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9"/>
  </p:notesMasterIdLst>
  <p:handoutMasterIdLst>
    <p:handoutMasterId r:id="rId120"/>
  </p:handoutMasterIdLst>
  <p:sldIdLst>
    <p:sldId id="290" r:id="rId2"/>
    <p:sldId id="298" r:id="rId3"/>
    <p:sldId id="297" r:id="rId4"/>
    <p:sldId id="299" r:id="rId5"/>
    <p:sldId id="308" r:id="rId6"/>
    <p:sldId id="311" r:id="rId7"/>
    <p:sldId id="314" r:id="rId8"/>
    <p:sldId id="364" r:id="rId9"/>
    <p:sldId id="451" r:id="rId10"/>
    <p:sldId id="452" r:id="rId11"/>
    <p:sldId id="453" r:id="rId12"/>
    <p:sldId id="454" r:id="rId13"/>
    <p:sldId id="316" r:id="rId14"/>
    <p:sldId id="337" r:id="rId15"/>
    <p:sldId id="338" r:id="rId16"/>
    <p:sldId id="339" r:id="rId17"/>
    <p:sldId id="340" r:id="rId18"/>
    <p:sldId id="344" r:id="rId19"/>
    <p:sldId id="301" r:id="rId20"/>
    <p:sldId id="305" r:id="rId21"/>
    <p:sldId id="319" r:id="rId22"/>
    <p:sldId id="284" r:id="rId23"/>
    <p:sldId id="359" r:id="rId24"/>
    <p:sldId id="390" r:id="rId25"/>
    <p:sldId id="366" r:id="rId26"/>
    <p:sldId id="391" r:id="rId27"/>
    <p:sldId id="367" r:id="rId28"/>
    <p:sldId id="370" r:id="rId29"/>
    <p:sldId id="385" r:id="rId30"/>
    <p:sldId id="386" r:id="rId31"/>
    <p:sldId id="399" r:id="rId32"/>
    <p:sldId id="369" r:id="rId33"/>
    <p:sldId id="407" r:id="rId34"/>
    <p:sldId id="409" r:id="rId35"/>
    <p:sldId id="412" r:id="rId36"/>
    <p:sldId id="410" r:id="rId37"/>
    <p:sldId id="383" r:id="rId38"/>
    <p:sldId id="402" r:id="rId39"/>
    <p:sldId id="372" r:id="rId40"/>
    <p:sldId id="388" r:id="rId41"/>
    <p:sldId id="404" r:id="rId42"/>
    <p:sldId id="373" r:id="rId43"/>
    <p:sldId id="374" r:id="rId44"/>
    <p:sldId id="375" r:id="rId45"/>
    <p:sldId id="376" r:id="rId46"/>
    <p:sldId id="377" r:id="rId47"/>
    <p:sldId id="378" r:id="rId48"/>
    <p:sldId id="379" r:id="rId49"/>
    <p:sldId id="356" r:id="rId50"/>
    <p:sldId id="396" r:id="rId51"/>
    <p:sldId id="424" r:id="rId52"/>
    <p:sldId id="397" r:id="rId53"/>
    <p:sldId id="442" r:id="rId54"/>
    <p:sldId id="434" r:id="rId55"/>
    <p:sldId id="426" r:id="rId56"/>
    <p:sldId id="437" r:id="rId57"/>
    <p:sldId id="435" r:id="rId58"/>
    <p:sldId id="432" r:id="rId59"/>
    <p:sldId id="438" r:id="rId60"/>
    <p:sldId id="436" r:id="rId61"/>
    <p:sldId id="433" r:id="rId62"/>
    <p:sldId id="439" r:id="rId63"/>
    <p:sldId id="440" r:id="rId64"/>
    <p:sldId id="456" r:id="rId65"/>
    <p:sldId id="461" r:id="rId66"/>
    <p:sldId id="462" r:id="rId67"/>
    <p:sldId id="463" r:id="rId68"/>
    <p:sldId id="466" r:id="rId69"/>
    <p:sldId id="465" r:id="rId70"/>
    <p:sldId id="469" r:id="rId71"/>
    <p:sldId id="470" r:id="rId72"/>
    <p:sldId id="468" r:id="rId73"/>
    <p:sldId id="467" r:id="rId74"/>
    <p:sldId id="473" r:id="rId75"/>
    <p:sldId id="478" r:id="rId76"/>
    <p:sldId id="480" r:id="rId77"/>
    <p:sldId id="422" r:id="rId78"/>
    <p:sldId id="423" r:id="rId79"/>
    <p:sldId id="310" r:id="rId80"/>
    <p:sldId id="476" r:id="rId81"/>
    <p:sldId id="474" r:id="rId82"/>
    <p:sldId id="472" r:id="rId83"/>
    <p:sldId id="342" r:id="rId84"/>
    <p:sldId id="343" r:id="rId85"/>
    <p:sldId id="417" r:id="rId86"/>
    <p:sldId id="457" r:id="rId87"/>
    <p:sldId id="458" r:id="rId88"/>
    <p:sldId id="479" r:id="rId89"/>
    <p:sldId id="287" r:id="rId90"/>
    <p:sldId id="288" r:id="rId91"/>
    <p:sldId id="459" r:id="rId92"/>
    <p:sldId id="416" r:id="rId93"/>
    <p:sldId id="460" r:id="rId94"/>
    <p:sldId id="481" r:id="rId95"/>
    <p:sldId id="325" r:id="rId96"/>
    <p:sldId id="341" r:id="rId97"/>
    <p:sldId id="280" r:id="rId98"/>
    <p:sldId id="281" r:id="rId99"/>
    <p:sldId id="320" r:id="rId100"/>
    <p:sldId id="283" r:id="rId101"/>
    <p:sldId id="312" r:id="rId102"/>
    <p:sldId id="315" r:id="rId103"/>
    <p:sldId id="321" r:id="rId104"/>
    <p:sldId id="317" r:id="rId105"/>
    <p:sldId id="322" r:id="rId106"/>
    <p:sldId id="334" r:id="rId107"/>
    <p:sldId id="327" r:id="rId108"/>
    <p:sldId id="333" r:id="rId109"/>
    <p:sldId id="365" r:id="rId110"/>
    <p:sldId id="335" r:id="rId111"/>
    <p:sldId id="446" r:id="rId112"/>
    <p:sldId id="444" r:id="rId113"/>
    <p:sldId id="445" r:id="rId114"/>
    <p:sldId id="447" r:id="rId115"/>
    <p:sldId id="449" r:id="rId116"/>
    <p:sldId id="448" r:id="rId117"/>
    <p:sldId id="450" r:id="rId118"/>
  </p:sldIdLst>
  <p:sldSz cx="12801600" cy="9601200" type="A3"/>
  <p:notesSz cx="9928225" cy="6669088"/>
  <p:defaultTextStyle>
    <a:defPPr>
      <a:defRPr lang="en-US"/>
    </a:defPPr>
    <a:lvl1pPr algn="ctr" rtl="0" fontAlgn="base">
      <a:spcBef>
        <a:spcPct val="0"/>
      </a:spcBef>
      <a:spcAft>
        <a:spcPct val="0"/>
      </a:spcAft>
      <a:defRPr sz="2100" kern="1200">
        <a:solidFill>
          <a:schemeClr val="tx1"/>
        </a:solidFill>
        <a:latin typeface="Arial" pitchFamily="34" charset="0"/>
        <a:ea typeface="+mn-ea"/>
        <a:cs typeface="+mn-cs"/>
      </a:defRPr>
    </a:lvl1pPr>
    <a:lvl2pPr marL="457200" algn="ctr" rtl="0" fontAlgn="base">
      <a:spcBef>
        <a:spcPct val="0"/>
      </a:spcBef>
      <a:spcAft>
        <a:spcPct val="0"/>
      </a:spcAft>
      <a:defRPr sz="2100" kern="1200">
        <a:solidFill>
          <a:schemeClr val="tx1"/>
        </a:solidFill>
        <a:latin typeface="Arial" pitchFamily="34" charset="0"/>
        <a:ea typeface="+mn-ea"/>
        <a:cs typeface="+mn-cs"/>
      </a:defRPr>
    </a:lvl2pPr>
    <a:lvl3pPr marL="914400" algn="ctr" rtl="0" fontAlgn="base">
      <a:spcBef>
        <a:spcPct val="0"/>
      </a:spcBef>
      <a:spcAft>
        <a:spcPct val="0"/>
      </a:spcAft>
      <a:defRPr sz="2100" kern="1200">
        <a:solidFill>
          <a:schemeClr val="tx1"/>
        </a:solidFill>
        <a:latin typeface="Arial" pitchFamily="34" charset="0"/>
        <a:ea typeface="+mn-ea"/>
        <a:cs typeface="+mn-cs"/>
      </a:defRPr>
    </a:lvl3pPr>
    <a:lvl4pPr marL="1371600" algn="ctr" rtl="0" fontAlgn="base">
      <a:spcBef>
        <a:spcPct val="0"/>
      </a:spcBef>
      <a:spcAft>
        <a:spcPct val="0"/>
      </a:spcAft>
      <a:defRPr sz="2100" kern="1200">
        <a:solidFill>
          <a:schemeClr val="tx1"/>
        </a:solidFill>
        <a:latin typeface="Arial" pitchFamily="34" charset="0"/>
        <a:ea typeface="+mn-ea"/>
        <a:cs typeface="+mn-cs"/>
      </a:defRPr>
    </a:lvl4pPr>
    <a:lvl5pPr marL="1828800" algn="ctr" rtl="0" fontAlgn="base">
      <a:spcBef>
        <a:spcPct val="0"/>
      </a:spcBef>
      <a:spcAft>
        <a:spcPct val="0"/>
      </a:spcAft>
      <a:defRPr sz="2100" kern="1200">
        <a:solidFill>
          <a:schemeClr val="tx1"/>
        </a:solidFill>
        <a:latin typeface="Arial" pitchFamily="34" charset="0"/>
        <a:ea typeface="+mn-ea"/>
        <a:cs typeface="+mn-cs"/>
      </a:defRPr>
    </a:lvl5pPr>
    <a:lvl6pPr marL="2286000" algn="l" defTabSz="914400" rtl="0" eaLnBrk="1" latinLnBrk="0" hangingPunct="1">
      <a:defRPr sz="2100" kern="1200">
        <a:solidFill>
          <a:schemeClr val="tx1"/>
        </a:solidFill>
        <a:latin typeface="Arial" pitchFamily="34" charset="0"/>
        <a:ea typeface="+mn-ea"/>
        <a:cs typeface="+mn-cs"/>
      </a:defRPr>
    </a:lvl6pPr>
    <a:lvl7pPr marL="2743200" algn="l" defTabSz="914400" rtl="0" eaLnBrk="1" latinLnBrk="0" hangingPunct="1">
      <a:defRPr sz="2100" kern="1200">
        <a:solidFill>
          <a:schemeClr val="tx1"/>
        </a:solidFill>
        <a:latin typeface="Arial" pitchFamily="34" charset="0"/>
        <a:ea typeface="+mn-ea"/>
        <a:cs typeface="+mn-cs"/>
      </a:defRPr>
    </a:lvl7pPr>
    <a:lvl8pPr marL="3200400" algn="l" defTabSz="914400" rtl="0" eaLnBrk="1" latinLnBrk="0" hangingPunct="1">
      <a:defRPr sz="2100" kern="1200">
        <a:solidFill>
          <a:schemeClr val="tx1"/>
        </a:solidFill>
        <a:latin typeface="Arial" pitchFamily="34" charset="0"/>
        <a:ea typeface="+mn-ea"/>
        <a:cs typeface="+mn-cs"/>
      </a:defRPr>
    </a:lvl8pPr>
    <a:lvl9pPr marL="3657600" algn="l" defTabSz="914400" rtl="0" eaLnBrk="1" latinLnBrk="0" hangingPunct="1">
      <a:defRPr sz="21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D4D"/>
    <a:srgbClr val="439CA3"/>
    <a:srgbClr val="FF9900"/>
    <a:srgbClr val="993366"/>
    <a:srgbClr val="333333"/>
    <a:srgbClr val="C5C5C5"/>
    <a:srgbClr val="FFCA7D"/>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horzBarState="maximized">
    <p:restoredLeft sz="8939" autoAdjust="0"/>
    <p:restoredTop sz="98967" autoAdjust="0"/>
  </p:normalViewPr>
  <p:slideViewPr>
    <p:cSldViewPr>
      <p:cViewPr>
        <p:scale>
          <a:sx n="66" d="100"/>
          <a:sy n="66" d="100"/>
        </p:scale>
        <p:origin x="-906" y="-468"/>
      </p:cViewPr>
      <p:guideLst>
        <p:guide orient="horz" pos="3024"/>
        <p:guide pos="4032"/>
      </p:guideLst>
    </p:cSldViewPr>
  </p:slideViewPr>
  <p:outlineViewPr>
    <p:cViewPr>
      <p:scale>
        <a:sx n="33" d="100"/>
        <a:sy n="33" d="100"/>
      </p:scale>
      <p:origin x="0" y="0"/>
    </p:cViewPr>
  </p:outlineViewPr>
  <p:notesTextViewPr>
    <p:cViewPr>
      <p:scale>
        <a:sx n="33" d="100"/>
        <a:sy n="33" d="100"/>
      </p:scale>
      <p:origin x="0" y="0"/>
    </p:cViewPr>
  </p:notesTextViewPr>
  <p:notesViewPr>
    <p:cSldViewPr>
      <p:cViewPr varScale="1">
        <p:scale>
          <a:sx n="50" d="100"/>
          <a:sy n="50" d="100"/>
        </p:scale>
        <p:origin x="-1908" y="-108"/>
      </p:cViewPr>
      <p:guideLst>
        <p:guide orient="horz" pos="2101"/>
        <p:guide pos="3127"/>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notesMaster" Target="notesMasters/notesMaster1.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4302125" cy="333375"/>
          </a:xfrm>
          <a:prstGeom prst="rect">
            <a:avLst/>
          </a:prstGeom>
          <a:noFill/>
          <a:ln w="9525">
            <a:noFill/>
            <a:miter lim="800000"/>
            <a:headEnd/>
            <a:tailEnd/>
          </a:ln>
        </p:spPr>
        <p:txBody>
          <a:bodyPr vert="horz" wrap="square" lIns="91430" tIns="45715" rIns="91430" bIns="45715" numCol="1" anchor="t" anchorCtr="0" compatLnSpc="1">
            <a:prstTxWarp prst="textNoShape">
              <a:avLst/>
            </a:prstTxWarp>
          </a:bodyPr>
          <a:lstStyle>
            <a:lvl1pPr algn="l">
              <a:defRPr sz="1200"/>
            </a:lvl1pPr>
          </a:lstStyle>
          <a:p>
            <a:pPr>
              <a:defRPr/>
            </a:pPr>
            <a:endParaRPr lang="en-GB"/>
          </a:p>
        </p:txBody>
      </p:sp>
      <p:sp>
        <p:nvSpPr>
          <p:cNvPr id="9219" name="Rectangle 3"/>
          <p:cNvSpPr>
            <a:spLocks noGrp="1" noChangeArrowheads="1"/>
          </p:cNvSpPr>
          <p:nvPr>
            <p:ph type="dt" sz="quarter" idx="1"/>
          </p:nvPr>
        </p:nvSpPr>
        <p:spPr bwMode="auto">
          <a:xfrm>
            <a:off x="5624513" y="0"/>
            <a:ext cx="4302125" cy="333375"/>
          </a:xfrm>
          <a:prstGeom prst="rect">
            <a:avLst/>
          </a:prstGeom>
          <a:noFill/>
          <a:ln w="9525">
            <a:noFill/>
            <a:miter lim="800000"/>
            <a:headEnd/>
            <a:tailEnd/>
          </a:ln>
        </p:spPr>
        <p:txBody>
          <a:bodyPr vert="horz" wrap="square" lIns="91430" tIns="45715" rIns="91430" bIns="45715" numCol="1" anchor="t" anchorCtr="0" compatLnSpc="1">
            <a:prstTxWarp prst="textNoShape">
              <a:avLst/>
            </a:prstTxWarp>
          </a:bodyPr>
          <a:lstStyle>
            <a:lvl1pPr algn="r">
              <a:defRPr sz="1200"/>
            </a:lvl1pPr>
          </a:lstStyle>
          <a:p>
            <a:pPr>
              <a:defRPr/>
            </a:pPr>
            <a:endParaRPr lang="en-GB"/>
          </a:p>
        </p:txBody>
      </p:sp>
      <p:sp>
        <p:nvSpPr>
          <p:cNvPr id="9220" name="Rectangle 4"/>
          <p:cNvSpPr>
            <a:spLocks noGrp="1" noChangeArrowheads="1"/>
          </p:cNvSpPr>
          <p:nvPr>
            <p:ph type="ftr" sz="quarter" idx="2"/>
          </p:nvPr>
        </p:nvSpPr>
        <p:spPr bwMode="auto">
          <a:xfrm>
            <a:off x="0" y="6334125"/>
            <a:ext cx="4302125" cy="333375"/>
          </a:xfrm>
          <a:prstGeom prst="rect">
            <a:avLst/>
          </a:prstGeom>
          <a:noFill/>
          <a:ln w="9525">
            <a:noFill/>
            <a:miter lim="800000"/>
            <a:headEnd/>
            <a:tailEnd/>
          </a:ln>
        </p:spPr>
        <p:txBody>
          <a:bodyPr vert="horz" wrap="square" lIns="91430" tIns="45715" rIns="91430" bIns="45715" numCol="1" anchor="b" anchorCtr="0" compatLnSpc="1">
            <a:prstTxWarp prst="textNoShape">
              <a:avLst/>
            </a:prstTxWarp>
          </a:bodyPr>
          <a:lstStyle>
            <a:lvl1pPr algn="l">
              <a:defRPr sz="1200"/>
            </a:lvl1pPr>
          </a:lstStyle>
          <a:p>
            <a:pPr>
              <a:defRPr/>
            </a:pPr>
            <a:endParaRPr lang="en-GB"/>
          </a:p>
        </p:txBody>
      </p:sp>
      <p:sp>
        <p:nvSpPr>
          <p:cNvPr id="9221" name="Rectangle 5"/>
          <p:cNvSpPr>
            <a:spLocks noGrp="1" noChangeArrowheads="1"/>
          </p:cNvSpPr>
          <p:nvPr>
            <p:ph type="sldNum" sz="quarter" idx="3"/>
          </p:nvPr>
        </p:nvSpPr>
        <p:spPr bwMode="auto">
          <a:xfrm>
            <a:off x="5624513" y="6334125"/>
            <a:ext cx="4302125" cy="333375"/>
          </a:xfrm>
          <a:prstGeom prst="rect">
            <a:avLst/>
          </a:prstGeom>
          <a:noFill/>
          <a:ln w="9525">
            <a:noFill/>
            <a:miter lim="800000"/>
            <a:headEnd/>
            <a:tailEnd/>
          </a:ln>
        </p:spPr>
        <p:txBody>
          <a:bodyPr vert="horz" wrap="square" lIns="91430" tIns="45715" rIns="91430" bIns="45715" numCol="1" anchor="b" anchorCtr="0" compatLnSpc="1">
            <a:prstTxWarp prst="textNoShape">
              <a:avLst/>
            </a:prstTxWarp>
          </a:bodyPr>
          <a:lstStyle>
            <a:lvl1pPr algn="r">
              <a:defRPr sz="1200"/>
            </a:lvl1pPr>
          </a:lstStyle>
          <a:p>
            <a:pPr>
              <a:defRPr/>
            </a:pPr>
            <a:fld id="{1D304592-3D81-4492-BAC2-6A9EDCEBE3F1}" type="slidenum">
              <a:rPr lang="en-US"/>
              <a:pPr>
                <a:defRPr/>
              </a:pPr>
              <a:t>‹#›</a:t>
            </a:fld>
            <a:endParaRPr lang="en-US"/>
          </a:p>
        </p:txBody>
      </p:sp>
    </p:spTree>
    <p:extLst>
      <p:ext uri="{BB962C8B-B14F-4D97-AF65-F5344CB8AC3E}">
        <p14:creationId xmlns:p14="http://schemas.microsoft.com/office/powerpoint/2010/main" val="17853260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302125" cy="333375"/>
          </a:xfrm>
          <a:prstGeom prst="rect">
            <a:avLst/>
          </a:prstGeom>
          <a:noFill/>
          <a:ln w="9525">
            <a:noFill/>
            <a:miter lim="800000"/>
            <a:headEnd/>
            <a:tailEnd/>
          </a:ln>
        </p:spPr>
        <p:txBody>
          <a:bodyPr vert="horz" wrap="square" lIns="91430" tIns="45715" rIns="91430" bIns="45715" numCol="1" anchor="t" anchorCtr="0" compatLnSpc="1">
            <a:prstTxWarp prst="textNoShape">
              <a:avLst/>
            </a:prstTxWarp>
          </a:bodyPr>
          <a:lstStyle>
            <a:lvl1pPr algn="l">
              <a:defRPr sz="1200"/>
            </a:lvl1pPr>
          </a:lstStyle>
          <a:p>
            <a:pPr>
              <a:defRPr/>
            </a:pPr>
            <a:endParaRPr lang="en-GB"/>
          </a:p>
        </p:txBody>
      </p:sp>
      <p:sp>
        <p:nvSpPr>
          <p:cNvPr id="3075" name="Rectangle 3"/>
          <p:cNvSpPr>
            <a:spLocks noGrp="1" noChangeArrowheads="1"/>
          </p:cNvSpPr>
          <p:nvPr>
            <p:ph type="dt" idx="1"/>
          </p:nvPr>
        </p:nvSpPr>
        <p:spPr bwMode="auto">
          <a:xfrm>
            <a:off x="5624513" y="0"/>
            <a:ext cx="4302125" cy="333375"/>
          </a:xfrm>
          <a:prstGeom prst="rect">
            <a:avLst/>
          </a:prstGeom>
          <a:noFill/>
          <a:ln w="9525">
            <a:noFill/>
            <a:miter lim="800000"/>
            <a:headEnd/>
            <a:tailEnd/>
          </a:ln>
        </p:spPr>
        <p:txBody>
          <a:bodyPr vert="horz" wrap="square" lIns="91430" tIns="45715" rIns="91430" bIns="45715" numCol="1" anchor="t" anchorCtr="0" compatLnSpc="1">
            <a:prstTxWarp prst="textNoShape">
              <a:avLst/>
            </a:prstTxWarp>
          </a:bodyPr>
          <a:lstStyle>
            <a:lvl1pPr algn="r">
              <a:defRPr sz="1200"/>
            </a:lvl1pPr>
          </a:lstStyle>
          <a:p>
            <a:pPr>
              <a:defRPr/>
            </a:pPr>
            <a:endParaRPr lang="en-GB"/>
          </a:p>
        </p:txBody>
      </p:sp>
      <p:sp>
        <p:nvSpPr>
          <p:cNvPr id="122884" name="Rectangle 4"/>
          <p:cNvSpPr>
            <a:spLocks noRot="1" noChangeArrowheads="1" noTextEdit="1"/>
          </p:cNvSpPr>
          <p:nvPr>
            <p:ph type="sldImg" idx="2"/>
          </p:nvPr>
        </p:nvSpPr>
        <p:spPr bwMode="auto">
          <a:xfrm>
            <a:off x="3297238" y="500063"/>
            <a:ext cx="3333750" cy="25003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992188" y="3167063"/>
            <a:ext cx="7943850" cy="3001962"/>
          </a:xfrm>
          <a:prstGeom prst="rect">
            <a:avLst/>
          </a:prstGeom>
          <a:noFill/>
          <a:ln w="9525">
            <a:noFill/>
            <a:miter lim="800000"/>
            <a:headEnd/>
            <a:tailEnd/>
          </a:ln>
        </p:spPr>
        <p:txBody>
          <a:bodyPr vert="horz" wrap="square" lIns="91430" tIns="45715" rIns="91430" bIns="45715"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6334125"/>
            <a:ext cx="4302125" cy="333375"/>
          </a:xfrm>
          <a:prstGeom prst="rect">
            <a:avLst/>
          </a:prstGeom>
          <a:noFill/>
          <a:ln w="9525">
            <a:noFill/>
            <a:miter lim="800000"/>
            <a:headEnd/>
            <a:tailEnd/>
          </a:ln>
        </p:spPr>
        <p:txBody>
          <a:bodyPr vert="horz" wrap="square" lIns="91430" tIns="45715" rIns="91430" bIns="45715" numCol="1" anchor="b" anchorCtr="0" compatLnSpc="1">
            <a:prstTxWarp prst="textNoShape">
              <a:avLst/>
            </a:prstTxWarp>
          </a:bodyPr>
          <a:lstStyle>
            <a:lvl1pPr algn="l">
              <a:defRPr sz="1200"/>
            </a:lvl1pPr>
          </a:lstStyle>
          <a:p>
            <a:pPr>
              <a:defRPr/>
            </a:pPr>
            <a:endParaRPr lang="en-GB"/>
          </a:p>
        </p:txBody>
      </p:sp>
      <p:sp>
        <p:nvSpPr>
          <p:cNvPr id="3079" name="Rectangle 7"/>
          <p:cNvSpPr>
            <a:spLocks noGrp="1" noChangeArrowheads="1"/>
          </p:cNvSpPr>
          <p:nvPr>
            <p:ph type="sldNum" sz="quarter" idx="5"/>
          </p:nvPr>
        </p:nvSpPr>
        <p:spPr bwMode="auto">
          <a:xfrm>
            <a:off x="5624513" y="6334125"/>
            <a:ext cx="4302125" cy="333375"/>
          </a:xfrm>
          <a:prstGeom prst="rect">
            <a:avLst/>
          </a:prstGeom>
          <a:noFill/>
          <a:ln w="9525">
            <a:noFill/>
            <a:miter lim="800000"/>
            <a:headEnd/>
            <a:tailEnd/>
          </a:ln>
        </p:spPr>
        <p:txBody>
          <a:bodyPr vert="horz" wrap="square" lIns="91430" tIns="45715" rIns="91430" bIns="45715" numCol="1" anchor="b" anchorCtr="0" compatLnSpc="1">
            <a:prstTxWarp prst="textNoShape">
              <a:avLst/>
            </a:prstTxWarp>
          </a:bodyPr>
          <a:lstStyle>
            <a:lvl1pPr algn="r">
              <a:defRPr sz="1200"/>
            </a:lvl1pPr>
          </a:lstStyle>
          <a:p>
            <a:pPr>
              <a:defRPr/>
            </a:pPr>
            <a:fld id="{BD007C17-2A9B-41BA-9021-41746303A3C1}" type="slidenum">
              <a:rPr lang="en-US"/>
              <a:pPr>
                <a:defRPr/>
              </a:pPr>
              <a:t>‹#›</a:t>
            </a:fld>
            <a:endParaRPr lang="en-US"/>
          </a:p>
        </p:txBody>
      </p:sp>
    </p:spTree>
    <p:extLst>
      <p:ext uri="{BB962C8B-B14F-4D97-AF65-F5344CB8AC3E}">
        <p14:creationId xmlns:p14="http://schemas.microsoft.com/office/powerpoint/2010/main" val="527577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0113D6AB-C274-4206-A896-F1B509B9BA19}" type="slidenum">
              <a:rPr lang="en-US" altLang="en-US" sz="1200" smtClean="0"/>
              <a:pPr eaLnBrk="1" hangingPunct="1"/>
              <a:t>1</a:t>
            </a:fld>
            <a:endParaRPr lang="en-US" altLang="en-US" sz="1200" smtClean="0"/>
          </a:p>
        </p:txBody>
      </p:sp>
      <p:sp>
        <p:nvSpPr>
          <p:cNvPr id="124931" name="Rectangle 2"/>
          <p:cNvSpPr>
            <a:spLocks noRot="1" noChangeArrowheads="1" noTextEdit="1"/>
          </p:cNvSpPr>
          <p:nvPr>
            <p:ph type="sldImg"/>
          </p:nvPr>
        </p:nvSpPr>
        <p:spPr>
          <a:ln/>
        </p:spPr>
      </p:sp>
      <p:sp>
        <p:nvSpPr>
          <p:cNvPr id="1249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z="360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94CDA6BE-FDF9-4DF8-81FD-4CDAABF758EE}" type="slidenum">
              <a:rPr lang="en-US" altLang="en-US" sz="1200" smtClean="0"/>
              <a:pPr eaLnBrk="1" hangingPunct="1"/>
              <a:t>10</a:t>
            </a:fld>
            <a:endParaRPr lang="en-US" altLang="en-US" sz="1200" smtClean="0"/>
          </a:p>
        </p:txBody>
      </p:sp>
      <p:sp>
        <p:nvSpPr>
          <p:cNvPr id="134147" name="Rectangle 2"/>
          <p:cNvSpPr>
            <a:spLocks noRot="1" noChangeArrowheads="1" noTextEdit="1"/>
          </p:cNvSpPr>
          <p:nvPr>
            <p:ph type="sldImg"/>
          </p:nvPr>
        </p:nvSpPr>
        <p:spPr>
          <a:ln/>
        </p:spPr>
      </p:sp>
      <p:sp>
        <p:nvSpPr>
          <p:cNvPr id="134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76CF6436-8790-44F2-9394-06580743EE19}" type="slidenum">
              <a:rPr lang="en-US" altLang="en-US" sz="1200" smtClean="0"/>
              <a:pPr eaLnBrk="1" hangingPunct="1"/>
              <a:t>100</a:t>
            </a:fld>
            <a:endParaRPr lang="en-US" altLang="en-US" sz="1200" smtClean="0"/>
          </a:p>
        </p:txBody>
      </p:sp>
      <p:sp>
        <p:nvSpPr>
          <p:cNvPr id="226307" name="Rectangle 2"/>
          <p:cNvSpPr>
            <a:spLocks noRot="1" noChangeArrowheads="1" noTextEdit="1"/>
          </p:cNvSpPr>
          <p:nvPr>
            <p:ph type="sldImg"/>
          </p:nvPr>
        </p:nvSpPr>
        <p:spPr>
          <a:ln/>
        </p:spPr>
      </p:sp>
      <p:sp>
        <p:nvSpPr>
          <p:cNvPr id="226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A78386F6-C8F5-4C01-8D8B-6C10F109BF0A}" type="slidenum">
              <a:rPr lang="en-US" altLang="en-US" sz="1200" smtClean="0"/>
              <a:pPr eaLnBrk="1" hangingPunct="1"/>
              <a:t>101</a:t>
            </a:fld>
            <a:endParaRPr lang="en-US" altLang="en-US" sz="1200" smtClean="0"/>
          </a:p>
        </p:txBody>
      </p:sp>
      <p:sp>
        <p:nvSpPr>
          <p:cNvPr id="227331" name="Rectangle 2"/>
          <p:cNvSpPr>
            <a:spLocks noRot="1" noChangeArrowheads="1" noTextEdit="1"/>
          </p:cNvSpPr>
          <p:nvPr>
            <p:ph type="sldImg"/>
          </p:nvPr>
        </p:nvSpPr>
        <p:spPr>
          <a:ln/>
        </p:spPr>
      </p:sp>
      <p:sp>
        <p:nvSpPr>
          <p:cNvPr id="227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98087DE5-F5B5-4F53-A300-ECE7218AC872}" type="slidenum">
              <a:rPr lang="en-US" altLang="en-US" sz="1200" smtClean="0"/>
              <a:pPr eaLnBrk="1" hangingPunct="1"/>
              <a:t>102</a:t>
            </a:fld>
            <a:endParaRPr lang="en-US" altLang="en-US" sz="1200" smtClean="0"/>
          </a:p>
        </p:txBody>
      </p:sp>
      <p:sp>
        <p:nvSpPr>
          <p:cNvPr id="228355" name="Rectangle 2"/>
          <p:cNvSpPr>
            <a:spLocks noRot="1" noChangeArrowheads="1" noTextEdit="1"/>
          </p:cNvSpPr>
          <p:nvPr>
            <p:ph type="sldImg"/>
          </p:nvPr>
        </p:nvSpPr>
        <p:spPr>
          <a:ln/>
        </p:spPr>
      </p:sp>
      <p:sp>
        <p:nvSpPr>
          <p:cNvPr id="228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4BB89FAB-2C8E-4670-8C79-DF17CD052F59}" type="slidenum">
              <a:rPr lang="en-US" altLang="en-US" sz="1200" smtClean="0"/>
              <a:pPr eaLnBrk="1" hangingPunct="1"/>
              <a:t>103</a:t>
            </a:fld>
            <a:endParaRPr lang="en-US" altLang="en-US" sz="1200" smtClean="0"/>
          </a:p>
        </p:txBody>
      </p:sp>
      <p:sp>
        <p:nvSpPr>
          <p:cNvPr id="229379" name="Rectangle 2"/>
          <p:cNvSpPr>
            <a:spLocks noRot="1" noChangeArrowheads="1" noTextEdit="1"/>
          </p:cNvSpPr>
          <p:nvPr>
            <p:ph type="sldImg"/>
          </p:nvPr>
        </p:nvSpPr>
        <p:spPr>
          <a:ln/>
        </p:spPr>
      </p:sp>
      <p:sp>
        <p:nvSpPr>
          <p:cNvPr id="229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F40DC071-DDFC-4ADF-ACC8-FC0C3E631D35}" type="slidenum">
              <a:rPr lang="en-US" altLang="en-US" sz="1200" smtClean="0"/>
              <a:pPr eaLnBrk="1" hangingPunct="1"/>
              <a:t>104</a:t>
            </a:fld>
            <a:endParaRPr lang="en-US" altLang="en-US" sz="1200" smtClean="0"/>
          </a:p>
        </p:txBody>
      </p:sp>
      <p:sp>
        <p:nvSpPr>
          <p:cNvPr id="230403" name="Rectangle 2"/>
          <p:cNvSpPr>
            <a:spLocks noRot="1" noChangeArrowheads="1" noTextEdit="1"/>
          </p:cNvSpPr>
          <p:nvPr>
            <p:ph type="sldImg"/>
          </p:nvPr>
        </p:nvSpPr>
        <p:spPr>
          <a:ln/>
        </p:spPr>
      </p:sp>
      <p:sp>
        <p:nvSpPr>
          <p:cNvPr id="230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79DA4292-B301-4212-85FF-7E395058F563}" type="slidenum">
              <a:rPr lang="en-US" altLang="en-US" sz="1200" smtClean="0"/>
              <a:pPr eaLnBrk="1" hangingPunct="1"/>
              <a:t>105</a:t>
            </a:fld>
            <a:endParaRPr lang="en-US" altLang="en-US" sz="1200" smtClean="0"/>
          </a:p>
        </p:txBody>
      </p:sp>
      <p:sp>
        <p:nvSpPr>
          <p:cNvPr id="231427" name="Rectangle 2"/>
          <p:cNvSpPr>
            <a:spLocks noRot="1" noChangeArrowheads="1" noTextEdit="1"/>
          </p:cNvSpPr>
          <p:nvPr>
            <p:ph type="sldImg"/>
          </p:nvPr>
        </p:nvSpPr>
        <p:spPr>
          <a:ln/>
        </p:spPr>
      </p:sp>
      <p:sp>
        <p:nvSpPr>
          <p:cNvPr id="231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999AAFB3-A7AF-4A16-ACE7-832C76F173E5}" type="slidenum">
              <a:rPr lang="en-US" altLang="en-US" sz="1200" smtClean="0"/>
              <a:pPr eaLnBrk="1" hangingPunct="1"/>
              <a:t>106</a:t>
            </a:fld>
            <a:endParaRPr lang="en-US" altLang="en-US" sz="1200" smtClean="0"/>
          </a:p>
        </p:txBody>
      </p:sp>
      <p:sp>
        <p:nvSpPr>
          <p:cNvPr id="232451" name="Rectangle 2"/>
          <p:cNvSpPr>
            <a:spLocks noRot="1" noChangeArrowheads="1" noTextEdit="1"/>
          </p:cNvSpPr>
          <p:nvPr>
            <p:ph type="sldImg"/>
          </p:nvPr>
        </p:nvSpPr>
        <p:spPr>
          <a:ln/>
        </p:spPr>
      </p:sp>
      <p:sp>
        <p:nvSpPr>
          <p:cNvPr id="232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65F0303D-BFED-4AA7-99C2-82F05328AFEE}" type="slidenum">
              <a:rPr lang="en-US" altLang="en-US" sz="1200" smtClean="0"/>
              <a:pPr eaLnBrk="1" hangingPunct="1"/>
              <a:t>107</a:t>
            </a:fld>
            <a:endParaRPr lang="en-US" altLang="en-US" sz="1200" smtClean="0"/>
          </a:p>
        </p:txBody>
      </p:sp>
      <p:sp>
        <p:nvSpPr>
          <p:cNvPr id="233475" name="Rectangle 2"/>
          <p:cNvSpPr>
            <a:spLocks noRot="1" noChangeArrowheads="1" noTextEdit="1"/>
          </p:cNvSpPr>
          <p:nvPr>
            <p:ph type="sldImg"/>
          </p:nvPr>
        </p:nvSpPr>
        <p:spPr>
          <a:ln/>
        </p:spPr>
      </p:sp>
      <p:sp>
        <p:nvSpPr>
          <p:cNvPr id="233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78730A40-D482-43C9-B98B-939B3BA3DA22}" type="slidenum">
              <a:rPr lang="en-US" altLang="en-US" sz="1200" smtClean="0"/>
              <a:pPr eaLnBrk="1" hangingPunct="1"/>
              <a:t>108</a:t>
            </a:fld>
            <a:endParaRPr lang="en-US" altLang="en-US" sz="1200" smtClean="0"/>
          </a:p>
        </p:txBody>
      </p:sp>
      <p:sp>
        <p:nvSpPr>
          <p:cNvPr id="234499" name="Rectangle 2"/>
          <p:cNvSpPr>
            <a:spLocks noRot="1" noChangeArrowheads="1" noTextEdit="1"/>
          </p:cNvSpPr>
          <p:nvPr>
            <p:ph type="sldImg"/>
          </p:nvPr>
        </p:nvSpPr>
        <p:spPr>
          <a:ln/>
        </p:spPr>
      </p:sp>
      <p:sp>
        <p:nvSpPr>
          <p:cNvPr id="234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7EA5B2F6-05D7-4F3A-9988-46B9078B1F5D}" type="slidenum">
              <a:rPr lang="en-US" altLang="en-US" sz="1200" smtClean="0"/>
              <a:pPr eaLnBrk="1" hangingPunct="1"/>
              <a:t>109</a:t>
            </a:fld>
            <a:endParaRPr lang="en-US" altLang="en-US" sz="1200" smtClean="0"/>
          </a:p>
        </p:txBody>
      </p:sp>
      <p:sp>
        <p:nvSpPr>
          <p:cNvPr id="235523" name="Rectangle 2"/>
          <p:cNvSpPr>
            <a:spLocks noRot="1" noChangeArrowheads="1" noTextEdit="1"/>
          </p:cNvSpPr>
          <p:nvPr>
            <p:ph type="sldImg"/>
          </p:nvPr>
        </p:nvSpPr>
        <p:spPr>
          <a:ln/>
        </p:spPr>
      </p:sp>
      <p:sp>
        <p:nvSpPr>
          <p:cNvPr id="235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A501914A-9F33-41D8-8A4A-F2BF45DEC346}" type="slidenum">
              <a:rPr lang="en-US" altLang="en-US" sz="1200" smtClean="0"/>
              <a:pPr eaLnBrk="1" hangingPunct="1"/>
              <a:t>11</a:t>
            </a:fld>
            <a:endParaRPr lang="en-US" altLang="en-US" sz="1200" smtClean="0"/>
          </a:p>
        </p:txBody>
      </p:sp>
      <p:sp>
        <p:nvSpPr>
          <p:cNvPr id="135171" name="Rectangle 2"/>
          <p:cNvSpPr>
            <a:spLocks noRot="1" noChangeArrowheads="1" noTextEdit="1"/>
          </p:cNvSpPr>
          <p:nvPr>
            <p:ph type="sldImg"/>
          </p:nvPr>
        </p:nvSpPr>
        <p:spPr>
          <a:ln/>
        </p:spPr>
      </p:sp>
      <p:sp>
        <p:nvSpPr>
          <p:cNvPr id="135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6D7C11BC-8C96-458B-9468-485BC8C6AE79}" type="slidenum">
              <a:rPr lang="en-US" altLang="en-US" sz="1200" smtClean="0"/>
              <a:pPr eaLnBrk="1" hangingPunct="1"/>
              <a:t>110</a:t>
            </a:fld>
            <a:endParaRPr lang="en-US" altLang="en-US" sz="1200" smtClean="0"/>
          </a:p>
        </p:txBody>
      </p:sp>
      <p:sp>
        <p:nvSpPr>
          <p:cNvPr id="236547" name="Rectangle 2"/>
          <p:cNvSpPr>
            <a:spLocks noRot="1" noChangeArrowheads="1" noTextEdit="1"/>
          </p:cNvSpPr>
          <p:nvPr>
            <p:ph type="sldImg"/>
          </p:nvPr>
        </p:nvSpPr>
        <p:spPr>
          <a:ln/>
        </p:spPr>
      </p:sp>
      <p:sp>
        <p:nvSpPr>
          <p:cNvPr id="236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64A010F1-BF50-4569-8493-272617B8CDAE}" type="slidenum">
              <a:rPr lang="en-US" altLang="en-US" sz="1200"/>
              <a:pPr algn="r" eaLnBrk="1" hangingPunct="1"/>
              <a:t>111</a:t>
            </a:fld>
            <a:endParaRPr lang="en-US" altLang="en-US" sz="1200"/>
          </a:p>
        </p:txBody>
      </p:sp>
      <p:sp>
        <p:nvSpPr>
          <p:cNvPr id="237571" name="Rectangle 2"/>
          <p:cNvSpPr>
            <a:spLocks noRot="1" noChangeArrowheads="1" noTextEdit="1"/>
          </p:cNvSpPr>
          <p:nvPr>
            <p:ph type="sldImg"/>
          </p:nvPr>
        </p:nvSpPr>
        <p:spPr>
          <a:ln/>
        </p:spPr>
      </p:sp>
      <p:sp>
        <p:nvSpPr>
          <p:cNvPr id="237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DBD4A40A-4871-43B2-8BF1-49DA495533C3}" type="slidenum">
              <a:rPr lang="en-US" altLang="en-US" sz="1200"/>
              <a:pPr algn="r" eaLnBrk="1" hangingPunct="1"/>
              <a:t>112</a:t>
            </a:fld>
            <a:endParaRPr lang="en-US" altLang="en-US" sz="1200"/>
          </a:p>
        </p:txBody>
      </p:sp>
      <p:sp>
        <p:nvSpPr>
          <p:cNvPr id="238595" name="Rectangle 2"/>
          <p:cNvSpPr>
            <a:spLocks noRot="1" noChangeArrowheads="1" noTextEdit="1"/>
          </p:cNvSpPr>
          <p:nvPr>
            <p:ph type="sldImg"/>
          </p:nvPr>
        </p:nvSpPr>
        <p:spPr>
          <a:ln/>
        </p:spPr>
      </p:sp>
      <p:sp>
        <p:nvSpPr>
          <p:cNvPr id="238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B08343E7-B267-4C44-AE5C-8F8F86165306}" type="slidenum">
              <a:rPr lang="en-US" altLang="en-US" sz="1200"/>
              <a:pPr algn="r" eaLnBrk="1" hangingPunct="1"/>
              <a:t>113</a:t>
            </a:fld>
            <a:endParaRPr lang="en-US" altLang="en-US" sz="1200"/>
          </a:p>
        </p:txBody>
      </p:sp>
      <p:sp>
        <p:nvSpPr>
          <p:cNvPr id="239619" name="Rectangle 2"/>
          <p:cNvSpPr>
            <a:spLocks noRot="1" noChangeArrowheads="1" noTextEdit="1"/>
          </p:cNvSpPr>
          <p:nvPr>
            <p:ph type="sldImg"/>
          </p:nvPr>
        </p:nvSpPr>
        <p:spPr>
          <a:ln/>
        </p:spPr>
      </p:sp>
      <p:sp>
        <p:nvSpPr>
          <p:cNvPr id="239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EA93D31B-05B1-448F-BDE2-38B2259D6179}" type="slidenum">
              <a:rPr lang="en-US" altLang="en-US" sz="1200"/>
              <a:pPr algn="r" eaLnBrk="1" hangingPunct="1"/>
              <a:t>114</a:t>
            </a:fld>
            <a:endParaRPr lang="en-US" altLang="en-US" sz="1200"/>
          </a:p>
        </p:txBody>
      </p:sp>
      <p:sp>
        <p:nvSpPr>
          <p:cNvPr id="240643" name="Rectangle 2"/>
          <p:cNvSpPr>
            <a:spLocks noRot="1" noChangeArrowheads="1" noTextEdit="1"/>
          </p:cNvSpPr>
          <p:nvPr>
            <p:ph type="sldImg"/>
          </p:nvPr>
        </p:nvSpPr>
        <p:spPr>
          <a:ln/>
        </p:spPr>
      </p:sp>
      <p:sp>
        <p:nvSpPr>
          <p:cNvPr id="240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5E32ED7E-0640-47C4-8B79-30AB6666DDC6}" type="slidenum">
              <a:rPr lang="en-US" altLang="en-US" sz="1200"/>
              <a:pPr algn="r" eaLnBrk="1" hangingPunct="1"/>
              <a:t>115</a:t>
            </a:fld>
            <a:endParaRPr lang="en-US" altLang="en-US" sz="1200"/>
          </a:p>
        </p:txBody>
      </p:sp>
      <p:sp>
        <p:nvSpPr>
          <p:cNvPr id="241667" name="Rectangle 2"/>
          <p:cNvSpPr>
            <a:spLocks noRot="1" noChangeArrowheads="1" noTextEdit="1"/>
          </p:cNvSpPr>
          <p:nvPr>
            <p:ph type="sldImg"/>
          </p:nvPr>
        </p:nvSpPr>
        <p:spPr>
          <a:ln/>
        </p:spPr>
      </p:sp>
      <p:sp>
        <p:nvSpPr>
          <p:cNvPr id="241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B414AF9B-E242-4428-8485-1C307B2D0116}" type="slidenum">
              <a:rPr lang="en-US" altLang="en-US" sz="1200"/>
              <a:pPr algn="r" eaLnBrk="1" hangingPunct="1"/>
              <a:t>116</a:t>
            </a:fld>
            <a:endParaRPr lang="en-US" altLang="en-US" sz="1200"/>
          </a:p>
        </p:txBody>
      </p:sp>
      <p:sp>
        <p:nvSpPr>
          <p:cNvPr id="242691" name="Rectangle 2"/>
          <p:cNvSpPr>
            <a:spLocks noRot="1" noChangeArrowheads="1" noTextEdit="1"/>
          </p:cNvSpPr>
          <p:nvPr>
            <p:ph type="sldImg"/>
          </p:nvPr>
        </p:nvSpPr>
        <p:spPr>
          <a:ln/>
        </p:spPr>
      </p:sp>
      <p:sp>
        <p:nvSpPr>
          <p:cNvPr id="242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31F5D331-42CA-4FAF-9F97-EDB1F9DA8794}" type="slidenum">
              <a:rPr lang="en-US" altLang="en-US" sz="1200"/>
              <a:pPr algn="r" eaLnBrk="1" hangingPunct="1"/>
              <a:t>117</a:t>
            </a:fld>
            <a:endParaRPr lang="en-US" altLang="en-US" sz="1200"/>
          </a:p>
        </p:txBody>
      </p:sp>
      <p:sp>
        <p:nvSpPr>
          <p:cNvPr id="243715" name="Rectangle 2"/>
          <p:cNvSpPr>
            <a:spLocks noRot="1" noChangeArrowheads="1" noTextEdit="1"/>
          </p:cNvSpPr>
          <p:nvPr>
            <p:ph type="sldImg"/>
          </p:nvPr>
        </p:nvSpPr>
        <p:spPr>
          <a:ln/>
        </p:spPr>
      </p:sp>
      <p:sp>
        <p:nvSpPr>
          <p:cNvPr id="2437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640B03F1-0D5C-4BD4-B9FC-7C2DD2A06614}" type="slidenum">
              <a:rPr lang="en-US" altLang="en-US" sz="1200" smtClean="0"/>
              <a:pPr eaLnBrk="1" hangingPunct="1"/>
              <a:t>12</a:t>
            </a:fld>
            <a:endParaRPr lang="en-US" altLang="en-US" sz="1200" smtClean="0"/>
          </a:p>
        </p:txBody>
      </p:sp>
      <p:sp>
        <p:nvSpPr>
          <p:cNvPr id="136195" name="Rectangle 2"/>
          <p:cNvSpPr>
            <a:spLocks noRot="1" noChangeArrowheads="1" noTextEdit="1"/>
          </p:cNvSpPr>
          <p:nvPr>
            <p:ph type="sldImg"/>
          </p:nvPr>
        </p:nvSpPr>
        <p:spPr>
          <a:ln/>
        </p:spPr>
      </p:sp>
      <p:sp>
        <p:nvSpPr>
          <p:cNvPr id="136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87BB0F6B-F485-4307-88B4-62739244820D}" type="slidenum">
              <a:rPr lang="en-US" altLang="en-US" sz="1200" smtClean="0"/>
              <a:pPr eaLnBrk="1" hangingPunct="1"/>
              <a:t>13</a:t>
            </a:fld>
            <a:endParaRPr lang="en-US" altLang="en-US" sz="1200" smtClean="0"/>
          </a:p>
        </p:txBody>
      </p:sp>
      <p:sp>
        <p:nvSpPr>
          <p:cNvPr id="137219" name="Rectangle 2"/>
          <p:cNvSpPr>
            <a:spLocks noRot="1" noChangeArrowheads="1" noTextEdit="1"/>
          </p:cNvSpPr>
          <p:nvPr>
            <p:ph type="sldImg"/>
          </p:nvPr>
        </p:nvSpPr>
        <p:spPr>
          <a:ln/>
        </p:spPr>
      </p:sp>
      <p:sp>
        <p:nvSpPr>
          <p:cNvPr id="137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682A14BA-6E1D-4E36-84D6-DE95024EA23D}" type="slidenum">
              <a:rPr lang="en-US" altLang="en-US" sz="1200" smtClean="0"/>
              <a:pPr eaLnBrk="1" hangingPunct="1"/>
              <a:t>14</a:t>
            </a:fld>
            <a:endParaRPr lang="en-US" altLang="en-US" sz="1200" smtClean="0"/>
          </a:p>
        </p:txBody>
      </p:sp>
      <p:sp>
        <p:nvSpPr>
          <p:cNvPr id="138243" name="Rectangle 2"/>
          <p:cNvSpPr>
            <a:spLocks noRot="1" noChangeArrowheads="1" noTextEdit="1"/>
          </p:cNvSpPr>
          <p:nvPr>
            <p:ph type="sldImg"/>
          </p:nvPr>
        </p:nvSpPr>
        <p:spPr>
          <a:ln/>
        </p:spPr>
      </p:sp>
      <p:sp>
        <p:nvSpPr>
          <p:cNvPr id="138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E8915D21-328B-47CD-8413-03000B0FD4F9}" type="slidenum">
              <a:rPr lang="en-US" altLang="en-US" sz="1200" smtClean="0"/>
              <a:pPr eaLnBrk="1" hangingPunct="1"/>
              <a:t>15</a:t>
            </a:fld>
            <a:endParaRPr lang="en-US" altLang="en-US" sz="1200" smtClean="0"/>
          </a:p>
        </p:txBody>
      </p:sp>
      <p:sp>
        <p:nvSpPr>
          <p:cNvPr id="139267" name="Rectangle 2"/>
          <p:cNvSpPr>
            <a:spLocks noRot="1" noChangeArrowheads="1" noTextEdit="1"/>
          </p:cNvSpPr>
          <p:nvPr>
            <p:ph type="sldImg"/>
          </p:nvPr>
        </p:nvSpPr>
        <p:spPr>
          <a:ln/>
        </p:spPr>
      </p:sp>
      <p:sp>
        <p:nvSpPr>
          <p:cNvPr id="139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D49AA601-39B7-4457-969B-1D0B6C543B9F}" type="slidenum">
              <a:rPr lang="en-US" altLang="en-US" sz="1200" smtClean="0"/>
              <a:pPr eaLnBrk="1" hangingPunct="1"/>
              <a:t>16</a:t>
            </a:fld>
            <a:endParaRPr lang="en-US" altLang="en-US" sz="1200" smtClean="0"/>
          </a:p>
        </p:txBody>
      </p:sp>
      <p:sp>
        <p:nvSpPr>
          <p:cNvPr id="140291" name="Rectangle 2"/>
          <p:cNvSpPr>
            <a:spLocks noRot="1" noChangeArrowheads="1" noTextEdit="1"/>
          </p:cNvSpPr>
          <p:nvPr>
            <p:ph type="sldImg"/>
          </p:nvPr>
        </p:nvSpPr>
        <p:spPr>
          <a:ln/>
        </p:spPr>
      </p:sp>
      <p:sp>
        <p:nvSpPr>
          <p:cNvPr id="140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E854EFFC-EFF7-4082-836B-8DF25987C2FA}" type="slidenum">
              <a:rPr lang="en-US" altLang="en-US" sz="1200" smtClean="0"/>
              <a:pPr eaLnBrk="1" hangingPunct="1"/>
              <a:t>17</a:t>
            </a:fld>
            <a:endParaRPr lang="en-US" altLang="en-US" sz="1200" smtClean="0"/>
          </a:p>
        </p:txBody>
      </p:sp>
      <p:sp>
        <p:nvSpPr>
          <p:cNvPr id="141315" name="Rectangle 2"/>
          <p:cNvSpPr>
            <a:spLocks noRot="1" noChangeArrowheads="1" noTextEdit="1"/>
          </p:cNvSpPr>
          <p:nvPr>
            <p:ph type="sldImg"/>
          </p:nvPr>
        </p:nvSpPr>
        <p:spPr>
          <a:ln/>
        </p:spPr>
      </p:sp>
      <p:sp>
        <p:nvSpPr>
          <p:cNvPr id="141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B129FEA4-AA00-461C-AA08-E479EA3300C5}" type="slidenum">
              <a:rPr lang="en-US" altLang="en-US" sz="1200" smtClean="0"/>
              <a:pPr eaLnBrk="1" hangingPunct="1"/>
              <a:t>18</a:t>
            </a:fld>
            <a:endParaRPr lang="en-US" altLang="en-US" sz="1200" smtClean="0"/>
          </a:p>
        </p:txBody>
      </p:sp>
      <p:sp>
        <p:nvSpPr>
          <p:cNvPr id="142339" name="Rectangle 2"/>
          <p:cNvSpPr>
            <a:spLocks noRot="1" noChangeArrowheads="1" noTextEdit="1"/>
          </p:cNvSpPr>
          <p:nvPr>
            <p:ph type="sldImg"/>
          </p:nvPr>
        </p:nvSpPr>
        <p:spPr>
          <a:ln/>
        </p:spPr>
      </p:sp>
      <p:sp>
        <p:nvSpPr>
          <p:cNvPr id="142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E62FA9BF-790B-4CB2-A75B-1031E932B1CB}" type="slidenum">
              <a:rPr lang="en-US" altLang="en-US" sz="1200" smtClean="0"/>
              <a:pPr eaLnBrk="1" hangingPunct="1"/>
              <a:t>19</a:t>
            </a:fld>
            <a:endParaRPr lang="en-US" altLang="en-US" sz="1200" smtClean="0"/>
          </a:p>
        </p:txBody>
      </p:sp>
      <p:sp>
        <p:nvSpPr>
          <p:cNvPr id="143363" name="Rectangle 2"/>
          <p:cNvSpPr>
            <a:spLocks noRot="1" noChangeArrowheads="1" noTextEdit="1"/>
          </p:cNvSpPr>
          <p:nvPr>
            <p:ph type="sldImg"/>
          </p:nvPr>
        </p:nvSpPr>
        <p:spPr>
          <a:ln/>
        </p:spPr>
      </p:sp>
      <p:sp>
        <p:nvSpPr>
          <p:cNvPr id="143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6AE51F2E-10A4-4C9C-8C22-35642070132F}" type="slidenum">
              <a:rPr lang="en-US" altLang="en-US" sz="1200" smtClean="0"/>
              <a:pPr eaLnBrk="1" hangingPunct="1"/>
              <a:t>2</a:t>
            </a:fld>
            <a:endParaRPr lang="en-US" altLang="en-US" sz="1200" smtClean="0"/>
          </a:p>
        </p:txBody>
      </p:sp>
      <p:sp>
        <p:nvSpPr>
          <p:cNvPr id="125955" name="Rectangle 2"/>
          <p:cNvSpPr>
            <a:spLocks noRot="1" noChangeArrowheads="1" noTextEdit="1"/>
          </p:cNvSpPr>
          <p:nvPr>
            <p:ph type="sldImg"/>
          </p:nvPr>
        </p:nvSpPr>
        <p:spPr>
          <a:ln/>
        </p:spPr>
      </p:sp>
      <p:sp>
        <p:nvSpPr>
          <p:cNvPr id="1259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AAF8F584-5F85-4BF0-8BDC-8B2F63A2EBCC}" type="slidenum">
              <a:rPr lang="en-US" altLang="en-US" sz="1200" smtClean="0"/>
              <a:pPr eaLnBrk="1" hangingPunct="1"/>
              <a:t>20</a:t>
            </a:fld>
            <a:endParaRPr lang="en-US" altLang="en-US" sz="1200" smtClean="0"/>
          </a:p>
        </p:txBody>
      </p:sp>
      <p:sp>
        <p:nvSpPr>
          <p:cNvPr id="144387" name="Rectangle 2"/>
          <p:cNvSpPr>
            <a:spLocks noRot="1" noChangeArrowheads="1" noTextEdit="1"/>
          </p:cNvSpPr>
          <p:nvPr>
            <p:ph type="sldImg"/>
          </p:nvPr>
        </p:nvSpPr>
        <p:spPr>
          <a:ln/>
        </p:spPr>
      </p:sp>
      <p:sp>
        <p:nvSpPr>
          <p:cNvPr id="144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542D9CD6-E872-49BE-B1F6-C636AE85B01E}" type="slidenum">
              <a:rPr lang="en-US" altLang="en-US" sz="1200" smtClean="0"/>
              <a:pPr eaLnBrk="1" hangingPunct="1"/>
              <a:t>21</a:t>
            </a:fld>
            <a:endParaRPr lang="en-US" altLang="en-US" sz="1200" smtClean="0"/>
          </a:p>
        </p:txBody>
      </p:sp>
      <p:sp>
        <p:nvSpPr>
          <p:cNvPr id="145411" name="Rectangle 2"/>
          <p:cNvSpPr>
            <a:spLocks noRot="1" noChangeArrowheads="1" noTextEdit="1"/>
          </p:cNvSpPr>
          <p:nvPr>
            <p:ph type="sldImg"/>
          </p:nvPr>
        </p:nvSpPr>
        <p:spPr>
          <a:ln/>
        </p:spPr>
      </p:sp>
      <p:sp>
        <p:nvSpPr>
          <p:cNvPr id="145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4FC278A4-D863-4E33-8FFB-FB95671ECDC4}" type="slidenum">
              <a:rPr lang="en-US" altLang="en-US" sz="1200" smtClean="0"/>
              <a:pPr eaLnBrk="1" hangingPunct="1"/>
              <a:t>22</a:t>
            </a:fld>
            <a:endParaRPr lang="en-US" altLang="en-US" sz="1200" smtClean="0"/>
          </a:p>
        </p:txBody>
      </p:sp>
      <p:sp>
        <p:nvSpPr>
          <p:cNvPr id="146435" name="Rectangle 2"/>
          <p:cNvSpPr>
            <a:spLocks noRot="1" noChangeArrowheads="1" noTextEdit="1"/>
          </p:cNvSpPr>
          <p:nvPr>
            <p:ph type="sldImg"/>
          </p:nvPr>
        </p:nvSpPr>
        <p:spPr>
          <a:ln/>
        </p:spPr>
      </p:sp>
      <p:sp>
        <p:nvSpPr>
          <p:cNvPr id="146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0DD735C6-F3BC-4098-AF5F-3AADC21F6CDE}" type="slidenum">
              <a:rPr lang="en-US" altLang="en-US" sz="1200" smtClean="0"/>
              <a:pPr eaLnBrk="1" hangingPunct="1"/>
              <a:t>23</a:t>
            </a:fld>
            <a:endParaRPr lang="en-US" altLang="en-US" sz="1200" smtClean="0"/>
          </a:p>
        </p:txBody>
      </p:sp>
      <p:sp>
        <p:nvSpPr>
          <p:cNvPr id="147459" name="Rectangle 2"/>
          <p:cNvSpPr>
            <a:spLocks noRot="1" noChangeArrowheads="1" noTextEdit="1"/>
          </p:cNvSpPr>
          <p:nvPr>
            <p:ph type="sldImg"/>
          </p:nvPr>
        </p:nvSpPr>
        <p:spPr>
          <a:ln/>
        </p:spPr>
      </p:sp>
      <p:sp>
        <p:nvSpPr>
          <p:cNvPr id="147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F8BFEE4C-072D-4221-B53F-A395A5DAAE0F}" type="slidenum">
              <a:rPr lang="en-US" altLang="en-US" sz="1200"/>
              <a:pPr algn="r" eaLnBrk="1" hangingPunct="1"/>
              <a:t>24</a:t>
            </a:fld>
            <a:endParaRPr lang="en-US" altLang="en-US" sz="1200"/>
          </a:p>
        </p:txBody>
      </p:sp>
      <p:sp>
        <p:nvSpPr>
          <p:cNvPr id="148483" name="Rectangle 2"/>
          <p:cNvSpPr>
            <a:spLocks noRot="1" noChangeArrowheads="1" noTextEdit="1"/>
          </p:cNvSpPr>
          <p:nvPr>
            <p:ph type="sldImg"/>
          </p:nvPr>
        </p:nvSpPr>
        <p:spPr>
          <a:ln/>
        </p:spPr>
      </p:sp>
      <p:sp>
        <p:nvSpPr>
          <p:cNvPr id="148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mtClean="0"/>
              <a:t>sdtsdt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30A71AD5-0E35-4645-BECE-21CE846D6700}" type="slidenum">
              <a:rPr lang="en-US" altLang="en-US" sz="1200" smtClean="0"/>
              <a:pPr eaLnBrk="1" hangingPunct="1"/>
              <a:t>25</a:t>
            </a:fld>
            <a:endParaRPr lang="en-US" altLang="en-US" sz="1200" smtClean="0"/>
          </a:p>
        </p:txBody>
      </p:sp>
      <p:sp>
        <p:nvSpPr>
          <p:cNvPr id="149507" name="Rectangle 2"/>
          <p:cNvSpPr>
            <a:spLocks noRot="1" noChangeArrowheads="1" noTextEdit="1"/>
          </p:cNvSpPr>
          <p:nvPr>
            <p:ph type="sldImg"/>
          </p:nvPr>
        </p:nvSpPr>
        <p:spPr>
          <a:ln/>
        </p:spPr>
      </p:sp>
      <p:sp>
        <p:nvSpPr>
          <p:cNvPr id="149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34F1F6E9-F3E9-4BD3-A7ED-D4113766CBEE}" type="slidenum">
              <a:rPr lang="en-US" altLang="en-US" sz="1200"/>
              <a:pPr algn="r" eaLnBrk="1" hangingPunct="1"/>
              <a:t>26</a:t>
            </a:fld>
            <a:endParaRPr lang="en-US" altLang="en-US" sz="1200"/>
          </a:p>
        </p:txBody>
      </p:sp>
      <p:sp>
        <p:nvSpPr>
          <p:cNvPr id="150531" name="Rectangle 2"/>
          <p:cNvSpPr>
            <a:spLocks noRot="1" noChangeArrowheads="1" noTextEdit="1"/>
          </p:cNvSpPr>
          <p:nvPr>
            <p:ph type="sldImg"/>
          </p:nvPr>
        </p:nvSpPr>
        <p:spPr>
          <a:ln/>
        </p:spPr>
      </p:sp>
      <p:sp>
        <p:nvSpPr>
          <p:cNvPr id="150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CD6406E6-119F-479B-94A4-97CE4CF236BF}" type="slidenum">
              <a:rPr lang="en-US" altLang="en-US" sz="1200" smtClean="0"/>
              <a:pPr eaLnBrk="1" hangingPunct="1"/>
              <a:t>27</a:t>
            </a:fld>
            <a:endParaRPr lang="en-US" altLang="en-US" sz="1200" smtClean="0"/>
          </a:p>
        </p:txBody>
      </p:sp>
      <p:sp>
        <p:nvSpPr>
          <p:cNvPr id="151555" name="Rectangle 2"/>
          <p:cNvSpPr>
            <a:spLocks noRot="1" noChangeArrowheads="1" noTextEdit="1"/>
          </p:cNvSpPr>
          <p:nvPr>
            <p:ph type="sldImg"/>
          </p:nvPr>
        </p:nvSpPr>
        <p:spPr>
          <a:ln/>
        </p:spPr>
      </p:sp>
      <p:sp>
        <p:nvSpPr>
          <p:cNvPr id="151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6D3721C5-9686-4157-8018-38B2113E90ED}" type="slidenum">
              <a:rPr lang="en-US" altLang="en-US" sz="1200" smtClean="0"/>
              <a:pPr eaLnBrk="1" hangingPunct="1"/>
              <a:t>28</a:t>
            </a:fld>
            <a:endParaRPr lang="en-US" altLang="en-US" sz="1200" smtClean="0"/>
          </a:p>
        </p:txBody>
      </p:sp>
      <p:sp>
        <p:nvSpPr>
          <p:cNvPr id="152579" name="Rectangle 2"/>
          <p:cNvSpPr>
            <a:spLocks noRot="1" noChangeArrowheads="1" noTextEdit="1"/>
          </p:cNvSpPr>
          <p:nvPr>
            <p:ph type="sldImg"/>
          </p:nvPr>
        </p:nvSpPr>
        <p:spPr>
          <a:ln/>
        </p:spPr>
      </p:sp>
      <p:sp>
        <p:nvSpPr>
          <p:cNvPr id="152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488B6AAD-7AF6-46CB-A3E7-54B39679500C}" type="slidenum">
              <a:rPr lang="en-US" altLang="en-US" sz="1200"/>
              <a:pPr algn="r" eaLnBrk="1" hangingPunct="1"/>
              <a:t>29</a:t>
            </a:fld>
            <a:endParaRPr lang="en-US" altLang="en-US" sz="1200"/>
          </a:p>
        </p:txBody>
      </p:sp>
      <p:sp>
        <p:nvSpPr>
          <p:cNvPr id="153603" name="Rectangle 2"/>
          <p:cNvSpPr>
            <a:spLocks noRot="1" noChangeArrowheads="1" noTextEdit="1"/>
          </p:cNvSpPr>
          <p:nvPr>
            <p:ph type="sldImg"/>
          </p:nvPr>
        </p:nvSpPr>
        <p:spPr>
          <a:ln/>
        </p:spPr>
      </p:sp>
      <p:sp>
        <p:nvSpPr>
          <p:cNvPr id="153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58C2C89E-96FE-4D8E-B56F-B0C0D54FB23F}" type="slidenum">
              <a:rPr lang="en-US" altLang="en-US" sz="1200" smtClean="0"/>
              <a:pPr eaLnBrk="1" hangingPunct="1"/>
              <a:t>3</a:t>
            </a:fld>
            <a:endParaRPr lang="en-US" altLang="en-US" sz="1200" smtClean="0"/>
          </a:p>
        </p:txBody>
      </p:sp>
      <p:sp>
        <p:nvSpPr>
          <p:cNvPr id="126979" name="Rectangle 2"/>
          <p:cNvSpPr>
            <a:spLocks noRot="1" noChangeArrowheads="1" noTextEdit="1"/>
          </p:cNvSpPr>
          <p:nvPr>
            <p:ph type="sldImg"/>
          </p:nvPr>
        </p:nvSpPr>
        <p:spPr>
          <a:ln/>
        </p:spPr>
      </p:sp>
      <p:sp>
        <p:nvSpPr>
          <p:cNvPr id="126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6D8F79D0-F775-458D-AFAD-51D737DB84C5}" type="slidenum">
              <a:rPr lang="en-US" altLang="en-US" sz="1200"/>
              <a:pPr algn="r" eaLnBrk="1" hangingPunct="1"/>
              <a:t>30</a:t>
            </a:fld>
            <a:endParaRPr lang="en-US" altLang="en-US" sz="1200"/>
          </a:p>
        </p:txBody>
      </p:sp>
      <p:sp>
        <p:nvSpPr>
          <p:cNvPr id="154627" name="Rectangle 2"/>
          <p:cNvSpPr>
            <a:spLocks noRot="1" noChangeArrowheads="1" noTextEdit="1"/>
          </p:cNvSpPr>
          <p:nvPr>
            <p:ph type="sldImg"/>
          </p:nvPr>
        </p:nvSpPr>
        <p:spPr>
          <a:ln/>
        </p:spPr>
      </p:sp>
      <p:sp>
        <p:nvSpPr>
          <p:cNvPr id="154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E61511F3-6B61-4CF4-9E3B-9610122DFB49}" type="slidenum">
              <a:rPr lang="en-US" altLang="en-US" sz="1200"/>
              <a:pPr algn="r" eaLnBrk="1" hangingPunct="1"/>
              <a:t>31</a:t>
            </a:fld>
            <a:endParaRPr lang="en-US" altLang="en-US" sz="1200"/>
          </a:p>
        </p:txBody>
      </p:sp>
      <p:sp>
        <p:nvSpPr>
          <p:cNvPr id="155651" name="Rectangle 2"/>
          <p:cNvSpPr>
            <a:spLocks noRot="1" noChangeArrowheads="1" noTextEdit="1"/>
          </p:cNvSpPr>
          <p:nvPr>
            <p:ph type="sldImg"/>
          </p:nvPr>
        </p:nvSpPr>
        <p:spPr>
          <a:ln/>
        </p:spPr>
      </p:sp>
      <p:sp>
        <p:nvSpPr>
          <p:cNvPr id="155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D45906AE-BA80-46D7-9A4A-D7552177AFF8}" type="slidenum">
              <a:rPr lang="en-US" altLang="en-US" sz="1200" smtClean="0"/>
              <a:pPr eaLnBrk="1" hangingPunct="1"/>
              <a:t>32</a:t>
            </a:fld>
            <a:endParaRPr lang="en-US" altLang="en-US" sz="1200" smtClean="0"/>
          </a:p>
        </p:txBody>
      </p:sp>
      <p:sp>
        <p:nvSpPr>
          <p:cNvPr id="156675" name="Rectangle 2"/>
          <p:cNvSpPr>
            <a:spLocks noRot="1" noChangeArrowheads="1" noTextEdit="1"/>
          </p:cNvSpPr>
          <p:nvPr>
            <p:ph type="sldImg"/>
          </p:nvPr>
        </p:nvSpPr>
        <p:spPr>
          <a:ln/>
        </p:spPr>
      </p:sp>
      <p:sp>
        <p:nvSpPr>
          <p:cNvPr id="156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42B2E30B-68E5-4DE0-B422-711691974D12}" type="slidenum">
              <a:rPr lang="en-US" altLang="en-US" sz="1200"/>
              <a:pPr algn="r" eaLnBrk="1" hangingPunct="1"/>
              <a:t>33</a:t>
            </a:fld>
            <a:endParaRPr lang="en-US" altLang="en-US" sz="1200"/>
          </a:p>
        </p:txBody>
      </p:sp>
      <p:sp>
        <p:nvSpPr>
          <p:cNvPr id="157699" name="Rectangle 2"/>
          <p:cNvSpPr>
            <a:spLocks noRot="1" noChangeArrowheads="1" noTextEdit="1"/>
          </p:cNvSpPr>
          <p:nvPr>
            <p:ph type="sldImg"/>
          </p:nvPr>
        </p:nvSpPr>
        <p:spPr>
          <a:ln/>
        </p:spPr>
      </p:sp>
      <p:sp>
        <p:nvSpPr>
          <p:cNvPr id="157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FEFF5155-E838-4673-A907-E22B9DD2AEDE}" type="slidenum">
              <a:rPr lang="en-US" altLang="en-US" sz="1200"/>
              <a:pPr algn="r" eaLnBrk="1" hangingPunct="1"/>
              <a:t>34</a:t>
            </a:fld>
            <a:endParaRPr lang="en-US" altLang="en-US" sz="1200"/>
          </a:p>
        </p:txBody>
      </p:sp>
      <p:sp>
        <p:nvSpPr>
          <p:cNvPr id="158723" name="Rectangle 2"/>
          <p:cNvSpPr>
            <a:spLocks noRot="1" noChangeArrowheads="1" noTextEdit="1"/>
          </p:cNvSpPr>
          <p:nvPr>
            <p:ph type="sldImg"/>
          </p:nvPr>
        </p:nvSpPr>
        <p:spPr>
          <a:ln/>
        </p:spPr>
      </p:sp>
      <p:sp>
        <p:nvSpPr>
          <p:cNvPr id="158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7496EF45-54CA-4ED1-919A-B7E58B8B70A8}" type="slidenum">
              <a:rPr lang="en-US" altLang="en-US" sz="1200"/>
              <a:pPr algn="r" eaLnBrk="1" hangingPunct="1"/>
              <a:t>35</a:t>
            </a:fld>
            <a:endParaRPr lang="en-US" altLang="en-US" sz="1200"/>
          </a:p>
        </p:txBody>
      </p:sp>
      <p:sp>
        <p:nvSpPr>
          <p:cNvPr id="159747" name="Rectangle 2"/>
          <p:cNvSpPr>
            <a:spLocks noRot="1" noChangeArrowheads="1" noTextEdit="1"/>
          </p:cNvSpPr>
          <p:nvPr>
            <p:ph type="sldImg"/>
          </p:nvPr>
        </p:nvSpPr>
        <p:spPr>
          <a:ln/>
        </p:spPr>
      </p:sp>
      <p:sp>
        <p:nvSpPr>
          <p:cNvPr id="159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731BD7DA-A47D-4708-8AF8-E30FC99F3159}" type="slidenum">
              <a:rPr lang="en-US" altLang="en-US" sz="1200"/>
              <a:pPr algn="r" eaLnBrk="1" hangingPunct="1"/>
              <a:t>36</a:t>
            </a:fld>
            <a:endParaRPr lang="en-US" altLang="en-US" sz="1200"/>
          </a:p>
        </p:txBody>
      </p:sp>
      <p:sp>
        <p:nvSpPr>
          <p:cNvPr id="160771" name="Rectangle 2"/>
          <p:cNvSpPr>
            <a:spLocks noRot="1" noChangeArrowheads="1" noTextEdit="1"/>
          </p:cNvSpPr>
          <p:nvPr>
            <p:ph type="sldImg"/>
          </p:nvPr>
        </p:nvSpPr>
        <p:spPr>
          <a:ln/>
        </p:spPr>
      </p:sp>
      <p:sp>
        <p:nvSpPr>
          <p:cNvPr id="160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831AD0EC-56BA-4A0F-A999-5ECBEC8A6373}" type="slidenum">
              <a:rPr lang="en-US" altLang="en-US" sz="1200" smtClean="0"/>
              <a:pPr eaLnBrk="1" hangingPunct="1"/>
              <a:t>37</a:t>
            </a:fld>
            <a:endParaRPr lang="en-US" altLang="en-US" sz="1200" smtClean="0"/>
          </a:p>
        </p:txBody>
      </p:sp>
      <p:sp>
        <p:nvSpPr>
          <p:cNvPr id="161795" name="Rectangle 2"/>
          <p:cNvSpPr>
            <a:spLocks noRot="1" noChangeArrowheads="1" noTextEdit="1"/>
          </p:cNvSpPr>
          <p:nvPr>
            <p:ph type="sldImg"/>
          </p:nvPr>
        </p:nvSpPr>
        <p:spPr>
          <a:ln/>
        </p:spPr>
      </p:sp>
      <p:sp>
        <p:nvSpPr>
          <p:cNvPr id="161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E1F1524C-5ED9-468E-ABFC-A8D639368AEE}" type="slidenum">
              <a:rPr lang="en-US" altLang="en-US" sz="1200"/>
              <a:pPr algn="r" eaLnBrk="1" hangingPunct="1"/>
              <a:t>38</a:t>
            </a:fld>
            <a:endParaRPr lang="en-US" altLang="en-US" sz="1200"/>
          </a:p>
        </p:txBody>
      </p:sp>
      <p:sp>
        <p:nvSpPr>
          <p:cNvPr id="162819" name="Rectangle 2"/>
          <p:cNvSpPr>
            <a:spLocks noRot="1" noChangeArrowheads="1" noTextEdit="1"/>
          </p:cNvSpPr>
          <p:nvPr>
            <p:ph type="sldImg"/>
          </p:nvPr>
        </p:nvSpPr>
        <p:spPr>
          <a:ln/>
        </p:spPr>
      </p:sp>
      <p:sp>
        <p:nvSpPr>
          <p:cNvPr id="162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683AC12D-C670-4C63-9356-D43A1781C598}" type="slidenum">
              <a:rPr lang="en-US" altLang="en-US" sz="1200" smtClean="0"/>
              <a:pPr eaLnBrk="1" hangingPunct="1"/>
              <a:t>39</a:t>
            </a:fld>
            <a:endParaRPr lang="en-US" altLang="en-US" sz="1200" smtClean="0"/>
          </a:p>
        </p:txBody>
      </p:sp>
      <p:sp>
        <p:nvSpPr>
          <p:cNvPr id="163843" name="Rectangle 2"/>
          <p:cNvSpPr>
            <a:spLocks noRot="1" noChangeArrowheads="1" noTextEdit="1"/>
          </p:cNvSpPr>
          <p:nvPr>
            <p:ph type="sldImg"/>
          </p:nvPr>
        </p:nvSpPr>
        <p:spPr>
          <a:ln/>
        </p:spPr>
      </p:sp>
      <p:sp>
        <p:nvSpPr>
          <p:cNvPr id="163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CD4D2A23-BD1D-4CD8-9D68-351A7DA11CE8}" type="slidenum">
              <a:rPr lang="en-US" altLang="en-US" sz="1200" smtClean="0"/>
              <a:pPr eaLnBrk="1" hangingPunct="1"/>
              <a:t>4</a:t>
            </a:fld>
            <a:endParaRPr lang="en-US" altLang="en-US" sz="1200" smtClean="0"/>
          </a:p>
        </p:txBody>
      </p:sp>
      <p:sp>
        <p:nvSpPr>
          <p:cNvPr id="128003" name="Rectangle 2"/>
          <p:cNvSpPr>
            <a:spLocks noRot="1" noChangeArrowheads="1" noTextEdit="1"/>
          </p:cNvSpPr>
          <p:nvPr>
            <p:ph type="sldImg"/>
          </p:nvPr>
        </p:nvSpPr>
        <p:spPr>
          <a:ln/>
        </p:spPr>
      </p:sp>
      <p:sp>
        <p:nvSpPr>
          <p:cNvPr id="1280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B291F892-8B0E-4830-95D7-10DBB8291421}" type="slidenum">
              <a:rPr lang="en-US" altLang="en-US" sz="1200"/>
              <a:pPr algn="r" eaLnBrk="1" hangingPunct="1"/>
              <a:t>40</a:t>
            </a:fld>
            <a:endParaRPr lang="en-US" altLang="en-US" sz="1200"/>
          </a:p>
        </p:txBody>
      </p:sp>
      <p:sp>
        <p:nvSpPr>
          <p:cNvPr id="164867" name="Rectangle 2"/>
          <p:cNvSpPr>
            <a:spLocks noRot="1" noChangeArrowheads="1" noTextEdit="1"/>
          </p:cNvSpPr>
          <p:nvPr>
            <p:ph type="sldImg"/>
          </p:nvPr>
        </p:nvSpPr>
        <p:spPr>
          <a:ln/>
        </p:spPr>
      </p:sp>
      <p:sp>
        <p:nvSpPr>
          <p:cNvPr id="164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41383BED-869F-447E-B2BC-C4EBDBDF505E}" type="slidenum">
              <a:rPr lang="en-US" altLang="en-US" sz="1200"/>
              <a:pPr algn="r" eaLnBrk="1" hangingPunct="1"/>
              <a:t>41</a:t>
            </a:fld>
            <a:endParaRPr lang="en-US" altLang="en-US" sz="1200"/>
          </a:p>
        </p:txBody>
      </p:sp>
      <p:sp>
        <p:nvSpPr>
          <p:cNvPr id="165891" name="Rectangle 2"/>
          <p:cNvSpPr>
            <a:spLocks noRot="1" noChangeArrowheads="1" noTextEdit="1"/>
          </p:cNvSpPr>
          <p:nvPr>
            <p:ph type="sldImg"/>
          </p:nvPr>
        </p:nvSpPr>
        <p:spPr>
          <a:ln/>
        </p:spPr>
      </p:sp>
      <p:sp>
        <p:nvSpPr>
          <p:cNvPr id="165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AE30709A-FEE4-4CBE-A960-551C1C983165}" type="slidenum">
              <a:rPr lang="en-US" altLang="en-US" sz="1200" smtClean="0"/>
              <a:pPr eaLnBrk="1" hangingPunct="1"/>
              <a:t>42</a:t>
            </a:fld>
            <a:endParaRPr lang="en-US" altLang="en-US" sz="1200" smtClean="0"/>
          </a:p>
        </p:txBody>
      </p:sp>
      <p:sp>
        <p:nvSpPr>
          <p:cNvPr id="166915" name="Rectangle 2"/>
          <p:cNvSpPr>
            <a:spLocks noRot="1" noChangeArrowheads="1" noTextEdit="1"/>
          </p:cNvSpPr>
          <p:nvPr>
            <p:ph type="sldImg"/>
          </p:nvPr>
        </p:nvSpPr>
        <p:spPr>
          <a:ln/>
        </p:spPr>
      </p:sp>
      <p:sp>
        <p:nvSpPr>
          <p:cNvPr id="166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21D9471B-7B19-4330-87CC-4537F7B03435}" type="slidenum">
              <a:rPr lang="en-US" altLang="en-US" sz="1200" smtClean="0"/>
              <a:pPr eaLnBrk="1" hangingPunct="1"/>
              <a:t>43</a:t>
            </a:fld>
            <a:endParaRPr lang="en-US" altLang="en-US" sz="1200" smtClean="0"/>
          </a:p>
        </p:txBody>
      </p:sp>
      <p:sp>
        <p:nvSpPr>
          <p:cNvPr id="167939" name="Rectangle 2"/>
          <p:cNvSpPr>
            <a:spLocks noRot="1" noChangeArrowheads="1" noTextEdit="1"/>
          </p:cNvSpPr>
          <p:nvPr>
            <p:ph type="sldImg"/>
          </p:nvPr>
        </p:nvSpPr>
        <p:spPr>
          <a:ln/>
        </p:spPr>
      </p:sp>
      <p:sp>
        <p:nvSpPr>
          <p:cNvPr id="167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3E7452A0-B079-4DAD-AAF9-33B8EE7C229A}" type="slidenum">
              <a:rPr lang="en-US" altLang="en-US" sz="1200" smtClean="0"/>
              <a:pPr eaLnBrk="1" hangingPunct="1"/>
              <a:t>44</a:t>
            </a:fld>
            <a:endParaRPr lang="en-US" altLang="en-US" sz="1200" smtClean="0"/>
          </a:p>
        </p:txBody>
      </p:sp>
      <p:sp>
        <p:nvSpPr>
          <p:cNvPr id="168963" name="Rectangle 2"/>
          <p:cNvSpPr>
            <a:spLocks noRot="1" noChangeArrowheads="1" noTextEdit="1"/>
          </p:cNvSpPr>
          <p:nvPr>
            <p:ph type="sldImg"/>
          </p:nvPr>
        </p:nvSpPr>
        <p:spPr>
          <a:ln/>
        </p:spPr>
      </p:sp>
      <p:sp>
        <p:nvSpPr>
          <p:cNvPr id="168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C2DC5BE3-6CAE-4E47-8CAC-9B58A21C1A8C}" type="slidenum">
              <a:rPr lang="en-US" altLang="en-US" sz="1200" smtClean="0"/>
              <a:pPr eaLnBrk="1" hangingPunct="1"/>
              <a:t>45</a:t>
            </a:fld>
            <a:endParaRPr lang="en-US" altLang="en-US" sz="1200" smtClean="0"/>
          </a:p>
        </p:txBody>
      </p:sp>
      <p:sp>
        <p:nvSpPr>
          <p:cNvPr id="169987" name="Rectangle 2"/>
          <p:cNvSpPr>
            <a:spLocks noRot="1" noChangeArrowheads="1" noTextEdit="1"/>
          </p:cNvSpPr>
          <p:nvPr>
            <p:ph type="sldImg"/>
          </p:nvPr>
        </p:nvSpPr>
        <p:spPr>
          <a:ln/>
        </p:spPr>
      </p:sp>
      <p:sp>
        <p:nvSpPr>
          <p:cNvPr id="169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822E4C2D-882F-4545-8CE4-1DC57450F1B3}" type="slidenum">
              <a:rPr lang="en-US" altLang="en-US" sz="1200" smtClean="0"/>
              <a:pPr eaLnBrk="1" hangingPunct="1"/>
              <a:t>46</a:t>
            </a:fld>
            <a:endParaRPr lang="en-US" altLang="en-US" sz="1200" smtClean="0"/>
          </a:p>
        </p:txBody>
      </p:sp>
      <p:sp>
        <p:nvSpPr>
          <p:cNvPr id="171011" name="Rectangle 2"/>
          <p:cNvSpPr>
            <a:spLocks noRot="1" noChangeArrowheads="1" noTextEdit="1"/>
          </p:cNvSpPr>
          <p:nvPr>
            <p:ph type="sldImg"/>
          </p:nvPr>
        </p:nvSpPr>
        <p:spPr>
          <a:ln/>
        </p:spPr>
      </p:sp>
      <p:sp>
        <p:nvSpPr>
          <p:cNvPr id="171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8DECCE8B-6621-4BEB-B7FF-CAB0FA45CA53}" type="slidenum">
              <a:rPr lang="en-US" altLang="en-US" sz="1200" smtClean="0"/>
              <a:pPr eaLnBrk="1" hangingPunct="1"/>
              <a:t>47</a:t>
            </a:fld>
            <a:endParaRPr lang="en-US" altLang="en-US" sz="1200" smtClean="0"/>
          </a:p>
        </p:txBody>
      </p:sp>
      <p:sp>
        <p:nvSpPr>
          <p:cNvPr id="172035" name="Rectangle 2"/>
          <p:cNvSpPr>
            <a:spLocks noRot="1" noChangeArrowheads="1" noTextEdit="1"/>
          </p:cNvSpPr>
          <p:nvPr>
            <p:ph type="sldImg"/>
          </p:nvPr>
        </p:nvSpPr>
        <p:spPr>
          <a:ln/>
        </p:spPr>
      </p:sp>
      <p:sp>
        <p:nvSpPr>
          <p:cNvPr id="172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6BB3B91F-92D4-44B0-98D6-9D6CEB1F1DAC}" type="slidenum">
              <a:rPr lang="en-US" altLang="en-US" sz="1200" smtClean="0"/>
              <a:pPr eaLnBrk="1" hangingPunct="1"/>
              <a:t>48</a:t>
            </a:fld>
            <a:endParaRPr lang="en-US" altLang="en-US" sz="1200" smtClean="0"/>
          </a:p>
        </p:txBody>
      </p:sp>
      <p:sp>
        <p:nvSpPr>
          <p:cNvPr id="173059" name="Rectangle 2"/>
          <p:cNvSpPr>
            <a:spLocks noRot="1" noChangeArrowheads="1" noTextEdit="1"/>
          </p:cNvSpPr>
          <p:nvPr>
            <p:ph type="sldImg"/>
          </p:nvPr>
        </p:nvSpPr>
        <p:spPr>
          <a:ln/>
        </p:spPr>
      </p:sp>
      <p:sp>
        <p:nvSpPr>
          <p:cNvPr id="173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F08CB897-7612-4691-B702-7039F91D677B}" type="slidenum">
              <a:rPr lang="en-US" altLang="en-US" sz="1200" smtClean="0"/>
              <a:pPr eaLnBrk="1" hangingPunct="1"/>
              <a:t>49</a:t>
            </a:fld>
            <a:endParaRPr lang="en-US" altLang="en-US" sz="1200" smtClean="0"/>
          </a:p>
        </p:txBody>
      </p:sp>
      <p:sp>
        <p:nvSpPr>
          <p:cNvPr id="174083" name="Rectangle 2"/>
          <p:cNvSpPr>
            <a:spLocks noRo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z="1800" b="1" smtClean="0">
                <a:solidFill>
                  <a:srgbClr val="993366"/>
                </a:solidFill>
              </a:rPr>
              <a:t>POSSIBLE MATERIALS</a:t>
            </a:r>
          </a:p>
          <a:p>
            <a:r>
              <a:rPr lang="en-GB" altLang="en-US" sz="1800" b="1" smtClean="0">
                <a:solidFill>
                  <a:srgbClr val="993366"/>
                </a:solidFill>
              </a:rPr>
              <a:t>MANUFACTURED BOARDS PAGE 6-7</a:t>
            </a:r>
          </a:p>
          <a:p>
            <a:r>
              <a:rPr lang="en-GB" altLang="en-US" sz="1800" b="1" smtClean="0">
                <a:solidFill>
                  <a:srgbClr val="993366"/>
                </a:solidFill>
              </a:rPr>
              <a:t>METALS PAGE 8-13</a:t>
            </a:r>
          </a:p>
          <a:p>
            <a:r>
              <a:rPr lang="en-GB" altLang="en-US" sz="1800" b="1" smtClean="0">
                <a:solidFill>
                  <a:srgbClr val="993366"/>
                </a:solidFill>
              </a:rPr>
              <a:t>PLATICS PAGE 14-15</a:t>
            </a:r>
          </a:p>
          <a:p>
            <a:pPr eaLnBrk="1" hangingPunct="1"/>
            <a:endParaRPr lang="en-GB" altLang="en-US" sz="180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42563823-013E-4474-9C30-1F70F5923541}" type="slidenum">
              <a:rPr lang="en-US" altLang="en-US" sz="1200" smtClean="0"/>
              <a:pPr eaLnBrk="1" hangingPunct="1"/>
              <a:t>5</a:t>
            </a:fld>
            <a:endParaRPr lang="en-US" altLang="en-US" sz="1200" smtClean="0"/>
          </a:p>
        </p:txBody>
      </p:sp>
      <p:sp>
        <p:nvSpPr>
          <p:cNvPr id="129027" name="Rectangle 2"/>
          <p:cNvSpPr>
            <a:spLocks noRot="1" noChangeArrowheads="1" noTextEdit="1"/>
          </p:cNvSpPr>
          <p:nvPr>
            <p:ph type="sldImg"/>
          </p:nvPr>
        </p:nvSpPr>
        <p:spPr>
          <a:ln/>
        </p:spPr>
      </p:sp>
      <p:sp>
        <p:nvSpPr>
          <p:cNvPr id="1290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88B5024F-DDDF-4E64-837E-0E09ADF7F7E7}" type="slidenum">
              <a:rPr lang="en-US" altLang="en-US" sz="1200"/>
              <a:pPr algn="r" eaLnBrk="1" hangingPunct="1"/>
              <a:t>50</a:t>
            </a:fld>
            <a:endParaRPr lang="en-US" altLang="en-US" sz="1200"/>
          </a:p>
        </p:txBody>
      </p:sp>
      <p:sp>
        <p:nvSpPr>
          <p:cNvPr id="175107" name="Rectangle 2"/>
          <p:cNvSpPr>
            <a:spLocks noRot="1" noChangeArrowheads="1" noTextEdit="1"/>
          </p:cNvSpPr>
          <p:nvPr>
            <p:ph type="sldImg"/>
          </p:nvPr>
        </p:nvSpPr>
        <p:spPr>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0361C88E-10B5-4FAC-9270-9337264AB526}" type="slidenum">
              <a:rPr lang="en-US" altLang="en-US" sz="1200"/>
              <a:pPr algn="r" eaLnBrk="1" hangingPunct="1"/>
              <a:t>51</a:t>
            </a:fld>
            <a:endParaRPr lang="en-US" altLang="en-US" sz="1200"/>
          </a:p>
        </p:txBody>
      </p:sp>
      <p:sp>
        <p:nvSpPr>
          <p:cNvPr id="176131" name="Rectangle 2"/>
          <p:cNvSpPr>
            <a:spLocks noRot="1" noChangeArrowheads="1" noTextEdit="1"/>
          </p:cNvSpPr>
          <p:nvPr>
            <p:ph type="sldImg"/>
          </p:nvPr>
        </p:nvSpPr>
        <p:spPr>
          <a:ln/>
        </p:spPr>
      </p:sp>
      <p:sp>
        <p:nvSpPr>
          <p:cNvPr id="176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5BC5AD74-B141-46B2-A95B-279E40928D7F}" type="slidenum">
              <a:rPr lang="en-US" altLang="en-US" sz="1200"/>
              <a:pPr algn="r" eaLnBrk="1" hangingPunct="1"/>
              <a:t>52</a:t>
            </a:fld>
            <a:endParaRPr lang="en-US" altLang="en-US" sz="1200"/>
          </a:p>
        </p:txBody>
      </p:sp>
      <p:sp>
        <p:nvSpPr>
          <p:cNvPr id="177155" name="Rectangle 2"/>
          <p:cNvSpPr>
            <a:spLocks noRot="1" noChangeArrowheads="1" noTextEdit="1"/>
          </p:cNvSpPr>
          <p:nvPr>
            <p:ph type="sldImg"/>
          </p:nvPr>
        </p:nvSpPr>
        <p:spPr>
          <a:ln/>
        </p:spPr>
      </p:sp>
      <p:sp>
        <p:nvSpPr>
          <p:cNvPr id="177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EC15A306-2AEB-4368-8D6A-1DCB1D80ADA0}" type="slidenum">
              <a:rPr lang="en-US" altLang="en-US" sz="1200"/>
              <a:pPr algn="r" eaLnBrk="1" hangingPunct="1"/>
              <a:t>53</a:t>
            </a:fld>
            <a:endParaRPr lang="en-US" altLang="en-US" sz="1200"/>
          </a:p>
        </p:txBody>
      </p:sp>
      <p:sp>
        <p:nvSpPr>
          <p:cNvPr id="178179" name="Rectangle 2"/>
          <p:cNvSpPr>
            <a:spLocks noRot="1" noChangeArrowheads="1" noTextEdit="1"/>
          </p:cNvSpPr>
          <p:nvPr>
            <p:ph type="sldImg"/>
          </p:nvPr>
        </p:nvSpPr>
        <p:spPr>
          <a:ln/>
        </p:spPr>
      </p:sp>
      <p:sp>
        <p:nvSpPr>
          <p:cNvPr id="178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6B72336E-5804-4CD7-A476-C60C7B886E52}" type="slidenum">
              <a:rPr lang="en-US" altLang="en-US" sz="1200"/>
              <a:pPr algn="r" eaLnBrk="1" hangingPunct="1"/>
              <a:t>54</a:t>
            </a:fld>
            <a:endParaRPr lang="en-US" altLang="en-US" sz="1200"/>
          </a:p>
        </p:txBody>
      </p:sp>
      <p:sp>
        <p:nvSpPr>
          <p:cNvPr id="179203" name="Rectangle 2"/>
          <p:cNvSpPr>
            <a:spLocks noRot="1" noChangeArrowheads="1" noTextEdit="1"/>
          </p:cNvSpPr>
          <p:nvPr>
            <p:ph type="sldImg"/>
          </p:nvPr>
        </p:nvSpPr>
        <p:spPr>
          <a:ln/>
        </p:spPr>
      </p:sp>
      <p:sp>
        <p:nvSpPr>
          <p:cNvPr id="179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07489906-D2B8-4344-B127-476B636485FB}" type="slidenum">
              <a:rPr lang="en-US" altLang="en-US" sz="1200"/>
              <a:pPr algn="r" eaLnBrk="1" hangingPunct="1"/>
              <a:t>55</a:t>
            </a:fld>
            <a:endParaRPr lang="en-US" altLang="en-US" sz="1200"/>
          </a:p>
        </p:txBody>
      </p:sp>
      <p:sp>
        <p:nvSpPr>
          <p:cNvPr id="180227" name="Rectangle 2"/>
          <p:cNvSpPr>
            <a:spLocks noRot="1" noChangeArrowheads="1" noTextEdit="1"/>
          </p:cNvSpPr>
          <p:nvPr>
            <p:ph type="sldImg"/>
          </p:nvPr>
        </p:nvSpPr>
        <p:spPr>
          <a:ln/>
        </p:spPr>
      </p:sp>
      <p:sp>
        <p:nvSpPr>
          <p:cNvPr id="180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FC1D50DD-7F05-4770-8E3F-0C82CECB9CAC}" type="slidenum">
              <a:rPr lang="en-US" altLang="en-US" sz="1200"/>
              <a:pPr algn="r" eaLnBrk="1" hangingPunct="1"/>
              <a:t>56</a:t>
            </a:fld>
            <a:endParaRPr lang="en-US" altLang="en-US" sz="1200"/>
          </a:p>
        </p:txBody>
      </p:sp>
      <p:sp>
        <p:nvSpPr>
          <p:cNvPr id="181251" name="Rectangle 2"/>
          <p:cNvSpPr>
            <a:spLocks noRot="1" noChangeArrowheads="1" noTextEdit="1"/>
          </p:cNvSpPr>
          <p:nvPr>
            <p:ph type="sldImg"/>
          </p:nvPr>
        </p:nvSpPr>
        <p:spPr>
          <a:ln/>
        </p:spPr>
      </p:sp>
      <p:sp>
        <p:nvSpPr>
          <p:cNvPr id="181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E28955AF-7FC4-4BE3-9592-2058B5EF7EB5}" type="slidenum">
              <a:rPr lang="en-US" altLang="en-US" sz="1200"/>
              <a:pPr algn="r" eaLnBrk="1" hangingPunct="1"/>
              <a:t>57</a:t>
            </a:fld>
            <a:endParaRPr lang="en-US" altLang="en-US" sz="1200"/>
          </a:p>
        </p:txBody>
      </p:sp>
      <p:sp>
        <p:nvSpPr>
          <p:cNvPr id="182275" name="Rectangle 2"/>
          <p:cNvSpPr>
            <a:spLocks noRot="1" noChangeArrowheads="1" noTextEdit="1"/>
          </p:cNvSpPr>
          <p:nvPr>
            <p:ph type="sldImg"/>
          </p:nvPr>
        </p:nvSpPr>
        <p:spPr>
          <a:ln/>
        </p:spPr>
      </p:sp>
      <p:sp>
        <p:nvSpPr>
          <p:cNvPr id="182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2970A9BC-F6ED-4E3E-94AF-EA62E505FF63}" type="slidenum">
              <a:rPr lang="en-US" altLang="en-US" sz="1200"/>
              <a:pPr algn="r" eaLnBrk="1" hangingPunct="1"/>
              <a:t>58</a:t>
            </a:fld>
            <a:endParaRPr lang="en-US" altLang="en-US" sz="1200"/>
          </a:p>
        </p:txBody>
      </p:sp>
      <p:sp>
        <p:nvSpPr>
          <p:cNvPr id="183299" name="Rectangle 2"/>
          <p:cNvSpPr>
            <a:spLocks noRot="1" noChangeArrowheads="1" noTextEdit="1"/>
          </p:cNvSpPr>
          <p:nvPr>
            <p:ph type="sldImg"/>
          </p:nvPr>
        </p:nvSpPr>
        <p:spPr>
          <a:ln/>
        </p:spPr>
      </p:sp>
      <p:sp>
        <p:nvSpPr>
          <p:cNvPr id="183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FA3CBA7C-984B-49B0-954A-CFB45D78A5A5}" type="slidenum">
              <a:rPr lang="en-US" altLang="en-US" sz="1200"/>
              <a:pPr algn="r" eaLnBrk="1" hangingPunct="1"/>
              <a:t>59</a:t>
            </a:fld>
            <a:endParaRPr lang="en-US" altLang="en-US" sz="1200"/>
          </a:p>
        </p:txBody>
      </p:sp>
      <p:sp>
        <p:nvSpPr>
          <p:cNvPr id="184323" name="Rectangle 2"/>
          <p:cNvSpPr>
            <a:spLocks noRot="1" noChangeArrowheads="1" noTextEdit="1"/>
          </p:cNvSpPr>
          <p:nvPr>
            <p:ph type="sldImg"/>
          </p:nvPr>
        </p:nvSpPr>
        <p:spPr>
          <a:ln/>
        </p:spPr>
      </p:sp>
      <p:sp>
        <p:nvSpPr>
          <p:cNvPr id="184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F3D7C82C-D3DD-4D3B-9DE9-A0AF60C86E12}" type="slidenum">
              <a:rPr lang="en-US" altLang="en-US" sz="1200" smtClean="0"/>
              <a:pPr eaLnBrk="1" hangingPunct="1"/>
              <a:t>6</a:t>
            </a:fld>
            <a:endParaRPr lang="en-US" altLang="en-US" sz="1200" smtClean="0"/>
          </a:p>
        </p:txBody>
      </p:sp>
      <p:sp>
        <p:nvSpPr>
          <p:cNvPr id="130051" name="Rectangle 2"/>
          <p:cNvSpPr>
            <a:spLocks noRot="1" noChangeArrowheads="1" noTextEdit="1"/>
          </p:cNvSpPr>
          <p:nvPr>
            <p:ph type="sldImg"/>
          </p:nvPr>
        </p:nvSpPr>
        <p:spPr>
          <a:ln/>
        </p:spPr>
      </p:sp>
      <p:sp>
        <p:nvSpPr>
          <p:cNvPr id="1300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44D05720-2D0E-4AFB-BB0F-F555B92302B0}" type="slidenum">
              <a:rPr lang="en-US" altLang="en-US" sz="1200"/>
              <a:pPr algn="r" eaLnBrk="1" hangingPunct="1"/>
              <a:t>60</a:t>
            </a:fld>
            <a:endParaRPr lang="en-US" altLang="en-US" sz="1200"/>
          </a:p>
        </p:txBody>
      </p:sp>
      <p:sp>
        <p:nvSpPr>
          <p:cNvPr id="185347" name="Rectangle 2"/>
          <p:cNvSpPr>
            <a:spLocks noRot="1" noChangeArrowheads="1" noTextEdit="1"/>
          </p:cNvSpPr>
          <p:nvPr>
            <p:ph type="sldImg"/>
          </p:nvPr>
        </p:nvSpPr>
        <p:spPr>
          <a:ln/>
        </p:spPr>
      </p:sp>
      <p:sp>
        <p:nvSpPr>
          <p:cNvPr id="185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54461329-E28A-402F-BCF1-0A4ADB5D25D8}" type="slidenum">
              <a:rPr lang="en-US" altLang="en-US" sz="1200"/>
              <a:pPr algn="r" eaLnBrk="1" hangingPunct="1"/>
              <a:t>61</a:t>
            </a:fld>
            <a:endParaRPr lang="en-US" altLang="en-US" sz="1200"/>
          </a:p>
        </p:txBody>
      </p:sp>
      <p:sp>
        <p:nvSpPr>
          <p:cNvPr id="186371" name="Rectangle 2"/>
          <p:cNvSpPr>
            <a:spLocks noRot="1" noChangeArrowheads="1" noTextEdit="1"/>
          </p:cNvSpPr>
          <p:nvPr>
            <p:ph type="sldImg"/>
          </p:nvPr>
        </p:nvSpPr>
        <p:spPr>
          <a:ln/>
        </p:spPr>
      </p:sp>
      <p:sp>
        <p:nvSpPr>
          <p:cNvPr id="186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9BFC28AA-AD0C-4994-9DB2-A99D6F40EFD8}" type="slidenum">
              <a:rPr lang="en-US" altLang="en-US" sz="1200"/>
              <a:pPr algn="r" eaLnBrk="1" hangingPunct="1"/>
              <a:t>62</a:t>
            </a:fld>
            <a:endParaRPr lang="en-US" altLang="en-US" sz="1200"/>
          </a:p>
        </p:txBody>
      </p:sp>
      <p:sp>
        <p:nvSpPr>
          <p:cNvPr id="187395" name="Rectangle 2"/>
          <p:cNvSpPr>
            <a:spLocks noRot="1" noChangeArrowheads="1" noTextEdit="1"/>
          </p:cNvSpPr>
          <p:nvPr>
            <p:ph type="sldImg"/>
          </p:nvPr>
        </p:nvSpPr>
        <p:spPr>
          <a:ln/>
        </p:spPr>
      </p:sp>
      <p:sp>
        <p:nvSpPr>
          <p:cNvPr id="187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731D3E41-65BA-4C95-A155-117D493F32BA}" type="slidenum">
              <a:rPr lang="en-US" altLang="en-US" sz="1200"/>
              <a:pPr algn="r" eaLnBrk="1" hangingPunct="1"/>
              <a:t>63</a:t>
            </a:fld>
            <a:endParaRPr lang="en-US" altLang="en-US" sz="1200"/>
          </a:p>
        </p:txBody>
      </p:sp>
      <p:sp>
        <p:nvSpPr>
          <p:cNvPr id="188419" name="Rectangle 2"/>
          <p:cNvSpPr>
            <a:spLocks noRot="1" noChangeArrowheads="1" noTextEdit="1"/>
          </p:cNvSpPr>
          <p:nvPr>
            <p:ph type="sldImg"/>
          </p:nvPr>
        </p:nvSpPr>
        <p:spPr>
          <a:ln/>
        </p:spPr>
      </p:sp>
      <p:sp>
        <p:nvSpPr>
          <p:cNvPr id="188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3DFC9C49-D54B-4415-8141-6CD0F5B8D0D6}" type="slidenum">
              <a:rPr lang="en-US" altLang="en-US" sz="1200"/>
              <a:pPr algn="r" eaLnBrk="1" hangingPunct="1"/>
              <a:t>64</a:t>
            </a:fld>
            <a:endParaRPr lang="en-US" altLang="en-US" sz="1200"/>
          </a:p>
        </p:txBody>
      </p:sp>
      <p:sp>
        <p:nvSpPr>
          <p:cNvPr id="189443" name="Rectangle 2"/>
          <p:cNvSpPr>
            <a:spLocks noRot="1" noChangeArrowheads="1" noTextEdit="1"/>
          </p:cNvSpPr>
          <p:nvPr>
            <p:ph type="sldImg"/>
          </p:nvPr>
        </p:nvSpPr>
        <p:spPr>
          <a:ln/>
        </p:spPr>
      </p:sp>
      <p:sp>
        <p:nvSpPr>
          <p:cNvPr id="189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3CEA617E-37E8-4D3E-B8D4-6BE15D73AE9F}" type="slidenum">
              <a:rPr lang="en-US" altLang="en-US" sz="1200"/>
              <a:pPr algn="r" eaLnBrk="1" hangingPunct="1"/>
              <a:t>65</a:t>
            </a:fld>
            <a:endParaRPr lang="en-US" altLang="en-US" sz="1200"/>
          </a:p>
        </p:txBody>
      </p:sp>
      <p:sp>
        <p:nvSpPr>
          <p:cNvPr id="190467" name="Rectangle 2"/>
          <p:cNvSpPr>
            <a:spLocks noRot="1" noChangeArrowheads="1" noTextEdit="1"/>
          </p:cNvSpPr>
          <p:nvPr>
            <p:ph type="sldImg"/>
          </p:nvPr>
        </p:nvSpPr>
        <p:spPr>
          <a:ln/>
        </p:spPr>
      </p:sp>
      <p:sp>
        <p:nvSpPr>
          <p:cNvPr id="190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5706A117-E70B-45A6-920A-3000C9ACBB9D}" type="slidenum">
              <a:rPr lang="en-US" altLang="en-US" sz="1200"/>
              <a:pPr algn="r" eaLnBrk="1" hangingPunct="1"/>
              <a:t>66</a:t>
            </a:fld>
            <a:endParaRPr lang="en-US" altLang="en-US" sz="1200"/>
          </a:p>
        </p:txBody>
      </p:sp>
      <p:sp>
        <p:nvSpPr>
          <p:cNvPr id="191491" name="Rectangle 2"/>
          <p:cNvSpPr>
            <a:spLocks noRot="1" noChangeArrowheads="1" noTextEdit="1"/>
          </p:cNvSpPr>
          <p:nvPr>
            <p:ph type="sldImg"/>
          </p:nvPr>
        </p:nvSpPr>
        <p:spPr>
          <a:ln/>
        </p:spPr>
      </p:sp>
      <p:sp>
        <p:nvSpPr>
          <p:cNvPr id="191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43DAD595-7572-4C77-A7A1-2A0CB9601884}" type="slidenum">
              <a:rPr lang="en-US" altLang="en-US" sz="1200"/>
              <a:pPr algn="r" eaLnBrk="1" hangingPunct="1"/>
              <a:t>67</a:t>
            </a:fld>
            <a:endParaRPr lang="en-US" altLang="en-US" sz="1200"/>
          </a:p>
        </p:txBody>
      </p:sp>
      <p:sp>
        <p:nvSpPr>
          <p:cNvPr id="192515" name="Rectangle 2"/>
          <p:cNvSpPr>
            <a:spLocks noRot="1" noChangeArrowheads="1" noTextEdit="1"/>
          </p:cNvSpPr>
          <p:nvPr>
            <p:ph type="sldImg"/>
          </p:nvPr>
        </p:nvSpPr>
        <p:spPr>
          <a:ln/>
        </p:spPr>
      </p:sp>
      <p:sp>
        <p:nvSpPr>
          <p:cNvPr id="192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E8855BA1-D3F3-4F69-9CA9-6820445335AE}" type="slidenum">
              <a:rPr lang="en-US" altLang="en-US" sz="1200"/>
              <a:pPr algn="r" eaLnBrk="1" hangingPunct="1"/>
              <a:t>68</a:t>
            </a:fld>
            <a:endParaRPr lang="en-US" altLang="en-US" sz="1200"/>
          </a:p>
        </p:txBody>
      </p:sp>
      <p:sp>
        <p:nvSpPr>
          <p:cNvPr id="193539" name="Rectangle 2"/>
          <p:cNvSpPr>
            <a:spLocks noRot="1" noChangeArrowheads="1" noTextEdit="1"/>
          </p:cNvSpPr>
          <p:nvPr>
            <p:ph type="sldImg"/>
          </p:nvPr>
        </p:nvSpPr>
        <p:spPr>
          <a:ln/>
        </p:spPr>
      </p:sp>
      <p:sp>
        <p:nvSpPr>
          <p:cNvPr id="193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1AB43044-24DC-4C8E-B621-B6ED19C0A151}" type="slidenum">
              <a:rPr lang="en-US" altLang="en-US" sz="1200"/>
              <a:pPr algn="r" eaLnBrk="1" hangingPunct="1"/>
              <a:t>69</a:t>
            </a:fld>
            <a:endParaRPr lang="en-US" altLang="en-US" sz="1200"/>
          </a:p>
        </p:txBody>
      </p:sp>
      <p:sp>
        <p:nvSpPr>
          <p:cNvPr id="194563" name="Rectangle 2"/>
          <p:cNvSpPr>
            <a:spLocks noRot="1" noChangeArrowheads="1" noTextEdit="1"/>
          </p:cNvSpPr>
          <p:nvPr>
            <p:ph type="sldImg"/>
          </p:nvPr>
        </p:nvSpPr>
        <p:spPr>
          <a:ln/>
        </p:spPr>
      </p:sp>
      <p:sp>
        <p:nvSpPr>
          <p:cNvPr id="194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3D0E3634-66C4-4301-8BFC-8A0D4B4A2440}" type="slidenum">
              <a:rPr lang="en-US" altLang="en-US" sz="1200" smtClean="0"/>
              <a:pPr eaLnBrk="1" hangingPunct="1"/>
              <a:t>7</a:t>
            </a:fld>
            <a:endParaRPr lang="en-US" altLang="en-US" sz="1200" smtClean="0"/>
          </a:p>
        </p:txBody>
      </p:sp>
      <p:sp>
        <p:nvSpPr>
          <p:cNvPr id="131075" name="Rectangle 2"/>
          <p:cNvSpPr>
            <a:spLocks noRot="1" noChangeArrowheads="1" noTextEdit="1"/>
          </p:cNvSpPr>
          <p:nvPr>
            <p:ph type="sldImg"/>
          </p:nvPr>
        </p:nvSpPr>
        <p:spPr>
          <a:ln/>
        </p:spPr>
      </p:sp>
      <p:sp>
        <p:nvSpPr>
          <p:cNvPr id="1310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89D9C235-7455-4681-8BA8-5BE999CA0B16}" type="slidenum">
              <a:rPr lang="en-US" altLang="en-US" sz="1200"/>
              <a:pPr algn="r" eaLnBrk="1" hangingPunct="1"/>
              <a:t>70</a:t>
            </a:fld>
            <a:endParaRPr lang="en-US" altLang="en-US" sz="1200"/>
          </a:p>
        </p:txBody>
      </p:sp>
      <p:sp>
        <p:nvSpPr>
          <p:cNvPr id="195587" name="Rectangle 2"/>
          <p:cNvSpPr>
            <a:spLocks noRot="1" noChangeArrowheads="1" noTextEdit="1"/>
          </p:cNvSpPr>
          <p:nvPr>
            <p:ph type="sldImg"/>
          </p:nvPr>
        </p:nvSpPr>
        <p:spPr>
          <a:ln/>
        </p:spPr>
      </p:sp>
      <p:sp>
        <p:nvSpPr>
          <p:cNvPr id="195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3AC5CDFA-BF7E-4D43-9087-CCF9981218A7}" type="slidenum">
              <a:rPr lang="en-US" altLang="en-US" sz="1200"/>
              <a:pPr algn="r" eaLnBrk="1" hangingPunct="1"/>
              <a:t>71</a:t>
            </a:fld>
            <a:endParaRPr lang="en-US" altLang="en-US" sz="1200"/>
          </a:p>
        </p:txBody>
      </p:sp>
      <p:sp>
        <p:nvSpPr>
          <p:cNvPr id="196611" name="Rectangle 2"/>
          <p:cNvSpPr>
            <a:spLocks noRot="1" noChangeArrowheads="1" noTextEdit="1"/>
          </p:cNvSpPr>
          <p:nvPr>
            <p:ph type="sldImg"/>
          </p:nvPr>
        </p:nvSpPr>
        <p:spPr>
          <a:ln/>
        </p:spPr>
      </p:sp>
      <p:sp>
        <p:nvSpPr>
          <p:cNvPr id="196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C9C0E42B-9756-42F4-9F53-2D935F8F51FD}" type="slidenum">
              <a:rPr lang="en-US" altLang="en-US" sz="1200"/>
              <a:pPr algn="r" eaLnBrk="1" hangingPunct="1"/>
              <a:t>72</a:t>
            </a:fld>
            <a:endParaRPr lang="en-US" altLang="en-US" sz="1200"/>
          </a:p>
        </p:txBody>
      </p:sp>
      <p:sp>
        <p:nvSpPr>
          <p:cNvPr id="197635" name="Rectangle 2"/>
          <p:cNvSpPr>
            <a:spLocks noRot="1" noChangeArrowheads="1" noTextEdit="1"/>
          </p:cNvSpPr>
          <p:nvPr>
            <p:ph type="sldImg"/>
          </p:nvPr>
        </p:nvSpPr>
        <p:spPr>
          <a:ln/>
        </p:spPr>
      </p:sp>
      <p:sp>
        <p:nvSpPr>
          <p:cNvPr id="197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51EC7186-7DE5-4015-A2B6-9941382A8612}" type="slidenum">
              <a:rPr lang="en-US" altLang="en-US" sz="1200"/>
              <a:pPr algn="r" eaLnBrk="1" hangingPunct="1"/>
              <a:t>73</a:t>
            </a:fld>
            <a:endParaRPr lang="en-US" altLang="en-US" sz="1200"/>
          </a:p>
        </p:txBody>
      </p:sp>
      <p:sp>
        <p:nvSpPr>
          <p:cNvPr id="198659" name="Rectangle 2"/>
          <p:cNvSpPr>
            <a:spLocks noRot="1" noChangeArrowheads="1" noTextEdit="1"/>
          </p:cNvSpPr>
          <p:nvPr>
            <p:ph type="sldImg"/>
          </p:nvPr>
        </p:nvSpPr>
        <p:spPr>
          <a:ln/>
        </p:spPr>
      </p:sp>
      <p:sp>
        <p:nvSpPr>
          <p:cNvPr id="198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52ABD2F5-1CE6-4BBC-985E-998F3E845AEF}" type="slidenum">
              <a:rPr lang="en-US" altLang="en-US" sz="1200"/>
              <a:pPr algn="r" eaLnBrk="1" hangingPunct="1"/>
              <a:t>74</a:t>
            </a:fld>
            <a:endParaRPr lang="en-US" altLang="en-US" sz="1200"/>
          </a:p>
        </p:txBody>
      </p:sp>
      <p:sp>
        <p:nvSpPr>
          <p:cNvPr id="199683" name="Rectangle 2"/>
          <p:cNvSpPr>
            <a:spLocks noRot="1" noChangeArrowheads="1" noTextEdit="1"/>
          </p:cNvSpPr>
          <p:nvPr>
            <p:ph type="sldImg"/>
          </p:nvPr>
        </p:nvSpPr>
        <p:spPr>
          <a:ln/>
        </p:spPr>
      </p:sp>
      <p:sp>
        <p:nvSpPr>
          <p:cNvPr id="199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97179194-E98E-403B-9C30-7E7F4B5C83BD}" type="slidenum">
              <a:rPr lang="en-US" altLang="en-US" sz="1200"/>
              <a:pPr algn="r" eaLnBrk="1" hangingPunct="1"/>
              <a:t>75</a:t>
            </a:fld>
            <a:endParaRPr lang="en-US" altLang="en-US" sz="1200"/>
          </a:p>
        </p:txBody>
      </p:sp>
      <p:sp>
        <p:nvSpPr>
          <p:cNvPr id="200707" name="Rectangle 2"/>
          <p:cNvSpPr>
            <a:spLocks noRot="1" noChangeArrowheads="1" noTextEdit="1"/>
          </p:cNvSpPr>
          <p:nvPr>
            <p:ph type="sldImg"/>
          </p:nvPr>
        </p:nvSpPr>
        <p:spPr>
          <a:ln/>
        </p:spPr>
      </p:sp>
      <p:sp>
        <p:nvSpPr>
          <p:cNvPr id="200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8DC55A62-0555-4927-BBA6-5CD5ED1BD7C6}" type="slidenum">
              <a:rPr lang="en-US" altLang="en-US" sz="1200"/>
              <a:pPr algn="r" eaLnBrk="1" hangingPunct="1"/>
              <a:t>76</a:t>
            </a:fld>
            <a:endParaRPr lang="en-US" altLang="en-US" sz="1200"/>
          </a:p>
        </p:txBody>
      </p:sp>
      <p:sp>
        <p:nvSpPr>
          <p:cNvPr id="201731" name="Rectangle 2"/>
          <p:cNvSpPr>
            <a:spLocks noRot="1" noChangeArrowheads="1" noTextEdit="1"/>
          </p:cNvSpPr>
          <p:nvPr>
            <p:ph type="sldImg"/>
          </p:nvPr>
        </p:nvSpPr>
        <p:spPr>
          <a:ln/>
        </p:spPr>
      </p:sp>
      <p:sp>
        <p:nvSpPr>
          <p:cNvPr id="201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Rot="1" noChangeArrowheads="1" noTextEdit="1"/>
          </p:cNvSpPr>
          <p:nvPr>
            <p:ph type="sldImg"/>
          </p:nvPr>
        </p:nvSpPr>
        <p:spPr>
          <a:ln/>
        </p:spPr>
      </p:sp>
      <p:sp>
        <p:nvSpPr>
          <p:cNvPr id="2027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Rot="1" noChangeArrowheads="1" noTextEdit="1"/>
          </p:cNvSpPr>
          <p:nvPr>
            <p:ph type="sldImg"/>
          </p:nvPr>
        </p:nvSpPr>
        <p:spPr>
          <a:ln/>
        </p:spPr>
      </p:sp>
      <p:sp>
        <p:nvSpPr>
          <p:cNvPr id="2037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1EF84B15-7B6D-4FD9-84A2-32F458CC1682}" type="slidenum">
              <a:rPr lang="en-US" altLang="en-US" sz="1200" smtClean="0"/>
              <a:pPr eaLnBrk="1" hangingPunct="1"/>
              <a:t>79</a:t>
            </a:fld>
            <a:endParaRPr lang="en-US" altLang="en-US" sz="1200" smtClean="0"/>
          </a:p>
        </p:txBody>
      </p:sp>
      <p:sp>
        <p:nvSpPr>
          <p:cNvPr id="204803" name="Rectangle 2"/>
          <p:cNvSpPr>
            <a:spLocks noRot="1" noChangeArrowheads="1" noTextEdit="1"/>
          </p:cNvSpPr>
          <p:nvPr>
            <p:ph type="sldImg"/>
          </p:nvPr>
        </p:nvSpPr>
        <p:spPr>
          <a:ln/>
        </p:spPr>
      </p:sp>
      <p:sp>
        <p:nvSpPr>
          <p:cNvPr id="204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BDB68CA1-D27B-41DD-ACF6-7CB98FA0F24D}" type="slidenum">
              <a:rPr lang="en-US" altLang="en-US" sz="1200" smtClean="0"/>
              <a:pPr eaLnBrk="1" hangingPunct="1"/>
              <a:t>8</a:t>
            </a:fld>
            <a:endParaRPr lang="en-US" altLang="en-US" sz="1200" smtClean="0"/>
          </a:p>
        </p:txBody>
      </p:sp>
      <p:sp>
        <p:nvSpPr>
          <p:cNvPr id="132099" name="Rectangle 2"/>
          <p:cNvSpPr>
            <a:spLocks noRot="1" noChangeArrowheads="1" noTextEdit="1"/>
          </p:cNvSpPr>
          <p:nvPr>
            <p:ph type="sldImg"/>
          </p:nvPr>
        </p:nvSpPr>
        <p:spPr>
          <a:ln/>
        </p:spPr>
      </p:sp>
      <p:sp>
        <p:nvSpPr>
          <p:cNvPr id="132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D58211C1-952E-417C-BBB8-57FAA4982515}" type="slidenum">
              <a:rPr lang="en-US" altLang="en-US" sz="1200"/>
              <a:pPr algn="r" eaLnBrk="1" hangingPunct="1"/>
              <a:t>80</a:t>
            </a:fld>
            <a:endParaRPr lang="en-US" altLang="en-US" sz="1200"/>
          </a:p>
        </p:txBody>
      </p:sp>
      <p:sp>
        <p:nvSpPr>
          <p:cNvPr id="205827" name="Rectangle 2"/>
          <p:cNvSpPr>
            <a:spLocks noRot="1" noChangeArrowheads="1" noTextEdit="1"/>
          </p:cNvSpPr>
          <p:nvPr>
            <p:ph type="sldImg"/>
          </p:nvPr>
        </p:nvSpPr>
        <p:spPr>
          <a:ln/>
        </p:spPr>
      </p:sp>
      <p:sp>
        <p:nvSpPr>
          <p:cNvPr id="205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Rot="1" noChangeArrowheads="1" noTextEdit="1"/>
          </p:cNvSpPr>
          <p:nvPr>
            <p:ph type="sldImg"/>
          </p:nvPr>
        </p:nvSpPr>
        <p:spPr>
          <a:ln/>
        </p:spPr>
      </p:sp>
      <p:sp>
        <p:nvSpPr>
          <p:cNvPr id="2068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Rot="1" noChangeArrowheads="1" noTextEdit="1"/>
          </p:cNvSpPr>
          <p:nvPr>
            <p:ph type="sldImg"/>
          </p:nvPr>
        </p:nvSpPr>
        <p:spPr>
          <a:ln/>
        </p:spPr>
      </p:sp>
      <p:sp>
        <p:nvSpPr>
          <p:cNvPr id="2078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ECBD0929-0569-4EDF-A543-6146DC2D1B47}" type="slidenum">
              <a:rPr lang="en-US" altLang="en-US" sz="1200" smtClean="0"/>
              <a:pPr eaLnBrk="1" hangingPunct="1"/>
              <a:t>83</a:t>
            </a:fld>
            <a:endParaRPr lang="en-US" altLang="en-US" sz="1200" smtClean="0"/>
          </a:p>
        </p:txBody>
      </p:sp>
      <p:sp>
        <p:nvSpPr>
          <p:cNvPr id="208899" name="Rectangle 2"/>
          <p:cNvSpPr>
            <a:spLocks noRot="1" noChangeArrowheads="1" noTextEdit="1"/>
          </p:cNvSpPr>
          <p:nvPr>
            <p:ph type="sldImg"/>
          </p:nvPr>
        </p:nvSpPr>
        <p:spPr>
          <a:ln/>
        </p:spPr>
      </p:sp>
      <p:sp>
        <p:nvSpPr>
          <p:cNvPr id="208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5D35F8FC-F6B4-4EEC-A9FD-2E7569D2EBAB}" type="slidenum">
              <a:rPr lang="en-US" altLang="en-US" sz="1200" smtClean="0"/>
              <a:pPr eaLnBrk="1" hangingPunct="1"/>
              <a:t>84</a:t>
            </a:fld>
            <a:endParaRPr lang="en-US" altLang="en-US" sz="1200" smtClean="0"/>
          </a:p>
        </p:txBody>
      </p:sp>
      <p:sp>
        <p:nvSpPr>
          <p:cNvPr id="209923" name="Rectangle 2"/>
          <p:cNvSpPr>
            <a:spLocks noRot="1" noChangeArrowheads="1" noTextEdit="1"/>
          </p:cNvSpPr>
          <p:nvPr>
            <p:ph type="sldImg"/>
          </p:nvPr>
        </p:nvSpPr>
        <p:spPr>
          <a:ln/>
        </p:spPr>
      </p:sp>
      <p:sp>
        <p:nvSpPr>
          <p:cNvPr id="209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4D8BE777-6392-4706-B3D0-0BE8ABDC65B9}" type="slidenum">
              <a:rPr lang="en-US" altLang="en-US" sz="1200"/>
              <a:pPr algn="r" eaLnBrk="1" hangingPunct="1"/>
              <a:t>85</a:t>
            </a:fld>
            <a:endParaRPr lang="en-US" altLang="en-US" sz="1200"/>
          </a:p>
        </p:txBody>
      </p:sp>
      <p:sp>
        <p:nvSpPr>
          <p:cNvPr id="210947" name="Rectangle 2"/>
          <p:cNvSpPr>
            <a:spLocks noRot="1" noChangeArrowheads="1" noTextEdit="1"/>
          </p:cNvSpPr>
          <p:nvPr>
            <p:ph type="sldImg"/>
          </p:nvPr>
        </p:nvSpPr>
        <p:spPr>
          <a:ln/>
        </p:spPr>
      </p:sp>
      <p:sp>
        <p:nvSpPr>
          <p:cNvPr id="210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22ABC322-8B47-4380-A42A-3A60C6F4E86C}" type="slidenum">
              <a:rPr lang="en-US" altLang="en-US" sz="1200" smtClean="0"/>
              <a:pPr eaLnBrk="1" hangingPunct="1"/>
              <a:t>86</a:t>
            </a:fld>
            <a:endParaRPr lang="en-US" altLang="en-US" sz="1200" smtClean="0"/>
          </a:p>
        </p:txBody>
      </p:sp>
      <p:sp>
        <p:nvSpPr>
          <p:cNvPr id="211971" name="Rectangle 2"/>
          <p:cNvSpPr>
            <a:spLocks noRot="1" noChangeArrowheads="1" noTextEdit="1"/>
          </p:cNvSpPr>
          <p:nvPr>
            <p:ph type="sldImg"/>
          </p:nvPr>
        </p:nvSpPr>
        <p:spPr>
          <a:ln/>
        </p:spPr>
      </p:sp>
      <p:sp>
        <p:nvSpPr>
          <p:cNvPr id="211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B058F17C-BDB5-4873-B034-6ABA7D34B339}" type="slidenum">
              <a:rPr lang="en-US" altLang="en-US" sz="1200" smtClean="0"/>
              <a:pPr eaLnBrk="1" hangingPunct="1"/>
              <a:t>87</a:t>
            </a:fld>
            <a:endParaRPr lang="en-US" altLang="en-US" sz="1200" smtClean="0"/>
          </a:p>
        </p:txBody>
      </p:sp>
      <p:sp>
        <p:nvSpPr>
          <p:cNvPr id="212995" name="Rectangle 2"/>
          <p:cNvSpPr>
            <a:spLocks noRot="1" noChangeArrowheads="1" noTextEdit="1"/>
          </p:cNvSpPr>
          <p:nvPr>
            <p:ph type="sldImg"/>
          </p:nvPr>
        </p:nvSpPr>
        <p:spPr>
          <a:ln/>
        </p:spPr>
      </p:sp>
      <p:sp>
        <p:nvSpPr>
          <p:cNvPr id="212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7B1FEEEB-01B7-4522-9341-B5DB9D9A4EE1}" type="slidenum">
              <a:rPr lang="en-US" altLang="en-US" sz="1200"/>
              <a:pPr algn="r" eaLnBrk="1" hangingPunct="1"/>
              <a:t>88</a:t>
            </a:fld>
            <a:endParaRPr lang="en-US" altLang="en-US" sz="1200"/>
          </a:p>
        </p:txBody>
      </p:sp>
      <p:sp>
        <p:nvSpPr>
          <p:cNvPr id="214019" name="Rectangle 2"/>
          <p:cNvSpPr>
            <a:spLocks noRot="1" noChangeArrowheads="1" noTextEdit="1"/>
          </p:cNvSpPr>
          <p:nvPr>
            <p:ph type="sldImg"/>
          </p:nvPr>
        </p:nvSpPr>
        <p:spPr>
          <a:ln/>
        </p:spPr>
      </p:sp>
      <p:sp>
        <p:nvSpPr>
          <p:cNvPr id="214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FE3678E0-0447-4134-848F-97363A610276}" type="slidenum">
              <a:rPr lang="en-US" altLang="en-US" sz="1200" smtClean="0"/>
              <a:pPr eaLnBrk="1" hangingPunct="1"/>
              <a:t>89</a:t>
            </a:fld>
            <a:endParaRPr lang="en-US" altLang="en-US" sz="1200" smtClean="0"/>
          </a:p>
        </p:txBody>
      </p:sp>
      <p:sp>
        <p:nvSpPr>
          <p:cNvPr id="215043" name="Rectangle 2"/>
          <p:cNvSpPr>
            <a:spLocks noRot="1" noChangeArrowheads="1" noTextEdit="1"/>
          </p:cNvSpPr>
          <p:nvPr>
            <p:ph type="sldImg"/>
          </p:nvPr>
        </p:nvSpPr>
        <p:spPr>
          <a:ln/>
        </p:spPr>
      </p:sp>
      <p:sp>
        <p:nvSpPr>
          <p:cNvPr id="215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762B1F0B-558E-457A-950C-BD7ABAE78C72}" type="slidenum">
              <a:rPr lang="en-US" altLang="en-US" sz="1200" smtClean="0"/>
              <a:pPr eaLnBrk="1" hangingPunct="1"/>
              <a:t>9</a:t>
            </a:fld>
            <a:endParaRPr lang="en-US" altLang="en-US" sz="1200" smtClean="0"/>
          </a:p>
        </p:txBody>
      </p:sp>
      <p:sp>
        <p:nvSpPr>
          <p:cNvPr id="133123" name="Rectangle 2"/>
          <p:cNvSpPr>
            <a:spLocks noRot="1" noChangeArrowheads="1" noTextEdit="1"/>
          </p:cNvSpPr>
          <p:nvPr>
            <p:ph type="sldImg"/>
          </p:nvPr>
        </p:nvSpPr>
        <p:spPr>
          <a:ln/>
        </p:spPr>
      </p:sp>
      <p:sp>
        <p:nvSpPr>
          <p:cNvPr id="133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85560647-A50E-442C-B22D-FC24197073E9}" type="slidenum">
              <a:rPr lang="en-US" altLang="en-US" sz="1200" smtClean="0"/>
              <a:pPr eaLnBrk="1" hangingPunct="1"/>
              <a:t>90</a:t>
            </a:fld>
            <a:endParaRPr lang="en-US" altLang="en-US" sz="1200" smtClean="0"/>
          </a:p>
        </p:txBody>
      </p:sp>
      <p:sp>
        <p:nvSpPr>
          <p:cNvPr id="216067" name="Rectangle 2"/>
          <p:cNvSpPr>
            <a:spLocks noRot="1" noChangeArrowheads="1" noTextEdit="1"/>
          </p:cNvSpPr>
          <p:nvPr>
            <p:ph type="sldImg"/>
          </p:nvPr>
        </p:nvSpPr>
        <p:spPr>
          <a:ln/>
        </p:spPr>
      </p:sp>
      <p:sp>
        <p:nvSpPr>
          <p:cNvPr id="216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475D99E9-F336-46B5-A40D-7EA31A06B2A7}" type="slidenum">
              <a:rPr lang="en-US" altLang="en-US" sz="1200" smtClean="0"/>
              <a:pPr eaLnBrk="1" hangingPunct="1"/>
              <a:t>91</a:t>
            </a:fld>
            <a:endParaRPr lang="en-US" altLang="en-US" sz="1200" smtClean="0"/>
          </a:p>
        </p:txBody>
      </p:sp>
      <p:sp>
        <p:nvSpPr>
          <p:cNvPr id="217091" name="Rectangle 2"/>
          <p:cNvSpPr>
            <a:spLocks noRot="1" noChangeArrowheads="1" noTextEdit="1"/>
          </p:cNvSpPr>
          <p:nvPr>
            <p:ph type="sldImg"/>
          </p:nvPr>
        </p:nvSpPr>
        <p:spPr>
          <a:ln/>
        </p:spPr>
      </p:sp>
      <p:sp>
        <p:nvSpPr>
          <p:cNvPr id="217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1C4B9C39-3F4E-481D-AAAD-C60BB34B3AA5}" type="slidenum">
              <a:rPr lang="en-US" altLang="en-US" sz="1200"/>
              <a:pPr algn="r" eaLnBrk="1" hangingPunct="1"/>
              <a:t>92</a:t>
            </a:fld>
            <a:endParaRPr lang="en-US" altLang="en-US" sz="1200"/>
          </a:p>
        </p:txBody>
      </p:sp>
      <p:sp>
        <p:nvSpPr>
          <p:cNvPr id="218115" name="Rectangle 2"/>
          <p:cNvSpPr>
            <a:spLocks noRot="1" noChangeArrowheads="1" noTextEdit="1"/>
          </p:cNvSpPr>
          <p:nvPr>
            <p:ph type="sldImg"/>
          </p:nvPr>
        </p:nvSpPr>
        <p:spPr>
          <a:ln/>
        </p:spPr>
      </p:sp>
      <p:sp>
        <p:nvSpPr>
          <p:cNvPr id="218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C111CE1D-C437-496C-8156-B70D5CD01B3C}" type="slidenum">
              <a:rPr lang="en-US" altLang="en-US" sz="1200"/>
              <a:pPr algn="r" eaLnBrk="1" hangingPunct="1"/>
              <a:t>93</a:t>
            </a:fld>
            <a:endParaRPr lang="en-US" altLang="en-US" sz="1200"/>
          </a:p>
        </p:txBody>
      </p:sp>
      <p:sp>
        <p:nvSpPr>
          <p:cNvPr id="219139" name="Rectangle 2"/>
          <p:cNvSpPr>
            <a:spLocks noRot="1" noChangeArrowheads="1" noTextEdit="1"/>
          </p:cNvSpPr>
          <p:nvPr>
            <p:ph type="sldImg"/>
          </p:nvPr>
        </p:nvSpPr>
        <p:spPr>
          <a:ln/>
        </p:spPr>
      </p:sp>
      <p:sp>
        <p:nvSpPr>
          <p:cNvPr id="219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txBox="1">
            <a:spLocks noGrp="1" noChangeArrowheads="1"/>
          </p:cNvSpPr>
          <p:nvPr/>
        </p:nvSpPr>
        <p:spPr bwMode="auto">
          <a:xfrm>
            <a:off x="5624513" y="6334125"/>
            <a:ext cx="43021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r" eaLnBrk="1" hangingPunct="1"/>
            <a:fld id="{DDC45353-893D-4C41-8A94-40CD60269ED5}" type="slidenum">
              <a:rPr lang="en-US" altLang="en-US" sz="1200"/>
              <a:pPr algn="r" eaLnBrk="1" hangingPunct="1"/>
              <a:t>94</a:t>
            </a:fld>
            <a:endParaRPr lang="en-US" altLang="en-US" sz="1200"/>
          </a:p>
        </p:txBody>
      </p:sp>
      <p:sp>
        <p:nvSpPr>
          <p:cNvPr id="259075" name="Rectangle 2"/>
          <p:cNvSpPr>
            <a:spLocks noRot="1" noChangeArrowheads="1" noTextEdit="1"/>
          </p:cNvSpPr>
          <p:nvPr>
            <p:ph type="sldImg"/>
          </p:nvPr>
        </p:nvSpPr>
        <p:spPr>
          <a:ln/>
        </p:spPr>
      </p:sp>
      <p:sp>
        <p:nvSpPr>
          <p:cNvPr id="2590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B86C207C-4376-4B25-BA34-94E469ABB59C}" type="slidenum">
              <a:rPr lang="en-US" altLang="en-US" sz="1200" smtClean="0"/>
              <a:pPr eaLnBrk="1" hangingPunct="1"/>
              <a:t>95</a:t>
            </a:fld>
            <a:endParaRPr lang="en-US" altLang="en-US" sz="1200" smtClean="0"/>
          </a:p>
        </p:txBody>
      </p:sp>
      <p:sp>
        <p:nvSpPr>
          <p:cNvPr id="221187" name="Rectangle 2"/>
          <p:cNvSpPr>
            <a:spLocks noRot="1" noChangeArrowheads="1" noTextEdit="1"/>
          </p:cNvSpPr>
          <p:nvPr>
            <p:ph type="sldImg"/>
          </p:nvPr>
        </p:nvSpPr>
        <p:spPr>
          <a:ln/>
        </p:spPr>
      </p:sp>
      <p:sp>
        <p:nvSpPr>
          <p:cNvPr id="221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75115473-79FB-45D7-95E9-93CC8010B7CC}" type="slidenum">
              <a:rPr lang="en-US" altLang="en-US" sz="1200" smtClean="0"/>
              <a:pPr eaLnBrk="1" hangingPunct="1"/>
              <a:t>96</a:t>
            </a:fld>
            <a:endParaRPr lang="en-US" altLang="en-US" sz="1200" smtClean="0"/>
          </a:p>
        </p:txBody>
      </p:sp>
      <p:sp>
        <p:nvSpPr>
          <p:cNvPr id="222211" name="Rectangle 2"/>
          <p:cNvSpPr>
            <a:spLocks noRot="1" noChangeArrowheads="1" noTextEdit="1"/>
          </p:cNvSpPr>
          <p:nvPr>
            <p:ph type="sldImg"/>
          </p:nvPr>
        </p:nvSpPr>
        <p:spPr>
          <a:ln/>
        </p:spPr>
      </p:sp>
      <p:sp>
        <p:nvSpPr>
          <p:cNvPr id="222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DF98971A-2824-49E1-9723-B18F532C657A}" type="slidenum">
              <a:rPr lang="en-US" altLang="en-US" sz="1200" smtClean="0"/>
              <a:pPr eaLnBrk="1" hangingPunct="1"/>
              <a:t>97</a:t>
            </a:fld>
            <a:endParaRPr lang="en-US" altLang="en-US" sz="1200" smtClean="0"/>
          </a:p>
        </p:txBody>
      </p:sp>
      <p:sp>
        <p:nvSpPr>
          <p:cNvPr id="223235" name="Rectangle 2"/>
          <p:cNvSpPr>
            <a:spLocks noRot="1" noChangeArrowheads="1" noTextEdit="1"/>
          </p:cNvSpPr>
          <p:nvPr>
            <p:ph type="sldImg"/>
          </p:nvPr>
        </p:nvSpPr>
        <p:spPr>
          <a:ln/>
        </p:spPr>
      </p:sp>
      <p:sp>
        <p:nvSpPr>
          <p:cNvPr id="223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617525F1-55B4-4A75-B250-3A5E8027DCA6}" type="slidenum">
              <a:rPr lang="en-US" altLang="en-US" sz="1200" smtClean="0"/>
              <a:pPr eaLnBrk="1" hangingPunct="1"/>
              <a:t>98</a:t>
            </a:fld>
            <a:endParaRPr lang="en-US" altLang="en-US" sz="1200" smtClean="0"/>
          </a:p>
        </p:txBody>
      </p:sp>
      <p:sp>
        <p:nvSpPr>
          <p:cNvPr id="224259" name="Rectangle 2"/>
          <p:cNvSpPr>
            <a:spLocks noRot="1" noChangeArrowheads="1" noTextEdit="1"/>
          </p:cNvSpPr>
          <p:nvPr>
            <p:ph type="sldImg"/>
          </p:nvPr>
        </p:nvSpPr>
        <p:spPr>
          <a:ln/>
        </p:spPr>
      </p:sp>
      <p:sp>
        <p:nvSpPr>
          <p:cNvPr id="224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fld id="{30FE2D82-34E8-4E01-9CE7-F981B2B8343C}" type="slidenum">
              <a:rPr lang="en-US" altLang="en-US" sz="1200" smtClean="0"/>
              <a:pPr eaLnBrk="1" hangingPunct="1"/>
              <a:t>99</a:t>
            </a:fld>
            <a:endParaRPr lang="en-US" altLang="en-US" sz="1200" smtClean="0"/>
          </a:p>
        </p:txBody>
      </p:sp>
      <p:sp>
        <p:nvSpPr>
          <p:cNvPr id="225283" name="Rectangle 2"/>
          <p:cNvSpPr>
            <a:spLocks noRot="1" noChangeArrowheads="1" noTextEdit="1"/>
          </p:cNvSpPr>
          <p:nvPr>
            <p:ph type="sldImg"/>
          </p:nvPr>
        </p:nvSpPr>
        <p:spPr>
          <a:ln/>
        </p:spPr>
      </p:sp>
      <p:sp>
        <p:nvSpPr>
          <p:cNvPr id="225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438" y="2982913"/>
            <a:ext cx="10880725" cy="2057400"/>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920875" y="5440363"/>
            <a:ext cx="8959850" cy="24542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extLst>
      <p:ext uri="{BB962C8B-B14F-4D97-AF65-F5344CB8AC3E}">
        <p14:creationId xmlns:p14="http://schemas.microsoft.com/office/powerpoint/2010/main" val="3089242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39763" y="384175"/>
            <a:ext cx="11522075" cy="16002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639763" y="2239963"/>
            <a:ext cx="11522075" cy="63373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268211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82113" y="384175"/>
            <a:ext cx="2879725" cy="8193088"/>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39763" y="384175"/>
            <a:ext cx="8489950" cy="819308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983088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39763" y="384175"/>
            <a:ext cx="11522075" cy="81930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80676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39763" y="384175"/>
            <a:ext cx="11522075" cy="16002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639763" y="2239963"/>
            <a:ext cx="11522075" cy="63373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055145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1238" y="6169025"/>
            <a:ext cx="10880725" cy="19081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1011238" y="4068763"/>
            <a:ext cx="10880725" cy="2100262"/>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744216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39763" y="384175"/>
            <a:ext cx="11522075" cy="16002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639763" y="2239963"/>
            <a:ext cx="5684837" cy="63373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477000" y="2239963"/>
            <a:ext cx="5684838" cy="63373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669106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4175"/>
            <a:ext cx="11522075" cy="16002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639763" y="2149475"/>
            <a:ext cx="5656262" cy="895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9763" y="3044825"/>
            <a:ext cx="5656262" cy="553243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502400" y="2149475"/>
            <a:ext cx="5659438" cy="895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02400" y="3044825"/>
            <a:ext cx="5659438" cy="553243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005882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39763" y="384175"/>
            <a:ext cx="11522075" cy="1600200"/>
          </a:xfrm>
          <a:prstGeom prst="rect">
            <a:avLst/>
          </a:prstGeom>
        </p:spPr>
        <p:txBody>
          <a:bodyPr/>
          <a:lstStyle/>
          <a:p>
            <a:r>
              <a:rPr lang="en-US" smtClean="0"/>
              <a:t>Click to edit Master title style</a:t>
            </a:r>
            <a:endParaRPr lang="en-GB"/>
          </a:p>
        </p:txBody>
      </p:sp>
    </p:spTree>
    <p:extLst>
      <p:ext uri="{BB962C8B-B14F-4D97-AF65-F5344CB8AC3E}">
        <p14:creationId xmlns:p14="http://schemas.microsoft.com/office/powerpoint/2010/main" val="1556300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9825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763" y="382588"/>
            <a:ext cx="4211637" cy="1627187"/>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5005388" y="382588"/>
            <a:ext cx="7156450" cy="819467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39763" y="2009775"/>
            <a:ext cx="4211637" cy="6567488"/>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292500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09838" y="6721475"/>
            <a:ext cx="7680325" cy="792163"/>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2509838" y="857250"/>
            <a:ext cx="7680325" cy="576103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2509838" y="7513638"/>
            <a:ext cx="7680325" cy="112712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000657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0" name="Line 16"/>
          <p:cNvSpPr>
            <a:spLocks noChangeShapeType="1"/>
          </p:cNvSpPr>
          <p:nvPr/>
        </p:nvSpPr>
        <p:spPr bwMode="auto">
          <a:xfrm>
            <a:off x="4030663" y="-288925"/>
            <a:ext cx="0" cy="10129838"/>
          </a:xfrm>
          <a:prstGeom prst="line">
            <a:avLst/>
          </a:prstGeom>
          <a:noFill/>
          <a:ln w="25400">
            <a:solidFill>
              <a:schemeClr val="hlink"/>
            </a:solidFill>
            <a:round/>
            <a:headEnd/>
            <a:tailEnd/>
          </a:ln>
          <a:effectLst/>
        </p:spPr>
        <p:txBody>
          <a:bodyPr lIns="128005" tIns="64002" rIns="128005" bIns="64002" anchor="ctr">
            <a:spAutoFit/>
          </a:bodyPr>
          <a:lstStyle/>
          <a:p>
            <a:pPr>
              <a:defRPr/>
            </a:pPr>
            <a:endParaRPr lang="en-GB" sz="2500" dirty="0"/>
          </a:p>
        </p:txBody>
      </p:sp>
      <p:sp>
        <p:nvSpPr>
          <p:cNvPr id="1041" name="Line 17"/>
          <p:cNvSpPr>
            <a:spLocks noChangeShapeType="1"/>
          </p:cNvSpPr>
          <p:nvPr/>
        </p:nvSpPr>
        <p:spPr bwMode="auto">
          <a:xfrm>
            <a:off x="4176713" y="-144463"/>
            <a:ext cx="0" cy="9961563"/>
          </a:xfrm>
          <a:prstGeom prst="line">
            <a:avLst/>
          </a:prstGeom>
          <a:noFill/>
          <a:ln w="25400">
            <a:solidFill>
              <a:schemeClr val="hlink"/>
            </a:solidFill>
            <a:round/>
            <a:headEnd/>
            <a:tailEnd/>
          </a:ln>
          <a:effectLst/>
        </p:spPr>
        <p:txBody>
          <a:bodyPr lIns="128005" tIns="64002" rIns="128005" bIns="64002" anchor="ctr">
            <a:spAutoFit/>
          </a:bodyPr>
          <a:lstStyle/>
          <a:p>
            <a:pPr>
              <a:defRPr/>
            </a:pPr>
            <a:endParaRPr lang="en-GB" sz="2500" dirty="0"/>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 id="2147483649" r:id="rId12"/>
  </p:sldLayoutIdLst>
  <p:txStyles>
    <p:titleStyle>
      <a:lvl1pPr algn="ctr" defTabSz="1279525" rtl="0" eaLnBrk="0" fontAlgn="base" hangingPunct="0">
        <a:spcBef>
          <a:spcPct val="0"/>
        </a:spcBef>
        <a:spcAft>
          <a:spcPct val="0"/>
        </a:spcAft>
        <a:defRPr sz="6100">
          <a:solidFill>
            <a:schemeClr val="tx2"/>
          </a:solidFill>
          <a:latin typeface="+mj-lt"/>
          <a:ea typeface="+mj-ea"/>
          <a:cs typeface="+mj-cs"/>
        </a:defRPr>
      </a:lvl1pPr>
      <a:lvl2pPr algn="ctr" defTabSz="1279525" rtl="0" eaLnBrk="0" fontAlgn="base" hangingPunct="0">
        <a:spcBef>
          <a:spcPct val="0"/>
        </a:spcBef>
        <a:spcAft>
          <a:spcPct val="0"/>
        </a:spcAft>
        <a:defRPr sz="6100">
          <a:solidFill>
            <a:schemeClr val="tx2"/>
          </a:solidFill>
          <a:latin typeface="Arial" pitchFamily="34" charset="0"/>
        </a:defRPr>
      </a:lvl2pPr>
      <a:lvl3pPr algn="ctr" defTabSz="1279525" rtl="0" eaLnBrk="0" fontAlgn="base" hangingPunct="0">
        <a:spcBef>
          <a:spcPct val="0"/>
        </a:spcBef>
        <a:spcAft>
          <a:spcPct val="0"/>
        </a:spcAft>
        <a:defRPr sz="6100">
          <a:solidFill>
            <a:schemeClr val="tx2"/>
          </a:solidFill>
          <a:latin typeface="Arial" pitchFamily="34" charset="0"/>
        </a:defRPr>
      </a:lvl3pPr>
      <a:lvl4pPr algn="ctr" defTabSz="1279525" rtl="0" eaLnBrk="0" fontAlgn="base" hangingPunct="0">
        <a:spcBef>
          <a:spcPct val="0"/>
        </a:spcBef>
        <a:spcAft>
          <a:spcPct val="0"/>
        </a:spcAft>
        <a:defRPr sz="6100">
          <a:solidFill>
            <a:schemeClr val="tx2"/>
          </a:solidFill>
          <a:latin typeface="Arial" pitchFamily="34" charset="0"/>
        </a:defRPr>
      </a:lvl4pPr>
      <a:lvl5pPr algn="ctr" defTabSz="1279525" rtl="0" eaLnBrk="0" fontAlgn="base" hangingPunct="0">
        <a:spcBef>
          <a:spcPct val="0"/>
        </a:spcBef>
        <a:spcAft>
          <a:spcPct val="0"/>
        </a:spcAft>
        <a:defRPr sz="6100">
          <a:solidFill>
            <a:schemeClr val="tx2"/>
          </a:solidFill>
          <a:latin typeface="Arial" pitchFamily="34" charset="0"/>
        </a:defRPr>
      </a:lvl5pPr>
      <a:lvl6pPr marL="457200" algn="ctr" defTabSz="1279525" rtl="0" fontAlgn="base">
        <a:spcBef>
          <a:spcPct val="0"/>
        </a:spcBef>
        <a:spcAft>
          <a:spcPct val="0"/>
        </a:spcAft>
        <a:defRPr sz="6100">
          <a:solidFill>
            <a:schemeClr val="tx2"/>
          </a:solidFill>
          <a:latin typeface="Arial" pitchFamily="34" charset="0"/>
        </a:defRPr>
      </a:lvl6pPr>
      <a:lvl7pPr marL="914400" algn="ctr" defTabSz="1279525" rtl="0" fontAlgn="base">
        <a:spcBef>
          <a:spcPct val="0"/>
        </a:spcBef>
        <a:spcAft>
          <a:spcPct val="0"/>
        </a:spcAft>
        <a:defRPr sz="6100">
          <a:solidFill>
            <a:schemeClr val="tx2"/>
          </a:solidFill>
          <a:latin typeface="Arial" pitchFamily="34" charset="0"/>
        </a:defRPr>
      </a:lvl7pPr>
      <a:lvl8pPr marL="1371600" algn="ctr" defTabSz="1279525" rtl="0" fontAlgn="base">
        <a:spcBef>
          <a:spcPct val="0"/>
        </a:spcBef>
        <a:spcAft>
          <a:spcPct val="0"/>
        </a:spcAft>
        <a:defRPr sz="6100">
          <a:solidFill>
            <a:schemeClr val="tx2"/>
          </a:solidFill>
          <a:latin typeface="Arial" pitchFamily="34" charset="0"/>
        </a:defRPr>
      </a:lvl8pPr>
      <a:lvl9pPr marL="1828800" algn="ctr" defTabSz="1279525" rtl="0" fontAlgn="base">
        <a:spcBef>
          <a:spcPct val="0"/>
        </a:spcBef>
        <a:spcAft>
          <a:spcPct val="0"/>
        </a:spcAft>
        <a:defRPr sz="6100">
          <a:solidFill>
            <a:schemeClr val="tx2"/>
          </a:solidFill>
          <a:latin typeface="Arial" pitchFamily="34" charset="0"/>
        </a:defRPr>
      </a:lvl9pPr>
    </p:titleStyle>
    <p:bodyStyle>
      <a:lvl1pPr marL="479425" indent="-479425" algn="l" defTabSz="1279525" rtl="0" eaLnBrk="0" fontAlgn="base" hangingPunct="0">
        <a:spcBef>
          <a:spcPct val="20000"/>
        </a:spcBef>
        <a:spcAft>
          <a:spcPct val="0"/>
        </a:spcAft>
        <a:buChar char="•"/>
        <a:defRPr sz="4500">
          <a:solidFill>
            <a:schemeClr val="tx1"/>
          </a:solidFill>
          <a:latin typeface="+mn-lt"/>
          <a:ea typeface="+mn-ea"/>
          <a:cs typeface="+mn-cs"/>
        </a:defRPr>
      </a:lvl1pPr>
      <a:lvl2pPr marL="1039813" indent="-398463" algn="l" defTabSz="1279525" rtl="0" eaLnBrk="0" fontAlgn="base" hangingPunct="0">
        <a:spcBef>
          <a:spcPct val="20000"/>
        </a:spcBef>
        <a:spcAft>
          <a:spcPct val="0"/>
        </a:spcAft>
        <a:buChar char="–"/>
        <a:defRPr sz="3900">
          <a:solidFill>
            <a:schemeClr val="tx1"/>
          </a:solidFill>
          <a:latin typeface="+mn-lt"/>
        </a:defRPr>
      </a:lvl2pPr>
      <a:lvl3pPr marL="1600200" indent="-320675" algn="l" defTabSz="1279525" rtl="0" eaLnBrk="0" fontAlgn="base" hangingPunct="0">
        <a:spcBef>
          <a:spcPct val="20000"/>
        </a:spcBef>
        <a:spcAft>
          <a:spcPct val="0"/>
        </a:spcAft>
        <a:buChar char="•"/>
        <a:defRPr sz="3300">
          <a:solidFill>
            <a:schemeClr val="tx1"/>
          </a:solidFill>
          <a:latin typeface="+mn-lt"/>
        </a:defRPr>
      </a:lvl3pPr>
      <a:lvl4pPr marL="2239963" indent="-320675" algn="l" defTabSz="1279525" rtl="0" eaLnBrk="0" fontAlgn="base" hangingPunct="0">
        <a:spcBef>
          <a:spcPct val="20000"/>
        </a:spcBef>
        <a:spcAft>
          <a:spcPct val="0"/>
        </a:spcAft>
        <a:buChar char="–"/>
        <a:defRPr sz="2800">
          <a:solidFill>
            <a:schemeClr val="tx1"/>
          </a:solidFill>
          <a:latin typeface="+mn-lt"/>
        </a:defRPr>
      </a:lvl4pPr>
      <a:lvl5pPr marL="2878138" indent="-317500" algn="l" defTabSz="1279525" rtl="0" eaLnBrk="0" fontAlgn="base" hangingPunct="0">
        <a:spcBef>
          <a:spcPct val="20000"/>
        </a:spcBef>
        <a:spcAft>
          <a:spcPct val="0"/>
        </a:spcAft>
        <a:buChar char="»"/>
        <a:defRPr sz="2800">
          <a:solidFill>
            <a:schemeClr val="tx1"/>
          </a:solidFill>
          <a:latin typeface="+mn-lt"/>
        </a:defRPr>
      </a:lvl5pPr>
      <a:lvl6pPr marL="3335338" indent="-317500" algn="l" defTabSz="1279525" rtl="0" fontAlgn="base">
        <a:spcBef>
          <a:spcPct val="20000"/>
        </a:spcBef>
        <a:spcAft>
          <a:spcPct val="0"/>
        </a:spcAft>
        <a:buChar char="»"/>
        <a:defRPr sz="2800">
          <a:solidFill>
            <a:schemeClr val="tx1"/>
          </a:solidFill>
          <a:latin typeface="+mn-lt"/>
        </a:defRPr>
      </a:lvl6pPr>
      <a:lvl7pPr marL="3792538" indent="-317500" algn="l" defTabSz="1279525" rtl="0" fontAlgn="base">
        <a:spcBef>
          <a:spcPct val="20000"/>
        </a:spcBef>
        <a:spcAft>
          <a:spcPct val="0"/>
        </a:spcAft>
        <a:buChar char="»"/>
        <a:defRPr sz="2800">
          <a:solidFill>
            <a:schemeClr val="tx1"/>
          </a:solidFill>
          <a:latin typeface="+mn-lt"/>
        </a:defRPr>
      </a:lvl7pPr>
      <a:lvl8pPr marL="4249738" indent="-317500" algn="l" defTabSz="1279525" rtl="0" fontAlgn="base">
        <a:spcBef>
          <a:spcPct val="20000"/>
        </a:spcBef>
        <a:spcAft>
          <a:spcPct val="0"/>
        </a:spcAft>
        <a:buChar char="»"/>
        <a:defRPr sz="2800">
          <a:solidFill>
            <a:schemeClr val="tx1"/>
          </a:solidFill>
          <a:latin typeface="+mn-lt"/>
        </a:defRPr>
      </a:lvl8pPr>
      <a:lvl9pPr marL="4706938" indent="-317500" algn="l" defTabSz="1279525" rtl="0" fontAlgn="base">
        <a:spcBef>
          <a:spcPct val="20000"/>
        </a:spcBef>
        <a:spcAft>
          <a:spcPct val="0"/>
        </a:spcAft>
        <a:buChar char="»"/>
        <a:defRPr sz="2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10" Type="http://schemas.openxmlformats.org/officeDocument/2006/relationships/image" Target="../media/image32.jpeg"/><Relationship Id="rId4" Type="http://schemas.openxmlformats.org/officeDocument/2006/relationships/image" Target="../media/image26.jpeg"/><Relationship Id="rId9" Type="http://schemas.openxmlformats.org/officeDocument/2006/relationships/image" Target="../media/image31.jpeg"/></Relationships>
</file>

<file path=ppt/slides/_rels/slide100.xml.rels><?xml version="1.0" encoding="UTF-8" standalone="yes"?>
<Relationships xmlns="http://schemas.openxmlformats.org/package/2006/relationships"><Relationship Id="rId3" Type="http://schemas.openxmlformats.org/officeDocument/2006/relationships/image" Target="../media/image530.png"/><Relationship Id="rId2" Type="http://schemas.openxmlformats.org/officeDocument/2006/relationships/notesSlide" Target="../notesSlides/notesSlide100.xml"/><Relationship Id="rId1" Type="http://schemas.openxmlformats.org/officeDocument/2006/relationships/slideLayout" Target="../slideLayouts/slideLayout2.xml"/><Relationship Id="rId6" Type="http://schemas.openxmlformats.org/officeDocument/2006/relationships/image" Target="../media/image533.png"/><Relationship Id="rId5" Type="http://schemas.openxmlformats.org/officeDocument/2006/relationships/image" Target="../media/image532.png"/><Relationship Id="rId4" Type="http://schemas.openxmlformats.org/officeDocument/2006/relationships/image" Target="../media/image531.jpeg"/></Relationships>
</file>

<file path=ppt/slides/_rels/slide101.xml.rels><?xml version="1.0" encoding="UTF-8" standalone="yes"?>
<Relationships xmlns="http://schemas.openxmlformats.org/package/2006/relationships"><Relationship Id="rId3" Type="http://schemas.openxmlformats.org/officeDocument/2006/relationships/image" Target="../media/image534.jpeg"/><Relationship Id="rId2" Type="http://schemas.openxmlformats.org/officeDocument/2006/relationships/notesSlide" Target="../notesSlides/notesSlide101.xml"/><Relationship Id="rId1" Type="http://schemas.openxmlformats.org/officeDocument/2006/relationships/slideLayout" Target="../slideLayouts/slideLayout2.xml"/><Relationship Id="rId6" Type="http://schemas.openxmlformats.org/officeDocument/2006/relationships/image" Target="../media/image537.jpeg"/><Relationship Id="rId5" Type="http://schemas.openxmlformats.org/officeDocument/2006/relationships/image" Target="../media/image536.jpeg"/><Relationship Id="rId4" Type="http://schemas.openxmlformats.org/officeDocument/2006/relationships/image" Target="../media/image535.jpeg"/></Relationships>
</file>

<file path=ppt/slides/_rels/slide102.xml.rels><?xml version="1.0" encoding="UTF-8" standalone="yes"?>
<Relationships xmlns="http://schemas.openxmlformats.org/package/2006/relationships"><Relationship Id="rId3" Type="http://schemas.openxmlformats.org/officeDocument/2006/relationships/image" Target="../media/image538.jpeg"/><Relationship Id="rId2" Type="http://schemas.openxmlformats.org/officeDocument/2006/relationships/notesSlide" Target="../notesSlides/notesSlide102.xml"/><Relationship Id="rId1" Type="http://schemas.openxmlformats.org/officeDocument/2006/relationships/slideLayout" Target="../slideLayouts/slideLayout2.xml"/><Relationship Id="rId4" Type="http://schemas.openxmlformats.org/officeDocument/2006/relationships/image" Target="../media/image539.jpeg"/></Relationships>
</file>

<file path=ppt/slides/_rels/slide103.xml.rels><?xml version="1.0" encoding="UTF-8" standalone="yes"?>
<Relationships xmlns="http://schemas.openxmlformats.org/package/2006/relationships"><Relationship Id="rId3" Type="http://schemas.openxmlformats.org/officeDocument/2006/relationships/image" Target="../media/image540.png"/><Relationship Id="rId2" Type="http://schemas.openxmlformats.org/officeDocument/2006/relationships/notesSlide" Target="../notesSlides/notesSlide103.xml"/><Relationship Id="rId1" Type="http://schemas.openxmlformats.org/officeDocument/2006/relationships/slideLayout" Target="../slideLayouts/slideLayout2.xml"/><Relationship Id="rId5" Type="http://schemas.openxmlformats.org/officeDocument/2006/relationships/image" Target="../media/image542.jpeg"/><Relationship Id="rId4" Type="http://schemas.openxmlformats.org/officeDocument/2006/relationships/image" Target="../media/image541.jpeg"/></Relationships>
</file>

<file path=ppt/slides/_rels/slide104.xml.rels><?xml version="1.0" encoding="UTF-8" standalone="yes"?>
<Relationships xmlns="http://schemas.openxmlformats.org/package/2006/relationships"><Relationship Id="rId8" Type="http://schemas.openxmlformats.org/officeDocument/2006/relationships/image" Target="../media/image548.png"/><Relationship Id="rId13" Type="http://schemas.openxmlformats.org/officeDocument/2006/relationships/image" Target="../media/image553.png"/><Relationship Id="rId3" Type="http://schemas.openxmlformats.org/officeDocument/2006/relationships/image" Target="../media/image543.png"/><Relationship Id="rId7" Type="http://schemas.openxmlformats.org/officeDocument/2006/relationships/image" Target="../media/image547.png"/><Relationship Id="rId12" Type="http://schemas.openxmlformats.org/officeDocument/2006/relationships/image" Target="../media/image552.png"/><Relationship Id="rId2" Type="http://schemas.openxmlformats.org/officeDocument/2006/relationships/notesSlide" Target="../notesSlides/notesSlide104.xml"/><Relationship Id="rId1" Type="http://schemas.openxmlformats.org/officeDocument/2006/relationships/slideLayout" Target="../slideLayouts/slideLayout2.xml"/><Relationship Id="rId6" Type="http://schemas.openxmlformats.org/officeDocument/2006/relationships/image" Target="../media/image546.png"/><Relationship Id="rId11" Type="http://schemas.openxmlformats.org/officeDocument/2006/relationships/image" Target="../media/image551.png"/><Relationship Id="rId5" Type="http://schemas.openxmlformats.org/officeDocument/2006/relationships/image" Target="../media/image545.png"/><Relationship Id="rId10" Type="http://schemas.openxmlformats.org/officeDocument/2006/relationships/image" Target="../media/image550.png"/><Relationship Id="rId4" Type="http://schemas.openxmlformats.org/officeDocument/2006/relationships/image" Target="../media/image544.png"/><Relationship Id="rId9" Type="http://schemas.openxmlformats.org/officeDocument/2006/relationships/image" Target="../media/image549.png"/><Relationship Id="rId14" Type="http://schemas.openxmlformats.org/officeDocument/2006/relationships/image" Target="../media/image554.png"/></Relationships>
</file>

<file path=ppt/slides/_rels/slide105.xml.rels><?xml version="1.0" encoding="UTF-8" standalone="yes"?>
<Relationships xmlns="http://schemas.openxmlformats.org/package/2006/relationships"><Relationship Id="rId8" Type="http://schemas.openxmlformats.org/officeDocument/2006/relationships/image" Target="../media/image560.jpeg"/><Relationship Id="rId3" Type="http://schemas.openxmlformats.org/officeDocument/2006/relationships/image" Target="../media/image555.jpeg"/><Relationship Id="rId7" Type="http://schemas.openxmlformats.org/officeDocument/2006/relationships/image" Target="../media/image559.jpeg"/><Relationship Id="rId12" Type="http://schemas.openxmlformats.org/officeDocument/2006/relationships/image" Target="../media/image564.png"/><Relationship Id="rId2" Type="http://schemas.openxmlformats.org/officeDocument/2006/relationships/notesSlide" Target="../notesSlides/notesSlide105.xml"/><Relationship Id="rId1" Type="http://schemas.openxmlformats.org/officeDocument/2006/relationships/slideLayout" Target="../slideLayouts/slideLayout2.xml"/><Relationship Id="rId6" Type="http://schemas.openxmlformats.org/officeDocument/2006/relationships/image" Target="../media/image558.png"/><Relationship Id="rId11" Type="http://schemas.openxmlformats.org/officeDocument/2006/relationships/image" Target="../media/image563.jpeg"/><Relationship Id="rId5" Type="http://schemas.openxmlformats.org/officeDocument/2006/relationships/image" Target="../media/image557.png"/><Relationship Id="rId10" Type="http://schemas.openxmlformats.org/officeDocument/2006/relationships/image" Target="../media/image562.jpeg"/><Relationship Id="rId4" Type="http://schemas.openxmlformats.org/officeDocument/2006/relationships/image" Target="../media/image556.png"/><Relationship Id="rId9" Type="http://schemas.openxmlformats.org/officeDocument/2006/relationships/image" Target="../media/image561.jpeg"/></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565.jpeg"/><Relationship Id="rId2" Type="http://schemas.openxmlformats.org/officeDocument/2006/relationships/notesSlide" Target="../notesSlides/notesSlide107.xml"/><Relationship Id="rId1" Type="http://schemas.openxmlformats.org/officeDocument/2006/relationships/slideLayout" Target="../slideLayouts/slideLayout2.xml"/><Relationship Id="rId4" Type="http://schemas.openxmlformats.org/officeDocument/2006/relationships/image" Target="../media/image566.jpeg"/></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hyperlink" Target="http://www.wisegeek.com/what-is-a-furniture-designer.htm" TargetMode="External"/><Relationship Id="rId2" Type="http://schemas.openxmlformats.org/officeDocument/2006/relationships/notesSlide" Target="../notesSlides/notesSlide109.xml"/><Relationship Id="rId1" Type="http://schemas.openxmlformats.org/officeDocument/2006/relationships/slideLayout" Target="../slideLayouts/slideLayout2.xml"/><Relationship Id="rId5" Type="http://schemas.openxmlformats.org/officeDocument/2006/relationships/hyperlink" Target="http://www.wisegeek.com/what-is-particle-board.htm" TargetMode="External"/><Relationship Id="rId4" Type="http://schemas.openxmlformats.org/officeDocument/2006/relationships/hyperlink" Target="http://www.wisegeek.com/what-is-ikea.htm"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10" Type="http://schemas.openxmlformats.org/officeDocument/2006/relationships/image" Target="../media/image40.jpeg"/><Relationship Id="rId4" Type="http://schemas.openxmlformats.org/officeDocument/2006/relationships/image" Target="../media/image34.jpeg"/><Relationship Id="rId9" Type="http://schemas.openxmlformats.org/officeDocument/2006/relationships/image" Target="../media/image39.jpeg"/></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1.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hyperlink" Target="http://www.forumdecomercio.org/news/fullstory.php/aid/234/Embalajes_inocuos_para_el_medio_ambiente.html" TargetMode="External"/><Relationship Id="rId2" Type="http://schemas.openxmlformats.org/officeDocument/2006/relationships/notesSlide" Target="../notesSlides/notesSlide112.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hyperlink" Target="http://www.forumdecomercio.org/news/fullstory.php/aid/234/Embalajes_inocuos_para_el_medio_ambiente.html" TargetMode="External"/><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hyperlink" Target="http://www.forumdecomercio.org/news/fullstory.php/aid/234/Embalajes_inocuos_para_el_medio_ambiente.html" TargetMode="External"/><Relationship Id="rId2" Type="http://schemas.openxmlformats.org/officeDocument/2006/relationships/notesSlide" Target="../notesSlides/notesSlide114.xml"/><Relationship Id="rId1" Type="http://schemas.openxmlformats.org/officeDocument/2006/relationships/slideLayout" Target="../slideLayouts/slideLayout7.xml"/><Relationship Id="rId4" Type="http://schemas.openxmlformats.org/officeDocument/2006/relationships/hyperlink" Target="http://www.independent.co.uk/life-style/house-and-home/property/leaders-of-the-flatpack-selfassembly-furniture-is-reinventing-itself-as-clever-sustainable-and-stylish-2063284.html" TargetMode="External"/></Relationships>
</file>

<file path=ppt/slides/_rels/slide115.xml.rels><?xml version="1.0" encoding="UTF-8" standalone="yes"?>
<Relationships xmlns="http://schemas.openxmlformats.org/package/2006/relationships"><Relationship Id="rId3" Type="http://schemas.openxmlformats.org/officeDocument/2006/relationships/hyperlink" Target="http://www.forumdecomercio.org/news/fullstory.php/aid/234/Embalajes_inocuos_para_el_medio_ambiente.html" TargetMode="External"/><Relationship Id="rId2" Type="http://schemas.openxmlformats.org/officeDocument/2006/relationships/notesSlide" Target="../notesSlides/notesSlide115.xml"/><Relationship Id="rId1" Type="http://schemas.openxmlformats.org/officeDocument/2006/relationships/slideLayout" Target="../slideLayouts/slideLayout7.xml"/><Relationship Id="rId4" Type="http://schemas.openxmlformats.org/officeDocument/2006/relationships/hyperlink" Target="http://www.independent.co.uk/life-style/house-and-home/property/leaders-of-the-flatpack-selfassembly-furniture-is-reinventing-itself-as-clever-sustainable-and-stylish-2063284.html" TargetMode="External"/></Relationships>
</file>

<file path=ppt/slides/_rels/slide116.xml.rels><?xml version="1.0" encoding="UTF-8" standalone="yes"?>
<Relationships xmlns="http://schemas.openxmlformats.org/package/2006/relationships"><Relationship Id="rId8" Type="http://schemas.openxmlformats.org/officeDocument/2006/relationships/hyperlink" Target="http://inhabitat.com/portable-flat-pack-cutting-table-from-liborius-reykjavik/attachment/11668/" TargetMode="External"/><Relationship Id="rId13" Type="http://schemas.openxmlformats.org/officeDocument/2006/relationships/image" Target="../media/image571.jpeg"/><Relationship Id="rId18" Type="http://schemas.openxmlformats.org/officeDocument/2006/relationships/image" Target="../media/image574.jpeg"/><Relationship Id="rId3" Type="http://schemas.openxmlformats.org/officeDocument/2006/relationships/hyperlink" Target="http://www.forumdecomercio.org/news/fullstory.php/aid/234/Embalajes_inocuos_para_el_medio_ambiente.html" TargetMode="External"/><Relationship Id="rId7" Type="http://schemas.openxmlformats.org/officeDocument/2006/relationships/image" Target="../media/image568.jpeg"/><Relationship Id="rId12" Type="http://schemas.openxmlformats.org/officeDocument/2006/relationships/hyperlink" Target="http://inhabitat.com/portable-flat-pack-cutting-table-from-liborius-reykjavik/liborius-3/" TargetMode="External"/><Relationship Id="rId17" Type="http://schemas.openxmlformats.org/officeDocument/2006/relationships/image" Target="../media/image573.jpeg"/><Relationship Id="rId2" Type="http://schemas.openxmlformats.org/officeDocument/2006/relationships/notesSlide" Target="../notesSlides/notesSlide116.xml"/><Relationship Id="rId16" Type="http://schemas.openxmlformats.org/officeDocument/2006/relationships/hyperlink" Target="http://inhabitat.com/portable-flat-pack-cutting-table-from-liborius-reykjavik/liborius/" TargetMode="External"/><Relationship Id="rId20" Type="http://schemas.openxmlformats.org/officeDocument/2006/relationships/hyperlink" Target="http://liborius-boutique.blogspot.com/2008/06/blog-post.html" TargetMode="External"/><Relationship Id="rId1" Type="http://schemas.openxmlformats.org/officeDocument/2006/relationships/slideLayout" Target="../slideLayouts/slideLayout7.xml"/><Relationship Id="rId6" Type="http://schemas.openxmlformats.org/officeDocument/2006/relationships/hyperlink" Target="http://inhabitat.com/portable-flat-pack-cutting-table-from-liborius-reykjavik/attachment/11669/" TargetMode="External"/><Relationship Id="rId11" Type="http://schemas.openxmlformats.org/officeDocument/2006/relationships/image" Target="../media/image570.jpeg"/><Relationship Id="rId5" Type="http://schemas.openxmlformats.org/officeDocument/2006/relationships/image" Target="../media/image567.jpeg"/><Relationship Id="rId15" Type="http://schemas.openxmlformats.org/officeDocument/2006/relationships/image" Target="../media/image572.jpeg"/><Relationship Id="rId10" Type="http://schemas.openxmlformats.org/officeDocument/2006/relationships/hyperlink" Target="http://inhabitat.com/portable-flat-pack-cutting-table-from-liborius-reykjavik/liborius-4/" TargetMode="External"/><Relationship Id="rId19" Type="http://schemas.openxmlformats.org/officeDocument/2006/relationships/hyperlink" Target="http://www.srulirecht.com/index.php/projects/Cutting-Table-No.-1.html" TargetMode="External"/><Relationship Id="rId4" Type="http://schemas.openxmlformats.org/officeDocument/2006/relationships/hyperlink" Target="http://www.inhabitat.com/2008/06/10/portable-flat-pack-cutting-table-from-liborius-reykjavik/" TargetMode="External"/><Relationship Id="rId9" Type="http://schemas.openxmlformats.org/officeDocument/2006/relationships/image" Target="../media/image569.jpeg"/><Relationship Id="rId14" Type="http://schemas.openxmlformats.org/officeDocument/2006/relationships/hyperlink" Target="http://inhabitat.com/portable-flat-pack-cutting-table-from-liborius-reykjavik/liborius-2/" TargetMode="External"/></Relationships>
</file>

<file path=ppt/slides/_rels/slide117.xml.rels><?xml version="1.0" encoding="UTF-8" standalone="yes"?>
<Relationships xmlns="http://schemas.openxmlformats.org/package/2006/relationships"><Relationship Id="rId8" Type="http://schemas.openxmlformats.org/officeDocument/2006/relationships/image" Target="../media/image577.jpeg"/><Relationship Id="rId13" Type="http://schemas.openxmlformats.org/officeDocument/2006/relationships/hyperlink" Target="http://home.fa.utl.pt/~al005679/" TargetMode="External"/><Relationship Id="rId3" Type="http://schemas.openxmlformats.org/officeDocument/2006/relationships/image" Target="http://www.fastcompany.com/blog/cliff-kuang/design-innovation/new-flat-pak-cardboard-furniture" TargetMode="External"/><Relationship Id="rId7" Type="http://schemas.openxmlformats.org/officeDocument/2006/relationships/image" Target="../media/image576.jpeg"/><Relationship Id="rId12" Type="http://schemas.openxmlformats.org/officeDocument/2006/relationships/hyperlink" Target="http://www.treehugger.com/files/2006/03/beeboard_desk_b_1.php" TargetMode="External"/><Relationship Id="rId17" Type="http://schemas.openxmlformats.org/officeDocument/2006/relationships/hyperlink" Target="http://www.fastcompany.com/blog/cliff-kuang/design-innovation/no-joke-these-guys-really-do-work-out-cardboard-box" TargetMode="External"/><Relationship Id="rId2" Type="http://schemas.openxmlformats.org/officeDocument/2006/relationships/notesSlide" Target="../notesSlides/notesSlide117.xml"/><Relationship Id="rId16" Type="http://schemas.openxmlformats.org/officeDocument/2006/relationships/hyperlink" Target="http://www.google.com/products?oe=utf-8&amp;rls=org.mozilla:en-US:official&amp;client=firefox-a&amp;q=gehry+cardboard&amp;um=1&amp;ie=UTF-8&amp;ei=rj3fSbKQHd_rlQe8x8zgDg&amp;sa=X&amp;oi=product_result_group&amp;resnum=4&amp;ct=title" TargetMode="External"/><Relationship Id="rId1" Type="http://schemas.openxmlformats.org/officeDocument/2006/relationships/slideLayout" Target="../slideLayouts/slideLayout7.xml"/><Relationship Id="rId6" Type="http://schemas.openxmlformats.org/officeDocument/2006/relationships/image" Target="../media/image575.jpeg"/><Relationship Id="rId11" Type="http://schemas.openxmlformats.org/officeDocument/2006/relationships/image" Target="../media/image580.jpeg"/><Relationship Id="rId5" Type="http://schemas.openxmlformats.org/officeDocument/2006/relationships/hyperlink" Target="http://www.fastcompany.com/blog/cliff-kuang/design-innovation/new-flat-pak-cardboard-furniture" TargetMode="External"/><Relationship Id="rId15" Type="http://schemas.openxmlformats.org/officeDocument/2006/relationships/hyperlink" Target="http://www.designboom.com/weblog/cat/8/view/5556/villa-julia-javier-mariscal-for-magis-at-milan-design-week-09.html" TargetMode="External"/><Relationship Id="rId10" Type="http://schemas.openxmlformats.org/officeDocument/2006/relationships/image" Target="../media/image579.jpeg"/><Relationship Id="rId4" Type="http://schemas.openxmlformats.org/officeDocument/2006/relationships/hyperlink" Target="http://www.forumdecomercio.org/news/fullstory.php/aid/234/Embalajes_inocuos_para_el_medio_ambiente.html" TargetMode="External"/><Relationship Id="rId9" Type="http://schemas.openxmlformats.org/officeDocument/2006/relationships/image" Target="../media/image578.jpeg"/><Relationship Id="rId14" Type="http://schemas.openxmlformats.org/officeDocument/2006/relationships/hyperlink" Target="http://www.good.is/post/the-total-package/" TargetMode="External"/></Relationships>
</file>

<file path=ppt/slides/_rels/slide12.xml.rels><?xml version="1.0" encoding="UTF-8" standalone="yes"?>
<Relationships xmlns="http://schemas.openxmlformats.org/package/2006/relationships"><Relationship Id="rId8" Type="http://schemas.openxmlformats.org/officeDocument/2006/relationships/slide" Target="slide116.xml"/><Relationship Id="rId13" Type="http://schemas.openxmlformats.org/officeDocument/2006/relationships/image" Target="../media/image22.jpeg"/><Relationship Id="rId3" Type="http://schemas.openxmlformats.org/officeDocument/2006/relationships/image" Target="../media/image24.jpeg"/><Relationship Id="rId7" Type="http://schemas.openxmlformats.org/officeDocument/2006/relationships/slide" Target="slide114.xml"/><Relationship Id="rId12"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slide" Target="slide112.xml"/><Relationship Id="rId11" Type="http://schemas.openxmlformats.org/officeDocument/2006/relationships/image" Target="../media/image23.jpeg"/><Relationship Id="rId5" Type="http://schemas.openxmlformats.org/officeDocument/2006/relationships/image" Target="../media/image42.jpeg"/><Relationship Id="rId10" Type="http://schemas.openxmlformats.org/officeDocument/2006/relationships/image" Target="../media/image26.jpeg"/><Relationship Id="rId4" Type="http://schemas.openxmlformats.org/officeDocument/2006/relationships/image" Target="../media/image41.jpeg"/><Relationship Id="rId9" Type="http://schemas.openxmlformats.org/officeDocument/2006/relationships/slide" Target="slide117.xml"/></Relationships>
</file>

<file path=ppt/slides/_rels/slide1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10" Type="http://schemas.openxmlformats.org/officeDocument/2006/relationships/image" Target="../media/image50.jpeg"/><Relationship Id="rId4" Type="http://schemas.openxmlformats.org/officeDocument/2006/relationships/image" Target="../media/image44.png"/><Relationship Id="rId9" Type="http://schemas.openxmlformats.org/officeDocument/2006/relationships/image" Target="../media/image49.jpeg"/></Relationships>
</file>

<file path=ppt/slides/_rels/slide14.xml.rels><?xml version="1.0" encoding="UTF-8" standalone="yes"?>
<Relationships xmlns="http://schemas.openxmlformats.org/package/2006/relationships"><Relationship Id="rId8" Type="http://schemas.openxmlformats.org/officeDocument/2006/relationships/image" Target="../media/image56.jpeg"/><Relationship Id="rId13" Type="http://schemas.openxmlformats.org/officeDocument/2006/relationships/image" Target="../media/image61.jpeg"/><Relationship Id="rId3" Type="http://schemas.openxmlformats.org/officeDocument/2006/relationships/image" Target="../media/image51.jpeg"/><Relationship Id="rId7" Type="http://schemas.openxmlformats.org/officeDocument/2006/relationships/image" Target="../media/image55.jpeg"/><Relationship Id="rId12" Type="http://schemas.openxmlformats.org/officeDocument/2006/relationships/image" Target="../media/image60.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4.jpeg"/><Relationship Id="rId11" Type="http://schemas.openxmlformats.org/officeDocument/2006/relationships/image" Target="../media/image59.jpeg"/><Relationship Id="rId5" Type="http://schemas.openxmlformats.org/officeDocument/2006/relationships/image" Target="../media/image53.jpeg"/><Relationship Id="rId15" Type="http://schemas.openxmlformats.org/officeDocument/2006/relationships/image" Target="../media/image63.jpeg"/><Relationship Id="rId10" Type="http://schemas.openxmlformats.org/officeDocument/2006/relationships/image" Target="../media/image58.jpeg"/><Relationship Id="rId4" Type="http://schemas.openxmlformats.org/officeDocument/2006/relationships/image" Target="../media/image52.jpeg"/><Relationship Id="rId9" Type="http://schemas.openxmlformats.org/officeDocument/2006/relationships/image" Target="../media/image57.jpeg"/><Relationship Id="rId14" Type="http://schemas.openxmlformats.org/officeDocument/2006/relationships/image" Target="../media/image62.jpeg"/></Relationships>
</file>

<file path=ppt/slides/_rels/slide15.xml.rels><?xml version="1.0" encoding="UTF-8" standalone="yes"?>
<Relationships xmlns="http://schemas.openxmlformats.org/package/2006/relationships"><Relationship Id="rId8" Type="http://schemas.openxmlformats.org/officeDocument/2006/relationships/image" Target="../media/image69.jpeg"/><Relationship Id="rId13" Type="http://schemas.openxmlformats.org/officeDocument/2006/relationships/image" Target="../media/image73.jpeg"/><Relationship Id="rId3" Type="http://schemas.openxmlformats.org/officeDocument/2006/relationships/image" Target="../media/image64.jpeg"/><Relationship Id="rId7" Type="http://schemas.openxmlformats.org/officeDocument/2006/relationships/image" Target="../media/image68.jpeg"/><Relationship Id="rId12" Type="http://schemas.openxmlformats.org/officeDocument/2006/relationships/image" Target="../media/image72.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7.jpeg"/><Relationship Id="rId11" Type="http://schemas.openxmlformats.org/officeDocument/2006/relationships/image" Target="../media/image71.jpeg"/><Relationship Id="rId5" Type="http://schemas.openxmlformats.org/officeDocument/2006/relationships/image" Target="../media/image66.jpeg"/><Relationship Id="rId10" Type="http://schemas.openxmlformats.org/officeDocument/2006/relationships/slide" Target="slide107.xml"/><Relationship Id="rId4" Type="http://schemas.openxmlformats.org/officeDocument/2006/relationships/image" Target="../media/image65.jpeg"/><Relationship Id="rId9" Type="http://schemas.openxmlformats.org/officeDocument/2006/relationships/image" Target="../media/image70.jpeg"/><Relationship Id="rId14" Type="http://schemas.openxmlformats.org/officeDocument/2006/relationships/slide" Target="slide105.xml"/></Relationships>
</file>

<file path=ppt/slides/_rels/slide16.xml.rels><?xml version="1.0" encoding="UTF-8" standalone="yes"?>
<Relationships xmlns="http://schemas.openxmlformats.org/package/2006/relationships"><Relationship Id="rId8" Type="http://schemas.openxmlformats.org/officeDocument/2006/relationships/image" Target="../media/image79.jpeg"/><Relationship Id="rId13" Type="http://schemas.openxmlformats.org/officeDocument/2006/relationships/image" Target="../media/image84.jpeg"/><Relationship Id="rId3" Type="http://schemas.openxmlformats.org/officeDocument/2006/relationships/image" Target="../media/image74.jpeg"/><Relationship Id="rId7" Type="http://schemas.openxmlformats.org/officeDocument/2006/relationships/image" Target="../media/image78.jpeg"/><Relationship Id="rId12" Type="http://schemas.openxmlformats.org/officeDocument/2006/relationships/image" Target="../media/image83.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77.jpeg"/><Relationship Id="rId11" Type="http://schemas.openxmlformats.org/officeDocument/2006/relationships/image" Target="../media/image82.jpeg"/><Relationship Id="rId5" Type="http://schemas.openxmlformats.org/officeDocument/2006/relationships/image" Target="../media/image76.jpeg"/><Relationship Id="rId15" Type="http://schemas.openxmlformats.org/officeDocument/2006/relationships/image" Target="../media/image86.jpeg"/><Relationship Id="rId10" Type="http://schemas.openxmlformats.org/officeDocument/2006/relationships/image" Target="../media/image81.jpeg"/><Relationship Id="rId4" Type="http://schemas.openxmlformats.org/officeDocument/2006/relationships/image" Target="../media/image75.jpeg"/><Relationship Id="rId9" Type="http://schemas.openxmlformats.org/officeDocument/2006/relationships/image" Target="../media/image80.jpeg"/><Relationship Id="rId14" Type="http://schemas.openxmlformats.org/officeDocument/2006/relationships/image" Target="../media/image85.jpeg"/></Relationships>
</file>

<file path=ppt/slides/_rels/slide17.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image" Target="../media/image87.jpeg"/><Relationship Id="rId7" Type="http://schemas.openxmlformats.org/officeDocument/2006/relationships/image" Target="../media/image91.jpeg"/><Relationship Id="rId12" Type="http://schemas.openxmlformats.org/officeDocument/2006/relationships/image" Target="../media/image96.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90.jpeg"/><Relationship Id="rId11" Type="http://schemas.openxmlformats.org/officeDocument/2006/relationships/image" Target="../media/image95.jpeg"/><Relationship Id="rId5" Type="http://schemas.openxmlformats.org/officeDocument/2006/relationships/image" Target="../media/image89.jpeg"/><Relationship Id="rId10" Type="http://schemas.openxmlformats.org/officeDocument/2006/relationships/image" Target="../media/image94.jpeg"/><Relationship Id="rId4" Type="http://schemas.openxmlformats.org/officeDocument/2006/relationships/image" Target="../media/image88.jpeg"/><Relationship Id="rId9" Type="http://schemas.openxmlformats.org/officeDocument/2006/relationships/image" Target="../media/image93.jpeg"/></Relationships>
</file>

<file path=ppt/slides/_rels/slide18.xml.rels><?xml version="1.0" encoding="UTF-8" standalone="yes"?>
<Relationships xmlns="http://schemas.openxmlformats.org/package/2006/relationships"><Relationship Id="rId8" Type="http://schemas.openxmlformats.org/officeDocument/2006/relationships/image" Target="../media/image102.jpeg"/><Relationship Id="rId13" Type="http://schemas.openxmlformats.org/officeDocument/2006/relationships/image" Target="../media/image107.jpeg"/><Relationship Id="rId3" Type="http://schemas.openxmlformats.org/officeDocument/2006/relationships/image" Target="../media/image97.jpeg"/><Relationship Id="rId7" Type="http://schemas.openxmlformats.org/officeDocument/2006/relationships/image" Target="../media/image101.jpeg"/><Relationship Id="rId12" Type="http://schemas.openxmlformats.org/officeDocument/2006/relationships/image" Target="../media/image106.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00.jpeg"/><Relationship Id="rId11" Type="http://schemas.openxmlformats.org/officeDocument/2006/relationships/image" Target="../media/image105.jpeg"/><Relationship Id="rId5" Type="http://schemas.openxmlformats.org/officeDocument/2006/relationships/image" Target="../media/image99.jpeg"/><Relationship Id="rId15" Type="http://schemas.openxmlformats.org/officeDocument/2006/relationships/image" Target="../media/image109.png"/><Relationship Id="rId10" Type="http://schemas.openxmlformats.org/officeDocument/2006/relationships/image" Target="../media/image104.jpeg"/><Relationship Id="rId4" Type="http://schemas.openxmlformats.org/officeDocument/2006/relationships/image" Target="../media/image98.jpeg"/><Relationship Id="rId9" Type="http://schemas.openxmlformats.org/officeDocument/2006/relationships/image" Target="../media/image103.jpeg"/><Relationship Id="rId14" Type="http://schemas.openxmlformats.org/officeDocument/2006/relationships/image" Target="../media/image108.jpeg"/></Relationships>
</file>

<file path=ppt/slides/_rels/slide19.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12.jpeg"/></Relationships>
</file>

<file path=ppt/slides/_rels/slide21.xml.rels><?xml version="1.0" encoding="UTF-8" standalone="yes"?>
<Relationships xmlns="http://schemas.openxmlformats.org/package/2006/relationships"><Relationship Id="rId8" Type="http://schemas.openxmlformats.org/officeDocument/2006/relationships/image" Target="../media/image118.jpeg"/><Relationship Id="rId3" Type="http://schemas.openxmlformats.org/officeDocument/2006/relationships/image" Target="../media/image113.png"/><Relationship Id="rId7" Type="http://schemas.openxmlformats.org/officeDocument/2006/relationships/image" Target="../media/image117.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16.jpeg"/><Relationship Id="rId11" Type="http://schemas.openxmlformats.org/officeDocument/2006/relationships/image" Target="../media/image121.png"/><Relationship Id="rId5" Type="http://schemas.openxmlformats.org/officeDocument/2006/relationships/image" Target="../media/image115.jpeg"/><Relationship Id="rId10" Type="http://schemas.openxmlformats.org/officeDocument/2006/relationships/image" Target="../media/image120.jpeg"/><Relationship Id="rId4" Type="http://schemas.openxmlformats.org/officeDocument/2006/relationships/image" Target="../media/image114.jpeg"/><Relationship Id="rId9" Type="http://schemas.openxmlformats.org/officeDocument/2006/relationships/image" Target="../media/image119.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128.jpeg"/><Relationship Id="rId13" Type="http://schemas.openxmlformats.org/officeDocument/2006/relationships/image" Target="../media/image133.jpeg"/><Relationship Id="rId18" Type="http://schemas.openxmlformats.org/officeDocument/2006/relationships/image" Target="../media/image138.jpeg"/><Relationship Id="rId3" Type="http://schemas.openxmlformats.org/officeDocument/2006/relationships/image" Target="../media/image123.jpeg"/><Relationship Id="rId21" Type="http://schemas.openxmlformats.org/officeDocument/2006/relationships/image" Target="../media/image122.jpeg"/><Relationship Id="rId7" Type="http://schemas.openxmlformats.org/officeDocument/2006/relationships/image" Target="../media/image127.jpeg"/><Relationship Id="rId12" Type="http://schemas.openxmlformats.org/officeDocument/2006/relationships/image" Target="../media/image132.jpeg"/><Relationship Id="rId17" Type="http://schemas.openxmlformats.org/officeDocument/2006/relationships/image" Target="../media/image137.jpeg"/><Relationship Id="rId2" Type="http://schemas.openxmlformats.org/officeDocument/2006/relationships/notesSlide" Target="../notesSlides/notesSlide24.xml"/><Relationship Id="rId16" Type="http://schemas.openxmlformats.org/officeDocument/2006/relationships/image" Target="../media/image136.jpeg"/><Relationship Id="rId20" Type="http://schemas.openxmlformats.org/officeDocument/2006/relationships/image" Target="../media/image140.jpeg"/><Relationship Id="rId1" Type="http://schemas.openxmlformats.org/officeDocument/2006/relationships/slideLayout" Target="../slideLayouts/slideLayout7.xml"/><Relationship Id="rId6" Type="http://schemas.openxmlformats.org/officeDocument/2006/relationships/image" Target="../media/image126.jpeg"/><Relationship Id="rId11" Type="http://schemas.openxmlformats.org/officeDocument/2006/relationships/image" Target="../media/image131.jpeg"/><Relationship Id="rId5" Type="http://schemas.openxmlformats.org/officeDocument/2006/relationships/image" Target="../media/image125.jpeg"/><Relationship Id="rId15" Type="http://schemas.openxmlformats.org/officeDocument/2006/relationships/image" Target="../media/image135.jpeg"/><Relationship Id="rId10" Type="http://schemas.openxmlformats.org/officeDocument/2006/relationships/image" Target="../media/image130.jpeg"/><Relationship Id="rId19" Type="http://schemas.openxmlformats.org/officeDocument/2006/relationships/image" Target="../media/image139.jpeg"/><Relationship Id="rId4" Type="http://schemas.openxmlformats.org/officeDocument/2006/relationships/image" Target="../media/image124.jpeg"/><Relationship Id="rId9" Type="http://schemas.openxmlformats.org/officeDocument/2006/relationships/image" Target="../media/image129.jpeg"/><Relationship Id="rId14" Type="http://schemas.openxmlformats.org/officeDocument/2006/relationships/image" Target="../media/image134.jpeg"/></Relationships>
</file>

<file path=ppt/slides/_rels/slide25.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147.jpeg"/><Relationship Id="rId3" Type="http://schemas.openxmlformats.org/officeDocument/2006/relationships/image" Target="../media/image142.jpeg"/><Relationship Id="rId7" Type="http://schemas.openxmlformats.org/officeDocument/2006/relationships/image" Target="../media/image146.jpeg"/><Relationship Id="rId12" Type="http://schemas.openxmlformats.org/officeDocument/2006/relationships/image" Target="../media/image150.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45.jpeg"/><Relationship Id="rId11" Type="http://schemas.openxmlformats.org/officeDocument/2006/relationships/image" Target="../media/image149.jpeg"/><Relationship Id="rId5" Type="http://schemas.openxmlformats.org/officeDocument/2006/relationships/image" Target="../media/image144.jpeg"/><Relationship Id="rId10" Type="http://schemas.openxmlformats.org/officeDocument/2006/relationships/image" Target="../media/image148.jpeg"/><Relationship Id="rId4" Type="http://schemas.openxmlformats.org/officeDocument/2006/relationships/image" Target="../media/image143.jpeg"/><Relationship Id="rId9" Type="http://schemas.openxmlformats.org/officeDocument/2006/relationships/image" Target="../media/image141.jpeg"/></Relationships>
</file>

<file path=ppt/slides/_rels/slide27.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52.jpeg"/></Relationships>
</file>

<file path=ppt/slides/_rels/slide28.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51.jpeg"/></Relationships>
</file>

<file path=ppt/slides/_rels/slide29.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155.jpeg"/><Relationship Id="rId4" Type="http://schemas.openxmlformats.org/officeDocument/2006/relationships/image" Target="../media/image154.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file:///I:\Technology%20&amp;%20Design\A2%20PRODUCT%20STUDY\Tsunami%20Disaster.mpeg" TargetMode="External"/><Relationship Id="rId1" Type="http://schemas.microsoft.com/office/2007/relationships/media" Target="file:///I:\Technology%20&amp;%20Design\A2%20PRODUCT%20STUDY\Tsunami%20Disaster.mpeg" TargetMode="External"/><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57.jpeg"/></Relationships>
</file>

<file path=ppt/slides/_rels/slide31.xml.rels><?xml version="1.0" encoding="UTF-8" standalone="yes"?>
<Relationships xmlns="http://schemas.openxmlformats.org/package/2006/relationships"><Relationship Id="rId8" Type="http://schemas.openxmlformats.org/officeDocument/2006/relationships/image" Target="../media/image162.jpeg"/><Relationship Id="rId13" Type="http://schemas.openxmlformats.org/officeDocument/2006/relationships/image" Target="../media/image166.jpeg"/><Relationship Id="rId18" Type="http://schemas.openxmlformats.org/officeDocument/2006/relationships/image" Target="../media/image171.jpeg"/><Relationship Id="rId3" Type="http://schemas.openxmlformats.org/officeDocument/2006/relationships/image" Target="../media/image153.jpeg"/><Relationship Id="rId7" Type="http://schemas.openxmlformats.org/officeDocument/2006/relationships/image" Target="../media/image161.jpeg"/><Relationship Id="rId12" Type="http://schemas.openxmlformats.org/officeDocument/2006/relationships/image" Target="../media/image156.jpeg"/><Relationship Id="rId17" Type="http://schemas.openxmlformats.org/officeDocument/2006/relationships/image" Target="../media/image170.jpeg"/><Relationship Id="rId2" Type="http://schemas.openxmlformats.org/officeDocument/2006/relationships/notesSlide" Target="../notesSlides/notesSlide31.xml"/><Relationship Id="rId16" Type="http://schemas.openxmlformats.org/officeDocument/2006/relationships/image" Target="../media/image169.jpeg"/><Relationship Id="rId1" Type="http://schemas.openxmlformats.org/officeDocument/2006/relationships/slideLayout" Target="../slideLayouts/slideLayout7.xml"/><Relationship Id="rId6" Type="http://schemas.openxmlformats.org/officeDocument/2006/relationships/image" Target="../media/image160.jpeg"/><Relationship Id="rId11" Type="http://schemas.openxmlformats.org/officeDocument/2006/relationships/image" Target="../media/image165.jpeg"/><Relationship Id="rId5" Type="http://schemas.openxmlformats.org/officeDocument/2006/relationships/image" Target="../media/image159.jpeg"/><Relationship Id="rId15" Type="http://schemas.openxmlformats.org/officeDocument/2006/relationships/image" Target="../media/image168.jpeg"/><Relationship Id="rId10" Type="http://schemas.openxmlformats.org/officeDocument/2006/relationships/image" Target="../media/image164.jpeg"/><Relationship Id="rId19" Type="http://schemas.openxmlformats.org/officeDocument/2006/relationships/image" Target="../media/image172.jpeg"/><Relationship Id="rId4" Type="http://schemas.openxmlformats.org/officeDocument/2006/relationships/image" Target="../media/image158.jpeg"/><Relationship Id="rId9" Type="http://schemas.openxmlformats.org/officeDocument/2006/relationships/image" Target="../media/image163.jpeg"/><Relationship Id="rId14" Type="http://schemas.openxmlformats.org/officeDocument/2006/relationships/image" Target="../media/image167.jpeg"/></Relationships>
</file>

<file path=ppt/slides/_rels/slide32.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176.png"/><Relationship Id="rId13" Type="http://schemas.openxmlformats.org/officeDocument/2006/relationships/image" Target="../media/image181.jpeg"/><Relationship Id="rId18" Type="http://schemas.openxmlformats.org/officeDocument/2006/relationships/image" Target="../media/image186.jpeg"/><Relationship Id="rId3" Type="http://schemas.openxmlformats.org/officeDocument/2006/relationships/slideLayout" Target="../slideLayouts/slideLayout7.xml"/><Relationship Id="rId7" Type="http://schemas.openxmlformats.org/officeDocument/2006/relationships/image" Target="../media/image175.png"/><Relationship Id="rId12" Type="http://schemas.openxmlformats.org/officeDocument/2006/relationships/image" Target="../media/image180.jpeg"/><Relationship Id="rId17" Type="http://schemas.openxmlformats.org/officeDocument/2006/relationships/image" Target="../media/image185.jpeg"/><Relationship Id="rId2" Type="http://schemas.openxmlformats.org/officeDocument/2006/relationships/video" Target="file:///E:\Technology%20&amp;%20Design\A2%20PRODUCT%20STUDY\CORNER%20SEAT.avi" TargetMode="External"/><Relationship Id="rId16" Type="http://schemas.openxmlformats.org/officeDocument/2006/relationships/image" Target="../media/image184.jpeg"/><Relationship Id="rId1" Type="http://schemas.microsoft.com/office/2007/relationships/media" Target="file:///E:\Technology%20&amp;%20Design\A2%20PRODUCT%20STUDY\CORNER%20SEAT.avi" TargetMode="External"/><Relationship Id="rId6" Type="http://schemas.openxmlformats.org/officeDocument/2006/relationships/image" Target="../media/image174.png"/><Relationship Id="rId11" Type="http://schemas.openxmlformats.org/officeDocument/2006/relationships/image" Target="../media/image179.jpeg"/><Relationship Id="rId5" Type="http://schemas.openxmlformats.org/officeDocument/2006/relationships/image" Target="../media/image173.png"/><Relationship Id="rId15" Type="http://schemas.openxmlformats.org/officeDocument/2006/relationships/image" Target="../media/image183.jpeg"/><Relationship Id="rId10" Type="http://schemas.openxmlformats.org/officeDocument/2006/relationships/image" Target="../media/image178.jpeg"/><Relationship Id="rId4" Type="http://schemas.openxmlformats.org/officeDocument/2006/relationships/notesSlide" Target="../notesSlides/notesSlide33.xml"/><Relationship Id="rId9" Type="http://schemas.openxmlformats.org/officeDocument/2006/relationships/image" Target="../media/image177.png"/><Relationship Id="rId14" Type="http://schemas.openxmlformats.org/officeDocument/2006/relationships/image" Target="../media/image182.jpeg"/></Relationships>
</file>

<file path=ppt/slides/_rels/slide34.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191.png"/><Relationship Id="rId13" Type="http://schemas.openxmlformats.org/officeDocument/2006/relationships/image" Target="../media/image196.jpeg"/><Relationship Id="rId18" Type="http://schemas.openxmlformats.org/officeDocument/2006/relationships/image" Target="../media/image201.png"/><Relationship Id="rId3" Type="http://schemas.openxmlformats.org/officeDocument/2006/relationships/slideLayout" Target="../slideLayouts/slideLayout7.xml"/><Relationship Id="rId7" Type="http://schemas.openxmlformats.org/officeDocument/2006/relationships/image" Target="../media/image190.png"/><Relationship Id="rId12" Type="http://schemas.openxmlformats.org/officeDocument/2006/relationships/image" Target="../media/image195.jpeg"/><Relationship Id="rId17" Type="http://schemas.openxmlformats.org/officeDocument/2006/relationships/image" Target="../media/image200.jpeg"/><Relationship Id="rId2" Type="http://schemas.openxmlformats.org/officeDocument/2006/relationships/video" Target="file:///E:\Technology%20&amp;%20Design\A2%20PRODUCT%20STUDY\MODERNSEAT.avi" TargetMode="External"/><Relationship Id="rId16" Type="http://schemas.openxmlformats.org/officeDocument/2006/relationships/image" Target="../media/image199.jpeg"/><Relationship Id="rId1" Type="http://schemas.microsoft.com/office/2007/relationships/media" Target="file:///E:\Technology%20&amp;%20Design\A2%20PRODUCT%20STUDY\MODERNSEAT.avi" TargetMode="External"/><Relationship Id="rId6" Type="http://schemas.openxmlformats.org/officeDocument/2006/relationships/image" Target="../media/image189.png"/><Relationship Id="rId11" Type="http://schemas.openxmlformats.org/officeDocument/2006/relationships/image" Target="../media/image194.jpeg"/><Relationship Id="rId5" Type="http://schemas.openxmlformats.org/officeDocument/2006/relationships/image" Target="../media/image188.png"/><Relationship Id="rId15" Type="http://schemas.openxmlformats.org/officeDocument/2006/relationships/image" Target="../media/image198.jpeg"/><Relationship Id="rId10" Type="http://schemas.openxmlformats.org/officeDocument/2006/relationships/image" Target="../media/image193.jpeg"/><Relationship Id="rId4" Type="http://schemas.openxmlformats.org/officeDocument/2006/relationships/notesSlide" Target="../notesSlides/notesSlide35.xml"/><Relationship Id="rId9" Type="http://schemas.openxmlformats.org/officeDocument/2006/relationships/image" Target="../media/image192.png"/><Relationship Id="rId14" Type="http://schemas.openxmlformats.org/officeDocument/2006/relationships/image" Target="../media/image197.jpeg"/></Relationships>
</file>

<file path=ppt/slides/_rels/slide36.xml.rels><?xml version="1.0" encoding="UTF-8" standalone="yes"?>
<Relationships xmlns="http://schemas.openxmlformats.org/package/2006/relationships"><Relationship Id="rId3" Type="http://schemas.openxmlformats.org/officeDocument/2006/relationships/image" Target="../media/image202.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03.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77.jpeg"/><Relationship Id="rId5" Type="http://schemas.openxmlformats.org/officeDocument/2006/relationships/image" Target="../media/image47.jpeg"/><Relationship Id="rId4" Type="http://schemas.openxmlformats.org/officeDocument/2006/relationships/image" Target="../media/image204.png"/></Relationships>
</file>

<file path=ppt/slides/_rels/slide38.xml.rels><?xml version="1.0" encoding="UTF-8" standalone="yes"?>
<Relationships xmlns="http://schemas.openxmlformats.org/package/2006/relationships"><Relationship Id="rId8" Type="http://schemas.openxmlformats.org/officeDocument/2006/relationships/image" Target="../media/image210.jpeg"/><Relationship Id="rId13" Type="http://schemas.openxmlformats.org/officeDocument/2006/relationships/image" Target="../media/image215.jpeg"/><Relationship Id="rId18" Type="http://schemas.openxmlformats.org/officeDocument/2006/relationships/image" Target="../media/image220.jpeg"/><Relationship Id="rId3" Type="http://schemas.openxmlformats.org/officeDocument/2006/relationships/image" Target="../media/image205.jpeg"/><Relationship Id="rId21" Type="http://schemas.openxmlformats.org/officeDocument/2006/relationships/image" Target="../media/image223.jpeg"/><Relationship Id="rId7" Type="http://schemas.openxmlformats.org/officeDocument/2006/relationships/image" Target="../media/image209.jpeg"/><Relationship Id="rId12" Type="http://schemas.openxmlformats.org/officeDocument/2006/relationships/image" Target="../media/image214.jpeg"/><Relationship Id="rId17" Type="http://schemas.openxmlformats.org/officeDocument/2006/relationships/image" Target="../media/image219.jpeg"/><Relationship Id="rId2" Type="http://schemas.openxmlformats.org/officeDocument/2006/relationships/notesSlide" Target="../notesSlides/notesSlide38.xml"/><Relationship Id="rId16" Type="http://schemas.openxmlformats.org/officeDocument/2006/relationships/image" Target="../media/image218.png"/><Relationship Id="rId20" Type="http://schemas.openxmlformats.org/officeDocument/2006/relationships/image" Target="../media/image222.jpeg"/><Relationship Id="rId1" Type="http://schemas.openxmlformats.org/officeDocument/2006/relationships/slideLayout" Target="../slideLayouts/slideLayout7.xml"/><Relationship Id="rId6" Type="http://schemas.openxmlformats.org/officeDocument/2006/relationships/image" Target="../media/image208.jpeg"/><Relationship Id="rId11" Type="http://schemas.openxmlformats.org/officeDocument/2006/relationships/image" Target="../media/image213.jpeg"/><Relationship Id="rId5" Type="http://schemas.openxmlformats.org/officeDocument/2006/relationships/image" Target="../media/image207.png"/><Relationship Id="rId15" Type="http://schemas.openxmlformats.org/officeDocument/2006/relationships/image" Target="../media/image217.jpeg"/><Relationship Id="rId10" Type="http://schemas.openxmlformats.org/officeDocument/2006/relationships/image" Target="../media/image212.jpeg"/><Relationship Id="rId19" Type="http://schemas.openxmlformats.org/officeDocument/2006/relationships/image" Target="../media/image221.jpeg"/><Relationship Id="rId4" Type="http://schemas.openxmlformats.org/officeDocument/2006/relationships/image" Target="../media/image206.jpeg"/><Relationship Id="rId9" Type="http://schemas.openxmlformats.org/officeDocument/2006/relationships/image" Target="../media/image211.jpeg"/><Relationship Id="rId14" Type="http://schemas.openxmlformats.org/officeDocument/2006/relationships/image" Target="../media/image216.jpeg"/></Relationships>
</file>

<file path=ppt/slides/_rels/slide39.xml.rels><?xml version="1.0" encoding="UTF-8" standalone="yes"?>
<Relationships xmlns="http://schemas.openxmlformats.org/package/2006/relationships"><Relationship Id="rId3" Type="http://schemas.openxmlformats.org/officeDocument/2006/relationships/image" Target="../media/image224.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25.jpeg"/></Relationships>
</file>

<file path=ppt/slides/_rels/slide4.xml.rels><?xml version="1.0" encoding="UTF-8" standalone="yes"?>
<Relationships xmlns="http://schemas.openxmlformats.org/package/2006/relationships"><Relationship Id="rId3" Type="http://schemas.openxmlformats.org/officeDocument/2006/relationships/slide" Target="slide97.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6.jpe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229.jpeg"/><Relationship Id="rId5" Type="http://schemas.openxmlformats.org/officeDocument/2006/relationships/image" Target="../media/image228.jpeg"/><Relationship Id="rId4" Type="http://schemas.openxmlformats.org/officeDocument/2006/relationships/image" Target="../media/image227.jpeg"/></Relationships>
</file>

<file path=ppt/slides/_rels/slide41.xml.rels><?xml version="1.0" encoding="UTF-8" standalone="yes"?>
<Relationships xmlns="http://schemas.openxmlformats.org/package/2006/relationships"><Relationship Id="rId8" Type="http://schemas.openxmlformats.org/officeDocument/2006/relationships/image" Target="../media/image233.jpeg"/><Relationship Id="rId13" Type="http://schemas.openxmlformats.org/officeDocument/2006/relationships/image" Target="../media/image238.jpeg"/><Relationship Id="rId3" Type="http://schemas.openxmlformats.org/officeDocument/2006/relationships/image" Target="../media/image224.jpeg"/><Relationship Id="rId7" Type="http://schemas.openxmlformats.org/officeDocument/2006/relationships/image" Target="../media/image232.jpeg"/><Relationship Id="rId12" Type="http://schemas.openxmlformats.org/officeDocument/2006/relationships/image" Target="../media/image237.jpeg"/><Relationship Id="rId2" Type="http://schemas.openxmlformats.org/officeDocument/2006/relationships/notesSlide" Target="../notesSlides/notesSlide41.xml"/><Relationship Id="rId16" Type="http://schemas.openxmlformats.org/officeDocument/2006/relationships/image" Target="../media/image241.jpeg"/><Relationship Id="rId1" Type="http://schemas.openxmlformats.org/officeDocument/2006/relationships/slideLayout" Target="../slideLayouts/slideLayout7.xml"/><Relationship Id="rId6" Type="http://schemas.openxmlformats.org/officeDocument/2006/relationships/image" Target="../media/image231.jpeg"/><Relationship Id="rId11" Type="http://schemas.openxmlformats.org/officeDocument/2006/relationships/image" Target="../media/image236.jpeg"/><Relationship Id="rId5" Type="http://schemas.openxmlformats.org/officeDocument/2006/relationships/image" Target="../media/image230.jpeg"/><Relationship Id="rId15" Type="http://schemas.openxmlformats.org/officeDocument/2006/relationships/image" Target="../media/image240.jpeg"/><Relationship Id="rId10" Type="http://schemas.openxmlformats.org/officeDocument/2006/relationships/image" Target="../media/image235.jpeg"/><Relationship Id="rId4" Type="http://schemas.openxmlformats.org/officeDocument/2006/relationships/image" Target="../media/image226.jpeg"/><Relationship Id="rId9" Type="http://schemas.openxmlformats.org/officeDocument/2006/relationships/image" Target="../media/image234.jpeg"/><Relationship Id="rId14" Type="http://schemas.openxmlformats.org/officeDocument/2006/relationships/image" Target="../media/image239.jpeg"/></Relationships>
</file>

<file path=ppt/slides/_rels/slide42.xml.rels><?xml version="1.0" encoding="UTF-8" standalone="yes"?>
<Relationships xmlns="http://schemas.openxmlformats.org/package/2006/relationships"><Relationship Id="rId8" Type="http://schemas.openxmlformats.org/officeDocument/2006/relationships/image" Target="../media/image247.jpeg"/><Relationship Id="rId3" Type="http://schemas.openxmlformats.org/officeDocument/2006/relationships/image" Target="../media/image242.jpeg"/><Relationship Id="rId7" Type="http://schemas.openxmlformats.org/officeDocument/2006/relationships/image" Target="../media/image246.jpeg"/><Relationship Id="rId12" Type="http://schemas.openxmlformats.org/officeDocument/2006/relationships/image" Target="../media/image251.jpe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245.jpeg"/><Relationship Id="rId11" Type="http://schemas.openxmlformats.org/officeDocument/2006/relationships/image" Target="../media/image250.jpeg"/><Relationship Id="rId5" Type="http://schemas.openxmlformats.org/officeDocument/2006/relationships/image" Target="../media/image244.jpeg"/><Relationship Id="rId10" Type="http://schemas.openxmlformats.org/officeDocument/2006/relationships/image" Target="../media/image249.jpeg"/><Relationship Id="rId4" Type="http://schemas.openxmlformats.org/officeDocument/2006/relationships/image" Target="../media/image243.jpeg"/><Relationship Id="rId9" Type="http://schemas.openxmlformats.org/officeDocument/2006/relationships/image" Target="../media/image248.jpeg"/></Relationships>
</file>

<file path=ppt/slides/_rels/slide43.xml.rels><?xml version="1.0" encoding="UTF-8" standalone="yes"?>
<Relationships xmlns="http://schemas.openxmlformats.org/package/2006/relationships"><Relationship Id="rId8" Type="http://schemas.openxmlformats.org/officeDocument/2006/relationships/image" Target="../media/image257.jpeg"/><Relationship Id="rId3" Type="http://schemas.openxmlformats.org/officeDocument/2006/relationships/image" Target="../media/image252.jpeg"/><Relationship Id="rId7" Type="http://schemas.openxmlformats.org/officeDocument/2006/relationships/image" Target="../media/image256.jpe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255.jpeg"/><Relationship Id="rId5" Type="http://schemas.openxmlformats.org/officeDocument/2006/relationships/image" Target="../media/image254.jpeg"/><Relationship Id="rId4" Type="http://schemas.openxmlformats.org/officeDocument/2006/relationships/image" Target="../media/image253.jpeg"/></Relationships>
</file>

<file path=ppt/slides/_rels/slide44.xml.rels><?xml version="1.0" encoding="UTF-8" standalone="yes"?>
<Relationships xmlns="http://schemas.openxmlformats.org/package/2006/relationships"><Relationship Id="rId8" Type="http://schemas.openxmlformats.org/officeDocument/2006/relationships/image" Target="../media/image254.jpeg"/><Relationship Id="rId3" Type="http://schemas.openxmlformats.org/officeDocument/2006/relationships/image" Target="../media/image258.jpeg"/><Relationship Id="rId7" Type="http://schemas.openxmlformats.org/officeDocument/2006/relationships/image" Target="../media/image252.jpe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261.jpeg"/><Relationship Id="rId5" Type="http://schemas.openxmlformats.org/officeDocument/2006/relationships/image" Target="../media/image260.jpeg"/><Relationship Id="rId4" Type="http://schemas.openxmlformats.org/officeDocument/2006/relationships/image" Target="../media/image259.jpeg"/></Relationships>
</file>

<file path=ppt/slides/_rels/slide45.xml.rels><?xml version="1.0" encoding="UTF-8" standalone="yes"?>
<Relationships xmlns="http://schemas.openxmlformats.org/package/2006/relationships"><Relationship Id="rId8" Type="http://schemas.openxmlformats.org/officeDocument/2006/relationships/image" Target="../media/image254.jpeg"/><Relationship Id="rId3" Type="http://schemas.openxmlformats.org/officeDocument/2006/relationships/image" Target="../media/image262.jpeg"/><Relationship Id="rId7" Type="http://schemas.openxmlformats.org/officeDocument/2006/relationships/image" Target="../media/image252.jpe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265.jpeg"/><Relationship Id="rId5" Type="http://schemas.openxmlformats.org/officeDocument/2006/relationships/image" Target="../media/image264.jpeg"/><Relationship Id="rId4" Type="http://schemas.openxmlformats.org/officeDocument/2006/relationships/image" Target="../media/image263.jpeg"/><Relationship Id="rId9" Type="http://schemas.openxmlformats.org/officeDocument/2006/relationships/image" Target="../media/image266.jpeg"/></Relationships>
</file>

<file path=ppt/slides/_rels/slide46.xml.rels><?xml version="1.0" encoding="UTF-8" standalone="yes"?>
<Relationships xmlns="http://schemas.openxmlformats.org/package/2006/relationships"><Relationship Id="rId8" Type="http://schemas.openxmlformats.org/officeDocument/2006/relationships/image" Target="../media/image254.jpeg"/><Relationship Id="rId3" Type="http://schemas.openxmlformats.org/officeDocument/2006/relationships/image" Target="../media/image267.jpeg"/><Relationship Id="rId7" Type="http://schemas.openxmlformats.org/officeDocument/2006/relationships/image" Target="../media/image252.jpe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270.jpeg"/><Relationship Id="rId5" Type="http://schemas.openxmlformats.org/officeDocument/2006/relationships/image" Target="../media/image269.jpeg"/><Relationship Id="rId4" Type="http://schemas.openxmlformats.org/officeDocument/2006/relationships/image" Target="../media/image268.jpeg"/></Relationships>
</file>

<file path=ppt/slides/_rels/slide47.xml.rels><?xml version="1.0" encoding="UTF-8" standalone="yes"?>
<Relationships xmlns="http://schemas.openxmlformats.org/package/2006/relationships"><Relationship Id="rId8" Type="http://schemas.openxmlformats.org/officeDocument/2006/relationships/image" Target="../media/image276.jpeg"/><Relationship Id="rId3" Type="http://schemas.openxmlformats.org/officeDocument/2006/relationships/image" Target="../media/image271.jpeg"/><Relationship Id="rId7" Type="http://schemas.openxmlformats.org/officeDocument/2006/relationships/image" Target="../media/image275.jpe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274.jpeg"/><Relationship Id="rId11" Type="http://schemas.openxmlformats.org/officeDocument/2006/relationships/image" Target="../media/image254.jpeg"/><Relationship Id="rId5" Type="http://schemas.openxmlformats.org/officeDocument/2006/relationships/image" Target="../media/image273.jpeg"/><Relationship Id="rId10" Type="http://schemas.openxmlformats.org/officeDocument/2006/relationships/image" Target="../media/image252.jpeg"/><Relationship Id="rId4" Type="http://schemas.openxmlformats.org/officeDocument/2006/relationships/image" Target="../media/image272.jpeg"/><Relationship Id="rId9" Type="http://schemas.openxmlformats.org/officeDocument/2006/relationships/image" Target="../media/image277.jpeg"/></Relationships>
</file>

<file path=ppt/slides/_rels/slide48.xml.rels><?xml version="1.0" encoding="UTF-8" standalone="yes"?>
<Relationships xmlns="http://schemas.openxmlformats.org/package/2006/relationships"><Relationship Id="rId8" Type="http://schemas.openxmlformats.org/officeDocument/2006/relationships/image" Target="../media/image252.jpeg"/><Relationship Id="rId3" Type="http://schemas.openxmlformats.org/officeDocument/2006/relationships/image" Target="../media/image278.jpeg"/><Relationship Id="rId7" Type="http://schemas.openxmlformats.org/officeDocument/2006/relationships/image" Target="../media/image282.jpe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281.jpeg"/><Relationship Id="rId5" Type="http://schemas.openxmlformats.org/officeDocument/2006/relationships/image" Target="../media/image280.jpeg"/><Relationship Id="rId4" Type="http://schemas.openxmlformats.org/officeDocument/2006/relationships/image" Target="../media/image279.jpeg"/><Relationship Id="rId9" Type="http://schemas.openxmlformats.org/officeDocument/2006/relationships/image" Target="../media/image254.jpeg"/></Relationships>
</file>

<file path=ppt/slides/_rels/slide49.xml.rels><?xml version="1.0" encoding="UTF-8" standalone="yes"?>
<Relationships xmlns="http://schemas.openxmlformats.org/package/2006/relationships"><Relationship Id="rId8" Type="http://schemas.openxmlformats.org/officeDocument/2006/relationships/image" Target="../media/image288.jpeg"/><Relationship Id="rId13" Type="http://schemas.openxmlformats.org/officeDocument/2006/relationships/image" Target="../media/image291.jpeg"/><Relationship Id="rId3" Type="http://schemas.openxmlformats.org/officeDocument/2006/relationships/image" Target="../media/image283.jpeg"/><Relationship Id="rId7" Type="http://schemas.openxmlformats.org/officeDocument/2006/relationships/image" Target="../media/image287.jpeg"/><Relationship Id="rId12" Type="http://schemas.openxmlformats.org/officeDocument/2006/relationships/slide" Target="slide99.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286.jpeg"/><Relationship Id="rId11" Type="http://schemas.openxmlformats.org/officeDocument/2006/relationships/image" Target="http://www.kilby.co.uk/file.home/9271/width/450/height/450" TargetMode="External"/><Relationship Id="rId5" Type="http://schemas.openxmlformats.org/officeDocument/2006/relationships/image" Target="../media/image285.jpeg"/><Relationship Id="rId10" Type="http://schemas.openxmlformats.org/officeDocument/2006/relationships/image" Target="../media/image290.jpeg"/><Relationship Id="rId4" Type="http://schemas.openxmlformats.org/officeDocument/2006/relationships/image" Target="../media/image284.jpeg"/><Relationship Id="rId9" Type="http://schemas.openxmlformats.org/officeDocument/2006/relationships/image" Target="../media/image289.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92.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93.jpe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294.jpeg"/></Relationships>
</file>

<file path=ppt/slides/_rels/slide52.xml.rels><?xml version="1.0" encoding="UTF-8" standalone="yes"?>
<Relationships xmlns="http://schemas.openxmlformats.org/package/2006/relationships"><Relationship Id="rId3" Type="http://schemas.openxmlformats.org/officeDocument/2006/relationships/image" Target="../media/image295.jpeg"/><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image" Target="../media/image297.jpeg"/><Relationship Id="rId4" Type="http://schemas.openxmlformats.org/officeDocument/2006/relationships/image" Target="../media/image296.jpeg"/></Relationships>
</file>

<file path=ppt/slides/_rels/slide53.xml.rels><?xml version="1.0" encoding="UTF-8" standalone="yes"?>
<Relationships xmlns="http://schemas.openxmlformats.org/package/2006/relationships"><Relationship Id="rId3" Type="http://schemas.openxmlformats.org/officeDocument/2006/relationships/image" Target="../media/image298.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99.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image" Target="../media/image305.jpeg"/><Relationship Id="rId13" Type="http://schemas.openxmlformats.org/officeDocument/2006/relationships/image" Target="../media/image310.png"/><Relationship Id="rId3" Type="http://schemas.openxmlformats.org/officeDocument/2006/relationships/image" Target="../media/image300.jpeg"/><Relationship Id="rId7" Type="http://schemas.openxmlformats.org/officeDocument/2006/relationships/image" Target="../media/image304.jpeg"/><Relationship Id="rId12" Type="http://schemas.openxmlformats.org/officeDocument/2006/relationships/image" Target="../media/image309.jpe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303.jpeg"/><Relationship Id="rId11" Type="http://schemas.openxmlformats.org/officeDocument/2006/relationships/image" Target="../media/image308.jpeg"/><Relationship Id="rId5" Type="http://schemas.openxmlformats.org/officeDocument/2006/relationships/image" Target="../media/image302.jpeg"/><Relationship Id="rId10" Type="http://schemas.openxmlformats.org/officeDocument/2006/relationships/image" Target="../media/image307.jpeg"/><Relationship Id="rId4" Type="http://schemas.openxmlformats.org/officeDocument/2006/relationships/image" Target="../media/image301.jpeg"/><Relationship Id="rId9" Type="http://schemas.openxmlformats.org/officeDocument/2006/relationships/image" Target="../media/image306.jpeg"/></Relationships>
</file>

<file path=ppt/slides/_rels/slide56.xml.rels><?xml version="1.0" encoding="UTF-8" standalone="yes"?>
<Relationships xmlns="http://schemas.openxmlformats.org/package/2006/relationships"><Relationship Id="rId8" Type="http://schemas.openxmlformats.org/officeDocument/2006/relationships/image" Target="../media/image316.jpeg"/><Relationship Id="rId3" Type="http://schemas.openxmlformats.org/officeDocument/2006/relationships/image" Target="../media/image311.jpeg"/><Relationship Id="rId7" Type="http://schemas.openxmlformats.org/officeDocument/2006/relationships/image" Target="../media/image315.jpeg"/><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openxmlformats.org/officeDocument/2006/relationships/image" Target="../media/image314.jpeg"/><Relationship Id="rId5" Type="http://schemas.openxmlformats.org/officeDocument/2006/relationships/image" Target="../media/image313.jpeg"/><Relationship Id="rId10" Type="http://schemas.openxmlformats.org/officeDocument/2006/relationships/image" Target="../media/image310.png"/><Relationship Id="rId4" Type="http://schemas.openxmlformats.org/officeDocument/2006/relationships/image" Target="../media/image312.jpeg"/><Relationship Id="rId9" Type="http://schemas.openxmlformats.org/officeDocument/2006/relationships/image" Target="../media/image317.jpeg"/></Relationships>
</file>

<file path=ppt/slides/_rels/slide57.xml.rels><?xml version="1.0" encoding="UTF-8" standalone="yes"?>
<Relationships xmlns="http://schemas.openxmlformats.org/package/2006/relationships"><Relationship Id="rId3" Type="http://schemas.openxmlformats.org/officeDocument/2006/relationships/image" Target="../media/image318.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image" Target="../media/image324.png"/><Relationship Id="rId3" Type="http://schemas.openxmlformats.org/officeDocument/2006/relationships/image" Target="../media/image319.jpeg"/><Relationship Id="rId7" Type="http://schemas.openxmlformats.org/officeDocument/2006/relationships/image" Target="../media/image323.jpeg"/><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322.jpeg"/><Relationship Id="rId5" Type="http://schemas.openxmlformats.org/officeDocument/2006/relationships/image" Target="../media/image321.jpeg"/><Relationship Id="rId4" Type="http://schemas.openxmlformats.org/officeDocument/2006/relationships/image" Target="../media/image320.jpeg"/><Relationship Id="rId9" Type="http://schemas.openxmlformats.org/officeDocument/2006/relationships/image" Target="../media/image298.jpeg"/></Relationships>
</file>

<file path=ppt/slides/_rels/slide59.xml.rels><?xml version="1.0" encoding="UTF-8" standalone="yes"?>
<Relationships xmlns="http://schemas.openxmlformats.org/package/2006/relationships"><Relationship Id="rId8" Type="http://schemas.openxmlformats.org/officeDocument/2006/relationships/image" Target="../media/image330.jpeg"/><Relationship Id="rId13" Type="http://schemas.openxmlformats.org/officeDocument/2006/relationships/image" Target="../media/image298.jpeg"/><Relationship Id="rId3" Type="http://schemas.openxmlformats.org/officeDocument/2006/relationships/image" Target="../media/image325.jpeg"/><Relationship Id="rId7" Type="http://schemas.openxmlformats.org/officeDocument/2006/relationships/image" Target="../media/image329.jpeg"/><Relationship Id="rId12" Type="http://schemas.openxmlformats.org/officeDocument/2006/relationships/image" Target="../media/image324.pn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328.jpeg"/><Relationship Id="rId11" Type="http://schemas.openxmlformats.org/officeDocument/2006/relationships/image" Target="../media/image333.jpeg"/><Relationship Id="rId5" Type="http://schemas.openxmlformats.org/officeDocument/2006/relationships/image" Target="../media/image327.jpeg"/><Relationship Id="rId10" Type="http://schemas.openxmlformats.org/officeDocument/2006/relationships/image" Target="../media/image332.jpeg"/><Relationship Id="rId4" Type="http://schemas.openxmlformats.org/officeDocument/2006/relationships/image" Target="../media/image326.jpeg"/><Relationship Id="rId9" Type="http://schemas.openxmlformats.org/officeDocument/2006/relationships/image" Target="../media/image331.jpe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video" Target="file:///I:\Technology%20&amp;%20Design\A2%20PRODUCT%20STUDY\DEC%20in%20Haiti.mpeg" TargetMode="External"/><Relationship Id="rId7" Type="http://schemas.openxmlformats.org/officeDocument/2006/relationships/image" Target="../media/image4.png"/><Relationship Id="rId12" Type="http://schemas.openxmlformats.org/officeDocument/2006/relationships/image" Target="../media/image8.png"/><Relationship Id="rId2" Type="http://schemas.microsoft.com/office/2007/relationships/media" Target="file:///I:\Technology%20&amp;%20Design\A2%20PRODUCT%20STUDY\DEC%20in%20Haiti.mpeg" TargetMode="Externa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7.png"/><Relationship Id="rId5" Type="http://schemas.openxmlformats.org/officeDocument/2006/relationships/notesSlide" Target="../notesSlides/notesSlide6.xml"/><Relationship Id="rId10" Type="http://schemas.openxmlformats.org/officeDocument/2006/relationships/image" Target="../media/image6.png"/><Relationship Id="rId4" Type="http://schemas.openxmlformats.org/officeDocument/2006/relationships/slideLayout" Target="../slideLayouts/slideLayout4.xml"/><Relationship Id="rId9" Type="http://schemas.openxmlformats.org/officeDocument/2006/relationships/hyperlink" Target="http://www.concern.net/about/how-money-spent"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334.jpe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image" Target="../media/image340.jpeg"/><Relationship Id="rId3" Type="http://schemas.openxmlformats.org/officeDocument/2006/relationships/image" Target="../media/image335.jpeg"/><Relationship Id="rId7" Type="http://schemas.openxmlformats.org/officeDocument/2006/relationships/image" Target="../media/image339.jpeg"/><Relationship Id="rId2" Type="http://schemas.openxmlformats.org/officeDocument/2006/relationships/notesSlide" Target="../notesSlides/notesSlide61.xml"/><Relationship Id="rId1" Type="http://schemas.openxmlformats.org/officeDocument/2006/relationships/slideLayout" Target="../slideLayouts/slideLayout7.xml"/><Relationship Id="rId6" Type="http://schemas.openxmlformats.org/officeDocument/2006/relationships/image" Target="../media/image338.jpeg"/><Relationship Id="rId5" Type="http://schemas.openxmlformats.org/officeDocument/2006/relationships/image" Target="../media/image337.jpeg"/><Relationship Id="rId4" Type="http://schemas.openxmlformats.org/officeDocument/2006/relationships/image" Target="../media/image336.jpeg"/><Relationship Id="rId9" Type="http://schemas.openxmlformats.org/officeDocument/2006/relationships/image" Target="../media/image341.png"/></Relationships>
</file>

<file path=ppt/slides/_rels/slide62.xml.rels><?xml version="1.0" encoding="UTF-8" standalone="yes"?>
<Relationships xmlns="http://schemas.openxmlformats.org/package/2006/relationships"><Relationship Id="rId8" Type="http://schemas.openxmlformats.org/officeDocument/2006/relationships/image" Target="../media/image344.jpeg"/><Relationship Id="rId3" Type="http://schemas.openxmlformats.org/officeDocument/2006/relationships/slideLayout" Target="../slideLayouts/slideLayout7.xml"/><Relationship Id="rId7" Type="http://schemas.openxmlformats.org/officeDocument/2006/relationships/image" Target="../media/image343.jpeg"/><Relationship Id="rId12" Type="http://schemas.openxmlformats.org/officeDocument/2006/relationships/image" Target="../media/image348.png"/><Relationship Id="rId2" Type="http://schemas.openxmlformats.org/officeDocument/2006/relationships/video" Target="file:///I:\Technology%20&amp;%20Design\A2%20PRODUCT%20STUDY\lasercut%20final%20piece%20model.avi" TargetMode="External"/><Relationship Id="rId1" Type="http://schemas.microsoft.com/office/2007/relationships/media" Target="file:///I:\Technology%20&amp;%20Design\A2%20PRODUCT%20STUDY\lasercut%20final%20piece%20model.avi" TargetMode="External"/><Relationship Id="rId6" Type="http://schemas.openxmlformats.org/officeDocument/2006/relationships/image" Target="../media/image342.jpeg"/><Relationship Id="rId11" Type="http://schemas.openxmlformats.org/officeDocument/2006/relationships/image" Target="../media/image347.jpeg"/><Relationship Id="rId5" Type="http://schemas.openxmlformats.org/officeDocument/2006/relationships/image" Target="../media/image341.png"/><Relationship Id="rId10" Type="http://schemas.openxmlformats.org/officeDocument/2006/relationships/image" Target="../media/image346.jpeg"/><Relationship Id="rId4" Type="http://schemas.openxmlformats.org/officeDocument/2006/relationships/notesSlide" Target="../notesSlides/notesSlide62.xml"/><Relationship Id="rId9" Type="http://schemas.openxmlformats.org/officeDocument/2006/relationships/image" Target="../media/image345.jpeg"/></Relationships>
</file>

<file path=ppt/slides/_rels/slide63.xml.rels><?xml version="1.0" encoding="UTF-8" standalone="yes"?>
<Relationships xmlns="http://schemas.openxmlformats.org/package/2006/relationships"><Relationship Id="rId8" Type="http://schemas.openxmlformats.org/officeDocument/2006/relationships/image" Target="../media/image352.jpeg"/><Relationship Id="rId3" Type="http://schemas.openxmlformats.org/officeDocument/2006/relationships/slideLayout" Target="../slideLayouts/slideLayout7.xml"/><Relationship Id="rId7" Type="http://schemas.openxmlformats.org/officeDocument/2006/relationships/image" Target="../media/image351.jpeg"/><Relationship Id="rId2" Type="http://schemas.openxmlformats.org/officeDocument/2006/relationships/video" Target="file:///I:\Technology%20&amp;%20Design\A2%20PRODUCT%20STUDY\ConclusionAboutTheLaserCutProtoype.wmv" TargetMode="External"/><Relationship Id="rId1" Type="http://schemas.microsoft.com/office/2007/relationships/media" Target="file:///I:\Technology%20&amp;%20Design\A2%20PRODUCT%20STUDY\ConclusionAboutTheLaserCutProtoype.wmv" TargetMode="External"/><Relationship Id="rId6" Type="http://schemas.openxmlformats.org/officeDocument/2006/relationships/image" Target="../media/image350.jpeg"/><Relationship Id="rId11" Type="http://schemas.openxmlformats.org/officeDocument/2006/relationships/image" Target="../media/image355.png"/><Relationship Id="rId5" Type="http://schemas.openxmlformats.org/officeDocument/2006/relationships/image" Target="../media/image349.jpeg"/><Relationship Id="rId10" Type="http://schemas.openxmlformats.org/officeDocument/2006/relationships/image" Target="../media/image354.jpeg"/><Relationship Id="rId4" Type="http://schemas.openxmlformats.org/officeDocument/2006/relationships/notesSlide" Target="../notesSlides/notesSlide63.xml"/><Relationship Id="rId9" Type="http://schemas.openxmlformats.org/officeDocument/2006/relationships/image" Target="../media/image353.jpeg"/></Relationships>
</file>

<file path=ppt/slides/_rels/slide64.xml.rels><?xml version="1.0" encoding="UTF-8" standalone="yes"?>
<Relationships xmlns="http://schemas.openxmlformats.org/package/2006/relationships"><Relationship Id="rId8" Type="http://schemas.openxmlformats.org/officeDocument/2006/relationships/image" Target="../media/image361.jpeg"/><Relationship Id="rId3" Type="http://schemas.openxmlformats.org/officeDocument/2006/relationships/image" Target="../media/image356.jpeg"/><Relationship Id="rId7" Type="http://schemas.openxmlformats.org/officeDocument/2006/relationships/image" Target="../media/image360.jpeg"/><Relationship Id="rId12" Type="http://schemas.openxmlformats.org/officeDocument/2006/relationships/image" Target="../media/image365.jpeg"/><Relationship Id="rId2" Type="http://schemas.openxmlformats.org/officeDocument/2006/relationships/notesSlide" Target="../notesSlides/notesSlide64.xml"/><Relationship Id="rId1" Type="http://schemas.openxmlformats.org/officeDocument/2006/relationships/slideLayout" Target="../slideLayouts/slideLayout7.xml"/><Relationship Id="rId6" Type="http://schemas.openxmlformats.org/officeDocument/2006/relationships/image" Target="../media/image359.jpeg"/><Relationship Id="rId11" Type="http://schemas.openxmlformats.org/officeDocument/2006/relationships/image" Target="../media/image364.jpeg"/><Relationship Id="rId5" Type="http://schemas.openxmlformats.org/officeDocument/2006/relationships/image" Target="../media/image358.jpeg"/><Relationship Id="rId10" Type="http://schemas.openxmlformats.org/officeDocument/2006/relationships/image" Target="../media/image363.jpeg"/><Relationship Id="rId4" Type="http://schemas.openxmlformats.org/officeDocument/2006/relationships/image" Target="../media/image357.jpeg"/><Relationship Id="rId9" Type="http://schemas.openxmlformats.org/officeDocument/2006/relationships/image" Target="../media/image362.jpeg"/></Relationships>
</file>

<file path=ppt/slides/_rels/slide65.xml.rels><?xml version="1.0" encoding="UTF-8" standalone="yes"?>
<Relationships xmlns="http://schemas.openxmlformats.org/package/2006/relationships"><Relationship Id="rId8" Type="http://schemas.openxmlformats.org/officeDocument/2006/relationships/image" Target="../media/image358.jpeg"/><Relationship Id="rId3" Type="http://schemas.openxmlformats.org/officeDocument/2006/relationships/image" Target="../media/image366.jpeg"/><Relationship Id="rId7" Type="http://schemas.openxmlformats.org/officeDocument/2006/relationships/image" Target="../media/image356.jpeg"/><Relationship Id="rId12" Type="http://schemas.openxmlformats.org/officeDocument/2006/relationships/image" Target="../media/image365.jpeg"/><Relationship Id="rId2" Type="http://schemas.openxmlformats.org/officeDocument/2006/relationships/notesSlide" Target="../notesSlides/notesSlide65.xml"/><Relationship Id="rId1" Type="http://schemas.openxmlformats.org/officeDocument/2006/relationships/slideLayout" Target="../slideLayouts/slideLayout7.xml"/><Relationship Id="rId6" Type="http://schemas.openxmlformats.org/officeDocument/2006/relationships/image" Target="../media/image369.jpeg"/><Relationship Id="rId11" Type="http://schemas.openxmlformats.org/officeDocument/2006/relationships/image" Target="../media/image364.jpeg"/><Relationship Id="rId5" Type="http://schemas.openxmlformats.org/officeDocument/2006/relationships/image" Target="../media/image368.jpeg"/><Relationship Id="rId10" Type="http://schemas.openxmlformats.org/officeDocument/2006/relationships/image" Target="../media/image363.jpeg"/><Relationship Id="rId4" Type="http://schemas.openxmlformats.org/officeDocument/2006/relationships/image" Target="../media/image367.jpeg"/><Relationship Id="rId9" Type="http://schemas.openxmlformats.org/officeDocument/2006/relationships/image" Target="../media/image362.jpeg"/></Relationships>
</file>

<file path=ppt/slides/_rels/slide66.xml.rels><?xml version="1.0" encoding="UTF-8" standalone="yes"?>
<Relationships xmlns="http://schemas.openxmlformats.org/package/2006/relationships"><Relationship Id="rId8" Type="http://schemas.openxmlformats.org/officeDocument/2006/relationships/image" Target="../media/image363.jpeg"/><Relationship Id="rId13" Type="http://schemas.openxmlformats.org/officeDocument/2006/relationships/image" Target="../media/image341.png"/><Relationship Id="rId3" Type="http://schemas.openxmlformats.org/officeDocument/2006/relationships/image" Target="../media/image364.jpeg"/><Relationship Id="rId7" Type="http://schemas.openxmlformats.org/officeDocument/2006/relationships/image" Target="../media/image362.jpeg"/><Relationship Id="rId12" Type="http://schemas.openxmlformats.org/officeDocument/2006/relationships/image" Target="../media/image373.jpeg"/><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image" Target="../media/image358.jpeg"/><Relationship Id="rId11" Type="http://schemas.openxmlformats.org/officeDocument/2006/relationships/image" Target="../media/image372.jpeg"/><Relationship Id="rId5" Type="http://schemas.openxmlformats.org/officeDocument/2006/relationships/image" Target="../media/image356.jpeg"/><Relationship Id="rId10" Type="http://schemas.openxmlformats.org/officeDocument/2006/relationships/image" Target="../media/image371.jpeg"/><Relationship Id="rId4" Type="http://schemas.openxmlformats.org/officeDocument/2006/relationships/image" Target="../media/image365.jpeg"/><Relationship Id="rId9" Type="http://schemas.openxmlformats.org/officeDocument/2006/relationships/image" Target="../media/image370.jpeg"/></Relationships>
</file>

<file path=ppt/slides/_rels/slide67.xml.rels><?xml version="1.0" encoding="UTF-8" standalone="yes"?>
<Relationships xmlns="http://schemas.openxmlformats.org/package/2006/relationships"><Relationship Id="rId8" Type="http://schemas.openxmlformats.org/officeDocument/2006/relationships/image" Target="../media/image365.jpeg"/><Relationship Id="rId13" Type="http://schemas.openxmlformats.org/officeDocument/2006/relationships/image" Target="../media/image376.jpeg"/><Relationship Id="rId3" Type="http://schemas.microsoft.com/office/2007/relationships/media" Target="file:///I:\Technology%20&amp;%20Design\A2%20PRODUCT%20STUDY\ConclusionAboutTheHandCutCardboard.wmv" TargetMode="External"/><Relationship Id="rId7" Type="http://schemas.openxmlformats.org/officeDocument/2006/relationships/image" Target="../media/image364.jpeg"/><Relationship Id="rId12" Type="http://schemas.openxmlformats.org/officeDocument/2006/relationships/image" Target="../media/image375.jpeg"/><Relationship Id="rId2" Type="http://schemas.openxmlformats.org/officeDocument/2006/relationships/video" Target="file:///I:\Technology%20&amp;%20Design\A2%20PRODUCT%20STUDY\BuildingHandCutCardboardBag.wmv" TargetMode="External"/><Relationship Id="rId16" Type="http://schemas.openxmlformats.org/officeDocument/2006/relationships/image" Target="../media/image379.png"/><Relationship Id="rId1" Type="http://schemas.microsoft.com/office/2007/relationships/media" Target="file:///I:\Technology%20&amp;%20Design\A2%20PRODUCT%20STUDY\BuildingHandCutCardboardBag.wmv" TargetMode="External"/><Relationship Id="rId6" Type="http://schemas.openxmlformats.org/officeDocument/2006/relationships/notesSlide" Target="../notesSlides/notesSlide67.xml"/><Relationship Id="rId11" Type="http://schemas.openxmlformats.org/officeDocument/2006/relationships/image" Target="../media/image358.jpeg"/><Relationship Id="rId5" Type="http://schemas.openxmlformats.org/officeDocument/2006/relationships/slideLayout" Target="../slideLayouts/slideLayout7.xml"/><Relationship Id="rId15" Type="http://schemas.openxmlformats.org/officeDocument/2006/relationships/image" Target="../media/image378.png"/><Relationship Id="rId10" Type="http://schemas.openxmlformats.org/officeDocument/2006/relationships/image" Target="../media/image356.jpeg"/><Relationship Id="rId4" Type="http://schemas.openxmlformats.org/officeDocument/2006/relationships/video" Target="file:///I:\Technology%20&amp;%20Design\A2%20PRODUCT%20STUDY\ConclusionAboutTheHandCutCardboard.wmv" TargetMode="External"/><Relationship Id="rId9" Type="http://schemas.openxmlformats.org/officeDocument/2006/relationships/image" Target="../media/image374.jpeg"/><Relationship Id="rId14" Type="http://schemas.openxmlformats.org/officeDocument/2006/relationships/image" Target="../media/image377.jpeg"/></Relationships>
</file>

<file path=ppt/slides/_rels/slide68.xml.rels><?xml version="1.0" encoding="UTF-8" standalone="yes"?>
<Relationships xmlns="http://schemas.openxmlformats.org/package/2006/relationships"><Relationship Id="rId3" Type="http://schemas.openxmlformats.org/officeDocument/2006/relationships/image" Target="../media/image380.jpe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8" Type="http://schemas.openxmlformats.org/officeDocument/2006/relationships/image" Target="../media/image386.jpeg"/><Relationship Id="rId13" Type="http://schemas.openxmlformats.org/officeDocument/2006/relationships/image" Target="../media/image391.jpeg"/><Relationship Id="rId3" Type="http://schemas.openxmlformats.org/officeDocument/2006/relationships/image" Target="../media/image381.jpeg"/><Relationship Id="rId7" Type="http://schemas.openxmlformats.org/officeDocument/2006/relationships/image" Target="../media/image385.jpeg"/><Relationship Id="rId12" Type="http://schemas.openxmlformats.org/officeDocument/2006/relationships/image" Target="../media/image390.jpeg"/><Relationship Id="rId2" Type="http://schemas.openxmlformats.org/officeDocument/2006/relationships/notesSlide" Target="../notesSlides/notesSlide69.xml"/><Relationship Id="rId1" Type="http://schemas.openxmlformats.org/officeDocument/2006/relationships/slideLayout" Target="../slideLayouts/slideLayout7.xml"/><Relationship Id="rId6" Type="http://schemas.openxmlformats.org/officeDocument/2006/relationships/image" Target="../media/image384.jpeg"/><Relationship Id="rId11" Type="http://schemas.openxmlformats.org/officeDocument/2006/relationships/image" Target="../media/image389.jpeg"/><Relationship Id="rId5" Type="http://schemas.openxmlformats.org/officeDocument/2006/relationships/image" Target="../media/image383.jpeg"/><Relationship Id="rId15" Type="http://schemas.openxmlformats.org/officeDocument/2006/relationships/image" Target="../media/image393.png"/><Relationship Id="rId10" Type="http://schemas.openxmlformats.org/officeDocument/2006/relationships/image" Target="../media/image388.jpeg"/><Relationship Id="rId4" Type="http://schemas.openxmlformats.org/officeDocument/2006/relationships/image" Target="../media/image382.jpeg"/><Relationship Id="rId9" Type="http://schemas.openxmlformats.org/officeDocument/2006/relationships/image" Target="../media/image387.jpeg"/><Relationship Id="rId14" Type="http://schemas.openxmlformats.org/officeDocument/2006/relationships/image" Target="../media/image392.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slide" Target="slide107.xml"/></Relationships>
</file>

<file path=ppt/slides/_rels/slide70.xml.rels><?xml version="1.0" encoding="UTF-8" standalone="yes"?>
<Relationships xmlns="http://schemas.openxmlformats.org/package/2006/relationships"><Relationship Id="rId8" Type="http://schemas.openxmlformats.org/officeDocument/2006/relationships/image" Target="../media/image399.jpeg"/><Relationship Id="rId13" Type="http://schemas.openxmlformats.org/officeDocument/2006/relationships/image" Target="../media/image386.jpeg"/><Relationship Id="rId3" Type="http://schemas.openxmlformats.org/officeDocument/2006/relationships/image" Target="../media/image394.jpeg"/><Relationship Id="rId7" Type="http://schemas.openxmlformats.org/officeDocument/2006/relationships/image" Target="../media/image398.jpeg"/><Relationship Id="rId12" Type="http://schemas.openxmlformats.org/officeDocument/2006/relationships/image" Target="../media/image384.jpeg"/><Relationship Id="rId17" Type="http://schemas.openxmlformats.org/officeDocument/2006/relationships/image" Target="../media/image392.jpeg"/><Relationship Id="rId2" Type="http://schemas.openxmlformats.org/officeDocument/2006/relationships/notesSlide" Target="../notesSlides/notesSlide70.xml"/><Relationship Id="rId16" Type="http://schemas.openxmlformats.org/officeDocument/2006/relationships/image" Target="../media/image391.jpeg"/><Relationship Id="rId1" Type="http://schemas.openxmlformats.org/officeDocument/2006/relationships/slideLayout" Target="../slideLayouts/slideLayout7.xml"/><Relationship Id="rId6" Type="http://schemas.openxmlformats.org/officeDocument/2006/relationships/image" Target="../media/image397.jpeg"/><Relationship Id="rId11" Type="http://schemas.openxmlformats.org/officeDocument/2006/relationships/image" Target="../media/image383.jpeg"/><Relationship Id="rId5" Type="http://schemas.openxmlformats.org/officeDocument/2006/relationships/image" Target="../media/image396.jpeg"/><Relationship Id="rId15" Type="http://schemas.openxmlformats.org/officeDocument/2006/relationships/image" Target="../media/image390.jpeg"/><Relationship Id="rId10" Type="http://schemas.openxmlformats.org/officeDocument/2006/relationships/image" Target="../media/image381.jpeg"/><Relationship Id="rId4" Type="http://schemas.openxmlformats.org/officeDocument/2006/relationships/image" Target="../media/image395.jpeg"/><Relationship Id="rId9" Type="http://schemas.openxmlformats.org/officeDocument/2006/relationships/image" Target="../media/image393.png"/><Relationship Id="rId14" Type="http://schemas.openxmlformats.org/officeDocument/2006/relationships/image" Target="../media/image387.jpeg"/></Relationships>
</file>

<file path=ppt/slides/_rels/slide71.xml.rels><?xml version="1.0" encoding="UTF-8" standalone="yes"?>
<Relationships xmlns="http://schemas.openxmlformats.org/package/2006/relationships"><Relationship Id="rId8" Type="http://schemas.openxmlformats.org/officeDocument/2006/relationships/image" Target="../media/image383.jpeg"/><Relationship Id="rId13" Type="http://schemas.openxmlformats.org/officeDocument/2006/relationships/image" Target="../media/image391.jpeg"/><Relationship Id="rId18" Type="http://schemas.openxmlformats.org/officeDocument/2006/relationships/image" Target="../media/image402.jpeg"/><Relationship Id="rId3" Type="http://schemas.microsoft.com/office/2007/relationships/media" Target="file:///E:\Technology%20&amp;%20Design\A2%20PRODUCT%20STUDY\ConclusionAboutDeltaBag.wmv" TargetMode="External"/><Relationship Id="rId21" Type="http://schemas.openxmlformats.org/officeDocument/2006/relationships/image" Target="../media/image403.png"/><Relationship Id="rId7" Type="http://schemas.openxmlformats.org/officeDocument/2006/relationships/image" Target="../media/image381.jpeg"/><Relationship Id="rId12" Type="http://schemas.openxmlformats.org/officeDocument/2006/relationships/image" Target="../media/image390.jpeg"/><Relationship Id="rId17" Type="http://schemas.openxmlformats.org/officeDocument/2006/relationships/image" Target="../media/image401.jpeg"/><Relationship Id="rId2" Type="http://schemas.openxmlformats.org/officeDocument/2006/relationships/video" Target="file:///E:\Technology%20&amp;%20Design\A2%20PRODUCT%20STUDY\BuildingDeltaBag.wmv" TargetMode="External"/><Relationship Id="rId16" Type="http://schemas.openxmlformats.org/officeDocument/2006/relationships/image" Target="../media/image385.jpeg"/><Relationship Id="rId20" Type="http://schemas.openxmlformats.org/officeDocument/2006/relationships/image" Target="../media/image358.jpeg"/><Relationship Id="rId1" Type="http://schemas.microsoft.com/office/2007/relationships/media" Target="file:///E:\Technology%20&amp;%20Design\A2%20PRODUCT%20STUDY\BuildingDeltaBag.wmv" TargetMode="External"/><Relationship Id="rId6" Type="http://schemas.openxmlformats.org/officeDocument/2006/relationships/notesSlide" Target="../notesSlides/notesSlide71.xml"/><Relationship Id="rId11" Type="http://schemas.openxmlformats.org/officeDocument/2006/relationships/image" Target="../media/image387.jpeg"/><Relationship Id="rId5" Type="http://schemas.openxmlformats.org/officeDocument/2006/relationships/slideLayout" Target="../slideLayouts/slideLayout7.xml"/><Relationship Id="rId15" Type="http://schemas.openxmlformats.org/officeDocument/2006/relationships/image" Target="../media/image400.jpeg"/><Relationship Id="rId23" Type="http://schemas.openxmlformats.org/officeDocument/2006/relationships/image" Target="../media/image393.png"/><Relationship Id="rId10" Type="http://schemas.openxmlformats.org/officeDocument/2006/relationships/image" Target="../media/image386.jpeg"/><Relationship Id="rId19" Type="http://schemas.openxmlformats.org/officeDocument/2006/relationships/image" Target="../media/image356.jpeg"/><Relationship Id="rId4" Type="http://schemas.openxmlformats.org/officeDocument/2006/relationships/video" Target="file:///E:\Technology%20&amp;%20Design\A2%20PRODUCT%20STUDY\ConclusionAboutDeltaBag.wmv" TargetMode="External"/><Relationship Id="rId9" Type="http://schemas.openxmlformats.org/officeDocument/2006/relationships/image" Target="../media/image384.jpeg"/><Relationship Id="rId14" Type="http://schemas.openxmlformats.org/officeDocument/2006/relationships/image" Target="../media/image392.jpeg"/><Relationship Id="rId22" Type="http://schemas.openxmlformats.org/officeDocument/2006/relationships/image" Target="../media/image404.png"/></Relationships>
</file>

<file path=ppt/slides/_rels/slide72.xml.rels><?xml version="1.0" encoding="UTF-8" standalone="yes"?>
<Relationships xmlns="http://schemas.openxmlformats.org/package/2006/relationships"><Relationship Id="rId3" Type="http://schemas.openxmlformats.org/officeDocument/2006/relationships/image" Target="../media/image405.png"/><Relationship Id="rId2" Type="http://schemas.openxmlformats.org/officeDocument/2006/relationships/notesSlide" Target="../notesSlides/notesSlide72.xml"/><Relationship Id="rId1" Type="http://schemas.openxmlformats.org/officeDocument/2006/relationships/slideLayout" Target="../slideLayouts/slideLayout7.xml"/><Relationship Id="rId6" Type="http://schemas.openxmlformats.org/officeDocument/2006/relationships/slide" Target="slide53.xml"/><Relationship Id="rId5" Type="http://schemas.openxmlformats.org/officeDocument/2006/relationships/image" Target="../media/image407.png"/><Relationship Id="rId4" Type="http://schemas.openxmlformats.org/officeDocument/2006/relationships/image" Target="../media/image406.png"/></Relationships>
</file>

<file path=ppt/slides/_rels/slide73.xml.rels><?xml version="1.0" encoding="UTF-8" standalone="yes"?>
<Relationships xmlns="http://schemas.openxmlformats.org/package/2006/relationships"><Relationship Id="rId3" Type="http://schemas.openxmlformats.org/officeDocument/2006/relationships/image" Target="../media/image408.jpe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8" Type="http://schemas.openxmlformats.org/officeDocument/2006/relationships/image" Target="../media/image414.jpeg"/><Relationship Id="rId13" Type="http://schemas.openxmlformats.org/officeDocument/2006/relationships/image" Target="../media/image419.jpeg"/><Relationship Id="rId18" Type="http://schemas.openxmlformats.org/officeDocument/2006/relationships/image" Target="../media/image424.jpeg"/><Relationship Id="rId3" Type="http://schemas.openxmlformats.org/officeDocument/2006/relationships/image" Target="../media/image409.jpeg"/><Relationship Id="rId7" Type="http://schemas.openxmlformats.org/officeDocument/2006/relationships/image" Target="../media/image413.jpeg"/><Relationship Id="rId12" Type="http://schemas.openxmlformats.org/officeDocument/2006/relationships/image" Target="../media/image418.jpeg"/><Relationship Id="rId17" Type="http://schemas.openxmlformats.org/officeDocument/2006/relationships/image" Target="../media/image423.jpeg"/><Relationship Id="rId2" Type="http://schemas.openxmlformats.org/officeDocument/2006/relationships/notesSlide" Target="../notesSlides/notesSlide74.xml"/><Relationship Id="rId16" Type="http://schemas.openxmlformats.org/officeDocument/2006/relationships/image" Target="../media/image422.jpeg"/><Relationship Id="rId1" Type="http://schemas.openxmlformats.org/officeDocument/2006/relationships/slideLayout" Target="../slideLayouts/slideLayout7.xml"/><Relationship Id="rId6" Type="http://schemas.openxmlformats.org/officeDocument/2006/relationships/image" Target="../media/image412.jpeg"/><Relationship Id="rId11" Type="http://schemas.openxmlformats.org/officeDocument/2006/relationships/image" Target="../media/image417.jpeg"/><Relationship Id="rId5" Type="http://schemas.openxmlformats.org/officeDocument/2006/relationships/image" Target="../media/image411.jpeg"/><Relationship Id="rId15" Type="http://schemas.openxmlformats.org/officeDocument/2006/relationships/image" Target="../media/image421.jpeg"/><Relationship Id="rId10" Type="http://schemas.openxmlformats.org/officeDocument/2006/relationships/image" Target="../media/image416.jpeg"/><Relationship Id="rId19" Type="http://schemas.openxmlformats.org/officeDocument/2006/relationships/image" Target="../media/image425.png"/><Relationship Id="rId4" Type="http://schemas.openxmlformats.org/officeDocument/2006/relationships/image" Target="../media/image410.jpeg"/><Relationship Id="rId9" Type="http://schemas.openxmlformats.org/officeDocument/2006/relationships/image" Target="../media/image415.jpeg"/><Relationship Id="rId14" Type="http://schemas.openxmlformats.org/officeDocument/2006/relationships/image" Target="../media/image420.jpeg"/></Relationships>
</file>

<file path=ppt/slides/_rels/slide75.xml.rels><?xml version="1.0" encoding="UTF-8" standalone="yes"?>
<Relationships xmlns="http://schemas.openxmlformats.org/package/2006/relationships"><Relationship Id="rId3" Type="http://schemas.openxmlformats.org/officeDocument/2006/relationships/image" Target="../media/image426.png"/><Relationship Id="rId2" Type="http://schemas.openxmlformats.org/officeDocument/2006/relationships/notesSlide" Target="../notesSlides/notesSlide75.xml"/><Relationship Id="rId1" Type="http://schemas.openxmlformats.org/officeDocument/2006/relationships/slideLayout" Target="../slideLayouts/slideLayout7.xml"/><Relationship Id="rId6" Type="http://schemas.openxmlformats.org/officeDocument/2006/relationships/slide" Target="slide72.xml"/><Relationship Id="rId5" Type="http://schemas.openxmlformats.org/officeDocument/2006/relationships/image" Target="../media/image428.png"/><Relationship Id="rId4" Type="http://schemas.openxmlformats.org/officeDocument/2006/relationships/image" Target="../media/image427.png"/></Relationships>
</file>

<file path=ppt/slides/_rels/slide76.xml.rels><?xml version="1.0" encoding="UTF-8" standalone="yes"?>
<Relationships xmlns="http://schemas.openxmlformats.org/package/2006/relationships"><Relationship Id="rId8" Type="http://schemas.openxmlformats.org/officeDocument/2006/relationships/image" Target="../media/image434.jpeg"/><Relationship Id="rId13" Type="http://schemas.openxmlformats.org/officeDocument/2006/relationships/image" Target="../media/image439.jpeg"/><Relationship Id="rId3" Type="http://schemas.openxmlformats.org/officeDocument/2006/relationships/image" Target="../media/image429.jpeg"/><Relationship Id="rId7" Type="http://schemas.openxmlformats.org/officeDocument/2006/relationships/image" Target="../media/image433.jpeg"/><Relationship Id="rId12" Type="http://schemas.openxmlformats.org/officeDocument/2006/relationships/image" Target="../media/image438.jpeg"/><Relationship Id="rId2" Type="http://schemas.openxmlformats.org/officeDocument/2006/relationships/notesSlide" Target="../notesSlides/notesSlide76.xml"/><Relationship Id="rId1" Type="http://schemas.openxmlformats.org/officeDocument/2006/relationships/slideLayout" Target="../slideLayouts/slideLayout7.xml"/><Relationship Id="rId6" Type="http://schemas.openxmlformats.org/officeDocument/2006/relationships/image" Target="../media/image432.jpeg"/><Relationship Id="rId11" Type="http://schemas.openxmlformats.org/officeDocument/2006/relationships/image" Target="../media/image437.jpeg"/><Relationship Id="rId5" Type="http://schemas.openxmlformats.org/officeDocument/2006/relationships/image" Target="../media/image431.jpeg"/><Relationship Id="rId15" Type="http://schemas.openxmlformats.org/officeDocument/2006/relationships/image" Target="../media/image441.jpeg"/><Relationship Id="rId10" Type="http://schemas.openxmlformats.org/officeDocument/2006/relationships/image" Target="../media/image436.jpeg"/><Relationship Id="rId4" Type="http://schemas.openxmlformats.org/officeDocument/2006/relationships/image" Target="../media/image430.jpeg"/><Relationship Id="rId9" Type="http://schemas.openxmlformats.org/officeDocument/2006/relationships/image" Target="../media/image435.jpeg"/><Relationship Id="rId14" Type="http://schemas.openxmlformats.org/officeDocument/2006/relationships/image" Target="../media/image440.jpeg"/></Relationships>
</file>

<file path=ppt/slides/_rels/slide77.xml.rels><?xml version="1.0" encoding="UTF-8" standalone="yes"?>
<Relationships xmlns="http://schemas.openxmlformats.org/package/2006/relationships"><Relationship Id="rId3" Type="http://schemas.openxmlformats.org/officeDocument/2006/relationships/image" Target="../media/image442.pn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443.png"/></Relationships>
</file>

<file path=ppt/slides/_rels/slide78.xml.rels><?xml version="1.0" encoding="UTF-8" standalone="yes"?>
<Relationships xmlns="http://schemas.openxmlformats.org/package/2006/relationships"><Relationship Id="rId3" Type="http://schemas.openxmlformats.org/officeDocument/2006/relationships/image" Target="../media/image444.pn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445.png"/></Relationships>
</file>

<file path=ppt/slides/_rels/slide79.xml.rels><?xml version="1.0" encoding="UTF-8" standalone="yes"?>
<Relationships xmlns="http://schemas.openxmlformats.org/package/2006/relationships"><Relationship Id="rId3" Type="http://schemas.openxmlformats.org/officeDocument/2006/relationships/image" Target="../media/image446.jpeg"/><Relationship Id="rId2" Type="http://schemas.openxmlformats.org/officeDocument/2006/relationships/notesSlide" Target="../notesSlides/notesSlide79.xml"/><Relationship Id="rId1" Type="http://schemas.openxmlformats.org/officeDocument/2006/relationships/slideLayout" Target="../slideLayouts/slideLayout2.xml"/><Relationship Id="rId5" Type="http://schemas.openxmlformats.org/officeDocument/2006/relationships/image" Target="../media/image448.jpeg"/><Relationship Id="rId4" Type="http://schemas.openxmlformats.org/officeDocument/2006/relationships/image" Target="../media/image447.jpeg"/></Relationships>
</file>

<file path=ppt/slides/_rels/slide8.xml.rels><?xml version="1.0" encoding="UTF-8" standalone="yes"?>
<Relationships xmlns="http://schemas.openxmlformats.org/package/2006/relationships"><Relationship Id="rId8" Type="http://schemas.openxmlformats.org/officeDocument/2006/relationships/hyperlink" Target="http://inhabitat.com/portable-bubble-house/" TargetMode="External"/><Relationship Id="rId13" Type="http://schemas.openxmlformats.org/officeDocument/2006/relationships/image" Target="../media/image15.jpeg"/><Relationship Id="rId3" Type="http://schemas.openxmlformats.org/officeDocument/2006/relationships/hyperlink" Target="http://www.inhabitat.com/2010/01/14/emergency-shelters-and-disaster-relief-for-the-people-of-haiti/haiti-earthquake-4/" TargetMode="External"/><Relationship Id="rId7" Type="http://schemas.openxmlformats.org/officeDocument/2006/relationships/image" Target="../media/image12.jpeg"/><Relationship Id="rId12" Type="http://schemas.openxmlformats.org/officeDocument/2006/relationships/image" Target="../media/image14.jpeg"/><Relationship Id="rId2" Type="http://schemas.openxmlformats.org/officeDocument/2006/relationships/notesSlide" Target="../notesSlides/notesSlide8.xml"/><Relationship Id="rId16" Type="http://schemas.openxmlformats.org/officeDocument/2006/relationships/hyperlink" Target="http://inhabitat.com/prefab-friday-clean-hub/" TargetMode="External"/><Relationship Id="rId1" Type="http://schemas.openxmlformats.org/officeDocument/2006/relationships/slideLayout" Target="../slideLayouts/slideLayout2.xml"/><Relationship Id="rId6" Type="http://schemas.openxmlformats.org/officeDocument/2006/relationships/hyperlink" Target="http://inhabitat.com/prefab-friday-reaction-housing-emergency-shelters/" TargetMode="External"/><Relationship Id="rId11" Type="http://schemas.openxmlformats.org/officeDocument/2006/relationships/hyperlink" Target="http://inhabitat.com/origami-inspired-folding-bamboo-house-by-ming-trang/" TargetMode="External"/><Relationship Id="rId5" Type="http://schemas.openxmlformats.org/officeDocument/2006/relationships/image" Target="../media/image11.jpeg"/><Relationship Id="rId15" Type="http://schemas.openxmlformats.org/officeDocument/2006/relationships/image" Target="../media/image16.jpeg"/><Relationship Id="rId10" Type="http://schemas.openxmlformats.org/officeDocument/2006/relationships/image" Target="../media/image13.jpeg"/><Relationship Id="rId4" Type="http://schemas.openxmlformats.org/officeDocument/2006/relationships/image" Target="../media/image10.jpeg"/><Relationship Id="rId9" Type="http://schemas.openxmlformats.org/officeDocument/2006/relationships/hyperlink" Target="http://inhabitat.com/ultra-adaptable-green-horizon-prefab-debuts-at-west-coast-green/" TargetMode="External"/><Relationship Id="rId14" Type="http://schemas.openxmlformats.org/officeDocument/2006/relationships/hyperlink" Target="http://inhabitat.com/matthew-malone-recovery-shelter/"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449.png"/><Relationship Id="rId2" Type="http://schemas.openxmlformats.org/officeDocument/2006/relationships/notesSlide" Target="../notesSlides/notesSlide80.xml"/><Relationship Id="rId1" Type="http://schemas.openxmlformats.org/officeDocument/2006/relationships/slideLayout" Target="../slideLayouts/slideLayout7.xml"/><Relationship Id="rId6" Type="http://schemas.openxmlformats.org/officeDocument/2006/relationships/image" Target="../media/image452.png"/><Relationship Id="rId5" Type="http://schemas.openxmlformats.org/officeDocument/2006/relationships/image" Target="../media/image451.png"/><Relationship Id="rId4" Type="http://schemas.openxmlformats.org/officeDocument/2006/relationships/image" Target="../media/image450.png"/></Relationships>
</file>

<file path=ppt/slides/_rels/slide81.xml.rels><?xml version="1.0" encoding="UTF-8" standalone="yes"?>
<Relationships xmlns="http://schemas.openxmlformats.org/package/2006/relationships"><Relationship Id="rId8" Type="http://schemas.openxmlformats.org/officeDocument/2006/relationships/image" Target="../media/image458.jpeg"/><Relationship Id="rId3" Type="http://schemas.openxmlformats.org/officeDocument/2006/relationships/image" Target="../media/image453.jpeg"/><Relationship Id="rId7" Type="http://schemas.openxmlformats.org/officeDocument/2006/relationships/image" Target="../media/image457.jpeg"/><Relationship Id="rId2" Type="http://schemas.openxmlformats.org/officeDocument/2006/relationships/notesSlide" Target="../notesSlides/notesSlide81.xml"/><Relationship Id="rId1" Type="http://schemas.openxmlformats.org/officeDocument/2006/relationships/slideLayout" Target="../slideLayouts/slideLayout2.xml"/><Relationship Id="rId6" Type="http://schemas.openxmlformats.org/officeDocument/2006/relationships/image" Target="../media/image456.jpeg"/><Relationship Id="rId11" Type="http://schemas.openxmlformats.org/officeDocument/2006/relationships/image" Target="../media/image461.jpeg"/><Relationship Id="rId5" Type="http://schemas.openxmlformats.org/officeDocument/2006/relationships/image" Target="../media/image455.jpeg"/><Relationship Id="rId10" Type="http://schemas.openxmlformats.org/officeDocument/2006/relationships/image" Target="../media/image460.jpeg"/><Relationship Id="rId4" Type="http://schemas.openxmlformats.org/officeDocument/2006/relationships/image" Target="../media/image454.jpeg"/><Relationship Id="rId9" Type="http://schemas.openxmlformats.org/officeDocument/2006/relationships/image" Target="../media/image459.jpeg"/></Relationships>
</file>

<file path=ppt/slides/_rels/slide82.xml.rels><?xml version="1.0" encoding="UTF-8" standalone="yes"?>
<Relationships xmlns="http://schemas.openxmlformats.org/package/2006/relationships"><Relationship Id="rId8" Type="http://schemas.openxmlformats.org/officeDocument/2006/relationships/image" Target="../media/image467.jpeg"/><Relationship Id="rId13" Type="http://schemas.openxmlformats.org/officeDocument/2006/relationships/image" Target="../media/image472.jpeg"/><Relationship Id="rId18" Type="http://schemas.openxmlformats.org/officeDocument/2006/relationships/image" Target="../media/image477.jpeg"/><Relationship Id="rId3" Type="http://schemas.openxmlformats.org/officeDocument/2006/relationships/image" Target="../media/image462.jpeg"/><Relationship Id="rId21" Type="http://schemas.openxmlformats.org/officeDocument/2006/relationships/image" Target="../media/image480.jpeg"/><Relationship Id="rId7" Type="http://schemas.openxmlformats.org/officeDocument/2006/relationships/image" Target="../media/image466.jpeg"/><Relationship Id="rId12" Type="http://schemas.openxmlformats.org/officeDocument/2006/relationships/image" Target="../media/image471.jpeg"/><Relationship Id="rId17" Type="http://schemas.openxmlformats.org/officeDocument/2006/relationships/image" Target="../media/image476.jpeg"/><Relationship Id="rId25" Type="http://schemas.openxmlformats.org/officeDocument/2006/relationships/image" Target="../media/image484.jpeg"/><Relationship Id="rId2" Type="http://schemas.openxmlformats.org/officeDocument/2006/relationships/notesSlide" Target="../notesSlides/notesSlide82.xml"/><Relationship Id="rId16" Type="http://schemas.openxmlformats.org/officeDocument/2006/relationships/image" Target="../media/image475.jpeg"/><Relationship Id="rId20" Type="http://schemas.openxmlformats.org/officeDocument/2006/relationships/image" Target="../media/image479.jpeg"/><Relationship Id="rId1" Type="http://schemas.openxmlformats.org/officeDocument/2006/relationships/slideLayout" Target="../slideLayouts/slideLayout2.xml"/><Relationship Id="rId6" Type="http://schemas.openxmlformats.org/officeDocument/2006/relationships/image" Target="../media/image465.jpeg"/><Relationship Id="rId11" Type="http://schemas.openxmlformats.org/officeDocument/2006/relationships/image" Target="../media/image470.jpeg"/><Relationship Id="rId24" Type="http://schemas.openxmlformats.org/officeDocument/2006/relationships/image" Target="../media/image483.jpeg"/><Relationship Id="rId5" Type="http://schemas.openxmlformats.org/officeDocument/2006/relationships/image" Target="../media/image464.jpeg"/><Relationship Id="rId15" Type="http://schemas.openxmlformats.org/officeDocument/2006/relationships/image" Target="../media/image474.jpeg"/><Relationship Id="rId23" Type="http://schemas.openxmlformats.org/officeDocument/2006/relationships/image" Target="../media/image482.jpeg"/><Relationship Id="rId10" Type="http://schemas.openxmlformats.org/officeDocument/2006/relationships/image" Target="../media/image469.jpeg"/><Relationship Id="rId19" Type="http://schemas.openxmlformats.org/officeDocument/2006/relationships/image" Target="../media/image478.jpeg"/><Relationship Id="rId4" Type="http://schemas.openxmlformats.org/officeDocument/2006/relationships/image" Target="../media/image463.jpeg"/><Relationship Id="rId9" Type="http://schemas.openxmlformats.org/officeDocument/2006/relationships/image" Target="../media/image468.jpeg"/><Relationship Id="rId14" Type="http://schemas.openxmlformats.org/officeDocument/2006/relationships/image" Target="../media/image473.jpeg"/><Relationship Id="rId22" Type="http://schemas.openxmlformats.org/officeDocument/2006/relationships/image" Target="../media/image481.jpe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485.jpeg"/><Relationship Id="rId2" Type="http://schemas.openxmlformats.org/officeDocument/2006/relationships/notesSlide" Target="../notesSlides/notesSlide84.xml"/><Relationship Id="rId1" Type="http://schemas.openxmlformats.org/officeDocument/2006/relationships/slideLayout" Target="../slideLayouts/slideLayout2.xml"/><Relationship Id="rId5" Type="http://schemas.openxmlformats.org/officeDocument/2006/relationships/image" Target="../media/image487.jpeg"/><Relationship Id="rId4" Type="http://schemas.openxmlformats.org/officeDocument/2006/relationships/image" Target="../media/image486.jpeg"/></Relationships>
</file>

<file path=ppt/slides/_rels/slide85.xml.rels><?xml version="1.0" encoding="UTF-8" standalone="yes"?>
<Relationships xmlns="http://schemas.openxmlformats.org/package/2006/relationships"><Relationship Id="rId3" Type="http://schemas.openxmlformats.org/officeDocument/2006/relationships/image" Target="../media/image488.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489.jpe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hyperlink" Target="http://www.edmate.com/" TargetMode="External"/><Relationship Id="rId2" Type="http://schemas.openxmlformats.org/officeDocument/2006/relationships/notesSlide" Target="../notesSlides/notesSlide87.xml"/><Relationship Id="rId1" Type="http://schemas.openxmlformats.org/officeDocument/2006/relationships/slideLayout" Target="../slideLayouts/slideLayout2.xml"/><Relationship Id="rId5" Type="http://schemas.openxmlformats.org/officeDocument/2006/relationships/image" Target="../media/image491.jpeg"/><Relationship Id="rId4" Type="http://schemas.openxmlformats.org/officeDocument/2006/relationships/image" Target="../media/image490.jpeg"/></Relationships>
</file>

<file path=ppt/slides/_rels/slide88.xml.rels><?xml version="1.0" encoding="UTF-8" standalone="yes"?>
<Relationships xmlns="http://schemas.openxmlformats.org/package/2006/relationships"><Relationship Id="rId3" Type="http://schemas.openxmlformats.org/officeDocument/2006/relationships/image" Target="../media/image492.jpe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E:\Technology%20&amp;%20Design\A2%20PRODUCT%20STUDY\EdMateAdvertisement.avi" TargetMode="External"/><Relationship Id="rId1" Type="http://schemas.microsoft.com/office/2007/relationships/media" Target="file:///E:\Technology%20&amp;%20Design\A2%20PRODUCT%20STUDY\EdMateAdvertisement.avi" TargetMode="External"/><Relationship Id="rId6" Type="http://schemas.openxmlformats.org/officeDocument/2006/relationships/image" Target="../media/image493.png"/><Relationship Id="rId5" Type="http://schemas.openxmlformats.org/officeDocument/2006/relationships/hyperlink" Target="http://www.edmate.com/" TargetMode="External"/><Relationship Id="rId4"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10" Type="http://schemas.openxmlformats.org/officeDocument/2006/relationships/image" Target="../media/image24.jpeg"/><Relationship Id="rId4" Type="http://schemas.openxmlformats.org/officeDocument/2006/relationships/image" Target="../media/image18.jpeg"/><Relationship Id="rId9" Type="http://schemas.openxmlformats.org/officeDocument/2006/relationships/image" Target="../media/image23.jpeg"/></Relationships>
</file>

<file path=ppt/slides/_rels/slide90.xml.rels><?xml version="1.0" encoding="UTF-8" standalone="yes"?>
<Relationships xmlns="http://schemas.openxmlformats.org/package/2006/relationships"><Relationship Id="rId3" Type="http://schemas.openxmlformats.org/officeDocument/2006/relationships/image" Target="../media/image494.png"/><Relationship Id="rId7" Type="http://schemas.openxmlformats.org/officeDocument/2006/relationships/image" Target="../media/image497.png"/><Relationship Id="rId2" Type="http://schemas.openxmlformats.org/officeDocument/2006/relationships/notesSlide" Target="../notesSlides/notesSlide90.xml"/><Relationship Id="rId1" Type="http://schemas.openxmlformats.org/officeDocument/2006/relationships/slideLayout" Target="../slideLayouts/slideLayout2.xml"/><Relationship Id="rId6" Type="http://schemas.openxmlformats.org/officeDocument/2006/relationships/image" Target="../media/image425.png"/><Relationship Id="rId5" Type="http://schemas.openxmlformats.org/officeDocument/2006/relationships/image" Target="../media/image496.jpeg"/><Relationship Id="rId4" Type="http://schemas.openxmlformats.org/officeDocument/2006/relationships/image" Target="../media/image495.jpeg"/></Relationships>
</file>

<file path=ppt/slides/_rels/slide91.xml.rels><?xml version="1.0" encoding="UTF-8" standalone="yes"?>
<Relationships xmlns="http://schemas.openxmlformats.org/package/2006/relationships"><Relationship Id="rId3" Type="http://schemas.openxmlformats.org/officeDocument/2006/relationships/image" Target="../media/image498.png"/><Relationship Id="rId2" Type="http://schemas.openxmlformats.org/officeDocument/2006/relationships/notesSlide" Target="../notesSlides/notesSlide91.xml"/><Relationship Id="rId1" Type="http://schemas.openxmlformats.org/officeDocument/2006/relationships/slideLayout" Target="../slideLayouts/slideLayout2.xml"/><Relationship Id="rId4" Type="http://schemas.openxmlformats.org/officeDocument/2006/relationships/image" Target="../media/image499.jpeg"/></Relationships>
</file>

<file path=ppt/slides/_rels/slide92.xml.rels><?xml version="1.0" encoding="UTF-8" standalone="yes"?>
<Relationships xmlns="http://schemas.openxmlformats.org/package/2006/relationships"><Relationship Id="rId3" Type="http://schemas.openxmlformats.org/officeDocument/2006/relationships/image" Target="../media/image500.png"/><Relationship Id="rId7" Type="http://schemas.openxmlformats.org/officeDocument/2006/relationships/image" Target="../media/image503.png"/><Relationship Id="rId2" Type="http://schemas.openxmlformats.org/officeDocument/2006/relationships/notesSlide" Target="../notesSlides/notesSlide92.xml"/><Relationship Id="rId1" Type="http://schemas.openxmlformats.org/officeDocument/2006/relationships/slideLayout" Target="../slideLayouts/slideLayout7.xml"/><Relationship Id="rId6" Type="http://schemas.openxmlformats.org/officeDocument/2006/relationships/slide" Target="slide99.xml"/><Relationship Id="rId5" Type="http://schemas.openxmlformats.org/officeDocument/2006/relationships/image" Target="../media/image502.png"/><Relationship Id="rId4" Type="http://schemas.openxmlformats.org/officeDocument/2006/relationships/image" Target="../media/image501.png"/></Relationships>
</file>

<file path=ppt/slides/_rels/slide93.xml.rels><?xml version="1.0" encoding="UTF-8" standalone="yes"?>
<Relationships xmlns="http://schemas.openxmlformats.org/package/2006/relationships"><Relationship Id="rId3" Type="http://schemas.openxmlformats.org/officeDocument/2006/relationships/image" Target="../media/image504.jpeg"/><Relationship Id="rId7" Type="http://schemas.openxmlformats.org/officeDocument/2006/relationships/image" Target="../media/image508.jpeg"/><Relationship Id="rId2" Type="http://schemas.openxmlformats.org/officeDocument/2006/relationships/notesSlide" Target="../notesSlides/notesSlide93.xml"/><Relationship Id="rId1" Type="http://schemas.openxmlformats.org/officeDocument/2006/relationships/slideLayout" Target="../slideLayouts/slideLayout7.xml"/><Relationship Id="rId6" Type="http://schemas.openxmlformats.org/officeDocument/2006/relationships/image" Target="../media/image507.jpeg"/><Relationship Id="rId5" Type="http://schemas.openxmlformats.org/officeDocument/2006/relationships/image" Target="../media/image506.jpeg"/><Relationship Id="rId4" Type="http://schemas.openxmlformats.org/officeDocument/2006/relationships/image" Target="../media/image505.jpeg"/></Relationships>
</file>

<file path=ppt/slides/_rels/slide94.xml.rels><?xml version="1.0" encoding="UTF-8" standalone="yes"?>
<Relationships xmlns="http://schemas.openxmlformats.org/package/2006/relationships"><Relationship Id="rId3" Type="http://schemas.openxmlformats.org/officeDocument/2006/relationships/image" Target="../media/image509.jpe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510.jpeg"/><Relationship Id="rId2" Type="http://schemas.openxmlformats.org/officeDocument/2006/relationships/notesSlide" Target="../notesSlides/notesSlide97.xml"/><Relationship Id="rId1" Type="http://schemas.openxmlformats.org/officeDocument/2006/relationships/slideLayout" Target="../slideLayouts/slideLayout2.xml"/><Relationship Id="rId5" Type="http://schemas.openxmlformats.org/officeDocument/2006/relationships/image" Target="../media/image512.jpeg"/><Relationship Id="rId4" Type="http://schemas.openxmlformats.org/officeDocument/2006/relationships/image" Target="../media/image511.png"/></Relationships>
</file>

<file path=ppt/slides/_rels/slide98.xml.rels><?xml version="1.0" encoding="UTF-8" standalone="yes"?>
<Relationships xmlns="http://schemas.openxmlformats.org/package/2006/relationships"><Relationship Id="rId3" Type="http://schemas.openxmlformats.org/officeDocument/2006/relationships/image" Target="../media/image513.png"/><Relationship Id="rId2" Type="http://schemas.openxmlformats.org/officeDocument/2006/relationships/notesSlide" Target="../notesSlides/notesSlide98.xml"/><Relationship Id="rId1" Type="http://schemas.openxmlformats.org/officeDocument/2006/relationships/slideLayout" Target="../slideLayouts/slideLayout2.xml"/><Relationship Id="rId5" Type="http://schemas.openxmlformats.org/officeDocument/2006/relationships/image" Target="../media/image515.jpeg"/><Relationship Id="rId4" Type="http://schemas.openxmlformats.org/officeDocument/2006/relationships/image" Target="../media/image514.jpeg"/></Relationships>
</file>

<file path=ppt/slides/_rels/slide99.xml.rels><?xml version="1.0" encoding="UTF-8" standalone="yes"?>
<Relationships xmlns="http://schemas.openxmlformats.org/package/2006/relationships"><Relationship Id="rId8" Type="http://schemas.openxmlformats.org/officeDocument/2006/relationships/image" Target="../media/image521.png"/><Relationship Id="rId13" Type="http://schemas.openxmlformats.org/officeDocument/2006/relationships/image" Target="../media/image526.jpeg"/><Relationship Id="rId3" Type="http://schemas.openxmlformats.org/officeDocument/2006/relationships/image" Target="../media/image516.jpeg"/><Relationship Id="rId7" Type="http://schemas.openxmlformats.org/officeDocument/2006/relationships/image" Target="../media/image520.jpeg"/><Relationship Id="rId12" Type="http://schemas.openxmlformats.org/officeDocument/2006/relationships/image" Target="../media/image525.png"/><Relationship Id="rId2" Type="http://schemas.openxmlformats.org/officeDocument/2006/relationships/notesSlide" Target="../notesSlides/notesSlide99.xml"/><Relationship Id="rId16" Type="http://schemas.openxmlformats.org/officeDocument/2006/relationships/image" Target="../media/image529.png"/><Relationship Id="rId1" Type="http://schemas.openxmlformats.org/officeDocument/2006/relationships/slideLayout" Target="../slideLayouts/slideLayout2.xml"/><Relationship Id="rId6" Type="http://schemas.openxmlformats.org/officeDocument/2006/relationships/image" Target="../media/image519.jpeg"/><Relationship Id="rId11" Type="http://schemas.openxmlformats.org/officeDocument/2006/relationships/image" Target="../media/image524.jpeg"/><Relationship Id="rId5" Type="http://schemas.openxmlformats.org/officeDocument/2006/relationships/image" Target="../media/image518.jpeg"/><Relationship Id="rId15" Type="http://schemas.openxmlformats.org/officeDocument/2006/relationships/image" Target="../media/image528.png"/><Relationship Id="rId10" Type="http://schemas.openxmlformats.org/officeDocument/2006/relationships/image" Target="../media/image523.jpeg"/><Relationship Id="rId4" Type="http://schemas.openxmlformats.org/officeDocument/2006/relationships/image" Target="../media/image517.png"/><Relationship Id="rId9" Type="http://schemas.openxmlformats.org/officeDocument/2006/relationships/image" Target="../media/image522.png"/><Relationship Id="rId14" Type="http://schemas.openxmlformats.org/officeDocument/2006/relationships/image" Target="../media/image5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1"/>
          <p:cNvSpPr>
            <a:spLocks noChangeArrowheads="1"/>
          </p:cNvSpPr>
          <p:nvPr/>
        </p:nvSpPr>
        <p:spPr bwMode="auto">
          <a:xfrm>
            <a:off x="-223838" y="-239713"/>
            <a:ext cx="13320713" cy="10153651"/>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4099" name="Text Box 3"/>
          <p:cNvSpPr txBox="1">
            <a:spLocks noChangeArrowheads="1"/>
          </p:cNvSpPr>
          <p:nvPr/>
        </p:nvSpPr>
        <p:spPr bwMode="auto">
          <a:xfrm>
            <a:off x="-7938" y="1182688"/>
            <a:ext cx="727233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latin typeface="Arial Narrow" pitchFamily="34" charset="0"/>
                <a:cs typeface="Arial" pitchFamily="34" charset="0"/>
              </a:rPr>
              <a:t>DESIGN, MAKE &amp; EVALUATE</a:t>
            </a:r>
          </a:p>
        </p:txBody>
      </p:sp>
      <p:sp>
        <p:nvSpPr>
          <p:cNvPr id="4100" name="Text Box 6"/>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Technology &amp; Design 2010-2011</a:t>
            </a:r>
          </a:p>
        </p:txBody>
      </p:sp>
      <p:sp>
        <p:nvSpPr>
          <p:cNvPr id="4101" name="Text Box 10"/>
          <p:cNvSpPr txBox="1">
            <a:spLocks noChangeArrowheads="1"/>
          </p:cNvSpPr>
          <p:nvPr/>
        </p:nvSpPr>
        <p:spPr bwMode="auto">
          <a:xfrm>
            <a:off x="5680075" y="9264650"/>
            <a:ext cx="7059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1100">
                <a:solidFill>
                  <a:srgbClr val="5F5F5F"/>
                </a:solidFill>
                <a:cs typeface="Arial" pitchFamily="34" charset="0"/>
              </a:rPr>
              <a:t>Lucinda Ruth Mulholland  </a:t>
            </a:r>
            <a:r>
              <a:rPr lang="en-GB" altLang="en-US" sz="1100" b="1">
                <a:solidFill>
                  <a:srgbClr val="5F5F5F"/>
                </a:solidFill>
                <a:cs typeface="Arial" pitchFamily="34" charset="0"/>
              </a:rPr>
              <a:t>I</a:t>
            </a:r>
            <a:r>
              <a:rPr lang="en-GB" altLang="en-US" sz="1100">
                <a:solidFill>
                  <a:srgbClr val="5F5F5F"/>
                </a:solidFill>
                <a:cs typeface="Arial" pitchFamily="34" charset="0"/>
              </a:rPr>
              <a:t>  Candidate No: 4168  </a:t>
            </a:r>
            <a:r>
              <a:rPr lang="en-GB" altLang="en-US" sz="1100" b="1">
                <a:solidFill>
                  <a:srgbClr val="5F5F5F"/>
                </a:solidFill>
                <a:cs typeface="Arial" pitchFamily="34" charset="0"/>
              </a:rPr>
              <a:t>I</a:t>
            </a:r>
            <a:r>
              <a:rPr lang="en-GB" altLang="en-US" sz="1100">
                <a:solidFill>
                  <a:srgbClr val="5F5F5F"/>
                </a:solidFill>
                <a:cs typeface="Arial" pitchFamily="34" charset="0"/>
              </a:rPr>
              <a:t>  Centre No: 71234</a:t>
            </a:r>
          </a:p>
        </p:txBody>
      </p:sp>
      <p:pic>
        <p:nvPicPr>
          <p:cNvPr id="4102" name="Picture 12" descr="Developing_countr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76413"/>
            <a:ext cx="12925425" cy="598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3" name="Text Box 2"/>
          <p:cNvSpPr txBox="1">
            <a:spLocks noChangeArrowheads="1"/>
          </p:cNvSpPr>
          <p:nvPr/>
        </p:nvSpPr>
        <p:spPr bwMode="auto">
          <a:xfrm>
            <a:off x="0" y="192088"/>
            <a:ext cx="40449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A2 LEVEL PRODUCT STUDY</a:t>
            </a:r>
          </a:p>
        </p:txBody>
      </p:sp>
      <p:sp>
        <p:nvSpPr>
          <p:cNvPr id="4104" name="Text Box 9"/>
          <p:cNvSpPr txBox="1">
            <a:spLocks noChangeArrowheads="1"/>
          </p:cNvSpPr>
          <p:nvPr/>
        </p:nvSpPr>
        <p:spPr bwMode="auto">
          <a:xfrm>
            <a:off x="9929813" y="8616950"/>
            <a:ext cx="2808287" cy="69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3700" b="1">
                <a:solidFill>
                  <a:schemeClr val="bg2"/>
                </a:solidFill>
              </a:rPr>
              <a:t>“EdMate”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INFORMATION, </a:t>
            </a:r>
            <a:r>
              <a:rPr lang="en-GB" altLang="en-US" sz="3200" b="1">
                <a:solidFill>
                  <a:srgbClr val="FF9900"/>
                </a:solidFill>
                <a:cs typeface="Arial" pitchFamily="34" charset="0"/>
              </a:rPr>
              <a:t>INSPIRATION</a:t>
            </a:r>
            <a:r>
              <a:rPr lang="en-GB" altLang="en-US" sz="3200" b="1">
                <a:solidFill>
                  <a:srgbClr val="5F5F5F"/>
                </a:solidFill>
                <a:cs typeface="Arial" pitchFamily="34" charset="0"/>
              </a:rPr>
              <a:t> &amp; INFLUENCES</a:t>
            </a:r>
          </a:p>
        </p:txBody>
      </p:sp>
      <p:sp>
        <p:nvSpPr>
          <p:cNvPr id="12291"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12292" name="Text Box 29"/>
          <p:cNvSpPr txBox="1">
            <a:spLocks noChangeArrowheads="1"/>
          </p:cNvSpPr>
          <p:nvPr/>
        </p:nvSpPr>
        <p:spPr bwMode="auto">
          <a:xfrm>
            <a:off x="10072688" y="8977313"/>
            <a:ext cx="2735262"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1200" b="1">
                <a:solidFill>
                  <a:srgbClr val="993366"/>
                </a:solidFill>
              </a:rPr>
              <a:t>Source:  </a:t>
            </a:r>
          </a:p>
          <a:p>
            <a:pPr algn="r" eaLnBrk="1" hangingPunct="1">
              <a:spcBef>
                <a:spcPct val="50000"/>
              </a:spcBef>
            </a:pPr>
            <a:r>
              <a:rPr lang="en-GB" altLang="en-US" sz="1200" b="1">
                <a:solidFill>
                  <a:srgbClr val="993366"/>
                </a:solidFill>
              </a:rPr>
              <a:t> http://www.homeqn.com</a:t>
            </a:r>
          </a:p>
        </p:txBody>
      </p:sp>
      <p:sp>
        <p:nvSpPr>
          <p:cNvPr id="12293" name="Text Box 31"/>
          <p:cNvSpPr txBox="1">
            <a:spLocks noChangeArrowheads="1"/>
          </p:cNvSpPr>
          <p:nvPr/>
        </p:nvSpPr>
        <p:spPr bwMode="auto">
          <a:xfrm>
            <a:off x="-7938" y="1631950"/>
            <a:ext cx="3960813"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25 AMAZING SHELTERS DESIGNS FOR THE HOMELESS</a:t>
            </a:r>
          </a:p>
        </p:txBody>
      </p:sp>
      <p:sp>
        <p:nvSpPr>
          <p:cNvPr id="12294" name="Text Box 32"/>
          <p:cNvSpPr txBox="1">
            <a:spLocks noChangeArrowheads="1"/>
          </p:cNvSpPr>
          <p:nvPr/>
        </p:nvSpPr>
        <p:spPr bwMode="auto">
          <a:xfrm>
            <a:off x="71438" y="2279650"/>
            <a:ext cx="3881437" cy="51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b="1">
                <a:solidFill>
                  <a:srgbClr val="4D4D4D"/>
                </a:solidFill>
              </a:rPr>
              <a:t>8. </a:t>
            </a:r>
            <a:r>
              <a:rPr lang="en-GB" altLang="en-US" sz="1200" b="1" u="sng">
                <a:solidFill>
                  <a:srgbClr val="4D4D4D"/>
                </a:solidFill>
              </a:rPr>
              <a:t>LIFE</a:t>
            </a:r>
            <a:r>
              <a:rPr lang="en-GB" altLang="en-US" sz="1200" b="1">
                <a:solidFill>
                  <a:srgbClr val="4D4D4D"/>
                </a:solidFill>
              </a:rPr>
              <a:t>LINK</a:t>
            </a:r>
            <a:endParaRPr lang="en-GB" altLang="en-US" sz="1200" b="1" u="sng">
              <a:solidFill>
                <a:srgbClr val="4D4D4D"/>
              </a:solidFill>
            </a:endParaRPr>
          </a:p>
          <a:p>
            <a:pPr algn="just" eaLnBrk="1" hangingPunct="1">
              <a:spcBef>
                <a:spcPct val="50000"/>
              </a:spcBef>
            </a:pPr>
            <a:r>
              <a:rPr lang="en-GB" altLang="en-US" sz="1000">
                <a:solidFill>
                  <a:srgbClr val="4D4D4D"/>
                </a:solidFill>
              </a:rPr>
              <a:t>Designed by Jordan Cleland, it has </a:t>
            </a:r>
            <a:r>
              <a:rPr lang="en-GB" altLang="en-US" sz="1000" b="1">
                <a:solidFill>
                  <a:srgbClr val="993366"/>
                </a:solidFill>
              </a:rPr>
              <a:t>a self skinning foam that expands on opening the package</a:t>
            </a:r>
            <a:r>
              <a:rPr lang="en-GB" altLang="en-US" sz="1000">
                <a:solidFill>
                  <a:srgbClr val="4D4D4D"/>
                </a:solidFill>
              </a:rPr>
              <a:t>. Each small unit in the shelter has the capacity for </a:t>
            </a:r>
            <a:r>
              <a:rPr lang="en-GB" altLang="en-US" sz="1000" b="1">
                <a:solidFill>
                  <a:srgbClr val="993366"/>
                </a:solidFill>
              </a:rPr>
              <a:t>two persons at a time</a:t>
            </a:r>
            <a:r>
              <a:rPr lang="en-GB" altLang="en-US" sz="1000">
                <a:solidFill>
                  <a:srgbClr val="4D4D4D"/>
                </a:solidFill>
              </a:rPr>
              <a:t>. It can also be </a:t>
            </a:r>
            <a:r>
              <a:rPr lang="en-GB" altLang="en-US" sz="1000" b="1">
                <a:solidFill>
                  <a:srgbClr val="993366"/>
                </a:solidFill>
              </a:rPr>
              <a:t>zipped to another</a:t>
            </a:r>
            <a:r>
              <a:rPr lang="en-GB" altLang="en-US" sz="1000">
                <a:solidFill>
                  <a:srgbClr val="4D4D4D"/>
                </a:solidFill>
              </a:rPr>
              <a:t>, creating large shelter that can accommodate </a:t>
            </a:r>
            <a:r>
              <a:rPr lang="en-GB" altLang="en-US" sz="1000" b="1">
                <a:solidFill>
                  <a:srgbClr val="993366"/>
                </a:solidFill>
              </a:rPr>
              <a:t>12 people at a time</a:t>
            </a:r>
            <a:r>
              <a:rPr lang="en-GB" altLang="en-US" sz="1000">
                <a:solidFill>
                  <a:srgbClr val="4D4D4D"/>
                </a:solidFill>
              </a:rPr>
              <a:t>. It </a:t>
            </a:r>
            <a:r>
              <a:rPr lang="en-GB" altLang="en-US" sz="1000" b="1">
                <a:solidFill>
                  <a:srgbClr val="993366"/>
                </a:solidFill>
              </a:rPr>
              <a:t>allows friends and families to stay together, providing sense of security</a:t>
            </a:r>
            <a:r>
              <a:rPr lang="en-GB" altLang="en-US" sz="1000">
                <a:solidFill>
                  <a:srgbClr val="4D4D4D"/>
                </a:solidFill>
              </a:rPr>
              <a:t>.</a:t>
            </a: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r>
              <a:rPr lang="en-GB" altLang="en-US" sz="1200" b="1">
                <a:solidFill>
                  <a:srgbClr val="4D4D4D"/>
                </a:solidFill>
              </a:rPr>
              <a:t>9. SPHERE</a:t>
            </a:r>
          </a:p>
          <a:p>
            <a:pPr algn="just" eaLnBrk="1" hangingPunct="1">
              <a:spcBef>
                <a:spcPct val="50000"/>
              </a:spcBef>
            </a:pPr>
            <a:r>
              <a:rPr lang="en-GB" altLang="en-US" sz="1000">
                <a:solidFill>
                  <a:srgbClr val="4D4D4D"/>
                </a:solidFill>
              </a:rPr>
              <a:t>Designed by Felix Stark, it provides for </a:t>
            </a:r>
            <a:r>
              <a:rPr lang="en-GB" altLang="en-US" sz="1000" b="1">
                <a:solidFill>
                  <a:srgbClr val="993366"/>
                </a:solidFill>
              </a:rPr>
              <a:t>physical and psychological needs</a:t>
            </a:r>
            <a:r>
              <a:rPr lang="en-GB" altLang="en-US" sz="1000">
                <a:solidFill>
                  <a:srgbClr val="4D4D4D"/>
                </a:solidFill>
              </a:rPr>
              <a:t>. The </a:t>
            </a:r>
            <a:r>
              <a:rPr lang="en-GB" altLang="en-US" sz="1000" b="1">
                <a:solidFill>
                  <a:srgbClr val="993366"/>
                </a:solidFill>
              </a:rPr>
              <a:t>centre of the sphere is made out to be a social place</a:t>
            </a:r>
            <a:r>
              <a:rPr lang="en-GB" altLang="en-US" sz="1000">
                <a:solidFill>
                  <a:srgbClr val="4D4D4D"/>
                </a:solidFill>
              </a:rPr>
              <a:t>, which offers an opportunity come in </a:t>
            </a:r>
            <a:r>
              <a:rPr lang="en-GB" altLang="en-US" sz="1000" b="1">
                <a:solidFill>
                  <a:srgbClr val="993366"/>
                </a:solidFill>
              </a:rPr>
              <a:t>contact with each other</a:t>
            </a:r>
            <a:r>
              <a:rPr lang="en-GB" altLang="en-US" sz="1000">
                <a:solidFill>
                  <a:srgbClr val="4D4D4D"/>
                </a:solidFill>
              </a:rPr>
              <a:t>. The families and inhabitants are provided with security and companionship without sacrificing the privacy.</a:t>
            </a:r>
            <a:endParaRPr lang="en-GB" altLang="en-US" sz="1000" b="1">
              <a:solidFill>
                <a:srgbClr val="4D4D4D"/>
              </a:solidFill>
            </a:endParaRPr>
          </a:p>
        </p:txBody>
      </p:sp>
      <p:sp>
        <p:nvSpPr>
          <p:cNvPr id="12295" name="Text Box 37"/>
          <p:cNvSpPr txBox="1">
            <a:spLocks noChangeArrowheads="1"/>
          </p:cNvSpPr>
          <p:nvPr/>
        </p:nvSpPr>
        <p:spPr bwMode="auto">
          <a:xfrm>
            <a:off x="4240213" y="130175"/>
            <a:ext cx="4176712" cy="710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b="1">
                <a:solidFill>
                  <a:srgbClr val="4D4D4D"/>
                </a:solidFill>
              </a:rPr>
              <a:t>10. E</a:t>
            </a:r>
            <a:r>
              <a:rPr lang="en-GB" altLang="en-US" sz="1200" b="1" u="sng">
                <a:solidFill>
                  <a:srgbClr val="4D4D4D"/>
                </a:solidFill>
              </a:rPr>
              <a:t>S</a:t>
            </a:r>
            <a:r>
              <a:rPr lang="en-GB" altLang="en-US" sz="1200" b="1">
                <a:solidFill>
                  <a:srgbClr val="4D4D4D"/>
                </a:solidFill>
              </a:rPr>
              <a:t>I</a:t>
            </a:r>
            <a:r>
              <a:rPr lang="en-GB" altLang="en-US" sz="1200" b="1" u="sng">
                <a:solidFill>
                  <a:srgbClr val="4D4D4D"/>
                </a:solidFill>
              </a:rPr>
              <a:t>S</a:t>
            </a:r>
            <a:endParaRPr lang="en-GB" altLang="en-US" sz="1400" b="1">
              <a:solidFill>
                <a:srgbClr val="4D4D4D"/>
              </a:solidFill>
            </a:endParaRPr>
          </a:p>
          <a:p>
            <a:pPr algn="just" eaLnBrk="1" hangingPunct="1">
              <a:spcBef>
                <a:spcPct val="50000"/>
              </a:spcBef>
            </a:pPr>
            <a:r>
              <a:rPr lang="en-GB" altLang="en-US" sz="1000">
                <a:solidFill>
                  <a:srgbClr val="4D4D4D"/>
                </a:solidFill>
              </a:rPr>
              <a:t>Designed by Charlie Pyott, it is </a:t>
            </a:r>
            <a:r>
              <a:rPr lang="en-GB" altLang="en-US" sz="1000" b="1">
                <a:solidFill>
                  <a:srgbClr val="993366"/>
                </a:solidFill>
              </a:rPr>
              <a:t>a portable and functional shelter</a:t>
            </a:r>
            <a:r>
              <a:rPr lang="en-GB" altLang="en-US" sz="1000">
                <a:solidFill>
                  <a:srgbClr val="4D4D4D"/>
                </a:solidFill>
              </a:rPr>
              <a:t>. It provides instant relief to people when needed, as it provides</a:t>
            </a:r>
            <a:r>
              <a:rPr lang="en-GB" altLang="en-US" sz="1000" b="1">
                <a:solidFill>
                  <a:srgbClr val="993366"/>
                </a:solidFill>
              </a:rPr>
              <a:t> energy, shelter, food and clean water through human power</a:t>
            </a:r>
            <a:r>
              <a:rPr lang="en-GB" altLang="en-US" sz="1000">
                <a:solidFill>
                  <a:srgbClr val="4D4D4D"/>
                </a:solidFill>
              </a:rPr>
              <a:t>.</a:t>
            </a: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r>
              <a:rPr lang="en-GB" altLang="en-US" sz="1200" b="1">
                <a:solidFill>
                  <a:srgbClr val="4D4D4D"/>
                </a:solidFill>
              </a:rPr>
              <a:t>11. LA VIRTUALE YOURTE</a:t>
            </a:r>
            <a:endParaRPr lang="en-US" altLang="en-US" sz="1200" b="1">
              <a:solidFill>
                <a:srgbClr val="4D4D4D"/>
              </a:solidFill>
            </a:endParaRPr>
          </a:p>
          <a:p>
            <a:pPr algn="just" eaLnBrk="1" hangingPunct="1">
              <a:spcBef>
                <a:spcPct val="50000"/>
              </a:spcBef>
            </a:pPr>
            <a:r>
              <a:rPr lang="en-GB" altLang="en-US" sz="1000">
                <a:solidFill>
                  <a:srgbClr val="4D4D4D"/>
                </a:solidFill>
              </a:rPr>
              <a:t>From Sylvain Silleran, it is a shelter project for homeless people. The shelter consists of simple elements not exceeding 2m, </a:t>
            </a:r>
            <a:r>
              <a:rPr lang="en-GB" altLang="en-US" sz="1000" b="1">
                <a:solidFill>
                  <a:srgbClr val="993366"/>
                </a:solidFill>
              </a:rPr>
              <a:t>easy to carry, easy to assemble and ready to build furniture</a:t>
            </a:r>
            <a:r>
              <a:rPr lang="en-GB" altLang="en-US" sz="1000">
                <a:solidFill>
                  <a:srgbClr val="4D4D4D"/>
                </a:solidFill>
              </a:rPr>
              <a:t>. </a:t>
            </a:r>
            <a:r>
              <a:rPr lang="en-GB" altLang="en-US" sz="1000" b="1">
                <a:solidFill>
                  <a:srgbClr val="993366"/>
                </a:solidFill>
              </a:rPr>
              <a:t>Two people can easily erect the shelter in couple of hours without any tools</a:t>
            </a:r>
            <a:r>
              <a:rPr lang="en-GB" altLang="en-US" sz="1000">
                <a:solidFill>
                  <a:srgbClr val="4D4D4D"/>
                </a:solidFill>
              </a:rPr>
              <a:t>.</a:t>
            </a: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r>
              <a:rPr lang="en-GB" altLang="en-US" sz="1200" b="1">
                <a:solidFill>
                  <a:srgbClr val="4D4D4D"/>
                </a:solidFill>
              </a:rPr>
              <a:t>12. STREET </a:t>
            </a:r>
            <a:r>
              <a:rPr lang="en-GB" altLang="en-US" sz="1200" b="1" u="sng">
                <a:solidFill>
                  <a:srgbClr val="4D4D4D"/>
                </a:solidFill>
              </a:rPr>
              <a:t>URCHIN</a:t>
            </a:r>
          </a:p>
          <a:p>
            <a:pPr algn="just" eaLnBrk="1" hangingPunct="1">
              <a:spcBef>
                <a:spcPct val="50000"/>
              </a:spcBef>
            </a:pPr>
            <a:r>
              <a:rPr lang="en-GB" altLang="en-US" sz="1000">
                <a:solidFill>
                  <a:srgbClr val="4D4D4D"/>
                </a:solidFill>
              </a:rPr>
              <a:t>It was created by International Design Clinic. It is a </a:t>
            </a:r>
            <a:r>
              <a:rPr lang="en-GB" altLang="en-US" sz="1000" b="1">
                <a:solidFill>
                  <a:srgbClr val="993366"/>
                </a:solidFill>
              </a:rPr>
              <a:t>unique urban tent for the homeless</a:t>
            </a:r>
            <a:r>
              <a:rPr lang="en-GB" altLang="en-US" sz="1000">
                <a:solidFill>
                  <a:srgbClr val="4D4D4D"/>
                </a:solidFill>
              </a:rPr>
              <a:t>.</a:t>
            </a:r>
            <a:endParaRPr lang="en-GB" altLang="en-US" sz="1000" b="1">
              <a:solidFill>
                <a:srgbClr val="4D4D4D"/>
              </a:solidFill>
            </a:endParaRPr>
          </a:p>
        </p:txBody>
      </p:sp>
      <p:sp>
        <p:nvSpPr>
          <p:cNvPr id="12296" name="Text Box 38"/>
          <p:cNvSpPr txBox="1">
            <a:spLocks noChangeArrowheads="1"/>
          </p:cNvSpPr>
          <p:nvPr/>
        </p:nvSpPr>
        <p:spPr bwMode="auto">
          <a:xfrm>
            <a:off x="8489950" y="47625"/>
            <a:ext cx="4248150" cy="751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US" altLang="en-US" sz="1200" b="1">
                <a:solidFill>
                  <a:srgbClr val="4D4D4D"/>
                </a:solidFill>
              </a:rPr>
              <a:t>13. SHIRMP</a:t>
            </a:r>
          </a:p>
          <a:p>
            <a:pPr algn="just" eaLnBrk="1" hangingPunct="1">
              <a:spcBef>
                <a:spcPct val="50000"/>
              </a:spcBef>
            </a:pPr>
            <a:r>
              <a:rPr lang="en-GB" altLang="en-US" sz="1000">
                <a:solidFill>
                  <a:srgbClr val="4D4D4D"/>
                </a:solidFill>
              </a:rPr>
              <a:t>From Vestal Design, it is a </a:t>
            </a:r>
            <a:r>
              <a:rPr lang="en-GB" altLang="en-US" sz="1000" b="1">
                <a:solidFill>
                  <a:srgbClr val="993366"/>
                </a:solidFill>
              </a:rPr>
              <a:t>sustainable housing for refugees</a:t>
            </a:r>
            <a:r>
              <a:rPr lang="en-GB" altLang="en-US" sz="1000">
                <a:solidFill>
                  <a:srgbClr val="4D4D4D"/>
                </a:solidFill>
              </a:rPr>
              <a:t>. These housing units can be </a:t>
            </a:r>
            <a:r>
              <a:rPr lang="en-GB" altLang="en-US" sz="1000" b="1">
                <a:solidFill>
                  <a:srgbClr val="993366"/>
                </a:solidFill>
              </a:rPr>
              <a:t>folded and fitted into ¼ of a shipping container</a:t>
            </a:r>
            <a:r>
              <a:rPr lang="en-GB" altLang="en-US" sz="1000">
                <a:solidFill>
                  <a:srgbClr val="4D4D4D"/>
                </a:solidFill>
              </a:rPr>
              <a:t>. Each unit can </a:t>
            </a:r>
            <a:r>
              <a:rPr lang="en-GB" altLang="en-US" sz="1000" b="1">
                <a:solidFill>
                  <a:srgbClr val="993366"/>
                </a:solidFill>
              </a:rPr>
              <a:t>house up to four people </a:t>
            </a:r>
            <a:r>
              <a:rPr lang="en-GB" altLang="en-US" sz="1000">
                <a:solidFill>
                  <a:srgbClr val="4D4D4D"/>
                </a:solidFill>
              </a:rPr>
              <a:t>and is made of all the </a:t>
            </a:r>
            <a:r>
              <a:rPr lang="en-GB" altLang="en-US" sz="1000" b="1">
                <a:solidFill>
                  <a:srgbClr val="993366"/>
                </a:solidFill>
              </a:rPr>
              <a:t>sustainable materials</a:t>
            </a:r>
            <a:r>
              <a:rPr lang="en-GB" altLang="en-US" sz="1000">
                <a:solidFill>
                  <a:srgbClr val="4D4D4D"/>
                </a:solidFill>
              </a:rPr>
              <a:t>. Its capacity to be fitted in ¼ of a shipping container means a ship can </a:t>
            </a:r>
            <a:r>
              <a:rPr lang="en-GB" altLang="en-US" sz="1000" b="1">
                <a:solidFill>
                  <a:srgbClr val="993366"/>
                </a:solidFill>
              </a:rPr>
              <a:t>contain housing for 100,000 people at a time</a:t>
            </a:r>
            <a:r>
              <a:rPr lang="en-GB" altLang="en-US" sz="1000">
                <a:solidFill>
                  <a:srgbClr val="4D4D4D"/>
                </a:solidFill>
              </a:rPr>
              <a:t>.</a:t>
            </a: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200" b="1">
              <a:solidFill>
                <a:srgbClr val="4D4D4D"/>
              </a:solidFill>
            </a:endParaRPr>
          </a:p>
          <a:p>
            <a:pPr algn="just" eaLnBrk="1" hangingPunct="1">
              <a:spcBef>
                <a:spcPct val="50000"/>
              </a:spcBef>
            </a:pPr>
            <a:r>
              <a:rPr lang="en-GB" altLang="en-US" sz="1200" b="1">
                <a:solidFill>
                  <a:srgbClr val="4D4D4D"/>
                </a:solidFill>
              </a:rPr>
              <a:t>14. TEMPORARY HABITAT</a:t>
            </a:r>
          </a:p>
          <a:p>
            <a:pPr algn="just" eaLnBrk="1" hangingPunct="1">
              <a:spcBef>
                <a:spcPct val="50000"/>
              </a:spcBef>
            </a:pPr>
            <a:endParaRPr lang="en-GB" altLang="en-US" sz="300" b="1">
              <a:solidFill>
                <a:srgbClr val="4D4D4D"/>
              </a:solidFill>
            </a:endParaRPr>
          </a:p>
          <a:p>
            <a:pPr algn="just" eaLnBrk="1" hangingPunct="1"/>
            <a:r>
              <a:rPr lang="en-GB" altLang="en-US" sz="1000">
                <a:solidFill>
                  <a:srgbClr val="4D4D4D"/>
                </a:solidFill>
              </a:rPr>
              <a:t>Studio D’s concept, it explores the usage and application of common materials in the development of </a:t>
            </a:r>
            <a:r>
              <a:rPr lang="en-GB" altLang="en-US" sz="1000" b="1">
                <a:solidFill>
                  <a:srgbClr val="993366"/>
                </a:solidFill>
              </a:rPr>
              <a:t>temporary shelters</a:t>
            </a:r>
            <a:r>
              <a:rPr lang="en-GB" altLang="en-US" sz="1000">
                <a:solidFill>
                  <a:srgbClr val="4D4D4D"/>
                </a:solidFill>
              </a:rPr>
              <a:t>. Developed by Gene Daniels, it also </a:t>
            </a:r>
            <a:r>
              <a:rPr lang="en-GB" altLang="en-US" sz="1000" b="1">
                <a:solidFill>
                  <a:srgbClr val="993366"/>
                </a:solidFill>
              </a:rPr>
              <a:t>provides storage for some personal belongings and privacy</a:t>
            </a:r>
            <a:r>
              <a:rPr lang="en-GB" altLang="en-US" sz="1000">
                <a:solidFill>
                  <a:srgbClr val="4D4D4D"/>
                </a:solidFill>
              </a:rPr>
              <a:t>.</a:t>
            </a: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spcBef>
                <a:spcPct val="50000"/>
              </a:spcBef>
            </a:pPr>
            <a:r>
              <a:rPr lang="en-GB" altLang="en-US" sz="1200" b="1">
                <a:solidFill>
                  <a:srgbClr val="4D4D4D"/>
                </a:solidFill>
              </a:rPr>
              <a:t>15. FLAT PAC EMERCENCY SHELTER</a:t>
            </a:r>
          </a:p>
          <a:p>
            <a:pPr algn="just" eaLnBrk="1" hangingPunct="1">
              <a:spcBef>
                <a:spcPct val="50000"/>
              </a:spcBef>
            </a:pPr>
            <a:endParaRPr lang="en-GB" altLang="en-US" sz="300" b="1">
              <a:solidFill>
                <a:srgbClr val="4D4D4D"/>
              </a:solidFill>
            </a:endParaRPr>
          </a:p>
          <a:p>
            <a:pPr algn="just" eaLnBrk="1" hangingPunct="1"/>
            <a:r>
              <a:rPr lang="en-GB" altLang="en-US" sz="1000">
                <a:solidFill>
                  <a:srgbClr val="4D4D4D"/>
                </a:solidFill>
              </a:rPr>
              <a:t>By Pwharram, It is especially designed, so that it </a:t>
            </a:r>
            <a:r>
              <a:rPr lang="en-GB" altLang="en-US" sz="1000" b="1">
                <a:solidFill>
                  <a:srgbClr val="993366"/>
                </a:solidFill>
              </a:rPr>
              <a:t>can be easily packed and transported to disaster zones</a:t>
            </a:r>
            <a:r>
              <a:rPr lang="en-GB" altLang="en-US" sz="1000">
                <a:solidFill>
                  <a:srgbClr val="4D4D4D"/>
                </a:solidFill>
              </a:rPr>
              <a:t>. The </a:t>
            </a:r>
            <a:r>
              <a:rPr lang="en-GB" altLang="en-US" sz="1000" b="1">
                <a:solidFill>
                  <a:srgbClr val="993366"/>
                </a:solidFill>
              </a:rPr>
              <a:t>shelter is made from light weight and recycled materials</a:t>
            </a:r>
            <a:r>
              <a:rPr lang="en-GB" altLang="en-US" sz="1000">
                <a:solidFill>
                  <a:srgbClr val="4D4D4D"/>
                </a:solidFill>
              </a:rPr>
              <a:t>. It is deployed in a flat packed unit from where it can be </a:t>
            </a:r>
            <a:r>
              <a:rPr lang="en-GB" altLang="en-US" sz="1000" b="1">
                <a:solidFill>
                  <a:srgbClr val="993366"/>
                </a:solidFill>
              </a:rPr>
              <a:t>easily assembled by two people without the help of any tools</a:t>
            </a:r>
            <a:r>
              <a:rPr lang="en-GB" altLang="en-US" sz="1000">
                <a:solidFill>
                  <a:srgbClr val="4D4D4D"/>
                </a:solidFill>
              </a:rPr>
              <a:t>. This shelter also consists of </a:t>
            </a:r>
            <a:r>
              <a:rPr lang="en-GB" altLang="en-US" sz="1000" b="1">
                <a:solidFill>
                  <a:srgbClr val="993366"/>
                </a:solidFill>
              </a:rPr>
              <a:t>modular components for the floor, sides and roof as well</a:t>
            </a:r>
            <a:r>
              <a:rPr lang="en-GB" altLang="en-US" sz="1000">
                <a:solidFill>
                  <a:srgbClr val="4D4D4D"/>
                </a:solidFill>
              </a:rPr>
              <a:t>.</a:t>
            </a:r>
          </a:p>
          <a:p>
            <a:pPr eaLnBrk="1" hangingPunct="1"/>
            <a:r>
              <a:rPr lang="en-GB" altLang="en-US" sz="1000"/>
              <a:t/>
            </a:r>
            <a:br>
              <a:rPr lang="en-GB" altLang="en-US" sz="1000"/>
            </a:br>
            <a:endParaRPr lang="en-GB" altLang="en-US" sz="1000">
              <a:solidFill>
                <a:srgbClr val="4D4D4D"/>
              </a:solidFill>
            </a:endParaRPr>
          </a:p>
        </p:txBody>
      </p:sp>
      <p:pic>
        <p:nvPicPr>
          <p:cNvPr id="12297" name="Picture 2" descr="lifeli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563" y="3648075"/>
            <a:ext cx="3300412"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8" name="Picture 4" descr="sphe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988" y="7392988"/>
            <a:ext cx="3798887"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9" name="Picture 6" descr="esi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5038" y="1101725"/>
            <a:ext cx="316865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0" name="Picture 8" descr="la virtuale yourt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84675" y="4152900"/>
            <a:ext cx="38608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1" name="Picture 10" descr="street urchi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21238" y="7321550"/>
            <a:ext cx="3163887"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2" name="Picture 12" descr="shrimp"/>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64625" y="1271588"/>
            <a:ext cx="3240088"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3" name="Picture 14" descr="temporary habita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24988" y="3719513"/>
            <a:ext cx="2589212"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4" name="Picture 16" descr="flat pac"/>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280525" y="7032625"/>
            <a:ext cx="2784475" cy="22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ext Box 3"/>
          <p:cNvSpPr txBox="1">
            <a:spLocks noChangeArrowheads="1"/>
          </p:cNvSpPr>
          <p:nvPr/>
        </p:nvSpPr>
        <p:spPr bwMode="auto">
          <a:xfrm>
            <a:off x="-7938" y="2770188"/>
            <a:ext cx="4032251"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HEALTH &amp; SAFTEY  ISSUES</a:t>
            </a:r>
          </a:p>
        </p:txBody>
      </p:sp>
      <p:sp>
        <p:nvSpPr>
          <p:cNvPr id="104451" name="Text Box 8"/>
          <p:cNvSpPr txBox="1">
            <a:spLocks noChangeArrowheads="1"/>
          </p:cNvSpPr>
          <p:nvPr/>
        </p:nvSpPr>
        <p:spPr bwMode="auto">
          <a:xfrm>
            <a:off x="71438" y="3084513"/>
            <a:ext cx="3881437" cy="4165600"/>
          </a:xfrm>
          <a:prstGeom prst="rect">
            <a:avLst/>
          </a:prstGeom>
          <a:gradFill rotWithShape="1">
            <a:gsLst>
              <a:gs pos="0">
                <a:srgbClr val="DEDEDE"/>
              </a:gs>
              <a:gs pos="100000">
                <a:schemeClr val="bg1"/>
              </a:gs>
            </a:gsLst>
            <a:lin ang="5400000" scaled="1"/>
          </a:gra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chemeClr val="bg2"/>
                </a:solidFill>
              </a:rPr>
              <a:t>Health and safety is </a:t>
            </a:r>
            <a:r>
              <a:rPr lang="en-GB" altLang="en-US" sz="1000" b="1">
                <a:solidFill>
                  <a:schemeClr val="hlink"/>
                </a:solidFill>
              </a:rPr>
              <a:t>one of the most important factors</a:t>
            </a:r>
            <a:r>
              <a:rPr lang="en-GB" altLang="en-US" sz="1000">
                <a:solidFill>
                  <a:schemeClr val="bg2"/>
                </a:solidFill>
              </a:rPr>
              <a:t> to consider when designing products or systems. I will need to consider the </a:t>
            </a:r>
            <a:r>
              <a:rPr lang="en-GB" altLang="en-US" sz="1000" b="1" u="sng">
                <a:solidFill>
                  <a:srgbClr val="993366"/>
                </a:solidFill>
              </a:rPr>
              <a:t>safety of the user, the safety of manufacturing process and the safety of the disposal of the product when it come to the end of its life</a:t>
            </a:r>
            <a:r>
              <a:rPr lang="en-GB" altLang="en-US" sz="1000">
                <a:solidFill>
                  <a:schemeClr val="bg2"/>
                </a:solidFill>
              </a:rPr>
              <a:t>.</a:t>
            </a:r>
          </a:p>
          <a:p>
            <a:pPr algn="just" eaLnBrk="1" hangingPunct="1"/>
            <a:endParaRPr lang="en-GB" altLang="en-US" sz="1000" b="1">
              <a:solidFill>
                <a:schemeClr val="hlink"/>
              </a:solidFill>
            </a:endParaRPr>
          </a:p>
          <a:p>
            <a:pPr algn="just" eaLnBrk="1" hangingPunct="1"/>
            <a:r>
              <a:rPr lang="en-GB" altLang="en-US" sz="1000" b="1">
                <a:solidFill>
                  <a:schemeClr val="hlink"/>
                </a:solidFill>
              </a:rPr>
              <a:t>SAFETY OF THE USER AND THE PRODUCT</a:t>
            </a:r>
            <a:r>
              <a:rPr lang="en-GB" altLang="en-US" sz="1000">
                <a:solidFill>
                  <a:schemeClr val="hlink"/>
                </a:solidFill>
              </a:rPr>
              <a:t> </a:t>
            </a:r>
            <a:endParaRPr lang="en-GB" altLang="en-US" sz="1000">
              <a:solidFill>
                <a:schemeClr val="bg2"/>
              </a:solidFill>
            </a:endParaRPr>
          </a:p>
          <a:p>
            <a:pPr algn="just" eaLnBrk="1" hangingPunct="1"/>
            <a:endParaRPr lang="en-GB" altLang="en-US" sz="500">
              <a:solidFill>
                <a:schemeClr val="bg2"/>
              </a:solidFill>
            </a:endParaRPr>
          </a:p>
          <a:p>
            <a:pPr algn="just" eaLnBrk="1" hangingPunct="1"/>
            <a:r>
              <a:rPr lang="en-GB" altLang="en-US" sz="1000">
                <a:solidFill>
                  <a:schemeClr val="bg2"/>
                </a:solidFill>
              </a:rPr>
              <a:t>When a product is being designed and made you must consider how the product will be used and will the product </a:t>
            </a:r>
            <a:r>
              <a:rPr lang="en-GB" altLang="en-US" sz="1000" b="1">
                <a:solidFill>
                  <a:schemeClr val="hlink"/>
                </a:solidFill>
              </a:rPr>
              <a:t>cause harm to the user in any way</a:t>
            </a:r>
            <a:r>
              <a:rPr lang="en-GB" altLang="en-US" sz="1000">
                <a:solidFill>
                  <a:schemeClr val="bg2"/>
                </a:solidFill>
              </a:rPr>
              <a:t>. </a:t>
            </a:r>
          </a:p>
          <a:p>
            <a:pPr algn="just" eaLnBrk="1" hangingPunct="1"/>
            <a:endParaRPr lang="en-GB" altLang="en-US" sz="500">
              <a:solidFill>
                <a:schemeClr val="bg2"/>
              </a:solidFill>
            </a:endParaRPr>
          </a:p>
          <a:p>
            <a:pPr algn="just" eaLnBrk="1" hangingPunct="1"/>
            <a:r>
              <a:rPr lang="en-GB" altLang="en-US" sz="1000" u="sng">
                <a:solidFill>
                  <a:schemeClr val="bg2"/>
                </a:solidFill>
              </a:rPr>
              <a:t>Things to consider for the product are:</a:t>
            </a:r>
          </a:p>
          <a:p>
            <a:pPr algn="just" eaLnBrk="1" hangingPunct="1"/>
            <a:endParaRPr lang="en-GB" altLang="en-US" sz="500" u="sng">
              <a:solidFill>
                <a:schemeClr val="bg2"/>
              </a:solidFill>
            </a:endParaRPr>
          </a:p>
          <a:p>
            <a:pPr algn="just" eaLnBrk="1" hangingPunct="1">
              <a:buFontTx/>
              <a:buChar char="•"/>
            </a:pPr>
            <a:r>
              <a:rPr lang="en-GB" altLang="en-US" sz="1000">
                <a:solidFill>
                  <a:schemeClr val="bg2"/>
                </a:solidFill>
              </a:rPr>
              <a:t>Does it use any toxic materials that could harm people if swallowed or chewed.</a:t>
            </a:r>
          </a:p>
          <a:p>
            <a:pPr algn="just" eaLnBrk="1" hangingPunct="1"/>
            <a:endParaRPr lang="en-GB" altLang="en-US" sz="500">
              <a:solidFill>
                <a:schemeClr val="bg2"/>
              </a:solidFill>
            </a:endParaRPr>
          </a:p>
          <a:p>
            <a:pPr algn="just" eaLnBrk="1" hangingPunct="1">
              <a:buFontTx/>
              <a:buChar char="•"/>
            </a:pPr>
            <a:r>
              <a:rPr lang="en-GB" altLang="en-US" sz="1000">
                <a:solidFill>
                  <a:schemeClr val="bg2"/>
                </a:solidFill>
              </a:rPr>
              <a:t>Do it have any sharp parts, surfaces or corners that could do harm.</a:t>
            </a:r>
          </a:p>
          <a:p>
            <a:pPr algn="just" eaLnBrk="1" hangingPunct="1"/>
            <a:endParaRPr lang="en-GB" altLang="en-US" sz="500">
              <a:solidFill>
                <a:schemeClr val="bg2"/>
              </a:solidFill>
            </a:endParaRPr>
          </a:p>
          <a:p>
            <a:pPr algn="just" eaLnBrk="1" hangingPunct="1">
              <a:buFontTx/>
              <a:buChar char="•"/>
            </a:pPr>
            <a:r>
              <a:rPr lang="en-GB" altLang="en-US" sz="1000">
                <a:solidFill>
                  <a:schemeClr val="bg2"/>
                </a:solidFill>
              </a:rPr>
              <a:t>Are all electrics insulated, protected and sealed so no person can be harmed electrically.</a:t>
            </a:r>
          </a:p>
          <a:p>
            <a:pPr algn="just" eaLnBrk="1" hangingPunct="1"/>
            <a:endParaRPr lang="en-GB" altLang="en-US" sz="500">
              <a:solidFill>
                <a:schemeClr val="bg2"/>
              </a:solidFill>
            </a:endParaRPr>
          </a:p>
          <a:p>
            <a:pPr algn="just" eaLnBrk="1" hangingPunct="1">
              <a:buFontTx/>
              <a:buChar char="•"/>
            </a:pPr>
            <a:r>
              <a:rPr lang="en-GB" altLang="en-US" sz="1000">
                <a:solidFill>
                  <a:schemeClr val="bg2"/>
                </a:solidFill>
              </a:rPr>
              <a:t>Are all moving parts covered or guarded so a user can not trap anything in them.</a:t>
            </a:r>
          </a:p>
          <a:p>
            <a:pPr algn="just" eaLnBrk="1" hangingPunct="1"/>
            <a:endParaRPr lang="en-GB" altLang="en-US" sz="500">
              <a:solidFill>
                <a:schemeClr val="bg2"/>
              </a:solidFill>
            </a:endParaRPr>
          </a:p>
          <a:p>
            <a:pPr algn="just" eaLnBrk="1" hangingPunct="1">
              <a:buFontTx/>
              <a:buChar char="•"/>
            </a:pPr>
            <a:r>
              <a:rPr lang="en-GB" altLang="en-US" sz="1000">
                <a:solidFill>
                  <a:schemeClr val="bg2"/>
                </a:solidFill>
              </a:rPr>
              <a:t>Generally is the product suitable for the end user – consider age, size of product, weight of product, environment its used in and strength.</a:t>
            </a:r>
            <a:r>
              <a:rPr lang="en-GB" altLang="en-US" sz="1000"/>
              <a:t>   </a:t>
            </a:r>
          </a:p>
          <a:p>
            <a:pPr algn="just" eaLnBrk="1" hangingPunct="1"/>
            <a:endParaRPr lang="en-GB" altLang="en-US" sz="1000"/>
          </a:p>
        </p:txBody>
      </p:sp>
      <p:sp>
        <p:nvSpPr>
          <p:cNvPr id="104452" name="Text Box 40"/>
          <p:cNvSpPr txBox="1">
            <a:spLocks noChangeArrowheads="1"/>
          </p:cNvSpPr>
          <p:nvPr/>
        </p:nvSpPr>
        <p:spPr bwMode="auto">
          <a:xfrm>
            <a:off x="-20638" y="124777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INFORMATION</a:t>
            </a:r>
            <a:r>
              <a:rPr lang="en-GB" altLang="en-US" sz="3200" b="1">
                <a:solidFill>
                  <a:srgbClr val="5F5F5F"/>
                </a:solidFill>
                <a:cs typeface="Arial" pitchFamily="34" charset="0"/>
              </a:rPr>
              <a:t>, INSPIRATION &amp; INFLUENCES</a:t>
            </a:r>
          </a:p>
        </p:txBody>
      </p:sp>
      <p:sp>
        <p:nvSpPr>
          <p:cNvPr id="104453" name="Text Box 41"/>
          <p:cNvSpPr txBox="1">
            <a:spLocks noChangeArrowheads="1"/>
          </p:cNvSpPr>
          <p:nvPr/>
        </p:nvSpPr>
        <p:spPr bwMode="auto">
          <a:xfrm>
            <a:off x="-20638" y="113665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104454" name="Text Box 42"/>
          <p:cNvSpPr txBox="1">
            <a:spLocks noChangeArrowheads="1"/>
          </p:cNvSpPr>
          <p:nvPr/>
        </p:nvSpPr>
        <p:spPr bwMode="auto">
          <a:xfrm>
            <a:off x="-20638" y="-23813"/>
            <a:ext cx="4044951" cy="1352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4000" b="1">
                <a:solidFill>
                  <a:srgbClr val="D60093"/>
                </a:solidFill>
                <a:cs typeface="Arial" pitchFamily="34" charset="0"/>
              </a:rPr>
              <a:t>APPENDIX ONE</a:t>
            </a:r>
          </a:p>
        </p:txBody>
      </p:sp>
      <p:grpSp>
        <p:nvGrpSpPr>
          <p:cNvPr id="104455" name="Group 54"/>
          <p:cNvGrpSpPr>
            <a:grpSpLocks/>
          </p:cNvGrpSpPr>
          <p:nvPr/>
        </p:nvGrpSpPr>
        <p:grpSpPr bwMode="auto">
          <a:xfrm>
            <a:off x="4086225" y="47625"/>
            <a:ext cx="4330700" cy="9383713"/>
            <a:chOff x="2574" y="30"/>
            <a:chExt cx="2728" cy="5911"/>
          </a:xfrm>
        </p:grpSpPr>
        <p:sp>
          <p:nvSpPr>
            <p:cNvPr id="104468" name="Rectangle 7"/>
            <p:cNvSpPr>
              <a:spLocks noChangeArrowheads="1"/>
            </p:cNvSpPr>
            <p:nvPr/>
          </p:nvSpPr>
          <p:spPr bwMode="auto">
            <a:xfrm>
              <a:off x="2574" y="2843"/>
              <a:ext cx="118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SAFETY MARKS</a:t>
              </a:r>
            </a:p>
          </p:txBody>
        </p:sp>
        <p:pic>
          <p:nvPicPr>
            <p:cNvPr id="104469" name="Picture 13" descr="150px-Kitema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5" y="3977"/>
              <a:ext cx="901" cy="1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70" name="Text Box 21"/>
            <p:cNvSpPr txBox="1">
              <a:spLocks noChangeArrowheads="1"/>
            </p:cNvSpPr>
            <p:nvPr/>
          </p:nvSpPr>
          <p:spPr bwMode="auto">
            <a:xfrm>
              <a:off x="2671" y="2225"/>
              <a:ext cx="2631" cy="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chemeClr val="bg2"/>
                  </a:solidFill>
                </a:rPr>
                <a:t>When designing the product it is important to ensure the product can be </a:t>
              </a:r>
              <a:r>
                <a:rPr lang="en-GB" altLang="en-US" sz="1000" b="1" u="sng">
                  <a:solidFill>
                    <a:srgbClr val="993366"/>
                  </a:solidFill>
                </a:rPr>
                <a:t>safely broken down into its basic parts</a:t>
              </a:r>
              <a:r>
                <a:rPr lang="en-GB" altLang="en-US" sz="1000">
                  <a:solidFill>
                    <a:schemeClr val="bg2"/>
                  </a:solidFill>
                </a:rPr>
                <a:t>. Make sure the materials can be </a:t>
              </a:r>
              <a:r>
                <a:rPr lang="en-GB" altLang="en-US" sz="1000" b="1">
                  <a:solidFill>
                    <a:schemeClr val="hlink"/>
                  </a:solidFill>
                </a:rPr>
                <a:t>recycled easily and are not harmful during process</a:t>
              </a:r>
              <a:r>
                <a:rPr lang="en-GB" altLang="en-US" sz="1000">
                  <a:solidFill>
                    <a:schemeClr val="bg2"/>
                  </a:solidFill>
                </a:rPr>
                <a:t>. If disposed of will the product harm the environment it is left in? Could any of the parts be designed to be re-used in any way so they do not need to be thrown away?   </a:t>
              </a:r>
              <a:endParaRPr lang="en-US" altLang="en-US" sz="1000"/>
            </a:p>
          </p:txBody>
        </p:sp>
        <p:sp>
          <p:nvSpPr>
            <p:cNvPr id="104471" name="Rectangle 23"/>
            <p:cNvSpPr>
              <a:spLocks noChangeArrowheads="1"/>
            </p:cNvSpPr>
            <p:nvPr/>
          </p:nvSpPr>
          <p:spPr bwMode="auto">
            <a:xfrm>
              <a:off x="2574" y="1799"/>
              <a:ext cx="1458"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DISPOSAL OF A PRODUCT</a:t>
              </a:r>
            </a:p>
          </p:txBody>
        </p:sp>
        <p:sp>
          <p:nvSpPr>
            <p:cNvPr id="104472" name="Text Box 24"/>
            <p:cNvSpPr txBox="1">
              <a:spLocks noChangeArrowheads="1"/>
            </p:cNvSpPr>
            <p:nvPr/>
          </p:nvSpPr>
          <p:spPr bwMode="auto">
            <a:xfrm>
              <a:off x="2671" y="3244"/>
              <a:ext cx="2631"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chemeClr val="bg2"/>
                  </a:solidFill>
                </a:rPr>
                <a:t>Designers and manufacturers of products should always consider the </a:t>
              </a:r>
              <a:r>
                <a:rPr lang="en-GB" altLang="en-US" sz="1000" b="1" u="sng">
                  <a:solidFill>
                    <a:srgbClr val="993366"/>
                  </a:solidFill>
                </a:rPr>
                <a:t>health and safety of the end user</a:t>
              </a:r>
              <a:r>
                <a:rPr lang="en-GB" altLang="en-US" sz="1000">
                  <a:solidFill>
                    <a:schemeClr val="bg2"/>
                  </a:solidFill>
                </a:rPr>
                <a:t>. Manufacturers can send their products away to be </a:t>
              </a:r>
              <a:r>
                <a:rPr lang="en-GB" altLang="en-US" sz="1000" b="1">
                  <a:solidFill>
                    <a:schemeClr val="hlink"/>
                  </a:solidFill>
                </a:rPr>
                <a:t>thoroughly tested to ensure they work</a:t>
              </a:r>
              <a:r>
                <a:rPr lang="en-GB" altLang="en-US" sz="1000">
                  <a:solidFill>
                    <a:schemeClr val="bg2"/>
                  </a:solidFill>
                </a:rPr>
                <a:t>.</a:t>
              </a:r>
              <a:endParaRPr lang="en-US" altLang="en-US" sz="1000"/>
            </a:p>
          </p:txBody>
        </p:sp>
        <p:sp>
          <p:nvSpPr>
            <p:cNvPr id="104473" name="Rectangle 25"/>
            <p:cNvSpPr>
              <a:spLocks noChangeArrowheads="1"/>
            </p:cNvSpPr>
            <p:nvPr/>
          </p:nvSpPr>
          <p:spPr bwMode="auto">
            <a:xfrm>
              <a:off x="2676" y="3606"/>
              <a:ext cx="1674" cy="1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r>
                <a:rPr lang="en-GB" altLang="en-US" sz="1400" b="1">
                  <a:solidFill>
                    <a:schemeClr val="hlink"/>
                  </a:solidFill>
                </a:rPr>
                <a:t>BRITISH STANDARDS INSTITUTE</a:t>
              </a:r>
              <a:endParaRPr lang="en-GB" altLang="en-US" sz="500" b="1">
                <a:solidFill>
                  <a:schemeClr val="hlink"/>
                </a:solidFill>
              </a:endParaRPr>
            </a:p>
            <a:p>
              <a:pPr algn="just" eaLnBrk="1" hangingPunct="1"/>
              <a:r>
                <a:rPr lang="en-GB" altLang="en-US" sz="1000">
                  <a:solidFill>
                    <a:schemeClr val="bg2"/>
                  </a:solidFill>
                </a:rPr>
                <a:t>One testing institution is called the </a:t>
              </a:r>
              <a:r>
                <a:rPr lang="en-GB" altLang="en-US" sz="1000" b="1" u="sng">
                  <a:solidFill>
                    <a:srgbClr val="993366"/>
                  </a:solidFill>
                </a:rPr>
                <a:t>British Standards Institution</a:t>
              </a:r>
              <a:r>
                <a:rPr lang="en-GB" altLang="en-US" sz="1000">
                  <a:solidFill>
                    <a:schemeClr val="bg2"/>
                  </a:solidFill>
                </a:rPr>
                <a:t>. Products are sent to the BSI voluntarily for testing and the BSI will test the products to destruction if necessary. They will run a </a:t>
              </a:r>
              <a:r>
                <a:rPr lang="en-GB" altLang="en-US" sz="1000" b="1">
                  <a:solidFill>
                    <a:schemeClr val="hlink"/>
                  </a:solidFill>
                </a:rPr>
                <a:t>variety of tests that will simulate products as if they are being used in everyday life, but will also test beyond normal expectations</a:t>
              </a:r>
              <a:r>
                <a:rPr lang="en-GB" altLang="en-US" sz="1000">
                  <a:solidFill>
                    <a:schemeClr val="bg2"/>
                  </a:solidFill>
                </a:rPr>
                <a:t>.</a:t>
              </a:r>
            </a:p>
            <a:p>
              <a:pPr algn="just" eaLnBrk="1" hangingPunct="1"/>
              <a:endParaRPr lang="en-GB" altLang="en-US" sz="1000">
                <a:solidFill>
                  <a:schemeClr val="bg2"/>
                </a:solidFill>
              </a:endParaRPr>
            </a:p>
            <a:p>
              <a:pPr algn="just" eaLnBrk="1" hangingPunct="1"/>
              <a:r>
                <a:rPr lang="en-GB" altLang="en-US" sz="1000">
                  <a:solidFill>
                    <a:schemeClr val="bg2"/>
                  </a:solidFill>
                </a:rPr>
                <a:t>For example, a cycle helmet could be tested with a variety of impact forces to discover at which force it will break. They will be able to determine how much protection the helmet will offer the user.</a:t>
              </a:r>
            </a:p>
          </p:txBody>
        </p:sp>
        <p:sp>
          <p:nvSpPr>
            <p:cNvPr id="104474" name="Text Box 26"/>
            <p:cNvSpPr txBox="1">
              <a:spLocks noChangeArrowheads="1"/>
            </p:cNvSpPr>
            <p:nvPr/>
          </p:nvSpPr>
          <p:spPr bwMode="auto">
            <a:xfrm>
              <a:off x="2671" y="5285"/>
              <a:ext cx="2631" cy="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chemeClr val="bg2"/>
                  </a:solidFill>
                </a:rPr>
                <a:t>When a product </a:t>
              </a:r>
              <a:r>
                <a:rPr lang="en-GB" altLang="en-US" sz="1000" b="1">
                  <a:solidFill>
                    <a:schemeClr val="hlink"/>
                  </a:solidFill>
                </a:rPr>
                <a:t>has been tested and has passed</a:t>
              </a:r>
              <a:r>
                <a:rPr lang="en-GB" altLang="en-US" sz="1000">
                  <a:solidFill>
                    <a:schemeClr val="bg2"/>
                  </a:solidFill>
                </a:rPr>
                <a:t> the </a:t>
              </a:r>
              <a:r>
                <a:rPr lang="en-GB" altLang="en-US" sz="1000" b="1" u="sng">
                  <a:solidFill>
                    <a:srgbClr val="993366"/>
                  </a:solidFill>
                </a:rPr>
                <a:t>BSI will allow the use of the Kite Mark to be stamped onto the product to clearly show the user the product has been tested and is safe to use</a:t>
              </a:r>
              <a:r>
                <a:rPr lang="en-GB" altLang="en-US" sz="1000">
                  <a:solidFill>
                    <a:schemeClr val="bg2"/>
                  </a:solidFill>
                </a:rPr>
                <a:t>. This then has the potential to enhance the company name and may encourage </a:t>
              </a:r>
              <a:r>
                <a:rPr lang="en-GB" altLang="en-US" sz="1000" b="1">
                  <a:solidFill>
                    <a:schemeClr val="hlink"/>
                  </a:solidFill>
                </a:rPr>
                <a:t>more people to buy their products as they are seen to be safe.</a:t>
              </a:r>
              <a:endParaRPr lang="en-US" altLang="en-US" sz="1000" b="1">
                <a:solidFill>
                  <a:schemeClr val="hlink"/>
                </a:solidFill>
              </a:endParaRPr>
            </a:p>
          </p:txBody>
        </p:sp>
        <p:sp>
          <p:nvSpPr>
            <p:cNvPr id="104475" name="Rectangle 45"/>
            <p:cNvSpPr>
              <a:spLocks noChangeArrowheads="1"/>
            </p:cNvSpPr>
            <p:nvPr/>
          </p:nvSpPr>
          <p:spPr bwMode="auto">
            <a:xfrm>
              <a:off x="2581" y="30"/>
              <a:ext cx="149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SAFETY OF MANUFACTURE</a:t>
              </a:r>
            </a:p>
          </p:txBody>
        </p:sp>
        <p:sp>
          <p:nvSpPr>
            <p:cNvPr id="104476" name="Text Box 46"/>
            <p:cNvSpPr txBox="1">
              <a:spLocks noChangeArrowheads="1"/>
            </p:cNvSpPr>
            <p:nvPr/>
          </p:nvSpPr>
          <p:spPr bwMode="auto">
            <a:xfrm>
              <a:off x="2671" y="484"/>
              <a:ext cx="2631" cy="1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b="1" u="sng">
                  <a:solidFill>
                    <a:srgbClr val="993366"/>
                  </a:solidFill>
                </a:rPr>
                <a:t>Factory and workshop environments can be very hazardous places</a:t>
              </a:r>
              <a:r>
                <a:rPr lang="en-GB" altLang="en-US" sz="1000">
                  <a:solidFill>
                    <a:schemeClr val="bg2"/>
                  </a:solidFill>
                </a:rPr>
                <a:t>. It is very important that </a:t>
              </a:r>
              <a:r>
                <a:rPr lang="en-GB" altLang="en-US" sz="1000" b="1">
                  <a:solidFill>
                    <a:schemeClr val="hlink"/>
                  </a:solidFill>
                </a:rPr>
                <a:t>health and safety guidelines are followed and any warning signs are adhered to</a:t>
              </a:r>
              <a:r>
                <a:rPr lang="en-GB" altLang="en-US" sz="1000">
                  <a:solidFill>
                    <a:schemeClr val="bg2"/>
                  </a:solidFill>
                </a:rPr>
                <a:t>. </a:t>
              </a:r>
              <a:r>
                <a:rPr lang="en-GB" altLang="en-US" sz="1000" u="sng">
                  <a:solidFill>
                    <a:schemeClr val="bg2"/>
                  </a:solidFill>
                </a:rPr>
                <a:t>Common rules when in a workshop include:</a:t>
              </a:r>
            </a:p>
            <a:p>
              <a:pPr algn="just" eaLnBrk="1" hangingPunct="1"/>
              <a:endParaRPr lang="en-GB" altLang="en-US" sz="500" u="sng">
                <a:solidFill>
                  <a:schemeClr val="bg2"/>
                </a:solidFill>
              </a:endParaRPr>
            </a:p>
            <a:p>
              <a:pPr algn="just" eaLnBrk="1" hangingPunct="1">
                <a:buFontTx/>
                <a:buChar char="•"/>
              </a:pPr>
              <a:r>
                <a:rPr lang="en-GB" altLang="en-US" sz="1000">
                  <a:solidFill>
                    <a:schemeClr val="bg2"/>
                  </a:solidFill>
                </a:rPr>
                <a:t>Do not run or dash around in the workshop.</a:t>
              </a:r>
            </a:p>
            <a:p>
              <a:pPr algn="just" eaLnBrk="1" hangingPunct="1">
                <a:buFontTx/>
                <a:buChar char="•"/>
              </a:pPr>
              <a:r>
                <a:rPr lang="en-GB" altLang="en-US" sz="1000">
                  <a:solidFill>
                    <a:schemeClr val="bg2"/>
                  </a:solidFill>
                </a:rPr>
                <a:t>Tie back hair or loose items, have close fitting sleeves or roll back loose sleeves when using machinery.</a:t>
              </a:r>
            </a:p>
            <a:p>
              <a:pPr algn="just" eaLnBrk="1" hangingPunct="1">
                <a:buFontTx/>
                <a:buChar char="•"/>
              </a:pPr>
              <a:r>
                <a:rPr lang="en-GB" altLang="en-US" sz="1000">
                  <a:solidFill>
                    <a:schemeClr val="bg2"/>
                  </a:solidFill>
                </a:rPr>
                <a:t>Never operate a piece of machinery unless you have been given full instructions of correct operation and permission.</a:t>
              </a:r>
            </a:p>
            <a:p>
              <a:pPr algn="just" eaLnBrk="1" hangingPunct="1">
                <a:buFontTx/>
                <a:buChar char="•"/>
              </a:pPr>
              <a:r>
                <a:rPr lang="en-GB" altLang="en-US" sz="1000">
                  <a:solidFill>
                    <a:schemeClr val="bg2"/>
                  </a:solidFill>
                </a:rPr>
                <a:t>Never continue making if you are unsure of your safety, ask for advice before you continue.</a:t>
              </a:r>
            </a:p>
            <a:p>
              <a:pPr algn="just" eaLnBrk="1" hangingPunct="1">
                <a:buFontTx/>
                <a:buChar char="•"/>
              </a:pPr>
              <a:r>
                <a:rPr lang="en-GB" altLang="en-US" sz="1000">
                  <a:solidFill>
                    <a:schemeClr val="bg2"/>
                  </a:solidFill>
                </a:rPr>
                <a:t>When you design a product always design it with the safety of manufacture in mind. Do not use dangerous materials etc.....</a:t>
              </a:r>
            </a:p>
          </p:txBody>
        </p:sp>
      </p:grpSp>
      <p:grpSp>
        <p:nvGrpSpPr>
          <p:cNvPr id="104456" name="Group 50"/>
          <p:cNvGrpSpPr>
            <a:grpSpLocks/>
          </p:cNvGrpSpPr>
          <p:nvPr/>
        </p:nvGrpSpPr>
        <p:grpSpPr bwMode="auto">
          <a:xfrm>
            <a:off x="8488363" y="228600"/>
            <a:ext cx="4321175" cy="9324975"/>
            <a:chOff x="5347" y="121"/>
            <a:chExt cx="2722" cy="5874"/>
          </a:xfrm>
        </p:grpSpPr>
        <p:sp>
          <p:nvSpPr>
            <p:cNvPr id="104458" name="Text Box 29"/>
            <p:cNvSpPr txBox="1">
              <a:spLocks noChangeArrowheads="1"/>
            </p:cNvSpPr>
            <p:nvPr/>
          </p:nvSpPr>
          <p:spPr bwMode="auto">
            <a:xfrm>
              <a:off x="5347" y="2353"/>
              <a:ext cx="2676" cy="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000">
                  <a:solidFill>
                    <a:schemeClr val="bg2"/>
                  </a:solidFill>
                </a:rPr>
                <a:t>It is not a European safety marker or quality symbol. Its purpose is to indicate to authorities that the toys bearing it are intended for sale in the European Community, that </a:t>
              </a:r>
              <a:r>
                <a:rPr lang="en-US" altLang="en-US" sz="1000" b="1" u="sng">
                  <a:solidFill>
                    <a:srgbClr val="993366"/>
                  </a:solidFill>
                </a:rPr>
                <a:t>they meet the essential safety requirements</a:t>
              </a:r>
              <a:r>
                <a:rPr lang="en-US" altLang="en-US" sz="1000">
                  <a:solidFill>
                    <a:schemeClr val="bg2"/>
                  </a:solidFill>
                </a:rPr>
                <a:t> of the European Toy Safety Directive and are entitled to access European Community markets. </a:t>
              </a:r>
            </a:p>
            <a:p>
              <a:pPr algn="just" eaLnBrk="1" hangingPunct="1"/>
              <a:endParaRPr lang="en-US" altLang="en-US" sz="500">
                <a:solidFill>
                  <a:schemeClr val="bg2"/>
                </a:solidFill>
              </a:endParaRPr>
            </a:p>
            <a:p>
              <a:pPr algn="just" eaLnBrk="1" hangingPunct="1"/>
              <a:r>
                <a:rPr lang="en-US" altLang="en-US" sz="1000">
                  <a:solidFill>
                    <a:schemeClr val="bg2"/>
                  </a:solidFill>
                </a:rPr>
                <a:t>There may be warnings written by the mark and these should be heeded. </a:t>
              </a:r>
              <a:r>
                <a:rPr lang="en-US" altLang="en-US" sz="1000" b="1">
                  <a:solidFill>
                    <a:schemeClr val="hlink"/>
                  </a:solidFill>
                </a:rPr>
                <a:t>A toy that is safe for a 5 year old may be dangerous when played with by a younger child</a:t>
              </a:r>
              <a:r>
                <a:rPr lang="en-US" altLang="en-US" sz="1000">
                  <a:solidFill>
                    <a:schemeClr val="bg2"/>
                  </a:solidFill>
                </a:rPr>
                <a:t>. </a:t>
              </a:r>
              <a:r>
                <a:rPr lang="en-US" altLang="en-US" sz="1000" b="1" u="sng">
                  <a:solidFill>
                    <a:srgbClr val="993366"/>
                  </a:solidFill>
                </a:rPr>
                <a:t>Anything that looks like a toy but does not have a CE mark should not be given to a child</a:t>
              </a:r>
              <a:r>
                <a:rPr lang="en-US" altLang="en-US" sz="1000">
                  <a:solidFill>
                    <a:schemeClr val="bg2"/>
                  </a:solidFill>
                </a:rPr>
                <a:t>. </a:t>
              </a:r>
            </a:p>
            <a:p>
              <a:pPr algn="just" eaLnBrk="1" hangingPunct="1"/>
              <a:endParaRPr lang="en-US" altLang="en-US" sz="500">
                <a:solidFill>
                  <a:schemeClr val="bg2"/>
                </a:solidFill>
              </a:endParaRPr>
            </a:p>
            <a:p>
              <a:pPr algn="just" eaLnBrk="1" hangingPunct="1"/>
              <a:r>
                <a:rPr lang="en-US" altLang="en-US" sz="1000">
                  <a:solidFill>
                    <a:schemeClr val="bg2"/>
                  </a:solidFill>
                </a:rPr>
                <a:t>The CE Mark is now appearing on many other products including cycle helmets and knee and elbow protective pads used by skateboarders and others.</a:t>
              </a:r>
              <a:r>
                <a:rPr lang="en-US" altLang="en-US" sz="1000"/>
                <a:t> </a:t>
              </a:r>
              <a:endParaRPr lang="en-GB" altLang="en-US" sz="1000"/>
            </a:p>
          </p:txBody>
        </p:sp>
        <p:sp>
          <p:nvSpPr>
            <p:cNvPr id="104459" name="Rectangle 30"/>
            <p:cNvSpPr>
              <a:spLocks noChangeArrowheads="1"/>
            </p:cNvSpPr>
            <p:nvPr/>
          </p:nvSpPr>
          <p:spPr bwMode="auto">
            <a:xfrm>
              <a:off x="5352" y="1539"/>
              <a:ext cx="1674" cy="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a:solidFill>
                    <a:schemeClr val="hlink"/>
                  </a:solidFill>
                </a:rPr>
                <a:t>THE CE MARK</a:t>
              </a:r>
              <a:endParaRPr lang="en-US" altLang="en-US" sz="1400" b="1">
                <a:solidFill>
                  <a:schemeClr val="hlink"/>
                </a:solidFill>
              </a:endParaRPr>
            </a:p>
            <a:p>
              <a:pPr algn="just" eaLnBrk="1" hangingPunct="1"/>
              <a:r>
                <a:rPr lang="en-US" altLang="en-US" sz="1000">
                  <a:solidFill>
                    <a:schemeClr val="bg2"/>
                  </a:solidFill>
                </a:rPr>
                <a:t>This symbol, the CE Mark, together with </a:t>
              </a:r>
              <a:r>
                <a:rPr lang="en-US" altLang="en-US" sz="1000" b="1">
                  <a:solidFill>
                    <a:schemeClr val="hlink"/>
                  </a:solidFill>
                </a:rPr>
                <a:t>the name and address of the first supplier, was required by law to appear on all toys</a:t>
              </a:r>
              <a:r>
                <a:rPr lang="en-US" altLang="en-US" sz="1000">
                  <a:solidFill>
                    <a:schemeClr val="bg2"/>
                  </a:solidFill>
                </a:rPr>
                <a:t> placed on the market in the European Union on and after January 1990 to show that it passes all European standards.</a:t>
              </a:r>
            </a:p>
          </p:txBody>
        </p:sp>
        <p:pic>
          <p:nvPicPr>
            <p:cNvPr id="104460" name="Picture 32" descr="cemar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6" y="1589"/>
              <a:ext cx="969" cy="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61" name="Text Box 35"/>
            <p:cNvSpPr txBox="1">
              <a:spLocks noChangeArrowheads="1"/>
            </p:cNvSpPr>
            <p:nvPr/>
          </p:nvSpPr>
          <p:spPr bwMode="auto">
            <a:xfrm>
              <a:off x="5347" y="4573"/>
              <a:ext cx="2676" cy="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000">
                  <a:solidFill>
                    <a:schemeClr val="bg2"/>
                  </a:solidFill>
                </a:rPr>
                <a:t>This symbol displayed in the shop, in catalogues and in retailer advertising, indicates that the retailer has agreed to the Code of Practice and as such, is prepared to make strenuous efforts not only to offer safe toys for sale, but to ensure management and staff are briefed on toy safety matters such as age warnings and similar. </a:t>
              </a:r>
            </a:p>
          </p:txBody>
        </p:sp>
        <p:sp>
          <p:nvSpPr>
            <p:cNvPr id="104462" name="Rectangle 36"/>
            <p:cNvSpPr>
              <a:spLocks noChangeArrowheads="1"/>
            </p:cNvSpPr>
            <p:nvPr/>
          </p:nvSpPr>
          <p:spPr bwMode="auto">
            <a:xfrm>
              <a:off x="5352" y="3665"/>
              <a:ext cx="1674" cy="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r>
                <a:rPr lang="en-GB" altLang="en-US" sz="1400" b="1">
                  <a:solidFill>
                    <a:schemeClr val="hlink"/>
                  </a:solidFill>
                </a:rPr>
                <a:t>THE LOIN MARK FOR RETAILERS</a:t>
              </a:r>
            </a:p>
            <a:p>
              <a:pPr algn="just" eaLnBrk="1" hangingPunct="1"/>
              <a:r>
                <a:rPr lang="en-US" altLang="en-US" sz="1000">
                  <a:solidFill>
                    <a:schemeClr val="bg2"/>
                  </a:solidFill>
                </a:rPr>
                <a:t>The British Association of Toy Retailers joined with the British Toy and Hobby Association to develop the Lion Mark for use by retailers. By displaying this sign the retailer is </a:t>
              </a:r>
              <a:r>
                <a:rPr lang="en-US" altLang="en-US" sz="1000" b="1" u="sng">
                  <a:solidFill>
                    <a:srgbClr val="993366"/>
                  </a:solidFill>
                </a:rPr>
                <a:t>saying that all products in the shop meet a certain standard of safety</a:t>
              </a:r>
              <a:r>
                <a:rPr lang="en-US" altLang="en-US" sz="1000">
                  <a:solidFill>
                    <a:schemeClr val="bg2"/>
                  </a:solidFill>
                </a:rPr>
                <a:t>. </a:t>
              </a:r>
            </a:p>
          </p:txBody>
        </p:sp>
        <p:pic>
          <p:nvPicPr>
            <p:cNvPr id="104463" name="Picture 38" descr="aprvdlionmar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 y="3618"/>
              <a:ext cx="889" cy="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64" name="Rectangle 39"/>
            <p:cNvSpPr>
              <a:spLocks noChangeArrowheads="1"/>
            </p:cNvSpPr>
            <p:nvPr/>
          </p:nvSpPr>
          <p:spPr bwMode="auto">
            <a:xfrm>
              <a:off x="5352" y="5109"/>
              <a:ext cx="2717" cy="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a:solidFill>
                    <a:schemeClr val="hlink"/>
                  </a:solidFill>
                </a:rPr>
                <a:t>SECOND HAND GOODS</a:t>
              </a:r>
              <a:endParaRPr lang="en-US" altLang="en-US" sz="1400" b="1">
                <a:solidFill>
                  <a:schemeClr val="hlink"/>
                </a:solidFill>
              </a:endParaRPr>
            </a:p>
            <a:p>
              <a:pPr algn="just" eaLnBrk="1" hangingPunct="1"/>
              <a:r>
                <a:rPr lang="en-US" altLang="en-US" sz="1000">
                  <a:solidFill>
                    <a:schemeClr val="bg2"/>
                  </a:solidFill>
                </a:rPr>
                <a:t>Whilst all new products should </a:t>
              </a:r>
              <a:r>
                <a:rPr lang="en-US" altLang="en-US" sz="1000" b="1">
                  <a:solidFill>
                    <a:schemeClr val="hlink"/>
                  </a:solidFill>
                </a:rPr>
                <a:t>meet minimum safety standards</a:t>
              </a:r>
              <a:r>
                <a:rPr lang="en-US" altLang="en-US" sz="1000">
                  <a:solidFill>
                    <a:schemeClr val="bg2"/>
                  </a:solidFill>
                </a:rPr>
                <a:t>, second hand goods may have been built to an old standard, or there may not have been a standard at all when they were made. In addition, wear and tear may have made them unsafe so </a:t>
              </a:r>
              <a:r>
                <a:rPr lang="en-US" altLang="en-US" sz="1000" b="1">
                  <a:solidFill>
                    <a:schemeClr val="hlink"/>
                  </a:solidFill>
                </a:rPr>
                <a:t>you need to check them carefully before buying or using them</a:t>
              </a:r>
              <a:r>
                <a:rPr lang="en-US" altLang="en-US" sz="1000">
                  <a:solidFill>
                    <a:schemeClr val="bg2"/>
                  </a:solidFill>
                </a:rPr>
                <a:t>. If in any doubt about the </a:t>
              </a:r>
              <a:r>
                <a:rPr lang="en-US" altLang="en-US" sz="1000" b="1" u="sng">
                  <a:solidFill>
                    <a:srgbClr val="993366"/>
                  </a:solidFill>
                </a:rPr>
                <a:t>safety of items designed for young children especially second hand ones don't use them</a:t>
              </a:r>
              <a:r>
                <a:rPr lang="en-US" altLang="en-US" sz="1000">
                  <a:solidFill>
                    <a:schemeClr val="bg2"/>
                  </a:solidFill>
                </a:rPr>
                <a:t>. </a:t>
              </a:r>
            </a:p>
          </p:txBody>
        </p:sp>
        <p:pic>
          <p:nvPicPr>
            <p:cNvPr id="104465" name="Picture 43" descr="LionMark"/>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3807" t="8022" r="7953" b="11052"/>
            <a:stretch>
              <a:fillRect/>
            </a:stretch>
          </p:blipFill>
          <p:spPr bwMode="auto">
            <a:xfrm>
              <a:off x="6975" y="121"/>
              <a:ext cx="1043"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66" name="Rectangle 44"/>
            <p:cNvSpPr>
              <a:spLocks noChangeArrowheads="1"/>
            </p:cNvSpPr>
            <p:nvPr/>
          </p:nvSpPr>
          <p:spPr bwMode="auto">
            <a:xfrm>
              <a:off x="5347" y="121"/>
              <a:ext cx="1674" cy="1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r>
                <a:rPr lang="en-GB" altLang="en-US" sz="1400" b="1">
                  <a:solidFill>
                    <a:schemeClr val="hlink"/>
                  </a:solidFill>
                </a:rPr>
                <a:t>BRITISH TOY AND HOBBIES ASSOCIATION</a:t>
              </a:r>
              <a:endParaRPr lang="en-GB" altLang="en-US" sz="500" b="1">
                <a:solidFill>
                  <a:schemeClr val="hlink"/>
                </a:solidFill>
              </a:endParaRPr>
            </a:p>
            <a:p>
              <a:pPr algn="just" eaLnBrk="1" hangingPunct="1"/>
              <a:r>
                <a:rPr lang="en-GB" altLang="en-US" sz="1000">
                  <a:solidFill>
                    <a:schemeClr val="bg2"/>
                  </a:solidFill>
                </a:rPr>
                <a:t>The </a:t>
              </a:r>
              <a:r>
                <a:rPr lang="en-GB" altLang="en-US" sz="1000" b="1">
                  <a:solidFill>
                    <a:schemeClr val="hlink"/>
                  </a:solidFill>
                </a:rPr>
                <a:t>BTHA</a:t>
              </a:r>
              <a:r>
                <a:rPr lang="en-GB" altLang="en-US" sz="1000">
                  <a:solidFill>
                    <a:schemeClr val="bg2"/>
                  </a:solidFill>
                </a:rPr>
                <a:t> is an association that ensure that </a:t>
              </a:r>
              <a:r>
                <a:rPr lang="en-GB" altLang="en-US" sz="1000" b="1" u="sng">
                  <a:solidFill>
                    <a:srgbClr val="993366"/>
                  </a:solidFill>
                </a:rPr>
                <a:t>manufacturers of toys meet strict safety criteria before they can be sold with the Loin Mark logo</a:t>
              </a:r>
              <a:r>
                <a:rPr lang="en-GB" altLang="en-US" sz="1000">
                  <a:solidFill>
                    <a:schemeClr val="bg2"/>
                  </a:solidFill>
                </a:rPr>
                <a:t>. Manufacturers muck </a:t>
              </a:r>
              <a:r>
                <a:rPr lang="en-GB" altLang="en-US" sz="1000" b="1">
                  <a:solidFill>
                    <a:schemeClr val="hlink"/>
                  </a:solidFill>
                </a:rPr>
                <a:t>stick to clear guidelines</a:t>
              </a:r>
              <a:r>
                <a:rPr lang="en-GB" altLang="en-US" sz="1000">
                  <a:solidFill>
                    <a:schemeClr val="bg2"/>
                  </a:solidFill>
                </a:rPr>
                <a:t> to ensure that </a:t>
              </a:r>
              <a:r>
                <a:rPr lang="en-GB" altLang="en-US" sz="1000" b="1">
                  <a:solidFill>
                    <a:schemeClr val="hlink"/>
                  </a:solidFill>
                </a:rPr>
                <a:t>toys are safe to use for the age range they are designed for</a:t>
              </a:r>
              <a:r>
                <a:rPr lang="en-GB" altLang="en-US" sz="1000">
                  <a:solidFill>
                    <a:schemeClr val="bg2"/>
                  </a:solidFill>
                </a:rPr>
                <a:t>. </a:t>
              </a:r>
              <a:endParaRPr lang="en-US" altLang="en-US" sz="1000"/>
            </a:p>
          </p:txBody>
        </p:sp>
        <p:sp>
          <p:nvSpPr>
            <p:cNvPr id="104467" name="Text Box 47"/>
            <p:cNvSpPr txBox="1">
              <a:spLocks noChangeArrowheads="1"/>
            </p:cNvSpPr>
            <p:nvPr/>
          </p:nvSpPr>
          <p:spPr bwMode="auto">
            <a:xfrm>
              <a:off x="5347" y="1086"/>
              <a:ext cx="2676"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chemeClr val="bg2"/>
                  </a:solidFill>
                </a:rPr>
                <a:t>Not only must they make sure the product Is safe, but the product must </a:t>
              </a:r>
              <a:r>
                <a:rPr lang="en-GB" altLang="en-US" sz="1000" b="1">
                  <a:solidFill>
                    <a:schemeClr val="hlink"/>
                  </a:solidFill>
                </a:rPr>
                <a:t>be manufactured and marketed to meet their ethical standards</a:t>
              </a:r>
              <a:r>
                <a:rPr lang="en-GB" altLang="en-US" sz="1000">
                  <a:solidFill>
                    <a:schemeClr val="bg2"/>
                  </a:solidFill>
                </a:rPr>
                <a:t>. Manufacturers must be working towards a greener standard of manufacturing.</a:t>
              </a:r>
              <a:r>
                <a:rPr lang="en-GB" altLang="en-US" sz="1000"/>
                <a:t> </a:t>
              </a:r>
              <a:endParaRPr lang="en-US" altLang="en-US" sz="1000"/>
            </a:p>
          </p:txBody>
        </p:sp>
      </p:grpSp>
      <p:sp>
        <p:nvSpPr>
          <p:cNvPr id="104457" name="Text Box 55"/>
          <p:cNvSpPr txBox="1">
            <a:spLocks noChangeArrowheads="1"/>
          </p:cNvSpPr>
          <p:nvPr/>
        </p:nvSpPr>
        <p:spPr bwMode="auto">
          <a:xfrm>
            <a:off x="11080750" y="47625"/>
            <a:ext cx="1792288"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dash"/>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800" b="1">
                <a:solidFill>
                  <a:srgbClr val="FF9900"/>
                </a:solidFill>
              </a:rPr>
              <a:t>Page 4 of 9</a:t>
            </a:r>
            <a:endParaRPr lang="en-US" altLang="en-US" sz="1800" b="1">
              <a:solidFill>
                <a:srgbClr val="FF9900"/>
              </a:solidFill>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ext Box 4"/>
          <p:cNvSpPr txBox="1">
            <a:spLocks noChangeArrowheads="1"/>
          </p:cNvSpPr>
          <p:nvPr/>
        </p:nvSpPr>
        <p:spPr bwMode="auto">
          <a:xfrm>
            <a:off x="-7938" y="2665413"/>
            <a:ext cx="4032251"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THE HUMAN FACTOR – DESIGNING FOR PEOPLE </a:t>
            </a:r>
          </a:p>
        </p:txBody>
      </p:sp>
      <p:sp>
        <p:nvSpPr>
          <p:cNvPr id="105475" name="Text Box 6"/>
          <p:cNvSpPr txBox="1">
            <a:spLocks noChangeArrowheads="1"/>
          </p:cNvSpPr>
          <p:nvPr/>
        </p:nvSpPr>
        <p:spPr bwMode="auto">
          <a:xfrm>
            <a:off x="71438" y="3233738"/>
            <a:ext cx="3881437" cy="5751512"/>
          </a:xfrm>
          <a:prstGeom prst="rect">
            <a:avLst/>
          </a:prstGeom>
          <a:gradFill rotWithShape="1">
            <a:gsLst>
              <a:gs pos="0">
                <a:srgbClr val="E2E2E2">
                  <a:alpha val="89998"/>
                </a:srgbClr>
              </a:gs>
              <a:gs pos="100000">
                <a:schemeClr val="bg1">
                  <a:alpha val="10001"/>
                </a:schemeClr>
              </a:gs>
            </a:gsLst>
            <a:path path="rect">
              <a:fillToRect r="100000" b="100000"/>
            </a:path>
          </a:gra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000">
                <a:solidFill>
                  <a:srgbClr val="5F5F5F"/>
                </a:solidFill>
              </a:rPr>
              <a:t>There is </a:t>
            </a:r>
            <a:r>
              <a:rPr lang="en-GB" altLang="en-US" sz="1000" b="1" u="sng">
                <a:solidFill>
                  <a:srgbClr val="993366"/>
                </a:solidFill>
              </a:rPr>
              <a:t>no such person as the average man, women, boy, or girl</a:t>
            </a:r>
            <a:r>
              <a:rPr lang="en-GB" altLang="en-US" sz="1000">
                <a:solidFill>
                  <a:srgbClr val="5F5F5F"/>
                </a:solidFill>
              </a:rPr>
              <a:t>. Human beings are different in their </a:t>
            </a:r>
            <a:r>
              <a:rPr lang="en-GB" altLang="en-US" sz="1000" b="1">
                <a:solidFill>
                  <a:schemeClr val="hlink"/>
                </a:solidFill>
              </a:rPr>
              <a:t>physical, artistic and intellectual abilities, as well as their general health</a:t>
            </a:r>
            <a:r>
              <a:rPr lang="en-GB" altLang="en-US" sz="1000">
                <a:solidFill>
                  <a:srgbClr val="5F5F5F"/>
                </a:solidFill>
              </a:rPr>
              <a:t>. These differences must be thought about when designing. In this section I am going to look into detail at </a:t>
            </a:r>
            <a:r>
              <a:rPr lang="en-GB" altLang="en-US" sz="1000" b="1">
                <a:solidFill>
                  <a:schemeClr val="hlink"/>
                </a:solidFill>
              </a:rPr>
              <a:t>two important aspects of design</a:t>
            </a:r>
            <a:r>
              <a:rPr lang="en-GB" altLang="en-US" sz="1000">
                <a:solidFill>
                  <a:srgbClr val="5F5F5F"/>
                </a:solidFill>
              </a:rPr>
              <a:t>, </a:t>
            </a:r>
            <a:r>
              <a:rPr lang="en-GB" altLang="en-US" sz="1000" b="1" u="sng">
                <a:solidFill>
                  <a:srgbClr val="993366"/>
                </a:solidFill>
              </a:rPr>
              <a:t>ergonomics</a:t>
            </a:r>
            <a:r>
              <a:rPr lang="en-GB" altLang="en-US" sz="1000" b="1">
                <a:solidFill>
                  <a:srgbClr val="5F5F5F"/>
                </a:solidFill>
              </a:rPr>
              <a:t>, </a:t>
            </a:r>
            <a:r>
              <a:rPr lang="en-GB" altLang="en-US" sz="1000">
                <a:solidFill>
                  <a:srgbClr val="5F5F5F"/>
                </a:solidFill>
              </a:rPr>
              <a:t>which is concerned </a:t>
            </a:r>
            <a:r>
              <a:rPr lang="en-GB" altLang="en-US" sz="1000" b="1">
                <a:solidFill>
                  <a:schemeClr val="hlink"/>
                </a:solidFill>
              </a:rPr>
              <a:t>with function and use</a:t>
            </a:r>
            <a:r>
              <a:rPr lang="en-GB" altLang="en-US" sz="1000">
                <a:solidFill>
                  <a:srgbClr val="5F5F5F"/>
                </a:solidFill>
              </a:rPr>
              <a:t>, and </a:t>
            </a:r>
            <a:r>
              <a:rPr lang="en-GB" altLang="en-US" sz="1000" b="1" u="sng">
                <a:solidFill>
                  <a:srgbClr val="993366"/>
                </a:solidFill>
              </a:rPr>
              <a:t>aesthetics</a:t>
            </a:r>
            <a:r>
              <a:rPr lang="en-GB" altLang="en-US" sz="1000" b="1">
                <a:solidFill>
                  <a:srgbClr val="5F5F5F"/>
                </a:solidFill>
              </a:rPr>
              <a:t> </a:t>
            </a:r>
            <a:r>
              <a:rPr lang="en-GB" altLang="en-US" sz="1000">
                <a:solidFill>
                  <a:srgbClr val="5F5F5F"/>
                </a:solidFill>
              </a:rPr>
              <a:t>which is  concerned </a:t>
            </a:r>
            <a:r>
              <a:rPr lang="en-GB" altLang="en-US" sz="1000" b="1">
                <a:solidFill>
                  <a:schemeClr val="hlink"/>
                </a:solidFill>
              </a:rPr>
              <a:t>with appearance</a:t>
            </a:r>
            <a:r>
              <a:rPr lang="en-GB" altLang="en-US" sz="1000">
                <a:solidFill>
                  <a:srgbClr val="5F5F5F"/>
                </a:solidFill>
              </a:rPr>
              <a:t>.</a:t>
            </a:r>
          </a:p>
          <a:p>
            <a:pPr algn="just" eaLnBrk="1" hangingPunct="1">
              <a:spcBef>
                <a:spcPct val="50000"/>
              </a:spcBef>
            </a:pPr>
            <a:r>
              <a:rPr lang="en-GB" altLang="en-US" sz="1600" b="1">
                <a:solidFill>
                  <a:schemeClr val="hlink"/>
                </a:solidFill>
              </a:rPr>
              <a:t>ERGONOMICS</a:t>
            </a:r>
          </a:p>
          <a:p>
            <a:pPr algn="just" eaLnBrk="1" hangingPunct="1">
              <a:spcBef>
                <a:spcPct val="50000"/>
              </a:spcBef>
            </a:pPr>
            <a:r>
              <a:rPr lang="en-GB" altLang="en-US" sz="1000">
                <a:solidFill>
                  <a:srgbClr val="5F5F5F"/>
                </a:solidFill>
              </a:rPr>
              <a:t>Ergonomics is the study of the </a:t>
            </a:r>
            <a:r>
              <a:rPr lang="en-GB" altLang="en-US" sz="1000" b="1" u="sng">
                <a:solidFill>
                  <a:srgbClr val="993366"/>
                </a:solidFill>
              </a:rPr>
              <a:t>interaction between humans and products they use or the environment they are in</a:t>
            </a:r>
            <a:r>
              <a:rPr lang="en-GB" altLang="en-US" sz="1000">
                <a:solidFill>
                  <a:srgbClr val="5F5F5F"/>
                </a:solidFill>
              </a:rPr>
              <a:t>. When designing products it is important to think about how the person will </a:t>
            </a:r>
            <a:r>
              <a:rPr lang="en-GB" altLang="en-US" sz="1000" b="1">
                <a:solidFill>
                  <a:schemeClr val="hlink"/>
                </a:solidFill>
              </a:rPr>
              <a:t>interact with it and will it be easy and comfortable to use</a:t>
            </a:r>
            <a:r>
              <a:rPr lang="en-GB" altLang="en-US" sz="1000">
                <a:solidFill>
                  <a:srgbClr val="5F5F5F"/>
                </a:solidFill>
              </a:rPr>
              <a:t>. </a:t>
            </a:r>
            <a:endParaRPr lang="en-GB" altLang="en-US" sz="1000" b="1">
              <a:solidFill>
                <a:srgbClr val="5F5F5F"/>
              </a:solidFill>
            </a:endParaRPr>
          </a:p>
          <a:p>
            <a:pPr algn="just" eaLnBrk="1" hangingPunct="1">
              <a:spcBef>
                <a:spcPct val="50000"/>
              </a:spcBef>
            </a:pPr>
            <a:r>
              <a:rPr lang="en-GB" altLang="en-US" sz="1000">
                <a:solidFill>
                  <a:srgbClr val="5F5F5F"/>
                </a:solidFill>
              </a:rPr>
              <a:t>Ergonomics is the science of designing </a:t>
            </a:r>
            <a:r>
              <a:rPr lang="en-GB" altLang="en-US" sz="1000" b="1">
                <a:solidFill>
                  <a:schemeClr val="hlink"/>
                </a:solidFill>
              </a:rPr>
              <a:t>user interaction with equipment and workplaces to fit the user</a:t>
            </a:r>
            <a:r>
              <a:rPr lang="en-GB" altLang="en-US" sz="1000">
                <a:solidFill>
                  <a:srgbClr val="5F5F5F"/>
                </a:solidFill>
              </a:rPr>
              <a:t>. Proper ergonomic design is necessary to </a:t>
            </a:r>
            <a:r>
              <a:rPr lang="en-GB" altLang="en-US" sz="1000" b="1">
                <a:solidFill>
                  <a:schemeClr val="hlink"/>
                </a:solidFill>
              </a:rPr>
              <a:t>prevent repetitive strain injuries</a:t>
            </a:r>
            <a:r>
              <a:rPr lang="en-GB" altLang="en-US" sz="1000">
                <a:solidFill>
                  <a:srgbClr val="5F5F5F"/>
                </a:solidFill>
              </a:rPr>
              <a:t>, which can develop over time and </a:t>
            </a:r>
            <a:r>
              <a:rPr lang="en-GB" altLang="en-US" sz="1000" b="1" u="sng">
                <a:solidFill>
                  <a:srgbClr val="993366"/>
                </a:solidFill>
              </a:rPr>
              <a:t>can lead to long-term disability</a:t>
            </a:r>
            <a:r>
              <a:rPr lang="en-GB" altLang="en-US" sz="1000">
                <a:solidFill>
                  <a:srgbClr val="5F5F5F"/>
                </a:solidFill>
              </a:rPr>
              <a:t>. </a:t>
            </a:r>
          </a:p>
          <a:p>
            <a:pPr algn="just" eaLnBrk="1" hangingPunct="1">
              <a:spcBef>
                <a:spcPct val="50000"/>
              </a:spcBef>
            </a:pPr>
            <a:r>
              <a:rPr lang="en-GB" altLang="en-US" sz="1000" b="1" u="sng">
                <a:solidFill>
                  <a:srgbClr val="993366"/>
                </a:solidFill>
              </a:rPr>
              <a:t>A starting point can often be made by studying people</a:t>
            </a:r>
            <a:r>
              <a:rPr lang="en-GB" altLang="en-US" sz="1000">
                <a:solidFill>
                  <a:srgbClr val="5F5F5F"/>
                </a:solidFill>
              </a:rPr>
              <a:t>. They come in </a:t>
            </a:r>
            <a:r>
              <a:rPr lang="en-GB" altLang="en-US" sz="1000" b="1">
                <a:solidFill>
                  <a:schemeClr val="hlink"/>
                </a:solidFill>
              </a:rPr>
              <a:t>all shapes and sizes – short or tall, thin or fat</a:t>
            </a:r>
            <a:r>
              <a:rPr lang="en-GB" altLang="en-US" sz="1000">
                <a:solidFill>
                  <a:srgbClr val="5F5F5F"/>
                </a:solidFill>
              </a:rPr>
              <a:t>. Human differences are obvious if we look at body size variations. </a:t>
            </a:r>
            <a:r>
              <a:rPr lang="en-GB" altLang="en-US" sz="1000" u="sng">
                <a:solidFill>
                  <a:srgbClr val="5F5F5F"/>
                </a:solidFill>
              </a:rPr>
              <a:t>These cover:</a:t>
            </a:r>
          </a:p>
          <a:p>
            <a:pPr algn="just" eaLnBrk="1" hangingPunct="1">
              <a:spcBef>
                <a:spcPct val="50000"/>
              </a:spcBef>
              <a:buClr>
                <a:srgbClr val="4D4D4D"/>
              </a:buClr>
              <a:buFontTx/>
              <a:buChar char="•"/>
            </a:pPr>
            <a:r>
              <a:rPr lang="en-GB" altLang="en-US" sz="1000" b="1">
                <a:solidFill>
                  <a:schemeClr val="hlink"/>
                </a:solidFill>
              </a:rPr>
              <a:t>HUMAN PHYSIQUE-</a:t>
            </a:r>
            <a:r>
              <a:rPr lang="en-GB" altLang="en-US" sz="1000">
                <a:solidFill>
                  <a:srgbClr val="5F5F5F"/>
                </a:solidFill>
              </a:rPr>
              <a:t> height weight, range of reach and movement.</a:t>
            </a:r>
          </a:p>
          <a:p>
            <a:pPr algn="just" eaLnBrk="1" hangingPunct="1">
              <a:spcBef>
                <a:spcPct val="50000"/>
              </a:spcBef>
              <a:buClr>
                <a:srgbClr val="4D4D4D"/>
              </a:buClr>
              <a:buFontTx/>
              <a:buChar char="•"/>
            </a:pPr>
            <a:r>
              <a:rPr lang="en-GB" altLang="en-US" sz="1000" b="1">
                <a:solidFill>
                  <a:schemeClr val="hlink"/>
                </a:solidFill>
              </a:rPr>
              <a:t>HUMAN ABILITIES-</a:t>
            </a:r>
            <a:r>
              <a:rPr lang="en-GB" altLang="en-US" sz="1000">
                <a:solidFill>
                  <a:srgbClr val="5F5F5F"/>
                </a:solidFill>
              </a:rPr>
              <a:t> strength, associated with posture and range of movement. </a:t>
            </a:r>
          </a:p>
          <a:p>
            <a:pPr algn="just" eaLnBrk="1" hangingPunct="1">
              <a:spcBef>
                <a:spcPct val="50000"/>
              </a:spcBef>
            </a:pPr>
            <a:r>
              <a:rPr lang="en-GB" altLang="en-US" sz="1000">
                <a:solidFill>
                  <a:srgbClr val="5F5F5F"/>
                </a:solidFill>
              </a:rPr>
              <a:t>Designers normally use sizes taken from both men and women, but </a:t>
            </a:r>
            <a:r>
              <a:rPr lang="en-GB" altLang="en-US" sz="1000" b="1">
                <a:solidFill>
                  <a:schemeClr val="hlink"/>
                </a:solidFill>
              </a:rPr>
              <a:t>also have to cater for people with special needs</a:t>
            </a:r>
            <a:r>
              <a:rPr lang="en-GB" altLang="en-US" sz="1000">
                <a:solidFill>
                  <a:srgbClr val="5F5F5F"/>
                </a:solidFill>
              </a:rPr>
              <a:t>, for example, children or handicapped individuals. Human abilities must also be taken into account, as they limit performance. How much force can be applied with a finger or arm, or how far it can reach, all affect the design of handles and controls.</a:t>
            </a:r>
            <a:endParaRPr lang="en-GB" altLang="en-US" sz="1000" b="1">
              <a:solidFill>
                <a:schemeClr val="hlink"/>
              </a:solidFill>
            </a:endParaRPr>
          </a:p>
          <a:p>
            <a:pPr algn="just" eaLnBrk="1" hangingPunct="1">
              <a:spcBef>
                <a:spcPct val="50000"/>
              </a:spcBef>
            </a:pPr>
            <a:endParaRPr lang="en-GB" altLang="en-US" sz="1000" b="1">
              <a:solidFill>
                <a:schemeClr val="hlink"/>
              </a:solidFill>
            </a:endParaRPr>
          </a:p>
        </p:txBody>
      </p:sp>
      <p:pic>
        <p:nvPicPr>
          <p:cNvPr id="105476" name="Picture 30" descr="img055"/>
          <p:cNvPicPr>
            <a:picLocks noChangeAspect="1" noChangeArrowheads="1"/>
          </p:cNvPicPr>
          <p:nvPr/>
        </p:nvPicPr>
        <p:blipFill>
          <a:blip r:embed="rId3" cstate="print">
            <a:clrChange>
              <a:clrFrom>
                <a:srgbClr val="ECEEFA"/>
              </a:clrFrom>
              <a:clrTo>
                <a:srgbClr val="ECEEFA">
                  <a:alpha val="0"/>
                </a:srgbClr>
              </a:clrTo>
            </a:clrChange>
            <a:extLst>
              <a:ext uri="{28A0092B-C50C-407E-A947-70E740481C1C}">
                <a14:useLocalDpi xmlns:a14="http://schemas.microsoft.com/office/drawing/2010/main" val="0"/>
              </a:ext>
            </a:extLst>
          </a:blip>
          <a:srcRect/>
          <a:stretch>
            <a:fillRect/>
          </a:stretch>
        </p:blipFill>
        <p:spPr bwMode="auto">
          <a:xfrm>
            <a:off x="855663" y="8770938"/>
            <a:ext cx="2376487" cy="78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5477" name="Group 40"/>
          <p:cNvGrpSpPr>
            <a:grpSpLocks/>
          </p:cNvGrpSpPr>
          <p:nvPr/>
        </p:nvGrpSpPr>
        <p:grpSpPr bwMode="auto">
          <a:xfrm>
            <a:off x="8345488" y="47625"/>
            <a:ext cx="4319587" cy="9521825"/>
            <a:chOff x="5257" y="30"/>
            <a:chExt cx="2721" cy="5998"/>
          </a:xfrm>
        </p:grpSpPr>
        <p:sp>
          <p:nvSpPr>
            <p:cNvPr id="105490" name="Text Box 7"/>
            <p:cNvSpPr txBox="1">
              <a:spLocks noChangeArrowheads="1"/>
            </p:cNvSpPr>
            <p:nvPr/>
          </p:nvSpPr>
          <p:spPr bwMode="auto">
            <a:xfrm>
              <a:off x="5347" y="302"/>
              <a:ext cx="2631" cy="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rgbClr val="5F5F5F"/>
                  </a:solidFill>
                </a:rPr>
                <a:t>Seats are </a:t>
              </a:r>
              <a:r>
                <a:rPr lang="en-GB" altLang="en-US" sz="1000" b="1">
                  <a:solidFill>
                    <a:schemeClr val="hlink"/>
                  </a:solidFill>
                </a:rPr>
                <a:t>used for a variety of purposes</a:t>
              </a:r>
              <a:r>
                <a:rPr lang="en-GB" altLang="en-US" sz="1000">
                  <a:solidFill>
                    <a:srgbClr val="5F5F5F"/>
                  </a:solidFill>
                </a:rPr>
                <a:t> (such as working, relaxing, specialist types such as car seats) and there are </a:t>
              </a:r>
              <a:r>
                <a:rPr lang="en-GB" altLang="en-US" sz="1000" b="1">
                  <a:solidFill>
                    <a:schemeClr val="hlink"/>
                  </a:solidFill>
                </a:rPr>
                <a:t>many different types of seating available</a:t>
              </a:r>
              <a:r>
                <a:rPr lang="en-GB" altLang="en-US" sz="1000">
                  <a:solidFill>
                    <a:srgbClr val="5F5F5F"/>
                  </a:solidFill>
                </a:rPr>
                <a:t>. (For more details please look at page …)</a:t>
              </a:r>
            </a:p>
            <a:p>
              <a:pPr algn="just" eaLnBrk="1" hangingPunct="1"/>
              <a:endParaRPr lang="en-GB" altLang="en-US" sz="300">
                <a:solidFill>
                  <a:srgbClr val="5F5F5F"/>
                </a:solidFill>
              </a:endParaRPr>
            </a:p>
            <a:p>
              <a:pPr algn="just" eaLnBrk="1" hangingPunct="1"/>
              <a:r>
                <a:rPr lang="en-GB" altLang="en-US" sz="1000" b="1" u="sng">
                  <a:solidFill>
                    <a:srgbClr val="993366"/>
                  </a:solidFill>
                </a:rPr>
                <a:t>When sitting</a:t>
              </a:r>
              <a:r>
                <a:rPr lang="en-GB" altLang="en-US" sz="1000">
                  <a:solidFill>
                    <a:srgbClr val="5F5F5F"/>
                  </a:solidFill>
                </a:rPr>
                <a:t>, people tend to </a:t>
              </a:r>
              <a:r>
                <a:rPr lang="en-GB" altLang="en-US" sz="1000" b="1" u="sng">
                  <a:solidFill>
                    <a:srgbClr val="993366"/>
                  </a:solidFill>
                </a:rPr>
                <a:t>shuffle around changing position</a:t>
              </a:r>
              <a:r>
                <a:rPr lang="en-GB" altLang="en-US" sz="1000">
                  <a:solidFill>
                    <a:srgbClr val="5F5F5F"/>
                  </a:solidFill>
                </a:rPr>
                <a:t>, which is necessary if </a:t>
              </a:r>
              <a:r>
                <a:rPr lang="en-GB" altLang="en-US" sz="1000" b="1">
                  <a:solidFill>
                    <a:schemeClr val="hlink"/>
                  </a:solidFill>
                </a:rPr>
                <a:t>body tiredness is to be avoided</a:t>
              </a:r>
              <a:r>
                <a:rPr lang="en-GB" altLang="en-US" sz="1000">
                  <a:solidFill>
                    <a:srgbClr val="5F5F5F"/>
                  </a:solidFill>
                </a:rPr>
                <a:t>. The position (posture) needed will vary according to use. That needed at a desk or dinning table is very different from that adopted in an easy chair.</a:t>
              </a:r>
            </a:p>
          </p:txBody>
        </p:sp>
        <p:sp>
          <p:nvSpPr>
            <p:cNvPr id="105491" name="Rectangle 11"/>
            <p:cNvSpPr>
              <a:spLocks noChangeArrowheads="1"/>
            </p:cNvSpPr>
            <p:nvPr/>
          </p:nvSpPr>
          <p:spPr bwMode="auto">
            <a:xfrm>
              <a:off x="5302" y="30"/>
              <a:ext cx="1639"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SEATING</a:t>
              </a:r>
            </a:p>
          </p:txBody>
        </p:sp>
        <p:sp>
          <p:nvSpPr>
            <p:cNvPr id="105492" name="Text Box 21"/>
            <p:cNvSpPr txBox="1">
              <a:spLocks noChangeArrowheads="1"/>
            </p:cNvSpPr>
            <p:nvPr/>
          </p:nvSpPr>
          <p:spPr bwMode="auto">
            <a:xfrm>
              <a:off x="5347" y="3058"/>
              <a:ext cx="2631" cy="2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rgbClr val="5F5F5F"/>
                  </a:solidFill>
                </a:rPr>
                <a:t>People use mechanical aids, including tools, to extend and reinforce their </a:t>
              </a:r>
              <a:r>
                <a:rPr lang="en-GB" altLang="en-US" sz="1000" b="1">
                  <a:solidFill>
                    <a:schemeClr val="hlink"/>
                  </a:solidFill>
                </a:rPr>
                <a:t>strength and effectiveness</a:t>
              </a:r>
              <a:r>
                <a:rPr lang="en-GB" altLang="en-US" sz="1000">
                  <a:solidFill>
                    <a:srgbClr val="5F5F5F"/>
                  </a:solidFill>
                </a:rPr>
                <a:t>. User actions involve </a:t>
              </a:r>
              <a:r>
                <a:rPr lang="en-GB" altLang="en-US" sz="1000" b="1" u="sng">
                  <a:solidFill>
                    <a:srgbClr val="993366"/>
                  </a:solidFill>
                </a:rPr>
                <a:t>pulling, pushing, lifting and carrying</a:t>
              </a:r>
              <a:r>
                <a:rPr lang="en-GB" altLang="en-US" sz="1000">
                  <a:solidFill>
                    <a:srgbClr val="5F5F5F"/>
                  </a:solidFill>
                </a:rPr>
                <a:t>. These need to be assessed in terms of dimensions and layout. </a:t>
              </a:r>
            </a:p>
            <a:p>
              <a:pPr algn="just" eaLnBrk="1" hangingPunct="1"/>
              <a:endParaRPr lang="en-GB" altLang="en-US" sz="200">
                <a:solidFill>
                  <a:srgbClr val="5F5F5F"/>
                </a:solidFill>
              </a:endParaRPr>
            </a:p>
            <a:p>
              <a:pPr algn="just" eaLnBrk="1" hangingPunct="1"/>
              <a:r>
                <a:rPr lang="en-GB" altLang="en-US" sz="1000">
                  <a:solidFill>
                    <a:srgbClr val="5F5F5F"/>
                  </a:solidFill>
                </a:rPr>
                <a:t>Models can show the effect of size, range and training.</a:t>
              </a:r>
            </a:p>
            <a:p>
              <a:pPr algn="just" eaLnBrk="1" hangingPunct="1"/>
              <a:endParaRPr lang="en-GB" altLang="en-US" sz="500">
                <a:solidFill>
                  <a:srgbClr val="5F5F5F"/>
                </a:solidFill>
              </a:endParaRPr>
            </a:p>
            <a:p>
              <a:pPr algn="just" eaLnBrk="1" hangingPunct="1"/>
              <a:r>
                <a:rPr lang="en-GB" altLang="en-US" sz="1000" b="1">
                  <a:solidFill>
                    <a:schemeClr val="hlink"/>
                  </a:solidFill>
                </a:rPr>
                <a:t>HAND MOVEMENT</a:t>
              </a:r>
            </a:p>
            <a:p>
              <a:pPr algn="just" eaLnBrk="1" hangingPunct="1"/>
              <a:r>
                <a:rPr lang="en-GB" altLang="en-US" sz="1000">
                  <a:solidFill>
                    <a:srgbClr val="5F5F5F"/>
                  </a:solidFill>
                </a:rPr>
                <a:t>This allows both </a:t>
              </a:r>
              <a:r>
                <a:rPr lang="en-GB" altLang="en-US" sz="1000" b="1" u="sng">
                  <a:solidFill>
                    <a:srgbClr val="993366"/>
                  </a:solidFill>
                </a:rPr>
                <a:t>delicate control and the application of pressure</a:t>
              </a:r>
              <a:r>
                <a:rPr lang="en-GB" altLang="en-US" sz="1000">
                  <a:solidFill>
                    <a:srgbClr val="5F5F5F"/>
                  </a:solidFill>
                </a:rPr>
                <a:t>. The </a:t>
              </a:r>
              <a:r>
                <a:rPr lang="en-GB" altLang="en-US" sz="1000" b="1">
                  <a:solidFill>
                    <a:schemeClr val="hlink"/>
                  </a:solidFill>
                </a:rPr>
                <a:t>index finger is best suited for actions that involve pointing and middle finger for flexing</a:t>
              </a:r>
              <a:r>
                <a:rPr lang="en-GB" altLang="en-US" sz="1000">
                  <a:solidFill>
                    <a:srgbClr val="5F5F5F"/>
                  </a:solidFill>
                </a:rPr>
                <a:t>. The </a:t>
              </a:r>
              <a:r>
                <a:rPr lang="en-GB" altLang="en-US" sz="1000" b="1">
                  <a:solidFill>
                    <a:schemeClr val="hlink"/>
                  </a:solidFill>
                </a:rPr>
                <a:t>thumb is more suitable for pushing buttons and triggers</a:t>
              </a:r>
              <a:r>
                <a:rPr lang="en-GB" altLang="en-US" sz="1000">
                  <a:solidFill>
                    <a:srgbClr val="5F5F5F"/>
                  </a:solidFill>
                </a:rPr>
                <a:t>.</a:t>
              </a:r>
            </a:p>
            <a:p>
              <a:pPr algn="just" eaLnBrk="1" hangingPunct="1"/>
              <a:endParaRPr lang="en-GB" altLang="en-US" sz="500">
                <a:solidFill>
                  <a:srgbClr val="5F5F5F"/>
                </a:solidFill>
              </a:endParaRPr>
            </a:p>
            <a:p>
              <a:pPr algn="just" eaLnBrk="1" hangingPunct="1"/>
              <a:r>
                <a:rPr lang="en-GB" altLang="en-US" sz="1000" b="1">
                  <a:solidFill>
                    <a:schemeClr val="hlink"/>
                  </a:solidFill>
                </a:rPr>
                <a:t>HANDLES</a:t>
              </a:r>
            </a:p>
            <a:p>
              <a:pPr algn="just" eaLnBrk="1" hangingPunct="1"/>
              <a:r>
                <a:rPr lang="en-GB" altLang="en-US" sz="1000">
                  <a:solidFill>
                    <a:srgbClr val="5F5F5F"/>
                  </a:solidFill>
                </a:rPr>
                <a:t>They do </a:t>
              </a:r>
              <a:r>
                <a:rPr lang="en-GB" altLang="en-US" sz="1000" b="1" u="sng">
                  <a:solidFill>
                    <a:srgbClr val="993366"/>
                  </a:solidFill>
                </a:rPr>
                <a:t>not always fit the hand</a:t>
              </a:r>
              <a:r>
                <a:rPr lang="en-GB" altLang="en-US" sz="1000">
                  <a:solidFill>
                    <a:srgbClr val="5F5F5F"/>
                  </a:solidFill>
                </a:rPr>
                <a:t> well, but the hand can usually adapt to their use. Tools, (for example, screw driver) are often an unsuitable shape for using over a long period of time. The result can be muscular fatigue and bruising the soft tissue of the palm.</a:t>
              </a:r>
            </a:p>
            <a:p>
              <a:pPr algn="just" eaLnBrk="1" hangingPunct="1"/>
              <a:endParaRPr lang="en-GB" altLang="en-US" sz="200">
                <a:solidFill>
                  <a:srgbClr val="5F5F5F"/>
                </a:solidFill>
              </a:endParaRPr>
            </a:p>
            <a:p>
              <a:pPr algn="just" eaLnBrk="1" hangingPunct="1"/>
              <a:r>
                <a:rPr lang="en-GB" altLang="en-US" sz="1000">
                  <a:solidFill>
                    <a:srgbClr val="5F5F5F"/>
                  </a:solidFill>
                </a:rPr>
                <a:t>Tool handles, or the arts grasped, should be between 18-50, and the force distributed over as wide an area as possible. The better ones are those with a lot of contact between the hand and the handle. Individual specialist handles are made for the disabled or sports person to ensure balance and precision.</a:t>
              </a:r>
            </a:p>
            <a:p>
              <a:pPr algn="just" eaLnBrk="1" hangingPunct="1"/>
              <a:endParaRPr lang="en-GB" altLang="en-US" sz="200">
                <a:solidFill>
                  <a:srgbClr val="5F5F5F"/>
                </a:solidFill>
              </a:endParaRPr>
            </a:p>
            <a:p>
              <a:pPr algn="just" eaLnBrk="1" hangingPunct="1"/>
              <a:r>
                <a:rPr lang="en-GB" altLang="en-US" sz="1000" u="sng">
                  <a:solidFill>
                    <a:srgbClr val="5F5F5F"/>
                  </a:solidFill>
                </a:rPr>
                <a:t>When designing a handle, I have to remember these following important points:</a:t>
              </a:r>
            </a:p>
            <a:p>
              <a:pPr algn="just" eaLnBrk="1" hangingPunct="1"/>
              <a:endParaRPr lang="en-GB" altLang="en-US" sz="200" u="sng">
                <a:solidFill>
                  <a:srgbClr val="5F5F5F"/>
                </a:solidFill>
              </a:endParaRPr>
            </a:p>
            <a:p>
              <a:pPr algn="just" eaLnBrk="1" hangingPunct="1">
                <a:buClr>
                  <a:srgbClr val="993366"/>
                </a:buClr>
                <a:buFontTx/>
                <a:buChar char="•"/>
              </a:pPr>
              <a:r>
                <a:rPr lang="en-GB" altLang="en-US" sz="1000">
                  <a:solidFill>
                    <a:srgbClr val="5F5F5F"/>
                  </a:solidFill>
                </a:rPr>
                <a:t>A textured surface helps to improve grip and avoid slippage.</a:t>
              </a:r>
            </a:p>
            <a:p>
              <a:pPr algn="just" eaLnBrk="1" hangingPunct="1">
                <a:buClr>
                  <a:srgbClr val="993366"/>
                </a:buClr>
                <a:buFontTx/>
                <a:buChar char="•"/>
              </a:pPr>
              <a:r>
                <a:rPr lang="en-GB" altLang="en-US" sz="1000">
                  <a:solidFill>
                    <a:srgbClr val="5F5F5F"/>
                  </a:solidFill>
                </a:rPr>
                <a:t>Guards or shaping can also prevent the hand slipping forward in dangerous situations (for example, knife or soldering iron, etc).</a:t>
              </a:r>
            </a:p>
            <a:p>
              <a:pPr algn="just" eaLnBrk="1" hangingPunct="1">
                <a:buClr>
                  <a:srgbClr val="993366"/>
                </a:buClr>
                <a:buFontTx/>
                <a:buChar char="•"/>
              </a:pPr>
              <a:r>
                <a:rPr lang="en-GB" altLang="en-US" sz="1000">
                  <a:solidFill>
                    <a:srgbClr val="5F5F5F"/>
                  </a:solidFill>
                </a:rPr>
                <a:t>Plasticine and clay are ideal materials to model and experiment with form and ideas.</a:t>
              </a:r>
            </a:p>
            <a:p>
              <a:pPr algn="just" eaLnBrk="1" hangingPunct="1">
                <a:buClr>
                  <a:srgbClr val="993366"/>
                </a:buClr>
                <a:buFontTx/>
                <a:buChar char="•"/>
              </a:pPr>
              <a:r>
                <a:rPr lang="en-GB" altLang="en-US" sz="1000">
                  <a:solidFill>
                    <a:srgbClr val="5F5F5F"/>
                  </a:solidFill>
                </a:rPr>
                <a:t>Prototypes can be cast in plaster of Paris, polyester or aluminium.    </a:t>
              </a:r>
              <a:endParaRPr lang="en-US" altLang="en-US" sz="1000">
                <a:solidFill>
                  <a:srgbClr val="5F5F5F"/>
                </a:solidFill>
              </a:endParaRPr>
            </a:p>
          </p:txBody>
        </p:sp>
        <p:sp>
          <p:nvSpPr>
            <p:cNvPr id="105493" name="Rectangle 22"/>
            <p:cNvSpPr>
              <a:spLocks noChangeArrowheads="1"/>
            </p:cNvSpPr>
            <p:nvPr/>
          </p:nvSpPr>
          <p:spPr bwMode="auto">
            <a:xfrm>
              <a:off x="5295" y="2831"/>
              <a:ext cx="1639"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HAND GRIP</a:t>
              </a:r>
            </a:p>
          </p:txBody>
        </p:sp>
        <p:pic>
          <p:nvPicPr>
            <p:cNvPr id="105494" name="Picture 32" descr="img056"/>
            <p:cNvPicPr>
              <a:picLocks noChangeAspect="1" noChangeArrowheads="1"/>
            </p:cNvPicPr>
            <p:nvPr/>
          </p:nvPicPr>
          <p:blipFill>
            <a:blip r:embed="rId4" cstate="print">
              <a:clrChange>
                <a:clrFrom>
                  <a:srgbClr val="E7E9F5"/>
                </a:clrFrom>
                <a:clrTo>
                  <a:srgbClr val="E7E9F5">
                    <a:alpha val="0"/>
                  </a:srgbClr>
                </a:clrTo>
              </a:clrChange>
              <a:extLst>
                <a:ext uri="{28A0092B-C50C-407E-A947-70E740481C1C}">
                  <a14:useLocalDpi xmlns:a14="http://schemas.microsoft.com/office/drawing/2010/main" val="0"/>
                </a:ext>
              </a:extLst>
            </a:blip>
            <a:srcRect/>
            <a:stretch>
              <a:fillRect/>
            </a:stretch>
          </p:blipFill>
          <p:spPr bwMode="auto">
            <a:xfrm>
              <a:off x="5257" y="1164"/>
              <a:ext cx="1431" cy="1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95" name="Rectangle 33"/>
            <p:cNvSpPr>
              <a:spLocks noChangeArrowheads="1"/>
            </p:cNvSpPr>
            <p:nvPr/>
          </p:nvSpPr>
          <p:spPr bwMode="auto">
            <a:xfrm>
              <a:off x="6572" y="1028"/>
              <a:ext cx="1401" cy="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r>
                <a:rPr lang="en-GB" altLang="en-US" sz="1000" b="1">
                  <a:solidFill>
                    <a:schemeClr val="hlink"/>
                  </a:solidFill>
                </a:rPr>
                <a:t>MEASUREMENTS &amp; CONSIDERATIONS INCLUDE:</a:t>
              </a:r>
            </a:p>
            <a:p>
              <a:pPr algn="just" eaLnBrk="1" hangingPunct="1"/>
              <a:endParaRPr lang="en-GB" altLang="en-US" sz="1000" b="1">
                <a:solidFill>
                  <a:schemeClr val="hlink"/>
                </a:solidFill>
              </a:endParaRPr>
            </a:p>
            <a:p>
              <a:pPr algn="just" eaLnBrk="1" hangingPunct="1">
                <a:buClr>
                  <a:srgbClr val="4D4D4D"/>
                </a:buClr>
                <a:buFontTx/>
                <a:buChar char="•"/>
              </a:pPr>
              <a:r>
                <a:rPr lang="en-GB" altLang="en-US" sz="1000" b="1">
                  <a:solidFill>
                    <a:schemeClr val="hlink"/>
                  </a:solidFill>
                </a:rPr>
                <a:t>Seat height</a:t>
              </a:r>
              <a:r>
                <a:rPr lang="en-GB" altLang="en-US" sz="1000">
                  <a:solidFill>
                    <a:srgbClr val="5F5F5F"/>
                  </a:solidFill>
                </a:rPr>
                <a:t> </a:t>
              </a:r>
              <a:r>
                <a:rPr lang="en-GB" altLang="en-US" sz="1000" b="1" u="sng">
                  <a:solidFill>
                    <a:srgbClr val="993366"/>
                  </a:solidFill>
                </a:rPr>
                <a:t>(a)</a:t>
              </a:r>
              <a:r>
                <a:rPr lang="en-GB" altLang="en-US" sz="1000">
                  <a:solidFill>
                    <a:srgbClr val="5F5F5F"/>
                  </a:solidFill>
                </a:rPr>
                <a:t> - suited to work level.</a:t>
              </a:r>
            </a:p>
            <a:p>
              <a:pPr algn="just" eaLnBrk="1" hangingPunct="1">
                <a:buClr>
                  <a:srgbClr val="4D4D4D"/>
                </a:buClr>
                <a:buFontTx/>
                <a:buChar char="•"/>
              </a:pPr>
              <a:r>
                <a:rPr lang="en-GB" altLang="en-US" sz="1000" b="1">
                  <a:solidFill>
                    <a:schemeClr val="hlink"/>
                  </a:solidFill>
                </a:rPr>
                <a:t>Seat depth</a:t>
              </a:r>
              <a:r>
                <a:rPr lang="en-GB" altLang="en-US" sz="1000">
                  <a:solidFill>
                    <a:srgbClr val="5F5F5F"/>
                  </a:solidFill>
                </a:rPr>
                <a:t> </a:t>
              </a:r>
              <a:r>
                <a:rPr lang="en-GB" altLang="en-US" sz="1000" b="1" u="sng">
                  <a:solidFill>
                    <a:srgbClr val="993366"/>
                  </a:solidFill>
                </a:rPr>
                <a:t>(b)</a:t>
              </a:r>
              <a:r>
                <a:rPr lang="en-GB" altLang="en-US" sz="1000">
                  <a:solidFill>
                    <a:srgbClr val="5F5F5F"/>
                  </a:solidFill>
                </a:rPr>
                <a:t> - provide clearance, avoid trapping blood vessels.</a:t>
              </a:r>
            </a:p>
            <a:p>
              <a:pPr algn="just" eaLnBrk="1" hangingPunct="1">
                <a:buClr>
                  <a:srgbClr val="4D4D4D"/>
                </a:buClr>
                <a:buFontTx/>
                <a:buChar char="•"/>
              </a:pPr>
              <a:r>
                <a:rPr lang="en-GB" altLang="en-US" sz="1000" b="1">
                  <a:solidFill>
                    <a:schemeClr val="hlink"/>
                  </a:solidFill>
                </a:rPr>
                <a:t>Seat back &amp; angle</a:t>
              </a:r>
              <a:r>
                <a:rPr lang="en-GB" altLang="en-US" sz="1000">
                  <a:solidFill>
                    <a:srgbClr val="5F5F5F"/>
                  </a:solidFill>
                </a:rPr>
                <a:t> </a:t>
              </a:r>
              <a:r>
                <a:rPr lang="en-GB" altLang="en-US" sz="1000" b="1" u="sng">
                  <a:solidFill>
                    <a:srgbClr val="993366"/>
                  </a:solidFill>
                </a:rPr>
                <a:t>(c)</a:t>
              </a:r>
              <a:r>
                <a:rPr lang="en-GB" altLang="en-US" sz="1000">
                  <a:solidFill>
                    <a:srgbClr val="5F5F5F"/>
                  </a:solidFill>
                </a:rPr>
                <a:t> - should support the natural curve of the spine.</a:t>
              </a:r>
            </a:p>
            <a:p>
              <a:pPr algn="just" eaLnBrk="1" hangingPunct="1">
                <a:buClr>
                  <a:srgbClr val="4D4D4D"/>
                </a:buClr>
                <a:buFontTx/>
                <a:buChar char="•"/>
              </a:pPr>
              <a:r>
                <a:rPr lang="en-GB" altLang="en-US" sz="1000" b="1">
                  <a:solidFill>
                    <a:schemeClr val="hlink"/>
                  </a:solidFill>
                </a:rPr>
                <a:t>Seat angle</a:t>
              </a:r>
              <a:r>
                <a:rPr lang="en-GB" altLang="en-US" sz="1000">
                  <a:solidFill>
                    <a:srgbClr val="5F5F5F"/>
                  </a:solidFill>
                </a:rPr>
                <a:t> </a:t>
              </a:r>
              <a:r>
                <a:rPr lang="en-GB" altLang="en-US" sz="1000" b="1" u="sng">
                  <a:solidFill>
                    <a:srgbClr val="993366"/>
                  </a:solidFill>
                </a:rPr>
                <a:t>(d)</a:t>
              </a:r>
              <a:r>
                <a:rPr lang="en-GB" altLang="en-US" sz="1000">
                  <a:solidFill>
                    <a:srgbClr val="5F5F5F"/>
                  </a:solidFill>
                </a:rPr>
                <a:t> - horizontal or sloping backwards.</a:t>
              </a:r>
            </a:p>
            <a:p>
              <a:pPr algn="just" eaLnBrk="1" hangingPunct="1">
                <a:buClr>
                  <a:srgbClr val="4D4D4D"/>
                </a:buClr>
                <a:buFontTx/>
                <a:buChar char="•"/>
              </a:pPr>
              <a:r>
                <a:rPr lang="en-GB" altLang="en-US" sz="1000" b="1">
                  <a:solidFill>
                    <a:schemeClr val="hlink"/>
                  </a:solidFill>
                </a:rPr>
                <a:t>Back rests</a:t>
              </a:r>
              <a:r>
                <a:rPr lang="en-GB" altLang="en-US" sz="1000">
                  <a:solidFill>
                    <a:srgbClr val="5F5F5F"/>
                  </a:solidFill>
                </a:rPr>
                <a:t> </a:t>
              </a:r>
              <a:r>
                <a:rPr lang="en-GB" altLang="en-US" sz="1000" b="1" u="sng">
                  <a:solidFill>
                    <a:srgbClr val="993366"/>
                  </a:solidFill>
                </a:rPr>
                <a:t>(e)</a:t>
              </a:r>
              <a:r>
                <a:rPr lang="en-GB" altLang="en-US" sz="1000">
                  <a:solidFill>
                    <a:srgbClr val="5F5F5F"/>
                  </a:solidFill>
                </a:rPr>
                <a:t> - should be preferably be adjustable.</a:t>
              </a:r>
            </a:p>
            <a:p>
              <a:pPr algn="just" eaLnBrk="1" hangingPunct="1">
                <a:buClr>
                  <a:srgbClr val="4D4D4D"/>
                </a:buClr>
                <a:buFontTx/>
                <a:buChar char="•"/>
              </a:pPr>
              <a:r>
                <a:rPr lang="en-GB" altLang="en-US" sz="1000" b="1">
                  <a:solidFill>
                    <a:schemeClr val="hlink"/>
                  </a:solidFill>
                </a:rPr>
                <a:t>Work chair</a:t>
              </a:r>
              <a:r>
                <a:rPr lang="en-GB" altLang="en-US" sz="1000">
                  <a:solidFill>
                    <a:srgbClr val="5F5F5F"/>
                  </a:solidFill>
                </a:rPr>
                <a:t> </a:t>
              </a:r>
              <a:r>
                <a:rPr lang="en-GB" altLang="en-US" sz="1000" b="1" u="sng">
                  <a:solidFill>
                    <a:srgbClr val="993366"/>
                  </a:solidFill>
                </a:rPr>
                <a:t>(f)</a:t>
              </a:r>
              <a:r>
                <a:rPr lang="en-GB" altLang="en-US" sz="1000">
                  <a:solidFill>
                    <a:srgbClr val="5F5F5F"/>
                  </a:solidFill>
                </a:rPr>
                <a:t> - shoulder blades should be free and not restricted.</a:t>
              </a:r>
            </a:p>
            <a:p>
              <a:pPr algn="just" eaLnBrk="1" hangingPunct="1">
                <a:buClr>
                  <a:srgbClr val="4D4D4D"/>
                </a:buClr>
                <a:buFontTx/>
                <a:buChar char="•"/>
              </a:pPr>
              <a:r>
                <a:rPr lang="en-GB" altLang="en-US" sz="1000" b="1">
                  <a:solidFill>
                    <a:schemeClr val="hlink"/>
                  </a:solidFill>
                </a:rPr>
                <a:t>Surfaces</a:t>
              </a:r>
              <a:r>
                <a:rPr lang="en-GB" altLang="en-US" sz="1000">
                  <a:solidFill>
                    <a:srgbClr val="5F5F5F"/>
                  </a:solidFill>
                </a:rPr>
                <a:t> </a:t>
              </a:r>
              <a:r>
                <a:rPr lang="en-GB" altLang="en-US" sz="1000" b="1" u="sng">
                  <a:solidFill>
                    <a:srgbClr val="993366"/>
                  </a:solidFill>
                </a:rPr>
                <a:t>(g)</a:t>
              </a:r>
              <a:r>
                <a:rPr lang="en-GB" altLang="en-US" sz="1000">
                  <a:solidFill>
                    <a:srgbClr val="5F5F5F"/>
                  </a:solidFill>
                </a:rPr>
                <a:t> - hard only for short periods, otherwise padding needed.</a:t>
              </a:r>
            </a:p>
          </p:txBody>
        </p:sp>
      </p:grpSp>
      <p:grpSp>
        <p:nvGrpSpPr>
          <p:cNvPr id="105478" name="Group 43"/>
          <p:cNvGrpSpPr>
            <a:grpSpLocks/>
          </p:cNvGrpSpPr>
          <p:nvPr/>
        </p:nvGrpSpPr>
        <p:grpSpPr bwMode="auto">
          <a:xfrm>
            <a:off x="4097338" y="-23813"/>
            <a:ext cx="4259262" cy="9504363"/>
            <a:chOff x="2581" y="-15"/>
            <a:chExt cx="2683" cy="5987"/>
          </a:xfrm>
        </p:grpSpPr>
        <p:sp>
          <p:nvSpPr>
            <p:cNvPr id="105484" name="Text Box 19"/>
            <p:cNvSpPr txBox="1">
              <a:spLocks noChangeArrowheads="1"/>
            </p:cNvSpPr>
            <p:nvPr/>
          </p:nvSpPr>
          <p:spPr bwMode="auto">
            <a:xfrm>
              <a:off x="2633" y="1548"/>
              <a:ext cx="2631" cy="1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rgbClr val="5F5F5F"/>
                  </a:solidFill>
                </a:rPr>
                <a:t>This is the branch of ergonomics that deals with </a:t>
              </a:r>
              <a:r>
                <a:rPr lang="en-GB" altLang="en-US" sz="1000" b="1" u="sng">
                  <a:solidFill>
                    <a:srgbClr val="993366"/>
                  </a:solidFill>
                </a:rPr>
                <a:t>body shape and size</a:t>
              </a:r>
              <a:r>
                <a:rPr lang="en-GB" altLang="en-US" sz="1000">
                  <a:solidFill>
                    <a:srgbClr val="5F5F5F"/>
                  </a:solidFill>
                </a:rPr>
                <a:t>. People come in all shapes and sizes so you need to take these physical characteristics into account whenever you design anything that someone will use, from something as simple as a pencil to something as complex as a car. </a:t>
              </a:r>
            </a:p>
            <a:p>
              <a:pPr algn="just" eaLnBrk="1" hangingPunct="1"/>
              <a:endParaRPr lang="en-GB" altLang="en-US" sz="300">
                <a:solidFill>
                  <a:srgbClr val="5F5F5F"/>
                </a:solidFill>
              </a:endParaRPr>
            </a:p>
            <a:p>
              <a:pPr algn="just" eaLnBrk="1" hangingPunct="1"/>
              <a:r>
                <a:rPr lang="en-GB" altLang="en-US" sz="1000" u="sng">
                  <a:solidFill>
                    <a:srgbClr val="5F5F5F"/>
                  </a:solidFill>
                </a:rPr>
                <a:t>There are two types of measurement:</a:t>
              </a:r>
            </a:p>
            <a:p>
              <a:pPr algn="just" eaLnBrk="1" hangingPunct="1"/>
              <a:endParaRPr lang="en-GB" altLang="en-US" sz="300" u="sng">
                <a:solidFill>
                  <a:srgbClr val="5F5F5F"/>
                </a:solidFill>
              </a:endParaRPr>
            </a:p>
            <a:p>
              <a:pPr algn="just" eaLnBrk="1" hangingPunct="1">
                <a:buClr>
                  <a:srgbClr val="4D4D4D"/>
                </a:buClr>
                <a:buFontTx/>
                <a:buChar char="•"/>
              </a:pPr>
              <a:r>
                <a:rPr lang="en-GB" altLang="en-US" sz="1000" b="1">
                  <a:solidFill>
                    <a:schemeClr val="hlink"/>
                  </a:solidFill>
                </a:rPr>
                <a:t>STATIC DIMENSIONS-</a:t>
              </a:r>
              <a:r>
                <a:rPr lang="en-GB" altLang="en-US" sz="1000">
                  <a:solidFill>
                    <a:srgbClr val="5F5F5F"/>
                  </a:solidFill>
                </a:rPr>
                <a:t> taken when a person’s body is in a fixed position (for example, standing, holding tools, etc).</a:t>
              </a:r>
            </a:p>
            <a:p>
              <a:pPr algn="just" eaLnBrk="1" hangingPunct="1">
                <a:buClr>
                  <a:srgbClr val="4D4D4D"/>
                </a:buClr>
                <a:buFontTx/>
                <a:buChar char="•"/>
              </a:pPr>
              <a:endParaRPr lang="en-GB" altLang="en-US" sz="300">
                <a:solidFill>
                  <a:srgbClr val="5F5F5F"/>
                </a:solidFill>
              </a:endParaRPr>
            </a:p>
            <a:p>
              <a:pPr algn="just" eaLnBrk="1" hangingPunct="1">
                <a:buClr>
                  <a:srgbClr val="4D4D4D"/>
                </a:buClr>
                <a:buFontTx/>
                <a:buChar char="•"/>
              </a:pPr>
              <a:r>
                <a:rPr lang="en-GB" altLang="en-US" sz="1000" b="1">
                  <a:solidFill>
                    <a:schemeClr val="hlink"/>
                  </a:solidFill>
                </a:rPr>
                <a:t>DYNAMIC DIMENSIONS-</a:t>
              </a:r>
              <a:r>
                <a:rPr lang="en-GB" altLang="en-US" sz="1000">
                  <a:solidFill>
                    <a:srgbClr val="5F5F5F"/>
                  </a:solidFill>
                </a:rPr>
                <a:t> taken during movement. These mainly concern the area covered by the reach of arm or leg.</a:t>
              </a:r>
            </a:p>
            <a:p>
              <a:pPr algn="just" eaLnBrk="1" hangingPunct="1"/>
              <a:endParaRPr lang="en-GB" altLang="en-US" sz="300">
                <a:solidFill>
                  <a:srgbClr val="5F5F5F"/>
                </a:solidFill>
              </a:endParaRPr>
            </a:p>
            <a:p>
              <a:pPr algn="just" eaLnBrk="1" hangingPunct="1"/>
              <a:r>
                <a:rPr lang="en-GB" altLang="en-US" sz="1000">
                  <a:solidFill>
                    <a:srgbClr val="5F5F5F"/>
                  </a:solidFill>
                </a:rPr>
                <a:t>The human body is a </a:t>
              </a:r>
              <a:r>
                <a:rPr lang="en-GB" altLang="en-US" sz="1000" b="1" u="sng">
                  <a:solidFill>
                    <a:srgbClr val="993366"/>
                  </a:solidFill>
                </a:rPr>
                <a:t>very complex three-dimensional form</a:t>
              </a:r>
              <a:r>
                <a:rPr lang="en-GB" altLang="en-US" sz="1000">
                  <a:solidFill>
                    <a:srgbClr val="5F5F5F"/>
                  </a:solidFill>
                </a:rPr>
                <a:t>. It may not always be possible to obtain the exact information you need, so I may have to measure people myself.</a:t>
              </a:r>
              <a:endParaRPr lang="en-US" altLang="en-US" sz="1000">
                <a:solidFill>
                  <a:srgbClr val="5F5F5F"/>
                </a:solidFill>
              </a:endParaRPr>
            </a:p>
          </p:txBody>
        </p:sp>
        <p:sp>
          <p:nvSpPr>
            <p:cNvPr id="105485" name="Rectangle 20"/>
            <p:cNvSpPr>
              <a:spLocks noChangeArrowheads="1"/>
            </p:cNvSpPr>
            <p:nvPr/>
          </p:nvSpPr>
          <p:spPr bwMode="auto">
            <a:xfrm>
              <a:off x="2581" y="1094"/>
              <a:ext cx="1769"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2000" b="1">
                  <a:solidFill>
                    <a:srgbClr val="5F5F5F"/>
                  </a:solidFill>
                </a:rPr>
                <a:t>ANTHROPOMETRICDATA</a:t>
              </a:r>
            </a:p>
          </p:txBody>
        </p:sp>
        <p:sp>
          <p:nvSpPr>
            <p:cNvPr id="105486" name="Text Box 27"/>
            <p:cNvSpPr txBox="1">
              <a:spLocks noChangeArrowheads="1"/>
            </p:cNvSpPr>
            <p:nvPr/>
          </p:nvSpPr>
          <p:spPr bwMode="auto">
            <a:xfrm>
              <a:off x="2633" y="439"/>
              <a:ext cx="2631" cy="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rgbClr val="5F5F5F"/>
                  </a:solidFill>
                </a:rPr>
                <a:t>When thinking about </a:t>
              </a:r>
              <a:r>
                <a:rPr lang="en-GB" altLang="en-US" sz="1000" b="1">
                  <a:solidFill>
                    <a:schemeClr val="hlink"/>
                  </a:solidFill>
                </a:rPr>
                <a:t>how a human will interact with a product</a:t>
              </a:r>
              <a:r>
                <a:rPr lang="en-GB" altLang="en-US" sz="1000">
                  <a:solidFill>
                    <a:srgbClr val="5F5F5F"/>
                  </a:solidFill>
                </a:rPr>
                <a:t> I must consider as a designer, the person’s physiological features and capabilities. </a:t>
              </a:r>
            </a:p>
            <a:p>
              <a:pPr algn="just" eaLnBrk="1" hangingPunct="1"/>
              <a:endParaRPr lang="en-GB" altLang="en-US" sz="300">
                <a:solidFill>
                  <a:srgbClr val="5F5F5F"/>
                </a:solidFill>
              </a:endParaRPr>
            </a:p>
            <a:p>
              <a:pPr algn="just" eaLnBrk="1" hangingPunct="1"/>
              <a:r>
                <a:rPr lang="en-GB" altLang="en-US" sz="1000" b="1" u="sng">
                  <a:solidFill>
                    <a:srgbClr val="993366"/>
                  </a:solidFill>
                </a:rPr>
                <a:t>Not everyone</a:t>
              </a:r>
              <a:r>
                <a:rPr lang="en-GB" altLang="en-US" sz="1000">
                  <a:solidFill>
                    <a:srgbClr val="5F5F5F"/>
                  </a:solidFill>
                </a:rPr>
                <a:t> is has the </a:t>
              </a:r>
              <a:r>
                <a:rPr lang="en-GB" altLang="en-US" sz="1000" b="1">
                  <a:solidFill>
                    <a:schemeClr val="hlink"/>
                  </a:solidFill>
                </a:rPr>
                <a:t>same strength, skill, knowledge or size</a:t>
              </a:r>
              <a:r>
                <a:rPr lang="en-GB" altLang="en-US" sz="1000">
                  <a:solidFill>
                    <a:srgbClr val="5F5F5F"/>
                  </a:solidFill>
                </a:rPr>
                <a:t> so it is important to consider as many aspects as possible to make the product or environment </a:t>
              </a:r>
              <a:r>
                <a:rPr lang="en-GB" altLang="en-US" sz="1000" b="1">
                  <a:solidFill>
                    <a:schemeClr val="hlink"/>
                  </a:solidFill>
                </a:rPr>
                <a:t>easy to use or work in</a:t>
              </a:r>
              <a:r>
                <a:rPr lang="en-GB" altLang="en-US" sz="1000">
                  <a:solidFill>
                    <a:srgbClr val="5F5F5F"/>
                  </a:solidFill>
                </a:rPr>
                <a:t>.</a:t>
              </a:r>
              <a:endParaRPr lang="en-US" altLang="en-US" sz="1000">
                <a:solidFill>
                  <a:srgbClr val="5F5F5F"/>
                </a:solidFill>
              </a:endParaRPr>
            </a:p>
          </p:txBody>
        </p:sp>
        <p:sp>
          <p:nvSpPr>
            <p:cNvPr id="105487" name="Rectangle 28"/>
            <p:cNvSpPr>
              <a:spLocks noChangeArrowheads="1"/>
            </p:cNvSpPr>
            <p:nvPr/>
          </p:nvSpPr>
          <p:spPr bwMode="auto">
            <a:xfrm>
              <a:off x="2581" y="-15"/>
              <a:ext cx="1769"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2000" b="1">
                  <a:solidFill>
                    <a:srgbClr val="5F5F5F"/>
                  </a:solidFill>
                </a:rPr>
                <a:t>HUMAN INTERACTION</a:t>
              </a:r>
            </a:p>
          </p:txBody>
        </p:sp>
        <p:pic>
          <p:nvPicPr>
            <p:cNvPr id="105488" name="Picture 31" descr="Copy of img055"/>
            <p:cNvPicPr>
              <a:picLocks noChangeAspect="1" noChangeArrowheads="1"/>
            </p:cNvPicPr>
            <p:nvPr/>
          </p:nvPicPr>
          <p:blipFill>
            <a:blip r:embed="rId5">
              <a:clrChange>
                <a:clrFrom>
                  <a:srgbClr val="E5E7F3"/>
                </a:clrFrom>
                <a:clrTo>
                  <a:srgbClr val="E5E7F3">
                    <a:alpha val="0"/>
                  </a:srgbClr>
                </a:clrTo>
              </a:clrChange>
              <a:extLst>
                <a:ext uri="{28A0092B-C50C-407E-A947-70E740481C1C}">
                  <a14:useLocalDpi xmlns:a14="http://schemas.microsoft.com/office/drawing/2010/main" val="0"/>
                </a:ext>
              </a:extLst>
            </a:blip>
            <a:srcRect/>
            <a:stretch>
              <a:fillRect/>
            </a:stretch>
          </p:blipFill>
          <p:spPr bwMode="auto">
            <a:xfrm>
              <a:off x="2671" y="2979"/>
              <a:ext cx="2585" cy="1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89" name="Picture 35" descr="img057"/>
            <p:cNvPicPr>
              <a:picLocks noChangeAspect="1" noChangeArrowheads="1"/>
            </p:cNvPicPr>
            <p:nvPr/>
          </p:nvPicPr>
          <p:blipFill>
            <a:blip r:embed="rId6">
              <a:clrChange>
                <a:clrFrom>
                  <a:srgbClr val="EFF1FE"/>
                </a:clrFrom>
                <a:clrTo>
                  <a:srgbClr val="EFF1FE">
                    <a:alpha val="0"/>
                  </a:srgbClr>
                </a:clrTo>
              </a:clrChange>
              <a:extLst>
                <a:ext uri="{28A0092B-C50C-407E-A947-70E740481C1C}">
                  <a14:useLocalDpi xmlns:a14="http://schemas.microsoft.com/office/drawing/2010/main" val="0"/>
                </a:ext>
              </a:extLst>
            </a:blip>
            <a:srcRect/>
            <a:stretch>
              <a:fillRect/>
            </a:stretch>
          </p:blipFill>
          <p:spPr bwMode="auto">
            <a:xfrm>
              <a:off x="3987" y="4657"/>
              <a:ext cx="1225" cy="1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5479" name="Group 36"/>
          <p:cNvGrpSpPr>
            <a:grpSpLocks/>
          </p:cNvGrpSpPr>
          <p:nvPr/>
        </p:nvGrpSpPr>
        <p:grpSpPr bwMode="auto">
          <a:xfrm>
            <a:off x="-20638" y="-23813"/>
            <a:ext cx="7272338" cy="2867026"/>
            <a:chOff x="-13" y="-15"/>
            <a:chExt cx="4581" cy="1806"/>
          </a:xfrm>
        </p:grpSpPr>
        <p:sp>
          <p:nvSpPr>
            <p:cNvPr id="105481" name="Text Box 37"/>
            <p:cNvSpPr txBox="1">
              <a:spLocks noChangeArrowheads="1"/>
            </p:cNvSpPr>
            <p:nvPr/>
          </p:nvSpPr>
          <p:spPr bwMode="auto">
            <a:xfrm>
              <a:off x="-13" y="786"/>
              <a:ext cx="2548" cy="1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INFORMATION</a:t>
              </a:r>
              <a:r>
                <a:rPr lang="en-GB" altLang="en-US" sz="3200" b="1">
                  <a:solidFill>
                    <a:srgbClr val="5F5F5F"/>
                  </a:solidFill>
                  <a:cs typeface="Arial" pitchFamily="34" charset="0"/>
                </a:rPr>
                <a:t>, INSPIRATION &amp; INFLUENCES</a:t>
              </a:r>
            </a:p>
          </p:txBody>
        </p:sp>
        <p:sp>
          <p:nvSpPr>
            <p:cNvPr id="105482" name="Text Box 38"/>
            <p:cNvSpPr txBox="1">
              <a:spLocks noChangeArrowheads="1"/>
            </p:cNvSpPr>
            <p:nvPr/>
          </p:nvSpPr>
          <p:spPr bwMode="auto">
            <a:xfrm>
              <a:off x="-13" y="716"/>
              <a:ext cx="458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105483" name="Text Box 39"/>
            <p:cNvSpPr txBox="1">
              <a:spLocks noChangeArrowheads="1"/>
            </p:cNvSpPr>
            <p:nvPr/>
          </p:nvSpPr>
          <p:spPr bwMode="auto">
            <a:xfrm>
              <a:off x="-13" y="-15"/>
              <a:ext cx="2548" cy="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4000" b="1">
                  <a:solidFill>
                    <a:srgbClr val="D60093"/>
                  </a:solidFill>
                  <a:cs typeface="Arial" pitchFamily="34" charset="0"/>
                </a:rPr>
                <a:t>APPENDIX ONE</a:t>
              </a:r>
            </a:p>
          </p:txBody>
        </p:sp>
      </p:grpSp>
      <p:sp>
        <p:nvSpPr>
          <p:cNvPr id="105480" name="Text Box 44"/>
          <p:cNvSpPr txBox="1">
            <a:spLocks noChangeArrowheads="1"/>
          </p:cNvSpPr>
          <p:nvPr/>
        </p:nvSpPr>
        <p:spPr bwMode="auto">
          <a:xfrm>
            <a:off x="11080750" y="47625"/>
            <a:ext cx="1792288"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dash"/>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800" b="1">
                <a:solidFill>
                  <a:srgbClr val="FF9900"/>
                </a:solidFill>
              </a:rPr>
              <a:t>Page 5 of 9</a:t>
            </a:r>
            <a:endParaRPr lang="en-US" altLang="en-US" sz="1800" b="1">
              <a:solidFill>
                <a:srgbClr val="FF9900"/>
              </a:solidFill>
            </a:endParaRP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3"/>
          <p:cNvSpPr txBox="1">
            <a:spLocks noChangeArrowheads="1"/>
          </p:cNvSpPr>
          <p:nvPr/>
        </p:nvSpPr>
        <p:spPr bwMode="auto">
          <a:xfrm>
            <a:off x="0" y="2689225"/>
            <a:ext cx="403225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THE HUMAN FACTOR – DESIGNING FOR PEOPLE (CONTINUED)</a:t>
            </a:r>
          </a:p>
        </p:txBody>
      </p:sp>
      <p:sp>
        <p:nvSpPr>
          <p:cNvPr id="106499" name="Text Box 5"/>
          <p:cNvSpPr txBox="1">
            <a:spLocks noChangeArrowheads="1"/>
          </p:cNvSpPr>
          <p:nvPr/>
        </p:nvSpPr>
        <p:spPr bwMode="auto">
          <a:xfrm>
            <a:off x="79375" y="3287713"/>
            <a:ext cx="3881438" cy="6407150"/>
          </a:xfrm>
          <a:prstGeom prst="rect">
            <a:avLst/>
          </a:prstGeom>
          <a:gradFill rotWithShape="1">
            <a:gsLst>
              <a:gs pos="0">
                <a:srgbClr val="E2E2E2">
                  <a:alpha val="89998"/>
                </a:srgbClr>
              </a:gs>
              <a:gs pos="100000">
                <a:schemeClr val="bg1">
                  <a:alpha val="10001"/>
                </a:schemeClr>
              </a:gs>
            </a:gsLst>
            <a:path path="rect">
              <a:fillToRect r="100000" b="100000"/>
            </a:path>
          </a:gra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600" b="1">
                <a:solidFill>
                  <a:srgbClr val="5F5F5F"/>
                </a:solidFill>
              </a:rPr>
              <a:t>ENVIRONMENT</a:t>
            </a:r>
          </a:p>
          <a:p>
            <a:pPr algn="just" eaLnBrk="1" hangingPunct="1">
              <a:spcBef>
                <a:spcPct val="50000"/>
              </a:spcBef>
            </a:pPr>
            <a:r>
              <a:rPr lang="en-GB" altLang="en-US" sz="1000">
                <a:solidFill>
                  <a:srgbClr val="5F5F5F"/>
                </a:solidFill>
              </a:rPr>
              <a:t>A </a:t>
            </a:r>
            <a:r>
              <a:rPr lang="en-GB" altLang="en-US" sz="1000" b="1" u="sng">
                <a:solidFill>
                  <a:srgbClr val="993366"/>
                </a:solidFill>
              </a:rPr>
              <a:t>good environment is one which helps people to achieve their objectives, keeping effort, stress and errors as small as possible</a:t>
            </a:r>
            <a:r>
              <a:rPr lang="en-GB" altLang="en-US" sz="1000">
                <a:solidFill>
                  <a:srgbClr val="5F5F5F"/>
                </a:solidFill>
              </a:rPr>
              <a:t>. We will look at these separate aspects of the designed environment, </a:t>
            </a:r>
            <a:r>
              <a:rPr lang="en-GB" altLang="en-US" sz="1000" b="1">
                <a:solidFill>
                  <a:schemeClr val="hlink"/>
                </a:solidFill>
              </a:rPr>
              <a:t>noise, lighting and temperature</a:t>
            </a:r>
            <a:r>
              <a:rPr lang="en-GB" altLang="en-US" sz="1000">
                <a:solidFill>
                  <a:srgbClr val="5F5F5F"/>
                </a:solidFill>
              </a:rPr>
              <a:t>.</a:t>
            </a:r>
          </a:p>
          <a:p>
            <a:pPr algn="just" eaLnBrk="1" hangingPunct="1">
              <a:spcBef>
                <a:spcPct val="50000"/>
              </a:spcBef>
            </a:pPr>
            <a:endParaRPr lang="en-GB" altLang="en-US" sz="200">
              <a:solidFill>
                <a:srgbClr val="5F5F5F"/>
              </a:solidFill>
            </a:endParaRPr>
          </a:p>
          <a:p>
            <a:pPr algn="just" eaLnBrk="1" hangingPunct="1">
              <a:buFontTx/>
              <a:buChar char="•"/>
            </a:pPr>
            <a:r>
              <a:rPr lang="en-GB" altLang="en-US" sz="1000" b="1" u="sng">
                <a:solidFill>
                  <a:schemeClr val="hlink"/>
                </a:solidFill>
              </a:rPr>
              <a:t>SOUND</a:t>
            </a:r>
            <a:r>
              <a:rPr lang="en-GB" altLang="en-US" sz="1000" b="1">
                <a:solidFill>
                  <a:srgbClr val="5F5F5F"/>
                </a:solidFill>
              </a:rPr>
              <a:t>: </a:t>
            </a:r>
            <a:r>
              <a:rPr lang="en-GB" altLang="en-US" sz="1000">
                <a:solidFill>
                  <a:srgbClr val="5F5F5F"/>
                </a:solidFill>
              </a:rPr>
              <a:t>noise is unwanted sound. Its effect and can be quite dramatic. It irritates people, interferes with communication, reduces working efficiency, disturbs sleep and damages hearing. People’s levels of tolerance vary. Intensity (loudness) and frequency (pitch) are two characteristics of sounds. The intensity is measured in decibels (dB). The human ear responds to 0-140dB; at 12-dB discomfort is felt. dB takes account of the ears sensitivity to frequency. Remember that ear defenders or ear plugs reduce all sounds, including warning signals and speech.</a:t>
            </a:r>
            <a:endParaRPr lang="en-GB" altLang="en-US" sz="300">
              <a:solidFill>
                <a:srgbClr val="5F5F5F"/>
              </a:solidFill>
            </a:endParaRPr>
          </a:p>
          <a:p>
            <a:pPr algn="just" eaLnBrk="1" hangingPunct="1">
              <a:buFontTx/>
              <a:buChar char="•"/>
            </a:pPr>
            <a:r>
              <a:rPr lang="en-GB" altLang="en-US" sz="1000" b="1" u="sng">
                <a:solidFill>
                  <a:schemeClr val="hlink"/>
                </a:solidFill>
              </a:rPr>
              <a:t>LIGHT</a:t>
            </a:r>
            <a:r>
              <a:rPr lang="en-GB" altLang="en-US" sz="1000" b="1">
                <a:solidFill>
                  <a:srgbClr val="5F5F5F"/>
                </a:solidFill>
              </a:rPr>
              <a:t>:</a:t>
            </a:r>
            <a:r>
              <a:rPr lang="en-GB" altLang="en-US" sz="1000">
                <a:solidFill>
                  <a:srgbClr val="5F5F5F"/>
                </a:solidFill>
              </a:rPr>
              <a:t> lighting is very important if people to see clearly.</a:t>
            </a:r>
          </a:p>
          <a:p>
            <a:pPr algn="just" eaLnBrk="1" hangingPunct="1"/>
            <a:r>
              <a:rPr lang="en-GB" altLang="en-US" sz="1000">
                <a:solidFill>
                  <a:srgbClr val="5F5F5F"/>
                </a:solidFill>
              </a:rPr>
              <a:t>Illuminence is the amount of light falling into a surface. the unit of measurement is lux. The minimum light needed for lux is 300 lux. Luminance is the amount of light emitted by a surface. a luminance ratio of 10:3:1 between task and general surroundings is recommended for comfort. Excessive luminance causes glare (areas of high brightness). Artificial lighting can affect colour rendering as well as human emotions and moods.</a:t>
            </a:r>
            <a:endParaRPr lang="en-GB" altLang="en-US" sz="300">
              <a:solidFill>
                <a:srgbClr val="5F5F5F"/>
              </a:solidFill>
            </a:endParaRPr>
          </a:p>
          <a:p>
            <a:pPr algn="just" eaLnBrk="1" hangingPunct="1">
              <a:buFontTx/>
              <a:buChar char="•"/>
            </a:pPr>
            <a:r>
              <a:rPr lang="en-GB" altLang="en-US" sz="1000" b="1" u="sng">
                <a:solidFill>
                  <a:schemeClr val="hlink"/>
                </a:solidFill>
              </a:rPr>
              <a:t>TEMPERATURE</a:t>
            </a:r>
            <a:r>
              <a:rPr lang="en-GB" altLang="en-US" sz="1000" b="1">
                <a:solidFill>
                  <a:srgbClr val="5F5F5F"/>
                </a:solidFill>
              </a:rPr>
              <a:t>: </a:t>
            </a:r>
            <a:r>
              <a:rPr lang="en-GB" altLang="en-US" sz="1000">
                <a:solidFill>
                  <a:srgbClr val="5F5F5F"/>
                </a:solidFill>
              </a:rPr>
              <a:t>this links comfort with working efficiency.  The legal requirement, established by government legislation, sets by minimum working temperature at 16oC. However, a much higher minimal level is needed by both the elderly and young babies.     </a:t>
            </a:r>
          </a:p>
          <a:p>
            <a:pPr algn="just" eaLnBrk="1" hangingPunct="1"/>
            <a:endParaRPr lang="en-GB" altLang="en-US" sz="200">
              <a:solidFill>
                <a:srgbClr val="5F5F5F"/>
              </a:solidFill>
            </a:endParaRPr>
          </a:p>
          <a:p>
            <a:pPr algn="just" eaLnBrk="1" hangingPunct="1"/>
            <a:r>
              <a:rPr lang="en-GB" altLang="en-US" sz="1000">
                <a:solidFill>
                  <a:srgbClr val="5F5F5F"/>
                </a:solidFill>
              </a:rPr>
              <a:t>Our environment can be ergonomically designed to make out life easier. Simple objects like mounting a door number on the wall and not on the door so it is always visible when some passes by. Making sure the lighting is good so it is easy to read or complete tasks without straining to see. Using warm and welcoming colours to make people feel more comfortable.</a:t>
            </a:r>
          </a:p>
          <a:p>
            <a:pPr algn="just" eaLnBrk="1" hangingPunct="1"/>
            <a:endParaRPr lang="en-GB" altLang="en-US" sz="200">
              <a:solidFill>
                <a:srgbClr val="5F5F5F"/>
              </a:solidFill>
            </a:endParaRPr>
          </a:p>
          <a:p>
            <a:pPr algn="just" eaLnBrk="1" hangingPunct="1"/>
            <a:r>
              <a:rPr lang="en-GB" altLang="en-US" sz="1000">
                <a:solidFill>
                  <a:srgbClr val="5F5F5F"/>
                </a:solidFill>
              </a:rPr>
              <a:t>Disabled people must be considered to ensure they can lead their own lives in the same way as any other member of society. Supermarkets will place disabled parking spaces nearest the door to make it easier. Wheel chair access and ramps must be provided to allow people in wheelchairs to gain entry to buildings or trains etc. </a:t>
            </a:r>
            <a:endParaRPr lang="en-GB" altLang="en-US" sz="1000" b="1">
              <a:solidFill>
                <a:srgbClr val="5F5F5F"/>
              </a:solidFill>
            </a:endParaRPr>
          </a:p>
        </p:txBody>
      </p:sp>
      <p:sp>
        <p:nvSpPr>
          <p:cNvPr id="106500" name="Text Box 11"/>
          <p:cNvSpPr txBox="1">
            <a:spLocks noChangeArrowheads="1"/>
          </p:cNvSpPr>
          <p:nvPr/>
        </p:nvSpPr>
        <p:spPr bwMode="auto">
          <a:xfrm>
            <a:off x="4179888" y="368300"/>
            <a:ext cx="4176712"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endParaRPr lang="en-GB" altLang="en-US" sz="1000">
              <a:solidFill>
                <a:srgbClr val="5F5F5F"/>
              </a:solidFill>
            </a:endParaRPr>
          </a:p>
        </p:txBody>
      </p:sp>
      <p:sp>
        <p:nvSpPr>
          <p:cNvPr id="106501" name="Text Box 45"/>
          <p:cNvSpPr txBox="1">
            <a:spLocks noChangeArrowheads="1"/>
          </p:cNvSpPr>
          <p:nvPr/>
        </p:nvSpPr>
        <p:spPr bwMode="auto">
          <a:xfrm>
            <a:off x="4179888" y="623888"/>
            <a:ext cx="4176712"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b="1" u="sng">
                <a:solidFill>
                  <a:srgbClr val="993366"/>
                </a:solidFill>
              </a:rPr>
              <a:t>Sensitive design can make very big improvements in the lives of various groups</a:t>
            </a:r>
            <a:r>
              <a:rPr lang="en-GB" altLang="en-US" sz="1000">
                <a:solidFill>
                  <a:srgbClr val="5F5F5F"/>
                </a:solidFill>
              </a:rPr>
              <a:t> (for example, disabled, the left handed, babies and the elderly). </a:t>
            </a:r>
          </a:p>
          <a:p>
            <a:pPr algn="just" eaLnBrk="1" hangingPunct="1"/>
            <a:endParaRPr lang="en-GB" altLang="en-US" sz="200">
              <a:solidFill>
                <a:srgbClr val="5F5F5F"/>
              </a:solidFill>
            </a:endParaRPr>
          </a:p>
          <a:p>
            <a:pPr algn="just" eaLnBrk="1" hangingPunct="1"/>
            <a:r>
              <a:rPr lang="en-GB" altLang="en-US" sz="1000">
                <a:solidFill>
                  <a:srgbClr val="5F5F5F"/>
                </a:solidFill>
              </a:rPr>
              <a:t>Special aids can often help restore some of the </a:t>
            </a:r>
            <a:r>
              <a:rPr lang="en-GB" altLang="en-US" sz="1000" b="1" u="sng">
                <a:solidFill>
                  <a:srgbClr val="993366"/>
                </a:solidFill>
              </a:rPr>
              <a:t>loss of mobility, strength and flexibility, suffered by the old and disabled</a:t>
            </a:r>
            <a:r>
              <a:rPr lang="en-GB" altLang="en-US" sz="1000">
                <a:solidFill>
                  <a:srgbClr val="5F5F5F"/>
                </a:solidFill>
              </a:rPr>
              <a:t>.</a:t>
            </a:r>
          </a:p>
          <a:p>
            <a:pPr algn="just" eaLnBrk="1" hangingPunct="1"/>
            <a:endParaRPr lang="en-GB" altLang="en-US" sz="200">
              <a:solidFill>
                <a:srgbClr val="5F5F5F"/>
              </a:solidFill>
            </a:endParaRPr>
          </a:p>
          <a:p>
            <a:pPr algn="just" eaLnBrk="1" hangingPunct="1"/>
            <a:r>
              <a:rPr lang="en-GB" altLang="en-US" sz="1000">
                <a:solidFill>
                  <a:srgbClr val="5F5F5F"/>
                </a:solidFill>
              </a:rPr>
              <a:t>Industry generally has been slow to respond, because people think that design for such ‘minority’ groups involves high risks and low returns. </a:t>
            </a:r>
          </a:p>
          <a:p>
            <a:pPr algn="just" eaLnBrk="1" hangingPunct="1"/>
            <a:endParaRPr lang="en-GB" altLang="en-US" sz="200">
              <a:solidFill>
                <a:srgbClr val="5F5F5F"/>
              </a:solidFill>
            </a:endParaRPr>
          </a:p>
          <a:p>
            <a:pPr algn="just" eaLnBrk="1" hangingPunct="1"/>
            <a:r>
              <a:rPr lang="en-GB" altLang="en-US" sz="1000">
                <a:solidFill>
                  <a:srgbClr val="5F5F5F"/>
                </a:solidFill>
              </a:rPr>
              <a:t>However, often their needs are identical to other large groups. For example, </a:t>
            </a:r>
            <a:r>
              <a:rPr lang="en-GB" altLang="en-US" sz="1000" b="1">
                <a:solidFill>
                  <a:schemeClr val="hlink"/>
                </a:solidFill>
              </a:rPr>
              <a:t>arthritis sufferers have difficulty manipulating round door knobs or taps as opposed to levers, yet at some stage, most people need to open a door with their arms full of parcels or to turn off a tap with wet hands</a:t>
            </a:r>
            <a:r>
              <a:rPr lang="en-GB" altLang="en-US" sz="1000">
                <a:solidFill>
                  <a:srgbClr val="5F5F5F"/>
                </a:solidFill>
              </a:rPr>
              <a:t>.</a:t>
            </a:r>
          </a:p>
          <a:p>
            <a:pPr algn="just" eaLnBrk="1" hangingPunct="1"/>
            <a:endParaRPr lang="en-GB" altLang="en-US" sz="200">
              <a:solidFill>
                <a:srgbClr val="5F5F5F"/>
              </a:solidFill>
            </a:endParaRPr>
          </a:p>
          <a:p>
            <a:pPr algn="just" eaLnBrk="1" hangingPunct="1"/>
            <a:r>
              <a:rPr lang="en-GB" altLang="en-US" sz="1000">
                <a:solidFill>
                  <a:srgbClr val="5F5F5F"/>
                </a:solidFill>
              </a:rPr>
              <a:t>The ergonomist has to take into account what people can or cannot do.</a:t>
            </a:r>
          </a:p>
        </p:txBody>
      </p:sp>
      <p:sp>
        <p:nvSpPr>
          <p:cNvPr id="106502" name="Rectangle 46"/>
          <p:cNvSpPr>
            <a:spLocks noChangeArrowheads="1"/>
          </p:cNvSpPr>
          <p:nvPr/>
        </p:nvSpPr>
        <p:spPr bwMode="auto">
          <a:xfrm>
            <a:off x="4097338" y="-23813"/>
            <a:ext cx="2808287" cy="781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PEOPLE WITH SPECIAL NEEDS</a:t>
            </a:r>
          </a:p>
        </p:txBody>
      </p:sp>
      <p:sp>
        <p:nvSpPr>
          <p:cNvPr id="106503" name="Rectangle 47"/>
          <p:cNvSpPr>
            <a:spLocks noChangeArrowheads="1"/>
          </p:cNvSpPr>
          <p:nvPr/>
        </p:nvSpPr>
        <p:spPr bwMode="auto">
          <a:xfrm>
            <a:off x="4170363" y="5521325"/>
            <a:ext cx="2159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2000" b="1">
                <a:solidFill>
                  <a:srgbClr val="5F5F5F"/>
                </a:solidFill>
              </a:rPr>
              <a:t>AESTHETICS</a:t>
            </a:r>
          </a:p>
        </p:txBody>
      </p:sp>
      <p:sp>
        <p:nvSpPr>
          <p:cNvPr id="106504" name="Text Box 48"/>
          <p:cNvSpPr txBox="1">
            <a:spLocks noChangeArrowheads="1"/>
          </p:cNvSpPr>
          <p:nvPr/>
        </p:nvSpPr>
        <p:spPr bwMode="auto">
          <a:xfrm>
            <a:off x="4168775" y="5889625"/>
            <a:ext cx="4176713"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b="1" u="sng">
                <a:solidFill>
                  <a:schemeClr val="hlink"/>
                </a:solidFill>
              </a:rPr>
              <a:t>Aesthetics is concerned with the perception and understanding of the world which we acquire through our senses</a:t>
            </a:r>
            <a:r>
              <a:rPr lang="en-GB" altLang="en-US" sz="1000">
                <a:solidFill>
                  <a:srgbClr val="5F5F5F"/>
                </a:solidFill>
              </a:rPr>
              <a:t>. I am going to consider the elements such as appearance and style.</a:t>
            </a:r>
          </a:p>
          <a:p>
            <a:pPr algn="just" eaLnBrk="1" hangingPunct="1"/>
            <a:endParaRPr lang="en-GB" altLang="en-US" sz="1000">
              <a:solidFill>
                <a:srgbClr val="5F5F5F"/>
              </a:solidFill>
            </a:endParaRPr>
          </a:p>
          <a:p>
            <a:pPr algn="just" eaLnBrk="1" hangingPunct="1"/>
            <a:r>
              <a:rPr lang="en-GB" altLang="en-US" sz="1000" b="1">
                <a:solidFill>
                  <a:schemeClr val="hlink"/>
                </a:solidFill>
              </a:rPr>
              <a:t>APPEARANCE</a:t>
            </a:r>
          </a:p>
          <a:p>
            <a:pPr algn="just" eaLnBrk="1" hangingPunct="1"/>
            <a:r>
              <a:rPr lang="en-GB" altLang="en-US" sz="1000">
                <a:solidFill>
                  <a:srgbClr val="5F5F5F"/>
                </a:solidFill>
              </a:rPr>
              <a:t>The appearance of an artefact is the characteristics that </a:t>
            </a:r>
            <a:r>
              <a:rPr lang="en-GB" altLang="en-US" sz="1000" b="1" u="sng">
                <a:solidFill>
                  <a:srgbClr val="993366"/>
                </a:solidFill>
              </a:rPr>
              <a:t>most people notice first</a:t>
            </a:r>
            <a:r>
              <a:rPr lang="en-GB" altLang="en-US" sz="1000">
                <a:solidFill>
                  <a:srgbClr val="5F5F5F"/>
                </a:solidFill>
              </a:rPr>
              <a:t>. The way an object looks arouses different feelings in people. </a:t>
            </a:r>
            <a:r>
              <a:rPr lang="en-GB" altLang="en-US" sz="1000" b="1" u="sng">
                <a:solidFill>
                  <a:srgbClr val="993366"/>
                </a:solidFill>
              </a:rPr>
              <a:t>Appearance is the result of many things, including the function of the object, the use of different materials and type of finish</a:t>
            </a:r>
            <a:r>
              <a:rPr lang="en-GB" altLang="en-US" sz="1000">
                <a:solidFill>
                  <a:srgbClr val="5F5F5F"/>
                </a:solidFill>
              </a:rPr>
              <a:t>.</a:t>
            </a:r>
          </a:p>
          <a:p>
            <a:pPr algn="just" eaLnBrk="1" hangingPunct="1"/>
            <a:endParaRPr lang="en-GB" altLang="en-US" sz="300">
              <a:solidFill>
                <a:srgbClr val="5F5F5F"/>
              </a:solidFill>
            </a:endParaRPr>
          </a:p>
          <a:p>
            <a:pPr algn="just" eaLnBrk="1" hangingPunct="1"/>
            <a:r>
              <a:rPr lang="en-GB" altLang="en-US" sz="1000">
                <a:solidFill>
                  <a:srgbClr val="5F5F5F"/>
                </a:solidFill>
              </a:rPr>
              <a:t>It is important that products should </a:t>
            </a:r>
            <a:r>
              <a:rPr lang="en-GB" altLang="en-US" sz="1000" b="1">
                <a:solidFill>
                  <a:schemeClr val="hlink"/>
                </a:solidFill>
              </a:rPr>
              <a:t>have visual appeal</a:t>
            </a:r>
            <a:r>
              <a:rPr lang="en-GB" altLang="en-US" sz="1000">
                <a:solidFill>
                  <a:srgbClr val="5F5F5F"/>
                </a:solidFill>
              </a:rPr>
              <a:t>. In a world where many new products are similar in </a:t>
            </a:r>
            <a:r>
              <a:rPr lang="en-GB" altLang="en-US" sz="1000" b="1">
                <a:solidFill>
                  <a:schemeClr val="hlink"/>
                </a:solidFill>
              </a:rPr>
              <a:t>function, components and even performance, the shape, look and above all image of a product can make all the difference</a:t>
            </a:r>
            <a:r>
              <a:rPr lang="en-GB" altLang="en-US" sz="1000">
                <a:solidFill>
                  <a:srgbClr val="5F5F5F"/>
                </a:solidFill>
              </a:rPr>
              <a:t>. Quality will be enhanced by an overall effect which is aesthetically pleasing.</a:t>
            </a:r>
          </a:p>
          <a:p>
            <a:pPr algn="just" eaLnBrk="1" hangingPunct="1"/>
            <a:endParaRPr lang="en-GB" altLang="en-US" sz="300">
              <a:solidFill>
                <a:srgbClr val="5F5F5F"/>
              </a:solidFill>
            </a:endParaRPr>
          </a:p>
          <a:p>
            <a:pPr algn="just" eaLnBrk="1" hangingPunct="1"/>
            <a:r>
              <a:rPr lang="en-GB" altLang="en-US" sz="1000">
                <a:solidFill>
                  <a:srgbClr val="5F5F5F"/>
                </a:solidFill>
              </a:rPr>
              <a:t>Over the centuries many people have tried to find out just </a:t>
            </a:r>
            <a:r>
              <a:rPr lang="en-GB" altLang="en-US" sz="1000" b="1" u="sng">
                <a:solidFill>
                  <a:srgbClr val="993366"/>
                </a:solidFill>
              </a:rPr>
              <a:t>what it is that makes beautiful things beautiful</a:t>
            </a:r>
            <a:r>
              <a:rPr lang="en-GB" altLang="en-US" sz="1000">
                <a:solidFill>
                  <a:srgbClr val="5F5F5F"/>
                </a:solidFill>
              </a:rPr>
              <a:t>. Aesthetics, rather like creative thinking, is a part of deign which is </a:t>
            </a:r>
            <a:r>
              <a:rPr lang="en-GB" altLang="en-US" sz="1000" b="1" u="sng">
                <a:solidFill>
                  <a:srgbClr val="993366"/>
                </a:solidFill>
              </a:rPr>
              <a:t>difficult to analyse and describe in words</a:t>
            </a:r>
            <a:r>
              <a:rPr lang="en-GB" altLang="en-US" sz="1000">
                <a:solidFill>
                  <a:srgbClr val="5F5F5F"/>
                </a:solidFill>
              </a:rPr>
              <a:t>. Yet all the many theories about </a:t>
            </a:r>
            <a:r>
              <a:rPr lang="en-GB" altLang="en-US" sz="1000" b="1" u="sng">
                <a:solidFill>
                  <a:srgbClr val="993366"/>
                </a:solidFill>
              </a:rPr>
              <a:t>beauty depend on visual thinking</a:t>
            </a:r>
            <a:r>
              <a:rPr lang="en-GB" altLang="en-US" sz="1000">
                <a:solidFill>
                  <a:srgbClr val="5F5F5F"/>
                </a:solidFill>
              </a:rPr>
              <a:t>. This involves arranging in space, constructing or otherwise manipulating items so they are in the appropriate relationship to one another. The following aspects are important factors. </a:t>
            </a:r>
          </a:p>
        </p:txBody>
      </p:sp>
      <p:pic>
        <p:nvPicPr>
          <p:cNvPr id="106505" name="Picture 54" descr="img058"/>
          <p:cNvPicPr>
            <a:picLocks noChangeAspect="1" noChangeArrowheads="1"/>
          </p:cNvPicPr>
          <p:nvPr/>
        </p:nvPicPr>
        <p:blipFill>
          <a:blip r:embed="rId3" cstate="print">
            <a:clrChange>
              <a:clrFrom>
                <a:srgbClr val="F1F3FF"/>
              </a:clrFrom>
              <a:clrTo>
                <a:srgbClr val="F1F3FF">
                  <a:alpha val="0"/>
                </a:srgbClr>
              </a:clrTo>
            </a:clrChange>
            <a:extLst>
              <a:ext uri="{28A0092B-C50C-407E-A947-70E740481C1C}">
                <a14:useLocalDpi xmlns:a14="http://schemas.microsoft.com/office/drawing/2010/main" val="0"/>
              </a:ext>
            </a:extLst>
          </a:blip>
          <a:srcRect/>
          <a:stretch>
            <a:fillRect/>
          </a:stretch>
        </p:blipFill>
        <p:spPr bwMode="auto">
          <a:xfrm>
            <a:off x="4962525" y="3073400"/>
            <a:ext cx="2660650"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6506" name="Group 64"/>
          <p:cNvGrpSpPr>
            <a:grpSpLocks/>
          </p:cNvGrpSpPr>
          <p:nvPr/>
        </p:nvGrpSpPr>
        <p:grpSpPr bwMode="auto">
          <a:xfrm>
            <a:off x="8488363" y="-95250"/>
            <a:ext cx="4176712" cy="9731375"/>
            <a:chOff x="5347" y="-60"/>
            <a:chExt cx="2631" cy="6130"/>
          </a:xfrm>
        </p:grpSpPr>
        <p:sp>
          <p:nvSpPr>
            <p:cNvPr id="106512" name="Text Box 17"/>
            <p:cNvSpPr txBox="1">
              <a:spLocks noChangeArrowheads="1"/>
            </p:cNvSpPr>
            <p:nvPr/>
          </p:nvSpPr>
          <p:spPr bwMode="auto">
            <a:xfrm>
              <a:off x="5347" y="-60"/>
              <a:ext cx="2631" cy="6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endParaRPr lang="en-GB" altLang="en-US" sz="1000">
                <a:solidFill>
                  <a:srgbClr val="5F5F5F"/>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US" altLang="en-US" sz="300">
                <a:solidFill>
                  <a:srgbClr val="5F5F5F"/>
                </a:solidFill>
              </a:endParaRPr>
            </a:p>
            <a:p>
              <a:pPr algn="just" eaLnBrk="1" hangingPunct="1"/>
              <a:endParaRPr lang="en-US" altLang="en-US" sz="1000">
                <a:solidFill>
                  <a:srgbClr val="5F5F5F"/>
                </a:solidFill>
              </a:endParaRPr>
            </a:p>
            <a:p>
              <a:pPr algn="just" eaLnBrk="1" hangingPunct="1"/>
              <a:endParaRPr lang="en-US" altLang="en-US" sz="1000">
                <a:solidFill>
                  <a:srgbClr val="5F5F5F"/>
                </a:solidFill>
              </a:endParaRPr>
            </a:p>
            <a:p>
              <a:pPr algn="just" eaLnBrk="1" hangingPunct="1"/>
              <a:r>
                <a:rPr lang="en-US" altLang="en-US" sz="1000" u="sng">
                  <a:solidFill>
                    <a:srgbClr val="5F5F5F"/>
                  </a:solidFill>
                </a:rPr>
                <a:t>Following offer an excellent source of ideas:</a:t>
              </a:r>
            </a:p>
            <a:p>
              <a:pPr algn="just" eaLnBrk="1" hangingPunct="1">
                <a:buFontTx/>
                <a:buChar char="•"/>
              </a:pPr>
              <a:endParaRPr lang="en-US" altLang="en-US" sz="300">
                <a:solidFill>
                  <a:srgbClr val="5F5F5F"/>
                </a:solidFill>
              </a:endParaRPr>
            </a:p>
            <a:p>
              <a:pPr algn="just" eaLnBrk="1" hangingPunct="1">
                <a:buClr>
                  <a:schemeClr val="hlink"/>
                </a:buClr>
                <a:buFontTx/>
                <a:buChar char="•"/>
              </a:pPr>
              <a:r>
                <a:rPr lang="en-US" altLang="en-US" sz="1000">
                  <a:solidFill>
                    <a:srgbClr val="5F5F5F"/>
                  </a:solidFill>
                </a:rPr>
                <a:t>Geometrical shapes (for example, circles, hexagons, polygons).</a:t>
              </a:r>
            </a:p>
            <a:p>
              <a:pPr algn="just" eaLnBrk="1" hangingPunct="1">
                <a:buClr>
                  <a:schemeClr val="hlink"/>
                </a:buClr>
                <a:buFontTx/>
                <a:buChar char="•"/>
              </a:pPr>
              <a:r>
                <a:rPr lang="en-US" altLang="en-US" sz="1000">
                  <a:solidFill>
                    <a:srgbClr val="5F5F5F"/>
                  </a:solidFill>
                </a:rPr>
                <a:t>Natural shapes (for example, flowers, fruit, insects, fish).</a:t>
              </a:r>
            </a:p>
            <a:p>
              <a:pPr algn="just" eaLnBrk="1" hangingPunct="1">
                <a:buClr>
                  <a:schemeClr val="hlink"/>
                </a:buClr>
                <a:buFontTx/>
                <a:buChar char="•"/>
              </a:pPr>
              <a:r>
                <a:rPr lang="en-US" altLang="en-US" sz="1000">
                  <a:solidFill>
                    <a:srgbClr val="5F5F5F"/>
                  </a:solidFill>
                </a:rPr>
                <a:t>Man-made shapes (for example, houses, bridges, vehicles, structures)</a:t>
              </a:r>
            </a:p>
            <a:p>
              <a:pPr algn="just" eaLnBrk="1" hangingPunct="1"/>
              <a:endParaRPr lang="en-US" altLang="en-US" sz="300">
                <a:solidFill>
                  <a:srgbClr val="5F5F5F"/>
                </a:solidFill>
              </a:endParaRPr>
            </a:p>
            <a:p>
              <a:pPr algn="just" eaLnBrk="1" hangingPunct="1"/>
              <a:r>
                <a:rPr lang="en-US" altLang="en-US" sz="1000">
                  <a:solidFill>
                    <a:srgbClr val="5F5F5F"/>
                  </a:solidFill>
                </a:rPr>
                <a:t>Other associated terms include interlocking, irregular, related, contrasting and small arranged within large.</a:t>
              </a:r>
            </a:p>
            <a:p>
              <a:pPr algn="just" eaLnBrk="1" hangingPunct="1"/>
              <a:endParaRPr lang="en-US" altLang="en-US" sz="300">
                <a:solidFill>
                  <a:srgbClr val="5F5F5F"/>
                </a:solidFill>
              </a:endParaRPr>
            </a:p>
            <a:p>
              <a:pPr algn="just" eaLnBrk="1" hangingPunct="1"/>
              <a:r>
                <a:rPr lang="en-US" altLang="en-US" sz="1000" b="1" u="sng">
                  <a:solidFill>
                    <a:srgbClr val="993366"/>
                  </a:solidFill>
                </a:rPr>
                <a:t>Form</a:t>
              </a:r>
              <a:r>
                <a:rPr lang="en-US" altLang="en-US" sz="1000" b="1">
                  <a:solidFill>
                    <a:srgbClr val="5F5F5F"/>
                  </a:solidFill>
                </a:rPr>
                <a:t> </a:t>
              </a:r>
              <a:r>
                <a:rPr lang="en-US" altLang="en-US" sz="1000">
                  <a:solidFill>
                    <a:srgbClr val="5F5F5F"/>
                  </a:solidFill>
                </a:rPr>
                <a:t>is when another dimension is </a:t>
              </a:r>
              <a:r>
                <a:rPr lang="en-US" altLang="en-US" sz="1000" b="1" u="sng">
                  <a:solidFill>
                    <a:srgbClr val="993366"/>
                  </a:solidFill>
                </a:rPr>
                <a:t>added to shape making it three-dimensional</a:t>
              </a:r>
              <a:r>
                <a:rPr lang="en-US" altLang="en-US" sz="1000">
                  <a:solidFill>
                    <a:srgbClr val="5F5F5F"/>
                  </a:solidFill>
                </a:rPr>
                <a:t>. To describe form fully it is necessary to give details of all its characteristics including </a:t>
              </a:r>
              <a:r>
                <a:rPr lang="en-US" altLang="en-US" sz="1000" b="1" u="sng">
                  <a:solidFill>
                    <a:srgbClr val="993366"/>
                  </a:solidFill>
                </a:rPr>
                <a:t>shape, size, proportion, colour and texture</a:t>
              </a:r>
              <a:r>
                <a:rPr lang="en-US" altLang="en-US" sz="1000">
                  <a:solidFill>
                    <a:srgbClr val="5F5F5F"/>
                  </a:solidFill>
                </a:rPr>
                <a:t>. The source ideas illustrated are equally suitable for form.</a:t>
              </a:r>
            </a:p>
            <a:p>
              <a:pPr algn="just" eaLnBrk="1" hangingPunct="1"/>
              <a:endParaRPr lang="en-US" altLang="en-US" sz="300">
                <a:solidFill>
                  <a:srgbClr val="5F5F5F"/>
                </a:solidFill>
              </a:endParaRPr>
            </a:p>
            <a:p>
              <a:pPr algn="just" eaLnBrk="1" hangingPunct="1"/>
              <a:r>
                <a:rPr lang="en-US" altLang="en-US" sz="1000">
                  <a:solidFill>
                    <a:srgbClr val="5F5F5F"/>
                  </a:solidFill>
                </a:rPr>
                <a:t>Experimenting with form is best done by starting with basic shapes (for example, geometrical) and developing form from these.</a:t>
              </a:r>
            </a:p>
            <a:p>
              <a:pPr algn="just" eaLnBrk="1" hangingPunct="1"/>
              <a:endParaRPr lang="en-US" altLang="en-US" sz="1000">
                <a:solidFill>
                  <a:schemeClr val="hlink"/>
                </a:solidFill>
              </a:endParaRPr>
            </a:p>
            <a:p>
              <a:pPr algn="just" eaLnBrk="1" hangingPunct="1"/>
              <a:r>
                <a:rPr lang="en-US" altLang="en-US" sz="1000" b="1">
                  <a:solidFill>
                    <a:schemeClr val="hlink"/>
                  </a:solidFill>
                </a:rPr>
                <a:t>SIZES – PROPORTION</a:t>
              </a:r>
            </a:p>
            <a:p>
              <a:pPr algn="just" eaLnBrk="1" hangingPunct="1"/>
              <a:r>
                <a:rPr lang="en-US" altLang="en-US" sz="1000">
                  <a:solidFill>
                    <a:srgbClr val="5F5F5F"/>
                  </a:solidFill>
                </a:rPr>
                <a:t>The size of an object is found by </a:t>
              </a:r>
              <a:r>
                <a:rPr lang="en-US" altLang="en-US" sz="1000" b="1" u="sng">
                  <a:solidFill>
                    <a:srgbClr val="993366"/>
                  </a:solidFill>
                </a:rPr>
                <a:t>measuring various parts such as length, width and height</a:t>
              </a:r>
              <a:r>
                <a:rPr lang="en-US" altLang="en-US" sz="1000">
                  <a:solidFill>
                    <a:srgbClr val="5F5F5F"/>
                  </a:solidFill>
                </a:rPr>
                <a:t> (or thickness). </a:t>
              </a:r>
              <a:r>
                <a:rPr lang="en-US" altLang="en-US" sz="1000" b="1" u="sng">
                  <a:solidFill>
                    <a:srgbClr val="993366"/>
                  </a:solidFill>
                </a:rPr>
                <a:t>These are known as the dimensions</a:t>
              </a:r>
              <a:r>
                <a:rPr lang="en-US" altLang="en-US" sz="1000">
                  <a:solidFill>
                    <a:srgbClr val="5F5F5F"/>
                  </a:solidFill>
                </a:rPr>
                <a:t>.</a:t>
              </a:r>
            </a:p>
            <a:p>
              <a:pPr algn="just" eaLnBrk="1" hangingPunct="1"/>
              <a:endParaRPr lang="en-US" altLang="en-US" sz="300">
                <a:solidFill>
                  <a:srgbClr val="5F5F5F"/>
                </a:solidFill>
              </a:endParaRPr>
            </a:p>
            <a:p>
              <a:pPr algn="just" eaLnBrk="1" hangingPunct="1"/>
              <a:r>
                <a:rPr lang="en-US" altLang="en-US" sz="1000" b="1">
                  <a:solidFill>
                    <a:schemeClr val="hlink"/>
                  </a:solidFill>
                </a:rPr>
                <a:t>Proportion is the relationship between these various sizes</a:t>
              </a:r>
              <a:r>
                <a:rPr lang="en-US" altLang="en-US" sz="1000">
                  <a:solidFill>
                    <a:srgbClr val="5F5F5F"/>
                  </a:solidFill>
                </a:rPr>
                <a:t>, for example, how the height compares to the width. The manner of dividing a surface area or volume can affect the proportions. </a:t>
              </a:r>
            </a:p>
            <a:p>
              <a:pPr algn="just" eaLnBrk="1" hangingPunct="1"/>
              <a:endParaRPr lang="en-GB" altLang="en-US" sz="300">
                <a:solidFill>
                  <a:srgbClr val="5F5F5F"/>
                </a:solidFill>
              </a:endParaRPr>
            </a:p>
            <a:p>
              <a:pPr algn="just" eaLnBrk="1" hangingPunct="1"/>
              <a:r>
                <a:rPr lang="en-US" altLang="en-US" sz="1000">
                  <a:solidFill>
                    <a:srgbClr val="5F5F5F"/>
                  </a:solidFill>
                </a:rPr>
                <a:t>A sense of proportion can be developed by looking at models in which mathematics, ratios and progressions play a part.</a:t>
              </a:r>
            </a:p>
            <a:p>
              <a:pPr algn="just" eaLnBrk="1" hangingPunct="1"/>
              <a:r>
                <a:rPr lang="en-US" altLang="en-US" sz="1000">
                  <a:solidFill>
                    <a:srgbClr val="5F5F5F"/>
                  </a:solidFill>
                </a:rPr>
                <a:t>The golden section dating back to the buildings of ancient Greece (for example, Parthenon was thought to be a perfect shape). It involved a specific ratio of 1:1:62 in the construction of a rectangle, and the further sub-division of areas within it.</a:t>
              </a:r>
            </a:p>
            <a:p>
              <a:pPr algn="just" eaLnBrk="1" hangingPunct="1"/>
              <a:endParaRPr lang="en-US" altLang="en-US" sz="300">
                <a:solidFill>
                  <a:srgbClr val="5F5F5F"/>
                </a:solidFill>
              </a:endParaRPr>
            </a:p>
            <a:p>
              <a:pPr algn="just" eaLnBrk="1" hangingPunct="1"/>
              <a:r>
                <a:rPr lang="en-US" altLang="en-US" sz="1000">
                  <a:solidFill>
                    <a:srgbClr val="5F5F5F"/>
                  </a:solidFill>
                </a:rPr>
                <a:t>However, designers tend to use the eye divine and proportion areas until they ‘look right’ rather than rely on numbers or rules.</a:t>
              </a:r>
            </a:p>
            <a:p>
              <a:pPr algn="just" eaLnBrk="1" hangingPunct="1"/>
              <a:endParaRPr lang="en-US" altLang="en-US" sz="300">
                <a:solidFill>
                  <a:srgbClr val="5F5F5F"/>
                </a:solidFill>
              </a:endParaRPr>
            </a:p>
            <a:p>
              <a:pPr algn="just" eaLnBrk="1" hangingPunct="1"/>
              <a:r>
                <a:rPr lang="en-US" altLang="en-US" sz="1000">
                  <a:solidFill>
                    <a:srgbClr val="5F5F5F"/>
                  </a:solidFill>
                </a:rPr>
                <a:t>The relative positions of parts within a design also need to be considered to create a visual balance.</a:t>
              </a:r>
            </a:p>
            <a:p>
              <a:pPr algn="just" eaLnBrk="1" hangingPunct="1"/>
              <a:endParaRPr lang="en-US" altLang="en-US" sz="300">
                <a:solidFill>
                  <a:srgbClr val="5F5F5F"/>
                </a:solidFill>
              </a:endParaRPr>
            </a:p>
          </p:txBody>
        </p:sp>
        <p:pic>
          <p:nvPicPr>
            <p:cNvPr id="106513" name="Picture 55" descr="Copy of img05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4" y="257"/>
              <a:ext cx="935" cy="2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14" name="Text Box 56"/>
            <p:cNvSpPr txBox="1">
              <a:spLocks noChangeArrowheads="1"/>
            </p:cNvSpPr>
            <p:nvPr/>
          </p:nvSpPr>
          <p:spPr bwMode="auto">
            <a:xfrm>
              <a:off x="5348" y="-15"/>
              <a:ext cx="1678" cy="2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b="1">
                  <a:solidFill>
                    <a:schemeClr val="hlink"/>
                  </a:solidFill>
                </a:rPr>
                <a:t>LINE</a:t>
              </a:r>
            </a:p>
            <a:p>
              <a:pPr algn="just" eaLnBrk="1" hangingPunct="1"/>
              <a:r>
                <a:rPr lang="en-GB" altLang="en-US" sz="1000">
                  <a:solidFill>
                    <a:srgbClr val="5F5F5F"/>
                  </a:solidFill>
                </a:rPr>
                <a:t>Lines are the basic starting point in our attempts to organise space and represent design ideas. </a:t>
              </a:r>
              <a:r>
                <a:rPr lang="en-GB" altLang="en-US" sz="1000" b="1" u="sng">
                  <a:solidFill>
                    <a:srgbClr val="993366"/>
                  </a:solidFill>
                </a:rPr>
                <a:t>We use lines to enclose space and create shapes, but they can also be used expressively</a:t>
              </a:r>
              <a:r>
                <a:rPr lang="en-GB" altLang="en-US" sz="1000">
                  <a:solidFill>
                    <a:srgbClr val="5F5F5F"/>
                  </a:solidFill>
                </a:rPr>
                <a:t>. </a:t>
              </a:r>
            </a:p>
            <a:p>
              <a:pPr algn="just" eaLnBrk="1" hangingPunct="1"/>
              <a:endParaRPr lang="en-GB" altLang="en-US" sz="500">
                <a:solidFill>
                  <a:srgbClr val="5F5F5F"/>
                </a:solidFill>
              </a:endParaRPr>
            </a:p>
            <a:p>
              <a:pPr algn="just" eaLnBrk="1" hangingPunct="1"/>
              <a:r>
                <a:rPr lang="en-GB" altLang="en-US" sz="1000">
                  <a:solidFill>
                    <a:srgbClr val="5F5F5F"/>
                  </a:solidFill>
                </a:rPr>
                <a:t>Lines may be </a:t>
              </a:r>
              <a:r>
                <a:rPr lang="en-GB" altLang="en-US" sz="1000" b="1">
                  <a:solidFill>
                    <a:schemeClr val="hlink"/>
                  </a:solidFill>
                </a:rPr>
                <a:t>thin or thick, solid or dotted, straight or curved</a:t>
              </a:r>
              <a:r>
                <a:rPr lang="en-GB" altLang="en-US" sz="1000">
                  <a:solidFill>
                    <a:srgbClr val="5F5F5F"/>
                  </a:solidFill>
                </a:rPr>
                <a:t>. By changing the </a:t>
              </a:r>
              <a:r>
                <a:rPr lang="en-GB" altLang="en-US" sz="1000" b="1">
                  <a:solidFill>
                    <a:schemeClr val="hlink"/>
                  </a:solidFill>
                </a:rPr>
                <a:t>width or weight, length, closeness and direction</a:t>
              </a:r>
              <a:r>
                <a:rPr lang="en-GB" altLang="en-US" sz="1000">
                  <a:solidFill>
                    <a:srgbClr val="5F5F5F"/>
                  </a:solidFill>
                </a:rPr>
                <a:t>, many visual effects can be created. </a:t>
              </a:r>
              <a:r>
                <a:rPr lang="en-GB" altLang="en-US" sz="1000" b="1" u="sng">
                  <a:solidFill>
                    <a:srgbClr val="993366"/>
                  </a:solidFill>
                </a:rPr>
                <a:t>Straight or wavy lines can express movement and rhythm, give the impression of light and shade as well as texture</a:t>
              </a:r>
              <a:r>
                <a:rPr lang="en-GB" altLang="en-US" sz="1000">
                  <a:solidFill>
                    <a:srgbClr val="5F5F5F"/>
                  </a:solidFill>
                </a:rPr>
                <a:t>. A feeling of anxiety, depression and calm can be created. Lines can also be used to deceive the eye.</a:t>
              </a:r>
            </a:p>
            <a:p>
              <a:pPr algn="just" eaLnBrk="1" hangingPunct="1"/>
              <a:endParaRPr lang="en-GB" altLang="en-US" sz="1000">
                <a:solidFill>
                  <a:srgbClr val="5F5F5F"/>
                </a:solidFill>
              </a:endParaRPr>
            </a:p>
            <a:p>
              <a:pPr algn="just" eaLnBrk="1" hangingPunct="1"/>
              <a:r>
                <a:rPr lang="en-GB" altLang="en-US" sz="1000" b="1">
                  <a:solidFill>
                    <a:schemeClr val="hlink"/>
                  </a:solidFill>
                </a:rPr>
                <a:t>SHAPE &amp; FORM</a:t>
              </a:r>
            </a:p>
            <a:p>
              <a:pPr algn="just" eaLnBrk="1" hangingPunct="1"/>
              <a:r>
                <a:rPr lang="en-GB" altLang="en-US" sz="1000">
                  <a:solidFill>
                    <a:srgbClr val="5F5F5F"/>
                  </a:solidFill>
                </a:rPr>
                <a:t>These terms are often confused in everyday speech. </a:t>
              </a:r>
              <a:r>
                <a:rPr lang="en-GB" altLang="en-US" sz="1000" b="1" u="sng">
                  <a:solidFill>
                    <a:srgbClr val="993366"/>
                  </a:solidFill>
                </a:rPr>
                <a:t>Shape</a:t>
              </a:r>
              <a:r>
                <a:rPr lang="en-GB" altLang="en-US" sz="1000">
                  <a:solidFill>
                    <a:srgbClr val="5F5F5F"/>
                  </a:solidFill>
                </a:rPr>
                <a:t> is created when </a:t>
              </a:r>
              <a:r>
                <a:rPr lang="en-GB" altLang="en-US" sz="1000" b="1">
                  <a:solidFill>
                    <a:schemeClr val="hlink"/>
                  </a:solidFill>
                </a:rPr>
                <a:t>lines overlap and cross</a:t>
              </a:r>
              <a:r>
                <a:rPr lang="en-GB" altLang="en-US" sz="1000">
                  <a:solidFill>
                    <a:srgbClr val="5F5F5F"/>
                  </a:solidFill>
                </a:rPr>
                <a:t>, so that they enclose space. </a:t>
              </a:r>
              <a:r>
                <a:rPr lang="en-GB" altLang="en-US" sz="1000" b="1">
                  <a:solidFill>
                    <a:schemeClr val="hlink"/>
                  </a:solidFill>
                </a:rPr>
                <a:t>Shape defines the overall outline of the object</a:t>
              </a:r>
              <a:r>
                <a:rPr lang="en-GB" altLang="en-US" sz="1000">
                  <a:solidFill>
                    <a:srgbClr val="5F5F5F"/>
                  </a:solidFill>
                </a:rPr>
                <a:t>. </a:t>
              </a:r>
            </a:p>
            <a:p>
              <a:pPr algn="just" eaLnBrk="1" hangingPunct="1"/>
              <a:endParaRPr lang="en-GB" altLang="en-US" sz="500">
                <a:solidFill>
                  <a:srgbClr val="5F5F5F"/>
                </a:solidFill>
              </a:endParaRPr>
            </a:p>
            <a:p>
              <a:pPr algn="just" eaLnBrk="1" hangingPunct="1"/>
              <a:r>
                <a:rPr lang="en-GB" altLang="en-US" sz="1000">
                  <a:solidFill>
                    <a:srgbClr val="5F5F5F"/>
                  </a:solidFill>
                </a:rPr>
                <a:t>The possibilities are endless. Free shapes can be created by doodling with random lines to see what emerges.</a:t>
              </a:r>
              <a:endParaRPr lang="en-GB" altLang="en-US" sz="1000"/>
            </a:p>
          </p:txBody>
        </p:sp>
      </p:grpSp>
      <p:grpSp>
        <p:nvGrpSpPr>
          <p:cNvPr id="106507" name="Group 57"/>
          <p:cNvGrpSpPr>
            <a:grpSpLocks/>
          </p:cNvGrpSpPr>
          <p:nvPr/>
        </p:nvGrpSpPr>
        <p:grpSpPr bwMode="auto">
          <a:xfrm>
            <a:off x="-20638" y="-23813"/>
            <a:ext cx="7272338" cy="2867026"/>
            <a:chOff x="-13" y="-15"/>
            <a:chExt cx="4581" cy="1806"/>
          </a:xfrm>
        </p:grpSpPr>
        <p:sp>
          <p:nvSpPr>
            <p:cNvPr id="106509" name="Text Box 58"/>
            <p:cNvSpPr txBox="1">
              <a:spLocks noChangeArrowheads="1"/>
            </p:cNvSpPr>
            <p:nvPr/>
          </p:nvSpPr>
          <p:spPr bwMode="auto">
            <a:xfrm>
              <a:off x="-13" y="786"/>
              <a:ext cx="2548" cy="1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INFORMATION</a:t>
              </a:r>
              <a:r>
                <a:rPr lang="en-GB" altLang="en-US" sz="3200" b="1">
                  <a:solidFill>
                    <a:srgbClr val="5F5F5F"/>
                  </a:solidFill>
                  <a:cs typeface="Arial" pitchFamily="34" charset="0"/>
                </a:rPr>
                <a:t>, INSPIRATION &amp; INFLUENCES</a:t>
              </a:r>
            </a:p>
          </p:txBody>
        </p:sp>
        <p:sp>
          <p:nvSpPr>
            <p:cNvPr id="106510" name="Text Box 59"/>
            <p:cNvSpPr txBox="1">
              <a:spLocks noChangeArrowheads="1"/>
            </p:cNvSpPr>
            <p:nvPr/>
          </p:nvSpPr>
          <p:spPr bwMode="auto">
            <a:xfrm>
              <a:off x="-13" y="716"/>
              <a:ext cx="458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106511" name="Text Box 60"/>
            <p:cNvSpPr txBox="1">
              <a:spLocks noChangeArrowheads="1"/>
            </p:cNvSpPr>
            <p:nvPr/>
          </p:nvSpPr>
          <p:spPr bwMode="auto">
            <a:xfrm>
              <a:off x="-13" y="-15"/>
              <a:ext cx="2548" cy="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4000" b="1">
                  <a:solidFill>
                    <a:srgbClr val="D60093"/>
                  </a:solidFill>
                  <a:cs typeface="Arial" pitchFamily="34" charset="0"/>
                </a:rPr>
                <a:t>APPENDIX ONE</a:t>
              </a:r>
            </a:p>
          </p:txBody>
        </p:sp>
      </p:grpSp>
      <p:sp>
        <p:nvSpPr>
          <p:cNvPr id="106508" name="Text Box 65"/>
          <p:cNvSpPr txBox="1">
            <a:spLocks noChangeArrowheads="1"/>
          </p:cNvSpPr>
          <p:nvPr/>
        </p:nvSpPr>
        <p:spPr bwMode="auto">
          <a:xfrm>
            <a:off x="11080750" y="47625"/>
            <a:ext cx="1792288"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dash"/>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800" b="1">
                <a:solidFill>
                  <a:srgbClr val="FF9900"/>
                </a:solidFill>
              </a:rPr>
              <a:t>Page 6 of 9</a:t>
            </a:r>
            <a:endParaRPr lang="en-US" altLang="en-US" sz="1800" b="1">
              <a:solidFill>
                <a:srgbClr val="FF9900"/>
              </a:solidFill>
            </a:endParaRP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 Box 2"/>
          <p:cNvSpPr txBox="1">
            <a:spLocks noChangeArrowheads="1"/>
          </p:cNvSpPr>
          <p:nvPr/>
        </p:nvSpPr>
        <p:spPr bwMode="auto">
          <a:xfrm>
            <a:off x="0" y="2679700"/>
            <a:ext cx="403225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THE HUMAN FACTOR – DESIGNING FOR PEOPLE (CONTINUED)</a:t>
            </a:r>
          </a:p>
        </p:txBody>
      </p:sp>
      <p:sp>
        <p:nvSpPr>
          <p:cNvPr id="107523" name="Text Box 50"/>
          <p:cNvSpPr txBox="1">
            <a:spLocks noChangeArrowheads="1"/>
          </p:cNvSpPr>
          <p:nvPr/>
        </p:nvSpPr>
        <p:spPr bwMode="auto">
          <a:xfrm>
            <a:off x="4168775" y="336550"/>
            <a:ext cx="4176713" cy="922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000">
                <a:solidFill>
                  <a:srgbClr val="5F5F5F"/>
                </a:solidFill>
              </a:rPr>
              <a:t>Colour has no form in itself, but is the complement of form. </a:t>
            </a:r>
            <a:r>
              <a:rPr lang="en-US" altLang="en-US" sz="1000" b="1" u="sng">
                <a:solidFill>
                  <a:srgbClr val="993366"/>
                </a:solidFill>
              </a:rPr>
              <a:t>Used badly, it can spoil good shapes turning everything into a meaningless jumble</a:t>
            </a:r>
            <a:r>
              <a:rPr lang="en-US" altLang="en-US" sz="1000">
                <a:solidFill>
                  <a:srgbClr val="5F5F5F"/>
                </a:solidFill>
              </a:rPr>
              <a:t>. On the other hand, </a:t>
            </a:r>
            <a:r>
              <a:rPr lang="en-US" altLang="en-US" sz="1000" b="1">
                <a:solidFill>
                  <a:schemeClr val="hlink"/>
                </a:solidFill>
              </a:rPr>
              <a:t>it can highlight good shapes and convey qualities of mood and emotions</a:t>
            </a:r>
            <a:r>
              <a:rPr lang="en-US" altLang="en-US" sz="1000">
                <a:solidFill>
                  <a:srgbClr val="5F5F5F"/>
                </a:solidFill>
              </a:rPr>
              <a:t>. </a:t>
            </a:r>
          </a:p>
          <a:p>
            <a:pPr algn="just" eaLnBrk="1" hangingPunct="1"/>
            <a:endParaRPr lang="en-US" altLang="en-US" sz="300">
              <a:solidFill>
                <a:srgbClr val="5F5F5F"/>
              </a:solidFill>
            </a:endParaRPr>
          </a:p>
          <a:p>
            <a:pPr algn="just" eaLnBrk="1" hangingPunct="1"/>
            <a:r>
              <a:rPr lang="en-US" altLang="en-US" sz="1000">
                <a:solidFill>
                  <a:srgbClr val="5F5F5F"/>
                </a:solidFill>
              </a:rPr>
              <a:t>Colour is reflected light as the diagram below shows </a:t>
            </a:r>
            <a:r>
              <a:rPr lang="en-US" altLang="en-US" sz="1000" b="1" u="sng">
                <a:solidFill>
                  <a:srgbClr val="993366"/>
                </a:solidFill>
              </a:rPr>
              <a:t>the colour spectrum</a:t>
            </a:r>
            <a:r>
              <a:rPr lang="en-US" altLang="en-US" sz="1000">
                <a:solidFill>
                  <a:srgbClr val="5F5F5F"/>
                </a:solidFill>
              </a:rPr>
              <a:t>. </a:t>
            </a:r>
            <a:r>
              <a:rPr lang="en-US" altLang="en-US" sz="1000" b="1">
                <a:solidFill>
                  <a:schemeClr val="hlink"/>
                </a:solidFill>
              </a:rPr>
              <a:t>The quality of daylight or artificial light affects colour</a:t>
            </a:r>
            <a:r>
              <a:rPr lang="en-US" altLang="en-US" sz="1000">
                <a:solidFill>
                  <a:srgbClr val="5F5F5F"/>
                </a:solidFill>
              </a:rPr>
              <a:t>.</a:t>
            </a:r>
            <a:r>
              <a:rPr lang="en-US" altLang="en-US" sz="1000"/>
              <a:t> </a:t>
            </a:r>
          </a:p>
          <a:p>
            <a:pPr algn="just" eaLnBrk="1" hangingPunct="1"/>
            <a:endParaRPr lang="en-US" altLang="en-US" sz="1000"/>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r>
              <a:rPr lang="en-GB" altLang="en-US" sz="1000" b="1" u="sng">
                <a:solidFill>
                  <a:srgbClr val="993366"/>
                </a:solidFill>
              </a:rPr>
              <a:t>Colours can be mixed</a:t>
            </a:r>
            <a:r>
              <a:rPr lang="en-GB" altLang="en-US" sz="1000">
                <a:solidFill>
                  <a:srgbClr val="5F5F5F"/>
                </a:solidFill>
              </a:rPr>
              <a:t>. </a:t>
            </a:r>
            <a:r>
              <a:rPr lang="en-GB" altLang="en-US" sz="1000" b="1" u="sng">
                <a:solidFill>
                  <a:srgbClr val="993366"/>
                </a:solidFill>
              </a:rPr>
              <a:t>Mixing the primary pigments at the centre of the colour wheel produces secondary colours</a:t>
            </a:r>
            <a:r>
              <a:rPr lang="en-GB" altLang="en-US" sz="1000">
                <a:solidFill>
                  <a:srgbClr val="5F5F5F"/>
                </a:solidFill>
              </a:rPr>
              <a:t>. These in turn when mixed with primaries will give tertiary colours.</a:t>
            </a:r>
          </a:p>
          <a:p>
            <a:pPr algn="just" eaLnBrk="1" hangingPunct="1"/>
            <a:endParaRPr lang="en-GB" altLang="en-US" sz="300">
              <a:solidFill>
                <a:srgbClr val="5F5F5F"/>
              </a:solidFill>
            </a:endParaRPr>
          </a:p>
          <a:p>
            <a:pPr algn="just" eaLnBrk="1" hangingPunct="1"/>
            <a:r>
              <a:rPr lang="en-GB" altLang="en-US" sz="1000">
                <a:solidFill>
                  <a:srgbClr val="5F5F5F"/>
                </a:solidFill>
              </a:rPr>
              <a:t>Colours closely related to each other produce harmony, while opposite give contrast.</a:t>
            </a: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r>
              <a:rPr lang="en-GB" altLang="en-US" sz="1000" u="sng">
                <a:solidFill>
                  <a:srgbClr val="5F5F5F"/>
                </a:solidFill>
              </a:rPr>
              <a:t>Colour has three properties:</a:t>
            </a:r>
          </a:p>
          <a:p>
            <a:pPr algn="just" eaLnBrk="1" hangingPunct="1"/>
            <a:endParaRPr lang="en-GB" altLang="en-US" sz="500">
              <a:solidFill>
                <a:srgbClr val="5F5F5F"/>
              </a:solidFill>
            </a:endParaRPr>
          </a:p>
          <a:p>
            <a:pPr algn="just" eaLnBrk="1" hangingPunct="1">
              <a:buClr>
                <a:srgbClr val="4D4D4D"/>
              </a:buClr>
              <a:buFontTx/>
              <a:buChar char="•"/>
            </a:pPr>
            <a:r>
              <a:rPr lang="en-GB" altLang="en-US" sz="1000" b="1" u="sng">
                <a:solidFill>
                  <a:srgbClr val="993366"/>
                </a:solidFill>
              </a:rPr>
              <a:t>INTENSITY</a:t>
            </a:r>
            <a:r>
              <a:rPr lang="en-GB" altLang="en-US" sz="1000">
                <a:solidFill>
                  <a:srgbClr val="5F5F5F"/>
                </a:solidFill>
              </a:rPr>
              <a:t>: brightness, its sensation of blueness or redness, for example.</a:t>
            </a:r>
          </a:p>
          <a:p>
            <a:pPr algn="just" eaLnBrk="1" hangingPunct="1">
              <a:buClr>
                <a:srgbClr val="4D4D4D"/>
              </a:buClr>
              <a:buFontTx/>
              <a:buChar char="•"/>
            </a:pPr>
            <a:endParaRPr lang="en-GB" altLang="en-US" sz="500">
              <a:solidFill>
                <a:srgbClr val="5F5F5F"/>
              </a:solidFill>
            </a:endParaRPr>
          </a:p>
          <a:p>
            <a:pPr algn="just" eaLnBrk="1" hangingPunct="1">
              <a:buClr>
                <a:srgbClr val="4D4D4D"/>
              </a:buClr>
              <a:buFontTx/>
              <a:buChar char="•"/>
            </a:pPr>
            <a:r>
              <a:rPr lang="en-GB" altLang="en-US" sz="1000" b="1" u="sng">
                <a:solidFill>
                  <a:srgbClr val="993366"/>
                </a:solidFill>
              </a:rPr>
              <a:t>TEMPERATURE</a:t>
            </a:r>
            <a:r>
              <a:rPr lang="en-GB" altLang="en-US" sz="1000">
                <a:solidFill>
                  <a:srgbClr val="5F5F5F"/>
                </a:solidFill>
              </a:rPr>
              <a:t>:</a:t>
            </a:r>
            <a:r>
              <a:rPr lang="en-GB" altLang="en-US" sz="1000" b="1">
                <a:solidFill>
                  <a:srgbClr val="5F5F5F"/>
                </a:solidFill>
              </a:rPr>
              <a:t> </a:t>
            </a:r>
            <a:r>
              <a:rPr lang="en-GB" altLang="en-US" sz="1000">
                <a:solidFill>
                  <a:srgbClr val="5F5F5F"/>
                </a:solidFill>
              </a:rPr>
              <a:t>referring to warmth (for example, reds, oranges) or coolness (for example, blue, green).   </a:t>
            </a:r>
            <a:endParaRPr lang="en-US" altLang="en-US" sz="1000">
              <a:solidFill>
                <a:srgbClr val="5F5F5F"/>
              </a:solidFill>
            </a:endParaRPr>
          </a:p>
          <a:p>
            <a:pPr algn="just" eaLnBrk="1" hangingPunct="1">
              <a:buClr>
                <a:srgbClr val="4D4D4D"/>
              </a:buClr>
              <a:buFontTx/>
              <a:buChar char="•"/>
            </a:pPr>
            <a:endParaRPr lang="en-GB" altLang="en-US" sz="500">
              <a:solidFill>
                <a:srgbClr val="5F5F5F"/>
              </a:solidFill>
            </a:endParaRPr>
          </a:p>
          <a:p>
            <a:pPr algn="just" eaLnBrk="1" hangingPunct="1">
              <a:buClr>
                <a:srgbClr val="4D4D4D"/>
              </a:buClr>
              <a:buFontTx/>
              <a:buChar char="•"/>
            </a:pPr>
            <a:r>
              <a:rPr lang="en-GB" altLang="en-US" sz="1000" b="1" u="sng">
                <a:solidFill>
                  <a:srgbClr val="993366"/>
                </a:solidFill>
              </a:rPr>
              <a:t>TONE</a:t>
            </a:r>
            <a:r>
              <a:rPr lang="en-GB" altLang="en-US" sz="1000">
                <a:solidFill>
                  <a:srgbClr val="5F5F5F"/>
                </a:solidFill>
              </a:rPr>
              <a:t>: the lightness or darkness of colour. Neutral colours include greys, beiges and creams. Small quantities of white or black mixed with basic colour create shades or tints. These can be used to give emphasis or provide contrast. </a:t>
            </a:r>
            <a:endParaRPr lang="en-US" altLang="en-US" sz="1000"/>
          </a:p>
        </p:txBody>
      </p:sp>
      <p:sp>
        <p:nvSpPr>
          <p:cNvPr id="107524" name="Text Box 7"/>
          <p:cNvSpPr txBox="1">
            <a:spLocks noChangeArrowheads="1"/>
          </p:cNvSpPr>
          <p:nvPr/>
        </p:nvSpPr>
        <p:spPr bwMode="auto">
          <a:xfrm>
            <a:off x="4179888" y="368300"/>
            <a:ext cx="4176712"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endParaRPr lang="en-GB" altLang="en-US" sz="1000">
              <a:solidFill>
                <a:srgbClr val="5F5F5F"/>
              </a:solidFill>
            </a:endParaRPr>
          </a:p>
        </p:txBody>
      </p:sp>
      <p:pic>
        <p:nvPicPr>
          <p:cNvPr id="107525" name="Picture 17" descr="light_dispersion1"/>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84675" y="1697038"/>
            <a:ext cx="3808413" cy="186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6" name="Text Box 20"/>
          <p:cNvSpPr txBox="1">
            <a:spLocks noChangeArrowheads="1"/>
          </p:cNvSpPr>
          <p:nvPr/>
        </p:nvSpPr>
        <p:spPr bwMode="auto">
          <a:xfrm>
            <a:off x="6472238" y="1560513"/>
            <a:ext cx="172878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1000" b="1" u="sng">
                <a:solidFill>
                  <a:srgbClr val="993366"/>
                </a:solidFill>
              </a:rPr>
              <a:t>COLOUR SPECTRUM</a:t>
            </a:r>
            <a:endParaRPr lang="en-US" altLang="en-US" sz="1000" b="1" u="sng">
              <a:solidFill>
                <a:srgbClr val="993366"/>
              </a:solidFill>
            </a:endParaRPr>
          </a:p>
        </p:txBody>
      </p:sp>
      <p:pic>
        <p:nvPicPr>
          <p:cNvPr id="107527" name="Picture 23" descr="colorwheel_small"/>
          <p:cNvPicPr>
            <a:picLocks noChangeAspect="1" noChangeArrowheads="1"/>
          </p:cNvPicPr>
          <p:nvPr/>
        </p:nvPicPr>
        <p:blipFill>
          <a:blip r:embed="rId4">
            <a:clrChange>
              <a:clrFrom>
                <a:srgbClr val="F3F8F4"/>
              </a:clrFrom>
              <a:clrTo>
                <a:srgbClr val="F3F8F4">
                  <a:alpha val="0"/>
                </a:srgbClr>
              </a:clrTo>
            </a:clrChange>
            <a:extLst>
              <a:ext uri="{28A0092B-C50C-407E-A947-70E740481C1C}">
                <a14:useLocalDpi xmlns:a14="http://schemas.microsoft.com/office/drawing/2010/main" val="0"/>
              </a:ext>
            </a:extLst>
          </a:blip>
          <a:srcRect/>
          <a:stretch>
            <a:fillRect/>
          </a:stretch>
        </p:blipFill>
        <p:spPr bwMode="auto">
          <a:xfrm>
            <a:off x="4529138" y="5087938"/>
            <a:ext cx="2303462" cy="227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8" name="Text Box 24"/>
          <p:cNvSpPr txBox="1">
            <a:spLocks noChangeArrowheads="1"/>
          </p:cNvSpPr>
          <p:nvPr/>
        </p:nvSpPr>
        <p:spPr bwMode="auto">
          <a:xfrm>
            <a:off x="6183313" y="5016500"/>
            <a:ext cx="172878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1000" b="1" u="sng">
                <a:solidFill>
                  <a:srgbClr val="993366"/>
                </a:solidFill>
              </a:rPr>
              <a:t>COLOUR WHEEL</a:t>
            </a:r>
            <a:endParaRPr lang="en-US" altLang="en-US" sz="1000" b="1" u="sng">
              <a:solidFill>
                <a:srgbClr val="993366"/>
              </a:solidFill>
            </a:endParaRPr>
          </a:p>
        </p:txBody>
      </p:sp>
      <p:sp>
        <p:nvSpPr>
          <p:cNvPr id="107529" name="Text Box 47"/>
          <p:cNvSpPr txBox="1">
            <a:spLocks noChangeArrowheads="1"/>
          </p:cNvSpPr>
          <p:nvPr/>
        </p:nvSpPr>
        <p:spPr bwMode="auto">
          <a:xfrm>
            <a:off x="79375" y="3292475"/>
            <a:ext cx="3881438" cy="4222750"/>
          </a:xfrm>
          <a:prstGeom prst="rect">
            <a:avLst/>
          </a:prstGeom>
          <a:gradFill rotWithShape="1">
            <a:gsLst>
              <a:gs pos="0">
                <a:srgbClr val="E2E2E2">
                  <a:alpha val="89998"/>
                </a:srgbClr>
              </a:gs>
              <a:gs pos="100000">
                <a:schemeClr val="bg1">
                  <a:alpha val="10001"/>
                </a:schemeClr>
              </a:gs>
            </a:gsLst>
            <a:path path="rect">
              <a:fillToRect r="100000" b="100000"/>
            </a:path>
          </a:gra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000" b="1" u="sng">
                <a:solidFill>
                  <a:srgbClr val="993366"/>
                </a:solidFill>
              </a:rPr>
              <a:t>Symmetry is concerned with relating one part to its mirror image</a:t>
            </a:r>
            <a:r>
              <a:rPr lang="en-US" altLang="en-US" sz="1000">
                <a:solidFill>
                  <a:srgbClr val="5F5F5F"/>
                </a:solidFill>
              </a:rPr>
              <a:t>. More visual interest is usually achieved when something is not </a:t>
            </a:r>
            <a:r>
              <a:rPr lang="en-US" altLang="en-US" sz="1000" b="1" u="sng">
                <a:solidFill>
                  <a:srgbClr val="993366"/>
                </a:solidFill>
              </a:rPr>
              <a:t>symmetrical, but asymmetrical</a:t>
            </a:r>
            <a:r>
              <a:rPr lang="en-US" altLang="en-US" sz="1000">
                <a:solidFill>
                  <a:srgbClr val="5F5F5F"/>
                </a:solidFill>
              </a:rPr>
              <a:t>.</a:t>
            </a:r>
          </a:p>
          <a:p>
            <a:pPr algn="just" eaLnBrk="1" hangingPunct="1"/>
            <a:endParaRPr lang="en-US" altLang="en-US" sz="500">
              <a:solidFill>
                <a:srgbClr val="5F5F5F"/>
              </a:solidFill>
            </a:endParaRPr>
          </a:p>
          <a:p>
            <a:pPr algn="just" eaLnBrk="1" hangingPunct="1"/>
            <a:r>
              <a:rPr lang="en-US" altLang="en-US" sz="1000" b="1">
                <a:solidFill>
                  <a:schemeClr val="hlink"/>
                </a:solidFill>
              </a:rPr>
              <a:t>Positive and negative shapes can be used to create both interest and balance</a:t>
            </a:r>
            <a:r>
              <a:rPr lang="en-US" altLang="en-US" sz="1000">
                <a:solidFill>
                  <a:srgbClr val="5F5F5F"/>
                </a:solidFill>
              </a:rPr>
              <a:t>. </a:t>
            </a:r>
          </a:p>
          <a:p>
            <a:pPr algn="just" eaLnBrk="1" hangingPunct="1"/>
            <a:endParaRPr lang="en-US" altLang="en-US" sz="1000">
              <a:solidFill>
                <a:srgbClr val="5F5F5F"/>
              </a:solidFill>
            </a:endParaRPr>
          </a:p>
          <a:p>
            <a:pPr algn="just" eaLnBrk="1" hangingPunct="1"/>
            <a:r>
              <a:rPr lang="en-US" altLang="en-US" sz="1600" b="1">
                <a:solidFill>
                  <a:schemeClr val="hlink"/>
                </a:solidFill>
              </a:rPr>
              <a:t>PATTERN</a:t>
            </a:r>
          </a:p>
          <a:p>
            <a:pPr algn="just" eaLnBrk="1" hangingPunct="1"/>
            <a:endParaRPr lang="en-US" altLang="en-US" sz="500" b="1">
              <a:solidFill>
                <a:schemeClr val="hlink"/>
              </a:solidFill>
            </a:endParaRPr>
          </a:p>
          <a:p>
            <a:pPr algn="just" eaLnBrk="1" hangingPunct="1"/>
            <a:r>
              <a:rPr lang="en-US" altLang="en-US" sz="1000" b="1" u="sng">
                <a:solidFill>
                  <a:srgbClr val="993366"/>
                </a:solidFill>
              </a:rPr>
              <a:t>Pattern also involves the division of area</a:t>
            </a:r>
            <a:r>
              <a:rPr lang="en-US" altLang="en-US" sz="1000">
                <a:solidFill>
                  <a:srgbClr val="5F5F5F"/>
                </a:solidFill>
              </a:rPr>
              <a:t>. Such arrangements </a:t>
            </a:r>
            <a:r>
              <a:rPr lang="en-US" altLang="en-US" sz="1000" b="1" u="sng">
                <a:solidFill>
                  <a:srgbClr val="993366"/>
                </a:solidFill>
              </a:rPr>
              <a:t>add visual attraction to what would otherwise be plain surfaces</a:t>
            </a:r>
            <a:r>
              <a:rPr lang="en-US" altLang="en-US" sz="1000">
                <a:solidFill>
                  <a:srgbClr val="5F5F5F"/>
                </a:solidFill>
              </a:rPr>
              <a:t>, giving a decorative aspect to design work.</a:t>
            </a:r>
          </a:p>
          <a:p>
            <a:pPr algn="just" eaLnBrk="1" hangingPunct="1"/>
            <a:endParaRPr lang="en-US" altLang="en-US" sz="500">
              <a:solidFill>
                <a:srgbClr val="5F5F5F"/>
              </a:solidFill>
            </a:endParaRPr>
          </a:p>
          <a:p>
            <a:pPr algn="just" eaLnBrk="1" hangingPunct="1"/>
            <a:r>
              <a:rPr lang="en-US" altLang="en-US" sz="1000">
                <a:solidFill>
                  <a:srgbClr val="5F5F5F"/>
                </a:solidFill>
              </a:rPr>
              <a:t>The basic element of a pattern is a motif. This </a:t>
            </a:r>
            <a:r>
              <a:rPr lang="en-US" altLang="en-US" sz="1000" b="1" u="sng">
                <a:solidFill>
                  <a:srgbClr val="993366"/>
                </a:solidFill>
              </a:rPr>
              <a:t>can be a simple or stylized organic shape, a regular or irregular geometric shape</a:t>
            </a:r>
            <a:r>
              <a:rPr lang="en-US" altLang="en-US" sz="1000">
                <a:solidFill>
                  <a:srgbClr val="5F5F5F"/>
                </a:solidFill>
              </a:rPr>
              <a:t>.</a:t>
            </a:r>
          </a:p>
          <a:p>
            <a:pPr algn="just" eaLnBrk="1" hangingPunct="1"/>
            <a:endParaRPr lang="en-US" altLang="en-US" sz="500">
              <a:solidFill>
                <a:srgbClr val="5F5F5F"/>
              </a:solidFill>
            </a:endParaRPr>
          </a:p>
          <a:p>
            <a:pPr algn="just" eaLnBrk="1" hangingPunct="1"/>
            <a:r>
              <a:rPr lang="en-US" altLang="en-US" sz="1000">
                <a:solidFill>
                  <a:srgbClr val="5F5F5F"/>
                </a:solidFill>
              </a:rPr>
              <a:t>Repetition of the motif in patterns can be used </a:t>
            </a:r>
            <a:r>
              <a:rPr lang="en-US" altLang="en-US" sz="1000" b="1">
                <a:solidFill>
                  <a:schemeClr val="hlink"/>
                </a:solidFill>
              </a:rPr>
              <a:t>to create rhythm and movement</a:t>
            </a:r>
            <a:r>
              <a:rPr lang="en-US" altLang="en-US" sz="1000">
                <a:solidFill>
                  <a:srgbClr val="5F5F5F"/>
                </a:solidFill>
              </a:rPr>
              <a:t>. </a:t>
            </a:r>
            <a:r>
              <a:rPr lang="en-US" altLang="en-US" sz="1000" b="1" u="sng">
                <a:solidFill>
                  <a:srgbClr val="993366"/>
                </a:solidFill>
              </a:rPr>
              <a:t>The idea of repetition can be developed into tessellations</a:t>
            </a:r>
            <a:r>
              <a:rPr lang="en-US" altLang="en-US" sz="1000">
                <a:solidFill>
                  <a:srgbClr val="5F5F5F"/>
                </a:solidFill>
              </a:rPr>
              <a:t>. These are geometrical shapes which interlock, leaving no gaps. Bricks on a wall and tiles on a roof are examples of tessellating patterns.</a:t>
            </a:r>
          </a:p>
          <a:p>
            <a:pPr algn="just" eaLnBrk="1" hangingPunct="1"/>
            <a:endParaRPr lang="en-US" altLang="en-US" sz="500">
              <a:solidFill>
                <a:srgbClr val="5F5F5F"/>
              </a:solidFill>
            </a:endParaRPr>
          </a:p>
          <a:p>
            <a:pPr algn="just" eaLnBrk="1" hangingPunct="1"/>
            <a:r>
              <a:rPr lang="en-US" altLang="en-US" sz="1000">
                <a:solidFill>
                  <a:srgbClr val="5F5F5F"/>
                </a:solidFill>
              </a:rPr>
              <a:t>Drawing a grid will help both the development of individual sub-units, called tesserae, and overall arrangement. A template can help with possible rotations.</a:t>
            </a:r>
          </a:p>
          <a:p>
            <a:pPr algn="just" eaLnBrk="1" hangingPunct="1"/>
            <a:endParaRPr lang="en-US" altLang="en-US" sz="500">
              <a:solidFill>
                <a:srgbClr val="5F5F5F"/>
              </a:solidFill>
            </a:endParaRPr>
          </a:p>
          <a:p>
            <a:pPr algn="just" eaLnBrk="1" hangingPunct="1"/>
            <a:r>
              <a:rPr lang="en-US" altLang="en-US" sz="1000">
                <a:solidFill>
                  <a:srgbClr val="5F5F5F"/>
                </a:solidFill>
              </a:rPr>
              <a:t>This idea can be extended to produce modular units. An example of such a standardized unit is the title or paving slab.</a:t>
            </a:r>
            <a:r>
              <a:rPr lang="en-US" altLang="en-US" sz="1000"/>
              <a:t>   </a:t>
            </a:r>
          </a:p>
        </p:txBody>
      </p:sp>
      <p:sp>
        <p:nvSpPr>
          <p:cNvPr id="107530" name="Rectangle 49"/>
          <p:cNvSpPr>
            <a:spLocks noChangeArrowheads="1"/>
          </p:cNvSpPr>
          <p:nvPr/>
        </p:nvSpPr>
        <p:spPr bwMode="auto">
          <a:xfrm>
            <a:off x="4097338" y="-60325"/>
            <a:ext cx="2159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2000" b="1">
                <a:solidFill>
                  <a:srgbClr val="5F5F5F"/>
                </a:solidFill>
              </a:rPr>
              <a:t>COLOUR</a:t>
            </a:r>
          </a:p>
        </p:txBody>
      </p:sp>
      <p:grpSp>
        <p:nvGrpSpPr>
          <p:cNvPr id="107531" name="Group 61"/>
          <p:cNvGrpSpPr>
            <a:grpSpLocks/>
          </p:cNvGrpSpPr>
          <p:nvPr/>
        </p:nvGrpSpPr>
        <p:grpSpPr bwMode="auto">
          <a:xfrm>
            <a:off x="8405813" y="-23813"/>
            <a:ext cx="4259262" cy="9491663"/>
            <a:chOff x="5295" y="-15"/>
            <a:chExt cx="2683" cy="5979"/>
          </a:xfrm>
        </p:grpSpPr>
        <p:sp>
          <p:nvSpPr>
            <p:cNvPr id="107537" name="Rectangle 8"/>
            <p:cNvSpPr>
              <a:spLocks noChangeArrowheads="1"/>
            </p:cNvSpPr>
            <p:nvPr/>
          </p:nvSpPr>
          <p:spPr bwMode="auto">
            <a:xfrm>
              <a:off x="5302" y="-15"/>
              <a:ext cx="1360"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2000" b="1">
                  <a:solidFill>
                    <a:srgbClr val="5F5F5F"/>
                  </a:solidFill>
                </a:rPr>
                <a:t>TEXTURE AND FINISH</a:t>
              </a:r>
            </a:p>
          </p:txBody>
        </p:sp>
        <p:sp>
          <p:nvSpPr>
            <p:cNvPr id="107538" name="Text Box 10"/>
            <p:cNvSpPr txBox="1">
              <a:spLocks noChangeArrowheads="1"/>
            </p:cNvSpPr>
            <p:nvPr/>
          </p:nvSpPr>
          <p:spPr bwMode="auto">
            <a:xfrm>
              <a:off x="5347" y="3750"/>
              <a:ext cx="2631" cy="2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rgbClr val="5F5F5F"/>
                  </a:solidFill>
                </a:rPr>
                <a:t>What is meant by the term style, and why is it important? </a:t>
              </a:r>
              <a:r>
                <a:rPr lang="en-GB" altLang="en-US" sz="1000" b="1" u="sng">
                  <a:solidFill>
                    <a:srgbClr val="993366"/>
                  </a:solidFill>
                </a:rPr>
                <a:t>Style is the designers language and its vocabulary is made up of the factors we have been considering</a:t>
              </a:r>
              <a:r>
                <a:rPr lang="en-GB" altLang="en-US" sz="1000">
                  <a:solidFill>
                    <a:srgbClr val="5F5F5F"/>
                  </a:solidFill>
                </a:rPr>
                <a:t>, i.e. </a:t>
              </a:r>
              <a:r>
                <a:rPr lang="en-GB" altLang="en-US" sz="1000" b="1">
                  <a:solidFill>
                    <a:schemeClr val="hlink"/>
                  </a:solidFill>
                </a:rPr>
                <a:t>hue, form, colour, texture and material</a:t>
              </a:r>
              <a:r>
                <a:rPr lang="en-GB" altLang="en-US" sz="1000">
                  <a:solidFill>
                    <a:srgbClr val="5F5F5F"/>
                  </a:solidFill>
                </a:rPr>
                <a:t>. The final style is the combination of these elements.</a:t>
              </a:r>
            </a:p>
            <a:p>
              <a:pPr algn="just" eaLnBrk="1" hangingPunct="1"/>
              <a:endParaRPr lang="en-GB" altLang="en-US" sz="500">
                <a:solidFill>
                  <a:srgbClr val="5F5F5F"/>
                </a:solidFill>
              </a:endParaRPr>
            </a:p>
            <a:p>
              <a:pPr algn="just" eaLnBrk="1" hangingPunct="1"/>
              <a:r>
                <a:rPr lang="en-GB" altLang="en-US" sz="1000">
                  <a:solidFill>
                    <a:srgbClr val="5F5F5F"/>
                  </a:solidFill>
                </a:rPr>
                <a:t>There is no magic formula, but </a:t>
              </a:r>
              <a:r>
                <a:rPr lang="en-GB" altLang="en-US" sz="1000" b="1">
                  <a:solidFill>
                    <a:schemeClr val="hlink"/>
                  </a:solidFill>
                </a:rPr>
                <a:t>successful designers tend to operate within a particular style</a:t>
              </a:r>
              <a:r>
                <a:rPr lang="en-GB" altLang="en-US" sz="1000">
                  <a:solidFill>
                    <a:srgbClr val="5F5F5F"/>
                  </a:solidFill>
                </a:rPr>
                <a:t>. This provides both a stimulus and framework and </a:t>
              </a:r>
              <a:r>
                <a:rPr lang="en-GB" altLang="en-US" sz="1000" b="1" u="sng">
                  <a:solidFill>
                    <a:srgbClr val="993366"/>
                  </a:solidFill>
                </a:rPr>
                <a:t>makes their work recognisable</a:t>
              </a:r>
              <a:r>
                <a:rPr lang="en-GB" altLang="en-US" sz="1000">
                  <a:solidFill>
                    <a:srgbClr val="5F5F5F"/>
                  </a:solidFill>
                </a:rPr>
                <a:t>.</a:t>
              </a:r>
            </a:p>
            <a:p>
              <a:pPr algn="just" eaLnBrk="1" hangingPunct="1"/>
              <a:endParaRPr lang="en-US" altLang="en-US" sz="500">
                <a:solidFill>
                  <a:srgbClr val="5F5F5F"/>
                </a:solidFill>
              </a:endParaRPr>
            </a:p>
            <a:p>
              <a:pPr algn="just" eaLnBrk="1" hangingPunct="1"/>
              <a:r>
                <a:rPr lang="en-US" altLang="en-US" sz="1000">
                  <a:solidFill>
                    <a:srgbClr val="5F5F5F"/>
                  </a:solidFill>
                </a:rPr>
                <a:t>All design solutions are particular to time and place. An historical look at the style of housing shows how it relates to the availability of materials, but also to what at the time was socially acceptable and appealing. Style does not stay still, it develops in </a:t>
              </a:r>
              <a:r>
                <a:rPr lang="en-US" altLang="en-US" sz="1000" b="1">
                  <a:solidFill>
                    <a:schemeClr val="hlink"/>
                  </a:solidFill>
                </a:rPr>
                <a:t>response to social, political, economic and technological changes in society</a:t>
              </a:r>
              <a:r>
                <a:rPr lang="en-US" altLang="en-US" sz="1000">
                  <a:solidFill>
                    <a:srgbClr val="5F5F5F"/>
                  </a:solidFill>
                </a:rPr>
                <a:t>.</a:t>
              </a:r>
            </a:p>
            <a:p>
              <a:pPr algn="just" eaLnBrk="1" hangingPunct="1"/>
              <a:endParaRPr lang="en-US" altLang="en-US" sz="500">
                <a:solidFill>
                  <a:srgbClr val="5F5F5F"/>
                </a:solidFill>
              </a:endParaRPr>
            </a:p>
            <a:p>
              <a:pPr algn="just" eaLnBrk="1" hangingPunct="1"/>
              <a:r>
                <a:rPr lang="en-US" altLang="en-US" sz="1000">
                  <a:solidFill>
                    <a:srgbClr val="5F5F5F"/>
                  </a:solidFill>
                </a:rPr>
                <a:t>Twentieth century styles: there have been many twists and turns in the styles used this century. They have been classified under such headings as, </a:t>
              </a:r>
              <a:r>
                <a:rPr lang="en-US" altLang="en-US" sz="1000" b="1" u="sng">
                  <a:solidFill>
                    <a:srgbClr val="993366"/>
                  </a:solidFill>
                </a:rPr>
                <a:t>Art Noveau, Bauhaus, Art Deco, Modern, Pop and High-tech</a:t>
              </a:r>
              <a:r>
                <a:rPr lang="en-US" altLang="en-US" sz="1000">
                  <a:solidFill>
                    <a:srgbClr val="5F5F5F"/>
                  </a:solidFill>
                </a:rPr>
                <a:t>.</a:t>
              </a:r>
            </a:p>
            <a:p>
              <a:pPr algn="just" eaLnBrk="1" hangingPunct="1"/>
              <a:endParaRPr lang="en-US" altLang="en-US" sz="500">
                <a:solidFill>
                  <a:srgbClr val="5F5F5F"/>
                </a:solidFill>
              </a:endParaRPr>
            </a:p>
            <a:p>
              <a:pPr algn="just" eaLnBrk="1" hangingPunct="1"/>
              <a:r>
                <a:rPr lang="en-US" altLang="en-US" sz="1000">
                  <a:solidFill>
                    <a:srgbClr val="5F5F5F"/>
                  </a:solidFill>
                </a:rPr>
                <a:t>Analysis revels how some of the visual factors have almost been filtered out while others have gained in importance. Our attention will be concentrated on the most important, in terms of modern industrial design.     </a:t>
              </a:r>
            </a:p>
          </p:txBody>
        </p:sp>
        <p:sp>
          <p:nvSpPr>
            <p:cNvPr id="107539" name="Text Box 12"/>
            <p:cNvSpPr txBox="1">
              <a:spLocks noChangeArrowheads="1"/>
            </p:cNvSpPr>
            <p:nvPr/>
          </p:nvSpPr>
          <p:spPr bwMode="auto">
            <a:xfrm>
              <a:off x="5347" y="444"/>
              <a:ext cx="2631" cy="1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rgbClr val="5F5F5F"/>
                  </a:solidFill>
                </a:rPr>
                <a:t>The surface of an object is the part which is most often seen touched and subjected to wear and weathering. </a:t>
              </a:r>
              <a:r>
                <a:rPr lang="en-GB" altLang="en-US" sz="1000" b="1" u="sng">
                  <a:solidFill>
                    <a:srgbClr val="993366"/>
                  </a:solidFill>
                </a:rPr>
                <a:t>The surface finish serves to protect the object</a:t>
              </a:r>
              <a:r>
                <a:rPr lang="en-GB" altLang="en-US" sz="1000">
                  <a:solidFill>
                    <a:srgbClr val="5F5F5F"/>
                  </a:solidFill>
                </a:rPr>
                <a:t>. </a:t>
              </a:r>
              <a:r>
                <a:rPr lang="en-GB" altLang="en-US" sz="1000" b="1" u="sng">
                  <a:solidFill>
                    <a:srgbClr val="993366"/>
                  </a:solidFill>
                </a:rPr>
                <a:t>Texture gives ‘feel’ and creates differences in light and shade by its surface relief</a:t>
              </a:r>
              <a:r>
                <a:rPr lang="en-GB" altLang="en-US" sz="1000">
                  <a:solidFill>
                    <a:srgbClr val="5F5F5F"/>
                  </a:solidFill>
                </a:rPr>
                <a:t>. </a:t>
              </a:r>
              <a:r>
                <a:rPr lang="en-GB" altLang="en-US" sz="1000" b="1">
                  <a:solidFill>
                    <a:schemeClr val="hlink"/>
                  </a:solidFill>
                </a:rPr>
                <a:t>Both texture and finish are used on consumer goods to aid function and provide a decorative feature</a:t>
              </a:r>
              <a:r>
                <a:rPr lang="en-GB" altLang="en-US" sz="1000">
                  <a:solidFill>
                    <a:srgbClr val="5F5F5F"/>
                  </a:solidFill>
                </a:rPr>
                <a:t>.</a:t>
              </a:r>
            </a:p>
            <a:p>
              <a:pPr algn="just" eaLnBrk="1" hangingPunct="1"/>
              <a:endParaRPr lang="en-GB" altLang="en-US" sz="500">
                <a:solidFill>
                  <a:srgbClr val="5F5F5F"/>
                </a:solidFill>
              </a:endParaRPr>
            </a:p>
            <a:p>
              <a:pPr algn="just" eaLnBrk="1" hangingPunct="1"/>
              <a:r>
                <a:rPr lang="en-GB" altLang="en-US" sz="1000">
                  <a:solidFill>
                    <a:srgbClr val="5F5F5F"/>
                  </a:solidFill>
                </a:rPr>
                <a:t>Areas of coarse texture provide </a:t>
              </a:r>
              <a:r>
                <a:rPr lang="en-GB" altLang="en-US" sz="1000" b="1" u="sng">
                  <a:solidFill>
                    <a:srgbClr val="993366"/>
                  </a:solidFill>
                </a:rPr>
                <a:t>grip and give non-slip surfaces</a:t>
              </a:r>
              <a:r>
                <a:rPr lang="en-GB" altLang="en-US" sz="1000">
                  <a:solidFill>
                    <a:srgbClr val="5F5F5F"/>
                  </a:solidFill>
                </a:rPr>
                <a:t> (for example, handles and control know on the binoculars). </a:t>
              </a:r>
              <a:r>
                <a:rPr lang="en-GB" altLang="en-US" sz="1000" b="1" u="sng">
                  <a:solidFill>
                    <a:srgbClr val="993366"/>
                  </a:solidFill>
                </a:rPr>
                <a:t>Visual interest is added by contrasting rough and smooth areas</a:t>
              </a:r>
              <a:r>
                <a:rPr lang="en-GB" altLang="en-US" sz="1000">
                  <a:solidFill>
                    <a:srgbClr val="5F5F5F"/>
                  </a:solidFill>
                </a:rPr>
                <a:t>. Parts may also be linked by the patterns created.</a:t>
              </a:r>
            </a:p>
            <a:p>
              <a:pPr algn="just" eaLnBrk="1" hangingPunct="1"/>
              <a:endParaRPr lang="en-GB" altLang="en-US" sz="500">
                <a:solidFill>
                  <a:srgbClr val="5F5F5F"/>
                </a:solidFill>
              </a:endParaRPr>
            </a:p>
            <a:p>
              <a:pPr algn="just" eaLnBrk="1" hangingPunct="1"/>
              <a:r>
                <a:rPr lang="en-GB" altLang="en-US" sz="1000" b="1">
                  <a:solidFill>
                    <a:schemeClr val="hlink"/>
                  </a:solidFill>
                </a:rPr>
                <a:t>All materials have their own particular texture</a:t>
              </a:r>
              <a:r>
                <a:rPr lang="en-GB" altLang="en-US" sz="1000">
                  <a:solidFill>
                    <a:srgbClr val="5F5F5F"/>
                  </a:solidFill>
                </a:rPr>
                <a:t>. The smooth, cold, stainless steel pan contrasts with the not so smooth, warm wood. Textures can be added and surfaces altered. Synthetic textures are sometimes applied to suggest other materials.</a:t>
              </a:r>
              <a:r>
                <a:rPr lang="en-GB" altLang="en-US" sz="1000">
                  <a:solidFill>
                    <a:schemeClr val="bg2"/>
                  </a:solidFill>
                </a:rPr>
                <a:t>   </a:t>
              </a:r>
            </a:p>
          </p:txBody>
        </p:sp>
        <p:sp>
          <p:nvSpPr>
            <p:cNvPr id="107540" name="Rectangle 48"/>
            <p:cNvSpPr>
              <a:spLocks noChangeArrowheads="1"/>
            </p:cNvSpPr>
            <p:nvPr/>
          </p:nvSpPr>
          <p:spPr bwMode="auto">
            <a:xfrm>
              <a:off x="5295" y="3495"/>
              <a:ext cx="1639"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STYLE</a:t>
              </a:r>
            </a:p>
          </p:txBody>
        </p:sp>
        <p:pic>
          <p:nvPicPr>
            <p:cNvPr id="107541" name="Picture 56" descr="rug%20textu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45" y="2005"/>
              <a:ext cx="1529" cy="1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7532" name="Group 57"/>
          <p:cNvGrpSpPr>
            <a:grpSpLocks/>
          </p:cNvGrpSpPr>
          <p:nvPr/>
        </p:nvGrpSpPr>
        <p:grpSpPr bwMode="auto">
          <a:xfrm>
            <a:off x="-20638" y="-23813"/>
            <a:ext cx="7272338" cy="2867026"/>
            <a:chOff x="-13" y="-15"/>
            <a:chExt cx="4581" cy="1806"/>
          </a:xfrm>
        </p:grpSpPr>
        <p:sp>
          <p:nvSpPr>
            <p:cNvPr id="107534" name="Text Box 58"/>
            <p:cNvSpPr txBox="1">
              <a:spLocks noChangeArrowheads="1"/>
            </p:cNvSpPr>
            <p:nvPr/>
          </p:nvSpPr>
          <p:spPr bwMode="auto">
            <a:xfrm>
              <a:off x="-13" y="786"/>
              <a:ext cx="2548" cy="1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INFORMATION</a:t>
              </a:r>
              <a:r>
                <a:rPr lang="en-GB" altLang="en-US" sz="3200" b="1">
                  <a:solidFill>
                    <a:srgbClr val="5F5F5F"/>
                  </a:solidFill>
                  <a:cs typeface="Arial" pitchFamily="34" charset="0"/>
                </a:rPr>
                <a:t>, INSPIRATION &amp; INFLUENCES</a:t>
              </a:r>
            </a:p>
          </p:txBody>
        </p:sp>
        <p:sp>
          <p:nvSpPr>
            <p:cNvPr id="107535" name="Text Box 59"/>
            <p:cNvSpPr txBox="1">
              <a:spLocks noChangeArrowheads="1"/>
            </p:cNvSpPr>
            <p:nvPr/>
          </p:nvSpPr>
          <p:spPr bwMode="auto">
            <a:xfrm>
              <a:off x="-13" y="716"/>
              <a:ext cx="458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107536" name="Text Box 60"/>
            <p:cNvSpPr txBox="1">
              <a:spLocks noChangeArrowheads="1"/>
            </p:cNvSpPr>
            <p:nvPr/>
          </p:nvSpPr>
          <p:spPr bwMode="auto">
            <a:xfrm>
              <a:off x="-13" y="-15"/>
              <a:ext cx="2548" cy="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4000" b="1">
                  <a:solidFill>
                    <a:srgbClr val="D60093"/>
                  </a:solidFill>
                  <a:cs typeface="Arial" pitchFamily="34" charset="0"/>
                </a:rPr>
                <a:t>APPENDIX ONE</a:t>
              </a:r>
            </a:p>
          </p:txBody>
        </p:sp>
      </p:grpSp>
      <p:sp>
        <p:nvSpPr>
          <p:cNvPr id="107533" name="Text Box 64"/>
          <p:cNvSpPr txBox="1">
            <a:spLocks noChangeArrowheads="1"/>
          </p:cNvSpPr>
          <p:nvPr/>
        </p:nvSpPr>
        <p:spPr bwMode="auto">
          <a:xfrm>
            <a:off x="11080750" y="47625"/>
            <a:ext cx="1792288"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dash"/>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800" b="1">
                <a:solidFill>
                  <a:srgbClr val="FF9900"/>
                </a:solidFill>
              </a:rPr>
              <a:t>Page 7 of 9</a:t>
            </a:r>
            <a:endParaRPr lang="en-US" altLang="en-US" sz="1800" b="1">
              <a:solidFill>
                <a:srgbClr val="FF9900"/>
              </a:solidFill>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ext Box 2"/>
          <p:cNvSpPr txBox="1">
            <a:spLocks noChangeArrowheads="1"/>
          </p:cNvSpPr>
          <p:nvPr/>
        </p:nvSpPr>
        <p:spPr bwMode="auto">
          <a:xfrm>
            <a:off x="-7938" y="2693988"/>
            <a:ext cx="4105276"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DESIGN MOVEMENTS</a:t>
            </a:r>
            <a:endParaRPr lang="en-GB" altLang="en-US" sz="1600" b="1" u="sng">
              <a:solidFill>
                <a:schemeClr val="hlink"/>
              </a:solidFill>
              <a:cs typeface="Arial" pitchFamily="34" charset="0"/>
            </a:endParaRPr>
          </a:p>
        </p:txBody>
      </p:sp>
      <p:sp>
        <p:nvSpPr>
          <p:cNvPr id="108547" name="Text Box 6"/>
          <p:cNvSpPr txBox="1">
            <a:spLocks noChangeArrowheads="1"/>
          </p:cNvSpPr>
          <p:nvPr/>
        </p:nvSpPr>
        <p:spPr bwMode="auto">
          <a:xfrm>
            <a:off x="136525" y="3079750"/>
            <a:ext cx="3744913" cy="279400"/>
          </a:xfrm>
          <a:prstGeom prst="rect">
            <a:avLst/>
          </a:prstGeom>
          <a:gradFill rotWithShape="1">
            <a:gsLst>
              <a:gs pos="0">
                <a:srgbClr val="E2E2E2"/>
              </a:gs>
              <a:gs pos="100000">
                <a:schemeClr val="bg1">
                  <a:alpha val="10001"/>
                </a:schemeClr>
              </a:gs>
            </a:gsLst>
            <a:lin ang="0" scaled="1"/>
          </a:gra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b="1">
                <a:solidFill>
                  <a:srgbClr val="5F5F5F"/>
                </a:solidFill>
              </a:rPr>
              <a:t>DESIGN TIMELINE</a:t>
            </a:r>
          </a:p>
        </p:txBody>
      </p:sp>
      <p:grpSp>
        <p:nvGrpSpPr>
          <p:cNvPr id="108548" name="Group 130"/>
          <p:cNvGrpSpPr>
            <a:grpSpLocks/>
          </p:cNvGrpSpPr>
          <p:nvPr/>
        </p:nvGrpSpPr>
        <p:grpSpPr bwMode="auto">
          <a:xfrm>
            <a:off x="0" y="3432175"/>
            <a:ext cx="4024313" cy="6192838"/>
            <a:chOff x="6134" y="-5117"/>
            <a:chExt cx="3850" cy="11165"/>
          </a:xfrm>
        </p:grpSpPr>
        <p:pic>
          <p:nvPicPr>
            <p:cNvPr id="108586" name="Picture 129"/>
            <p:cNvPicPr>
              <a:picLocks noChangeAspect="1" noChangeArrowheads="1"/>
            </p:cNvPicPr>
            <p:nvPr/>
          </p:nvPicPr>
          <p:blipFill>
            <a:blip r:embed="rId3">
              <a:extLst>
                <a:ext uri="{28A0092B-C50C-407E-A947-70E740481C1C}">
                  <a14:useLocalDpi xmlns:a14="http://schemas.microsoft.com/office/drawing/2010/main" val="0"/>
                </a:ext>
              </a:extLst>
            </a:blip>
            <a:srcRect t="23228"/>
            <a:stretch>
              <a:fillRect/>
            </a:stretch>
          </p:blipFill>
          <p:spPr bwMode="auto">
            <a:xfrm>
              <a:off x="6134" y="-5117"/>
              <a:ext cx="3840" cy="4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pic>
          <p:nvPicPr>
            <p:cNvPr id="108587" name="Picture 127"/>
            <p:cNvPicPr>
              <a:picLocks noChangeAspect="1" noChangeArrowheads="1"/>
            </p:cNvPicPr>
            <p:nvPr/>
          </p:nvPicPr>
          <p:blipFill>
            <a:blip r:embed="rId4">
              <a:extLst>
                <a:ext uri="{28A0092B-C50C-407E-A947-70E740481C1C}">
                  <a14:useLocalDpi xmlns:a14="http://schemas.microsoft.com/office/drawing/2010/main" val="0"/>
                </a:ext>
              </a:extLst>
            </a:blip>
            <a:srcRect t="10625" b="18507"/>
            <a:stretch>
              <a:fillRect/>
            </a:stretch>
          </p:blipFill>
          <p:spPr bwMode="auto">
            <a:xfrm>
              <a:off x="6144" y="-967"/>
              <a:ext cx="3840" cy="4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pic>
          <p:nvPicPr>
            <p:cNvPr id="108588" name="Picture 128"/>
            <p:cNvPicPr>
              <a:picLocks noChangeAspect="1" noChangeArrowheads="1"/>
            </p:cNvPicPr>
            <p:nvPr/>
          </p:nvPicPr>
          <p:blipFill>
            <a:blip r:embed="rId5">
              <a:extLst>
                <a:ext uri="{28A0092B-C50C-407E-A947-70E740481C1C}">
                  <a14:useLocalDpi xmlns:a14="http://schemas.microsoft.com/office/drawing/2010/main" val="0"/>
                </a:ext>
              </a:extLst>
            </a:blip>
            <a:srcRect t="49080"/>
            <a:stretch>
              <a:fillRect/>
            </a:stretch>
          </p:blipFill>
          <p:spPr bwMode="auto">
            <a:xfrm>
              <a:off x="6144" y="3115"/>
              <a:ext cx="3840" cy="2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grpSp>
      <p:sp>
        <p:nvSpPr>
          <p:cNvPr id="108549" name="Rectangle 131"/>
          <p:cNvSpPr>
            <a:spLocks noChangeArrowheads="1"/>
          </p:cNvSpPr>
          <p:nvPr/>
        </p:nvSpPr>
        <p:spPr bwMode="auto">
          <a:xfrm>
            <a:off x="3160713" y="4945063"/>
            <a:ext cx="792162" cy="3240087"/>
          </a:xfrm>
          <a:prstGeom prst="rect">
            <a:avLst/>
          </a:prstGeom>
          <a:solidFill>
            <a:srgbClr val="FFFFFF"/>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08550" name="Rectangle 143"/>
          <p:cNvSpPr>
            <a:spLocks noChangeArrowheads="1"/>
          </p:cNvSpPr>
          <p:nvPr/>
        </p:nvSpPr>
        <p:spPr bwMode="auto">
          <a:xfrm>
            <a:off x="4168775" y="6415088"/>
            <a:ext cx="260191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CUBISM</a:t>
            </a:r>
          </a:p>
        </p:txBody>
      </p:sp>
      <p:sp>
        <p:nvSpPr>
          <p:cNvPr id="108551" name="Text Box 147"/>
          <p:cNvSpPr txBox="1">
            <a:spLocks noChangeArrowheads="1"/>
          </p:cNvSpPr>
          <p:nvPr/>
        </p:nvSpPr>
        <p:spPr bwMode="auto">
          <a:xfrm>
            <a:off x="11225213" y="4195763"/>
            <a:ext cx="18002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chemeClr val="hlink"/>
                </a:solidFill>
              </a:rPr>
              <a:t>MACKINTOSH STYLE CHAIRS</a:t>
            </a:r>
            <a:endParaRPr lang="en-US" altLang="en-US" sz="1000">
              <a:solidFill>
                <a:schemeClr val="hlink"/>
              </a:solidFill>
            </a:endParaRPr>
          </a:p>
        </p:txBody>
      </p:sp>
      <p:grpSp>
        <p:nvGrpSpPr>
          <p:cNvPr id="108552" name="Group 166"/>
          <p:cNvGrpSpPr>
            <a:grpSpLocks/>
          </p:cNvGrpSpPr>
          <p:nvPr/>
        </p:nvGrpSpPr>
        <p:grpSpPr bwMode="auto">
          <a:xfrm>
            <a:off x="8416925" y="768350"/>
            <a:ext cx="4392613" cy="7929563"/>
            <a:chOff x="5302" y="529"/>
            <a:chExt cx="2767" cy="4995"/>
          </a:xfrm>
        </p:grpSpPr>
        <p:sp>
          <p:nvSpPr>
            <p:cNvPr id="108575" name="Text Box 120"/>
            <p:cNvSpPr txBox="1">
              <a:spLocks noChangeArrowheads="1"/>
            </p:cNvSpPr>
            <p:nvPr/>
          </p:nvSpPr>
          <p:spPr bwMode="auto">
            <a:xfrm>
              <a:off x="5347" y="749"/>
              <a:ext cx="1860" cy="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rgbClr val="5F5F5F"/>
                  </a:solidFill>
                </a:rPr>
                <a:t>Art Nouveau was style of </a:t>
              </a:r>
              <a:r>
                <a:rPr lang="en-GB" altLang="en-US" sz="1000" b="1" u="sng">
                  <a:solidFill>
                    <a:srgbClr val="993366"/>
                  </a:solidFill>
                </a:rPr>
                <a:t>modern art that became fashionable</a:t>
              </a:r>
              <a:r>
                <a:rPr lang="en-GB" altLang="en-US" sz="1000">
                  <a:solidFill>
                    <a:srgbClr val="5F5F5F"/>
                  </a:solidFill>
                </a:rPr>
                <a:t> from about 1890 to the First World War. The idea behind Art Nouveau is that </a:t>
              </a:r>
              <a:r>
                <a:rPr lang="en-GB" altLang="en-US" sz="1000" b="1">
                  <a:solidFill>
                    <a:schemeClr val="hlink"/>
                  </a:solidFill>
                </a:rPr>
                <a:t>everything could be classed as art and the aesthetic appearance of any everyday object could be changed</a:t>
              </a:r>
              <a:r>
                <a:rPr lang="en-GB" altLang="en-US" sz="1000">
                  <a:solidFill>
                    <a:srgbClr val="5F5F5F"/>
                  </a:solidFill>
                </a:rPr>
                <a:t>. It was </a:t>
              </a:r>
              <a:r>
                <a:rPr lang="en-GB" altLang="en-US" sz="1000" b="1" u="sng">
                  <a:solidFill>
                    <a:srgbClr val="993366"/>
                  </a:solidFill>
                </a:rPr>
                <a:t>considered to be quite revolutionary and new</a:t>
              </a:r>
              <a:r>
                <a:rPr lang="en-GB" altLang="en-US" sz="1000">
                  <a:solidFill>
                    <a:srgbClr val="5F5F5F"/>
                  </a:solidFill>
                </a:rPr>
                <a:t>, hence its name New Art or Art Nouveau.</a:t>
              </a:r>
            </a:p>
            <a:p>
              <a:pPr algn="just" eaLnBrk="1" hangingPunct="1"/>
              <a:endParaRPr lang="en-GB" altLang="en-US" sz="500">
                <a:solidFill>
                  <a:srgbClr val="5F5F5F"/>
                </a:solidFill>
              </a:endParaRPr>
            </a:p>
            <a:p>
              <a:pPr algn="just" eaLnBrk="1" hangingPunct="1"/>
              <a:r>
                <a:rPr lang="en-GB" altLang="en-US" sz="1000">
                  <a:solidFill>
                    <a:srgbClr val="5F5F5F"/>
                  </a:solidFill>
                </a:rPr>
                <a:t>Art Nouveau often included </a:t>
              </a:r>
              <a:r>
                <a:rPr lang="en-GB" altLang="en-US" sz="1000" b="1" u="sng">
                  <a:solidFill>
                    <a:srgbClr val="993366"/>
                  </a:solidFill>
                </a:rPr>
                <a:t>plant inspired designs and floral patterns</a:t>
              </a:r>
              <a:r>
                <a:rPr lang="en-GB" altLang="en-US" sz="1000">
                  <a:solidFill>
                    <a:srgbClr val="5F5F5F"/>
                  </a:solidFill>
                </a:rPr>
                <a:t>. It was applied to </a:t>
              </a:r>
              <a:r>
                <a:rPr lang="en-GB" altLang="en-US" sz="1000" b="1">
                  <a:solidFill>
                    <a:schemeClr val="hlink"/>
                  </a:solidFill>
                </a:rPr>
                <a:t>a variety of materials and the style was used in architecture, interior design, glassware, jewellery, poster-design, illustrations, paintings and sculpture</a:t>
              </a:r>
              <a:r>
                <a:rPr lang="en-GB" altLang="en-US" sz="1000">
                  <a:solidFill>
                    <a:srgbClr val="5F5F5F"/>
                  </a:solidFill>
                </a:rPr>
                <a:t>.</a:t>
              </a:r>
            </a:p>
            <a:p>
              <a:pPr algn="just" eaLnBrk="1" hangingPunct="1"/>
              <a:endParaRPr lang="en-GB" altLang="en-US" sz="500">
                <a:solidFill>
                  <a:srgbClr val="5F5F5F"/>
                </a:solidFill>
              </a:endParaRPr>
            </a:p>
            <a:p>
              <a:pPr algn="just" eaLnBrk="1" hangingPunct="1"/>
              <a:r>
                <a:rPr lang="en-GB" altLang="en-US" sz="1000">
                  <a:solidFill>
                    <a:srgbClr val="5F5F5F"/>
                  </a:solidFill>
                </a:rPr>
                <a:t>The most common items to be produced in the Art Nouveau style was </a:t>
              </a:r>
              <a:r>
                <a:rPr lang="en-GB" altLang="en-US" sz="1000" b="1" u="sng">
                  <a:solidFill>
                    <a:srgbClr val="993366"/>
                  </a:solidFill>
                </a:rPr>
                <a:t>glassware, jewellery and ceramics</a:t>
              </a:r>
              <a:r>
                <a:rPr lang="en-GB" altLang="en-US" sz="1000">
                  <a:solidFill>
                    <a:srgbClr val="5F5F5F"/>
                  </a:solidFill>
                </a:rPr>
                <a:t>. Some of the most famous work in Art Nouveau was produced by Louis C Tiffany in New York and Charles Rennie Mackintosh in Glasgow. The tiffany lamps demonstrates the Art Nouveau style and employed a floral pattern made from.   </a:t>
              </a:r>
              <a:endParaRPr lang="en-US" altLang="en-US" sz="1000">
                <a:solidFill>
                  <a:srgbClr val="5F5F5F"/>
                </a:solidFill>
              </a:endParaRPr>
            </a:p>
          </p:txBody>
        </p:sp>
        <p:sp>
          <p:nvSpPr>
            <p:cNvPr id="108576" name="Rectangle 125"/>
            <p:cNvSpPr>
              <a:spLocks noChangeArrowheads="1"/>
            </p:cNvSpPr>
            <p:nvPr/>
          </p:nvSpPr>
          <p:spPr bwMode="auto">
            <a:xfrm>
              <a:off x="5302" y="529"/>
              <a:ext cx="1639"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ART NOUVEAU</a:t>
              </a:r>
            </a:p>
          </p:txBody>
        </p:sp>
        <p:pic>
          <p:nvPicPr>
            <p:cNvPr id="108577" name="Picture 144"/>
            <p:cNvPicPr>
              <a:picLocks noChangeAspect="1" noChangeArrowheads="1"/>
            </p:cNvPicPr>
            <p:nvPr/>
          </p:nvPicPr>
          <p:blipFill>
            <a:blip r:embed="rId6">
              <a:extLst>
                <a:ext uri="{28A0092B-C50C-407E-A947-70E740481C1C}">
                  <a14:useLocalDpi xmlns:a14="http://schemas.microsoft.com/office/drawing/2010/main" val="0"/>
                </a:ext>
              </a:extLst>
            </a:blip>
            <a:srcRect l="18098" t="42917" r="15755" b="4323"/>
            <a:stretch>
              <a:fillRect/>
            </a:stretch>
          </p:blipFill>
          <p:spPr bwMode="auto">
            <a:xfrm>
              <a:off x="7219" y="1780"/>
              <a:ext cx="759" cy="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pic>
          <p:nvPicPr>
            <p:cNvPr id="108578" name="Picture 145"/>
            <p:cNvPicPr>
              <a:picLocks noChangeAspect="1" noChangeArrowheads="1"/>
            </p:cNvPicPr>
            <p:nvPr/>
          </p:nvPicPr>
          <p:blipFill>
            <a:blip r:embed="rId7">
              <a:extLst>
                <a:ext uri="{28A0092B-C50C-407E-A947-70E740481C1C}">
                  <a14:useLocalDpi xmlns:a14="http://schemas.microsoft.com/office/drawing/2010/main" val="0"/>
                </a:ext>
              </a:extLst>
            </a:blip>
            <a:srcRect l="21323" t="29922" r="19836" b="21640"/>
            <a:stretch>
              <a:fillRect/>
            </a:stretch>
          </p:blipFill>
          <p:spPr bwMode="auto">
            <a:xfrm>
              <a:off x="7249" y="571"/>
              <a:ext cx="684" cy="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
          <p:nvSpPr>
            <p:cNvPr id="108579" name="Text Box 146"/>
            <p:cNvSpPr txBox="1">
              <a:spLocks noChangeArrowheads="1"/>
            </p:cNvSpPr>
            <p:nvPr/>
          </p:nvSpPr>
          <p:spPr bwMode="auto">
            <a:xfrm>
              <a:off x="7116" y="1418"/>
              <a:ext cx="948"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chemeClr val="hlink"/>
                  </a:solidFill>
                </a:rPr>
                <a:t>TIFFANY STYLE GLASS LAMPSHADE</a:t>
              </a:r>
              <a:endParaRPr lang="en-US" altLang="en-US" sz="1000">
                <a:solidFill>
                  <a:schemeClr val="hlink"/>
                </a:solidFill>
              </a:endParaRPr>
            </a:p>
          </p:txBody>
        </p:sp>
        <p:sp>
          <p:nvSpPr>
            <p:cNvPr id="108580" name="Text Box 148"/>
            <p:cNvSpPr txBox="1">
              <a:spLocks noChangeArrowheads="1"/>
            </p:cNvSpPr>
            <p:nvPr/>
          </p:nvSpPr>
          <p:spPr bwMode="auto">
            <a:xfrm>
              <a:off x="5398" y="3332"/>
              <a:ext cx="1860" cy="2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rgbClr val="5F5F5F"/>
                  </a:solidFill>
                </a:rPr>
                <a:t>The Arts and Crafts Movement appeared between 1850 and 1900. it was a movement that advocated </a:t>
              </a:r>
              <a:r>
                <a:rPr lang="en-GB" altLang="en-US" sz="1000" b="1" u="sng">
                  <a:solidFill>
                    <a:srgbClr val="993366"/>
                  </a:solidFill>
                </a:rPr>
                <a:t>good design and craftsmanship</a:t>
              </a:r>
              <a:r>
                <a:rPr lang="en-GB" altLang="en-US" sz="1000">
                  <a:solidFill>
                    <a:srgbClr val="5F5F5F"/>
                  </a:solidFill>
                </a:rPr>
                <a:t> when at the when at that time there was an increase in mechanization and mass production.</a:t>
              </a:r>
            </a:p>
            <a:p>
              <a:pPr algn="just" eaLnBrk="1" hangingPunct="1"/>
              <a:endParaRPr lang="en-GB" altLang="en-US" sz="500">
                <a:solidFill>
                  <a:srgbClr val="5F5F5F"/>
                </a:solidFill>
              </a:endParaRPr>
            </a:p>
            <a:p>
              <a:pPr algn="just" eaLnBrk="1" hangingPunct="1"/>
              <a:r>
                <a:rPr lang="en-GB" altLang="en-US" sz="1000">
                  <a:solidFill>
                    <a:srgbClr val="5F5F5F"/>
                  </a:solidFill>
                </a:rPr>
                <a:t>The movement originated in Britain and was founded by a man called </a:t>
              </a:r>
              <a:r>
                <a:rPr lang="en-GB" altLang="en-US" sz="1000" b="1" u="sng">
                  <a:solidFill>
                    <a:srgbClr val="993366"/>
                  </a:solidFill>
                </a:rPr>
                <a:t>William Morris</a:t>
              </a:r>
              <a:r>
                <a:rPr lang="en-GB" altLang="en-US" sz="1000">
                  <a:solidFill>
                    <a:srgbClr val="5F5F5F"/>
                  </a:solidFill>
                </a:rPr>
                <a:t>. Morris </a:t>
              </a:r>
              <a:r>
                <a:rPr lang="en-GB" altLang="en-US" sz="1000" b="1">
                  <a:solidFill>
                    <a:schemeClr val="hlink"/>
                  </a:solidFill>
                </a:rPr>
                <a:t>has decorative arts firm and decided to recreate hand made objects using machinery</a:t>
              </a:r>
              <a:r>
                <a:rPr lang="en-GB" altLang="en-US" sz="1000">
                  <a:solidFill>
                    <a:srgbClr val="5F5F5F"/>
                  </a:solidFill>
                </a:rPr>
                <a:t>. Morris started producing a range of </a:t>
              </a:r>
              <a:r>
                <a:rPr lang="en-GB" altLang="en-US" sz="1000" b="1">
                  <a:solidFill>
                    <a:schemeClr val="hlink"/>
                  </a:solidFill>
                </a:rPr>
                <a:t>textiles, printed books, wallpaper, furniture and other items</a:t>
              </a:r>
              <a:r>
                <a:rPr lang="en-GB" altLang="en-US" sz="1000">
                  <a:solidFill>
                    <a:srgbClr val="5F5F5F"/>
                  </a:solidFill>
                </a:rPr>
                <a:t>. </a:t>
              </a:r>
              <a:r>
                <a:rPr lang="en-GB" altLang="en-US" sz="1000" b="1" u="sng">
                  <a:solidFill>
                    <a:srgbClr val="993366"/>
                  </a:solidFill>
                </a:rPr>
                <a:t>He was very successful, however the products he produced were very expensive and only the rick can afford them</a:t>
              </a:r>
              <a:r>
                <a:rPr lang="en-GB" altLang="en-US" sz="1000">
                  <a:solidFill>
                    <a:srgbClr val="5F5F5F"/>
                  </a:solidFill>
                </a:rPr>
                <a:t>.</a:t>
              </a:r>
            </a:p>
            <a:p>
              <a:pPr algn="just" eaLnBrk="1" hangingPunct="1"/>
              <a:endParaRPr lang="en-GB" altLang="en-US" sz="500">
                <a:solidFill>
                  <a:srgbClr val="5F5F5F"/>
                </a:solidFill>
              </a:endParaRPr>
            </a:p>
            <a:p>
              <a:pPr algn="just" eaLnBrk="1" hangingPunct="1"/>
              <a:r>
                <a:rPr lang="en-GB" altLang="en-US" sz="1000">
                  <a:solidFill>
                    <a:srgbClr val="5F5F5F"/>
                  </a:solidFill>
                </a:rPr>
                <a:t>No particular style was associated to the movement, but William Morris did include many </a:t>
              </a:r>
              <a:r>
                <a:rPr lang="en-GB" altLang="en-US" sz="1000" b="1">
                  <a:solidFill>
                    <a:schemeClr val="hlink"/>
                  </a:solidFill>
                </a:rPr>
                <a:t>organic shapes and floral patterns into his designs</a:t>
              </a:r>
              <a:r>
                <a:rPr lang="en-GB" altLang="en-US" sz="1000">
                  <a:solidFill>
                    <a:srgbClr val="5F5F5F"/>
                  </a:solidFill>
                </a:rPr>
                <a:t>.    </a:t>
              </a:r>
            </a:p>
            <a:p>
              <a:pPr algn="just" eaLnBrk="1" hangingPunct="1"/>
              <a:r>
                <a:rPr lang="en-GB" altLang="en-US" sz="1000">
                  <a:solidFill>
                    <a:srgbClr val="5F5F5F"/>
                  </a:solidFill>
                </a:rPr>
                <a:t> </a:t>
              </a:r>
              <a:endParaRPr lang="en-US" altLang="en-US" sz="1000">
                <a:solidFill>
                  <a:srgbClr val="5F5F5F"/>
                </a:solidFill>
              </a:endParaRPr>
            </a:p>
          </p:txBody>
        </p:sp>
        <p:sp>
          <p:nvSpPr>
            <p:cNvPr id="108581" name="Rectangle 149"/>
            <p:cNvSpPr>
              <a:spLocks noChangeArrowheads="1"/>
            </p:cNvSpPr>
            <p:nvPr/>
          </p:nvSpPr>
          <p:spPr bwMode="auto">
            <a:xfrm>
              <a:off x="5353" y="3112"/>
              <a:ext cx="1639"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ARTS &amp; CRAFTS</a:t>
              </a:r>
            </a:p>
          </p:txBody>
        </p:sp>
        <p:pic>
          <p:nvPicPr>
            <p:cNvPr id="108582" name="Picture 150"/>
            <p:cNvPicPr>
              <a:picLocks noChangeAspect="1" noChangeArrowheads="1"/>
            </p:cNvPicPr>
            <p:nvPr/>
          </p:nvPicPr>
          <p:blipFill>
            <a:blip r:embed="rId8">
              <a:extLst>
                <a:ext uri="{28A0092B-C50C-407E-A947-70E740481C1C}">
                  <a14:useLocalDpi xmlns:a14="http://schemas.microsoft.com/office/drawing/2010/main" val="0"/>
                </a:ext>
              </a:extLst>
            </a:blip>
            <a:srcRect l="8881" t="41354" r="7707" b="6667"/>
            <a:stretch>
              <a:fillRect/>
            </a:stretch>
          </p:blipFill>
          <p:spPr bwMode="auto">
            <a:xfrm>
              <a:off x="7253" y="4510"/>
              <a:ext cx="680" cy="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pic>
          <p:nvPicPr>
            <p:cNvPr id="108583" name="Picture 151"/>
            <p:cNvPicPr>
              <a:picLocks noChangeAspect="1" noChangeArrowheads="1"/>
            </p:cNvPicPr>
            <p:nvPr/>
          </p:nvPicPr>
          <p:blipFill>
            <a:blip r:embed="rId9">
              <a:extLst>
                <a:ext uri="{28A0092B-C50C-407E-A947-70E740481C1C}">
                  <a14:useLocalDpi xmlns:a14="http://schemas.microsoft.com/office/drawing/2010/main" val="0"/>
                </a:ext>
              </a:extLst>
            </a:blip>
            <a:srcRect l="15962" t="17708" r="16628" b="23230"/>
            <a:stretch>
              <a:fillRect/>
            </a:stretch>
          </p:blipFill>
          <p:spPr bwMode="auto">
            <a:xfrm>
              <a:off x="7298" y="3251"/>
              <a:ext cx="666" cy="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
          <p:nvSpPr>
            <p:cNvPr id="108584" name="Text Box 156"/>
            <p:cNvSpPr txBox="1">
              <a:spLocks noChangeArrowheads="1"/>
            </p:cNvSpPr>
            <p:nvPr/>
          </p:nvSpPr>
          <p:spPr bwMode="auto">
            <a:xfrm>
              <a:off x="7162" y="4147"/>
              <a:ext cx="907"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chemeClr val="hlink"/>
                  </a:solidFill>
                </a:rPr>
                <a:t>MORRIS STYLE WALLPAPER</a:t>
              </a:r>
              <a:endParaRPr lang="en-US" altLang="en-US" sz="1000">
                <a:solidFill>
                  <a:schemeClr val="hlink"/>
                </a:solidFill>
              </a:endParaRPr>
            </a:p>
          </p:txBody>
        </p:sp>
        <p:sp>
          <p:nvSpPr>
            <p:cNvPr id="108585" name="Text Box 157"/>
            <p:cNvSpPr txBox="1">
              <a:spLocks noChangeArrowheads="1"/>
            </p:cNvSpPr>
            <p:nvPr/>
          </p:nvSpPr>
          <p:spPr bwMode="auto">
            <a:xfrm>
              <a:off x="7162" y="5145"/>
              <a:ext cx="907"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chemeClr val="hlink"/>
                  </a:solidFill>
                </a:rPr>
                <a:t>MORRIS SYLE CHAIR</a:t>
              </a:r>
              <a:endParaRPr lang="en-US" altLang="en-US" sz="1000">
                <a:solidFill>
                  <a:schemeClr val="hlink"/>
                </a:solidFill>
              </a:endParaRPr>
            </a:p>
          </p:txBody>
        </p:sp>
      </p:grpSp>
      <p:grpSp>
        <p:nvGrpSpPr>
          <p:cNvPr id="108553" name="Group 167"/>
          <p:cNvGrpSpPr>
            <a:grpSpLocks/>
          </p:cNvGrpSpPr>
          <p:nvPr/>
        </p:nvGrpSpPr>
        <p:grpSpPr bwMode="auto">
          <a:xfrm>
            <a:off x="-20638" y="-23813"/>
            <a:ext cx="7272338" cy="2867026"/>
            <a:chOff x="-13" y="-15"/>
            <a:chExt cx="4581" cy="1806"/>
          </a:xfrm>
        </p:grpSpPr>
        <p:sp>
          <p:nvSpPr>
            <p:cNvPr id="108572" name="Text Box 159"/>
            <p:cNvSpPr txBox="1">
              <a:spLocks noChangeArrowheads="1"/>
            </p:cNvSpPr>
            <p:nvPr/>
          </p:nvSpPr>
          <p:spPr bwMode="auto">
            <a:xfrm>
              <a:off x="-13" y="786"/>
              <a:ext cx="2548" cy="1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INFORMATION</a:t>
              </a:r>
              <a:r>
                <a:rPr lang="en-GB" altLang="en-US" sz="3200" b="1">
                  <a:solidFill>
                    <a:srgbClr val="5F5F5F"/>
                  </a:solidFill>
                  <a:cs typeface="Arial" pitchFamily="34" charset="0"/>
                </a:rPr>
                <a:t>, INSPIRATION &amp; INFLUENCES</a:t>
              </a:r>
            </a:p>
          </p:txBody>
        </p:sp>
        <p:sp>
          <p:nvSpPr>
            <p:cNvPr id="108573" name="Text Box 160"/>
            <p:cNvSpPr txBox="1">
              <a:spLocks noChangeArrowheads="1"/>
            </p:cNvSpPr>
            <p:nvPr/>
          </p:nvSpPr>
          <p:spPr bwMode="auto">
            <a:xfrm>
              <a:off x="-13" y="716"/>
              <a:ext cx="458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108574" name="Text Box 161"/>
            <p:cNvSpPr txBox="1">
              <a:spLocks noChangeArrowheads="1"/>
            </p:cNvSpPr>
            <p:nvPr/>
          </p:nvSpPr>
          <p:spPr bwMode="auto">
            <a:xfrm>
              <a:off x="-13" y="-15"/>
              <a:ext cx="2548" cy="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4000" b="1">
                  <a:solidFill>
                    <a:srgbClr val="D60093"/>
                  </a:solidFill>
                  <a:cs typeface="Arial" pitchFamily="34" charset="0"/>
                </a:rPr>
                <a:t>APPENDIX ONE</a:t>
              </a:r>
            </a:p>
          </p:txBody>
        </p:sp>
      </p:grpSp>
      <p:grpSp>
        <p:nvGrpSpPr>
          <p:cNvPr id="108554" name="Group 165"/>
          <p:cNvGrpSpPr>
            <a:grpSpLocks/>
          </p:cNvGrpSpPr>
          <p:nvPr/>
        </p:nvGrpSpPr>
        <p:grpSpPr bwMode="auto">
          <a:xfrm>
            <a:off x="4230688" y="-25400"/>
            <a:ext cx="4546600" cy="9218613"/>
            <a:chOff x="2665" y="-16"/>
            <a:chExt cx="2864" cy="5807"/>
          </a:xfrm>
        </p:grpSpPr>
        <p:sp>
          <p:nvSpPr>
            <p:cNvPr id="108556" name="Rectangle 7"/>
            <p:cNvSpPr>
              <a:spLocks noChangeArrowheads="1"/>
            </p:cNvSpPr>
            <p:nvPr/>
          </p:nvSpPr>
          <p:spPr bwMode="auto">
            <a:xfrm>
              <a:off x="2665" y="-16"/>
              <a:ext cx="1639"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ART DECO</a:t>
              </a:r>
            </a:p>
          </p:txBody>
        </p:sp>
        <p:sp>
          <p:nvSpPr>
            <p:cNvPr id="108557" name="Text Box 86"/>
            <p:cNvSpPr txBox="1">
              <a:spLocks noChangeArrowheads="1"/>
            </p:cNvSpPr>
            <p:nvPr/>
          </p:nvSpPr>
          <p:spPr bwMode="auto">
            <a:xfrm>
              <a:off x="2671" y="211"/>
              <a:ext cx="1829" cy="2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000">
                  <a:solidFill>
                    <a:srgbClr val="5F5F5F"/>
                  </a:solidFill>
                </a:rPr>
                <a:t>Art deco was a </a:t>
              </a:r>
              <a:r>
                <a:rPr lang="en-GB" altLang="en-US" sz="1000" b="1">
                  <a:solidFill>
                    <a:schemeClr val="hlink"/>
                  </a:solidFill>
                </a:rPr>
                <a:t>highly fashionable design movement from 1925 until the 1940s</a:t>
              </a:r>
              <a:r>
                <a:rPr lang="en-GB" altLang="en-US" sz="1000">
                  <a:solidFill>
                    <a:srgbClr val="5F5F5F"/>
                  </a:solidFill>
                </a:rPr>
                <a:t>. The movement appeared </a:t>
              </a:r>
              <a:r>
                <a:rPr lang="en-GB" altLang="en-US" sz="1000" b="1" u="sng">
                  <a:solidFill>
                    <a:srgbClr val="993366"/>
                  </a:solidFill>
                </a:rPr>
                <a:t>all over the world and was extremely popular</a:t>
              </a:r>
              <a:r>
                <a:rPr lang="en-GB" altLang="en-US" sz="1000">
                  <a:solidFill>
                    <a:srgbClr val="5F5F5F"/>
                  </a:solidFill>
                </a:rPr>
                <a:t>. It was in some ways </a:t>
              </a:r>
              <a:r>
                <a:rPr lang="en-GB" altLang="en-US" sz="1000" b="1">
                  <a:solidFill>
                    <a:schemeClr val="hlink"/>
                  </a:solidFill>
                </a:rPr>
                <a:t>similar to Art Nouveau</a:t>
              </a:r>
              <a:r>
                <a:rPr lang="en-GB" altLang="en-US" sz="1000">
                  <a:solidFill>
                    <a:srgbClr val="5F5F5F"/>
                  </a:solidFill>
                </a:rPr>
                <a:t> using similar styles and applied to fine art, interior design, furniture, textiles, jewellery and architecture. </a:t>
              </a:r>
            </a:p>
            <a:p>
              <a:pPr algn="just" eaLnBrk="1" hangingPunct="1">
                <a:spcBef>
                  <a:spcPct val="50000"/>
                </a:spcBef>
              </a:pPr>
              <a:r>
                <a:rPr lang="en-GB" altLang="en-US" sz="1000">
                  <a:solidFill>
                    <a:srgbClr val="5F5F5F"/>
                  </a:solidFill>
                </a:rPr>
                <a:t>The art deco style reflected modern technology and could be identified with the </a:t>
              </a:r>
              <a:r>
                <a:rPr lang="en-GB" altLang="en-US" sz="1000" b="1" u="sng">
                  <a:solidFill>
                    <a:srgbClr val="993366"/>
                  </a:solidFill>
                </a:rPr>
                <a:t>use of smooth lines, geometric shapes, streamlined forms and bright colours</a:t>
              </a:r>
              <a:r>
                <a:rPr lang="en-GB" altLang="en-US" sz="1000">
                  <a:solidFill>
                    <a:srgbClr val="5F5F5F"/>
                  </a:solidFill>
                </a:rPr>
                <a:t>. Art Deco was also influenced by Aztec and Egyptian art and was purely decorative.</a:t>
              </a:r>
            </a:p>
            <a:p>
              <a:pPr algn="just" eaLnBrk="1" hangingPunct="1">
                <a:spcBef>
                  <a:spcPct val="50000"/>
                </a:spcBef>
              </a:pPr>
              <a:r>
                <a:rPr lang="en-GB" altLang="en-US" sz="1000">
                  <a:solidFill>
                    <a:srgbClr val="5F5F5F"/>
                  </a:solidFill>
                </a:rPr>
                <a:t>In the UK examples of Art Deco Architecture can be seen like the Strand Palace Hotel in London and the East Stand façade at Highbury (the old Arsenal football ground). Clarice Cliff was a famous designer or ceramics and often applied this style to her designs which were bold and bright in colour.</a:t>
              </a:r>
              <a:endParaRPr lang="en-US" altLang="en-US" sz="1000">
                <a:solidFill>
                  <a:srgbClr val="5F5F5F"/>
                </a:solidFill>
              </a:endParaRPr>
            </a:p>
          </p:txBody>
        </p:sp>
        <p:pic>
          <p:nvPicPr>
            <p:cNvPr id="108558" name="Picture 132"/>
            <p:cNvPicPr>
              <a:picLocks noChangeAspect="1" noChangeArrowheads="1"/>
            </p:cNvPicPr>
            <p:nvPr/>
          </p:nvPicPr>
          <p:blipFill>
            <a:blip r:embed="rId10">
              <a:extLst>
                <a:ext uri="{28A0092B-C50C-407E-A947-70E740481C1C}">
                  <a14:useLocalDpi xmlns:a14="http://schemas.microsoft.com/office/drawing/2010/main" val="0"/>
                </a:ext>
              </a:extLst>
            </a:blip>
            <a:srcRect l="15962" t="24010" r="16588" b="13385"/>
            <a:stretch>
              <a:fillRect/>
            </a:stretch>
          </p:blipFill>
          <p:spPr bwMode="auto">
            <a:xfrm>
              <a:off x="4622" y="121"/>
              <a:ext cx="552" cy="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pic>
          <p:nvPicPr>
            <p:cNvPr id="108559" name="Picture 133"/>
            <p:cNvPicPr>
              <a:picLocks noChangeAspect="1" noChangeArrowheads="1"/>
            </p:cNvPicPr>
            <p:nvPr/>
          </p:nvPicPr>
          <p:blipFill>
            <a:blip r:embed="rId11" cstate="print">
              <a:extLst>
                <a:ext uri="{28A0092B-C50C-407E-A947-70E740481C1C}">
                  <a14:useLocalDpi xmlns:a14="http://schemas.microsoft.com/office/drawing/2010/main" val="0"/>
                </a:ext>
              </a:extLst>
            </a:blip>
            <a:srcRect l="5634" t="51172" r="7394" b="5104"/>
            <a:stretch>
              <a:fillRect/>
            </a:stretch>
          </p:blipFill>
          <p:spPr bwMode="auto">
            <a:xfrm>
              <a:off x="4486" y="1148"/>
              <a:ext cx="862" cy="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
          <p:nvSpPr>
            <p:cNvPr id="108560" name="Text Box 134"/>
            <p:cNvSpPr txBox="1">
              <a:spLocks noChangeArrowheads="1"/>
            </p:cNvSpPr>
            <p:nvPr/>
          </p:nvSpPr>
          <p:spPr bwMode="auto">
            <a:xfrm>
              <a:off x="4440" y="892"/>
              <a:ext cx="907"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chemeClr val="hlink"/>
                  </a:solidFill>
                </a:rPr>
                <a:t>ART DECO GLASS</a:t>
              </a:r>
              <a:endParaRPr lang="en-US" altLang="en-US" sz="1000">
                <a:solidFill>
                  <a:schemeClr val="hlink"/>
                </a:solidFill>
              </a:endParaRPr>
            </a:p>
          </p:txBody>
        </p:sp>
        <p:sp>
          <p:nvSpPr>
            <p:cNvPr id="108561" name="Text Box 135"/>
            <p:cNvSpPr txBox="1">
              <a:spLocks noChangeArrowheads="1"/>
            </p:cNvSpPr>
            <p:nvPr/>
          </p:nvSpPr>
          <p:spPr bwMode="auto">
            <a:xfrm>
              <a:off x="4395" y="1799"/>
              <a:ext cx="998"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chemeClr val="hlink"/>
                  </a:solidFill>
                </a:rPr>
                <a:t>ART DECO ARCHITECTURE</a:t>
              </a:r>
              <a:endParaRPr lang="en-US" altLang="en-US" sz="1000">
                <a:solidFill>
                  <a:schemeClr val="hlink"/>
                </a:solidFill>
              </a:endParaRPr>
            </a:p>
          </p:txBody>
        </p:sp>
        <p:sp>
          <p:nvSpPr>
            <p:cNvPr id="108562" name="Rectangle 136"/>
            <p:cNvSpPr>
              <a:spLocks noChangeArrowheads="1"/>
            </p:cNvSpPr>
            <p:nvPr/>
          </p:nvSpPr>
          <p:spPr bwMode="auto">
            <a:xfrm>
              <a:off x="2665" y="2340"/>
              <a:ext cx="1639"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DE STIJL</a:t>
              </a:r>
            </a:p>
          </p:txBody>
        </p:sp>
        <p:sp>
          <p:nvSpPr>
            <p:cNvPr id="108563" name="Text Box 137"/>
            <p:cNvSpPr txBox="1">
              <a:spLocks noChangeArrowheads="1"/>
            </p:cNvSpPr>
            <p:nvPr/>
          </p:nvSpPr>
          <p:spPr bwMode="auto">
            <a:xfrm>
              <a:off x="2671" y="2567"/>
              <a:ext cx="1829" cy="1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000">
                  <a:solidFill>
                    <a:srgbClr val="5F5F5F"/>
                  </a:solidFill>
                </a:rPr>
                <a:t>De Stijl (The Style) was founded in Holland by a </a:t>
              </a:r>
              <a:r>
                <a:rPr lang="en-GB" altLang="en-US" sz="1000" b="1" u="sng">
                  <a:solidFill>
                    <a:srgbClr val="993366"/>
                  </a:solidFill>
                </a:rPr>
                <a:t>group of architects and painters</a:t>
              </a:r>
              <a:r>
                <a:rPr lang="en-GB" altLang="en-US" sz="1000">
                  <a:solidFill>
                    <a:srgbClr val="5F5F5F"/>
                  </a:solidFill>
                </a:rPr>
                <a:t>. A major contributor to the style was a </a:t>
              </a:r>
              <a:r>
                <a:rPr lang="en-GB" altLang="en-US" sz="1000" b="1">
                  <a:solidFill>
                    <a:schemeClr val="hlink"/>
                  </a:solidFill>
                </a:rPr>
                <a:t>Dutch painter and critic Theo Van Doesburg</a:t>
              </a:r>
              <a:r>
                <a:rPr lang="en-GB" altLang="en-US" sz="1000">
                  <a:solidFill>
                    <a:srgbClr val="5F5F5F"/>
                  </a:solidFill>
                </a:rPr>
                <a:t>. He inspired a range of </a:t>
              </a:r>
              <a:r>
                <a:rPr lang="en-GB" altLang="en-US" sz="1000" b="1">
                  <a:solidFill>
                    <a:schemeClr val="hlink"/>
                  </a:solidFill>
                </a:rPr>
                <a:t>furniture and architecture designed to meet the rules of De Stijl</a:t>
              </a:r>
              <a:r>
                <a:rPr lang="en-GB" altLang="en-US" sz="1000">
                  <a:solidFill>
                    <a:srgbClr val="5F5F5F"/>
                  </a:solidFill>
                </a:rPr>
                <a:t>. The style itself </a:t>
              </a:r>
              <a:r>
                <a:rPr lang="en-GB" altLang="en-US" sz="1000" b="1" u="sng">
                  <a:solidFill>
                    <a:srgbClr val="993366"/>
                  </a:solidFill>
                </a:rPr>
                <a:t>uses basic shapes, horizontal and vertical lines and only used primary colours, along with black and white</a:t>
              </a:r>
              <a:r>
                <a:rPr lang="en-GB" altLang="en-US" sz="1000">
                  <a:solidFill>
                    <a:srgbClr val="5F5F5F"/>
                  </a:solidFill>
                </a:rPr>
                <a:t>.</a:t>
              </a:r>
            </a:p>
            <a:p>
              <a:pPr algn="just" eaLnBrk="1" hangingPunct="1">
                <a:spcBef>
                  <a:spcPct val="50000"/>
                </a:spcBef>
              </a:pPr>
              <a:r>
                <a:rPr lang="en-GB" altLang="en-US" sz="1000">
                  <a:solidFill>
                    <a:srgbClr val="5F5F5F"/>
                  </a:solidFill>
                </a:rPr>
                <a:t>A famous Dutch painter of Abstract Art was Piet Mondrian. He was also an important contributor to the De Stijl movement and produced famous paintings in using De Stijl.   </a:t>
              </a:r>
              <a:endParaRPr lang="en-US" altLang="en-US" sz="1000">
                <a:solidFill>
                  <a:srgbClr val="5F5F5F"/>
                </a:solidFill>
              </a:endParaRPr>
            </a:p>
          </p:txBody>
        </p:sp>
        <p:pic>
          <p:nvPicPr>
            <p:cNvPr id="108564" name="Picture 138"/>
            <p:cNvPicPr>
              <a:picLocks noChangeAspect="1" noChangeArrowheads="1"/>
            </p:cNvPicPr>
            <p:nvPr/>
          </p:nvPicPr>
          <p:blipFill>
            <a:blip r:embed="rId12">
              <a:extLst>
                <a:ext uri="{28A0092B-C50C-407E-A947-70E740481C1C}">
                  <a14:useLocalDpi xmlns:a14="http://schemas.microsoft.com/office/drawing/2010/main" val="0"/>
                </a:ext>
              </a:extLst>
            </a:blip>
            <a:srcRect l="7474" t="57883" r="7474" b="4323"/>
            <a:stretch>
              <a:fillRect/>
            </a:stretch>
          </p:blipFill>
          <p:spPr bwMode="auto">
            <a:xfrm>
              <a:off x="4486" y="3357"/>
              <a:ext cx="861"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pic>
          <p:nvPicPr>
            <p:cNvPr id="108565" name="Picture 139"/>
            <p:cNvPicPr>
              <a:picLocks noChangeAspect="1" noChangeArrowheads="1"/>
            </p:cNvPicPr>
            <p:nvPr/>
          </p:nvPicPr>
          <p:blipFill>
            <a:blip r:embed="rId13">
              <a:extLst>
                <a:ext uri="{28A0092B-C50C-407E-A947-70E740481C1C}">
                  <a14:useLocalDpi xmlns:a14="http://schemas.microsoft.com/office/drawing/2010/main" val="0"/>
                </a:ext>
              </a:extLst>
            </a:blip>
            <a:srcRect l="6822" t="16267" r="6953" b="7066"/>
            <a:stretch>
              <a:fillRect/>
            </a:stretch>
          </p:blipFill>
          <p:spPr bwMode="auto">
            <a:xfrm>
              <a:off x="4622" y="2302"/>
              <a:ext cx="576" cy="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
          <p:nvSpPr>
            <p:cNvPr id="108566" name="Text Box 140"/>
            <p:cNvSpPr txBox="1">
              <a:spLocks noChangeArrowheads="1"/>
            </p:cNvSpPr>
            <p:nvPr/>
          </p:nvSpPr>
          <p:spPr bwMode="auto">
            <a:xfrm>
              <a:off x="4440" y="3069"/>
              <a:ext cx="907"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chemeClr val="hlink"/>
                  </a:solidFill>
                </a:rPr>
                <a:t>MONDRIAN STYLE PAINTING</a:t>
              </a:r>
              <a:endParaRPr lang="en-US" altLang="en-US" sz="1000">
                <a:solidFill>
                  <a:schemeClr val="hlink"/>
                </a:solidFill>
              </a:endParaRPr>
            </a:p>
          </p:txBody>
        </p:sp>
        <p:sp>
          <p:nvSpPr>
            <p:cNvPr id="108567" name="Text Box 141"/>
            <p:cNvSpPr txBox="1">
              <a:spLocks noChangeArrowheads="1"/>
            </p:cNvSpPr>
            <p:nvPr/>
          </p:nvSpPr>
          <p:spPr bwMode="auto">
            <a:xfrm>
              <a:off x="4395" y="3931"/>
              <a:ext cx="1134"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chemeClr val="hlink"/>
                  </a:solidFill>
                </a:rPr>
                <a:t>DE STIJL INSPIRED ARCHITESTURE</a:t>
              </a:r>
              <a:endParaRPr lang="en-US" altLang="en-US" sz="1000">
                <a:solidFill>
                  <a:schemeClr val="hlink"/>
                </a:solidFill>
              </a:endParaRPr>
            </a:p>
          </p:txBody>
        </p:sp>
        <p:sp>
          <p:nvSpPr>
            <p:cNvPr id="108568" name="Text Box 142"/>
            <p:cNvSpPr txBox="1">
              <a:spLocks noChangeArrowheads="1"/>
            </p:cNvSpPr>
            <p:nvPr/>
          </p:nvSpPr>
          <p:spPr bwMode="auto">
            <a:xfrm>
              <a:off x="2677" y="4271"/>
              <a:ext cx="1860" cy="1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rgbClr val="5F5F5F"/>
                  </a:solidFill>
                </a:rPr>
                <a:t>The Cubism movement took place from 1907 to 1920. during that time many drawings and paintings are produced from a single viewpoint, as if you were taking </a:t>
              </a:r>
              <a:r>
                <a:rPr lang="en-GB" altLang="en-US" sz="1000" b="1">
                  <a:solidFill>
                    <a:schemeClr val="hlink"/>
                  </a:solidFill>
                </a:rPr>
                <a:t>a photograph from one position</a:t>
              </a:r>
              <a:r>
                <a:rPr lang="en-GB" altLang="en-US" sz="1000">
                  <a:solidFill>
                    <a:srgbClr val="5F5F5F"/>
                  </a:solidFill>
                </a:rPr>
                <a:t>. The depth of an </a:t>
              </a:r>
              <a:r>
                <a:rPr lang="en-GB" altLang="en-US" sz="1000" b="1">
                  <a:solidFill>
                    <a:schemeClr val="hlink"/>
                  </a:solidFill>
                </a:rPr>
                <a:t>object is defined by making it smaller as it recedes and round objects have a shaded surface to look 3D</a:t>
              </a:r>
              <a:r>
                <a:rPr lang="en-GB" altLang="en-US" sz="1000">
                  <a:solidFill>
                    <a:srgbClr val="5F5F5F"/>
                  </a:solidFill>
                </a:rPr>
                <a:t>.</a:t>
              </a:r>
            </a:p>
            <a:p>
              <a:pPr algn="just" eaLnBrk="1" hangingPunct="1"/>
              <a:endParaRPr lang="en-GB" altLang="en-US" sz="1000">
                <a:solidFill>
                  <a:srgbClr val="5F5F5F"/>
                </a:solidFill>
              </a:endParaRPr>
            </a:p>
            <a:p>
              <a:pPr algn="just" eaLnBrk="1" hangingPunct="1"/>
              <a:r>
                <a:rPr lang="en-GB" altLang="en-US" sz="1000">
                  <a:solidFill>
                    <a:srgbClr val="5F5F5F"/>
                  </a:solidFill>
                </a:rPr>
                <a:t>Cubism does not use this theory to produce paintings, instead it adopts a </a:t>
              </a:r>
              <a:r>
                <a:rPr lang="en-GB" altLang="en-US" sz="1000" b="1" u="sng">
                  <a:solidFill>
                    <a:srgbClr val="993366"/>
                  </a:solidFill>
                </a:rPr>
                <a:t>2D viewpoints then brings all the pieces together like a jigsaw puzzle</a:t>
              </a:r>
              <a:r>
                <a:rPr lang="en-GB" altLang="en-US" sz="1000">
                  <a:solidFill>
                    <a:srgbClr val="5F5F5F"/>
                  </a:solidFill>
                </a:rPr>
                <a:t>. All of the </a:t>
              </a:r>
              <a:r>
                <a:rPr lang="en-GB" altLang="en-US" sz="1000" b="1" u="sng">
                  <a:solidFill>
                    <a:srgbClr val="993366"/>
                  </a:solidFill>
                </a:rPr>
                <a:t>different pictures are pieced together in the same image</a:t>
              </a:r>
              <a:r>
                <a:rPr lang="en-GB" altLang="en-US" sz="1000">
                  <a:solidFill>
                    <a:srgbClr val="5F5F5F"/>
                  </a:solidFill>
                </a:rPr>
                <a:t> which would </a:t>
              </a:r>
              <a:r>
                <a:rPr lang="en-GB" altLang="en-US" sz="1000" b="1">
                  <a:solidFill>
                    <a:schemeClr val="hlink"/>
                  </a:solidFill>
                </a:rPr>
                <a:t>show a 3D object from different views in a flat 2D image</a:t>
              </a:r>
              <a:r>
                <a:rPr lang="en-GB" altLang="en-US" sz="1000">
                  <a:solidFill>
                    <a:srgbClr val="5F5F5F"/>
                  </a:solidFill>
                </a:rPr>
                <a:t>.</a:t>
              </a:r>
              <a:endParaRPr lang="en-US" altLang="en-US" sz="1000">
                <a:solidFill>
                  <a:srgbClr val="5F5F5F"/>
                </a:solidFill>
              </a:endParaRPr>
            </a:p>
          </p:txBody>
        </p:sp>
        <p:sp>
          <p:nvSpPr>
            <p:cNvPr id="108569" name="Text Box 152"/>
            <p:cNvSpPr txBox="1">
              <a:spLocks noChangeArrowheads="1"/>
            </p:cNvSpPr>
            <p:nvPr/>
          </p:nvSpPr>
          <p:spPr bwMode="auto">
            <a:xfrm>
              <a:off x="4485" y="4838"/>
              <a:ext cx="907"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chemeClr val="hlink"/>
                  </a:solidFill>
                </a:rPr>
                <a:t>CUBISM  STYLE PAINTINGS</a:t>
              </a:r>
              <a:endParaRPr lang="en-US" altLang="en-US" sz="1000">
                <a:solidFill>
                  <a:schemeClr val="hlink"/>
                </a:solidFill>
              </a:endParaRPr>
            </a:p>
          </p:txBody>
        </p:sp>
        <p:pic>
          <p:nvPicPr>
            <p:cNvPr id="108570" name="Picture 162"/>
            <p:cNvPicPr>
              <a:picLocks noChangeAspect="1" noChangeArrowheads="1"/>
            </p:cNvPicPr>
            <p:nvPr/>
          </p:nvPicPr>
          <p:blipFill>
            <a:blip r:embed="rId14">
              <a:extLst>
                <a:ext uri="{28A0092B-C50C-407E-A947-70E740481C1C}">
                  <a14:useLocalDpi xmlns:a14="http://schemas.microsoft.com/office/drawing/2010/main" val="0"/>
                </a:ext>
              </a:extLst>
            </a:blip>
            <a:srcRect l="6764" t="9004" r="6734" b="46925"/>
            <a:stretch>
              <a:fillRect/>
            </a:stretch>
          </p:blipFill>
          <p:spPr bwMode="auto">
            <a:xfrm>
              <a:off x="4531" y="4214"/>
              <a:ext cx="817"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dash"/>
                  <a:miter lim="800000"/>
                  <a:headEnd/>
                  <a:tailEnd/>
                </a14:hiddenLine>
              </a:ext>
            </a:extLst>
          </p:spPr>
        </p:pic>
        <p:pic>
          <p:nvPicPr>
            <p:cNvPr id="108571" name="Picture 163"/>
            <p:cNvPicPr>
              <a:picLocks noChangeAspect="1" noChangeArrowheads="1"/>
            </p:cNvPicPr>
            <p:nvPr/>
          </p:nvPicPr>
          <p:blipFill>
            <a:blip r:embed="rId14">
              <a:extLst>
                <a:ext uri="{28A0092B-C50C-407E-A947-70E740481C1C}">
                  <a14:useLocalDpi xmlns:a14="http://schemas.microsoft.com/office/drawing/2010/main" val="0"/>
                </a:ext>
              </a:extLst>
            </a:blip>
            <a:srcRect l="7030" t="56184" r="6203"/>
            <a:stretch>
              <a:fillRect/>
            </a:stretch>
          </p:blipFill>
          <p:spPr bwMode="auto">
            <a:xfrm>
              <a:off x="4531" y="5127"/>
              <a:ext cx="817" cy="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dash"/>
                  <a:miter lim="800000"/>
                  <a:headEnd/>
                  <a:tailEnd/>
                </a14:hiddenLine>
              </a:ext>
            </a:extLst>
          </p:spPr>
        </p:pic>
      </p:grpSp>
      <p:sp>
        <p:nvSpPr>
          <p:cNvPr id="108555" name="Text Box 168"/>
          <p:cNvSpPr txBox="1">
            <a:spLocks noChangeArrowheads="1"/>
          </p:cNvSpPr>
          <p:nvPr/>
        </p:nvSpPr>
        <p:spPr bwMode="auto">
          <a:xfrm>
            <a:off x="11080750" y="47625"/>
            <a:ext cx="1792288"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dash"/>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800" b="1">
                <a:solidFill>
                  <a:srgbClr val="FF9900"/>
                </a:solidFill>
              </a:rPr>
              <a:t>Page 8 of 9</a:t>
            </a:r>
            <a:endParaRPr lang="en-US" altLang="en-US" sz="1800" b="1">
              <a:solidFill>
                <a:srgbClr val="FF9900"/>
              </a:solidFill>
            </a:endParaRP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ext Box 85"/>
          <p:cNvSpPr txBox="1">
            <a:spLocks noChangeArrowheads="1"/>
          </p:cNvSpPr>
          <p:nvPr/>
        </p:nvSpPr>
        <p:spPr bwMode="auto">
          <a:xfrm>
            <a:off x="136525" y="3021013"/>
            <a:ext cx="3744913" cy="3760787"/>
          </a:xfrm>
          <a:prstGeom prst="rect">
            <a:avLst/>
          </a:prstGeom>
          <a:gradFill rotWithShape="1">
            <a:gsLst>
              <a:gs pos="0">
                <a:srgbClr val="E2E2E2"/>
              </a:gs>
              <a:gs pos="100000">
                <a:schemeClr val="bg1">
                  <a:alpha val="10001"/>
                </a:schemeClr>
              </a:gs>
            </a:gsLst>
            <a:lin ang="0" scaled="1"/>
          </a:gra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600" b="1">
                <a:solidFill>
                  <a:srgbClr val="5F5F5F"/>
                </a:solidFill>
              </a:rPr>
              <a:t>BAUHAUS</a:t>
            </a:r>
          </a:p>
          <a:p>
            <a:pPr algn="just" eaLnBrk="1" hangingPunct="1"/>
            <a:endParaRPr lang="en-GB" altLang="en-US" sz="1000" b="1">
              <a:solidFill>
                <a:srgbClr val="5F5F5F"/>
              </a:solidFill>
            </a:endParaRPr>
          </a:p>
          <a:p>
            <a:pPr algn="just" eaLnBrk="1" hangingPunct="1"/>
            <a:r>
              <a:rPr lang="en-GB" altLang="en-US" sz="1000" b="1">
                <a:solidFill>
                  <a:schemeClr val="hlink"/>
                </a:solidFill>
              </a:rPr>
              <a:t>Bauhaus was a German school of design</a:t>
            </a:r>
            <a:r>
              <a:rPr lang="en-GB" altLang="en-US" sz="1000">
                <a:solidFill>
                  <a:srgbClr val="5F5F5F"/>
                </a:solidFill>
              </a:rPr>
              <a:t> founded in Weimar by Walter Gropius. The school functional from 1919 to 1933 and taught a fusion of arts and crafts. The school took the decision to scrap the traditional divide between “fine” and “applied arts” and developed a modern approach to art education. Bauhaus students were trained to </a:t>
            </a:r>
            <a:r>
              <a:rPr lang="en-GB" altLang="en-US" sz="1000" b="1" u="sng">
                <a:solidFill>
                  <a:srgbClr val="993366"/>
                </a:solidFill>
              </a:rPr>
              <a:t>trained to be comfortable with design, craft, modern materials and mass manufacturing methods</a:t>
            </a:r>
            <a:r>
              <a:rPr lang="en-GB" altLang="en-US" sz="1000">
                <a:solidFill>
                  <a:srgbClr val="5F5F5F"/>
                </a:solidFill>
              </a:rPr>
              <a:t>. Designers ere encouraged to follow the principle that form should allow function.</a:t>
            </a:r>
          </a:p>
          <a:p>
            <a:pPr algn="just" eaLnBrk="1" hangingPunct="1"/>
            <a:endParaRPr lang="en-GB" altLang="en-US" sz="1000">
              <a:solidFill>
                <a:srgbClr val="5F5F5F"/>
              </a:solidFill>
            </a:endParaRPr>
          </a:p>
          <a:p>
            <a:pPr algn="just" eaLnBrk="1" hangingPunct="1"/>
            <a:r>
              <a:rPr lang="en-GB" altLang="en-US" sz="1000">
                <a:solidFill>
                  <a:srgbClr val="5F5F5F"/>
                </a:solidFill>
              </a:rPr>
              <a:t>The Bauhaus school was recognised internationally for creating and developing innovative work in the field of </a:t>
            </a:r>
            <a:r>
              <a:rPr lang="en-GB" altLang="en-US" sz="1000" b="1">
                <a:solidFill>
                  <a:schemeClr val="hlink"/>
                </a:solidFill>
              </a:rPr>
              <a:t>architecture, graphic design, interior design, industrial design and handicraft</a:t>
            </a:r>
            <a:r>
              <a:rPr lang="en-GB" altLang="en-US" sz="1000">
                <a:solidFill>
                  <a:srgbClr val="5F5F5F"/>
                </a:solidFill>
              </a:rPr>
              <a:t>.</a:t>
            </a:r>
          </a:p>
          <a:p>
            <a:pPr algn="just" eaLnBrk="1" hangingPunct="1"/>
            <a:endParaRPr lang="en-GB" altLang="en-US" sz="1000">
              <a:solidFill>
                <a:srgbClr val="5F5F5F"/>
              </a:solidFill>
            </a:endParaRPr>
          </a:p>
          <a:p>
            <a:pPr algn="just" eaLnBrk="1" hangingPunct="1"/>
            <a:r>
              <a:rPr lang="en-GB" altLang="en-US" sz="1000">
                <a:solidFill>
                  <a:srgbClr val="5F5F5F"/>
                </a:solidFill>
              </a:rPr>
              <a:t>Bauhaus excelled in </a:t>
            </a:r>
            <a:r>
              <a:rPr lang="en-GB" altLang="en-US" sz="1000" b="1">
                <a:solidFill>
                  <a:schemeClr val="hlink"/>
                </a:solidFill>
              </a:rPr>
              <a:t>modern furniture design</a:t>
            </a:r>
            <a:r>
              <a:rPr lang="en-GB" altLang="en-US" sz="1000">
                <a:solidFill>
                  <a:srgbClr val="5F5F5F"/>
                </a:solidFill>
              </a:rPr>
              <a:t>. Two designs that are well recognised today are the cantilever chair by Dutch designer Mart Stam, and the Wassily Chair, designed by Marcel Breuer.  </a:t>
            </a:r>
          </a:p>
          <a:p>
            <a:pPr algn="just" eaLnBrk="1" hangingPunct="1"/>
            <a:endParaRPr lang="en-US" altLang="en-US" sz="1000">
              <a:solidFill>
                <a:srgbClr val="5F5F5F"/>
              </a:solidFill>
            </a:endParaRPr>
          </a:p>
          <a:p>
            <a:pPr algn="just" eaLnBrk="1" hangingPunct="1"/>
            <a:endParaRPr lang="en-GB" altLang="en-US" sz="1000">
              <a:solidFill>
                <a:srgbClr val="5F5F5F"/>
              </a:solidFill>
            </a:endParaRPr>
          </a:p>
        </p:txBody>
      </p:sp>
      <p:sp>
        <p:nvSpPr>
          <p:cNvPr id="109571" name="Text Box 2"/>
          <p:cNvSpPr txBox="1">
            <a:spLocks noChangeArrowheads="1"/>
          </p:cNvSpPr>
          <p:nvPr/>
        </p:nvSpPr>
        <p:spPr bwMode="auto">
          <a:xfrm>
            <a:off x="0" y="2660650"/>
            <a:ext cx="403225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DESIGN MOVEMENTS - CONTINUED</a:t>
            </a:r>
          </a:p>
        </p:txBody>
      </p:sp>
      <p:sp>
        <p:nvSpPr>
          <p:cNvPr id="109572" name="Rectangle 48"/>
          <p:cNvSpPr>
            <a:spLocks noChangeArrowheads="1"/>
          </p:cNvSpPr>
          <p:nvPr/>
        </p:nvSpPr>
        <p:spPr bwMode="auto">
          <a:xfrm>
            <a:off x="4086225" y="192088"/>
            <a:ext cx="260191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POP ART</a:t>
            </a:r>
          </a:p>
        </p:txBody>
      </p:sp>
      <p:sp>
        <p:nvSpPr>
          <p:cNvPr id="109573" name="Rectangle 56"/>
          <p:cNvSpPr>
            <a:spLocks noChangeArrowheads="1"/>
          </p:cNvSpPr>
          <p:nvPr/>
        </p:nvSpPr>
        <p:spPr bwMode="auto">
          <a:xfrm>
            <a:off x="4086225" y="6024563"/>
            <a:ext cx="260191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MODERNISM</a:t>
            </a:r>
          </a:p>
        </p:txBody>
      </p:sp>
      <p:pic>
        <p:nvPicPr>
          <p:cNvPr id="109574" name="Picture 77" descr="4634-Rolph%20Scarlett-Untitled%20(Grey%20Circle)%204x6cmy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9625" y="7392988"/>
            <a:ext cx="1800225"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5" name="Picture 78"/>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12994" t="22049" r="12578" b="14966"/>
          <a:stretch>
            <a:fillRect/>
          </a:stretch>
        </p:blipFill>
        <p:spPr bwMode="auto">
          <a:xfrm>
            <a:off x="207963" y="6961188"/>
            <a:ext cx="1739900" cy="220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
        <p:nvSpPr>
          <p:cNvPr id="109576" name="Text Box 79"/>
          <p:cNvSpPr txBox="1">
            <a:spLocks noChangeArrowheads="1"/>
          </p:cNvSpPr>
          <p:nvPr/>
        </p:nvSpPr>
        <p:spPr bwMode="auto">
          <a:xfrm>
            <a:off x="2297113" y="9121775"/>
            <a:ext cx="14398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chemeClr val="hlink"/>
                </a:solidFill>
              </a:rPr>
              <a:t>BAUHAUS STYLE PAINTING</a:t>
            </a:r>
            <a:endParaRPr lang="en-US" altLang="en-US" sz="1000">
              <a:solidFill>
                <a:schemeClr val="hlink"/>
              </a:solidFill>
            </a:endParaRPr>
          </a:p>
        </p:txBody>
      </p:sp>
      <p:sp>
        <p:nvSpPr>
          <p:cNvPr id="109577" name="Text Box 80"/>
          <p:cNvSpPr txBox="1">
            <a:spLocks noChangeArrowheads="1"/>
          </p:cNvSpPr>
          <p:nvPr/>
        </p:nvSpPr>
        <p:spPr bwMode="auto">
          <a:xfrm>
            <a:off x="-7938" y="9121775"/>
            <a:ext cx="158432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chemeClr val="hlink"/>
                </a:solidFill>
              </a:rPr>
              <a:t>CANTILEVER STYLE CHAIR</a:t>
            </a:r>
            <a:endParaRPr lang="en-US" altLang="en-US" sz="1000">
              <a:solidFill>
                <a:schemeClr val="hlink"/>
              </a:solidFill>
            </a:endParaRPr>
          </a:p>
        </p:txBody>
      </p:sp>
      <p:grpSp>
        <p:nvGrpSpPr>
          <p:cNvPr id="109578" name="Group 92"/>
          <p:cNvGrpSpPr>
            <a:grpSpLocks/>
          </p:cNvGrpSpPr>
          <p:nvPr/>
        </p:nvGrpSpPr>
        <p:grpSpPr bwMode="auto">
          <a:xfrm>
            <a:off x="-20638" y="-23813"/>
            <a:ext cx="7272338" cy="2867026"/>
            <a:chOff x="-13" y="-15"/>
            <a:chExt cx="4581" cy="1806"/>
          </a:xfrm>
        </p:grpSpPr>
        <p:sp>
          <p:nvSpPr>
            <p:cNvPr id="109601" name="Text Box 93"/>
            <p:cNvSpPr txBox="1">
              <a:spLocks noChangeArrowheads="1"/>
            </p:cNvSpPr>
            <p:nvPr/>
          </p:nvSpPr>
          <p:spPr bwMode="auto">
            <a:xfrm>
              <a:off x="-13" y="786"/>
              <a:ext cx="2548" cy="1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INFORMATION</a:t>
              </a:r>
              <a:r>
                <a:rPr lang="en-GB" altLang="en-US" sz="3200" b="1">
                  <a:solidFill>
                    <a:srgbClr val="5F5F5F"/>
                  </a:solidFill>
                  <a:cs typeface="Arial" pitchFamily="34" charset="0"/>
                </a:rPr>
                <a:t>, INSPIRATION &amp; INFLUENCES</a:t>
              </a:r>
            </a:p>
          </p:txBody>
        </p:sp>
        <p:sp>
          <p:nvSpPr>
            <p:cNvPr id="109602" name="Text Box 94"/>
            <p:cNvSpPr txBox="1">
              <a:spLocks noChangeArrowheads="1"/>
            </p:cNvSpPr>
            <p:nvPr/>
          </p:nvSpPr>
          <p:spPr bwMode="auto">
            <a:xfrm>
              <a:off x="-13" y="716"/>
              <a:ext cx="458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109603" name="Text Box 95"/>
            <p:cNvSpPr txBox="1">
              <a:spLocks noChangeArrowheads="1"/>
            </p:cNvSpPr>
            <p:nvPr/>
          </p:nvSpPr>
          <p:spPr bwMode="auto">
            <a:xfrm>
              <a:off x="-13" y="-15"/>
              <a:ext cx="2548" cy="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4000" b="1">
                  <a:solidFill>
                    <a:srgbClr val="D60093"/>
                  </a:solidFill>
                  <a:cs typeface="Arial" pitchFamily="34" charset="0"/>
                </a:rPr>
                <a:t>APPENDIX ONE</a:t>
              </a:r>
            </a:p>
          </p:txBody>
        </p:sp>
      </p:grpSp>
      <p:grpSp>
        <p:nvGrpSpPr>
          <p:cNvPr id="109579" name="Group 104"/>
          <p:cNvGrpSpPr>
            <a:grpSpLocks/>
          </p:cNvGrpSpPr>
          <p:nvPr/>
        </p:nvGrpSpPr>
        <p:grpSpPr bwMode="auto">
          <a:xfrm>
            <a:off x="8407400" y="263525"/>
            <a:ext cx="4287838" cy="8315325"/>
            <a:chOff x="5296" y="166"/>
            <a:chExt cx="2701" cy="5238"/>
          </a:xfrm>
        </p:grpSpPr>
        <p:sp>
          <p:nvSpPr>
            <p:cNvPr id="109596" name="Text Box 50"/>
            <p:cNvSpPr txBox="1">
              <a:spLocks noChangeArrowheads="1"/>
            </p:cNvSpPr>
            <p:nvPr/>
          </p:nvSpPr>
          <p:spPr bwMode="auto">
            <a:xfrm>
              <a:off x="5347" y="573"/>
              <a:ext cx="1860" cy="4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rgbClr val="5F5F5F"/>
                  </a:solidFill>
                </a:rPr>
                <a:t>when designing new products or systems there is not one defined method or approach. </a:t>
              </a:r>
              <a:r>
                <a:rPr lang="en-GB" altLang="en-US" sz="1000" b="1" u="sng">
                  <a:solidFill>
                    <a:srgbClr val="993366"/>
                  </a:solidFill>
                </a:rPr>
                <a:t>There are many ways of designing but it is often considered that there are three distinct ways or approaches to design</a:t>
              </a:r>
              <a:r>
                <a:rPr lang="en-GB" altLang="en-US" sz="1000">
                  <a:solidFill>
                    <a:srgbClr val="5F5F5F"/>
                  </a:solidFill>
                </a:rPr>
                <a:t>.</a:t>
              </a:r>
            </a:p>
            <a:p>
              <a:pPr algn="just" eaLnBrk="1" hangingPunct="1"/>
              <a:endParaRPr lang="en-GB" altLang="en-US" sz="1000" b="1">
                <a:solidFill>
                  <a:srgbClr val="5F5F5F"/>
                </a:solidFill>
              </a:endParaRPr>
            </a:p>
            <a:p>
              <a:pPr algn="just" eaLnBrk="1" hangingPunct="1"/>
              <a:r>
                <a:rPr lang="en-GB" altLang="en-US" sz="1400" b="1">
                  <a:solidFill>
                    <a:schemeClr val="hlink"/>
                  </a:solidFill>
                </a:rPr>
                <a:t>EMPIRICAL DESIGN</a:t>
              </a:r>
            </a:p>
            <a:p>
              <a:pPr algn="just" eaLnBrk="1" hangingPunct="1"/>
              <a:r>
                <a:rPr lang="en-GB" altLang="en-US" sz="1000">
                  <a:solidFill>
                    <a:srgbClr val="5F5F5F"/>
                  </a:solidFill>
                </a:rPr>
                <a:t>Empirical designing is a method where </a:t>
              </a:r>
              <a:r>
                <a:rPr lang="en-GB" altLang="en-US" sz="1000" b="1" u="sng">
                  <a:solidFill>
                    <a:srgbClr val="993366"/>
                  </a:solidFill>
                </a:rPr>
                <a:t>trial and error are at the heart of the design process</a:t>
              </a:r>
              <a:r>
                <a:rPr lang="en-GB" altLang="en-US" sz="1000">
                  <a:solidFill>
                    <a:srgbClr val="5F5F5F"/>
                  </a:solidFill>
                </a:rPr>
                <a:t>. A fantastic and real life example is that of James Dyson when he created the first bagless vacuum cleaner. Dyson produced thousands of models and prototypes until he was satisfied with a solution that would work.</a:t>
              </a:r>
            </a:p>
            <a:p>
              <a:pPr algn="just" eaLnBrk="1" hangingPunct="1"/>
              <a:endParaRPr lang="en-GB" altLang="en-US" sz="1000">
                <a:solidFill>
                  <a:srgbClr val="5F5F5F"/>
                </a:solidFill>
              </a:endParaRPr>
            </a:p>
            <a:p>
              <a:pPr algn="just" eaLnBrk="1" hangingPunct="1"/>
              <a:r>
                <a:rPr lang="en-GB" altLang="en-US" sz="1400" b="1">
                  <a:solidFill>
                    <a:schemeClr val="hlink"/>
                  </a:solidFill>
                </a:rPr>
                <a:t>INTUITIVE DESIGN</a:t>
              </a:r>
            </a:p>
            <a:p>
              <a:pPr algn="just" eaLnBrk="1" hangingPunct="1"/>
              <a:r>
                <a:rPr lang="en-GB" altLang="en-US" sz="1000">
                  <a:solidFill>
                    <a:srgbClr val="5F5F5F"/>
                  </a:solidFill>
                </a:rPr>
                <a:t>Intuitive design is a method that relies heavily on the designers past </a:t>
              </a:r>
              <a:r>
                <a:rPr lang="en-GB" altLang="en-US" sz="1000" b="1" u="sng">
                  <a:solidFill>
                    <a:srgbClr val="993366"/>
                  </a:solidFill>
                </a:rPr>
                <a:t>knowledge you could become an expert in a certain area or field of design and you will simply know from experience what will and what not work</a:t>
              </a:r>
              <a:r>
                <a:rPr lang="en-GB" altLang="en-US" sz="1000">
                  <a:solidFill>
                    <a:srgbClr val="5F5F5F"/>
                  </a:solidFill>
                </a:rPr>
                <a:t>. Food chefs are very intuitive in the design of new recipes as they know what ingredients will and will not work together.</a:t>
              </a:r>
            </a:p>
            <a:p>
              <a:pPr algn="just" eaLnBrk="1" hangingPunct="1"/>
              <a:endParaRPr lang="en-GB" altLang="en-US" sz="1000" b="1">
                <a:solidFill>
                  <a:srgbClr val="5F5F5F"/>
                </a:solidFill>
              </a:endParaRPr>
            </a:p>
            <a:p>
              <a:pPr algn="just" eaLnBrk="1" hangingPunct="1"/>
              <a:r>
                <a:rPr lang="en-GB" altLang="en-US" sz="1400" b="1">
                  <a:solidFill>
                    <a:schemeClr val="hlink"/>
                  </a:solidFill>
                </a:rPr>
                <a:t>SYSTEMATIC DESIGN</a:t>
              </a:r>
            </a:p>
            <a:p>
              <a:pPr algn="just" eaLnBrk="1" hangingPunct="1"/>
              <a:r>
                <a:rPr lang="en-GB" altLang="en-US" sz="1000">
                  <a:solidFill>
                    <a:srgbClr val="5F5F5F"/>
                  </a:solidFill>
                </a:rPr>
                <a:t>This method of design is commonly found and used during a coursework project in schools. This systematic method allows students to </a:t>
              </a:r>
              <a:r>
                <a:rPr lang="en-GB" altLang="en-US" sz="1000" b="1" u="sng">
                  <a:solidFill>
                    <a:srgbClr val="993366"/>
                  </a:solidFill>
                </a:rPr>
                <a:t>break their work down into series of small chucks to ensure they meet the assessment criteria set by the examination board</a:t>
              </a:r>
              <a:r>
                <a:rPr lang="en-GB" altLang="en-US" sz="1000">
                  <a:solidFill>
                    <a:srgbClr val="5F5F5F"/>
                  </a:solidFill>
                </a:rPr>
                <a:t>. It allows students and teachers to work in a methodical step by step approach.</a:t>
              </a:r>
            </a:p>
            <a:p>
              <a:pPr algn="just" eaLnBrk="1" hangingPunct="1"/>
              <a:endParaRPr lang="en-GB" altLang="en-US" sz="1000" b="1">
                <a:solidFill>
                  <a:srgbClr val="5F5F5F"/>
                </a:solidFill>
              </a:endParaRPr>
            </a:p>
            <a:p>
              <a:pPr algn="just" eaLnBrk="1" hangingPunct="1"/>
              <a:r>
                <a:rPr lang="en-GB" altLang="en-US" sz="1400" b="1">
                  <a:solidFill>
                    <a:schemeClr val="hlink"/>
                  </a:solidFill>
                </a:rPr>
                <a:t>BEST METHOD???</a:t>
              </a:r>
            </a:p>
            <a:p>
              <a:pPr algn="just" eaLnBrk="1" hangingPunct="1"/>
              <a:r>
                <a:rPr lang="en-GB" altLang="en-US" sz="1000">
                  <a:solidFill>
                    <a:srgbClr val="5F5F5F"/>
                  </a:solidFill>
                </a:rPr>
                <a:t>The best design approach Is more likely to be a combination of the </a:t>
              </a:r>
              <a:r>
                <a:rPr lang="en-GB" altLang="en-US" sz="1000" b="1" u="sng">
                  <a:solidFill>
                    <a:srgbClr val="993366"/>
                  </a:solidFill>
                </a:rPr>
                <a:t>above three</a:t>
              </a:r>
              <a:r>
                <a:rPr lang="en-GB" altLang="en-US" sz="1000">
                  <a:solidFill>
                    <a:srgbClr val="5F5F5F"/>
                  </a:solidFill>
                </a:rPr>
                <a:t>.</a:t>
              </a:r>
            </a:p>
            <a:p>
              <a:pPr algn="just" eaLnBrk="1" hangingPunct="1"/>
              <a:endParaRPr lang="en-GB" altLang="en-US" sz="1000" b="1">
                <a:solidFill>
                  <a:srgbClr val="5F5F5F"/>
                </a:solidFill>
              </a:endParaRPr>
            </a:p>
            <a:p>
              <a:pPr algn="just" eaLnBrk="1" hangingPunct="1"/>
              <a:r>
                <a:rPr lang="en-GB" altLang="en-US" sz="1400" b="1">
                  <a:solidFill>
                    <a:schemeClr val="hlink"/>
                  </a:solidFill>
                </a:rPr>
                <a:t>DESIGN CONSIDERATIONS</a:t>
              </a:r>
            </a:p>
            <a:p>
              <a:pPr algn="just" eaLnBrk="1" hangingPunct="1"/>
              <a:r>
                <a:rPr lang="en-GB" altLang="en-US" sz="1000">
                  <a:solidFill>
                    <a:srgbClr val="5F5F5F"/>
                  </a:solidFill>
                </a:rPr>
                <a:t>Remember that design is not a linear process and the order of the work or type of work that I do will entirely depend on the type of project, complexity and my previous knowledge.</a:t>
              </a:r>
            </a:p>
            <a:p>
              <a:pPr algn="just" eaLnBrk="1" hangingPunct="1"/>
              <a:endParaRPr lang="en-GB" altLang="en-US" sz="1000">
                <a:solidFill>
                  <a:srgbClr val="5F5F5F"/>
                </a:solidFill>
              </a:endParaRPr>
            </a:p>
            <a:p>
              <a:pPr algn="just" eaLnBrk="1" hangingPunct="1"/>
              <a:r>
                <a:rPr lang="en-GB" altLang="en-US" sz="1000">
                  <a:solidFill>
                    <a:srgbClr val="5F5F5F"/>
                  </a:solidFill>
                </a:rPr>
                <a:t>Breaking down my work into </a:t>
              </a:r>
              <a:r>
                <a:rPr lang="en-GB" altLang="en-US" sz="1000" b="1" u="sng">
                  <a:solidFill>
                    <a:srgbClr val="993366"/>
                  </a:solidFill>
                </a:rPr>
                <a:t>segments to try and make it easier to handle</a:t>
              </a:r>
              <a:r>
                <a:rPr lang="en-GB" altLang="en-US" sz="1000">
                  <a:solidFill>
                    <a:srgbClr val="5F5F5F"/>
                  </a:solidFill>
                </a:rPr>
                <a:t>.</a:t>
              </a:r>
            </a:p>
          </p:txBody>
        </p:sp>
        <p:sp>
          <p:nvSpPr>
            <p:cNvPr id="109597" name="Rectangle 51"/>
            <p:cNvSpPr>
              <a:spLocks noChangeArrowheads="1"/>
            </p:cNvSpPr>
            <p:nvPr/>
          </p:nvSpPr>
          <p:spPr bwMode="auto">
            <a:xfrm>
              <a:off x="5296" y="166"/>
              <a:ext cx="1639"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DESIGN METHODS</a:t>
              </a:r>
            </a:p>
          </p:txBody>
        </p:sp>
        <p:pic>
          <p:nvPicPr>
            <p:cNvPr id="109598" name="Picture 97"/>
            <p:cNvPicPr>
              <a:picLocks noChangeAspect="1" noChangeArrowheads="1"/>
            </p:cNvPicPr>
            <p:nvPr/>
          </p:nvPicPr>
          <p:blipFill>
            <a:blip r:embed="rId5">
              <a:extLst>
                <a:ext uri="{28A0092B-C50C-407E-A947-70E740481C1C}">
                  <a14:useLocalDpi xmlns:a14="http://schemas.microsoft.com/office/drawing/2010/main" val="0"/>
                </a:ext>
              </a:extLst>
            </a:blip>
            <a:srcRect l="57083" t="40938" r="3932" b="21649"/>
            <a:stretch>
              <a:fillRect/>
            </a:stretch>
          </p:blipFill>
          <p:spPr bwMode="auto">
            <a:xfrm>
              <a:off x="7162" y="3296"/>
              <a:ext cx="835" cy="1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dash"/>
                  <a:miter lim="800000"/>
                  <a:headEnd/>
                  <a:tailEnd/>
                </a14:hiddenLine>
              </a:ext>
            </a:extLst>
          </p:spPr>
        </p:pic>
        <p:pic>
          <p:nvPicPr>
            <p:cNvPr id="109599" name="Picture 98"/>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57120" t="12187" b="52344"/>
            <a:stretch>
              <a:fillRect/>
            </a:stretch>
          </p:blipFill>
          <p:spPr bwMode="auto">
            <a:xfrm>
              <a:off x="7057" y="1073"/>
              <a:ext cx="876" cy="1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dash"/>
                  <a:miter lim="800000"/>
                  <a:headEnd/>
                  <a:tailEnd/>
                </a14:hiddenLine>
              </a:ext>
            </a:extLst>
          </p:spPr>
        </p:pic>
        <p:pic>
          <p:nvPicPr>
            <p:cNvPr id="109600" name="Picture 99"/>
            <p:cNvPicPr>
              <a:picLocks noChangeAspect="1" noChangeArrowheads="1"/>
            </p:cNvPicPr>
            <p:nvPr/>
          </p:nvPicPr>
          <p:blipFill>
            <a:blip r:embed="rId6">
              <a:extLst>
                <a:ext uri="{28A0092B-C50C-407E-A947-70E740481C1C}">
                  <a14:useLocalDpi xmlns:a14="http://schemas.microsoft.com/office/drawing/2010/main" val="0"/>
                </a:ext>
              </a:extLst>
            </a:blip>
            <a:srcRect l="53207" t="54323" b="3125"/>
            <a:stretch>
              <a:fillRect/>
            </a:stretch>
          </p:blipFill>
          <p:spPr bwMode="auto">
            <a:xfrm>
              <a:off x="7162" y="2162"/>
              <a:ext cx="763" cy="1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dash"/>
                  <a:miter lim="800000"/>
                  <a:headEnd/>
                  <a:tailEnd/>
                </a14:hiddenLine>
              </a:ext>
            </a:extLst>
          </p:spPr>
        </p:pic>
      </p:grpSp>
      <p:grpSp>
        <p:nvGrpSpPr>
          <p:cNvPr id="109580" name="Group 107"/>
          <p:cNvGrpSpPr>
            <a:grpSpLocks/>
          </p:cNvGrpSpPr>
          <p:nvPr/>
        </p:nvGrpSpPr>
        <p:grpSpPr bwMode="auto">
          <a:xfrm>
            <a:off x="4179888" y="192088"/>
            <a:ext cx="4454525" cy="9163050"/>
            <a:chOff x="2633" y="121"/>
            <a:chExt cx="2806" cy="5772"/>
          </a:xfrm>
        </p:grpSpPr>
        <p:sp>
          <p:nvSpPr>
            <p:cNvPr id="109582" name="Text Box 7"/>
            <p:cNvSpPr txBox="1">
              <a:spLocks noChangeArrowheads="1"/>
            </p:cNvSpPr>
            <p:nvPr/>
          </p:nvSpPr>
          <p:spPr bwMode="auto">
            <a:xfrm>
              <a:off x="2633" y="232"/>
              <a:ext cx="2631"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endParaRPr lang="en-GB" altLang="en-US" sz="1000">
                <a:solidFill>
                  <a:srgbClr val="5F5F5F"/>
                </a:solidFill>
              </a:endParaRPr>
            </a:p>
          </p:txBody>
        </p:sp>
        <p:pic>
          <p:nvPicPr>
            <p:cNvPr id="109583" name="Picture 34" descr="velvet%20sofa%20modern%20furniture%20desig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86" y="4995"/>
              <a:ext cx="853" cy="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84" name="Picture 35" descr="roy-lichtenstein-kiss-v"/>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32" y="3952"/>
              <a:ext cx="770" cy="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85" name="Picture 36" descr="amin-desig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62" y="2570"/>
              <a:ext cx="1588" cy="1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86" name="Picture 37" descr="13_vv_warhol_marilyn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31" y="121"/>
              <a:ext cx="697" cy="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87" name="Text Box 49"/>
            <p:cNvSpPr txBox="1">
              <a:spLocks noChangeArrowheads="1"/>
            </p:cNvSpPr>
            <p:nvPr/>
          </p:nvSpPr>
          <p:spPr bwMode="auto">
            <a:xfrm>
              <a:off x="2671" y="348"/>
              <a:ext cx="1829" cy="2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000">
                  <a:solidFill>
                    <a:srgbClr val="5F5F5F"/>
                  </a:solidFill>
                </a:rPr>
                <a:t>Pop Art is a term used to describe a new form of </a:t>
              </a:r>
              <a:r>
                <a:rPr lang="en-GB" altLang="en-US" sz="1000" b="1" u="sng">
                  <a:solidFill>
                    <a:srgbClr val="993366"/>
                  </a:solidFill>
                </a:rPr>
                <a:t>“Popular” art</a:t>
              </a:r>
              <a:r>
                <a:rPr lang="en-GB" altLang="en-US" sz="1000">
                  <a:solidFill>
                    <a:srgbClr val="5F5F5F"/>
                  </a:solidFill>
                </a:rPr>
                <a:t>. Pop-Art emerged in both New York and London during the mid-1950s. </a:t>
              </a:r>
              <a:r>
                <a:rPr lang="en-GB" altLang="en-US" sz="1000" b="1" u="sng">
                  <a:solidFill>
                    <a:srgbClr val="993366"/>
                  </a:solidFill>
                </a:rPr>
                <a:t>Pop Art can be identified by its bold, simple, everyday imagery, and vibrant block colours</a:t>
              </a:r>
              <a:r>
                <a:rPr lang="en-GB" altLang="en-US" sz="1000">
                  <a:solidFill>
                    <a:srgbClr val="5F5F5F"/>
                  </a:solidFill>
                </a:rPr>
                <a:t>.</a:t>
              </a:r>
            </a:p>
            <a:p>
              <a:pPr algn="just" eaLnBrk="1" hangingPunct="1">
                <a:spcBef>
                  <a:spcPct val="50000"/>
                </a:spcBef>
              </a:pPr>
              <a:r>
                <a:rPr lang="en-GB" altLang="en-US" sz="1000" b="1" u="sng">
                  <a:solidFill>
                    <a:srgbClr val="993366"/>
                  </a:solidFill>
                </a:rPr>
                <a:t>It was the first art movement to include the use of film and televisions by using the images of celebrities like film stars and pop stars</a:t>
              </a:r>
              <a:r>
                <a:rPr lang="en-GB" altLang="en-US" sz="1000">
                  <a:solidFill>
                    <a:srgbClr val="5F5F5F"/>
                  </a:solidFill>
                </a:rPr>
                <a:t>. Other sources included comic strips and consumer products.</a:t>
              </a:r>
            </a:p>
            <a:p>
              <a:pPr algn="just" eaLnBrk="1" hangingPunct="1">
                <a:spcBef>
                  <a:spcPct val="50000"/>
                </a:spcBef>
              </a:pPr>
              <a:r>
                <a:rPr lang="en-GB" altLang="en-US" sz="1000">
                  <a:solidFill>
                    <a:srgbClr val="5F5F5F"/>
                  </a:solidFill>
                </a:rPr>
                <a:t>Pop Art was generally </a:t>
              </a:r>
              <a:r>
                <a:rPr lang="en-GB" altLang="en-US" sz="1000" b="1">
                  <a:solidFill>
                    <a:schemeClr val="hlink"/>
                  </a:solidFill>
                </a:rPr>
                <a:t>very bright, simple, easy to look at which made it very appealing</a:t>
              </a:r>
              <a:r>
                <a:rPr lang="en-GB" altLang="en-US" sz="1000">
                  <a:solidFill>
                    <a:srgbClr val="5F5F5F"/>
                  </a:solidFill>
                </a:rPr>
                <a:t>.</a:t>
              </a:r>
            </a:p>
            <a:p>
              <a:pPr algn="just" eaLnBrk="1" hangingPunct="1">
                <a:spcBef>
                  <a:spcPct val="50000"/>
                </a:spcBef>
              </a:pPr>
              <a:r>
                <a:rPr lang="en-GB" altLang="en-US" sz="1000">
                  <a:solidFill>
                    <a:srgbClr val="5F5F5F"/>
                  </a:solidFill>
                </a:rPr>
                <a:t>Possibly one of the most famous artists is the American </a:t>
              </a:r>
              <a:r>
                <a:rPr lang="en-GB" altLang="en-US" sz="1000" b="1" u="sng">
                  <a:solidFill>
                    <a:srgbClr val="993366"/>
                  </a:solidFill>
                </a:rPr>
                <a:t>Andy Warhol</a:t>
              </a:r>
              <a:r>
                <a:rPr lang="en-GB" altLang="en-US" sz="1000">
                  <a:solidFill>
                    <a:srgbClr val="5F5F5F"/>
                  </a:solidFill>
                </a:rPr>
                <a:t> who is in 1960’s produced </a:t>
              </a:r>
              <a:r>
                <a:rPr lang="en-GB" altLang="en-US" sz="1000" b="1">
                  <a:solidFill>
                    <a:schemeClr val="hlink"/>
                  </a:solidFill>
                </a:rPr>
                <a:t>paintings of iconic American products and film stars</a:t>
              </a:r>
              <a:r>
                <a:rPr lang="en-GB" altLang="en-US" sz="1000">
                  <a:solidFill>
                    <a:srgbClr val="5F5F5F"/>
                  </a:solidFill>
                </a:rPr>
                <a:t>. His work included the </a:t>
              </a:r>
              <a:r>
                <a:rPr lang="en-GB" altLang="en-US" sz="1000" b="1">
                  <a:solidFill>
                    <a:schemeClr val="hlink"/>
                  </a:solidFill>
                </a:rPr>
                <a:t>Campbell's Soup Cans, Coca-Cola bottles</a:t>
              </a:r>
              <a:r>
                <a:rPr lang="en-GB" altLang="en-US" sz="1000">
                  <a:solidFill>
                    <a:srgbClr val="5F5F5F"/>
                  </a:solidFill>
                </a:rPr>
                <a:t> and his very famous painting of </a:t>
              </a:r>
              <a:r>
                <a:rPr lang="en-GB" altLang="en-US" sz="1000" b="1" u="sng">
                  <a:solidFill>
                    <a:srgbClr val="993366"/>
                  </a:solidFill>
                </a:rPr>
                <a:t>Marilyn Monroe</a:t>
              </a:r>
              <a:r>
                <a:rPr lang="en-GB" altLang="en-US" sz="1000">
                  <a:solidFill>
                    <a:srgbClr val="5F5F5F"/>
                  </a:solidFill>
                </a:rPr>
                <a:t>. </a:t>
              </a:r>
              <a:endParaRPr lang="en-US" altLang="en-US" sz="1000">
                <a:solidFill>
                  <a:srgbClr val="5F5F5F"/>
                </a:solidFill>
              </a:endParaRPr>
            </a:p>
          </p:txBody>
        </p:sp>
        <p:sp>
          <p:nvSpPr>
            <p:cNvPr id="109588" name="Text Box 57"/>
            <p:cNvSpPr txBox="1">
              <a:spLocks noChangeArrowheads="1"/>
            </p:cNvSpPr>
            <p:nvPr/>
          </p:nvSpPr>
          <p:spPr bwMode="auto">
            <a:xfrm>
              <a:off x="2671" y="4067"/>
              <a:ext cx="1829" cy="1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rgbClr val="5F5F5F"/>
                  </a:solidFill>
                </a:rPr>
                <a:t>Modern art or Modernism can be said to span from 1860 to 1960. </a:t>
              </a:r>
              <a:r>
                <a:rPr lang="en-GB" altLang="en-US" sz="1000" b="1" u="sng">
                  <a:solidFill>
                    <a:srgbClr val="993366"/>
                  </a:solidFill>
                </a:rPr>
                <a:t>It did not have one style or theme and included many different approaches</a:t>
              </a:r>
              <a:r>
                <a:rPr lang="en-GB" altLang="en-US" sz="1000">
                  <a:solidFill>
                    <a:srgbClr val="5F5F5F"/>
                  </a:solidFill>
                </a:rPr>
                <a:t>. Modern artists believed that art mattered and it had real value.</a:t>
              </a:r>
              <a:endParaRPr lang="en-US" altLang="en-US" sz="1000">
                <a:solidFill>
                  <a:srgbClr val="5F5F5F"/>
                </a:solidFill>
              </a:endParaRPr>
            </a:p>
            <a:p>
              <a:pPr algn="just" eaLnBrk="1" hangingPunct="1"/>
              <a:endParaRPr lang="en-GB" altLang="en-US" sz="1000">
                <a:solidFill>
                  <a:srgbClr val="5F5F5F"/>
                </a:solidFill>
              </a:endParaRPr>
            </a:p>
            <a:p>
              <a:pPr algn="just" eaLnBrk="1" hangingPunct="1"/>
              <a:r>
                <a:rPr lang="en-GB" altLang="en-US" sz="1000">
                  <a:solidFill>
                    <a:srgbClr val="5F5F5F"/>
                  </a:solidFill>
                </a:rPr>
                <a:t>The modern era </a:t>
              </a:r>
              <a:r>
                <a:rPr lang="en-GB" altLang="en-US" sz="1000" b="1">
                  <a:solidFill>
                    <a:schemeClr val="hlink"/>
                  </a:solidFill>
                </a:rPr>
                <a:t>includes many movements like Art Nouveau, Cubism, Bauhaus and Pop-Art. Cubism lead to an increase in abstract art which can be seen in De Stijl movement</a:t>
              </a:r>
              <a:r>
                <a:rPr lang="en-GB" altLang="en-US" sz="1000">
                  <a:solidFill>
                    <a:srgbClr val="5F5F5F"/>
                  </a:solidFill>
                </a:rPr>
                <a:t>.</a:t>
              </a:r>
            </a:p>
            <a:p>
              <a:pPr algn="just" eaLnBrk="1" hangingPunct="1"/>
              <a:endParaRPr lang="en-GB" altLang="en-US" sz="1000">
                <a:solidFill>
                  <a:srgbClr val="5F5F5F"/>
                </a:solidFill>
              </a:endParaRPr>
            </a:p>
            <a:p>
              <a:pPr algn="just" eaLnBrk="1" hangingPunct="1"/>
              <a:r>
                <a:rPr lang="en-GB" altLang="en-US" sz="1000" b="1" u="sng">
                  <a:solidFill>
                    <a:srgbClr val="993366"/>
                  </a:solidFill>
                </a:rPr>
                <a:t>Clean lines and geometric shapes</a:t>
              </a:r>
              <a:r>
                <a:rPr lang="en-GB" altLang="en-US" sz="1000">
                  <a:solidFill>
                    <a:srgbClr val="5F5F5F"/>
                  </a:solidFill>
                </a:rPr>
                <a:t> were used in a lot of modern art as </a:t>
              </a:r>
              <a:r>
                <a:rPr lang="en-GB" altLang="en-US" sz="1000" b="1">
                  <a:solidFill>
                    <a:schemeClr val="hlink"/>
                  </a:solidFill>
                </a:rPr>
                <a:t>they were easier to reproduce for mass production</a:t>
              </a:r>
              <a:r>
                <a:rPr lang="en-GB" altLang="en-US" sz="1000">
                  <a:solidFill>
                    <a:srgbClr val="5F5F5F"/>
                  </a:solidFill>
                </a:rPr>
                <a:t>. New materials and techniques were used and modern artists developed new theories as to how art should be used.</a:t>
              </a:r>
              <a:endParaRPr lang="en-US" altLang="en-US" sz="1000">
                <a:solidFill>
                  <a:srgbClr val="5F5F5F"/>
                </a:solidFill>
              </a:endParaRPr>
            </a:p>
          </p:txBody>
        </p:sp>
        <p:sp>
          <p:nvSpPr>
            <p:cNvPr id="109589" name="Text Box 65"/>
            <p:cNvSpPr txBox="1">
              <a:spLocks noChangeArrowheads="1"/>
            </p:cNvSpPr>
            <p:nvPr/>
          </p:nvSpPr>
          <p:spPr bwMode="auto">
            <a:xfrm>
              <a:off x="4395" y="847"/>
              <a:ext cx="998"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chemeClr val="hlink"/>
                  </a:solidFill>
                </a:rPr>
                <a:t>ANDY WARHOL’S FAMOUS PAINTINGS</a:t>
              </a:r>
              <a:endParaRPr lang="en-US" altLang="en-US" sz="1000">
                <a:solidFill>
                  <a:schemeClr val="hlink"/>
                </a:solidFill>
              </a:endParaRPr>
            </a:p>
          </p:txBody>
        </p:sp>
        <p:sp>
          <p:nvSpPr>
            <p:cNvPr id="109590" name="Text Box 66"/>
            <p:cNvSpPr txBox="1">
              <a:spLocks noChangeArrowheads="1"/>
            </p:cNvSpPr>
            <p:nvPr/>
          </p:nvSpPr>
          <p:spPr bwMode="auto">
            <a:xfrm>
              <a:off x="2717" y="3659"/>
              <a:ext cx="1633"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chemeClr val="hlink"/>
                  </a:solidFill>
                </a:rPr>
                <a:t>POP ART STYLE FURNITURE</a:t>
              </a:r>
              <a:endParaRPr lang="en-US" altLang="en-US" sz="1000">
                <a:solidFill>
                  <a:schemeClr val="hlink"/>
                </a:solidFill>
              </a:endParaRPr>
            </a:p>
          </p:txBody>
        </p:sp>
        <p:pic>
          <p:nvPicPr>
            <p:cNvPr id="109591" name="Picture 91" descr="Warhol_campbells%20soup"/>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76" y="1118"/>
              <a:ext cx="636" cy="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92" name="Picture 96"/>
            <p:cNvPicPr>
              <a:picLocks noChangeAspect="1" noChangeArrowheads="1"/>
            </p:cNvPicPr>
            <p:nvPr/>
          </p:nvPicPr>
          <p:blipFill>
            <a:blip r:embed="rId12">
              <a:extLst>
                <a:ext uri="{28A0092B-C50C-407E-A947-70E740481C1C}">
                  <a14:useLocalDpi xmlns:a14="http://schemas.microsoft.com/office/drawing/2010/main" val="0"/>
                </a:ext>
              </a:extLst>
            </a:blip>
            <a:srcRect l="8281" t="33333" r="9036" b="11545"/>
            <a:stretch>
              <a:fillRect/>
            </a:stretch>
          </p:blipFill>
          <p:spPr bwMode="auto">
            <a:xfrm>
              <a:off x="4531" y="2207"/>
              <a:ext cx="726" cy="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dash"/>
                  <a:miter lim="800000"/>
                  <a:headEnd/>
                  <a:tailEnd/>
                </a14:hiddenLine>
              </a:ext>
            </a:extLst>
          </p:spPr>
        </p:pic>
        <p:sp>
          <p:nvSpPr>
            <p:cNvPr id="109593" name="Text Box 100"/>
            <p:cNvSpPr txBox="1">
              <a:spLocks noChangeArrowheads="1"/>
            </p:cNvSpPr>
            <p:nvPr/>
          </p:nvSpPr>
          <p:spPr bwMode="auto">
            <a:xfrm>
              <a:off x="4440" y="2979"/>
              <a:ext cx="907"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chemeClr val="hlink"/>
                  </a:solidFill>
                </a:rPr>
                <a:t>POP ART STYLE PAINTING</a:t>
              </a:r>
              <a:endParaRPr lang="en-US" altLang="en-US" sz="1000">
                <a:solidFill>
                  <a:schemeClr val="hlink"/>
                </a:solidFill>
              </a:endParaRPr>
            </a:p>
          </p:txBody>
        </p:sp>
        <p:sp>
          <p:nvSpPr>
            <p:cNvPr id="109594" name="Text Box 101"/>
            <p:cNvSpPr txBox="1">
              <a:spLocks noChangeArrowheads="1"/>
            </p:cNvSpPr>
            <p:nvPr/>
          </p:nvSpPr>
          <p:spPr bwMode="auto">
            <a:xfrm>
              <a:off x="4486" y="4723"/>
              <a:ext cx="907"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chemeClr val="hlink"/>
                  </a:solidFill>
                </a:rPr>
                <a:t>MODERN ART STYLE PAINTING</a:t>
              </a:r>
              <a:endParaRPr lang="en-US" altLang="en-US" sz="1000">
                <a:solidFill>
                  <a:schemeClr val="hlink"/>
                </a:solidFill>
              </a:endParaRPr>
            </a:p>
          </p:txBody>
        </p:sp>
        <p:sp>
          <p:nvSpPr>
            <p:cNvPr id="109595" name="Text Box 102"/>
            <p:cNvSpPr txBox="1">
              <a:spLocks noChangeArrowheads="1"/>
            </p:cNvSpPr>
            <p:nvPr/>
          </p:nvSpPr>
          <p:spPr bwMode="auto">
            <a:xfrm>
              <a:off x="4395" y="5610"/>
              <a:ext cx="1044"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chemeClr val="hlink"/>
                  </a:solidFill>
                </a:rPr>
                <a:t>MODERN ART INSPIRED FURNITURE</a:t>
              </a:r>
              <a:endParaRPr lang="en-US" altLang="en-US" sz="1000">
                <a:solidFill>
                  <a:schemeClr val="hlink"/>
                </a:solidFill>
              </a:endParaRPr>
            </a:p>
          </p:txBody>
        </p:sp>
      </p:grpSp>
      <p:sp>
        <p:nvSpPr>
          <p:cNvPr id="109581" name="Text Box 105"/>
          <p:cNvSpPr txBox="1">
            <a:spLocks noChangeArrowheads="1"/>
          </p:cNvSpPr>
          <p:nvPr/>
        </p:nvSpPr>
        <p:spPr bwMode="auto">
          <a:xfrm>
            <a:off x="11080750" y="47625"/>
            <a:ext cx="1792288"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dash"/>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800" b="1">
                <a:solidFill>
                  <a:srgbClr val="FF9900"/>
                </a:solidFill>
              </a:rPr>
              <a:t>Page 9 of 9</a:t>
            </a:r>
            <a:endParaRPr lang="en-US" altLang="en-US" sz="1800" b="1">
              <a:solidFill>
                <a:srgbClr val="FF9900"/>
              </a:solidFill>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ChangeArrowheads="1"/>
          </p:cNvSpPr>
          <p:nvPr/>
        </p:nvSpPr>
        <p:spPr bwMode="auto">
          <a:xfrm>
            <a:off x="0" y="0"/>
            <a:ext cx="12801600" cy="9601200"/>
          </a:xfrm>
          <a:prstGeom prst="rect">
            <a:avLst/>
          </a:prstGeom>
          <a:solidFill>
            <a:schemeClr val="tx1"/>
          </a:solidFill>
          <a:ln w="28575" algn="ctr">
            <a:solidFill>
              <a:schemeClr val="tx1"/>
            </a:solidFill>
            <a:prstDash val="dash"/>
            <a:miter lim="800000"/>
            <a:headEnd/>
            <a:tailEnd/>
          </a:ln>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1618" name="Group 12"/>
          <p:cNvGrpSpPr>
            <a:grpSpLocks/>
          </p:cNvGrpSpPr>
          <p:nvPr/>
        </p:nvGrpSpPr>
        <p:grpSpPr bwMode="auto">
          <a:xfrm>
            <a:off x="-20638" y="-23813"/>
            <a:ext cx="7272338" cy="2867026"/>
            <a:chOff x="-13" y="-15"/>
            <a:chExt cx="4581" cy="1806"/>
          </a:xfrm>
        </p:grpSpPr>
        <p:sp>
          <p:nvSpPr>
            <p:cNvPr id="111631" name="Text Box 13"/>
            <p:cNvSpPr txBox="1">
              <a:spLocks noChangeArrowheads="1"/>
            </p:cNvSpPr>
            <p:nvPr/>
          </p:nvSpPr>
          <p:spPr bwMode="auto">
            <a:xfrm>
              <a:off x="-13" y="786"/>
              <a:ext cx="2548" cy="1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INFORMATION</a:t>
              </a:r>
              <a:r>
                <a:rPr lang="en-GB" altLang="en-US" sz="3200" b="1">
                  <a:solidFill>
                    <a:srgbClr val="5F5F5F"/>
                  </a:solidFill>
                  <a:cs typeface="Arial" pitchFamily="34" charset="0"/>
                </a:rPr>
                <a:t>, INSPIRATION &amp; INFLUENCES</a:t>
              </a:r>
            </a:p>
          </p:txBody>
        </p:sp>
        <p:sp>
          <p:nvSpPr>
            <p:cNvPr id="111632" name="Text Box 14"/>
            <p:cNvSpPr txBox="1">
              <a:spLocks noChangeArrowheads="1"/>
            </p:cNvSpPr>
            <p:nvPr/>
          </p:nvSpPr>
          <p:spPr bwMode="auto">
            <a:xfrm>
              <a:off x="-13" y="716"/>
              <a:ext cx="458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111633" name="Text Box 15"/>
            <p:cNvSpPr txBox="1">
              <a:spLocks noChangeArrowheads="1"/>
            </p:cNvSpPr>
            <p:nvPr/>
          </p:nvSpPr>
          <p:spPr bwMode="auto">
            <a:xfrm>
              <a:off x="-13" y="-15"/>
              <a:ext cx="2548" cy="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4000" b="1">
                  <a:solidFill>
                    <a:srgbClr val="D60093"/>
                  </a:solidFill>
                  <a:cs typeface="Arial" pitchFamily="34" charset="0"/>
                </a:rPr>
                <a:t>APPENDIX TWO</a:t>
              </a:r>
            </a:p>
          </p:txBody>
        </p:sp>
      </p:grpSp>
      <p:sp>
        <p:nvSpPr>
          <p:cNvPr id="111619" name="Text Box 6"/>
          <p:cNvSpPr txBox="1">
            <a:spLocks noChangeArrowheads="1"/>
          </p:cNvSpPr>
          <p:nvPr/>
        </p:nvSpPr>
        <p:spPr bwMode="auto">
          <a:xfrm>
            <a:off x="8489950" y="1027113"/>
            <a:ext cx="424815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r>
              <a:rPr lang="en-US" altLang="en-US" sz="1000">
                <a:solidFill>
                  <a:srgbClr val="4D4D4D"/>
                </a:solidFill>
              </a:rPr>
              <a:t>A production line is a </a:t>
            </a:r>
            <a:r>
              <a:rPr lang="en-US" altLang="en-US" sz="1000" b="1" u="sng">
                <a:solidFill>
                  <a:srgbClr val="993366"/>
                </a:solidFill>
              </a:rPr>
              <a:t>very efficient way of manufacturing</a:t>
            </a:r>
            <a:r>
              <a:rPr lang="en-US" altLang="en-US" sz="1000">
                <a:solidFill>
                  <a:srgbClr val="4D4D4D"/>
                </a:solidFill>
              </a:rPr>
              <a:t> and assembling a product. </a:t>
            </a:r>
            <a:r>
              <a:rPr lang="en-US" altLang="en-US" sz="1000" b="1">
                <a:solidFill>
                  <a:schemeClr val="hlink"/>
                </a:solidFill>
              </a:rPr>
              <a:t>A car is composed of thousands of components and yet hundreds of cars roll of the production line of a typical car plant every day</a:t>
            </a:r>
            <a:r>
              <a:rPr lang="en-US" altLang="en-US" sz="1000">
                <a:solidFill>
                  <a:srgbClr val="4D4D4D"/>
                </a:solidFill>
              </a:rPr>
              <a:t>. If each car was to be assembled by a group of individuals in a garage rather than on a production line it could </a:t>
            </a:r>
            <a:r>
              <a:rPr lang="en-US" altLang="en-US" sz="1000" b="1" u="sng">
                <a:solidFill>
                  <a:srgbClr val="993366"/>
                </a:solidFill>
              </a:rPr>
              <a:t>take months to produce just one</a:t>
            </a:r>
            <a:r>
              <a:rPr lang="en-US" altLang="en-US" sz="1000">
                <a:solidFill>
                  <a:srgbClr val="4D4D4D"/>
                </a:solidFill>
              </a:rPr>
              <a:t>.</a:t>
            </a:r>
            <a:br>
              <a:rPr lang="en-US" altLang="en-US" sz="1000">
                <a:solidFill>
                  <a:srgbClr val="4D4D4D"/>
                </a:solidFill>
              </a:rPr>
            </a:br>
            <a:endParaRPr lang="en-GB" altLang="en-US" sz="1000">
              <a:solidFill>
                <a:srgbClr val="4D4D4D"/>
              </a:solidFill>
            </a:endParaRPr>
          </a:p>
        </p:txBody>
      </p:sp>
      <p:sp>
        <p:nvSpPr>
          <p:cNvPr id="111620" name="Text Box 9"/>
          <p:cNvSpPr txBox="1">
            <a:spLocks noChangeArrowheads="1"/>
          </p:cNvSpPr>
          <p:nvPr/>
        </p:nvSpPr>
        <p:spPr bwMode="auto">
          <a:xfrm>
            <a:off x="-7938" y="2713038"/>
            <a:ext cx="727233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INDUSTRIAL PRODUCTION</a:t>
            </a:r>
          </a:p>
        </p:txBody>
      </p:sp>
      <p:sp>
        <p:nvSpPr>
          <p:cNvPr id="111621" name="Text Box 10"/>
          <p:cNvSpPr txBox="1">
            <a:spLocks noChangeArrowheads="1"/>
          </p:cNvSpPr>
          <p:nvPr/>
        </p:nvSpPr>
        <p:spPr bwMode="auto">
          <a:xfrm>
            <a:off x="71438" y="3101975"/>
            <a:ext cx="3881437" cy="3000375"/>
          </a:xfrm>
          <a:prstGeom prst="rect">
            <a:avLst/>
          </a:prstGeom>
          <a:gradFill rotWithShape="1">
            <a:gsLst>
              <a:gs pos="0">
                <a:srgbClr val="E2E2E2">
                  <a:alpha val="89998"/>
                </a:srgbClr>
              </a:gs>
              <a:gs pos="100000">
                <a:schemeClr val="bg1">
                  <a:alpha val="10001"/>
                </a:schemeClr>
              </a:gs>
            </a:gsLst>
            <a:path path="rect">
              <a:fillToRect r="100000" b="100000"/>
            </a:path>
          </a:gra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400" b="1">
                <a:solidFill>
                  <a:srgbClr val="5F5F5F"/>
                </a:solidFill>
              </a:rPr>
              <a:t>THE CLIENT AND CUSTOMER</a:t>
            </a:r>
          </a:p>
          <a:p>
            <a:pPr algn="just" eaLnBrk="1" hangingPunct="1">
              <a:spcBef>
                <a:spcPct val="50000"/>
              </a:spcBef>
            </a:pPr>
            <a:r>
              <a:rPr lang="en-US" altLang="en-US" sz="1000" b="1">
                <a:solidFill>
                  <a:schemeClr val="hlink"/>
                </a:solidFill>
              </a:rPr>
              <a:t>CUSTOMERS</a:t>
            </a:r>
            <a:r>
              <a:rPr lang="en-US" altLang="en-US" sz="1000"/>
              <a:t> </a:t>
            </a:r>
          </a:p>
          <a:p>
            <a:pPr algn="just" eaLnBrk="1" hangingPunct="1">
              <a:spcBef>
                <a:spcPct val="50000"/>
              </a:spcBef>
            </a:pPr>
            <a:r>
              <a:rPr lang="en-US" altLang="en-US" sz="1000">
                <a:solidFill>
                  <a:srgbClr val="4D4D4D"/>
                </a:solidFill>
              </a:rPr>
              <a:t>They are the people who buy products. Imagine that you are the owner of a company selling computers. Anyone </a:t>
            </a:r>
            <a:r>
              <a:rPr lang="en-US" altLang="en-US" sz="1000" b="1">
                <a:solidFill>
                  <a:schemeClr val="hlink"/>
                </a:solidFill>
              </a:rPr>
              <a:t>entering your shops can be called</a:t>
            </a:r>
            <a:r>
              <a:rPr lang="en-US" altLang="en-US" sz="1000">
                <a:solidFill>
                  <a:srgbClr val="4D4D4D"/>
                </a:solidFill>
              </a:rPr>
              <a:t> </a:t>
            </a:r>
            <a:r>
              <a:rPr lang="en-US" altLang="en-US" sz="1000" b="1" u="sng">
                <a:solidFill>
                  <a:srgbClr val="993366"/>
                </a:solidFill>
              </a:rPr>
              <a:t>POTENTIAL CUSTOMER</a:t>
            </a:r>
            <a:r>
              <a:rPr lang="en-US" altLang="en-US" sz="1000">
                <a:solidFill>
                  <a:srgbClr val="4D4D4D"/>
                </a:solidFill>
              </a:rPr>
              <a:t>. This is a person who could buy if he/she finds the right product. Anyone that actually </a:t>
            </a:r>
            <a:r>
              <a:rPr lang="en-US" altLang="en-US" sz="1000" b="1">
                <a:solidFill>
                  <a:schemeClr val="hlink"/>
                </a:solidFill>
              </a:rPr>
              <a:t>buys one of your computers from your shop</a:t>
            </a:r>
            <a:r>
              <a:rPr lang="en-US" altLang="en-US" sz="1000">
                <a:solidFill>
                  <a:srgbClr val="4D4D4D"/>
                </a:solidFill>
              </a:rPr>
              <a:t> is a </a:t>
            </a:r>
            <a:r>
              <a:rPr lang="en-US" altLang="en-US" sz="1000" b="1" u="sng">
                <a:solidFill>
                  <a:srgbClr val="993366"/>
                </a:solidFill>
              </a:rPr>
              <a:t>CUSTOMER</a:t>
            </a:r>
            <a:r>
              <a:rPr lang="en-US" altLang="en-US" sz="1000">
                <a:solidFill>
                  <a:srgbClr val="4D4D4D"/>
                </a:solidFill>
              </a:rPr>
              <a:t>.   </a:t>
            </a:r>
          </a:p>
          <a:p>
            <a:pPr algn="just" eaLnBrk="1" hangingPunct="1">
              <a:spcBef>
                <a:spcPct val="50000"/>
              </a:spcBef>
            </a:pPr>
            <a:endParaRPr lang="en-US" altLang="en-US" sz="300" b="1">
              <a:solidFill>
                <a:schemeClr val="hlink"/>
              </a:solidFill>
            </a:endParaRPr>
          </a:p>
          <a:p>
            <a:pPr algn="just" eaLnBrk="1" hangingPunct="1">
              <a:spcBef>
                <a:spcPct val="50000"/>
              </a:spcBef>
            </a:pPr>
            <a:r>
              <a:rPr lang="en-US" altLang="en-US" sz="1000" b="1">
                <a:solidFill>
                  <a:schemeClr val="hlink"/>
                </a:solidFill>
              </a:rPr>
              <a:t>CLIENTS</a:t>
            </a:r>
          </a:p>
          <a:p>
            <a:pPr algn="just" eaLnBrk="1" hangingPunct="1">
              <a:spcBef>
                <a:spcPct val="50000"/>
              </a:spcBef>
            </a:pPr>
            <a:r>
              <a:rPr lang="en-US" altLang="en-US" sz="1000">
                <a:solidFill>
                  <a:srgbClr val="4D4D4D"/>
                </a:solidFill>
              </a:rPr>
              <a:t>Imagine you own an advertising company. Your company designs advertising campaigns which may run on TV, Radio and even the internet. A car manufacturing company approaches your advertising company to prepare a series of advertisements to promote a new model of sports car. The car manufacturing company can be regarded as</a:t>
            </a:r>
            <a:r>
              <a:rPr lang="en-US" altLang="en-US" sz="1000" b="1">
                <a:solidFill>
                  <a:srgbClr val="993366"/>
                </a:solidFill>
              </a:rPr>
              <a:t> </a:t>
            </a:r>
            <a:r>
              <a:rPr lang="en-US" altLang="en-US" sz="1000" b="1" u="sng">
                <a:solidFill>
                  <a:srgbClr val="993366"/>
                </a:solidFill>
              </a:rPr>
              <a:t>CLIENTS</a:t>
            </a:r>
            <a:r>
              <a:rPr lang="en-US" altLang="en-US" sz="1000">
                <a:solidFill>
                  <a:srgbClr val="4D4D4D"/>
                </a:solidFill>
              </a:rPr>
              <a:t> as </a:t>
            </a:r>
            <a:r>
              <a:rPr lang="en-US" altLang="en-US" sz="1000" b="1">
                <a:solidFill>
                  <a:schemeClr val="hlink"/>
                </a:solidFill>
              </a:rPr>
              <a:t>they are buying a service from you</a:t>
            </a:r>
            <a:r>
              <a:rPr lang="en-US" altLang="en-US" sz="1000">
                <a:solidFill>
                  <a:srgbClr val="4D4D4D"/>
                </a:solidFill>
              </a:rPr>
              <a:t>.</a:t>
            </a:r>
            <a:endParaRPr lang="en-GB" altLang="en-US" sz="1000">
              <a:solidFill>
                <a:srgbClr val="4D4D4D"/>
              </a:solidFill>
            </a:endParaRPr>
          </a:p>
        </p:txBody>
      </p:sp>
      <p:sp>
        <p:nvSpPr>
          <p:cNvPr id="111622" name="Rectangle 20"/>
          <p:cNvSpPr>
            <a:spLocks noChangeArrowheads="1"/>
          </p:cNvSpPr>
          <p:nvPr/>
        </p:nvSpPr>
        <p:spPr bwMode="auto">
          <a:xfrm>
            <a:off x="8345488" y="0"/>
            <a:ext cx="2601912"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ADVANTAGES OF PRODUCTION LINE</a:t>
            </a:r>
          </a:p>
        </p:txBody>
      </p:sp>
      <p:sp>
        <p:nvSpPr>
          <p:cNvPr id="111623" name="Text Box 25"/>
          <p:cNvSpPr txBox="1">
            <a:spLocks noChangeArrowheads="1"/>
          </p:cNvSpPr>
          <p:nvPr/>
        </p:nvSpPr>
        <p:spPr bwMode="auto">
          <a:xfrm>
            <a:off x="4240213" y="1260475"/>
            <a:ext cx="4176712" cy="775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400" b="1">
                <a:solidFill>
                  <a:schemeClr val="hlink"/>
                </a:solidFill>
              </a:rPr>
              <a:t>INTRODUCTION</a:t>
            </a:r>
          </a:p>
          <a:p>
            <a:pPr algn="just" eaLnBrk="1" hangingPunct="1">
              <a:spcBef>
                <a:spcPct val="50000"/>
              </a:spcBef>
            </a:pPr>
            <a:r>
              <a:rPr lang="en-GB" altLang="en-US" sz="1000">
                <a:solidFill>
                  <a:srgbClr val="4D4D4D"/>
                </a:solidFill>
              </a:rPr>
              <a:t>When designing and making a new product the designer will almost always </a:t>
            </a:r>
            <a:r>
              <a:rPr lang="en-GB" altLang="en-US" sz="1000" b="1">
                <a:solidFill>
                  <a:schemeClr val="hlink"/>
                </a:solidFill>
              </a:rPr>
              <a:t>develop a prototype product first</a:t>
            </a:r>
            <a:r>
              <a:rPr lang="en-GB" altLang="en-US" sz="1000">
                <a:solidFill>
                  <a:srgbClr val="4D4D4D"/>
                </a:solidFill>
              </a:rPr>
              <a:t>. This is so the </a:t>
            </a:r>
            <a:r>
              <a:rPr lang="en-GB" altLang="en-US" sz="1000" b="1" u="sng">
                <a:solidFill>
                  <a:srgbClr val="993366"/>
                </a:solidFill>
              </a:rPr>
              <a:t>product can be tested and analysed for potential problems and to be developed into the best possible design</a:t>
            </a:r>
            <a:r>
              <a:rPr lang="en-GB" altLang="en-US" sz="1000">
                <a:solidFill>
                  <a:srgbClr val="4D4D4D"/>
                </a:solidFill>
              </a:rPr>
              <a:t>.</a:t>
            </a:r>
          </a:p>
          <a:p>
            <a:pPr algn="just" eaLnBrk="1" hangingPunct="1">
              <a:spcBef>
                <a:spcPct val="50000"/>
              </a:spcBef>
            </a:pPr>
            <a:r>
              <a:rPr lang="en-GB" altLang="en-US" sz="1400" b="1">
                <a:solidFill>
                  <a:schemeClr val="hlink"/>
                </a:solidFill>
              </a:rPr>
              <a:t>MASS PRODUCTION</a:t>
            </a:r>
          </a:p>
          <a:p>
            <a:pPr algn="just" eaLnBrk="1" hangingPunct="1"/>
            <a:endParaRPr lang="en-GB" altLang="en-US" sz="500">
              <a:solidFill>
                <a:srgbClr val="4D4D4D"/>
              </a:solidFill>
            </a:endParaRPr>
          </a:p>
          <a:p>
            <a:pPr algn="just" eaLnBrk="1" hangingPunct="1"/>
            <a:r>
              <a:rPr lang="en-GB" altLang="en-US" sz="1000">
                <a:solidFill>
                  <a:srgbClr val="4D4D4D"/>
                </a:solidFill>
              </a:rPr>
              <a:t>Mass production is when a product is </a:t>
            </a:r>
            <a:r>
              <a:rPr lang="en-GB" altLang="en-US" sz="1000" b="1" u="sng">
                <a:solidFill>
                  <a:srgbClr val="993366"/>
                </a:solidFill>
              </a:rPr>
              <a:t>made in a large quantity</a:t>
            </a:r>
            <a:r>
              <a:rPr lang="en-GB" altLang="en-US" sz="1000">
                <a:solidFill>
                  <a:srgbClr val="4D4D4D"/>
                </a:solidFill>
              </a:rPr>
              <a:t>. This could be </a:t>
            </a:r>
            <a:r>
              <a:rPr lang="en-GB" altLang="en-US" sz="1000" b="1">
                <a:solidFill>
                  <a:schemeClr val="hlink"/>
                </a:solidFill>
              </a:rPr>
              <a:t>tens of thousands to millions of the same product</a:t>
            </a:r>
            <a:r>
              <a:rPr lang="en-GB" altLang="en-US" sz="1000">
                <a:solidFill>
                  <a:srgbClr val="4D4D4D"/>
                </a:solidFill>
              </a:rPr>
              <a:t>. Mass production is normally </a:t>
            </a:r>
            <a:r>
              <a:rPr lang="en-GB" altLang="en-US" sz="1000" b="1">
                <a:solidFill>
                  <a:schemeClr val="hlink"/>
                </a:solidFill>
              </a:rPr>
              <a:t>completed in a long line of small stages</a:t>
            </a:r>
            <a:r>
              <a:rPr lang="en-GB" altLang="en-US" sz="1000">
                <a:solidFill>
                  <a:srgbClr val="4D4D4D"/>
                </a:solidFill>
              </a:rPr>
              <a:t>. Each stage is </a:t>
            </a:r>
            <a:r>
              <a:rPr lang="en-GB" altLang="en-US" sz="1000" b="1" u="sng">
                <a:solidFill>
                  <a:srgbClr val="993366"/>
                </a:solidFill>
              </a:rPr>
              <a:t>simple and easy to complete in a short time</a:t>
            </a:r>
            <a:r>
              <a:rPr lang="en-GB" altLang="en-US" sz="1000">
                <a:solidFill>
                  <a:srgbClr val="4D4D4D"/>
                </a:solidFill>
              </a:rPr>
              <a:t>, however when all the stages are </a:t>
            </a:r>
            <a:r>
              <a:rPr lang="en-GB" altLang="en-US" sz="1000" b="1" u="sng">
                <a:solidFill>
                  <a:srgbClr val="993366"/>
                </a:solidFill>
              </a:rPr>
              <a:t>complete the product can be very complex</a:t>
            </a:r>
            <a:r>
              <a:rPr lang="en-GB" altLang="en-US" sz="1000">
                <a:solidFill>
                  <a:srgbClr val="4D4D4D"/>
                </a:solidFill>
              </a:rPr>
              <a:t>.</a:t>
            </a:r>
          </a:p>
          <a:p>
            <a:pPr algn="just" eaLnBrk="1" hangingPunct="1"/>
            <a:endParaRPr lang="en-GB" altLang="en-US" sz="500">
              <a:solidFill>
                <a:srgbClr val="4D4D4D"/>
              </a:solidFill>
            </a:endParaRPr>
          </a:p>
          <a:p>
            <a:pPr algn="just" eaLnBrk="1" hangingPunct="1"/>
            <a:r>
              <a:rPr lang="en-GB" altLang="en-US" sz="1000">
                <a:solidFill>
                  <a:srgbClr val="4D4D4D"/>
                </a:solidFill>
              </a:rPr>
              <a:t>An example of line production is the production of a car along an assembly line, parts will gradually be added to the chassis and the body until the car is complete.</a:t>
            </a:r>
          </a:p>
          <a:p>
            <a:pPr algn="just" eaLnBrk="1" hangingPunct="1"/>
            <a:endParaRPr lang="en-GB" altLang="en-US" sz="500">
              <a:solidFill>
                <a:srgbClr val="4D4D4D"/>
              </a:solidFill>
            </a:endParaRPr>
          </a:p>
          <a:p>
            <a:pPr algn="just" eaLnBrk="1" hangingPunct="1"/>
            <a:r>
              <a:rPr lang="en-GB" altLang="en-US" sz="1000">
                <a:solidFill>
                  <a:srgbClr val="4D4D4D"/>
                </a:solidFill>
              </a:rPr>
              <a:t>Although </a:t>
            </a:r>
            <a:r>
              <a:rPr lang="en-GB" altLang="en-US" sz="1000" b="1" u="sng">
                <a:solidFill>
                  <a:srgbClr val="993366"/>
                </a:solidFill>
              </a:rPr>
              <a:t>setting up a production line is expensive</a:t>
            </a:r>
            <a:r>
              <a:rPr lang="en-GB" altLang="en-US" sz="1000">
                <a:solidFill>
                  <a:srgbClr val="4D4D4D"/>
                </a:solidFill>
              </a:rPr>
              <a:t>, </a:t>
            </a:r>
            <a:r>
              <a:rPr lang="en-GB" altLang="en-US" sz="1000" b="1">
                <a:solidFill>
                  <a:schemeClr val="hlink"/>
                </a:solidFill>
              </a:rPr>
              <a:t>once it is running the overall costs are low and the product costs are low</a:t>
            </a:r>
            <a:r>
              <a:rPr lang="en-GB" altLang="en-US" sz="1000">
                <a:solidFill>
                  <a:srgbClr val="4D4D4D"/>
                </a:solidFill>
              </a:rPr>
              <a:t>.</a:t>
            </a:r>
          </a:p>
          <a:p>
            <a:pPr algn="just" eaLnBrk="1" hangingPunct="1">
              <a:spcBef>
                <a:spcPct val="50000"/>
              </a:spcBef>
            </a:pPr>
            <a:r>
              <a:rPr lang="en-GB" altLang="en-US" sz="1400" b="1">
                <a:solidFill>
                  <a:schemeClr val="hlink"/>
                </a:solidFill>
              </a:rPr>
              <a:t>BATCH PRODUCTION</a:t>
            </a:r>
          </a:p>
          <a:p>
            <a:pPr algn="just" eaLnBrk="1" hangingPunct="1">
              <a:spcBef>
                <a:spcPct val="50000"/>
              </a:spcBef>
            </a:pPr>
            <a:r>
              <a:rPr lang="en-GB" altLang="en-US" sz="1000">
                <a:solidFill>
                  <a:srgbClr val="4D4D4D"/>
                </a:solidFill>
              </a:rPr>
              <a:t>Batch production is when a product is </a:t>
            </a:r>
            <a:r>
              <a:rPr lang="en-GB" altLang="en-US" sz="1000" b="1" u="sng">
                <a:solidFill>
                  <a:srgbClr val="993366"/>
                </a:solidFill>
              </a:rPr>
              <a:t>made in a small quantity from tens to thousands of similar or identical products</a:t>
            </a:r>
            <a:r>
              <a:rPr lang="en-GB" altLang="en-US" sz="1000">
                <a:solidFill>
                  <a:srgbClr val="4D4D4D"/>
                </a:solidFill>
              </a:rPr>
              <a:t>. This can be a much more labour </a:t>
            </a:r>
            <a:r>
              <a:rPr lang="en-GB" altLang="en-US" sz="1000" b="1" u="sng">
                <a:solidFill>
                  <a:srgbClr val="993366"/>
                </a:solidFill>
              </a:rPr>
              <a:t>intensive process and slower than mass production making the products more expensive</a:t>
            </a:r>
            <a:r>
              <a:rPr lang="en-GB" altLang="en-US" sz="1000">
                <a:solidFill>
                  <a:srgbClr val="4D4D4D"/>
                </a:solidFill>
              </a:rPr>
              <a:t>.</a:t>
            </a:r>
          </a:p>
          <a:p>
            <a:pPr algn="just" eaLnBrk="1" hangingPunct="1">
              <a:spcBef>
                <a:spcPct val="50000"/>
              </a:spcBef>
            </a:pPr>
            <a:r>
              <a:rPr lang="en-GB" altLang="en-US" sz="1000">
                <a:solidFill>
                  <a:srgbClr val="4D4D4D"/>
                </a:solidFill>
              </a:rPr>
              <a:t>A great example of batch production is vacuum formed parts. Once the mould has been designed and made the part can be re-produced over and over again. </a:t>
            </a:r>
          </a:p>
          <a:p>
            <a:pPr algn="just" eaLnBrk="1" hangingPunct="1">
              <a:spcBef>
                <a:spcPct val="50000"/>
              </a:spcBef>
            </a:pPr>
            <a:r>
              <a:rPr lang="en-GB" altLang="en-US" sz="1400" b="1">
                <a:solidFill>
                  <a:schemeClr val="hlink"/>
                </a:solidFill>
              </a:rPr>
              <a:t>ONE-OFF PRODUCTION – PROTOTYPE</a:t>
            </a:r>
          </a:p>
          <a:p>
            <a:pPr algn="just" eaLnBrk="1" hangingPunct="1">
              <a:spcBef>
                <a:spcPct val="50000"/>
              </a:spcBef>
            </a:pPr>
            <a:r>
              <a:rPr lang="en-GB" altLang="en-US" sz="1000">
                <a:solidFill>
                  <a:srgbClr val="4D4D4D"/>
                </a:solidFill>
              </a:rPr>
              <a:t>Essentially as part of my coursework I will produce a prototype product, it is one off solution to problem and I will build it to see how well it performs. Although I am only testing one product I must still consider how the product could be batch or mass.</a:t>
            </a:r>
          </a:p>
          <a:p>
            <a:pPr algn="just" eaLnBrk="1" hangingPunct="1">
              <a:spcBef>
                <a:spcPct val="50000"/>
              </a:spcBef>
            </a:pPr>
            <a:r>
              <a:rPr lang="en-GB" altLang="en-US" sz="1000">
                <a:solidFill>
                  <a:srgbClr val="4D4D4D"/>
                </a:solidFill>
              </a:rPr>
              <a:t>One-off production is very </a:t>
            </a:r>
            <a:r>
              <a:rPr lang="en-GB" altLang="en-US" sz="1000" b="1" u="sng">
                <a:solidFill>
                  <a:srgbClr val="993366"/>
                </a:solidFill>
              </a:rPr>
              <a:t>labour intensive and relies on the skills of the maker</a:t>
            </a:r>
            <a:r>
              <a:rPr lang="en-GB" altLang="en-US" sz="1000">
                <a:solidFill>
                  <a:srgbClr val="4D4D4D"/>
                </a:solidFill>
              </a:rPr>
              <a:t>. This is </a:t>
            </a:r>
            <a:r>
              <a:rPr lang="en-GB" altLang="en-US" sz="1000" b="1" u="sng">
                <a:solidFill>
                  <a:srgbClr val="993366"/>
                </a:solidFill>
              </a:rPr>
              <a:t>very time consuming process and makes the product very expensive</a:t>
            </a:r>
            <a:r>
              <a:rPr lang="en-GB" altLang="en-US" sz="1000">
                <a:solidFill>
                  <a:srgbClr val="4D4D4D"/>
                </a:solidFill>
              </a:rPr>
              <a:t>.</a:t>
            </a:r>
          </a:p>
          <a:p>
            <a:pPr algn="just" eaLnBrk="1" hangingPunct="1"/>
            <a:endParaRPr lang="en-GB" altLang="en-US" sz="1000">
              <a:solidFill>
                <a:srgbClr val="4D4D4D"/>
              </a:solidFill>
            </a:endParaRPr>
          </a:p>
          <a:p>
            <a:pPr algn="just" eaLnBrk="1" hangingPunct="1"/>
            <a:r>
              <a:rPr lang="en-GB" altLang="en-US" sz="1400" b="1">
                <a:solidFill>
                  <a:schemeClr val="hlink"/>
                </a:solidFill>
              </a:rPr>
              <a:t>CONTINUOUS FLOW PRODUCTION</a:t>
            </a:r>
          </a:p>
          <a:p>
            <a:pPr algn="just" eaLnBrk="1" hangingPunct="1"/>
            <a:r>
              <a:rPr lang="en-GB" altLang="en-US" sz="1000">
                <a:solidFill>
                  <a:srgbClr val="4D4D4D"/>
                </a:solidFill>
              </a:rPr>
              <a:t>Continuous production is when </a:t>
            </a:r>
            <a:r>
              <a:rPr lang="en-GB" altLang="en-US" sz="1000" b="1" u="sng">
                <a:solidFill>
                  <a:srgbClr val="993366"/>
                </a:solidFill>
              </a:rPr>
              <a:t>a product is being made 24 hours a day all year around</a:t>
            </a:r>
            <a:r>
              <a:rPr lang="en-GB" altLang="en-US" sz="1000">
                <a:solidFill>
                  <a:srgbClr val="4D4D4D"/>
                </a:solidFill>
              </a:rPr>
              <a:t>. They are normally </a:t>
            </a:r>
            <a:r>
              <a:rPr lang="en-GB" altLang="en-US" sz="1000" b="1">
                <a:solidFill>
                  <a:schemeClr val="hlink"/>
                </a:solidFill>
              </a:rPr>
              <a:t>simple to manufacture</a:t>
            </a:r>
            <a:r>
              <a:rPr lang="en-GB" altLang="en-US" sz="1000">
                <a:solidFill>
                  <a:srgbClr val="4D4D4D"/>
                </a:solidFill>
              </a:rPr>
              <a:t> </a:t>
            </a:r>
            <a:r>
              <a:rPr lang="en-GB" altLang="en-US" sz="1000" b="1">
                <a:solidFill>
                  <a:schemeClr val="hlink"/>
                </a:solidFill>
              </a:rPr>
              <a:t>band can be made using automated technology</a:t>
            </a:r>
            <a:r>
              <a:rPr lang="en-GB" altLang="en-US" sz="1000">
                <a:solidFill>
                  <a:srgbClr val="4D4D4D"/>
                </a:solidFill>
              </a:rPr>
              <a:t>.</a:t>
            </a:r>
          </a:p>
          <a:p>
            <a:pPr algn="just" eaLnBrk="1" hangingPunct="1"/>
            <a:endParaRPr lang="en-GB" altLang="en-US" sz="500">
              <a:solidFill>
                <a:srgbClr val="4D4D4D"/>
              </a:solidFill>
            </a:endParaRPr>
          </a:p>
          <a:p>
            <a:pPr algn="just" eaLnBrk="1" hangingPunct="1"/>
            <a:r>
              <a:rPr lang="en-GB" altLang="en-US" sz="1000">
                <a:solidFill>
                  <a:srgbClr val="4D4D4D"/>
                </a:solidFill>
              </a:rPr>
              <a:t>Examples of continuous production products include nails, steel and pencils.</a:t>
            </a:r>
          </a:p>
          <a:p>
            <a:pPr algn="just" eaLnBrk="1" hangingPunct="1">
              <a:spcBef>
                <a:spcPct val="50000"/>
              </a:spcBef>
            </a:pPr>
            <a:endParaRPr lang="en-GB" altLang="en-US" sz="1000">
              <a:solidFill>
                <a:srgbClr val="4D4D4D"/>
              </a:solidFill>
            </a:endParaRPr>
          </a:p>
        </p:txBody>
      </p:sp>
      <p:sp>
        <p:nvSpPr>
          <p:cNvPr id="111624" name="Text Box 26"/>
          <p:cNvSpPr txBox="1">
            <a:spLocks noChangeArrowheads="1"/>
          </p:cNvSpPr>
          <p:nvPr/>
        </p:nvSpPr>
        <p:spPr bwMode="auto">
          <a:xfrm>
            <a:off x="63500" y="6338888"/>
            <a:ext cx="3881438" cy="2930525"/>
          </a:xfrm>
          <a:prstGeom prst="rect">
            <a:avLst/>
          </a:prstGeom>
          <a:gradFill rotWithShape="1">
            <a:gsLst>
              <a:gs pos="0">
                <a:srgbClr val="E2E2E2">
                  <a:alpha val="89998"/>
                </a:srgbClr>
              </a:gs>
              <a:gs pos="100000">
                <a:schemeClr val="bg1">
                  <a:alpha val="10001"/>
                </a:schemeClr>
              </a:gs>
            </a:gsLst>
            <a:path path="rect">
              <a:fillToRect r="100000" b="100000"/>
            </a:path>
          </a:gra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400" b="1">
                <a:solidFill>
                  <a:srgbClr val="5F5F5F"/>
                </a:solidFill>
              </a:rPr>
              <a:t>MARKET AWARENESS</a:t>
            </a:r>
          </a:p>
          <a:p>
            <a:pPr algn="just" eaLnBrk="1" hangingPunct="1">
              <a:spcBef>
                <a:spcPct val="50000"/>
              </a:spcBef>
            </a:pPr>
            <a:r>
              <a:rPr lang="en-US" altLang="en-US" sz="1000" b="1">
                <a:solidFill>
                  <a:schemeClr val="hlink"/>
                </a:solidFill>
              </a:rPr>
              <a:t>MARKET RESEARCH</a:t>
            </a:r>
            <a:r>
              <a:rPr lang="en-US" altLang="en-US" sz="1000"/>
              <a:t> </a:t>
            </a:r>
          </a:p>
          <a:p>
            <a:pPr algn="just" eaLnBrk="1" hangingPunct="1">
              <a:spcBef>
                <a:spcPct val="50000"/>
              </a:spcBef>
            </a:pPr>
            <a:r>
              <a:rPr lang="en-US" altLang="en-US" sz="1000">
                <a:solidFill>
                  <a:srgbClr val="4D4D4D"/>
                </a:solidFill>
              </a:rPr>
              <a:t>Market research is conducted by companies to try and find out </a:t>
            </a:r>
            <a:r>
              <a:rPr lang="en-US" altLang="en-US" sz="1000" b="1" u="sng">
                <a:solidFill>
                  <a:srgbClr val="993366"/>
                </a:solidFill>
              </a:rPr>
              <a:t>what the customers might want or need</a:t>
            </a:r>
            <a:r>
              <a:rPr lang="en-US" altLang="en-US" sz="1000">
                <a:solidFill>
                  <a:srgbClr val="4D4D4D"/>
                </a:solidFill>
              </a:rPr>
              <a:t>. By conducting a consumer survey the company can try to establish what </a:t>
            </a:r>
            <a:r>
              <a:rPr lang="en-US" altLang="en-US" sz="1000" b="1" u="sng">
                <a:solidFill>
                  <a:srgbClr val="993366"/>
                </a:solidFill>
              </a:rPr>
              <a:t>existing and future customers might want from the product or system</a:t>
            </a:r>
            <a:r>
              <a:rPr lang="en-US" altLang="en-US" sz="1000">
                <a:solidFill>
                  <a:srgbClr val="4D4D4D"/>
                </a:solidFill>
              </a:rPr>
              <a:t>.</a:t>
            </a:r>
          </a:p>
          <a:p>
            <a:pPr algn="just" eaLnBrk="1" hangingPunct="1">
              <a:spcBef>
                <a:spcPct val="50000"/>
              </a:spcBef>
            </a:pPr>
            <a:r>
              <a:rPr lang="en-US" altLang="en-US" sz="1000">
                <a:solidFill>
                  <a:srgbClr val="4D4D4D"/>
                </a:solidFill>
              </a:rPr>
              <a:t>The research will also include a </a:t>
            </a:r>
            <a:r>
              <a:rPr lang="en-US" altLang="en-US" sz="1000" b="1">
                <a:solidFill>
                  <a:schemeClr val="hlink"/>
                </a:solidFill>
              </a:rPr>
              <a:t>competitor scan</a:t>
            </a:r>
            <a:r>
              <a:rPr lang="en-US" altLang="en-US" sz="1000">
                <a:solidFill>
                  <a:srgbClr val="4D4D4D"/>
                </a:solidFill>
              </a:rPr>
              <a:t> to analyze the products that </a:t>
            </a:r>
            <a:r>
              <a:rPr lang="en-US" altLang="en-US" sz="1000" b="1">
                <a:solidFill>
                  <a:schemeClr val="hlink"/>
                </a:solidFill>
              </a:rPr>
              <a:t>already exist on the market to see what they are offering</a:t>
            </a:r>
            <a:r>
              <a:rPr lang="en-US" altLang="en-US" sz="1000">
                <a:solidFill>
                  <a:srgbClr val="4D4D4D"/>
                </a:solidFill>
              </a:rPr>
              <a:t>, how they differ </a:t>
            </a:r>
            <a:r>
              <a:rPr lang="en-US" altLang="en-US" sz="1000" b="1" u="sng">
                <a:solidFill>
                  <a:srgbClr val="993366"/>
                </a:solidFill>
              </a:rPr>
              <a:t>what's successful and more importantly what's unsuccessful</a:t>
            </a:r>
            <a:r>
              <a:rPr lang="en-US" altLang="en-US" sz="1000">
                <a:solidFill>
                  <a:srgbClr val="4D4D4D"/>
                </a:solidFill>
              </a:rPr>
              <a:t>.</a:t>
            </a:r>
          </a:p>
          <a:p>
            <a:pPr algn="just" eaLnBrk="1" hangingPunct="1">
              <a:spcBef>
                <a:spcPct val="50000"/>
              </a:spcBef>
            </a:pPr>
            <a:r>
              <a:rPr lang="en-US" altLang="en-US" sz="1000">
                <a:solidFill>
                  <a:srgbClr val="4D4D4D"/>
                </a:solidFill>
              </a:rPr>
              <a:t>All of this research must be </a:t>
            </a:r>
            <a:r>
              <a:rPr lang="en-US" altLang="en-US" sz="1000" b="1">
                <a:solidFill>
                  <a:schemeClr val="hlink"/>
                </a:solidFill>
              </a:rPr>
              <a:t>highly accurate and well conducted</a:t>
            </a:r>
            <a:r>
              <a:rPr lang="en-US" altLang="en-US" sz="1000">
                <a:solidFill>
                  <a:srgbClr val="4D4D4D"/>
                </a:solidFill>
              </a:rPr>
              <a:t> as the results of the research will dictate the decisions the company will make at the design stage of the project. </a:t>
            </a:r>
            <a:r>
              <a:rPr lang="en-US" altLang="en-US" sz="1000" b="1" u="sng">
                <a:solidFill>
                  <a:srgbClr val="993366"/>
                </a:solidFill>
              </a:rPr>
              <a:t>By having good research they should produce a good product</a:t>
            </a:r>
            <a:r>
              <a:rPr lang="en-US" altLang="en-US" sz="1000">
                <a:solidFill>
                  <a:srgbClr val="4D4D4D"/>
                </a:solidFill>
              </a:rPr>
              <a:t>.  </a:t>
            </a:r>
          </a:p>
        </p:txBody>
      </p:sp>
      <p:sp>
        <p:nvSpPr>
          <p:cNvPr id="111625" name="Rectangle 27"/>
          <p:cNvSpPr>
            <a:spLocks noChangeArrowheads="1"/>
          </p:cNvSpPr>
          <p:nvPr/>
        </p:nvSpPr>
        <p:spPr bwMode="auto">
          <a:xfrm>
            <a:off x="4086225" y="479425"/>
            <a:ext cx="2601913"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PRODUCTION METHODS</a:t>
            </a:r>
          </a:p>
        </p:txBody>
      </p:sp>
      <p:sp>
        <p:nvSpPr>
          <p:cNvPr id="111626" name="Text Box 28"/>
          <p:cNvSpPr txBox="1">
            <a:spLocks noChangeArrowheads="1"/>
          </p:cNvSpPr>
          <p:nvPr/>
        </p:nvSpPr>
        <p:spPr bwMode="auto">
          <a:xfrm>
            <a:off x="11161713" y="47625"/>
            <a:ext cx="1792287"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dash"/>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800" b="1">
                <a:solidFill>
                  <a:srgbClr val="FF9900"/>
                </a:solidFill>
              </a:rPr>
              <a:t>Page 1 of 1</a:t>
            </a:r>
            <a:endParaRPr lang="en-US" altLang="en-US" sz="1800" b="1">
              <a:solidFill>
                <a:srgbClr val="FF9900"/>
              </a:solidFill>
            </a:endParaRPr>
          </a:p>
        </p:txBody>
      </p:sp>
      <p:sp>
        <p:nvSpPr>
          <p:cNvPr id="111627" name="Rectangle 29"/>
          <p:cNvSpPr>
            <a:spLocks noChangeArrowheads="1"/>
          </p:cNvSpPr>
          <p:nvPr/>
        </p:nvSpPr>
        <p:spPr bwMode="auto">
          <a:xfrm>
            <a:off x="8345488" y="2170113"/>
            <a:ext cx="2601912"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DISADVANTAGES OF PRODUCTION LINE</a:t>
            </a:r>
          </a:p>
        </p:txBody>
      </p:sp>
      <p:sp>
        <p:nvSpPr>
          <p:cNvPr id="111628" name="Text Box 30"/>
          <p:cNvSpPr txBox="1">
            <a:spLocks noChangeArrowheads="1"/>
          </p:cNvSpPr>
          <p:nvPr/>
        </p:nvSpPr>
        <p:spPr bwMode="auto">
          <a:xfrm>
            <a:off x="8488363" y="3182938"/>
            <a:ext cx="424815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000">
                <a:solidFill>
                  <a:srgbClr val="4D4D4D"/>
                </a:solidFill>
              </a:rPr>
              <a:t>However, the </a:t>
            </a:r>
            <a:r>
              <a:rPr lang="en-US" altLang="en-US" sz="1000" b="1" u="sng">
                <a:solidFill>
                  <a:srgbClr val="993366"/>
                </a:solidFill>
              </a:rPr>
              <a:t>workers on production lines often complain</a:t>
            </a:r>
            <a:r>
              <a:rPr lang="en-US" altLang="en-US" sz="1000">
                <a:solidFill>
                  <a:srgbClr val="4D4D4D"/>
                </a:solidFill>
              </a:rPr>
              <a:t> that </a:t>
            </a:r>
            <a:r>
              <a:rPr lang="en-US" altLang="en-US" sz="1000" b="1" u="sng">
                <a:solidFill>
                  <a:srgbClr val="993366"/>
                </a:solidFill>
              </a:rPr>
              <a:t>little skill or training is required to complete their individual tasks</a:t>
            </a:r>
            <a:r>
              <a:rPr lang="en-US" altLang="en-US" sz="1000">
                <a:solidFill>
                  <a:srgbClr val="4D4D4D"/>
                </a:solidFill>
              </a:rPr>
              <a:t> and that working on a production line is </a:t>
            </a:r>
            <a:r>
              <a:rPr lang="en-US" altLang="en-US" sz="1000" b="1" u="sng">
                <a:solidFill>
                  <a:srgbClr val="993366"/>
                </a:solidFill>
              </a:rPr>
              <a:t>extremely boring and unfulfilling</a:t>
            </a:r>
            <a:r>
              <a:rPr lang="en-US" altLang="en-US" sz="1000">
                <a:solidFill>
                  <a:srgbClr val="4D4D4D"/>
                </a:solidFill>
              </a:rPr>
              <a:t>. Workers often see their task as not being very important as they are just </a:t>
            </a:r>
            <a:r>
              <a:rPr lang="en-US" altLang="en-US" sz="1000" b="1">
                <a:solidFill>
                  <a:schemeClr val="hlink"/>
                </a:solidFill>
              </a:rPr>
              <a:t>producing one small part of a larger product made up of thousands of components</a:t>
            </a:r>
            <a:r>
              <a:rPr lang="en-US" altLang="en-US" sz="1000">
                <a:solidFill>
                  <a:srgbClr val="4D4D4D"/>
                </a:solidFill>
              </a:rPr>
              <a:t>.</a:t>
            </a:r>
            <a:r>
              <a:rPr lang="en-US" altLang="en-US" sz="1000"/>
              <a:t> </a:t>
            </a:r>
          </a:p>
        </p:txBody>
      </p:sp>
      <p:pic>
        <p:nvPicPr>
          <p:cNvPr id="111629" name="Picture 32" descr="AudiTTProLin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1388" y="4319588"/>
            <a:ext cx="3789362"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30" name="Picture 34" descr="suzuki-celebrates-25-yea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59800" y="6888163"/>
            <a:ext cx="3817938" cy="242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ChangeArrowheads="1"/>
          </p:cNvSpPr>
          <p:nvPr/>
        </p:nvSpPr>
        <p:spPr bwMode="auto">
          <a:xfrm>
            <a:off x="0" y="0"/>
            <a:ext cx="12801600" cy="9601200"/>
          </a:xfrm>
          <a:prstGeom prst="rect">
            <a:avLst/>
          </a:prstGeom>
          <a:solidFill>
            <a:schemeClr val="tx1"/>
          </a:solidFill>
          <a:ln w="28575" algn="ctr">
            <a:solidFill>
              <a:schemeClr val="tx1"/>
            </a:solidFill>
            <a:prstDash val="dash"/>
            <a:miter lim="800000"/>
            <a:headEnd/>
            <a:tailEnd/>
          </a:ln>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3666" name="Group 2"/>
          <p:cNvGrpSpPr>
            <a:grpSpLocks/>
          </p:cNvGrpSpPr>
          <p:nvPr/>
        </p:nvGrpSpPr>
        <p:grpSpPr bwMode="auto">
          <a:xfrm>
            <a:off x="-20638" y="-23813"/>
            <a:ext cx="7272338" cy="2867026"/>
            <a:chOff x="-13" y="-15"/>
            <a:chExt cx="4581" cy="1806"/>
          </a:xfrm>
        </p:grpSpPr>
        <p:sp>
          <p:nvSpPr>
            <p:cNvPr id="113682" name="Text Box 3"/>
            <p:cNvSpPr txBox="1">
              <a:spLocks noChangeArrowheads="1"/>
            </p:cNvSpPr>
            <p:nvPr/>
          </p:nvSpPr>
          <p:spPr bwMode="auto">
            <a:xfrm>
              <a:off x="-13" y="786"/>
              <a:ext cx="2548" cy="1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INFORMATION</a:t>
              </a:r>
              <a:r>
                <a:rPr lang="en-GB" altLang="en-US" sz="3200" b="1">
                  <a:solidFill>
                    <a:srgbClr val="5F5F5F"/>
                  </a:solidFill>
                  <a:cs typeface="Arial" pitchFamily="34" charset="0"/>
                </a:rPr>
                <a:t>, INSPIRATION &amp; INFLUENCES</a:t>
              </a:r>
            </a:p>
          </p:txBody>
        </p:sp>
        <p:sp>
          <p:nvSpPr>
            <p:cNvPr id="113683" name="Text Box 4"/>
            <p:cNvSpPr txBox="1">
              <a:spLocks noChangeArrowheads="1"/>
            </p:cNvSpPr>
            <p:nvPr/>
          </p:nvSpPr>
          <p:spPr bwMode="auto">
            <a:xfrm>
              <a:off x="-13" y="716"/>
              <a:ext cx="458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113684" name="Text Box 5"/>
            <p:cNvSpPr txBox="1">
              <a:spLocks noChangeArrowheads="1"/>
            </p:cNvSpPr>
            <p:nvPr/>
          </p:nvSpPr>
          <p:spPr bwMode="auto">
            <a:xfrm>
              <a:off x="-13" y="-15"/>
              <a:ext cx="2548" cy="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4000" b="1">
                  <a:solidFill>
                    <a:srgbClr val="D60093"/>
                  </a:solidFill>
                  <a:cs typeface="Arial" pitchFamily="34" charset="0"/>
                </a:rPr>
                <a:t>APPENDIX THREE</a:t>
              </a:r>
            </a:p>
          </p:txBody>
        </p:sp>
      </p:grpSp>
      <p:sp>
        <p:nvSpPr>
          <p:cNvPr id="113667" name="Text Box 6"/>
          <p:cNvSpPr txBox="1">
            <a:spLocks noChangeArrowheads="1"/>
          </p:cNvSpPr>
          <p:nvPr/>
        </p:nvSpPr>
        <p:spPr bwMode="auto">
          <a:xfrm>
            <a:off x="8489950" y="1027113"/>
            <a:ext cx="424815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r>
              <a:rPr lang="en-US" altLang="en-US" sz="1000">
                <a:solidFill>
                  <a:srgbClr val="4D4D4D"/>
                </a:solidFill>
              </a:rPr>
              <a:t>A production line is a </a:t>
            </a:r>
            <a:r>
              <a:rPr lang="en-US" altLang="en-US" sz="1000" b="1" u="sng">
                <a:solidFill>
                  <a:srgbClr val="993366"/>
                </a:solidFill>
              </a:rPr>
              <a:t>very efficient way of manufacturing</a:t>
            </a:r>
            <a:r>
              <a:rPr lang="en-US" altLang="en-US" sz="1000">
                <a:solidFill>
                  <a:srgbClr val="4D4D4D"/>
                </a:solidFill>
              </a:rPr>
              <a:t> and assembling a product. </a:t>
            </a:r>
            <a:r>
              <a:rPr lang="en-US" altLang="en-US" sz="1000" b="1">
                <a:solidFill>
                  <a:schemeClr val="hlink"/>
                </a:solidFill>
              </a:rPr>
              <a:t>A car is composed of thousands of components and yet hundreds of cars roll of the production line of a typical car plant every day</a:t>
            </a:r>
            <a:r>
              <a:rPr lang="en-US" altLang="en-US" sz="1000">
                <a:solidFill>
                  <a:srgbClr val="4D4D4D"/>
                </a:solidFill>
              </a:rPr>
              <a:t>. If each car was to be assembled by a group of individuals in a garage rather than on a production line it could </a:t>
            </a:r>
            <a:r>
              <a:rPr lang="en-US" altLang="en-US" sz="1000" b="1" u="sng">
                <a:solidFill>
                  <a:srgbClr val="993366"/>
                </a:solidFill>
              </a:rPr>
              <a:t>take months to produce just one</a:t>
            </a:r>
            <a:r>
              <a:rPr lang="en-US" altLang="en-US" sz="1000">
                <a:solidFill>
                  <a:srgbClr val="4D4D4D"/>
                </a:solidFill>
              </a:rPr>
              <a:t>.</a:t>
            </a:r>
            <a:br>
              <a:rPr lang="en-US" altLang="en-US" sz="1000">
                <a:solidFill>
                  <a:srgbClr val="4D4D4D"/>
                </a:solidFill>
              </a:rPr>
            </a:br>
            <a:endParaRPr lang="en-GB" altLang="en-US" sz="1000">
              <a:solidFill>
                <a:srgbClr val="4D4D4D"/>
              </a:solidFill>
            </a:endParaRPr>
          </a:p>
        </p:txBody>
      </p:sp>
      <p:sp>
        <p:nvSpPr>
          <p:cNvPr id="113668" name="Text Box 7"/>
          <p:cNvSpPr txBox="1">
            <a:spLocks noChangeArrowheads="1"/>
          </p:cNvSpPr>
          <p:nvPr/>
        </p:nvSpPr>
        <p:spPr bwMode="auto">
          <a:xfrm>
            <a:off x="-7938" y="2713038"/>
            <a:ext cx="727233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FLAT PACK FURNITURE</a:t>
            </a:r>
          </a:p>
        </p:txBody>
      </p:sp>
      <p:sp>
        <p:nvSpPr>
          <p:cNvPr id="113669" name="Text Box 8"/>
          <p:cNvSpPr txBox="1">
            <a:spLocks noChangeArrowheads="1"/>
          </p:cNvSpPr>
          <p:nvPr/>
        </p:nvSpPr>
        <p:spPr bwMode="auto">
          <a:xfrm>
            <a:off x="71438" y="3101975"/>
            <a:ext cx="3881437" cy="6299200"/>
          </a:xfrm>
          <a:prstGeom prst="rect">
            <a:avLst/>
          </a:prstGeom>
          <a:gradFill rotWithShape="1">
            <a:gsLst>
              <a:gs pos="0">
                <a:srgbClr val="E2E2E2">
                  <a:alpha val="89998"/>
                </a:srgbClr>
              </a:gs>
              <a:gs pos="100000">
                <a:schemeClr val="bg1">
                  <a:alpha val="10001"/>
                </a:schemeClr>
              </a:gs>
            </a:gsLst>
            <a:path path="rect">
              <a:fillToRect r="100000" b="100000"/>
            </a:path>
          </a:gra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US" altLang="en-US" sz="1000">
                <a:solidFill>
                  <a:srgbClr val="4D4D4D"/>
                </a:solidFill>
              </a:rPr>
              <a:t>Flat pack furniture is furniture which is fabricated in flat parts and designed to be quickly and easily assembled. It is also sometimes called ready-to-assemble furniture or knock-down furniture. The primary advantage to flat pack furniture is that because it is packed flat, it is extremely space efficient, saving significant amounts of money for the manufacturer by reducing shipping and storage costs. Consumers in turn benefit from this because the company can pass the savings down with less expensive prices.</a:t>
            </a:r>
          </a:p>
          <a:p>
            <a:pPr algn="just" eaLnBrk="1" hangingPunct="1">
              <a:spcBef>
                <a:spcPct val="50000"/>
              </a:spcBef>
            </a:pPr>
            <a:endParaRPr lang="en-GB" altLang="en-US" sz="1000">
              <a:solidFill>
                <a:srgbClr val="4D4D4D"/>
              </a:solidFill>
            </a:endParaRPr>
          </a:p>
          <a:p>
            <a:pPr algn="just" eaLnBrk="1" hangingPunct="1"/>
            <a:r>
              <a:rPr lang="en-US" altLang="en-US" sz="1000">
                <a:solidFill>
                  <a:srgbClr val="4D4D4D"/>
                </a:solidFill>
              </a:rPr>
              <a:t>A Swedish </a:t>
            </a:r>
            <a:r>
              <a:rPr lang="en-US" altLang="en-US" sz="1000">
                <a:solidFill>
                  <a:srgbClr val="4D4D4D"/>
                </a:solidFill>
                <a:hlinkClick r:id="rId3"/>
              </a:rPr>
              <a:t>furniture designer</a:t>
            </a:r>
            <a:r>
              <a:rPr lang="en-US" altLang="en-US" sz="1000">
                <a:solidFill>
                  <a:srgbClr val="4D4D4D"/>
                </a:solidFill>
              </a:rPr>
              <a:t> named Gillis Lundgren is credited with the invention of flat pack furniture. According to his employer, Swedish furniture giant </a:t>
            </a:r>
            <a:r>
              <a:rPr lang="en-US" altLang="en-US" sz="1000">
                <a:solidFill>
                  <a:srgbClr val="4D4D4D"/>
                </a:solidFill>
                <a:hlinkClick r:id="rId4"/>
              </a:rPr>
              <a:t>IKEA</a:t>
            </a:r>
            <a:r>
              <a:rPr lang="en-US" altLang="en-US" sz="1000">
                <a:solidFill>
                  <a:srgbClr val="4D4D4D"/>
                </a:solidFill>
              </a:rPr>
              <a:t>, Lundgren was bringing home a table one day and he took the legs off so that it would fit in his car, reattaching them at home. He realized that it could potentially be convenient to sell furniture in a flat packed form, and he brought the idea to his employers, who ran with it, producing the earliest flat packed furniture in the 1950s. Once IKEA set the bar, other furniture companies followed suit, making flat pack furniture a ubiquitous offering on the market.</a:t>
            </a:r>
          </a:p>
          <a:p>
            <a:pPr algn="just" eaLnBrk="1" hangingPunct="1"/>
            <a:endParaRPr lang="en-US" altLang="en-US" sz="1000">
              <a:solidFill>
                <a:srgbClr val="4D4D4D"/>
              </a:solidFill>
            </a:endParaRPr>
          </a:p>
          <a:p>
            <a:pPr algn="just" eaLnBrk="1" hangingPunct="1"/>
            <a:r>
              <a:rPr lang="en-US" altLang="en-US" sz="1000">
                <a:solidFill>
                  <a:srgbClr val="4D4D4D"/>
                </a:solidFill>
              </a:rPr>
              <a:t>Designers of flat pack furniture typically create furnishings which are very easy to mass produce. Most companies also pre-drill holes and do other preparation work so that consumers can fit the pieces of the furniture together with minimal work. The furniture is packaged with all of the hardware and tools necessary to assemble it, along with assembly directions. The assembly directions for flat pack furniture are rather notorious in some circles, as they typically include vague illustrations and poorly worded sentences, forcing consumers to puzzle out the assembly of the furniture on their own.</a:t>
            </a:r>
          </a:p>
          <a:p>
            <a:pPr algn="just" eaLnBrk="1" hangingPunct="1"/>
            <a:endParaRPr lang="en-US" altLang="en-US" sz="1000">
              <a:solidFill>
                <a:srgbClr val="4D4D4D"/>
              </a:solidFill>
            </a:endParaRPr>
          </a:p>
          <a:p>
            <a:pPr algn="just" eaLnBrk="1" hangingPunct="1"/>
            <a:r>
              <a:rPr lang="en-US" altLang="en-US" sz="1000">
                <a:solidFill>
                  <a:srgbClr val="4D4D4D"/>
                </a:solidFill>
              </a:rPr>
              <a:t>The quality of flat pack furniture can vary widely. Some companies use high quality materials, creating furniture which is meant to last and be attractive. Others use cheaper materials, catering to a demand for low-cost furnishings which may be serviceable without looking nice. The use of veneers, </a:t>
            </a:r>
            <a:r>
              <a:rPr lang="en-US" altLang="en-US" sz="1000">
                <a:solidFill>
                  <a:srgbClr val="4D4D4D"/>
                </a:solidFill>
                <a:hlinkClick r:id="rId5"/>
              </a:rPr>
              <a:t>particleboard</a:t>
            </a:r>
            <a:r>
              <a:rPr lang="en-US" altLang="en-US" sz="1000">
                <a:solidFill>
                  <a:srgbClr val="4D4D4D"/>
                </a:solidFill>
              </a:rPr>
              <a:t>, and plastic fittings is common in cheaper furniture, while more high end flat pack furniture uses higher quality woods and may even be designed to be environmentally friendly. </a:t>
            </a:r>
            <a:endParaRPr lang="en-GB" altLang="en-US" sz="1000">
              <a:solidFill>
                <a:srgbClr val="4D4D4D"/>
              </a:solidFill>
            </a:endParaRPr>
          </a:p>
        </p:txBody>
      </p:sp>
      <p:sp>
        <p:nvSpPr>
          <p:cNvPr id="113670" name="Rectangle 9"/>
          <p:cNvSpPr>
            <a:spLocks noChangeArrowheads="1"/>
          </p:cNvSpPr>
          <p:nvPr/>
        </p:nvSpPr>
        <p:spPr bwMode="auto">
          <a:xfrm>
            <a:off x="8345488" y="0"/>
            <a:ext cx="2601912"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ADVANTAGES OF FLAT PACK</a:t>
            </a:r>
          </a:p>
        </p:txBody>
      </p:sp>
      <p:sp>
        <p:nvSpPr>
          <p:cNvPr id="113671" name="Text Box 10"/>
          <p:cNvSpPr txBox="1">
            <a:spLocks noChangeArrowheads="1"/>
          </p:cNvSpPr>
          <p:nvPr/>
        </p:nvSpPr>
        <p:spPr bwMode="auto">
          <a:xfrm>
            <a:off x="4240213" y="74613"/>
            <a:ext cx="4176712"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US" altLang="en-US" sz="1000">
                <a:solidFill>
                  <a:srgbClr val="4D4D4D"/>
                </a:solidFill>
              </a:rPr>
              <a:t>Depending on the construction techniques used, flat pack furniture may or may not break back down easily once it has been assembled. In some cases, the furniture is designed to be taken apart again in the event of a move, while in other instances, more solid connections are used to ensure that the furniture does not break, and these connections make it impossible to take the furniture apart again. When purchasing flat pack furniture, you may want to consider this, especially if you are a frequent mover. </a:t>
            </a:r>
            <a:endParaRPr lang="en-GB" altLang="en-US" sz="1000">
              <a:solidFill>
                <a:srgbClr val="4D4D4D"/>
              </a:solidFill>
            </a:endParaRPr>
          </a:p>
        </p:txBody>
      </p:sp>
      <p:sp>
        <p:nvSpPr>
          <p:cNvPr id="113672" name="Rectangle 12"/>
          <p:cNvSpPr>
            <a:spLocks noChangeArrowheads="1"/>
          </p:cNvSpPr>
          <p:nvPr/>
        </p:nvSpPr>
        <p:spPr bwMode="auto">
          <a:xfrm>
            <a:off x="4086225" y="1416050"/>
            <a:ext cx="260191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DISCUSSION</a:t>
            </a:r>
          </a:p>
        </p:txBody>
      </p:sp>
      <p:sp>
        <p:nvSpPr>
          <p:cNvPr id="113673" name="Text Box 13"/>
          <p:cNvSpPr txBox="1">
            <a:spLocks noChangeArrowheads="1"/>
          </p:cNvSpPr>
          <p:nvPr/>
        </p:nvSpPr>
        <p:spPr bwMode="auto">
          <a:xfrm>
            <a:off x="11161713" y="47625"/>
            <a:ext cx="1792287"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dash"/>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800" b="1">
                <a:solidFill>
                  <a:srgbClr val="FF9900"/>
                </a:solidFill>
              </a:rPr>
              <a:t>Page 1 of 1</a:t>
            </a:r>
            <a:endParaRPr lang="en-US" altLang="en-US" sz="1800" b="1">
              <a:solidFill>
                <a:srgbClr val="FF9900"/>
              </a:solidFill>
            </a:endParaRPr>
          </a:p>
        </p:txBody>
      </p:sp>
      <p:sp>
        <p:nvSpPr>
          <p:cNvPr id="113674" name="Rectangle 14"/>
          <p:cNvSpPr>
            <a:spLocks noChangeArrowheads="1"/>
          </p:cNvSpPr>
          <p:nvPr/>
        </p:nvSpPr>
        <p:spPr bwMode="auto">
          <a:xfrm>
            <a:off x="8345488" y="2170113"/>
            <a:ext cx="2601912"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DISADVANTAGES OF FLAT PACK</a:t>
            </a:r>
          </a:p>
        </p:txBody>
      </p:sp>
      <p:grpSp>
        <p:nvGrpSpPr>
          <p:cNvPr id="113675" name="Group 23"/>
          <p:cNvGrpSpPr>
            <a:grpSpLocks/>
          </p:cNvGrpSpPr>
          <p:nvPr/>
        </p:nvGrpSpPr>
        <p:grpSpPr bwMode="auto">
          <a:xfrm>
            <a:off x="4672013" y="4945063"/>
            <a:ext cx="3536950" cy="3600450"/>
            <a:chOff x="5756" y="3659"/>
            <a:chExt cx="2676" cy="1587"/>
          </a:xfrm>
        </p:grpSpPr>
        <p:sp>
          <p:nvSpPr>
            <p:cNvPr id="113680" name="AutoShape 21"/>
            <p:cNvSpPr>
              <a:spLocks noChangeArrowheads="1"/>
            </p:cNvSpPr>
            <p:nvPr/>
          </p:nvSpPr>
          <p:spPr bwMode="auto">
            <a:xfrm>
              <a:off x="5756" y="3659"/>
              <a:ext cx="2676" cy="1587"/>
            </a:xfrm>
            <a:prstGeom prst="wedgeRectCallout">
              <a:avLst>
                <a:gd name="adj1" fmla="val -41630"/>
                <a:gd name="adj2" fmla="val 76213"/>
              </a:avLst>
            </a:prstGeom>
            <a:solidFill>
              <a:srgbClr val="DDDDDD"/>
            </a:solidFill>
            <a:ln w="28575" algn="ctr">
              <a:solidFill>
                <a:srgbClr val="DDDDDD"/>
              </a:solidFill>
              <a:miter lim="800000"/>
              <a:headEnd/>
              <a:tailEnd/>
            </a:ln>
          </p:spPr>
          <p:txBody>
            <a:bodyPr lIns="128005" tIns="64002" rIns="128005" bIns="64002" anchor="ct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13681" name="AutoShape 22"/>
            <p:cNvSpPr>
              <a:spLocks noChangeArrowheads="1"/>
            </p:cNvSpPr>
            <p:nvPr/>
          </p:nvSpPr>
          <p:spPr bwMode="auto">
            <a:xfrm>
              <a:off x="5892" y="3750"/>
              <a:ext cx="2449" cy="1406"/>
            </a:xfrm>
            <a:prstGeom prst="wedgeRectCallout">
              <a:avLst>
                <a:gd name="adj1" fmla="val -37833"/>
                <a:gd name="adj2" fmla="val 74111"/>
              </a:avLst>
            </a:prstGeom>
            <a:solidFill>
              <a:schemeClr val="bg1"/>
            </a:solidFill>
            <a:ln w="28575" algn="ctr">
              <a:solidFill>
                <a:srgbClr val="993366"/>
              </a:solidFill>
              <a:miter lim="800000"/>
              <a:headEnd/>
              <a:tailEnd/>
            </a:ln>
          </p:spPr>
          <p:txBody>
            <a:bodyPr lIns="128005" tIns="64002" rIns="128005" bIns="64002" anchor="ct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endParaRPr lang="en-US" altLang="en-US" sz="1000" i="1">
                <a:solidFill>
                  <a:srgbClr val="4D4D4D"/>
                </a:solidFill>
              </a:endParaRPr>
            </a:p>
            <a:p>
              <a:pPr algn="just" eaLnBrk="1" hangingPunct="1"/>
              <a:r>
                <a:rPr lang="en-US" altLang="en-US" sz="1000" i="1">
                  <a:solidFill>
                    <a:srgbClr val="4D4D4D"/>
                  </a:solidFill>
                </a:rPr>
                <a:t>“While Ikea flatpack furniture may be of good quality, not all flatpack furniture is created equally. I bought some flatpack furniture from one of those big box discount retailers and the furniture was broken within a few weeks. I bought a flat pack bookshelf and coffee table made of particleboard. </a:t>
              </a:r>
            </a:p>
            <a:p>
              <a:pPr algn="just" eaLnBrk="1" hangingPunct="1"/>
              <a:endParaRPr lang="en-US" altLang="en-US" sz="1000" i="1">
                <a:solidFill>
                  <a:srgbClr val="4D4D4D"/>
                </a:solidFill>
              </a:endParaRPr>
            </a:p>
            <a:p>
              <a:pPr algn="just" eaLnBrk="1" hangingPunct="1"/>
              <a:r>
                <a:rPr lang="en-US" altLang="en-US" sz="1000" i="1">
                  <a:solidFill>
                    <a:srgbClr val="4D4D4D"/>
                  </a:solidFill>
                </a:rPr>
                <a:t>The shelf studs in the bookshelf ripped through the particleboard in a matter of weeks from the weight of the books. It's not like the shelf was loaded with textbooks, but there were some hardcovers and a few bigger books on the shelf. </a:t>
              </a:r>
            </a:p>
            <a:p>
              <a:pPr algn="just" eaLnBrk="1" hangingPunct="1"/>
              <a:endParaRPr lang="en-US" altLang="en-US" sz="1000" i="1">
                <a:solidFill>
                  <a:srgbClr val="4D4D4D"/>
                </a:solidFill>
              </a:endParaRPr>
            </a:p>
            <a:p>
              <a:pPr algn="just" eaLnBrk="1" hangingPunct="1"/>
              <a:r>
                <a:rPr lang="en-US" altLang="en-US" sz="1000" i="1">
                  <a:solidFill>
                    <a:srgbClr val="4D4D4D"/>
                  </a:solidFill>
                </a:rPr>
                <a:t>My coffee table isn't even six months old, and it has bubbled rings where condensation from drinking glasses caused the laminate to separate. The corner also snagged on a pair of my pants, ripping the flimsy siding off and leaving exposed particleboard. I guess you get what you pay for.”</a:t>
              </a:r>
            </a:p>
            <a:p>
              <a:pPr algn="just" eaLnBrk="1" hangingPunct="1"/>
              <a:endParaRPr lang="en-US" altLang="en-US" sz="1000" b="1" i="1">
                <a:solidFill>
                  <a:srgbClr val="4D4D4D"/>
                </a:solidFill>
              </a:endParaRPr>
            </a:p>
            <a:p>
              <a:pPr algn="just" eaLnBrk="1" hangingPunct="1"/>
              <a:endParaRPr lang="en-US" altLang="en-US" sz="1000"/>
            </a:p>
          </p:txBody>
        </p:sp>
      </p:grpSp>
      <p:sp>
        <p:nvSpPr>
          <p:cNvPr id="113676" name="Text Box 21"/>
          <p:cNvSpPr txBox="1">
            <a:spLocks noChangeArrowheads="1"/>
          </p:cNvSpPr>
          <p:nvPr/>
        </p:nvSpPr>
        <p:spPr bwMode="auto">
          <a:xfrm>
            <a:off x="5176838" y="8256588"/>
            <a:ext cx="33845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500">
                <a:solidFill>
                  <a:srgbClr val="993366"/>
                </a:solidFill>
              </a:rPr>
              <a:t>Karl Donaldson</a:t>
            </a:r>
            <a:endParaRPr lang="en-US" altLang="en-US" sz="2500">
              <a:solidFill>
                <a:srgbClr val="993366"/>
              </a:solidFill>
            </a:endParaRPr>
          </a:p>
        </p:txBody>
      </p:sp>
      <p:grpSp>
        <p:nvGrpSpPr>
          <p:cNvPr id="113677" name="Group 25"/>
          <p:cNvGrpSpPr>
            <a:grpSpLocks/>
          </p:cNvGrpSpPr>
          <p:nvPr/>
        </p:nvGrpSpPr>
        <p:grpSpPr bwMode="auto">
          <a:xfrm flipH="1">
            <a:off x="8201025" y="4945063"/>
            <a:ext cx="3529013" cy="3600450"/>
            <a:chOff x="5756" y="3659"/>
            <a:chExt cx="2676" cy="1587"/>
          </a:xfrm>
        </p:grpSpPr>
        <p:sp>
          <p:nvSpPr>
            <p:cNvPr id="113678" name="AutoShape 26"/>
            <p:cNvSpPr>
              <a:spLocks noChangeArrowheads="1"/>
            </p:cNvSpPr>
            <p:nvPr/>
          </p:nvSpPr>
          <p:spPr bwMode="auto">
            <a:xfrm>
              <a:off x="5756" y="3659"/>
              <a:ext cx="2676" cy="1587"/>
            </a:xfrm>
            <a:prstGeom prst="wedgeRectCallout">
              <a:avLst>
                <a:gd name="adj1" fmla="val -41630"/>
                <a:gd name="adj2" fmla="val 76213"/>
              </a:avLst>
            </a:prstGeom>
            <a:solidFill>
              <a:srgbClr val="DDDDDD"/>
            </a:solidFill>
            <a:ln w="28575" algn="ctr">
              <a:solidFill>
                <a:srgbClr val="DDDDDD"/>
              </a:solidFill>
              <a:miter lim="800000"/>
              <a:headEnd/>
              <a:tailEnd/>
            </a:ln>
          </p:spPr>
          <p:txBody>
            <a:bodyPr lIns="128005" tIns="64002" rIns="128005" bIns="64002" anchor="ct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13679" name="AutoShape 27"/>
            <p:cNvSpPr>
              <a:spLocks noChangeArrowheads="1"/>
            </p:cNvSpPr>
            <p:nvPr/>
          </p:nvSpPr>
          <p:spPr bwMode="auto">
            <a:xfrm>
              <a:off x="5892" y="3750"/>
              <a:ext cx="2449" cy="1406"/>
            </a:xfrm>
            <a:prstGeom prst="wedgeRectCallout">
              <a:avLst>
                <a:gd name="adj1" fmla="val -37833"/>
                <a:gd name="adj2" fmla="val 74111"/>
              </a:avLst>
            </a:prstGeom>
            <a:solidFill>
              <a:schemeClr val="bg1"/>
            </a:solidFill>
            <a:ln w="28575" algn="ctr">
              <a:solidFill>
                <a:srgbClr val="993366"/>
              </a:solidFill>
              <a:miter lim="800000"/>
              <a:headEnd/>
              <a:tailEnd/>
            </a:ln>
          </p:spPr>
          <p:txBody>
            <a:bodyPr lIns="128005" tIns="64002" rIns="128005" bIns="64002" anchor="ct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000" i="1">
                  <a:solidFill>
                    <a:srgbClr val="993366"/>
                  </a:solidFill>
                </a:rPr>
                <a:t>I</a:t>
              </a:r>
              <a:r>
                <a:rPr lang="en-US" altLang="en-US" sz="1000" i="1">
                  <a:solidFill>
                    <a:srgbClr val="4D4D4D"/>
                  </a:solidFill>
                </a:rPr>
                <a:t> honestly love Ikea flat pack furniture. I never buy their cheapest design though. I live in Phoenix so I am lucky enough to have an Ikea store nearby. I also appreciate the fact that they incorporate sustainable design into their products, and have shown that sustainable design can indeed be affordable. </a:t>
              </a:r>
            </a:p>
            <a:p>
              <a:pPr algn="just" eaLnBrk="1" hangingPunct="1"/>
              <a:endParaRPr lang="en-US" altLang="en-US" sz="1000" i="1">
                <a:solidFill>
                  <a:srgbClr val="4D4D4D"/>
                </a:solidFill>
              </a:endParaRPr>
            </a:p>
            <a:p>
              <a:pPr algn="just" eaLnBrk="1" hangingPunct="1"/>
              <a:r>
                <a:rPr lang="en-US" altLang="en-US" sz="1000" i="1">
                  <a:solidFill>
                    <a:srgbClr val="4D4D4D"/>
                  </a:solidFill>
                </a:rPr>
                <a:t>I currently have a platform bed, coffee table, entertainment stand, desk, and television wall mount from Ikea. The furniture has lasted for years, and I bought everything for much less than I would have paid at Wal-mart or some other discount retailer. I also love the fact that most everything can be broken down and put back together with basic tools. If you lose the directions, you can even download them free from their website. I also like the fact that most of the fasteners can be found at your local hardware store. His is very convenient since it is easy to lose a bag of screws in a move.</a:t>
              </a:r>
              <a:r>
                <a:rPr lang="en-US" altLang="en-US" sz="1000"/>
                <a:t> </a:t>
              </a:r>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INFORMATION, </a:t>
            </a:r>
            <a:r>
              <a:rPr lang="en-GB" altLang="en-US" sz="3200" b="1">
                <a:solidFill>
                  <a:srgbClr val="FF9900"/>
                </a:solidFill>
                <a:cs typeface="Arial" pitchFamily="34" charset="0"/>
              </a:rPr>
              <a:t>INSPIRATION</a:t>
            </a:r>
            <a:r>
              <a:rPr lang="en-GB" altLang="en-US" sz="3200" b="1">
                <a:solidFill>
                  <a:srgbClr val="5F5F5F"/>
                </a:solidFill>
                <a:cs typeface="Arial" pitchFamily="34" charset="0"/>
              </a:rPr>
              <a:t> &amp; INFLUENCES</a:t>
            </a:r>
          </a:p>
        </p:txBody>
      </p:sp>
      <p:sp>
        <p:nvSpPr>
          <p:cNvPr id="13315"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13316" name="Text Box 29"/>
          <p:cNvSpPr txBox="1">
            <a:spLocks noChangeArrowheads="1"/>
          </p:cNvSpPr>
          <p:nvPr/>
        </p:nvSpPr>
        <p:spPr bwMode="auto">
          <a:xfrm>
            <a:off x="10072688" y="8977313"/>
            <a:ext cx="2735262"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1200" b="1">
                <a:solidFill>
                  <a:srgbClr val="993366"/>
                </a:solidFill>
              </a:rPr>
              <a:t>Source:  </a:t>
            </a:r>
          </a:p>
          <a:p>
            <a:pPr algn="r" eaLnBrk="1" hangingPunct="1">
              <a:spcBef>
                <a:spcPct val="50000"/>
              </a:spcBef>
            </a:pPr>
            <a:r>
              <a:rPr lang="en-GB" altLang="en-US" sz="1200" b="1">
                <a:solidFill>
                  <a:srgbClr val="993366"/>
                </a:solidFill>
              </a:rPr>
              <a:t> http://www.homeqn.com</a:t>
            </a:r>
          </a:p>
        </p:txBody>
      </p:sp>
      <p:sp>
        <p:nvSpPr>
          <p:cNvPr id="13317" name="Text Box 31"/>
          <p:cNvSpPr txBox="1">
            <a:spLocks noChangeArrowheads="1"/>
          </p:cNvSpPr>
          <p:nvPr/>
        </p:nvSpPr>
        <p:spPr bwMode="auto">
          <a:xfrm>
            <a:off x="-7938" y="1631950"/>
            <a:ext cx="3960813"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25 AMAZING SHELTERS DESIGNS FOR THE HOMELESS</a:t>
            </a:r>
          </a:p>
        </p:txBody>
      </p:sp>
      <p:sp>
        <p:nvSpPr>
          <p:cNvPr id="13318" name="Text Box 32"/>
          <p:cNvSpPr txBox="1">
            <a:spLocks noChangeArrowheads="1"/>
          </p:cNvSpPr>
          <p:nvPr/>
        </p:nvSpPr>
        <p:spPr bwMode="auto">
          <a:xfrm>
            <a:off x="71438" y="2279650"/>
            <a:ext cx="3881437" cy="459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b="1">
                <a:solidFill>
                  <a:srgbClr val="4D4D4D"/>
                </a:solidFill>
              </a:rPr>
              <a:t>16. HOME CARRY HOME</a:t>
            </a:r>
          </a:p>
          <a:p>
            <a:pPr algn="just" eaLnBrk="1" hangingPunct="1">
              <a:spcBef>
                <a:spcPct val="50000"/>
              </a:spcBef>
            </a:pPr>
            <a:r>
              <a:rPr lang="en-GB" altLang="en-US" sz="1000">
                <a:solidFill>
                  <a:srgbClr val="4D4D4D"/>
                </a:solidFill>
              </a:rPr>
              <a:t>By Irene Maldini, this cart contains </a:t>
            </a:r>
            <a:r>
              <a:rPr lang="en-GB" altLang="en-US" sz="1000" b="1">
                <a:solidFill>
                  <a:srgbClr val="993366"/>
                </a:solidFill>
              </a:rPr>
              <a:t>a shelter </a:t>
            </a:r>
            <a:r>
              <a:rPr lang="en-GB" altLang="en-US" sz="1000">
                <a:solidFill>
                  <a:srgbClr val="4D4D4D"/>
                </a:solidFill>
              </a:rPr>
              <a:t>and </a:t>
            </a:r>
            <a:r>
              <a:rPr lang="en-GB" altLang="en-US" sz="1000" b="1">
                <a:solidFill>
                  <a:srgbClr val="993366"/>
                </a:solidFill>
              </a:rPr>
              <a:t>as well as a system for small washings</a:t>
            </a:r>
            <a:r>
              <a:rPr lang="en-GB" altLang="en-US" sz="1000">
                <a:solidFill>
                  <a:srgbClr val="4D4D4D"/>
                </a:solidFill>
              </a:rPr>
              <a:t>.</a:t>
            </a: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r>
              <a:rPr lang="en-GB" altLang="en-US" sz="1200" b="1">
                <a:solidFill>
                  <a:srgbClr val="4D4D4D"/>
                </a:solidFill>
              </a:rPr>
              <a:t>17. ZO_WHEEL</a:t>
            </a:r>
            <a:r>
              <a:rPr lang="en-GB" altLang="en-US" sz="1200" b="1" u="sng">
                <a:solidFill>
                  <a:srgbClr val="4D4D4D"/>
                </a:solidFill>
              </a:rPr>
              <a:t>LY</a:t>
            </a:r>
            <a:endParaRPr lang="en-GB" altLang="en-US" sz="1200" b="1">
              <a:solidFill>
                <a:srgbClr val="4D4D4D"/>
              </a:solidFill>
            </a:endParaRPr>
          </a:p>
          <a:p>
            <a:pPr algn="just" eaLnBrk="1" hangingPunct="1">
              <a:spcBef>
                <a:spcPct val="50000"/>
              </a:spcBef>
            </a:pPr>
            <a:r>
              <a:rPr lang="en-GB" altLang="en-US" sz="1000">
                <a:solidFill>
                  <a:srgbClr val="4D4D4D"/>
                </a:solidFill>
              </a:rPr>
              <a:t>Designed by Italian group ZO_loft architecture &amp; design, it is a </a:t>
            </a:r>
            <a:r>
              <a:rPr lang="en-GB" altLang="en-US" sz="1000" b="1">
                <a:solidFill>
                  <a:srgbClr val="993366"/>
                </a:solidFill>
              </a:rPr>
              <a:t>private and portable shelter </a:t>
            </a:r>
            <a:r>
              <a:rPr lang="en-GB" altLang="en-US" sz="1000">
                <a:solidFill>
                  <a:srgbClr val="4D4D4D"/>
                </a:solidFill>
              </a:rPr>
              <a:t>for the homeless or the refugees. It cleverly covers the issues of cost and is also an all in one habitat solution. It can </a:t>
            </a:r>
            <a:r>
              <a:rPr lang="en-GB" altLang="en-US" sz="1000" b="1">
                <a:solidFill>
                  <a:srgbClr val="993366"/>
                </a:solidFill>
              </a:rPr>
              <a:t>carry and store personal possessions as well. It can also be set up to form a sheltered chair</a:t>
            </a:r>
            <a:r>
              <a:rPr lang="en-GB" altLang="en-US" sz="1000">
                <a:solidFill>
                  <a:srgbClr val="4D4D4D"/>
                </a:solidFill>
              </a:rPr>
              <a:t>.</a:t>
            </a:r>
            <a:endParaRPr lang="en-GB" altLang="en-US" sz="1000" b="1">
              <a:solidFill>
                <a:srgbClr val="4D4D4D"/>
              </a:solidFill>
            </a:endParaRPr>
          </a:p>
        </p:txBody>
      </p:sp>
      <p:sp>
        <p:nvSpPr>
          <p:cNvPr id="13319" name="Text Box 38"/>
          <p:cNvSpPr txBox="1">
            <a:spLocks noChangeArrowheads="1"/>
          </p:cNvSpPr>
          <p:nvPr/>
        </p:nvSpPr>
        <p:spPr bwMode="auto">
          <a:xfrm>
            <a:off x="8489950" y="47625"/>
            <a:ext cx="4248150" cy="736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US" altLang="en-US" sz="1200" b="1">
                <a:solidFill>
                  <a:srgbClr val="4D4D4D"/>
                </a:solidFill>
              </a:rPr>
              <a:t>21. ORIGAMI HOMELESS SHELTER</a:t>
            </a:r>
          </a:p>
          <a:p>
            <a:pPr algn="just" eaLnBrk="1" hangingPunct="1">
              <a:spcBef>
                <a:spcPct val="50000"/>
              </a:spcBef>
            </a:pPr>
            <a:r>
              <a:rPr lang="en-GB" altLang="en-US" sz="1000">
                <a:solidFill>
                  <a:srgbClr val="4D4D4D"/>
                </a:solidFill>
              </a:rPr>
              <a:t>Designed by Joseph Steinberger, it is constructed using local colours, materials and traditions. It is intended </a:t>
            </a:r>
            <a:r>
              <a:rPr lang="en-GB" altLang="en-US" sz="1000" b="1">
                <a:solidFill>
                  <a:srgbClr val="993366"/>
                </a:solidFill>
              </a:rPr>
              <a:t>to help thousands of earthquake survivors to return to life sustaining farms</a:t>
            </a:r>
            <a:r>
              <a:rPr lang="en-GB" altLang="en-US" sz="1000">
                <a:solidFill>
                  <a:srgbClr val="4D4D4D"/>
                </a:solidFill>
              </a:rPr>
              <a:t>. The origami creates </a:t>
            </a:r>
            <a:r>
              <a:rPr lang="en-GB" altLang="en-US" sz="1000" b="1">
                <a:solidFill>
                  <a:srgbClr val="993366"/>
                </a:solidFill>
              </a:rPr>
              <a:t>beautiful, simple and symmetrical home </a:t>
            </a:r>
            <a:r>
              <a:rPr lang="en-GB" altLang="en-US" sz="1000">
                <a:solidFill>
                  <a:srgbClr val="4D4D4D"/>
                </a:solidFill>
              </a:rPr>
              <a:t>and also insulates it.</a:t>
            </a: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800" b="1">
              <a:solidFill>
                <a:srgbClr val="4D4D4D"/>
              </a:solidFill>
            </a:endParaRPr>
          </a:p>
          <a:p>
            <a:pPr algn="just" eaLnBrk="1" hangingPunct="1">
              <a:spcBef>
                <a:spcPct val="50000"/>
              </a:spcBef>
            </a:pPr>
            <a:r>
              <a:rPr lang="en-GB" altLang="en-US" sz="1200" b="1">
                <a:solidFill>
                  <a:srgbClr val="4D4D4D"/>
                </a:solidFill>
              </a:rPr>
              <a:t>22. KAHUTA TRANSITIONAL HOUSING</a:t>
            </a:r>
          </a:p>
          <a:p>
            <a:pPr algn="just" eaLnBrk="1" hangingPunct="1">
              <a:spcBef>
                <a:spcPct val="50000"/>
              </a:spcBef>
            </a:pPr>
            <a:endParaRPr lang="en-GB" altLang="en-US" sz="300" b="1">
              <a:solidFill>
                <a:srgbClr val="4D4D4D"/>
              </a:solidFill>
            </a:endParaRPr>
          </a:p>
          <a:p>
            <a:pPr algn="just" eaLnBrk="1" hangingPunct="1"/>
            <a:r>
              <a:rPr lang="en-GB" altLang="en-US" sz="1000">
                <a:solidFill>
                  <a:srgbClr val="4D4D4D"/>
                </a:solidFill>
              </a:rPr>
              <a:t>Designed by Alexandre Moget, this transitional housing is designed for </a:t>
            </a:r>
            <a:r>
              <a:rPr lang="en-GB" altLang="en-US" sz="1000" b="1">
                <a:solidFill>
                  <a:srgbClr val="993366"/>
                </a:solidFill>
              </a:rPr>
              <a:t>post-disaster situations</a:t>
            </a:r>
            <a:r>
              <a:rPr lang="en-GB" altLang="en-US" sz="1000">
                <a:solidFill>
                  <a:srgbClr val="4D4D4D"/>
                </a:solidFill>
              </a:rPr>
              <a:t>. It can either be used alone or with other to create a community. It takes </a:t>
            </a:r>
            <a:r>
              <a:rPr lang="en-GB" altLang="en-US" sz="1000" b="1">
                <a:solidFill>
                  <a:srgbClr val="993366"/>
                </a:solidFill>
              </a:rPr>
              <a:t>inspiration from the living habits of nomads</a:t>
            </a:r>
            <a:r>
              <a:rPr lang="en-GB" altLang="en-US" sz="1000">
                <a:solidFill>
                  <a:srgbClr val="4D4D4D"/>
                </a:solidFill>
              </a:rPr>
              <a:t>. It is covered with a web of double-thick felt, which can in turn create an outdoor space for storage and assembly.</a:t>
            </a: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700">
              <a:solidFill>
                <a:srgbClr val="4D4D4D"/>
              </a:solidFill>
            </a:endParaRPr>
          </a:p>
          <a:p>
            <a:pPr algn="just" eaLnBrk="1" hangingPunct="1">
              <a:spcBef>
                <a:spcPct val="50000"/>
              </a:spcBef>
            </a:pPr>
            <a:r>
              <a:rPr lang="en-GB" altLang="en-US" sz="1200" b="1">
                <a:solidFill>
                  <a:srgbClr val="4D4D4D"/>
                </a:solidFill>
              </a:rPr>
              <a:t>23. REACTION HOUSING</a:t>
            </a:r>
          </a:p>
          <a:p>
            <a:pPr algn="just" eaLnBrk="1" hangingPunct="1">
              <a:spcBef>
                <a:spcPct val="50000"/>
              </a:spcBef>
            </a:pPr>
            <a:endParaRPr lang="en-GB" altLang="en-US" sz="300" b="1">
              <a:solidFill>
                <a:srgbClr val="4D4D4D"/>
              </a:solidFill>
            </a:endParaRPr>
          </a:p>
          <a:p>
            <a:pPr algn="l" eaLnBrk="1" hangingPunct="1"/>
            <a:r>
              <a:rPr lang="en-GB" altLang="en-US" sz="1000">
                <a:solidFill>
                  <a:srgbClr val="4D4D4D"/>
                </a:solidFill>
              </a:rPr>
              <a:t>It is designed by Michael Daniel, a senior designer at Frog Design’s Austin Studio. Reaction Housing </a:t>
            </a:r>
            <a:r>
              <a:rPr lang="en-GB" altLang="en-US" sz="1000" b="1">
                <a:solidFill>
                  <a:srgbClr val="993366"/>
                </a:solidFill>
              </a:rPr>
              <a:t>is a line of dependable shelters that are easy to deploy and build</a:t>
            </a:r>
            <a:r>
              <a:rPr lang="en-GB" altLang="en-US" sz="1000"/>
              <a:t>.</a:t>
            </a:r>
            <a:br>
              <a:rPr lang="en-GB" altLang="en-US" sz="1000"/>
            </a:br>
            <a:endParaRPr lang="en-GB" altLang="en-US" sz="1000">
              <a:solidFill>
                <a:srgbClr val="4D4D4D"/>
              </a:solidFill>
            </a:endParaRPr>
          </a:p>
        </p:txBody>
      </p:sp>
      <p:pic>
        <p:nvPicPr>
          <p:cNvPr id="13320" name="Picture 2" descr="home carry h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763" y="3071813"/>
            <a:ext cx="2921000" cy="238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6" descr="ub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344613"/>
            <a:ext cx="289242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2" name="Picture 4" descr="zo_loft wheell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888" y="6961188"/>
            <a:ext cx="3187700"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3" name="Picture 8" descr="emergency response studi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32375" y="4729163"/>
            <a:ext cx="2736850"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4" name="Picture 10" descr="cocoon emergency shelt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64175" y="7297738"/>
            <a:ext cx="2736850" cy="218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5" name="Text Box 37"/>
          <p:cNvSpPr txBox="1">
            <a:spLocks noChangeArrowheads="1"/>
          </p:cNvSpPr>
          <p:nvPr/>
        </p:nvSpPr>
        <p:spPr bwMode="auto">
          <a:xfrm>
            <a:off x="4240213" y="130175"/>
            <a:ext cx="4176712" cy="740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b="1">
                <a:solidFill>
                  <a:srgbClr val="4D4D4D"/>
                </a:solidFill>
              </a:rPr>
              <a:t>18. UBER</a:t>
            </a:r>
            <a:endParaRPr lang="en-GB" altLang="en-US" sz="1400" b="1">
              <a:solidFill>
                <a:srgbClr val="4D4D4D"/>
              </a:solidFill>
            </a:endParaRPr>
          </a:p>
          <a:p>
            <a:pPr algn="just" eaLnBrk="1" hangingPunct="1">
              <a:spcBef>
                <a:spcPct val="50000"/>
              </a:spcBef>
            </a:pPr>
            <a:r>
              <a:rPr lang="en-GB" altLang="en-US" sz="1000">
                <a:solidFill>
                  <a:srgbClr val="4D4D4D"/>
                </a:solidFill>
              </a:rPr>
              <a:t>It is a concept of </a:t>
            </a:r>
            <a:r>
              <a:rPr lang="en-GB" altLang="en-US" sz="1000" b="1">
                <a:solidFill>
                  <a:srgbClr val="993366"/>
                </a:solidFill>
              </a:rPr>
              <a:t>portable emergency housing</a:t>
            </a:r>
            <a:r>
              <a:rPr lang="en-GB" altLang="en-US" sz="1000">
                <a:solidFill>
                  <a:srgbClr val="4D4D4D"/>
                </a:solidFill>
              </a:rPr>
              <a:t>, which will help people to meet all the need caused by disastrous events. Designed by Rafael Smith, it can be </a:t>
            </a:r>
            <a:r>
              <a:rPr lang="en-GB" altLang="en-US" sz="1000" b="1">
                <a:solidFill>
                  <a:srgbClr val="993366"/>
                </a:solidFill>
              </a:rPr>
              <a:t>very quickly transported and reassembled</a:t>
            </a:r>
            <a:r>
              <a:rPr lang="en-GB" altLang="en-US" sz="1000">
                <a:solidFill>
                  <a:srgbClr val="4D4D4D"/>
                </a:solidFill>
              </a:rPr>
              <a:t>, that too with the help of few tools. It is made of </a:t>
            </a:r>
            <a:r>
              <a:rPr lang="en-GB" altLang="en-US" sz="1000" b="1">
                <a:solidFill>
                  <a:srgbClr val="993366"/>
                </a:solidFill>
              </a:rPr>
              <a:t>reusable and recyclable materials</a:t>
            </a:r>
            <a:r>
              <a:rPr lang="en-GB" altLang="en-US" sz="1000">
                <a:solidFill>
                  <a:srgbClr val="4D4D4D"/>
                </a:solidFill>
              </a:rPr>
              <a:t>.</a:t>
            </a: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r>
              <a:rPr lang="en-GB" altLang="en-US" sz="1200" b="1">
                <a:solidFill>
                  <a:srgbClr val="4D4D4D"/>
                </a:solidFill>
              </a:rPr>
              <a:t>19. EMERGENCY RESPONSE STUDIO</a:t>
            </a:r>
            <a:endParaRPr lang="en-US" altLang="en-US" sz="1200" b="1">
              <a:solidFill>
                <a:srgbClr val="4D4D4D"/>
              </a:solidFill>
            </a:endParaRPr>
          </a:p>
          <a:p>
            <a:pPr algn="just" eaLnBrk="1" hangingPunct="1">
              <a:spcBef>
                <a:spcPct val="50000"/>
              </a:spcBef>
            </a:pPr>
            <a:r>
              <a:rPr lang="en-GB" altLang="en-US" sz="1000">
                <a:solidFill>
                  <a:srgbClr val="4D4D4D"/>
                </a:solidFill>
              </a:rPr>
              <a:t>A conceptual project by Paul Villinski was destined to be a rolling space that would allow the artists to work in disaster settings. However, as the project continued, he began to view it as a prototype for </a:t>
            </a:r>
            <a:r>
              <a:rPr lang="en-GB" altLang="en-US" sz="1000" b="1">
                <a:solidFill>
                  <a:srgbClr val="993366"/>
                </a:solidFill>
              </a:rPr>
              <a:t>self-sufficient and solar powered mobile housing</a:t>
            </a:r>
            <a:r>
              <a:rPr lang="en-GB" altLang="en-US" sz="1000">
                <a:solidFill>
                  <a:srgbClr val="4D4D4D"/>
                </a:solidFill>
              </a:rPr>
              <a:t>, even as a possible alternative for FEMA trailers. it has some of the most unexpected features. </a:t>
            </a:r>
            <a:r>
              <a:rPr lang="en-GB" altLang="en-US" sz="1000" b="1">
                <a:solidFill>
                  <a:srgbClr val="993366"/>
                </a:solidFill>
              </a:rPr>
              <a:t>Solar panels and wind turbine on the roof generate power, half of one of the walls is folded down and inside the trailer there stands modular furniture</a:t>
            </a:r>
            <a:r>
              <a:rPr lang="en-GB" altLang="en-US" sz="1000">
                <a:solidFill>
                  <a:srgbClr val="333333"/>
                </a:solidFill>
              </a:rPr>
              <a:t>.</a:t>
            </a:r>
            <a:endParaRPr lang="en-GB" altLang="en-US" sz="1000" b="1">
              <a:solidFill>
                <a:srgbClr val="993366"/>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r>
              <a:rPr lang="en-GB" altLang="en-US" sz="1200" b="1">
                <a:solidFill>
                  <a:srgbClr val="4D4D4D"/>
                </a:solidFill>
              </a:rPr>
              <a:t>20. COCOON</a:t>
            </a:r>
            <a:endParaRPr lang="en-GB" altLang="en-US" sz="1200" b="1" u="sng">
              <a:solidFill>
                <a:srgbClr val="4D4D4D"/>
              </a:solidFill>
            </a:endParaRPr>
          </a:p>
          <a:p>
            <a:pPr algn="just" eaLnBrk="1" hangingPunct="1">
              <a:spcBef>
                <a:spcPct val="50000"/>
              </a:spcBef>
            </a:pPr>
            <a:r>
              <a:rPr lang="en-GB" altLang="en-US" sz="1000">
                <a:solidFill>
                  <a:srgbClr val="4D4D4D"/>
                </a:solidFill>
              </a:rPr>
              <a:t>Designed by John Moriarty, this emergency shelter is envisioned to </a:t>
            </a:r>
            <a:r>
              <a:rPr lang="en-GB" altLang="en-US" sz="1000" b="1">
                <a:solidFill>
                  <a:srgbClr val="993366"/>
                </a:solidFill>
              </a:rPr>
              <a:t>protect you in the extreme environments</a:t>
            </a:r>
            <a:r>
              <a:rPr lang="en-GB" altLang="en-US" sz="1000">
                <a:solidFill>
                  <a:srgbClr val="4D4D4D"/>
                </a:solidFill>
              </a:rPr>
              <a:t>. All you need to do is, suspend it from a </a:t>
            </a:r>
            <a:r>
              <a:rPr lang="en-GB" altLang="en-US" sz="1000" b="1">
                <a:solidFill>
                  <a:srgbClr val="993366"/>
                </a:solidFill>
              </a:rPr>
              <a:t>tree or a rock and tuck yourself in the safe and warmness of cocoon</a:t>
            </a:r>
            <a:r>
              <a:rPr lang="en-GB" altLang="en-US" sz="1000">
                <a:solidFill>
                  <a:srgbClr val="4D4D4D"/>
                </a:solidFill>
              </a:rPr>
              <a:t>.</a:t>
            </a:r>
            <a:endParaRPr lang="en-GB" altLang="en-US" sz="1000" b="1">
              <a:solidFill>
                <a:srgbClr val="4D4D4D"/>
              </a:solidFill>
            </a:endParaRPr>
          </a:p>
        </p:txBody>
      </p:sp>
      <p:pic>
        <p:nvPicPr>
          <p:cNvPr id="13326" name="Picture 12" descr="origami homeless shelt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23363" y="1200150"/>
            <a:ext cx="2749550" cy="1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7" name="Picture 14" descr="kahut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64625" y="4367213"/>
            <a:ext cx="2881313"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8" name="Picture 16" descr="reaction housi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78875" y="7102475"/>
            <a:ext cx="3670300" cy="187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ChangeArrowheads="1"/>
          </p:cNvSpPr>
          <p:nvPr/>
        </p:nvSpPr>
        <p:spPr bwMode="auto">
          <a:xfrm>
            <a:off x="0" y="0"/>
            <a:ext cx="12801600" cy="9601200"/>
          </a:xfrm>
          <a:prstGeom prst="rect">
            <a:avLst/>
          </a:prstGeom>
          <a:solidFill>
            <a:schemeClr val="tx1"/>
          </a:solidFill>
          <a:ln w="28575" algn="ctr">
            <a:solidFill>
              <a:schemeClr val="tx1"/>
            </a:solidFill>
            <a:prstDash val="dash"/>
            <a:miter lim="800000"/>
            <a:headEnd/>
            <a:tailEnd/>
          </a:ln>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ChangeArrowheads="1"/>
          </p:cNvSpPr>
          <p:nvPr/>
        </p:nvSpPr>
        <p:spPr bwMode="auto">
          <a:xfrm>
            <a:off x="-79375" y="-23813"/>
            <a:ext cx="13096875" cy="9601201"/>
          </a:xfrm>
          <a:prstGeom prst="rect">
            <a:avLst/>
          </a:prstGeom>
          <a:solidFill>
            <a:schemeClr val="bg1"/>
          </a:solidFill>
          <a:ln w="28575" algn="ctr">
            <a:solidFill>
              <a:schemeClr val="bg1"/>
            </a:solidFill>
            <a:miter lim="800000"/>
            <a:headEnd/>
            <a:tailEnd/>
          </a:ln>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15715" name="Text Box 2"/>
          <p:cNvSpPr txBox="1">
            <a:spLocks noChangeArrowheads="1"/>
          </p:cNvSpPr>
          <p:nvPr/>
        </p:nvSpPr>
        <p:spPr bwMode="auto">
          <a:xfrm>
            <a:off x="-20638" y="161925"/>
            <a:ext cx="4044951"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4800" b="1">
                <a:solidFill>
                  <a:srgbClr val="D60093"/>
                </a:solidFill>
                <a:cs typeface="Arial" pitchFamily="34" charset="0"/>
              </a:rPr>
              <a:t>ARTICLES</a:t>
            </a:r>
          </a:p>
        </p:txBody>
      </p:sp>
      <p:sp>
        <p:nvSpPr>
          <p:cNvPr id="115716" name="Text Box 4"/>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Technology &amp; Design 2010-2011</a:t>
            </a:r>
          </a:p>
        </p:txBody>
      </p:sp>
      <p:sp>
        <p:nvSpPr>
          <p:cNvPr id="115717" name="Text Box 5"/>
          <p:cNvSpPr txBox="1">
            <a:spLocks noChangeArrowheads="1"/>
          </p:cNvSpPr>
          <p:nvPr/>
        </p:nvSpPr>
        <p:spPr bwMode="auto">
          <a:xfrm>
            <a:off x="5680075" y="9264650"/>
            <a:ext cx="7059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1100">
                <a:solidFill>
                  <a:srgbClr val="5F5F5F"/>
                </a:solidFill>
                <a:cs typeface="Arial" pitchFamily="34" charset="0"/>
              </a:rPr>
              <a:t>Lucinda Ruth Mulholland  </a:t>
            </a:r>
            <a:r>
              <a:rPr lang="en-GB" altLang="en-US" sz="1100" b="1">
                <a:solidFill>
                  <a:srgbClr val="5F5F5F"/>
                </a:solidFill>
                <a:cs typeface="Arial" pitchFamily="34" charset="0"/>
              </a:rPr>
              <a:t>I</a:t>
            </a:r>
            <a:r>
              <a:rPr lang="en-GB" altLang="en-US" sz="1100">
                <a:solidFill>
                  <a:srgbClr val="5F5F5F"/>
                </a:solidFill>
                <a:cs typeface="Arial" pitchFamily="34" charset="0"/>
              </a:rPr>
              <a:t>  Candidate No: 4168  </a:t>
            </a:r>
            <a:r>
              <a:rPr lang="en-GB" altLang="en-US" sz="1100" b="1">
                <a:solidFill>
                  <a:srgbClr val="5F5F5F"/>
                </a:solidFill>
                <a:cs typeface="Arial" pitchFamily="34" charset="0"/>
              </a:rPr>
              <a:t>I</a:t>
            </a:r>
            <a:r>
              <a:rPr lang="en-GB" altLang="en-US" sz="1100">
                <a:solidFill>
                  <a:srgbClr val="5F5F5F"/>
                </a:solidFill>
                <a:cs typeface="Arial" pitchFamily="34" charset="0"/>
              </a:rPr>
              <a:t>  Centre No: 71234</a:t>
            </a:r>
          </a:p>
        </p:txBody>
      </p:sp>
      <p:pic>
        <p:nvPicPr>
          <p:cNvPr id="115718" name="Picture 6" descr="Developing_countr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76413"/>
            <a:ext cx="12925425" cy="598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8"/>
          <p:cNvSpPr>
            <a:spLocks noChangeArrowheads="1"/>
          </p:cNvSpPr>
          <p:nvPr/>
        </p:nvSpPr>
        <p:spPr bwMode="auto">
          <a:xfrm>
            <a:off x="0" y="0"/>
            <a:ext cx="12801600" cy="96012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16739" name="Text Box 8"/>
          <p:cNvSpPr txBox="1">
            <a:spLocks noChangeArrowheads="1"/>
          </p:cNvSpPr>
          <p:nvPr/>
        </p:nvSpPr>
        <p:spPr bwMode="auto">
          <a:xfrm>
            <a:off x="71438" y="106363"/>
            <a:ext cx="12730162" cy="914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l" eaLnBrk="1" hangingPunct="1"/>
            <a:r>
              <a:rPr lang="en-GB" altLang="en-US" sz="2800" b="1" u="sng">
                <a:solidFill>
                  <a:srgbClr val="993366"/>
                </a:solidFill>
              </a:rPr>
              <a:t>ARTICLE 1:</a:t>
            </a:r>
            <a:r>
              <a:rPr lang="en-GB" altLang="en-US" sz="2400" b="1">
                <a:solidFill>
                  <a:srgbClr val="993366"/>
                </a:solidFill>
              </a:rPr>
              <a:t> MAKING YOUR PACKAGING ENVIRONMENTALLY FRIENDLY</a:t>
            </a:r>
            <a:endParaRPr lang="en-GB" altLang="en-US" sz="2400" b="1">
              <a:solidFill>
                <a:srgbClr val="993366"/>
              </a:solidFill>
              <a:hlinkClick r:id="rId3"/>
            </a:endParaRPr>
          </a:p>
          <a:p>
            <a:pPr algn="just" eaLnBrk="1" hangingPunct="1"/>
            <a:endParaRPr lang="en-GB" altLang="en-US" sz="1200" b="1" i="1">
              <a:solidFill>
                <a:srgbClr val="4D4D4D"/>
              </a:solidFill>
            </a:endParaRPr>
          </a:p>
          <a:p>
            <a:pPr algn="just" eaLnBrk="1" hangingPunct="1"/>
            <a:r>
              <a:rPr lang="en-GB" altLang="en-US" sz="1200" i="1">
                <a:solidFill>
                  <a:srgbClr val="FF9900"/>
                </a:solidFill>
              </a:rPr>
              <a:t>© International Trade Centre, International Trade Forum - Issue 2/2001</a:t>
            </a:r>
            <a:endParaRPr lang="en-GB" altLang="en-US" sz="1200">
              <a:solidFill>
                <a:srgbClr val="FF9900"/>
              </a:solidFill>
            </a:endParaRPr>
          </a:p>
          <a:p>
            <a:pPr algn="just" eaLnBrk="1" hangingPunct="1"/>
            <a:endParaRPr lang="en-GB" altLang="en-US" sz="1200">
              <a:solidFill>
                <a:srgbClr val="FF9900"/>
              </a:solidFill>
            </a:endParaRPr>
          </a:p>
          <a:p>
            <a:pPr algn="just" eaLnBrk="1" hangingPunct="1"/>
            <a:r>
              <a:rPr lang="en-GB" altLang="en-US" sz="1000">
                <a:solidFill>
                  <a:srgbClr val="4D4D4D"/>
                </a:solidFill>
              </a:rPr>
              <a:t>Historically, packaging was mainly used to transport goods, particularly foodstuffs, from their place of manufacture direct to the customer. Packaging later became prominent in the preserving of food products for longer periods. The packaging revolution has continued, catering to an ever-expanding range of consumer products that are sold through ever-widening chains of distribution.</a:t>
            </a:r>
          </a:p>
          <a:p>
            <a:pPr algn="just" eaLnBrk="1" hangingPunct="1"/>
            <a:endParaRPr lang="en-GB" altLang="en-US" sz="1000">
              <a:solidFill>
                <a:srgbClr val="4D4D4D"/>
              </a:solidFill>
            </a:endParaRPr>
          </a:p>
          <a:p>
            <a:pPr algn="just" eaLnBrk="1" hangingPunct="1"/>
            <a:r>
              <a:rPr lang="en-GB" altLang="en-US" sz="1000">
                <a:solidFill>
                  <a:srgbClr val="4D4D4D"/>
                </a:solidFill>
              </a:rPr>
              <a:t>Packaging helps extend a product’s shelf- life by acting as a protective barrier, thus slowing the rate of deterioration. It is increasingly required to preserve “natural”, untreated and unprocessed foods imported from all parts of the world, so that they can meet consumers’ increasing demands for freshness.</a:t>
            </a:r>
          </a:p>
          <a:p>
            <a:pPr algn="just" eaLnBrk="1" hangingPunct="1"/>
            <a:endParaRPr lang="en-GB" altLang="en-US" sz="1000">
              <a:solidFill>
                <a:srgbClr val="4D4D4D"/>
              </a:solidFill>
            </a:endParaRPr>
          </a:p>
          <a:p>
            <a:pPr algn="just" eaLnBrk="1" hangingPunct="1"/>
            <a:r>
              <a:rPr lang="en-GB" altLang="en-US" sz="1000">
                <a:solidFill>
                  <a:srgbClr val="4D4D4D"/>
                </a:solidFill>
              </a:rPr>
              <a:t>Apart from containment and preservation, communication between the manufacturer/seller and the consumer is a third and equally important function of packaging. In supermarkets, where products are normally displayed next to their competitors, it performs a marketing function. The packaging should help the product to attract the attention of a prospective customer. Packaging has a fourth function: to provide legal information. Most food, drink and pharmaceutical products are required by law to carry on packaging necessary product information, so that it is easily accessible to customers. Packaging must fulfil other demands made on the parties concerned, not the least of which is its final disposal in an environmentally compatible way.</a:t>
            </a:r>
          </a:p>
          <a:p>
            <a:pPr algn="just" eaLnBrk="1" hangingPunct="1"/>
            <a:endParaRPr lang="en-GB" altLang="en-US" sz="1000" b="1">
              <a:solidFill>
                <a:srgbClr val="4D4D4D"/>
              </a:solidFill>
            </a:endParaRPr>
          </a:p>
          <a:p>
            <a:pPr algn="just" eaLnBrk="1" hangingPunct="1"/>
            <a:endParaRPr lang="en-GB" altLang="en-US" sz="1000" b="1">
              <a:solidFill>
                <a:srgbClr val="4D4D4D"/>
              </a:solidFill>
            </a:endParaRPr>
          </a:p>
          <a:p>
            <a:pPr algn="just" eaLnBrk="1" hangingPunct="1"/>
            <a:r>
              <a:rPr lang="en-GB" altLang="en-US" sz="1600" b="1">
                <a:solidFill>
                  <a:srgbClr val="993366"/>
                </a:solidFill>
              </a:rPr>
              <a:t>RECYCLING PACKAGING MATERIALS</a:t>
            </a:r>
          </a:p>
          <a:p>
            <a:pPr algn="just" eaLnBrk="1" hangingPunct="1"/>
            <a:r>
              <a:rPr lang="en-GB" altLang="en-US" sz="1000">
                <a:solidFill>
                  <a:srgbClr val="4D4D4D"/>
                </a:solidFill>
              </a:rPr>
              <a:t>The main categories of material used for packaging are: paper and board; glass; steel (mainly tinplate); aluminium; plastics; wood; and jute and bamboo.</a:t>
            </a:r>
            <a:endParaRPr lang="en-GB" altLang="en-US" sz="1000" i="1">
              <a:solidFill>
                <a:srgbClr val="4D4D4D"/>
              </a:solidFill>
            </a:endParaRPr>
          </a:p>
          <a:p>
            <a:pPr algn="just" eaLnBrk="1" hangingPunct="1"/>
            <a:endParaRPr lang="en-GB" altLang="en-US" sz="1000" i="1">
              <a:solidFill>
                <a:srgbClr val="4D4D4D"/>
              </a:solidFill>
            </a:endParaRPr>
          </a:p>
          <a:p>
            <a:pPr algn="just" eaLnBrk="1" hangingPunct="1"/>
            <a:r>
              <a:rPr lang="en-GB" altLang="en-US" sz="1400" b="1" i="1">
                <a:solidFill>
                  <a:schemeClr val="hlink"/>
                </a:solidFill>
              </a:rPr>
              <a:t>PAPER AND BOARD</a:t>
            </a:r>
            <a:endParaRPr lang="en-GB" altLang="en-US" sz="1400" b="1">
              <a:solidFill>
                <a:schemeClr val="hlink"/>
              </a:solidFill>
            </a:endParaRPr>
          </a:p>
          <a:p>
            <a:pPr algn="just" eaLnBrk="1" hangingPunct="1"/>
            <a:r>
              <a:rPr lang="en-GB" altLang="en-US" sz="1000">
                <a:solidFill>
                  <a:srgbClr val="4D4D4D"/>
                </a:solidFill>
              </a:rPr>
              <a:t>The main advantages of paper and board are their low cost for a given level of rigidity, and their excellent printability and promotional potential. They also have a good environmental image because they are inherently biodegradable and their raw materials are renewable.</a:t>
            </a:r>
          </a:p>
          <a:p>
            <a:pPr algn="just" eaLnBrk="1" hangingPunct="1"/>
            <a:endParaRPr lang="en-GB" altLang="en-US" sz="1000">
              <a:solidFill>
                <a:srgbClr val="4D4D4D"/>
              </a:solidFill>
            </a:endParaRPr>
          </a:p>
          <a:p>
            <a:pPr algn="just" eaLnBrk="1" hangingPunct="1"/>
            <a:r>
              <a:rPr lang="en-GB" altLang="en-US" sz="1000">
                <a:solidFill>
                  <a:srgbClr val="4D4D4D"/>
                </a:solidFill>
              </a:rPr>
              <a:t>These properties are exploited to the full in the construction of corrugated boards, which give high strength-to-weight ratios and stiffness combined with good burst strength. Paperboard materials are admirably suited for highly decorated and promotional packages, widely used to give an excellent-quality image.</a:t>
            </a:r>
          </a:p>
          <a:p>
            <a:pPr algn="just" eaLnBrk="1" hangingPunct="1"/>
            <a:endParaRPr lang="en-GB" altLang="en-US" sz="1000">
              <a:solidFill>
                <a:srgbClr val="4D4D4D"/>
              </a:solidFill>
            </a:endParaRPr>
          </a:p>
          <a:p>
            <a:pPr algn="just" eaLnBrk="1" hangingPunct="1"/>
            <a:r>
              <a:rPr lang="en-GB" altLang="en-US" sz="1000">
                <a:solidFill>
                  <a:srgbClr val="4D4D4D"/>
                </a:solidFill>
              </a:rPr>
              <a:t>However, paper and board present no barrier to gases and lose their strength and rigidity when wet. They therefore have to be coated and/or laminated with impermeable materials to obtain these properties. As a result, it is technically difficult and costly, though not impossible, to re-pulp and recycle these materials for use in similar applications.</a:t>
            </a:r>
          </a:p>
          <a:p>
            <a:pPr algn="just" eaLnBrk="1" hangingPunct="1"/>
            <a:endParaRPr lang="en-GB" altLang="en-US" sz="1000">
              <a:solidFill>
                <a:srgbClr val="4D4D4D"/>
              </a:solidFill>
            </a:endParaRPr>
          </a:p>
          <a:p>
            <a:pPr algn="just" eaLnBrk="1" hangingPunct="1"/>
            <a:r>
              <a:rPr lang="en-GB" altLang="en-US" sz="1000">
                <a:solidFill>
                  <a:srgbClr val="4D4D4D"/>
                </a:solidFill>
              </a:rPr>
              <a:t>To overcome this deficiency, the packaging industry has developed ways of reusing the waste from, for example, laminated beverage packaging made from board, aluminium and polyethylene.</a:t>
            </a:r>
          </a:p>
          <a:p>
            <a:pPr algn="just" eaLnBrk="1" hangingPunct="1"/>
            <a:endParaRPr lang="en-GB" altLang="en-US" sz="1000">
              <a:solidFill>
                <a:srgbClr val="4D4D4D"/>
              </a:solidFill>
            </a:endParaRPr>
          </a:p>
          <a:p>
            <a:pPr algn="just" eaLnBrk="1" hangingPunct="1"/>
            <a:r>
              <a:rPr lang="en-GB" altLang="en-US" sz="1000">
                <a:solidFill>
                  <a:srgbClr val="4D4D4D"/>
                </a:solidFill>
              </a:rPr>
              <a:t>Paper and paperboard are both produced from cellulose fibres, obtained mainly from wood. Raw material sources for paper and paperboard include logs, and by-products of the lumber industry such as sawdust, as well as recycled fibre from newsprint, magazines, books and other paperboard sources.</a:t>
            </a:r>
          </a:p>
          <a:p>
            <a:pPr algn="just" eaLnBrk="1" hangingPunct="1"/>
            <a:endParaRPr lang="en-GB" altLang="en-US" sz="1000">
              <a:solidFill>
                <a:srgbClr val="4D4D4D"/>
              </a:solidFill>
            </a:endParaRPr>
          </a:p>
          <a:p>
            <a:pPr algn="just" eaLnBrk="1" hangingPunct="1"/>
            <a:r>
              <a:rPr lang="en-GB" altLang="en-US" sz="1000">
                <a:solidFill>
                  <a:srgbClr val="4D4D4D"/>
                </a:solidFill>
              </a:rPr>
              <a:t>In practice, recycling is not straightforward and presents many technical challenges. The additives, inks and coatings used to improve the functional properties of papers make it difficult to re-pulp them. For example, it is almost impossible to recycle corrugated board that has been waxed or coated with plastic film. Moreover, paper and paperboard products cannot be recycled indefinitely since the fibres tend to deteriorate and shorten in length progressively with each cycle. In addition, adhesives and tapes used in conjunction with these materials can clog the recycling equipment.</a:t>
            </a:r>
            <a:endParaRPr lang="en-GB" altLang="en-US" sz="1000" i="1">
              <a:solidFill>
                <a:srgbClr val="4D4D4D"/>
              </a:solidFill>
            </a:endParaRPr>
          </a:p>
          <a:p>
            <a:pPr algn="just" eaLnBrk="1" hangingPunct="1"/>
            <a:endParaRPr lang="en-GB" altLang="en-US" sz="1000" i="1">
              <a:solidFill>
                <a:srgbClr val="4D4D4D"/>
              </a:solidFill>
            </a:endParaRPr>
          </a:p>
          <a:p>
            <a:pPr algn="just" eaLnBrk="1" hangingPunct="1"/>
            <a:r>
              <a:rPr lang="en-GB" altLang="en-US" sz="1400" b="1" i="1">
                <a:solidFill>
                  <a:schemeClr val="hlink"/>
                </a:solidFill>
              </a:rPr>
              <a:t>GLASS</a:t>
            </a:r>
            <a:endParaRPr lang="en-GB" altLang="en-US" sz="1400" b="1">
              <a:solidFill>
                <a:schemeClr val="hlink"/>
              </a:solidFill>
            </a:endParaRPr>
          </a:p>
          <a:p>
            <a:pPr algn="just" eaLnBrk="1" hangingPunct="1"/>
            <a:r>
              <a:rPr lang="en-GB" altLang="en-US" sz="1000">
                <a:solidFill>
                  <a:srgbClr val="4D4D4D"/>
                </a:solidFill>
              </a:rPr>
              <a:t>Producing glass from its raw materials, sand and soda ash, requires high initial energy inputs. By contrast, use of recycled glass in the manufacture of new bottles and jars requires substantially less energy and is thus preferable from the resource conservation standpoint. Its main disadvantages are its weight and fragility, and its vulnerability to abrupt temperature fluctuations. Food and beverage containers, which make up the bulk of glass packaging used, are primarily white, green or brown and represent the main source of material available for recycling. Colour variation and contamination with ceramic particles can cause difficulties during recycling of cullet (broken or scrap glass melted down for reuse).</a:t>
            </a:r>
          </a:p>
          <a:p>
            <a:pPr algn="just" eaLnBrk="1" hangingPunct="1"/>
            <a:endParaRPr lang="en-GB" altLang="en-US" sz="1000">
              <a:solidFill>
                <a:srgbClr val="4D4D4D"/>
              </a:solidFill>
            </a:endParaRPr>
          </a:p>
          <a:p>
            <a:pPr algn="just" eaLnBrk="1" hangingPunct="1"/>
            <a:r>
              <a:rPr lang="en-GB" altLang="en-US" sz="1000">
                <a:solidFill>
                  <a:srgbClr val="4D4D4D"/>
                </a:solidFill>
              </a:rPr>
              <a:t>However, there is currently more cullet being generated than can be used to make containers. Therefore applications in fields other than packaging have to be developed. For this reason, used glass is being introduced as a raw material in sectors such as the construction industry.</a:t>
            </a:r>
            <a:endParaRPr lang="en-GB" altLang="en-US" sz="1000" i="1">
              <a:solidFill>
                <a:srgbClr val="4D4D4D"/>
              </a:solidFill>
            </a:endParaRPr>
          </a:p>
          <a:p>
            <a:pPr algn="just" eaLnBrk="1" hangingPunct="1"/>
            <a:endParaRPr lang="en-GB" altLang="en-US" sz="1000" i="1">
              <a:solidFill>
                <a:srgbClr val="4D4D4D"/>
              </a:solidFill>
            </a:endParaRPr>
          </a:p>
          <a:p>
            <a:pPr algn="just" eaLnBrk="1" hangingPunct="1"/>
            <a:r>
              <a:rPr lang="en-GB" altLang="en-US" sz="1400" b="1" i="1">
                <a:solidFill>
                  <a:schemeClr val="hlink"/>
                </a:solidFill>
              </a:rPr>
              <a:t>STEEL</a:t>
            </a:r>
            <a:endParaRPr lang="en-GB" altLang="en-US" sz="1400" b="1">
              <a:solidFill>
                <a:schemeClr val="hlink"/>
              </a:solidFill>
            </a:endParaRPr>
          </a:p>
          <a:p>
            <a:pPr algn="just" eaLnBrk="1" hangingPunct="1"/>
            <a:r>
              <a:rPr lang="en-GB" altLang="en-US" sz="1000">
                <a:solidFill>
                  <a:srgbClr val="4D4D4D"/>
                </a:solidFill>
              </a:rPr>
              <a:t>Steel has traditionally been recycled worldwide, since as much as 40% of steel scrap goes into the production of new steel. Every can produced contains, on average, 25% recycled steel.</a:t>
            </a:r>
          </a:p>
          <a:p>
            <a:pPr algn="just" eaLnBrk="1" hangingPunct="1"/>
            <a:endParaRPr lang="en-GB" altLang="en-US" sz="1000">
              <a:solidFill>
                <a:srgbClr val="4D4D4D"/>
              </a:solidFill>
            </a:endParaRPr>
          </a:p>
          <a:p>
            <a:pPr algn="just" eaLnBrk="1" hangingPunct="1"/>
            <a:r>
              <a:rPr lang="en-GB" altLang="en-US" sz="1000">
                <a:solidFill>
                  <a:srgbClr val="4D4D4D"/>
                </a:solidFill>
              </a:rPr>
              <a:t>Its main advantage over other packaging materials from an environmental standpoint is that it can be readily and cheaply separated from mixed waste using magnets. As much as 50% reduction in energy use can be realized by mixing a proportion of scrap with the virgin steel. Tinplate scrap can be recycled at levels of up to 100% for applications other than packaging.</a:t>
            </a:r>
          </a:p>
          <a:p>
            <a:pPr algn="just" eaLnBrk="1" hangingPunct="1"/>
            <a:endParaRPr lang="en-GB" altLang="en-US" sz="1000">
              <a:solidFill>
                <a:srgbClr val="4D4D4D"/>
              </a:solidFill>
            </a:endParaRPr>
          </a:p>
          <a:p>
            <a:pPr algn="just" eaLnBrk="1" hangingPunct="1"/>
            <a:r>
              <a:rPr lang="en-GB" altLang="en-US" sz="1000">
                <a:solidFill>
                  <a:srgbClr val="4D4D4D"/>
                </a:solidFill>
              </a:rPr>
              <a:t>The main drawback of steel is that, like glass, it is a heavy material with low intrinsic value. In addition, only a small percentage of steel and tinplate-can scrap lends itself to recycling into steel for can-making. Steel-can recycling is thus less financially viable than, for example, recycling of aluminium.</a:t>
            </a:r>
            <a:endParaRPr lang="en-GB" altLang="en-US" sz="1000" i="1">
              <a:solidFill>
                <a:srgbClr val="4D4D4D"/>
              </a:solidFill>
            </a:endParaRP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ChangeArrowheads="1"/>
          </p:cNvSpPr>
          <p:nvPr/>
        </p:nvSpPr>
        <p:spPr bwMode="auto">
          <a:xfrm>
            <a:off x="0" y="0"/>
            <a:ext cx="12801600" cy="96012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17763" name="Text Box 8"/>
          <p:cNvSpPr txBox="1">
            <a:spLocks noChangeArrowheads="1"/>
          </p:cNvSpPr>
          <p:nvPr/>
        </p:nvSpPr>
        <p:spPr bwMode="auto">
          <a:xfrm>
            <a:off x="71438" y="106363"/>
            <a:ext cx="12730162" cy="896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l" eaLnBrk="1" hangingPunct="1"/>
            <a:r>
              <a:rPr lang="en-GB" altLang="en-US" sz="2800" b="1" u="sng">
                <a:solidFill>
                  <a:srgbClr val="993366"/>
                </a:solidFill>
              </a:rPr>
              <a:t>ARTICLE 1:</a:t>
            </a:r>
            <a:r>
              <a:rPr lang="en-GB" altLang="en-US" sz="2400" b="1">
                <a:solidFill>
                  <a:srgbClr val="993366"/>
                </a:solidFill>
              </a:rPr>
              <a:t> MAKING YOUR PACKAGING ENVIRONMENTALLY FRIENDLY - CONTINUED</a:t>
            </a:r>
            <a:endParaRPr lang="en-GB" altLang="en-US" sz="2400" b="1">
              <a:solidFill>
                <a:srgbClr val="993366"/>
              </a:solidFill>
              <a:hlinkClick r:id="rId3"/>
            </a:endParaRPr>
          </a:p>
          <a:p>
            <a:pPr algn="just" eaLnBrk="1" hangingPunct="1"/>
            <a:endParaRPr lang="en-GB" altLang="en-US" sz="1200" b="1" i="1">
              <a:solidFill>
                <a:srgbClr val="4D4D4D"/>
              </a:solidFill>
            </a:endParaRPr>
          </a:p>
          <a:p>
            <a:pPr algn="just" eaLnBrk="1" hangingPunct="1"/>
            <a:r>
              <a:rPr lang="en-GB" altLang="en-US" sz="1200" i="1">
                <a:solidFill>
                  <a:srgbClr val="FF9900"/>
                </a:solidFill>
              </a:rPr>
              <a:t>© International Trade Centre, International Trade Forum - Issue 2/2001</a:t>
            </a:r>
            <a:endParaRPr lang="en-GB" altLang="en-US" sz="1200">
              <a:solidFill>
                <a:srgbClr val="FF9900"/>
              </a:solidFill>
            </a:endParaRPr>
          </a:p>
          <a:p>
            <a:pPr algn="just" eaLnBrk="1" hangingPunct="1"/>
            <a:endParaRPr lang="en-GB" altLang="en-US" sz="1000" i="1">
              <a:solidFill>
                <a:srgbClr val="4D4D4D"/>
              </a:solidFill>
            </a:endParaRPr>
          </a:p>
          <a:p>
            <a:pPr algn="just" eaLnBrk="1" hangingPunct="1"/>
            <a:endParaRPr lang="en-GB" altLang="en-US" sz="1000" i="1">
              <a:solidFill>
                <a:srgbClr val="4D4D4D"/>
              </a:solidFill>
            </a:endParaRPr>
          </a:p>
          <a:p>
            <a:pPr algn="just" eaLnBrk="1" hangingPunct="1"/>
            <a:endParaRPr lang="en-GB" altLang="en-US" sz="1000" i="1">
              <a:solidFill>
                <a:srgbClr val="4D4D4D"/>
              </a:solidFill>
            </a:endParaRPr>
          </a:p>
          <a:p>
            <a:pPr algn="just" eaLnBrk="1" hangingPunct="1"/>
            <a:r>
              <a:rPr lang="en-GB" altLang="en-US" sz="1400" b="1" i="1">
                <a:solidFill>
                  <a:schemeClr val="hlink"/>
                </a:solidFill>
              </a:rPr>
              <a:t>ALUMINIUM</a:t>
            </a:r>
            <a:endParaRPr lang="en-GB" altLang="en-US" sz="1400" b="1">
              <a:solidFill>
                <a:schemeClr val="hlink"/>
              </a:solidFill>
            </a:endParaRPr>
          </a:p>
          <a:p>
            <a:pPr algn="just" eaLnBrk="1" hangingPunct="1"/>
            <a:r>
              <a:rPr lang="en-GB" altLang="en-US" sz="1000">
                <a:solidFill>
                  <a:srgbClr val="4D4D4D"/>
                </a:solidFill>
              </a:rPr>
              <a:t>Aluminium is an ideal material for recycling. It has high intrinsic worth, and hence scrap value. There is thus a considerable incentive to reclaim the metal from packaging waste. The economics of collection and recycling of aluminium for packaging applications are generally favourable.</a:t>
            </a:r>
          </a:p>
          <a:p>
            <a:pPr algn="just" eaLnBrk="1" hangingPunct="1"/>
            <a:endParaRPr lang="en-GB" altLang="en-US" sz="1000">
              <a:solidFill>
                <a:srgbClr val="4D4D4D"/>
              </a:solidFill>
            </a:endParaRPr>
          </a:p>
          <a:p>
            <a:pPr algn="just" eaLnBrk="1" hangingPunct="1"/>
            <a:r>
              <a:rPr lang="en-GB" altLang="en-US" sz="1000">
                <a:solidFill>
                  <a:srgbClr val="4D4D4D"/>
                </a:solidFill>
              </a:rPr>
              <a:t>The fact that recycling does not degrade aluminium means that new aluminium can be made from 100%-recycled material. This has enabled the creation of a practically closed-loop system, the only packaging material for which such a facility is available.</a:t>
            </a:r>
            <a:endParaRPr lang="en-GB" altLang="en-US" sz="1000" i="1">
              <a:solidFill>
                <a:srgbClr val="4D4D4D"/>
              </a:solidFill>
            </a:endParaRPr>
          </a:p>
          <a:p>
            <a:pPr algn="just" eaLnBrk="1" hangingPunct="1"/>
            <a:endParaRPr lang="en-GB" altLang="en-US" sz="1000" i="1">
              <a:solidFill>
                <a:srgbClr val="4D4D4D"/>
              </a:solidFill>
            </a:endParaRPr>
          </a:p>
          <a:p>
            <a:pPr algn="just" eaLnBrk="1" hangingPunct="1"/>
            <a:r>
              <a:rPr lang="en-GB" altLang="en-US" sz="1400" i="1">
                <a:solidFill>
                  <a:schemeClr val="hlink"/>
                </a:solidFill>
              </a:rPr>
              <a:t>PLASTICS</a:t>
            </a:r>
            <a:endParaRPr lang="en-GB" altLang="en-US" sz="1400">
              <a:solidFill>
                <a:schemeClr val="hlink"/>
              </a:solidFill>
            </a:endParaRPr>
          </a:p>
          <a:p>
            <a:pPr algn="just" eaLnBrk="1" hangingPunct="1"/>
            <a:r>
              <a:rPr lang="en-GB" altLang="en-US" sz="1000">
                <a:solidFill>
                  <a:srgbClr val="4D4D4D"/>
                </a:solidFill>
              </a:rPr>
              <a:t>Plastics are perhaps the most versatile group of materials used in packaging. This is because they are basically chemicals which can be modified to satisfy a broad spectrum of packaging and other demands.</a:t>
            </a:r>
          </a:p>
          <a:p>
            <a:pPr algn="just" eaLnBrk="1" hangingPunct="1"/>
            <a:endParaRPr lang="en-GB" altLang="en-US" sz="1000">
              <a:solidFill>
                <a:srgbClr val="4D4D4D"/>
              </a:solidFill>
            </a:endParaRPr>
          </a:p>
          <a:p>
            <a:pPr algn="just" eaLnBrk="1" hangingPunct="1"/>
            <a:r>
              <a:rPr lang="en-GB" altLang="en-US" sz="1000">
                <a:solidFill>
                  <a:srgbClr val="4D4D4D"/>
                </a:solidFill>
              </a:rPr>
              <a:t>Bottles from PET (polyethylene terephthalate) are currently the most extensively recycled plastic packaging material. They are produced by injection stretch-blow moulding, a process that strengthens the material when stretching it. Primarily used for beverage bottles, it can thus be readily identified by the consumer and thus easier to collect than other plastics. It is economic to recycle even with existing collection systems, and there are well-developed markets for the products of its recycling such as carpet fibres and fibrefill.</a:t>
            </a:r>
          </a:p>
          <a:p>
            <a:pPr algn="just" eaLnBrk="1" hangingPunct="1"/>
            <a:endParaRPr lang="en-GB" altLang="en-US" sz="1000">
              <a:solidFill>
                <a:srgbClr val="4D4D4D"/>
              </a:solidFill>
            </a:endParaRPr>
          </a:p>
          <a:p>
            <a:pPr algn="just" eaLnBrk="1" hangingPunct="1"/>
            <a:r>
              <a:rPr lang="en-GB" altLang="en-US" sz="1000">
                <a:solidFill>
                  <a:srgbClr val="4D4D4D"/>
                </a:solidFill>
              </a:rPr>
              <a:t>Another important feature of used PET is the possibility of converting it back to its original components by chemical means, using hydrolysis or methanolysis. The United States’ Food and Drug Administration has approved PET produced by chemical recovery of this sort for food-packaging applications, and the recovered polymer has also been used for beverage packaging.</a:t>
            </a:r>
            <a:endParaRPr lang="en-GB" altLang="en-US" sz="1000" i="1">
              <a:solidFill>
                <a:srgbClr val="4D4D4D"/>
              </a:solidFill>
            </a:endParaRPr>
          </a:p>
          <a:p>
            <a:pPr algn="just" eaLnBrk="1" hangingPunct="1"/>
            <a:endParaRPr lang="en-GB" altLang="en-US" sz="1000" i="1">
              <a:solidFill>
                <a:srgbClr val="4D4D4D"/>
              </a:solidFill>
            </a:endParaRPr>
          </a:p>
          <a:p>
            <a:pPr algn="just" eaLnBrk="1" hangingPunct="1"/>
            <a:r>
              <a:rPr lang="en-GB" altLang="en-US" sz="1400" i="1">
                <a:solidFill>
                  <a:schemeClr val="hlink"/>
                </a:solidFill>
              </a:rPr>
              <a:t>WOOD</a:t>
            </a:r>
            <a:endParaRPr lang="en-GB" altLang="en-US" sz="1400">
              <a:solidFill>
                <a:schemeClr val="hlink"/>
              </a:solidFill>
            </a:endParaRPr>
          </a:p>
          <a:p>
            <a:pPr algn="just" eaLnBrk="1" hangingPunct="1"/>
            <a:r>
              <a:rPr lang="en-GB" altLang="en-US" sz="1000">
                <a:solidFill>
                  <a:srgbClr val="4D4D4D"/>
                </a:solidFill>
              </a:rPr>
              <a:t>Wood is relatively heavy and can be expensive as packaging. It provides no effective barrier to gases or moisture and its use in food packaging is therefore restricted. As a result, the use of wood in packaging, although still widespread, is in decline.</a:t>
            </a:r>
            <a:endParaRPr lang="en-GB" altLang="en-US" sz="1000" i="1">
              <a:solidFill>
                <a:srgbClr val="4D4D4D"/>
              </a:solidFill>
            </a:endParaRPr>
          </a:p>
          <a:p>
            <a:pPr algn="just" eaLnBrk="1" hangingPunct="1"/>
            <a:endParaRPr lang="en-GB" altLang="en-US" sz="1000" i="1">
              <a:solidFill>
                <a:srgbClr val="4D4D4D"/>
              </a:solidFill>
            </a:endParaRPr>
          </a:p>
          <a:p>
            <a:pPr algn="just" eaLnBrk="1" hangingPunct="1"/>
            <a:r>
              <a:rPr lang="en-GB" altLang="en-US" sz="1400" i="1">
                <a:solidFill>
                  <a:schemeClr val="hlink"/>
                </a:solidFill>
              </a:rPr>
              <a:t>JUTE &amp; BAMBOO</a:t>
            </a:r>
            <a:endParaRPr lang="en-GB" altLang="en-US" sz="1400">
              <a:solidFill>
                <a:schemeClr val="hlink"/>
              </a:solidFill>
            </a:endParaRPr>
          </a:p>
          <a:p>
            <a:pPr algn="just" eaLnBrk="1" hangingPunct="1"/>
            <a:r>
              <a:rPr lang="en-GB" altLang="en-US" sz="1000">
                <a:solidFill>
                  <a:srgbClr val="4D4D4D"/>
                </a:solidFill>
              </a:rPr>
              <a:t>Jute and bamboo are no longer generally regarded as suitable packaging materials for exporting foodstuffs, because of the contamination risks that their open package structures such as sacks and baskets can present.</a:t>
            </a:r>
            <a:endParaRPr lang="en-GB" altLang="en-US" sz="1000" b="1">
              <a:solidFill>
                <a:srgbClr val="4D4D4D"/>
              </a:solidFill>
            </a:endParaRPr>
          </a:p>
          <a:p>
            <a:pPr algn="just" eaLnBrk="1" hangingPunct="1"/>
            <a:endParaRPr lang="en-GB" altLang="en-US" sz="1200" i="1">
              <a:solidFill>
                <a:srgbClr val="4D4D4D"/>
              </a:solidFill>
            </a:endParaRPr>
          </a:p>
          <a:p>
            <a:pPr algn="just" eaLnBrk="1" hangingPunct="1"/>
            <a:endParaRPr lang="en-GB" altLang="en-US" sz="1200" i="1">
              <a:solidFill>
                <a:srgbClr val="4D4D4D"/>
              </a:solidFill>
            </a:endParaRPr>
          </a:p>
          <a:p>
            <a:pPr algn="just" eaLnBrk="1" hangingPunct="1"/>
            <a:r>
              <a:rPr lang="en-GB" altLang="en-US" sz="1600" b="1">
                <a:solidFill>
                  <a:srgbClr val="993366"/>
                </a:solidFill>
              </a:rPr>
              <a:t>TRENDS</a:t>
            </a:r>
          </a:p>
          <a:p>
            <a:pPr algn="just" eaLnBrk="1" hangingPunct="1"/>
            <a:endParaRPr lang="en-GB" altLang="en-US" sz="600" i="1">
              <a:solidFill>
                <a:schemeClr val="hlink"/>
              </a:solidFill>
            </a:endParaRPr>
          </a:p>
          <a:p>
            <a:pPr algn="just" eaLnBrk="1" hangingPunct="1"/>
            <a:r>
              <a:rPr lang="en-GB" altLang="en-US" sz="1400" i="1">
                <a:solidFill>
                  <a:schemeClr val="hlink"/>
                </a:solidFill>
              </a:rPr>
              <a:t>TAMPER-PROOF PACKAGING</a:t>
            </a:r>
            <a:endParaRPr lang="en-GB" altLang="en-US" sz="1400">
              <a:solidFill>
                <a:schemeClr val="hlink"/>
              </a:solidFill>
            </a:endParaRPr>
          </a:p>
          <a:p>
            <a:pPr algn="just" eaLnBrk="1" hangingPunct="1"/>
            <a:r>
              <a:rPr lang="en-GB" altLang="en-US" sz="1000">
                <a:solidFill>
                  <a:srgbClr val="4D4D4D"/>
                </a:solidFill>
              </a:rPr>
              <a:t>A successful package is one that protects the product throughout its shelf-life, keeping it fresh and free from damage so that it remains attractive and suitable for its intended use. But today good packaging may also need to be tamper-resistant and tamper-evident.</a:t>
            </a:r>
            <a:endParaRPr lang="en-GB" altLang="en-US" sz="1000" i="1">
              <a:solidFill>
                <a:srgbClr val="4D4D4D"/>
              </a:solidFill>
            </a:endParaRPr>
          </a:p>
          <a:p>
            <a:pPr algn="just" eaLnBrk="1" hangingPunct="1"/>
            <a:endParaRPr lang="en-GB" altLang="en-US" sz="1000" i="1">
              <a:solidFill>
                <a:srgbClr val="4D4D4D"/>
              </a:solidFill>
            </a:endParaRPr>
          </a:p>
          <a:p>
            <a:pPr algn="just" eaLnBrk="1" hangingPunct="1"/>
            <a:r>
              <a:rPr lang="en-GB" altLang="en-US" sz="1400" i="1">
                <a:solidFill>
                  <a:schemeClr val="hlink"/>
                </a:solidFill>
              </a:rPr>
              <a:t>EC DIRECTIVE ON PACKAGING &amp; WASTE</a:t>
            </a:r>
            <a:endParaRPr lang="en-GB" altLang="en-US" sz="1400">
              <a:solidFill>
                <a:schemeClr val="hlink"/>
              </a:solidFill>
            </a:endParaRPr>
          </a:p>
          <a:p>
            <a:pPr algn="just" eaLnBrk="1" hangingPunct="1"/>
            <a:r>
              <a:rPr lang="en-GB" altLang="en-US" sz="1000">
                <a:solidFill>
                  <a:srgbClr val="4D4D4D"/>
                </a:solidFill>
              </a:rPr>
              <a:t>The European Parliament and Council Directive 94/62/EC, concerning packaging and packaging waste, calls on member states to achieve packaging waste recovery rates of 50% to 65%, and recycling rates of 25% to 45% by July 2001.</a:t>
            </a:r>
          </a:p>
          <a:p>
            <a:pPr algn="just" eaLnBrk="1" hangingPunct="1"/>
            <a:endParaRPr lang="en-GB" altLang="en-US" sz="1000">
              <a:solidFill>
                <a:srgbClr val="4D4D4D"/>
              </a:solidFill>
            </a:endParaRPr>
          </a:p>
          <a:p>
            <a:pPr algn="just" eaLnBrk="1" hangingPunct="1"/>
            <a:r>
              <a:rPr lang="en-GB" altLang="en-US" sz="1000">
                <a:solidFill>
                  <a:srgbClr val="4D4D4D"/>
                </a:solidFill>
              </a:rPr>
              <a:t>The directive makes it obligatory for packaging “producers” to take appropriate steps to recover packaging waste arising from their own production in line with the “polluter pays” and the “extended producer responsibility” principles. The waste is required by law either to be taken back or recovered by the producers, or made available free of charge for recovery by a third-party waste-recovery organization.</a:t>
            </a:r>
            <a:endParaRPr lang="en-GB" altLang="en-US" sz="1000" i="1">
              <a:solidFill>
                <a:srgbClr val="4D4D4D"/>
              </a:solidFill>
            </a:endParaRPr>
          </a:p>
          <a:p>
            <a:pPr algn="just" eaLnBrk="1" hangingPunct="1"/>
            <a:endParaRPr lang="en-GB" altLang="en-US" sz="1000" i="1">
              <a:solidFill>
                <a:srgbClr val="4D4D4D"/>
              </a:solidFill>
            </a:endParaRPr>
          </a:p>
          <a:p>
            <a:pPr algn="just" eaLnBrk="1" hangingPunct="1"/>
            <a:r>
              <a:rPr lang="en-GB" altLang="en-US" sz="1400" i="1">
                <a:solidFill>
                  <a:schemeClr val="hlink"/>
                </a:solidFill>
              </a:rPr>
              <a:t>ENVIRONMENTAL IMPACT STUDIES</a:t>
            </a:r>
            <a:endParaRPr lang="en-GB" altLang="en-US" sz="1400">
              <a:solidFill>
                <a:schemeClr val="hlink"/>
              </a:solidFill>
            </a:endParaRPr>
          </a:p>
          <a:p>
            <a:pPr algn="just" eaLnBrk="1" hangingPunct="1"/>
            <a:r>
              <a:rPr lang="en-GB" altLang="en-US" sz="1000">
                <a:solidFill>
                  <a:srgbClr val="4D4D4D"/>
                </a:solidFill>
              </a:rPr>
              <a:t>Major studies have been undertaken in Europe and North America to analyse environmental impacts caused by production and use of packaging. One key finding was that transporting of packaged products by the consumer could become a significant environmental factor if many long-distance shopping trips are made for relatively small purchases.</a:t>
            </a:r>
          </a:p>
          <a:p>
            <a:pPr algn="just" eaLnBrk="1" hangingPunct="1"/>
            <a:endParaRPr lang="en-GB" altLang="en-US" sz="1000">
              <a:solidFill>
                <a:srgbClr val="4D4D4D"/>
              </a:solidFill>
            </a:endParaRPr>
          </a:p>
          <a:p>
            <a:pPr algn="just" eaLnBrk="1" hangingPunct="1"/>
            <a:r>
              <a:rPr lang="en-GB" altLang="en-US" sz="1000">
                <a:solidFill>
                  <a:srgbClr val="4D4D4D"/>
                </a:solidFill>
              </a:rPr>
              <a:t>In general, legislation on food-related packaging is a complex and specialized matter. Packers may require expert help to guide them through the legal maze. Any combination of product and packaging material may be unique, requiring special consideration. The exporter is therefore strongly advised to seek guidance from packaging and food research bodies serving countries of interest. ITC can provide information on these bodies.</a:t>
            </a: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ChangeArrowheads="1"/>
          </p:cNvSpPr>
          <p:nvPr/>
        </p:nvSpPr>
        <p:spPr bwMode="auto">
          <a:xfrm>
            <a:off x="0" y="0"/>
            <a:ext cx="12801600" cy="96012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18787" name="Text Box 8"/>
          <p:cNvSpPr txBox="1">
            <a:spLocks noChangeArrowheads="1"/>
          </p:cNvSpPr>
          <p:nvPr/>
        </p:nvSpPr>
        <p:spPr bwMode="auto">
          <a:xfrm>
            <a:off x="71438" y="106363"/>
            <a:ext cx="12730162" cy="849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l" eaLnBrk="1" hangingPunct="1"/>
            <a:r>
              <a:rPr lang="en-GB" altLang="en-US" sz="2800" b="1" u="sng">
                <a:solidFill>
                  <a:srgbClr val="993366"/>
                </a:solidFill>
              </a:rPr>
              <a:t>ARTICLE 2:</a:t>
            </a:r>
            <a:r>
              <a:rPr lang="en-GB" altLang="en-US" sz="2400" b="1">
                <a:solidFill>
                  <a:srgbClr val="993366"/>
                </a:solidFill>
              </a:rPr>
              <a:t> LEADERS OF THE FLATPACK: SELF-ASSEMBLY FURNITURE IS REINVENTING ITSELF AS CLEVER SUSTAINABLE &amp; STYLISH</a:t>
            </a:r>
            <a:endParaRPr lang="en-GB" altLang="en-US" sz="2400" b="1">
              <a:solidFill>
                <a:srgbClr val="993366"/>
              </a:solidFill>
              <a:hlinkClick r:id="rId3"/>
            </a:endParaRPr>
          </a:p>
          <a:p>
            <a:pPr algn="just" eaLnBrk="1" hangingPunct="1"/>
            <a:endParaRPr lang="en-GB" altLang="en-US" sz="1200" b="1" i="1">
              <a:solidFill>
                <a:srgbClr val="4D4D4D"/>
              </a:solidFill>
            </a:endParaRPr>
          </a:p>
          <a:p>
            <a:pPr algn="just" eaLnBrk="1" hangingPunct="1"/>
            <a:r>
              <a:rPr lang="en-GB" altLang="en-US" sz="1200" i="1">
                <a:solidFill>
                  <a:srgbClr val="FF9900"/>
                </a:solidFill>
              </a:rPr>
              <a:t>© The Independent, Holly Williams - Issue 8/2010</a:t>
            </a:r>
            <a:endParaRPr lang="en-GB" altLang="en-US" sz="1200">
              <a:solidFill>
                <a:srgbClr val="FF9900"/>
              </a:solidFill>
            </a:endParaRPr>
          </a:p>
          <a:p>
            <a:pPr algn="just" eaLnBrk="1" hangingPunct="1"/>
            <a:endParaRPr lang="en-GB" altLang="en-US" sz="1200">
              <a:solidFill>
                <a:srgbClr val="FF9900"/>
              </a:solidFill>
            </a:endParaRPr>
          </a:p>
          <a:p>
            <a:pPr eaLnBrk="1" hangingPunct="1"/>
            <a:endParaRPr lang="en-GB" altLang="en-US" sz="1000" b="1">
              <a:solidFill>
                <a:srgbClr val="4D4D4D"/>
              </a:solidFill>
            </a:endParaRPr>
          </a:p>
          <a:p>
            <a:pPr algn="just" eaLnBrk="1" hangingPunct="1"/>
            <a:r>
              <a:rPr lang="en-GB" altLang="en-US" sz="1200">
                <a:solidFill>
                  <a:srgbClr val="4D4D4D"/>
                </a:solidFill>
              </a:rPr>
              <a:t>If ever a type of furniture was in need of a brand makeover, it must surely be flatpack. It's loathed, the stuff of clichés – impossible instructions. No screws, just Allen keys. Most people will have a piece of furniture they've built, or attempted to cobble together at least, somewhere in their house, but most people will also have a horror story to accompany it.</a:t>
            </a:r>
          </a:p>
          <a:p>
            <a:pPr algn="just" eaLnBrk="1" hangingPunct="1"/>
            <a:endParaRPr lang="en-GB" altLang="en-US" sz="1000">
              <a:solidFill>
                <a:srgbClr val="4D4D4D"/>
              </a:solidFill>
            </a:endParaRPr>
          </a:p>
          <a:p>
            <a:pPr algn="just" eaLnBrk="1" hangingPunct="1"/>
            <a:r>
              <a:rPr lang="en-GB" altLang="en-US" sz="1200">
                <a:solidFill>
                  <a:srgbClr val="4D4D4D"/>
                </a:solidFill>
              </a:rPr>
              <a:t>Dr Miles Richardson, the programme leader in ergonomics at the University of Derby and the go-to man for the study of flatpack furniture, explains that we really do struggle with the stuff. "There is evidence that suggests that self-assembly furniture isn't just difficult to assemble, but can lead to frustration and damage to the product and injury," he says. Dr Richardson points to a 2006 survey which found that 67 per cent of 1,295 participants reported some form of difficulty during the self-assembly process. Some 40 per cent of brave souls attempting to construct a piece of furniture lost their temper before they completed it – perhaps because 33 per cent misread or misunderstood the instructions.</a:t>
            </a:r>
          </a:p>
          <a:p>
            <a:pPr algn="just" eaLnBrk="1" hangingPunct="1"/>
            <a:endParaRPr lang="en-GB" altLang="en-US" sz="1000">
              <a:solidFill>
                <a:srgbClr val="4D4D4D"/>
              </a:solidFill>
            </a:endParaRPr>
          </a:p>
          <a:p>
            <a:pPr algn="just" eaLnBrk="1" hangingPunct="1"/>
            <a:r>
              <a:rPr lang="en-GB" altLang="en-US" sz="1200">
                <a:solidFill>
                  <a:srgbClr val="4D4D4D"/>
                </a:solidFill>
              </a:rPr>
              <a:t>Fortunately, there are plenty of furniture designers determined to rehabilitate self-assembly style. Many of those experimenting with flatpack pieces today take a fresh, innovative approach. The Spanish company ABR has developed shelving which is actually made of chairs, neatly fitted on to each other and fixed with simple plastic cable ties. The size and shape of the shelving is up to you – and if an extra dinner guest pops round, you can even remove a few shelves and have yourself a fully functional chair instead. The Dutch designer Alexander Pelikan is pioneering digital furniture, where you buy the blueprint for pieces which can be fitted together, rather than buying the object itself. "The customer only buys the file needed for manufacture, steps into the closest milling facility and lets his piece be produced locally on the spot," Pelikan explains. His bold "ClicFurniture" fits together without the need for screws or glue, making a feature of the obvious joins. Pelikan says that his "immaterialised" product would "cut down a lot on transport and material costs, be very environmentally conscious, and above all it would broaden the freedom of design".</a:t>
            </a:r>
          </a:p>
          <a:p>
            <a:pPr algn="just" eaLnBrk="1" hangingPunct="1"/>
            <a:endParaRPr lang="en-GB" altLang="en-US" sz="1000">
              <a:solidFill>
                <a:srgbClr val="4D4D4D"/>
              </a:solidFill>
            </a:endParaRPr>
          </a:p>
          <a:p>
            <a:pPr algn="just" eaLnBrk="1" hangingPunct="1"/>
            <a:r>
              <a:rPr lang="en-GB" altLang="en-US" sz="1200">
                <a:solidFill>
                  <a:srgbClr val="4D4D4D"/>
                </a:solidFill>
              </a:rPr>
              <a:t>Flatpack furniture does have a history of innovation – it was certainly an original idea when Ikea pioneered it back in 1956. An Ikea employee was trying to fit a Lovet table into the boot of a car, so the story goes, when they came up with the smart plan of taking the legs off it. This simple but ingenious idea took off, and flatpack became part of the Ikea "concept", and was exported from Sweden around the world. </a:t>
            </a:r>
          </a:p>
          <a:p>
            <a:pPr algn="just" eaLnBrk="1" hangingPunct="1"/>
            <a:endParaRPr lang="en-GB" altLang="en-US" sz="1000">
              <a:solidFill>
                <a:srgbClr val="4D4D4D"/>
              </a:solidFill>
            </a:endParaRPr>
          </a:p>
          <a:p>
            <a:pPr algn="just" eaLnBrk="1" hangingPunct="1"/>
            <a:r>
              <a:rPr lang="en-GB" altLang="en-US" sz="1200">
                <a:solidFill>
                  <a:srgbClr val="4D4D4D"/>
                </a:solidFill>
              </a:rPr>
              <a:t>But somewhere along the line, innovation got lost among the Sunday afternoon self-assembly hell, and flatpack became synonymous with cheap, mass-produced rickety bookcases and desks. </a:t>
            </a:r>
          </a:p>
          <a:p>
            <a:pPr algn="just" eaLnBrk="1" hangingPunct="1"/>
            <a:endParaRPr lang="en-GB" altLang="en-US" sz="1000">
              <a:solidFill>
                <a:srgbClr val="4D4D4D"/>
              </a:solidFill>
            </a:endParaRPr>
          </a:p>
          <a:p>
            <a:pPr algn="just" eaLnBrk="1" hangingPunct="1"/>
            <a:r>
              <a:rPr lang="en-GB" altLang="en-US" sz="1200">
                <a:solidFill>
                  <a:srgbClr val="4D4D4D"/>
                </a:solidFill>
              </a:rPr>
              <a:t>One of the undoubted benefits of self-assembly, however, is its green credentials. It cuts down on size, which cuts down on shipping costs, which reduces the carbon footprint. Discerning designers have cottoned on to the fact that they can reap all the benefits of flatpack during transporting, while still producing interesting or beautiful pieces. Indeed, the self-assembly conundrum – how to make it simple to build but still sturdy – is one of those design constraints that may prompt imaginative solutions. The new flatpack furniture sometimes even advertises its status as such – consider the obvious slot-together stylings of Rawstudio's chairs, or the ClicFurniture loungers. </a:t>
            </a:r>
          </a:p>
          <a:p>
            <a:pPr algn="just" eaLnBrk="1" hangingPunct="1"/>
            <a:endParaRPr lang="en-GB" altLang="en-US" sz="1200">
              <a:solidFill>
                <a:srgbClr val="4D4D4D"/>
              </a:solidFill>
            </a:endParaRPr>
          </a:p>
          <a:p>
            <a:pPr algn="just" eaLnBrk="1" hangingPunct="1"/>
            <a:r>
              <a:rPr lang="en-GB" altLang="en-US" sz="1200">
                <a:solidFill>
                  <a:srgbClr val="4D4D4D"/>
                </a:solidFill>
              </a:rPr>
              <a:t>Jair Straschnow, a furniture designer from Amsterdam, won the Brit Insurance Furniture Award in February for his Grassworks collection of self-assembly furniture. It too offers self-assembly without the screws: Straschnow's designs use traditional interlocking woodwork techniques. He was looking to create a sustainable, but stylish, range. </a:t>
            </a:r>
          </a:p>
          <a:p>
            <a:pPr algn="just" eaLnBrk="1" hangingPunct="1"/>
            <a:endParaRPr lang="en-GB" altLang="en-US" sz="1000">
              <a:solidFill>
                <a:srgbClr val="4D4D4D"/>
              </a:solidFill>
            </a:endParaRPr>
          </a:p>
          <a:p>
            <a:pPr algn="just" eaLnBrk="1" hangingPunct="1"/>
            <a:r>
              <a:rPr lang="en-GB" altLang="en-US" sz="1200">
                <a:solidFill>
                  <a:srgbClr val="4D4D4D"/>
                </a:solidFill>
              </a:rPr>
              <a:t>"The Ikea concept is a genius one and a winning one, that is proven," Straschnow begins. "But the problem is that the price is the main factor, and cheap materials like chipboard, MDF and all sorts of other composite materials are not really durable, and are an ecological disaster. So what I tried to do is take that model, work with a quality green material – bamboo – and minimise the amount of metal and plastic.“</a:t>
            </a:r>
          </a:p>
          <a:p>
            <a:pPr algn="just" eaLnBrk="1" hangingPunct="1"/>
            <a:endParaRPr lang="en-GB" altLang="en-US" sz="1000">
              <a:solidFill>
                <a:srgbClr val="4D4D4D"/>
              </a:solidFill>
            </a:endParaRPr>
          </a:p>
          <a:p>
            <a:pPr algn="just" eaLnBrk="1" hangingPunct="1"/>
            <a:r>
              <a:rPr lang="en-GB" altLang="en-US" sz="1200">
                <a:solidFill>
                  <a:srgbClr val="4D4D4D"/>
                </a:solidFill>
              </a:rPr>
              <a:t>While Pelikan's original ClicLounger was made of a high-pressure laminate, he's also been experimenting with eco-designers' favourite sustainable material, layered bamboo. "The whole line of ClicFurniture Bamboo was developed to get a more homely, cosy feel to the products. Bamboo grows five times as fast as the fastest-growing wood; you can virtually keep harvesting from a bamboo forest indefinitely.“</a:t>
            </a:r>
          </a:p>
          <a:p>
            <a:pPr algn="just" eaLnBrk="1" hangingPunct="1"/>
            <a:endParaRPr lang="en-GB" altLang="en-US" sz="1000">
              <a:solidFill>
                <a:srgbClr val="4D4D4D"/>
              </a:solidFill>
            </a:endParaRPr>
          </a:p>
        </p:txBody>
      </p:sp>
      <p:sp>
        <p:nvSpPr>
          <p:cNvPr id="118788" name="Text Box 41"/>
          <p:cNvSpPr txBox="1">
            <a:spLocks noChangeArrowheads="1"/>
          </p:cNvSpPr>
          <p:nvPr/>
        </p:nvSpPr>
        <p:spPr bwMode="auto">
          <a:xfrm>
            <a:off x="4456113" y="8761413"/>
            <a:ext cx="8351837"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1200" b="1">
                <a:solidFill>
                  <a:srgbClr val="993366"/>
                </a:solidFill>
              </a:rPr>
              <a:t>Source:</a:t>
            </a:r>
            <a:endParaRPr lang="en-GB" altLang="en-US" sz="400" b="1">
              <a:solidFill>
                <a:srgbClr val="993366"/>
              </a:solidFill>
            </a:endParaRPr>
          </a:p>
          <a:p>
            <a:pPr algn="r" eaLnBrk="1" hangingPunct="1">
              <a:spcBef>
                <a:spcPct val="50000"/>
              </a:spcBef>
            </a:pPr>
            <a:endParaRPr lang="en-GB" altLang="en-US" sz="400" b="1">
              <a:solidFill>
                <a:srgbClr val="993366"/>
              </a:solidFill>
            </a:endParaRPr>
          </a:p>
          <a:p>
            <a:pPr algn="r"/>
            <a:r>
              <a:rPr lang="en-GB" altLang="en-US" sz="1200">
                <a:hlinkClick r:id="rId4"/>
              </a:rPr>
              <a:t>http://www.independent.co.uk/life-style/house-and-home/property/leaders-of-the-flatpack-selfassembly-furniture-is-reinventing-itself-as-clever-sustainable-and-stylish-2063284.html</a:t>
            </a:r>
            <a:endParaRPr lang="en-GB" altLang="en-US" sz="1200"/>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ChangeArrowheads="1"/>
          </p:cNvSpPr>
          <p:nvPr/>
        </p:nvSpPr>
        <p:spPr bwMode="auto">
          <a:xfrm>
            <a:off x="0" y="0"/>
            <a:ext cx="12801600" cy="96012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19811" name="Text Box 8"/>
          <p:cNvSpPr txBox="1">
            <a:spLocks noChangeArrowheads="1"/>
          </p:cNvSpPr>
          <p:nvPr/>
        </p:nvSpPr>
        <p:spPr bwMode="auto">
          <a:xfrm>
            <a:off x="71438" y="106363"/>
            <a:ext cx="12730162" cy="642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l" eaLnBrk="1" hangingPunct="1"/>
            <a:r>
              <a:rPr lang="en-GB" altLang="en-US" sz="2800" b="1" u="sng">
                <a:solidFill>
                  <a:srgbClr val="993366"/>
                </a:solidFill>
              </a:rPr>
              <a:t>ARTICLE 2:</a:t>
            </a:r>
            <a:r>
              <a:rPr lang="en-GB" altLang="en-US" sz="2400" b="1">
                <a:solidFill>
                  <a:srgbClr val="993366"/>
                </a:solidFill>
              </a:rPr>
              <a:t> LEADERS OF THE FLATPACK: SELF-ASSEMBLY FURNITURE IS REINVENTING ITSELF AS CLEVER SUSTAINABLE &amp; STYLISH - CONTINUED</a:t>
            </a:r>
            <a:endParaRPr lang="en-GB" altLang="en-US" sz="2400" b="1">
              <a:solidFill>
                <a:srgbClr val="993366"/>
              </a:solidFill>
              <a:hlinkClick r:id="rId3"/>
            </a:endParaRPr>
          </a:p>
          <a:p>
            <a:pPr algn="just" eaLnBrk="1" hangingPunct="1"/>
            <a:endParaRPr lang="en-GB" altLang="en-US" sz="1200" b="1" i="1">
              <a:solidFill>
                <a:srgbClr val="4D4D4D"/>
              </a:solidFill>
            </a:endParaRPr>
          </a:p>
          <a:p>
            <a:pPr algn="just" eaLnBrk="1" hangingPunct="1"/>
            <a:r>
              <a:rPr lang="en-GB" altLang="en-US" sz="1200" i="1">
                <a:solidFill>
                  <a:srgbClr val="FF9900"/>
                </a:solidFill>
              </a:rPr>
              <a:t>© The Independent, Holly Williams - Issue 8/2010</a:t>
            </a:r>
            <a:endParaRPr lang="en-GB" altLang="en-US" sz="1200">
              <a:solidFill>
                <a:srgbClr val="FF9900"/>
              </a:solidFill>
            </a:endParaRPr>
          </a:p>
          <a:p>
            <a:pPr algn="just" eaLnBrk="1" hangingPunct="1"/>
            <a:endParaRPr lang="en-GB" altLang="en-US" sz="1200">
              <a:solidFill>
                <a:srgbClr val="4D4D4D"/>
              </a:solidFill>
            </a:endParaRPr>
          </a:p>
          <a:p>
            <a:pPr algn="just" eaLnBrk="1" hangingPunct="1"/>
            <a:endParaRPr lang="en-GB" altLang="en-US" sz="1200">
              <a:solidFill>
                <a:srgbClr val="4D4D4D"/>
              </a:solidFill>
            </a:endParaRPr>
          </a:p>
          <a:p>
            <a:pPr algn="just" eaLnBrk="1" hangingPunct="1"/>
            <a:r>
              <a:rPr lang="en-GB" altLang="en-US" sz="1200">
                <a:solidFill>
                  <a:srgbClr val="4D4D4D"/>
                </a:solidFill>
              </a:rPr>
              <a:t>Nick Rawcliffe, the man behind the UK-based Rawstudio, also wanted to do away with the nuts and bolts of furniture design. His slot-together chairs, and popular swing seats, which pack away flat but open out into a cocoon of wooden circles, come without complicated instructions or fiddly fixings. </a:t>
            </a:r>
          </a:p>
          <a:p>
            <a:pPr algn="just" eaLnBrk="1" hangingPunct="1"/>
            <a:endParaRPr lang="en-GB" altLang="en-US" sz="1200">
              <a:solidFill>
                <a:srgbClr val="4D4D4D"/>
              </a:solidFill>
            </a:endParaRPr>
          </a:p>
          <a:p>
            <a:pPr algn="just" eaLnBrk="1" hangingPunct="1"/>
            <a:r>
              <a:rPr lang="en-GB" altLang="en-US" sz="1200">
                <a:solidFill>
                  <a:srgbClr val="4D4D4D"/>
                </a:solidFill>
              </a:rPr>
              <a:t>"It makes sense to rethink the way things fit together," Rawcliffe suggests. "I was initially trying to be clever with geometries to eliminate glues and metal fixings. My hanging chairs get a really great response as people don't realise that they all pack flat when they are not hung up. The great thing is they require no assembly at all.“</a:t>
            </a:r>
          </a:p>
          <a:p>
            <a:pPr algn="just" eaLnBrk="1" hangingPunct="1"/>
            <a:endParaRPr lang="en-GB" altLang="en-US" sz="1200">
              <a:solidFill>
                <a:srgbClr val="4D4D4D"/>
              </a:solidFill>
            </a:endParaRPr>
          </a:p>
          <a:p>
            <a:pPr algn="just" eaLnBrk="1" hangingPunct="1"/>
            <a:r>
              <a:rPr lang="en-GB" altLang="en-US" sz="1200">
                <a:solidFill>
                  <a:srgbClr val="4D4D4D"/>
                </a:solidFill>
              </a:rPr>
              <a:t>As with many new designers drawn to the flatpack approach, Rawcliffe is committed to producing sustainable products. "Usually there's no doubting the quality of fully factory-finished furniture but these days, the carbon footprint of the product itself is very much affected by the volume of space it takes up in transport and delivery. It makes sustainable sense for things to be as small as possible when they're being shipped around in vans.“</a:t>
            </a:r>
          </a:p>
          <a:p>
            <a:pPr algn="just" eaLnBrk="1" hangingPunct="1"/>
            <a:endParaRPr lang="en-GB" altLang="en-US" sz="1000">
              <a:solidFill>
                <a:srgbClr val="4D4D4D"/>
              </a:solidFill>
            </a:endParaRPr>
          </a:p>
          <a:p>
            <a:pPr algn="just" eaLnBrk="1" hangingPunct="1"/>
            <a:r>
              <a:rPr lang="en-GB" altLang="en-US" sz="1200">
                <a:solidFill>
                  <a:srgbClr val="4D4D4D"/>
                </a:solidFill>
              </a:rPr>
              <a:t>His latest batch of furniture will be made using sustainable, UK-sourced sweet chestnut wood. Rawcliffe is committed to using quality materials, saying the most important considerations for his designs are "practicality, the batch-manufacturing process, and honesty in the choice of materials and aesthetic.“</a:t>
            </a:r>
          </a:p>
          <a:p>
            <a:pPr algn="just" eaLnBrk="1" hangingPunct="1"/>
            <a:endParaRPr lang="en-GB" altLang="en-US" sz="1000">
              <a:solidFill>
                <a:srgbClr val="4D4D4D"/>
              </a:solidFill>
            </a:endParaRPr>
          </a:p>
          <a:p>
            <a:pPr algn="just" eaLnBrk="1" hangingPunct="1"/>
            <a:r>
              <a:rPr lang="en-GB" altLang="en-US" sz="1200">
                <a:solidFill>
                  <a:srgbClr val="4D4D4D"/>
                </a:solidFill>
              </a:rPr>
              <a:t>Because another problem with your typical flatpack furniture is that, well, it just doesn't look that nice. It's not just the wobbly construction – whether our fault for losing our tempers/a screw, or the manufacturers' fault for printing instruction manuals that look more like abstract art. It's also the materials themselves: chipboard, MDF, fake-wood finish, even cardboard for wherever it doesn't show. We live with our furniture day in, day out, and yet for years, we've been opting for stuff that feels disposable, flimsy, fake. </a:t>
            </a:r>
          </a:p>
          <a:p>
            <a:pPr algn="just" eaLnBrk="1" hangingPunct="1"/>
            <a:endParaRPr lang="en-GB" altLang="en-US" sz="1000">
              <a:solidFill>
                <a:srgbClr val="4D4D4D"/>
              </a:solidFill>
            </a:endParaRPr>
          </a:p>
          <a:p>
            <a:pPr algn="just" eaLnBrk="1" hangingPunct="1"/>
            <a:r>
              <a:rPr lang="en-GB" altLang="en-US" sz="1200">
                <a:solidFill>
                  <a:srgbClr val="4D4D4D"/>
                </a:solidFill>
              </a:rPr>
              <a:t>Some designers are making a tongue-in-cheek feature of flatpack's feeble materials. Skitsch sells grandfather clocks and slot-together kids' chairs that are obviously made of cardboard. David Graas' "finish it yourself", cut-out-and-keep card chairs and coffee tables see you actually making furniture out of its own packaging. </a:t>
            </a:r>
          </a:p>
          <a:p>
            <a:pPr algn="just" eaLnBrk="1" hangingPunct="1"/>
            <a:endParaRPr lang="en-GB" altLang="en-US" sz="1000">
              <a:solidFill>
                <a:srgbClr val="4D4D4D"/>
              </a:solidFill>
            </a:endParaRPr>
          </a:p>
          <a:p>
            <a:pPr algn="just" eaLnBrk="1" hangingPunct="1"/>
            <a:r>
              <a:rPr lang="en-GB" altLang="en-US" sz="1200">
                <a:solidFill>
                  <a:srgbClr val="4D4D4D"/>
                </a:solidFill>
              </a:rPr>
              <a:t>But whether your flatpack furniture is made of lovingly crafted sustainable wood, or disposable cheap-and-cheerful materials, contemporary designers are all trying to offer self-assembly solutions that are innovative and stylish, while still being sustainable and planet-friendly. </a:t>
            </a:r>
          </a:p>
          <a:p>
            <a:pPr algn="just" eaLnBrk="1" hangingPunct="1"/>
            <a:endParaRPr lang="en-GB" altLang="en-US" sz="1000">
              <a:solidFill>
                <a:srgbClr val="4D4D4D"/>
              </a:solidFill>
            </a:endParaRPr>
          </a:p>
          <a:p>
            <a:pPr algn="just" eaLnBrk="1" hangingPunct="1"/>
            <a:r>
              <a:rPr lang="en-GB" altLang="en-US" sz="1200">
                <a:solidFill>
                  <a:srgbClr val="4D4D4D"/>
                </a:solidFill>
              </a:rPr>
              <a:t>These intelligently designed pieces are not exactly stocked in Homebase, however, and can be pricey. But compared with ready-made pieces and their hefty transport costs, or even the faintly absurd trend for buying flatpack only to pay a company around £50 per hour to come and put it together in your home for you, the new flatpack may be a worthy splurge. And you never know – you might even enjoy assembling it.</a:t>
            </a:r>
          </a:p>
          <a:p>
            <a:pPr eaLnBrk="1" hangingPunct="1"/>
            <a:endParaRPr lang="en-GB" altLang="en-US" sz="1200" b="1">
              <a:solidFill>
                <a:srgbClr val="4D4D4D"/>
              </a:solidFill>
            </a:endParaRPr>
          </a:p>
        </p:txBody>
      </p:sp>
      <p:sp>
        <p:nvSpPr>
          <p:cNvPr id="119812" name="Text Box 41"/>
          <p:cNvSpPr txBox="1">
            <a:spLocks noChangeArrowheads="1"/>
          </p:cNvSpPr>
          <p:nvPr/>
        </p:nvSpPr>
        <p:spPr bwMode="auto">
          <a:xfrm>
            <a:off x="4456113" y="8761413"/>
            <a:ext cx="8351837"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1200" b="1">
                <a:solidFill>
                  <a:srgbClr val="993366"/>
                </a:solidFill>
              </a:rPr>
              <a:t>Source:</a:t>
            </a:r>
            <a:endParaRPr lang="en-GB" altLang="en-US" sz="400" b="1">
              <a:solidFill>
                <a:srgbClr val="993366"/>
              </a:solidFill>
            </a:endParaRPr>
          </a:p>
          <a:p>
            <a:pPr algn="r" eaLnBrk="1" hangingPunct="1">
              <a:spcBef>
                <a:spcPct val="50000"/>
              </a:spcBef>
            </a:pPr>
            <a:endParaRPr lang="en-GB" altLang="en-US" sz="400" b="1">
              <a:solidFill>
                <a:srgbClr val="993366"/>
              </a:solidFill>
            </a:endParaRPr>
          </a:p>
          <a:p>
            <a:pPr algn="r"/>
            <a:r>
              <a:rPr lang="en-GB" altLang="en-US" sz="1200">
                <a:hlinkClick r:id="rId4"/>
              </a:rPr>
              <a:t>http://www.independent.co.uk/life-style/house-and-home/property/leaders-of-the-flatpack-selfassembly-furniture-is-reinventing-itself-as-clever-sustainable-and-stylish-2063284.html</a:t>
            </a:r>
            <a:endParaRPr lang="en-GB" altLang="en-US" sz="120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ChangeArrowheads="1"/>
          </p:cNvSpPr>
          <p:nvPr/>
        </p:nvSpPr>
        <p:spPr bwMode="auto">
          <a:xfrm>
            <a:off x="0" y="0"/>
            <a:ext cx="12801600" cy="96012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20835" name="Text Box 8"/>
          <p:cNvSpPr txBox="1">
            <a:spLocks noChangeArrowheads="1"/>
          </p:cNvSpPr>
          <p:nvPr/>
        </p:nvSpPr>
        <p:spPr bwMode="auto">
          <a:xfrm>
            <a:off x="71438" y="106363"/>
            <a:ext cx="12730162"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l" eaLnBrk="1" hangingPunct="1"/>
            <a:r>
              <a:rPr lang="en-GB" altLang="en-US" sz="2800" b="1" u="sng">
                <a:solidFill>
                  <a:srgbClr val="993366"/>
                </a:solidFill>
              </a:rPr>
              <a:t>ARTICLE 3:</a:t>
            </a:r>
            <a:r>
              <a:rPr lang="en-GB" altLang="en-US" sz="2400" b="1">
                <a:solidFill>
                  <a:srgbClr val="993366"/>
                </a:solidFill>
              </a:rPr>
              <a:t> PORTABLE CARDBOARD TABLE FROM LIBORIUS REYKJAVIK</a:t>
            </a:r>
            <a:endParaRPr lang="en-GB" altLang="en-US" sz="2400" b="1">
              <a:solidFill>
                <a:srgbClr val="993366"/>
              </a:solidFill>
              <a:hlinkClick r:id="rId3"/>
            </a:endParaRPr>
          </a:p>
          <a:p>
            <a:pPr algn="just" eaLnBrk="1" hangingPunct="1"/>
            <a:endParaRPr lang="en-GB" altLang="en-US" sz="1200" b="1" i="1">
              <a:solidFill>
                <a:srgbClr val="4D4D4D"/>
              </a:solidFill>
            </a:endParaRPr>
          </a:p>
          <a:p>
            <a:pPr algn="just" eaLnBrk="1" hangingPunct="1"/>
            <a:r>
              <a:rPr lang="en-GB" altLang="en-US" sz="1200" i="1">
                <a:solidFill>
                  <a:srgbClr val="FF9900"/>
                </a:solidFill>
              </a:rPr>
              <a:t>© Inhabitat, Katie Andrews - Issue 10/2010</a:t>
            </a:r>
            <a:endParaRPr lang="en-GB" altLang="en-US" sz="1200" b="1">
              <a:solidFill>
                <a:srgbClr val="4D4D4D"/>
              </a:solidFill>
            </a:endParaRPr>
          </a:p>
        </p:txBody>
      </p:sp>
      <p:pic>
        <p:nvPicPr>
          <p:cNvPr id="120836" name="Picture 5" descr="Cutting Table No.1, Liborius Reykjavik, flatpack tables, flatpack designs, portable tables, portable work spaces, affordable work tables, recycled cardboard furniture, cardboard furniture, flatpack cardboard furniture, flatpack1.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0850" y="1262063"/>
            <a:ext cx="5114925"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37" name="Picture 6" descr="flatpack2">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153775" y="1128713"/>
            <a:ext cx="1217613"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38" name="Picture 7" descr="flatpack1">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153775" y="2390775"/>
            <a:ext cx="1217613"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39" name="Picture 8" descr="liboriustable4a">
            <a:hlinkClick r:id="rId10"/>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153775" y="3687763"/>
            <a:ext cx="1217613"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40" name="Picture 9" descr="liboriustable3">
            <a:hlinkClick r:id="rId12"/>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153775" y="4911725"/>
            <a:ext cx="1217613"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41" name="Picture 10" descr="liboriustable1">
            <a:hlinkClick r:id="rId14"/>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153775" y="6105525"/>
            <a:ext cx="1217613"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42" name="Picture 11" descr="liborius7">
            <a:hlinkClick r:id="rId16"/>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1153775" y="7366000"/>
            <a:ext cx="1217613"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43" name="Picture 13" descr="Cutting Table No.1, Liborius Reykjavik, flatpack tables, flatpack designs, portable tables, portable work spaces, affordable work tables, recycled cardboard furniture, cardboard furniture, flatpack cardboard furniture, Liborius"/>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534025" y="5160963"/>
            <a:ext cx="5114925"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44" name="Rectangle 17"/>
          <p:cNvSpPr>
            <a:spLocks noChangeArrowheads="1"/>
          </p:cNvSpPr>
          <p:nvPr/>
        </p:nvSpPr>
        <p:spPr bwMode="auto">
          <a:xfrm>
            <a:off x="63500" y="1281113"/>
            <a:ext cx="5113338"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2000">
                <a:solidFill>
                  <a:srgbClr val="4D4D4D"/>
                </a:solidFill>
              </a:rPr>
              <a:t>This lightweight, portable cardboard table aims to assist on-the-go creative types like designers and students, who are often limited to work on low desks or floors. Made by </a:t>
            </a:r>
            <a:r>
              <a:rPr lang="en-US" altLang="en-US" sz="2000">
                <a:solidFill>
                  <a:srgbClr val="4D4D4D"/>
                </a:solidFill>
                <a:hlinkClick r:id="rId19"/>
              </a:rPr>
              <a:t>Sruli Recht</a:t>
            </a:r>
            <a:r>
              <a:rPr lang="en-US" altLang="en-US" sz="2000">
                <a:solidFill>
                  <a:srgbClr val="4D4D4D"/>
                </a:solidFill>
              </a:rPr>
              <a:t> from flatpack cardboard pieces, this lightweight, sturdy design offers creatives an ergonomic plane on which to cut, fold, draft or design. Adding even more appeal to this smart and useful design, the table is biodegradable and can easily be folded up to pack into a portable carrier.</a:t>
            </a:r>
          </a:p>
          <a:p>
            <a:pPr algn="just" eaLnBrk="1" hangingPunct="1"/>
            <a:endParaRPr lang="en-US" altLang="en-US" sz="2000">
              <a:solidFill>
                <a:srgbClr val="4D4D4D"/>
              </a:solidFill>
            </a:endParaRPr>
          </a:p>
          <a:p>
            <a:pPr algn="just" eaLnBrk="1" hangingPunct="1"/>
            <a:r>
              <a:rPr lang="en-US" altLang="en-US" sz="2000">
                <a:solidFill>
                  <a:srgbClr val="4D4D4D"/>
                </a:solidFill>
              </a:rPr>
              <a:t>This affordable cardboard table (1500 x 1200 x 930 mm) comes with three collapsible drawers, a jute strap moving/storing box, laminated white surface and all parts are replaceable. Set to launch this week (Thursday, June 12) at Iceland’s </a:t>
            </a:r>
            <a:r>
              <a:rPr lang="en-US" altLang="en-US" sz="2000">
                <a:solidFill>
                  <a:srgbClr val="4D4D4D"/>
                </a:solidFill>
                <a:hlinkClick r:id="rId20"/>
              </a:rPr>
              <a:t>Liborius</a:t>
            </a:r>
            <a:r>
              <a:rPr lang="en-US" altLang="en-US" sz="2000">
                <a:solidFill>
                  <a:srgbClr val="4D4D4D"/>
                </a:solidFill>
              </a:rPr>
              <a:t> boutique, it will be available for purchase both online and in store.</a:t>
            </a:r>
          </a:p>
        </p:txBody>
      </p:sp>
      <p:sp>
        <p:nvSpPr>
          <p:cNvPr id="120845" name="Text Box 41"/>
          <p:cNvSpPr txBox="1">
            <a:spLocks noChangeArrowheads="1"/>
          </p:cNvSpPr>
          <p:nvPr/>
        </p:nvSpPr>
        <p:spPr bwMode="auto">
          <a:xfrm>
            <a:off x="6256338" y="8761413"/>
            <a:ext cx="6551612"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1200" b="1">
                <a:solidFill>
                  <a:srgbClr val="993366"/>
                </a:solidFill>
              </a:rPr>
              <a:t>Source:</a:t>
            </a:r>
          </a:p>
          <a:p>
            <a:pPr algn="r" eaLnBrk="1" hangingPunct="1">
              <a:spcBef>
                <a:spcPct val="50000"/>
              </a:spcBef>
            </a:pPr>
            <a:r>
              <a:rPr lang="en-GB" altLang="en-US" sz="1200">
                <a:solidFill>
                  <a:srgbClr val="993366"/>
                </a:solidFill>
                <a:hlinkClick r:id="rId4"/>
              </a:rPr>
              <a:t>http://www.inhabitat.com/2008/06/10/portable-flat-pack-cutting-table-from-liborius-reykjavik/</a:t>
            </a:r>
            <a:endParaRPr lang="en-GB" altLang="en-US" sz="1200">
              <a:solidFill>
                <a:srgbClr val="993366"/>
              </a:solidFill>
            </a:endParaRPr>
          </a:p>
          <a:p>
            <a:pPr algn="r" eaLnBrk="1" hangingPunct="1"/>
            <a:r>
              <a:rPr lang="en-GB" altLang="en-US" sz="1200">
                <a:solidFill>
                  <a:srgbClr val="993366"/>
                </a:solidFill>
                <a:hlinkClick r:id="rId19"/>
              </a:rPr>
              <a:t>http://www.srulirecht.com/index.php/projects/Cutting-Table-No.-1.html</a:t>
            </a:r>
            <a:r>
              <a:rPr lang="en-GB" altLang="en-US" sz="1200">
                <a:solidFill>
                  <a:srgbClr val="993366"/>
                </a:solidFill>
              </a:rPr>
              <a:t> </a:t>
            </a:r>
          </a:p>
          <a:p>
            <a:pPr algn="r" eaLnBrk="1" hangingPunct="1">
              <a:spcBef>
                <a:spcPct val="50000"/>
              </a:spcBef>
            </a:pPr>
            <a:endParaRPr lang="en-GB" altLang="en-US" sz="1200">
              <a:solidFill>
                <a:srgbClr val="993366"/>
              </a:solidFill>
            </a:endParaRP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bg>
      <p:bgPr>
        <a:blipFill dpi="0" rotWithShape="0">
          <a:blip r:link="rId3"/>
          <a:srcRect/>
          <a:tile tx="0" ty="0" sx="100000" sy="100000" flip="none" algn="tl"/>
        </a:blipFill>
        <a:effectLst/>
      </p:bgPr>
    </p:bg>
    <p:spTree>
      <p:nvGrpSpPr>
        <p:cNvPr id="1" name=""/>
        <p:cNvGrpSpPr/>
        <p:nvPr/>
      </p:nvGrpSpPr>
      <p:grpSpPr>
        <a:xfrm>
          <a:off x="0" y="0"/>
          <a:ext cx="0" cy="0"/>
          <a:chOff x="0" y="0"/>
          <a:chExt cx="0" cy="0"/>
        </a:xfrm>
      </p:grpSpPr>
      <p:sp>
        <p:nvSpPr>
          <p:cNvPr id="121858" name="Rectangle 2"/>
          <p:cNvSpPr>
            <a:spLocks noChangeArrowheads="1"/>
          </p:cNvSpPr>
          <p:nvPr/>
        </p:nvSpPr>
        <p:spPr bwMode="auto">
          <a:xfrm>
            <a:off x="0" y="0"/>
            <a:ext cx="12801600" cy="96012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21859" name="Text Box 8"/>
          <p:cNvSpPr txBox="1">
            <a:spLocks noChangeArrowheads="1"/>
          </p:cNvSpPr>
          <p:nvPr/>
        </p:nvSpPr>
        <p:spPr bwMode="auto">
          <a:xfrm>
            <a:off x="71438" y="106363"/>
            <a:ext cx="12730162" cy="128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l" eaLnBrk="1" hangingPunct="1"/>
            <a:r>
              <a:rPr lang="en-GB" altLang="en-US" sz="2800" b="1" u="sng">
                <a:solidFill>
                  <a:srgbClr val="993366"/>
                </a:solidFill>
              </a:rPr>
              <a:t>ARTICLE 4:</a:t>
            </a:r>
            <a:r>
              <a:rPr lang="en-GB" altLang="en-US" sz="2400" b="1">
                <a:solidFill>
                  <a:srgbClr val="993366"/>
                </a:solidFill>
              </a:rPr>
              <a:t> FLAT-PAK CARDBOARD FURNITURE: COMING TO A DOOMED START-UP NEAR YOU</a:t>
            </a:r>
            <a:endParaRPr lang="en-GB" altLang="en-US" sz="2400" b="1">
              <a:solidFill>
                <a:srgbClr val="993366"/>
              </a:solidFill>
              <a:hlinkClick r:id="rId4"/>
            </a:endParaRPr>
          </a:p>
          <a:p>
            <a:pPr algn="just" eaLnBrk="1" hangingPunct="1"/>
            <a:endParaRPr lang="en-GB" altLang="en-US" sz="1200" b="1" i="1">
              <a:solidFill>
                <a:srgbClr val="4D4D4D"/>
              </a:solidFill>
            </a:endParaRPr>
          </a:p>
          <a:p>
            <a:pPr algn="just" eaLnBrk="1" hangingPunct="1"/>
            <a:r>
              <a:rPr lang="en-GB" altLang="en-US" sz="1200" i="1">
                <a:solidFill>
                  <a:srgbClr val="FF9900"/>
                </a:solidFill>
              </a:rPr>
              <a:t>© Fast Company, Cliff Kuang - Issue 4/2009</a:t>
            </a:r>
            <a:endParaRPr lang="en-GB" altLang="en-US" sz="1200">
              <a:solidFill>
                <a:srgbClr val="FF9900"/>
              </a:solidFill>
            </a:endParaRPr>
          </a:p>
        </p:txBody>
      </p:sp>
      <p:sp>
        <p:nvSpPr>
          <p:cNvPr id="121860" name="Text Box 41"/>
          <p:cNvSpPr txBox="1">
            <a:spLocks noChangeArrowheads="1"/>
          </p:cNvSpPr>
          <p:nvPr/>
        </p:nvSpPr>
        <p:spPr bwMode="auto">
          <a:xfrm>
            <a:off x="4456113" y="8761413"/>
            <a:ext cx="8351837"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1200" b="1">
                <a:solidFill>
                  <a:srgbClr val="993366"/>
                </a:solidFill>
              </a:rPr>
              <a:t>Source:</a:t>
            </a:r>
          </a:p>
          <a:p>
            <a:pPr algn="r"/>
            <a:r>
              <a:rPr lang="en-GB" altLang="en-US" sz="1200">
                <a:hlinkClick r:id="rId5"/>
              </a:rPr>
              <a:t>http://www.fastcompany.com/blog/cliff-kuang/design-innovation/new-flat-pak-cardboard-furniture</a:t>
            </a:r>
            <a:r>
              <a:rPr lang="en-GB" altLang="en-US" sz="2500"/>
              <a:t>  </a:t>
            </a:r>
          </a:p>
        </p:txBody>
      </p:sp>
      <p:pic>
        <p:nvPicPr>
          <p:cNvPr id="121861" name="Picture 7" descr="ecological_furniture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5400" y="2935288"/>
            <a:ext cx="4457700"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2" name="Picture 8" descr="ecological_furnitur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13913" y="695325"/>
            <a:ext cx="2808287" cy="202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3" name="Picture 9" descr="ecological_furniture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13913" y="2784475"/>
            <a:ext cx="2808287" cy="202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4" name="Picture 10" descr="ecological_furniture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713913" y="4875213"/>
            <a:ext cx="2808287"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5" name="Picture 11" descr="ecological_furniture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713913" y="7223125"/>
            <a:ext cx="2808287"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6" name="Picture 12" descr="villa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7338" y="7207250"/>
            <a:ext cx="4600575"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67" name="Rectangle 13"/>
          <p:cNvSpPr>
            <a:spLocks noChangeArrowheads="1"/>
          </p:cNvSpPr>
          <p:nvPr/>
        </p:nvSpPr>
        <p:spPr bwMode="auto">
          <a:xfrm>
            <a:off x="207963" y="3360738"/>
            <a:ext cx="4824412" cy="369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800">
                <a:solidFill>
                  <a:srgbClr val="4D4D4D"/>
                </a:solidFill>
              </a:rPr>
              <a:t>                </a:t>
            </a:r>
          </a:p>
          <a:p>
            <a:pPr algn="just" eaLnBrk="1" hangingPunct="1"/>
            <a:r>
              <a:rPr lang="en-US" altLang="en-US" sz="1800">
                <a:solidFill>
                  <a:srgbClr val="4D4D4D"/>
                </a:solidFill>
              </a:rPr>
              <a:t>Compared to the Gehry furniture, or even the </a:t>
            </a:r>
            <a:r>
              <a:rPr lang="en-US" altLang="en-US" sz="1800">
                <a:solidFill>
                  <a:srgbClr val="4D4D4D"/>
                </a:solidFill>
                <a:hlinkClick r:id="rId12"/>
              </a:rPr>
              <a:t>Beeboard desk</a:t>
            </a:r>
            <a:r>
              <a:rPr lang="en-US" altLang="en-US" sz="1800">
                <a:solidFill>
                  <a:srgbClr val="4D4D4D"/>
                </a:solidFill>
              </a:rPr>
              <a:t> which used to be sold at Design Within Reach, this line by </a:t>
            </a:r>
            <a:r>
              <a:rPr lang="en-US" altLang="en-US" sz="1800">
                <a:solidFill>
                  <a:srgbClr val="4D4D4D"/>
                </a:solidFill>
                <a:hlinkClick r:id="rId13"/>
              </a:rPr>
              <a:t>Pedro Gomes</a:t>
            </a:r>
            <a:r>
              <a:rPr lang="en-US" altLang="en-US" sz="1800">
                <a:solidFill>
                  <a:srgbClr val="4D4D4D"/>
                </a:solidFill>
              </a:rPr>
              <a:t> is greener because it packs into a skinny envelope. That means carbon savings through </a:t>
            </a:r>
            <a:r>
              <a:rPr lang="en-US" altLang="en-US" sz="1800">
                <a:solidFill>
                  <a:srgbClr val="4D4D4D"/>
                </a:solidFill>
                <a:hlinkClick r:id="rId14"/>
              </a:rPr>
              <a:t>lowered transport costs</a:t>
            </a:r>
            <a:r>
              <a:rPr lang="en-US" altLang="en-US" sz="1800">
                <a:solidFill>
                  <a:srgbClr val="4D4D4D"/>
                </a:solidFill>
              </a:rPr>
              <a:t>.  </a:t>
            </a:r>
          </a:p>
          <a:p>
            <a:pPr algn="just" eaLnBrk="1" hangingPunct="1"/>
            <a:endParaRPr lang="en-US" altLang="en-US" sz="1800">
              <a:solidFill>
                <a:srgbClr val="4D4D4D"/>
              </a:solidFill>
            </a:endParaRPr>
          </a:p>
          <a:p>
            <a:pPr algn="just" eaLnBrk="1" hangingPunct="1"/>
            <a:r>
              <a:rPr lang="en-US" altLang="en-US" sz="1800">
                <a:solidFill>
                  <a:srgbClr val="4D4D4D"/>
                </a:solidFill>
              </a:rPr>
              <a:t>Gomes, however, is not alone in his idea: Magis recently introduced a </a:t>
            </a:r>
            <a:r>
              <a:rPr lang="en-US" altLang="en-US" sz="1800">
                <a:solidFill>
                  <a:srgbClr val="4D4D4D"/>
                </a:solidFill>
                <a:hlinkClick r:id="rId15"/>
              </a:rPr>
              <a:t>carboard playhouse for kids</a:t>
            </a:r>
            <a:r>
              <a:rPr lang="en-US" altLang="en-US" sz="1800">
                <a:solidFill>
                  <a:srgbClr val="4D4D4D"/>
                </a:solidFill>
              </a:rPr>
              <a:t>, which the tykes can assemble themselves: </a:t>
            </a:r>
          </a:p>
          <a:p>
            <a:pPr algn="just" eaLnBrk="1" hangingPunct="1"/>
            <a:r>
              <a:rPr lang="en-US" altLang="en-US" sz="1800">
                <a:solidFill>
                  <a:srgbClr val="4D4D4D"/>
                </a:solidFill>
              </a:rPr>
              <a:t>                           </a:t>
            </a:r>
            <a:r>
              <a:rPr lang="en-US" altLang="en-US" sz="1800">
                <a:solidFill>
                  <a:srgbClr val="666666"/>
                </a:solidFill>
              </a:rPr>
              <a:t>                                         </a:t>
            </a:r>
          </a:p>
        </p:txBody>
      </p:sp>
      <p:sp>
        <p:nvSpPr>
          <p:cNvPr id="121868" name="Text Box 14"/>
          <p:cNvSpPr txBox="1">
            <a:spLocks noChangeArrowheads="1"/>
          </p:cNvSpPr>
          <p:nvPr/>
        </p:nvSpPr>
        <p:spPr bwMode="auto">
          <a:xfrm>
            <a:off x="215900" y="1546225"/>
            <a:ext cx="9280525"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800">
                <a:solidFill>
                  <a:srgbClr val="4D4D4D"/>
                </a:solidFill>
              </a:rPr>
              <a:t>Cardboard: The little commodity that could. Twenty years ago, Frank Gehry turned cardboard into a </a:t>
            </a:r>
            <a:r>
              <a:rPr lang="en-US" altLang="en-US" sz="1800">
                <a:solidFill>
                  <a:srgbClr val="4D4D4D"/>
                </a:solidFill>
                <a:hlinkClick r:id="rId16"/>
              </a:rPr>
              <a:t>classic furniture series</a:t>
            </a:r>
            <a:r>
              <a:rPr lang="en-US" altLang="en-US" sz="1800">
                <a:solidFill>
                  <a:srgbClr val="4D4D4D"/>
                </a:solidFill>
              </a:rPr>
              <a:t>; twenty years later, one ad firm built its </a:t>
            </a:r>
            <a:r>
              <a:rPr lang="en-US" altLang="en-US" sz="1800">
                <a:solidFill>
                  <a:srgbClr val="4D4D4D"/>
                </a:solidFill>
                <a:hlinkClick r:id="rId17"/>
              </a:rPr>
              <a:t>entire office out of the stuff</a:t>
            </a:r>
            <a:r>
              <a:rPr lang="en-US" altLang="en-US" sz="1800">
                <a:solidFill>
                  <a:srgbClr val="4D4D4D"/>
                </a:solidFill>
              </a:rPr>
              <a:t>. And here's a new design: Flat-pack cardboard furniture, which can be assembled into handy workstations, accent tables, and storage nooks:</a:t>
            </a:r>
            <a:r>
              <a:rPr lang="en-US" altLang="en-US" sz="1800"/>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38"/>
          <p:cNvSpPr txBox="1">
            <a:spLocks noChangeArrowheads="1"/>
          </p:cNvSpPr>
          <p:nvPr/>
        </p:nvSpPr>
        <p:spPr bwMode="auto">
          <a:xfrm>
            <a:off x="8489950" y="47625"/>
            <a:ext cx="4248150" cy="389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b="1">
                <a:solidFill>
                  <a:srgbClr val="4D4D4D"/>
                </a:solidFill>
              </a:rPr>
              <a:t>#4 BOX</a:t>
            </a:r>
          </a:p>
          <a:p>
            <a:pPr algn="just" eaLnBrk="1" hangingPunct="1">
              <a:spcBef>
                <a:spcPct val="50000"/>
              </a:spcBef>
            </a:pPr>
            <a:r>
              <a:rPr lang="en-GB" altLang="en-US" sz="1200">
                <a:solidFill>
                  <a:srgbClr val="4D4D4D"/>
                </a:solidFill>
              </a:rPr>
              <a:t>I really like the way that this box tent </a:t>
            </a:r>
            <a:r>
              <a:rPr lang="en-GB" altLang="en-US" sz="1200" b="1">
                <a:solidFill>
                  <a:srgbClr val="993366"/>
                </a:solidFill>
              </a:rPr>
              <a:t>can be easily folded to be transported</a:t>
            </a:r>
            <a:r>
              <a:rPr lang="en-GB" altLang="en-US" sz="1200">
                <a:solidFill>
                  <a:srgbClr val="4D4D4D"/>
                </a:solidFill>
              </a:rPr>
              <a:t>. It provides instant shelter to the victims during calamities. It is made of </a:t>
            </a:r>
            <a:r>
              <a:rPr lang="en-GB" altLang="en-US" sz="1200" b="1">
                <a:solidFill>
                  <a:srgbClr val="993366"/>
                </a:solidFill>
              </a:rPr>
              <a:t>recyclable corrugated cardboard and polyester</a:t>
            </a:r>
            <a:r>
              <a:rPr lang="en-GB" altLang="en-US" sz="1200">
                <a:solidFill>
                  <a:srgbClr val="4D4D4D"/>
                </a:solidFill>
              </a:rPr>
              <a:t>. It </a:t>
            </a:r>
            <a:r>
              <a:rPr lang="en-GB" altLang="en-US" sz="1200" b="1">
                <a:solidFill>
                  <a:srgbClr val="993366"/>
                </a:solidFill>
              </a:rPr>
              <a:t>is lightweight and durable</a:t>
            </a:r>
            <a:r>
              <a:rPr lang="en-GB" altLang="en-US" sz="1200">
                <a:solidFill>
                  <a:srgbClr val="4D4D4D"/>
                </a:solidFill>
              </a:rPr>
              <a:t>.</a:t>
            </a: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200">
              <a:solidFill>
                <a:srgbClr val="4D4D4D"/>
              </a:solidFill>
            </a:endParaRPr>
          </a:p>
          <a:p>
            <a:pPr algn="just" eaLnBrk="1" hangingPunct="1">
              <a:spcBef>
                <a:spcPct val="50000"/>
              </a:spcBef>
            </a:pPr>
            <a:endParaRPr lang="en-GB" altLang="en-US" sz="1200" b="1">
              <a:solidFill>
                <a:srgbClr val="4D4D4D"/>
              </a:solidFill>
            </a:endParaRPr>
          </a:p>
          <a:p>
            <a:pPr algn="just" eaLnBrk="1" hangingPunct="1">
              <a:spcBef>
                <a:spcPct val="50000"/>
              </a:spcBef>
            </a:pPr>
            <a:r>
              <a:rPr lang="en-US" altLang="en-US" sz="1200" b="1">
                <a:solidFill>
                  <a:srgbClr val="4D4D4D"/>
                </a:solidFill>
              </a:rPr>
              <a:t>#5 ALL IN ONE MOBILE HOME</a:t>
            </a:r>
          </a:p>
          <a:p>
            <a:pPr algn="just" eaLnBrk="1" hangingPunct="1">
              <a:spcBef>
                <a:spcPct val="50000"/>
              </a:spcBef>
            </a:pPr>
            <a:r>
              <a:rPr lang="en-GB" altLang="en-US" sz="1000">
                <a:solidFill>
                  <a:srgbClr val="4D4D4D"/>
                </a:solidFill>
              </a:rPr>
              <a:t>This mobile home is environmentally friendly as it contains </a:t>
            </a:r>
            <a:r>
              <a:rPr lang="en-GB" altLang="en-US" sz="1000" b="1">
                <a:solidFill>
                  <a:srgbClr val="993366"/>
                </a:solidFill>
              </a:rPr>
              <a:t>recyclable materials</a:t>
            </a:r>
            <a:r>
              <a:rPr lang="en-GB" altLang="en-US" sz="1000">
                <a:solidFill>
                  <a:srgbClr val="4D4D4D"/>
                </a:solidFill>
              </a:rPr>
              <a:t>. A </a:t>
            </a:r>
            <a:r>
              <a:rPr lang="en-GB" altLang="en-US" sz="1000" b="1">
                <a:solidFill>
                  <a:srgbClr val="993366"/>
                </a:solidFill>
              </a:rPr>
              <a:t>secret bin stores their private belongings</a:t>
            </a:r>
            <a:r>
              <a:rPr lang="en-GB" altLang="en-US" sz="1000">
                <a:solidFill>
                  <a:srgbClr val="4D4D4D"/>
                </a:solidFill>
              </a:rPr>
              <a:t>. I really like the fact there is an </a:t>
            </a:r>
            <a:r>
              <a:rPr lang="en-GB" altLang="en-US" sz="1000" b="1">
                <a:solidFill>
                  <a:srgbClr val="993366"/>
                </a:solidFill>
              </a:rPr>
              <a:t>optional fold out cot</a:t>
            </a:r>
            <a:r>
              <a:rPr lang="en-GB" altLang="en-US" sz="1000">
                <a:solidFill>
                  <a:srgbClr val="4D4D4D"/>
                </a:solidFill>
              </a:rPr>
              <a:t> which can be used for younger children etc.</a:t>
            </a:r>
          </a:p>
        </p:txBody>
      </p:sp>
      <p:pic>
        <p:nvPicPr>
          <p:cNvPr id="14339" name="Picture 16" descr="sanctua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6838" y="7753350"/>
            <a:ext cx="2387600"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Text Box 37"/>
          <p:cNvSpPr txBox="1">
            <a:spLocks noChangeArrowheads="1"/>
          </p:cNvSpPr>
          <p:nvPr/>
        </p:nvSpPr>
        <p:spPr bwMode="auto">
          <a:xfrm>
            <a:off x="4240213" y="1271588"/>
            <a:ext cx="4176712" cy="694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b="1">
                <a:solidFill>
                  <a:srgbClr val="4D4D4D"/>
                </a:solidFill>
              </a:rPr>
              <a:t>#1 SPHERE</a:t>
            </a:r>
          </a:p>
          <a:p>
            <a:pPr algn="just" eaLnBrk="1" hangingPunct="1">
              <a:spcBef>
                <a:spcPct val="50000"/>
              </a:spcBef>
            </a:pPr>
            <a:r>
              <a:rPr lang="en-GB" altLang="en-US" sz="1000">
                <a:solidFill>
                  <a:srgbClr val="4D4D4D"/>
                </a:solidFill>
              </a:rPr>
              <a:t>This is my number because I really like the way that the </a:t>
            </a:r>
            <a:r>
              <a:rPr lang="en-GB" altLang="en-US" sz="1000" b="1">
                <a:solidFill>
                  <a:srgbClr val="993366"/>
                </a:solidFill>
              </a:rPr>
              <a:t>centre of the sphere is made out to be a social place</a:t>
            </a:r>
            <a:r>
              <a:rPr lang="en-GB" altLang="en-US" sz="1000">
                <a:solidFill>
                  <a:srgbClr val="4D4D4D"/>
                </a:solidFill>
              </a:rPr>
              <a:t>, which offers an opportunity come and also to keep in </a:t>
            </a:r>
            <a:r>
              <a:rPr lang="en-GB" altLang="en-US" sz="1000" b="1">
                <a:solidFill>
                  <a:srgbClr val="993366"/>
                </a:solidFill>
              </a:rPr>
              <a:t>contact with each other</a:t>
            </a:r>
            <a:r>
              <a:rPr lang="en-GB" altLang="en-US" sz="1000">
                <a:solidFill>
                  <a:srgbClr val="4D4D4D"/>
                </a:solidFill>
              </a:rPr>
              <a:t>. This means families and inhabitants are provided with security and companionship without sacrificing the privacy.</a:t>
            </a:r>
          </a:p>
          <a:p>
            <a:pPr algn="just" eaLnBrk="1" hangingPunct="1">
              <a:spcBef>
                <a:spcPct val="50000"/>
              </a:spcBef>
            </a:pPr>
            <a:endParaRPr lang="en-GB" altLang="en-US" sz="1200" b="1">
              <a:solidFill>
                <a:srgbClr val="4D4D4D"/>
              </a:solidFill>
            </a:endParaRPr>
          </a:p>
          <a:p>
            <a:pPr algn="just" eaLnBrk="1" hangingPunct="1">
              <a:spcBef>
                <a:spcPct val="50000"/>
              </a:spcBef>
            </a:pPr>
            <a:endParaRPr lang="en-GB" altLang="en-US" sz="1200" b="1">
              <a:solidFill>
                <a:srgbClr val="4D4D4D"/>
              </a:solidFill>
            </a:endParaRPr>
          </a:p>
          <a:p>
            <a:pPr algn="just" eaLnBrk="1" hangingPunct="1">
              <a:spcBef>
                <a:spcPct val="50000"/>
              </a:spcBef>
            </a:pPr>
            <a:endParaRPr lang="en-GB" altLang="en-US" sz="1200" b="1">
              <a:solidFill>
                <a:srgbClr val="4D4D4D"/>
              </a:solidFill>
            </a:endParaRPr>
          </a:p>
          <a:p>
            <a:pPr algn="just" eaLnBrk="1" hangingPunct="1">
              <a:spcBef>
                <a:spcPct val="50000"/>
              </a:spcBef>
            </a:pPr>
            <a:endParaRPr lang="en-GB" altLang="en-US" sz="1200" b="1">
              <a:solidFill>
                <a:srgbClr val="4D4D4D"/>
              </a:solidFill>
            </a:endParaRPr>
          </a:p>
          <a:p>
            <a:pPr algn="just" eaLnBrk="1" hangingPunct="1">
              <a:spcBef>
                <a:spcPct val="50000"/>
              </a:spcBef>
            </a:pPr>
            <a:endParaRPr lang="en-GB" altLang="en-US" sz="1200" b="1">
              <a:solidFill>
                <a:srgbClr val="4D4D4D"/>
              </a:solidFill>
            </a:endParaRPr>
          </a:p>
          <a:p>
            <a:pPr algn="just" eaLnBrk="1" hangingPunct="1">
              <a:spcBef>
                <a:spcPct val="50000"/>
              </a:spcBef>
            </a:pPr>
            <a:endParaRPr lang="en-GB" altLang="en-US" sz="1200" b="1">
              <a:solidFill>
                <a:srgbClr val="4D4D4D"/>
              </a:solidFill>
            </a:endParaRPr>
          </a:p>
          <a:p>
            <a:pPr algn="just" eaLnBrk="1" hangingPunct="1">
              <a:spcBef>
                <a:spcPct val="50000"/>
              </a:spcBef>
            </a:pPr>
            <a:endParaRPr lang="en-GB" altLang="en-US" sz="300" b="1">
              <a:solidFill>
                <a:srgbClr val="4D4D4D"/>
              </a:solidFill>
            </a:endParaRPr>
          </a:p>
          <a:p>
            <a:pPr algn="just" eaLnBrk="1" hangingPunct="1">
              <a:spcBef>
                <a:spcPct val="50000"/>
              </a:spcBef>
            </a:pPr>
            <a:r>
              <a:rPr lang="en-GB" altLang="en-US" sz="1200" b="1">
                <a:solidFill>
                  <a:srgbClr val="4D4D4D"/>
                </a:solidFill>
              </a:rPr>
              <a:t>#2 ROOM-ROOM</a:t>
            </a:r>
          </a:p>
          <a:p>
            <a:pPr algn="just" eaLnBrk="1" hangingPunct="1">
              <a:spcBef>
                <a:spcPct val="50000"/>
              </a:spcBef>
            </a:pPr>
            <a:endParaRPr lang="en-GB" altLang="en-US" sz="600" b="1">
              <a:solidFill>
                <a:srgbClr val="4D4D4D"/>
              </a:solidFill>
            </a:endParaRPr>
          </a:p>
          <a:p>
            <a:pPr algn="just" eaLnBrk="1" hangingPunct="1"/>
            <a:r>
              <a:rPr lang="en-GB" altLang="en-US" sz="1000">
                <a:solidFill>
                  <a:srgbClr val="4D4D4D"/>
                </a:solidFill>
              </a:rPr>
              <a:t>I really like this concept because it is designed to be </a:t>
            </a:r>
            <a:r>
              <a:rPr lang="en-GB" altLang="en-US" sz="1000" b="1">
                <a:solidFill>
                  <a:srgbClr val="993366"/>
                </a:solidFill>
              </a:rPr>
              <a:t>pulled along by a person or can be attached to a bike</a:t>
            </a:r>
            <a:r>
              <a:rPr lang="en-GB" altLang="en-US" sz="1000">
                <a:solidFill>
                  <a:srgbClr val="4D4D4D"/>
                </a:solidFill>
              </a:rPr>
              <a:t>. I also think this is very useful because this concept can be transported easily anywhere.</a:t>
            </a: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
              <a:solidFill>
                <a:srgbClr val="4D4D4D"/>
              </a:solidFill>
            </a:endParaRPr>
          </a:p>
          <a:p>
            <a:pPr algn="just" eaLnBrk="1" hangingPunct="1"/>
            <a:endParaRPr lang="en-GB" altLang="en-US" sz="100">
              <a:solidFill>
                <a:srgbClr val="4D4D4D"/>
              </a:solidFill>
            </a:endParaRPr>
          </a:p>
          <a:p>
            <a:pPr algn="just" eaLnBrk="1" hangingPunct="1"/>
            <a:endParaRPr lang="en-GB" altLang="en-US" sz="100">
              <a:solidFill>
                <a:srgbClr val="4D4D4D"/>
              </a:solidFill>
            </a:endParaRPr>
          </a:p>
          <a:p>
            <a:pPr algn="just" eaLnBrk="1" hangingPunct="1"/>
            <a:endParaRPr lang="en-GB" altLang="en-US" sz="100">
              <a:solidFill>
                <a:srgbClr val="4D4D4D"/>
              </a:solidFill>
            </a:endParaRPr>
          </a:p>
          <a:p>
            <a:pPr algn="just" eaLnBrk="1" hangingPunct="1"/>
            <a:endParaRPr lang="en-GB" altLang="en-US" sz="100">
              <a:solidFill>
                <a:srgbClr val="4D4D4D"/>
              </a:solidFill>
            </a:endParaRPr>
          </a:p>
          <a:p>
            <a:pPr algn="just" eaLnBrk="1" hangingPunct="1"/>
            <a:endParaRPr lang="en-GB" altLang="en-US" sz="100">
              <a:solidFill>
                <a:srgbClr val="4D4D4D"/>
              </a:solidFill>
            </a:endParaRPr>
          </a:p>
          <a:p>
            <a:pPr algn="just" eaLnBrk="1" hangingPunct="1"/>
            <a:endParaRPr lang="en-GB" altLang="en-US" sz="100">
              <a:solidFill>
                <a:srgbClr val="4D4D4D"/>
              </a:solidFill>
            </a:endParaRPr>
          </a:p>
          <a:p>
            <a:pPr algn="just" eaLnBrk="1" hangingPunct="1"/>
            <a:endParaRPr lang="en-GB" altLang="en-US" sz="100">
              <a:solidFill>
                <a:srgbClr val="4D4D4D"/>
              </a:solidFill>
            </a:endParaRPr>
          </a:p>
          <a:p>
            <a:pPr algn="just" eaLnBrk="1" hangingPunct="1">
              <a:spcBef>
                <a:spcPct val="50000"/>
              </a:spcBef>
            </a:pPr>
            <a:r>
              <a:rPr lang="en-GB" altLang="en-US" sz="1200" b="1">
                <a:solidFill>
                  <a:srgbClr val="4D4D4D"/>
                </a:solidFill>
              </a:rPr>
              <a:t>#3 SANCTUARY</a:t>
            </a:r>
          </a:p>
          <a:p>
            <a:pPr algn="just" eaLnBrk="1" hangingPunct="1">
              <a:spcBef>
                <a:spcPct val="50000"/>
              </a:spcBef>
            </a:pPr>
            <a:endParaRPr lang="en-GB" altLang="en-US" sz="300" b="1">
              <a:solidFill>
                <a:srgbClr val="4D4D4D"/>
              </a:solidFill>
            </a:endParaRPr>
          </a:p>
          <a:p>
            <a:pPr algn="just" eaLnBrk="1" hangingPunct="1"/>
            <a:r>
              <a:rPr lang="en-GB" altLang="en-US" sz="1000">
                <a:solidFill>
                  <a:srgbClr val="4D4D4D"/>
                </a:solidFill>
              </a:rPr>
              <a:t>This </a:t>
            </a:r>
            <a:r>
              <a:rPr lang="en-GB" altLang="en-US" sz="1000" b="1">
                <a:solidFill>
                  <a:srgbClr val="993366"/>
                </a:solidFill>
              </a:rPr>
              <a:t>biodegradable shelter pops open without the help of any tools</a:t>
            </a:r>
            <a:r>
              <a:rPr lang="en-GB" altLang="en-US" sz="1000">
                <a:solidFill>
                  <a:srgbClr val="4D4D4D"/>
                </a:solidFill>
              </a:rPr>
              <a:t>. I really like this concept idea because it looks very lightweight and also highly portable. I also like the fact that the shelter just automatically pops open without any use of tools etc.</a:t>
            </a:r>
          </a:p>
          <a:p>
            <a:pPr algn="just" eaLnBrk="1" hangingPunct="1"/>
            <a:endParaRPr lang="en-GB" altLang="en-US" sz="1000">
              <a:solidFill>
                <a:srgbClr val="4D4D4D"/>
              </a:solidFill>
            </a:endParaRPr>
          </a:p>
          <a:p>
            <a:pPr algn="just" eaLnBrk="1" hangingPunct="1">
              <a:spcBef>
                <a:spcPct val="50000"/>
              </a:spcBef>
            </a:pPr>
            <a:r>
              <a:rPr lang="en-GB" altLang="en-US" sz="1200" b="1">
                <a:solidFill>
                  <a:srgbClr val="4D4D4D"/>
                </a:solidFill>
              </a:rPr>
              <a:t> </a:t>
            </a:r>
          </a:p>
        </p:txBody>
      </p:sp>
      <p:sp>
        <p:nvSpPr>
          <p:cNvPr id="14341" name="Text Box 2"/>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INFORMATION, </a:t>
            </a:r>
            <a:r>
              <a:rPr lang="en-GB" altLang="en-US" sz="3200" b="1">
                <a:solidFill>
                  <a:srgbClr val="FF9900"/>
                </a:solidFill>
                <a:cs typeface="Arial" pitchFamily="34" charset="0"/>
              </a:rPr>
              <a:t>INSPIRATION</a:t>
            </a:r>
            <a:r>
              <a:rPr lang="en-GB" altLang="en-US" sz="3200" b="1">
                <a:solidFill>
                  <a:srgbClr val="5F5F5F"/>
                </a:solidFill>
                <a:cs typeface="Arial" pitchFamily="34" charset="0"/>
              </a:rPr>
              <a:t> &amp; INFLUENCES</a:t>
            </a:r>
          </a:p>
        </p:txBody>
      </p:sp>
      <p:sp>
        <p:nvSpPr>
          <p:cNvPr id="14342"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14343" name="Text Box 29"/>
          <p:cNvSpPr txBox="1">
            <a:spLocks noChangeArrowheads="1"/>
          </p:cNvSpPr>
          <p:nvPr/>
        </p:nvSpPr>
        <p:spPr bwMode="auto">
          <a:xfrm>
            <a:off x="10072688" y="8977313"/>
            <a:ext cx="2735262"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1200" b="1">
                <a:solidFill>
                  <a:srgbClr val="993366"/>
                </a:solidFill>
              </a:rPr>
              <a:t>Source:  </a:t>
            </a:r>
          </a:p>
          <a:p>
            <a:pPr algn="r" eaLnBrk="1" hangingPunct="1">
              <a:spcBef>
                <a:spcPct val="50000"/>
              </a:spcBef>
            </a:pPr>
            <a:r>
              <a:rPr lang="en-GB" altLang="en-US" sz="1200" b="1">
                <a:solidFill>
                  <a:srgbClr val="993366"/>
                </a:solidFill>
              </a:rPr>
              <a:t> http://www.homeqn.com</a:t>
            </a:r>
          </a:p>
        </p:txBody>
      </p:sp>
      <p:sp>
        <p:nvSpPr>
          <p:cNvPr id="14344" name="Text Box 31"/>
          <p:cNvSpPr txBox="1">
            <a:spLocks noChangeArrowheads="1"/>
          </p:cNvSpPr>
          <p:nvPr/>
        </p:nvSpPr>
        <p:spPr bwMode="auto">
          <a:xfrm>
            <a:off x="-7938" y="1631950"/>
            <a:ext cx="3960813"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25 AMAZING SHELTERS DESIGNS FOR THE HOMELESS</a:t>
            </a:r>
          </a:p>
        </p:txBody>
      </p:sp>
      <p:sp>
        <p:nvSpPr>
          <p:cNvPr id="14345" name="Text Box 32"/>
          <p:cNvSpPr txBox="1">
            <a:spLocks noChangeArrowheads="1"/>
          </p:cNvSpPr>
          <p:nvPr/>
        </p:nvSpPr>
        <p:spPr bwMode="auto">
          <a:xfrm>
            <a:off x="71438" y="2279650"/>
            <a:ext cx="3881437" cy="443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b="1">
                <a:solidFill>
                  <a:srgbClr val="4D4D4D"/>
                </a:solidFill>
              </a:rPr>
              <a:t>24.  LIGHTWEIGHT EMERGENCY SHELTER</a:t>
            </a:r>
            <a:endParaRPr lang="en-GB" altLang="en-US" sz="1200" b="1" u="sng">
              <a:solidFill>
                <a:srgbClr val="4D4D4D"/>
              </a:solidFill>
            </a:endParaRPr>
          </a:p>
          <a:p>
            <a:pPr algn="just" eaLnBrk="1" hangingPunct="1">
              <a:spcBef>
                <a:spcPct val="50000"/>
              </a:spcBef>
            </a:pPr>
            <a:r>
              <a:rPr lang="en-GB" altLang="en-US" sz="1000">
                <a:solidFill>
                  <a:srgbClr val="4D4D4D"/>
                </a:solidFill>
              </a:rPr>
              <a:t>It is the winner of the Shelter Me competition. It was designed in such a way that it is </a:t>
            </a:r>
            <a:r>
              <a:rPr lang="en-GB" altLang="en-US" sz="1000" b="1">
                <a:solidFill>
                  <a:srgbClr val="993366"/>
                </a:solidFill>
              </a:rPr>
              <a:t>easily transportable and easy to deploy</a:t>
            </a:r>
            <a:r>
              <a:rPr lang="en-GB" altLang="en-US" sz="1000">
                <a:solidFill>
                  <a:srgbClr val="4D4D4D"/>
                </a:solidFill>
              </a:rPr>
              <a:t>. The shelter is made from </a:t>
            </a:r>
            <a:r>
              <a:rPr lang="en-GB" altLang="en-US" sz="1000" b="1">
                <a:solidFill>
                  <a:srgbClr val="993366"/>
                </a:solidFill>
              </a:rPr>
              <a:t>recycled polyester mesh and aluminium</a:t>
            </a:r>
            <a:r>
              <a:rPr lang="en-GB" altLang="en-US" sz="1000">
                <a:solidFill>
                  <a:srgbClr val="4D4D4D"/>
                </a:solidFill>
              </a:rPr>
              <a:t>.</a:t>
            </a: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r>
              <a:rPr lang="en-GB" altLang="en-US" sz="1200" b="1">
                <a:solidFill>
                  <a:srgbClr val="4D4D4D"/>
                </a:solidFill>
              </a:rPr>
              <a:t>25. BUTTERFLY STRUCTURE</a:t>
            </a:r>
          </a:p>
          <a:p>
            <a:pPr algn="just" eaLnBrk="1" hangingPunct="1">
              <a:spcBef>
                <a:spcPct val="50000"/>
              </a:spcBef>
            </a:pPr>
            <a:r>
              <a:rPr lang="en-GB" altLang="en-US" sz="1000">
                <a:solidFill>
                  <a:srgbClr val="4D4D4D"/>
                </a:solidFill>
              </a:rPr>
              <a:t>It was created by Anthony Romero for the Designit community prize shelter competition. It uses a </a:t>
            </a:r>
            <a:r>
              <a:rPr lang="en-GB" altLang="en-US" sz="1000" b="1">
                <a:solidFill>
                  <a:srgbClr val="993366"/>
                </a:solidFill>
              </a:rPr>
              <a:t>butterfly roof </a:t>
            </a:r>
            <a:r>
              <a:rPr lang="en-GB" altLang="en-US" sz="1000">
                <a:solidFill>
                  <a:srgbClr val="4D4D4D"/>
                </a:solidFill>
              </a:rPr>
              <a:t>that </a:t>
            </a:r>
            <a:r>
              <a:rPr lang="en-GB" altLang="en-US" sz="1000" b="1">
                <a:solidFill>
                  <a:srgbClr val="993366"/>
                </a:solidFill>
              </a:rPr>
              <a:t>helps in collecting water and providing lighting and ventilation</a:t>
            </a:r>
            <a:r>
              <a:rPr lang="en-GB" altLang="en-US" sz="1000">
                <a:solidFill>
                  <a:srgbClr val="4D4D4D"/>
                </a:solidFill>
              </a:rPr>
              <a:t>. The hinged panels are appropriate to </a:t>
            </a:r>
            <a:r>
              <a:rPr lang="en-GB" altLang="en-US" sz="1000" b="1">
                <a:solidFill>
                  <a:srgbClr val="993366"/>
                </a:solidFill>
              </a:rPr>
              <a:t>be used as work counter and shade</a:t>
            </a:r>
            <a:r>
              <a:rPr lang="en-GB" altLang="en-US" sz="1000">
                <a:solidFill>
                  <a:srgbClr val="4D4D4D"/>
                </a:solidFill>
              </a:rPr>
              <a:t>.</a:t>
            </a:r>
            <a:endParaRPr lang="en-GB" altLang="en-US" sz="1000" b="1">
              <a:solidFill>
                <a:srgbClr val="4D4D4D"/>
              </a:solidFill>
            </a:endParaRPr>
          </a:p>
        </p:txBody>
      </p:sp>
      <p:pic>
        <p:nvPicPr>
          <p:cNvPr id="14346" name="Picture 2" descr="lightweight emergency shel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400" y="3416300"/>
            <a:ext cx="3473450"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7" name="Picture 4" descr="butterfly structu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7963" y="6672263"/>
            <a:ext cx="3671887" cy="277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8" name="Rectangle 4"/>
          <p:cNvSpPr>
            <a:spLocks noChangeArrowheads="1"/>
          </p:cNvSpPr>
          <p:nvPr/>
        </p:nvSpPr>
        <p:spPr bwMode="auto">
          <a:xfrm>
            <a:off x="4159250" y="-23813"/>
            <a:ext cx="2601913" cy="1403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MY TOP FIVE SHELTER DESIGNS FOR HOMELESS</a:t>
            </a:r>
          </a:p>
        </p:txBody>
      </p:sp>
      <p:sp>
        <p:nvSpPr>
          <p:cNvPr id="14349" name="Rectangle 14"/>
          <p:cNvSpPr>
            <a:spLocks noChangeArrowheads="1"/>
          </p:cNvSpPr>
          <p:nvPr/>
        </p:nvSpPr>
        <p:spPr bwMode="auto">
          <a:xfrm>
            <a:off x="8201025" y="5664200"/>
            <a:ext cx="2601913"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INSPIRATIONAL ARTICLES</a:t>
            </a:r>
          </a:p>
        </p:txBody>
      </p:sp>
      <p:sp>
        <p:nvSpPr>
          <p:cNvPr id="14350" name="Text Box 38"/>
          <p:cNvSpPr txBox="1">
            <a:spLocks noChangeArrowheads="1"/>
          </p:cNvSpPr>
          <p:nvPr/>
        </p:nvSpPr>
        <p:spPr bwMode="auto">
          <a:xfrm>
            <a:off x="8416925" y="6430963"/>
            <a:ext cx="4321175" cy="370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b="1">
                <a:solidFill>
                  <a:srgbClr val="993366"/>
                </a:solidFill>
                <a:hlinkClick r:id="rId6" action="ppaction://hlinksldjump"/>
              </a:rPr>
              <a:t>Making Your Packaging Environmentally Friendly</a:t>
            </a:r>
            <a:endParaRPr lang="en-GB" altLang="en-US" sz="1200" b="1">
              <a:solidFill>
                <a:srgbClr val="993366"/>
              </a:solidFill>
            </a:endParaRPr>
          </a:p>
          <a:p>
            <a:pPr algn="just" eaLnBrk="1" hangingPunct="1">
              <a:spcBef>
                <a:spcPct val="50000"/>
              </a:spcBef>
            </a:pPr>
            <a:r>
              <a:rPr lang="en-GB" altLang="en-US" sz="1000" i="1">
                <a:solidFill>
                  <a:srgbClr val="FF9900"/>
                </a:solidFill>
              </a:rPr>
              <a:t>© International Trade Centre, International Trade Forum - Issue 2/2001</a:t>
            </a:r>
            <a:endParaRPr lang="en-GB" altLang="en-US" sz="1000" b="1">
              <a:solidFill>
                <a:srgbClr val="993366"/>
              </a:solidFill>
            </a:endParaRPr>
          </a:p>
          <a:p>
            <a:pPr algn="just" eaLnBrk="1" hangingPunct="1">
              <a:spcBef>
                <a:spcPct val="50000"/>
              </a:spcBef>
            </a:pPr>
            <a:endParaRPr lang="en-GB" altLang="en-US" sz="1000" b="1">
              <a:solidFill>
                <a:srgbClr val="993366"/>
              </a:solidFill>
              <a:hlinkClick r:id="rId7" action="ppaction://hlinksldjump"/>
            </a:endParaRPr>
          </a:p>
          <a:p>
            <a:pPr algn="just" eaLnBrk="1" hangingPunct="1"/>
            <a:r>
              <a:rPr lang="en-GB" altLang="en-US" sz="1200" b="1">
                <a:solidFill>
                  <a:srgbClr val="993366"/>
                </a:solidFill>
                <a:hlinkClick r:id="rId7" action="ppaction://hlinksldjump"/>
              </a:rPr>
              <a:t>Leaders of the Flat Pack: Self-Assembly Furniture is Reinventing Itself As Clever Sustainable And Stylish</a:t>
            </a:r>
            <a:endParaRPr lang="en-GB" altLang="en-US" sz="1200" b="1">
              <a:solidFill>
                <a:srgbClr val="993366"/>
              </a:solidFill>
            </a:endParaRPr>
          </a:p>
          <a:p>
            <a:pPr algn="just" eaLnBrk="1" hangingPunct="1"/>
            <a:r>
              <a:rPr lang="en-GB" altLang="en-US" sz="1000" i="1">
                <a:solidFill>
                  <a:srgbClr val="FF9900"/>
                </a:solidFill>
              </a:rPr>
              <a:t>© The Independent, Holly Williams - Issue 8/2010</a:t>
            </a:r>
            <a:endParaRPr lang="en-GB" altLang="en-US" sz="1000" b="1">
              <a:solidFill>
                <a:srgbClr val="993366"/>
              </a:solidFill>
            </a:endParaRPr>
          </a:p>
          <a:p>
            <a:pPr algn="just" eaLnBrk="1" hangingPunct="1"/>
            <a:endParaRPr lang="en-GB" altLang="en-US" sz="1000" b="1">
              <a:solidFill>
                <a:srgbClr val="993366"/>
              </a:solidFill>
              <a:hlinkClick r:id="rId8" action="ppaction://hlinksldjump"/>
            </a:endParaRPr>
          </a:p>
          <a:p>
            <a:pPr algn="just" eaLnBrk="1" hangingPunct="1"/>
            <a:r>
              <a:rPr lang="en-GB" altLang="en-US" sz="1200" b="1">
                <a:solidFill>
                  <a:srgbClr val="993366"/>
                </a:solidFill>
                <a:hlinkClick r:id="rId8" action="ppaction://hlinksldjump"/>
              </a:rPr>
              <a:t>Portable Cardboard Table From Liborio Reykjavik</a:t>
            </a:r>
            <a:endParaRPr lang="en-GB" altLang="en-US" sz="1200" b="1" i="1">
              <a:solidFill>
                <a:srgbClr val="4D4D4D"/>
              </a:solidFill>
            </a:endParaRPr>
          </a:p>
          <a:p>
            <a:pPr algn="just" eaLnBrk="1" hangingPunct="1"/>
            <a:r>
              <a:rPr lang="en-GB" altLang="en-US" sz="1000" i="1">
                <a:solidFill>
                  <a:srgbClr val="FF9900"/>
                </a:solidFill>
              </a:rPr>
              <a:t>© Inhabitat, Katie Andrews - Issue 10/2010</a:t>
            </a:r>
            <a:endParaRPr lang="en-GB" altLang="en-US" sz="1000" b="1">
              <a:solidFill>
                <a:srgbClr val="4D4D4D"/>
              </a:solidFill>
            </a:endParaRPr>
          </a:p>
          <a:p>
            <a:pPr algn="just" eaLnBrk="1" hangingPunct="1"/>
            <a:endParaRPr lang="en-GB" altLang="en-US" sz="1000" b="1">
              <a:solidFill>
                <a:srgbClr val="993366"/>
              </a:solidFill>
            </a:endParaRPr>
          </a:p>
          <a:p>
            <a:pPr algn="just" eaLnBrk="1" hangingPunct="1"/>
            <a:endParaRPr lang="en-GB" altLang="en-US" sz="1000" b="1">
              <a:solidFill>
                <a:srgbClr val="993366"/>
              </a:solidFill>
            </a:endParaRPr>
          </a:p>
          <a:p>
            <a:pPr algn="just" eaLnBrk="1" hangingPunct="1"/>
            <a:r>
              <a:rPr lang="en-GB" altLang="en-US" sz="1200" b="1">
                <a:solidFill>
                  <a:srgbClr val="993366"/>
                </a:solidFill>
                <a:hlinkClick r:id="rId9" action="ppaction://hlinksldjump"/>
              </a:rPr>
              <a:t>Flat-Pak Cardboard Furniture: Coming to a Doomed Start-Up Near You</a:t>
            </a:r>
            <a:endParaRPr lang="en-GB" altLang="en-US" sz="1200" b="1" i="1">
              <a:solidFill>
                <a:srgbClr val="4D4D4D"/>
              </a:solidFill>
            </a:endParaRPr>
          </a:p>
          <a:p>
            <a:pPr algn="just" eaLnBrk="1" hangingPunct="1"/>
            <a:r>
              <a:rPr lang="en-GB" altLang="en-US" sz="1000" i="1">
                <a:solidFill>
                  <a:srgbClr val="FF9900"/>
                </a:solidFill>
              </a:rPr>
              <a:t>© Fast Company, Cliff Kuang - Issue 4/2009</a:t>
            </a:r>
            <a:endParaRPr lang="en-GB" altLang="en-US" sz="1000">
              <a:solidFill>
                <a:srgbClr val="FF9900"/>
              </a:solidFill>
            </a:endParaRPr>
          </a:p>
          <a:p>
            <a:pPr algn="just" eaLnBrk="1" hangingPunct="1"/>
            <a:endParaRPr lang="en-GB" altLang="en-US" sz="1000"/>
          </a:p>
          <a:p>
            <a:pPr algn="just" eaLnBrk="1" hangingPunct="1">
              <a:spcBef>
                <a:spcPct val="50000"/>
              </a:spcBef>
            </a:pPr>
            <a:endParaRPr lang="en-GB" altLang="en-US" sz="1000" b="1">
              <a:solidFill>
                <a:srgbClr val="993366"/>
              </a:solidFill>
            </a:endParaRPr>
          </a:p>
          <a:p>
            <a:pPr algn="just" eaLnBrk="1" hangingPunct="1">
              <a:spcBef>
                <a:spcPct val="50000"/>
              </a:spcBef>
            </a:pPr>
            <a:endParaRPr lang="en-GB" altLang="en-US" sz="1000" b="1">
              <a:solidFill>
                <a:srgbClr val="993366"/>
              </a:solidFill>
            </a:endParaRPr>
          </a:p>
          <a:p>
            <a:pPr algn="just" eaLnBrk="1" hangingPunct="1">
              <a:spcBef>
                <a:spcPct val="50000"/>
              </a:spcBef>
            </a:pPr>
            <a:endParaRPr lang="en-GB" altLang="en-US" sz="1000" b="1">
              <a:solidFill>
                <a:srgbClr val="993366"/>
              </a:solidFill>
            </a:endParaRPr>
          </a:p>
          <a:p>
            <a:pPr algn="just" eaLnBrk="1" hangingPunct="1">
              <a:spcBef>
                <a:spcPct val="50000"/>
              </a:spcBef>
            </a:pPr>
            <a:endParaRPr lang="en-GB" altLang="en-US" sz="1000" b="1">
              <a:solidFill>
                <a:srgbClr val="993366"/>
              </a:solidFill>
            </a:endParaRPr>
          </a:p>
        </p:txBody>
      </p:sp>
      <p:pic>
        <p:nvPicPr>
          <p:cNvPr id="14351" name="Picture 4" descr="spher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72013" y="2424113"/>
            <a:ext cx="2973387"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2" name="Picture 14" descr="room room"/>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29138" y="5016500"/>
            <a:ext cx="32893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3" name="Picture 10" descr="boxtent"/>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424988" y="1200150"/>
            <a:ext cx="2305050" cy="159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4" name="Picture 12" descr="all in ne mobile ho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353550" y="4008438"/>
            <a:ext cx="2376488" cy="143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8"/>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INFORMATION, </a:t>
            </a:r>
            <a:r>
              <a:rPr lang="en-GB" altLang="en-US" sz="3200" b="1">
                <a:solidFill>
                  <a:srgbClr val="FF9900"/>
                </a:solidFill>
                <a:cs typeface="Arial" pitchFamily="34" charset="0"/>
              </a:rPr>
              <a:t>INSPIRATION</a:t>
            </a:r>
            <a:r>
              <a:rPr lang="en-GB" altLang="en-US" sz="3200" b="1">
                <a:solidFill>
                  <a:srgbClr val="5F5F5F"/>
                </a:solidFill>
                <a:cs typeface="Arial" pitchFamily="34" charset="0"/>
              </a:rPr>
              <a:t> &amp; INFLUENCES</a:t>
            </a:r>
          </a:p>
        </p:txBody>
      </p:sp>
      <p:sp>
        <p:nvSpPr>
          <p:cNvPr id="15363" name="Text Box 9"/>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15364" name="Picture 62" descr="Jigsaw-piece_fu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6863" y="5232400"/>
            <a:ext cx="2058987"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65"/>
          <p:cNvPicPr>
            <a:picLocks noChangeAspect="1" noChangeArrowheads="1"/>
          </p:cNvPicPr>
          <p:nvPr/>
        </p:nvPicPr>
        <p:blipFill>
          <a:blip r:embed="rId4">
            <a:extLst>
              <a:ext uri="{28A0092B-C50C-407E-A947-70E740481C1C}">
                <a14:useLocalDpi xmlns:a14="http://schemas.microsoft.com/office/drawing/2010/main" val="0"/>
              </a:ext>
            </a:extLst>
          </a:blip>
          <a:srcRect l="23033" t="47249" r="40938" b="27313"/>
          <a:stretch>
            <a:fillRect/>
          </a:stretch>
        </p:blipFill>
        <p:spPr bwMode="auto">
          <a:xfrm>
            <a:off x="71438" y="7151688"/>
            <a:ext cx="3808412" cy="168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dash"/>
                <a:miter lim="800000"/>
                <a:headEnd/>
                <a:tailEnd/>
              </a14:hiddenLine>
            </a:ext>
          </a:extLst>
        </p:spPr>
      </p:pic>
      <p:sp>
        <p:nvSpPr>
          <p:cNvPr id="15366" name="Rectangle 66"/>
          <p:cNvSpPr>
            <a:spLocks noChangeArrowheads="1"/>
          </p:cNvSpPr>
          <p:nvPr/>
        </p:nvSpPr>
        <p:spPr bwMode="auto">
          <a:xfrm>
            <a:off x="82550" y="8740775"/>
            <a:ext cx="394176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dash"/>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a:solidFill>
                  <a:srgbClr val="4D4D4D"/>
                </a:solidFill>
              </a:rPr>
              <a:t>I think this is an interesting design because on first sight, the table does not look like it has it’s design </a:t>
            </a:r>
            <a:r>
              <a:rPr lang="en-US" altLang="en-US" sz="1200" b="1">
                <a:solidFill>
                  <a:srgbClr val="4D4D4D"/>
                </a:solidFill>
              </a:rPr>
              <a:t>roots in cubism</a:t>
            </a:r>
            <a:r>
              <a:rPr lang="en-US" altLang="en-US" sz="1200">
                <a:solidFill>
                  <a:srgbClr val="4D4D4D"/>
                </a:solidFill>
              </a:rPr>
              <a:t>. However, when the </a:t>
            </a:r>
            <a:r>
              <a:rPr lang="en-US" altLang="en-US" sz="1200" b="1">
                <a:solidFill>
                  <a:srgbClr val="4D4D4D"/>
                </a:solidFill>
              </a:rPr>
              <a:t>outline</a:t>
            </a:r>
            <a:r>
              <a:rPr lang="en-US" altLang="en-US" sz="1200">
                <a:solidFill>
                  <a:srgbClr val="4D4D4D"/>
                </a:solidFill>
              </a:rPr>
              <a:t> of the wood frame is drawn, it forms a </a:t>
            </a:r>
            <a:r>
              <a:rPr lang="en-US" altLang="en-US" sz="1200" b="1">
                <a:solidFill>
                  <a:srgbClr val="4D4D4D"/>
                </a:solidFill>
              </a:rPr>
              <a:t>cube</a:t>
            </a:r>
            <a:r>
              <a:rPr lang="en-US" altLang="en-US" sz="1200">
                <a:solidFill>
                  <a:srgbClr val="4D4D4D"/>
                </a:solidFill>
              </a:rPr>
              <a:t>. </a:t>
            </a:r>
          </a:p>
        </p:txBody>
      </p:sp>
      <p:grpSp>
        <p:nvGrpSpPr>
          <p:cNvPr id="15367" name="Group 134"/>
          <p:cNvGrpSpPr>
            <a:grpSpLocks/>
          </p:cNvGrpSpPr>
          <p:nvPr/>
        </p:nvGrpSpPr>
        <p:grpSpPr bwMode="auto">
          <a:xfrm>
            <a:off x="8993188" y="1704975"/>
            <a:ext cx="3670300" cy="5416550"/>
            <a:chOff x="539" y="1527"/>
            <a:chExt cx="1860" cy="3231"/>
          </a:xfrm>
        </p:grpSpPr>
        <p:pic>
          <p:nvPicPr>
            <p:cNvPr id="15389" name="Picture 116" descr="one_sho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 y="1527"/>
              <a:ext cx="1860" cy="1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90" name="Picture 117" descr="one_shot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 y="3160"/>
              <a:ext cx="1860" cy="1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368" name="Picture 125" descr="pitch05"/>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r="42026"/>
          <a:stretch>
            <a:fillRect/>
          </a:stretch>
        </p:blipFill>
        <p:spPr bwMode="auto">
          <a:xfrm>
            <a:off x="136525" y="1630363"/>
            <a:ext cx="3779838"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369" name="Group 135"/>
          <p:cNvGrpSpPr>
            <a:grpSpLocks/>
          </p:cNvGrpSpPr>
          <p:nvPr/>
        </p:nvGrpSpPr>
        <p:grpSpPr bwMode="auto">
          <a:xfrm>
            <a:off x="4313238" y="120650"/>
            <a:ext cx="4319587" cy="4135438"/>
            <a:chOff x="40" y="1119"/>
            <a:chExt cx="3221" cy="3084"/>
          </a:xfrm>
        </p:grpSpPr>
        <p:pic>
          <p:nvPicPr>
            <p:cNvPr id="15387" name="Picture 131" descr="foldable"/>
            <p:cNvPicPr>
              <a:picLocks noChangeAspect="1" noChangeArrowheads="1"/>
            </p:cNvPicPr>
            <p:nvPr/>
          </p:nvPicPr>
          <p:blipFill>
            <a:blip r:embed="rId8">
              <a:extLst>
                <a:ext uri="{28A0092B-C50C-407E-A947-70E740481C1C}">
                  <a14:useLocalDpi xmlns:a14="http://schemas.microsoft.com/office/drawing/2010/main" val="0"/>
                </a:ext>
              </a:extLst>
            </a:blip>
            <a:srcRect r="54309"/>
            <a:stretch>
              <a:fillRect/>
            </a:stretch>
          </p:blipFill>
          <p:spPr bwMode="auto">
            <a:xfrm>
              <a:off x="40" y="1119"/>
              <a:ext cx="1472" cy="3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8" name="Picture 132" descr="foldable"/>
            <p:cNvPicPr>
              <a:picLocks noChangeAspect="1" noChangeArrowheads="1"/>
            </p:cNvPicPr>
            <p:nvPr/>
          </p:nvPicPr>
          <p:blipFill>
            <a:blip r:embed="rId8">
              <a:extLst>
                <a:ext uri="{28A0092B-C50C-407E-A947-70E740481C1C}">
                  <a14:useLocalDpi xmlns:a14="http://schemas.microsoft.com/office/drawing/2010/main" val="0"/>
                </a:ext>
              </a:extLst>
            </a:blip>
            <a:srcRect l="34369" b="58316"/>
            <a:stretch>
              <a:fillRect/>
            </a:stretch>
          </p:blipFill>
          <p:spPr bwMode="auto">
            <a:xfrm>
              <a:off x="1147" y="1148"/>
              <a:ext cx="2114" cy="1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370" name="Text Box 139"/>
          <p:cNvSpPr txBox="1">
            <a:spLocks noChangeArrowheads="1"/>
          </p:cNvSpPr>
          <p:nvPr/>
        </p:nvSpPr>
        <p:spPr bwMode="auto">
          <a:xfrm>
            <a:off x="71438" y="5953125"/>
            <a:ext cx="3881437"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4D4D4D"/>
                </a:solidFill>
              </a:rPr>
              <a:t>To me I think this is an </a:t>
            </a:r>
            <a:r>
              <a:rPr lang="en-GB" altLang="en-US" sz="1200" b="1">
                <a:solidFill>
                  <a:srgbClr val="4D4D4D"/>
                </a:solidFill>
              </a:rPr>
              <a:t>simple design</a:t>
            </a:r>
            <a:r>
              <a:rPr lang="en-GB" altLang="en-US" sz="1200">
                <a:solidFill>
                  <a:srgbClr val="4D4D4D"/>
                </a:solidFill>
              </a:rPr>
              <a:t> of a </a:t>
            </a:r>
            <a:r>
              <a:rPr lang="en-GB" altLang="en-US" sz="1200" b="1" u="sng">
                <a:solidFill>
                  <a:schemeClr val="hlink"/>
                </a:solidFill>
              </a:rPr>
              <a:t>cardboard sheet which transform into a seat</a:t>
            </a:r>
            <a:r>
              <a:rPr lang="en-GB" altLang="en-US" sz="1200">
                <a:solidFill>
                  <a:srgbClr val="4D4D4D"/>
                </a:solidFill>
              </a:rPr>
              <a:t>. This shows that the use of material is </a:t>
            </a:r>
            <a:r>
              <a:rPr lang="en-GB" altLang="en-US" sz="1200" b="1">
                <a:solidFill>
                  <a:srgbClr val="4D4D4D"/>
                </a:solidFill>
              </a:rPr>
              <a:t>strong</a:t>
            </a:r>
            <a:r>
              <a:rPr lang="en-GB" altLang="en-US" sz="1200">
                <a:solidFill>
                  <a:srgbClr val="4D4D4D"/>
                </a:solidFill>
              </a:rPr>
              <a:t> and also </a:t>
            </a:r>
            <a:r>
              <a:rPr lang="en-GB" altLang="en-US" sz="1200" b="1">
                <a:solidFill>
                  <a:srgbClr val="4D4D4D"/>
                </a:solidFill>
              </a:rPr>
              <a:t>lightweight</a:t>
            </a:r>
            <a:r>
              <a:rPr lang="en-GB" altLang="en-US" sz="1200">
                <a:solidFill>
                  <a:srgbClr val="4D4D4D"/>
                </a:solidFill>
              </a:rPr>
              <a:t>, which makes the overall product </a:t>
            </a:r>
            <a:r>
              <a:rPr lang="en-GB" altLang="en-US" sz="1200" b="1">
                <a:solidFill>
                  <a:srgbClr val="4D4D4D"/>
                </a:solidFill>
              </a:rPr>
              <a:t>easily portable</a:t>
            </a:r>
            <a:r>
              <a:rPr lang="en-GB" altLang="en-US" sz="1200">
                <a:solidFill>
                  <a:srgbClr val="4D4D4D"/>
                </a:solidFill>
              </a:rPr>
              <a:t>.</a:t>
            </a:r>
          </a:p>
        </p:txBody>
      </p:sp>
      <p:sp>
        <p:nvSpPr>
          <p:cNvPr id="15371" name="Text Box 140"/>
          <p:cNvSpPr txBox="1">
            <a:spLocks noChangeArrowheads="1"/>
          </p:cNvSpPr>
          <p:nvPr/>
        </p:nvSpPr>
        <p:spPr bwMode="auto">
          <a:xfrm>
            <a:off x="6111875" y="2065338"/>
            <a:ext cx="2736850" cy="140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4D4D4D"/>
                </a:solidFill>
              </a:rPr>
              <a:t>I think this is a very </a:t>
            </a:r>
            <a:r>
              <a:rPr lang="en-GB" altLang="en-US" sz="1200" b="1">
                <a:solidFill>
                  <a:srgbClr val="4D4D4D"/>
                </a:solidFill>
              </a:rPr>
              <a:t>interesting and attractive design</a:t>
            </a:r>
            <a:r>
              <a:rPr lang="en-GB" altLang="en-US" sz="1200">
                <a:solidFill>
                  <a:srgbClr val="4D4D4D"/>
                </a:solidFill>
              </a:rPr>
              <a:t> because</a:t>
            </a:r>
            <a:r>
              <a:rPr lang="en-GB" altLang="en-US" sz="1200">
                <a:solidFill>
                  <a:srgbClr val="5F5F5F"/>
                </a:solidFill>
              </a:rPr>
              <a:t> it is in a form of a chair that can be easily transportable </a:t>
            </a:r>
            <a:r>
              <a:rPr lang="en-GB" altLang="en-US" sz="1200" b="1" u="sng">
                <a:solidFill>
                  <a:schemeClr val="hlink"/>
                </a:solidFill>
              </a:rPr>
              <a:t>by rolling it</a:t>
            </a:r>
            <a:r>
              <a:rPr lang="en-GB" altLang="en-US" sz="1200">
                <a:solidFill>
                  <a:srgbClr val="5F5F5F"/>
                </a:solidFill>
              </a:rPr>
              <a:t>. The </a:t>
            </a:r>
            <a:r>
              <a:rPr lang="en-GB" altLang="en-US" sz="1200" b="1">
                <a:solidFill>
                  <a:srgbClr val="4D4D4D"/>
                </a:solidFill>
              </a:rPr>
              <a:t>blocks supports the curve</a:t>
            </a:r>
            <a:r>
              <a:rPr lang="en-GB" altLang="en-US" sz="1200">
                <a:solidFill>
                  <a:srgbClr val="4D4D4D"/>
                </a:solidFill>
              </a:rPr>
              <a:t> and the </a:t>
            </a:r>
            <a:r>
              <a:rPr lang="en-GB" altLang="en-US" sz="1200" b="1">
                <a:solidFill>
                  <a:srgbClr val="4D4D4D"/>
                </a:solidFill>
              </a:rPr>
              <a:t>structure</a:t>
            </a:r>
            <a:r>
              <a:rPr lang="en-GB" altLang="en-US" sz="1200">
                <a:solidFill>
                  <a:srgbClr val="4D4D4D"/>
                </a:solidFill>
              </a:rPr>
              <a:t> of the overall seating area. </a:t>
            </a:r>
          </a:p>
        </p:txBody>
      </p:sp>
      <p:sp>
        <p:nvSpPr>
          <p:cNvPr id="15372" name="Text Box 141"/>
          <p:cNvSpPr txBox="1">
            <a:spLocks noChangeArrowheads="1"/>
          </p:cNvSpPr>
          <p:nvPr/>
        </p:nvSpPr>
        <p:spPr bwMode="auto">
          <a:xfrm>
            <a:off x="4240213" y="4295775"/>
            <a:ext cx="4608512"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I find this idea </a:t>
            </a:r>
            <a:r>
              <a:rPr lang="en-GB" altLang="en-US" sz="1200">
                <a:solidFill>
                  <a:srgbClr val="4D4D4D"/>
                </a:solidFill>
              </a:rPr>
              <a:t>really </a:t>
            </a:r>
            <a:r>
              <a:rPr lang="en-GB" altLang="en-US" sz="1200" b="1">
                <a:solidFill>
                  <a:srgbClr val="4D4D4D"/>
                </a:solidFill>
              </a:rPr>
              <a:t>fascinating and wonderful</a:t>
            </a:r>
            <a:r>
              <a:rPr lang="en-GB" altLang="en-US" sz="1200">
                <a:solidFill>
                  <a:srgbClr val="4D4D4D"/>
                </a:solidFill>
              </a:rPr>
              <a:t> because</a:t>
            </a:r>
            <a:r>
              <a:rPr lang="en-GB" altLang="en-US" sz="1200">
                <a:solidFill>
                  <a:srgbClr val="5F5F5F"/>
                </a:solidFill>
              </a:rPr>
              <a:t> it goes </a:t>
            </a:r>
            <a:r>
              <a:rPr lang="en-GB" altLang="en-US" sz="1200" b="1" u="sng">
                <a:solidFill>
                  <a:schemeClr val="hlink"/>
                </a:solidFill>
              </a:rPr>
              <a:t>from a seat into a pole</a:t>
            </a:r>
            <a:r>
              <a:rPr lang="en-GB" altLang="en-US" sz="1200">
                <a:solidFill>
                  <a:srgbClr val="5F5F5F"/>
                </a:solidFill>
              </a:rPr>
              <a:t> when the </a:t>
            </a:r>
            <a:r>
              <a:rPr lang="en-GB" altLang="en-US" sz="1200" b="1" u="sng">
                <a:solidFill>
                  <a:schemeClr val="hlink"/>
                </a:solidFill>
              </a:rPr>
              <a:t>product is lifted</a:t>
            </a:r>
            <a:r>
              <a:rPr lang="en-GB" altLang="en-US" sz="1200">
                <a:solidFill>
                  <a:srgbClr val="5F5F5F"/>
                </a:solidFill>
              </a:rPr>
              <a:t>. This means </a:t>
            </a:r>
            <a:r>
              <a:rPr lang="en-GB" altLang="en-US" sz="1200">
                <a:solidFill>
                  <a:srgbClr val="4D4D4D"/>
                </a:solidFill>
              </a:rPr>
              <a:t>that it is </a:t>
            </a:r>
            <a:r>
              <a:rPr lang="en-GB" altLang="en-US" sz="1200" b="1">
                <a:solidFill>
                  <a:srgbClr val="4D4D4D"/>
                </a:solidFill>
              </a:rPr>
              <a:t>highly portable</a:t>
            </a:r>
            <a:r>
              <a:rPr lang="en-GB" altLang="en-US" sz="1200">
                <a:solidFill>
                  <a:srgbClr val="4D4D4D"/>
                </a:solidFill>
              </a:rPr>
              <a:t> and</a:t>
            </a:r>
            <a:r>
              <a:rPr lang="en-GB" altLang="en-US" sz="1200">
                <a:solidFill>
                  <a:srgbClr val="5F5F5F"/>
                </a:solidFill>
              </a:rPr>
              <a:t> that what </a:t>
            </a:r>
            <a:r>
              <a:rPr lang="en-GB" altLang="en-US" sz="1200" b="1" u="sng">
                <a:solidFill>
                  <a:schemeClr val="hlink"/>
                </a:solidFill>
              </a:rPr>
              <a:t>inspires me to design a highly compact and portable</a:t>
            </a:r>
            <a:r>
              <a:rPr lang="en-GB" altLang="en-US" sz="1200">
                <a:solidFill>
                  <a:srgbClr val="5F5F5F"/>
                </a:solidFill>
              </a:rPr>
              <a:t> school desk. </a:t>
            </a:r>
          </a:p>
        </p:txBody>
      </p:sp>
      <p:sp>
        <p:nvSpPr>
          <p:cNvPr id="15373" name="Text Box 142"/>
          <p:cNvSpPr txBox="1">
            <a:spLocks noChangeArrowheads="1"/>
          </p:cNvSpPr>
          <p:nvPr/>
        </p:nvSpPr>
        <p:spPr bwMode="auto">
          <a:xfrm>
            <a:off x="4240213" y="5521325"/>
            <a:ext cx="2305050"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For my final design I’m thinking of the most </a:t>
            </a:r>
            <a:r>
              <a:rPr lang="en-GB" altLang="en-US" sz="1200" b="1" u="sng">
                <a:solidFill>
                  <a:schemeClr val="hlink"/>
                </a:solidFill>
              </a:rPr>
              <a:t>stable way of keeping parts together and pull then apart easily</a:t>
            </a:r>
            <a:r>
              <a:rPr lang="en-GB" altLang="en-US" sz="1200">
                <a:solidFill>
                  <a:srgbClr val="5F5F5F"/>
                </a:solidFill>
              </a:rPr>
              <a:t>. </a:t>
            </a:r>
            <a:r>
              <a:rPr lang="en-GB" altLang="en-US" sz="1200" b="1">
                <a:solidFill>
                  <a:srgbClr val="4D4D4D"/>
                </a:solidFill>
              </a:rPr>
              <a:t>Jig saw</a:t>
            </a:r>
            <a:r>
              <a:rPr lang="en-GB" altLang="en-US" sz="1200">
                <a:solidFill>
                  <a:srgbClr val="4D4D4D"/>
                </a:solidFill>
              </a:rPr>
              <a:t> is one of my </a:t>
            </a:r>
            <a:r>
              <a:rPr lang="en-GB" altLang="en-US" sz="1200" b="1">
                <a:solidFill>
                  <a:srgbClr val="4D4D4D"/>
                </a:solidFill>
              </a:rPr>
              <a:t>main inspirational</a:t>
            </a:r>
            <a:r>
              <a:rPr lang="en-GB" altLang="en-US" sz="1200">
                <a:solidFill>
                  <a:srgbClr val="4D4D4D"/>
                </a:solidFill>
              </a:rPr>
              <a:t> of designing</a:t>
            </a:r>
            <a:r>
              <a:rPr lang="en-GB" altLang="en-US" sz="1200">
                <a:solidFill>
                  <a:srgbClr val="5F5F5F"/>
                </a:solidFill>
              </a:rPr>
              <a:t> a portable school desks.</a:t>
            </a:r>
          </a:p>
        </p:txBody>
      </p:sp>
      <p:grpSp>
        <p:nvGrpSpPr>
          <p:cNvPr id="15374" name="Group 143"/>
          <p:cNvGrpSpPr>
            <a:grpSpLocks/>
          </p:cNvGrpSpPr>
          <p:nvPr/>
        </p:nvGrpSpPr>
        <p:grpSpPr bwMode="auto">
          <a:xfrm>
            <a:off x="4313238" y="7340600"/>
            <a:ext cx="4392612" cy="2139950"/>
            <a:chOff x="8064" y="937"/>
            <a:chExt cx="3588" cy="1750"/>
          </a:xfrm>
        </p:grpSpPr>
        <p:pic>
          <p:nvPicPr>
            <p:cNvPr id="15385" name="Picture 144" descr="easy_chair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64" y="937"/>
              <a:ext cx="1769" cy="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6" name="Picture 145" descr="easy_chair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83" y="937"/>
              <a:ext cx="1769" cy="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375" name="Text Box 146"/>
          <p:cNvSpPr txBox="1">
            <a:spLocks noChangeArrowheads="1"/>
          </p:cNvSpPr>
          <p:nvPr/>
        </p:nvSpPr>
        <p:spPr bwMode="auto">
          <a:xfrm>
            <a:off x="8777288" y="7969250"/>
            <a:ext cx="381793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4D4D4D"/>
                </a:solidFill>
              </a:rPr>
              <a:t>I think this design is really </a:t>
            </a:r>
            <a:r>
              <a:rPr lang="en-GB" altLang="en-US" sz="1200" b="1">
                <a:solidFill>
                  <a:srgbClr val="4D4D4D"/>
                </a:solidFill>
              </a:rPr>
              <a:t>compactable</a:t>
            </a:r>
            <a:r>
              <a:rPr lang="en-GB" altLang="en-US" sz="1200">
                <a:solidFill>
                  <a:srgbClr val="4D4D4D"/>
                </a:solidFill>
              </a:rPr>
              <a:t> which makes it really </a:t>
            </a:r>
            <a:r>
              <a:rPr lang="en-GB" altLang="en-US" sz="1200" b="1">
                <a:solidFill>
                  <a:srgbClr val="4D4D4D"/>
                </a:solidFill>
              </a:rPr>
              <a:t>easy to carry around</a:t>
            </a:r>
            <a:r>
              <a:rPr lang="en-GB" altLang="en-US" sz="1200">
                <a:solidFill>
                  <a:srgbClr val="4D4D4D"/>
                </a:solidFill>
              </a:rPr>
              <a:t> (portable). I also like the way that there is </a:t>
            </a:r>
            <a:r>
              <a:rPr lang="en-GB" altLang="en-US" sz="1200" b="1">
                <a:solidFill>
                  <a:srgbClr val="4D4D4D"/>
                </a:solidFill>
              </a:rPr>
              <a:t>one table and two chairs can be fitted into one product</a:t>
            </a:r>
            <a:r>
              <a:rPr lang="en-GB" altLang="en-US" sz="1200">
                <a:solidFill>
                  <a:srgbClr val="4D4D4D"/>
                </a:solidFill>
              </a:rPr>
              <a:t>.  </a:t>
            </a:r>
          </a:p>
        </p:txBody>
      </p:sp>
      <p:sp>
        <p:nvSpPr>
          <p:cNvPr id="15376" name="Rectangle 147"/>
          <p:cNvSpPr>
            <a:spLocks noChangeArrowheads="1"/>
          </p:cNvSpPr>
          <p:nvPr/>
        </p:nvSpPr>
        <p:spPr bwMode="auto">
          <a:xfrm>
            <a:off x="41275" y="6961188"/>
            <a:ext cx="441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N</a:t>
            </a:r>
            <a:endParaRPr lang="en-US" altLang="en-US" sz="2000" b="1">
              <a:solidFill>
                <a:srgbClr val="FF9900"/>
              </a:solidFill>
            </a:endParaRPr>
          </a:p>
        </p:txBody>
      </p:sp>
      <p:sp>
        <p:nvSpPr>
          <p:cNvPr id="15377" name="Rectangle 148"/>
          <p:cNvSpPr>
            <a:spLocks noChangeArrowheads="1"/>
          </p:cNvSpPr>
          <p:nvPr/>
        </p:nvSpPr>
        <p:spPr bwMode="auto">
          <a:xfrm>
            <a:off x="3613150" y="1920875"/>
            <a:ext cx="42703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P</a:t>
            </a:r>
            <a:endParaRPr lang="en-US" altLang="en-US" sz="2000" b="1">
              <a:solidFill>
                <a:srgbClr val="FF9900"/>
              </a:solidFill>
            </a:endParaRPr>
          </a:p>
        </p:txBody>
      </p:sp>
      <p:sp>
        <p:nvSpPr>
          <p:cNvPr id="15378" name="Rectangle 149"/>
          <p:cNvSpPr>
            <a:spLocks noChangeArrowheads="1"/>
          </p:cNvSpPr>
          <p:nvPr/>
        </p:nvSpPr>
        <p:spPr bwMode="auto">
          <a:xfrm>
            <a:off x="8953500" y="1631950"/>
            <a:ext cx="3270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I</a:t>
            </a:r>
            <a:endParaRPr lang="en-US" altLang="en-US" sz="2000" b="1">
              <a:solidFill>
                <a:srgbClr val="FF9900"/>
              </a:solidFill>
            </a:endParaRPr>
          </a:p>
        </p:txBody>
      </p:sp>
      <p:sp>
        <p:nvSpPr>
          <p:cNvPr id="15379" name="Rectangle 150"/>
          <p:cNvSpPr>
            <a:spLocks noChangeArrowheads="1"/>
          </p:cNvSpPr>
          <p:nvPr/>
        </p:nvSpPr>
        <p:spPr bwMode="auto">
          <a:xfrm>
            <a:off x="4202113" y="47625"/>
            <a:ext cx="3270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I</a:t>
            </a:r>
            <a:endParaRPr lang="en-US" altLang="en-US" sz="2000" b="1">
              <a:solidFill>
                <a:srgbClr val="FF9900"/>
              </a:solidFill>
            </a:endParaRPr>
          </a:p>
        </p:txBody>
      </p:sp>
      <p:sp>
        <p:nvSpPr>
          <p:cNvPr id="15380" name="Rectangle 152"/>
          <p:cNvSpPr>
            <a:spLocks noChangeArrowheads="1"/>
          </p:cNvSpPr>
          <p:nvPr/>
        </p:nvSpPr>
        <p:spPr bwMode="auto">
          <a:xfrm>
            <a:off x="4289425" y="7321550"/>
            <a:ext cx="441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N</a:t>
            </a:r>
            <a:endParaRPr lang="en-US" altLang="en-US" sz="2000" b="1">
              <a:solidFill>
                <a:srgbClr val="FF9900"/>
              </a:solidFill>
            </a:endParaRPr>
          </a:p>
        </p:txBody>
      </p:sp>
      <p:sp>
        <p:nvSpPr>
          <p:cNvPr id="15381" name="Rectangle 154"/>
          <p:cNvSpPr>
            <a:spLocks noChangeArrowheads="1"/>
          </p:cNvSpPr>
          <p:nvPr/>
        </p:nvSpPr>
        <p:spPr bwMode="auto">
          <a:xfrm>
            <a:off x="8421688" y="5089525"/>
            <a:ext cx="4270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P</a:t>
            </a:r>
            <a:endParaRPr lang="en-US" altLang="en-US" sz="2000" b="1">
              <a:solidFill>
                <a:srgbClr val="FF9900"/>
              </a:solidFill>
            </a:endParaRPr>
          </a:p>
        </p:txBody>
      </p:sp>
      <p:sp>
        <p:nvSpPr>
          <p:cNvPr id="15382" name="Text Box 156"/>
          <p:cNvSpPr txBox="1">
            <a:spLocks noChangeArrowheads="1"/>
          </p:cNvSpPr>
          <p:nvPr/>
        </p:nvSpPr>
        <p:spPr bwMode="auto">
          <a:xfrm>
            <a:off x="10721975" y="192088"/>
            <a:ext cx="1871663" cy="1374775"/>
          </a:xfrm>
          <a:prstGeom prst="rect">
            <a:avLst/>
          </a:prstGeom>
          <a:noFill/>
          <a:ln w="28575" algn="ctr">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2000" b="1">
                <a:solidFill>
                  <a:srgbClr val="FF9900"/>
                </a:solidFill>
              </a:rPr>
              <a:t>P</a:t>
            </a:r>
            <a:r>
              <a:rPr lang="en-GB" altLang="en-US" sz="1600" b="1">
                <a:solidFill>
                  <a:srgbClr val="FF9900"/>
                </a:solidFill>
              </a:rPr>
              <a:t> </a:t>
            </a:r>
            <a:r>
              <a:rPr lang="en-GB" altLang="en-US" sz="1600" b="1" u="sng">
                <a:solidFill>
                  <a:srgbClr val="5F5F5F"/>
                </a:solidFill>
              </a:rPr>
              <a:t>POSITIVE</a:t>
            </a:r>
          </a:p>
          <a:p>
            <a:pPr algn="just" eaLnBrk="1" hangingPunct="1">
              <a:spcBef>
                <a:spcPct val="50000"/>
              </a:spcBef>
            </a:pPr>
            <a:r>
              <a:rPr lang="en-GB" altLang="en-US" sz="2000" b="1">
                <a:solidFill>
                  <a:srgbClr val="FF9900"/>
                </a:solidFill>
              </a:rPr>
              <a:t>I</a:t>
            </a:r>
            <a:r>
              <a:rPr lang="en-GB" altLang="en-US" sz="1600" b="1">
                <a:solidFill>
                  <a:srgbClr val="5F5F5F"/>
                </a:solidFill>
              </a:rPr>
              <a:t> </a:t>
            </a:r>
            <a:r>
              <a:rPr lang="en-GB" altLang="en-US" sz="1600" b="1" u="sng">
                <a:solidFill>
                  <a:srgbClr val="5F5F5F"/>
                </a:solidFill>
              </a:rPr>
              <a:t>INTERESTING</a:t>
            </a:r>
            <a:r>
              <a:rPr lang="en-GB" altLang="en-US" sz="2000" b="1">
                <a:solidFill>
                  <a:srgbClr val="FF9900"/>
                </a:solidFill>
              </a:rPr>
              <a:t> </a:t>
            </a:r>
          </a:p>
          <a:p>
            <a:pPr algn="just" eaLnBrk="1" hangingPunct="1">
              <a:spcBef>
                <a:spcPct val="50000"/>
              </a:spcBef>
            </a:pPr>
            <a:r>
              <a:rPr lang="en-GB" altLang="en-US" sz="2000" b="1">
                <a:solidFill>
                  <a:srgbClr val="FF9900"/>
                </a:solidFill>
              </a:rPr>
              <a:t>N</a:t>
            </a:r>
            <a:r>
              <a:rPr lang="en-GB" altLang="en-US" sz="1600" b="1">
                <a:solidFill>
                  <a:srgbClr val="FF9900"/>
                </a:solidFill>
              </a:rPr>
              <a:t> </a:t>
            </a:r>
            <a:r>
              <a:rPr lang="en-GB" altLang="en-US" sz="1600" b="1" u="sng">
                <a:solidFill>
                  <a:srgbClr val="5F5F5F"/>
                </a:solidFill>
              </a:rPr>
              <a:t>NEGATIVE</a:t>
            </a:r>
            <a:endParaRPr lang="en-US" altLang="en-US" sz="1600" b="1" u="sng">
              <a:solidFill>
                <a:srgbClr val="5F5F5F"/>
              </a:solidFill>
            </a:endParaRPr>
          </a:p>
        </p:txBody>
      </p:sp>
      <p:sp>
        <p:nvSpPr>
          <p:cNvPr id="15383" name="Text Box 159"/>
          <p:cNvSpPr txBox="1">
            <a:spLocks noChangeArrowheads="1"/>
          </p:cNvSpPr>
          <p:nvPr/>
        </p:nvSpPr>
        <p:spPr bwMode="auto">
          <a:xfrm>
            <a:off x="10072688" y="9061450"/>
            <a:ext cx="27352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1200" b="1">
                <a:solidFill>
                  <a:srgbClr val="993366"/>
                </a:solidFill>
              </a:rPr>
              <a:t>Source: http://www.yankodesign.com/</a:t>
            </a:r>
          </a:p>
        </p:txBody>
      </p:sp>
      <p:sp>
        <p:nvSpPr>
          <p:cNvPr id="15384" name="Text Box 160"/>
          <p:cNvSpPr txBox="1">
            <a:spLocks noChangeArrowheads="1"/>
          </p:cNvSpPr>
          <p:nvPr/>
        </p:nvSpPr>
        <p:spPr bwMode="auto">
          <a:xfrm>
            <a:off x="8632825" y="304800"/>
            <a:ext cx="2087563"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i="1">
                <a:solidFill>
                  <a:srgbClr val="FF9900"/>
                </a:solidFill>
              </a:rPr>
              <a:t>This is called</a:t>
            </a:r>
            <a:r>
              <a:rPr lang="en-GB" altLang="en-US" sz="1200" b="1" i="1">
                <a:solidFill>
                  <a:srgbClr val="FF9900"/>
                </a:solidFill>
              </a:rPr>
              <a:t> PIM </a:t>
            </a:r>
            <a:r>
              <a:rPr lang="en-GB" altLang="en-US" sz="1200" i="1">
                <a:solidFill>
                  <a:srgbClr val="FF9900"/>
                </a:solidFill>
              </a:rPr>
              <a:t>System and it is use to represent the positive, interesting and negative designs that inspires me.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INFORMATION, </a:t>
            </a:r>
            <a:r>
              <a:rPr lang="en-GB" altLang="en-US" sz="3200" b="1">
                <a:solidFill>
                  <a:srgbClr val="FF9900"/>
                </a:solidFill>
                <a:cs typeface="Arial" pitchFamily="34" charset="0"/>
              </a:rPr>
              <a:t>INSPIRATION</a:t>
            </a:r>
            <a:r>
              <a:rPr lang="en-GB" altLang="en-US" sz="3200" b="1">
                <a:solidFill>
                  <a:srgbClr val="5F5F5F"/>
                </a:solidFill>
                <a:cs typeface="Arial" pitchFamily="34" charset="0"/>
              </a:rPr>
              <a:t> &amp; INFLUENCES</a:t>
            </a:r>
          </a:p>
        </p:txBody>
      </p:sp>
      <p:sp>
        <p:nvSpPr>
          <p:cNvPr id="16387"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16388" name="Picture 44" descr="invasion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1163" y="4152900"/>
            <a:ext cx="3455987"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52" descr="miniaturelazychair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0" y="1920875"/>
            <a:ext cx="3889375" cy="275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390" name="Group 77"/>
          <p:cNvGrpSpPr>
            <a:grpSpLocks/>
          </p:cNvGrpSpPr>
          <p:nvPr/>
        </p:nvGrpSpPr>
        <p:grpSpPr bwMode="auto">
          <a:xfrm>
            <a:off x="196850" y="4945063"/>
            <a:ext cx="1882775" cy="4276725"/>
            <a:chOff x="80" y="2979"/>
            <a:chExt cx="1367" cy="3020"/>
          </a:xfrm>
        </p:grpSpPr>
        <p:pic>
          <p:nvPicPr>
            <p:cNvPr id="16421" name="Picture 54" descr="miniaturelazychair0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 y="2979"/>
              <a:ext cx="1363" cy="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22" name="Picture 55" descr="miniaturelazychair0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 y="4008"/>
              <a:ext cx="1363" cy="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23" name="Picture 56" descr="miniaturelazychair0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 y="5035"/>
              <a:ext cx="1363" cy="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391" name="Group 85"/>
          <p:cNvGrpSpPr>
            <a:grpSpLocks/>
          </p:cNvGrpSpPr>
          <p:nvPr/>
        </p:nvGrpSpPr>
        <p:grpSpPr bwMode="auto">
          <a:xfrm>
            <a:off x="4313238" y="111125"/>
            <a:ext cx="2374900" cy="5145088"/>
            <a:chOff x="2717" y="70"/>
            <a:chExt cx="1496" cy="3241"/>
          </a:xfrm>
        </p:grpSpPr>
        <p:pic>
          <p:nvPicPr>
            <p:cNvPr id="16418" name="Picture 68" descr="plytube0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17" y="1164"/>
              <a:ext cx="1496" cy="1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9" name="Picture 79" descr="plytube0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17" y="2253"/>
              <a:ext cx="1496" cy="1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20" name="Picture 81" descr="plytube0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17" y="70"/>
              <a:ext cx="1496" cy="1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392" name="Text Box 86"/>
          <p:cNvSpPr txBox="1">
            <a:spLocks noChangeArrowheads="1"/>
          </p:cNvSpPr>
          <p:nvPr/>
        </p:nvSpPr>
        <p:spPr bwMode="auto">
          <a:xfrm>
            <a:off x="2152650" y="5087938"/>
            <a:ext cx="1728788" cy="387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This design is called the </a:t>
            </a:r>
            <a:r>
              <a:rPr lang="en-GB" altLang="en-US" sz="1200" b="1" u="sng">
                <a:solidFill>
                  <a:schemeClr val="hlink"/>
                </a:solidFill>
              </a:rPr>
              <a:t>“Lazy Chair”</a:t>
            </a:r>
            <a:r>
              <a:rPr lang="en-GB" altLang="en-US" sz="1200">
                <a:solidFill>
                  <a:srgbClr val="5F5F5F"/>
                </a:solidFill>
              </a:rPr>
              <a:t> and to me it shows why it’s being called that type of name. </a:t>
            </a:r>
          </a:p>
          <a:p>
            <a:pPr algn="just" eaLnBrk="1" hangingPunct="1">
              <a:spcBef>
                <a:spcPct val="50000"/>
              </a:spcBef>
            </a:pPr>
            <a:r>
              <a:rPr lang="en-GB" altLang="en-US" sz="1200">
                <a:solidFill>
                  <a:srgbClr val="4D4D4D"/>
                </a:solidFill>
              </a:rPr>
              <a:t>The use of a metal </a:t>
            </a:r>
            <a:r>
              <a:rPr lang="en-GB" altLang="en-US" sz="1200" b="1">
                <a:solidFill>
                  <a:srgbClr val="4D4D4D"/>
                </a:solidFill>
              </a:rPr>
              <a:t>string is used to support</a:t>
            </a:r>
            <a:r>
              <a:rPr lang="en-GB" altLang="en-US" sz="1200">
                <a:solidFill>
                  <a:srgbClr val="4D4D4D"/>
                </a:solidFill>
              </a:rPr>
              <a:t> the chair when it is </a:t>
            </a:r>
            <a:r>
              <a:rPr lang="en-GB" altLang="en-US" sz="1200" b="1">
                <a:solidFill>
                  <a:srgbClr val="4D4D4D"/>
                </a:solidFill>
              </a:rPr>
              <a:t>lifted and also to sit on it</a:t>
            </a:r>
            <a:r>
              <a:rPr lang="en-GB" altLang="en-US" sz="1200">
                <a:solidFill>
                  <a:srgbClr val="4D4D4D"/>
                </a:solidFill>
              </a:rPr>
              <a:t>. </a:t>
            </a:r>
          </a:p>
          <a:p>
            <a:pPr algn="just" eaLnBrk="1" hangingPunct="1">
              <a:spcBef>
                <a:spcPct val="50000"/>
              </a:spcBef>
            </a:pPr>
            <a:r>
              <a:rPr lang="en-GB" altLang="en-US" sz="1200">
                <a:solidFill>
                  <a:srgbClr val="4D4D4D"/>
                </a:solidFill>
              </a:rPr>
              <a:t>Then when you </a:t>
            </a:r>
            <a:r>
              <a:rPr lang="en-GB" altLang="en-US" sz="1200" b="1">
                <a:solidFill>
                  <a:srgbClr val="4D4D4D"/>
                </a:solidFill>
              </a:rPr>
              <a:t>wobble or move the chair it’ll collapse gently</a:t>
            </a:r>
            <a:r>
              <a:rPr lang="en-GB" altLang="en-US" sz="1200">
                <a:solidFill>
                  <a:srgbClr val="4D4D4D"/>
                </a:solidFill>
              </a:rPr>
              <a:t>. </a:t>
            </a:r>
          </a:p>
          <a:p>
            <a:pPr algn="just" eaLnBrk="1" hangingPunct="1">
              <a:spcBef>
                <a:spcPct val="50000"/>
              </a:spcBef>
            </a:pPr>
            <a:r>
              <a:rPr lang="en-GB" altLang="en-US" sz="1200">
                <a:solidFill>
                  <a:srgbClr val="4D4D4D"/>
                </a:solidFill>
              </a:rPr>
              <a:t>I really like this concept because it is very </a:t>
            </a:r>
            <a:r>
              <a:rPr lang="en-GB" altLang="en-US" sz="1200" b="1">
                <a:solidFill>
                  <a:srgbClr val="4D4D4D"/>
                </a:solidFill>
              </a:rPr>
              <a:t>unique, different</a:t>
            </a:r>
            <a:r>
              <a:rPr lang="en-GB" altLang="en-US" sz="1200">
                <a:solidFill>
                  <a:srgbClr val="4D4D4D"/>
                </a:solidFill>
              </a:rPr>
              <a:t> and </a:t>
            </a:r>
            <a:r>
              <a:rPr lang="en-GB" altLang="en-US" sz="1200" b="1">
                <a:solidFill>
                  <a:srgbClr val="4D4D4D"/>
                </a:solidFill>
              </a:rPr>
              <a:t>also attractive</a:t>
            </a:r>
            <a:r>
              <a:rPr lang="en-GB" altLang="en-US" sz="1200">
                <a:solidFill>
                  <a:srgbClr val="4D4D4D"/>
                </a:solidFill>
              </a:rPr>
              <a:t> to look</a:t>
            </a:r>
            <a:r>
              <a:rPr lang="en-GB" altLang="en-US" sz="1200">
                <a:solidFill>
                  <a:srgbClr val="5F5F5F"/>
                </a:solidFill>
              </a:rPr>
              <a:t> at.</a:t>
            </a:r>
          </a:p>
        </p:txBody>
      </p:sp>
      <p:sp>
        <p:nvSpPr>
          <p:cNvPr id="16393" name="Rectangle 87"/>
          <p:cNvSpPr>
            <a:spLocks noChangeArrowheads="1"/>
          </p:cNvSpPr>
          <p:nvPr/>
        </p:nvSpPr>
        <p:spPr bwMode="auto">
          <a:xfrm>
            <a:off x="169863" y="4945063"/>
            <a:ext cx="3270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I</a:t>
            </a:r>
            <a:endParaRPr lang="en-US" altLang="en-US" sz="2000" b="1">
              <a:solidFill>
                <a:srgbClr val="FF9900"/>
              </a:solidFill>
            </a:endParaRPr>
          </a:p>
        </p:txBody>
      </p:sp>
      <p:sp>
        <p:nvSpPr>
          <p:cNvPr id="16394" name="Text Box 88"/>
          <p:cNvSpPr txBox="1">
            <a:spLocks noChangeArrowheads="1"/>
          </p:cNvSpPr>
          <p:nvPr/>
        </p:nvSpPr>
        <p:spPr bwMode="auto">
          <a:xfrm>
            <a:off x="6761163" y="55563"/>
            <a:ext cx="3816350" cy="197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I think this is </a:t>
            </a:r>
            <a:r>
              <a:rPr lang="en-GB" altLang="en-US" sz="1200">
                <a:solidFill>
                  <a:srgbClr val="4D4D4D"/>
                </a:solidFill>
              </a:rPr>
              <a:t>an interesting design with an </a:t>
            </a:r>
            <a:r>
              <a:rPr lang="en-GB" altLang="en-US" sz="1200" b="1">
                <a:solidFill>
                  <a:srgbClr val="4D4D4D"/>
                </a:solidFill>
              </a:rPr>
              <a:t>interesting detail</a:t>
            </a:r>
            <a:r>
              <a:rPr lang="en-GB" altLang="en-US" sz="1200">
                <a:solidFill>
                  <a:srgbClr val="4D4D4D"/>
                </a:solidFill>
              </a:rPr>
              <a:t>. To</a:t>
            </a:r>
            <a:r>
              <a:rPr lang="en-GB" altLang="en-US" sz="1200">
                <a:solidFill>
                  <a:srgbClr val="5F5F5F"/>
                </a:solidFill>
              </a:rPr>
              <a:t> me I think it is used to make the </a:t>
            </a:r>
            <a:r>
              <a:rPr lang="en-GB" altLang="en-US" sz="1200" b="1" u="sng">
                <a:solidFill>
                  <a:schemeClr val="hlink"/>
                </a:solidFill>
              </a:rPr>
              <a:t>overall product more lightweight as the air goes through the holes when the product is being carried around</a:t>
            </a:r>
            <a:r>
              <a:rPr lang="en-GB" altLang="en-US" sz="1200">
                <a:solidFill>
                  <a:srgbClr val="5F5F5F"/>
                </a:solidFill>
              </a:rPr>
              <a:t>.</a:t>
            </a:r>
          </a:p>
          <a:p>
            <a:pPr algn="just" eaLnBrk="1" hangingPunct="1">
              <a:spcBef>
                <a:spcPct val="50000"/>
              </a:spcBef>
            </a:pPr>
            <a:endParaRPr lang="en-GB" altLang="en-US" sz="500">
              <a:solidFill>
                <a:srgbClr val="5F5F5F"/>
              </a:solidFill>
            </a:endParaRPr>
          </a:p>
          <a:p>
            <a:pPr algn="just" eaLnBrk="1" hangingPunct="1">
              <a:spcBef>
                <a:spcPct val="50000"/>
              </a:spcBef>
            </a:pPr>
            <a:r>
              <a:rPr lang="en-GB" altLang="en-US" sz="1200">
                <a:solidFill>
                  <a:srgbClr val="5F5F5F"/>
                </a:solidFill>
              </a:rPr>
              <a:t>I </a:t>
            </a:r>
            <a:r>
              <a:rPr lang="en-GB" altLang="en-US" sz="1200">
                <a:solidFill>
                  <a:srgbClr val="4D4D4D"/>
                </a:solidFill>
              </a:rPr>
              <a:t>love this detail because it is </a:t>
            </a:r>
            <a:r>
              <a:rPr lang="en-GB" altLang="en-US" sz="1200" b="1">
                <a:solidFill>
                  <a:srgbClr val="4D4D4D"/>
                </a:solidFill>
              </a:rPr>
              <a:t>very different but in a good attractive way</a:t>
            </a:r>
            <a:r>
              <a:rPr lang="en-GB" altLang="en-US" sz="1200">
                <a:solidFill>
                  <a:srgbClr val="4D4D4D"/>
                </a:solidFill>
              </a:rPr>
              <a:t>. To me I think this is a </a:t>
            </a:r>
            <a:r>
              <a:rPr lang="en-GB" altLang="en-US" sz="1200" b="1">
                <a:solidFill>
                  <a:srgbClr val="4D4D4D"/>
                </a:solidFill>
              </a:rPr>
              <a:t>quirky design</a:t>
            </a:r>
            <a:r>
              <a:rPr lang="en-GB" altLang="en-US" sz="1200">
                <a:solidFill>
                  <a:srgbClr val="4D4D4D"/>
                </a:solidFill>
              </a:rPr>
              <a:t>, which makes the overall product really </a:t>
            </a:r>
            <a:r>
              <a:rPr lang="en-GB" altLang="en-US" sz="1200" b="1">
                <a:solidFill>
                  <a:srgbClr val="4D4D4D"/>
                </a:solidFill>
              </a:rPr>
              <a:t>appealing to the eye</a:t>
            </a:r>
            <a:r>
              <a:rPr lang="en-GB" altLang="en-US" sz="1200">
                <a:solidFill>
                  <a:srgbClr val="4D4D4D"/>
                </a:solidFill>
              </a:rPr>
              <a:t>.</a:t>
            </a:r>
          </a:p>
        </p:txBody>
      </p:sp>
      <p:grpSp>
        <p:nvGrpSpPr>
          <p:cNvPr id="16395" name="Group 89"/>
          <p:cNvGrpSpPr>
            <a:grpSpLocks/>
          </p:cNvGrpSpPr>
          <p:nvPr/>
        </p:nvGrpSpPr>
        <p:grpSpPr bwMode="auto">
          <a:xfrm>
            <a:off x="6905625" y="1919288"/>
            <a:ext cx="5686425" cy="2089150"/>
            <a:chOff x="2489" y="1119"/>
            <a:chExt cx="3311" cy="1320"/>
          </a:xfrm>
        </p:grpSpPr>
        <p:pic>
          <p:nvPicPr>
            <p:cNvPr id="16416" name="Picture 90" descr="one_two"/>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89" y="1125"/>
              <a:ext cx="1746" cy="1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7" name="Picture 91" descr="one_two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13" y="1119"/>
              <a:ext cx="1587" cy="1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396" name="Group 92"/>
          <p:cNvGrpSpPr>
            <a:grpSpLocks/>
          </p:cNvGrpSpPr>
          <p:nvPr/>
        </p:nvGrpSpPr>
        <p:grpSpPr bwMode="auto">
          <a:xfrm>
            <a:off x="4456113" y="6672263"/>
            <a:ext cx="7993062" cy="1741487"/>
            <a:chOff x="3308" y="5428"/>
            <a:chExt cx="3854" cy="840"/>
          </a:xfrm>
        </p:grpSpPr>
        <p:pic>
          <p:nvPicPr>
            <p:cNvPr id="16413" name="Picture 93" descr="mass_tabl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938" y="5428"/>
              <a:ext cx="1224" cy="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4" name="Picture 94" descr="mass_table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22" y="5428"/>
              <a:ext cx="1225" cy="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5" name="Picture 95" descr="mass_table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308" y="5428"/>
              <a:ext cx="1224" cy="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397" name="Rectangle 96"/>
          <p:cNvSpPr>
            <a:spLocks noChangeArrowheads="1"/>
          </p:cNvSpPr>
          <p:nvPr/>
        </p:nvSpPr>
        <p:spPr bwMode="auto">
          <a:xfrm>
            <a:off x="9821863" y="4152900"/>
            <a:ext cx="46831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M</a:t>
            </a:r>
            <a:endParaRPr lang="en-US" altLang="en-US" sz="2000" b="1">
              <a:solidFill>
                <a:srgbClr val="FF9900"/>
              </a:solidFill>
            </a:endParaRPr>
          </a:p>
        </p:txBody>
      </p:sp>
      <p:sp>
        <p:nvSpPr>
          <p:cNvPr id="16398" name="Rectangle 97"/>
          <p:cNvSpPr>
            <a:spLocks noChangeArrowheads="1"/>
          </p:cNvSpPr>
          <p:nvPr/>
        </p:nvSpPr>
        <p:spPr bwMode="auto">
          <a:xfrm>
            <a:off x="4318000" y="120650"/>
            <a:ext cx="42703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P</a:t>
            </a:r>
            <a:endParaRPr lang="en-US" altLang="en-US" sz="2000" b="1">
              <a:solidFill>
                <a:srgbClr val="FF9900"/>
              </a:solidFill>
            </a:endParaRPr>
          </a:p>
        </p:txBody>
      </p:sp>
      <p:sp>
        <p:nvSpPr>
          <p:cNvPr id="16399" name="Rectangle 98"/>
          <p:cNvSpPr>
            <a:spLocks noChangeArrowheads="1"/>
          </p:cNvSpPr>
          <p:nvPr/>
        </p:nvSpPr>
        <p:spPr bwMode="auto">
          <a:xfrm>
            <a:off x="9653588" y="1920875"/>
            <a:ext cx="441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N</a:t>
            </a:r>
            <a:endParaRPr lang="en-US" altLang="en-US" sz="2000" b="1">
              <a:solidFill>
                <a:srgbClr val="FF9900"/>
              </a:solidFill>
            </a:endParaRPr>
          </a:p>
        </p:txBody>
      </p:sp>
      <p:sp>
        <p:nvSpPr>
          <p:cNvPr id="16400" name="Rectangle 99"/>
          <p:cNvSpPr>
            <a:spLocks noChangeArrowheads="1"/>
          </p:cNvSpPr>
          <p:nvPr/>
        </p:nvSpPr>
        <p:spPr bwMode="auto">
          <a:xfrm>
            <a:off x="12022138" y="8112125"/>
            <a:ext cx="4270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P</a:t>
            </a:r>
            <a:endParaRPr lang="en-US" altLang="en-US" sz="2000" b="1">
              <a:solidFill>
                <a:srgbClr val="FF9900"/>
              </a:solidFill>
            </a:endParaRPr>
          </a:p>
        </p:txBody>
      </p:sp>
      <p:sp>
        <p:nvSpPr>
          <p:cNvPr id="16401" name="Oval 100"/>
          <p:cNvSpPr>
            <a:spLocks noChangeArrowheads="1"/>
          </p:cNvSpPr>
          <p:nvPr/>
        </p:nvSpPr>
        <p:spPr bwMode="auto">
          <a:xfrm>
            <a:off x="5248275" y="4295775"/>
            <a:ext cx="1008063" cy="647700"/>
          </a:xfrm>
          <a:prstGeom prst="ellipse">
            <a:avLst/>
          </a:prstGeom>
          <a:noFill/>
          <a:ln w="28575" algn="ctr">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6402" name="Oval 101"/>
          <p:cNvSpPr>
            <a:spLocks noChangeArrowheads="1"/>
          </p:cNvSpPr>
          <p:nvPr/>
        </p:nvSpPr>
        <p:spPr bwMode="auto">
          <a:xfrm rot="-547810">
            <a:off x="5824538" y="1920875"/>
            <a:ext cx="647700" cy="1079500"/>
          </a:xfrm>
          <a:prstGeom prst="ellipse">
            <a:avLst/>
          </a:prstGeom>
          <a:noFill/>
          <a:ln w="28575" algn="ctr">
            <a:solidFill>
              <a:srgbClr val="FF9900"/>
            </a:solidFill>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6403" name="Line 102"/>
          <p:cNvSpPr>
            <a:spLocks noChangeShapeType="1"/>
          </p:cNvSpPr>
          <p:nvPr/>
        </p:nvSpPr>
        <p:spPr bwMode="auto">
          <a:xfrm flipV="1">
            <a:off x="5824538" y="2928938"/>
            <a:ext cx="215900" cy="1366837"/>
          </a:xfrm>
          <a:prstGeom prst="line">
            <a:avLst/>
          </a:prstGeom>
          <a:noFill/>
          <a:ln w="28575">
            <a:solidFill>
              <a:srgbClr val="FF9900"/>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16404" name="Text Box 104"/>
          <p:cNvSpPr txBox="1">
            <a:spLocks noChangeArrowheads="1"/>
          </p:cNvSpPr>
          <p:nvPr/>
        </p:nvSpPr>
        <p:spPr bwMode="auto">
          <a:xfrm>
            <a:off x="4321175" y="8472488"/>
            <a:ext cx="827246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I like this concept because it </a:t>
            </a:r>
            <a:r>
              <a:rPr lang="en-GB" altLang="en-US" sz="1200">
                <a:solidFill>
                  <a:srgbClr val="4D4D4D"/>
                </a:solidFill>
              </a:rPr>
              <a:t>can </a:t>
            </a:r>
            <a:r>
              <a:rPr lang="en-GB" altLang="en-US" sz="1200" b="1">
                <a:solidFill>
                  <a:srgbClr val="4D4D4D"/>
                </a:solidFill>
              </a:rPr>
              <a:t>extends into a bigger size</a:t>
            </a:r>
            <a:r>
              <a:rPr lang="en-GB" altLang="en-US" sz="1200">
                <a:solidFill>
                  <a:srgbClr val="5F5F5F"/>
                </a:solidFill>
              </a:rPr>
              <a:t> if </a:t>
            </a:r>
            <a:r>
              <a:rPr lang="en-GB" altLang="en-US" sz="1200" b="1" u="sng">
                <a:solidFill>
                  <a:schemeClr val="hlink"/>
                </a:solidFill>
              </a:rPr>
              <a:t>more people has step in to work on this product or the consumer may need more room for their work</a:t>
            </a:r>
            <a:r>
              <a:rPr lang="en-GB" altLang="en-US" sz="1200">
                <a:solidFill>
                  <a:srgbClr val="5F5F5F"/>
                </a:solidFill>
              </a:rPr>
              <a:t>. I think it is </a:t>
            </a:r>
            <a:r>
              <a:rPr lang="en-GB" altLang="en-US" sz="1200">
                <a:solidFill>
                  <a:srgbClr val="4D4D4D"/>
                </a:solidFill>
              </a:rPr>
              <a:t>really </a:t>
            </a:r>
            <a:r>
              <a:rPr lang="en-GB" altLang="en-US" sz="1200" b="1">
                <a:solidFill>
                  <a:srgbClr val="4D4D4D"/>
                </a:solidFill>
              </a:rPr>
              <a:t>attractive and sensible product</a:t>
            </a:r>
            <a:r>
              <a:rPr lang="en-GB" altLang="en-US" sz="1200">
                <a:solidFill>
                  <a:srgbClr val="4D4D4D"/>
                </a:solidFill>
              </a:rPr>
              <a:t> because</a:t>
            </a:r>
            <a:r>
              <a:rPr lang="en-GB" altLang="en-US" sz="1200">
                <a:solidFill>
                  <a:srgbClr val="5F5F5F"/>
                </a:solidFill>
              </a:rPr>
              <a:t>, if </a:t>
            </a:r>
            <a:r>
              <a:rPr lang="en-GB" altLang="en-US" sz="1200">
                <a:solidFill>
                  <a:srgbClr val="4D4D4D"/>
                </a:solidFill>
              </a:rPr>
              <a:t>your </a:t>
            </a:r>
            <a:r>
              <a:rPr lang="en-GB" altLang="en-US" sz="1200" b="1">
                <a:solidFill>
                  <a:srgbClr val="4D4D4D"/>
                </a:solidFill>
              </a:rPr>
              <a:t>working in a small office</a:t>
            </a:r>
            <a:r>
              <a:rPr lang="en-GB" altLang="en-US" sz="1200">
                <a:solidFill>
                  <a:srgbClr val="4D4D4D"/>
                </a:solidFill>
              </a:rPr>
              <a:t>, this product </a:t>
            </a:r>
            <a:r>
              <a:rPr lang="en-GB" altLang="en-US" sz="1200" b="1">
                <a:solidFill>
                  <a:srgbClr val="4D4D4D"/>
                </a:solidFill>
              </a:rPr>
              <a:t>doesn’t take up to much space</a:t>
            </a:r>
            <a:r>
              <a:rPr lang="en-GB" altLang="en-US" sz="1200">
                <a:solidFill>
                  <a:srgbClr val="4D4D4D"/>
                </a:solidFill>
              </a:rPr>
              <a:t> which is a huge advantage of this concept</a:t>
            </a:r>
            <a:r>
              <a:rPr lang="en-GB" altLang="en-US" sz="1200">
                <a:solidFill>
                  <a:srgbClr val="5F5F5F"/>
                </a:solidFill>
              </a:rPr>
              <a:t>. </a:t>
            </a:r>
          </a:p>
        </p:txBody>
      </p:sp>
      <p:sp>
        <p:nvSpPr>
          <p:cNvPr id="16405" name="Text Box 106"/>
          <p:cNvSpPr txBox="1">
            <a:spLocks noChangeArrowheads="1"/>
          </p:cNvSpPr>
          <p:nvPr/>
        </p:nvSpPr>
        <p:spPr bwMode="auto">
          <a:xfrm>
            <a:off x="4241800" y="5527675"/>
            <a:ext cx="251936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4D4D4D"/>
                </a:solidFill>
              </a:rPr>
              <a:t>I really like </a:t>
            </a:r>
            <a:r>
              <a:rPr lang="en-GB" altLang="en-US" sz="1200" b="1">
                <a:solidFill>
                  <a:srgbClr val="4D4D4D"/>
                </a:solidFill>
              </a:rPr>
              <a:t>legs</a:t>
            </a:r>
            <a:r>
              <a:rPr lang="en-GB" altLang="en-US" sz="1200">
                <a:solidFill>
                  <a:srgbClr val="4D4D4D"/>
                </a:solidFill>
              </a:rPr>
              <a:t> of this chair because they are </a:t>
            </a:r>
            <a:r>
              <a:rPr lang="en-GB" altLang="en-US" sz="1200" b="1">
                <a:solidFill>
                  <a:srgbClr val="4D4D4D"/>
                </a:solidFill>
              </a:rPr>
              <a:t>triangular, as the point meets the ground</a:t>
            </a:r>
            <a:r>
              <a:rPr lang="en-GB" altLang="en-US" sz="1200">
                <a:solidFill>
                  <a:srgbClr val="4D4D4D"/>
                </a:solidFill>
              </a:rPr>
              <a:t> to support the overall seating.</a:t>
            </a:r>
            <a:r>
              <a:rPr lang="en-GB" altLang="en-US" sz="1200">
                <a:solidFill>
                  <a:srgbClr val="5F5F5F"/>
                </a:solidFill>
              </a:rPr>
              <a:t>  </a:t>
            </a:r>
          </a:p>
        </p:txBody>
      </p:sp>
      <p:sp>
        <p:nvSpPr>
          <p:cNvPr id="16406" name="Rectangle 107"/>
          <p:cNvSpPr>
            <a:spLocks noChangeArrowheads="1"/>
          </p:cNvSpPr>
          <p:nvPr/>
        </p:nvSpPr>
        <p:spPr bwMode="auto">
          <a:xfrm>
            <a:off x="6832600" y="6457950"/>
            <a:ext cx="288925" cy="142875"/>
          </a:xfrm>
          <a:prstGeom prst="rect">
            <a:avLst/>
          </a:prstGeom>
          <a:noFill/>
          <a:ln w="28575" algn="ctr">
            <a:solidFill>
              <a:srgbClr val="FF9900"/>
            </a:solidFill>
            <a:miter lim="800000"/>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6407" name="Rectangle 108"/>
          <p:cNvSpPr>
            <a:spLocks noChangeArrowheads="1"/>
          </p:cNvSpPr>
          <p:nvPr/>
        </p:nvSpPr>
        <p:spPr bwMode="auto">
          <a:xfrm>
            <a:off x="8128000" y="6457950"/>
            <a:ext cx="288925" cy="142875"/>
          </a:xfrm>
          <a:prstGeom prst="rect">
            <a:avLst/>
          </a:prstGeom>
          <a:noFill/>
          <a:ln w="28575" algn="ctr">
            <a:solidFill>
              <a:srgbClr val="FF9900"/>
            </a:solidFill>
            <a:miter lim="800000"/>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6408" name="Rectangle 109"/>
          <p:cNvSpPr>
            <a:spLocks noChangeArrowheads="1"/>
          </p:cNvSpPr>
          <p:nvPr/>
        </p:nvSpPr>
        <p:spPr bwMode="auto">
          <a:xfrm>
            <a:off x="8489950" y="6457950"/>
            <a:ext cx="288925" cy="142875"/>
          </a:xfrm>
          <a:prstGeom prst="rect">
            <a:avLst/>
          </a:prstGeom>
          <a:noFill/>
          <a:ln w="28575" algn="ctr">
            <a:solidFill>
              <a:srgbClr val="FF9900"/>
            </a:solidFill>
            <a:miter lim="800000"/>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6409" name="Rectangle 110"/>
          <p:cNvSpPr>
            <a:spLocks noChangeArrowheads="1"/>
          </p:cNvSpPr>
          <p:nvPr/>
        </p:nvSpPr>
        <p:spPr bwMode="auto">
          <a:xfrm>
            <a:off x="9785350" y="6457950"/>
            <a:ext cx="288925" cy="142875"/>
          </a:xfrm>
          <a:prstGeom prst="rect">
            <a:avLst/>
          </a:prstGeom>
          <a:noFill/>
          <a:ln w="28575" algn="ctr">
            <a:solidFill>
              <a:srgbClr val="FF9900"/>
            </a:solidFill>
            <a:miter lim="800000"/>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6410" name="Text Box 111"/>
          <p:cNvSpPr txBox="1">
            <a:spLocks noChangeArrowheads="1"/>
          </p:cNvSpPr>
          <p:nvPr/>
        </p:nvSpPr>
        <p:spPr bwMode="auto">
          <a:xfrm>
            <a:off x="10217150" y="4017963"/>
            <a:ext cx="2584450"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This design has </a:t>
            </a:r>
            <a:r>
              <a:rPr lang="en-GB" altLang="en-US" sz="1200" b="1" u="sng">
                <a:solidFill>
                  <a:schemeClr val="hlink"/>
                </a:solidFill>
              </a:rPr>
              <a:t>two chairs and one table which transforms into a cube when it is not used</a:t>
            </a:r>
            <a:r>
              <a:rPr lang="en-GB" altLang="en-US" sz="1200">
                <a:solidFill>
                  <a:srgbClr val="5F5F5F"/>
                </a:solidFill>
              </a:rPr>
              <a:t>. </a:t>
            </a:r>
          </a:p>
          <a:p>
            <a:pPr algn="just" eaLnBrk="1" hangingPunct="1">
              <a:spcBef>
                <a:spcPct val="50000"/>
              </a:spcBef>
            </a:pPr>
            <a:r>
              <a:rPr lang="en-GB" altLang="en-US" sz="1200">
                <a:solidFill>
                  <a:srgbClr val="4D4D4D"/>
                </a:solidFill>
              </a:rPr>
              <a:t>The seating area is </a:t>
            </a:r>
            <a:r>
              <a:rPr lang="en-GB" altLang="en-US" sz="1200" b="1">
                <a:solidFill>
                  <a:srgbClr val="4D4D4D"/>
                </a:solidFill>
              </a:rPr>
              <a:t>half of a cube</a:t>
            </a:r>
            <a:r>
              <a:rPr lang="en-GB" altLang="en-US" sz="1200">
                <a:solidFill>
                  <a:srgbClr val="4D4D4D"/>
                </a:solidFill>
              </a:rPr>
              <a:t> and </a:t>
            </a:r>
            <a:r>
              <a:rPr lang="en-GB" altLang="en-US" sz="1200" b="1">
                <a:solidFill>
                  <a:srgbClr val="4D4D4D"/>
                </a:solidFill>
              </a:rPr>
              <a:t>the table is the smaller version of a cube</a:t>
            </a:r>
            <a:r>
              <a:rPr lang="en-GB" altLang="en-US" sz="1200">
                <a:solidFill>
                  <a:srgbClr val="4D4D4D"/>
                </a:solidFill>
              </a:rPr>
              <a:t> which goes </a:t>
            </a:r>
            <a:r>
              <a:rPr lang="en-GB" altLang="en-US" sz="1200" b="1">
                <a:solidFill>
                  <a:srgbClr val="4D4D4D"/>
                </a:solidFill>
              </a:rPr>
              <a:t>between the two half</a:t>
            </a:r>
            <a:r>
              <a:rPr lang="en-GB" altLang="en-US" sz="1200">
                <a:solidFill>
                  <a:srgbClr val="4D4D4D"/>
                </a:solidFill>
              </a:rPr>
              <a:t> (seating area) and the overall product</a:t>
            </a:r>
            <a:r>
              <a:rPr lang="en-GB" altLang="en-US" sz="1200">
                <a:solidFill>
                  <a:srgbClr val="5F5F5F"/>
                </a:solidFill>
              </a:rPr>
              <a:t> is into a </a:t>
            </a:r>
            <a:r>
              <a:rPr lang="en-GB" altLang="en-US" sz="1200" b="1" u="sng">
                <a:solidFill>
                  <a:schemeClr val="hlink"/>
                </a:solidFill>
              </a:rPr>
              <a:t>form of a cube</a:t>
            </a:r>
            <a:r>
              <a:rPr lang="en-GB" altLang="en-US" sz="1200">
                <a:solidFill>
                  <a:srgbClr val="5F5F5F"/>
                </a:solidFill>
              </a:rPr>
              <a:t>.   </a:t>
            </a:r>
          </a:p>
        </p:txBody>
      </p:sp>
      <p:sp>
        <p:nvSpPr>
          <p:cNvPr id="16411" name="Text Box 113"/>
          <p:cNvSpPr txBox="1">
            <a:spLocks noChangeArrowheads="1"/>
          </p:cNvSpPr>
          <p:nvPr/>
        </p:nvSpPr>
        <p:spPr bwMode="auto">
          <a:xfrm>
            <a:off x="10721975" y="192088"/>
            <a:ext cx="1871663" cy="1374775"/>
          </a:xfrm>
          <a:prstGeom prst="rect">
            <a:avLst/>
          </a:prstGeom>
          <a:noFill/>
          <a:ln w="28575" algn="ctr">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2000" b="1">
                <a:solidFill>
                  <a:srgbClr val="FF9900"/>
                </a:solidFill>
              </a:rPr>
              <a:t>P</a:t>
            </a:r>
            <a:r>
              <a:rPr lang="en-GB" altLang="en-US" sz="1600" b="1">
                <a:solidFill>
                  <a:srgbClr val="FF9900"/>
                </a:solidFill>
              </a:rPr>
              <a:t> </a:t>
            </a:r>
            <a:r>
              <a:rPr lang="en-GB" altLang="en-US" sz="1600" b="1" u="sng">
                <a:solidFill>
                  <a:srgbClr val="5F5F5F"/>
                </a:solidFill>
              </a:rPr>
              <a:t>POSITIVE</a:t>
            </a:r>
          </a:p>
          <a:p>
            <a:pPr algn="just" eaLnBrk="1" hangingPunct="1">
              <a:spcBef>
                <a:spcPct val="50000"/>
              </a:spcBef>
            </a:pPr>
            <a:r>
              <a:rPr lang="en-GB" altLang="en-US" sz="2000" b="1">
                <a:solidFill>
                  <a:srgbClr val="FF9900"/>
                </a:solidFill>
              </a:rPr>
              <a:t>I</a:t>
            </a:r>
            <a:r>
              <a:rPr lang="en-GB" altLang="en-US" sz="1600" b="1">
                <a:solidFill>
                  <a:srgbClr val="5F5F5F"/>
                </a:solidFill>
              </a:rPr>
              <a:t> </a:t>
            </a:r>
            <a:r>
              <a:rPr lang="en-GB" altLang="en-US" sz="1600" b="1" u="sng">
                <a:solidFill>
                  <a:srgbClr val="5F5F5F"/>
                </a:solidFill>
              </a:rPr>
              <a:t>INTERESTING</a:t>
            </a:r>
            <a:r>
              <a:rPr lang="en-GB" altLang="en-US" sz="2000" b="1">
                <a:solidFill>
                  <a:srgbClr val="FF9900"/>
                </a:solidFill>
              </a:rPr>
              <a:t> </a:t>
            </a:r>
          </a:p>
          <a:p>
            <a:pPr algn="just" eaLnBrk="1" hangingPunct="1">
              <a:spcBef>
                <a:spcPct val="50000"/>
              </a:spcBef>
            </a:pPr>
            <a:r>
              <a:rPr lang="en-GB" altLang="en-US" sz="2000" b="1">
                <a:solidFill>
                  <a:srgbClr val="FF9900"/>
                </a:solidFill>
              </a:rPr>
              <a:t>N</a:t>
            </a:r>
            <a:r>
              <a:rPr lang="en-GB" altLang="en-US" sz="1600" b="1">
                <a:solidFill>
                  <a:srgbClr val="FF9900"/>
                </a:solidFill>
              </a:rPr>
              <a:t> </a:t>
            </a:r>
            <a:r>
              <a:rPr lang="en-GB" altLang="en-US" sz="1600" b="1" u="sng">
                <a:solidFill>
                  <a:srgbClr val="5F5F5F"/>
                </a:solidFill>
              </a:rPr>
              <a:t>NEGATIVE</a:t>
            </a:r>
            <a:endParaRPr lang="en-US" altLang="en-US" sz="1600" b="1" u="sng">
              <a:solidFill>
                <a:srgbClr val="5F5F5F"/>
              </a:solidFill>
            </a:endParaRPr>
          </a:p>
        </p:txBody>
      </p:sp>
      <p:sp>
        <p:nvSpPr>
          <p:cNvPr id="16412" name="Text Box 114"/>
          <p:cNvSpPr txBox="1">
            <a:spLocks noChangeArrowheads="1"/>
          </p:cNvSpPr>
          <p:nvPr/>
        </p:nvSpPr>
        <p:spPr bwMode="auto">
          <a:xfrm>
            <a:off x="10072688" y="9061450"/>
            <a:ext cx="27352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1200" b="1">
                <a:solidFill>
                  <a:srgbClr val="993366"/>
                </a:solidFill>
              </a:rPr>
              <a:t>Source: http://www.yankodesign.com/</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INFORMATION, </a:t>
            </a:r>
            <a:r>
              <a:rPr lang="en-GB" altLang="en-US" sz="3200" b="1">
                <a:solidFill>
                  <a:srgbClr val="FF9900"/>
                </a:solidFill>
                <a:cs typeface="Arial" pitchFamily="34" charset="0"/>
              </a:rPr>
              <a:t>INSPIRATION</a:t>
            </a:r>
            <a:r>
              <a:rPr lang="en-GB" altLang="en-US" sz="3200" b="1">
                <a:solidFill>
                  <a:srgbClr val="5F5F5F"/>
                </a:solidFill>
                <a:cs typeface="Arial" pitchFamily="34" charset="0"/>
              </a:rPr>
              <a:t> &amp; INFLUENCES</a:t>
            </a:r>
          </a:p>
        </p:txBody>
      </p:sp>
      <p:sp>
        <p:nvSpPr>
          <p:cNvPr id="17411"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17412" name="Picture 10" descr="cardboard_st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6545263"/>
            <a:ext cx="3736975"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12" descr="dzn_Tripod-table-by-Noon-Studio-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9763" y="1849438"/>
            <a:ext cx="2808287"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414" name="Group 61"/>
          <p:cNvGrpSpPr>
            <a:grpSpLocks/>
          </p:cNvGrpSpPr>
          <p:nvPr/>
        </p:nvGrpSpPr>
        <p:grpSpPr bwMode="auto">
          <a:xfrm>
            <a:off x="4302125" y="120650"/>
            <a:ext cx="3178175" cy="9337675"/>
            <a:chOff x="-1774" y="1074"/>
            <a:chExt cx="1774" cy="5216"/>
          </a:xfrm>
        </p:grpSpPr>
        <p:pic>
          <p:nvPicPr>
            <p:cNvPr id="17432" name="Picture 29" descr="grandcentral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9" y="1074"/>
              <a:ext cx="1769" cy="1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33" name="Picture 30" descr="grandcentral0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73" y="2389"/>
              <a:ext cx="1768" cy="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34" name="Picture 31" descr="grandcentral0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70" y="3722"/>
              <a:ext cx="1770" cy="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35" name="Picture 32" descr="grandcentral0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74" y="5039"/>
              <a:ext cx="1769" cy="1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7415" name="Picture 66" descr="7144_heywood_wakefield_end_tables_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40663" y="7042150"/>
            <a:ext cx="2808287" cy="219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Rectangle 67"/>
          <p:cNvSpPr>
            <a:spLocks noChangeArrowheads="1"/>
          </p:cNvSpPr>
          <p:nvPr/>
        </p:nvSpPr>
        <p:spPr bwMode="auto">
          <a:xfrm>
            <a:off x="-7938" y="4729163"/>
            <a:ext cx="3941763"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dash"/>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a:solidFill>
                  <a:srgbClr val="4D4D4D"/>
                </a:solidFill>
              </a:rPr>
              <a:t>I like this table because it can be </a:t>
            </a:r>
            <a:r>
              <a:rPr lang="en-US" altLang="en-US" sz="1200" b="1">
                <a:solidFill>
                  <a:srgbClr val="4D4D4D"/>
                </a:solidFill>
              </a:rPr>
              <a:t>portable</a:t>
            </a:r>
            <a:r>
              <a:rPr lang="en-US" altLang="en-US" sz="1200">
                <a:solidFill>
                  <a:srgbClr val="4D4D4D"/>
                </a:solidFill>
              </a:rPr>
              <a:t> and is also </a:t>
            </a:r>
            <a:r>
              <a:rPr lang="en-US" altLang="en-US" sz="1200" b="1">
                <a:solidFill>
                  <a:srgbClr val="4D4D4D"/>
                </a:solidFill>
              </a:rPr>
              <a:t>ergonomically friendly</a:t>
            </a:r>
            <a:r>
              <a:rPr lang="en-US" altLang="en-US" sz="1200">
                <a:solidFill>
                  <a:srgbClr val="4D4D4D"/>
                </a:solidFill>
              </a:rPr>
              <a:t>. I also think this is a </a:t>
            </a:r>
            <a:r>
              <a:rPr lang="en-US" altLang="en-US" sz="1200" b="1">
                <a:solidFill>
                  <a:srgbClr val="4D4D4D"/>
                </a:solidFill>
              </a:rPr>
              <a:t>simple design as there is </a:t>
            </a:r>
            <a:r>
              <a:rPr lang="en-US" altLang="en-US" sz="1200" b="1" u="sng">
                <a:solidFill>
                  <a:schemeClr val="hlink"/>
                </a:solidFill>
              </a:rPr>
              <a:t>only two parts</a:t>
            </a:r>
            <a:r>
              <a:rPr lang="en-US" altLang="en-US" sz="1200">
                <a:solidFill>
                  <a:srgbClr val="4D4D4D"/>
                </a:solidFill>
              </a:rPr>
              <a:t>, one: table top, two: legs/support system. This shows us that when there is only two parts in this concept then it is very </a:t>
            </a:r>
            <a:r>
              <a:rPr lang="en-US" altLang="en-US" sz="1200" b="1">
                <a:solidFill>
                  <a:srgbClr val="4D4D4D"/>
                </a:solidFill>
              </a:rPr>
              <a:t>cheap to manufacture</a:t>
            </a:r>
            <a:r>
              <a:rPr lang="en-US" altLang="en-US" sz="1200">
                <a:solidFill>
                  <a:srgbClr val="4D4D4D"/>
                </a:solidFill>
              </a:rPr>
              <a:t> and can also be </a:t>
            </a:r>
            <a:r>
              <a:rPr lang="en-US" altLang="en-US" sz="1200" b="1">
                <a:solidFill>
                  <a:srgbClr val="4D4D4D"/>
                </a:solidFill>
              </a:rPr>
              <a:t>easily Batch Produced</a:t>
            </a:r>
            <a:r>
              <a:rPr lang="en-US" altLang="en-US" sz="1200">
                <a:solidFill>
                  <a:srgbClr val="4D4D4D"/>
                </a:solidFill>
              </a:rPr>
              <a:t>. (For more information about Production Methods see </a:t>
            </a:r>
            <a:r>
              <a:rPr lang="en-US" altLang="en-US" sz="1200">
                <a:solidFill>
                  <a:srgbClr val="4D4D4D"/>
                </a:solidFill>
                <a:hlinkClick r:id="rId10" action="ppaction://hlinksldjump"/>
              </a:rPr>
              <a:t>Appendix Two</a:t>
            </a:r>
            <a:r>
              <a:rPr lang="en-US" altLang="en-US" sz="1200">
                <a:solidFill>
                  <a:srgbClr val="4D4D4D"/>
                </a:solidFill>
              </a:rPr>
              <a:t>).</a:t>
            </a:r>
          </a:p>
        </p:txBody>
      </p:sp>
      <p:sp>
        <p:nvSpPr>
          <p:cNvPr id="17417" name="Rectangle 68"/>
          <p:cNvSpPr>
            <a:spLocks noChangeArrowheads="1"/>
          </p:cNvSpPr>
          <p:nvPr/>
        </p:nvSpPr>
        <p:spPr bwMode="auto">
          <a:xfrm>
            <a:off x="82550" y="8688388"/>
            <a:ext cx="3941763"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dash"/>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a:solidFill>
                  <a:srgbClr val="4D4D4D"/>
                </a:solidFill>
              </a:rPr>
              <a:t>I strongly like this design because it can be </a:t>
            </a:r>
            <a:r>
              <a:rPr lang="en-US" altLang="en-US" sz="1200" b="1">
                <a:solidFill>
                  <a:srgbClr val="4D4D4D"/>
                </a:solidFill>
              </a:rPr>
              <a:t>easily portable</a:t>
            </a:r>
            <a:r>
              <a:rPr lang="en-US" altLang="en-US" sz="1200">
                <a:solidFill>
                  <a:srgbClr val="4D4D4D"/>
                </a:solidFill>
              </a:rPr>
              <a:t> and the </a:t>
            </a:r>
            <a:r>
              <a:rPr lang="en-US" altLang="en-US" sz="1200" b="1" u="sng">
                <a:solidFill>
                  <a:schemeClr val="hlink"/>
                </a:solidFill>
              </a:rPr>
              <a:t>style of diagonal legs is very attractive</a:t>
            </a:r>
            <a:r>
              <a:rPr lang="en-US" altLang="en-US" sz="1200">
                <a:solidFill>
                  <a:srgbClr val="4D4D4D"/>
                </a:solidFill>
              </a:rPr>
              <a:t> and also very supportive to look at.</a:t>
            </a:r>
          </a:p>
        </p:txBody>
      </p:sp>
      <p:grpSp>
        <p:nvGrpSpPr>
          <p:cNvPr id="17418" name="Group 69"/>
          <p:cNvGrpSpPr>
            <a:grpSpLocks/>
          </p:cNvGrpSpPr>
          <p:nvPr/>
        </p:nvGrpSpPr>
        <p:grpSpPr bwMode="auto">
          <a:xfrm>
            <a:off x="9582150" y="1704975"/>
            <a:ext cx="3011488" cy="4895850"/>
            <a:chOff x="4294" y="121"/>
            <a:chExt cx="2242" cy="3645"/>
          </a:xfrm>
        </p:grpSpPr>
        <p:pic>
          <p:nvPicPr>
            <p:cNvPr id="17429" name="Picture 70" descr="wilsonart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40" y="121"/>
              <a:ext cx="1885" cy="2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30" name="Picture 71" descr="wilsonart"/>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484" y="2451"/>
              <a:ext cx="1052" cy="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31" name="Picture 72" descr="wilsonart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294" y="2480"/>
              <a:ext cx="1053" cy="1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419" name="Text Box 73"/>
          <p:cNvSpPr txBox="1">
            <a:spLocks noChangeArrowheads="1"/>
          </p:cNvSpPr>
          <p:nvPr/>
        </p:nvSpPr>
        <p:spPr bwMode="auto">
          <a:xfrm>
            <a:off x="7481888" y="407988"/>
            <a:ext cx="22320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I think this is an </a:t>
            </a:r>
            <a:r>
              <a:rPr lang="en-GB" altLang="en-US" sz="1200" b="1">
                <a:solidFill>
                  <a:srgbClr val="5F5F5F"/>
                </a:solidFill>
              </a:rPr>
              <a:t>smart and clever</a:t>
            </a:r>
            <a:r>
              <a:rPr lang="en-GB" altLang="en-US" sz="1200">
                <a:solidFill>
                  <a:srgbClr val="5F5F5F"/>
                </a:solidFill>
              </a:rPr>
              <a:t> design as you can use it </a:t>
            </a:r>
            <a:r>
              <a:rPr lang="en-GB" altLang="en-US" sz="1200" b="1">
                <a:solidFill>
                  <a:srgbClr val="5F5F5F"/>
                </a:solidFill>
              </a:rPr>
              <a:t>as your own desk</a:t>
            </a:r>
            <a:r>
              <a:rPr lang="en-GB" altLang="en-US" sz="1200">
                <a:solidFill>
                  <a:srgbClr val="5F5F5F"/>
                </a:solidFill>
              </a:rPr>
              <a:t>. Then if there is a </a:t>
            </a:r>
            <a:r>
              <a:rPr lang="en-GB" altLang="en-US" sz="1200" b="1">
                <a:solidFill>
                  <a:srgbClr val="5F5F5F"/>
                </a:solidFill>
              </a:rPr>
              <a:t>group discussion or more people is needed during work etc wants to use it as well</a:t>
            </a:r>
            <a:r>
              <a:rPr lang="en-GB" altLang="en-US" sz="1200">
                <a:solidFill>
                  <a:srgbClr val="5F5F5F"/>
                </a:solidFill>
              </a:rPr>
              <a:t>. </a:t>
            </a:r>
          </a:p>
          <a:p>
            <a:pPr algn="just" eaLnBrk="1" hangingPunct="1">
              <a:spcBef>
                <a:spcPct val="50000"/>
              </a:spcBef>
            </a:pPr>
            <a:r>
              <a:rPr lang="en-GB" altLang="en-US" sz="1200">
                <a:solidFill>
                  <a:srgbClr val="5F5F5F"/>
                </a:solidFill>
              </a:rPr>
              <a:t>Then the table and legs </a:t>
            </a:r>
            <a:r>
              <a:rPr lang="en-GB" altLang="en-US" sz="1200" b="1" u="sng">
                <a:solidFill>
                  <a:schemeClr val="hlink"/>
                </a:solidFill>
              </a:rPr>
              <a:t>opens twice as size</a:t>
            </a:r>
            <a:r>
              <a:rPr lang="en-GB" altLang="en-US" sz="1200">
                <a:solidFill>
                  <a:srgbClr val="5F5F5F"/>
                </a:solidFill>
              </a:rPr>
              <a:t>, </a:t>
            </a:r>
            <a:r>
              <a:rPr lang="en-GB" altLang="en-US" sz="1200" b="1">
                <a:solidFill>
                  <a:srgbClr val="5F5F5F"/>
                </a:solidFill>
              </a:rPr>
              <a:t>creating more table room</a:t>
            </a:r>
            <a:r>
              <a:rPr lang="en-GB" altLang="en-US" sz="1200">
                <a:solidFill>
                  <a:srgbClr val="5F5F5F"/>
                </a:solidFill>
              </a:rPr>
              <a:t> for the group discussions etc. </a:t>
            </a:r>
          </a:p>
          <a:p>
            <a:pPr algn="just" eaLnBrk="1" hangingPunct="1">
              <a:spcBef>
                <a:spcPct val="50000"/>
              </a:spcBef>
            </a:pPr>
            <a:r>
              <a:rPr lang="en-GB" altLang="en-US" sz="1200">
                <a:solidFill>
                  <a:srgbClr val="5F5F5F"/>
                </a:solidFill>
              </a:rPr>
              <a:t>To me I think this is a </a:t>
            </a:r>
            <a:r>
              <a:rPr lang="en-GB" altLang="en-US" sz="1200" b="1">
                <a:solidFill>
                  <a:srgbClr val="5F5F5F"/>
                </a:solidFill>
              </a:rPr>
              <a:t>fantastic idea</a:t>
            </a:r>
            <a:r>
              <a:rPr lang="en-GB" altLang="en-US" sz="1200">
                <a:solidFill>
                  <a:srgbClr val="5F5F5F"/>
                </a:solidFill>
              </a:rPr>
              <a:t> because it is so smart and clever. I like the way, in the </a:t>
            </a:r>
            <a:r>
              <a:rPr lang="en-GB" altLang="en-US" sz="1200" b="1">
                <a:solidFill>
                  <a:srgbClr val="5F5F5F"/>
                </a:solidFill>
              </a:rPr>
              <a:t>single desk, there is two gaps</a:t>
            </a:r>
            <a:r>
              <a:rPr lang="en-GB" altLang="en-US" sz="1200">
                <a:solidFill>
                  <a:srgbClr val="5F5F5F"/>
                </a:solidFill>
              </a:rPr>
              <a:t> which can be used to </a:t>
            </a:r>
            <a:r>
              <a:rPr lang="en-GB" altLang="en-US" sz="1200" b="1">
                <a:solidFill>
                  <a:srgbClr val="5F5F5F"/>
                </a:solidFill>
              </a:rPr>
              <a:t>store books</a:t>
            </a:r>
            <a:r>
              <a:rPr lang="en-GB" altLang="en-US" sz="1200">
                <a:solidFill>
                  <a:srgbClr val="5F5F5F"/>
                </a:solidFill>
              </a:rPr>
              <a:t> etc. </a:t>
            </a:r>
          </a:p>
        </p:txBody>
      </p:sp>
      <p:sp>
        <p:nvSpPr>
          <p:cNvPr id="17420" name="Text Box 74"/>
          <p:cNvSpPr txBox="1">
            <a:spLocks noChangeArrowheads="1"/>
          </p:cNvSpPr>
          <p:nvPr/>
        </p:nvSpPr>
        <p:spPr bwMode="auto">
          <a:xfrm>
            <a:off x="7480300" y="4295775"/>
            <a:ext cx="2089150"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I like the shape and the style of this product because to me it’s like the </a:t>
            </a:r>
            <a:r>
              <a:rPr lang="en-GB" altLang="en-US" sz="1200" b="1">
                <a:solidFill>
                  <a:srgbClr val="5F5F5F"/>
                </a:solidFill>
              </a:rPr>
              <a:t>Art Movement called Bauhaus</a:t>
            </a:r>
            <a:r>
              <a:rPr lang="en-GB" altLang="en-US" sz="1200">
                <a:solidFill>
                  <a:srgbClr val="5F5F5F"/>
                </a:solidFill>
              </a:rPr>
              <a:t> (for more information about this Art Movement see </a:t>
            </a:r>
            <a:r>
              <a:rPr lang="en-GB" altLang="en-US" sz="1200">
                <a:solidFill>
                  <a:srgbClr val="5F5F5F"/>
                </a:solidFill>
                <a:hlinkClick r:id="rId14" action="ppaction://hlinksldjump"/>
              </a:rPr>
              <a:t>Appendix One</a:t>
            </a:r>
            <a:r>
              <a:rPr lang="en-GB" altLang="en-US" sz="1200">
                <a:solidFill>
                  <a:srgbClr val="5F5F5F"/>
                </a:solidFill>
              </a:rPr>
              <a:t>).</a:t>
            </a:r>
          </a:p>
          <a:p>
            <a:pPr algn="just" eaLnBrk="1" hangingPunct="1">
              <a:spcBef>
                <a:spcPct val="50000"/>
              </a:spcBef>
            </a:pPr>
            <a:r>
              <a:rPr lang="en-GB" altLang="en-US" sz="1200">
                <a:solidFill>
                  <a:srgbClr val="5F5F5F"/>
                </a:solidFill>
              </a:rPr>
              <a:t>The use of this type of movement is use to make the overall product really </a:t>
            </a:r>
            <a:r>
              <a:rPr lang="en-GB" altLang="en-US" sz="1200" b="1">
                <a:solidFill>
                  <a:srgbClr val="5F5F5F"/>
                </a:solidFill>
              </a:rPr>
              <a:t>attractive to look at</a:t>
            </a:r>
            <a:r>
              <a:rPr lang="en-GB" altLang="en-US" sz="1200">
                <a:solidFill>
                  <a:srgbClr val="5F5F5F"/>
                </a:solidFill>
              </a:rPr>
              <a:t>.</a:t>
            </a:r>
          </a:p>
        </p:txBody>
      </p:sp>
      <p:sp>
        <p:nvSpPr>
          <p:cNvPr id="17421" name="Text Box 75"/>
          <p:cNvSpPr txBox="1">
            <a:spLocks noChangeArrowheads="1"/>
          </p:cNvSpPr>
          <p:nvPr/>
        </p:nvSpPr>
        <p:spPr bwMode="auto">
          <a:xfrm>
            <a:off x="10793413" y="7134225"/>
            <a:ext cx="1936750" cy="177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I find this design really simple but I </a:t>
            </a:r>
            <a:r>
              <a:rPr lang="en-GB" altLang="en-US" sz="1200" b="1">
                <a:solidFill>
                  <a:srgbClr val="5F5F5F"/>
                </a:solidFill>
              </a:rPr>
              <a:t>dislike the legs</a:t>
            </a:r>
            <a:r>
              <a:rPr lang="en-GB" altLang="en-US" sz="1200">
                <a:solidFill>
                  <a:srgbClr val="5F5F5F"/>
                </a:solidFill>
              </a:rPr>
              <a:t> because it makes the overall appearance </a:t>
            </a:r>
            <a:r>
              <a:rPr lang="en-GB" altLang="en-US" sz="1200" b="1">
                <a:solidFill>
                  <a:srgbClr val="5F5F5F"/>
                </a:solidFill>
              </a:rPr>
              <a:t>really old fashioned</a:t>
            </a:r>
            <a:r>
              <a:rPr lang="en-GB" altLang="en-US" sz="1200">
                <a:solidFill>
                  <a:srgbClr val="5F5F5F"/>
                </a:solidFill>
              </a:rPr>
              <a:t>. As I think it can be improved by making it </a:t>
            </a:r>
            <a:r>
              <a:rPr lang="en-GB" altLang="en-US" sz="1200" b="1">
                <a:solidFill>
                  <a:srgbClr val="5F5F5F"/>
                </a:solidFill>
              </a:rPr>
              <a:t>more modern and attractive to look a</a:t>
            </a:r>
            <a:r>
              <a:rPr lang="en-GB" altLang="en-US" sz="1200">
                <a:solidFill>
                  <a:srgbClr val="5F5F5F"/>
                </a:solidFill>
              </a:rPr>
              <a:t>t.</a:t>
            </a:r>
          </a:p>
        </p:txBody>
      </p:sp>
      <p:sp>
        <p:nvSpPr>
          <p:cNvPr id="17422" name="Rectangle 77"/>
          <p:cNvSpPr>
            <a:spLocks noChangeArrowheads="1"/>
          </p:cNvSpPr>
          <p:nvPr/>
        </p:nvSpPr>
        <p:spPr bwMode="auto">
          <a:xfrm>
            <a:off x="3697288" y="6096000"/>
            <a:ext cx="3270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I</a:t>
            </a:r>
            <a:endParaRPr lang="en-US" altLang="en-US" sz="2000" b="1">
              <a:solidFill>
                <a:srgbClr val="FF9900"/>
              </a:solidFill>
            </a:endParaRPr>
          </a:p>
        </p:txBody>
      </p:sp>
      <p:sp>
        <p:nvSpPr>
          <p:cNvPr id="17423" name="Rectangle 79"/>
          <p:cNvSpPr>
            <a:spLocks noChangeArrowheads="1"/>
          </p:cNvSpPr>
          <p:nvPr/>
        </p:nvSpPr>
        <p:spPr bwMode="auto">
          <a:xfrm>
            <a:off x="212725" y="1704975"/>
            <a:ext cx="42703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P</a:t>
            </a:r>
            <a:endParaRPr lang="en-US" altLang="en-US" sz="2000" b="1">
              <a:solidFill>
                <a:srgbClr val="FF9900"/>
              </a:solidFill>
            </a:endParaRPr>
          </a:p>
        </p:txBody>
      </p:sp>
      <p:sp>
        <p:nvSpPr>
          <p:cNvPr id="17424" name="Rectangle 80"/>
          <p:cNvSpPr>
            <a:spLocks noChangeArrowheads="1"/>
          </p:cNvSpPr>
          <p:nvPr/>
        </p:nvSpPr>
        <p:spPr bwMode="auto">
          <a:xfrm>
            <a:off x="4240213" y="47625"/>
            <a:ext cx="4270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P</a:t>
            </a:r>
            <a:endParaRPr lang="en-US" altLang="en-US" sz="2000" b="1">
              <a:solidFill>
                <a:srgbClr val="FF9900"/>
              </a:solidFill>
            </a:endParaRPr>
          </a:p>
        </p:txBody>
      </p:sp>
      <p:sp>
        <p:nvSpPr>
          <p:cNvPr id="17425" name="Rectangle 81"/>
          <p:cNvSpPr>
            <a:spLocks noChangeArrowheads="1"/>
          </p:cNvSpPr>
          <p:nvPr/>
        </p:nvSpPr>
        <p:spPr bwMode="auto">
          <a:xfrm>
            <a:off x="11977688" y="1631950"/>
            <a:ext cx="3270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I</a:t>
            </a:r>
            <a:endParaRPr lang="en-US" altLang="en-US" sz="2000" b="1">
              <a:solidFill>
                <a:srgbClr val="FF9900"/>
              </a:solidFill>
            </a:endParaRPr>
          </a:p>
        </p:txBody>
      </p:sp>
      <p:sp>
        <p:nvSpPr>
          <p:cNvPr id="17426" name="Rectangle 82"/>
          <p:cNvSpPr>
            <a:spLocks noChangeArrowheads="1"/>
          </p:cNvSpPr>
          <p:nvPr/>
        </p:nvSpPr>
        <p:spPr bwMode="auto">
          <a:xfrm>
            <a:off x="10288588" y="7032625"/>
            <a:ext cx="4270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N</a:t>
            </a:r>
            <a:endParaRPr lang="en-US" altLang="en-US" sz="2000" b="1">
              <a:solidFill>
                <a:srgbClr val="FF9900"/>
              </a:solidFill>
            </a:endParaRPr>
          </a:p>
        </p:txBody>
      </p:sp>
      <p:sp>
        <p:nvSpPr>
          <p:cNvPr id="17427" name="Text Box 87"/>
          <p:cNvSpPr txBox="1">
            <a:spLocks noChangeArrowheads="1"/>
          </p:cNvSpPr>
          <p:nvPr/>
        </p:nvSpPr>
        <p:spPr bwMode="auto">
          <a:xfrm>
            <a:off x="10721975" y="192088"/>
            <a:ext cx="1871663" cy="1374775"/>
          </a:xfrm>
          <a:prstGeom prst="rect">
            <a:avLst/>
          </a:prstGeom>
          <a:noFill/>
          <a:ln w="28575" algn="ctr">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2000" b="1">
                <a:solidFill>
                  <a:srgbClr val="FF9900"/>
                </a:solidFill>
              </a:rPr>
              <a:t>P</a:t>
            </a:r>
            <a:r>
              <a:rPr lang="en-GB" altLang="en-US" sz="1600" b="1">
                <a:solidFill>
                  <a:srgbClr val="FF9900"/>
                </a:solidFill>
              </a:rPr>
              <a:t> </a:t>
            </a:r>
            <a:r>
              <a:rPr lang="en-GB" altLang="en-US" sz="1600" b="1" u="sng">
                <a:solidFill>
                  <a:srgbClr val="5F5F5F"/>
                </a:solidFill>
              </a:rPr>
              <a:t>POSITIVE</a:t>
            </a:r>
          </a:p>
          <a:p>
            <a:pPr algn="just" eaLnBrk="1" hangingPunct="1">
              <a:spcBef>
                <a:spcPct val="50000"/>
              </a:spcBef>
            </a:pPr>
            <a:r>
              <a:rPr lang="en-GB" altLang="en-US" sz="2000" b="1">
                <a:solidFill>
                  <a:srgbClr val="FF9900"/>
                </a:solidFill>
              </a:rPr>
              <a:t>I</a:t>
            </a:r>
            <a:r>
              <a:rPr lang="en-GB" altLang="en-US" sz="1600" b="1">
                <a:solidFill>
                  <a:srgbClr val="5F5F5F"/>
                </a:solidFill>
              </a:rPr>
              <a:t> </a:t>
            </a:r>
            <a:r>
              <a:rPr lang="en-GB" altLang="en-US" sz="1600" b="1" u="sng">
                <a:solidFill>
                  <a:srgbClr val="5F5F5F"/>
                </a:solidFill>
              </a:rPr>
              <a:t>INTERESTING</a:t>
            </a:r>
            <a:r>
              <a:rPr lang="en-GB" altLang="en-US" sz="2000" b="1">
                <a:solidFill>
                  <a:srgbClr val="FF9900"/>
                </a:solidFill>
              </a:rPr>
              <a:t> </a:t>
            </a:r>
          </a:p>
          <a:p>
            <a:pPr algn="just" eaLnBrk="1" hangingPunct="1">
              <a:spcBef>
                <a:spcPct val="50000"/>
              </a:spcBef>
            </a:pPr>
            <a:r>
              <a:rPr lang="en-GB" altLang="en-US" sz="2000" b="1">
                <a:solidFill>
                  <a:srgbClr val="FF9900"/>
                </a:solidFill>
              </a:rPr>
              <a:t>N</a:t>
            </a:r>
            <a:r>
              <a:rPr lang="en-GB" altLang="en-US" sz="1600" b="1">
                <a:solidFill>
                  <a:srgbClr val="FF9900"/>
                </a:solidFill>
              </a:rPr>
              <a:t> </a:t>
            </a:r>
            <a:r>
              <a:rPr lang="en-GB" altLang="en-US" sz="1600" b="1" u="sng">
                <a:solidFill>
                  <a:srgbClr val="5F5F5F"/>
                </a:solidFill>
              </a:rPr>
              <a:t>NEGATIVE</a:t>
            </a:r>
            <a:endParaRPr lang="en-US" altLang="en-US" sz="1600" b="1" u="sng">
              <a:solidFill>
                <a:srgbClr val="5F5F5F"/>
              </a:solidFill>
            </a:endParaRPr>
          </a:p>
        </p:txBody>
      </p:sp>
      <p:sp>
        <p:nvSpPr>
          <p:cNvPr id="17428" name="Text Box 88"/>
          <p:cNvSpPr txBox="1">
            <a:spLocks noChangeArrowheads="1"/>
          </p:cNvSpPr>
          <p:nvPr/>
        </p:nvSpPr>
        <p:spPr bwMode="auto">
          <a:xfrm>
            <a:off x="10072688" y="9061450"/>
            <a:ext cx="27352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1200" b="1">
                <a:solidFill>
                  <a:srgbClr val="993366"/>
                </a:solidFill>
              </a:rPr>
              <a:t>Source: http://www.yankodesign.com/</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grpSp>
        <p:nvGrpSpPr>
          <p:cNvPr id="18435" name="Group 52"/>
          <p:cNvGrpSpPr>
            <a:grpSpLocks/>
          </p:cNvGrpSpPr>
          <p:nvPr/>
        </p:nvGrpSpPr>
        <p:grpSpPr bwMode="auto">
          <a:xfrm>
            <a:off x="9207500" y="1776413"/>
            <a:ext cx="3351213" cy="7345362"/>
            <a:chOff x="5800" y="62"/>
            <a:chExt cx="2178" cy="4774"/>
          </a:xfrm>
        </p:grpSpPr>
        <p:pic>
          <p:nvPicPr>
            <p:cNvPr id="18468" name="Picture 7" descr="cancardboardcutit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0" y="3296"/>
              <a:ext cx="2178" cy="1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69" name="Picture 8" descr="cancardboardcutit0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0" y="1663"/>
              <a:ext cx="2178" cy="1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70" name="Picture 9" descr="cancardboardcutit0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05" y="62"/>
              <a:ext cx="2173" cy="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8436" name="Picture 17" descr="flux-folding-chair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50" y="3792538"/>
            <a:ext cx="2333625"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437" name="Group 61"/>
          <p:cNvGrpSpPr>
            <a:grpSpLocks/>
          </p:cNvGrpSpPr>
          <p:nvPr/>
        </p:nvGrpSpPr>
        <p:grpSpPr bwMode="auto">
          <a:xfrm>
            <a:off x="4672013" y="65088"/>
            <a:ext cx="3816350" cy="4059237"/>
            <a:chOff x="2671" y="41"/>
            <a:chExt cx="2404" cy="2557"/>
          </a:xfrm>
        </p:grpSpPr>
        <p:pic>
          <p:nvPicPr>
            <p:cNvPr id="18465" name="Picture 24" descr="frostedseating0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96" y="1754"/>
              <a:ext cx="1179" cy="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66" name="Picture 25" descr="frostedseating0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17" y="41"/>
              <a:ext cx="2358" cy="1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67" name="Picture 26" descr="frostedseating0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71" y="1765"/>
              <a:ext cx="1179" cy="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8438" name="Picture 28" descr="grace_chai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088" y="7450138"/>
            <a:ext cx="1998662" cy="200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44" descr="papton_chair"/>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9738" y="1487488"/>
            <a:ext cx="3313113" cy="230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45" descr="papton_chair2"/>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375" y="5737225"/>
            <a:ext cx="2484438"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1" name="Text Box 53"/>
          <p:cNvSpPr txBox="1">
            <a:spLocks noChangeArrowheads="1"/>
          </p:cNvSpPr>
          <p:nvPr/>
        </p:nvSpPr>
        <p:spPr bwMode="auto">
          <a:xfrm>
            <a:off x="10721975" y="192088"/>
            <a:ext cx="1871663" cy="1374775"/>
          </a:xfrm>
          <a:prstGeom prst="rect">
            <a:avLst/>
          </a:prstGeom>
          <a:noFill/>
          <a:ln w="28575" algn="ctr">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2000" b="1">
                <a:solidFill>
                  <a:srgbClr val="FF9900"/>
                </a:solidFill>
              </a:rPr>
              <a:t>P</a:t>
            </a:r>
            <a:r>
              <a:rPr lang="en-GB" altLang="en-US" sz="1600" b="1">
                <a:solidFill>
                  <a:srgbClr val="FF9900"/>
                </a:solidFill>
              </a:rPr>
              <a:t> </a:t>
            </a:r>
            <a:r>
              <a:rPr lang="en-GB" altLang="en-US" sz="1600" b="1" u="sng">
                <a:solidFill>
                  <a:srgbClr val="5F5F5F"/>
                </a:solidFill>
              </a:rPr>
              <a:t>POSITIVE</a:t>
            </a:r>
          </a:p>
          <a:p>
            <a:pPr algn="just" eaLnBrk="1" hangingPunct="1">
              <a:spcBef>
                <a:spcPct val="50000"/>
              </a:spcBef>
            </a:pPr>
            <a:r>
              <a:rPr lang="en-GB" altLang="en-US" sz="2000" b="1">
                <a:solidFill>
                  <a:srgbClr val="FF9900"/>
                </a:solidFill>
              </a:rPr>
              <a:t>I</a:t>
            </a:r>
            <a:r>
              <a:rPr lang="en-GB" altLang="en-US" sz="1600" b="1">
                <a:solidFill>
                  <a:srgbClr val="5F5F5F"/>
                </a:solidFill>
              </a:rPr>
              <a:t> </a:t>
            </a:r>
            <a:r>
              <a:rPr lang="en-GB" altLang="en-US" sz="1600" b="1" u="sng">
                <a:solidFill>
                  <a:srgbClr val="5F5F5F"/>
                </a:solidFill>
              </a:rPr>
              <a:t>INTERESTING</a:t>
            </a:r>
            <a:r>
              <a:rPr lang="en-GB" altLang="en-US" sz="2000" b="1">
                <a:solidFill>
                  <a:srgbClr val="FF9900"/>
                </a:solidFill>
              </a:rPr>
              <a:t> </a:t>
            </a:r>
          </a:p>
          <a:p>
            <a:pPr algn="just" eaLnBrk="1" hangingPunct="1">
              <a:spcBef>
                <a:spcPct val="50000"/>
              </a:spcBef>
            </a:pPr>
            <a:r>
              <a:rPr lang="en-GB" altLang="en-US" sz="2000" b="1">
                <a:solidFill>
                  <a:srgbClr val="FF9900"/>
                </a:solidFill>
              </a:rPr>
              <a:t>N</a:t>
            </a:r>
            <a:r>
              <a:rPr lang="en-GB" altLang="en-US" sz="1600" b="1">
                <a:solidFill>
                  <a:srgbClr val="FF9900"/>
                </a:solidFill>
              </a:rPr>
              <a:t> </a:t>
            </a:r>
            <a:r>
              <a:rPr lang="en-GB" altLang="en-US" sz="1600" b="1" u="sng">
                <a:solidFill>
                  <a:srgbClr val="5F5F5F"/>
                </a:solidFill>
              </a:rPr>
              <a:t>NEGATIVE</a:t>
            </a:r>
            <a:endParaRPr lang="en-US" altLang="en-US" sz="1600" b="1" u="sng">
              <a:solidFill>
                <a:srgbClr val="5F5F5F"/>
              </a:solidFill>
            </a:endParaRPr>
          </a:p>
        </p:txBody>
      </p:sp>
      <p:sp>
        <p:nvSpPr>
          <p:cNvPr id="18442" name="Text Box 59"/>
          <p:cNvSpPr txBox="1">
            <a:spLocks noChangeArrowheads="1"/>
          </p:cNvSpPr>
          <p:nvPr/>
        </p:nvSpPr>
        <p:spPr bwMode="auto">
          <a:xfrm>
            <a:off x="2297113" y="1992313"/>
            <a:ext cx="1728787"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The material of these design is made of paper which is </a:t>
            </a:r>
            <a:r>
              <a:rPr lang="en-GB" altLang="en-US" sz="1200" b="1">
                <a:solidFill>
                  <a:srgbClr val="5F5F5F"/>
                </a:solidFill>
              </a:rPr>
              <a:t>obviously light and strong</a:t>
            </a:r>
            <a:r>
              <a:rPr lang="en-GB" altLang="en-US" sz="1200">
                <a:solidFill>
                  <a:srgbClr val="5F5F5F"/>
                </a:solidFill>
              </a:rPr>
              <a:t>. </a:t>
            </a:r>
          </a:p>
          <a:p>
            <a:pPr algn="just" eaLnBrk="1" hangingPunct="1">
              <a:spcBef>
                <a:spcPct val="50000"/>
              </a:spcBef>
            </a:pPr>
            <a:r>
              <a:rPr lang="en-GB" altLang="en-US" sz="1200">
                <a:solidFill>
                  <a:srgbClr val="5F5F5F"/>
                </a:solidFill>
              </a:rPr>
              <a:t>I think the use of material </a:t>
            </a:r>
            <a:r>
              <a:rPr lang="en-GB" altLang="en-US" sz="1200" b="1" u="sng">
                <a:solidFill>
                  <a:schemeClr val="hlink"/>
                </a:solidFill>
              </a:rPr>
              <a:t>has inspired me to a portable school desk</a:t>
            </a:r>
            <a:r>
              <a:rPr lang="en-GB" altLang="en-US" sz="1200">
                <a:solidFill>
                  <a:srgbClr val="5F5F5F"/>
                </a:solidFill>
              </a:rPr>
              <a:t> because the </a:t>
            </a:r>
            <a:r>
              <a:rPr lang="en-GB" altLang="en-US" sz="1200" b="1">
                <a:solidFill>
                  <a:srgbClr val="5F5F5F"/>
                </a:solidFill>
              </a:rPr>
              <a:t>paper is really cheap to buy and also to produce</a:t>
            </a:r>
            <a:r>
              <a:rPr lang="en-GB" altLang="en-US" sz="1200">
                <a:solidFill>
                  <a:srgbClr val="5F5F5F"/>
                </a:solidFill>
              </a:rPr>
              <a:t>.  </a:t>
            </a:r>
          </a:p>
        </p:txBody>
      </p:sp>
      <p:sp>
        <p:nvSpPr>
          <p:cNvPr id="18443" name="Rectangle 60"/>
          <p:cNvSpPr>
            <a:spLocks noChangeArrowheads="1"/>
          </p:cNvSpPr>
          <p:nvPr/>
        </p:nvSpPr>
        <p:spPr bwMode="auto">
          <a:xfrm>
            <a:off x="25400" y="1704975"/>
            <a:ext cx="3270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I</a:t>
            </a:r>
            <a:endParaRPr lang="en-US" altLang="en-US" sz="2000" b="1">
              <a:solidFill>
                <a:srgbClr val="FF9900"/>
              </a:solidFill>
            </a:endParaRPr>
          </a:p>
        </p:txBody>
      </p:sp>
      <p:sp>
        <p:nvSpPr>
          <p:cNvPr id="18444" name="Text Box 62"/>
          <p:cNvSpPr txBox="1">
            <a:spLocks noChangeArrowheads="1"/>
          </p:cNvSpPr>
          <p:nvPr/>
        </p:nvSpPr>
        <p:spPr bwMode="auto">
          <a:xfrm>
            <a:off x="2297113" y="4729163"/>
            <a:ext cx="1728787" cy="453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Then I found some other </a:t>
            </a:r>
            <a:r>
              <a:rPr lang="en-GB" altLang="en-US" sz="1200" b="1">
                <a:solidFill>
                  <a:srgbClr val="5F5F5F"/>
                </a:solidFill>
              </a:rPr>
              <a:t>similar designs using the same type of material</a:t>
            </a:r>
            <a:r>
              <a:rPr lang="en-GB" altLang="en-US" sz="1200">
                <a:solidFill>
                  <a:srgbClr val="5F5F5F"/>
                </a:solidFill>
              </a:rPr>
              <a:t>. I also found out that these designs </a:t>
            </a:r>
            <a:r>
              <a:rPr lang="en-GB" altLang="en-US" sz="1200" b="1">
                <a:solidFill>
                  <a:srgbClr val="4D4D4D"/>
                </a:solidFill>
              </a:rPr>
              <a:t>functions differently to make the product  highly transportable</a:t>
            </a:r>
            <a:r>
              <a:rPr lang="en-GB" altLang="en-US" sz="1200">
                <a:solidFill>
                  <a:srgbClr val="5F5F5F"/>
                </a:solidFill>
              </a:rPr>
              <a:t>. This </a:t>
            </a:r>
            <a:r>
              <a:rPr lang="en-GB" altLang="en-US" sz="1200" b="1" u="sng">
                <a:solidFill>
                  <a:schemeClr val="hlink"/>
                </a:solidFill>
              </a:rPr>
              <a:t>strongly inspires me to design a highly portable</a:t>
            </a:r>
            <a:r>
              <a:rPr lang="en-GB" altLang="en-US" sz="1200">
                <a:solidFill>
                  <a:srgbClr val="5F5F5F"/>
                </a:solidFill>
              </a:rPr>
              <a:t> seating and table system.</a:t>
            </a:r>
          </a:p>
          <a:p>
            <a:pPr algn="just" eaLnBrk="1" hangingPunct="1">
              <a:spcBef>
                <a:spcPct val="50000"/>
              </a:spcBef>
            </a:pPr>
            <a:endParaRPr lang="en-GB" altLang="en-US" sz="500">
              <a:solidFill>
                <a:srgbClr val="5F5F5F"/>
              </a:solidFill>
            </a:endParaRPr>
          </a:p>
          <a:p>
            <a:pPr algn="just" eaLnBrk="1" hangingPunct="1">
              <a:spcBef>
                <a:spcPct val="50000"/>
              </a:spcBef>
            </a:pPr>
            <a:r>
              <a:rPr lang="en-GB" altLang="en-US" sz="1200">
                <a:solidFill>
                  <a:srgbClr val="5F5F5F"/>
                </a:solidFill>
              </a:rPr>
              <a:t>I now know that there are many different interesting and </a:t>
            </a:r>
            <a:r>
              <a:rPr lang="en-GB" altLang="en-US" sz="1200" b="1">
                <a:solidFill>
                  <a:srgbClr val="5F5F5F"/>
                </a:solidFill>
              </a:rPr>
              <a:t>attractive but stable ways</a:t>
            </a:r>
            <a:r>
              <a:rPr lang="en-GB" altLang="en-US" sz="1200">
                <a:solidFill>
                  <a:srgbClr val="5F5F5F"/>
                </a:solidFill>
              </a:rPr>
              <a:t> of making a chair with </a:t>
            </a:r>
            <a:r>
              <a:rPr lang="en-GB" altLang="en-US" sz="1200" b="1">
                <a:solidFill>
                  <a:srgbClr val="5F5F5F"/>
                </a:solidFill>
              </a:rPr>
              <a:t>a very</a:t>
            </a:r>
            <a:r>
              <a:rPr lang="en-GB" altLang="en-US" sz="1200">
                <a:solidFill>
                  <a:srgbClr val="5F5F5F"/>
                </a:solidFill>
              </a:rPr>
              <a:t> </a:t>
            </a:r>
            <a:r>
              <a:rPr lang="en-GB" altLang="en-US" sz="1200" b="1">
                <a:solidFill>
                  <a:srgbClr val="5F5F5F"/>
                </a:solidFill>
              </a:rPr>
              <a:t>lightweight material</a:t>
            </a:r>
            <a:r>
              <a:rPr lang="en-GB" altLang="en-US" sz="1200">
                <a:solidFill>
                  <a:srgbClr val="5F5F5F"/>
                </a:solidFill>
              </a:rPr>
              <a:t>.</a:t>
            </a:r>
          </a:p>
        </p:txBody>
      </p:sp>
      <p:sp>
        <p:nvSpPr>
          <p:cNvPr id="18445" name="Oval 63"/>
          <p:cNvSpPr>
            <a:spLocks noChangeArrowheads="1"/>
          </p:cNvSpPr>
          <p:nvPr/>
        </p:nvSpPr>
        <p:spPr bwMode="auto">
          <a:xfrm>
            <a:off x="4529138" y="263525"/>
            <a:ext cx="2232025" cy="1081088"/>
          </a:xfrm>
          <a:prstGeom prst="ellipse">
            <a:avLst/>
          </a:prstGeom>
          <a:noFill/>
          <a:ln w="28575" algn="ctr">
            <a:solidFill>
              <a:srgbClr val="FF9900"/>
            </a:solidFill>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8446" name="Oval 64"/>
          <p:cNvSpPr>
            <a:spLocks noChangeArrowheads="1"/>
          </p:cNvSpPr>
          <p:nvPr/>
        </p:nvSpPr>
        <p:spPr bwMode="auto">
          <a:xfrm>
            <a:off x="5392738" y="2713038"/>
            <a:ext cx="1296987" cy="431800"/>
          </a:xfrm>
          <a:prstGeom prst="ellipse">
            <a:avLst/>
          </a:prstGeom>
          <a:noFill/>
          <a:ln w="28575" algn="ctr">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8447" name="Oval 65"/>
          <p:cNvSpPr>
            <a:spLocks noChangeArrowheads="1"/>
          </p:cNvSpPr>
          <p:nvPr/>
        </p:nvSpPr>
        <p:spPr bwMode="auto">
          <a:xfrm>
            <a:off x="7696200" y="120650"/>
            <a:ext cx="576263" cy="647700"/>
          </a:xfrm>
          <a:prstGeom prst="ellipse">
            <a:avLst/>
          </a:prstGeom>
          <a:noFill/>
          <a:ln w="28575" algn="ctr">
            <a:solidFill>
              <a:srgbClr val="FF9900"/>
            </a:solidFill>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8448" name="Line 66"/>
          <p:cNvSpPr>
            <a:spLocks noChangeShapeType="1"/>
          </p:cNvSpPr>
          <p:nvPr/>
        </p:nvSpPr>
        <p:spPr bwMode="auto">
          <a:xfrm>
            <a:off x="6545263" y="479425"/>
            <a:ext cx="1150937" cy="73025"/>
          </a:xfrm>
          <a:prstGeom prst="line">
            <a:avLst/>
          </a:prstGeom>
          <a:noFill/>
          <a:ln w="28575">
            <a:solidFill>
              <a:srgbClr val="FF9900"/>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18449" name="Line 67"/>
          <p:cNvSpPr>
            <a:spLocks noChangeShapeType="1"/>
          </p:cNvSpPr>
          <p:nvPr/>
        </p:nvSpPr>
        <p:spPr bwMode="auto">
          <a:xfrm flipV="1">
            <a:off x="6616700" y="552450"/>
            <a:ext cx="1079500" cy="503238"/>
          </a:xfrm>
          <a:prstGeom prst="line">
            <a:avLst/>
          </a:prstGeom>
          <a:noFill/>
          <a:ln w="28575">
            <a:solidFill>
              <a:srgbClr val="FF9900"/>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18450" name="Oval 68"/>
          <p:cNvSpPr>
            <a:spLocks noChangeArrowheads="1"/>
          </p:cNvSpPr>
          <p:nvPr/>
        </p:nvSpPr>
        <p:spPr bwMode="auto">
          <a:xfrm>
            <a:off x="4816475" y="2784475"/>
            <a:ext cx="360363" cy="360363"/>
          </a:xfrm>
          <a:prstGeom prst="ellipse">
            <a:avLst/>
          </a:prstGeom>
          <a:noFill/>
          <a:ln w="28575" algn="ctr">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8451" name="Line 69"/>
          <p:cNvSpPr>
            <a:spLocks noChangeShapeType="1"/>
          </p:cNvSpPr>
          <p:nvPr/>
        </p:nvSpPr>
        <p:spPr bwMode="auto">
          <a:xfrm flipV="1">
            <a:off x="5176838" y="2928938"/>
            <a:ext cx="215900" cy="71437"/>
          </a:xfrm>
          <a:prstGeom prst="line">
            <a:avLst/>
          </a:prstGeom>
          <a:noFill/>
          <a:ln w="28575">
            <a:solidFill>
              <a:srgbClr val="FF9900"/>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18452" name="Line 70"/>
          <p:cNvSpPr>
            <a:spLocks noChangeShapeType="1"/>
          </p:cNvSpPr>
          <p:nvPr/>
        </p:nvSpPr>
        <p:spPr bwMode="auto">
          <a:xfrm>
            <a:off x="5176838" y="2928938"/>
            <a:ext cx="215900" cy="0"/>
          </a:xfrm>
          <a:prstGeom prst="line">
            <a:avLst/>
          </a:prstGeom>
          <a:noFill/>
          <a:ln w="28575">
            <a:solidFill>
              <a:srgbClr val="FF9900"/>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18453" name="Text Box 71"/>
          <p:cNvSpPr txBox="1">
            <a:spLocks noChangeArrowheads="1"/>
          </p:cNvSpPr>
          <p:nvPr/>
        </p:nvSpPr>
        <p:spPr bwMode="auto">
          <a:xfrm>
            <a:off x="8489950" y="47625"/>
            <a:ext cx="2232025"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I like the design and the </a:t>
            </a:r>
            <a:r>
              <a:rPr lang="en-GB" altLang="en-US" sz="1200" b="1" u="sng">
                <a:solidFill>
                  <a:schemeClr val="hlink"/>
                </a:solidFill>
              </a:rPr>
              <a:t>detail of the legs and the seat back</a:t>
            </a:r>
            <a:r>
              <a:rPr lang="en-GB" altLang="en-US" sz="1200">
                <a:solidFill>
                  <a:srgbClr val="5F5F5F"/>
                </a:solidFill>
              </a:rPr>
              <a:t> support and it can support the overall product.</a:t>
            </a:r>
          </a:p>
          <a:p>
            <a:pPr algn="just" eaLnBrk="1" hangingPunct="1">
              <a:spcBef>
                <a:spcPct val="50000"/>
              </a:spcBef>
            </a:pPr>
            <a:r>
              <a:rPr lang="en-GB" altLang="en-US" sz="1200">
                <a:solidFill>
                  <a:srgbClr val="5F5F5F"/>
                </a:solidFill>
              </a:rPr>
              <a:t>I think this interesting detail because it looks </a:t>
            </a:r>
            <a:r>
              <a:rPr lang="en-GB" altLang="en-US" sz="1200" b="1">
                <a:solidFill>
                  <a:srgbClr val="5F5F5F"/>
                </a:solidFill>
              </a:rPr>
              <a:t>very easy to manufacture and also cheap to manufacture</a:t>
            </a:r>
            <a:r>
              <a:rPr lang="en-GB" altLang="en-US" sz="1200">
                <a:solidFill>
                  <a:srgbClr val="5F5F5F"/>
                </a:solidFill>
              </a:rPr>
              <a:t>.  </a:t>
            </a:r>
          </a:p>
        </p:txBody>
      </p:sp>
      <p:sp>
        <p:nvSpPr>
          <p:cNvPr id="18454" name="Text Box 72"/>
          <p:cNvSpPr txBox="1">
            <a:spLocks noChangeArrowheads="1"/>
          </p:cNvSpPr>
          <p:nvPr/>
        </p:nvSpPr>
        <p:spPr bwMode="auto">
          <a:xfrm>
            <a:off x="6905625" y="4191000"/>
            <a:ext cx="2232025"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I think this is one of my </a:t>
            </a:r>
            <a:r>
              <a:rPr lang="en-GB" altLang="en-US" sz="1200" b="1" u="sng">
                <a:solidFill>
                  <a:schemeClr val="hlink"/>
                </a:solidFill>
              </a:rPr>
              <a:t>favourite designs</a:t>
            </a:r>
            <a:r>
              <a:rPr lang="en-GB" altLang="en-US" sz="1200">
                <a:solidFill>
                  <a:srgbClr val="5F5F5F"/>
                </a:solidFill>
              </a:rPr>
              <a:t> because it is so </a:t>
            </a:r>
            <a:r>
              <a:rPr lang="en-GB" altLang="en-US" sz="1200" b="1">
                <a:solidFill>
                  <a:srgbClr val="5F5F5F"/>
                </a:solidFill>
              </a:rPr>
              <a:t>attractive and modern</a:t>
            </a:r>
            <a:r>
              <a:rPr lang="en-GB" altLang="en-US" sz="1200">
                <a:solidFill>
                  <a:srgbClr val="5F5F5F"/>
                </a:solidFill>
              </a:rPr>
              <a:t> look at which makes the overall product really </a:t>
            </a:r>
            <a:r>
              <a:rPr lang="en-GB" altLang="en-US" sz="1200" b="1">
                <a:solidFill>
                  <a:srgbClr val="5F5F5F"/>
                </a:solidFill>
              </a:rPr>
              <a:t>appealing to the eye</a:t>
            </a:r>
            <a:r>
              <a:rPr lang="en-GB" altLang="en-US" sz="1200">
                <a:solidFill>
                  <a:srgbClr val="5F5F5F"/>
                </a:solidFill>
              </a:rPr>
              <a:t>. </a:t>
            </a:r>
          </a:p>
          <a:p>
            <a:pPr algn="just" eaLnBrk="1" hangingPunct="1">
              <a:spcBef>
                <a:spcPct val="50000"/>
              </a:spcBef>
            </a:pPr>
            <a:r>
              <a:rPr lang="en-GB" altLang="en-US" sz="1200">
                <a:solidFill>
                  <a:srgbClr val="5F5F5F"/>
                </a:solidFill>
              </a:rPr>
              <a:t>The use of </a:t>
            </a:r>
            <a:r>
              <a:rPr lang="en-GB" altLang="en-US" sz="1200" b="1">
                <a:solidFill>
                  <a:srgbClr val="5F5F5F"/>
                </a:solidFill>
              </a:rPr>
              <a:t>cardboard shows that it is a strong material</a:t>
            </a:r>
            <a:r>
              <a:rPr lang="en-GB" altLang="en-US" sz="1200">
                <a:solidFill>
                  <a:srgbClr val="5F5F5F"/>
                </a:solidFill>
              </a:rPr>
              <a:t>. I like the way there is an </a:t>
            </a:r>
            <a:r>
              <a:rPr lang="en-GB" altLang="en-US" sz="1200" b="1" u="sng">
                <a:solidFill>
                  <a:schemeClr val="hlink"/>
                </a:solidFill>
              </a:rPr>
              <a:t>circular seating or table is hidden in the circular hole</a:t>
            </a:r>
            <a:r>
              <a:rPr lang="en-GB" altLang="en-US" sz="1200">
                <a:solidFill>
                  <a:srgbClr val="5F5F5F"/>
                </a:solidFill>
              </a:rPr>
              <a:t>. </a:t>
            </a:r>
          </a:p>
        </p:txBody>
      </p:sp>
      <p:sp>
        <p:nvSpPr>
          <p:cNvPr id="18455" name="Text Box 74"/>
          <p:cNvSpPr txBox="1">
            <a:spLocks noChangeArrowheads="1"/>
          </p:cNvSpPr>
          <p:nvPr/>
        </p:nvSpPr>
        <p:spPr bwMode="auto">
          <a:xfrm>
            <a:off x="10072688" y="9061450"/>
            <a:ext cx="27352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1200" b="1">
                <a:solidFill>
                  <a:srgbClr val="993366"/>
                </a:solidFill>
              </a:rPr>
              <a:t>Source: http://www.yankodesign.com/</a:t>
            </a:r>
          </a:p>
        </p:txBody>
      </p:sp>
      <p:sp>
        <p:nvSpPr>
          <p:cNvPr id="18456" name="Rectangle 77"/>
          <p:cNvSpPr>
            <a:spLocks noChangeArrowheads="1"/>
          </p:cNvSpPr>
          <p:nvPr/>
        </p:nvSpPr>
        <p:spPr bwMode="auto">
          <a:xfrm>
            <a:off x="4384675" y="47625"/>
            <a:ext cx="42703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P</a:t>
            </a:r>
            <a:endParaRPr lang="en-US" altLang="en-US" sz="2000" b="1">
              <a:solidFill>
                <a:srgbClr val="FF9900"/>
              </a:solidFill>
            </a:endParaRPr>
          </a:p>
        </p:txBody>
      </p:sp>
      <p:sp>
        <p:nvSpPr>
          <p:cNvPr id="18457" name="Rectangle 78"/>
          <p:cNvSpPr>
            <a:spLocks noChangeArrowheads="1"/>
          </p:cNvSpPr>
          <p:nvPr/>
        </p:nvSpPr>
        <p:spPr bwMode="auto">
          <a:xfrm>
            <a:off x="9242425" y="1776413"/>
            <a:ext cx="3270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I</a:t>
            </a:r>
            <a:endParaRPr lang="en-US" altLang="en-US" sz="2000" b="1">
              <a:solidFill>
                <a:srgbClr val="FF9900"/>
              </a:solidFill>
            </a:endParaRPr>
          </a:p>
        </p:txBody>
      </p:sp>
      <p:grpSp>
        <p:nvGrpSpPr>
          <p:cNvPr id="18458" name="Group 86"/>
          <p:cNvGrpSpPr>
            <a:grpSpLocks/>
          </p:cNvGrpSpPr>
          <p:nvPr/>
        </p:nvGrpSpPr>
        <p:grpSpPr bwMode="auto">
          <a:xfrm>
            <a:off x="4349750" y="4297363"/>
            <a:ext cx="2555875" cy="5111750"/>
            <a:chOff x="8613" y="575"/>
            <a:chExt cx="3630" cy="7261"/>
          </a:xfrm>
        </p:grpSpPr>
        <p:pic>
          <p:nvPicPr>
            <p:cNvPr id="18462" name="Picture 83" descr="carryladder0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613" y="5700"/>
              <a:ext cx="3630" cy="2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63" name="Picture 84" descr="carryladder0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613" y="3160"/>
              <a:ext cx="3630" cy="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64" name="Picture 85" descr="carryladder0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613" y="575"/>
              <a:ext cx="3630" cy="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459" name="Text Box 87"/>
          <p:cNvSpPr txBox="1">
            <a:spLocks noChangeArrowheads="1"/>
          </p:cNvSpPr>
          <p:nvPr/>
        </p:nvSpPr>
        <p:spPr bwMode="auto">
          <a:xfrm>
            <a:off x="6905625" y="6711950"/>
            <a:ext cx="2232025"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I really like this </a:t>
            </a:r>
            <a:r>
              <a:rPr lang="en-GB" altLang="en-US" sz="1200" b="1">
                <a:solidFill>
                  <a:srgbClr val="5F5F5F"/>
                </a:solidFill>
              </a:rPr>
              <a:t>foldable and portable ladder</a:t>
            </a:r>
            <a:r>
              <a:rPr lang="en-GB" altLang="en-US" sz="1200">
                <a:solidFill>
                  <a:srgbClr val="5F5F5F"/>
                </a:solidFill>
              </a:rPr>
              <a:t> because it is </a:t>
            </a:r>
            <a:r>
              <a:rPr lang="en-GB" altLang="en-US" sz="1200" b="1" u="sng">
                <a:solidFill>
                  <a:schemeClr val="hlink"/>
                </a:solidFill>
              </a:rPr>
              <a:t>less bulky</a:t>
            </a:r>
            <a:r>
              <a:rPr lang="en-GB" altLang="en-US" sz="1200">
                <a:solidFill>
                  <a:srgbClr val="5F5F5F"/>
                </a:solidFill>
              </a:rPr>
              <a:t> to the original product. It is also easier for </a:t>
            </a:r>
            <a:r>
              <a:rPr lang="en-GB" altLang="en-US" sz="1200" b="1" u="sng">
                <a:solidFill>
                  <a:schemeClr val="hlink"/>
                </a:solidFill>
              </a:rPr>
              <a:t>the worker as they’re also carrying dangerous tools</a:t>
            </a:r>
            <a:r>
              <a:rPr lang="en-GB" altLang="en-US" sz="1200">
                <a:solidFill>
                  <a:srgbClr val="5F5F5F"/>
                </a:solidFill>
              </a:rPr>
              <a:t> etc.</a:t>
            </a:r>
          </a:p>
          <a:p>
            <a:pPr algn="just" eaLnBrk="1" hangingPunct="1">
              <a:spcBef>
                <a:spcPct val="50000"/>
              </a:spcBef>
            </a:pPr>
            <a:r>
              <a:rPr lang="en-GB" altLang="en-US" sz="1200">
                <a:solidFill>
                  <a:srgbClr val="5F5F5F"/>
                </a:solidFill>
              </a:rPr>
              <a:t>It looks </a:t>
            </a:r>
            <a:r>
              <a:rPr lang="en-GB" altLang="en-US" sz="1200" b="1">
                <a:solidFill>
                  <a:srgbClr val="5F5F5F"/>
                </a:solidFill>
              </a:rPr>
              <a:t>very easy to put parts together</a:t>
            </a:r>
            <a:r>
              <a:rPr lang="en-GB" altLang="en-US" sz="1200">
                <a:solidFill>
                  <a:srgbClr val="5F5F5F"/>
                </a:solidFill>
              </a:rPr>
              <a:t> and the use of </a:t>
            </a:r>
            <a:r>
              <a:rPr lang="en-GB" altLang="en-US" sz="1200" b="1">
                <a:solidFill>
                  <a:srgbClr val="5F5F5F"/>
                </a:solidFill>
              </a:rPr>
              <a:t>materials is very strong</a:t>
            </a:r>
            <a:r>
              <a:rPr lang="en-GB" altLang="en-US" sz="1200">
                <a:solidFill>
                  <a:srgbClr val="5F5F5F"/>
                </a:solidFill>
              </a:rPr>
              <a:t> as it supports the </a:t>
            </a:r>
            <a:r>
              <a:rPr lang="en-GB" altLang="en-US" sz="1200" b="1">
                <a:solidFill>
                  <a:srgbClr val="5F5F5F"/>
                </a:solidFill>
              </a:rPr>
              <a:t>human body while climbing</a:t>
            </a:r>
            <a:r>
              <a:rPr lang="en-GB" altLang="en-US" sz="1200">
                <a:solidFill>
                  <a:srgbClr val="5F5F5F"/>
                </a:solidFill>
              </a:rPr>
              <a:t>.</a:t>
            </a:r>
          </a:p>
        </p:txBody>
      </p:sp>
      <p:sp>
        <p:nvSpPr>
          <p:cNvPr id="18460" name="Rectangle 88"/>
          <p:cNvSpPr>
            <a:spLocks noChangeArrowheads="1"/>
          </p:cNvSpPr>
          <p:nvPr/>
        </p:nvSpPr>
        <p:spPr bwMode="auto">
          <a:xfrm>
            <a:off x="4240213" y="4152900"/>
            <a:ext cx="3270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I</a:t>
            </a:r>
            <a:endParaRPr lang="en-US" altLang="en-US" sz="2000" b="1">
              <a:solidFill>
                <a:srgbClr val="FF9900"/>
              </a:solidFill>
            </a:endParaRPr>
          </a:p>
        </p:txBody>
      </p:sp>
      <p:sp>
        <p:nvSpPr>
          <p:cNvPr id="18461" name="Text Box 2"/>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INFORMATION, </a:t>
            </a:r>
            <a:r>
              <a:rPr lang="en-GB" altLang="en-US" sz="3200" b="1">
                <a:solidFill>
                  <a:srgbClr val="FF9900"/>
                </a:solidFill>
                <a:cs typeface="Arial" pitchFamily="34" charset="0"/>
              </a:rPr>
              <a:t>INSPIRATION</a:t>
            </a:r>
            <a:r>
              <a:rPr lang="en-GB" altLang="en-US" sz="3200" b="1">
                <a:solidFill>
                  <a:srgbClr val="5F5F5F"/>
                </a:solidFill>
                <a:cs typeface="Arial" pitchFamily="34" charset="0"/>
              </a:rPr>
              <a:t> &amp; INFLUENCES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INFORMATION, </a:t>
            </a:r>
            <a:r>
              <a:rPr lang="en-GB" altLang="en-US" sz="3200" b="1">
                <a:solidFill>
                  <a:srgbClr val="FF9900"/>
                </a:solidFill>
                <a:cs typeface="Arial" pitchFamily="34" charset="0"/>
              </a:rPr>
              <a:t>INSPIRATION</a:t>
            </a:r>
            <a:r>
              <a:rPr lang="en-GB" altLang="en-US" sz="3200" b="1">
                <a:solidFill>
                  <a:srgbClr val="5F5F5F"/>
                </a:solidFill>
                <a:cs typeface="Arial" pitchFamily="34" charset="0"/>
              </a:rPr>
              <a:t> &amp; INFLUENCES</a:t>
            </a:r>
          </a:p>
        </p:txBody>
      </p:sp>
      <p:sp>
        <p:nvSpPr>
          <p:cNvPr id="19459"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grpSp>
        <p:nvGrpSpPr>
          <p:cNvPr id="19460" name="Group 34"/>
          <p:cNvGrpSpPr>
            <a:grpSpLocks/>
          </p:cNvGrpSpPr>
          <p:nvPr/>
        </p:nvGrpSpPr>
        <p:grpSpPr bwMode="auto">
          <a:xfrm>
            <a:off x="192088" y="1847850"/>
            <a:ext cx="1887537" cy="7561263"/>
            <a:chOff x="12560" y="7152"/>
            <a:chExt cx="2812" cy="11271"/>
          </a:xfrm>
        </p:grpSpPr>
        <p:pic>
          <p:nvPicPr>
            <p:cNvPr id="19485" name="Picture 13" descr="fotel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60" y="16269"/>
              <a:ext cx="2808" cy="2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6" name="Picture 14" descr="fotel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64" y="13910"/>
              <a:ext cx="2808" cy="2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7" name="Picture 15" descr="fotel0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60" y="11688"/>
              <a:ext cx="2808" cy="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8" name="Picture 16" descr="fotel0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60" y="9374"/>
              <a:ext cx="2808" cy="2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9" name="Picture 17" descr="fotel0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60" y="7152"/>
              <a:ext cx="2808" cy="2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9461" name="Picture 31" descr="da_bloom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89413" y="23813"/>
            <a:ext cx="2643187" cy="960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ext Box 45"/>
          <p:cNvSpPr txBox="1">
            <a:spLocks noChangeArrowheads="1"/>
          </p:cNvSpPr>
          <p:nvPr/>
        </p:nvSpPr>
        <p:spPr bwMode="auto">
          <a:xfrm>
            <a:off x="10721975" y="192088"/>
            <a:ext cx="1871663" cy="1374775"/>
          </a:xfrm>
          <a:prstGeom prst="rect">
            <a:avLst/>
          </a:prstGeom>
          <a:noFill/>
          <a:ln w="28575" algn="ctr">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2000" b="1">
                <a:solidFill>
                  <a:srgbClr val="FF9900"/>
                </a:solidFill>
              </a:rPr>
              <a:t>P</a:t>
            </a:r>
            <a:r>
              <a:rPr lang="en-GB" altLang="en-US" sz="1600" b="1">
                <a:solidFill>
                  <a:srgbClr val="FF9900"/>
                </a:solidFill>
              </a:rPr>
              <a:t> </a:t>
            </a:r>
            <a:r>
              <a:rPr lang="en-GB" altLang="en-US" sz="1600" b="1" u="sng">
                <a:solidFill>
                  <a:srgbClr val="5F5F5F"/>
                </a:solidFill>
              </a:rPr>
              <a:t>POSITIVE</a:t>
            </a:r>
          </a:p>
          <a:p>
            <a:pPr algn="just" eaLnBrk="1" hangingPunct="1">
              <a:spcBef>
                <a:spcPct val="50000"/>
              </a:spcBef>
            </a:pPr>
            <a:r>
              <a:rPr lang="en-GB" altLang="en-US" sz="2000" b="1">
                <a:solidFill>
                  <a:srgbClr val="FF9900"/>
                </a:solidFill>
              </a:rPr>
              <a:t>I</a:t>
            </a:r>
            <a:r>
              <a:rPr lang="en-GB" altLang="en-US" sz="1600" b="1">
                <a:solidFill>
                  <a:srgbClr val="5F5F5F"/>
                </a:solidFill>
              </a:rPr>
              <a:t> </a:t>
            </a:r>
            <a:r>
              <a:rPr lang="en-GB" altLang="en-US" sz="1600" b="1" u="sng">
                <a:solidFill>
                  <a:srgbClr val="5F5F5F"/>
                </a:solidFill>
              </a:rPr>
              <a:t>INTERESTING</a:t>
            </a:r>
            <a:r>
              <a:rPr lang="en-GB" altLang="en-US" sz="2000" b="1">
                <a:solidFill>
                  <a:srgbClr val="FF9900"/>
                </a:solidFill>
              </a:rPr>
              <a:t> </a:t>
            </a:r>
          </a:p>
          <a:p>
            <a:pPr algn="just" eaLnBrk="1" hangingPunct="1">
              <a:spcBef>
                <a:spcPct val="50000"/>
              </a:spcBef>
            </a:pPr>
            <a:r>
              <a:rPr lang="en-GB" altLang="en-US" sz="2000" b="1">
                <a:solidFill>
                  <a:srgbClr val="FF9900"/>
                </a:solidFill>
              </a:rPr>
              <a:t>N</a:t>
            </a:r>
            <a:r>
              <a:rPr lang="en-GB" altLang="en-US" sz="1600" b="1">
                <a:solidFill>
                  <a:srgbClr val="FF9900"/>
                </a:solidFill>
              </a:rPr>
              <a:t> </a:t>
            </a:r>
            <a:r>
              <a:rPr lang="en-GB" altLang="en-US" sz="1600" b="1" u="sng">
                <a:solidFill>
                  <a:srgbClr val="5F5F5F"/>
                </a:solidFill>
              </a:rPr>
              <a:t>NEGATIVE</a:t>
            </a:r>
            <a:endParaRPr lang="en-US" altLang="en-US" sz="1600" b="1" u="sng">
              <a:solidFill>
                <a:srgbClr val="5F5F5F"/>
              </a:solidFill>
            </a:endParaRPr>
          </a:p>
        </p:txBody>
      </p:sp>
      <p:sp>
        <p:nvSpPr>
          <p:cNvPr id="19463" name="Text Box 46"/>
          <p:cNvSpPr txBox="1">
            <a:spLocks noChangeArrowheads="1"/>
          </p:cNvSpPr>
          <p:nvPr/>
        </p:nvSpPr>
        <p:spPr bwMode="auto">
          <a:xfrm>
            <a:off x="10072688" y="9061450"/>
            <a:ext cx="27352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1200" b="1">
                <a:solidFill>
                  <a:srgbClr val="993366"/>
                </a:solidFill>
              </a:rPr>
              <a:t>Source: http://www.yankodesign.com/ </a:t>
            </a:r>
          </a:p>
        </p:txBody>
      </p:sp>
      <p:pic>
        <p:nvPicPr>
          <p:cNvPr id="19464" name="Picture 47" descr="0magicpuu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001250" y="1679575"/>
            <a:ext cx="2646363" cy="508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5" name="Text Box 48"/>
          <p:cNvSpPr txBox="1">
            <a:spLocks noChangeArrowheads="1"/>
          </p:cNvSpPr>
          <p:nvPr/>
        </p:nvSpPr>
        <p:spPr bwMode="auto">
          <a:xfrm>
            <a:off x="9929813" y="6821488"/>
            <a:ext cx="2800350" cy="222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I think this is a clever design because it is </a:t>
            </a:r>
            <a:r>
              <a:rPr lang="en-GB" altLang="en-US" sz="1200" b="1" u="sng">
                <a:solidFill>
                  <a:schemeClr val="hlink"/>
                </a:solidFill>
              </a:rPr>
              <a:t>one seating system</a:t>
            </a:r>
            <a:r>
              <a:rPr lang="en-GB" altLang="en-US" sz="1200">
                <a:solidFill>
                  <a:srgbClr val="5F5F5F"/>
                </a:solidFill>
              </a:rPr>
              <a:t> that </a:t>
            </a:r>
            <a:r>
              <a:rPr lang="en-GB" altLang="en-US" sz="1200" b="1" u="sng">
                <a:solidFill>
                  <a:schemeClr val="hlink"/>
                </a:solidFill>
              </a:rPr>
              <a:t>economically fitted for all age groups</a:t>
            </a:r>
            <a:r>
              <a:rPr lang="en-GB" altLang="en-US" sz="1200">
                <a:solidFill>
                  <a:srgbClr val="5F5F5F"/>
                </a:solidFill>
              </a:rPr>
              <a:t>. This means that </a:t>
            </a:r>
            <a:r>
              <a:rPr lang="en-GB" altLang="en-US" sz="1200" b="1">
                <a:solidFill>
                  <a:srgbClr val="5F5F5F"/>
                </a:solidFill>
              </a:rPr>
              <a:t>one consumer can use this product when they first started school, right up to teenage years</a:t>
            </a:r>
            <a:r>
              <a:rPr lang="en-GB" altLang="en-US" sz="1200">
                <a:solidFill>
                  <a:srgbClr val="5F5F5F"/>
                </a:solidFill>
              </a:rPr>
              <a:t>. </a:t>
            </a:r>
          </a:p>
          <a:p>
            <a:pPr algn="just" eaLnBrk="1" hangingPunct="1">
              <a:spcBef>
                <a:spcPct val="50000"/>
              </a:spcBef>
            </a:pPr>
            <a:r>
              <a:rPr lang="en-GB" altLang="en-US" sz="1200">
                <a:solidFill>
                  <a:srgbClr val="5F5F5F"/>
                </a:solidFill>
              </a:rPr>
              <a:t>I think the shape is very </a:t>
            </a:r>
            <a:r>
              <a:rPr lang="en-GB" altLang="en-US" sz="1200" b="1">
                <a:solidFill>
                  <a:srgbClr val="5F5F5F"/>
                </a:solidFill>
              </a:rPr>
              <a:t>attractive and also simple look</a:t>
            </a:r>
            <a:r>
              <a:rPr lang="en-GB" altLang="en-US" sz="1200">
                <a:solidFill>
                  <a:srgbClr val="5F5F5F"/>
                </a:solidFill>
              </a:rPr>
              <a:t> at as each seat can be </a:t>
            </a:r>
            <a:r>
              <a:rPr lang="en-GB" altLang="en-US" sz="1200" b="1" u="sng">
                <a:solidFill>
                  <a:schemeClr val="hlink"/>
                </a:solidFill>
              </a:rPr>
              <a:t>fitted into a bigger version</a:t>
            </a:r>
            <a:r>
              <a:rPr lang="en-GB" altLang="en-US" sz="1200">
                <a:solidFill>
                  <a:srgbClr val="5F5F5F"/>
                </a:solidFill>
              </a:rPr>
              <a:t>.</a:t>
            </a:r>
          </a:p>
        </p:txBody>
      </p:sp>
      <p:sp>
        <p:nvSpPr>
          <p:cNvPr id="19466" name="Text Box 52"/>
          <p:cNvSpPr txBox="1">
            <a:spLocks noChangeArrowheads="1"/>
          </p:cNvSpPr>
          <p:nvPr/>
        </p:nvSpPr>
        <p:spPr bwMode="auto">
          <a:xfrm>
            <a:off x="2224088" y="2592388"/>
            <a:ext cx="1728787" cy="588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I like the way that the </a:t>
            </a:r>
            <a:r>
              <a:rPr lang="en-GB" altLang="en-US" sz="1200" b="1" u="sng">
                <a:solidFill>
                  <a:schemeClr val="hlink"/>
                </a:solidFill>
              </a:rPr>
              <a:t>legs can support the seat</a:t>
            </a:r>
            <a:r>
              <a:rPr lang="en-GB" altLang="en-US" sz="1200">
                <a:solidFill>
                  <a:srgbClr val="5F5F5F"/>
                </a:solidFill>
              </a:rPr>
              <a:t> in </a:t>
            </a:r>
            <a:r>
              <a:rPr lang="en-GB" altLang="en-US" sz="1200" b="1">
                <a:solidFill>
                  <a:srgbClr val="5F5F5F"/>
                </a:solidFill>
              </a:rPr>
              <a:t>two different ways</a:t>
            </a:r>
            <a:r>
              <a:rPr lang="en-GB" altLang="en-US" sz="1200">
                <a:solidFill>
                  <a:srgbClr val="5F5F5F"/>
                </a:solidFill>
              </a:rPr>
              <a:t> and can be </a:t>
            </a:r>
            <a:r>
              <a:rPr lang="en-GB" altLang="en-US" sz="1200" b="1">
                <a:solidFill>
                  <a:srgbClr val="5F5F5F"/>
                </a:solidFill>
              </a:rPr>
              <a:t>relaxed</a:t>
            </a:r>
            <a:r>
              <a:rPr lang="en-GB" altLang="en-US" sz="1200">
                <a:solidFill>
                  <a:srgbClr val="5F5F5F"/>
                </a:solidFill>
              </a:rPr>
              <a:t> in two different ways.</a:t>
            </a:r>
          </a:p>
          <a:p>
            <a:pPr algn="just" eaLnBrk="1" hangingPunct="1">
              <a:spcBef>
                <a:spcPct val="50000"/>
              </a:spcBef>
            </a:pPr>
            <a:r>
              <a:rPr lang="en-GB" altLang="en-US" sz="1200">
                <a:solidFill>
                  <a:srgbClr val="5F5F5F"/>
                </a:solidFill>
              </a:rPr>
              <a:t>As it can be used in </a:t>
            </a:r>
            <a:r>
              <a:rPr lang="en-GB" altLang="en-US" sz="1200" b="1" u="sng">
                <a:solidFill>
                  <a:schemeClr val="hlink"/>
                </a:solidFill>
              </a:rPr>
              <a:t>two different ways, the legs simply turn up side down</a:t>
            </a:r>
            <a:r>
              <a:rPr lang="en-GB" altLang="en-US" sz="1200">
                <a:solidFill>
                  <a:srgbClr val="5F5F5F"/>
                </a:solidFill>
              </a:rPr>
              <a:t>. </a:t>
            </a:r>
          </a:p>
          <a:p>
            <a:pPr algn="just" eaLnBrk="1" hangingPunct="1">
              <a:spcBef>
                <a:spcPct val="50000"/>
              </a:spcBef>
            </a:pPr>
            <a:r>
              <a:rPr lang="en-GB" altLang="en-US" sz="1200">
                <a:solidFill>
                  <a:srgbClr val="5F5F5F"/>
                </a:solidFill>
              </a:rPr>
              <a:t>To me the overall products </a:t>
            </a:r>
            <a:r>
              <a:rPr lang="en-GB" altLang="en-US" sz="1200" b="1">
                <a:solidFill>
                  <a:srgbClr val="5F5F5F"/>
                </a:solidFill>
              </a:rPr>
              <a:t>looks really comfortable</a:t>
            </a:r>
            <a:r>
              <a:rPr lang="en-GB" altLang="en-US" sz="1200">
                <a:solidFill>
                  <a:srgbClr val="5F5F5F"/>
                </a:solidFill>
              </a:rPr>
              <a:t> to sit on and also </a:t>
            </a:r>
            <a:r>
              <a:rPr lang="en-GB" altLang="en-US" sz="1200" b="1">
                <a:solidFill>
                  <a:srgbClr val="5F5F5F"/>
                </a:solidFill>
              </a:rPr>
              <a:t>lessen the stress of your legs</a:t>
            </a:r>
            <a:r>
              <a:rPr lang="en-GB" altLang="en-US" sz="1200">
                <a:solidFill>
                  <a:srgbClr val="5F5F5F"/>
                </a:solidFill>
              </a:rPr>
              <a:t> while sitting or doesn’t leave your </a:t>
            </a:r>
            <a:r>
              <a:rPr lang="en-GB" altLang="en-US" sz="1200" b="1">
                <a:solidFill>
                  <a:srgbClr val="5F5F5F"/>
                </a:solidFill>
              </a:rPr>
              <a:t>legs hanging as it is not good for your blood flow down your legs</a:t>
            </a:r>
            <a:r>
              <a:rPr lang="en-GB" altLang="en-US" sz="1200">
                <a:solidFill>
                  <a:srgbClr val="5F5F5F"/>
                </a:solidFill>
              </a:rPr>
              <a:t>.</a:t>
            </a:r>
          </a:p>
          <a:p>
            <a:pPr algn="just" eaLnBrk="1" hangingPunct="1">
              <a:spcBef>
                <a:spcPct val="50000"/>
              </a:spcBef>
            </a:pPr>
            <a:r>
              <a:rPr lang="en-GB" altLang="en-US" sz="1200">
                <a:solidFill>
                  <a:srgbClr val="5F5F5F"/>
                </a:solidFill>
              </a:rPr>
              <a:t>I like the </a:t>
            </a:r>
            <a:r>
              <a:rPr lang="en-GB" altLang="en-US" sz="1200" b="1">
                <a:solidFill>
                  <a:srgbClr val="5F5F5F"/>
                </a:solidFill>
              </a:rPr>
              <a:t>shape and the overall modern style</a:t>
            </a:r>
            <a:r>
              <a:rPr lang="en-GB" altLang="en-US" sz="1200">
                <a:solidFill>
                  <a:srgbClr val="5F5F5F"/>
                </a:solidFill>
              </a:rPr>
              <a:t> of this design because it looks very </a:t>
            </a:r>
            <a:r>
              <a:rPr lang="en-GB" altLang="en-US" sz="1200" b="1">
                <a:solidFill>
                  <a:srgbClr val="5F5F5F"/>
                </a:solidFill>
              </a:rPr>
              <a:t>eye-catching</a:t>
            </a:r>
            <a:r>
              <a:rPr lang="en-GB" altLang="en-US" sz="1200">
                <a:solidFill>
                  <a:srgbClr val="5F5F5F"/>
                </a:solidFill>
              </a:rPr>
              <a:t> and also </a:t>
            </a:r>
            <a:r>
              <a:rPr lang="en-GB" altLang="en-US" sz="1200" b="1">
                <a:solidFill>
                  <a:srgbClr val="5F5F5F"/>
                </a:solidFill>
              </a:rPr>
              <a:t>very relaxing to sit on</a:t>
            </a:r>
            <a:r>
              <a:rPr lang="en-GB" altLang="en-US" sz="1200">
                <a:solidFill>
                  <a:srgbClr val="5F5F5F"/>
                </a:solidFill>
              </a:rPr>
              <a:t> and </a:t>
            </a:r>
            <a:r>
              <a:rPr lang="en-GB" altLang="en-US" sz="1200" b="1">
                <a:solidFill>
                  <a:srgbClr val="5F5F5F"/>
                </a:solidFill>
              </a:rPr>
              <a:t>also to function the overall product very well</a:t>
            </a:r>
            <a:r>
              <a:rPr lang="en-GB" altLang="en-US" sz="1200">
                <a:solidFill>
                  <a:srgbClr val="5F5F5F"/>
                </a:solidFill>
              </a:rPr>
              <a:t>. </a:t>
            </a:r>
          </a:p>
        </p:txBody>
      </p:sp>
      <p:sp>
        <p:nvSpPr>
          <p:cNvPr id="19467" name="Text Box 53"/>
          <p:cNvSpPr txBox="1">
            <a:spLocks noChangeArrowheads="1"/>
          </p:cNvSpPr>
          <p:nvPr/>
        </p:nvSpPr>
        <p:spPr bwMode="auto">
          <a:xfrm>
            <a:off x="6400800" y="192088"/>
            <a:ext cx="4105275" cy="113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This has an </a:t>
            </a:r>
            <a:r>
              <a:rPr lang="en-GB" altLang="en-US" sz="1200" b="1" u="sng">
                <a:solidFill>
                  <a:schemeClr val="hlink"/>
                </a:solidFill>
              </a:rPr>
              <a:t>similar idea to the concept</a:t>
            </a:r>
            <a:r>
              <a:rPr lang="en-GB" altLang="en-US" sz="1200">
                <a:solidFill>
                  <a:srgbClr val="5F5F5F"/>
                </a:solidFill>
              </a:rPr>
              <a:t> on the </a:t>
            </a:r>
            <a:r>
              <a:rPr lang="en-GB" altLang="en-US" sz="1200" b="1">
                <a:solidFill>
                  <a:srgbClr val="5F5F5F"/>
                </a:solidFill>
              </a:rPr>
              <a:t>right hand side</a:t>
            </a:r>
            <a:r>
              <a:rPr lang="en-GB" altLang="en-US" sz="1200">
                <a:solidFill>
                  <a:srgbClr val="5F5F5F"/>
                </a:solidFill>
              </a:rPr>
              <a:t> of the page as it is suitable for all age groups. </a:t>
            </a:r>
          </a:p>
          <a:p>
            <a:pPr algn="just" eaLnBrk="1" hangingPunct="1">
              <a:spcBef>
                <a:spcPct val="50000"/>
              </a:spcBef>
            </a:pPr>
            <a:r>
              <a:rPr lang="en-GB" altLang="en-US" sz="1200">
                <a:solidFill>
                  <a:srgbClr val="5F5F5F"/>
                </a:solidFill>
              </a:rPr>
              <a:t>This idea can also be used as a </a:t>
            </a:r>
            <a:r>
              <a:rPr lang="en-GB" altLang="en-US" sz="1200" b="1">
                <a:solidFill>
                  <a:srgbClr val="5F5F5F"/>
                </a:solidFill>
              </a:rPr>
              <a:t>group discussions</a:t>
            </a:r>
            <a:r>
              <a:rPr lang="en-GB" altLang="en-US" sz="1200">
                <a:solidFill>
                  <a:srgbClr val="5F5F5F"/>
                </a:solidFill>
              </a:rPr>
              <a:t> in a classroom, and also the </a:t>
            </a:r>
            <a:r>
              <a:rPr lang="en-GB" altLang="en-US" sz="1200" b="1" u="sng">
                <a:solidFill>
                  <a:schemeClr val="hlink"/>
                </a:solidFill>
              </a:rPr>
              <a:t>smaller table can be used as a seating</a:t>
            </a:r>
            <a:r>
              <a:rPr lang="en-GB" altLang="en-US" sz="1200">
                <a:solidFill>
                  <a:srgbClr val="5F5F5F"/>
                </a:solidFill>
              </a:rPr>
              <a:t> area as the </a:t>
            </a:r>
            <a:r>
              <a:rPr lang="en-GB" altLang="en-US" sz="1200" b="1" u="sng">
                <a:solidFill>
                  <a:schemeClr val="hlink"/>
                </a:solidFill>
              </a:rPr>
              <a:t>higher table is used as a desk</a:t>
            </a:r>
            <a:r>
              <a:rPr lang="en-GB" altLang="en-US" sz="1200">
                <a:solidFill>
                  <a:srgbClr val="5F5F5F"/>
                </a:solidFill>
              </a:rPr>
              <a:t>.</a:t>
            </a:r>
          </a:p>
        </p:txBody>
      </p:sp>
      <p:sp>
        <p:nvSpPr>
          <p:cNvPr id="19468" name="Freeform 55"/>
          <p:cNvSpPr>
            <a:spLocks/>
          </p:cNvSpPr>
          <p:nvPr/>
        </p:nvSpPr>
        <p:spPr bwMode="auto">
          <a:xfrm>
            <a:off x="1144588" y="2928938"/>
            <a:ext cx="863600" cy="300037"/>
          </a:xfrm>
          <a:custGeom>
            <a:avLst/>
            <a:gdLst>
              <a:gd name="T0" fmla="*/ 0 w 544"/>
              <a:gd name="T1" fmla="*/ 2147483647 h 189"/>
              <a:gd name="T2" fmla="*/ 2147483647 w 544"/>
              <a:gd name="T3" fmla="*/ 2147483647 h 189"/>
              <a:gd name="T4" fmla="*/ 2147483647 w 544"/>
              <a:gd name="T5" fmla="*/ 2147483647 h 189"/>
              <a:gd name="T6" fmla="*/ 2147483647 w 544"/>
              <a:gd name="T7" fmla="*/ 0 h 189"/>
              <a:gd name="T8" fmla="*/ 0 60000 65536"/>
              <a:gd name="T9" fmla="*/ 0 60000 65536"/>
              <a:gd name="T10" fmla="*/ 0 60000 65536"/>
              <a:gd name="T11" fmla="*/ 0 60000 65536"/>
              <a:gd name="T12" fmla="*/ 0 w 544"/>
              <a:gd name="T13" fmla="*/ 0 h 189"/>
              <a:gd name="T14" fmla="*/ 544 w 544"/>
              <a:gd name="T15" fmla="*/ 189 h 189"/>
            </a:gdLst>
            <a:ahLst/>
            <a:cxnLst>
              <a:cxn ang="T8">
                <a:pos x="T0" y="T1"/>
              </a:cxn>
              <a:cxn ang="T9">
                <a:pos x="T2" y="T3"/>
              </a:cxn>
              <a:cxn ang="T10">
                <a:pos x="T4" y="T5"/>
              </a:cxn>
              <a:cxn ang="T11">
                <a:pos x="T6" y="T7"/>
              </a:cxn>
            </a:cxnLst>
            <a:rect l="T12" t="T13" r="T14" b="T15"/>
            <a:pathLst>
              <a:path w="544" h="189">
                <a:moveTo>
                  <a:pt x="0" y="136"/>
                </a:moveTo>
                <a:cubicBezTo>
                  <a:pt x="53" y="162"/>
                  <a:pt x="106" y="189"/>
                  <a:pt x="181" y="181"/>
                </a:cubicBezTo>
                <a:cubicBezTo>
                  <a:pt x="256" y="173"/>
                  <a:pt x="393" y="120"/>
                  <a:pt x="453" y="90"/>
                </a:cubicBezTo>
                <a:cubicBezTo>
                  <a:pt x="513" y="60"/>
                  <a:pt x="528" y="30"/>
                  <a:pt x="544" y="0"/>
                </a:cubicBezTo>
              </a:path>
            </a:pathLst>
          </a:custGeom>
          <a:noFill/>
          <a:ln w="28575" cap="flat" cmpd="sng">
            <a:solidFill>
              <a:srgbClr val="FF9900"/>
            </a:solidFill>
            <a:prstDash val="solid"/>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p>
            <a:endParaRPr lang="en-GB"/>
          </a:p>
        </p:txBody>
      </p:sp>
      <p:grpSp>
        <p:nvGrpSpPr>
          <p:cNvPr id="19469" name="Group 56"/>
          <p:cNvGrpSpPr>
            <a:grpSpLocks/>
          </p:cNvGrpSpPr>
          <p:nvPr/>
        </p:nvGrpSpPr>
        <p:grpSpPr bwMode="auto">
          <a:xfrm>
            <a:off x="6977063" y="1489075"/>
            <a:ext cx="2860675" cy="6048375"/>
            <a:chOff x="8204" y="637"/>
            <a:chExt cx="3631" cy="7677"/>
          </a:xfrm>
        </p:grpSpPr>
        <p:pic>
          <p:nvPicPr>
            <p:cNvPr id="19482" name="Picture 57" descr="stool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04" y="637"/>
              <a:ext cx="3630" cy="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3" name="Picture 58" descr="stool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205" y="3205"/>
              <a:ext cx="3630" cy="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4" name="Picture 59" descr="stool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205" y="5746"/>
              <a:ext cx="3630" cy="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470" name="Rectangle 60"/>
          <p:cNvSpPr>
            <a:spLocks noChangeArrowheads="1"/>
          </p:cNvSpPr>
          <p:nvPr/>
        </p:nvSpPr>
        <p:spPr bwMode="auto">
          <a:xfrm>
            <a:off x="7010400" y="3000375"/>
            <a:ext cx="3270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I</a:t>
            </a:r>
            <a:endParaRPr lang="en-US" altLang="en-US" sz="2000" b="1">
              <a:solidFill>
                <a:srgbClr val="FF9900"/>
              </a:solidFill>
            </a:endParaRPr>
          </a:p>
        </p:txBody>
      </p:sp>
      <p:sp>
        <p:nvSpPr>
          <p:cNvPr id="19471" name="Rectangle 61"/>
          <p:cNvSpPr>
            <a:spLocks noChangeArrowheads="1"/>
          </p:cNvSpPr>
          <p:nvPr/>
        </p:nvSpPr>
        <p:spPr bwMode="auto">
          <a:xfrm>
            <a:off x="4456113" y="120650"/>
            <a:ext cx="4270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P</a:t>
            </a:r>
            <a:endParaRPr lang="en-US" altLang="en-US" sz="2000" b="1">
              <a:solidFill>
                <a:srgbClr val="FF9900"/>
              </a:solidFill>
            </a:endParaRPr>
          </a:p>
        </p:txBody>
      </p:sp>
      <p:sp>
        <p:nvSpPr>
          <p:cNvPr id="19472" name="Rectangle 62"/>
          <p:cNvSpPr>
            <a:spLocks noChangeArrowheads="1"/>
          </p:cNvSpPr>
          <p:nvPr/>
        </p:nvSpPr>
        <p:spPr bwMode="auto">
          <a:xfrm>
            <a:off x="207963" y="1847850"/>
            <a:ext cx="441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N</a:t>
            </a:r>
            <a:endParaRPr lang="en-US" altLang="en-US" sz="2000" b="1">
              <a:solidFill>
                <a:srgbClr val="FF9900"/>
              </a:solidFill>
            </a:endParaRPr>
          </a:p>
        </p:txBody>
      </p:sp>
      <p:sp>
        <p:nvSpPr>
          <p:cNvPr id="19473" name="Rectangle 63"/>
          <p:cNvSpPr>
            <a:spLocks noChangeArrowheads="1"/>
          </p:cNvSpPr>
          <p:nvPr/>
        </p:nvSpPr>
        <p:spPr bwMode="auto">
          <a:xfrm>
            <a:off x="10288588" y="1631950"/>
            <a:ext cx="3270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I</a:t>
            </a:r>
            <a:endParaRPr lang="en-US" altLang="en-US" sz="2000" b="1">
              <a:solidFill>
                <a:srgbClr val="FF9900"/>
              </a:solidFill>
            </a:endParaRPr>
          </a:p>
        </p:txBody>
      </p:sp>
      <p:sp>
        <p:nvSpPr>
          <p:cNvPr id="19474" name="Text Box 74"/>
          <p:cNvSpPr txBox="1">
            <a:spLocks noChangeArrowheads="1"/>
          </p:cNvSpPr>
          <p:nvPr/>
        </p:nvSpPr>
        <p:spPr bwMode="auto">
          <a:xfrm>
            <a:off x="6761163" y="7608888"/>
            <a:ext cx="3240087"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I really like the </a:t>
            </a:r>
            <a:r>
              <a:rPr lang="en-GB" altLang="en-US" sz="1200" b="1">
                <a:solidFill>
                  <a:srgbClr val="5F5F5F"/>
                </a:solidFill>
              </a:rPr>
              <a:t>function</a:t>
            </a:r>
            <a:r>
              <a:rPr lang="en-GB" altLang="en-US" sz="1200">
                <a:solidFill>
                  <a:srgbClr val="5F5F5F"/>
                </a:solidFill>
              </a:rPr>
              <a:t> of this concept because it </a:t>
            </a:r>
            <a:r>
              <a:rPr lang="en-GB" altLang="en-US" sz="1200" b="1">
                <a:solidFill>
                  <a:srgbClr val="5F5F5F"/>
                </a:solidFill>
              </a:rPr>
              <a:t>looks so simple to manufacture and also cheap to produce</a:t>
            </a:r>
            <a:r>
              <a:rPr lang="en-GB" altLang="en-US" sz="1200">
                <a:solidFill>
                  <a:srgbClr val="5F5F5F"/>
                </a:solidFill>
              </a:rPr>
              <a:t>. The product also looks </a:t>
            </a:r>
            <a:r>
              <a:rPr lang="en-GB" altLang="en-US" sz="1200" b="1" u="sng">
                <a:solidFill>
                  <a:schemeClr val="hlink"/>
                </a:solidFill>
              </a:rPr>
              <a:t>very easy to function and also very durable to use</a:t>
            </a:r>
            <a:r>
              <a:rPr lang="en-GB" altLang="en-US" sz="1200">
                <a:solidFill>
                  <a:srgbClr val="5F5F5F"/>
                </a:solidFill>
              </a:rPr>
              <a:t>. </a:t>
            </a:r>
          </a:p>
          <a:p>
            <a:pPr algn="just" eaLnBrk="1" hangingPunct="1">
              <a:spcBef>
                <a:spcPct val="50000"/>
              </a:spcBef>
            </a:pPr>
            <a:r>
              <a:rPr lang="en-GB" altLang="en-US" sz="1200">
                <a:solidFill>
                  <a:srgbClr val="5F5F5F"/>
                </a:solidFill>
              </a:rPr>
              <a:t>I like the way the </a:t>
            </a:r>
            <a:r>
              <a:rPr lang="en-GB" altLang="en-US" sz="1200" b="1" u="sng">
                <a:solidFill>
                  <a:schemeClr val="hlink"/>
                </a:solidFill>
              </a:rPr>
              <a:t>joints is like a jig saw</a:t>
            </a:r>
            <a:r>
              <a:rPr lang="en-GB" altLang="en-US" sz="1200">
                <a:solidFill>
                  <a:srgbClr val="5F5F5F"/>
                </a:solidFill>
              </a:rPr>
              <a:t> as I already mentioned that its my main </a:t>
            </a:r>
            <a:r>
              <a:rPr lang="en-GB" altLang="en-US" sz="1200" b="1">
                <a:solidFill>
                  <a:srgbClr val="5F5F5F"/>
                </a:solidFill>
              </a:rPr>
              <a:t>inspirational designs</a:t>
            </a:r>
            <a:r>
              <a:rPr lang="en-GB" altLang="en-US" sz="1200">
                <a:solidFill>
                  <a:srgbClr val="5F5F5F"/>
                </a:solidFill>
              </a:rPr>
              <a:t> for my final developed idea. </a:t>
            </a:r>
          </a:p>
        </p:txBody>
      </p:sp>
      <p:sp>
        <p:nvSpPr>
          <p:cNvPr id="19475" name="Freeform 75"/>
          <p:cNvSpPr>
            <a:spLocks/>
          </p:cNvSpPr>
          <p:nvPr/>
        </p:nvSpPr>
        <p:spPr bwMode="auto">
          <a:xfrm>
            <a:off x="250825" y="3925888"/>
            <a:ext cx="173038" cy="1379537"/>
          </a:xfrm>
          <a:custGeom>
            <a:avLst/>
            <a:gdLst>
              <a:gd name="T0" fmla="*/ 2147483647 w 145"/>
              <a:gd name="T1" fmla="*/ 2147483647 h 1157"/>
              <a:gd name="T2" fmla="*/ 2147483647 w 145"/>
              <a:gd name="T3" fmla="*/ 2147483647 h 1157"/>
              <a:gd name="T4" fmla="*/ 2147483647 w 145"/>
              <a:gd name="T5" fmla="*/ 2147483647 h 1157"/>
              <a:gd name="T6" fmla="*/ 2147483647 w 145"/>
              <a:gd name="T7" fmla="*/ 2147483647 h 1157"/>
              <a:gd name="T8" fmla="*/ 2147483647 w 145"/>
              <a:gd name="T9" fmla="*/ 2147483647 h 1157"/>
              <a:gd name="T10" fmla="*/ 0 60000 65536"/>
              <a:gd name="T11" fmla="*/ 0 60000 65536"/>
              <a:gd name="T12" fmla="*/ 0 60000 65536"/>
              <a:gd name="T13" fmla="*/ 0 60000 65536"/>
              <a:gd name="T14" fmla="*/ 0 60000 65536"/>
              <a:gd name="T15" fmla="*/ 0 w 145"/>
              <a:gd name="T16" fmla="*/ 0 h 1157"/>
              <a:gd name="T17" fmla="*/ 145 w 145"/>
              <a:gd name="T18" fmla="*/ 1157 h 1157"/>
            </a:gdLst>
            <a:ahLst/>
            <a:cxnLst>
              <a:cxn ang="T10">
                <a:pos x="T0" y="T1"/>
              </a:cxn>
              <a:cxn ang="T11">
                <a:pos x="T2" y="T3"/>
              </a:cxn>
              <a:cxn ang="T12">
                <a:pos x="T4" y="T5"/>
              </a:cxn>
              <a:cxn ang="T13">
                <a:pos x="T6" y="T7"/>
              </a:cxn>
              <a:cxn ang="T14">
                <a:pos x="T8" y="T9"/>
              </a:cxn>
            </a:cxnLst>
            <a:rect l="T15" t="T16" r="T17" b="T18"/>
            <a:pathLst>
              <a:path w="145" h="1157">
                <a:moveTo>
                  <a:pt x="8" y="98"/>
                </a:moveTo>
                <a:cubicBezTo>
                  <a:pt x="4" y="196"/>
                  <a:pt x="0" y="295"/>
                  <a:pt x="8" y="461"/>
                </a:cubicBezTo>
                <a:cubicBezTo>
                  <a:pt x="16" y="627"/>
                  <a:pt x="31" y="1157"/>
                  <a:pt x="54" y="1096"/>
                </a:cubicBezTo>
                <a:cubicBezTo>
                  <a:pt x="77" y="1035"/>
                  <a:pt x="145" y="196"/>
                  <a:pt x="145" y="98"/>
                </a:cubicBezTo>
                <a:cubicBezTo>
                  <a:pt x="145" y="0"/>
                  <a:pt x="69" y="431"/>
                  <a:pt x="54" y="506"/>
                </a:cubicBezTo>
              </a:path>
            </a:pathLst>
          </a:custGeom>
          <a:noFill/>
          <a:ln w="28575" cap="flat" cmpd="sng">
            <a:solidFill>
              <a:srgbClr val="FF9900"/>
            </a:solidFill>
            <a:prstDash val="solid"/>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p>
            <a:endParaRPr lang="en-GB"/>
          </a:p>
        </p:txBody>
      </p:sp>
      <p:sp>
        <p:nvSpPr>
          <p:cNvPr id="19476" name="Oval 77"/>
          <p:cNvSpPr>
            <a:spLocks noChangeArrowheads="1"/>
          </p:cNvSpPr>
          <p:nvPr/>
        </p:nvSpPr>
        <p:spPr bwMode="auto">
          <a:xfrm>
            <a:off x="7048500" y="1704975"/>
            <a:ext cx="2736850" cy="1439863"/>
          </a:xfrm>
          <a:prstGeom prst="ellipse">
            <a:avLst/>
          </a:prstGeom>
          <a:noFill/>
          <a:ln w="28575" algn="ctr">
            <a:solidFill>
              <a:srgbClr val="FF9900"/>
            </a:solidFill>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9477" name="Line 78"/>
          <p:cNvSpPr>
            <a:spLocks noChangeShapeType="1"/>
          </p:cNvSpPr>
          <p:nvPr/>
        </p:nvSpPr>
        <p:spPr bwMode="auto">
          <a:xfrm flipH="1">
            <a:off x="8777288" y="3648075"/>
            <a:ext cx="0" cy="503238"/>
          </a:xfrm>
          <a:prstGeom prst="line">
            <a:avLst/>
          </a:prstGeom>
          <a:noFill/>
          <a:ln w="28575">
            <a:solidFill>
              <a:srgbClr val="FF9900"/>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19478" name="Line 79"/>
          <p:cNvSpPr>
            <a:spLocks noChangeShapeType="1"/>
          </p:cNvSpPr>
          <p:nvPr/>
        </p:nvSpPr>
        <p:spPr bwMode="auto">
          <a:xfrm flipH="1">
            <a:off x="9137650" y="3648075"/>
            <a:ext cx="0" cy="503238"/>
          </a:xfrm>
          <a:prstGeom prst="line">
            <a:avLst/>
          </a:prstGeom>
          <a:noFill/>
          <a:ln w="28575">
            <a:solidFill>
              <a:srgbClr val="FF9900"/>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19479" name="Line 80"/>
          <p:cNvSpPr>
            <a:spLocks noChangeShapeType="1"/>
          </p:cNvSpPr>
          <p:nvPr/>
        </p:nvSpPr>
        <p:spPr bwMode="auto">
          <a:xfrm flipH="1">
            <a:off x="9496425" y="3648075"/>
            <a:ext cx="0" cy="503238"/>
          </a:xfrm>
          <a:prstGeom prst="line">
            <a:avLst/>
          </a:prstGeom>
          <a:noFill/>
          <a:ln w="28575">
            <a:solidFill>
              <a:srgbClr val="FF9900"/>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19480" name="Line 83"/>
          <p:cNvSpPr>
            <a:spLocks noChangeShapeType="1"/>
          </p:cNvSpPr>
          <p:nvPr/>
        </p:nvSpPr>
        <p:spPr bwMode="auto">
          <a:xfrm flipH="1">
            <a:off x="8632825" y="6672263"/>
            <a:ext cx="863600" cy="144462"/>
          </a:xfrm>
          <a:prstGeom prst="line">
            <a:avLst/>
          </a:prstGeom>
          <a:noFill/>
          <a:ln w="28575">
            <a:solidFill>
              <a:srgbClr val="FF9900"/>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19481" name="Line 84"/>
          <p:cNvSpPr>
            <a:spLocks noChangeShapeType="1"/>
          </p:cNvSpPr>
          <p:nvPr/>
        </p:nvSpPr>
        <p:spPr bwMode="auto">
          <a:xfrm flipV="1">
            <a:off x="7985125" y="6386513"/>
            <a:ext cx="863600" cy="142875"/>
          </a:xfrm>
          <a:prstGeom prst="line">
            <a:avLst/>
          </a:prstGeom>
          <a:noFill/>
          <a:ln w="28575">
            <a:solidFill>
              <a:srgbClr val="FF9900"/>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INFORMATION, </a:t>
            </a:r>
            <a:r>
              <a:rPr lang="en-GB" altLang="en-US" sz="3200" b="1">
                <a:solidFill>
                  <a:srgbClr val="FF9900"/>
                </a:solidFill>
                <a:cs typeface="Arial" pitchFamily="34" charset="0"/>
              </a:rPr>
              <a:t>INSPIRATION</a:t>
            </a:r>
            <a:r>
              <a:rPr lang="en-GB" altLang="en-US" sz="3200" b="1">
                <a:solidFill>
                  <a:srgbClr val="5F5F5F"/>
                </a:solidFill>
                <a:cs typeface="Arial" pitchFamily="34" charset="0"/>
              </a:rPr>
              <a:t> &amp; INFLUENCES</a:t>
            </a:r>
          </a:p>
        </p:txBody>
      </p:sp>
      <p:sp>
        <p:nvSpPr>
          <p:cNvPr id="20483"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20484" name="Text Box 13"/>
          <p:cNvSpPr txBox="1">
            <a:spLocks noChangeArrowheads="1"/>
          </p:cNvSpPr>
          <p:nvPr/>
        </p:nvSpPr>
        <p:spPr bwMode="auto">
          <a:xfrm>
            <a:off x="10721975" y="192088"/>
            <a:ext cx="1871663" cy="1374775"/>
          </a:xfrm>
          <a:prstGeom prst="rect">
            <a:avLst/>
          </a:prstGeom>
          <a:noFill/>
          <a:ln w="28575" algn="ctr">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2000" b="1">
                <a:solidFill>
                  <a:srgbClr val="FF9900"/>
                </a:solidFill>
              </a:rPr>
              <a:t>P</a:t>
            </a:r>
            <a:r>
              <a:rPr lang="en-GB" altLang="en-US" sz="1600" b="1">
                <a:solidFill>
                  <a:srgbClr val="FF9900"/>
                </a:solidFill>
              </a:rPr>
              <a:t> </a:t>
            </a:r>
            <a:r>
              <a:rPr lang="en-GB" altLang="en-US" sz="1600" b="1" u="sng">
                <a:solidFill>
                  <a:srgbClr val="5F5F5F"/>
                </a:solidFill>
              </a:rPr>
              <a:t>POSITIVE</a:t>
            </a:r>
          </a:p>
          <a:p>
            <a:pPr algn="just" eaLnBrk="1" hangingPunct="1">
              <a:spcBef>
                <a:spcPct val="50000"/>
              </a:spcBef>
            </a:pPr>
            <a:r>
              <a:rPr lang="en-GB" altLang="en-US" sz="2000" b="1">
                <a:solidFill>
                  <a:srgbClr val="FF9900"/>
                </a:solidFill>
              </a:rPr>
              <a:t>I</a:t>
            </a:r>
            <a:r>
              <a:rPr lang="en-GB" altLang="en-US" sz="1600" b="1">
                <a:solidFill>
                  <a:srgbClr val="5F5F5F"/>
                </a:solidFill>
              </a:rPr>
              <a:t> </a:t>
            </a:r>
            <a:r>
              <a:rPr lang="en-GB" altLang="en-US" sz="1600" b="1" u="sng">
                <a:solidFill>
                  <a:srgbClr val="5F5F5F"/>
                </a:solidFill>
              </a:rPr>
              <a:t>INTERESTING</a:t>
            </a:r>
            <a:r>
              <a:rPr lang="en-GB" altLang="en-US" sz="2000" b="1">
                <a:solidFill>
                  <a:srgbClr val="FF9900"/>
                </a:solidFill>
              </a:rPr>
              <a:t> </a:t>
            </a:r>
          </a:p>
          <a:p>
            <a:pPr algn="just" eaLnBrk="1" hangingPunct="1">
              <a:spcBef>
                <a:spcPct val="50000"/>
              </a:spcBef>
            </a:pPr>
            <a:r>
              <a:rPr lang="en-GB" altLang="en-US" sz="2000" b="1">
                <a:solidFill>
                  <a:srgbClr val="FF9900"/>
                </a:solidFill>
              </a:rPr>
              <a:t>N</a:t>
            </a:r>
            <a:r>
              <a:rPr lang="en-GB" altLang="en-US" sz="1600" b="1">
                <a:solidFill>
                  <a:srgbClr val="FF9900"/>
                </a:solidFill>
              </a:rPr>
              <a:t> </a:t>
            </a:r>
            <a:r>
              <a:rPr lang="en-GB" altLang="en-US" sz="1600" b="1" u="sng">
                <a:solidFill>
                  <a:srgbClr val="5F5F5F"/>
                </a:solidFill>
              </a:rPr>
              <a:t>NEGATIVE</a:t>
            </a:r>
            <a:endParaRPr lang="en-US" altLang="en-US" sz="1600" b="1" u="sng">
              <a:solidFill>
                <a:srgbClr val="5F5F5F"/>
              </a:solidFill>
            </a:endParaRPr>
          </a:p>
        </p:txBody>
      </p:sp>
      <p:grpSp>
        <p:nvGrpSpPr>
          <p:cNvPr id="20485" name="Group 43"/>
          <p:cNvGrpSpPr>
            <a:grpSpLocks/>
          </p:cNvGrpSpPr>
          <p:nvPr/>
        </p:nvGrpSpPr>
        <p:grpSpPr bwMode="auto">
          <a:xfrm>
            <a:off x="69850" y="1776413"/>
            <a:ext cx="1722438" cy="7704137"/>
            <a:chOff x="3880" y="-1013"/>
            <a:chExt cx="1561" cy="6985"/>
          </a:xfrm>
        </p:grpSpPr>
        <p:pic>
          <p:nvPicPr>
            <p:cNvPr id="20512" name="Picture 33" descr="rsj_cha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0" y="4158"/>
              <a:ext cx="1558" cy="1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513" name="Group 42"/>
            <p:cNvGrpSpPr>
              <a:grpSpLocks/>
            </p:cNvGrpSpPr>
            <p:nvPr/>
          </p:nvGrpSpPr>
          <p:grpSpPr bwMode="auto">
            <a:xfrm>
              <a:off x="3941" y="-1013"/>
              <a:ext cx="1500" cy="5172"/>
              <a:chOff x="2717" y="-16"/>
              <a:chExt cx="2812" cy="9697"/>
            </a:xfrm>
          </p:grpSpPr>
          <p:pic>
            <p:nvPicPr>
              <p:cNvPr id="20514" name="Picture 34" descr="rsj_chair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7" y="3115"/>
                <a:ext cx="2808" cy="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5" name="Picture 35" descr="rsj_chair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21" y="6381"/>
                <a:ext cx="2808" cy="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6" name="Picture 36" descr="rsj_chair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17" y="-16"/>
                <a:ext cx="2808" cy="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20486" name="Group 44"/>
          <p:cNvGrpSpPr>
            <a:grpSpLocks/>
          </p:cNvGrpSpPr>
          <p:nvPr/>
        </p:nvGrpSpPr>
        <p:grpSpPr bwMode="auto">
          <a:xfrm>
            <a:off x="4240213" y="120650"/>
            <a:ext cx="2446337" cy="6192838"/>
            <a:chOff x="3261" y="1754"/>
            <a:chExt cx="2808" cy="7109"/>
          </a:xfrm>
        </p:grpSpPr>
        <p:pic>
          <p:nvPicPr>
            <p:cNvPr id="20509" name="Picture 31" descr="push_table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61" y="6607"/>
              <a:ext cx="2808" cy="2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0" name="Picture 32" descr="push_table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61" y="3251"/>
              <a:ext cx="2808" cy="3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1" name="Picture 40" descr="push_tabl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61" y="1754"/>
              <a:ext cx="2808" cy="1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487" name="Text Box 41"/>
          <p:cNvSpPr txBox="1">
            <a:spLocks noChangeArrowheads="1"/>
          </p:cNvSpPr>
          <p:nvPr/>
        </p:nvSpPr>
        <p:spPr bwMode="auto">
          <a:xfrm>
            <a:off x="10072688" y="9061450"/>
            <a:ext cx="27352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1200" b="1">
                <a:solidFill>
                  <a:srgbClr val="993366"/>
                </a:solidFill>
              </a:rPr>
              <a:t>Source: http://www.yankodesign.com/</a:t>
            </a:r>
          </a:p>
        </p:txBody>
      </p:sp>
      <p:grpSp>
        <p:nvGrpSpPr>
          <p:cNvPr id="20488" name="Group 51"/>
          <p:cNvGrpSpPr>
            <a:grpSpLocks/>
          </p:cNvGrpSpPr>
          <p:nvPr/>
        </p:nvGrpSpPr>
        <p:grpSpPr bwMode="auto">
          <a:xfrm>
            <a:off x="6761163" y="6096000"/>
            <a:ext cx="2354262" cy="3313113"/>
            <a:chOff x="13694" y="-1285"/>
            <a:chExt cx="3630" cy="5108"/>
          </a:xfrm>
        </p:grpSpPr>
        <p:pic>
          <p:nvPicPr>
            <p:cNvPr id="20507" name="Picture 45" descr="thearcchair0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694" y="1255"/>
              <a:ext cx="3630" cy="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8" name="Picture 46" descr="thearcchair0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694" y="-1285"/>
              <a:ext cx="3630" cy="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0489" name="Group 50"/>
          <p:cNvGrpSpPr>
            <a:grpSpLocks/>
          </p:cNvGrpSpPr>
          <p:nvPr/>
        </p:nvGrpSpPr>
        <p:grpSpPr bwMode="auto">
          <a:xfrm>
            <a:off x="9209088" y="1704975"/>
            <a:ext cx="3519487" cy="7416800"/>
            <a:chOff x="9022" y="-378"/>
            <a:chExt cx="3630" cy="7648"/>
          </a:xfrm>
        </p:grpSpPr>
        <p:pic>
          <p:nvPicPr>
            <p:cNvPr id="20504" name="Picture 47" descr="tlf03alu0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022" y="4702"/>
              <a:ext cx="3630" cy="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5" name="Picture 48" descr="tlf03alu0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022" y="2162"/>
              <a:ext cx="3630" cy="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6" name="Picture 49" descr="tlf03alu0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022" y="-378"/>
              <a:ext cx="3630" cy="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490" name="Text Box 52"/>
          <p:cNvSpPr txBox="1">
            <a:spLocks noChangeArrowheads="1"/>
          </p:cNvSpPr>
          <p:nvPr/>
        </p:nvSpPr>
        <p:spPr bwMode="auto">
          <a:xfrm>
            <a:off x="1863725" y="1631950"/>
            <a:ext cx="2089150" cy="661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4D4D4D"/>
                </a:solidFill>
              </a:rPr>
              <a:t>I like it when this product can be easily carried around as the </a:t>
            </a:r>
            <a:r>
              <a:rPr lang="en-GB" altLang="en-US" sz="1200" b="1" u="sng">
                <a:solidFill>
                  <a:schemeClr val="hlink"/>
                </a:solidFill>
              </a:rPr>
              <a:t>arms and the legs are joined together by using the Dove Tail joints</a:t>
            </a:r>
            <a:r>
              <a:rPr lang="en-GB" altLang="en-US" sz="1200">
                <a:solidFill>
                  <a:srgbClr val="4D4D4D"/>
                </a:solidFill>
              </a:rPr>
              <a:t>. </a:t>
            </a:r>
          </a:p>
          <a:p>
            <a:pPr algn="just" eaLnBrk="1" hangingPunct="1">
              <a:spcBef>
                <a:spcPct val="50000"/>
              </a:spcBef>
            </a:pPr>
            <a:r>
              <a:rPr lang="en-GB" altLang="en-US" sz="1200">
                <a:solidFill>
                  <a:srgbClr val="4D4D4D"/>
                </a:solidFill>
              </a:rPr>
              <a:t>Dove tail joints is very </a:t>
            </a:r>
            <a:r>
              <a:rPr lang="en-GB" altLang="en-US" sz="1200" b="1">
                <a:solidFill>
                  <a:srgbClr val="4D4D4D"/>
                </a:solidFill>
              </a:rPr>
              <a:t>strong </a:t>
            </a:r>
            <a:r>
              <a:rPr lang="en-GB" altLang="en-US" sz="1200">
                <a:solidFill>
                  <a:srgbClr val="4D4D4D"/>
                </a:solidFill>
              </a:rPr>
              <a:t>because of the way the </a:t>
            </a:r>
            <a:r>
              <a:rPr lang="en-GB" altLang="en-US" sz="1200" b="1" u="sng">
                <a:solidFill>
                  <a:schemeClr val="hlink"/>
                </a:solidFill>
              </a:rPr>
              <a:t>‘tails’ and ‘pins’ are shaped</a:t>
            </a:r>
            <a:r>
              <a:rPr lang="en-GB" altLang="en-US" sz="1200">
                <a:solidFill>
                  <a:srgbClr val="4D4D4D"/>
                </a:solidFill>
              </a:rPr>
              <a:t>. This makes it </a:t>
            </a:r>
            <a:r>
              <a:rPr lang="en-GB" altLang="en-US" sz="1200" b="1">
                <a:solidFill>
                  <a:srgbClr val="4D4D4D"/>
                </a:solidFill>
              </a:rPr>
              <a:t>difficult to pull the joint apart and virtually impossible when glue is added</a:t>
            </a:r>
            <a:r>
              <a:rPr lang="en-GB" altLang="en-US" sz="1200">
                <a:solidFill>
                  <a:srgbClr val="4D4D4D"/>
                </a:solidFill>
              </a:rPr>
              <a:t>. </a:t>
            </a:r>
          </a:p>
          <a:p>
            <a:pPr algn="just" eaLnBrk="1" hangingPunct="1">
              <a:spcBef>
                <a:spcPct val="50000"/>
              </a:spcBef>
            </a:pPr>
            <a:r>
              <a:rPr lang="en-GB" altLang="en-US" sz="1200">
                <a:solidFill>
                  <a:srgbClr val="4D4D4D"/>
                </a:solidFill>
              </a:rPr>
              <a:t>This type of joint is used in </a:t>
            </a:r>
            <a:r>
              <a:rPr lang="en-GB" altLang="en-US" sz="1200" b="1">
                <a:solidFill>
                  <a:srgbClr val="4D4D4D"/>
                </a:solidFill>
              </a:rPr>
              <a:t>box constructions</a:t>
            </a:r>
            <a:r>
              <a:rPr lang="en-GB" altLang="en-US" sz="1200">
                <a:solidFill>
                  <a:srgbClr val="4D4D4D"/>
                </a:solidFill>
              </a:rPr>
              <a:t> such as draws, jewellery boxes, cabinets and other pieces of furniture where </a:t>
            </a:r>
            <a:r>
              <a:rPr lang="en-GB" altLang="en-US" sz="1200" b="1">
                <a:solidFill>
                  <a:srgbClr val="4D4D4D"/>
                </a:solidFill>
              </a:rPr>
              <a:t>strength is required</a:t>
            </a:r>
            <a:r>
              <a:rPr lang="en-GB" altLang="en-US" sz="1200">
                <a:solidFill>
                  <a:srgbClr val="4D4D4D"/>
                </a:solidFill>
              </a:rPr>
              <a:t>. </a:t>
            </a:r>
            <a:r>
              <a:rPr lang="en-GB" altLang="en-US" sz="1200" b="1" u="sng">
                <a:solidFill>
                  <a:schemeClr val="hlink"/>
                </a:solidFill>
              </a:rPr>
              <a:t>It is a difficult joint which requires practice</a:t>
            </a:r>
            <a:r>
              <a:rPr lang="en-GB" altLang="en-US" sz="1200">
                <a:solidFill>
                  <a:srgbClr val="4D4D4D"/>
                </a:solidFill>
              </a:rPr>
              <a:t>. There are different types of dovetail joint and when </a:t>
            </a:r>
            <a:r>
              <a:rPr lang="en-GB" altLang="en-US" sz="1200" b="1">
                <a:solidFill>
                  <a:srgbClr val="4D4D4D"/>
                </a:solidFill>
              </a:rPr>
              <a:t>cut accurately they are very impressive and attractive too look at</a:t>
            </a:r>
            <a:r>
              <a:rPr lang="en-GB" altLang="en-US" sz="1200">
                <a:solidFill>
                  <a:srgbClr val="4D4D4D"/>
                </a:solidFill>
              </a:rPr>
              <a:t>. </a:t>
            </a:r>
          </a:p>
          <a:p>
            <a:pPr algn="just" eaLnBrk="1" hangingPunct="1">
              <a:spcBef>
                <a:spcPct val="50000"/>
              </a:spcBef>
            </a:pPr>
            <a:r>
              <a:rPr lang="en-GB" altLang="en-US" sz="1200">
                <a:solidFill>
                  <a:srgbClr val="4D4D4D"/>
                </a:solidFill>
              </a:rPr>
              <a:t>I think the big </a:t>
            </a:r>
            <a:r>
              <a:rPr lang="en-GB" altLang="en-US" sz="1200" b="1">
                <a:solidFill>
                  <a:srgbClr val="4D4D4D"/>
                </a:solidFill>
              </a:rPr>
              <a:t>disadvantage for me</a:t>
            </a:r>
            <a:r>
              <a:rPr lang="en-GB" altLang="en-US" sz="1200">
                <a:solidFill>
                  <a:srgbClr val="4D4D4D"/>
                </a:solidFill>
              </a:rPr>
              <a:t> is that it  the seat can be bulky to carry around the public etc, and </a:t>
            </a:r>
            <a:r>
              <a:rPr lang="en-GB" altLang="en-US" sz="1200" b="1">
                <a:solidFill>
                  <a:srgbClr val="4D4D4D"/>
                </a:solidFill>
              </a:rPr>
              <a:t>also can be expensive to manufacture</a:t>
            </a:r>
            <a:r>
              <a:rPr lang="en-GB" altLang="en-US" sz="1200">
                <a:solidFill>
                  <a:srgbClr val="4D4D4D"/>
                </a:solidFill>
              </a:rPr>
              <a:t>.</a:t>
            </a:r>
          </a:p>
        </p:txBody>
      </p:sp>
      <p:sp>
        <p:nvSpPr>
          <p:cNvPr id="20491" name="Text Box 53"/>
          <p:cNvSpPr txBox="1">
            <a:spLocks noChangeArrowheads="1"/>
          </p:cNvSpPr>
          <p:nvPr/>
        </p:nvSpPr>
        <p:spPr bwMode="auto">
          <a:xfrm>
            <a:off x="6832600" y="2644775"/>
            <a:ext cx="2303463"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I really like this </a:t>
            </a:r>
            <a:r>
              <a:rPr lang="en-GB" altLang="en-US" sz="1200" b="1">
                <a:solidFill>
                  <a:srgbClr val="5F5F5F"/>
                </a:solidFill>
              </a:rPr>
              <a:t>‘foldable’ metal</a:t>
            </a:r>
            <a:r>
              <a:rPr lang="en-GB" altLang="en-US" sz="1200">
                <a:solidFill>
                  <a:srgbClr val="5F5F5F"/>
                </a:solidFill>
              </a:rPr>
              <a:t>, aluminium seat because </a:t>
            </a:r>
            <a:r>
              <a:rPr lang="en-GB" altLang="en-US" sz="1200" b="1">
                <a:solidFill>
                  <a:srgbClr val="5F5F5F"/>
                </a:solidFill>
              </a:rPr>
              <a:t>it is very interesting and modern to look</a:t>
            </a:r>
            <a:r>
              <a:rPr lang="en-GB" altLang="en-US" sz="1200">
                <a:solidFill>
                  <a:srgbClr val="5F5F5F"/>
                </a:solidFill>
              </a:rPr>
              <a:t> at.</a:t>
            </a:r>
          </a:p>
          <a:p>
            <a:pPr algn="just" eaLnBrk="1" hangingPunct="1">
              <a:spcBef>
                <a:spcPct val="50000"/>
              </a:spcBef>
            </a:pPr>
            <a:r>
              <a:rPr lang="en-GB" altLang="en-US" sz="1200">
                <a:solidFill>
                  <a:srgbClr val="5F5F5F"/>
                </a:solidFill>
              </a:rPr>
              <a:t>The </a:t>
            </a:r>
            <a:r>
              <a:rPr lang="en-GB" altLang="en-US" sz="1200" b="1">
                <a:solidFill>
                  <a:srgbClr val="5F5F5F"/>
                </a:solidFill>
              </a:rPr>
              <a:t>holes used to decrease the weight</a:t>
            </a:r>
            <a:r>
              <a:rPr lang="en-GB" altLang="en-US" sz="1200">
                <a:solidFill>
                  <a:srgbClr val="5F5F5F"/>
                </a:solidFill>
              </a:rPr>
              <a:t> of the overall product as the </a:t>
            </a:r>
            <a:r>
              <a:rPr lang="en-GB" altLang="en-US" sz="1200" b="1">
                <a:solidFill>
                  <a:srgbClr val="5F5F5F"/>
                </a:solidFill>
              </a:rPr>
              <a:t>metal can be slightly heavy</a:t>
            </a:r>
            <a:r>
              <a:rPr lang="en-GB" altLang="en-US" sz="1200">
                <a:solidFill>
                  <a:srgbClr val="5F5F5F"/>
                </a:solidFill>
              </a:rPr>
              <a:t> when it is being lifted or carried if its needed.</a:t>
            </a:r>
          </a:p>
        </p:txBody>
      </p:sp>
      <p:sp>
        <p:nvSpPr>
          <p:cNvPr id="20492" name="Text Box 54"/>
          <p:cNvSpPr txBox="1">
            <a:spLocks noChangeArrowheads="1"/>
          </p:cNvSpPr>
          <p:nvPr/>
        </p:nvSpPr>
        <p:spPr bwMode="auto">
          <a:xfrm>
            <a:off x="6761163" y="63500"/>
            <a:ext cx="3816350"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I really like the layout of this table because I think it is</a:t>
            </a:r>
            <a:r>
              <a:rPr lang="en-GB" altLang="en-US" sz="1200" b="1">
                <a:solidFill>
                  <a:srgbClr val="5F5F5F"/>
                </a:solidFill>
              </a:rPr>
              <a:t> humorous</a:t>
            </a:r>
            <a:r>
              <a:rPr lang="en-GB" altLang="en-US" sz="1200">
                <a:solidFill>
                  <a:srgbClr val="5F5F5F"/>
                </a:solidFill>
              </a:rPr>
              <a:t> to look at. To me it looks like </a:t>
            </a:r>
            <a:r>
              <a:rPr lang="en-GB" altLang="en-US" sz="1200" b="1">
                <a:solidFill>
                  <a:srgbClr val="5F5F5F"/>
                </a:solidFill>
              </a:rPr>
              <a:t>a spider</a:t>
            </a:r>
            <a:r>
              <a:rPr lang="en-GB" altLang="en-US" sz="1200">
                <a:solidFill>
                  <a:srgbClr val="5F5F5F"/>
                </a:solidFill>
              </a:rPr>
              <a:t>. The </a:t>
            </a:r>
            <a:r>
              <a:rPr lang="en-GB" altLang="en-US" sz="1200" b="1">
                <a:solidFill>
                  <a:srgbClr val="5F5F5F"/>
                </a:solidFill>
              </a:rPr>
              <a:t>legs</a:t>
            </a:r>
            <a:r>
              <a:rPr lang="en-GB" altLang="en-US" sz="1200">
                <a:solidFill>
                  <a:srgbClr val="5F5F5F"/>
                </a:solidFill>
              </a:rPr>
              <a:t> of this </a:t>
            </a:r>
            <a:r>
              <a:rPr lang="en-GB" altLang="en-US" sz="1200" b="1">
                <a:solidFill>
                  <a:srgbClr val="5F5F5F"/>
                </a:solidFill>
              </a:rPr>
              <a:t>product is adjustable</a:t>
            </a:r>
            <a:r>
              <a:rPr lang="en-GB" altLang="en-US" sz="1200">
                <a:solidFill>
                  <a:srgbClr val="5F5F5F"/>
                </a:solidFill>
              </a:rPr>
              <a:t>. </a:t>
            </a:r>
          </a:p>
          <a:p>
            <a:pPr algn="just" eaLnBrk="1" hangingPunct="1">
              <a:spcBef>
                <a:spcPct val="50000"/>
              </a:spcBef>
            </a:pPr>
            <a:r>
              <a:rPr lang="en-GB" altLang="en-US" sz="1200">
                <a:solidFill>
                  <a:srgbClr val="5F5F5F"/>
                </a:solidFill>
              </a:rPr>
              <a:t>By doing this, </a:t>
            </a:r>
            <a:r>
              <a:rPr lang="en-GB" altLang="en-US" sz="1200" b="1" u="sng">
                <a:solidFill>
                  <a:schemeClr val="hlink"/>
                </a:solidFill>
              </a:rPr>
              <a:t>you lift the table to increase the overall height of the table or your most comfortable and suitable height for you to be able to work on easily and also to concentrate easily</a:t>
            </a:r>
            <a:r>
              <a:rPr lang="en-GB" altLang="en-US" sz="1200">
                <a:solidFill>
                  <a:srgbClr val="5F5F5F"/>
                </a:solidFill>
              </a:rPr>
              <a:t>.</a:t>
            </a:r>
          </a:p>
        </p:txBody>
      </p:sp>
      <p:sp>
        <p:nvSpPr>
          <p:cNvPr id="20493" name="Text Box 55"/>
          <p:cNvSpPr txBox="1">
            <a:spLocks noChangeArrowheads="1"/>
          </p:cNvSpPr>
          <p:nvPr/>
        </p:nvSpPr>
        <p:spPr bwMode="auto">
          <a:xfrm>
            <a:off x="4313238" y="6745288"/>
            <a:ext cx="2303462"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I really like the </a:t>
            </a:r>
            <a:r>
              <a:rPr lang="en-GB" altLang="en-US" sz="1200" b="1">
                <a:solidFill>
                  <a:srgbClr val="5F5F5F"/>
                </a:solidFill>
              </a:rPr>
              <a:t>transparent legs</a:t>
            </a:r>
            <a:r>
              <a:rPr lang="en-GB" altLang="en-US" sz="1200">
                <a:solidFill>
                  <a:srgbClr val="5F5F5F"/>
                </a:solidFill>
              </a:rPr>
              <a:t> because it makes it looks like </a:t>
            </a:r>
            <a:r>
              <a:rPr lang="en-GB" altLang="en-US" sz="1200" b="1" u="sng">
                <a:solidFill>
                  <a:schemeClr val="hlink"/>
                </a:solidFill>
              </a:rPr>
              <a:t>that the green part is supporting the overall product</a:t>
            </a:r>
            <a:r>
              <a:rPr lang="en-GB" altLang="en-US" sz="1200">
                <a:solidFill>
                  <a:srgbClr val="5F5F5F"/>
                </a:solidFill>
              </a:rPr>
              <a:t>.</a:t>
            </a:r>
          </a:p>
          <a:p>
            <a:pPr algn="just" eaLnBrk="1" hangingPunct="1">
              <a:spcBef>
                <a:spcPct val="50000"/>
              </a:spcBef>
            </a:pPr>
            <a:r>
              <a:rPr lang="en-GB" altLang="en-US" sz="1200">
                <a:solidFill>
                  <a:srgbClr val="5F5F5F"/>
                </a:solidFill>
              </a:rPr>
              <a:t>I think this technique used to make the </a:t>
            </a:r>
            <a:r>
              <a:rPr lang="en-GB" altLang="en-US" sz="1200" b="1">
                <a:solidFill>
                  <a:srgbClr val="5F5F5F"/>
                </a:solidFill>
              </a:rPr>
              <a:t>overall product to confuse the consumer</a:t>
            </a:r>
            <a:r>
              <a:rPr lang="en-GB" altLang="en-US" sz="1200">
                <a:solidFill>
                  <a:srgbClr val="5F5F5F"/>
                </a:solidFill>
              </a:rPr>
              <a:t> about </a:t>
            </a:r>
            <a:r>
              <a:rPr lang="en-GB" altLang="en-US" sz="1200" b="1">
                <a:solidFill>
                  <a:srgbClr val="5F5F5F"/>
                </a:solidFill>
              </a:rPr>
              <a:t>the balance of the legs while someone is sitting on it or even while the product is not used</a:t>
            </a:r>
            <a:r>
              <a:rPr lang="en-GB" altLang="en-US" sz="1200">
                <a:solidFill>
                  <a:srgbClr val="5F5F5F"/>
                </a:solidFill>
              </a:rPr>
              <a:t>. </a:t>
            </a:r>
          </a:p>
        </p:txBody>
      </p:sp>
      <p:sp>
        <p:nvSpPr>
          <p:cNvPr id="20494" name="Rectangle 57"/>
          <p:cNvSpPr>
            <a:spLocks noChangeArrowheads="1"/>
          </p:cNvSpPr>
          <p:nvPr/>
        </p:nvSpPr>
        <p:spPr bwMode="auto">
          <a:xfrm>
            <a:off x="55563" y="1776413"/>
            <a:ext cx="441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N</a:t>
            </a:r>
            <a:endParaRPr lang="en-US" altLang="en-US" sz="2000" b="1">
              <a:solidFill>
                <a:srgbClr val="FF9900"/>
              </a:solidFill>
            </a:endParaRPr>
          </a:p>
        </p:txBody>
      </p:sp>
      <p:sp>
        <p:nvSpPr>
          <p:cNvPr id="20495" name="Rectangle 58"/>
          <p:cNvSpPr>
            <a:spLocks noChangeArrowheads="1"/>
          </p:cNvSpPr>
          <p:nvPr/>
        </p:nvSpPr>
        <p:spPr bwMode="auto">
          <a:xfrm>
            <a:off x="6688138" y="6024563"/>
            <a:ext cx="441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N</a:t>
            </a:r>
            <a:endParaRPr lang="en-US" altLang="en-US" sz="2000" b="1">
              <a:solidFill>
                <a:srgbClr val="FF9900"/>
              </a:solidFill>
            </a:endParaRPr>
          </a:p>
        </p:txBody>
      </p:sp>
      <p:sp>
        <p:nvSpPr>
          <p:cNvPr id="20496" name="Rectangle 59"/>
          <p:cNvSpPr>
            <a:spLocks noChangeArrowheads="1"/>
          </p:cNvSpPr>
          <p:nvPr/>
        </p:nvSpPr>
        <p:spPr bwMode="auto">
          <a:xfrm>
            <a:off x="12233275" y="1776413"/>
            <a:ext cx="3270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I</a:t>
            </a:r>
            <a:endParaRPr lang="en-US" altLang="en-US" sz="2000" b="1">
              <a:solidFill>
                <a:srgbClr val="FF9900"/>
              </a:solidFill>
            </a:endParaRPr>
          </a:p>
        </p:txBody>
      </p:sp>
      <p:sp>
        <p:nvSpPr>
          <p:cNvPr id="20497" name="Rectangle 60"/>
          <p:cNvSpPr>
            <a:spLocks noChangeArrowheads="1"/>
          </p:cNvSpPr>
          <p:nvPr/>
        </p:nvSpPr>
        <p:spPr bwMode="auto">
          <a:xfrm>
            <a:off x="4173538" y="120650"/>
            <a:ext cx="4270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2000" b="1">
                <a:solidFill>
                  <a:srgbClr val="FF9900"/>
                </a:solidFill>
              </a:rPr>
              <a:t>P</a:t>
            </a:r>
            <a:endParaRPr lang="en-US" altLang="en-US" sz="2000" b="1">
              <a:solidFill>
                <a:srgbClr val="FF9900"/>
              </a:solidFill>
            </a:endParaRPr>
          </a:p>
        </p:txBody>
      </p:sp>
      <p:pic>
        <p:nvPicPr>
          <p:cNvPr id="20498" name="Picture 66" descr="200px-Joinery-throughdovetail"/>
          <p:cNvPicPr>
            <a:picLocks noChangeAspect="1" noChangeArrowheads="1"/>
          </p:cNvPicPr>
          <p:nvPr/>
        </p:nvPicPr>
        <p:blipFill>
          <a:blip r:embed="rId15">
            <a:clrChange>
              <a:clrFrom>
                <a:srgbClr val="D2D0B9"/>
              </a:clrFrom>
              <a:clrTo>
                <a:srgbClr val="D2D0B9">
                  <a:alpha val="0"/>
                </a:srgbClr>
              </a:clrTo>
            </a:clrChange>
            <a:extLst>
              <a:ext uri="{28A0092B-C50C-407E-A947-70E740481C1C}">
                <a14:useLocalDpi xmlns:a14="http://schemas.microsoft.com/office/drawing/2010/main" val="0"/>
              </a:ext>
            </a:extLst>
          </a:blip>
          <a:srcRect/>
          <a:stretch>
            <a:fillRect/>
          </a:stretch>
        </p:blipFill>
        <p:spPr bwMode="auto">
          <a:xfrm>
            <a:off x="2008188" y="8113713"/>
            <a:ext cx="158432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9" name="Text Box 67"/>
          <p:cNvSpPr txBox="1">
            <a:spLocks noChangeArrowheads="1"/>
          </p:cNvSpPr>
          <p:nvPr/>
        </p:nvSpPr>
        <p:spPr bwMode="auto">
          <a:xfrm>
            <a:off x="1720850" y="9170988"/>
            <a:ext cx="647700"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200">
                <a:solidFill>
                  <a:srgbClr val="FF9900"/>
                </a:solidFill>
              </a:rPr>
              <a:t>Pin </a:t>
            </a:r>
          </a:p>
        </p:txBody>
      </p:sp>
      <p:sp>
        <p:nvSpPr>
          <p:cNvPr id="20500" name="Text Box 68"/>
          <p:cNvSpPr txBox="1">
            <a:spLocks noChangeArrowheads="1"/>
          </p:cNvSpPr>
          <p:nvPr/>
        </p:nvSpPr>
        <p:spPr bwMode="auto">
          <a:xfrm>
            <a:off x="3521075" y="8162925"/>
            <a:ext cx="647700"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200">
                <a:solidFill>
                  <a:srgbClr val="FF9900"/>
                </a:solidFill>
              </a:rPr>
              <a:t>Tail</a:t>
            </a:r>
          </a:p>
        </p:txBody>
      </p:sp>
      <p:sp>
        <p:nvSpPr>
          <p:cNvPr id="20501" name="Line 69"/>
          <p:cNvSpPr>
            <a:spLocks noChangeShapeType="1"/>
          </p:cNvSpPr>
          <p:nvPr/>
        </p:nvSpPr>
        <p:spPr bwMode="auto">
          <a:xfrm flipV="1">
            <a:off x="2152650" y="8977313"/>
            <a:ext cx="288925" cy="287337"/>
          </a:xfrm>
          <a:prstGeom prst="line">
            <a:avLst/>
          </a:prstGeom>
          <a:noFill/>
          <a:ln w="28575">
            <a:solidFill>
              <a:srgbClr val="FF9900"/>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0502" name="Line 70"/>
          <p:cNvSpPr>
            <a:spLocks noChangeShapeType="1"/>
          </p:cNvSpPr>
          <p:nvPr/>
        </p:nvSpPr>
        <p:spPr bwMode="auto">
          <a:xfrm flipH="1">
            <a:off x="2871788" y="8402638"/>
            <a:ext cx="792162" cy="719137"/>
          </a:xfrm>
          <a:prstGeom prst="line">
            <a:avLst/>
          </a:prstGeom>
          <a:noFill/>
          <a:ln w="28575">
            <a:solidFill>
              <a:srgbClr val="FF9900"/>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0503" name="Oval 71"/>
          <p:cNvSpPr>
            <a:spLocks noChangeArrowheads="1"/>
          </p:cNvSpPr>
          <p:nvPr/>
        </p:nvSpPr>
        <p:spPr bwMode="auto">
          <a:xfrm>
            <a:off x="4816475" y="1847850"/>
            <a:ext cx="1728788" cy="1008063"/>
          </a:xfrm>
          <a:prstGeom prst="ellipse">
            <a:avLst/>
          </a:prstGeom>
          <a:noFill/>
          <a:ln w="28575" algn="ctr">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4"/>
          <p:cNvSpPr txBox="1">
            <a:spLocks noChangeArrowheads="1"/>
          </p:cNvSpPr>
          <p:nvPr/>
        </p:nvSpPr>
        <p:spPr bwMode="auto">
          <a:xfrm>
            <a:off x="-7938" y="1631950"/>
            <a:ext cx="4105276"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TABLES</a:t>
            </a:r>
            <a:endParaRPr lang="en-GB" altLang="en-US" sz="1600" b="1" u="sng">
              <a:solidFill>
                <a:schemeClr val="hlink"/>
              </a:solidFill>
              <a:cs typeface="Arial" pitchFamily="34" charset="0"/>
            </a:endParaRPr>
          </a:p>
        </p:txBody>
      </p:sp>
      <p:sp>
        <p:nvSpPr>
          <p:cNvPr id="21507" name="Text Box 7"/>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133128" name="Text Box 8"/>
          <p:cNvSpPr txBox="1">
            <a:spLocks noChangeArrowheads="1"/>
          </p:cNvSpPr>
          <p:nvPr/>
        </p:nvSpPr>
        <p:spPr bwMode="auto">
          <a:xfrm>
            <a:off x="71438" y="1992313"/>
            <a:ext cx="3881437" cy="3159125"/>
          </a:xfrm>
          <a:prstGeom prst="rect">
            <a:avLst/>
          </a:prstGeom>
          <a:gradFill rotWithShape="1">
            <a:gsLst>
              <a:gs pos="0">
                <a:schemeClr val="bg1">
                  <a:alpha val="10001"/>
                </a:schemeClr>
              </a:gs>
              <a:gs pos="50000">
                <a:srgbClr val="E2E2E2"/>
              </a:gs>
              <a:gs pos="100000">
                <a:schemeClr val="bg1">
                  <a:alpha val="10001"/>
                </a:schemeClr>
              </a:gs>
            </a:gsLst>
            <a:lin ang="5400000" scaled="1"/>
          </a:gradFill>
          <a:ln w="12700" algn="ctr">
            <a:noFill/>
            <a:miter lim="800000"/>
            <a:headEnd/>
            <a:tailEnd/>
          </a:ln>
          <a:effectLst/>
        </p:spPr>
        <p:txBody>
          <a:bodyPr lIns="128005" tIns="64002" rIns="128005" bIns="64002">
            <a:spAutoFit/>
          </a:bodyPr>
          <a:lstStyle/>
          <a:p>
            <a:pPr algn="just" defTabSz="1279525">
              <a:defRPr/>
            </a:pPr>
            <a:r>
              <a:rPr lang="en-GB" sz="1400" b="1" u="sng" dirty="0">
                <a:solidFill>
                  <a:srgbClr val="4D4D4D"/>
                </a:solidFill>
              </a:rPr>
              <a:t>SHAPE, HEIGHT &amp; FUNCTION</a:t>
            </a:r>
          </a:p>
          <a:p>
            <a:pPr algn="just" defTabSz="1279525">
              <a:defRPr/>
            </a:pPr>
            <a:endParaRPr lang="en-GB" sz="500" b="1" u="sng" dirty="0">
              <a:solidFill>
                <a:srgbClr val="4D4D4D"/>
              </a:solidFill>
            </a:endParaRPr>
          </a:p>
          <a:p>
            <a:pPr algn="just" defTabSz="1279525">
              <a:defRPr/>
            </a:pPr>
            <a:r>
              <a:rPr lang="en-US" sz="1000" dirty="0">
                <a:solidFill>
                  <a:srgbClr val="4D4D4D"/>
                </a:solidFill>
              </a:rPr>
              <a:t>Tables come in </a:t>
            </a:r>
            <a:r>
              <a:rPr lang="en-US" sz="1000" b="1" u="sng" dirty="0">
                <a:solidFill>
                  <a:srgbClr val="993366"/>
                </a:solidFill>
              </a:rPr>
              <a:t>a wide variety of materials, shapes, and heights</a:t>
            </a:r>
            <a:r>
              <a:rPr lang="en-US" sz="1000" dirty="0">
                <a:solidFill>
                  <a:srgbClr val="4D4D4D"/>
                </a:solidFill>
              </a:rPr>
              <a:t>, that depends on their origin, style, and intended use. All tables are composed of </a:t>
            </a:r>
            <a:r>
              <a:rPr lang="en-US" sz="1000" b="1" dirty="0">
                <a:solidFill>
                  <a:schemeClr val="hlink"/>
                </a:solidFill>
              </a:rPr>
              <a:t>a flat surface and a base with one or more supports, or legs</a:t>
            </a:r>
            <a:r>
              <a:rPr lang="en-US" sz="1000" dirty="0">
                <a:solidFill>
                  <a:srgbClr val="4D4D4D"/>
                </a:solidFill>
              </a:rPr>
              <a:t>. A table with a single, central foot is a pedestal table. Tables can be </a:t>
            </a:r>
            <a:r>
              <a:rPr lang="en-US" sz="1000" b="1" dirty="0">
                <a:solidFill>
                  <a:schemeClr val="hlink"/>
                </a:solidFill>
              </a:rPr>
              <a:t>freestanding or designed for placement against a wall</a:t>
            </a:r>
            <a:r>
              <a:rPr lang="en-US" sz="1000" dirty="0">
                <a:solidFill>
                  <a:srgbClr val="4D4D4D"/>
                </a:solidFill>
              </a:rPr>
              <a:t> (a console table). </a:t>
            </a:r>
          </a:p>
          <a:p>
            <a:pPr algn="just" defTabSz="1279525">
              <a:defRPr/>
            </a:pPr>
            <a:endParaRPr lang="en-US" sz="500" dirty="0">
              <a:solidFill>
                <a:srgbClr val="4D4D4D"/>
              </a:solidFill>
            </a:endParaRPr>
          </a:p>
          <a:p>
            <a:pPr algn="just" defTabSz="1279525">
              <a:defRPr/>
            </a:pPr>
            <a:r>
              <a:rPr lang="en-US" sz="1000" b="1" u="sng" dirty="0">
                <a:solidFill>
                  <a:srgbClr val="993366"/>
                </a:solidFill>
              </a:rPr>
              <a:t>Table tops</a:t>
            </a:r>
            <a:r>
              <a:rPr lang="en-US" sz="1000" dirty="0">
                <a:solidFill>
                  <a:srgbClr val="4D4D4D"/>
                </a:solidFill>
              </a:rPr>
              <a:t> can be in virtually any shape, </a:t>
            </a:r>
            <a:r>
              <a:rPr lang="en-US" sz="1000" b="1" dirty="0">
                <a:solidFill>
                  <a:schemeClr val="hlink"/>
                </a:solidFill>
              </a:rPr>
              <a:t>although rectangular, square, round (e.g., the round table), and oval tops are the most frequent</a:t>
            </a:r>
            <a:r>
              <a:rPr lang="en-US" sz="1000" dirty="0">
                <a:solidFill>
                  <a:srgbClr val="4D4D4D"/>
                </a:solidFill>
              </a:rPr>
              <a:t>. </a:t>
            </a:r>
            <a:r>
              <a:rPr lang="en-US" sz="1000" b="1" dirty="0">
                <a:solidFill>
                  <a:schemeClr val="hlink"/>
                </a:solidFill>
              </a:rPr>
              <a:t>Long tables often have extra legs for support</a:t>
            </a:r>
            <a:r>
              <a:rPr lang="en-US" sz="1000" dirty="0">
                <a:solidFill>
                  <a:srgbClr val="4D4D4D"/>
                </a:solidFill>
              </a:rPr>
              <a:t>. Others have higher surfaces for personal use while either standing or sitting on a tall stool.</a:t>
            </a:r>
          </a:p>
          <a:p>
            <a:pPr algn="just" defTabSz="1279525">
              <a:defRPr/>
            </a:pPr>
            <a:endParaRPr lang="en-US" sz="500" dirty="0">
              <a:solidFill>
                <a:srgbClr val="4D4D4D"/>
              </a:solidFill>
            </a:endParaRPr>
          </a:p>
          <a:p>
            <a:pPr algn="just" defTabSz="1279525">
              <a:defRPr/>
            </a:pPr>
            <a:r>
              <a:rPr lang="en-US" sz="1000" dirty="0">
                <a:solidFill>
                  <a:srgbClr val="4D4D4D"/>
                </a:solidFill>
              </a:rPr>
              <a:t>Many tables have tops that </a:t>
            </a:r>
            <a:r>
              <a:rPr lang="en-US" sz="1000" b="1" dirty="0">
                <a:solidFill>
                  <a:schemeClr val="hlink"/>
                </a:solidFill>
              </a:rPr>
              <a:t>can be adjusted to change their position, shape or size, either with foldable extensions or sliding parts that can alter the shape of the top</a:t>
            </a:r>
            <a:r>
              <a:rPr lang="en-US" sz="1000" dirty="0">
                <a:solidFill>
                  <a:srgbClr val="4D4D4D"/>
                </a:solidFill>
              </a:rPr>
              <a:t>. Some tables are entirely </a:t>
            </a:r>
            <a:r>
              <a:rPr lang="en-US" sz="1000" b="1" u="sng" dirty="0">
                <a:solidFill>
                  <a:srgbClr val="993366"/>
                </a:solidFill>
              </a:rPr>
              <a:t>foldable for easy transportation</a:t>
            </a:r>
            <a:r>
              <a:rPr lang="en-US" sz="1000" dirty="0">
                <a:solidFill>
                  <a:srgbClr val="4D4D4D"/>
                </a:solidFill>
              </a:rPr>
              <a:t>, e.g., camping. Small tables in trains and aircraft may be fixed or foldable, although many are simply convenient shelves rather than tables.</a:t>
            </a:r>
            <a:endParaRPr lang="en-GB" sz="1000" dirty="0">
              <a:solidFill>
                <a:srgbClr val="4D4D4D"/>
              </a:solidFill>
            </a:endParaRPr>
          </a:p>
        </p:txBody>
      </p:sp>
      <p:sp>
        <p:nvSpPr>
          <p:cNvPr id="21509" name="Text Box 67"/>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INFORMATION, INSPIRATION &amp; </a:t>
            </a:r>
            <a:r>
              <a:rPr lang="en-GB" altLang="en-US" sz="3200" b="1">
                <a:solidFill>
                  <a:srgbClr val="FF9900"/>
                </a:solidFill>
                <a:cs typeface="Arial" pitchFamily="34" charset="0"/>
              </a:rPr>
              <a:t>INFLUENCES</a:t>
            </a:r>
          </a:p>
        </p:txBody>
      </p:sp>
      <p:pic>
        <p:nvPicPr>
          <p:cNvPr id="21510" name="Picture 120" descr="desk_moder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6745288"/>
            <a:ext cx="3736975" cy="280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511" name="Group 267"/>
          <p:cNvGrpSpPr>
            <a:grpSpLocks/>
          </p:cNvGrpSpPr>
          <p:nvPr/>
        </p:nvGrpSpPr>
        <p:grpSpPr bwMode="auto">
          <a:xfrm>
            <a:off x="8353425" y="1666875"/>
            <a:ext cx="4384675" cy="7869238"/>
            <a:chOff x="5262" y="1050"/>
            <a:chExt cx="2762" cy="4957"/>
          </a:xfrm>
        </p:grpSpPr>
        <p:sp>
          <p:nvSpPr>
            <p:cNvPr id="21596" name="Text Box 11"/>
            <p:cNvSpPr txBox="1">
              <a:spLocks noChangeArrowheads="1"/>
            </p:cNvSpPr>
            <p:nvPr/>
          </p:nvSpPr>
          <p:spPr bwMode="auto">
            <a:xfrm>
              <a:off x="5262" y="1599"/>
              <a:ext cx="2674"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endParaRPr lang="en-GB" altLang="en-US" sz="1000" b="1" u="sng">
                <a:solidFill>
                  <a:srgbClr val="5F5F5F"/>
                </a:solidFill>
              </a:endParaRPr>
            </a:p>
            <a:p>
              <a:pPr algn="l" eaLnBrk="1" hangingPunct="1"/>
              <a:endParaRPr lang="en-GB" altLang="en-US" sz="1000" b="1" u="sng">
                <a:solidFill>
                  <a:srgbClr val="5F5F5F"/>
                </a:solidFill>
              </a:endParaRPr>
            </a:p>
            <a:p>
              <a:pPr algn="l" eaLnBrk="1" hangingPunct="1">
                <a:spcBef>
                  <a:spcPct val="50000"/>
                </a:spcBef>
              </a:pPr>
              <a:endParaRPr lang="en-GB" altLang="en-US" sz="1000" b="1">
                <a:solidFill>
                  <a:srgbClr val="5F5F5F"/>
                </a:solidFill>
              </a:endParaRPr>
            </a:p>
          </p:txBody>
        </p:sp>
        <p:sp>
          <p:nvSpPr>
            <p:cNvPr id="21597" name="Rectangle 55"/>
            <p:cNvSpPr>
              <a:spLocks noChangeArrowheads="1"/>
            </p:cNvSpPr>
            <p:nvPr/>
          </p:nvSpPr>
          <p:spPr bwMode="auto">
            <a:xfrm>
              <a:off x="5308" y="1050"/>
              <a:ext cx="2716" cy="4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400" b="1">
                  <a:solidFill>
                    <a:schemeClr val="hlink"/>
                  </a:solidFill>
                </a:rPr>
                <a:t>CHESS TABLE</a:t>
              </a:r>
            </a:p>
            <a:p>
              <a:pPr algn="just" eaLnBrk="1" hangingPunct="1"/>
              <a:r>
                <a:rPr lang="en-US" altLang="en-US" sz="1000">
                  <a:solidFill>
                    <a:srgbClr val="4D4D4D"/>
                  </a:solidFill>
                </a:rPr>
                <a:t>A chess table is a type of </a:t>
              </a:r>
              <a:r>
                <a:rPr lang="en-US" altLang="en-US" sz="1000" b="1" u="sng">
                  <a:solidFill>
                    <a:srgbClr val="993366"/>
                  </a:solidFill>
                </a:rPr>
                <a:t>games table</a:t>
              </a:r>
              <a:r>
                <a:rPr lang="en-US" altLang="en-US" sz="1000">
                  <a:solidFill>
                    <a:srgbClr val="4D4D4D"/>
                  </a:solidFill>
                </a:rPr>
                <a:t> that integrates a chessboard.</a:t>
              </a:r>
            </a:p>
            <a:p>
              <a:pPr algn="just" eaLnBrk="1" hangingPunct="1"/>
              <a:endParaRPr lang="en-US" altLang="en-US" sz="1000">
                <a:solidFill>
                  <a:srgbClr val="4D4D4D"/>
                </a:solidFill>
              </a:endParaRPr>
            </a:p>
            <a:p>
              <a:pPr algn="just" eaLnBrk="1" hangingPunct="1"/>
              <a:r>
                <a:rPr lang="en-US" altLang="en-US" sz="1400" b="1">
                  <a:solidFill>
                    <a:schemeClr val="hlink"/>
                  </a:solidFill>
                </a:rPr>
                <a:t>DINING ROOM TABLE</a:t>
              </a:r>
            </a:p>
            <a:p>
              <a:pPr algn="just" eaLnBrk="1" hangingPunct="1"/>
              <a:r>
                <a:rPr lang="en-US" altLang="en-US" sz="1000">
                  <a:solidFill>
                    <a:srgbClr val="4D4D4D"/>
                  </a:solidFill>
                </a:rPr>
                <a:t>A dining room</a:t>
              </a:r>
              <a:r>
                <a:rPr lang="en-US" altLang="en-US" sz="1000" b="1">
                  <a:solidFill>
                    <a:srgbClr val="4D4D4D"/>
                  </a:solidFill>
                </a:rPr>
                <a:t> </a:t>
              </a:r>
              <a:r>
                <a:rPr lang="en-US" altLang="en-US" sz="1000">
                  <a:solidFill>
                    <a:srgbClr val="4D4D4D"/>
                  </a:solidFill>
                </a:rPr>
                <a:t>table is a table designed to </a:t>
              </a:r>
              <a:r>
                <a:rPr lang="en-US" altLang="en-US" sz="1000" b="1" u="sng">
                  <a:solidFill>
                    <a:srgbClr val="993366"/>
                  </a:solidFill>
                </a:rPr>
                <a:t>be used for formal dining</a:t>
              </a:r>
              <a:r>
                <a:rPr lang="en-US" altLang="en-US" sz="1000">
                  <a:solidFill>
                    <a:srgbClr val="4D4D4D"/>
                  </a:solidFill>
                </a:rPr>
                <a:t>. </a:t>
              </a:r>
            </a:p>
            <a:p>
              <a:pPr algn="just" eaLnBrk="1" hangingPunct="1"/>
              <a:endParaRPr lang="en-US" altLang="en-US" sz="1000">
                <a:solidFill>
                  <a:srgbClr val="4D4D4D"/>
                </a:solidFill>
              </a:endParaRPr>
            </a:p>
            <a:p>
              <a:pPr algn="just" eaLnBrk="1" hangingPunct="1"/>
              <a:r>
                <a:rPr lang="en-US" altLang="en-US" sz="1400" b="1">
                  <a:solidFill>
                    <a:schemeClr val="hlink"/>
                  </a:solidFill>
                </a:rPr>
                <a:t>REFECTORY TABLE</a:t>
              </a:r>
            </a:p>
            <a:p>
              <a:pPr algn="just" eaLnBrk="1" hangingPunct="1"/>
              <a:r>
                <a:rPr lang="en-US" altLang="en-US" sz="1000">
                  <a:solidFill>
                    <a:srgbClr val="4D4D4D"/>
                  </a:solidFill>
                </a:rPr>
                <a:t>A refectory table is a </a:t>
              </a:r>
              <a:r>
                <a:rPr lang="en-US" altLang="en-US" sz="1000" b="1" u="sng">
                  <a:solidFill>
                    <a:srgbClr val="993366"/>
                  </a:solidFill>
                </a:rPr>
                <a:t>long table</a:t>
              </a:r>
              <a:r>
                <a:rPr lang="en-US" altLang="en-US" sz="1000">
                  <a:solidFill>
                    <a:srgbClr val="4D4D4D"/>
                  </a:solidFill>
                </a:rPr>
                <a:t> designed to </a:t>
              </a:r>
              <a:r>
                <a:rPr lang="en-US" altLang="en-US" sz="1000" b="1" u="sng">
                  <a:solidFill>
                    <a:srgbClr val="993366"/>
                  </a:solidFill>
                </a:rPr>
                <a:t>seat many people for meals</a:t>
              </a:r>
              <a:r>
                <a:rPr lang="en-US" altLang="en-US" sz="1000">
                  <a:solidFill>
                    <a:srgbClr val="4D4D4D"/>
                  </a:solidFill>
                </a:rPr>
                <a:t>. </a:t>
              </a:r>
            </a:p>
            <a:p>
              <a:pPr algn="just" eaLnBrk="1" hangingPunct="1"/>
              <a:endParaRPr lang="en-GB" altLang="en-US" sz="1000">
                <a:solidFill>
                  <a:srgbClr val="4D4D4D"/>
                </a:solidFill>
              </a:endParaRPr>
            </a:p>
            <a:p>
              <a:pPr algn="just" eaLnBrk="1" hangingPunct="1"/>
              <a:r>
                <a:rPr lang="en-GB" altLang="en-US" sz="1400" b="1">
                  <a:solidFill>
                    <a:schemeClr val="hlink"/>
                  </a:solidFill>
                </a:rPr>
                <a:t>PICNIC TABLE</a:t>
              </a:r>
            </a:p>
            <a:p>
              <a:pPr algn="just" eaLnBrk="1" hangingPunct="1"/>
              <a:r>
                <a:rPr lang="en-US" altLang="en-US" sz="1000">
                  <a:solidFill>
                    <a:srgbClr val="4D4D4D"/>
                  </a:solidFill>
                </a:rPr>
                <a:t>A picnic table is a </a:t>
              </a:r>
              <a:r>
                <a:rPr lang="en-US" altLang="en-US" sz="1000" b="1" u="sng">
                  <a:solidFill>
                    <a:srgbClr val="993366"/>
                  </a:solidFill>
                </a:rPr>
                <a:t>modified table with attached benches</a:t>
              </a:r>
              <a:r>
                <a:rPr lang="en-US" altLang="en-US" sz="1000">
                  <a:solidFill>
                    <a:srgbClr val="4D4D4D"/>
                  </a:solidFill>
                </a:rPr>
                <a:t>, designed for </a:t>
              </a:r>
              <a:r>
                <a:rPr lang="en-US" altLang="en-US" sz="1000" b="1">
                  <a:solidFill>
                    <a:schemeClr val="hlink"/>
                  </a:solidFill>
                </a:rPr>
                <a:t>eating a meal outdoors</a:t>
              </a:r>
              <a:r>
                <a:rPr lang="en-US" altLang="en-US" sz="1000">
                  <a:solidFill>
                    <a:srgbClr val="4D4D4D"/>
                  </a:solidFill>
                </a:rPr>
                <a:t>. Picnic tables are used as a </a:t>
              </a:r>
              <a:r>
                <a:rPr lang="en-US" altLang="en-US" sz="1000" b="1">
                  <a:solidFill>
                    <a:schemeClr val="hlink"/>
                  </a:solidFill>
                </a:rPr>
                <a:t>place to sit outdoors any time you need a table</a:t>
              </a:r>
              <a:r>
                <a:rPr lang="en-US" altLang="en-US" sz="1000">
                  <a:solidFill>
                    <a:srgbClr val="4D4D4D"/>
                  </a:solidFill>
                </a:rPr>
                <a:t>. They are used for </a:t>
              </a:r>
              <a:r>
                <a:rPr lang="en-US" altLang="en-US" sz="1000" b="1">
                  <a:solidFill>
                    <a:schemeClr val="hlink"/>
                  </a:solidFill>
                </a:rPr>
                <a:t>dining, for resting, for doing crafts, and for other activities</a:t>
              </a:r>
              <a:r>
                <a:rPr lang="en-US" altLang="en-US" sz="1000">
                  <a:solidFill>
                    <a:srgbClr val="4D4D4D"/>
                  </a:solidFill>
                </a:rPr>
                <a:t>. Picnic tables are generally found in </a:t>
              </a:r>
              <a:r>
                <a:rPr lang="en-US" altLang="en-US" sz="1000" b="1">
                  <a:solidFill>
                    <a:schemeClr val="hlink"/>
                  </a:solidFill>
                </a:rPr>
                <a:t>many parks</a:t>
              </a:r>
              <a:r>
                <a:rPr lang="en-US" altLang="en-US" sz="1000">
                  <a:solidFill>
                    <a:srgbClr val="4D4D4D"/>
                  </a:solidFill>
                </a:rPr>
                <a:t>.</a:t>
              </a:r>
            </a:p>
            <a:p>
              <a:pPr algn="just" eaLnBrk="1" hangingPunct="1"/>
              <a:endParaRPr lang="en-US" altLang="en-US" sz="100">
                <a:solidFill>
                  <a:srgbClr val="4D4D4D"/>
                </a:solidFill>
              </a:endParaRPr>
            </a:p>
            <a:p>
              <a:pPr algn="just" eaLnBrk="1" hangingPunct="1"/>
              <a:r>
                <a:rPr lang="en-US" altLang="en-US" sz="1000">
                  <a:solidFill>
                    <a:srgbClr val="4D4D4D"/>
                  </a:solidFill>
                </a:rPr>
                <a:t>Picnic tables are </a:t>
              </a:r>
              <a:r>
                <a:rPr lang="en-US" altLang="en-US" sz="1000" b="1">
                  <a:solidFill>
                    <a:schemeClr val="hlink"/>
                  </a:solidFill>
                </a:rPr>
                <a:t>also used indoors</a:t>
              </a:r>
              <a:r>
                <a:rPr lang="en-US" altLang="en-US" sz="1000">
                  <a:solidFill>
                    <a:srgbClr val="4D4D4D"/>
                  </a:solidFill>
                </a:rPr>
                <a:t>, when it is desired to have attached seating to tables. </a:t>
              </a:r>
              <a:r>
                <a:rPr lang="en-US" altLang="en-US" sz="1000" b="1" u="sng">
                  <a:solidFill>
                    <a:srgbClr val="993366"/>
                  </a:solidFill>
                </a:rPr>
                <a:t>This is most common is school cafeterias, community centers, and employee break rooms</a:t>
              </a:r>
              <a:r>
                <a:rPr lang="en-US" altLang="en-US" sz="1000">
                  <a:solidFill>
                    <a:srgbClr val="4D4D4D"/>
                  </a:solidFill>
                </a:rPr>
                <a:t>.</a:t>
              </a:r>
              <a:r>
                <a:rPr lang="en-US" altLang="en-US" sz="1000"/>
                <a:t> </a:t>
              </a:r>
            </a:p>
            <a:p>
              <a:pPr algn="just" eaLnBrk="1" hangingPunct="1"/>
              <a:endParaRPr lang="en-GB" altLang="en-US" sz="1000"/>
            </a:p>
            <a:p>
              <a:pPr algn="just" eaLnBrk="1" hangingPunct="1"/>
              <a:r>
                <a:rPr lang="en-GB" altLang="en-US" sz="1400" b="1">
                  <a:solidFill>
                    <a:schemeClr val="hlink"/>
                  </a:solidFill>
                </a:rPr>
                <a:t>TRIPODS TABLES</a:t>
              </a:r>
              <a:endParaRPr lang="en-US" altLang="en-US" sz="1400" b="1">
                <a:solidFill>
                  <a:schemeClr val="hlink"/>
                </a:solidFill>
              </a:endParaRPr>
            </a:p>
            <a:p>
              <a:pPr algn="just" eaLnBrk="1" hangingPunct="1"/>
              <a:r>
                <a:rPr lang="en-US" altLang="en-US" sz="1000">
                  <a:solidFill>
                    <a:srgbClr val="5F5F5F"/>
                  </a:solidFill>
                </a:rPr>
                <a:t>Tripod tables were very popular during the 18th and 19th centuries as </a:t>
              </a:r>
              <a:r>
                <a:rPr lang="en-US" altLang="en-US" sz="1000" b="1">
                  <a:solidFill>
                    <a:schemeClr val="hlink"/>
                  </a:solidFill>
                </a:rPr>
                <a:t>candle stands, tea tables, or small dining tables</a:t>
              </a:r>
              <a:r>
                <a:rPr lang="en-US" altLang="en-US" sz="1000">
                  <a:solidFill>
                    <a:srgbClr val="5F5F5F"/>
                  </a:solidFill>
                </a:rPr>
                <a:t>. Their typically </a:t>
              </a:r>
              <a:r>
                <a:rPr lang="en-US" altLang="en-US" sz="1000" b="1" u="sng">
                  <a:solidFill>
                    <a:srgbClr val="993366"/>
                  </a:solidFill>
                </a:rPr>
                <a:t>round tops often had a tilting mechanism</a:t>
              </a:r>
              <a:r>
                <a:rPr lang="en-US" altLang="en-US" sz="1000">
                  <a:solidFill>
                    <a:srgbClr val="5F5F5F"/>
                  </a:solidFill>
                </a:rPr>
                <a:t>. The </a:t>
              </a:r>
              <a:r>
                <a:rPr lang="en-US" altLang="en-US" sz="1000" b="1">
                  <a:solidFill>
                    <a:schemeClr val="hlink"/>
                  </a:solidFill>
                </a:rPr>
                <a:t>folding top enabled them to be stored out of the way</a:t>
              </a:r>
              <a:r>
                <a:rPr lang="en-US" altLang="en-US" sz="1000">
                  <a:solidFill>
                    <a:srgbClr val="5F5F5F"/>
                  </a:solidFill>
                </a:rPr>
                <a:t> (e.g., in room corners) </a:t>
              </a:r>
              <a:r>
                <a:rPr lang="en-US" altLang="en-US" sz="1000" b="1">
                  <a:solidFill>
                    <a:schemeClr val="hlink"/>
                  </a:solidFill>
                </a:rPr>
                <a:t>when not in use</a:t>
              </a:r>
              <a:r>
                <a:rPr lang="en-US" altLang="en-US" sz="1000">
                  <a:solidFill>
                    <a:srgbClr val="5F5F5F"/>
                  </a:solidFill>
                </a:rPr>
                <a:t>. A further development in this direction was the "birdcage" table, the top of which could both revolve and tilt. </a:t>
              </a:r>
            </a:p>
            <a:p>
              <a:pPr algn="just" eaLnBrk="1" hangingPunct="1"/>
              <a:endParaRPr lang="en-GB" altLang="en-US" sz="1000" b="1">
                <a:solidFill>
                  <a:srgbClr val="5F5F5F"/>
                </a:solidFill>
              </a:endParaRPr>
            </a:p>
            <a:p>
              <a:pPr algn="just" eaLnBrk="1" hangingPunct="1"/>
              <a:r>
                <a:rPr lang="en-GB" altLang="en-US" sz="1400" b="1">
                  <a:solidFill>
                    <a:schemeClr val="hlink"/>
                  </a:solidFill>
                </a:rPr>
                <a:t>PEMBROKE TABLES</a:t>
              </a:r>
              <a:endParaRPr lang="en-US" altLang="en-US" sz="1400" b="1">
                <a:solidFill>
                  <a:schemeClr val="hlink"/>
                </a:solidFill>
              </a:endParaRPr>
            </a:p>
            <a:p>
              <a:pPr algn="just" eaLnBrk="1" hangingPunct="1"/>
              <a:r>
                <a:rPr lang="en-US" altLang="en-US" sz="1000">
                  <a:solidFill>
                    <a:srgbClr val="5F5F5F"/>
                  </a:solidFill>
                </a:rPr>
                <a:t>Pembroke tables were first introduced during the 18th century and were popular throughout the 19th century. Their main characteristic was a </a:t>
              </a:r>
              <a:r>
                <a:rPr lang="en-US" altLang="en-US" sz="1000" b="1" u="sng">
                  <a:solidFill>
                    <a:srgbClr val="993366"/>
                  </a:solidFill>
                </a:rPr>
                <a:t>rectangular or oval top with folding or drop leaves on each side</a:t>
              </a:r>
              <a:r>
                <a:rPr lang="en-US" altLang="en-US" sz="1000">
                  <a:solidFill>
                    <a:srgbClr val="5F5F5F"/>
                  </a:solidFill>
                </a:rPr>
                <a:t>. Most examples have </a:t>
              </a:r>
              <a:r>
                <a:rPr lang="en-US" altLang="en-US" sz="1000" b="1">
                  <a:solidFill>
                    <a:schemeClr val="hlink"/>
                  </a:solidFill>
                </a:rPr>
                <a:t>one or more drawers and four legs sometimes connected by stretchers</a:t>
              </a:r>
              <a:r>
                <a:rPr lang="en-US" altLang="en-US" sz="1000">
                  <a:solidFill>
                    <a:srgbClr val="5F5F5F"/>
                  </a:solidFill>
                </a:rPr>
                <a:t>. Their design meant they could </a:t>
              </a:r>
              <a:r>
                <a:rPr lang="en-US" altLang="en-US" sz="1000" b="1">
                  <a:solidFill>
                    <a:schemeClr val="hlink"/>
                  </a:solidFill>
                </a:rPr>
                <a:t>easily be stored or moved about</a:t>
              </a:r>
              <a:r>
                <a:rPr lang="en-US" altLang="en-US" sz="1000">
                  <a:solidFill>
                    <a:srgbClr val="5F5F5F"/>
                  </a:solidFill>
                </a:rPr>
                <a:t> and conveniently </a:t>
              </a:r>
              <a:r>
                <a:rPr lang="en-US" altLang="en-US" sz="1000" b="1">
                  <a:solidFill>
                    <a:schemeClr val="hlink"/>
                  </a:solidFill>
                </a:rPr>
                <a:t>opened for serving tea, dining, writing, or other occasional uses</a:t>
              </a:r>
              <a:r>
                <a:rPr lang="en-US" altLang="en-US" sz="1000">
                  <a:solidFill>
                    <a:srgbClr val="5F5F5F"/>
                  </a:solidFill>
                </a:rPr>
                <a:t>. </a:t>
              </a:r>
            </a:p>
            <a:p>
              <a:pPr algn="just" eaLnBrk="1" hangingPunct="1"/>
              <a:endParaRPr lang="en-GB" altLang="en-US" sz="1000">
                <a:solidFill>
                  <a:srgbClr val="5F5F5F"/>
                </a:solidFill>
              </a:endParaRPr>
            </a:p>
            <a:p>
              <a:pPr algn="just" eaLnBrk="1" hangingPunct="1"/>
              <a:r>
                <a:rPr lang="en-GB" altLang="en-US" sz="1400" b="1">
                  <a:solidFill>
                    <a:schemeClr val="hlink"/>
                  </a:solidFill>
                </a:rPr>
                <a:t>SOFA TABLES</a:t>
              </a:r>
              <a:endParaRPr lang="en-US" altLang="en-US" sz="1400" b="1">
                <a:solidFill>
                  <a:schemeClr val="hlink"/>
                </a:solidFill>
              </a:endParaRPr>
            </a:p>
            <a:p>
              <a:pPr algn="just" eaLnBrk="1" hangingPunct="1"/>
              <a:r>
                <a:rPr lang="en-US" altLang="en-US" sz="1000">
                  <a:solidFill>
                    <a:srgbClr val="5F5F5F"/>
                  </a:solidFill>
                </a:rPr>
                <a:t>Sofa tables are similar to Pembroke tables and usually </a:t>
              </a:r>
              <a:r>
                <a:rPr lang="en-US" altLang="en-US" sz="1000" b="1" u="sng">
                  <a:solidFill>
                    <a:srgbClr val="993366"/>
                  </a:solidFill>
                </a:rPr>
                <a:t>have longer and narrower tops</a:t>
              </a:r>
              <a:r>
                <a:rPr lang="en-US" altLang="en-US" sz="1000">
                  <a:solidFill>
                    <a:srgbClr val="5F5F5F"/>
                  </a:solidFill>
                </a:rPr>
                <a:t>. They were specifically designed for placement directly </a:t>
              </a:r>
              <a:r>
                <a:rPr lang="en-US" altLang="en-US" sz="1000" b="1">
                  <a:solidFill>
                    <a:schemeClr val="hlink"/>
                  </a:solidFill>
                </a:rPr>
                <a:t>in front of sofas for serving tea, writing, dining, or other convenient uses</a:t>
              </a:r>
              <a:r>
                <a:rPr lang="en-US" altLang="en-US" sz="1000">
                  <a:solidFill>
                    <a:srgbClr val="5F5F5F"/>
                  </a:solidFill>
                </a:rPr>
                <a:t>. Generally speaking, </a:t>
              </a:r>
              <a:r>
                <a:rPr lang="en-US" altLang="en-US" sz="1000" b="1">
                  <a:solidFill>
                    <a:schemeClr val="hlink"/>
                  </a:solidFill>
                </a:rPr>
                <a:t>a sofa table is a tall, narrow table used behind a sofa to hold lamps or decorative objects</a:t>
              </a:r>
              <a:r>
                <a:rPr lang="en-US" altLang="en-US" sz="1000">
                  <a:solidFill>
                    <a:srgbClr val="5F5F5F"/>
                  </a:solidFill>
                </a:rPr>
                <a:t>. </a:t>
              </a:r>
            </a:p>
            <a:p>
              <a:pPr algn="just" eaLnBrk="1" hangingPunct="1"/>
              <a:endParaRPr lang="en-US" altLang="en-US" sz="1000">
                <a:solidFill>
                  <a:srgbClr val="5F5F5F"/>
                </a:solidFill>
              </a:endParaRPr>
            </a:p>
            <a:p>
              <a:pPr algn="just" eaLnBrk="1" hangingPunct="1"/>
              <a:r>
                <a:rPr lang="en-GB" altLang="en-US" sz="1400" b="1">
                  <a:solidFill>
                    <a:schemeClr val="hlink"/>
                  </a:solidFill>
                </a:rPr>
                <a:t>END TABLES</a:t>
              </a:r>
              <a:endParaRPr lang="en-US" altLang="en-US" sz="1400" b="1">
                <a:solidFill>
                  <a:schemeClr val="hlink"/>
                </a:solidFill>
              </a:endParaRPr>
            </a:p>
            <a:p>
              <a:pPr algn="just" eaLnBrk="1" hangingPunct="1"/>
              <a:r>
                <a:rPr lang="en-US" altLang="en-US" sz="1000">
                  <a:solidFill>
                    <a:srgbClr val="5F5F5F"/>
                  </a:solidFill>
                </a:rPr>
                <a:t>End tables are </a:t>
              </a:r>
              <a:r>
                <a:rPr lang="en-US" altLang="en-US" sz="1000" b="1" u="sng">
                  <a:solidFill>
                    <a:srgbClr val="993366"/>
                  </a:solidFill>
                </a:rPr>
                <a:t>small tables typically placed beside couches or armchairs</a:t>
              </a:r>
              <a:r>
                <a:rPr lang="en-US" altLang="en-US" sz="1000">
                  <a:solidFill>
                    <a:srgbClr val="5F5F5F"/>
                  </a:solidFill>
                </a:rPr>
                <a:t>. Often lamps will be placed on an end table. </a:t>
              </a:r>
              <a:endParaRPr lang="en-GB" altLang="en-US" sz="1000"/>
            </a:p>
          </p:txBody>
        </p:sp>
        <p:grpSp>
          <p:nvGrpSpPr>
            <p:cNvPr id="21598" name="Group 127"/>
            <p:cNvGrpSpPr>
              <a:grpSpLocks/>
            </p:cNvGrpSpPr>
            <p:nvPr/>
          </p:nvGrpSpPr>
          <p:grpSpPr bwMode="auto">
            <a:xfrm>
              <a:off x="7253" y="3179"/>
              <a:ext cx="681" cy="117"/>
              <a:chOff x="4531" y="1573"/>
              <a:chExt cx="681" cy="117"/>
            </a:xfrm>
          </p:grpSpPr>
          <p:sp>
            <p:nvSpPr>
              <p:cNvPr id="133248" name="AutoShape 128"/>
              <p:cNvSpPr>
                <a:spLocks noChangeArrowheads="1"/>
              </p:cNvSpPr>
              <p:nvPr/>
            </p:nvSpPr>
            <p:spPr bwMode="auto">
              <a:xfrm>
                <a:off x="4531"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49" name="AutoShape 129"/>
              <p:cNvSpPr>
                <a:spLocks noChangeArrowheads="1"/>
              </p:cNvSpPr>
              <p:nvPr/>
            </p:nvSpPr>
            <p:spPr bwMode="auto">
              <a:xfrm>
                <a:off x="4667"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50" name="AutoShape 130"/>
              <p:cNvSpPr>
                <a:spLocks noChangeArrowheads="1"/>
              </p:cNvSpPr>
              <p:nvPr/>
            </p:nvSpPr>
            <p:spPr bwMode="auto">
              <a:xfrm>
                <a:off x="4803"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51" name="AutoShape 131"/>
              <p:cNvSpPr>
                <a:spLocks noChangeArrowheads="1"/>
              </p:cNvSpPr>
              <p:nvPr/>
            </p:nvSpPr>
            <p:spPr bwMode="auto">
              <a:xfrm>
                <a:off x="4940"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52" name="AutoShape 132"/>
              <p:cNvSpPr>
                <a:spLocks noChangeArrowheads="1"/>
              </p:cNvSpPr>
              <p:nvPr/>
            </p:nvSpPr>
            <p:spPr bwMode="auto">
              <a:xfrm>
                <a:off x="5076"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nvGrpSpPr>
            <p:cNvPr id="21599" name="Group 133"/>
            <p:cNvGrpSpPr>
              <a:grpSpLocks/>
            </p:cNvGrpSpPr>
            <p:nvPr/>
          </p:nvGrpSpPr>
          <p:grpSpPr bwMode="auto">
            <a:xfrm>
              <a:off x="7253" y="1074"/>
              <a:ext cx="681" cy="117"/>
              <a:chOff x="4531" y="1573"/>
              <a:chExt cx="681" cy="117"/>
            </a:xfrm>
          </p:grpSpPr>
          <p:sp>
            <p:nvSpPr>
              <p:cNvPr id="133254" name="AutoShape 134"/>
              <p:cNvSpPr>
                <a:spLocks noChangeArrowheads="1"/>
              </p:cNvSpPr>
              <p:nvPr/>
            </p:nvSpPr>
            <p:spPr bwMode="auto">
              <a:xfrm>
                <a:off x="4531"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55" name="AutoShape 135"/>
              <p:cNvSpPr>
                <a:spLocks noChangeArrowheads="1"/>
              </p:cNvSpPr>
              <p:nvPr/>
            </p:nvSpPr>
            <p:spPr bwMode="auto">
              <a:xfrm>
                <a:off x="4667"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56" name="AutoShape 136"/>
              <p:cNvSpPr>
                <a:spLocks noChangeArrowheads="1"/>
              </p:cNvSpPr>
              <p:nvPr/>
            </p:nvSpPr>
            <p:spPr bwMode="auto">
              <a:xfrm>
                <a:off x="4803"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57" name="AutoShape 137"/>
              <p:cNvSpPr>
                <a:spLocks noChangeArrowheads="1"/>
              </p:cNvSpPr>
              <p:nvPr/>
            </p:nvSpPr>
            <p:spPr bwMode="auto">
              <a:xfrm>
                <a:off x="4940"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58" name="AutoShape 138"/>
              <p:cNvSpPr>
                <a:spLocks noChangeArrowheads="1"/>
              </p:cNvSpPr>
              <p:nvPr/>
            </p:nvSpPr>
            <p:spPr bwMode="auto">
              <a:xfrm>
                <a:off x="5076"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nvGrpSpPr>
            <p:cNvPr id="21600" name="Group 139"/>
            <p:cNvGrpSpPr>
              <a:grpSpLocks/>
            </p:cNvGrpSpPr>
            <p:nvPr/>
          </p:nvGrpSpPr>
          <p:grpSpPr bwMode="auto">
            <a:xfrm>
              <a:off x="7253" y="1391"/>
              <a:ext cx="681" cy="117"/>
              <a:chOff x="4531" y="1573"/>
              <a:chExt cx="681" cy="117"/>
            </a:xfrm>
          </p:grpSpPr>
          <p:sp>
            <p:nvSpPr>
              <p:cNvPr id="133260" name="AutoShape 140"/>
              <p:cNvSpPr>
                <a:spLocks noChangeArrowheads="1"/>
              </p:cNvSpPr>
              <p:nvPr/>
            </p:nvSpPr>
            <p:spPr bwMode="auto">
              <a:xfrm>
                <a:off x="4531"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61" name="AutoShape 141"/>
              <p:cNvSpPr>
                <a:spLocks noChangeArrowheads="1"/>
              </p:cNvSpPr>
              <p:nvPr/>
            </p:nvSpPr>
            <p:spPr bwMode="auto">
              <a:xfrm>
                <a:off x="4667"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62" name="AutoShape 142"/>
              <p:cNvSpPr>
                <a:spLocks noChangeArrowheads="1"/>
              </p:cNvSpPr>
              <p:nvPr/>
            </p:nvSpPr>
            <p:spPr bwMode="auto">
              <a:xfrm>
                <a:off x="4803"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63" name="AutoShape 143"/>
              <p:cNvSpPr>
                <a:spLocks noChangeArrowheads="1"/>
              </p:cNvSpPr>
              <p:nvPr/>
            </p:nvSpPr>
            <p:spPr bwMode="auto">
              <a:xfrm>
                <a:off x="4940"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64" name="AutoShape 144"/>
              <p:cNvSpPr>
                <a:spLocks noChangeArrowheads="1"/>
              </p:cNvSpPr>
              <p:nvPr/>
            </p:nvSpPr>
            <p:spPr bwMode="auto">
              <a:xfrm>
                <a:off x="5076"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nvGrpSpPr>
            <p:cNvPr id="21601" name="Group 145"/>
            <p:cNvGrpSpPr>
              <a:grpSpLocks/>
            </p:cNvGrpSpPr>
            <p:nvPr/>
          </p:nvGrpSpPr>
          <p:grpSpPr bwMode="auto">
            <a:xfrm>
              <a:off x="7253" y="1754"/>
              <a:ext cx="681" cy="117"/>
              <a:chOff x="4531" y="1573"/>
              <a:chExt cx="681" cy="117"/>
            </a:xfrm>
          </p:grpSpPr>
          <p:sp>
            <p:nvSpPr>
              <p:cNvPr id="133266" name="AutoShape 146"/>
              <p:cNvSpPr>
                <a:spLocks noChangeArrowheads="1"/>
              </p:cNvSpPr>
              <p:nvPr/>
            </p:nvSpPr>
            <p:spPr bwMode="auto">
              <a:xfrm>
                <a:off x="4531"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67" name="AutoShape 147"/>
              <p:cNvSpPr>
                <a:spLocks noChangeArrowheads="1"/>
              </p:cNvSpPr>
              <p:nvPr/>
            </p:nvSpPr>
            <p:spPr bwMode="auto">
              <a:xfrm>
                <a:off x="4667"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68" name="AutoShape 148"/>
              <p:cNvSpPr>
                <a:spLocks noChangeArrowheads="1"/>
              </p:cNvSpPr>
              <p:nvPr/>
            </p:nvSpPr>
            <p:spPr bwMode="auto">
              <a:xfrm>
                <a:off x="4803"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69" name="AutoShape 149"/>
              <p:cNvSpPr>
                <a:spLocks noChangeArrowheads="1"/>
              </p:cNvSpPr>
              <p:nvPr/>
            </p:nvSpPr>
            <p:spPr bwMode="auto">
              <a:xfrm>
                <a:off x="4940"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70" name="AutoShape 150"/>
              <p:cNvSpPr>
                <a:spLocks noChangeArrowheads="1"/>
              </p:cNvSpPr>
              <p:nvPr/>
            </p:nvSpPr>
            <p:spPr bwMode="auto">
              <a:xfrm>
                <a:off x="5076"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nvGrpSpPr>
            <p:cNvPr id="21602" name="Group 151"/>
            <p:cNvGrpSpPr>
              <a:grpSpLocks/>
            </p:cNvGrpSpPr>
            <p:nvPr/>
          </p:nvGrpSpPr>
          <p:grpSpPr bwMode="auto">
            <a:xfrm>
              <a:off x="7253" y="2162"/>
              <a:ext cx="681" cy="117"/>
              <a:chOff x="4531" y="1573"/>
              <a:chExt cx="681" cy="117"/>
            </a:xfrm>
          </p:grpSpPr>
          <p:sp>
            <p:nvSpPr>
              <p:cNvPr id="133272" name="AutoShape 152"/>
              <p:cNvSpPr>
                <a:spLocks noChangeArrowheads="1"/>
              </p:cNvSpPr>
              <p:nvPr/>
            </p:nvSpPr>
            <p:spPr bwMode="auto">
              <a:xfrm>
                <a:off x="4531"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73" name="AutoShape 153"/>
              <p:cNvSpPr>
                <a:spLocks noChangeArrowheads="1"/>
              </p:cNvSpPr>
              <p:nvPr/>
            </p:nvSpPr>
            <p:spPr bwMode="auto">
              <a:xfrm>
                <a:off x="4667"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74" name="AutoShape 154"/>
              <p:cNvSpPr>
                <a:spLocks noChangeArrowheads="1"/>
              </p:cNvSpPr>
              <p:nvPr/>
            </p:nvSpPr>
            <p:spPr bwMode="auto">
              <a:xfrm>
                <a:off x="4803"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75" name="AutoShape 155"/>
              <p:cNvSpPr>
                <a:spLocks noChangeArrowheads="1"/>
              </p:cNvSpPr>
              <p:nvPr/>
            </p:nvSpPr>
            <p:spPr bwMode="auto">
              <a:xfrm>
                <a:off x="4940"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76" name="AutoShape 156"/>
              <p:cNvSpPr>
                <a:spLocks noChangeArrowheads="1"/>
              </p:cNvSpPr>
              <p:nvPr/>
            </p:nvSpPr>
            <p:spPr bwMode="auto">
              <a:xfrm>
                <a:off x="5076"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nvGrpSpPr>
            <p:cNvPr id="21603" name="Group 163"/>
            <p:cNvGrpSpPr>
              <a:grpSpLocks/>
            </p:cNvGrpSpPr>
            <p:nvPr/>
          </p:nvGrpSpPr>
          <p:grpSpPr bwMode="auto">
            <a:xfrm>
              <a:off x="7253" y="5583"/>
              <a:ext cx="681" cy="117"/>
              <a:chOff x="4531" y="1573"/>
              <a:chExt cx="681" cy="117"/>
            </a:xfrm>
          </p:grpSpPr>
          <p:sp>
            <p:nvSpPr>
              <p:cNvPr id="133284" name="AutoShape 164"/>
              <p:cNvSpPr>
                <a:spLocks noChangeArrowheads="1"/>
              </p:cNvSpPr>
              <p:nvPr/>
            </p:nvSpPr>
            <p:spPr bwMode="auto">
              <a:xfrm>
                <a:off x="4531"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85" name="AutoShape 165"/>
              <p:cNvSpPr>
                <a:spLocks noChangeArrowheads="1"/>
              </p:cNvSpPr>
              <p:nvPr/>
            </p:nvSpPr>
            <p:spPr bwMode="auto">
              <a:xfrm>
                <a:off x="4667"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86" name="AutoShape 166"/>
              <p:cNvSpPr>
                <a:spLocks noChangeArrowheads="1"/>
              </p:cNvSpPr>
              <p:nvPr/>
            </p:nvSpPr>
            <p:spPr bwMode="auto">
              <a:xfrm>
                <a:off x="4803"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87" name="AutoShape 167"/>
              <p:cNvSpPr>
                <a:spLocks noChangeArrowheads="1"/>
              </p:cNvSpPr>
              <p:nvPr/>
            </p:nvSpPr>
            <p:spPr bwMode="auto">
              <a:xfrm>
                <a:off x="4940"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88" name="AutoShape 168"/>
              <p:cNvSpPr>
                <a:spLocks noChangeArrowheads="1"/>
              </p:cNvSpPr>
              <p:nvPr/>
            </p:nvSpPr>
            <p:spPr bwMode="auto">
              <a:xfrm>
                <a:off x="5076"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nvGrpSpPr>
            <p:cNvPr id="21604" name="Group 169"/>
            <p:cNvGrpSpPr>
              <a:grpSpLocks/>
            </p:cNvGrpSpPr>
            <p:nvPr/>
          </p:nvGrpSpPr>
          <p:grpSpPr bwMode="auto">
            <a:xfrm>
              <a:off x="7253" y="4884"/>
              <a:ext cx="681" cy="117"/>
              <a:chOff x="4531" y="1573"/>
              <a:chExt cx="681" cy="117"/>
            </a:xfrm>
          </p:grpSpPr>
          <p:sp>
            <p:nvSpPr>
              <p:cNvPr id="133290" name="AutoShape 170"/>
              <p:cNvSpPr>
                <a:spLocks noChangeArrowheads="1"/>
              </p:cNvSpPr>
              <p:nvPr/>
            </p:nvSpPr>
            <p:spPr bwMode="auto">
              <a:xfrm>
                <a:off x="4531"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91" name="AutoShape 171"/>
              <p:cNvSpPr>
                <a:spLocks noChangeArrowheads="1"/>
              </p:cNvSpPr>
              <p:nvPr/>
            </p:nvSpPr>
            <p:spPr bwMode="auto">
              <a:xfrm>
                <a:off x="4667"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92" name="AutoShape 172"/>
              <p:cNvSpPr>
                <a:spLocks noChangeArrowheads="1"/>
              </p:cNvSpPr>
              <p:nvPr/>
            </p:nvSpPr>
            <p:spPr bwMode="auto">
              <a:xfrm>
                <a:off x="4803"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93" name="AutoShape 173"/>
              <p:cNvSpPr>
                <a:spLocks noChangeArrowheads="1"/>
              </p:cNvSpPr>
              <p:nvPr/>
            </p:nvSpPr>
            <p:spPr bwMode="auto">
              <a:xfrm>
                <a:off x="4940"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94" name="AutoShape 174"/>
              <p:cNvSpPr>
                <a:spLocks noChangeArrowheads="1"/>
              </p:cNvSpPr>
              <p:nvPr/>
            </p:nvSpPr>
            <p:spPr bwMode="auto">
              <a:xfrm>
                <a:off x="5076"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nvGrpSpPr>
            <p:cNvPr id="21605" name="Group 175"/>
            <p:cNvGrpSpPr>
              <a:grpSpLocks/>
            </p:cNvGrpSpPr>
            <p:nvPr/>
          </p:nvGrpSpPr>
          <p:grpSpPr bwMode="auto">
            <a:xfrm>
              <a:off x="7253" y="3996"/>
              <a:ext cx="681" cy="117"/>
              <a:chOff x="4531" y="1573"/>
              <a:chExt cx="681" cy="117"/>
            </a:xfrm>
          </p:grpSpPr>
          <p:sp>
            <p:nvSpPr>
              <p:cNvPr id="133296" name="AutoShape 176"/>
              <p:cNvSpPr>
                <a:spLocks noChangeArrowheads="1"/>
              </p:cNvSpPr>
              <p:nvPr/>
            </p:nvSpPr>
            <p:spPr bwMode="auto">
              <a:xfrm>
                <a:off x="4531"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97" name="AutoShape 177"/>
              <p:cNvSpPr>
                <a:spLocks noChangeArrowheads="1"/>
              </p:cNvSpPr>
              <p:nvPr/>
            </p:nvSpPr>
            <p:spPr bwMode="auto">
              <a:xfrm>
                <a:off x="4667"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98" name="AutoShape 178"/>
              <p:cNvSpPr>
                <a:spLocks noChangeArrowheads="1"/>
              </p:cNvSpPr>
              <p:nvPr/>
            </p:nvSpPr>
            <p:spPr bwMode="auto">
              <a:xfrm>
                <a:off x="4803"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99" name="AutoShape 179"/>
              <p:cNvSpPr>
                <a:spLocks noChangeArrowheads="1"/>
              </p:cNvSpPr>
              <p:nvPr/>
            </p:nvSpPr>
            <p:spPr bwMode="auto">
              <a:xfrm>
                <a:off x="4940"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00" name="AutoShape 180"/>
              <p:cNvSpPr>
                <a:spLocks noChangeArrowheads="1"/>
              </p:cNvSpPr>
              <p:nvPr/>
            </p:nvSpPr>
            <p:spPr bwMode="auto">
              <a:xfrm>
                <a:off x="5076"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grpSp>
        <p:nvGrpSpPr>
          <p:cNvPr id="21512" name="Group 213"/>
          <p:cNvGrpSpPr>
            <a:grpSpLocks/>
          </p:cNvGrpSpPr>
          <p:nvPr/>
        </p:nvGrpSpPr>
        <p:grpSpPr bwMode="auto">
          <a:xfrm>
            <a:off x="4240213" y="4763"/>
            <a:ext cx="8426450" cy="1627187"/>
            <a:chOff x="2711" y="139"/>
            <a:chExt cx="5308" cy="1025"/>
          </a:xfrm>
        </p:grpSpPr>
        <p:sp>
          <p:nvSpPr>
            <p:cNvPr id="21564" name="Text Box 214"/>
            <p:cNvSpPr txBox="1">
              <a:spLocks noChangeArrowheads="1"/>
            </p:cNvSpPr>
            <p:nvPr/>
          </p:nvSpPr>
          <p:spPr bwMode="auto">
            <a:xfrm>
              <a:off x="2717" y="386"/>
              <a:ext cx="5302" cy="234"/>
            </a:xfrm>
            <a:prstGeom prst="rect">
              <a:avLst/>
            </a:prstGeom>
            <a:gradFill rotWithShape="1">
              <a:gsLst>
                <a:gs pos="0">
                  <a:srgbClr val="DEDEDE"/>
                </a:gs>
                <a:gs pos="100000">
                  <a:schemeClr val="bg1"/>
                </a:gs>
              </a:gsLst>
              <a:lin ang="5400000" scaled="1"/>
            </a:gra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r>
                <a:rPr lang="en-US" altLang="en-US" sz="800">
                  <a:solidFill>
                    <a:srgbClr val="5F5F5F"/>
                  </a:solidFill>
                </a:rPr>
                <a:t>In order to portray my true thoughts on each product that I examine I have developed a rating system. I will use the system to rate function, suitability of materials, components, manufacturing processes used, ergonomic suitability, aesthetics and the cost of each product using a 5 star system. Each of the ratings mean the following:</a:t>
              </a:r>
              <a:endParaRPr lang="en-GB" altLang="en-US" sz="800">
                <a:solidFill>
                  <a:srgbClr val="5F5F5F"/>
                </a:solidFill>
              </a:endParaRPr>
            </a:p>
          </p:txBody>
        </p:sp>
        <p:sp>
          <p:nvSpPr>
            <p:cNvPr id="21565" name="Text Box 215"/>
            <p:cNvSpPr txBox="1">
              <a:spLocks noChangeArrowheads="1"/>
            </p:cNvSpPr>
            <p:nvPr/>
          </p:nvSpPr>
          <p:spPr bwMode="auto">
            <a:xfrm>
              <a:off x="7297" y="638"/>
              <a:ext cx="681"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900" b="1">
                  <a:solidFill>
                    <a:srgbClr val="5F5F5F"/>
                  </a:solidFill>
                </a:rPr>
                <a:t>5 STARS</a:t>
              </a:r>
            </a:p>
          </p:txBody>
        </p:sp>
        <p:sp>
          <p:nvSpPr>
            <p:cNvPr id="21566" name="Rectangle 216"/>
            <p:cNvSpPr>
              <a:spLocks noChangeArrowheads="1"/>
            </p:cNvSpPr>
            <p:nvPr/>
          </p:nvSpPr>
          <p:spPr bwMode="auto">
            <a:xfrm>
              <a:off x="2711" y="139"/>
              <a:ext cx="1639"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RATING SYSTEM</a:t>
              </a:r>
            </a:p>
          </p:txBody>
        </p:sp>
        <p:sp>
          <p:nvSpPr>
            <p:cNvPr id="21567" name="AutoShape 217"/>
            <p:cNvSpPr>
              <a:spLocks noChangeArrowheads="1"/>
            </p:cNvSpPr>
            <p:nvPr/>
          </p:nvSpPr>
          <p:spPr bwMode="auto">
            <a:xfrm>
              <a:off x="2806" y="638"/>
              <a:ext cx="953" cy="499"/>
            </a:xfrm>
            <a:prstGeom prst="roundRect">
              <a:avLst>
                <a:gd name="adj" fmla="val 16667"/>
              </a:avLst>
            </a:prstGeom>
            <a:noFill/>
            <a:ln w="12700" algn="ctr">
              <a:solidFill>
                <a:schemeClr val="hlink"/>
              </a:solidFill>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33338" name="AutoShape 218"/>
            <p:cNvSpPr>
              <a:spLocks noChangeArrowheads="1"/>
            </p:cNvSpPr>
            <p:nvPr/>
          </p:nvSpPr>
          <p:spPr bwMode="auto">
            <a:xfrm>
              <a:off x="2852"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21569" name="Text Box 219"/>
            <p:cNvSpPr txBox="1">
              <a:spLocks noChangeArrowheads="1"/>
            </p:cNvSpPr>
            <p:nvPr/>
          </p:nvSpPr>
          <p:spPr bwMode="auto">
            <a:xfrm>
              <a:off x="2761" y="749"/>
              <a:ext cx="1029" cy="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700">
                  <a:solidFill>
                    <a:srgbClr val="5F5F5F"/>
                  </a:solidFill>
                </a:rPr>
                <a:t>This is a very poor design and shows less thoughts in this aspect of the product. Improvements could be made to make the product better.</a:t>
              </a:r>
            </a:p>
          </p:txBody>
        </p:sp>
        <p:sp>
          <p:nvSpPr>
            <p:cNvPr id="21570" name="Text Box 220"/>
            <p:cNvSpPr txBox="1">
              <a:spLocks noChangeArrowheads="1"/>
            </p:cNvSpPr>
            <p:nvPr/>
          </p:nvSpPr>
          <p:spPr bwMode="auto">
            <a:xfrm>
              <a:off x="2897" y="638"/>
              <a:ext cx="681"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900" b="1">
                  <a:solidFill>
                    <a:srgbClr val="5F5F5F"/>
                  </a:solidFill>
                </a:rPr>
                <a:t>1 STAR</a:t>
              </a:r>
            </a:p>
          </p:txBody>
        </p:sp>
        <p:sp>
          <p:nvSpPr>
            <p:cNvPr id="133341" name="AutoShape 221"/>
            <p:cNvSpPr>
              <a:spLocks noChangeArrowheads="1"/>
            </p:cNvSpPr>
            <p:nvPr/>
          </p:nvSpPr>
          <p:spPr bwMode="auto">
            <a:xfrm>
              <a:off x="3864"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21572" name="Text Box 222"/>
            <p:cNvSpPr txBox="1">
              <a:spLocks noChangeArrowheads="1"/>
            </p:cNvSpPr>
            <p:nvPr/>
          </p:nvSpPr>
          <p:spPr bwMode="auto">
            <a:xfrm>
              <a:off x="3773" y="749"/>
              <a:ext cx="1029"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700">
                  <a:solidFill>
                    <a:srgbClr val="5F5F5F"/>
                  </a:solidFill>
                </a:rPr>
                <a:t>This is a satisfactory rating of the product and again improvements could be easily made to make the product more useful.</a:t>
              </a:r>
            </a:p>
          </p:txBody>
        </p:sp>
        <p:sp>
          <p:nvSpPr>
            <p:cNvPr id="21573" name="Text Box 223"/>
            <p:cNvSpPr txBox="1">
              <a:spLocks noChangeArrowheads="1"/>
            </p:cNvSpPr>
            <p:nvPr/>
          </p:nvSpPr>
          <p:spPr bwMode="auto">
            <a:xfrm>
              <a:off x="4000" y="644"/>
              <a:ext cx="681"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900" b="1">
                  <a:solidFill>
                    <a:srgbClr val="5F5F5F"/>
                  </a:solidFill>
                </a:rPr>
                <a:t>2 STARS</a:t>
              </a:r>
            </a:p>
          </p:txBody>
        </p:sp>
        <p:sp>
          <p:nvSpPr>
            <p:cNvPr id="133344" name="AutoShape 224"/>
            <p:cNvSpPr>
              <a:spLocks noChangeArrowheads="1"/>
            </p:cNvSpPr>
            <p:nvPr/>
          </p:nvSpPr>
          <p:spPr bwMode="auto">
            <a:xfrm>
              <a:off x="3956"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algn="l" defTabSz="957263">
                <a:spcBef>
                  <a:spcPct val="50000"/>
                </a:spcBef>
                <a:defRPr/>
              </a:pPr>
              <a:endParaRPr lang="en-GB" sz="600" dirty="0">
                <a:solidFill>
                  <a:srgbClr val="5F5F5F"/>
                </a:solidFill>
              </a:endParaRPr>
            </a:p>
            <a:p>
              <a:pPr defTabSz="957263">
                <a:spcBef>
                  <a:spcPct val="50000"/>
                </a:spcBef>
                <a:defRPr/>
              </a:pPr>
              <a:endParaRPr lang="en-GB" sz="600" dirty="0">
                <a:solidFill>
                  <a:srgbClr val="5F5F5F"/>
                </a:solidFill>
              </a:endParaRPr>
            </a:p>
          </p:txBody>
        </p:sp>
        <p:sp>
          <p:nvSpPr>
            <p:cNvPr id="133345" name="AutoShape 225"/>
            <p:cNvSpPr>
              <a:spLocks noChangeArrowheads="1"/>
            </p:cNvSpPr>
            <p:nvPr/>
          </p:nvSpPr>
          <p:spPr bwMode="auto">
            <a:xfrm>
              <a:off x="4870"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21576" name="Text Box 226"/>
            <p:cNvSpPr txBox="1">
              <a:spLocks noChangeArrowheads="1"/>
            </p:cNvSpPr>
            <p:nvPr/>
          </p:nvSpPr>
          <p:spPr bwMode="auto">
            <a:xfrm>
              <a:off x="4780" y="749"/>
              <a:ext cx="1066" cy="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700">
                  <a:solidFill>
                    <a:srgbClr val="5F5F5F"/>
                  </a:solidFill>
                </a:rPr>
                <a:t>This rate shows that the aspect of the product has been well thought out before the product is being developed. Small improvements could be made.</a:t>
              </a:r>
            </a:p>
          </p:txBody>
        </p:sp>
        <p:sp>
          <p:nvSpPr>
            <p:cNvPr id="21577" name="Text Box 227"/>
            <p:cNvSpPr txBox="1">
              <a:spLocks noChangeArrowheads="1"/>
            </p:cNvSpPr>
            <p:nvPr/>
          </p:nvSpPr>
          <p:spPr bwMode="auto">
            <a:xfrm>
              <a:off x="5097" y="644"/>
              <a:ext cx="681"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900" b="1">
                  <a:solidFill>
                    <a:srgbClr val="5F5F5F"/>
                  </a:solidFill>
                </a:rPr>
                <a:t>3 STARS</a:t>
              </a:r>
            </a:p>
          </p:txBody>
        </p:sp>
        <p:sp>
          <p:nvSpPr>
            <p:cNvPr id="133348" name="AutoShape 228"/>
            <p:cNvSpPr>
              <a:spLocks noChangeArrowheads="1"/>
            </p:cNvSpPr>
            <p:nvPr/>
          </p:nvSpPr>
          <p:spPr bwMode="auto">
            <a:xfrm>
              <a:off x="4962"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49" name="AutoShape 229"/>
            <p:cNvSpPr>
              <a:spLocks noChangeArrowheads="1"/>
            </p:cNvSpPr>
            <p:nvPr/>
          </p:nvSpPr>
          <p:spPr bwMode="auto">
            <a:xfrm>
              <a:off x="5052"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50" name="AutoShape 230"/>
            <p:cNvSpPr>
              <a:spLocks noChangeArrowheads="1"/>
            </p:cNvSpPr>
            <p:nvPr/>
          </p:nvSpPr>
          <p:spPr bwMode="auto">
            <a:xfrm>
              <a:off x="5890"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21581" name="Text Box 231"/>
            <p:cNvSpPr txBox="1">
              <a:spLocks noChangeArrowheads="1"/>
            </p:cNvSpPr>
            <p:nvPr/>
          </p:nvSpPr>
          <p:spPr bwMode="auto">
            <a:xfrm>
              <a:off x="5800" y="774"/>
              <a:ext cx="1029"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700">
                  <a:solidFill>
                    <a:srgbClr val="5F5F5F"/>
                  </a:solidFill>
                </a:rPr>
                <a:t>This rank shows that the product Is designed well but not perfect.</a:t>
              </a:r>
            </a:p>
          </p:txBody>
        </p:sp>
        <p:sp>
          <p:nvSpPr>
            <p:cNvPr id="21582" name="Text Box 232"/>
            <p:cNvSpPr txBox="1">
              <a:spLocks noChangeArrowheads="1"/>
            </p:cNvSpPr>
            <p:nvPr/>
          </p:nvSpPr>
          <p:spPr bwMode="auto">
            <a:xfrm>
              <a:off x="6208" y="654"/>
              <a:ext cx="681"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900" b="1">
                  <a:solidFill>
                    <a:srgbClr val="5F5F5F"/>
                  </a:solidFill>
                </a:rPr>
                <a:t>4 STARS</a:t>
              </a:r>
            </a:p>
          </p:txBody>
        </p:sp>
        <p:sp>
          <p:nvSpPr>
            <p:cNvPr id="133353" name="AutoShape 233"/>
            <p:cNvSpPr>
              <a:spLocks noChangeArrowheads="1"/>
            </p:cNvSpPr>
            <p:nvPr/>
          </p:nvSpPr>
          <p:spPr bwMode="auto">
            <a:xfrm>
              <a:off x="5982"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54" name="AutoShape 234"/>
            <p:cNvSpPr>
              <a:spLocks noChangeArrowheads="1"/>
            </p:cNvSpPr>
            <p:nvPr/>
          </p:nvSpPr>
          <p:spPr bwMode="auto">
            <a:xfrm>
              <a:off x="6072"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55" name="AutoShape 235"/>
            <p:cNvSpPr>
              <a:spLocks noChangeArrowheads="1"/>
            </p:cNvSpPr>
            <p:nvPr/>
          </p:nvSpPr>
          <p:spPr bwMode="auto">
            <a:xfrm>
              <a:off x="6163"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21586" name="Text Box 236"/>
            <p:cNvSpPr txBox="1">
              <a:spLocks noChangeArrowheads="1"/>
            </p:cNvSpPr>
            <p:nvPr/>
          </p:nvSpPr>
          <p:spPr bwMode="auto">
            <a:xfrm>
              <a:off x="6812" y="767"/>
              <a:ext cx="1029"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700">
                  <a:solidFill>
                    <a:srgbClr val="5F5F5F"/>
                  </a:solidFill>
                </a:rPr>
                <a:t>The five stars shows that the product works/performs really well. </a:t>
              </a:r>
            </a:p>
          </p:txBody>
        </p:sp>
        <p:sp>
          <p:nvSpPr>
            <p:cNvPr id="21587" name="AutoShape 237"/>
            <p:cNvSpPr>
              <a:spLocks noChangeArrowheads="1"/>
            </p:cNvSpPr>
            <p:nvPr/>
          </p:nvSpPr>
          <p:spPr bwMode="auto">
            <a:xfrm>
              <a:off x="3818" y="638"/>
              <a:ext cx="953" cy="499"/>
            </a:xfrm>
            <a:prstGeom prst="roundRect">
              <a:avLst>
                <a:gd name="adj" fmla="val 16667"/>
              </a:avLst>
            </a:prstGeom>
            <a:noFill/>
            <a:ln w="12700" algn="ctr">
              <a:solidFill>
                <a:schemeClr val="hlink"/>
              </a:solidFill>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21588" name="AutoShape 238"/>
            <p:cNvSpPr>
              <a:spLocks noChangeArrowheads="1"/>
            </p:cNvSpPr>
            <p:nvPr/>
          </p:nvSpPr>
          <p:spPr bwMode="auto">
            <a:xfrm>
              <a:off x="4825" y="638"/>
              <a:ext cx="953" cy="499"/>
            </a:xfrm>
            <a:prstGeom prst="roundRect">
              <a:avLst>
                <a:gd name="adj" fmla="val 16667"/>
              </a:avLst>
            </a:prstGeom>
            <a:noFill/>
            <a:ln w="12700" algn="ctr">
              <a:solidFill>
                <a:schemeClr val="hlink"/>
              </a:solidFill>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21589" name="AutoShape 239"/>
            <p:cNvSpPr>
              <a:spLocks noChangeArrowheads="1"/>
            </p:cNvSpPr>
            <p:nvPr/>
          </p:nvSpPr>
          <p:spPr bwMode="auto">
            <a:xfrm>
              <a:off x="5846" y="638"/>
              <a:ext cx="953" cy="499"/>
            </a:xfrm>
            <a:prstGeom prst="roundRect">
              <a:avLst>
                <a:gd name="adj" fmla="val 16667"/>
              </a:avLst>
            </a:prstGeom>
            <a:noFill/>
            <a:ln w="12700" algn="ctr">
              <a:solidFill>
                <a:schemeClr val="hlink"/>
              </a:solidFill>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21590" name="AutoShape 240"/>
            <p:cNvSpPr>
              <a:spLocks noChangeArrowheads="1"/>
            </p:cNvSpPr>
            <p:nvPr/>
          </p:nvSpPr>
          <p:spPr bwMode="auto">
            <a:xfrm>
              <a:off x="6857" y="638"/>
              <a:ext cx="953" cy="499"/>
            </a:xfrm>
            <a:prstGeom prst="roundRect">
              <a:avLst>
                <a:gd name="adj" fmla="val 16667"/>
              </a:avLst>
            </a:prstGeom>
            <a:noFill/>
            <a:ln w="12700" algn="ctr">
              <a:solidFill>
                <a:schemeClr val="hlink"/>
              </a:solidFill>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33361" name="AutoShape 241"/>
            <p:cNvSpPr>
              <a:spLocks noChangeArrowheads="1"/>
            </p:cNvSpPr>
            <p:nvPr/>
          </p:nvSpPr>
          <p:spPr bwMode="auto">
            <a:xfrm>
              <a:off x="6902"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62" name="AutoShape 242"/>
            <p:cNvSpPr>
              <a:spLocks noChangeArrowheads="1"/>
            </p:cNvSpPr>
            <p:nvPr/>
          </p:nvSpPr>
          <p:spPr bwMode="auto">
            <a:xfrm>
              <a:off x="6994"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63" name="AutoShape 243"/>
            <p:cNvSpPr>
              <a:spLocks noChangeArrowheads="1"/>
            </p:cNvSpPr>
            <p:nvPr/>
          </p:nvSpPr>
          <p:spPr bwMode="auto">
            <a:xfrm>
              <a:off x="7084"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64" name="AutoShape 244"/>
            <p:cNvSpPr>
              <a:spLocks noChangeArrowheads="1"/>
            </p:cNvSpPr>
            <p:nvPr/>
          </p:nvSpPr>
          <p:spPr bwMode="auto">
            <a:xfrm>
              <a:off x="7175"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65" name="AutoShape 245"/>
            <p:cNvSpPr>
              <a:spLocks noChangeArrowheads="1"/>
            </p:cNvSpPr>
            <p:nvPr/>
          </p:nvSpPr>
          <p:spPr bwMode="auto">
            <a:xfrm>
              <a:off x="7265"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nvGrpSpPr>
          <p:cNvPr id="21513" name="Group 266"/>
          <p:cNvGrpSpPr>
            <a:grpSpLocks/>
          </p:cNvGrpSpPr>
          <p:nvPr/>
        </p:nvGrpSpPr>
        <p:grpSpPr bwMode="auto">
          <a:xfrm>
            <a:off x="4097338" y="1704975"/>
            <a:ext cx="4248150" cy="7637463"/>
            <a:chOff x="2581" y="1074"/>
            <a:chExt cx="2676" cy="4811"/>
          </a:xfrm>
        </p:grpSpPr>
        <p:sp>
          <p:nvSpPr>
            <p:cNvPr id="21514" name="Text Box 9"/>
            <p:cNvSpPr txBox="1">
              <a:spLocks noChangeArrowheads="1"/>
            </p:cNvSpPr>
            <p:nvPr/>
          </p:nvSpPr>
          <p:spPr bwMode="auto">
            <a:xfrm>
              <a:off x="2671" y="1527"/>
              <a:ext cx="2586" cy="4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a:solidFill>
                    <a:schemeClr val="hlink"/>
                  </a:solidFill>
                </a:rPr>
                <a:t>WORK TABLES</a:t>
              </a:r>
              <a:endParaRPr lang="en-US" altLang="en-US" sz="1400" b="1">
                <a:solidFill>
                  <a:schemeClr val="hlink"/>
                </a:solidFill>
              </a:endParaRPr>
            </a:p>
            <a:p>
              <a:pPr algn="just" eaLnBrk="1" hangingPunct="1"/>
              <a:r>
                <a:rPr lang="en-US" altLang="en-US" sz="1000">
                  <a:solidFill>
                    <a:srgbClr val="5F5F5F"/>
                  </a:solidFill>
                </a:rPr>
                <a:t>Work tables were small tables designed to </a:t>
              </a:r>
              <a:r>
                <a:rPr lang="en-US" altLang="en-US" sz="1000" b="1" u="sng">
                  <a:solidFill>
                    <a:srgbClr val="993366"/>
                  </a:solidFill>
                </a:rPr>
                <a:t>hold sewing materials</a:t>
              </a:r>
              <a:r>
                <a:rPr lang="en-US" altLang="en-US" sz="1000">
                  <a:solidFill>
                    <a:srgbClr val="5F5F5F"/>
                  </a:solidFill>
                </a:rPr>
                <a:t> and implements, providing a convenient work place for women who sewed. They appeared during the 18th century and were popular throughout the 19th century. Most examples have rectangular tops, sometimes with </a:t>
              </a:r>
              <a:r>
                <a:rPr lang="en-US" altLang="en-US" sz="1000" b="1">
                  <a:solidFill>
                    <a:schemeClr val="hlink"/>
                  </a:solidFill>
                </a:rPr>
                <a:t>folding leaves, and usually one or more drawers fitted with partitions</a:t>
              </a:r>
              <a:r>
                <a:rPr lang="en-US" altLang="en-US" sz="1000">
                  <a:solidFill>
                    <a:srgbClr val="5F5F5F"/>
                  </a:solidFill>
                </a:rPr>
                <a:t>. Early examples typically </a:t>
              </a:r>
              <a:r>
                <a:rPr lang="en-US" altLang="en-US" sz="1000" b="1">
                  <a:solidFill>
                    <a:schemeClr val="hlink"/>
                  </a:solidFill>
                </a:rPr>
                <a:t>have four legs</a:t>
              </a:r>
              <a:r>
                <a:rPr lang="en-US" altLang="en-US" sz="1000">
                  <a:solidFill>
                    <a:srgbClr val="5F5F5F"/>
                  </a:solidFill>
                </a:rPr>
                <a:t>, often standing on casters, while later examples sometimes have turned columns or other forms of support. </a:t>
              </a:r>
            </a:p>
            <a:p>
              <a:pPr algn="just" eaLnBrk="1" hangingPunct="1"/>
              <a:endParaRPr lang="en-GB" altLang="en-US" sz="1000">
                <a:solidFill>
                  <a:srgbClr val="5F5F5F"/>
                </a:solidFill>
              </a:endParaRPr>
            </a:p>
            <a:p>
              <a:pPr algn="just" eaLnBrk="1" hangingPunct="1"/>
              <a:r>
                <a:rPr lang="en-GB" altLang="en-US" sz="1400" b="1">
                  <a:solidFill>
                    <a:schemeClr val="hlink"/>
                  </a:solidFill>
                </a:rPr>
                <a:t>DRUM TABLES</a:t>
              </a:r>
              <a:endParaRPr lang="en-US" altLang="en-US" sz="1400" b="1">
                <a:solidFill>
                  <a:schemeClr val="hlink"/>
                </a:solidFill>
              </a:endParaRPr>
            </a:p>
            <a:p>
              <a:pPr algn="just" eaLnBrk="1" hangingPunct="1"/>
              <a:r>
                <a:rPr lang="en-US" altLang="en-US" sz="1000">
                  <a:solidFill>
                    <a:srgbClr val="5F5F5F"/>
                  </a:solidFill>
                </a:rPr>
                <a:t>Drum tables are round tables introduced for </a:t>
              </a:r>
              <a:r>
                <a:rPr lang="en-US" altLang="en-US" sz="1000" b="1" u="sng">
                  <a:solidFill>
                    <a:srgbClr val="993366"/>
                  </a:solidFill>
                </a:rPr>
                <a:t>writing, with drawers around the platform</a:t>
              </a:r>
              <a:r>
                <a:rPr lang="en-US" altLang="en-US" sz="1000">
                  <a:solidFill>
                    <a:srgbClr val="5F5F5F"/>
                  </a:solidFill>
                </a:rPr>
                <a:t>. </a:t>
              </a:r>
            </a:p>
            <a:p>
              <a:pPr algn="just" eaLnBrk="1" hangingPunct="1"/>
              <a:endParaRPr lang="en-GB" altLang="en-US" sz="1000" b="1">
                <a:solidFill>
                  <a:srgbClr val="5F5F5F"/>
                </a:solidFill>
              </a:endParaRPr>
            </a:p>
            <a:p>
              <a:pPr algn="just" eaLnBrk="1" hangingPunct="1"/>
              <a:r>
                <a:rPr lang="en-GB" altLang="en-US" sz="1400" b="1">
                  <a:solidFill>
                    <a:schemeClr val="hlink"/>
                  </a:solidFill>
                </a:rPr>
                <a:t>BILLIARDS TABLES</a:t>
              </a:r>
              <a:endParaRPr lang="en-US" altLang="en-US" sz="1400" b="1">
                <a:solidFill>
                  <a:schemeClr val="hlink"/>
                </a:solidFill>
              </a:endParaRPr>
            </a:p>
            <a:p>
              <a:pPr algn="just" eaLnBrk="1" hangingPunct="1"/>
              <a:r>
                <a:rPr lang="en-US" altLang="en-US" sz="1000">
                  <a:solidFill>
                    <a:srgbClr val="5F5F5F"/>
                  </a:solidFill>
                </a:rPr>
                <a:t>A Billiards table is bounded tables on which </a:t>
              </a:r>
              <a:r>
                <a:rPr lang="en-US" altLang="en-US" sz="1000" b="1" u="sng">
                  <a:solidFill>
                    <a:srgbClr val="993366"/>
                  </a:solidFill>
                </a:rPr>
                <a:t>billiards-type games are played</a:t>
              </a:r>
              <a:r>
                <a:rPr lang="en-US" altLang="en-US" sz="1000">
                  <a:solidFill>
                    <a:srgbClr val="5F5F5F"/>
                  </a:solidFill>
                </a:rPr>
                <a:t>. All provide </a:t>
              </a:r>
              <a:r>
                <a:rPr lang="en-US" altLang="en-US" sz="1000" b="1">
                  <a:solidFill>
                    <a:schemeClr val="hlink"/>
                  </a:solidFill>
                </a:rPr>
                <a:t>a flat surface, usually composed of slate and covered with cloth </a:t>
              </a:r>
              <a:r>
                <a:rPr lang="en-US" altLang="en-US" sz="1000">
                  <a:solidFill>
                    <a:srgbClr val="4D4D4D"/>
                  </a:solidFill>
                </a:rPr>
                <a:t>(usually green), elevated above </a:t>
              </a:r>
              <a:r>
                <a:rPr lang="en-US" altLang="en-US" sz="1000">
                  <a:solidFill>
                    <a:srgbClr val="5F5F5F"/>
                  </a:solidFill>
                </a:rPr>
                <a:t>the ground. </a:t>
              </a:r>
            </a:p>
            <a:p>
              <a:pPr algn="just" eaLnBrk="1" hangingPunct="1"/>
              <a:endParaRPr lang="en-GB" altLang="en-US" sz="1000">
                <a:solidFill>
                  <a:srgbClr val="5F5F5F"/>
                </a:solidFill>
              </a:endParaRPr>
            </a:p>
            <a:p>
              <a:pPr algn="just" eaLnBrk="1" hangingPunct="1"/>
              <a:r>
                <a:rPr lang="en-GB" altLang="en-US" sz="1400" b="1">
                  <a:solidFill>
                    <a:schemeClr val="hlink"/>
                  </a:solidFill>
                </a:rPr>
                <a:t>TABLE TENNIES TABLES</a:t>
              </a:r>
              <a:endParaRPr lang="en-US" altLang="en-US" sz="1400" b="1">
                <a:solidFill>
                  <a:schemeClr val="hlink"/>
                </a:solidFill>
              </a:endParaRPr>
            </a:p>
            <a:p>
              <a:pPr algn="just" eaLnBrk="1" hangingPunct="1"/>
              <a:r>
                <a:rPr lang="en-US" altLang="en-US" sz="1000">
                  <a:solidFill>
                    <a:srgbClr val="5F5F5F"/>
                  </a:solidFill>
                </a:rPr>
                <a:t>Table tennis tables are usually masonite or a similar timber, </a:t>
              </a:r>
              <a:r>
                <a:rPr lang="en-US" altLang="en-US" sz="1000" b="1" u="sng">
                  <a:solidFill>
                    <a:srgbClr val="993366"/>
                  </a:solidFill>
                </a:rPr>
                <a:t>layered with a smooth low-friction coating</a:t>
              </a:r>
              <a:r>
                <a:rPr lang="en-US" altLang="en-US" sz="1000">
                  <a:solidFill>
                    <a:srgbClr val="5F5F5F"/>
                  </a:solidFill>
                </a:rPr>
                <a:t>. It is </a:t>
              </a:r>
              <a:r>
                <a:rPr lang="en-US" altLang="en-US" sz="1000" b="1">
                  <a:solidFill>
                    <a:schemeClr val="hlink"/>
                  </a:solidFill>
                </a:rPr>
                <a:t>divided into two halves</a:t>
              </a:r>
              <a:r>
                <a:rPr lang="en-US" altLang="en-US" sz="1000">
                  <a:solidFill>
                    <a:srgbClr val="5F5F5F"/>
                  </a:solidFill>
                </a:rPr>
                <a:t> by a </a:t>
              </a:r>
              <a:r>
                <a:rPr lang="en-US" altLang="en-US" sz="1000" b="1">
                  <a:solidFill>
                    <a:schemeClr val="hlink"/>
                  </a:solidFill>
                </a:rPr>
                <a:t>low net</a:t>
              </a:r>
              <a:r>
                <a:rPr lang="en-US" altLang="en-US" sz="1000">
                  <a:solidFill>
                    <a:srgbClr val="5F5F5F"/>
                  </a:solidFill>
                </a:rPr>
                <a:t>, which </a:t>
              </a:r>
              <a:r>
                <a:rPr lang="en-US" altLang="en-US" sz="1000" b="1">
                  <a:solidFill>
                    <a:schemeClr val="hlink"/>
                  </a:solidFill>
                </a:rPr>
                <a:t>separates opposing players</a:t>
              </a:r>
              <a:r>
                <a:rPr lang="en-US" altLang="en-US" sz="1000">
                  <a:solidFill>
                    <a:srgbClr val="5F5F5F"/>
                  </a:solidFill>
                </a:rPr>
                <a:t>. </a:t>
              </a:r>
            </a:p>
            <a:p>
              <a:pPr algn="just" eaLnBrk="1" hangingPunct="1"/>
              <a:endParaRPr lang="en-GB" altLang="en-US" sz="1000" b="1">
                <a:solidFill>
                  <a:srgbClr val="5F5F5F"/>
                </a:solidFill>
              </a:endParaRPr>
            </a:p>
            <a:p>
              <a:pPr algn="just" eaLnBrk="1" hangingPunct="1"/>
              <a:r>
                <a:rPr lang="en-GB" altLang="en-US" sz="1400" b="1">
                  <a:solidFill>
                    <a:schemeClr val="hlink"/>
                  </a:solidFill>
                </a:rPr>
                <a:t>POKER TABLES</a:t>
              </a:r>
              <a:endParaRPr lang="en-US" altLang="en-US" sz="1400" b="1">
                <a:solidFill>
                  <a:schemeClr val="hlink"/>
                </a:solidFill>
              </a:endParaRPr>
            </a:p>
            <a:p>
              <a:pPr algn="just" eaLnBrk="1" hangingPunct="1"/>
              <a:r>
                <a:rPr lang="en-US" altLang="en-US" sz="1000">
                  <a:solidFill>
                    <a:srgbClr val="4D4D4D"/>
                  </a:solidFill>
                </a:rPr>
                <a:t>Poker tables are used to </a:t>
              </a:r>
              <a:r>
                <a:rPr lang="en-US" altLang="en-US" sz="1000" b="1" u="sng">
                  <a:solidFill>
                    <a:srgbClr val="993366"/>
                  </a:solidFill>
                </a:rPr>
                <a:t>play poker</a:t>
              </a:r>
              <a:r>
                <a:rPr lang="en-US" altLang="en-US" sz="1000">
                  <a:solidFill>
                    <a:srgbClr val="4D4D4D"/>
                  </a:solidFill>
                </a:rPr>
                <a:t>. </a:t>
              </a:r>
            </a:p>
            <a:p>
              <a:pPr algn="just" eaLnBrk="1" hangingPunct="1"/>
              <a:endParaRPr lang="en-GB" altLang="en-US" sz="1000">
                <a:solidFill>
                  <a:srgbClr val="4D4D4D"/>
                </a:solidFill>
              </a:endParaRPr>
            </a:p>
            <a:p>
              <a:pPr algn="just" eaLnBrk="1" hangingPunct="1"/>
              <a:r>
                <a:rPr lang="en-GB" altLang="en-US" sz="1400" b="1">
                  <a:solidFill>
                    <a:schemeClr val="hlink"/>
                  </a:solidFill>
                </a:rPr>
                <a:t>BEDSIDE TABLE</a:t>
              </a:r>
            </a:p>
            <a:p>
              <a:pPr algn="just" eaLnBrk="1" hangingPunct="1"/>
              <a:r>
                <a:rPr lang="en-US" altLang="en-US" sz="1000">
                  <a:solidFill>
                    <a:srgbClr val="4D4D4D"/>
                  </a:solidFill>
                </a:rPr>
                <a:t>A bedside table, nightstand, or night table is </a:t>
              </a:r>
              <a:r>
                <a:rPr lang="en-US" altLang="en-US" sz="1000" b="1" u="sng">
                  <a:solidFill>
                    <a:srgbClr val="993366"/>
                  </a:solidFill>
                </a:rPr>
                <a:t>a small table used in a bedroom</a:t>
              </a:r>
              <a:r>
                <a:rPr lang="en-US" altLang="en-US" sz="1000">
                  <a:solidFill>
                    <a:srgbClr val="4D4D4D"/>
                  </a:solidFill>
                </a:rPr>
                <a:t>. It is often used for convenient </a:t>
              </a:r>
              <a:r>
                <a:rPr lang="en-US" altLang="en-US" sz="1000" b="1" u="sng">
                  <a:solidFill>
                    <a:srgbClr val="993366"/>
                  </a:solidFill>
                </a:rPr>
                <a:t>placement of a small lamp, alarm clock, glasses, or other personal items</a:t>
              </a:r>
              <a:r>
                <a:rPr lang="en-US" altLang="en-US" sz="1000">
                  <a:solidFill>
                    <a:srgbClr val="4D4D4D"/>
                  </a:solidFill>
                </a:rPr>
                <a:t>. </a:t>
              </a:r>
            </a:p>
            <a:p>
              <a:pPr eaLnBrk="1" hangingPunct="1"/>
              <a:endParaRPr lang="en-US" altLang="en-US" sz="1400">
                <a:solidFill>
                  <a:srgbClr val="4D4D4D"/>
                </a:solidFill>
              </a:endParaRPr>
            </a:p>
            <a:p>
              <a:pPr algn="just" eaLnBrk="1" hangingPunct="1"/>
              <a:r>
                <a:rPr lang="en-GB" altLang="en-US" sz="1400" b="1">
                  <a:solidFill>
                    <a:schemeClr val="hlink"/>
                  </a:solidFill>
                </a:rPr>
                <a:t>DRAWING TABLE</a:t>
              </a:r>
            </a:p>
            <a:p>
              <a:pPr algn="just" eaLnBrk="1" hangingPunct="1"/>
              <a:r>
                <a:rPr lang="en-US" altLang="en-US" sz="1000">
                  <a:solidFill>
                    <a:srgbClr val="4D4D4D"/>
                  </a:solidFill>
                </a:rPr>
                <a:t>A drawing table usually has </a:t>
              </a:r>
              <a:r>
                <a:rPr lang="en-US" altLang="en-US" sz="1000" b="1" u="sng">
                  <a:solidFill>
                    <a:srgbClr val="993366"/>
                  </a:solidFill>
                </a:rPr>
                <a:t>a top that can be tilted for making a large or technical drawing</a:t>
              </a:r>
              <a:r>
                <a:rPr lang="en-US" altLang="en-US" sz="1000">
                  <a:solidFill>
                    <a:srgbClr val="4D4D4D"/>
                  </a:solidFill>
                </a:rPr>
                <a:t>. It might </a:t>
              </a:r>
              <a:r>
                <a:rPr lang="en-US" altLang="en-US" sz="1000" b="1">
                  <a:solidFill>
                    <a:schemeClr val="hlink"/>
                  </a:solidFill>
                </a:rPr>
                <a:t>have a ruler or similar element integrated</a:t>
              </a:r>
              <a:r>
                <a:rPr lang="en-US" altLang="en-US" sz="1000">
                  <a:solidFill>
                    <a:srgbClr val="4D4D4D"/>
                  </a:solidFill>
                </a:rPr>
                <a:t>. </a:t>
              </a:r>
            </a:p>
            <a:p>
              <a:pPr algn="just" eaLnBrk="1" hangingPunct="1"/>
              <a:endParaRPr lang="en-GB" altLang="en-US" sz="1000">
                <a:solidFill>
                  <a:srgbClr val="4D4D4D"/>
                </a:solidFill>
              </a:endParaRPr>
            </a:p>
            <a:p>
              <a:pPr algn="just" eaLnBrk="1" hangingPunct="1"/>
              <a:r>
                <a:rPr lang="en-GB" altLang="en-US" sz="1400" b="1">
                  <a:solidFill>
                    <a:schemeClr val="hlink"/>
                  </a:solidFill>
                </a:rPr>
                <a:t>COFFEE TABLES</a:t>
              </a:r>
            </a:p>
            <a:p>
              <a:pPr algn="just" eaLnBrk="1" hangingPunct="1"/>
              <a:r>
                <a:rPr lang="en-US" altLang="en-US" sz="1000">
                  <a:solidFill>
                    <a:srgbClr val="4D4D4D"/>
                  </a:solidFill>
                </a:rPr>
                <a:t>A coffee table is </a:t>
              </a:r>
              <a:r>
                <a:rPr lang="en-US" altLang="en-US" sz="1000" b="1">
                  <a:solidFill>
                    <a:srgbClr val="993366"/>
                  </a:solidFill>
                </a:rPr>
                <a:t>a low table designed for use in a living room</a:t>
              </a:r>
              <a:r>
                <a:rPr lang="en-US" altLang="en-US" sz="1000">
                  <a:solidFill>
                    <a:srgbClr val="4D4D4D"/>
                  </a:solidFill>
                </a:rPr>
                <a:t>, </a:t>
              </a:r>
              <a:r>
                <a:rPr lang="en-US" altLang="en-US" sz="1000" b="1">
                  <a:solidFill>
                    <a:schemeClr val="hlink"/>
                  </a:solidFill>
                </a:rPr>
                <a:t>in front of a sofa</a:t>
              </a:r>
              <a:r>
                <a:rPr lang="en-US" altLang="en-US" sz="1000">
                  <a:solidFill>
                    <a:srgbClr val="4D4D4D"/>
                  </a:solidFill>
                </a:rPr>
                <a:t>, for convenient </a:t>
              </a:r>
              <a:r>
                <a:rPr lang="en-US" altLang="en-US" sz="1000" b="1">
                  <a:solidFill>
                    <a:schemeClr val="hlink"/>
                  </a:solidFill>
                </a:rPr>
                <a:t>placement of drinks, books, or other personal items</a:t>
              </a:r>
              <a:r>
                <a:rPr lang="en-US" altLang="en-US" sz="1000">
                  <a:solidFill>
                    <a:srgbClr val="4D4D4D"/>
                  </a:solidFill>
                </a:rPr>
                <a:t>.</a:t>
              </a:r>
            </a:p>
          </p:txBody>
        </p:sp>
        <p:sp>
          <p:nvSpPr>
            <p:cNvPr id="21515" name="Rectangle 75"/>
            <p:cNvSpPr>
              <a:spLocks noChangeArrowheads="1"/>
            </p:cNvSpPr>
            <p:nvPr/>
          </p:nvSpPr>
          <p:spPr bwMode="auto">
            <a:xfrm>
              <a:off x="2581" y="1074"/>
              <a:ext cx="1452"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TYPES OF TABLES</a:t>
              </a:r>
            </a:p>
          </p:txBody>
        </p:sp>
        <p:grpSp>
          <p:nvGrpSpPr>
            <p:cNvPr id="21516" name="Group 246"/>
            <p:cNvGrpSpPr>
              <a:grpSpLocks/>
            </p:cNvGrpSpPr>
            <p:nvPr/>
          </p:nvGrpSpPr>
          <p:grpSpPr bwMode="auto">
            <a:xfrm>
              <a:off x="4485" y="1573"/>
              <a:ext cx="681" cy="117"/>
              <a:chOff x="4485" y="1573"/>
              <a:chExt cx="681" cy="117"/>
            </a:xfrm>
          </p:grpSpPr>
          <p:sp>
            <p:nvSpPr>
              <p:cNvPr id="133242" name="AutoShape 122"/>
              <p:cNvSpPr>
                <a:spLocks noChangeArrowheads="1"/>
              </p:cNvSpPr>
              <p:nvPr/>
            </p:nvSpPr>
            <p:spPr bwMode="auto">
              <a:xfrm>
                <a:off x="4485"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43" name="AutoShape 123"/>
              <p:cNvSpPr>
                <a:spLocks noChangeArrowheads="1"/>
              </p:cNvSpPr>
              <p:nvPr/>
            </p:nvSpPr>
            <p:spPr bwMode="auto">
              <a:xfrm>
                <a:off x="4621"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44" name="AutoShape 124"/>
              <p:cNvSpPr>
                <a:spLocks noChangeArrowheads="1"/>
              </p:cNvSpPr>
              <p:nvPr/>
            </p:nvSpPr>
            <p:spPr bwMode="auto">
              <a:xfrm>
                <a:off x="4757"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45" name="AutoShape 125"/>
              <p:cNvSpPr>
                <a:spLocks noChangeArrowheads="1"/>
              </p:cNvSpPr>
              <p:nvPr/>
            </p:nvSpPr>
            <p:spPr bwMode="auto">
              <a:xfrm>
                <a:off x="4894"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46" name="AutoShape 126"/>
              <p:cNvSpPr>
                <a:spLocks noChangeArrowheads="1"/>
              </p:cNvSpPr>
              <p:nvPr/>
            </p:nvSpPr>
            <p:spPr bwMode="auto">
              <a:xfrm>
                <a:off x="5030"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nvGrpSpPr>
            <p:cNvPr id="21517" name="Group 247"/>
            <p:cNvGrpSpPr>
              <a:grpSpLocks/>
            </p:cNvGrpSpPr>
            <p:nvPr/>
          </p:nvGrpSpPr>
          <p:grpSpPr bwMode="auto">
            <a:xfrm>
              <a:off x="4492" y="2570"/>
              <a:ext cx="681" cy="117"/>
              <a:chOff x="4486" y="2570"/>
              <a:chExt cx="681" cy="117"/>
            </a:xfrm>
          </p:grpSpPr>
          <p:sp>
            <p:nvSpPr>
              <p:cNvPr id="133278" name="AutoShape 158"/>
              <p:cNvSpPr>
                <a:spLocks noChangeArrowheads="1"/>
              </p:cNvSpPr>
              <p:nvPr/>
            </p:nvSpPr>
            <p:spPr bwMode="auto">
              <a:xfrm>
                <a:off x="4486" y="2570"/>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79" name="AutoShape 159"/>
              <p:cNvSpPr>
                <a:spLocks noChangeArrowheads="1"/>
              </p:cNvSpPr>
              <p:nvPr/>
            </p:nvSpPr>
            <p:spPr bwMode="auto">
              <a:xfrm>
                <a:off x="4622" y="2570"/>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80" name="AutoShape 160"/>
              <p:cNvSpPr>
                <a:spLocks noChangeArrowheads="1"/>
              </p:cNvSpPr>
              <p:nvPr/>
            </p:nvSpPr>
            <p:spPr bwMode="auto">
              <a:xfrm>
                <a:off x="4758" y="2570"/>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81" name="AutoShape 161"/>
              <p:cNvSpPr>
                <a:spLocks noChangeArrowheads="1"/>
              </p:cNvSpPr>
              <p:nvPr/>
            </p:nvSpPr>
            <p:spPr bwMode="auto">
              <a:xfrm>
                <a:off x="4895" y="2570"/>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282" name="AutoShape 162"/>
              <p:cNvSpPr>
                <a:spLocks noChangeArrowheads="1"/>
              </p:cNvSpPr>
              <p:nvPr/>
            </p:nvSpPr>
            <p:spPr bwMode="auto">
              <a:xfrm>
                <a:off x="5031" y="2570"/>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nvGrpSpPr>
            <p:cNvPr id="21518" name="Group 181"/>
            <p:cNvGrpSpPr>
              <a:grpSpLocks/>
            </p:cNvGrpSpPr>
            <p:nvPr/>
          </p:nvGrpSpPr>
          <p:grpSpPr bwMode="auto">
            <a:xfrm>
              <a:off x="4492" y="2979"/>
              <a:ext cx="681" cy="117"/>
              <a:chOff x="4531" y="1573"/>
              <a:chExt cx="681" cy="117"/>
            </a:xfrm>
          </p:grpSpPr>
          <p:sp>
            <p:nvSpPr>
              <p:cNvPr id="133302" name="AutoShape 182"/>
              <p:cNvSpPr>
                <a:spLocks noChangeArrowheads="1"/>
              </p:cNvSpPr>
              <p:nvPr/>
            </p:nvSpPr>
            <p:spPr bwMode="auto">
              <a:xfrm>
                <a:off x="4531"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03" name="AutoShape 183"/>
              <p:cNvSpPr>
                <a:spLocks noChangeArrowheads="1"/>
              </p:cNvSpPr>
              <p:nvPr/>
            </p:nvSpPr>
            <p:spPr bwMode="auto">
              <a:xfrm>
                <a:off x="4667"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04" name="AutoShape 184"/>
              <p:cNvSpPr>
                <a:spLocks noChangeArrowheads="1"/>
              </p:cNvSpPr>
              <p:nvPr/>
            </p:nvSpPr>
            <p:spPr bwMode="auto">
              <a:xfrm>
                <a:off x="4803"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05" name="AutoShape 185"/>
              <p:cNvSpPr>
                <a:spLocks noChangeArrowheads="1"/>
              </p:cNvSpPr>
              <p:nvPr/>
            </p:nvSpPr>
            <p:spPr bwMode="auto">
              <a:xfrm>
                <a:off x="4940"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06" name="AutoShape 186"/>
              <p:cNvSpPr>
                <a:spLocks noChangeArrowheads="1"/>
              </p:cNvSpPr>
              <p:nvPr/>
            </p:nvSpPr>
            <p:spPr bwMode="auto">
              <a:xfrm>
                <a:off x="5076"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nvGrpSpPr>
            <p:cNvPr id="21519" name="Group 187"/>
            <p:cNvGrpSpPr>
              <a:grpSpLocks/>
            </p:cNvGrpSpPr>
            <p:nvPr/>
          </p:nvGrpSpPr>
          <p:grpSpPr bwMode="auto">
            <a:xfrm>
              <a:off x="4492" y="3497"/>
              <a:ext cx="681" cy="117"/>
              <a:chOff x="4531" y="1573"/>
              <a:chExt cx="681" cy="117"/>
            </a:xfrm>
          </p:grpSpPr>
          <p:sp>
            <p:nvSpPr>
              <p:cNvPr id="133308" name="AutoShape 188"/>
              <p:cNvSpPr>
                <a:spLocks noChangeArrowheads="1"/>
              </p:cNvSpPr>
              <p:nvPr/>
            </p:nvSpPr>
            <p:spPr bwMode="auto">
              <a:xfrm>
                <a:off x="4531"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09" name="AutoShape 189"/>
              <p:cNvSpPr>
                <a:spLocks noChangeArrowheads="1"/>
              </p:cNvSpPr>
              <p:nvPr/>
            </p:nvSpPr>
            <p:spPr bwMode="auto">
              <a:xfrm>
                <a:off x="4667"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10" name="AutoShape 190"/>
              <p:cNvSpPr>
                <a:spLocks noChangeArrowheads="1"/>
              </p:cNvSpPr>
              <p:nvPr/>
            </p:nvSpPr>
            <p:spPr bwMode="auto">
              <a:xfrm>
                <a:off x="4803"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11" name="AutoShape 191"/>
              <p:cNvSpPr>
                <a:spLocks noChangeArrowheads="1"/>
              </p:cNvSpPr>
              <p:nvPr/>
            </p:nvSpPr>
            <p:spPr bwMode="auto">
              <a:xfrm>
                <a:off x="4940"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12" name="AutoShape 192"/>
              <p:cNvSpPr>
                <a:spLocks noChangeArrowheads="1"/>
              </p:cNvSpPr>
              <p:nvPr/>
            </p:nvSpPr>
            <p:spPr bwMode="auto">
              <a:xfrm>
                <a:off x="5076"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nvGrpSpPr>
            <p:cNvPr id="21520" name="Group 193"/>
            <p:cNvGrpSpPr>
              <a:grpSpLocks/>
            </p:cNvGrpSpPr>
            <p:nvPr/>
          </p:nvGrpSpPr>
          <p:grpSpPr bwMode="auto">
            <a:xfrm>
              <a:off x="4492" y="4041"/>
              <a:ext cx="681" cy="117"/>
              <a:chOff x="4531" y="1573"/>
              <a:chExt cx="681" cy="117"/>
            </a:xfrm>
          </p:grpSpPr>
          <p:sp>
            <p:nvSpPr>
              <p:cNvPr id="133314" name="AutoShape 194"/>
              <p:cNvSpPr>
                <a:spLocks noChangeArrowheads="1"/>
              </p:cNvSpPr>
              <p:nvPr/>
            </p:nvSpPr>
            <p:spPr bwMode="auto">
              <a:xfrm>
                <a:off x="4531"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15" name="AutoShape 195"/>
              <p:cNvSpPr>
                <a:spLocks noChangeArrowheads="1"/>
              </p:cNvSpPr>
              <p:nvPr/>
            </p:nvSpPr>
            <p:spPr bwMode="auto">
              <a:xfrm>
                <a:off x="4667"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16" name="AutoShape 196"/>
              <p:cNvSpPr>
                <a:spLocks noChangeArrowheads="1"/>
              </p:cNvSpPr>
              <p:nvPr/>
            </p:nvSpPr>
            <p:spPr bwMode="auto">
              <a:xfrm>
                <a:off x="4803"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17" name="AutoShape 197"/>
              <p:cNvSpPr>
                <a:spLocks noChangeArrowheads="1"/>
              </p:cNvSpPr>
              <p:nvPr/>
            </p:nvSpPr>
            <p:spPr bwMode="auto">
              <a:xfrm>
                <a:off x="4940"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18" name="AutoShape 198"/>
              <p:cNvSpPr>
                <a:spLocks noChangeArrowheads="1"/>
              </p:cNvSpPr>
              <p:nvPr/>
            </p:nvSpPr>
            <p:spPr bwMode="auto">
              <a:xfrm>
                <a:off x="5076"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nvGrpSpPr>
            <p:cNvPr id="21521" name="Group 199"/>
            <p:cNvGrpSpPr>
              <a:grpSpLocks/>
            </p:cNvGrpSpPr>
            <p:nvPr/>
          </p:nvGrpSpPr>
          <p:grpSpPr bwMode="auto">
            <a:xfrm>
              <a:off x="4486" y="4903"/>
              <a:ext cx="681" cy="117"/>
              <a:chOff x="4531" y="1573"/>
              <a:chExt cx="681" cy="117"/>
            </a:xfrm>
          </p:grpSpPr>
          <p:sp>
            <p:nvSpPr>
              <p:cNvPr id="133320" name="AutoShape 200"/>
              <p:cNvSpPr>
                <a:spLocks noChangeArrowheads="1"/>
              </p:cNvSpPr>
              <p:nvPr/>
            </p:nvSpPr>
            <p:spPr bwMode="auto">
              <a:xfrm>
                <a:off x="4531"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21" name="AutoShape 201"/>
              <p:cNvSpPr>
                <a:spLocks noChangeArrowheads="1"/>
              </p:cNvSpPr>
              <p:nvPr/>
            </p:nvSpPr>
            <p:spPr bwMode="auto">
              <a:xfrm>
                <a:off x="4667"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22" name="AutoShape 202"/>
              <p:cNvSpPr>
                <a:spLocks noChangeArrowheads="1"/>
              </p:cNvSpPr>
              <p:nvPr/>
            </p:nvSpPr>
            <p:spPr bwMode="auto">
              <a:xfrm>
                <a:off x="4803"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23" name="AutoShape 203"/>
              <p:cNvSpPr>
                <a:spLocks noChangeArrowheads="1"/>
              </p:cNvSpPr>
              <p:nvPr/>
            </p:nvSpPr>
            <p:spPr bwMode="auto">
              <a:xfrm>
                <a:off x="4940"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24" name="AutoShape 204"/>
              <p:cNvSpPr>
                <a:spLocks noChangeArrowheads="1"/>
              </p:cNvSpPr>
              <p:nvPr/>
            </p:nvSpPr>
            <p:spPr bwMode="auto">
              <a:xfrm>
                <a:off x="5076"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nvGrpSpPr>
            <p:cNvPr id="21522" name="Group 205"/>
            <p:cNvGrpSpPr>
              <a:grpSpLocks/>
            </p:cNvGrpSpPr>
            <p:nvPr/>
          </p:nvGrpSpPr>
          <p:grpSpPr bwMode="auto">
            <a:xfrm>
              <a:off x="4487" y="5428"/>
              <a:ext cx="681" cy="117"/>
              <a:chOff x="4531" y="1573"/>
              <a:chExt cx="681" cy="117"/>
            </a:xfrm>
          </p:grpSpPr>
          <p:sp>
            <p:nvSpPr>
              <p:cNvPr id="133326" name="AutoShape 206"/>
              <p:cNvSpPr>
                <a:spLocks noChangeArrowheads="1"/>
              </p:cNvSpPr>
              <p:nvPr/>
            </p:nvSpPr>
            <p:spPr bwMode="auto">
              <a:xfrm>
                <a:off x="4531"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27" name="AutoShape 207"/>
              <p:cNvSpPr>
                <a:spLocks noChangeArrowheads="1"/>
              </p:cNvSpPr>
              <p:nvPr/>
            </p:nvSpPr>
            <p:spPr bwMode="auto">
              <a:xfrm>
                <a:off x="4667"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28" name="AutoShape 208"/>
              <p:cNvSpPr>
                <a:spLocks noChangeArrowheads="1"/>
              </p:cNvSpPr>
              <p:nvPr/>
            </p:nvSpPr>
            <p:spPr bwMode="auto">
              <a:xfrm>
                <a:off x="4803"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29" name="AutoShape 209"/>
              <p:cNvSpPr>
                <a:spLocks noChangeArrowheads="1"/>
              </p:cNvSpPr>
              <p:nvPr/>
            </p:nvSpPr>
            <p:spPr bwMode="auto">
              <a:xfrm>
                <a:off x="4940"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30" name="AutoShape 210"/>
              <p:cNvSpPr>
                <a:spLocks noChangeArrowheads="1"/>
              </p:cNvSpPr>
              <p:nvPr/>
            </p:nvSpPr>
            <p:spPr bwMode="auto">
              <a:xfrm>
                <a:off x="5076"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nvGrpSpPr>
            <p:cNvPr id="21523" name="Group 260"/>
            <p:cNvGrpSpPr>
              <a:grpSpLocks/>
            </p:cNvGrpSpPr>
            <p:nvPr/>
          </p:nvGrpSpPr>
          <p:grpSpPr bwMode="auto">
            <a:xfrm>
              <a:off x="4492" y="4359"/>
              <a:ext cx="681" cy="117"/>
              <a:chOff x="4486" y="2570"/>
              <a:chExt cx="681" cy="117"/>
            </a:xfrm>
          </p:grpSpPr>
          <p:sp>
            <p:nvSpPr>
              <p:cNvPr id="133381" name="AutoShape 261"/>
              <p:cNvSpPr>
                <a:spLocks noChangeArrowheads="1"/>
              </p:cNvSpPr>
              <p:nvPr/>
            </p:nvSpPr>
            <p:spPr bwMode="auto">
              <a:xfrm>
                <a:off x="4486" y="2570"/>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82" name="AutoShape 262"/>
              <p:cNvSpPr>
                <a:spLocks noChangeArrowheads="1"/>
              </p:cNvSpPr>
              <p:nvPr/>
            </p:nvSpPr>
            <p:spPr bwMode="auto">
              <a:xfrm>
                <a:off x="4622" y="2570"/>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83" name="AutoShape 263"/>
              <p:cNvSpPr>
                <a:spLocks noChangeArrowheads="1"/>
              </p:cNvSpPr>
              <p:nvPr/>
            </p:nvSpPr>
            <p:spPr bwMode="auto">
              <a:xfrm>
                <a:off x="4758" y="2570"/>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84" name="AutoShape 264"/>
              <p:cNvSpPr>
                <a:spLocks noChangeArrowheads="1"/>
              </p:cNvSpPr>
              <p:nvPr/>
            </p:nvSpPr>
            <p:spPr bwMode="auto">
              <a:xfrm>
                <a:off x="4895" y="2570"/>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33385" name="AutoShape 265"/>
              <p:cNvSpPr>
                <a:spLocks noChangeArrowheads="1"/>
              </p:cNvSpPr>
              <p:nvPr/>
            </p:nvSpPr>
            <p:spPr bwMode="auto">
              <a:xfrm>
                <a:off x="5031" y="2570"/>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1"/>
          <p:cNvSpPr>
            <a:spLocks noChangeArrowheads="1"/>
          </p:cNvSpPr>
          <p:nvPr/>
        </p:nvSpPr>
        <p:spPr bwMode="auto">
          <a:xfrm>
            <a:off x="-223838" y="-239713"/>
            <a:ext cx="13320713" cy="10153651"/>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123" name="Text Box 3"/>
          <p:cNvSpPr txBox="1">
            <a:spLocks noChangeArrowheads="1"/>
          </p:cNvSpPr>
          <p:nvPr/>
        </p:nvSpPr>
        <p:spPr bwMode="auto">
          <a:xfrm>
            <a:off x="-20638" y="161925"/>
            <a:ext cx="3684588"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PRODUCT DESIGN PLAN</a:t>
            </a:r>
          </a:p>
        </p:txBody>
      </p:sp>
      <p:sp>
        <p:nvSpPr>
          <p:cNvPr id="5124"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grpSp>
        <p:nvGrpSpPr>
          <p:cNvPr id="5125" name="Group 651"/>
          <p:cNvGrpSpPr>
            <a:grpSpLocks/>
          </p:cNvGrpSpPr>
          <p:nvPr/>
        </p:nvGrpSpPr>
        <p:grpSpPr bwMode="auto">
          <a:xfrm>
            <a:off x="215900" y="1100138"/>
            <a:ext cx="12449175" cy="7445375"/>
            <a:chOff x="136" y="693"/>
            <a:chExt cx="7842" cy="4690"/>
          </a:xfrm>
        </p:grpSpPr>
        <p:pic>
          <p:nvPicPr>
            <p:cNvPr id="5126" name="Picture 13" descr="MA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6" y="693"/>
              <a:ext cx="7842" cy="4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650"/>
            <p:cNvSpPr>
              <a:spLocks noChangeArrowheads="1"/>
            </p:cNvSpPr>
            <p:nvPr/>
          </p:nvSpPr>
          <p:spPr bwMode="auto">
            <a:xfrm>
              <a:off x="3131" y="2490"/>
              <a:ext cx="1959" cy="242"/>
            </a:xfrm>
            <a:prstGeom prst="rect">
              <a:avLst/>
            </a:prstGeom>
            <a:solidFill>
              <a:schemeClr val="tx1"/>
            </a:solidFill>
            <a:ln w="12700" algn="ctr">
              <a:solidFill>
                <a:schemeClr val="tx1"/>
              </a:solidFill>
              <a:miter lim="800000"/>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600" b="1">
                  <a:solidFill>
                    <a:schemeClr val="bg1"/>
                  </a:solidFill>
                </a:rPr>
                <a:t>DESIGN, MAKE &amp; EVALUATE</a:t>
              </a:r>
              <a:endParaRPr lang="en-US" altLang="en-US" sz="1600" b="1">
                <a:solidFill>
                  <a:schemeClr val="bg1"/>
                </a:solidFill>
              </a:endParaRP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4"/>
          <p:cNvSpPr txBox="1">
            <a:spLocks noChangeArrowheads="1"/>
          </p:cNvSpPr>
          <p:nvPr/>
        </p:nvSpPr>
        <p:spPr bwMode="auto">
          <a:xfrm>
            <a:off x="-7938" y="1560513"/>
            <a:ext cx="4105276"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SEATING</a:t>
            </a:r>
            <a:endParaRPr lang="en-GB" altLang="en-US" sz="1600" b="1" u="sng">
              <a:solidFill>
                <a:schemeClr val="hlink"/>
              </a:solidFill>
              <a:cs typeface="Arial" pitchFamily="34" charset="0"/>
            </a:endParaRPr>
          </a:p>
        </p:txBody>
      </p:sp>
      <p:sp>
        <p:nvSpPr>
          <p:cNvPr id="22531" name="Text Box 7"/>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22532" name="Text Box 8"/>
          <p:cNvSpPr txBox="1">
            <a:spLocks noChangeArrowheads="1"/>
          </p:cNvSpPr>
          <p:nvPr/>
        </p:nvSpPr>
        <p:spPr bwMode="auto">
          <a:xfrm>
            <a:off x="63500" y="1920875"/>
            <a:ext cx="3889375" cy="7481888"/>
          </a:xfrm>
          <a:prstGeom prst="rect">
            <a:avLst/>
          </a:prstGeom>
          <a:gradFill rotWithShape="1">
            <a:gsLst>
              <a:gs pos="0">
                <a:srgbClr val="E2E2E2"/>
              </a:gs>
              <a:gs pos="100000">
                <a:schemeClr val="bg1">
                  <a:alpha val="10001"/>
                </a:schemeClr>
              </a:gs>
            </a:gsLst>
            <a:path path="shape">
              <a:fillToRect l="50000" t="50000" r="50000" b="50000"/>
            </a:path>
          </a:gra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b="1" u="sng">
                <a:solidFill>
                  <a:srgbClr val="4D4D4D"/>
                </a:solidFill>
              </a:rPr>
              <a:t>HOW MANY HOURS A DAY DO YOU SIT DOWN?</a:t>
            </a:r>
          </a:p>
          <a:p>
            <a:pPr algn="just" eaLnBrk="1" hangingPunct="1">
              <a:spcBef>
                <a:spcPct val="50000"/>
              </a:spcBef>
            </a:pPr>
            <a:r>
              <a:rPr lang="en-US" altLang="en-US" sz="1000">
                <a:solidFill>
                  <a:srgbClr val="5F5F5F"/>
                </a:solidFill>
              </a:rPr>
              <a:t>In my research I’ve found out that between the </a:t>
            </a:r>
            <a:r>
              <a:rPr lang="en-US" altLang="en-US" sz="1000" b="1" u="sng">
                <a:solidFill>
                  <a:srgbClr val="993366"/>
                </a:solidFill>
              </a:rPr>
              <a:t>age of five and 16 a child will spend around 12,000 hours</a:t>
            </a:r>
            <a:r>
              <a:rPr lang="en-US" altLang="en-US" sz="1000">
                <a:solidFill>
                  <a:srgbClr val="5F5F5F"/>
                </a:solidFill>
              </a:rPr>
              <a:t> sat on furniture that is believe </a:t>
            </a:r>
            <a:r>
              <a:rPr lang="en-US" altLang="en-US" sz="1000" b="1">
                <a:solidFill>
                  <a:schemeClr val="hlink"/>
                </a:solidFill>
              </a:rPr>
              <a:t>too dangerous for a teacher to use as their main seat</a:t>
            </a:r>
            <a:r>
              <a:rPr lang="en-US" altLang="en-US" sz="1000">
                <a:solidFill>
                  <a:srgbClr val="5F5F5F"/>
                </a:solidFill>
              </a:rPr>
              <a:t>. Health and safety legislation requires that </a:t>
            </a:r>
            <a:r>
              <a:rPr lang="en-US" altLang="en-US" sz="1000" b="1">
                <a:solidFill>
                  <a:schemeClr val="hlink"/>
                </a:solidFill>
              </a:rPr>
              <a:t>students are given furniture that </a:t>
            </a:r>
            <a:r>
              <a:rPr lang="en-US" altLang="en-US" sz="1000" b="1" u="sng">
                <a:solidFill>
                  <a:srgbClr val="993366"/>
                </a:solidFill>
              </a:rPr>
              <a:t>protects their back</a:t>
            </a:r>
            <a:r>
              <a:rPr lang="en-US" altLang="en-US" sz="1000">
                <a:solidFill>
                  <a:srgbClr val="5F5F5F"/>
                </a:solidFill>
              </a:rPr>
              <a:t>. This means that it will </a:t>
            </a:r>
            <a:r>
              <a:rPr lang="en-US" altLang="en-US" sz="1000" b="1">
                <a:solidFill>
                  <a:schemeClr val="hlink"/>
                </a:solidFill>
              </a:rPr>
              <a:t>be height adjustable</a:t>
            </a:r>
            <a:r>
              <a:rPr lang="en-US" altLang="en-US" sz="1000">
                <a:solidFill>
                  <a:srgbClr val="5F5F5F"/>
                </a:solidFill>
              </a:rPr>
              <a:t> as well. </a:t>
            </a:r>
            <a:r>
              <a:rPr lang="en-US" altLang="en-US" sz="1000" b="1">
                <a:solidFill>
                  <a:schemeClr val="hlink"/>
                </a:solidFill>
              </a:rPr>
              <a:t>Children, incredibly, </a:t>
            </a:r>
            <a:r>
              <a:rPr lang="en-US" altLang="en-US" sz="1000" b="1" u="sng">
                <a:solidFill>
                  <a:srgbClr val="993366"/>
                </a:solidFill>
              </a:rPr>
              <a:t>are treated as visitors</a:t>
            </a:r>
            <a:r>
              <a:rPr lang="en-US" altLang="en-US" sz="1000" b="1">
                <a:solidFill>
                  <a:schemeClr val="hlink"/>
                </a:solidFill>
              </a:rPr>
              <a:t> to the school and are not covered by this legislation</a:t>
            </a:r>
            <a:r>
              <a:rPr lang="en-US" altLang="en-US" sz="1000">
                <a:solidFill>
                  <a:srgbClr val="5F5F5F"/>
                </a:solidFill>
              </a:rPr>
              <a:t>. They can be given the kind of seat that you find in doctors’ waiting rooms, village halls and other places with occasional need for basic seating. Such seats are typically designed to be </a:t>
            </a:r>
            <a:r>
              <a:rPr lang="en-US" altLang="en-US" sz="1000" b="1" u="sng">
                <a:solidFill>
                  <a:srgbClr val="993366"/>
                </a:solidFill>
              </a:rPr>
              <a:t>cheap and easy to stack away in the corner</a:t>
            </a:r>
            <a:r>
              <a:rPr lang="en-US" altLang="en-US" sz="1000">
                <a:solidFill>
                  <a:srgbClr val="5F5F5F"/>
                </a:solidFill>
              </a:rPr>
              <a:t> (or on a desk). They do not deemed safe under health and safety law for long term use.</a:t>
            </a:r>
          </a:p>
          <a:p>
            <a:pPr algn="just" eaLnBrk="1" hangingPunct="1">
              <a:spcBef>
                <a:spcPct val="50000"/>
              </a:spcBef>
            </a:pPr>
            <a:endParaRPr lang="en-US" altLang="en-US" sz="100">
              <a:solidFill>
                <a:srgbClr val="5F5F5F"/>
              </a:solidFill>
            </a:endParaRPr>
          </a:p>
          <a:p>
            <a:pPr algn="l" eaLnBrk="1" hangingPunct="1"/>
            <a:r>
              <a:rPr lang="en-US" altLang="en-US" sz="1000">
                <a:solidFill>
                  <a:srgbClr val="5F5F5F"/>
                </a:solidFill>
              </a:rPr>
              <a:t>Sitting is the most frequent body posture: </a:t>
            </a:r>
            <a:r>
              <a:rPr lang="en-US" altLang="en-US" sz="1000" b="1">
                <a:solidFill>
                  <a:schemeClr val="hlink"/>
                </a:solidFill>
              </a:rPr>
              <a:t>we sit at work, at school, in the car, on the bus, on the train, at home in front of TV, to eat, to rest and so on</a:t>
            </a:r>
            <a:r>
              <a:rPr lang="en-US" altLang="en-US" sz="1000">
                <a:solidFill>
                  <a:srgbClr val="4D4D4D"/>
                </a:solidFill>
              </a:rPr>
              <a:t>. You are probably sitting down right now.</a:t>
            </a:r>
          </a:p>
          <a:p>
            <a:pPr algn="l" eaLnBrk="1" hangingPunct="1"/>
            <a:endParaRPr lang="en-US" altLang="en-US" sz="100">
              <a:solidFill>
                <a:srgbClr val="4D4D4D"/>
              </a:solidFill>
            </a:endParaRPr>
          </a:p>
          <a:p>
            <a:pPr algn="l" eaLnBrk="1" hangingPunct="1"/>
            <a:r>
              <a:rPr lang="en-US" altLang="en-US" sz="1000">
                <a:solidFill>
                  <a:srgbClr val="4D4D4D"/>
                </a:solidFill>
              </a:rPr>
              <a:t>A seat should take the </a:t>
            </a:r>
            <a:r>
              <a:rPr lang="en-US" altLang="en-US" sz="1000" b="1" u="sng">
                <a:solidFill>
                  <a:srgbClr val="993366"/>
                </a:solidFill>
              </a:rPr>
              <a:t>weight off your feet in order to lessen stress on your legs</a:t>
            </a:r>
            <a:r>
              <a:rPr lang="en-US" altLang="en-US" sz="1000">
                <a:solidFill>
                  <a:srgbClr val="4D4D4D"/>
                </a:solidFill>
              </a:rPr>
              <a:t>. It should provide </a:t>
            </a:r>
            <a:r>
              <a:rPr lang="en-US" altLang="en-US" sz="1000" b="1" u="sng">
                <a:solidFill>
                  <a:srgbClr val="993366"/>
                </a:solidFill>
              </a:rPr>
              <a:t>some postural stability while you work or relax</a:t>
            </a:r>
            <a:r>
              <a:rPr lang="en-US" altLang="en-US" sz="1000">
                <a:solidFill>
                  <a:srgbClr val="4D4D4D"/>
                </a:solidFill>
              </a:rPr>
              <a:t>. You should be able to </a:t>
            </a:r>
            <a:r>
              <a:rPr lang="en-US" altLang="en-US" sz="1000" b="1" u="sng">
                <a:solidFill>
                  <a:srgbClr val="993366"/>
                </a:solidFill>
              </a:rPr>
              <a:t>relax your muscles that aren't doing anything</a:t>
            </a:r>
            <a:r>
              <a:rPr lang="en-US" altLang="en-US" sz="1000">
                <a:solidFill>
                  <a:srgbClr val="4D4D4D"/>
                </a:solidFill>
              </a:rPr>
              <a:t>. The seat should also </a:t>
            </a:r>
            <a:r>
              <a:rPr lang="en-US" altLang="en-US" sz="1000" b="1" u="sng">
                <a:solidFill>
                  <a:srgbClr val="993366"/>
                </a:solidFill>
              </a:rPr>
              <a:t>fit in with other furniture and equipment and not get in the way of what you are doing</a:t>
            </a:r>
            <a:r>
              <a:rPr lang="en-US" altLang="en-US" sz="1000">
                <a:solidFill>
                  <a:srgbClr val="4D4D4D"/>
                </a:solidFill>
              </a:rPr>
              <a:t>.  </a:t>
            </a:r>
          </a:p>
          <a:p>
            <a:pPr algn="just" eaLnBrk="1" hangingPunct="1"/>
            <a:endParaRPr lang="en-GB" altLang="en-US" sz="1000">
              <a:solidFill>
                <a:srgbClr val="4D4D4D"/>
              </a:solidFill>
            </a:endParaRPr>
          </a:p>
          <a:p>
            <a:pPr algn="just" eaLnBrk="1" hangingPunct="1"/>
            <a:r>
              <a:rPr lang="en-GB" altLang="en-US" sz="1200" b="1" u="sng">
                <a:solidFill>
                  <a:srgbClr val="4D4D4D"/>
                </a:solidFill>
              </a:rPr>
              <a:t>WHAT MAKES A SEAT COMFORTABLE?</a:t>
            </a:r>
          </a:p>
          <a:p>
            <a:pPr algn="just" eaLnBrk="1" hangingPunct="1"/>
            <a:r>
              <a:rPr lang="en-US" altLang="en-US" sz="1000">
                <a:solidFill>
                  <a:srgbClr val="5F5F5F"/>
                </a:solidFill>
              </a:rPr>
              <a:t>Generally, seats should allow your body to be </a:t>
            </a:r>
            <a:r>
              <a:rPr lang="en-US" altLang="en-US" sz="1000" b="1">
                <a:solidFill>
                  <a:schemeClr val="hlink"/>
                </a:solidFill>
              </a:rPr>
              <a:t>comfortable and not restricted</a:t>
            </a:r>
            <a:r>
              <a:rPr lang="en-US" altLang="en-US" sz="1000">
                <a:solidFill>
                  <a:srgbClr val="5F5F5F"/>
                </a:solidFill>
              </a:rPr>
              <a:t>. The seat design is critical for this: </a:t>
            </a:r>
          </a:p>
          <a:p>
            <a:pPr algn="just" eaLnBrk="1" hangingPunct="1"/>
            <a:endParaRPr lang="en-US" altLang="en-US" sz="100">
              <a:solidFill>
                <a:srgbClr val="5F5F5F"/>
              </a:solidFill>
            </a:endParaRPr>
          </a:p>
          <a:p>
            <a:pPr algn="just" eaLnBrk="1" hangingPunct="1">
              <a:buFontTx/>
              <a:buChar char="•"/>
            </a:pPr>
            <a:r>
              <a:rPr lang="en-US" altLang="en-US" sz="1000">
                <a:solidFill>
                  <a:srgbClr val="5F5F5F"/>
                </a:solidFill>
              </a:rPr>
              <a:t>The seat height should not be so </a:t>
            </a:r>
            <a:r>
              <a:rPr lang="en-US" altLang="en-US" sz="1000" b="1" u="sng">
                <a:solidFill>
                  <a:srgbClr val="993366"/>
                </a:solidFill>
              </a:rPr>
              <a:t>high so that your legs are left dangling</a:t>
            </a:r>
            <a:r>
              <a:rPr lang="en-US" altLang="en-US" sz="1000">
                <a:solidFill>
                  <a:srgbClr val="5F5F5F"/>
                </a:solidFill>
              </a:rPr>
              <a:t>! This would mean that there would be </a:t>
            </a:r>
            <a:r>
              <a:rPr lang="en-US" altLang="en-US" sz="1000" b="1">
                <a:solidFill>
                  <a:schemeClr val="hlink"/>
                </a:solidFill>
              </a:rPr>
              <a:t>pressure on the soft tissues under your thighs</a:t>
            </a:r>
            <a:r>
              <a:rPr lang="en-US" altLang="en-US" sz="1000">
                <a:solidFill>
                  <a:srgbClr val="5F5F5F"/>
                </a:solidFill>
              </a:rPr>
              <a:t>. This pressure interferes with the return of blood from the lower limbs, which may cause tingling and numbness in the thighs due to pressure on blood vessels and nerves. </a:t>
            </a:r>
          </a:p>
          <a:p>
            <a:pPr algn="just" eaLnBrk="1" hangingPunct="1">
              <a:buFontTx/>
              <a:buChar char="•"/>
            </a:pPr>
            <a:r>
              <a:rPr lang="en-US" altLang="en-US" sz="1000">
                <a:solidFill>
                  <a:srgbClr val="5F5F5F"/>
                </a:solidFill>
              </a:rPr>
              <a:t>The </a:t>
            </a:r>
            <a:r>
              <a:rPr lang="en-US" altLang="en-US" sz="1000" b="1" u="sng">
                <a:solidFill>
                  <a:srgbClr val="993366"/>
                </a:solidFill>
              </a:rPr>
              <a:t>seat depth</a:t>
            </a:r>
            <a:r>
              <a:rPr lang="en-US" altLang="en-US" sz="1000">
                <a:solidFill>
                  <a:srgbClr val="5F5F5F"/>
                </a:solidFill>
              </a:rPr>
              <a:t> should allow clearance at the back of your knees in order to </a:t>
            </a:r>
            <a:r>
              <a:rPr lang="en-US" altLang="en-US" sz="1000" b="1">
                <a:solidFill>
                  <a:schemeClr val="hlink"/>
                </a:solidFill>
              </a:rPr>
              <a:t>prevent pressure on the network of blood vessels and nerves</a:t>
            </a:r>
            <a:r>
              <a:rPr lang="en-US" altLang="en-US" sz="1000">
                <a:solidFill>
                  <a:srgbClr val="5F5F5F"/>
                </a:solidFill>
              </a:rPr>
              <a:t>. </a:t>
            </a:r>
          </a:p>
          <a:p>
            <a:pPr algn="just" eaLnBrk="1" hangingPunct="1">
              <a:buFontTx/>
              <a:buChar char="•"/>
            </a:pPr>
            <a:r>
              <a:rPr lang="en-US" altLang="en-US" sz="1000">
                <a:solidFill>
                  <a:srgbClr val="5F5F5F"/>
                </a:solidFill>
              </a:rPr>
              <a:t>The seat back and angle should </a:t>
            </a:r>
            <a:r>
              <a:rPr lang="en-US" altLang="en-US" sz="1000" b="1" u="sng">
                <a:solidFill>
                  <a:srgbClr val="993366"/>
                </a:solidFill>
              </a:rPr>
              <a:t>support the natural curves of your spine</a:t>
            </a:r>
            <a:r>
              <a:rPr lang="en-US" altLang="en-US" sz="1000">
                <a:solidFill>
                  <a:srgbClr val="5F5F5F"/>
                </a:solidFill>
              </a:rPr>
              <a:t> (in particular your lower back). </a:t>
            </a:r>
          </a:p>
          <a:p>
            <a:pPr algn="just" eaLnBrk="1" hangingPunct="1">
              <a:buFontTx/>
              <a:buChar char="•"/>
            </a:pPr>
            <a:r>
              <a:rPr lang="en-US" altLang="en-US" sz="1000">
                <a:solidFill>
                  <a:srgbClr val="5F5F5F"/>
                </a:solidFill>
              </a:rPr>
              <a:t>The </a:t>
            </a:r>
            <a:r>
              <a:rPr lang="en-US" altLang="en-US" sz="1000" b="1" u="sng">
                <a:solidFill>
                  <a:srgbClr val="993366"/>
                </a:solidFill>
              </a:rPr>
              <a:t>main weight</a:t>
            </a:r>
            <a:r>
              <a:rPr lang="en-US" altLang="en-US" sz="1000">
                <a:solidFill>
                  <a:srgbClr val="5F5F5F"/>
                </a:solidFill>
              </a:rPr>
              <a:t> bearing should be taken by the Ischia tuberosities (</a:t>
            </a:r>
            <a:r>
              <a:rPr lang="en-US" altLang="en-US" sz="1000" b="1">
                <a:solidFill>
                  <a:schemeClr val="hlink"/>
                </a:solidFill>
              </a:rPr>
              <a:t>the bony parts of your bottom</a:t>
            </a:r>
            <a:r>
              <a:rPr lang="en-US" altLang="en-US" sz="1000">
                <a:solidFill>
                  <a:srgbClr val="5F5F5F"/>
                </a:solidFill>
              </a:rPr>
              <a:t>) and </a:t>
            </a:r>
            <a:r>
              <a:rPr lang="en-US" altLang="en-US" sz="1000" b="1">
                <a:solidFill>
                  <a:schemeClr val="hlink"/>
                </a:solidFill>
              </a:rPr>
              <a:t>the top half of the thighs</a:t>
            </a:r>
            <a:r>
              <a:rPr lang="en-US" altLang="en-US" sz="1000">
                <a:solidFill>
                  <a:srgbClr val="5F5F5F"/>
                </a:solidFill>
              </a:rPr>
              <a:t>. </a:t>
            </a:r>
          </a:p>
          <a:p>
            <a:pPr algn="just" eaLnBrk="1" hangingPunct="1">
              <a:buFontTx/>
              <a:buChar char="•"/>
            </a:pPr>
            <a:r>
              <a:rPr lang="en-US" altLang="en-US" sz="1000">
                <a:solidFill>
                  <a:srgbClr val="5F5F5F"/>
                </a:solidFill>
              </a:rPr>
              <a:t>In addition, a chair should </a:t>
            </a:r>
            <a:r>
              <a:rPr lang="en-US" altLang="en-US" sz="1000" b="1" u="sng">
                <a:solidFill>
                  <a:schemeClr val="hlink"/>
                </a:solidFill>
              </a:rPr>
              <a:t>enable you to change posture</a:t>
            </a:r>
            <a:r>
              <a:rPr lang="en-US" altLang="en-US" sz="1000">
                <a:solidFill>
                  <a:srgbClr val="5F5F5F"/>
                </a:solidFill>
              </a:rPr>
              <a:t> at intervals, ensuring that different groups of muscles can be used for support, and that no particular group of muscles gets tired. </a:t>
            </a:r>
            <a:r>
              <a:rPr lang="en-US" altLang="en-US" sz="1000" b="1" u="sng">
                <a:solidFill>
                  <a:srgbClr val="993366"/>
                </a:solidFill>
              </a:rPr>
              <a:t>The consequences of poor seating are discomfort, fatigue and inefficiency in what you are doing</a:t>
            </a:r>
            <a:r>
              <a:rPr lang="en-US" altLang="en-US" sz="1000">
                <a:solidFill>
                  <a:srgbClr val="5F5F5F"/>
                </a:solidFill>
              </a:rPr>
              <a:t>. </a:t>
            </a:r>
            <a:endParaRPr lang="en-GB" altLang="en-US" sz="1000">
              <a:solidFill>
                <a:srgbClr val="5F5F5F"/>
              </a:solidFill>
            </a:endParaRPr>
          </a:p>
        </p:txBody>
      </p:sp>
      <p:sp>
        <p:nvSpPr>
          <p:cNvPr id="22533" name="Rectangle 11"/>
          <p:cNvSpPr>
            <a:spLocks noChangeArrowheads="1"/>
          </p:cNvSpPr>
          <p:nvPr/>
        </p:nvSpPr>
        <p:spPr bwMode="auto">
          <a:xfrm>
            <a:off x="4097338" y="1704975"/>
            <a:ext cx="2601912"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TYPES OF SEATING</a:t>
            </a:r>
          </a:p>
        </p:txBody>
      </p:sp>
      <p:sp>
        <p:nvSpPr>
          <p:cNvPr id="22534" name="Text Box 539"/>
          <p:cNvSpPr txBox="1">
            <a:spLocks noChangeArrowheads="1"/>
          </p:cNvSpPr>
          <p:nvPr/>
        </p:nvSpPr>
        <p:spPr bwMode="auto">
          <a:xfrm>
            <a:off x="4240213" y="2352675"/>
            <a:ext cx="4176712" cy="498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400" b="1">
                <a:solidFill>
                  <a:schemeClr val="hlink"/>
                </a:solidFill>
              </a:rPr>
              <a:t>OFFICE CHAIRS</a:t>
            </a:r>
          </a:p>
          <a:p>
            <a:pPr algn="just" eaLnBrk="1" hangingPunct="1"/>
            <a:r>
              <a:rPr lang="en-US" altLang="en-US" sz="1000" b="1" i="1" u="sng">
                <a:solidFill>
                  <a:srgbClr val="993366"/>
                </a:solidFill>
              </a:rPr>
              <a:t>Aches and pains can be suffered by office workers as a result of poor seating </a:t>
            </a:r>
            <a:r>
              <a:rPr lang="en-US" altLang="en-US" sz="1000" i="1">
                <a:solidFill>
                  <a:srgbClr val="4D4D4D"/>
                </a:solidFill>
              </a:rPr>
              <a:t>and workspace layout.</a:t>
            </a:r>
            <a:r>
              <a:rPr lang="en-US" altLang="en-US" sz="1000" b="1" i="1">
                <a:solidFill>
                  <a:srgbClr val="993366"/>
                </a:solidFill>
              </a:rPr>
              <a:t> </a:t>
            </a:r>
            <a:r>
              <a:rPr lang="en-US" altLang="en-US" sz="1000" i="1">
                <a:solidFill>
                  <a:srgbClr val="4D4D4D"/>
                </a:solidFill>
              </a:rPr>
              <a:t>But there is plenty that can be done to make them more comfortable</a:t>
            </a:r>
            <a:r>
              <a:rPr lang="en-US" altLang="en-US" sz="1000" i="1">
                <a:solidFill>
                  <a:srgbClr val="5F5F5F"/>
                </a:solidFill>
              </a:rPr>
              <a:t>.</a:t>
            </a:r>
            <a:r>
              <a:rPr lang="en-US" altLang="en-US" sz="1000">
                <a:solidFill>
                  <a:srgbClr val="5F5F5F"/>
                </a:solidFill>
              </a:rPr>
              <a:t> The </a:t>
            </a:r>
            <a:r>
              <a:rPr lang="en-US" altLang="en-US" sz="1000" b="1">
                <a:solidFill>
                  <a:schemeClr val="hlink"/>
                </a:solidFill>
              </a:rPr>
              <a:t>seat height should be adjustable</a:t>
            </a:r>
            <a:r>
              <a:rPr lang="en-US" altLang="en-US" sz="1000">
                <a:solidFill>
                  <a:srgbClr val="5F5F5F"/>
                </a:solidFill>
              </a:rPr>
              <a:t>. The </a:t>
            </a:r>
            <a:r>
              <a:rPr lang="en-US" altLang="en-US" sz="1000" b="1">
                <a:solidFill>
                  <a:schemeClr val="hlink"/>
                </a:solidFill>
              </a:rPr>
              <a:t>seat edge should be rounded to minimized pressure under the thigh</a:t>
            </a:r>
            <a:r>
              <a:rPr lang="en-US" altLang="en-US" sz="1000">
                <a:solidFill>
                  <a:srgbClr val="5F5F5F"/>
                </a:solidFill>
              </a:rPr>
              <a:t>. The </a:t>
            </a:r>
            <a:r>
              <a:rPr lang="en-US" altLang="en-US" sz="1000" b="1">
                <a:solidFill>
                  <a:schemeClr val="hlink"/>
                </a:solidFill>
              </a:rPr>
              <a:t>backrest should be adjustable</a:t>
            </a:r>
            <a:r>
              <a:rPr lang="en-US" altLang="en-US" sz="1000">
                <a:solidFill>
                  <a:srgbClr val="5F5F5F"/>
                </a:solidFill>
              </a:rPr>
              <a:t> and </a:t>
            </a:r>
            <a:r>
              <a:rPr lang="en-US" altLang="en-US" sz="1000" b="1">
                <a:solidFill>
                  <a:schemeClr val="hlink"/>
                </a:solidFill>
              </a:rPr>
              <a:t>should tilt for support in both a working and resting posture</a:t>
            </a:r>
            <a:r>
              <a:rPr lang="en-US" altLang="en-US" sz="1000">
                <a:solidFill>
                  <a:srgbClr val="5F5F5F"/>
                </a:solidFill>
              </a:rPr>
              <a:t>. The upholstery </a:t>
            </a:r>
            <a:r>
              <a:rPr lang="en-US" altLang="en-US" sz="1000" b="1">
                <a:solidFill>
                  <a:schemeClr val="hlink"/>
                </a:solidFill>
              </a:rPr>
              <a:t>material should not cause sliding or sweating</a:t>
            </a:r>
            <a:r>
              <a:rPr lang="en-US" altLang="en-US" sz="1000">
                <a:solidFill>
                  <a:srgbClr val="5F5F5F"/>
                </a:solidFill>
              </a:rPr>
              <a:t>. </a:t>
            </a:r>
          </a:p>
          <a:p>
            <a:pPr algn="just" eaLnBrk="1" hangingPunct="1"/>
            <a:endParaRPr lang="en-US" altLang="en-US" sz="100">
              <a:solidFill>
                <a:srgbClr val="5F5F5F"/>
              </a:solidFill>
            </a:endParaRPr>
          </a:p>
          <a:p>
            <a:pPr algn="just" eaLnBrk="1" hangingPunct="1"/>
            <a:r>
              <a:rPr lang="en-US" altLang="en-US" sz="1000">
                <a:solidFill>
                  <a:srgbClr val="5F5F5F"/>
                </a:solidFill>
              </a:rPr>
              <a:t>Footrests should be provided to allow shorter people to adjust themselves to the desk or worktop . </a:t>
            </a:r>
            <a:r>
              <a:rPr lang="en-US" altLang="en-US" sz="1000" b="1" u="sng">
                <a:solidFill>
                  <a:srgbClr val="993366"/>
                </a:solidFill>
              </a:rPr>
              <a:t>Armrests may prevent the user from getting close to the desk but they can assist resting the elbows during work</a:t>
            </a:r>
            <a:r>
              <a:rPr lang="en-US" altLang="en-US" sz="1000">
                <a:solidFill>
                  <a:srgbClr val="5F5F5F"/>
                </a:solidFill>
              </a:rPr>
              <a:t>. Many office workers do not adjust their chair at work even though they know how to do so. To encourage them to do so and take advantage of all the adjustment mechanisms in their </a:t>
            </a:r>
            <a:r>
              <a:rPr lang="en-US" altLang="en-US" sz="1000" b="1">
                <a:solidFill>
                  <a:schemeClr val="hlink"/>
                </a:solidFill>
              </a:rPr>
              <a:t>chairs, controls should be easy and intuitive to operate from the seated position</a:t>
            </a:r>
            <a:r>
              <a:rPr lang="en-US" altLang="en-US" sz="1000">
                <a:solidFill>
                  <a:srgbClr val="5F5F5F"/>
                </a:solidFill>
              </a:rPr>
              <a:t>.</a:t>
            </a:r>
          </a:p>
          <a:p>
            <a:pPr algn="just" eaLnBrk="1" hangingPunct="1"/>
            <a:endParaRPr lang="en-GB" altLang="en-US" sz="1000">
              <a:solidFill>
                <a:srgbClr val="5F5F5F"/>
              </a:solidFill>
            </a:endParaRPr>
          </a:p>
          <a:p>
            <a:pPr algn="just" eaLnBrk="1" hangingPunct="1"/>
            <a:r>
              <a:rPr lang="en-GB" altLang="en-US" sz="1400" b="1">
                <a:solidFill>
                  <a:schemeClr val="hlink"/>
                </a:solidFill>
              </a:rPr>
              <a:t>ARM CHAIRS</a:t>
            </a:r>
          </a:p>
          <a:p>
            <a:pPr algn="just" eaLnBrk="1" hangingPunct="1"/>
            <a:r>
              <a:rPr lang="en-US" altLang="en-US" sz="1000">
                <a:solidFill>
                  <a:srgbClr val="5F5F5F"/>
                </a:solidFill>
              </a:rPr>
              <a:t>An armchair </a:t>
            </a:r>
            <a:r>
              <a:rPr lang="en-US" altLang="en-US" sz="1000" b="1" u="sng">
                <a:solidFill>
                  <a:srgbClr val="993366"/>
                </a:solidFill>
              </a:rPr>
              <a:t>supports the body during rest or relaxation</a:t>
            </a:r>
            <a:r>
              <a:rPr lang="en-US" altLang="en-US" sz="1000">
                <a:solidFill>
                  <a:srgbClr val="5F5F5F"/>
                </a:solidFill>
              </a:rPr>
              <a:t>, for example, </a:t>
            </a:r>
            <a:r>
              <a:rPr lang="en-US" altLang="en-US" sz="1000" b="1" u="sng">
                <a:solidFill>
                  <a:srgbClr val="993366"/>
                </a:solidFill>
              </a:rPr>
              <a:t>when reading or watching television</a:t>
            </a:r>
            <a:r>
              <a:rPr lang="en-US" altLang="en-US" sz="1000">
                <a:solidFill>
                  <a:srgbClr val="5F5F5F"/>
                </a:solidFill>
              </a:rPr>
              <a:t>. The design of the armchair </a:t>
            </a:r>
            <a:r>
              <a:rPr lang="en-US" altLang="en-US" sz="1000" b="1">
                <a:solidFill>
                  <a:schemeClr val="hlink"/>
                </a:solidFill>
              </a:rPr>
              <a:t>presents a dilemma</a:t>
            </a:r>
            <a:r>
              <a:rPr lang="en-US" altLang="en-US" sz="1000">
                <a:solidFill>
                  <a:srgbClr val="5F5F5F"/>
                </a:solidFill>
              </a:rPr>
              <a:t>. People usually sprawl in armchairs rather than sit up straight in them. Armchairs allows the </a:t>
            </a:r>
            <a:r>
              <a:rPr lang="en-US" altLang="en-US" sz="1000" b="1">
                <a:solidFill>
                  <a:schemeClr val="hlink"/>
                </a:solidFill>
              </a:rPr>
              <a:t>relaxation of muscles as well as support of the spine in its natural curve</a:t>
            </a:r>
            <a:r>
              <a:rPr lang="en-US" altLang="en-US" sz="1000">
                <a:solidFill>
                  <a:srgbClr val="5F5F5F"/>
                </a:solidFill>
              </a:rPr>
              <a:t>. Many armchairs fail to achieve this as </a:t>
            </a:r>
            <a:r>
              <a:rPr lang="en-US" altLang="en-US" sz="1000" b="1">
                <a:solidFill>
                  <a:schemeClr val="hlink"/>
                </a:solidFill>
              </a:rPr>
              <a:t>they are often too deep and too soft with inadequate backrests (too low and poor shapes)</a:t>
            </a:r>
            <a:r>
              <a:rPr lang="en-US" altLang="en-US" sz="1000">
                <a:solidFill>
                  <a:srgbClr val="5F5F5F"/>
                </a:solidFill>
              </a:rPr>
              <a:t>. This makes it </a:t>
            </a:r>
            <a:r>
              <a:rPr lang="en-US" altLang="en-US" sz="1000" b="1" u="sng">
                <a:solidFill>
                  <a:srgbClr val="993366"/>
                </a:solidFill>
              </a:rPr>
              <a:t>very difficult to achieve 'good postures'</a:t>
            </a:r>
            <a:r>
              <a:rPr lang="en-US" altLang="en-US" sz="1000">
                <a:solidFill>
                  <a:srgbClr val="5F5F5F"/>
                </a:solidFill>
              </a:rPr>
              <a:t>. If the </a:t>
            </a:r>
            <a:r>
              <a:rPr lang="en-US" altLang="en-US" sz="1000" b="1">
                <a:solidFill>
                  <a:schemeClr val="hlink"/>
                </a:solidFill>
              </a:rPr>
              <a:t>seat is too low, standing up and sitting down are difficult for some users</a:t>
            </a:r>
            <a:r>
              <a:rPr lang="en-US" altLang="en-US" sz="1000">
                <a:solidFill>
                  <a:srgbClr val="5F5F5F"/>
                </a:solidFill>
              </a:rPr>
              <a:t>. The seat height for comfort is not necessarily the same as the height required for ease of getting in and out of the chair. </a:t>
            </a:r>
            <a:r>
              <a:rPr lang="en-US" altLang="en-US" sz="1000" b="1">
                <a:solidFill>
                  <a:schemeClr val="hlink"/>
                </a:solidFill>
              </a:rPr>
              <a:t>Appropriate armchair design is particularly important for older and disabled users</a:t>
            </a:r>
            <a:r>
              <a:rPr lang="en-US" altLang="en-US" sz="1000">
                <a:solidFill>
                  <a:srgbClr val="5F5F5F"/>
                </a:solidFill>
              </a:rPr>
              <a:t>. </a:t>
            </a:r>
          </a:p>
        </p:txBody>
      </p:sp>
      <p:grpSp>
        <p:nvGrpSpPr>
          <p:cNvPr id="22535" name="Group 573"/>
          <p:cNvGrpSpPr>
            <a:grpSpLocks/>
          </p:cNvGrpSpPr>
          <p:nvPr/>
        </p:nvGrpSpPr>
        <p:grpSpPr bwMode="auto">
          <a:xfrm>
            <a:off x="4240213" y="4763"/>
            <a:ext cx="8426450" cy="1627187"/>
            <a:chOff x="2711" y="139"/>
            <a:chExt cx="5308" cy="1025"/>
          </a:xfrm>
        </p:grpSpPr>
        <p:sp>
          <p:nvSpPr>
            <p:cNvPr id="22564" name="Text Box 574"/>
            <p:cNvSpPr txBox="1">
              <a:spLocks noChangeArrowheads="1"/>
            </p:cNvSpPr>
            <p:nvPr/>
          </p:nvSpPr>
          <p:spPr bwMode="auto">
            <a:xfrm>
              <a:off x="2717" y="386"/>
              <a:ext cx="5302" cy="234"/>
            </a:xfrm>
            <a:prstGeom prst="rect">
              <a:avLst/>
            </a:prstGeom>
            <a:gradFill rotWithShape="1">
              <a:gsLst>
                <a:gs pos="0">
                  <a:srgbClr val="DEDEDE"/>
                </a:gs>
                <a:gs pos="100000">
                  <a:schemeClr val="bg1"/>
                </a:gs>
              </a:gsLst>
              <a:lin ang="5400000" scaled="1"/>
            </a:gra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r>
                <a:rPr lang="en-US" altLang="en-US" sz="800">
                  <a:solidFill>
                    <a:srgbClr val="5F5F5F"/>
                  </a:solidFill>
                </a:rPr>
                <a:t>In order to portray my true thoughts on each product that I examine I have developed a rating system. I will use the system to rate function, suitability of materials, components, manufacturing processes used, ergonomic suitability, aesthetics and the cost of each product using a 5 star system. Each of the ratings mean the following:</a:t>
              </a:r>
              <a:endParaRPr lang="en-GB" altLang="en-US" sz="800">
                <a:solidFill>
                  <a:srgbClr val="5F5F5F"/>
                </a:solidFill>
              </a:endParaRPr>
            </a:p>
          </p:txBody>
        </p:sp>
        <p:sp>
          <p:nvSpPr>
            <p:cNvPr id="22565" name="Text Box 575"/>
            <p:cNvSpPr txBox="1">
              <a:spLocks noChangeArrowheads="1"/>
            </p:cNvSpPr>
            <p:nvPr/>
          </p:nvSpPr>
          <p:spPr bwMode="auto">
            <a:xfrm>
              <a:off x="7297" y="638"/>
              <a:ext cx="681"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900" b="1">
                  <a:solidFill>
                    <a:srgbClr val="5F5F5F"/>
                  </a:solidFill>
                </a:rPr>
                <a:t>5 STARS</a:t>
              </a:r>
            </a:p>
          </p:txBody>
        </p:sp>
        <p:sp>
          <p:nvSpPr>
            <p:cNvPr id="22566" name="Rectangle 576"/>
            <p:cNvSpPr>
              <a:spLocks noChangeArrowheads="1"/>
            </p:cNvSpPr>
            <p:nvPr/>
          </p:nvSpPr>
          <p:spPr bwMode="auto">
            <a:xfrm>
              <a:off x="2711" y="139"/>
              <a:ext cx="1639"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RATING SYSTEM</a:t>
              </a:r>
            </a:p>
          </p:txBody>
        </p:sp>
        <p:sp>
          <p:nvSpPr>
            <p:cNvPr id="22567" name="AutoShape 577"/>
            <p:cNvSpPr>
              <a:spLocks noChangeArrowheads="1"/>
            </p:cNvSpPr>
            <p:nvPr/>
          </p:nvSpPr>
          <p:spPr bwMode="auto">
            <a:xfrm>
              <a:off x="2806" y="638"/>
              <a:ext cx="953" cy="499"/>
            </a:xfrm>
            <a:prstGeom prst="roundRect">
              <a:avLst>
                <a:gd name="adj" fmla="val 16667"/>
              </a:avLst>
            </a:prstGeom>
            <a:noFill/>
            <a:ln w="12700" algn="ctr">
              <a:solidFill>
                <a:schemeClr val="hlink"/>
              </a:solidFill>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41890" name="AutoShape 578"/>
            <p:cNvSpPr>
              <a:spLocks noChangeArrowheads="1"/>
            </p:cNvSpPr>
            <p:nvPr/>
          </p:nvSpPr>
          <p:spPr bwMode="auto">
            <a:xfrm>
              <a:off x="2852"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22569" name="Text Box 579"/>
            <p:cNvSpPr txBox="1">
              <a:spLocks noChangeArrowheads="1"/>
            </p:cNvSpPr>
            <p:nvPr/>
          </p:nvSpPr>
          <p:spPr bwMode="auto">
            <a:xfrm>
              <a:off x="2761" y="749"/>
              <a:ext cx="1029" cy="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700">
                  <a:solidFill>
                    <a:srgbClr val="5F5F5F"/>
                  </a:solidFill>
                </a:rPr>
                <a:t>This is a very poor design and shows less thoughts in this aspect of the product. Improvements could be made to make the product better.</a:t>
              </a:r>
            </a:p>
          </p:txBody>
        </p:sp>
        <p:sp>
          <p:nvSpPr>
            <p:cNvPr id="22570" name="Text Box 580"/>
            <p:cNvSpPr txBox="1">
              <a:spLocks noChangeArrowheads="1"/>
            </p:cNvSpPr>
            <p:nvPr/>
          </p:nvSpPr>
          <p:spPr bwMode="auto">
            <a:xfrm>
              <a:off x="2897" y="638"/>
              <a:ext cx="681"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900" b="1">
                  <a:solidFill>
                    <a:srgbClr val="5F5F5F"/>
                  </a:solidFill>
                </a:rPr>
                <a:t>1 STAR</a:t>
              </a:r>
            </a:p>
          </p:txBody>
        </p:sp>
        <p:sp>
          <p:nvSpPr>
            <p:cNvPr id="141893" name="AutoShape 581"/>
            <p:cNvSpPr>
              <a:spLocks noChangeArrowheads="1"/>
            </p:cNvSpPr>
            <p:nvPr/>
          </p:nvSpPr>
          <p:spPr bwMode="auto">
            <a:xfrm>
              <a:off x="3864"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22572" name="Text Box 582"/>
            <p:cNvSpPr txBox="1">
              <a:spLocks noChangeArrowheads="1"/>
            </p:cNvSpPr>
            <p:nvPr/>
          </p:nvSpPr>
          <p:spPr bwMode="auto">
            <a:xfrm>
              <a:off x="3773" y="749"/>
              <a:ext cx="1029"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700">
                  <a:solidFill>
                    <a:srgbClr val="5F5F5F"/>
                  </a:solidFill>
                </a:rPr>
                <a:t>This is a satisfactory rating of the product and again improvements could be easily made to make the product more useful.</a:t>
              </a:r>
            </a:p>
          </p:txBody>
        </p:sp>
        <p:sp>
          <p:nvSpPr>
            <p:cNvPr id="22573" name="Text Box 583"/>
            <p:cNvSpPr txBox="1">
              <a:spLocks noChangeArrowheads="1"/>
            </p:cNvSpPr>
            <p:nvPr/>
          </p:nvSpPr>
          <p:spPr bwMode="auto">
            <a:xfrm>
              <a:off x="4000" y="644"/>
              <a:ext cx="681"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900" b="1">
                  <a:solidFill>
                    <a:srgbClr val="5F5F5F"/>
                  </a:solidFill>
                </a:rPr>
                <a:t>2 STARS</a:t>
              </a:r>
            </a:p>
          </p:txBody>
        </p:sp>
        <p:sp>
          <p:nvSpPr>
            <p:cNvPr id="141896" name="AutoShape 584"/>
            <p:cNvSpPr>
              <a:spLocks noChangeArrowheads="1"/>
            </p:cNvSpPr>
            <p:nvPr/>
          </p:nvSpPr>
          <p:spPr bwMode="auto">
            <a:xfrm>
              <a:off x="3956"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algn="l" defTabSz="957263">
                <a:spcBef>
                  <a:spcPct val="50000"/>
                </a:spcBef>
                <a:defRPr/>
              </a:pPr>
              <a:endParaRPr lang="en-GB" sz="600" dirty="0">
                <a:solidFill>
                  <a:srgbClr val="5F5F5F"/>
                </a:solidFill>
              </a:endParaRPr>
            </a:p>
            <a:p>
              <a:pPr defTabSz="957263">
                <a:spcBef>
                  <a:spcPct val="50000"/>
                </a:spcBef>
                <a:defRPr/>
              </a:pPr>
              <a:endParaRPr lang="en-GB" sz="600" dirty="0">
                <a:solidFill>
                  <a:srgbClr val="5F5F5F"/>
                </a:solidFill>
              </a:endParaRPr>
            </a:p>
          </p:txBody>
        </p:sp>
        <p:sp>
          <p:nvSpPr>
            <p:cNvPr id="141897" name="AutoShape 585"/>
            <p:cNvSpPr>
              <a:spLocks noChangeArrowheads="1"/>
            </p:cNvSpPr>
            <p:nvPr/>
          </p:nvSpPr>
          <p:spPr bwMode="auto">
            <a:xfrm>
              <a:off x="4870"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22576" name="Text Box 586"/>
            <p:cNvSpPr txBox="1">
              <a:spLocks noChangeArrowheads="1"/>
            </p:cNvSpPr>
            <p:nvPr/>
          </p:nvSpPr>
          <p:spPr bwMode="auto">
            <a:xfrm>
              <a:off x="4780" y="749"/>
              <a:ext cx="1066" cy="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700">
                  <a:solidFill>
                    <a:srgbClr val="5F5F5F"/>
                  </a:solidFill>
                </a:rPr>
                <a:t>This rate shows that the aspect of the product has been well thought out before the product is being developed. Small improvements could be made.</a:t>
              </a:r>
            </a:p>
          </p:txBody>
        </p:sp>
        <p:sp>
          <p:nvSpPr>
            <p:cNvPr id="22577" name="Text Box 587"/>
            <p:cNvSpPr txBox="1">
              <a:spLocks noChangeArrowheads="1"/>
            </p:cNvSpPr>
            <p:nvPr/>
          </p:nvSpPr>
          <p:spPr bwMode="auto">
            <a:xfrm>
              <a:off x="5097" y="644"/>
              <a:ext cx="681"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900" b="1">
                  <a:solidFill>
                    <a:srgbClr val="5F5F5F"/>
                  </a:solidFill>
                </a:rPr>
                <a:t>3 STARS</a:t>
              </a:r>
            </a:p>
          </p:txBody>
        </p:sp>
        <p:sp>
          <p:nvSpPr>
            <p:cNvPr id="141900" name="AutoShape 588"/>
            <p:cNvSpPr>
              <a:spLocks noChangeArrowheads="1"/>
            </p:cNvSpPr>
            <p:nvPr/>
          </p:nvSpPr>
          <p:spPr bwMode="auto">
            <a:xfrm>
              <a:off x="4962"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01" name="AutoShape 589"/>
            <p:cNvSpPr>
              <a:spLocks noChangeArrowheads="1"/>
            </p:cNvSpPr>
            <p:nvPr/>
          </p:nvSpPr>
          <p:spPr bwMode="auto">
            <a:xfrm>
              <a:off x="5052"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02" name="AutoShape 590"/>
            <p:cNvSpPr>
              <a:spLocks noChangeArrowheads="1"/>
            </p:cNvSpPr>
            <p:nvPr/>
          </p:nvSpPr>
          <p:spPr bwMode="auto">
            <a:xfrm>
              <a:off x="5890"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22581" name="Text Box 591"/>
            <p:cNvSpPr txBox="1">
              <a:spLocks noChangeArrowheads="1"/>
            </p:cNvSpPr>
            <p:nvPr/>
          </p:nvSpPr>
          <p:spPr bwMode="auto">
            <a:xfrm>
              <a:off x="5800" y="774"/>
              <a:ext cx="1029"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700">
                  <a:solidFill>
                    <a:srgbClr val="5F5F5F"/>
                  </a:solidFill>
                </a:rPr>
                <a:t>This rank shows that the product Is designed well but not perfect.</a:t>
              </a:r>
            </a:p>
          </p:txBody>
        </p:sp>
        <p:sp>
          <p:nvSpPr>
            <p:cNvPr id="22582" name="Text Box 592"/>
            <p:cNvSpPr txBox="1">
              <a:spLocks noChangeArrowheads="1"/>
            </p:cNvSpPr>
            <p:nvPr/>
          </p:nvSpPr>
          <p:spPr bwMode="auto">
            <a:xfrm>
              <a:off x="6208" y="654"/>
              <a:ext cx="681"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900" b="1">
                  <a:solidFill>
                    <a:srgbClr val="5F5F5F"/>
                  </a:solidFill>
                </a:rPr>
                <a:t>4 STARS</a:t>
              </a:r>
            </a:p>
          </p:txBody>
        </p:sp>
        <p:sp>
          <p:nvSpPr>
            <p:cNvPr id="141905" name="AutoShape 593"/>
            <p:cNvSpPr>
              <a:spLocks noChangeArrowheads="1"/>
            </p:cNvSpPr>
            <p:nvPr/>
          </p:nvSpPr>
          <p:spPr bwMode="auto">
            <a:xfrm>
              <a:off x="5982"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06" name="AutoShape 594"/>
            <p:cNvSpPr>
              <a:spLocks noChangeArrowheads="1"/>
            </p:cNvSpPr>
            <p:nvPr/>
          </p:nvSpPr>
          <p:spPr bwMode="auto">
            <a:xfrm>
              <a:off x="6072"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07" name="AutoShape 595"/>
            <p:cNvSpPr>
              <a:spLocks noChangeArrowheads="1"/>
            </p:cNvSpPr>
            <p:nvPr/>
          </p:nvSpPr>
          <p:spPr bwMode="auto">
            <a:xfrm>
              <a:off x="6163"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22586" name="Text Box 596"/>
            <p:cNvSpPr txBox="1">
              <a:spLocks noChangeArrowheads="1"/>
            </p:cNvSpPr>
            <p:nvPr/>
          </p:nvSpPr>
          <p:spPr bwMode="auto">
            <a:xfrm>
              <a:off x="6812" y="767"/>
              <a:ext cx="1029"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700">
                  <a:solidFill>
                    <a:srgbClr val="5F5F5F"/>
                  </a:solidFill>
                </a:rPr>
                <a:t>The five stars shows that the product works/performs really well. </a:t>
              </a:r>
            </a:p>
          </p:txBody>
        </p:sp>
        <p:sp>
          <p:nvSpPr>
            <p:cNvPr id="22587" name="AutoShape 597"/>
            <p:cNvSpPr>
              <a:spLocks noChangeArrowheads="1"/>
            </p:cNvSpPr>
            <p:nvPr/>
          </p:nvSpPr>
          <p:spPr bwMode="auto">
            <a:xfrm>
              <a:off x="3818" y="638"/>
              <a:ext cx="953" cy="499"/>
            </a:xfrm>
            <a:prstGeom prst="roundRect">
              <a:avLst>
                <a:gd name="adj" fmla="val 16667"/>
              </a:avLst>
            </a:prstGeom>
            <a:noFill/>
            <a:ln w="12700" algn="ctr">
              <a:solidFill>
                <a:schemeClr val="hlink"/>
              </a:solidFill>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22588" name="AutoShape 598"/>
            <p:cNvSpPr>
              <a:spLocks noChangeArrowheads="1"/>
            </p:cNvSpPr>
            <p:nvPr/>
          </p:nvSpPr>
          <p:spPr bwMode="auto">
            <a:xfrm>
              <a:off x="4825" y="638"/>
              <a:ext cx="953" cy="499"/>
            </a:xfrm>
            <a:prstGeom prst="roundRect">
              <a:avLst>
                <a:gd name="adj" fmla="val 16667"/>
              </a:avLst>
            </a:prstGeom>
            <a:noFill/>
            <a:ln w="12700" algn="ctr">
              <a:solidFill>
                <a:schemeClr val="hlink"/>
              </a:solidFill>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22589" name="AutoShape 599"/>
            <p:cNvSpPr>
              <a:spLocks noChangeArrowheads="1"/>
            </p:cNvSpPr>
            <p:nvPr/>
          </p:nvSpPr>
          <p:spPr bwMode="auto">
            <a:xfrm>
              <a:off x="5846" y="638"/>
              <a:ext cx="953" cy="499"/>
            </a:xfrm>
            <a:prstGeom prst="roundRect">
              <a:avLst>
                <a:gd name="adj" fmla="val 16667"/>
              </a:avLst>
            </a:prstGeom>
            <a:noFill/>
            <a:ln w="12700" algn="ctr">
              <a:solidFill>
                <a:schemeClr val="hlink"/>
              </a:solidFill>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22590" name="AutoShape 600"/>
            <p:cNvSpPr>
              <a:spLocks noChangeArrowheads="1"/>
            </p:cNvSpPr>
            <p:nvPr/>
          </p:nvSpPr>
          <p:spPr bwMode="auto">
            <a:xfrm>
              <a:off x="6857" y="638"/>
              <a:ext cx="953" cy="499"/>
            </a:xfrm>
            <a:prstGeom prst="roundRect">
              <a:avLst>
                <a:gd name="adj" fmla="val 16667"/>
              </a:avLst>
            </a:prstGeom>
            <a:noFill/>
            <a:ln w="12700" algn="ctr">
              <a:solidFill>
                <a:schemeClr val="hlink"/>
              </a:solidFill>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41913" name="AutoShape 601"/>
            <p:cNvSpPr>
              <a:spLocks noChangeArrowheads="1"/>
            </p:cNvSpPr>
            <p:nvPr/>
          </p:nvSpPr>
          <p:spPr bwMode="auto">
            <a:xfrm>
              <a:off x="6902"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14" name="AutoShape 602"/>
            <p:cNvSpPr>
              <a:spLocks noChangeArrowheads="1"/>
            </p:cNvSpPr>
            <p:nvPr/>
          </p:nvSpPr>
          <p:spPr bwMode="auto">
            <a:xfrm>
              <a:off x="6994"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15" name="AutoShape 603"/>
            <p:cNvSpPr>
              <a:spLocks noChangeArrowheads="1"/>
            </p:cNvSpPr>
            <p:nvPr/>
          </p:nvSpPr>
          <p:spPr bwMode="auto">
            <a:xfrm>
              <a:off x="7084"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16" name="AutoShape 604"/>
            <p:cNvSpPr>
              <a:spLocks noChangeArrowheads="1"/>
            </p:cNvSpPr>
            <p:nvPr/>
          </p:nvSpPr>
          <p:spPr bwMode="auto">
            <a:xfrm>
              <a:off x="7175"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17" name="AutoShape 605"/>
            <p:cNvSpPr>
              <a:spLocks noChangeArrowheads="1"/>
            </p:cNvSpPr>
            <p:nvPr/>
          </p:nvSpPr>
          <p:spPr bwMode="auto">
            <a:xfrm>
              <a:off x="7265"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sp>
        <p:nvSpPr>
          <p:cNvPr id="22536" name="Text Box 607"/>
          <p:cNvSpPr txBox="1">
            <a:spLocks noChangeArrowheads="1"/>
          </p:cNvSpPr>
          <p:nvPr/>
        </p:nvSpPr>
        <p:spPr bwMode="auto">
          <a:xfrm>
            <a:off x="8488363" y="1903413"/>
            <a:ext cx="4248150" cy="750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400" b="1">
                <a:solidFill>
                  <a:schemeClr val="hlink"/>
                </a:solidFill>
              </a:rPr>
              <a:t>MULTI-PURPURPOSE SEATS</a:t>
            </a:r>
          </a:p>
          <a:p>
            <a:pPr algn="just" eaLnBrk="1" hangingPunct="1"/>
            <a:r>
              <a:rPr lang="en-US" altLang="en-US" sz="1000">
                <a:solidFill>
                  <a:srgbClr val="5F5F5F"/>
                </a:solidFill>
              </a:rPr>
              <a:t>Multi-purpose seats are intended for </a:t>
            </a:r>
            <a:r>
              <a:rPr lang="en-US" altLang="en-US" sz="1000" b="1" u="sng">
                <a:solidFill>
                  <a:srgbClr val="993366"/>
                </a:solidFill>
              </a:rPr>
              <a:t>a variety of uses</a:t>
            </a:r>
            <a:r>
              <a:rPr lang="en-US" altLang="en-US" sz="1000">
                <a:solidFill>
                  <a:srgbClr val="5F5F5F"/>
                </a:solidFill>
              </a:rPr>
              <a:t>: in </a:t>
            </a:r>
            <a:r>
              <a:rPr lang="en-US" altLang="en-US" sz="1000" b="1">
                <a:solidFill>
                  <a:schemeClr val="hlink"/>
                </a:solidFill>
              </a:rPr>
              <a:t>dining rooms, bedrooms, work areas, and as spare chairs</a:t>
            </a:r>
            <a:r>
              <a:rPr lang="en-US" altLang="en-US" sz="1000">
                <a:solidFill>
                  <a:srgbClr val="5F5F5F"/>
                </a:solidFill>
              </a:rPr>
              <a:t>. They are also used in </a:t>
            </a:r>
            <a:r>
              <a:rPr lang="en-US" altLang="en-US" sz="1000" b="1">
                <a:solidFill>
                  <a:schemeClr val="hlink"/>
                </a:solidFill>
              </a:rPr>
              <a:t>public spaces such as waiting rooms, conference centres and libraries</a:t>
            </a:r>
            <a:r>
              <a:rPr lang="en-US" altLang="en-US" sz="1000">
                <a:solidFill>
                  <a:srgbClr val="5F5F5F"/>
                </a:solidFill>
              </a:rPr>
              <a:t>, where they often have to be stacked for storage. General requirements for seats can be applied to multipurpose chairs. </a:t>
            </a:r>
          </a:p>
          <a:p>
            <a:pPr algn="just" eaLnBrk="1" hangingPunct="1"/>
            <a:endParaRPr lang="en-US" altLang="en-US" sz="100">
              <a:solidFill>
                <a:srgbClr val="5F5F5F"/>
              </a:solidFill>
            </a:endParaRPr>
          </a:p>
          <a:p>
            <a:pPr algn="just" eaLnBrk="1" hangingPunct="1"/>
            <a:r>
              <a:rPr lang="en-US" altLang="en-US" sz="1000">
                <a:solidFill>
                  <a:srgbClr val="5F5F5F"/>
                </a:solidFill>
              </a:rPr>
              <a:t>However, such chairs will not usually be maximally comfortable in all situations and compromises will often have to be made. </a:t>
            </a:r>
            <a:r>
              <a:rPr lang="en-US" altLang="en-US" sz="1000" b="1">
                <a:solidFill>
                  <a:schemeClr val="hlink"/>
                </a:solidFill>
              </a:rPr>
              <a:t>It is difficult to design a seat that is comfortable both for a forward-inclined posture (a dining table) and a backward leaning posture (listening to a talk)</a:t>
            </a:r>
            <a:r>
              <a:rPr lang="en-US" altLang="en-US" sz="1000">
                <a:solidFill>
                  <a:srgbClr val="5F5F5F"/>
                </a:solidFill>
              </a:rPr>
              <a:t>. </a:t>
            </a:r>
            <a:r>
              <a:rPr lang="en-US" altLang="en-US" sz="1000" b="1" u="sng">
                <a:solidFill>
                  <a:srgbClr val="993366"/>
                </a:solidFill>
              </a:rPr>
              <a:t>Taller and shorter users may be particularly uncomfortable with certain chairs</a:t>
            </a:r>
            <a:r>
              <a:rPr lang="en-US" altLang="en-US" sz="1000">
                <a:solidFill>
                  <a:srgbClr val="5F5F5F"/>
                </a:solidFill>
              </a:rPr>
              <a:t>. The </a:t>
            </a:r>
            <a:r>
              <a:rPr lang="en-US" altLang="en-US" sz="1000" b="1">
                <a:solidFill>
                  <a:schemeClr val="hlink"/>
                </a:solidFill>
              </a:rPr>
              <a:t>seat and backrest should be upholstered with a gently-rounded lumbar support</a:t>
            </a:r>
            <a:r>
              <a:rPr lang="en-US" altLang="en-US" sz="1000">
                <a:solidFill>
                  <a:srgbClr val="5F5F5F"/>
                </a:solidFill>
              </a:rPr>
              <a:t>. The </a:t>
            </a:r>
            <a:r>
              <a:rPr lang="en-US" altLang="en-US" sz="1000" b="1">
                <a:solidFill>
                  <a:schemeClr val="hlink"/>
                </a:solidFill>
              </a:rPr>
              <a:t>seat surface should be gently moulded</a:t>
            </a:r>
            <a:r>
              <a:rPr lang="en-US" altLang="en-US" sz="1000">
                <a:solidFill>
                  <a:srgbClr val="5F5F5F"/>
                </a:solidFill>
              </a:rPr>
              <a:t> with slight concavity under the buttocks. </a:t>
            </a:r>
          </a:p>
          <a:p>
            <a:pPr algn="just" eaLnBrk="1" hangingPunct="1"/>
            <a:endParaRPr lang="en-US" altLang="en-US" sz="100">
              <a:solidFill>
                <a:srgbClr val="5F5F5F"/>
              </a:solidFill>
            </a:endParaRPr>
          </a:p>
          <a:p>
            <a:pPr algn="just" eaLnBrk="1" hangingPunct="1"/>
            <a:r>
              <a:rPr lang="en-US" altLang="en-US" sz="1000">
                <a:solidFill>
                  <a:srgbClr val="5F5F5F"/>
                </a:solidFill>
              </a:rPr>
              <a:t>The material for the seat cover should allow for </a:t>
            </a:r>
            <a:r>
              <a:rPr lang="en-US" altLang="en-US" sz="1000" b="1" u="sng">
                <a:solidFill>
                  <a:srgbClr val="993366"/>
                </a:solidFill>
              </a:rPr>
              <a:t>air circulation and not be slippery</a:t>
            </a:r>
            <a:r>
              <a:rPr lang="en-US" altLang="en-US" sz="1000">
                <a:solidFill>
                  <a:srgbClr val="5F5F5F"/>
                </a:solidFill>
              </a:rPr>
              <a:t>. As compromises between postures, comfort and the purpose of the chair are unavoidable, a choice of models (e.g. different heights, profiles, upholstering etc.) is better for the consumer. </a:t>
            </a:r>
          </a:p>
          <a:p>
            <a:pPr algn="just" eaLnBrk="1" hangingPunct="1"/>
            <a:endParaRPr lang="en-GB" altLang="en-US" sz="1000">
              <a:solidFill>
                <a:srgbClr val="5F5F5F"/>
              </a:solidFill>
            </a:endParaRPr>
          </a:p>
          <a:p>
            <a:pPr algn="just" eaLnBrk="1" hangingPunct="1"/>
            <a:r>
              <a:rPr lang="en-US" altLang="en-US" sz="1400" b="1">
                <a:solidFill>
                  <a:schemeClr val="hlink"/>
                </a:solidFill>
              </a:rPr>
              <a:t>CAR SEATS</a:t>
            </a:r>
          </a:p>
          <a:p>
            <a:pPr algn="just" eaLnBrk="1" hangingPunct="1"/>
            <a:r>
              <a:rPr lang="en-GB" altLang="en-US" sz="1000" b="1" u="sng">
                <a:solidFill>
                  <a:srgbClr val="993366"/>
                </a:solidFill>
              </a:rPr>
              <a:t>Back pain is common amongst drivers</a:t>
            </a:r>
            <a:r>
              <a:rPr lang="en-GB" altLang="en-US" sz="1000">
                <a:solidFill>
                  <a:srgbClr val="5F5F5F"/>
                </a:solidFill>
              </a:rPr>
              <a:t> and there are several reasons for this: </a:t>
            </a:r>
            <a:r>
              <a:rPr lang="en-GB" altLang="en-US" sz="1000" b="1" u="sng">
                <a:solidFill>
                  <a:srgbClr val="993366"/>
                </a:solidFill>
              </a:rPr>
              <a:t>driving forces prolonged sitting in a fixed posture</a:t>
            </a:r>
            <a:r>
              <a:rPr lang="en-GB" altLang="en-US" sz="1000">
                <a:solidFill>
                  <a:srgbClr val="5F5F5F"/>
                </a:solidFill>
              </a:rPr>
              <a:t>; </a:t>
            </a:r>
            <a:r>
              <a:rPr lang="en-GB" altLang="en-US" sz="1000" b="1" u="sng">
                <a:solidFill>
                  <a:srgbClr val="993366"/>
                </a:solidFill>
              </a:rPr>
              <a:t>transference of vibration</a:t>
            </a:r>
            <a:r>
              <a:rPr lang="en-GB" altLang="en-US" sz="1000">
                <a:solidFill>
                  <a:srgbClr val="5F5F5F"/>
                </a:solidFill>
              </a:rPr>
              <a:t>; and </a:t>
            </a:r>
            <a:r>
              <a:rPr lang="en-GB" altLang="en-US" sz="1000" b="1" u="sng">
                <a:solidFill>
                  <a:srgbClr val="993366"/>
                </a:solidFill>
              </a:rPr>
              <a:t>loss of spine support due to a poorly fitting seat</a:t>
            </a:r>
            <a:r>
              <a:rPr lang="en-GB" altLang="en-US" sz="1000">
                <a:solidFill>
                  <a:srgbClr val="5F5F5F"/>
                </a:solidFill>
              </a:rPr>
              <a:t>. </a:t>
            </a:r>
          </a:p>
          <a:p>
            <a:pPr algn="just" eaLnBrk="1" hangingPunct="1"/>
            <a:endParaRPr lang="en-GB" altLang="en-US" sz="100">
              <a:solidFill>
                <a:srgbClr val="5F5F5F"/>
              </a:solidFill>
            </a:endParaRPr>
          </a:p>
          <a:p>
            <a:pPr algn="just" eaLnBrk="1" hangingPunct="1"/>
            <a:endParaRPr lang="en-GB" altLang="en-US" sz="100" b="1">
              <a:solidFill>
                <a:schemeClr val="hlink"/>
              </a:solidFill>
            </a:endParaRPr>
          </a:p>
          <a:p>
            <a:pPr algn="just" eaLnBrk="1" hangingPunct="1"/>
            <a:r>
              <a:rPr lang="en-GB" altLang="en-US" sz="1000" b="1">
                <a:solidFill>
                  <a:schemeClr val="hlink"/>
                </a:solidFill>
              </a:rPr>
              <a:t>Good visibility</a:t>
            </a:r>
            <a:r>
              <a:rPr lang="en-GB" altLang="en-US" sz="1000">
                <a:solidFill>
                  <a:srgbClr val="5F5F5F"/>
                </a:solidFill>
              </a:rPr>
              <a:t> of the road should be possible, together with a good view of all the instruments. </a:t>
            </a:r>
            <a:r>
              <a:rPr lang="en-GB" altLang="en-US" sz="1000" b="1">
                <a:solidFill>
                  <a:schemeClr val="hlink"/>
                </a:solidFill>
              </a:rPr>
              <a:t>The driver should be able to reach all of the controls (pedals and hand controls) without stretching</a:t>
            </a:r>
            <a:r>
              <a:rPr lang="en-GB" altLang="en-US" sz="1000">
                <a:solidFill>
                  <a:srgbClr val="5F5F5F"/>
                </a:solidFill>
              </a:rPr>
              <a:t>. The </a:t>
            </a:r>
            <a:r>
              <a:rPr lang="en-GB" altLang="en-US" sz="1000" b="1">
                <a:solidFill>
                  <a:schemeClr val="hlink"/>
                </a:solidFill>
              </a:rPr>
              <a:t>body should be supported and muscular effort minimised to allowing the driver to concentrate</a:t>
            </a:r>
            <a:r>
              <a:rPr lang="en-GB" altLang="en-US" sz="1000">
                <a:solidFill>
                  <a:srgbClr val="5F5F5F"/>
                </a:solidFill>
              </a:rPr>
              <a:t> on the driving task. Shaping and padding should allow good distribution of body weight over the seat. </a:t>
            </a:r>
          </a:p>
          <a:p>
            <a:pPr algn="just" eaLnBrk="1" hangingPunct="1"/>
            <a:endParaRPr lang="en-GB" altLang="en-US" sz="100">
              <a:solidFill>
                <a:srgbClr val="5F5F5F"/>
              </a:solidFill>
            </a:endParaRPr>
          </a:p>
          <a:p>
            <a:pPr algn="just" eaLnBrk="1" hangingPunct="1"/>
            <a:r>
              <a:rPr lang="en-GB" altLang="en-US" sz="1000">
                <a:solidFill>
                  <a:srgbClr val="5F5F5F"/>
                </a:solidFill>
              </a:rPr>
              <a:t>In order to minimise discomfort, the driver's seat should also offer as </a:t>
            </a:r>
            <a:r>
              <a:rPr lang="en-GB" altLang="en-US" sz="1000" b="1" u="sng">
                <a:solidFill>
                  <a:srgbClr val="993366"/>
                </a:solidFill>
              </a:rPr>
              <a:t>many adjustable features as possible</a:t>
            </a:r>
            <a:r>
              <a:rPr lang="en-GB" altLang="en-US" sz="1000">
                <a:solidFill>
                  <a:srgbClr val="5F5F5F"/>
                </a:solidFill>
              </a:rPr>
              <a:t>. The most important ones are: </a:t>
            </a:r>
            <a:r>
              <a:rPr lang="en-GB" altLang="en-US" sz="1000" b="1" u="sng">
                <a:solidFill>
                  <a:srgbClr val="993366"/>
                </a:solidFill>
              </a:rPr>
              <a:t>Backwards and forwards adjustment of the seat, Backrest angle adjustment, Seat height adjustment – ideally independently adjustable at the front and rear of the seat, Seat angle adjustment, Adjustable lumbar (lower back) support - up/down and in/out, Headrest adjustment - vertical, horizontal and tilt</a:t>
            </a:r>
            <a:r>
              <a:rPr lang="en-GB" altLang="en-US" sz="1000">
                <a:solidFill>
                  <a:srgbClr val="5F5F5F"/>
                </a:solidFill>
              </a:rPr>
              <a:t>. The </a:t>
            </a:r>
            <a:r>
              <a:rPr lang="en-GB" altLang="en-US" sz="1000" b="1">
                <a:solidFill>
                  <a:schemeClr val="hlink"/>
                </a:solidFill>
              </a:rPr>
              <a:t>more adjustable features</a:t>
            </a:r>
            <a:r>
              <a:rPr lang="en-GB" altLang="en-US" sz="1000">
                <a:solidFill>
                  <a:srgbClr val="5F5F5F"/>
                </a:solidFill>
              </a:rPr>
              <a:t> within the car (e.g. steering wheel adjustment in/out, up/down and tilt), the </a:t>
            </a:r>
            <a:r>
              <a:rPr lang="en-GB" altLang="en-US" sz="1000" b="1">
                <a:solidFill>
                  <a:schemeClr val="hlink"/>
                </a:solidFill>
              </a:rPr>
              <a:t>greater the likelihood of the driver achieving good and comfortable postures</a:t>
            </a:r>
            <a:r>
              <a:rPr lang="en-GB" altLang="en-US" sz="1000">
                <a:solidFill>
                  <a:srgbClr val="5F5F5F"/>
                </a:solidFill>
              </a:rPr>
              <a:t>. But any posture, </a:t>
            </a:r>
            <a:r>
              <a:rPr lang="en-GB" altLang="en-US" sz="1000" b="1">
                <a:solidFill>
                  <a:schemeClr val="hlink"/>
                </a:solidFill>
              </a:rPr>
              <a:t>no matter how good it is, can lead to discomfort if it is held for too long</a:t>
            </a:r>
            <a:r>
              <a:rPr lang="en-GB" altLang="en-US" sz="1000">
                <a:solidFill>
                  <a:srgbClr val="5F5F5F"/>
                </a:solidFill>
              </a:rPr>
              <a:t>. </a:t>
            </a:r>
          </a:p>
          <a:p>
            <a:pPr algn="just" eaLnBrk="1" hangingPunct="1"/>
            <a:endParaRPr lang="en-GB" altLang="en-US" sz="100">
              <a:solidFill>
                <a:srgbClr val="5F5F5F"/>
              </a:solidFill>
            </a:endParaRPr>
          </a:p>
          <a:p>
            <a:pPr algn="just" eaLnBrk="1" hangingPunct="1"/>
            <a:r>
              <a:rPr lang="en-GB" altLang="en-US" sz="1000">
                <a:solidFill>
                  <a:srgbClr val="5F5F5F"/>
                </a:solidFill>
              </a:rPr>
              <a:t>Therefore, </a:t>
            </a:r>
            <a:r>
              <a:rPr lang="en-GB" altLang="en-US" sz="1000" b="1" u="sng">
                <a:solidFill>
                  <a:srgbClr val="993366"/>
                </a:solidFill>
              </a:rPr>
              <a:t>it is important to adopt a range of comfortable driving positions</a:t>
            </a:r>
            <a:r>
              <a:rPr lang="en-GB" altLang="en-US" sz="1000">
                <a:solidFill>
                  <a:srgbClr val="5F5F5F"/>
                </a:solidFill>
              </a:rPr>
              <a:t> and to make frequent stops to avoid, or help delay, the onset of discomfort. Ease of use of any adjustable feature is therefore crucial.</a:t>
            </a:r>
            <a:endParaRPr lang="en-US" altLang="en-US" sz="1000">
              <a:solidFill>
                <a:srgbClr val="5F5F5F"/>
              </a:solidFill>
            </a:endParaRPr>
          </a:p>
          <a:p>
            <a:pPr algn="just" eaLnBrk="1" hangingPunct="1"/>
            <a:endParaRPr lang="en-US" altLang="en-US" sz="1000">
              <a:solidFill>
                <a:srgbClr val="5F5F5F"/>
              </a:solidFill>
            </a:endParaRPr>
          </a:p>
        </p:txBody>
      </p:sp>
      <p:pic>
        <p:nvPicPr>
          <p:cNvPr id="22537" name="Picture 611" descr="allsteel acuity modern office furniture desk chairs"/>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13250" y="7321550"/>
            <a:ext cx="1747838" cy="223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Picture 613" descr="contemporary ergonomic office chairs allsteel executive chairs"/>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61088" y="7105650"/>
            <a:ext cx="197485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9" name="Text Box 614"/>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INFORMATION, INSPIRATION &amp; </a:t>
            </a:r>
            <a:r>
              <a:rPr lang="en-GB" altLang="en-US" sz="3200" b="1">
                <a:solidFill>
                  <a:srgbClr val="FF9900"/>
                </a:solidFill>
                <a:cs typeface="Arial" pitchFamily="34" charset="0"/>
              </a:rPr>
              <a:t>INFLUENCES</a:t>
            </a:r>
          </a:p>
        </p:txBody>
      </p:sp>
      <p:grpSp>
        <p:nvGrpSpPr>
          <p:cNvPr id="22540" name="Group 626"/>
          <p:cNvGrpSpPr>
            <a:grpSpLocks/>
          </p:cNvGrpSpPr>
          <p:nvPr/>
        </p:nvGrpSpPr>
        <p:grpSpPr bwMode="auto">
          <a:xfrm>
            <a:off x="7192963" y="2352675"/>
            <a:ext cx="1081087" cy="185738"/>
            <a:chOff x="4531" y="1573"/>
            <a:chExt cx="681" cy="117"/>
          </a:xfrm>
        </p:grpSpPr>
        <p:sp>
          <p:nvSpPr>
            <p:cNvPr id="141928" name="AutoShape 616"/>
            <p:cNvSpPr>
              <a:spLocks noChangeArrowheads="1"/>
            </p:cNvSpPr>
            <p:nvPr/>
          </p:nvSpPr>
          <p:spPr bwMode="auto">
            <a:xfrm>
              <a:off x="4531"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29" name="AutoShape 617"/>
            <p:cNvSpPr>
              <a:spLocks noChangeArrowheads="1"/>
            </p:cNvSpPr>
            <p:nvPr/>
          </p:nvSpPr>
          <p:spPr bwMode="auto">
            <a:xfrm>
              <a:off x="4667"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30" name="AutoShape 618"/>
            <p:cNvSpPr>
              <a:spLocks noChangeArrowheads="1"/>
            </p:cNvSpPr>
            <p:nvPr/>
          </p:nvSpPr>
          <p:spPr bwMode="auto">
            <a:xfrm>
              <a:off x="4803"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31" name="AutoShape 619"/>
            <p:cNvSpPr>
              <a:spLocks noChangeArrowheads="1"/>
            </p:cNvSpPr>
            <p:nvPr/>
          </p:nvSpPr>
          <p:spPr bwMode="auto">
            <a:xfrm>
              <a:off x="4940" y="1573"/>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32" name="AutoShape 620"/>
            <p:cNvSpPr>
              <a:spLocks noChangeArrowheads="1"/>
            </p:cNvSpPr>
            <p:nvPr/>
          </p:nvSpPr>
          <p:spPr bwMode="auto">
            <a:xfrm>
              <a:off x="5076" y="1573"/>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nvGrpSpPr>
          <p:cNvPr id="22541" name="Group 627"/>
          <p:cNvGrpSpPr>
            <a:grpSpLocks/>
          </p:cNvGrpSpPr>
          <p:nvPr/>
        </p:nvGrpSpPr>
        <p:grpSpPr bwMode="auto">
          <a:xfrm>
            <a:off x="7192963" y="4986338"/>
            <a:ext cx="1081087" cy="185737"/>
            <a:chOff x="4531" y="3160"/>
            <a:chExt cx="681" cy="117"/>
          </a:xfrm>
        </p:grpSpPr>
        <p:sp>
          <p:nvSpPr>
            <p:cNvPr id="141933" name="AutoShape 621"/>
            <p:cNvSpPr>
              <a:spLocks noChangeArrowheads="1"/>
            </p:cNvSpPr>
            <p:nvPr/>
          </p:nvSpPr>
          <p:spPr bwMode="auto">
            <a:xfrm>
              <a:off x="4531" y="3160"/>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34" name="AutoShape 622"/>
            <p:cNvSpPr>
              <a:spLocks noChangeArrowheads="1"/>
            </p:cNvSpPr>
            <p:nvPr/>
          </p:nvSpPr>
          <p:spPr bwMode="auto">
            <a:xfrm>
              <a:off x="4667" y="3160"/>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35" name="AutoShape 623"/>
            <p:cNvSpPr>
              <a:spLocks noChangeArrowheads="1"/>
            </p:cNvSpPr>
            <p:nvPr/>
          </p:nvSpPr>
          <p:spPr bwMode="auto">
            <a:xfrm>
              <a:off x="4803" y="3160"/>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36" name="AutoShape 624"/>
            <p:cNvSpPr>
              <a:spLocks noChangeArrowheads="1"/>
            </p:cNvSpPr>
            <p:nvPr/>
          </p:nvSpPr>
          <p:spPr bwMode="auto">
            <a:xfrm>
              <a:off x="4940" y="3160"/>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37" name="AutoShape 625"/>
            <p:cNvSpPr>
              <a:spLocks noChangeArrowheads="1"/>
            </p:cNvSpPr>
            <p:nvPr/>
          </p:nvSpPr>
          <p:spPr bwMode="auto">
            <a:xfrm>
              <a:off x="5076" y="3160"/>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nvGrpSpPr>
          <p:cNvPr id="22542" name="Group 628"/>
          <p:cNvGrpSpPr>
            <a:grpSpLocks/>
          </p:cNvGrpSpPr>
          <p:nvPr/>
        </p:nvGrpSpPr>
        <p:grpSpPr bwMode="auto">
          <a:xfrm>
            <a:off x="11514138" y="5087938"/>
            <a:ext cx="1081087" cy="185737"/>
            <a:chOff x="4531" y="3160"/>
            <a:chExt cx="681" cy="117"/>
          </a:xfrm>
        </p:grpSpPr>
        <p:sp>
          <p:nvSpPr>
            <p:cNvPr id="141941" name="AutoShape 629"/>
            <p:cNvSpPr>
              <a:spLocks noChangeArrowheads="1"/>
            </p:cNvSpPr>
            <p:nvPr/>
          </p:nvSpPr>
          <p:spPr bwMode="auto">
            <a:xfrm>
              <a:off x="4531" y="3160"/>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42" name="AutoShape 630"/>
            <p:cNvSpPr>
              <a:spLocks noChangeArrowheads="1"/>
            </p:cNvSpPr>
            <p:nvPr/>
          </p:nvSpPr>
          <p:spPr bwMode="auto">
            <a:xfrm>
              <a:off x="4667" y="3160"/>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43" name="AutoShape 631"/>
            <p:cNvSpPr>
              <a:spLocks noChangeArrowheads="1"/>
            </p:cNvSpPr>
            <p:nvPr/>
          </p:nvSpPr>
          <p:spPr bwMode="auto">
            <a:xfrm>
              <a:off x="4803" y="3160"/>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44" name="AutoShape 632"/>
            <p:cNvSpPr>
              <a:spLocks noChangeArrowheads="1"/>
            </p:cNvSpPr>
            <p:nvPr/>
          </p:nvSpPr>
          <p:spPr bwMode="auto">
            <a:xfrm>
              <a:off x="4940" y="3160"/>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45" name="AutoShape 633"/>
            <p:cNvSpPr>
              <a:spLocks noChangeArrowheads="1"/>
            </p:cNvSpPr>
            <p:nvPr/>
          </p:nvSpPr>
          <p:spPr bwMode="auto">
            <a:xfrm>
              <a:off x="5076" y="3160"/>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nvGrpSpPr>
          <p:cNvPr id="22543" name="Group 640"/>
          <p:cNvGrpSpPr>
            <a:grpSpLocks/>
          </p:cNvGrpSpPr>
          <p:nvPr/>
        </p:nvGrpSpPr>
        <p:grpSpPr bwMode="auto">
          <a:xfrm>
            <a:off x="11512550" y="1951038"/>
            <a:ext cx="1081088" cy="185737"/>
            <a:chOff x="7252" y="1229"/>
            <a:chExt cx="681" cy="117"/>
          </a:xfrm>
        </p:grpSpPr>
        <p:sp>
          <p:nvSpPr>
            <p:cNvPr id="141947" name="AutoShape 635"/>
            <p:cNvSpPr>
              <a:spLocks noChangeArrowheads="1"/>
            </p:cNvSpPr>
            <p:nvPr/>
          </p:nvSpPr>
          <p:spPr bwMode="auto">
            <a:xfrm>
              <a:off x="7252" y="1229"/>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48" name="AutoShape 636"/>
            <p:cNvSpPr>
              <a:spLocks noChangeArrowheads="1"/>
            </p:cNvSpPr>
            <p:nvPr/>
          </p:nvSpPr>
          <p:spPr bwMode="auto">
            <a:xfrm>
              <a:off x="7388" y="1229"/>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49" name="AutoShape 637"/>
            <p:cNvSpPr>
              <a:spLocks noChangeArrowheads="1"/>
            </p:cNvSpPr>
            <p:nvPr/>
          </p:nvSpPr>
          <p:spPr bwMode="auto">
            <a:xfrm>
              <a:off x="7524" y="1229"/>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50" name="AutoShape 638"/>
            <p:cNvSpPr>
              <a:spLocks noChangeArrowheads="1"/>
            </p:cNvSpPr>
            <p:nvPr/>
          </p:nvSpPr>
          <p:spPr bwMode="auto">
            <a:xfrm>
              <a:off x="7661" y="1229"/>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41951" name="AutoShape 639"/>
            <p:cNvSpPr>
              <a:spLocks noChangeArrowheads="1"/>
            </p:cNvSpPr>
            <p:nvPr/>
          </p:nvSpPr>
          <p:spPr bwMode="auto">
            <a:xfrm>
              <a:off x="7797" y="1229"/>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44"/>
          <p:cNvGrpSpPr>
            <a:grpSpLocks/>
          </p:cNvGrpSpPr>
          <p:nvPr/>
        </p:nvGrpSpPr>
        <p:grpSpPr bwMode="auto">
          <a:xfrm>
            <a:off x="4240213" y="4763"/>
            <a:ext cx="8426450" cy="1627187"/>
            <a:chOff x="2711" y="139"/>
            <a:chExt cx="5308" cy="1025"/>
          </a:xfrm>
        </p:grpSpPr>
        <p:sp>
          <p:nvSpPr>
            <p:cNvPr id="23606" name="Text Box 45"/>
            <p:cNvSpPr txBox="1">
              <a:spLocks noChangeArrowheads="1"/>
            </p:cNvSpPr>
            <p:nvPr/>
          </p:nvSpPr>
          <p:spPr bwMode="auto">
            <a:xfrm>
              <a:off x="2717" y="386"/>
              <a:ext cx="5302" cy="234"/>
            </a:xfrm>
            <a:prstGeom prst="rect">
              <a:avLst/>
            </a:prstGeom>
            <a:gradFill rotWithShape="1">
              <a:gsLst>
                <a:gs pos="0">
                  <a:srgbClr val="DEDEDE"/>
                </a:gs>
                <a:gs pos="100000">
                  <a:schemeClr val="bg1"/>
                </a:gs>
              </a:gsLst>
              <a:lin ang="5400000" scaled="1"/>
            </a:gra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r>
                <a:rPr lang="en-US" altLang="en-US" sz="800">
                  <a:solidFill>
                    <a:srgbClr val="5F5F5F"/>
                  </a:solidFill>
                </a:rPr>
                <a:t>In order to portray my true thoughts on each product that I examine I have developed a rating system. I will use the system to rate function, suitability of materials, components, manufacturing processes used, ergonomic suitability, aesthetics and the cost of each product using a 5 star system. Each of the ratings mean the following:</a:t>
              </a:r>
              <a:endParaRPr lang="en-GB" altLang="en-US" sz="800">
                <a:solidFill>
                  <a:srgbClr val="5F5F5F"/>
                </a:solidFill>
              </a:endParaRPr>
            </a:p>
          </p:txBody>
        </p:sp>
        <p:sp>
          <p:nvSpPr>
            <p:cNvPr id="23607" name="Text Box 46"/>
            <p:cNvSpPr txBox="1">
              <a:spLocks noChangeArrowheads="1"/>
            </p:cNvSpPr>
            <p:nvPr/>
          </p:nvSpPr>
          <p:spPr bwMode="auto">
            <a:xfrm>
              <a:off x="7297" y="638"/>
              <a:ext cx="681"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900" b="1">
                  <a:solidFill>
                    <a:srgbClr val="5F5F5F"/>
                  </a:solidFill>
                </a:rPr>
                <a:t>5 STARS</a:t>
              </a:r>
            </a:p>
          </p:txBody>
        </p:sp>
        <p:sp>
          <p:nvSpPr>
            <p:cNvPr id="23608" name="Rectangle 47"/>
            <p:cNvSpPr>
              <a:spLocks noChangeArrowheads="1"/>
            </p:cNvSpPr>
            <p:nvPr/>
          </p:nvSpPr>
          <p:spPr bwMode="auto">
            <a:xfrm>
              <a:off x="2711" y="139"/>
              <a:ext cx="1639"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RATING SYSTEM</a:t>
              </a:r>
            </a:p>
          </p:txBody>
        </p:sp>
        <p:sp>
          <p:nvSpPr>
            <p:cNvPr id="23609" name="AutoShape 48"/>
            <p:cNvSpPr>
              <a:spLocks noChangeArrowheads="1"/>
            </p:cNvSpPr>
            <p:nvPr/>
          </p:nvSpPr>
          <p:spPr bwMode="auto">
            <a:xfrm>
              <a:off x="2806" y="638"/>
              <a:ext cx="953" cy="499"/>
            </a:xfrm>
            <a:prstGeom prst="roundRect">
              <a:avLst>
                <a:gd name="adj" fmla="val 16667"/>
              </a:avLst>
            </a:prstGeom>
            <a:noFill/>
            <a:ln w="12700" algn="ctr">
              <a:solidFill>
                <a:schemeClr val="hlink"/>
              </a:solidFill>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80273" name="AutoShape 49"/>
            <p:cNvSpPr>
              <a:spLocks noChangeArrowheads="1"/>
            </p:cNvSpPr>
            <p:nvPr/>
          </p:nvSpPr>
          <p:spPr bwMode="auto">
            <a:xfrm>
              <a:off x="2852"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23611" name="Text Box 50"/>
            <p:cNvSpPr txBox="1">
              <a:spLocks noChangeArrowheads="1"/>
            </p:cNvSpPr>
            <p:nvPr/>
          </p:nvSpPr>
          <p:spPr bwMode="auto">
            <a:xfrm>
              <a:off x="2761" y="749"/>
              <a:ext cx="1029" cy="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700">
                  <a:solidFill>
                    <a:srgbClr val="5F5F5F"/>
                  </a:solidFill>
                </a:rPr>
                <a:t>This is a very poor design and shows less thoughts in this aspect of the product. Improvements could be made to make the product better.</a:t>
              </a:r>
            </a:p>
          </p:txBody>
        </p:sp>
        <p:sp>
          <p:nvSpPr>
            <p:cNvPr id="23612" name="Text Box 51"/>
            <p:cNvSpPr txBox="1">
              <a:spLocks noChangeArrowheads="1"/>
            </p:cNvSpPr>
            <p:nvPr/>
          </p:nvSpPr>
          <p:spPr bwMode="auto">
            <a:xfrm>
              <a:off x="2897" y="638"/>
              <a:ext cx="681"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900" b="1">
                  <a:solidFill>
                    <a:srgbClr val="5F5F5F"/>
                  </a:solidFill>
                </a:rPr>
                <a:t>1 STAR</a:t>
              </a:r>
            </a:p>
          </p:txBody>
        </p:sp>
        <p:sp>
          <p:nvSpPr>
            <p:cNvPr id="180276" name="AutoShape 52"/>
            <p:cNvSpPr>
              <a:spLocks noChangeArrowheads="1"/>
            </p:cNvSpPr>
            <p:nvPr/>
          </p:nvSpPr>
          <p:spPr bwMode="auto">
            <a:xfrm>
              <a:off x="3864"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23614" name="Text Box 53"/>
            <p:cNvSpPr txBox="1">
              <a:spLocks noChangeArrowheads="1"/>
            </p:cNvSpPr>
            <p:nvPr/>
          </p:nvSpPr>
          <p:spPr bwMode="auto">
            <a:xfrm>
              <a:off x="3773" y="749"/>
              <a:ext cx="1029"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700">
                  <a:solidFill>
                    <a:srgbClr val="5F5F5F"/>
                  </a:solidFill>
                </a:rPr>
                <a:t>This is a satisfactory rating of the product and again improvements could be easily made to make the product more useful.</a:t>
              </a:r>
            </a:p>
          </p:txBody>
        </p:sp>
        <p:sp>
          <p:nvSpPr>
            <p:cNvPr id="23615" name="Text Box 54"/>
            <p:cNvSpPr txBox="1">
              <a:spLocks noChangeArrowheads="1"/>
            </p:cNvSpPr>
            <p:nvPr/>
          </p:nvSpPr>
          <p:spPr bwMode="auto">
            <a:xfrm>
              <a:off x="4000" y="644"/>
              <a:ext cx="681"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900" b="1">
                  <a:solidFill>
                    <a:srgbClr val="5F5F5F"/>
                  </a:solidFill>
                </a:rPr>
                <a:t>2 STARS</a:t>
              </a:r>
            </a:p>
          </p:txBody>
        </p:sp>
        <p:sp>
          <p:nvSpPr>
            <p:cNvPr id="180279" name="AutoShape 55"/>
            <p:cNvSpPr>
              <a:spLocks noChangeArrowheads="1"/>
            </p:cNvSpPr>
            <p:nvPr/>
          </p:nvSpPr>
          <p:spPr bwMode="auto">
            <a:xfrm>
              <a:off x="3956"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algn="l" defTabSz="957263">
                <a:spcBef>
                  <a:spcPct val="50000"/>
                </a:spcBef>
                <a:defRPr/>
              </a:pPr>
              <a:endParaRPr lang="en-GB" sz="600" dirty="0">
                <a:solidFill>
                  <a:srgbClr val="5F5F5F"/>
                </a:solidFill>
              </a:endParaRPr>
            </a:p>
            <a:p>
              <a:pPr defTabSz="957263">
                <a:spcBef>
                  <a:spcPct val="50000"/>
                </a:spcBef>
                <a:defRPr/>
              </a:pPr>
              <a:endParaRPr lang="en-GB" sz="600" dirty="0">
                <a:solidFill>
                  <a:srgbClr val="5F5F5F"/>
                </a:solidFill>
              </a:endParaRPr>
            </a:p>
          </p:txBody>
        </p:sp>
        <p:sp>
          <p:nvSpPr>
            <p:cNvPr id="180280" name="AutoShape 56"/>
            <p:cNvSpPr>
              <a:spLocks noChangeArrowheads="1"/>
            </p:cNvSpPr>
            <p:nvPr/>
          </p:nvSpPr>
          <p:spPr bwMode="auto">
            <a:xfrm>
              <a:off x="4870"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23618" name="Text Box 57"/>
            <p:cNvSpPr txBox="1">
              <a:spLocks noChangeArrowheads="1"/>
            </p:cNvSpPr>
            <p:nvPr/>
          </p:nvSpPr>
          <p:spPr bwMode="auto">
            <a:xfrm>
              <a:off x="4780" y="749"/>
              <a:ext cx="1066" cy="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700">
                  <a:solidFill>
                    <a:srgbClr val="5F5F5F"/>
                  </a:solidFill>
                </a:rPr>
                <a:t>This rate shows that the aspect of the product has been well thought out before the product is being developed. Small improvements could be made.</a:t>
              </a:r>
            </a:p>
          </p:txBody>
        </p:sp>
        <p:sp>
          <p:nvSpPr>
            <p:cNvPr id="23619" name="Text Box 58"/>
            <p:cNvSpPr txBox="1">
              <a:spLocks noChangeArrowheads="1"/>
            </p:cNvSpPr>
            <p:nvPr/>
          </p:nvSpPr>
          <p:spPr bwMode="auto">
            <a:xfrm>
              <a:off x="5097" y="644"/>
              <a:ext cx="681"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900" b="1">
                  <a:solidFill>
                    <a:srgbClr val="5F5F5F"/>
                  </a:solidFill>
                </a:rPr>
                <a:t>3 STARS</a:t>
              </a:r>
            </a:p>
          </p:txBody>
        </p:sp>
        <p:sp>
          <p:nvSpPr>
            <p:cNvPr id="180283" name="AutoShape 59"/>
            <p:cNvSpPr>
              <a:spLocks noChangeArrowheads="1"/>
            </p:cNvSpPr>
            <p:nvPr/>
          </p:nvSpPr>
          <p:spPr bwMode="auto">
            <a:xfrm>
              <a:off x="4962"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80284" name="AutoShape 60"/>
            <p:cNvSpPr>
              <a:spLocks noChangeArrowheads="1"/>
            </p:cNvSpPr>
            <p:nvPr/>
          </p:nvSpPr>
          <p:spPr bwMode="auto">
            <a:xfrm>
              <a:off x="5052"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80285" name="AutoShape 61"/>
            <p:cNvSpPr>
              <a:spLocks noChangeArrowheads="1"/>
            </p:cNvSpPr>
            <p:nvPr/>
          </p:nvSpPr>
          <p:spPr bwMode="auto">
            <a:xfrm>
              <a:off x="5890"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23623" name="Text Box 62"/>
            <p:cNvSpPr txBox="1">
              <a:spLocks noChangeArrowheads="1"/>
            </p:cNvSpPr>
            <p:nvPr/>
          </p:nvSpPr>
          <p:spPr bwMode="auto">
            <a:xfrm>
              <a:off x="5800" y="774"/>
              <a:ext cx="1029"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700">
                  <a:solidFill>
                    <a:srgbClr val="5F5F5F"/>
                  </a:solidFill>
                </a:rPr>
                <a:t>This rank shows that the product Is designed well but not perfect.</a:t>
              </a:r>
            </a:p>
          </p:txBody>
        </p:sp>
        <p:sp>
          <p:nvSpPr>
            <p:cNvPr id="23624" name="Text Box 63"/>
            <p:cNvSpPr txBox="1">
              <a:spLocks noChangeArrowheads="1"/>
            </p:cNvSpPr>
            <p:nvPr/>
          </p:nvSpPr>
          <p:spPr bwMode="auto">
            <a:xfrm>
              <a:off x="6208" y="654"/>
              <a:ext cx="681"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900" b="1">
                  <a:solidFill>
                    <a:srgbClr val="5F5F5F"/>
                  </a:solidFill>
                </a:rPr>
                <a:t>4 STARS</a:t>
              </a:r>
            </a:p>
          </p:txBody>
        </p:sp>
        <p:sp>
          <p:nvSpPr>
            <p:cNvPr id="180288" name="AutoShape 64"/>
            <p:cNvSpPr>
              <a:spLocks noChangeArrowheads="1"/>
            </p:cNvSpPr>
            <p:nvPr/>
          </p:nvSpPr>
          <p:spPr bwMode="auto">
            <a:xfrm>
              <a:off x="5982"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80289" name="AutoShape 65"/>
            <p:cNvSpPr>
              <a:spLocks noChangeArrowheads="1"/>
            </p:cNvSpPr>
            <p:nvPr/>
          </p:nvSpPr>
          <p:spPr bwMode="auto">
            <a:xfrm>
              <a:off x="6072"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80290" name="AutoShape 66"/>
            <p:cNvSpPr>
              <a:spLocks noChangeArrowheads="1"/>
            </p:cNvSpPr>
            <p:nvPr/>
          </p:nvSpPr>
          <p:spPr bwMode="auto">
            <a:xfrm>
              <a:off x="6163"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23628" name="Text Box 67"/>
            <p:cNvSpPr txBox="1">
              <a:spLocks noChangeArrowheads="1"/>
            </p:cNvSpPr>
            <p:nvPr/>
          </p:nvSpPr>
          <p:spPr bwMode="auto">
            <a:xfrm>
              <a:off x="6812" y="767"/>
              <a:ext cx="1029"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700">
                  <a:solidFill>
                    <a:srgbClr val="5F5F5F"/>
                  </a:solidFill>
                </a:rPr>
                <a:t>The five stars shows that the product works/performs really well. </a:t>
              </a:r>
            </a:p>
          </p:txBody>
        </p:sp>
        <p:sp>
          <p:nvSpPr>
            <p:cNvPr id="23629" name="AutoShape 68"/>
            <p:cNvSpPr>
              <a:spLocks noChangeArrowheads="1"/>
            </p:cNvSpPr>
            <p:nvPr/>
          </p:nvSpPr>
          <p:spPr bwMode="auto">
            <a:xfrm>
              <a:off x="3818" y="638"/>
              <a:ext cx="953" cy="499"/>
            </a:xfrm>
            <a:prstGeom prst="roundRect">
              <a:avLst>
                <a:gd name="adj" fmla="val 16667"/>
              </a:avLst>
            </a:prstGeom>
            <a:noFill/>
            <a:ln w="12700" algn="ctr">
              <a:solidFill>
                <a:schemeClr val="hlink"/>
              </a:solidFill>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23630" name="AutoShape 69"/>
            <p:cNvSpPr>
              <a:spLocks noChangeArrowheads="1"/>
            </p:cNvSpPr>
            <p:nvPr/>
          </p:nvSpPr>
          <p:spPr bwMode="auto">
            <a:xfrm>
              <a:off x="4825" y="638"/>
              <a:ext cx="953" cy="499"/>
            </a:xfrm>
            <a:prstGeom prst="roundRect">
              <a:avLst>
                <a:gd name="adj" fmla="val 16667"/>
              </a:avLst>
            </a:prstGeom>
            <a:noFill/>
            <a:ln w="12700" algn="ctr">
              <a:solidFill>
                <a:schemeClr val="hlink"/>
              </a:solidFill>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23631" name="AutoShape 70"/>
            <p:cNvSpPr>
              <a:spLocks noChangeArrowheads="1"/>
            </p:cNvSpPr>
            <p:nvPr/>
          </p:nvSpPr>
          <p:spPr bwMode="auto">
            <a:xfrm>
              <a:off x="5846" y="638"/>
              <a:ext cx="953" cy="499"/>
            </a:xfrm>
            <a:prstGeom prst="roundRect">
              <a:avLst>
                <a:gd name="adj" fmla="val 16667"/>
              </a:avLst>
            </a:prstGeom>
            <a:noFill/>
            <a:ln w="12700" algn="ctr">
              <a:solidFill>
                <a:schemeClr val="hlink"/>
              </a:solidFill>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23632" name="AutoShape 71"/>
            <p:cNvSpPr>
              <a:spLocks noChangeArrowheads="1"/>
            </p:cNvSpPr>
            <p:nvPr/>
          </p:nvSpPr>
          <p:spPr bwMode="auto">
            <a:xfrm>
              <a:off x="6857" y="638"/>
              <a:ext cx="953" cy="499"/>
            </a:xfrm>
            <a:prstGeom prst="roundRect">
              <a:avLst>
                <a:gd name="adj" fmla="val 16667"/>
              </a:avLst>
            </a:prstGeom>
            <a:noFill/>
            <a:ln w="12700" algn="ctr">
              <a:solidFill>
                <a:schemeClr val="hlink"/>
              </a:solidFill>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80296" name="AutoShape 72"/>
            <p:cNvSpPr>
              <a:spLocks noChangeArrowheads="1"/>
            </p:cNvSpPr>
            <p:nvPr/>
          </p:nvSpPr>
          <p:spPr bwMode="auto">
            <a:xfrm>
              <a:off x="6902"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80297" name="AutoShape 73"/>
            <p:cNvSpPr>
              <a:spLocks noChangeArrowheads="1"/>
            </p:cNvSpPr>
            <p:nvPr/>
          </p:nvSpPr>
          <p:spPr bwMode="auto">
            <a:xfrm>
              <a:off x="6994"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80298" name="AutoShape 74"/>
            <p:cNvSpPr>
              <a:spLocks noChangeArrowheads="1"/>
            </p:cNvSpPr>
            <p:nvPr/>
          </p:nvSpPr>
          <p:spPr bwMode="auto">
            <a:xfrm>
              <a:off x="7084"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80299" name="AutoShape 75"/>
            <p:cNvSpPr>
              <a:spLocks noChangeArrowheads="1"/>
            </p:cNvSpPr>
            <p:nvPr/>
          </p:nvSpPr>
          <p:spPr bwMode="auto">
            <a:xfrm>
              <a:off x="7175"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80300" name="AutoShape 76"/>
            <p:cNvSpPr>
              <a:spLocks noChangeArrowheads="1"/>
            </p:cNvSpPr>
            <p:nvPr/>
          </p:nvSpPr>
          <p:spPr bwMode="auto">
            <a:xfrm>
              <a:off x="7265" y="684"/>
              <a:ext cx="91" cy="78"/>
            </a:xfrm>
            <a:prstGeom prst="star5">
              <a:avLst/>
            </a:prstGeom>
            <a:solidFill>
              <a:schemeClr val="hlink"/>
            </a:solidFill>
            <a:ln w="12700">
              <a:solidFill>
                <a:schemeClr val="hlink"/>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sp>
        <p:nvSpPr>
          <p:cNvPr id="23555" name="Text Box 2"/>
          <p:cNvSpPr txBox="1">
            <a:spLocks noChangeArrowheads="1"/>
          </p:cNvSpPr>
          <p:nvPr/>
        </p:nvSpPr>
        <p:spPr bwMode="auto">
          <a:xfrm>
            <a:off x="-7938" y="1631950"/>
            <a:ext cx="4105276"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PRODUCT EVOLUTION</a:t>
            </a:r>
            <a:endParaRPr lang="en-GB" altLang="en-US" sz="1600" b="1" u="sng">
              <a:solidFill>
                <a:schemeClr val="hlink"/>
              </a:solidFill>
              <a:cs typeface="Arial" pitchFamily="34" charset="0"/>
            </a:endParaRPr>
          </a:p>
        </p:txBody>
      </p:sp>
      <p:sp>
        <p:nvSpPr>
          <p:cNvPr id="23556"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23557" name="Text Box 6"/>
          <p:cNvSpPr txBox="1">
            <a:spLocks noChangeArrowheads="1"/>
          </p:cNvSpPr>
          <p:nvPr/>
        </p:nvSpPr>
        <p:spPr bwMode="auto">
          <a:xfrm>
            <a:off x="136525" y="1992313"/>
            <a:ext cx="3744913" cy="339725"/>
          </a:xfrm>
          <a:prstGeom prst="rect">
            <a:avLst/>
          </a:prstGeom>
          <a:gradFill rotWithShape="1">
            <a:gsLst>
              <a:gs pos="0">
                <a:srgbClr val="E2E2E2"/>
              </a:gs>
              <a:gs pos="100000">
                <a:schemeClr val="bg1">
                  <a:alpha val="10001"/>
                </a:schemeClr>
              </a:gs>
            </a:gsLst>
            <a:lin ang="0" scaled="1"/>
          </a:gra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a:solidFill>
                  <a:srgbClr val="5F5F5F"/>
                </a:solidFill>
              </a:rPr>
              <a:t>TIMELINE OF SCHOOL DESK</a:t>
            </a:r>
          </a:p>
        </p:txBody>
      </p:sp>
      <p:sp>
        <p:nvSpPr>
          <p:cNvPr id="23558" name="Rectangle 7"/>
          <p:cNvSpPr>
            <a:spLocks noChangeArrowheads="1"/>
          </p:cNvSpPr>
          <p:nvPr/>
        </p:nvSpPr>
        <p:spPr bwMode="auto">
          <a:xfrm>
            <a:off x="4097338" y="1554163"/>
            <a:ext cx="23050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TYPES OF STUDENT DESKS</a:t>
            </a:r>
          </a:p>
        </p:txBody>
      </p:sp>
      <p:sp>
        <p:nvSpPr>
          <p:cNvPr id="23559" name="Text Box 10"/>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INFORMATION, INSPIRATION &amp; </a:t>
            </a:r>
            <a:r>
              <a:rPr lang="en-GB" altLang="en-US" sz="3200" b="1">
                <a:solidFill>
                  <a:srgbClr val="FF9900"/>
                </a:solidFill>
                <a:cs typeface="Arial" pitchFamily="34" charset="0"/>
              </a:rPr>
              <a:t>INFLUENCES</a:t>
            </a:r>
          </a:p>
        </p:txBody>
      </p:sp>
      <p:pic>
        <p:nvPicPr>
          <p:cNvPr id="23560" name="Picture 13" descr="Aschooldeskta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3013" y="6240463"/>
            <a:ext cx="1135062"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1" name="Line 14"/>
          <p:cNvSpPr>
            <a:spLocks noChangeShapeType="1"/>
          </p:cNvSpPr>
          <p:nvPr/>
        </p:nvSpPr>
        <p:spPr bwMode="auto">
          <a:xfrm>
            <a:off x="352425" y="2352675"/>
            <a:ext cx="0" cy="6961188"/>
          </a:xfrm>
          <a:prstGeom prst="line">
            <a:avLst/>
          </a:prstGeom>
          <a:noFill/>
          <a:ln w="28575">
            <a:solidFill>
              <a:srgbClr val="FF9900"/>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3562" name="Text Box 8"/>
          <p:cNvSpPr txBox="1">
            <a:spLocks noChangeArrowheads="1"/>
          </p:cNvSpPr>
          <p:nvPr/>
        </p:nvSpPr>
        <p:spPr bwMode="auto">
          <a:xfrm>
            <a:off x="4240213" y="2520950"/>
            <a:ext cx="2232025" cy="702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b="1">
                <a:solidFill>
                  <a:schemeClr val="hlink"/>
                </a:solidFill>
              </a:rPr>
              <a:t>CARREL DESK</a:t>
            </a:r>
          </a:p>
          <a:p>
            <a:pPr algn="just" eaLnBrk="1" hangingPunct="1"/>
            <a:endParaRPr lang="en-US" altLang="en-US" sz="300" b="1">
              <a:solidFill>
                <a:schemeClr val="hlink"/>
              </a:solidFill>
            </a:endParaRPr>
          </a:p>
          <a:p>
            <a:pPr algn="just" eaLnBrk="1" hangingPunct="1"/>
            <a:r>
              <a:rPr lang="en-US" altLang="en-US" sz="1000">
                <a:solidFill>
                  <a:srgbClr val="5F5F5F"/>
                </a:solidFill>
              </a:rPr>
              <a:t>Carrel desks are most often found in the </a:t>
            </a:r>
            <a:r>
              <a:rPr lang="en-US" altLang="en-US" sz="1000" b="1">
                <a:solidFill>
                  <a:schemeClr val="hlink"/>
                </a:solidFill>
              </a:rPr>
              <a:t>libraries of universities or college libraries</a:t>
            </a:r>
            <a:r>
              <a:rPr lang="en-US" altLang="en-US" sz="1000">
                <a:solidFill>
                  <a:srgbClr val="5F5F5F"/>
                </a:solidFill>
              </a:rPr>
              <a:t>. Most carrel desks are </a:t>
            </a:r>
            <a:r>
              <a:rPr lang="en-US" altLang="en-US" sz="1000" b="1" u="sng">
                <a:solidFill>
                  <a:srgbClr val="993366"/>
                </a:solidFill>
              </a:rPr>
              <a:t>rectangular in shape</a:t>
            </a:r>
            <a:r>
              <a:rPr lang="en-US" altLang="en-US" sz="1000">
                <a:solidFill>
                  <a:srgbClr val="5F5F5F"/>
                </a:solidFill>
              </a:rPr>
              <a:t>. Above the main desktop area there is often </a:t>
            </a:r>
            <a:r>
              <a:rPr lang="en-US" altLang="en-US" sz="1000" b="1" u="sng">
                <a:solidFill>
                  <a:srgbClr val="993366"/>
                </a:solidFill>
              </a:rPr>
              <a:t>a shelf for books</a:t>
            </a:r>
            <a:r>
              <a:rPr lang="en-US" altLang="en-US" sz="1000">
                <a:solidFill>
                  <a:srgbClr val="5F5F5F"/>
                </a:solidFill>
              </a:rPr>
              <a:t>. </a:t>
            </a:r>
          </a:p>
          <a:p>
            <a:pPr algn="just" eaLnBrk="1" hangingPunct="1"/>
            <a:endParaRPr lang="en-US" altLang="en-US" sz="500">
              <a:solidFill>
                <a:srgbClr val="5F5F5F"/>
              </a:solidFill>
            </a:endParaRPr>
          </a:p>
          <a:p>
            <a:pPr algn="just" eaLnBrk="1" hangingPunct="1"/>
            <a:r>
              <a:rPr lang="en-US" altLang="en-US" sz="1000">
                <a:solidFill>
                  <a:srgbClr val="5F5F5F"/>
                </a:solidFill>
              </a:rPr>
              <a:t>Sometimes the </a:t>
            </a:r>
            <a:r>
              <a:rPr lang="en-US" altLang="en-US" sz="1000" b="1" u="sng">
                <a:solidFill>
                  <a:srgbClr val="993366"/>
                </a:solidFill>
              </a:rPr>
              <a:t>seat is integrated</a:t>
            </a:r>
            <a:r>
              <a:rPr lang="en-US" altLang="en-US" sz="1000">
                <a:solidFill>
                  <a:srgbClr val="5F5F5F"/>
                </a:solidFill>
              </a:rPr>
              <a:t> with the carrel desk. </a:t>
            </a:r>
            <a:r>
              <a:rPr lang="en-US" altLang="en-US" sz="1000" b="1">
                <a:solidFill>
                  <a:schemeClr val="hlink"/>
                </a:solidFill>
              </a:rPr>
              <a:t>Unlike the cubicle desk</a:t>
            </a:r>
            <a:r>
              <a:rPr lang="en-US" altLang="en-US" sz="1000">
                <a:solidFill>
                  <a:srgbClr val="5F5F5F"/>
                </a:solidFill>
              </a:rPr>
              <a:t>, carrel desks usually have </a:t>
            </a:r>
            <a:r>
              <a:rPr lang="en-US" altLang="en-US" sz="1000" b="1">
                <a:solidFill>
                  <a:schemeClr val="hlink"/>
                </a:solidFill>
              </a:rPr>
              <a:t>no file drawers or other facilities</a:t>
            </a:r>
            <a:r>
              <a:rPr lang="en-US" altLang="en-US" sz="1000">
                <a:solidFill>
                  <a:srgbClr val="5F5F5F"/>
                </a:solidFill>
              </a:rPr>
              <a:t>. </a:t>
            </a:r>
          </a:p>
          <a:p>
            <a:pPr eaLnBrk="1" hangingPunct="1"/>
            <a:endParaRPr lang="en-US" altLang="en-US" sz="1000">
              <a:solidFill>
                <a:srgbClr val="5F5F5F"/>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endParaRPr lang="en-US" altLang="en-US" sz="500">
              <a:solidFill>
                <a:srgbClr val="4D4D4D"/>
              </a:solidFill>
            </a:endParaRPr>
          </a:p>
          <a:p>
            <a:pPr algn="just" eaLnBrk="1" hangingPunct="1"/>
            <a:r>
              <a:rPr lang="en-US" altLang="en-US" sz="1200" b="1">
                <a:solidFill>
                  <a:schemeClr val="hlink"/>
                </a:solidFill>
              </a:rPr>
              <a:t>CUBEICLE DESK</a:t>
            </a:r>
          </a:p>
          <a:p>
            <a:pPr algn="just" eaLnBrk="1" hangingPunct="1"/>
            <a:endParaRPr lang="en-US" altLang="en-US" sz="300" b="1">
              <a:solidFill>
                <a:schemeClr val="hlink"/>
              </a:solidFill>
            </a:endParaRPr>
          </a:p>
          <a:p>
            <a:pPr algn="just" eaLnBrk="1" hangingPunct="1"/>
            <a:r>
              <a:rPr lang="en-GB" altLang="en-US" sz="1000">
                <a:solidFill>
                  <a:srgbClr val="5F5F5F"/>
                </a:solidFill>
              </a:rPr>
              <a:t>A cubicle desk or office cubicle is a partially enclosed workspace, </a:t>
            </a:r>
            <a:r>
              <a:rPr lang="en-GB" altLang="en-US" sz="1000" b="1" u="sng">
                <a:solidFill>
                  <a:srgbClr val="993366"/>
                </a:solidFill>
              </a:rPr>
              <a:t>separated from neighbouring workspaces</a:t>
            </a:r>
            <a:r>
              <a:rPr lang="en-GB" altLang="en-US" sz="1000">
                <a:solidFill>
                  <a:srgbClr val="5F5F5F"/>
                </a:solidFill>
              </a:rPr>
              <a:t> by partitions that are </a:t>
            </a:r>
            <a:r>
              <a:rPr lang="en-GB" altLang="en-US" sz="1000" b="1">
                <a:solidFill>
                  <a:schemeClr val="hlink"/>
                </a:solidFill>
              </a:rPr>
              <a:t>usually 5–6 feet</a:t>
            </a:r>
            <a:r>
              <a:rPr lang="en-GB" altLang="en-US" sz="1000">
                <a:solidFill>
                  <a:srgbClr val="5F5F5F"/>
                </a:solidFill>
              </a:rPr>
              <a:t> (</a:t>
            </a:r>
            <a:r>
              <a:rPr lang="en-GB" altLang="en-US" sz="1000" b="1">
                <a:solidFill>
                  <a:schemeClr val="hlink"/>
                </a:solidFill>
              </a:rPr>
              <a:t>1.5–1.8 m</a:t>
            </a:r>
            <a:r>
              <a:rPr lang="en-GB" altLang="en-US" sz="1000">
                <a:solidFill>
                  <a:srgbClr val="5F5F5F"/>
                </a:solidFill>
              </a:rPr>
              <a:t>) </a:t>
            </a:r>
            <a:r>
              <a:rPr lang="en-GB" altLang="en-US" sz="1000" b="1">
                <a:solidFill>
                  <a:schemeClr val="hlink"/>
                </a:solidFill>
              </a:rPr>
              <a:t>tall</a:t>
            </a:r>
            <a:r>
              <a:rPr lang="en-GB" altLang="en-US" sz="1000">
                <a:solidFill>
                  <a:srgbClr val="5F5F5F"/>
                </a:solidFill>
              </a:rPr>
              <a:t>.</a:t>
            </a:r>
          </a:p>
          <a:p>
            <a:pPr algn="just" eaLnBrk="1" hangingPunct="1"/>
            <a:endParaRPr lang="en-GB" altLang="en-US" sz="300">
              <a:solidFill>
                <a:srgbClr val="5F5F5F"/>
              </a:solidFill>
            </a:endParaRPr>
          </a:p>
          <a:p>
            <a:pPr algn="just" eaLnBrk="1" hangingPunct="1"/>
            <a:r>
              <a:rPr lang="en-GB" altLang="en-US" sz="1000">
                <a:solidFill>
                  <a:srgbClr val="5F5F5F"/>
                </a:solidFill>
              </a:rPr>
              <a:t>A cubicle's purpose is to </a:t>
            </a:r>
            <a:r>
              <a:rPr lang="en-GB" altLang="en-US" sz="1000" b="1" u="sng">
                <a:solidFill>
                  <a:srgbClr val="993366"/>
                </a:solidFill>
              </a:rPr>
              <a:t>separate office workers from the sights</a:t>
            </a:r>
            <a:r>
              <a:rPr lang="en-GB" altLang="en-US" sz="1000">
                <a:solidFill>
                  <a:srgbClr val="5F5F5F"/>
                </a:solidFill>
              </a:rPr>
              <a:t> and </a:t>
            </a:r>
            <a:r>
              <a:rPr lang="en-GB" altLang="en-US" sz="1000" b="1" u="sng">
                <a:solidFill>
                  <a:srgbClr val="993366"/>
                </a:solidFill>
              </a:rPr>
              <a:t>noises of an open workspace</a:t>
            </a:r>
            <a:r>
              <a:rPr lang="en-GB" altLang="en-US" sz="1000">
                <a:solidFill>
                  <a:srgbClr val="5F5F5F"/>
                </a:solidFill>
              </a:rPr>
              <a:t>, the theory being that this allows workers </a:t>
            </a:r>
            <a:r>
              <a:rPr lang="en-GB" altLang="en-US" sz="1000" b="1">
                <a:solidFill>
                  <a:schemeClr val="hlink"/>
                </a:solidFill>
              </a:rPr>
              <a:t>more privacy</a:t>
            </a:r>
            <a:endParaRPr lang="en-US" altLang="en-US" sz="1000" b="1">
              <a:solidFill>
                <a:schemeClr val="hlink"/>
              </a:solidFill>
            </a:endParaRPr>
          </a:p>
        </p:txBody>
      </p:sp>
      <p:pic>
        <p:nvPicPr>
          <p:cNvPr id="23563" name="Picture 20" descr="carrel0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2238" y="2898775"/>
            <a:ext cx="1949450" cy="146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4" name="Text Box 21"/>
          <p:cNvSpPr txBox="1">
            <a:spLocks noChangeArrowheads="1"/>
          </p:cNvSpPr>
          <p:nvPr/>
        </p:nvSpPr>
        <p:spPr bwMode="auto">
          <a:xfrm>
            <a:off x="4240213" y="4575175"/>
            <a:ext cx="4176712"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000">
                <a:solidFill>
                  <a:srgbClr val="5F5F5F"/>
                </a:solidFill>
              </a:rPr>
              <a:t>Since the late 1990s, some carrel desk designs provide AC power and Ethernet receptacles for students using laptop computers.</a:t>
            </a:r>
          </a:p>
          <a:p>
            <a:pPr algn="just" eaLnBrk="1" hangingPunct="1"/>
            <a:endParaRPr lang="en-US" altLang="en-US" sz="300">
              <a:solidFill>
                <a:srgbClr val="5F5F5F"/>
              </a:solidFill>
            </a:endParaRPr>
          </a:p>
          <a:p>
            <a:pPr algn="just" eaLnBrk="1" hangingPunct="1"/>
            <a:r>
              <a:rPr lang="en-US" altLang="en-US" sz="1000">
                <a:solidFill>
                  <a:srgbClr val="5F5F5F"/>
                </a:solidFill>
              </a:rPr>
              <a:t>Like the school desk, the carrel desk is normally produced and sold in </a:t>
            </a:r>
            <a:r>
              <a:rPr lang="en-US" altLang="en-US" sz="1000" b="1" u="sng">
                <a:solidFill>
                  <a:srgbClr val="993366"/>
                </a:solidFill>
              </a:rPr>
              <a:t>large quantities</a:t>
            </a:r>
            <a:r>
              <a:rPr lang="en-US" altLang="en-US" sz="1000">
                <a:solidFill>
                  <a:srgbClr val="5F5F5F"/>
                </a:solidFill>
              </a:rPr>
              <a:t> for an institutional market. They are made to </a:t>
            </a:r>
            <a:r>
              <a:rPr lang="en-US" altLang="en-US" sz="1000" b="1">
                <a:solidFill>
                  <a:schemeClr val="hlink"/>
                </a:solidFill>
              </a:rPr>
              <a:t>stand alone or to be grouped together</a:t>
            </a:r>
            <a:r>
              <a:rPr lang="en-US" altLang="en-US" sz="1000">
                <a:solidFill>
                  <a:srgbClr val="5F5F5F"/>
                </a:solidFill>
              </a:rPr>
              <a:t>, </a:t>
            </a:r>
            <a:r>
              <a:rPr lang="en-US" altLang="en-US" sz="1000" b="1">
                <a:solidFill>
                  <a:schemeClr val="hlink"/>
                </a:solidFill>
              </a:rPr>
              <a:t>with or without common sides or walls</a:t>
            </a:r>
            <a:r>
              <a:rPr lang="en-US" altLang="en-US" sz="1000">
                <a:solidFill>
                  <a:srgbClr val="5F5F5F"/>
                </a:solidFill>
              </a:rPr>
              <a:t>.</a:t>
            </a:r>
          </a:p>
          <a:p>
            <a:pPr algn="just" eaLnBrk="1" hangingPunct="1"/>
            <a:endParaRPr lang="en-US" altLang="en-US" sz="300">
              <a:solidFill>
                <a:srgbClr val="5F5F5F"/>
              </a:solidFill>
            </a:endParaRPr>
          </a:p>
          <a:p>
            <a:pPr algn="just" eaLnBrk="1" hangingPunct="1"/>
            <a:r>
              <a:rPr lang="en-US" altLang="en-US" sz="1000">
                <a:solidFill>
                  <a:srgbClr val="5F5F5F"/>
                </a:solidFill>
              </a:rPr>
              <a:t>The word carrel can also refer to a small isolated </a:t>
            </a:r>
            <a:r>
              <a:rPr lang="en-US" altLang="en-US" sz="1000" b="1">
                <a:solidFill>
                  <a:schemeClr val="hlink"/>
                </a:solidFill>
              </a:rPr>
              <a:t>'study room'</a:t>
            </a:r>
            <a:r>
              <a:rPr lang="en-US" altLang="en-US" sz="1000">
                <a:solidFill>
                  <a:srgbClr val="5F5F5F"/>
                </a:solidFill>
              </a:rPr>
              <a:t> in public libraries and on university campuses, usually the room has a lockable door to which the user is granted the key on request. Carrels usually contain a desk (not necessarily one described as above), shelving and a lamp. </a:t>
            </a:r>
            <a:r>
              <a:rPr lang="en-US" altLang="en-US" sz="1000" b="1">
                <a:solidFill>
                  <a:schemeClr val="hlink"/>
                </a:solidFill>
              </a:rPr>
              <a:t>Carrels are generally quite popular at universities and are therefore usually quickly occupied</a:t>
            </a:r>
            <a:r>
              <a:rPr lang="en-US" altLang="en-US" sz="1000">
                <a:solidFill>
                  <a:srgbClr val="5F5F5F"/>
                </a:solidFill>
              </a:rPr>
              <a:t>. This becomes especially true during mid-term examinations and finals. They have the </a:t>
            </a:r>
            <a:r>
              <a:rPr lang="en-US" altLang="en-US" sz="1000" b="1" u="sng">
                <a:solidFill>
                  <a:srgbClr val="993366"/>
                </a:solidFill>
              </a:rPr>
              <a:t>advantage of power for a laptop</a:t>
            </a:r>
            <a:r>
              <a:rPr lang="en-US" altLang="en-US" sz="1000">
                <a:solidFill>
                  <a:srgbClr val="5F5F5F"/>
                </a:solidFill>
              </a:rPr>
              <a:t> (and often internet port) as well as generally being quieter than in the main library building. Carrels can also </a:t>
            </a:r>
            <a:r>
              <a:rPr lang="en-US" altLang="en-US" sz="1000" b="1" u="sng">
                <a:solidFill>
                  <a:srgbClr val="993366"/>
                </a:solidFill>
              </a:rPr>
              <a:t>be used to store valuables such as laptops or heavy books to allow the user to travel to lectures and so on without hindrance</a:t>
            </a:r>
            <a:r>
              <a:rPr lang="en-US" altLang="en-US" sz="1000">
                <a:solidFill>
                  <a:srgbClr val="5F5F5F"/>
                </a:solidFill>
              </a:rPr>
              <a:t>.</a:t>
            </a:r>
          </a:p>
        </p:txBody>
      </p:sp>
      <p:pic>
        <p:nvPicPr>
          <p:cNvPr id="23565" name="Picture 23" descr="1269111948_81275791_1-Pictures-of--Office-space-Desk-Cubicles-space-for-lease-in-an-office-space-Loaded-and-turn-ke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2238" y="8080375"/>
            <a:ext cx="1944687" cy="145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6" name="Text Box 25"/>
          <p:cNvSpPr txBox="1">
            <a:spLocks noChangeArrowheads="1"/>
          </p:cNvSpPr>
          <p:nvPr/>
        </p:nvSpPr>
        <p:spPr bwMode="auto">
          <a:xfrm>
            <a:off x="8488363" y="1697038"/>
            <a:ext cx="4176712" cy="108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b="1">
                <a:solidFill>
                  <a:schemeClr val="hlink"/>
                </a:solidFill>
              </a:rPr>
              <a:t>and helps them to concentrate without distractions</a:t>
            </a:r>
            <a:r>
              <a:rPr lang="en-GB" altLang="en-US" sz="1000">
                <a:solidFill>
                  <a:srgbClr val="5F5F5F"/>
                </a:solidFill>
              </a:rPr>
              <a:t>. Horizontal work surfaces are usually suspended from the partitions of cubicles, as is </a:t>
            </a:r>
            <a:r>
              <a:rPr lang="en-GB" altLang="en-US" sz="1000" b="1" u="sng">
                <a:solidFill>
                  <a:srgbClr val="993366"/>
                </a:solidFill>
              </a:rPr>
              <a:t>shelving, overhead storage, and other amenities</a:t>
            </a:r>
            <a:r>
              <a:rPr lang="en-GB" altLang="en-US" sz="1000">
                <a:solidFill>
                  <a:srgbClr val="5F5F5F"/>
                </a:solidFill>
              </a:rPr>
              <a:t>.</a:t>
            </a:r>
          </a:p>
          <a:p>
            <a:pPr algn="just" eaLnBrk="1" hangingPunct="1"/>
            <a:endParaRPr lang="en-GB" altLang="en-US" sz="300">
              <a:solidFill>
                <a:srgbClr val="5F5F5F"/>
              </a:solidFill>
            </a:endParaRPr>
          </a:p>
          <a:p>
            <a:pPr algn="just" eaLnBrk="1" hangingPunct="1"/>
            <a:r>
              <a:rPr lang="en-GB" altLang="en-US" sz="1000">
                <a:solidFill>
                  <a:srgbClr val="5F5F5F"/>
                </a:solidFill>
              </a:rPr>
              <a:t>Cubicles are often seen as being </a:t>
            </a:r>
            <a:r>
              <a:rPr lang="en-GB" altLang="en-US" sz="1000" b="1">
                <a:solidFill>
                  <a:schemeClr val="hlink"/>
                </a:solidFill>
              </a:rPr>
              <a:t>symbolic of the human condition of working</a:t>
            </a:r>
            <a:r>
              <a:rPr lang="en-GB" altLang="en-US" sz="1000">
                <a:solidFill>
                  <a:srgbClr val="5F5F5F"/>
                </a:solidFill>
              </a:rPr>
              <a:t> in a modern office setting due to their uniformity and blandness.</a:t>
            </a:r>
            <a:endParaRPr lang="en-US" altLang="en-US" sz="1000">
              <a:solidFill>
                <a:srgbClr val="5F5F5F"/>
              </a:solidFill>
            </a:endParaRPr>
          </a:p>
        </p:txBody>
      </p:sp>
      <p:grpSp>
        <p:nvGrpSpPr>
          <p:cNvPr id="23567" name="Group 43"/>
          <p:cNvGrpSpPr>
            <a:grpSpLocks/>
          </p:cNvGrpSpPr>
          <p:nvPr/>
        </p:nvGrpSpPr>
        <p:grpSpPr bwMode="auto">
          <a:xfrm>
            <a:off x="8489950" y="2768600"/>
            <a:ext cx="4248150" cy="6711950"/>
            <a:chOff x="5348" y="76"/>
            <a:chExt cx="2676" cy="4228"/>
          </a:xfrm>
        </p:grpSpPr>
        <p:sp>
          <p:nvSpPr>
            <p:cNvPr id="23603" name="Text Box 9"/>
            <p:cNvSpPr txBox="1">
              <a:spLocks noChangeArrowheads="1"/>
            </p:cNvSpPr>
            <p:nvPr/>
          </p:nvSpPr>
          <p:spPr bwMode="auto">
            <a:xfrm>
              <a:off x="5348" y="76"/>
              <a:ext cx="2676" cy="4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b="1">
                  <a:solidFill>
                    <a:schemeClr val="hlink"/>
                  </a:solidFill>
                </a:rPr>
                <a:t>PEDESTAL DESK</a:t>
              </a:r>
            </a:p>
            <a:p>
              <a:pPr algn="just" eaLnBrk="1" hangingPunct="1"/>
              <a:endParaRPr lang="en-GB" altLang="en-US" sz="1200">
                <a:solidFill>
                  <a:schemeClr val="hlink"/>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300">
                <a:solidFill>
                  <a:srgbClr val="5F5F5F"/>
                </a:solidFill>
              </a:endParaRPr>
            </a:p>
            <a:p>
              <a:pPr algn="just" eaLnBrk="1" hangingPunct="1"/>
              <a:r>
                <a:rPr lang="en-GB" altLang="en-US" sz="1000">
                  <a:solidFill>
                    <a:srgbClr val="5F5F5F"/>
                  </a:solidFill>
                </a:rPr>
                <a:t>panel" is placed in front, between the pedestals, </a:t>
              </a:r>
              <a:r>
                <a:rPr lang="en-GB" altLang="en-US" sz="1000" b="1">
                  <a:solidFill>
                    <a:schemeClr val="hlink"/>
                  </a:solidFill>
                </a:rPr>
                <a:t>to hide the legs and knees of the user from anyone else sitting or standing in front</a:t>
              </a:r>
              <a:r>
                <a:rPr lang="en-GB" altLang="en-US" sz="1000">
                  <a:solidFill>
                    <a:srgbClr val="5F5F5F"/>
                  </a:solidFill>
                </a:rPr>
                <a:t>. This variation is sometimes called a "panel desk". The smaller and older pedestal desks with such a panel are sometimes called kneehole desks, and were usually placed against a wall.</a:t>
              </a:r>
            </a:p>
            <a:p>
              <a:pPr algn="just" eaLnBrk="1" hangingPunct="1"/>
              <a:endParaRPr lang="en-GB" altLang="en-US" sz="300">
                <a:solidFill>
                  <a:srgbClr val="5F5F5F"/>
                </a:solidFill>
              </a:endParaRPr>
            </a:p>
            <a:p>
              <a:pPr algn="just" eaLnBrk="1" hangingPunct="1"/>
              <a:endParaRPr lang="en-GB" altLang="en-US" sz="300">
                <a:solidFill>
                  <a:srgbClr val="5F5F5F"/>
                </a:solidFill>
              </a:endParaRPr>
            </a:p>
            <a:p>
              <a:pPr algn="just" eaLnBrk="1" hangingPunct="1"/>
              <a:r>
                <a:rPr lang="en-GB" altLang="en-US" sz="1000">
                  <a:solidFill>
                    <a:srgbClr val="5F5F5F"/>
                  </a:solidFill>
                </a:rPr>
                <a:t>Very few </a:t>
              </a:r>
              <a:r>
                <a:rPr lang="en-GB" altLang="en-US" sz="1000" b="1" u="sng">
                  <a:solidFill>
                    <a:srgbClr val="993366"/>
                  </a:solidFill>
                </a:rPr>
                <a:t>non-specialists call this form a pedestal desk</a:t>
              </a:r>
              <a:r>
                <a:rPr lang="en-GB" altLang="en-US" sz="1000">
                  <a:solidFill>
                    <a:srgbClr val="5F5F5F"/>
                  </a:solidFill>
                </a:rPr>
                <a:t>. Most people usually refer to it as an </a:t>
              </a:r>
              <a:r>
                <a:rPr lang="en-GB" altLang="en-US" sz="1000" b="1" u="sng">
                  <a:solidFill>
                    <a:srgbClr val="993366"/>
                  </a:solidFill>
                </a:rPr>
                <a:t>executive desk</a:t>
              </a:r>
              <a:r>
                <a:rPr lang="en-GB" altLang="en-US" sz="1000">
                  <a:solidFill>
                    <a:srgbClr val="5F5F5F"/>
                  </a:solidFill>
                </a:rPr>
                <a:t>, </a:t>
              </a:r>
              <a:r>
                <a:rPr lang="en-GB" altLang="en-US" sz="1000" b="1">
                  <a:solidFill>
                    <a:schemeClr val="hlink"/>
                  </a:solidFill>
                </a:rPr>
                <a:t>in contrast with the cubicle desk which is assigned to those who work under the executive</a:t>
              </a:r>
              <a:r>
                <a:rPr lang="en-GB" altLang="en-US" sz="1000">
                  <a:solidFill>
                    <a:srgbClr val="5F5F5F"/>
                  </a:solidFill>
                </a:rPr>
                <a:t>. However, </a:t>
              </a:r>
              <a:r>
                <a:rPr lang="en-GB" altLang="en-US" sz="1000" b="1">
                  <a:solidFill>
                    <a:schemeClr val="hlink"/>
                  </a:solidFill>
                </a:rPr>
                <a:t>the term</a:t>
              </a:r>
              <a:r>
                <a:rPr lang="en-GB" altLang="en-US" sz="1000">
                  <a:solidFill>
                    <a:srgbClr val="5F5F5F"/>
                  </a:solidFill>
                </a:rPr>
                <a:t> executive desk has been applied to so many desk forms as to be </a:t>
              </a:r>
              <a:r>
                <a:rPr lang="en-GB" altLang="en-US" sz="1000" b="1">
                  <a:solidFill>
                    <a:schemeClr val="hlink"/>
                  </a:solidFill>
                </a:rPr>
                <a:t>misleading, so the less-used</a:t>
              </a:r>
              <a:r>
                <a:rPr lang="en-GB" altLang="en-US" sz="1000">
                  <a:solidFill>
                    <a:srgbClr val="5F5F5F"/>
                  </a:solidFill>
                </a:rPr>
                <a:t> but more precise "pedestal desk" has been retained here.</a:t>
              </a:r>
            </a:p>
            <a:p>
              <a:pPr algn="just" eaLnBrk="1" hangingPunct="1"/>
              <a:endParaRPr lang="en-GB" altLang="en-US" sz="300">
                <a:solidFill>
                  <a:srgbClr val="5F5F5F"/>
                </a:solidFill>
              </a:endParaRPr>
            </a:p>
            <a:p>
              <a:pPr algn="just" eaLnBrk="1" hangingPunct="1"/>
              <a:r>
                <a:rPr lang="en-GB" altLang="en-US" sz="1000">
                  <a:solidFill>
                    <a:srgbClr val="5F5F5F"/>
                  </a:solidFill>
                </a:rPr>
                <a:t>When a pedestal desk is </a:t>
              </a:r>
              <a:r>
                <a:rPr lang="en-GB" altLang="en-US" sz="1000" b="1">
                  <a:solidFill>
                    <a:schemeClr val="hlink"/>
                  </a:solidFill>
                </a:rPr>
                <a:t>doubled in size to form a nearly square working surface</a:t>
              </a:r>
              <a:r>
                <a:rPr lang="en-GB" altLang="en-US" sz="1000">
                  <a:solidFill>
                    <a:srgbClr val="5F5F5F"/>
                  </a:solidFill>
                </a:rPr>
                <a:t>, and </a:t>
              </a:r>
              <a:r>
                <a:rPr lang="en-GB" altLang="en-US" sz="1000" b="1">
                  <a:solidFill>
                    <a:schemeClr val="hlink"/>
                  </a:solidFill>
                </a:rPr>
                <a:t>drawers are put on both sides to accommodate two users at the same time</a:t>
              </a:r>
              <a:r>
                <a:rPr lang="en-GB" altLang="en-US" sz="1000">
                  <a:solidFill>
                    <a:srgbClr val="5F5F5F"/>
                  </a:solidFill>
                </a:rPr>
                <a:t>, it becomes a partners desk. Thomas Chippendale gives designs for such tables, which were generally used in libraries, as writing tables in </a:t>
              </a:r>
              <a:r>
                <a:rPr lang="en-GB" altLang="en-US" sz="1000" i="1">
                  <a:solidFill>
                    <a:srgbClr val="5F5F5F"/>
                  </a:solidFill>
                </a:rPr>
                <a:t>The Gentleman and Cabinet-Maker's Director</a:t>
              </a:r>
              <a:r>
                <a:rPr lang="en-GB" altLang="en-US" sz="1000">
                  <a:solidFill>
                    <a:srgbClr val="5F5F5F"/>
                  </a:solidFill>
                </a:rPr>
                <a:t> (1753–4 and 1762).</a:t>
              </a:r>
            </a:p>
            <a:p>
              <a:pPr algn="just" eaLnBrk="1" hangingPunct="1"/>
              <a:endParaRPr lang="en-GB" altLang="en-US" sz="300">
                <a:solidFill>
                  <a:srgbClr val="5F5F5F"/>
                </a:solidFill>
              </a:endParaRPr>
            </a:p>
            <a:p>
              <a:pPr algn="just" eaLnBrk="1" hangingPunct="1"/>
              <a:r>
                <a:rPr lang="en-GB" altLang="en-US" sz="1000">
                  <a:solidFill>
                    <a:srgbClr val="5F5F5F"/>
                  </a:solidFill>
                </a:rPr>
                <a:t>When the pedestal desk form </a:t>
              </a:r>
              <a:r>
                <a:rPr lang="en-GB" altLang="en-US" sz="1000" b="1">
                  <a:solidFill>
                    <a:schemeClr val="hlink"/>
                  </a:solidFill>
                </a:rPr>
                <a:t>is cut to about two thirds of its normal width</a:t>
              </a:r>
              <a:r>
                <a:rPr lang="en-GB" altLang="en-US" sz="1000">
                  <a:solidFill>
                    <a:srgbClr val="5F5F5F"/>
                  </a:solidFill>
                </a:rPr>
                <a:t>, and </a:t>
              </a:r>
              <a:r>
                <a:rPr lang="en-GB" altLang="en-US" sz="1000" b="1">
                  <a:solidFill>
                    <a:schemeClr val="hlink"/>
                  </a:solidFill>
                </a:rPr>
                <a:t>one of the pedestals is replaced by legs</a:t>
              </a:r>
              <a:r>
                <a:rPr lang="en-GB" altLang="en-US" sz="1000">
                  <a:solidFill>
                    <a:srgbClr val="5F5F5F"/>
                  </a:solidFill>
                </a:rPr>
                <a:t>, this is then called a </a:t>
              </a:r>
              <a:r>
                <a:rPr lang="en-GB" altLang="en-US" sz="1000" b="1">
                  <a:solidFill>
                    <a:schemeClr val="hlink"/>
                  </a:solidFill>
                </a:rPr>
                <a:t>right pedestal desk or a left pedestal desk</a:t>
              </a:r>
              <a:r>
                <a:rPr lang="en-GB" altLang="en-US" sz="1000">
                  <a:solidFill>
                    <a:srgbClr val="5F5F5F"/>
                  </a:solidFill>
                </a:rPr>
                <a:t>, depending on the </a:t>
              </a:r>
              <a:r>
                <a:rPr lang="en-GB" altLang="en-US" sz="1000" b="1">
                  <a:solidFill>
                    <a:schemeClr val="hlink"/>
                  </a:solidFill>
                </a:rPr>
                <a:t>position of the pedestal</a:t>
              </a:r>
              <a:r>
                <a:rPr lang="en-GB" altLang="en-US" sz="1000">
                  <a:solidFill>
                    <a:srgbClr val="5F5F5F"/>
                  </a:solidFill>
                </a:rPr>
                <a:t>. </a:t>
              </a:r>
              <a:r>
                <a:rPr lang="en-GB" altLang="en-US" sz="1000" b="1" u="sng">
                  <a:solidFill>
                    <a:srgbClr val="993366"/>
                  </a:solidFill>
                </a:rPr>
                <a:t>This kind of form is common for a student desk</a:t>
              </a:r>
              <a:r>
                <a:rPr lang="en-GB" altLang="en-US" sz="1000">
                  <a:solidFill>
                    <a:srgbClr val="5F5F5F"/>
                  </a:solidFill>
                </a:rPr>
                <a:t>.</a:t>
              </a:r>
            </a:p>
            <a:p>
              <a:pPr algn="just" eaLnBrk="1" hangingPunct="1"/>
              <a:endParaRPr lang="en-GB" altLang="en-US" sz="300">
                <a:solidFill>
                  <a:srgbClr val="5F5F5F"/>
                </a:solidFill>
              </a:endParaRPr>
            </a:p>
            <a:p>
              <a:pPr algn="just" eaLnBrk="1" hangingPunct="1"/>
              <a:r>
                <a:rPr lang="en-GB" altLang="en-US" sz="1000">
                  <a:solidFill>
                    <a:srgbClr val="5F5F5F"/>
                  </a:solidFill>
                </a:rPr>
                <a:t>The pedestal desk is also </a:t>
              </a:r>
              <a:r>
                <a:rPr lang="en-GB" altLang="en-US" sz="1000" b="1">
                  <a:solidFill>
                    <a:schemeClr val="hlink"/>
                  </a:solidFill>
                </a:rPr>
                <a:t>one of the two principal forms of the big campaign desk</a:t>
              </a:r>
              <a:r>
                <a:rPr lang="en-GB" altLang="en-US" sz="1000">
                  <a:solidFill>
                    <a:srgbClr val="5F5F5F"/>
                  </a:solidFill>
                </a:rPr>
                <a:t>, </a:t>
              </a:r>
              <a:r>
                <a:rPr lang="en-GB" altLang="en-US" sz="1000" b="1" u="sng">
                  <a:solidFill>
                    <a:srgbClr val="993366"/>
                  </a:solidFill>
                </a:rPr>
                <a:t>used by the military in days gone by</a:t>
              </a:r>
              <a:r>
                <a:rPr lang="en-GB" altLang="en-US" sz="1000">
                  <a:solidFill>
                    <a:srgbClr val="5F5F5F"/>
                  </a:solidFill>
                </a:rPr>
                <a:t>. It can then be considered </a:t>
              </a:r>
              <a:r>
                <a:rPr lang="en-GB" altLang="en-US" sz="1000" b="1">
                  <a:solidFill>
                    <a:schemeClr val="hlink"/>
                  </a:solidFill>
                </a:rPr>
                <a:t>a portable desk in a limited way since the writing surface could be easily separated from the pedestals</a:t>
              </a:r>
              <a:r>
                <a:rPr lang="en-GB" altLang="en-US" sz="1000">
                  <a:solidFill>
                    <a:srgbClr val="5F5F5F"/>
                  </a:solidFill>
                </a:rPr>
                <a:t>, </a:t>
              </a:r>
              <a:r>
                <a:rPr lang="en-GB" altLang="en-US" sz="1000" b="1">
                  <a:solidFill>
                    <a:schemeClr val="hlink"/>
                  </a:solidFill>
                </a:rPr>
                <a:t>to facilitate transport</a:t>
              </a:r>
              <a:r>
                <a:rPr lang="en-GB" altLang="en-US" sz="1000">
                  <a:solidFill>
                    <a:srgbClr val="5F5F5F"/>
                  </a:solidFill>
                </a:rPr>
                <a:t>. The </a:t>
              </a:r>
              <a:r>
                <a:rPr lang="en-GB" altLang="en-US" sz="1000" b="1" u="sng">
                  <a:solidFill>
                    <a:srgbClr val="993366"/>
                  </a:solidFill>
                </a:rPr>
                <a:t>three separate elements were often fitted with large handles on the sides</a:t>
              </a:r>
              <a:r>
                <a:rPr lang="en-GB" altLang="en-US" sz="1000">
                  <a:solidFill>
                    <a:srgbClr val="5F5F5F"/>
                  </a:solidFill>
                </a:rPr>
                <a:t>.</a:t>
              </a:r>
              <a:endParaRPr lang="en-US" altLang="en-US" sz="1000">
                <a:solidFill>
                  <a:srgbClr val="5F5F5F"/>
                </a:solidFill>
              </a:endParaRPr>
            </a:p>
          </p:txBody>
        </p:sp>
        <p:pic>
          <p:nvPicPr>
            <p:cNvPr id="23604" name="Picture 27" descr="Combination%20Bookcases%20and%20Pedestal%20Desk%20in%20Burr%20Elm%20with%20Leather%20Chair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53" y="337"/>
              <a:ext cx="1225" cy="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05" name="Text Box 28"/>
            <p:cNvSpPr txBox="1">
              <a:spLocks noChangeArrowheads="1"/>
            </p:cNvSpPr>
            <p:nvPr/>
          </p:nvSpPr>
          <p:spPr bwMode="auto">
            <a:xfrm>
              <a:off x="5348" y="212"/>
              <a:ext cx="1406" cy="1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rgbClr val="5F5F5F"/>
                  </a:solidFill>
                </a:rPr>
                <a:t>A pedestal desk is usually </a:t>
              </a:r>
              <a:r>
                <a:rPr lang="en-GB" altLang="en-US" sz="1000" b="1" u="sng">
                  <a:solidFill>
                    <a:srgbClr val="993366"/>
                  </a:solidFill>
                </a:rPr>
                <a:t>a large free-standing desk made of a simple rectangular working surface resting on two pedestals or small cabinets of stacked drawers of one or two sizes</a:t>
              </a:r>
              <a:r>
                <a:rPr lang="en-GB" altLang="en-US" sz="1000">
                  <a:solidFill>
                    <a:srgbClr val="5F5F5F"/>
                  </a:solidFill>
                </a:rPr>
                <a:t>, with plinths around the bases. Often, there is also a </a:t>
              </a:r>
              <a:r>
                <a:rPr lang="en-GB" altLang="en-US" sz="1000" b="1">
                  <a:solidFill>
                    <a:schemeClr val="hlink"/>
                  </a:solidFill>
                </a:rPr>
                <a:t>central large drawer above the legs and knees of the user</a:t>
              </a:r>
              <a:r>
                <a:rPr lang="en-GB" altLang="en-US" sz="1000">
                  <a:solidFill>
                    <a:srgbClr val="5F5F5F"/>
                  </a:solidFill>
                </a:rPr>
                <a:t>. Sometimes, especially in the 19th century and modern examples, a "modesty</a:t>
              </a:r>
            </a:p>
          </p:txBody>
        </p:sp>
      </p:grpSp>
      <p:grpSp>
        <p:nvGrpSpPr>
          <p:cNvPr id="23568" name="Group 31"/>
          <p:cNvGrpSpPr>
            <a:grpSpLocks/>
          </p:cNvGrpSpPr>
          <p:nvPr/>
        </p:nvGrpSpPr>
        <p:grpSpPr bwMode="auto">
          <a:xfrm>
            <a:off x="7192963" y="7783513"/>
            <a:ext cx="1081087" cy="185737"/>
            <a:chOff x="4531" y="3160"/>
            <a:chExt cx="681" cy="117"/>
          </a:xfrm>
        </p:grpSpPr>
        <p:sp>
          <p:nvSpPr>
            <p:cNvPr id="180256" name="AutoShape 32"/>
            <p:cNvSpPr>
              <a:spLocks noChangeArrowheads="1"/>
            </p:cNvSpPr>
            <p:nvPr/>
          </p:nvSpPr>
          <p:spPr bwMode="auto">
            <a:xfrm>
              <a:off x="4531" y="3160"/>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80257" name="AutoShape 33"/>
            <p:cNvSpPr>
              <a:spLocks noChangeArrowheads="1"/>
            </p:cNvSpPr>
            <p:nvPr/>
          </p:nvSpPr>
          <p:spPr bwMode="auto">
            <a:xfrm>
              <a:off x="4667" y="3160"/>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80258" name="AutoShape 34"/>
            <p:cNvSpPr>
              <a:spLocks noChangeArrowheads="1"/>
            </p:cNvSpPr>
            <p:nvPr/>
          </p:nvSpPr>
          <p:spPr bwMode="auto">
            <a:xfrm>
              <a:off x="4803" y="3160"/>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80259" name="AutoShape 35"/>
            <p:cNvSpPr>
              <a:spLocks noChangeArrowheads="1"/>
            </p:cNvSpPr>
            <p:nvPr/>
          </p:nvSpPr>
          <p:spPr bwMode="auto">
            <a:xfrm>
              <a:off x="4940" y="3160"/>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80260" name="AutoShape 36"/>
            <p:cNvSpPr>
              <a:spLocks noChangeArrowheads="1"/>
            </p:cNvSpPr>
            <p:nvPr/>
          </p:nvSpPr>
          <p:spPr bwMode="auto">
            <a:xfrm>
              <a:off x="5076" y="3160"/>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nvGrpSpPr>
          <p:cNvPr id="23569" name="Group 37"/>
          <p:cNvGrpSpPr>
            <a:grpSpLocks/>
          </p:cNvGrpSpPr>
          <p:nvPr/>
        </p:nvGrpSpPr>
        <p:grpSpPr bwMode="auto">
          <a:xfrm>
            <a:off x="7192963" y="2598738"/>
            <a:ext cx="1081087" cy="185737"/>
            <a:chOff x="4531" y="3160"/>
            <a:chExt cx="681" cy="117"/>
          </a:xfrm>
        </p:grpSpPr>
        <p:sp>
          <p:nvSpPr>
            <p:cNvPr id="180262" name="AutoShape 38"/>
            <p:cNvSpPr>
              <a:spLocks noChangeArrowheads="1"/>
            </p:cNvSpPr>
            <p:nvPr/>
          </p:nvSpPr>
          <p:spPr bwMode="auto">
            <a:xfrm>
              <a:off x="4531" y="3160"/>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80263" name="AutoShape 39"/>
            <p:cNvSpPr>
              <a:spLocks noChangeArrowheads="1"/>
            </p:cNvSpPr>
            <p:nvPr/>
          </p:nvSpPr>
          <p:spPr bwMode="auto">
            <a:xfrm>
              <a:off x="4667" y="3160"/>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80264" name="AutoShape 40"/>
            <p:cNvSpPr>
              <a:spLocks noChangeArrowheads="1"/>
            </p:cNvSpPr>
            <p:nvPr/>
          </p:nvSpPr>
          <p:spPr bwMode="auto">
            <a:xfrm>
              <a:off x="4803" y="3160"/>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80265" name="AutoShape 41"/>
            <p:cNvSpPr>
              <a:spLocks noChangeArrowheads="1"/>
            </p:cNvSpPr>
            <p:nvPr/>
          </p:nvSpPr>
          <p:spPr bwMode="auto">
            <a:xfrm>
              <a:off x="4940" y="3160"/>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80266" name="AutoShape 42"/>
            <p:cNvSpPr>
              <a:spLocks noChangeArrowheads="1"/>
            </p:cNvSpPr>
            <p:nvPr/>
          </p:nvSpPr>
          <p:spPr bwMode="auto">
            <a:xfrm>
              <a:off x="5076" y="3160"/>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nvGrpSpPr>
          <p:cNvPr id="23570" name="Group 77"/>
          <p:cNvGrpSpPr>
            <a:grpSpLocks/>
          </p:cNvGrpSpPr>
          <p:nvPr/>
        </p:nvGrpSpPr>
        <p:grpSpPr bwMode="auto">
          <a:xfrm>
            <a:off x="11441113" y="2886075"/>
            <a:ext cx="1081087" cy="185738"/>
            <a:chOff x="4531" y="3160"/>
            <a:chExt cx="681" cy="117"/>
          </a:xfrm>
        </p:grpSpPr>
        <p:sp>
          <p:nvSpPr>
            <p:cNvPr id="180302" name="AutoShape 78"/>
            <p:cNvSpPr>
              <a:spLocks noChangeArrowheads="1"/>
            </p:cNvSpPr>
            <p:nvPr/>
          </p:nvSpPr>
          <p:spPr bwMode="auto">
            <a:xfrm>
              <a:off x="4531" y="3160"/>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80303" name="AutoShape 79"/>
            <p:cNvSpPr>
              <a:spLocks noChangeArrowheads="1"/>
            </p:cNvSpPr>
            <p:nvPr/>
          </p:nvSpPr>
          <p:spPr bwMode="auto">
            <a:xfrm>
              <a:off x="4667" y="3160"/>
              <a:ext cx="136" cy="117"/>
            </a:xfrm>
            <a:prstGeom prst="star5">
              <a:avLst/>
            </a:prstGeom>
            <a:solidFill>
              <a:srgbClr val="FF9900"/>
            </a:solid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80304" name="AutoShape 80"/>
            <p:cNvSpPr>
              <a:spLocks noChangeArrowheads="1"/>
            </p:cNvSpPr>
            <p:nvPr/>
          </p:nvSpPr>
          <p:spPr bwMode="auto">
            <a:xfrm>
              <a:off x="4803" y="3160"/>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80305" name="AutoShape 81"/>
            <p:cNvSpPr>
              <a:spLocks noChangeArrowheads="1"/>
            </p:cNvSpPr>
            <p:nvPr/>
          </p:nvSpPr>
          <p:spPr bwMode="auto">
            <a:xfrm>
              <a:off x="4940" y="3160"/>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sp>
          <p:nvSpPr>
            <p:cNvPr id="180306" name="AutoShape 82"/>
            <p:cNvSpPr>
              <a:spLocks noChangeArrowheads="1"/>
            </p:cNvSpPr>
            <p:nvPr/>
          </p:nvSpPr>
          <p:spPr bwMode="auto">
            <a:xfrm>
              <a:off x="5076" y="3160"/>
              <a:ext cx="136" cy="117"/>
            </a:xfrm>
            <a:prstGeom prst="star5">
              <a:avLst/>
            </a:prstGeom>
            <a:noFill/>
            <a:ln w="12700">
              <a:solidFill>
                <a:srgbClr val="FF9900"/>
              </a:solidFill>
              <a:miter lim="800000"/>
              <a:headEnd/>
              <a:tailEnd/>
            </a:ln>
          </p:spPr>
          <p:txBody>
            <a:bodyPr lIns="127982" tIns="63991" rIns="127982" bIns="63991" anchor="ctr"/>
            <a:lstStyle/>
            <a:p>
              <a:pPr defTabSz="957263">
                <a:spcBef>
                  <a:spcPct val="50000"/>
                </a:spcBef>
                <a:defRPr/>
              </a:pPr>
              <a:endParaRPr lang="en-GB" sz="600" dirty="0">
                <a:solidFill>
                  <a:srgbClr val="5F5F5F"/>
                </a:solidFill>
              </a:endParaRPr>
            </a:p>
          </p:txBody>
        </p:sp>
      </p:grpSp>
      <p:grpSp>
        <p:nvGrpSpPr>
          <p:cNvPr id="23571" name="Group 99"/>
          <p:cNvGrpSpPr>
            <a:grpSpLocks/>
          </p:cNvGrpSpPr>
          <p:nvPr/>
        </p:nvGrpSpPr>
        <p:grpSpPr bwMode="auto">
          <a:xfrm>
            <a:off x="279400" y="7392988"/>
            <a:ext cx="3744913" cy="1193800"/>
            <a:chOff x="176" y="3270"/>
            <a:chExt cx="2359" cy="752"/>
          </a:xfrm>
        </p:grpSpPr>
        <p:sp>
          <p:nvSpPr>
            <p:cNvPr id="23585" name="Rectangle 94"/>
            <p:cNvSpPr>
              <a:spLocks noChangeArrowheads="1"/>
            </p:cNvSpPr>
            <p:nvPr/>
          </p:nvSpPr>
          <p:spPr bwMode="auto">
            <a:xfrm>
              <a:off x="811" y="3270"/>
              <a:ext cx="1724"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000">
                  <a:solidFill>
                    <a:srgbClr val="4D4D4D"/>
                  </a:solidFill>
                </a:rPr>
                <a:t>A small boom in office work and desk production occurred at the end of the 19th century and the beginning of the 20th with the introduction of smaller and less expensive electrical presses and efficient carbon papers coupled with the general acceptance of the typewriter.</a:t>
              </a:r>
              <a:endParaRPr lang="en-GB" altLang="en-US" sz="1000">
                <a:solidFill>
                  <a:srgbClr val="4D4D4D"/>
                </a:solidFill>
              </a:endParaRPr>
            </a:p>
          </p:txBody>
        </p:sp>
        <p:sp>
          <p:nvSpPr>
            <p:cNvPr id="23586" name="Text Box 95"/>
            <p:cNvSpPr txBox="1">
              <a:spLocks noChangeArrowheads="1"/>
            </p:cNvSpPr>
            <p:nvPr/>
          </p:nvSpPr>
          <p:spPr bwMode="auto">
            <a:xfrm>
              <a:off x="176" y="3440"/>
              <a:ext cx="861"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200" b="1">
                  <a:solidFill>
                    <a:srgbClr val="993366"/>
                  </a:solidFill>
                </a:rPr>
                <a:t>19</a:t>
              </a:r>
              <a:r>
                <a:rPr lang="en-GB" altLang="en-US" sz="1200" b="1" baseline="30000">
                  <a:solidFill>
                    <a:srgbClr val="993366"/>
                  </a:solidFill>
                </a:rPr>
                <a:t>th</a:t>
              </a:r>
              <a:r>
                <a:rPr lang="en-GB" altLang="en-US" sz="1200" b="1">
                  <a:solidFill>
                    <a:srgbClr val="993366"/>
                  </a:solidFill>
                </a:rPr>
                <a:t> -20</a:t>
              </a:r>
              <a:r>
                <a:rPr lang="en-GB" altLang="en-US" sz="1200" b="1" baseline="30000">
                  <a:solidFill>
                    <a:srgbClr val="993366"/>
                  </a:solidFill>
                </a:rPr>
                <a:t>th</a:t>
              </a:r>
              <a:r>
                <a:rPr lang="en-GB" altLang="en-US" sz="1200" b="1">
                  <a:solidFill>
                    <a:srgbClr val="993366"/>
                  </a:solidFill>
                </a:rPr>
                <a:t> Century</a:t>
              </a:r>
            </a:p>
          </p:txBody>
        </p:sp>
        <p:sp>
          <p:nvSpPr>
            <p:cNvPr id="23587" name="Line 96"/>
            <p:cNvSpPr>
              <a:spLocks noChangeShapeType="1"/>
            </p:cNvSpPr>
            <p:nvPr/>
          </p:nvSpPr>
          <p:spPr bwMode="auto">
            <a:xfrm>
              <a:off x="222" y="3568"/>
              <a:ext cx="136" cy="0"/>
            </a:xfrm>
            <a:prstGeom prst="line">
              <a:avLst/>
            </a:prstGeom>
            <a:noFill/>
            <a:ln w="28575">
              <a:solidFill>
                <a:srgbClr val="FF9900"/>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grpSp>
      <p:grpSp>
        <p:nvGrpSpPr>
          <p:cNvPr id="23572" name="Group 100"/>
          <p:cNvGrpSpPr>
            <a:grpSpLocks/>
          </p:cNvGrpSpPr>
          <p:nvPr/>
        </p:nvGrpSpPr>
        <p:grpSpPr bwMode="auto">
          <a:xfrm>
            <a:off x="280988" y="4872038"/>
            <a:ext cx="3743325" cy="1346200"/>
            <a:chOff x="177" y="2466"/>
            <a:chExt cx="2358" cy="848"/>
          </a:xfrm>
        </p:grpSpPr>
        <p:sp>
          <p:nvSpPr>
            <p:cNvPr id="23582" name="Rectangle 92"/>
            <p:cNvSpPr>
              <a:spLocks noChangeArrowheads="1"/>
            </p:cNvSpPr>
            <p:nvPr/>
          </p:nvSpPr>
          <p:spPr bwMode="auto">
            <a:xfrm>
              <a:off x="812" y="2466"/>
              <a:ext cx="1723" cy="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000">
                  <a:solidFill>
                    <a:srgbClr val="4D4D4D"/>
                  </a:solidFill>
                </a:rPr>
                <a:t>The desk forms we are familiar with in this beginning of the millennium were born mostly in the 17th and 18th centuries. The ergonomic desk of the last decades is the newest addition to a long list of desk forms, but in a way it is only a refinement of the mechanically complex drawing table or drafting table of the end of the 18th century.</a:t>
              </a:r>
            </a:p>
          </p:txBody>
        </p:sp>
        <p:sp>
          <p:nvSpPr>
            <p:cNvPr id="23583" name="Text Box 93"/>
            <p:cNvSpPr txBox="1">
              <a:spLocks noChangeArrowheads="1"/>
            </p:cNvSpPr>
            <p:nvPr/>
          </p:nvSpPr>
          <p:spPr bwMode="auto">
            <a:xfrm>
              <a:off x="177" y="2691"/>
              <a:ext cx="861"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200" b="1">
                  <a:solidFill>
                    <a:srgbClr val="993366"/>
                  </a:solidFill>
                </a:rPr>
                <a:t>17</a:t>
              </a:r>
              <a:r>
                <a:rPr lang="en-GB" altLang="en-US" sz="1200" b="1" baseline="30000">
                  <a:solidFill>
                    <a:srgbClr val="993366"/>
                  </a:solidFill>
                </a:rPr>
                <a:t>th</a:t>
              </a:r>
              <a:r>
                <a:rPr lang="en-GB" altLang="en-US" sz="1200" b="1">
                  <a:solidFill>
                    <a:srgbClr val="993366"/>
                  </a:solidFill>
                </a:rPr>
                <a:t> -18</a:t>
              </a:r>
              <a:r>
                <a:rPr lang="en-GB" altLang="en-US" sz="1200" b="1" baseline="30000">
                  <a:solidFill>
                    <a:srgbClr val="993366"/>
                  </a:solidFill>
                </a:rPr>
                <a:t>th</a:t>
              </a:r>
              <a:r>
                <a:rPr lang="en-GB" altLang="en-US" sz="1200" b="1">
                  <a:solidFill>
                    <a:srgbClr val="993366"/>
                  </a:solidFill>
                </a:rPr>
                <a:t> Century</a:t>
              </a:r>
            </a:p>
          </p:txBody>
        </p:sp>
        <p:sp>
          <p:nvSpPr>
            <p:cNvPr id="23584" name="Line 97"/>
            <p:cNvSpPr>
              <a:spLocks noChangeShapeType="1"/>
            </p:cNvSpPr>
            <p:nvPr/>
          </p:nvSpPr>
          <p:spPr bwMode="auto">
            <a:xfrm>
              <a:off x="222" y="2843"/>
              <a:ext cx="136" cy="0"/>
            </a:xfrm>
            <a:prstGeom prst="line">
              <a:avLst/>
            </a:prstGeom>
            <a:noFill/>
            <a:ln w="28575">
              <a:solidFill>
                <a:srgbClr val="FF9900"/>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grpSp>
      <p:grpSp>
        <p:nvGrpSpPr>
          <p:cNvPr id="23573" name="Group 101"/>
          <p:cNvGrpSpPr>
            <a:grpSpLocks/>
          </p:cNvGrpSpPr>
          <p:nvPr/>
        </p:nvGrpSpPr>
        <p:grpSpPr bwMode="auto">
          <a:xfrm>
            <a:off x="352425" y="2279650"/>
            <a:ext cx="3678238" cy="1651000"/>
            <a:chOff x="222" y="1436"/>
            <a:chExt cx="2317" cy="1040"/>
          </a:xfrm>
        </p:grpSpPr>
        <p:sp>
          <p:nvSpPr>
            <p:cNvPr id="23579" name="Rectangle 90"/>
            <p:cNvSpPr>
              <a:spLocks noChangeArrowheads="1"/>
            </p:cNvSpPr>
            <p:nvPr/>
          </p:nvSpPr>
          <p:spPr bwMode="auto">
            <a:xfrm>
              <a:off x="811" y="1436"/>
              <a:ext cx="1728" cy="1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000">
                  <a:solidFill>
                    <a:srgbClr val="4D4D4D"/>
                  </a:solidFill>
                </a:rPr>
                <a:t>Before the invention of the movable type printing press in the 15th century, any reader was potentially a writer or publisher or both, since any book or other document had to be copied by hand. The desks were designed with slots and hooks for bookmarks and for writing implements. Since manuscript volumes were sometimes large, and heavy, desks of the period usually had massive structures</a:t>
              </a:r>
              <a:r>
                <a:rPr lang="en-GB" altLang="en-US" sz="1000">
                  <a:solidFill>
                    <a:srgbClr val="4D4D4D"/>
                  </a:solidFill>
                </a:rPr>
                <a:t> </a:t>
              </a:r>
            </a:p>
          </p:txBody>
        </p:sp>
        <p:sp>
          <p:nvSpPr>
            <p:cNvPr id="23580" name="Text Box 91"/>
            <p:cNvSpPr txBox="1">
              <a:spLocks noChangeArrowheads="1"/>
            </p:cNvSpPr>
            <p:nvPr/>
          </p:nvSpPr>
          <p:spPr bwMode="auto">
            <a:xfrm>
              <a:off x="312" y="1807"/>
              <a:ext cx="544"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200" b="1">
                  <a:solidFill>
                    <a:srgbClr val="993366"/>
                  </a:solidFill>
                </a:rPr>
                <a:t>15</a:t>
              </a:r>
              <a:r>
                <a:rPr lang="en-GB" altLang="en-US" sz="1200" b="1" baseline="30000">
                  <a:solidFill>
                    <a:srgbClr val="993366"/>
                  </a:solidFill>
                </a:rPr>
                <a:t>th</a:t>
              </a:r>
              <a:r>
                <a:rPr lang="en-GB" altLang="en-US" sz="1200" b="1">
                  <a:solidFill>
                    <a:srgbClr val="993366"/>
                  </a:solidFill>
                </a:rPr>
                <a:t> Century</a:t>
              </a:r>
            </a:p>
          </p:txBody>
        </p:sp>
        <p:sp>
          <p:nvSpPr>
            <p:cNvPr id="23581" name="Line 98"/>
            <p:cNvSpPr>
              <a:spLocks noChangeShapeType="1"/>
            </p:cNvSpPr>
            <p:nvPr/>
          </p:nvSpPr>
          <p:spPr bwMode="auto">
            <a:xfrm>
              <a:off x="222" y="1935"/>
              <a:ext cx="136" cy="0"/>
            </a:xfrm>
            <a:prstGeom prst="line">
              <a:avLst/>
            </a:prstGeom>
            <a:noFill/>
            <a:ln w="28575">
              <a:solidFill>
                <a:srgbClr val="FF9900"/>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grpSp>
      <p:pic>
        <p:nvPicPr>
          <p:cNvPr id="23574" name="Picture 103" descr="200905010736"/>
          <p:cNvPicPr>
            <a:picLocks noChangeAspect="1" noChangeArrowheads="1"/>
          </p:cNvPicPr>
          <p:nvPr/>
        </p:nvPicPr>
        <p:blipFill>
          <a:blip r:embed="rId7">
            <a:extLst>
              <a:ext uri="{28A0092B-C50C-407E-A947-70E740481C1C}">
                <a14:useLocalDpi xmlns:a14="http://schemas.microsoft.com/office/drawing/2010/main" val="0"/>
              </a:ext>
            </a:extLst>
          </a:blip>
          <a:srcRect t="3560" b="25470"/>
          <a:stretch>
            <a:fillRect/>
          </a:stretch>
        </p:blipFill>
        <p:spPr bwMode="auto">
          <a:xfrm>
            <a:off x="855663" y="8545513"/>
            <a:ext cx="1657350"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5" name="Picture 105" descr="3n43k73m15V55W15U0a837a1f7ab63cef1f6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0125" y="3937000"/>
            <a:ext cx="1368425"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6" name="Picture 106" descr="d9"/>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39988" y="8472488"/>
            <a:ext cx="1439862"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7" name="Picture 107" descr="d1"/>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60488" y="6240463"/>
            <a:ext cx="1060450"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8" name="Picture 109" descr="kent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584450" y="3863975"/>
            <a:ext cx="1028700"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20638" y="161925"/>
            <a:ext cx="4044951"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SPECIFICATION</a:t>
            </a:r>
          </a:p>
        </p:txBody>
      </p:sp>
      <p:sp>
        <p:nvSpPr>
          <p:cNvPr id="24579" name="Text Box 6"/>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24580" name="Text Box 14"/>
          <p:cNvSpPr txBox="1">
            <a:spLocks noChangeArrowheads="1"/>
          </p:cNvSpPr>
          <p:nvPr/>
        </p:nvSpPr>
        <p:spPr bwMode="auto">
          <a:xfrm>
            <a:off x="8416925" y="58738"/>
            <a:ext cx="4244975" cy="949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b="1">
                <a:solidFill>
                  <a:srgbClr val="993366"/>
                </a:solidFill>
              </a:rPr>
              <a:t>10.2</a:t>
            </a:r>
            <a:r>
              <a:rPr lang="en-GB" altLang="en-US" sz="1200">
                <a:solidFill>
                  <a:srgbClr val="993366"/>
                </a:solidFill>
              </a:rPr>
              <a:t> </a:t>
            </a:r>
            <a:r>
              <a:rPr lang="en-GB" altLang="en-US" sz="1000">
                <a:solidFill>
                  <a:srgbClr val="5F5F5F"/>
                </a:solidFill>
              </a:rPr>
              <a:t>The </a:t>
            </a:r>
            <a:r>
              <a:rPr lang="en-GB" altLang="en-US" sz="1000" b="1">
                <a:solidFill>
                  <a:schemeClr val="hlink"/>
                </a:solidFill>
              </a:rPr>
              <a:t>grip</a:t>
            </a:r>
            <a:r>
              <a:rPr lang="en-GB" altLang="en-US" sz="1000">
                <a:solidFill>
                  <a:srgbClr val="5F5F5F"/>
                </a:solidFill>
              </a:rPr>
              <a:t> of this product should be </a:t>
            </a:r>
            <a:r>
              <a:rPr lang="en-GB" altLang="en-US" sz="1000" b="1">
                <a:solidFill>
                  <a:schemeClr val="hlink"/>
                </a:solidFill>
              </a:rPr>
              <a:t>relatively soft</a:t>
            </a:r>
            <a:r>
              <a:rPr lang="en-GB" altLang="en-US" sz="1000">
                <a:solidFill>
                  <a:srgbClr val="5F5F5F"/>
                </a:solidFill>
              </a:rPr>
              <a:t> so it would be </a:t>
            </a:r>
            <a:r>
              <a:rPr lang="en-GB" altLang="en-US" sz="1000" b="1">
                <a:solidFill>
                  <a:schemeClr val="hlink"/>
                </a:solidFill>
              </a:rPr>
              <a:t>more comfortable for the user to work with</a:t>
            </a:r>
            <a:r>
              <a:rPr lang="en-GB" altLang="en-US" sz="1000">
                <a:solidFill>
                  <a:srgbClr val="5F5F5F"/>
                </a:solidFill>
              </a:rPr>
              <a:t>.</a:t>
            </a:r>
          </a:p>
          <a:p>
            <a:pPr algn="just" eaLnBrk="1" hangingPunct="1"/>
            <a:endParaRPr lang="en-GB" altLang="en-US" sz="600" b="1">
              <a:solidFill>
                <a:srgbClr val="5F5F5F"/>
              </a:solidFill>
            </a:endParaRPr>
          </a:p>
          <a:p>
            <a:pPr algn="just" eaLnBrk="1" hangingPunct="1"/>
            <a:r>
              <a:rPr lang="en-GB" altLang="en-US" sz="1200" b="1">
                <a:solidFill>
                  <a:srgbClr val="993366"/>
                </a:solidFill>
              </a:rPr>
              <a:t>11. </a:t>
            </a:r>
            <a:r>
              <a:rPr lang="en-GB" altLang="en-US" sz="1200" b="1" u="sng">
                <a:solidFill>
                  <a:srgbClr val="993366"/>
                </a:solidFill>
              </a:rPr>
              <a:t>COMPACTNESS:</a:t>
            </a:r>
          </a:p>
          <a:p>
            <a:pPr algn="just" eaLnBrk="1" hangingPunct="1"/>
            <a:r>
              <a:rPr lang="en-GB" altLang="en-US" sz="1200" b="1">
                <a:solidFill>
                  <a:srgbClr val="993366"/>
                </a:solidFill>
              </a:rPr>
              <a:t>11.1</a:t>
            </a:r>
            <a:r>
              <a:rPr lang="en-GB" altLang="en-US" sz="1000">
                <a:solidFill>
                  <a:srgbClr val="5F5F5F"/>
                </a:solidFill>
              </a:rPr>
              <a:t> The school desk should be as </a:t>
            </a:r>
            <a:r>
              <a:rPr lang="en-GB" altLang="en-US" sz="1000" b="1">
                <a:solidFill>
                  <a:schemeClr val="hlink"/>
                </a:solidFill>
              </a:rPr>
              <a:t>compact as possible</a:t>
            </a:r>
            <a:r>
              <a:rPr lang="en-GB" altLang="en-US" sz="1000">
                <a:solidFill>
                  <a:srgbClr val="5F5F5F"/>
                </a:solidFill>
              </a:rPr>
              <a:t> as it has to be </a:t>
            </a:r>
            <a:r>
              <a:rPr lang="en-GB" altLang="en-US" sz="1000" b="1">
                <a:solidFill>
                  <a:schemeClr val="hlink"/>
                </a:solidFill>
              </a:rPr>
              <a:t>easy to carry around the classroom</a:t>
            </a:r>
            <a:r>
              <a:rPr lang="en-GB" altLang="en-US" sz="1000">
                <a:solidFill>
                  <a:srgbClr val="5F5F5F"/>
                </a:solidFill>
              </a:rPr>
              <a:t> or </a:t>
            </a:r>
            <a:r>
              <a:rPr lang="en-GB" altLang="en-US" sz="1000" b="1">
                <a:solidFill>
                  <a:schemeClr val="hlink"/>
                </a:solidFill>
              </a:rPr>
              <a:t>other locations</a:t>
            </a:r>
            <a:r>
              <a:rPr lang="en-GB" altLang="en-US" sz="1000">
                <a:solidFill>
                  <a:srgbClr val="5F5F5F"/>
                </a:solidFill>
              </a:rPr>
              <a:t>.</a:t>
            </a:r>
            <a:endParaRPr lang="en-GB" altLang="en-US" sz="1000" b="1">
              <a:solidFill>
                <a:srgbClr val="5F5F5F"/>
              </a:solidFill>
            </a:endParaRPr>
          </a:p>
          <a:p>
            <a:pPr algn="just" eaLnBrk="1" hangingPunct="1"/>
            <a:endParaRPr lang="en-GB" altLang="en-US" sz="800" b="1">
              <a:solidFill>
                <a:srgbClr val="993366"/>
              </a:solidFill>
            </a:endParaRPr>
          </a:p>
          <a:p>
            <a:pPr algn="just" eaLnBrk="1" hangingPunct="1"/>
            <a:r>
              <a:rPr lang="en-GB" altLang="en-US" sz="1200" b="1">
                <a:solidFill>
                  <a:srgbClr val="993366"/>
                </a:solidFill>
              </a:rPr>
              <a:t>12. </a:t>
            </a:r>
            <a:r>
              <a:rPr lang="en-GB" altLang="en-US" sz="1200" b="1" u="sng">
                <a:solidFill>
                  <a:srgbClr val="993366"/>
                </a:solidFill>
              </a:rPr>
              <a:t>MANUFACTURING:</a:t>
            </a:r>
          </a:p>
          <a:p>
            <a:pPr algn="just" eaLnBrk="1" hangingPunct="1"/>
            <a:r>
              <a:rPr lang="en-GB" altLang="en-US" sz="1200" b="1">
                <a:solidFill>
                  <a:srgbClr val="993366"/>
                </a:solidFill>
              </a:rPr>
              <a:t>12.1</a:t>
            </a:r>
            <a:r>
              <a:rPr lang="en-GB" altLang="en-US" sz="1200">
                <a:solidFill>
                  <a:srgbClr val="5F5F5F"/>
                </a:solidFill>
              </a:rPr>
              <a:t> </a:t>
            </a:r>
            <a:r>
              <a:rPr lang="en-GB" altLang="en-US" sz="1000">
                <a:solidFill>
                  <a:srgbClr val="5F5F5F"/>
                </a:solidFill>
              </a:rPr>
              <a:t>the product must be made of </a:t>
            </a:r>
            <a:r>
              <a:rPr lang="en-GB" altLang="en-US" sz="1000" b="1">
                <a:solidFill>
                  <a:schemeClr val="hlink"/>
                </a:solidFill>
              </a:rPr>
              <a:t>recyclable materials</a:t>
            </a:r>
            <a:r>
              <a:rPr lang="en-GB" altLang="en-US" sz="1000">
                <a:solidFill>
                  <a:srgbClr val="5F5F5F"/>
                </a:solidFill>
              </a:rPr>
              <a:t> in order to make the overall product </a:t>
            </a:r>
            <a:r>
              <a:rPr lang="en-GB" altLang="en-US" sz="1000" b="1">
                <a:solidFill>
                  <a:schemeClr val="hlink"/>
                </a:solidFill>
              </a:rPr>
              <a:t>environmentally friendly</a:t>
            </a:r>
            <a:r>
              <a:rPr lang="en-GB" altLang="en-US" sz="1000">
                <a:solidFill>
                  <a:srgbClr val="5F5F5F"/>
                </a:solidFill>
              </a:rPr>
              <a:t> to the user.</a:t>
            </a:r>
          </a:p>
          <a:p>
            <a:pPr algn="just" eaLnBrk="1" hangingPunct="1"/>
            <a:endParaRPr lang="en-GB" altLang="en-US" sz="1000" b="1">
              <a:solidFill>
                <a:srgbClr val="993366"/>
              </a:solidFill>
            </a:endParaRPr>
          </a:p>
          <a:p>
            <a:pPr algn="just" eaLnBrk="1" hangingPunct="1"/>
            <a:r>
              <a:rPr lang="en-GB" altLang="en-US" sz="1200" b="1">
                <a:solidFill>
                  <a:srgbClr val="993366"/>
                </a:solidFill>
              </a:rPr>
              <a:t>13. </a:t>
            </a:r>
            <a:r>
              <a:rPr lang="en-GB" altLang="en-US" sz="1200" b="1" u="sng">
                <a:solidFill>
                  <a:srgbClr val="993366"/>
                </a:solidFill>
              </a:rPr>
              <a:t>ERGONOMICS SUSTAINABILITY:</a:t>
            </a:r>
          </a:p>
          <a:p>
            <a:pPr algn="just" eaLnBrk="1" hangingPunct="1"/>
            <a:r>
              <a:rPr lang="en-GB" altLang="en-US" sz="1200" b="1">
                <a:solidFill>
                  <a:srgbClr val="993366"/>
                </a:solidFill>
              </a:rPr>
              <a:t>13.1</a:t>
            </a:r>
            <a:r>
              <a:rPr lang="en-GB" altLang="en-US" sz="900">
                <a:solidFill>
                  <a:srgbClr val="5F5F5F"/>
                </a:solidFill>
              </a:rPr>
              <a:t> </a:t>
            </a:r>
            <a:r>
              <a:rPr lang="en-GB" altLang="en-US" sz="1000">
                <a:solidFill>
                  <a:srgbClr val="5F5F5F"/>
                </a:solidFill>
              </a:rPr>
              <a:t>The product must have the </a:t>
            </a:r>
            <a:r>
              <a:rPr lang="en-GB" altLang="en-US" sz="1000" b="1">
                <a:solidFill>
                  <a:schemeClr val="hlink"/>
                </a:solidFill>
              </a:rPr>
              <a:t>study of the customer and their relationship with environment around them</a:t>
            </a:r>
            <a:r>
              <a:rPr lang="en-GB" altLang="en-US" sz="1000">
                <a:solidFill>
                  <a:srgbClr val="4D4D4D"/>
                </a:solidFill>
              </a:rPr>
              <a:t>. A </a:t>
            </a:r>
            <a:r>
              <a:rPr lang="en-US" altLang="en-US" sz="1000">
                <a:solidFill>
                  <a:srgbClr val="4D4D4D"/>
                </a:solidFill>
              </a:rPr>
              <a:t>school desk must address the need to enhance the students’ </a:t>
            </a:r>
            <a:r>
              <a:rPr lang="en-US" altLang="en-US" sz="1000" b="1">
                <a:solidFill>
                  <a:schemeClr val="hlink"/>
                </a:solidFill>
              </a:rPr>
              <a:t>abilities, reduce their limitations, and boost productivity</a:t>
            </a:r>
            <a:r>
              <a:rPr lang="en-US" altLang="en-US" sz="1000">
                <a:solidFill>
                  <a:srgbClr val="4D4D4D"/>
                </a:solidFill>
              </a:rPr>
              <a:t>. </a:t>
            </a:r>
            <a:endParaRPr lang="en-GB" altLang="en-US" sz="1000">
              <a:solidFill>
                <a:srgbClr val="4D4D4D"/>
              </a:solidFill>
            </a:endParaRPr>
          </a:p>
          <a:p>
            <a:pPr algn="just" eaLnBrk="1" hangingPunct="1"/>
            <a:r>
              <a:rPr lang="en-GB" altLang="en-US" sz="1200" b="1">
                <a:solidFill>
                  <a:srgbClr val="993366"/>
                </a:solidFill>
              </a:rPr>
              <a:t>13.2</a:t>
            </a:r>
            <a:r>
              <a:rPr lang="en-GB" altLang="en-US" sz="1200">
                <a:solidFill>
                  <a:srgbClr val="993366"/>
                </a:solidFill>
              </a:rPr>
              <a:t> </a:t>
            </a:r>
            <a:r>
              <a:rPr lang="en-US" altLang="en-US" sz="1000">
                <a:solidFill>
                  <a:srgbClr val="5F5F5F"/>
                </a:solidFill>
              </a:rPr>
              <a:t>The </a:t>
            </a:r>
            <a:r>
              <a:rPr lang="en-US" altLang="en-US" sz="1000" b="1">
                <a:solidFill>
                  <a:schemeClr val="hlink"/>
                </a:solidFill>
              </a:rPr>
              <a:t>overall shape</a:t>
            </a:r>
            <a:r>
              <a:rPr lang="en-US" altLang="en-US" sz="1000">
                <a:solidFill>
                  <a:srgbClr val="5F5F5F"/>
                </a:solidFill>
              </a:rPr>
              <a:t> will depend on the </a:t>
            </a:r>
            <a:r>
              <a:rPr lang="en-US" altLang="en-US" sz="1000" b="1">
                <a:solidFill>
                  <a:schemeClr val="hlink"/>
                </a:solidFill>
              </a:rPr>
              <a:t>ergonomics of the body comfort</a:t>
            </a:r>
            <a:r>
              <a:rPr lang="en-US" altLang="en-US" sz="1000">
                <a:solidFill>
                  <a:srgbClr val="5F5F5F"/>
                </a:solidFill>
              </a:rPr>
              <a:t>. </a:t>
            </a:r>
            <a:r>
              <a:rPr lang="en-US" altLang="en-US" sz="1000" b="1">
                <a:solidFill>
                  <a:srgbClr val="FF9900"/>
                </a:solidFill>
              </a:rPr>
              <a:t>I did the base of the dimensions on statistics worked out as part of my research</a:t>
            </a:r>
            <a:r>
              <a:rPr lang="en-US" altLang="en-US" sz="1000">
                <a:solidFill>
                  <a:srgbClr val="FF9900"/>
                </a:solidFill>
              </a:rPr>
              <a:t>.</a:t>
            </a:r>
          </a:p>
          <a:p>
            <a:pPr algn="just" eaLnBrk="1" hangingPunct="1"/>
            <a:r>
              <a:rPr lang="en-GB" altLang="en-US" sz="1200" b="1">
                <a:solidFill>
                  <a:srgbClr val="993366"/>
                </a:solidFill>
              </a:rPr>
              <a:t>13.3 </a:t>
            </a:r>
            <a:r>
              <a:rPr lang="en-US" altLang="en-US" sz="1000">
                <a:solidFill>
                  <a:srgbClr val="4D4D4D"/>
                </a:solidFill>
              </a:rPr>
              <a:t>Ergonomically furniture in the classroom must be designed according </a:t>
            </a:r>
            <a:r>
              <a:rPr lang="en-US" altLang="en-US" sz="1000" b="1">
                <a:solidFill>
                  <a:schemeClr val="hlink"/>
                </a:solidFill>
              </a:rPr>
              <a:t>to the body size, height, strength, motion and activities of the students in order to best facilitate learning and performance and minimize fatigue and injury</a:t>
            </a:r>
            <a:r>
              <a:rPr lang="en-US" altLang="en-US" sz="1000">
                <a:solidFill>
                  <a:srgbClr val="4D4D4D"/>
                </a:solidFill>
              </a:rPr>
              <a:t>.</a:t>
            </a:r>
            <a:r>
              <a:rPr lang="en-US" altLang="en-US" sz="1000"/>
              <a:t> </a:t>
            </a:r>
            <a:endParaRPr lang="en-GB" altLang="en-US" sz="1000" b="1">
              <a:solidFill>
                <a:srgbClr val="993366"/>
              </a:solidFill>
            </a:endParaRPr>
          </a:p>
          <a:p>
            <a:pPr algn="just" eaLnBrk="1" hangingPunct="1"/>
            <a:endParaRPr lang="en-GB" altLang="en-US" sz="800" b="1">
              <a:solidFill>
                <a:srgbClr val="5F5F5F"/>
              </a:solidFill>
            </a:endParaRPr>
          </a:p>
          <a:p>
            <a:pPr algn="just" eaLnBrk="1" hangingPunct="1"/>
            <a:r>
              <a:rPr lang="en-GB" altLang="en-US" sz="1200" b="1">
                <a:solidFill>
                  <a:srgbClr val="993366"/>
                </a:solidFill>
              </a:rPr>
              <a:t>14. </a:t>
            </a:r>
            <a:r>
              <a:rPr lang="en-GB" altLang="en-US" sz="1200" b="1" u="sng">
                <a:solidFill>
                  <a:srgbClr val="993366"/>
                </a:solidFill>
              </a:rPr>
              <a:t>ANTHROPOMETRICS:</a:t>
            </a:r>
          </a:p>
          <a:p>
            <a:pPr algn="just" eaLnBrk="1" hangingPunct="1"/>
            <a:r>
              <a:rPr lang="en-GB" altLang="en-US" sz="1200" b="1">
                <a:solidFill>
                  <a:srgbClr val="993366"/>
                </a:solidFill>
              </a:rPr>
              <a:t>14.1</a:t>
            </a:r>
            <a:r>
              <a:rPr lang="en-GB" altLang="en-US" sz="900">
                <a:solidFill>
                  <a:srgbClr val="5F5F5F"/>
                </a:solidFill>
              </a:rPr>
              <a:t> </a:t>
            </a:r>
            <a:r>
              <a:rPr lang="en-GB" altLang="en-US" sz="1000">
                <a:solidFill>
                  <a:srgbClr val="5F5F5F"/>
                </a:solidFill>
              </a:rPr>
              <a:t>The product must have the </a:t>
            </a:r>
            <a:r>
              <a:rPr lang="en-GB" altLang="en-US" sz="1000" b="1">
                <a:solidFill>
                  <a:schemeClr val="hlink"/>
                </a:solidFill>
              </a:rPr>
              <a:t>study of the human body</a:t>
            </a:r>
            <a:r>
              <a:rPr lang="en-GB" altLang="en-US" sz="1000">
                <a:solidFill>
                  <a:srgbClr val="5F5F5F"/>
                </a:solidFill>
              </a:rPr>
              <a:t> and </a:t>
            </a:r>
            <a:r>
              <a:rPr lang="en-GB" altLang="en-US" sz="1000" b="1">
                <a:solidFill>
                  <a:schemeClr val="hlink"/>
                </a:solidFill>
              </a:rPr>
              <a:t>its movement</a:t>
            </a:r>
            <a:r>
              <a:rPr lang="en-GB" altLang="en-US" sz="1000">
                <a:solidFill>
                  <a:srgbClr val="5F5F5F"/>
                </a:solidFill>
              </a:rPr>
              <a:t>.</a:t>
            </a:r>
          </a:p>
          <a:p>
            <a:pPr algn="just" eaLnBrk="1" hangingPunct="1"/>
            <a:endParaRPr lang="en-GB" altLang="en-US" sz="800" b="1">
              <a:solidFill>
                <a:srgbClr val="5F5F5F"/>
              </a:solidFill>
            </a:endParaRPr>
          </a:p>
          <a:p>
            <a:pPr algn="just" eaLnBrk="1" hangingPunct="1"/>
            <a:r>
              <a:rPr lang="en-GB" altLang="en-US" sz="1200" b="1">
                <a:solidFill>
                  <a:srgbClr val="993366"/>
                </a:solidFill>
              </a:rPr>
              <a:t>15. </a:t>
            </a:r>
            <a:r>
              <a:rPr lang="en-GB" altLang="en-US" sz="1200" b="1" u="sng">
                <a:solidFill>
                  <a:srgbClr val="993366"/>
                </a:solidFill>
              </a:rPr>
              <a:t>PERFORMANCE:</a:t>
            </a:r>
          </a:p>
          <a:p>
            <a:pPr algn="just" eaLnBrk="1" hangingPunct="1"/>
            <a:r>
              <a:rPr lang="en-GB" altLang="en-US" sz="1200" b="1">
                <a:solidFill>
                  <a:srgbClr val="993366"/>
                </a:solidFill>
              </a:rPr>
              <a:t>15.1</a:t>
            </a:r>
            <a:r>
              <a:rPr lang="en-GB" altLang="en-US" sz="900" b="1">
                <a:solidFill>
                  <a:srgbClr val="5F5F5F"/>
                </a:solidFill>
              </a:rPr>
              <a:t> </a:t>
            </a:r>
            <a:r>
              <a:rPr lang="en-GB" altLang="en-US" sz="1000">
                <a:solidFill>
                  <a:srgbClr val="5F5F5F"/>
                </a:solidFill>
              </a:rPr>
              <a:t>The product </a:t>
            </a:r>
            <a:r>
              <a:rPr lang="en-GB" altLang="en-US" sz="1000" b="1">
                <a:solidFill>
                  <a:schemeClr val="hlink"/>
                </a:solidFill>
              </a:rPr>
              <a:t>must be flexible</a:t>
            </a:r>
            <a:r>
              <a:rPr lang="en-GB" altLang="en-US" sz="1000">
                <a:solidFill>
                  <a:srgbClr val="5F5F5F"/>
                </a:solidFill>
              </a:rPr>
              <a:t> as the user </a:t>
            </a:r>
            <a:r>
              <a:rPr lang="en-GB" altLang="en-US" sz="1000" b="1">
                <a:solidFill>
                  <a:schemeClr val="hlink"/>
                </a:solidFill>
              </a:rPr>
              <a:t>wont have to strain themselves by pulling a muscle or putting too much pressure on their thighs</a:t>
            </a:r>
            <a:r>
              <a:rPr lang="en-GB" altLang="en-US" sz="1000">
                <a:solidFill>
                  <a:srgbClr val="5F5F5F"/>
                </a:solidFill>
              </a:rPr>
              <a:t>.</a:t>
            </a:r>
          </a:p>
          <a:p>
            <a:pPr algn="just" eaLnBrk="1" hangingPunct="1"/>
            <a:r>
              <a:rPr lang="en-GB" altLang="en-US" sz="1200" b="1">
                <a:solidFill>
                  <a:srgbClr val="993366"/>
                </a:solidFill>
              </a:rPr>
              <a:t>15.2 </a:t>
            </a:r>
            <a:r>
              <a:rPr lang="en-US" altLang="en-US" sz="1000">
                <a:solidFill>
                  <a:srgbClr val="4D4D4D"/>
                </a:solidFill>
              </a:rPr>
              <a:t>The furniture used by children inside the classroom can either contribute to </a:t>
            </a:r>
            <a:r>
              <a:rPr lang="en-US" altLang="en-US" sz="1000" b="1">
                <a:solidFill>
                  <a:schemeClr val="hlink"/>
                </a:solidFill>
              </a:rPr>
              <a:t>the motivation, learning and performance</a:t>
            </a:r>
            <a:r>
              <a:rPr lang="en-US" altLang="en-US" sz="1000">
                <a:solidFill>
                  <a:srgbClr val="4D4D4D"/>
                </a:solidFill>
              </a:rPr>
              <a:t>; </a:t>
            </a:r>
            <a:r>
              <a:rPr lang="en-US" altLang="en-US" sz="1000" b="1">
                <a:solidFill>
                  <a:schemeClr val="hlink"/>
                </a:solidFill>
              </a:rPr>
              <a:t>or it can distract them instead</a:t>
            </a:r>
            <a:r>
              <a:rPr lang="en-US" altLang="en-US" sz="1000">
                <a:solidFill>
                  <a:srgbClr val="4D4D4D"/>
                </a:solidFill>
              </a:rPr>
              <a:t>.</a:t>
            </a:r>
            <a:r>
              <a:rPr lang="en-US" altLang="en-US" sz="1000"/>
              <a:t> </a:t>
            </a:r>
          </a:p>
          <a:p>
            <a:pPr algn="just" eaLnBrk="1" hangingPunct="1"/>
            <a:r>
              <a:rPr lang="en-GB" altLang="en-US" sz="1200" b="1">
                <a:solidFill>
                  <a:srgbClr val="993366"/>
                </a:solidFill>
              </a:rPr>
              <a:t>15.3 </a:t>
            </a:r>
            <a:r>
              <a:rPr lang="en-GB" altLang="en-US" sz="1000">
                <a:solidFill>
                  <a:srgbClr val="4D4D4D"/>
                </a:solidFill>
              </a:rPr>
              <a:t>The product must support </a:t>
            </a:r>
            <a:r>
              <a:rPr lang="en-GB" altLang="en-US" sz="1000" b="1">
                <a:solidFill>
                  <a:schemeClr val="hlink"/>
                </a:solidFill>
              </a:rPr>
              <a:t>all the items that it needs to be hold</a:t>
            </a:r>
            <a:r>
              <a:rPr lang="en-GB" altLang="en-US" sz="1000">
                <a:solidFill>
                  <a:srgbClr val="4D4D4D"/>
                </a:solidFill>
              </a:rPr>
              <a:t>.</a:t>
            </a:r>
          </a:p>
          <a:p>
            <a:pPr algn="just" eaLnBrk="1" hangingPunct="1"/>
            <a:r>
              <a:rPr lang="en-GB" altLang="en-US" sz="1200" b="1">
                <a:solidFill>
                  <a:srgbClr val="993366"/>
                </a:solidFill>
              </a:rPr>
              <a:t>15.4 </a:t>
            </a:r>
            <a:r>
              <a:rPr lang="en-US" altLang="en-US" sz="1000">
                <a:solidFill>
                  <a:srgbClr val="4D4D4D"/>
                </a:solidFill>
              </a:rPr>
              <a:t>The ergonomic desk must provide </a:t>
            </a:r>
            <a:r>
              <a:rPr lang="en-US" altLang="en-US" sz="1000" b="1">
                <a:solidFill>
                  <a:schemeClr val="hlink"/>
                </a:solidFill>
              </a:rPr>
              <a:t>proper and comfortable posture where the student can freely move his or her arms</a:t>
            </a:r>
            <a:r>
              <a:rPr lang="en-US" altLang="en-US" sz="1000">
                <a:solidFill>
                  <a:srgbClr val="4D4D4D"/>
                </a:solidFill>
              </a:rPr>
              <a:t>, elbows and </a:t>
            </a:r>
            <a:r>
              <a:rPr lang="en-US" altLang="en-US" sz="1000" b="1">
                <a:solidFill>
                  <a:schemeClr val="hlink"/>
                </a:solidFill>
              </a:rPr>
              <a:t>his or her body as a whole without feeling cramped</a:t>
            </a:r>
            <a:r>
              <a:rPr lang="en-US" altLang="en-US" sz="1000">
                <a:solidFill>
                  <a:srgbClr val="4D4D4D"/>
                </a:solidFill>
              </a:rPr>
              <a:t>. The height adjustment of the desk must </a:t>
            </a:r>
            <a:r>
              <a:rPr lang="en-US" altLang="en-US" sz="1000" b="1">
                <a:solidFill>
                  <a:schemeClr val="hlink"/>
                </a:solidFill>
              </a:rPr>
              <a:t>also be in proportion to the chair</a:t>
            </a:r>
            <a:r>
              <a:rPr lang="en-US" altLang="en-US" sz="1000">
                <a:solidFill>
                  <a:srgbClr val="4D4D4D"/>
                </a:solidFill>
              </a:rPr>
              <a:t>. </a:t>
            </a:r>
            <a:endParaRPr lang="en-GB" altLang="en-US" sz="1000" b="1">
              <a:solidFill>
                <a:srgbClr val="993366"/>
              </a:solidFill>
            </a:endParaRPr>
          </a:p>
          <a:p>
            <a:pPr algn="just" eaLnBrk="1" hangingPunct="1"/>
            <a:r>
              <a:rPr lang="en-GB" altLang="en-US" sz="1200" b="1">
                <a:solidFill>
                  <a:srgbClr val="993366"/>
                </a:solidFill>
              </a:rPr>
              <a:t>15.5 </a:t>
            </a:r>
            <a:r>
              <a:rPr lang="en-US" altLang="en-US" sz="1000">
                <a:solidFill>
                  <a:srgbClr val="4D4D4D"/>
                </a:solidFill>
              </a:rPr>
              <a:t>An </a:t>
            </a:r>
            <a:r>
              <a:rPr lang="en-US" altLang="en-US" sz="1000" b="1">
                <a:solidFill>
                  <a:schemeClr val="hlink"/>
                </a:solidFill>
              </a:rPr>
              <a:t>ergonomic desk</a:t>
            </a:r>
            <a:r>
              <a:rPr lang="en-US" altLang="en-US" sz="1000">
                <a:solidFill>
                  <a:srgbClr val="4D4D4D"/>
                </a:solidFill>
              </a:rPr>
              <a:t> must have </a:t>
            </a:r>
            <a:r>
              <a:rPr lang="en-US" altLang="en-US" sz="1000" b="1">
                <a:solidFill>
                  <a:schemeClr val="hlink"/>
                </a:solidFill>
              </a:rPr>
              <a:t>a matching ergonomic chair</a:t>
            </a:r>
            <a:r>
              <a:rPr lang="en-US" altLang="en-US" sz="1000">
                <a:solidFill>
                  <a:srgbClr val="4D4D4D"/>
                </a:solidFill>
              </a:rPr>
              <a:t>. Seats that have </a:t>
            </a:r>
            <a:r>
              <a:rPr lang="en-US" altLang="en-US" sz="1000" b="1">
                <a:solidFill>
                  <a:schemeClr val="hlink"/>
                </a:solidFill>
              </a:rPr>
              <a:t>flexible back and lumbar support</a:t>
            </a:r>
            <a:r>
              <a:rPr lang="en-US" altLang="en-US" sz="1000">
                <a:solidFill>
                  <a:srgbClr val="4D4D4D"/>
                </a:solidFill>
              </a:rPr>
              <a:t> are </a:t>
            </a:r>
            <a:r>
              <a:rPr lang="en-US" altLang="en-US" sz="1000" b="1">
                <a:solidFill>
                  <a:srgbClr val="FF9900"/>
                </a:solidFill>
              </a:rPr>
              <a:t>important features of a school chair</a:t>
            </a:r>
            <a:r>
              <a:rPr lang="en-US" altLang="en-US" sz="1000">
                <a:solidFill>
                  <a:srgbClr val="4D4D4D"/>
                </a:solidFill>
              </a:rPr>
              <a:t>. The purpose of an ergonomic desk is defeated without a seat that provides </a:t>
            </a:r>
            <a:r>
              <a:rPr lang="en-US" altLang="en-US" sz="1000" b="1">
                <a:solidFill>
                  <a:srgbClr val="FF9900"/>
                </a:solidFill>
              </a:rPr>
              <a:t>support for the curvature of the spine, alleviates back pressure, relaxes the legs, and properly supports the whole body</a:t>
            </a:r>
            <a:r>
              <a:rPr lang="en-US" altLang="en-US" sz="1000">
                <a:solidFill>
                  <a:srgbClr val="4D4D4D"/>
                </a:solidFill>
              </a:rPr>
              <a:t>. The chair’s position setting </a:t>
            </a:r>
            <a:r>
              <a:rPr lang="en-US" altLang="en-US" sz="1000" b="1">
                <a:solidFill>
                  <a:schemeClr val="hlink"/>
                </a:solidFill>
              </a:rPr>
              <a:t>must be flexible in relation to the desk</a:t>
            </a:r>
            <a:r>
              <a:rPr lang="en-US" altLang="en-US" sz="1000">
                <a:solidFill>
                  <a:srgbClr val="4D4D4D"/>
                </a:solidFill>
              </a:rPr>
              <a:t>. </a:t>
            </a:r>
            <a:endParaRPr lang="en-GB" altLang="en-US" sz="1000">
              <a:solidFill>
                <a:srgbClr val="4D4D4D"/>
              </a:solidFill>
            </a:endParaRPr>
          </a:p>
          <a:p>
            <a:pPr algn="just" eaLnBrk="1" hangingPunct="1"/>
            <a:r>
              <a:rPr lang="en-GB" altLang="en-US" sz="1200" b="1">
                <a:solidFill>
                  <a:srgbClr val="993366"/>
                </a:solidFill>
              </a:rPr>
              <a:t>15.6 </a:t>
            </a:r>
            <a:r>
              <a:rPr lang="en-US" altLang="en-US" sz="1000">
                <a:solidFill>
                  <a:srgbClr val="4D4D4D"/>
                </a:solidFill>
              </a:rPr>
              <a:t>The type of tasks the user needs to perform. It has to be </a:t>
            </a:r>
            <a:r>
              <a:rPr lang="en-US" altLang="en-US" sz="1000" b="1">
                <a:solidFill>
                  <a:schemeClr val="hlink"/>
                </a:solidFill>
              </a:rPr>
              <a:t>multi-purpose</a:t>
            </a:r>
            <a:r>
              <a:rPr lang="en-US" altLang="en-US" sz="1000">
                <a:solidFill>
                  <a:srgbClr val="4D4D4D"/>
                </a:solidFill>
              </a:rPr>
              <a:t> and </a:t>
            </a:r>
            <a:r>
              <a:rPr lang="en-US" altLang="en-US" sz="1000" b="1">
                <a:solidFill>
                  <a:schemeClr val="hlink"/>
                </a:solidFill>
              </a:rPr>
              <a:t>help the user carry out tasks with less bodily stress or discomfort</a:t>
            </a:r>
            <a:r>
              <a:rPr lang="en-US" altLang="en-US" sz="1000">
                <a:solidFill>
                  <a:srgbClr val="4D4D4D"/>
                </a:solidFill>
              </a:rPr>
              <a:t>.</a:t>
            </a:r>
            <a:r>
              <a:rPr lang="en-US" altLang="en-US" sz="900">
                <a:solidFill>
                  <a:srgbClr val="4D4D4D"/>
                </a:solidFill>
              </a:rPr>
              <a:t> </a:t>
            </a:r>
            <a:endParaRPr lang="en-GB" altLang="en-US" sz="900">
              <a:solidFill>
                <a:srgbClr val="4D4D4D"/>
              </a:solidFill>
            </a:endParaRPr>
          </a:p>
          <a:p>
            <a:pPr algn="just" eaLnBrk="1" hangingPunct="1"/>
            <a:endParaRPr lang="en-GB" altLang="en-US" sz="700" u="sng">
              <a:solidFill>
                <a:srgbClr val="4D4D4D"/>
              </a:solidFill>
            </a:endParaRPr>
          </a:p>
          <a:p>
            <a:pPr algn="just" eaLnBrk="1" hangingPunct="1"/>
            <a:r>
              <a:rPr lang="en-GB" altLang="en-US" sz="1200" b="1" u="sng">
                <a:solidFill>
                  <a:srgbClr val="993366"/>
                </a:solidFill>
              </a:rPr>
              <a:t>OVERALL:</a:t>
            </a:r>
            <a:r>
              <a:rPr lang="en-GB" altLang="en-US" sz="900" b="1">
                <a:solidFill>
                  <a:srgbClr val="5F5F5F"/>
                </a:solidFill>
              </a:rPr>
              <a:t> </a:t>
            </a:r>
            <a:r>
              <a:rPr lang="en-GB" altLang="en-US" sz="1000">
                <a:solidFill>
                  <a:srgbClr val="5F5F5F"/>
                </a:solidFill>
              </a:rPr>
              <a:t>I would like my product to </a:t>
            </a:r>
            <a:r>
              <a:rPr lang="en-GB" altLang="en-US" sz="1000" b="1">
                <a:solidFill>
                  <a:schemeClr val="hlink"/>
                </a:solidFill>
              </a:rPr>
              <a:t>function really well</a:t>
            </a:r>
            <a:r>
              <a:rPr lang="en-GB" altLang="en-US" sz="1000">
                <a:solidFill>
                  <a:srgbClr val="5F5F5F"/>
                </a:solidFill>
              </a:rPr>
              <a:t> and I also want my</a:t>
            </a:r>
            <a:r>
              <a:rPr lang="en-US" altLang="en-US" sz="1000">
                <a:solidFill>
                  <a:srgbClr val="5F5F5F"/>
                </a:solidFill>
              </a:rPr>
              <a:t> </a:t>
            </a:r>
            <a:r>
              <a:rPr lang="en-US" altLang="en-US" sz="1000" b="1">
                <a:solidFill>
                  <a:schemeClr val="hlink"/>
                </a:solidFill>
              </a:rPr>
              <a:t>overall shape will depend on the ergonomics of the user</a:t>
            </a:r>
            <a:r>
              <a:rPr lang="en-US" altLang="en-US" sz="1000">
                <a:solidFill>
                  <a:srgbClr val="5F5F5F"/>
                </a:solidFill>
              </a:rPr>
              <a:t>. The portability is the most important aspect of the overall product as it has to be </a:t>
            </a:r>
            <a:r>
              <a:rPr lang="en-US" altLang="en-US" sz="1000" b="1">
                <a:solidFill>
                  <a:schemeClr val="hlink"/>
                </a:solidFill>
              </a:rPr>
              <a:t>transportable and also lightweight and also supports for the curvature of the spine, alleviates back pressure, relaxes the legs, and properly supports the whole body</a:t>
            </a:r>
            <a:endParaRPr lang="en-GB" altLang="en-US" sz="1000" b="1">
              <a:solidFill>
                <a:schemeClr val="hlink"/>
              </a:solidFill>
            </a:endParaRPr>
          </a:p>
        </p:txBody>
      </p:sp>
      <p:sp>
        <p:nvSpPr>
          <p:cNvPr id="24581" name="Text Box 13"/>
          <p:cNvSpPr txBox="1">
            <a:spLocks noChangeArrowheads="1"/>
          </p:cNvSpPr>
          <p:nvPr/>
        </p:nvSpPr>
        <p:spPr bwMode="auto">
          <a:xfrm>
            <a:off x="4241800" y="990600"/>
            <a:ext cx="4103688" cy="865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b="1">
                <a:solidFill>
                  <a:srgbClr val="993366"/>
                </a:solidFill>
              </a:rPr>
              <a:t>6. </a:t>
            </a:r>
            <a:r>
              <a:rPr lang="en-GB" altLang="en-US" sz="1200" b="1" u="sng">
                <a:solidFill>
                  <a:srgbClr val="993366"/>
                </a:solidFill>
              </a:rPr>
              <a:t>SIZE:</a:t>
            </a:r>
          </a:p>
          <a:p>
            <a:pPr algn="just" eaLnBrk="1" hangingPunct="1"/>
            <a:r>
              <a:rPr lang="en-GB" altLang="en-US" sz="1200" b="1">
                <a:solidFill>
                  <a:srgbClr val="993366"/>
                </a:solidFill>
              </a:rPr>
              <a:t>6.1</a:t>
            </a:r>
            <a:r>
              <a:rPr lang="en-GB" altLang="en-US" sz="1000"/>
              <a:t> </a:t>
            </a:r>
            <a:r>
              <a:rPr lang="en-GB" altLang="en-US" sz="1000">
                <a:solidFill>
                  <a:srgbClr val="4D4D4D"/>
                </a:solidFill>
              </a:rPr>
              <a:t>The size of the product must be </a:t>
            </a:r>
            <a:r>
              <a:rPr lang="en-GB" altLang="en-US" sz="1000" b="1">
                <a:solidFill>
                  <a:schemeClr val="hlink"/>
                </a:solidFill>
              </a:rPr>
              <a:t>able to fit in the classroom</a:t>
            </a:r>
            <a:r>
              <a:rPr lang="en-GB" altLang="en-US" sz="1000">
                <a:solidFill>
                  <a:srgbClr val="4D4D4D"/>
                </a:solidFill>
              </a:rPr>
              <a:t> and must not </a:t>
            </a:r>
            <a:r>
              <a:rPr lang="en-GB" altLang="en-US" sz="1000" b="1">
                <a:solidFill>
                  <a:schemeClr val="hlink"/>
                </a:solidFill>
              </a:rPr>
              <a:t>take up to much space</a:t>
            </a:r>
            <a:r>
              <a:rPr lang="en-GB" altLang="en-US" sz="1000">
                <a:solidFill>
                  <a:srgbClr val="4D4D4D"/>
                </a:solidFill>
              </a:rPr>
              <a:t>. </a:t>
            </a:r>
            <a:endParaRPr lang="en-GB" altLang="en-US" sz="1000" b="1">
              <a:solidFill>
                <a:srgbClr val="4D4D4D"/>
              </a:solidFill>
            </a:endParaRPr>
          </a:p>
          <a:p>
            <a:pPr algn="just" eaLnBrk="1" hangingPunct="1"/>
            <a:r>
              <a:rPr lang="en-GB" altLang="en-US" sz="1200" b="1">
                <a:solidFill>
                  <a:srgbClr val="993366"/>
                </a:solidFill>
              </a:rPr>
              <a:t>6.2 </a:t>
            </a:r>
            <a:r>
              <a:rPr lang="en-US" altLang="en-US" sz="1000">
                <a:solidFill>
                  <a:srgbClr val="4D4D4D"/>
                </a:solidFill>
              </a:rPr>
              <a:t>The main weight bearing should be taken by the Ischia tuberosities (</a:t>
            </a:r>
            <a:r>
              <a:rPr lang="en-US" altLang="en-US" sz="1000" b="1">
                <a:solidFill>
                  <a:schemeClr val="hlink"/>
                </a:solidFill>
              </a:rPr>
              <a:t>the bony parts of your bottom</a:t>
            </a:r>
            <a:r>
              <a:rPr lang="en-US" altLang="en-US" sz="1000">
                <a:solidFill>
                  <a:srgbClr val="4D4D4D"/>
                </a:solidFill>
              </a:rPr>
              <a:t>) and the top half of the thighs.</a:t>
            </a:r>
            <a:r>
              <a:rPr lang="en-US" altLang="en-US" sz="900">
                <a:solidFill>
                  <a:srgbClr val="5F5F5F"/>
                </a:solidFill>
              </a:rPr>
              <a:t> </a:t>
            </a:r>
          </a:p>
          <a:p>
            <a:pPr algn="just" eaLnBrk="1" hangingPunct="1"/>
            <a:r>
              <a:rPr lang="en-US" altLang="en-US" sz="1200" b="1">
                <a:solidFill>
                  <a:srgbClr val="993366"/>
                </a:solidFill>
              </a:rPr>
              <a:t>6.3</a:t>
            </a:r>
            <a:r>
              <a:rPr lang="en-US" altLang="en-US" sz="900" b="1">
                <a:solidFill>
                  <a:srgbClr val="5F5F5F"/>
                </a:solidFill>
              </a:rPr>
              <a:t> </a:t>
            </a:r>
            <a:r>
              <a:rPr lang="en-US" altLang="en-US" sz="1000">
                <a:solidFill>
                  <a:srgbClr val="4D4D4D"/>
                </a:solidFill>
              </a:rPr>
              <a:t>Having a desk and chair with </a:t>
            </a:r>
            <a:r>
              <a:rPr lang="en-US" altLang="en-US" sz="1000" b="1">
                <a:solidFill>
                  <a:schemeClr val="hlink"/>
                </a:solidFill>
              </a:rPr>
              <a:t>proper measurements</a:t>
            </a:r>
            <a:r>
              <a:rPr lang="en-US" altLang="en-US" sz="1000">
                <a:solidFill>
                  <a:srgbClr val="4D4D4D"/>
                </a:solidFill>
              </a:rPr>
              <a:t> and positioning of the desk </a:t>
            </a:r>
            <a:r>
              <a:rPr lang="en-US" altLang="en-US" sz="1000" b="1">
                <a:solidFill>
                  <a:schemeClr val="hlink"/>
                </a:solidFill>
              </a:rPr>
              <a:t>are important to the learning experience as well as health of the student</a:t>
            </a:r>
            <a:r>
              <a:rPr lang="en-US" altLang="en-US" sz="1000">
                <a:solidFill>
                  <a:srgbClr val="4D4D4D"/>
                </a:solidFill>
              </a:rPr>
              <a:t>.</a:t>
            </a:r>
            <a:r>
              <a:rPr lang="en-US" altLang="en-US" sz="1000"/>
              <a:t> </a:t>
            </a:r>
            <a:endParaRPr lang="en-US" altLang="en-US" sz="1000" b="1">
              <a:solidFill>
                <a:srgbClr val="5F5F5F"/>
              </a:solidFill>
            </a:endParaRPr>
          </a:p>
          <a:p>
            <a:pPr algn="just" eaLnBrk="1" hangingPunct="1"/>
            <a:endParaRPr lang="en-GB" altLang="en-US" sz="1000" b="1">
              <a:solidFill>
                <a:srgbClr val="4D4D4D"/>
              </a:solidFill>
            </a:endParaRPr>
          </a:p>
          <a:p>
            <a:pPr algn="just" eaLnBrk="1" hangingPunct="1"/>
            <a:r>
              <a:rPr lang="en-GB" altLang="en-US" sz="1200" b="1">
                <a:solidFill>
                  <a:srgbClr val="993366"/>
                </a:solidFill>
              </a:rPr>
              <a:t>7. </a:t>
            </a:r>
            <a:r>
              <a:rPr lang="en-GB" altLang="en-US" sz="1200" b="1" u="sng">
                <a:solidFill>
                  <a:srgbClr val="993366"/>
                </a:solidFill>
              </a:rPr>
              <a:t>FUNCTION:</a:t>
            </a:r>
          </a:p>
          <a:p>
            <a:pPr algn="just" eaLnBrk="1" hangingPunct="1"/>
            <a:r>
              <a:rPr lang="en-GB" altLang="en-US" sz="1200" b="1">
                <a:solidFill>
                  <a:srgbClr val="993366"/>
                </a:solidFill>
              </a:rPr>
              <a:t>7.1</a:t>
            </a:r>
            <a:r>
              <a:rPr lang="en-GB" altLang="en-US" sz="900" b="1">
                <a:solidFill>
                  <a:srgbClr val="5F5F5F"/>
                </a:solidFill>
              </a:rPr>
              <a:t> </a:t>
            </a:r>
            <a:r>
              <a:rPr lang="en-GB" altLang="en-US" sz="1000">
                <a:solidFill>
                  <a:srgbClr val="4D4D4D"/>
                </a:solidFill>
              </a:rPr>
              <a:t>The</a:t>
            </a:r>
            <a:r>
              <a:rPr lang="en-US" altLang="en-US" sz="1000">
                <a:solidFill>
                  <a:srgbClr val="4D4D4D"/>
                </a:solidFill>
              </a:rPr>
              <a:t> table is used in school setting </a:t>
            </a:r>
            <a:r>
              <a:rPr lang="en-US" altLang="en-US" sz="1000" b="1">
                <a:solidFill>
                  <a:schemeClr val="hlink"/>
                </a:solidFill>
              </a:rPr>
              <a:t>primarily for writing and reading</a:t>
            </a:r>
            <a:r>
              <a:rPr lang="en-US" altLang="en-US" sz="1000">
                <a:solidFill>
                  <a:srgbClr val="4D4D4D"/>
                </a:solidFill>
              </a:rPr>
              <a:t>.</a:t>
            </a:r>
            <a:r>
              <a:rPr lang="en-US" altLang="en-US" sz="900">
                <a:solidFill>
                  <a:srgbClr val="4D4D4D"/>
                </a:solidFill>
              </a:rPr>
              <a:t> </a:t>
            </a:r>
          </a:p>
          <a:p>
            <a:pPr algn="just" eaLnBrk="1" hangingPunct="1"/>
            <a:r>
              <a:rPr lang="en-GB" altLang="en-US" sz="1200" b="1">
                <a:solidFill>
                  <a:srgbClr val="993366"/>
                </a:solidFill>
              </a:rPr>
              <a:t>7.2 </a:t>
            </a:r>
            <a:r>
              <a:rPr lang="en-US" altLang="en-US" sz="1000">
                <a:solidFill>
                  <a:srgbClr val="4D4D4D"/>
                </a:solidFill>
              </a:rPr>
              <a:t>And also provides a </a:t>
            </a:r>
            <a:r>
              <a:rPr lang="en-US" altLang="en-US" sz="1000" b="1">
                <a:solidFill>
                  <a:schemeClr val="hlink"/>
                </a:solidFill>
              </a:rPr>
              <a:t>healthy space for the learners</a:t>
            </a:r>
            <a:r>
              <a:rPr lang="en-US" altLang="en-US" sz="1000">
                <a:solidFill>
                  <a:srgbClr val="4D4D4D"/>
                </a:solidFill>
              </a:rPr>
              <a:t> who spend </a:t>
            </a:r>
            <a:r>
              <a:rPr lang="en-US" altLang="en-US" sz="1000" b="1">
                <a:solidFill>
                  <a:schemeClr val="hlink"/>
                </a:solidFill>
              </a:rPr>
              <a:t>several hours a day sitting down</a:t>
            </a:r>
            <a:r>
              <a:rPr lang="en-US" altLang="en-US" sz="1000">
                <a:solidFill>
                  <a:srgbClr val="4D4D4D"/>
                </a:solidFill>
              </a:rPr>
              <a:t> and </a:t>
            </a:r>
            <a:r>
              <a:rPr lang="en-US" altLang="en-US" sz="1000" b="1">
                <a:solidFill>
                  <a:schemeClr val="hlink"/>
                </a:solidFill>
              </a:rPr>
              <a:t>working at their desks</a:t>
            </a:r>
            <a:r>
              <a:rPr lang="en-US" altLang="en-US" sz="1000">
                <a:solidFill>
                  <a:srgbClr val="4D4D4D"/>
                </a:solidFill>
              </a:rPr>
              <a:t> or </a:t>
            </a:r>
            <a:r>
              <a:rPr lang="en-US" altLang="en-US" sz="1000" b="1">
                <a:solidFill>
                  <a:schemeClr val="hlink"/>
                </a:solidFill>
              </a:rPr>
              <a:t>office desks</a:t>
            </a:r>
            <a:r>
              <a:rPr lang="en-US" altLang="en-US" sz="1000">
                <a:solidFill>
                  <a:srgbClr val="4D4D4D"/>
                </a:solidFill>
              </a:rPr>
              <a:t>. </a:t>
            </a:r>
          </a:p>
          <a:p>
            <a:pPr algn="just" eaLnBrk="1" hangingPunct="1"/>
            <a:r>
              <a:rPr lang="en-GB" altLang="en-US" sz="1200" b="1">
                <a:solidFill>
                  <a:srgbClr val="993366"/>
                </a:solidFill>
              </a:rPr>
              <a:t>7.3 </a:t>
            </a:r>
            <a:r>
              <a:rPr lang="en-US" altLang="en-US" sz="1000">
                <a:solidFill>
                  <a:srgbClr val="4D4D4D"/>
                </a:solidFill>
              </a:rPr>
              <a:t>The </a:t>
            </a:r>
            <a:r>
              <a:rPr lang="en-US" altLang="en-US" sz="1000" b="1">
                <a:solidFill>
                  <a:schemeClr val="hlink"/>
                </a:solidFill>
              </a:rPr>
              <a:t>seat height should be adjustable</a:t>
            </a:r>
            <a:r>
              <a:rPr lang="en-US" altLang="en-US" sz="1000">
                <a:solidFill>
                  <a:srgbClr val="4D4D4D"/>
                </a:solidFill>
              </a:rPr>
              <a:t>. The </a:t>
            </a:r>
            <a:r>
              <a:rPr lang="en-US" altLang="en-US" sz="1000" b="1">
                <a:solidFill>
                  <a:schemeClr val="hlink"/>
                </a:solidFill>
              </a:rPr>
              <a:t>seat edge should be rounded to minimized pressure under the thigh</a:t>
            </a:r>
            <a:r>
              <a:rPr lang="en-US" altLang="en-US" sz="1000">
                <a:solidFill>
                  <a:srgbClr val="4D4D4D"/>
                </a:solidFill>
              </a:rPr>
              <a:t>. The </a:t>
            </a:r>
            <a:r>
              <a:rPr lang="en-US" altLang="en-US" sz="1000" b="1">
                <a:solidFill>
                  <a:schemeClr val="hlink"/>
                </a:solidFill>
              </a:rPr>
              <a:t>backrest should be adjustable</a:t>
            </a:r>
            <a:r>
              <a:rPr lang="en-US" altLang="en-US" sz="1000">
                <a:solidFill>
                  <a:srgbClr val="4D4D4D"/>
                </a:solidFill>
              </a:rPr>
              <a:t> and </a:t>
            </a:r>
            <a:r>
              <a:rPr lang="en-US" altLang="en-US" sz="1000" b="1">
                <a:solidFill>
                  <a:schemeClr val="hlink"/>
                </a:solidFill>
              </a:rPr>
              <a:t>should tilt for support in both a working and resting posture</a:t>
            </a:r>
            <a:r>
              <a:rPr lang="en-US" altLang="en-US" sz="1000">
                <a:solidFill>
                  <a:srgbClr val="4D4D4D"/>
                </a:solidFill>
              </a:rPr>
              <a:t>.</a:t>
            </a:r>
            <a:r>
              <a:rPr lang="en-US" altLang="en-US" sz="1000"/>
              <a:t> </a:t>
            </a:r>
          </a:p>
          <a:p>
            <a:pPr algn="just" eaLnBrk="1" hangingPunct="1"/>
            <a:r>
              <a:rPr lang="en-GB" altLang="en-US" sz="1200" b="1">
                <a:solidFill>
                  <a:srgbClr val="993366"/>
                </a:solidFill>
              </a:rPr>
              <a:t>7.4 </a:t>
            </a:r>
            <a:r>
              <a:rPr lang="en-GB" altLang="en-US" sz="1000">
                <a:solidFill>
                  <a:srgbClr val="4D4D4D"/>
                </a:solidFill>
              </a:rPr>
              <a:t>The product should </a:t>
            </a:r>
            <a:r>
              <a:rPr lang="en-US" altLang="en-US" sz="1000">
                <a:solidFill>
                  <a:srgbClr val="4D4D4D"/>
                </a:solidFill>
              </a:rPr>
              <a:t>allow the </a:t>
            </a:r>
            <a:r>
              <a:rPr lang="en-US" altLang="en-US" sz="1000" b="1">
                <a:solidFill>
                  <a:schemeClr val="hlink"/>
                </a:solidFill>
              </a:rPr>
              <a:t>relaxation of muscles as well as support of the spine in its natural curve</a:t>
            </a:r>
            <a:r>
              <a:rPr lang="en-US" altLang="en-US" sz="1000">
                <a:solidFill>
                  <a:srgbClr val="4D4D4D"/>
                </a:solidFill>
              </a:rPr>
              <a:t>.</a:t>
            </a:r>
          </a:p>
          <a:p>
            <a:pPr algn="just" eaLnBrk="1" hangingPunct="1"/>
            <a:r>
              <a:rPr lang="en-US" altLang="en-US" sz="1200" b="1">
                <a:solidFill>
                  <a:srgbClr val="993366"/>
                </a:solidFill>
              </a:rPr>
              <a:t>7.5</a:t>
            </a:r>
            <a:r>
              <a:rPr lang="en-US" altLang="en-US" sz="1200">
                <a:solidFill>
                  <a:srgbClr val="4D4D4D"/>
                </a:solidFill>
              </a:rPr>
              <a:t> </a:t>
            </a:r>
            <a:r>
              <a:rPr lang="en-US" altLang="en-US" sz="1000">
                <a:solidFill>
                  <a:srgbClr val="4D4D4D"/>
                </a:solidFill>
              </a:rPr>
              <a:t>The </a:t>
            </a:r>
            <a:r>
              <a:rPr lang="en-US" altLang="en-US" sz="1000" b="1">
                <a:solidFill>
                  <a:schemeClr val="hlink"/>
                </a:solidFill>
              </a:rPr>
              <a:t>seat and backrest should be upholstered with a gently-rounded lumbar support</a:t>
            </a:r>
            <a:r>
              <a:rPr lang="en-US" altLang="en-US" sz="1000">
                <a:solidFill>
                  <a:srgbClr val="4D4D4D"/>
                </a:solidFill>
              </a:rPr>
              <a:t>. </a:t>
            </a:r>
          </a:p>
          <a:p>
            <a:pPr algn="just" eaLnBrk="1" hangingPunct="1"/>
            <a:endParaRPr lang="en-GB" altLang="en-US" sz="1000" b="1">
              <a:solidFill>
                <a:srgbClr val="993366"/>
              </a:solidFill>
            </a:endParaRPr>
          </a:p>
          <a:p>
            <a:pPr algn="just" eaLnBrk="1" hangingPunct="1"/>
            <a:r>
              <a:rPr lang="en-GB" altLang="en-US" sz="1200" b="1">
                <a:solidFill>
                  <a:srgbClr val="993366"/>
                </a:solidFill>
              </a:rPr>
              <a:t>8. </a:t>
            </a:r>
            <a:r>
              <a:rPr lang="en-GB" altLang="en-US" sz="1200" b="1" u="sng">
                <a:solidFill>
                  <a:srgbClr val="993366"/>
                </a:solidFill>
              </a:rPr>
              <a:t>MATERIALS:</a:t>
            </a:r>
          </a:p>
          <a:p>
            <a:pPr algn="just" eaLnBrk="1" hangingPunct="1"/>
            <a:r>
              <a:rPr lang="en-GB" altLang="en-US" sz="1200" b="1">
                <a:solidFill>
                  <a:srgbClr val="993366"/>
                </a:solidFill>
              </a:rPr>
              <a:t>8.1</a:t>
            </a:r>
            <a:r>
              <a:rPr lang="en-GB" altLang="en-US" sz="900">
                <a:solidFill>
                  <a:srgbClr val="4D4D4D"/>
                </a:solidFill>
              </a:rPr>
              <a:t> </a:t>
            </a:r>
            <a:r>
              <a:rPr lang="en-GB" altLang="en-US" sz="1000">
                <a:solidFill>
                  <a:srgbClr val="4D4D4D"/>
                </a:solidFill>
              </a:rPr>
              <a:t>The materials must be made of cardboard with varnish and acrylic paint so that </a:t>
            </a:r>
            <a:r>
              <a:rPr lang="en-GB" altLang="en-US" sz="1000" b="1">
                <a:solidFill>
                  <a:schemeClr val="hlink"/>
                </a:solidFill>
              </a:rPr>
              <a:t>it is easy to work with</a:t>
            </a:r>
            <a:r>
              <a:rPr lang="en-GB" altLang="en-US" sz="1000">
                <a:solidFill>
                  <a:srgbClr val="5F5F5F"/>
                </a:solidFill>
              </a:rPr>
              <a:t>. </a:t>
            </a:r>
            <a:r>
              <a:rPr lang="en-GB" altLang="en-US" sz="1000">
                <a:solidFill>
                  <a:srgbClr val="4D4D4D"/>
                </a:solidFill>
              </a:rPr>
              <a:t>It is also</a:t>
            </a:r>
            <a:r>
              <a:rPr lang="en-GB" altLang="en-US" sz="1000">
                <a:solidFill>
                  <a:srgbClr val="5F5F5F"/>
                </a:solidFill>
              </a:rPr>
              <a:t> </a:t>
            </a:r>
            <a:r>
              <a:rPr lang="en-GB" altLang="en-US" sz="1000" b="1">
                <a:solidFill>
                  <a:schemeClr val="hlink"/>
                </a:solidFill>
              </a:rPr>
              <a:t>strong, waterproof and lightweight</a:t>
            </a:r>
            <a:r>
              <a:rPr lang="en-GB" altLang="en-US" sz="1000">
                <a:solidFill>
                  <a:srgbClr val="5F5F5F"/>
                </a:solidFill>
              </a:rPr>
              <a:t> </a:t>
            </a:r>
            <a:r>
              <a:rPr lang="en-GB" altLang="en-US" sz="1000">
                <a:solidFill>
                  <a:srgbClr val="4D4D4D"/>
                </a:solidFill>
              </a:rPr>
              <a:t>to be</a:t>
            </a:r>
            <a:r>
              <a:rPr lang="en-GB" altLang="en-US" sz="1000">
                <a:solidFill>
                  <a:srgbClr val="5F5F5F"/>
                </a:solidFill>
              </a:rPr>
              <a:t> </a:t>
            </a:r>
            <a:r>
              <a:rPr lang="en-GB" altLang="en-US" sz="1000" b="1">
                <a:solidFill>
                  <a:schemeClr val="hlink"/>
                </a:solidFill>
              </a:rPr>
              <a:t>easily portable</a:t>
            </a:r>
            <a:r>
              <a:rPr lang="en-GB" altLang="en-US" sz="1000">
                <a:solidFill>
                  <a:srgbClr val="5F5F5F"/>
                </a:solidFill>
              </a:rPr>
              <a:t>. </a:t>
            </a:r>
          </a:p>
          <a:p>
            <a:pPr algn="just" eaLnBrk="1" hangingPunct="1"/>
            <a:r>
              <a:rPr lang="en-GB" altLang="en-US" sz="1200" b="1">
                <a:solidFill>
                  <a:srgbClr val="993366"/>
                </a:solidFill>
              </a:rPr>
              <a:t>8.2</a:t>
            </a:r>
            <a:r>
              <a:rPr lang="en-GB" altLang="en-US" sz="900" b="1">
                <a:solidFill>
                  <a:srgbClr val="993366"/>
                </a:solidFill>
              </a:rPr>
              <a:t> </a:t>
            </a:r>
            <a:r>
              <a:rPr lang="en-US" altLang="en-US" sz="1000">
                <a:solidFill>
                  <a:srgbClr val="4D4D4D"/>
                </a:solidFill>
              </a:rPr>
              <a:t>The upholstery </a:t>
            </a:r>
            <a:r>
              <a:rPr lang="en-US" altLang="en-US" sz="1000" b="1">
                <a:solidFill>
                  <a:schemeClr val="hlink"/>
                </a:solidFill>
              </a:rPr>
              <a:t>material should not cause sliding or sweating</a:t>
            </a:r>
            <a:r>
              <a:rPr lang="en-US" altLang="en-US" sz="1000">
                <a:solidFill>
                  <a:srgbClr val="4D4D4D"/>
                </a:solidFill>
              </a:rPr>
              <a:t>.</a:t>
            </a:r>
          </a:p>
          <a:p>
            <a:pPr algn="just" eaLnBrk="1" hangingPunct="1"/>
            <a:r>
              <a:rPr lang="en-GB" altLang="en-US" sz="1200" b="1">
                <a:solidFill>
                  <a:srgbClr val="993366"/>
                </a:solidFill>
              </a:rPr>
              <a:t>8.3 </a:t>
            </a:r>
            <a:r>
              <a:rPr lang="en-US" altLang="en-US" sz="1000">
                <a:solidFill>
                  <a:srgbClr val="4D4D4D"/>
                </a:solidFill>
              </a:rPr>
              <a:t>The seat surface should be </a:t>
            </a:r>
            <a:r>
              <a:rPr lang="en-US" altLang="en-US" sz="1000" b="1">
                <a:solidFill>
                  <a:schemeClr val="hlink"/>
                </a:solidFill>
              </a:rPr>
              <a:t>gently moulded with slight concavity under the buttocks</a:t>
            </a:r>
            <a:r>
              <a:rPr lang="en-US" altLang="en-US" sz="1000">
                <a:solidFill>
                  <a:srgbClr val="4D4D4D"/>
                </a:solidFill>
              </a:rPr>
              <a:t>. </a:t>
            </a:r>
          </a:p>
          <a:p>
            <a:pPr algn="just" eaLnBrk="1" hangingPunct="1"/>
            <a:endParaRPr lang="en-GB" altLang="en-US" sz="1000">
              <a:solidFill>
                <a:srgbClr val="4D4D4D"/>
              </a:solidFill>
            </a:endParaRPr>
          </a:p>
          <a:p>
            <a:pPr algn="just" eaLnBrk="1" hangingPunct="1"/>
            <a:r>
              <a:rPr lang="en-GB" altLang="en-US" sz="1200" b="1">
                <a:solidFill>
                  <a:srgbClr val="993366"/>
                </a:solidFill>
              </a:rPr>
              <a:t>9. </a:t>
            </a:r>
            <a:r>
              <a:rPr lang="en-GB" altLang="en-US" sz="1200" b="1" u="sng">
                <a:solidFill>
                  <a:srgbClr val="993366"/>
                </a:solidFill>
              </a:rPr>
              <a:t>COMFORT:</a:t>
            </a:r>
          </a:p>
          <a:p>
            <a:pPr algn="just" eaLnBrk="1" hangingPunct="1"/>
            <a:r>
              <a:rPr lang="en-GB" altLang="en-US" sz="1200" b="1">
                <a:solidFill>
                  <a:srgbClr val="993366"/>
                </a:solidFill>
              </a:rPr>
              <a:t>9.1</a:t>
            </a:r>
            <a:r>
              <a:rPr lang="en-GB" altLang="en-US" sz="1000" b="1">
                <a:solidFill>
                  <a:srgbClr val="5F5F5F"/>
                </a:solidFill>
              </a:rPr>
              <a:t> </a:t>
            </a:r>
            <a:r>
              <a:rPr lang="en-GB" altLang="en-US" sz="1000">
                <a:solidFill>
                  <a:srgbClr val="5F5F5F"/>
                </a:solidFill>
              </a:rPr>
              <a:t>The overall product must be </a:t>
            </a:r>
            <a:r>
              <a:rPr lang="en-GB" altLang="en-US" sz="1000" b="1">
                <a:solidFill>
                  <a:schemeClr val="hlink"/>
                </a:solidFill>
              </a:rPr>
              <a:t>well ergonomically designed</a:t>
            </a:r>
            <a:r>
              <a:rPr lang="en-GB" altLang="en-US" sz="1000">
                <a:solidFill>
                  <a:srgbClr val="5F5F5F"/>
                </a:solidFill>
              </a:rPr>
              <a:t> so that the user </a:t>
            </a:r>
            <a:r>
              <a:rPr lang="en-GB" altLang="en-US" sz="1000" b="1">
                <a:solidFill>
                  <a:schemeClr val="hlink"/>
                </a:solidFill>
              </a:rPr>
              <a:t>can be comfortable to work with this product</a:t>
            </a:r>
            <a:r>
              <a:rPr lang="en-GB" altLang="en-US" sz="1000">
                <a:solidFill>
                  <a:srgbClr val="5F5F5F"/>
                </a:solidFill>
              </a:rPr>
              <a:t>. </a:t>
            </a:r>
          </a:p>
          <a:p>
            <a:pPr algn="just" eaLnBrk="1" hangingPunct="1"/>
            <a:r>
              <a:rPr lang="en-GB" altLang="en-US" sz="1200" b="1">
                <a:solidFill>
                  <a:srgbClr val="993366"/>
                </a:solidFill>
              </a:rPr>
              <a:t>9.2</a:t>
            </a:r>
            <a:r>
              <a:rPr lang="en-GB" altLang="en-US" sz="1000" b="1">
                <a:solidFill>
                  <a:srgbClr val="993366"/>
                </a:solidFill>
              </a:rPr>
              <a:t> </a:t>
            </a:r>
            <a:r>
              <a:rPr lang="en-GB" altLang="en-US" sz="1000">
                <a:solidFill>
                  <a:srgbClr val="5F5F5F"/>
                </a:solidFill>
              </a:rPr>
              <a:t>This product must </a:t>
            </a:r>
            <a:r>
              <a:rPr lang="en-GB" altLang="en-US" sz="1000" b="1">
                <a:solidFill>
                  <a:schemeClr val="hlink"/>
                </a:solidFill>
              </a:rPr>
              <a:t>reduce the risk of RSI (Repetitive Strain Injury) or other serious injuries</a:t>
            </a:r>
            <a:r>
              <a:rPr lang="en-GB" altLang="en-US" sz="1000">
                <a:solidFill>
                  <a:srgbClr val="5F5F5F"/>
                </a:solidFill>
              </a:rPr>
              <a:t>.</a:t>
            </a:r>
            <a:r>
              <a:rPr lang="en-GB" altLang="en-US" sz="1000">
                <a:solidFill>
                  <a:schemeClr val="bg2"/>
                </a:solidFill>
              </a:rPr>
              <a:t> </a:t>
            </a:r>
          </a:p>
          <a:p>
            <a:pPr algn="just" eaLnBrk="1" hangingPunct="1"/>
            <a:r>
              <a:rPr lang="en-GB" altLang="en-US" sz="1200" b="1">
                <a:solidFill>
                  <a:srgbClr val="993366"/>
                </a:solidFill>
              </a:rPr>
              <a:t>9.3</a:t>
            </a:r>
            <a:r>
              <a:rPr lang="en-GB" altLang="en-US" sz="1000" b="1">
                <a:solidFill>
                  <a:srgbClr val="993366"/>
                </a:solidFill>
              </a:rPr>
              <a:t> </a:t>
            </a:r>
            <a:r>
              <a:rPr lang="en-US" altLang="en-US" sz="1000">
                <a:solidFill>
                  <a:srgbClr val="4D4D4D"/>
                </a:solidFill>
              </a:rPr>
              <a:t>A seat should take the </a:t>
            </a:r>
            <a:r>
              <a:rPr lang="en-US" altLang="en-US" sz="1000" b="1">
                <a:solidFill>
                  <a:schemeClr val="hlink"/>
                </a:solidFill>
              </a:rPr>
              <a:t>weight off your feet</a:t>
            </a:r>
            <a:r>
              <a:rPr lang="en-US" altLang="en-US" sz="1000">
                <a:solidFill>
                  <a:srgbClr val="4D4D4D"/>
                </a:solidFill>
              </a:rPr>
              <a:t> in order to </a:t>
            </a:r>
            <a:r>
              <a:rPr lang="en-US" altLang="en-US" sz="1000" b="1">
                <a:solidFill>
                  <a:schemeClr val="hlink"/>
                </a:solidFill>
              </a:rPr>
              <a:t>lessen stress on your legs</a:t>
            </a:r>
            <a:r>
              <a:rPr lang="en-US" altLang="en-US" sz="1000">
                <a:solidFill>
                  <a:srgbClr val="4D4D4D"/>
                </a:solidFill>
              </a:rPr>
              <a:t>. </a:t>
            </a:r>
          </a:p>
          <a:p>
            <a:pPr algn="just" eaLnBrk="1" hangingPunct="1"/>
            <a:r>
              <a:rPr lang="en-US" altLang="en-US" sz="1200" b="1">
                <a:solidFill>
                  <a:srgbClr val="993366"/>
                </a:solidFill>
              </a:rPr>
              <a:t>9.4</a:t>
            </a:r>
            <a:r>
              <a:rPr lang="en-US" altLang="en-US" sz="1000" b="1">
                <a:solidFill>
                  <a:srgbClr val="4D4D4D"/>
                </a:solidFill>
              </a:rPr>
              <a:t> </a:t>
            </a:r>
            <a:r>
              <a:rPr lang="en-US" altLang="en-US" sz="1000">
                <a:solidFill>
                  <a:srgbClr val="4D4D4D"/>
                </a:solidFill>
              </a:rPr>
              <a:t>It should provide some </a:t>
            </a:r>
            <a:r>
              <a:rPr lang="en-US" altLang="en-US" sz="1000" b="1">
                <a:solidFill>
                  <a:schemeClr val="hlink"/>
                </a:solidFill>
              </a:rPr>
              <a:t>postural stability</a:t>
            </a:r>
            <a:r>
              <a:rPr lang="en-US" altLang="en-US" sz="1000">
                <a:solidFill>
                  <a:srgbClr val="4D4D4D"/>
                </a:solidFill>
              </a:rPr>
              <a:t> while you work or relax. It should be able to </a:t>
            </a:r>
            <a:r>
              <a:rPr lang="en-US" altLang="en-US" sz="1000" b="1">
                <a:solidFill>
                  <a:schemeClr val="hlink"/>
                </a:solidFill>
              </a:rPr>
              <a:t>relax your muscles</a:t>
            </a:r>
            <a:r>
              <a:rPr lang="en-US" altLang="en-US" sz="1000">
                <a:solidFill>
                  <a:srgbClr val="4D4D4D"/>
                </a:solidFill>
              </a:rPr>
              <a:t> that </a:t>
            </a:r>
            <a:r>
              <a:rPr lang="en-US" altLang="en-US" sz="1000" b="1">
                <a:solidFill>
                  <a:schemeClr val="hlink"/>
                </a:solidFill>
              </a:rPr>
              <a:t>aren't doing anything</a:t>
            </a:r>
            <a:r>
              <a:rPr lang="en-US" altLang="en-US" sz="1000">
                <a:solidFill>
                  <a:srgbClr val="4D4D4D"/>
                </a:solidFill>
              </a:rPr>
              <a:t>. </a:t>
            </a:r>
          </a:p>
          <a:p>
            <a:pPr algn="just" eaLnBrk="1" hangingPunct="1"/>
            <a:r>
              <a:rPr lang="en-US" altLang="en-US" sz="1200" b="1">
                <a:solidFill>
                  <a:srgbClr val="993366"/>
                </a:solidFill>
              </a:rPr>
              <a:t>9.5</a:t>
            </a:r>
            <a:r>
              <a:rPr lang="en-US" altLang="en-US" sz="1000">
                <a:solidFill>
                  <a:srgbClr val="4D4D4D"/>
                </a:solidFill>
              </a:rPr>
              <a:t> The seat should also </a:t>
            </a:r>
            <a:r>
              <a:rPr lang="en-US" altLang="en-US" sz="1000" b="1">
                <a:solidFill>
                  <a:schemeClr val="hlink"/>
                </a:solidFill>
              </a:rPr>
              <a:t>fit in with other furniture</a:t>
            </a:r>
            <a:r>
              <a:rPr lang="en-US" altLang="en-US" sz="1000">
                <a:solidFill>
                  <a:srgbClr val="4D4D4D"/>
                </a:solidFill>
              </a:rPr>
              <a:t> and </a:t>
            </a:r>
            <a:r>
              <a:rPr lang="en-US" altLang="en-US" sz="1000" b="1">
                <a:solidFill>
                  <a:schemeClr val="hlink"/>
                </a:solidFill>
              </a:rPr>
              <a:t>equipment</a:t>
            </a:r>
            <a:r>
              <a:rPr lang="en-US" altLang="en-US" sz="1000">
                <a:solidFill>
                  <a:srgbClr val="4D4D4D"/>
                </a:solidFill>
              </a:rPr>
              <a:t> and </a:t>
            </a:r>
            <a:r>
              <a:rPr lang="en-US" altLang="en-US" sz="1000" b="1">
                <a:solidFill>
                  <a:schemeClr val="hlink"/>
                </a:solidFill>
              </a:rPr>
              <a:t>not get in the way of what you are doing</a:t>
            </a:r>
            <a:r>
              <a:rPr lang="en-US" altLang="en-US" sz="1000">
                <a:solidFill>
                  <a:srgbClr val="4D4D4D"/>
                </a:solidFill>
              </a:rPr>
              <a:t>.  </a:t>
            </a:r>
          </a:p>
          <a:p>
            <a:pPr algn="just" eaLnBrk="1" hangingPunct="1"/>
            <a:endParaRPr lang="en-GB" altLang="en-US" sz="1000" b="1">
              <a:solidFill>
                <a:srgbClr val="4D4D4D"/>
              </a:solidFill>
            </a:endParaRPr>
          </a:p>
          <a:p>
            <a:pPr algn="just" eaLnBrk="1" hangingPunct="1"/>
            <a:r>
              <a:rPr lang="en-GB" altLang="en-US" sz="1200" b="1">
                <a:solidFill>
                  <a:srgbClr val="993366"/>
                </a:solidFill>
              </a:rPr>
              <a:t>10.</a:t>
            </a:r>
            <a:r>
              <a:rPr lang="en-GB" altLang="en-US" sz="1200">
                <a:solidFill>
                  <a:srgbClr val="993366"/>
                </a:solidFill>
              </a:rPr>
              <a:t> </a:t>
            </a:r>
            <a:r>
              <a:rPr lang="en-GB" altLang="en-US" sz="1200" b="1" u="sng">
                <a:solidFill>
                  <a:srgbClr val="993366"/>
                </a:solidFill>
              </a:rPr>
              <a:t>GRIP:</a:t>
            </a:r>
          </a:p>
          <a:p>
            <a:pPr algn="just" eaLnBrk="1" hangingPunct="1"/>
            <a:r>
              <a:rPr lang="en-GB" altLang="en-US" sz="1200" b="1">
                <a:solidFill>
                  <a:srgbClr val="993366"/>
                </a:solidFill>
              </a:rPr>
              <a:t>10.1</a:t>
            </a:r>
            <a:r>
              <a:rPr lang="en-GB" altLang="en-US" sz="1000">
                <a:solidFill>
                  <a:srgbClr val="5F5F5F"/>
                </a:solidFill>
              </a:rPr>
              <a:t> The product most be </a:t>
            </a:r>
            <a:r>
              <a:rPr lang="en-GB" altLang="en-US" sz="1000" b="1">
                <a:solidFill>
                  <a:schemeClr val="hlink"/>
                </a:solidFill>
              </a:rPr>
              <a:t>comfortable to use</a:t>
            </a:r>
            <a:r>
              <a:rPr lang="en-GB" altLang="en-US" sz="1000">
                <a:solidFill>
                  <a:srgbClr val="5F5F5F"/>
                </a:solidFill>
              </a:rPr>
              <a:t> and </a:t>
            </a:r>
            <a:r>
              <a:rPr lang="en-GB" altLang="en-US" sz="1000" b="1">
                <a:solidFill>
                  <a:schemeClr val="hlink"/>
                </a:solidFill>
              </a:rPr>
              <a:t>also to grip onto</a:t>
            </a:r>
            <a:r>
              <a:rPr lang="en-GB" altLang="en-US" sz="1000">
                <a:solidFill>
                  <a:srgbClr val="5F5F5F"/>
                </a:solidFill>
              </a:rPr>
              <a:t>. The handles </a:t>
            </a:r>
            <a:r>
              <a:rPr lang="en-GB" altLang="en-US" sz="1000" b="1">
                <a:solidFill>
                  <a:schemeClr val="hlink"/>
                </a:solidFill>
              </a:rPr>
              <a:t>must be suitable for the consumer</a:t>
            </a:r>
            <a:r>
              <a:rPr lang="en-GB" altLang="en-US" sz="1000">
                <a:solidFill>
                  <a:srgbClr val="5F5F5F"/>
                </a:solidFill>
              </a:rPr>
              <a:t>. </a:t>
            </a:r>
          </a:p>
          <a:p>
            <a:pPr algn="just" eaLnBrk="1" hangingPunct="1"/>
            <a:endParaRPr lang="en-GB" altLang="en-US" sz="1000">
              <a:solidFill>
                <a:srgbClr val="5F5F5F"/>
              </a:solidFill>
            </a:endParaRPr>
          </a:p>
        </p:txBody>
      </p:sp>
      <p:sp>
        <p:nvSpPr>
          <p:cNvPr id="24582" name="Text Box 16"/>
          <p:cNvSpPr txBox="1">
            <a:spLocks noChangeArrowheads="1"/>
          </p:cNvSpPr>
          <p:nvPr/>
        </p:nvSpPr>
        <p:spPr bwMode="auto">
          <a:xfrm>
            <a:off x="-7938" y="1127125"/>
            <a:ext cx="4105276"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800" b="1">
                <a:solidFill>
                  <a:srgbClr val="993366"/>
                </a:solidFill>
                <a:latin typeface="Arial "/>
                <a:cs typeface="Arial" pitchFamily="34" charset="0"/>
              </a:rPr>
              <a:t>INTRODUCTION</a:t>
            </a:r>
            <a:endParaRPr lang="en-GB" altLang="en-US" sz="1800" b="1" u="sng">
              <a:solidFill>
                <a:srgbClr val="993366"/>
              </a:solidFill>
              <a:latin typeface="Arial "/>
              <a:cs typeface="Arial" pitchFamily="34" charset="0"/>
            </a:endParaRPr>
          </a:p>
        </p:txBody>
      </p:sp>
      <p:sp>
        <p:nvSpPr>
          <p:cNvPr id="24583" name="Text Box 17"/>
          <p:cNvSpPr txBox="1">
            <a:spLocks noChangeArrowheads="1"/>
          </p:cNvSpPr>
          <p:nvPr/>
        </p:nvSpPr>
        <p:spPr bwMode="auto">
          <a:xfrm>
            <a:off x="71438" y="1471613"/>
            <a:ext cx="3881437"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i="1">
                <a:solidFill>
                  <a:srgbClr val="5F5F5F"/>
                </a:solidFill>
              </a:rPr>
              <a:t>Produces a </a:t>
            </a:r>
            <a:r>
              <a:rPr lang="en-GB" altLang="en-US" sz="1200" b="1" i="1" u="sng">
                <a:solidFill>
                  <a:srgbClr val="993366"/>
                </a:solidFill>
              </a:rPr>
              <a:t>detailed</a:t>
            </a:r>
            <a:r>
              <a:rPr lang="en-GB" altLang="en-US" sz="1200" b="1" i="1">
                <a:solidFill>
                  <a:schemeClr val="hlink"/>
                </a:solidFill>
              </a:rPr>
              <a:t> </a:t>
            </a:r>
            <a:r>
              <a:rPr lang="en-GB" altLang="en-US" sz="1200" i="1">
                <a:solidFill>
                  <a:srgbClr val="5F5F5F"/>
                </a:solidFill>
              </a:rPr>
              <a:t>design</a:t>
            </a:r>
            <a:r>
              <a:rPr lang="en-GB" altLang="en-US" sz="1200" b="1" i="1">
                <a:solidFill>
                  <a:schemeClr val="hlink"/>
                </a:solidFill>
              </a:rPr>
              <a:t> </a:t>
            </a:r>
            <a:r>
              <a:rPr lang="en-GB" altLang="en-US" sz="1200" b="1" i="1" u="sng">
                <a:solidFill>
                  <a:srgbClr val="993366"/>
                </a:solidFill>
              </a:rPr>
              <a:t>specification</a:t>
            </a:r>
            <a:r>
              <a:rPr lang="en-GB" altLang="en-US" sz="1200" i="1">
                <a:solidFill>
                  <a:srgbClr val="5F5F5F"/>
                </a:solidFill>
              </a:rPr>
              <a:t>, </a:t>
            </a:r>
            <a:r>
              <a:rPr lang="en-GB" altLang="en-US" sz="1200" b="1" i="1" u="sng">
                <a:solidFill>
                  <a:srgbClr val="993366"/>
                </a:solidFill>
              </a:rPr>
              <a:t>design requirements</a:t>
            </a:r>
            <a:r>
              <a:rPr lang="en-GB" altLang="en-US" sz="1200" i="1">
                <a:solidFill>
                  <a:srgbClr val="5F5F5F"/>
                </a:solidFill>
              </a:rPr>
              <a:t> are </a:t>
            </a:r>
            <a:r>
              <a:rPr lang="en-GB" altLang="en-US" sz="1200" b="1" i="1" u="sng">
                <a:solidFill>
                  <a:srgbClr val="993366"/>
                </a:solidFill>
              </a:rPr>
              <a:t>justified objectively</a:t>
            </a:r>
            <a:r>
              <a:rPr lang="en-GB" altLang="en-US" sz="1200" i="1">
                <a:solidFill>
                  <a:srgbClr val="5F5F5F"/>
                </a:solidFill>
              </a:rPr>
              <a:t>. </a:t>
            </a:r>
            <a:endParaRPr lang="en-US" altLang="en-US" sz="1200" i="1">
              <a:solidFill>
                <a:srgbClr val="5F5F5F"/>
              </a:solidFill>
            </a:endParaRPr>
          </a:p>
        </p:txBody>
      </p:sp>
      <p:sp>
        <p:nvSpPr>
          <p:cNvPr id="24584" name="Text Box 18"/>
          <p:cNvSpPr txBox="1">
            <a:spLocks noChangeArrowheads="1"/>
          </p:cNvSpPr>
          <p:nvPr/>
        </p:nvSpPr>
        <p:spPr bwMode="auto">
          <a:xfrm>
            <a:off x="-7938" y="1970088"/>
            <a:ext cx="3313113"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chemeClr val="hlink"/>
                </a:solidFill>
                <a:cs typeface="Arial" pitchFamily="34" charset="0"/>
              </a:rPr>
              <a:t>DETAILED SPECIFICATION</a:t>
            </a:r>
            <a:endParaRPr lang="en-GB" altLang="en-US" sz="2000" b="1" u="sng">
              <a:solidFill>
                <a:schemeClr val="hlink"/>
              </a:solidFill>
              <a:cs typeface="Arial" pitchFamily="34" charset="0"/>
            </a:endParaRPr>
          </a:p>
        </p:txBody>
      </p:sp>
      <p:sp>
        <p:nvSpPr>
          <p:cNvPr id="24585" name="Text Box 19"/>
          <p:cNvSpPr txBox="1">
            <a:spLocks noChangeArrowheads="1"/>
          </p:cNvSpPr>
          <p:nvPr/>
        </p:nvSpPr>
        <p:spPr bwMode="auto">
          <a:xfrm>
            <a:off x="71438" y="2789238"/>
            <a:ext cx="3881437" cy="6627812"/>
          </a:xfrm>
          <a:prstGeom prst="rect">
            <a:avLst/>
          </a:prstGeom>
          <a:gradFill rotWithShape="1">
            <a:gsLst>
              <a:gs pos="0">
                <a:srgbClr val="E2E2E2"/>
              </a:gs>
              <a:gs pos="100000">
                <a:schemeClr val="bg1">
                  <a:alpha val="10001"/>
                </a:schemeClr>
              </a:gs>
            </a:gsLst>
            <a:path path="rect">
              <a:fillToRect t="100000" r="100000"/>
            </a:path>
          </a:gra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b="1">
                <a:solidFill>
                  <a:srgbClr val="993366"/>
                </a:solidFill>
              </a:rPr>
              <a:t>1. </a:t>
            </a:r>
            <a:r>
              <a:rPr lang="en-GB" altLang="en-US" sz="1200" b="1" u="sng">
                <a:solidFill>
                  <a:srgbClr val="993366"/>
                </a:solidFill>
              </a:rPr>
              <a:t>AESTHETICS: </a:t>
            </a:r>
            <a:endParaRPr lang="en-GB" altLang="en-US" sz="1200" b="1">
              <a:solidFill>
                <a:srgbClr val="993366"/>
              </a:solidFill>
            </a:endParaRPr>
          </a:p>
          <a:p>
            <a:pPr algn="just" eaLnBrk="1" hangingPunct="1"/>
            <a:r>
              <a:rPr lang="en-GB" altLang="en-US" sz="1200" b="1">
                <a:solidFill>
                  <a:srgbClr val="993366"/>
                </a:solidFill>
              </a:rPr>
              <a:t>1.1</a:t>
            </a:r>
            <a:r>
              <a:rPr lang="en-GB" altLang="en-US" sz="1200">
                <a:solidFill>
                  <a:schemeClr val="bg2"/>
                </a:solidFill>
              </a:rPr>
              <a:t> </a:t>
            </a:r>
            <a:r>
              <a:rPr lang="en-GB" altLang="en-US" sz="900">
                <a:solidFill>
                  <a:srgbClr val="5F5F5F"/>
                </a:solidFill>
              </a:rPr>
              <a:t>The product must be </a:t>
            </a:r>
            <a:r>
              <a:rPr lang="en-GB" altLang="en-US" sz="900" b="1">
                <a:solidFill>
                  <a:schemeClr val="hlink"/>
                </a:solidFill>
              </a:rPr>
              <a:t>attractive and appealing to the eye with bright modern colours</a:t>
            </a:r>
            <a:r>
              <a:rPr lang="en-GB" altLang="en-US" sz="900">
                <a:solidFill>
                  <a:srgbClr val="5F5F5F"/>
                </a:solidFill>
              </a:rPr>
              <a:t>. The colour of the </a:t>
            </a:r>
            <a:r>
              <a:rPr lang="en-GB" altLang="en-US" sz="900" b="1">
                <a:solidFill>
                  <a:schemeClr val="hlink"/>
                </a:solidFill>
              </a:rPr>
              <a:t>must be suitable for both genders</a:t>
            </a:r>
            <a:r>
              <a:rPr lang="en-GB" altLang="en-US" sz="900">
                <a:solidFill>
                  <a:srgbClr val="5F5F5F"/>
                </a:solidFill>
              </a:rPr>
              <a:t> as this product will be used by </a:t>
            </a:r>
            <a:r>
              <a:rPr lang="en-GB" altLang="en-US" sz="900" b="1">
                <a:solidFill>
                  <a:schemeClr val="hlink"/>
                </a:solidFill>
              </a:rPr>
              <a:t>male and female students or office workers</a:t>
            </a:r>
            <a:r>
              <a:rPr lang="en-GB" altLang="en-US" sz="900">
                <a:solidFill>
                  <a:srgbClr val="5F5F5F"/>
                </a:solidFill>
              </a:rPr>
              <a:t> if possible. </a:t>
            </a:r>
            <a:endParaRPr lang="en-GB" altLang="en-US" sz="900" b="1">
              <a:solidFill>
                <a:srgbClr val="5F5F5F"/>
              </a:solidFill>
            </a:endParaRPr>
          </a:p>
          <a:p>
            <a:pPr algn="just" eaLnBrk="1" hangingPunct="1"/>
            <a:r>
              <a:rPr lang="en-GB" altLang="en-US" sz="1200" b="1">
                <a:solidFill>
                  <a:srgbClr val="993366"/>
                </a:solidFill>
              </a:rPr>
              <a:t>1.2</a:t>
            </a:r>
            <a:r>
              <a:rPr lang="en-GB" altLang="en-US" sz="900">
                <a:solidFill>
                  <a:schemeClr val="bg2"/>
                </a:solidFill>
              </a:rPr>
              <a:t> </a:t>
            </a:r>
            <a:r>
              <a:rPr lang="en-GB" altLang="en-US" sz="1000">
                <a:solidFill>
                  <a:srgbClr val="5F5F5F"/>
                </a:solidFill>
              </a:rPr>
              <a:t>I aim to have </a:t>
            </a:r>
            <a:r>
              <a:rPr lang="en-GB" altLang="en-US" sz="1000" b="1">
                <a:solidFill>
                  <a:schemeClr val="hlink"/>
                </a:solidFill>
              </a:rPr>
              <a:t>rounded over corners of the edges to give it a more modern look/shape</a:t>
            </a:r>
            <a:r>
              <a:rPr lang="en-GB" altLang="en-US" sz="1000">
                <a:solidFill>
                  <a:srgbClr val="5F5F5F"/>
                </a:solidFill>
              </a:rPr>
              <a:t> and also to be </a:t>
            </a:r>
            <a:r>
              <a:rPr lang="en-GB" altLang="en-US" sz="1000" b="1">
                <a:solidFill>
                  <a:schemeClr val="hlink"/>
                </a:solidFill>
              </a:rPr>
              <a:t>aesthetically pleasing to consumer and also persuasive</a:t>
            </a:r>
            <a:r>
              <a:rPr lang="en-GB" altLang="en-US" sz="1000">
                <a:solidFill>
                  <a:srgbClr val="5F5F5F"/>
                </a:solidFill>
              </a:rPr>
              <a:t> (so the customer will want to use the product).</a:t>
            </a:r>
            <a:endParaRPr lang="en-GB" altLang="en-US" sz="1000" b="1">
              <a:solidFill>
                <a:srgbClr val="5F5F5F"/>
              </a:solidFill>
            </a:endParaRPr>
          </a:p>
          <a:p>
            <a:pPr algn="just" eaLnBrk="1" hangingPunct="1"/>
            <a:r>
              <a:rPr lang="en-GB" altLang="en-US" sz="1200" b="1">
                <a:solidFill>
                  <a:srgbClr val="993366"/>
                </a:solidFill>
              </a:rPr>
              <a:t>1.3</a:t>
            </a:r>
            <a:r>
              <a:rPr lang="en-GB" altLang="en-US" sz="900">
                <a:solidFill>
                  <a:schemeClr val="bg2"/>
                </a:solidFill>
              </a:rPr>
              <a:t> </a:t>
            </a:r>
            <a:r>
              <a:rPr lang="en-US" altLang="en-US" sz="1000">
                <a:solidFill>
                  <a:srgbClr val="5F5F5F"/>
                </a:solidFill>
              </a:rPr>
              <a:t>The solution </a:t>
            </a:r>
            <a:r>
              <a:rPr lang="en-US" altLang="en-US" sz="1000" b="1">
                <a:solidFill>
                  <a:schemeClr val="hlink"/>
                </a:solidFill>
              </a:rPr>
              <a:t>will stand on a floor in the classroom</a:t>
            </a:r>
            <a:r>
              <a:rPr lang="en-US" altLang="en-US" sz="1000">
                <a:solidFill>
                  <a:srgbClr val="5F5F5F"/>
                </a:solidFill>
              </a:rPr>
              <a:t> and also be</a:t>
            </a:r>
            <a:r>
              <a:rPr lang="en-US" altLang="en-US" sz="1000" b="1">
                <a:solidFill>
                  <a:schemeClr val="hlink"/>
                </a:solidFill>
              </a:rPr>
              <a:t> transportable</a:t>
            </a:r>
            <a:r>
              <a:rPr lang="en-US" altLang="en-US" sz="1000">
                <a:solidFill>
                  <a:srgbClr val="5F5F5F"/>
                </a:solidFill>
              </a:rPr>
              <a:t> as well.</a:t>
            </a:r>
            <a:r>
              <a:rPr lang="en-US" altLang="en-US" sz="1000" b="1">
                <a:solidFill>
                  <a:srgbClr val="4D4D4D"/>
                </a:solidFill>
              </a:rPr>
              <a:t> </a:t>
            </a:r>
            <a:endParaRPr lang="en-GB" altLang="en-US" sz="1000">
              <a:solidFill>
                <a:srgbClr val="4D4D4D"/>
              </a:solidFill>
            </a:endParaRPr>
          </a:p>
          <a:p>
            <a:pPr algn="just" eaLnBrk="1" hangingPunct="1"/>
            <a:endParaRPr lang="en-GB" altLang="en-US" sz="1000" b="1">
              <a:solidFill>
                <a:srgbClr val="4D4D4D"/>
              </a:solidFill>
            </a:endParaRPr>
          </a:p>
          <a:p>
            <a:pPr algn="just" eaLnBrk="1" hangingPunct="1"/>
            <a:r>
              <a:rPr lang="en-GB" altLang="en-US" sz="1200" b="1">
                <a:solidFill>
                  <a:srgbClr val="993366"/>
                </a:solidFill>
              </a:rPr>
              <a:t>2. </a:t>
            </a:r>
            <a:r>
              <a:rPr lang="en-GB" altLang="en-US" sz="1200" b="1" u="sng">
                <a:solidFill>
                  <a:srgbClr val="993366"/>
                </a:solidFill>
              </a:rPr>
              <a:t>COST: </a:t>
            </a:r>
            <a:endParaRPr lang="en-GB" altLang="en-US" sz="1200" b="1">
              <a:solidFill>
                <a:srgbClr val="993366"/>
              </a:solidFill>
            </a:endParaRPr>
          </a:p>
          <a:p>
            <a:pPr algn="just" eaLnBrk="1" hangingPunct="1"/>
            <a:r>
              <a:rPr lang="en-GB" altLang="en-US" sz="1200" b="1">
                <a:solidFill>
                  <a:srgbClr val="993366"/>
                </a:solidFill>
              </a:rPr>
              <a:t>2.1</a:t>
            </a:r>
            <a:r>
              <a:rPr lang="en-GB" altLang="en-US" sz="900" b="1">
                <a:solidFill>
                  <a:schemeClr val="bg2"/>
                </a:solidFill>
              </a:rPr>
              <a:t> </a:t>
            </a:r>
            <a:r>
              <a:rPr lang="en-GB" altLang="en-US" sz="1000">
                <a:solidFill>
                  <a:srgbClr val="5F5F5F"/>
                </a:solidFill>
              </a:rPr>
              <a:t>In my research I found out that school desks vary costs in from </a:t>
            </a:r>
            <a:r>
              <a:rPr lang="en-GB" altLang="en-US" sz="1000" b="1">
                <a:solidFill>
                  <a:schemeClr val="hlink"/>
                </a:solidFill>
              </a:rPr>
              <a:t>£10 - £200</a:t>
            </a:r>
            <a:r>
              <a:rPr lang="en-GB" altLang="en-US" sz="1000">
                <a:solidFill>
                  <a:srgbClr val="5F5F5F"/>
                </a:solidFill>
              </a:rPr>
              <a:t>, but </a:t>
            </a:r>
            <a:r>
              <a:rPr lang="en-GB" altLang="en-US" sz="1000" b="1">
                <a:solidFill>
                  <a:schemeClr val="hlink"/>
                </a:solidFill>
              </a:rPr>
              <a:t>these have unnecessary function compared to the product that I’m making</a:t>
            </a:r>
            <a:r>
              <a:rPr lang="en-GB" altLang="en-US" sz="1000">
                <a:solidFill>
                  <a:srgbClr val="5F5F5F"/>
                </a:solidFill>
              </a:rPr>
              <a:t>; therefore I aim for my product to be sold at </a:t>
            </a:r>
            <a:r>
              <a:rPr lang="en-GB" altLang="en-US" sz="1000" b="1">
                <a:solidFill>
                  <a:schemeClr val="hlink"/>
                </a:solidFill>
              </a:rPr>
              <a:t>reasonably price</a:t>
            </a:r>
            <a:r>
              <a:rPr lang="en-GB" altLang="en-US" sz="1000">
                <a:solidFill>
                  <a:srgbClr val="5F5F5F"/>
                </a:solidFill>
              </a:rPr>
              <a:t> as it should be no more than </a:t>
            </a:r>
            <a:r>
              <a:rPr lang="en-GB" altLang="en-US" sz="1000" b="1">
                <a:solidFill>
                  <a:schemeClr val="hlink"/>
                </a:solidFill>
              </a:rPr>
              <a:t>£5</a:t>
            </a:r>
            <a:r>
              <a:rPr lang="en-GB" altLang="en-US" sz="1000">
                <a:solidFill>
                  <a:srgbClr val="5F5F5F"/>
                </a:solidFill>
              </a:rPr>
              <a:t>.</a:t>
            </a:r>
            <a:endParaRPr lang="en-GB" altLang="en-US" sz="1000" b="1">
              <a:solidFill>
                <a:srgbClr val="5F5F5F"/>
              </a:solidFill>
            </a:endParaRPr>
          </a:p>
          <a:p>
            <a:pPr algn="just" eaLnBrk="1" hangingPunct="1"/>
            <a:endParaRPr lang="en-GB" altLang="en-US" sz="1000" b="1">
              <a:solidFill>
                <a:srgbClr val="5F5F5F"/>
              </a:solidFill>
            </a:endParaRPr>
          </a:p>
          <a:p>
            <a:pPr algn="just" eaLnBrk="1" hangingPunct="1"/>
            <a:r>
              <a:rPr lang="en-GB" altLang="en-US" sz="1200" b="1">
                <a:solidFill>
                  <a:srgbClr val="993366"/>
                </a:solidFill>
              </a:rPr>
              <a:t>3. </a:t>
            </a:r>
            <a:r>
              <a:rPr lang="en-GB" altLang="en-US" sz="1200" b="1" u="sng">
                <a:solidFill>
                  <a:srgbClr val="993366"/>
                </a:solidFill>
              </a:rPr>
              <a:t>CUSTOMER AND MARKET:</a:t>
            </a:r>
          </a:p>
          <a:p>
            <a:pPr algn="just" eaLnBrk="1" hangingPunct="1"/>
            <a:r>
              <a:rPr lang="en-GB" altLang="en-US" sz="1200" b="1">
                <a:solidFill>
                  <a:srgbClr val="993366"/>
                </a:solidFill>
              </a:rPr>
              <a:t>3.1</a:t>
            </a:r>
            <a:r>
              <a:rPr lang="en-GB" altLang="en-US" sz="900" b="1">
                <a:solidFill>
                  <a:srgbClr val="993366"/>
                </a:solidFill>
              </a:rPr>
              <a:t> </a:t>
            </a:r>
            <a:r>
              <a:rPr lang="en-GB" altLang="en-US" sz="1000">
                <a:solidFill>
                  <a:srgbClr val="5F5F5F"/>
                </a:solidFill>
              </a:rPr>
              <a:t>This product must be </a:t>
            </a:r>
            <a:r>
              <a:rPr lang="en-GB" altLang="en-US" sz="1000" b="1">
                <a:solidFill>
                  <a:schemeClr val="hlink"/>
                </a:solidFill>
              </a:rPr>
              <a:t>suitable for use</a:t>
            </a:r>
            <a:r>
              <a:rPr lang="en-GB" altLang="en-US" sz="1000">
                <a:solidFill>
                  <a:srgbClr val="5F5F5F"/>
                </a:solidFill>
              </a:rPr>
              <a:t> by everyone as people of </a:t>
            </a:r>
            <a:r>
              <a:rPr lang="en-GB" altLang="en-US" sz="1000" b="1">
                <a:solidFill>
                  <a:schemeClr val="hlink"/>
                </a:solidFill>
              </a:rPr>
              <a:t>all ages and genders</a:t>
            </a:r>
            <a:r>
              <a:rPr lang="en-GB" altLang="en-US" sz="1000">
                <a:solidFill>
                  <a:srgbClr val="5F5F5F"/>
                </a:solidFill>
              </a:rPr>
              <a:t> will use a school desk or a ‘portable’ desk.</a:t>
            </a:r>
          </a:p>
          <a:p>
            <a:pPr algn="just" eaLnBrk="1" hangingPunct="1"/>
            <a:r>
              <a:rPr lang="en-GB" altLang="en-US" sz="1200" b="1">
                <a:solidFill>
                  <a:srgbClr val="993366"/>
                </a:solidFill>
              </a:rPr>
              <a:t>3.2</a:t>
            </a:r>
            <a:r>
              <a:rPr lang="en-GB" altLang="en-US" sz="1200" b="1">
                <a:solidFill>
                  <a:srgbClr val="5F5F5F"/>
                </a:solidFill>
              </a:rPr>
              <a:t> </a:t>
            </a:r>
            <a:r>
              <a:rPr lang="en-GB" altLang="en-US" sz="1000">
                <a:solidFill>
                  <a:srgbClr val="5F5F5F"/>
                </a:solidFill>
              </a:rPr>
              <a:t>The manufacturer must be able to </a:t>
            </a:r>
            <a:r>
              <a:rPr lang="en-GB" altLang="en-US" sz="1000" b="1">
                <a:solidFill>
                  <a:schemeClr val="hlink"/>
                </a:solidFill>
              </a:rPr>
              <a:t>use inconsequential and modern materials</a:t>
            </a:r>
            <a:r>
              <a:rPr lang="en-GB" altLang="en-US" sz="1000">
                <a:solidFill>
                  <a:srgbClr val="5F5F5F"/>
                </a:solidFill>
              </a:rPr>
              <a:t>. The product must be </a:t>
            </a:r>
            <a:r>
              <a:rPr lang="en-GB" altLang="en-US" sz="1000" b="1">
                <a:solidFill>
                  <a:schemeClr val="hlink"/>
                </a:solidFill>
              </a:rPr>
              <a:t>sustainable</a:t>
            </a:r>
            <a:r>
              <a:rPr lang="en-GB" altLang="en-US" sz="1000">
                <a:solidFill>
                  <a:srgbClr val="5F5F5F"/>
                </a:solidFill>
              </a:rPr>
              <a:t>.  </a:t>
            </a:r>
            <a:endParaRPr lang="en-GB" altLang="en-US" sz="1000" b="1">
              <a:solidFill>
                <a:srgbClr val="5F5F5F"/>
              </a:solidFill>
            </a:endParaRPr>
          </a:p>
          <a:p>
            <a:pPr algn="just" eaLnBrk="1" hangingPunct="1"/>
            <a:endParaRPr lang="en-GB" altLang="en-US" sz="1000" b="1">
              <a:solidFill>
                <a:srgbClr val="5F5F5F"/>
              </a:solidFill>
            </a:endParaRPr>
          </a:p>
          <a:p>
            <a:pPr algn="just" eaLnBrk="1" hangingPunct="1"/>
            <a:r>
              <a:rPr lang="en-GB" altLang="en-US" sz="1200" b="1">
                <a:solidFill>
                  <a:srgbClr val="993366"/>
                </a:solidFill>
              </a:rPr>
              <a:t>4. </a:t>
            </a:r>
            <a:r>
              <a:rPr lang="en-GB" altLang="en-US" sz="1200" b="1" u="sng">
                <a:solidFill>
                  <a:srgbClr val="993366"/>
                </a:solidFill>
              </a:rPr>
              <a:t>ENVIRONMENT / LOCATION:</a:t>
            </a:r>
          </a:p>
          <a:p>
            <a:pPr algn="just" eaLnBrk="1" hangingPunct="1"/>
            <a:r>
              <a:rPr lang="en-GB" altLang="en-US" sz="1200" b="1">
                <a:solidFill>
                  <a:srgbClr val="993366"/>
                </a:solidFill>
              </a:rPr>
              <a:t>4.1 </a:t>
            </a:r>
            <a:r>
              <a:rPr lang="en-GB" altLang="en-US" sz="1000">
                <a:solidFill>
                  <a:srgbClr val="5F5F5F"/>
                </a:solidFill>
              </a:rPr>
              <a:t>It must be placed in a </a:t>
            </a:r>
            <a:r>
              <a:rPr lang="en-GB" altLang="en-US" sz="1000" b="1">
                <a:solidFill>
                  <a:schemeClr val="hlink"/>
                </a:solidFill>
              </a:rPr>
              <a:t>classroom</a:t>
            </a:r>
            <a:r>
              <a:rPr lang="en-GB" altLang="en-US" sz="1000">
                <a:solidFill>
                  <a:srgbClr val="5F5F5F"/>
                </a:solidFill>
              </a:rPr>
              <a:t>. It would be able </a:t>
            </a:r>
            <a:r>
              <a:rPr lang="en-GB" altLang="en-US" sz="1000" b="1">
                <a:solidFill>
                  <a:schemeClr val="hlink"/>
                </a:solidFill>
              </a:rPr>
              <a:t>to work under dry conditions</a:t>
            </a:r>
            <a:r>
              <a:rPr lang="en-GB" altLang="en-US" sz="1000">
                <a:solidFill>
                  <a:srgbClr val="5F5F5F"/>
                </a:solidFill>
              </a:rPr>
              <a:t>.</a:t>
            </a:r>
          </a:p>
          <a:p>
            <a:pPr algn="just" eaLnBrk="1" hangingPunct="1"/>
            <a:r>
              <a:rPr lang="en-GB" altLang="en-US" sz="1200" b="1">
                <a:solidFill>
                  <a:srgbClr val="993366"/>
                </a:solidFill>
              </a:rPr>
              <a:t>4.2</a:t>
            </a:r>
            <a:r>
              <a:rPr lang="en-GB" altLang="en-US" sz="900" b="1">
                <a:solidFill>
                  <a:srgbClr val="5F5F5F"/>
                </a:solidFill>
              </a:rPr>
              <a:t> </a:t>
            </a:r>
            <a:r>
              <a:rPr lang="en-GB" altLang="en-US" sz="1000">
                <a:solidFill>
                  <a:srgbClr val="5F5F5F"/>
                </a:solidFill>
              </a:rPr>
              <a:t>The product must be </a:t>
            </a:r>
            <a:r>
              <a:rPr lang="en-GB" altLang="en-US" sz="1000" b="1">
                <a:solidFill>
                  <a:schemeClr val="hlink"/>
                </a:solidFill>
              </a:rPr>
              <a:t>lightweight</a:t>
            </a:r>
            <a:r>
              <a:rPr lang="en-GB" altLang="en-US" sz="1000">
                <a:solidFill>
                  <a:srgbClr val="5F5F5F"/>
                </a:solidFill>
              </a:rPr>
              <a:t> so that the product could </a:t>
            </a:r>
            <a:r>
              <a:rPr lang="en-GB" altLang="en-US" sz="1000" b="1">
                <a:solidFill>
                  <a:schemeClr val="hlink"/>
                </a:solidFill>
              </a:rPr>
              <a:t>be easily transportable</a:t>
            </a:r>
            <a:r>
              <a:rPr lang="en-GB" altLang="en-US" sz="1000">
                <a:solidFill>
                  <a:srgbClr val="5F5F5F"/>
                </a:solidFill>
              </a:rPr>
              <a:t>.</a:t>
            </a:r>
          </a:p>
          <a:p>
            <a:pPr algn="just" eaLnBrk="1" hangingPunct="1"/>
            <a:endParaRPr lang="en-GB" altLang="en-US" sz="1000">
              <a:solidFill>
                <a:srgbClr val="5F5F5F"/>
              </a:solidFill>
            </a:endParaRPr>
          </a:p>
          <a:p>
            <a:pPr algn="just" eaLnBrk="1" hangingPunct="1"/>
            <a:r>
              <a:rPr lang="en-GB" altLang="en-US" sz="1200" b="1">
                <a:solidFill>
                  <a:srgbClr val="993366"/>
                </a:solidFill>
              </a:rPr>
              <a:t>5. </a:t>
            </a:r>
            <a:r>
              <a:rPr lang="en-GB" altLang="en-US" sz="1200" b="1" u="sng">
                <a:solidFill>
                  <a:srgbClr val="993366"/>
                </a:solidFill>
              </a:rPr>
              <a:t>SAFETY:</a:t>
            </a:r>
          </a:p>
          <a:p>
            <a:pPr algn="just" eaLnBrk="1" hangingPunct="1"/>
            <a:r>
              <a:rPr lang="en-GB" altLang="en-US" sz="1200" b="1">
                <a:solidFill>
                  <a:srgbClr val="993366"/>
                </a:solidFill>
              </a:rPr>
              <a:t>5.1</a:t>
            </a:r>
            <a:r>
              <a:rPr lang="en-GB" altLang="en-US" sz="1200">
                <a:solidFill>
                  <a:srgbClr val="5F5F5F"/>
                </a:solidFill>
              </a:rPr>
              <a:t> </a:t>
            </a:r>
            <a:r>
              <a:rPr lang="en-GB" altLang="en-US" sz="1000">
                <a:solidFill>
                  <a:srgbClr val="5F5F5F"/>
                </a:solidFill>
              </a:rPr>
              <a:t>The product will have </a:t>
            </a:r>
            <a:r>
              <a:rPr lang="en-GB" altLang="en-US" sz="1000" b="1">
                <a:solidFill>
                  <a:schemeClr val="hlink"/>
                </a:solidFill>
              </a:rPr>
              <a:t>smooth edges</a:t>
            </a:r>
            <a:r>
              <a:rPr lang="en-GB" altLang="en-US" sz="1000">
                <a:solidFill>
                  <a:srgbClr val="5F5F5F"/>
                </a:solidFill>
              </a:rPr>
              <a:t> and </a:t>
            </a:r>
            <a:r>
              <a:rPr lang="en-GB" altLang="en-US" sz="1000" b="1">
                <a:solidFill>
                  <a:schemeClr val="hlink"/>
                </a:solidFill>
              </a:rPr>
              <a:t>no sharp corners, or loose screws</a:t>
            </a:r>
            <a:r>
              <a:rPr lang="en-GB" altLang="en-US" sz="1000">
                <a:solidFill>
                  <a:srgbClr val="4D4D4D"/>
                </a:solidFill>
              </a:rPr>
              <a:t>, or</a:t>
            </a:r>
            <a:r>
              <a:rPr lang="en-GB" altLang="en-US" sz="1000" b="1">
                <a:solidFill>
                  <a:schemeClr val="hlink"/>
                </a:solidFill>
              </a:rPr>
              <a:t> contains any small pieces as the child may choke on small parts</a:t>
            </a:r>
            <a:r>
              <a:rPr lang="en-GB" altLang="en-US" sz="1000">
                <a:solidFill>
                  <a:srgbClr val="5F5F5F"/>
                </a:solidFill>
              </a:rPr>
              <a:t> and must also be </a:t>
            </a:r>
            <a:r>
              <a:rPr lang="en-GB" altLang="en-US" sz="1000" b="1">
                <a:solidFill>
                  <a:schemeClr val="hlink"/>
                </a:solidFill>
              </a:rPr>
              <a:t>aesthetically pleasing</a:t>
            </a:r>
            <a:r>
              <a:rPr lang="en-GB" altLang="en-US" sz="1000">
                <a:solidFill>
                  <a:srgbClr val="5F5F5F"/>
                </a:solidFill>
              </a:rPr>
              <a:t>.</a:t>
            </a:r>
          </a:p>
          <a:p>
            <a:pPr algn="just" eaLnBrk="1" hangingPunct="1"/>
            <a:r>
              <a:rPr lang="en-GB" altLang="en-US" sz="1200" b="1">
                <a:solidFill>
                  <a:srgbClr val="993366"/>
                </a:solidFill>
              </a:rPr>
              <a:t>5.2 </a:t>
            </a:r>
            <a:r>
              <a:rPr lang="en-GB" altLang="en-US" sz="1000">
                <a:solidFill>
                  <a:srgbClr val="5F5F5F"/>
                </a:solidFill>
              </a:rPr>
              <a:t>It will be safe for the users </a:t>
            </a:r>
            <a:r>
              <a:rPr lang="en-GB" altLang="en-US" sz="1000" b="1">
                <a:solidFill>
                  <a:schemeClr val="hlink"/>
                </a:solidFill>
              </a:rPr>
              <a:t>to work it or to move around</a:t>
            </a:r>
            <a:r>
              <a:rPr lang="en-GB" altLang="en-US" sz="1000">
                <a:solidFill>
                  <a:srgbClr val="5F5F5F"/>
                </a:solidFill>
              </a:rPr>
              <a:t> the classroom etc. </a:t>
            </a:r>
          </a:p>
          <a:p>
            <a:pPr algn="just" eaLnBrk="1" hangingPunct="1"/>
            <a:endParaRPr lang="en-US" altLang="en-US" sz="1000">
              <a:solidFill>
                <a:srgbClr val="5F5F5F"/>
              </a:solidFill>
            </a:endParaRPr>
          </a:p>
        </p:txBody>
      </p:sp>
      <p:sp>
        <p:nvSpPr>
          <p:cNvPr id="24586" name="Rectangle 20"/>
          <p:cNvSpPr>
            <a:spLocks noChangeArrowheads="1"/>
          </p:cNvSpPr>
          <p:nvPr/>
        </p:nvSpPr>
        <p:spPr bwMode="auto">
          <a:xfrm>
            <a:off x="4086225" y="-23813"/>
            <a:ext cx="3106738" cy="1085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DETAILED SPECIFICATION  (CONTINUED)</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1"/>
          <p:cNvSpPr>
            <a:spLocks noChangeArrowheads="1"/>
          </p:cNvSpPr>
          <p:nvPr/>
        </p:nvSpPr>
        <p:spPr bwMode="auto">
          <a:xfrm>
            <a:off x="-223838" y="-239713"/>
            <a:ext cx="13320713" cy="10153651"/>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pic>
        <p:nvPicPr>
          <p:cNvPr id="25603" name="Picture 15" descr="LUCY PICS156"/>
          <p:cNvPicPr>
            <a:picLocks noChangeAspect="1" noChangeArrowheads="1"/>
          </p:cNvPicPr>
          <p:nvPr/>
        </p:nvPicPr>
        <p:blipFill>
          <a:blip r:embed="rId3">
            <a:clrChange>
              <a:clrFrom>
                <a:srgbClr val="F0EEF3"/>
              </a:clrFrom>
              <a:clrTo>
                <a:srgbClr val="F0EEF3">
                  <a:alpha val="0"/>
                </a:srgbClr>
              </a:clrTo>
            </a:clrChange>
            <a:extLst>
              <a:ext uri="{28A0092B-C50C-407E-A947-70E740481C1C}">
                <a14:useLocalDpi xmlns:a14="http://schemas.microsoft.com/office/drawing/2010/main" val="0"/>
              </a:ext>
            </a:extLst>
          </a:blip>
          <a:srcRect t="48590" b="6015"/>
          <a:stretch>
            <a:fillRect/>
          </a:stretch>
        </p:blipFill>
        <p:spPr bwMode="auto">
          <a:xfrm>
            <a:off x="0" y="1200150"/>
            <a:ext cx="12801600" cy="844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 Box 5"/>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DESIGN</a:t>
            </a:r>
            <a:r>
              <a:rPr lang="en-GB" altLang="en-US" sz="3200" b="1">
                <a:solidFill>
                  <a:srgbClr val="5F5F5F"/>
                </a:solidFill>
                <a:cs typeface="Arial" pitchFamily="34" charset="0"/>
              </a:rPr>
              <a:t>, DESIGN DEVELOPMENT &amp; MAKING</a:t>
            </a:r>
          </a:p>
        </p:txBody>
      </p:sp>
      <p:sp>
        <p:nvSpPr>
          <p:cNvPr id="25605" name="Text Box 7"/>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25606" name="Text Box 16"/>
          <p:cNvSpPr txBox="1">
            <a:spLocks noChangeArrowheads="1"/>
          </p:cNvSpPr>
          <p:nvPr/>
        </p:nvSpPr>
        <p:spPr bwMode="auto">
          <a:xfrm>
            <a:off x="3592513" y="822325"/>
            <a:ext cx="72723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INITIALS IDEAS – SHAPE IDEAS</a:t>
            </a:r>
          </a:p>
        </p:txBody>
      </p:sp>
      <p:sp>
        <p:nvSpPr>
          <p:cNvPr id="25607" name="Text Box 17"/>
          <p:cNvSpPr txBox="1">
            <a:spLocks noChangeArrowheads="1"/>
          </p:cNvSpPr>
          <p:nvPr/>
        </p:nvSpPr>
        <p:spPr bwMode="auto">
          <a:xfrm>
            <a:off x="1431925" y="6307138"/>
            <a:ext cx="3097213"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strongly dislike this concept because it looks like a rug and not a school desk or seating area.</a:t>
            </a:r>
            <a:endParaRPr lang="en-US" altLang="en-US" sz="1000">
              <a:solidFill>
                <a:srgbClr val="4D4D4D"/>
              </a:solidFill>
            </a:endParaRPr>
          </a:p>
        </p:txBody>
      </p:sp>
      <p:sp>
        <p:nvSpPr>
          <p:cNvPr id="25608" name="Text Box 18"/>
          <p:cNvSpPr txBox="1">
            <a:spLocks noChangeArrowheads="1"/>
          </p:cNvSpPr>
          <p:nvPr/>
        </p:nvSpPr>
        <p:spPr bwMode="auto">
          <a:xfrm>
            <a:off x="10361613" y="912813"/>
            <a:ext cx="23749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design looks very relaxed, but can be distractive for the students because it may too relaxed for them to concentrate. </a:t>
            </a:r>
            <a:endParaRPr lang="en-US" altLang="en-US" sz="1000">
              <a:solidFill>
                <a:srgbClr val="4D4D4D"/>
              </a:solidFill>
            </a:endParaRPr>
          </a:p>
        </p:txBody>
      </p:sp>
      <p:sp>
        <p:nvSpPr>
          <p:cNvPr id="25609" name="Text Box 19"/>
          <p:cNvSpPr txBox="1">
            <a:spLocks noChangeArrowheads="1"/>
          </p:cNvSpPr>
          <p:nvPr/>
        </p:nvSpPr>
        <p:spPr bwMode="auto">
          <a:xfrm>
            <a:off x="11009313" y="2713038"/>
            <a:ext cx="1584325"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triangular seat is interesting because there is an triangular hole which can be used as a storage for books etc.</a:t>
            </a:r>
            <a:endParaRPr lang="en-US" altLang="en-US" sz="800">
              <a:solidFill>
                <a:srgbClr val="4D4D4D"/>
              </a:solidFill>
            </a:endParaRPr>
          </a:p>
        </p:txBody>
      </p:sp>
      <p:sp>
        <p:nvSpPr>
          <p:cNvPr id="25610" name="Text Box 20"/>
          <p:cNvSpPr txBox="1">
            <a:spLocks noChangeArrowheads="1"/>
          </p:cNvSpPr>
          <p:nvPr/>
        </p:nvSpPr>
        <p:spPr bwMode="auto">
          <a:xfrm>
            <a:off x="65088" y="8890000"/>
            <a:ext cx="25908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use of “S” but I also think it would be bulky to move around the classroom or the public environment.</a:t>
            </a:r>
            <a:endParaRPr lang="en-US" altLang="en-US" sz="1000">
              <a:solidFill>
                <a:srgbClr val="4D4D4D"/>
              </a:solidFill>
            </a:endParaRPr>
          </a:p>
        </p:txBody>
      </p:sp>
      <p:sp>
        <p:nvSpPr>
          <p:cNvPr id="25611" name="Text Box 21"/>
          <p:cNvSpPr txBox="1">
            <a:spLocks noChangeArrowheads="1"/>
          </p:cNvSpPr>
          <p:nvPr/>
        </p:nvSpPr>
        <p:spPr bwMode="auto">
          <a:xfrm>
            <a:off x="7985125" y="1487488"/>
            <a:ext cx="19431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dislike this desk design because it is not very attractive or modern to the target market.</a:t>
            </a:r>
            <a:endParaRPr lang="en-US" altLang="en-US" sz="1000">
              <a:solidFill>
                <a:srgbClr val="4D4D4D"/>
              </a:solidFill>
            </a:endParaRPr>
          </a:p>
        </p:txBody>
      </p:sp>
      <p:sp>
        <p:nvSpPr>
          <p:cNvPr id="25612" name="Text Box 22"/>
          <p:cNvSpPr txBox="1">
            <a:spLocks noChangeArrowheads="1"/>
          </p:cNvSpPr>
          <p:nvPr/>
        </p:nvSpPr>
        <p:spPr bwMode="auto">
          <a:xfrm>
            <a:off x="4960938" y="1200150"/>
            <a:ext cx="17272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To me I think this concept looks very boring to look at however it does look modern.</a:t>
            </a:r>
            <a:endParaRPr lang="en-US" altLang="en-US" sz="800">
              <a:solidFill>
                <a:srgbClr val="4D4D4D"/>
              </a:solidFill>
            </a:endParaRPr>
          </a:p>
        </p:txBody>
      </p:sp>
      <p:sp>
        <p:nvSpPr>
          <p:cNvPr id="25613" name="Text Box 23"/>
          <p:cNvSpPr txBox="1">
            <a:spLocks noChangeArrowheads="1"/>
          </p:cNvSpPr>
          <p:nvPr/>
        </p:nvSpPr>
        <p:spPr bwMode="auto">
          <a:xfrm>
            <a:off x="5465763" y="3892550"/>
            <a:ext cx="1727200" cy="105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this design is really appealing to the eye as the shape is very modern would be suitable for students  or other workers.</a:t>
            </a:r>
            <a:endParaRPr lang="en-US" altLang="en-US" sz="1000">
              <a:solidFill>
                <a:srgbClr val="4D4D4D"/>
              </a:solidFill>
            </a:endParaRPr>
          </a:p>
        </p:txBody>
      </p:sp>
      <p:sp>
        <p:nvSpPr>
          <p:cNvPr id="25614" name="Text Box 24"/>
          <p:cNvSpPr txBox="1">
            <a:spLocks noChangeArrowheads="1"/>
          </p:cNvSpPr>
          <p:nvPr/>
        </p:nvSpPr>
        <p:spPr bwMode="auto">
          <a:xfrm>
            <a:off x="5895975" y="5521325"/>
            <a:ext cx="1727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this design looks a living room sofa which I don’t think it is suitable for  doing school  work etc.</a:t>
            </a:r>
            <a:endParaRPr lang="en-US" altLang="en-US" sz="1000">
              <a:solidFill>
                <a:srgbClr val="4D4D4D"/>
              </a:solidFill>
            </a:endParaRPr>
          </a:p>
        </p:txBody>
      </p:sp>
      <p:sp>
        <p:nvSpPr>
          <p:cNvPr id="25615" name="Text Box 25"/>
          <p:cNvSpPr txBox="1">
            <a:spLocks noChangeArrowheads="1"/>
          </p:cNvSpPr>
          <p:nvPr/>
        </p:nvSpPr>
        <p:spPr bwMode="auto">
          <a:xfrm>
            <a:off x="6040438" y="8274050"/>
            <a:ext cx="17272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this design looks really funky and also quirky. But I feel that it would be suitable for modern home furniture not in a classroom or  a workplace environment.</a:t>
            </a:r>
            <a:endParaRPr lang="en-US" altLang="en-US" sz="800">
              <a:solidFill>
                <a:srgbClr val="4D4D4D"/>
              </a:solidFill>
            </a:endParaRPr>
          </a:p>
        </p:txBody>
      </p:sp>
      <p:sp>
        <p:nvSpPr>
          <p:cNvPr id="25616" name="Text Box 26"/>
          <p:cNvSpPr txBox="1">
            <a:spLocks noChangeArrowheads="1"/>
          </p:cNvSpPr>
          <p:nvPr/>
        </p:nvSpPr>
        <p:spPr bwMode="auto">
          <a:xfrm>
            <a:off x="7985125" y="7032625"/>
            <a:ext cx="21605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I’m not really keen on this shape because it doesn’t look attractive or comfortable to sit on.</a:t>
            </a:r>
            <a:endParaRPr lang="en-US" altLang="en-US" sz="1000">
              <a:solidFill>
                <a:srgbClr val="4D4D4D"/>
              </a:solidFill>
            </a:endParaRPr>
          </a:p>
        </p:txBody>
      </p:sp>
      <p:sp>
        <p:nvSpPr>
          <p:cNvPr id="25617" name="Text Box 27"/>
          <p:cNvSpPr txBox="1">
            <a:spLocks noChangeArrowheads="1"/>
          </p:cNvSpPr>
          <p:nvPr/>
        </p:nvSpPr>
        <p:spPr bwMode="auto">
          <a:xfrm>
            <a:off x="8561388" y="4775200"/>
            <a:ext cx="2592387"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this design because there is back support in the middle of the seating area. This helps to support young students back to reduce the risk of back pains (RSI).</a:t>
            </a:r>
            <a:endParaRPr lang="en-US" altLang="en-US" sz="800">
              <a:solidFill>
                <a:srgbClr val="4D4D4D"/>
              </a:solidFill>
            </a:endParaRPr>
          </a:p>
        </p:txBody>
      </p:sp>
      <p:sp>
        <p:nvSpPr>
          <p:cNvPr id="25618" name="Text Box 28"/>
          <p:cNvSpPr txBox="1">
            <a:spLocks noChangeArrowheads="1"/>
          </p:cNvSpPr>
          <p:nvPr/>
        </p:nvSpPr>
        <p:spPr bwMode="auto">
          <a:xfrm>
            <a:off x="7194550" y="3352800"/>
            <a:ext cx="172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like the “spaceship” shape because it is very modern and also quirky.</a:t>
            </a:r>
            <a:endParaRPr lang="en-US" altLang="en-US" sz="1000">
              <a:solidFill>
                <a:srgbClr val="4D4D4D"/>
              </a:solidFill>
            </a:endParaRPr>
          </a:p>
        </p:txBody>
      </p:sp>
      <p:sp>
        <p:nvSpPr>
          <p:cNvPr id="25619" name="Line 29"/>
          <p:cNvSpPr>
            <a:spLocks noChangeShapeType="1"/>
          </p:cNvSpPr>
          <p:nvPr/>
        </p:nvSpPr>
        <p:spPr bwMode="auto">
          <a:xfrm>
            <a:off x="10864850" y="1487488"/>
            <a:ext cx="215900" cy="433387"/>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5620" name="Line 30"/>
          <p:cNvSpPr>
            <a:spLocks noChangeShapeType="1"/>
          </p:cNvSpPr>
          <p:nvPr/>
        </p:nvSpPr>
        <p:spPr bwMode="auto">
          <a:xfrm flipH="1">
            <a:off x="10864850" y="3071813"/>
            <a:ext cx="288925" cy="433387"/>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5621" name="Line 31"/>
          <p:cNvSpPr>
            <a:spLocks noChangeShapeType="1"/>
          </p:cNvSpPr>
          <p:nvPr/>
        </p:nvSpPr>
        <p:spPr bwMode="auto">
          <a:xfrm flipH="1" flipV="1">
            <a:off x="8561388" y="4656138"/>
            <a:ext cx="360362" cy="144462"/>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5622" name="Line 32"/>
          <p:cNvSpPr>
            <a:spLocks noChangeShapeType="1"/>
          </p:cNvSpPr>
          <p:nvPr/>
        </p:nvSpPr>
        <p:spPr bwMode="auto">
          <a:xfrm flipV="1">
            <a:off x="9064625" y="6672263"/>
            <a:ext cx="144463" cy="360362"/>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5623" name="Text Box 33"/>
          <p:cNvSpPr txBox="1">
            <a:spLocks noChangeArrowheads="1"/>
          </p:cNvSpPr>
          <p:nvPr/>
        </p:nvSpPr>
        <p:spPr bwMode="auto">
          <a:xfrm>
            <a:off x="10721975" y="6313488"/>
            <a:ext cx="208915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design is similar to the concept above, but I prefer the previous concept because it is more appealing to the eye.</a:t>
            </a:r>
            <a:endParaRPr lang="en-US" altLang="en-US" sz="800">
              <a:solidFill>
                <a:srgbClr val="4D4D4D"/>
              </a:solidFill>
            </a:endParaRPr>
          </a:p>
        </p:txBody>
      </p:sp>
      <p:sp>
        <p:nvSpPr>
          <p:cNvPr id="25624" name="Line 34"/>
          <p:cNvSpPr>
            <a:spLocks noChangeShapeType="1"/>
          </p:cNvSpPr>
          <p:nvPr/>
        </p:nvSpPr>
        <p:spPr bwMode="auto">
          <a:xfrm>
            <a:off x="11225213" y="7032625"/>
            <a:ext cx="0" cy="28733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5625" name="Rectangle 35"/>
          <p:cNvSpPr>
            <a:spLocks noChangeArrowheads="1"/>
          </p:cNvSpPr>
          <p:nvPr/>
        </p:nvSpPr>
        <p:spPr bwMode="auto">
          <a:xfrm>
            <a:off x="10072688" y="8472488"/>
            <a:ext cx="2160587" cy="1128712"/>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25626" name="Text Box 36"/>
          <p:cNvSpPr txBox="1">
            <a:spLocks noChangeArrowheads="1"/>
          </p:cNvSpPr>
          <p:nvPr/>
        </p:nvSpPr>
        <p:spPr bwMode="auto">
          <a:xfrm>
            <a:off x="10080625" y="8545513"/>
            <a:ext cx="2513013"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like the shape of this concept because it is very unique but striking to eye. But I feel it would be more suitable for outdoors not in a classroom or workplace environment.</a:t>
            </a:r>
            <a:endParaRPr lang="en-US" altLang="en-US" sz="800">
              <a:solidFill>
                <a:srgbClr val="4D4D4D"/>
              </a:solidFill>
            </a:endParaRPr>
          </a:p>
        </p:txBody>
      </p:sp>
      <p:sp>
        <p:nvSpPr>
          <p:cNvPr id="25627" name="Line 37"/>
          <p:cNvSpPr>
            <a:spLocks noChangeShapeType="1"/>
          </p:cNvSpPr>
          <p:nvPr/>
        </p:nvSpPr>
        <p:spPr bwMode="auto">
          <a:xfrm flipH="1" flipV="1">
            <a:off x="9785350" y="8832850"/>
            <a:ext cx="360363" cy="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5628" name="Text Box 38"/>
          <p:cNvSpPr txBox="1">
            <a:spLocks noChangeArrowheads="1"/>
          </p:cNvSpPr>
          <p:nvPr/>
        </p:nvSpPr>
        <p:spPr bwMode="auto">
          <a:xfrm>
            <a:off x="11298238" y="5376863"/>
            <a:ext cx="1655762"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this looks boring and does not have a suitable appearance for students or employers.</a:t>
            </a:r>
            <a:endParaRPr lang="en-US" altLang="en-US" sz="1000">
              <a:solidFill>
                <a:srgbClr val="4D4D4D"/>
              </a:solidFill>
            </a:endParaRPr>
          </a:p>
        </p:txBody>
      </p:sp>
      <p:sp>
        <p:nvSpPr>
          <p:cNvPr id="25629" name="Line 39"/>
          <p:cNvSpPr>
            <a:spLocks noChangeShapeType="1"/>
          </p:cNvSpPr>
          <p:nvPr/>
        </p:nvSpPr>
        <p:spPr bwMode="auto">
          <a:xfrm flipH="1" flipV="1">
            <a:off x="11801475" y="5087938"/>
            <a:ext cx="287338" cy="360362"/>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5630" name="Line 40"/>
          <p:cNvSpPr>
            <a:spLocks noChangeShapeType="1"/>
          </p:cNvSpPr>
          <p:nvPr/>
        </p:nvSpPr>
        <p:spPr bwMode="auto">
          <a:xfrm>
            <a:off x="8705850" y="2208213"/>
            <a:ext cx="0" cy="360362"/>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5631" name="Line 41"/>
          <p:cNvSpPr>
            <a:spLocks noChangeShapeType="1"/>
          </p:cNvSpPr>
          <p:nvPr/>
        </p:nvSpPr>
        <p:spPr bwMode="auto">
          <a:xfrm flipH="1" flipV="1">
            <a:off x="6688138" y="3144838"/>
            <a:ext cx="649287" cy="360362"/>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5632" name="Text Box 42"/>
          <p:cNvSpPr txBox="1">
            <a:spLocks noChangeArrowheads="1"/>
          </p:cNvSpPr>
          <p:nvPr/>
        </p:nvSpPr>
        <p:spPr bwMode="auto">
          <a:xfrm>
            <a:off x="8056563" y="4008438"/>
            <a:ext cx="17272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Legs made of stainless steel.</a:t>
            </a:r>
            <a:endParaRPr lang="en-US" altLang="en-US" sz="1000">
              <a:solidFill>
                <a:srgbClr val="4D4D4D"/>
              </a:solidFill>
            </a:endParaRPr>
          </a:p>
        </p:txBody>
      </p:sp>
      <p:sp>
        <p:nvSpPr>
          <p:cNvPr id="25633" name="Text Box 43"/>
          <p:cNvSpPr txBox="1">
            <a:spLocks noChangeArrowheads="1"/>
          </p:cNvSpPr>
          <p:nvPr/>
        </p:nvSpPr>
        <p:spPr bwMode="auto">
          <a:xfrm>
            <a:off x="8705850" y="3360738"/>
            <a:ext cx="19431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Space for legs but no storage for books, bags etc.</a:t>
            </a:r>
            <a:endParaRPr lang="en-US" altLang="en-US" sz="1000">
              <a:solidFill>
                <a:srgbClr val="4D4D4D"/>
              </a:solidFill>
            </a:endParaRPr>
          </a:p>
        </p:txBody>
      </p:sp>
      <p:sp>
        <p:nvSpPr>
          <p:cNvPr id="25634" name="Text Box 44"/>
          <p:cNvSpPr txBox="1">
            <a:spLocks noChangeArrowheads="1"/>
          </p:cNvSpPr>
          <p:nvPr/>
        </p:nvSpPr>
        <p:spPr bwMode="auto">
          <a:xfrm>
            <a:off x="8921750" y="984250"/>
            <a:ext cx="15128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the table is too far away from the seat.</a:t>
            </a:r>
            <a:endParaRPr lang="en-US" altLang="en-US" sz="1000">
              <a:solidFill>
                <a:srgbClr val="4D4D4D"/>
              </a:solidFill>
            </a:endParaRPr>
          </a:p>
        </p:txBody>
      </p:sp>
      <p:sp>
        <p:nvSpPr>
          <p:cNvPr id="25635" name="Text Box 45"/>
          <p:cNvSpPr txBox="1">
            <a:spLocks noChangeArrowheads="1"/>
          </p:cNvSpPr>
          <p:nvPr/>
        </p:nvSpPr>
        <p:spPr bwMode="auto">
          <a:xfrm>
            <a:off x="7840663" y="6016625"/>
            <a:ext cx="1295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Legs made of stainless steel – strong.</a:t>
            </a:r>
            <a:endParaRPr lang="en-US" altLang="en-US" sz="1000">
              <a:solidFill>
                <a:srgbClr val="4D4D4D"/>
              </a:solidFill>
            </a:endParaRPr>
          </a:p>
        </p:txBody>
      </p:sp>
      <p:sp>
        <p:nvSpPr>
          <p:cNvPr id="25636" name="Line 46"/>
          <p:cNvSpPr>
            <a:spLocks noChangeShapeType="1"/>
          </p:cNvSpPr>
          <p:nvPr/>
        </p:nvSpPr>
        <p:spPr bwMode="auto">
          <a:xfrm>
            <a:off x="9137650" y="4295775"/>
            <a:ext cx="576263" cy="21748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5637" name="Line 47"/>
          <p:cNvSpPr>
            <a:spLocks noChangeShapeType="1"/>
          </p:cNvSpPr>
          <p:nvPr/>
        </p:nvSpPr>
        <p:spPr bwMode="auto">
          <a:xfrm flipH="1" flipV="1">
            <a:off x="9640888" y="3216275"/>
            <a:ext cx="288925" cy="2159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5638" name="Line 48"/>
          <p:cNvSpPr>
            <a:spLocks noChangeShapeType="1"/>
          </p:cNvSpPr>
          <p:nvPr/>
        </p:nvSpPr>
        <p:spPr bwMode="auto">
          <a:xfrm>
            <a:off x="9929813" y="1416050"/>
            <a:ext cx="647700" cy="576263"/>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5639" name="Line 49"/>
          <p:cNvSpPr>
            <a:spLocks noChangeShapeType="1"/>
          </p:cNvSpPr>
          <p:nvPr/>
        </p:nvSpPr>
        <p:spPr bwMode="auto">
          <a:xfrm flipH="1" flipV="1">
            <a:off x="7337425" y="5305425"/>
            <a:ext cx="863600" cy="71913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cxnSp>
        <p:nvCxnSpPr>
          <p:cNvPr id="25640" name="Straight Arrow Connector 42"/>
          <p:cNvCxnSpPr>
            <a:cxnSpLocks noChangeShapeType="1"/>
          </p:cNvCxnSpPr>
          <p:nvPr/>
        </p:nvCxnSpPr>
        <p:spPr bwMode="auto">
          <a:xfrm rot="10800000">
            <a:off x="6616700" y="1487488"/>
            <a:ext cx="360363" cy="21748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5641" name="Text Box 22"/>
          <p:cNvSpPr txBox="1">
            <a:spLocks noChangeArrowheads="1"/>
          </p:cNvSpPr>
          <p:nvPr/>
        </p:nvSpPr>
        <p:spPr bwMode="auto">
          <a:xfrm>
            <a:off x="1720850" y="1319213"/>
            <a:ext cx="21590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use of letter  “I” it  is very interesting to look at because it is very different to the original shape.</a:t>
            </a:r>
            <a:endParaRPr lang="en-US" altLang="en-US" sz="800">
              <a:solidFill>
                <a:srgbClr val="4D4D4D"/>
              </a:solidFill>
            </a:endParaRPr>
          </a:p>
        </p:txBody>
      </p:sp>
      <p:cxnSp>
        <p:nvCxnSpPr>
          <p:cNvPr id="25642" name="Straight Arrow Connector 45"/>
          <p:cNvCxnSpPr>
            <a:cxnSpLocks noChangeShapeType="1"/>
          </p:cNvCxnSpPr>
          <p:nvPr/>
        </p:nvCxnSpPr>
        <p:spPr bwMode="auto">
          <a:xfrm rot="10800000" flipV="1">
            <a:off x="5248275" y="4152900"/>
            <a:ext cx="288925" cy="215900"/>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5643" name="Straight Arrow Connector 47"/>
          <p:cNvCxnSpPr>
            <a:cxnSpLocks noChangeShapeType="1"/>
          </p:cNvCxnSpPr>
          <p:nvPr/>
        </p:nvCxnSpPr>
        <p:spPr bwMode="auto">
          <a:xfrm rot="16200000" flipH="1">
            <a:off x="6905625" y="6240463"/>
            <a:ext cx="215900" cy="215900"/>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5644" name="Straight Arrow Connector 51"/>
          <p:cNvCxnSpPr>
            <a:cxnSpLocks noChangeShapeType="1"/>
          </p:cNvCxnSpPr>
          <p:nvPr/>
        </p:nvCxnSpPr>
        <p:spPr bwMode="auto">
          <a:xfrm>
            <a:off x="3305175" y="1847850"/>
            <a:ext cx="647700" cy="36036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5645" name="Text Box 25"/>
          <p:cNvSpPr txBox="1">
            <a:spLocks noChangeArrowheads="1"/>
          </p:cNvSpPr>
          <p:nvPr/>
        </p:nvSpPr>
        <p:spPr bwMode="auto">
          <a:xfrm>
            <a:off x="6113463" y="7321550"/>
            <a:ext cx="17272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Legs – stainless steel. The circular seating can be injection moulding so it would be cheap to produce. </a:t>
            </a:r>
            <a:endParaRPr lang="en-US" altLang="en-US" sz="800">
              <a:solidFill>
                <a:srgbClr val="4D4D4D"/>
              </a:solidFill>
            </a:endParaRPr>
          </a:p>
        </p:txBody>
      </p:sp>
      <p:cxnSp>
        <p:nvCxnSpPr>
          <p:cNvPr id="25646" name="Straight Arrow Connector 54"/>
          <p:cNvCxnSpPr>
            <a:cxnSpLocks noChangeShapeType="1"/>
          </p:cNvCxnSpPr>
          <p:nvPr/>
        </p:nvCxnSpPr>
        <p:spPr bwMode="auto">
          <a:xfrm rot="10800000">
            <a:off x="5969000" y="7969250"/>
            <a:ext cx="503238" cy="36036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5647" name="Straight Arrow Connector 56"/>
          <p:cNvCxnSpPr>
            <a:cxnSpLocks noChangeShapeType="1"/>
          </p:cNvCxnSpPr>
          <p:nvPr/>
        </p:nvCxnSpPr>
        <p:spPr bwMode="auto">
          <a:xfrm rot="16200000" flipV="1">
            <a:off x="5932488" y="6996113"/>
            <a:ext cx="504825" cy="28892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5648" name="Text Box 20"/>
          <p:cNvSpPr txBox="1">
            <a:spLocks noChangeArrowheads="1"/>
          </p:cNvSpPr>
          <p:nvPr/>
        </p:nvSpPr>
        <p:spPr bwMode="auto">
          <a:xfrm>
            <a:off x="3736975" y="5649913"/>
            <a:ext cx="2232025"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In this concept there is no back support and this can increase the risk of back pains etc.</a:t>
            </a:r>
            <a:endParaRPr lang="en-US" altLang="en-US" sz="1000">
              <a:solidFill>
                <a:srgbClr val="4D4D4D"/>
              </a:solidFill>
            </a:endParaRPr>
          </a:p>
        </p:txBody>
      </p:sp>
      <p:cxnSp>
        <p:nvCxnSpPr>
          <p:cNvPr id="25649" name="Straight Arrow Connector 61"/>
          <p:cNvCxnSpPr>
            <a:cxnSpLocks noChangeShapeType="1"/>
          </p:cNvCxnSpPr>
          <p:nvPr/>
        </p:nvCxnSpPr>
        <p:spPr bwMode="auto">
          <a:xfrm flipV="1">
            <a:off x="1863725" y="6096000"/>
            <a:ext cx="504825" cy="28892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5650" name="Straight Arrow Connector 63"/>
          <p:cNvCxnSpPr>
            <a:cxnSpLocks noChangeShapeType="1"/>
          </p:cNvCxnSpPr>
          <p:nvPr/>
        </p:nvCxnSpPr>
        <p:spPr bwMode="auto">
          <a:xfrm rot="10800000">
            <a:off x="3663950" y="5521325"/>
            <a:ext cx="576263" cy="14287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5651" name="Text Box 24"/>
          <p:cNvSpPr txBox="1">
            <a:spLocks noChangeArrowheads="1"/>
          </p:cNvSpPr>
          <p:nvPr/>
        </p:nvSpPr>
        <p:spPr bwMode="auto">
          <a:xfrm>
            <a:off x="2224088" y="4137025"/>
            <a:ext cx="1873250"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this is an interesting shape because it looks very quirky and also unusual. </a:t>
            </a:r>
            <a:endParaRPr lang="en-US" altLang="en-US" sz="1000">
              <a:solidFill>
                <a:srgbClr val="4D4D4D"/>
              </a:solidFill>
            </a:endParaRPr>
          </a:p>
        </p:txBody>
      </p:sp>
      <p:sp>
        <p:nvSpPr>
          <p:cNvPr id="25652" name="Text Box 24"/>
          <p:cNvSpPr txBox="1">
            <a:spLocks noChangeArrowheads="1"/>
          </p:cNvSpPr>
          <p:nvPr/>
        </p:nvSpPr>
        <p:spPr bwMode="auto">
          <a:xfrm>
            <a:off x="-6350" y="2992438"/>
            <a:ext cx="24463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don’t think this shape looks attractive because it is very boring to look at and unoriginal.</a:t>
            </a:r>
            <a:endParaRPr lang="en-US" altLang="en-US" sz="1000">
              <a:solidFill>
                <a:srgbClr val="4D4D4D"/>
              </a:solidFill>
            </a:endParaRPr>
          </a:p>
        </p:txBody>
      </p:sp>
      <p:cxnSp>
        <p:nvCxnSpPr>
          <p:cNvPr id="25653" name="Straight Arrow Connector 70"/>
          <p:cNvCxnSpPr>
            <a:cxnSpLocks noChangeShapeType="1"/>
          </p:cNvCxnSpPr>
          <p:nvPr/>
        </p:nvCxnSpPr>
        <p:spPr bwMode="auto">
          <a:xfrm rot="5400000" flipH="1" flipV="1">
            <a:off x="568325" y="2713038"/>
            <a:ext cx="360363" cy="7143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5654" name="Straight Arrow Connector 73"/>
          <p:cNvCxnSpPr>
            <a:cxnSpLocks noChangeShapeType="1"/>
          </p:cNvCxnSpPr>
          <p:nvPr/>
        </p:nvCxnSpPr>
        <p:spPr bwMode="auto">
          <a:xfrm rot="16200000" flipV="1">
            <a:off x="3304382" y="3936206"/>
            <a:ext cx="360362" cy="7302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5655" name="Text Box 24"/>
          <p:cNvSpPr txBox="1">
            <a:spLocks noChangeArrowheads="1"/>
          </p:cNvSpPr>
          <p:nvPr/>
        </p:nvSpPr>
        <p:spPr bwMode="auto">
          <a:xfrm>
            <a:off x="-7938" y="5087938"/>
            <a:ext cx="2305051"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shape is similar to the one above but there is more back comfort.</a:t>
            </a:r>
            <a:endParaRPr lang="en-US" altLang="en-US" sz="1000">
              <a:solidFill>
                <a:srgbClr val="4D4D4D"/>
              </a:solidFill>
            </a:endParaRPr>
          </a:p>
        </p:txBody>
      </p:sp>
      <p:cxnSp>
        <p:nvCxnSpPr>
          <p:cNvPr id="25656" name="Straight Arrow Connector 76"/>
          <p:cNvCxnSpPr>
            <a:cxnSpLocks noChangeShapeType="1"/>
          </p:cNvCxnSpPr>
          <p:nvPr/>
        </p:nvCxnSpPr>
        <p:spPr bwMode="auto">
          <a:xfrm rot="5400000" flipH="1" flipV="1">
            <a:off x="388143" y="4764882"/>
            <a:ext cx="576263" cy="215900"/>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5657" name="Text Box 24"/>
          <p:cNvSpPr txBox="1">
            <a:spLocks noChangeArrowheads="1"/>
          </p:cNvSpPr>
          <p:nvPr/>
        </p:nvSpPr>
        <p:spPr bwMode="auto">
          <a:xfrm>
            <a:off x="1647825" y="4729163"/>
            <a:ext cx="2808288"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the use of circular modern edges would make the product safe to use or sit on etc.</a:t>
            </a:r>
            <a:endParaRPr lang="en-US" altLang="en-US" sz="1000">
              <a:solidFill>
                <a:srgbClr val="4D4D4D"/>
              </a:solidFill>
            </a:endParaRPr>
          </a:p>
        </p:txBody>
      </p:sp>
      <p:cxnSp>
        <p:nvCxnSpPr>
          <p:cNvPr id="25658" name="Straight Arrow Connector 79"/>
          <p:cNvCxnSpPr>
            <a:cxnSpLocks noChangeShapeType="1"/>
          </p:cNvCxnSpPr>
          <p:nvPr/>
        </p:nvCxnSpPr>
        <p:spPr bwMode="auto">
          <a:xfrm>
            <a:off x="3305175" y="5160963"/>
            <a:ext cx="1150938" cy="158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5659" name="Straight Arrow Connector 82"/>
          <p:cNvCxnSpPr>
            <a:cxnSpLocks noChangeShapeType="1"/>
          </p:cNvCxnSpPr>
          <p:nvPr/>
        </p:nvCxnSpPr>
        <p:spPr bwMode="auto">
          <a:xfrm rot="5400000" flipH="1" flipV="1">
            <a:off x="1072356" y="8257382"/>
            <a:ext cx="719137" cy="431800"/>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5660" name="Text Box 45"/>
          <p:cNvSpPr txBox="1">
            <a:spLocks noChangeArrowheads="1"/>
          </p:cNvSpPr>
          <p:nvPr/>
        </p:nvSpPr>
        <p:spPr bwMode="auto">
          <a:xfrm>
            <a:off x="0" y="7261225"/>
            <a:ext cx="1295400" cy="128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this is very boring and bland design to look at .</a:t>
            </a:r>
          </a:p>
          <a:p>
            <a:pPr eaLnBrk="1" hangingPunct="1">
              <a:spcBef>
                <a:spcPct val="50000"/>
              </a:spcBef>
            </a:pPr>
            <a:r>
              <a:rPr lang="en-US" altLang="en-US" sz="1000">
                <a:solidFill>
                  <a:srgbClr val="4D4D4D"/>
                </a:solidFill>
              </a:rPr>
              <a:t>I also don’t like the shape because it doesn’t look attractive.</a:t>
            </a:r>
            <a:endParaRPr lang="en-GB" altLang="en-US" sz="1000">
              <a:solidFill>
                <a:srgbClr val="4D4D4D"/>
              </a:solidFill>
            </a:endParaRPr>
          </a:p>
        </p:txBody>
      </p:sp>
      <p:cxnSp>
        <p:nvCxnSpPr>
          <p:cNvPr id="25661" name="Straight Arrow Connector 85"/>
          <p:cNvCxnSpPr>
            <a:cxnSpLocks noChangeShapeType="1"/>
          </p:cNvCxnSpPr>
          <p:nvPr/>
        </p:nvCxnSpPr>
        <p:spPr bwMode="auto">
          <a:xfrm rot="16200000" flipV="1">
            <a:off x="568325" y="6816726"/>
            <a:ext cx="719137" cy="14446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5662" name="Text Box 45"/>
          <p:cNvSpPr txBox="1">
            <a:spLocks noChangeArrowheads="1"/>
          </p:cNvSpPr>
          <p:nvPr/>
        </p:nvSpPr>
        <p:spPr bwMode="auto">
          <a:xfrm>
            <a:off x="3736975" y="7305675"/>
            <a:ext cx="15113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shape is similar to the “spaceship” design.</a:t>
            </a:r>
            <a:endParaRPr lang="en-US" altLang="en-US" sz="1000">
              <a:solidFill>
                <a:srgbClr val="4D4D4D"/>
              </a:solidFill>
            </a:endParaRPr>
          </a:p>
        </p:txBody>
      </p:sp>
      <p:sp>
        <p:nvSpPr>
          <p:cNvPr id="25663" name="Text Box 45"/>
          <p:cNvSpPr txBox="1">
            <a:spLocks noChangeArrowheads="1"/>
          </p:cNvSpPr>
          <p:nvPr/>
        </p:nvSpPr>
        <p:spPr bwMode="auto">
          <a:xfrm>
            <a:off x="2584450" y="8688388"/>
            <a:ext cx="1655763"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can be manufactured using injection moulding.</a:t>
            </a:r>
            <a:endParaRPr lang="en-US" altLang="en-US" sz="1000">
              <a:solidFill>
                <a:srgbClr val="4D4D4D"/>
              </a:solidFill>
            </a:endParaRPr>
          </a:p>
        </p:txBody>
      </p:sp>
      <p:cxnSp>
        <p:nvCxnSpPr>
          <p:cNvPr id="25664" name="Straight Arrow Connector 89"/>
          <p:cNvCxnSpPr>
            <a:cxnSpLocks noChangeShapeType="1"/>
          </p:cNvCxnSpPr>
          <p:nvPr/>
        </p:nvCxnSpPr>
        <p:spPr bwMode="auto">
          <a:xfrm flipV="1">
            <a:off x="4240213" y="6961188"/>
            <a:ext cx="576262" cy="36036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5665" name="Straight Arrow Connector 90"/>
          <p:cNvCxnSpPr>
            <a:cxnSpLocks noChangeShapeType="1"/>
          </p:cNvCxnSpPr>
          <p:nvPr/>
        </p:nvCxnSpPr>
        <p:spPr bwMode="auto">
          <a:xfrm flipV="1">
            <a:off x="3808413" y="8185150"/>
            <a:ext cx="1079500" cy="647700"/>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5666" name="Text Box 13"/>
          <p:cNvSpPr txBox="1">
            <a:spLocks noChangeArrowheads="1"/>
          </p:cNvSpPr>
          <p:nvPr/>
        </p:nvSpPr>
        <p:spPr bwMode="auto">
          <a:xfrm>
            <a:off x="3584575" y="0"/>
            <a:ext cx="4105275"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800" b="1">
                <a:solidFill>
                  <a:srgbClr val="993366"/>
                </a:solidFill>
                <a:latin typeface="Arial "/>
                <a:cs typeface="Arial" pitchFamily="34" charset="0"/>
              </a:rPr>
              <a:t>INTRODUCTION</a:t>
            </a:r>
            <a:endParaRPr lang="en-GB" altLang="en-US" sz="1800" b="1" u="sng">
              <a:solidFill>
                <a:srgbClr val="993366"/>
              </a:solidFill>
              <a:latin typeface="Arial "/>
              <a:cs typeface="Arial" pitchFamily="34" charset="0"/>
            </a:endParaRPr>
          </a:p>
        </p:txBody>
      </p:sp>
      <p:sp>
        <p:nvSpPr>
          <p:cNvPr id="25667" name="Text Box 14"/>
          <p:cNvSpPr txBox="1">
            <a:spLocks noChangeArrowheads="1"/>
          </p:cNvSpPr>
          <p:nvPr/>
        </p:nvSpPr>
        <p:spPr bwMode="auto">
          <a:xfrm>
            <a:off x="3663950" y="347663"/>
            <a:ext cx="849788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i="1">
                <a:solidFill>
                  <a:srgbClr val="5F5F5F"/>
                </a:solidFill>
              </a:rPr>
              <a:t>Demonstrates a </a:t>
            </a:r>
            <a:r>
              <a:rPr lang="en-GB" altLang="en-US" sz="1200" b="1" i="1" u="sng">
                <a:solidFill>
                  <a:srgbClr val="993366"/>
                </a:solidFill>
              </a:rPr>
              <a:t>high level competence</a:t>
            </a:r>
            <a:r>
              <a:rPr lang="en-GB" altLang="en-US" sz="1200" i="1">
                <a:solidFill>
                  <a:srgbClr val="5F5F5F"/>
                </a:solidFill>
              </a:rPr>
              <a:t> in the design, design development </a:t>
            </a:r>
            <a:r>
              <a:rPr lang="en-GB" altLang="en-US" sz="1200" b="1" i="1" u="sng">
                <a:solidFill>
                  <a:srgbClr val="993366"/>
                </a:solidFill>
              </a:rPr>
              <a:t>making of the product</a:t>
            </a:r>
            <a:r>
              <a:rPr lang="en-GB" altLang="en-US" sz="1200" i="1">
                <a:solidFill>
                  <a:srgbClr val="5F5F5F"/>
                </a:solidFill>
              </a:rPr>
              <a:t>. The designing/making shows a </a:t>
            </a:r>
            <a:r>
              <a:rPr lang="en-GB" altLang="en-US" sz="1200" b="1" i="1" u="sng">
                <a:solidFill>
                  <a:srgbClr val="993366"/>
                </a:solidFill>
              </a:rPr>
              <a:t>clear evidence of innovation</a:t>
            </a:r>
            <a:r>
              <a:rPr lang="en-GB" altLang="en-US" sz="1200" i="1">
                <a:solidFill>
                  <a:srgbClr val="5F5F5F"/>
                </a:solidFill>
              </a:rPr>
              <a:t>.</a:t>
            </a:r>
            <a:endParaRPr lang="en-US" altLang="en-US" sz="1200" i="1">
              <a:solidFill>
                <a:srgbClr val="5F5F5F"/>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7938"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26627"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26628" name="Text Box 4"/>
          <p:cNvSpPr txBox="1">
            <a:spLocks noChangeArrowheads="1"/>
          </p:cNvSpPr>
          <p:nvPr/>
        </p:nvSpPr>
        <p:spPr bwMode="auto">
          <a:xfrm>
            <a:off x="-7938" y="1631950"/>
            <a:ext cx="3816351"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DEVELOPMENT &amp; EVAULATION OF MODEL ONE</a:t>
            </a:r>
          </a:p>
        </p:txBody>
      </p:sp>
      <p:sp>
        <p:nvSpPr>
          <p:cNvPr id="26629"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26630" name="Line 16"/>
          <p:cNvSpPr>
            <a:spLocks noChangeShapeType="1"/>
          </p:cNvSpPr>
          <p:nvPr/>
        </p:nvSpPr>
        <p:spPr bwMode="auto">
          <a:xfrm>
            <a:off x="6329363" y="-288925"/>
            <a:ext cx="0" cy="10129838"/>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6631" name="Line 17"/>
          <p:cNvSpPr>
            <a:spLocks noChangeShapeType="1"/>
          </p:cNvSpPr>
          <p:nvPr/>
        </p:nvSpPr>
        <p:spPr bwMode="auto">
          <a:xfrm>
            <a:off x="6475413" y="-144463"/>
            <a:ext cx="0" cy="9961563"/>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6632" name="Text Box 4"/>
          <p:cNvSpPr txBox="1">
            <a:spLocks noChangeArrowheads="1"/>
          </p:cNvSpPr>
          <p:nvPr/>
        </p:nvSpPr>
        <p:spPr bwMode="auto">
          <a:xfrm>
            <a:off x="6472238" y="120650"/>
            <a:ext cx="381635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DEVELOPMENT &amp; EVAULATION OF MODEL TWO</a:t>
            </a:r>
          </a:p>
        </p:txBody>
      </p:sp>
      <p:pic>
        <p:nvPicPr>
          <p:cNvPr id="26633" name="Picture 32" descr="m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09313" y="6456363"/>
            <a:ext cx="1584325" cy="118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4" name="Picture 33" descr="m1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09313" y="7824788"/>
            <a:ext cx="1584325" cy="118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5" name="Picture 34" descr="m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88138" y="2373313"/>
            <a:ext cx="1584325"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6" name="Picture 37" descr="m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88138" y="3721100"/>
            <a:ext cx="1584325"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7" name="Picture 38" descr="m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88138" y="5095875"/>
            <a:ext cx="1584325"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8" name="Picture 39" descr="m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88138" y="6456363"/>
            <a:ext cx="1584325"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9" name="Picture 41" descr="m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88138" y="7824788"/>
            <a:ext cx="1584325"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0" name="Picture 43" descr="m1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009313" y="3721100"/>
            <a:ext cx="1584325"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1" name="Picture 44" descr="m1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1009313" y="2352675"/>
            <a:ext cx="1584325"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2" name="Picture 45" descr="m1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1009313" y="5087938"/>
            <a:ext cx="1584325" cy="118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3" name="Picture 46" descr="m2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2875" y="2460625"/>
            <a:ext cx="1577975"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4" name="Picture 47" descr="m1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530725" y="2439988"/>
            <a:ext cx="1577975"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5" name="Picture 48" descr="m1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2875" y="7726363"/>
            <a:ext cx="1577975"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6" name="Picture 49" descr="m1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529138" y="5151438"/>
            <a:ext cx="1577975"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7" name="Picture 50" descr="m1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530725" y="3808413"/>
            <a:ext cx="1577975"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8" name="Picture 51" descr="m1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34938" y="6384925"/>
            <a:ext cx="1577975"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9" name="Picture 52" descr="m2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42875" y="3792538"/>
            <a:ext cx="1577975"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0" name="Picture 53" descr="m2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42875" y="5089525"/>
            <a:ext cx="1577975"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1" name="Picture 15" descr="LUCY PICS156"/>
          <p:cNvPicPr>
            <a:picLocks noChangeAspect="1" noChangeArrowheads="1"/>
          </p:cNvPicPr>
          <p:nvPr/>
        </p:nvPicPr>
        <p:blipFill>
          <a:blip r:embed="rId21">
            <a:clrChange>
              <a:clrFrom>
                <a:srgbClr val="F0EEF3"/>
              </a:clrFrom>
              <a:clrTo>
                <a:srgbClr val="F0EEF3">
                  <a:alpha val="0"/>
                </a:srgbClr>
              </a:clrTo>
            </a:clrChange>
            <a:extLst>
              <a:ext uri="{28A0092B-C50C-407E-A947-70E740481C1C}">
                <a14:useLocalDpi xmlns:a14="http://schemas.microsoft.com/office/drawing/2010/main" val="0"/>
              </a:ext>
            </a:extLst>
          </a:blip>
          <a:srcRect l="79254" t="48590" r="4439" b="41736"/>
          <a:stretch>
            <a:fillRect/>
          </a:stretch>
        </p:blipFill>
        <p:spPr bwMode="auto">
          <a:xfrm>
            <a:off x="3736975" y="47625"/>
            <a:ext cx="2520950" cy="217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52" name="Rectangle 55"/>
          <p:cNvSpPr>
            <a:spLocks noChangeArrowheads="1"/>
          </p:cNvSpPr>
          <p:nvPr/>
        </p:nvSpPr>
        <p:spPr bwMode="auto">
          <a:xfrm>
            <a:off x="3663950" y="1847850"/>
            <a:ext cx="360363" cy="649288"/>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pic>
        <p:nvPicPr>
          <p:cNvPr id="26653" name="Picture 15" descr="LUCY PICS156"/>
          <p:cNvPicPr>
            <a:picLocks noChangeAspect="1" noChangeArrowheads="1"/>
          </p:cNvPicPr>
          <p:nvPr/>
        </p:nvPicPr>
        <p:blipFill>
          <a:blip r:embed="rId21">
            <a:clrChange>
              <a:clrFrom>
                <a:srgbClr val="F0EEF3"/>
              </a:clrFrom>
              <a:clrTo>
                <a:srgbClr val="F0EEF3">
                  <a:alpha val="0"/>
                </a:srgbClr>
              </a:clrTo>
            </a:clrChange>
            <a:extLst>
              <a:ext uri="{28A0092B-C50C-407E-A947-70E740481C1C}">
                <a14:useLocalDpi xmlns:a14="http://schemas.microsoft.com/office/drawing/2010/main" val="0"/>
              </a:ext>
            </a:extLst>
          </a:blip>
          <a:srcRect l="9561" t="77229" r="68501" b="10008"/>
          <a:stretch>
            <a:fillRect/>
          </a:stretch>
        </p:blipFill>
        <p:spPr bwMode="auto">
          <a:xfrm>
            <a:off x="10504488" y="161925"/>
            <a:ext cx="2079625" cy="175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54" name="Text Box 18"/>
          <p:cNvSpPr txBox="1">
            <a:spLocks noChangeArrowheads="1"/>
          </p:cNvSpPr>
          <p:nvPr/>
        </p:nvSpPr>
        <p:spPr bwMode="auto">
          <a:xfrm>
            <a:off x="8345488" y="1704975"/>
            <a:ext cx="2663825" cy="779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Firstly, I drew out the template with corners on cardboard making sure I am using the correct measurements, sizes, shapes etc. </a:t>
            </a:r>
          </a:p>
          <a:p>
            <a:pPr algn="just" eaLnBrk="1" hangingPunct="1"/>
            <a:endParaRPr lang="en-GB" altLang="en-US" sz="1200">
              <a:solidFill>
                <a:srgbClr val="4D4D4D"/>
              </a:solidFill>
            </a:endParaRPr>
          </a:p>
          <a:p>
            <a:pPr algn="just" eaLnBrk="1" hangingPunct="1"/>
            <a:r>
              <a:rPr lang="en-GB" altLang="en-US" sz="1200">
                <a:solidFill>
                  <a:srgbClr val="4D4D4D"/>
                </a:solidFill>
              </a:rPr>
              <a:t>Next, I cut out the outline very carefully using the knife and also safety ruler to cut out straight lines very neatly and also most importantly safely.</a:t>
            </a:r>
          </a:p>
          <a:p>
            <a:pPr algn="just" eaLnBrk="1" hangingPunct="1"/>
            <a:r>
              <a:rPr lang="en-GB" altLang="en-US" sz="1200">
                <a:solidFill>
                  <a:srgbClr val="4D4D4D"/>
                </a:solidFill>
              </a:rPr>
              <a:t/>
            </a:r>
            <a:br>
              <a:rPr lang="en-GB" altLang="en-US" sz="1200">
                <a:solidFill>
                  <a:srgbClr val="4D4D4D"/>
                </a:solidFill>
              </a:rPr>
            </a:br>
            <a:r>
              <a:rPr lang="en-GB" altLang="en-US" sz="1200">
                <a:solidFill>
                  <a:srgbClr val="4D4D4D"/>
                </a:solidFill>
              </a:rPr>
              <a:t>Then I started to experiment the shape and making it function etc. I didn’t like this shape because I thought it looked very  boring and also unattractive to look at.</a:t>
            </a:r>
          </a:p>
          <a:p>
            <a:pPr algn="just" eaLnBrk="1" hangingPunct="1"/>
            <a:endParaRPr lang="en-GB" altLang="en-US" sz="1200">
              <a:solidFill>
                <a:srgbClr val="4D4D4D"/>
              </a:solidFill>
            </a:endParaRPr>
          </a:p>
          <a:p>
            <a:pPr algn="just" eaLnBrk="1" hangingPunct="1"/>
            <a:r>
              <a:rPr lang="en-GB" altLang="en-US" sz="1200">
                <a:solidFill>
                  <a:srgbClr val="4D4D4D"/>
                </a:solidFill>
              </a:rPr>
              <a:t>Then I did another experiment but except the shape is more smooth and also modern to look at. The instructions of making this model is similar to the previous.</a:t>
            </a:r>
          </a:p>
          <a:p>
            <a:pPr algn="just" eaLnBrk="1" hangingPunct="1"/>
            <a:endParaRPr lang="en-GB" altLang="en-US" sz="1200">
              <a:solidFill>
                <a:srgbClr val="4D4D4D"/>
              </a:solidFill>
            </a:endParaRPr>
          </a:p>
          <a:p>
            <a:pPr algn="just" eaLnBrk="1" hangingPunct="1"/>
            <a:r>
              <a:rPr lang="en-GB" altLang="en-US" sz="1200">
                <a:solidFill>
                  <a:srgbClr val="4D4D4D"/>
                </a:solidFill>
              </a:rPr>
              <a:t>I didn’t like this design either, but I prefer the first model to the second model because it looks very sharp and also neat to look at. </a:t>
            </a:r>
          </a:p>
          <a:p>
            <a:pPr algn="just" eaLnBrk="1" hangingPunct="1"/>
            <a:endParaRPr lang="en-GB" altLang="en-US" sz="1200">
              <a:solidFill>
                <a:srgbClr val="4D4D4D"/>
              </a:solidFill>
            </a:endParaRPr>
          </a:p>
          <a:p>
            <a:pPr algn="just" eaLnBrk="1" hangingPunct="1"/>
            <a:r>
              <a:rPr lang="en-GB" altLang="en-US" sz="1200">
                <a:solidFill>
                  <a:srgbClr val="4D4D4D"/>
                </a:solidFill>
              </a:rPr>
              <a:t>By looking at the functionally of these model, I </a:t>
            </a:r>
            <a:r>
              <a:rPr lang="en-GB" altLang="en-US" sz="1200" b="1">
                <a:solidFill>
                  <a:schemeClr val="hlink"/>
                </a:solidFill>
              </a:rPr>
              <a:t>don’t think</a:t>
            </a:r>
            <a:r>
              <a:rPr lang="en-GB" altLang="en-US" sz="1200">
                <a:solidFill>
                  <a:srgbClr val="4D4D4D"/>
                </a:solidFill>
              </a:rPr>
              <a:t> it would be </a:t>
            </a:r>
            <a:r>
              <a:rPr lang="en-GB" altLang="en-US" sz="1200" b="1">
                <a:solidFill>
                  <a:schemeClr val="hlink"/>
                </a:solidFill>
              </a:rPr>
              <a:t>suitable for an office or a classroom environment</a:t>
            </a:r>
            <a:r>
              <a:rPr lang="en-GB" altLang="en-US" sz="1200">
                <a:solidFill>
                  <a:srgbClr val="4D4D4D"/>
                </a:solidFill>
              </a:rPr>
              <a:t> because to me I think these designs look </a:t>
            </a:r>
            <a:r>
              <a:rPr lang="en-GB" altLang="en-US" sz="1200" b="1">
                <a:solidFill>
                  <a:schemeClr val="hlink"/>
                </a:solidFill>
              </a:rPr>
              <a:t>very bulky</a:t>
            </a:r>
            <a:r>
              <a:rPr lang="en-GB" altLang="en-US" sz="1200">
                <a:solidFill>
                  <a:srgbClr val="4D4D4D"/>
                </a:solidFill>
              </a:rPr>
              <a:t>. I think this because, in my specification mentioned that the chosen product </a:t>
            </a:r>
            <a:r>
              <a:rPr lang="en-GB" altLang="en-US" sz="1200" b="1">
                <a:solidFill>
                  <a:schemeClr val="hlink"/>
                </a:solidFill>
              </a:rPr>
              <a:t>must be highly portable</a:t>
            </a:r>
            <a:r>
              <a:rPr lang="en-GB" altLang="en-US" sz="1200">
                <a:solidFill>
                  <a:srgbClr val="4D4D4D"/>
                </a:solidFill>
              </a:rPr>
              <a:t>. </a:t>
            </a:r>
          </a:p>
          <a:p>
            <a:pPr algn="just" eaLnBrk="1" hangingPunct="1"/>
            <a:endParaRPr lang="en-GB" altLang="en-US" sz="1200">
              <a:solidFill>
                <a:srgbClr val="4D4D4D"/>
              </a:solidFill>
            </a:endParaRPr>
          </a:p>
          <a:p>
            <a:pPr algn="just" eaLnBrk="1" hangingPunct="1"/>
            <a:r>
              <a:rPr lang="en-GB" altLang="en-US" sz="1200">
                <a:solidFill>
                  <a:srgbClr val="4D4D4D"/>
                </a:solidFill>
              </a:rPr>
              <a:t>I also think that it would be too </a:t>
            </a:r>
            <a:r>
              <a:rPr lang="en-GB" altLang="en-US" sz="1200" b="1">
                <a:solidFill>
                  <a:schemeClr val="hlink"/>
                </a:solidFill>
              </a:rPr>
              <a:t>expensive to manufacture</a:t>
            </a:r>
            <a:r>
              <a:rPr lang="en-GB" altLang="en-US" sz="1200">
                <a:solidFill>
                  <a:srgbClr val="4D4D4D"/>
                </a:solidFill>
              </a:rPr>
              <a:t> because the </a:t>
            </a:r>
            <a:r>
              <a:rPr lang="en-GB" altLang="en-US" sz="1200" b="1">
                <a:solidFill>
                  <a:schemeClr val="hlink"/>
                </a:solidFill>
              </a:rPr>
              <a:t>size</a:t>
            </a:r>
            <a:r>
              <a:rPr lang="en-GB" altLang="en-US" sz="1200">
                <a:solidFill>
                  <a:srgbClr val="4D4D4D"/>
                </a:solidFill>
              </a:rPr>
              <a:t> and also the shape of the product is </a:t>
            </a:r>
            <a:r>
              <a:rPr lang="en-GB" altLang="en-US" sz="1200" b="1">
                <a:solidFill>
                  <a:schemeClr val="hlink"/>
                </a:solidFill>
              </a:rPr>
              <a:t>too big</a:t>
            </a:r>
            <a:r>
              <a:rPr lang="en-GB" altLang="en-US" sz="1200">
                <a:solidFill>
                  <a:srgbClr val="4D4D4D"/>
                </a:solidFill>
              </a:rPr>
              <a:t>.</a:t>
            </a:r>
          </a:p>
        </p:txBody>
      </p:sp>
      <p:sp>
        <p:nvSpPr>
          <p:cNvPr id="26655" name="Text Box 18"/>
          <p:cNvSpPr txBox="1">
            <a:spLocks noChangeArrowheads="1"/>
          </p:cNvSpPr>
          <p:nvPr/>
        </p:nvSpPr>
        <p:spPr bwMode="auto">
          <a:xfrm>
            <a:off x="1792288" y="2279650"/>
            <a:ext cx="2663825"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I decided to transform this sketch into a model to give me an idea of how this product will look like in reality and also </a:t>
            </a:r>
            <a:r>
              <a:rPr lang="en-GB" altLang="en-US" sz="1200" b="1">
                <a:solidFill>
                  <a:schemeClr val="hlink"/>
                </a:solidFill>
              </a:rPr>
              <a:t>how it will function etc</a:t>
            </a:r>
            <a:r>
              <a:rPr lang="en-GB" altLang="en-US" sz="1200">
                <a:solidFill>
                  <a:srgbClr val="4D4D4D"/>
                </a:solidFill>
              </a:rPr>
              <a:t>.</a:t>
            </a:r>
          </a:p>
          <a:p>
            <a:pPr algn="just" eaLnBrk="1" hangingPunct="1"/>
            <a:endParaRPr lang="en-GB" altLang="en-US" sz="1200">
              <a:solidFill>
                <a:srgbClr val="4D4D4D"/>
              </a:solidFill>
            </a:endParaRPr>
          </a:p>
          <a:p>
            <a:pPr algn="just" eaLnBrk="1" hangingPunct="1"/>
            <a:r>
              <a:rPr lang="en-GB" altLang="en-US" sz="1200">
                <a:solidFill>
                  <a:srgbClr val="4D4D4D"/>
                </a:solidFill>
              </a:rPr>
              <a:t>Firstly, I got a piece of cardboard and started measuring the width and also the height of the product. I am doing this because I want to see how the product will look. </a:t>
            </a:r>
          </a:p>
          <a:p>
            <a:pPr algn="just" eaLnBrk="1" hangingPunct="1"/>
            <a:endParaRPr lang="en-GB" altLang="en-US" sz="1200">
              <a:solidFill>
                <a:srgbClr val="4D4D4D"/>
              </a:solidFill>
            </a:endParaRPr>
          </a:p>
          <a:p>
            <a:pPr algn="just" eaLnBrk="1" hangingPunct="1"/>
            <a:r>
              <a:rPr lang="en-GB" altLang="en-US" sz="1200">
                <a:solidFill>
                  <a:srgbClr val="4D4D4D"/>
                </a:solidFill>
              </a:rPr>
              <a:t>I’ve made sure that the product must be at the same height in order to make it successful and also to look right for the user. </a:t>
            </a:r>
          </a:p>
          <a:p>
            <a:pPr algn="just" eaLnBrk="1" hangingPunct="1"/>
            <a:endParaRPr lang="en-GB" altLang="en-US" sz="1200">
              <a:solidFill>
                <a:srgbClr val="4D4D4D"/>
              </a:solidFill>
            </a:endParaRPr>
          </a:p>
          <a:p>
            <a:pPr algn="just" eaLnBrk="1" hangingPunct="1"/>
            <a:r>
              <a:rPr lang="en-GB" altLang="en-US" sz="1200">
                <a:solidFill>
                  <a:srgbClr val="4D4D4D"/>
                </a:solidFill>
              </a:rPr>
              <a:t>I then, cut out the card using the knife and started to cut the outline of the shapes. Then I started to cut the in lines slightly halfway in order to make the product fold.</a:t>
            </a:r>
          </a:p>
        </p:txBody>
      </p:sp>
      <p:sp>
        <p:nvSpPr>
          <p:cNvPr id="26656" name="Text Box 18"/>
          <p:cNvSpPr txBox="1">
            <a:spLocks noChangeArrowheads="1"/>
          </p:cNvSpPr>
          <p:nvPr/>
        </p:nvSpPr>
        <p:spPr bwMode="auto">
          <a:xfrm>
            <a:off x="1792288" y="6456363"/>
            <a:ext cx="446405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Next, I then started to stick the parts together to form a furniture of the sketch I did, shown above. I’ve used a glue gun to stick these parts together because it is a very strong and permanent glue for joining methods together.</a:t>
            </a:r>
          </a:p>
          <a:p>
            <a:pPr algn="just" eaLnBrk="1" hangingPunct="1"/>
            <a:endParaRPr lang="en-GB" altLang="en-US" sz="1200">
              <a:solidFill>
                <a:srgbClr val="4D4D4D"/>
              </a:solidFill>
            </a:endParaRPr>
          </a:p>
          <a:p>
            <a:pPr algn="just" eaLnBrk="1" hangingPunct="1"/>
            <a:r>
              <a:rPr lang="en-GB" altLang="en-US" sz="1200">
                <a:solidFill>
                  <a:srgbClr val="4D4D4D"/>
                </a:solidFill>
              </a:rPr>
              <a:t>Overall, I thought my model looked</a:t>
            </a:r>
            <a:r>
              <a:rPr lang="en-GB" altLang="en-US" sz="1200" b="1">
                <a:solidFill>
                  <a:schemeClr val="hlink"/>
                </a:solidFill>
              </a:rPr>
              <a:t> attractive</a:t>
            </a:r>
            <a:r>
              <a:rPr lang="en-GB" altLang="en-US" sz="1200">
                <a:solidFill>
                  <a:srgbClr val="4D4D4D"/>
                </a:solidFill>
              </a:rPr>
              <a:t> but I feel that the </a:t>
            </a:r>
            <a:r>
              <a:rPr lang="en-GB" altLang="en-US" sz="1200" b="1">
                <a:solidFill>
                  <a:schemeClr val="hlink"/>
                </a:solidFill>
              </a:rPr>
              <a:t>table is to far away from the seat</a:t>
            </a:r>
            <a:r>
              <a:rPr lang="en-GB" altLang="en-US" sz="1200">
                <a:solidFill>
                  <a:srgbClr val="4D4D4D"/>
                </a:solidFill>
              </a:rPr>
              <a:t>. I also feel that the seat looks </a:t>
            </a:r>
            <a:r>
              <a:rPr lang="en-GB" altLang="en-US" sz="1200" b="1">
                <a:solidFill>
                  <a:schemeClr val="hlink"/>
                </a:solidFill>
              </a:rPr>
              <a:t>too relaxed</a:t>
            </a:r>
            <a:r>
              <a:rPr lang="en-GB" altLang="en-US" sz="1200">
                <a:solidFill>
                  <a:srgbClr val="4D4D4D"/>
                </a:solidFill>
              </a:rPr>
              <a:t> for a student or an office worker etc, this may </a:t>
            </a:r>
            <a:r>
              <a:rPr lang="en-GB" altLang="en-US" sz="1200" b="1">
                <a:solidFill>
                  <a:schemeClr val="hlink"/>
                </a:solidFill>
              </a:rPr>
              <a:t>distract their attention and may also affect their focus while working or learning or discussing</a:t>
            </a:r>
            <a:r>
              <a:rPr lang="en-GB" altLang="en-US" sz="1200">
                <a:solidFill>
                  <a:srgbClr val="4D4D4D"/>
                </a:solidFill>
              </a:rPr>
              <a:t> etc.  I also think that this product would be more suitable for the living area than a office or a school environment. </a:t>
            </a:r>
          </a:p>
          <a:p>
            <a:pPr algn="just" eaLnBrk="1" hangingPunct="1"/>
            <a:endParaRPr lang="en-GB" altLang="en-US" sz="1200">
              <a:solidFill>
                <a:srgbClr val="4D4D4D"/>
              </a:solidFill>
            </a:endParaRPr>
          </a:p>
          <a:p>
            <a:pPr algn="just" eaLnBrk="1" hangingPunct="1"/>
            <a:r>
              <a:rPr lang="en-GB" altLang="en-US" sz="1200">
                <a:solidFill>
                  <a:srgbClr val="4D4D4D"/>
                </a:solidFill>
              </a:rPr>
              <a:t>By looking at the size of the model, it made me think that the product </a:t>
            </a:r>
            <a:r>
              <a:rPr lang="en-GB" altLang="en-US" sz="1200" b="1">
                <a:solidFill>
                  <a:schemeClr val="hlink"/>
                </a:solidFill>
              </a:rPr>
              <a:t>would not be highly portable</a:t>
            </a:r>
            <a:r>
              <a:rPr lang="en-GB" altLang="en-US" sz="1200">
                <a:solidFill>
                  <a:srgbClr val="4D4D4D"/>
                </a:solidFill>
              </a:rPr>
              <a:t> as it may be to big or to bulky to carry around.</a:t>
            </a:r>
          </a:p>
        </p:txBody>
      </p:sp>
      <p:sp>
        <p:nvSpPr>
          <p:cNvPr id="26657" name="Text Box 18"/>
          <p:cNvSpPr txBox="1">
            <a:spLocks noChangeArrowheads="1"/>
          </p:cNvSpPr>
          <p:nvPr/>
        </p:nvSpPr>
        <p:spPr bwMode="auto">
          <a:xfrm>
            <a:off x="6545263" y="696913"/>
            <a:ext cx="381635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Here are two models of representing this sketch shown on the right.  I did two different models because I was experimenting with </a:t>
            </a:r>
            <a:r>
              <a:rPr lang="en-GB" altLang="en-US" sz="1200" b="1">
                <a:solidFill>
                  <a:schemeClr val="hlink"/>
                </a:solidFill>
              </a:rPr>
              <a:t>different shapes and also sizes</a:t>
            </a:r>
            <a:r>
              <a:rPr lang="en-GB" altLang="en-US" sz="1200">
                <a:solidFill>
                  <a:srgbClr val="4D4D4D"/>
                </a:solidFill>
              </a:rPr>
              <a:t>. And also it’s </a:t>
            </a:r>
            <a:r>
              <a:rPr lang="en-GB" altLang="en-US" sz="1200" b="1">
                <a:solidFill>
                  <a:schemeClr val="hlink"/>
                </a:solidFill>
              </a:rPr>
              <a:t>functionality</a:t>
            </a:r>
            <a:r>
              <a:rPr lang="en-GB" altLang="en-US" sz="1200">
                <a:solidFill>
                  <a:srgbClr val="4D4D4D"/>
                </a:solidFill>
              </a:rPr>
              <a:t> in a office or a classroom environment.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80"/>
          <p:cNvSpPr>
            <a:spLocks noChangeArrowheads="1"/>
          </p:cNvSpPr>
          <p:nvPr/>
        </p:nvSpPr>
        <p:spPr bwMode="auto">
          <a:xfrm>
            <a:off x="-223838" y="-239713"/>
            <a:ext cx="13320713" cy="10153651"/>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27651"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27652" name="Picture 10" descr="LUCY PICS157"/>
          <p:cNvPicPr>
            <a:picLocks noChangeAspect="1" noChangeArrowheads="1"/>
          </p:cNvPicPr>
          <p:nvPr/>
        </p:nvPicPr>
        <p:blipFill>
          <a:blip r:embed="rId3">
            <a:clrChange>
              <a:clrFrom>
                <a:srgbClr val="F1EEF7"/>
              </a:clrFrom>
              <a:clrTo>
                <a:srgbClr val="F1EEF7">
                  <a:alpha val="0"/>
                </a:srgbClr>
              </a:clrTo>
            </a:clrChange>
            <a:extLst>
              <a:ext uri="{28A0092B-C50C-407E-A947-70E740481C1C}">
                <a14:useLocalDpi xmlns:a14="http://schemas.microsoft.com/office/drawing/2010/main" val="0"/>
              </a:ext>
            </a:extLst>
          </a:blip>
          <a:srcRect t="47652" r="595" b="6026"/>
          <a:stretch>
            <a:fillRect/>
          </a:stretch>
        </p:blipFill>
        <p:spPr bwMode="auto">
          <a:xfrm>
            <a:off x="288925" y="1271588"/>
            <a:ext cx="12160250" cy="823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Text Box 12"/>
          <p:cNvSpPr txBox="1">
            <a:spLocks noChangeArrowheads="1"/>
          </p:cNvSpPr>
          <p:nvPr/>
        </p:nvSpPr>
        <p:spPr bwMode="auto">
          <a:xfrm>
            <a:off x="5969000" y="3840163"/>
            <a:ext cx="1944688"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shape but there is no back support and this can increase the risk of back pains etc.</a:t>
            </a:r>
            <a:endParaRPr lang="en-US" altLang="en-US" sz="800">
              <a:solidFill>
                <a:srgbClr val="4D4D4D"/>
              </a:solidFill>
            </a:endParaRPr>
          </a:p>
        </p:txBody>
      </p:sp>
      <p:sp>
        <p:nvSpPr>
          <p:cNvPr id="27654" name="Text Box 13"/>
          <p:cNvSpPr txBox="1">
            <a:spLocks noChangeArrowheads="1"/>
          </p:cNvSpPr>
          <p:nvPr/>
        </p:nvSpPr>
        <p:spPr bwMode="auto">
          <a:xfrm>
            <a:off x="6257925" y="6888163"/>
            <a:ext cx="2014538"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this desk because it looks really comfortable and fun to look. The shape reminds me of the square root symbol.</a:t>
            </a:r>
            <a:endParaRPr lang="en-US" altLang="en-US" sz="800">
              <a:solidFill>
                <a:srgbClr val="4D4D4D"/>
              </a:solidFill>
            </a:endParaRPr>
          </a:p>
        </p:txBody>
      </p:sp>
      <p:sp>
        <p:nvSpPr>
          <p:cNvPr id="27655" name="Text Box 14"/>
          <p:cNvSpPr txBox="1">
            <a:spLocks noChangeArrowheads="1"/>
          </p:cNvSpPr>
          <p:nvPr/>
        </p:nvSpPr>
        <p:spPr bwMode="auto">
          <a:xfrm>
            <a:off x="144463" y="3378200"/>
            <a:ext cx="1000125"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this is an attractive looking design but I strongly dislike the leg .</a:t>
            </a:r>
            <a:endParaRPr lang="en-US" altLang="en-US" sz="1000">
              <a:solidFill>
                <a:srgbClr val="4D4D4D"/>
              </a:solidFill>
            </a:endParaRPr>
          </a:p>
        </p:txBody>
      </p:sp>
      <p:sp>
        <p:nvSpPr>
          <p:cNvPr id="27656" name="Text Box 15"/>
          <p:cNvSpPr txBox="1">
            <a:spLocks noChangeArrowheads="1"/>
          </p:cNvSpPr>
          <p:nvPr/>
        </p:nvSpPr>
        <p:spPr bwMode="auto">
          <a:xfrm>
            <a:off x="63500" y="8664575"/>
            <a:ext cx="208915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this cube shape seating on desk because it is very modern and also appealing to the eye.</a:t>
            </a:r>
            <a:endParaRPr lang="en-US" altLang="en-US" sz="800">
              <a:solidFill>
                <a:srgbClr val="4D4D4D"/>
              </a:solidFill>
            </a:endParaRPr>
          </a:p>
        </p:txBody>
      </p:sp>
      <p:sp>
        <p:nvSpPr>
          <p:cNvPr id="27657" name="Text Box 16"/>
          <p:cNvSpPr txBox="1">
            <a:spLocks noChangeArrowheads="1"/>
          </p:cNvSpPr>
          <p:nvPr/>
        </p:nvSpPr>
        <p:spPr bwMode="auto">
          <a:xfrm>
            <a:off x="0" y="7223125"/>
            <a:ext cx="236855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arms and legs would be made of stainless steel because it is a strong material and also can be easily bended while manufacturing this product.</a:t>
            </a:r>
            <a:endParaRPr lang="en-US" altLang="en-US" sz="800">
              <a:solidFill>
                <a:srgbClr val="4D4D4D"/>
              </a:solidFill>
            </a:endParaRPr>
          </a:p>
        </p:txBody>
      </p:sp>
      <p:sp>
        <p:nvSpPr>
          <p:cNvPr id="27658" name="Text Box 17"/>
          <p:cNvSpPr txBox="1">
            <a:spLocks noChangeArrowheads="1"/>
          </p:cNvSpPr>
          <p:nvPr/>
        </p:nvSpPr>
        <p:spPr bwMode="auto">
          <a:xfrm>
            <a:off x="0" y="4622800"/>
            <a:ext cx="1431925"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overall shape of this design because it looks very flexible but not portable?</a:t>
            </a:r>
            <a:endParaRPr lang="en-US" altLang="en-US" sz="800">
              <a:solidFill>
                <a:srgbClr val="4D4D4D"/>
              </a:solidFill>
            </a:endParaRPr>
          </a:p>
        </p:txBody>
      </p:sp>
      <p:sp>
        <p:nvSpPr>
          <p:cNvPr id="27659" name="Text Box 18"/>
          <p:cNvSpPr txBox="1">
            <a:spLocks noChangeArrowheads="1"/>
          </p:cNvSpPr>
          <p:nvPr/>
        </p:nvSpPr>
        <p:spPr bwMode="auto">
          <a:xfrm>
            <a:off x="1720850" y="4271963"/>
            <a:ext cx="2519363"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this is an interesting shape because it looks like a slide for kiddies playground. But to me I don’t think it would be suitable for ALL age groups.</a:t>
            </a:r>
            <a:endParaRPr lang="en-US" altLang="en-US" sz="800">
              <a:solidFill>
                <a:srgbClr val="4D4D4D"/>
              </a:solidFill>
            </a:endParaRPr>
          </a:p>
        </p:txBody>
      </p:sp>
      <p:sp>
        <p:nvSpPr>
          <p:cNvPr id="27660" name="Text Box 19"/>
          <p:cNvSpPr txBox="1">
            <a:spLocks noChangeArrowheads="1"/>
          </p:cNvSpPr>
          <p:nvPr/>
        </p:nvSpPr>
        <p:spPr bwMode="auto">
          <a:xfrm>
            <a:off x="10290175" y="6313488"/>
            <a:ext cx="21590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materials used of developing this concept would be plastic because it is cheap to manufacture and it is also very strong and modern material.</a:t>
            </a:r>
            <a:endParaRPr lang="en-US" altLang="en-US" sz="800">
              <a:solidFill>
                <a:srgbClr val="4D4D4D"/>
              </a:solidFill>
            </a:endParaRPr>
          </a:p>
        </p:txBody>
      </p:sp>
      <p:sp>
        <p:nvSpPr>
          <p:cNvPr id="27661" name="Text Box 22"/>
          <p:cNvSpPr txBox="1">
            <a:spLocks noChangeArrowheads="1"/>
          </p:cNvSpPr>
          <p:nvPr/>
        </p:nvSpPr>
        <p:spPr bwMode="auto">
          <a:xfrm>
            <a:off x="8921750" y="696913"/>
            <a:ext cx="32385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design looks very relaxed, but can be distractive for the students because it may too relaxed for them to concentrate. </a:t>
            </a:r>
            <a:endParaRPr lang="en-US" altLang="en-US" sz="1000">
              <a:solidFill>
                <a:srgbClr val="4D4D4D"/>
              </a:solidFill>
            </a:endParaRPr>
          </a:p>
        </p:txBody>
      </p:sp>
      <p:sp>
        <p:nvSpPr>
          <p:cNvPr id="27662" name="Text Box 23"/>
          <p:cNvSpPr txBox="1">
            <a:spLocks noChangeArrowheads="1"/>
          </p:cNvSpPr>
          <p:nvPr/>
        </p:nvSpPr>
        <p:spPr bwMode="auto">
          <a:xfrm>
            <a:off x="1936750" y="1271588"/>
            <a:ext cx="2447925"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is a similar idea to the bicycle inspiration but to me I think this looks really boring and also uncomfortable to sit on.</a:t>
            </a:r>
            <a:endParaRPr lang="en-US" altLang="en-US" sz="1000">
              <a:solidFill>
                <a:srgbClr val="4D4D4D"/>
              </a:solidFill>
            </a:endParaRPr>
          </a:p>
        </p:txBody>
      </p:sp>
      <p:cxnSp>
        <p:nvCxnSpPr>
          <p:cNvPr id="27663" name="Straight Arrow Connector 18"/>
          <p:cNvCxnSpPr>
            <a:cxnSpLocks noChangeShapeType="1"/>
            <a:stCxn id="27659" idx="0"/>
          </p:cNvCxnSpPr>
          <p:nvPr/>
        </p:nvCxnSpPr>
        <p:spPr bwMode="auto">
          <a:xfrm rot="16200000" flipV="1">
            <a:off x="2759869" y="4050506"/>
            <a:ext cx="407988" cy="3492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7664" name="Rectangle 20"/>
          <p:cNvSpPr>
            <a:spLocks noChangeArrowheads="1"/>
          </p:cNvSpPr>
          <p:nvPr/>
        </p:nvSpPr>
        <p:spPr bwMode="auto">
          <a:xfrm>
            <a:off x="8632825" y="8977313"/>
            <a:ext cx="1223963" cy="623887"/>
          </a:xfrm>
          <a:prstGeom prst="rect">
            <a:avLst/>
          </a:prstGeom>
          <a:solidFill>
            <a:schemeClr val="bg1"/>
          </a:solidFill>
          <a:ln>
            <a:noFill/>
          </a:ln>
          <a:extLst>
            <a:ext uri="{91240B29-F687-4F45-9708-019B960494DF}">
              <a14:hiddenLine xmlns:a14="http://schemas.microsoft.com/office/drawing/2010/main" w="28575" algn="ctr">
                <a:solidFill>
                  <a:srgbClr val="000000"/>
                </a:solidFill>
                <a:round/>
                <a:headEnd/>
                <a:tailEnd/>
              </a14:hiddenLine>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27665" name="Rectangle 21"/>
          <p:cNvSpPr>
            <a:spLocks noChangeArrowheads="1"/>
          </p:cNvSpPr>
          <p:nvPr/>
        </p:nvSpPr>
        <p:spPr bwMode="auto">
          <a:xfrm>
            <a:off x="8416925" y="9264650"/>
            <a:ext cx="431800" cy="336550"/>
          </a:xfrm>
          <a:prstGeom prst="rect">
            <a:avLst/>
          </a:prstGeom>
          <a:solidFill>
            <a:schemeClr val="bg1"/>
          </a:solidFill>
          <a:ln>
            <a:noFill/>
          </a:ln>
          <a:extLst>
            <a:ext uri="{91240B29-F687-4F45-9708-019B960494DF}">
              <a14:hiddenLine xmlns:a14="http://schemas.microsoft.com/office/drawing/2010/main" w="28575" algn="ctr">
                <a:solidFill>
                  <a:srgbClr val="000000"/>
                </a:solidFill>
                <a:round/>
                <a:headEnd/>
                <a:tailEnd/>
              </a14:hiddenLine>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cxnSp>
        <p:nvCxnSpPr>
          <p:cNvPr id="27666" name="Straight Arrow Connector 23"/>
          <p:cNvCxnSpPr>
            <a:cxnSpLocks noChangeShapeType="1"/>
          </p:cNvCxnSpPr>
          <p:nvPr/>
        </p:nvCxnSpPr>
        <p:spPr bwMode="auto">
          <a:xfrm>
            <a:off x="1287463" y="5232400"/>
            <a:ext cx="360362" cy="1588"/>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7667" name="Text Box 17"/>
          <p:cNvSpPr txBox="1">
            <a:spLocks noChangeArrowheads="1"/>
          </p:cNvSpPr>
          <p:nvPr/>
        </p:nvSpPr>
        <p:spPr bwMode="auto">
          <a:xfrm>
            <a:off x="-7938" y="5773738"/>
            <a:ext cx="1431926"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use of arms and back support is used to decrease the risk of RSI (Repetitive Strain Jury).</a:t>
            </a:r>
            <a:endParaRPr lang="en-US" altLang="en-US" sz="800">
              <a:solidFill>
                <a:srgbClr val="4D4D4D"/>
              </a:solidFill>
            </a:endParaRPr>
          </a:p>
        </p:txBody>
      </p:sp>
      <p:cxnSp>
        <p:nvCxnSpPr>
          <p:cNvPr id="27668" name="Straight Arrow Connector 26"/>
          <p:cNvCxnSpPr>
            <a:cxnSpLocks noChangeShapeType="1"/>
          </p:cNvCxnSpPr>
          <p:nvPr/>
        </p:nvCxnSpPr>
        <p:spPr bwMode="auto">
          <a:xfrm flipV="1">
            <a:off x="1287463" y="5376863"/>
            <a:ext cx="1368425" cy="1079500"/>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7669" name="Straight Arrow Connector 28"/>
          <p:cNvCxnSpPr>
            <a:cxnSpLocks noChangeShapeType="1"/>
          </p:cNvCxnSpPr>
          <p:nvPr/>
        </p:nvCxnSpPr>
        <p:spPr bwMode="auto">
          <a:xfrm flipV="1">
            <a:off x="1360488" y="5953125"/>
            <a:ext cx="360362" cy="71438"/>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7670" name="Straight Arrow Connector 30"/>
          <p:cNvCxnSpPr>
            <a:cxnSpLocks noChangeShapeType="1"/>
          </p:cNvCxnSpPr>
          <p:nvPr/>
        </p:nvCxnSpPr>
        <p:spPr bwMode="auto">
          <a:xfrm rot="5400000" flipH="1" flipV="1">
            <a:off x="2260601" y="6781800"/>
            <a:ext cx="576262" cy="50323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7671" name="Text Box 13"/>
          <p:cNvSpPr txBox="1">
            <a:spLocks noChangeArrowheads="1"/>
          </p:cNvSpPr>
          <p:nvPr/>
        </p:nvSpPr>
        <p:spPr bwMode="auto">
          <a:xfrm>
            <a:off x="5969000" y="7753350"/>
            <a:ext cx="1800225" cy="105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wood would be the most suitable materials for this design because this type of material would improve the overall appearance of the desk.</a:t>
            </a:r>
            <a:endParaRPr lang="en-US" altLang="en-US" sz="800">
              <a:solidFill>
                <a:srgbClr val="4D4D4D"/>
              </a:solidFill>
            </a:endParaRPr>
          </a:p>
        </p:txBody>
      </p:sp>
      <p:cxnSp>
        <p:nvCxnSpPr>
          <p:cNvPr id="27672" name="Straight Arrow Connector 35"/>
          <p:cNvCxnSpPr>
            <a:cxnSpLocks noChangeShapeType="1"/>
          </p:cNvCxnSpPr>
          <p:nvPr/>
        </p:nvCxnSpPr>
        <p:spPr bwMode="auto">
          <a:xfrm>
            <a:off x="8129588" y="7248525"/>
            <a:ext cx="863600" cy="28892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7673" name="Straight Arrow Connector 37"/>
          <p:cNvCxnSpPr>
            <a:cxnSpLocks noChangeShapeType="1"/>
          </p:cNvCxnSpPr>
          <p:nvPr/>
        </p:nvCxnSpPr>
        <p:spPr bwMode="auto">
          <a:xfrm flipV="1">
            <a:off x="7553325" y="8401050"/>
            <a:ext cx="503238" cy="71438"/>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7674" name="Text Box 19"/>
          <p:cNvSpPr txBox="1">
            <a:spLocks noChangeArrowheads="1"/>
          </p:cNvSpPr>
          <p:nvPr/>
        </p:nvSpPr>
        <p:spPr bwMode="auto">
          <a:xfrm>
            <a:off x="8416925" y="8207375"/>
            <a:ext cx="165735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appearance of this seat because it looks very comfortable  to sit on and also looks very modern. This would appeal to the younger target market.</a:t>
            </a:r>
            <a:endParaRPr lang="en-US" altLang="en-US" sz="800">
              <a:solidFill>
                <a:srgbClr val="4D4D4D"/>
              </a:solidFill>
            </a:endParaRPr>
          </a:p>
        </p:txBody>
      </p:sp>
      <p:cxnSp>
        <p:nvCxnSpPr>
          <p:cNvPr id="27675" name="Straight Arrow Connector 42"/>
          <p:cNvCxnSpPr>
            <a:cxnSpLocks noChangeShapeType="1"/>
          </p:cNvCxnSpPr>
          <p:nvPr/>
        </p:nvCxnSpPr>
        <p:spPr bwMode="auto">
          <a:xfrm>
            <a:off x="9856788" y="8401050"/>
            <a:ext cx="720725" cy="14446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7676" name="Straight Arrow Connector 44"/>
          <p:cNvCxnSpPr>
            <a:cxnSpLocks noChangeShapeType="1"/>
          </p:cNvCxnSpPr>
          <p:nvPr/>
        </p:nvCxnSpPr>
        <p:spPr bwMode="auto">
          <a:xfrm rot="16200000" flipH="1">
            <a:off x="10433844" y="7536657"/>
            <a:ext cx="1079500" cy="36036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7677" name="Straight Arrow Connector 32"/>
          <p:cNvCxnSpPr>
            <a:cxnSpLocks noChangeShapeType="1"/>
          </p:cNvCxnSpPr>
          <p:nvPr/>
        </p:nvCxnSpPr>
        <p:spPr bwMode="auto">
          <a:xfrm rot="5400000" flipH="1" flipV="1">
            <a:off x="784226" y="3071812"/>
            <a:ext cx="360362" cy="36036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7678" name="Straight Arrow Connector 34"/>
          <p:cNvCxnSpPr>
            <a:cxnSpLocks noChangeShapeType="1"/>
          </p:cNvCxnSpPr>
          <p:nvPr/>
        </p:nvCxnSpPr>
        <p:spPr bwMode="auto">
          <a:xfrm flipV="1">
            <a:off x="1936750" y="8329613"/>
            <a:ext cx="503238" cy="431800"/>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7679" name="Text Box 15"/>
          <p:cNvSpPr txBox="1">
            <a:spLocks noChangeArrowheads="1"/>
          </p:cNvSpPr>
          <p:nvPr/>
        </p:nvSpPr>
        <p:spPr bwMode="auto">
          <a:xfrm>
            <a:off x="2584450" y="7104063"/>
            <a:ext cx="2592388"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cube can be made of plastic as it is a modern material and also very cheap and safe to produce.</a:t>
            </a:r>
          </a:p>
        </p:txBody>
      </p:sp>
      <p:sp>
        <p:nvSpPr>
          <p:cNvPr id="27680" name="Text Box 15"/>
          <p:cNvSpPr txBox="1">
            <a:spLocks noChangeArrowheads="1"/>
          </p:cNvSpPr>
          <p:nvPr/>
        </p:nvSpPr>
        <p:spPr bwMode="auto">
          <a:xfrm>
            <a:off x="3592513" y="8809038"/>
            <a:ext cx="1439862"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is a gap for storing bags or brief cases or schools books etc.</a:t>
            </a:r>
            <a:endParaRPr lang="en-US" altLang="en-US" sz="800">
              <a:solidFill>
                <a:srgbClr val="4D4D4D"/>
              </a:solidFill>
            </a:endParaRPr>
          </a:p>
        </p:txBody>
      </p:sp>
      <p:cxnSp>
        <p:nvCxnSpPr>
          <p:cNvPr id="27681" name="Straight Arrow Connector 39"/>
          <p:cNvCxnSpPr>
            <a:cxnSpLocks noChangeShapeType="1"/>
          </p:cNvCxnSpPr>
          <p:nvPr/>
        </p:nvCxnSpPr>
        <p:spPr bwMode="auto">
          <a:xfrm rot="16200000" flipV="1">
            <a:off x="3196432" y="8508206"/>
            <a:ext cx="576262" cy="50482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7682" name="Text Box 15"/>
          <p:cNvSpPr txBox="1">
            <a:spLocks noChangeArrowheads="1"/>
          </p:cNvSpPr>
          <p:nvPr/>
        </p:nvSpPr>
        <p:spPr bwMode="auto">
          <a:xfrm>
            <a:off x="3808413" y="7953375"/>
            <a:ext cx="1439862"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cube can be manufactured by injection moulding.</a:t>
            </a:r>
            <a:endParaRPr lang="en-US" altLang="en-US" sz="800">
              <a:solidFill>
                <a:srgbClr val="4D4D4D"/>
              </a:solidFill>
            </a:endParaRPr>
          </a:p>
        </p:txBody>
      </p:sp>
      <p:cxnSp>
        <p:nvCxnSpPr>
          <p:cNvPr id="27683" name="Straight Arrow Connector 42"/>
          <p:cNvCxnSpPr>
            <a:cxnSpLocks noChangeShapeType="1"/>
          </p:cNvCxnSpPr>
          <p:nvPr/>
        </p:nvCxnSpPr>
        <p:spPr bwMode="auto">
          <a:xfrm rot="5400000">
            <a:off x="3089275" y="7608888"/>
            <a:ext cx="287338" cy="14446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7684" name="Straight Arrow Connector 44"/>
          <p:cNvCxnSpPr>
            <a:cxnSpLocks noChangeShapeType="1"/>
          </p:cNvCxnSpPr>
          <p:nvPr/>
        </p:nvCxnSpPr>
        <p:spPr bwMode="auto">
          <a:xfrm rot="10800000">
            <a:off x="3376613" y="8113713"/>
            <a:ext cx="576262" cy="215900"/>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7685" name="Straight Arrow Connector 46"/>
          <p:cNvCxnSpPr>
            <a:cxnSpLocks noChangeShapeType="1"/>
          </p:cNvCxnSpPr>
          <p:nvPr/>
        </p:nvCxnSpPr>
        <p:spPr bwMode="auto">
          <a:xfrm rot="5400000">
            <a:off x="5104607" y="7104856"/>
            <a:ext cx="1295400" cy="1587"/>
          </a:xfrm>
          <a:prstGeom prst="straightConnector1">
            <a:avLst/>
          </a:prstGeom>
          <a:noFill/>
          <a:ln w="28575" algn="ctr">
            <a:solidFill>
              <a:srgbClr val="FF9900"/>
            </a:solidFill>
            <a:round/>
            <a:headEnd type="triangle" w="med" len="med"/>
            <a:tailEnd type="triangle" w="med" len="med"/>
          </a:ln>
          <a:extLst>
            <a:ext uri="{909E8E84-426E-40DD-AFC4-6F175D3DCCD1}">
              <a14:hiddenFill xmlns:a14="http://schemas.microsoft.com/office/drawing/2010/main">
                <a:noFill/>
              </a14:hiddenFill>
            </a:ext>
          </a:extLst>
        </p:spPr>
      </p:cxnSp>
      <p:sp>
        <p:nvSpPr>
          <p:cNvPr id="27686" name="Text Box 15"/>
          <p:cNvSpPr txBox="1">
            <a:spLocks noChangeArrowheads="1"/>
          </p:cNvSpPr>
          <p:nvPr/>
        </p:nvSpPr>
        <p:spPr bwMode="auto">
          <a:xfrm>
            <a:off x="3087688" y="6240463"/>
            <a:ext cx="2160587"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concept is a adjustable seating. The use of spring would be used to make the overall product adjustable and also comfortable to use.</a:t>
            </a:r>
          </a:p>
        </p:txBody>
      </p:sp>
      <p:cxnSp>
        <p:nvCxnSpPr>
          <p:cNvPr id="27687" name="Straight Arrow Connector 51"/>
          <p:cNvCxnSpPr>
            <a:cxnSpLocks noChangeShapeType="1"/>
          </p:cNvCxnSpPr>
          <p:nvPr/>
        </p:nvCxnSpPr>
        <p:spPr bwMode="auto">
          <a:xfrm>
            <a:off x="5176838" y="6529388"/>
            <a:ext cx="503237" cy="158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7688" name="Text Box 15"/>
          <p:cNvSpPr txBox="1">
            <a:spLocks noChangeArrowheads="1"/>
          </p:cNvSpPr>
          <p:nvPr/>
        </p:nvSpPr>
        <p:spPr bwMode="auto">
          <a:xfrm>
            <a:off x="6472238" y="6096000"/>
            <a:ext cx="14414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Storage – use to store books etc.</a:t>
            </a:r>
            <a:endParaRPr lang="en-US" altLang="en-US" sz="800">
              <a:solidFill>
                <a:srgbClr val="4D4D4D"/>
              </a:solidFill>
            </a:endParaRPr>
          </a:p>
        </p:txBody>
      </p:sp>
      <p:cxnSp>
        <p:nvCxnSpPr>
          <p:cNvPr id="27689" name="Straight Arrow Connector 54"/>
          <p:cNvCxnSpPr>
            <a:cxnSpLocks noChangeShapeType="1"/>
          </p:cNvCxnSpPr>
          <p:nvPr/>
        </p:nvCxnSpPr>
        <p:spPr bwMode="auto">
          <a:xfrm rot="10800000" flipV="1">
            <a:off x="5537200" y="6456363"/>
            <a:ext cx="1150938" cy="108108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7690" name="Text Box 13"/>
          <p:cNvSpPr txBox="1">
            <a:spLocks noChangeArrowheads="1"/>
          </p:cNvSpPr>
          <p:nvPr/>
        </p:nvSpPr>
        <p:spPr bwMode="auto">
          <a:xfrm>
            <a:off x="8921750" y="5619750"/>
            <a:ext cx="1439863" cy="105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concept is similar to the previous design but the shape of the legs is different and more modern.</a:t>
            </a:r>
            <a:endParaRPr lang="en-US" altLang="en-US" sz="800">
              <a:solidFill>
                <a:srgbClr val="4D4D4D"/>
              </a:solidFill>
            </a:endParaRPr>
          </a:p>
        </p:txBody>
      </p:sp>
      <p:cxnSp>
        <p:nvCxnSpPr>
          <p:cNvPr id="27691" name="Straight Arrow Connector 57"/>
          <p:cNvCxnSpPr>
            <a:cxnSpLocks noChangeShapeType="1"/>
          </p:cNvCxnSpPr>
          <p:nvPr/>
        </p:nvCxnSpPr>
        <p:spPr bwMode="auto">
          <a:xfrm rot="10800000" flipV="1">
            <a:off x="8056563" y="5808663"/>
            <a:ext cx="1081087" cy="36036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7692" name="Straight Arrow Connector 59"/>
          <p:cNvCxnSpPr>
            <a:cxnSpLocks noChangeShapeType="1"/>
          </p:cNvCxnSpPr>
          <p:nvPr/>
        </p:nvCxnSpPr>
        <p:spPr bwMode="auto">
          <a:xfrm rot="10800000">
            <a:off x="5969000" y="3432175"/>
            <a:ext cx="719138" cy="36036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7693" name="Text Box 13"/>
          <p:cNvSpPr txBox="1">
            <a:spLocks noChangeArrowheads="1"/>
          </p:cNvSpPr>
          <p:nvPr/>
        </p:nvSpPr>
        <p:spPr bwMode="auto">
          <a:xfrm>
            <a:off x="10648950" y="2784475"/>
            <a:ext cx="215265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shape is similar to the bicycle seat, I thought by using this shape would be interesting for a office seating etc.</a:t>
            </a:r>
            <a:endParaRPr lang="en-US" altLang="en-US" sz="800">
              <a:solidFill>
                <a:srgbClr val="4D4D4D"/>
              </a:solidFill>
            </a:endParaRPr>
          </a:p>
        </p:txBody>
      </p:sp>
      <p:sp>
        <p:nvSpPr>
          <p:cNvPr id="27694" name="Text Box 13"/>
          <p:cNvSpPr txBox="1">
            <a:spLocks noChangeArrowheads="1"/>
          </p:cNvSpPr>
          <p:nvPr/>
        </p:nvSpPr>
        <p:spPr bwMode="auto">
          <a:xfrm>
            <a:off x="9424988" y="3571875"/>
            <a:ext cx="337661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dislike the shape because it looks really unattractive and also boring to look at.</a:t>
            </a:r>
            <a:endParaRPr lang="en-US" altLang="en-US" sz="800">
              <a:solidFill>
                <a:srgbClr val="4D4D4D"/>
              </a:solidFill>
            </a:endParaRPr>
          </a:p>
        </p:txBody>
      </p:sp>
      <p:cxnSp>
        <p:nvCxnSpPr>
          <p:cNvPr id="27695" name="Straight Arrow Connector 63"/>
          <p:cNvCxnSpPr>
            <a:cxnSpLocks noChangeShapeType="1"/>
          </p:cNvCxnSpPr>
          <p:nvPr/>
        </p:nvCxnSpPr>
        <p:spPr bwMode="auto">
          <a:xfrm rot="10800000" flipV="1">
            <a:off x="9496425" y="3863975"/>
            <a:ext cx="649288" cy="36036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7696" name="Straight Arrow Connector 65"/>
          <p:cNvCxnSpPr>
            <a:cxnSpLocks noChangeShapeType="1"/>
          </p:cNvCxnSpPr>
          <p:nvPr/>
        </p:nvCxnSpPr>
        <p:spPr bwMode="auto">
          <a:xfrm rot="10800000">
            <a:off x="10361613" y="2568575"/>
            <a:ext cx="431800" cy="36036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7697" name="Text Box 13"/>
          <p:cNvSpPr txBox="1">
            <a:spLocks noChangeArrowheads="1"/>
          </p:cNvSpPr>
          <p:nvPr/>
        </p:nvSpPr>
        <p:spPr bwMode="auto">
          <a:xfrm>
            <a:off x="8985250" y="5087938"/>
            <a:ext cx="12319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Inspirational: bicycle seat</a:t>
            </a:r>
            <a:endParaRPr lang="en-US" altLang="en-US" sz="800">
              <a:solidFill>
                <a:srgbClr val="4D4D4D"/>
              </a:solidFill>
            </a:endParaRPr>
          </a:p>
        </p:txBody>
      </p:sp>
      <p:cxnSp>
        <p:nvCxnSpPr>
          <p:cNvPr id="27698" name="Straight Arrow Connector 68"/>
          <p:cNvCxnSpPr>
            <a:cxnSpLocks noChangeShapeType="1"/>
          </p:cNvCxnSpPr>
          <p:nvPr/>
        </p:nvCxnSpPr>
        <p:spPr bwMode="auto">
          <a:xfrm>
            <a:off x="10072688" y="5376863"/>
            <a:ext cx="1441450" cy="36036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7699" name="Straight Arrow Connector 70"/>
          <p:cNvCxnSpPr>
            <a:cxnSpLocks noChangeShapeType="1"/>
          </p:cNvCxnSpPr>
          <p:nvPr/>
        </p:nvCxnSpPr>
        <p:spPr bwMode="auto">
          <a:xfrm rot="5400000" flipH="1" flipV="1">
            <a:off x="10072688" y="4656138"/>
            <a:ext cx="504825" cy="50482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7700" name="Text Box 13"/>
          <p:cNvSpPr txBox="1">
            <a:spLocks noChangeArrowheads="1"/>
          </p:cNvSpPr>
          <p:nvPr/>
        </p:nvSpPr>
        <p:spPr bwMode="auto">
          <a:xfrm>
            <a:off x="9504363" y="1487488"/>
            <a:ext cx="3376612"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don’t like the shape or the overall appearance of this shape because I don’t think it would be suitable for the school or office environment.</a:t>
            </a:r>
            <a:endParaRPr lang="en-US" altLang="en-US" sz="800">
              <a:solidFill>
                <a:srgbClr val="4D4D4D"/>
              </a:solidFill>
            </a:endParaRPr>
          </a:p>
        </p:txBody>
      </p:sp>
      <p:sp>
        <p:nvSpPr>
          <p:cNvPr id="27701" name="Text Box 15"/>
          <p:cNvSpPr txBox="1">
            <a:spLocks noChangeArrowheads="1"/>
          </p:cNvSpPr>
          <p:nvPr/>
        </p:nvSpPr>
        <p:spPr bwMode="auto">
          <a:xfrm>
            <a:off x="6545263" y="5448300"/>
            <a:ext cx="1439862"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this concept looks very bland and also very boring.</a:t>
            </a:r>
            <a:endParaRPr lang="en-US" altLang="en-US" sz="800">
              <a:solidFill>
                <a:srgbClr val="4D4D4D"/>
              </a:solidFill>
            </a:endParaRPr>
          </a:p>
        </p:txBody>
      </p:sp>
      <p:cxnSp>
        <p:nvCxnSpPr>
          <p:cNvPr id="27702" name="Straight Arrow Connector 74"/>
          <p:cNvCxnSpPr>
            <a:cxnSpLocks noChangeShapeType="1"/>
          </p:cNvCxnSpPr>
          <p:nvPr/>
        </p:nvCxnSpPr>
        <p:spPr bwMode="auto">
          <a:xfrm>
            <a:off x="10072688" y="1992313"/>
            <a:ext cx="504825" cy="431800"/>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7703" name="Text Box 15"/>
          <p:cNvSpPr txBox="1">
            <a:spLocks noChangeArrowheads="1"/>
          </p:cNvSpPr>
          <p:nvPr/>
        </p:nvSpPr>
        <p:spPr bwMode="auto">
          <a:xfrm>
            <a:off x="4384675" y="5372100"/>
            <a:ext cx="1439863"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Inspirational : Bicycle seat.</a:t>
            </a:r>
            <a:endParaRPr lang="en-US" altLang="en-US" sz="800">
              <a:solidFill>
                <a:srgbClr val="4D4D4D"/>
              </a:solidFill>
            </a:endParaRPr>
          </a:p>
        </p:txBody>
      </p:sp>
      <p:cxnSp>
        <p:nvCxnSpPr>
          <p:cNvPr id="27704" name="Straight Arrow Connector 77"/>
          <p:cNvCxnSpPr>
            <a:cxnSpLocks noChangeShapeType="1"/>
          </p:cNvCxnSpPr>
          <p:nvPr/>
        </p:nvCxnSpPr>
        <p:spPr bwMode="auto">
          <a:xfrm rot="10800000">
            <a:off x="3952875" y="5305425"/>
            <a:ext cx="719138" cy="287338"/>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7705" name="Straight Arrow Connector 79"/>
          <p:cNvCxnSpPr>
            <a:cxnSpLocks noChangeShapeType="1"/>
          </p:cNvCxnSpPr>
          <p:nvPr/>
        </p:nvCxnSpPr>
        <p:spPr bwMode="auto">
          <a:xfrm rot="10800000">
            <a:off x="6472238" y="5087938"/>
            <a:ext cx="504825" cy="36036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7706" name="Text Box 15"/>
          <p:cNvSpPr txBox="1">
            <a:spLocks noChangeArrowheads="1"/>
          </p:cNvSpPr>
          <p:nvPr/>
        </p:nvSpPr>
        <p:spPr bwMode="auto">
          <a:xfrm>
            <a:off x="6977063" y="958850"/>
            <a:ext cx="1871662"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design  is more suitable for living  furniture not for a office or a classroom environment..</a:t>
            </a:r>
            <a:endParaRPr lang="en-US" altLang="en-US" sz="800">
              <a:solidFill>
                <a:srgbClr val="4D4D4D"/>
              </a:solidFill>
            </a:endParaRPr>
          </a:p>
        </p:txBody>
      </p:sp>
      <p:cxnSp>
        <p:nvCxnSpPr>
          <p:cNvPr id="27707" name="Straight Arrow Connector 82"/>
          <p:cNvCxnSpPr>
            <a:cxnSpLocks noChangeShapeType="1"/>
          </p:cNvCxnSpPr>
          <p:nvPr/>
        </p:nvCxnSpPr>
        <p:spPr bwMode="auto">
          <a:xfrm rot="16200000" flipH="1">
            <a:off x="7048500" y="2208213"/>
            <a:ext cx="1223963" cy="7143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7708" name="Text Box 45"/>
          <p:cNvSpPr txBox="1">
            <a:spLocks noChangeArrowheads="1"/>
          </p:cNvSpPr>
          <p:nvPr/>
        </p:nvSpPr>
        <p:spPr bwMode="auto">
          <a:xfrm>
            <a:off x="8848725" y="2136775"/>
            <a:ext cx="1295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Legs made of stainless steel – strong.</a:t>
            </a:r>
            <a:endParaRPr lang="en-US" altLang="en-US" sz="1000">
              <a:solidFill>
                <a:srgbClr val="4D4D4D"/>
              </a:solidFill>
            </a:endParaRPr>
          </a:p>
        </p:txBody>
      </p:sp>
      <p:cxnSp>
        <p:nvCxnSpPr>
          <p:cNvPr id="27709" name="Straight Arrow Connector 85"/>
          <p:cNvCxnSpPr>
            <a:cxnSpLocks noChangeShapeType="1"/>
          </p:cNvCxnSpPr>
          <p:nvPr/>
        </p:nvCxnSpPr>
        <p:spPr bwMode="auto">
          <a:xfrm rot="5400000">
            <a:off x="8633619" y="2783681"/>
            <a:ext cx="719138" cy="28892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7710" name="Straight Arrow Connector 88"/>
          <p:cNvCxnSpPr>
            <a:cxnSpLocks noChangeShapeType="1"/>
          </p:cNvCxnSpPr>
          <p:nvPr/>
        </p:nvCxnSpPr>
        <p:spPr bwMode="auto">
          <a:xfrm rot="10800000" flipV="1">
            <a:off x="8848725" y="1200150"/>
            <a:ext cx="1008063" cy="79216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7711" name="Straight Arrow Connector 91"/>
          <p:cNvCxnSpPr>
            <a:cxnSpLocks noChangeShapeType="1"/>
          </p:cNvCxnSpPr>
          <p:nvPr/>
        </p:nvCxnSpPr>
        <p:spPr bwMode="auto">
          <a:xfrm>
            <a:off x="3448050" y="1847850"/>
            <a:ext cx="576263" cy="28892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7712" name="Text Box 15"/>
          <p:cNvSpPr txBox="1">
            <a:spLocks noChangeArrowheads="1"/>
          </p:cNvSpPr>
          <p:nvPr/>
        </p:nvSpPr>
        <p:spPr bwMode="auto">
          <a:xfrm>
            <a:off x="4672013" y="1535113"/>
            <a:ext cx="1223962"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Cushion used to increase the comfort of the overall product.</a:t>
            </a:r>
            <a:endParaRPr lang="en-US" altLang="en-US" sz="800">
              <a:solidFill>
                <a:srgbClr val="4D4D4D"/>
              </a:solidFill>
            </a:endParaRPr>
          </a:p>
        </p:txBody>
      </p:sp>
      <p:sp>
        <p:nvSpPr>
          <p:cNvPr id="27713" name="Text Box 15"/>
          <p:cNvSpPr txBox="1">
            <a:spLocks noChangeArrowheads="1"/>
          </p:cNvSpPr>
          <p:nvPr/>
        </p:nvSpPr>
        <p:spPr bwMode="auto">
          <a:xfrm>
            <a:off x="2079625" y="2279650"/>
            <a:ext cx="122555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Cushion used to increase the comfort of the overall product.</a:t>
            </a:r>
            <a:endParaRPr lang="en-US" altLang="en-US" sz="800">
              <a:solidFill>
                <a:srgbClr val="4D4D4D"/>
              </a:solidFill>
            </a:endParaRPr>
          </a:p>
        </p:txBody>
      </p:sp>
      <p:cxnSp>
        <p:nvCxnSpPr>
          <p:cNvPr id="27714" name="Straight Arrow Connector 95"/>
          <p:cNvCxnSpPr>
            <a:cxnSpLocks noChangeShapeType="1"/>
          </p:cNvCxnSpPr>
          <p:nvPr/>
        </p:nvCxnSpPr>
        <p:spPr bwMode="auto">
          <a:xfrm rot="5400000">
            <a:off x="4637087" y="2674938"/>
            <a:ext cx="792163" cy="1588"/>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7715" name="Straight Arrow Connector 97"/>
          <p:cNvCxnSpPr>
            <a:cxnSpLocks noChangeShapeType="1"/>
          </p:cNvCxnSpPr>
          <p:nvPr/>
        </p:nvCxnSpPr>
        <p:spPr bwMode="auto">
          <a:xfrm rot="16200000" flipH="1">
            <a:off x="2799556" y="3072607"/>
            <a:ext cx="360363" cy="215900"/>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7716" name="Text Box 45"/>
          <p:cNvSpPr txBox="1">
            <a:spLocks noChangeArrowheads="1"/>
          </p:cNvSpPr>
          <p:nvPr/>
        </p:nvSpPr>
        <p:spPr bwMode="auto">
          <a:xfrm>
            <a:off x="11506200" y="8688388"/>
            <a:ext cx="12954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Legs made of metal– strong and durable.</a:t>
            </a:r>
            <a:endParaRPr lang="en-US" altLang="en-US" sz="1000">
              <a:solidFill>
                <a:srgbClr val="4D4D4D"/>
              </a:solidFill>
            </a:endParaRPr>
          </a:p>
        </p:txBody>
      </p:sp>
      <p:cxnSp>
        <p:nvCxnSpPr>
          <p:cNvPr id="27717" name="Straight Arrow Connector 101"/>
          <p:cNvCxnSpPr>
            <a:cxnSpLocks noChangeShapeType="1"/>
          </p:cNvCxnSpPr>
          <p:nvPr/>
        </p:nvCxnSpPr>
        <p:spPr bwMode="auto">
          <a:xfrm rot="16200000" flipH="1">
            <a:off x="11510169" y="8116094"/>
            <a:ext cx="792163" cy="35242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7718" name="Text Box 22"/>
          <p:cNvSpPr txBox="1">
            <a:spLocks noChangeArrowheads="1"/>
          </p:cNvSpPr>
          <p:nvPr/>
        </p:nvSpPr>
        <p:spPr bwMode="auto">
          <a:xfrm>
            <a:off x="3952875" y="623888"/>
            <a:ext cx="3240088"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details of this design because it looks very modern and attractive to look at.</a:t>
            </a:r>
            <a:endParaRPr lang="en-US" altLang="en-US" sz="1000">
              <a:solidFill>
                <a:srgbClr val="4D4D4D"/>
              </a:solidFill>
            </a:endParaRPr>
          </a:p>
        </p:txBody>
      </p:sp>
      <p:cxnSp>
        <p:nvCxnSpPr>
          <p:cNvPr id="27719" name="Straight Arrow Connector 104"/>
          <p:cNvCxnSpPr>
            <a:cxnSpLocks noChangeShapeType="1"/>
          </p:cNvCxnSpPr>
          <p:nvPr/>
        </p:nvCxnSpPr>
        <p:spPr bwMode="auto">
          <a:xfrm rot="16200000" flipH="1">
            <a:off x="6040438" y="1200150"/>
            <a:ext cx="792162" cy="503238"/>
          </a:xfrm>
          <a:prstGeom prst="straightConnector1">
            <a:avLst/>
          </a:prstGeom>
          <a:noFill/>
          <a:ln w="28575" algn="ctr">
            <a:solidFill>
              <a:srgbClr val="993366"/>
            </a:solidFill>
            <a:round/>
            <a:headEnd/>
            <a:tailEnd type="arrow" w="med" len="med"/>
          </a:ln>
          <a:extLst>
            <a:ext uri="{909E8E84-426E-40DD-AFC4-6F175D3DCCD1}">
              <a14:hiddenFill xmlns:a14="http://schemas.microsoft.com/office/drawing/2010/main">
                <a:noFill/>
              </a14:hiddenFill>
            </a:ext>
          </a:extLst>
        </p:spPr>
      </p:cxnSp>
      <p:sp>
        <p:nvSpPr>
          <p:cNvPr id="27720" name="Text Box 15"/>
          <p:cNvSpPr txBox="1">
            <a:spLocks noChangeArrowheads="1"/>
          </p:cNvSpPr>
          <p:nvPr/>
        </p:nvSpPr>
        <p:spPr bwMode="auto">
          <a:xfrm>
            <a:off x="5895975" y="8961438"/>
            <a:ext cx="1944688"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No back support?? – this would increase the risk of back pains.</a:t>
            </a:r>
            <a:endParaRPr lang="en-US" altLang="en-US" sz="800">
              <a:solidFill>
                <a:srgbClr val="4D4D4D"/>
              </a:solidFill>
            </a:endParaRPr>
          </a:p>
        </p:txBody>
      </p:sp>
      <p:cxnSp>
        <p:nvCxnSpPr>
          <p:cNvPr id="27721" name="Straight Arrow Connector 107"/>
          <p:cNvCxnSpPr>
            <a:cxnSpLocks noChangeShapeType="1"/>
          </p:cNvCxnSpPr>
          <p:nvPr/>
        </p:nvCxnSpPr>
        <p:spPr bwMode="auto">
          <a:xfrm flipV="1">
            <a:off x="7624763" y="7464425"/>
            <a:ext cx="1871662" cy="1512888"/>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7722" name="Text Box 19"/>
          <p:cNvSpPr txBox="1">
            <a:spLocks noChangeArrowheads="1"/>
          </p:cNvSpPr>
          <p:nvPr/>
        </p:nvSpPr>
        <p:spPr bwMode="auto">
          <a:xfrm>
            <a:off x="11441113" y="8113713"/>
            <a:ext cx="1727200"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SIDE VIEW</a:t>
            </a:r>
            <a:endParaRPr lang="en-US" altLang="en-US" sz="800" u="sng">
              <a:solidFill>
                <a:srgbClr val="4D4D4D"/>
              </a:solidFill>
            </a:endParaRPr>
          </a:p>
        </p:txBody>
      </p:sp>
      <p:sp>
        <p:nvSpPr>
          <p:cNvPr id="27723" name="Text Box 4"/>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DESIGN</a:t>
            </a:r>
            <a:r>
              <a:rPr lang="en-GB" altLang="en-US" sz="3200" b="1">
                <a:solidFill>
                  <a:srgbClr val="5F5F5F"/>
                </a:solidFill>
                <a:cs typeface="Arial" pitchFamily="34" charset="0"/>
              </a:rPr>
              <a:t>, DESIGN DEVELOPMENT &amp; MAKING</a:t>
            </a:r>
          </a:p>
        </p:txBody>
      </p:sp>
      <p:sp>
        <p:nvSpPr>
          <p:cNvPr id="27724" name="Text Box 16"/>
          <p:cNvSpPr txBox="1">
            <a:spLocks noChangeArrowheads="1"/>
          </p:cNvSpPr>
          <p:nvPr/>
        </p:nvSpPr>
        <p:spPr bwMode="auto">
          <a:xfrm>
            <a:off x="3592513" y="174625"/>
            <a:ext cx="72723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INITIALS IDEAS – SHAPE IDEAS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0"/>
          <p:cNvSpPr>
            <a:spLocks noChangeArrowheads="1"/>
          </p:cNvSpPr>
          <p:nvPr/>
        </p:nvSpPr>
        <p:spPr bwMode="auto">
          <a:xfrm>
            <a:off x="-223838" y="-239713"/>
            <a:ext cx="13320713" cy="10153651"/>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28675"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28676" name="Text Box 4"/>
          <p:cNvSpPr txBox="1">
            <a:spLocks noChangeArrowheads="1"/>
          </p:cNvSpPr>
          <p:nvPr/>
        </p:nvSpPr>
        <p:spPr bwMode="auto">
          <a:xfrm>
            <a:off x="-7938" y="1827213"/>
            <a:ext cx="3816351"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DEVELOPMENT &amp; EVAULATION OF MODEL THREE</a:t>
            </a:r>
          </a:p>
        </p:txBody>
      </p:sp>
      <p:sp>
        <p:nvSpPr>
          <p:cNvPr id="28677"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28678" name="Line 16"/>
          <p:cNvSpPr>
            <a:spLocks noChangeShapeType="1"/>
          </p:cNvSpPr>
          <p:nvPr/>
        </p:nvSpPr>
        <p:spPr bwMode="auto">
          <a:xfrm>
            <a:off x="6329363" y="-288925"/>
            <a:ext cx="0" cy="10129838"/>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8679" name="Line 17"/>
          <p:cNvSpPr>
            <a:spLocks noChangeShapeType="1"/>
          </p:cNvSpPr>
          <p:nvPr/>
        </p:nvSpPr>
        <p:spPr bwMode="auto">
          <a:xfrm>
            <a:off x="6475413" y="-144463"/>
            <a:ext cx="0" cy="9961563"/>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8680" name="Text Box 4"/>
          <p:cNvSpPr txBox="1">
            <a:spLocks noChangeArrowheads="1"/>
          </p:cNvSpPr>
          <p:nvPr/>
        </p:nvSpPr>
        <p:spPr bwMode="auto">
          <a:xfrm>
            <a:off x="6472238" y="74613"/>
            <a:ext cx="381635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DEVELOPMENT &amp; EVAULATION OF MODEL FOUR</a:t>
            </a:r>
          </a:p>
        </p:txBody>
      </p:sp>
      <p:pic>
        <p:nvPicPr>
          <p:cNvPr id="28681" name="Picture 22" descr="m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8138" y="2352675"/>
            <a:ext cx="1728787" cy="129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2" name="Picture 23" descr="m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8138" y="3797300"/>
            <a:ext cx="1728787" cy="129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3" name="Picture 24" descr="m3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88138" y="5232400"/>
            <a:ext cx="1728787" cy="129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4" name="Picture 25" descr="m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9850" y="2713038"/>
            <a:ext cx="2305050"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5" name="Picture 26" descr="m2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25888" y="4729163"/>
            <a:ext cx="2259012"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6" name="Picture 29" descr="m2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88138" y="6672263"/>
            <a:ext cx="1728787" cy="129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7" name="Picture 10" descr="LUCY PICS157"/>
          <p:cNvPicPr>
            <a:picLocks noChangeAspect="1" noChangeArrowheads="1"/>
          </p:cNvPicPr>
          <p:nvPr/>
        </p:nvPicPr>
        <p:blipFill>
          <a:blip r:embed="rId9">
            <a:clrChange>
              <a:clrFrom>
                <a:srgbClr val="F1EEF7"/>
              </a:clrFrom>
              <a:clrTo>
                <a:srgbClr val="F1EEF7">
                  <a:alpha val="0"/>
                </a:srgbClr>
              </a:clrTo>
            </a:clrChange>
            <a:extLst>
              <a:ext uri="{28A0092B-C50C-407E-A947-70E740481C1C}">
                <a14:useLocalDpi xmlns:a14="http://schemas.microsoft.com/office/drawing/2010/main" val="0"/>
              </a:ext>
            </a:extLst>
          </a:blip>
          <a:srcRect l="5814" t="63045" r="73579" b="18732"/>
          <a:stretch>
            <a:fillRect/>
          </a:stretch>
        </p:blipFill>
        <p:spPr bwMode="auto">
          <a:xfrm>
            <a:off x="4041775" y="-71438"/>
            <a:ext cx="1998663" cy="2568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688" name="Group 35"/>
          <p:cNvGrpSpPr>
            <a:grpSpLocks/>
          </p:cNvGrpSpPr>
          <p:nvPr/>
        </p:nvGrpSpPr>
        <p:grpSpPr bwMode="auto">
          <a:xfrm>
            <a:off x="9929813" y="0"/>
            <a:ext cx="3600450" cy="2784475"/>
            <a:chOff x="4848" y="4294"/>
            <a:chExt cx="2268" cy="1754"/>
          </a:xfrm>
        </p:grpSpPr>
        <p:pic>
          <p:nvPicPr>
            <p:cNvPr id="28698" name="Picture 10" descr="LUCY PICS157"/>
            <p:cNvPicPr>
              <a:picLocks noChangeAspect="1" noChangeArrowheads="1"/>
            </p:cNvPicPr>
            <p:nvPr/>
          </p:nvPicPr>
          <p:blipFill>
            <a:blip r:embed="rId9">
              <a:clrChange>
                <a:clrFrom>
                  <a:srgbClr val="F1EEF7"/>
                </a:clrFrom>
                <a:clrTo>
                  <a:srgbClr val="F1EEF7">
                    <a:alpha val="0"/>
                  </a:srgbClr>
                </a:clrTo>
              </a:clrChange>
              <a:extLst>
                <a:ext uri="{28A0092B-C50C-407E-A947-70E740481C1C}">
                  <a14:useLocalDpi xmlns:a14="http://schemas.microsoft.com/office/drawing/2010/main" val="0"/>
                </a:ext>
              </a:extLst>
            </a:blip>
            <a:srcRect l="60551" t="78839" r="17076" b="5499"/>
            <a:stretch>
              <a:fillRect/>
            </a:stretch>
          </p:blipFill>
          <p:spPr bwMode="auto">
            <a:xfrm>
              <a:off x="4848" y="4294"/>
              <a:ext cx="1724" cy="1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99" name="Rectangle 33"/>
            <p:cNvSpPr>
              <a:spLocks noChangeArrowheads="1"/>
            </p:cNvSpPr>
            <p:nvPr/>
          </p:nvSpPr>
          <p:spPr bwMode="auto">
            <a:xfrm>
              <a:off x="5302" y="5746"/>
              <a:ext cx="1452" cy="302"/>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28700" name="Rectangle 34"/>
            <p:cNvSpPr>
              <a:spLocks noChangeArrowheads="1"/>
            </p:cNvSpPr>
            <p:nvPr/>
          </p:nvSpPr>
          <p:spPr bwMode="auto">
            <a:xfrm>
              <a:off x="6209" y="5156"/>
              <a:ext cx="907" cy="892"/>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grpSp>
      <p:sp>
        <p:nvSpPr>
          <p:cNvPr id="28689" name="Text Box 18"/>
          <p:cNvSpPr txBox="1">
            <a:spLocks noChangeArrowheads="1"/>
          </p:cNvSpPr>
          <p:nvPr/>
        </p:nvSpPr>
        <p:spPr bwMode="auto">
          <a:xfrm>
            <a:off x="63500" y="2547938"/>
            <a:ext cx="3687763" cy="542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In this model I am going to identify the</a:t>
            </a:r>
            <a:r>
              <a:rPr lang="en-GB" altLang="en-US" sz="1200" b="1">
                <a:solidFill>
                  <a:schemeClr val="hlink"/>
                </a:solidFill>
              </a:rPr>
              <a:t> comfort </a:t>
            </a:r>
            <a:r>
              <a:rPr lang="en-GB" altLang="en-US" sz="1200">
                <a:solidFill>
                  <a:srgbClr val="4D4D4D"/>
                </a:solidFill>
              </a:rPr>
              <a:t>and </a:t>
            </a:r>
            <a:r>
              <a:rPr lang="en-GB" altLang="en-US" sz="1200" b="1">
                <a:solidFill>
                  <a:schemeClr val="hlink"/>
                </a:solidFill>
              </a:rPr>
              <a:t>ergonomics</a:t>
            </a:r>
            <a:r>
              <a:rPr lang="en-GB" altLang="en-US" sz="1200">
                <a:solidFill>
                  <a:srgbClr val="4D4D4D"/>
                </a:solidFill>
              </a:rPr>
              <a:t> of the seating area.</a:t>
            </a:r>
          </a:p>
          <a:p>
            <a:pPr algn="just" eaLnBrk="1" hangingPunct="1"/>
            <a:endParaRPr lang="en-GB" altLang="en-US" sz="1200">
              <a:solidFill>
                <a:srgbClr val="4D4D4D"/>
              </a:solidFill>
            </a:endParaRPr>
          </a:p>
          <a:p>
            <a:pPr algn="just" eaLnBrk="1" hangingPunct="1"/>
            <a:r>
              <a:rPr lang="en-GB" altLang="en-US" sz="1200">
                <a:solidFill>
                  <a:srgbClr val="4D4D4D"/>
                </a:solidFill>
              </a:rPr>
              <a:t>Firstly I drew out the outline of the arm/legs of the chair. Then I cut out the shape using the knife very accurately around the curves of the shape. I also made sure that the shapes and also the sizes are exactly the same in order to make the product sit still and not to be too wobbly or rocky.</a:t>
            </a:r>
          </a:p>
          <a:p>
            <a:pPr algn="just" eaLnBrk="1" hangingPunct="1"/>
            <a:endParaRPr lang="en-GB" altLang="en-US" sz="1200">
              <a:solidFill>
                <a:srgbClr val="4D4D4D"/>
              </a:solidFill>
            </a:endParaRPr>
          </a:p>
          <a:p>
            <a:pPr algn="just" eaLnBrk="1" hangingPunct="1"/>
            <a:r>
              <a:rPr lang="en-GB" altLang="en-US" sz="1200">
                <a:solidFill>
                  <a:srgbClr val="4D4D4D"/>
                </a:solidFill>
              </a:rPr>
              <a:t>I then drew out the rectangle for the actual seating and then cut out the rectangle outline using a sharp Stanley knife.</a:t>
            </a:r>
          </a:p>
          <a:p>
            <a:pPr algn="just" eaLnBrk="1" hangingPunct="1"/>
            <a:endParaRPr lang="en-GB" altLang="en-US" sz="1200">
              <a:solidFill>
                <a:srgbClr val="4D4D4D"/>
              </a:solidFill>
            </a:endParaRPr>
          </a:p>
          <a:p>
            <a:pPr algn="just" eaLnBrk="1" hangingPunct="1"/>
            <a:r>
              <a:rPr lang="en-GB" altLang="en-US" sz="1200">
                <a:solidFill>
                  <a:srgbClr val="4D4D4D"/>
                </a:solidFill>
              </a:rPr>
              <a:t>I also used a safety ruler in order to make the lines really straight and also accurate. And most importantly cut the shape safely as I already mentioned by using a safety ruler.</a:t>
            </a:r>
          </a:p>
          <a:p>
            <a:pPr algn="just" eaLnBrk="1" hangingPunct="1"/>
            <a:endParaRPr lang="en-GB" altLang="en-US" sz="1200">
              <a:solidFill>
                <a:srgbClr val="4D4D4D"/>
              </a:solidFill>
            </a:endParaRPr>
          </a:p>
          <a:p>
            <a:pPr algn="just" eaLnBrk="1" hangingPunct="1"/>
            <a:r>
              <a:rPr lang="en-GB" altLang="en-US" sz="1200">
                <a:solidFill>
                  <a:srgbClr val="4D4D4D"/>
                </a:solidFill>
              </a:rPr>
              <a:t>I thought this model was really easy to make and I would imagine that it can be </a:t>
            </a:r>
            <a:r>
              <a:rPr lang="en-GB" altLang="en-US" sz="1200" b="1">
                <a:solidFill>
                  <a:schemeClr val="hlink"/>
                </a:solidFill>
              </a:rPr>
              <a:t>manufactured easily and also cheaply</a:t>
            </a:r>
            <a:r>
              <a:rPr lang="en-GB" altLang="en-US" sz="1200">
                <a:solidFill>
                  <a:srgbClr val="4D4D4D"/>
                </a:solidFill>
              </a:rPr>
              <a:t>. But the main problem is that it would be suitable for my target audience of all age groups, as there is </a:t>
            </a:r>
            <a:r>
              <a:rPr lang="en-GB" altLang="en-US" sz="1200" b="1">
                <a:solidFill>
                  <a:schemeClr val="hlink"/>
                </a:solidFill>
              </a:rPr>
              <a:t>no table</a:t>
            </a:r>
            <a:r>
              <a:rPr lang="en-GB" altLang="en-US" sz="1200">
                <a:solidFill>
                  <a:srgbClr val="4D4D4D"/>
                </a:solidFill>
              </a:rPr>
              <a:t> and it’s also </a:t>
            </a:r>
            <a:r>
              <a:rPr lang="en-GB" altLang="en-US" sz="1200" b="1">
                <a:solidFill>
                  <a:schemeClr val="hlink"/>
                </a:solidFill>
              </a:rPr>
              <a:t>not portable</a:t>
            </a:r>
            <a:r>
              <a:rPr lang="en-GB" altLang="en-US" sz="1200">
                <a:solidFill>
                  <a:srgbClr val="4D4D4D"/>
                </a:solidFill>
              </a:rPr>
              <a:t> as well. As there is no table, I can imagine a user who would use this product is </a:t>
            </a:r>
            <a:r>
              <a:rPr lang="en-GB" altLang="en-US" sz="1200" b="1">
                <a:solidFill>
                  <a:schemeClr val="hlink"/>
                </a:solidFill>
              </a:rPr>
              <a:t>using their knees as their table</a:t>
            </a:r>
            <a:r>
              <a:rPr lang="en-GB" altLang="en-US" sz="1200">
                <a:solidFill>
                  <a:srgbClr val="4D4D4D"/>
                </a:solidFill>
              </a:rPr>
              <a:t>. This can </a:t>
            </a:r>
            <a:r>
              <a:rPr lang="en-GB" altLang="en-US" sz="1200" b="1">
                <a:solidFill>
                  <a:schemeClr val="hlink"/>
                </a:solidFill>
              </a:rPr>
              <a:t>strongly affect their posture</a:t>
            </a:r>
            <a:r>
              <a:rPr lang="en-GB" altLang="en-US" sz="1200">
                <a:solidFill>
                  <a:srgbClr val="4D4D4D"/>
                </a:solidFill>
              </a:rPr>
              <a:t> as they’re </a:t>
            </a:r>
            <a:r>
              <a:rPr lang="en-GB" altLang="en-US" sz="1200" b="1">
                <a:solidFill>
                  <a:schemeClr val="hlink"/>
                </a:solidFill>
              </a:rPr>
              <a:t>sloughing down for  long  hours </a:t>
            </a:r>
            <a:r>
              <a:rPr lang="en-GB" altLang="en-US" sz="1200">
                <a:solidFill>
                  <a:srgbClr val="4D4D4D"/>
                </a:solidFill>
              </a:rPr>
              <a:t> and  can   also</a:t>
            </a:r>
          </a:p>
        </p:txBody>
      </p:sp>
      <p:sp>
        <p:nvSpPr>
          <p:cNvPr id="28690" name="Text Box 18"/>
          <p:cNvSpPr txBox="1">
            <a:spLocks noChangeArrowheads="1"/>
          </p:cNvSpPr>
          <p:nvPr/>
        </p:nvSpPr>
        <p:spPr bwMode="auto">
          <a:xfrm>
            <a:off x="8489950" y="2497138"/>
            <a:ext cx="2447925" cy="469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Firstly, I got a piece of cardboard and started to draw out the outline of the model. I then cut out the outline using a sharp knife and I also used a safety ruler. I am using this ruler because it avoids me from getting injured etc and also making sure that the measurements are accurate and also very neat to look at. </a:t>
            </a:r>
          </a:p>
          <a:p>
            <a:pPr algn="just" eaLnBrk="1" hangingPunct="1"/>
            <a:endParaRPr lang="en-GB" altLang="en-US" sz="1200">
              <a:solidFill>
                <a:srgbClr val="4D4D4D"/>
              </a:solidFill>
            </a:endParaRPr>
          </a:p>
          <a:p>
            <a:pPr algn="just" eaLnBrk="1" hangingPunct="1"/>
            <a:r>
              <a:rPr lang="en-GB" altLang="en-US" sz="1200">
                <a:solidFill>
                  <a:srgbClr val="4D4D4D"/>
                </a:solidFill>
              </a:rPr>
              <a:t>I wanted to see how my design would fit in a classroom or an office environment. Using Cardboard I made the corners of my design and using a right angled brackets to make sure that all angles are equal. </a:t>
            </a:r>
          </a:p>
          <a:p>
            <a:pPr algn="just" eaLnBrk="1" hangingPunct="1"/>
            <a:endParaRPr lang="en-GB" altLang="en-US" sz="1200">
              <a:solidFill>
                <a:srgbClr val="4D4D4D"/>
              </a:solidFill>
            </a:endParaRPr>
          </a:p>
          <a:p>
            <a:pPr algn="just" eaLnBrk="1" hangingPunct="1"/>
            <a:r>
              <a:rPr lang="en-GB" altLang="en-US" sz="1200">
                <a:solidFill>
                  <a:srgbClr val="4D4D4D"/>
                </a:solidFill>
              </a:rPr>
              <a:t>During the construction I noticed a problem with my design. But the main problem is that it is </a:t>
            </a:r>
            <a:r>
              <a:rPr lang="en-GB" altLang="en-US" sz="1200" b="1">
                <a:solidFill>
                  <a:schemeClr val="hlink"/>
                </a:solidFill>
              </a:rPr>
              <a:t>not portable</a:t>
            </a:r>
            <a:r>
              <a:rPr lang="en-GB" altLang="en-US" sz="1200">
                <a:solidFill>
                  <a:srgbClr val="4D4D4D"/>
                </a:solidFill>
              </a:rPr>
              <a:t> as it mentioned in my       specification that   the    product</a:t>
            </a:r>
          </a:p>
        </p:txBody>
      </p:sp>
      <p:sp>
        <p:nvSpPr>
          <p:cNvPr id="28691" name="Text Box 18"/>
          <p:cNvSpPr txBox="1">
            <a:spLocks noChangeArrowheads="1"/>
          </p:cNvSpPr>
          <p:nvPr/>
        </p:nvSpPr>
        <p:spPr bwMode="auto">
          <a:xfrm>
            <a:off x="6616700" y="696913"/>
            <a:ext cx="3313113" cy="140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Here is another model that I decided to experiment by looking at it’s </a:t>
            </a:r>
            <a:r>
              <a:rPr lang="en-GB" altLang="en-US" sz="1200" b="1">
                <a:solidFill>
                  <a:schemeClr val="hlink"/>
                </a:solidFill>
              </a:rPr>
              <a:t>size, shape, and also style</a:t>
            </a:r>
            <a:r>
              <a:rPr lang="en-GB" altLang="en-US" sz="1200">
                <a:solidFill>
                  <a:srgbClr val="4D4D4D"/>
                </a:solidFill>
              </a:rPr>
              <a:t>. </a:t>
            </a:r>
          </a:p>
          <a:p>
            <a:pPr algn="just" eaLnBrk="1" hangingPunct="1"/>
            <a:endParaRPr lang="en-GB" altLang="en-US" sz="1200">
              <a:solidFill>
                <a:srgbClr val="4D4D4D"/>
              </a:solidFill>
            </a:endParaRPr>
          </a:p>
          <a:p>
            <a:pPr algn="just" eaLnBrk="1" hangingPunct="1"/>
            <a:r>
              <a:rPr lang="en-GB" altLang="en-US" sz="1200">
                <a:solidFill>
                  <a:srgbClr val="4D4D4D"/>
                </a:solidFill>
              </a:rPr>
              <a:t>I thought this model was really </a:t>
            </a:r>
            <a:r>
              <a:rPr lang="en-GB" altLang="en-US" sz="1200" b="1">
                <a:solidFill>
                  <a:schemeClr val="hlink"/>
                </a:solidFill>
              </a:rPr>
              <a:t>easy to make</a:t>
            </a:r>
            <a:r>
              <a:rPr lang="en-GB" altLang="en-US" sz="1200">
                <a:solidFill>
                  <a:srgbClr val="4D4D4D"/>
                </a:solidFill>
              </a:rPr>
              <a:t> and I would imagine that it can be </a:t>
            </a:r>
            <a:r>
              <a:rPr lang="en-GB" altLang="en-US" sz="1200" b="1">
                <a:solidFill>
                  <a:schemeClr val="hlink"/>
                </a:solidFill>
              </a:rPr>
              <a:t>manufactured easily and also cheaply</a:t>
            </a:r>
            <a:r>
              <a:rPr lang="en-GB" altLang="en-US" sz="1200">
                <a:solidFill>
                  <a:srgbClr val="4D4D4D"/>
                </a:solidFill>
              </a:rPr>
              <a:t>.</a:t>
            </a:r>
          </a:p>
        </p:txBody>
      </p:sp>
      <p:sp>
        <p:nvSpPr>
          <p:cNvPr id="28692" name="Rectangle 29"/>
          <p:cNvSpPr>
            <a:spLocks noChangeArrowheads="1"/>
          </p:cNvSpPr>
          <p:nvPr/>
        </p:nvSpPr>
        <p:spPr bwMode="auto">
          <a:xfrm>
            <a:off x="6624638" y="7753350"/>
            <a:ext cx="6176962"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endParaRPr lang="en-GB" altLang="en-US" sz="1200">
              <a:solidFill>
                <a:srgbClr val="4D4D4D"/>
              </a:solidFill>
            </a:endParaRPr>
          </a:p>
        </p:txBody>
      </p:sp>
      <p:pic>
        <p:nvPicPr>
          <p:cNvPr id="28693" name="Picture 21" descr="m2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080750" y="5597525"/>
            <a:ext cx="1728788" cy="129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94" name="Picture 28" descr="m2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080750" y="4084638"/>
            <a:ext cx="1728788"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95" name="Picture 30" descr="m2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080750" y="2609850"/>
            <a:ext cx="1728788" cy="129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96" name="Rectangle 30"/>
          <p:cNvSpPr>
            <a:spLocks noChangeArrowheads="1"/>
          </p:cNvSpPr>
          <p:nvPr/>
        </p:nvSpPr>
        <p:spPr bwMode="auto">
          <a:xfrm>
            <a:off x="8488363" y="7083425"/>
            <a:ext cx="4333875" cy="140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b="1">
                <a:solidFill>
                  <a:schemeClr val="hlink"/>
                </a:solidFill>
              </a:rPr>
              <a:t>must be</a:t>
            </a:r>
            <a:r>
              <a:rPr lang="en-GB" altLang="en-US" sz="1200">
                <a:solidFill>
                  <a:srgbClr val="4D4D4D"/>
                </a:solidFill>
              </a:rPr>
              <a:t> </a:t>
            </a:r>
            <a:r>
              <a:rPr lang="en-GB" altLang="en-US" sz="1200" b="1">
                <a:solidFill>
                  <a:schemeClr val="hlink"/>
                </a:solidFill>
              </a:rPr>
              <a:t>easily carried around the school or a office or even a public environment</a:t>
            </a:r>
            <a:r>
              <a:rPr lang="en-GB" altLang="en-US" sz="1200">
                <a:solidFill>
                  <a:srgbClr val="4D4D4D"/>
                </a:solidFill>
              </a:rPr>
              <a:t>. </a:t>
            </a:r>
          </a:p>
          <a:p>
            <a:pPr algn="just" eaLnBrk="1" hangingPunct="1"/>
            <a:endParaRPr lang="en-GB" altLang="en-US" sz="1200">
              <a:solidFill>
                <a:srgbClr val="4D4D4D"/>
              </a:solidFill>
            </a:endParaRPr>
          </a:p>
          <a:p>
            <a:pPr algn="just" eaLnBrk="1" hangingPunct="1"/>
            <a:r>
              <a:rPr lang="en-GB" altLang="en-US" sz="1200">
                <a:solidFill>
                  <a:srgbClr val="4D4D4D"/>
                </a:solidFill>
              </a:rPr>
              <a:t>I decided not to use this design because it is </a:t>
            </a:r>
            <a:r>
              <a:rPr lang="en-GB" altLang="en-US" sz="1200" b="1">
                <a:solidFill>
                  <a:schemeClr val="hlink"/>
                </a:solidFill>
              </a:rPr>
              <a:t>not highly portable</a:t>
            </a:r>
            <a:r>
              <a:rPr lang="en-GB" altLang="en-US" sz="1200">
                <a:solidFill>
                  <a:srgbClr val="4D4D4D"/>
                </a:solidFill>
              </a:rPr>
              <a:t> as I already mentioned in my specification. </a:t>
            </a:r>
          </a:p>
          <a:p>
            <a:pPr algn="just" eaLnBrk="1" hangingPunct="1"/>
            <a:endParaRPr lang="en-GB" altLang="en-US" sz="1200">
              <a:solidFill>
                <a:srgbClr val="4D4D4D"/>
              </a:solidFill>
            </a:endParaRPr>
          </a:p>
          <a:p>
            <a:pPr algn="just" eaLnBrk="1" hangingPunct="1"/>
            <a:endParaRPr lang="en-GB" altLang="en-US" sz="1200">
              <a:solidFill>
                <a:srgbClr val="4D4D4D"/>
              </a:solidFill>
            </a:endParaRPr>
          </a:p>
        </p:txBody>
      </p:sp>
      <p:sp>
        <p:nvSpPr>
          <p:cNvPr id="28697" name="Rectangle 32"/>
          <p:cNvSpPr>
            <a:spLocks noChangeArrowheads="1"/>
          </p:cNvSpPr>
          <p:nvPr/>
        </p:nvSpPr>
        <p:spPr bwMode="auto">
          <a:xfrm>
            <a:off x="63500" y="7899400"/>
            <a:ext cx="6121400"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increases the risk of </a:t>
            </a:r>
            <a:r>
              <a:rPr lang="en-GB" altLang="en-US" sz="1200" b="1">
                <a:solidFill>
                  <a:schemeClr val="hlink"/>
                </a:solidFill>
              </a:rPr>
              <a:t>RSI</a:t>
            </a:r>
            <a:r>
              <a:rPr lang="en-GB" altLang="en-US" sz="1200">
                <a:solidFill>
                  <a:srgbClr val="4D4D4D"/>
                </a:solidFill>
              </a:rPr>
              <a:t> (Repetitive Strain Injury) and </a:t>
            </a:r>
            <a:r>
              <a:rPr lang="en-GB" altLang="en-US" sz="1200" b="1">
                <a:solidFill>
                  <a:schemeClr val="hlink"/>
                </a:solidFill>
              </a:rPr>
              <a:t>discomfort </a:t>
            </a:r>
            <a:r>
              <a:rPr lang="en-GB" altLang="en-US" sz="1200">
                <a:solidFill>
                  <a:srgbClr val="4D4D4D"/>
                </a:solidFill>
              </a:rPr>
              <a:t>for the user.</a:t>
            </a:r>
          </a:p>
          <a:p>
            <a:pPr algn="just" eaLnBrk="1" hangingPunct="1"/>
            <a:endParaRPr lang="en-GB" altLang="en-US" sz="1200">
              <a:solidFill>
                <a:srgbClr val="4D4D4D"/>
              </a:solidFill>
            </a:endParaRPr>
          </a:p>
          <a:p>
            <a:pPr algn="just" eaLnBrk="1" hangingPunct="1"/>
            <a:r>
              <a:rPr lang="en-GB" altLang="en-US" sz="1200">
                <a:solidFill>
                  <a:srgbClr val="4D4D4D"/>
                </a:solidFill>
              </a:rPr>
              <a:t>I think this would be suitable for a </a:t>
            </a:r>
            <a:r>
              <a:rPr lang="en-GB" altLang="en-US" sz="1200" b="1">
                <a:solidFill>
                  <a:schemeClr val="hlink"/>
                </a:solidFill>
              </a:rPr>
              <a:t>company or a technician office chair </a:t>
            </a:r>
            <a:r>
              <a:rPr lang="en-GB" altLang="en-US" sz="1200">
                <a:solidFill>
                  <a:srgbClr val="4D4D4D"/>
                </a:solidFill>
              </a:rPr>
              <a:t>not for a school environment. When developing or planning on my final developed idea or product I will try my best to make sure that the product is </a:t>
            </a:r>
            <a:r>
              <a:rPr lang="en-GB" altLang="en-US" sz="1200" b="1">
                <a:solidFill>
                  <a:schemeClr val="hlink"/>
                </a:solidFill>
              </a:rPr>
              <a:t>comfortable</a:t>
            </a:r>
            <a:r>
              <a:rPr lang="en-GB" altLang="en-US" sz="1200">
                <a:solidFill>
                  <a:srgbClr val="4D4D4D"/>
                </a:solidFill>
              </a:rPr>
              <a:t> for the user to use and also </a:t>
            </a:r>
            <a:r>
              <a:rPr lang="en-GB" altLang="en-US" sz="1200" b="1">
                <a:solidFill>
                  <a:schemeClr val="hlink"/>
                </a:solidFill>
              </a:rPr>
              <a:t>easy to work with</a:t>
            </a:r>
            <a:r>
              <a:rPr lang="en-GB" altLang="en-US" sz="1200">
                <a:solidFill>
                  <a:srgbClr val="4D4D4D"/>
                </a:solidFill>
              </a:rPr>
              <a:t> in long hours etc.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8" name="Group 71"/>
          <p:cNvGrpSpPr>
            <a:grpSpLocks/>
          </p:cNvGrpSpPr>
          <p:nvPr/>
        </p:nvGrpSpPr>
        <p:grpSpPr bwMode="auto">
          <a:xfrm>
            <a:off x="-223838" y="-239713"/>
            <a:ext cx="13320713" cy="10153651"/>
            <a:chOff x="-141" y="-151"/>
            <a:chExt cx="8391" cy="6396"/>
          </a:xfrm>
        </p:grpSpPr>
        <p:sp>
          <p:nvSpPr>
            <p:cNvPr id="29699" name="Rectangle 73"/>
            <p:cNvSpPr>
              <a:spLocks noChangeArrowheads="1"/>
            </p:cNvSpPr>
            <p:nvPr/>
          </p:nvSpPr>
          <p:spPr bwMode="auto">
            <a:xfrm>
              <a:off x="-141" y="-151"/>
              <a:ext cx="8391" cy="6396"/>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29700" name="Text Box 3"/>
            <p:cNvSpPr txBox="1">
              <a:spLocks noChangeArrowheads="1"/>
            </p:cNvSpPr>
            <p:nvPr/>
          </p:nvSpPr>
          <p:spPr bwMode="auto">
            <a:xfrm>
              <a:off x="-13" y="32"/>
              <a:ext cx="458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29701" name="Picture 7" descr="LUCY PICS158"/>
            <p:cNvPicPr>
              <a:picLocks noChangeAspect="1" noChangeArrowheads="1"/>
            </p:cNvPicPr>
            <p:nvPr/>
          </p:nvPicPr>
          <p:blipFill>
            <a:blip r:embed="rId3">
              <a:clrChange>
                <a:clrFrom>
                  <a:srgbClr val="ECE9F2"/>
                </a:clrFrom>
                <a:clrTo>
                  <a:srgbClr val="ECE9F2">
                    <a:alpha val="0"/>
                  </a:srgbClr>
                </a:clrTo>
              </a:clrChange>
              <a:extLst>
                <a:ext uri="{28A0092B-C50C-407E-A947-70E740481C1C}">
                  <a14:useLocalDpi xmlns:a14="http://schemas.microsoft.com/office/drawing/2010/main" val="0"/>
                </a:ext>
              </a:extLst>
            </a:blip>
            <a:srcRect b="55116"/>
            <a:stretch>
              <a:fillRect/>
            </a:stretch>
          </p:blipFill>
          <p:spPr bwMode="auto">
            <a:xfrm>
              <a:off x="5" y="847"/>
              <a:ext cx="8064" cy="5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Text Box 9"/>
            <p:cNvSpPr txBox="1">
              <a:spLocks noChangeArrowheads="1"/>
            </p:cNvSpPr>
            <p:nvPr/>
          </p:nvSpPr>
          <p:spPr bwMode="auto">
            <a:xfrm>
              <a:off x="4440" y="1663"/>
              <a:ext cx="1225"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gap here can be used for storing books, pens, newspapers, etc.</a:t>
              </a:r>
              <a:endParaRPr lang="en-US" altLang="en-US" sz="800">
                <a:solidFill>
                  <a:srgbClr val="4D4D4D"/>
                </a:solidFill>
              </a:endParaRPr>
            </a:p>
          </p:txBody>
        </p:sp>
        <p:sp>
          <p:nvSpPr>
            <p:cNvPr id="29703" name="Text Box 11"/>
            <p:cNvSpPr txBox="1">
              <a:spLocks noChangeArrowheads="1"/>
            </p:cNvSpPr>
            <p:nvPr/>
          </p:nvSpPr>
          <p:spPr bwMode="auto">
            <a:xfrm>
              <a:off x="4032" y="3701"/>
              <a:ext cx="1678"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design is similar to the one on the left but it is thicker.</a:t>
              </a:r>
              <a:endParaRPr lang="en-US" altLang="en-US" sz="800">
                <a:solidFill>
                  <a:srgbClr val="4D4D4D"/>
                </a:solidFill>
              </a:endParaRPr>
            </a:p>
          </p:txBody>
        </p:sp>
        <p:sp>
          <p:nvSpPr>
            <p:cNvPr id="29704" name="Text Box 12"/>
            <p:cNvSpPr txBox="1">
              <a:spLocks noChangeArrowheads="1"/>
            </p:cNvSpPr>
            <p:nvPr/>
          </p:nvSpPr>
          <p:spPr bwMode="auto">
            <a:xfrm>
              <a:off x="5620" y="2476"/>
              <a:ext cx="1088" cy="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can be used as a footrest in order to relax the user’s feet and also legs for working long hours of sitting and working etc.</a:t>
              </a:r>
              <a:endParaRPr lang="en-US" altLang="en-US" sz="800">
                <a:solidFill>
                  <a:srgbClr val="4D4D4D"/>
                </a:solidFill>
              </a:endParaRPr>
            </a:p>
          </p:txBody>
        </p:sp>
        <p:sp>
          <p:nvSpPr>
            <p:cNvPr id="29705" name="Text Box 13"/>
            <p:cNvSpPr txBox="1">
              <a:spLocks noChangeArrowheads="1"/>
            </p:cNvSpPr>
            <p:nvPr/>
          </p:nvSpPr>
          <p:spPr bwMode="auto">
            <a:xfrm>
              <a:off x="5393" y="4022"/>
              <a:ext cx="1088"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PRODUCT OVERVIEW</a:t>
              </a:r>
              <a:endParaRPr lang="en-US" altLang="en-US" sz="1000" u="sng">
                <a:solidFill>
                  <a:srgbClr val="4D4D4D"/>
                </a:solidFill>
              </a:endParaRPr>
            </a:p>
          </p:txBody>
        </p:sp>
        <p:sp>
          <p:nvSpPr>
            <p:cNvPr id="29706" name="Text Box 14"/>
            <p:cNvSpPr txBox="1">
              <a:spLocks noChangeArrowheads="1"/>
            </p:cNvSpPr>
            <p:nvPr/>
          </p:nvSpPr>
          <p:spPr bwMode="auto">
            <a:xfrm>
              <a:off x="1129" y="4425"/>
              <a:ext cx="1405"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is a similar idea to the one above but except the shape is longer and also taller. </a:t>
              </a:r>
              <a:endParaRPr lang="en-US" altLang="en-US" sz="800">
                <a:solidFill>
                  <a:srgbClr val="4D4D4D"/>
                </a:solidFill>
              </a:endParaRPr>
            </a:p>
          </p:txBody>
        </p:sp>
        <p:sp>
          <p:nvSpPr>
            <p:cNvPr id="29707" name="Text Box 15"/>
            <p:cNvSpPr txBox="1">
              <a:spLocks noChangeArrowheads="1"/>
            </p:cNvSpPr>
            <p:nvPr/>
          </p:nvSpPr>
          <p:spPr bwMode="auto">
            <a:xfrm>
              <a:off x="1629" y="2797"/>
              <a:ext cx="1269" cy="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this shape because it is very unique as there is a gap for the user’s buttocks to increase the comfort for the user.</a:t>
              </a:r>
              <a:endParaRPr lang="en-US" altLang="en-US" sz="800">
                <a:solidFill>
                  <a:srgbClr val="4D4D4D"/>
                </a:solidFill>
              </a:endParaRPr>
            </a:p>
          </p:txBody>
        </p:sp>
        <p:sp>
          <p:nvSpPr>
            <p:cNvPr id="29708" name="Text Box 16"/>
            <p:cNvSpPr txBox="1">
              <a:spLocks noChangeArrowheads="1"/>
            </p:cNvSpPr>
            <p:nvPr/>
          </p:nvSpPr>
          <p:spPr bwMode="auto">
            <a:xfrm>
              <a:off x="3805" y="2866"/>
              <a:ext cx="1179" cy="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table would be made of aluminium because it is a strong material. It is also easily manufactured – Bending.</a:t>
              </a:r>
              <a:endParaRPr lang="en-US" altLang="en-US" sz="800">
                <a:solidFill>
                  <a:srgbClr val="4D4D4D"/>
                </a:solidFill>
              </a:endParaRPr>
            </a:p>
          </p:txBody>
        </p:sp>
        <p:sp>
          <p:nvSpPr>
            <p:cNvPr id="29709" name="Text Box 17"/>
            <p:cNvSpPr txBox="1">
              <a:spLocks noChangeArrowheads="1"/>
            </p:cNvSpPr>
            <p:nvPr/>
          </p:nvSpPr>
          <p:spPr bwMode="auto">
            <a:xfrm>
              <a:off x="1447" y="922"/>
              <a:ext cx="1451"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table looks comfortable as it can be used as a seat as well but however you cannot use two things at once.</a:t>
              </a:r>
              <a:endParaRPr lang="en-US" altLang="en-US" sz="800">
                <a:solidFill>
                  <a:srgbClr val="4D4D4D"/>
                </a:solidFill>
              </a:endParaRPr>
            </a:p>
          </p:txBody>
        </p:sp>
        <p:sp>
          <p:nvSpPr>
            <p:cNvPr id="29710" name="Text Box 18"/>
            <p:cNvSpPr txBox="1">
              <a:spLocks noChangeArrowheads="1"/>
            </p:cNvSpPr>
            <p:nvPr/>
          </p:nvSpPr>
          <p:spPr bwMode="auto">
            <a:xfrm>
              <a:off x="2218" y="5192"/>
              <a:ext cx="1859"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design reminds me of the outdoor lounge furniture which I don think its is suitable for classroom and office environment.</a:t>
              </a:r>
              <a:endParaRPr lang="en-US" altLang="en-US" sz="800">
                <a:solidFill>
                  <a:srgbClr val="4D4D4D"/>
                </a:solidFill>
              </a:endParaRPr>
            </a:p>
          </p:txBody>
        </p:sp>
        <p:sp>
          <p:nvSpPr>
            <p:cNvPr id="29711" name="Text Box 19"/>
            <p:cNvSpPr txBox="1">
              <a:spLocks noChangeArrowheads="1"/>
            </p:cNvSpPr>
            <p:nvPr/>
          </p:nvSpPr>
          <p:spPr bwMode="auto">
            <a:xfrm>
              <a:off x="40" y="3780"/>
              <a:ext cx="1855"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this idea because to me it reminds me of a bean bag but except there is a gap for placing the user’s backside to increase the comfort etc. </a:t>
              </a:r>
              <a:endParaRPr lang="en-US" altLang="en-US" sz="800">
                <a:solidFill>
                  <a:srgbClr val="4D4D4D"/>
                </a:solidFill>
              </a:endParaRPr>
            </a:p>
          </p:txBody>
        </p:sp>
        <p:sp>
          <p:nvSpPr>
            <p:cNvPr id="29712" name="Rectangle 17"/>
            <p:cNvSpPr>
              <a:spLocks noChangeArrowheads="1"/>
            </p:cNvSpPr>
            <p:nvPr/>
          </p:nvSpPr>
          <p:spPr bwMode="auto">
            <a:xfrm>
              <a:off x="4985" y="5612"/>
              <a:ext cx="3079" cy="560"/>
            </a:xfrm>
            <a:prstGeom prst="rect">
              <a:avLst/>
            </a:prstGeom>
            <a:solidFill>
              <a:schemeClr val="bg1"/>
            </a:solidFill>
            <a:ln>
              <a:noFill/>
            </a:ln>
            <a:extLst>
              <a:ext uri="{91240B29-F687-4F45-9708-019B960494DF}">
                <a14:hiddenLine xmlns:a14="http://schemas.microsoft.com/office/drawing/2010/main" w="28575" algn="ctr">
                  <a:solidFill>
                    <a:srgbClr val="000000"/>
                  </a:solidFill>
                  <a:round/>
                  <a:headEnd/>
                  <a:tailEnd/>
                </a14:hiddenLine>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solidFill>
                  <a:srgbClr val="4D4D4D"/>
                </a:solidFill>
              </a:endParaRPr>
            </a:p>
            <a:p>
              <a:pPr eaLnBrk="1" hangingPunct="1"/>
              <a:endParaRPr lang="en-GB" altLang="en-US" sz="2500">
                <a:solidFill>
                  <a:srgbClr val="4D4D4D"/>
                </a:solidFill>
              </a:endParaRPr>
            </a:p>
          </p:txBody>
        </p:sp>
        <p:pic>
          <p:nvPicPr>
            <p:cNvPr id="29713" name="Picture 9" descr="DRAWING048"/>
            <p:cNvPicPr>
              <a:picLocks noChangeAspect="1" noChangeArrowheads="1"/>
            </p:cNvPicPr>
            <p:nvPr/>
          </p:nvPicPr>
          <p:blipFill>
            <a:blip r:embed="rId4">
              <a:clrChange>
                <a:clrFrom>
                  <a:srgbClr val="F3EEF4"/>
                </a:clrFrom>
                <a:clrTo>
                  <a:srgbClr val="F3EEF4">
                    <a:alpha val="0"/>
                  </a:srgbClr>
                </a:clrTo>
              </a:clrChange>
              <a:extLst>
                <a:ext uri="{28A0092B-C50C-407E-A947-70E740481C1C}">
                  <a14:useLocalDpi xmlns:a14="http://schemas.microsoft.com/office/drawing/2010/main" val="0"/>
                </a:ext>
              </a:extLst>
            </a:blip>
            <a:srcRect t="39503" r="59621"/>
            <a:stretch>
              <a:fillRect/>
            </a:stretch>
          </p:blipFill>
          <p:spPr bwMode="auto">
            <a:xfrm>
              <a:off x="2807" y="302"/>
              <a:ext cx="1134" cy="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9714" name="Straight Arrow Connector 20"/>
            <p:cNvCxnSpPr>
              <a:cxnSpLocks noChangeShapeType="1"/>
            </p:cNvCxnSpPr>
            <p:nvPr/>
          </p:nvCxnSpPr>
          <p:spPr bwMode="auto">
            <a:xfrm rot="10800000">
              <a:off x="2671" y="4929"/>
              <a:ext cx="363" cy="27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9715" name="Text Box 19"/>
            <p:cNvSpPr txBox="1">
              <a:spLocks noChangeArrowheads="1"/>
            </p:cNvSpPr>
            <p:nvPr/>
          </p:nvSpPr>
          <p:spPr bwMode="auto">
            <a:xfrm>
              <a:off x="2989" y="5839"/>
              <a:ext cx="1088"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SIDE VIEW</a:t>
              </a:r>
              <a:endParaRPr lang="en-US" altLang="en-US" sz="800" u="sng">
                <a:solidFill>
                  <a:srgbClr val="4D4D4D"/>
                </a:solidFill>
              </a:endParaRPr>
            </a:p>
          </p:txBody>
        </p:sp>
        <p:cxnSp>
          <p:nvCxnSpPr>
            <p:cNvPr id="29716" name="Straight Arrow Connector 23"/>
            <p:cNvCxnSpPr>
              <a:cxnSpLocks noChangeShapeType="1"/>
              <a:stCxn id="29708" idx="0"/>
            </p:cNvCxnSpPr>
            <p:nvPr/>
          </p:nvCxnSpPr>
          <p:spPr bwMode="auto">
            <a:xfrm rot="16200000" flipV="1">
              <a:off x="3749" y="2219"/>
              <a:ext cx="522" cy="771"/>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9717" name="Text Box 18"/>
            <p:cNvSpPr txBox="1">
              <a:spLocks noChangeArrowheads="1"/>
            </p:cNvSpPr>
            <p:nvPr/>
          </p:nvSpPr>
          <p:spPr bwMode="auto">
            <a:xfrm>
              <a:off x="5257" y="5561"/>
              <a:ext cx="2630"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design reminds me of the outdoor lounge furniture which I don think its is suitable for classroom and office environment.</a:t>
              </a:r>
              <a:endParaRPr lang="en-US" altLang="en-US" sz="800">
                <a:solidFill>
                  <a:srgbClr val="4D4D4D"/>
                </a:solidFill>
              </a:endParaRPr>
            </a:p>
          </p:txBody>
        </p:sp>
        <p:sp>
          <p:nvSpPr>
            <p:cNvPr id="29718" name="Text Box 14"/>
            <p:cNvSpPr txBox="1">
              <a:spLocks noChangeArrowheads="1"/>
            </p:cNvSpPr>
            <p:nvPr/>
          </p:nvSpPr>
          <p:spPr bwMode="auto">
            <a:xfrm>
              <a:off x="5076" y="5201"/>
              <a:ext cx="1088"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Shared Table – used for placing drinks, meals, books, etc. </a:t>
              </a:r>
              <a:endParaRPr lang="en-US" altLang="en-US" sz="800">
                <a:solidFill>
                  <a:srgbClr val="4D4D4D"/>
                </a:solidFill>
              </a:endParaRPr>
            </a:p>
          </p:txBody>
        </p:sp>
        <p:cxnSp>
          <p:nvCxnSpPr>
            <p:cNvPr id="29719" name="Straight Arrow Connector 25"/>
            <p:cNvCxnSpPr>
              <a:cxnSpLocks noChangeShapeType="1"/>
            </p:cNvCxnSpPr>
            <p:nvPr/>
          </p:nvCxnSpPr>
          <p:spPr bwMode="auto">
            <a:xfrm rot="16200000" flipV="1">
              <a:off x="1606" y="2320"/>
              <a:ext cx="544" cy="409"/>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9720" name="Straight Arrow Connector 27"/>
            <p:cNvCxnSpPr>
              <a:cxnSpLocks noChangeShapeType="1"/>
            </p:cNvCxnSpPr>
            <p:nvPr/>
          </p:nvCxnSpPr>
          <p:spPr bwMode="auto">
            <a:xfrm rot="5400000" flipH="1" flipV="1">
              <a:off x="5710" y="4748"/>
              <a:ext cx="545" cy="45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9721" name="Text Box 14"/>
            <p:cNvSpPr txBox="1">
              <a:spLocks noChangeArrowheads="1"/>
            </p:cNvSpPr>
            <p:nvPr/>
          </p:nvSpPr>
          <p:spPr bwMode="auto">
            <a:xfrm>
              <a:off x="3624" y="4551"/>
              <a:ext cx="1270" cy="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material can be made of aluminium because it is a strong and flexible material. And also very cheap to manufacture – bending.</a:t>
              </a:r>
              <a:endParaRPr lang="en-US" altLang="en-US" sz="800">
                <a:solidFill>
                  <a:srgbClr val="4D4D4D"/>
                </a:solidFill>
              </a:endParaRPr>
            </a:p>
          </p:txBody>
        </p:sp>
        <p:cxnSp>
          <p:nvCxnSpPr>
            <p:cNvPr id="29722" name="Straight Arrow Connector 30"/>
            <p:cNvCxnSpPr>
              <a:cxnSpLocks noChangeShapeType="1"/>
            </p:cNvCxnSpPr>
            <p:nvPr/>
          </p:nvCxnSpPr>
          <p:spPr bwMode="auto">
            <a:xfrm>
              <a:off x="4037" y="6108"/>
              <a:ext cx="0" cy="0"/>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9723" name="Straight Arrow Connector 32"/>
            <p:cNvCxnSpPr>
              <a:cxnSpLocks noChangeShapeType="1"/>
            </p:cNvCxnSpPr>
            <p:nvPr/>
          </p:nvCxnSpPr>
          <p:spPr bwMode="auto">
            <a:xfrm rot="16200000" flipV="1">
              <a:off x="6821" y="5088"/>
              <a:ext cx="635" cy="318"/>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9724" name="Text Box 14"/>
            <p:cNvSpPr txBox="1">
              <a:spLocks noChangeArrowheads="1"/>
            </p:cNvSpPr>
            <p:nvPr/>
          </p:nvSpPr>
          <p:spPr bwMode="auto">
            <a:xfrm>
              <a:off x="3352" y="4064"/>
              <a:ext cx="1496"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Shared Table – used for placing drinks, meals, books, etc. </a:t>
              </a:r>
              <a:endParaRPr lang="en-US" altLang="en-US" sz="800">
                <a:solidFill>
                  <a:srgbClr val="4D4D4D"/>
                </a:solidFill>
              </a:endParaRPr>
            </a:p>
          </p:txBody>
        </p:sp>
        <p:cxnSp>
          <p:nvCxnSpPr>
            <p:cNvPr id="29725" name="Straight Arrow Connector 35"/>
            <p:cNvCxnSpPr>
              <a:cxnSpLocks noChangeShapeType="1"/>
              <a:stCxn id="29703" idx="0"/>
            </p:cNvCxnSpPr>
            <p:nvPr/>
          </p:nvCxnSpPr>
          <p:spPr bwMode="auto">
            <a:xfrm rot="5400000" flipH="1" flipV="1">
              <a:off x="4816" y="3351"/>
              <a:ext cx="405" cy="29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9726" name="Straight Arrow Connector 37"/>
            <p:cNvCxnSpPr>
              <a:cxnSpLocks noChangeShapeType="1"/>
            </p:cNvCxnSpPr>
            <p:nvPr/>
          </p:nvCxnSpPr>
          <p:spPr bwMode="auto">
            <a:xfrm rot="5400000">
              <a:off x="5393" y="2888"/>
              <a:ext cx="363" cy="36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pic>
          <p:nvPicPr>
            <p:cNvPr id="29727" name="Picture 9" descr="DRAWING048"/>
            <p:cNvPicPr>
              <a:picLocks noChangeAspect="1" noChangeArrowheads="1"/>
            </p:cNvPicPr>
            <p:nvPr/>
          </p:nvPicPr>
          <p:blipFill>
            <a:blip r:embed="rId4">
              <a:clrChange>
                <a:clrFrom>
                  <a:srgbClr val="F3EEF4"/>
                </a:clrFrom>
                <a:clrTo>
                  <a:srgbClr val="F3EEF4">
                    <a:alpha val="0"/>
                  </a:srgbClr>
                </a:clrTo>
              </a:clrChange>
              <a:extLst>
                <a:ext uri="{28A0092B-C50C-407E-A947-70E740481C1C}">
                  <a14:useLocalDpi xmlns:a14="http://schemas.microsoft.com/office/drawing/2010/main" val="0"/>
                </a:ext>
              </a:extLst>
            </a:blip>
            <a:srcRect l="44225" t="17650" b="34444"/>
            <a:stretch>
              <a:fillRect/>
            </a:stretch>
          </p:blipFill>
          <p:spPr bwMode="auto">
            <a:xfrm>
              <a:off x="4259" y="348"/>
              <a:ext cx="1593" cy="1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8" name="Picture 9" descr="DRAWING048"/>
            <p:cNvPicPr>
              <a:picLocks noChangeAspect="1" noChangeArrowheads="1"/>
            </p:cNvPicPr>
            <p:nvPr/>
          </p:nvPicPr>
          <p:blipFill>
            <a:blip r:embed="rId4">
              <a:clrChange>
                <a:clrFrom>
                  <a:srgbClr val="F3EEF4"/>
                </a:clrFrom>
                <a:clrTo>
                  <a:srgbClr val="F3EEF4">
                    <a:alpha val="0"/>
                  </a:srgbClr>
                </a:clrTo>
              </a:clrChange>
              <a:extLst>
                <a:ext uri="{28A0092B-C50C-407E-A947-70E740481C1C}">
                  <a14:useLocalDpi xmlns:a14="http://schemas.microsoft.com/office/drawing/2010/main" val="0"/>
                </a:ext>
              </a:extLst>
            </a:blip>
            <a:srcRect l="15170" r="53851" b="62180"/>
            <a:stretch>
              <a:fillRect/>
            </a:stretch>
          </p:blipFill>
          <p:spPr bwMode="auto">
            <a:xfrm>
              <a:off x="6436" y="76"/>
              <a:ext cx="1315" cy="1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9729" name="Straight Arrow Connector 41"/>
            <p:cNvCxnSpPr>
              <a:cxnSpLocks noChangeShapeType="1"/>
            </p:cNvCxnSpPr>
            <p:nvPr/>
          </p:nvCxnSpPr>
          <p:spPr bwMode="auto">
            <a:xfrm rot="5400000">
              <a:off x="4326" y="2140"/>
              <a:ext cx="545" cy="136"/>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9730" name="Straight Arrow Connector 43"/>
            <p:cNvCxnSpPr>
              <a:cxnSpLocks noChangeShapeType="1"/>
            </p:cNvCxnSpPr>
            <p:nvPr/>
          </p:nvCxnSpPr>
          <p:spPr bwMode="auto">
            <a:xfrm>
              <a:off x="4622" y="4249"/>
              <a:ext cx="1633" cy="31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9731" name="Straight Arrow Connector 47"/>
            <p:cNvCxnSpPr>
              <a:cxnSpLocks noChangeShapeType="1"/>
            </p:cNvCxnSpPr>
            <p:nvPr/>
          </p:nvCxnSpPr>
          <p:spPr bwMode="auto">
            <a:xfrm rot="10800000" flipV="1">
              <a:off x="1356" y="1300"/>
              <a:ext cx="589" cy="22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9732" name="Text Box 17"/>
            <p:cNvSpPr txBox="1">
              <a:spLocks noChangeArrowheads="1"/>
            </p:cNvSpPr>
            <p:nvPr/>
          </p:nvSpPr>
          <p:spPr bwMode="auto">
            <a:xfrm>
              <a:off x="-5" y="1164"/>
              <a:ext cx="675"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SEAT</a:t>
              </a:r>
              <a:endParaRPr lang="en-US" altLang="en-US" sz="800" u="sng">
                <a:solidFill>
                  <a:srgbClr val="4D4D4D"/>
                </a:solidFill>
              </a:endParaRPr>
            </a:p>
          </p:txBody>
        </p:sp>
        <p:cxnSp>
          <p:nvCxnSpPr>
            <p:cNvPr id="29733" name="Straight Arrow Connector 51"/>
            <p:cNvCxnSpPr>
              <a:cxnSpLocks noChangeShapeType="1"/>
            </p:cNvCxnSpPr>
            <p:nvPr/>
          </p:nvCxnSpPr>
          <p:spPr bwMode="auto">
            <a:xfrm rot="16200000" flipH="1">
              <a:off x="449" y="1345"/>
              <a:ext cx="318" cy="22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9734" name="Text Box 17"/>
            <p:cNvSpPr txBox="1">
              <a:spLocks noChangeArrowheads="1"/>
            </p:cNvSpPr>
            <p:nvPr/>
          </p:nvSpPr>
          <p:spPr bwMode="auto">
            <a:xfrm>
              <a:off x="1809" y="1415"/>
              <a:ext cx="1361" cy="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concept can be made of strong metal that can be easily manufactured and also supports the overall product while it is being used.</a:t>
              </a:r>
              <a:endParaRPr lang="en-US" altLang="en-US" sz="800">
                <a:solidFill>
                  <a:srgbClr val="4D4D4D"/>
                </a:solidFill>
              </a:endParaRPr>
            </a:p>
          </p:txBody>
        </p:sp>
        <p:cxnSp>
          <p:nvCxnSpPr>
            <p:cNvPr id="29735" name="Straight Arrow Connector 54"/>
            <p:cNvCxnSpPr>
              <a:cxnSpLocks noChangeShapeType="1"/>
            </p:cNvCxnSpPr>
            <p:nvPr/>
          </p:nvCxnSpPr>
          <p:spPr bwMode="auto">
            <a:xfrm rot="10800000" flipV="1">
              <a:off x="675" y="1799"/>
              <a:ext cx="1270" cy="91"/>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9736" name="Text Box 9"/>
            <p:cNvSpPr txBox="1">
              <a:spLocks noChangeArrowheads="1"/>
            </p:cNvSpPr>
            <p:nvPr/>
          </p:nvSpPr>
          <p:spPr bwMode="auto">
            <a:xfrm>
              <a:off x="3896" y="1300"/>
              <a:ext cx="1451"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dislike this idea because it would be a bit bulky to use while working or learning etc.</a:t>
              </a:r>
              <a:endParaRPr lang="en-US" altLang="en-US" sz="800">
                <a:solidFill>
                  <a:srgbClr val="4D4D4D"/>
                </a:solidFill>
              </a:endParaRPr>
            </a:p>
          </p:txBody>
        </p:sp>
        <p:cxnSp>
          <p:nvCxnSpPr>
            <p:cNvPr id="29737" name="Straight Arrow Connector 58"/>
            <p:cNvCxnSpPr>
              <a:cxnSpLocks noChangeShapeType="1"/>
            </p:cNvCxnSpPr>
            <p:nvPr/>
          </p:nvCxnSpPr>
          <p:spPr bwMode="auto">
            <a:xfrm>
              <a:off x="5075" y="1573"/>
              <a:ext cx="726" cy="4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9738" name="Text Box 9"/>
            <p:cNvSpPr txBox="1">
              <a:spLocks noChangeArrowheads="1"/>
            </p:cNvSpPr>
            <p:nvPr/>
          </p:nvSpPr>
          <p:spPr bwMode="auto">
            <a:xfrm>
              <a:off x="7167" y="1210"/>
              <a:ext cx="947"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concept is divided into two different parts – a seat and a table.</a:t>
              </a:r>
              <a:endParaRPr lang="en-US" altLang="en-US" sz="800">
                <a:solidFill>
                  <a:srgbClr val="4D4D4D"/>
                </a:solidFill>
              </a:endParaRPr>
            </a:p>
          </p:txBody>
        </p:sp>
        <p:cxnSp>
          <p:nvCxnSpPr>
            <p:cNvPr id="29739" name="Straight Arrow Connector 61"/>
            <p:cNvCxnSpPr>
              <a:cxnSpLocks noChangeShapeType="1"/>
            </p:cNvCxnSpPr>
            <p:nvPr/>
          </p:nvCxnSpPr>
          <p:spPr bwMode="auto">
            <a:xfrm rot="10800000" flipV="1">
              <a:off x="6935" y="1346"/>
              <a:ext cx="363" cy="136"/>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9740" name="Text Box 9"/>
            <p:cNvSpPr txBox="1">
              <a:spLocks noChangeArrowheads="1"/>
            </p:cNvSpPr>
            <p:nvPr/>
          </p:nvSpPr>
          <p:spPr bwMode="auto">
            <a:xfrm>
              <a:off x="7253" y="1856"/>
              <a:ext cx="811"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circular seat acts like a jigsaw to the table. This is used to not take up too much classroom or a office space.</a:t>
              </a:r>
              <a:endParaRPr lang="en-US" altLang="en-US" sz="800">
                <a:solidFill>
                  <a:srgbClr val="4D4D4D"/>
                </a:solidFill>
              </a:endParaRPr>
            </a:p>
          </p:txBody>
        </p:sp>
        <p:cxnSp>
          <p:nvCxnSpPr>
            <p:cNvPr id="29741" name="Straight Arrow Connector 65"/>
            <p:cNvCxnSpPr>
              <a:cxnSpLocks noChangeShapeType="1"/>
            </p:cNvCxnSpPr>
            <p:nvPr/>
          </p:nvCxnSpPr>
          <p:spPr bwMode="auto">
            <a:xfrm rot="10800000">
              <a:off x="6073" y="1482"/>
              <a:ext cx="1225" cy="680"/>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9742" name="Text Box 9"/>
            <p:cNvSpPr txBox="1">
              <a:spLocks noChangeArrowheads="1"/>
            </p:cNvSpPr>
            <p:nvPr/>
          </p:nvSpPr>
          <p:spPr bwMode="auto">
            <a:xfrm>
              <a:off x="6935" y="3780"/>
              <a:ext cx="1084"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this shape because it is very unique and also attractive to look at.</a:t>
              </a:r>
              <a:endParaRPr lang="en-US" altLang="en-US" sz="800">
                <a:solidFill>
                  <a:srgbClr val="4D4D4D"/>
                </a:solidFill>
              </a:endParaRPr>
            </a:p>
          </p:txBody>
        </p:sp>
        <p:sp>
          <p:nvSpPr>
            <p:cNvPr id="29743" name="Text Box 9"/>
            <p:cNvSpPr txBox="1">
              <a:spLocks noChangeArrowheads="1"/>
            </p:cNvSpPr>
            <p:nvPr/>
          </p:nvSpPr>
          <p:spPr bwMode="auto">
            <a:xfrm>
              <a:off x="7253" y="2888"/>
              <a:ext cx="811" cy="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seat has no back support which can be uncomfortable for the user.</a:t>
              </a:r>
              <a:endParaRPr lang="en-US" altLang="en-US" sz="800">
                <a:solidFill>
                  <a:srgbClr val="4D4D4D"/>
                </a:solidFill>
              </a:endParaRPr>
            </a:p>
          </p:txBody>
        </p:sp>
        <p:cxnSp>
          <p:nvCxnSpPr>
            <p:cNvPr id="29744" name="Straight Arrow Connector 69"/>
            <p:cNvCxnSpPr>
              <a:cxnSpLocks noChangeShapeType="1"/>
            </p:cNvCxnSpPr>
            <p:nvPr/>
          </p:nvCxnSpPr>
          <p:spPr bwMode="auto">
            <a:xfrm rot="16200000" flipV="1">
              <a:off x="7094" y="2865"/>
              <a:ext cx="408" cy="18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9745" name="Straight Arrow Connector 71"/>
            <p:cNvCxnSpPr>
              <a:cxnSpLocks noChangeShapeType="1"/>
            </p:cNvCxnSpPr>
            <p:nvPr/>
          </p:nvCxnSpPr>
          <p:spPr bwMode="auto">
            <a:xfrm rot="16200000" flipV="1">
              <a:off x="7003" y="3455"/>
              <a:ext cx="408" cy="27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9746" name="Text Box 9"/>
            <p:cNvSpPr txBox="1">
              <a:spLocks noChangeArrowheads="1"/>
            </p:cNvSpPr>
            <p:nvPr/>
          </p:nvSpPr>
          <p:spPr bwMode="auto">
            <a:xfrm>
              <a:off x="5710" y="3251"/>
              <a:ext cx="812"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Support leg used to support the overall concept.</a:t>
              </a:r>
              <a:endParaRPr lang="en-US" altLang="en-US" sz="800">
                <a:solidFill>
                  <a:srgbClr val="4D4D4D"/>
                </a:solidFill>
              </a:endParaRPr>
            </a:p>
          </p:txBody>
        </p:sp>
        <p:cxnSp>
          <p:nvCxnSpPr>
            <p:cNvPr id="29747" name="Straight Arrow Connector 74"/>
            <p:cNvCxnSpPr>
              <a:cxnSpLocks noChangeShapeType="1"/>
            </p:cNvCxnSpPr>
            <p:nvPr/>
          </p:nvCxnSpPr>
          <p:spPr bwMode="auto">
            <a:xfrm>
              <a:off x="6436" y="3523"/>
              <a:ext cx="454" cy="31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9748" name="Text Box 9"/>
            <p:cNvSpPr txBox="1">
              <a:spLocks noChangeArrowheads="1"/>
            </p:cNvSpPr>
            <p:nvPr/>
          </p:nvSpPr>
          <p:spPr bwMode="auto">
            <a:xfrm>
              <a:off x="6754" y="2298"/>
              <a:ext cx="811"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SEAT</a:t>
              </a:r>
              <a:endParaRPr lang="en-US" altLang="en-US" sz="800" u="sng">
                <a:solidFill>
                  <a:srgbClr val="4D4D4D"/>
                </a:solidFill>
              </a:endParaRPr>
            </a:p>
          </p:txBody>
        </p:sp>
        <p:sp>
          <p:nvSpPr>
            <p:cNvPr id="29749" name="Text Box 9"/>
            <p:cNvSpPr txBox="1">
              <a:spLocks noChangeArrowheads="1"/>
            </p:cNvSpPr>
            <p:nvPr/>
          </p:nvSpPr>
          <p:spPr bwMode="auto">
            <a:xfrm>
              <a:off x="5756" y="2298"/>
              <a:ext cx="811"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TABLE</a:t>
              </a:r>
              <a:endParaRPr lang="en-US" altLang="en-US" sz="800" u="sng">
                <a:solidFill>
                  <a:srgbClr val="4D4D4D"/>
                </a:solidFill>
              </a:endParaRPr>
            </a:p>
          </p:txBody>
        </p:sp>
        <p:cxnSp>
          <p:nvCxnSpPr>
            <p:cNvPr id="29750" name="Straight Arrow Connector 78"/>
            <p:cNvCxnSpPr>
              <a:cxnSpLocks noChangeShapeType="1"/>
            </p:cNvCxnSpPr>
            <p:nvPr/>
          </p:nvCxnSpPr>
          <p:spPr bwMode="auto">
            <a:xfrm>
              <a:off x="6345" y="2434"/>
              <a:ext cx="545" cy="18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9751" name="Straight Arrow Connector 81"/>
            <p:cNvCxnSpPr>
              <a:cxnSpLocks noChangeShapeType="1"/>
            </p:cNvCxnSpPr>
            <p:nvPr/>
          </p:nvCxnSpPr>
          <p:spPr bwMode="auto">
            <a:xfrm rot="16200000" flipH="1">
              <a:off x="7071" y="2479"/>
              <a:ext cx="272" cy="18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29752" name="Straight Arrow Connector 83"/>
            <p:cNvCxnSpPr>
              <a:cxnSpLocks noChangeShapeType="1"/>
            </p:cNvCxnSpPr>
            <p:nvPr/>
          </p:nvCxnSpPr>
          <p:spPr bwMode="auto">
            <a:xfrm flipV="1">
              <a:off x="1265" y="4113"/>
              <a:ext cx="907" cy="4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9753" name="Text Box 15"/>
            <p:cNvSpPr txBox="1">
              <a:spLocks noChangeArrowheads="1"/>
            </p:cNvSpPr>
            <p:nvPr/>
          </p:nvSpPr>
          <p:spPr bwMode="auto">
            <a:xfrm>
              <a:off x="-5" y="2693"/>
              <a:ext cx="816" cy="1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strongly dislike this shape because it looks very boring and also it looks very cramp as the user would be comfortable while working or learning long hours.</a:t>
              </a:r>
              <a:endParaRPr lang="en-US" altLang="en-US" sz="800">
                <a:solidFill>
                  <a:srgbClr val="4D4D4D"/>
                </a:solidFill>
              </a:endParaRPr>
            </a:p>
          </p:txBody>
        </p:sp>
        <p:cxnSp>
          <p:nvCxnSpPr>
            <p:cNvPr id="29754" name="Straight Arrow Connector 86"/>
            <p:cNvCxnSpPr>
              <a:cxnSpLocks noChangeShapeType="1"/>
            </p:cNvCxnSpPr>
            <p:nvPr/>
          </p:nvCxnSpPr>
          <p:spPr bwMode="auto">
            <a:xfrm>
              <a:off x="630" y="3568"/>
              <a:ext cx="635" cy="1"/>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9755" name="Text Box 18"/>
            <p:cNvSpPr txBox="1">
              <a:spLocks noChangeArrowheads="1"/>
            </p:cNvSpPr>
            <p:nvPr/>
          </p:nvSpPr>
          <p:spPr bwMode="auto">
            <a:xfrm>
              <a:off x="3760" y="254"/>
              <a:ext cx="2767"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this concept because two people can use it and they can also share their back support by using the opposite user’s back.</a:t>
              </a:r>
              <a:endParaRPr lang="en-US" altLang="en-US" sz="800">
                <a:solidFill>
                  <a:srgbClr val="4D4D4D"/>
                </a:solidFill>
              </a:endParaRPr>
            </a:p>
          </p:txBody>
        </p:sp>
        <p:cxnSp>
          <p:nvCxnSpPr>
            <p:cNvPr id="29756" name="Straight Arrow Connector 89"/>
            <p:cNvCxnSpPr>
              <a:cxnSpLocks noChangeShapeType="1"/>
            </p:cNvCxnSpPr>
            <p:nvPr/>
          </p:nvCxnSpPr>
          <p:spPr bwMode="auto">
            <a:xfrm rot="10800000" flipV="1">
              <a:off x="3624" y="439"/>
              <a:ext cx="408" cy="181"/>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9757" name="Text Box 9"/>
            <p:cNvSpPr txBox="1">
              <a:spLocks noChangeArrowheads="1"/>
            </p:cNvSpPr>
            <p:nvPr/>
          </p:nvSpPr>
          <p:spPr bwMode="auto">
            <a:xfrm>
              <a:off x="5625" y="592"/>
              <a:ext cx="811" cy="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this is very modern and stylist looking design. This would attract a younger audience.</a:t>
              </a:r>
              <a:endParaRPr lang="en-US" altLang="en-US" sz="800">
                <a:solidFill>
                  <a:srgbClr val="4D4D4D"/>
                </a:solidFill>
              </a:endParaRPr>
            </a:p>
          </p:txBody>
        </p:sp>
        <p:cxnSp>
          <p:nvCxnSpPr>
            <p:cNvPr id="29758" name="Straight Arrow Connector 92"/>
            <p:cNvCxnSpPr>
              <a:cxnSpLocks noChangeShapeType="1"/>
            </p:cNvCxnSpPr>
            <p:nvPr/>
          </p:nvCxnSpPr>
          <p:spPr bwMode="auto">
            <a:xfrm rot="10800000" flipV="1">
              <a:off x="5121" y="756"/>
              <a:ext cx="544" cy="4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9759" name="Text Box 9"/>
            <p:cNvSpPr txBox="1">
              <a:spLocks noChangeArrowheads="1"/>
            </p:cNvSpPr>
            <p:nvPr/>
          </p:nvSpPr>
          <p:spPr bwMode="auto">
            <a:xfrm>
              <a:off x="7116" y="166"/>
              <a:ext cx="948"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is a strange looking design.</a:t>
              </a:r>
              <a:endParaRPr lang="en-US" altLang="en-US" sz="800">
                <a:solidFill>
                  <a:srgbClr val="4D4D4D"/>
                </a:solidFill>
              </a:endParaRPr>
            </a:p>
          </p:txBody>
        </p:sp>
        <p:cxnSp>
          <p:nvCxnSpPr>
            <p:cNvPr id="29760" name="Straight Arrow Connector 95"/>
            <p:cNvCxnSpPr>
              <a:cxnSpLocks noChangeShapeType="1"/>
            </p:cNvCxnSpPr>
            <p:nvPr/>
          </p:nvCxnSpPr>
          <p:spPr bwMode="auto">
            <a:xfrm rot="10800000" flipV="1">
              <a:off x="6980" y="348"/>
              <a:ext cx="273" cy="22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29761" name="Line 68"/>
            <p:cNvSpPr>
              <a:spLocks noChangeShapeType="1"/>
            </p:cNvSpPr>
            <p:nvPr/>
          </p:nvSpPr>
          <p:spPr bwMode="auto">
            <a:xfrm flipH="1" flipV="1">
              <a:off x="3034" y="4702"/>
              <a:ext cx="726" cy="4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9762" name="Rectangle 69"/>
            <p:cNvSpPr>
              <a:spLocks noChangeArrowheads="1"/>
            </p:cNvSpPr>
            <p:nvPr/>
          </p:nvSpPr>
          <p:spPr bwMode="auto">
            <a:xfrm>
              <a:off x="993" y="5700"/>
              <a:ext cx="1633"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To me I prefer the previous because I think it looks more relaxed to sit on.</a:t>
              </a:r>
              <a:endParaRPr lang="en-US" altLang="en-US" sz="1000">
                <a:solidFill>
                  <a:srgbClr val="4D4D4D"/>
                </a:solidFill>
              </a:endParaRPr>
            </a:p>
          </p:txBody>
        </p:sp>
        <p:sp>
          <p:nvSpPr>
            <p:cNvPr id="29763" name="Line 70"/>
            <p:cNvSpPr>
              <a:spLocks noChangeShapeType="1"/>
            </p:cNvSpPr>
            <p:nvPr/>
          </p:nvSpPr>
          <p:spPr bwMode="auto">
            <a:xfrm flipH="1" flipV="1">
              <a:off x="811" y="5337"/>
              <a:ext cx="636" cy="409"/>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9764" name="Line 71"/>
            <p:cNvSpPr>
              <a:spLocks noChangeShapeType="1"/>
            </p:cNvSpPr>
            <p:nvPr/>
          </p:nvSpPr>
          <p:spPr bwMode="auto">
            <a:xfrm flipH="1">
              <a:off x="902" y="4702"/>
              <a:ext cx="499" cy="46"/>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29765" name="Text Box 6"/>
            <p:cNvSpPr txBox="1">
              <a:spLocks noChangeArrowheads="1"/>
            </p:cNvSpPr>
            <p:nvPr/>
          </p:nvSpPr>
          <p:spPr bwMode="auto">
            <a:xfrm>
              <a:off x="-13" y="102"/>
              <a:ext cx="2548" cy="1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DESIGN</a:t>
              </a:r>
              <a:r>
                <a:rPr lang="en-GB" altLang="en-US" sz="3200" b="1">
                  <a:solidFill>
                    <a:srgbClr val="5F5F5F"/>
                  </a:solidFill>
                  <a:cs typeface="Arial" pitchFamily="34" charset="0"/>
                </a:rPr>
                <a:t>, DESIGN DEVELOPMENT &amp; MAKING</a:t>
              </a:r>
            </a:p>
          </p:txBody>
        </p:sp>
        <p:sp>
          <p:nvSpPr>
            <p:cNvPr id="29766" name="Text Box 16"/>
            <p:cNvSpPr txBox="1">
              <a:spLocks noChangeArrowheads="1"/>
            </p:cNvSpPr>
            <p:nvPr/>
          </p:nvSpPr>
          <p:spPr bwMode="auto">
            <a:xfrm>
              <a:off x="2263" y="110"/>
              <a:ext cx="4581"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INITIALS IDEAS – SHAPE IDEAS</a:t>
              </a:r>
            </a:p>
          </p:txBody>
        </p:sp>
      </p:gr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2" name="Group 65"/>
          <p:cNvGrpSpPr>
            <a:grpSpLocks/>
          </p:cNvGrpSpPr>
          <p:nvPr/>
        </p:nvGrpSpPr>
        <p:grpSpPr bwMode="auto">
          <a:xfrm>
            <a:off x="-582613" y="-239713"/>
            <a:ext cx="13679488" cy="10204451"/>
            <a:chOff x="-367" y="-151"/>
            <a:chExt cx="8617" cy="6428"/>
          </a:xfrm>
        </p:grpSpPr>
        <p:sp>
          <p:nvSpPr>
            <p:cNvPr id="30723" name="Rectangle 67"/>
            <p:cNvSpPr>
              <a:spLocks noChangeArrowheads="1"/>
            </p:cNvSpPr>
            <p:nvPr/>
          </p:nvSpPr>
          <p:spPr bwMode="auto">
            <a:xfrm>
              <a:off x="-141" y="-151"/>
              <a:ext cx="8391" cy="6396"/>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grpSp>
          <p:nvGrpSpPr>
            <p:cNvPr id="30724" name="Group 36"/>
            <p:cNvGrpSpPr>
              <a:grpSpLocks/>
            </p:cNvGrpSpPr>
            <p:nvPr/>
          </p:nvGrpSpPr>
          <p:grpSpPr bwMode="auto">
            <a:xfrm>
              <a:off x="2581" y="324"/>
              <a:ext cx="2585" cy="1647"/>
              <a:chOff x="4816624" y="1797309"/>
              <a:chExt cx="4752528" cy="3486180"/>
            </a:xfrm>
          </p:grpSpPr>
          <p:pic>
            <p:nvPicPr>
              <p:cNvPr id="30779" name="Picture 7" descr="LUCY PICS157"/>
              <p:cNvPicPr>
                <a:picLocks noChangeAspect="1" noChangeArrowheads="1"/>
              </p:cNvPicPr>
              <p:nvPr/>
            </p:nvPicPr>
            <p:blipFill>
              <a:blip r:embed="rId3">
                <a:clrChange>
                  <a:clrFrom>
                    <a:srgbClr val="F4F1FA"/>
                  </a:clrFrom>
                  <a:clrTo>
                    <a:srgbClr val="F4F1FA">
                      <a:alpha val="0"/>
                    </a:srgbClr>
                  </a:clrTo>
                </a:clrChange>
                <a:extLst>
                  <a:ext uri="{28A0092B-C50C-407E-A947-70E740481C1C}">
                    <a14:useLocalDpi xmlns:a14="http://schemas.microsoft.com/office/drawing/2010/main" val="0"/>
                  </a:ext>
                </a:extLst>
              </a:blip>
              <a:srcRect l="37102" t="4176" r="31194" b="75409"/>
              <a:stretch>
                <a:fillRect/>
              </a:stretch>
            </p:blipFill>
            <p:spPr bwMode="auto">
              <a:xfrm>
                <a:off x="5680720" y="1920280"/>
                <a:ext cx="3384376" cy="316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0" name="Rectangle 38"/>
              <p:cNvSpPr>
                <a:spLocks noChangeArrowheads="1"/>
              </p:cNvSpPr>
              <p:nvPr/>
            </p:nvSpPr>
            <p:spPr bwMode="auto">
              <a:xfrm>
                <a:off x="8633354" y="2984769"/>
                <a:ext cx="935798" cy="677339"/>
              </a:xfrm>
              <a:prstGeom prst="rect">
                <a:avLst/>
              </a:prstGeom>
              <a:solidFill>
                <a:schemeClr val="bg1"/>
              </a:solidFill>
              <a:ln>
                <a:noFill/>
              </a:ln>
              <a:extLst>
                <a:ext uri="{91240B29-F687-4F45-9708-019B960494DF}">
                  <a14:hiddenLine xmlns:a14="http://schemas.microsoft.com/office/drawing/2010/main" w="28575" algn="ctr">
                    <a:solidFill>
                      <a:srgbClr val="000000"/>
                    </a:solidFill>
                    <a:round/>
                    <a:headEnd/>
                    <a:tailEnd/>
                  </a14:hiddenLine>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30781" name="Rectangle 39"/>
              <p:cNvSpPr>
                <a:spLocks noChangeArrowheads="1"/>
              </p:cNvSpPr>
              <p:nvPr/>
            </p:nvSpPr>
            <p:spPr bwMode="auto">
              <a:xfrm>
                <a:off x="8848459" y="3634591"/>
                <a:ext cx="432048" cy="677340"/>
              </a:xfrm>
              <a:prstGeom prst="rect">
                <a:avLst/>
              </a:prstGeom>
              <a:solidFill>
                <a:schemeClr val="bg1"/>
              </a:solidFill>
              <a:ln>
                <a:noFill/>
              </a:ln>
              <a:extLst>
                <a:ext uri="{91240B29-F687-4F45-9708-019B960494DF}">
                  <a14:hiddenLine xmlns:a14="http://schemas.microsoft.com/office/drawing/2010/main" w="28575" algn="ctr">
                    <a:solidFill>
                      <a:srgbClr val="000000"/>
                    </a:solidFill>
                    <a:round/>
                    <a:headEnd/>
                    <a:tailEnd/>
                  </a14:hiddenLine>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30782" name="Rectangle 40"/>
              <p:cNvSpPr>
                <a:spLocks noChangeArrowheads="1"/>
              </p:cNvSpPr>
              <p:nvPr/>
            </p:nvSpPr>
            <p:spPr bwMode="auto">
              <a:xfrm>
                <a:off x="4816624" y="1797309"/>
                <a:ext cx="1439547" cy="677339"/>
              </a:xfrm>
              <a:prstGeom prst="rect">
                <a:avLst/>
              </a:prstGeom>
              <a:solidFill>
                <a:schemeClr val="bg1"/>
              </a:solidFill>
              <a:ln>
                <a:noFill/>
              </a:ln>
              <a:extLst>
                <a:ext uri="{91240B29-F687-4F45-9708-019B960494DF}">
                  <a14:hiddenLine xmlns:a14="http://schemas.microsoft.com/office/drawing/2010/main" w="28575" algn="ctr">
                    <a:solidFill>
                      <a:srgbClr val="000000"/>
                    </a:solidFill>
                    <a:round/>
                    <a:headEnd/>
                    <a:tailEnd/>
                  </a14:hiddenLine>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30783" name="Rectangle 41"/>
              <p:cNvSpPr>
                <a:spLocks noChangeArrowheads="1"/>
              </p:cNvSpPr>
              <p:nvPr/>
            </p:nvSpPr>
            <p:spPr bwMode="auto">
              <a:xfrm>
                <a:off x="5392075" y="4282297"/>
                <a:ext cx="720693" cy="677339"/>
              </a:xfrm>
              <a:prstGeom prst="rect">
                <a:avLst/>
              </a:prstGeom>
              <a:solidFill>
                <a:schemeClr val="bg1"/>
              </a:solidFill>
              <a:ln>
                <a:noFill/>
              </a:ln>
              <a:extLst>
                <a:ext uri="{91240B29-F687-4F45-9708-019B960494DF}">
                  <a14:hiddenLine xmlns:a14="http://schemas.microsoft.com/office/drawing/2010/main" w="28575" algn="ctr">
                    <a:solidFill>
                      <a:srgbClr val="000000"/>
                    </a:solidFill>
                    <a:round/>
                    <a:headEnd/>
                    <a:tailEnd/>
                  </a14:hiddenLine>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30784" name="Rectangle 42"/>
              <p:cNvSpPr>
                <a:spLocks noChangeArrowheads="1"/>
              </p:cNvSpPr>
              <p:nvPr/>
            </p:nvSpPr>
            <p:spPr bwMode="auto">
              <a:xfrm>
                <a:off x="7984363" y="4606150"/>
                <a:ext cx="1224443" cy="677339"/>
              </a:xfrm>
              <a:prstGeom prst="rect">
                <a:avLst/>
              </a:prstGeom>
              <a:solidFill>
                <a:schemeClr val="bg1"/>
              </a:solidFill>
              <a:ln>
                <a:noFill/>
              </a:ln>
              <a:extLst>
                <a:ext uri="{91240B29-F687-4F45-9708-019B960494DF}">
                  <a14:hiddenLine xmlns:a14="http://schemas.microsoft.com/office/drawing/2010/main" w="28575" algn="ctr">
                    <a:solidFill>
                      <a:srgbClr val="000000"/>
                    </a:solidFill>
                    <a:round/>
                    <a:headEnd/>
                    <a:tailEnd/>
                  </a14:hiddenLine>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grpSp>
        <p:sp>
          <p:nvSpPr>
            <p:cNvPr id="30725" name="Text Box 3"/>
            <p:cNvSpPr txBox="1">
              <a:spLocks noChangeArrowheads="1"/>
            </p:cNvSpPr>
            <p:nvPr/>
          </p:nvSpPr>
          <p:spPr bwMode="auto">
            <a:xfrm>
              <a:off x="-13" y="32"/>
              <a:ext cx="458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30726" name="Text Box 8"/>
            <p:cNvSpPr txBox="1">
              <a:spLocks noChangeArrowheads="1"/>
            </p:cNvSpPr>
            <p:nvPr/>
          </p:nvSpPr>
          <p:spPr bwMode="auto">
            <a:xfrm>
              <a:off x="2263" y="76"/>
              <a:ext cx="4581"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INITIALS IDEAS – SHAPE IDEAS</a:t>
              </a:r>
            </a:p>
          </p:txBody>
        </p:sp>
        <p:sp>
          <p:nvSpPr>
            <p:cNvPr id="30727" name="Rectangle 27"/>
            <p:cNvSpPr>
              <a:spLocks noChangeArrowheads="1"/>
            </p:cNvSpPr>
            <p:nvPr/>
          </p:nvSpPr>
          <p:spPr bwMode="auto">
            <a:xfrm>
              <a:off x="6890" y="4882"/>
              <a:ext cx="453" cy="320"/>
            </a:xfrm>
            <a:prstGeom prst="rect">
              <a:avLst/>
            </a:prstGeom>
            <a:solidFill>
              <a:schemeClr val="bg1"/>
            </a:solidFill>
            <a:ln>
              <a:noFill/>
            </a:ln>
            <a:extLst>
              <a:ext uri="{91240B29-F687-4F45-9708-019B960494DF}">
                <a14:hiddenLine xmlns:a14="http://schemas.microsoft.com/office/drawing/2010/main" w="28575" algn="ctr">
                  <a:solidFill>
                    <a:srgbClr val="000000"/>
                  </a:solidFill>
                  <a:round/>
                  <a:headEnd/>
                  <a:tailEnd/>
                </a14:hiddenLine>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grpSp>
          <p:nvGrpSpPr>
            <p:cNvPr id="30728" name="Group 34"/>
            <p:cNvGrpSpPr>
              <a:grpSpLocks/>
            </p:cNvGrpSpPr>
            <p:nvPr/>
          </p:nvGrpSpPr>
          <p:grpSpPr bwMode="auto">
            <a:xfrm>
              <a:off x="2444" y="4339"/>
              <a:ext cx="2631" cy="1588"/>
              <a:chOff x="3664496" y="7032848"/>
              <a:chExt cx="4176464" cy="2520280"/>
            </a:xfrm>
          </p:grpSpPr>
          <p:pic>
            <p:nvPicPr>
              <p:cNvPr id="30776" name="Picture 7" descr="LUCY PICS157"/>
              <p:cNvPicPr>
                <a:picLocks noChangeAspect="1" noChangeArrowheads="1"/>
              </p:cNvPicPr>
              <p:nvPr/>
            </p:nvPicPr>
            <p:blipFill>
              <a:blip r:embed="rId3">
                <a:clrChange>
                  <a:clrFrom>
                    <a:srgbClr val="EFECF5"/>
                  </a:clrFrom>
                  <a:clrTo>
                    <a:srgbClr val="EFECF5">
                      <a:alpha val="0"/>
                    </a:srgbClr>
                  </a:clrTo>
                </a:clrChange>
                <a:extLst>
                  <a:ext uri="{28A0092B-C50C-407E-A947-70E740481C1C}">
                    <a14:useLocalDpi xmlns:a14="http://schemas.microsoft.com/office/drawing/2010/main" val="0"/>
                  </a:ext>
                </a:extLst>
              </a:blip>
              <a:srcRect l="25818" t="18488" r="46257" b="68825"/>
              <a:stretch>
                <a:fillRect/>
              </a:stretch>
            </p:blipFill>
            <p:spPr bwMode="auto">
              <a:xfrm>
                <a:off x="3664496" y="7032848"/>
                <a:ext cx="3816424" cy="252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7" name="Rectangle 32"/>
              <p:cNvSpPr>
                <a:spLocks noChangeArrowheads="1"/>
              </p:cNvSpPr>
              <p:nvPr/>
            </p:nvSpPr>
            <p:spPr bwMode="auto">
              <a:xfrm>
                <a:off x="6112275" y="7281869"/>
                <a:ext cx="1008003" cy="507898"/>
              </a:xfrm>
              <a:prstGeom prst="rect">
                <a:avLst/>
              </a:prstGeom>
              <a:solidFill>
                <a:schemeClr val="bg1"/>
              </a:solidFill>
              <a:ln>
                <a:noFill/>
              </a:ln>
              <a:extLst>
                <a:ext uri="{91240B29-F687-4F45-9708-019B960494DF}">
                  <a14:hiddenLine xmlns:a14="http://schemas.microsoft.com/office/drawing/2010/main" w="28575" algn="ctr">
                    <a:solidFill>
                      <a:srgbClr val="000000"/>
                    </a:solidFill>
                    <a:round/>
                    <a:headEnd/>
                    <a:tailEnd/>
                  </a14:hiddenLine>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30778" name="Rectangle 33"/>
              <p:cNvSpPr>
                <a:spLocks noChangeArrowheads="1"/>
              </p:cNvSpPr>
              <p:nvPr/>
            </p:nvSpPr>
            <p:spPr bwMode="auto">
              <a:xfrm>
                <a:off x="6472616" y="7786593"/>
                <a:ext cx="1368344" cy="507899"/>
              </a:xfrm>
              <a:prstGeom prst="rect">
                <a:avLst/>
              </a:prstGeom>
              <a:solidFill>
                <a:schemeClr val="bg1"/>
              </a:solidFill>
              <a:ln>
                <a:noFill/>
              </a:ln>
              <a:extLst>
                <a:ext uri="{91240B29-F687-4F45-9708-019B960494DF}">
                  <a14:hiddenLine xmlns:a14="http://schemas.microsoft.com/office/drawing/2010/main" w="28575" algn="ctr">
                    <a:solidFill>
                      <a:srgbClr val="000000"/>
                    </a:solidFill>
                    <a:round/>
                    <a:headEnd/>
                    <a:tailEnd/>
                  </a14:hiddenLine>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grpSp>
        <p:pic>
          <p:nvPicPr>
            <p:cNvPr id="30729" name="Picture 7" descr="LUCY PICS157"/>
            <p:cNvPicPr>
              <a:picLocks noChangeAspect="1" noChangeArrowheads="1"/>
            </p:cNvPicPr>
            <p:nvPr/>
          </p:nvPicPr>
          <p:blipFill>
            <a:blip r:embed="rId3">
              <a:clrChange>
                <a:clrFrom>
                  <a:srgbClr val="F4F1FA"/>
                </a:clrFrom>
                <a:clrTo>
                  <a:srgbClr val="F4F1FA">
                    <a:alpha val="0"/>
                  </a:srgbClr>
                </a:clrTo>
              </a:clrChange>
              <a:extLst>
                <a:ext uri="{28A0092B-C50C-407E-A947-70E740481C1C}">
                  <a14:useLocalDpi xmlns:a14="http://schemas.microsoft.com/office/drawing/2010/main" val="0"/>
                </a:ext>
              </a:extLst>
            </a:blip>
            <a:srcRect l="73528" t="19487" r="1514" b="54994"/>
            <a:stretch>
              <a:fillRect/>
            </a:stretch>
          </p:blipFill>
          <p:spPr bwMode="auto">
            <a:xfrm>
              <a:off x="449" y="3704"/>
              <a:ext cx="1678" cy="2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730" name="Group 31"/>
            <p:cNvGrpSpPr>
              <a:grpSpLocks/>
            </p:cNvGrpSpPr>
            <p:nvPr/>
          </p:nvGrpSpPr>
          <p:grpSpPr bwMode="auto">
            <a:xfrm>
              <a:off x="0" y="1890"/>
              <a:ext cx="1542" cy="1860"/>
              <a:chOff x="352128" y="4656584"/>
              <a:chExt cx="2448272" cy="2952328"/>
            </a:xfrm>
          </p:grpSpPr>
          <p:pic>
            <p:nvPicPr>
              <p:cNvPr id="30774" name="Picture 7" descr="LUCY PICS157"/>
              <p:cNvPicPr>
                <a:picLocks noChangeAspect="1" noChangeArrowheads="1"/>
              </p:cNvPicPr>
              <p:nvPr/>
            </p:nvPicPr>
            <p:blipFill>
              <a:blip r:embed="rId3">
                <a:clrChange>
                  <a:clrFrom>
                    <a:srgbClr val="F4F1FA"/>
                  </a:clrFrom>
                  <a:clrTo>
                    <a:srgbClr val="F4F1FA">
                      <a:alpha val="0"/>
                    </a:srgbClr>
                  </a:clrTo>
                </a:clrChange>
                <a:extLst>
                  <a:ext uri="{28A0092B-C50C-407E-A947-70E740481C1C}">
                    <a14:useLocalDpi xmlns:a14="http://schemas.microsoft.com/office/drawing/2010/main" val="0"/>
                  </a:ext>
                </a:extLst>
              </a:blip>
              <a:srcRect l="12141" r="65598" b="80977"/>
              <a:stretch>
                <a:fillRect/>
              </a:stretch>
            </p:blipFill>
            <p:spPr bwMode="auto">
              <a:xfrm>
                <a:off x="352128" y="4656584"/>
                <a:ext cx="2376264" cy="2952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5" name="Rectangle 30"/>
              <p:cNvSpPr>
                <a:spLocks noChangeArrowheads="1"/>
              </p:cNvSpPr>
              <p:nvPr/>
            </p:nvSpPr>
            <p:spPr bwMode="auto">
              <a:xfrm>
                <a:off x="2152608" y="5337524"/>
                <a:ext cx="647792" cy="507928"/>
              </a:xfrm>
              <a:prstGeom prst="rect">
                <a:avLst/>
              </a:prstGeom>
              <a:solidFill>
                <a:schemeClr val="bg1"/>
              </a:solidFill>
              <a:ln>
                <a:noFill/>
              </a:ln>
              <a:extLst>
                <a:ext uri="{91240B29-F687-4F45-9708-019B960494DF}">
                  <a14:hiddenLine xmlns:a14="http://schemas.microsoft.com/office/drawing/2010/main" w="28575" algn="ctr">
                    <a:solidFill>
                      <a:srgbClr val="000000"/>
                    </a:solidFill>
                    <a:round/>
                    <a:headEnd/>
                    <a:tailEnd/>
                  </a14:hiddenLine>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grpSp>
        <p:grpSp>
          <p:nvGrpSpPr>
            <p:cNvPr id="30731" name="Group 45"/>
            <p:cNvGrpSpPr>
              <a:grpSpLocks/>
            </p:cNvGrpSpPr>
            <p:nvPr/>
          </p:nvGrpSpPr>
          <p:grpSpPr bwMode="auto">
            <a:xfrm>
              <a:off x="630" y="30"/>
              <a:ext cx="7434" cy="6247"/>
              <a:chOff x="1000200" y="-2729"/>
              <a:chExt cx="11801400" cy="9915897"/>
            </a:xfrm>
          </p:grpSpPr>
          <p:pic>
            <p:nvPicPr>
              <p:cNvPr id="30771" name="Picture 7" descr="LUCY PICS158"/>
              <p:cNvPicPr>
                <a:picLocks noChangeAspect="1" noChangeArrowheads="1"/>
              </p:cNvPicPr>
              <p:nvPr/>
            </p:nvPicPr>
            <p:blipFill>
              <a:blip r:embed="rId4">
                <a:clrChange>
                  <a:clrFrom>
                    <a:srgbClr val="EEEDF5"/>
                  </a:clrFrom>
                  <a:clrTo>
                    <a:srgbClr val="EEEDF5">
                      <a:alpha val="0"/>
                    </a:srgbClr>
                  </a:clrTo>
                </a:clrChange>
                <a:extLst>
                  <a:ext uri="{28A0092B-C50C-407E-A947-70E740481C1C}">
                    <a14:useLocalDpi xmlns:a14="http://schemas.microsoft.com/office/drawing/2010/main" val="0"/>
                  </a:ext>
                </a:extLst>
              </a:blip>
              <a:srcRect l="8360" t="46242" r="20572" b="9753"/>
              <a:stretch>
                <a:fillRect/>
              </a:stretch>
            </p:blipFill>
            <p:spPr bwMode="auto">
              <a:xfrm>
                <a:off x="1000200" y="-2729"/>
                <a:ext cx="11017224" cy="9915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2" name="Rectangle 26"/>
              <p:cNvSpPr>
                <a:spLocks noChangeArrowheads="1"/>
              </p:cNvSpPr>
              <p:nvPr/>
            </p:nvSpPr>
            <p:spPr bwMode="auto">
              <a:xfrm>
                <a:off x="11153785" y="7714750"/>
                <a:ext cx="1647815" cy="507938"/>
              </a:xfrm>
              <a:prstGeom prst="rect">
                <a:avLst/>
              </a:prstGeom>
              <a:solidFill>
                <a:schemeClr val="bg1"/>
              </a:solidFill>
              <a:ln>
                <a:noFill/>
              </a:ln>
              <a:extLst>
                <a:ext uri="{91240B29-F687-4F45-9708-019B960494DF}">
                  <a14:hiddenLine xmlns:a14="http://schemas.microsoft.com/office/drawing/2010/main" w="28575" algn="ctr">
                    <a:solidFill>
                      <a:srgbClr val="000000"/>
                    </a:solidFill>
                    <a:round/>
                    <a:headEnd/>
                    <a:tailEnd/>
                  </a14:hiddenLine>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30773" name="Rectangle 44"/>
              <p:cNvSpPr>
                <a:spLocks noChangeArrowheads="1"/>
              </p:cNvSpPr>
              <p:nvPr/>
            </p:nvSpPr>
            <p:spPr bwMode="auto">
              <a:xfrm>
                <a:off x="10937887" y="7714750"/>
                <a:ext cx="576259" cy="507938"/>
              </a:xfrm>
              <a:prstGeom prst="rect">
                <a:avLst/>
              </a:prstGeom>
              <a:solidFill>
                <a:schemeClr val="bg1"/>
              </a:solidFill>
              <a:ln>
                <a:noFill/>
              </a:ln>
              <a:extLst>
                <a:ext uri="{91240B29-F687-4F45-9708-019B960494DF}">
                  <a14:hiddenLine xmlns:a14="http://schemas.microsoft.com/office/drawing/2010/main" w="28575" algn="ctr">
                    <a:solidFill>
                      <a:srgbClr val="000000"/>
                    </a:solidFill>
                    <a:round/>
                    <a:headEnd/>
                    <a:tailEnd/>
                  </a14:hiddenLine>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grpSp>
        <p:sp>
          <p:nvSpPr>
            <p:cNvPr id="30732" name="Text Box 15"/>
            <p:cNvSpPr txBox="1">
              <a:spLocks noChangeArrowheads="1"/>
            </p:cNvSpPr>
            <p:nvPr/>
          </p:nvSpPr>
          <p:spPr bwMode="auto">
            <a:xfrm>
              <a:off x="4622" y="450"/>
              <a:ext cx="952"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table is adjustable by tilting the table.  I think this is useful because the user can adjust the table to see which is their comfort etc.</a:t>
              </a:r>
              <a:endParaRPr lang="en-US" altLang="en-US" sz="800">
                <a:solidFill>
                  <a:srgbClr val="4D4D4D"/>
                </a:solidFill>
              </a:endParaRPr>
            </a:p>
          </p:txBody>
        </p:sp>
        <p:cxnSp>
          <p:nvCxnSpPr>
            <p:cNvPr id="30733" name="Straight Arrow Connector 48"/>
            <p:cNvCxnSpPr>
              <a:cxnSpLocks noChangeShapeType="1"/>
            </p:cNvCxnSpPr>
            <p:nvPr/>
          </p:nvCxnSpPr>
          <p:spPr bwMode="auto">
            <a:xfrm rot="5400000">
              <a:off x="4464" y="1549"/>
              <a:ext cx="816" cy="22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0734" name="Text Box 15"/>
            <p:cNvSpPr txBox="1">
              <a:spLocks noChangeArrowheads="1"/>
            </p:cNvSpPr>
            <p:nvPr/>
          </p:nvSpPr>
          <p:spPr bwMode="auto">
            <a:xfrm>
              <a:off x="3760" y="4793"/>
              <a:ext cx="2132"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functionality of this idea because it is very interesting as it is portable by pushing the product down to the ground. The edges kind of folds in order to make the seat to fold down.</a:t>
              </a:r>
              <a:endParaRPr lang="en-US" altLang="en-US" sz="800">
                <a:solidFill>
                  <a:srgbClr val="4D4D4D"/>
                </a:solidFill>
              </a:endParaRPr>
            </a:p>
          </p:txBody>
        </p:sp>
        <p:cxnSp>
          <p:nvCxnSpPr>
            <p:cNvPr id="30735" name="Straight Arrow Connector 53"/>
            <p:cNvCxnSpPr>
              <a:cxnSpLocks noChangeShapeType="1"/>
            </p:cNvCxnSpPr>
            <p:nvPr/>
          </p:nvCxnSpPr>
          <p:spPr bwMode="auto">
            <a:xfrm rot="10800000" flipV="1">
              <a:off x="3352" y="5156"/>
              <a:ext cx="816" cy="22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0736" name="Text Box 15"/>
            <p:cNvSpPr txBox="1">
              <a:spLocks noChangeArrowheads="1"/>
            </p:cNvSpPr>
            <p:nvPr/>
          </p:nvSpPr>
          <p:spPr bwMode="auto">
            <a:xfrm>
              <a:off x="3352" y="3695"/>
              <a:ext cx="1542"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use of footrest is used to avoid the blood to stop flowing around the circulation. </a:t>
              </a:r>
              <a:endParaRPr lang="en-US" altLang="en-US" sz="800">
                <a:solidFill>
                  <a:srgbClr val="4D4D4D"/>
                </a:solidFill>
              </a:endParaRPr>
            </a:p>
          </p:txBody>
        </p:sp>
        <p:cxnSp>
          <p:nvCxnSpPr>
            <p:cNvPr id="30737" name="Straight Arrow Connector 56"/>
            <p:cNvCxnSpPr>
              <a:cxnSpLocks noChangeShapeType="1"/>
            </p:cNvCxnSpPr>
            <p:nvPr/>
          </p:nvCxnSpPr>
          <p:spPr bwMode="auto">
            <a:xfrm rot="10800000" flipV="1">
              <a:off x="3488" y="3977"/>
              <a:ext cx="408" cy="136"/>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0738" name="Text Box 15"/>
            <p:cNvSpPr txBox="1">
              <a:spLocks noChangeArrowheads="1"/>
            </p:cNvSpPr>
            <p:nvPr/>
          </p:nvSpPr>
          <p:spPr bwMode="auto">
            <a:xfrm>
              <a:off x="1310" y="5383"/>
              <a:ext cx="1406"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it is a very modern and also stylish looking design as it would appeal to all age group.</a:t>
              </a:r>
              <a:endParaRPr lang="en-US" altLang="en-US" sz="800">
                <a:solidFill>
                  <a:srgbClr val="4D4D4D"/>
                </a:solidFill>
              </a:endParaRPr>
            </a:p>
          </p:txBody>
        </p:sp>
        <p:cxnSp>
          <p:nvCxnSpPr>
            <p:cNvPr id="30739" name="Straight Arrow Connector 59"/>
            <p:cNvCxnSpPr>
              <a:cxnSpLocks noChangeShapeType="1"/>
            </p:cNvCxnSpPr>
            <p:nvPr/>
          </p:nvCxnSpPr>
          <p:spPr bwMode="auto">
            <a:xfrm rot="5400000" flipH="1" flipV="1">
              <a:off x="2648" y="4952"/>
              <a:ext cx="499" cy="454"/>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0740" name="Text Box 15"/>
            <p:cNvSpPr txBox="1">
              <a:spLocks noChangeArrowheads="1"/>
            </p:cNvSpPr>
            <p:nvPr/>
          </p:nvSpPr>
          <p:spPr bwMode="auto">
            <a:xfrm>
              <a:off x="5121" y="3296"/>
              <a:ext cx="1360"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use of twisty leg because it increases the appearance of the overall product.</a:t>
              </a:r>
              <a:endParaRPr lang="en-US" altLang="en-US" sz="800">
                <a:solidFill>
                  <a:srgbClr val="4D4D4D"/>
                </a:solidFill>
              </a:endParaRPr>
            </a:p>
          </p:txBody>
        </p:sp>
        <p:cxnSp>
          <p:nvCxnSpPr>
            <p:cNvPr id="30741" name="Straight Arrow Connector 62"/>
            <p:cNvCxnSpPr>
              <a:cxnSpLocks noChangeShapeType="1"/>
            </p:cNvCxnSpPr>
            <p:nvPr/>
          </p:nvCxnSpPr>
          <p:spPr bwMode="auto">
            <a:xfrm rot="10800000">
              <a:off x="5030" y="2979"/>
              <a:ext cx="453" cy="31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0742" name="Text Box 15"/>
            <p:cNvSpPr txBox="1">
              <a:spLocks noChangeArrowheads="1"/>
            </p:cNvSpPr>
            <p:nvPr/>
          </p:nvSpPr>
          <p:spPr bwMode="auto">
            <a:xfrm>
              <a:off x="857" y="3662"/>
              <a:ext cx="1405"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TABLE</a:t>
              </a:r>
              <a:endParaRPr lang="en-US" altLang="en-US" sz="800" u="sng">
                <a:solidFill>
                  <a:srgbClr val="4D4D4D"/>
                </a:solidFill>
              </a:endParaRPr>
            </a:p>
          </p:txBody>
        </p:sp>
        <p:cxnSp>
          <p:nvCxnSpPr>
            <p:cNvPr id="30743" name="Straight Arrow Connector 66"/>
            <p:cNvCxnSpPr>
              <a:cxnSpLocks noChangeShapeType="1"/>
            </p:cNvCxnSpPr>
            <p:nvPr/>
          </p:nvCxnSpPr>
          <p:spPr bwMode="auto">
            <a:xfrm rot="5400000">
              <a:off x="1197" y="3818"/>
              <a:ext cx="227" cy="181"/>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0744" name="Text Box 15"/>
            <p:cNvSpPr txBox="1">
              <a:spLocks noChangeArrowheads="1"/>
            </p:cNvSpPr>
            <p:nvPr/>
          </p:nvSpPr>
          <p:spPr bwMode="auto">
            <a:xfrm>
              <a:off x="-367" y="3840"/>
              <a:ext cx="1405"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SEAT</a:t>
              </a:r>
              <a:endParaRPr lang="en-US" altLang="en-US" sz="800" u="sng">
                <a:solidFill>
                  <a:srgbClr val="4D4D4D"/>
                </a:solidFill>
              </a:endParaRPr>
            </a:p>
          </p:txBody>
        </p:sp>
        <p:cxnSp>
          <p:nvCxnSpPr>
            <p:cNvPr id="30745" name="Straight Arrow Connector 69"/>
            <p:cNvCxnSpPr>
              <a:cxnSpLocks noChangeShapeType="1"/>
            </p:cNvCxnSpPr>
            <p:nvPr/>
          </p:nvCxnSpPr>
          <p:spPr bwMode="auto">
            <a:xfrm>
              <a:off x="539" y="3977"/>
              <a:ext cx="363" cy="136"/>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0746" name="Text Box 15"/>
            <p:cNvSpPr txBox="1">
              <a:spLocks noChangeArrowheads="1"/>
            </p:cNvSpPr>
            <p:nvPr/>
          </p:nvSpPr>
          <p:spPr bwMode="auto">
            <a:xfrm>
              <a:off x="-5" y="4447"/>
              <a:ext cx="953" cy="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user’s legs goes around the table and sits at the tip of the product. This  makes them to feel comfortable.</a:t>
              </a:r>
              <a:endParaRPr lang="en-US" altLang="en-US" sz="800">
                <a:solidFill>
                  <a:srgbClr val="4D4D4D"/>
                </a:solidFill>
              </a:endParaRPr>
            </a:p>
          </p:txBody>
        </p:sp>
        <p:cxnSp>
          <p:nvCxnSpPr>
            <p:cNvPr id="30747" name="Straight Arrow Connector 73"/>
            <p:cNvCxnSpPr>
              <a:cxnSpLocks noChangeShapeType="1"/>
            </p:cNvCxnSpPr>
            <p:nvPr/>
          </p:nvCxnSpPr>
          <p:spPr bwMode="auto">
            <a:xfrm flipV="1">
              <a:off x="585" y="4294"/>
              <a:ext cx="499" cy="181"/>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0748" name="Text Box 15"/>
            <p:cNvSpPr txBox="1">
              <a:spLocks noChangeArrowheads="1"/>
            </p:cNvSpPr>
            <p:nvPr/>
          </p:nvSpPr>
          <p:spPr bwMode="auto">
            <a:xfrm>
              <a:off x="3488" y="2661"/>
              <a:ext cx="136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dislike this shape because it looks very thick and also very boring to look at.</a:t>
              </a:r>
              <a:endParaRPr lang="en-US" altLang="en-US" sz="800">
                <a:solidFill>
                  <a:srgbClr val="4D4D4D"/>
                </a:solidFill>
              </a:endParaRPr>
            </a:p>
          </p:txBody>
        </p:sp>
        <p:cxnSp>
          <p:nvCxnSpPr>
            <p:cNvPr id="30749" name="Straight Arrow Connector 79"/>
            <p:cNvCxnSpPr>
              <a:cxnSpLocks noChangeShapeType="1"/>
            </p:cNvCxnSpPr>
            <p:nvPr/>
          </p:nvCxnSpPr>
          <p:spPr bwMode="auto">
            <a:xfrm rot="10800000" flipV="1">
              <a:off x="3397" y="2933"/>
              <a:ext cx="408" cy="22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0750" name="Text Box 15"/>
            <p:cNvSpPr txBox="1">
              <a:spLocks noChangeArrowheads="1"/>
            </p:cNvSpPr>
            <p:nvPr/>
          </p:nvSpPr>
          <p:spPr bwMode="auto">
            <a:xfrm>
              <a:off x="2036" y="351"/>
              <a:ext cx="1405"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TABLE</a:t>
              </a:r>
              <a:endParaRPr lang="en-US" altLang="en-US" sz="800" u="sng">
                <a:solidFill>
                  <a:srgbClr val="4D4D4D"/>
                </a:solidFill>
              </a:endParaRPr>
            </a:p>
          </p:txBody>
        </p:sp>
        <p:sp>
          <p:nvSpPr>
            <p:cNvPr id="30751" name="Text Box 15"/>
            <p:cNvSpPr txBox="1">
              <a:spLocks noChangeArrowheads="1"/>
            </p:cNvSpPr>
            <p:nvPr/>
          </p:nvSpPr>
          <p:spPr bwMode="auto">
            <a:xfrm>
              <a:off x="4213" y="121"/>
              <a:ext cx="1406"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SEAT</a:t>
              </a:r>
              <a:endParaRPr lang="en-US" altLang="en-US" sz="800" u="sng">
                <a:solidFill>
                  <a:srgbClr val="4D4D4D"/>
                </a:solidFill>
              </a:endParaRPr>
            </a:p>
          </p:txBody>
        </p:sp>
        <p:cxnSp>
          <p:nvCxnSpPr>
            <p:cNvPr id="30752" name="Straight Arrow Connector 85"/>
            <p:cNvCxnSpPr>
              <a:cxnSpLocks noChangeShapeType="1"/>
            </p:cNvCxnSpPr>
            <p:nvPr/>
          </p:nvCxnSpPr>
          <p:spPr bwMode="auto">
            <a:xfrm flipV="1">
              <a:off x="4440" y="302"/>
              <a:ext cx="408" cy="36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30753" name="Straight Arrow Connector 86"/>
            <p:cNvCxnSpPr>
              <a:cxnSpLocks noChangeShapeType="1"/>
            </p:cNvCxnSpPr>
            <p:nvPr/>
          </p:nvCxnSpPr>
          <p:spPr bwMode="auto">
            <a:xfrm flipV="1">
              <a:off x="3851" y="257"/>
              <a:ext cx="861" cy="318"/>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30754" name="Straight Arrow Connector 89"/>
            <p:cNvCxnSpPr>
              <a:cxnSpLocks noChangeShapeType="1"/>
            </p:cNvCxnSpPr>
            <p:nvPr/>
          </p:nvCxnSpPr>
          <p:spPr bwMode="auto">
            <a:xfrm>
              <a:off x="2898" y="439"/>
              <a:ext cx="635" cy="4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0755" name="Text Box 15"/>
            <p:cNvSpPr txBox="1">
              <a:spLocks noChangeArrowheads="1"/>
            </p:cNvSpPr>
            <p:nvPr/>
          </p:nvSpPr>
          <p:spPr bwMode="auto">
            <a:xfrm>
              <a:off x="6391" y="257"/>
              <a:ext cx="1497"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the table is too far towards the ground and it would make the user to very uncomfortable and may give them RSI – Repetitive Strain Injury.</a:t>
              </a:r>
              <a:endParaRPr lang="en-US" altLang="en-US" sz="800">
                <a:solidFill>
                  <a:srgbClr val="4D4D4D"/>
                </a:solidFill>
              </a:endParaRPr>
            </a:p>
          </p:txBody>
        </p:sp>
        <p:cxnSp>
          <p:nvCxnSpPr>
            <p:cNvPr id="30756" name="Straight Arrow Connector 92"/>
            <p:cNvCxnSpPr>
              <a:cxnSpLocks noChangeShapeType="1"/>
            </p:cNvCxnSpPr>
            <p:nvPr/>
          </p:nvCxnSpPr>
          <p:spPr bwMode="auto">
            <a:xfrm rot="10800000" flipV="1">
              <a:off x="6391" y="756"/>
              <a:ext cx="499" cy="408"/>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0757" name="Text Box 15"/>
            <p:cNvSpPr txBox="1">
              <a:spLocks noChangeArrowheads="1"/>
            </p:cNvSpPr>
            <p:nvPr/>
          </p:nvSpPr>
          <p:spPr bwMode="auto">
            <a:xfrm>
              <a:off x="0" y="1663"/>
              <a:ext cx="1038"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appearance of this concept because it is very eye catching</a:t>
              </a:r>
              <a:endParaRPr lang="en-US" altLang="en-US" sz="800">
                <a:solidFill>
                  <a:srgbClr val="4D4D4D"/>
                </a:solidFill>
              </a:endParaRPr>
            </a:p>
          </p:txBody>
        </p:sp>
        <p:cxnSp>
          <p:nvCxnSpPr>
            <p:cNvPr id="30758" name="Straight Arrow Connector 96"/>
            <p:cNvCxnSpPr>
              <a:cxnSpLocks noChangeShapeType="1"/>
              <a:stCxn id="30757" idx="2"/>
            </p:cNvCxnSpPr>
            <p:nvPr/>
          </p:nvCxnSpPr>
          <p:spPr bwMode="auto">
            <a:xfrm rot="16200000" flipH="1">
              <a:off x="446" y="2200"/>
              <a:ext cx="484" cy="338"/>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0759" name="Text Box 15"/>
            <p:cNvSpPr txBox="1">
              <a:spLocks noChangeArrowheads="1"/>
            </p:cNvSpPr>
            <p:nvPr/>
          </p:nvSpPr>
          <p:spPr bwMode="auto">
            <a:xfrm>
              <a:off x="2223" y="2480"/>
              <a:ext cx="1038" cy="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style of this product because it is very attractive to look at especially the leg which supports the whole product.</a:t>
              </a:r>
              <a:endParaRPr lang="en-US" altLang="en-US" sz="800">
                <a:solidFill>
                  <a:srgbClr val="4D4D4D"/>
                </a:solidFill>
              </a:endParaRPr>
            </a:p>
          </p:txBody>
        </p:sp>
        <p:cxnSp>
          <p:nvCxnSpPr>
            <p:cNvPr id="30760" name="Straight Arrow Connector 99"/>
            <p:cNvCxnSpPr>
              <a:cxnSpLocks noChangeShapeType="1"/>
            </p:cNvCxnSpPr>
            <p:nvPr/>
          </p:nvCxnSpPr>
          <p:spPr bwMode="auto">
            <a:xfrm rot="10800000" flipV="1">
              <a:off x="1991" y="3069"/>
              <a:ext cx="544" cy="36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0761" name="Text Box 15"/>
            <p:cNvSpPr txBox="1">
              <a:spLocks noChangeArrowheads="1"/>
            </p:cNvSpPr>
            <p:nvPr/>
          </p:nvSpPr>
          <p:spPr bwMode="auto">
            <a:xfrm>
              <a:off x="1492" y="753"/>
              <a:ext cx="1769"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this design because the table can be used a back support.</a:t>
              </a:r>
              <a:endParaRPr lang="en-US" altLang="en-US" sz="800">
                <a:solidFill>
                  <a:srgbClr val="4D4D4D"/>
                </a:solidFill>
              </a:endParaRPr>
            </a:p>
          </p:txBody>
        </p:sp>
        <p:cxnSp>
          <p:nvCxnSpPr>
            <p:cNvPr id="30762" name="Straight Arrow Connector 102"/>
            <p:cNvCxnSpPr>
              <a:cxnSpLocks noChangeShapeType="1"/>
            </p:cNvCxnSpPr>
            <p:nvPr/>
          </p:nvCxnSpPr>
          <p:spPr bwMode="auto">
            <a:xfrm flipV="1">
              <a:off x="3170" y="575"/>
              <a:ext cx="454" cy="226"/>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0763" name="Text Box 15"/>
            <p:cNvSpPr txBox="1">
              <a:spLocks noChangeArrowheads="1"/>
            </p:cNvSpPr>
            <p:nvPr/>
          </p:nvSpPr>
          <p:spPr bwMode="auto">
            <a:xfrm>
              <a:off x="4803" y="5383"/>
              <a:ext cx="1497"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the table is too far towards the ground and it would make the user feel very uncomfortable and may give them RSI – Repetitive Strain Injury.</a:t>
              </a:r>
              <a:endParaRPr lang="en-US" altLang="en-US" sz="800">
                <a:solidFill>
                  <a:srgbClr val="4D4D4D"/>
                </a:solidFill>
              </a:endParaRPr>
            </a:p>
          </p:txBody>
        </p:sp>
        <p:sp>
          <p:nvSpPr>
            <p:cNvPr id="30764" name="Text Box 15"/>
            <p:cNvSpPr txBox="1">
              <a:spLocks noChangeArrowheads="1"/>
            </p:cNvSpPr>
            <p:nvPr/>
          </p:nvSpPr>
          <p:spPr bwMode="auto">
            <a:xfrm>
              <a:off x="6839" y="1981"/>
              <a:ext cx="1185"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prefer the previous leg design but it is more modern and also appealing to the eye.</a:t>
              </a:r>
              <a:endParaRPr lang="en-US" altLang="en-US" sz="800">
                <a:solidFill>
                  <a:srgbClr val="4D4D4D"/>
                </a:solidFill>
              </a:endParaRPr>
            </a:p>
          </p:txBody>
        </p:sp>
        <p:cxnSp>
          <p:nvCxnSpPr>
            <p:cNvPr id="30765" name="Straight Arrow Connector 107"/>
            <p:cNvCxnSpPr>
              <a:cxnSpLocks noChangeShapeType="1"/>
            </p:cNvCxnSpPr>
            <p:nvPr/>
          </p:nvCxnSpPr>
          <p:spPr bwMode="auto">
            <a:xfrm rot="10800000" flipV="1">
              <a:off x="6119" y="2117"/>
              <a:ext cx="725" cy="45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30766" name="Straight Arrow Connector 109"/>
            <p:cNvCxnSpPr>
              <a:cxnSpLocks noChangeShapeType="1"/>
            </p:cNvCxnSpPr>
            <p:nvPr/>
          </p:nvCxnSpPr>
          <p:spPr bwMode="auto">
            <a:xfrm rot="5400000" flipH="1" flipV="1">
              <a:off x="5529" y="4702"/>
              <a:ext cx="1089" cy="36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0767" name="Text Box 15"/>
            <p:cNvSpPr txBox="1">
              <a:spLocks noChangeArrowheads="1"/>
            </p:cNvSpPr>
            <p:nvPr/>
          </p:nvSpPr>
          <p:spPr bwMode="auto">
            <a:xfrm>
              <a:off x="6890" y="2912"/>
              <a:ext cx="1174" cy="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FF9900"/>
                  </a:solidFill>
                </a:rPr>
                <a:t>THESE PRODUCTS CAN  BE MANUFACTURED BY INJECTION MOULDING USING  MODERN PLASTICS.</a:t>
              </a:r>
              <a:endParaRPr lang="en-US" altLang="en-US" sz="800">
                <a:solidFill>
                  <a:srgbClr val="FF9900"/>
                </a:solidFill>
              </a:endParaRPr>
            </a:p>
          </p:txBody>
        </p:sp>
        <p:sp>
          <p:nvSpPr>
            <p:cNvPr id="30768" name="Text Box 15"/>
            <p:cNvSpPr txBox="1">
              <a:spLocks noChangeArrowheads="1"/>
            </p:cNvSpPr>
            <p:nvPr/>
          </p:nvSpPr>
          <p:spPr bwMode="auto">
            <a:xfrm>
              <a:off x="6880" y="4884"/>
              <a:ext cx="1184"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this leg support design is very modern and also appealing to the eye to look at.</a:t>
              </a:r>
              <a:endParaRPr lang="en-US" altLang="en-US" sz="800">
                <a:solidFill>
                  <a:srgbClr val="4D4D4D"/>
                </a:solidFill>
              </a:endParaRPr>
            </a:p>
          </p:txBody>
        </p:sp>
        <p:cxnSp>
          <p:nvCxnSpPr>
            <p:cNvPr id="30769" name="Straight Arrow Connector 113"/>
            <p:cNvCxnSpPr>
              <a:cxnSpLocks noChangeShapeType="1"/>
            </p:cNvCxnSpPr>
            <p:nvPr/>
          </p:nvCxnSpPr>
          <p:spPr bwMode="auto">
            <a:xfrm rot="5400000">
              <a:off x="6799" y="5292"/>
              <a:ext cx="453" cy="36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0770" name="Text Box 5"/>
            <p:cNvSpPr txBox="1">
              <a:spLocks noChangeArrowheads="1"/>
            </p:cNvSpPr>
            <p:nvPr/>
          </p:nvSpPr>
          <p:spPr bwMode="auto">
            <a:xfrm>
              <a:off x="-13" y="102"/>
              <a:ext cx="2548" cy="1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DESIGN</a:t>
              </a:r>
              <a:r>
                <a:rPr lang="en-GB" altLang="en-US" sz="3200" b="1">
                  <a:solidFill>
                    <a:srgbClr val="5F5F5F"/>
                  </a:solidFill>
                  <a:cs typeface="Arial" pitchFamily="34" charset="0"/>
                </a:rPr>
                <a:t>, DESIGN DEVELOPMENT &amp; MAKING</a:t>
              </a:r>
            </a:p>
          </p:txBody>
        </p:sp>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Group 73"/>
          <p:cNvGrpSpPr>
            <a:grpSpLocks/>
          </p:cNvGrpSpPr>
          <p:nvPr/>
        </p:nvGrpSpPr>
        <p:grpSpPr bwMode="auto">
          <a:xfrm>
            <a:off x="-439738" y="0"/>
            <a:ext cx="13249276" cy="9601200"/>
            <a:chOff x="-277" y="0"/>
            <a:chExt cx="8346" cy="6048"/>
          </a:xfrm>
        </p:grpSpPr>
        <p:sp>
          <p:nvSpPr>
            <p:cNvPr id="31747" name="Rectangle 16"/>
            <p:cNvSpPr>
              <a:spLocks noChangeArrowheads="1"/>
            </p:cNvSpPr>
            <p:nvPr/>
          </p:nvSpPr>
          <p:spPr bwMode="auto">
            <a:xfrm>
              <a:off x="0" y="0"/>
              <a:ext cx="8064" cy="6048"/>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31748" name="Text Box 3"/>
            <p:cNvSpPr txBox="1">
              <a:spLocks noChangeArrowheads="1"/>
            </p:cNvSpPr>
            <p:nvPr/>
          </p:nvSpPr>
          <p:spPr bwMode="auto">
            <a:xfrm>
              <a:off x="-13" y="32"/>
              <a:ext cx="458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31749" name="Text Box 5"/>
            <p:cNvSpPr txBox="1">
              <a:spLocks noChangeArrowheads="1"/>
            </p:cNvSpPr>
            <p:nvPr/>
          </p:nvSpPr>
          <p:spPr bwMode="auto">
            <a:xfrm>
              <a:off x="-13" y="102"/>
              <a:ext cx="2548" cy="1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DESIGN</a:t>
              </a:r>
              <a:r>
                <a:rPr lang="en-GB" altLang="en-US" sz="3200" b="1">
                  <a:solidFill>
                    <a:srgbClr val="5F5F5F"/>
                  </a:solidFill>
                  <a:cs typeface="Arial" pitchFamily="34" charset="0"/>
                </a:rPr>
                <a:t>, DESIGN DEVELOPMENT &amp; MAKING</a:t>
              </a:r>
            </a:p>
          </p:txBody>
        </p:sp>
        <p:pic>
          <p:nvPicPr>
            <p:cNvPr id="31750" name="Picture 64" descr="LUCY'SSKETCHES164"/>
            <p:cNvPicPr>
              <a:picLocks noChangeAspect="1" noChangeArrowheads="1"/>
            </p:cNvPicPr>
            <p:nvPr/>
          </p:nvPicPr>
          <p:blipFill>
            <a:blip r:embed="rId3">
              <a:clrChange>
                <a:clrFrom>
                  <a:srgbClr val="FAF6F7"/>
                </a:clrFrom>
                <a:clrTo>
                  <a:srgbClr val="FAF6F7">
                    <a:alpha val="0"/>
                  </a:srgbClr>
                </a:clrTo>
              </a:clrChange>
              <a:extLst>
                <a:ext uri="{28A0092B-C50C-407E-A947-70E740481C1C}">
                  <a14:useLocalDpi xmlns:a14="http://schemas.microsoft.com/office/drawing/2010/main" val="0"/>
                </a:ext>
              </a:extLst>
            </a:blip>
            <a:srcRect l="7140" t="48581" b="2777"/>
            <a:stretch>
              <a:fillRect/>
            </a:stretch>
          </p:blipFill>
          <p:spPr bwMode="auto">
            <a:xfrm>
              <a:off x="313" y="460"/>
              <a:ext cx="7340" cy="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Text Box 16"/>
            <p:cNvSpPr txBox="1">
              <a:spLocks noChangeArrowheads="1"/>
            </p:cNvSpPr>
            <p:nvPr/>
          </p:nvSpPr>
          <p:spPr bwMode="auto">
            <a:xfrm>
              <a:off x="2263" y="201"/>
              <a:ext cx="4581"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INITIALS IDEAS – SHAPE IDEAS</a:t>
              </a:r>
            </a:p>
          </p:txBody>
        </p:sp>
        <p:sp>
          <p:nvSpPr>
            <p:cNvPr id="31752" name="Text Box 15"/>
            <p:cNvSpPr txBox="1">
              <a:spLocks noChangeArrowheads="1"/>
            </p:cNvSpPr>
            <p:nvPr/>
          </p:nvSpPr>
          <p:spPr bwMode="auto">
            <a:xfrm>
              <a:off x="2581" y="2061"/>
              <a:ext cx="1269"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this design because I think it is very attractive to look at as the legs is really appealing to the eye.</a:t>
              </a:r>
              <a:endParaRPr lang="en-US" altLang="en-US" sz="800">
                <a:solidFill>
                  <a:srgbClr val="4D4D4D"/>
                </a:solidFill>
              </a:endParaRPr>
            </a:p>
          </p:txBody>
        </p:sp>
        <p:sp>
          <p:nvSpPr>
            <p:cNvPr id="31753" name="Line 19"/>
            <p:cNvSpPr>
              <a:spLocks noChangeShapeType="1"/>
            </p:cNvSpPr>
            <p:nvPr/>
          </p:nvSpPr>
          <p:spPr bwMode="auto">
            <a:xfrm flipH="1">
              <a:off x="2127" y="2253"/>
              <a:ext cx="545" cy="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54" name="Text Box 15"/>
            <p:cNvSpPr txBox="1">
              <a:spLocks noChangeArrowheads="1"/>
            </p:cNvSpPr>
            <p:nvPr/>
          </p:nvSpPr>
          <p:spPr bwMode="auto">
            <a:xfrm>
              <a:off x="6755" y="4748"/>
              <a:ext cx="1269"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design can be created using laser cutter – it would inexpensive to produce.                                                                                                                                                                                                                                                                                                                                                                                                                          </a:t>
              </a:r>
              <a:endParaRPr lang="en-US" altLang="en-US" sz="800">
                <a:solidFill>
                  <a:srgbClr val="4D4D4D"/>
                </a:solidFill>
              </a:endParaRPr>
            </a:p>
          </p:txBody>
        </p:sp>
        <p:sp>
          <p:nvSpPr>
            <p:cNvPr id="31755" name="Line 22"/>
            <p:cNvSpPr>
              <a:spLocks noChangeShapeType="1"/>
            </p:cNvSpPr>
            <p:nvPr/>
          </p:nvSpPr>
          <p:spPr bwMode="auto">
            <a:xfrm flipH="1">
              <a:off x="6663" y="5065"/>
              <a:ext cx="272" cy="31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56" name="Text Box 15"/>
            <p:cNvSpPr txBox="1">
              <a:spLocks noChangeArrowheads="1"/>
            </p:cNvSpPr>
            <p:nvPr/>
          </p:nvSpPr>
          <p:spPr bwMode="auto">
            <a:xfrm>
              <a:off x="6709" y="2344"/>
              <a:ext cx="1269"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overall appearance of this seat because it is very attractive and also very quirky to look at.</a:t>
              </a:r>
              <a:endParaRPr lang="en-US" altLang="en-US" sz="800">
                <a:solidFill>
                  <a:srgbClr val="4D4D4D"/>
                </a:solidFill>
              </a:endParaRPr>
            </a:p>
          </p:txBody>
        </p:sp>
        <p:sp>
          <p:nvSpPr>
            <p:cNvPr id="31757" name="Line 13"/>
            <p:cNvSpPr>
              <a:spLocks noChangeShapeType="1"/>
            </p:cNvSpPr>
            <p:nvPr/>
          </p:nvSpPr>
          <p:spPr bwMode="auto">
            <a:xfrm flipH="1">
              <a:off x="6935" y="2797"/>
              <a:ext cx="272" cy="40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58" name="Text Box 15"/>
            <p:cNvSpPr txBox="1">
              <a:spLocks noChangeArrowheads="1"/>
            </p:cNvSpPr>
            <p:nvPr/>
          </p:nvSpPr>
          <p:spPr bwMode="auto">
            <a:xfrm>
              <a:off x="5211" y="3225"/>
              <a:ext cx="908"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use of legs in this seat because it is very modern and also increases the appearance of the overall product.</a:t>
              </a:r>
              <a:endParaRPr lang="en-US" altLang="en-US" sz="800">
                <a:solidFill>
                  <a:srgbClr val="4D4D4D"/>
                </a:solidFill>
              </a:endParaRPr>
            </a:p>
          </p:txBody>
        </p:sp>
        <p:sp>
          <p:nvSpPr>
            <p:cNvPr id="31759" name="Line 15"/>
            <p:cNvSpPr>
              <a:spLocks noChangeShapeType="1"/>
            </p:cNvSpPr>
            <p:nvPr/>
          </p:nvSpPr>
          <p:spPr bwMode="auto">
            <a:xfrm>
              <a:off x="5937" y="3704"/>
              <a:ext cx="499" cy="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60" name="Text Box 15"/>
            <p:cNvSpPr txBox="1">
              <a:spLocks noChangeArrowheads="1"/>
            </p:cNvSpPr>
            <p:nvPr/>
          </p:nvSpPr>
          <p:spPr bwMode="auto">
            <a:xfrm>
              <a:off x="2172" y="847"/>
              <a:ext cx="1723"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design can be easily folded and can be carried around easily – portable.</a:t>
              </a:r>
              <a:endParaRPr lang="en-US" altLang="en-US" sz="800">
                <a:solidFill>
                  <a:srgbClr val="4D4D4D"/>
                </a:solidFill>
              </a:endParaRPr>
            </a:p>
          </p:txBody>
        </p:sp>
        <p:sp>
          <p:nvSpPr>
            <p:cNvPr id="31761" name="Line 17"/>
            <p:cNvSpPr>
              <a:spLocks noChangeShapeType="1"/>
            </p:cNvSpPr>
            <p:nvPr/>
          </p:nvSpPr>
          <p:spPr bwMode="auto">
            <a:xfrm flipH="1">
              <a:off x="2308" y="1029"/>
              <a:ext cx="91" cy="362"/>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62" name="Text Box 15"/>
            <p:cNvSpPr txBox="1">
              <a:spLocks noChangeArrowheads="1"/>
            </p:cNvSpPr>
            <p:nvPr/>
          </p:nvSpPr>
          <p:spPr bwMode="auto">
            <a:xfrm>
              <a:off x="-50" y="2016"/>
              <a:ext cx="1038"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product can be batch produced and can be made of made of cardboard. </a:t>
              </a:r>
              <a:endParaRPr lang="en-US" altLang="en-US" sz="800">
                <a:solidFill>
                  <a:srgbClr val="4D4D4D"/>
                </a:solidFill>
              </a:endParaRPr>
            </a:p>
          </p:txBody>
        </p:sp>
        <p:sp>
          <p:nvSpPr>
            <p:cNvPr id="31763" name="Line 19"/>
            <p:cNvSpPr>
              <a:spLocks noChangeShapeType="1"/>
            </p:cNvSpPr>
            <p:nvPr/>
          </p:nvSpPr>
          <p:spPr bwMode="auto">
            <a:xfrm flipV="1">
              <a:off x="856" y="1890"/>
              <a:ext cx="273" cy="227"/>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64" name="Text Box 15"/>
            <p:cNvSpPr txBox="1">
              <a:spLocks noChangeArrowheads="1"/>
            </p:cNvSpPr>
            <p:nvPr/>
          </p:nvSpPr>
          <p:spPr bwMode="auto">
            <a:xfrm>
              <a:off x="-5" y="2616"/>
              <a:ext cx="1633"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product can be waterproof when the varnish is applied. This is used  to avoid the product to fall apart when it is placed in wet conditions etc.</a:t>
              </a:r>
              <a:endParaRPr lang="en-US" altLang="en-US" sz="800">
                <a:solidFill>
                  <a:srgbClr val="4D4D4D"/>
                </a:solidFill>
              </a:endParaRPr>
            </a:p>
          </p:txBody>
        </p:sp>
        <p:sp>
          <p:nvSpPr>
            <p:cNvPr id="31765" name="Line 21"/>
            <p:cNvSpPr>
              <a:spLocks noChangeShapeType="1"/>
            </p:cNvSpPr>
            <p:nvPr/>
          </p:nvSpPr>
          <p:spPr bwMode="auto">
            <a:xfrm flipV="1">
              <a:off x="1537" y="2298"/>
              <a:ext cx="272" cy="31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66" name="Text Box 15"/>
            <p:cNvSpPr txBox="1">
              <a:spLocks noChangeArrowheads="1"/>
            </p:cNvSpPr>
            <p:nvPr/>
          </p:nvSpPr>
          <p:spPr bwMode="auto">
            <a:xfrm>
              <a:off x="3352" y="529"/>
              <a:ext cx="1723"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shape of this chair because it is very simple and also modern to look at.</a:t>
              </a:r>
              <a:endParaRPr lang="en-US" altLang="en-US" sz="800">
                <a:solidFill>
                  <a:srgbClr val="4D4D4D"/>
                </a:solidFill>
              </a:endParaRPr>
            </a:p>
          </p:txBody>
        </p:sp>
        <p:sp>
          <p:nvSpPr>
            <p:cNvPr id="31767" name="Line 23"/>
            <p:cNvSpPr>
              <a:spLocks noChangeShapeType="1"/>
            </p:cNvSpPr>
            <p:nvPr/>
          </p:nvSpPr>
          <p:spPr bwMode="auto">
            <a:xfrm>
              <a:off x="3941" y="756"/>
              <a:ext cx="272" cy="40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68" name="Text Box 15"/>
            <p:cNvSpPr txBox="1">
              <a:spLocks noChangeArrowheads="1"/>
            </p:cNvSpPr>
            <p:nvPr/>
          </p:nvSpPr>
          <p:spPr bwMode="auto">
            <a:xfrm>
              <a:off x="4848" y="166"/>
              <a:ext cx="1497"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Storage – this is used to store bags to avoid students or office workers from tripping over them while they're all over the classroom</a:t>
              </a:r>
              <a:endParaRPr lang="en-US" altLang="en-US" sz="800">
                <a:solidFill>
                  <a:srgbClr val="4D4D4D"/>
                </a:solidFill>
              </a:endParaRPr>
            </a:p>
          </p:txBody>
        </p:sp>
        <p:sp>
          <p:nvSpPr>
            <p:cNvPr id="31769" name="Line 25"/>
            <p:cNvSpPr>
              <a:spLocks noChangeShapeType="1"/>
            </p:cNvSpPr>
            <p:nvPr/>
          </p:nvSpPr>
          <p:spPr bwMode="auto">
            <a:xfrm flipH="1">
              <a:off x="5075" y="575"/>
              <a:ext cx="91" cy="1451"/>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70" name="Text Box 15"/>
            <p:cNvSpPr txBox="1">
              <a:spLocks noChangeArrowheads="1"/>
            </p:cNvSpPr>
            <p:nvPr/>
          </p:nvSpPr>
          <p:spPr bwMode="auto">
            <a:xfrm>
              <a:off x="2989" y="2570"/>
              <a:ext cx="127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product can be made of plastic and can be bended using the line bending.</a:t>
              </a:r>
              <a:endParaRPr lang="en-US" altLang="en-US" sz="800">
                <a:solidFill>
                  <a:srgbClr val="4D4D4D"/>
                </a:solidFill>
              </a:endParaRPr>
            </a:p>
          </p:txBody>
        </p:sp>
        <p:sp>
          <p:nvSpPr>
            <p:cNvPr id="31771" name="Line 27"/>
            <p:cNvSpPr>
              <a:spLocks noChangeShapeType="1"/>
            </p:cNvSpPr>
            <p:nvPr/>
          </p:nvSpPr>
          <p:spPr bwMode="auto">
            <a:xfrm>
              <a:off x="3624" y="2933"/>
              <a:ext cx="408" cy="31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72" name="Text Box 15"/>
            <p:cNvSpPr txBox="1">
              <a:spLocks noChangeArrowheads="1"/>
            </p:cNvSpPr>
            <p:nvPr/>
          </p:nvSpPr>
          <p:spPr bwMode="auto">
            <a:xfrm>
              <a:off x="6391" y="121"/>
              <a:ext cx="1492"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dislike the appearance because it doesn’t look smooth or modern, I think I prefer the previous design.</a:t>
              </a:r>
              <a:endParaRPr lang="en-US" altLang="en-US" sz="800">
                <a:solidFill>
                  <a:srgbClr val="4D4D4D"/>
                </a:solidFill>
              </a:endParaRPr>
            </a:p>
          </p:txBody>
        </p:sp>
        <p:sp>
          <p:nvSpPr>
            <p:cNvPr id="31773" name="Line 29"/>
            <p:cNvSpPr>
              <a:spLocks noChangeShapeType="1"/>
            </p:cNvSpPr>
            <p:nvPr/>
          </p:nvSpPr>
          <p:spPr bwMode="auto">
            <a:xfrm flipH="1">
              <a:off x="6572" y="484"/>
              <a:ext cx="136" cy="40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74" name="Line 30"/>
            <p:cNvSpPr>
              <a:spLocks noChangeShapeType="1"/>
            </p:cNvSpPr>
            <p:nvPr/>
          </p:nvSpPr>
          <p:spPr bwMode="auto">
            <a:xfrm>
              <a:off x="5574" y="620"/>
              <a:ext cx="1134" cy="953"/>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75" name="Text Box 15"/>
            <p:cNvSpPr txBox="1">
              <a:spLocks noChangeArrowheads="1"/>
            </p:cNvSpPr>
            <p:nvPr/>
          </p:nvSpPr>
          <p:spPr bwMode="auto">
            <a:xfrm>
              <a:off x="7076" y="831"/>
              <a:ext cx="993" cy="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design cannot be easily folded and can be carried around easily – portable because it is too bulky.</a:t>
              </a:r>
              <a:endParaRPr lang="en-US" altLang="en-US" sz="800">
                <a:solidFill>
                  <a:srgbClr val="4D4D4D"/>
                </a:solidFill>
              </a:endParaRPr>
            </a:p>
          </p:txBody>
        </p:sp>
        <p:sp>
          <p:nvSpPr>
            <p:cNvPr id="31776" name="Line 32"/>
            <p:cNvSpPr>
              <a:spLocks noChangeShapeType="1"/>
            </p:cNvSpPr>
            <p:nvPr/>
          </p:nvSpPr>
          <p:spPr bwMode="auto">
            <a:xfrm flipH="1">
              <a:off x="6708" y="1209"/>
              <a:ext cx="499" cy="182"/>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77" name="Text Box 15"/>
            <p:cNvSpPr txBox="1">
              <a:spLocks noChangeArrowheads="1"/>
            </p:cNvSpPr>
            <p:nvPr/>
          </p:nvSpPr>
          <p:spPr bwMode="auto">
            <a:xfrm>
              <a:off x="5257" y="1063"/>
              <a:ext cx="862"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product can be made of plastic because it is lightweight.</a:t>
              </a:r>
              <a:endParaRPr lang="en-US" altLang="en-US" sz="800">
                <a:solidFill>
                  <a:srgbClr val="4D4D4D"/>
                </a:solidFill>
              </a:endParaRPr>
            </a:p>
          </p:txBody>
        </p:sp>
        <p:sp>
          <p:nvSpPr>
            <p:cNvPr id="31778" name="Line 34"/>
            <p:cNvSpPr>
              <a:spLocks noChangeShapeType="1"/>
            </p:cNvSpPr>
            <p:nvPr/>
          </p:nvSpPr>
          <p:spPr bwMode="auto">
            <a:xfrm>
              <a:off x="5937" y="1436"/>
              <a:ext cx="182" cy="63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79" name="Text Box 15"/>
            <p:cNvSpPr txBox="1">
              <a:spLocks noChangeArrowheads="1"/>
            </p:cNvSpPr>
            <p:nvPr/>
          </p:nvSpPr>
          <p:spPr bwMode="auto">
            <a:xfrm>
              <a:off x="2490" y="3472"/>
              <a:ext cx="1406"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can be used for storing books to reduce the mess of the classroom or a office environment</a:t>
              </a:r>
              <a:endParaRPr lang="en-US" altLang="en-US" sz="800">
                <a:solidFill>
                  <a:srgbClr val="4D4D4D"/>
                </a:solidFill>
              </a:endParaRPr>
            </a:p>
          </p:txBody>
        </p:sp>
        <p:sp>
          <p:nvSpPr>
            <p:cNvPr id="31780" name="Line 36"/>
            <p:cNvSpPr>
              <a:spLocks noChangeShapeType="1"/>
            </p:cNvSpPr>
            <p:nvPr/>
          </p:nvSpPr>
          <p:spPr bwMode="auto">
            <a:xfrm>
              <a:off x="3760" y="3659"/>
              <a:ext cx="408" cy="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81" name="Text Box 15"/>
            <p:cNvSpPr txBox="1">
              <a:spLocks noChangeArrowheads="1"/>
            </p:cNvSpPr>
            <p:nvPr/>
          </p:nvSpPr>
          <p:spPr bwMode="auto">
            <a:xfrm>
              <a:off x="4531" y="2797"/>
              <a:ext cx="816" cy="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this design looks really modern and also would appeal to my target audience.</a:t>
              </a:r>
              <a:endParaRPr lang="en-US" altLang="en-US" sz="800">
                <a:solidFill>
                  <a:srgbClr val="4D4D4D"/>
                </a:solidFill>
              </a:endParaRPr>
            </a:p>
          </p:txBody>
        </p:sp>
        <p:sp>
          <p:nvSpPr>
            <p:cNvPr id="31782" name="Line 38"/>
            <p:cNvSpPr>
              <a:spLocks noChangeShapeType="1"/>
            </p:cNvSpPr>
            <p:nvPr/>
          </p:nvSpPr>
          <p:spPr bwMode="auto">
            <a:xfrm flipV="1">
              <a:off x="5257" y="2616"/>
              <a:ext cx="454" cy="227"/>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83" name="Text Box 15"/>
            <p:cNvSpPr txBox="1">
              <a:spLocks noChangeArrowheads="1"/>
            </p:cNvSpPr>
            <p:nvPr/>
          </p:nvSpPr>
          <p:spPr bwMode="auto">
            <a:xfrm>
              <a:off x="4531" y="5655"/>
              <a:ext cx="1678"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shape of this design is similar to one above. I think this is less appealing to the eye to the previous. </a:t>
              </a:r>
              <a:endParaRPr lang="en-US" altLang="en-US" sz="800">
                <a:solidFill>
                  <a:srgbClr val="4D4D4D"/>
                </a:solidFill>
              </a:endParaRPr>
            </a:p>
          </p:txBody>
        </p:sp>
        <p:sp>
          <p:nvSpPr>
            <p:cNvPr id="31784" name="Line 40"/>
            <p:cNvSpPr>
              <a:spLocks noChangeShapeType="1"/>
            </p:cNvSpPr>
            <p:nvPr/>
          </p:nvSpPr>
          <p:spPr bwMode="auto">
            <a:xfrm flipH="1" flipV="1">
              <a:off x="4667" y="5337"/>
              <a:ext cx="227" cy="31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85" name="Text Box 15"/>
            <p:cNvSpPr txBox="1">
              <a:spLocks noChangeArrowheads="1"/>
            </p:cNvSpPr>
            <p:nvPr/>
          </p:nvSpPr>
          <p:spPr bwMode="auto">
            <a:xfrm>
              <a:off x="7207" y="5423"/>
              <a:ext cx="862"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it is really modern and also striking to the eye.</a:t>
              </a:r>
              <a:endParaRPr lang="en-US" altLang="en-US" sz="800">
                <a:solidFill>
                  <a:srgbClr val="4D4D4D"/>
                </a:solidFill>
              </a:endParaRPr>
            </a:p>
          </p:txBody>
        </p:sp>
        <p:sp>
          <p:nvSpPr>
            <p:cNvPr id="31786" name="Line 42"/>
            <p:cNvSpPr>
              <a:spLocks noChangeShapeType="1"/>
            </p:cNvSpPr>
            <p:nvPr/>
          </p:nvSpPr>
          <p:spPr bwMode="auto">
            <a:xfrm flipH="1">
              <a:off x="6844" y="5519"/>
              <a:ext cx="454" cy="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87" name="Text Box 15"/>
            <p:cNvSpPr txBox="1">
              <a:spLocks noChangeArrowheads="1"/>
            </p:cNvSpPr>
            <p:nvPr/>
          </p:nvSpPr>
          <p:spPr bwMode="auto">
            <a:xfrm>
              <a:off x="5846" y="4505"/>
              <a:ext cx="1089" cy="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use of the  ‘bum cheek mould’ effect because it increases the comfort of the overall product.</a:t>
              </a:r>
              <a:endParaRPr lang="en-US" altLang="en-US" sz="800">
                <a:solidFill>
                  <a:srgbClr val="4D4D4D"/>
                </a:solidFill>
              </a:endParaRPr>
            </a:p>
          </p:txBody>
        </p:sp>
        <p:sp>
          <p:nvSpPr>
            <p:cNvPr id="31788" name="Line 44"/>
            <p:cNvSpPr>
              <a:spLocks noChangeShapeType="1"/>
            </p:cNvSpPr>
            <p:nvPr/>
          </p:nvSpPr>
          <p:spPr bwMode="auto">
            <a:xfrm flipH="1" flipV="1">
              <a:off x="4894" y="3840"/>
              <a:ext cx="1043" cy="772"/>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89" name="Text Box 15"/>
            <p:cNvSpPr txBox="1">
              <a:spLocks noChangeArrowheads="1"/>
            </p:cNvSpPr>
            <p:nvPr/>
          </p:nvSpPr>
          <p:spPr bwMode="auto">
            <a:xfrm>
              <a:off x="7343" y="3523"/>
              <a:ext cx="720" cy="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can be injection moulding as it is very simple process for making accurate shapes etc.</a:t>
              </a:r>
              <a:endParaRPr lang="en-US" altLang="en-US" sz="800">
                <a:solidFill>
                  <a:srgbClr val="4D4D4D"/>
                </a:solidFill>
              </a:endParaRPr>
            </a:p>
          </p:txBody>
        </p:sp>
        <p:sp>
          <p:nvSpPr>
            <p:cNvPr id="31790" name="Line 46"/>
            <p:cNvSpPr>
              <a:spLocks noChangeShapeType="1"/>
            </p:cNvSpPr>
            <p:nvPr/>
          </p:nvSpPr>
          <p:spPr bwMode="auto">
            <a:xfrm flipH="1" flipV="1">
              <a:off x="7071" y="3659"/>
              <a:ext cx="408" cy="4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91" name="Text Box 15"/>
            <p:cNvSpPr txBox="1">
              <a:spLocks noChangeArrowheads="1"/>
            </p:cNvSpPr>
            <p:nvPr/>
          </p:nvSpPr>
          <p:spPr bwMode="auto">
            <a:xfrm>
              <a:off x="2898" y="3886"/>
              <a:ext cx="1632"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chair can made of plastic and can be easily bend by using the line bending.</a:t>
              </a:r>
              <a:endParaRPr lang="en-US" altLang="en-US" sz="800">
                <a:solidFill>
                  <a:srgbClr val="4D4D4D"/>
                </a:solidFill>
              </a:endParaRPr>
            </a:p>
          </p:txBody>
        </p:sp>
        <p:sp>
          <p:nvSpPr>
            <p:cNvPr id="31792" name="Line 48"/>
            <p:cNvSpPr>
              <a:spLocks noChangeShapeType="1"/>
            </p:cNvSpPr>
            <p:nvPr/>
          </p:nvSpPr>
          <p:spPr bwMode="auto">
            <a:xfrm>
              <a:off x="4213" y="4158"/>
              <a:ext cx="545" cy="907"/>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93" name="Text Box 15"/>
            <p:cNvSpPr txBox="1">
              <a:spLocks noChangeArrowheads="1"/>
            </p:cNvSpPr>
            <p:nvPr/>
          </p:nvSpPr>
          <p:spPr bwMode="auto">
            <a:xfrm>
              <a:off x="1310" y="3110"/>
              <a:ext cx="1451"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product is made of cardboard because it is lightweight and also cheap to manufacture.</a:t>
              </a:r>
              <a:endParaRPr lang="en-US" altLang="en-US" sz="800">
                <a:solidFill>
                  <a:srgbClr val="4D4D4D"/>
                </a:solidFill>
              </a:endParaRPr>
            </a:p>
          </p:txBody>
        </p:sp>
        <p:sp>
          <p:nvSpPr>
            <p:cNvPr id="31794" name="Line 50"/>
            <p:cNvSpPr>
              <a:spLocks noChangeShapeType="1"/>
            </p:cNvSpPr>
            <p:nvPr/>
          </p:nvSpPr>
          <p:spPr bwMode="auto">
            <a:xfrm flipH="1">
              <a:off x="1492" y="3478"/>
              <a:ext cx="408" cy="40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95" name="Text Box 15"/>
            <p:cNvSpPr txBox="1">
              <a:spLocks noChangeArrowheads="1"/>
            </p:cNvSpPr>
            <p:nvPr/>
          </p:nvSpPr>
          <p:spPr bwMode="auto">
            <a:xfrm>
              <a:off x="676" y="5519"/>
              <a:ext cx="1768"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cardboard will be waterproof when varnish is applied to decrease the risk of the chair to fall apart in wet conditions.</a:t>
              </a:r>
              <a:endParaRPr lang="en-US" altLang="en-US" sz="800">
                <a:solidFill>
                  <a:srgbClr val="4D4D4D"/>
                </a:solidFill>
              </a:endParaRPr>
            </a:p>
          </p:txBody>
        </p:sp>
        <p:sp>
          <p:nvSpPr>
            <p:cNvPr id="31796" name="Line 52"/>
            <p:cNvSpPr>
              <a:spLocks noChangeShapeType="1"/>
            </p:cNvSpPr>
            <p:nvPr/>
          </p:nvSpPr>
          <p:spPr bwMode="auto">
            <a:xfrm>
              <a:off x="902" y="3069"/>
              <a:ext cx="454" cy="59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97" name="Line 53"/>
            <p:cNvSpPr>
              <a:spLocks noChangeShapeType="1"/>
            </p:cNvSpPr>
            <p:nvPr/>
          </p:nvSpPr>
          <p:spPr bwMode="auto">
            <a:xfrm flipV="1">
              <a:off x="2354" y="5065"/>
              <a:ext cx="227" cy="499"/>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798" name="Text Box 15"/>
            <p:cNvSpPr txBox="1">
              <a:spLocks noChangeArrowheads="1"/>
            </p:cNvSpPr>
            <p:nvPr/>
          </p:nvSpPr>
          <p:spPr bwMode="auto">
            <a:xfrm>
              <a:off x="1855" y="4158"/>
              <a:ext cx="1269"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Two seats on connects together to form a stable table.</a:t>
              </a:r>
              <a:endParaRPr lang="en-US" altLang="en-US" sz="800">
                <a:solidFill>
                  <a:srgbClr val="4D4D4D"/>
                </a:solidFill>
              </a:endParaRPr>
            </a:p>
          </p:txBody>
        </p:sp>
        <p:sp>
          <p:nvSpPr>
            <p:cNvPr id="31799" name="Line 55"/>
            <p:cNvSpPr>
              <a:spLocks noChangeShapeType="1"/>
            </p:cNvSpPr>
            <p:nvPr/>
          </p:nvSpPr>
          <p:spPr bwMode="auto">
            <a:xfrm>
              <a:off x="2944" y="4249"/>
              <a:ext cx="816" cy="181"/>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800" name="Line 56"/>
            <p:cNvSpPr>
              <a:spLocks noChangeShapeType="1"/>
            </p:cNvSpPr>
            <p:nvPr/>
          </p:nvSpPr>
          <p:spPr bwMode="auto">
            <a:xfrm flipH="1">
              <a:off x="3714" y="4612"/>
              <a:ext cx="137" cy="63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pic>
          <p:nvPicPr>
            <p:cNvPr id="31801" name="Picture 6" descr="LUCY PICS159"/>
            <p:cNvPicPr>
              <a:picLocks noChangeAspect="1" noChangeArrowheads="1"/>
            </p:cNvPicPr>
            <p:nvPr/>
          </p:nvPicPr>
          <p:blipFill>
            <a:blip r:embed="rId4" cstate="print">
              <a:clrChange>
                <a:clrFrom>
                  <a:srgbClr val="F6F3FE"/>
                </a:clrFrom>
                <a:clrTo>
                  <a:srgbClr val="F6F3FE">
                    <a:alpha val="0"/>
                  </a:srgbClr>
                </a:clrTo>
              </a:clrChange>
              <a:extLst>
                <a:ext uri="{28A0092B-C50C-407E-A947-70E740481C1C}">
                  <a14:useLocalDpi xmlns:a14="http://schemas.microsoft.com/office/drawing/2010/main" val="0"/>
                </a:ext>
              </a:extLst>
            </a:blip>
            <a:srcRect l="62437" t="1544" r="12822" b="79874"/>
            <a:stretch>
              <a:fillRect/>
            </a:stretch>
          </p:blipFill>
          <p:spPr bwMode="auto">
            <a:xfrm>
              <a:off x="0" y="4475"/>
              <a:ext cx="1247" cy="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802" name="Picture 6" descr="LUCY PICS159"/>
            <p:cNvPicPr>
              <a:picLocks noChangeAspect="1" noChangeArrowheads="1"/>
            </p:cNvPicPr>
            <p:nvPr/>
          </p:nvPicPr>
          <p:blipFill>
            <a:blip r:embed="rId5">
              <a:clrChange>
                <a:clrFrom>
                  <a:srgbClr val="EEEBF4"/>
                </a:clrFrom>
                <a:clrTo>
                  <a:srgbClr val="EEEBF4">
                    <a:alpha val="0"/>
                  </a:srgbClr>
                </a:clrTo>
              </a:clrChange>
              <a:extLst>
                <a:ext uri="{28A0092B-C50C-407E-A947-70E740481C1C}">
                  <a14:useLocalDpi xmlns:a14="http://schemas.microsoft.com/office/drawing/2010/main" val="0"/>
                </a:ext>
              </a:extLst>
            </a:blip>
            <a:srcRect t="28313" r="59982" b="56830"/>
            <a:stretch>
              <a:fillRect/>
            </a:stretch>
          </p:blipFill>
          <p:spPr bwMode="auto">
            <a:xfrm>
              <a:off x="0" y="3706"/>
              <a:ext cx="1089" cy="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803" name="Rectangle 59"/>
            <p:cNvSpPr>
              <a:spLocks noChangeArrowheads="1"/>
            </p:cNvSpPr>
            <p:nvPr/>
          </p:nvSpPr>
          <p:spPr bwMode="auto">
            <a:xfrm>
              <a:off x="-277" y="5519"/>
              <a:ext cx="544" cy="484"/>
            </a:xfrm>
            <a:prstGeom prst="rect">
              <a:avLst/>
            </a:prstGeom>
            <a:solidFill>
              <a:schemeClr val="bg1"/>
            </a:solidFill>
            <a:ln w="28575" algn="ctr">
              <a:solidFill>
                <a:schemeClr val="bg1"/>
              </a:solidFill>
              <a:miter lim="800000"/>
              <a:headEnd/>
              <a:tailEnd/>
            </a:ln>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31804" name="Rectangle 60"/>
            <p:cNvSpPr>
              <a:spLocks noChangeArrowheads="1"/>
            </p:cNvSpPr>
            <p:nvPr/>
          </p:nvSpPr>
          <p:spPr bwMode="auto">
            <a:xfrm>
              <a:off x="6300" y="5836"/>
              <a:ext cx="408" cy="212"/>
            </a:xfrm>
            <a:prstGeom prst="rect">
              <a:avLst/>
            </a:prstGeom>
            <a:solidFill>
              <a:schemeClr val="bg1"/>
            </a:solidFill>
            <a:ln w="28575" algn="ctr">
              <a:solidFill>
                <a:schemeClr val="bg1"/>
              </a:solidFill>
              <a:miter lim="800000"/>
              <a:headEnd/>
              <a:tailEnd/>
            </a:ln>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31805" name="Rectangle 61"/>
            <p:cNvSpPr>
              <a:spLocks noChangeArrowheads="1"/>
            </p:cNvSpPr>
            <p:nvPr/>
          </p:nvSpPr>
          <p:spPr bwMode="auto">
            <a:xfrm>
              <a:off x="6708" y="5882"/>
              <a:ext cx="272" cy="166"/>
            </a:xfrm>
            <a:prstGeom prst="rect">
              <a:avLst/>
            </a:prstGeom>
            <a:solidFill>
              <a:schemeClr val="bg1"/>
            </a:solidFill>
            <a:ln w="28575" algn="ctr">
              <a:solidFill>
                <a:schemeClr val="bg1"/>
              </a:solidFill>
              <a:miter lim="800000"/>
              <a:headEnd/>
              <a:tailEnd/>
            </a:ln>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31806" name="Rectangle 62"/>
            <p:cNvSpPr>
              <a:spLocks noChangeArrowheads="1"/>
            </p:cNvSpPr>
            <p:nvPr/>
          </p:nvSpPr>
          <p:spPr bwMode="auto">
            <a:xfrm>
              <a:off x="5529" y="5377"/>
              <a:ext cx="680" cy="194"/>
            </a:xfrm>
            <a:prstGeom prst="rect">
              <a:avLst/>
            </a:prstGeom>
            <a:solidFill>
              <a:schemeClr val="bg1"/>
            </a:solidFill>
            <a:ln w="28575" algn="ctr">
              <a:solidFill>
                <a:schemeClr val="bg1"/>
              </a:solidFill>
              <a:miter lim="800000"/>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a:solidFill>
                    <a:srgbClr val="FF9900"/>
                  </a:solidFill>
                </a:rPr>
                <a:t>SIDE VIEW</a:t>
              </a:r>
            </a:p>
          </p:txBody>
        </p:sp>
        <p:sp>
          <p:nvSpPr>
            <p:cNvPr id="31807" name="Rectangle 64"/>
            <p:cNvSpPr>
              <a:spLocks noChangeArrowheads="1"/>
            </p:cNvSpPr>
            <p:nvPr/>
          </p:nvSpPr>
          <p:spPr bwMode="auto">
            <a:xfrm>
              <a:off x="6164" y="5800"/>
              <a:ext cx="680"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a:solidFill>
                    <a:srgbClr val="FF9900"/>
                  </a:solidFill>
                </a:rPr>
                <a:t>BACK VIEW</a:t>
              </a:r>
            </a:p>
          </p:txBody>
        </p:sp>
        <p:sp>
          <p:nvSpPr>
            <p:cNvPr id="31808" name="Rectangle 65"/>
            <p:cNvSpPr>
              <a:spLocks noChangeArrowheads="1"/>
            </p:cNvSpPr>
            <p:nvPr/>
          </p:nvSpPr>
          <p:spPr bwMode="auto">
            <a:xfrm>
              <a:off x="0" y="4158"/>
              <a:ext cx="680" cy="194"/>
            </a:xfrm>
            <a:prstGeom prst="rect">
              <a:avLst/>
            </a:prstGeom>
            <a:solidFill>
              <a:schemeClr val="bg1"/>
            </a:solidFill>
            <a:ln w="28575" algn="ctr">
              <a:solidFill>
                <a:schemeClr val="bg1"/>
              </a:solidFill>
              <a:miter lim="800000"/>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a:solidFill>
                    <a:srgbClr val="FF9900"/>
                  </a:solidFill>
                </a:rPr>
                <a:t>SIDE VIEW</a:t>
              </a:r>
            </a:p>
          </p:txBody>
        </p:sp>
        <p:sp>
          <p:nvSpPr>
            <p:cNvPr id="31809" name="Text Box 15"/>
            <p:cNvSpPr txBox="1">
              <a:spLocks noChangeArrowheads="1"/>
            </p:cNvSpPr>
            <p:nvPr/>
          </p:nvSpPr>
          <p:spPr bwMode="auto">
            <a:xfrm>
              <a:off x="1266" y="4793"/>
              <a:ext cx="1133" cy="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overall appearance of this product but I think it wouldn’t be suitable for a classroom or a office environment.</a:t>
              </a:r>
              <a:endParaRPr lang="en-US" altLang="en-US" sz="800">
                <a:solidFill>
                  <a:srgbClr val="4D4D4D"/>
                </a:solidFill>
              </a:endParaRPr>
            </a:p>
          </p:txBody>
        </p:sp>
        <p:sp>
          <p:nvSpPr>
            <p:cNvPr id="31810" name="Line 68"/>
            <p:cNvSpPr>
              <a:spLocks noChangeShapeType="1"/>
            </p:cNvSpPr>
            <p:nvPr/>
          </p:nvSpPr>
          <p:spPr bwMode="auto">
            <a:xfrm flipH="1" flipV="1">
              <a:off x="811" y="5020"/>
              <a:ext cx="545" cy="4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811" name="Text Box 15"/>
            <p:cNvSpPr txBox="1">
              <a:spLocks noChangeArrowheads="1"/>
            </p:cNvSpPr>
            <p:nvPr/>
          </p:nvSpPr>
          <p:spPr bwMode="auto">
            <a:xfrm>
              <a:off x="0" y="3240"/>
              <a:ext cx="1124"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use of  oval hole gives the furniture a special effect to increase the overall appearance</a:t>
              </a:r>
              <a:endParaRPr lang="en-US" altLang="en-US" sz="800">
                <a:solidFill>
                  <a:srgbClr val="4D4D4D"/>
                </a:solidFill>
              </a:endParaRPr>
            </a:p>
          </p:txBody>
        </p:sp>
        <p:sp>
          <p:nvSpPr>
            <p:cNvPr id="31812" name="Line 70"/>
            <p:cNvSpPr>
              <a:spLocks noChangeShapeType="1"/>
            </p:cNvSpPr>
            <p:nvPr/>
          </p:nvSpPr>
          <p:spPr bwMode="auto">
            <a:xfrm flipH="1">
              <a:off x="449" y="3704"/>
              <a:ext cx="136" cy="182"/>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1813" name="Text Box 15"/>
            <p:cNvSpPr txBox="1">
              <a:spLocks noChangeArrowheads="1"/>
            </p:cNvSpPr>
            <p:nvPr/>
          </p:nvSpPr>
          <p:spPr bwMode="auto">
            <a:xfrm>
              <a:off x="811" y="4374"/>
              <a:ext cx="816"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legs is made of steel because it is strong and also supportive.</a:t>
              </a:r>
              <a:endParaRPr lang="en-US" altLang="en-US" sz="800">
                <a:solidFill>
                  <a:srgbClr val="4D4D4D"/>
                </a:solidFill>
              </a:endParaRPr>
            </a:p>
          </p:txBody>
        </p:sp>
        <p:sp>
          <p:nvSpPr>
            <p:cNvPr id="31814" name="Line 72"/>
            <p:cNvSpPr>
              <a:spLocks noChangeShapeType="1"/>
            </p:cNvSpPr>
            <p:nvPr/>
          </p:nvSpPr>
          <p:spPr bwMode="auto">
            <a:xfrm flipH="1" flipV="1">
              <a:off x="902" y="4113"/>
              <a:ext cx="136" cy="272"/>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20638" y="161925"/>
            <a:ext cx="3684588"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BRIEF</a:t>
            </a:r>
          </a:p>
        </p:txBody>
      </p:sp>
      <p:sp>
        <p:nvSpPr>
          <p:cNvPr id="6147" name="Text Box 3"/>
          <p:cNvSpPr txBox="1">
            <a:spLocks noChangeArrowheads="1"/>
          </p:cNvSpPr>
          <p:nvPr/>
        </p:nvSpPr>
        <p:spPr bwMode="auto">
          <a:xfrm>
            <a:off x="-7938" y="1416050"/>
            <a:ext cx="727233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PRODUCT DESCRIPTION</a:t>
            </a:r>
          </a:p>
        </p:txBody>
      </p:sp>
      <p:sp>
        <p:nvSpPr>
          <p:cNvPr id="6148" name="Text Box 6"/>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6149" name="Rectangle 7"/>
          <p:cNvSpPr>
            <a:spLocks noChangeArrowheads="1"/>
          </p:cNvSpPr>
          <p:nvPr/>
        </p:nvSpPr>
        <p:spPr bwMode="auto">
          <a:xfrm>
            <a:off x="4086225" y="120650"/>
            <a:ext cx="2601913"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THE ISSUES IN DEPTH</a:t>
            </a:r>
          </a:p>
        </p:txBody>
      </p:sp>
      <p:sp>
        <p:nvSpPr>
          <p:cNvPr id="6150" name="Text Box 8"/>
          <p:cNvSpPr txBox="1">
            <a:spLocks noChangeArrowheads="1"/>
          </p:cNvSpPr>
          <p:nvPr/>
        </p:nvSpPr>
        <p:spPr bwMode="auto">
          <a:xfrm>
            <a:off x="71438" y="1741488"/>
            <a:ext cx="3881437" cy="5491162"/>
          </a:xfrm>
          <a:prstGeom prst="rect">
            <a:avLst/>
          </a:prstGeom>
          <a:gradFill rotWithShape="1">
            <a:gsLst>
              <a:gs pos="0">
                <a:srgbClr val="E2E2E2">
                  <a:alpha val="89998"/>
                </a:srgbClr>
              </a:gs>
              <a:gs pos="100000">
                <a:schemeClr val="bg1">
                  <a:alpha val="10001"/>
                </a:schemeClr>
              </a:gs>
            </a:gsLst>
            <a:path path="rect">
              <a:fillToRect r="100000" b="100000"/>
            </a:path>
          </a:gra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US" altLang="en-US" sz="1000">
                <a:solidFill>
                  <a:srgbClr val="5F5F5F"/>
                </a:solidFill>
              </a:rPr>
              <a:t>A school desk is a table </a:t>
            </a:r>
            <a:r>
              <a:rPr lang="en-US" altLang="en-US" sz="1000" b="1" u="sng">
                <a:solidFill>
                  <a:srgbClr val="993366"/>
                </a:solidFill>
              </a:rPr>
              <a:t>used in school setting primarily for writing, reading</a:t>
            </a:r>
            <a:r>
              <a:rPr lang="en-US" altLang="en-US" sz="1000">
                <a:solidFill>
                  <a:srgbClr val="5F5F5F"/>
                </a:solidFill>
              </a:rPr>
              <a:t>, and using the computer. It is </a:t>
            </a:r>
            <a:r>
              <a:rPr lang="en-US" altLang="en-US" sz="1000" b="1">
                <a:solidFill>
                  <a:schemeClr val="hlink"/>
                </a:solidFill>
              </a:rPr>
              <a:t>both the learning and working space for students and office workers</a:t>
            </a:r>
            <a:r>
              <a:rPr lang="en-US" altLang="en-US" sz="1000">
                <a:solidFill>
                  <a:srgbClr val="5F5F5F"/>
                </a:solidFill>
              </a:rPr>
              <a:t>. For this reason, </a:t>
            </a:r>
            <a:r>
              <a:rPr lang="en-US" altLang="en-US" sz="1000" b="1" u="sng">
                <a:solidFill>
                  <a:srgbClr val="993366"/>
                </a:solidFill>
              </a:rPr>
              <a:t>ergonomics is applied in designing school furniture</a:t>
            </a:r>
            <a:r>
              <a:rPr lang="en-US" altLang="en-US" sz="1000">
                <a:solidFill>
                  <a:srgbClr val="5F5F5F"/>
                </a:solidFill>
              </a:rPr>
              <a:t> such as writing desks and chairs in </a:t>
            </a:r>
            <a:r>
              <a:rPr lang="en-US" altLang="en-US" sz="1000" b="1">
                <a:solidFill>
                  <a:schemeClr val="hlink"/>
                </a:solidFill>
              </a:rPr>
              <a:t>order to provide a healthy space for the learners who spend several hours a day sitting down and working at their desks</a:t>
            </a:r>
            <a:r>
              <a:rPr lang="en-US" altLang="en-US" sz="1000">
                <a:solidFill>
                  <a:srgbClr val="5F5F5F"/>
                </a:solidFill>
              </a:rPr>
              <a:t>.</a:t>
            </a:r>
            <a:r>
              <a:rPr lang="en-US" altLang="en-US" sz="1000"/>
              <a:t> </a:t>
            </a:r>
            <a:endParaRPr lang="en-GB" altLang="en-US" sz="1000" u="sng">
              <a:solidFill>
                <a:srgbClr val="993366"/>
              </a:solidFill>
            </a:endParaRPr>
          </a:p>
          <a:p>
            <a:pPr algn="just" eaLnBrk="1" hangingPunct="1">
              <a:spcBef>
                <a:spcPct val="50000"/>
              </a:spcBef>
            </a:pPr>
            <a:r>
              <a:rPr lang="en-GB" altLang="en-US" sz="1000" b="1" u="sng">
                <a:solidFill>
                  <a:srgbClr val="993366"/>
                </a:solidFill>
              </a:rPr>
              <a:t>School desk</a:t>
            </a:r>
            <a:r>
              <a:rPr lang="en-GB" altLang="en-US" sz="1000">
                <a:solidFill>
                  <a:srgbClr val="5F5F5F"/>
                </a:solidFill>
              </a:rPr>
              <a:t> is designed to be </a:t>
            </a:r>
            <a:r>
              <a:rPr lang="en-GB" altLang="en-US" sz="1000" b="1">
                <a:solidFill>
                  <a:schemeClr val="hlink"/>
                </a:solidFill>
              </a:rPr>
              <a:t>tough and durable</a:t>
            </a:r>
            <a:r>
              <a:rPr lang="en-GB" altLang="en-US" sz="1000">
                <a:solidFill>
                  <a:srgbClr val="5F5F5F"/>
                </a:solidFill>
              </a:rPr>
              <a:t> to take the </a:t>
            </a:r>
            <a:r>
              <a:rPr lang="en-GB" altLang="en-US" sz="1000" b="1">
                <a:solidFill>
                  <a:schemeClr val="hlink"/>
                </a:solidFill>
              </a:rPr>
              <a:t>daily use of class life</a:t>
            </a:r>
            <a:r>
              <a:rPr lang="en-GB" altLang="en-US" sz="1000">
                <a:solidFill>
                  <a:srgbClr val="5F5F5F"/>
                </a:solidFill>
              </a:rPr>
              <a:t>, yet modern and aesthetically pleasing for today’s contemporary classrooms. With </a:t>
            </a:r>
            <a:r>
              <a:rPr lang="en-GB" altLang="en-US" sz="1000" b="1" u="sng">
                <a:solidFill>
                  <a:srgbClr val="993366"/>
                </a:solidFill>
              </a:rPr>
              <a:t>ergonomics</a:t>
            </a:r>
            <a:r>
              <a:rPr lang="en-GB" altLang="en-US" sz="1000">
                <a:solidFill>
                  <a:srgbClr val="5F5F5F"/>
                </a:solidFill>
              </a:rPr>
              <a:t> and </a:t>
            </a:r>
            <a:r>
              <a:rPr lang="en-GB" altLang="en-US" sz="1000" b="1" u="sng">
                <a:solidFill>
                  <a:srgbClr val="993366"/>
                </a:solidFill>
              </a:rPr>
              <a:t>anthropometrics</a:t>
            </a:r>
            <a:r>
              <a:rPr lang="en-GB" altLang="en-US" sz="1000">
                <a:solidFill>
                  <a:srgbClr val="5F5F5F"/>
                </a:solidFill>
              </a:rPr>
              <a:t> firmly in mind I can ensure that the students will be comfortable, allowing you to </a:t>
            </a:r>
            <a:r>
              <a:rPr lang="en-GB" altLang="en-US" sz="1000" b="1">
                <a:solidFill>
                  <a:schemeClr val="hlink"/>
                </a:solidFill>
              </a:rPr>
              <a:t>focus</a:t>
            </a:r>
            <a:r>
              <a:rPr lang="en-GB" altLang="en-US" sz="1000">
                <a:solidFill>
                  <a:srgbClr val="5F5F5F"/>
                </a:solidFill>
              </a:rPr>
              <a:t> on the matter at hand. </a:t>
            </a:r>
          </a:p>
          <a:p>
            <a:pPr algn="just" eaLnBrk="1" hangingPunct="1">
              <a:spcBef>
                <a:spcPct val="50000"/>
              </a:spcBef>
            </a:pPr>
            <a:r>
              <a:rPr lang="en-US" altLang="en-US" sz="1000">
                <a:solidFill>
                  <a:srgbClr val="5F5F5F"/>
                </a:solidFill>
              </a:rPr>
              <a:t>A table is a type of furniture including an open, </a:t>
            </a:r>
            <a:r>
              <a:rPr lang="en-US" altLang="en-US" sz="1000" b="1">
                <a:solidFill>
                  <a:schemeClr val="hlink"/>
                </a:solidFill>
              </a:rPr>
              <a:t>flat surface</a:t>
            </a:r>
            <a:r>
              <a:rPr lang="en-US" altLang="en-US" sz="1000">
                <a:solidFill>
                  <a:srgbClr val="5F5F5F"/>
                </a:solidFill>
              </a:rPr>
              <a:t> </a:t>
            </a:r>
            <a:r>
              <a:rPr lang="en-US" altLang="en-US" sz="1000" b="1">
                <a:solidFill>
                  <a:schemeClr val="hlink"/>
                </a:solidFill>
              </a:rPr>
              <a:t>supported by a base or legs</a:t>
            </a:r>
            <a:r>
              <a:rPr lang="en-US" altLang="en-US" sz="1000">
                <a:solidFill>
                  <a:srgbClr val="5F5F5F"/>
                </a:solidFill>
              </a:rPr>
              <a:t>. It may be used to </a:t>
            </a:r>
            <a:r>
              <a:rPr lang="en-US" altLang="en-US" sz="1000" b="1">
                <a:solidFill>
                  <a:schemeClr val="hlink"/>
                </a:solidFill>
              </a:rPr>
              <a:t>hold items</a:t>
            </a:r>
            <a:r>
              <a:rPr lang="en-US" altLang="en-US" sz="1000">
                <a:solidFill>
                  <a:srgbClr val="5F5F5F"/>
                </a:solidFill>
              </a:rPr>
              <a:t> such as food or papers at a suitable or comfortable height when sitting, and is therefore often used in juxtapose position with chairs. </a:t>
            </a:r>
          </a:p>
          <a:p>
            <a:pPr algn="just" eaLnBrk="1" hangingPunct="1">
              <a:spcBef>
                <a:spcPct val="50000"/>
              </a:spcBef>
            </a:pPr>
            <a:r>
              <a:rPr lang="en-US" altLang="en-US" sz="1000">
                <a:solidFill>
                  <a:srgbClr val="5F5F5F"/>
                </a:solidFill>
              </a:rPr>
              <a:t>Unlike many earlier table designs, </a:t>
            </a:r>
            <a:r>
              <a:rPr lang="en-US" altLang="en-US" sz="1000" b="1">
                <a:solidFill>
                  <a:schemeClr val="hlink"/>
                </a:solidFill>
              </a:rPr>
              <a:t>most modern tables do not have drawers</a:t>
            </a:r>
            <a:r>
              <a:rPr lang="en-US" altLang="en-US" sz="1000">
                <a:solidFill>
                  <a:srgbClr val="5F5F5F"/>
                </a:solidFill>
              </a:rPr>
              <a:t>, although they are not uncommon. A table specially intended for </a:t>
            </a:r>
            <a:r>
              <a:rPr lang="en-US" altLang="en-US" sz="1000" b="1">
                <a:solidFill>
                  <a:schemeClr val="hlink"/>
                </a:solidFill>
              </a:rPr>
              <a:t>writing and office work is a desk</a:t>
            </a:r>
            <a:r>
              <a:rPr lang="en-US" altLang="en-US" sz="1000">
                <a:solidFill>
                  <a:srgbClr val="5F5F5F"/>
                </a:solidFill>
              </a:rPr>
              <a:t>, which may include one or more drawers in the base. Some tables have removable sections or </a:t>
            </a:r>
            <a:r>
              <a:rPr lang="en-US" altLang="en-US" sz="1000" i="1">
                <a:solidFill>
                  <a:srgbClr val="5F5F5F"/>
                </a:solidFill>
              </a:rPr>
              <a:t>leaves</a:t>
            </a:r>
            <a:r>
              <a:rPr lang="en-US" altLang="en-US" sz="1000">
                <a:solidFill>
                  <a:srgbClr val="5F5F5F"/>
                </a:solidFill>
              </a:rPr>
              <a:t> used to extend the surface, or develop hinged extensions of the table top known as </a:t>
            </a:r>
            <a:r>
              <a:rPr lang="en-US" altLang="en-US" sz="1000" i="1">
                <a:solidFill>
                  <a:srgbClr val="5F5F5F"/>
                </a:solidFill>
              </a:rPr>
              <a:t>drop leaves</a:t>
            </a:r>
            <a:r>
              <a:rPr lang="en-US" altLang="en-US" sz="1000">
                <a:solidFill>
                  <a:srgbClr val="5F5F5F"/>
                </a:solidFill>
              </a:rPr>
              <a:t>. Tables can be made of </a:t>
            </a:r>
            <a:r>
              <a:rPr lang="en-US" altLang="en-US" sz="1000" b="1" u="sng">
                <a:solidFill>
                  <a:srgbClr val="993366"/>
                </a:solidFill>
              </a:rPr>
              <a:t>wood, cardboard, plastic, metal, glass or basically any solid material</a:t>
            </a:r>
            <a:r>
              <a:rPr lang="en-US" altLang="en-US" sz="1000">
                <a:solidFill>
                  <a:srgbClr val="5F5F5F"/>
                </a:solidFill>
              </a:rPr>
              <a:t>. </a:t>
            </a:r>
          </a:p>
          <a:p>
            <a:pPr algn="just" eaLnBrk="1" hangingPunct="1"/>
            <a:endParaRPr lang="en-GB" altLang="en-US" sz="700">
              <a:solidFill>
                <a:srgbClr val="5F5F5F"/>
              </a:solidFill>
            </a:endParaRPr>
          </a:p>
          <a:p>
            <a:pPr algn="just" eaLnBrk="1" hangingPunct="1"/>
            <a:r>
              <a:rPr lang="en-GB" altLang="en-US" sz="1000">
                <a:solidFill>
                  <a:srgbClr val="5F5F5F"/>
                </a:solidFill>
              </a:rPr>
              <a:t>A desk should be chosen after </a:t>
            </a:r>
            <a:r>
              <a:rPr lang="en-GB" altLang="en-US" sz="1000" b="1">
                <a:solidFill>
                  <a:schemeClr val="hlink"/>
                </a:solidFill>
              </a:rPr>
              <a:t>paying stress to the purpose of working</a:t>
            </a:r>
            <a:r>
              <a:rPr lang="en-GB" altLang="en-US" sz="1000">
                <a:solidFill>
                  <a:srgbClr val="5F5F5F"/>
                </a:solidFill>
              </a:rPr>
              <a:t>. Desks contain the important role to proper functioning of the school or office work. It is impossible to think about working or production without appropriate furniture. Every office whatsoever the work it may do but they need at least one office desk to perform some or the other activity. Office desk must be chosen after keeping in mind the purpose for which the office has been set up. </a:t>
            </a:r>
          </a:p>
        </p:txBody>
      </p:sp>
      <p:sp>
        <p:nvSpPr>
          <p:cNvPr id="6151" name="Text Box 9"/>
          <p:cNvSpPr txBox="1">
            <a:spLocks noChangeArrowheads="1"/>
          </p:cNvSpPr>
          <p:nvPr/>
        </p:nvSpPr>
        <p:spPr bwMode="auto">
          <a:xfrm>
            <a:off x="4240213" y="839788"/>
            <a:ext cx="4176712" cy="867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a:solidFill>
                  <a:schemeClr val="hlink"/>
                </a:solidFill>
              </a:rPr>
              <a:t>EDUCATION</a:t>
            </a:r>
          </a:p>
          <a:p>
            <a:pPr algn="just" eaLnBrk="1" hangingPunct="1"/>
            <a:endParaRPr lang="en-US" altLang="en-US" sz="300">
              <a:solidFill>
                <a:srgbClr val="5F5F5F"/>
              </a:solidFill>
            </a:endParaRPr>
          </a:p>
          <a:p>
            <a:pPr algn="just" eaLnBrk="1" hangingPunct="1"/>
            <a:r>
              <a:rPr lang="en-US" altLang="en-US" sz="1000">
                <a:solidFill>
                  <a:srgbClr val="5F5F5F"/>
                </a:solidFill>
              </a:rPr>
              <a:t>The main situation that roughly </a:t>
            </a:r>
            <a:r>
              <a:rPr lang="en-US" altLang="en-US" sz="1000" b="1">
                <a:solidFill>
                  <a:schemeClr val="hlink"/>
                </a:solidFill>
              </a:rPr>
              <a:t>72 million children</a:t>
            </a:r>
            <a:r>
              <a:rPr lang="en-US" altLang="en-US" sz="1000">
                <a:solidFill>
                  <a:srgbClr val="5F5F5F"/>
                </a:solidFill>
              </a:rPr>
              <a:t> are </a:t>
            </a:r>
            <a:r>
              <a:rPr lang="en-US" altLang="en-US" sz="1000" b="1">
                <a:solidFill>
                  <a:schemeClr val="hlink"/>
                </a:solidFill>
              </a:rPr>
              <a:t>currently out of school</a:t>
            </a:r>
            <a:r>
              <a:rPr lang="en-US" altLang="en-US" sz="1000">
                <a:solidFill>
                  <a:srgbClr val="5F5F5F"/>
                </a:solidFill>
              </a:rPr>
              <a:t>, </a:t>
            </a:r>
            <a:r>
              <a:rPr lang="en-US" altLang="en-US" sz="1000" b="1" u="sng">
                <a:solidFill>
                  <a:srgbClr val="993366"/>
                </a:solidFill>
              </a:rPr>
              <a:t>mostly girls</a:t>
            </a:r>
            <a:r>
              <a:rPr lang="en-US" altLang="en-US" sz="1000">
                <a:solidFill>
                  <a:srgbClr val="5F5F5F"/>
                </a:solidFill>
              </a:rPr>
              <a:t>. This is because the </a:t>
            </a:r>
            <a:r>
              <a:rPr lang="en-US" altLang="en-US" sz="1000" b="1">
                <a:solidFill>
                  <a:schemeClr val="hlink"/>
                </a:solidFill>
              </a:rPr>
              <a:t>school fees is major barrier</a:t>
            </a:r>
            <a:r>
              <a:rPr lang="en-US" altLang="en-US" sz="1000">
                <a:solidFill>
                  <a:srgbClr val="5F5F5F"/>
                </a:solidFill>
              </a:rPr>
              <a:t> that prevents these children from going to school. As there is </a:t>
            </a:r>
            <a:r>
              <a:rPr lang="en-US" altLang="en-US" sz="1000" b="1">
                <a:solidFill>
                  <a:schemeClr val="hlink"/>
                </a:solidFill>
              </a:rPr>
              <a:t>lack of income and support from their families</a:t>
            </a:r>
            <a:r>
              <a:rPr lang="en-US" altLang="en-US" sz="1000">
                <a:solidFill>
                  <a:srgbClr val="5F5F5F"/>
                </a:solidFill>
              </a:rPr>
              <a:t> as children may have to drop out school </a:t>
            </a:r>
            <a:r>
              <a:rPr lang="en-US" altLang="en-US" sz="1000" b="1">
                <a:solidFill>
                  <a:schemeClr val="hlink"/>
                </a:solidFill>
              </a:rPr>
              <a:t>to work and support their family</a:t>
            </a:r>
            <a:r>
              <a:rPr lang="en-US" altLang="en-US" sz="1000">
                <a:solidFill>
                  <a:srgbClr val="5F5F5F"/>
                </a:solidFill>
              </a:rPr>
              <a:t> to get food etc to keep themselves alive. </a:t>
            </a:r>
          </a:p>
          <a:p>
            <a:pPr algn="just" eaLnBrk="1" hangingPunct="1"/>
            <a:r>
              <a:rPr lang="en-US" altLang="en-US" sz="1000">
                <a:solidFill>
                  <a:srgbClr val="5F5F5F"/>
                </a:solidFill>
              </a:rPr>
              <a:t>Another situation is there is </a:t>
            </a:r>
            <a:r>
              <a:rPr lang="en-US" altLang="en-US" sz="1000" b="1">
                <a:solidFill>
                  <a:schemeClr val="hlink"/>
                </a:solidFill>
              </a:rPr>
              <a:t>a lack of support</a:t>
            </a:r>
            <a:r>
              <a:rPr lang="en-US" altLang="en-US" sz="1000">
                <a:solidFill>
                  <a:srgbClr val="5F5F5F"/>
                </a:solidFill>
              </a:rPr>
              <a:t> from government to support developing countries schools, providing facilities, equipment, tables etc. This is because </a:t>
            </a:r>
            <a:r>
              <a:rPr lang="en-US" altLang="en-US" sz="1000" b="1" u="sng">
                <a:solidFill>
                  <a:srgbClr val="993366"/>
                </a:solidFill>
              </a:rPr>
              <a:t>there is no money</a:t>
            </a:r>
            <a:r>
              <a:rPr lang="en-US" altLang="en-US" sz="1000">
                <a:solidFill>
                  <a:srgbClr val="5F5F5F"/>
                </a:solidFill>
              </a:rPr>
              <a:t>. </a:t>
            </a:r>
          </a:p>
          <a:p>
            <a:pPr algn="just" eaLnBrk="1" hangingPunct="1"/>
            <a:r>
              <a:rPr lang="en-US" altLang="en-US" sz="1000">
                <a:solidFill>
                  <a:srgbClr val="5F5F5F"/>
                </a:solidFill>
              </a:rPr>
              <a:t>As a </a:t>
            </a:r>
            <a:r>
              <a:rPr lang="en-US" altLang="en-US" sz="1000" b="1" u="sng">
                <a:solidFill>
                  <a:srgbClr val="993366"/>
                </a:solidFill>
              </a:rPr>
              <a:t>well-trained and well supported teachers are essential to providing good-quality education</a:t>
            </a:r>
            <a:r>
              <a:rPr lang="en-US" altLang="en-US" sz="1000">
                <a:solidFill>
                  <a:srgbClr val="5F5F5F"/>
                </a:solidFill>
              </a:rPr>
              <a:t> for girls and boys. However, there is currently a </a:t>
            </a:r>
            <a:r>
              <a:rPr lang="en-US" altLang="en-US" sz="1000" b="1">
                <a:solidFill>
                  <a:schemeClr val="hlink"/>
                </a:solidFill>
              </a:rPr>
              <a:t>global shortage</a:t>
            </a:r>
            <a:r>
              <a:rPr lang="en-US" altLang="en-US" sz="1000">
                <a:solidFill>
                  <a:srgbClr val="5F5F5F"/>
                </a:solidFill>
              </a:rPr>
              <a:t> of two million teachers, and at least 15 million new teachers will be needed between now and 2015 in order </a:t>
            </a:r>
            <a:r>
              <a:rPr lang="en-US" altLang="en-US" sz="1000" b="1">
                <a:solidFill>
                  <a:schemeClr val="hlink"/>
                </a:solidFill>
              </a:rPr>
              <a:t>to achieve education for all</a:t>
            </a:r>
            <a:r>
              <a:rPr lang="en-GB" altLang="en-US" sz="1000" b="1">
                <a:solidFill>
                  <a:schemeClr val="hlink"/>
                </a:solidFill>
              </a:rPr>
              <a:t> children</a:t>
            </a:r>
            <a:r>
              <a:rPr lang="en-GB" altLang="en-US" sz="1000">
                <a:solidFill>
                  <a:srgbClr val="5F5F5F"/>
                </a:solidFill>
              </a:rPr>
              <a:t> who lives in poor development countries.</a:t>
            </a:r>
          </a:p>
          <a:p>
            <a:pPr algn="just" eaLnBrk="1" hangingPunct="1"/>
            <a:r>
              <a:rPr lang="en-GB" altLang="en-US" sz="1000">
                <a:solidFill>
                  <a:srgbClr val="5F5F5F"/>
                </a:solidFill>
              </a:rPr>
              <a:t>All the children have the </a:t>
            </a:r>
            <a:r>
              <a:rPr lang="en-GB" altLang="en-US" sz="1000" b="1" u="sng">
                <a:solidFill>
                  <a:srgbClr val="993366"/>
                </a:solidFill>
              </a:rPr>
              <a:t>right to a free basic good-quality education</a:t>
            </a:r>
            <a:r>
              <a:rPr lang="en-GB" altLang="en-US" sz="1000">
                <a:solidFill>
                  <a:srgbClr val="5F5F5F"/>
                </a:solidFill>
              </a:rPr>
              <a:t>, as it can play a key role in reducing poverty and promoting gender equality. Education enables these children in developing countries </a:t>
            </a:r>
            <a:r>
              <a:rPr lang="en-GB" altLang="en-US" sz="1000" b="1" u="sng">
                <a:solidFill>
                  <a:srgbClr val="993366"/>
                </a:solidFill>
              </a:rPr>
              <a:t>to develop the skills they need help to overcome </a:t>
            </a:r>
            <a:r>
              <a:rPr lang="en-US" altLang="en-US" sz="1000" b="1" u="sng">
                <a:solidFill>
                  <a:srgbClr val="993366"/>
                </a:solidFill>
              </a:rPr>
              <a:t>poverty, to make positive changes in their lives, and to make their voices heard</a:t>
            </a:r>
            <a:r>
              <a:rPr lang="en-GB" altLang="en-US" sz="1000">
                <a:solidFill>
                  <a:srgbClr val="5F5F5F"/>
                </a:solidFill>
              </a:rPr>
              <a:t>.</a:t>
            </a:r>
          </a:p>
          <a:p>
            <a:pPr algn="just" eaLnBrk="1" hangingPunct="1"/>
            <a:endParaRPr lang="en-GB" altLang="en-US" sz="1000">
              <a:solidFill>
                <a:srgbClr val="5F5F5F"/>
              </a:solidFill>
            </a:endParaRPr>
          </a:p>
          <a:p>
            <a:pPr algn="just" eaLnBrk="1" hangingPunct="1"/>
            <a:r>
              <a:rPr lang="en-US" altLang="en-US" sz="1400" b="1">
                <a:solidFill>
                  <a:schemeClr val="hlink"/>
                </a:solidFill>
              </a:rPr>
              <a:t>HEALTH</a:t>
            </a:r>
          </a:p>
          <a:p>
            <a:pPr algn="just" eaLnBrk="1" hangingPunct="1"/>
            <a:endParaRPr lang="en-US" altLang="en-US" sz="300" b="1">
              <a:solidFill>
                <a:schemeClr val="hlink"/>
              </a:solidFill>
            </a:endParaRPr>
          </a:p>
          <a:p>
            <a:pPr algn="just" eaLnBrk="1" hangingPunct="1"/>
            <a:r>
              <a:rPr lang="en-US" altLang="en-US" sz="1000">
                <a:solidFill>
                  <a:srgbClr val="5F5F5F"/>
                </a:solidFill>
              </a:rPr>
              <a:t>Most children drop out schools due to their </a:t>
            </a:r>
            <a:r>
              <a:rPr lang="en-US" altLang="en-US" sz="1000" b="1" u="sng">
                <a:solidFill>
                  <a:srgbClr val="993366"/>
                </a:solidFill>
              </a:rPr>
              <a:t>health problems such as AIDs and HIV infections</a:t>
            </a:r>
            <a:r>
              <a:rPr lang="en-US" altLang="en-US" sz="1000">
                <a:solidFill>
                  <a:srgbClr val="5F5F5F"/>
                </a:solidFill>
              </a:rPr>
              <a:t>. As these children and their from development countries have a </a:t>
            </a:r>
            <a:r>
              <a:rPr lang="en-US" altLang="en-US" sz="1000" b="1">
                <a:solidFill>
                  <a:schemeClr val="hlink"/>
                </a:solidFill>
              </a:rPr>
              <a:t>lack of income in their household</a:t>
            </a:r>
            <a:r>
              <a:rPr lang="en-US" altLang="en-US" sz="1000">
                <a:solidFill>
                  <a:srgbClr val="5F5F5F"/>
                </a:solidFill>
              </a:rPr>
              <a:t>, then they </a:t>
            </a:r>
            <a:r>
              <a:rPr lang="en-US" altLang="en-US" sz="1000" b="1">
                <a:solidFill>
                  <a:schemeClr val="hlink"/>
                </a:solidFill>
              </a:rPr>
              <a:t>cannot afford for mediation or treatment</a:t>
            </a:r>
            <a:r>
              <a:rPr lang="en-US" altLang="en-US" sz="1000">
                <a:solidFill>
                  <a:srgbClr val="5F5F5F"/>
                </a:solidFill>
              </a:rPr>
              <a:t> to cure this disease. They may not have a nearest doctor practice to check out the cure etc, or may have to travel miles, cant afford transport to get there.</a:t>
            </a:r>
          </a:p>
          <a:p>
            <a:pPr algn="just" eaLnBrk="1" hangingPunct="1"/>
            <a:r>
              <a:rPr lang="en-GB" altLang="en-US" sz="1000">
                <a:solidFill>
                  <a:srgbClr val="5F5F5F"/>
                </a:solidFill>
              </a:rPr>
              <a:t>Another issue is a lot of families has </a:t>
            </a:r>
            <a:r>
              <a:rPr lang="en-GB" altLang="en-US" sz="1000" b="1" u="sng">
                <a:solidFill>
                  <a:srgbClr val="993366"/>
                </a:solidFill>
              </a:rPr>
              <a:t>a lack of income</a:t>
            </a:r>
            <a:r>
              <a:rPr lang="en-GB" altLang="en-US" sz="1000">
                <a:solidFill>
                  <a:srgbClr val="5F5F5F"/>
                </a:solidFill>
              </a:rPr>
              <a:t>, as they make </a:t>
            </a:r>
            <a:r>
              <a:rPr lang="en-GB" altLang="en-US" sz="1000" b="1" u="sng">
                <a:solidFill>
                  <a:srgbClr val="993366"/>
                </a:solidFill>
              </a:rPr>
              <a:t>a small amount of money</a:t>
            </a:r>
            <a:r>
              <a:rPr lang="en-GB" altLang="en-US" sz="1000">
                <a:solidFill>
                  <a:srgbClr val="5F5F5F"/>
                </a:solidFill>
              </a:rPr>
              <a:t> in their jobs, they need the money to pay for food and water etc to survive. This issues lead to these </a:t>
            </a:r>
            <a:r>
              <a:rPr lang="en-GB" altLang="en-US" sz="1000" b="1" u="sng">
                <a:solidFill>
                  <a:srgbClr val="993366"/>
                </a:solidFill>
              </a:rPr>
              <a:t>families and children to starve</a:t>
            </a:r>
            <a:r>
              <a:rPr lang="en-GB" altLang="en-US" sz="1000">
                <a:solidFill>
                  <a:srgbClr val="5F5F5F"/>
                </a:solidFill>
              </a:rPr>
              <a:t>. This is a huge limitation as the </a:t>
            </a:r>
            <a:r>
              <a:rPr lang="en-GB" altLang="en-US" sz="1000" b="1" u="sng">
                <a:solidFill>
                  <a:srgbClr val="993366"/>
                </a:solidFill>
              </a:rPr>
              <a:t>children or adults cannot concentrate in school or their workplace as there is no energy in their bodies and they can be very weak</a:t>
            </a:r>
            <a:r>
              <a:rPr lang="en-GB" altLang="en-US" sz="1000">
                <a:solidFill>
                  <a:srgbClr val="5F5F5F"/>
                </a:solidFill>
              </a:rPr>
              <a:t>.</a:t>
            </a:r>
            <a:endParaRPr lang="en-US" altLang="en-US" sz="1000">
              <a:solidFill>
                <a:srgbClr val="5F5F5F"/>
              </a:solidFill>
            </a:endParaRPr>
          </a:p>
          <a:p>
            <a:pPr algn="just" eaLnBrk="1" hangingPunct="1"/>
            <a:endParaRPr lang="en-US" altLang="en-US" sz="1000">
              <a:solidFill>
                <a:srgbClr val="5F5F5F"/>
              </a:solidFill>
            </a:endParaRPr>
          </a:p>
          <a:p>
            <a:pPr algn="just" eaLnBrk="1" hangingPunct="1"/>
            <a:r>
              <a:rPr lang="en-US" altLang="en-US" sz="1400" b="1">
                <a:solidFill>
                  <a:schemeClr val="hlink"/>
                </a:solidFill>
              </a:rPr>
              <a:t>CONFLICT &amp; NATURAL DISASTERS</a:t>
            </a:r>
          </a:p>
          <a:p>
            <a:pPr algn="just" eaLnBrk="1" hangingPunct="1"/>
            <a:endParaRPr lang="en-US" altLang="en-US" sz="300" b="1">
              <a:solidFill>
                <a:schemeClr val="hlink"/>
              </a:solidFill>
            </a:endParaRPr>
          </a:p>
          <a:p>
            <a:pPr algn="just" eaLnBrk="1" hangingPunct="1"/>
            <a:r>
              <a:rPr lang="en-GB" altLang="en-US" sz="1000">
                <a:solidFill>
                  <a:srgbClr val="5F5F5F"/>
                </a:solidFill>
              </a:rPr>
              <a:t>Many people who lives in developing countries or poor developed countries, have </a:t>
            </a:r>
            <a:r>
              <a:rPr lang="en-GB" altLang="en-US" sz="1000" b="1" u="sng">
                <a:solidFill>
                  <a:srgbClr val="993366"/>
                </a:solidFill>
              </a:rPr>
              <a:t>fled their homes as a result of war, crime, floods, earthquakes, volcanoes and other forms of conflict and so called ‘natural’ disasters</a:t>
            </a:r>
            <a:r>
              <a:rPr lang="en-GB" altLang="en-US" sz="1000">
                <a:solidFill>
                  <a:srgbClr val="5F5F5F"/>
                </a:solidFill>
              </a:rPr>
              <a:t>. For Many people their </a:t>
            </a:r>
            <a:r>
              <a:rPr lang="en-GB" altLang="en-US" sz="1000" b="1">
                <a:solidFill>
                  <a:schemeClr val="hlink"/>
                </a:solidFill>
              </a:rPr>
              <a:t>living is destroyed by these number of reasons and their families are broken up</a:t>
            </a:r>
            <a:r>
              <a:rPr lang="en-GB" altLang="en-US" sz="1000">
                <a:solidFill>
                  <a:srgbClr val="5F5F5F"/>
                </a:solidFill>
              </a:rPr>
              <a:t>.</a:t>
            </a:r>
          </a:p>
          <a:p>
            <a:pPr algn="just" eaLnBrk="1" hangingPunct="1"/>
            <a:r>
              <a:rPr lang="en-GB" altLang="en-US" sz="1000">
                <a:solidFill>
                  <a:srgbClr val="5F5F5F"/>
                </a:solidFill>
              </a:rPr>
              <a:t>When disasters such as </a:t>
            </a:r>
            <a:r>
              <a:rPr lang="en-GB" altLang="en-US" sz="1000" b="1">
                <a:solidFill>
                  <a:schemeClr val="hlink"/>
                </a:solidFill>
              </a:rPr>
              <a:t>earthquakes, volcanic eruptions, tsunami occurs</a:t>
            </a:r>
            <a:r>
              <a:rPr lang="en-GB" altLang="en-US" sz="1000">
                <a:solidFill>
                  <a:srgbClr val="5F5F5F"/>
                </a:solidFill>
              </a:rPr>
              <a:t>, a lot of people </a:t>
            </a:r>
            <a:r>
              <a:rPr lang="en-GB" altLang="en-US" sz="1000" b="1" u="sng">
                <a:solidFill>
                  <a:srgbClr val="993366"/>
                </a:solidFill>
              </a:rPr>
              <a:t>lost their homes as it is damaged or crushed</a:t>
            </a:r>
            <a:r>
              <a:rPr lang="en-GB" altLang="en-US" sz="1000">
                <a:solidFill>
                  <a:srgbClr val="5F5F5F"/>
                </a:solidFill>
              </a:rPr>
              <a:t>, family members, etc. Many people may also </a:t>
            </a:r>
            <a:r>
              <a:rPr lang="en-GB" altLang="en-US" sz="1000" b="1">
                <a:solidFill>
                  <a:schemeClr val="hlink"/>
                </a:solidFill>
              </a:rPr>
              <a:t>be injured or death</a:t>
            </a:r>
            <a:r>
              <a:rPr lang="en-GB" altLang="en-US" sz="1000">
                <a:solidFill>
                  <a:srgbClr val="5F5F5F"/>
                </a:solidFill>
              </a:rPr>
              <a:t>. </a:t>
            </a:r>
          </a:p>
          <a:p>
            <a:pPr algn="just" eaLnBrk="1" hangingPunct="1"/>
            <a:r>
              <a:rPr lang="en-GB" altLang="en-US" sz="1000">
                <a:solidFill>
                  <a:srgbClr val="5F5F5F"/>
                </a:solidFill>
              </a:rPr>
              <a:t>After an disaster a lot of people are </a:t>
            </a:r>
            <a:r>
              <a:rPr lang="en-GB" altLang="en-US" sz="1000" b="1">
                <a:solidFill>
                  <a:schemeClr val="hlink"/>
                </a:solidFill>
              </a:rPr>
              <a:t>very weak to look after themselves or build their own homes, the emergency services helps them and provide them food, water, first aid, etc</a:t>
            </a:r>
            <a:r>
              <a:rPr lang="en-GB" altLang="en-US" sz="1000">
                <a:solidFill>
                  <a:srgbClr val="5F5F5F"/>
                </a:solidFill>
              </a:rPr>
              <a:t>. </a:t>
            </a:r>
            <a:r>
              <a:rPr lang="en-GB" altLang="en-US" sz="1000" b="1" u="sng">
                <a:solidFill>
                  <a:srgbClr val="993366"/>
                </a:solidFill>
              </a:rPr>
              <a:t>Schools and education are unavailable as the school and its facilities is damaged</a:t>
            </a:r>
            <a:r>
              <a:rPr lang="en-GB" altLang="en-US" sz="1000">
                <a:solidFill>
                  <a:srgbClr val="5F5F5F"/>
                </a:solidFill>
              </a:rPr>
              <a:t>. It may take a long time to get money and to replace these damages.  </a:t>
            </a:r>
            <a:endParaRPr lang="en-US" altLang="en-US" sz="1000">
              <a:solidFill>
                <a:srgbClr val="5F5F5F"/>
              </a:solidFill>
            </a:endParaRPr>
          </a:p>
        </p:txBody>
      </p:sp>
      <p:sp>
        <p:nvSpPr>
          <p:cNvPr id="6152" name="Text Box 10"/>
          <p:cNvSpPr txBox="1">
            <a:spLocks noChangeArrowheads="1"/>
          </p:cNvSpPr>
          <p:nvPr/>
        </p:nvSpPr>
        <p:spPr bwMode="auto">
          <a:xfrm>
            <a:off x="8489950" y="-12700"/>
            <a:ext cx="4248150" cy="560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400" b="1">
                <a:solidFill>
                  <a:schemeClr val="hlink"/>
                </a:solidFill>
              </a:rPr>
              <a:t>CLIMATE CHANGE</a:t>
            </a:r>
          </a:p>
          <a:p>
            <a:pPr algn="just" eaLnBrk="1" hangingPunct="1">
              <a:spcBef>
                <a:spcPct val="50000"/>
              </a:spcBef>
            </a:pPr>
            <a:r>
              <a:rPr lang="en-US" altLang="en-US" sz="1000">
                <a:solidFill>
                  <a:srgbClr val="5F5F5F"/>
                </a:solidFill>
              </a:rPr>
              <a:t>Climate change is real and is having a </a:t>
            </a:r>
            <a:r>
              <a:rPr lang="en-US" altLang="en-US" sz="1000" b="1" u="sng">
                <a:solidFill>
                  <a:srgbClr val="993366"/>
                </a:solidFill>
              </a:rPr>
              <a:t>serious effect on the lives of people living in poverty in developing countries</a:t>
            </a:r>
            <a:r>
              <a:rPr lang="en-US" altLang="en-US" sz="1000">
                <a:solidFill>
                  <a:srgbClr val="5F5F5F"/>
                </a:solidFill>
              </a:rPr>
              <a:t>. Earth's climate is changing or that atmospheric concentrations of greenhouse gases have increased as a result of human activities. Hundreds of millions of people are </a:t>
            </a:r>
            <a:r>
              <a:rPr lang="en-US" altLang="en-US" sz="1000" b="1" u="sng">
                <a:solidFill>
                  <a:srgbClr val="993366"/>
                </a:solidFill>
              </a:rPr>
              <a:t>already suffering damage from a rapidly changing climate, which is frustrating their efforts to escape poverty</a:t>
            </a:r>
            <a:r>
              <a:rPr lang="en-US" altLang="en-US" sz="1000">
                <a:solidFill>
                  <a:srgbClr val="5F5F5F"/>
                </a:solidFill>
              </a:rPr>
              <a:t>. </a:t>
            </a:r>
          </a:p>
          <a:p>
            <a:pPr algn="just" eaLnBrk="1" hangingPunct="1">
              <a:spcBef>
                <a:spcPct val="50000"/>
              </a:spcBef>
            </a:pPr>
            <a:r>
              <a:rPr lang="en-US" altLang="en-US" sz="1000">
                <a:solidFill>
                  <a:srgbClr val="5F5F5F"/>
                </a:solidFill>
              </a:rPr>
              <a:t>Those with special burdens and/or vulnerabilities such as </a:t>
            </a:r>
            <a:r>
              <a:rPr lang="en-US" altLang="en-US" sz="1000" b="1">
                <a:solidFill>
                  <a:schemeClr val="hlink"/>
                </a:solidFill>
              </a:rPr>
              <a:t>women farmers</a:t>
            </a:r>
            <a:r>
              <a:rPr lang="en-US" altLang="en-US" sz="1000">
                <a:solidFill>
                  <a:srgbClr val="5F5F5F"/>
                </a:solidFill>
              </a:rPr>
              <a:t>, ethnic minorities, and people </a:t>
            </a:r>
            <a:r>
              <a:rPr lang="en-US" altLang="en-US" sz="1000" b="1">
                <a:solidFill>
                  <a:schemeClr val="hlink"/>
                </a:solidFill>
              </a:rPr>
              <a:t>living with HIV/AIDS are feeling yet another pressure in global warming</a:t>
            </a:r>
            <a:r>
              <a:rPr lang="en-US" altLang="en-US" sz="1000">
                <a:solidFill>
                  <a:srgbClr val="5F5F5F"/>
                </a:solidFill>
              </a:rPr>
              <a:t> – one that is fundamentally unjust. Global average temperatures over land and sea have now </a:t>
            </a:r>
            <a:r>
              <a:rPr lang="en-US" altLang="en-US" sz="1000" b="1">
                <a:solidFill>
                  <a:schemeClr val="hlink"/>
                </a:solidFill>
              </a:rPr>
              <a:t>risen by an average</a:t>
            </a:r>
            <a:r>
              <a:rPr lang="en-US" altLang="en-US" sz="1000">
                <a:solidFill>
                  <a:srgbClr val="5F5F5F"/>
                </a:solidFill>
              </a:rPr>
              <a:t> of about 0.8ºC above pre-industrial levels. Cities too are </a:t>
            </a:r>
            <a:r>
              <a:rPr lang="en-US" altLang="en-US" sz="1000" b="1">
                <a:solidFill>
                  <a:schemeClr val="hlink"/>
                </a:solidFill>
              </a:rPr>
              <a:t>hotter than rural areas</a:t>
            </a:r>
            <a:r>
              <a:rPr lang="en-US" altLang="en-US" sz="1000">
                <a:solidFill>
                  <a:srgbClr val="5F5F5F"/>
                </a:solidFill>
              </a:rPr>
              <a:t>. </a:t>
            </a:r>
            <a:r>
              <a:rPr lang="en-US" altLang="en-US" sz="1000" b="1" u="sng">
                <a:solidFill>
                  <a:srgbClr val="993366"/>
                </a:solidFill>
              </a:rPr>
              <a:t>Rainfall patterns are changing</a:t>
            </a:r>
            <a:r>
              <a:rPr lang="en-US" altLang="en-US" sz="1000">
                <a:solidFill>
                  <a:srgbClr val="5F5F5F"/>
                </a:solidFill>
              </a:rPr>
              <a:t> – in broad terms there is more precipitation in high latitudes (</a:t>
            </a:r>
            <a:r>
              <a:rPr lang="en-US" altLang="en-US" sz="1000" b="1">
                <a:solidFill>
                  <a:schemeClr val="hlink"/>
                </a:solidFill>
              </a:rPr>
              <a:t>whether falling as heavy rain or as snow</a:t>
            </a:r>
            <a:r>
              <a:rPr lang="en-US" altLang="en-US" sz="1000">
                <a:solidFill>
                  <a:srgbClr val="5F5F5F"/>
                </a:solidFill>
              </a:rPr>
              <a:t>) whilst the already dry semi-arid regions at lower latitudes are getting drier. </a:t>
            </a:r>
            <a:r>
              <a:rPr lang="en-US" altLang="en-US" sz="1000" b="1" u="sng">
                <a:solidFill>
                  <a:srgbClr val="993366"/>
                </a:solidFill>
              </a:rPr>
              <a:t>These problems are likely to get worse. </a:t>
            </a:r>
            <a:endParaRPr lang="en-GB" altLang="en-US" sz="1000" b="1" u="sng">
              <a:solidFill>
                <a:srgbClr val="993366"/>
              </a:solidFill>
            </a:endParaRPr>
          </a:p>
          <a:p>
            <a:pPr algn="just" eaLnBrk="1" hangingPunct="1">
              <a:spcBef>
                <a:spcPct val="50000"/>
              </a:spcBef>
            </a:pPr>
            <a:r>
              <a:rPr lang="en-GB" altLang="en-US" sz="1400" b="1">
                <a:solidFill>
                  <a:schemeClr val="hlink"/>
                </a:solidFill>
              </a:rPr>
              <a:t>POVERTY</a:t>
            </a:r>
          </a:p>
          <a:p>
            <a:pPr algn="just" eaLnBrk="1" hangingPunct="1">
              <a:spcBef>
                <a:spcPct val="50000"/>
              </a:spcBef>
            </a:pPr>
            <a:endParaRPr lang="en-GB" altLang="en-US" sz="300" b="1">
              <a:solidFill>
                <a:schemeClr val="hlink"/>
              </a:solidFill>
            </a:endParaRPr>
          </a:p>
          <a:p>
            <a:pPr algn="just" eaLnBrk="1" hangingPunct="1"/>
            <a:r>
              <a:rPr lang="en-US" altLang="en-US" sz="1000">
                <a:solidFill>
                  <a:srgbClr val="5F5F5F"/>
                </a:solidFill>
              </a:rPr>
              <a:t>Gender discrimination, or the denial of </a:t>
            </a:r>
            <a:r>
              <a:rPr lang="en-US" altLang="en-US" sz="1000" b="1">
                <a:solidFill>
                  <a:schemeClr val="hlink"/>
                </a:solidFill>
              </a:rPr>
              <a:t>women’s basic human rights</a:t>
            </a:r>
            <a:r>
              <a:rPr lang="en-US" altLang="en-US" sz="1000">
                <a:solidFill>
                  <a:srgbClr val="5F5F5F"/>
                </a:solidFill>
              </a:rPr>
              <a:t>, is a </a:t>
            </a:r>
            <a:r>
              <a:rPr lang="en-US" altLang="en-US" sz="1000" b="1" u="sng">
                <a:solidFill>
                  <a:srgbClr val="993366"/>
                </a:solidFill>
              </a:rPr>
              <a:t>major cause of poverty</a:t>
            </a:r>
            <a:r>
              <a:rPr lang="en-US" altLang="en-US" sz="1000">
                <a:solidFill>
                  <a:srgbClr val="5F5F5F"/>
                </a:solidFill>
              </a:rPr>
              <a:t>. Women often have </a:t>
            </a:r>
            <a:r>
              <a:rPr lang="en-US" altLang="en-US" sz="1000" b="1">
                <a:solidFill>
                  <a:schemeClr val="hlink"/>
                </a:solidFill>
              </a:rPr>
              <a:t>less recourse than men to legal recognition and protection</a:t>
            </a:r>
            <a:r>
              <a:rPr lang="en-US" altLang="en-US" sz="1000">
                <a:solidFill>
                  <a:srgbClr val="5F5F5F"/>
                </a:solidFill>
              </a:rPr>
              <a:t>, as well as lower access to public knowledge and information, and less decision-making power both within and outside the home. Women in many parts of the world frequently have </a:t>
            </a:r>
            <a:r>
              <a:rPr lang="en-US" altLang="en-US" sz="1000" b="1" u="sng">
                <a:solidFill>
                  <a:srgbClr val="993366"/>
                </a:solidFill>
              </a:rPr>
              <a:t>little control</a:t>
            </a:r>
            <a:r>
              <a:rPr lang="en-US" altLang="en-US" sz="1000" b="1">
                <a:solidFill>
                  <a:schemeClr val="hlink"/>
                </a:solidFill>
              </a:rPr>
              <a:t> over fertility, sexuality and marital choices</a:t>
            </a:r>
            <a:r>
              <a:rPr lang="en-US" altLang="en-US" sz="1000">
                <a:solidFill>
                  <a:srgbClr val="5F5F5F"/>
                </a:solidFill>
              </a:rPr>
              <a:t>.</a:t>
            </a:r>
          </a:p>
          <a:p>
            <a:pPr algn="just" eaLnBrk="1" hangingPunct="1"/>
            <a:r>
              <a:rPr lang="en-US" altLang="en-US" sz="1000">
                <a:solidFill>
                  <a:srgbClr val="5F5F5F"/>
                </a:solidFill>
              </a:rPr>
              <a:t>This systematic discrimination reduces women’s public participation, often increases </a:t>
            </a:r>
            <a:r>
              <a:rPr lang="en-US" altLang="en-US" sz="1000" b="1">
                <a:solidFill>
                  <a:schemeClr val="hlink"/>
                </a:solidFill>
              </a:rPr>
              <a:t>their vulnerability to </a:t>
            </a:r>
            <a:r>
              <a:rPr lang="en-US" altLang="en-US" sz="1000" b="1" u="sng">
                <a:solidFill>
                  <a:srgbClr val="993366"/>
                </a:solidFill>
              </a:rPr>
              <a:t>poverty, violence and HIV, and results in women representing a unequal percentage of the poor population of the world</a:t>
            </a:r>
            <a:r>
              <a:rPr lang="en-US" altLang="en-US" sz="1000">
                <a:solidFill>
                  <a:srgbClr val="5F5F5F"/>
                </a:solidFill>
              </a:rPr>
              <a:t>. In my own research I found out that Between 10 and 69 per cent of women report abuse by their intimate partner in every country where reliable data exist. </a:t>
            </a:r>
            <a:r>
              <a:rPr lang="en-US" altLang="en-US" sz="1000" b="1" u="sng">
                <a:solidFill>
                  <a:srgbClr val="993366"/>
                </a:solidFill>
              </a:rPr>
              <a:t>Systematic rape has left millions of women and adolescent girls traumatized, pregnant, or infected with HIV</a:t>
            </a:r>
            <a:r>
              <a:rPr lang="en-US" altLang="en-US" sz="1000">
                <a:solidFill>
                  <a:srgbClr val="5F5F5F"/>
                </a:solidFill>
              </a:rPr>
              <a:t>. (UN) </a:t>
            </a:r>
            <a:endParaRPr lang="en-GB" altLang="en-US" sz="1000">
              <a:solidFill>
                <a:srgbClr val="5F5F5F"/>
              </a:solidFill>
            </a:endParaRPr>
          </a:p>
        </p:txBody>
      </p:sp>
      <p:sp>
        <p:nvSpPr>
          <p:cNvPr id="6153" name="Text Box 13"/>
          <p:cNvSpPr txBox="1">
            <a:spLocks noChangeArrowheads="1"/>
          </p:cNvSpPr>
          <p:nvPr/>
        </p:nvSpPr>
        <p:spPr bwMode="auto">
          <a:xfrm>
            <a:off x="8488363" y="5762625"/>
            <a:ext cx="4249737" cy="3536950"/>
          </a:xfrm>
          <a:prstGeom prst="rect">
            <a:avLst/>
          </a:pr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600" b="1">
                <a:solidFill>
                  <a:schemeClr val="hlink"/>
                </a:solidFill>
                <a:cs typeface="Arial" pitchFamily="34" charset="0"/>
              </a:rPr>
              <a:t>DESIGN BRIEF:</a:t>
            </a:r>
          </a:p>
          <a:p>
            <a:pPr algn="just" eaLnBrk="1" hangingPunct="1">
              <a:spcBef>
                <a:spcPct val="50000"/>
              </a:spcBef>
            </a:pPr>
            <a:r>
              <a:rPr lang="en-GB" altLang="en-US" sz="1000">
                <a:solidFill>
                  <a:srgbClr val="5F5F5F"/>
                </a:solidFill>
                <a:cs typeface="Arial" pitchFamily="34" charset="0"/>
              </a:rPr>
              <a:t>I am going to design and make a </a:t>
            </a:r>
            <a:r>
              <a:rPr lang="en-GB" altLang="en-US" sz="1000" b="1" u="sng">
                <a:solidFill>
                  <a:srgbClr val="993366"/>
                </a:solidFill>
                <a:cs typeface="Arial" pitchFamily="34" charset="0"/>
              </a:rPr>
              <a:t>school desk</a:t>
            </a:r>
            <a:r>
              <a:rPr lang="en-GB" altLang="en-US" sz="1000">
                <a:solidFill>
                  <a:srgbClr val="5F5F5F"/>
                </a:solidFill>
                <a:cs typeface="Arial" pitchFamily="34" charset="0"/>
              </a:rPr>
              <a:t> that will make the </a:t>
            </a:r>
            <a:r>
              <a:rPr lang="en-GB" altLang="en-US" sz="1000" b="1">
                <a:solidFill>
                  <a:schemeClr val="hlink"/>
                </a:solidFill>
                <a:cs typeface="Arial" pitchFamily="34" charset="0"/>
              </a:rPr>
              <a:t>lives better and more easier</a:t>
            </a:r>
            <a:r>
              <a:rPr lang="en-GB" altLang="en-US" sz="1000">
                <a:solidFill>
                  <a:srgbClr val="5F5F5F"/>
                </a:solidFill>
                <a:cs typeface="Arial" pitchFamily="34" charset="0"/>
              </a:rPr>
              <a:t> in </a:t>
            </a:r>
            <a:r>
              <a:rPr lang="en-GB" altLang="en-US" sz="1000" b="1">
                <a:solidFill>
                  <a:schemeClr val="hlink"/>
                </a:solidFill>
                <a:cs typeface="Arial" pitchFamily="34" charset="0"/>
              </a:rPr>
              <a:t>Developing Countries</a:t>
            </a:r>
            <a:r>
              <a:rPr lang="en-GB" altLang="en-US" sz="1000">
                <a:solidFill>
                  <a:srgbClr val="5F5F5F"/>
                </a:solidFill>
                <a:cs typeface="Arial" pitchFamily="34" charset="0"/>
              </a:rPr>
              <a:t> such as Uganda, etc. I’m doing this because I noticed that this is one of the poorest countries in the world, and the education is </a:t>
            </a:r>
            <a:r>
              <a:rPr lang="en-GB" altLang="en-US" sz="1000" b="1">
                <a:solidFill>
                  <a:schemeClr val="hlink"/>
                </a:solidFill>
                <a:cs typeface="Arial" pitchFamily="34" charset="0"/>
              </a:rPr>
              <a:t>very poor</a:t>
            </a:r>
            <a:r>
              <a:rPr lang="en-GB" altLang="en-US" sz="1000">
                <a:solidFill>
                  <a:srgbClr val="5F5F5F"/>
                </a:solidFill>
                <a:cs typeface="Arial" pitchFamily="34" charset="0"/>
              </a:rPr>
              <a:t> as most of the </a:t>
            </a:r>
            <a:r>
              <a:rPr lang="en-GB" altLang="en-US" sz="1000" b="1">
                <a:solidFill>
                  <a:schemeClr val="hlink"/>
                </a:solidFill>
                <a:cs typeface="Arial" pitchFamily="34" charset="0"/>
              </a:rPr>
              <a:t>children cant go to school</a:t>
            </a:r>
            <a:r>
              <a:rPr lang="en-GB" altLang="en-US" sz="1000">
                <a:solidFill>
                  <a:srgbClr val="5F5F5F"/>
                </a:solidFill>
                <a:cs typeface="Arial" pitchFamily="34" charset="0"/>
              </a:rPr>
              <a:t> because they need to </a:t>
            </a:r>
            <a:r>
              <a:rPr lang="en-GB" altLang="en-US" sz="1000" b="1">
                <a:solidFill>
                  <a:schemeClr val="hlink"/>
                </a:solidFill>
                <a:cs typeface="Arial" pitchFamily="34" charset="0"/>
              </a:rPr>
              <a:t>work to help their family to survive</a:t>
            </a:r>
            <a:r>
              <a:rPr lang="en-GB" altLang="en-US" sz="1000">
                <a:solidFill>
                  <a:srgbClr val="5F5F5F"/>
                </a:solidFill>
                <a:cs typeface="Arial" pitchFamily="34" charset="0"/>
              </a:rPr>
              <a:t>. I am designing this product to </a:t>
            </a:r>
            <a:r>
              <a:rPr lang="en-GB" altLang="en-US" sz="1000" b="1" u="sng">
                <a:solidFill>
                  <a:srgbClr val="993366"/>
                </a:solidFill>
                <a:cs typeface="Arial" pitchFamily="34" charset="0"/>
              </a:rPr>
              <a:t>encourage</a:t>
            </a:r>
            <a:r>
              <a:rPr lang="en-GB" altLang="en-US" sz="1000">
                <a:solidFill>
                  <a:srgbClr val="5F5F5F"/>
                </a:solidFill>
                <a:cs typeface="Arial" pitchFamily="34" charset="0"/>
              </a:rPr>
              <a:t> these children to go to school and </a:t>
            </a:r>
            <a:r>
              <a:rPr lang="en-GB" altLang="en-US" sz="1000" b="1" u="sng">
                <a:solidFill>
                  <a:srgbClr val="993366"/>
                </a:solidFill>
                <a:cs typeface="Arial" pitchFamily="34" charset="0"/>
              </a:rPr>
              <a:t>have education</a:t>
            </a:r>
            <a:r>
              <a:rPr lang="en-GB" altLang="en-US" sz="1000">
                <a:solidFill>
                  <a:srgbClr val="5F5F5F"/>
                </a:solidFill>
                <a:cs typeface="Arial" pitchFamily="34" charset="0"/>
              </a:rPr>
              <a:t> to help </a:t>
            </a:r>
            <a:r>
              <a:rPr lang="en-GB" altLang="en-US" sz="1000" b="1">
                <a:solidFill>
                  <a:schemeClr val="hlink"/>
                </a:solidFill>
                <a:cs typeface="Arial" pitchFamily="34" charset="0"/>
              </a:rPr>
              <a:t>strengthen their skills</a:t>
            </a:r>
            <a:r>
              <a:rPr lang="en-GB" altLang="en-US" sz="1000">
                <a:solidFill>
                  <a:srgbClr val="5F5F5F"/>
                </a:solidFill>
                <a:cs typeface="Arial" pitchFamily="34" charset="0"/>
              </a:rPr>
              <a:t> for the </a:t>
            </a:r>
            <a:r>
              <a:rPr lang="en-GB" altLang="en-US" sz="1000" b="1">
                <a:solidFill>
                  <a:schemeClr val="hlink"/>
                </a:solidFill>
                <a:cs typeface="Arial" pitchFamily="34" charset="0"/>
              </a:rPr>
              <a:t>future</a:t>
            </a:r>
            <a:r>
              <a:rPr lang="en-GB" altLang="en-US" sz="1000">
                <a:solidFill>
                  <a:srgbClr val="5F5F5F"/>
                </a:solidFill>
                <a:cs typeface="Arial" pitchFamily="34" charset="0"/>
              </a:rPr>
              <a:t>. </a:t>
            </a:r>
          </a:p>
          <a:p>
            <a:pPr algn="just" eaLnBrk="1" hangingPunct="1">
              <a:spcBef>
                <a:spcPct val="50000"/>
              </a:spcBef>
            </a:pPr>
            <a:r>
              <a:rPr lang="en-GB" altLang="en-US" sz="1000">
                <a:solidFill>
                  <a:srgbClr val="5F5F5F"/>
                </a:solidFill>
                <a:cs typeface="Arial" pitchFamily="34" charset="0"/>
              </a:rPr>
              <a:t>The community is destroyed by </a:t>
            </a:r>
            <a:r>
              <a:rPr lang="en-GB" altLang="en-US" sz="1000" b="1">
                <a:solidFill>
                  <a:schemeClr val="hlink"/>
                </a:solidFill>
                <a:cs typeface="Arial" pitchFamily="34" charset="0"/>
              </a:rPr>
              <a:t>wars and starvation</a:t>
            </a:r>
            <a:r>
              <a:rPr lang="en-GB" altLang="en-US" sz="1000">
                <a:solidFill>
                  <a:srgbClr val="5F5F5F"/>
                </a:solidFill>
                <a:cs typeface="Arial" pitchFamily="34" charset="0"/>
              </a:rPr>
              <a:t> and there are children that has been involved in </a:t>
            </a:r>
            <a:r>
              <a:rPr lang="en-GB" altLang="en-US" sz="1000" b="1">
                <a:solidFill>
                  <a:schemeClr val="hlink"/>
                </a:solidFill>
                <a:cs typeface="Arial" pitchFamily="34" charset="0"/>
              </a:rPr>
              <a:t>violence and intense abuse</a:t>
            </a:r>
            <a:r>
              <a:rPr lang="en-GB" altLang="en-US" sz="1000">
                <a:solidFill>
                  <a:srgbClr val="5F5F5F"/>
                </a:solidFill>
                <a:cs typeface="Arial" pitchFamily="34" charset="0"/>
              </a:rPr>
              <a:t> because they are </a:t>
            </a:r>
            <a:r>
              <a:rPr lang="en-GB" altLang="en-US" sz="1000" b="1" u="sng">
                <a:solidFill>
                  <a:schemeClr val="hlink"/>
                </a:solidFill>
                <a:cs typeface="Arial" pitchFamily="34" charset="0"/>
              </a:rPr>
              <a:t>forced</a:t>
            </a:r>
            <a:r>
              <a:rPr lang="en-GB" altLang="en-US" sz="1000">
                <a:solidFill>
                  <a:srgbClr val="5F5F5F"/>
                </a:solidFill>
                <a:cs typeface="Arial" pitchFamily="34" charset="0"/>
              </a:rPr>
              <a:t> to be soldiers because they don’t go to school. When disasters occurs such as </a:t>
            </a:r>
            <a:r>
              <a:rPr lang="en-GB" altLang="en-US" sz="1000" b="1">
                <a:solidFill>
                  <a:schemeClr val="hlink"/>
                </a:solidFill>
                <a:cs typeface="Arial" pitchFamily="34" charset="0"/>
              </a:rPr>
              <a:t>earthquakes, volcanic eruptions, tsunami</a:t>
            </a:r>
            <a:r>
              <a:rPr lang="en-GB" altLang="en-US" sz="1000">
                <a:solidFill>
                  <a:srgbClr val="5F5F5F"/>
                </a:solidFill>
                <a:cs typeface="Arial" pitchFamily="34" charset="0"/>
              </a:rPr>
              <a:t>, etc </a:t>
            </a:r>
            <a:r>
              <a:rPr lang="en-GB" altLang="en-US" sz="1000" b="1" u="sng">
                <a:solidFill>
                  <a:srgbClr val="993366"/>
                </a:solidFill>
                <a:cs typeface="Arial" pitchFamily="34" charset="0"/>
              </a:rPr>
              <a:t>properties, schools, homes are destroyed</a:t>
            </a:r>
            <a:r>
              <a:rPr lang="en-GB" altLang="en-US" sz="1000">
                <a:solidFill>
                  <a:srgbClr val="5F5F5F"/>
                </a:solidFill>
                <a:cs typeface="Arial" pitchFamily="34" charset="0"/>
              </a:rPr>
              <a:t>, and I'm going to design a product that it can be used for emergency and can be sold for a reasonable price with </a:t>
            </a:r>
            <a:r>
              <a:rPr lang="en-GB" altLang="en-US" sz="1000" b="1">
                <a:solidFill>
                  <a:schemeClr val="hlink"/>
                </a:solidFill>
                <a:cs typeface="Arial" pitchFamily="34" charset="0"/>
              </a:rPr>
              <a:t>sensible use of materials and manufacture</a:t>
            </a:r>
            <a:r>
              <a:rPr lang="en-GB" altLang="en-US" sz="1000">
                <a:solidFill>
                  <a:srgbClr val="5F5F5F"/>
                </a:solidFill>
                <a:cs typeface="Arial" pitchFamily="34" charset="0"/>
              </a:rPr>
              <a:t>.</a:t>
            </a:r>
          </a:p>
          <a:p>
            <a:pPr algn="just" eaLnBrk="1" hangingPunct="1">
              <a:spcBef>
                <a:spcPct val="50000"/>
              </a:spcBef>
            </a:pPr>
            <a:r>
              <a:rPr lang="en-GB" altLang="en-US" sz="1000" b="1" u="sng">
                <a:solidFill>
                  <a:srgbClr val="993366"/>
                </a:solidFill>
                <a:cs typeface="Arial" pitchFamily="34" charset="0"/>
              </a:rPr>
              <a:t>Other than using this product</a:t>
            </a:r>
            <a:r>
              <a:rPr lang="en-GB" altLang="en-US" sz="1000">
                <a:solidFill>
                  <a:srgbClr val="5F5F5F"/>
                </a:solidFill>
                <a:cs typeface="Arial" pitchFamily="34" charset="0"/>
              </a:rPr>
              <a:t> for developing countries, it can be used for </a:t>
            </a:r>
            <a:r>
              <a:rPr lang="en-GB" altLang="en-US" sz="1000" b="1">
                <a:solidFill>
                  <a:schemeClr val="hlink"/>
                </a:solidFill>
                <a:cs typeface="Arial" pitchFamily="34" charset="0"/>
              </a:rPr>
              <a:t>office workers, if they want to work outside their workplace</a:t>
            </a:r>
            <a:r>
              <a:rPr lang="en-GB" altLang="en-US" sz="1000">
                <a:solidFill>
                  <a:srgbClr val="5F5F5F"/>
                </a:solidFill>
                <a:cs typeface="Arial" pitchFamily="34" charset="0"/>
              </a:rPr>
              <a:t>, as it can be</a:t>
            </a:r>
            <a:r>
              <a:rPr lang="en-GB" altLang="en-US" sz="1000">
                <a:solidFill>
                  <a:schemeClr val="hlink"/>
                </a:solidFill>
                <a:cs typeface="Arial" pitchFamily="34" charset="0"/>
              </a:rPr>
              <a:t> </a:t>
            </a:r>
            <a:r>
              <a:rPr lang="en-GB" altLang="en-US" sz="1000" b="1">
                <a:solidFill>
                  <a:schemeClr val="hlink"/>
                </a:solidFill>
                <a:cs typeface="Arial" pitchFamily="34" charset="0"/>
              </a:rPr>
              <a:t>transportable and flexible</a:t>
            </a:r>
            <a:r>
              <a:rPr lang="en-GB" altLang="en-US" sz="1000">
                <a:solidFill>
                  <a:srgbClr val="5F5F5F"/>
                </a:solidFill>
                <a:cs typeface="Arial" pitchFamily="34" charset="0"/>
              </a:rPr>
              <a:t>.   </a:t>
            </a:r>
          </a:p>
        </p:txBody>
      </p:sp>
      <p:sp>
        <p:nvSpPr>
          <p:cNvPr id="6154" name="Text Box 26"/>
          <p:cNvSpPr txBox="1">
            <a:spLocks noChangeArrowheads="1"/>
          </p:cNvSpPr>
          <p:nvPr/>
        </p:nvSpPr>
        <p:spPr bwMode="auto">
          <a:xfrm>
            <a:off x="-7938" y="623888"/>
            <a:ext cx="7272338"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800" b="1">
                <a:solidFill>
                  <a:srgbClr val="993366"/>
                </a:solidFill>
                <a:cs typeface="Arial" pitchFamily="34" charset="0"/>
              </a:rPr>
              <a:t>INTRODUCTION</a:t>
            </a:r>
          </a:p>
        </p:txBody>
      </p:sp>
      <p:sp>
        <p:nvSpPr>
          <p:cNvPr id="6155" name="Text Box 27"/>
          <p:cNvSpPr txBox="1">
            <a:spLocks noChangeArrowheads="1"/>
          </p:cNvSpPr>
          <p:nvPr/>
        </p:nvSpPr>
        <p:spPr bwMode="auto">
          <a:xfrm>
            <a:off x="71438" y="949325"/>
            <a:ext cx="3881437"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US" altLang="en-US" sz="1200" i="1">
                <a:solidFill>
                  <a:srgbClr val="5F5F5F"/>
                </a:solidFill>
              </a:rPr>
              <a:t>P</a:t>
            </a:r>
            <a:r>
              <a:rPr lang="en-GB" altLang="en-US" sz="1200" i="1">
                <a:solidFill>
                  <a:srgbClr val="5F5F5F"/>
                </a:solidFill>
              </a:rPr>
              <a:t>resents </a:t>
            </a:r>
            <a:r>
              <a:rPr lang="en-GB" altLang="en-US" sz="1200" b="1" i="1" u="sng">
                <a:solidFill>
                  <a:srgbClr val="993366"/>
                </a:solidFill>
              </a:rPr>
              <a:t>a clear</a:t>
            </a:r>
            <a:r>
              <a:rPr lang="en-GB" altLang="en-US" sz="1200" i="1">
                <a:solidFill>
                  <a:srgbClr val="5F5F5F"/>
                </a:solidFill>
              </a:rPr>
              <a:t> and </a:t>
            </a:r>
            <a:r>
              <a:rPr lang="en-GB" altLang="en-US" sz="1200" b="1" i="1" u="sng">
                <a:solidFill>
                  <a:srgbClr val="993366"/>
                </a:solidFill>
              </a:rPr>
              <a:t>precise design brief</a:t>
            </a:r>
            <a:r>
              <a:rPr lang="en-GB" altLang="en-US" sz="1200" i="1">
                <a:solidFill>
                  <a:srgbClr val="5F5F5F"/>
                </a:solidFill>
              </a:rPr>
              <a:t> for a </a:t>
            </a:r>
            <a:r>
              <a:rPr lang="en-GB" altLang="en-US" sz="1200" b="1" i="1" u="sng">
                <a:solidFill>
                  <a:srgbClr val="993366"/>
                </a:solidFill>
              </a:rPr>
              <a:t>marketable product</a:t>
            </a:r>
            <a:r>
              <a:rPr lang="en-GB" altLang="en-US" sz="1200" i="1">
                <a:solidFill>
                  <a:srgbClr val="5F5F5F"/>
                </a:solidFill>
              </a:rPr>
              <a:t>.</a:t>
            </a:r>
          </a:p>
        </p:txBody>
      </p:sp>
      <p:sp>
        <p:nvSpPr>
          <p:cNvPr id="6156" name="Text Box 38"/>
          <p:cNvSpPr txBox="1">
            <a:spLocks noChangeArrowheads="1"/>
          </p:cNvSpPr>
          <p:nvPr/>
        </p:nvSpPr>
        <p:spPr bwMode="auto">
          <a:xfrm>
            <a:off x="134938" y="7608888"/>
            <a:ext cx="865187"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US" altLang="en-US" sz="1000" b="1">
                <a:solidFill>
                  <a:srgbClr val="FF9900"/>
                </a:solidFill>
              </a:rPr>
              <a:t>Click on this Box to play the video footage of the Tsunami Disaster.</a:t>
            </a:r>
            <a:endParaRPr lang="en-GB" altLang="en-US" sz="1000" b="1">
              <a:solidFill>
                <a:srgbClr val="FF9900"/>
              </a:solidFill>
            </a:endParaRPr>
          </a:p>
        </p:txBody>
      </p:sp>
      <p:pic>
        <p:nvPicPr>
          <p:cNvPr id="5135" name="Tsunami Disaster.mpeg">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5">
            <a:extLst>
              <a:ext uri="{28A0092B-C50C-407E-A947-70E740481C1C}">
                <a14:useLocalDpi xmlns:a14="http://schemas.microsoft.com/office/drawing/2010/main" val="0"/>
              </a:ext>
            </a:extLst>
          </a:blip>
          <a:srcRect/>
          <a:stretch>
            <a:fillRect/>
          </a:stretch>
        </p:blipFill>
        <p:spPr bwMode="auto">
          <a:xfrm>
            <a:off x="928688" y="7248525"/>
            <a:ext cx="2879725"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135"/>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5135"/>
                                        </p:tgtEl>
                                      </p:cBhvr>
                                    </p:cmd>
                                  </p:childTnLst>
                                </p:cTn>
                              </p:par>
                            </p:childTnLst>
                          </p:cTn>
                        </p:par>
                      </p:childTnLst>
                    </p:cTn>
                  </p:par>
                </p:childTnLst>
              </p:cTn>
              <p:nextCondLst>
                <p:cond evt="onClick" delay="0">
                  <p:tgtEl>
                    <p:spTgt spid="5135"/>
                  </p:tgtEl>
                </p:cond>
              </p:nextCondLst>
            </p:seq>
            <p:video>
              <p:cMediaNode>
                <p:cTn id="7" fill="hold" display="0">
                  <p:stCondLst>
                    <p:cond delay="indefinite"/>
                  </p:stCondLst>
                  <p:endCondLst>
                    <p:cond evt="onNext" delay="0">
                      <p:tgtEl>
                        <p:sldTgt/>
                      </p:tgtEl>
                    </p:cond>
                    <p:cond evt="onPrev" delay="0">
                      <p:tgtEl>
                        <p:sldTgt/>
                      </p:tgtEl>
                    </p:cond>
                  </p:endCondLst>
                </p:cTn>
                <p:tgtEl>
                  <p:spTgt spid="5135"/>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0" y="-23813"/>
            <a:ext cx="12801600" cy="9601201"/>
          </a:xfrm>
          <a:prstGeom prst="rect">
            <a:avLst/>
          </a:prstGeom>
          <a:solidFill>
            <a:schemeClr val="bg1"/>
          </a:solidFill>
          <a:ln w="28575" algn="ctr">
            <a:solidFill>
              <a:schemeClr val="bg1"/>
            </a:solidFill>
            <a:miter lim="800000"/>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32771"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32772" name="Text Box 8"/>
          <p:cNvSpPr txBox="1">
            <a:spLocks noChangeArrowheads="1"/>
          </p:cNvSpPr>
          <p:nvPr/>
        </p:nvSpPr>
        <p:spPr bwMode="auto">
          <a:xfrm>
            <a:off x="3592513" y="120650"/>
            <a:ext cx="72723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INITIALS IDEAS – SHAPE IDEAS</a:t>
            </a:r>
          </a:p>
        </p:txBody>
      </p:sp>
      <p:sp>
        <p:nvSpPr>
          <p:cNvPr id="32773" name="Text Box 5"/>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DESIGN</a:t>
            </a:r>
            <a:r>
              <a:rPr lang="en-GB" altLang="en-US" sz="3200" b="1">
                <a:solidFill>
                  <a:srgbClr val="5F5F5F"/>
                </a:solidFill>
                <a:cs typeface="Arial" pitchFamily="34" charset="0"/>
              </a:rPr>
              <a:t>, DESIGN DEVELOPMENT &amp; MAKING</a:t>
            </a:r>
          </a:p>
        </p:txBody>
      </p:sp>
      <p:pic>
        <p:nvPicPr>
          <p:cNvPr id="32774" name="Picture 6" descr="LUCY'SSKETCHES163"/>
          <p:cNvPicPr>
            <a:picLocks noChangeAspect="1" noChangeArrowheads="1"/>
          </p:cNvPicPr>
          <p:nvPr/>
        </p:nvPicPr>
        <p:blipFill>
          <a:blip r:embed="rId3">
            <a:clrChange>
              <a:clrFrom>
                <a:srgbClr val="F7F3F4"/>
              </a:clrFrom>
              <a:clrTo>
                <a:srgbClr val="F7F3F4">
                  <a:alpha val="0"/>
                </a:srgbClr>
              </a:clrTo>
            </a:clrChange>
            <a:extLst>
              <a:ext uri="{28A0092B-C50C-407E-A947-70E740481C1C}">
                <a14:useLocalDpi xmlns:a14="http://schemas.microsoft.com/office/drawing/2010/main" val="0"/>
              </a:ext>
            </a:extLst>
          </a:blip>
          <a:srcRect l="4706" b="53268"/>
          <a:stretch>
            <a:fillRect/>
          </a:stretch>
        </p:blipFill>
        <p:spPr bwMode="auto">
          <a:xfrm>
            <a:off x="719138" y="1271588"/>
            <a:ext cx="11514137" cy="820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14" descr="img051"/>
          <p:cNvPicPr>
            <a:picLocks noChangeAspect="1" noChangeArrowheads="1"/>
          </p:cNvPicPr>
          <p:nvPr/>
        </p:nvPicPr>
        <p:blipFill>
          <a:blip r:embed="rId4" cstate="print">
            <a:clrChange>
              <a:clrFrom>
                <a:srgbClr val="F0F3FA"/>
              </a:clrFrom>
              <a:clrTo>
                <a:srgbClr val="F0F3FA">
                  <a:alpha val="0"/>
                </a:srgbClr>
              </a:clrTo>
            </a:clrChange>
            <a:extLst>
              <a:ext uri="{28A0092B-C50C-407E-A947-70E740481C1C}">
                <a14:useLocalDpi xmlns:a14="http://schemas.microsoft.com/office/drawing/2010/main" val="0"/>
              </a:ext>
            </a:extLst>
          </a:blip>
          <a:srcRect l="26585" t="39522" r="32344" b="24959"/>
          <a:stretch>
            <a:fillRect/>
          </a:stretch>
        </p:blipFill>
        <p:spPr bwMode="auto">
          <a:xfrm>
            <a:off x="2944813" y="7273925"/>
            <a:ext cx="3168650"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Rectangle 8"/>
          <p:cNvSpPr>
            <a:spLocks noChangeArrowheads="1"/>
          </p:cNvSpPr>
          <p:nvPr/>
        </p:nvSpPr>
        <p:spPr bwMode="auto">
          <a:xfrm>
            <a:off x="2871788" y="7177088"/>
            <a:ext cx="504825" cy="6477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32777" name="Text Box 15"/>
          <p:cNvSpPr txBox="1">
            <a:spLocks noChangeArrowheads="1"/>
          </p:cNvSpPr>
          <p:nvPr/>
        </p:nvSpPr>
        <p:spPr bwMode="auto">
          <a:xfrm>
            <a:off x="9496425" y="912813"/>
            <a:ext cx="25923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the way that this chair works in two different ways, 1. desk and 2. seat with back support</a:t>
            </a:r>
            <a:endParaRPr lang="en-US" altLang="en-US" sz="800">
              <a:solidFill>
                <a:srgbClr val="4D4D4D"/>
              </a:solidFill>
            </a:endParaRPr>
          </a:p>
        </p:txBody>
      </p:sp>
      <p:sp>
        <p:nvSpPr>
          <p:cNvPr id="32778" name="Line 11"/>
          <p:cNvSpPr>
            <a:spLocks noChangeShapeType="1"/>
          </p:cNvSpPr>
          <p:nvPr/>
        </p:nvSpPr>
        <p:spPr bwMode="auto">
          <a:xfrm flipH="1">
            <a:off x="9928225" y="1344613"/>
            <a:ext cx="288925" cy="719137"/>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779" name="Text Box 15"/>
          <p:cNvSpPr txBox="1">
            <a:spLocks noChangeArrowheads="1"/>
          </p:cNvSpPr>
          <p:nvPr/>
        </p:nvSpPr>
        <p:spPr bwMode="auto">
          <a:xfrm>
            <a:off x="7121525" y="1255713"/>
            <a:ext cx="2162175"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bars or support is made of steel and it is used to support the overall product of the seat and also the desk.</a:t>
            </a:r>
            <a:endParaRPr lang="en-US" altLang="en-US" sz="800">
              <a:solidFill>
                <a:srgbClr val="4D4D4D"/>
              </a:solidFill>
            </a:endParaRPr>
          </a:p>
        </p:txBody>
      </p:sp>
      <p:sp>
        <p:nvSpPr>
          <p:cNvPr id="32780" name="Line 13"/>
          <p:cNvSpPr>
            <a:spLocks noChangeShapeType="1"/>
          </p:cNvSpPr>
          <p:nvPr/>
        </p:nvSpPr>
        <p:spPr bwMode="auto">
          <a:xfrm>
            <a:off x="8705850" y="1847850"/>
            <a:ext cx="503238" cy="86518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781" name="Text Box 15"/>
          <p:cNvSpPr txBox="1">
            <a:spLocks noChangeArrowheads="1"/>
          </p:cNvSpPr>
          <p:nvPr/>
        </p:nvSpPr>
        <p:spPr bwMode="auto">
          <a:xfrm>
            <a:off x="3810000" y="831850"/>
            <a:ext cx="3311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design can be manufactured by using cardboard because it is very lightweight and also very to cheap to manufacture.</a:t>
            </a:r>
            <a:endParaRPr lang="en-US" altLang="en-US" sz="800">
              <a:solidFill>
                <a:srgbClr val="4D4D4D"/>
              </a:solidFill>
            </a:endParaRPr>
          </a:p>
        </p:txBody>
      </p:sp>
      <p:sp>
        <p:nvSpPr>
          <p:cNvPr id="32782" name="Line 15"/>
          <p:cNvSpPr>
            <a:spLocks noChangeShapeType="1"/>
          </p:cNvSpPr>
          <p:nvPr/>
        </p:nvSpPr>
        <p:spPr bwMode="auto">
          <a:xfrm flipH="1">
            <a:off x="4386263" y="1273175"/>
            <a:ext cx="574675" cy="8636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783" name="Text Box 15"/>
          <p:cNvSpPr txBox="1">
            <a:spLocks noChangeArrowheads="1"/>
          </p:cNvSpPr>
          <p:nvPr/>
        </p:nvSpPr>
        <p:spPr bwMode="auto">
          <a:xfrm>
            <a:off x="65088" y="1847850"/>
            <a:ext cx="17272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To protect the seat in warm or dry or wet conditions, I will be adding varnish onto cardboard surface to avoid the product to break apart.</a:t>
            </a:r>
            <a:endParaRPr lang="en-US" altLang="en-US" sz="800">
              <a:solidFill>
                <a:srgbClr val="4D4D4D"/>
              </a:solidFill>
            </a:endParaRPr>
          </a:p>
        </p:txBody>
      </p:sp>
      <p:sp>
        <p:nvSpPr>
          <p:cNvPr id="32784" name="Line 17"/>
          <p:cNvSpPr>
            <a:spLocks noChangeShapeType="1"/>
          </p:cNvSpPr>
          <p:nvPr/>
        </p:nvSpPr>
        <p:spPr bwMode="auto">
          <a:xfrm>
            <a:off x="1504950" y="2208213"/>
            <a:ext cx="431800" cy="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785" name="Text Box 15"/>
          <p:cNvSpPr txBox="1">
            <a:spLocks noChangeArrowheads="1"/>
          </p:cNvSpPr>
          <p:nvPr/>
        </p:nvSpPr>
        <p:spPr bwMode="auto">
          <a:xfrm>
            <a:off x="6327775" y="407988"/>
            <a:ext cx="41767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overall product apart from the steel supportive bars, is going to be made of modern plastic because it is very tough material and also can be manufactured easily and cheaply.</a:t>
            </a:r>
            <a:endParaRPr lang="en-US" altLang="en-US" sz="800">
              <a:solidFill>
                <a:srgbClr val="4D4D4D"/>
              </a:solidFill>
            </a:endParaRPr>
          </a:p>
        </p:txBody>
      </p:sp>
      <p:sp>
        <p:nvSpPr>
          <p:cNvPr id="32786" name="Line 19"/>
          <p:cNvSpPr>
            <a:spLocks noChangeShapeType="1"/>
          </p:cNvSpPr>
          <p:nvPr/>
        </p:nvSpPr>
        <p:spPr bwMode="auto">
          <a:xfrm>
            <a:off x="9137650" y="984250"/>
            <a:ext cx="647700" cy="10795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787" name="Text Box 15"/>
          <p:cNvSpPr txBox="1">
            <a:spLocks noChangeArrowheads="1"/>
          </p:cNvSpPr>
          <p:nvPr/>
        </p:nvSpPr>
        <p:spPr bwMode="auto">
          <a:xfrm>
            <a:off x="5895975" y="4656138"/>
            <a:ext cx="2592388"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b="1">
                <a:solidFill>
                  <a:srgbClr val="FF9900"/>
                </a:solidFill>
              </a:rPr>
              <a:t>DESK – SIDE VIEW</a:t>
            </a:r>
            <a:endParaRPr lang="en-US" altLang="en-US" sz="1000" b="1">
              <a:solidFill>
                <a:srgbClr val="FF9900"/>
              </a:solidFill>
            </a:endParaRPr>
          </a:p>
        </p:txBody>
      </p:sp>
      <p:sp>
        <p:nvSpPr>
          <p:cNvPr id="32788" name="Text Box 15"/>
          <p:cNvSpPr txBox="1">
            <a:spLocks noChangeArrowheads="1"/>
          </p:cNvSpPr>
          <p:nvPr/>
        </p:nvSpPr>
        <p:spPr bwMode="auto">
          <a:xfrm>
            <a:off x="6832600" y="2855913"/>
            <a:ext cx="2592388"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b="1">
                <a:solidFill>
                  <a:srgbClr val="FF9900"/>
                </a:solidFill>
              </a:rPr>
              <a:t>DESK – BACK VIEW</a:t>
            </a:r>
            <a:endParaRPr lang="en-US" altLang="en-US" sz="1000" b="1">
              <a:solidFill>
                <a:srgbClr val="FF9900"/>
              </a:solidFill>
            </a:endParaRPr>
          </a:p>
        </p:txBody>
      </p:sp>
      <p:sp>
        <p:nvSpPr>
          <p:cNvPr id="32789" name="Text Box 15"/>
          <p:cNvSpPr txBox="1">
            <a:spLocks noChangeArrowheads="1"/>
          </p:cNvSpPr>
          <p:nvPr/>
        </p:nvSpPr>
        <p:spPr bwMode="auto">
          <a:xfrm>
            <a:off x="8777288" y="3216275"/>
            <a:ext cx="13684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b="1">
                <a:solidFill>
                  <a:srgbClr val="FF9900"/>
                </a:solidFill>
              </a:rPr>
              <a:t>SEAT – BACK VIEW</a:t>
            </a:r>
            <a:endParaRPr lang="en-US" altLang="en-US" sz="1000" b="1">
              <a:solidFill>
                <a:srgbClr val="FF9900"/>
              </a:solidFill>
            </a:endParaRPr>
          </a:p>
        </p:txBody>
      </p:sp>
      <p:sp>
        <p:nvSpPr>
          <p:cNvPr id="32790" name="Text Box 15"/>
          <p:cNvSpPr txBox="1">
            <a:spLocks noChangeArrowheads="1"/>
          </p:cNvSpPr>
          <p:nvPr/>
        </p:nvSpPr>
        <p:spPr bwMode="auto">
          <a:xfrm>
            <a:off x="8993188" y="4295775"/>
            <a:ext cx="259238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b="1">
                <a:solidFill>
                  <a:srgbClr val="FF9900"/>
                </a:solidFill>
              </a:rPr>
              <a:t>SEAT – SIDE VIEW</a:t>
            </a:r>
            <a:endParaRPr lang="en-US" altLang="en-US" sz="1000" b="1">
              <a:solidFill>
                <a:srgbClr val="FF9900"/>
              </a:solidFill>
            </a:endParaRPr>
          </a:p>
        </p:txBody>
      </p:sp>
      <p:sp>
        <p:nvSpPr>
          <p:cNvPr id="32791" name="Text Box 15"/>
          <p:cNvSpPr txBox="1">
            <a:spLocks noChangeArrowheads="1"/>
          </p:cNvSpPr>
          <p:nvPr/>
        </p:nvSpPr>
        <p:spPr bwMode="auto">
          <a:xfrm>
            <a:off x="4240213" y="3505200"/>
            <a:ext cx="2447925"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overall appearance of this design because it is very attractive and also appealing to the eye to look at. This idea is like a flat pack table made of cardboard. In my specification I mentioned that I want my product to be easily manufactured and also to put parts together easily.</a:t>
            </a:r>
            <a:endParaRPr lang="en-US" altLang="en-US" sz="800">
              <a:solidFill>
                <a:srgbClr val="4D4D4D"/>
              </a:solidFill>
            </a:endParaRPr>
          </a:p>
        </p:txBody>
      </p:sp>
      <p:sp>
        <p:nvSpPr>
          <p:cNvPr id="32792" name="Line 25"/>
          <p:cNvSpPr>
            <a:spLocks noChangeShapeType="1"/>
          </p:cNvSpPr>
          <p:nvPr/>
        </p:nvSpPr>
        <p:spPr bwMode="auto">
          <a:xfrm flipV="1">
            <a:off x="5680075" y="2352675"/>
            <a:ext cx="360363" cy="115252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793" name="Text Box 15"/>
          <p:cNvSpPr txBox="1">
            <a:spLocks noChangeArrowheads="1"/>
          </p:cNvSpPr>
          <p:nvPr/>
        </p:nvSpPr>
        <p:spPr bwMode="auto">
          <a:xfrm>
            <a:off x="10009188" y="4513263"/>
            <a:ext cx="2871787"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design is functions easily the same way as the idea above but except this functions in three different ways instead of two different ways.</a:t>
            </a:r>
            <a:endParaRPr lang="en-US" altLang="en-US" sz="800">
              <a:solidFill>
                <a:srgbClr val="4D4D4D"/>
              </a:solidFill>
            </a:endParaRPr>
          </a:p>
        </p:txBody>
      </p:sp>
      <p:sp>
        <p:nvSpPr>
          <p:cNvPr id="32794" name="Line 27"/>
          <p:cNvSpPr>
            <a:spLocks noChangeShapeType="1"/>
          </p:cNvSpPr>
          <p:nvPr/>
        </p:nvSpPr>
        <p:spPr bwMode="auto">
          <a:xfrm>
            <a:off x="10648950" y="5087938"/>
            <a:ext cx="215900" cy="72072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795" name="Text Box 15"/>
          <p:cNvSpPr txBox="1">
            <a:spLocks noChangeArrowheads="1"/>
          </p:cNvSpPr>
          <p:nvPr/>
        </p:nvSpPr>
        <p:spPr bwMode="auto">
          <a:xfrm>
            <a:off x="9064625" y="6240463"/>
            <a:ext cx="14398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b="1">
                <a:solidFill>
                  <a:srgbClr val="FF9900"/>
                </a:solidFill>
              </a:rPr>
              <a:t>PRESENTATION STAND</a:t>
            </a:r>
            <a:endParaRPr lang="en-US" altLang="en-US" sz="1000" b="1">
              <a:solidFill>
                <a:srgbClr val="FF9900"/>
              </a:solidFill>
            </a:endParaRPr>
          </a:p>
        </p:txBody>
      </p:sp>
      <p:sp>
        <p:nvSpPr>
          <p:cNvPr id="32796" name="Text Box 15"/>
          <p:cNvSpPr txBox="1">
            <a:spLocks noChangeArrowheads="1"/>
          </p:cNvSpPr>
          <p:nvPr/>
        </p:nvSpPr>
        <p:spPr bwMode="auto">
          <a:xfrm>
            <a:off x="7408863" y="5097463"/>
            <a:ext cx="259238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b="1">
                <a:solidFill>
                  <a:srgbClr val="FF9900"/>
                </a:solidFill>
              </a:rPr>
              <a:t>DESK</a:t>
            </a:r>
            <a:endParaRPr lang="en-US" altLang="en-US" sz="1000" b="1">
              <a:solidFill>
                <a:srgbClr val="FF9900"/>
              </a:solidFill>
            </a:endParaRPr>
          </a:p>
        </p:txBody>
      </p:sp>
      <p:sp>
        <p:nvSpPr>
          <p:cNvPr id="32797" name="Text Box 15"/>
          <p:cNvSpPr txBox="1">
            <a:spLocks noChangeArrowheads="1"/>
          </p:cNvSpPr>
          <p:nvPr/>
        </p:nvSpPr>
        <p:spPr bwMode="auto">
          <a:xfrm>
            <a:off x="11449050" y="5881688"/>
            <a:ext cx="143192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b="1">
                <a:solidFill>
                  <a:srgbClr val="FF9900"/>
                </a:solidFill>
              </a:rPr>
              <a:t>TABLE ITSELF</a:t>
            </a:r>
            <a:endParaRPr lang="en-US" altLang="en-US" sz="1000" b="1">
              <a:solidFill>
                <a:srgbClr val="FF9900"/>
              </a:solidFill>
            </a:endParaRPr>
          </a:p>
        </p:txBody>
      </p:sp>
      <p:sp>
        <p:nvSpPr>
          <p:cNvPr id="32798" name="Text Box 15"/>
          <p:cNvSpPr txBox="1">
            <a:spLocks noChangeArrowheads="1"/>
          </p:cNvSpPr>
          <p:nvPr/>
        </p:nvSpPr>
        <p:spPr bwMode="auto">
          <a:xfrm>
            <a:off x="11153775" y="8113713"/>
            <a:ext cx="150495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overall layout of this desk because it is really simple and also compactable to look at.</a:t>
            </a:r>
            <a:endParaRPr lang="en-US" altLang="en-US" sz="800">
              <a:solidFill>
                <a:srgbClr val="4D4D4D"/>
              </a:solidFill>
            </a:endParaRPr>
          </a:p>
        </p:txBody>
      </p:sp>
      <p:sp>
        <p:nvSpPr>
          <p:cNvPr id="32799" name="Text Box 15"/>
          <p:cNvSpPr txBox="1">
            <a:spLocks noChangeArrowheads="1"/>
          </p:cNvSpPr>
          <p:nvPr/>
        </p:nvSpPr>
        <p:spPr bwMode="auto">
          <a:xfrm>
            <a:off x="11583988" y="6456363"/>
            <a:ext cx="122555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the way that the desk and the seat is joined together to form one product.</a:t>
            </a:r>
            <a:endParaRPr lang="en-US" altLang="en-US" sz="800">
              <a:solidFill>
                <a:srgbClr val="4D4D4D"/>
              </a:solidFill>
            </a:endParaRPr>
          </a:p>
        </p:txBody>
      </p:sp>
      <p:sp>
        <p:nvSpPr>
          <p:cNvPr id="32800" name="Line 33"/>
          <p:cNvSpPr>
            <a:spLocks noChangeShapeType="1"/>
          </p:cNvSpPr>
          <p:nvPr/>
        </p:nvSpPr>
        <p:spPr bwMode="auto">
          <a:xfrm flipH="1">
            <a:off x="11080750" y="6600825"/>
            <a:ext cx="576263" cy="50482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801" name="Line 34"/>
          <p:cNvSpPr>
            <a:spLocks noChangeShapeType="1"/>
          </p:cNvSpPr>
          <p:nvPr/>
        </p:nvSpPr>
        <p:spPr bwMode="auto">
          <a:xfrm flipH="1" flipV="1">
            <a:off x="10433050" y="8616950"/>
            <a:ext cx="936625" cy="7143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802" name="Text Box 15"/>
          <p:cNvSpPr txBox="1">
            <a:spLocks noChangeArrowheads="1"/>
          </p:cNvSpPr>
          <p:nvPr/>
        </p:nvSpPr>
        <p:spPr bwMode="auto">
          <a:xfrm>
            <a:off x="9066213" y="6600825"/>
            <a:ext cx="1655762"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can be manufactured by using a line bending machine, bending plastic.</a:t>
            </a:r>
            <a:endParaRPr lang="en-US" altLang="en-US" sz="800">
              <a:solidFill>
                <a:srgbClr val="4D4D4D"/>
              </a:solidFill>
            </a:endParaRPr>
          </a:p>
        </p:txBody>
      </p:sp>
      <p:sp>
        <p:nvSpPr>
          <p:cNvPr id="32803" name="Line 36"/>
          <p:cNvSpPr>
            <a:spLocks noChangeShapeType="1"/>
          </p:cNvSpPr>
          <p:nvPr/>
        </p:nvSpPr>
        <p:spPr bwMode="auto">
          <a:xfrm>
            <a:off x="10145713" y="7321550"/>
            <a:ext cx="71437" cy="93503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804" name="Text Box 15"/>
          <p:cNvSpPr txBox="1">
            <a:spLocks noChangeArrowheads="1"/>
          </p:cNvSpPr>
          <p:nvPr/>
        </p:nvSpPr>
        <p:spPr bwMode="auto">
          <a:xfrm>
            <a:off x="7337425" y="9193213"/>
            <a:ext cx="388778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main inspiration of this design is the rowing machine. The seat made of plastic and  can also be adjustable.</a:t>
            </a:r>
            <a:endParaRPr lang="en-US" altLang="en-US" sz="800">
              <a:solidFill>
                <a:srgbClr val="4D4D4D"/>
              </a:solidFill>
            </a:endParaRPr>
          </a:p>
        </p:txBody>
      </p:sp>
      <p:sp>
        <p:nvSpPr>
          <p:cNvPr id="32805" name="Text Box 15"/>
          <p:cNvSpPr txBox="1">
            <a:spLocks noChangeArrowheads="1"/>
          </p:cNvSpPr>
          <p:nvPr/>
        </p:nvSpPr>
        <p:spPr bwMode="auto">
          <a:xfrm>
            <a:off x="5176838" y="9264650"/>
            <a:ext cx="259238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b="1">
                <a:solidFill>
                  <a:srgbClr val="FF9900"/>
                </a:solidFill>
              </a:rPr>
              <a:t> SIDE VIEW</a:t>
            </a:r>
            <a:endParaRPr lang="en-US" altLang="en-US" sz="1000" b="1">
              <a:solidFill>
                <a:srgbClr val="FF9900"/>
              </a:solidFill>
            </a:endParaRPr>
          </a:p>
        </p:txBody>
      </p:sp>
      <p:sp>
        <p:nvSpPr>
          <p:cNvPr id="32806" name="Line 39"/>
          <p:cNvSpPr>
            <a:spLocks noChangeShapeType="1"/>
          </p:cNvSpPr>
          <p:nvPr/>
        </p:nvSpPr>
        <p:spPr bwMode="auto">
          <a:xfrm flipH="1" flipV="1">
            <a:off x="6905625" y="8761413"/>
            <a:ext cx="1079500" cy="503237"/>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807" name="Text Box 15"/>
          <p:cNvSpPr txBox="1">
            <a:spLocks noChangeArrowheads="1"/>
          </p:cNvSpPr>
          <p:nvPr/>
        </p:nvSpPr>
        <p:spPr bwMode="auto">
          <a:xfrm>
            <a:off x="8488363" y="7321550"/>
            <a:ext cx="158432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bar is made of steel and the table is made of aluminium because it can be easily bent.</a:t>
            </a:r>
            <a:endParaRPr lang="en-US" altLang="en-US" sz="800">
              <a:solidFill>
                <a:srgbClr val="4D4D4D"/>
              </a:solidFill>
            </a:endParaRPr>
          </a:p>
        </p:txBody>
      </p:sp>
      <p:sp>
        <p:nvSpPr>
          <p:cNvPr id="32808" name="Line 41"/>
          <p:cNvSpPr>
            <a:spLocks noChangeShapeType="1"/>
          </p:cNvSpPr>
          <p:nvPr/>
        </p:nvSpPr>
        <p:spPr bwMode="auto">
          <a:xfrm flipH="1">
            <a:off x="8632825" y="8040688"/>
            <a:ext cx="215900" cy="4318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809" name="Line 42"/>
          <p:cNvSpPr>
            <a:spLocks noChangeShapeType="1"/>
          </p:cNvSpPr>
          <p:nvPr/>
        </p:nvSpPr>
        <p:spPr bwMode="auto">
          <a:xfrm flipH="1" flipV="1">
            <a:off x="7840663" y="7177088"/>
            <a:ext cx="865187" cy="287337"/>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810" name="Text Box 15"/>
          <p:cNvSpPr txBox="1">
            <a:spLocks noChangeArrowheads="1"/>
          </p:cNvSpPr>
          <p:nvPr/>
        </p:nvSpPr>
        <p:spPr bwMode="auto">
          <a:xfrm>
            <a:off x="3089275" y="6816725"/>
            <a:ext cx="44640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main inspirational of this concept is a bike seat because I thought it would make the overall design to look quirky but appealing to the eye.</a:t>
            </a:r>
            <a:endParaRPr lang="en-US" altLang="en-US" sz="800">
              <a:solidFill>
                <a:srgbClr val="4D4D4D"/>
              </a:solidFill>
            </a:endParaRPr>
          </a:p>
        </p:txBody>
      </p:sp>
      <p:sp>
        <p:nvSpPr>
          <p:cNvPr id="32811" name="Line 44"/>
          <p:cNvSpPr>
            <a:spLocks noChangeShapeType="1"/>
          </p:cNvSpPr>
          <p:nvPr/>
        </p:nvSpPr>
        <p:spPr bwMode="auto">
          <a:xfrm flipH="1" flipV="1">
            <a:off x="5895975" y="5521325"/>
            <a:ext cx="433388" cy="12954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812" name="Text Box 15"/>
          <p:cNvSpPr txBox="1">
            <a:spLocks noChangeArrowheads="1"/>
          </p:cNvSpPr>
          <p:nvPr/>
        </p:nvSpPr>
        <p:spPr bwMode="auto">
          <a:xfrm>
            <a:off x="0" y="5305425"/>
            <a:ext cx="35210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this design because it is very different but modern to look at. This design is similar to one below right.</a:t>
            </a:r>
            <a:endParaRPr lang="en-US" altLang="en-US" sz="800">
              <a:solidFill>
                <a:srgbClr val="4D4D4D"/>
              </a:solidFill>
            </a:endParaRPr>
          </a:p>
        </p:txBody>
      </p:sp>
      <p:sp>
        <p:nvSpPr>
          <p:cNvPr id="32813" name="Text Box 15"/>
          <p:cNvSpPr txBox="1">
            <a:spLocks noChangeArrowheads="1"/>
          </p:cNvSpPr>
          <p:nvPr/>
        </p:nvSpPr>
        <p:spPr bwMode="auto">
          <a:xfrm>
            <a:off x="63500" y="9048750"/>
            <a:ext cx="33845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cube effect because it takes up the less room of the classroom or a office environment.</a:t>
            </a:r>
            <a:endParaRPr lang="en-US" altLang="en-US" sz="800">
              <a:solidFill>
                <a:srgbClr val="4D4D4D"/>
              </a:solidFill>
            </a:endParaRPr>
          </a:p>
        </p:txBody>
      </p:sp>
      <p:sp>
        <p:nvSpPr>
          <p:cNvPr id="32814" name="Text Box 15"/>
          <p:cNvSpPr txBox="1">
            <a:spLocks noChangeArrowheads="1"/>
          </p:cNvSpPr>
          <p:nvPr/>
        </p:nvSpPr>
        <p:spPr bwMode="auto">
          <a:xfrm>
            <a:off x="4097338" y="4872038"/>
            <a:ext cx="18716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seat can be adjustable like a bike sear would.</a:t>
            </a:r>
            <a:endParaRPr lang="en-US" altLang="en-US" sz="800">
              <a:solidFill>
                <a:srgbClr val="4D4D4D"/>
              </a:solidFill>
            </a:endParaRPr>
          </a:p>
        </p:txBody>
      </p:sp>
      <p:sp>
        <p:nvSpPr>
          <p:cNvPr id="32815" name="Text Box 15"/>
          <p:cNvSpPr txBox="1">
            <a:spLocks noChangeArrowheads="1"/>
          </p:cNvSpPr>
          <p:nvPr/>
        </p:nvSpPr>
        <p:spPr bwMode="auto">
          <a:xfrm>
            <a:off x="-7938" y="3678238"/>
            <a:ext cx="1295401"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These ideas are similar to one above but except I’m trying to experiment with different shapes and sizes.</a:t>
            </a:r>
            <a:endParaRPr lang="en-US" altLang="en-US" sz="800">
              <a:solidFill>
                <a:srgbClr val="4D4D4D"/>
              </a:solidFill>
            </a:endParaRPr>
          </a:p>
        </p:txBody>
      </p:sp>
      <p:sp>
        <p:nvSpPr>
          <p:cNvPr id="32816" name="Line 49"/>
          <p:cNvSpPr>
            <a:spLocks noChangeShapeType="1"/>
          </p:cNvSpPr>
          <p:nvPr/>
        </p:nvSpPr>
        <p:spPr bwMode="auto">
          <a:xfrm>
            <a:off x="5753100" y="5160963"/>
            <a:ext cx="287338" cy="360362"/>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817" name="Line 50"/>
          <p:cNvSpPr>
            <a:spLocks noChangeShapeType="1"/>
          </p:cNvSpPr>
          <p:nvPr/>
        </p:nvSpPr>
        <p:spPr bwMode="auto">
          <a:xfrm>
            <a:off x="1144588" y="3000375"/>
            <a:ext cx="431800" cy="6477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818" name="Line 51"/>
          <p:cNvSpPr>
            <a:spLocks noChangeShapeType="1"/>
          </p:cNvSpPr>
          <p:nvPr/>
        </p:nvSpPr>
        <p:spPr bwMode="auto">
          <a:xfrm>
            <a:off x="1071563" y="4656138"/>
            <a:ext cx="936625" cy="2159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819" name="Line 52"/>
          <p:cNvSpPr>
            <a:spLocks noChangeShapeType="1"/>
          </p:cNvSpPr>
          <p:nvPr/>
        </p:nvSpPr>
        <p:spPr bwMode="auto">
          <a:xfrm flipV="1">
            <a:off x="1144588" y="3648075"/>
            <a:ext cx="2376487" cy="72072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820" name="Line 53"/>
          <p:cNvSpPr>
            <a:spLocks noChangeShapeType="1"/>
          </p:cNvSpPr>
          <p:nvPr/>
        </p:nvSpPr>
        <p:spPr bwMode="auto">
          <a:xfrm flipV="1">
            <a:off x="568325" y="3505200"/>
            <a:ext cx="503238" cy="2159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821" name="Line 54"/>
          <p:cNvSpPr>
            <a:spLocks noChangeShapeType="1"/>
          </p:cNvSpPr>
          <p:nvPr/>
        </p:nvSpPr>
        <p:spPr bwMode="auto">
          <a:xfrm>
            <a:off x="2008188" y="5737225"/>
            <a:ext cx="1439862" cy="14287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822" name="Text Box 15"/>
          <p:cNvSpPr txBox="1">
            <a:spLocks noChangeArrowheads="1"/>
          </p:cNvSpPr>
          <p:nvPr/>
        </p:nvSpPr>
        <p:spPr bwMode="auto">
          <a:xfrm>
            <a:off x="65088" y="5935663"/>
            <a:ext cx="23749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can be bent using the line bending because it is very cheap for the manufacturer to manufacture this product.</a:t>
            </a:r>
            <a:endParaRPr lang="en-US" altLang="en-US" sz="800">
              <a:solidFill>
                <a:srgbClr val="4D4D4D"/>
              </a:solidFill>
            </a:endParaRPr>
          </a:p>
        </p:txBody>
      </p:sp>
      <p:sp>
        <p:nvSpPr>
          <p:cNvPr id="32823" name="Line 56"/>
          <p:cNvSpPr>
            <a:spLocks noChangeShapeType="1"/>
          </p:cNvSpPr>
          <p:nvPr/>
        </p:nvSpPr>
        <p:spPr bwMode="auto">
          <a:xfrm>
            <a:off x="2224088" y="6096000"/>
            <a:ext cx="1152525" cy="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824" name="Text Box 15"/>
          <p:cNvSpPr txBox="1">
            <a:spLocks noChangeArrowheads="1"/>
          </p:cNvSpPr>
          <p:nvPr/>
        </p:nvSpPr>
        <p:spPr bwMode="auto">
          <a:xfrm>
            <a:off x="3521075" y="6303963"/>
            <a:ext cx="2232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legs is made of steel because it is a very tough metal that can support the overall product.</a:t>
            </a:r>
            <a:endParaRPr lang="en-US" altLang="en-US" sz="800">
              <a:solidFill>
                <a:srgbClr val="4D4D4D"/>
              </a:solidFill>
            </a:endParaRPr>
          </a:p>
        </p:txBody>
      </p:sp>
      <p:sp>
        <p:nvSpPr>
          <p:cNvPr id="32825" name="Line 58"/>
          <p:cNvSpPr>
            <a:spLocks noChangeShapeType="1"/>
          </p:cNvSpPr>
          <p:nvPr/>
        </p:nvSpPr>
        <p:spPr bwMode="auto">
          <a:xfrm flipV="1">
            <a:off x="5392738" y="6169025"/>
            <a:ext cx="576262" cy="2159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826" name="Line 59"/>
          <p:cNvSpPr>
            <a:spLocks noChangeShapeType="1"/>
          </p:cNvSpPr>
          <p:nvPr/>
        </p:nvSpPr>
        <p:spPr bwMode="auto">
          <a:xfrm flipV="1">
            <a:off x="3305175" y="8401050"/>
            <a:ext cx="647700" cy="72072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827" name="Text Box 15"/>
          <p:cNvSpPr txBox="1">
            <a:spLocks noChangeArrowheads="1"/>
          </p:cNvSpPr>
          <p:nvPr/>
        </p:nvSpPr>
        <p:spPr bwMode="auto">
          <a:xfrm>
            <a:off x="5105400" y="8401050"/>
            <a:ext cx="1150938"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use of aluminium can be easily starched.</a:t>
            </a:r>
            <a:endParaRPr lang="en-US" altLang="en-US" sz="800">
              <a:solidFill>
                <a:srgbClr val="4D4D4D"/>
              </a:solidFill>
            </a:endParaRPr>
          </a:p>
        </p:txBody>
      </p:sp>
      <p:sp>
        <p:nvSpPr>
          <p:cNvPr id="32828" name="Line 61"/>
          <p:cNvSpPr>
            <a:spLocks noChangeShapeType="1"/>
          </p:cNvSpPr>
          <p:nvPr/>
        </p:nvSpPr>
        <p:spPr bwMode="auto">
          <a:xfrm>
            <a:off x="6040438" y="8545513"/>
            <a:ext cx="431800" cy="71437"/>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829" name="Text Box 15"/>
          <p:cNvSpPr txBox="1">
            <a:spLocks noChangeArrowheads="1"/>
          </p:cNvSpPr>
          <p:nvPr/>
        </p:nvSpPr>
        <p:spPr bwMode="auto">
          <a:xfrm>
            <a:off x="73025" y="8393113"/>
            <a:ext cx="30876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cube desk can be made of plastic because it is a cheap material and also a strong material to use for manufacturing this concept.</a:t>
            </a:r>
            <a:endParaRPr lang="en-US" altLang="en-US" sz="800">
              <a:solidFill>
                <a:srgbClr val="4D4D4D"/>
              </a:solidFill>
            </a:endParaRPr>
          </a:p>
        </p:txBody>
      </p:sp>
      <p:sp>
        <p:nvSpPr>
          <p:cNvPr id="32830" name="Line 63"/>
          <p:cNvSpPr>
            <a:spLocks noChangeShapeType="1"/>
          </p:cNvSpPr>
          <p:nvPr/>
        </p:nvSpPr>
        <p:spPr bwMode="auto">
          <a:xfrm flipV="1">
            <a:off x="3087688" y="8113713"/>
            <a:ext cx="504825" cy="287337"/>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2831" name="Text Box 15"/>
          <p:cNvSpPr txBox="1">
            <a:spLocks noChangeArrowheads="1"/>
          </p:cNvSpPr>
          <p:nvPr/>
        </p:nvSpPr>
        <p:spPr bwMode="auto">
          <a:xfrm>
            <a:off x="0" y="7816850"/>
            <a:ext cx="32321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the overall appearance of this design but I don’t think it would be suitable for the workplace or a learning environment because it is too luxurious.</a:t>
            </a:r>
            <a:endParaRPr lang="en-US" altLang="en-US" sz="800">
              <a:solidFill>
                <a:srgbClr val="4D4D4D"/>
              </a:solidFill>
            </a:endParaRPr>
          </a:p>
        </p:txBody>
      </p:sp>
      <p:sp>
        <p:nvSpPr>
          <p:cNvPr id="32832" name="Line 65"/>
          <p:cNvSpPr>
            <a:spLocks noChangeShapeType="1"/>
          </p:cNvSpPr>
          <p:nvPr/>
        </p:nvSpPr>
        <p:spPr bwMode="auto">
          <a:xfrm flipV="1">
            <a:off x="2224088" y="7248525"/>
            <a:ext cx="0" cy="50323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223838" y="-239713"/>
            <a:ext cx="13320713" cy="10153651"/>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33795"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33796" name="Text Box 4"/>
          <p:cNvSpPr txBox="1">
            <a:spLocks noChangeArrowheads="1"/>
          </p:cNvSpPr>
          <p:nvPr/>
        </p:nvSpPr>
        <p:spPr bwMode="auto">
          <a:xfrm>
            <a:off x="-7938" y="1631950"/>
            <a:ext cx="3816351"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DEVELOPMENT &amp; EVAULATION OF MODEL FIVE</a:t>
            </a:r>
          </a:p>
        </p:txBody>
      </p:sp>
      <p:sp>
        <p:nvSpPr>
          <p:cNvPr id="33797"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33798" name="Line 16"/>
          <p:cNvSpPr>
            <a:spLocks noChangeShapeType="1"/>
          </p:cNvSpPr>
          <p:nvPr/>
        </p:nvSpPr>
        <p:spPr bwMode="auto">
          <a:xfrm>
            <a:off x="6329363" y="-288925"/>
            <a:ext cx="0" cy="10129838"/>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3799" name="Line 17"/>
          <p:cNvSpPr>
            <a:spLocks noChangeShapeType="1"/>
          </p:cNvSpPr>
          <p:nvPr/>
        </p:nvSpPr>
        <p:spPr bwMode="auto">
          <a:xfrm>
            <a:off x="6475413" y="-144463"/>
            <a:ext cx="0" cy="9961563"/>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3800" name="Text Box 4"/>
          <p:cNvSpPr txBox="1">
            <a:spLocks noChangeArrowheads="1"/>
          </p:cNvSpPr>
          <p:nvPr/>
        </p:nvSpPr>
        <p:spPr bwMode="auto">
          <a:xfrm>
            <a:off x="6472238" y="74613"/>
            <a:ext cx="381635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DEVELOPMENT &amp; EVAULATION OF MODEL SIX</a:t>
            </a:r>
          </a:p>
        </p:txBody>
      </p:sp>
      <p:pic>
        <p:nvPicPr>
          <p:cNvPr id="33801" name="Picture 64" descr="LUCY'SSKETCHES164"/>
          <p:cNvPicPr>
            <a:picLocks noChangeAspect="1" noChangeArrowheads="1"/>
          </p:cNvPicPr>
          <p:nvPr/>
        </p:nvPicPr>
        <p:blipFill>
          <a:blip r:embed="rId3" cstate="print">
            <a:clrChange>
              <a:clrFrom>
                <a:srgbClr val="FAF6F7"/>
              </a:clrFrom>
              <a:clrTo>
                <a:srgbClr val="FAF6F7">
                  <a:alpha val="0"/>
                </a:srgbClr>
              </a:clrTo>
            </a:clrChange>
            <a:extLst>
              <a:ext uri="{28A0092B-C50C-407E-A947-70E740481C1C}">
                <a14:useLocalDpi xmlns:a14="http://schemas.microsoft.com/office/drawing/2010/main" val="0"/>
              </a:ext>
            </a:extLst>
          </a:blip>
          <a:srcRect l="7140" t="49373" r="51073" b="24565"/>
          <a:stretch>
            <a:fillRect/>
          </a:stretch>
        </p:blipFill>
        <p:spPr bwMode="auto">
          <a:xfrm>
            <a:off x="3663950" y="-63500"/>
            <a:ext cx="2665413" cy="241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2" name="Picture 10" descr="m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525" y="5953125"/>
            <a:ext cx="1290638"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3" name="Picture 11" descr="m3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9800" y="5951538"/>
            <a:ext cx="1290638"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4" name="Picture 12" descr="m3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49800" y="4151313"/>
            <a:ext cx="1290638"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5" name="Picture 13" descr="m4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49800" y="7751763"/>
            <a:ext cx="1290638"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6" name="Picture 14" descr="m4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49800" y="2351088"/>
            <a:ext cx="1290638"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7" name="Picture 15" descr="m3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6525" y="2352675"/>
            <a:ext cx="1290638"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8" name="Picture 16" descr="m3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1288" y="4152900"/>
            <a:ext cx="1290637"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9" name="Picture 17" descr="m3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6525" y="7753350"/>
            <a:ext cx="1290638"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0" name="Picture 6" descr="LUCY'SSKETCHES163"/>
          <p:cNvPicPr>
            <a:picLocks noChangeAspect="1" noChangeArrowheads="1"/>
          </p:cNvPicPr>
          <p:nvPr/>
        </p:nvPicPr>
        <p:blipFill>
          <a:blip r:embed="rId12">
            <a:clrChange>
              <a:clrFrom>
                <a:srgbClr val="F7F3F4"/>
              </a:clrFrom>
              <a:clrTo>
                <a:srgbClr val="F7F3F4">
                  <a:alpha val="0"/>
                </a:srgbClr>
              </a:clrTo>
            </a:clrChange>
            <a:extLst>
              <a:ext uri="{28A0092B-C50C-407E-A947-70E740481C1C}">
                <a14:useLocalDpi xmlns:a14="http://schemas.microsoft.com/office/drawing/2010/main" val="0"/>
              </a:ext>
            </a:extLst>
          </a:blip>
          <a:srcRect l="25569" t="21730" r="55418" b="68427"/>
          <a:stretch>
            <a:fillRect/>
          </a:stretch>
        </p:blipFill>
        <p:spPr bwMode="auto">
          <a:xfrm>
            <a:off x="10504488" y="119063"/>
            <a:ext cx="2297112"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11" name="Text Box 18"/>
          <p:cNvSpPr txBox="1">
            <a:spLocks noChangeArrowheads="1"/>
          </p:cNvSpPr>
          <p:nvPr/>
        </p:nvSpPr>
        <p:spPr bwMode="auto">
          <a:xfrm>
            <a:off x="1576388" y="2408238"/>
            <a:ext cx="3024187" cy="706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For this model I want to experiment with the use of </a:t>
            </a:r>
            <a:r>
              <a:rPr lang="en-GB" altLang="en-US" sz="1200" b="1">
                <a:solidFill>
                  <a:schemeClr val="hlink"/>
                </a:solidFill>
              </a:rPr>
              <a:t>quirky looking legs</a:t>
            </a:r>
            <a:r>
              <a:rPr lang="en-GB" altLang="en-US" sz="1200">
                <a:solidFill>
                  <a:srgbClr val="4D4D4D"/>
                </a:solidFill>
              </a:rPr>
              <a:t>. I want to do this because I thought it would be challenging.</a:t>
            </a:r>
          </a:p>
          <a:p>
            <a:pPr algn="just" eaLnBrk="1" hangingPunct="1"/>
            <a:endParaRPr lang="en-GB" altLang="en-US" sz="1200">
              <a:solidFill>
                <a:srgbClr val="4D4D4D"/>
              </a:solidFill>
            </a:endParaRPr>
          </a:p>
          <a:p>
            <a:pPr algn="just" eaLnBrk="1" hangingPunct="1"/>
            <a:r>
              <a:rPr lang="en-GB" altLang="en-US" sz="1200">
                <a:solidFill>
                  <a:srgbClr val="4D4D4D"/>
                </a:solidFill>
              </a:rPr>
              <a:t>Firstly, I drew out the rectangular template using a pencil on the card. Then I started to cut out the outline using a sharp knife, cutting the outline of the template. </a:t>
            </a:r>
          </a:p>
          <a:p>
            <a:pPr algn="just" eaLnBrk="1" hangingPunct="1"/>
            <a:endParaRPr lang="en-GB" altLang="en-US" sz="1200">
              <a:solidFill>
                <a:srgbClr val="4D4D4D"/>
              </a:solidFill>
            </a:endParaRPr>
          </a:p>
          <a:p>
            <a:pPr algn="just" eaLnBrk="1" hangingPunct="1"/>
            <a:r>
              <a:rPr lang="en-GB" altLang="en-US" sz="1200">
                <a:solidFill>
                  <a:srgbClr val="4D4D4D"/>
                </a:solidFill>
              </a:rPr>
              <a:t>Then I  drew the inside lines to represent the bending. Then I started to these bending lines slightly half way using a sharp knife.</a:t>
            </a:r>
          </a:p>
          <a:p>
            <a:pPr algn="just" eaLnBrk="1" hangingPunct="1"/>
            <a:endParaRPr lang="en-GB" altLang="en-US" sz="1200">
              <a:solidFill>
                <a:srgbClr val="4D4D4D"/>
              </a:solidFill>
            </a:endParaRPr>
          </a:p>
          <a:p>
            <a:pPr algn="just" eaLnBrk="1" hangingPunct="1"/>
            <a:r>
              <a:rPr lang="en-GB" altLang="en-US" sz="1200">
                <a:solidFill>
                  <a:srgbClr val="4D4D4D"/>
                </a:solidFill>
              </a:rPr>
              <a:t>Finally, I then now bend the cutted area to form and the overall product to its shape of a chair. </a:t>
            </a:r>
          </a:p>
          <a:p>
            <a:pPr algn="just" eaLnBrk="1" hangingPunct="1"/>
            <a:endParaRPr lang="en-GB" altLang="en-US" sz="1200">
              <a:solidFill>
                <a:srgbClr val="4D4D4D"/>
              </a:solidFill>
            </a:endParaRPr>
          </a:p>
          <a:p>
            <a:pPr algn="just" eaLnBrk="1" hangingPunct="1"/>
            <a:r>
              <a:rPr lang="en-GB" altLang="en-US" sz="1200">
                <a:solidFill>
                  <a:srgbClr val="4D4D4D"/>
                </a:solidFill>
              </a:rPr>
              <a:t>During the construction of this product, I thought the design looked really </a:t>
            </a:r>
            <a:r>
              <a:rPr lang="en-GB" altLang="en-US" sz="1200" b="1">
                <a:solidFill>
                  <a:schemeClr val="hlink"/>
                </a:solidFill>
              </a:rPr>
              <a:t>attractive</a:t>
            </a:r>
            <a:r>
              <a:rPr lang="en-GB" altLang="en-US" sz="1200">
                <a:solidFill>
                  <a:srgbClr val="4D4D4D"/>
                </a:solidFill>
              </a:rPr>
              <a:t> and also </a:t>
            </a:r>
            <a:r>
              <a:rPr lang="en-GB" altLang="en-US" sz="1200" b="1">
                <a:solidFill>
                  <a:schemeClr val="hlink"/>
                </a:solidFill>
              </a:rPr>
              <a:t>really appealing to the eye</a:t>
            </a:r>
            <a:r>
              <a:rPr lang="en-GB" altLang="en-US" sz="1200">
                <a:solidFill>
                  <a:srgbClr val="4D4D4D"/>
                </a:solidFill>
              </a:rPr>
              <a:t>. It is striking to the eye because the use of </a:t>
            </a:r>
            <a:r>
              <a:rPr lang="en-GB" altLang="en-US" sz="1200" b="1">
                <a:solidFill>
                  <a:schemeClr val="hlink"/>
                </a:solidFill>
              </a:rPr>
              <a:t>leg is very different and also quirky to look at</a:t>
            </a:r>
            <a:r>
              <a:rPr lang="en-GB" altLang="en-US" sz="1200">
                <a:solidFill>
                  <a:srgbClr val="4D4D4D"/>
                </a:solidFill>
              </a:rPr>
              <a:t>.</a:t>
            </a:r>
          </a:p>
          <a:p>
            <a:pPr algn="just" eaLnBrk="1" hangingPunct="1"/>
            <a:endParaRPr lang="en-GB" altLang="en-US" sz="1200">
              <a:solidFill>
                <a:srgbClr val="4D4D4D"/>
              </a:solidFill>
            </a:endParaRPr>
          </a:p>
          <a:p>
            <a:pPr algn="just" eaLnBrk="1" hangingPunct="1"/>
            <a:r>
              <a:rPr lang="en-GB" altLang="en-US" sz="1200">
                <a:solidFill>
                  <a:srgbClr val="4D4D4D"/>
                </a:solidFill>
              </a:rPr>
              <a:t>I really like the fact that the chair can be </a:t>
            </a:r>
            <a:r>
              <a:rPr lang="en-GB" altLang="en-US" sz="1200" b="1">
                <a:solidFill>
                  <a:schemeClr val="hlink"/>
                </a:solidFill>
              </a:rPr>
              <a:t>easily unfolded</a:t>
            </a:r>
            <a:r>
              <a:rPr lang="en-GB" altLang="en-US" sz="1200">
                <a:solidFill>
                  <a:srgbClr val="4D4D4D"/>
                </a:solidFill>
              </a:rPr>
              <a:t> and </a:t>
            </a:r>
            <a:r>
              <a:rPr lang="en-GB" altLang="en-US" sz="1200" b="1">
                <a:solidFill>
                  <a:schemeClr val="hlink"/>
                </a:solidFill>
              </a:rPr>
              <a:t>also easy to carry around</a:t>
            </a:r>
            <a:r>
              <a:rPr lang="en-GB" altLang="en-US" sz="1200">
                <a:solidFill>
                  <a:srgbClr val="4D4D4D"/>
                </a:solidFill>
              </a:rPr>
              <a:t>. This can be improved by adding </a:t>
            </a:r>
            <a:r>
              <a:rPr lang="en-GB" altLang="en-US" sz="1200" b="1">
                <a:solidFill>
                  <a:schemeClr val="hlink"/>
                </a:solidFill>
              </a:rPr>
              <a:t>handles to the product so it can increase the comfort ability</a:t>
            </a:r>
            <a:r>
              <a:rPr lang="en-GB" altLang="en-US" sz="1200">
                <a:solidFill>
                  <a:srgbClr val="4D4D4D"/>
                </a:solidFill>
              </a:rPr>
              <a:t> and also </a:t>
            </a:r>
            <a:r>
              <a:rPr lang="en-GB" altLang="en-US" sz="1200" b="1">
                <a:solidFill>
                  <a:schemeClr val="hlink"/>
                </a:solidFill>
              </a:rPr>
              <a:t>the ergonomics</a:t>
            </a:r>
            <a:r>
              <a:rPr lang="en-GB" altLang="en-US" sz="1200">
                <a:solidFill>
                  <a:srgbClr val="4D4D4D"/>
                </a:solidFill>
              </a:rPr>
              <a:t> of the product. The product can also be improve by adding a </a:t>
            </a:r>
            <a:r>
              <a:rPr lang="en-GB" altLang="en-US" sz="1200" b="1">
                <a:solidFill>
                  <a:schemeClr val="hlink"/>
                </a:solidFill>
              </a:rPr>
              <a:t>table attached</a:t>
            </a:r>
            <a:r>
              <a:rPr lang="en-GB" altLang="en-US" sz="1200">
                <a:solidFill>
                  <a:srgbClr val="4D4D4D"/>
                </a:solidFill>
              </a:rPr>
              <a:t> to it to make it more flexible and also handy.</a:t>
            </a:r>
          </a:p>
          <a:p>
            <a:pPr algn="just" eaLnBrk="1" hangingPunct="1"/>
            <a:endParaRPr lang="en-GB" altLang="en-US" sz="1200">
              <a:solidFill>
                <a:srgbClr val="4D4D4D"/>
              </a:solidFill>
            </a:endParaRPr>
          </a:p>
          <a:p>
            <a:pPr algn="just" eaLnBrk="1" hangingPunct="1"/>
            <a:r>
              <a:rPr lang="en-GB" altLang="en-US" sz="1200">
                <a:solidFill>
                  <a:srgbClr val="4D4D4D"/>
                </a:solidFill>
              </a:rPr>
              <a:t> </a:t>
            </a:r>
          </a:p>
        </p:txBody>
      </p:sp>
      <p:sp>
        <p:nvSpPr>
          <p:cNvPr id="33812" name="Text Box 18"/>
          <p:cNvSpPr txBox="1">
            <a:spLocks noChangeArrowheads="1"/>
          </p:cNvSpPr>
          <p:nvPr/>
        </p:nvSpPr>
        <p:spPr bwMode="auto">
          <a:xfrm>
            <a:off x="6616700" y="649288"/>
            <a:ext cx="3816350" cy="213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Here is my model of the sketch shown right, of the seat and a table in one product. I am doing this because I want to find out if the user will be able to be comfortable while working with this product. And I also want to investigate if the user will be able to fit between the seat and the table easily.</a:t>
            </a:r>
          </a:p>
          <a:p>
            <a:pPr algn="just" eaLnBrk="1" hangingPunct="1"/>
            <a:endParaRPr lang="en-GB" altLang="en-US" sz="1200">
              <a:solidFill>
                <a:srgbClr val="4D4D4D"/>
              </a:solidFill>
            </a:endParaRPr>
          </a:p>
          <a:p>
            <a:pPr algn="just" eaLnBrk="1" hangingPunct="1"/>
            <a:r>
              <a:rPr lang="en-GB" altLang="en-US" sz="1200">
                <a:solidFill>
                  <a:srgbClr val="4D4D4D"/>
                </a:solidFill>
              </a:rPr>
              <a:t>Firstly, I drew out the template using pencil and a ruler on cardboard. I am using a ruler for making accurate measurements and shapes in order make the overall model to look right for the user etc.</a:t>
            </a:r>
          </a:p>
        </p:txBody>
      </p:sp>
      <p:pic>
        <p:nvPicPr>
          <p:cNvPr id="33813" name="Picture 25" descr="photo-25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45275" y="6607175"/>
            <a:ext cx="1339850"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4" name="Picture 26" descr="photo-25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616700" y="2862263"/>
            <a:ext cx="1355725"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5" name="Picture 27" descr="photo-27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616700" y="4735513"/>
            <a:ext cx="1339850"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6" name="Picture 28" descr="photo-27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109325" y="5383213"/>
            <a:ext cx="1339850"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7" name="Picture 29" descr="photo-27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1109325" y="1631950"/>
            <a:ext cx="1339850"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8" name="Picture 30" descr="photo-275"/>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1109325" y="3505200"/>
            <a:ext cx="1339850"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9" name="Picture 33" descr="photo-278"/>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0648950" y="7248525"/>
            <a:ext cx="1793875"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20" name="Text Box 18"/>
          <p:cNvSpPr txBox="1">
            <a:spLocks noChangeArrowheads="1"/>
          </p:cNvSpPr>
          <p:nvPr/>
        </p:nvSpPr>
        <p:spPr bwMode="auto">
          <a:xfrm>
            <a:off x="7985125" y="2784475"/>
            <a:ext cx="3095625"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Next, I then cut out the outline using the knife and also the safety ruler to cut accurate lines etc. and it is also used to decrease the risk of being injured etc. Then I started to cut the bending or corner bits to make the model bend, by doing this I cutted slightly half avoiding from cutting right through otherwise will fall apart using a knife with a of course a safety ruler.</a:t>
            </a:r>
          </a:p>
          <a:p>
            <a:pPr algn="just" eaLnBrk="1" hangingPunct="1"/>
            <a:endParaRPr lang="en-GB" altLang="en-US" sz="1200">
              <a:solidFill>
                <a:srgbClr val="4D4D4D"/>
              </a:solidFill>
            </a:endParaRPr>
          </a:p>
          <a:p>
            <a:pPr algn="just" eaLnBrk="1" hangingPunct="1"/>
            <a:r>
              <a:rPr lang="en-GB" altLang="en-US" sz="1200">
                <a:solidFill>
                  <a:srgbClr val="4D4D4D"/>
                </a:solidFill>
              </a:rPr>
              <a:t>As I’ve done all the cutting, I then now fold the model to its correct shape from the sketch above right. </a:t>
            </a:r>
          </a:p>
          <a:p>
            <a:pPr algn="just" eaLnBrk="1" hangingPunct="1"/>
            <a:endParaRPr lang="en-GB" altLang="en-US" sz="1200">
              <a:solidFill>
                <a:srgbClr val="4D4D4D"/>
              </a:solidFill>
            </a:endParaRPr>
          </a:p>
          <a:p>
            <a:pPr algn="just" eaLnBrk="1" hangingPunct="1"/>
            <a:r>
              <a:rPr lang="en-GB" altLang="en-US" sz="1200">
                <a:solidFill>
                  <a:srgbClr val="4D4D4D"/>
                </a:solidFill>
              </a:rPr>
              <a:t>To make my model to stand still, I then cut out a square cardboard then I then stuck the onto the square cardboard using a glue gun. I am using this type of because it is a great for sticking or joining models together etc.</a:t>
            </a:r>
          </a:p>
        </p:txBody>
      </p:sp>
      <p:sp>
        <p:nvSpPr>
          <p:cNvPr id="33821" name="Text Box 18"/>
          <p:cNvSpPr txBox="1">
            <a:spLocks noChangeArrowheads="1"/>
          </p:cNvSpPr>
          <p:nvPr/>
        </p:nvSpPr>
        <p:spPr bwMode="auto">
          <a:xfrm>
            <a:off x="7985125" y="6745288"/>
            <a:ext cx="2663825"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When the overall model is completed I now have an idea of what the product will look like in real life. I really like this concept idea because it is very cheap to manufacture, the use of materials, manufacturing process etc. I also thought the use of ergonomics makes the overall product to be comfortable to the user.</a:t>
            </a:r>
          </a:p>
        </p:txBody>
      </p:sp>
      <p:sp>
        <p:nvSpPr>
          <p:cNvPr id="33822" name="Text Box 18"/>
          <p:cNvSpPr txBox="1">
            <a:spLocks noChangeArrowheads="1"/>
          </p:cNvSpPr>
          <p:nvPr/>
        </p:nvSpPr>
        <p:spPr bwMode="auto">
          <a:xfrm>
            <a:off x="6616700" y="8696325"/>
            <a:ext cx="6048375"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The one big drawback of this design is that it is not portable, and this can be improved by making the edges to bend into a smaller model and then the user can carry the product is folded and when they need to use the product then they can unfolded the desk and use it anywhere.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1"/>
          <p:cNvSpPr>
            <a:spLocks noChangeArrowheads="1"/>
          </p:cNvSpPr>
          <p:nvPr/>
        </p:nvSpPr>
        <p:spPr bwMode="auto">
          <a:xfrm>
            <a:off x="-223838" y="-239713"/>
            <a:ext cx="13320713" cy="10153651"/>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pic>
        <p:nvPicPr>
          <p:cNvPr id="34819" name="Picture 7" descr="LUCY PICS156"/>
          <p:cNvPicPr>
            <a:picLocks noChangeAspect="1" noChangeArrowheads="1"/>
          </p:cNvPicPr>
          <p:nvPr/>
        </p:nvPicPr>
        <p:blipFill>
          <a:blip r:embed="rId3">
            <a:clrChange>
              <a:clrFrom>
                <a:srgbClr val="FBF7F6"/>
              </a:clrFrom>
              <a:clrTo>
                <a:srgbClr val="FBF7F6">
                  <a:alpha val="0"/>
                </a:srgbClr>
              </a:clrTo>
            </a:clrChange>
            <a:extLst>
              <a:ext uri="{28A0092B-C50C-407E-A947-70E740481C1C}">
                <a14:useLocalDpi xmlns:a14="http://schemas.microsoft.com/office/drawing/2010/main" val="0"/>
              </a:ext>
            </a:extLst>
          </a:blip>
          <a:srcRect b="53278"/>
          <a:stretch>
            <a:fillRect/>
          </a:stretch>
        </p:blipFill>
        <p:spPr bwMode="auto">
          <a:xfrm>
            <a:off x="-287338" y="768350"/>
            <a:ext cx="12665076" cy="859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34821" name="Text Box 5"/>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DESIGN</a:t>
            </a:r>
            <a:r>
              <a:rPr lang="en-GB" altLang="en-US" sz="3200" b="1">
                <a:solidFill>
                  <a:srgbClr val="5F5F5F"/>
                </a:solidFill>
                <a:cs typeface="Arial" pitchFamily="34" charset="0"/>
              </a:rPr>
              <a:t>, DESIGN DEVELOPMENT &amp; MAKING</a:t>
            </a:r>
          </a:p>
        </p:txBody>
      </p:sp>
      <p:sp>
        <p:nvSpPr>
          <p:cNvPr id="34822" name="Text Box 8"/>
          <p:cNvSpPr txBox="1">
            <a:spLocks noChangeArrowheads="1"/>
          </p:cNvSpPr>
          <p:nvPr/>
        </p:nvSpPr>
        <p:spPr bwMode="auto">
          <a:xfrm>
            <a:off x="3592513" y="120650"/>
            <a:ext cx="727233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INITIALS IDEAS – DESK IDEAS</a:t>
            </a:r>
          </a:p>
        </p:txBody>
      </p:sp>
      <p:sp>
        <p:nvSpPr>
          <p:cNvPr id="34823" name="Text Box 9"/>
          <p:cNvSpPr txBox="1">
            <a:spLocks noChangeArrowheads="1"/>
          </p:cNvSpPr>
          <p:nvPr/>
        </p:nvSpPr>
        <p:spPr bwMode="auto">
          <a:xfrm>
            <a:off x="-79375" y="6529388"/>
            <a:ext cx="2301875"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thought of an idea of designing table and a chair in one product.. I did this because I want to make the overall product more compactable .</a:t>
            </a:r>
            <a:endParaRPr lang="en-US" altLang="en-US" sz="800">
              <a:solidFill>
                <a:srgbClr val="4D4D4D"/>
              </a:solidFill>
            </a:endParaRPr>
          </a:p>
        </p:txBody>
      </p:sp>
      <p:sp>
        <p:nvSpPr>
          <p:cNvPr id="34824" name="Text Box 10"/>
          <p:cNvSpPr txBox="1">
            <a:spLocks noChangeArrowheads="1"/>
          </p:cNvSpPr>
          <p:nvPr/>
        </p:nvSpPr>
        <p:spPr bwMode="auto">
          <a:xfrm>
            <a:off x="4887913" y="479425"/>
            <a:ext cx="30257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FF9900"/>
                </a:solidFill>
              </a:rPr>
              <a:t>HERE ARE SOME  OTHER SHAPE IDEAS FOR THIS PARTICULAR DESIGN.</a:t>
            </a:r>
            <a:endParaRPr lang="en-US" altLang="en-US" sz="800">
              <a:solidFill>
                <a:srgbClr val="FF9900"/>
              </a:solidFill>
            </a:endParaRPr>
          </a:p>
        </p:txBody>
      </p:sp>
      <p:sp>
        <p:nvSpPr>
          <p:cNvPr id="34825" name="Text Box 12"/>
          <p:cNvSpPr txBox="1">
            <a:spLocks noChangeArrowheads="1"/>
          </p:cNvSpPr>
          <p:nvPr/>
        </p:nvSpPr>
        <p:spPr bwMode="auto">
          <a:xfrm>
            <a:off x="10145713" y="192088"/>
            <a:ext cx="2655887"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seat design  looks comfortable but  without the table the user will have to set their work on their knees which I think it would be uncomfortable as it can give them back backs etc.</a:t>
            </a:r>
            <a:endParaRPr lang="en-US" altLang="en-US" sz="800">
              <a:solidFill>
                <a:srgbClr val="4D4D4D"/>
              </a:solidFill>
            </a:endParaRPr>
          </a:p>
        </p:txBody>
      </p:sp>
      <p:sp>
        <p:nvSpPr>
          <p:cNvPr id="34826" name="Text Box 13"/>
          <p:cNvSpPr txBox="1">
            <a:spLocks noChangeArrowheads="1"/>
          </p:cNvSpPr>
          <p:nvPr/>
        </p:nvSpPr>
        <p:spPr bwMode="auto">
          <a:xfrm>
            <a:off x="3808413" y="6534150"/>
            <a:ext cx="1727200"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TABLE</a:t>
            </a:r>
            <a:endParaRPr lang="en-US" altLang="en-US" sz="800">
              <a:solidFill>
                <a:srgbClr val="4D4D4D"/>
              </a:solidFill>
            </a:endParaRPr>
          </a:p>
        </p:txBody>
      </p:sp>
      <p:sp>
        <p:nvSpPr>
          <p:cNvPr id="34827" name="Text Box 14"/>
          <p:cNvSpPr txBox="1">
            <a:spLocks noChangeArrowheads="1"/>
          </p:cNvSpPr>
          <p:nvPr/>
        </p:nvSpPr>
        <p:spPr bwMode="auto">
          <a:xfrm>
            <a:off x="1719263" y="1200150"/>
            <a:ext cx="2665412"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use of materials must be lightweight in order to make the overall product highly portable.</a:t>
            </a:r>
            <a:endParaRPr lang="en-US" altLang="en-US" sz="800">
              <a:solidFill>
                <a:srgbClr val="4D4D4D"/>
              </a:solidFill>
            </a:endParaRPr>
          </a:p>
        </p:txBody>
      </p:sp>
      <p:sp>
        <p:nvSpPr>
          <p:cNvPr id="34828" name="Rectangle 12"/>
          <p:cNvSpPr>
            <a:spLocks noChangeArrowheads="1"/>
          </p:cNvSpPr>
          <p:nvPr/>
        </p:nvSpPr>
        <p:spPr bwMode="auto">
          <a:xfrm>
            <a:off x="8129588" y="8785225"/>
            <a:ext cx="1511300" cy="911225"/>
          </a:xfrm>
          <a:prstGeom prst="rect">
            <a:avLst/>
          </a:prstGeom>
          <a:solidFill>
            <a:schemeClr val="bg1"/>
          </a:solidFill>
          <a:ln>
            <a:noFill/>
          </a:ln>
          <a:extLst>
            <a:ext uri="{91240B29-F687-4F45-9708-019B960494DF}">
              <a14:hiddenLine xmlns:a14="http://schemas.microsoft.com/office/drawing/2010/main" w="28575" algn="ctr">
                <a:solidFill>
                  <a:srgbClr val="000000"/>
                </a:solidFill>
                <a:round/>
                <a:headEnd/>
                <a:tailEnd/>
              </a14:hiddenLine>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34829" name="Rectangle 13"/>
          <p:cNvSpPr>
            <a:spLocks noChangeArrowheads="1"/>
          </p:cNvSpPr>
          <p:nvPr/>
        </p:nvSpPr>
        <p:spPr bwMode="auto">
          <a:xfrm>
            <a:off x="8272463" y="8545513"/>
            <a:ext cx="360362" cy="431800"/>
          </a:xfrm>
          <a:prstGeom prst="rect">
            <a:avLst/>
          </a:prstGeom>
          <a:solidFill>
            <a:schemeClr val="bg1"/>
          </a:solidFill>
          <a:ln>
            <a:noFill/>
          </a:ln>
          <a:extLst>
            <a:ext uri="{91240B29-F687-4F45-9708-019B960494DF}">
              <a14:hiddenLine xmlns:a14="http://schemas.microsoft.com/office/drawing/2010/main" w="28575" algn="ctr">
                <a:solidFill>
                  <a:srgbClr val="000000"/>
                </a:solidFill>
                <a:round/>
                <a:headEnd/>
                <a:tailEnd/>
              </a14:hiddenLine>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cxnSp>
        <p:nvCxnSpPr>
          <p:cNvPr id="34830" name="Straight Arrow Connector 15"/>
          <p:cNvCxnSpPr>
            <a:cxnSpLocks noChangeShapeType="1"/>
          </p:cNvCxnSpPr>
          <p:nvPr/>
        </p:nvCxnSpPr>
        <p:spPr bwMode="auto">
          <a:xfrm rot="5400000" flipH="1" flipV="1">
            <a:off x="135731" y="5377657"/>
            <a:ext cx="1800225" cy="503238"/>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4831" name="Text Box 13"/>
          <p:cNvSpPr txBox="1">
            <a:spLocks noChangeArrowheads="1"/>
          </p:cNvSpPr>
          <p:nvPr/>
        </p:nvSpPr>
        <p:spPr bwMode="auto">
          <a:xfrm>
            <a:off x="712788" y="7542213"/>
            <a:ext cx="1727200"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SEAT</a:t>
            </a:r>
            <a:endParaRPr lang="en-US" altLang="en-US" sz="800">
              <a:solidFill>
                <a:srgbClr val="4D4D4D"/>
              </a:solidFill>
            </a:endParaRPr>
          </a:p>
        </p:txBody>
      </p:sp>
      <p:sp>
        <p:nvSpPr>
          <p:cNvPr id="34832" name="Text Box 13"/>
          <p:cNvSpPr txBox="1">
            <a:spLocks noChangeArrowheads="1"/>
          </p:cNvSpPr>
          <p:nvPr/>
        </p:nvSpPr>
        <p:spPr bwMode="auto">
          <a:xfrm>
            <a:off x="352425" y="8761413"/>
            <a:ext cx="1727200"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STORAGE – this is used to store books ,bags etc.</a:t>
            </a:r>
            <a:endParaRPr lang="en-US" altLang="en-US" sz="800">
              <a:solidFill>
                <a:srgbClr val="4D4D4D"/>
              </a:solidFill>
            </a:endParaRPr>
          </a:p>
        </p:txBody>
      </p:sp>
      <p:cxnSp>
        <p:nvCxnSpPr>
          <p:cNvPr id="34833" name="Straight Arrow Connector 19"/>
          <p:cNvCxnSpPr>
            <a:cxnSpLocks noChangeShapeType="1"/>
          </p:cNvCxnSpPr>
          <p:nvPr/>
        </p:nvCxnSpPr>
        <p:spPr bwMode="auto">
          <a:xfrm rot="5400000" flipH="1" flipV="1">
            <a:off x="1647825" y="7896225"/>
            <a:ext cx="865188" cy="865188"/>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34834" name="Straight Arrow Connector 21"/>
          <p:cNvCxnSpPr>
            <a:cxnSpLocks noChangeShapeType="1"/>
          </p:cNvCxnSpPr>
          <p:nvPr/>
        </p:nvCxnSpPr>
        <p:spPr bwMode="auto">
          <a:xfrm flipV="1">
            <a:off x="1863725" y="7177088"/>
            <a:ext cx="720725" cy="431800"/>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34835" name="Straight Arrow Connector 23"/>
          <p:cNvCxnSpPr>
            <a:cxnSpLocks noChangeShapeType="1"/>
          </p:cNvCxnSpPr>
          <p:nvPr/>
        </p:nvCxnSpPr>
        <p:spPr bwMode="auto">
          <a:xfrm rot="10800000" flipV="1">
            <a:off x="3736975" y="6672263"/>
            <a:ext cx="719138" cy="7302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4836" name="Text Box 13"/>
          <p:cNvSpPr txBox="1">
            <a:spLocks noChangeArrowheads="1"/>
          </p:cNvSpPr>
          <p:nvPr/>
        </p:nvSpPr>
        <p:spPr bwMode="auto">
          <a:xfrm>
            <a:off x="0" y="2855913"/>
            <a:ext cx="1727200"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TABLE</a:t>
            </a:r>
            <a:endParaRPr lang="en-US" altLang="en-US" sz="800">
              <a:solidFill>
                <a:srgbClr val="4D4D4D"/>
              </a:solidFill>
            </a:endParaRPr>
          </a:p>
        </p:txBody>
      </p:sp>
      <p:cxnSp>
        <p:nvCxnSpPr>
          <p:cNvPr id="34837" name="Straight Arrow Connector 26"/>
          <p:cNvCxnSpPr>
            <a:cxnSpLocks noChangeShapeType="1"/>
          </p:cNvCxnSpPr>
          <p:nvPr/>
        </p:nvCxnSpPr>
        <p:spPr bwMode="auto">
          <a:xfrm rot="16200000" flipH="1">
            <a:off x="460375" y="3468688"/>
            <a:ext cx="935037" cy="287338"/>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4838" name="Text Box 13"/>
          <p:cNvSpPr txBox="1">
            <a:spLocks noChangeArrowheads="1"/>
          </p:cNvSpPr>
          <p:nvPr/>
        </p:nvSpPr>
        <p:spPr bwMode="auto">
          <a:xfrm>
            <a:off x="2944813" y="8977313"/>
            <a:ext cx="1727200"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FRONT VIEW</a:t>
            </a:r>
            <a:endParaRPr lang="en-US" altLang="en-US" sz="800" u="sng">
              <a:solidFill>
                <a:srgbClr val="4D4D4D"/>
              </a:solidFill>
            </a:endParaRPr>
          </a:p>
        </p:txBody>
      </p:sp>
      <p:sp>
        <p:nvSpPr>
          <p:cNvPr id="34839" name="Text Box 13"/>
          <p:cNvSpPr txBox="1">
            <a:spLocks noChangeArrowheads="1"/>
          </p:cNvSpPr>
          <p:nvPr/>
        </p:nvSpPr>
        <p:spPr bwMode="auto">
          <a:xfrm>
            <a:off x="4024313" y="4368800"/>
            <a:ext cx="1727200"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SIDE VIEW</a:t>
            </a:r>
            <a:endParaRPr lang="en-US" altLang="en-US" sz="800" u="sng">
              <a:solidFill>
                <a:srgbClr val="4D4D4D"/>
              </a:solidFill>
            </a:endParaRPr>
          </a:p>
        </p:txBody>
      </p:sp>
      <p:sp>
        <p:nvSpPr>
          <p:cNvPr id="34840" name="Text Box 13"/>
          <p:cNvSpPr txBox="1">
            <a:spLocks noChangeArrowheads="1"/>
          </p:cNvSpPr>
          <p:nvPr/>
        </p:nvSpPr>
        <p:spPr bwMode="auto">
          <a:xfrm>
            <a:off x="3521075" y="690563"/>
            <a:ext cx="17272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CLOSE UP VIEW OF THE TABLE</a:t>
            </a:r>
            <a:endParaRPr lang="en-US" altLang="en-US" sz="800" u="sng">
              <a:solidFill>
                <a:srgbClr val="4D4D4D"/>
              </a:solidFill>
            </a:endParaRPr>
          </a:p>
        </p:txBody>
      </p:sp>
      <p:cxnSp>
        <p:nvCxnSpPr>
          <p:cNvPr id="34841" name="Straight Arrow Connector 31"/>
          <p:cNvCxnSpPr>
            <a:cxnSpLocks noChangeShapeType="1"/>
          </p:cNvCxnSpPr>
          <p:nvPr/>
        </p:nvCxnSpPr>
        <p:spPr bwMode="auto">
          <a:xfrm rot="5400000">
            <a:off x="9605963" y="1092200"/>
            <a:ext cx="1295400" cy="93662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4842" name="Text Box 14"/>
          <p:cNvSpPr txBox="1">
            <a:spLocks noChangeArrowheads="1"/>
          </p:cNvSpPr>
          <p:nvPr/>
        </p:nvSpPr>
        <p:spPr bwMode="auto">
          <a:xfrm>
            <a:off x="1144588" y="1762125"/>
            <a:ext cx="2592387"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Can be available in three different sizes to suit all age groups (for example, toddlers, teenagers and adults.) </a:t>
            </a:r>
            <a:endParaRPr lang="en-US" altLang="en-US" sz="800">
              <a:solidFill>
                <a:srgbClr val="4D4D4D"/>
              </a:solidFill>
            </a:endParaRPr>
          </a:p>
        </p:txBody>
      </p:sp>
      <p:cxnSp>
        <p:nvCxnSpPr>
          <p:cNvPr id="34843" name="Straight Arrow Connector 34"/>
          <p:cNvCxnSpPr>
            <a:cxnSpLocks noChangeShapeType="1"/>
          </p:cNvCxnSpPr>
          <p:nvPr/>
        </p:nvCxnSpPr>
        <p:spPr bwMode="auto">
          <a:xfrm>
            <a:off x="3305175" y="1631950"/>
            <a:ext cx="935038" cy="28892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34844" name="Straight Arrow Connector 36"/>
          <p:cNvCxnSpPr>
            <a:cxnSpLocks noChangeShapeType="1"/>
            <a:stCxn id="34842" idx="2"/>
          </p:cNvCxnSpPr>
          <p:nvPr/>
        </p:nvCxnSpPr>
        <p:spPr bwMode="auto">
          <a:xfrm rot="5400000">
            <a:off x="1828006" y="2532857"/>
            <a:ext cx="792163" cy="431800"/>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4845" name="Text Box 12"/>
          <p:cNvSpPr txBox="1">
            <a:spLocks noChangeArrowheads="1"/>
          </p:cNvSpPr>
          <p:nvPr/>
        </p:nvSpPr>
        <p:spPr bwMode="auto">
          <a:xfrm>
            <a:off x="11080750" y="1344613"/>
            <a:ext cx="1728788"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While placing books on the users knees can be bulky and frustrating.</a:t>
            </a:r>
            <a:endParaRPr lang="en-US" altLang="en-US" sz="800">
              <a:solidFill>
                <a:srgbClr val="4D4D4D"/>
              </a:solidFill>
            </a:endParaRPr>
          </a:p>
        </p:txBody>
      </p:sp>
      <p:cxnSp>
        <p:nvCxnSpPr>
          <p:cNvPr id="34846" name="Straight Arrow Connector 40"/>
          <p:cNvCxnSpPr>
            <a:cxnSpLocks noChangeShapeType="1"/>
          </p:cNvCxnSpPr>
          <p:nvPr/>
        </p:nvCxnSpPr>
        <p:spPr bwMode="auto">
          <a:xfrm rot="10800000" flipV="1">
            <a:off x="10288588" y="1776413"/>
            <a:ext cx="936625" cy="57626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4847" name="Text Box 12"/>
          <p:cNvSpPr txBox="1">
            <a:spLocks noChangeArrowheads="1"/>
          </p:cNvSpPr>
          <p:nvPr/>
        </p:nvSpPr>
        <p:spPr bwMode="auto">
          <a:xfrm>
            <a:off x="7985125" y="192088"/>
            <a:ext cx="2232025"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SEAT &amp; TABLE – this concept is two – in  - one of both table and a chair.</a:t>
            </a:r>
            <a:endParaRPr lang="en-US" altLang="en-US" sz="800">
              <a:solidFill>
                <a:srgbClr val="4D4D4D"/>
              </a:solidFill>
            </a:endParaRPr>
          </a:p>
        </p:txBody>
      </p:sp>
      <p:sp>
        <p:nvSpPr>
          <p:cNvPr id="34848" name="Rectangle 42"/>
          <p:cNvSpPr>
            <a:spLocks noChangeArrowheads="1"/>
          </p:cNvSpPr>
          <p:nvPr/>
        </p:nvSpPr>
        <p:spPr bwMode="auto">
          <a:xfrm>
            <a:off x="5969000" y="912813"/>
            <a:ext cx="1727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 The huge disadvantage of this design is that there is no back support to support the user’s posture.  </a:t>
            </a:r>
            <a:endParaRPr lang="en-US" altLang="en-US" sz="1000">
              <a:solidFill>
                <a:srgbClr val="4D4D4D"/>
              </a:solidFill>
            </a:endParaRPr>
          </a:p>
        </p:txBody>
      </p:sp>
      <p:cxnSp>
        <p:nvCxnSpPr>
          <p:cNvPr id="34849" name="Straight Arrow Connector 44"/>
          <p:cNvCxnSpPr>
            <a:cxnSpLocks noChangeShapeType="1"/>
          </p:cNvCxnSpPr>
          <p:nvPr/>
        </p:nvCxnSpPr>
        <p:spPr bwMode="auto">
          <a:xfrm rot="5400000">
            <a:off x="8453438" y="731838"/>
            <a:ext cx="431800" cy="215900"/>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34850" name="Straight Arrow Connector 46"/>
          <p:cNvCxnSpPr>
            <a:cxnSpLocks noChangeShapeType="1"/>
          </p:cNvCxnSpPr>
          <p:nvPr/>
        </p:nvCxnSpPr>
        <p:spPr bwMode="auto">
          <a:xfrm>
            <a:off x="7480300" y="1487488"/>
            <a:ext cx="504825" cy="158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4851" name="Rectangle 47"/>
          <p:cNvSpPr>
            <a:spLocks noChangeArrowheads="1"/>
          </p:cNvSpPr>
          <p:nvPr/>
        </p:nvSpPr>
        <p:spPr bwMode="auto">
          <a:xfrm>
            <a:off x="6121400" y="1631950"/>
            <a:ext cx="1287463"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is the similar shape to the one above but the edges are more pointier.</a:t>
            </a:r>
            <a:endParaRPr lang="en-US" altLang="en-US" sz="1000">
              <a:solidFill>
                <a:srgbClr val="4D4D4D"/>
              </a:solidFill>
            </a:endParaRPr>
          </a:p>
        </p:txBody>
      </p:sp>
      <p:cxnSp>
        <p:nvCxnSpPr>
          <p:cNvPr id="34852" name="Straight Arrow Connector 49"/>
          <p:cNvCxnSpPr>
            <a:cxnSpLocks noChangeShapeType="1"/>
          </p:cNvCxnSpPr>
          <p:nvPr/>
        </p:nvCxnSpPr>
        <p:spPr bwMode="auto">
          <a:xfrm>
            <a:off x="7048500" y="2352675"/>
            <a:ext cx="504825" cy="287338"/>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34853" name="Straight Arrow Connector 52"/>
          <p:cNvCxnSpPr>
            <a:cxnSpLocks noChangeShapeType="1"/>
          </p:cNvCxnSpPr>
          <p:nvPr/>
        </p:nvCxnSpPr>
        <p:spPr bwMode="auto">
          <a:xfrm rot="16200000" flipH="1">
            <a:off x="7048500" y="1849438"/>
            <a:ext cx="936625" cy="35877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4854" name="Rectangle 53"/>
          <p:cNvSpPr>
            <a:spLocks noChangeArrowheads="1"/>
          </p:cNvSpPr>
          <p:nvPr/>
        </p:nvSpPr>
        <p:spPr bwMode="auto">
          <a:xfrm>
            <a:off x="11514138" y="3432175"/>
            <a:ext cx="1287462"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use of details use to increase the attractive appearance of the overall concept</a:t>
            </a:r>
            <a:endParaRPr lang="en-US" altLang="en-US" sz="1000">
              <a:solidFill>
                <a:srgbClr val="4D4D4D"/>
              </a:solidFill>
            </a:endParaRPr>
          </a:p>
        </p:txBody>
      </p:sp>
      <p:cxnSp>
        <p:nvCxnSpPr>
          <p:cNvPr id="34855" name="Straight Arrow Connector 55"/>
          <p:cNvCxnSpPr>
            <a:cxnSpLocks noChangeShapeType="1"/>
          </p:cNvCxnSpPr>
          <p:nvPr/>
        </p:nvCxnSpPr>
        <p:spPr bwMode="auto">
          <a:xfrm rot="10800000">
            <a:off x="10721975" y="3863975"/>
            <a:ext cx="1079500" cy="1588"/>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4856" name="Text Box 13"/>
          <p:cNvSpPr txBox="1">
            <a:spLocks noChangeArrowheads="1"/>
          </p:cNvSpPr>
          <p:nvPr/>
        </p:nvSpPr>
        <p:spPr bwMode="auto">
          <a:xfrm>
            <a:off x="11009313" y="6313488"/>
            <a:ext cx="1727200"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SIDE VIEW</a:t>
            </a:r>
            <a:endParaRPr lang="en-US" altLang="en-US" sz="800" u="sng">
              <a:solidFill>
                <a:srgbClr val="4D4D4D"/>
              </a:solidFill>
            </a:endParaRPr>
          </a:p>
        </p:txBody>
      </p:sp>
      <p:sp>
        <p:nvSpPr>
          <p:cNvPr id="34857" name="Text Box 13"/>
          <p:cNvSpPr txBox="1">
            <a:spLocks noChangeArrowheads="1"/>
          </p:cNvSpPr>
          <p:nvPr/>
        </p:nvSpPr>
        <p:spPr bwMode="auto">
          <a:xfrm>
            <a:off x="4745038" y="8961438"/>
            <a:ext cx="2303462"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strongly dislike this shape because it looks really uncomfortable to sit on and also to use.</a:t>
            </a:r>
            <a:endParaRPr lang="en-US" altLang="en-US" sz="800">
              <a:solidFill>
                <a:srgbClr val="4D4D4D"/>
              </a:solidFill>
            </a:endParaRPr>
          </a:p>
        </p:txBody>
      </p:sp>
      <p:cxnSp>
        <p:nvCxnSpPr>
          <p:cNvPr id="34858" name="Straight Arrow Connector 59"/>
          <p:cNvCxnSpPr>
            <a:cxnSpLocks noChangeShapeType="1"/>
          </p:cNvCxnSpPr>
          <p:nvPr/>
        </p:nvCxnSpPr>
        <p:spPr bwMode="auto">
          <a:xfrm rot="16200000" flipV="1">
            <a:off x="5608637" y="8185151"/>
            <a:ext cx="1223963" cy="36036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4859" name="Rectangle 60"/>
          <p:cNvSpPr>
            <a:spLocks noChangeArrowheads="1"/>
          </p:cNvSpPr>
          <p:nvPr/>
        </p:nvSpPr>
        <p:spPr bwMode="auto">
          <a:xfrm>
            <a:off x="8129588" y="7248525"/>
            <a:ext cx="122396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gap is use for placing the user’s buttocks to increase more comfort of the seat. </a:t>
            </a:r>
            <a:endParaRPr lang="en-US" altLang="en-US" sz="1000">
              <a:solidFill>
                <a:srgbClr val="4D4D4D"/>
              </a:solidFill>
            </a:endParaRPr>
          </a:p>
        </p:txBody>
      </p:sp>
      <p:cxnSp>
        <p:nvCxnSpPr>
          <p:cNvPr id="34860" name="Straight Arrow Connector 62"/>
          <p:cNvCxnSpPr>
            <a:cxnSpLocks noChangeShapeType="1"/>
          </p:cNvCxnSpPr>
          <p:nvPr/>
        </p:nvCxnSpPr>
        <p:spPr bwMode="auto">
          <a:xfrm rot="5400000" flipH="1" flipV="1">
            <a:off x="7696200" y="6313488"/>
            <a:ext cx="1728787" cy="287338"/>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34861" name="Straight Arrow Connector 64"/>
          <p:cNvCxnSpPr>
            <a:cxnSpLocks noChangeShapeType="1"/>
          </p:cNvCxnSpPr>
          <p:nvPr/>
        </p:nvCxnSpPr>
        <p:spPr bwMode="auto">
          <a:xfrm>
            <a:off x="8921750" y="8113713"/>
            <a:ext cx="647700" cy="28733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34862" name="Text Box 13"/>
          <p:cNvSpPr txBox="1">
            <a:spLocks noChangeArrowheads="1"/>
          </p:cNvSpPr>
          <p:nvPr/>
        </p:nvSpPr>
        <p:spPr bwMode="auto">
          <a:xfrm>
            <a:off x="8272463" y="8832850"/>
            <a:ext cx="230505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dislike the use of arch because its looks unstable and also unsupportive for the user while seated or using the desk.</a:t>
            </a:r>
            <a:endParaRPr lang="en-US" altLang="en-US" sz="800">
              <a:solidFill>
                <a:srgbClr val="4D4D4D"/>
              </a:solidFill>
            </a:endParaRPr>
          </a:p>
        </p:txBody>
      </p:sp>
      <p:cxnSp>
        <p:nvCxnSpPr>
          <p:cNvPr id="34863" name="Straight Arrow Connector 67"/>
          <p:cNvCxnSpPr>
            <a:cxnSpLocks noChangeShapeType="1"/>
          </p:cNvCxnSpPr>
          <p:nvPr/>
        </p:nvCxnSpPr>
        <p:spPr bwMode="auto">
          <a:xfrm rot="5400000" flipH="1" flipV="1">
            <a:off x="9317832" y="7500144"/>
            <a:ext cx="2159000" cy="64928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35843"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35844" name="Text Box 4"/>
          <p:cNvSpPr txBox="1">
            <a:spLocks noChangeArrowheads="1"/>
          </p:cNvSpPr>
          <p:nvPr/>
        </p:nvSpPr>
        <p:spPr bwMode="auto">
          <a:xfrm>
            <a:off x="-7938" y="1631950"/>
            <a:ext cx="3816351"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DEVELOPMENT &amp; EVAULATION OF MODEL NINE</a:t>
            </a:r>
          </a:p>
        </p:txBody>
      </p:sp>
      <p:sp>
        <p:nvSpPr>
          <p:cNvPr id="35845"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35846" name="Picture 18"/>
          <p:cNvPicPr>
            <a:picLocks noChangeAspect="1" noChangeArrowheads="1"/>
          </p:cNvPicPr>
          <p:nvPr/>
        </p:nvPicPr>
        <p:blipFill>
          <a:blip r:embed="rId5" cstate="print">
            <a:clrChange>
              <a:clrFrom>
                <a:srgbClr val="C3C8D2"/>
              </a:clrFrom>
              <a:clrTo>
                <a:srgbClr val="C3C8D2">
                  <a:alpha val="0"/>
                </a:srgbClr>
              </a:clrTo>
            </a:clrChange>
            <a:extLst>
              <a:ext uri="{28A0092B-C50C-407E-A947-70E740481C1C}">
                <a14:useLocalDpi xmlns:a14="http://schemas.microsoft.com/office/drawing/2010/main" val="0"/>
              </a:ext>
            </a:extLst>
          </a:blip>
          <a:srcRect l="29951" t="10468" r="14906" b="5466"/>
          <a:stretch>
            <a:fillRect/>
          </a:stretch>
        </p:blipFill>
        <p:spPr bwMode="auto">
          <a:xfrm>
            <a:off x="4445000" y="360363"/>
            <a:ext cx="1417638" cy="162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pic>
        <p:nvPicPr>
          <p:cNvPr id="35847" name="Picture 19"/>
          <p:cNvPicPr>
            <a:picLocks noChangeAspect="1" noChangeArrowheads="1"/>
          </p:cNvPicPr>
          <p:nvPr/>
        </p:nvPicPr>
        <p:blipFill>
          <a:blip r:embed="rId6">
            <a:clrChange>
              <a:clrFrom>
                <a:srgbClr val="C3C8D2"/>
              </a:clrFrom>
              <a:clrTo>
                <a:srgbClr val="C3C8D2">
                  <a:alpha val="0"/>
                </a:srgbClr>
              </a:clrTo>
            </a:clrChange>
            <a:extLst>
              <a:ext uri="{28A0092B-C50C-407E-A947-70E740481C1C}">
                <a14:useLocalDpi xmlns:a14="http://schemas.microsoft.com/office/drawing/2010/main" val="0"/>
              </a:ext>
            </a:extLst>
          </a:blip>
          <a:srcRect l="36227" t="10515" r="16499" b="5418"/>
          <a:stretch>
            <a:fillRect/>
          </a:stretch>
        </p:blipFill>
        <p:spPr bwMode="auto">
          <a:xfrm>
            <a:off x="10383838" y="395288"/>
            <a:ext cx="1271587" cy="169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pic>
        <p:nvPicPr>
          <p:cNvPr id="35848" name="Picture 20"/>
          <p:cNvPicPr>
            <a:picLocks noChangeAspect="1" noChangeArrowheads="1"/>
          </p:cNvPicPr>
          <p:nvPr/>
        </p:nvPicPr>
        <p:blipFill>
          <a:blip r:embed="rId7">
            <a:clrChange>
              <a:clrFrom>
                <a:srgbClr val="C3C8D2"/>
              </a:clrFrom>
              <a:clrTo>
                <a:srgbClr val="C3C8D2">
                  <a:alpha val="0"/>
                </a:srgbClr>
              </a:clrTo>
            </a:clrChange>
            <a:extLst>
              <a:ext uri="{28A0092B-C50C-407E-A947-70E740481C1C}">
                <a14:useLocalDpi xmlns:a14="http://schemas.microsoft.com/office/drawing/2010/main" val="0"/>
              </a:ext>
            </a:extLst>
          </a:blip>
          <a:srcRect l="36401" t="8708" r="17888" b="5141"/>
          <a:stretch>
            <a:fillRect/>
          </a:stretch>
        </p:blipFill>
        <p:spPr bwMode="auto">
          <a:xfrm>
            <a:off x="8991600" y="322263"/>
            <a:ext cx="1228725" cy="173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pic>
        <p:nvPicPr>
          <p:cNvPr id="35849" name="Picture 21"/>
          <p:cNvPicPr>
            <a:picLocks noChangeAspect="1" noChangeArrowheads="1"/>
          </p:cNvPicPr>
          <p:nvPr/>
        </p:nvPicPr>
        <p:blipFill>
          <a:blip r:embed="rId8" cstate="print">
            <a:clrChange>
              <a:clrFrom>
                <a:srgbClr val="C3C8D2"/>
              </a:clrFrom>
              <a:clrTo>
                <a:srgbClr val="C3C8D2">
                  <a:alpha val="0"/>
                </a:srgbClr>
              </a:clrTo>
            </a:clrChange>
            <a:extLst>
              <a:ext uri="{28A0092B-C50C-407E-A947-70E740481C1C}">
                <a14:useLocalDpi xmlns:a14="http://schemas.microsoft.com/office/drawing/2010/main" val="0"/>
              </a:ext>
            </a:extLst>
          </a:blip>
          <a:srcRect l="36227" t="10515" r="19659" b="5466"/>
          <a:stretch>
            <a:fillRect/>
          </a:stretch>
        </p:blipFill>
        <p:spPr bwMode="auto">
          <a:xfrm>
            <a:off x="7551738" y="314325"/>
            <a:ext cx="1185862"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pic>
        <p:nvPicPr>
          <p:cNvPr id="35850" name="Picture 22"/>
          <p:cNvPicPr>
            <a:picLocks noChangeAspect="1" noChangeArrowheads="1"/>
          </p:cNvPicPr>
          <p:nvPr/>
        </p:nvPicPr>
        <p:blipFill>
          <a:blip r:embed="rId9">
            <a:clrChange>
              <a:clrFrom>
                <a:srgbClr val="C3C8D2"/>
              </a:clrFrom>
              <a:clrTo>
                <a:srgbClr val="C3C8D2">
                  <a:alpha val="0"/>
                </a:srgbClr>
              </a:clrTo>
            </a:clrChange>
            <a:extLst>
              <a:ext uri="{28A0092B-C50C-407E-A947-70E740481C1C}">
                <a14:useLocalDpi xmlns:a14="http://schemas.microsoft.com/office/drawing/2010/main" val="0"/>
              </a:ext>
            </a:extLst>
          </a:blip>
          <a:srcRect l="29906" t="10468" r="16499" b="5466"/>
          <a:stretch>
            <a:fillRect/>
          </a:stretch>
        </p:blipFill>
        <p:spPr bwMode="auto">
          <a:xfrm>
            <a:off x="5894388" y="312738"/>
            <a:ext cx="1439862" cy="169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sp>
        <p:nvSpPr>
          <p:cNvPr id="308305" name="Line 81"/>
          <p:cNvSpPr>
            <a:spLocks noChangeShapeType="1"/>
          </p:cNvSpPr>
          <p:nvPr/>
        </p:nvSpPr>
        <p:spPr bwMode="auto">
          <a:xfrm rot="10800000" flipH="1" flipV="1">
            <a:off x="3663950" y="2063750"/>
            <a:ext cx="7850188" cy="9683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a:p>
        </p:txBody>
      </p:sp>
      <p:sp>
        <p:nvSpPr>
          <p:cNvPr id="308307" name="Line 83"/>
          <p:cNvSpPr>
            <a:spLocks noChangeShapeType="1"/>
          </p:cNvSpPr>
          <p:nvPr/>
        </p:nvSpPr>
        <p:spPr bwMode="auto">
          <a:xfrm rot="10800000" flipV="1">
            <a:off x="11512550" y="-1655763"/>
            <a:ext cx="2160588" cy="3863976"/>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a:p>
        </p:txBody>
      </p:sp>
      <p:sp>
        <p:nvSpPr>
          <p:cNvPr id="2" name="Line 83"/>
          <p:cNvSpPr>
            <a:spLocks noChangeShapeType="1"/>
          </p:cNvSpPr>
          <p:nvPr/>
        </p:nvSpPr>
        <p:spPr bwMode="auto">
          <a:xfrm rot="10800000" flipV="1">
            <a:off x="3663950" y="-1798638"/>
            <a:ext cx="2160588" cy="3863976"/>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a:p>
        </p:txBody>
      </p:sp>
      <p:pic>
        <p:nvPicPr>
          <p:cNvPr id="35854" name="Picture 43" descr="photo-16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9400" y="2557463"/>
            <a:ext cx="21209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5" name="Picture 47" descr="photo-16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9400" y="5880100"/>
            <a:ext cx="2119313"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6" name="Picture 50" descr="photo-17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7813" y="4225925"/>
            <a:ext cx="2119312" cy="1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7" name="Picture 57" descr="photo-17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481263" y="7537450"/>
            <a:ext cx="2119312"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8" name="Picture 62" descr="photo-18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79400" y="7537450"/>
            <a:ext cx="2119313"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9" name="Picture 63" descr="photo-18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481263" y="5880100"/>
            <a:ext cx="2119312"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60" name="Picture 65" descr="photo-18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481263" y="4225925"/>
            <a:ext cx="2119312" cy="1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61" name="Picture 4" descr="seatphoto1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280400" y="2928938"/>
            <a:ext cx="4311650" cy="323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62" name="Text Box 18"/>
          <p:cNvSpPr txBox="1">
            <a:spLocks noChangeArrowheads="1"/>
          </p:cNvSpPr>
          <p:nvPr/>
        </p:nvSpPr>
        <p:spPr bwMode="auto">
          <a:xfrm>
            <a:off x="2513013" y="2436813"/>
            <a:ext cx="10009187"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While constructing this model I firstly  used Solid works to do the correct measurements and also the overall shape of the product. I found this challenging because I had to make sure that the sizes are correct and also the opposite shapes are accurate and also attractive to look at.</a:t>
            </a:r>
          </a:p>
        </p:txBody>
      </p:sp>
      <p:sp>
        <p:nvSpPr>
          <p:cNvPr id="35863" name="Rectangle 29"/>
          <p:cNvSpPr>
            <a:spLocks noChangeArrowheads="1"/>
          </p:cNvSpPr>
          <p:nvPr/>
        </p:nvSpPr>
        <p:spPr bwMode="auto">
          <a:xfrm>
            <a:off x="8056563" y="6384925"/>
            <a:ext cx="4537075" cy="2952750"/>
          </a:xfrm>
          <a:prstGeom prst="rect">
            <a:avLst/>
          </a:prstGeom>
          <a:solidFill>
            <a:schemeClr val="tx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pic>
        <p:nvPicPr>
          <p:cNvPr id="34844" name="CORNER SEAT.avi">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18">
            <a:extLst>
              <a:ext uri="{28A0092B-C50C-407E-A947-70E740481C1C}">
                <a14:useLocalDpi xmlns:a14="http://schemas.microsoft.com/office/drawing/2010/main" val="0"/>
              </a:ext>
            </a:extLst>
          </a:blip>
          <a:srcRect/>
          <a:stretch>
            <a:fillRect/>
          </a:stretch>
        </p:blipFill>
        <p:spPr bwMode="auto">
          <a:xfrm>
            <a:off x="8056563" y="6384925"/>
            <a:ext cx="4537075"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65" name="Text Box 30"/>
          <p:cNvSpPr txBox="1">
            <a:spLocks noChangeArrowheads="1"/>
          </p:cNvSpPr>
          <p:nvPr/>
        </p:nvSpPr>
        <p:spPr bwMode="auto">
          <a:xfrm>
            <a:off x="8129588" y="8904288"/>
            <a:ext cx="439261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chemeClr val="bg1"/>
                </a:solidFill>
              </a:rPr>
              <a:t>PLAY TIME APPROX 1 MINUTES – PLEASE LCICK ON THE FOOTAGE TO PLAY</a:t>
            </a:r>
            <a:endParaRPr lang="en-US" altLang="en-US" sz="1000">
              <a:solidFill>
                <a:schemeClr val="bg1"/>
              </a:solidFill>
            </a:endParaRPr>
          </a:p>
        </p:txBody>
      </p:sp>
      <p:sp>
        <p:nvSpPr>
          <p:cNvPr id="35866" name="Text Box 18"/>
          <p:cNvSpPr txBox="1">
            <a:spLocks noChangeArrowheads="1"/>
          </p:cNvSpPr>
          <p:nvPr/>
        </p:nvSpPr>
        <p:spPr bwMode="auto">
          <a:xfrm>
            <a:off x="2513013" y="2928938"/>
            <a:ext cx="7272337"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When I’ve finished creating the model using the Solid works, I then got it manufactured using the CNC (Computer Numerical Control). </a:t>
            </a:r>
            <a:r>
              <a:rPr lang="en-US" altLang="en-US" sz="1200">
                <a:solidFill>
                  <a:srgbClr val="4D4D4D"/>
                </a:solidFill>
              </a:rPr>
              <a:t>The CNC router works like a printer. Work is composed on a computer and then the design or drawing is sent to the CNC router for the hard copy. This outputs a 3-dimensional copy of the work. The CNC router uses a cutting tool instead of an ink jet. The cutting tool is generally a router but other cutters can be used as well. The CNC Router is great for hobbies, engineering prototyping, product development, art, robotic education, and production work.</a:t>
            </a:r>
            <a:endParaRPr lang="en-GB" altLang="en-US" sz="1200">
              <a:solidFill>
                <a:srgbClr val="4D4D4D"/>
              </a:solidFill>
            </a:endParaRPr>
          </a:p>
        </p:txBody>
      </p:sp>
      <p:sp>
        <p:nvSpPr>
          <p:cNvPr id="35867" name="Text Box 18"/>
          <p:cNvSpPr txBox="1">
            <a:spLocks noChangeArrowheads="1"/>
          </p:cNvSpPr>
          <p:nvPr/>
        </p:nvSpPr>
        <p:spPr bwMode="auto">
          <a:xfrm>
            <a:off x="4672013" y="4178300"/>
            <a:ext cx="4249737"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I used a blue foam for my model because I thought it would give me am idea of how  the product functions, sits, even the overall appearance would look like in real life as the CNC will be cutting this model. </a:t>
            </a:r>
          </a:p>
          <a:p>
            <a:pPr algn="just" eaLnBrk="1" hangingPunct="1"/>
            <a:endParaRPr lang="en-GB" altLang="en-US" sz="1200">
              <a:solidFill>
                <a:srgbClr val="4D4D4D"/>
              </a:solidFill>
            </a:endParaRPr>
          </a:p>
          <a:p>
            <a:pPr algn="just" eaLnBrk="1" hangingPunct="1"/>
            <a:r>
              <a:rPr lang="en-GB" altLang="en-US" sz="1200">
                <a:solidFill>
                  <a:srgbClr val="4D4D4D"/>
                </a:solidFill>
              </a:rPr>
              <a:t>I watched the machine function to make sure that the product would achieve an accurate and successful outcome as the form is really soft material and can break easily when force is applied.</a:t>
            </a:r>
          </a:p>
          <a:p>
            <a:pPr algn="just" eaLnBrk="1" hangingPunct="1"/>
            <a:endParaRPr lang="en-GB" altLang="en-US" sz="1200">
              <a:solidFill>
                <a:srgbClr val="4D4D4D"/>
              </a:solidFill>
            </a:endParaRPr>
          </a:p>
        </p:txBody>
      </p:sp>
      <p:sp>
        <p:nvSpPr>
          <p:cNvPr id="35868" name="Text Box 18"/>
          <p:cNvSpPr txBox="1">
            <a:spLocks noChangeArrowheads="1"/>
          </p:cNvSpPr>
          <p:nvPr/>
        </p:nvSpPr>
        <p:spPr bwMode="auto">
          <a:xfrm>
            <a:off x="4672013" y="5992813"/>
            <a:ext cx="3241675" cy="323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Thankfully it was a great success. And the overall product looked really </a:t>
            </a:r>
            <a:r>
              <a:rPr lang="en-GB" altLang="en-US" sz="1200" b="1">
                <a:solidFill>
                  <a:schemeClr val="hlink"/>
                </a:solidFill>
              </a:rPr>
              <a:t>attractive and also appealing to the eye</a:t>
            </a:r>
            <a:r>
              <a:rPr lang="en-GB" altLang="en-US" sz="1200">
                <a:solidFill>
                  <a:srgbClr val="4D4D4D"/>
                </a:solidFill>
              </a:rPr>
              <a:t>. By looking at the model I now have an </a:t>
            </a:r>
            <a:r>
              <a:rPr lang="en-GB" altLang="en-US" sz="1200" b="1">
                <a:solidFill>
                  <a:schemeClr val="hlink"/>
                </a:solidFill>
              </a:rPr>
              <a:t>idea of how the product functions and also the overall ergonomics</a:t>
            </a:r>
            <a:r>
              <a:rPr lang="en-GB" altLang="en-US" sz="1200">
                <a:solidFill>
                  <a:srgbClr val="4D4D4D"/>
                </a:solidFill>
              </a:rPr>
              <a:t>. </a:t>
            </a:r>
          </a:p>
          <a:p>
            <a:pPr algn="just" eaLnBrk="1" hangingPunct="1"/>
            <a:endParaRPr lang="en-GB" altLang="en-US" sz="1200">
              <a:solidFill>
                <a:srgbClr val="4D4D4D"/>
              </a:solidFill>
            </a:endParaRPr>
          </a:p>
          <a:p>
            <a:pPr algn="just" eaLnBrk="1" hangingPunct="1"/>
            <a:r>
              <a:rPr lang="en-GB" altLang="en-US" sz="1200">
                <a:solidFill>
                  <a:srgbClr val="4D4D4D"/>
                </a:solidFill>
              </a:rPr>
              <a:t>I dislike the seating part of the product because it looks </a:t>
            </a:r>
            <a:r>
              <a:rPr lang="en-GB" altLang="en-US" sz="1200" b="1">
                <a:solidFill>
                  <a:schemeClr val="hlink"/>
                </a:solidFill>
              </a:rPr>
              <a:t>very uncomfortable</a:t>
            </a:r>
            <a:r>
              <a:rPr lang="en-GB" altLang="en-US" sz="1200">
                <a:solidFill>
                  <a:srgbClr val="4D4D4D"/>
                </a:solidFill>
              </a:rPr>
              <a:t>. This can be solved by </a:t>
            </a:r>
            <a:r>
              <a:rPr lang="en-GB" altLang="en-US" sz="1200" b="1">
                <a:solidFill>
                  <a:schemeClr val="hlink"/>
                </a:solidFill>
              </a:rPr>
              <a:t>smoothen the edges</a:t>
            </a:r>
            <a:r>
              <a:rPr lang="en-GB" altLang="en-US" sz="1200">
                <a:solidFill>
                  <a:srgbClr val="4D4D4D"/>
                </a:solidFill>
              </a:rPr>
              <a:t> by making it more </a:t>
            </a:r>
            <a:r>
              <a:rPr lang="en-GB" altLang="en-US" sz="1200" b="1">
                <a:solidFill>
                  <a:schemeClr val="hlink"/>
                </a:solidFill>
              </a:rPr>
              <a:t>circular and also modern</a:t>
            </a:r>
            <a:r>
              <a:rPr lang="en-GB" altLang="en-US" sz="1200">
                <a:solidFill>
                  <a:srgbClr val="4D4D4D"/>
                </a:solidFill>
              </a:rPr>
              <a:t> to look at.</a:t>
            </a:r>
          </a:p>
          <a:p>
            <a:pPr algn="just" eaLnBrk="1" hangingPunct="1"/>
            <a:endParaRPr lang="en-GB" altLang="en-US" sz="1200">
              <a:solidFill>
                <a:srgbClr val="4D4D4D"/>
              </a:solidFill>
            </a:endParaRPr>
          </a:p>
          <a:p>
            <a:pPr algn="just" eaLnBrk="1" hangingPunct="1"/>
            <a:r>
              <a:rPr lang="en-GB" altLang="en-US" sz="1200">
                <a:solidFill>
                  <a:srgbClr val="4D4D4D"/>
                </a:solidFill>
              </a:rPr>
              <a:t>But I like the table because it is suitable for doing </a:t>
            </a:r>
            <a:r>
              <a:rPr lang="en-GB" altLang="en-US" sz="1200" b="1">
                <a:solidFill>
                  <a:schemeClr val="hlink"/>
                </a:solidFill>
              </a:rPr>
              <a:t>reading or writing tasks</a:t>
            </a:r>
            <a:r>
              <a:rPr lang="en-GB" altLang="en-US" sz="1200">
                <a:solidFill>
                  <a:srgbClr val="4D4D4D"/>
                </a:solidFill>
              </a:rPr>
              <a:t> and also supports the user’s back by not slouching their back to much which cause back pains. </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484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4844"/>
                                        </p:tgtEl>
                                      </p:cBhvr>
                                    </p:cmd>
                                  </p:childTnLst>
                                </p:cTn>
                              </p:par>
                            </p:childTnLst>
                          </p:cTn>
                        </p:par>
                      </p:childTnLst>
                    </p:cTn>
                  </p:par>
                </p:childTnLst>
              </p:cTn>
              <p:nextCondLst>
                <p:cond evt="onClick" delay="0">
                  <p:tgtEl>
                    <p:spTgt spid="34844"/>
                  </p:tgtEl>
                </p:cond>
              </p:nextCondLst>
            </p:seq>
            <p:video>
              <p:cMediaNode>
                <p:cTn id="7" fill="hold" display="0">
                  <p:stCondLst>
                    <p:cond delay="indefinite"/>
                  </p:stCondLst>
                  <p:endCondLst>
                    <p:cond evt="onNext" delay="0">
                      <p:tgtEl>
                        <p:sldTgt/>
                      </p:tgtEl>
                    </p:cond>
                    <p:cond evt="onPrev" delay="0">
                      <p:tgtEl>
                        <p:sldTgt/>
                      </p:tgtEl>
                    </p:cond>
                  </p:endCondLst>
                </p:cTn>
                <p:tgtEl>
                  <p:spTgt spid="34844"/>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pic>
        <p:nvPicPr>
          <p:cNvPr id="36867" name="Picture 50" descr="seat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801600" cy="960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Text Box 5"/>
          <p:cNvSpPr txBox="1">
            <a:spLocks noChangeArrowheads="1"/>
          </p:cNvSpPr>
          <p:nvPr/>
        </p:nvSpPr>
        <p:spPr bwMode="auto">
          <a:xfrm>
            <a:off x="423863" y="7969250"/>
            <a:ext cx="8713787"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500" i="1">
                <a:solidFill>
                  <a:schemeClr val="bg1"/>
                </a:solidFill>
              </a:rPr>
              <a:t>“I think this is a really attractive looking product because its stylish, very neat and also really appealing to the eye!”</a:t>
            </a:r>
            <a:endParaRPr lang="en-US" altLang="en-US" sz="2500" i="1">
              <a:solidFill>
                <a:schemeClr val="bg1"/>
              </a:solidFill>
            </a:endParaRPr>
          </a:p>
        </p:txBody>
      </p:sp>
      <p:sp>
        <p:nvSpPr>
          <p:cNvPr id="36869"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37891"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37892" name="Text Box 4"/>
          <p:cNvSpPr txBox="1">
            <a:spLocks noChangeArrowheads="1"/>
          </p:cNvSpPr>
          <p:nvPr/>
        </p:nvSpPr>
        <p:spPr bwMode="auto">
          <a:xfrm>
            <a:off x="-7938" y="1730375"/>
            <a:ext cx="3816351"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DEVELOPMENT &amp; EVAULATION OF MODEL NINE</a:t>
            </a:r>
          </a:p>
        </p:txBody>
      </p:sp>
      <p:sp>
        <p:nvSpPr>
          <p:cNvPr id="37893"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308305" name="Line 81"/>
          <p:cNvSpPr>
            <a:spLocks noChangeShapeType="1"/>
          </p:cNvSpPr>
          <p:nvPr/>
        </p:nvSpPr>
        <p:spPr bwMode="auto">
          <a:xfrm rot="10800000" flipH="1" flipV="1">
            <a:off x="3663950" y="2063750"/>
            <a:ext cx="7850188" cy="9683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a:p>
        </p:txBody>
      </p:sp>
      <p:sp>
        <p:nvSpPr>
          <p:cNvPr id="308307" name="Line 83"/>
          <p:cNvSpPr>
            <a:spLocks noChangeShapeType="1"/>
          </p:cNvSpPr>
          <p:nvPr/>
        </p:nvSpPr>
        <p:spPr bwMode="auto">
          <a:xfrm rot="10800000" flipV="1">
            <a:off x="11512550" y="-1655763"/>
            <a:ext cx="2160588" cy="3863976"/>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a:p>
        </p:txBody>
      </p:sp>
      <p:sp>
        <p:nvSpPr>
          <p:cNvPr id="2" name="Line 83"/>
          <p:cNvSpPr>
            <a:spLocks noChangeShapeType="1"/>
          </p:cNvSpPr>
          <p:nvPr/>
        </p:nvSpPr>
        <p:spPr bwMode="auto">
          <a:xfrm rot="10800000" flipV="1">
            <a:off x="3663950" y="-1798638"/>
            <a:ext cx="2160588" cy="3863976"/>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a:p>
        </p:txBody>
      </p:sp>
      <p:pic>
        <p:nvPicPr>
          <p:cNvPr id="37897" name="Picture 15"/>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28596" t="26367" r="38933" b="12587"/>
          <a:stretch>
            <a:fillRect/>
          </a:stretch>
        </p:blipFill>
        <p:spPr bwMode="auto">
          <a:xfrm>
            <a:off x="4672013" y="192088"/>
            <a:ext cx="1290637" cy="181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pic>
        <p:nvPicPr>
          <p:cNvPr id="37898" name="Picture 16"/>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27849" t="27365" r="38931" b="12587"/>
          <a:stretch>
            <a:fillRect/>
          </a:stretch>
        </p:blipFill>
        <p:spPr bwMode="auto">
          <a:xfrm>
            <a:off x="6040438" y="333375"/>
            <a:ext cx="1276350" cy="173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pic>
        <p:nvPicPr>
          <p:cNvPr id="37899" name="Picture 17"/>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27116" t="26367" r="35237" b="15538"/>
          <a:stretch>
            <a:fillRect/>
          </a:stretch>
        </p:blipFill>
        <p:spPr bwMode="auto">
          <a:xfrm>
            <a:off x="7337425" y="330200"/>
            <a:ext cx="1481138"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pic>
        <p:nvPicPr>
          <p:cNvPr id="37900" name="Picture 18"/>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28596" t="26367" r="38184" b="16536"/>
          <a:stretch>
            <a:fillRect/>
          </a:stretch>
        </p:blipFill>
        <p:spPr bwMode="auto">
          <a:xfrm>
            <a:off x="8777288" y="312738"/>
            <a:ext cx="1301750" cy="167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pic>
        <p:nvPicPr>
          <p:cNvPr id="37901" name="Picture 19"/>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29329" t="25391" r="38933" b="16536"/>
          <a:stretch>
            <a:fillRect/>
          </a:stretch>
        </p:blipFill>
        <p:spPr bwMode="auto">
          <a:xfrm>
            <a:off x="10145713" y="312738"/>
            <a:ext cx="1223962"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pic>
        <p:nvPicPr>
          <p:cNvPr id="37902" name="Picture 2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66088" y="2971800"/>
            <a:ext cx="4456112" cy="334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pic>
        <p:nvPicPr>
          <p:cNvPr id="37903" name="Picture 115" descr="photo-154.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513013" y="7537450"/>
            <a:ext cx="21209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4" name="Picture 116" descr="photo-155.jp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513013" y="4224338"/>
            <a:ext cx="21209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5" name="Picture 131" descr="photo-170.jp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79400" y="4224338"/>
            <a:ext cx="2122488"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6" name="Picture 133" descr="photo-172.jp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513013" y="5880100"/>
            <a:ext cx="21209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7" name="Picture 136" descr="photo-175.jp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279400" y="2568575"/>
            <a:ext cx="2122488"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8" name="Picture 149" descr="photo-188.jp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79400" y="7537450"/>
            <a:ext cx="2122488"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9" name="Picture 150" descr="photo-189.jp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279400" y="5880100"/>
            <a:ext cx="2122488"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10" name="Text Box 18"/>
          <p:cNvSpPr txBox="1">
            <a:spLocks noChangeArrowheads="1"/>
          </p:cNvSpPr>
          <p:nvPr/>
        </p:nvSpPr>
        <p:spPr bwMode="auto">
          <a:xfrm>
            <a:off x="2513013" y="2498725"/>
            <a:ext cx="10288587"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a:solidFill>
                  <a:srgbClr val="4D4D4D"/>
                </a:solidFill>
              </a:rPr>
              <a:t>This model is created exactly the same way as the previous model but except the model is more smoother and also more modern to look at.  Again I’ve created this model using the CNC (Computer Numerical Control) for cutting accurate measurements and shapes. </a:t>
            </a:r>
          </a:p>
        </p:txBody>
      </p:sp>
      <p:sp>
        <p:nvSpPr>
          <p:cNvPr id="37911" name="Rectangle 28"/>
          <p:cNvSpPr>
            <a:spLocks noChangeArrowheads="1"/>
          </p:cNvSpPr>
          <p:nvPr/>
        </p:nvSpPr>
        <p:spPr bwMode="auto">
          <a:xfrm>
            <a:off x="8056563" y="6384925"/>
            <a:ext cx="4537075" cy="2952750"/>
          </a:xfrm>
          <a:prstGeom prst="rect">
            <a:avLst/>
          </a:prstGeom>
          <a:solidFill>
            <a:schemeClr val="tx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37912" name="Text Box 27"/>
          <p:cNvSpPr txBox="1">
            <a:spLocks noChangeArrowheads="1"/>
          </p:cNvSpPr>
          <p:nvPr/>
        </p:nvSpPr>
        <p:spPr bwMode="auto">
          <a:xfrm>
            <a:off x="8129588" y="8904288"/>
            <a:ext cx="439261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chemeClr val="bg1"/>
                </a:solidFill>
              </a:rPr>
              <a:t>PLAY TIME APPROX 54 SECONDS – PLEASE CLICK ON THE FOOTAGE TO PLAY</a:t>
            </a:r>
            <a:endParaRPr lang="en-US" altLang="en-US" sz="1000">
              <a:solidFill>
                <a:schemeClr val="bg1"/>
              </a:solidFill>
            </a:endParaRPr>
          </a:p>
        </p:txBody>
      </p:sp>
      <p:pic>
        <p:nvPicPr>
          <p:cNvPr id="37917" name="MODERNSEAT.avi">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18">
            <a:extLst>
              <a:ext uri="{28A0092B-C50C-407E-A947-70E740481C1C}">
                <a14:useLocalDpi xmlns:a14="http://schemas.microsoft.com/office/drawing/2010/main" val="0"/>
              </a:ext>
            </a:extLst>
          </a:blip>
          <a:srcRect/>
          <a:stretch>
            <a:fillRect/>
          </a:stretch>
        </p:blipFill>
        <p:spPr bwMode="auto">
          <a:xfrm>
            <a:off x="8056563" y="6384925"/>
            <a:ext cx="4537075"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14" name="Text Box 18"/>
          <p:cNvSpPr txBox="1">
            <a:spLocks noChangeArrowheads="1"/>
          </p:cNvSpPr>
          <p:nvPr/>
        </p:nvSpPr>
        <p:spPr bwMode="auto">
          <a:xfrm>
            <a:off x="2513013" y="3006725"/>
            <a:ext cx="5400675"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When I’ve finished creating the model using the CNC I then smoothen the edges using a light sand paper. By looking at overall shape I thought it looked more attractive and also modern. But I disliked the table area because the user wont be comfortable while working or reading or even learning because the books can slide down or off the product because it is curved downwards.</a:t>
            </a:r>
          </a:p>
        </p:txBody>
      </p:sp>
      <p:sp>
        <p:nvSpPr>
          <p:cNvPr id="37915" name="Text Box 18"/>
          <p:cNvSpPr txBox="1">
            <a:spLocks noChangeArrowheads="1"/>
          </p:cNvSpPr>
          <p:nvPr/>
        </p:nvSpPr>
        <p:spPr bwMode="auto">
          <a:xfrm>
            <a:off x="4672013" y="4224338"/>
            <a:ext cx="3241675" cy="505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This can be solved by keeping the smooth edges apart from the table area and change the shape to make it more flat. I can change the table by using the table design from the previous model. I also think that it would make the overall product to look appealing to the eye.</a:t>
            </a:r>
          </a:p>
          <a:p>
            <a:pPr algn="just" eaLnBrk="1" hangingPunct="1"/>
            <a:endParaRPr lang="en-GB" altLang="en-US" sz="1200">
              <a:solidFill>
                <a:srgbClr val="4D4D4D"/>
              </a:solidFill>
            </a:endParaRPr>
          </a:p>
          <a:p>
            <a:pPr algn="just" eaLnBrk="1" hangingPunct="1"/>
            <a:r>
              <a:rPr lang="en-GB" altLang="en-US" sz="1200">
                <a:solidFill>
                  <a:srgbClr val="4D4D4D"/>
                </a:solidFill>
              </a:rPr>
              <a:t>I really like this design comparing to the previous because it looks more modern and also most importantly comfortable and also improving the user’s posture.</a:t>
            </a:r>
          </a:p>
          <a:p>
            <a:pPr algn="just" eaLnBrk="1" hangingPunct="1"/>
            <a:endParaRPr lang="en-GB" altLang="en-US" sz="1200">
              <a:solidFill>
                <a:srgbClr val="4D4D4D"/>
              </a:solidFill>
            </a:endParaRPr>
          </a:p>
          <a:p>
            <a:pPr algn="just" eaLnBrk="1" hangingPunct="1"/>
            <a:r>
              <a:rPr lang="en-GB" altLang="en-US" sz="1200">
                <a:solidFill>
                  <a:srgbClr val="4D4D4D"/>
                </a:solidFill>
              </a:rPr>
              <a:t>In manufacturing company this model would be manufactured by using </a:t>
            </a:r>
            <a:r>
              <a:rPr lang="en-GB" altLang="en-US" sz="1200" b="1">
                <a:solidFill>
                  <a:schemeClr val="hlink"/>
                </a:solidFill>
              </a:rPr>
              <a:t>injection moulding</a:t>
            </a:r>
            <a:r>
              <a:rPr lang="en-GB" altLang="en-US" sz="1200">
                <a:solidFill>
                  <a:srgbClr val="4D4D4D"/>
                </a:solidFill>
              </a:rPr>
              <a:t> plastic because it is </a:t>
            </a:r>
            <a:r>
              <a:rPr lang="en-GB" altLang="en-US" sz="1200" b="1">
                <a:solidFill>
                  <a:schemeClr val="hlink"/>
                </a:solidFill>
              </a:rPr>
              <a:t>very easy and also cheap to produce</a:t>
            </a:r>
            <a:r>
              <a:rPr lang="en-GB" altLang="en-US" sz="1200">
                <a:solidFill>
                  <a:srgbClr val="4D4D4D"/>
                </a:solidFill>
              </a:rPr>
              <a:t>. Or I can use </a:t>
            </a:r>
            <a:r>
              <a:rPr lang="en-GB" altLang="en-US" sz="1200" b="1">
                <a:solidFill>
                  <a:schemeClr val="hlink"/>
                </a:solidFill>
              </a:rPr>
              <a:t>cardboard in layers of shapes stick together to form this model</a:t>
            </a:r>
            <a:r>
              <a:rPr lang="en-GB" altLang="en-US" sz="1200">
                <a:solidFill>
                  <a:srgbClr val="4D4D4D"/>
                </a:solidFill>
              </a:rPr>
              <a:t> which can be </a:t>
            </a:r>
            <a:r>
              <a:rPr lang="en-GB" altLang="en-US" sz="1200" b="1">
                <a:solidFill>
                  <a:schemeClr val="hlink"/>
                </a:solidFill>
              </a:rPr>
              <a:t>cheaper than manufacturing with plastic</a:t>
            </a:r>
            <a:r>
              <a:rPr lang="en-GB" altLang="en-US" sz="1200">
                <a:solidFill>
                  <a:srgbClr val="4D4D4D"/>
                </a:solidFill>
              </a:rPr>
              <a:t> as plastic produces more </a:t>
            </a:r>
            <a:r>
              <a:rPr lang="en-GB" altLang="en-US" sz="1200" b="1">
                <a:solidFill>
                  <a:schemeClr val="hlink"/>
                </a:solidFill>
              </a:rPr>
              <a:t>air and noise pollution</a:t>
            </a:r>
            <a:r>
              <a:rPr lang="en-GB" altLang="en-US" sz="1200">
                <a:solidFill>
                  <a:srgbClr val="4D4D4D"/>
                </a:solidFill>
              </a:rPr>
              <a:t> than cardboard. Cardboard is a </a:t>
            </a:r>
            <a:r>
              <a:rPr lang="en-GB" altLang="en-US" sz="1200" b="1">
                <a:solidFill>
                  <a:schemeClr val="hlink"/>
                </a:solidFill>
              </a:rPr>
              <a:t>recyclable material</a:t>
            </a:r>
            <a:r>
              <a:rPr lang="en-GB" altLang="en-US" sz="1200">
                <a:solidFill>
                  <a:srgbClr val="4D4D4D"/>
                </a:solidFill>
              </a:rPr>
              <a:t>, this makes my overall product more </a:t>
            </a:r>
            <a:r>
              <a:rPr lang="en-GB" altLang="en-US" sz="1200" b="1">
                <a:solidFill>
                  <a:schemeClr val="hlink"/>
                </a:solidFill>
              </a:rPr>
              <a:t>environmentally friendly</a:t>
            </a:r>
            <a:r>
              <a:rPr lang="en-GB" altLang="en-US" sz="1200">
                <a:solidFill>
                  <a:srgbClr val="4D4D4D"/>
                </a:solidFill>
              </a:rPr>
              <a:t> to the target audience. This makes the audience to be </a:t>
            </a:r>
            <a:r>
              <a:rPr lang="en-GB" altLang="en-US" sz="1200" b="1">
                <a:solidFill>
                  <a:schemeClr val="hlink"/>
                </a:solidFill>
              </a:rPr>
              <a:t>more aware of recycling more waste</a:t>
            </a:r>
            <a:r>
              <a:rPr lang="en-GB" altLang="en-US" sz="1200">
                <a:solidFill>
                  <a:srgbClr val="4D4D4D"/>
                </a:solidFill>
              </a:rPr>
              <a:t> etc. </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7917"/>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7917"/>
                                        </p:tgtEl>
                                      </p:cBhvr>
                                    </p:cmd>
                                  </p:childTnLst>
                                </p:cTn>
                              </p:par>
                            </p:childTnLst>
                          </p:cTn>
                        </p:par>
                      </p:childTnLst>
                    </p:cTn>
                  </p:par>
                </p:childTnLst>
              </p:cTn>
              <p:nextCondLst>
                <p:cond evt="onClick" delay="0">
                  <p:tgtEl>
                    <p:spTgt spid="37917"/>
                  </p:tgtEl>
                </p:cond>
              </p:nextCondLst>
            </p:seq>
            <p:video>
              <p:cMediaNode>
                <p:cTn id="7" fill="hold" display="0">
                  <p:stCondLst>
                    <p:cond delay="indefinite"/>
                  </p:stCondLst>
                  <p:endCondLst>
                    <p:cond evt="onNext" delay="0">
                      <p:tgtEl>
                        <p:sldTgt/>
                      </p:tgtEl>
                    </p:cond>
                    <p:cond evt="onPrev" delay="0">
                      <p:tgtEl>
                        <p:sldTgt/>
                      </p:tgtEl>
                    </p:cond>
                  </p:endCondLst>
                </p:cTn>
                <p:tgtEl>
                  <p:spTgt spid="37917"/>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pic>
        <p:nvPicPr>
          <p:cNvPr id="38915" name="Picture 10" descr="smooth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801600" cy="960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Text Box 5"/>
          <p:cNvSpPr txBox="1">
            <a:spLocks noChangeArrowheads="1"/>
          </p:cNvSpPr>
          <p:nvPr/>
        </p:nvSpPr>
        <p:spPr bwMode="auto">
          <a:xfrm>
            <a:off x="0" y="8040688"/>
            <a:ext cx="8713788"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500" i="1">
                <a:solidFill>
                  <a:schemeClr val="bg1"/>
                </a:solidFill>
              </a:rPr>
              <a:t>“I think I prefer this design to the previous because it looks very modern and also would be suitable for the chosen target audience”</a:t>
            </a:r>
            <a:endParaRPr lang="en-US" altLang="en-US" sz="2500" i="1">
              <a:solidFill>
                <a:schemeClr val="bg1"/>
              </a:solidFill>
            </a:endParaRPr>
          </a:p>
        </p:txBody>
      </p:sp>
      <p:sp>
        <p:nvSpPr>
          <p:cNvPr id="38917"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8" name="Group 34"/>
          <p:cNvGrpSpPr>
            <a:grpSpLocks/>
          </p:cNvGrpSpPr>
          <p:nvPr/>
        </p:nvGrpSpPr>
        <p:grpSpPr bwMode="auto">
          <a:xfrm>
            <a:off x="-223838" y="-239713"/>
            <a:ext cx="13320713" cy="10153651"/>
            <a:chOff x="-141" y="-151"/>
            <a:chExt cx="8391" cy="6396"/>
          </a:xfrm>
        </p:grpSpPr>
        <p:sp>
          <p:nvSpPr>
            <p:cNvPr id="39939" name="Rectangle 11"/>
            <p:cNvSpPr>
              <a:spLocks noChangeArrowheads="1"/>
            </p:cNvSpPr>
            <p:nvPr/>
          </p:nvSpPr>
          <p:spPr bwMode="auto">
            <a:xfrm>
              <a:off x="-141" y="-151"/>
              <a:ext cx="8391" cy="6396"/>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39940" name="Text Box 4"/>
            <p:cNvSpPr txBox="1">
              <a:spLocks noChangeArrowheads="1"/>
            </p:cNvSpPr>
            <p:nvPr/>
          </p:nvSpPr>
          <p:spPr bwMode="auto">
            <a:xfrm>
              <a:off x="-13" y="102"/>
              <a:ext cx="2548" cy="1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DESIGN</a:t>
              </a:r>
              <a:r>
                <a:rPr lang="en-GB" altLang="en-US" sz="3200" b="1">
                  <a:solidFill>
                    <a:srgbClr val="5F5F5F"/>
                  </a:solidFill>
                  <a:cs typeface="Arial" pitchFamily="34" charset="0"/>
                </a:rPr>
                <a:t>, DESIGN DEVELOPMENT &amp; MAKING</a:t>
              </a:r>
            </a:p>
          </p:txBody>
        </p:sp>
        <p:sp>
          <p:nvSpPr>
            <p:cNvPr id="39941" name="Text Box 5"/>
            <p:cNvSpPr txBox="1">
              <a:spLocks noChangeArrowheads="1"/>
            </p:cNvSpPr>
            <p:nvPr/>
          </p:nvSpPr>
          <p:spPr bwMode="auto">
            <a:xfrm>
              <a:off x="-13" y="32"/>
              <a:ext cx="458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39942" name="Text Box 8"/>
            <p:cNvSpPr txBox="1">
              <a:spLocks noChangeArrowheads="1"/>
            </p:cNvSpPr>
            <p:nvPr/>
          </p:nvSpPr>
          <p:spPr bwMode="auto">
            <a:xfrm>
              <a:off x="2263" y="76"/>
              <a:ext cx="4581"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FLAT PACK IDEAS</a:t>
              </a:r>
            </a:p>
          </p:txBody>
        </p:sp>
        <p:sp>
          <p:nvSpPr>
            <p:cNvPr id="39943" name="Text Box 10"/>
            <p:cNvSpPr txBox="1">
              <a:spLocks noChangeArrowheads="1"/>
            </p:cNvSpPr>
            <p:nvPr/>
          </p:nvSpPr>
          <p:spPr bwMode="auto">
            <a:xfrm>
              <a:off x="2354" y="302"/>
              <a:ext cx="2404"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100" b="1">
                  <a:solidFill>
                    <a:srgbClr val="FF9900"/>
                  </a:solidFill>
                </a:rPr>
                <a:t>ARE SOME IDEAS OF HOW TO MAKE THE PRODUCT MORE PORTABLE, BY FOLDING, ETC.</a:t>
              </a:r>
              <a:endParaRPr lang="en-US" altLang="en-US" sz="1000" b="1">
                <a:solidFill>
                  <a:srgbClr val="FF9900"/>
                </a:solidFill>
              </a:endParaRPr>
            </a:p>
          </p:txBody>
        </p:sp>
        <p:pic>
          <p:nvPicPr>
            <p:cNvPr id="39944" name="Picture 30" descr="technology061"/>
            <p:cNvPicPr>
              <a:picLocks noChangeAspect="1" noChangeArrowheads="1"/>
            </p:cNvPicPr>
            <p:nvPr/>
          </p:nvPicPr>
          <p:blipFill>
            <a:blip r:embed="rId3" cstate="print">
              <a:clrChange>
                <a:clrFrom>
                  <a:srgbClr val="ECF3FB"/>
                </a:clrFrom>
                <a:clrTo>
                  <a:srgbClr val="ECF3FB">
                    <a:alpha val="0"/>
                  </a:srgbClr>
                </a:clrTo>
              </a:clrChange>
              <a:extLst>
                <a:ext uri="{28A0092B-C50C-407E-A947-70E740481C1C}">
                  <a14:useLocalDpi xmlns:a14="http://schemas.microsoft.com/office/drawing/2010/main" val="0"/>
                </a:ext>
              </a:extLst>
            </a:blip>
            <a:srcRect l="38385" t="31496" r="27950" b="35150"/>
            <a:stretch>
              <a:fillRect/>
            </a:stretch>
          </p:blipFill>
          <p:spPr bwMode="auto">
            <a:xfrm>
              <a:off x="0" y="4430"/>
              <a:ext cx="2450" cy="1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5" name="Picture 10" descr="cardboard-stool-sketches"/>
            <p:cNvPicPr>
              <a:picLocks noChangeAspect="1" noChangeArrowheads="1"/>
            </p:cNvPicPr>
            <p:nvPr/>
          </p:nvPicPr>
          <p:blipFill>
            <a:blip r:embed="rId4">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172" y="619"/>
              <a:ext cx="5846" cy="5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6" name="Text Box 12"/>
            <p:cNvSpPr txBox="1">
              <a:spLocks noChangeArrowheads="1"/>
            </p:cNvSpPr>
            <p:nvPr/>
          </p:nvSpPr>
          <p:spPr bwMode="auto">
            <a:xfrm>
              <a:off x="5529" y="121"/>
              <a:ext cx="2313"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333333"/>
                  </a:solidFill>
                </a:rPr>
                <a:t>The cross legs is use to make the product highly portable as it is easy to fold with a hole in the middle. I think the use of the “x” makes the legs to look attractive and also modern to look at.</a:t>
              </a:r>
            </a:p>
          </p:txBody>
        </p:sp>
        <p:sp>
          <p:nvSpPr>
            <p:cNvPr id="39947" name="Line 13"/>
            <p:cNvSpPr>
              <a:spLocks noChangeShapeType="1"/>
            </p:cNvSpPr>
            <p:nvPr/>
          </p:nvSpPr>
          <p:spPr bwMode="auto">
            <a:xfrm flipH="1">
              <a:off x="6799" y="529"/>
              <a:ext cx="363" cy="158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9948" name="Line 14"/>
            <p:cNvSpPr>
              <a:spLocks noChangeShapeType="1"/>
            </p:cNvSpPr>
            <p:nvPr/>
          </p:nvSpPr>
          <p:spPr bwMode="auto">
            <a:xfrm>
              <a:off x="5529" y="3614"/>
              <a:ext cx="181" cy="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9949" name="Line 15"/>
            <p:cNvSpPr>
              <a:spLocks noChangeShapeType="1"/>
            </p:cNvSpPr>
            <p:nvPr/>
          </p:nvSpPr>
          <p:spPr bwMode="auto">
            <a:xfrm>
              <a:off x="6164" y="3614"/>
              <a:ext cx="272" cy="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9950" name="Text Box 16"/>
            <p:cNvSpPr txBox="1">
              <a:spLocks noChangeArrowheads="1"/>
            </p:cNvSpPr>
            <p:nvPr/>
          </p:nvSpPr>
          <p:spPr bwMode="auto">
            <a:xfrm>
              <a:off x="4939" y="2979"/>
              <a:ext cx="1905"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333333"/>
                  </a:solidFill>
                </a:rPr>
                <a:t>This is how the legs can be easily closed by the user, by pushing the corners together.</a:t>
              </a:r>
            </a:p>
          </p:txBody>
        </p:sp>
        <p:sp>
          <p:nvSpPr>
            <p:cNvPr id="39951" name="Line 17"/>
            <p:cNvSpPr>
              <a:spLocks noChangeShapeType="1"/>
            </p:cNvSpPr>
            <p:nvPr/>
          </p:nvSpPr>
          <p:spPr bwMode="auto">
            <a:xfrm flipH="1">
              <a:off x="5393" y="3206"/>
              <a:ext cx="0" cy="181"/>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9952" name="Text Box 18"/>
            <p:cNvSpPr txBox="1">
              <a:spLocks noChangeArrowheads="1"/>
            </p:cNvSpPr>
            <p:nvPr/>
          </p:nvSpPr>
          <p:spPr bwMode="auto">
            <a:xfrm>
              <a:off x="4622" y="5610"/>
              <a:ext cx="2903"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333333"/>
                  </a:solidFill>
                </a:rPr>
                <a:t>The use of “x” legs can be easily portable and also stackable to decrease the amount of office or a classroom environment being wasted or used.</a:t>
              </a:r>
            </a:p>
          </p:txBody>
        </p:sp>
        <p:sp>
          <p:nvSpPr>
            <p:cNvPr id="39953" name="Line 20"/>
            <p:cNvSpPr>
              <a:spLocks noChangeShapeType="1"/>
            </p:cNvSpPr>
            <p:nvPr/>
          </p:nvSpPr>
          <p:spPr bwMode="auto">
            <a:xfrm flipV="1">
              <a:off x="6844" y="4158"/>
              <a:ext cx="272" cy="1452"/>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9954" name="Text Box 21"/>
            <p:cNvSpPr txBox="1">
              <a:spLocks noChangeArrowheads="1"/>
            </p:cNvSpPr>
            <p:nvPr/>
          </p:nvSpPr>
          <p:spPr bwMode="auto">
            <a:xfrm>
              <a:off x="3216" y="620"/>
              <a:ext cx="1905"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333333"/>
                  </a:solidFill>
                </a:rPr>
                <a:t>This pocket here can be used as a storage for books bags etc.</a:t>
              </a:r>
            </a:p>
          </p:txBody>
        </p:sp>
        <p:sp>
          <p:nvSpPr>
            <p:cNvPr id="39955" name="Line 22"/>
            <p:cNvSpPr>
              <a:spLocks noChangeShapeType="1"/>
            </p:cNvSpPr>
            <p:nvPr/>
          </p:nvSpPr>
          <p:spPr bwMode="auto">
            <a:xfrm flipH="1">
              <a:off x="4259" y="893"/>
              <a:ext cx="136" cy="68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9956" name="Line 23"/>
            <p:cNvSpPr>
              <a:spLocks noChangeShapeType="1"/>
            </p:cNvSpPr>
            <p:nvPr/>
          </p:nvSpPr>
          <p:spPr bwMode="auto">
            <a:xfrm flipH="1" flipV="1">
              <a:off x="4486" y="5111"/>
              <a:ext cx="362" cy="453"/>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9957" name="Text Box 24"/>
            <p:cNvSpPr txBox="1">
              <a:spLocks noChangeArrowheads="1"/>
            </p:cNvSpPr>
            <p:nvPr/>
          </p:nvSpPr>
          <p:spPr bwMode="auto">
            <a:xfrm>
              <a:off x="2535" y="3024"/>
              <a:ext cx="2132"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333333"/>
                  </a:solidFill>
                </a:rPr>
                <a:t>I really like this shape for the legs because it is very attractive and also very interesting to look at.</a:t>
              </a:r>
            </a:p>
          </p:txBody>
        </p:sp>
        <p:sp>
          <p:nvSpPr>
            <p:cNvPr id="39958" name="Line 25"/>
            <p:cNvSpPr>
              <a:spLocks noChangeShapeType="1"/>
            </p:cNvSpPr>
            <p:nvPr/>
          </p:nvSpPr>
          <p:spPr bwMode="auto">
            <a:xfrm>
              <a:off x="3624" y="3296"/>
              <a:ext cx="589" cy="31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9959" name="Line 26"/>
            <p:cNvSpPr>
              <a:spLocks noChangeShapeType="1"/>
            </p:cNvSpPr>
            <p:nvPr/>
          </p:nvSpPr>
          <p:spPr bwMode="auto">
            <a:xfrm flipH="1" flipV="1">
              <a:off x="4576" y="3795"/>
              <a:ext cx="545" cy="181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9960" name="Text Box 32"/>
            <p:cNvSpPr txBox="1">
              <a:spLocks noChangeArrowheads="1"/>
            </p:cNvSpPr>
            <p:nvPr/>
          </p:nvSpPr>
          <p:spPr bwMode="auto">
            <a:xfrm>
              <a:off x="2127" y="5559"/>
              <a:ext cx="240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333333"/>
                  </a:solidFill>
                </a:rPr>
                <a:t>This design here is a cardboard sofa I thought this would be interesting to do because cardboard is a very strong materials and can also be waterproof when varnish is applied.</a:t>
              </a:r>
            </a:p>
          </p:txBody>
        </p:sp>
        <p:sp>
          <p:nvSpPr>
            <p:cNvPr id="39961" name="Line 33"/>
            <p:cNvSpPr>
              <a:spLocks noChangeShapeType="1"/>
            </p:cNvSpPr>
            <p:nvPr/>
          </p:nvSpPr>
          <p:spPr bwMode="auto">
            <a:xfrm flipH="1" flipV="1">
              <a:off x="1674" y="5292"/>
              <a:ext cx="544" cy="363"/>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pic>
          <p:nvPicPr>
            <p:cNvPr id="39962" name="Picture 125" descr="pitch05"/>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42026" b="51550"/>
            <a:stretch>
              <a:fillRect/>
            </a:stretch>
          </p:blipFill>
          <p:spPr bwMode="auto">
            <a:xfrm>
              <a:off x="46" y="1287"/>
              <a:ext cx="2172" cy="1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63" name="Text Box 8"/>
            <p:cNvSpPr txBox="1">
              <a:spLocks noChangeArrowheads="1"/>
            </p:cNvSpPr>
            <p:nvPr/>
          </p:nvSpPr>
          <p:spPr bwMode="auto">
            <a:xfrm>
              <a:off x="0" y="1056"/>
              <a:ext cx="4581"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200" b="1" u="sng">
                  <a:solidFill>
                    <a:srgbClr val="FF9900"/>
                  </a:solidFill>
                  <a:cs typeface="Arial" pitchFamily="34" charset="0"/>
                </a:rPr>
                <a:t>MAIN INSPRITATIONAL</a:t>
              </a:r>
            </a:p>
          </p:txBody>
        </p:sp>
        <p:pic>
          <p:nvPicPr>
            <p:cNvPr id="39964" name="Picture 17" descr="flux-folding-chair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 y="2706"/>
              <a:ext cx="1470" cy="1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65" name="Line 40"/>
            <p:cNvSpPr>
              <a:spLocks noChangeShapeType="1"/>
            </p:cNvSpPr>
            <p:nvPr/>
          </p:nvSpPr>
          <p:spPr bwMode="auto">
            <a:xfrm>
              <a:off x="902" y="3931"/>
              <a:ext cx="453" cy="1043"/>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9966" name="Line 41"/>
            <p:cNvSpPr>
              <a:spLocks noChangeShapeType="1"/>
            </p:cNvSpPr>
            <p:nvPr/>
          </p:nvSpPr>
          <p:spPr bwMode="auto">
            <a:xfrm>
              <a:off x="1537" y="2570"/>
              <a:ext cx="0" cy="2223"/>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39967" name="Text Box 42"/>
            <p:cNvSpPr txBox="1">
              <a:spLocks noChangeArrowheads="1"/>
            </p:cNvSpPr>
            <p:nvPr/>
          </p:nvSpPr>
          <p:spPr bwMode="auto">
            <a:xfrm>
              <a:off x="0" y="3931"/>
              <a:ext cx="953" cy="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333333"/>
                  </a:solidFill>
                </a:rPr>
                <a:t>This can be manufactured using the Laser Cutter as it is very useful for cutting out accurate shapes.</a:t>
              </a:r>
            </a:p>
          </p:txBody>
        </p:sp>
        <p:sp>
          <p:nvSpPr>
            <p:cNvPr id="39968" name="Text Box 43"/>
            <p:cNvSpPr txBox="1">
              <a:spLocks noChangeArrowheads="1"/>
            </p:cNvSpPr>
            <p:nvPr/>
          </p:nvSpPr>
          <p:spPr bwMode="auto">
            <a:xfrm>
              <a:off x="1537" y="2933"/>
              <a:ext cx="907"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333333"/>
                  </a:solidFill>
                </a:rPr>
                <a:t>The template for this cardboard sofa will have to be made by using Soildworks in order to make the correct and accurate dimensions.</a:t>
              </a:r>
            </a:p>
          </p:txBody>
        </p:sp>
        <p:sp>
          <p:nvSpPr>
            <p:cNvPr id="39969" name="Line 44"/>
            <p:cNvSpPr>
              <a:spLocks noChangeShapeType="1"/>
            </p:cNvSpPr>
            <p:nvPr/>
          </p:nvSpPr>
          <p:spPr bwMode="auto">
            <a:xfrm flipH="1">
              <a:off x="1719" y="3704"/>
              <a:ext cx="272" cy="1134"/>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gr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7938"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40963"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40964" name="Text Box 4"/>
          <p:cNvSpPr txBox="1">
            <a:spLocks noChangeArrowheads="1"/>
          </p:cNvSpPr>
          <p:nvPr/>
        </p:nvSpPr>
        <p:spPr bwMode="auto">
          <a:xfrm>
            <a:off x="-7938" y="1631950"/>
            <a:ext cx="3816351"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DEVELOPMENT &amp; EVAULATION OF MODEL TEN</a:t>
            </a:r>
          </a:p>
        </p:txBody>
      </p:sp>
      <p:sp>
        <p:nvSpPr>
          <p:cNvPr id="40965"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40966" name="Line 16"/>
          <p:cNvSpPr>
            <a:spLocks noChangeShapeType="1"/>
          </p:cNvSpPr>
          <p:nvPr/>
        </p:nvSpPr>
        <p:spPr bwMode="auto">
          <a:xfrm>
            <a:off x="6329363" y="-288925"/>
            <a:ext cx="0" cy="10129838"/>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40967" name="Line 17"/>
          <p:cNvSpPr>
            <a:spLocks noChangeShapeType="1"/>
          </p:cNvSpPr>
          <p:nvPr/>
        </p:nvSpPr>
        <p:spPr bwMode="auto">
          <a:xfrm>
            <a:off x="6475413" y="-144463"/>
            <a:ext cx="0" cy="9961563"/>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40968" name="Text Box 4"/>
          <p:cNvSpPr txBox="1">
            <a:spLocks noChangeArrowheads="1"/>
          </p:cNvSpPr>
          <p:nvPr/>
        </p:nvSpPr>
        <p:spPr bwMode="auto">
          <a:xfrm>
            <a:off x="6472238" y="74613"/>
            <a:ext cx="381635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DEVELOPMENT &amp; EVAULATION OF MODEL ELEVEN</a:t>
            </a:r>
          </a:p>
        </p:txBody>
      </p:sp>
      <p:pic>
        <p:nvPicPr>
          <p:cNvPr id="40969" name="Picture 36" descr="123142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44938" y="2312988"/>
            <a:ext cx="1951037" cy="101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0" name="Picture 38" descr="technology063"/>
          <p:cNvPicPr>
            <a:picLocks noChangeAspect="1" noChangeArrowheads="1"/>
          </p:cNvPicPr>
          <p:nvPr/>
        </p:nvPicPr>
        <p:blipFill>
          <a:blip r:embed="rId4">
            <a:clrChange>
              <a:clrFrom>
                <a:srgbClr val="FFFFFF"/>
              </a:clrFrom>
              <a:clrTo>
                <a:srgbClr val="FFFFFF">
                  <a:alpha val="0"/>
                </a:srgbClr>
              </a:clrTo>
            </a:clrChange>
            <a:lum bright="-48000" contrast="24000"/>
            <a:extLst>
              <a:ext uri="{28A0092B-C50C-407E-A947-70E740481C1C}">
                <a14:useLocalDpi xmlns:a14="http://schemas.microsoft.com/office/drawing/2010/main" val="0"/>
              </a:ext>
            </a:extLst>
          </a:blip>
          <a:srcRect/>
          <a:stretch>
            <a:fillRect/>
          </a:stretch>
        </p:blipFill>
        <p:spPr bwMode="auto">
          <a:xfrm>
            <a:off x="2362200" y="2379663"/>
            <a:ext cx="1466850" cy="10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1" name="Picture 42" descr="Picture1"/>
          <p:cNvPicPr>
            <a:picLocks noChangeAspect="1" noChangeArrowheads="1"/>
          </p:cNvPicPr>
          <p:nvPr/>
        </p:nvPicPr>
        <p:blipFill>
          <a:blip r:embed="rId5">
            <a:lum bright="-48000" contrast="24000"/>
            <a:extLst>
              <a:ext uri="{28A0092B-C50C-407E-A947-70E740481C1C}">
                <a14:useLocalDpi xmlns:a14="http://schemas.microsoft.com/office/drawing/2010/main" val="0"/>
              </a:ext>
            </a:extLst>
          </a:blip>
          <a:srcRect/>
          <a:stretch>
            <a:fillRect/>
          </a:stretch>
        </p:blipFill>
        <p:spPr bwMode="auto">
          <a:xfrm>
            <a:off x="496888" y="2279650"/>
            <a:ext cx="1677987"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2" name="Text Box 27"/>
          <p:cNvSpPr txBox="1">
            <a:spLocks noChangeArrowheads="1"/>
          </p:cNvSpPr>
          <p:nvPr/>
        </p:nvSpPr>
        <p:spPr bwMode="auto">
          <a:xfrm>
            <a:off x="336550" y="3652838"/>
            <a:ext cx="18716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u="sng">
                <a:solidFill>
                  <a:srgbClr val="FF9900"/>
                </a:solidFill>
              </a:rPr>
              <a:t>TEMPLATE</a:t>
            </a:r>
            <a:r>
              <a:rPr lang="en-GB" altLang="en-US" sz="1000">
                <a:solidFill>
                  <a:srgbClr val="FF9900"/>
                </a:solidFill>
              </a:rPr>
              <a:t> – created using Soildworks 2010.</a:t>
            </a:r>
            <a:endParaRPr lang="en-GB" altLang="en-US" sz="1000" u="sng">
              <a:solidFill>
                <a:srgbClr val="FF9900"/>
              </a:solidFill>
            </a:endParaRPr>
          </a:p>
        </p:txBody>
      </p:sp>
      <p:sp>
        <p:nvSpPr>
          <p:cNvPr id="40973" name="Text Box 28"/>
          <p:cNvSpPr txBox="1">
            <a:spLocks noChangeArrowheads="1"/>
          </p:cNvSpPr>
          <p:nvPr/>
        </p:nvSpPr>
        <p:spPr bwMode="auto">
          <a:xfrm>
            <a:off x="2081213" y="3652838"/>
            <a:ext cx="18716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u="sng">
                <a:solidFill>
                  <a:srgbClr val="FF9900"/>
                </a:solidFill>
              </a:rPr>
              <a:t>X-RAY VIEW OF CHAIR FOLDED</a:t>
            </a:r>
          </a:p>
        </p:txBody>
      </p:sp>
      <p:sp>
        <p:nvSpPr>
          <p:cNvPr id="40974" name="Text Box 29"/>
          <p:cNvSpPr txBox="1">
            <a:spLocks noChangeArrowheads="1"/>
          </p:cNvSpPr>
          <p:nvPr/>
        </p:nvSpPr>
        <p:spPr bwMode="auto">
          <a:xfrm>
            <a:off x="3808413" y="3652838"/>
            <a:ext cx="18716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u="sng">
                <a:solidFill>
                  <a:srgbClr val="FF9900"/>
                </a:solidFill>
              </a:rPr>
              <a:t>3-DIMENSIONAL MODEL OF FOLDING THE CHAIR</a:t>
            </a:r>
          </a:p>
        </p:txBody>
      </p:sp>
      <p:pic>
        <p:nvPicPr>
          <p:cNvPr id="40975" name="Picture 58" descr="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5900" y="6961188"/>
            <a:ext cx="1576388"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6" name="Picture 59" descr="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5900" y="8256588"/>
            <a:ext cx="1576388" cy="116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7" name="Picture 65" descr="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5900" y="5592763"/>
            <a:ext cx="1576388"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8" name="Picture 66" descr="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5900" y="4222750"/>
            <a:ext cx="1576388"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9" name="Picture 60" descr="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72013" y="6832600"/>
            <a:ext cx="1514475"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0" name="Picture 61" descr="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72013" y="5464175"/>
            <a:ext cx="15113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1" name="Picture 62" descr="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72013" y="4095750"/>
            <a:ext cx="1512887"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2" name="Picture 63" descr="1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72013" y="8193088"/>
            <a:ext cx="15113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3" name="Text Box 18"/>
          <p:cNvSpPr txBox="1">
            <a:spLocks noChangeArrowheads="1"/>
          </p:cNvSpPr>
          <p:nvPr/>
        </p:nvSpPr>
        <p:spPr bwMode="auto">
          <a:xfrm>
            <a:off x="1865313" y="4310063"/>
            <a:ext cx="2663825" cy="560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Firstly, I drew out the template using Soildworks doing the correct measurements etc. I then printed it out using the Laser Cutter onto a cardboard.</a:t>
            </a:r>
          </a:p>
          <a:p>
            <a:pPr algn="just" eaLnBrk="1" hangingPunct="1"/>
            <a:r>
              <a:rPr lang="en-GB" altLang="en-US" sz="1200">
                <a:solidFill>
                  <a:srgbClr val="4D4D4D"/>
                </a:solidFill>
              </a:rPr>
              <a:t/>
            </a:r>
            <a:br>
              <a:rPr lang="en-GB" altLang="en-US" sz="1200">
                <a:solidFill>
                  <a:srgbClr val="4D4D4D"/>
                </a:solidFill>
              </a:rPr>
            </a:br>
            <a:r>
              <a:rPr lang="en-GB" altLang="en-US" sz="1200">
                <a:solidFill>
                  <a:srgbClr val="4D4D4D"/>
                </a:solidFill>
              </a:rPr>
              <a:t>I then watched the laser ensuring that the lines didn’t burn and also making sure that it was running well.</a:t>
            </a:r>
          </a:p>
          <a:p>
            <a:pPr algn="just" eaLnBrk="1" hangingPunct="1"/>
            <a:endParaRPr lang="en-GB" altLang="en-US" sz="1200">
              <a:solidFill>
                <a:srgbClr val="4D4D4D"/>
              </a:solidFill>
            </a:endParaRPr>
          </a:p>
          <a:p>
            <a:pPr algn="just" eaLnBrk="1" hangingPunct="1"/>
            <a:r>
              <a:rPr lang="en-GB" altLang="en-US" sz="1200">
                <a:solidFill>
                  <a:srgbClr val="4D4D4D"/>
                </a:solidFill>
              </a:rPr>
              <a:t>Then, when it is completed I made sure that the template didn’t fall part. Thankfully it didn’t so I think I’ve achieved an excellent result.</a:t>
            </a:r>
          </a:p>
          <a:p>
            <a:pPr algn="just" eaLnBrk="1" hangingPunct="1"/>
            <a:endParaRPr lang="en-GB" altLang="en-US" sz="1200"/>
          </a:p>
          <a:p>
            <a:pPr algn="just" eaLnBrk="1" hangingPunct="1"/>
            <a:r>
              <a:rPr lang="en-GB" altLang="en-US" sz="1200"/>
              <a:t> </a:t>
            </a:r>
            <a:r>
              <a:rPr lang="en-GB" altLang="en-US" sz="1200">
                <a:solidFill>
                  <a:srgbClr val="4D4D4D"/>
                </a:solidFill>
              </a:rPr>
              <a:t>I cut out the outline (black lines shown on the template above). These lines means deep cuts and the red lines means slight cut – cutting halfway.</a:t>
            </a:r>
          </a:p>
          <a:p>
            <a:pPr algn="just" eaLnBrk="1" hangingPunct="1"/>
            <a:endParaRPr lang="en-GB" altLang="en-US" sz="1200">
              <a:solidFill>
                <a:srgbClr val="4D4D4D"/>
              </a:solidFill>
            </a:endParaRPr>
          </a:p>
          <a:p>
            <a:pPr algn="just" eaLnBrk="1" hangingPunct="1"/>
            <a:r>
              <a:rPr lang="en-GB" altLang="en-US" sz="1200">
                <a:solidFill>
                  <a:srgbClr val="4D4D4D"/>
                </a:solidFill>
              </a:rPr>
              <a:t>Finally, I folded the template without breaking the edges etc. I then stuck it together using the glue gun because it is a very strong glue for joining parts together.</a:t>
            </a:r>
          </a:p>
          <a:p>
            <a:pPr algn="just" eaLnBrk="1" hangingPunct="1"/>
            <a:endParaRPr lang="en-GB" altLang="en-US" sz="1200">
              <a:solidFill>
                <a:srgbClr val="4D4D4D"/>
              </a:solidFill>
            </a:endParaRPr>
          </a:p>
          <a:p>
            <a:pPr algn="just" eaLnBrk="1" hangingPunct="1"/>
            <a:endParaRPr lang="en-GB" altLang="en-US" sz="1200">
              <a:solidFill>
                <a:srgbClr val="4D4D4D"/>
              </a:solidFill>
            </a:endParaRPr>
          </a:p>
          <a:p>
            <a:pPr algn="just" eaLnBrk="1" hangingPunct="1"/>
            <a:endParaRPr lang="en-GB" altLang="en-US" sz="1200">
              <a:solidFill>
                <a:srgbClr val="4D4D4D"/>
              </a:solidFill>
            </a:endParaRPr>
          </a:p>
        </p:txBody>
      </p:sp>
      <p:sp>
        <p:nvSpPr>
          <p:cNvPr id="40984" name="Text Box 23"/>
          <p:cNvSpPr txBox="1">
            <a:spLocks noChangeArrowheads="1"/>
          </p:cNvSpPr>
          <p:nvPr/>
        </p:nvSpPr>
        <p:spPr bwMode="auto">
          <a:xfrm>
            <a:off x="3968750" y="5184775"/>
            <a:ext cx="28638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u="sng">
                <a:solidFill>
                  <a:srgbClr val="FF9900"/>
                </a:solidFill>
              </a:rPr>
              <a:t>OVERVIEW</a:t>
            </a:r>
          </a:p>
        </p:txBody>
      </p:sp>
      <p:sp>
        <p:nvSpPr>
          <p:cNvPr id="40985" name="Text Box 24"/>
          <p:cNvSpPr txBox="1">
            <a:spLocks noChangeArrowheads="1"/>
          </p:cNvSpPr>
          <p:nvPr/>
        </p:nvSpPr>
        <p:spPr bwMode="auto">
          <a:xfrm>
            <a:off x="3968750" y="6553200"/>
            <a:ext cx="28638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u="sng">
                <a:solidFill>
                  <a:srgbClr val="FF9900"/>
                </a:solidFill>
              </a:rPr>
              <a:t>FRONT VIEW</a:t>
            </a:r>
          </a:p>
        </p:txBody>
      </p:sp>
      <p:sp>
        <p:nvSpPr>
          <p:cNvPr id="40986" name="Text Box 25"/>
          <p:cNvSpPr txBox="1">
            <a:spLocks noChangeArrowheads="1"/>
          </p:cNvSpPr>
          <p:nvPr/>
        </p:nvSpPr>
        <p:spPr bwMode="auto">
          <a:xfrm>
            <a:off x="3952875" y="7913688"/>
            <a:ext cx="28638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u="sng">
                <a:solidFill>
                  <a:srgbClr val="FF9900"/>
                </a:solidFill>
              </a:rPr>
              <a:t>RIGHT SIDE VIEW</a:t>
            </a:r>
          </a:p>
        </p:txBody>
      </p:sp>
      <p:sp>
        <p:nvSpPr>
          <p:cNvPr id="40987" name="Text Box 26"/>
          <p:cNvSpPr txBox="1">
            <a:spLocks noChangeArrowheads="1"/>
          </p:cNvSpPr>
          <p:nvPr/>
        </p:nvSpPr>
        <p:spPr bwMode="auto">
          <a:xfrm>
            <a:off x="4024313" y="9274175"/>
            <a:ext cx="28638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u="sng">
                <a:solidFill>
                  <a:srgbClr val="FF9900"/>
                </a:solidFill>
              </a:rPr>
              <a:t>LEFT SIDE VIEW</a:t>
            </a:r>
          </a:p>
        </p:txBody>
      </p:sp>
      <p:pic>
        <p:nvPicPr>
          <p:cNvPr id="40988" name="Picture 16" descr="technology06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921750" y="912813"/>
            <a:ext cx="1512888" cy="144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9" name="Picture 19" descr="2323423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721975" y="768350"/>
            <a:ext cx="15113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0" name="Picture 9"/>
          <p:cNvPicPr>
            <a:picLocks noChangeAspect="1" noChangeArrowheads="1"/>
          </p:cNvPicPr>
          <p:nvPr/>
        </p:nvPicPr>
        <p:blipFill>
          <a:blip r:embed="rId16" cstate="print">
            <a:clrChange>
              <a:clrFrom>
                <a:srgbClr val="FFFFFF"/>
              </a:clrFrom>
              <a:clrTo>
                <a:srgbClr val="FFFFFF">
                  <a:alpha val="0"/>
                </a:srgbClr>
              </a:clrTo>
            </a:clrChange>
            <a:lum bright="-54000"/>
            <a:extLst>
              <a:ext uri="{28A0092B-C50C-407E-A947-70E740481C1C}">
                <a14:useLocalDpi xmlns:a14="http://schemas.microsoft.com/office/drawing/2010/main" val="0"/>
              </a:ext>
            </a:extLst>
          </a:blip>
          <a:srcRect l="23253" t="33937" r="30508" b="16916"/>
          <a:stretch>
            <a:fillRect/>
          </a:stretch>
        </p:blipFill>
        <p:spPr bwMode="auto">
          <a:xfrm>
            <a:off x="6688138" y="984250"/>
            <a:ext cx="187325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sp>
        <p:nvSpPr>
          <p:cNvPr id="40991" name="Text Box 27"/>
          <p:cNvSpPr txBox="1">
            <a:spLocks noChangeArrowheads="1"/>
          </p:cNvSpPr>
          <p:nvPr/>
        </p:nvSpPr>
        <p:spPr bwMode="auto">
          <a:xfrm>
            <a:off x="6905625" y="2424113"/>
            <a:ext cx="18716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u="sng">
                <a:solidFill>
                  <a:srgbClr val="FF9900"/>
                </a:solidFill>
              </a:rPr>
              <a:t>TEMPLATE</a:t>
            </a:r>
            <a:r>
              <a:rPr lang="en-GB" altLang="en-US" sz="1000">
                <a:solidFill>
                  <a:srgbClr val="FF9900"/>
                </a:solidFill>
              </a:rPr>
              <a:t> – created using Soildworks 2010.</a:t>
            </a:r>
            <a:endParaRPr lang="en-GB" altLang="en-US" sz="1000" u="sng">
              <a:solidFill>
                <a:srgbClr val="FF9900"/>
              </a:solidFill>
            </a:endParaRPr>
          </a:p>
        </p:txBody>
      </p:sp>
      <p:sp>
        <p:nvSpPr>
          <p:cNvPr id="40992" name="Text Box 28"/>
          <p:cNvSpPr txBox="1">
            <a:spLocks noChangeArrowheads="1"/>
          </p:cNvSpPr>
          <p:nvPr/>
        </p:nvSpPr>
        <p:spPr bwMode="auto">
          <a:xfrm>
            <a:off x="8650288" y="2424113"/>
            <a:ext cx="18716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u="sng">
                <a:solidFill>
                  <a:srgbClr val="FF9900"/>
                </a:solidFill>
              </a:rPr>
              <a:t>X-RAY VIEW OF CHAIR FOLDED</a:t>
            </a:r>
          </a:p>
        </p:txBody>
      </p:sp>
      <p:sp>
        <p:nvSpPr>
          <p:cNvPr id="40993" name="Text Box 29"/>
          <p:cNvSpPr txBox="1">
            <a:spLocks noChangeArrowheads="1"/>
          </p:cNvSpPr>
          <p:nvPr/>
        </p:nvSpPr>
        <p:spPr bwMode="auto">
          <a:xfrm>
            <a:off x="10377488" y="2424113"/>
            <a:ext cx="18716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u="sng">
                <a:solidFill>
                  <a:srgbClr val="FF9900"/>
                </a:solidFill>
              </a:rPr>
              <a:t>3-DIMENSIONAL MODEL OF FOLDING THE CHAIR</a:t>
            </a:r>
          </a:p>
        </p:txBody>
      </p:sp>
      <p:pic>
        <p:nvPicPr>
          <p:cNvPr id="40994" name="Picture 21" descr="3"/>
          <p:cNvPicPr>
            <a:picLocks noChangeAspect="1" noChangeArrowheads="1"/>
          </p:cNvPicPr>
          <p:nvPr/>
        </p:nvPicPr>
        <p:blipFill>
          <a:blip r:embed="rId17">
            <a:extLst>
              <a:ext uri="{28A0092B-C50C-407E-A947-70E740481C1C}">
                <a14:useLocalDpi xmlns:a14="http://schemas.microsoft.com/office/drawing/2010/main" val="0"/>
              </a:ext>
            </a:extLst>
          </a:blip>
          <a:srcRect l="11003" r="12764"/>
          <a:stretch>
            <a:fillRect/>
          </a:stretch>
        </p:blipFill>
        <p:spPr bwMode="auto">
          <a:xfrm>
            <a:off x="6616700" y="5664200"/>
            <a:ext cx="1512888"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5" name="Picture 65" descr="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616700" y="4368800"/>
            <a:ext cx="153670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6" name="Picture 66" descr="2"/>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616700" y="3000375"/>
            <a:ext cx="1544638"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7" name="Text Box 18"/>
          <p:cNvSpPr txBox="1">
            <a:spLocks noChangeArrowheads="1"/>
          </p:cNvSpPr>
          <p:nvPr/>
        </p:nvSpPr>
        <p:spPr bwMode="auto">
          <a:xfrm>
            <a:off x="8272463" y="3144838"/>
            <a:ext cx="4176712" cy="469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The instructions is similar to the previous model because this model has been cutted at the same time as the model ten using the laser cutter.</a:t>
            </a:r>
          </a:p>
          <a:p>
            <a:pPr algn="just" eaLnBrk="1" hangingPunct="1"/>
            <a:r>
              <a:rPr lang="en-GB" altLang="en-US" sz="1200">
                <a:solidFill>
                  <a:srgbClr val="4D4D4D"/>
                </a:solidFill>
              </a:rPr>
              <a:t/>
            </a:r>
            <a:br>
              <a:rPr lang="en-GB" altLang="en-US" sz="1200">
                <a:solidFill>
                  <a:srgbClr val="4D4D4D"/>
                </a:solidFill>
              </a:rPr>
            </a:br>
            <a:r>
              <a:rPr lang="en-GB" altLang="en-US" sz="1200">
                <a:solidFill>
                  <a:srgbClr val="4D4D4D"/>
                </a:solidFill>
              </a:rPr>
              <a:t>I also then  watched the laser ensuring that the lines didn’t burn and also making sure that it was running well and also cutted the lines accurately and not burning the card.</a:t>
            </a:r>
          </a:p>
          <a:p>
            <a:pPr algn="just" eaLnBrk="1" hangingPunct="1"/>
            <a:endParaRPr lang="en-GB" altLang="en-US" sz="1200">
              <a:solidFill>
                <a:srgbClr val="4D4D4D"/>
              </a:solidFill>
            </a:endParaRPr>
          </a:p>
          <a:p>
            <a:pPr algn="just" eaLnBrk="1" hangingPunct="1"/>
            <a:r>
              <a:rPr lang="en-GB" altLang="en-US" sz="1200">
                <a:solidFill>
                  <a:srgbClr val="4D4D4D"/>
                </a:solidFill>
              </a:rPr>
              <a:t>Then, when it is completed I made sure that the template didn’t fall part. Thankfully it didn’t so I think I’ve achieved an excellent result.</a:t>
            </a:r>
          </a:p>
          <a:p>
            <a:pPr algn="just" eaLnBrk="1" hangingPunct="1"/>
            <a:endParaRPr lang="en-GB" altLang="en-US" sz="1200"/>
          </a:p>
          <a:p>
            <a:pPr algn="just" eaLnBrk="1" hangingPunct="1"/>
            <a:r>
              <a:rPr lang="en-GB" altLang="en-US" sz="1200"/>
              <a:t> </a:t>
            </a:r>
            <a:r>
              <a:rPr lang="en-GB" altLang="en-US" sz="1200">
                <a:solidFill>
                  <a:srgbClr val="4D4D4D"/>
                </a:solidFill>
              </a:rPr>
              <a:t>I cut out the outline (black lines shown on the template above). These lines means deep cuts and the red lines means slight cut – cutting halfway.</a:t>
            </a:r>
          </a:p>
          <a:p>
            <a:pPr algn="just" eaLnBrk="1" hangingPunct="1"/>
            <a:endParaRPr lang="en-GB" altLang="en-US" sz="1200">
              <a:solidFill>
                <a:srgbClr val="4D4D4D"/>
              </a:solidFill>
            </a:endParaRPr>
          </a:p>
          <a:p>
            <a:pPr algn="just" eaLnBrk="1" hangingPunct="1"/>
            <a:r>
              <a:rPr lang="en-GB" altLang="en-US" sz="1200">
                <a:solidFill>
                  <a:srgbClr val="4D4D4D"/>
                </a:solidFill>
              </a:rPr>
              <a:t>Finally, I folded the template without breaking the edges etc. I then stuck it together using the glue gun because it is a very strong glue for joining parts together.</a:t>
            </a:r>
          </a:p>
          <a:p>
            <a:pPr algn="just" eaLnBrk="1" hangingPunct="1"/>
            <a:endParaRPr lang="en-GB" altLang="en-US" sz="1200">
              <a:solidFill>
                <a:srgbClr val="4D4D4D"/>
              </a:solidFill>
            </a:endParaRPr>
          </a:p>
          <a:p>
            <a:pPr algn="just" eaLnBrk="1" hangingPunct="1"/>
            <a:r>
              <a:rPr lang="en-GB" altLang="en-US" sz="1200">
                <a:solidFill>
                  <a:srgbClr val="4D4D4D"/>
                </a:solidFill>
              </a:rPr>
              <a:t>By looking at my final constructions I was really impressed but I </a:t>
            </a:r>
            <a:r>
              <a:rPr lang="en-GB" altLang="en-US" sz="1200" b="1">
                <a:solidFill>
                  <a:schemeClr val="hlink"/>
                </a:solidFill>
              </a:rPr>
              <a:t>didn’t think it would appeal to my target audience</a:t>
            </a:r>
            <a:r>
              <a:rPr lang="en-GB" altLang="en-US" sz="1200">
                <a:solidFill>
                  <a:srgbClr val="4D4D4D"/>
                </a:solidFill>
              </a:rPr>
              <a:t> because it looks very </a:t>
            </a:r>
            <a:r>
              <a:rPr lang="en-GB" altLang="en-US" sz="1200" b="1">
                <a:solidFill>
                  <a:schemeClr val="hlink"/>
                </a:solidFill>
              </a:rPr>
              <a:t>dull </a:t>
            </a:r>
            <a:r>
              <a:rPr lang="en-GB" altLang="en-US" sz="1200">
                <a:solidFill>
                  <a:srgbClr val="4D4D4D"/>
                </a:solidFill>
              </a:rPr>
              <a:t>and also the </a:t>
            </a:r>
            <a:r>
              <a:rPr lang="en-GB" altLang="en-US" sz="1200" b="1">
                <a:solidFill>
                  <a:schemeClr val="hlink"/>
                </a:solidFill>
              </a:rPr>
              <a:t>space used would be wasted</a:t>
            </a:r>
            <a:r>
              <a:rPr lang="en-GB" altLang="en-US" sz="1200">
                <a:solidFill>
                  <a:srgbClr val="4D4D4D"/>
                </a:solidFill>
              </a:rPr>
              <a:t>. I think this can be improved by providing a </a:t>
            </a:r>
            <a:r>
              <a:rPr lang="en-GB" altLang="en-US" sz="1200" b="1">
                <a:solidFill>
                  <a:schemeClr val="hlink"/>
                </a:solidFill>
              </a:rPr>
              <a:t>storage for books</a:t>
            </a:r>
            <a:r>
              <a:rPr lang="en-GB" altLang="en-US" sz="1200">
                <a:solidFill>
                  <a:srgbClr val="4D4D4D"/>
                </a:solidFill>
              </a:rPr>
              <a:t> etc.</a:t>
            </a:r>
          </a:p>
        </p:txBody>
      </p:sp>
      <p:pic>
        <p:nvPicPr>
          <p:cNvPr id="40998" name="Picture 41" descr="technology06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297113" y="2279650"/>
            <a:ext cx="1584325"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9" name="Picture 43" descr="photo-320"/>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616700" y="7321550"/>
            <a:ext cx="1506538"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6" name="Group 51"/>
          <p:cNvGrpSpPr>
            <a:grpSpLocks/>
          </p:cNvGrpSpPr>
          <p:nvPr/>
        </p:nvGrpSpPr>
        <p:grpSpPr bwMode="auto">
          <a:xfrm>
            <a:off x="-223838" y="-239713"/>
            <a:ext cx="13320713" cy="10153651"/>
            <a:chOff x="-141" y="-151"/>
            <a:chExt cx="8391" cy="6396"/>
          </a:xfrm>
        </p:grpSpPr>
        <p:sp>
          <p:nvSpPr>
            <p:cNvPr id="41987" name="Rectangle 53"/>
            <p:cNvSpPr>
              <a:spLocks noChangeArrowheads="1"/>
            </p:cNvSpPr>
            <p:nvPr/>
          </p:nvSpPr>
          <p:spPr bwMode="auto">
            <a:xfrm>
              <a:off x="-141" y="-151"/>
              <a:ext cx="8391" cy="6396"/>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41988" name="Rectangle 2"/>
            <p:cNvSpPr>
              <a:spLocks noChangeArrowheads="1"/>
            </p:cNvSpPr>
            <p:nvPr/>
          </p:nvSpPr>
          <p:spPr bwMode="auto">
            <a:xfrm>
              <a:off x="3942" y="2855"/>
              <a:ext cx="180" cy="338"/>
            </a:xfrm>
            <a:prstGeom prst="rect">
              <a:avLst/>
            </a:prstGeom>
            <a:solidFill>
              <a:schemeClr val="bg1"/>
            </a:solidFill>
            <a:ln w="28575" algn="ctr">
              <a:solidFill>
                <a:schemeClr val="bg1"/>
              </a:solidFill>
              <a:miter lim="800000"/>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41989" name="Text Box 3"/>
            <p:cNvSpPr txBox="1">
              <a:spLocks noChangeArrowheads="1"/>
            </p:cNvSpPr>
            <p:nvPr/>
          </p:nvSpPr>
          <p:spPr bwMode="auto">
            <a:xfrm>
              <a:off x="-13" y="32"/>
              <a:ext cx="458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41990" name="Text Box 5"/>
            <p:cNvSpPr txBox="1">
              <a:spLocks noChangeArrowheads="1"/>
            </p:cNvSpPr>
            <p:nvPr/>
          </p:nvSpPr>
          <p:spPr bwMode="auto">
            <a:xfrm>
              <a:off x="-13" y="102"/>
              <a:ext cx="2548" cy="1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DESIGN</a:t>
              </a:r>
              <a:r>
                <a:rPr lang="en-GB" altLang="en-US" sz="3200" b="1">
                  <a:solidFill>
                    <a:srgbClr val="5F5F5F"/>
                  </a:solidFill>
                  <a:cs typeface="Arial" pitchFamily="34" charset="0"/>
                </a:rPr>
                <a:t>, DESIGN DEVELOPMENT &amp; MAKING</a:t>
              </a:r>
            </a:p>
          </p:txBody>
        </p:sp>
        <p:sp>
          <p:nvSpPr>
            <p:cNvPr id="41991" name="Rectangle 7"/>
            <p:cNvSpPr>
              <a:spLocks noChangeArrowheads="1"/>
            </p:cNvSpPr>
            <p:nvPr/>
          </p:nvSpPr>
          <p:spPr bwMode="auto">
            <a:xfrm>
              <a:off x="0" y="5412"/>
              <a:ext cx="2258" cy="32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41992" name="Text Box 8"/>
            <p:cNvSpPr txBox="1">
              <a:spLocks noChangeArrowheads="1"/>
            </p:cNvSpPr>
            <p:nvPr/>
          </p:nvSpPr>
          <p:spPr bwMode="auto">
            <a:xfrm>
              <a:off x="2263" y="76"/>
              <a:ext cx="4581"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FLAT PACK IDEAS</a:t>
              </a:r>
            </a:p>
          </p:txBody>
        </p:sp>
        <p:pic>
          <p:nvPicPr>
            <p:cNvPr id="41993" name="Picture 18" descr="LUCY'SSKETCHES162"/>
            <p:cNvPicPr>
              <a:picLocks noChangeAspect="1" noChangeArrowheads="1"/>
            </p:cNvPicPr>
            <p:nvPr/>
          </p:nvPicPr>
          <p:blipFill>
            <a:blip r:embed="rId3" cstate="print">
              <a:clrChange>
                <a:clrFrom>
                  <a:srgbClr val="F6F2F1"/>
                </a:clrFrom>
                <a:clrTo>
                  <a:srgbClr val="F6F2F1">
                    <a:alpha val="0"/>
                  </a:srgbClr>
                </a:clrTo>
              </a:clrChange>
              <a:extLst>
                <a:ext uri="{28A0092B-C50C-407E-A947-70E740481C1C}">
                  <a14:useLocalDpi xmlns:a14="http://schemas.microsoft.com/office/drawing/2010/main" val="0"/>
                </a:ext>
              </a:extLst>
            </a:blip>
            <a:srcRect t="53676" b="6485"/>
            <a:stretch>
              <a:fillRect/>
            </a:stretch>
          </p:blipFill>
          <p:spPr bwMode="auto">
            <a:xfrm>
              <a:off x="318" y="1065"/>
              <a:ext cx="4168" cy="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Picture 19" descr="LUCY'SSKETCHES162"/>
            <p:cNvPicPr>
              <a:picLocks noChangeAspect="1" noChangeArrowheads="1"/>
            </p:cNvPicPr>
            <p:nvPr/>
          </p:nvPicPr>
          <p:blipFill>
            <a:blip r:embed="rId3" cstate="print">
              <a:clrChange>
                <a:clrFrom>
                  <a:srgbClr val="F4F3FB"/>
                </a:clrFrom>
                <a:clrTo>
                  <a:srgbClr val="F4F3FB">
                    <a:alpha val="0"/>
                  </a:srgbClr>
                </a:clrTo>
              </a:clrChange>
              <a:extLst>
                <a:ext uri="{28A0092B-C50C-407E-A947-70E740481C1C}">
                  <a14:useLocalDpi xmlns:a14="http://schemas.microsoft.com/office/drawing/2010/main" val="0"/>
                </a:ext>
              </a:extLst>
            </a:blip>
            <a:srcRect l="8743" r="8446" b="54198"/>
            <a:stretch>
              <a:fillRect/>
            </a:stretch>
          </p:blipFill>
          <p:spPr bwMode="auto">
            <a:xfrm>
              <a:off x="675" y="3205"/>
              <a:ext cx="3402" cy="2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Picture 20" descr="Copy of LUCY'SSKETCHES165"/>
            <p:cNvPicPr>
              <a:picLocks noChangeAspect="1" noChangeArrowheads="1"/>
            </p:cNvPicPr>
            <p:nvPr/>
          </p:nvPicPr>
          <p:blipFill>
            <a:blip r:embed="rId4">
              <a:clrChange>
                <a:clrFrom>
                  <a:srgbClr val="FEFAF9"/>
                </a:clrFrom>
                <a:clrTo>
                  <a:srgbClr val="FEFAF9">
                    <a:alpha val="0"/>
                  </a:srgbClr>
                </a:clrTo>
              </a:clrChange>
              <a:extLst>
                <a:ext uri="{28A0092B-C50C-407E-A947-70E740481C1C}">
                  <a14:useLocalDpi xmlns:a14="http://schemas.microsoft.com/office/drawing/2010/main" val="0"/>
                </a:ext>
              </a:extLst>
            </a:blip>
            <a:srcRect l="49147" b="53268"/>
            <a:stretch>
              <a:fillRect/>
            </a:stretch>
          </p:blipFill>
          <p:spPr bwMode="auto">
            <a:xfrm>
              <a:off x="4283" y="717"/>
              <a:ext cx="3765" cy="5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6" name="Text Box 12"/>
            <p:cNvSpPr txBox="1">
              <a:spLocks noChangeArrowheads="1"/>
            </p:cNvSpPr>
            <p:nvPr/>
          </p:nvSpPr>
          <p:spPr bwMode="auto">
            <a:xfrm>
              <a:off x="6119" y="166"/>
              <a:ext cx="1899"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this design because it is very funky and also very stylist to look at. It is also really appealing to the eye.</a:t>
              </a:r>
              <a:endParaRPr lang="en-US" altLang="en-US" sz="800">
                <a:solidFill>
                  <a:srgbClr val="4D4D4D"/>
                </a:solidFill>
              </a:endParaRPr>
            </a:p>
          </p:txBody>
        </p:sp>
        <p:sp>
          <p:nvSpPr>
            <p:cNvPr id="41997" name="Text Box 12"/>
            <p:cNvSpPr txBox="1">
              <a:spLocks noChangeArrowheads="1"/>
            </p:cNvSpPr>
            <p:nvPr/>
          </p:nvSpPr>
          <p:spPr bwMode="auto">
            <a:xfrm>
              <a:off x="6799" y="892"/>
              <a:ext cx="1265"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can be made manufactured using a Laser Cutter using aluminium sheets.</a:t>
              </a:r>
              <a:endParaRPr lang="en-US" altLang="en-US" sz="800">
                <a:solidFill>
                  <a:srgbClr val="4D4D4D"/>
                </a:solidFill>
              </a:endParaRPr>
            </a:p>
          </p:txBody>
        </p:sp>
        <p:cxnSp>
          <p:nvCxnSpPr>
            <p:cNvPr id="41998" name="Straight Arrow Connector 12"/>
            <p:cNvCxnSpPr>
              <a:cxnSpLocks noChangeShapeType="1"/>
            </p:cNvCxnSpPr>
            <p:nvPr/>
          </p:nvCxnSpPr>
          <p:spPr bwMode="auto">
            <a:xfrm rot="5400000">
              <a:off x="6186" y="553"/>
              <a:ext cx="499" cy="36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41999" name="Straight Arrow Connector 13"/>
            <p:cNvCxnSpPr>
              <a:cxnSpLocks noChangeShapeType="1"/>
            </p:cNvCxnSpPr>
            <p:nvPr/>
          </p:nvCxnSpPr>
          <p:spPr bwMode="auto">
            <a:xfrm rot="10800000" flipV="1">
              <a:off x="6345" y="983"/>
              <a:ext cx="681" cy="91"/>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2000" name="Text Box 12"/>
            <p:cNvSpPr txBox="1">
              <a:spLocks noChangeArrowheads="1"/>
            </p:cNvSpPr>
            <p:nvPr/>
          </p:nvSpPr>
          <p:spPr bwMode="auto">
            <a:xfrm>
              <a:off x="4395" y="2706"/>
              <a:ext cx="1265"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Pole hinges- this is used to make the chair to function properly by folding and unfolding etc.</a:t>
              </a:r>
              <a:endParaRPr lang="en-US" altLang="en-US" sz="800">
                <a:solidFill>
                  <a:srgbClr val="4D4D4D"/>
                </a:solidFill>
              </a:endParaRPr>
            </a:p>
          </p:txBody>
        </p:sp>
        <p:cxnSp>
          <p:nvCxnSpPr>
            <p:cNvPr id="42001" name="Straight Arrow Connector 17"/>
            <p:cNvCxnSpPr>
              <a:cxnSpLocks noChangeShapeType="1"/>
            </p:cNvCxnSpPr>
            <p:nvPr/>
          </p:nvCxnSpPr>
          <p:spPr bwMode="auto">
            <a:xfrm rot="5400000" flipH="1" flipV="1">
              <a:off x="5053" y="2321"/>
              <a:ext cx="498" cy="27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2002" name="TextBox 19"/>
            <p:cNvSpPr txBox="1">
              <a:spLocks noChangeArrowheads="1"/>
            </p:cNvSpPr>
            <p:nvPr/>
          </p:nvSpPr>
          <p:spPr bwMode="auto">
            <a:xfrm>
              <a:off x="4955" y="692"/>
              <a:ext cx="10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u="sng">
                  <a:solidFill>
                    <a:srgbClr val="FF9900"/>
                  </a:solidFill>
                </a:rPr>
                <a:t>TEMPLATE - UNFOLDED</a:t>
              </a:r>
            </a:p>
          </p:txBody>
        </p:sp>
        <p:sp>
          <p:nvSpPr>
            <p:cNvPr id="42003" name="TextBox 20"/>
            <p:cNvSpPr txBox="1">
              <a:spLocks noChangeArrowheads="1"/>
            </p:cNvSpPr>
            <p:nvPr/>
          </p:nvSpPr>
          <p:spPr bwMode="auto">
            <a:xfrm>
              <a:off x="1009" y="3024"/>
              <a:ext cx="10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u="sng">
                  <a:solidFill>
                    <a:srgbClr val="FF9900"/>
                  </a:solidFill>
                </a:rPr>
                <a:t>TEMPLATE - UNFOLDED</a:t>
              </a:r>
            </a:p>
          </p:txBody>
        </p:sp>
        <p:sp>
          <p:nvSpPr>
            <p:cNvPr id="42004" name="TextBox 21"/>
            <p:cNvSpPr txBox="1">
              <a:spLocks noChangeArrowheads="1"/>
            </p:cNvSpPr>
            <p:nvPr/>
          </p:nvSpPr>
          <p:spPr bwMode="auto">
            <a:xfrm>
              <a:off x="3526" y="1799"/>
              <a:ext cx="928"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u="sng">
                  <a:solidFill>
                    <a:srgbClr val="FF9900"/>
                  </a:solidFill>
                </a:rPr>
                <a:t>SIDE VIEW - FOLDED</a:t>
              </a:r>
            </a:p>
          </p:txBody>
        </p:sp>
        <p:sp>
          <p:nvSpPr>
            <p:cNvPr id="42005" name="TextBox 22"/>
            <p:cNvSpPr txBox="1">
              <a:spLocks noChangeArrowheads="1"/>
            </p:cNvSpPr>
            <p:nvPr/>
          </p:nvSpPr>
          <p:spPr bwMode="auto">
            <a:xfrm>
              <a:off x="2882" y="3342"/>
              <a:ext cx="1018"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u="sng">
                  <a:solidFill>
                    <a:srgbClr val="FF9900"/>
                  </a:solidFill>
                </a:rPr>
                <a:t>FRONT VIEW - FOLDED</a:t>
              </a:r>
            </a:p>
          </p:txBody>
        </p:sp>
        <p:sp>
          <p:nvSpPr>
            <p:cNvPr id="42006" name="TextBox 23"/>
            <p:cNvSpPr txBox="1">
              <a:spLocks noChangeArrowheads="1"/>
            </p:cNvSpPr>
            <p:nvPr/>
          </p:nvSpPr>
          <p:spPr bwMode="auto">
            <a:xfrm>
              <a:off x="6884" y="4793"/>
              <a:ext cx="90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u="sng">
                  <a:solidFill>
                    <a:srgbClr val="FF9900"/>
                  </a:solidFill>
                </a:rPr>
                <a:t>SIDE VIEW -FOLDED</a:t>
              </a:r>
            </a:p>
          </p:txBody>
        </p:sp>
        <p:sp>
          <p:nvSpPr>
            <p:cNvPr id="42007" name="TextBox 24"/>
            <p:cNvSpPr txBox="1">
              <a:spLocks noChangeArrowheads="1"/>
            </p:cNvSpPr>
            <p:nvPr/>
          </p:nvSpPr>
          <p:spPr bwMode="auto">
            <a:xfrm>
              <a:off x="4548" y="5500"/>
              <a:ext cx="1018"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u="sng">
                  <a:solidFill>
                    <a:srgbClr val="FF9900"/>
                  </a:solidFill>
                </a:rPr>
                <a:t>FRONT VIEW - FOLDED</a:t>
              </a:r>
            </a:p>
          </p:txBody>
        </p:sp>
        <p:sp>
          <p:nvSpPr>
            <p:cNvPr id="42008" name="TextBox 25"/>
            <p:cNvSpPr txBox="1">
              <a:spLocks noChangeArrowheads="1"/>
            </p:cNvSpPr>
            <p:nvPr/>
          </p:nvSpPr>
          <p:spPr bwMode="auto">
            <a:xfrm>
              <a:off x="2038" y="5727"/>
              <a:ext cx="618"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u="sng">
                  <a:solidFill>
                    <a:srgbClr val="FF9900"/>
                  </a:solidFill>
                </a:rPr>
                <a:t>FRONT VIEW</a:t>
              </a:r>
            </a:p>
          </p:txBody>
        </p:sp>
        <p:sp>
          <p:nvSpPr>
            <p:cNvPr id="42009" name="Text Box 12"/>
            <p:cNvSpPr txBox="1">
              <a:spLocks noChangeArrowheads="1"/>
            </p:cNvSpPr>
            <p:nvPr/>
          </p:nvSpPr>
          <p:spPr bwMode="auto">
            <a:xfrm>
              <a:off x="6799" y="1527"/>
              <a:ext cx="1265" cy="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hinges can also be used to support the overall seating when a user is using the product or sitting on the product.</a:t>
              </a:r>
              <a:endParaRPr lang="en-US" altLang="en-US" sz="800">
                <a:solidFill>
                  <a:srgbClr val="4D4D4D"/>
                </a:solidFill>
              </a:endParaRPr>
            </a:p>
          </p:txBody>
        </p:sp>
        <p:cxnSp>
          <p:nvCxnSpPr>
            <p:cNvPr id="42010" name="Straight Arrow Connector 28"/>
            <p:cNvCxnSpPr>
              <a:cxnSpLocks noChangeShapeType="1"/>
            </p:cNvCxnSpPr>
            <p:nvPr/>
          </p:nvCxnSpPr>
          <p:spPr bwMode="auto">
            <a:xfrm rot="10800000">
              <a:off x="6028" y="1709"/>
              <a:ext cx="862" cy="136"/>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2011" name="Text Box 12"/>
            <p:cNvSpPr txBox="1">
              <a:spLocks noChangeArrowheads="1"/>
            </p:cNvSpPr>
            <p:nvPr/>
          </p:nvSpPr>
          <p:spPr bwMode="auto">
            <a:xfrm>
              <a:off x="3674" y="105"/>
              <a:ext cx="2127"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aluminium must have no sharp edges to decrease the risk of injuries of the users such as young children, students and office workers. The edges should be smoothened using a sand paper to avoid these risks.</a:t>
              </a:r>
              <a:endParaRPr lang="en-US" altLang="en-US" sz="800">
                <a:solidFill>
                  <a:srgbClr val="4D4D4D"/>
                </a:solidFill>
              </a:endParaRPr>
            </a:p>
          </p:txBody>
        </p:sp>
        <p:cxnSp>
          <p:nvCxnSpPr>
            <p:cNvPr id="42012" name="Straight Arrow Connector 32"/>
            <p:cNvCxnSpPr>
              <a:cxnSpLocks noChangeShapeType="1"/>
            </p:cNvCxnSpPr>
            <p:nvPr/>
          </p:nvCxnSpPr>
          <p:spPr bwMode="auto">
            <a:xfrm rot="16200000" flipH="1">
              <a:off x="4531" y="666"/>
              <a:ext cx="635" cy="45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2013" name="Text Box 12"/>
            <p:cNvSpPr txBox="1">
              <a:spLocks noChangeArrowheads="1"/>
            </p:cNvSpPr>
            <p:nvPr/>
          </p:nvSpPr>
          <p:spPr bwMode="auto">
            <a:xfrm>
              <a:off x="6713" y="2186"/>
              <a:ext cx="1447" cy="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shapes can be created using Soildworks to estimate the proper measurements and also the dimensions of the chair that would be comfortable for all group users.</a:t>
              </a:r>
              <a:endParaRPr lang="en-US" altLang="en-US" sz="800">
                <a:solidFill>
                  <a:srgbClr val="4D4D4D"/>
                </a:solidFill>
              </a:endParaRPr>
            </a:p>
          </p:txBody>
        </p:sp>
        <p:cxnSp>
          <p:nvCxnSpPr>
            <p:cNvPr id="42014" name="Straight Arrow Connector 35"/>
            <p:cNvCxnSpPr>
              <a:cxnSpLocks noChangeShapeType="1"/>
            </p:cNvCxnSpPr>
            <p:nvPr/>
          </p:nvCxnSpPr>
          <p:spPr bwMode="auto">
            <a:xfrm rot="10800000">
              <a:off x="6164" y="2026"/>
              <a:ext cx="680" cy="454"/>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2015" name="Text Box 12"/>
            <p:cNvSpPr txBox="1">
              <a:spLocks noChangeArrowheads="1"/>
            </p:cNvSpPr>
            <p:nvPr/>
          </p:nvSpPr>
          <p:spPr bwMode="auto">
            <a:xfrm>
              <a:off x="6622" y="5065"/>
              <a:ext cx="1266" cy="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this idea because it is highly portable and also very unique to look at. I like the fact the shapes are not accurate , for example, they are not in a typical shape like a square etc.</a:t>
              </a:r>
              <a:endParaRPr lang="en-US" altLang="en-US" sz="800">
                <a:solidFill>
                  <a:srgbClr val="4D4D4D"/>
                </a:solidFill>
              </a:endParaRPr>
            </a:p>
          </p:txBody>
        </p:sp>
        <p:cxnSp>
          <p:nvCxnSpPr>
            <p:cNvPr id="42016" name="Straight Arrow Connector 38"/>
            <p:cNvCxnSpPr>
              <a:cxnSpLocks noChangeShapeType="1"/>
            </p:cNvCxnSpPr>
            <p:nvPr/>
          </p:nvCxnSpPr>
          <p:spPr bwMode="auto">
            <a:xfrm rot="10800000">
              <a:off x="6028" y="4748"/>
              <a:ext cx="635" cy="45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2017" name="Text Box 12"/>
            <p:cNvSpPr txBox="1">
              <a:spLocks noChangeArrowheads="1"/>
            </p:cNvSpPr>
            <p:nvPr/>
          </p:nvSpPr>
          <p:spPr bwMode="auto">
            <a:xfrm>
              <a:off x="3624" y="3468"/>
              <a:ext cx="2132"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product will be manufactured using  a Laser cutter because it is useful for cutting out accurate shapes in a short period of time.</a:t>
              </a:r>
              <a:endParaRPr lang="en-US" altLang="en-US" sz="800">
                <a:solidFill>
                  <a:srgbClr val="4D4D4D"/>
                </a:solidFill>
              </a:endParaRPr>
            </a:p>
          </p:txBody>
        </p:sp>
        <p:cxnSp>
          <p:nvCxnSpPr>
            <p:cNvPr id="42018" name="Straight Arrow Connector 42"/>
            <p:cNvCxnSpPr>
              <a:cxnSpLocks noChangeShapeType="1"/>
            </p:cNvCxnSpPr>
            <p:nvPr/>
          </p:nvCxnSpPr>
          <p:spPr bwMode="auto">
            <a:xfrm rot="10800000" flipV="1">
              <a:off x="3760" y="3750"/>
              <a:ext cx="499" cy="22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2019" name="Text Box 12"/>
            <p:cNvSpPr txBox="1">
              <a:spLocks noChangeArrowheads="1"/>
            </p:cNvSpPr>
            <p:nvPr/>
          </p:nvSpPr>
          <p:spPr bwMode="auto">
            <a:xfrm>
              <a:off x="0" y="5655"/>
              <a:ext cx="1991"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is a cardboard packaging or a storage of keeping the separate parts together.</a:t>
              </a:r>
              <a:endParaRPr lang="en-US" altLang="en-US" sz="800">
                <a:solidFill>
                  <a:srgbClr val="4D4D4D"/>
                </a:solidFill>
              </a:endParaRPr>
            </a:p>
          </p:txBody>
        </p:sp>
        <p:cxnSp>
          <p:nvCxnSpPr>
            <p:cNvPr id="42020" name="Straight Arrow Connector 45"/>
            <p:cNvCxnSpPr>
              <a:cxnSpLocks noChangeShapeType="1"/>
            </p:cNvCxnSpPr>
            <p:nvPr/>
          </p:nvCxnSpPr>
          <p:spPr bwMode="auto">
            <a:xfrm rot="5400000" flipH="1" flipV="1">
              <a:off x="698" y="5360"/>
              <a:ext cx="363" cy="31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2021" name="Text Box 12"/>
            <p:cNvSpPr txBox="1">
              <a:spLocks noChangeArrowheads="1"/>
            </p:cNvSpPr>
            <p:nvPr/>
          </p:nvSpPr>
          <p:spPr bwMode="auto">
            <a:xfrm>
              <a:off x="0" y="4371"/>
              <a:ext cx="811" cy="1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made to look more attractive by adding the outline to represent the shape of the chair. I thought of this because I think it would be good for the advertising of the product.</a:t>
              </a:r>
              <a:endParaRPr lang="en-US" altLang="en-US" sz="800">
                <a:solidFill>
                  <a:srgbClr val="4D4D4D"/>
                </a:solidFill>
              </a:endParaRPr>
            </a:p>
          </p:txBody>
        </p:sp>
        <p:cxnSp>
          <p:nvCxnSpPr>
            <p:cNvPr id="42022" name="Straight Arrow Connector 49"/>
            <p:cNvCxnSpPr>
              <a:cxnSpLocks noChangeShapeType="1"/>
            </p:cNvCxnSpPr>
            <p:nvPr/>
          </p:nvCxnSpPr>
          <p:spPr bwMode="auto">
            <a:xfrm flipV="1">
              <a:off x="766" y="4566"/>
              <a:ext cx="499" cy="22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2023" name="Text Box 12"/>
            <p:cNvSpPr txBox="1">
              <a:spLocks noChangeArrowheads="1"/>
            </p:cNvSpPr>
            <p:nvPr/>
          </p:nvSpPr>
          <p:spPr bwMode="auto">
            <a:xfrm>
              <a:off x="3987" y="4521"/>
              <a:ext cx="771" cy="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parts must be easily put together and also pull apart easily.</a:t>
              </a:r>
              <a:endParaRPr lang="en-US" altLang="en-US" sz="800">
                <a:solidFill>
                  <a:srgbClr val="4D4D4D"/>
                </a:solidFill>
              </a:endParaRPr>
            </a:p>
          </p:txBody>
        </p:sp>
        <p:cxnSp>
          <p:nvCxnSpPr>
            <p:cNvPr id="42024" name="Straight Arrow Connector 52"/>
            <p:cNvCxnSpPr>
              <a:cxnSpLocks noChangeShapeType="1"/>
            </p:cNvCxnSpPr>
            <p:nvPr/>
          </p:nvCxnSpPr>
          <p:spPr bwMode="auto">
            <a:xfrm rot="10800000" flipV="1">
              <a:off x="3578" y="4838"/>
              <a:ext cx="499" cy="91"/>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2025" name="Text Box 12"/>
            <p:cNvSpPr txBox="1">
              <a:spLocks noChangeArrowheads="1"/>
            </p:cNvSpPr>
            <p:nvPr/>
          </p:nvSpPr>
          <p:spPr bwMode="auto">
            <a:xfrm>
              <a:off x="3805" y="5700"/>
              <a:ext cx="1991"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Made of cardboard – applies varnish to make the product more waterproof not to fall apart.</a:t>
              </a:r>
              <a:endParaRPr lang="en-US" altLang="en-US" sz="800">
                <a:solidFill>
                  <a:srgbClr val="4D4D4D"/>
                </a:solidFill>
              </a:endParaRPr>
            </a:p>
          </p:txBody>
        </p:sp>
        <p:cxnSp>
          <p:nvCxnSpPr>
            <p:cNvPr id="42026" name="Straight Arrow Connector 55"/>
            <p:cNvCxnSpPr>
              <a:cxnSpLocks noChangeShapeType="1"/>
            </p:cNvCxnSpPr>
            <p:nvPr/>
          </p:nvCxnSpPr>
          <p:spPr bwMode="auto">
            <a:xfrm rot="10800000">
              <a:off x="3533" y="5473"/>
              <a:ext cx="363" cy="27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2027" name="Text Box 12"/>
            <p:cNvSpPr txBox="1">
              <a:spLocks noChangeArrowheads="1"/>
            </p:cNvSpPr>
            <p:nvPr/>
          </p:nvSpPr>
          <p:spPr bwMode="auto">
            <a:xfrm>
              <a:off x="1719" y="756"/>
              <a:ext cx="2127"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aluminium edges must be smoothen to make the appearance more attractive and also appealing to the eye to the chosen audience. </a:t>
              </a:r>
              <a:endParaRPr lang="en-US" altLang="en-US" sz="800">
                <a:solidFill>
                  <a:srgbClr val="4D4D4D"/>
                </a:solidFill>
              </a:endParaRPr>
            </a:p>
          </p:txBody>
        </p:sp>
        <p:cxnSp>
          <p:nvCxnSpPr>
            <p:cNvPr id="42028" name="Straight Arrow Connector 59"/>
            <p:cNvCxnSpPr>
              <a:cxnSpLocks noChangeShapeType="1"/>
            </p:cNvCxnSpPr>
            <p:nvPr/>
          </p:nvCxnSpPr>
          <p:spPr bwMode="auto">
            <a:xfrm rot="5400000">
              <a:off x="3533" y="847"/>
              <a:ext cx="817" cy="181"/>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42029" name="Straight Arrow Connector 61"/>
            <p:cNvCxnSpPr>
              <a:cxnSpLocks noChangeShapeType="1"/>
            </p:cNvCxnSpPr>
            <p:nvPr/>
          </p:nvCxnSpPr>
          <p:spPr bwMode="auto">
            <a:xfrm rot="16200000" flipH="1">
              <a:off x="2150" y="1504"/>
              <a:ext cx="1270" cy="499"/>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42030" name="Straight Arrow Connector 63"/>
            <p:cNvCxnSpPr>
              <a:cxnSpLocks noChangeShapeType="1"/>
            </p:cNvCxnSpPr>
            <p:nvPr/>
          </p:nvCxnSpPr>
          <p:spPr bwMode="auto">
            <a:xfrm>
              <a:off x="3488" y="1074"/>
              <a:ext cx="1542" cy="27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2031" name="Text Box 12"/>
            <p:cNvSpPr txBox="1">
              <a:spLocks noChangeArrowheads="1"/>
            </p:cNvSpPr>
            <p:nvPr/>
          </p:nvSpPr>
          <p:spPr bwMode="auto">
            <a:xfrm>
              <a:off x="-5" y="1072"/>
              <a:ext cx="726" cy="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Aluminium can be easily folded and unfolded and go back to its flat surface because it is very flexible and also a strong metal.</a:t>
              </a:r>
              <a:endParaRPr lang="en-US" altLang="en-US" sz="800">
                <a:solidFill>
                  <a:srgbClr val="4D4D4D"/>
                </a:solidFill>
              </a:endParaRPr>
            </a:p>
          </p:txBody>
        </p:sp>
        <p:cxnSp>
          <p:nvCxnSpPr>
            <p:cNvPr id="42032" name="Straight Arrow Connector 66"/>
            <p:cNvCxnSpPr>
              <a:cxnSpLocks noChangeShapeType="1"/>
            </p:cNvCxnSpPr>
            <p:nvPr/>
          </p:nvCxnSpPr>
          <p:spPr bwMode="auto">
            <a:xfrm>
              <a:off x="630" y="1391"/>
              <a:ext cx="408" cy="27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2033" name="Text Box 12"/>
            <p:cNvSpPr txBox="1">
              <a:spLocks noChangeArrowheads="1"/>
            </p:cNvSpPr>
            <p:nvPr/>
          </p:nvSpPr>
          <p:spPr bwMode="auto">
            <a:xfrm>
              <a:off x="0" y="2963"/>
              <a:ext cx="948"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template can be created by using Soildworks and cutted by a Laser Cutter.</a:t>
              </a:r>
              <a:endParaRPr lang="en-US" altLang="en-US" sz="800">
                <a:solidFill>
                  <a:srgbClr val="4D4D4D"/>
                </a:solidFill>
              </a:endParaRPr>
            </a:p>
          </p:txBody>
        </p:sp>
        <p:cxnSp>
          <p:nvCxnSpPr>
            <p:cNvPr id="42034" name="Straight Arrow Connector 69"/>
            <p:cNvCxnSpPr>
              <a:cxnSpLocks noChangeShapeType="1"/>
            </p:cNvCxnSpPr>
            <p:nvPr/>
          </p:nvCxnSpPr>
          <p:spPr bwMode="auto">
            <a:xfrm flipV="1">
              <a:off x="630" y="2706"/>
              <a:ext cx="408" cy="27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52"/>
          <p:cNvSpPr>
            <a:spLocks noChangeArrowheads="1"/>
          </p:cNvSpPr>
          <p:nvPr/>
        </p:nvSpPr>
        <p:spPr bwMode="auto">
          <a:xfrm>
            <a:off x="-223838" y="-239713"/>
            <a:ext cx="13320713" cy="10153651"/>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grpSp>
        <p:nvGrpSpPr>
          <p:cNvPr id="7171" name="Group 437"/>
          <p:cNvGrpSpPr>
            <a:grpSpLocks/>
          </p:cNvGrpSpPr>
          <p:nvPr/>
        </p:nvGrpSpPr>
        <p:grpSpPr bwMode="auto">
          <a:xfrm>
            <a:off x="-80963" y="5080000"/>
            <a:ext cx="12890501" cy="4329113"/>
            <a:chOff x="-51" y="3200"/>
            <a:chExt cx="8120" cy="2727"/>
          </a:xfrm>
        </p:grpSpPr>
        <p:sp>
          <p:nvSpPr>
            <p:cNvPr id="7288" name="Line 417"/>
            <p:cNvSpPr>
              <a:spLocks noChangeShapeType="1"/>
            </p:cNvSpPr>
            <p:nvPr/>
          </p:nvSpPr>
          <p:spPr bwMode="auto">
            <a:xfrm>
              <a:off x="585" y="3460"/>
              <a:ext cx="544" cy="454"/>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89" name="Line 371"/>
            <p:cNvSpPr>
              <a:spLocks noChangeShapeType="1"/>
            </p:cNvSpPr>
            <p:nvPr/>
          </p:nvSpPr>
          <p:spPr bwMode="auto">
            <a:xfrm flipH="1">
              <a:off x="2853" y="3642"/>
              <a:ext cx="272" cy="46"/>
            </a:xfrm>
            <a:prstGeom prst="line">
              <a:avLst/>
            </a:prstGeom>
            <a:noFill/>
            <a:ln w="28575">
              <a:solidFill>
                <a:schemeClr val="folHlink"/>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90" name="Line 307"/>
            <p:cNvSpPr>
              <a:spLocks noChangeShapeType="1"/>
            </p:cNvSpPr>
            <p:nvPr/>
          </p:nvSpPr>
          <p:spPr bwMode="auto">
            <a:xfrm flipH="1" flipV="1">
              <a:off x="4758" y="3647"/>
              <a:ext cx="227" cy="630"/>
            </a:xfrm>
            <a:prstGeom prst="line">
              <a:avLst/>
            </a:prstGeom>
            <a:noFill/>
            <a:ln w="28575">
              <a:solidFill>
                <a:schemeClr val="folHlink"/>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91" name="Line 341"/>
            <p:cNvSpPr>
              <a:spLocks noChangeShapeType="1"/>
            </p:cNvSpPr>
            <p:nvPr/>
          </p:nvSpPr>
          <p:spPr bwMode="auto">
            <a:xfrm>
              <a:off x="2853" y="3823"/>
              <a:ext cx="272" cy="91"/>
            </a:xfrm>
            <a:prstGeom prst="line">
              <a:avLst/>
            </a:prstGeom>
            <a:noFill/>
            <a:ln w="28575">
              <a:solidFill>
                <a:srgbClr val="729A00"/>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92" name="Line 244"/>
            <p:cNvSpPr>
              <a:spLocks noChangeShapeType="1"/>
            </p:cNvSpPr>
            <p:nvPr/>
          </p:nvSpPr>
          <p:spPr bwMode="auto">
            <a:xfrm flipV="1">
              <a:off x="3743" y="3291"/>
              <a:ext cx="0" cy="5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93" name="Line 245"/>
            <p:cNvSpPr>
              <a:spLocks noChangeShapeType="1"/>
            </p:cNvSpPr>
            <p:nvPr/>
          </p:nvSpPr>
          <p:spPr bwMode="auto">
            <a:xfrm>
              <a:off x="4605" y="3200"/>
              <a:ext cx="86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94" name="Line 247"/>
            <p:cNvSpPr>
              <a:spLocks noChangeShapeType="1"/>
            </p:cNvSpPr>
            <p:nvPr/>
          </p:nvSpPr>
          <p:spPr bwMode="auto">
            <a:xfrm>
              <a:off x="2201" y="3200"/>
              <a:ext cx="86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95" name="AutoShape 241"/>
            <p:cNvSpPr>
              <a:spLocks noChangeArrowheads="1"/>
            </p:cNvSpPr>
            <p:nvPr/>
          </p:nvSpPr>
          <p:spPr bwMode="auto">
            <a:xfrm>
              <a:off x="3086" y="3812"/>
              <a:ext cx="1398" cy="215"/>
            </a:xfrm>
            <a:prstGeom prst="roundRect">
              <a:avLst>
                <a:gd name="adj" fmla="val 16667"/>
              </a:avLst>
            </a:prstGeom>
            <a:solidFill>
              <a:srgbClr val="82B000"/>
            </a:solidFill>
            <a:ln w="12700" algn="ctr">
              <a:solidFill>
                <a:srgbClr val="82B000"/>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b="1" u="sng">
                  <a:solidFill>
                    <a:schemeClr val="bg1"/>
                  </a:solidFill>
                </a:rPr>
                <a:t>ENVIRONMENTAL ISSUES</a:t>
              </a:r>
            </a:p>
          </p:txBody>
        </p:sp>
        <p:sp>
          <p:nvSpPr>
            <p:cNvPr id="7296" name="AutoShape 288"/>
            <p:cNvSpPr>
              <a:spLocks noChangeArrowheads="1"/>
            </p:cNvSpPr>
            <p:nvPr/>
          </p:nvSpPr>
          <p:spPr bwMode="auto">
            <a:xfrm>
              <a:off x="4531" y="4518"/>
              <a:ext cx="548" cy="215"/>
            </a:xfrm>
            <a:prstGeom prst="roundRect">
              <a:avLst>
                <a:gd name="adj" fmla="val 16667"/>
              </a:avLst>
            </a:prstGeom>
            <a:solidFill>
              <a:srgbClr val="AAE600"/>
            </a:solidFill>
            <a:ln w="12700" algn="ctr">
              <a:solidFill>
                <a:srgbClr val="AAE600"/>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Pollution</a:t>
              </a:r>
            </a:p>
          </p:txBody>
        </p:sp>
        <p:sp>
          <p:nvSpPr>
            <p:cNvPr id="7297" name="AutoShape 289"/>
            <p:cNvSpPr>
              <a:spLocks noChangeArrowheads="1"/>
            </p:cNvSpPr>
            <p:nvPr/>
          </p:nvSpPr>
          <p:spPr bwMode="auto">
            <a:xfrm>
              <a:off x="147" y="4430"/>
              <a:ext cx="846" cy="215"/>
            </a:xfrm>
            <a:prstGeom prst="roundRect">
              <a:avLst>
                <a:gd name="adj" fmla="val 16667"/>
              </a:avLst>
            </a:prstGeom>
            <a:solidFill>
              <a:srgbClr val="AAE600"/>
            </a:solidFill>
            <a:ln w="12700" algn="ctr">
              <a:solidFill>
                <a:srgbClr val="AAE600"/>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Climate change</a:t>
              </a:r>
            </a:p>
          </p:txBody>
        </p:sp>
        <p:sp>
          <p:nvSpPr>
            <p:cNvPr id="7298" name="AutoShape 290"/>
            <p:cNvSpPr>
              <a:spLocks noChangeArrowheads="1"/>
            </p:cNvSpPr>
            <p:nvPr/>
          </p:nvSpPr>
          <p:spPr bwMode="auto">
            <a:xfrm>
              <a:off x="1274" y="3415"/>
              <a:ext cx="581" cy="215"/>
            </a:xfrm>
            <a:prstGeom prst="roundRect">
              <a:avLst>
                <a:gd name="adj" fmla="val 16667"/>
              </a:avLst>
            </a:prstGeom>
            <a:solidFill>
              <a:srgbClr val="AAE600"/>
            </a:solidFill>
            <a:ln w="12700" algn="ctr">
              <a:solidFill>
                <a:srgbClr val="AAE600"/>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Disasters</a:t>
              </a:r>
            </a:p>
          </p:txBody>
        </p:sp>
        <p:sp>
          <p:nvSpPr>
            <p:cNvPr id="7299" name="AutoShape 291"/>
            <p:cNvSpPr>
              <a:spLocks noChangeArrowheads="1"/>
            </p:cNvSpPr>
            <p:nvPr/>
          </p:nvSpPr>
          <p:spPr bwMode="auto">
            <a:xfrm>
              <a:off x="1098" y="3880"/>
              <a:ext cx="485" cy="215"/>
            </a:xfrm>
            <a:prstGeom prst="roundRect">
              <a:avLst>
                <a:gd name="adj" fmla="val 16667"/>
              </a:avLst>
            </a:prstGeom>
            <a:solidFill>
              <a:srgbClr val="AAE600"/>
            </a:solidFill>
            <a:ln w="12700" algn="ctr">
              <a:solidFill>
                <a:srgbClr val="AAE600"/>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Energy</a:t>
              </a:r>
            </a:p>
          </p:txBody>
        </p:sp>
        <p:sp>
          <p:nvSpPr>
            <p:cNvPr id="7300" name="AutoShape 293"/>
            <p:cNvSpPr>
              <a:spLocks noChangeArrowheads="1"/>
            </p:cNvSpPr>
            <p:nvPr/>
          </p:nvSpPr>
          <p:spPr bwMode="auto">
            <a:xfrm>
              <a:off x="1764" y="4843"/>
              <a:ext cx="394" cy="215"/>
            </a:xfrm>
            <a:prstGeom prst="roundRect">
              <a:avLst>
                <a:gd name="adj" fmla="val 16667"/>
              </a:avLst>
            </a:prstGeom>
            <a:solidFill>
              <a:srgbClr val="AAE600"/>
            </a:solidFill>
            <a:ln w="12700" algn="ctr">
              <a:solidFill>
                <a:srgbClr val="AAE600"/>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Land</a:t>
              </a:r>
            </a:p>
          </p:txBody>
        </p:sp>
        <p:sp>
          <p:nvSpPr>
            <p:cNvPr id="7301" name="AutoShape 287"/>
            <p:cNvSpPr>
              <a:spLocks noChangeArrowheads="1"/>
            </p:cNvSpPr>
            <p:nvPr/>
          </p:nvSpPr>
          <p:spPr bwMode="auto">
            <a:xfrm>
              <a:off x="4605" y="3477"/>
              <a:ext cx="1022" cy="215"/>
            </a:xfrm>
            <a:prstGeom prst="roundRect">
              <a:avLst>
                <a:gd name="adj" fmla="val 16667"/>
              </a:avLst>
            </a:prstGeom>
            <a:solidFill>
              <a:srgbClr val="AAE600"/>
            </a:solidFill>
            <a:ln w="12700" algn="ctr">
              <a:solidFill>
                <a:srgbClr val="AAE600"/>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Environment Health</a:t>
              </a:r>
            </a:p>
          </p:txBody>
        </p:sp>
        <p:sp>
          <p:nvSpPr>
            <p:cNvPr id="7302" name="Line 301"/>
            <p:cNvSpPr>
              <a:spLocks noChangeShapeType="1"/>
            </p:cNvSpPr>
            <p:nvPr/>
          </p:nvSpPr>
          <p:spPr bwMode="auto">
            <a:xfrm flipH="1" flipV="1">
              <a:off x="5213" y="3692"/>
              <a:ext cx="271" cy="313"/>
            </a:xfrm>
            <a:prstGeom prst="line">
              <a:avLst/>
            </a:prstGeom>
            <a:noFill/>
            <a:ln w="28575">
              <a:solidFill>
                <a:schemeClr val="folHlink"/>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03" name="Text Box 302"/>
            <p:cNvSpPr txBox="1">
              <a:spLocks noChangeArrowheads="1"/>
            </p:cNvSpPr>
            <p:nvPr/>
          </p:nvSpPr>
          <p:spPr bwMode="auto">
            <a:xfrm>
              <a:off x="4939" y="4005"/>
              <a:ext cx="1323"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Electromagnetic Fields &amp; Radiation &amp; Health</a:t>
              </a:r>
            </a:p>
          </p:txBody>
        </p:sp>
        <p:sp>
          <p:nvSpPr>
            <p:cNvPr id="7304" name="Line 303"/>
            <p:cNvSpPr>
              <a:spLocks noChangeShapeType="1"/>
            </p:cNvSpPr>
            <p:nvPr/>
          </p:nvSpPr>
          <p:spPr bwMode="auto">
            <a:xfrm flipH="1" flipV="1">
              <a:off x="5620" y="3648"/>
              <a:ext cx="272" cy="0"/>
            </a:xfrm>
            <a:prstGeom prst="line">
              <a:avLst/>
            </a:prstGeom>
            <a:noFill/>
            <a:ln w="28575">
              <a:solidFill>
                <a:schemeClr val="folHlink"/>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05" name="Text Box 304"/>
            <p:cNvSpPr txBox="1">
              <a:spLocks noChangeArrowheads="1"/>
            </p:cNvSpPr>
            <p:nvPr/>
          </p:nvSpPr>
          <p:spPr bwMode="auto">
            <a:xfrm>
              <a:off x="5484" y="3557"/>
              <a:ext cx="1323"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Air Quality</a:t>
              </a:r>
            </a:p>
          </p:txBody>
        </p:sp>
        <p:sp>
          <p:nvSpPr>
            <p:cNvPr id="7306" name="Line 305"/>
            <p:cNvSpPr>
              <a:spLocks noChangeShapeType="1"/>
            </p:cNvSpPr>
            <p:nvPr/>
          </p:nvSpPr>
          <p:spPr bwMode="auto">
            <a:xfrm flipH="1" flipV="1">
              <a:off x="5665" y="3738"/>
              <a:ext cx="544" cy="317"/>
            </a:xfrm>
            <a:prstGeom prst="line">
              <a:avLst/>
            </a:prstGeom>
            <a:noFill/>
            <a:ln w="28575">
              <a:solidFill>
                <a:schemeClr val="folHlink"/>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07" name="Text Box 306"/>
            <p:cNvSpPr txBox="1">
              <a:spLocks noChangeArrowheads="1"/>
            </p:cNvSpPr>
            <p:nvPr/>
          </p:nvSpPr>
          <p:spPr bwMode="auto">
            <a:xfrm>
              <a:off x="5756" y="4010"/>
              <a:ext cx="1323"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Asthma</a:t>
              </a:r>
            </a:p>
          </p:txBody>
        </p:sp>
        <p:sp>
          <p:nvSpPr>
            <p:cNvPr id="7308" name="Text Box 308"/>
            <p:cNvSpPr txBox="1">
              <a:spLocks noChangeArrowheads="1"/>
            </p:cNvSpPr>
            <p:nvPr/>
          </p:nvSpPr>
          <p:spPr bwMode="auto">
            <a:xfrm>
              <a:off x="4478" y="4282"/>
              <a:ext cx="1323"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Sick Building Syndrome</a:t>
              </a:r>
            </a:p>
          </p:txBody>
        </p:sp>
        <p:sp>
          <p:nvSpPr>
            <p:cNvPr id="7309" name="Line 309"/>
            <p:cNvSpPr>
              <a:spLocks noChangeShapeType="1"/>
            </p:cNvSpPr>
            <p:nvPr/>
          </p:nvSpPr>
          <p:spPr bwMode="auto">
            <a:xfrm flipV="1">
              <a:off x="4350" y="3687"/>
              <a:ext cx="226" cy="136"/>
            </a:xfrm>
            <a:prstGeom prst="line">
              <a:avLst/>
            </a:prstGeom>
            <a:noFill/>
            <a:ln w="28575">
              <a:solidFill>
                <a:srgbClr val="729A00"/>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grpSp>
          <p:nvGrpSpPr>
            <p:cNvPr id="7310" name="Group 329"/>
            <p:cNvGrpSpPr>
              <a:grpSpLocks/>
            </p:cNvGrpSpPr>
            <p:nvPr/>
          </p:nvGrpSpPr>
          <p:grpSpPr bwMode="auto">
            <a:xfrm>
              <a:off x="5649" y="3375"/>
              <a:ext cx="2308" cy="902"/>
              <a:chOff x="5756" y="3750"/>
              <a:chExt cx="2308" cy="902"/>
            </a:xfrm>
          </p:grpSpPr>
          <p:sp>
            <p:nvSpPr>
              <p:cNvPr id="7411" name="Line 311"/>
              <p:cNvSpPr>
                <a:spLocks noChangeShapeType="1"/>
              </p:cNvSpPr>
              <p:nvPr/>
            </p:nvSpPr>
            <p:spPr bwMode="auto">
              <a:xfrm flipV="1">
                <a:off x="5756" y="3885"/>
                <a:ext cx="907" cy="46"/>
              </a:xfrm>
              <a:prstGeom prst="line">
                <a:avLst/>
              </a:prstGeom>
              <a:noFill/>
              <a:ln w="28575">
                <a:solidFill>
                  <a:srgbClr val="729A00"/>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412" name="AutoShape 292"/>
              <p:cNvSpPr>
                <a:spLocks noChangeArrowheads="1"/>
              </p:cNvSpPr>
              <p:nvPr/>
            </p:nvSpPr>
            <p:spPr bwMode="auto">
              <a:xfrm>
                <a:off x="6663" y="3750"/>
                <a:ext cx="665" cy="215"/>
              </a:xfrm>
              <a:prstGeom prst="roundRect">
                <a:avLst>
                  <a:gd name="adj" fmla="val 16667"/>
                </a:avLst>
              </a:prstGeom>
              <a:solidFill>
                <a:srgbClr val="CBFF37"/>
              </a:solidFill>
              <a:ln w="12700" algn="ctr">
                <a:solidFill>
                  <a:srgbClr val="CBFF37"/>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Conversion</a:t>
                </a:r>
              </a:p>
            </p:txBody>
          </p:sp>
          <p:sp>
            <p:nvSpPr>
              <p:cNvPr id="7413" name="Line 313"/>
              <p:cNvSpPr>
                <a:spLocks noChangeShapeType="1"/>
              </p:cNvSpPr>
              <p:nvPr/>
            </p:nvSpPr>
            <p:spPr bwMode="auto">
              <a:xfrm flipH="1" flipV="1">
                <a:off x="7343" y="3977"/>
                <a:ext cx="91" cy="181"/>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414" name="Text Box 314"/>
              <p:cNvSpPr txBox="1">
                <a:spLocks noChangeArrowheads="1"/>
              </p:cNvSpPr>
              <p:nvPr/>
            </p:nvSpPr>
            <p:spPr bwMode="auto">
              <a:xfrm>
                <a:off x="7165" y="4209"/>
                <a:ext cx="899"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Endangered Species</a:t>
                </a:r>
              </a:p>
            </p:txBody>
          </p:sp>
          <p:sp>
            <p:nvSpPr>
              <p:cNvPr id="7415" name="Line 315"/>
              <p:cNvSpPr>
                <a:spLocks noChangeShapeType="1"/>
              </p:cNvSpPr>
              <p:nvPr/>
            </p:nvSpPr>
            <p:spPr bwMode="auto">
              <a:xfrm flipH="1" flipV="1">
                <a:off x="6935" y="3931"/>
                <a:ext cx="91" cy="499"/>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416" name="Text Box 316"/>
              <p:cNvSpPr txBox="1">
                <a:spLocks noChangeArrowheads="1"/>
              </p:cNvSpPr>
              <p:nvPr/>
            </p:nvSpPr>
            <p:spPr bwMode="auto">
              <a:xfrm>
                <a:off x="6890" y="4476"/>
                <a:ext cx="812"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Species Extinction</a:t>
                </a:r>
              </a:p>
            </p:txBody>
          </p:sp>
        </p:grpSp>
        <p:sp>
          <p:nvSpPr>
            <p:cNvPr id="7311" name="AutoShape 318"/>
            <p:cNvSpPr>
              <a:spLocks noChangeArrowheads="1"/>
            </p:cNvSpPr>
            <p:nvPr/>
          </p:nvSpPr>
          <p:spPr bwMode="auto">
            <a:xfrm>
              <a:off x="2399" y="3687"/>
              <a:ext cx="454" cy="215"/>
            </a:xfrm>
            <a:prstGeom prst="roundRect">
              <a:avLst>
                <a:gd name="adj" fmla="val 16667"/>
              </a:avLst>
            </a:prstGeom>
            <a:solidFill>
              <a:srgbClr val="AAE600"/>
            </a:solidFill>
            <a:ln w="12700" algn="ctr">
              <a:solidFill>
                <a:srgbClr val="AAE600"/>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Waste</a:t>
              </a:r>
            </a:p>
          </p:txBody>
        </p:sp>
        <p:sp>
          <p:nvSpPr>
            <p:cNvPr id="7312" name="Line 319"/>
            <p:cNvSpPr>
              <a:spLocks noChangeShapeType="1"/>
            </p:cNvSpPr>
            <p:nvPr/>
          </p:nvSpPr>
          <p:spPr bwMode="auto">
            <a:xfrm>
              <a:off x="4395" y="4050"/>
              <a:ext cx="227" cy="454"/>
            </a:xfrm>
            <a:prstGeom prst="line">
              <a:avLst/>
            </a:prstGeom>
            <a:noFill/>
            <a:ln w="28575">
              <a:solidFill>
                <a:srgbClr val="729A00"/>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13" name="Line 320"/>
            <p:cNvSpPr>
              <a:spLocks noChangeShapeType="1"/>
            </p:cNvSpPr>
            <p:nvPr/>
          </p:nvSpPr>
          <p:spPr bwMode="auto">
            <a:xfrm flipH="1" flipV="1">
              <a:off x="5075" y="4609"/>
              <a:ext cx="454" cy="91"/>
            </a:xfrm>
            <a:prstGeom prst="line">
              <a:avLst/>
            </a:prstGeom>
            <a:noFill/>
            <a:ln w="28575">
              <a:solidFill>
                <a:srgbClr val="729A00"/>
              </a:solidFill>
              <a:round/>
              <a:headEnd type="triangle" w="med" len="me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14" name="AutoShape 322"/>
            <p:cNvSpPr>
              <a:spLocks noChangeArrowheads="1"/>
            </p:cNvSpPr>
            <p:nvPr/>
          </p:nvSpPr>
          <p:spPr bwMode="auto">
            <a:xfrm>
              <a:off x="5543" y="4609"/>
              <a:ext cx="831" cy="215"/>
            </a:xfrm>
            <a:prstGeom prst="roundRect">
              <a:avLst>
                <a:gd name="adj" fmla="val 16667"/>
              </a:avLst>
            </a:prstGeom>
            <a:solidFill>
              <a:srgbClr val="CBFF37"/>
            </a:solidFill>
            <a:ln w="12700" algn="ctr">
              <a:solidFill>
                <a:srgbClr val="CBFF37"/>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Water Pollution</a:t>
              </a:r>
            </a:p>
          </p:txBody>
        </p:sp>
        <p:sp>
          <p:nvSpPr>
            <p:cNvPr id="7315" name="AutoShape 323"/>
            <p:cNvSpPr>
              <a:spLocks noChangeArrowheads="1"/>
            </p:cNvSpPr>
            <p:nvPr/>
          </p:nvSpPr>
          <p:spPr bwMode="auto">
            <a:xfrm>
              <a:off x="3568" y="4065"/>
              <a:ext cx="782" cy="215"/>
            </a:xfrm>
            <a:prstGeom prst="roundRect">
              <a:avLst>
                <a:gd name="adj" fmla="val 16667"/>
              </a:avLst>
            </a:prstGeom>
            <a:solidFill>
              <a:srgbClr val="CBFF37"/>
            </a:solidFill>
            <a:ln w="12700" algn="ctr">
              <a:solidFill>
                <a:srgbClr val="CBFF37"/>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Light Pollution</a:t>
              </a:r>
            </a:p>
          </p:txBody>
        </p:sp>
        <p:sp>
          <p:nvSpPr>
            <p:cNvPr id="7316" name="AutoShape 324"/>
            <p:cNvSpPr>
              <a:spLocks noChangeArrowheads="1"/>
            </p:cNvSpPr>
            <p:nvPr/>
          </p:nvSpPr>
          <p:spPr bwMode="auto">
            <a:xfrm>
              <a:off x="3443" y="4609"/>
              <a:ext cx="819" cy="215"/>
            </a:xfrm>
            <a:prstGeom prst="roundRect">
              <a:avLst>
                <a:gd name="adj" fmla="val 16667"/>
              </a:avLst>
            </a:prstGeom>
            <a:solidFill>
              <a:srgbClr val="CBFF37"/>
            </a:solidFill>
            <a:ln w="12700" algn="ctr">
              <a:solidFill>
                <a:srgbClr val="CBFF37"/>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Noise Pollution</a:t>
              </a:r>
            </a:p>
          </p:txBody>
        </p:sp>
        <p:sp>
          <p:nvSpPr>
            <p:cNvPr id="7317" name="AutoShape 325"/>
            <p:cNvSpPr>
              <a:spLocks noChangeArrowheads="1"/>
            </p:cNvSpPr>
            <p:nvPr/>
          </p:nvSpPr>
          <p:spPr bwMode="auto">
            <a:xfrm>
              <a:off x="4966" y="5092"/>
              <a:ext cx="835" cy="215"/>
            </a:xfrm>
            <a:prstGeom prst="roundRect">
              <a:avLst>
                <a:gd name="adj" fmla="val 16667"/>
              </a:avLst>
            </a:prstGeom>
            <a:solidFill>
              <a:srgbClr val="CBFF37"/>
            </a:solidFill>
            <a:ln w="12700" algn="ctr">
              <a:solidFill>
                <a:srgbClr val="CBFF37"/>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Visual Pollution</a:t>
              </a:r>
            </a:p>
          </p:txBody>
        </p:sp>
        <p:sp>
          <p:nvSpPr>
            <p:cNvPr id="7318" name="AutoShape 326"/>
            <p:cNvSpPr>
              <a:spLocks noChangeArrowheads="1"/>
            </p:cNvSpPr>
            <p:nvPr/>
          </p:nvSpPr>
          <p:spPr bwMode="auto">
            <a:xfrm>
              <a:off x="2762" y="4292"/>
              <a:ext cx="692" cy="215"/>
            </a:xfrm>
            <a:prstGeom prst="roundRect">
              <a:avLst>
                <a:gd name="adj" fmla="val 16667"/>
              </a:avLst>
            </a:prstGeom>
            <a:solidFill>
              <a:srgbClr val="CBFF37"/>
            </a:solidFill>
            <a:ln w="12700" algn="ctr">
              <a:solidFill>
                <a:srgbClr val="CBFF37"/>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Air Pollution</a:t>
              </a:r>
            </a:p>
          </p:txBody>
        </p:sp>
        <p:sp>
          <p:nvSpPr>
            <p:cNvPr id="7319" name="Line 327"/>
            <p:cNvSpPr>
              <a:spLocks noChangeShapeType="1"/>
            </p:cNvSpPr>
            <p:nvPr/>
          </p:nvSpPr>
          <p:spPr bwMode="auto">
            <a:xfrm flipH="1" flipV="1">
              <a:off x="6345" y="4700"/>
              <a:ext cx="499" cy="0"/>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20" name="Text Box 328"/>
            <p:cNvSpPr txBox="1">
              <a:spLocks noChangeArrowheads="1"/>
            </p:cNvSpPr>
            <p:nvPr/>
          </p:nvSpPr>
          <p:spPr bwMode="auto">
            <a:xfrm>
              <a:off x="6526" y="4609"/>
              <a:ext cx="1025"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marL="342900" indent="-342900" defTabSz="1279525" eaLnBrk="0" hangingPunct="0">
                <a:defRPr sz="2100">
                  <a:solidFill>
                    <a:schemeClr val="tx1"/>
                  </a:solidFill>
                  <a:latin typeface="Arial" pitchFamily="34" charset="0"/>
                </a:defRPr>
              </a:lvl1pPr>
              <a:lvl2pPr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lvl="1" algn="l" eaLnBrk="1" hangingPunct="1"/>
              <a:r>
                <a:rPr lang="en-GB" altLang="en-US" sz="1000">
                  <a:solidFill>
                    <a:srgbClr val="5F5F5F"/>
                  </a:solidFill>
                </a:rPr>
                <a:t>Ocean Dumping</a:t>
              </a:r>
            </a:p>
          </p:txBody>
        </p:sp>
        <p:sp>
          <p:nvSpPr>
            <p:cNvPr id="7321" name="Line 330"/>
            <p:cNvSpPr>
              <a:spLocks noChangeShapeType="1"/>
            </p:cNvSpPr>
            <p:nvPr/>
          </p:nvSpPr>
          <p:spPr bwMode="auto">
            <a:xfrm flipH="1" flipV="1">
              <a:off x="6390" y="4791"/>
              <a:ext cx="590" cy="181"/>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22" name="Text Box 331"/>
            <p:cNvSpPr txBox="1">
              <a:spLocks noChangeArrowheads="1"/>
            </p:cNvSpPr>
            <p:nvPr/>
          </p:nvSpPr>
          <p:spPr bwMode="auto">
            <a:xfrm>
              <a:off x="6527" y="5020"/>
              <a:ext cx="503"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Acid Rain</a:t>
              </a:r>
            </a:p>
          </p:txBody>
        </p:sp>
        <p:sp>
          <p:nvSpPr>
            <p:cNvPr id="7323" name="Line 332"/>
            <p:cNvSpPr>
              <a:spLocks noChangeShapeType="1"/>
            </p:cNvSpPr>
            <p:nvPr/>
          </p:nvSpPr>
          <p:spPr bwMode="auto">
            <a:xfrm flipH="1" flipV="1">
              <a:off x="6345" y="4836"/>
              <a:ext cx="181" cy="181"/>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24" name="Text Box 333"/>
            <p:cNvSpPr txBox="1">
              <a:spLocks noChangeArrowheads="1"/>
            </p:cNvSpPr>
            <p:nvPr/>
          </p:nvSpPr>
          <p:spPr bwMode="auto">
            <a:xfrm>
              <a:off x="6935" y="4881"/>
              <a:ext cx="662"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Ship Dumping</a:t>
              </a:r>
            </a:p>
          </p:txBody>
        </p:sp>
        <p:sp>
          <p:nvSpPr>
            <p:cNvPr id="7325" name="Line 334"/>
            <p:cNvSpPr>
              <a:spLocks noChangeShapeType="1"/>
            </p:cNvSpPr>
            <p:nvPr/>
          </p:nvSpPr>
          <p:spPr bwMode="auto">
            <a:xfrm flipV="1">
              <a:off x="6300" y="4428"/>
              <a:ext cx="272" cy="227"/>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26" name="Text Box 335"/>
            <p:cNvSpPr txBox="1">
              <a:spLocks noChangeArrowheads="1"/>
            </p:cNvSpPr>
            <p:nvPr/>
          </p:nvSpPr>
          <p:spPr bwMode="auto">
            <a:xfrm>
              <a:off x="6507" y="4337"/>
              <a:ext cx="473"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Oil Spills</a:t>
              </a:r>
            </a:p>
          </p:txBody>
        </p:sp>
        <p:sp>
          <p:nvSpPr>
            <p:cNvPr id="7327" name="Line 336"/>
            <p:cNvSpPr>
              <a:spLocks noChangeShapeType="1"/>
            </p:cNvSpPr>
            <p:nvPr/>
          </p:nvSpPr>
          <p:spPr bwMode="auto">
            <a:xfrm flipH="1" flipV="1">
              <a:off x="6300" y="4836"/>
              <a:ext cx="272" cy="408"/>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28" name="Text Box 337"/>
            <p:cNvSpPr txBox="1">
              <a:spLocks noChangeArrowheads="1"/>
            </p:cNvSpPr>
            <p:nvPr/>
          </p:nvSpPr>
          <p:spPr bwMode="auto">
            <a:xfrm>
              <a:off x="7650" y="4745"/>
              <a:ext cx="419"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Fishing</a:t>
              </a:r>
            </a:p>
          </p:txBody>
        </p:sp>
        <p:sp>
          <p:nvSpPr>
            <p:cNvPr id="7329" name="Line 338"/>
            <p:cNvSpPr>
              <a:spLocks noChangeShapeType="1"/>
            </p:cNvSpPr>
            <p:nvPr/>
          </p:nvSpPr>
          <p:spPr bwMode="auto">
            <a:xfrm flipH="1" flipV="1">
              <a:off x="6390" y="4745"/>
              <a:ext cx="1316" cy="91"/>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30" name="Text Box 339"/>
            <p:cNvSpPr txBox="1">
              <a:spLocks noChangeArrowheads="1"/>
            </p:cNvSpPr>
            <p:nvPr/>
          </p:nvSpPr>
          <p:spPr bwMode="auto">
            <a:xfrm>
              <a:off x="6526" y="5244"/>
              <a:ext cx="598"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Water Crisis</a:t>
              </a:r>
            </a:p>
          </p:txBody>
        </p:sp>
        <p:sp>
          <p:nvSpPr>
            <p:cNvPr id="7331" name="Line 340"/>
            <p:cNvSpPr>
              <a:spLocks noChangeShapeType="1"/>
            </p:cNvSpPr>
            <p:nvPr/>
          </p:nvSpPr>
          <p:spPr bwMode="auto">
            <a:xfrm>
              <a:off x="4939" y="4745"/>
              <a:ext cx="272" cy="275"/>
            </a:xfrm>
            <a:prstGeom prst="line">
              <a:avLst/>
            </a:prstGeom>
            <a:noFill/>
            <a:ln w="28575">
              <a:solidFill>
                <a:srgbClr val="729A00"/>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32" name="Text Box 342"/>
            <p:cNvSpPr txBox="1">
              <a:spLocks noChangeArrowheads="1"/>
            </p:cNvSpPr>
            <p:nvPr/>
          </p:nvSpPr>
          <p:spPr bwMode="auto">
            <a:xfrm>
              <a:off x="5801" y="5307"/>
              <a:ext cx="907"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Areas would look unattractive</a:t>
              </a:r>
            </a:p>
          </p:txBody>
        </p:sp>
        <p:sp>
          <p:nvSpPr>
            <p:cNvPr id="7333" name="Line 343"/>
            <p:cNvSpPr>
              <a:spLocks noChangeShapeType="1"/>
            </p:cNvSpPr>
            <p:nvPr/>
          </p:nvSpPr>
          <p:spPr bwMode="auto">
            <a:xfrm flipH="1" flipV="1">
              <a:off x="5801" y="5126"/>
              <a:ext cx="181" cy="181"/>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34" name="Line 344"/>
            <p:cNvSpPr>
              <a:spLocks noChangeShapeType="1"/>
            </p:cNvSpPr>
            <p:nvPr/>
          </p:nvSpPr>
          <p:spPr bwMode="auto">
            <a:xfrm flipH="1" flipV="1">
              <a:off x="5529" y="5307"/>
              <a:ext cx="226" cy="318"/>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35" name="Text Box 345"/>
            <p:cNvSpPr txBox="1">
              <a:spLocks noChangeArrowheads="1"/>
            </p:cNvSpPr>
            <p:nvPr/>
          </p:nvSpPr>
          <p:spPr bwMode="auto">
            <a:xfrm>
              <a:off x="5438" y="5610"/>
              <a:ext cx="1434"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Locals would be upset and will also complain</a:t>
              </a:r>
            </a:p>
          </p:txBody>
        </p:sp>
        <p:sp>
          <p:nvSpPr>
            <p:cNvPr id="7336" name="Line 346"/>
            <p:cNvSpPr>
              <a:spLocks noChangeShapeType="1"/>
            </p:cNvSpPr>
            <p:nvPr/>
          </p:nvSpPr>
          <p:spPr bwMode="auto">
            <a:xfrm flipH="1" flipV="1">
              <a:off x="4350" y="4292"/>
              <a:ext cx="181" cy="227"/>
            </a:xfrm>
            <a:prstGeom prst="line">
              <a:avLst/>
            </a:prstGeom>
            <a:noFill/>
            <a:ln w="28575">
              <a:solidFill>
                <a:srgbClr val="729A00"/>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37" name="Line 347"/>
            <p:cNvSpPr>
              <a:spLocks noChangeShapeType="1"/>
            </p:cNvSpPr>
            <p:nvPr/>
          </p:nvSpPr>
          <p:spPr bwMode="auto">
            <a:xfrm flipH="1">
              <a:off x="4304" y="4654"/>
              <a:ext cx="227" cy="46"/>
            </a:xfrm>
            <a:prstGeom prst="line">
              <a:avLst/>
            </a:prstGeom>
            <a:noFill/>
            <a:ln w="28575">
              <a:solidFill>
                <a:srgbClr val="729A00"/>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38" name="Line 348"/>
            <p:cNvSpPr>
              <a:spLocks noChangeShapeType="1"/>
            </p:cNvSpPr>
            <p:nvPr/>
          </p:nvSpPr>
          <p:spPr bwMode="auto">
            <a:xfrm flipH="1" flipV="1">
              <a:off x="4032" y="4838"/>
              <a:ext cx="181" cy="199"/>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39" name="Text Box 349"/>
            <p:cNvSpPr txBox="1">
              <a:spLocks noChangeArrowheads="1"/>
            </p:cNvSpPr>
            <p:nvPr/>
          </p:nvSpPr>
          <p:spPr bwMode="auto">
            <a:xfrm>
              <a:off x="4622" y="5444"/>
              <a:ext cx="862"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Can harm animals and other habitats</a:t>
              </a:r>
            </a:p>
          </p:txBody>
        </p:sp>
        <p:sp>
          <p:nvSpPr>
            <p:cNvPr id="7340" name="Text Box 350"/>
            <p:cNvSpPr txBox="1">
              <a:spLocks noChangeArrowheads="1"/>
            </p:cNvSpPr>
            <p:nvPr/>
          </p:nvSpPr>
          <p:spPr bwMode="auto">
            <a:xfrm>
              <a:off x="4078" y="5081"/>
              <a:ext cx="817"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a:solidFill>
                    <a:srgbClr val="729A00"/>
                  </a:solidFill>
                </a:rPr>
                <a:t>NOISE FROM THE FACTORY</a:t>
              </a:r>
            </a:p>
          </p:txBody>
        </p:sp>
        <p:sp>
          <p:nvSpPr>
            <p:cNvPr id="7341" name="Text Box 351"/>
            <p:cNvSpPr txBox="1">
              <a:spLocks noChangeArrowheads="1"/>
            </p:cNvSpPr>
            <p:nvPr/>
          </p:nvSpPr>
          <p:spPr bwMode="auto">
            <a:xfrm>
              <a:off x="3533" y="5048"/>
              <a:ext cx="544"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Traffic</a:t>
              </a:r>
            </a:p>
          </p:txBody>
        </p:sp>
        <p:sp>
          <p:nvSpPr>
            <p:cNvPr id="7342" name="Line 352"/>
            <p:cNvSpPr>
              <a:spLocks noChangeShapeType="1"/>
            </p:cNvSpPr>
            <p:nvPr/>
          </p:nvSpPr>
          <p:spPr bwMode="auto">
            <a:xfrm flipH="1" flipV="1">
              <a:off x="4758" y="5307"/>
              <a:ext cx="136" cy="136"/>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43" name="Line 354"/>
            <p:cNvSpPr>
              <a:spLocks noChangeShapeType="1"/>
            </p:cNvSpPr>
            <p:nvPr/>
          </p:nvSpPr>
          <p:spPr bwMode="auto">
            <a:xfrm flipH="1" flipV="1">
              <a:off x="3896" y="4838"/>
              <a:ext cx="0" cy="180"/>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44" name="Line 355"/>
            <p:cNvSpPr>
              <a:spLocks noChangeShapeType="1"/>
            </p:cNvSpPr>
            <p:nvPr/>
          </p:nvSpPr>
          <p:spPr bwMode="auto">
            <a:xfrm flipH="1">
              <a:off x="4530" y="5564"/>
              <a:ext cx="182" cy="1"/>
            </a:xfrm>
            <a:prstGeom prst="line">
              <a:avLst/>
            </a:prstGeom>
            <a:noFill/>
            <a:ln w="28575">
              <a:solidFill>
                <a:schemeClr val="bg2"/>
              </a:solidFill>
              <a:round/>
              <a:headEnd type="triangle" w="med" len="me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45" name="Text Box 356"/>
            <p:cNvSpPr txBox="1">
              <a:spLocks noChangeArrowheads="1"/>
            </p:cNvSpPr>
            <p:nvPr/>
          </p:nvSpPr>
          <p:spPr bwMode="auto">
            <a:xfrm>
              <a:off x="3624" y="5489"/>
              <a:ext cx="998"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Gives the company a bad image</a:t>
              </a:r>
            </a:p>
          </p:txBody>
        </p:sp>
        <p:sp>
          <p:nvSpPr>
            <p:cNvPr id="7346" name="Text Box 357"/>
            <p:cNvSpPr txBox="1">
              <a:spLocks noChangeArrowheads="1"/>
            </p:cNvSpPr>
            <p:nvPr/>
          </p:nvSpPr>
          <p:spPr bwMode="auto">
            <a:xfrm>
              <a:off x="3397" y="5307"/>
              <a:ext cx="725"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Disrupts locals</a:t>
              </a:r>
            </a:p>
          </p:txBody>
        </p:sp>
        <p:sp>
          <p:nvSpPr>
            <p:cNvPr id="7347" name="Line 358"/>
            <p:cNvSpPr>
              <a:spLocks noChangeShapeType="1"/>
            </p:cNvSpPr>
            <p:nvPr/>
          </p:nvSpPr>
          <p:spPr bwMode="auto">
            <a:xfrm flipH="1">
              <a:off x="4032" y="5307"/>
              <a:ext cx="182" cy="91"/>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48" name="Line 359"/>
            <p:cNvSpPr>
              <a:spLocks noChangeShapeType="1"/>
            </p:cNvSpPr>
            <p:nvPr/>
          </p:nvSpPr>
          <p:spPr bwMode="auto">
            <a:xfrm flipH="1" flipV="1">
              <a:off x="3488" y="4382"/>
              <a:ext cx="1043" cy="182"/>
            </a:xfrm>
            <a:prstGeom prst="line">
              <a:avLst/>
            </a:prstGeom>
            <a:noFill/>
            <a:ln w="28575">
              <a:solidFill>
                <a:srgbClr val="729A00"/>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49" name="Text Box 360"/>
            <p:cNvSpPr txBox="1">
              <a:spLocks noChangeArrowheads="1"/>
            </p:cNvSpPr>
            <p:nvPr/>
          </p:nvSpPr>
          <p:spPr bwMode="auto">
            <a:xfrm>
              <a:off x="1764" y="5184"/>
              <a:ext cx="1043"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Leads to increase </a:t>
              </a:r>
              <a:r>
                <a:rPr lang="en-GB" altLang="en-US" sz="1000" b="1">
                  <a:solidFill>
                    <a:srgbClr val="729A00"/>
                  </a:solidFill>
                </a:rPr>
                <a:t>GLOBAL WARMING</a:t>
              </a:r>
            </a:p>
          </p:txBody>
        </p:sp>
        <p:sp>
          <p:nvSpPr>
            <p:cNvPr id="7350" name="Line 361"/>
            <p:cNvSpPr>
              <a:spLocks noChangeShapeType="1"/>
            </p:cNvSpPr>
            <p:nvPr/>
          </p:nvSpPr>
          <p:spPr bwMode="auto">
            <a:xfrm flipH="1" flipV="1">
              <a:off x="3306" y="4186"/>
              <a:ext cx="0" cy="90"/>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51" name="Text Box 362"/>
            <p:cNvSpPr txBox="1">
              <a:spLocks noChangeArrowheads="1"/>
            </p:cNvSpPr>
            <p:nvPr/>
          </p:nvSpPr>
          <p:spPr bwMode="auto">
            <a:xfrm>
              <a:off x="3125" y="4050"/>
              <a:ext cx="363"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Smell</a:t>
              </a:r>
            </a:p>
          </p:txBody>
        </p:sp>
        <p:sp>
          <p:nvSpPr>
            <p:cNvPr id="7352" name="Text Box 363"/>
            <p:cNvSpPr txBox="1">
              <a:spLocks noChangeArrowheads="1"/>
            </p:cNvSpPr>
            <p:nvPr/>
          </p:nvSpPr>
          <p:spPr bwMode="auto">
            <a:xfrm>
              <a:off x="2127" y="4739"/>
              <a:ext cx="1043"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a:solidFill>
                    <a:srgbClr val="729A00"/>
                  </a:solidFill>
                </a:rPr>
                <a:t>CHEMICALS &amp; GASES</a:t>
              </a:r>
              <a:r>
                <a:rPr lang="en-GB" altLang="en-US" sz="1000">
                  <a:solidFill>
                    <a:srgbClr val="5F5F5F"/>
                  </a:solidFill>
                </a:rPr>
                <a:t> released into the air during manufacturing</a:t>
              </a:r>
            </a:p>
          </p:txBody>
        </p:sp>
        <p:sp>
          <p:nvSpPr>
            <p:cNvPr id="7353" name="Line 364"/>
            <p:cNvSpPr>
              <a:spLocks noChangeShapeType="1"/>
            </p:cNvSpPr>
            <p:nvPr/>
          </p:nvSpPr>
          <p:spPr bwMode="auto">
            <a:xfrm flipV="1">
              <a:off x="2853" y="4549"/>
              <a:ext cx="0" cy="227"/>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54" name="Line 365"/>
            <p:cNvSpPr>
              <a:spLocks noChangeShapeType="1"/>
            </p:cNvSpPr>
            <p:nvPr/>
          </p:nvSpPr>
          <p:spPr bwMode="auto">
            <a:xfrm flipV="1">
              <a:off x="2717" y="4141"/>
              <a:ext cx="453" cy="91"/>
            </a:xfrm>
            <a:prstGeom prst="line">
              <a:avLst/>
            </a:prstGeom>
            <a:noFill/>
            <a:ln w="28575">
              <a:solidFill>
                <a:srgbClr val="4D4D4D"/>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55" name="Line 366"/>
            <p:cNvSpPr>
              <a:spLocks noChangeShapeType="1"/>
            </p:cNvSpPr>
            <p:nvPr/>
          </p:nvSpPr>
          <p:spPr bwMode="auto">
            <a:xfrm flipH="1" flipV="1">
              <a:off x="3125" y="4836"/>
              <a:ext cx="590" cy="181"/>
            </a:xfrm>
            <a:prstGeom prst="line">
              <a:avLst/>
            </a:prstGeom>
            <a:noFill/>
            <a:ln w="28575">
              <a:solidFill>
                <a:srgbClr val="4D4D4D"/>
              </a:solidFill>
              <a:round/>
              <a:headEnd type="triangle" w="med" len="me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56" name="Text Box 367"/>
            <p:cNvSpPr txBox="1">
              <a:spLocks noChangeArrowheads="1"/>
            </p:cNvSpPr>
            <p:nvPr/>
          </p:nvSpPr>
          <p:spPr bwMode="auto">
            <a:xfrm>
              <a:off x="2490" y="5428"/>
              <a:ext cx="1043"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Leads to increase in </a:t>
              </a:r>
              <a:r>
                <a:rPr lang="en-GB" altLang="en-US" sz="1000" b="1">
                  <a:solidFill>
                    <a:srgbClr val="729A00"/>
                  </a:solidFill>
                </a:rPr>
                <a:t>CARBON DIOXIDE</a:t>
              </a:r>
            </a:p>
          </p:txBody>
        </p:sp>
        <p:sp>
          <p:nvSpPr>
            <p:cNvPr id="7357" name="Line 368"/>
            <p:cNvSpPr>
              <a:spLocks noChangeShapeType="1"/>
            </p:cNvSpPr>
            <p:nvPr/>
          </p:nvSpPr>
          <p:spPr bwMode="auto">
            <a:xfrm flipH="1" flipV="1">
              <a:off x="2853" y="5093"/>
              <a:ext cx="181" cy="335"/>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58" name="Line 369"/>
            <p:cNvSpPr>
              <a:spLocks noChangeShapeType="1"/>
            </p:cNvSpPr>
            <p:nvPr/>
          </p:nvSpPr>
          <p:spPr bwMode="auto">
            <a:xfrm flipH="1">
              <a:off x="2172" y="5093"/>
              <a:ext cx="137" cy="136"/>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59" name="Line 370"/>
            <p:cNvSpPr>
              <a:spLocks noChangeShapeType="1"/>
            </p:cNvSpPr>
            <p:nvPr/>
          </p:nvSpPr>
          <p:spPr bwMode="auto">
            <a:xfrm flipV="1">
              <a:off x="2671" y="4232"/>
              <a:ext cx="46" cy="558"/>
            </a:xfrm>
            <a:prstGeom prst="line">
              <a:avLst/>
            </a:prstGeom>
            <a:noFill/>
            <a:ln w="28575">
              <a:solidFill>
                <a:srgbClr val="4D4D4D"/>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60" name="Text Box 372"/>
            <p:cNvSpPr txBox="1">
              <a:spLocks noChangeArrowheads="1"/>
            </p:cNvSpPr>
            <p:nvPr/>
          </p:nvSpPr>
          <p:spPr bwMode="auto">
            <a:xfrm>
              <a:off x="2535" y="3324"/>
              <a:ext cx="454"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Landfill</a:t>
              </a:r>
            </a:p>
          </p:txBody>
        </p:sp>
        <p:sp>
          <p:nvSpPr>
            <p:cNvPr id="7361" name="Line 373"/>
            <p:cNvSpPr>
              <a:spLocks noChangeShapeType="1"/>
            </p:cNvSpPr>
            <p:nvPr/>
          </p:nvSpPr>
          <p:spPr bwMode="auto">
            <a:xfrm flipH="1" flipV="1">
              <a:off x="2716" y="3459"/>
              <a:ext cx="0" cy="228"/>
            </a:xfrm>
            <a:prstGeom prst="line">
              <a:avLst/>
            </a:prstGeom>
            <a:noFill/>
            <a:ln w="28575">
              <a:solidFill>
                <a:schemeClr val="folHlink"/>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62" name="Text Box 374"/>
            <p:cNvSpPr txBox="1">
              <a:spLocks noChangeArrowheads="1"/>
            </p:cNvSpPr>
            <p:nvPr/>
          </p:nvSpPr>
          <p:spPr bwMode="auto">
            <a:xfrm>
              <a:off x="3034" y="3460"/>
              <a:ext cx="635"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Medical Waste</a:t>
              </a:r>
            </a:p>
          </p:txBody>
        </p:sp>
        <p:sp>
          <p:nvSpPr>
            <p:cNvPr id="7363" name="Line 375"/>
            <p:cNvSpPr>
              <a:spLocks noChangeShapeType="1"/>
            </p:cNvSpPr>
            <p:nvPr/>
          </p:nvSpPr>
          <p:spPr bwMode="auto">
            <a:xfrm flipH="1" flipV="1">
              <a:off x="2218" y="3506"/>
              <a:ext cx="226" cy="136"/>
            </a:xfrm>
            <a:prstGeom prst="line">
              <a:avLst/>
            </a:prstGeom>
            <a:noFill/>
            <a:ln w="28575">
              <a:solidFill>
                <a:schemeClr val="folHlink"/>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64" name="Text Box 376"/>
            <p:cNvSpPr txBox="1">
              <a:spLocks noChangeArrowheads="1"/>
            </p:cNvSpPr>
            <p:nvPr/>
          </p:nvSpPr>
          <p:spPr bwMode="auto">
            <a:xfrm>
              <a:off x="1900" y="3370"/>
              <a:ext cx="454"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Toxic Waste</a:t>
              </a:r>
            </a:p>
          </p:txBody>
        </p:sp>
        <p:sp>
          <p:nvSpPr>
            <p:cNvPr id="7365" name="Line 377"/>
            <p:cNvSpPr>
              <a:spLocks noChangeShapeType="1"/>
            </p:cNvSpPr>
            <p:nvPr/>
          </p:nvSpPr>
          <p:spPr bwMode="auto">
            <a:xfrm>
              <a:off x="2444" y="3415"/>
              <a:ext cx="91" cy="272"/>
            </a:xfrm>
            <a:prstGeom prst="line">
              <a:avLst/>
            </a:prstGeom>
            <a:noFill/>
            <a:ln w="28575">
              <a:solidFill>
                <a:schemeClr val="folHlink"/>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66" name="Text Box 378"/>
            <p:cNvSpPr txBox="1">
              <a:spLocks noChangeArrowheads="1"/>
            </p:cNvSpPr>
            <p:nvPr/>
          </p:nvSpPr>
          <p:spPr bwMode="auto">
            <a:xfrm>
              <a:off x="2172" y="3234"/>
              <a:ext cx="454"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Litter</a:t>
              </a:r>
            </a:p>
          </p:txBody>
        </p:sp>
        <p:sp>
          <p:nvSpPr>
            <p:cNvPr id="7367" name="Line 379"/>
            <p:cNvSpPr>
              <a:spLocks noChangeShapeType="1"/>
            </p:cNvSpPr>
            <p:nvPr/>
          </p:nvSpPr>
          <p:spPr bwMode="auto">
            <a:xfrm flipH="1">
              <a:off x="2172" y="3778"/>
              <a:ext cx="182" cy="91"/>
            </a:xfrm>
            <a:prstGeom prst="line">
              <a:avLst/>
            </a:prstGeom>
            <a:noFill/>
            <a:ln w="28575">
              <a:solidFill>
                <a:schemeClr val="folHlink"/>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68" name="Text Box 380"/>
            <p:cNvSpPr txBox="1">
              <a:spLocks noChangeArrowheads="1"/>
            </p:cNvSpPr>
            <p:nvPr/>
          </p:nvSpPr>
          <p:spPr bwMode="auto">
            <a:xfrm>
              <a:off x="1628" y="3823"/>
              <a:ext cx="681"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Recycling</a:t>
              </a:r>
            </a:p>
          </p:txBody>
        </p:sp>
        <p:sp>
          <p:nvSpPr>
            <p:cNvPr id="7369" name="Line 381"/>
            <p:cNvSpPr>
              <a:spLocks noChangeShapeType="1"/>
            </p:cNvSpPr>
            <p:nvPr/>
          </p:nvSpPr>
          <p:spPr bwMode="auto">
            <a:xfrm flipV="1">
              <a:off x="993" y="3977"/>
              <a:ext cx="2086" cy="499"/>
            </a:xfrm>
            <a:prstGeom prst="line">
              <a:avLst/>
            </a:prstGeom>
            <a:noFill/>
            <a:ln w="28575">
              <a:solidFill>
                <a:srgbClr val="729A00"/>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70" name="Line 382"/>
            <p:cNvSpPr>
              <a:spLocks noChangeShapeType="1"/>
            </p:cNvSpPr>
            <p:nvPr/>
          </p:nvSpPr>
          <p:spPr bwMode="auto">
            <a:xfrm>
              <a:off x="1628" y="3642"/>
              <a:ext cx="91" cy="408"/>
            </a:xfrm>
            <a:prstGeom prst="line">
              <a:avLst/>
            </a:prstGeom>
            <a:noFill/>
            <a:ln w="28575">
              <a:solidFill>
                <a:srgbClr val="729A00"/>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71" name="Line 383"/>
            <p:cNvSpPr>
              <a:spLocks noChangeShapeType="1"/>
            </p:cNvSpPr>
            <p:nvPr/>
          </p:nvSpPr>
          <p:spPr bwMode="auto">
            <a:xfrm>
              <a:off x="1583" y="4005"/>
              <a:ext cx="499" cy="198"/>
            </a:xfrm>
            <a:prstGeom prst="line">
              <a:avLst/>
            </a:prstGeom>
            <a:noFill/>
            <a:ln w="28575">
              <a:solidFill>
                <a:srgbClr val="729A00"/>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72" name="Line 384"/>
            <p:cNvSpPr>
              <a:spLocks noChangeShapeType="1"/>
            </p:cNvSpPr>
            <p:nvPr/>
          </p:nvSpPr>
          <p:spPr bwMode="auto">
            <a:xfrm flipV="1">
              <a:off x="2082" y="4204"/>
              <a:ext cx="136" cy="589"/>
            </a:xfrm>
            <a:prstGeom prst="line">
              <a:avLst/>
            </a:prstGeom>
            <a:noFill/>
            <a:ln w="28575">
              <a:solidFill>
                <a:srgbClr val="729A00"/>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73" name="Text Box 385"/>
            <p:cNvSpPr txBox="1">
              <a:spLocks noChangeArrowheads="1"/>
            </p:cNvSpPr>
            <p:nvPr/>
          </p:nvSpPr>
          <p:spPr bwMode="auto">
            <a:xfrm>
              <a:off x="902" y="5388"/>
              <a:ext cx="771"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a:solidFill>
                    <a:srgbClr val="729A00"/>
                  </a:solidFill>
                </a:rPr>
                <a:t>SOIL CONVERSION</a:t>
              </a:r>
            </a:p>
          </p:txBody>
        </p:sp>
        <p:sp>
          <p:nvSpPr>
            <p:cNvPr id="7374" name="Text Box 386"/>
            <p:cNvSpPr txBox="1">
              <a:spLocks noChangeArrowheads="1"/>
            </p:cNvSpPr>
            <p:nvPr/>
          </p:nvSpPr>
          <p:spPr bwMode="auto">
            <a:xfrm>
              <a:off x="1447" y="5161"/>
              <a:ext cx="540"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Soil</a:t>
              </a:r>
              <a:endParaRPr lang="en-GB" altLang="en-US" sz="1000" b="1">
                <a:solidFill>
                  <a:srgbClr val="729A00"/>
                </a:solidFill>
              </a:endParaRPr>
            </a:p>
          </p:txBody>
        </p:sp>
        <p:sp>
          <p:nvSpPr>
            <p:cNvPr id="7375" name="Line 387"/>
            <p:cNvSpPr>
              <a:spLocks noChangeShapeType="1"/>
            </p:cNvSpPr>
            <p:nvPr/>
          </p:nvSpPr>
          <p:spPr bwMode="auto">
            <a:xfrm flipH="1" flipV="1">
              <a:off x="1719" y="5342"/>
              <a:ext cx="90" cy="273"/>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76" name="Line 388"/>
            <p:cNvSpPr>
              <a:spLocks noChangeShapeType="1"/>
            </p:cNvSpPr>
            <p:nvPr/>
          </p:nvSpPr>
          <p:spPr bwMode="auto">
            <a:xfrm flipH="1">
              <a:off x="1719" y="5070"/>
              <a:ext cx="91" cy="136"/>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77" name="Text Box 389"/>
            <p:cNvSpPr txBox="1">
              <a:spLocks noChangeArrowheads="1"/>
            </p:cNvSpPr>
            <p:nvPr/>
          </p:nvSpPr>
          <p:spPr bwMode="auto">
            <a:xfrm>
              <a:off x="1583" y="5615"/>
              <a:ext cx="771"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a:solidFill>
                    <a:srgbClr val="729A00"/>
                  </a:solidFill>
                </a:rPr>
                <a:t>SOIL EROSION</a:t>
              </a:r>
            </a:p>
          </p:txBody>
        </p:sp>
        <p:sp>
          <p:nvSpPr>
            <p:cNvPr id="7378" name="Line 390"/>
            <p:cNvSpPr>
              <a:spLocks noChangeShapeType="1"/>
            </p:cNvSpPr>
            <p:nvPr/>
          </p:nvSpPr>
          <p:spPr bwMode="auto">
            <a:xfrm flipV="1">
              <a:off x="1492" y="5297"/>
              <a:ext cx="181" cy="181"/>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79" name="Line 391"/>
            <p:cNvSpPr>
              <a:spLocks noChangeShapeType="1"/>
            </p:cNvSpPr>
            <p:nvPr/>
          </p:nvSpPr>
          <p:spPr bwMode="auto">
            <a:xfrm flipV="1">
              <a:off x="2172" y="4617"/>
              <a:ext cx="182" cy="226"/>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80" name="Text Box 392"/>
            <p:cNvSpPr txBox="1">
              <a:spLocks noChangeArrowheads="1"/>
            </p:cNvSpPr>
            <p:nvPr/>
          </p:nvSpPr>
          <p:spPr bwMode="auto">
            <a:xfrm>
              <a:off x="2172" y="4481"/>
              <a:ext cx="540"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Pollution</a:t>
              </a:r>
              <a:endParaRPr lang="en-GB" altLang="en-US" sz="1000" b="1">
                <a:solidFill>
                  <a:srgbClr val="729A00"/>
                </a:solidFill>
              </a:endParaRPr>
            </a:p>
          </p:txBody>
        </p:sp>
        <p:sp>
          <p:nvSpPr>
            <p:cNvPr id="7381" name="Text Box 393"/>
            <p:cNvSpPr txBox="1">
              <a:spLocks noChangeArrowheads="1"/>
            </p:cNvSpPr>
            <p:nvPr/>
          </p:nvSpPr>
          <p:spPr bwMode="auto">
            <a:xfrm>
              <a:off x="1360" y="4531"/>
              <a:ext cx="540"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Farming</a:t>
              </a:r>
              <a:endParaRPr lang="en-GB" altLang="en-US" sz="1000" b="1">
                <a:solidFill>
                  <a:srgbClr val="729A00"/>
                </a:solidFill>
              </a:endParaRPr>
            </a:p>
          </p:txBody>
        </p:sp>
        <p:sp>
          <p:nvSpPr>
            <p:cNvPr id="7382" name="Line 394"/>
            <p:cNvSpPr>
              <a:spLocks noChangeShapeType="1"/>
            </p:cNvSpPr>
            <p:nvPr/>
          </p:nvSpPr>
          <p:spPr bwMode="auto">
            <a:xfrm flipH="1" flipV="1">
              <a:off x="1719" y="4662"/>
              <a:ext cx="181" cy="181"/>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83" name="Text Box 395"/>
            <p:cNvSpPr txBox="1">
              <a:spLocks noChangeArrowheads="1"/>
            </p:cNvSpPr>
            <p:nvPr/>
          </p:nvSpPr>
          <p:spPr bwMode="auto">
            <a:xfrm>
              <a:off x="1180" y="4940"/>
              <a:ext cx="675"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Overgrazing</a:t>
              </a:r>
            </a:p>
          </p:txBody>
        </p:sp>
        <p:sp>
          <p:nvSpPr>
            <p:cNvPr id="7384" name="Line 396"/>
            <p:cNvSpPr>
              <a:spLocks noChangeShapeType="1"/>
            </p:cNvSpPr>
            <p:nvPr/>
          </p:nvSpPr>
          <p:spPr bwMode="auto">
            <a:xfrm flipH="1" flipV="1">
              <a:off x="1628" y="4679"/>
              <a:ext cx="0" cy="284"/>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85" name="Text Box 397"/>
            <p:cNvSpPr txBox="1">
              <a:spLocks noChangeArrowheads="1"/>
            </p:cNvSpPr>
            <p:nvPr/>
          </p:nvSpPr>
          <p:spPr bwMode="auto">
            <a:xfrm>
              <a:off x="585" y="5116"/>
              <a:ext cx="725"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Effects of Meat Production</a:t>
              </a:r>
            </a:p>
          </p:txBody>
        </p:sp>
        <p:sp>
          <p:nvSpPr>
            <p:cNvPr id="7386" name="Line 398"/>
            <p:cNvSpPr>
              <a:spLocks noChangeShapeType="1"/>
            </p:cNvSpPr>
            <p:nvPr/>
          </p:nvSpPr>
          <p:spPr bwMode="auto">
            <a:xfrm flipH="1">
              <a:off x="1084" y="4662"/>
              <a:ext cx="364" cy="454"/>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87" name="Text Box 399"/>
            <p:cNvSpPr txBox="1">
              <a:spLocks noChangeArrowheads="1"/>
            </p:cNvSpPr>
            <p:nvPr/>
          </p:nvSpPr>
          <p:spPr bwMode="auto">
            <a:xfrm>
              <a:off x="1633" y="4299"/>
              <a:ext cx="675"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Irrigation</a:t>
              </a:r>
            </a:p>
          </p:txBody>
        </p:sp>
        <p:sp>
          <p:nvSpPr>
            <p:cNvPr id="7388" name="Line 400"/>
            <p:cNvSpPr>
              <a:spLocks noChangeShapeType="1"/>
            </p:cNvSpPr>
            <p:nvPr/>
          </p:nvSpPr>
          <p:spPr bwMode="auto">
            <a:xfrm flipV="1">
              <a:off x="1719" y="4481"/>
              <a:ext cx="136" cy="90"/>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89" name="Text Box 401"/>
            <p:cNvSpPr txBox="1">
              <a:spLocks noChangeArrowheads="1"/>
            </p:cNvSpPr>
            <p:nvPr/>
          </p:nvSpPr>
          <p:spPr bwMode="auto">
            <a:xfrm>
              <a:off x="590" y="4798"/>
              <a:ext cx="675"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Fossil Fuels</a:t>
              </a:r>
            </a:p>
          </p:txBody>
        </p:sp>
        <p:sp>
          <p:nvSpPr>
            <p:cNvPr id="7390" name="Line 402"/>
            <p:cNvSpPr>
              <a:spLocks noChangeShapeType="1"/>
            </p:cNvSpPr>
            <p:nvPr/>
          </p:nvSpPr>
          <p:spPr bwMode="auto">
            <a:xfrm flipH="1" flipV="1">
              <a:off x="902" y="4611"/>
              <a:ext cx="0" cy="227"/>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91" name="Text Box 403"/>
            <p:cNvSpPr txBox="1">
              <a:spLocks noChangeArrowheads="1"/>
            </p:cNvSpPr>
            <p:nvPr/>
          </p:nvSpPr>
          <p:spPr bwMode="auto">
            <a:xfrm>
              <a:off x="86" y="5751"/>
              <a:ext cx="1134"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a:solidFill>
                    <a:srgbClr val="729A00"/>
                  </a:solidFill>
                </a:rPr>
                <a:t>GLOBAL WARMING</a:t>
              </a:r>
            </a:p>
          </p:txBody>
        </p:sp>
        <p:sp>
          <p:nvSpPr>
            <p:cNvPr id="7392" name="Line 404"/>
            <p:cNvSpPr>
              <a:spLocks noChangeShapeType="1"/>
            </p:cNvSpPr>
            <p:nvPr/>
          </p:nvSpPr>
          <p:spPr bwMode="auto">
            <a:xfrm flipH="1">
              <a:off x="585" y="4657"/>
              <a:ext cx="92" cy="1134"/>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93" name="Text Box 405"/>
            <p:cNvSpPr txBox="1">
              <a:spLocks noChangeArrowheads="1"/>
            </p:cNvSpPr>
            <p:nvPr/>
          </p:nvSpPr>
          <p:spPr bwMode="auto">
            <a:xfrm>
              <a:off x="46" y="5292"/>
              <a:ext cx="539"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Sea Level Rise</a:t>
              </a:r>
            </a:p>
          </p:txBody>
        </p:sp>
        <p:sp>
          <p:nvSpPr>
            <p:cNvPr id="7394" name="Line 406"/>
            <p:cNvSpPr>
              <a:spLocks noChangeShapeType="1"/>
            </p:cNvSpPr>
            <p:nvPr/>
          </p:nvSpPr>
          <p:spPr bwMode="auto">
            <a:xfrm flipH="1">
              <a:off x="1084" y="5700"/>
              <a:ext cx="499" cy="136"/>
            </a:xfrm>
            <a:prstGeom prst="line">
              <a:avLst/>
            </a:prstGeom>
            <a:noFill/>
            <a:ln w="28575">
              <a:solidFill>
                <a:srgbClr val="4D4D4D"/>
              </a:solidFill>
              <a:round/>
              <a:headEnd type="triangle" w="med" len="me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95" name="Text Box 407"/>
            <p:cNvSpPr txBox="1">
              <a:spLocks noChangeArrowheads="1"/>
            </p:cNvSpPr>
            <p:nvPr/>
          </p:nvSpPr>
          <p:spPr bwMode="auto">
            <a:xfrm>
              <a:off x="-46" y="4884"/>
              <a:ext cx="585"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Green House Gas</a:t>
              </a:r>
            </a:p>
          </p:txBody>
        </p:sp>
        <p:sp>
          <p:nvSpPr>
            <p:cNvPr id="7396" name="Line 408"/>
            <p:cNvSpPr>
              <a:spLocks noChangeShapeType="1"/>
            </p:cNvSpPr>
            <p:nvPr/>
          </p:nvSpPr>
          <p:spPr bwMode="auto">
            <a:xfrm flipH="1">
              <a:off x="494" y="4657"/>
              <a:ext cx="47" cy="635"/>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97" name="Line 409"/>
            <p:cNvSpPr>
              <a:spLocks noChangeShapeType="1"/>
            </p:cNvSpPr>
            <p:nvPr/>
          </p:nvSpPr>
          <p:spPr bwMode="auto">
            <a:xfrm flipH="1">
              <a:off x="267" y="4657"/>
              <a:ext cx="92" cy="272"/>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398" name="Text Box 410"/>
            <p:cNvSpPr txBox="1">
              <a:spLocks noChangeArrowheads="1"/>
            </p:cNvSpPr>
            <p:nvPr/>
          </p:nvSpPr>
          <p:spPr bwMode="auto">
            <a:xfrm>
              <a:off x="0" y="3279"/>
              <a:ext cx="772"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Renewable Energy</a:t>
              </a:r>
              <a:endParaRPr lang="en-GB" altLang="en-US" sz="1000" b="1">
                <a:solidFill>
                  <a:srgbClr val="729A00"/>
                </a:solidFill>
              </a:endParaRPr>
            </a:p>
          </p:txBody>
        </p:sp>
        <p:sp>
          <p:nvSpPr>
            <p:cNvPr id="7399" name="Line 411"/>
            <p:cNvSpPr>
              <a:spLocks noChangeShapeType="1"/>
            </p:cNvSpPr>
            <p:nvPr/>
          </p:nvSpPr>
          <p:spPr bwMode="auto">
            <a:xfrm flipH="1" flipV="1">
              <a:off x="675" y="3733"/>
              <a:ext cx="408" cy="181"/>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400" name="Text Box 412"/>
            <p:cNvSpPr txBox="1">
              <a:spLocks noChangeArrowheads="1"/>
            </p:cNvSpPr>
            <p:nvPr/>
          </p:nvSpPr>
          <p:spPr bwMode="auto">
            <a:xfrm>
              <a:off x="357" y="4209"/>
              <a:ext cx="1044"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Energy Conversion</a:t>
              </a:r>
            </a:p>
          </p:txBody>
        </p:sp>
        <p:sp>
          <p:nvSpPr>
            <p:cNvPr id="7401" name="Line 413"/>
            <p:cNvSpPr>
              <a:spLocks noChangeShapeType="1"/>
            </p:cNvSpPr>
            <p:nvPr/>
          </p:nvSpPr>
          <p:spPr bwMode="auto">
            <a:xfrm flipV="1">
              <a:off x="902" y="4005"/>
              <a:ext cx="182" cy="198"/>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402" name="Text Box 414"/>
            <p:cNvSpPr txBox="1">
              <a:spLocks noChangeArrowheads="1"/>
            </p:cNvSpPr>
            <p:nvPr/>
          </p:nvSpPr>
          <p:spPr bwMode="auto">
            <a:xfrm>
              <a:off x="-5" y="3597"/>
              <a:ext cx="766"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Efficient Energy Use</a:t>
              </a:r>
            </a:p>
          </p:txBody>
        </p:sp>
        <p:sp>
          <p:nvSpPr>
            <p:cNvPr id="7403" name="Line 415"/>
            <p:cNvSpPr>
              <a:spLocks noChangeShapeType="1"/>
            </p:cNvSpPr>
            <p:nvPr/>
          </p:nvSpPr>
          <p:spPr bwMode="auto">
            <a:xfrm flipH="1" flipV="1">
              <a:off x="721" y="4022"/>
              <a:ext cx="363" cy="0"/>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404" name="Text Box 418"/>
            <p:cNvSpPr txBox="1">
              <a:spLocks noChangeArrowheads="1"/>
            </p:cNvSpPr>
            <p:nvPr/>
          </p:nvSpPr>
          <p:spPr bwMode="auto">
            <a:xfrm>
              <a:off x="-51" y="3886"/>
              <a:ext cx="862"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Renewable Energy Commercialization</a:t>
              </a:r>
              <a:endParaRPr lang="en-GB" altLang="en-US" sz="1000" b="1">
                <a:solidFill>
                  <a:srgbClr val="729A00"/>
                </a:solidFill>
              </a:endParaRPr>
            </a:p>
          </p:txBody>
        </p:sp>
        <p:sp>
          <p:nvSpPr>
            <p:cNvPr id="7405" name="Line 419"/>
            <p:cNvSpPr>
              <a:spLocks noChangeShapeType="1"/>
            </p:cNvSpPr>
            <p:nvPr/>
          </p:nvSpPr>
          <p:spPr bwMode="auto">
            <a:xfrm>
              <a:off x="1174" y="3506"/>
              <a:ext cx="86" cy="0"/>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406" name="Text Box 420"/>
            <p:cNvSpPr txBox="1">
              <a:spLocks noChangeArrowheads="1"/>
            </p:cNvSpPr>
            <p:nvPr/>
          </p:nvSpPr>
          <p:spPr bwMode="auto">
            <a:xfrm>
              <a:off x="584" y="3370"/>
              <a:ext cx="772"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Volcanic Eruptions</a:t>
              </a:r>
              <a:endParaRPr lang="en-GB" altLang="en-US" sz="1000" b="1">
                <a:solidFill>
                  <a:srgbClr val="729A00"/>
                </a:solidFill>
              </a:endParaRPr>
            </a:p>
          </p:txBody>
        </p:sp>
        <p:sp>
          <p:nvSpPr>
            <p:cNvPr id="7407" name="Line 421"/>
            <p:cNvSpPr>
              <a:spLocks noChangeShapeType="1"/>
            </p:cNvSpPr>
            <p:nvPr/>
          </p:nvSpPr>
          <p:spPr bwMode="auto">
            <a:xfrm>
              <a:off x="1855" y="3596"/>
              <a:ext cx="45" cy="137"/>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408" name="Text Box 422"/>
            <p:cNvSpPr txBox="1">
              <a:spLocks noChangeArrowheads="1"/>
            </p:cNvSpPr>
            <p:nvPr/>
          </p:nvSpPr>
          <p:spPr bwMode="auto">
            <a:xfrm>
              <a:off x="948" y="3687"/>
              <a:ext cx="772"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Earthquakes</a:t>
              </a:r>
              <a:endParaRPr lang="en-GB" altLang="en-US" sz="1000" b="1">
                <a:solidFill>
                  <a:srgbClr val="729A00"/>
                </a:solidFill>
              </a:endParaRPr>
            </a:p>
          </p:txBody>
        </p:sp>
        <p:sp>
          <p:nvSpPr>
            <p:cNvPr id="7409" name="Line 423"/>
            <p:cNvSpPr>
              <a:spLocks noChangeShapeType="1"/>
            </p:cNvSpPr>
            <p:nvPr/>
          </p:nvSpPr>
          <p:spPr bwMode="auto">
            <a:xfrm>
              <a:off x="1447" y="3642"/>
              <a:ext cx="0" cy="91"/>
            </a:xfrm>
            <a:prstGeom prst="line">
              <a:avLst/>
            </a:prstGeom>
            <a:noFill/>
            <a:ln w="28575">
              <a:solidFill>
                <a:srgbClr val="CBFF37"/>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410" name="Text Box 424"/>
            <p:cNvSpPr txBox="1">
              <a:spLocks noChangeArrowheads="1"/>
            </p:cNvSpPr>
            <p:nvPr/>
          </p:nvSpPr>
          <p:spPr bwMode="auto">
            <a:xfrm>
              <a:off x="1583" y="3687"/>
              <a:ext cx="772"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Tsunami</a:t>
              </a:r>
              <a:endParaRPr lang="en-GB" altLang="en-US" sz="1000" b="1">
                <a:solidFill>
                  <a:srgbClr val="729A00"/>
                </a:solidFill>
              </a:endParaRPr>
            </a:p>
          </p:txBody>
        </p:sp>
      </p:grpSp>
      <p:sp>
        <p:nvSpPr>
          <p:cNvPr id="7172"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INFORMATION</a:t>
            </a:r>
            <a:r>
              <a:rPr lang="en-GB" altLang="en-US" sz="3200" b="1">
                <a:solidFill>
                  <a:srgbClr val="5F5F5F"/>
                </a:solidFill>
                <a:cs typeface="Arial" pitchFamily="34" charset="0"/>
              </a:rPr>
              <a:t>, INSPIRATION &amp; INFLUENCES</a:t>
            </a:r>
          </a:p>
        </p:txBody>
      </p:sp>
      <p:sp>
        <p:nvSpPr>
          <p:cNvPr id="7173" name="Text Box 7"/>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7174" name="AutoShape 238"/>
          <p:cNvSpPr>
            <a:spLocks noChangeArrowheads="1"/>
          </p:cNvSpPr>
          <p:nvPr/>
        </p:nvSpPr>
        <p:spPr bwMode="auto">
          <a:xfrm>
            <a:off x="4787900" y="4835525"/>
            <a:ext cx="2554288" cy="411163"/>
          </a:xfrm>
          <a:prstGeom prst="roundRect">
            <a:avLst>
              <a:gd name="adj" fmla="val 16667"/>
            </a:avLst>
          </a:prstGeom>
          <a:solidFill>
            <a:schemeClr val="tx1"/>
          </a:solidFill>
          <a:ln w="12700" algn="ctr">
            <a:solidFill>
              <a:schemeClr val="tx1"/>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600" b="1">
                <a:solidFill>
                  <a:schemeClr val="bg1"/>
                </a:solidFill>
              </a:rPr>
              <a:t>MORAL IMPLICATIONS</a:t>
            </a:r>
          </a:p>
        </p:txBody>
      </p:sp>
      <p:sp>
        <p:nvSpPr>
          <p:cNvPr id="7175" name="AutoShape 242"/>
          <p:cNvSpPr>
            <a:spLocks noChangeArrowheads="1"/>
          </p:cNvSpPr>
          <p:nvPr/>
        </p:nvSpPr>
        <p:spPr bwMode="auto">
          <a:xfrm>
            <a:off x="8678863" y="4899025"/>
            <a:ext cx="2305050" cy="341313"/>
          </a:xfrm>
          <a:prstGeom prst="roundRect">
            <a:avLst>
              <a:gd name="adj" fmla="val 16667"/>
            </a:avLst>
          </a:prstGeom>
          <a:solidFill>
            <a:schemeClr val="hlink"/>
          </a:solidFill>
          <a:ln w="12700" algn="ctr">
            <a:solidFill>
              <a:schemeClr val="hlink"/>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b="1" u="sng">
                <a:solidFill>
                  <a:schemeClr val="bg1"/>
                </a:solidFill>
              </a:rPr>
              <a:t>HEALTH &amp; SAFTEY ISSUES</a:t>
            </a:r>
          </a:p>
        </p:txBody>
      </p:sp>
      <p:grpSp>
        <p:nvGrpSpPr>
          <p:cNvPr id="7176" name="Group 506"/>
          <p:cNvGrpSpPr>
            <a:grpSpLocks/>
          </p:cNvGrpSpPr>
          <p:nvPr/>
        </p:nvGrpSpPr>
        <p:grpSpPr bwMode="auto">
          <a:xfrm>
            <a:off x="3592513" y="768350"/>
            <a:ext cx="7058025" cy="3573463"/>
            <a:chOff x="2263" y="484"/>
            <a:chExt cx="4446" cy="2251"/>
          </a:xfrm>
        </p:grpSpPr>
        <p:sp>
          <p:nvSpPr>
            <p:cNvPr id="7251" name="Line 251"/>
            <p:cNvSpPr>
              <a:spLocks noChangeShapeType="1"/>
            </p:cNvSpPr>
            <p:nvPr/>
          </p:nvSpPr>
          <p:spPr bwMode="auto">
            <a:xfrm flipH="1" flipV="1">
              <a:off x="3533" y="1709"/>
              <a:ext cx="227" cy="635"/>
            </a:xfrm>
            <a:prstGeom prst="line">
              <a:avLst/>
            </a:prstGeom>
            <a:noFill/>
            <a:ln w="28575">
              <a:solidFill>
                <a:srgbClr val="FF8D3F"/>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52" name="Line 263"/>
            <p:cNvSpPr>
              <a:spLocks noChangeShapeType="1"/>
            </p:cNvSpPr>
            <p:nvPr/>
          </p:nvSpPr>
          <p:spPr bwMode="auto">
            <a:xfrm flipH="1" flipV="1">
              <a:off x="4589" y="1787"/>
              <a:ext cx="90" cy="363"/>
            </a:xfrm>
            <a:prstGeom prst="line">
              <a:avLst/>
            </a:prstGeom>
            <a:noFill/>
            <a:ln w="28575">
              <a:solidFill>
                <a:srgbClr val="FFAF79"/>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53" name="Line 250"/>
            <p:cNvSpPr>
              <a:spLocks noChangeShapeType="1"/>
            </p:cNvSpPr>
            <p:nvPr/>
          </p:nvSpPr>
          <p:spPr bwMode="auto">
            <a:xfrm flipV="1">
              <a:off x="4077" y="1839"/>
              <a:ext cx="90" cy="498"/>
            </a:xfrm>
            <a:prstGeom prst="line">
              <a:avLst/>
            </a:prstGeom>
            <a:noFill/>
            <a:ln w="28575">
              <a:solidFill>
                <a:srgbClr val="FF8D3F"/>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54" name="AutoShape 240"/>
            <p:cNvSpPr>
              <a:spLocks noChangeArrowheads="1"/>
            </p:cNvSpPr>
            <p:nvPr/>
          </p:nvSpPr>
          <p:spPr bwMode="auto">
            <a:xfrm>
              <a:off x="3244" y="2305"/>
              <a:ext cx="1089" cy="215"/>
            </a:xfrm>
            <a:prstGeom prst="roundRect">
              <a:avLst>
                <a:gd name="adj" fmla="val 16667"/>
              </a:avLst>
            </a:prstGeom>
            <a:solidFill>
              <a:srgbClr val="FF6600"/>
            </a:solidFill>
            <a:ln w="12700" algn="ctr">
              <a:solidFill>
                <a:srgbClr val="FF6600"/>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b="1" u="sng">
                  <a:solidFill>
                    <a:schemeClr val="bg1"/>
                  </a:solidFill>
                </a:rPr>
                <a:t>ECONOMIC ISSUES</a:t>
              </a:r>
            </a:p>
          </p:txBody>
        </p:sp>
        <p:sp>
          <p:nvSpPr>
            <p:cNvPr id="7255" name="AutoShape 248"/>
            <p:cNvSpPr>
              <a:spLocks noChangeArrowheads="1"/>
            </p:cNvSpPr>
            <p:nvPr/>
          </p:nvSpPr>
          <p:spPr bwMode="auto">
            <a:xfrm>
              <a:off x="2878" y="1513"/>
              <a:ext cx="724" cy="225"/>
            </a:xfrm>
            <a:prstGeom prst="roundRect">
              <a:avLst>
                <a:gd name="adj" fmla="val 16667"/>
              </a:avLst>
            </a:prstGeom>
            <a:solidFill>
              <a:srgbClr val="FF8D3F"/>
            </a:solidFill>
            <a:ln w="28575" algn="ctr">
              <a:solidFill>
                <a:srgbClr val="4D4D4D"/>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Employment</a:t>
              </a:r>
            </a:p>
          </p:txBody>
        </p:sp>
        <p:sp>
          <p:nvSpPr>
            <p:cNvPr id="7256" name="AutoShape 249"/>
            <p:cNvSpPr>
              <a:spLocks noChangeArrowheads="1"/>
            </p:cNvSpPr>
            <p:nvPr/>
          </p:nvSpPr>
          <p:spPr bwMode="auto">
            <a:xfrm>
              <a:off x="3987" y="1612"/>
              <a:ext cx="628" cy="215"/>
            </a:xfrm>
            <a:prstGeom prst="roundRect">
              <a:avLst>
                <a:gd name="adj" fmla="val 16667"/>
              </a:avLst>
            </a:prstGeom>
            <a:solidFill>
              <a:srgbClr val="FF8D3F"/>
            </a:solidFill>
            <a:ln w="12700" algn="ctr">
              <a:solidFill>
                <a:srgbClr val="FF8D3F"/>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Recession</a:t>
              </a:r>
            </a:p>
          </p:txBody>
        </p:sp>
        <p:sp>
          <p:nvSpPr>
            <p:cNvPr id="7257" name="AutoShape 252"/>
            <p:cNvSpPr>
              <a:spLocks noChangeArrowheads="1"/>
            </p:cNvSpPr>
            <p:nvPr/>
          </p:nvSpPr>
          <p:spPr bwMode="auto">
            <a:xfrm>
              <a:off x="3323" y="1061"/>
              <a:ext cx="800" cy="194"/>
            </a:xfrm>
            <a:prstGeom prst="roundRect">
              <a:avLst>
                <a:gd name="adj" fmla="val 16667"/>
              </a:avLst>
            </a:prstGeom>
            <a:solidFill>
              <a:srgbClr val="FFAF79"/>
            </a:solidFill>
            <a:ln w="12700" algn="ctr">
              <a:solidFill>
                <a:srgbClr val="FFAF79"/>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t>Wages &amp; salaries</a:t>
              </a:r>
            </a:p>
          </p:txBody>
        </p:sp>
        <p:sp>
          <p:nvSpPr>
            <p:cNvPr id="7258" name="AutoShape 253"/>
            <p:cNvSpPr>
              <a:spLocks noChangeArrowheads="1"/>
            </p:cNvSpPr>
            <p:nvPr/>
          </p:nvSpPr>
          <p:spPr bwMode="auto">
            <a:xfrm>
              <a:off x="3079" y="711"/>
              <a:ext cx="405" cy="194"/>
            </a:xfrm>
            <a:prstGeom prst="roundRect">
              <a:avLst>
                <a:gd name="adj" fmla="val 16667"/>
              </a:avLst>
            </a:prstGeom>
            <a:solidFill>
              <a:srgbClr val="FFAF79"/>
            </a:solidFill>
            <a:ln w="12700" algn="ctr">
              <a:solidFill>
                <a:srgbClr val="FFAF79"/>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t>Safety</a:t>
              </a:r>
            </a:p>
          </p:txBody>
        </p:sp>
        <p:sp>
          <p:nvSpPr>
            <p:cNvPr id="7259" name="AutoShape 254"/>
            <p:cNvSpPr>
              <a:spLocks noChangeArrowheads="1"/>
            </p:cNvSpPr>
            <p:nvPr/>
          </p:nvSpPr>
          <p:spPr bwMode="auto">
            <a:xfrm>
              <a:off x="2263" y="937"/>
              <a:ext cx="765" cy="194"/>
            </a:xfrm>
            <a:prstGeom prst="roundRect">
              <a:avLst>
                <a:gd name="adj" fmla="val 16667"/>
              </a:avLst>
            </a:prstGeom>
            <a:solidFill>
              <a:srgbClr val="FFAF79"/>
            </a:solidFill>
            <a:ln w="12700" algn="ctr">
              <a:solidFill>
                <a:srgbClr val="FFAF79"/>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t>Work Conditions</a:t>
              </a:r>
            </a:p>
          </p:txBody>
        </p:sp>
        <p:sp>
          <p:nvSpPr>
            <p:cNvPr id="7260" name="AutoShape 256"/>
            <p:cNvSpPr>
              <a:spLocks noChangeArrowheads="1"/>
            </p:cNvSpPr>
            <p:nvPr/>
          </p:nvSpPr>
          <p:spPr bwMode="auto">
            <a:xfrm>
              <a:off x="4715" y="2160"/>
              <a:ext cx="972" cy="194"/>
            </a:xfrm>
            <a:prstGeom prst="roundRect">
              <a:avLst>
                <a:gd name="adj" fmla="val 16667"/>
              </a:avLst>
            </a:prstGeom>
            <a:solidFill>
              <a:srgbClr val="FFAF79"/>
            </a:solidFill>
            <a:ln w="12700" algn="ctr">
              <a:solidFill>
                <a:srgbClr val="FFAF79"/>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t>Causes of Recessions</a:t>
              </a:r>
            </a:p>
          </p:txBody>
        </p:sp>
        <p:sp>
          <p:nvSpPr>
            <p:cNvPr id="7261" name="AutoShape 257"/>
            <p:cNvSpPr>
              <a:spLocks noChangeArrowheads="1"/>
            </p:cNvSpPr>
            <p:nvPr/>
          </p:nvSpPr>
          <p:spPr bwMode="auto">
            <a:xfrm>
              <a:off x="4547" y="942"/>
              <a:ext cx="945" cy="194"/>
            </a:xfrm>
            <a:prstGeom prst="roundRect">
              <a:avLst>
                <a:gd name="adj" fmla="val 16667"/>
              </a:avLst>
            </a:prstGeom>
            <a:solidFill>
              <a:srgbClr val="FFAF79"/>
            </a:solidFill>
            <a:ln w="12700" algn="ctr">
              <a:solidFill>
                <a:srgbClr val="FFAF79"/>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t>Effects of Recessions</a:t>
              </a:r>
            </a:p>
          </p:txBody>
        </p:sp>
        <p:sp>
          <p:nvSpPr>
            <p:cNvPr id="7262" name="Line 258"/>
            <p:cNvSpPr>
              <a:spLocks noChangeShapeType="1"/>
            </p:cNvSpPr>
            <p:nvPr/>
          </p:nvSpPr>
          <p:spPr bwMode="auto">
            <a:xfrm flipV="1">
              <a:off x="3216" y="847"/>
              <a:ext cx="0" cy="635"/>
            </a:xfrm>
            <a:prstGeom prst="line">
              <a:avLst/>
            </a:prstGeom>
            <a:noFill/>
            <a:ln w="28575">
              <a:solidFill>
                <a:srgbClr val="FFAF79"/>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63" name="Line 260"/>
            <p:cNvSpPr>
              <a:spLocks noChangeShapeType="1"/>
            </p:cNvSpPr>
            <p:nvPr/>
          </p:nvSpPr>
          <p:spPr bwMode="auto">
            <a:xfrm flipH="1" flipV="1">
              <a:off x="2778" y="1129"/>
              <a:ext cx="120" cy="398"/>
            </a:xfrm>
            <a:prstGeom prst="line">
              <a:avLst/>
            </a:prstGeom>
            <a:noFill/>
            <a:ln w="28575">
              <a:solidFill>
                <a:srgbClr val="FFAF79"/>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64" name="Line 261"/>
            <p:cNvSpPr>
              <a:spLocks noChangeShapeType="1"/>
            </p:cNvSpPr>
            <p:nvPr/>
          </p:nvSpPr>
          <p:spPr bwMode="auto">
            <a:xfrm flipV="1">
              <a:off x="3533" y="1255"/>
              <a:ext cx="181" cy="227"/>
            </a:xfrm>
            <a:prstGeom prst="line">
              <a:avLst/>
            </a:prstGeom>
            <a:noFill/>
            <a:ln w="28575">
              <a:solidFill>
                <a:srgbClr val="FFAF79"/>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65" name="Line 262"/>
            <p:cNvSpPr>
              <a:spLocks noChangeShapeType="1"/>
            </p:cNvSpPr>
            <p:nvPr/>
          </p:nvSpPr>
          <p:spPr bwMode="auto">
            <a:xfrm flipV="1">
              <a:off x="4576" y="1113"/>
              <a:ext cx="255" cy="505"/>
            </a:xfrm>
            <a:prstGeom prst="line">
              <a:avLst/>
            </a:prstGeom>
            <a:noFill/>
            <a:ln w="28575">
              <a:solidFill>
                <a:srgbClr val="FFAF79"/>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66" name="Line 264"/>
            <p:cNvSpPr>
              <a:spLocks noChangeShapeType="1"/>
            </p:cNvSpPr>
            <p:nvPr/>
          </p:nvSpPr>
          <p:spPr bwMode="auto">
            <a:xfrm flipV="1">
              <a:off x="4951" y="1878"/>
              <a:ext cx="91" cy="272"/>
            </a:xfrm>
            <a:prstGeom prst="line">
              <a:avLst/>
            </a:prstGeom>
            <a:noFill/>
            <a:ln w="28575">
              <a:solidFill>
                <a:srgbClr val="FFAF79"/>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67" name="Line 265"/>
            <p:cNvSpPr>
              <a:spLocks noChangeShapeType="1"/>
            </p:cNvSpPr>
            <p:nvPr/>
          </p:nvSpPr>
          <p:spPr bwMode="auto">
            <a:xfrm flipH="1" flipV="1">
              <a:off x="5359" y="1651"/>
              <a:ext cx="136" cy="499"/>
            </a:xfrm>
            <a:prstGeom prst="line">
              <a:avLst/>
            </a:prstGeom>
            <a:noFill/>
            <a:ln w="28575">
              <a:solidFill>
                <a:srgbClr val="FFAF79"/>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68" name="Line 266"/>
            <p:cNvSpPr>
              <a:spLocks noChangeShapeType="1"/>
            </p:cNvSpPr>
            <p:nvPr/>
          </p:nvSpPr>
          <p:spPr bwMode="auto">
            <a:xfrm flipV="1">
              <a:off x="5632" y="1606"/>
              <a:ext cx="226" cy="544"/>
            </a:xfrm>
            <a:prstGeom prst="line">
              <a:avLst/>
            </a:prstGeom>
            <a:noFill/>
            <a:ln w="28575">
              <a:solidFill>
                <a:srgbClr val="FFAF79"/>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69" name="Line 267"/>
            <p:cNvSpPr>
              <a:spLocks noChangeShapeType="1"/>
            </p:cNvSpPr>
            <p:nvPr/>
          </p:nvSpPr>
          <p:spPr bwMode="auto">
            <a:xfrm flipV="1">
              <a:off x="5722" y="1969"/>
              <a:ext cx="182" cy="227"/>
            </a:xfrm>
            <a:prstGeom prst="line">
              <a:avLst/>
            </a:prstGeom>
            <a:noFill/>
            <a:ln w="28575">
              <a:solidFill>
                <a:srgbClr val="FFAF79"/>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70" name="Line 268"/>
            <p:cNvSpPr>
              <a:spLocks noChangeShapeType="1"/>
            </p:cNvSpPr>
            <p:nvPr/>
          </p:nvSpPr>
          <p:spPr bwMode="auto">
            <a:xfrm flipH="1" flipV="1">
              <a:off x="5031" y="2332"/>
              <a:ext cx="136" cy="227"/>
            </a:xfrm>
            <a:prstGeom prst="line">
              <a:avLst/>
            </a:prstGeom>
            <a:noFill/>
            <a:ln w="28575">
              <a:solidFill>
                <a:srgbClr val="FFAF79"/>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71" name="Line 269"/>
            <p:cNvSpPr>
              <a:spLocks noChangeShapeType="1"/>
            </p:cNvSpPr>
            <p:nvPr/>
          </p:nvSpPr>
          <p:spPr bwMode="auto">
            <a:xfrm flipV="1">
              <a:off x="4588" y="2332"/>
              <a:ext cx="136" cy="136"/>
            </a:xfrm>
            <a:prstGeom prst="line">
              <a:avLst/>
            </a:prstGeom>
            <a:noFill/>
            <a:ln w="28575">
              <a:solidFill>
                <a:srgbClr val="FFAF79"/>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72" name="Text Box 271"/>
            <p:cNvSpPr txBox="1">
              <a:spLocks noChangeArrowheads="1"/>
            </p:cNvSpPr>
            <p:nvPr/>
          </p:nvSpPr>
          <p:spPr bwMode="auto">
            <a:xfrm>
              <a:off x="4951" y="1742"/>
              <a:ext cx="309"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War</a:t>
              </a:r>
            </a:p>
          </p:txBody>
        </p:sp>
        <p:sp>
          <p:nvSpPr>
            <p:cNvPr id="7273" name="Text Box 272"/>
            <p:cNvSpPr txBox="1">
              <a:spLocks noChangeArrowheads="1"/>
            </p:cNvSpPr>
            <p:nvPr/>
          </p:nvSpPr>
          <p:spPr bwMode="auto">
            <a:xfrm>
              <a:off x="4304" y="2470"/>
              <a:ext cx="686"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Financial crisis</a:t>
              </a:r>
            </a:p>
          </p:txBody>
        </p:sp>
        <p:sp>
          <p:nvSpPr>
            <p:cNvPr id="7274" name="Text Box 273"/>
            <p:cNvSpPr txBox="1">
              <a:spLocks noChangeArrowheads="1"/>
            </p:cNvSpPr>
            <p:nvPr/>
          </p:nvSpPr>
          <p:spPr bwMode="auto">
            <a:xfrm>
              <a:off x="5839" y="1803"/>
              <a:ext cx="870"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Under Consumption</a:t>
              </a:r>
            </a:p>
          </p:txBody>
        </p:sp>
        <p:sp>
          <p:nvSpPr>
            <p:cNvPr id="7275" name="Text Box 274"/>
            <p:cNvSpPr txBox="1">
              <a:spLocks noChangeArrowheads="1"/>
            </p:cNvSpPr>
            <p:nvPr/>
          </p:nvSpPr>
          <p:spPr bwMode="auto">
            <a:xfrm>
              <a:off x="4907" y="1515"/>
              <a:ext cx="706"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Overproduction</a:t>
              </a:r>
            </a:p>
          </p:txBody>
        </p:sp>
        <p:sp>
          <p:nvSpPr>
            <p:cNvPr id="7276" name="Text Box 275"/>
            <p:cNvSpPr txBox="1">
              <a:spLocks noChangeArrowheads="1"/>
            </p:cNvSpPr>
            <p:nvPr/>
          </p:nvSpPr>
          <p:spPr bwMode="auto">
            <a:xfrm>
              <a:off x="5813" y="1470"/>
              <a:ext cx="637"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Energy Crisis</a:t>
              </a:r>
            </a:p>
          </p:txBody>
        </p:sp>
        <p:sp>
          <p:nvSpPr>
            <p:cNvPr id="7277" name="Text Box 276"/>
            <p:cNvSpPr txBox="1">
              <a:spLocks noChangeArrowheads="1"/>
            </p:cNvSpPr>
            <p:nvPr/>
          </p:nvSpPr>
          <p:spPr bwMode="auto">
            <a:xfrm>
              <a:off x="4848" y="2559"/>
              <a:ext cx="709"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Currency Crisis</a:t>
              </a:r>
            </a:p>
          </p:txBody>
        </p:sp>
        <p:sp>
          <p:nvSpPr>
            <p:cNvPr id="7278" name="Line 277"/>
            <p:cNvSpPr>
              <a:spLocks noChangeShapeType="1"/>
            </p:cNvSpPr>
            <p:nvPr/>
          </p:nvSpPr>
          <p:spPr bwMode="auto">
            <a:xfrm flipH="1" flipV="1">
              <a:off x="4286" y="796"/>
              <a:ext cx="271" cy="226"/>
            </a:xfrm>
            <a:prstGeom prst="line">
              <a:avLst/>
            </a:prstGeom>
            <a:noFill/>
            <a:ln w="28575">
              <a:solidFill>
                <a:srgbClr val="FFAF79"/>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79" name="Line 278"/>
            <p:cNvSpPr>
              <a:spLocks noChangeShapeType="1"/>
            </p:cNvSpPr>
            <p:nvPr/>
          </p:nvSpPr>
          <p:spPr bwMode="auto">
            <a:xfrm flipH="1" flipV="1">
              <a:off x="4740" y="614"/>
              <a:ext cx="134" cy="317"/>
            </a:xfrm>
            <a:prstGeom prst="line">
              <a:avLst/>
            </a:prstGeom>
            <a:noFill/>
            <a:ln w="28575">
              <a:solidFill>
                <a:srgbClr val="FFAF79"/>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80" name="Line 279"/>
            <p:cNvSpPr>
              <a:spLocks noChangeShapeType="1"/>
            </p:cNvSpPr>
            <p:nvPr/>
          </p:nvSpPr>
          <p:spPr bwMode="auto">
            <a:xfrm flipV="1">
              <a:off x="5239" y="705"/>
              <a:ext cx="137" cy="272"/>
            </a:xfrm>
            <a:prstGeom prst="line">
              <a:avLst/>
            </a:prstGeom>
            <a:noFill/>
            <a:ln w="28575">
              <a:solidFill>
                <a:srgbClr val="FFAF79"/>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81" name="Line 280"/>
            <p:cNvSpPr>
              <a:spLocks noChangeShapeType="1"/>
            </p:cNvSpPr>
            <p:nvPr/>
          </p:nvSpPr>
          <p:spPr bwMode="auto">
            <a:xfrm flipV="1">
              <a:off x="5464" y="1023"/>
              <a:ext cx="228" cy="0"/>
            </a:xfrm>
            <a:prstGeom prst="line">
              <a:avLst/>
            </a:prstGeom>
            <a:noFill/>
            <a:ln w="28575">
              <a:solidFill>
                <a:srgbClr val="FFAF79"/>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82" name="Text Box 281"/>
            <p:cNvSpPr txBox="1">
              <a:spLocks noChangeArrowheads="1"/>
            </p:cNvSpPr>
            <p:nvPr/>
          </p:nvSpPr>
          <p:spPr bwMode="auto">
            <a:xfrm>
              <a:off x="3615" y="660"/>
              <a:ext cx="853"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Credit crunch</a:t>
              </a:r>
            </a:p>
          </p:txBody>
        </p:sp>
        <p:sp>
          <p:nvSpPr>
            <p:cNvPr id="7283" name="Text Box 282"/>
            <p:cNvSpPr txBox="1">
              <a:spLocks noChangeArrowheads="1"/>
            </p:cNvSpPr>
            <p:nvPr/>
          </p:nvSpPr>
          <p:spPr bwMode="auto">
            <a:xfrm>
              <a:off x="5647" y="937"/>
              <a:ext cx="698"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Unemployment</a:t>
              </a:r>
            </a:p>
          </p:txBody>
        </p:sp>
        <p:sp>
          <p:nvSpPr>
            <p:cNvPr id="7284" name="Text Box 283"/>
            <p:cNvSpPr txBox="1">
              <a:spLocks noChangeArrowheads="1"/>
            </p:cNvSpPr>
            <p:nvPr/>
          </p:nvSpPr>
          <p:spPr bwMode="auto">
            <a:xfrm>
              <a:off x="4240" y="484"/>
              <a:ext cx="981"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Deflation or Disinflation</a:t>
              </a:r>
            </a:p>
          </p:txBody>
        </p:sp>
        <p:sp>
          <p:nvSpPr>
            <p:cNvPr id="7285" name="Text Box 284"/>
            <p:cNvSpPr txBox="1">
              <a:spLocks noChangeArrowheads="1"/>
            </p:cNvSpPr>
            <p:nvPr/>
          </p:nvSpPr>
          <p:spPr bwMode="auto">
            <a:xfrm>
              <a:off x="5329" y="614"/>
              <a:ext cx="645"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Fore closures</a:t>
              </a:r>
            </a:p>
          </p:txBody>
        </p:sp>
        <p:sp>
          <p:nvSpPr>
            <p:cNvPr id="7286" name="Line 285"/>
            <p:cNvSpPr>
              <a:spLocks noChangeShapeType="1"/>
            </p:cNvSpPr>
            <p:nvPr/>
          </p:nvSpPr>
          <p:spPr bwMode="auto">
            <a:xfrm flipV="1">
              <a:off x="4422" y="1159"/>
              <a:ext cx="137" cy="272"/>
            </a:xfrm>
            <a:prstGeom prst="line">
              <a:avLst/>
            </a:prstGeom>
            <a:noFill/>
            <a:ln w="28575">
              <a:solidFill>
                <a:srgbClr val="FFAF79"/>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87" name="Text Box 286"/>
            <p:cNvSpPr txBox="1">
              <a:spLocks noChangeArrowheads="1"/>
            </p:cNvSpPr>
            <p:nvPr/>
          </p:nvSpPr>
          <p:spPr bwMode="auto">
            <a:xfrm>
              <a:off x="3917" y="1386"/>
              <a:ext cx="622"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Bankruptcies</a:t>
              </a:r>
            </a:p>
          </p:txBody>
        </p:sp>
      </p:grpSp>
      <p:sp>
        <p:nvSpPr>
          <p:cNvPr id="7177" name="Text Box 299"/>
          <p:cNvSpPr txBox="1">
            <a:spLocks noChangeArrowheads="1"/>
          </p:cNvSpPr>
          <p:nvPr/>
        </p:nvSpPr>
        <p:spPr bwMode="auto">
          <a:xfrm>
            <a:off x="-7938" y="1584325"/>
            <a:ext cx="4105276"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800" b="1">
                <a:solidFill>
                  <a:srgbClr val="993366"/>
                </a:solidFill>
                <a:latin typeface="Arial "/>
                <a:cs typeface="Arial" pitchFamily="34" charset="0"/>
              </a:rPr>
              <a:t>INTRODUCTION</a:t>
            </a:r>
            <a:endParaRPr lang="en-GB" altLang="en-US" sz="1800" b="1" u="sng">
              <a:solidFill>
                <a:srgbClr val="993366"/>
              </a:solidFill>
              <a:latin typeface="Arial "/>
              <a:cs typeface="Arial" pitchFamily="34" charset="0"/>
            </a:endParaRPr>
          </a:p>
        </p:txBody>
      </p:sp>
      <p:sp>
        <p:nvSpPr>
          <p:cNvPr id="7178" name="Text Box 300"/>
          <p:cNvSpPr txBox="1">
            <a:spLocks noChangeArrowheads="1"/>
          </p:cNvSpPr>
          <p:nvPr/>
        </p:nvSpPr>
        <p:spPr bwMode="auto">
          <a:xfrm>
            <a:off x="71438" y="1920875"/>
            <a:ext cx="388143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i="1">
                <a:solidFill>
                  <a:srgbClr val="5F5F5F"/>
                </a:solidFill>
              </a:rPr>
              <a:t>Obtains all </a:t>
            </a:r>
            <a:r>
              <a:rPr lang="en-GB" altLang="en-US" sz="1200" b="1" i="1" u="sng">
                <a:solidFill>
                  <a:srgbClr val="993366"/>
                </a:solidFill>
              </a:rPr>
              <a:t>significant information relevant to the design</a:t>
            </a:r>
            <a:r>
              <a:rPr lang="en-GB" altLang="en-US" sz="1200" i="1">
                <a:solidFill>
                  <a:srgbClr val="5F5F5F"/>
                </a:solidFill>
              </a:rPr>
              <a:t> of the product. Presents </a:t>
            </a:r>
            <a:r>
              <a:rPr lang="en-GB" altLang="en-US" sz="1200" b="1" i="1" u="sng">
                <a:solidFill>
                  <a:srgbClr val="993366"/>
                </a:solidFill>
              </a:rPr>
              <a:t>a wide rang</a:t>
            </a:r>
            <a:r>
              <a:rPr lang="en-GB" altLang="en-US" sz="1200" i="1" u="sng">
                <a:solidFill>
                  <a:srgbClr val="993366"/>
                </a:solidFill>
              </a:rPr>
              <a:t>e</a:t>
            </a:r>
            <a:r>
              <a:rPr lang="en-GB" altLang="en-US" sz="1200" b="1" i="1" u="sng">
                <a:solidFill>
                  <a:srgbClr val="993366"/>
                </a:solidFill>
              </a:rPr>
              <a:t> of evidence</a:t>
            </a:r>
            <a:r>
              <a:rPr lang="en-GB" altLang="en-US" sz="1200" i="1">
                <a:solidFill>
                  <a:srgbClr val="5F5F5F"/>
                </a:solidFill>
              </a:rPr>
              <a:t> to show the </a:t>
            </a:r>
            <a:r>
              <a:rPr lang="en-GB" altLang="en-US" sz="1200" b="1" i="1" u="sng">
                <a:solidFill>
                  <a:srgbClr val="993366"/>
                </a:solidFill>
              </a:rPr>
              <a:t>sources of inspiration</a:t>
            </a:r>
            <a:r>
              <a:rPr lang="en-GB" altLang="en-US" sz="1200" i="1">
                <a:solidFill>
                  <a:srgbClr val="5F5F5F"/>
                </a:solidFill>
              </a:rPr>
              <a:t> and </a:t>
            </a:r>
            <a:r>
              <a:rPr lang="en-GB" altLang="en-US" sz="1200" b="1" i="1" u="sng">
                <a:solidFill>
                  <a:srgbClr val="993366"/>
                </a:solidFill>
              </a:rPr>
              <a:t>influences</a:t>
            </a:r>
            <a:r>
              <a:rPr lang="en-GB" altLang="en-US" sz="1200" b="1" i="1">
                <a:solidFill>
                  <a:schemeClr val="hlink"/>
                </a:solidFill>
              </a:rPr>
              <a:t> </a:t>
            </a:r>
            <a:r>
              <a:rPr lang="en-GB" altLang="en-US" sz="1200" i="1">
                <a:solidFill>
                  <a:srgbClr val="5F5F5F"/>
                </a:solidFill>
              </a:rPr>
              <a:t>on the designing.</a:t>
            </a:r>
          </a:p>
        </p:txBody>
      </p:sp>
      <p:sp>
        <p:nvSpPr>
          <p:cNvPr id="7179" name="AutoShape 431"/>
          <p:cNvSpPr>
            <a:spLocks noChangeArrowheads="1"/>
          </p:cNvSpPr>
          <p:nvPr/>
        </p:nvSpPr>
        <p:spPr bwMode="auto">
          <a:xfrm>
            <a:off x="9713913" y="122238"/>
            <a:ext cx="2889250" cy="862012"/>
          </a:xfrm>
          <a:prstGeom prst="roundRect">
            <a:avLst>
              <a:gd name="adj" fmla="val 16667"/>
            </a:avLst>
          </a:prstGeom>
          <a:gradFill rotWithShape="1">
            <a:gsLst>
              <a:gs pos="0">
                <a:srgbClr val="FFFFFF"/>
              </a:gs>
              <a:gs pos="100000">
                <a:srgbClr val="DDDDDD"/>
              </a:gs>
            </a:gsLst>
            <a:lin ang="5400000" scaled="1"/>
          </a:gradFill>
          <a:ln w="28575" algn="ctr">
            <a:solidFill>
              <a:schemeClr val="hlink"/>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400">
                <a:solidFill>
                  <a:srgbClr val="4D4D4D"/>
                </a:solidFill>
              </a:rPr>
              <a:t>FOR MORE UNEDITED INFORMATION PLEASE SEE </a:t>
            </a:r>
            <a:r>
              <a:rPr lang="en-GB" altLang="en-US" sz="1400" b="1" u="sng">
                <a:solidFill>
                  <a:srgbClr val="FF9900"/>
                </a:solidFill>
                <a:hlinkClick r:id="rId3" action="ppaction://hlinksldjump"/>
              </a:rPr>
              <a:t>APPENDIX ONE</a:t>
            </a:r>
            <a:endParaRPr lang="en-GB" altLang="en-US" sz="1400" b="1" u="sng">
              <a:solidFill>
                <a:srgbClr val="FF9900"/>
              </a:solidFill>
            </a:endParaRPr>
          </a:p>
        </p:txBody>
      </p:sp>
      <p:grpSp>
        <p:nvGrpSpPr>
          <p:cNvPr id="7180" name="Group 507"/>
          <p:cNvGrpSpPr>
            <a:grpSpLocks/>
          </p:cNvGrpSpPr>
          <p:nvPr/>
        </p:nvGrpSpPr>
        <p:grpSpPr bwMode="auto">
          <a:xfrm>
            <a:off x="-82550" y="2497138"/>
            <a:ext cx="6196013" cy="2779712"/>
            <a:chOff x="-52" y="1573"/>
            <a:chExt cx="3903" cy="1751"/>
          </a:xfrm>
        </p:grpSpPr>
        <p:sp>
          <p:nvSpPr>
            <p:cNvPr id="7208" name="Line 472"/>
            <p:cNvSpPr>
              <a:spLocks noChangeShapeType="1"/>
            </p:cNvSpPr>
            <p:nvPr/>
          </p:nvSpPr>
          <p:spPr bwMode="auto">
            <a:xfrm flipV="1">
              <a:off x="1673" y="1844"/>
              <a:ext cx="136" cy="817"/>
            </a:xfrm>
            <a:prstGeom prst="line">
              <a:avLst/>
            </a:prstGeom>
            <a:noFill/>
            <a:ln w="28575">
              <a:solidFill>
                <a:srgbClr val="4D4D4D"/>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09" name="Line 465"/>
            <p:cNvSpPr>
              <a:spLocks noChangeShapeType="1"/>
            </p:cNvSpPr>
            <p:nvPr/>
          </p:nvSpPr>
          <p:spPr bwMode="auto">
            <a:xfrm flipH="1">
              <a:off x="1628" y="1981"/>
              <a:ext cx="0" cy="680"/>
            </a:xfrm>
            <a:prstGeom prst="line">
              <a:avLst/>
            </a:prstGeom>
            <a:noFill/>
            <a:ln w="28575">
              <a:solidFill>
                <a:srgbClr val="CF6F9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10" name="Line 466"/>
            <p:cNvSpPr>
              <a:spLocks noChangeShapeType="1"/>
            </p:cNvSpPr>
            <p:nvPr/>
          </p:nvSpPr>
          <p:spPr bwMode="auto">
            <a:xfrm>
              <a:off x="1447" y="2208"/>
              <a:ext cx="45" cy="408"/>
            </a:xfrm>
            <a:prstGeom prst="line">
              <a:avLst/>
            </a:prstGeom>
            <a:noFill/>
            <a:ln w="28575">
              <a:solidFill>
                <a:srgbClr val="CF6F9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11" name="Line 467"/>
            <p:cNvSpPr>
              <a:spLocks noChangeShapeType="1"/>
            </p:cNvSpPr>
            <p:nvPr/>
          </p:nvSpPr>
          <p:spPr bwMode="auto">
            <a:xfrm>
              <a:off x="1220" y="2525"/>
              <a:ext cx="136" cy="136"/>
            </a:xfrm>
            <a:prstGeom prst="line">
              <a:avLst/>
            </a:prstGeom>
            <a:noFill/>
            <a:ln w="28575">
              <a:solidFill>
                <a:srgbClr val="CF6F9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12" name="Line 468"/>
            <p:cNvSpPr>
              <a:spLocks noChangeShapeType="1"/>
            </p:cNvSpPr>
            <p:nvPr/>
          </p:nvSpPr>
          <p:spPr bwMode="auto">
            <a:xfrm flipH="1">
              <a:off x="1719" y="2208"/>
              <a:ext cx="136" cy="453"/>
            </a:xfrm>
            <a:prstGeom prst="line">
              <a:avLst/>
            </a:prstGeom>
            <a:noFill/>
            <a:ln w="28575">
              <a:solidFill>
                <a:srgbClr val="CF6F9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13" name="Line 469"/>
            <p:cNvSpPr>
              <a:spLocks noChangeShapeType="1"/>
            </p:cNvSpPr>
            <p:nvPr/>
          </p:nvSpPr>
          <p:spPr bwMode="auto">
            <a:xfrm flipH="1">
              <a:off x="1945" y="2616"/>
              <a:ext cx="91" cy="46"/>
            </a:xfrm>
            <a:prstGeom prst="line">
              <a:avLst/>
            </a:prstGeom>
            <a:noFill/>
            <a:ln w="28575">
              <a:solidFill>
                <a:srgbClr val="CF6F9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14" name="Line 470"/>
            <p:cNvSpPr>
              <a:spLocks noChangeShapeType="1"/>
            </p:cNvSpPr>
            <p:nvPr/>
          </p:nvSpPr>
          <p:spPr bwMode="auto">
            <a:xfrm flipH="1">
              <a:off x="1945" y="2389"/>
              <a:ext cx="45" cy="272"/>
            </a:xfrm>
            <a:prstGeom prst="line">
              <a:avLst/>
            </a:prstGeom>
            <a:noFill/>
            <a:ln w="28575">
              <a:solidFill>
                <a:srgbClr val="CF6F9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15" name="Line 471"/>
            <p:cNvSpPr>
              <a:spLocks noChangeShapeType="1"/>
            </p:cNvSpPr>
            <p:nvPr/>
          </p:nvSpPr>
          <p:spPr bwMode="auto">
            <a:xfrm>
              <a:off x="1945" y="2843"/>
              <a:ext cx="46" cy="136"/>
            </a:xfrm>
            <a:prstGeom prst="line">
              <a:avLst/>
            </a:prstGeom>
            <a:noFill/>
            <a:ln w="28575">
              <a:solidFill>
                <a:srgbClr val="CF6F9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16" name="Line 455"/>
            <p:cNvSpPr>
              <a:spLocks noChangeShapeType="1"/>
            </p:cNvSpPr>
            <p:nvPr/>
          </p:nvSpPr>
          <p:spPr bwMode="auto">
            <a:xfrm>
              <a:off x="222" y="2026"/>
              <a:ext cx="0" cy="726"/>
            </a:xfrm>
            <a:prstGeom prst="line">
              <a:avLst/>
            </a:prstGeom>
            <a:noFill/>
            <a:ln w="28575">
              <a:solidFill>
                <a:srgbClr val="4D4D4D"/>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17" name="Line 441"/>
            <p:cNvSpPr>
              <a:spLocks noChangeShapeType="1"/>
            </p:cNvSpPr>
            <p:nvPr/>
          </p:nvSpPr>
          <p:spPr bwMode="auto">
            <a:xfrm flipH="1">
              <a:off x="2128" y="2208"/>
              <a:ext cx="589" cy="952"/>
            </a:xfrm>
            <a:prstGeom prst="line">
              <a:avLst/>
            </a:prstGeom>
            <a:noFill/>
            <a:ln w="28575">
              <a:solidFill>
                <a:srgbClr val="993366"/>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18" name="Line 439"/>
            <p:cNvSpPr>
              <a:spLocks noChangeShapeType="1"/>
            </p:cNvSpPr>
            <p:nvPr/>
          </p:nvSpPr>
          <p:spPr bwMode="auto">
            <a:xfrm flipH="1">
              <a:off x="2172" y="2933"/>
              <a:ext cx="454" cy="182"/>
            </a:xfrm>
            <a:prstGeom prst="line">
              <a:avLst/>
            </a:prstGeom>
            <a:noFill/>
            <a:ln w="28575">
              <a:solidFill>
                <a:srgbClr val="993366"/>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19" name="Line 243"/>
            <p:cNvSpPr>
              <a:spLocks noChangeShapeType="1"/>
            </p:cNvSpPr>
            <p:nvPr/>
          </p:nvSpPr>
          <p:spPr bwMode="auto">
            <a:xfrm flipV="1">
              <a:off x="3743" y="2520"/>
              <a:ext cx="0" cy="5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20" name="AutoShape 239"/>
            <p:cNvSpPr>
              <a:spLocks noChangeArrowheads="1"/>
            </p:cNvSpPr>
            <p:nvPr/>
          </p:nvSpPr>
          <p:spPr bwMode="auto">
            <a:xfrm>
              <a:off x="976" y="3109"/>
              <a:ext cx="1261" cy="215"/>
            </a:xfrm>
            <a:prstGeom prst="roundRect">
              <a:avLst>
                <a:gd name="adj" fmla="val 16667"/>
              </a:avLst>
            </a:prstGeom>
            <a:solidFill>
              <a:srgbClr val="993366"/>
            </a:solidFill>
            <a:ln w="12700" algn="ctr">
              <a:solidFill>
                <a:srgbClr val="993366"/>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b="1" u="sng">
                  <a:solidFill>
                    <a:schemeClr val="bg1"/>
                  </a:solidFill>
                </a:rPr>
                <a:t>SOCIAL IMPLICATIONS</a:t>
              </a:r>
            </a:p>
          </p:txBody>
        </p:sp>
        <p:sp>
          <p:nvSpPr>
            <p:cNvPr id="7221" name="AutoShape 295"/>
            <p:cNvSpPr>
              <a:spLocks noChangeArrowheads="1"/>
            </p:cNvSpPr>
            <p:nvPr/>
          </p:nvSpPr>
          <p:spPr bwMode="auto">
            <a:xfrm>
              <a:off x="1195" y="2640"/>
              <a:ext cx="798" cy="225"/>
            </a:xfrm>
            <a:prstGeom prst="roundRect">
              <a:avLst>
                <a:gd name="adj" fmla="val 16667"/>
              </a:avLst>
            </a:prstGeom>
            <a:solidFill>
              <a:srgbClr val="D37BA7"/>
            </a:solidFill>
            <a:ln w="28575" algn="ctr">
              <a:solidFill>
                <a:srgbClr val="4D4D4D"/>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Human Rights</a:t>
              </a:r>
            </a:p>
          </p:txBody>
        </p:sp>
        <p:sp>
          <p:nvSpPr>
            <p:cNvPr id="7222" name="AutoShape 296"/>
            <p:cNvSpPr>
              <a:spLocks noChangeArrowheads="1"/>
            </p:cNvSpPr>
            <p:nvPr/>
          </p:nvSpPr>
          <p:spPr bwMode="auto">
            <a:xfrm>
              <a:off x="58" y="2809"/>
              <a:ext cx="890" cy="215"/>
            </a:xfrm>
            <a:prstGeom prst="roundRect">
              <a:avLst>
                <a:gd name="adj" fmla="val 16667"/>
              </a:avLst>
            </a:prstGeom>
            <a:solidFill>
              <a:srgbClr val="D37BA7"/>
            </a:solidFill>
            <a:ln w="12700" algn="ctr">
              <a:solidFill>
                <a:srgbClr val="D37BA7"/>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Equal Treatment</a:t>
              </a:r>
            </a:p>
          </p:txBody>
        </p:sp>
        <p:sp>
          <p:nvSpPr>
            <p:cNvPr id="7223" name="Line 425"/>
            <p:cNvSpPr>
              <a:spLocks noChangeShapeType="1"/>
            </p:cNvSpPr>
            <p:nvPr/>
          </p:nvSpPr>
          <p:spPr bwMode="auto">
            <a:xfrm>
              <a:off x="948" y="2916"/>
              <a:ext cx="181" cy="182"/>
            </a:xfrm>
            <a:prstGeom prst="line">
              <a:avLst/>
            </a:prstGeom>
            <a:noFill/>
            <a:ln w="28575">
              <a:solidFill>
                <a:srgbClr val="993366"/>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24" name="Line 426"/>
            <p:cNvSpPr>
              <a:spLocks noChangeShapeType="1"/>
            </p:cNvSpPr>
            <p:nvPr/>
          </p:nvSpPr>
          <p:spPr bwMode="auto">
            <a:xfrm>
              <a:off x="1628" y="2871"/>
              <a:ext cx="1" cy="272"/>
            </a:xfrm>
            <a:prstGeom prst="line">
              <a:avLst/>
            </a:prstGeom>
            <a:noFill/>
            <a:ln w="28575">
              <a:solidFill>
                <a:srgbClr val="993366"/>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25" name="Line 434"/>
            <p:cNvSpPr>
              <a:spLocks noChangeShapeType="1"/>
            </p:cNvSpPr>
            <p:nvPr/>
          </p:nvSpPr>
          <p:spPr bwMode="auto">
            <a:xfrm>
              <a:off x="2807" y="2525"/>
              <a:ext cx="136" cy="273"/>
            </a:xfrm>
            <a:prstGeom prst="line">
              <a:avLst/>
            </a:prstGeom>
            <a:noFill/>
            <a:ln w="28575">
              <a:solidFill>
                <a:srgbClr val="CF6F9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26" name="Text Box 435"/>
            <p:cNvSpPr txBox="1">
              <a:spLocks noChangeArrowheads="1"/>
            </p:cNvSpPr>
            <p:nvPr/>
          </p:nvSpPr>
          <p:spPr bwMode="auto">
            <a:xfrm>
              <a:off x="-52" y="1754"/>
              <a:ext cx="863"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AMNESTY INTERNATIONAL</a:t>
              </a:r>
              <a:endParaRPr lang="en-GB" altLang="en-US" sz="1000" b="1">
                <a:solidFill>
                  <a:srgbClr val="729A00"/>
                </a:solidFill>
              </a:endParaRPr>
            </a:p>
          </p:txBody>
        </p:sp>
        <p:sp>
          <p:nvSpPr>
            <p:cNvPr id="7227" name="Text Box 436"/>
            <p:cNvSpPr txBox="1">
              <a:spLocks noChangeArrowheads="1"/>
            </p:cNvSpPr>
            <p:nvPr/>
          </p:nvSpPr>
          <p:spPr bwMode="auto">
            <a:xfrm>
              <a:off x="3079" y="2480"/>
              <a:ext cx="772"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Drug Abuse</a:t>
              </a:r>
              <a:endParaRPr lang="en-GB" altLang="en-US" sz="1000" b="1">
                <a:solidFill>
                  <a:srgbClr val="729A00"/>
                </a:solidFill>
              </a:endParaRPr>
            </a:p>
          </p:txBody>
        </p:sp>
        <p:sp>
          <p:nvSpPr>
            <p:cNvPr id="7228" name="AutoShape 438"/>
            <p:cNvSpPr>
              <a:spLocks noChangeArrowheads="1"/>
            </p:cNvSpPr>
            <p:nvPr/>
          </p:nvSpPr>
          <p:spPr bwMode="auto">
            <a:xfrm>
              <a:off x="2605" y="2764"/>
              <a:ext cx="883" cy="215"/>
            </a:xfrm>
            <a:prstGeom prst="roundRect">
              <a:avLst>
                <a:gd name="adj" fmla="val 16667"/>
              </a:avLst>
            </a:prstGeom>
            <a:solidFill>
              <a:srgbClr val="D37BA7"/>
            </a:solidFill>
            <a:ln w="12700" algn="ctr">
              <a:solidFill>
                <a:srgbClr val="D37BA7"/>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Alcohol &amp; Drugs</a:t>
              </a:r>
            </a:p>
          </p:txBody>
        </p:sp>
        <p:sp>
          <p:nvSpPr>
            <p:cNvPr id="7229" name="AutoShape 440"/>
            <p:cNvSpPr>
              <a:spLocks noChangeArrowheads="1"/>
            </p:cNvSpPr>
            <p:nvPr/>
          </p:nvSpPr>
          <p:spPr bwMode="auto">
            <a:xfrm>
              <a:off x="2308" y="2026"/>
              <a:ext cx="1251" cy="215"/>
            </a:xfrm>
            <a:prstGeom prst="roundRect">
              <a:avLst>
                <a:gd name="adj" fmla="val 16667"/>
              </a:avLst>
            </a:prstGeom>
            <a:solidFill>
              <a:srgbClr val="D37BA7"/>
            </a:solidFill>
            <a:ln w="12700" algn="ctr">
              <a:solidFill>
                <a:srgbClr val="D37BA7"/>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Environmental Protection</a:t>
              </a:r>
            </a:p>
          </p:txBody>
        </p:sp>
        <p:sp>
          <p:nvSpPr>
            <p:cNvPr id="7230" name="Text Box 442"/>
            <p:cNvSpPr txBox="1">
              <a:spLocks noChangeArrowheads="1"/>
            </p:cNvSpPr>
            <p:nvPr/>
          </p:nvSpPr>
          <p:spPr bwMode="auto">
            <a:xfrm>
              <a:off x="2489" y="2349"/>
              <a:ext cx="772"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Binge Drinking</a:t>
              </a:r>
              <a:endParaRPr lang="en-GB" altLang="en-US" sz="1000" b="1">
                <a:solidFill>
                  <a:srgbClr val="729A00"/>
                </a:solidFill>
              </a:endParaRPr>
            </a:p>
          </p:txBody>
        </p:sp>
        <p:sp>
          <p:nvSpPr>
            <p:cNvPr id="7231" name="Line 443"/>
            <p:cNvSpPr>
              <a:spLocks noChangeShapeType="1"/>
            </p:cNvSpPr>
            <p:nvPr/>
          </p:nvSpPr>
          <p:spPr bwMode="auto">
            <a:xfrm flipH="1">
              <a:off x="3216" y="2661"/>
              <a:ext cx="181" cy="91"/>
            </a:xfrm>
            <a:prstGeom prst="line">
              <a:avLst/>
            </a:prstGeom>
            <a:noFill/>
            <a:ln w="28575">
              <a:solidFill>
                <a:srgbClr val="CF6F9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32" name="Text Box 446"/>
            <p:cNvSpPr txBox="1">
              <a:spLocks noChangeArrowheads="1"/>
            </p:cNvSpPr>
            <p:nvPr/>
          </p:nvSpPr>
          <p:spPr bwMode="auto">
            <a:xfrm>
              <a:off x="539" y="2117"/>
              <a:ext cx="681"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Abortion</a:t>
              </a:r>
              <a:endParaRPr lang="en-GB" altLang="en-US" sz="1000" b="1">
                <a:solidFill>
                  <a:srgbClr val="729A00"/>
                </a:solidFill>
              </a:endParaRPr>
            </a:p>
          </p:txBody>
        </p:sp>
        <p:sp>
          <p:nvSpPr>
            <p:cNvPr id="7233" name="Text Box 447"/>
            <p:cNvSpPr txBox="1">
              <a:spLocks noChangeArrowheads="1"/>
            </p:cNvSpPr>
            <p:nvPr/>
          </p:nvSpPr>
          <p:spPr bwMode="auto">
            <a:xfrm>
              <a:off x="40" y="2213"/>
              <a:ext cx="681"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Poverty</a:t>
              </a:r>
              <a:endParaRPr lang="en-GB" altLang="en-US" sz="1000" b="1">
                <a:solidFill>
                  <a:srgbClr val="729A00"/>
                </a:solidFill>
              </a:endParaRPr>
            </a:p>
          </p:txBody>
        </p:sp>
        <p:sp>
          <p:nvSpPr>
            <p:cNvPr id="7234" name="Text Box 448"/>
            <p:cNvSpPr txBox="1">
              <a:spLocks noChangeArrowheads="1"/>
            </p:cNvSpPr>
            <p:nvPr/>
          </p:nvSpPr>
          <p:spPr bwMode="auto">
            <a:xfrm>
              <a:off x="176" y="2480"/>
              <a:ext cx="953"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Government vs. Religion</a:t>
              </a:r>
              <a:endParaRPr lang="en-GB" altLang="en-US" sz="1000" b="1">
                <a:solidFill>
                  <a:srgbClr val="729A00"/>
                </a:solidFill>
              </a:endParaRPr>
            </a:p>
          </p:txBody>
        </p:sp>
        <p:sp>
          <p:nvSpPr>
            <p:cNvPr id="7235" name="Text Box 449"/>
            <p:cNvSpPr txBox="1">
              <a:spLocks noChangeArrowheads="1"/>
            </p:cNvSpPr>
            <p:nvPr/>
          </p:nvSpPr>
          <p:spPr bwMode="auto">
            <a:xfrm>
              <a:off x="1673" y="2032"/>
              <a:ext cx="681"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Sexuality</a:t>
              </a:r>
              <a:endParaRPr lang="en-GB" altLang="en-US" sz="1000" b="1">
                <a:solidFill>
                  <a:srgbClr val="729A00"/>
                </a:solidFill>
              </a:endParaRPr>
            </a:p>
          </p:txBody>
        </p:sp>
        <p:sp>
          <p:nvSpPr>
            <p:cNvPr id="7236" name="Text Box 450"/>
            <p:cNvSpPr txBox="1">
              <a:spLocks noChangeArrowheads="1"/>
            </p:cNvSpPr>
            <p:nvPr/>
          </p:nvSpPr>
          <p:spPr bwMode="auto">
            <a:xfrm>
              <a:off x="1951" y="1759"/>
              <a:ext cx="766"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Homelessness</a:t>
              </a:r>
              <a:endParaRPr lang="en-GB" altLang="en-US" sz="1000" b="1">
                <a:solidFill>
                  <a:srgbClr val="729A00"/>
                </a:solidFill>
              </a:endParaRPr>
            </a:p>
          </p:txBody>
        </p:sp>
        <p:sp>
          <p:nvSpPr>
            <p:cNvPr id="7237" name="Text Box 451"/>
            <p:cNvSpPr txBox="1">
              <a:spLocks noChangeArrowheads="1"/>
            </p:cNvSpPr>
            <p:nvPr/>
          </p:nvSpPr>
          <p:spPr bwMode="auto">
            <a:xfrm>
              <a:off x="2716" y="1754"/>
              <a:ext cx="953"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GLOBAL WARMING</a:t>
              </a:r>
              <a:endParaRPr lang="en-GB" altLang="en-US" sz="1000" b="1">
                <a:solidFill>
                  <a:srgbClr val="729A00"/>
                </a:solidFill>
              </a:endParaRPr>
            </a:p>
          </p:txBody>
        </p:sp>
        <p:sp>
          <p:nvSpPr>
            <p:cNvPr id="7238" name="Line 452"/>
            <p:cNvSpPr>
              <a:spLocks noChangeShapeType="1"/>
            </p:cNvSpPr>
            <p:nvPr/>
          </p:nvSpPr>
          <p:spPr bwMode="auto">
            <a:xfrm flipH="1">
              <a:off x="766" y="2253"/>
              <a:ext cx="45" cy="272"/>
            </a:xfrm>
            <a:prstGeom prst="line">
              <a:avLst/>
            </a:prstGeom>
            <a:noFill/>
            <a:ln w="28575">
              <a:solidFill>
                <a:srgbClr val="CF6F9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39" name="Line 453"/>
            <p:cNvSpPr>
              <a:spLocks noChangeShapeType="1"/>
            </p:cNvSpPr>
            <p:nvPr/>
          </p:nvSpPr>
          <p:spPr bwMode="auto">
            <a:xfrm flipH="1">
              <a:off x="675" y="2751"/>
              <a:ext cx="0" cy="137"/>
            </a:xfrm>
            <a:prstGeom prst="line">
              <a:avLst/>
            </a:prstGeom>
            <a:noFill/>
            <a:ln w="28575">
              <a:solidFill>
                <a:srgbClr val="CF6F9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40" name="Line 454"/>
            <p:cNvSpPr>
              <a:spLocks noChangeShapeType="1"/>
            </p:cNvSpPr>
            <p:nvPr/>
          </p:nvSpPr>
          <p:spPr bwMode="auto">
            <a:xfrm>
              <a:off x="494" y="2344"/>
              <a:ext cx="136" cy="181"/>
            </a:xfrm>
            <a:prstGeom prst="line">
              <a:avLst/>
            </a:prstGeom>
            <a:noFill/>
            <a:ln w="28575">
              <a:solidFill>
                <a:srgbClr val="CF6F9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41" name="Line 456"/>
            <p:cNvSpPr>
              <a:spLocks noChangeShapeType="1"/>
            </p:cNvSpPr>
            <p:nvPr/>
          </p:nvSpPr>
          <p:spPr bwMode="auto">
            <a:xfrm>
              <a:off x="2490" y="1890"/>
              <a:ext cx="136" cy="181"/>
            </a:xfrm>
            <a:prstGeom prst="line">
              <a:avLst/>
            </a:prstGeom>
            <a:noFill/>
            <a:ln w="28575">
              <a:solidFill>
                <a:srgbClr val="CF6F9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42" name="Line 457"/>
            <p:cNvSpPr>
              <a:spLocks noChangeShapeType="1"/>
            </p:cNvSpPr>
            <p:nvPr/>
          </p:nvSpPr>
          <p:spPr bwMode="auto">
            <a:xfrm flipH="1">
              <a:off x="2898" y="1935"/>
              <a:ext cx="181" cy="91"/>
            </a:xfrm>
            <a:prstGeom prst="line">
              <a:avLst/>
            </a:prstGeom>
            <a:noFill/>
            <a:ln w="28575">
              <a:solidFill>
                <a:srgbClr val="CF6F9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43" name="Line 458"/>
            <p:cNvSpPr>
              <a:spLocks noChangeShapeType="1"/>
            </p:cNvSpPr>
            <p:nvPr/>
          </p:nvSpPr>
          <p:spPr bwMode="auto">
            <a:xfrm flipV="1">
              <a:off x="948" y="2752"/>
              <a:ext cx="226" cy="91"/>
            </a:xfrm>
            <a:prstGeom prst="line">
              <a:avLst/>
            </a:prstGeom>
            <a:noFill/>
            <a:ln w="28575">
              <a:solidFill>
                <a:srgbClr val="4D4D4D"/>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44" name="Text Box 459"/>
            <p:cNvSpPr txBox="1">
              <a:spLocks noChangeArrowheads="1"/>
            </p:cNvSpPr>
            <p:nvPr/>
          </p:nvSpPr>
          <p:spPr bwMode="auto">
            <a:xfrm>
              <a:off x="1220" y="1850"/>
              <a:ext cx="681"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Civil Rights</a:t>
              </a:r>
              <a:endParaRPr lang="en-GB" altLang="en-US" sz="1000" b="1">
                <a:solidFill>
                  <a:srgbClr val="729A00"/>
                </a:solidFill>
              </a:endParaRPr>
            </a:p>
          </p:txBody>
        </p:sp>
        <p:sp>
          <p:nvSpPr>
            <p:cNvPr id="7245" name="Text Box 460"/>
            <p:cNvSpPr txBox="1">
              <a:spLocks noChangeArrowheads="1"/>
            </p:cNvSpPr>
            <p:nvPr/>
          </p:nvSpPr>
          <p:spPr bwMode="auto">
            <a:xfrm>
              <a:off x="992" y="2077"/>
              <a:ext cx="681"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AIDS/HIV</a:t>
              </a:r>
              <a:endParaRPr lang="en-GB" altLang="en-US" sz="1000" b="1">
                <a:solidFill>
                  <a:srgbClr val="729A00"/>
                </a:solidFill>
              </a:endParaRPr>
            </a:p>
          </p:txBody>
        </p:sp>
        <p:sp>
          <p:nvSpPr>
            <p:cNvPr id="7246" name="Text Box 461"/>
            <p:cNvSpPr txBox="1">
              <a:spLocks noChangeArrowheads="1"/>
            </p:cNvSpPr>
            <p:nvPr/>
          </p:nvSpPr>
          <p:spPr bwMode="auto">
            <a:xfrm>
              <a:off x="857" y="2389"/>
              <a:ext cx="681"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Gender Issues</a:t>
              </a:r>
              <a:endParaRPr lang="en-GB" altLang="en-US" sz="1000" b="1">
                <a:solidFill>
                  <a:srgbClr val="729A00"/>
                </a:solidFill>
              </a:endParaRPr>
            </a:p>
          </p:txBody>
        </p:sp>
        <p:sp>
          <p:nvSpPr>
            <p:cNvPr id="7247" name="Text Box 462"/>
            <p:cNvSpPr txBox="1">
              <a:spLocks noChangeArrowheads="1"/>
            </p:cNvSpPr>
            <p:nvPr/>
          </p:nvSpPr>
          <p:spPr bwMode="auto">
            <a:xfrm>
              <a:off x="1854" y="2258"/>
              <a:ext cx="772"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Children Rights</a:t>
              </a:r>
              <a:endParaRPr lang="en-GB" altLang="en-US" sz="1000" b="1">
                <a:solidFill>
                  <a:srgbClr val="729A00"/>
                </a:solidFill>
              </a:endParaRPr>
            </a:p>
          </p:txBody>
        </p:sp>
        <p:sp>
          <p:nvSpPr>
            <p:cNvPr id="7248" name="Text Box 463"/>
            <p:cNvSpPr txBox="1">
              <a:spLocks noChangeArrowheads="1"/>
            </p:cNvSpPr>
            <p:nvPr/>
          </p:nvSpPr>
          <p:spPr bwMode="auto">
            <a:xfrm>
              <a:off x="1719" y="2933"/>
              <a:ext cx="681"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Age</a:t>
              </a:r>
              <a:endParaRPr lang="en-GB" altLang="en-US" sz="1000" b="1">
                <a:solidFill>
                  <a:srgbClr val="729A00"/>
                </a:solidFill>
              </a:endParaRPr>
            </a:p>
          </p:txBody>
        </p:sp>
        <p:sp>
          <p:nvSpPr>
            <p:cNvPr id="7249" name="Text Box 464"/>
            <p:cNvSpPr txBox="1">
              <a:spLocks noChangeArrowheads="1"/>
            </p:cNvSpPr>
            <p:nvPr/>
          </p:nvSpPr>
          <p:spPr bwMode="auto">
            <a:xfrm>
              <a:off x="1900" y="2434"/>
              <a:ext cx="681"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Race &amp; Religion</a:t>
              </a:r>
              <a:endParaRPr lang="en-GB" altLang="en-US" sz="1000" b="1">
                <a:solidFill>
                  <a:srgbClr val="729A00"/>
                </a:solidFill>
              </a:endParaRPr>
            </a:p>
          </p:txBody>
        </p:sp>
        <p:sp>
          <p:nvSpPr>
            <p:cNvPr id="7250" name="Line 473"/>
            <p:cNvSpPr>
              <a:spLocks noChangeShapeType="1"/>
            </p:cNvSpPr>
            <p:nvPr/>
          </p:nvSpPr>
          <p:spPr bwMode="auto">
            <a:xfrm flipV="1">
              <a:off x="1809" y="1573"/>
              <a:ext cx="1089" cy="272"/>
            </a:xfrm>
            <a:prstGeom prst="line">
              <a:avLst/>
            </a:prstGeom>
            <a:noFill/>
            <a:ln w="28575">
              <a:solidFill>
                <a:srgbClr val="4D4D4D"/>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grpSp>
      <p:grpSp>
        <p:nvGrpSpPr>
          <p:cNvPr id="7181" name="Group 515"/>
          <p:cNvGrpSpPr>
            <a:grpSpLocks/>
          </p:cNvGrpSpPr>
          <p:nvPr/>
        </p:nvGrpSpPr>
        <p:grpSpPr bwMode="auto">
          <a:xfrm>
            <a:off x="8788400" y="1128713"/>
            <a:ext cx="4165600" cy="4967287"/>
            <a:chOff x="5536" y="711"/>
            <a:chExt cx="2624" cy="3129"/>
          </a:xfrm>
        </p:grpSpPr>
        <p:sp>
          <p:nvSpPr>
            <p:cNvPr id="7182" name="Line 480"/>
            <p:cNvSpPr>
              <a:spLocks noChangeShapeType="1"/>
            </p:cNvSpPr>
            <p:nvPr/>
          </p:nvSpPr>
          <p:spPr bwMode="auto">
            <a:xfrm flipH="1">
              <a:off x="6844" y="2525"/>
              <a:ext cx="318" cy="680"/>
            </a:xfrm>
            <a:prstGeom prst="line">
              <a:avLst/>
            </a:prstGeom>
            <a:noFill/>
            <a:ln w="28575">
              <a:solidFill>
                <a:schemeClr val="hlink"/>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183" name="Line 479"/>
            <p:cNvSpPr>
              <a:spLocks noChangeShapeType="1"/>
            </p:cNvSpPr>
            <p:nvPr/>
          </p:nvSpPr>
          <p:spPr bwMode="auto">
            <a:xfrm flipH="1">
              <a:off x="6708" y="1890"/>
              <a:ext cx="545" cy="1225"/>
            </a:xfrm>
            <a:prstGeom prst="line">
              <a:avLst/>
            </a:prstGeom>
            <a:noFill/>
            <a:ln w="28575">
              <a:solidFill>
                <a:schemeClr val="hlink"/>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184" name="Line 478"/>
            <p:cNvSpPr>
              <a:spLocks noChangeShapeType="1"/>
            </p:cNvSpPr>
            <p:nvPr/>
          </p:nvSpPr>
          <p:spPr bwMode="auto">
            <a:xfrm>
              <a:off x="6572" y="2344"/>
              <a:ext cx="0" cy="771"/>
            </a:xfrm>
            <a:prstGeom prst="line">
              <a:avLst/>
            </a:prstGeom>
            <a:noFill/>
            <a:ln w="28575">
              <a:solidFill>
                <a:schemeClr val="hlink"/>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185" name="AutoShape 294"/>
            <p:cNvSpPr>
              <a:spLocks noChangeArrowheads="1"/>
            </p:cNvSpPr>
            <p:nvPr/>
          </p:nvSpPr>
          <p:spPr bwMode="auto">
            <a:xfrm>
              <a:off x="5536" y="2628"/>
              <a:ext cx="1013" cy="215"/>
            </a:xfrm>
            <a:prstGeom prst="roundRect">
              <a:avLst>
                <a:gd name="adj" fmla="val 16667"/>
              </a:avLst>
            </a:prstGeom>
            <a:solidFill>
              <a:srgbClr val="89FFFF"/>
            </a:solidFill>
            <a:ln w="12700" algn="ctr">
              <a:solidFill>
                <a:srgbClr val="89FFFF"/>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Manufacture Safety</a:t>
              </a:r>
            </a:p>
          </p:txBody>
        </p:sp>
        <p:sp>
          <p:nvSpPr>
            <p:cNvPr id="7186" name="AutoShape 427"/>
            <p:cNvSpPr>
              <a:spLocks noChangeArrowheads="1"/>
            </p:cNvSpPr>
            <p:nvPr/>
          </p:nvSpPr>
          <p:spPr bwMode="auto">
            <a:xfrm>
              <a:off x="7162" y="2344"/>
              <a:ext cx="725" cy="215"/>
            </a:xfrm>
            <a:prstGeom prst="roundRect">
              <a:avLst>
                <a:gd name="adj" fmla="val 16667"/>
              </a:avLst>
            </a:prstGeom>
            <a:solidFill>
              <a:srgbClr val="89FFFF"/>
            </a:solidFill>
            <a:ln w="12700" algn="ctr">
              <a:solidFill>
                <a:srgbClr val="89FFFF"/>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Safety Rules</a:t>
              </a:r>
            </a:p>
          </p:txBody>
        </p:sp>
        <p:sp>
          <p:nvSpPr>
            <p:cNvPr id="7187" name="AutoShape 428"/>
            <p:cNvSpPr>
              <a:spLocks noChangeArrowheads="1"/>
            </p:cNvSpPr>
            <p:nvPr/>
          </p:nvSpPr>
          <p:spPr bwMode="auto">
            <a:xfrm>
              <a:off x="7207" y="3115"/>
              <a:ext cx="683" cy="215"/>
            </a:xfrm>
            <a:prstGeom prst="roundRect">
              <a:avLst>
                <a:gd name="adj" fmla="val 16667"/>
              </a:avLst>
            </a:prstGeom>
            <a:solidFill>
              <a:srgbClr val="89FFFF"/>
            </a:solidFill>
            <a:ln w="12700" algn="ctr">
              <a:solidFill>
                <a:srgbClr val="89FFFF"/>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User Safety</a:t>
              </a:r>
            </a:p>
          </p:txBody>
        </p:sp>
        <p:sp>
          <p:nvSpPr>
            <p:cNvPr id="7188" name="AutoShape 429"/>
            <p:cNvSpPr>
              <a:spLocks noChangeArrowheads="1"/>
            </p:cNvSpPr>
            <p:nvPr/>
          </p:nvSpPr>
          <p:spPr bwMode="auto">
            <a:xfrm>
              <a:off x="6075" y="2162"/>
              <a:ext cx="742" cy="215"/>
            </a:xfrm>
            <a:prstGeom prst="roundRect">
              <a:avLst>
                <a:gd name="adj" fmla="val 16667"/>
              </a:avLst>
            </a:prstGeom>
            <a:solidFill>
              <a:srgbClr val="89FFFF"/>
            </a:solidFill>
            <a:ln w="12700" algn="ctr">
              <a:solidFill>
                <a:srgbClr val="89FFFF"/>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Safety Marks</a:t>
              </a:r>
            </a:p>
          </p:txBody>
        </p:sp>
        <p:sp>
          <p:nvSpPr>
            <p:cNvPr id="7189" name="AutoShape 430"/>
            <p:cNvSpPr>
              <a:spLocks noChangeArrowheads="1"/>
            </p:cNvSpPr>
            <p:nvPr/>
          </p:nvSpPr>
          <p:spPr bwMode="auto">
            <a:xfrm>
              <a:off x="7226" y="1709"/>
              <a:ext cx="838" cy="215"/>
            </a:xfrm>
            <a:prstGeom prst="roundRect">
              <a:avLst>
                <a:gd name="adj" fmla="val 16667"/>
              </a:avLst>
            </a:prstGeom>
            <a:solidFill>
              <a:srgbClr val="89FFFF"/>
            </a:solidFill>
            <a:ln w="12700" algn="ctr">
              <a:solidFill>
                <a:srgbClr val="89FFFF"/>
              </a:solidFill>
              <a:round/>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a:t>Product  Safety</a:t>
              </a:r>
            </a:p>
          </p:txBody>
        </p:sp>
        <p:sp>
          <p:nvSpPr>
            <p:cNvPr id="7190" name="Line 474"/>
            <p:cNvSpPr>
              <a:spLocks noChangeShapeType="1"/>
            </p:cNvSpPr>
            <p:nvPr/>
          </p:nvSpPr>
          <p:spPr bwMode="auto">
            <a:xfrm>
              <a:off x="5936" y="2843"/>
              <a:ext cx="1" cy="272"/>
            </a:xfrm>
            <a:prstGeom prst="line">
              <a:avLst/>
            </a:prstGeom>
            <a:noFill/>
            <a:ln w="28575">
              <a:solidFill>
                <a:schemeClr val="hlink"/>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191" name="Line 476"/>
            <p:cNvSpPr>
              <a:spLocks noChangeShapeType="1"/>
            </p:cNvSpPr>
            <p:nvPr/>
          </p:nvSpPr>
          <p:spPr bwMode="auto">
            <a:xfrm flipH="1">
              <a:off x="6890" y="3205"/>
              <a:ext cx="316" cy="0"/>
            </a:xfrm>
            <a:prstGeom prst="line">
              <a:avLst/>
            </a:prstGeom>
            <a:noFill/>
            <a:ln w="28575">
              <a:solidFill>
                <a:schemeClr val="hlink"/>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192" name="Line 481"/>
            <p:cNvSpPr>
              <a:spLocks noChangeShapeType="1"/>
            </p:cNvSpPr>
            <p:nvPr/>
          </p:nvSpPr>
          <p:spPr bwMode="auto">
            <a:xfrm flipH="1">
              <a:off x="6708" y="1482"/>
              <a:ext cx="0" cy="680"/>
            </a:xfrm>
            <a:prstGeom prst="line">
              <a:avLst/>
            </a:prstGeom>
            <a:noFill/>
            <a:ln w="28575">
              <a:solidFill>
                <a:srgbClr val="89FFF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193" name="Line 482"/>
            <p:cNvSpPr>
              <a:spLocks noChangeShapeType="1"/>
            </p:cNvSpPr>
            <p:nvPr/>
          </p:nvSpPr>
          <p:spPr bwMode="auto">
            <a:xfrm>
              <a:off x="7343" y="2797"/>
              <a:ext cx="45" cy="363"/>
            </a:xfrm>
            <a:prstGeom prst="line">
              <a:avLst/>
            </a:prstGeom>
            <a:noFill/>
            <a:ln w="28575">
              <a:solidFill>
                <a:srgbClr val="89FFF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194" name="Line 483"/>
            <p:cNvSpPr>
              <a:spLocks noChangeShapeType="1"/>
            </p:cNvSpPr>
            <p:nvPr/>
          </p:nvSpPr>
          <p:spPr bwMode="auto">
            <a:xfrm flipH="1">
              <a:off x="7751" y="1482"/>
              <a:ext cx="45" cy="226"/>
            </a:xfrm>
            <a:prstGeom prst="line">
              <a:avLst/>
            </a:prstGeom>
            <a:noFill/>
            <a:ln w="28575">
              <a:solidFill>
                <a:srgbClr val="89FFF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195" name="Text Box 484"/>
            <p:cNvSpPr txBox="1">
              <a:spLocks noChangeArrowheads="1"/>
            </p:cNvSpPr>
            <p:nvPr/>
          </p:nvSpPr>
          <p:spPr bwMode="auto">
            <a:xfrm>
              <a:off x="7116" y="1346"/>
              <a:ext cx="948"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Instructions &amp; Guide</a:t>
              </a:r>
              <a:endParaRPr lang="en-GB" altLang="en-US" sz="1000" b="1">
                <a:solidFill>
                  <a:srgbClr val="729A00"/>
                </a:solidFill>
              </a:endParaRPr>
            </a:p>
          </p:txBody>
        </p:sp>
        <p:sp>
          <p:nvSpPr>
            <p:cNvPr id="7196" name="Text Box 485"/>
            <p:cNvSpPr txBox="1">
              <a:spLocks noChangeArrowheads="1"/>
            </p:cNvSpPr>
            <p:nvPr/>
          </p:nvSpPr>
          <p:spPr bwMode="auto">
            <a:xfrm>
              <a:off x="6300" y="1210"/>
              <a:ext cx="816"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British Standards Institute</a:t>
              </a:r>
              <a:endParaRPr lang="en-GB" altLang="en-US" sz="1000" b="1">
                <a:solidFill>
                  <a:srgbClr val="729A00"/>
                </a:solidFill>
              </a:endParaRPr>
            </a:p>
          </p:txBody>
        </p:sp>
        <p:sp>
          <p:nvSpPr>
            <p:cNvPr id="7197" name="Text Box 486"/>
            <p:cNvSpPr txBox="1">
              <a:spLocks noChangeArrowheads="1"/>
            </p:cNvSpPr>
            <p:nvPr/>
          </p:nvSpPr>
          <p:spPr bwMode="auto">
            <a:xfrm>
              <a:off x="7388" y="3472"/>
              <a:ext cx="681"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Children can choke on small pieces</a:t>
              </a:r>
            </a:p>
          </p:txBody>
        </p:sp>
        <p:sp>
          <p:nvSpPr>
            <p:cNvPr id="7198" name="Text Box 499"/>
            <p:cNvSpPr txBox="1">
              <a:spLocks noChangeArrowheads="1"/>
            </p:cNvSpPr>
            <p:nvPr/>
          </p:nvSpPr>
          <p:spPr bwMode="auto">
            <a:xfrm>
              <a:off x="7071" y="2570"/>
              <a:ext cx="681"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Edges may be sharp etc</a:t>
              </a:r>
            </a:p>
          </p:txBody>
        </p:sp>
        <p:sp>
          <p:nvSpPr>
            <p:cNvPr id="7199" name="Text Box 500"/>
            <p:cNvSpPr txBox="1">
              <a:spLocks noChangeArrowheads="1"/>
            </p:cNvSpPr>
            <p:nvPr/>
          </p:nvSpPr>
          <p:spPr bwMode="auto">
            <a:xfrm>
              <a:off x="7349" y="2797"/>
              <a:ext cx="811"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Product may be flammable etc </a:t>
              </a:r>
            </a:p>
          </p:txBody>
        </p:sp>
        <p:sp>
          <p:nvSpPr>
            <p:cNvPr id="7200" name="Line 502"/>
            <p:cNvSpPr>
              <a:spLocks noChangeShapeType="1"/>
            </p:cNvSpPr>
            <p:nvPr/>
          </p:nvSpPr>
          <p:spPr bwMode="auto">
            <a:xfrm>
              <a:off x="7570" y="3024"/>
              <a:ext cx="45" cy="181"/>
            </a:xfrm>
            <a:prstGeom prst="line">
              <a:avLst/>
            </a:prstGeom>
            <a:noFill/>
            <a:ln w="28575">
              <a:solidFill>
                <a:srgbClr val="89FFF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01" name="Line 503"/>
            <p:cNvSpPr>
              <a:spLocks noChangeShapeType="1"/>
            </p:cNvSpPr>
            <p:nvPr/>
          </p:nvSpPr>
          <p:spPr bwMode="auto">
            <a:xfrm>
              <a:off x="7615" y="3296"/>
              <a:ext cx="46" cy="182"/>
            </a:xfrm>
            <a:prstGeom prst="line">
              <a:avLst/>
            </a:prstGeom>
            <a:noFill/>
            <a:ln w="28575">
              <a:solidFill>
                <a:srgbClr val="89FFF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02" name="Line 509"/>
            <p:cNvSpPr>
              <a:spLocks noChangeShapeType="1"/>
            </p:cNvSpPr>
            <p:nvPr/>
          </p:nvSpPr>
          <p:spPr bwMode="auto">
            <a:xfrm flipH="1">
              <a:off x="6754" y="1164"/>
              <a:ext cx="362" cy="1089"/>
            </a:xfrm>
            <a:prstGeom prst="line">
              <a:avLst/>
            </a:prstGeom>
            <a:noFill/>
            <a:ln w="28575">
              <a:solidFill>
                <a:srgbClr val="89FFF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03" name="Text Box 510"/>
            <p:cNvSpPr txBox="1">
              <a:spLocks noChangeArrowheads="1"/>
            </p:cNvSpPr>
            <p:nvPr/>
          </p:nvSpPr>
          <p:spPr bwMode="auto">
            <a:xfrm>
              <a:off x="6890" y="983"/>
              <a:ext cx="816"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Loin Mark for Retailers</a:t>
              </a:r>
              <a:endParaRPr lang="en-GB" altLang="en-US" sz="1000" b="1">
                <a:solidFill>
                  <a:srgbClr val="729A00"/>
                </a:solidFill>
              </a:endParaRPr>
            </a:p>
          </p:txBody>
        </p:sp>
        <p:sp>
          <p:nvSpPr>
            <p:cNvPr id="7204" name="Line 511"/>
            <p:cNvSpPr>
              <a:spLocks noChangeShapeType="1"/>
            </p:cNvSpPr>
            <p:nvPr/>
          </p:nvSpPr>
          <p:spPr bwMode="auto">
            <a:xfrm flipH="1">
              <a:off x="6799" y="1981"/>
              <a:ext cx="181" cy="272"/>
            </a:xfrm>
            <a:prstGeom prst="line">
              <a:avLst/>
            </a:prstGeom>
            <a:noFill/>
            <a:ln w="28575">
              <a:solidFill>
                <a:srgbClr val="89FFF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05" name="Text Box 512"/>
            <p:cNvSpPr txBox="1">
              <a:spLocks noChangeArrowheads="1"/>
            </p:cNvSpPr>
            <p:nvPr/>
          </p:nvSpPr>
          <p:spPr bwMode="auto">
            <a:xfrm>
              <a:off x="6844" y="1709"/>
              <a:ext cx="409"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CE Mark</a:t>
              </a:r>
              <a:endParaRPr lang="en-GB" altLang="en-US" sz="1000" b="1">
                <a:solidFill>
                  <a:srgbClr val="729A00"/>
                </a:solidFill>
              </a:endParaRPr>
            </a:p>
          </p:txBody>
        </p:sp>
        <p:sp>
          <p:nvSpPr>
            <p:cNvPr id="7206" name="Line 513"/>
            <p:cNvSpPr>
              <a:spLocks noChangeShapeType="1"/>
            </p:cNvSpPr>
            <p:nvPr/>
          </p:nvSpPr>
          <p:spPr bwMode="auto">
            <a:xfrm>
              <a:off x="6708" y="983"/>
              <a:ext cx="363" cy="272"/>
            </a:xfrm>
            <a:prstGeom prst="line">
              <a:avLst/>
            </a:prstGeom>
            <a:noFill/>
            <a:ln w="28575">
              <a:solidFill>
                <a:srgbClr val="89FFFF"/>
              </a:solidFill>
              <a:prstDash val="dash"/>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207" name="Text Box 514"/>
            <p:cNvSpPr txBox="1">
              <a:spLocks noChangeArrowheads="1"/>
            </p:cNvSpPr>
            <p:nvPr/>
          </p:nvSpPr>
          <p:spPr bwMode="auto">
            <a:xfrm>
              <a:off x="6028" y="711"/>
              <a:ext cx="1270"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5F5F5F"/>
                  </a:solidFill>
                </a:rPr>
                <a:t>British Toy &amp; Hobbies Association</a:t>
              </a:r>
              <a:endParaRPr lang="en-GB" altLang="en-US" sz="1000" b="1">
                <a:solidFill>
                  <a:srgbClr val="729A00"/>
                </a:solidFill>
              </a:endParaRPr>
            </a:p>
          </p:txBody>
        </p:sp>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010" name="Group 70"/>
          <p:cNvGrpSpPr>
            <a:grpSpLocks/>
          </p:cNvGrpSpPr>
          <p:nvPr/>
        </p:nvGrpSpPr>
        <p:grpSpPr bwMode="auto">
          <a:xfrm>
            <a:off x="-223838" y="-239713"/>
            <a:ext cx="13320713" cy="10153651"/>
            <a:chOff x="-141" y="-151"/>
            <a:chExt cx="8391" cy="6396"/>
          </a:xfrm>
        </p:grpSpPr>
        <p:sp>
          <p:nvSpPr>
            <p:cNvPr id="43011" name="Rectangle 72"/>
            <p:cNvSpPr>
              <a:spLocks noChangeArrowheads="1"/>
            </p:cNvSpPr>
            <p:nvPr/>
          </p:nvSpPr>
          <p:spPr bwMode="auto">
            <a:xfrm>
              <a:off x="-141" y="-151"/>
              <a:ext cx="8391" cy="6396"/>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43012" name="Rectangle 2"/>
            <p:cNvSpPr>
              <a:spLocks noChangeArrowheads="1"/>
            </p:cNvSpPr>
            <p:nvPr/>
          </p:nvSpPr>
          <p:spPr bwMode="auto">
            <a:xfrm>
              <a:off x="3942" y="2855"/>
              <a:ext cx="180" cy="338"/>
            </a:xfrm>
            <a:prstGeom prst="rect">
              <a:avLst/>
            </a:prstGeom>
            <a:solidFill>
              <a:schemeClr val="bg1"/>
            </a:solidFill>
            <a:ln w="28575" algn="ctr">
              <a:solidFill>
                <a:schemeClr val="bg1"/>
              </a:solidFill>
              <a:miter lim="800000"/>
              <a:headEnd/>
              <a:tailEnd/>
            </a:ln>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43013" name="Text Box 3"/>
            <p:cNvSpPr txBox="1">
              <a:spLocks noChangeArrowheads="1"/>
            </p:cNvSpPr>
            <p:nvPr/>
          </p:nvSpPr>
          <p:spPr bwMode="auto">
            <a:xfrm>
              <a:off x="-13" y="32"/>
              <a:ext cx="458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43014" name="Text Box 5"/>
            <p:cNvSpPr txBox="1">
              <a:spLocks noChangeArrowheads="1"/>
            </p:cNvSpPr>
            <p:nvPr/>
          </p:nvSpPr>
          <p:spPr bwMode="auto">
            <a:xfrm>
              <a:off x="-13" y="102"/>
              <a:ext cx="2548" cy="1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DESIGN</a:t>
              </a:r>
              <a:r>
                <a:rPr lang="en-GB" altLang="en-US" sz="3200" b="1">
                  <a:solidFill>
                    <a:srgbClr val="5F5F5F"/>
                  </a:solidFill>
                  <a:cs typeface="Arial" pitchFamily="34" charset="0"/>
                </a:rPr>
                <a:t>, DESIGN DEVELOPMENT &amp; MAKING</a:t>
              </a:r>
            </a:p>
          </p:txBody>
        </p:sp>
        <p:sp>
          <p:nvSpPr>
            <p:cNvPr id="43015" name="Text Box 8"/>
            <p:cNvSpPr txBox="1">
              <a:spLocks noChangeArrowheads="1"/>
            </p:cNvSpPr>
            <p:nvPr/>
          </p:nvSpPr>
          <p:spPr bwMode="auto">
            <a:xfrm>
              <a:off x="2263" y="76"/>
              <a:ext cx="4581"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FLAT PACK IDEAS</a:t>
              </a:r>
            </a:p>
          </p:txBody>
        </p:sp>
        <p:pic>
          <p:nvPicPr>
            <p:cNvPr id="43016" name="Picture 11" descr="LUCY'SSKETCHES166"/>
            <p:cNvPicPr>
              <a:picLocks noChangeAspect="1" noChangeArrowheads="1"/>
            </p:cNvPicPr>
            <p:nvPr/>
          </p:nvPicPr>
          <p:blipFill>
            <a:blip r:embed="rId3" cstate="print">
              <a:clrChange>
                <a:clrFrom>
                  <a:srgbClr val="F1EFF0"/>
                </a:clrFrom>
                <a:clrTo>
                  <a:srgbClr val="F1EFF0">
                    <a:alpha val="0"/>
                  </a:srgbClr>
                </a:clrTo>
              </a:clrChange>
              <a:extLst>
                <a:ext uri="{28A0092B-C50C-407E-A947-70E740481C1C}">
                  <a14:useLocalDpi xmlns:a14="http://schemas.microsoft.com/office/drawing/2010/main" val="0"/>
                </a:ext>
              </a:extLst>
            </a:blip>
            <a:srcRect t="55066" b="5566"/>
            <a:stretch>
              <a:fillRect/>
            </a:stretch>
          </p:blipFill>
          <p:spPr bwMode="auto">
            <a:xfrm>
              <a:off x="222" y="4067"/>
              <a:ext cx="3306" cy="1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7" name="Picture 12" descr="LUCY'SSKETCHES161"/>
            <p:cNvPicPr>
              <a:picLocks noChangeAspect="1" noChangeArrowheads="1"/>
            </p:cNvPicPr>
            <p:nvPr/>
          </p:nvPicPr>
          <p:blipFill>
            <a:blip r:embed="rId4" cstate="print">
              <a:clrChange>
                <a:clrFrom>
                  <a:srgbClr val="F6F0F0"/>
                </a:clrFrom>
                <a:clrTo>
                  <a:srgbClr val="F6F0F0">
                    <a:alpha val="0"/>
                  </a:srgbClr>
                </a:clrTo>
              </a:clrChange>
              <a:extLst>
                <a:ext uri="{28A0092B-C50C-407E-A947-70E740481C1C}">
                  <a14:useLocalDpi xmlns:a14="http://schemas.microsoft.com/office/drawing/2010/main" val="0"/>
                </a:ext>
              </a:extLst>
            </a:blip>
            <a:srcRect l="7407" r="4393" b="51889"/>
            <a:stretch>
              <a:fillRect/>
            </a:stretch>
          </p:blipFill>
          <p:spPr bwMode="auto">
            <a:xfrm>
              <a:off x="4551" y="3387"/>
              <a:ext cx="3200" cy="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8" name="Picture 13" descr="Copy of LUCY'SSKETCHES166"/>
            <p:cNvPicPr>
              <a:picLocks noChangeAspect="1" noChangeArrowheads="1"/>
            </p:cNvPicPr>
            <p:nvPr/>
          </p:nvPicPr>
          <p:blipFill>
            <a:blip r:embed="rId3" cstate="print">
              <a:clrChange>
                <a:clrFrom>
                  <a:srgbClr val="FFF9F9"/>
                </a:clrFrom>
                <a:clrTo>
                  <a:srgbClr val="FFF9F9">
                    <a:alpha val="0"/>
                  </a:srgbClr>
                </a:clrTo>
              </a:clrChange>
              <a:extLst>
                <a:ext uri="{28A0092B-C50C-407E-A947-70E740481C1C}">
                  <a14:useLocalDpi xmlns:a14="http://schemas.microsoft.com/office/drawing/2010/main" val="0"/>
                </a:ext>
              </a:extLst>
            </a:blip>
            <a:srcRect r="49992" b="62531"/>
            <a:stretch>
              <a:fillRect/>
            </a:stretch>
          </p:blipFill>
          <p:spPr bwMode="auto">
            <a:xfrm>
              <a:off x="0" y="1618"/>
              <a:ext cx="2000" cy="2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9" name="Picture 10" descr="LUCY'SSKETCHES167"/>
            <p:cNvPicPr>
              <a:picLocks noChangeAspect="1" noChangeArrowheads="1"/>
            </p:cNvPicPr>
            <p:nvPr/>
          </p:nvPicPr>
          <p:blipFill>
            <a:blip r:embed="rId5">
              <a:clrChange>
                <a:clrFrom>
                  <a:srgbClr val="F8F7F5"/>
                </a:clrFrom>
                <a:clrTo>
                  <a:srgbClr val="F8F7F5">
                    <a:alpha val="0"/>
                  </a:srgbClr>
                </a:clrTo>
              </a:clrChange>
              <a:extLst>
                <a:ext uri="{28A0092B-C50C-407E-A947-70E740481C1C}">
                  <a14:useLocalDpi xmlns:a14="http://schemas.microsoft.com/office/drawing/2010/main" val="0"/>
                </a:ext>
              </a:extLst>
            </a:blip>
            <a:srcRect l="37541" t="32997" r="28636" b="11786"/>
            <a:stretch>
              <a:fillRect/>
            </a:stretch>
          </p:blipFill>
          <p:spPr bwMode="auto">
            <a:xfrm>
              <a:off x="1945" y="529"/>
              <a:ext cx="3312" cy="3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0" name="Picture 14" descr="Copy of LUCY'SSKETCHES164"/>
            <p:cNvPicPr>
              <a:picLocks noChangeAspect="1" noChangeArrowheads="1"/>
            </p:cNvPicPr>
            <p:nvPr/>
          </p:nvPicPr>
          <p:blipFill>
            <a:blip r:embed="rId6">
              <a:clrChange>
                <a:clrFrom>
                  <a:srgbClr val="FBF7F6"/>
                </a:clrFrom>
                <a:clrTo>
                  <a:srgbClr val="FBF7F6">
                    <a:alpha val="0"/>
                  </a:srgbClr>
                </a:clrTo>
              </a:clrChange>
              <a:extLst>
                <a:ext uri="{28A0092B-C50C-407E-A947-70E740481C1C}">
                  <a14:useLocalDpi xmlns:a14="http://schemas.microsoft.com/office/drawing/2010/main" val="0"/>
                </a:ext>
              </a:extLst>
            </a:blip>
            <a:srcRect l="56516" t="10316" b="29079"/>
            <a:stretch>
              <a:fillRect/>
            </a:stretch>
          </p:blipFill>
          <p:spPr bwMode="auto">
            <a:xfrm rot="-5524587">
              <a:off x="4425" y="66"/>
              <a:ext cx="3704" cy="3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21" name="Rectangle 12"/>
            <p:cNvSpPr>
              <a:spLocks noChangeArrowheads="1"/>
            </p:cNvSpPr>
            <p:nvPr/>
          </p:nvSpPr>
          <p:spPr bwMode="auto">
            <a:xfrm>
              <a:off x="4939" y="2751"/>
              <a:ext cx="318" cy="320"/>
            </a:xfrm>
            <a:prstGeom prst="rect">
              <a:avLst/>
            </a:prstGeom>
            <a:solidFill>
              <a:schemeClr val="bg1"/>
            </a:solidFill>
            <a:ln>
              <a:noFill/>
            </a:ln>
            <a:extLst>
              <a:ext uri="{91240B29-F687-4F45-9708-019B960494DF}">
                <a14:hiddenLine xmlns:a14="http://schemas.microsoft.com/office/drawing/2010/main" w="28575" algn="ctr">
                  <a:solidFill>
                    <a:srgbClr val="000000"/>
                  </a:solidFill>
                  <a:round/>
                  <a:headEnd/>
                  <a:tailEnd/>
                </a14:hiddenLine>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43022" name="TextBox 13"/>
            <p:cNvSpPr txBox="1">
              <a:spLocks noChangeArrowheads="1"/>
            </p:cNvSpPr>
            <p:nvPr/>
          </p:nvSpPr>
          <p:spPr bwMode="auto">
            <a:xfrm>
              <a:off x="1600" y="3568"/>
              <a:ext cx="947"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u="sng">
                  <a:solidFill>
                    <a:srgbClr val="FF9900"/>
                  </a:solidFill>
                </a:rPr>
                <a:t>TEMPLATE - FOLDED</a:t>
              </a:r>
            </a:p>
          </p:txBody>
        </p:sp>
        <p:sp>
          <p:nvSpPr>
            <p:cNvPr id="43023" name="TextBox 14"/>
            <p:cNvSpPr txBox="1">
              <a:spLocks noChangeArrowheads="1"/>
            </p:cNvSpPr>
            <p:nvPr/>
          </p:nvSpPr>
          <p:spPr bwMode="auto">
            <a:xfrm>
              <a:off x="181" y="3595"/>
              <a:ext cx="104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u="sng">
                  <a:solidFill>
                    <a:srgbClr val="FF9900"/>
                  </a:solidFill>
                </a:rPr>
                <a:t>SIDE VIEW - UNFOLDED</a:t>
              </a:r>
            </a:p>
          </p:txBody>
        </p:sp>
        <p:sp>
          <p:nvSpPr>
            <p:cNvPr id="43024" name="TextBox 15"/>
            <p:cNvSpPr txBox="1">
              <a:spLocks noChangeArrowheads="1"/>
            </p:cNvSpPr>
            <p:nvPr/>
          </p:nvSpPr>
          <p:spPr bwMode="auto">
            <a:xfrm>
              <a:off x="3616" y="3958"/>
              <a:ext cx="113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u="sng">
                  <a:solidFill>
                    <a:srgbClr val="FF9900"/>
                  </a:solidFill>
                </a:rPr>
                <a:t>FRONT VIEW - UNFOLDED</a:t>
              </a:r>
            </a:p>
          </p:txBody>
        </p:sp>
        <p:sp>
          <p:nvSpPr>
            <p:cNvPr id="43025" name="TextBox 16"/>
            <p:cNvSpPr txBox="1">
              <a:spLocks noChangeArrowheads="1"/>
            </p:cNvSpPr>
            <p:nvPr/>
          </p:nvSpPr>
          <p:spPr bwMode="auto">
            <a:xfrm>
              <a:off x="2802" y="5519"/>
              <a:ext cx="104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u="sng">
                  <a:solidFill>
                    <a:srgbClr val="FF9900"/>
                  </a:solidFill>
                </a:rPr>
                <a:t>SIDE VIEW - UNFOLDED</a:t>
              </a:r>
            </a:p>
          </p:txBody>
        </p:sp>
        <p:sp>
          <p:nvSpPr>
            <p:cNvPr id="43026" name="TextBox 17"/>
            <p:cNvSpPr txBox="1">
              <a:spLocks noChangeArrowheads="1"/>
            </p:cNvSpPr>
            <p:nvPr/>
          </p:nvSpPr>
          <p:spPr bwMode="auto">
            <a:xfrm>
              <a:off x="6794" y="3931"/>
              <a:ext cx="113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u="sng">
                  <a:solidFill>
                    <a:srgbClr val="FF9900"/>
                  </a:solidFill>
                </a:rPr>
                <a:t>FRONT VIEW - UNFOLDED</a:t>
              </a:r>
            </a:p>
          </p:txBody>
        </p:sp>
        <p:sp>
          <p:nvSpPr>
            <p:cNvPr id="43027" name="TextBox 18"/>
            <p:cNvSpPr txBox="1">
              <a:spLocks noChangeArrowheads="1"/>
            </p:cNvSpPr>
            <p:nvPr/>
          </p:nvSpPr>
          <p:spPr bwMode="auto">
            <a:xfrm>
              <a:off x="6033" y="1916"/>
              <a:ext cx="113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u="sng">
                  <a:solidFill>
                    <a:srgbClr val="FF9900"/>
                  </a:solidFill>
                </a:rPr>
                <a:t>FRONT VIEW - UNFOLDED</a:t>
              </a:r>
            </a:p>
          </p:txBody>
        </p:sp>
        <p:sp>
          <p:nvSpPr>
            <p:cNvPr id="43028" name="TextBox 19"/>
            <p:cNvSpPr txBox="1">
              <a:spLocks noChangeArrowheads="1"/>
            </p:cNvSpPr>
            <p:nvPr/>
          </p:nvSpPr>
          <p:spPr bwMode="auto">
            <a:xfrm>
              <a:off x="6838" y="5727"/>
              <a:ext cx="104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u="sng">
                  <a:solidFill>
                    <a:srgbClr val="FF9900"/>
                  </a:solidFill>
                </a:rPr>
                <a:t>SIDE VIEW - UNFOLDED</a:t>
              </a:r>
            </a:p>
          </p:txBody>
        </p:sp>
        <p:sp>
          <p:nvSpPr>
            <p:cNvPr id="43029" name="TextBox 20"/>
            <p:cNvSpPr txBox="1">
              <a:spLocks noChangeArrowheads="1"/>
            </p:cNvSpPr>
            <p:nvPr/>
          </p:nvSpPr>
          <p:spPr bwMode="auto">
            <a:xfrm>
              <a:off x="4890" y="5020"/>
              <a:ext cx="969"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u="sng">
                  <a:solidFill>
                    <a:srgbClr val="FF9900"/>
                  </a:solidFill>
                </a:rPr>
                <a:t>TEMPLATE -  FOLDED</a:t>
              </a:r>
            </a:p>
          </p:txBody>
        </p:sp>
        <p:sp>
          <p:nvSpPr>
            <p:cNvPr id="43030" name="TextBox 21"/>
            <p:cNvSpPr txBox="1">
              <a:spLocks noChangeArrowheads="1"/>
            </p:cNvSpPr>
            <p:nvPr/>
          </p:nvSpPr>
          <p:spPr bwMode="auto">
            <a:xfrm>
              <a:off x="2312" y="2298"/>
              <a:ext cx="969"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u="sng">
                  <a:solidFill>
                    <a:srgbClr val="FF9900"/>
                  </a:solidFill>
                </a:rPr>
                <a:t>TEMPLATE -  FOLDED</a:t>
              </a:r>
            </a:p>
          </p:txBody>
        </p:sp>
        <p:sp>
          <p:nvSpPr>
            <p:cNvPr id="43031" name="TextBox 22"/>
            <p:cNvSpPr txBox="1">
              <a:spLocks noChangeArrowheads="1"/>
            </p:cNvSpPr>
            <p:nvPr/>
          </p:nvSpPr>
          <p:spPr bwMode="auto">
            <a:xfrm>
              <a:off x="4714" y="1644"/>
              <a:ext cx="547"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b="1" u="sng">
                  <a:solidFill>
                    <a:srgbClr val="FF9900"/>
                  </a:solidFill>
                </a:rPr>
                <a:t>TEMPLATE</a:t>
              </a:r>
            </a:p>
          </p:txBody>
        </p:sp>
        <p:sp>
          <p:nvSpPr>
            <p:cNvPr id="43032" name="Text Box 12"/>
            <p:cNvSpPr txBox="1">
              <a:spLocks noChangeArrowheads="1"/>
            </p:cNvSpPr>
            <p:nvPr/>
          </p:nvSpPr>
          <p:spPr bwMode="auto">
            <a:xfrm>
              <a:off x="5347" y="2140"/>
              <a:ext cx="1538" cy="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idea because  the letters “C,H,A,I,R” transforms into a chair itself. I thought of this because it would make the chair to be fun to look at and also to function as well.</a:t>
              </a:r>
              <a:endParaRPr lang="en-US" altLang="en-US" sz="800">
                <a:solidFill>
                  <a:srgbClr val="4D4D4D"/>
                </a:solidFill>
              </a:endParaRPr>
            </a:p>
          </p:txBody>
        </p:sp>
        <p:cxnSp>
          <p:nvCxnSpPr>
            <p:cNvPr id="43033" name="Straight Arrow Connector 25"/>
            <p:cNvCxnSpPr>
              <a:cxnSpLocks noChangeShapeType="1"/>
            </p:cNvCxnSpPr>
            <p:nvPr/>
          </p:nvCxnSpPr>
          <p:spPr bwMode="auto">
            <a:xfrm flipH="1" flipV="1">
              <a:off x="5710" y="1482"/>
              <a:ext cx="182" cy="680"/>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43034" name="Straight Arrow Connector 27"/>
            <p:cNvCxnSpPr>
              <a:cxnSpLocks noChangeShapeType="1"/>
            </p:cNvCxnSpPr>
            <p:nvPr/>
          </p:nvCxnSpPr>
          <p:spPr bwMode="auto">
            <a:xfrm flipV="1">
              <a:off x="6844" y="2253"/>
              <a:ext cx="499" cy="4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3035" name="Text Box 12"/>
            <p:cNvSpPr txBox="1">
              <a:spLocks noChangeArrowheads="1"/>
            </p:cNvSpPr>
            <p:nvPr/>
          </p:nvSpPr>
          <p:spPr bwMode="auto">
            <a:xfrm>
              <a:off x="4622" y="166"/>
              <a:ext cx="2948"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can be made of cardboard with varnish applied to make sure that the chair is waterproof.  The lettering can be cutted by using the Laser Cutter as it is a useful machine for doing accurate shapes etc.</a:t>
              </a:r>
              <a:endParaRPr lang="en-US" altLang="en-US" sz="800">
                <a:solidFill>
                  <a:srgbClr val="4D4D4D"/>
                </a:solidFill>
              </a:endParaRPr>
            </a:p>
          </p:txBody>
        </p:sp>
        <p:cxnSp>
          <p:nvCxnSpPr>
            <p:cNvPr id="43036" name="Straight Arrow Connector 30"/>
            <p:cNvCxnSpPr>
              <a:cxnSpLocks noChangeShapeType="1"/>
            </p:cNvCxnSpPr>
            <p:nvPr/>
          </p:nvCxnSpPr>
          <p:spPr bwMode="auto">
            <a:xfrm flipH="1">
              <a:off x="5121" y="439"/>
              <a:ext cx="90" cy="680"/>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3037" name="Text Box 12"/>
            <p:cNvSpPr txBox="1">
              <a:spLocks noChangeArrowheads="1"/>
            </p:cNvSpPr>
            <p:nvPr/>
          </p:nvSpPr>
          <p:spPr bwMode="auto">
            <a:xfrm>
              <a:off x="4894" y="2843"/>
              <a:ext cx="2041"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seat can be made of plastic as it is an attractive and modern materials. It is also very strong and also waterproof and most importantly lightweight for portability.</a:t>
              </a:r>
              <a:endParaRPr lang="en-US" altLang="en-US" sz="800">
                <a:solidFill>
                  <a:srgbClr val="4D4D4D"/>
                </a:solidFill>
              </a:endParaRPr>
            </a:p>
          </p:txBody>
        </p:sp>
        <p:cxnSp>
          <p:nvCxnSpPr>
            <p:cNvPr id="43038" name="Straight Arrow Connector 33"/>
            <p:cNvCxnSpPr>
              <a:cxnSpLocks noChangeShapeType="1"/>
            </p:cNvCxnSpPr>
            <p:nvPr/>
          </p:nvCxnSpPr>
          <p:spPr bwMode="auto">
            <a:xfrm>
              <a:off x="5529" y="3205"/>
              <a:ext cx="136" cy="998"/>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3039" name="Text Box 12"/>
            <p:cNvSpPr txBox="1">
              <a:spLocks noChangeArrowheads="1"/>
            </p:cNvSpPr>
            <p:nvPr/>
          </p:nvSpPr>
          <p:spPr bwMode="auto">
            <a:xfrm>
              <a:off x="4758" y="5383"/>
              <a:ext cx="1814"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his table because it can be easily carried around by folding. I also think it is very attractive to look at because it looks very modern.</a:t>
              </a:r>
              <a:endParaRPr lang="en-US" altLang="en-US" sz="800">
                <a:solidFill>
                  <a:srgbClr val="4D4D4D"/>
                </a:solidFill>
              </a:endParaRPr>
            </a:p>
          </p:txBody>
        </p:sp>
        <p:sp>
          <p:nvSpPr>
            <p:cNvPr id="43040" name="Text Box 12"/>
            <p:cNvSpPr txBox="1">
              <a:spLocks noChangeArrowheads="1"/>
            </p:cNvSpPr>
            <p:nvPr/>
          </p:nvSpPr>
          <p:spPr bwMode="auto">
            <a:xfrm>
              <a:off x="7253" y="4158"/>
              <a:ext cx="861"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TABLE</a:t>
              </a:r>
              <a:endParaRPr lang="en-US" altLang="en-US" sz="800" u="sng">
                <a:solidFill>
                  <a:srgbClr val="4D4D4D"/>
                </a:solidFill>
              </a:endParaRPr>
            </a:p>
          </p:txBody>
        </p:sp>
        <p:cxnSp>
          <p:nvCxnSpPr>
            <p:cNvPr id="43041" name="Straight Arrow Connector 37"/>
            <p:cNvCxnSpPr>
              <a:cxnSpLocks noChangeShapeType="1"/>
            </p:cNvCxnSpPr>
            <p:nvPr/>
          </p:nvCxnSpPr>
          <p:spPr bwMode="auto">
            <a:xfrm flipH="1">
              <a:off x="6799" y="4249"/>
              <a:ext cx="726" cy="27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3042" name="Text Box 12"/>
            <p:cNvSpPr txBox="1">
              <a:spLocks noChangeArrowheads="1"/>
            </p:cNvSpPr>
            <p:nvPr/>
          </p:nvSpPr>
          <p:spPr bwMode="auto">
            <a:xfrm>
              <a:off x="4712" y="3659"/>
              <a:ext cx="862"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TABLE</a:t>
              </a:r>
              <a:endParaRPr lang="en-US" altLang="en-US" sz="800" u="sng">
                <a:solidFill>
                  <a:srgbClr val="4D4D4D"/>
                </a:solidFill>
              </a:endParaRPr>
            </a:p>
          </p:txBody>
        </p:sp>
        <p:cxnSp>
          <p:nvCxnSpPr>
            <p:cNvPr id="43043" name="Straight Arrow Connector 40"/>
            <p:cNvCxnSpPr>
              <a:cxnSpLocks noChangeShapeType="1"/>
            </p:cNvCxnSpPr>
            <p:nvPr/>
          </p:nvCxnSpPr>
          <p:spPr bwMode="auto">
            <a:xfrm flipV="1">
              <a:off x="5302" y="3478"/>
              <a:ext cx="998" cy="27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43044" name="Straight Arrow Connector 42"/>
            <p:cNvCxnSpPr>
              <a:cxnSpLocks noChangeShapeType="1"/>
              <a:stCxn id="43042" idx="2"/>
            </p:cNvCxnSpPr>
            <p:nvPr/>
          </p:nvCxnSpPr>
          <p:spPr bwMode="auto">
            <a:xfrm>
              <a:off x="5143" y="3835"/>
              <a:ext cx="159" cy="45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3045" name="Text Box 12"/>
            <p:cNvSpPr txBox="1">
              <a:spLocks noChangeArrowheads="1"/>
            </p:cNvSpPr>
            <p:nvPr/>
          </p:nvSpPr>
          <p:spPr bwMode="auto">
            <a:xfrm>
              <a:off x="7202" y="5519"/>
              <a:ext cx="862"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SUPPORT 1</a:t>
              </a:r>
              <a:endParaRPr lang="en-US" altLang="en-US" sz="800" u="sng">
                <a:solidFill>
                  <a:srgbClr val="4D4D4D"/>
                </a:solidFill>
              </a:endParaRPr>
            </a:p>
          </p:txBody>
        </p:sp>
        <p:sp>
          <p:nvSpPr>
            <p:cNvPr id="43046" name="Text Box 12"/>
            <p:cNvSpPr txBox="1">
              <a:spLocks noChangeArrowheads="1"/>
            </p:cNvSpPr>
            <p:nvPr/>
          </p:nvSpPr>
          <p:spPr bwMode="auto">
            <a:xfrm>
              <a:off x="5892" y="4161"/>
              <a:ext cx="862"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SUPPORT 2</a:t>
              </a:r>
              <a:endParaRPr lang="en-US" altLang="en-US" sz="800" u="sng">
                <a:solidFill>
                  <a:srgbClr val="4D4D4D"/>
                </a:solidFill>
              </a:endParaRPr>
            </a:p>
          </p:txBody>
        </p:sp>
        <p:sp>
          <p:nvSpPr>
            <p:cNvPr id="43047" name="Text Box 12"/>
            <p:cNvSpPr txBox="1">
              <a:spLocks noChangeArrowheads="1"/>
            </p:cNvSpPr>
            <p:nvPr/>
          </p:nvSpPr>
          <p:spPr bwMode="auto">
            <a:xfrm>
              <a:off x="3851" y="4249"/>
              <a:ext cx="861"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SUPPORT 1</a:t>
              </a:r>
              <a:endParaRPr lang="en-US" altLang="en-US" sz="800" u="sng">
                <a:solidFill>
                  <a:srgbClr val="4D4D4D"/>
                </a:solidFill>
              </a:endParaRPr>
            </a:p>
          </p:txBody>
        </p:sp>
        <p:sp>
          <p:nvSpPr>
            <p:cNvPr id="43048" name="Text Box 12"/>
            <p:cNvSpPr txBox="1">
              <a:spLocks noChangeArrowheads="1"/>
            </p:cNvSpPr>
            <p:nvPr/>
          </p:nvSpPr>
          <p:spPr bwMode="auto">
            <a:xfrm>
              <a:off x="6890" y="3568"/>
              <a:ext cx="861"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SUPPORT 1</a:t>
              </a:r>
              <a:endParaRPr lang="en-US" altLang="en-US" sz="800" u="sng">
                <a:solidFill>
                  <a:srgbClr val="4D4D4D"/>
                </a:solidFill>
              </a:endParaRPr>
            </a:p>
          </p:txBody>
        </p:sp>
        <p:cxnSp>
          <p:nvCxnSpPr>
            <p:cNvPr id="43049" name="Straight Arrow Connector 48"/>
            <p:cNvCxnSpPr>
              <a:cxnSpLocks noChangeShapeType="1"/>
            </p:cNvCxnSpPr>
            <p:nvPr/>
          </p:nvCxnSpPr>
          <p:spPr bwMode="auto">
            <a:xfrm flipH="1" flipV="1">
              <a:off x="7116" y="5428"/>
              <a:ext cx="273" cy="181"/>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43050" name="Straight Arrow Connector 49"/>
            <p:cNvCxnSpPr>
              <a:cxnSpLocks noChangeShapeType="1"/>
            </p:cNvCxnSpPr>
            <p:nvPr/>
          </p:nvCxnSpPr>
          <p:spPr bwMode="auto">
            <a:xfrm flipH="1" flipV="1">
              <a:off x="6754" y="3659"/>
              <a:ext cx="272" cy="1"/>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43051" name="Straight Arrow Connector 51"/>
            <p:cNvCxnSpPr>
              <a:cxnSpLocks noChangeShapeType="1"/>
            </p:cNvCxnSpPr>
            <p:nvPr/>
          </p:nvCxnSpPr>
          <p:spPr bwMode="auto">
            <a:xfrm flipH="1">
              <a:off x="5846" y="4295"/>
              <a:ext cx="227" cy="13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43052" name="Straight Arrow Connector 53"/>
            <p:cNvCxnSpPr>
              <a:cxnSpLocks noChangeShapeType="1"/>
            </p:cNvCxnSpPr>
            <p:nvPr/>
          </p:nvCxnSpPr>
          <p:spPr bwMode="auto">
            <a:xfrm>
              <a:off x="4576" y="4339"/>
              <a:ext cx="499" cy="27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43053" name="Straight Arrow Connector 57"/>
            <p:cNvCxnSpPr>
              <a:cxnSpLocks noChangeShapeType="1"/>
            </p:cNvCxnSpPr>
            <p:nvPr/>
          </p:nvCxnSpPr>
          <p:spPr bwMode="auto">
            <a:xfrm flipH="1" flipV="1">
              <a:off x="6119" y="3977"/>
              <a:ext cx="44" cy="181"/>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43054" name="Straight Arrow Connector 61"/>
            <p:cNvCxnSpPr>
              <a:cxnSpLocks noChangeShapeType="1"/>
            </p:cNvCxnSpPr>
            <p:nvPr/>
          </p:nvCxnSpPr>
          <p:spPr bwMode="auto">
            <a:xfrm flipV="1">
              <a:off x="5937" y="4793"/>
              <a:ext cx="499" cy="590"/>
            </a:xfrm>
            <a:prstGeom prst="straightConnector1">
              <a:avLst/>
            </a:prstGeom>
            <a:noFill/>
            <a:ln w="28575" algn="ctr">
              <a:solidFill>
                <a:srgbClr val="993366"/>
              </a:solidFill>
              <a:round/>
              <a:headEnd/>
              <a:tailEnd type="arrow" w="med" len="med"/>
            </a:ln>
            <a:extLst>
              <a:ext uri="{909E8E84-426E-40DD-AFC4-6F175D3DCCD1}">
                <a14:hiddenFill xmlns:a14="http://schemas.microsoft.com/office/drawing/2010/main">
                  <a:noFill/>
                </a14:hiddenFill>
              </a:ext>
            </a:extLst>
          </p:spPr>
        </p:cxnSp>
        <p:sp>
          <p:nvSpPr>
            <p:cNvPr id="43055" name="Text Box 12"/>
            <p:cNvSpPr txBox="1">
              <a:spLocks noChangeArrowheads="1"/>
            </p:cNvSpPr>
            <p:nvPr/>
          </p:nvSpPr>
          <p:spPr bwMode="auto">
            <a:xfrm>
              <a:off x="3442" y="4551"/>
              <a:ext cx="1316"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can be manufactured by using strong and thick sheets of plastic and is cutted by the Laser Cutter.</a:t>
              </a:r>
              <a:endParaRPr lang="en-US" altLang="en-US" sz="800">
                <a:solidFill>
                  <a:srgbClr val="4D4D4D"/>
                </a:solidFill>
              </a:endParaRPr>
            </a:p>
          </p:txBody>
        </p:sp>
        <p:cxnSp>
          <p:nvCxnSpPr>
            <p:cNvPr id="43056" name="Straight Arrow Connector 65"/>
            <p:cNvCxnSpPr>
              <a:cxnSpLocks noChangeShapeType="1"/>
            </p:cNvCxnSpPr>
            <p:nvPr/>
          </p:nvCxnSpPr>
          <p:spPr bwMode="auto">
            <a:xfrm flipV="1">
              <a:off x="4622" y="4793"/>
              <a:ext cx="453" cy="45"/>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3057" name="Text Box 12"/>
            <p:cNvSpPr txBox="1">
              <a:spLocks noChangeArrowheads="1"/>
            </p:cNvSpPr>
            <p:nvPr/>
          </p:nvSpPr>
          <p:spPr bwMode="auto">
            <a:xfrm>
              <a:off x="-5" y="4058"/>
              <a:ext cx="2313"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desk can be made of plywood as it is an attractive and also gives the product a little bit of old fashioned touch to improve the  overall appearance. </a:t>
              </a:r>
              <a:endParaRPr lang="en-US" altLang="en-US" sz="800">
                <a:solidFill>
                  <a:srgbClr val="4D4D4D"/>
                </a:solidFill>
              </a:endParaRPr>
            </a:p>
          </p:txBody>
        </p:sp>
        <p:cxnSp>
          <p:nvCxnSpPr>
            <p:cNvPr id="43058" name="Straight Arrow Connector 68"/>
            <p:cNvCxnSpPr>
              <a:cxnSpLocks noChangeShapeType="1"/>
            </p:cNvCxnSpPr>
            <p:nvPr/>
          </p:nvCxnSpPr>
          <p:spPr bwMode="auto">
            <a:xfrm>
              <a:off x="1809" y="4339"/>
              <a:ext cx="772" cy="18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3059" name="Text Box 12"/>
            <p:cNvSpPr txBox="1">
              <a:spLocks noChangeArrowheads="1"/>
            </p:cNvSpPr>
            <p:nvPr/>
          </p:nvSpPr>
          <p:spPr bwMode="auto">
            <a:xfrm>
              <a:off x="1673" y="4702"/>
              <a:ext cx="862"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HANDLE</a:t>
              </a:r>
              <a:endParaRPr lang="en-US" altLang="en-US" sz="800" u="sng">
                <a:solidFill>
                  <a:srgbClr val="4D4D4D"/>
                </a:solidFill>
              </a:endParaRPr>
            </a:p>
          </p:txBody>
        </p:sp>
        <p:cxnSp>
          <p:nvCxnSpPr>
            <p:cNvPr id="43060" name="Straight Arrow Connector 71"/>
            <p:cNvCxnSpPr>
              <a:cxnSpLocks noChangeShapeType="1"/>
            </p:cNvCxnSpPr>
            <p:nvPr/>
          </p:nvCxnSpPr>
          <p:spPr bwMode="auto">
            <a:xfrm flipH="1" flipV="1">
              <a:off x="1220" y="4566"/>
              <a:ext cx="680" cy="182"/>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cxnSp>
          <p:nvCxnSpPr>
            <p:cNvPr id="43061" name="Straight Arrow Connector 74"/>
            <p:cNvCxnSpPr>
              <a:cxnSpLocks noChangeShapeType="1"/>
            </p:cNvCxnSpPr>
            <p:nvPr/>
          </p:nvCxnSpPr>
          <p:spPr bwMode="auto">
            <a:xfrm flipV="1">
              <a:off x="2308" y="4385"/>
              <a:ext cx="817" cy="408"/>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3062" name="Rectangle 75"/>
            <p:cNvSpPr>
              <a:spLocks noChangeArrowheads="1"/>
            </p:cNvSpPr>
            <p:nvPr/>
          </p:nvSpPr>
          <p:spPr bwMode="auto">
            <a:xfrm>
              <a:off x="176" y="5655"/>
              <a:ext cx="2314"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4D4D4D"/>
                  </a:solidFill>
                </a:rPr>
                <a:t>The Plywood is also very strong and also varnish can be added to make it waterproof. The desk must also be lightweight so it can be easily carried around.</a:t>
              </a:r>
            </a:p>
          </p:txBody>
        </p:sp>
        <p:cxnSp>
          <p:nvCxnSpPr>
            <p:cNvPr id="43063" name="Straight Arrow Connector 77"/>
            <p:cNvCxnSpPr>
              <a:cxnSpLocks noChangeShapeType="1"/>
            </p:cNvCxnSpPr>
            <p:nvPr/>
          </p:nvCxnSpPr>
          <p:spPr bwMode="auto">
            <a:xfrm flipV="1">
              <a:off x="1855" y="5292"/>
              <a:ext cx="544" cy="36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3064" name="Text Box 12"/>
            <p:cNvSpPr txBox="1">
              <a:spLocks noChangeArrowheads="1"/>
            </p:cNvSpPr>
            <p:nvPr/>
          </p:nvSpPr>
          <p:spPr bwMode="auto">
            <a:xfrm>
              <a:off x="3397" y="5020"/>
              <a:ext cx="1451" cy="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can be used for storing your books or bags. This can also b e used as a foot rest to relax your feet. It is very good for the users circulation.</a:t>
              </a:r>
              <a:endParaRPr lang="en-US" altLang="en-US" sz="800">
                <a:solidFill>
                  <a:srgbClr val="4D4D4D"/>
                </a:solidFill>
              </a:endParaRPr>
            </a:p>
          </p:txBody>
        </p:sp>
        <p:cxnSp>
          <p:nvCxnSpPr>
            <p:cNvPr id="43065" name="Straight Arrow Connector 80"/>
            <p:cNvCxnSpPr>
              <a:cxnSpLocks noChangeShapeType="1"/>
            </p:cNvCxnSpPr>
            <p:nvPr/>
          </p:nvCxnSpPr>
          <p:spPr bwMode="auto">
            <a:xfrm flipH="1" flipV="1">
              <a:off x="2989" y="5020"/>
              <a:ext cx="499" cy="136"/>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3066" name="Text Box 12"/>
            <p:cNvSpPr txBox="1">
              <a:spLocks noChangeArrowheads="1"/>
            </p:cNvSpPr>
            <p:nvPr/>
          </p:nvSpPr>
          <p:spPr bwMode="auto">
            <a:xfrm>
              <a:off x="1991" y="2480"/>
              <a:ext cx="1179"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this idea because it can be stackable  and also easily transported.</a:t>
              </a:r>
              <a:endParaRPr lang="en-US" altLang="en-US" sz="800">
                <a:solidFill>
                  <a:srgbClr val="4D4D4D"/>
                </a:solidFill>
              </a:endParaRPr>
            </a:p>
          </p:txBody>
        </p:sp>
        <p:cxnSp>
          <p:nvCxnSpPr>
            <p:cNvPr id="43067" name="Straight Arrow Connector 83"/>
            <p:cNvCxnSpPr>
              <a:cxnSpLocks noChangeShapeType="1"/>
            </p:cNvCxnSpPr>
            <p:nvPr/>
          </p:nvCxnSpPr>
          <p:spPr bwMode="auto">
            <a:xfrm flipH="1" flipV="1">
              <a:off x="1673" y="2026"/>
              <a:ext cx="363" cy="590"/>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3068" name="Text Box 12"/>
            <p:cNvSpPr txBox="1">
              <a:spLocks noChangeArrowheads="1"/>
            </p:cNvSpPr>
            <p:nvPr/>
          </p:nvSpPr>
          <p:spPr bwMode="auto">
            <a:xfrm>
              <a:off x="4032" y="2208"/>
              <a:ext cx="862"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TABLE</a:t>
              </a:r>
              <a:endParaRPr lang="en-US" altLang="en-US" sz="800" u="sng">
                <a:solidFill>
                  <a:srgbClr val="4D4D4D"/>
                </a:solidFill>
              </a:endParaRPr>
            </a:p>
          </p:txBody>
        </p:sp>
        <p:cxnSp>
          <p:nvCxnSpPr>
            <p:cNvPr id="43069" name="Straight Arrow Connector 86"/>
            <p:cNvCxnSpPr>
              <a:cxnSpLocks noChangeShapeType="1"/>
            </p:cNvCxnSpPr>
            <p:nvPr/>
          </p:nvCxnSpPr>
          <p:spPr bwMode="auto">
            <a:xfrm flipH="1">
              <a:off x="3805" y="2344"/>
              <a:ext cx="499" cy="272"/>
            </a:xfrm>
            <a:prstGeom prst="straightConnector1">
              <a:avLst/>
            </a:prstGeom>
            <a:noFill/>
            <a:ln w="28575" algn="ctr">
              <a:solidFill>
                <a:srgbClr val="993366"/>
              </a:solidFill>
              <a:round/>
              <a:headEnd/>
              <a:tailEnd type="arrow" w="med" len="med"/>
            </a:ln>
            <a:extLst>
              <a:ext uri="{909E8E84-426E-40DD-AFC4-6F175D3DCCD1}">
                <a14:hiddenFill xmlns:a14="http://schemas.microsoft.com/office/drawing/2010/main">
                  <a:noFill/>
                </a14:hiddenFill>
              </a:ext>
            </a:extLst>
          </p:spPr>
        </p:cxnSp>
        <p:sp>
          <p:nvSpPr>
            <p:cNvPr id="43070" name="Text Box 12"/>
            <p:cNvSpPr txBox="1">
              <a:spLocks noChangeArrowheads="1"/>
            </p:cNvSpPr>
            <p:nvPr/>
          </p:nvSpPr>
          <p:spPr bwMode="auto">
            <a:xfrm>
              <a:off x="3442" y="3387"/>
              <a:ext cx="862"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u="sng">
                  <a:solidFill>
                    <a:srgbClr val="4D4D4D"/>
                  </a:solidFill>
                </a:rPr>
                <a:t>CHAIR</a:t>
              </a:r>
              <a:endParaRPr lang="en-US" altLang="en-US" sz="800" u="sng">
                <a:solidFill>
                  <a:srgbClr val="4D4D4D"/>
                </a:solidFill>
              </a:endParaRPr>
            </a:p>
          </p:txBody>
        </p:sp>
        <p:cxnSp>
          <p:nvCxnSpPr>
            <p:cNvPr id="43071" name="Straight Arrow Connector 90"/>
            <p:cNvCxnSpPr>
              <a:cxnSpLocks noChangeShapeType="1"/>
            </p:cNvCxnSpPr>
            <p:nvPr/>
          </p:nvCxnSpPr>
          <p:spPr bwMode="auto">
            <a:xfrm flipV="1">
              <a:off x="3919" y="2979"/>
              <a:ext cx="385" cy="408"/>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3072" name="Text Box 12"/>
            <p:cNvSpPr txBox="1">
              <a:spLocks noChangeArrowheads="1"/>
            </p:cNvSpPr>
            <p:nvPr/>
          </p:nvSpPr>
          <p:spPr bwMode="auto">
            <a:xfrm>
              <a:off x="2036" y="3024"/>
              <a:ext cx="1180"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Again the shapes can be created by using Soildworks and cutted using a Laser Cutter.</a:t>
              </a:r>
            </a:p>
          </p:txBody>
        </p:sp>
        <p:cxnSp>
          <p:nvCxnSpPr>
            <p:cNvPr id="43073" name="Straight Arrow Connector 93"/>
            <p:cNvCxnSpPr>
              <a:cxnSpLocks noChangeShapeType="1"/>
            </p:cNvCxnSpPr>
            <p:nvPr/>
          </p:nvCxnSpPr>
          <p:spPr bwMode="auto">
            <a:xfrm flipH="1" flipV="1">
              <a:off x="1583" y="2933"/>
              <a:ext cx="544" cy="227"/>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3074" name="Rectangle 94"/>
            <p:cNvSpPr>
              <a:spLocks noChangeArrowheads="1"/>
            </p:cNvSpPr>
            <p:nvPr/>
          </p:nvSpPr>
          <p:spPr bwMode="auto">
            <a:xfrm>
              <a:off x="902" y="3761"/>
              <a:ext cx="2223" cy="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can be made out of cardboard with varnish to make it waterproof. </a:t>
              </a:r>
              <a:endParaRPr lang="en-US" altLang="en-US" sz="1000">
                <a:solidFill>
                  <a:srgbClr val="4D4D4D"/>
                </a:solidFill>
              </a:endParaRPr>
            </a:p>
            <a:p>
              <a:pPr eaLnBrk="1" hangingPunct="1">
                <a:spcBef>
                  <a:spcPct val="50000"/>
                </a:spcBef>
              </a:pPr>
              <a:endParaRPr lang="en-US" altLang="en-US" sz="1000">
                <a:solidFill>
                  <a:srgbClr val="4D4D4D"/>
                </a:solidFill>
              </a:endParaRPr>
            </a:p>
          </p:txBody>
        </p:sp>
        <p:cxnSp>
          <p:nvCxnSpPr>
            <p:cNvPr id="43075" name="Straight Arrow Connector 97"/>
            <p:cNvCxnSpPr>
              <a:cxnSpLocks noChangeShapeType="1"/>
            </p:cNvCxnSpPr>
            <p:nvPr/>
          </p:nvCxnSpPr>
          <p:spPr bwMode="auto">
            <a:xfrm flipH="1" flipV="1">
              <a:off x="1447" y="3342"/>
              <a:ext cx="90" cy="453"/>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sp>
          <p:nvSpPr>
            <p:cNvPr id="43076" name="Text Box 12"/>
            <p:cNvSpPr txBox="1">
              <a:spLocks noChangeArrowheads="1"/>
            </p:cNvSpPr>
            <p:nvPr/>
          </p:nvSpPr>
          <p:spPr bwMode="auto">
            <a:xfrm>
              <a:off x="45" y="1200"/>
              <a:ext cx="2037"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shapes of the template can be measured by using Soildworks to estimate the actual sizes etc.  These can then be cutted using the Laser Cutter.</a:t>
              </a:r>
              <a:endParaRPr lang="en-US" altLang="en-US" sz="800">
                <a:solidFill>
                  <a:srgbClr val="4D4D4D"/>
                </a:solidFill>
              </a:endParaRPr>
            </a:p>
          </p:txBody>
        </p:sp>
        <p:cxnSp>
          <p:nvCxnSpPr>
            <p:cNvPr id="43077" name="Straight Arrow Connector 100"/>
            <p:cNvCxnSpPr>
              <a:cxnSpLocks noChangeShapeType="1"/>
            </p:cNvCxnSpPr>
            <p:nvPr/>
          </p:nvCxnSpPr>
          <p:spPr bwMode="auto">
            <a:xfrm flipV="1">
              <a:off x="1900" y="1119"/>
              <a:ext cx="635" cy="136"/>
            </a:xfrm>
            <a:prstGeom prst="straightConnector1">
              <a:avLst/>
            </a:prstGeom>
            <a:noFill/>
            <a:ln w="28575" algn="ctr">
              <a:solidFill>
                <a:srgbClr val="993366"/>
              </a:solidFill>
              <a:round/>
              <a:headEnd/>
              <a:tailEnd type="triangle" w="med" len="med"/>
            </a:ln>
            <a:extLst>
              <a:ext uri="{909E8E84-426E-40DD-AFC4-6F175D3DCCD1}">
                <a14:hiddenFill xmlns:a14="http://schemas.microsoft.com/office/drawing/2010/main">
                  <a:noFill/>
                </a14:hiddenFill>
              </a:ext>
            </a:extLst>
          </p:spPr>
        </p:cxnSp>
      </p:gr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34" name="Group 26"/>
          <p:cNvGrpSpPr>
            <a:grpSpLocks/>
          </p:cNvGrpSpPr>
          <p:nvPr/>
        </p:nvGrpSpPr>
        <p:grpSpPr bwMode="auto">
          <a:xfrm>
            <a:off x="-20638" y="-288925"/>
            <a:ext cx="12822238" cy="10129838"/>
            <a:chOff x="-13" y="-182"/>
            <a:chExt cx="8077" cy="6381"/>
          </a:xfrm>
        </p:grpSpPr>
        <p:sp>
          <p:nvSpPr>
            <p:cNvPr id="44035" name="Rectangle 2"/>
            <p:cNvSpPr>
              <a:spLocks noChangeArrowheads="1"/>
            </p:cNvSpPr>
            <p:nvPr/>
          </p:nvSpPr>
          <p:spPr bwMode="auto">
            <a:xfrm>
              <a:off x="-5" y="-15"/>
              <a:ext cx="8069" cy="606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44036" name="Text Box 3"/>
            <p:cNvSpPr txBox="1">
              <a:spLocks noChangeArrowheads="1"/>
            </p:cNvSpPr>
            <p:nvPr/>
          </p:nvSpPr>
          <p:spPr bwMode="auto">
            <a:xfrm>
              <a:off x="-13" y="102"/>
              <a:ext cx="2548" cy="1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44037" name="Text Box 4"/>
            <p:cNvSpPr txBox="1">
              <a:spLocks noChangeArrowheads="1"/>
            </p:cNvSpPr>
            <p:nvPr/>
          </p:nvSpPr>
          <p:spPr bwMode="auto">
            <a:xfrm>
              <a:off x="-5" y="1028"/>
              <a:ext cx="2404" cy="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DEVELOPMENT &amp; EVAULATION OF MODEL TWELVE</a:t>
              </a:r>
            </a:p>
          </p:txBody>
        </p:sp>
        <p:sp>
          <p:nvSpPr>
            <p:cNvPr id="44038" name="Text Box 5"/>
            <p:cNvSpPr txBox="1">
              <a:spLocks noChangeArrowheads="1"/>
            </p:cNvSpPr>
            <p:nvPr/>
          </p:nvSpPr>
          <p:spPr bwMode="auto">
            <a:xfrm>
              <a:off x="-13" y="32"/>
              <a:ext cx="458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44039" name="Line 16"/>
            <p:cNvSpPr>
              <a:spLocks noChangeShapeType="1"/>
            </p:cNvSpPr>
            <p:nvPr/>
          </p:nvSpPr>
          <p:spPr bwMode="auto">
            <a:xfrm>
              <a:off x="3987" y="-182"/>
              <a:ext cx="0" cy="6381"/>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44040" name="Line 17"/>
            <p:cNvSpPr>
              <a:spLocks noChangeShapeType="1"/>
            </p:cNvSpPr>
            <p:nvPr/>
          </p:nvSpPr>
          <p:spPr bwMode="auto">
            <a:xfrm>
              <a:off x="4079" y="-91"/>
              <a:ext cx="0" cy="6275"/>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44041" name="Text Box 4"/>
            <p:cNvSpPr txBox="1">
              <a:spLocks noChangeArrowheads="1"/>
            </p:cNvSpPr>
            <p:nvPr/>
          </p:nvSpPr>
          <p:spPr bwMode="auto">
            <a:xfrm>
              <a:off x="4077" y="47"/>
              <a:ext cx="2404" cy="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DEVELOPMENT &amp; EVAULATION OF MODEL THIRTEEN</a:t>
              </a:r>
            </a:p>
          </p:txBody>
        </p:sp>
        <p:pic>
          <p:nvPicPr>
            <p:cNvPr id="44042" name="Picture 18" descr="LUCY'SSKETCHES162"/>
            <p:cNvPicPr>
              <a:picLocks noChangeAspect="1" noChangeArrowheads="1"/>
            </p:cNvPicPr>
            <p:nvPr/>
          </p:nvPicPr>
          <p:blipFill>
            <a:blip r:embed="rId3" cstate="print">
              <a:clrChange>
                <a:clrFrom>
                  <a:srgbClr val="F6F2F1"/>
                </a:clrFrom>
                <a:clrTo>
                  <a:srgbClr val="F6F2F1">
                    <a:alpha val="0"/>
                  </a:srgbClr>
                </a:clrTo>
              </a:clrChange>
              <a:extLst>
                <a:ext uri="{28A0092B-C50C-407E-A947-70E740481C1C}">
                  <a14:useLocalDpi xmlns:a14="http://schemas.microsoft.com/office/drawing/2010/main" val="0"/>
                </a:ext>
              </a:extLst>
            </a:blip>
            <a:srcRect t="53676" b="6485"/>
            <a:stretch>
              <a:fillRect/>
            </a:stretch>
          </p:blipFill>
          <p:spPr bwMode="auto">
            <a:xfrm>
              <a:off x="358" y="4041"/>
              <a:ext cx="3493" cy="2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3" name="Picture 13" descr="Copy of LUCY'SSKETCHES166"/>
            <p:cNvPicPr>
              <a:picLocks noChangeAspect="1" noChangeArrowheads="1"/>
            </p:cNvPicPr>
            <p:nvPr/>
          </p:nvPicPr>
          <p:blipFill>
            <a:blip r:embed="rId4" cstate="print">
              <a:clrChange>
                <a:clrFrom>
                  <a:srgbClr val="FFF9F9"/>
                </a:clrFrom>
                <a:clrTo>
                  <a:srgbClr val="FFF9F9">
                    <a:alpha val="0"/>
                  </a:srgbClr>
                </a:clrTo>
              </a:clrChange>
              <a:extLst>
                <a:ext uri="{28A0092B-C50C-407E-A947-70E740481C1C}">
                  <a14:useLocalDpi xmlns:a14="http://schemas.microsoft.com/office/drawing/2010/main" val="0"/>
                </a:ext>
              </a:extLst>
            </a:blip>
            <a:srcRect r="49992" b="62531"/>
            <a:stretch>
              <a:fillRect/>
            </a:stretch>
          </p:blipFill>
          <p:spPr bwMode="auto">
            <a:xfrm>
              <a:off x="6076" y="0"/>
              <a:ext cx="1902" cy="2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4" name="Picture 10" descr="photo-19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26" y="76"/>
              <a:ext cx="1225" cy="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5" name="Picture 11" descr="photo-196.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26" y="3062"/>
              <a:ext cx="1225" cy="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6" name="Picture 12" descr="photo-197.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26" y="1066"/>
              <a:ext cx="1225" cy="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7" name="Picture 14" descr="photo-199.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626" y="2064"/>
              <a:ext cx="1225" cy="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8" name="Picture 16" descr="photo-201.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927" y="4612"/>
              <a:ext cx="915" cy="1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9" name="Picture 17" descr="photo-202.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927" y="3342"/>
              <a:ext cx="915" cy="1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50" name="Picture 18" descr="photo-203.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927" y="2071"/>
              <a:ext cx="915" cy="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51" name="Picture 20" descr="photo-205.jp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4213" y="4657"/>
              <a:ext cx="915" cy="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52" name="Picture 21" descr="photo-206.jp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231" y="847"/>
              <a:ext cx="915" cy="1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53" name="Picture 23" descr="photo-208.jpg"/>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393" y="4929"/>
              <a:ext cx="1224" cy="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54" name="Picture 25" descr="photo-210.jpg"/>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213" y="3387"/>
              <a:ext cx="915" cy="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55" name="Picture 26" descr="photo-211.jp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4213" y="2117"/>
              <a:ext cx="915" cy="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56" name="Text Box 18"/>
            <p:cNvSpPr txBox="1">
              <a:spLocks noChangeArrowheads="1"/>
            </p:cNvSpPr>
            <p:nvPr/>
          </p:nvSpPr>
          <p:spPr bwMode="auto">
            <a:xfrm>
              <a:off x="5212" y="2141"/>
              <a:ext cx="1678" cy="2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Firstly, I drew out the template using a pencil and then cut out the outline of the template using a sharp knife with a safety ruler.</a:t>
              </a:r>
            </a:p>
            <a:p>
              <a:pPr algn="just" eaLnBrk="1" hangingPunct="1"/>
              <a:endParaRPr lang="en-GB" altLang="en-US" sz="1200">
                <a:solidFill>
                  <a:srgbClr val="4D4D4D"/>
                </a:solidFill>
              </a:endParaRPr>
            </a:p>
            <a:p>
              <a:pPr algn="just" eaLnBrk="1" hangingPunct="1"/>
              <a:r>
                <a:rPr lang="en-GB" altLang="en-US" sz="1200">
                  <a:solidFill>
                    <a:srgbClr val="4D4D4D"/>
                  </a:solidFill>
                </a:rPr>
                <a:t>Then I started to draw the in line of the template to form a leg and also a seat. I then again the in lines using a knife and also a safety ruler. I made sure that the rectangular hole is not to wide because the width of the card will have to fit through this hole tightly.</a:t>
              </a:r>
            </a:p>
            <a:p>
              <a:pPr algn="just" eaLnBrk="1" hangingPunct="1"/>
              <a:r>
                <a:rPr lang="en-GB" altLang="en-US" sz="1200">
                  <a:solidFill>
                    <a:srgbClr val="4D4D4D"/>
                  </a:solidFill>
                </a:rPr>
                <a:t/>
              </a:r>
              <a:br>
                <a:rPr lang="en-GB" altLang="en-US" sz="1200">
                  <a:solidFill>
                    <a:srgbClr val="4D4D4D"/>
                  </a:solidFill>
                </a:rPr>
              </a:br>
              <a:r>
                <a:rPr lang="en-GB" altLang="en-US" sz="1200">
                  <a:solidFill>
                    <a:srgbClr val="4D4D4D"/>
                  </a:solidFill>
                </a:rPr>
                <a:t>Then I started to put parts together and it worked successfully. I really like this idea because it is very portable and also lightweight it would be made of cardboard in the actual design.</a:t>
              </a:r>
            </a:p>
          </p:txBody>
        </p:sp>
        <p:sp>
          <p:nvSpPr>
            <p:cNvPr id="44057" name="Text Box 18"/>
            <p:cNvSpPr txBox="1">
              <a:spLocks noChangeArrowheads="1"/>
            </p:cNvSpPr>
            <p:nvPr/>
          </p:nvSpPr>
          <p:spPr bwMode="auto">
            <a:xfrm>
              <a:off x="86" y="1436"/>
              <a:ext cx="2404" cy="2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Firstly, I drew out the template using Soildworks doing the correct measurements etc. I then printed it out using the Laser Cutter onto a cardboard.</a:t>
              </a:r>
            </a:p>
            <a:p>
              <a:pPr algn="just" eaLnBrk="1" hangingPunct="1"/>
              <a:r>
                <a:rPr lang="en-GB" altLang="en-US" sz="1200">
                  <a:solidFill>
                    <a:srgbClr val="4D4D4D"/>
                  </a:solidFill>
                </a:rPr>
                <a:t/>
              </a:r>
              <a:br>
                <a:rPr lang="en-GB" altLang="en-US" sz="1200">
                  <a:solidFill>
                    <a:srgbClr val="4D4D4D"/>
                  </a:solidFill>
                </a:rPr>
              </a:br>
              <a:r>
                <a:rPr lang="en-GB" altLang="en-US" sz="1200">
                  <a:solidFill>
                    <a:srgbClr val="4D4D4D"/>
                  </a:solidFill>
                </a:rPr>
                <a:t>I then watched the laser ensuring that the lines didn’t burn and also making sure that it was running well.</a:t>
              </a:r>
            </a:p>
            <a:p>
              <a:pPr algn="just" eaLnBrk="1" hangingPunct="1"/>
              <a:endParaRPr lang="en-GB" altLang="en-US" sz="1200">
                <a:solidFill>
                  <a:srgbClr val="4D4D4D"/>
                </a:solidFill>
              </a:endParaRPr>
            </a:p>
            <a:p>
              <a:pPr algn="just" eaLnBrk="1" hangingPunct="1"/>
              <a:r>
                <a:rPr lang="en-GB" altLang="en-US" sz="1200">
                  <a:solidFill>
                    <a:srgbClr val="4D4D4D"/>
                  </a:solidFill>
                </a:rPr>
                <a:t>Then, when it is completed I made sure that the template didn’t fall part. Thankfully it didn’t so I think I’ve achieved an excellent result.</a:t>
              </a:r>
            </a:p>
            <a:p>
              <a:pPr algn="just" eaLnBrk="1" hangingPunct="1"/>
              <a:endParaRPr lang="en-GB" altLang="en-US" sz="1200"/>
            </a:p>
            <a:p>
              <a:pPr algn="just" eaLnBrk="1" hangingPunct="1"/>
              <a:r>
                <a:rPr lang="en-GB" altLang="en-US" sz="1200"/>
                <a:t> </a:t>
              </a:r>
              <a:r>
                <a:rPr lang="en-GB" altLang="en-US" sz="1200">
                  <a:solidFill>
                    <a:srgbClr val="4D4D4D"/>
                  </a:solidFill>
                </a:rPr>
                <a:t>I cut out the outline (black lines shown on the template above). These lines means deep cuts and the red lines means slight cut – cutting halfway.</a:t>
              </a:r>
            </a:p>
            <a:p>
              <a:pPr algn="just" eaLnBrk="1" hangingPunct="1"/>
              <a:endParaRPr lang="en-GB" altLang="en-US" sz="1200">
                <a:solidFill>
                  <a:srgbClr val="4D4D4D"/>
                </a:solidFill>
              </a:endParaRPr>
            </a:p>
            <a:p>
              <a:pPr algn="just" eaLnBrk="1" hangingPunct="1"/>
              <a:r>
                <a:rPr lang="en-GB" altLang="en-US" sz="1200">
                  <a:solidFill>
                    <a:srgbClr val="4D4D4D"/>
                  </a:solidFill>
                </a:rPr>
                <a:t>Finally, I folded the template without breaking the edges etc. I then stuck it together using the glue gun because it is a very strong glue for joining parts together.</a:t>
              </a:r>
            </a:p>
            <a:p>
              <a:pPr algn="just" eaLnBrk="1" hangingPunct="1"/>
              <a:endParaRPr lang="en-GB" altLang="en-US" sz="1200">
                <a:solidFill>
                  <a:srgbClr val="4D4D4D"/>
                </a:solidFill>
              </a:endParaRPr>
            </a:p>
            <a:p>
              <a:pPr algn="just" eaLnBrk="1" hangingPunct="1"/>
              <a:endParaRPr lang="en-GB" altLang="en-US" sz="1200">
                <a:solidFill>
                  <a:srgbClr val="4D4D4D"/>
                </a:solidFill>
              </a:endParaRPr>
            </a:p>
            <a:p>
              <a:pPr algn="just" eaLnBrk="1" hangingPunct="1"/>
              <a:endParaRPr lang="en-GB" altLang="en-US" sz="1200">
                <a:solidFill>
                  <a:srgbClr val="4D4D4D"/>
                </a:solidFill>
              </a:endParaRPr>
            </a:p>
          </p:txBody>
        </p:sp>
      </p:gr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9"/>
          <p:cNvSpPr>
            <a:spLocks noChangeArrowheads="1"/>
          </p:cNvSpPr>
          <p:nvPr/>
        </p:nvSpPr>
        <p:spPr bwMode="auto">
          <a:xfrm>
            <a:off x="-223838" y="-384175"/>
            <a:ext cx="13320713" cy="1015365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45059"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45060" name="Text Box 4"/>
          <p:cNvSpPr txBox="1">
            <a:spLocks noChangeArrowheads="1"/>
          </p:cNvSpPr>
          <p:nvPr/>
        </p:nvSpPr>
        <p:spPr bwMode="auto">
          <a:xfrm>
            <a:off x="-7938" y="1685925"/>
            <a:ext cx="727233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DEVELOPMENT OF MODEL FOURTEEN</a:t>
            </a:r>
          </a:p>
        </p:txBody>
      </p:sp>
      <p:sp>
        <p:nvSpPr>
          <p:cNvPr id="45061"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45062" name="Picture 22" descr="model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23438" y="6096000"/>
            <a:ext cx="2581275"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Picture 65" descr="model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5150" y="6096000"/>
            <a:ext cx="2581275"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4" name="Picture 11" descr="tech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63950" y="8239125"/>
            <a:ext cx="1728788" cy="1290638"/>
          </a:xfrm>
          <a:prstGeom prst="rect">
            <a:avLst/>
          </a:prstGeom>
          <a:noFill/>
          <a:ln w="1905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45065" name="Picture 17" descr="tech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63950" y="6888163"/>
            <a:ext cx="1728788" cy="1290637"/>
          </a:xfrm>
          <a:prstGeom prst="rect">
            <a:avLst/>
          </a:prstGeom>
          <a:noFill/>
          <a:ln w="19050">
            <a:solidFill>
              <a:schemeClr val="hlink"/>
            </a:solidFill>
            <a:miter lim="800000"/>
            <a:headEnd/>
            <a:tailEnd/>
          </a:ln>
          <a:extLst>
            <a:ext uri="{909E8E84-426E-40DD-AFC4-6F175D3DCCD1}">
              <a14:hiddenFill xmlns:a14="http://schemas.microsoft.com/office/drawing/2010/main">
                <a:solidFill>
                  <a:srgbClr val="FFFFFF"/>
                </a:solidFill>
              </a14:hiddenFill>
            </a:ext>
          </a:extLst>
        </p:spPr>
      </p:pic>
      <p:pic>
        <p:nvPicPr>
          <p:cNvPr id="45066" name="Picture 19" descr="tech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63950" y="5106988"/>
            <a:ext cx="1277938" cy="1709737"/>
          </a:xfrm>
          <a:prstGeom prst="rect">
            <a:avLst/>
          </a:prstGeom>
          <a:noFill/>
          <a:ln w="19050">
            <a:solidFill>
              <a:srgbClr val="993366"/>
            </a:solidFill>
            <a:miter lim="800000"/>
            <a:headEnd/>
            <a:tailEnd/>
          </a:ln>
          <a:extLst>
            <a:ext uri="{909E8E84-426E-40DD-AFC4-6F175D3DCCD1}">
              <a14:hiddenFill xmlns:a14="http://schemas.microsoft.com/office/drawing/2010/main">
                <a:solidFill>
                  <a:srgbClr val="FFFFFF"/>
                </a:solidFill>
              </a14:hiddenFill>
            </a:ext>
          </a:extLst>
        </p:spPr>
      </p:pic>
      <p:grpSp>
        <p:nvGrpSpPr>
          <p:cNvPr id="45067" name="Group 25"/>
          <p:cNvGrpSpPr>
            <a:grpSpLocks/>
          </p:cNvGrpSpPr>
          <p:nvPr/>
        </p:nvGrpSpPr>
        <p:grpSpPr bwMode="auto">
          <a:xfrm>
            <a:off x="280988" y="2273300"/>
            <a:ext cx="3024187" cy="2527300"/>
            <a:chOff x="40" y="1342"/>
            <a:chExt cx="1673" cy="1390"/>
          </a:xfrm>
        </p:grpSpPr>
        <p:pic>
          <p:nvPicPr>
            <p:cNvPr id="45089" name="Picture 7" descr="photo[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9" y="1342"/>
              <a:ext cx="1323" cy="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90" name="TextBox 12"/>
            <p:cNvSpPr txBox="1">
              <a:spLocks noChangeArrowheads="1"/>
            </p:cNvSpPr>
            <p:nvPr/>
          </p:nvSpPr>
          <p:spPr bwMode="auto">
            <a:xfrm>
              <a:off x="40" y="2346"/>
              <a:ext cx="1673" cy="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4D4D4D"/>
                  </a:solidFill>
                </a:rPr>
                <a:t>Firstly, I estimate the sizes and the shapes of the flat pack. I’m using card because it acts like a template, in case one of the shapes didn’t work out etc.</a:t>
              </a:r>
            </a:p>
          </p:txBody>
        </p:sp>
      </p:grpSp>
      <p:grpSp>
        <p:nvGrpSpPr>
          <p:cNvPr id="45068" name="Group 24"/>
          <p:cNvGrpSpPr>
            <a:grpSpLocks/>
          </p:cNvGrpSpPr>
          <p:nvPr/>
        </p:nvGrpSpPr>
        <p:grpSpPr bwMode="auto">
          <a:xfrm>
            <a:off x="3376613" y="2273300"/>
            <a:ext cx="3024187" cy="2212975"/>
            <a:chOff x="1633" y="1346"/>
            <a:chExt cx="1673" cy="1218"/>
          </a:xfrm>
        </p:grpSpPr>
        <p:pic>
          <p:nvPicPr>
            <p:cNvPr id="45087" name="Picture 9" descr="photo[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03" y="1346"/>
              <a:ext cx="1322" cy="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88" name="TextBox 12"/>
            <p:cNvSpPr txBox="1">
              <a:spLocks noChangeArrowheads="1"/>
            </p:cNvSpPr>
            <p:nvPr/>
          </p:nvSpPr>
          <p:spPr bwMode="auto">
            <a:xfrm>
              <a:off x="1633" y="2346"/>
              <a:ext cx="1673"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4D4D4D"/>
                  </a:solidFill>
                </a:rPr>
                <a:t>Next, I cut out the outlines using the knife and also the safety ruler to avoid cutting myself etc.</a:t>
              </a:r>
            </a:p>
          </p:txBody>
        </p:sp>
      </p:grpSp>
      <p:grpSp>
        <p:nvGrpSpPr>
          <p:cNvPr id="45069" name="Group 29"/>
          <p:cNvGrpSpPr>
            <a:grpSpLocks/>
          </p:cNvGrpSpPr>
          <p:nvPr/>
        </p:nvGrpSpPr>
        <p:grpSpPr bwMode="auto">
          <a:xfrm>
            <a:off x="9713913" y="2200275"/>
            <a:ext cx="3024187" cy="2516188"/>
            <a:chOff x="4854" y="1346"/>
            <a:chExt cx="1673" cy="1384"/>
          </a:xfrm>
        </p:grpSpPr>
        <p:pic>
          <p:nvPicPr>
            <p:cNvPr id="45085" name="Picture 8" descr="photo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85" y="1346"/>
              <a:ext cx="1322" cy="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86" name="TextBox 12"/>
            <p:cNvSpPr txBox="1">
              <a:spLocks noChangeArrowheads="1"/>
            </p:cNvSpPr>
            <p:nvPr/>
          </p:nvSpPr>
          <p:spPr bwMode="auto">
            <a:xfrm>
              <a:off x="4854" y="2344"/>
              <a:ext cx="1673" cy="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4D4D4D"/>
                  </a:solidFill>
                </a:rPr>
                <a:t>Next, as I've finish drawing the outline, I then get a band saw to cut out the outline accurately.  I was wearing my safety apron and also my safety goggles during this process.</a:t>
              </a:r>
            </a:p>
          </p:txBody>
        </p:sp>
      </p:grpSp>
      <p:grpSp>
        <p:nvGrpSpPr>
          <p:cNvPr id="45070" name="Group 28"/>
          <p:cNvGrpSpPr>
            <a:grpSpLocks/>
          </p:cNvGrpSpPr>
          <p:nvPr/>
        </p:nvGrpSpPr>
        <p:grpSpPr bwMode="auto">
          <a:xfrm>
            <a:off x="279400" y="5035550"/>
            <a:ext cx="3024188" cy="2212975"/>
            <a:chOff x="6391" y="1346"/>
            <a:chExt cx="1673" cy="1217"/>
          </a:xfrm>
        </p:grpSpPr>
        <p:pic>
          <p:nvPicPr>
            <p:cNvPr id="45083" name="Picture 22" descr="tech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527" y="1346"/>
              <a:ext cx="1323" cy="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84" name="TextBox 12"/>
            <p:cNvSpPr txBox="1">
              <a:spLocks noChangeArrowheads="1"/>
            </p:cNvSpPr>
            <p:nvPr/>
          </p:nvSpPr>
          <p:spPr bwMode="auto">
            <a:xfrm>
              <a:off x="6391" y="2344"/>
              <a:ext cx="16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4D4D4D"/>
                  </a:solidFill>
                </a:rPr>
                <a:t>Finally, I cut out the edges of the jigsaws, holes etc.</a:t>
              </a:r>
            </a:p>
          </p:txBody>
        </p:sp>
      </p:grpSp>
      <p:grpSp>
        <p:nvGrpSpPr>
          <p:cNvPr id="45071" name="Group 30"/>
          <p:cNvGrpSpPr>
            <a:grpSpLocks/>
          </p:cNvGrpSpPr>
          <p:nvPr/>
        </p:nvGrpSpPr>
        <p:grpSpPr bwMode="auto">
          <a:xfrm>
            <a:off x="6472238" y="2209800"/>
            <a:ext cx="3024187" cy="2516188"/>
            <a:chOff x="3216" y="1346"/>
            <a:chExt cx="1673" cy="1384"/>
          </a:xfrm>
        </p:grpSpPr>
        <p:pic>
          <p:nvPicPr>
            <p:cNvPr id="45081" name="Picture 10" descr="photo[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97" y="1346"/>
              <a:ext cx="1322" cy="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82" name="TextBox 12"/>
            <p:cNvSpPr txBox="1">
              <a:spLocks noChangeArrowheads="1"/>
            </p:cNvSpPr>
            <p:nvPr/>
          </p:nvSpPr>
          <p:spPr bwMode="auto">
            <a:xfrm>
              <a:off x="3216" y="2344"/>
              <a:ext cx="1673" cy="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4D4D4D"/>
                  </a:solidFill>
                </a:rPr>
                <a:t>As I've finished cutting out the cardboard outlines, I then placed those templates onto  MDF (Medium Density Fibreboard). I drew out the outlines on the wood using a black maker.</a:t>
              </a:r>
              <a:r>
                <a:rPr lang="en-GB" altLang="en-US" sz="1000"/>
                <a:t> </a:t>
              </a:r>
            </a:p>
          </p:txBody>
        </p:sp>
      </p:grpSp>
      <p:sp>
        <p:nvSpPr>
          <p:cNvPr id="308304" name="Line 80"/>
          <p:cNvSpPr>
            <a:spLocks noChangeShapeType="1"/>
          </p:cNvSpPr>
          <p:nvPr/>
        </p:nvSpPr>
        <p:spPr bwMode="auto">
          <a:xfrm flipH="1" flipV="1">
            <a:off x="3448050" y="4872038"/>
            <a:ext cx="0" cy="5473700"/>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a:p>
        </p:txBody>
      </p:sp>
      <p:sp>
        <p:nvSpPr>
          <p:cNvPr id="308305" name="Line 81"/>
          <p:cNvSpPr>
            <a:spLocks noChangeShapeType="1"/>
          </p:cNvSpPr>
          <p:nvPr/>
        </p:nvSpPr>
        <p:spPr bwMode="auto">
          <a:xfrm flipV="1">
            <a:off x="3448050" y="4800600"/>
            <a:ext cx="9144000" cy="73025"/>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2" name="Line 80"/>
          <p:cNvSpPr>
            <a:spLocks noChangeShapeType="1"/>
          </p:cNvSpPr>
          <p:nvPr/>
        </p:nvSpPr>
        <p:spPr bwMode="auto">
          <a:xfrm flipH="1" flipV="1">
            <a:off x="12593638" y="4800600"/>
            <a:ext cx="0" cy="5473700"/>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a:p>
        </p:txBody>
      </p:sp>
      <p:sp>
        <p:nvSpPr>
          <p:cNvPr id="45075" name="Text Box 66"/>
          <p:cNvSpPr txBox="1">
            <a:spLocks noChangeArrowheads="1"/>
          </p:cNvSpPr>
          <p:nvPr/>
        </p:nvSpPr>
        <p:spPr bwMode="auto">
          <a:xfrm>
            <a:off x="6761163" y="4983163"/>
            <a:ext cx="5761037"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000">
                <a:solidFill>
                  <a:srgbClr val="4D4D4D"/>
                </a:solidFill>
              </a:rPr>
              <a:t>These photographs how you put the parts together and showing how difficult it is for me to build this product, I needed two brains instead of one. But overall I think it is a good model and it can also be very supportive if  there was mistakes. Bur to me I think it would be very difficult for my chosen target market of all age groups, especially younger children wouldn’t be able to figure it out. So for the future purpose I’ll try my best making the most simplest product for all age groups and also for a more suitable location or environment. </a:t>
            </a:r>
            <a:endParaRPr lang="en-US" altLang="en-US" sz="1000">
              <a:solidFill>
                <a:srgbClr val="4D4D4D"/>
              </a:solidFill>
            </a:endParaRPr>
          </a:p>
        </p:txBody>
      </p:sp>
      <p:sp>
        <p:nvSpPr>
          <p:cNvPr id="45076" name="Rectangle 84"/>
          <p:cNvSpPr>
            <a:spLocks noChangeArrowheads="1"/>
          </p:cNvSpPr>
          <p:nvPr/>
        </p:nvSpPr>
        <p:spPr bwMode="auto">
          <a:xfrm>
            <a:off x="3960813" y="177800"/>
            <a:ext cx="8920162"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600" b="1" u="sng">
                <a:solidFill>
                  <a:srgbClr val="993366"/>
                </a:solidFill>
              </a:rPr>
              <a:t>DESIGN FUNCTION:</a:t>
            </a:r>
          </a:p>
          <a:p>
            <a:pPr algn="just" eaLnBrk="1" hangingPunct="1"/>
            <a:endParaRPr lang="en-GB" altLang="en-US" sz="1000" b="1">
              <a:solidFill>
                <a:srgbClr val="993366"/>
              </a:solidFill>
            </a:endParaRPr>
          </a:p>
          <a:p>
            <a:pPr algn="just" eaLnBrk="1" hangingPunct="1"/>
            <a:r>
              <a:rPr lang="en-GB" altLang="en-US" sz="1000">
                <a:solidFill>
                  <a:srgbClr val="4D4D4D"/>
                </a:solidFill>
              </a:rPr>
              <a:t>This school desk is a flat pack design which means that the product is Ready-to-assemble furniture. </a:t>
            </a:r>
          </a:p>
          <a:p>
            <a:pPr algn="just" eaLnBrk="1" hangingPunct="1"/>
            <a:endParaRPr lang="en-GB" altLang="en-US" sz="500">
              <a:solidFill>
                <a:srgbClr val="4D4D4D"/>
              </a:solidFill>
            </a:endParaRPr>
          </a:p>
          <a:p>
            <a:pPr algn="just" eaLnBrk="1" hangingPunct="1"/>
            <a:r>
              <a:rPr lang="en-GB" altLang="en-US" sz="1000">
                <a:solidFill>
                  <a:srgbClr val="4D4D4D"/>
                </a:solidFill>
              </a:rPr>
              <a:t>The product is designed to be intrinsically safe, all the flat parts are designed to be quickly and easily assembled. The electronics are also all situated at the nozzle, where the hot gases are much cooler due to the water flowing, this reduces the likelihood of causing ignition even further.</a:t>
            </a:r>
          </a:p>
          <a:p>
            <a:pPr algn="just" eaLnBrk="1" hangingPunct="1"/>
            <a:endParaRPr lang="en-GB" altLang="en-US" sz="500">
              <a:solidFill>
                <a:srgbClr val="4D4D4D"/>
              </a:solidFill>
            </a:endParaRPr>
          </a:p>
          <a:p>
            <a:pPr algn="just" eaLnBrk="1" hangingPunct="1"/>
            <a:r>
              <a:rPr lang="en-GB" altLang="en-US" sz="1000">
                <a:solidFill>
                  <a:srgbClr val="4D4D4D"/>
                </a:solidFill>
              </a:rPr>
              <a:t>The primary advantage to flat pack furniture is that because it is packed flat, it is extremely space efficient, saving significant amounts of money for the manufacturer by reducing shipping and storage costs. Consumers in turn benefit from this because the company can pass the savings down with less expensive prices.</a:t>
            </a:r>
          </a:p>
          <a:p>
            <a:pPr algn="just" eaLnBrk="1" hangingPunct="1"/>
            <a:endParaRPr lang="en-GB" altLang="en-US" sz="1000" b="1">
              <a:solidFill>
                <a:srgbClr val="4D4D4D"/>
              </a:solidFill>
            </a:endParaRPr>
          </a:p>
        </p:txBody>
      </p:sp>
      <p:sp>
        <p:nvSpPr>
          <p:cNvPr id="45077" name="Text Box 68"/>
          <p:cNvSpPr txBox="1">
            <a:spLocks noChangeArrowheads="1"/>
          </p:cNvSpPr>
          <p:nvPr/>
        </p:nvSpPr>
        <p:spPr bwMode="auto">
          <a:xfrm>
            <a:off x="4887913" y="5729288"/>
            <a:ext cx="2016125"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000">
                <a:solidFill>
                  <a:srgbClr val="993366"/>
                </a:solidFill>
              </a:rPr>
              <a:t>1. </a:t>
            </a:r>
            <a:r>
              <a:rPr lang="en-GB" altLang="en-US" sz="1000">
                <a:solidFill>
                  <a:srgbClr val="4D4D4D"/>
                </a:solidFill>
              </a:rPr>
              <a:t>Connect the main support or backbone to the “L” shape together. This is used to support the backbone and keeping the overall product stable.</a:t>
            </a:r>
            <a:endParaRPr lang="en-US" altLang="en-US" sz="1000">
              <a:solidFill>
                <a:srgbClr val="4D4D4D"/>
              </a:solidFill>
            </a:endParaRPr>
          </a:p>
        </p:txBody>
      </p:sp>
      <p:sp>
        <p:nvSpPr>
          <p:cNvPr id="45078" name="Text Box 85"/>
          <p:cNvSpPr txBox="1">
            <a:spLocks noChangeArrowheads="1"/>
          </p:cNvSpPr>
          <p:nvPr/>
        </p:nvSpPr>
        <p:spPr bwMode="auto">
          <a:xfrm>
            <a:off x="4887913" y="4951413"/>
            <a:ext cx="216058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chemeClr val="hlink"/>
                </a:solidFill>
              </a:rPr>
              <a:t>STEP BY STEP</a:t>
            </a:r>
          </a:p>
        </p:txBody>
      </p:sp>
      <p:sp>
        <p:nvSpPr>
          <p:cNvPr id="45079" name="Text Box 78"/>
          <p:cNvSpPr txBox="1">
            <a:spLocks noChangeArrowheads="1"/>
          </p:cNvSpPr>
          <p:nvPr/>
        </p:nvSpPr>
        <p:spPr bwMode="auto">
          <a:xfrm>
            <a:off x="5321300" y="6999288"/>
            <a:ext cx="1655763"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000">
                <a:solidFill>
                  <a:schemeClr val="hlink"/>
                </a:solidFill>
              </a:rPr>
              <a:t>2.</a:t>
            </a:r>
            <a:r>
              <a:rPr lang="en-GB" altLang="en-US" sz="1000">
                <a:solidFill>
                  <a:srgbClr val="993366"/>
                </a:solidFill>
              </a:rPr>
              <a:t> </a:t>
            </a:r>
            <a:r>
              <a:rPr lang="en-GB" altLang="en-US" sz="1000">
                <a:solidFill>
                  <a:srgbClr val="4D4D4D"/>
                </a:solidFill>
              </a:rPr>
              <a:t>Then connect the seat and another “L” shape (smaller version). This is used to support the seat and also supports the overall product.</a:t>
            </a:r>
            <a:endParaRPr lang="en-US" altLang="en-US" sz="1000">
              <a:solidFill>
                <a:srgbClr val="4D4D4D"/>
              </a:solidFill>
            </a:endParaRPr>
          </a:p>
        </p:txBody>
      </p:sp>
      <p:sp>
        <p:nvSpPr>
          <p:cNvPr id="45080" name="Text Box 79"/>
          <p:cNvSpPr txBox="1">
            <a:spLocks noChangeArrowheads="1"/>
          </p:cNvSpPr>
          <p:nvPr/>
        </p:nvSpPr>
        <p:spPr bwMode="auto">
          <a:xfrm>
            <a:off x="5321300" y="8329613"/>
            <a:ext cx="1655763"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000">
                <a:solidFill>
                  <a:srgbClr val="FF9900"/>
                </a:solidFill>
              </a:rPr>
              <a:t>3.</a:t>
            </a:r>
            <a:r>
              <a:rPr lang="en-GB" altLang="en-US" sz="1000">
                <a:solidFill>
                  <a:srgbClr val="993366"/>
                </a:solidFill>
              </a:rPr>
              <a:t> </a:t>
            </a:r>
            <a:r>
              <a:rPr lang="en-GB" altLang="en-US" sz="1000">
                <a:solidFill>
                  <a:srgbClr val="4D4D4D"/>
                </a:solidFill>
              </a:rPr>
              <a:t>Finally, I added another support for the seat to keep the smaller version “L” shape stable. Then I also added a table onto the backbone. </a:t>
            </a:r>
            <a:endParaRPr lang="en-US" altLang="en-US" sz="1000">
              <a:solidFill>
                <a:srgbClr val="4D4D4D"/>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4"/>
          <p:cNvSpPr>
            <a:spLocks noChangeArrowheads="1"/>
          </p:cNvSpPr>
          <p:nvPr/>
        </p:nvSpPr>
        <p:spPr bwMode="auto">
          <a:xfrm>
            <a:off x="-223838" y="-239713"/>
            <a:ext cx="13320713" cy="10153651"/>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46083"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46084" name="Text Box 4"/>
          <p:cNvSpPr txBox="1">
            <a:spLocks noChangeArrowheads="1"/>
          </p:cNvSpPr>
          <p:nvPr/>
        </p:nvSpPr>
        <p:spPr bwMode="auto">
          <a:xfrm>
            <a:off x="-7938" y="1758950"/>
            <a:ext cx="727233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MODEL FOURTEEN EVALUATION</a:t>
            </a:r>
          </a:p>
        </p:txBody>
      </p:sp>
      <p:sp>
        <p:nvSpPr>
          <p:cNvPr id="46085"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46086" name="Picture 22" descr="model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6113" y="2782888"/>
            <a:ext cx="3765550"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7" name="Picture 48" descr="model 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18563" y="4048125"/>
            <a:ext cx="1612900"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8" name="Picture 65" descr="model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663" y="2782888"/>
            <a:ext cx="3765550"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304" name="Line 80"/>
          <p:cNvSpPr>
            <a:spLocks noChangeShapeType="1"/>
          </p:cNvSpPr>
          <p:nvPr/>
        </p:nvSpPr>
        <p:spPr bwMode="auto">
          <a:xfrm flipV="1">
            <a:off x="8632825" y="8401050"/>
            <a:ext cx="4168775" cy="969963"/>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5" name="Line 81"/>
          <p:cNvSpPr>
            <a:spLocks noChangeShapeType="1"/>
          </p:cNvSpPr>
          <p:nvPr/>
        </p:nvSpPr>
        <p:spPr bwMode="auto">
          <a:xfrm flipV="1">
            <a:off x="8632825" y="1103313"/>
            <a:ext cx="73025" cy="8305800"/>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7" name="Line 83"/>
          <p:cNvSpPr>
            <a:spLocks noChangeShapeType="1"/>
          </p:cNvSpPr>
          <p:nvPr/>
        </p:nvSpPr>
        <p:spPr bwMode="auto">
          <a:xfrm flipV="1">
            <a:off x="8705850" y="47625"/>
            <a:ext cx="4535488" cy="105568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8924" name="Rectangle 84"/>
          <p:cNvSpPr>
            <a:spLocks noChangeArrowheads="1"/>
          </p:cNvSpPr>
          <p:nvPr/>
        </p:nvSpPr>
        <p:spPr bwMode="auto">
          <a:xfrm>
            <a:off x="3736975" y="120650"/>
            <a:ext cx="4751388" cy="2528888"/>
          </a:xfrm>
          <a:prstGeom prst="rect">
            <a:avLst/>
          </a:prstGeom>
          <a:noFill/>
          <a:ln w="28575" algn="ctr">
            <a:noFill/>
            <a:miter lim="800000"/>
            <a:headEnd/>
            <a:tailEnd/>
          </a:ln>
        </p:spPr>
        <p:txBody>
          <a:bodyPr lIns="128005" tIns="64002" rIns="128005" bIns="64002">
            <a:spAutoFit/>
          </a:bodyPr>
          <a:lstStyle/>
          <a:p>
            <a:pPr algn="just" defTabSz="1279525">
              <a:defRPr/>
            </a:pPr>
            <a:r>
              <a:rPr lang="en-GB" sz="1600" b="1" u="sng" dirty="0">
                <a:solidFill>
                  <a:srgbClr val="993366"/>
                </a:solidFill>
              </a:rPr>
              <a:t>DESIGN FUNCTION:</a:t>
            </a:r>
          </a:p>
          <a:p>
            <a:pPr algn="just" defTabSz="1279525">
              <a:defRPr/>
            </a:pPr>
            <a:endParaRPr lang="en-GB" sz="1000" b="1" dirty="0">
              <a:solidFill>
                <a:srgbClr val="4D4D4D"/>
              </a:solidFill>
            </a:endParaRPr>
          </a:p>
          <a:p>
            <a:pPr algn="just" defTabSz="1279525">
              <a:defRPr/>
            </a:pPr>
            <a:r>
              <a:rPr lang="en-GB" sz="1000" dirty="0">
                <a:solidFill>
                  <a:srgbClr val="4D4D4D"/>
                </a:solidFill>
              </a:rPr>
              <a:t>This school desk is a flat pack design which means that the product is Ready-to-assemble furniture. </a:t>
            </a:r>
          </a:p>
          <a:p>
            <a:pPr algn="just" defTabSz="1279525">
              <a:defRPr/>
            </a:pPr>
            <a:endParaRPr lang="en-GB" sz="500" dirty="0">
              <a:solidFill>
                <a:srgbClr val="4D4D4D"/>
              </a:solidFill>
            </a:endParaRPr>
          </a:p>
          <a:p>
            <a:pPr algn="just" defTabSz="1279525">
              <a:defRPr/>
            </a:pPr>
            <a:r>
              <a:rPr lang="en-GB" sz="1000" dirty="0">
                <a:solidFill>
                  <a:srgbClr val="4D4D4D"/>
                </a:solidFill>
                <a:latin typeface="+mj-lt"/>
              </a:rPr>
              <a:t>The product is designed to be intrinsically safe, all the flat parts are designed to be quickly and easily assembled. The electronics are also all situated at the nozzle, where the hot gases are much cooler due to the water flowing, this reduces the likelihood of causing ignition even further.</a:t>
            </a:r>
          </a:p>
          <a:p>
            <a:pPr algn="just" defTabSz="1279525">
              <a:defRPr/>
            </a:pPr>
            <a:endParaRPr lang="en-GB" sz="500" dirty="0">
              <a:solidFill>
                <a:srgbClr val="4D4D4D"/>
              </a:solidFill>
            </a:endParaRPr>
          </a:p>
          <a:p>
            <a:pPr algn="just" defTabSz="1279525">
              <a:defRPr/>
            </a:pPr>
            <a:r>
              <a:rPr lang="en-GB" sz="1000" dirty="0">
                <a:solidFill>
                  <a:srgbClr val="4D4D4D"/>
                </a:solidFill>
              </a:rPr>
              <a:t>The primary advantage to flat pack furniture is that because it is packed flat, it is extremely space efficient, saving significant amounts of money for the manufacturer by reducing shipping and storage costs. Consumers in turn benefit from this because the company can pass the savings down with less expensive prices.</a:t>
            </a:r>
          </a:p>
          <a:p>
            <a:pPr algn="just" defTabSz="1279525">
              <a:defRPr/>
            </a:pPr>
            <a:endParaRPr lang="en-GB" sz="1000" b="1" dirty="0">
              <a:solidFill>
                <a:srgbClr val="4D4D4D"/>
              </a:solidFill>
            </a:endParaRPr>
          </a:p>
        </p:txBody>
      </p:sp>
      <p:sp>
        <p:nvSpPr>
          <p:cNvPr id="46093" name="Text Box 85"/>
          <p:cNvSpPr txBox="1">
            <a:spLocks noChangeArrowheads="1"/>
          </p:cNvSpPr>
          <p:nvPr/>
        </p:nvSpPr>
        <p:spPr bwMode="auto">
          <a:xfrm rot="-773833">
            <a:off x="8689975" y="706438"/>
            <a:ext cx="409575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chemeClr val="hlink"/>
                </a:solidFill>
              </a:rPr>
              <a:t>WHAT WENT WRONG?</a:t>
            </a:r>
          </a:p>
        </p:txBody>
      </p:sp>
      <p:sp>
        <p:nvSpPr>
          <p:cNvPr id="46094" name="Rectangle 66"/>
          <p:cNvSpPr>
            <a:spLocks noChangeArrowheads="1"/>
          </p:cNvSpPr>
          <p:nvPr/>
        </p:nvSpPr>
        <p:spPr bwMode="auto">
          <a:xfrm>
            <a:off x="1360488" y="4872038"/>
            <a:ext cx="979487" cy="514350"/>
          </a:xfrm>
          <a:prstGeom prst="rect">
            <a:avLst/>
          </a:prstGeom>
          <a:noFill/>
          <a:ln w="38100" algn="ctr">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pic>
        <p:nvPicPr>
          <p:cNvPr id="46095" name="Picture 30" descr="model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77513" y="6672263"/>
            <a:ext cx="2160587"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6" name="Picture 31" descr="model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18563" y="1744663"/>
            <a:ext cx="1612900"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7" name="Picture 47" descr="model 3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48725" y="6351588"/>
            <a:ext cx="1584325"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8" name="Rectangle 84"/>
          <p:cNvSpPr>
            <a:spLocks noChangeArrowheads="1"/>
          </p:cNvSpPr>
          <p:nvPr/>
        </p:nvSpPr>
        <p:spPr bwMode="auto">
          <a:xfrm>
            <a:off x="279400" y="7896225"/>
            <a:ext cx="7850188"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a:solidFill>
                  <a:srgbClr val="993366"/>
                </a:solidFill>
              </a:rPr>
              <a:t>ADVANTAGE:</a:t>
            </a:r>
          </a:p>
          <a:p>
            <a:pPr algn="just" eaLnBrk="1" hangingPunct="1">
              <a:buFont typeface="Arial" pitchFamily="34" charset="0"/>
              <a:buChar char="•"/>
            </a:pPr>
            <a:r>
              <a:rPr lang="en-GB" altLang="en-US" sz="1000">
                <a:solidFill>
                  <a:srgbClr val="4D4D4D"/>
                </a:solidFill>
              </a:rPr>
              <a:t>It is portable </a:t>
            </a:r>
          </a:p>
          <a:p>
            <a:pPr algn="just" eaLnBrk="1" hangingPunct="1">
              <a:buFont typeface="Arial" pitchFamily="34" charset="0"/>
              <a:buChar char="•"/>
            </a:pPr>
            <a:r>
              <a:rPr lang="en-GB" altLang="en-US" sz="1000">
                <a:solidFill>
                  <a:srgbClr val="4D4D4D"/>
                </a:solidFill>
              </a:rPr>
              <a:t>Very strong and supportive</a:t>
            </a:r>
          </a:p>
          <a:p>
            <a:pPr algn="just" eaLnBrk="1" hangingPunct="1">
              <a:buFont typeface="Arial" pitchFamily="34" charset="0"/>
              <a:buChar char="•"/>
            </a:pPr>
            <a:r>
              <a:rPr lang="en-GB" altLang="en-US" sz="1000">
                <a:solidFill>
                  <a:srgbClr val="4D4D4D"/>
                </a:solidFill>
              </a:rPr>
              <a:t>Distance between the seat and desk is very good and comfortable as the user can easily get in and getting off the seat</a:t>
            </a:r>
            <a:r>
              <a:rPr lang="en-GB" altLang="en-US" sz="1000"/>
              <a:t>.</a:t>
            </a:r>
          </a:p>
          <a:p>
            <a:pPr algn="just" eaLnBrk="1" hangingPunct="1"/>
            <a:endParaRPr lang="en-GB" altLang="en-US" sz="1000">
              <a:solidFill>
                <a:srgbClr val="993366"/>
              </a:solidFill>
            </a:endParaRPr>
          </a:p>
          <a:p>
            <a:pPr algn="just" eaLnBrk="1" hangingPunct="1"/>
            <a:r>
              <a:rPr lang="en-GB" altLang="en-US" sz="1400" b="1">
                <a:solidFill>
                  <a:srgbClr val="993366"/>
                </a:solidFill>
              </a:rPr>
              <a:t>DIASADVANTAGE:</a:t>
            </a:r>
          </a:p>
          <a:p>
            <a:pPr algn="just" eaLnBrk="1" hangingPunct="1">
              <a:buFont typeface="Arial" pitchFamily="34" charset="0"/>
              <a:buChar char="•"/>
            </a:pPr>
            <a:r>
              <a:rPr lang="en-GB" altLang="en-US" sz="1000">
                <a:solidFill>
                  <a:srgbClr val="4D4D4D"/>
                </a:solidFill>
              </a:rPr>
              <a:t>MDF is very heavy</a:t>
            </a:r>
          </a:p>
          <a:p>
            <a:pPr algn="just" eaLnBrk="1" hangingPunct="1">
              <a:buFont typeface="Arial" pitchFamily="34" charset="0"/>
              <a:buChar char="•"/>
            </a:pPr>
            <a:r>
              <a:rPr lang="en-GB" altLang="en-US" sz="1000">
                <a:solidFill>
                  <a:srgbClr val="4D4D4D"/>
                </a:solidFill>
              </a:rPr>
              <a:t>The template is very large for the user to carry</a:t>
            </a:r>
          </a:p>
          <a:p>
            <a:pPr algn="just" eaLnBrk="1" hangingPunct="1">
              <a:buFont typeface="Arial" pitchFamily="34" charset="0"/>
              <a:buChar char="•"/>
            </a:pPr>
            <a:r>
              <a:rPr lang="en-GB" altLang="en-US" sz="1000">
                <a:solidFill>
                  <a:srgbClr val="4D4D4D"/>
                </a:solidFill>
              </a:rPr>
              <a:t>It is very complicated to built this desk.</a:t>
            </a:r>
          </a:p>
        </p:txBody>
      </p:sp>
      <p:sp>
        <p:nvSpPr>
          <p:cNvPr id="46099" name="Text Box 24"/>
          <p:cNvSpPr txBox="1">
            <a:spLocks noChangeArrowheads="1"/>
          </p:cNvSpPr>
          <p:nvPr/>
        </p:nvSpPr>
        <p:spPr bwMode="auto">
          <a:xfrm>
            <a:off x="10504488" y="1208088"/>
            <a:ext cx="2152650" cy="539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800">
                <a:solidFill>
                  <a:srgbClr val="4D4D4D"/>
                </a:solidFill>
              </a:rPr>
              <a:t>The support for the seat is too far away from the hole to connect these parts together. </a:t>
            </a:r>
          </a:p>
          <a:p>
            <a:pPr algn="just" eaLnBrk="1" hangingPunct="1">
              <a:spcBef>
                <a:spcPct val="50000"/>
              </a:spcBef>
            </a:pPr>
            <a:r>
              <a:rPr lang="en-GB" altLang="en-US" sz="1800">
                <a:solidFill>
                  <a:srgbClr val="4D4D4D"/>
                </a:solidFill>
              </a:rPr>
              <a:t>The support is also too short as it cannot reach the seat in order to act as a support for the seat. </a:t>
            </a:r>
          </a:p>
          <a:p>
            <a:pPr algn="just" eaLnBrk="1" hangingPunct="1">
              <a:spcBef>
                <a:spcPct val="50000"/>
              </a:spcBef>
            </a:pPr>
            <a:r>
              <a:rPr lang="en-GB" altLang="en-US" sz="1800">
                <a:solidFill>
                  <a:srgbClr val="4D4D4D"/>
                </a:solidFill>
              </a:rPr>
              <a:t>To improve this I could’ve made the seat a bit wider in order to make this school desk more successful. </a:t>
            </a:r>
          </a:p>
        </p:txBody>
      </p:sp>
      <p:sp>
        <p:nvSpPr>
          <p:cNvPr id="46100" name="Line 25"/>
          <p:cNvSpPr>
            <a:spLocks noChangeShapeType="1"/>
          </p:cNvSpPr>
          <p:nvPr/>
        </p:nvSpPr>
        <p:spPr bwMode="auto">
          <a:xfrm flipV="1">
            <a:off x="9856788" y="4551363"/>
            <a:ext cx="288925" cy="649287"/>
          </a:xfrm>
          <a:prstGeom prst="line">
            <a:avLst/>
          </a:prstGeom>
          <a:noFill/>
          <a:ln w="28575">
            <a:solidFill>
              <a:schemeClr val="bg1"/>
            </a:solidFill>
            <a:round/>
            <a:headEnd type="triangle" w="med" len="me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46101" name="Line 26"/>
          <p:cNvSpPr>
            <a:spLocks noChangeShapeType="1"/>
          </p:cNvSpPr>
          <p:nvPr/>
        </p:nvSpPr>
        <p:spPr bwMode="auto">
          <a:xfrm flipH="1" flipV="1">
            <a:off x="9569450" y="6816725"/>
            <a:ext cx="288925" cy="577850"/>
          </a:xfrm>
          <a:prstGeom prst="line">
            <a:avLst/>
          </a:prstGeom>
          <a:noFill/>
          <a:ln w="28575">
            <a:solidFill>
              <a:schemeClr val="bg1"/>
            </a:solidFill>
            <a:round/>
            <a:headEnd type="triangle" w="med" len="me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3"/>
          <p:cNvSpPr>
            <a:spLocks noChangeArrowheads="1"/>
          </p:cNvSpPr>
          <p:nvPr/>
        </p:nvSpPr>
        <p:spPr bwMode="auto">
          <a:xfrm>
            <a:off x="-223838" y="-239713"/>
            <a:ext cx="13320713" cy="10153651"/>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47107"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47108"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47109" name="Picture 23" descr="model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8563" y="6384925"/>
            <a:ext cx="1614487"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0" name="Picture 49" descr="model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20150" y="4078288"/>
            <a:ext cx="1612900"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1" name="Picture 50" descr="model 3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20150" y="1774825"/>
            <a:ext cx="1612900"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2" name="Picture 62" descr="model 4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48938" y="6384925"/>
            <a:ext cx="1612900"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304" name="Line 80"/>
          <p:cNvSpPr>
            <a:spLocks noChangeShapeType="1"/>
          </p:cNvSpPr>
          <p:nvPr/>
        </p:nvSpPr>
        <p:spPr bwMode="auto">
          <a:xfrm flipV="1">
            <a:off x="8632825" y="8401050"/>
            <a:ext cx="4168775" cy="969963"/>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5" name="Line 81"/>
          <p:cNvSpPr>
            <a:spLocks noChangeShapeType="1"/>
          </p:cNvSpPr>
          <p:nvPr/>
        </p:nvSpPr>
        <p:spPr bwMode="auto">
          <a:xfrm flipV="1">
            <a:off x="8632825" y="1103313"/>
            <a:ext cx="73025" cy="8305800"/>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7" name="Line 83"/>
          <p:cNvSpPr>
            <a:spLocks noChangeShapeType="1"/>
          </p:cNvSpPr>
          <p:nvPr/>
        </p:nvSpPr>
        <p:spPr bwMode="auto">
          <a:xfrm flipV="1">
            <a:off x="8705850" y="47625"/>
            <a:ext cx="4535488" cy="105568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pic>
        <p:nvPicPr>
          <p:cNvPr id="47116" name="Picture 22" descr="model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35475" y="2782888"/>
            <a:ext cx="3765550"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7" name="Picture 65" descr="model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4663" y="2782888"/>
            <a:ext cx="3765550"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8" name="Rectangle 66"/>
          <p:cNvSpPr>
            <a:spLocks noChangeArrowheads="1"/>
          </p:cNvSpPr>
          <p:nvPr/>
        </p:nvSpPr>
        <p:spPr bwMode="auto">
          <a:xfrm>
            <a:off x="1287463" y="5664200"/>
            <a:ext cx="981075" cy="514350"/>
          </a:xfrm>
          <a:prstGeom prst="rect">
            <a:avLst/>
          </a:prstGeom>
          <a:noFill/>
          <a:ln w="38100" algn="ctr">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47119" name="Rectangle 66"/>
          <p:cNvSpPr>
            <a:spLocks noChangeArrowheads="1"/>
          </p:cNvSpPr>
          <p:nvPr/>
        </p:nvSpPr>
        <p:spPr bwMode="auto">
          <a:xfrm>
            <a:off x="6429375" y="5160963"/>
            <a:ext cx="979488" cy="514350"/>
          </a:xfrm>
          <a:prstGeom prst="rect">
            <a:avLst/>
          </a:prstGeom>
          <a:noFill/>
          <a:ln w="38100" algn="ctr">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47120" name="Text Box 85"/>
          <p:cNvSpPr txBox="1">
            <a:spLocks noChangeArrowheads="1"/>
          </p:cNvSpPr>
          <p:nvPr/>
        </p:nvSpPr>
        <p:spPr bwMode="auto">
          <a:xfrm rot="-773833">
            <a:off x="8689975" y="706438"/>
            <a:ext cx="409575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chemeClr val="hlink"/>
                </a:solidFill>
              </a:rPr>
              <a:t>WHAT WENT WRONG?</a:t>
            </a:r>
          </a:p>
        </p:txBody>
      </p:sp>
      <p:sp>
        <p:nvSpPr>
          <p:cNvPr id="22" name="Rectangle 84"/>
          <p:cNvSpPr>
            <a:spLocks noChangeArrowheads="1"/>
          </p:cNvSpPr>
          <p:nvPr/>
        </p:nvSpPr>
        <p:spPr bwMode="auto">
          <a:xfrm>
            <a:off x="3736975" y="120650"/>
            <a:ext cx="4751388" cy="2528888"/>
          </a:xfrm>
          <a:prstGeom prst="rect">
            <a:avLst/>
          </a:prstGeom>
          <a:noFill/>
          <a:ln w="28575" algn="ctr">
            <a:noFill/>
            <a:miter lim="800000"/>
            <a:headEnd/>
            <a:tailEnd/>
          </a:ln>
        </p:spPr>
        <p:txBody>
          <a:bodyPr lIns="128005" tIns="64002" rIns="128005" bIns="64002">
            <a:spAutoFit/>
          </a:bodyPr>
          <a:lstStyle/>
          <a:p>
            <a:pPr algn="just" defTabSz="1279525">
              <a:defRPr/>
            </a:pPr>
            <a:r>
              <a:rPr lang="en-GB" sz="1600" b="1" u="sng" dirty="0">
                <a:solidFill>
                  <a:srgbClr val="993366"/>
                </a:solidFill>
              </a:rPr>
              <a:t>DESIGN FUNCTION:</a:t>
            </a:r>
          </a:p>
          <a:p>
            <a:pPr algn="just" defTabSz="1279525">
              <a:defRPr/>
            </a:pPr>
            <a:endParaRPr lang="en-GB" sz="1000" b="1" dirty="0">
              <a:solidFill>
                <a:srgbClr val="4D4D4D"/>
              </a:solidFill>
            </a:endParaRPr>
          </a:p>
          <a:p>
            <a:pPr algn="just" defTabSz="1279525">
              <a:defRPr/>
            </a:pPr>
            <a:r>
              <a:rPr lang="en-GB" sz="1000" dirty="0">
                <a:solidFill>
                  <a:srgbClr val="4D4D4D"/>
                </a:solidFill>
              </a:rPr>
              <a:t>This school desk is a flat pack design which means that the product is Ready-to-assemble furniture. </a:t>
            </a:r>
          </a:p>
          <a:p>
            <a:pPr algn="just" defTabSz="1279525">
              <a:defRPr/>
            </a:pPr>
            <a:endParaRPr lang="en-GB" sz="500" dirty="0">
              <a:solidFill>
                <a:srgbClr val="4D4D4D"/>
              </a:solidFill>
            </a:endParaRPr>
          </a:p>
          <a:p>
            <a:pPr algn="just" defTabSz="1279525">
              <a:defRPr/>
            </a:pPr>
            <a:r>
              <a:rPr lang="en-GB" sz="1000" dirty="0">
                <a:solidFill>
                  <a:srgbClr val="4D4D4D"/>
                </a:solidFill>
                <a:latin typeface="+mj-lt"/>
              </a:rPr>
              <a:t>The product is designed to be intrinsically safe, all the flat parts are designed to be quickly and easily assembled. The electronics are also all situated at the nozzle, where the hot gases are much cooler due to the water flowing, this reduces the likelihood of causing ignition even further.</a:t>
            </a:r>
          </a:p>
          <a:p>
            <a:pPr algn="just" defTabSz="1279525">
              <a:defRPr/>
            </a:pPr>
            <a:endParaRPr lang="en-GB" sz="500" dirty="0">
              <a:solidFill>
                <a:srgbClr val="4D4D4D"/>
              </a:solidFill>
            </a:endParaRPr>
          </a:p>
          <a:p>
            <a:pPr algn="just" defTabSz="1279525">
              <a:defRPr/>
            </a:pPr>
            <a:r>
              <a:rPr lang="en-GB" sz="1000" dirty="0">
                <a:solidFill>
                  <a:srgbClr val="4D4D4D"/>
                </a:solidFill>
              </a:rPr>
              <a:t>The primary advantage to flat pack furniture is that because it is packed flat, it is extremely space efficient, saving significant amounts of money for the manufacturer by reducing shipping and storage costs. Consumers in turn benefit from this because the company can pass the savings down with less expensive prices.</a:t>
            </a:r>
          </a:p>
          <a:p>
            <a:pPr algn="just" defTabSz="1279525">
              <a:defRPr/>
            </a:pPr>
            <a:endParaRPr lang="en-GB" sz="1000" b="1" dirty="0">
              <a:solidFill>
                <a:srgbClr val="4D4D4D"/>
              </a:solidFill>
            </a:endParaRPr>
          </a:p>
        </p:txBody>
      </p:sp>
      <p:sp>
        <p:nvSpPr>
          <p:cNvPr id="47122" name="Rectangle 84"/>
          <p:cNvSpPr>
            <a:spLocks noChangeArrowheads="1"/>
          </p:cNvSpPr>
          <p:nvPr/>
        </p:nvSpPr>
        <p:spPr bwMode="auto">
          <a:xfrm>
            <a:off x="279400" y="7896225"/>
            <a:ext cx="7850188"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a:solidFill>
                  <a:srgbClr val="993366"/>
                </a:solidFill>
              </a:rPr>
              <a:t>ADVANTAGE:</a:t>
            </a:r>
          </a:p>
          <a:p>
            <a:pPr algn="just" eaLnBrk="1" hangingPunct="1">
              <a:buFont typeface="Arial" pitchFamily="34" charset="0"/>
              <a:buChar char="•"/>
            </a:pPr>
            <a:r>
              <a:rPr lang="en-GB" altLang="en-US" sz="1000">
                <a:solidFill>
                  <a:srgbClr val="4D4D4D"/>
                </a:solidFill>
              </a:rPr>
              <a:t>It is portable </a:t>
            </a:r>
          </a:p>
          <a:p>
            <a:pPr algn="just" eaLnBrk="1" hangingPunct="1">
              <a:buFont typeface="Arial" pitchFamily="34" charset="0"/>
              <a:buChar char="•"/>
            </a:pPr>
            <a:r>
              <a:rPr lang="en-GB" altLang="en-US" sz="1000">
                <a:solidFill>
                  <a:srgbClr val="4D4D4D"/>
                </a:solidFill>
              </a:rPr>
              <a:t>Very strong and supportive</a:t>
            </a:r>
          </a:p>
          <a:p>
            <a:pPr algn="just" eaLnBrk="1" hangingPunct="1">
              <a:buFont typeface="Arial" pitchFamily="34" charset="0"/>
              <a:buChar char="•"/>
            </a:pPr>
            <a:r>
              <a:rPr lang="en-GB" altLang="en-US" sz="1000">
                <a:solidFill>
                  <a:srgbClr val="4D4D4D"/>
                </a:solidFill>
              </a:rPr>
              <a:t>Distance between the seat and desk is very good and comfortable as the user can easily get in and getting off the seat</a:t>
            </a:r>
            <a:r>
              <a:rPr lang="en-GB" altLang="en-US" sz="1000"/>
              <a:t>.</a:t>
            </a:r>
          </a:p>
          <a:p>
            <a:pPr algn="just" eaLnBrk="1" hangingPunct="1"/>
            <a:endParaRPr lang="en-GB" altLang="en-US" sz="1000">
              <a:solidFill>
                <a:srgbClr val="993366"/>
              </a:solidFill>
            </a:endParaRPr>
          </a:p>
          <a:p>
            <a:pPr algn="just" eaLnBrk="1" hangingPunct="1"/>
            <a:r>
              <a:rPr lang="en-GB" altLang="en-US" sz="1400" b="1">
                <a:solidFill>
                  <a:srgbClr val="993366"/>
                </a:solidFill>
              </a:rPr>
              <a:t>DIASADVANTAGE:</a:t>
            </a:r>
          </a:p>
          <a:p>
            <a:pPr algn="just" eaLnBrk="1" hangingPunct="1">
              <a:buFont typeface="Arial" pitchFamily="34" charset="0"/>
              <a:buChar char="•"/>
            </a:pPr>
            <a:r>
              <a:rPr lang="en-GB" altLang="en-US" sz="1000">
                <a:solidFill>
                  <a:srgbClr val="4D4D4D"/>
                </a:solidFill>
              </a:rPr>
              <a:t>MDF is very heavy</a:t>
            </a:r>
          </a:p>
          <a:p>
            <a:pPr algn="just" eaLnBrk="1" hangingPunct="1">
              <a:buFont typeface="Arial" pitchFamily="34" charset="0"/>
              <a:buChar char="•"/>
            </a:pPr>
            <a:r>
              <a:rPr lang="en-GB" altLang="en-US" sz="1000">
                <a:solidFill>
                  <a:srgbClr val="4D4D4D"/>
                </a:solidFill>
              </a:rPr>
              <a:t>The template is very large for the user to carry</a:t>
            </a:r>
          </a:p>
          <a:p>
            <a:pPr algn="just" eaLnBrk="1" hangingPunct="1">
              <a:buFont typeface="Arial" pitchFamily="34" charset="0"/>
              <a:buChar char="•"/>
            </a:pPr>
            <a:r>
              <a:rPr lang="en-GB" altLang="en-US" sz="1000">
                <a:solidFill>
                  <a:srgbClr val="4D4D4D"/>
                </a:solidFill>
              </a:rPr>
              <a:t>It is very complicated to built this desk.</a:t>
            </a:r>
          </a:p>
        </p:txBody>
      </p:sp>
      <p:sp>
        <p:nvSpPr>
          <p:cNvPr id="47123" name="Text Box 4"/>
          <p:cNvSpPr txBox="1">
            <a:spLocks noChangeArrowheads="1"/>
          </p:cNvSpPr>
          <p:nvPr/>
        </p:nvSpPr>
        <p:spPr bwMode="auto">
          <a:xfrm>
            <a:off x="-7938" y="1758950"/>
            <a:ext cx="727233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MODEL FOURTEEN EVALUATION</a:t>
            </a:r>
          </a:p>
        </p:txBody>
      </p:sp>
      <p:sp>
        <p:nvSpPr>
          <p:cNvPr id="47124" name="Text Box 24"/>
          <p:cNvSpPr txBox="1">
            <a:spLocks noChangeArrowheads="1"/>
          </p:cNvSpPr>
          <p:nvPr/>
        </p:nvSpPr>
        <p:spPr bwMode="auto">
          <a:xfrm>
            <a:off x="10504488" y="1055688"/>
            <a:ext cx="2152650" cy="539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800">
                <a:solidFill>
                  <a:srgbClr val="4D4D4D"/>
                </a:solidFill>
              </a:rPr>
              <a:t>The bottom support / storage is too long as you can see  by looking at these images (left) it is sticking out. This can be quite dangerous because if a consumer is using this product they can easily trip over this sticking out item.</a:t>
            </a:r>
          </a:p>
          <a:p>
            <a:pPr algn="just" eaLnBrk="1" hangingPunct="1">
              <a:spcBef>
                <a:spcPct val="50000"/>
              </a:spcBef>
            </a:pPr>
            <a:r>
              <a:rPr lang="en-GB" altLang="en-US" sz="1800">
                <a:solidFill>
                  <a:srgbClr val="4D4D4D"/>
                </a:solidFill>
              </a:rPr>
              <a:t>This could be shortened for the future purposes.</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4"/>
          <p:cNvSpPr>
            <a:spLocks noChangeArrowheads="1"/>
          </p:cNvSpPr>
          <p:nvPr/>
        </p:nvSpPr>
        <p:spPr bwMode="auto">
          <a:xfrm>
            <a:off x="-223838" y="-239713"/>
            <a:ext cx="13320713" cy="10153651"/>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48131"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48132"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48133" name="Picture 42" descr="model 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8725" y="6361113"/>
            <a:ext cx="1631950"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4" name="Picture 43" descr="model 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48725" y="4056063"/>
            <a:ext cx="1614488"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5" name="Picture 45" descr="model 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48725" y="1776413"/>
            <a:ext cx="1614488"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6" name="Picture 51" descr="model 3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77513" y="4945063"/>
            <a:ext cx="215900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304" name="Line 80"/>
          <p:cNvSpPr>
            <a:spLocks noChangeShapeType="1"/>
          </p:cNvSpPr>
          <p:nvPr/>
        </p:nvSpPr>
        <p:spPr bwMode="auto">
          <a:xfrm flipV="1">
            <a:off x="8632825" y="8401050"/>
            <a:ext cx="4168775" cy="969963"/>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5" name="Line 81"/>
          <p:cNvSpPr>
            <a:spLocks noChangeShapeType="1"/>
          </p:cNvSpPr>
          <p:nvPr/>
        </p:nvSpPr>
        <p:spPr bwMode="auto">
          <a:xfrm flipV="1">
            <a:off x="8632825" y="1103313"/>
            <a:ext cx="73025" cy="8305800"/>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7" name="Line 83"/>
          <p:cNvSpPr>
            <a:spLocks noChangeShapeType="1"/>
          </p:cNvSpPr>
          <p:nvPr/>
        </p:nvSpPr>
        <p:spPr bwMode="auto">
          <a:xfrm flipV="1">
            <a:off x="8705850" y="47625"/>
            <a:ext cx="4535488" cy="105568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pic>
        <p:nvPicPr>
          <p:cNvPr id="48140" name="Picture 22" descr="model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35475" y="2782888"/>
            <a:ext cx="3765550"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41" name="Picture 65" descr="model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4663" y="2782888"/>
            <a:ext cx="3765550"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42" name="Rectangle 58"/>
          <p:cNvSpPr>
            <a:spLocks noChangeArrowheads="1"/>
          </p:cNvSpPr>
          <p:nvPr/>
        </p:nvSpPr>
        <p:spPr bwMode="auto">
          <a:xfrm>
            <a:off x="1216025" y="4800600"/>
            <a:ext cx="1296988" cy="1079500"/>
          </a:xfrm>
          <a:prstGeom prst="rect">
            <a:avLst/>
          </a:prstGeom>
          <a:noFill/>
          <a:ln w="38100" algn="ctr">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48143" name="Rectangle 59"/>
          <p:cNvSpPr>
            <a:spLocks noChangeArrowheads="1"/>
          </p:cNvSpPr>
          <p:nvPr/>
        </p:nvSpPr>
        <p:spPr bwMode="auto">
          <a:xfrm>
            <a:off x="6545263" y="5232400"/>
            <a:ext cx="1295400" cy="1081088"/>
          </a:xfrm>
          <a:prstGeom prst="rect">
            <a:avLst/>
          </a:prstGeom>
          <a:noFill/>
          <a:ln w="38100" algn="ctr">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pic>
        <p:nvPicPr>
          <p:cNvPr id="48144" name="Picture 36" descr="model 2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77513" y="6715125"/>
            <a:ext cx="2160587" cy="161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45" name="Text Box 85"/>
          <p:cNvSpPr txBox="1">
            <a:spLocks noChangeArrowheads="1"/>
          </p:cNvSpPr>
          <p:nvPr/>
        </p:nvSpPr>
        <p:spPr bwMode="auto">
          <a:xfrm rot="-773833">
            <a:off x="8689975" y="706438"/>
            <a:ext cx="409575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chemeClr val="hlink"/>
                </a:solidFill>
              </a:rPr>
              <a:t>WHAT WENT WRONG?</a:t>
            </a:r>
          </a:p>
        </p:txBody>
      </p:sp>
      <p:sp>
        <p:nvSpPr>
          <p:cNvPr id="24" name="Rectangle 84"/>
          <p:cNvSpPr>
            <a:spLocks noChangeArrowheads="1"/>
          </p:cNvSpPr>
          <p:nvPr/>
        </p:nvSpPr>
        <p:spPr bwMode="auto">
          <a:xfrm>
            <a:off x="3736975" y="120650"/>
            <a:ext cx="4751388" cy="2528888"/>
          </a:xfrm>
          <a:prstGeom prst="rect">
            <a:avLst/>
          </a:prstGeom>
          <a:noFill/>
          <a:ln w="28575" algn="ctr">
            <a:noFill/>
            <a:miter lim="800000"/>
            <a:headEnd/>
            <a:tailEnd/>
          </a:ln>
        </p:spPr>
        <p:txBody>
          <a:bodyPr lIns="128005" tIns="64002" rIns="128005" bIns="64002">
            <a:spAutoFit/>
          </a:bodyPr>
          <a:lstStyle/>
          <a:p>
            <a:pPr algn="just" defTabSz="1279525">
              <a:defRPr/>
            </a:pPr>
            <a:r>
              <a:rPr lang="en-GB" sz="1600" b="1" u="sng" dirty="0">
                <a:solidFill>
                  <a:srgbClr val="993366"/>
                </a:solidFill>
              </a:rPr>
              <a:t>DESIGN FUNCTION:</a:t>
            </a:r>
          </a:p>
          <a:p>
            <a:pPr algn="just" defTabSz="1279525">
              <a:defRPr/>
            </a:pPr>
            <a:endParaRPr lang="en-GB" sz="1000" b="1" dirty="0">
              <a:solidFill>
                <a:srgbClr val="4D4D4D"/>
              </a:solidFill>
            </a:endParaRPr>
          </a:p>
          <a:p>
            <a:pPr algn="just" defTabSz="1279525">
              <a:defRPr/>
            </a:pPr>
            <a:r>
              <a:rPr lang="en-GB" sz="1000" dirty="0">
                <a:solidFill>
                  <a:srgbClr val="4D4D4D"/>
                </a:solidFill>
              </a:rPr>
              <a:t>This school desk is a flat pack design which means that the product is Ready-to-assemble furniture. </a:t>
            </a:r>
          </a:p>
          <a:p>
            <a:pPr algn="just" defTabSz="1279525">
              <a:defRPr/>
            </a:pPr>
            <a:endParaRPr lang="en-GB" sz="500" dirty="0">
              <a:solidFill>
                <a:srgbClr val="4D4D4D"/>
              </a:solidFill>
            </a:endParaRPr>
          </a:p>
          <a:p>
            <a:pPr algn="just" defTabSz="1279525">
              <a:defRPr/>
            </a:pPr>
            <a:r>
              <a:rPr lang="en-GB" sz="1000" dirty="0">
                <a:solidFill>
                  <a:srgbClr val="4D4D4D"/>
                </a:solidFill>
                <a:latin typeface="+mj-lt"/>
              </a:rPr>
              <a:t>The product is designed to be intrinsically safe, all the flat parts are designed to be quickly and easily assembled. The electronics are also all situated at the nozzle, where the hot gases are much cooler due to the water flowing, this reduces the likelihood of causing ignition even further.</a:t>
            </a:r>
          </a:p>
          <a:p>
            <a:pPr algn="just" defTabSz="1279525">
              <a:defRPr/>
            </a:pPr>
            <a:endParaRPr lang="en-GB" sz="500" dirty="0">
              <a:solidFill>
                <a:srgbClr val="4D4D4D"/>
              </a:solidFill>
            </a:endParaRPr>
          </a:p>
          <a:p>
            <a:pPr algn="just" defTabSz="1279525">
              <a:defRPr/>
            </a:pPr>
            <a:r>
              <a:rPr lang="en-GB" sz="1000" dirty="0">
                <a:solidFill>
                  <a:srgbClr val="4D4D4D"/>
                </a:solidFill>
              </a:rPr>
              <a:t>The primary advantage to flat pack furniture is that because it is packed flat, it is extremely space efficient, saving significant amounts of money for the manufacturer by reducing shipping and storage costs. Consumers in turn benefit from this because the company can pass the savings down with less expensive prices.</a:t>
            </a:r>
          </a:p>
          <a:p>
            <a:pPr algn="just" defTabSz="1279525">
              <a:defRPr/>
            </a:pPr>
            <a:endParaRPr lang="en-GB" sz="1000" b="1" dirty="0">
              <a:solidFill>
                <a:srgbClr val="4D4D4D"/>
              </a:solidFill>
            </a:endParaRPr>
          </a:p>
        </p:txBody>
      </p:sp>
      <p:sp>
        <p:nvSpPr>
          <p:cNvPr id="48147" name="Rectangle 84"/>
          <p:cNvSpPr>
            <a:spLocks noChangeArrowheads="1"/>
          </p:cNvSpPr>
          <p:nvPr/>
        </p:nvSpPr>
        <p:spPr bwMode="auto">
          <a:xfrm>
            <a:off x="279400" y="7896225"/>
            <a:ext cx="7850188"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a:solidFill>
                  <a:srgbClr val="993366"/>
                </a:solidFill>
              </a:rPr>
              <a:t>ADVANTAGE:</a:t>
            </a:r>
          </a:p>
          <a:p>
            <a:pPr algn="just" eaLnBrk="1" hangingPunct="1">
              <a:buFont typeface="Arial" pitchFamily="34" charset="0"/>
              <a:buChar char="•"/>
            </a:pPr>
            <a:r>
              <a:rPr lang="en-GB" altLang="en-US" sz="1000">
                <a:solidFill>
                  <a:srgbClr val="4D4D4D"/>
                </a:solidFill>
              </a:rPr>
              <a:t>It is portable </a:t>
            </a:r>
          </a:p>
          <a:p>
            <a:pPr algn="just" eaLnBrk="1" hangingPunct="1">
              <a:buFont typeface="Arial" pitchFamily="34" charset="0"/>
              <a:buChar char="•"/>
            </a:pPr>
            <a:r>
              <a:rPr lang="en-GB" altLang="en-US" sz="1000">
                <a:solidFill>
                  <a:srgbClr val="4D4D4D"/>
                </a:solidFill>
              </a:rPr>
              <a:t>Very strong and supportive</a:t>
            </a:r>
          </a:p>
          <a:p>
            <a:pPr algn="just" eaLnBrk="1" hangingPunct="1">
              <a:buFont typeface="Arial" pitchFamily="34" charset="0"/>
              <a:buChar char="•"/>
            </a:pPr>
            <a:r>
              <a:rPr lang="en-GB" altLang="en-US" sz="1000">
                <a:solidFill>
                  <a:srgbClr val="4D4D4D"/>
                </a:solidFill>
              </a:rPr>
              <a:t>Distance between the seat and desk is very good and comfortable as the user can easily get in and getting off the seat</a:t>
            </a:r>
            <a:r>
              <a:rPr lang="en-GB" altLang="en-US" sz="1000"/>
              <a:t>.</a:t>
            </a:r>
          </a:p>
          <a:p>
            <a:pPr algn="just" eaLnBrk="1" hangingPunct="1"/>
            <a:endParaRPr lang="en-GB" altLang="en-US" sz="1000">
              <a:solidFill>
                <a:srgbClr val="993366"/>
              </a:solidFill>
            </a:endParaRPr>
          </a:p>
          <a:p>
            <a:pPr algn="just" eaLnBrk="1" hangingPunct="1"/>
            <a:r>
              <a:rPr lang="en-GB" altLang="en-US" sz="1400" b="1">
                <a:solidFill>
                  <a:srgbClr val="993366"/>
                </a:solidFill>
              </a:rPr>
              <a:t>DIASADVANTAGE:</a:t>
            </a:r>
          </a:p>
          <a:p>
            <a:pPr algn="just" eaLnBrk="1" hangingPunct="1">
              <a:buFont typeface="Arial" pitchFamily="34" charset="0"/>
              <a:buChar char="•"/>
            </a:pPr>
            <a:r>
              <a:rPr lang="en-GB" altLang="en-US" sz="1000">
                <a:solidFill>
                  <a:srgbClr val="4D4D4D"/>
                </a:solidFill>
              </a:rPr>
              <a:t>MDF is very heavy</a:t>
            </a:r>
          </a:p>
          <a:p>
            <a:pPr algn="just" eaLnBrk="1" hangingPunct="1">
              <a:buFont typeface="Arial" pitchFamily="34" charset="0"/>
              <a:buChar char="•"/>
            </a:pPr>
            <a:r>
              <a:rPr lang="en-GB" altLang="en-US" sz="1000">
                <a:solidFill>
                  <a:srgbClr val="4D4D4D"/>
                </a:solidFill>
              </a:rPr>
              <a:t>The template is very large for the user to carry</a:t>
            </a:r>
          </a:p>
          <a:p>
            <a:pPr algn="just" eaLnBrk="1" hangingPunct="1">
              <a:buFont typeface="Arial" pitchFamily="34" charset="0"/>
              <a:buChar char="•"/>
            </a:pPr>
            <a:r>
              <a:rPr lang="en-GB" altLang="en-US" sz="1000">
                <a:solidFill>
                  <a:srgbClr val="4D4D4D"/>
                </a:solidFill>
              </a:rPr>
              <a:t>It is very complicated to built this desk.</a:t>
            </a:r>
          </a:p>
        </p:txBody>
      </p:sp>
      <p:sp>
        <p:nvSpPr>
          <p:cNvPr id="48148" name="Text Box 4"/>
          <p:cNvSpPr txBox="1">
            <a:spLocks noChangeArrowheads="1"/>
          </p:cNvSpPr>
          <p:nvPr/>
        </p:nvSpPr>
        <p:spPr bwMode="auto">
          <a:xfrm>
            <a:off x="-7938" y="1758950"/>
            <a:ext cx="727233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MODEL FOURTEEN EVALUATION</a:t>
            </a:r>
          </a:p>
        </p:txBody>
      </p:sp>
      <p:sp>
        <p:nvSpPr>
          <p:cNvPr id="48149" name="Text Box 24"/>
          <p:cNvSpPr txBox="1">
            <a:spLocks noChangeArrowheads="1"/>
          </p:cNvSpPr>
          <p:nvPr/>
        </p:nvSpPr>
        <p:spPr bwMode="auto">
          <a:xfrm>
            <a:off x="10512425" y="1281113"/>
            <a:ext cx="2152650" cy="359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800">
                <a:solidFill>
                  <a:srgbClr val="4D4D4D"/>
                </a:solidFill>
              </a:rPr>
              <a:t>The back leg support wasn’t cut correctly and accurately enough as you can see, it is a bit ‘off’. </a:t>
            </a:r>
          </a:p>
          <a:p>
            <a:pPr algn="l" eaLnBrk="1" hangingPunct="1">
              <a:spcBef>
                <a:spcPct val="50000"/>
              </a:spcBef>
            </a:pPr>
            <a:r>
              <a:rPr lang="en-GB" altLang="en-US" sz="1800">
                <a:solidFill>
                  <a:srgbClr val="4D4D4D"/>
                </a:solidFill>
              </a:rPr>
              <a:t>This makes the overall product tilt downwards as its meant to be completely flat to the ground.</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3"/>
          <p:cNvSpPr>
            <a:spLocks noChangeArrowheads="1"/>
          </p:cNvSpPr>
          <p:nvPr/>
        </p:nvSpPr>
        <p:spPr bwMode="auto">
          <a:xfrm>
            <a:off x="-223838" y="-239713"/>
            <a:ext cx="13320713" cy="10153651"/>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49155"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49156"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49157" name="Picture 16" descr="tech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77288" y="1568450"/>
            <a:ext cx="2160587" cy="161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37" descr="model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77288" y="6745288"/>
            <a:ext cx="2160587"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9" name="Picture 38" descr="model 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77288" y="3287713"/>
            <a:ext cx="2160587"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0" name="Picture 39" descr="model 2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77288" y="5016500"/>
            <a:ext cx="2160587" cy="161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304" name="Line 80"/>
          <p:cNvSpPr>
            <a:spLocks noChangeShapeType="1"/>
          </p:cNvSpPr>
          <p:nvPr/>
        </p:nvSpPr>
        <p:spPr bwMode="auto">
          <a:xfrm flipV="1">
            <a:off x="8632825" y="8401050"/>
            <a:ext cx="4168775" cy="969963"/>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5" name="Line 81"/>
          <p:cNvSpPr>
            <a:spLocks noChangeShapeType="1"/>
          </p:cNvSpPr>
          <p:nvPr/>
        </p:nvSpPr>
        <p:spPr bwMode="auto">
          <a:xfrm flipV="1">
            <a:off x="8632825" y="1103313"/>
            <a:ext cx="73025" cy="8305800"/>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7" name="Line 83"/>
          <p:cNvSpPr>
            <a:spLocks noChangeShapeType="1"/>
          </p:cNvSpPr>
          <p:nvPr/>
        </p:nvSpPr>
        <p:spPr bwMode="auto">
          <a:xfrm flipV="1">
            <a:off x="8705850" y="47625"/>
            <a:ext cx="4535488" cy="105568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pic>
        <p:nvPicPr>
          <p:cNvPr id="49164" name="Picture 22" descr="model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35475" y="2782888"/>
            <a:ext cx="3765550"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5" name="Picture 65" descr="model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4663" y="2782888"/>
            <a:ext cx="3765550"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6" name="Rectangle 56"/>
          <p:cNvSpPr>
            <a:spLocks noChangeArrowheads="1"/>
          </p:cNvSpPr>
          <p:nvPr/>
        </p:nvSpPr>
        <p:spPr bwMode="auto">
          <a:xfrm rot="-2449977">
            <a:off x="892175" y="3976688"/>
            <a:ext cx="1441450" cy="647700"/>
          </a:xfrm>
          <a:prstGeom prst="rect">
            <a:avLst/>
          </a:prstGeom>
          <a:noFill/>
          <a:ln w="38100" algn="ctr">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49167" name="Rectangle 57"/>
          <p:cNvSpPr>
            <a:spLocks noChangeArrowheads="1"/>
          </p:cNvSpPr>
          <p:nvPr/>
        </p:nvSpPr>
        <p:spPr bwMode="auto">
          <a:xfrm>
            <a:off x="6832600" y="4584700"/>
            <a:ext cx="1152525" cy="720725"/>
          </a:xfrm>
          <a:prstGeom prst="rect">
            <a:avLst/>
          </a:prstGeom>
          <a:noFill/>
          <a:ln w="38100" algn="ctr">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49168" name="Text Box 30"/>
          <p:cNvSpPr txBox="1">
            <a:spLocks noChangeArrowheads="1"/>
          </p:cNvSpPr>
          <p:nvPr/>
        </p:nvSpPr>
        <p:spPr bwMode="auto">
          <a:xfrm>
            <a:off x="11017250" y="1631950"/>
            <a:ext cx="1792288" cy="603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800">
                <a:solidFill>
                  <a:srgbClr val="4D4D4D"/>
                </a:solidFill>
              </a:rPr>
              <a:t>The back part of the seat is not supported very well because one piece of the product was too short resulting in the desk not being stable. </a:t>
            </a:r>
          </a:p>
          <a:p>
            <a:pPr algn="just" eaLnBrk="1" hangingPunct="1">
              <a:spcBef>
                <a:spcPct val="50000"/>
              </a:spcBef>
            </a:pPr>
            <a:r>
              <a:rPr lang="en-GB" altLang="en-US" sz="1800">
                <a:solidFill>
                  <a:srgbClr val="4D4D4D"/>
                </a:solidFill>
              </a:rPr>
              <a:t>To overcome this problem, the piece that was too short will be made again, ensuring it is longer to allow the desk to be supported.</a:t>
            </a:r>
          </a:p>
        </p:txBody>
      </p:sp>
      <p:sp>
        <p:nvSpPr>
          <p:cNvPr id="49169" name="Text Box 85"/>
          <p:cNvSpPr txBox="1">
            <a:spLocks noChangeArrowheads="1"/>
          </p:cNvSpPr>
          <p:nvPr/>
        </p:nvSpPr>
        <p:spPr bwMode="auto">
          <a:xfrm rot="-773833">
            <a:off x="8689975" y="706438"/>
            <a:ext cx="409575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chemeClr val="hlink"/>
                </a:solidFill>
              </a:rPr>
              <a:t>WHAT WENT WRONG?</a:t>
            </a:r>
          </a:p>
        </p:txBody>
      </p:sp>
      <p:sp>
        <p:nvSpPr>
          <p:cNvPr id="23" name="Rectangle 84"/>
          <p:cNvSpPr>
            <a:spLocks noChangeArrowheads="1"/>
          </p:cNvSpPr>
          <p:nvPr/>
        </p:nvSpPr>
        <p:spPr bwMode="auto">
          <a:xfrm>
            <a:off x="3736975" y="120650"/>
            <a:ext cx="4751388" cy="2528888"/>
          </a:xfrm>
          <a:prstGeom prst="rect">
            <a:avLst/>
          </a:prstGeom>
          <a:noFill/>
          <a:ln w="28575" algn="ctr">
            <a:noFill/>
            <a:miter lim="800000"/>
            <a:headEnd/>
            <a:tailEnd/>
          </a:ln>
        </p:spPr>
        <p:txBody>
          <a:bodyPr lIns="128005" tIns="64002" rIns="128005" bIns="64002">
            <a:spAutoFit/>
          </a:bodyPr>
          <a:lstStyle/>
          <a:p>
            <a:pPr algn="just" defTabSz="1279525">
              <a:defRPr/>
            </a:pPr>
            <a:r>
              <a:rPr lang="en-GB" sz="1600" b="1" u="sng" dirty="0">
                <a:solidFill>
                  <a:srgbClr val="993366"/>
                </a:solidFill>
              </a:rPr>
              <a:t>DESIGN FUNCTION:</a:t>
            </a:r>
          </a:p>
          <a:p>
            <a:pPr algn="just" defTabSz="1279525">
              <a:defRPr/>
            </a:pPr>
            <a:endParaRPr lang="en-GB" sz="1000" b="1" dirty="0">
              <a:solidFill>
                <a:srgbClr val="4D4D4D"/>
              </a:solidFill>
            </a:endParaRPr>
          </a:p>
          <a:p>
            <a:pPr algn="just" defTabSz="1279525">
              <a:defRPr/>
            </a:pPr>
            <a:r>
              <a:rPr lang="en-GB" sz="1000" dirty="0">
                <a:solidFill>
                  <a:srgbClr val="4D4D4D"/>
                </a:solidFill>
              </a:rPr>
              <a:t>This school desk is a flat pack design which means that the product is Ready-to-assemble furniture. </a:t>
            </a:r>
          </a:p>
          <a:p>
            <a:pPr algn="just" defTabSz="1279525">
              <a:defRPr/>
            </a:pPr>
            <a:endParaRPr lang="en-GB" sz="500" dirty="0">
              <a:solidFill>
                <a:srgbClr val="4D4D4D"/>
              </a:solidFill>
            </a:endParaRPr>
          </a:p>
          <a:p>
            <a:pPr algn="just" defTabSz="1279525">
              <a:defRPr/>
            </a:pPr>
            <a:r>
              <a:rPr lang="en-GB" sz="1000" dirty="0">
                <a:solidFill>
                  <a:srgbClr val="4D4D4D"/>
                </a:solidFill>
                <a:latin typeface="+mj-lt"/>
              </a:rPr>
              <a:t>The product is designed to be intrinsically safe, all the flat parts are designed to be quickly and easily assembled. The electronics are also all situated at the nozzle, where the hot gases are much cooler due to the water flowing, this reduces the likelihood of causing ignition even further.</a:t>
            </a:r>
          </a:p>
          <a:p>
            <a:pPr algn="just" defTabSz="1279525">
              <a:defRPr/>
            </a:pPr>
            <a:endParaRPr lang="en-GB" sz="500" dirty="0">
              <a:solidFill>
                <a:srgbClr val="4D4D4D"/>
              </a:solidFill>
            </a:endParaRPr>
          </a:p>
          <a:p>
            <a:pPr algn="just" defTabSz="1279525">
              <a:defRPr/>
            </a:pPr>
            <a:r>
              <a:rPr lang="en-GB" sz="1000" dirty="0">
                <a:solidFill>
                  <a:srgbClr val="4D4D4D"/>
                </a:solidFill>
              </a:rPr>
              <a:t>The primary advantage to flat pack furniture is that because it is packed flat, it is extremely space efficient, saving significant amounts of money for the manufacturer by reducing shipping and storage costs. Consumers in turn benefit from this because the company can pass the savings down with less expensive prices.</a:t>
            </a:r>
          </a:p>
          <a:p>
            <a:pPr algn="just" defTabSz="1279525">
              <a:defRPr/>
            </a:pPr>
            <a:endParaRPr lang="en-GB" sz="1000" b="1" dirty="0">
              <a:solidFill>
                <a:srgbClr val="4D4D4D"/>
              </a:solidFill>
            </a:endParaRPr>
          </a:p>
        </p:txBody>
      </p:sp>
      <p:sp>
        <p:nvSpPr>
          <p:cNvPr id="49171" name="Rectangle 84"/>
          <p:cNvSpPr>
            <a:spLocks noChangeArrowheads="1"/>
          </p:cNvSpPr>
          <p:nvPr/>
        </p:nvSpPr>
        <p:spPr bwMode="auto">
          <a:xfrm>
            <a:off x="279400" y="7896225"/>
            <a:ext cx="7850188"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a:solidFill>
                  <a:srgbClr val="993366"/>
                </a:solidFill>
              </a:rPr>
              <a:t>ADVANTAGE:</a:t>
            </a:r>
          </a:p>
          <a:p>
            <a:pPr algn="just" eaLnBrk="1" hangingPunct="1">
              <a:buFont typeface="Arial" pitchFamily="34" charset="0"/>
              <a:buChar char="•"/>
            </a:pPr>
            <a:r>
              <a:rPr lang="en-GB" altLang="en-US" sz="1000">
                <a:solidFill>
                  <a:srgbClr val="4D4D4D"/>
                </a:solidFill>
              </a:rPr>
              <a:t>It is portable </a:t>
            </a:r>
          </a:p>
          <a:p>
            <a:pPr algn="just" eaLnBrk="1" hangingPunct="1">
              <a:buFont typeface="Arial" pitchFamily="34" charset="0"/>
              <a:buChar char="•"/>
            </a:pPr>
            <a:r>
              <a:rPr lang="en-GB" altLang="en-US" sz="1000">
                <a:solidFill>
                  <a:srgbClr val="4D4D4D"/>
                </a:solidFill>
              </a:rPr>
              <a:t>Very strong and supportive</a:t>
            </a:r>
          </a:p>
          <a:p>
            <a:pPr algn="just" eaLnBrk="1" hangingPunct="1">
              <a:buFont typeface="Arial" pitchFamily="34" charset="0"/>
              <a:buChar char="•"/>
            </a:pPr>
            <a:r>
              <a:rPr lang="en-GB" altLang="en-US" sz="1000">
                <a:solidFill>
                  <a:srgbClr val="4D4D4D"/>
                </a:solidFill>
              </a:rPr>
              <a:t>Distance between the seat and desk is very good and comfortable as the user can easily get in and getting off the seat</a:t>
            </a:r>
            <a:r>
              <a:rPr lang="en-GB" altLang="en-US" sz="1000"/>
              <a:t>.</a:t>
            </a:r>
          </a:p>
          <a:p>
            <a:pPr algn="just" eaLnBrk="1" hangingPunct="1"/>
            <a:endParaRPr lang="en-GB" altLang="en-US" sz="1000">
              <a:solidFill>
                <a:srgbClr val="993366"/>
              </a:solidFill>
            </a:endParaRPr>
          </a:p>
          <a:p>
            <a:pPr algn="just" eaLnBrk="1" hangingPunct="1"/>
            <a:r>
              <a:rPr lang="en-GB" altLang="en-US" sz="1400" b="1">
                <a:solidFill>
                  <a:srgbClr val="993366"/>
                </a:solidFill>
              </a:rPr>
              <a:t>DIASADVANTAGE:</a:t>
            </a:r>
          </a:p>
          <a:p>
            <a:pPr algn="just" eaLnBrk="1" hangingPunct="1">
              <a:buFont typeface="Arial" pitchFamily="34" charset="0"/>
              <a:buChar char="•"/>
            </a:pPr>
            <a:r>
              <a:rPr lang="en-GB" altLang="en-US" sz="1000">
                <a:solidFill>
                  <a:srgbClr val="4D4D4D"/>
                </a:solidFill>
              </a:rPr>
              <a:t>MDF is very heavy</a:t>
            </a:r>
          </a:p>
          <a:p>
            <a:pPr algn="just" eaLnBrk="1" hangingPunct="1">
              <a:buFont typeface="Arial" pitchFamily="34" charset="0"/>
              <a:buChar char="•"/>
            </a:pPr>
            <a:r>
              <a:rPr lang="en-GB" altLang="en-US" sz="1000">
                <a:solidFill>
                  <a:srgbClr val="4D4D4D"/>
                </a:solidFill>
              </a:rPr>
              <a:t>The template is very large for the user to carry</a:t>
            </a:r>
          </a:p>
          <a:p>
            <a:pPr algn="just" eaLnBrk="1" hangingPunct="1">
              <a:buFont typeface="Arial" pitchFamily="34" charset="0"/>
              <a:buChar char="•"/>
            </a:pPr>
            <a:r>
              <a:rPr lang="en-GB" altLang="en-US" sz="1000">
                <a:solidFill>
                  <a:srgbClr val="4D4D4D"/>
                </a:solidFill>
              </a:rPr>
              <a:t>It is very complicated to built this desk.</a:t>
            </a:r>
          </a:p>
        </p:txBody>
      </p:sp>
      <p:sp>
        <p:nvSpPr>
          <p:cNvPr id="49172" name="Text Box 4"/>
          <p:cNvSpPr txBox="1">
            <a:spLocks noChangeArrowheads="1"/>
          </p:cNvSpPr>
          <p:nvPr/>
        </p:nvSpPr>
        <p:spPr bwMode="auto">
          <a:xfrm>
            <a:off x="-7938" y="1758950"/>
            <a:ext cx="727233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MODEL FOURTEEN EVALUATION</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6"/>
          <p:cNvSpPr>
            <a:spLocks noChangeArrowheads="1"/>
          </p:cNvSpPr>
          <p:nvPr/>
        </p:nvSpPr>
        <p:spPr bwMode="auto">
          <a:xfrm>
            <a:off x="-223838" y="-239713"/>
            <a:ext cx="13320713" cy="10153651"/>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0179"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50180"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50181" name="Picture 21" descr="model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48950" y="5616575"/>
            <a:ext cx="1798638" cy="134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2" name="Picture 26" descr="model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77288" y="5903913"/>
            <a:ext cx="1798637" cy="134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3" name="Picture 53" descr="model 3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77288" y="7343775"/>
            <a:ext cx="1798637" cy="134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4" name="Picture 57" descr="model 4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77288" y="4464050"/>
            <a:ext cx="1798637" cy="134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5" name="Picture 59" descr="model 4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48950" y="7056438"/>
            <a:ext cx="1798638" cy="134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6" name="Picture 60" descr="model 4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77288" y="1582738"/>
            <a:ext cx="1800225" cy="134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7" name="Picture 67" descr="model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77288" y="3024188"/>
            <a:ext cx="1801812" cy="134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304" name="Line 80"/>
          <p:cNvSpPr>
            <a:spLocks noChangeShapeType="1"/>
          </p:cNvSpPr>
          <p:nvPr/>
        </p:nvSpPr>
        <p:spPr bwMode="auto">
          <a:xfrm flipV="1">
            <a:off x="8632825" y="8401050"/>
            <a:ext cx="4168775" cy="969963"/>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5" name="Line 81"/>
          <p:cNvSpPr>
            <a:spLocks noChangeShapeType="1"/>
          </p:cNvSpPr>
          <p:nvPr/>
        </p:nvSpPr>
        <p:spPr bwMode="auto">
          <a:xfrm flipV="1">
            <a:off x="8632825" y="1103313"/>
            <a:ext cx="73025" cy="8305800"/>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7" name="Line 83"/>
          <p:cNvSpPr>
            <a:spLocks noChangeShapeType="1"/>
          </p:cNvSpPr>
          <p:nvPr/>
        </p:nvSpPr>
        <p:spPr bwMode="auto">
          <a:xfrm flipV="1">
            <a:off x="8705850" y="47625"/>
            <a:ext cx="4535488" cy="105568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pic>
        <p:nvPicPr>
          <p:cNvPr id="50191" name="Picture 22" descr="model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35475" y="2782888"/>
            <a:ext cx="3765550"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2" name="Picture 65" descr="model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4663" y="2782888"/>
            <a:ext cx="3765550"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93" name="Text Box 85"/>
          <p:cNvSpPr txBox="1">
            <a:spLocks noChangeArrowheads="1"/>
          </p:cNvSpPr>
          <p:nvPr/>
        </p:nvSpPr>
        <p:spPr bwMode="auto">
          <a:xfrm rot="-773833">
            <a:off x="8689975" y="706438"/>
            <a:ext cx="409575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chemeClr val="hlink"/>
                </a:solidFill>
              </a:rPr>
              <a:t>WHAT WENT WRONG?</a:t>
            </a:r>
          </a:p>
        </p:txBody>
      </p:sp>
      <p:sp>
        <p:nvSpPr>
          <p:cNvPr id="23" name="Rectangle 84"/>
          <p:cNvSpPr>
            <a:spLocks noChangeArrowheads="1"/>
          </p:cNvSpPr>
          <p:nvPr/>
        </p:nvSpPr>
        <p:spPr bwMode="auto">
          <a:xfrm>
            <a:off x="3736975" y="120650"/>
            <a:ext cx="4751388" cy="2528888"/>
          </a:xfrm>
          <a:prstGeom prst="rect">
            <a:avLst/>
          </a:prstGeom>
          <a:noFill/>
          <a:ln w="28575" algn="ctr">
            <a:noFill/>
            <a:miter lim="800000"/>
            <a:headEnd/>
            <a:tailEnd/>
          </a:ln>
        </p:spPr>
        <p:txBody>
          <a:bodyPr lIns="128005" tIns="64002" rIns="128005" bIns="64002">
            <a:spAutoFit/>
          </a:bodyPr>
          <a:lstStyle/>
          <a:p>
            <a:pPr algn="just" defTabSz="1279525">
              <a:defRPr/>
            </a:pPr>
            <a:r>
              <a:rPr lang="en-GB" sz="1600" b="1" u="sng" dirty="0">
                <a:solidFill>
                  <a:srgbClr val="993366"/>
                </a:solidFill>
              </a:rPr>
              <a:t>DESIGN FUNCTION:</a:t>
            </a:r>
          </a:p>
          <a:p>
            <a:pPr algn="just" defTabSz="1279525">
              <a:defRPr/>
            </a:pPr>
            <a:endParaRPr lang="en-GB" sz="1000" b="1" dirty="0">
              <a:solidFill>
                <a:srgbClr val="4D4D4D"/>
              </a:solidFill>
            </a:endParaRPr>
          </a:p>
          <a:p>
            <a:pPr algn="just" defTabSz="1279525">
              <a:defRPr/>
            </a:pPr>
            <a:r>
              <a:rPr lang="en-GB" sz="1000" dirty="0">
                <a:solidFill>
                  <a:srgbClr val="4D4D4D"/>
                </a:solidFill>
              </a:rPr>
              <a:t>This school desk is a flat pack design which means that the product is Ready-to-assemble furniture. </a:t>
            </a:r>
          </a:p>
          <a:p>
            <a:pPr algn="just" defTabSz="1279525">
              <a:defRPr/>
            </a:pPr>
            <a:endParaRPr lang="en-GB" sz="500" dirty="0">
              <a:solidFill>
                <a:srgbClr val="4D4D4D"/>
              </a:solidFill>
            </a:endParaRPr>
          </a:p>
          <a:p>
            <a:pPr algn="just" defTabSz="1279525">
              <a:defRPr/>
            </a:pPr>
            <a:r>
              <a:rPr lang="en-GB" sz="1000" dirty="0">
                <a:solidFill>
                  <a:srgbClr val="4D4D4D"/>
                </a:solidFill>
                <a:latin typeface="+mj-lt"/>
              </a:rPr>
              <a:t>The product is designed to be intrinsically safe, all the flat parts are designed to be quickly and easily assembled. The electronics are also all situated at the nozzle, where the hot gases are much cooler due to the water flowing, this reduces the likelihood of causing ignition even further.</a:t>
            </a:r>
          </a:p>
          <a:p>
            <a:pPr algn="just" defTabSz="1279525">
              <a:defRPr/>
            </a:pPr>
            <a:endParaRPr lang="en-GB" sz="500" dirty="0">
              <a:solidFill>
                <a:srgbClr val="4D4D4D"/>
              </a:solidFill>
            </a:endParaRPr>
          </a:p>
          <a:p>
            <a:pPr algn="just" defTabSz="1279525">
              <a:defRPr/>
            </a:pPr>
            <a:r>
              <a:rPr lang="en-GB" sz="1000" dirty="0">
                <a:solidFill>
                  <a:srgbClr val="4D4D4D"/>
                </a:solidFill>
              </a:rPr>
              <a:t>The primary advantage to flat pack furniture is that because it is packed flat, it is extremely space efficient, saving significant amounts of money for the manufacturer by reducing shipping and storage costs. Consumers in turn benefit from this because the company can pass the savings down with less expensive prices.</a:t>
            </a:r>
          </a:p>
          <a:p>
            <a:pPr algn="just" defTabSz="1279525">
              <a:defRPr/>
            </a:pPr>
            <a:endParaRPr lang="en-GB" sz="1000" b="1" dirty="0">
              <a:solidFill>
                <a:srgbClr val="4D4D4D"/>
              </a:solidFill>
            </a:endParaRPr>
          </a:p>
        </p:txBody>
      </p:sp>
      <p:sp>
        <p:nvSpPr>
          <p:cNvPr id="50195" name="Rectangle 84"/>
          <p:cNvSpPr>
            <a:spLocks noChangeArrowheads="1"/>
          </p:cNvSpPr>
          <p:nvPr/>
        </p:nvSpPr>
        <p:spPr bwMode="auto">
          <a:xfrm>
            <a:off x="279400" y="7896225"/>
            <a:ext cx="7850188"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a:solidFill>
                  <a:srgbClr val="993366"/>
                </a:solidFill>
              </a:rPr>
              <a:t>ADVANTAGE:</a:t>
            </a:r>
          </a:p>
          <a:p>
            <a:pPr algn="just" eaLnBrk="1" hangingPunct="1">
              <a:buFont typeface="Arial" pitchFamily="34" charset="0"/>
              <a:buChar char="•"/>
            </a:pPr>
            <a:r>
              <a:rPr lang="en-GB" altLang="en-US" sz="1000">
                <a:solidFill>
                  <a:srgbClr val="4D4D4D"/>
                </a:solidFill>
              </a:rPr>
              <a:t>It is portable </a:t>
            </a:r>
          </a:p>
          <a:p>
            <a:pPr algn="just" eaLnBrk="1" hangingPunct="1">
              <a:buFont typeface="Arial" pitchFamily="34" charset="0"/>
              <a:buChar char="•"/>
            </a:pPr>
            <a:r>
              <a:rPr lang="en-GB" altLang="en-US" sz="1000">
                <a:solidFill>
                  <a:srgbClr val="4D4D4D"/>
                </a:solidFill>
              </a:rPr>
              <a:t>Very strong and supportive</a:t>
            </a:r>
          </a:p>
          <a:p>
            <a:pPr algn="just" eaLnBrk="1" hangingPunct="1">
              <a:buFont typeface="Arial" pitchFamily="34" charset="0"/>
              <a:buChar char="•"/>
            </a:pPr>
            <a:r>
              <a:rPr lang="en-GB" altLang="en-US" sz="1000">
                <a:solidFill>
                  <a:srgbClr val="4D4D4D"/>
                </a:solidFill>
              </a:rPr>
              <a:t>Distance between the seat and desk is very good and comfortable as the user can easily get in and getting off the seat</a:t>
            </a:r>
            <a:r>
              <a:rPr lang="en-GB" altLang="en-US" sz="1000"/>
              <a:t>.</a:t>
            </a:r>
          </a:p>
          <a:p>
            <a:pPr algn="just" eaLnBrk="1" hangingPunct="1"/>
            <a:endParaRPr lang="en-GB" altLang="en-US" sz="1000">
              <a:solidFill>
                <a:srgbClr val="993366"/>
              </a:solidFill>
            </a:endParaRPr>
          </a:p>
          <a:p>
            <a:pPr algn="just" eaLnBrk="1" hangingPunct="1"/>
            <a:r>
              <a:rPr lang="en-GB" altLang="en-US" sz="1400" b="1">
                <a:solidFill>
                  <a:srgbClr val="993366"/>
                </a:solidFill>
              </a:rPr>
              <a:t>DIASADVANTAGE:</a:t>
            </a:r>
          </a:p>
          <a:p>
            <a:pPr algn="just" eaLnBrk="1" hangingPunct="1">
              <a:buFont typeface="Arial" pitchFamily="34" charset="0"/>
              <a:buChar char="•"/>
            </a:pPr>
            <a:r>
              <a:rPr lang="en-GB" altLang="en-US" sz="1000">
                <a:solidFill>
                  <a:srgbClr val="4D4D4D"/>
                </a:solidFill>
              </a:rPr>
              <a:t>MDF is very heavy</a:t>
            </a:r>
          </a:p>
          <a:p>
            <a:pPr algn="just" eaLnBrk="1" hangingPunct="1">
              <a:buFont typeface="Arial" pitchFamily="34" charset="0"/>
              <a:buChar char="•"/>
            </a:pPr>
            <a:r>
              <a:rPr lang="en-GB" altLang="en-US" sz="1000">
                <a:solidFill>
                  <a:srgbClr val="4D4D4D"/>
                </a:solidFill>
              </a:rPr>
              <a:t>The template is very large for the user to carry</a:t>
            </a:r>
          </a:p>
          <a:p>
            <a:pPr algn="just" eaLnBrk="1" hangingPunct="1">
              <a:buFont typeface="Arial" pitchFamily="34" charset="0"/>
              <a:buChar char="•"/>
            </a:pPr>
            <a:r>
              <a:rPr lang="en-GB" altLang="en-US" sz="1000">
                <a:solidFill>
                  <a:srgbClr val="4D4D4D"/>
                </a:solidFill>
              </a:rPr>
              <a:t>It is very complicated to built this desk.</a:t>
            </a:r>
          </a:p>
        </p:txBody>
      </p:sp>
      <p:sp>
        <p:nvSpPr>
          <p:cNvPr id="50196" name="Rectangle 24"/>
          <p:cNvSpPr>
            <a:spLocks noChangeArrowheads="1"/>
          </p:cNvSpPr>
          <p:nvPr/>
        </p:nvSpPr>
        <p:spPr bwMode="auto">
          <a:xfrm>
            <a:off x="1576388" y="3505200"/>
            <a:ext cx="2520950" cy="1511300"/>
          </a:xfrm>
          <a:prstGeom prst="rect">
            <a:avLst/>
          </a:prstGeom>
          <a:noFill/>
          <a:ln w="38100" algn="ctr">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0197" name="Rectangle 25"/>
          <p:cNvSpPr>
            <a:spLocks noChangeArrowheads="1"/>
          </p:cNvSpPr>
          <p:nvPr/>
        </p:nvSpPr>
        <p:spPr bwMode="auto">
          <a:xfrm>
            <a:off x="5176838" y="4368800"/>
            <a:ext cx="1800225" cy="792163"/>
          </a:xfrm>
          <a:prstGeom prst="rect">
            <a:avLst/>
          </a:prstGeom>
          <a:noFill/>
          <a:ln w="28575" algn="ctr">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0198" name="Text Box 4"/>
          <p:cNvSpPr txBox="1">
            <a:spLocks noChangeArrowheads="1"/>
          </p:cNvSpPr>
          <p:nvPr/>
        </p:nvSpPr>
        <p:spPr bwMode="auto">
          <a:xfrm>
            <a:off x="-7938" y="1758950"/>
            <a:ext cx="727233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MODEL FOURTEEN EVALUATION</a:t>
            </a:r>
          </a:p>
        </p:txBody>
      </p:sp>
      <p:sp>
        <p:nvSpPr>
          <p:cNvPr id="50199" name="Text Box 24"/>
          <p:cNvSpPr txBox="1">
            <a:spLocks noChangeArrowheads="1"/>
          </p:cNvSpPr>
          <p:nvPr/>
        </p:nvSpPr>
        <p:spPr bwMode="auto">
          <a:xfrm>
            <a:off x="10648950" y="1579563"/>
            <a:ext cx="2152650" cy="386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800">
                <a:solidFill>
                  <a:srgbClr val="4D4D4D"/>
                </a:solidFill>
              </a:rPr>
              <a:t>The desk in this piece isn’t straight therefore resulting in a ‘wonky’ outcome. </a:t>
            </a:r>
          </a:p>
          <a:p>
            <a:pPr algn="just" eaLnBrk="1" hangingPunct="1">
              <a:spcBef>
                <a:spcPct val="50000"/>
              </a:spcBef>
            </a:pPr>
            <a:r>
              <a:rPr lang="en-GB" altLang="en-US" sz="1800">
                <a:solidFill>
                  <a:srgbClr val="4D4D4D"/>
                </a:solidFill>
              </a:rPr>
              <a:t>To rectify the problem I will ensure in the future, I cut the main support more to ensure the desk is kept straight.</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3"/>
          <p:cNvSpPr>
            <a:spLocks noChangeArrowheads="1"/>
          </p:cNvSpPr>
          <p:nvPr/>
        </p:nvSpPr>
        <p:spPr bwMode="auto">
          <a:xfrm>
            <a:off x="-223838" y="-239713"/>
            <a:ext cx="13320713" cy="10153651"/>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1203"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51204"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51205" name="Picture 54" descr="model 3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75925" y="6769100"/>
            <a:ext cx="2089150" cy="156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55" descr="model 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77513" y="4513263"/>
            <a:ext cx="1612900"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7" name="Picture 56" descr="model 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48725" y="6311900"/>
            <a:ext cx="1614488"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8" name="Picture 58" descr="model 4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48725" y="4008438"/>
            <a:ext cx="1614488"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9" name="Picture 66" descr="model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48725" y="1774825"/>
            <a:ext cx="1614488"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304" name="Line 80"/>
          <p:cNvSpPr>
            <a:spLocks noChangeShapeType="1"/>
          </p:cNvSpPr>
          <p:nvPr/>
        </p:nvSpPr>
        <p:spPr bwMode="auto">
          <a:xfrm flipV="1">
            <a:off x="8632825" y="8401050"/>
            <a:ext cx="4168775" cy="969963"/>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5" name="Line 81"/>
          <p:cNvSpPr>
            <a:spLocks noChangeShapeType="1"/>
          </p:cNvSpPr>
          <p:nvPr/>
        </p:nvSpPr>
        <p:spPr bwMode="auto">
          <a:xfrm flipV="1">
            <a:off x="8632825" y="1103313"/>
            <a:ext cx="73025" cy="8305800"/>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7" name="Line 83"/>
          <p:cNvSpPr>
            <a:spLocks noChangeShapeType="1"/>
          </p:cNvSpPr>
          <p:nvPr/>
        </p:nvSpPr>
        <p:spPr bwMode="auto">
          <a:xfrm flipV="1">
            <a:off x="8705850" y="47625"/>
            <a:ext cx="4535488" cy="105568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pic>
        <p:nvPicPr>
          <p:cNvPr id="51213" name="Picture 22" descr="model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35475" y="2782888"/>
            <a:ext cx="3765550"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4" name="Picture 65" descr="model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4663" y="2782888"/>
            <a:ext cx="3765550"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5" name="Text Box 85"/>
          <p:cNvSpPr txBox="1">
            <a:spLocks noChangeArrowheads="1"/>
          </p:cNvSpPr>
          <p:nvPr/>
        </p:nvSpPr>
        <p:spPr bwMode="auto">
          <a:xfrm rot="-773833">
            <a:off x="8689975" y="706438"/>
            <a:ext cx="409575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chemeClr val="hlink"/>
                </a:solidFill>
              </a:rPr>
              <a:t>WHAT WENT WRONG?</a:t>
            </a:r>
          </a:p>
        </p:txBody>
      </p:sp>
      <p:sp>
        <p:nvSpPr>
          <p:cNvPr id="21" name="Rectangle 84"/>
          <p:cNvSpPr>
            <a:spLocks noChangeArrowheads="1"/>
          </p:cNvSpPr>
          <p:nvPr/>
        </p:nvSpPr>
        <p:spPr bwMode="auto">
          <a:xfrm>
            <a:off x="3736975" y="120650"/>
            <a:ext cx="4751388" cy="2528888"/>
          </a:xfrm>
          <a:prstGeom prst="rect">
            <a:avLst/>
          </a:prstGeom>
          <a:noFill/>
          <a:ln w="28575" algn="ctr">
            <a:noFill/>
            <a:miter lim="800000"/>
            <a:headEnd/>
            <a:tailEnd/>
          </a:ln>
        </p:spPr>
        <p:txBody>
          <a:bodyPr lIns="128005" tIns="64002" rIns="128005" bIns="64002">
            <a:spAutoFit/>
          </a:bodyPr>
          <a:lstStyle/>
          <a:p>
            <a:pPr algn="just" defTabSz="1279525">
              <a:defRPr/>
            </a:pPr>
            <a:r>
              <a:rPr lang="en-GB" sz="1600" b="1" u="sng" dirty="0">
                <a:solidFill>
                  <a:srgbClr val="993366"/>
                </a:solidFill>
              </a:rPr>
              <a:t>DESIGN FUNCTION:</a:t>
            </a:r>
          </a:p>
          <a:p>
            <a:pPr algn="just" defTabSz="1279525">
              <a:defRPr/>
            </a:pPr>
            <a:endParaRPr lang="en-GB" sz="1000" b="1" dirty="0">
              <a:solidFill>
                <a:srgbClr val="4D4D4D"/>
              </a:solidFill>
            </a:endParaRPr>
          </a:p>
          <a:p>
            <a:pPr algn="just" defTabSz="1279525">
              <a:defRPr/>
            </a:pPr>
            <a:r>
              <a:rPr lang="en-GB" sz="1000" dirty="0">
                <a:solidFill>
                  <a:srgbClr val="4D4D4D"/>
                </a:solidFill>
              </a:rPr>
              <a:t>This school desk is a flat pack design which means that the product is Ready-to-assemble furniture. </a:t>
            </a:r>
          </a:p>
          <a:p>
            <a:pPr algn="just" defTabSz="1279525">
              <a:defRPr/>
            </a:pPr>
            <a:endParaRPr lang="en-GB" sz="500" dirty="0">
              <a:solidFill>
                <a:srgbClr val="4D4D4D"/>
              </a:solidFill>
            </a:endParaRPr>
          </a:p>
          <a:p>
            <a:pPr algn="just" defTabSz="1279525">
              <a:defRPr/>
            </a:pPr>
            <a:r>
              <a:rPr lang="en-GB" sz="1000" dirty="0">
                <a:solidFill>
                  <a:srgbClr val="4D4D4D"/>
                </a:solidFill>
                <a:latin typeface="+mj-lt"/>
              </a:rPr>
              <a:t>The product is designed to be intrinsically safe, all the flat parts are designed to be quickly and easily assembled. The electronics are also all situated at the nozzle, where the hot gases are much cooler due to the water flowing, this reduces the likelihood of causing ignition even further.</a:t>
            </a:r>
          </a:p>
          <a:p>
            <a:pPr algn="just" defTabSz="1279525">
              <a:defRPr/>
            </a:pPr>
            <a:endParaRPr lang="en-GB" sz="500" dirty="0">
              <a:solidFill>
                <a:srgbClr val="4D4D4D"/>
              </a:solidFill>
            </a:endParaRPr>
          </a:p>
          <a:p>
            <a:pPr algn="just" defTabSz="1279525">
              <a:defRPr/>
            </a:pPr>
            <a:r>
              <a:rPr lang="en-GB" sz="1000" dirty="0">
                <a:solidFill>
                  <a:srgbClr val="4D4D4D"/>
                </a:solidFill>
              </a:rPr>
              <a:t>The primary advantage to flat pack furniture is that because it is packed flat, it is extremely space efficient, saving significant amounts of money for the manufacturer by reducing shipping and storage costs. Consumers in turn benefit from this because the company can pass the savings down with less expensive prices.</a:t>
            </a:r>
          </a:p>
          <a:p>
            <a:pPr algn="just" defTabSz="1279525">
              <a:defRPr/>
            </a:pPr>
            <a:endParaRPr lang="en-GB" sz="1000" b="1" dirty="0">
              <a:solidFill>
                <a:srgbClr val="4D4D4D"/>
              </a:solidFill>
            </a:endParaRPr>
          </a:p>
        </p:txBody>
      </p:sp>
      <p:sp>
        <p:nvSpPr>
          <p:cNvPr id="51217" name="Rectangle 84"/>
          <p:cNvSpPr>
            <a:spLocks noChangeArrowheads="1"/>
          </p:cNvSpPr>
          <p:nvPr/>
        </p:nvSpPr>
        <p:spPr bwMode="auto">
          <a:xfrm>
            <a:off x="279400" y="7896225"/>
            <a:ext cx="7850188"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a:solidFill>
                  <a:srgbClr val="993366"/>
                </a:solidFill>
              </a:rPr>
              <a:t>ADVANTAGE:</a:t>
            </a:r>
          </a:p>
          <a:p>
            <a:pPr algn="just" eaLnBrk="1" hangingPunct="1">
              <a:buFont typeface="Arial" pitchFamily="34" charset="0"/>
              <a:buChar char="•"/>
            </a:pPr>
            <a:r>
              <a:rPr lang="en-GB" altLang="en-US" sz="1000">
                <a:solidFill>
                  <a:srgbClr val="4D4D4D"/>
                </a:solidFill>
              </a:rPr>
              <a:t>It is portable </a:t>
            </a:r>
          </a:p>
          <a:p>
            <a:pPr algn="just" eaLnBrk="1" hangingPunct="1">
              <a:buFont typeface="Arial" pitchFamily="34" charset="0"/>
              <a:buChar char="•"/>
            </a:pPr>
            <a:r>
              <a:rPr lang="en-GB" altLang="en-US" sz="1000">
                <a:solidFill>
                  <a:srgbClr val="4D4D4D"/>
                </a:solidFill>
              </a:rPr>
              <a:t>Very strong and supportive</a:t>
            </a:r>
          </a:p>
          <a:p>
            <a:pPr algn="just" eaLnBrk="1" hangingPunct="1">
              <a:buFont typeface="Arial" pitchFamily="34" charset="0"/>
              <a:buChar char="•"/>
            </a:pPr>
            <a:r>
              <a:rPr lang="en-GB" altLang="en-US" sz="1000">
                <a:solidFill>
                  <a:srgbClr val="4D4D4D"/>
                </a:solidFill>
              </a:rPr>
              <a:t>Distance between the seat and desk is very good and comfortable as the user can easily get in and getting off the seat</a:t>
            </a:r>
            <a:r>
              <a:rPr lang="en-GB" altLang="en-US" sz="1000"/>
              <a:t>.</a:t>
            </a:r>
          </a:p>
          <a:p>
            <a:pPr algn="just" eaLnBrk="1" hangingPunct="1"/>
            <a:endParaRPr lang="en-GB" altLang="en-US" sz="1000">
              <a:solidFill>
                <a:srgbClr val="993366"/>
              </a:solidFill>
            </a:endParaRPr>
          </a:p>
          <a:p>
            <a:pPr algn="just" eaLnBrk="1" hangingPunct="1"/>
            <a:r>
              <a:rPr lang="en-GB" altLang="en-US" sz="1400" b="1">
                <a:solidFill>
                  <a:srgbClr val="993366"/>
                </a:solidFill>
              </a:rPr>
              <a:t>DIASADVANTAGE:</a:t>
            </a:r>
          </a:p>
          <a:p>
            <a:pPr algn="just" eaLnBrk="1" hangingPunct="1">
              <a:buFont typeface="Arial" pitchFamily="34" charset="0"/>
              <a:buChar char="•"/>
            </a:pPr>
            <a:r>
              <a:rPr lang="en-GB" altLang="en-US" sz="1000">
                <a:solidFill>
                  <a:srgbClr val="4D4D4D"/>
                </a:solidFill>
              </a:rPr>
              <a:t>MDF is very heavy</a:t>
            </a:r>
          </a:p>
          <a:p>
            <a:pPr algn="just" eaLnBrk="1" hangingPunct="1">
              <a:buFont typeface="Arial" pitchFamily="34" charset="0"/>
              <a:buChar char="•"/>
            </a:pPr>
            <a:r>
              <a:rPr lang="en-GB" altLang="en-US" sz="1000">
                <a:solidFill>
                  <a:srgbClr val="4D4D4D"/>
                </a:solidFill>
              </a:rPr>
              <a:t>The template is very large for the user to carry</a:t>
            </a:r>
          </a:p>
          <a:p>
            <a:pPr algn="just" eaLnBrk="1" hangingPunct="1">
              <a:buFont typeface="Arial" pitchFamily="34" charset="0"/>
              <a:buChar char="•"/>
            </a:pPr>
            <a:r>
              <a:rPr lang="en-GB" altLang="en-US" sz="1000">
                <a:solidFill>
                  <a:srgbClr val="4D4D4D"/>
                </a:solidFill>
              </a:rPr>
              <a:t>It is very complicated to built this desk.</a:t>
            </a:r>
          </a:p>
        </p:txBody>
      </p:sp>
      <p:sp>
        <p:nvSpPr>
          <p:cNvPr id="51218" name="Text Box 4"/>
          <p:cNvSpPr txBox="1">
            <a:spLocks noChangeArrowheads="1"/>
          </p:cNvSpPr>
          <p:nvPr/>
        </p:nvSpPr>
        <p:spPr bwMode="auto">
          <a:xfrm>
            <a:off x="-7938" y="1758950"/>
            <a:ext cx="727233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MODEL FOURTEEN EVALUATION</a:t>
            </a:r>
          </a:p>
        </p:txBody>
      </p:sp>
      <p:sp>
        <p:nvSpPr>
          <p:cNvPr id="51219" name="Text Box 24"/>
          <p:cNvSpPr txBox="1">
            <a:spLocks noChangeArrowheads="1"/>
          </p:cNvSpPr>
          <p:nvPr/>
        </p:nvSpPr>
        <p:spPr bwMode="auto">
          <a:xfrm>
            <a:off x="10585450" y="1560513"/>
            <a:ext cx="2152650" cy="289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800">
                <a:solidFill>
                  <a:srgbClr val="4D4D4D"/>
                </a:solidFill>
              </a:rPr>
              <a:t>The part shown below (is responsible for the balance of the product and a bit of extra stability) was broken in this piece, therefore the desk tilted and was off-balance.</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52227" name="Text Box 4"/>
          <p:cNvSpPr txBox="1">
            <a:spLocks noChangeArrowheads="1"/>
          </p:cNvSpPr>
          <p:nvPr/>
        </p:nvSpPr>
        <p:spPr bwMode="auto">
          <a:xfrm>
            <a:off x="-7938" y="1631950"/>
            <a:ext cx="727233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PACKAGING MATERIALS</a:t>
            </a:r>
          </a:p>
        </p:txBody>
      </p:sp>
      <p:sp>
        <p:nvSpPr>
          <p:cNvPr id="52228"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52229" name="Text Box 14"/>
          <p:cNvSpPr txBox="1">
            <a:spLocks noChangeArrowheads="1"/>
          </p:cNvSpPr>
          <p:nvPr/>
        </p:nvSpPr>
        <p:spPr bwMode="auto">
          <a:xfrm>
            <a:off x="-7938" y="1920875"/>
            <a:ext cx="395287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000">
                <a:solidFill>
                  <a:srgbClr val="5F5F5F"/>
                </a:solidFill>
              </a:rPr>
              <a:t>In packaging design and manufacturing, a distinction is made between the following types of fibre-based materials:</a:t>
            </a:r>
            <a:endParaRPr lang="en-US" altLang="en-US" sz="1000">
              <a:solidFill>
                <a:srgbClr val="5F5F5F"/>
              </a:solidFill>
            </a:endParaRPr>
          </a:p>
        </p:txBody>
      </p:sp>
      <p:sp>
        <p:nvSpPr>
          <p:cNvPr id="52230" name="Text Box 15"/>
          <p:cNvSpPr txBox="1">
            <a:spLocks noChangeArrowheads="1"/>
          </p:cNvSpPr>
          <p:nvPr/>
        </p:nvSpPr>
        <p:spPr bwMode="auto">
          <a:xfrm>
            <a:off x="-7938" y="2347913"/>
            <a:ext cx="2727326" cy="564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b="1">
                <a:solidFill>
                  <a:srgbClr val="993366"/>
                </a:solidFill>
              </a:rPr>
              <a:t>PAPER:</a:t>
            </a:r>
          </a:p>
          <a:p>
            <a:pPr algn="just" eaLnBrk="1" hangingPunct="1">
              <a:spcBef>
                <a:spcPct val="50000"/>
              </a:spcBef>
            </a:pPr>
            <a:r>
              <a:rPr lang="en-GB" altLang="en-US" sz="1000">
                <a:solidFill>
                  <a:srgbClr val="5F5F5F"/>
                </a:solidFill>
              </a:rPr>
              <a:t>Material with a weight of less than 225 gsm (grams per square metre).</a:t>
            </a:r>
          </a:p>
          <a:p>
            <a:pPr algn="just" eaLnBrk="1" hangingPunct="1">
              <a:spcBef>
                <a:spcPct val="50000"/>
              </a:spcBef>
            </a:pPr>
            <a:r>
              <a:rPr lang="en-GB" altLang="en-US" sz="1200" b="1">
                <a:solidFill>
                  <a:srgbClr val="993366"/>
                </a:solidFill>
              </a:rPr>
              <a:t>PAPERBOARD:</a:t>
            </a:r>
          </a:p>
          <a:p>
            <a:pPr algn="just" eaLnBrk="1" hangingPunct="1">
              <a:spcBef>
                <a:spcPct val="50000"/>
              </a:spcBef>
            </a:pPr>
            <a:r>
              <a:rPr lang="en-GB" altLang="en-US" sz="1000">
                <a:solidFill>
                  <a:srgbClr val="5F5F5F"/>
                </a:solidFill>
              </a:rPr>
              <a:t>Solid material with a weight of more than 225 gsm (grams per square metre).</a:t>
            </a:r>
          </a:p>
          <a:p>
            <a:pPr algn="just" eaLnBrk="1" hangingPunct="1">
              <a:spcBef>
                <a:spcPct val="50000"/>
              </a:spcBef>
            </a:pPr>
            <a:r>
              <a:rPr lang="en-GB" altLang="en-US" sz="1200" b="1">
                <a:solidFill>
                  <a:srgbClr val="993366"/>
                </a:solidFill>
              </a:rPr>
              <a:t>CARDBOARD:</a:t>
            </a:r>
          </a:p>
          <a:p>
            <a:pPr algn="just" eaLnBrk="1" hangingPunct="1">
              <a:spcBef>
                <a:spcPct val="50000"/>
              </a:spcBef>
            </a:pPr>
            <a:r>
              <a:rPr lang="en-GB" altLang="en-US" sz="1000">
                <a:solidFill>
                  <a:srgbClr val="5F5F5F"/>
                </a:solidFill>
              </a:rPr>
              <a:t>Solid material with a weight between 150 and 600 gsm (grams per square metre); more rigid than paper and often coated.</a:t>
            </a:r>
          </a:p>
          <a:p>
            <a:pPr algn="just" eaLnBrk="1" hangingPunct="1">
              <a:spcBef>
                <a:spcPct val="50000"/>
              </a:spcBef>
            </a:pPr>
            <a:endParaRPr lang="en-GB" altLang="en-US" sz="1200" b="1">
              <a:solidFill>
                <a:schemeClr val="hlink"/>
              </a:solidFill>
            </a:endParaRPr>
          </a:p>
          <a:p>
            <a:pPr algn="just" eaLnBrk="1" hangingPunct="1">
              <a:spcBef>
                <a:spcPct val="50000"/>
              </a:spcBef>
            </a:pPr>
            <a:endParaRPr lang="en-GB" altLang="en-US" sz="1200" b="1">
              <a:solidFill>
                <a:schemeClr val="hlink"/>
              </a:solidFill>
            </a:endParaRPr>
          </a:p>
          <a:p>
            <a:pPr algn="just" eaLnBrk="1" hangingPunct="1">
              <a:spcBef>
                <a:spcPct val="50000"/>
              </a:spcBef>
            </a:pPr>
            <a:endParaRPr lang="en-GB" altLang="en-US" sz="1200" b="1">
              <a:solidFill>
                <a:schemeClr val="hlink"/>
              </a:solidFill>
            </a:endParaRPr>
          </a:p>
          <a:p>
            <a:pPr algn="just" eaLnBrk="1" hangingPunct="1">
              <a:spcBef>
                <a:spcPct val="50000"/>
              </a:spcBef>
            </a:pPr>
            <a:r>
              <a:rPr lang="en-GB" altLang="en-US" sz="1000" b="1">
                <a:solidFill>
                  <a:schemeClr val="hlink"/>
                </a:solidFill>
              </a:rPr>
              <a:t>SINGLE FACE: </a:t>
            </a:r>
            <a:r>
              <a:rPr lang="en-GB" altLang="en-US" sz="1000">
                <a:solidFill>
                  <a:srgbClr val="4D4D4D"/>
                </a:solidFill>
              </a:rPr>
              <a:t>One layer of fluted paper glues onto one layer of paper or board.</a:t>
            </a:r>
          </a:p>
          <a:p>
            <a:pPr algn="just" eaLnBrk="1" hangingPunct="1">
              <a:spcBef>
                <a:spcPct val="50000"/>
              </a:spcBef>
            </a:pPr>
            <a:endParaRPr lang="en-GB" altLang="en-US" sz="1000" b="1">
              <a:solidFill>
                <a:schemeClr val="hlink"/>
              </a:solidFill>
            </a:endParaRPr>
          </a:p>
          <a:p>
            <a:pPr algn="just" eaLnBrk="1" hangingPunct="1">
              <a:spcBef>
                <a:spcPct val="50000"/>
              </a:spcBef>
            </a:pPr>
            <a:r>
              <a:rPr lang="en-GB" altLang="en-US" sz="1000" b="1">
                <a:solidFill>
                  <a:schemeClr val="hlink"/>
                </a:solidFill>
              </a:rPr>
              <a:t>DOUBLE FACE OR SINGLE WALL: </a:t>
            </a:r>
            <a:r>
              <a:rPr lang="en-GB" altLang="en-US" sz="1000">
                <a:solidFill>
                  <a:srgbClr val="4D4D4D"/>
                </a:solidFill>
              </a:rPr>
              <a:t>One layer of fluted glued between two layers of paper or board.</a:t>
            </a:r>
          </a:p>
          <a:p>
            <a:pPr algn="just" eaLnBrk="1" hangingPunct="1">
              <a:spcBef>
                <a:spcPct val="50000"/>
              </a:spcBef>
            </a:pPr>
            <a:endParaRPr lang="en-GB" altLang="en-US" sz="1000" b="1">
              <a:solidFill>
                <a:schemeClr val="hlink"/>
              </a:solidFill>
            </a:endParaRPr>
          </a:p>
          <a:p>
            <a:pPr algn="just" eaLnBrk="1" hangingPunct="1">
              <a:spcBef>
                <a:spcPct val="50000"/>
              </a:spcBef>
            </a:pPr>
            <a:r>
              <a:rPr lang="en-GB" altLang="en-US" sz="1000" b="1">
                <a:solidFill>
                  <a:schemeClr val="hlink"/>
                </a:solidFill>
              </a:rPr>
              <a:t>DOUBLE WALL: </a:t>
            </a:r>
            <a:r>
              <a:rPr lang="en-GB" altLang="en-US" sz="1000">
                <a:solidFill>
                  <a:srgbClr val="4D4D4D"/>
                </a:solidFill>
              </a:rPr>
              <a:t>Two layers of fluted paper glued between three layers of paper or board.</a:t>
            </a:r>
          </a:p>
          <a:p>
            <a:pPr algn="just" eaLnBrk="1" hangingPunct="1">
              <a:spcBef>
                <a:spcPct val="50000"/>
              </a:spcBef>
            </a:pPr>
            <a:endParaRPr lang="en-GB" altLang="en-US" sz="1000" b="1">
              <a:solidFill>
                <a:schemeClr val="hlink"/>
              </a:solidFill>
            </a:endParaRPr>
          </a:p>
          <a:p>
            <a:pPr algn="just" eaLnBrk="1" hangingPunct="1">
              <a:spcBef>
                <a:spcPct val="50000"/>
              </a:spcBef>
            </a:pPr>
            <a:r>
              <a:rPr lang="en-GB" altLang="en-US" sz="1000" b="1">
                <a:solidFill>
                  <a:schemeClr val="hlink"/>
                </a:solidFill>
              </a:rPr>
              <a:t>TRIPLE WALL: </a:t>
            </a:r>
            <a:r>
              <a:rPr lang="en-GB" altLang="en-US" sz="1000">
                <a:solidFill>
                  <a:srgbClr val="4D4D4D"/>
                </a:solidFill>
              </a:rPr>
              <a:t>Three layers of fluted paper glued between four layers of paper or board. </a:t>
            </a:r>
          </a:p>
        </p:txBody>
      </p:sp>
      <p:sp>
        <p:nvSpPr>
          <p:cNvPr id="52231" name="Text Box 16"/>
          <p:cNvSpPr txBox="1">
            <a:spLocks noChangeArrowheads="1"/>
          </p:cNvSpPr>
          <p:nvPr/>
        </p:nvSpPr>
        <p:spPr bwMode="auto">
          <a:xfrm>
            <a:off x="-7938" y="4541838"/>
            <a:ext cx="3952876"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b="1">
                <a:solidFill>
                  <a:srgbClr val="993366"/>
                </a:solidFill>
              </a:rPr>
              <a:t>CORRUGATED BOARD:</a:t>
            </a:r>
          </a:p>
          <a:p>
            <a:pPr algn="just" eaLnBrk="1" hangingPunct="1"/>
            <a:endParaRPr lang="en-GB" altLang="en-US" sz="500">
              <a:solidFill>
                <a:srgbClr val="5F5F5F"/>
              </a:solidFill>
            </a:endParaRPr>
          </a:p>
          <a:p>
            <a:pPr algn="just" eaLnBrk="1" hangingPunct="1"/>
            <a:r>
              <a:rPr lang="en-GB" altLang="en-US" sz="1000">
                <a:solidFill>
                  <a:srgbClr val="5F5F5F"/>
                </a:solidFill>
              </a:rPr>
              <a:t>Fluted paper glued onto or between paper or board. The most common corrugated boards are:</a:t>
            </a:r>
            <a:r>
              <a:rPr lang="en-GB" altLang="en-US" sz="1000"/>
              <a:t> </a:t>
            </a:r>
          </a:p>
        </p:txBody>
      </p:sp>
      <p:pic>
        <p:nvPicPr>
          <p:cNvPr id="52232" name="Picture 17" descr="technology062"/>
          <p:cNvPicPr>
            <a:picLocks noChangeAspect="1" noChangeArrowheads="1"/>
          </p:cNvPicPr>
          <p:nvPr/>
        </p:nvPicPr>
        <p:blipFill>
          <a:blip r:embed="rId3" cstate="print">
            <a:clrChange>
              <a:clrFrom>
                <a:srgbClr val="ECF0F1"/>
              </a:clrFrom>
              <a:clrTo>
                <a:srgbClr val="ECF0F1">
                  <a:alpha val="0"/>
                </a:srgbClr>
              </a:clrTo>
            </a:clrChange>
            <a:extLst>
              <a:ext uri="{28A0092B-C50C-407E-A947-70E740481C1C}">
                <a14:useLocalDpi xmlns:a14="http://schemas.microsoft.com/office/drawing/2010/main" val="0"/>
              </a:ext>
            </a:extLst>
          </a:blip>
          <a:srcRect l="27594" t="17586" r="54890" b="76839"/>
          <a:stretch>
            <a:fillRect/>
          </a:stretch>
        </p:blipFill>
        <p:spPr bwMode="auto">
          <a:xfrm>
            <a:off x="2728913" y="5378450"/>
            <a:ext cx="1233487"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3" name="Picture 18" descr="technology062"/>
          <p:cNvPicPr>
            <a:picLocks noChangeAspect="1" noChangeArrowheads="1"/>
          </p:cNvPicPr>
          <p:nvPr/>
        </p:nvPicPr>
        <p:blipFill>
          <a:blip r:embed="rId4">
            <a:clrChange>
              <a:clrFrom>
                <a:srgbClr val="E4E7EC"/>
              </a:clrFrom>
              <a:clrTo>
                <a:srgbClr val="E4E7EC">
                  <a:alpha val="0"/>
                </a:srgbClr>
              </a:clrTo>
            </a:clrChange>
            <a:extLst>
              <a:ext uri="{28A0092B-C50C-407E-A947-70E740481C1C}">
                <a14:useLocalDpi xmlns:a14="http://schemas.microsoft.com/office/drawing/2010/main" val="0"/>
              </a:ext>
            </a:extLst>
          </a:blip>
          <a:srcRect l="26926" t="49101" r="55574" b="43504"/>
          <a:stretch>
            <a:fillRect/>
          </a:stretch>
        </p:blipFill>
        <p:spPr bwMode="auto">
          <a:xfrm>
            <a:off x="2657475" y="7499350"/>
            <a:ext cx="1295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4" name="Picture 19" descr="technology062"/>
          <p:cNvPicPr>
            <a:picLocks noChangeAspect="1" noChangeArrowheads="1"/>
          </p:cNvPicPr>
          <p:nvPr/>
        </p:nvPicPr>
        <p:blipFill>
          <a:blip r:embed="rId5" cstate="print">
            <a:clrChange>
              <a:clrFrom>
                <a:srgbClr val="E4E7EC"/>
              </a:clrFrom>
              <a:clrTo>
                <a:srgbClr val="E4E7EC">
                  <a:alpha val="0"/>
                </a:srgbClr>
              </a:clrTo>
            </a:clrChange>
            <a:extLst>
              <a:ext uri="{28A0092B-C50C-407E-A947-70E740481C1C}">
                <a14:useLocalDpi xmlns:a14="http://schemas.microsoft.com/office/drawing/2010/main" val="0"/>
              </a:ext>
            </a:extLst>
          </a:blip>
          <a:srcRect l="26926" t="37991" r="55559" b="55534"/>
          <a:stretch>
            <a:fillRect/>
          </a:stretch>
        </p:blipFill>
        <p:spPr bwMode="auto">
          <a:xfrm>
            <a:off x="2657475" y="6734175"/>
            <a:ext cx="1295400"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5" name="Picture 20" descr="technology062"/>
          <p:cNvPicPr>
            <a:picLocks noChangeAspect="1" noChangeArrowheads="1"/>
          </p:cNvPicPr>
          <p:nvPr/>
        </p:nvPicPr>
        <p:blipFill>
          <a:blip r:embed="rId6">
            <a:clrChange>
              <a:clrFrom>
                <a:srgbClr val="E4E7EC"/>
              </a:clrFrom>
              <a:clrTo>
                <a:srgbClr val="E4E7EC">
                  <a:alpha val="0"/>
                </a:srgbClr>
              </a:clrTo>
            </a:clrChange>
            <a:extLst>
              <a:ext uri="{28A0092B-C50C-407E-A947-70E740481C1C}">
                <a14:useLocalDpi xmlns:a14="http://schemas.microsoft.com/office/drawing/2010/main" val="0"/>
              </a:ext>
            </a:extLst>
          </a:blip>
          <a:srcRect l="26926" t="26859" r="54906" b="67564"/>
          <a:stretch>
            <a:fillRect/>
          </a:stretch>
        </p:blipFill>
        <p:spPr bwMode="auto">
          <a:xfrm>
            <a:off x="2655888" y="6024563"/>
            <a:ext cx="129540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6" name="Picture 21" descr="8447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00350" y="3089275"/>
            <a:ext cx="1081088"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7" name="Picture 22" descr="pile-of-papers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44813" y="237013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8" name="Picture 23" descr="3-ply-corrugated-sheets-250x25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017838" y="3881438"/>
            <a:ext cx="790575"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9" name="Text Box 24"/>
          <p:cNvSpPr txBox="1">
            <a:spLocks noChangeArrowheads="1"/>
          </p:cNvSpPr>
          <p:nvPr/>
        </p:nvSpPr>
        <p:spPr bwMode="auto">
          <a:xfrm>
            <a:off x="-7938" y="7951788"/>
            <a:ext cx="3952876"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rgbClr val="4D4D4D"/>
                </a:solidFill>
              </a:rPr>
              <a:t>In addition to the material and number of layers, corrugated boards is defined by the type of flute. Flute type is generally designated using a letter code and is determined by the number of flutes per linear meter (or foot) and the flute thickness.</a:t>
            </a:r>
            <a:endParaRPr lang="en-GB" altLang="en-US" sz="500">
              <a:solidFill>
                <a:srgbClr val="4D4D4D"/>
              </a:solidFill>
            </a:endParaRPr>
          </a:p>
        </p:txBody>
      </p:sp>
      <p:sp>
        <p:nvSpPr>
          <p:cNvPr id="52240" name="Text Box 14"/>
          <p:cNvSpPr txBox="1">
            <a:spLocks noChangeArrowheads="1"/>
          </p:cNvSpPr>
          <p:nvPr/>
        </p:nvSpPr>
        <p:spPr bwMode="auto">
          <a:xfrm>
            <a:off x="8416925" y="1230313"/>
            <a:ext cx="4244975"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a:solidFill>
                  <a:srgbClr val="993366"/>
                </a:solidFill>
              </a:rPr>
              <a:t>TURPENTINE</a:t>
            </a:r>
          </a:p>
          <a:p>
            <a:pPr algn="just" eaLnBrk="1" hangingPunct="1"/>
            <a:r>
              <a:rPr lang="en-GB" altLang="en-US" sz="1000">
                <a:solidFill>
                  <a:srgbClr val="4D4D4D"/>
                </a:solidFill>
              </a:rPr>
              <a:t>It is a volatile oil distilled from </a:t>
            </a:r>
            <a:r>
              <a:rPr lang="en-GB" altLang="en-US" sz="1000" b="1">
                <a:solidFill>
                  <a:srgbClr val="FF9900"/>
                </a:solidFill>
              </a:rPr>
              <a:t>pine tree resin</a:t>
            </a:r>
            <a:r>
              <a:rPr lang="en-GB" altLang="en-US" sz="1000">
                <a:solidFill>
                  <a:srgbClr val="4D4D4D"/>
                </a:solidFill>
              </a:rPr>
              <a:t>, it is used for </a:t>
            </a:r>
            <a:r>
              <a:rPr lang="en-GB" altLang="en-US" sz="1000" b="1">
                <a:solidFill>
                  <a:srgbClr val="FF9900"/>
                </a:solidFill>
              </a:rPr>
              <a:t>cleaning paints and varnishes</a:t>
            </a:r>
            <a:r>
              <a:rPr lang="en-GB" altLang="en-US" sz="1000">
                <a:solidFill>
                  <a:srgbClr val="4D4D4D"/>
                </a:solidFill>
              </a:rPr>
              <a:t>. It is renewable fuel and bio fuel; obtained from pine tree. It </a:t>
            </a:r>
            <a:r>
              <a:rPr lang="en-GB" altLang="en-US" sz="1000" b="1">
                <a:solidFill>
                  <a:srgbClr val="FF9900"/>
                </a:solidFill>
              </a:rPr>
              <a:t>dries more clearly and it only takes 1 or 2 hours to dry</a:t>
            </a:r>
            <a:r>
              <a:rPr lang="en-GB" altLang="en-US" sz="1000">
                <a:solidFill>
                  <a:srgbClr val="4D4D4D"/>
                </a:solidFill>
              </a:rPr>
              <a:t>. It is used to </a:t>
            </a:r>
            <a:r>
              <a:rPr lang="en-GB" altLang="en-US" sz="1000" b="1">
                <a:solidFill>
                  <a:srgbClr val="FF9900"/>
                </a:solidFill>
              </a:rPr>
              <a:t>thicken other media</a:t>
            </a:r>
            <a:r>
              <a:rPr lang="en-GB" altLang="en-US" sz="1000">
                <a:solidFill>
                  <a:srgbClr val="4D4D4D"/>
                </a:solidFill>
              </a:rPr>
              <a:t>. It is popular because it </a:t>
            </a:r>
            <a:r>
              <a:rPr lang="en-GB" altLang="en-US" sz="1000" b="1">
                <a:solidFill>
                  <a:srgbClr val="FF9900"/>
                </a:solidFill>
              </a:rPr>
              <a:t>gives body to the paint film</a:t>
            </a:r>
            <a:r>
              <a:rPr lang="en-GB" altLang="en-US" sz="1000">
                <a:solidFill>
                  <a:srgbClr val="4D4D4D"/>
                </a:solidFill>
              </a:rPr>
              <a:t> while maintaining the </a:t>
            </a:r>
            <a:r>
              <a:rPr lang="en-GB" altLang="en-US" sz="1000" b="1">
                <a:solidFill>
                  <a:srgbClr val="FF9900"/>
                </a:solidFill>
              </a:rPr>
              <a:t>gloss and brilliance</a:t>
            </a:r>
            <a:r>
              <a:rPr lang="en-GB" altLang="en-US" sz="1000">
                <a:solidFill>
                  <a:srgbClr val="4D4D4D"/>
                </a:solidFill>
              </a:rPr>
              <a:t> and it </a:t>
            </a:r>
            <a:r>
              <a:rPr lang="en-GB" altLang="en-US" sz="1000" b="1" u="sng">
                <a:solidFill>
                  <a:srgbClr val="FF9900"/>
                </a:solidFill>
              </a:rPr>
              <a:t>yellows very little over time</a:t>
            </a:r>
            <a:r>
              <a:rPr lang="en-GB" altLang="en-US" sz="1000">
                <a:solidFill>
                  <a:srgbClr val="4D4D4D"/>
                </a:solidFill>
              </a:rPr>
              <a:t>. </a:t>
            </a:r>
          </a:p>
        </p:txBody>
      </p:sp>
      <p:sp>
        <p:nvSpPr>
          <p:cNvPr id="52241" name="Text Box 13"/>
          <p:cNvSpPr txBox="1">
            <a:spLocks noChangeArrowheads="1"/>
          </p:cNvSpPr>
          <p:nvPr/>
        </p:nvSpPr>
        <p:spPr bwMode="auto">
          <a:xfrm>
            <a:off x="4241800" y="1276350"/>
            <a:ext cx="4103688" cy="695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a:solidFill>
                  <a:srgbClr val="993366"/>
                </a:solidFill>
              </a:rPr>
              <a:t>PAPER TAPE</a:t>
            </a:r>
          </a:p>
          <a:p>
            <a:pPr algn="just" eaLnBrk="1" hangingPunct="1"/>
            <a:r>
              <a:rPr lang="en-GB" altLang="en-US" sz="1000">
                <a:solidFill>
                  <a:srgbClr val="4D4D4D"/>
                </a:solidFill>
              </a:rPr>
              <a:t>Self adhesive </a:t>
            </a:r>
            <a:r>
              <a:rPr lang="en-US" altLang="en-US" sz="1000">
                <a:solidFill>
                  <a:srgbClr val="4D4D4D"/>
                </a:solidFill>
              </a:rPr>
              <a:t>paper packaging tapes are a </a:t>
            </a:r>
            <a:r>
              <a:rPr lang="en-US" altLang="en-US" sz="1000" b="1">
                <a:solidFill>
                  <a:srgbClr val="FF9900"/>
                </a:solidFill>
              </a:rPr>
              <a:t>"green"</a:t>
            </a:r>
            <a:r>
              <a:rPr lang="en-US" altLang="en-US" sz="1000">
                <a:solidFill>
                  <a:srgbClr val="4D4D4D"/>
                </a:solidFill>
              </a:rPr>
              <a:t> alternative to polypropylene and vinyl </a:t>
            </a:r>
            <a:r>
              <a:rPr lang="en-US" altLang="en-US" sz="1000" b="1">
                <a:solidFill>
                  <a:srgbClr val="FF9900"/>
                </a:solidFill>
              </a:rPr>
              <a:t>packaging tapes</a:t>
            </a:r>
            <a:r>
              <a:rPr lang="en-US" altLang="en-US" sz="1000">
                <a:solidFill>
                  <a:srgbClr val="4D4D4D"/>
                </a:solidFill>
              </a:rPr>
              <a:t> and can be used exactly as </a:t>
            </a:r>
            <a:r>
              <a:rPr lang="en-US" altLang="en-US" sz="1000" b="1">
                <a:solidFill>
                  <a:srgbClr val="FF9900"/>
                </a:solidFill>
              </a:rPr>
              <a:t>traditional self adhesive tape</a:t>
            </a:r>
            <a:r>
              <a:rPr lang="en-US" altLang="en-US" sz="1000">
                <a:solidFill>
                  <a:srgbClr val="4D4D4D"/>
                </a:solidFill>
              </a:rPr>
              <a:t>. It is useful for </a:t>
            </a:r>
            <a:r>
              <a:rPr lang="en-US" altLang="en-US" sz="1000" b="1">
                <a:solidFill>
                  <a:srgbClr val="FF9900"/>
                </a:solidFill>
              </a:rPr>
              <a:t>extra strength</a:t>
            </a:r>
            <a:r>
              <a:rPr lang="en-US" altLang="en-US" sz="1000">
                <a:solidFill>
                  <a:srgbClr val="4D4D4D"/>
                </a:solidFill>
              </a:rPr>
              <a:t> resistance. </a:t>
            </a:r>
            <a:r>
              <a:rPr lang="en-GB" altLang="en-US" sz="1000">
                <a:solidFill>
                  <a:srgbClr val="4D4D4D"/>
                </a:solidFill>
              </a:rPr>
              <a:t>Ideal for heavier loads. Manufactured from 140 gsm paper. </a:t>
            </a:r>
            <a:r>
              <a:rPr lang="en-GB" altLang="en-US" sz="1000" b="1">
                <a:solidFill>
                  <a:srgbClr val="FF9900"/>
                </a:solidFill>
              </a:rPr>
              <a:t>When you add water and apply pressure to the tape with your finger, a strong adhesive bond is formed</a:t>
            </a:r>
            <a:r>
              <a:rPr lang="en-GB" altLang="en-US" sz="1000">
                <a:solidFill>
                  <a:srgbClr val="4D4D4D"/>
                </a:solidFill>
              </a:rPr>
              <a:t>. </a:t>
            </a:r>
          </a:p>
          <a:p>
            <a:pPr algn="just" eaLnBrk="1" hangingPunct="1"/>
            <a:endParaRPr lang="en-GB" altLang="en-US" sz="1000">
              <a:solidFill>
                <a:srgbClr val="4D4D4D"/>
              </a:solidFill>
            </a:endParaRPr>
          </a:p>
          <a:p>
            <a:pPr algn="just" eaLnBrk="1" hangingPunct="1"/>
            <a:r>
              <a:rPr lang="en-GB" altLang="en-US" sz="1000">
                <a:solidFill>
                  <a:srgbClr val="4D4D4D"/>
                </a:solidFill>
              </a:rPr>
              <a:t>Ideal for exportation as highly resistant to variations in temperature and humidity</a:t>
            </a:r>
            <a:r>
              <a:rPr lang="en-US" altLang="en-US" sz="1000">
                <a:solidFill>
                  <a:srgbClr val="4D4D4D"/>
                </a:solidFill>
              </a:rPr>
              <a:t> </a:t>
            </a:r>
            <a:r>
              <a:rPr lang="en-GB" altLang="en-US" sz="1000">
                <a:solidFill>
                  <a:srgbClr val="4D4D4D"/>
                </a:solidFill>
              </a:rPr>
              <a:t>Suitable for all carton sealing purposes.</a:t>
            </a:r>
            <a:r>
              <a:rPr lang="en-US" altLang="en-US" sz="1000">
                <a:solidFill>
                  <a:srgbClr val="4D4D4D"/>
                </a:solidFill>
              </a:rPr>
              <a:t> </a:t>
            </a:r>
          </a:p>
          <a:p>
            <a:pPr algn="just" eaLnBrk="1" hangingPunct="1"/>
            <a:endParaRPr lang="en-US" altLang="en-US" sz="1000">
              <a:solidFill>
                <a:srgbClr val="4D4D4D"/>
              </a:solidFill>
            </a:endParaRPr>
          </a:p>
          <a:p>
            <a:pPr algn="just" eaLnBrk="1" hangingPunct="1"/>
            <a:r>
              <a:rPr lang="en-GB" altLang="en-US" sz="1000">
                <a:solidFill>
                  <a:srgbClr val="4D4D4D"/>
                </a:solidFill>
              </a:rPr>
              <a:t>It is mainly used in painting, colour coding, mounting and </a:t>
            </a:r>
            <a:r>
              <a:rPr lang="en-GB" altLang="en-US" sz="1000" b="1">
                <a:solidFill>
                  <a:srgbClr val="FF9900"/>
                </a:solidFill>
              </a:rPr>
              <a:t>packaging</a:t>
            </a:r>
            <a:r>
              <a:rPr lang="en-GB" altLang="en-US" sz="1000">
                <a:solidFill>
                  <a:srgbClr val="4D4D4D"/>
                </a:solidFill>
              </a:rPr>
              <a:t>. It is very easy to tear and can be removed without damaging the surface to which it is attached. There are several types of paper tapes, to include masking tape, drafting tape, artist's tape, board tape and painter's tape. </a:t>
            </a:r>
          </a:p>
          <a:p>
            <a:pPr algn="just" eaLnBrk="1" hangingPunct="1"/>
            <a:endParaRPr lang="en-GB" altLang="en-US" sz="1000">
              <a:solidFill>
                <a:srgbClr val="4D4D4D"/>
              </a:solidFill>
            </a:endParaRPr>
          </a:p>
          <a:p>
            <a:pPr algn="just" eaLnBrk="1" hangingPunct="1"/>
            <a:r>
              <a:rPr lang="en-GB" altLang="en-US" sz="1000">
                <a:solidFill>
                  <a:srgbClr val="4D4D4D"/>
                </a:solidFill>
              </a:rPr>
              <a:t>Masking tape is a type of paper tape that is pressure-sensitive</a:t>
            </a:r>
            <a:r>
              <a:rPr lang="en-US" altLang="en-US" sz="1000"/>
              <a:t>.</a:t>
            </a:r>
          </a:p>
          <a:p>
            <a:pPr algn="just" eaLnBrk="1" hangingPunct="1"/>
            <a:endParaRPr lang="en-GB" altLang="en-US" sz="1000"/>
          </a:p>
          <a:p>
            <a:pPr algn="just" eaLnBrk="1" hangingPunct="1"/>
            <a:r>
              <a:rPr lang="en-GB" altLang="en-US" sz="1200" b="1">
                <a:solidFill>
                  <a:schemeClr val="hlink"/>
                </a:solidFill>
              </a:rPr>
              <a:t>ADVANTAGES:</a:t>
            </a:r>
          </a:p>
          <a:p>
            <a:pPr algn="just" eaLnBrk="1" hangingPunct="1">
              <a:buFontTx/>
              <a:buChar char="•"/>
            </a:pPr>
            <a:r>
              <a:rPr lang="en-GB" altLang="en-US" sz="1000">
                <a:solidFill>
                  <a:srgbClr val="4D4D4D"/>
                </a:solidFill>
              </a:rPr>
              <a:t>The water activated adhesives in Gummed paper Tape penetrate into the fibres of the carton, creating a total bond. As the tapes has become an integral part of the carton this adds considerable strength to the closure as opposed to just a top surface bond of standard packaging tape adhesive.</a:t>
            </a:r>
          </a:p>
          <a:p>
            <a:pPr algn="just" eaLnBrk="1" hangingPunct="1">
              <a:buFontTx/>
              <a:buChar char="•"/>
            </a:pPr>
            <a:endParaRPr lang="en-GB" altLang="en-US" sz="1000">
              <a:solidFill>
                <a:srgbClr val="4D4D4D"/>
              </a:solidFill>
            </a:endParaRPr>
          </a:p>
          <a:p>
            <a:pPr algn="just" eaLnBrk="1" hangingPunct="1">
              <a:buFontTx/>
              <a:buChar char="•"/>
            </a:pPr>
            <a:r>
              <a:rPr lang="en-GB" altLang="en-US" sz="1000">
                <a:solidFill>
                  <a:srgbClr val="4D4D4D"/>
                </a:solidFill>
              </a:rPr>
              <a:t>Gummed Paper Tape cannot be removed from the carton without leaving traces of damage unlike standard packaging tapes which can be removed without visible trace. Hence Gummed Paper Tape offers clearly visible proof if a packages seal has been tampered with. Specialist tamper evident reinforced tape is also available for increased security protection.</a:t>
            </a:r>
          </a:p>
          <a:p>
            <a:pPr algn="just" eaLnBrk="1" hangingPunct="1">
              <a:buFontTx/>
              <a:buChar char="•"/>
            </a:pPr>
            <a:endParaRPr lang="en-GB" altLang="en-US" sz="1000">
              <a:solidFill>
                <a:srgbClr val="4D4D4D"/>
              </a:solidFill>
            </a:endParaRPr>
          </a:p>
          <a:p>
            <a:pPr algn="just" eaLnBrk="1" hangingPunct="1">
              <a:buFontTx/>
              <a:buChar char="•"/>
            </a:pPr>
            <a:r>
              <a:rPr lang="en-GB" altLang="en-US" sz="1000">
                <a:solidFill>
                  <a:srgbClr val="4D4D4D"/>
                </a:solidFill>
              </a:rPr>
              <a:t>100% Recyclability.</a:t>
            </a:r>
          </a:p>
          <a:p>
            <a:pPr algn="just" eaLnBrk="1" hangingPunct="1">
              <a:buFontTx/>
              <a:buChar char="•"/>
            </a:pPr>
            <a:endParaRPr lang="en-GB" altLang="en-US" sz="1000">
              <a:solidFill>
                <a:srgbClr val="4D4D4D"/>
              </a:solidFill>
            </a:endParaRPr>
          </a:p>
          <a:p>
            <a:pPr algn="just" eaLnBrk="1" hangingPunct="1"/>
            <a:r>
              <a:rPr lang="en-GB" altLang="en-US" sz="1200" b="1">
                <a:solidFill>
                  <a:schemeClr val="hlink"/>
                </a:solidFill>
              </a:rPr>
              <a:t>DISADVANTAGES:</a:t>
            </a:r>
          </a:p>
          <a:p>
            <a:pPr algn="just" eaLnBrk="1" hangingPunct="1">
              <a:buFontTx/>
              <a:buChar char="•"/>
            </a:pPr>
            <a:r>
              <a:rPr lang="en-GB" altLang="en-US" sz="1000">
                <a:solidFill>
                  <a:srgbClr val="4D4D4D"/>
                </a:solidFill>
              </a:rPr>
              <a:t>Most tapes are made of poor quality materials which will deteriorate quickly. Paper carriers may become yellow and brittle causing the repair to break open again. Plastic carriers may shrink, yellow and become brittle. Rubber based carriers will oxidise, harden, crack and shrink.</a:t>
            </a:r>
            <a:r>
              <a:rPr lang="en-GB" altLang="en-US" sz="1000"/>
              <a:t> </a:t>
            </a:r>
          </a:p>
          <a:p>
            <a:pPr algn="just" eaLnBrk="1" hangingPunct="1">
              <a:buFontTx/>
              <a:buChar char="•"/>
            </a:pPr>
            <a:endParaRPr lang="en-GB" altLang="en-US" sz="1000"/>
          </a:p>
          <a:p>
            <a:pPr algn="just" eaLnBrk="1" hangingPunct="1">
              <a:buFontTx/>
              <a:buChar char="•"/>
            </a:pPr>
            <a:endParaRPr lang="en-GB" altLang="en-US" sz="1000" b="1">
              <a:solidFill>
                <a:schemeClr val="hlink"/>
              </a:solidFill>
            </a:endParaRPr>
          </a:p>
          <a:p>
            <a:pPr algn="just" eaLnBrk="1" hangingPunct="1">
              <a:buFontTx/>
              <a:buChar char="•"/>
            </a:pPr>
            <a:endParaRPr lang="en-GB" altLang="en-US" sz="1000">
              <a:solidFill>
                <a:srgbClr val="4D4D4D"/>
              </a:solidFill>
            </a:endParaRPr>
          </a:p>
        </p:txBody>
      </p:sp>
      <p:sp>
        <p:nvSpPr>
          <p:cNvPr id="52242" name="Rectangle 20"/>
          <p:cNvSpPr>
            <a:spLocks noChangeArrowheads="1"/>
          </p:cNvSpPr>
          <p:nvPr/>
        </p:nvSpPr>
        <p:spPr bwMode="auto">
          <a:xfrm>
            <a:off x="4086225" y="192088"/>
            <a:ext cx="3106738"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OTHER TYPES OF ECO FRIENDLY MATERIALS</a:t>
            </a:r>
          </a:p>
        </p:txBody>
      </p:sp>
      <p:pic>
        <p:nvPicPr>
          <p:cNvPr id="52243" name="fullResImage" descr="http://www.kilby.co.uk/file.home/9271/width/450/height/450"/>
          <p:cNvPicPr>
            <a:picLocks noChangeAspect="1" noChangeArrowheads="1"/>
          </p:cNvPicPr>
          <p:nvPr/>
        </p:nvPicPr>
        <p:blipFill>
          <a:blip r:embed="rId10" r:link="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40438" y="7535863"/>
            <a:ext cx="2160587"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44" name="AutoShape 431"/>
          <p:cNvSpPr>
            <a:spLocks noChangeArrowheads="1"/>
          </p:cNvSpPr>
          <p:nvPr/>
        </p:nvSpPr>
        <p:spPr bwMode="auto">
          <a:xfrm>
            <a:off x="8912225" y="193675"/>
            <a:ext cx="2889250" cy="862013"/>
          </a:xfrm>
          <a:prstGeom prst="roundRect">
            <a:avLst>
              <a:gd name="adj" fmla="val 16667"/>
            </a:avLst>
          </a:prstGeom>
          <a:gradFill rotWithShape="1">
            <a:gsLst>
              <a:gs pos="0">
                <a:srgbClr val="FFFFFF"/>
              </a:gs>
              <a:gs pos="100000">
                <a:srgbClr val="DDDDDD"/>
              </a:gs>
            </a:gsLst>
            <a:lin ang="5400000" scaled="1"/>
          </a:gradFill>
          <a:ln w="28575" algn="ctr">
            <a:solidFill>
              <a:schemeClr val="hlink"/>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400">
                <a:solidFill>
                  <a:srgbClr val="4D4D4D"/>
                </a:solidFill>
              </a:rPr>
              <a:t>FOR MORE UNEDITED INFORMATION PLEASE SEE </a:t>
            </a:r>
            <a:r>
              <a:rPr lang="en-GB" altLang="en-US" sz="1400" b="1" u="sng">
                <a:solidFill>
                  <a:srgbClr val="FF9900"/>
                </a:solidFill>
                <a:hlinkClick r:id="rId12" action="ppaction://hlinksldjump"/>
              </a:rPr>
              <a:t>APPENDIX ONE</a:t>
            </a:r>
            <a:endParaRPr lang="en-GB" altLang="en-US" sz="1400" b="1" u="sng">
              <a:solidFill>
                <a:srgbClr val="FF9900"/>
              </a:solidFill>
            </a:endParaRPr>
          </a:p>
        </p:txBody>
      </p:sp>
      <p:pic>
        <p:nvPicPr>
          <p:cNvPr id="52245" name="Picture 25" descr="webturpnd"/>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48825" y="3773488"/>
            <a:ext cx="4456113" cy="382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46" name="Text Box 14"/>
          <p:cNvSpPr txBox="1">
            <a:spLocks noChangeArrowheads="1"/>
          </p:cNvSpPr>
          <p:nvPr/>
        </p:nvSpPr>
        <p:spPr bwMode="auto">
          <a:xfrm>
            <a:off x="8416925" y="2519363"/>
            <a:ext cx="2663825" cy="631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b="1">
                <a:solidFill>
                  <a:schemeClr val="hlink"/>
                </a:solidFill>
              </a:rPr>
              <a:t>ADVANTAGES:</a:t>
            </a:r>
          </a:p>
          <a:p>
            <a:pPr algn="just" eaLnBrk="1" hangingPunct="1">
              <a:buFontTx/>
              <a:buChar char="•"/>
            </a:pPr>
            <a:r>
              <a:rPr lang="en-GB" altLang="en-US" sz="1000">
                <a:solidFill>
                  <a:srgbClr val="4D4D4D"/>
                </a:solidFill>
              </a:rPr>
              <a:t>Increases efficiency of paints and varnishes - It is a useful solvent for paints, it makes paints easier to use and also enables faster drying of paints.</a:t>
            </a:r>
          </a:p>
          <a:p>
            <a:pPr algn="just" eaLnBrk="1" hangingPunct="1">
              <a:buFontTx/>
              <a:buChar char="•"/>
            </a:pPr>
            <a:endParaRPr lang="en-GB" altLang="en-US" sz="1000">
              <a:solidFill>
                <a:srgbClr val="4D4D4D"/>
              </a:solidFill>
            </a:endParaRPr>
          </a:p>
          <a:p>
            <a:pPr algn="just" eaLnBrk="1" hangingPunct="1">
              <a:buFontTx/>
              <a:buChar char="•"/>
            </a:pPr>
            <a:r>
              <a:rPr lang="en-GB" altLang="en-US" sz="1000">
                <a:solidFill>
                  <a:srgbClr val="4D4D4D"/>
                </a:solidFill>
              </a:rPr>
              <a:t>Excellent cleaning agent - Its an excellent cleaner for paint brushes, it is able to clear or remove slightly harden paint from brushes.</a:t>
            </a:r>
          </a:p>
          <a:p>
            <a:pPr algn="just" eaLnBrk="1" hangingPunct="1">
              <a:buFontTx/>
              <a:buChar char="•"/>
            </a:pPr>
            <a:endParaRPr lang="en-GB" altLang="en-US" sz="1000">
              <a:solidFill>
                <a:srgbClr val="4D4D4D"/>
              </a:solidFill>
            </a:endParaRPr>
          </a:p>
          <a:p>
            <a:pPr algn="just" eaLnBrk="1" hangingPunct="1">
              <a:buFontTx/>
              <a:buChar char="•"/>
            </a:pPr>
            <a:r>
              <a:rPr lang="en-GB" altLang="en-US" sz="1000">
                <a:solidFill>
                  <a:srgbClr val="4D4D4D"/>
                </a:solidFill>
              </a:rPr>
              <a:t>Useful as a stain remover – Most effective products for stain removal. </a:t>
            </a:r>
          </a:p>
          <a:p>
            <a:pPr algn="just" eaLnBrk="1" hangingPunct="1">
              <a:buFontTx/>
              <a:buChar char="•"/>
            </a:pPr>
            <a:endParaRPr lang="en-GB" altLang="en-US" sz="1000">
              <a:solidFill>
                <a:srgbClr val="4D4D4D"/>
              </a:solidFill>
            </a:endParaRPr>
          </a:p>
          <a:p>
            <a:pPr algn="just" eaLnBrk="1" hangingPunct="1">
              <a:buFontTx/>
              <a:buChar char="•"/>
            </a:pPr>
            <a:r>
              <a:rPr lang="en-GB" altLang="en-US" sz="1000">
                <a:solidFill>
                  <a:srgbClr val="4D4D4D"/>
                </a:solidFill>
              </a:rPr>
              <a:t>Healthier choice of solvent - Turpentine isn’t as toxic as petrolvm based solvents. This makes it a more comfortable solvent to use, and can help make a safer work environment. </a:t>
            </a:r>
          </a:p>
          <a:p>
            <a:pPr algn="just" eaLnBrk="1" hangingPunct="1">
              <a:buFontTx/>
              <a:buChar char="•"/>
            </a:pPr>
            <a:endParaRPr lang="en-GB" altLang="en-US" sz="1000">
              <a:solidFill>
                <a:srgbClr val="4D4D4D"/>
              </a:solidFill>
            </a:endParaRPr>
          </a:p>
          <a:p>
            <a:pPr algn="just" eaLnBrk="1" hangingPunct="1">
              <a:buFontTx/>
              <a:buChar char="•"/>
            </a:pPr>
            <a:r>
              <a:rPr lang="en-GB" altLang="en-US" sz="1000">
                <a:solidFill>
                  <a:srgbClr val="4D4D4D"/>
                </a:solidFill>
              </a:rPr>
              <a:t>Works well as a furniture polish – The Turpentine oil makes a highly effective furniture polish. It helps to sustain the furniture in good condition for longer. It also improves the appearance of the furniture.</a:t>
            </a:r>
          </a:p>
          <a:p>
            <a:pPr algn="just" eaLnBrk="1" hangingPunct="1">
              <a:buFontTx/>
              <a:buChar char="•"/>
            </a:pPr>
            <a:endParaRPr lang="en-GB" altLang="en-US" sz="1000">
              <a:solidFill>
                <a:srgbClr val="4D4D4D"/>
              </a:solidFill>
            </a:endParaRPr>
          </a:p>
          <a:p>
            <a:pPr algn="just" eaLnBrk="1" hangingPunct="1">
              <a:buFontTx/>
              <a:buChar char="•"/>
            </a:pPr>
            <a:r>
              <a:rPr lang="en-GB" altLang="en-US" sz="1000">
                <a:solidFill>
                  <a:srgbClr val="4D4D4D"/>
                </a:solidFill>
              </a:rPr>
              <a:t>Eco friendly.</a:t>
            </a:r>
          </a:p>
          <a:p>
            <a:pPr algn="just" eaLnBrk="1" hangingPunct="1">
              <a:buFontTx/>
              <a:buChar char="•"/>
            </a:pPr>
            <a:endParaRPr lang="en-GB" altLang="en-US" sz="1000">
              <a:solidFill>
                <a:srgbClr val="4D4D4D"/>
              </a:solidFill>
            </a:endParaRPr>
          </a:p>
          <a:p>
            <a:pPr algn="just" eaLnBrk="1" hangingPunct="1"/>
            <a:endParaRPr lang="en-GB" altLang="en-US" sz="1200" b="1">
              <a:solidFill>
                <a:schemeClr val="hlink"/>
              </a:solidFill>
            </a:endParaRPr>
          </a:p>
          <a:p>
            <a:pPr algn="just" eaLnBrk="1" hangingPunct="1"/>
            <a:r>
              <a:rPr lang="en-GB" altLang="en-US" sz="1200" b="1">
                <a:solidFill>
                  <a:schemeClr val="hlink"/>
                </a:solidFill>
              </a:rPr>
              <a:t>DISADVANTAGES:</a:t>
            </a:r>
          </a:p>
          <a:p>
            <a:pPr algn="just" eaLnBrk="1" hangingPunct="1">
              <a:buFontTx/>
              <a:buChar char="•"/>
            </a:pPr>
            <a:r>
              <a:rPr lang="en-GB" altLang="en-US" sz="1000">
                <a:solidFill>
                  <a:srgbClr val="4D4D4D"/>
                </a:solidFill>
              </a:rPr>
              <a:t>Highly flammable!!</a:t>
            </a:r>
          </a:p>
          <a:p>
            <a:pPr algn="just" eaLnBrk="1" hangingPunct="1">
              <a:buFontTx/>
              <a:buChar char="•"/>
            </a:pPr>
            <a:endParaRPr lang="en-GB" altLang="en-US" sz="1000">
              <a:solidFill>
                <a:srgbClr val="4D4D4D"/>
              </a:solidFill>
            </a:endParaRPr>
          </a:p>
          <a:p>
            <a:pPr algn="just" eaLnBrk="1" hangingPunct="1">
              <a:buFontTx/>
              <a:buChar char="•"/>
            </a:pPr>
            <a:r>
              <a:rPr lang="en-GB" altLang="en-US" sz="1000">
                <a:solidFill>
                  <a:srgbClr val="4D4D4D"/>
                </a:solidFill>
              </a:rPr>
              <a:t>It has a slow drying time. This depends on the oil content, the less oil the faster the drying time. </a:t>
            </a:r>
          </a:p>
          <a:p>
            <a:pPr algn="just" eaLnBrk="1" hangingPunct="1">
              <a:buFontTx/>
              <a:buChar char="•"/>
            </a:pPr>
            <a:endParaRPr lang="en-GB" altLang="en-US" sz="1000">
              <a:solidFill>
                <a:srgbClr val="4D4D4D"/>
              </a:solidFill>
            </a:endParaRPr>
          </a:p>
          <a:p>
            <a:pPr algn="just" eaLnBrk="1" hangingPunct="1">
              <a:buFontTx/>
              <a:buChar char="•"/>
            </a:pPr>
            <a:r>
              <a:rPr lang="en-GB" altLang="en-US" sz="1000">
                <a:solidFill>
                  <a:srgbClr val="4D4D4D"/>
                </a:solidFill>
              </a:rPr>
              <a:t>There is a long drying time between coats; this can cause an inconvenience, as the job takes longer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p:cNvSpPr txBox="1">
            <a:spLocks noChangeArrowheads="1"/>
          </p:cNvSpPr>
          <p:nvPr/>
        </p:nvSpPr>
        <p:spPr bwMode="auto">
          <a:xfrm>
            <a:off x="-7938" y="1631950"/>
            <a:ext cx="727233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WIDE LIST OF CRITERIA</a:t>
            </a:r>
          </a:p>
        </p:txBody>
      </p:sp>
      <p:sp>
        <p:nvSpPr>
          <p:cNvPr id="8195"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8196" name="Text Box 8"/>
          <p:cNvSpPr txBox="1">
            <a:spLocks noChangeArrowheads="1"/>
          </p:cNvSpPr>
          <p:nvPr/>
        </p:nvSpPr>
        <p:spPr bwMode="auto">
          <a:xfrm>
            <a:off x="4240213" y="323850"/>
            <a:ext cx="4176712" cy="855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b="1">
                <a:solidFill>
                  <a:srgbClr val="5F5F5F"/>
                </a:solidFill>
              </a:rPr>
              <a:t>EASE OF USE</a:t>
            </a:r>
          </a:p>
          <a:p>
            <a:pPr algn="just" eaLnBrk="1" hangingPunct="1">
              <a:buFontTx/>
              <a:buChar char="•"/>
            </a:pPr>
            <a:r>
              <a:rPr lang="en-US" altLang="en-US" sz="1000">
                <a:solidFill>
                  <a:srgbClr val="5F5F5F"/>
                </a:solidFill>
              </a:rPr>
              <a:t>The desk must be </a:t>
            </a:r>
            <a:r>
              <a:rPr lang="en-US" altLang="en-US" sz="1000" b="1">
                <a:solidFill>
                  <a:schemeClr val="hlink"/>
                </a:solidFill>
              </a:rPr>
              <a:t>flexible enough and easily to put parts together like a puzzle not to put strain on the user’s muscles and minds</a:t>
            </a:r>
            <a:r>
              <a:rPr lang="en-US" altLang="en-US" sz="1000">
                <a:solidFill>
                  <a:srgbClr val="5F5F5F"/>
                </a:solidFill>
              </a:rPr>
              <a:t>.</a:t>
            </a:r>
          </a:p>
          <a:p>
            <a:pPr algn="just" eaLnBrk="1" hangingPunct="1"/>
            <a:endParaRPr lang="en-US" altLang="en-US" sz="1000">
              <a:solidFill>
                <a:srgbClr val="5F5F5F"/>
              </a:solidFill>
            </a:endParaRPr>
          </a:p>
          <a:p>
            <a:pPr algn="just" eaLnBrk="1" hangingPunct="1"/>
            <a:r>
              <a:rPr lang="en-US" altLang="en-US" sz="1200" b="1">
                <a:solidFill>
                  <a:srgbClr val="5F5F5F"/>
                </a:solidFill>
              </a:rPr>
              <a:t>MATERIALS &amp; COMPONENTS</a:t>
            </a:r>
            <a:r>
              <a:rPr lang="en-US" altLang="en-US" sz="1000" b="1" u="sng">
                <a:solidFill>
                  <a:srgbClr val="5F5F5F"/>
                </a:solidFill>
              </a:rPr>
              <a:t> </a:t>
            </a:r>
            <a:endParaRPr lang="en-US" altLang="en-US" sz="500" i="1">
              <a:solidFill>
                <a:srgbClr val="5F5F5F"/>
              </a:solidFill>
            </a:endParaRPr>
          </a:p>
          <a:p>
            <a:pPr algn="just" eaLnBrk="1" hangingPunct="1">
              <a:buFontTx/>
              <a:buChar char="•"/>
            </a:pPr>
            <a:r>
              <a:rPr lang="en-US" altLang="en-US" sz="1000" i="1">
                <a:solidFill>
                  <a:srgbClr val="5F5F5F"/>
                </a:solidFill>
              </a:rPr>
              <a:t>The materials must be strong and durable </a:t>
            </a:r>
            <a:r>
              <a:rPr lang="en-GB" altLang="en-US" sz="1000">
                <a:solidFill>
                  <a:srgbClr val="5F5F5F"/>
                </a:solidFill>
              </a:rPr>
              <a:t>to take the </a:t>
            </a:r>
            <a:r>
              <a:rPr lang="en-GB" altLang="en-US" sz="1000" b="1">
                <a:solidFill>
                  <a:schemeClr val="hlink"/>
                </a:solidFill>
              </a:rPr>
              <a:t>daily use of class life</a:t>
            </a:r>
            <a:r>
              <a:rPr lang="en-GB" altLang="en-US" sz="1000">
                <a:solidFill>
                  <a:srgbClr val="5F5F5F"/>
                </a:solidFill>
              </a:rPr>
              <a:t>, yet </a:t>
            </a:r>
            <a:r>
              <a:rPr lang="en-GB" altLang="en-US" sz="1000" b="1">
                <a:solidFill>
                  <a:schemeClr val="hlink"/>
                </a:solidFill>
              </a:rPr>
              <a:t>modern and aesthetically pleasing</a:t>
            </a:r>
            <a:r>
              <a:rPr lang="en-GB" altLang="en-US" sz="1000">
                <a:solidFill>
                  <a:srgbClr val="5F5F5F"/>
                </a:solidFill>
              </a:rPr>
              <a:t> for today’s contemporary </a:t>
            </a:r>
            <a:r>
              <a:rPr lang="en-GB" altLang="en-US" sz="1000" b="1" u="sng">
                <a:solidFill>
                  <a:srgbClr val="993366"/>
                </a:solidFill>
              </a:rPr>
              <a:t>classrooms and offices environment</a:t>
            </a:r>
            <a:r>
              <a:rPr lang="en-GB" altLang="en-US" sz="1000">
                <a:solidFill>
                  <a:srgbClr val="5F5F5F"/>
                </a:solidFill>
              </a:rPr>
              <a:t>.</a:t>
            </a:r>
            <a:endParaRPr lang="en-US" altLang="en-US" sz="1000" i="1">
              <a:solidFill>
                <a:srgbClr val="5F5F5F"/>
              </a:solidFill>
            </a:endParaRPr>
          </a:p>
          <a:p>
            <a:pPr algn="just" eaLnBrk="1" hangingPunct="1"/>
            <a:endParaRPr lang="en-US" altLang="en-US" sz="1000" i="1">
              <a:solidFill>
                <a:srgbClr val="5F5F5F"/>
              </a:solidFill>
            </a:endParaRPr>
          </a:p>
          <a:p>
            <a:pPr algn="just" eaLnBrk="1" hangingPunct="1"/>
            <a:r>
              <a:rPr lang="en-US" altLang="en-US" sz="1200" b="1">
                <a:solidFill>
                  <a:srgbClr val="5F5F5F"/>
                </a:solidFill>
              </a:rPr>
              <a:t>PRODUCTION METHODS </a:t>
            </a:r>
          </a:p>
          <a:p>
            <a:pPr algn="just" eaLnBrk="1" hangingPunct="1">
              <a:buFontTx/>
              <a:buChar char="•"/>
            </a:pPr>
            <a:r>
              <a:rPr lang="en-US" altLang="en-US" sz="1000">
                <a:solidFill>
                  <a:srgbClr val="5F5F5F"/>
                </a:solidFill>
              </a:rPr>
              <a:t>The product should be </a:t>
            </a:r>
            <a:r>
              <a:rPr lang="en-US" altLang="en-US" sz="1000" b="1" u="sng">
                <a:solidFill>
                  <a:srgbClr val="993366"/>
                </a:solidFill>
              </a:rPr>
              <a:t>Mass Production</a:t>
            </a:r>
            <a:r>
              <a:rPr lang="en-US" altLang="en-US" sz="1000">
                <a:solidFill>
                  <a:srgbClr val="5F5F5F"/>
                </a:solidFill>
              </a:rPr>
              <a:t> (where one product is made) and it could also be </a:t>
            </a:r>
            <a:r>
              <a:rPr lang="en-US" altLang="en-US" sz="1000" b="1" u="sng">
                <a:solidFill>
                  <a:srgbClr val="993366"/>
                </a:solidFill>
              </a:rPr>
              <a:t>Batch Production</a:t>
            </a:r>
            <a:r>
              <a:rPr lang="en-US" altLang="en-US" sz="1000">
                <a:solidFill>
                  <a:srgbClr val="5F5F5F"/>
                </a:solidFill>
              </a:rPr>
              <a:t> as the way products are manufactured depending on the quantity required as the product  is </a:t>
            </a:r>
            <a:r>
              <a:rPr lang="en-US" altLang="en-US" sz="1000" b="1" u="sng">
                <a:solidFill>
                  <a:srgbClr val="993366"/>
                </a:solidFill>
              </a:rPr>
              <a:t>continually manufactured in hundreds of thousands</a:t>
            </a:r>
            <a:r>
              <a:rPr lang="en-US" altLang="en-US" sz="1000">
                <a:solidFill>
                  <a:srgbClr val="5F5F5F"/>
                </a:solidFill>
              </a:rPr>
              <a:t> , a prototype is a </a:t>
            </a:r>
            <a:r>
              <a:rPr lang="en-US" altLang="en-US" sz="1000" b="1" u="sng">
                <a:solidFill>
                  <a:srgbClr val="993366"/>
                </a:solidFill>
              </a:rPr>
              <a:t>‘one off’</a:t>
            </a:r>
            <a:r>
              <a:rPr lang="en-US" altLang="en-US" sz="1000">
                <a:solidFill>
                  <a:srgbClr val="5F5F5F"/>
                </a:solidFill>
              </a:rPr>
              <a:t> (just one made).</a:t>
            </a:r>
          </a:p>
          <a:p>
            <a:pPr algn="just" eaLnBrk="1" hangingPunct="1">
              <a:buFontTx/>
              <a:buChar char="•"/>
            </a:pPr>
            <a:endParaRPr lang="en-GB" altLang="en-US" sz="1000">
              <a:solidFill>
                <a:srgbClr val="5F5F5F"/>
              </a:solidFill>
            </a:endParaRPr>
          </a:p>
          <a:p>
            <a:pPr algn="just" eaLnBrk="1" hangingPunct="1"/>
            <a:r>
              <a:rPr lang="en-US" altLang="en-US" sz="1200" b="1">
                <a:solidFill>
                  <a:srgbClr val="5F5F5F"/>
                </a:solidFill>
              </a:rPr>
              <a:t>FINISH</a:t>
            </a:r>
            <a:endParaRPr lang="en-US" altLang="en-US" sz="1200">
              <a:solidFill>
                <a:srgbClr val="5F5F5F"/>
              </a:solidFill>
            </a:endParaRPr>
          </a:p>
          <a:p>
            <a:pPr algn="just" eaLnBrk="1" hangingPunct="1">
              <a:buFontTx/>
              <a:buChar char="•"/>
            </a:pPr>
            <a:r>
              <a:rPr lang="en-US" altLang="en-US" sz="1000">
                <a:solidFill>
                  <a:srgbClr val="5F5F5F"/>
                </a:solidFill>
              </a:rPr>
              <a:t>The finish must be </a:t>
            </a:r>
            <a:r>
              <a:rPr lang="en-US" altLang="en-US" sz="1000" b="1" u="sng">
                <a:solidFill>
                  <a:srgbClr val="993366"/>
                </a:solidFill>
              </a:rPr>
              <a:t>high in quality</a:t>
            </a:r>
            <a:r>
              <a:rPr lang="en-US" altLang="en-US" sz="1000">
                <a:solidFill>
                  <a:srgbClr val="5F5F5F"/>
                </a:solidFill>
              </a:rPr>
              <a:t>, it should </a:t>
            </a:r>
            <a:r>
              <a:rPr lang="en-US" altLang="en-US" sz="1000" b="1">
                <a:solidFill>
                  <a:schemeClr val="hlink"/>
                </a:solidFill>
              </a:rPr>
              <a:t>be smooth and the edges should be rounded off in order to prevent accidents with sharp edges</a:t>
            </a:r>
            <a:r>
              <a:rPr lang="en-US" altLang="en-US" sz="1000">
                <a:solidFill>
                  <a:srgbClr val="5F5F5F"/>
                </a:solidFill>
              </a:rPr>
              <a:t>.</a:t>
            </a:r>
          </a:p>
          <a:p>
            <a:pPr algn="just" eaLnBrk="1" hangingPunct="1"/>
            <a:r>
              <a:rPr lang="en-US" altLang="en-US" sz="500">
                <a:solidFill>
                  <a:srgbClr val="5F5F5F"/>
                </a:solidFill>
              </a:rPr>
              <a:t> </a:t>
            </a:r>
          </a:p>
          <a:p>
            <a:pPr algn="just" eaLnBrk="1" hangingPunct="1">
              <a:buFontTx/>
              <a:buChar char="•"/>
            </a:pPr>
            <a:r>
              <a:rPr lang="en-US" altLang="en-US" sz="1000">
                <a:solidFill>
                  <a:srgbClr val="5F5F5F"/>
                </a:solidFill>
              </a:rPr>
              <a:t>The product must be </a:t>
            </a:r>
            <a:r>
              <a:rPr lang="en-US" altLang="en-US" sz="1000" b="1" u="sng">
                <a:solidFill>
                  <a:srgbClr val="993366"/>
                </a:solidFill>
              </a:rPr>
              <a:t>Aesthetically pleasing</a:t>
            </a:r>
            <a:r>
              <a:rPr lang="en-US" altLang="en-US" sz="1000">
                <a:solidFill>
                  <a:srgbClr val="5F5F5F"/>
                </a:solidFill>
              </a:rPr>
              <a:t>.  </a:t>
            </a:r>
          </a:p>
          <a:p>
            <a:pPr algn="just" eaLnBrk="1" hangingPunct="1"/>
            <a:endParaRPr lang="en-US" altLang="en-US" sz="1000" b="1">
              <a:solidFill>
                <a:srgbClr val="5F5F5F"/>
              </a:solidFill>
            </a:endParaRPr>
          </a:p>
          <a:p>
            <a:pPr algn="just" eaLnBrk="1" hangingPunct="1"/>
            <a:r>
              <a:rPr lang="en-US" altLang="en-US" sz="1200" b="1">
                <a:solidFill>
                  <a:srgbClr val="5F5F5F"/>
                </a:solidFill>
              </a:rPr>
              <a:t>HEALTH &amp; SAFTEY, RISK ASSESSMENT</a:t>
            </a:r>
            <a:r>
              <a:rPr lang="en-US" altLang="en-US" sz="1000" b="1">
                <a:solidFill>
                  <a:srgbClr val="5F5F5F"/>
                </a:solidFill>
              </a:rPr>
              <a:t> </a:t>
            </a:r>
            <a:endParaRPr lang="en-US" altLang="en-US" sz="500" b="1">
              <a:solidFill>
                <a:srgbClr val="5F5F5F"/>
              </a:solidFill>
            </a:endParaRPr>
          </a:p>
          <a:p>
            <a:pPr algn="just" eaLnBrk="1" hangingPunct="1">
              <a:buFontTx/>
              <a:buChar char="•"/>
            </a:pPr>
            <a:r>
              <a:rPr lang="en-US" altLang="en-US" sz="1000">
                <a:solidFill>
                  <a:srgbClr val="5F5F5F"/>
                </a:solidFill>
              </a:rPr>
              <a:t>The </a:t>
            </a:r>
            <a:r>
              <a:rPr lang="en-US" altLang="en-US" sz="1000" b="1" u="sng">
                <a:solidFill>
                  <a:srgbClr val="993366"/>
                </a:solidFill>
              </a:rPr>
              <a:t>separate parts must be removed easily and also put together easily and also easily transportable</a:t>
            </a:r>
            <a:r>
              <a:rPr lang="en-US" altLang="en-US" sz="1000">
                <a:solidFill>
                  <a:srgbClr val="5F5F5F"/>
                </a:solidFill>
              </a:rPr>
              <a:t>.</a:t>
            </a:r>
          </a:p>
          <a:p>
            <a:pPr algn="just" eaLnBrk="1" hangingPunct="1">
              <a:buFontTx/>
              <a:buChar char="•"/>
            </a:pPr>
            <a:endParaRPr lang="en-US" altLang="en-US" sz="500">
              <a:solidFill>
                <a:srgbClr val="5F5F5F"/>
              </a:solidFill>
            </a:endParaRPr>
          </a:p>
          <a:p>
            <a:pPr algn="just" eaLnBrk="1" hangingPunct="1">
              <a:buFontTx/>
              <a:buChar char="•"/>
            </a:pPr>
            <a:r>
              <a:rPr lang="en-US" altLang="en-US" sz="1000">
                <a:solidFill>
                  <a:srgbClr val="5F5F5F"/>
                </a:solidFill>
              </a:rPr>
              <a:t>As I’ve already mentioned before the </a:t>
            </a:r>
            <a:r>
              <a:rPr lang="en-US" altLang="en-US" sz="1000" b="1">
                <a:solidFill>
                  <a:schemeClr val="hlink"/>
                </a:solidFill>
              </a:rPr>
              <a:t>must edges should be rounded and have no sharp edges</a:t>
            </a:r>
            <a:r>
              <a:rPr lang="en-US" altLang="en-US" sz="1000">
                <a:solidFill>
                  <a:srgbClr val="5F5F5F"/>
                </a:solidFill>
              </a:rPr>
              <a:t>.    </a:t>
            </a:r>
          </a:p>
          <a:p>
            <a:pPr algn="just" eaLnBrk="1" hangingPunct="1">
              <a:buFontTx/>
              <a:buChar char="•"/>
            </a:pPr>
            <a:endParaRPr lang="en-US" altLang="en-US" sz="1000" b="1" u="sng">
              <a:solidFill>
                <a:srgbClr val="5F5F5F"/>
              </a:solidFill>
            </a:endParaRPr>
          </a:p>
          <a:p>
            <a:pPr algn="just" eaLnBrk="1" hangingPunct="1"/>
            <a:r>
              <a:rPr lang="en-US" altLang="en-US" sz="1200" b="1">
                <a:solidFill>
                  <a:srgbClr val="5F5F5F"/>
                </a:solidFill>
              </a:rPr>
              <a:t>QUALITY, TESTING &amp; STANDARDS</a:t>
            </a:r>
            <a:r>
              <a:rPr lang="en-US" altLang="en-US" sz="1000" b="1">
                <a:solidFill>
                  <a:srgbClr val="5F5F5F"/>
                </a:solidFill>
              </a:rPr>
              <a:t> </a:t>
            </a:r>
            <a:endParaRPr lang="en-US" altLang="en-US" sz="500">
              <a:solidFill>
                <a:srgbClr val="5F5F5F"/>
              </a:solidFill>
            </a:endParaRPr>
          </a:p>
          <a:p>
            <a:pPr algn="just" eaLnBrk="1" hangingPunct="1">
              <a:buFontTx/>
              <a:buChar char="•"/>
            </a:pPr>
            <a:r>
              <a:rPr lang="en-US" altLang="en-US" sz="1000">
                <a:solidFill>
                  <a:srgbClr val="5F5F5F"/>
                </a:solidFill>
              </a:rPr>
              <a:t>There must be </a:t>
            </a:r>
            <a:r>
              <a:rPr lang="en-US" altLang="en-US" sz="1000" b="1">
                <a:solidFill>
                  <a:schemeClr val="hlink"/>
                </a:solidFill>
              </a:rPr>
              <a:t>quality checks put in place at the each stage of manufacture</a:t>
            </a:r>
            <a:r>
              <a:rPr lang="en-US" altLang="en-US" sz="1000">
                <a:solidFill>
                  <a:srgbClr val="5F5F5F"/>
                </a:solidFill>
              </a:rPr>
              <a:t>. </a:t>
            </a:r>
          </a:p>
          <a:p>
            <a:pPr algn="just" eaLnBrk="1" hangingPunct="1">
              <a:buFontTx/>
              <a:buChar char="•"/>
            </a:pPr>
            <a:r>
              <a:rPr lang="en-US" altLang="en-US" sz="1000">
                <a:solidFill>
                  <a:srgbClr val="5F5F5F"/>
                </a:solidFill>
              </a:rPr>
              <a:t>This should </a:t>
            </a:r>
            <a:r>
              <a:rPr lang="en-US" altLang="en-US" sz="1000" b="1">
                <a:solidFill>
                  <a:schemeClr val="hlink"/>
                </a:solidFill>
              </a:rPr>
              <a:t>be tested with consumers to ensure that it meets all their needs and demands</a:t>
            </a:r>
            <a:r>
              <a:rPr lang="en-US" altLang="en-US" sz="1000">
                <a:solidFill>
                  <a:srgbClr val="5F5F5F"/>
                </a:solidFill>
              </a:rPr>
              <a:t>.</a:t>
            </a:r>
          </a:p>
          <a:p>
            <a:pPr algn="just" eaLnBrk="1" hangingPunct="1">
              <a:buFontTx/>
              <a:buChar char="•"/>
            </a:pPr>
            <a:endParaRPr lang="en-US" altLang="en-US" sz="1000" b="1">
              <a:solidFill>
                <a:srgbClr val="5F5F5F"/>
              </a:solidFill>
            </a:endParaRPr>
          </a:p>
          <a:p>
            <a:pPr algn="just" eaLnBrk="1" hangingPunct="1"/>
            <a:r>
              <a:rPr lang="en-US" altLang="en-US" sz="1200" b="1">
                <a:solidFill>
                  <a:srgbClr val="5F5F5F"/>
                </a:solidFill>
              </a:rPr>
              <a:t>MAINTENANCE</a:t>
            </a:r>
          </a:p>
          <a:p>
            <a:pPr algn="just" eaLnBrk="1" hangingPunct="1">
              <a:buFontTx/>
              <a:buChar char="•"/>
            </a:pPr>
            <a:r>
              <a:rPr lang="en-US" altLang="en-US" sz="1000">
                <a:solidFill>
                  <a:srgbClr val="5F5F5F"/>
                </a:solidFill>
              </a:rPr>
              <a:t>The desk should require </a:t>
            </a:r>
            <a:r>
              <a:rPr lang="en-US" altLang="en-US" sz="1000" b="1">
                <a:solidFill>
                  <a:schemeClr val="hlink"/>
                </a:solidFill>
              </a:rPr>
              <a:t>little or no maintenance as it should be easy to use</a:t>
            </a:r>
            <a:r>
              <a:rPr lang="en-US" altLang="en-US" sz="1000">
                <a:solidFill>
                  <a:srgbClr val="5F5F5F"/>
                </a:solidFill>
              </a:rPr>
              <a:t> etc. </a:t>
            </a:r>
          </a:p>
          <a:p>
            <a:pPr algn="just" eaLnBrk="1" hangingPunct="1">
              <a:buFontTx/>
              <a:buChar char="•"/>
            </a:pPr>
            <a:endParaRPr lang="en-US" altLang="en-US" sz="1000">
              <a:solidFill>
                <a:srgbClr val="5F5F5F"/>
              </a:solidFill>
            </a:endParaRPr>
          </a:p>
          <a:p>
            <a:pPr algn="just" eaLnBrk="1" hangingPunct="1"/>
            <a:r>
              <a:rPr lang="en-US" altLang="en-US" sz="1200" b="1">
                <a:solidFill>
                  <a:srgbClr val="5F5F5F"/>
                </a:solidFill>
              </a:rPr>
              <a:t>TARGET MARKET REQUIREMENTS</a:t>
            </a:r>
          </a:p>
          <a:p>
            <a:pPr algn="just" eaLnBrk="1" hangingPunct="1">
              <a:buFontTx/>
              <a:buChar char="•"/>
            </a:pPr>
            <a:r>
              <a:rPr lang="en-US" altLang="en-US" sz="1000">
                <a:solidFill>
                  <a:srgbClr val="5F5F5F"/>
                </a:solidFill>
              </a:rPr>
              <a:t>The target market of this product </a:t>
            </a:r>
            <a:r>
              <a:rPr lang="en-US" altLang="en-US" sz="1000" b="1">
                <a:solidFill>
                  <a:schemeClr val="hlink"/>
                </a:solidFill>
              </a:rPr>
              <a:t>is students, office workers</a:t>
            </a:r>
            <a:r>
              <a:rPr lang="en-US" altLang="en-US" sz="1000">
                <a:solidFill>
                  <a:srgbClr val="5F5F5F"/>
                </a:solidFill>
              </a:rPr>
              <a:t>.</a:t>
            </a:r>
          </a:p>
          <a:p>
            <a:pPr algn="just" eaLnBrk="1" hangingPunct="1">
              <a:buFontTx/>
              <a:buChar char="•"/>
            </a:pPr>
            <a:endParaRPr lang="en-US" altLang="en-US" sz="500">
              <a:solidFill>
                <a:srgbClr val="5F5F5F"/>
              </a:solidFill>
            </a:endParaRPr>
          </a:p>
          <a:p>
            <a:pPr algn="just" eaLnBrk="1" hangingPunct="1">
              <a:buFontTx/>
              <a:buChar char="•"/>
            </a:pPr>
            <a:r>
              <a:rPr lang="en-US" altLang="en-US" sz="1000">
                <a:solidFill>
                  <a:srgbClr val="5F5F5F"/>
                </a:solidFill>
              </a:rPr>
              <a:t>The product should fit the </a:t>
            </a:r>
            <a:r>
              <a:rPr lang="en-US" altLang="en-US" sz="1000" b="1">
                <a:solidFill>
                  <a:schemeClr val="hlink"/>
                </a:solidFill>
              </a:rPr>
              <a:t>consumers, height, comfort</a:t>
            </a:r>
            <a:r>
              <a:rPr lang="en-US" altLang="en-US" sz="1000">
                <a:solidFill>
                  <a:srgbClr val="5F5F5F"/>
                </a:solidFill>
              </a:rPr>
              <a:t> etc. </a:t>
            </a:r>
          </a:p>
          <a:p>
            <a:pPr algn="just" eaLnBrk="1" hangingPunct="1">
              <a:buFontTx/>
              <a:buChar char="•"/>
            </a:pPr>
            <a:endParaRPr lang="en-US" altLang="en-US" sz="1000">
              <a:solidFill>
                <a:srgbClr val="5F5F5F"/>
              </a:solidFill>
            </a:endParaRPr>
          </a:p>
          <a:p>
            <a:pPr algn="just" eaLnBrk="1" hangingPunct="1"/>
            <a:r>
              <a:rPr lang="en-US" altLang="en-US" sz="1200" b="1">
                <a:solidFill>
                  <a:srgbClr val="5F5F5F"/>
                </a:solidFill>
              </a:rPr>
              <a:t>ERGONOMICS &amp; ANTHROPOMETRICS</a:t>
            </a:r>
          </a:p>
          <a:p>
            <a:pPr algn="just" eaLnBrk="1" hangingPunct="1">
              <a:buFontTx/>
              <a:buChar char="•"/>
            </a:pPr>
            <a:r>
              <a:rPr lang="en-GB" altLang="en-US" sz="1000">
                <a:solidFill>
                  <a:srgbClr val="5F5F5F"/>
                </a:solidFill>
              </a:rPr>
              <a:t>With </a:t>
            </a:r>
            <a:r>
              <a:rPr lang="en-GB" altLang="en-US" sz="1000" b="1" u="sng">
                <a:solidFill>
                  <a:srgbClr val="993366"/>
                </a:solidFill>
              </a:rPr>
              <a:t>ergonomics</a:t>
            </a:r>
            <a:r>
              <a:rPr lang="en-GB" altLang="en-US" sz="1000">
                <a:solidFill>
                  <a:srgbClr val="5F5F5F"/>
                </a:solidFill>
              </a:rPr>
              <a:t> and </a:t>
            </a:r>
            <a:r>
              <a:rPr lang="en-GB" altLang="en-US" sz="1000" b="1" u="sng">
                <a:solidFill>
                  <a:srgbClr val="993366"/>
                </a:solidFill>
              </a:rPr>
              <a:t>anthropometrics</a:t>
            </a:r>
            <a:r>
              <a:rPr lang="en-GB" altLang="en-US" sz="1000">
                <a:solidFill>
                  <a:srgbClr val="5F5F5F"/>
                </a:solidFill>
              </a:rPr>
              <a:t> firmly in mind I can ensure that the students </a:t>
            </a:r>
            <a:r>
              <a:rPr lang="en-GB" altLang="en-US" sz="1000" b="1">
                <a:solidFill>
                  <a:schemeClr val="hlink"/>
                </a:solidFill>
              </a:rPr>
              <a:t>will be comfortable, allowing you to focus on the matter at hand</a:t>
            </a:r>
            <a:r>
              <a:rPr lang="en-GB" altLang="en-US" sz="1000">
                <a:solidFill>
                  <a:srgbClr val="5F5F5F"/>
                </a:solidFill>
              </a:rPr>
              <a:t>. </a:t>
            </a:r>
          </a:p>
          <a:p>
            <a:pPr algn="just" eaLnBrk="1" hangingPunct="1">
              <a:buFontTx/>
              <a:buChar char="•"/>
            </a:pPr>
            <a:endParaRPr lang="en-GB" altLang="en-US" sz="500">
              <a:solidFill>
                <a:srgbClr val="5F5F5F"/>
              </a:solidFill>
            </a:endParaRPr>
          </a:p>
          <a:p>
            <a:pPr algn="just" eaLnBrk="1" hangingPunct="1">
              <a:buFontTx/>
              <a:buChar char="•"/>
            </a:pPr>
            <a:r>
              <a:rPr lang="en-US" altLang="en-US" sz="1000">
                <a:solidFill>
                  <a:srgbClr val="5F5F5F"/>
                </a:solidFill>
              </a:rPr>
              <a:t>The product must be </a:t>
            </a:r>
            <a:r>
              <a:rPr lang="en-US" altLang="en-US" sz="1000" b="1" u="sng">
                <a:solidFill>
                  <a:srgbClr val="993366"/>
                </a:solidFill>
              </a:rPr>
              <a:t>suitable for all age groups and both genders</a:t>
            </a:r>
            <a:r>
              <a:rPr lang="en-US" altLang="en-US" sz="1000">
                <a:solidFill>
                  <a:srgbClr val="5F5F5F"/>
                </a:solidFill>
              </a:rPr>
              <a:t>. </a:t>
            </a:r>
          </a:p>
          <a:p>
            <a:pPr algn="just" eaLnBrk="1" hangingPunct="1">
              <a:buFontTx/>
              <a:buChar char="•"/>
            </a:pPr>
            <a:endParaRPr lang="en-US" altLang="en-US" sz="500">
              <a:solidFill>
                <a:srgbClr val="5F5F5F"/>
              </a:solidFill>
            </a:endParaRPr>
          </a:p>
          <a:p>
            <a:pPr algn="just" eaLnBrk="1" hangingPunct="1">
              <a:buFontTx/>
              <a:buChar char="•"/>
            </a:pPr>
            <a:r>
              <a:rPr lang="en-GB" altLang="en-US" sz="1000">
                <a:solidFill>
                  <a:srgbClr val="5F5F5F"/>
                </a:solidFill>
              </a:rPr>
              <a:t> The desk must be </a:t>
            </a:r>
            <a:r>
              <a:rPr lang="en-GB" altLang="en-US" sz="1000" b="1">
                <a:solidFill>
                  <a:schemeClr val="hlink"/>
                </a:solidFill>
              </a:rPr>
              <a:t>suitable for consumers with different eye level height</a:t>
            </a:r>
            <a:r>
              <a:rPr lang="en-GB" altLang="en-US" sz="1000">
                <a:solidFill>
                  <a:srgbClr val="5F5F5F"/>
                </a:solidFill>
              </a:rPr>
              <a:t> etc.</a:t>
            </a:r>
            <a:endParaRPr lang="en-US" altLang="en-US" sz="1000" b="1">
              <a:solidFill>
                <a:srgbClr val="5F5F5F"/>
              </a:solidFill>
            </a:endParaRPr>
          </a:p>
        </p:txBody>
      </p:sp>
      <p:sp>
        <p:nvSpPr>
          <p:cNvPr id="8197" name="Text Box 9"/>
          <p:cNvSpPr txBox="1">
            <a:spLocks noChangeArrowheads="1"/>
          </p:cNvSpPr>
          <p:nvPr/>
        </p:nvSpPr>
        <p:spPr bwMode="auto">
          <a:xfrm>
            <a:off x="8489950" y="336550"/>
            <a:ext cx="4248150" cy="593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b="1">
                <a:solidFill>
                  <a:srgbClr val="5F5F5F"/>
                </a:solidFill>
              </a:rPr>
              <a:t>AESTHETICS – SHAPE, COLOUR, FORM, TEXTURE &amp; STYLE </a:t>
            </a:r>
          </a:p>
          <a:p>
            <a:pPr algn="just" eaLnBrk="1" hangingPunct="1">
              <a:buFontTx/>
              <a:buChar char="•"/>
            </a:pPr>
            <a:r>
              <a:rPr lang="en-US" altLang="en-US" sz="1000">
                <a:solidFill>
                  <a:srgbClr val="5F5F5F"/>
                </a:solidFill>
              </a:rPr>
              <a:t>Overall the </a:t>
            </a:r>
            <a:r>
              <a:rPr lang="en-US" altLang="en-US" sz="1000" b="1">
                <a:solidFill>
                  <a:schemeClr val="hlink"/>
                </a:solidFill>
              </a:rPr>
              <a:t>shape, form and style</a:t>
            </a:r>
            <a:r>
              <a:rPr lang="en-US" altLang="en-US" sz="1000">
                <a:solidFill>
                  <a:srgbClr val="5F5F5F"/>
                </a:solidFill>
              </a:rPr>
              <a:t> of the desk must be </a:t>
            </a:r>
            <a:r>
              <a:rPr lang="en-US" altLang="en-US" sz="1000" b="1" u="sng">
                <a:solidFill>
                  <a:srgbClr val="993366"/>
                </a:solidFill>
              </a:rPr>
              <a:t>attractive to look at and also be easily to work with</a:t>
            </a:r>
            <a:r>
              <a:rPr lang="en-US" altLang="en-US" sz="1000">
                <a:solidFill>
                  <a:srgbClr val="5F5F5F"/>
                </a:solidFill>
              </a:rPr>
              <a:t>.</a:t>
            </a:r>
          </a:p>
          <a:p>
            <a:pPr algn="just" eaLnBrk="1" hangingPunct="1">
              <a:buFontTx/>
              <a:buChar char="•"/>
            </a:pPr>
            <a:endParaRPr lang="en-US" altLang="en-US" sz="500">
              <a:solidFill>
                <a:srgbClr val="5F5F5F"/>
              </a:solidFill>
            </a:endParaRPr>
          </a:p>
          <a:p>
            <a:pPr algn="just" eaLnBrk="1" hangingPunct="1">
              <a:buFontTx/>
              <a:buChar char="•"/>
            </a:pPr>
            <a:r>
              <a:rPr lang="en-GB" altLang="en-US" sz="1000">
                <a:solidFill>
                  <a:srgbClr val="5F5F5F"/>
                </a:solidFill>
              </a:rPr>
              <a:t>The colour must be </a:t>
            </a:r>
            <a:r>
              <a:rPr lang="en-GB" altLang="en-US" sz="1000" b="1">
                <a:solidFill>
                  <a:schemeClr val="hlink"/>
                </a:solidFill>
              </a:rPr>
              <a:t>attractive to look at and also to match the environment</a:t>
            </a:r>
            <a:r>
              <a:rPr lang="en-GB" altLang="en-US" sz="1000">
                <a:solidFill>
                  <a:srgbClr val="5F5F5F"/>
                </a:solidFill>
              </a:rPr>
              <a:t>. The texture must be </a:t>
            </a:r>
            <a:r>
              <a:rPr lang="en-GB" altLang="en-US" sz="1000" b="1">
                <a:solidFill>
                  <a:schemeClr val="hlink"/>
                </a:solidFill>
              </a:rPr>
              <a:t>smooth and modern</a:t>
            </a:r>
            <a:r>
              <a:rPr lang="en-GB" altLang="en-US" sz="1000">
                <a:solidFill>
                  <a:srgbClr val="5F5F5F"/>
                </a:solidFill>
              </a:rPr>
              <a:t> to look at.</a:t>
            </a:r>
            <a:endParaRPr lang="en-US" altLang="en-US" sz="1000">
              <a:solidFill>
                <a:srgbClr val="5F5F5F"/>
              </a:solidFill>
            </a:endParaRPr>
          </a:p>
          <a:p>
            <a:pPr algn="just" eaLnBrk="1" hangingPunct="1"/>
            <a:endParaRPr lang="en-US" altLang="en-US" sz="1000" b="1">
              <a:solidFill>
                <a:srgbClr val="5F5F5F"/>
              </a:solidFill>
            </a:endParaRPr>
          </a:p>
          <a:p>
            <a:pPr algn="just" eaLnBrk="1" hangingPunct="1"/>
            <a:r>
              <a:rPr lang="en-US" altLang="en-US" sz="1200" b="1">
                <a:solidFill>
                  <a:srgbClr val="5F5F5F"/>
                </a:solidFill>
              </a:rPr>
              <a:t>COMPETITION</a:t>
            </a:r>
          </a:p>
          <a:p>
            <a:pPr algn="just" eaLnBrk="1" hangingPunct="1">
              <a:buFontTx/>
              <a:buChar char="•"/>
            </a:pPr>
            <a:r>
              <a:rPr lang="en-GB" altLang="en-US" sz="1000">
                <a:solidFill>
                  <a:srgbClr val="5F5F5F"/>
                </a:solidFill>
              </a:rPr>
              <a:t>The price must be </a:t>
            </a:r>
            <a:r>
              <a:rPr lang="en-GB" altLang="en-US" sz="1000" b="1">
                <a:solidFill>
                  <a:schemeClr val="hlink"/>
                </a:solidFill>
              </a:rPr>
              <a:t>reasonably cheap</a:t>
            </a:r>
            <a:r>
              <a:rPr lang="en-GB" altLang="en-US" sz="1000">
                <a:solidFill>
                  <a:srgbClr val="5F5F5F"/>
                </a:solidFill>
              </a:rPr>
              <a:t> as it must compare favourably with similar products on the market.</a:t>
            </a:r>
            <a:endParaRPr lang="en-US" altLang="en-US" sz="1000">
              <a:solidFill>
                <a:srgbClr val="5F5F5F"/>
              </a:solidFill>
            </a:endParaRPr>
          </a:p>
          <a:p>
            <a:pPr algn="just" eaLnBrk="1" hangingPunct="1"/>
            <a:endParaRPr lang="en-US" altLang="en-US" sz="1000" b="1">
              <a:solidFill>
                <a:srgbClr val="5F5F5F"/>
              </a:solidFill>
            </a:endParaRPr>
          </a:p>
          <a:p>
            <a:pPr algn="just" eaLnBrk="1" hangingPunct="1"/>
            <a:r>
              <a:rPr lang="en-US" altLang="en-US" sz="1200" b="1">
                <a:solidFill>
                  <a:srgbClr val="5F5F5F"/>
                </a:solidFill>
              </a:rPr>
              <a:t>VALUE ISSUES</a:t>
            </a:r>
          </a:p>
          <a:p>
            <a:pPr algn="just" eaLnBrk="1" hangingPunct="1">
              <a:buFontTx/>
              <a:buChar char="•"/>
            </a:pPr>
            <a:r>
              <a:rPr lang="en-GB" altLang="en-US" sz="1000">
                <a:solidFill>
                  <a:srgbClr val="5F5F5F"/>
                </a:solidFill>
              </a:rPr>
              <a:t>The product </a:t>
            </a:r>
            <a:r>
              <a:rPr lang="en-GB" altLang="en-US" sz="1000" b="1" u="sng">
                <a:solidFill>
                  <a:srgbClr val="993366"/>
                </a:solidFill>
              </a:rPr>
              <a:t>should be used by anyone</a:t>
            </a:r>
            <a:r>
              <a:rPr lang="en-GB" altLang="en-US" sz="1000">
                <a:solidFill>
                  <a:srgbClr val="5F5F5F"/>
                </a:solidFill>
              </a:rPr>
              <a:t>, no matter what their religion, gender, sexuality, ethnicity, race, etc.</a:t>
            </a:r>
            <a:endParaRPr lang="en-US" altLang="en-US" sz="1000">
              <a:solidFill>
                <a:srgbClr val="5F5F5F"/>
              </a:solidFill>
            </a:endParaRPr>
          </a:p>
          <a:p>
            <a:pPr algn="just" eaLnBrk="1" hangingPunct="1"/>
            <a:endParaRPr lang="en-US" altLang="en-US" sz="1000" b="1">
              <a:solidFill>
                <a:srgbClr val="5F5F5F"/>
              </a:solidFill>
            </a:endParaRPr>
          </a:p>
          <a:p>
            <a:pPr algn="just" eaLnBrk="1" hangingPunct="1"/>
            <a:r>
              <a:rPr lang="en-US" altLang="en-US" sz="1200" b="1">
                <a:solidFill>
                  <a:srgbClr val="5F5F5F"/>
                </a:solidFill>
              </a:rPr>
              <a:t>WEIGHT </a:t>
            </a:r>
          </a:p>
          <a:p>
            <a:pPr algn="just" eaLnBrk="1" hangingPunct="1">
              <a:buFontTx/>
              <a:buChar char="•"/>
            </a:pPr>
            <a:r>
              <a:rPr lang="en-US" altLang="en-US" sz="1000">
                <a:solidFill>
                  <a:srgbClr val="5F5F5F"/>
                </a:solidFill>
              </a:rPr>
              <a:t>The weight of the product </a:t>
            </a:r>
            <a:r>
              <a:rPr lang="en-US" altLang="en-US" sz="1000" b="1" u="sng">
                <a:solidFill>
                  <a:srgbClr val="993366"/>
                </a:solidFill>
              </a:rPr>
              <a:t>must be light to move around</a:t>
            </a:r>
            <a:r>
              <a:rPr lang="en-US" altLang="en-US" sz="1000">
                <a:solidFill>
                  <a:srgbClr val="5F5F5F"/>
                </a:solidFill>
              </a:rPr>
              <a:t> the room or moving away from the room. </a:t>
            </a:r>
          </a:p>
          <a:p>
            <a:pPr algn="just" eaLnBrk="1" hangingPunct="1"/>
            <a:endParaRPr lang="en-US" altLang="en-US" sz="1000">
              <a:solidFill>
                <a:srgbClr val="5F5F5F"/>
              </a:solidFill>
            </a:endParaRPr>
          </a:p>
          <a:p>
            <a:pPr algn="just" eaLnBrk="1" hangingPunct="1"/>
            <a:r>
              <a:rPr lang="en-GB" altLang="en-US" sz="1200" b="1">
                <a:solidFill>
                  <a:srgbClr val="5F5F5F"/>
                </a:solidFill>
              </a:rPr>
              <a:t>ASSEMBLY</a:t>
            </a:r>
            <a:endParaRPr lang="en-US" altLang="en-US" sz="1200" b="1">
              <a:solidFill>
                <a:srgbClr val="5F5F5F"/>
              </a:solidFill>
            </a:endParaRPr>
          </a:p>
          <a:p>
            <a:pPr algn="just" eaLnBrk="1" hangingPunct="1">
              <a:buFontTx/>
              <a:buChar char="•"/>
            </a:pPr>
            <a:r>
              <a:rPr lang="en-US" altLang="en-US" sz="1000">
                <a:solidFill>
                  <a:srgbClr val="5F5F5F"/>
                </a:solidFill>
              </a:rPr>
              <a:t>The product must be easily fit together by the user.</a:t>
            </a:r>
            <a:endParaRPr lang="en-US" altLang="en-US" sz="1000" b="1">
              <a:solidFill>
                <a:srgbClr val="5F5F5F"/>
              </a:solidFill>
            </a:endParaRPr>
          </a:p>
          <a:p>
            <a:pPr algn="just" eaLnBrk="1" hangingPunct="1"/>
            <a:endParaRPr lang="en-US" altLang="en-US" sz="1000" b="1">
              <a:solidFill>
                <a:srgbClr val="5F5F5F"/>
              </a:solidFill>
            </a:endParaRPr>
          </a:p>
          <a:p>
            <a:pPr algn="just" eaLnBrk="1" hangingPunct="1"/>
            <a:r>
              <a:rPr lang="en-US" altLang="en-US" sz="1200" b="1">
                <a:solidFill>
                  <a:srgbClr val="5F5F5F"/>
                </a:solidFill>
              </a:rPr>
              <a:t>PRODUCT LIFE SPAN</a:t>
            </a:r>
          </a:p>
          <a:p>
            <a:pPr algn="just" eaLnBrk="1" hangingPunct="1">
              <a:buFontTx/>
              <a:buChar char="•"/>
            </a:pPr>
            <a:r>
              <a:rPr lang="en-GB" altLang="en-US" sz="1000">
                <a:solidFill>
                  <a:srgbClr val="5F5F5F"/>
                </a:solidFill>
              </a:rPr>
              <a:t>Materials should </a:t>
            </a:r>
            <a:r>
              <a:rPr lang="en-GB" altLang="en-US" sz="1000" b="1">
                <a:solidFill>
                  <a:schemeClr val="hlink"/>
                </a:solidFill>
              </a:rPr>
              <a:t>last long and they must be tough</a:t>
            </a:r>
            <a:r>
              <a:rPr lang="en-GB" altLang="en-US" sz="1000">
                <a:solidFill>
                  <a:srgbClr val="5F5F5F"/>
                </a:solidFill>
              </a:rPr>
              <a:t> etc.</a:t>
            </a:r>
          </a:p>
          <a:p>
            <a:pPr algn="just" eaLnBrk="1" hangingPunct="1">
              <a:buFontTx/>
              <a:buChar char="•"/>
            </a:pPr>
            <a:endParaRPr lang="en-GB" altLang="en-US" sz="500">
              <a:solidFill>
                <a:srgbClr val="5F5F5F"/>
              </a:solidFill>
            </a:endParaRPr>
          </a:p>
          <a:p>
            <a:pPr algn="just" eaLnBrk="1" hangingPunct="1">
              <a:buFontTx/>
              <a:buChar char="•"/>
            </a:pPr>
            <a:r>
              <a:rPr lang="en-GB" altLang="en-US" sz="1000">
                <a:solidFill>
                  <a:srgbClr val="5F5F5F"/>
                </a:solidFill>
              </a:rPr>
              <a:t>The product must come </a:t>
            </a:r>
            <a:r>
              <a:rPr lang="en-GB" altLang="en-US" sz="1000" b="1">
                <a:solidFill>
                  <a:schemeClr val="hlink"/>
                </a:solidFill>
              </a:rPr>
              <a:t>with guarantee of replacement in case it is damaged</a:t>
            </a:r>
            <a:r>
              <a:rPr lang="en-GB" altLang="en-US" sz="1000">
                <a:solidFill>
                  <a:srgbClr val="5F5F5F"/>
                </a:solidFill>
              </a:rPr>
              <a:t>. </a:t>
            </a:r>
            <a:endParaRPr lang="en-US" altLang="en-US" sz="1000">
              <a:solidFill>
                <a:srgbClr val="5F5F5F"/>
              </a:solidFill>
            </a:endParaRPr>
          </a:p>
          <a:p>
            <a:pPr algn="just" eaLnBrk="1" hangingPunct="1"/>
            <a:endParaRPr lang="en-US" altLang="en-US" sz="1000" b="1">
              <a:solidFill>
                <a:srgbClr val="5F5F5F"/>
              </a:solidFill>
            </a:endParaRPr>
          </a:p>
          <a:p>
            <a:pPr algn="just" eaLnBrk="1" hangingPunct="1"/>
            <a:r>
              <a:rPr lang="en-US" altLang="en-US" sz="1200" b="1">
                <a:solidFill>
                  <a:srgbClr val="5F5F5F"/>
                </a:solidFill>
              </a:rPr>
              <a:t>COST IN PRODUCTION &amp; RETAIL</a:t>
            </a:r>
          </a:p>
          <a:p>
            <a:pPr algn="just" eaLnBrk="1" hangingPunct="1">
              <a:buFontTx/>
              <a:buChar char="•"/>
            </a:pPr>
            <a:r>
              <a:rPr lang="en-GB" altLang="en-US" sz="1000">
                <a:solidFill>
                  <a:srgbClr val="5F5F5F"/>
                </a:solidFill>
              </a:rPr>
              <a:t>The production </a:t>
            </a:r>
            <a:r>
              <a:rPr lang="en-GB" altLang="en-US" sz="1000" b="1" u="sng">
                <a:solidFill>
                  <a:srgbClr val="993366"/>
                </a:solidFill>
              </a:rPr>
              <a:t>cost/retail should cover the cost of materials, parts, machinery, worker’s wages or salary, company bills, packaging</a:t>
            </a:r>
            <a:r>
              <a:rPr lang="en-GB" altLang="en-US" sz="1000">
                <a:solidFill>
                  <a:srgbClr val="5F5F5F"/>
                </a:solidFill>
              </a:rPr>
              <a:t> etc.  </a:t>
            </a:r>
          </a:p>
          <a:p>
            <a:pPr algn="just" eaLnBrk="1" hangingPunct="1">
              <a:buFontTx/>
              <a:buChar char="•"/>
            </a:pPr>
            <a:endParaRPr lang="en-GB" altLang="en-US" sz="500">
              <a:solidFill>
                <a:srgbClr val="5F5F5F"/>
              </a:solidFill>
            </a:endParaRPr>
          </a:p>
          <a:p>
            <a:pPr algn="just" eaLnBrk="1" hangingPunct="1">
              <a:buFontTx/>
              <a:buChar char="•"/>
            </a:pPr>
            <a:r>
              <a:rPr lang="en-GB" altLang="en-US" sz="1000">
                <a:solidFill>
                  <a:srgbClr val="5F5F5F"/>
                </a:solidFill>
              </a:rPr>
              <a:t>The cost of production should be </a:t>
            </a:r>
            <a:r>
              <a:rPr lang="en-GB" altLang="en-US" sz="1000" b="1" u="sng">
                <a:solidFill>
                  <a:srgbClr val="993366"/>
                </a:solidFill>
              </a:rPr>
              <a:t>reasonably affordable as the number of materials will be reduced to protect our environment and more money will be left over to produce more products or even to purchase high quality machines</a:t>
            </a:r>
            <a:r>
              <a:rPr lang="en-GB" altLang="en-US" sz="1000">
                <a:solidFill>
                  <a:srgbClr val="5F5F5F"/>
                </a:solidFill>
              </a:rPr>
              <a:t>.</a:t>
            </a:r>
          </a:p>
        </p:txBody>
      </p:sp>
      <p:sp>
        <p:nvSpPr>
          <p:cNvPr id="8198" name="Text Box 16"/>
          <p:cNvSpPr txBox="1">
            <a:spLocks noChangeArrowheads="1"/>
          </p:cNvSpPr>
          <p:nvPr/>
        </p:nvSpPr>
        <p:spPr bwMode="auto">
          <a:xfrm>
            <a:off x="73025" y="1997075"/>
            <a:ext cx="3879850" cy="728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b="1">
                <a:solidFill>
                  <a:srgbClr val="5F5F5F"/>
                </a:solidFill>
              </a:rPr>
              <a:t>PURPOSE </a:t>
            </a:r>
          </a:p>
          <a:p>
            <a:pPr algn="just" eaLnBrk="1" hangingPunct="1">
              <a:buFontTx/>
              <a:buChar char="•"/>
            </a:pPr>
            <a:r>
              <a:rPr lang="en-US" altLang="en-US" sz="1000">
                <a:solidFill>
                  <a:srgbClr val="5F5F5F"/>
                </a:solidFill>
              </a:rPr>
              <a:t>The purpose of the product that it is </a:t>
            </a:r>
            <a:r>
              <a:rPr lang="en-US" altLang="en-US" sz="1000" b="1">
                <a:solidFill>
                  <a:schemeClr val="hlink"/>
                </a:solidFill>
              </a:rPr>
              <a:t>used in school setting primarily for writing, reading</a:t>
            </a:r>
            <a:r>
              <a:rPr lang="en-US" altLang="en-US" sz="1000">
                <a:solidFill>
                  <a:srgbClr val="5F5F5F"/>
                </a:solidFill>
              </a:rPr>
              <a:t>, and using the computer. It is both the </a:t>
            </a:r>
            <a:r>
              <a:rPr lang="en-US" altLang="en-US" sz="1000" b="1">
                <a:solidFill>
                  <a:schemeClr val="hlink"/>
                </a:solidFill>
              </a:rPr>
              <a:t>learning and working space for students and office workers</a:t>
            </a:r>
            <a:r>
              <a:rPr lang="en-US" altLang="en-US" sz="1000">
                <a:solidFill>
                  <a:srgbClr val="5F5F5F"/>
                </a:solidFill>
              </a:rPr>
              <a:t>.</a:t>
            </a:r>
          </a:p>
          <a:p>
            <a:pPr algn="just" eaLnBrk="1" hangingPunct="1"/>
            <a:endParaRPr lang="en-US" altLang="en-US" sz="500">
              <a:solidFill>
                <a:srgbClr val="5F5F5F"/>
              </a:solidFill>
            </a:endParaRPr>
          </a:p>
          <a:p>
            <a:pPr algn="just" eaLnBrk="1" hangingPunct="1">
              <a:buFontTx/>
              <a:buChar char="•"/>
            </a:pPr>
            <a:r>
              <a:rPr lang="en-US" altLang="en-US" sz="1000">
                <a:solidFill>
                  <a:srgbClr val="5F5F5F"/>
                </a:solidFill>
              </a:rPr>
              <a:t>It is used to provide a </a:t>
            </a:r>
            <a:r>
              <a:rPr lang="en-US" altLang="en-US" sz="1000" b="1" u="sng">
                <a:solidFill>
                  <a:srgbClr val="993366"/>
                </a:solidFill>
              </a:rPr>
              <a:t>healthy space for learners who  spends several hours a day sitting down and working at their desk</a:t>
            </a:r>
            <a:r>
              <a:rPr lang="en-US" altLang="en-US" sz="1000">
                <a:solidFill>
                  <a:srgbClr val="5F5F5F"/>
                </a:solidFill>
              </a:rPr>
              <a:t>. It can also be used to reduce the </a:t>
            </a:r>
            <a:r>
              <a:rPr lang="en-US" altLang="en-US" sz="1000" b="1">
                <a:solidFill>
                  <a:schemeClr val="hlink"/>
                </a:solidFill>
              </a:rPr>
              <a:t>stress of working</a:t>
            </a:r>
            <a:r>
              <a:rPr lang="en-US" altLang="en-US" sz="1000">
                <a:solidFill>
                  <a:srgbClr val="5F5F5F"/>
                </a:solidFill>
              </a:rPr>
              <a:t>.</a:t>
            </a:r>
          </a:p>
          <a:p>
            <a:pPr algn="just" eaLnBrk="1" hangingPunct="1"/>
            <a:r>
              <a:rPr lang="en-US" altLang="en-US" sz="500">
                <a:solidFill>
                  <a:srgbClr val="5F5F5F"/>
                </a:solidFill>
              </a:rPr>
              <a:t>   </a:t>
            </a:r>
          </a:p>
          <a:p>
            <a:pPr algn="just" eaLnBrk="1" hangingPunct="1">
              <a:buFontTx/>
              <a:buChar char="•"/>
            </a:pPr>
            <a:r>
              <a:rPr lang="en-GB" altLang="en-US" sz="1000">
                <a:solidFill>
                  <a:srgbClr val="5F5F5F"/>
                </a:solidFill>
              </a:rPr>
              <a:t>Its </a:t>
            </a:r>
            <a:r>
              <a:rPr lang="en-GB" altLang="en-US" sz="1000" b="1">
                <a:solidFill>
                  <a:schemeClr val="hlink"/>
                </a:solidFill>
              </a:rPr>
              <a:t>foldable</a:t>
            </a:r>
            <a:r>
              <a:rPr lang="en-GB" altLang="en-US" sz="1000">
                <a:solidFill>
                  <a:srgbClr val="5F5F5F"/>
                </a:solidFill>
              </a:rPr>
              <a:t> so it could be </a:t>
            </a:r>
            <a:r>
              <a:rPr lang="en-GB" altLang="en-US" sz="1000" b="1">
                <a:solidFill>
                  <a:schemeClr val="hlink"/>
                </a:solidFill>
              </a:rPr>
              <a:t>transportable</a:t>
            </a:r>
            <a:r>
              <a:rPr lang="en-GB" altLang="en-US" sz="1000">
                <a:solidFill>
                  <a:srgbClr val="5F5F5F"/>
                </a:solidFill>
              </a:rPr>
              <a:t>.</a:t>
            </a:r>
            <a:endParaRPr lang="en-US" altLang="en-US" sz="1000">
              <a:solidFill>
                <a:srgbClr val="5F5F5F"/>
              </a:solidFill>
            </a:endParaRPr>
          </a:p>
          <a:p>
            <a:pPr algn="just" eaLnBrk="1" hangingPunct="1"/>
            <a:endParaRPr lang="en-US" altLang="en-US" sz="1000" b="1">
              <a:solidFill>
                <a:srgbClr val="5F5F5F"/>
              </a:solidFill>
            </a:endParaRPr>
          </a:p>
          <a:p>
            <a:pPr algn="just" eaLnBrk="1" hangingPunct="1"/>
            <a:r>
              <a:rPr lang="en-GB" altLang="en-US" sz="1200" b="1">
                <a:solidFill>
                  <a:srgbClr val="5F5F5F"/>
                </a:solidFill>
              </a:rPr>
              <a:t>FUNCTION </a:t>
            </a:r>
          </a:p>
          <a:p>
            <a:pPr algn="just" eaLnBrk="1" hangingPunct="1">
              <a:buFontTx/>
              <a:buChar char="•"/>
            </a:pPr>
            <a:r>
              <a:rPr lang="en-US" altLang="en-US" sz="1000">
                <a:solidFill>
                  <a:srgbClr val="5F5F5F"/>
                </a:solidFill>
              </a:rPr>
              <a:t>It may be used to </a:t>
            </a:r>
            <a:r>
              <a:rPr lang="en-US" altLang="en-US" sz="1000" b="1">
                <a:solidFill>
                  <a:schemeClr val="hlink"/>
                </a:solidFill>
              </a:rPr>
              <a:t>hold items</a:t>
            </a:r>
            <a:r>
              <a:rPr lang="en-US" altLang="en-US" sz="1000">
                <a:solidFill>
                  <a:srgbClr val="5F5F5F"/>
                </a:solidFill>
              </a:rPr>
              <a:t> such as food or papers at a suitable or comfortable height when sitting, and is therefore often used in juxtapose position with chairs.</a:t>
            </a:r>
            <a:r>
              <a:rPr lang="en-US" altLang="en-US" sz="1000"/>
              <a:t> </a:t>
            </a:r>
            <a:r>
              <a:rPr lang="en-US" altLang="en-US" sz="1000">
                <a:solidFill>
                  <a:srgbClr val="5F5F5F"/>
                </a:solidFill>
              </a:rPr>
              <a:t>The user use their </a:t>
            </a:r>
            <a:r>
              <a:rPr lang="en-US" altLang="en-US" sz="1000" b="1">
                <a:solidFill>
                  <a:schemeClr val="hlink"/>
                </a:solidFill>
              </a:rPr>
              <a:t>elbows to lean on the desk surface to support their posture while reading and writing</a:t>
            </a:r>
            <a:r>
              <a:rPr lang="en-US" altLang="en-US" sz="1000">
                <a:solidFill>
                  <a:srgbClr val="5F5F5F"/>
                </a:solidFill>
              </a:rPr>
              <a:t>. This is done to reduce the </a:t>
            </a:r>
            <a:r>
              <a:rPr lang="en-US" altLang="en-US" sz="1000" b="1" u="sng">
                <a:solidFill>
                  <a:srgbClr val="993366"/>
                </a:solidFill>
              </a:rPr>
              <a:t>risk of neck injuries</a:t>
            </a:r>
            <a:r>
              <a:rPr lang="en-US" altLang="en-US" sz="1000">
                <a:solidFill>
                  <a:srgbClr val="5F5F5F"/>
                </a:solidFill>
              </a:rPr>
              <a:t>.   </a:t>
            </a:r>
          </a:p>
          <a:p>
            <a:pPr algn="just" eaLnBrk="1" hangingPunct="1"/>
            <a:endParaRPr lang="en-US" altLang="en-US" sz="500">
              <a:solidFill>
                <a:srgbClr val="5F5F5F"/>
              </a:solidFill>
            </a:endParaRPr>
          </a:p>
          <a:p>
            <a:pPr algn="just" eaLnBrk="1" hangingPunct="1">
              <a:buFontTx/>
              <a:buChar char="•"/>
            </a:pPr>
            <a:r>
              <a:rPr lang="en-US" altLang="en-US" sz="1000">
                <a:solidFill>
                  <a:srgbClr val="5F5F5F"/>
                </a:solidFill>
              </a:rPr>
              <a:t>The user uses </a:t>
            </a:r>
            <a:r>
              <a:rPr lang="en-US" altLang="en-US" sz="1000" b="1">
                <a:solidFill>
                  <a:schemeClr val="hlink"/>
                </a:solidFill>
              </a:rPr>
              <a:t>both hands to adjust and put together the product</a:t>
            </a:r>
            <a:r>
              <a:rPr lang="en-US" altLang="en-US" sz="1000">
                <a:solidFill>
                  <a:srgbClr val="5F5F5F"/>
                </a:solidFill>
              </a:rPr>
              <a:t>.</a:t>
            </a:r>
          </a:p>
          <a:p>
            <a:pPr algn="just" eaLnBrk="1" hangingPunct="1"/>
            <a:endParaRPr lang="en-US" altLang="en-US" sz="500">
              <a:solidFill>
                <a:srgbClr val="5F5F5F"/>
              </a:solidFill>
            </a:endParaRPr>
          </a:p>
          <a:p>
            <a:pPr algn="just" eaLnBrk="1" hangingPunct="1">
              <a:buFontTx/>
              <a:buChar char="•"/>
            </a:pPr>
            <a:r>
              <a:rPr lang="en-US" altLang="en-US" sz="1000">
                <a:solidFill>
                  <a:srgbClr val="5F5F5F"/>
                </a:solidFill>
              </a:rPr>
              <a:t>The user uses their hands to </a:t>
            </a:r>
            <a:r>
              <a:rPr lang="en-US" altLang="en-US" sz="1000" b="1">
                <a:solidFill>
                  <a:schemeClr val="hlink"/>
                </a:solidFill>
              </a:rPr>
              <a:t>take the desk apart</a:t>
            </a:r>
            <a:r>
              <a:rPr lang="en-US" altLang="en-US" sz="1000">
                <a:solidFill>
                  <a:srgbClr val="5F5F5F"/>
                </a:solidFill>
              </a:rPr>
              <a:t>. </a:t>
            </a:r>
          </a:p>
          <a:p>
            <a:pPr algn="just" eaLnBrk="1" hangingPunct="1"/>
            <a:endParaRPr lang="en-US" altLang="en-US" sz="1000" b="1" u="sng">
              <a:solidFill>
                <a:srgbClr val="5F5F5F"/>
              </a:solidFill>
            </a:endParaRPr>
          </a:p>
          <a:p>
            <a:pPr algn="just" eaLnBrk="1" hangingPunct="1"/>
            <a:r>
              <a:rPr lang="en-US" altLang="en-US" sz="1200" b="1">
                <a:solidFill>
                  <a:srgbClr val="5F5F5F"/>
                </a:solidFill>
              </a:rPr>
              <a:t>PERFORMANCE </a:t>
            </a:r>
          </a:p>
          <a:p>
            <a:pPr algn="just" eaLnBrk="1" hangingPunct="1">
              <a:buFontTx/>
              <a:buChar char="•"/>
            </a:pPr>
            <a:r>
              <a:rPr lang="en-US" altLang="en-US" sz="1000">
                <a:solidFill>
                  <a:srgbClr val="5F5F5F"/>
                </a:solidFill>
              </a:rPr>
              <a:t>The product must be </a:t>
            </a:r>
            <a:r>
              <a:rPr lang="en-US" altLang="en-US" sz="1000" b="1">
                <a:solidFill>
                  <a:schemeClr val="hlink"/>
                </a:solidFill>
              </a:rPr>
              <a:t>comfortable to grip onto and to move around</a:t>
            </a:r>
            <a:r>
              <a:rPr lang="en-US" altLang="en-US" sz="1000">
                <a:solidFill>
                  <a:srgbClr val="5F5F5F"/>
                </a:solidFill>
              </a:rPr>
              <a:t> the classroom and outside world.</a:t>
            </a:r>
          </a:p>
          <a:p>
            <a:pPr algn="just" eaLnBrk="1" hangingPunct="1"/>
            <a:r>
              <a:rPr lang="en-US" altLang="en-US" sz="500">
                <a:solidFill>
                  <a:srgbClr val="5F5F5F"/>
                </a:solidFill>
              </a:rPr>
              <a:t>                  </a:t>
            </a:r>
          </a:p>
          <a:p>
            <a:pPr algn="just" eaLnBrk="1" hangingPunct="1">
              <a:buFontTx/>
              <a:buChar char="•"/>
            </a:pPr>
            <a:r>
              <a:rPr lang="en-US" altLang="en-US" sz="1000">
                <a:solidFill>
                  <a:srgbClr val="5F5F5F"/>
                </a:solidFill>
              </a:rPr>
              <a:t>The materials must be </a:t>
            </a:r>
            <a:r>
              <a:rPr lang="en-US" altLang="en-US" sz="1000" b="1">
                <a:solidFill>
                  <a:schemeClr val="hlink"/>
                </a:solidFill>
              </a:rPr>
              <a:t>strong and lightweight</a:t>
            </a:r>
            <a:r>
              <a:rPr lang="en-US" altLang="en-US" sz="1000">
                <a:solidFill>
                  <a:srgbClr val="5F5F5F"/>
                </a:solidFill>
              </a:rPr>
              <a:t>. </a:t>
            </a:r>
          </a:p>
          <a:p>
            <a:pPr algn="just" eaLnBrk="1" hangingPunct="1"/>
            <a:endParaRPr lang="en-US" altLang="en-US" sz="500">
              <a:solidFill>
                <a:srgbClr val="5F5F5F"/>
              </a:solidFill>
            </a:endParaRPr>
          </a:p>
          <a:p>
            <a:pPr algn="just" eaLnBrk="1" hangingPunct="1">
              <a:buFontTx/>
              <a:buChar char="•"/>
            </a:pPr>
            <a:r>
              <a:rPr lang="en-US" altLang="en-US" sz="1000">
                <a:solidFill>
                  <a:srgbClr val="5F5F5F"/>
                </a:solidFill>
              </a:rPr>
              <a:t>The product must perform </a:t>
            </a:r>
            <a:r>
              <a:rPr lang="en-US" altLang="en-US" sz="1000" b="1" u="sng">
                <a:solidFill>
                  <a:srgbClr val="993366"/>
                </a:solidFill>
              </a:rPr>
              <a:t>well and safely</a:t>
            </a:r>
            <a:r>
              <a:rPr lang="en-US" altLang="en-US" sz="1000" b="1">
                <a:solidFill>
                  <a:schemeClr val="hlink"/>
                </a:solidFill>
              </a:rPr>
              <a:t> when it is used as it has to be easy to move around</a:t>
            </a:r>
            <a:r>
              <a:rPr lang="en-US" altLang="en-US" sz="1000">
                <a:solidFill>
                  <a:srgbClr val="5F5F5F"/>
                </a:solidFill>
              </a:rPr>
              <a:t> the classroom and to adjust the </a:t>
            </a:r>
            <a:r>
              <a:rPr lang="en-US" altLang="en-US" sz="1000" b="1">
                <a:solidFill>
                  <a:schemeClr val="hlink"/>
                </a:solidFill>
              </a:rPr>
              <a:t>height and foldable to put parts together </a:t>
            </a:r>
            <a:r>
              <a:rPr lang="en-US" altLang="en-US" sz="1000" b="1" u="sng">
                <a:solidFill>
                  <a:srgbClr val="993366"/>
                </a:solidFill>
              </a:rPr>
              <a:t>easily and safely</a:t>
            </a:r>
            <a:r>
              <a:rPr lang="en-US" altLang="en-US" sz="1000">
                <a:solidFill>
                  <a:srgbClr val="5F5F5F"/>
                </a:solidFill>
              </a:rPr>
              <a:t>.</a:t>
            </a:r>
          </a:p>
          <a:p>
            <a:pPr algn="just" eaLnBrk="1" hangingPunct="1"/>
            <a:endParaRPr lang="en-US" altLang="en-US" sz="1000" b="1" u="sng">
              <a:solidFill>
                <a:srgbClr val="5F5F5F"/>
              </a:solidFill>
            </a:endParaRPr>
          </a:p>
          <a:p>
            <a:pPr algn="just" eaLnBrk="1" hangingPunct="1"/>
            <a:r>
              <a:rPr lang="en-US" altLang="en-US" sz="1200" b="1">
                <a:solidFill>
                  <a:srgbClr val="5F5F5F"/>
                </a:solidFill>
              </a:rPr>
              <a:t>SIZE</a:t>
            </a:r>
          </a:p>
          <a:p>
            <a:pPr algn="just" eaLnBrk="1" hangingPunct="1">
              <a:buFontTx/>
              <a:buChar char="•"/>
            </a:pPr>
            <a:r>
              <a:rPr lang="en-US" altLang="en-US" sz="1000">
                <a:solidFill>
                  <a:srgbClr val="5F5F5F"/>
                </a:solidFill>
              </a:rPr>
              <a:t>The product should be no bigger than 400mm*300mm*30mm* as it </a:t>
            </a:r>
            <a:r>
              <a:rPr lang="en-US" altLang="en-US" sz="1000" b="1" u="sng">
                <a:solidFill>
                  <a:srgbClr val="993366"/>
                </a:solidFill>
              </a:rPr>
              <a:t>shouldn’t take up too much space and it also fit the size of the A4 size paper – landscape and portrait</a:t>
            </a:r>
            <a:r>
              <a:rPr lang="en-US" altLang="en-US" sz="1000">
                <a:solidFill>
                  <a:srgbClr val="5F5F5F"/>
                </a:solidFill>
              </a:rPr>
              <a:t>.</a:t>
            </a:r>
          </a:p>
          <a:p>
            <a:pPr algn="just" eaLnBrk="1" hangingPunct="1"/>
            <a:endParaRPr lang="en-US" altLang="en-US" sz="500">
              <a:solidFill>
                <a:srgbClr val="5F5F5F"/>
              </a:solidFill>
            </a:endParaRPr>
          </a:p>
          <a:p>
            <a:pPr algn="just" eaLnBrk="1" hangingPunct="1">
              <a:buFontTx/>
              <a:buChar char="•"/>
            </a:pPr>
            <a:r>
              <a:rPr lang="en-US" altLang="en-US" sz="1000">
                <a:solidFill>
                  <a:srgbClr val="5F5F5F"/>
                </a:solidFill>
              </a:rPr>
              <a:t>The </a:t>
            </a:r>
            <a:r>
              <a:rPr lang="en-US" altLang="en-US" sz="1000" b="1">
                <a:solidFill>
                  <a:schemeClr val="hlink"/>
                </a:solidFill>
              </a:rPr>
              <a:t>height of the adjustment height must be suitable for all age groups and all different heights</a:t>
            </a:r>
            <a:r>
              <a:rPr lang="en-US" altLang="en-US" sz="1000">
                <a:solidFill>
                  <a:srgbClr val="5F5F5F"/>
                </a:solidFill>
              </a:rPr>
              <a:t>.</a:t>
            </a:r>
          </a:p>
          <a:p>
            <a:pPr algn="just" eaLnBrk="1" hangingPunct="1">
              <a:buFontTx/>
              <a:buChar char="•"/>
            </a:pPr>
            <a:endParaRPr lang="en-US" altLang="en-US" sz="1000">
              <a:solidFill>
                <a:srgbClr val="5F5F5F"/>
              </a:solidFill>
            </a:endParaRPr>
          </a:p>
          <a:p>
            <a:pPr algn="just" eaLnBrk="1" hangingPunct="1"/>
            <a:r>
              <a:rPr lang="en-US" altLang="en-US" sz="1200" b="1">
                <a:solidFill>
                  <a:srgbClr val="5F5F5F"/>
                </a:solidFill>
              </a:rPr>
              <a:t>COMFORT OF USE</a:t>
            </a:r>
          </a:p>
          <a:p>
            <a:pPr algn="just" eaLnBrk="1" hangingPunct="1">
              <a:buFontTx/>
              <a:buChar char="•"/>
            </a:pPr>
            <a:r>
              <a:rPr lang="en-US" altLang="en-US" sz="1000">
                <a:solidFill>
                  <a:srgbClr val="5F5F5F"/>
                </a:solidFill>
              </a:rPr>
              <a:t>Whoever is using the product it </a:t>
            </a:r>
            <a:r>
              <a:rPr lang="en-US" altLang="en-US" sz="1000" b="1">
                <a:solidFill>
                  <a:schemeClr val="hlink"/>
                </a:solidFill>
              </a:rPr>
              <a:t>must be comfortable to use and also to move around the desk</a:t>
            </a:r>
            <a:r>
              <a:rPr lang="en-US" altLang="en-US" sz="1000">
                <a:solidFill>
                  <a:srgbClr val="5F5F5F"/>
                </a:solidFill>
              </a:rPr>
              <a:t>.  </a:t>
            </a:r>
          </a:p>
          <a:p>
            <a:pPr algn="just" eaLnBrk="1" hangingPunct="1">
              <a:buFontTx/>
              <a:buChar char="•"/>
            </a:pPr>
            <a:endParaRPr lang="en-US" altLang="en-US" sz="500">
              <a:solidFill>
                <a:srgbClr val="5F5F5F"/>
              </a:solidFill>
            </a:endParaRPr>
          </a:p>
          <a:p>
            <a:pPr algn="just" eaLnBrk="1" hangingPunct="1">
              <a:buFontTx/>
              <a:buChar char="•"/>
            </a:pPr>
            <a:r>
              <a:rPr lang="en-US" altLang="en-US" sz="1000">
                <a:solidFill>
                  <a:srgbClr val="5F5F5F"/>
                </a:solidFill>
              </a:rPr>
              <a:t>The product is designed in </a:t>
            </a:r>
            <a:r>
              <a:rPr lang="en-US" altLang="en-US" sz="1000" b="1" u="sng">
                <a:solidFill>
                  <a:srgbClr val="993366"/>
                </a:solidFill>
              </a:rPr>
              <a:t>A4 paper sizes – Landscape and Portrait allowing more comfort for the user</a:t>
            </a:r>
            <a:r>
              <a:rPr lang="en-US" altLang="en-US" sz="1000">
                <a:solidFill>
                  <a:srgbClr val="5F5F5F"/>
                </a:solidFill>
              </a:rPr>
              <a:t>.</a:t>
            </a:r>
            <a:endParaRPr lang="en-US" altLang="en-US" sz="1000" b="1" u="sng">
              <a:solidFill>
                <a:srgbClr val="5F5F5F"/>
              </a:solidFill>
            </a:endParaRPr>
          </a:p>
        </p:txBody>
      </p:sp>
      <p:sp>
        <p:nvSpPr>
          <p:cNvPr id="8199" name="Text Box 19"/>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INFORMATION</a:t>
            </a:r>
            <a:r>
              <a:rPr lang="en-GB" altLang="en-US" sz="3200" b="1">
                <a:solidFill>
                  <a:srgbClr val="5F5F5F"/>
                </a:solidFill>
                <a:cs typeface="Arial" pitchFamily="34" charset="0"/>
              </a:rPr>
              <a:t>, INSPIRATION &amp; INFLUENCES</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223838" y="-239713"/>
            <a:ext cx="13320713" cy="10153651"/>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3251"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53252" name="Picture 7" descr="MULZOPIC119"/>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t="2196" b="53799"/>
          <a:stretch>
            <a:fillRect/>
          </a:stretch>
        </p:blipFill>
        <p:spPr bwMode="auto">
          <a:xfrm>
            <a:off x="63500" y="1504950"/>
            <a:ext cx="13033375" cy="833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3" name="Text Box 5"/>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DESIGN</a:t>
            </a:r>
            <a:r>
              <a:rPr lang="en-GB" altLang="en-US" sz="3200" b="1">
                <a:solidFill>
                  <a:srgbClr val="5F5F5F"/>
                </a:solidFill>
                <a:cs typeface="Arial" pitchFamily="34" charset="0"/>
              </a:rPr>
              <a:t>, DESIGN DEVELOPMENT &amp; MAKING</a:t>
            </a:r>
          </a:p>
        </p:txBody>
      </p:sp>
      <p:sp>
        <p:nvSpPr>
          <p:cNvPr id="53254" name="Text Box 8"/>
          <p:cNvSpPr txBox="1">
            <a:spLocks noChangeArrowheads="1"/>
          </p:cNvSpPr>
          <p:nvPr/>
        </p:nvSpPr>
        <p:spPr bwMode="auto">
          <a:xfrm>
            <a:off x="3592513" y="192088"/>
            <a:ext cx="72723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BAGS INITIAL IDEAS</a:t>
            </a:r>
          </a:p>
        </p:txBody>
      </p:sp>
      <p:sp>
        <p:nvSpPr>
          <p:cNvPr id="53255" name="Text Box 14"/>
          <p:cNvSpPr txBox="1">
            <a:spLocks noChangeArrowheads="1"/>
          </p:cNvSpPr>
          <p:nvPr/>
        </p:nvSpPr>
        <p:spPr bwMode="auto">
          <a:xfrm>
            <a:off x="3663950" y="454025"/>
            <a:ext cx="8929688"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a:solidFill>
                  <a:srgbClr val="5F5F5F"/>
                </a:solidFill>
              </a:rPr>
              <a:t>Here are some quick sketches of the bags, I am doing this because I want my final product to be </a:t>
            </a:r>
            <a:r>
              <a:rPr lang="en-GB" altLang="en-US" sz="1200" b="1">
                <a:solidFill>
                  <a:srgbClr val="FF9900"/>
                </a:solidFill>
              </a:rPr>
              <a:t>portable and also comfortable</a:t>
            </a:r>
            <a:r>
              <a:rPr lang="en-GB" altLang="en-US" sz="1200">
                <a:solidFill>
                  <a:srgbClr val="5F5F5F"/>
                </a:solidFill>
              </a:rPr>
              <a:t>. I am trying to identify the suitable </a:t>
            </a:r>
            <a:r>
              <a:rPr lang="en-GB" altLang="en-US" sz="1200" b="1">
                <a:solidFill>
                  <a:srgbClr val="FF9900"/>
                </a:solidFill>
              </a:rPr>
              <a:t>shape, size, style and also colour</a:t>
            </a:r>
            <a:r>
              <a:rPr lang="en-GB" altLang="en-US" sz="1200">
                <a:solidFill>
                  <a:srgbClr val="5F5F5F"/>
                </a:solidFill>
              </a:rPr>
              <a:t> of the bag and also the use of </a:t>
            </a:r>
            <a:r>
              <a:rPr lang="en-GB" altLang="en-US" sz="1200" b="1">
                <a:solidFill>
                  <a:srgbClr val="FF9900"/>
                </a:solidFill>
              </a:rPr>
              <a:t>recyclable materials</a:t>
            </a:r>
            <a:r>
              <a:rPr lang="en-GB" altLang="en-US" sz="1200">
                <a:solidFill>
                  <a:srgbClr val="5F5F5F"/>
                </a:solidFill>
              </a:rPr>
              <a:t> of the overall product to make it more </a:t>
            </a:r>
            <a:r>
              <a:rPr lang="en-GB" altLang="en-US" sz="1000" b="1">
                <a:solidFill>
                  <a:srgbClr val="FF9900"/>
                </a:solidFill>
              </a:rPr>
              <a:t>environmentally</a:t>
            </a:r>
            <a:r>
              <a:rPr lang="en-GB" altLang="en-US" sz="1200" b="1">
                <a:solidFill>
                  <a:srgbClr val="FF9900"/>
                </a:solidFill>
              </a:rPr>
              <a:t> friendly</a:t>
            </a:r>
            <a:r>
              <a:rPr lang="en-GB" altLang="en-US" sz="1200">
                <a:solidFill>
                  <a:srgbClr val="5F5F5F"/>
                </a:solidFill>
              </a:rPr>
              <a:t> and </a:t>
            </a:r>
            <a:r>
              <a:rPr lang="en-GB" altLang="en-US" sz="1200" b="1">
                <a:solidFill>
                  <a:srgbClr val="FF9900"/>
                </a:solidFill>
              </a:rPr>
              <a:t>cheap</a:t>
            </a:r>
            <a:r>
              <a:rPr lang="en-GB" altLang="en-US" sz="1200">
                <a:solidFill>
                  <a:srgbClr val="5F5F5F"/>
                </a:solidFill>
              </a:rPr>
              <a:t> to manufacture as well. </a:t>
            </a:r>
            <a:endParaRPr lang="en-US" altLang="en-US" sz="1200">
              <a:solidFill>
                <a:srgbClr val="5F5F5F"/>
              </a:solidFill>
            </a:endParaRPr>
          </a:p>
        </p:txBody>
      </p:sp>
      <p:sp>
        <p:nvSpPr>
          <p:cNvPr id="53256" name="Text Box 15"/>
          <p:cNvSpPr txBox="1">
            <a:spLocks noChangeArrowheads="1"/>
          </p:cNvSpPr>
          <p:nvPr/>
        </p:nvSpPr>
        <p:spPr bwMode="auto">
          <a:xfrm>
            <a:off x="2584450" y="5664200"/>
            <a:ext cx="10795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Cool modern details.</a:t>
            </a:r>
            <a:endParaRPr lang="en-US" altLang="en-US" sz="800">
              <a:solidFill>
                <a:srgbClr val="4D4D4D"/>
              </a:solidFill>
            </a:endParaRPr>
          </a:p>
        </p:txBody>
      </p:sp>
      <p:sp>
        <p:nvSpPr>
          <p:cNvPr id="53257" name="Line 24"/>
          <p:cNvSpPr>
            <a:spLocks noChangeShapeType="1"/>
          </p:cNvSpPr>
          <p:nvPr/>
        </p:nvSpPr>
        <p:spPr bwMode="auto">
          <a:xfrm flipH="1" flipV="1">
            <a:off x="2008188" y="3937000"/>
            <a:ext cx="1008062" cy="17272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3258" name="Text Box 15"/>
          <p:cNvSpPr txBox="1">
            <a:spLocks noChangeArrowheads="1"/>
          </p:cNvSpPr>
          <p:nvPr/>
        </p:nvSpPr>
        <p:spPr bwMode="auto">
          <a:xfrm>
            <a:off x="1071563" y="7177088"/>
            <a:ext cx="10795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Cool modern details.</a:t>
            </a:r>
            <a:endParaRPr lang="en-US" altLang="en-US" sz="800">
              <a:solidFill>
                <a:srgbClr val="4D4D4D"/>
              </a:solidFill>
            </a:endParaRPr>
          </a:p>
        </p:txBody>
      </p:sp>
      <p:sp>
        <p:nvSpPr>
          <p:cNvPr id="53259" name="Line 26"/>
          <p:cNvSpPr>
            <a:spLocks noChangeShapeType="1"/>
          </p:cNvSpPr>
          <p:nvPr/>
        </p:nvSpPr>
        <p:spPr bwMode="auto">
          <a:xfrm>
            <a:off x="1720850" y="7608888"/>
            <a:ext cx="1008063" cy="792162"/>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3260" name="Text Box 15"/>
          <p:cNvSpPr txBox="1">
            <a:spLocks noChangeArrowheads="1"/>
          </p:cNvSpPr>
          <p:nvPr/>
        </p:nvSpPr>
        <p:spPr bwMode="auto">
          <a:xfrm>
            <a:off x="5464175" y="9048750"/>
            <a:ext cx="15128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Interesting and appealing to the eye shape</a:t>
            </a:r>
            <a:endParaRPr lang="en-US" altLang="en-US" sz="800">
              <a:solidFill>
                <a:srgbClr val="4D4D4D"/>
              </a:solidFill>
            </a:endParaRPr>
          </a:p>
        </p:txBody>
      </p:sp>
      <p:sp>
        <p:nvSpPr>
          <p:cNvPr id="53261" name="Line 28"/>
          <p:cNvSpPr>
            <a:spLocks noChangeShapeType="1"/>
          </p:cNvSpPr>
          <p:nvPr/>
        </p:nvSpPr>
        <p:spPr bwMode="auto">
          <a:xfrm flipH="1" flipV="1">
            <a:off x="5680075" y="8256588"/>
            <a:ext cx="360363" cy="792162"/>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3262" name="Text Box 15"/>
          <p:cNvSpPr txBox="1">
            <a:spLocks noChangeArrowheads="1"/>
          </p:cNvSpPr>
          <p:nvPr/>
        </p:nvSpPr>
        <p:spPr bwMode="auto">
          <a:xfrm>
            <a:off x="8272463" y="5160963"/>
            <a:ext cx="129698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Attractive details.</a:t>
            </a:r>
            <a:endParaRPr lang="en-US" altLang="en-US" sz="800">
              <a:solidFill>
                <a:srgbClr val="4D4D4D"/>
              </a:solidFill>
            </a:endParaRPr>
          </a:p>
        </p:txBody>
      </p:sp>
      <p:sp>
        <p:nvSpPr>
          <p:cNvPr id="53263" name="Line 30"/>
          <p:cNvSpPr>
            <a:spLocks noChangeShapeType="1"/>
          </p:cNvSpPr>
          <p:nvPr/>
        </p:nvSpPr>
        <p:spPr bwMode="auto">
          <a:xfrm flipH="1" flipV="1">
            <a:off x="8201025" y="4224338"/>
            <a:ext cx="576263" cy="93662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3264" name="Text Box 15"/>
          <p:cNvSpPr txBox="1">
            <a:spLocks noChangeArrowheads="1"/>
          </p:cNvSpPr>
          <p:nvPr/>
        </p:nvSpPr>
        <p:spPr bwMode="auto">
          <a:xfrm>
            <a:off x="4529138" y="5745163"/>
            <a:ext cx="12954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Attractive shape</a:t>
            </a:r>
            <a:endParaRPr lang="en-US" altLang="en-US" sz="800">
              <a:solidFill>
                <a:srgbClr val="4D4D4D"/>
              </a:solidFill>
            </a:endParaRPr>
          </a:p>
        </p:txBody>
      </p:sp>
      <p:sp>
        <p:nvSpPr>
          <p:cNvPr id="53265" name="Line 32"/>
          <p:cNvSpPr>
            <a:spLocks noChangeShapeType="1"/>
          </p:cNvSpPr>
          <p:nvPr/>
        </p:nvSpPr>
        <p:spPr bwMode="auto">
          <a:xfrm flipV="1">
            <a:off x="4960938" y="4872038"/>
            <a:ext cx="360362" cy="865187"/>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3266" name="Text Box 15"/>
          <p:cNvSpPr txBox="1">
            <a:spLocks noChangeArrowheads="1"/>
          </p:cNvSpPr>
          <p:nvPr/>
        </p:nvSpPr>
        <p:spPr bwMode="auto">
          <a:xfrm>
            <a:off x="4816475" y="3432175"/>
            <a:ext cx="12954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Comfortable straps</a:t>
            </a:r>
            <a:endParaRPr lang="en-US" altLang="en-US" sz="800">
              <a:solidFill>
                <a:srgbClr val="4D4D4D"/>
              </a:solidFill>
            </a:endParaRPr>
          </a:p>
        </p:txBody>
      </p:sp>
      <p:sp>
        <p:nvSpPr>
          <p:cNvPr id="53267" name="Line 34"/>
          <p:cNvSpPr>
            <a:spLocks noChangeShapeType="1"/>
          </p:cNvSpPr>
          <p:nvPr/>
        </p:nvSpPr>
        <p:spPr bwMode="auto">
          <a:xfrm flipV="1">
            <a:off x="5895975" y="3432175"/>
            <a:ext cx="433388" cy="144463"/>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3268" name="Line 35"/>
          <p:cNvSpPr>
            <a:spLocks noChangeShapeType="1"/>
          </p:cNvSpPr>
          <p:nvPr/>
        </p:nvSpPr>
        <p:spPr bwMode="auto">
          <a:xfrm flipH="1">
            <a:off x="4745038" y="3721100"/>
            <a:ext cx="431800" cy="35877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3269" name="Line 36"/>
          <p:cNvSpPr>
            <a:spLocks noChangeShapeType="1"/>
          </p:cNvSpPr>
          <p:nvPr/>
        </p:nvSpPr>
        <p:spPr bwMode="auto">
          <a:xfrm flipH="1">
            <a:off x="4168775" y="3648075"/>
            <a:ext cx="863600" cy="7302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3270" name="Text Box 15"/>
          <p:cNvSpPr txBox="1">
            <a:spLocks noChangeArrowheads="1"/>
          </p:cNvSpPr>
          <p:nvPr/>
        </p:nvSpPr>
        <p:spPr bwMode="auto">
          <a:xfrm>
            <a:off x="1936750" y="1416050"/>
            <a:ext cx="165735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use of materials is recyclable to make the bag environmental friendly.</a:t>
            </a:r>
            <a:endParaRPr lang="en-US" altLang="en-US" sz="800">
              <a:solidFill>
                <a:srgbClr val="4D4D4D"/>
              </a:solidFill>
            </a:endParaRPr>
          </a:p>
        </p:txBody>
      </p:sp>
      <p:sp>
        <p:nvSpPr>
          <p:cNvPr id="53271" name="Line 38"/>
          <p:cNvSpPr>
            <a:spLocks noChangeShapeType="1"/>
          </p:cNvSpPr>
          <p:nvPr/>
        </p:nvSpPr>
        <p:spPr bwMode="auto">
          <a:xfrm>
            <a:off x="3087688" y="1992313"/>
            <a:ext cx="360362" cy="72072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3272" name="Line 39"/>
          <p:cNvSpPr>
            <a:spLocks noChangeShapeType="1"/>
          </p:cNvSpPr>
          <p:nvPr/>
        </p:nvSpPr>
        <p:spPr bwMode="auto">
          <a:xfrm>
            <a:off x="3376613" y="1776413"/>
            <a:ext cx="792162" cy="360362"/>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3273" name="Line 40"/>
          <p:cNvSpPr>
            <a:spLocks noChangeShapeType="1"/>
          </p:cNvSpPr>
          <p:nvPr/>
        </p:nvSpPr>
        <p:spPr bwMode="auto">
          <a:xfrm flipH="1">
            <a:off x="1576388" y="1849438"/>
            <a:ext cx="504825" cy="6477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3274" name="Text Box 15"/>
          <p:cNvSpPr txBox="1">
            <a:spLocks noChangeArrowheads="1"/>
          </p:cNvSpPr>
          <p:nvPr/>
        </p:nvSpPr>
        <p:spPr bwMode="auto">
          <a:xfrm>
            <a:off x="9496425" y="1200150"/>
            <a:ext cx="2735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use of straps is to increase the comfort of the overall product and also is used to carry the bag.</a:t>
            </a:r>
            <a:endParaRPr lang="en-US" altLang="en-US" sz="800">
              <a:solidFill>
                <a:srgbClr val="4D4D4D"/>
              </a:solidFill>
            </a:endParaRPr>
          </a:p>
        </p:txBody>
      </p:sp>
      <p:sp>
        <p:nvSpPr>
          <p:cNvPr id="53275" name="Line 42"/>
          <p:cNvSpPr>
            <a:spLocks noChangeShapeType="1"/>
          </p:cNvSpPr>
          <p:nvPr/>
        </p:nvSpPr>
        <p:spPr bwMode="auto">
          <a:xfrm>
            <a:off x="10361613" y="1631950"/>
            <a:ext cx="142875" cy="129698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3276" name="Line 43"/>
          <p:cNvSpPr>
            <a:spLocks noChangeShapeType="1"/>
          </p:cNvSpPr>
          <p:nvPr/>
        </p:nvSpPr>
        <p:spPr bwMode="auto">
          <a:xfrm flipH="1">
            <a:off x="8993188" y="1631950"/>
            <a:ext cx="936625" cy="1008063"/>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3277" name="Text Box 15"/>
          <p:cNvSpPr txBox="1">
            <a:spLocks noChangeArrowheads="1"/>
          </p:cNvSpPr>
          <p:nvPr/>
        </p:nvSpPr>
        <p:spPr bwMode="auto">
          <a:xfrm>
            <a:off x="6113463" y="1192213"/>
            <a:ext cx="23764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buckle is used to keep the lid closed avoiding any documents etc to fall out of the bag.</a:t>
            </a:r>
            <a:endParaRPr lang="en-US" altLang="en-US" sz="800">
              <a:solidFill>
                <a:srgbClr val="4D4D4D"/>
              </a:solidFill>
            </a:endParaRPr>
          </a:p>
        </p:txBody>
      </p:sp>
      <p:sp>
        <p:nvSpPr>
          <p:cNvPr id="53278" name="Line 45"/>
          <p:cNvSpPr>
            <a:spLocks noChangeShapeType="1"/>
          </p:cNvSpPr>
          <p:nvPr/>
        </p:nvSpPr>
        <p:spPr bwMode="auto">
          <a:xfrm flipH="1">
            <a:off x="4887913" y="1631950"/>
            <a:ext cx="1800225" cy="86518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3279" name="Line 46"/>
          <p:cNvSpPr>
            <a:spLocks noChangeShapeType="1"/>
          </p:cNvSpPr>
          <p:nvPr/>
        </p:nvSpPr>
        <p:spPr bwMode="auto">
          <a:xfrm>
            <a:off x="7048500" y="1704975"/>
            <a:ext cx="215900" cy="1008063"/>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223838" y="-239713"/>
            <a:ext cx="13320713" cy="10153651"/>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4275"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54276" name="Text Box 5"/>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DESIGN</a:t>
            </a:r>
            <a:r>
              <a:rPr lang="en-GB" altLang="en-US" sz="3200" b="1">
                <a:solidFill>
                  <a:srgbClr val="5F5F5F"/>
                </a:solidFill>
                <a:cs typeface="Arial" pitchFamily="34" charset="0"/>
              </a:rPr>
              <a:t>, DESIGN DEVELOPMENT &amp; MAKING</a:t>
            </a:r>
          </a:p>
        </p:txBody>
      </p:sp>
      <p:pic>
        <p:nvPicPr>
          <p:cNvPr id="54277" name="Picture 6" descr="MULZOPIC119"/>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t="9203" r="54535" b="43349"/>
          <a:stretch>
            <a:fillRect/>
          </a:stretch>
        </p:blipFill>
        <p:spPr bwMode="auto">
          <a:xfrm>
            <a:off x="-944563" y="1920875"/>
            <a:ext cx="9569451"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7" descr="MULZOPIC120"/>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55127" b="50853"/>
          <a:stretch>
            <a:fillRect/>
          </a:stretch>
        </p:blipFill>
        <p:spPr bwMode="auto">
          <a:xfrm>
            <a:off x="8129588" y="4079875"/>
            <a:ext cx="4960937" cy="373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Picture 14" descr="MULZOPIC119"/>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4466" t="52596" r="54535" b="18094"/>
          <a:stretch>
            <a:fillRect/>
          </a:stretch>
        </p:blipFill>
        <p:spPr bwMode="auto">
          <a:xfrm>
            <a:off x="4097338" y="58738"/>
            <a:ext cx="7775575" cy="394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0" name="Rectangle 15"/>
          <p:cNvSpPr>
            <a:spLocks noChangeArrowheads="1"/>
          </p:cNvSpPr>
          <p:nvPr/>
        </p:nvSpPr>
        <p:spPr bwMode="auto">
          <a:xfrm>
            <a:off x="4244975" y="-200025"/>
            <a:ext cx="1835150" cy="657225"/>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4281" name="Rectangle 16"/>
          <p:cNvSpPr>
            <a:spLocks noChangeArrowheads="1"/>
          </p:cNvSpPr>
          <p:nvPr/>
        </p:nvSpPr>
        <p:spPr bwMode="auto">
          <a:xfrm>
            <a:off x="6446838" y="-104775"/>
            <a:ext cx="2201862" cy="657225"/>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4282" name="Rectangle 17"/>
          <p:cNvSpPr>
            <a:spLocks noChangeArrowheads="1"/>
          </p:cNvSpPr>
          <p:nvPr/>
        </p:nvSpPr>
        <p:spPr bwMode="auto">
          <a:xfrm>
            <a:off x="8416925" y="-455613"/>
            <a:ext cx="1835150" cy="657226"/>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4283" name="Text Box 8"/>
          <p:cNvSpPr txBox="1">
            <a:spLocks noChangeArrowheads="1"/>
          </p:cNvSpPr>
          <p:nvPr/>
        </p:nvSpPr>
        <p:spPr bwMode="auto">
          <a:xfrm>
            <a:off x="3592513" y="120650"/>
            <a:ext cx="72723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BAGS INITIAL IDEAS</a:t>
            </a:r>
          </a:p>
        </p:txBody>
      </p:sp>
      <p:sp>
        <p:nvSpPr>
          <p:cNvPr id="54284" name="Rectangle 20"/>
          <p:cNvSpPr>
            <a:spLocks noChangeArrowheads="1"/>
          </p:cNvSpPr>
          <p:nvPr/>
        </p:nvSpPr>
        <p:spPr bwMode="auto">
          <a:xfrm>
            <a:off x="5753100" y="8545513"/>
            <a:ext cx="1727200" cy="4318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4285" name="Rectangle 21"/>
          <p:cNvSpPr>
            <a:spLocks noChangeArrowheads="1"/>
          </p:cNvSpPr>
          <p:nvPr/>
        </p:nvSpPr>
        <p:spPr bwMode="auto">
          <a:xfrm>
            <a:off x="6400800" y="8401050"/>
            <a:ext cx="1008063" cy="2159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4286" name="Text Box 15"/>
          <p:cNvSpPr txBox="1">
            <a:spLocks noChangeArrowheads="1"/>
          </p:cNvSpPr>
          <p:nvPr/>
        </p:nvSpPr>
        <p:spPr bwMode="auto">
          <a:xfrm>
            <a:off x="1793875" y="1311275"/>
            <a:ext cx="2735263"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this idea because it is very modern and also really attractive to look at. I think it can be easily portable because the bag is over the shoulder and it is not hanging. (which could adversely effect posture</a:t>
            </a:r>
            <a:endParaRPr lang="en-US" altLang="en-US" sz="800">
              <a:solidFill>
                <a:srgbClr val="4D4D4D"/>
              </a:solidFill>
            </a:endParaRPr>
          </a:p>
        </p:txBody>
      </p:sp>
      <p:sp>
        <p:nvSpPr>
          <p:cNvPr id="54287" name="Line 23"/>
          <p:cNvSpPr>
            <a:spLocks noChangeShapeType="1"/>
          </p:cNvSpPr>
          <p:nvPr/>
        </p:nvSpPr>
        <p:spPr bwMode="auto">
          <a:xfrm flipV="1">
            <a:off x="4456113" y="1416050"/>
            <a:ext cx="2305050" cy="7143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4288" name="Text Box 15"/>
          <p:cNvSpPr txBox="1">
            <a:spLocks noChangeArrowheads="1"/>
          </p:cNvSpPr>
          <p:nvPr/>
        </p:nvSpPr>
        <p:spPr bwMode="auto">
          <a:xfrm>
            <a:off x="4960938" y="615950"/>
            <a:ext cx="21605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this design looks really comfortable to use or too carry around.</a:t>
            </a:r>
            <a:endParaRPr lang="en-US" altLang="en-US" sz="800">
              <a:solidFill>
                <a:srgbClr val="4D4D4D"/>
              </a:solidFill>
            </a:endParaRPr>
          </a:p>
        </p:txBody>
      </p:sp>
      <p:sp>
        <p:nvSpPr>
          <p:cNvPr id="54289" name="Line 25"/>
          <p:cNvSpPr>
            <a:spLocks noChangeShapeType="1"/>
          </p:cNvSpPr>
          <p:nvPr/>
        </p:nvSpPr>
        <p:spPr bwMode="auto">
          <a:xfrm>
            <a:off x="6400800" y="984250"/>
            <a:ext cx="720725" cy="360363"/>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4290" name="Text Box 15"/>
          <p:cNvSpPr txBox="1">
            <a:spLocks noChangeArrowheads="1"/>
          </p:cNvSpPr>
          <p:nvPr/>
        </p:nvSpPr>
        <p:spPr bwMode="auto">
          <a:xfrm>
            <a:off x="9209088" y="3144838"/>
            <a:ext cx="35925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inspirational of the straps is the use of cars or  other motor vehicle's seat belt because it can be easily adjusted etc.</a:t>
            </a:r>
            <a:endParaRPr lang="en-US" altLang="en-US" sz="800">
              <a:solidFill>
                <a:srgbClr val="4D4D4D"/>
              </a:solidFill>
            </a:endParaRPr>
          </a:p>
        </p:txBody>
      </p:sp>
      <p:sp>
        <p:nvSpPr>
          <p:cNvPr id="54291" name="Line 27"/>
          <p:cNvSpPr>
            <a:spLocks noChangeShapeType="1"/>
          </p:cNvSpPr>
          <p:nvPr/>
        </p:nvSpPr>
        <p:spPr bwMode="auto">
          <a:xfrm flipH="1" flipV="1">
            <a:off x="8705850" y="2424113"/>
            <a:ext cx="863600" cy="72072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4292" name="Text Box 15"/>
          <p:cNvSpPr txBox="1">
            <a:spLocks noChangeArrowheads="1"/>
          </p:cNvSpPr>
          <p:nvPr/>
        </p:nvSpPr>
        <p:spPr bwMode="auto">
          <a:xfrm>
            <a:off x="10648950" y="623888"/>
            <a:ext cx="207962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design has the use of triangular strap. I prefer the use of circular punch because it looks very modern and also stylish. </a:t>
            </a:r>
            <a:endParaRPr lang="en-US" altLang="en-US" sz="800">
              <a:solidFill>
                <a:srgbClr val="4D4D4D"/>
              </a:solidFill>
            </a:endParaRPr>
          </a:p>
        </p:txBody>
      </p:sp>
      <p:sp>
        <p:nvSpPr>
          <p:cNvPr id="54293" name="Line 29"/>
          <p:cNvSpPr>
            <a:spLocks noChangeShapeType="1"/>
          </p:cNvSpPr>
          <p:nvPr/>
        </p:nvSpPr>
        <p:spPr bwMode="auto">
          <a:xfrm flipH="1">
            <a:off x="9496425" y="768350"/>
            <a:ext cx="1368425" cy="7143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4294" name="Text Box 15"/>
          <p:cNvSpPr txBox="1">
            <a:spLocks noChangeArrowheads="1"/>
          </p:cNvSpPr>
          <p:nvPr/>
        </p:nvSpPr>
        <p:spPr bwMode="auto">
          <a:xfrm>
            <a:off x="2152650" y="2424113"/>
            <a:ext cx="2519363"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functionality of this bag because there is two storage space and it is useful for keep work separate or keeping your work neat, tidy and also professional.</a:t>
            </a:r>
            <a:endParaRPr lang="en-US" altLang="en-US" sz="800">
              <a:solidFill>
                <a:srgbClr val="4D4D4D"/>
              </a:solidFill>
            </a:endParaRPr>
          </a:p>
        </p:txBody>
      </p:sp>
      <p:sp>
        <p:nvSpPr>
          <p:cNvPr id="54295" name="Line 31"/>
          <p:cNvSpPr>
            <a:spLocks noChangeShapeType="1"/>
          </p:cNvSpPr>
          <p:nvPr/>
        </p:nvSpPr>
        <p:spPr bwMode="auto">
          <a:xfrm>
            <a:off x="3879850" y="3144838"/>
            <a:ext cx="504825" cy="935037"/>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4296" name="Text Box 15"/>
          <p:cNvSpPr txBox="1">
            <a:spLocks noChangeArrowheads="1"/>
          </p:cNvSpPr>
          <p:nvPr/>
        </p:nvSpPr>
        <p:spPr bwMode="auto">
          <a:xfrm>
            <a:off x="8056563" y="3776663"/>
            <a:ext cx="2447925"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this style because it looks very modern and also the use of details makes the overall product to look attractive.</a:t>
            </a:r>
            <a:endParaRPr lang="en-US" altLang="en-US" sz="800">
              <a:solidFill>
                <a:srgbClr val="4D4D4D"/>
              </a:solidFill>
            </a:endParaRPr>
          </a:p>
        </p:txBody>
      </p:sp>
      <p:sp>
        <p:nvSpPr>
          <p:cNvPr id="54297" name="Line 33"/>
          <p:cNvSpPr>
            <a:spLocks noChangeShapeType="1"/>
          </p:cNvSpPr>
          <p:nvPr/>
        </p:nvSpPr>
        <p:spPr bwMode="auto">
          <a:xfrm>
            <a:off x="8993188" y="4511675"/>
            <a:ext cx="71437" cy="158432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4298" name="Text Box 15"/>
          <p:cNvSpPr txBox="1">
            <a:spLocks noChangeArrowheads="1"/>
          </p:cNvSpPr>
          <p:nvPr/>
        </p:nvSpPr>
        <p:spPr bwMode="auto">
          <a:xfrm>
            <a:off x="10721975" y="1560513"/>
            <a:ext cx="2079625"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product can be made of plastic bags knitted or stitched to make it’s overall appearance appealing to the eye. I am also using this type of material because I want my product to be environmentally friendly to the target audience.</a:t>
            </a:r>
            <a:endParaRPr lang="en-US" altLang="en-US" sz="800">
              <a:solidFill>
                <a:srgbClr val="4D4D4D"/>
              </a:solidFill>
            </a:endParaRPr>
          </a:p>
        </p:txBody>
      </p:sp>
      <p:sp>
        <p:nvSpPr>
          <p:cNvPr id="54299" name="Line 35"/>
          <p:cNvSpPr>
            <a:spLocks noChangeShapeType="1"/>
          </p:cNvSpPr>
          <p:nvPr/>
        </p:nvSpPr>
        <p:spPr bwMode="auto">
          <a:xfrm flipH="1" flipV="1">
            <a:off x="8705850" y="1271588"/>
            <a:ext cx="2087563" cy="433387"/>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4300" name="Text Box 15"/>
          <p:cNvSpPr txBox="1">
            <a:spLocks noChangeArrowheads="1"/>
          </p:cNvSpPr>
          <p:nvPr/>
        </p:nvSpPr>
        <p:spPr bwMode="auto">
          <a:xfrm>
            <a:off x="5680075" y="112713"/>
            <a:ext cx="41052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use of ergonomics is considered when designing this product and also the size and the shape of the product in order to make it work well.</a:t>
            </a:r>
            <a:endParaRPr lang="en-US" altLang="en-US" sz="800">
              <a:solidFill>
                <a:srgbClr val="4D4D4D"/>
              </a:solidFill>
            </a:endParaRPr>
          </a:p>
        </p:txBody>
      </p:sp>
      <p:sp>
        <p:nvSpPr>
          <p:cNvPr id="54301" name="Line 37"/>
          <p:cNvSpPr>
            <a:spLocks noChangeShapeType="1"/>
          </p:cNvSpPr>
          <p:nvPr/>
        </p:nvSpPr>
        <p:spPr bwMode="auto">
          <a:xfrm>
            <a:off x="7264400" y="552450"/>
            <a:ext cx="73025" cy="1008063"/>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4302" name="Rectangle 38"/>
          <p:cNvSpPr>
            <a:spLocks noChangeArrowheads="1"/>
          </p:cNvSpPr>
          <p:nvPr/>
        </p:nvSpPr>
        <p:spPr bwMode="auto">
          <a:xfrm>
            <a:off x="4600575" y="5354638"/>
            <a:ext cx="12811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b="1">
                <a:solidFill>
                  <a:srgbClr val="FF9900"/>
                </a:solidFill>
              </a:rPr>
              <a:t>BAG OPENED</a:t>
            </a:r>
            <a:endParaRPr lang="en-US" altLang="en-US" sz="1200" b="1">
              <a:solidFill>
                <a:srgbClr val="FF9900"/>
              </a:solidFill>
            </a:endParaRPr>
          </a:p>
        </p:txBody>
      </p:sp>
      <p:sp>
        <p:nvSpPr>
          <p:cNvPr id="54303" name="Rectangle 39"/>
          <p:cNvSpPr>
            <a:spLocks noChangeArrowheads="1"/>
          </p:cNvSpPr>
          <p:nvPr/>
        </p:nvSpPr>
        <p:spPr bwMode="auto">
          <a:xfrm>
            <a:off x="4600575" y="8401050"/>
            <a:ext cx="1281113"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b="1">
                <a:solidFill>
                  <a:srgbClr val="FF9900"/>
                </a:solidFill>
              </a:rPr>
              <a:t>BAG OPENED</a:t>
            </a:r>
            <a:endParaRPr lang="en-US" altLang="en-US" sz="1200" b="1">
              <a:solidFill>
                <a:srgbClr val="FF9900"/>
              </a:solidFill>
            </a:endParaRPr>
          </a:p>
        </p:txBody>
      </p:sp>
      <p:sp>
        <p:nvSpPr>
          <p:cNvPr id="54304" name="Rectangle 40"/>
          <p:cNvSpPr>
            <a:spLocks noChangeArrowheads="1"/>
          </p:cNvSpPr>
          <p:nvPr/>
        </p:nvSpPr>
        <p:spPr bwMode="auto">
          <a:xfrm>
            <a:off x="5343525" y="3267075"/>
            <a:ext cx="1273175"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b="1">
                <a:solidFill>
                  <a:srgbClr val="FF9900"/>
                </a:solidFill>
              </a:rPr>
              <a:t>BAG CLOSED</a:t>
            </a:r>
            <a:endParaRPr lang="en-US" altLang="en-US" sz="1200" b="1">
              <a:solidFill>
                <a:srgbClr val="FF9900"/>
              </a:solidFill>
            </a:endParaRPr>
          </a:p>
        </p:txBody>
      </p:sp>
      <p:sp>
        <p:nvSpPr>
          <p:cNvPr id="54305" name="Rectangle 41"/>
          <p:cNvSpPr>
            <a:spLocks noChangeArrowheads="1"/>
          </p:cNvSpPr>
          <p:nvPr/>
        </p:nvSpPr>
        <p:spPr bwMode="auto">
          <a:xfrm>
            <a:off x="7288213" y="7969250"/>
            <a:ext cx="1273175"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200" b="1">
                <a:solidFill>
                  <a:srgbClr val="FF9900"/>
                </a:solidFill>
              </a:rPr>
              <a:t>BAG CLOSED</a:t>
            </a:r>
            <a:endParaRPr lang="en-US" altLang="en-US" sz="1200" b="1">
              <a:solidFill>
                <a:srgbClr val="FF9900"/>
              </a:solidFill>
            </a:endParaRPr>
          </a:p>
        </p:txBody>
      </p:sp>
      <p:sp>
        <p:nvSpPr>
          <p:cNvPr id="54306" name="Text Box 15"/>
          <p:cNvSpPr txBox="1">
            <a:spLocks noChangeArrowheads="1"/>
          </p:cNvSpPr>
          <p:nvPr/>
        </p:nvSpPr>
        <p:spPr bwMode="auto">
          <a:xfrm>
            <a:off x="5392738" y="5584825"/>
            <a:ext cx="32416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appearance of this shape because it looks very attractive and also quirky. It looks useful for keeping your belongings neat and tidy.</a:t>
            </a:r>
            <a:endParaRPr lang="en-US" altLang="en-US" sz="800">
              <a:solidFill>
                <a:srgbClr val="4D4D4D"/>
              </a:solidFill>
            </a:endParaRPr>
          </a:p>
        </p:txBody>
      </p:sp>
      <p:sp>
        <p:nvSpPr>
          <p:cNvPr id="54307" name="Line 44"/>
          <p:cNvSpPr>
            <a:spLocks noChangeShapeType="1"/>
          </p:cNvSpPr>
          <p:nvPr/>
        </p:nvSpPr>
        <p:spPr bwMode="auto">
          <a:xfrm flipH="1">
            <a:off x="4313238" y="6024563"/>
            <a:ext cx="1439862" cy="136842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4308" name="Text Box 15"/>
          <p:cNvSpPr txBox="1">
            <a:spLocks noChangeArrowheads="1"/>
          </p:cNvSpPr>
          <p:nvPr/>
        </p:nvSpPr>
        <p:spPr bwMode="auto">
          <a:xfrm>
            <a:off x="207963" y="5729288"/>
            <a:ext cx="28082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think this is a boring looking design as there is no modern or stylish details which can improve the overall outlook of the bag.</a:t>
            </a:r>
            <a:endParaRPr lang="en-US" altLang="en-US" sz="800">
              <a:solidFill>
                <a:srgbClr val="4D4D4D"/>
              </a:solidFill>
            </a:endParaRPr>
          </a:p>
        </p:txBody>
      </p:sp>
      <p:sp>
        <p:nvSpPr>
          <p:cNvPr id="54309" name="Line 46"/>
          <p:cNvSpPr>
            <a:spLocks noChangeShapeType="1"/>
          </p:cNvSpPr>
          <p:nvPr/>
        </p:nvSpPr>
        <p:spPr bwMode="auto">
          <a:xfrm flipH="1" flipV="1">
            <a:off x="1936750" y="5087938"/>
            <a:ext cx="215900" cy="576262"/>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4310" name="Text Box 15"/>
          <p:cNvSpPr txBox="1">
            <a:spLocks noChangeArrowheads="1"/>
          </p:cNvSpPr>
          <p:nvPr/>
        </p:nvSpPr>
        <p:spPr bwMode="auto">
          <a:xfrm>
            <a:off x="8416925" y="8401050"/>
            <a:ext cx="2519363"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shape of this design because it looks very attractive and also unusual to look at. I also love the use of “landscape” style because it is very unique.</a:t>
            </a:r>
            <a:endParaRPr lang="en-US" altLang="en-US" sz="800">
              <a:solidFill>
                <a:srgbClr val="4D4D4D"/>
              </a:solidFill>
            </a:endParaRPr>
          </a:p>
        </p:txBody>
      </p:sp>
      <p:sp>
        <p:nvSpPr>
          <p:cNvPr id="54311" name="Text Box 15"/>
          <p:cNvSpPr txBox="1">
            <a:spLocks noChangeArrowheads="1"/>
          </p:cNvSpPr>
          <p:nvPr/>
        </p:nvSpPr>
        <p:spPr bwMode="auto">
          <a:xfrm>
            <a:off x="10361613" y="3721100"/>
            <a:ext cx="23034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don’t like the use of details for this design because it makes the overall appearance to look a bit odd.</a:t>
            </a:r>
            <a:endParaRPr lang="en-US" altLang="en-US" sz="800">
              <a:solidFill>
                <a:srgbClr val="4D4D4D"/>
              </a:solidFill>
            </a:endParaRPr>
          </a:p>
        </p:txBody>
      </p:sp>
      <p:sp>
        <p:nvSpPr>
          <p:cNvPr id="54312" name="Line 49"/>
          <p:cNvSpPr>
            <a:spLocks noChangeShapeType="1"/>
          </p:cNvSpPr>
          <p:nvPr/>
        </p:nvSpPr>
        <p:spPr bwMode="auto">
          <a:xfrm>
            <a:off x="11225213" y="4295775"/>
            <a:ext cx="215900" cy="792163"/>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4313" name="Text Box 15"/>
          <p:cNvSpPr txBox="1">
            <a:spLocks noChangeArrowheads="1"/>
          </p:cNvSpPr>
          <p:nvPr/>
        </p:nvSpPr>
        <p:spPr bwMode="auto">
          <a:xfrm>
            <a:off x="7769225" y="6888163"/>
            <a:ext cx="1944688"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handle is going to be made of plastic bags – knitted or stitched to increase the overall appearance and also comfort (ergonomics).</a:t>
            </a:r>
            <a:endParaRPr lang="en-US" altLang="en-US" sz="800">
              <a:solidFill>
                <a:srgbClr val="4D4D4D"/>
              </a:solidFill>
            </a:endParaRPr>
          </a:p>
        </p:txBody>
      </p:sp>
      <p:sp>
        <p:nvSpPr>
          <p:cNvPr id="54314" name="Text Box 15"/>
          <p:cNvSpPr txBox="1">
            <a:spLocks noChangeArrowheads="1"/>
          </p:cNvSpPr>
          <p:nvPr/>
        </p:nvSpPr>
        <p:spPr bwMode="auto">
          <a:xfrm>
            <a:off x="496888" y="8905875"/>
            <a:ext cx="7848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use of lid to keep the school work or other documents neat, tidy and also professional. The use of materials will have to be recyclable in order to make the overall product environmentally friendly to the target audience. The use of recyclable materials can be good for the environment because there is less waste wasted etc.</a:t>
            </a:r>
            <a:endParaRPr lang="en-US" altLang="en-US" sz="800">
              <a:solidFill>
                <a:srgbClr val="4D4D4D"/>
              </a:solidFill>
            </a:endParaRPr>
          </a:p>
        </p:txBody>
      </p:sp>
      <p:sp>
        <p:nvSpPr>
          <p:cNvPr id="54315" name="Line 52"/>
          <p:cNvSpPr>
            <a:spLocks noChangeShapeType="1"/>
          </p:cNvSpPr>
          <p:nvPr/>
        </p:nvSpPr>
        <p:spPr bwMode="auto">
          <a:xfrm flipH="1" flipV="1">
            <a:off x="1720850" y="7753350"/>
            <a:ext cx="431800" cy="10795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4316" name="Line 53"/>
          <p:cNvSpPr>
            <a:spLocks noChangeShapeType="1"/>
          </p:cNvSpPr>
          <p:nvPr/>
        </p:nvSpPr>
        <p:spPr bwMode="auto">
          <a:xfrm flipH="1" flipV="1">
            <a:off x="6905625" y="6240463"/>
            <a:ext cx="1081088" cy="792162"/>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4317" name="Line 54"/>
          <p:cNvSpPr>
            <a:spLocks noChangeShapeType="1"/>
          </p:cNvSpPr>
          <p:nvPr/>
        </p:nvSpPr>
        <p:spPr bwMode="auto">
          <a:xfrm flipV="1">
            <a:off x="9785350" y="6816725"/>
            <a:ext cx="719138" cy="158432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4318" name="Text Box 15"/>
          <p:cNvSpPr txBox="1">
            <a:spLocks noChangeArrowheads="1"/>
          </p:cNvSpPr>
          <p:nvPr/>
        </p:nvSpPr>
        <p:spPr bwMode="auto">
          <a:xfrm>
            <a:off x="10721975" y="7880350"/>
            <a:ext cx="187325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7982" tIns="63991" rIns="127982" bIns="63991">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really like the overall shape because it is very modern making the product original and also really striking to the eye.</a:t>
            </a:r>
            <a:endParaRPr lang="en-US" altLang="en-US" sz="800">
              <a:solidFill>
                <a:srgbClr val="4D4D4D"/>
              </a:solidFill>
            </a:endParaRPr>
          </a:p>
        </p:txBody>
      </p:sp>
      <p:sp>
        <p:nvSpPr>
          <p:cNvPr id="54319" name="Line 56"/>
          <p:cNvSpPr>
            <a:spLocks noChangeShapeType="1"/>
          </p:cNvSpPr>
          <p:nvPr/>
        </p:nvSpPr>
        <p:spPr bwMode="auto">
          <a:xfrm flipV="1">
            <a:off x="11801475" y="6816725"/>
            <a:ext cx="144463" cy="10795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223838" y="-239713"/>
            <a:ext cx="13320713" cy="10153651"/>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5299"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55300" name="Text Box 5"/>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DESIGN</a:t>
            </a:r>
            <a:r>
              <a:rPr lang="en-GB" altLang="en-US" sz="3200" b="1">
                <a:solidFill>
                  <a:srgbClr val="5F5F5F"/>
                </a:solidFill>
                <a:cs typeface="Arial" pitchFamily="34" charset="0"/>
              </a:rPr>
              <a:t>, DESIGN DEVELOPMENT &amp; MAKING</a:t>
            </a:r>
          </a:p>
        </p:txBody>
      </p:sp>
      <p:sp>
        <p:nvSpPr>
          <p:cNvPr id="55301" name="Text Box 8"/>
          <p:cNvSpPr txBox="1">
            <a:spLocks noChangeArrowheads="1"/>
          </p:cNvSpPr>
          <p:nvPr/>
        </p:nvSpPr>
        <p:spPr bwMode="auto">
          <a:xfrm>
            <a:off x="3592513" y="120650"/>
            <a:ext cx="72723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FINAL DESIGN</a:t>
            </a:r>
          </a:p>
        </p:txBody>
      </p:sp>
      <p:pic>
        <p:nvPicPr>
          <p:cNvPr id="55302" name="Picture 8" descr="MULZOPIC121"/>
          <p:cNvPicPr>
            <a:picLocks noChangeAspect="1" noChangeArrowheads="1"/>
          </p:cNvPicPr>
          <p:nvPr/>
        </p:nvPicPr>
        <p:blipFill>
          <a:blip r:embed="rId3">
            <a:extLst>
              <a:ext uri="{28A0092B-C50C-407E-A947-70E740481C1C}">
                <a14:useLocalDpi xmlns:a14="http://schemas.microsoft.com/office/drawing/2010/main" val="0"/>
              </a:ext>
            </a:extLst>
          </a:blip>
          <a:srcRect l="33333" t="51358" r="13152" b="5556"/>
          <a:stretch>
            <a:fillRect/>
          </a:stretch>
        </p:blipFill>
        <p:spPr bwMode="auto">
          <a:xfrm>
            <a:off x="63500" y="5181600"/>
            <a:ext cx="5337175" cy="624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3" name="Rectangle 20"/>
          <p:cNvSpPr>
            <a:spLocks noChangeArrowheads="1"/>
          </p:cNvSpPr>
          <p:nvPr/>
        </p:nvSpPr>
        <p:spPr bwMode="auto">
          <a:xfrm>
            <a:off x="7769225" y="5376863"/>
            <a:ext cx="503238" cy="1871662"/>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5304" name="Rectangle 21"/>
          <p:cNvSpPr>
            <a:spLocks noChangeArrowheads="1"/>
          </p:cNvSpPr>
          <p:nvPr/>
        </p:nvSpPr>
        <p:spPr bwMode="auto">
          <a:xfrm>
            <a:off x="7840663" y="2063750"/>
            <a:ext cx="720725" cy="79216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5305" name="Rectangle 22"/>
          <p:cNvSpPr>
            <a:spLocks noChangeArrowheads="1"/>
          </p:cNvSpPr>
          <p:nvPr/>
        </p:nvSpPr>
        <p:spPr bwMode="auto">
          <a:xfrm>
            <a:off x="7985125" y="5521325"/>
            <a:ext cx="288925" cy="1584325"/>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pic>
        <p:nvPicPr>
          <p:cNvPr id="55306" name="Picture 23" descr="MULZOPIC121"/>
          <p:cNvPicPr>
            <a:picLocks noChangeAspect="1" noChangeArrowheads="1"/>
          </p:cNvPicPr>
          <p:nvPr/>
        </p:nvPicPr>
        <p:blipFill>
          <a:blip r:embed="rId4">
            <a:extLst>
              <a:ext uri="{28A0092B-C50C-407E-A947-70E740481C1C}">
                <a14:useLocalDpi xmlns:a14="http://schemas.microsoft.com/office/drawing/2010/main" val="0"/>
              </a:ext>
            </a:extLst>
          </a:blip>
          <a:srcRect t="3253" r="34558" b="54979"/>
          <a:stretch>
            <a:fillRect/>
          </a:stretch>
        </p:blipFill>
        <p:spPr bwMode="auto">
          <a:xfrm>
            <a:off x="503238" y="1847850"/>
            <a:ext cx="3736975"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7" name="Picture 9" descr="MULZOPIC122"/>
          <p:cNvPicPr>
            <a:picLocks noChangeAspect="1" noChangeArrowheads="1"/>
          </p:cNvPicPr>
          <p:nvPr/>
        </p:nvPicPr>
        <p:blipFill>
          <a:blip r:embed="rId5">
            <a:extLst>
              <a:ext uri="{28A0092B-C50C-407E-A947-70E740481C1C}">
                <a14:useLocalDpi xmlns:a14="http://schemas.microsoft.com/office/drawing/2010/main" val="0"/>
              </a:ext>
            </a:extLst>
          </a:blip>
          <a:srcRect l="60605" t="71385" r="13582" b="7465"/>
          <a:stretch>
            <a:fillRect/>
          </a:stretch>
        </p:blipFill>
        <p:spPr bwMode="auto">
          <a:xfrm>
            <a:off x="5680075" y="5808663"/>
            <a:ext cx="2943225"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5308" name="Group 19"/>
          <p:cNvGrpSpPr>
            <a:grpSpLocks/>
          </p:cNvGrpSpPr>
          <p:nvPr/>
        </p:nvGrpSpPr>
        <p:grpSpPr bwMode="auto">
          <a:xfrm>
            <a:off x="3952875" y="-312738"/>
            <a:ext cx="5400675" cy="6192838"/>
            <a:chOff x="403" y="575"/>
            <a:chExt cx="4627" cy="5352"/>
          </a:xfrm>
        </p:grpSpPr>
        <p:pic>
          <p:nvPicPr>
            <p:cNvPr id="55362" name="Picture 13" descr="MULZOPIC122"/>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r="50322" b="52747"/>
            <a:stretch>
              <a:fillRect/>
            </a:stretch>
          </p:blipFill>
          <p:spPr bwMode="auto">
            <a:xfrm>
              <a:off x="403" y="756"/>
              <a:ext cx="3740" cy="5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63" name="Rectangle 14"/>
            <p:cNvSpPr>
              <a:spLocks noChangeArrowheads="1"/>
            </p:cNvSpPr>
            <p:nvPr/>
          </p:nvSpPr>
          <p:spPr bwMode="auto">
            <a:xfrm>
              <a:off x="3759" y="2344"/>
              <a:ext cx="772" cy="1769"/>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5364" name="Rectangle 15"/>
            <p:cNvSpPr>
              <a:spLocks noChangeArrowheads="1"/>
            </p:cNvSpPr>
            <p:nvPr/>
          </p:nvSpPr>
          <p:spPr bwMode="auto">
            <a:xfrm>
              <a:off x="3987" y="3296"/>
              <a:ext cx="772" cy="1769"/>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5365" name="Rectangle 16"/>
            <p:cNvSpPr>
              <a:spLocks noChangeArrowheads="1"/>
            </p:cNvSpPr>
            <p:nvPr/>
          </p:nvSpPr>
          <p:spPr bwMode="auto">
            <a:xfrm>
              <a:off x="3896" y="1981"/>
              <a:ext cx="772" cy="1769"/>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5366" name="Rectangle 17"/>
            <p:cNvSpPr>
              <a:spLocks noChangeArrowheads="1"/>
            </p:cNvSpPr>
            <p:nvPr/>
          </p:nvSpPr>
          <p:spPr bwMode="auto">
            <a:xfrm>
              <a:off x="4531" y="575"/>
              <a:ext cx="499" cy="127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5367" name="Rectangle 18"/>
            <p:cNvSpPr>
              <a:spLocks noChangeArrowheads="1"/>
            </p:cNvSpPr>
            <p:nvPr/>
          </p:nvSpPr>
          <p:spPr bwMode="auto">
            <a:xfrm>
              <a:off x="4304" y="1754"/>
              <a:ext cx="454" cy="272"/>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grpSp>
      <p:pic>
        <p:nvPicPr>
          <p:cNvPr id="55309" name="Picture 11" descr="MULZOPIC122"/>
          <p:cNvPicPr>
            <a:picLocks noChangeAspect="1" noChangeArrowheads="1"/>
          </p:cNvPicPr>
          <p:nvPr/>
        </p:nvPicPr>
        <p:blipFill>
          <a:blip r:embed="rId5">
            <a:extLst>
              <a:ext uri="{28A0092B-C50C-407E-A947-70E740481C1C}">
                <a14:useLocalDpi xmlns:a14="http://schemas.microsoft.com/office/drawing/2010/main" val="0"/>
              </a:ext>
            </a:extLst>
          </a:blip>
          <a:srcRect l="44093" r="9099" b="52747"/>
          <a:stretch>
            <a:fillRect/>
          </a:stretch>
        </p:blipFill>
        <p:spPr bwMode="auto">
          <a:xfrm>
            <a:off x="8078788" y="1055688"/>
            <a:ext cx="4711700" cy="691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10" name="Rectangle 24"/>
          <p:cNvSpPr>
            <a:spLocks noChangeArrowheads="1"/>
          </p:cNvSpPr>
          <p:nvPr/>
        </p:nvSpPr>
        <p:spPr bwMode="auto">
          <a:xfrm>
            <a:off x="7913688" y="2063750"/>
            <a:ext cx="647700" cy="936625"/>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5311" name="Rectangle 25"/>
          <p:cNvSpPr>
            <a:spLocks noChangeArrowheads="1"/>
          </p:cNvSpPr>
          <p:nvPr/>
        </p:nvSpPr>
        <p:spPr bwMode="auto">
          <a:xfrm>
            <a:off x="1936750" y="1390650"/>
            <a:ext cx="266382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a:t>
            </a:r>
            <a:r>
              <a:rPr lang="en-GB" altLang="en-US" sz="1000" b="1">
                <a:solidFill>
                  <a:schemeClr val="hlink"/>
                </a:solidFill>
              </a:rPr>
              <a:t>cardboard sheet</a:t>
            </a:r>
            <a:r>
              <a:rPr lang="en-GB" altLang="en-US" sz="1000">
                <a:solidFill>
                  <a:srgbClr val="4D4D4D"/>
                </a:solidFill>
              </a:rPr>
              <a:t> which allows to build the table permits to </a:t>
            </a:r>
            <a:r>
              <a:rPr lang="en-GB" altLang="en-US" sz="1000" b="1">
                <a:solidFill>
                  <a:schemeClr val="hlink"/>
                </a:solidFill>
              </a:rPr>
              <a:t>carry and protect some paper sheets</a:t>
            </a:r>
            <a:r>
              <a:rPr lang="en-GB" altLang="en-US" sz="1000">
                <a:solidFill>
                  <a:srgbClr val="4D4D4D"/>
                </a:solidFill>
              </a:rPr>
              <a:t>. This table includes also a </a:t>
            </a:r>
            <a:r>
              <a:rPr lang="en-GB" altLang="en-US" sz="1000" b="1">
                <a:solidFill>
                  <a:schemeClr val="hlink"/>
                </a:solidFill>
              </a:rPr>
              <a:t>little space to keep some pencils stable</a:t>
            </a:r>
            <a:r>
              <a:rPr lang="en-GB" altLang="en-US" sz="1000">
                <a:solidFill>
                  <a:srgbClr val="4D4D4D"/>
                </a:solidFill>
              </a:rPr>
              <a:t>. </a:t>
            </a:r>
          </a:p>
        </p:txBody>
      </p:sp>
      <p:sp>
        <p:nvSpPr>
          <p:cNvPr id="55312" name="Line 26"/>
          <p:cNvSpPr>
            <a:spLocks noChangeShapeType="1"/>
          </p:cNvSpPr>
          <p:nvPr/>
        </p:nvSpPr>
        <p:spPr bwMode="auto">
          <a:xfrm>
            <a:off x="3160713" y="2279650"/>
            <a:ext cx="0" cy="1008063"/>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13" name="Line 27"/>
          <p:cNvSpPr>
            <a:spLocks noChangeShapeType="1"/>
          </p:cNvSpPr>
          <p:nvPr/>
        </p:nvSpPr>
        <p:spPr bwMode="auto">
          <a:xfrm flipV="1">
            <a:off x="4384675" y="1344613"/>
            <a:ext cx="1368425" cy="4318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14" name="Rectangle 29"/>
          <p:cNvSpPr>
            <a:spLocks noChangeArrowheads="1"/>
          </p:cNvSpPr>
          <p:nvPr/>
        </p:nvSpPr>
        <p:spPr bwMode="auto">
          <a:xfrm>
            <a:off x="7769225" y="336550"/>
            <a:ext cx="417671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It has </a:t>
            </a:r>
            <a:r>
              <a:rPr lang="en-GB" altLang="en-US" sz="1000" b="1">
                <a:solidFill>
                  <a:schemeClr val="hlink"/>
                </a:solidFill>
              </a:rPr>
              <a:t>space to carry the table</a:t>
            </a:r>
            <a:r>
              <a:rPr lang="en-GB" altLang="en-US" sz="1000">
                <a:solidFill>
                  <a:srgbClr val="4D4D4D"/>
                </a:solidFill>
              </a:rPr>
              <a:t> and some </a:t>
            </a:r>
            <a:r>
              <a:rPr lang="en-GB" altLang="en-US" sz="1000" b="1">
                <a:solidFill>
                  <a:schemeClr val="hlink"/>
                </a:solidFill>
              </a:rPr>
              <a:t>school material</a:t>
            </a:r>
            <a:r>
              <a:rPr lang="en-GB" altLang="en-US" sz="1000">
                <a:solidFill>
                  <a:srgbClr val="4D4D4D"/>
                </a:solidFill>
              </a:rPr>
              <a:t>; as a ring binder, with some books.</a:t>
            </a:r>
          </a:p>
        </p:txBody>
      </p:sp>
      <p:sp>
        <p:nvSpPr>
          <p:cNvPr id="55315" name="Line 30"/>
          <p:cNvSpPr>
            <a:spLocks noChangeShapeType="1"/>
          </p:cNvSpPr>
          <p:nvPr/>
        </p:nvSpPr>
        <p:spPr bwMode="auto">
          <a:xfrm>
            <a:off x="10504488" y="768350"/>
            <a:ext cx="504825" cy="10795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16" name="Line 31"/>
          <p:cNvSpPr>
            <a:spLocks noChangeShapeType="1"/>
          </p:cNvSpPr>
          <p:nvPr/>
        </p:nvSpPr>
        <p:spPr bwMode="auto">
          <a:xfrm flipH="1">
            <a:off x="6688138" y="696913"/>
            <a:ext cx="2376487" cy="28575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17" name="Rectangle 33"/>
          <p:cNvSpPr>
            <a:spLocks noChangeArrowheads="1"/>
          </p:cNvSpPr>
          <p:nvPr/>
        </p:nvSpPr>
        <p:spPr bwMode="auto">
          <a:xfrm>
            <a:off x="7913688" y="7032625"/>
            <a:ext cx="20161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b="1">
                <a:solidFill>
                  <a:schemeClr val="hlink"/>
                </a:solidFill>
              </a:rPr>
              <a:t>Water bottle toppers</a:t>
            </a:r>
            <a:r>
              <a:rPr lang="en-GB" altLang="en-US" sz="1000">
                <a:solidFill>
                  <a:srgbClr val="4D4D4D"/>
                </a:solidFill>
              </a:rPr>
              <a:t> to </a:t>
            </a:r>
            <a:r>
              <a:rPr lang="en-GB" altLang="en-US" sz="1000" b="1">
                <a:solidFill>
                  <a:schemeClr val="hlink"/>
                </a:solidFill>
              </a:rPr>
              <a:t>protect the base</a:t>
            </a:r>
            <a:r>
              <a:rPr lang="en-GB" altLang="en-US" sz="1000">
                <a:solidFill>
                  <a:srgbClr val="4D4D4D"/>
                </a:solidFill>
              </a:rPr>
              <a:t> of the bag.</a:t>
            </a:r>
          </a:p>
        </p:txBody>
      </p:sp>
      <p:sp>
        <p:nvSpPr>
          <p:cNvPr id="55318" name="Line 34"/>
          <p:cNvSpPr>
            <a:spLocks noChangeShapeType="1"/>
          </p:cNvSpPr>
          <p:nvPr/>
        </p:nvSpPr>
        <p:spPr bwMode="auto">
          <a:xfrm flipV="1">
            <a:off x="9713913" y="7105650"/>
            <a:ext cx="863600" cy="2159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19" name="Rectangle 35"/>
          <p:cNvSpPr>
            <a:spLocks noChangeArrowheads="1"/>
          </p:cNvSpPr>
          <p:nvPr/>
        </p:nvSpPr>
        <p:spPr bwMode="auto">
          <a:xfrm>
            <a:off x="0" y="4368800"/>
            <a:ext cx="24399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table can </a:t>
            </a:r>
            <a:r>
              <a:rPr lang="en-GB" altLang="en-US" sz="1000" b="1">
                <a:solidFill>
                  <a:schemeClr val="hlink"/>
                </a:solidFill>
              </a:rPr>
              <a:t>easily be pulled out</a:t>
            </a:r>
            <a:r>
              <a:rPr lang="en-GB" altLang="en-US" sz="1000">
                <a:solidFill>
                  <a:srgbClr val="4D4D4D"/>
                </a:solidFill>
              </a:rPr>
              <a:t> the bag and can also be </a:t>
            </a:r>
            <a:r>
              <a:rPr lang="en-GB" altLang="en-US" sz="1000" b="1">
                <a:solidFill>
                  <a:schemeClr val="hlink"/>
                </a:solidFill>
              </a:rPr>
              <a:t>easily placed onto the top of the bag</a:t>
            </a:r>
            <a:r>
              <a:rPr lang="en-GB" altLang="en-US" sz="1000">
                <a:solidFill>
                  <a:srgbClr val="4D4D4D"/>
                </a:solidFill>
              </a:rPr>
              <a:t>.</a:t>
            </a:r>
          </a:p>
        </p:txBody>
      </p:sp>
      <p:sp>
        <p:nvSpPr>
          <p:cNvPr id="55320" name="Line 36"/>
          <p:cNvSpPr>
            <a:spLocks noChangeShapeType="1"/>
          </p:cNvSpPr>
          <p:nvPr/>
        </p:nvSpPr>
        <p:spPr bwMode="auto">
          <a:xfrm flipV="1">
            <a:off x="1863725" y="2568575"/>
            <a:ext cx="0" cy="17272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21" name="Line 37"/>
          <p:cNvSpPr>
            <a:spLocks noChangeShapeType="1"/>
          </p:cNvSpPr>
          <p:nvPr/>
        </p:nvSpPr>
        <p:spPr bwMode="auto">
          <a:xfrm flipV="1">
            <a:off x="1360488" y="1992313"/>
            <a:ext cx="215900" cy="504825"/>
          </a:xfrm>
          <a:prstGeom prst="line">
            <a:avLst/>
          </a:prstGeom>
          <a:noFill/>
          <a:ln w="28575">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22" name="Line 38"/>
          <p:cNvSpPr>
            <a:spLocks noChangeShapeType="1"/>
          </p:cNvSpPr>
          <p:nvPr/>
        </p:nvSpPr>
        <p:spPr bwMode="auto">
          <a:xfrm flipV="1">
            <a:off x="1647825" y="2136775"/>
            <a:ext cx="215900" cy="504825"/>
          </a:xfrm>
          <a:prstGeom prst="line">
            <a:avLst/>
          </a:prstGeom>
          <a:noFill/>
          <a:ln w="28575">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23" name="Rectangle 39"/>
          <p:cNvSpPr>
            <a:spLocks noChangeArrowheads="1"/>
          </p:cNvSpPr>
          <p:nvPr/>
        </p:nvSpPr>
        <p:spPr bwMode="auto">
          <a:xfrm>
            <a:off x="1431925" y="5087938"/>
            <a:ext cx="302418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I’m hoping that the stool with its accordion shape can easily resist up to </a:t>
            </a:r>
            <a:r>
              <a:rPr lang="en-GB" altLang="en-US" sz="1000" b="1">
                <a:solidFill>
                  <a:schemeClr val="hlink"/>
                </a:solidFill>
              </a:rPr>
              <a:t>60kg</a:t>
            </a:r>
            <a:r>
              <a:rPr lang="en-GB" altLang="en-US" sz="1000">
                <a:solidFill>
                  <a:srgbClr val="4D4D4D"/>
                </a:solidFill>
              </a:rPr>
              <a:t>?</a:t>
            </a:r>
          </a:p>
        </p:txBody>
      </p:sp>
      <p:sp>
        <p:nvSpPr>
          <p:cNvPr id="55324" name="Freeform 41"/>
          <p:cNvSpPr>
            <a:spLocks/>
          </p:cNvSpPr>
          <p:nvPr/>
        </p:nvSpPr>
        <p:spPr bwMode="auto">
          <a:xfrm rot="-7875287">
            <a:off x="1302544" y="6525419"/>
            <a:ext cx="1009650" cy="1081088"/>
          </a:xfrm>
          <a:custGeom>
            <a:avLst/>
            <a:gdLst>
              <a:gd name="T0" fmla="*/ 0 w 461"/>
              <a:gd name="T1" fmla="*/ 2147483647 h 590"/>
              <a:gd name="T2" fmla="*/ 2147483647 w 461"/>
              <a:gd name="T3" fmla="*/ 2147483647 h 590"/>
              <a:gd name="T4" fmla="*/ 2147483647 w 461"/>
              <a:gd name="T5" fmla="*/ 0 h 590"/>
              <a:gd name="T6" fmla="*/ 0 60000 65536"/>
              <a:gd name="T7" fmla="*/ 0 60000 65536"/>
              <a:gd name="T8" fmla="*/ 0 60000 65536"/>
              <a:gd name="T9" fmla="*/ 0 w 461"/>
              <a:gd name="T10" fmla="*/ 0 h 590"/>
              <a:gd name="T11" fmla="*/ 461 w 461"/>
              <a:gd name="T12" fmla="*/ 590 h 590"/>
            </a:gdLst>
            <a:ahLst/>
            <a:cxnLst>
              <a:cxn ang="T6">
                <a:pos x="T0" y="T1"/>
              </a:cxn>
              <a:cxn ang="T7">
                <a:pos x="T2" y="T3"/>
              </a:cxn>
              <a:cxn ang="T8">
                <a:pos x="T4" y="T5"/>
              </a:cxn>
            </a:cxnLst>
            <a:rect l="T9" t="T10" r="T11" b="T12"/>
            <a:pathLst>
              <a:path w="461" h="590">
                <a:moveTo>
                  <a:pt x="0" y="590"/>
                </a:moveTo>
                <a:cubicBezTo>
                  <a:pt x="223" y="503"/>
                  <a:pt x="447" y="416"/>
                  <a:pt x="454" y="318"/>
                </a:cubicBezTo>
                <a:cubicBezTo>
                  <a:pt x="461" y="220"/>
                  <a:pt x="121" y="60"/>
                  <a:pt x="45" y="0"/>
                </a:cubicBezTo>
              </a:path>
            </a:pathLst>
          </a:custGeom>
          <a:noFill/>
          <a:ln w="28575" cap="flat" cmpd="sng">
            <a:solidFill>
              <a:srgbClr val="FF9900"/>
            </a:solidFill>
            <a:prstDash val="dash"/>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p>
            <a:endParaRPr lang="en-GB"/>
          </a:p>
        </p:txBody>
      </p:sp>
      <p:sp>
        <p:nvSpPr>
          <p:cNvPr id="55325" name="Text Box 42"/>
          <p:cNvSpPr txBox="1">
            <a:spLocks noChangeArrowheads="1"/>
          </p:cNvSpPr>
          <p:nvPr/>
        </p:nvSpPr>
        <p:spPr bwMode="auto">
          <a:xfrm>
            <a:off x="-7938" y="9029700"/>
            <a:ext cx="2305051"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300" b="1">
                <a:solidFill>
                  <a:srgbClr val="FF9900"/>
                </a:solidFill>
              </a:rPr>
              <a:t>BIRDSEYE VIEW – BAG OPENED</a:t>
            </a:r>
            <a:endParaRPr lang="en-US" altLang="en-US" sz="1300" b="1">
              <a:solidFill>
                <a:srgbClr val="FF9900"/>
              </a:solidFill>
            </a:endParaRPr>
          </a:p>
        </p:txBody>
      </p:sp>
      <p:sp>
        <p:nvSpPr>
          <p:cNvPr id="55326" name="Text Box 44"/>
          <p:cNvSpPr txBox="1">
            <a:spLocks noChangeArrowheads="1"/>
          </p:cNvSpPr>
          <p:nvPr/>
        </p:nvSpPr>
        <p:spPr bwMode="auto">
          <a:xfrm>
            <a:off x="6040438" y="8904288"/>
            <a:ext cx="24479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300" b="1">
                <a:solidFill>
                  <a:srgbClr val="FF9900"/>
                </a:solidFill>
              </a:rPr>
              <a:t>FRONT VIEW – BAG AND TABLE</a:t>
            </a:r>
            <a:endParaRPr lang="en-US" altLang="en-US" sz="1300" b="1">
              <a:solidFill>
                <a:srgbClr val="FF9900"/>
              </a:solidFill>
            </a:endParaRPr>
          </a:p>
        </p:txBody>
      </p:sp>
      <p:sp>
        <p:nvSpPr>
          <p:cNvPr id="55327" name="Text Box 45"/>
          <p:cNvSpPr txBox="1">
            <a:spLocks noChangeArrowheads="1"/>
          </p:cNvSpPr>
          <p:nvPr/>
        </p:nvSpPr>
        <p:spPr bwMode="auto">
          <a:xfrm>
            <a:off x="5969000" y="5716588"/>
            <a:ext cx="24479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300" b="1">
                <a:solidFill>
                  <a:srgbClr val="FF9900"/>
                </a:solidFill>
              </a:rPr>
              <a:t>SIDE VIEW – STOOL FOLDED</a:t>
            </a:r>
            <a:endParaRPr lang="en-US" altLang="en-US" sz="1300" b="1">
              <a:solidFill>
                <a:srgbClr val="FF9900"/>
              </a:solidFill>
            </a:endParaRPr>
          </a:p>
        </p:txBody>
      </p:sp>
      <p:sp>
        <p:nvSpPr>
          <p:cNvPr id="55328" name="Text Box 46"/>
          <p:cNvSpPr txBox="1">
            <a:spLocks noChangeArrowheads="1"/>
          </p:cNvSpPr>
          <p:nvPr/>
        </p:nvSpPr>
        <p:spPr bwMode="auto">
          <a:xfrm>
            <a:off x="1720850" y="5664200"/>
            <a:ext cx="2447925"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300" b="1">
                <a:solidFill>
                  <a:srgbClr val="FF9900"/>
                </a:solidFill>
              </a:rPr>
              <a:t>STOOL UNFOLDED</a:t>
            </a:r>
            <a:endParaRPr lang="en-US" altLang="en-US" sz="1300" b="1">
              <a:solidFill>
                <a:srgbClr val="FF9900"/>
              </a:solidFill>
            </a:endParaRPr>
          </a:p>
        </p:txBody>
      </p:sp>
      <p:sp>
        <p:nvSpPr>
          <p:cNvPr id="55329" name="Text Box 47"/>
          <p:cNvSpPr txBox="1">
            <a:spLocks noChangeArrowheads="1"/>
          </p:cNvSpPr>
          <p:nvPr/>
        </p:nvSpPr>
        <p:spPr bwMode="auto">
          <a:xfrm>
            <a:off x="-7938" y="1704975"/>
            <a:ext cx="18716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300" b="1">
                <a:solidFill>
                  <a:srgbClr val="FF9900"/>
                </a:solidFill>
              </a:rPr>
              <a:t>SIDE VIEW – TABLE AND BAG</a:t>
            </a:r>
            <a:endParaRPr lang="en-US" altLang="en-US" sz="1300" b="1">
              <a:solidFill>
                <a:srgbClr val="FF9900"/>
              </a:solidFill>
            </a:endParaRPr>
          </a:p>
        </p:txBody>
      </p:sp>
      <p:sp>
        <p:nvSpPr>
          <p:cNvPr id="55330" name="Text Box 48"/>
          <p:cNvSpPr txBox="1">
            <a:spLocks noChangeArrowheads="1"/>
          </p:cNvSpPr>
          <p:nvPr/>
        </p:nvSpPr>
        <p:spPr bwMode="auto">
          <a:xfrm>
            <a:off x="6905625" y="47625"/>
            <a:ext cx="2447925"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300" b="1">
                <a:solidFill>
                  <a:srgbClr val="FF9900"/>
                </a:solidFill>
              </a:rPr>
              <a:t>SIDE VIEW – BAG CLOSED</a:t>
            </a:r>
            <a:endParaRPr lang="en-US" altLang="en-US" sz="1300" b="1">
              <a:solidFill>
                <a:srgbClr val="FF9900"/>
              </a:solidFill>
            </a:endParaRPr>
          </a:p>
        </p:txBody>
      </p:sp>
      <p:sp>
        <p:nvSpPr>
          <p:cNvPr id="55331" name="Line 49"/>
          <p:cNvSpPr>
            <a:spLocks noChangeShapeType="1"/>
          </p:cNvSpPr>
          <p:nvPr/>
        </p:nvSpPr>
        <p:spPr bwMode="auto">
          <a:xfrm flipV="1">
            <a:off x="4313238" y="4729163"/>
            <a:ext cx="935037" cy="4318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32" name="Rectangle 50"/>
          <p:cNvSpPr>
            <a:spLocks noChangeArrowheads="1"/>
          </p:cNvSpPr>
          <p:nvPr/>
        </p:nvSpPr>
        <p:spPr bwMode="auto">
          <a:xfrm>
            <a:off x="2297113" y="8824913"/>
            <a:ext cx="37449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stool can be easily put up by </a:t>
            </a:r>
            <a:r>
              <a:rPr lang="en-GB" altLang="en-US" sz="1000" b="1">
                <a:solidFill>
                  <a:schemeClr val="hlink"/>
                </a:solidFill>
              </a:rPr>
              <a:t>unfolding the two bits</a:t>
            </a:r>
            <a:r>
              <a:rPr lang="en-GB" altLang="en-US" sz="1000">
                <a:solidFill>
                  <a:srgbClr val="4D4D4D"/>
                </a:solidFill>
              </a:rPr>
              <a:t> and also </a:t>
            </a:r>
            <a:r>
              <a:rPr lang="en-GB" altLang="en-US" sz="1000" b="1">
                <a:solidFill>
                  <a:schemeClr val="hlink"/>
                </a:solidFill>
              </a:rPr>
              <a:t>putting the lid over these two parts to</a:t>
            </a:r>
            <a:r>
              <a:rPr lang="en-GB" altLang="en-US" sz="1000">
                <a:solidFill>
                  <a:srgbClr val="4D4D4D"/>
                </a:solidFill>
              </a:rPr>
              <a:t> increase the </a:t>
            </a:r>
            <a:r>
              <a:rPr lang="en-GB" altLang="en-US" sz="1000" b="1">
                <a:solidFill>
                  <a:schemeClr val="hlink"/>
                </a:solidFill>
              </a:rPr>
              <a:t>support </a:t>
            </a:r>
            <a:r>
              <a:rPr lang="en-GB" altLang="en-US" sz="1000">
                <a:solidFill>
                  <a:srgbClr val="4D4D4D"/>
                </a:solidFill>
              </a:rPr>
              <a:t>of the overall stool.</a:t>
            </a:r>
          </a:p>
        </p:txBody>
      </p:sp>
      <p:sp>
        <p:nvSpPr>
          <p:cNvPr id="55333" name="Line 51"/>
          <p:cNvSpPr>
            <a:spLocks noChangeShapeType="1"/>
          </p:cNvSpPr>
          <p:nvPr/>
        </p:nvSpPr>
        <p:spPr bwMode="auto">
          <a:xfrm flipH="1" flipV="1">
            <a:off x="3016250" y="7969250"/>
            <a:ext cx="215900" cy="8636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34" name="Rectangle 52"/>
          <p:cNvSpPr>
            <a:spLocks noChangeArrowheads="1"/>
          </p:cNvSpPr>
          <p:nvPr/>
        </p:nvSpPr>
        <p:spPr bwMode="auto">
          <a:xfrm>
            <a:off x="7048500" y="2136775"/>
            <a:ext cx="20161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b="1">
                <a:solidFill>
                  <a:schemeClr val="hlink"/>
                </a:solidFill>
              </a:rPr>
              <a:t>Velcro</a:t>
            </a:r>
            <a:r>
              <a:rPr lang="en-GB" altLang="en-US" sz="1000">
                <a:solidFill>
                  <a:srgbClr val="4D4D4D"/>
                </a:solidFill>
              </a:rPr>
              <a:t> is used to keep the </a:t>
            </a:r>
            <a:r>
              <a:rPr lang="en-GB" altLang="en-US" sz="1000" b="1">
                <a:solidFill>
                  <a:schemeClr val="hlink"/>
                </a:solidFill>
              </a:rPr>
              <a:t>lid closed securely</a:t>
            </a:r>
            <a:r>
              <a:rPr lang="en-GB" altLang="en-US" sz="1000">
                <a:solidFill>
                  <a:srgbClr val="4D4D4D"/>
                </a:solidFill>
              </a:rPr>
              <a:t>.</a:t>
            </a:r>
          </a:p>
        </p:txBody>
      </p:sp>
      <p:sp>
        <p:nvSpPr>
          <p:cNvPr id="55335" name="Line 53"/>
          <p:cNvSpPr>
            <a:spLocks noChangeShapeType="1"/>
          </p:cNvSpPr>
          <p:nvPr/>
        </p:nvSpPr>
        <p:spPr bwMode="auto">
          <a:xfrm flipH="1">
            <a:off x="6759575" y="2208213"/>
            <a:ext cx="433388" cy="71437"/>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36" name="Rectangle 54"/>
          <p:cNvSpPr>
            <a:spLocks noChangeArrowheads="1"/>
          </p:cNvSpPr>
          <p:nvPr/>
        </p:nvSpPr>
        <p:spPr bwMode="auto">
          <a:xfrm>
            <a:off x="6472238" y="2613025"/>
            <a:ext cx="22336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This is the </a:t>
            </a:r>
            <a:r>
              <a:rPr lang="en-GB" altLang="en-US" sz="1000" b="1">
                <a:solidFill>
                  <a:schemeClr val="hlink"/>
                </a:solidFill>
              </a:rPr>
              <a:t>storage for the stool</a:t>
            </a:r>
            <a:r>
              <a:rPr lang="en-GB" altLang="en-US" sz="1000">
                <a:solidFill>
                  <a:srgbClr val="4D4D4D"/>
                </a:solidFill>
              </a:rPr>
              <a:t>. To keep the stool </a:t>
            </a:r>
            <a:r>
              <a:rPr lang="en-GB" altLang="en-US" sz="1000" b="1">
                <a:solidFill>
                  <a:schemeClr val="hlink"/>
                </a:solidFill>
              </a:rPr>
              <a:t>safe</a:t>
            </a:r>
            <a:r>
              <a:rPr lang="en-GB" altLang="en-US" sz="1000">
                <a:solidFill>
                  <a:srgbClr val="4D4D4D"/>
                </a:solidFill>
              </a:rPr>
              <a:t> and also to </a:t>
            </a:r>
            <a:r>
              <a:rPr lang="en-GB" altLang="en-US" sz="1000" b="1">
                <a:solidFill>
                  <a:schemeClr val="hlink"/>
                </a:solidFill>
              </a:rPr>
              <a:t>protect</a:t>
            </a:r>
            <a:r>
              <a:rPr lang="en-GB" altLang="en-US" sz="1000">
                <a:solidFill>
                  <a:srgbClr val="4D4D4D"/>
                </a:solidFill>
              </a:rPr>
              <a:t> it.</a:t>
            </a:r>
          </a:p>
        </p:txBody>
      </p:sp>
      <p:sp>
        <p:nvSpPr>
          <p:cNvPr id="55337" name="Line 55"/>
          <p:cNvSpPr>
            <a:spLocks noChangeShapeType="1"/>
          </p:cNvSpPr>
          <p:nvPr/>
        </p:nvSpPr>
        <p:spPr bwMode="auto">
          <a:xfrm>
            <a:off x="8345488" y="3071813"/>
            <a:ext cx="935037" cy="50482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38" name="Rectangle 57"/>
          <p:cNvSpPr>
            <a:spLocks noChangeArrowheads="1"/>
          </p:cNvSpPr>
          <p:nvPr/>
        </p:nvSpPr>
        <p:spPr bwMode="auto">
          <a:xfrm>
            <a:off x="8561388" y="8401050"/>
            <a:ext cx="4240212"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For my final design I am going to use as </a:t>
            </a:r>
            <a:r>
              <a:rPr lang="en-GB" altLang="en-US" sz="1000" b="1">
                <a:solidFill>
                  <a:schemeClr val="hlink"/>
                </a:solidFill>
              </a:rPr>
              <a:t>many recyclable materials</a:t>
            </a:r>
            <a:r>
              <a:rPr lang="en-GB" altLang="en-US" sz="1000">
                <a:solidFill>
                  <a:srgbClr val="4D4D4D"/>
                </a:solidFill>
              </a:rPr>
              <a:t> as possible in order to make my overall product more </a:t>
            </a:r>
            <a:r>
              <a:rPr lang="en-GB" altLang="en-US" sz="1000" b="1">
                <a:solidFill>
                  <a:schemeClr val="hlink"/>
                </a:solidFill>
              </a:rPr>
              <a:t>environmentally friendly</a:t>
            </a:r>
            <a:r>
              <a:rPr lang="en-GB" altLang="en-US" sz="1000">
                <a:solidFill>
                  <a:srgbClr val="4D4D4D"/>
                </a:solidFill>
              </a:rPr>
              <a:t>. I would also try my best  to make my product to be as </a:t>
            </a:r>
            <a:r>
              <a:rPr lang="en-GB" altLang="en-US" sz="1000" b="1">
                <a:solidFill>
                  <a:schemeClr val="hlink"/>
                </a:solidFill>
              </a:rPr>
              <a:t>comfortable as possible - ergonomics</a:t>
            </a:r>
            <a:r>
              <a:rPr lang="en-GB" altLang="en-US" sz="1000">
                <a:solidFill>
                  <a:srgbClr val="4D4D4D"/>
                </a:solidFill>
              </a:rPr>
              <a:t>.</a:t>
            </a:r>
          </a:p>
        </p:txBody>
      </p:sp>
      <p:sp>
        <p:nvSpPr>
          <p:cNvPr id="55339" name="Line 58"/>
          <p:cNvSpPr>
            <a:spLocks noChangeShapeType="1"/>
          </p:cNvSpPr>
          <p:nvPr/>
        </p:nvSpPr>
        <p:spPr bwMode="auto">
          <a:xfrm>
            <a:off x="3663950" y="3432175"/>
            <a:ext cx="0" cy="1368425"/>
          </a:xfrm>
          <a:prstGeom prst="line">
            <a:avLst/>
          </a:prstGeom>
          <a:noFill/>
          <a:ln w="28575">
            <a:solidFill>
              <a:srgbClr val="FF99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40" name="Line 59"/>
          <p:cNvSpPr>
            <a:spLocks noChangeShapeType="1"/>
          </p:cNvSpPr>
          <p:nvPr/>
        </p:nvSpPr>
        <p:spPr bwMode="auto">
          <a:xfrm flipH="1" flipV="1">
            <a:off x="7769225" y="8183563"/>
            <a:ext cx="936625" cy="50482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41" name="Rectangle 60"/>
          <p:cNvSpPr>
            <a:spLocks noChangeArrowheads="1"/>
          </p:cNvSpPr>
          <p:nvPr/>
        </p:nvSpPr>
        <p:spPr bwMode="auto">
          <a:xfrm>
            <a:off x="8272463" y="7753350"/>
            <a:ext cx="445611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For the handles I am going to use </a:t>
            </a:r>
            <a:r>
              <a:rPr lang="en-GB" altLang="en-US" sz="1000" b="1">
                <a:solidFill>
                  <a:schemeClr val="hlink"/>
                </a:solidFill>
              </a:rPr>
              <a:t>plastic bags</a:t>
            </a:r>
            <a:r>
              <a:rPr lang="en-GB" altLang="en-US" sz="1000">
                <a:solidFill>
                  <a:srgbClr val="4D4D4D"/>
                </a:solidFill>
              </a:rPr>
              <a:t> and they will be </a:t>
            </a:r>
            <a:r>
              <a:rPr lang="en-GB" altLang="en-US" sz="1000" b="1">
                <a:solidFill>
                  <a:schemeClr val="hlink"/>
                </a:solidFill>
              </a:rPr>
              <a:t>knitted or stitched</a:t>
            </a:r>
            <a:r>
              <a:rPr lang="en-GB" altLang="en-US" sz="1000">
                <a:solidFill>
                  <a:srgbClr val="4D4D4D"/>
                </a:solidFill>
              </a:rPr>
              <a:t> to increase the </a:t>
            </a:r>
            <a:r>
              <a:rPr lang="en-GB" altLang="en-US" sz="1000" b="1">
                <a:solidFill>
                  <a:schemeClr val="hlink"/>
                </a:solidFill>
              </a:rPr>
              <a:t>appearance of the overall product</a:t>
            </a:r>
            <a:r>
              <a:rPr lang="en-GB" altLang="en-US" sz="1000">
                <a:solidFill>
                  <a:srgbClr val="4D4D4D"/>
                </a:solidFill>
              </a:rPr>
              <a:t>. </a:t>
            </a:r>
          </a:p>
        </p:txBody>
      </p:sp>
      <p:sp>
        <p:nvSpPr>
          <p:cNvPr id="55342" name="Line 61"/>
          <p:cNvSpPr>
            <a:spLocks noChangeShapeType="1"/>
          </p:cNvSpPr>
          <p:nvPr/>
        </p:nvSpPr>
        <p:spPr bwMode="auto">
          <a:xfrm flipV="1">
            <a:off x="12233275" y="6672263"/>
            <a:ext cx="0" cy="10795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43" name="Text Box 43"/>
          <p:cNvSpPr txBox="1">
            <a:spLocks noChangeArrowheads="1"/>
          </p:cNvSpPr>
          <p:nvPr/>
        </p:nvSpPr>
        <p:spPr bwMode="auto">
          <a:xfrm>
            <a:off x="10361613" y="7212013"/>
            <a:ext cx="2447925"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300" b="1">
                <a:solidFill>
                  <a:srgbClr val="FF9900"/>
                </a:solidFill>
              </a:rPr>
              <a:t>SIDE VIEW – BAG CLOSED</a:t>
            </a:r>
            <a:endParaRPr lang="en-US" altLang="en-US" sz="1300" b="1">
              <a:solidFill>
                <a:srgbClr val="FF9900"/>
              </a:solidFill>
            </a:endParaRPr>
          </a:p>
        </p:txBody>
      </p:sp>
      <p:sp>
        <p:nvSpPr>
          <p:cNvPr id="55344" name="Freeform 62"/>
          <p:cNvSpPr>
            <a:spLocks/>
          </p:cNvSpPr>
          <p:nvPr/>
        </p:nvSpPr>
        <p:spPr bwMode="auto">
          <a:xfrm rot="16104045" flipH="1">
            <a:off x="3068638" y="5429250"/>
            <a:ext cx="733425" cy="2041525"/>
          </a:xfrm>
          <a:custGeom>
            <a:avLst/>
            <a:gdLst>
              <a:gd name="T0" fmla="*/ 2147483647 w 431"/>
              <a:gd name="T1" fmla="*/ 2147483647 h 688"/>
              <a:gd name="T2" fmla="*/ 2147483647 w 431"/>
              <a:gd name="T3" fmla="*/ 2147483647 h 688"/>
              <a:gd name="T4" fmla="*/ 2147483647 w 431"/>
              <a:gd name="T5" fmla="*/ 2147483647 h 688"/>
              <a:gd name="T6" fmla="*/ 0 60000 65536"/>
              <a:gd name="T7" fmla="*/ 0 60000 65536"/>
              <a:gd name="T8" fmla="*/ 0 60000 65536"/>
              <a:gd name="T9" fmla="*/ 0 w 431"/>
              <a:gd name="T10" fmla="*/ 0 h 688"/>
              <a:gd name="T11" fmla="*/ 431 w 431"/>
              <a:gd name="T12" fmla="*/ 688 h 688"/>
            </a:gdLst>
            <a:ahLst/>
            <a:cxnLst>
              <a:cxn ang="T6">
                <a:pos x="T0" y="T1"/>
              </a:cxn>
              <a:cxn ang="T7">
                <a:pos x="T2" y="T3"/>
              </a:cxn>
              <a:cxn ang="T8">
                <a:pos x="T4" y="T5"/>
              </a:cxn>
            </a:cxnLst>
            <a:rect l="T9" t="T10" r="T11" b="T12"/>
            <a:pathLst>
              <a:path w="431" h="688">
                <a:moveTo>
                  <a:pt x="22" y="688"/>
                </a:moveTo>
                <a:cubicBezTo>
                  <a:pt x="11" y="442"/>
                  <a:pt x="0" y="196"/>
                  <a:pt x="68" y="98"/>
                </a:cubicBezTo>
                <a:cubicBezTo>
                  <a:pt x="136" y="0"/>
                  <a:pt x="283" y="49"/>
                  <a:pt x="431" y="98"/>
                </a:cubicBezTo>
              </a:path>
            </a:pathLst>
          </a:custGeom>
          <a:noFill/>
          <a:ln w="28575" cap="flat" cmpd="sng">
            <a:solidFill>
              <a:srgbClr val="FF9900"/>
            </a:solidFill>
            <a:prstDash val="dash"/>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p>
            <a:endParaRPr lang="en-GB"/>
          </a:p>
        </p:txBody>
      </p:sp>
      <p:sp>
        <p:nvSpPr>
          <p:cNvPr id="55345" name="Line 63"/>
          <p:cNvSpPr>
            <a:spLocks noChangeShapeType="1"/>
          </p:cNvSpPr>
          <p:nvPr/>
        </p:nvSpPr>
        <p:spPr bwMode="auto">
          <a:xfrm>
            <a:off x="7985125" y="3505200"/>
            <a:ext cx="0" cy="1871663"/>
          </a:xfrm>
          <a:prstGeom prst="line">
            <a:avLst/>
          </a:prstGeom>
          <a:noFill/>
          <a:ln w="28575">
            <a:solidFill>
              <a:srgbClr val="FF99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46" name="Rectangle 64"/>
          <p:cNvSpPr>
            <a:spLocks noChangeArrowheads="1"/>
          </p:cNvSpPr>
          <p:nvPr/>
        </p:nvSpPr>
        <p:spPr bwMode="auto">
          <a:xfrm>
            <a:off x="4672013" y="5881688"/>
            <a:ext cx="18002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My overall product is going to be made of </a:t>
            </a:r>
            <a:r>
              <a:rPr lang="en-GB" altLang="en-US" sz="1000" b="1">
                <a:solidFill>
                  <a:schemeClr val="hlink"/>
                </a:solidFill>
              </a:rPr>
              <a:t>cardboard</a:t>
            </a:r>
            <a:r>
              <a:rPr lang="en-GB" altLang="en-US" sz="1000">
                <a:solidFill>
                  <a:srgbClr val="4D4D4D"/>
                </a:solidFill>
              </a:rPr>
              <a:t>.</a:t>
            </a:r>
          </a:p>
        </p:txBody>
      </p:sp>
      <p:sp>
        <p:nvSpPr>
          <p:cNvPr id="55347" name="Line 65"/>
          <p:cNvSpPr>
            <a:spLocks noChangeShapeType="1"/>
          </p:cNvSpPr>
          <p:nvPr/>
        </p:nvSpPr>
        <p:spPr bwMode="auto">
          <a:xfrm>
            <a:off x="6184900" y="6313488"/>
            <a:ext cx="647700" cy="8636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48" name="Line 66"/>
          <p:cNvSpPr>
            <a:spLocks noChangeShapeType="1"/>
          </p:cNvSpPr>
          <p:nvPr/>
        </p:nvSpPr>
        <p:spPr bwMode="auto">
          <a:xfrm flipV="1">
            <a:off x="5753100" y="4800600"/>
            <a:ext cx="71438" cy="10795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49" name="Line 67"/>
          <p:cNvSpPr>
            <a:spLocks noChangeShapeType="1"/>
          </p:cNvSpPr>
          <p:nvPr/>
        </p:nvSpPr>
        <p:spPr bwMode="auto">
          <a:xfrm>
            <a:off x="6329363" y="6167438"/>
            <a:ext cx="431800" cy="433387"/>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50" name="Rectangle 68"/>
          <p:cNvSpPr>
            <a:spLocks noChangeArrowheads="1"/>
          </p:cNvSpPr>
          <p:nvPr/>
        </p:nvSpPr>
        <p:spPr bwMode="auto">
          <a:xfrm>
            <a:off x="3592513" y="455613"/>
            <a:ext cx="158432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I will be using a paper tape to keep the joints and </a:t>
            </a:r>
            <a:r>
              <a:rPr lang="en-GB" altLang="en-US" sz="1000" b="1">
                <a:solidFill>
                  <a:schemeClr val="hlink"/>
                </a:solidFill>
              </a:rPr>
              <a:t>corners tightly together</a:t>
            </a:r>
            <a:r>
              <a:rPr lang="en-GB" altLang="en-US" sz="1000">
                <a:solidFill>
                  <a:srgbClr val="4D4D4D"/>
                </a:solidFill>
              </a:rPr>
              <a:t> to secure the overall product.</a:t>
            </a:r>
          </a:p>
        </p:txBody>
      </p:sp>
      <p:sp>
        <p:nvSpPr>
          <p:cNvPr id="55351" name="Line 69"/>
          <p:cNvSpPr>
            <a:spLocks noChangeShapeType="1"/>
          </p:cNvSpPr>
          <p:nvPr/>
        </p:nvSpPr>
        <p:spPr bwMode="auto">
          <a:xfrm flipV="1">
            <a:off x="4960938" y="479425"/>
            <a:ext cx="1800225" cy="43338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52" name="Rectangle 70"/>
          <p:cNvSpPr>
            <a:spLocks noChangeArrowheads="1"/>
          </p:cNvSpPr>
          <p:nvPr/>
        </p:nvSpPr>
        <p:spPr bwMode="auto">
          <a:xfrm>
            <a:off x="3376613" y="2551113"/>
            <a:ext cx="1584325"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a:t>
            </a:r>
            <a:r>
              <a:rPr lang="en-GB" altLang="en-US" sz="1000" b="1">
                <a:solidFill>
                  <a:schemeClr val="hlink"/>
                </a:solidFill>
              </a:rPr>
              <a:t>height</a:t>
            </a:r>
            <a:r>
              <a:rPr lang="en-GB" altLang="en-US" sz="1000" b="1">
                <a:solidFill>
                  <a:srgbClr val="FF9900"/>
                </a:solidFill>
              </a:rPr>
              <a:t> </a:t>
            </a:r>
            <a:r>
              <a:rPr lang="en-GB" altLang="en-US" sz="1000">
                <a:solidFill>
                  <a:srgbClr val="4D4D4D"/>
                </a:solidFill>
              </a:rPr>
              <a:t>of the bag must be</a:t>
            </a:r>
            <a:r>
              <a:rPr lang="en-GB" altLang="en-US" sz="1000" b="1">
                <a:solidFill>
                  <a:schemeClr val="hlink"/>
                </a:solidFill>
              </a:rPr>
              <a:t> comfortable</a:t>
            </a:r>
            <a:r>
              <a:rPr lang="en-GB" altLang="en-US" sz="1000">
                <a:solidFill>
                  <a:srgbClr val="4D4D4D"/>
                </a:solidFill>
              </a:rPr>
              <a:t> for the user to use the desk.</a:t>
            </a:r>
          </a:p>
        </p:txBody>
      </p:sp>
      <p:sp>
        <p:nvSpPr>
          <p:cNvPr id="55353" name="Rectangle 71"/>
          <p:cNvSpPr>
            <a:spLocks noChangeArrowheads="1"/>
          </p:cNvSpPr>
          <p:nvPr/>
        </p:nvSpPr>
        <p:spPr bwMode="auto">
          <a:xfrm>
            <a:off x="7983538" y="839788"/>
            <a:ext cx="24495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use of</a:t>
            </a:r>
            <a:r>
              <a:rPr lang="en-GB" altLang="en-US" sz="1000" b="1">
                <a:solidFill>
                  <a:schemeClr val="hlink"/>
                </a:solidFill>
              </a:rPr>
              <a:t> varnish</a:t>
            </a:r>
            <a:r>
              <a:rPr lang="en-GB" altLang="en-US" sz="1000">
                <a:solidFill>
                  <a:srgbClr val="4D4D4D"/>
                </a:solidFill>
              </a:rPr>
              <a:t> will be included to stop the product from </a:t>
            </a:r>
            <a:r>
              <a:rPr lang="en-GB" altLang="en-US" sz="1000" b="1">
                <a:solidFill>
                  <a:schemeClr val="hlink"/>
                </a:solidFill>
              </a:rPr>
              <a:t>falling apart in wet conditions</a:t>
            </a:r>
            <a:r>
              <a:rPr lang="en-GB" altLang="en-US" sz="1000">
                <a:solidFill>
                  <a:srgbClr val="4D4D4D"/>
                </a:solidFill>
              </a:rPr>
              <a:t>.</a:t>
            </a:r>
          </a:p>
        </p:txBody>
      </p:sp>
      <p:sp>
        <p:nvSpPr>
          <p:cNvPr id="55354" name="Line 72"/>
          <p:cNvSpPr>
            <a:spLocks noChangeShapeType="1"/>
          </p:cNvSpPr>
          <p:nvPr/>
        </p:nvSpPr>
        <p:spPr bwMode="auto">
          <a:xfrm>
            <a:off x="9064625" y="1847850"/>
            <a:ext cx="1800225" cy="576263"/>
          </a:xfrm>
          <a:prstGeom prst="line">
            <a:avLst/>
          </a:prstGeom>
          <a:noFill/>
          <a:ln w="28575">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55" name="Rectangle 73"/>
          <p:cNvSpPr>
            <a:spLocks noChangeArrowheads="1"/>
          </p:cNvSpPr>
          <p:nvPr/>
        </p:nvSpPr>
        <p:spPr bwMode="auto">
          <a:xfrm>
            <a:off x="10793413" y="3360738"/>
            <a:ext cx="936625" cy="2160587"/>
          </a:xfrm>
          <a:prstGeom prst="rect">
            <a:avLst/>
          </a:prstGeom>
          <a:noFill/>
          <a:ln w="28575" algn="ctr">
            <a:solidFill>
              <a:srgbClr val="FF990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5356" name="Rectangle 74"/>
          <p:cNvSpPr>
            <a:spLocks noChangeArrowheads="1"/>
          </p:cNvSpPr>
          <p:nvPr/>
        </p:nvSpPr>
        <p:spPr bwMode="auto">
          <a:xfrm>
            <a:off x="4384675" y="7646988"/>
            <a:ext cx="2160588"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bag will be available in many </a:t>
            </a:r>
            <a:r>
              <a:rPr lang="en-GB" altLang="en-US" sz="1000" b="1">
                <a:solidFill>
                  <a:schemeClr val="hlink"/>
                </a:solidFill>
              </a:rPr>
              <a:t>different colours</a:t>
            </a:r>
            <a:r>
              <a:rPr lang="en-GB" altLang="en-US" sz="1000">
                <a:solidFill>
                  <a:srgbClr val="4D4D4D"/>
                </a:solidFill>
              </a:rPr>
              <a:t>, and </a:t>
            </a:r>
            <a:r>
              <a:rPr lang="en-GB" altLang="en-US" sz="1000" b="1">
                <a:solidFill>
                  <a:schemeClr val="hlink"/>
                </a:solidFill>
              </a:rPr>
              <a:t>white bag would be used for the developing countries</a:t>
            </a:r>
            <a:r>
              <a:rPr lang="en-GB" altLang="en-US" sz="1000">
                <a:solidFill>
                  <a:srgbClr val="4D4D4D"/>
                </a:solidFill>
              </a:rPr>
              <a:t> so the children or students can </a:t>
            </a:r>
            <a:r>
              <a:rPr lang="en-GB" altLang="en-US" sz="1000" b="1">
                <a:solidFill>
                  <a:schemeClr val="hlink"/>
                </a:solidFill>
              </a:rPr>
              <a:t>design their own bag</a:t>
            </a:r>
            <a:r>
              <a:rPr lang="en-GB" altLang="en-US" sz="1000">
                <a:solidFill>
                  <a:srgbClr val="4D4D4D"/>
                </a:solidFill>
              </a:rPr>
              <a:t> using crayons. </a:t>
            </a:r>
          </a:p>
        </p:txBody>
      </p:sp>
      <p:sp>
        <p:nvSpPr>
          <p:cNvPr id="55357" name="Line 75"/>
          <p:cNvSpPr>
            <a:spLocks noChangeShapeType="1"/>
          </p:cNvSpPr>
          <p:nvPr/>
        </p:nvSpPr>
        <p:spPr bwMode="auto">
          <a:xfrm flipV="1">
            <a:off x="6184900" y="7321550"/>
            <a:ext cx="431800" cy="28733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58" name="Rectangle 76"/>
          <p:cNvSpPr>
            <a:spLocks noChangeArrowheads="1"/>
          </p:cNvSpPr>
          <p:nvPr/>
        </p:nvSpPr>
        <p:spPr bwMode="auto">
          <a:xfrm>
            <a:off x="10721975" y="623888"/>
            <a:ext cx="2374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use of </a:t>
            </a:r>
            <a:r>
              <a:rPr lang="en-GB" altLang="en-US" sz="1000" b="1">
                <a:solidFill>
                  <a:schemeClr val="hlink"/>
                </a:solidFill>
              </a:rPr>
              <a:t>diagonal lid</a:t>
            </a:r>
            <a:r>
              <a:rPr lang="en-GB" altLang="en-US" sz="1000">
                <a:solidFill>
                  <a:srgbClr val="4D4D4D"/>
                </a:solidFill>
              </a:rPr>
              <a:t> is used to increase the </a:t>
            </a:r>
            <a:r>
              <a:rPr lang="en-GB" altLang="en-US" sz="1000" b="1">
                <a:solidFill>
                  <a:schemeClr val="hlink"/>
                </a:solidFill>
              </a:rPr>
              <a:t>attractive or modern appearance</a:t>
            </a:r>
            <a:r>
              <a:rPr lang="en-GB" altLang="en-US" sz="1000">
                <a:solidFill>
                  <a:srgbClr val="4D4D4D"/>
                </a:solidFill>
              </a:rPr>
              <a:t> of the overall bag.</a:t>
            </a:r>
          </a:p>
        </p:txBody>
      </p:sp>
      <p:sp>
        <p:nvSpPr>
          <p:cNvPr id="55359" name="Line 77"/>
          <p:cNvSpPr>
            <a:spLocks noChangeShapeType="1"/>
          </p:cNvSpPr>
          <p:nvPr/>
        </p:nvSpPr>
        <p:spPr bwMode="auto">
          <a:xfrm flipH="1">
            <a:off x="10864850" y="1200150"/>
            <a:ext cx="863600" cy="10795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5360" name="Rectangle 79"/>
          <p:cNvSpPr>
            <a:spLocks noChangeArrowheads="1"/>
          </p:cNvSpPr>
          <p:nvPr/>
        </p:nvSpPr>
        <p:spPr bwMode="auto">
          <a:xfrm>
            <a:off x="0" y="5080000"/>
            <a:ext cx="12890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The product will be painted using </a:t>
            </a:r>
            <a:r>
              <a:rPr lang="en-GB" altLang="en-US" sz="1000" b="1">
                <a:solidFill>
                  <a:schemeClr val="hlink"/>
                </a:solidFill>
              </a:rPr>
              <a:t>acrylic </a:t>
            </a:r>
            <a:r>
              <a:rPr lang="en-GB" altLang="en-US" sz="1000">
                <a:solidFill>
                  <a:srgbClr val="4D4D4D"/>
                </a:solidFill>
              </a:rPr>
              <a:t>paints.</a:t>
            </a:r>
          </a:p>
        </p:txBody>
      </p:sp>
      <p:sp>
        <p:nvSpPr>
          <p:cNvPr id="55361" name="Line 80"/>
          <p:cNvSpPr>
            <a:spLocks noChangeShapeType="1"/>
          </p:cNvSpPr>
          <p:nvPr/>
        </p:nvSpPr>
        <p:spPr bwMode="auto">
          <a:xfrm>
            <a:off x="784225" y="5592763"/>
            <a:ext cx="360363" cy="6477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223838" y="-239713"/>
            <a:ext cx="13320713" cy="10153651"/>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pic>
        <p:nvPicPr>
          <p:cNvPr id="56323" name="Picture 55" descr="LUCINDA156"/>
          <p:cNvPicPr>
            <a:picLocks noChangeAspect="1" noChangeArrowheads="1"/>
          </p:cNvPicPr>
          <p:nvPr/>
        </p:nvPicPr>
        <p:blipFill>
          <a:blip r:embed="rId3">
            <a:clrChange>
              <a:clrFrom>
                <a:srgbClr val="DFDAE0"/>
              </a:clrFrom>
              <a:clrTo>
                <a:srgbClr val="DFDAE0">
                  <a:alpha val="0"/>
                </a:srgbClr>
              </a:clrTo>
            </a:clrChange>
            <a:extLst>
              <a:ext uri="{28A0092B-C50C-407E-A947-70E740481C1C}">
                <a14:useLocalDpi xmlns:a14="http://schemas.microsoft.com/office/drawing/2010/main" val="0"/>
              </a:ext>
            </a:extLst>
          </a:blip>
          <a:srcRect/>
          <a:stretch>
            <a:fillRect/>
          </a:stretch>
        </p:blipFill>
        <p:spPr bwMode="auto">
          <a:xfrm>
            <a:off x="-79375" y="1198563"/>
            <a:ext cx="12801600" cy="857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56325" name="Text Box 5"/>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4D4D4D"/>
                </a:solidFill>
                <a:cs typeface="Arial" pitchFamily="34" charset="0"/>
              </a:rPr>
              <a:t>DESIGN</a:t>
            </a:r>
            <a:r>
              <a:rPr lang="en-GB" altLang="en-US" sz="3200" b="1">
                <a:solidFill>
                  <a:srgbClr val="5F5F5F"/>
                </a:solidFill>
                <a:cs typeface="Arial" pitchFamily="34" charset="0"/>
              </a:rPr>
              <a:t>,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56326" name="Text Box 8"/>
          <p:cNvSpPr txBox="1">
            <a:spLocks noChangeArrowheads="1"/>
          </p:cNvSpPr>
          <p:nvPr/>
        </p:nvSpPr>
        <p:spPr bwMode="auto">
          <a:xfrm>
            <a:off x="3736975" y="120650"/>
            <a:ext cx="7272338"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800" b="1">
                <a:solidFill>
                  <a:srgbClr val="993366"/>
                </a:solidFill>
                <a:cs typeface="Arial" pitchFamily="34" charset="0"/>
              </a:rPr>
              <a:t>CONSTRUCTION OF THE TEMPLATE</a:t>
            </a:r>
          </a:p>
        </p:txBody>
      </p:sp>
      <p:sp>
        <p:nvSpPr>
          <p:cNvPr id="56327" name="Rectangle 6"/>
          <p:cNvSpPr>
            <a:spLocks noChangeArrowheads="1"/>
          </p:cNvSpPr>
          <p:nvPr/>
        </p:nvSpPr>
        <p:spPr bwMode="auto">
          <a:xfrm>
            <a:off x="10575925" y="6816725"/>
            <a:ext cx="865188" cy="2159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6328" name="Rectangle 7"/>
          <p:cNvSpPr>
            <a:spLocks noChangeArrowheads="1"/>
          </p:cNvSpPr>
          <p:nvPr/>
        </p:nvSpPr>
        <p:spPr bwMode="auto">
          <a:xfrm>
            <a:off x="7048500" y="7032625"/>
            <a:ext cx="936625" cy="36036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6329" name="Rectangle 13"/>
          <p:cNvSpPr>
            <a:spLocks noChangeArrowheads="1"/>
          </p:cNvSpPr>
          <p:nvPr/>
        </p:nvSpPr>
        <p:spPr bwMode="auto">
          <a:xfrm>
            <a:off x="784225" y="7032625"/>
            <a:ext cx="865188" cy="2159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6330" name="Rectangle 15"/>
          <p:cNvSpPr>
            <a:spLocks noChangeArrowheads="1"/>
          </p:cNvSpPr>
          <p:nvPr/>
        </p:nvSpPr>
        <p:spPr bwMode="auto">
          <a:xfrm>
            <a:off x="1720850" y="1992313"/>
            <a:ext cx="865188" cy="2159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6331" name="Text Box 16"/>
          <p:cNvSpPr txBox="1">
            <a:spLocks noChangeArrowheads="1"/>
          </p:cNvSpPr>
          <p:nvPr/>
        </p:nvSpPr>
        <p:spPr bwMode="auto">
          <a:xfrm>
            <a:off x="3879850" y="552450"/>
            <a:ext cx="849788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a:solidFill>
                  <a:srgbClr val="4D4D4D"/>
                </a:solidFill>
              </a:rPr>
              <a:t>The bag has three main parts which is the school bag, stool and the table. These templates are created using the solid works. Then these shapes will be cutted using the laser cutter.</a:t>
            </a:r>
            <a:endParaRPr lang="en-US" altLang="en-US" sz="1200">
              <a:solidFill>
                <a:srgbClr val="4D4D4D"/>
              </a:solidFill>
            </a:endParaRPr>
          </a:p>
        </p:txBody>
      </p:sp>
      <p:sp>
        <p:nvSpPr>
          <p:cNvPr id="56332" name="Rectangle 17"/>
          <p:cNvSpPr>
            <a:spLocks noChangeArrowheads="1"/>
          </p:cNvSpPr>
          <p:nvPr/>
        </p:nvSpPr>
        <p:spPr bwMode="auto">
          <a:xfrm>
            <a:off x="352425" y="1631950"/>
            <a:ext cx="2232025" cy="720725"/>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6333" name="Rectangle 18"/>
          <p:cNvSpPr>
            <a:spLocks noChangeArrowheads="1"/>
          </p:cNvSpPr>
          <p:nvPr/>
        </p:nvSpPr>
        <p:spPr bwMode="auto">
          <a:xfrm>
            <a:off x="10145713" y="9264650"/>
            <a:ext cx="865187" cy="36036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6334" name="Rectangle 19"/>
          <p:cNvSpPr>
            <a:spLocks noChangeArrowheads="1"/>
          </p:cNvSpPr>
          <p:nvPr/>
        </p:nvSpPr>
        <p:spPr bwMode="auto">
          <a:xfrm>
            <a:off x="4889500" y="6311900"/>
            <a:ext cx="865188" cy="36036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6335" name="Rectangle 26"/>
          <p:cNvSpPr>
            <a:spLocks noChangeArrowheads="1"/>
          </p:cNvSpPr>
          <p:nvPr/>
        </p:nvSpPr>
        <p:spPr bwMode="auto">
          <a:xfrm>
            <a:off x="10072688" y="9264650"/>
            <a:ext cx="1008062" cy="33655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6336" name="Rectangle 28"/>
          <p:cNvSpPr>
            <a:spLocks noChangeArrowheads="1"/>
          </p:cNvSpPr>
          <p:nvPr/>
        </p:nvSpPr>
        <p:spPr bwMode="auto">
          <a:xfrm>
            <a:off x="11801475" y="4224338"/>
            <a:ext cx="865188" cy="360362"/>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6337" name="Rectangle 30"/>
          <p:cNvSpPr>
            <a:spLocks noChangeArrowheads="1"/>
          </p:cNvSpPr>
          <p:nvPr/>
        </p:nvSpPr>
        <p:spPr bwMode="auto">
          <a:xfrm>
            <a:off x="6327775" y="1055688"/>
            <a:ext cx="936625" cy="360362"/>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6338" name="Rectangle 34"/>
          <p:cNvSpPr>
            <a:spLocks noChangeArrowheads="1"/>
          </p:cNvSpPr>
          <p:nvPr/>
        </p:nvSpPr>
        <p:spPr bwMode="auto">
          <a:xfrm>
            <a:off x="5105400" y="6311900"/>
            <a:ext cx="865188" cy="36036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6339" name="Rectangle 35"/>
          <p:cNvSpPr>
            <a:spLocks noChangeArrowheads="1"/>
          </p:cNvSpPr>
          <p:nvPr/>
        </p:nvSpPr>
        <p:spPr bwMode="auto">
          <a:xfrm>
            <a:off x="3305175" y="1487488"/>
            <a:ext cx="1223963" cy="360362"/>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6340" name="Rectangle 37"/>
          <p:cNvSpPr>
            <a:spLocks noChangeArrowheads="1"/>
          </p:cNvSpPr>
          <p:nvPr/>
        </p:nvSpPr>
        <p:spPr bwMode="auto">
          <a:xfrm>
            <a:off x="0" y="1704975"/>
            <a:ext cx="1360488" cy="287338"/>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6341" name="Rectangle 39"/>
          <p:cNvSpPr>
            <a:spLocks noChangeArrowheads="1"/>
          </p:cNvSpPr>
          <p:nvPr/>
        </p:nvSpPr>
        <p:spPr bwMode="auto">
          <a:xfrm>
            <a:off x="4745038" y="8183563"/>
            <a:ext cx="576262" cy="144462"/>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6342" name="Rectangle 41"/>
          <p:cNvSpPr>
            <a:spLocks noChangeArrowheads="1"/>
          </p:cNvSpPr>
          <p:nvPr/>
        </p:nvSpPr>
        <p:spPr bwMode="auto">
          <a:xfrm>
            <a:off x="4745038" y="8832850"/>
            <a:ext cx="719137" cy="287338"/>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6343" name="Rectangle 43"/>
          <p:cNvSpPr>
            <a:spLocks noChangeArrowheads="1"/>
          </p:cNvSpPr>
          <p:nvPr/>
        </p:nvSpPr>
        <p:spPr bwMode="auto">
          <a:xfrm>
            <a:off x="568325" y="9120188"/>
            <a:ext cx="865188" cy="360362"/>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6344" name="Text Box 8"/>
          <p:cNvSpPr txBox="1">
            <a:spLocks noChangeArrowheads="1"/>
          </p:cNvSpPr>
          <p:nvPr/>
        </p:nvSpPr>
        <p:spPr bwMode="auto">
          <a:xfrm>
            <a:off x="5680075" y="6961188"/>
            <a:ext cx="1584325"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200" b="1" u="sng">
                <a:solidFill>
                  <a:srgbClr val="FF9900"/>
                </a:solidFill>
              </a:rPr>
              <a:t>PART 3: TABLE</a:t>
            </a:r>
            <a:endParaRPr lang="en-US" altLang="en-US" sz="1200" b="1" u="sng">
              <a:solidFill>
                <a:srgbClr val="FF9900"/>
              </a:solidFill>
            </a:endParaRPr>
          </a:p>
        </p:txBody>
      </p:sp>
      <p:sp>
        <p:nvSpPr>
          <p:cNvPr id="56345" name="Text Box 10"/>
          <p:cNvSpPr txBox="1">
            <a:spLocks noChangeArrowheads="1"/>
          </p:cNvSpPr>
          <p:nvPr/>
        </p:nvSpPr>
        <p:spPr bwMode="auto">
          <a:xfrm>
            <a:off x="6472238" y="4513263"/>
            <a:ext cx="2233612"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200" i="1">
                <a:solidFill>
                  <a:srgbClr val="4D4D4D"/>
                </a:solidFill>
              </a:rPr>
              <a:t>How to build it?</a:t>
            </a:r>
            <a:endParaRPr lang="en-US" altLang="en-US" sz="1200" i="1">
              <a:solidFill>
                <a:srgbClr val="4D4D4D"/>
              </a:solidFill>
            </a:endParaRPr>
          </a:p>
        </p:txBody>
      </p:sp>
      <p:sp>
        <p:nvSpPr>
          <p:cNvPr id="56346" name="Text Box 12"/>
          <p:cNvSpPr txBox="1">
            <a:spLocks noChangeArrowheads="1"/>
          </p:cNvSpPr>
          <p:nvPr/>
        </p:nvSpPr>
        <p:spPr bwMode="auto">
          <a:xfrm>
            <a:off x="207963" y="1827213"/>
            <a:ext cx="2016125"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200" b="1" u="sng">
                <a:solidFill>
                  <a:srgbClr val="FF9900"/>
                </a:solidFill>
              </a:rPr>
              <a:t>PART 1: SCHOOL BAG</a:t>
            </a:r>
            <a:endParaRPr lang="en-US" altLang="en-US" sz="1200" b="1" u="sng">
              <a:solidFill>
                <a:srgbClr val="FF9900"/>
              </a:solidFill>
            </a:endParaRPr>
          </a:p>
        </p:txBody>
      </p:sp>
      <p:sp>
        <p:nvSpPr>
          <p:cNvPr id="56347" name="Text Box 14"/>
          <p:cNvSpPr txBox="1">
            <a:spLocks noChangeArrowheads="1"/>
          </p:cNvSpPr>
          <p:nvPr/>
        </p:nvSpPr>
        <p:spPr bwMode="auto">
          <a:xfrm>
            <a:off x="279400" y="7105650"/>
            <a:ext cx="1584325"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200" i="1">
                <a:solidFill>
                  <a:srgbClr val="4D4D4D"/>
                </a:solidFill>
              </a:rPr>
              <a:t>How to build it?</a:t>
            </a:r>
            <a:endParaRPr lang="en-US" altLang="en-US" sz="1200" i="1">
              <a:solidFill>
                <a:srgbClr val="4D4D4D"/>
              </a:solidFill>
            </a:endParaRPr>
          </a:p>
        </p:txBody>
      </p:sp>
      <p:sp>
        <p:nvSpPr>
          <p:cNvPr id="56348" name="Text Box 31"/>
          <p:cNvSpPr txBox="1">
            <a:spLocks noChangeArrowheads="1"/>
          </p:cNvSpPr>
          <p:nvPr/>
        </p:nvSpPr>
        <p:spPr bwMode="auto">
          <a:xfrm>
            <a:off x="5608638" y="1827213"/>
            <a:ext cx="1584325"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200" b="1" u="sng">
                <a:solidFill>
                  <a:srgbClr val="FF9900"/>
                </a:solidFill>
              </a:rPr>
              <a:t>PART 2: STOOL</a:t>
            </a:r>
            <a:endParaRPr lang="en-US" altLang="en-US" sz="1200" b="1" u="sng">
              <a:solidFill>
                <a:srgbClr val="FF9900"/>
              </a:solidFill>
            </a:endParaRPr>
          </a:p>
        </p:txBody>
      </p:sp>
      <p:sp>
        <p:nvSpPr>
          <p:cNvPr id="56349" name="Text Box 33"/>
          <p:cNvSpPr txBox="1">
            <a:spLocks noChangeArrowheads="1"/>
          </p:cNvSpPr>
          <p:nvPr/>
        </p:nvSpPr>
        <p:spPr bwMode="auto">
          <a:xfrm>
            <a:off x="5105400" y="5087938"/>
            <a:ext cx="2016125"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r>
              <a:rPr lang="en-GB" altLang="en-US" sz="1200">
                <a:solidFill>
                  <a:srgbClr val="4D4D4D"/>
                </a:solidFill>
              </a:rPr>
              <a:t>This is the original drawing and it could be built from one or several cardboard sheets.</a:t>
            </a:r>
            <a:endParaRPr lang="en-US" altLang="en-US" sz="1200">
              <a:solidFill>
                <a:srgbClr val="4D4D4D"/>
              </a:solidFill>
            </a:endParaRPr>
          </a:p>
        </p:txBody>
      </p:sp>
      <p:sp>
        <p:nvSpPr>
          <p:cNvPr id="56350" name="Text Box 40"/>
          <p:cNvSpPr txBox="1">
            <a:spLocks noChangeArrowheads="1"/>
          </p:cNvSpPr>
          <p:nvPr/>
        </p:nvSpPr>
        <p:spPr bwMode="auto">
          <a:xfrm>
            <a:off x="4529138" y="8112125"/>
            <a:ext cx="10795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200">
                <a:solidFill>
                  <a:srgbClr val="4D4D4D"/>
                </a:solidFill>
              </a:rPr>
              <a:t>Velcro Clasp</a:t>
            </a:r>
            <a:endParaRPr lang="en-US" altLang="en-US" sz="1200">
              <a:solidFill>
                <a:srgbClr val="4D4D4D"/>
              </a:solidFill>
            </a:endParaRPr>
          </a:p>
        </p:txBody>
      </p:sp>
      <p:sp>
        <p:nvSpPr>
          <p:cNvPr id="56351" name="Text Box 42"/>
          <p:cNvSpPr txBox="1">
            <a:spLocks noChangeArrowheads="1"/>
          </p:cNvSpPr>
          <p:nvPr/>
        </p:nvSpPr>
        <p:spPr bwMode="auto">
          <a:xfrm>
            <a:off x="4311650" y="8916988"/>
            <a:ext cx="151288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200">
                <a:solidFill>
                  <a:srgbClr val="4D4D4D"/>
                </a:solidFill>
              </a:rPr>
              <a:t>Water Bottle toppers as protect</a:t>
            </a:r>
            <a:endParaRPr lang="en-US" altLang="en-US" sz="1200">
              <a:solidFill>
                <a:srgbClr val="4D4D4D"/>
              </a:solidFill>
            </a:endParaRPr>
          </a:p>
        </p:txBody>
      </p:sp>
      <p:sp>
        <p:nvSpPr>
          <p:cNvPr id="56352" name="Text Box 47"/>
          <p:cNvSpPr txBox="1">
            <a:spLocks noChangeArrowheads="1"/>
          </p:cNvSpPr>
          <p:nvPr/>
        </p:nvSpPr>
        <p:spPr bwMode="auto">
          <a:xfrm>
            <a:off x="10937875" y="6723063"/>
            <a:ext cx="1584325"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200" i="1">
                <a:solidFill>
                  <a:srgbClr val="4D4D4D"/>
                </a:solidFill>
              </a:rPr>
              <a:t>How to build it?</a:t>
            </a:r>
            <a:endParaRPr lang="en-US" altLang="en-US" sz="1200" i="1">
              <a:solidFill>
                <a:srgbClr val="4D4D4D"/>
              </a:solidFill>
            </a:endParaRPr>
          </a:p>
        </p:txBody>
      </p:sp>
      <p:sp>
        <p:nvSpPr>
          <p:cNvPr id="56353" name="Line 48"/>
          <p:cNvSpPr>
            <a:spLocks noChangeShapeType="1"/>
          </p:cNvSpPr>
          <p:nvPr/>
        </p:nvSpPr>
        <p:spPr bwMode="auto">
          <a:xfrm>
            <a:off x="12017375" y="7321550"/>
            <a:ext cx="0" cy="6477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6354" name="Line 49"/>
          <p:cNvSpPr>
            <a:spLocks noChangeShapeType="1"/>
          </p:cNvSpPr>
          <p:nvPr/>
        </p:nvSpPr>
        <p:spPr bwMode="auto">
          <a:xfrm>
            <a:off x="11730038" y="7896225"/>
            <a:ext cx="0" cy="65087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6355" name="Line 50"/>
          <p:cNvSpPr>
            <a:spLocks noChangeShapeType="1"/>
          </p:cNvSpPr>
          <p:nvPr/>
        </p:nvSpPr>
        <p:spPr bwMode="auto">
          <a:xfrm>
            <a:off x="11514138" y="8953500"/>
            <a:ext cx="0" cy="647700"/>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6356" name="Line 51"/>
          <p:cNvSpPr>
            <a:spLocks noChangeShapeType="1"/>
          </p:cNvSpPr>
          <p:nvPr/>
        </p:nvSpPr>
        <p:spPr bwMode="auto">
          <a:xfrm>
            <a:off x="10793413" y="5016500"/>
            <a:ext cx="215900" cy="28892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6357" name="Line 52"/>
          <p:cNvSpPr>
            <a:spLocks noChangeShapeType="1"/>
          </p:cNvSpPr>
          <p:nvPr/>
        </p:nvSpPr>
        <p:spPr bwMode="auto">
          <a:xfrm flipH="1">
            <a:off x="10577513" y="5521325"/>
            <a:ext cx="287337" cy="50323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6358" name="Line 53"/>
          <p:cNvSpPr>
            <a:spLocks noChangeShapeType="1"/>
          </p:cNvSpPr>
          <p:nvPr/>
        </p:nvSpPr>
        <p:spPr bwMode="auto">
          <a:xfrm flipV="1">
            <a:off x="6616700" y="6673850"/>
            <a:ext cx="719138" cy="7302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6359" name="Line 54"/>
          <p:cNvSpPr>
            <a:spLocks noChangeShapeType="1"/>
          </p:cNvSpPr>
          <p:nvPr/>
        </p:nvSpPr>
        <p:spPr bwMode="auto">
          <a:xfrm flipH="1" flipV="1">
            <a:off x="7696200" y="6673850"/>
            <a:ext cx="720725" cy="73025"/>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6360" name="Line 56"/>
          <p:cNvSpPr>
            <a:spLocks noChangeShapeType="1"/>
          </p:cNvSpPr>
          <p:nvPr/>
        </p:nvSpPr>
        <p:spPr bwMode="auto">
          <a:xfrm flipH="1" flipV="1">
            <a:off x="4529138" y="7969250"/>
            <a:ext cx="287337" cy="287338"/>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56361" name="Line 57"/>
          <p:cNvSpPr>
            <a:spLocks noChangeShapeType="1"/>
          </p:cNvSpPr>
          <p:nvPr/>
        </p:nvSpPr>
        <p:spPr bwMode="auto">
          <a:xfrm flipV="1">
            <a:off x="5537200" y="8904288"/>
            <a:ext cx="215900" cy="217487"/>
          </a:xfrm>
          <a:prstGeom prst="line">
            <a:avLst/>
          </a:prstGeom>
          <a:noFill/>
          <a:ln w="28575">
            <a:solidFill>
              <a:srgbClr val="993366"/>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2"/>
          <p:cNvSpPr>
            <a:spLocks noChangeArrowheads="1"/>
          </p:cNvSpPr>
          <p:nvPr/>
        </p:nvSpPr>
        <p:spPr bwMode="auto">
          <a:xfrm>
            <a:off x="0" y="0"/>
            <a:ext cx="12801600" cy="9601200"/>
          </a:xfrm>
          <a:prstGeom prst="rect">
            <a:avLst/>
          </a:prstGeom>
          <a:solidFill>
            <a:schemeClr val="bg1"/>
          </a:solidFill>
          <a:ln w="28575" algn="ctr">
            <a:solidFill>
              <a:schemeClr val="bg1"/>
            </a:solidFill>
            <a:miter lim="800000"/>
            <a:headEnd/>
            <a:tailEnd/>
          </a:ln>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pic>
        <p:nvPicPr>
          <p:cNvPr id="57347" name="Picture 30" descr="FINAL BA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801600" cy="960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57349" name="Text Box 5"/>
          <p:cNvSpPr txBox="1">
            <a:spLocks noChangeArrowheads="1"/>
          </p:cNvSpPr>
          <p:nvPr/>
        </p:nvSpPr>
        <p:spPr bwMode="auto">
          <a:xfrm>
            <a:off x="-20638" y="161925"/>
            <a:ext cx="4044951"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chemeClr val="bg1"/>
                </a:solidFill>
                <a:cs typeface="Arial" pitchFamily="34" charset="0"/>
              </a:rPr>
              <a:t>BAG -    TEMPLATE</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8371"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58372" name="Text Box 4"/>
          <p:cNvSpPr txBox="1">
            <a:spLocks noChangeArrowheads="1"/>
          </p:cNvSpPr>
          <p:nvPr/>
        </p:nvSpPr>
        <p:spPr bwMode="auto">
          <a:xfrm>
            <a:off x="-7938" y="1631950"/>
            <a:ext cx="3816351"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DEVELOPMENT &amp; EVAULATION OF FINAL DESIGN MODEL ONE - </a:t>
            </a:r>
            <a:r>
              <a:rPr lang="en-GB" altLang="en-US" sz="1600" b="1" i="1" u="sng">
                <a:solidFill>
                  <a:srgbClr val="993366"/>
                </a:solidFill>
                <a:cs typeface="Arial" pitchFamily="34" charset="0"/>
              </a:rPr>
              <a:t>BAG</a:t>
            </a:r>
          </a:p>
        </p:txBody>
      </p:sp>
      <p:sp>
        <p:nvSpPr>
          <p:cNvPr id="58373"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308305" name="Line 81"/>
          <p:cNvSpPr>
            <a:spLocks noChangeShapeType="1"/>
          </p:cNvSpPr>
          <p:nvPr/>
        </p:nvSpPr>
        <p:spPr bwMode="auto">
          <a:xfrm rot="10800000" flipH="1" flipV="1">
            <a:off x="3592513" y="2279650"/>
            <a:ext cx="7850187" cy="9683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a:p>
        </p:txBody>
      </p:sp>
      <p:sp>
        <p:nvSpPr>
          <p:cNvPr id="308307" name="Line 83"/>
          <p:cNvSpPr>
            <a:spLocks noChangeShapeType="1"/>
          </p:cNvSpPr>
          <p:nvPr/>
        </p:nvSpPr>
        <p:spPr bwMode="auto">
          <a:xfrm rot="10800000" flipV="1">
            <a:off x="11441113" y="-1439863"/>
            <a:ext cx="2160587" cy="3863976"/>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a:p>
        </p:txBody>
      </p:sp>
      <p:sp>
        <p:nvSpPr>
          <p:cNvPr id="2" name="Line 83"/>
          <p:cNvSpPr>
            <a:spLocks noChangeShapeType="1"/>
          </p:cNvSpPr>
          <p:nvPr/>
        </p:nvSpPr>
        <p:spPr bwMode="auto">
          <a:xfrm rot="10800000" flipV="1">
            <a:off x="3592513" y="-1582738"/>
            <a:ext cx="2160587" cy="3863976"/>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a:p>
        </p:txBody>
      </p:sp>
      <p:pic>
        <p:nvPicPr>
          <p:cNvPr id="58377" name="Picture 37" descr="photo-2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2288" y="4657725"/>
            <a:ext cx="1560512"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8" name="Picture 38" descr="photo-2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2288" y="2497138"/>
            <a:ext cx="1558925"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9" name="Picture 39" descr="photo-2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338" y="2497138"/>
            <a:ext cx="1560512"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0" name="Picture 40" descr="photo-23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0338" y="4657725"/>
            <a:ext cx="1560512"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1" name="Picture 41" descr="photo-23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6525" y="6818313"/>
            <a:ext cx="1558925"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2" name="Picture 42" descr="photo-23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56913" y="6889750"/>
            <a:ext cx="1558925"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3" name="Picture 43" descr="photo-23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64850" y="4729163"/>
            <a:ext cx="1558925"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4" name="Picture 44" descr="photo-23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56913" y="2568575"/>
            <a:ext cx="1558925"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5" name="Picture 45" descr="photo-23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792288" y="6818313"/>
            <a:ext cx="1558925"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6" name="Picture 48" descr="photo-2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985125" y="6888163"/>
            <a:ext cx="2808288" cy="20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87" name="Text Box 18"/>
          <p:cNvSpPr txBox="1">
            <a:spLocks noChangeArrowheads="1"/>
          </p:cNvSpPr>
          <p:nvPr/>
        </p:nvSpPr>
        <p:spPr bwMode="auto">
          <a:xfrm>
            <a:off x="3521075" y="2497138"/>
            <a:ext cx="7200900" cy="450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a:solidFill>
                  <a:srgbClr val="4D4D4D"/>
                </a:solidFill>
              </a:rPr>
              <a:t>This is the model of my final design of a bag, I did this using paper in order to see what the </a:t>
            </a:r>
            <a:r>
              <a:rPr lang="en-US" altLang="en-US" sz="1200" b="1">
                <a:solidFill>
                  <a:schemeClr val="hlink"/>
                </a:solidFill>
              </a:rPr>
              <a:t>size of the product looks in real life and also it is suitable for young children and also adults as well</a:t>
            </a:r>
            <a:r>
              <a:rPr lang="en-US" altLang="en-US" sz="1200">
                <a:solidFill>
                  <a:srgbClr val="4D4D4D"/>
                </a:solidFill>
              </a:rPr>
              <a:t>. </a:t>
            </a:r>
          </a:p>
          <a:p>
            <a:pPr algn="just" eaLnBrk="1" hangingPunct="1"/>
            <a:endParaRPr lang="en-GB" altLang="en-US" sz="1200">
              <a:solidFill>
                <a:srgbClr val="4D4D4D"/>
              </a:solidFill>
            </a:endParaRPr>
          </a:p>
          <a:p>
            <a:pPr algn="just" eaLnBrk="1" hangingPunct="1"/>
            <a:r>
              <a:rPr lang="en-GB" altLang="en-US" sz="1200">
                <a:solidFill>
                  <a:srgbClr val="4D4D4D"/>
                </a:solidFill>
              </a:rPr>
              <a:t>Firstly, I printed out the template that I’ve created using Solid works (</a:t>
            </a:r>
            <a:r>
              <a:rPr lang="en-GB" altLang="en-US" sz="1200" b="1">
                <a:solidFill>
                  <a:srgbClr val="FF9900"/>
                </a:solidFill>
              </a:rPr>
              <a:t>diagram shown above</a:t>
            </a:r>
            <a:r>
              <a:rPr lang="en-GB" altLang="en-US" sz="1200">
                <a:solidFill>
                  <a:srgbClr val="4D4D4D"/>
                </a:solidFill>
              </a:rPr>
              <a:t>) using a A3 printer. Then I got the parts and stuck them together using paper and cello tape to keep the joints or corners together and also supportive to each other.</a:t>
            </a:r>
          </a:p>
          <a:p>
            <a:pPr algn="just" eaLnBrk="1" hangingPunct="1"/>
            <a:endParaRPr lang="en-GB" altLang="en-US" sz="1200">
              <a:solidFill>
                <a:srgbClr val="4D4D4D"/>
              </a:solidFill>
            </a:endParaRPr>
          </a:p>
          <a:p>
            <a:pPr algn="just" eaLnBrk="1" hangingPunct="1"/>
            <a:r>
              <a:rPr lang="en-US" altLang="en-US" sz="1200">
                <a:solidFill>
                  <a:srgbClr val="4D4D4D"/>
                </a:solidFill>
              </a:rPr>
              <a:t>When I have finished creating the paper model I thought by judging the size was perfect for all age group because it is a reasonable and sensible size and it is also really attractive to look at. I really like the appearance of the model’s lid because it increases the overall look of the product.</a:t>
            </a:r>
          </a:p>
          <a:p>
            <a:pPr algn="just" eaLnBrk="1" hangingPunct="1"/>
            <a:endParaRPr lang="en-US" altLang="en-US" sz="1200">
              <a:solidFill>
                <a:srgbClr val="4D4D4D"/>
              </a:solidFill>
            </a:endParaRPr>
          </a:p>
          <a:p>
            <a:pPr algn="just" eaLnBrk="1" hangingPunct="1"/>
            <a:r>
              <a:rPr lang="en-US" altLang="en-US" sz="1200">
                <a:solidFill>
                  <a:srgbClr val="4D4D4D"/>
                </a:solidFill>
              </a:rPr>
              <a:t>By judging the size of the bag, I could also evaluate the use of storage, there is plenty space for the books and also most importantly the desk and the stool. I am hoping that the bag will be able to hold up to 60kg. As I was judging the size of the bag I really liked the size because I’ve tried it myself and it felt really comfortable and also a suitable size for my back etc.</a:t>
            </a:r>
          </a:p>
          <a:p>
            <a:pPr algn="just" eaLnBrk="1" hangingPunct="1"/>
            <a:endParaRPr lang="en-GB" altLang="en-US" sz="1200">
              <a:solidFill>
                <a:srgbClr val="4D4D4D"/>
              </a:solidFill>
            </a:endParaRPr>
          </a:p>
          <a:p>
            <a:pPr algn="just" eaLnBrk="1" hangingPunct="1"/>
            <a:r>
              <a:rPr lang="en-GB" altLang="en-US" sz="1200">
                <a:solidFill>
                  <a:srgbClr val="4D4D4D"/>
                </a:solidFill>
              </a:rPr>
              <a:t>When developing this model I really like the way that there </a:t>
            </a:r>
            <a:r>
              <a:rPr lang="en-GB" altLang="en-US" sz="1200" b="1">
                <a:solidFill>
                  <a:schemeClr val="hlink"/>
                </a:solidFill>
              </a:rPr>
              <a:t>are parts that keep the other part together or keeping the joints together securely</a:t>
            </a:r>
            <a:r>
              <a:rPr lang="en-GB" altLang="en-US" sz="1200">
                <a:solidFill>
                  <a:srgbClr val="4D4D4D"/>
                </a:solidFill>
              </a:rPr>
              <a:t> and the individual parts of the product work together to ensure the overall product is stable.  For my </a:t>
            </a:r>
            <a:r>
              <a:rPr lang="en-GB" altLang="en-US" sz="1200" b="1">
                <a:solidFill>
                  <a:schemeClr val="hlink"/>
                </a:solidFill>
              </a:rPr>
              <a:t>final model</a:t>
            </a:r>
            <a:r>
              <a:rPr lang="en-GB" altLang="en-US" sz="1200" b="1">
                <a:solidFill>
                  <a:srgbClr val="4D4D4D"/>
                </a:solidFill>
              </a:rPr>
              <a:t> </a:t>
            </a:r>
            <a:r>
              <a:rPr lang="en-GB" altLang="en-US" sz="1200">
                <a:solidFill>
                  <a:srgbClr val="4D4D4D"/>
                </a:solidFill>
              </a:rPr>
              <a:t>I am </a:t>
            </a:r>
            <a:r>
              <a:rPr lang="en-GB" altLang="en-US" sz="1200" b="1">
                <a:solidFill>
                  <a:schemeClr val="hlink"/>
                </a:solidFill>
              </a:rPr>
              <a:t>going to use cardboard because it is very useful and also recyclable material to increase the awareness that the use of recyclable material can make wonderful products</a:t>
            </a:r>
            <a:r>
              <a:rPr lang="en-GB" altLang="en-US" sz="1200">
                <a:solidFill>
                  <a:srgbClr val="4D4D4D"/>
                </a:solidFill>
              </a:rPr>
              <a:t>. The final product can be used out in wet conditions when the </a:t>
            </a:r>
            <a:r>
              <a:rPr lang="en-GB" altLang="en-US" sz="1200" b="1">
                <a:solidFill>
                  <a:schemeClr val="hlink"/>
                </a:solidFill>
              </a:rPr>
              <a:t>varnish is applied to protect the product from falling apart in wet conditions</a:t>
            </a:r>
            <a:r>
              <a:rPr lang="en-GB" altLang="en-US" sz="1200">
                <a:solidFill>
                  <a:srgbClr val="4D4D4D"/>
                </a:solidFill>
              </a:rPr>
              <a:t>. The use of </a:t>
            </a:r>
            <a:r>
              <a:rPr lang="en-GB" altLang="en-US" sz="1200" b="1">
                <a:solidFill>
                  <a:schemeClr val="hlink"/>
                </a:solidFill>
              </a:rPr>
              <a:t>acrylic paints</a:t>
            </a:r>
            <a:r>
              <a:rPr lang="en-GB" altLang="en-US" sz="1200" b="1">
                <a:solidFill>
                  <a:srgbClr val="4D4D4D"/>
                </a:solidFill>
              </a:rPr>
              <a:t> </a:t>
            </a:r>
            <a:r>
              <a:rPr lang="en-GB" altLang="en-US" sz="1200">
                <a:solidFill>
                  <a:srgbClr val="4D4D4D"/>
                </a:solidFill>
              </a:rPr>
              <a:t>is used </a:t>
            </a:r>
            <a:r>
              <a:rPr lang="en-GB" altLang="en-US" sz="1200" b="1">
                <a:solidFill>
                  <a:schemeClr val="hlink"/>
                </a:solidFill>
              </a:rPr>
              <a:t>to increase the overall appearance</a:t>
            </a:r>
            <a:r>
              <a:rPr lang="en-GB" altLang="en-US" sz="1200" b="1">
                <a:solidFill>
                  <a:srgbClr val="4D4D4D"/>
                </a:solidFill>
              </a:rPr>
              <a:t> </a:t>
            </a:r>
            <a:r>
              <a:rPr lang="en-GB" altLang="en-US" sz="1200">
                <a:solidFill>
                  <a:srgbClr val="4D4D4D"/>
                </a:solidFill>
              </a:rPr>
              <a:t>of the bag by using nice bright vivid colours. It is available in many different colours.</a:t>
            </a:r>
            <a:endParaRPr lang="en-US" altLang="en-US" sz="1200">
              <a:solidFill>
                <a:srgbClr val="4D4D4D"/>
              </a:solidFill>
            </a:endParaRPr>
          </a:p>
        </p:txBody>
      </p:sp>
      <p:sp>
        <p:nvSpPr>
          <p:cNvPr id="58388" name="Text Box 18"/>
          <p:cNvSpPr txBox="1">
            <a:spLocks noChangeArrowheads="1"/>
          </p:cNvSpPr>
          <p:nvPr/>
        </p:nvSpPr>
        <p:spPr bwMode="auto">
          <a:xfrm>
            <a:off x="7696200" y="192088"/>
            <a:ext cx="3817938"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100">
                <a:solidFill>
                  <a:srgbClr val="4D4D4D"/>
                </a:solidFill>
              </a:rPr>
              <a:t>This is the template that I’ve created using Solid works to ensure that the dimensions are correct and also accurate in order to make the product successful. Using Soildworks was really challenging as I have to draw up the accurate measurements on one half because I had to make sure that the both halves are the exactly the same measurements. I did this using the mirror tool and this is creates a mirrored version of an existing half/part. This is a good way to create a left-hand version and a right-hand version of a part. Because the mirrored version is derived from the original version, the two parts always match.</a:t>
            </a:r>
            <a:r>
              <a:rPr lang="en-GB" altLang="en-US" sz="1200"/>
              <a:t> </a:t>
            </a:r>
          </a:p>
        </p:txBody>
      </p:sp>
      <p:sp>
        <p:nvSpPr>
          <p:cNvPr id="58389" name="Text Box 18"/>
          <p:cNvSpPr txBox="1">
            <a:spLocks noChangeArrowheads="1"/>
          </p:cNvSpPr>
          <p:nvPr/>
        </p:nvSpPr>
        <p:spPr bwMode="auto">
          <a:xfrm>
            <a:off x="3521075" y="7062788"/>
            <a:ext cx="4392613"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a:solidFill>
                  <a:srgbClr val="4D4D4D"/>
                </a:solidFill>
              </a:rPr>
              <a:t>I am thinking that the colour of my final product will be my favourite </a:t>
            </a:r>
            <a:r>
              <a:rPr lang="en-US" altLang="en-US" sz="1200" b="1">
                <a:solidFill>
                  <a:schemeClr val="hlink"/>
                </a:solidFill>
              </a:rPr>
              <a:t>colour bright blue</a:t>
            </a:r>
            <a:r>
              <a:rPr lang="en-US" altLang="en-US" sz="1200">
                <a:solidFill>
                  <a:srgbClr val="4D4D4D"/>
                </a:solidFill>
              </a:rPr>
              <a:t>. If it is shipped to the developing countries I think the bag may be white because when it is sent to the children in developing countries then can </a:t>
            </a:r>
            <a:r>
              <a:rPr lang="en-US" altLang="en-US" sz="1200" b="1">
                <a:solidFill>
                  <a:schemeClr val="hlink"/>
                </a:solidFill>
              </a:rPr>
              <a:t>then accessorizes their bag by colouring it in themselves</a:t>
            </a:r>
            <a:r>
              <a:rPr lang="en-US" altLang="en-US" sz="1200">
                <a:solidFill>
                  <a:srgbClr val="4D4D4D"/>
                </a:solidFill>
              </a:rPr>
              <a:t>.</a:t>
            </a:r>
          </a:p>
          <a:p>
            <a:pPr algn="just" eaLnBrk="1" hangingPunct="1"/>
            <a:endParaRPr lang="en-GB" altLang="en-US" sz="1200">
              <a:solidFill>
                <a:srgbClr val="4D4D4D"/>
              </a:solidFill>
            </a:endParaRPr>
          </a:p>
          <a:p>
            <a:pPr algn="just" eaLnBrk="1" hangingPunct="1"/>
            <a:r>
              <a:rPr lang="en-GB" altLang="en-US" sz="1200">
                <a:solidFill>
                  <a:srgbClr val="4D4D4D"/>
                </a:solidFill>
              </a:rPr>
              <a:t>I will be </a:t>
            </a:r>
            <a:r>
              <a:rPr lang="en-GB" altLang="en-US" sz="1200" b="1">
                <a:solidFill>
                  <a:schemeClr val="hlink"/>
                </a:solidFill>
              </a:rPr>
              <a:t>using paper tape for the edges, corners and joints to keep the parts of the overall product together</a:t>
            </a:r>
            <a:r>
              <a:rPr lang="en-GB" altLang="en-US" sz="1200">
                <a:solidFill>
                  <a:srgbClr val="4D4D4D"/>
                </a:solidFill>
              </a:rPr>
              <a:t> in order to make it to look </a:t>
            </a:r>
            <a:r>
              <a:rPr lang="en-GB" altLang="en-US" sz="1200" b="1">
                <a:solidFill>
                  <a:schemeClr val="hlink"/>
                </a:solidFill>
              </a:rPr>
              <a:t>neat and successful</a:t>
            </a:r>
            <a:r>
              <a:rPr lang="en-GB" altLang="en-US" sz="1200">
                <a:solidFill>
                  <a:srgbClr val="4D4D4D"/>
                </a:solidFill>
              </a:rPr>
              <a:t>.</a:t>
            </a:r>
          </a:p>
        </p:txBody>
      </p:sp>
      <p:pic>
        <p:nvPicPr>
          <p:cNvPr id="58390" name="Picture 26"/>
          <p:cNvPicPr>
            <a:picLocks noChangeAspect="1" noChangeArrowheads="1"/>
          </p:cNvPicPr>
          <p:nvPr/>
        </p:nvPicPr>
        <p:blipFill>
          <a:blip r:embed="rId13" cstate="print">
            <a:clrChange>
              <a:clrFrom>
                <a:srgbClr val="C3C8D2"/>
              </a:clrFrom>
              <a:clrTo>
                <a:srgbClr val="C3C8D2">
                  <a:alpha val="0"/>
                </a:srgbClr>
              </a:clrTo>
            </a:clrChange>
            <a:extLst>
              <a:ext uri="{28A0092B-C50C-407E-A947-70E740481C1C}">
                <a14:useLocalDpi xmlns:a14="http://schemas.microsoft.com/office/drawing/2010/main" val="0"/>
              </a:ext>
            </a:extLst>
          </a:blip>
          <a:srcRect l="29329" t="8659" r="9392" b="18489"/>
          <a:stretch>
            <a:fillRect/>
          </a:stretch>
        </p:blipFill>
        <p:spPr bwMode="auto">
          <a:xfrm>
            <a:off x="5033963" y="-7938"/>
            <a:ext cx="2590800" cy="2308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sp>
        <p:nvSpPr>
          <p:cNvPr id="58391" name="Rectangle 27"/>
          <p:cNvSpPr>
            <a:spLocks noChangeArrowheads="1"/>
          </p:cNvSpPr>
          <p:nvPr/>
        </p:nvSpPr>
        <p:spPr bwMode="auto">
          <a:xfrm>
            <a:off x="7264400" y="-95250"/>
            <a:ext cx="504825" cy="33655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59395"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59396" name="Text Box 4"/>
          <p:cNvSpPr txBox="1">
            <a:spLocks noChangeArrowheads="1"/>
          </p:cNvSpPr>
          <p:nvPr/>
        </p:nvSpPr>
        <p:spPr bwMode="auto">
          <a:xfrm>
            <a:off x="-7938" y="1631950"/>
            <a:ext cx="3816351"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DEVELOPMENT &amp; EVAULATION OF FINAL DESIGN MODEL TWO - </a:t>
            </a:r>
            <a:r>
              <a:rPr lang="en-GB" altLang="en-US" sz="1600" b="1" i="1" u="sng">
                <a:solidFill>
                  <a:srgbClr val="993366"/>
                </a:solidFill>
                <a:cs typeface="Arial" pitchFamily="34" charset="0"/>
              </a:rPr>
              <a:t>BAG</a:t>
            </a:r>
          </a:p>
        </p:txBody>
      </p:sp>
      <p:sp>
        <p:nvSpPr>
          <p:cNvPr id="59397"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59398" name="Picture 23" descr="photo-25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3688" y="7608888"/>
            <a:ext cx="215900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9" name="Picture 24" descr="photo-28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400" y="4656138"/>
            <a:ext cx="1558925"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0" name="Picture 25" descr="photo-28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36750" y="4656138"/>
            <a:ext cx="1558925"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1" name="Picture 26" descr="photo-29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17150" y="7608888"/>
            <a:ext cx="2160588"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2" name="Picture 28" descr="photo-28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9400" y="2497138"/>
            <a:ext cx="1558925"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3" name="Picture 29" descr="photo-28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9400" y="6816725"/>
            <a:ext cx="1558925"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4" name="Picture 32" descr="photo-28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36750" y="6815138"/>
            <a:ext cx="1558925"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5" name="Text Box 18"/>
          <p:cNvSpPr txBox="1">
            <a:spLocks noChangeArrowheads="1"/>
          </p:cNvSpPr>
          <p:nvPr/>
        </p:nvSpPr>
        <p:spPr bwMode="auto">
          <a:xfrm>
            <a:off x="1936750" y="2497138"/>
            <a:ext cx="10864850"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a:solidFill>
                  <a:srgbClr val="4D4D4D"/>
                </a:solidFill>
              </a:rPr>
              <a:t>This is the model of my final design of a bag, I did this using cardboard because I wanted to see what the </a:t>
            </a:r>
            <a:r>
              <a:rPr lang="en-US" altLang="en-US" sz="1200" b="1">
                <a:solidFill>
                  <a:schemeClr val="hlink"/>
                </a:solidFill>
              </a:rPr>
              <a:t>overall appearance</a:t>
            </a:r>
            <a:r>
              <a:rPr lang="en-US" altLang="en-US" sz="1200">
                <a:solidFill>
                  <a:srgbClr val="4D4D4D"/>
                </a:solidFill>
              </a:rPr>
              <a:t> of the model would look like in reality and also </a:t>
            </a:r>
            <a:r>
              <a:rPr lang="en-US" altLang="en-US" sz="1200" b="1">
                <a:solidFill>
                  <a:schemeClr val="hlink"/>
                </a:solidFill>
              </a:rPr>
              <a:t>find out if it is suitable for young children, teenagers, and adults as well</a:t>
            </a:r>
            <a:r>
              <a:rPr lang="en-US" altLang="en-US" sz="1200">
                <a:solidFill>
                  <a:srgbClr val="4D4D4D"/>
                </a:solidFill>
              </a:rPr>
              <a:t>. </a:t>
            </a:r>
          </a:p>
          <a:p>
            <a:pPr algn="just" eaLnBrk="1" hangingPunct="1"/>
            <a:endParaRPr lang="en-GB" altLang="en-US" sz="1200">
              <a:solidFill>
                <a:srgbClr val="4D4D4D"/>
              </a:solidFill>
            </a:endParaRPr>
          </a:p>
          <a:p>
            <a:pPr algn="just" eaLnBrk="1" hangingPunct="1"/>
            <a:r>
              <a:rPr lang="en-GB" altLang="en-US" sz="1200">
                <a:solidFill>
                  <a:srgbClr val="4D4D4D"/>
                </a:solidFill>
              </a:rPr>
              <a:t>Firstly, I’ve created the template using Solid Works shown above. I did this because it is a great and a simple way of creating the model using correct and accurate measurements and then this template will be printed out or cut by the laser cutter. As I was creating the template it was challenging because the size of the overall product must be suitable for all age group and also the amount of materials used and also the weight of the overall product and finally how much weight can the bag including the weight of the table and also the stool as well. The testing will be carried out to identify the weight of the overall product.</a:t>
            </a:r>
          </a:p>
          <a:p>
            <a:pPr algn="just" eaLnBrk="1" hangingPunct="1"/>
            <a:endParaRPr lang="en-GB" altLang="en-US" sz="1200">
              <a:solidFill>
                <a:srgbClr val="4D4D4D"/>
              </a:solidFill>
            </a:endParaRPr>
          </a:p>
          <a:p>
            <a:pPr algn="just" eaLnBrk="1" hangingPunct="1"/>
            <a:r>
              <a:rPr lang="en-GB" altLang="en-US" sz="1200">
                <a:solidFill>
                  <a:srgbClr val="4D4D4D"/>
                </a:solidFill>
              </a:rPr>
              <a:t>When I’ve finished creating the template on Solid Works (</a:t>
            </a:r>
            <a:r>
              <a:rPr lang="en-GB" altLang="en-US" sz="1200" b="1">
                <a:solidFill>
                  <a:srgbClr val="FF9900"/>
                </a:solidFill>
              </a:rPr>
              <a:t>diagram shown above</a:t>
            </a:r>
            <a:r>
              <a:rPr lang="en-GB" altLang="en-US" sz="1200">
                <a:solidFill>
                  <a:srgbClr val="4D4D4D"/>
                </a:solidFill>
              </a:rPr>
              <a:t>) I then print out the template using the laser cutter, this is when the laser beam cuts out the template that is set up from the computer and cuts out the outline of the chosen template which is the template above.  </a:t>
            </a:r>
            <a:endParaRPr lang="en-US" altLang="en-US" sz="1200">
              <a:solidFill>
                <a:srgbClr val="4D4D4D"/>
              </a:solidFill>
            </a:endParaRPr>
          </a:p>
        </p:txBody>
      </p:sp>
      <p:sp>
        <p:nvSpPr>
          <p:cNvPr id="59406" name="Text Box 18"/>
          <p:cNvSpPr txBox="1">
            <a:spLocks noChangeArrowheads="1"/>
          </p:cNvSpPr>
          <p:nvPr/>
        </p:nvSpPr>
        <p:spPr bwMode="auto">
          <a:xfrm>
            <a:off x="3521075" y="4584700"/>
            <a:ext cx="9280525" cy="250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As I was watching the laser cutting out the outline of the template, I had to make sure that the beam doesn’t burn too much around the edges otherwise the size of the model will mess up. But thankfully the whole process worked out well. Then when the process is completed I then measured the inside lines of the template and mark it using a pencil. I’m doing this so I know what marked areas I am going to cut </a:t>
            </a:r>
            <a:r>
              <a:rPr lang="en-GB" altLang="en-US" sz="1200" b="1">
                <a:solidFill>
                  <a:schemeClr val="hlink"/>
                </a:solidFill>
              </a:rPr>
              <a:t>slightly half way in order to make these lines to bend easily and also accurately</a:t>
            </a:r>
            <a:r>
              <a:rPr lang="en-GB" altLang="en-US" sz="1200" b="1">
                <a:solidFill>
                  <a:srgbClr val="4D4D4D"/>
                </a:solidFill>
              </a:rPr>
              <a:t>.</a:t>
            </a:r>
          </a:p>
          <a:p>
            <a:pPr algn="just" eaLnBrk="1" hangingPunct="1"/>
            <a:endParaRPr lang="en-GB" altLang="en-US" sz="1200">
              <a:solidFill>
                <a:srgbClr val="4D4D4D"/>
              </a:solidFill>
            </a:endParaRPr>
          </a:p>
          <a:p>
            <a:pPr algn="just" eaLnBrk="1" hangingPunct="1"/>
            <a:r>
              <a:rPr lang="en-GB" altLang="en-US" sz="1200">
                <a:solidFill>
                  <a:srgbClr val="4D4D4D"/>
                </a:solidFill>
              </a:rPr>
              <a:t>Then when I’ve finished cutting, I then started to fold the edges to form the model that I wanted it to look like. I stuck the edges together using a glue gun as it is a great way of keeping the edges or the joints together for a long period of time. I found it really simple sticking the edges of parts together. I am going to use paper tape for the actual model or product because it  us a strong tape and also recyclable. This makes the </a:t>
            </a:r>
            <a:r>
              <a:rPr lang="en-GB" altLang="en-US" sz="1200" b="1">
                <a:solidFill>
                  <a:schemeClr val="hlink"/>
                </a:solidFill>
              </a:rPr>
              <a:t>overall product more environmentally friendly to the target user etc</a:t>
            </a:r>
            <a:r>
              <a:rPr lang="en-GB" altLang="en-US" sz="1200">
                <a:solidFill>
                  <a:schemeClr val="hlink"/>
                </a:solidFill>
              </a:rPr>
              <a:t>. </a:t>
            </a:r>
            <a:r>
              <a:rPr lang="en-GB" altLang="en-US" sz="1200" b="1">
                <a:solidFill>
                  <a:schemeClr val="hlink"/>
                </a:solidFill>
              </a:rPr>
              <a:t>The cardboard can be easily painted on by using acrylic paints</a:t>
            </a:r>
            <a:r>
              <a:rPr lang="en-GB" altLang="en-US" sz="1200">
                <a:solidFill>
                  <a:srgbClr val="4D4D4D"/>
                </a:solidFill>
              </a:rPr>
              <a:t>. </a:t>
            </a:r>
          </a:p>
          <a:p>
            <a:pPr algn="just" eaLnBrk="1" hangingPunct="1"/>
            <a:endParaRPr lang="en-GB" altLang="en-US" sz="1200">
              <a:solidFill>
                <a:srgbClr val="4D4D4D"/>
              </a:solidFill>
            </a:endParaRPr>
          </a:p>
          <a:p>
            <a:pPr algn="just" eaLnBrk="1" hangingPunct="1"/>
            <a:r>
              <a:rPr lang="en-GB" altLang="en-US" sz="1200">
                <a:solidFill>
                  <a:srgbClr val="4D4D4D"/>
                </a:solidFill>
              </a:rPr>
              <a:t>By looking at the overall </a:t>
            </a:r>
            <a:r>
              <a:rPr lang="en-GB" altLang="en-US" sz="1200" b="1">
                <a:solidFill>
                  <a:schemeClr val="hlink"/>
                </a:solidFill>
              </a:rPr>
              <a:t>shape and appearance of the design</a:t>
            </a:r>
            <a:r>
              <a:rPr lang="en-GB" altLang="en-US" sz="1200">
                <a:solidFill>
                  <a:srgbClr val="4D4D4D"/>
                </a:solidFill>
              </a:rPr>
              <a:t>, I thought it looked </a:t>
            </a:r>
            <a:r>
              <a:rPr lang="en-GB" altLang="en-US" sz="1200" b="1">
                <a:solidFill>
                  <a:schemeClr val="hlink"/>
                </a:solidFill>
              </a:rPr>
              <a:t>really simple and also modern</a:t>
            </a:r>
            <a:r>
              <a:rPr lang="en-GB" altLang="en-US" sz="1200">
                <a:solidFill>
                  <a:srgbClr val="4D4D4D"/>
                </a:solidFill>
              </a:rPr>
              <a:t>. This makes it </a:t>
            </a:r>
            <a:r>
              <a:rPr lang="en-GB" altLang="en-US" sz="1200" b="1">
                <a:solidFill>
                  <a:schemeClr val="hlink"/>
                </a:solidFill>
              </a:rPr>
              <a:t>really appealing to the eye to the audience</a:t>
            </a:r>
            <a:r>
              <a:rPr lang="en-GB" altLang="en-US" sz="1200">
                <a:solidFill>
                  <a:srgbClr val="4D4D4D"/>
                </a:solidFill>
              </a:rPr>
              <a:t>. </a:t>
            </a:r>
          </a:p>
        </p:txBody>
      </p:sp>
      <p:sp>
        <p:nvSpPr>
          <p:cNvPr id="308305" name="Line 81"/>
          <p:cNvSpPr>
            <a:spLocks noChangeShapeType="1"/>
          </p:cNvSpPr>
          <p:nvPr/>
        </p:nvSpPr>
        <p:spPr bwMode="auto">
          <a:xfrm rot="10800000" flipH="1" flipV="1">
            <a:off x="3592513" y="2279650"/>
            <a:ext cx="7850187" cy="9683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a:p>
        </p:txBody>
      </p:sp>
      <p:sp>
        <p:nvSpPr>
          <p:cNvPr id="308307" name="Line 83"/>
          <p:cNvSpPr>
            <a:spLocks noChangeShapeType="1"/>
          </p:cNvSpPr>
          <p:nvPr/>
        </p:nvSpPr>
        <p:spPr bwMode="auto">
          <a:xfrm rot="10800000" flipV="1">
            <a:off x="11441113" y="-1439863"/>
            <a:ext cx="2160587" cy="3863976"/>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a:p>
        </p:txBody>
      </p:sp>
      <p:sp>
        <p:nvSpPr>
          <p:cNvPr id="2" name="Line 83"/>
          <p:cNvSpPr>
            <a:spLocks noChangeShapeType="1"/>
          </p:cNvSpPr>
          <p:nvPr/>
        </p:nvSpPr>
        <p:spPr bwMode="auto">
          <a:xfrm rot="10800000" flipV="1">
            <a:off x="3592513" y="-1582738"/>
            <a:ext cx="2160587" cy="3863976"/>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a:p>
        </p:txBody>
      </p:sp>
      <p:pic>
        <p:nvPicPr>
          <p:cNvPr id="59410" name="Picture 27"/>
          <p:cNvPicPr>
            <a:picLocks noChangeAspect="1" noChangeArrowheads="1"/>
          </p:cNvPicPr>
          <p:nvPr/>
        </p:nvPicPr>
        <p:blipFill>
          <a:blip r:embed="rId10" cstate="print">
            <a:clrChange>
              <a:clrFrom>
                <a:srgbClr val="C3C8D2"/>
              </a:clrFrom>
              <a:clrTo>
                <a:srgbClr val="C3C8D2">
                  <a:alpha val="0"/>
                </a:srgbClr>
              </a:clrTo>
            </a:clrChange>
            <a:extLst>
              <a:ext uri="{28A0092B-C50C-407E-A947-70E740481C1C}">
                <a14:useLocalDpi xmlns:a14="http://schemas.microsoft.com/office/drawing/2010/main" val="0"/>
              </a:ext>
            </a:extLst>
          </a:blip>
          <a:srcRect l="29329" t="8659" r="9392" b="18489"/>
          <a:stretch>
            <a:fillRect/>
          </a:stretch>
        </p:blipFill>
        <p:spPr bwMode="auto">
          <a:xfrm>
            <a:off x="5033963" y="-7938"/>
            <a:ext cx="2590800" cy="2308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sp>
        <p:nvSpPr>
          <p:cNvPr id="59411" name="Text Box 18"/>
          <p:cNvSpPr txBox="1">
            <a:spLocks noChangeArrowheads="1"/>
          </p:cNvSpPr>
          <p:nvPr/>
        </p:nvSpPr>
        <p:spPr bwMode="auto">
          <a:xfrm>
            <a:off x="7696200" y="192088"/>
            <a:ext cx="3817938"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100">
                <a:solidFill>
                  <a:srgbClr val="4D4D4D"/>
                </a:solidFill>
              </a:rPr>
              <a:t>This is the template that I’ve created using Solid works to ensure that the dimensions are correct and also accurate in order to make the product successful. Using Soildworks was really challenging as I have to draw up the accurate measurements on one half because I had to make sure that the both halves are the exactly the same measurements. I did this using the mirror tool and this is creates a mirrored version of an existing half/part. This is a good way to create a left-hand version and a right-hand version of a part. Because the mirrored version is derived from the original version, the two parts always match.</a:t>
            </a:r>
            <a:r>
              <a:rPr lang="en-GB" altLang="en-US" sz="1200"/>
              <a:t> </a:t>
            </a:r>
          </a:p>
        </p:txBody>
      </p:sp>
      <p:sp>
        <p:nvSpPr>
          <p:cNvPr id="59412" name="Rectangle 27"/>
          <p:cNvSpPr>
            <a:spLocks noChangeArrowheads="1"/>
          </p:cNvSpPr>
          <p:nvPr/>
        </p:nvSpPr>
        <p:spPr bwMode="auto">
          <a:xfrm>
            <a:off x="7264400" y="-95250"/>
            <a:ext cx="504825" cy="33655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0" y="0"/>
            <a:ext cx="12801600" cy="9601200"/>
          </a:xfrm>
          <a:prstGeom prst="rect">
            <a:avLst/>
          </a:prstGeom>
          <a:solidFill>
            <a:schemeClr val="bg1"/>
          </a:solidFill>
          <a:ln w="28575" algn="ctr">
            <a:solidFill>
              <a:schemeClr val="bg1"/>
            </a:solidFill>
            <a:miter lim="800000"/>
            <a:headEnd/>
            <a:tailEnd/>
          </a:ln>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pic>
        <p:nvPicPr>
          <p:cNvPr id="60419" name="Picture 8" descr="stool fin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801600" cy="960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0"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60421" name="Text Box 5"/>
          <p:cNvSpPr txBox="1">
            <a:spLocks noChangeArrowheads="1"/>
          </p:cNvSpPr>
          <p:nvPr/>
        </p:nvSpPr>
        <p:spPr bwMode="auto">
          <a:xfrm>
            <a:off x="-20638" y="161925"/>
            <a:ext cx="4044951"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chemeClr val="bg1"/>
                </a:solidFill>
                <a:cs typeface="Arial" pitchFamily="34" charset="0"/>
              </a:rPr>
              <a:t>STOOL -     TEMPLATE</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61443"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61444" name="Text Box 4"/>
          <p:cNvSpPr txBox="1">
            <a:spLocks noChangeArrowheads="1"/>
          </p:cNvSpPr>
          <p:nvPr/>
        </p:nvSpPr>
        <p:spPr bwMode="auto">
          <a:xfrm>
            <a:off x="-7938" y="1631950"/>
            <a:ext cx="3816351"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DEVELOPMENT &amp; EVAULATION OF FINAL DESIGN MODEL ONE - </a:t>
            </a:r>
            <a:r>
              <a:rPr lang="en-GB" altLang="en-US" sz="1600" b="1" i="1" u="sng">
                <a:solidFill>
                  <a:srgbClr val="993366"/>
                </a:solidFill>
                <a:cs typeface="Arial" pitchFamily="34" charset="0"/>
              </a:rPr>
              <a:t>STOOL</a:t>
            </a:r>
          </a:p>
        </p:txBody>
      </p:sp>
      <p:sp>
        <p:nvSpPr>
          <p:cNvPr id="61445"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61446" name="Picture 19" descr="photo-2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525" y="2524125"/>
            <a:ext cx="1558925"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7" name="Picture 27" descr="photo-2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525" y="6843713"/>
            <a:ext cx="3240088" cy="242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8" name="Picture 29" descr="photo-2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2288" y="2524125"/>
            <a:ext cx="1558925"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9" name="Picture 30" descr="photo-2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6525" y="4683125"/>
            <a:ext cx="1560513"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0" name="Picture 31" descr="photo-21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2288" y="4683125"/>
            <a:ext cx="1560512"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1" name="Rectangle 34"/>
          <p:cNvSpPr>
            <a:spLocks noChangeArrowheads="1"/>
          </p:cNvSpPr>
          <p:nvPr/>
        </p:nvSpPr>
        <p:spPr bwMode="auto">
          <a:xfrm>
            <a:off x="4816475" y="71438"/>
            <a:ext cx="792163" cy="33655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61452" name="Text Box 35"/>
          <p:cNvSpPr txBox="1">
            <a:spLocks noChangeArrowheads="1"/>
          </p:cNvSpPr>
          <p:nvPr/>
        </p:nvSpPr>
        <p:spPr bwMode="auto">
          <a:xfrm>
            <a:off x="3952875" y="1135063"/>
            <a:ext cx="2159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rgbClr val="993366"/>
                </a:solidFill>
              </a:rPr>
              <a:t>STEP BY STEP</a:t>
            </a:r>
            <a:endParaRPr lang="en-US" altLang="en-US" sz="2400" b="1">
              <a:solidFill>
                <a:srgbClr val="993366"/>
              </a:solidFill>
            </a:endParaRPr>
          </a:p>
        </p:txBody>
      </p:sp>
      <p:sp>
        <p:nvSpPr>
          <p:cNvPr id="61453" name="Text Box 18"/>
          <p:cNvSpPr txBox="1">
            <a:spLocks noChangeArrowheads="1"/>
          </p:cNvSpPr>
          <p:nvPr/>
        </p:nvSpPr>
        <p:spPr bwMode="auto">
          <a:xfrm>
            <a:off x="3521075" y="2497138"/>
            <a:ext cx="9072563" cy="341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a:solidFill>
                  <a:srgbClr val="4D4D4D"/>
                </a:solidFill>
              </a:rPr>
              <a:t>This is the model of my final design of a stool, I did this using paper because I thought to try it out using paper in order to see what the size of the product looks in real life and also to find out if it is suitable for young children and adults as well. </a:t>
            </a:r>
          </a:p>
          <a:p>
            <a:pPr algn="just" eaLnBrk="1" hangingPunct="1"/>
            <a:endParaRPr lang="en-GB" altLang="en-US" sz="1200">
              <a:solidFill>
                <a:srgbClr val="4D4D4D"/>
              </a:solidFill>
            </a:endParaRPr>
          </a:p>
          <a:p>
            <a:pPr algn="just" eaLnBrk="1" hangingPunct="1"/>
            <a:r>
              <a:rPr lang="en-GB" altLang="en-US" sz="1200">
                <a:solidFill>
                  <a:srgbClr val="4D4D4D"/>
                </a:solidFill>
              </a:rPr>
              <a:t>Firstly, I printed out the template like that I’ve created using Solid works using a A3 printer. Then I got the parts and stuck them together using paper and cello tape to keep the joints or corners together and also supportive to each other.</a:t>
            </a:r>
          </a:p>
          <a:p>
            <a:pPr algn="just" eaLnBrk="1" hangingPunct="1"/>
            <a:endParaRPr lang="en-GB" altLang="en-US" sz="1200">
              <a:solidFill>
                <a:srgbClr val="4D4D4D"/>
              </a:solidFill>
            </a:endParaRPr>
          </a:p>
          <a:p>
            <a:pPr algn="just" eaLnBrk="1" hangingPunct="1"/>
            <a:r>
              <a:rPr lang="en-US" altLang="en-US" sz="1200">
                <a:solidFill>
                  <a:srgbClr val="4D4D4D"/>
                </a:solidFill>
              </a:rPr>
              <a:t>When I’ve finished creating the paper model I thought judging by the size was perfect for all age group because it has a reasonable and sensible size and it is also really attractive to look at. </a:t>
            </a:r>
          </a:p>
          <a:p>
            <a:pPr algn="just" eaLnBrk="1" hangingPunct="1"/>
            <a:endParaRPr lang="en-US" altLang="en-US" sz="1200">
              <a:solidFill>
                <a:srgbClr val="4D4D4D"/>
              </a:solidFill>
            </a:endParaRPr>
          </a:p>
          <a:p>
            <a:pPr algn="just" eaLnBrk="1" hangingPunct="1"/>
            <a:r>
              <a:rPr lang="en-US" altLang="en-US" sz="1200">
                <a:solidFill>
                  <a:srgbClr val="4D4D4D"/>
                </a:solidFill>
              </a:rPr>
              <a:t>By judging the size of the stool, I really liked the size because I’ve tried it myself and it felt really comfortable and also suitable size for my sitting and it is also very supportive as well.</a:t>
            </a:r>
          </a:p>
          <a:p>
            <a:pPr algn="just" eaLnBrk="1" hangingPunct="1"/>
            <a:endParaRPr lang="en-GB" altLang="en-US" sz="1200">
              <a:solidFill>
                <a:srgbClr val="4D4D4D"/>
              </a:solidFill>
            </a:endParaRPr>
          </a:p>
          <a:p>
            <a:pPr algn="just" eaLnBrk="1" hangingPunct="1"/>
            <a:r>
              <a:rPr lang="en-GB" altLang="en-US" sz="1200">
                <a:solidFill>
                  <a:srgbClr val="4D4D4D"/>
                </a:solidFill>
              </a:rPr>
              <a:t>When developing this model I really like the way that there are parts that keep the other part together or keeping the joints together securely.  For my final model I am going to use </a:t>
            </a:r>
            <a:r>
              <a:rPr lang="en-GB" altLang="en-US" sz="1200" b="1">
                <a:solidFill>
                  <a:schemeClr val="hlink"/>
                </a:solidFill>
              </a:rPr>
              <a:t>cardboard because it is very useful</a:t>
            </a:r>
            <a:r>
              <a:rPr lang="en-GB" altLang="en-US" sz="1200" b="1">
                <a:solidFill>
                  <a:srgbClr val="4D4D4D"/>
                </a:solidFill>
              </a:rPr>
              <a:t> </a:t>
            </a:r>
            <a:r>
              <a:rPr lang="en-GB" altLang="en-US" sz="1200">
                <a:solidFill>
                  <a:srgbClr val="4D4D4D"/>
                </a:solidFill>
              </a:rPr>
              <a:t>and </a:t>
            </a:r>
            <a:r>
              <a:rPr lang="en-GB" altLang="en-US" sz="1200" b="1">
                <a:solidFill>
                  <a:schemeClr val="hlink"/>
                </a:solidFill>
              </a:rPr>
              <a:t>also recyclable</a:t>
            </a:r>
            <a:r>
              <a:rPr lang="en-GB" altLang="en-US" sz="1200" b="1">
                <a:solidFill>
                  <a:srgbClr val="4D4D4D"/>
                </a:solidFill>
              </a:rPr>
              <a:t> </a:t>
            </a:r>
            <a:r>
              <a:rPr lang="en-GB" altLang="en-US" sz="1200">
                <a:solidFill>
                  <a:srgbClr val="4D4D4D"/>
                </a:solidFill>
              </a:rPr>
              <a:t>material </a:t>
            </a:r>
            <a:r>
              <a:rPr lang="en-GB" altLang="en-US" sz="1200" b="1">
                <a:solidFill>
                  <a:schemeClr val="hlink"/>
                </a:solidFill>
              </a:rPr>
              <a:t>to increase the awareness that the use of recyclable material can make wonderful and also quirky products</a:t>
            </a:r>
            <a:r>
              <a:rPr lang="en-GB" altLang="en-US" sz="1200">
                <a:solidFill>
                  <a:srgbClr val="4D4D4D"/>
                </a:solidFill>
              </a:rPr>
              <a:t>. The final product can be used out in wet conditions </a:t>
            </a:r>
            <a:r>
              <a:rPr lang="en-GB" altLang="en-US" sz="1200" b="1">
                <a:solidFill>
                  <a:schemeClr val="hlink"/>
                </a:solidFill>
              </a:rPr>
              <a:t>when the varnish is applied to protect the product from falling apart in wet conditions</a:t>
            </a:r>
            <a:r>
              <a:rPr lang="en-GB" altLang="en-US" sz="1200">
                <a:solidFill>
                  <a:srgbClr val="4D4D4D"/>
                </a:solidFill>
              </a:rPr>
              <a:t>. The use of </a:t>
            </a:r>
            <a:r>
              <a:rPr lang="en-GB" altLang="en-US" sz="1200" b="1">
                <a:solidFill>
                  <a:schemeClr val="hlink"/>
                </a:solidFill>
              </a:rPr>
              <a:t>acrylic paints</a:t>
            </a:r>
            <a:r>
              <a:rPr lang="en-GB" altLang="en-US" sz="1200" b="1">
                <a:solidFill>
                  <a:srgbClr val="4D4D4D"/>
                </a:solidFill>
              </a:rPr>
              <a:t> </a:t>
            </a:r>
            <a:r>
              <a:rPr lang="en-GB" altLang="en-US" sz="1200">
                <a:solidFill>
                  <a:srgbClr val="4D4D4D"/>
                </a:solidFill>
              </a:rPr>
              <a:t>is used to increase the </a:t>
            </a:r>
            <a:r>
              <a:rPr lang="en-GB" altLang="en-US" sz="1200" b="1">
                <a:solidFill>
                  <a:schemeClr val="hlink"/>
                </a:solidFill>
              </a:rPr>
              <a:t>overall appearance of the bag by using nice bright vivid colours</a:t>
            </a:r>
            <a:r>
              <a:rPr lang="en-GB" altLang="en-US" sz="1200" b="1">
                <a:solidFill>
                  <a:srgbClr val="4D4D4D"/>
                </a:solidFill>
              </a:rPr>
              <a:t> </a:t>
            </a:r>
            <a:r>
              <a:rPr lang="en-GB" altLang="en-US" sz="1200">
                <a:solidFill>
                  <a:srgbClr val="4D4D4D"/>
                </a:solidFill>
              </a:rPr>
              <a:t>and it is also available in many different colours. </a:t>
            </a:r>
            <a:r>
              <a:rPr lang="en-GB" altLang="en-US" sz="1200" b="1">
                <a:solidFill>
                  <a:schemeClr val="hlink"/>
                </a:solidFill>
              </a:rPr>
              <a:t>Acrylic paints are very cheap and also easy to use and also to work with</a:t>
            </a:r>
            <a:r>
              <a:rPr lang="en-GB" altLang="en-US" sz="1200">
                <a:solidFill>
                  <a:srgbClr val="4D4D4D"/>
                </a:solidFill>
              </a:rPr>
              <a:t>.</a:t>
            </a:r>
          </a:p>
        </p:txBody>
      </p:sp>
      <p:sp>
        <p:nvSpPr>
          <p:cNvPr id="61454" name="Rectangle 39"/>
          <p:cNvSpPr>
            <a:spLocks noChangeArrowheads="1"/>
          </p:cNvSpPr>
          <p:nvPr/>
        </p:nvSpPr>
        <p:spPr bwMode="auto">
          <a:xfrm>
            <a:off x="8272463" y="7177088"/>
            <a:ext cx="1008062" cy="360362"/>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61455" name="Text Box 40"/>
          <p:cNvSpPr txBox="1">
            <a:spLocks noChangeArrowheads="1"/>
          </p:cNvSpPr>
          <p:nvPr/>
        </p:nvSpPr>
        <p:spPr bwMode="auto">
          <a:xfrm>
            <a:off x="3521075" y="6024563"/>
            <a:ext cx="4608513" cy="323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a:solidFill>
                  <a:srgbClr val="4D4D4D"/>
                </a:solidFill>
              </a:rPr>
              <a:t>I am thinking that the colour of my final product will be </a:t>
            </a:r>
            <a:r>
              <a:rPr lang="en-US" altLang="en-US" sz="1200" b="1">
                <a:solidFill>
                  <a:schemeClr val="hlink"/>
                </a:solidFill>
              </a:rPr>
              <a:t>my favourite colour bright blue</a:t>
            </a:r>
            <a:r>
              <a:rPr lang="en-US" altLang="en-US" sz="1200">
                <a:solidFill>
                  <a:srgbClr val="4D4D4D"/>
                </a:solidFill>
              </a:rPr>
              <a:t>. For the developing countries I think the bag </a:t>
            </a:r>
            <a:r>
              <a:rPr lang="en-US" altLang="en-US" sz="1200" b="1">
                <a:solidFill>
                  <a:schemeClr val="hlink"/>
                </a:solidFill>
              </a:rPr>
              <a:t>may be white because when it is sent to the children they can then accessories their bag by colouring it in themselves so they can recognize their own bag and it is also something personal to them which stores personal stuff etc</a:t>
            </a:r>
            <a:r>
              <a:rPr lang="en-US" altLang="en-US" sz="1200">
                <a:solidFill>
                  <a:srgbClr val="4D4D4D"/>
                </a:solidFill>
              </a:rPr>
              <a:t>.</a:t>
            </a:r>
          </a:p>
          <a:p>
            <a:pPr algn="just" eaLnBrk="1" hangingPunct="1"/>
            <a:endParaRPr lang="en-GB" altLang="en-US" sz="1200">
              <a:solidFill>
                <a:srgbClr val="4D4D4D"/>
              </a:solidFill>
            </a:endParaRPr>
          </a:p>
          <a:p>
            <a:pPr algn="just" eaLnBrk="1" hangingPunct="1"/>
            <a:r>
              <a:rPr lang="en-GB" altLang="en-US" sz="1200">
                <a:solidFill>
                  <a:srgbClr val="4D4D4D"/>
                </a:solidFill>
              </a:rPr>
              <a:t>I will be using paper tape for the edges, corners and joints to keep the parts of the overall product together in order to make it to look right and successful.</a:t>
            </a:r>
          </a:p>
          <a:p>
            <a:pPr algn="just" eaLnBrk="1" hangingPunct="1"/>
            <a:endParaRPr lang="en-GB" altLang="en-US" sz="1200">
              <a:solidFill>
                <a:srgbClr val="4D4D4D"/>
              </a:solidFill>
            </a:endParaRPr>
          </a:p>
          <a:p>
            <a:pPr algn="just" eaLnBrk="1" hangingPunct="1"/>
            <a:r>
              <a:rPr lang="en-GB" altLang="en-US" sz="1200">
                <a:solidFill>
                  <a:srgbClr val="4D4D4D"/>
                </a:solidFill>
              </a:rPr>
              <a:t>The instructions of unfolding or folding the seat is so simple (</a:t>
            </a:r>
            <a:r>
              <a:rPr lang="en-GB" altLang="en-US" sz="1200" b="1">
                <a:solidFill>
                  <a:srgbClr val="FF9900"/>
                </a:solidFill>
              </a:rPr>
              <a:t>shown in diagram above</a:t>
            </a:r>
            <a:r>
              <a:rPr lang="en-GB" altLang="en-US" sz="1200">
                <a:solidFill>
                  <a:srgbClr val="4D4D4D"/>
                </a:solidFill>
              </a:rPr>
              <a:t>), I think this product would be </a:t>
            </a:r>
            <a:r>
              <a:rPr lang="en-GB" altLang="en-US" sz="1200" b="1">
                <a:solidFill>
                  <a:schemeClr val="hlink"/>
                </a:solidFill>
              </a:rPr>
              <a:t>easy enough for young children or other teenagers and adults</a:t>
            </a:r>
            <a:r>
              <a:rPr lang="en-GB" altLang="en-US" sz="1200">
                <a:solidFill>
                  <a:srgbClr val="4D4D4D"/>
                </a:solidFill>
              </a:rPr>
              <a:t> to manage because it is </a:t>
            </a:r>
            <a:r>
              <a:rPr lang="en-GB" altLang="en-US" sz="1200" b="1">
                <a:solidFill>
                  <a:schemeClr val="hlink"/>
                </a:solidFill>
              </a:rPr>
              <a:t>very quick and also very simple to put together</a:t>
            </a:r>
            <a:r>
              <a:rPr lang="en-GB" altLang="en-US" sz="1200">
                <a:solidFill>
                  <a:srgbClr val="4D4D4D"/>
                </a:solidFill>
              </a:rPr>
              <a:t>.</a:t>
            </a:r>
          </a:p>
        </p:txBody>
      </p:sp>
      <p:pic>
        <p:nvPicPr>
          <p:cNvPr id="61456" name="Picture 24"/>
          <p:cNvPicPr>
            <a:picLocks noChangeAspect="1" noChangeArrowheads="1"/>
          </p:cNvPicPr>
          <p:nvPr/>
        </p:nvPicPr>
        <p:blipFill>
          <a:blip r:embed="rId8">
            <a:clrChange>
              <a:clrFrom>
                <a:srgbClr val="C3C8D2"/>
              </a:clrFrom>
              <a:clrTo>
                <a:srgbClr val="C3C8D2">
                  <a:alpha val="0"/>
                </a:srgbClr>
              </a:clrTo>
            </a:clrChange>
            <a:extLst>
              <a:ext uri="{28A0092B-C50C-407E-A947-70E740481C1C}">
                <a14:useLocalDpi xmlns:a14="http://schemas.microsoft.com/office/drawing/2010/main" val="0"/>
              </a:ext>
            </a:extLst>
          </a:blip>
          <a:srcRect l="30811" t="25391" r="14568" b="18489"/>
          <a:stretch>
            <a:fillRect/>
          </a:stretch>
        </p:blipFill>
        <p:spPr bwMode="auto">
          <a:xfrm>
            <a:off x="8129588" y="6096000"/>
            <a:ext cx="4608512" cy="355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pic>
        <p:nvPicPr>
          <p:cNvPr id="61457" name="Picture 55" descr="LUCINDA156"/>
          <p:cNvPicPr>
            <a:picLocks noChangeAspect="1" noChangeArrowheads="1"/>
          </p:cNvPicPr>
          <p:nvPr/>
        </p:nvPicPr>
        <p:blipFill>
          <a:blip r:embed="rId9">
            <a:clrChange>
              <a:clrFrom>
                <a:srgbClr val="DFDAE0"/>
              </a:clrFrom>
              <a:clrTo>
                <a:srgbClr val="DFDAE0">
                  <a:alpha val="0"/>
                </a:srgbClr>
              </a:clrTo>
            </a:clrChange>
            <a:extLst>
              <a:ext uri="{28A0092B-C50C-407E-A947-70E740481C1C}">
                <a14:useLocalDpi xmlns:a14="http://schemas.microsoft.com/office/drawing/2010/main" val="0"/>
              </a:ext>
            </a:extLst>
          </a:blip>
          <a:srcRect l="50620" t="40637" b="33302"/>
          <a:stretch>
            <a:fillRect/>
          </a:stretch>
        </p:blipFill>
        <p:spPr bwMode="auto">
          <a:xfrm>
            <a:off x="5767388" y="0"/>
            <a:ext cx="6321425" cy="223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305" name="Line 81"/>
          <p:cNvSpPr>
            <a:spLocks noChangeShapeType="1"/>
          </p:cNvSpPr>
          <p:nvPr/>
        </p:nvSpPr>
        <p:spPr bwMode="auto">
          <a:xfrm rot="10800000" flipH="1" flipV="1">
            <a:off x="3663950" y="2063750"/>
            <a:ext cx="7850188" cy="9683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a:p>
        </p:txBody>
      </p:sp>
      <p:sp>
        <p:nvSpPr>
          <p:cNvPr id="308307" name="Line 83"/>
          <p:cNvSpPr>
            <a:spLocks noChangeShapeType="1"/>
          </p:cNvSpPr>
          <p:nvPr/>
        </p:nvSpPr>
        <p:spPr bwMode="auto">
          <a:xfrm rot="10800000" flipV="1">
            <a:off x="11512550" y="-1655763"/>
            <a:ext cx="2160588" cy="3863976"/>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a:p>
        </p:txBody>
      </p:sp>
      <p:sp>
        <p:nvSpPr>
          <p:cNvPr id="2" name="Line 83"/>
          <p:cNvSpPr>
            <a:spLocks noChangeShapeType="1"/>
          </p:cNvSpPr>
          <p:nvPr/>
        </p:nvSpPr>
        <p:spPr bwMode="auto">
          <a:xfrm rot="10800000" flipV="1">
            <a:off x="3663950" y="-1798638"/>
            <a:ext cx="2160588" cy="3863976"/>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62467"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62468" name="Text Box 4"/>
          <p:cNvSpPr txBox="1">
            <a:spLocks noChangeArrowheads="1"/>
          </p:cNvSpPr>
          <p:nvPr/>
        </p:nvSpPr>
        <p:spPr bwMode="auto">
          <a:xfrm>
            <a:off x="-7938" y="1631950"/>
            <a:ext cx="3816351"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DEVELOPMENT &amp; EVAULATION OF FINAL DESIGN MODEL TWO - </a:t>
            </a:r>
            <a:r>
              <a:rPr lang="en-GB" altLang="en-US" sz="1600" b="1" i="1" u="sng">
                <a:solidFill>
                  <a:srgbClr val="993366"/>
                </a:solidFill>
                <a:cs typeface="Arial" pitchFamily="34" charset="0"/>
              </a:rPr>
              <a:t>STOOL</a:t>
            </a:r>
          </a:p>
        </p:txBody>
      </p:sp>
      <p:sp>
        <p:nvSpPr>
          <p:cNvPr id="62469"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62470" name="Rectangle 15"/>
          <p:cNvSpPr>
            <a:spLocks noChangeArrowheads="1"/>
          </p:cNvSpPr>
          <p:nvPr/>
        </p:nvSpPr>
        <p:spPr bwMode="auto">
          <a:xfrm>
            <a:off x="4816475" y="71438"/>
            <a:ext cx="792163" cy="33655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62471" name="Text Box 16"/>
          <p:cNvSpPr txBox="1">
            <a:spLocks noChangeArrowheads="1"/>
          </p:cNvSpPr>
          <p:nvPr/>
        </p:nvSpPr>
        <p:spPr bwMode="auto">
          <a:xfrm>
            <a:off x="3952875" y="1135063"/>
            <a:ext cx="2159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rgbClr val="993366"/>
                </a:solidFill>
              </a:rPr>
              <a:t>STEP BY STEP</a:t>
            </a:r>
            <a:endParaRPr lang="en-US" altLang="en-US" sz="2400" b="1">
              <a:solidFill>
                <a:srgbClr val="993366"/>
              </a:solidFill>
            </a:endParaRPr>
          </a:p>
        </p:txBody>
      </p:sp>
      <p:pic>
        <p:nvPicPr>
          <p:cNvPr id="62472" name="Picture 20" descr="photo-25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06075" y="4584700"/>
            <a:ext cx="215900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3" name="Picture 21" descr="photo-3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3725" y="6959600"/>
            <a:ext cx="1560513"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4" name="Picture 22" descr="photo-29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24988" y="2424113"/>
            <a:ext cx="1560512"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5" name="Picture 24" descr="photo-29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80750" y="2424113"/>
            <a:ext cx="1560513"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6" name="Picture 25" descr="photo-29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7963" y="6959600"/>
            <a:ext cx="1560512"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7" name="Picture 27" descr="photo-29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63725" y="4800600"/>
            <a:ext cx="1560513"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8" name="Picture 28" descr="photo-29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63725" y="2640013"/>
            <a:ext cx="1560513"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9" name="Picture 29" descr="photo-30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7963" y="4800600"/>
            <a:ext cx="1560512"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80" name="Picture 31" descr="photo-30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7963" y="2640013"/>
            <a:ext cx="1560512"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81" name="Text Box 18"/>
          <p:cNvSpPr txBox="1">
            <a:spLocks noChangeArrowheads="1"/>
          </p:cNvSpPr>
          <p:nvPr/>
        </p:nvSpPr>
        <p:spPr bwMode="auto">
          <a:xfrm>
            <a:off x="3521075" y="2371725"/>
            <a:ext cx="5832475" cy="250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a:solidFill>
                  <a:srgbClr val="4D4D4D"/>
                </a:solidFill>
              </a:rPr>
              <a:t>This is the model of my final design of the stool, I did this using </a:t>
            </a:r>
            <a:r>
              <a:rPr lang="en-US" altLang="en-US" sz="1200" b="1">
                <a:solidFill>
                  <a:schemeClr val="hlink"/>
                </a:solidFill>
              </a:rPr>
              <a:t>cardboard </a:t>
            </a:r>
            <a:r>
              <a:rPr lang="en-US" altLang="en-US" sz="1200">
                <a:solidFill>
                  <a:srgbClr val="4D4D4D"/>
                </a:solidFill>
              </a:rPr>
              <a:t>because I want to see what the overall appearance of the model </a:t>
            </a:r>
            <a:r>
              <a:rPr lang="en-US" altLang="en-US" sz="1200" b="1">
                <a:solidFill>
                  <a:schemeClr val="hlink"/>
                </a:solidFill>
              </a:rPr>
              <a:t>will look like in reality and also find out if it is suitable for young children, teenagers, and adults as well</a:t>
            </a:r>
            <a:r>
              <a:rPr lang="en-US" altLang="en-US" sz="1200">
                <a:solidFill>
                  <a:srgbClr val="4D4D4D"/>
                </a:solidFill>
              </a:rPr>
              <a:t>. </a:t>
            </a:r>
          </a:p>
          <a:p>
            <a:pPr algn="just" eaLnBrk="1" hangingPunct="1"/>
            <a:endParaRPr lang="en-GB" altLang="en-US" sz="1200">
              <a:solidFill>
                <a:srgbClr val="4D4D4D"/>
              </a:solidFill>
            </a:endParaRPr>
          </a:p>
          <a:p>
            <a:pPr algn="just" eaLnBrk="1" hangingPunct="1"/>
            <a:r>
              <a:rPr lang="en-GB" altLang="en-US" sz="1200">
                <a:solidFill>
                  <a:srgbClr val="4D4D4D"/>
                </a:solidFill>
              </a:rPr>
              <a:t>Firstly, I created the template using Solid Works shown above. I did this because it is a great and a simple way of creating the model </a:t>
            </a:r>
            <a:r>
              <a:rPr lang="en-GB" altLang="en-US" sz="1200" b="1">
                <a:solidFill>
                  <a:schemeClr val="hlink"/>
                </a:solidFill>
              </a:rPr>
              <a:t>using correct and accurate measurements</a:t>
            </a:r>
            <a:r>
              <a:rPr lang="en-GB" altLang="en-US" sz="1200" b="1">
                <a:solidFill>
                  <a:srgbClr val="4D4D4D"/>
                </a:solidFill>
              </a:rPr>
              <a:t> </a:t>
            </a:r>
            <a:r>
              <a:rPr lang="en-GB" altLang="en-US" sz="1200">
                <a:solidFill>
                  <a:srgbClr val="4D4D4D"/>
                </a:solidFill>
              </a:rPr>
              <a:t>and then this template will be printed out or cutted by the laser cutter. As I was creating the template it was challenging because the size of the overall product must be suitable for all age group and </a:t>
            </a:r>
            <a:r>
              <a:rPr lang="en-GB" altLang="en-US" sz="1200" b="1">
                <a:solidFill>
                  <a:schemeClr val="hlink"/>
                </a:solidFill>
              </a:rPr>
              <a:t>also the amount of materials used and also the weight of the overall product and finally how much weight the bag can hold including the table and also the stool</a:t>
            </a:r>
            <a:r>
              <a:rPr lang="en-GB" altLang="en-US" sz="1200">
                <a:solidFill>
                  <a:schemeClr val="hlink"/>
                </a:solidFill>
              </a:rPr>
              <a:t>.</a:t>
            </a:r>
            <a:r>
              <a:rPr lang="en-GB" altLang="en-US" sz="1200" b="1">
                <a:solidFill>
                  <a:schemeClr val="hlink"/>
                </a:solidFill>
              </a:rPr>
              <a:t> The testing will be carried out to identify the weight of the overall product</a:t>
            </a:r>
            <a:r>
              <a:rPr lang="en-GB" altLang="en-US" sz="1200">
                <a:solidFill>
                  <a:srgbClr val="4D4D4D"/>
                </a:solidFill>
              </a:rPr>
              <a:t>.</a:t>
            </a:r>
          </a:p>
        </p:txBody>
      </p:sp>
      <p:sp>
        <p:nvSpPr>
          <p:cNvPr id="62482" name="Text Box 18"/>
          <p:cNvSpPr txBox="1">
            <a:spLocks noChangeArrowheads="1"/>
          </p:cNvSpPr>
          <p:nvPr/>
        </p:nvSpPr>
        <p:spPr bwMode="auto">
          <a:xfrm>
            <a:off x="3521075" y="4872038"/>
            <a:ext cx="6911975"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When I’ve finished creating the template on Solid Works (</a:t>
            </a:r>
            <a:r>
              <a:rPr lang="en-GB" altLang="en-US" sz="1200" b="1">
                <a:solidFill>
                  <a:srgbClr val="FF9900"/>
                </a:solidFill>
              </a:rPr>
              <a:t>diagram shown above</a:t>
            </a:r>
            <a:r>
              <a:rPr lang="en-GB" altLang="en-US" sz="1200">
                <a:solidFill>
                  <a:srgbClr val="4D4D4D"/>
                </a:solidFill>
              </a:rPr>
              <a:t>) I then print out the template using the laser cutter is when the laser beam cuts out the template that is set up from the computer and cuts out the outline of the chosen template (</a:t>
            </a:r>
            <a:r>
              <a:rPr lang="en-GB" altLang="en-US" sz="1200" b="1">
                <a:solidFill>
                  <a:srgbClr val="FF9900"/>
                </a:solidFill>
              </a:rPr>
              <a:t>which is shown in the template below right</a:t>
            </a:r>
            <a:r>
              <a:rPr lang="en-GB" altLang="en-US" sz="1200">
                <a:solidFill>
                  <a:srgbClr val="4D4D4D"/>
                </a:solidFill>
              </a:rPr>
              <a:t>)</a:t>
            </a:r>
            <a:endParaRPr lang="en-GB" altLang="en-US" sz="1200"/>
          </a:p>
        </p:txBody>
      </p:sp>
      <p:sp>
        <p:nvSpPr>
          <p:cNvPr id="62483" name="Text Box 18"/>
          <p:cNvSpPr txBox="1">
            <a:spLocks noChangeArrowheads="1"/>
          </p:cNvSpPr>
          <p:nvPr/>
        </p:nvSpPr>
        <p:spPr bwMode="auto">
          <a:xfrm>
            <a:off x="3521075" y="5775325"/>
            <a:ext cx="4608513" cy="377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As I was watching the laser cutting out the outline of the template, I had to make sure that the beam didn’t burn too much around the edges otherwise the size of the model will mess up. But thankfully the whole process worked out well. Then when the process is completed I then measured the inside lines of the template and mark it using a pencil. I’m doing this so I know what marked areas that I am going to cut slightly in half in order to </a:t>
            </a:r>
            <a:r>
              <a:rPr lang="en-GB" altLang="en-US" sz="1200" b="1">
                <a:solidFill>
                  <a:schemeClr val="hlink"/>
                </a:solidFill>
              </a:rPr>
              <a:t>make these lines to bend easily and also accurately</a:t>
            </a:r>
            <a:r>
              <a:rPr lang="en-GB" altLang="en-US" sz="1200">
                <a:solidFill>
                  <a:srgbClr val="4D4D4D"/>
                </a:solidFill>
              </a:rPr>
              <a:t>.</a:t>
            </a:r>
          </a:p>
          <a:p>
            <a:pPr algn="just" eaLnBrk="1" hangingPunct="1"/>
            <a:endParaRPr lang="en-GB" altLang="en-US" sz="1200">
              <a:solidFill>
                <a:srgbClr val="4D4D4D"/>
              </a:solidFill>
            </a:endParaRPr>
          </a:p>
          <a:p>
            <a:pPr algn="just" eaLnBrk="1" hangingPunct="1"/>
            <a:r>
              <a:rPr lang="en-GB" altLang="en-US" sz="1200">
                <a:solidFill>
                  <a:srgbClr val="4D4D4D"/>
                </a:solidFill>
              </a:rPr>
              <a:t>Then when I’ve finished cutting, then I started to fold the edges to form the model that I wanted it to look like. I stuck the edges together using a glue gun as it is a great way of keeping the edges or the joints together for a long period of time. I also made sure that the stool could be easily folded or unfolded and also can be easily placed into the front pocket of the bag. </a:t>
            </a:r>
            <a:r>
              <a:rPr lang="en-GB" altLang="en-US" sz="1200" b="1">
                <a:solidFill>
                  <a:schemeClr val="hlink"/>
                </a:solidFill>
              </a:rPr>
              <a:t>By working out or functioning the stool I thought it would be easy for a young child or my other chosen target audience because it does not required any joining or building the parts together</a:t>
            </a:r>
            <a:r>
              <a:rPr lang="en-GB" altLang="en-US" sz="1200">
                <a:solidFill>
                  <a:schemeClr val="hlink"/>
                </a:solidFill>
              </a:rPr>
              <a:t>.</a:t>
            </a:r>
            <a:r>
              <a:rPr lang="en-GB" altLang="en-US" sz="1200" b="1">
                <a:solidFill>
                  <a:schemeClr val="hlink"/>
                </a:solidFill>
              </a:rPr>
              <a:t> The stool is designed to be foldable and also portable without any parts to be loosened etc</a:t>
            </a:r>
            <a:r>
              <a:rPr lang="en-GB" altLang="en-US" sz="1200">
                <a:solidFill>
                  <a:srgbClr val="4D4D4D"/>
                </a:solidFill>
              </a:rPr>
              <a:t>. </a:t>
            </a:r>
          </a:p>
        </p:txBody>
      </p:sp>
      <p:pic>
        <p:nvPicPr>
          <p:cNvPr id="62484" name="Picture 28"/>
          <p:cNvPicPr>
            <a:picLocks noChangeAspect="1" noChangeArrowheads="1"/>
          </p:cNvPicPr>
          <p:nvPr/>
        </p:nvPicPr>
        <p:blipFill>
          <a:blip r:embed="rId12">
            <a:clrChange>
              <a:clrFrom>
                <a:srgbClr val="C3C8D2"/>
              </a:clrFrom>
              <a:clrTo>
                <a:srgbClr val="C3C8D2">
                  <a:alpha val="0"/>
                </a:srgbClr>
              </a:clrTo>
            </a:clrChange>
            <a:extLst>
              <a:ext uri="{28A0092B-C50C-407E-A947-70E740481C1C}">
                <a14:useLocalDpi xmlns:a14="http://schemas.microsoft.com/office/drawing/2010/main" val="0"/>
              </a:ext>
            </a:extLst>
          </a:blip>
          <a:srcRect l="30811" t="25391" r="14568" b="18489"/>
          <a:stretch>
            <a:fillRect/>
          </a:stretch>
        </p:blipFill>
        <p:spPr bwMode="auto">
          <a:xfrm>
            <a:off x="8129588" y="6096000"/>
            <a:ext cx="4608512" cy="355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pic>
        <p:nvPicPr>
          <p:cNvPr id="62485" name="Picture 55" descr="LUCINDA156"/>
          <p:cNvPicPr>
            <a:picLocks noChangeAspect="1" noChangeArrowheads="1"/>
          </p:cNvPicPr>
          <p:nvPr/>
        </p:nvPicPr>
        <p:blipFill>
          <a:blip r:embed="rId13">
            <a:clrChange>
              <a:clrFrom>
                <a:srgbClr val="DFDAE0"/>
              </a:clrFrom>
              <a:clrTo>
                <a:srgbClr val="DFDAE0">
                  <a:alpha val="0"/>
                </a:srgbClr>
              </a:clrTo>
            </a:clrChange>
            <a:extLst>
              <a:ext uri="{28A0092B-C50C-407E-A947-70E740481C1C}">
                <a14:useLocalDpi xmlns:a14="http://schemas.microsoft.com/office/drawing/2010/main" val="0"/>
              </a:ext>
            </a:extLst>
          </a:blip>
          <a:srcRect l="50620" t="40637" b="33302"/>
          <a:stretch>
            <a:fillRect/>
          </a:stretch>
        </p:blipFill>
        <p:spPr bwMode="auto">
          <a:xfrm>
            <a:off x="5767388" y="0"/>
            <a:ext cx="6321425" cy="223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305" name="Line 81"/>
          <p:cNvSpPr>
            <a:spLocks noChangeShapeType="1"/>
          </p:cNvSpPr>
          <p:nvPr/>
        </p:nvSpPr>
        <p:spPr bwMode="auto">
          <a:xfrm rot="10800000" flipH="1" flipV="1">
            <a:off x="3663950" y="2063750"/>
            <a:ext cx="7850188" cy="9683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a:p>
        </p:txBody>
      </p:sp>
      <p:sp>
        <p:nvSpPr>
          <p:cNvPr id="308307" name="Line 83"/>
          <p:cNvSpPr>
            <a:spLocks noChangeShapeType="1"/>
          </p:cNvSpPr>
          <p:nvPr/>
        </p:nvSpPr>
        <p:spPr bwMode="auto">
          <a:xfrm rot="10800000" flipV="1">
            <a:off x="11512550" y="-1655763"/>
            <a:ext cx="2160588" cy="3863976"/>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a:p>
        </p:txBody>
      </p:sp>
      <p:sp>
        <p:nvSpPr>
          <p:cNvPr id="2" name="Line 83"/>
          <p:cNvSpPr>
            <a:spLocks noChangeShapeType="1"/>
          </p:cNvSpPr>
          <p:nvPr/>
        </p:nvSpPr>
        <p:spPr bwMode="auto">
          <a:xfrm rot="10800000" flipV="1">
            <a:off x="3663950" y="-1798638"/>
            <a:ext cx="2160588" cy="3863976"/>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 Box 4"/>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1028" name="Rectangle 5"/>
          <p:cNvSpPr>
            <a:spLocks noChangeArrowheads="1"/>
          </p:cNvSpPr>
          <p:nvPr/>
        </p:nvSpPr>
        <p:spPr bwMode="auto">
          <a:xfrm>
            <a:off x="4086225" y="41275"/>
            <a:ext cx="2601913"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DISASTERS EMERGENCY COMMITTEE</a:t>
            </a:r>
          </a:p>
        </p:txBody>
      </p:sp>
      <p:sp>
        <p:nvSpPr>
          <p:cNvPr id="1029" name="Text Box 6"/>
          <p:cNvSpPr txBox="1">
            <a:spLocks noChangeArrowheads="1"/>
          </p:cNvSpPr>
          <p:nvPr/>
        </p:nvSpPr>
        <p:spPr bwMode="auto">
          <a:xfrm>
            <a:off x="4240213" y="984250"/>
            <a:ext cx="4176712" cy="539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000">
                <a:solidFill>
                  <a:srgbClr val="5F5F5F"/>
                </a:solidFill>
              </a:rPr>
              <a:t>The Disasters Emergency Committee </a:t>
            </a:r>
            <a:r>
              <a:rPr lang="en-US" altLang="en-US" sz="1000" b="1">
                <a:solidFill>
                  <a:schemeClr val="hlink"/>
                </a:solidFill>
              </a:rPr>
              <a:t>(DEC)</a:t>
            </a:r>
            <a:r>
              <a:rPr lang="en-US" altLang="en-US" sz="1000">
                <a:solidFill>
                  <a:srgbClr val="5F5F5F"/>
                </a:solidFill>
              </a:rPr>
              <a:t> is an umbrella group comprising </a:t>
            </a:r>
            <a:r>
              <a:rPr lang="en-US" altLang="en-US" sz="1000" b="1">
                <a:solidFill>
                  <a:schemeClr val="hlink"/>
                </a:solidFill>
              </a:rPr>
              <a:t>thirteen UK charities</a:t>
            </a:r>
            <a:r>
              <a:rPr lang="en-US" altLang="en-US" sz="1000">
                <a:solidFill>
                  <a:srgbClr val="5F5F5F"/>
                </a:solidFill>
              </a:rPr>
              <a:t>. These charities are all associated with disaster related issues such as providing clean water, humanitarian aid and medical care.</a:t>
            </a:r>
          </a:p>
          <a:p>
            <a:pPr algn="just" eaLnBrk="1" hangingPunct="1"/>
            <a:r>
              <a:rPr lang="en-US" altLang="en-US" sz="1000">
                <a:solidFill>
                  <a:srgbClr val="5F5F5F"/>
                </a:solidFill>
              </a:rPr>
              <a:t>The DEC was created in 1963. It brings together a unique alliance of the UK's aid, corporate, public and broadcasting sectors to rally the nation's compassion, and ensure that funds raised go to DEC agencies best placed to deliver effective and timely relief to people most in need.</a:t>
            </a:r>
          </a:p>
          <a:p>
            <a:pPr algn="just" eaLnBrk="1" hangingPunct="1"/>
            <a:r>
              <a:rPr lang="en-US" altLang="en-US" sz="1000" b="1" u="sng">
                <a:solidFill>
                  <a:srgbClr val="993366"/>
                </a:solidFill>
              </a:rPr>
              <a:t>From 12 January 2010 to 31 July 2010, the DEC appealed for donations in support of humanitarian relief in the aftermath of the 2010 Haiti earthquake, raising a total of £100million</a:t>
            </a:r>
            <a:r>
              <a:rPr lang="en-US" altLang="en-US" sz="1000">
                <a:solidFill>
                  <a:srgbClr val="5F5F5F"/>
                </a:solidFill>
              </a:rPr>
              <a:t>.</a:t>
            </a:r>
            <a:r>
              <a:rPr lang="en-GB" altLang="en-US" sz="1000">
                <a:solidFill>
                  <a:srgbClr val="5F5F5F"/>
                </a:solidFill>
              </a:rPr>
              <a:t> </a:t>
            </a:r>
          </a:p>
          <a:p>
            <a:pPr algn="just" eaLnBrk="1" hangingPunct="1">
              <a:spcBef>
                <a:spcPct val="50000"/>
              </a:spcBef>
            </a:pPr>
            <a:r>
              <a:rPr lang="en-GB" altLang="en-US" sz="1400">
                <a:solidFill>
                  <a:schemeClr val="hlink"/>
                </a:solidFill>
              </a:rPr>
              <a:t>HAITI APPEAL</a:t>
            </a:r>
          </a:p>
          <a:p>
            <a:pPr algn="just" eaLnBrk="1" hangingPunct="1">
              <a:spcBef>
                <a:spcPct val="50000"/>
              </a:spcBef>
            </a:pPr>
            <a:r>
              <a:rPr lang="en-GB" altLang="en-US" sz="1000">
                <a:solidFill>
                  <a:srgbClr val="5F5F5F"/>
                </a:solidFill>
              </a:rPr>
              <a:t>The UK public raised </a:t>
            </a:r>
            <a:r>
              <a:rPr lang="en-GB" altLang="en-US" sz="1000" b="1">
                <a:solidFill>
                  <a:schemeClr val="hlink"/>
                </a:solidFill>
              </a:rPr>
              <a:t>£101 million</a:t>
            </a:r>
            <a:r>
              <a:rPr lang="en-GB" altLang="en-US" sz="1000">
                <a:solidFill>
                  <a:srgbClr val="5F5F5F"/>
                </a:solidFill>
              </a:rPr>
              <a:t>. See the series of video on </a:t>
            </a:r>
            <a:r>
              <a:rPr lang="en-GB" altLang="en-US" sz="1000" b="1">
                <a:solidFill>
                  <a:schemeClr val="hlink"/>
                </a:solidFill>
              </a:rPr>
              <a:t>YouTube showing how the money is helping people rebuild their lives</a:t>
            </a:r>
            <a:r>
              <a:rPr lang="en-GB" altLang="en-US" sz="1000">
                <a:solidFill>
                  <a:srgbClr val="5F5F5F"/>
                </a:solidFill>
              </a:rPr>
              <a:t>. </a:t>
            </a:r>
          </a:p>
          <a:p>
            <a:pPr algn="just" eaLnBrk="1" hangingPunct="1">
              <a:spcBef>
                <a:spcPct val="50000"/>
              </a:spcBef>
            </a:pPr>
            <a:r>
              <a:rPr lang="en-GB" altLang="en-US" sz="1000">
                <a:solidFill>
                  <a:srgbClr val="5F5F5F"/>
                </a:solidFill>
              </a:rPr>
              <a:t>A </a:t>
            </a:r>
            <a:r>
              <a:rPr lang="en-GB" altLang="en-US" sz="1000" b="1" u="sng">
                <a:solidFill>
                  <a:srgbClr val="993366"/>
                </a:solidFill>
              </a:rPr>
              <a:t>earthquake struck Haiti</a:t>
            </a:r>
            <a:r>
              <a:rPr lang="en-GB" altLang="en-US" sz="1000">
                <a:solidFill>
                  <a:srgbClr val="5F5F5F"/>
                </a:solidFill>
              </a:rPr>
              <a:t> on January 12th 2010. It was the </a:t>
            </a:r>
            <a:r>
              <a:rPr lang="en-GB" altLang="en-US" sz="1000" b="1">
                <a:solidFill>
                  <a:schemeClr val="hlink"/>
                </a:solidFill>
              </a:rPr>
              <a:t>worst earthquake to hit the country in 200 years</a:t>
            </a:r>
            <a:r>
              <a:rPr lang="en-GB" altLang="en-US" sz="1000">
                <a:solidFill>
                  <a:srgbClr val="5F5F5F"/>
                </a:solidFill>
              </a:rPr>
              <a:t>. Up to three million people live in the area worst hit by the quake, which centred 10 miles south-west of the densely populated capital Port-Au-Prince. The latest estimates are </a:t>
            </a:r>
            <a:r>
              <a:rPr lang="en-GB" altLang="en-US" sz="1000" b="1">
                <a:solidFill>
                  <a:schemeClr val="hlink"/>
                </a:solidFill>
              </a:rPr>
              <a:t>230,000 people killed, 300,000 injured and 1.2 million left needing emergency shelter</a:t>
            </a:r>
            <a:r>
              <a:rPr lang="en-GB" altLang="en-US" sz="1000">
                <a:solidFill>
                  <a:srgbClr val="5F5F5F"/>
                </a:solidFill>
              </a:rPr>
              <a:t>. </a:t>
            </a:r>
            <a:r>
              <a:rPr lang="en-GB" altLang="en-US" sz="1000" b="1" u="sng">
                <a:solidFill>
                  <a:srgbClr val="993366"/>
                </a:solidFill>
              </a:rPr>
              <a:t>Survivors lost family, homes, livelihoods and essential services. Hospitals, schools and government buildings were all destroyed</a:t>
            </a:r>
            <a:r>
              <a:rPr lang="en-GB" altLang="en-US" sz="1000">
                <a:solidFill>
                  <a:srgbClr val="5F5F5F"/>
                </a:solidFill>
              </a:rPr>
              <a:t>. </a:t>
            </a:r>
          </a:p>
          <a:p>
            <a:pPr algn="just" eaLnBrk="1" hangingPunct="1">
              <a:spcBef>
                <a:spcPct val="50000"/>
              </a:spcBef>
            </a:pPr>
            <a:r>
              <a:rPr lang="en-GB" altLang="en-US" sz="1000">
                <a:solidFill>
                  <a:srgbClr val="5F5F5F"/>
                </a:solidFill>
              </a:rPr>
              <a:t>The survivors’ urgent needs for </a:t>
            </a:r>
            <a:r>
              <a:rPr lang="en-GB" altLang="en-US" sz="1000" b="1">
                <a:solidFill>
                  <a:schemeClr val="hlink"/>
                </a:solidFill>
              </a:rPr>
              <a:t>medical care, food and water</a:t>
            </a:r>
            <a:r>
              <a:rPr lang="en-GB" altLang="en-US" sz="1000">
                <a:solidFill>
                  <a:srgbClr val="5F5F5F"/>
                </a:solidFill>
              </a:rPr>
              <a:t> are increasingly being met, but the challenges remain huge. There is a critical need for </a:t>
            </a:r>
            <a:r>
              <a:rPr lang="en-GB" altLang="en-US" sz="1000" b="1">
                <a:solidFill>
                  <a:schemeClr val="hlink"/>
                </a:solidFill>
              </a:rPr>
              <a:t>appropriate emergency shelter and also latrines to prevent the spread of diseases</a:t>
            </a:r>
            <a:r>
              <a:rPr lang="en-GB" altLang="en-US" sz="1000">
                <a:solidFill>
                  <a:srgbClr val="5F5F5F"/>
                </a:solidFill>
              </a:rPr>
              <a:t>. Homes, schools, health clinics and essential services such as water and sewerage must all be replaced or provided. Haiti is the </a:t>
            </a:r>
            <a:r>
              <a:rPr lang="en-GB" altLang="en-US" sz="1000" b="1" u="sng">
                <a:solidFill>
                  <a:srgbClr val="993366"/>
                </a:solidFill>
              </a:rPr>
              <a:t>poorest country</a:t>
            </a:r>
            <a:r>
              <a:rPr lang="en-GB" altLang="en-US" sz="1000">
                <a:solidFill>
                  <a:srgbClr val="5F5F5F"/>
                </a:solidFill>
              </a:rPr>
              <a:t> in the western hemisphere, greatly increasing the </a:t>
            </a:r>
            <a:r>
              <a:rPr lang="en-GB" altLang="en-US" sz="1000" b="1" u="sng">
                <a:solidFill>
                  <a:srgbClr val="993366"/>
                </a:solidFill>
              </a:rPr>
              <a:t>risk that people will suffer or die in the aftermath of a natural disaster</a:t>
            </a:r>
            <a:r>
              <a:rPr lang="en-GB" altLang="en-US" sz="1000">
                <a:solidFill>
                  <a:srgbClr val="5F5F5F"/>
                </a:solidFill>
              </a:rPr>
              <a:t>. </a:t>
            </a:r>
            <a:endParaRPr lang="en-US" altLang="en-US" sz="1000">
              <a:solidFill>
                <a:srgbClr val="5F5F5F"/>
              </a:solidFill>
            </a:endParaRPr>
          </a:p>
        </p:txBody>
      </p:sp>
      <p:sp>
        <p:nvSpPr>
          <p:cNvPr id="1030" name="Text Box 7"/>
          <p:cNvSpPr txBox="1">
            <a:spLocks noChangeArrowheads="1"/>
          </p:cNvSpPr>
          <p:nvPr/>
        </p:nvSpPr>
        <p:spPr bwMode="auto">
          <a:xfrm>
            <a:off x="8345488" y="407988"/>
            <a:ext cx="4248150" cy="874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000">
                <a:solidFill>
                  <a:srgbClr val="5F5F5F"/>
                </a:solidFill>
              </a:rPr>
              <a:t>Though Oxfam's initial concern was the provision of food to relieve famine, over the years the organization has developed strategies to combat the </a:t>
            </a:r>
            <a:r>
              <a:rPr lang="en-US" altLang="en-US" sz="1000" b="1">
                <a:solidFill>
                  <a:schemeClr val="hlink"/>
                </a:solidFill>
              </a:rPr>
              <a:t>causes of famine</a:t>
            </a:r>
            <a:r>
              <a:rPr lang="en-US" altLang="en-US" sz="1000">
                <a:solidFill>
                  <a:srgbClr val="5F5F5F"/>
                </a:solidFill>
              </a:rPr>
              <a:t>. In addition to food and medicine, Oxfam also </a:t>
            </a:r>
            <a:r>
              <a:rPr lang="en-US" altLang="en-US" sz="1000" b="1" u="sng">
                <a:solidFill>
                  <a:srgbClr val="993366"/>
                </a:solidFill>
              </a:rPr>
              <a:t>provides tools to enable people to become self-supporting and opens markets of international trade where crafts and produce from poorer regions of the world can be sold at a fair price</a:t>
            </a:r>
            <a:r>
              <a:rPr lang="en-US" altLang="en-US" sz="1000">
                <a:solidFill>
                  <a:srgbClr val="5F5F5F"/>
                </a:solidFill>
              </a:rPr>
              <a:t> to benefit the producer.</a:t>
            </a:r>
          </a:p>
          <a:p>
            <a:pPr algn="just" eaLnBrk="1" hangingPunct="1"/>
            <a:endParaRPr lang="en-US" altLang="en-US" sz="500">
              <a:solidFill>
                <a:srgbClr val="5F5F5F"/>
              </a:solidFill>
            </a:endParaRPr>
          </a:p>
          <a:p>
            <a:pPr algn="just" eaLnBrk="1" hangingPunct="1"/>
            <a:r>
              <a:rPr lang="en-US" altLang="en-US" sz="1000">
                <a:solidFill>
                  <a:srgbClr val="5F5F5F"/>
                </a:solidFill>
              </a:rPr>
              <a:t>Oxfam's programme has three main points of focus: </a:t>
            </a:r>
            <a:r>
              <a:rPr lang="en-US" altLang="en-US" sz="1000" b="1">
                <a:solidFill>
                  <a:schemeClr val="hlink"/>
                </a:solidFill>
              </a:rPr>
              <a:t>development work</a:t>
            </a:r>
            <a:r>
              <a:rPr lang="en-US" altLang="en-US" sz="1000">
                <a:solidFill>
                  <a:srgbClr val="5F5F5F"/>
                </a:solidFill>
              </a:rPr>
              <a:t>, which tries to lift communities </a:t>
            </a:r>
            <a:r>
              <a:rPr lang="en-US" altLang="en-US" sz="1000" b="1">
                <a:solidFill>
                  <a:schemeClr val="hlink"/>
                </a:solidFill>
              </a:rPr>
              <a:t>out of poverty with long-term, sustainable solutions based on their needs; humanitarian work</a:t>
            </a:r>
            <a:r>
              <a:rPr lang="en-US" altLang="en-US" sz="1000">
                <a:solidFill>
                  <a:srgbClr val="5F5F5F"/>
                </a:solidFill>
              </a:rPr>
              <a:t>, assisting those immediately </a:t>
            </a:r>
            <a:r>
              <a:rPr lang="en-US" altLang="en-US" sz="1000" b="1">
                <a:solidFill>
                  <a:schemeClr val="hlink"/>
                </a:solidFill>
              </a:rPr>
              <a:t>affected by conflict and natural disasters</a:t>
            </a:r>
            <a:r>
              <a:rPr lang="en-US" altLang="en-US" sz="1000">
                <a:solidFill>
                  <a:srgbClr val="5F5F5F"/>
                </a:solidFill>
              </a:rPr>
              <a:t> (</a:t>
            </a:r>
            <a:r>
              <a:rPr lang="en-US" altLang="en-US" sz="1000" b="1" u="sng">
                <a:solidFill>
                  <a:srgbClr val="993366"/>
                </a:solidFill>
              </a:rPr>
              <a:t>which often leads in to longer-term development work</a:t>
            </a:r>
            <a:r>
              <a:rPr lang="en-US" altLang="en-US" sz="1000">
                <a:solidFill>
                  <a:srgbClr val="5F5F5F"/>
                </a:solidFill>
              </a:rPr>
              <a:t>), especially in the field of </a:t>
            </a:r>
            <a:r>
              <a:rPr lang="en-US" altLang="en-US" sz="1000" b="1">
                <a:solidFill>
                  <a:schemeClr val="hlink"/>
                </a:solidFill>
              </a:rPr>
              <a:t>water and sanitation</a:t>
            </a:r>
            <a:r>
              <a:rPr lang="en-US" altLang="en-US" sz="1000">
                <a:solidFill>
                  <a:srgbClr val="5F5F5F"/>
                </a:solidFill>
              </a:rPr>
              <a:t>; and lobbyist, advocacy and popular campaigning, trying to affect policy decisions on the causes of conflict at local, national, and international levels.</a:t>
            </a:r>
          </a:p>
          <a:p>
            <a:pPr algn="just" eaLnBrk="1" hangingPunct="1"/>
            <a:r>
              <a:rPr lang="en-US" altLang="en-US" sz="1000">
                <a:solidFill>
                  <a:srgbClr val="5F5F5F"/>
                </a:solidFill>
              </a:rPr>
              <a:t>Oxfam works on </a:t>
            </a:r>
            <a:r>
              <a:rPr lang="en-US" altLang="en-US" sz="1000" b="1">
                <a:solidFill>
                  <a:schemeClr val="hlink"/>
                </a:solidFill>
              </a:rPr>
              <a:t>trade justice, fair trade, education, debt and aid, livelihoods, health, HIV/AIDS, gender equality, conflict </a:t>
            </a:r>
            <a:r>
              <a:rPr lang="en-US" altLang="en-US" sz="1000">
                <a:solidFill>
                  <a:srgbClr val="4D4D4D"/>
                </a:solidFill>
              </a:rPr>
              <a:t>(campaigning for an international arms trade treaty)</a:t>
            </a:r>
            <a:r>
              <a:rPr lang="en-US" altLang="en-US" sz="1000" b="1">
                <a:solidFill>
                  <a:schemeClr val="hlink"/>
                </a:solidFill>
              </a:rPr>
              <a:t> and natural disasters, democracy and human rights, and climate change</a:t>
            </a:r>
            <a:r>
              <a:rPr lang="en-US" altLang="en-US" sz="1000">
                <a:solidFill>
                  <a:srgbClr val="5F5F5F"/>
                </a:solidFill>
              </a:rPr>
              <a:t>.</a:t>
            </a:r>
          </a:p>
          <a:p>
            <a:pPr algn="just" eaLnBrk="1" hangingPunct="1"/>
            <a:endParaRPr lang="en-US" altLang="en-US" sz="500">
              <a:solidFill>
                <a:srgbClr val="5F5F5F"/>
              </a:solidFill>
            </a:endParaRPr>
          </a:p>
          <a:p>
            <a:pPr algn="just" eaLnBrk="1" hangingPunct="1"/>
            <a:r>
              <a:rPr lang="en-US" altLang="en-US" sz="1000">
                <a:solidFill>
                  <a:srgbClr val="5F5F5F"/>
                </a:solidFill>
              </a:rPr>
              <a:t>To have the biggest possible impact on the lives of </a:t>
            </a:r>
            <a:r>
              <a:rPr lang="en-US" altLang="en-US" sz="1000" b="1">
                <a:solidFill>
                  <a:schemeClr val="hlink"/>
                </a:solidFill>
              </a:rPr>
              <a:t>poor people worldwide</a:t>
            </a:r>
            <a:r>
              <a:rPr lang="en-US" altLang="en-US" sz="1000">
                <a:solidFill>
                  <a:srgbClr val="5F5F5F"/>
                </a:solidFill>
              </a:rPr>
              <a:t>, Oxfam concentrates on three interlinked areas of work: People need help in an emergency – fast. They save lives, swiftly </a:t>
            </a:r>
            <a:r>
              <a:rPr lang="en-US" altLang="en-US" sz="1000" b="1" u="sng">
                <a:solidFill>
                  <a:srgbClr val="993366"/>
                </a:solidFill>
              </a:rPr>
              <a:t>delivering aid, support and protection</a:t>
            </a:r>
            <a:r>
              <a:rPr lang="en-US" altLang="en-US" sz="1000">
                <a:solidFill>
                  <a:srgbClr val="5F5F5F"/>
                </a:solidFill>
              </a:rPr>
              <a:t>; and they help communities develop the capacity to cope with future crises. </a:t>
            </a:r>
            <a:br>
              <a:rPr lang="en-US" altLang="en-US" sz="1000">
                <a:solidFill>
                  <a:srgbClr val="5F5F5F"/>
                </a:solidFill>
              </a:rPr>
            </a:br>
            <a:endParaRPr lang="en-US" altLang="en-US" sz="500">
              <a:solidFill>
                <a:srgbClr val="5F5F5F"/>
              </a:solidFill>
            </a:endParaRPr>
          </a:p>
          <a:p>
            <a:pPr algn="just" eaLnBrk="1" hangingPunct="1"/>
            <a:r>
              <a:rPr lang="en-US" altLang="en-US" sz="1000">
                <a:solidFill>
                  <a:srgbClr val="5F5F5F"/>
                </a:solidFill>
              </a:rPr>
              <a:t>Oxfam is famous for helping people in crisis, providing vital things like </a:t>
            </a:r>
            <a:r>
              <a:rPr lang="en-US" altLang="en-US" sz="1000" b="1" u="sng">
                <a:solidFill>
                  <a:srgbClr val="993366"/>
                </a:solidFill>
              </a:rPr>
              <a:t>clean water in temporary camps</a:t>
            </a:r>
            <a:r>
              <a:rPr lang="en-US" altLang="en-US" sz="1000">
                <a:solidFill>
                  <a:srgbClr val="5F5F5F"/>
                </a:solidFill>
              </a:rPr>
              <a:t>. Their teams are saving lives in more than 30 countries, right now.</a:t>
            </a:r>
          </a:p>
          <a:p>
            <a:pPr algn="just" eaLnBrk="1" hangingPunct="1"/>
            <a:r>
              <a:rPr lang="en-US" altLang="en-US" sz="1000">
                <a:solidFill>
                  <a:srgbClr val="5F5F5F"/>
                </a:solidFill>
              </a:rPr>
              <a:t>This extraordinary reach is down to the </a:t>
            </a:r>
            <a:r>
              <a:rPr lang="en-US" altLang="en-US" sz="1000" b="1">
                <a:solidFill>
                  <a:schemeClr val="hlink"/>
                </a:solidFill>
              </a:rPr>
              <a:t>generosity of their supporters and the hard work and ingenuity of their staff</a:t>
            </a:r>
            <a:r>
              <a:rPr lang="en-US" altLang="en-US" sz="1000">
                <a:solidFill>
                  <a:srgbClr val="5F5F5F"/>
                </a:solidFill>
              </a:rPr>
              <a:t>.</a:t>
            </a:r>
            <a:r>
              <a:rPr lang="en-US" altLang="en-US" sz="1000" b="1">
                <a:solidFill>
                  <a:srgbClr val="5F5F5F"/>
                </a:solidFill>
              </a:rPr>
              <a:t> </a:t>
            </a:r>
            <a:r>
              <a:rPr lang="en-US" altLang="en-US" sz="1000" b="1" u="sng">
                <a:solidFill>
                  <a:srgbClr val="993366"/>
                </a:solidFill>
              </a:rPr>
              <a:t>Emergencies can leave people devastated. When the worst is over, we help people back onto their feet, giving them the support they need to rebuild their lives.</a:t>
            </a:r>
            <a:r>
              <a:rPr lang="en-US" altLang="en-US" sz="1000">
                <a:solidFill>
                  <a:srgbClr val="5F5F5F"/>
                </a:solidFill>
              </a:rPr>
              <a:t> Oxfam helps communities to become less vulnerable to future crises too, often through our long-term development work.</a:t>
            </a:r>
            <a:endParaRPr lang="en-US" altLang="en-US" sz="1000" b="1">
              <a:solidFill>
                <a:srgbClr val="5F5F5F"/>
              </a:solidFill>
            </a:endParaRPr>
          </a:p>
          <a:p>
            <a:pPr algn="just" eaLnBrk="1" hangingPunct="1"/>
            <a:endParaRPr lang="en-US" altLang="en-US" sz="500">
              <a:solidFill>
                <a:srgbClr val="5F5F5F"/>
              </a:solidFill>
            </a:endParaRPr>
          </a:p>
          <a:p>
            <a:pPr algn="just" eaLnBrk="1" hangingPunct="1"/>
            <a:r>
              <a:rPr lang="en-US" altLang="en-US" sz="1000">
                <a:solidFill>
                  <a:srgbClr val="5F5F5F"/>
                </a:solidFill>
              </a:rPr>
              <a:t>Spending every day working with people in poor countries tells us that certain changes are desperately needed. For example, we work in communities caught up in armed conflict – so we know that tougher controls on the global arms trade are needed. </a:t>
            </a:r>
            <a:r>
              <a:rPr lang="en-US" altLang="en-US" sz="1000" b="1">
                <a:solidFill>
                  <a:schemeClr val="hlink"/>
                </a:solidFill>
              </a:rPr>
              <a:t>Campaigning on this stops a lot of suffering. And lets people get on with building better lives</a:t>
            </a:r>
            <a:r>
              <a:rPr lang="en-US" altLang="en-US" sz="1000">
                <a:solidFill>
                  <a:srgbClr val="5F5F5F"/>
                </a:solidFill>
              </a:rPr>
              <a:t>. </a:t>
            </a:r>
          </a:p>
          <a:p>
            <a:pPr algn="just" eaLnBrk="1" hangingPunct="1"/>
            <a:endParaRPr lang="en-US" altLang="en-US" sz="500">
              <a:solidFill>
                <a:srgbClr val="5F5F5F"/>
              </a:solidFill>
            </a:endParaRPr>
          </a:p>
          <a:p>
            <a:pPr algn="just" eaLnBrk="1" hangingPunct="1"/>
            <a:r>
              <a:rPr lang="en-US" altLang="en-US" sz="1000">
                <a:solidFill>
                  <a:srgbClr val="5F5F5F"/>
                </a:solidFill>
              </a:rPr>
              <a:t>They put decision-makers under as much pressure as they can. Oxfam has more than 100,000 activists in the UK – and many more worldwide – taking all kinds of action. Oxfam campaign in alliance with other organizations, too, because we have even more clout lobbying governments and powerful institutions together. This makes them part of a global movement. And they also </a:t>
            </a:r>
            <a:r>
              <a:rPr lang="en-US" altLang="en-US" sz="1000" b="1">
                <a:solidFill>
                  <a:schemeClr val="hlink"/>
                </a:solidFill>
              </a:rPr>
              <a:t>use the media to up the pressure as well</a:t>
            </a:r>
            <a:r>
              <a:rPr lang="en-US" altLang="en-US" sz="1000">
                <a:solidFill>
                  <a:srgbClr val="5F5F5F"/>
                </a:solidFill>
              </a:rPr>
              <a:t>. At all times, they know what they’re doing.</a:t>
            </a:r>
          </a:p>
          <a:p>
            <a:pPr algn="just" eaLnBrk="1" hangingPunct="1"/>
            <a:r>
              <a:rPr lang="en-US" altLang="en-US" sz="500">
                <a:solidFill>
                  <a:srgbClr val="5F5F5F"/>
                </a:solidFill>
              </a:rPr>
              <a:t> </a:t>
            </a:r>
          </a:p>
          <a:p>
            <a:pPr algn="just" eaLnBrk="1" hangingPunct="1"/>
            <a:r>
              <a:rPr lang="en-US" altLang="en-US" sz="1000">
                <a:solidFill>
                  <a:srgbClr val="5F5F5F"/>
                </a:solidFill>
              </a:rPr>
              <a:t>Sometimes it takes a while to get the changes they want – the changes needed by the poor communities they work with. </a:t>
            </a:r>
            <a:r>
              <a:rPr lang="en-US" altLang="en-US" sz="1000" b="1" u="sng">
                <a:solidFill>
                  <a:srgbClr val="993366"/>
                </a:solidFill>
              </a:rPr>
              <a:t>But hard work pays off</a:t>
            </a:r>
            <a:r>
              <a:rPr lang="en-US" altLang="en-US" sz="1000">
                <a:solidFill>
                  <a:srgbClr val="5F5F5F"/>
                </a:solidFill>
              </a:rPr>
              <a:t>. They’ve made a direct difference to international campaigns </a:t>
            </a:r>
            <a:r>
              <a:rPr lang="en-US" altLang="en-US" sz="1000" b="1">
                <a:solidFill>
                  <a:schemeClr val="hlink"/>
                </a:solidFill>
              </a:rPr>
              <a:t>to ban landmines, cut developing country debt, control the arms trade, and change the rules of world trade</a:t>
            </a:r>
            <a:r>
              <a:rPr lang="en-US" altLang="en-US" sz="1000">
                <a:solidFill>
                  <a:srgbClr val="5F5F5F"/>
                </a:solidFill>
              </a:rPr>
              <a:t>. And their fight against poverty and injustice continues.</a:t>
            </a:r>
            <a:endParaRPr lang="en-GB" altLang="en-US" sz="1000">
              <a:solidFill>
                <a:srgbClr val="5F5F5F"/>
              </a:solidFill>
            </a:endParaRPr>
          </a:p>
        </p:txBody>
      </p:sp>
      <p:sp>
        <p:nvSpPr>
          <p:cNvPr id="1031" name="Text Box 11"/>
          <p:cNvSpPr txBox="1">
            <a:spLocks noChangeArrowheads="1"/>
          </p:cNvSpPr>
          <p:nvPr/>
        </p:nvSpPr>
        <p:spPr bwMode="auto">
          <a:xfrm>
            <a:off x="71438" y="1920875"/>
            <a:ext cx="3881437" cy="56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r>
              <a:rPr lang="en-GB" altLang="en-US" sz="1400" b="1">
                <a:solidFill>
                  <a:srgbClr val="5F5F5F"/>
                </a:solidFill>
              </a:rPr>
              <a:t>CONCERN</a:t>
            </a:r>
          </a:p>
          <a:p>
            <a:pPr algn="just" eaLnBrk="1" hangingPunct="1"/>
            <a:endParaRPr lang="en-GB" altLang="en-US" sz="500">
              <a:solidFill>
                <a:srgbClr val="5F5F5F"/>
              </a:solidFill>
            </a:endParaRPr>
          </a:p>
          <a:p>
            <a:pPr algn="just" eaLnBrk="1" hangingPunct="1"/>
            <a:r>
              <a:rPr lang="en-GB" altLang="en-US" sz="1000">
                <a:solidFill>
                  <a:srgbClr val="5F5F5F"/>
                </a:solidFill>
              </a:rPr>
              <a:t>For more than 40 years, Concern has been enthusiastic to </a:t>
            </a:r>
            <a:r>
              <a:rPr lang="en-GB" altLang="en-US" sz="1000" b="1" u="sng">
                <a:solidFill>
                  <a:srgbClr val="993366"/>
                </a:solidFill>
              </a:rPr>
              <a:t>reducing suffering and fighting hunger and poverty</a:t>
            </a:r>
            <a:r>
              <a:rPr lang="en-GB" altLang="en-US" sz="1000">
                <a:solidFill>
                  <a:srgbClr val="5F5F5F"/>
                </a:solidFill>
              </a:rPr>
              <a:t>. Today, Concern’s work is needed more than ever.</a:t>
            </a:r>
            <a:r>
              <a:rPr lang="en-GB" altLang="en-US" sz="1000" b="1">
                <a:solidFill>
                  <a:srgbClr val="5F5F5F"/>
                </a:solidFill>
              </a:rPr>
              <a:t> </a:t>
            </a:r>
          </a:p>
          <a:p>
            <a:pPr algn="l" eaLnBrk="1" hangingPunct="1"/>
            <a:r>
              <a:rPr lang="en-GB" altLang="en-US" sz="1000">
                <a:solidFill>
                  <a:srgbClr val="5F5F5F"/>
                </a:solidFill>
              </a:rPr>
              <a:t>Since then, Concern has gone on to work in over </a:t>
            </a:r>
            <a:r>
              <a:rPr lang="en-GB" altLang="en-US" sz="1000" b="1">
                <a:solidFill>
                  <a:schemeClr val="hlink"/>
                </a:solidFill>
              </a:rPr>
              <a:t>50 countries</a:t>
            </a:r>
            <a:r>
              <a:rPr lang="en-GB" altLang="en-US" sz="1000">
                <a:solidFill>
                  <a:srgbClr val="5F5F5F"/>
                </a:solidFill>
              </a:rPr>
              <a:t>, responding to </a:t>
            </a:r>
            <a:r>
              <a:rPr lang="en-GB" altLang="en-US" sz="1000" b="1">
                <a:solidFill>
                  <a:schemeClr val="hlink"/>
                </a:solidFill>
              </a:rPr>
              <a:t>major emergencies</a:t>
            </a:r>
            <a:r>
              <a:rPr lang="en-GB" altLang="en-US" sz="1000">
                <a:solidFill>
                  <a:srgbClr val="5F5F5F"/>
                </a:solidFill>
              </a:rPr>
              <a:t> as well as working in long term development programmes. Today, with more than 3,200 staff of 50 nationalities, Concern operates in</a:t>
            </a:r>
            <a:r>
              <a:rPr lang="en-GB" altLang="en-US" sz="1000" u="sng">
                <a:solidFill>
                  <a:srgbClr val="5F5F5F"/>
                </a:solidFill>
              </a:rPr>
              <a:t> </a:t>
            </a:r>
            <a:r>
              <a:rPr lang="en-GB" altLang="en-US" sz="1000" b="1" u="sng">
                <a:solidFill>
                  <a:srgbClr val="993366"/>
                </a:solidFill>
              </a:rPr>
              <a:t>28 of the world’s poorest countries, helping people to achieve major and long-lasting improvements in their lives</a:t>
            </a:r>
            <a:r>
              <a:rPr lang="en-GB" altLang="en-US" sz="1000">
                <a:solidFill>
                  <a:srgbClr val="5F5F5F"/>
                </a:solidFill>
              </a:rPr>
              <a:t>.</a:t>
            </a:r>
            <a:r>
              <a:rPr lang="en-GB" altLang="en-US" sz="1000" u="sng">
                <a:solidFill>
                  <a:srgbClr val="5F5F5F"/>
                </a:solidFill>
              </a:rPr>
              <a:t> </a:t>
            </a:r>
            <a:r>
              <a:rPr lang="en-GB" altLang="en-US" sz="1000">
                <a:solidFill>
                  <a:srgbClr val="5F5F5F"/>
                </a:solidFill>
              </a:rPr>
              <a:t/>
            </a:r>
            <a:br>
              <a:rPr lang="en-GB" altLang="en-US" sz="1000">
                <a:solidFill>
                  <a:srgbClr val="5F5F5F"/>
                </a:solidFill>
              </a:rPr>
            </a:br>
            <a:endParaRPr lang="en-GB" altLang="en-US" sz="1000" b="1">
              <a:solidFill>
                <a:srgbClr val="5F5F5F"/>
              </a:solidFill>
            </a:endParaRPr>
          </a:p>
          <a:p>
            <a:pPr algn="just" eaLnBrk="1" hangingPunct="1"/>
            <a:r>
              <a:rPr lang="en-GB" altLang="en-US" sz="1000" b="1" u="sng">
                <a:solidFill>
                  <a:srgbClr val="FF9900"/>
                </a:solidFill>
              </a:rPr>
              <a:t>PREPARING FOR DISASTER</a:t>
            </a:r>
          </a:p>
          <a:p>
            <a:pPr algn="just" eaLnBrk="1" hangingPunct="1"/>
            <a:r>
              <a:rPr lang="en-GB" altLang="en-US" sz="1000">
                <a:solidFill>
                  <a:srgbClr val="5F5F5F"/>
                </a:solidFill>
              </a:rPr>
              <a:t>Concern </a:t>
            </a:r>
            <a:r>
              <a:rPr lang="en-GB" altLang="en-US" sz="1000" b="1">
                <a:solidFill>
                  <a:schemeClr val="hlink"/>
                </a:solidFill>
              </a:rPr>
              <a:t>continues to respond to emergencies</a:t>
            </a:r>
            <a:r>
              <a:rPr lang="en-GB" altLang="en-US" sz="1000">
                <a:solidFill>
                  <a:srgbClr val="5F5F5F"/>
                </a:solidFill>
              </a:rPr>
              <a:t>. Its disaster risk reduction programme also </a:t>
            </a:r>
            <a:r>
              <a:rPr lang="en-GB" altLang="en-US" sz="1000" b="1" u="sng">
                <a:solidFill>
                  <a:srgbClr val="993366"/>
                </a:solidFill>
              </a:rPr>
              <a:t>aims to prepare people for disasters in vulnerable areas</a:t>
            </a:r>
            <a:r>
              <a:rPr lang="en-GB" altLang="en-US" sz="1000">
                <a:solidFill>
                  <a:srgbClr val="5F5F5F"/>
                </a:solidFill>
              </a:rPr>
              <a:t>. Concern’s work is funded by members of the public, governments and other donors.</a:t>
            </a:r>
            <a:endParaRPr lang="en-GB" altLang="en-US" sz="1000" b="1">
              <a:solidFill>
                <a:srgbClr val="5F5F5F"/>
              </a:solidFill>
            </a:endParaRPr>
          </a:p>
          <a:p>
            <a:pPr algn="just" eaLnBrk="1" hangingPunct="1"/>
            <a:endParaRPr lang="en-GB" altLang="en-US" sz="1000">
              <a:solidFill>
                <a:schemeClr val="hlink"/>
              </a:solidFill>
            </a:endParaRPr>
          </a:p>
          <a:p>
            <a:pPr algn="just" eaLnBrk="1" hangingPunct="1"/>
            <a:r>
              <a:rPr lang="en-GB" altLang="en-US" sz="1000" b="1" u="sng">
                <a:solidFill>
                  <a:srgbClr val="FF9900"/>
                </a:solidFill>
              </a:rPr>
              <a:t>EDUCATION</a:t>
            </a:r>
          </a:p>
          <a:p>
            <a:pPr algn="just" eaLnBrk="1" hangingPunct="1"/>
            <a:r>
              <a:rPr lang="en-GB" altLang="en-US" sz="1000">
                <a:solidFill>
                  <a:srgbClr val="5F5F5F"/>
                </a:solidFill>
              </a:rPr>
              <a:t>With </a:t>
            </a:r>
            <a:r>
              <a:rPr lang="en-GB" altLang="en-US" sz="1000" b="1">
                <a:solidFill>
                  <a:schemeClr val="hlink"/>
                </a:solidFill>
              </a:rPr>
              <a:t>72 million children</a:t>
            </a:r>
            <a:r>
              <a:rPr lang="en-GB" altLang="en-US" sz="1000">
                <a:solidFill>
                  <a:srgbClr val="5F5F5F"/>
                </a:solidFill>
              </a:rPr>
              <a:t> of primary school age (the majority of them girls) not enrolled in school, Concern is focused on </a:t>
            </a:r>
            <a:r>
              <a:rPr lang="en-GB" altLang="en-US" sz="1000" b="1">
                <a:solidFill>
                  <a:schemeClr val="hlink"/>
                </a:solidFill>
              </a:rPr>
              <a:t>providing basic education to those who need it most</a:t>
            </a:r>
            <a:r>
              <a:rPr lang="en-GB" altLang="en-US" sz="1000">
                <a:solidFill>
                  <a:srgbClr val="5F5F5F"/>
                </a:solidFill>
              </a:rPr>
              <a:t>.</a:t>
            </a:r>
            <a:r>
              <a:rPr lang="en-GB" altLang="en-US" sz="1000" b="1">
                <a:solidFill>
                  <a:srgbClr val="5F5F5F"/>
                </a:solidFill>
              </a:rPr>
              <a:t> </a:t>
            </a:r>
            <a:r>
              <a:rPr lang="en-GB" altLang="en-US" sz="1000">
                <a:solidFill>
                  <a:srgbClr val="5F5F5F"/>
                </a:solidFill>
              </a:rPr>
              <a:t>Education is a </a:t>
            </a:r>
            <a:r>
              <a:rPr lang="en-GB" altLang="en-US" sz="1000" b="1" u="sng">
                <a:solidFill>
                  <a:srgbClr val="993366"/>
                </a:solidFill>
              </a:rPr>
              <a:t>human right and a crucial factor in the reduction of poverty</a:t>
            </a:r>
            <a:r>
              <a:rPr lang="en-GB" altLang="en-US" sz="1000">
                <a:solidFill>
                  <a:srgbClr val="5F5F5F"/>
                </a:solidFill>
              </a:rPr>
              <a:t>. It is also instrumental in the promotion of democracy, tolerance and personal and social development. Millions more are taught by </a:t>
            </a:r>
            <a:r>
              <a:rPr lang="en-GB" altLang="en-US" sz="1000" b="1" u="sng">
                <a:solidFill>
                  <a:srgbClr val="993366"/>
                </a:solidFill>
              </a:rPr>
              <a:t>untrained and underpaid teachers in overcrowded, unhealthy and ill-equipped classrooms</a:t>
            </a:r>
            <a:r>
              <a:rPr lang="en-GB" altLang="en-US" sz="1000">
                <a:solidFill>
                  <a:srgbClr val="5F5F5F"/>
                </a:solidFill>
              </a:rPr>
              <a:t>.</a:t>
            </a:r>
            <a:endParaRPr lang="en-GB" altLang="en-US" sz="1000" b="1">
              <a:solidFill>
                <a:srgbClr val="5F5F5F"/>
              </a:solidFill>
            </a:endParaRPr>
          </a:p>
          <a:p>
            <a:pPr algn="just" eaLnBrk="1" hangingPunct="1"/>
            <a:endParaRPr lang="en-GB" altLang="en-US" sz="300">
              <a:solidFill>
                <a:srgbClr val="5F5F5F"/>
              </a:solidFill>
            </a:endParaRPr>
          </a:p>
          <a:p>
            <a:pPr algn="just" eaLnBrk="1" hangingPunct="1"/>
            <a:r>
              <a:rPr lang="en-GB" altLang="en-US" sz="1000" b="1" u="sng">
                <a:solidFill>
                  <a:srgbClr val="993366"/>
                </a:solidFill>
              </a:rPr>
              <a:t>Concern's aim is to improve, in a sustainable way, the livelihoods of extremely poor women, men and children</a:t>
            </a:r>
            <a:r>
              <a:rPr lang="en-GB" altLang="en-US" sz="1000">
                <a:solidFill>
                  <a:srgbClr val="5F5F5F"/>
                </a:solidFill>
              </a:rPr>
              <a:t>. One of the most effective ways of doing this is by increasing access to </a:t>
            </a:r>
            <a:r>
              <a:rPr lang="en-GB" altLang="en-US" sz="1000" b="1">
                <a:solidFill>
                  <a:schemeClr val="hlink"/>
                </a:solidFill>
              </a:rPr>
              <a:t>quality education</a:t>
            </a:r>
            <a:r>
              <a:rPr lang="en-GB" altLang="en-US" sz="1000">
                <a:solidFill>
                  <a:srgbClr val="5F5F5F"/>
                </a:solidFill>
              </a:rPr>
              <a:t>.</a:t>
            </a:r>
            <a:endParaRPr lang="en-GB" altLang="en-US" sz="1000" b="1">
              <a:solidFill>
                <a:srgbClr val="5F5F5F"/>
              </a:solidFill>
            </a:endParaRPr>
          </a:p>
          <a:p>
            <a:pPr algn="just" eaLnBrk="1" hangingPunct="1"/>
            <a:endParaRPr lang="en-GB" altLang="en-US" sz="300">
              <a:solidFill>
                <a:srgbClr val="5F5F5F"/>
              </a:solidFill>
            </a:endParaRPr>
          </a:p>
          <a:p>
            <a:pPr algn="just" eaLnBrk="1" hangingPunct="1"/>
            <a:r>
              <a:rPr lang="en-GB" altLang="en-US" sz="1000">
                <a:solidFill>
                  <a:srgbClr val="5F5F5F"/>
                </a:solidFill>
              </a:rPr>
              <a:t>Basic education is one Concern's main areas of work. We are now looking to focus on formal primary education. We also aim to fulfil the International Development Targets of achieving universal primary education by 2015.</a:t>
            </a:r>
          </a:p>
        </p:txBody>
      </p:sp>
      <p:graphicFrame>
        <p:nvGraphicFramePr>
          <p:cNvPr id="1026" name="Object 12"/>
          <p:cNvGraphicFramePr>
            <a:graphicFrameLocks noGrp="1" noChangeAspect="1"/>
          </p:cNvGraphicFramePr>
          <p:nvPr>
            <p:ph sz="half" idx="1"/>
          </p:nvPr>
        </p:nvGraphicFramePr>
        <p:xfrm>
          <a:off x="4240213" y="9048750"/>
          <a:ext cx="8488362" cy="561975"/>
        </p:xfrm>
        <a:graphic>
          <a:graphicData uri="http://schemas.openxmlformats.org/presentationml/2006/ole">
            <mc:AlternateContent xmlns:mc="http://schemas.openxmlformats.org/markup-compatibility/2006">
              <mc:Choice xmlns:v="urn:schemas-microsoft-com:vml" Requires="v">
                <p:oleObj spid="_x0000_s1053" name="Image" r:id="rId6" imgW="9612698" imgH="634697" progId="Photoshop.Image.7">
                  <p:embed/>
                </p:oleObj>
              </mc:Choice>
              <mc:Fallback>
                <p:oleObj name="Image" r:id="rId6" imgW="9612698" imgH="634697" progId="Photoshop.Image.7">
                  <p:embed/>
                  <p:pic>
                    <p:nvPicPr>
                      <p:cNvPr id="0" name="Object 12"/>
                      <p:cNvPicPr>
                        <a:picLocks noGrp="1" noChangeAspect="1" noChangeArrowheads="1"/>
                      </p:cNvPicPr>
                      <p:nvPr/>
                    </p:nvPicPr>
                    <p:blipFill>
                      <a:blip r:embed="rId7">
                        <a:extLst>
                          <a:ext uri="{28A0092B-C50C-407E-A947-70E740481C1C}">
                            <a14:useLocalDpi xmlns:a14="http://schemas.microsoft.com/office/drawing/2010/main" val="0"/>
                          </a:ext>
                        </a:extLst>
                      </a:blip>
                      <a:srcRect l="867"/>
                      <a:stretch>
                        <a:fillRect/>
                      </a:stretch>
                    </p:blipFill>
                    <p:spPr bwMode="auto">
                      <a:xfrm>
                        <a:off x="4240213" y="9048750"/>
                        <a:ext cx="8488362"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2" name="Rectangle 14"/>
          <p:cNvSpPr>
            <a:spLocks noChangeArrowheads="1"/>
          </p:cNvSpPr>
          <p:nvPr/>
        </p:nvSpPr>
        <p:spPr bwMode="auto">
          <a:xfrm>
            <a:off x="8201025" y="47625"/>
            <a:ext cx="260191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OXFAM</a:t>
            </a:r>
          </a:p>
        </p:txBody>
      </p:sp>
      <p:pic>
        <p:nvPicPr>
          <p:cNvPr id="1033" name="Picture 16" descr="oxfam-International-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080750" y="47625"/>
            <a:ext cx="1368425"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19"/>
          <p:cNvSpPr>
            <a:spLocks noChangeArrowheads="1"/>
          </p:cNvSpPr>
          <p:nvPr/>
        </p:nvSpPr>
        <p:spPr bwMode="auto">
          <a:xfrm>
            <a:off x="0" y="0"/>
            <a:ext cx="128016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79350" tIns="79350" rIns="79350" bIns="79350"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035" name="Rectangle 20"/>
          <p:cNvSpPr>
            <a:spLocks noChangeArrowheads="1"/>
          </p:cNvSpPr>
          <p:nvPr/>
        </p:nvSpPr>
        <p:spPr bwMode="auto">
          <a:xfrm>
            <a:off x="0" y="0"/>
            <a:ext cx="128016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036" name="Rectangle 21"/>
          <p:cNvSpPr>
            <a:spLocks noChangeArrowheads="1"/>
          </p:cNvSpPr>
          <p:nvPr/>
        </p:nvSpPr>
        <p:spPr bwMode="auto">
          <a:xfrm>
            <a:off x="0" y="0"/>
            <a:ext cx="128016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8005" tIns="64002" rIns="128005" bIns="0"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037" name="Rectangle 22"/>
          <p:cNvSpPr>
            <a:spLocks noChangeArrowheads="1"/>
          </p:cNvSpPr>
          <p:nvPr/>
        </p:nvSpPr>
        <p:spPr bwMode="auto">
          <a:xfrm>
            <a:off x="0" y="0"/>
            <a:ext cx="128016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8005" tIns="64002" rIns="128005" bIns="0"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038" name="Rectangle 24"/>
          <p:cNvSpPr>
            <a:spLocks noChangeArrowheads="1"/>
          </p:cNvSpPr>
          <p:nvPr/>
        </p:nvSpPr>
        <p:spPr bwMode="auto">
          <a:xfrm>
            <a:off x="0" y="0"/>
            <a:ext cx="128016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039" name="Rectangle 25"/>
          <p:cNvSpPr>
            <a:spLocks noChangeArrowheads="1"/>
          </p:cNvSpPr>
          <p:nvPr/>
        </p:nvSpPr>
        <p:spPr bwMode="auto">
          <a:xfrm>
            <a:off x="0" y="0"/>
            <a:ext cx="128016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040" name="Rectangle 26"/>
          <p:cNvSpPr>
            <a:spLocks noChangeArrowheads="1"/>
          </p:cNvSpPr>
          <p:nvPr/>
        </p:nvSpPr>
        <p:spPr bwMode="auto">
          <a:xfrm>
            <a:off x="0" y="0"/>
            <a:ext cx="128016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pic>
        <p:nvPicPr>
          <p:cNvPr id="1041" name="Picture 30" descr="How will my money be spent">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2638" y="7912100"/>
            <a:ext cx="2305050"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31"/>
          <p:cNvPicPr>
            <a:picLocks noChangeAspect="1" noChangeArrowheads="1"/>
          </p:cNvPicPr>
          <p:nvPr/>
        </p:nvPicPr>
        <p:blipFill>
          <a:blip r:embed="rId11">
            <a:extLst>
              <a:ext uri="{28A0092B-C50C-407E-A947-70E740481C1C}">
                <a14:useLocalDpi xmlns:a14="http://schemas.microsoft.com/office/drawing/2010/main" val="0"/>
              </a:ext>
            </a:extLst>
          </a:blip>
          <a:srcRect l="12354" t="17513" r="64763" b="69684"/>
          <a:stretch>
            <a:fillRect/>
          </a:stretch>
        </p:blipFill>
        <p:spPr bwMode="auto">
          <a:xfrm>
            <a:off x="6472238" y="185738"/>
            <a:ext cx="1728787"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
        <p:nvSpPr>
          <p:cNvPr id="1043" name="Rectangle 34"/>
          <p:cNvSpPr>
            <a:spLocks noChangeArrowheads="1"/>
          </p:cNvSpPr>
          <p:nvPr/>
        </p:nvSpPr>
        <p:spPr bwMode="auto">
          <a:xfrm>
            <a:off x="0" y="7556500"/>
            <a:ext cx="27670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r>
              <a:rPr lang="en-GB" altLang="en-US" sz="1400" b="1">
                <a:solidFill>
                  <a:schemeClr val="hlink"/>
                </a:solidFill>
              </a:rPr>
              <a:t>HOW IS THE MONEY SPENT?</a:t>
            </a:r>
          </a:p>
        </p:txBody>
      </p:sp>
      <p:sp>
        <p:nvSpPr>
          <p:cNvPr id="1044" name="Text Box 55"/>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INFORMATION</a:t>
            </a:r>
            <a:r>
              <a:rPr lang="en-GB" altLang="en-US" sz="3200" b="1">
                <a:solidFill>
                  <a:srgbClr val="5F5F5F"/>
                </a:solidFill>
                <a:cs typeface="Arial" pitchFamily="34" charset="0"/>
              </a:rPr>
              <a:t>, INSPIRATION &amp; INFLUENCES</a:t>
            </a:r>
          </a:p>
        </p:txBody>
      </p:sp>
      <p:sp>
        <p:nvSpPr>
          <p:cNvPr id="1045" name="Text Box 56"/>
          <p:cNvSpPr txBox="1">
            <a:spLocks noChangeArrowheads="1"/>
          </p:cNvSpPr>
          <p:nvPr/>
        </p:nvSpPr>
        <p:spPr bwMode="auto">
          <a:xfrm>
            <a:off x="-7938" y="1560513"/>
            <a:ext cx="727233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CHARITIES</a:t>
            </a:r>
          </a:p>
        </p:txBody>
      </p:sp>
      <p:sp>
        <p:nvSpPr>
          <p:cNvPr id="1046" name="Text Box 57"/>
          <p:cNvSpPr txBox="1">
            <a:spLocks noChangeArrowheads="1"/>
          </p:cNvSpPr>
          <p:nvPr/>
        </p:nvSpPr>
        <p:spPr bwMode="auto">
          <a:xfrm>
            <a:off x="4240213" y="8688388"/>
            <a:ext cx="417671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US" altLang="en-US" sz="1000" b="1">
                <a:solidFill>
                  <a:srgbClr val="FF9900"/>
                </a:solidFill>
              </a:rPr>
              <a:t>Click on this box to play the video footage of Haiti Appeal – Six Months On.</a:t>
            </a:r>
          </a:p>
        </p:txBody>
      </p:sp>
      <p:pic>
        <p:nvPicPr>
          <p:cNvPr id="1050" name="DEC in Haiti.mpeg">
            <a:hlinkClick r:id="" action="ppaction://media"/>
          </p:cNvPr>
          <p:cNvPicPr>
            <a:picLocks noChangeAspect="1" noChangeArrowheads="1"/>
          </p:cNvPicPr>
          <p:nvPr>
            <a:videoFile r:link="rId3"/>
            <p:extLst>
              <p:ext uri="{DAA4B4D4-6D71-4841-9C94-3DE7FCFB9230}">
                <p14:media xmlns:p14="http://schemas.microsoft.com/office/powerpoint/2010/main" r:link="rId2"/>
              </p:ext>
            </p:extLst>
          </p:nvPr>
        </p:nvPicPr>
        <p:blipFill>
          <a:blip r:embed="rId12">
            <a:extLst>
              <a:ext uri="{28A0092B-C50C-407E-A947-70E740481C1C}">
                <a14:useLocalDpi xmlns:a14="http://schemas.microsoft.com/office/drawing/2010/main" val="0"/>
              </a:ext>
            </a:extLst>
          </a:blip>
          <a:srcRect/>
          <a:stretch>
            <a:fillRect/>
          </a:stretch>
        </p:blipFill>
        <p:spPr bwMode="auto">
          <a:xfrm>
            <a:off x="4456113" y="6456363"/>
            <a:ext cx="3887787"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50"/>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1050"/>
                                        </p:tgtEl>
                                      </p:cBhvr>
                                    </p:cmd>
                                  </p:childTnLst>
                                </p:cTn>
                              </p:par>
                            </p:childTnLst>
                          </p:cTn>
                        </p:par>
                      </p:childTnLst>
                    </p:cTn>
                  </p:par>
                </p:childTnLst>
              </p:cTn>
              <p:nextCondLst>
                <p:cond evt="onClick" delay="0">
                  <p:tgtEl>
                    <p:spTgt spid="1050"/>
                  </p:tgtEl>
                </p:cond>
              </p:nextCondLst>
            </p:seq>
            <p:video>
              <p:cMediaNode>
                <p:cTn id="7" fill="hold" display="0">
                  <p:stCondLst>
                    <p:cond delay="indefinite"/>
                  </p:stCondLst>
                  <p:endCondLst>
                    <p:cond evt="onNext" delay="0">
                      <p:tgtEl>
                        <p:sldTgt/>
                      </p:tgtEl>
                    </p:cond>
                    <p:cond evt="onPrev" delay="0">
                      <p:tgtEl>
                        <p:sldTgt/>
                      </p:tgtEl>
                    </p:cond>
                  </p:endCondLst>
                </p:cTn>
                <p:tgtEl>
                  <p:spTgt spid="1050"/>
                </p:tgtEl>
              </p:cMediaNode>
            </p:vide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ChangeArrowheads="1"/>
          </p:cNvSpPr>
          <p:nvPr/>
        </p:nvSpPr>
        <p:spPr bwMode="auto">
          <a:xfrm>
            <a:off x="0" y="0"/>
            <a:ext cx="12801600" cy="9601200"/>
          </a:xfrm>
          <a:prstGeom prst="rect">
            <a:avLst/>
          </a:prstGeom>
          <a:solidFill>
            <a:schemeClr val="bg1"/>
          </a:solidFill>
          <a:ln w="28575" algn="ctr">
            <a:solidFill>
              <a:schemeClr val="bg1"/>
            </a:solidFill>
            <a:miter lim="800000"/>
            <a:headEnd/>
            <a:tailEnd/>
          </a:ln>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pic>
        <p:nvPicPr>
          <p:cNvPr id="63491" name="Picture 7" descr="table in layers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801600" cy="960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63493" name="Text Box 5"/>
          <p:cNvSpPr txBox="1">
            <a:spLocks noChangeArrowheads="1"/>
          </p:cNvSpPr>
          <p:nvPr/>
        </p:nvSpPr>
        <p:spPr bwMode="auto">
          <a:xfrm>
            <a:off x="-20638" y="161925"/>
            <a:ext cx="4044951"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chemeClr val="bg1"/>
                </a:solidFill>
                <a:cs typeface="Arial" pitchFamily="34" charset="0"/>
              </a:rPr>
              <a:t>TABLE - LAYERS</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64515"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64516" name="Text Box 4"/>
          <p:cNvSpPr txBox="1">
            <a:spLocks noChangeArrowheads="1"/>
          </p:cNvSpPr>
          <p:nvPr/>
        </p:nvSpPr>
        <p:spPr bwMode="auto">
          <a:xfrm>
            <a:off x="-7938" y="1631950"/>
            <a:ext cx="3816351"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DEVELOPMENT &amp; EVAULATION OF FINAL DESIGN MODEL ONE - </a:t>
            </a:r>
            <a:r>
              <a:rPr lang="en-GB" altLang="en-US" sz="1600" b="1" i="1" u="sng">
                <a:solidFill>
                  <a:srgbClr val="993366"/>
                </a:solidFill>
                <a:cs typeface="Arial" pitchFamily="34" charset="0"/>
              </a:rPr>
              <a:t>TABLE</a:t>
            </a:r>
          </a:p>
        </p:txBody>
      </p:sp>
      <p:sp>
        <p:nvSpPr>
          <p:cNvPr id="64517"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64518" name="Picture 22" descr="photo-2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0" y="6167438"/>
            <a:ext cx="2043113"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9" name="Picture 23" descr="photo-2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9988" y="3359150"/>
            <a:ext cx="2089150" cy="156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0" name="Picture 24" descr="photo-2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9988" y="6719888"/>
            <a:ext cx="2089150" cy="156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1" name="Picture 25" descr="photo-22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7963" y="2836863"/>
            <a:ext cx="2089150" cy="156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2" name="Picture 26" descr="photo-22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7963" y="4511675"/>
            <a:ext cx="2089150" cy="156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3" name="Picture 28" descr="photo-2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41575" y="5040313"/>
            <a:ext cx="2087563"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304" name="Line 80"/>
          <p:cNvSpPr>
            <a:spLocks noChangeShapeType="1"/>
          </p:cNvSpPr>
          <p:nvPr/>
        </p:nvSpPr>
        <p:spPr bwMode="auto">
          <a:xfrm flipV="1">
            <a:off x="8993188" y="8113713"/>
            <a:ext cx="4168775" cy="969962"/>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5" name="Line 81"/>
          <p:cNvSpPr>
            <a:spLocks noChangeShapeType="1"/>
          </p:cNvSpPr>
          <p:nvPr/>
        </p:nvSpPr>
        <p:spPr bwMode="auto">
          <a:xfrm flipV="1">
            <a:off x="8993188" y="1103313"/>
            <a:ext cx="73025" cy="8018462"/>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7" name="Line 83"/>
          <p:cNvSpPr>
            <a:spLocks noChangeShapeType="1"/>
          </p:cNvSpPr>
          <p:nvPr/>
        </p:nvSpPr>
        <p:spPr bwMode="auto">
          <a:xfrm flipV="1">
            <a:off x="9066213" y="47625"/>
            <a:ext cx="4535487" cy="105568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pic>
        <p:nvPicPr>
          <p:cNvPr id="64527" name="Picture 35"/>
          <p:cNvPicPr>
            <a:picLocks noChangeAspect="1" noChangeArrowheads="1"/>
          </p:cNvPicPr>
          <p:nvPr/>
        </p:nvPicPr>
        <p:blipFill>
          <a:blip r:embed="rId9">
            <a:clrChange>
              <a:clrFrom>
                <a:srgbClr val="FFFFFF"/>
              </a:clrFrom>
              <a:clrTo>
                <a:srgbClr val="FFFFFF">
                  <a:alpha val="0"/>
                </a:srgbClr>
              </a:clrTo>
            </a:clrChange>
            <a:grayscl/>
            <a:biLevel thresh="50000"/>
            <a:extLst>
              <a:ext uri="{28A0092B-C50C-407E-A947-70E740481C1C}">
                <a14:useLocalDpi xmlns:a14="http://schemas.microsoft.com/office/drawing/2010/main" val="0"/>
              </a:ext>
            </a:extLst>
          </a:blip>
          <a:srcRect l="57327" t="19490" r="15320" b="11615"/>
          <a:stretch>
            <a:fillRect/>
          </a:stretch>
        </p:blipFill>
        <p:spPr bwMode="auto">
          <a:xfrm>
            <a:off x="8993188" y="1558925"/>
            <a:ext cx="3657600" cy="691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sp>
        <p:nvSpPr>
          <p:cNvPr id="64528" name="Text Box 85"/>
          <p:cNvSpPr txBox="1">
            <a:spLocks noChangeArrowheads="1"/>
          </p:cNvSpPr>
          <p:nvPr/>
        </p:nvSpPr>
        <p:spPr bwMode="auto">
          <a:xfrm rot="-773833">
            <a:off x="8858250" y="852488"/>
            <a:ext cx="40957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rgbClr val="993366"/>
                </a:solidFill>
              </a:rPr>
              <a:t>STEP BY STEP</a:t>
            </a:r>
          </a:p>
        </p:txBody>
      </p:sp>
      <p:sp>
        <p:nvSpPr>
          <p:cNvPr id="64529" name="Line 46"/>
          <p:cNvSpPr>
            <a:spLocks noChangeShapeType="1"/>
          </p:cNvSpPr>
          <p:nvPr/>
        </p:nvSpPr>
        <p:spPr bwMode="auto">
          <a:xfrm>
            <a:off x="12017375" y="2424113"/>
            <a:ext cx="0" cy="1225550"/>
          </a:xfrm>
          <a:prstGeom prst="line">
            <a:avLst/>
          </a:prstGeom>
          <a:noFill/>
          <a:ln w="28575">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64530" name="Line 47"/>
          <p:cNvSpPr>
            <a:spLocks noChangeShapeType="1"/>
          </p:cNvSpPr>
          <p:nvPr/>
        </p:nvSpPr>
        <p:spPr bwMode="auto">
          <a:xfrm>
            <a:off x="12017375" y="4008438"/>
            <a:ext cx="0" cy="1368425"/>
          </a:xfrm>
          <a:prstGeom prst="line">
            <a:avLst/>
          </a:prstGeom>
          <a:noFill/>
          <a:ln w="28575">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64531" name="Line 50"/>
          <p:cNvSpPr>
            <a:spLocks noChangeShapeType="1"/>
          </p:cNvSpPr>
          <p:nvPr/>
        </p:nvSpPr>
        <p:spPr bwMode="auto">
          <a:xfrm>
            <a:off x="12017375" y="5808663"/>
            <a:ext cx="0" cy="1296987"/>
          </a:xfrm>
          <a:prstGeom prst="line">
            <a:avLst/>
          </a:prstGeom>
          <a:noFill/>
          <a:ln w="28575">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64532" name="Line 51"/>
          <p:cNvSpPr>
            <a:spLocks noChangeShapeType="1"/>
          </p:cNvSpPr>
          <p:nvPr/>
        </p:nvSpPr>
        <p:spPr bwMode="auto">
          <a:xfrm>
            <a:off x="9785350" y="3144838"/>
            <a:ext cx="0" cy="1296987"/>
          </a:xfrm>
          <a:prstGeom prst="line">
            <a:avLst/>
          </a:prstGeom>
          <a:noFill/>
          <a:ln w="28575">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64533" name="Line 52"/>
          <p:cNvSpPr>
            <a:spLocks noChangeShapeType="1"/>
          </p:cNvSpPr>
          <p:nvPr/>
        </p:nvSpPr>
        <p:spPr bwMode="auto">
          <a:xfrm>
            <a:off x="9785350" y="4800600"/>
            <a:ext cx="0" cy="1296988"/>
          </a:xfrm>
          <a:prstGeom prst="line">
            <a:avLst/>
          </a:prstGeom>
          <a:noFill/>
          <a:ln w="28575">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64534" name="Line 53"/>
          <p:cNvSpPr>
            <a:spLocks noChangeShapeType="1"/>
          </p:cNvSpPr>
          <p:nvPr/>
        </p:nvSpPr>
        <p:spPr bwMode="auto">
          <a:xfrm>
            <a:off x="9785350" y="6529388"/>
            <a:ext cx="0" cy="1296987"/>
          </a:xfrm>
          <a:prstGeom prst="line">
            <a:avLst/>
          </a:prstGeom>
          <a:noFill/>
          <a:ln w="28575">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64535" name="Text Box 18"/>
          <p:cNvSpPr txBox="1">
            <a:spLocks noChangeArrowheads="1"/>
          </p:cNvSpPr>
          <p:nvPr/>
        </p:nvSpPr>
        <p:spPr bwMode="auto">
          <a:xfrm>
            <a:off x="4672013" y="263525"/>
            <a:ext cx="4176712" cy="907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a:solidFill>
                  <a:srgbClr val="4D4D4D"/>
                </a:solidFill>
              </a:rPr>
              <a:t>This is the model of my final design of the table, I did this using paper because I thought to try it out using </a:t>
            </a:r>
            <a:r>
              <a:rPr lang="en-US" altLang="en-US" sz="1200" b="1">
                <a:solidFill>
                  <a:schemeClr val="hlink"/>
                </a:solidFill>
              </a:rPr>
              <a:t>paper</a:t>
            </a:r>
            <a:r>
              <a:rPr lang="en-US" altLang="en-US" sz="1200">
                <a:solidFill>
                  <a:srgbClr val="4D4D4D"/>
                </a:solidFill>
              </a:rPr>
              <a:t> in order to see what the</a:t>
            </a:r>
            <a:r>
              <a:rPr lang="en-US" altLang="en-US" sz="1200" b="1">
                <a:solidFill>
                  <a:srgbClr val="4D4D4D"/>
                </a:solidFill>
              </a:rPr>
              <a:t> </a:t>
            </a:r>
            <a:r>
              <a:rPr lang="en-US" altLang="en-US" sz="1200" b="1">
                <a:solidFill>
                  <a:schemeClr val="hlink"/>
                </a:solidFill>
              </a:rPr>
              <a:t>size of the product looks like in real life and also whether is it suitable for young children and also adults as well</a:t>
            </a:r>
            <a:r>
              <a:rPr lang="en-US" altLang="en-US" sz="1200">
                <a:solidFill>
                  <a:srgbClr val="4D4D4D"/>
                </a:solidFill>
              </a:rPr>
              <a:t>. </a:t>
            </a:r>
          </a:p>
          <a:p>
            <a:pPr algn="just" eaLnBrk="1" hangingPunct="1"/>
            <a:endParaRPr lang="en-GB" altLang="en-US" sz="1200">
              <a:solidFill>
                <a:srgbClr val="4D4D4D"/>
              </a:solidFill>
            </a:endParaRPr>
          </a:p>
          <a:p>
            <a:pPr algn="just" eaLnBrk="1" hangingPunct="1"/>
            <a:r>
              <a:rPr lang="en-GB" altLang="en-US" sz="1200">
                <a:solidFill>
                  <a:srgbClr val="4D4D4D"/>
                </a:solidFill>
              </a:rPr>
              <a:t>Firstly, I printed out the template that I’ve created using Solid works using a A3 printer. Then I got the parts and stuck them together using paper and cello tape to keep the joints or corners together and also supportive to each other.</a:t>
            </a:r>
          </a:p>
          <a:p>
            <a:pPr algn="just" eaLnBrk="1" hangingPunct="1"/>
            <a:endParaRPr lang="en-GB" altLang="en-US" sz="1200">
              <a:solidFill>
                <a:srgbClr val="4D4D4D"/>
              </a:solidFill>
            </a:endParaRPr>
          </a:p>
          <a:p>
            <a:pPr algn="just" eaLnBrk="1" hangingPunct="1"/>
            <a:r>
              <a:rPr lang="en-US" altLang="en-US" sz="1200">
                <a:solidFill>
                  <a:srgbClr val="4D4D4D"/>
                </a:solidFill>
              </a:rPr>
              <a:t>When I have finished creating the paper model I thought </a:t>
            </a:r>
            <a:r>
              <a:rPr lang="en-US" altLang="en-US" sz="1200" b="1">
                <a:solidFill>
                  <a:schemeClr val="hlink"/>
                </a:solidFill>
              </a:rPr>
              <a:t>by judging the size was perfect for all age group</a:t>
            </a:r>
            <a:r>
              <a:rPr lang="en-US" altLang="en-US" sz="1200">
                <a:solidFill>
                  <a:srgbClr val="4D4D4D"/>
                </a:solidFill>
              </a:rPr>
              <a:t> because </a:t>
            </a:r>
            <a:r>
              <a:rPr lang="en-US" altLang="en-US" sz="1200" b="1">
                <a:solidFill>
                  <a:schemeClr val="hlink"/>
                </a:solidFill>
              </a:rPr>
              <a:t>it is in a reasonable sensible size and it is also really attractive to look at</a:t>
            </a:r>
            <a:r>
              <a:rPr lang="en-US" altLang="en-US" sz="1200">
                <a:solidFill>
                  <a:schemeClr val="hlink"/>
                </a:solidFill>
              </a:rPr>
              <a:t>. </a:t>
            </a:r>
          </a:p>
          <a:p>
            <a:pPr algn="just" eaLnBrk="1" hangingPunct="1"/>
            <a:endParaRPr lang="en-US" altLang="en-US" sz="1200">
              <a:solidFill>
                <a:schemeClr val="hlink"/>
              </a:solidFill>
            </a:endParaRPr>
          </a:p>
          <a:p>
            <a:pPr algn="just" eaLnBrk="1" hangingPunct="1"/>
            <a:r>
              <a:rPr lang="en-US" altLang="en-US" sz="1200">
                <a:solidFill>
                  <a:srgbClr val="4D4D4D"/>
                </a:solidFill>
              </a:rPr>
              <a:t>By judging the size of the stool, I really liked the size because </a:t>
            </a:r>
            <a:r>
              <a:rPr lang="en-US" altLang="en-US" sz="1200" b="1">
                <a:solidFill>
                  <a:schemeClr val="hlink"/>
                </a:solidFill>
              </a:rPr>
              <a:t>I’ve tried it myself and it felt really comfortable and also suitable size for my seat and it is also seemed very supportive as well</a:t>
            </a:r>
            <a:r>
              <a:rPr lang="en-US" altLang="en-US" sz="1200">
                <a:solidFill>
                  <a:srgbClr val="4D4D4D"/>
                </a:solidFill>
              </a:rPr>
              <a:t>.</a:t>
            </a:r>
          </a:p>
          <a:p>
            <a:pPr algn="just" eaLnBrk="1" hangingPunct="1"/>
            <a:endParaRPr lang="en-GB" altLang="en-US" sz="1200">
              <a:solidFill>
                <a:srgbClr val="4D4D4D"/>
              </a:solidFill>
            </a:endParaRPr>
          </a:p>
          <a:p>
            <a:pPr algn="just" eaLnBrk="1" hangingPunct="1"/>
            <a:r>
              <a:rPr lang="en-GB" altLang="en-US" sz="1200">
                <a:solidFill>
                  <a:srgbClr val="4D4D4D"/>
                </a:solidFill>
              </a:rPr>
              <a:t>When developing this model I really liked the way that there are parts that kept the </a:t>
            </a:r>
            <a:r>
              <a:rPr lang="en-GB" altLang="en-US" sz="1200" b="1">
                <a:solidFill>
                  <a:schemeClr val="hlink"/>
                </a:solidFill>
              </a:rPr>
              <a:t>other parts together or keeping the joints together securely</a:t>
            </a:r>
            <a:r>
              <a:rPr lang="en-GB" altLang="en-US" sz="1200">
                <a:solidFill>
                  <a:srgbClr val="4D4D4D"/>
                </a:solidFill>
              </a:rPr>
              <a:t>.  For my final model I am going to use </a:t>
            </a:r>
            <a:r>
              <a:rPr lang="en-GB" altLang="en-US" sz="1200" b="1">
                <a:solidFill>
                  <a:schemeClr val="hlink"/>
                </a:solidFill>
              </a:rPr>
              <a:t>cardboard because it is very useful and also recyclable material to increase the awareness that the use of recyclable material can make wonderful and appealing to the eye products</a:t>
            </a:r>
            <a:r>
              <a:rPr lang="en-GB" altLang="en-US" sz="1200">
                <a:solidFill>
                  <a:srgbClr val="4D4D4D"/>
                </a:solidFill>
              </a:rPr>
              <a:t>. The final product can be used out in wet conditions when the </a:t>
            </a:r>
            <a:r>
              <a:rPr lang="en-GB" altLang="en-US" sz="1200" b="1">
                <a:solidFill>
                  <a:schemeClr val="hlink"/>
                </a:solidFill>
              </a:rPr>
              <a:t>varnish is applied to protect the product from falling apart in wet conditions</a:t>
            </a:r>
            <a:r>
              <a:rPr lang="en-GB" altLang="en-US" sz="1200">
                <a:solidFill>
                  <a:srgbClr val="4D4D4D"/>
                </a:solidFill>
              </a:rPr>
              <a:t>. The use of </a:t>
            </a:r>
            <a:r>
              <a:rPr lang="en-GB" altLang="en-US" sz="1200" b="1">
                <a:solidFill>
                  <a:schemeClr val="hlink"/>
                </a:solidFill>
              </a:rPr>
              <a:t>acrylic paints is used to increase the overall</a:t>
            </a:r>
            <a:r>
              <a:rPr lang="en-GB" altLang="en-US" sz="1200" b="1">
                <a:solidFill>
                  <a:srgbClr val="4D4D4D"/>
                </a:solidFill>
              </a:rPr>
              <a:t> </a:t>
            </a:r>
            <a:r>
              <a:rPr lang="en-GB" altLang="en-US" sz="1200" b="1">
                <a:solidFill>
                  <a:schemeClr val="hlink"/>
                </a:solidFill>
              </a:rPr>
              <a:t>appearance of the bag by using nice bright vivid colours and it is also available in many different colours</a:t>
            </a:r>
            <a:r>
              <a:rPr lang="en-GB" altLang="en-US" sz="1200">
                <a:solidFill>
                  <a:srgbClr val="4D4D4D"/>
                </a:solidFill>
              </a:rPr>
              <a:t>.</a:t>
            </a:r>
          </a:p>
          <a:p>
            <a:pPr algn="just" eaLnBrk="1" hangingPunct="1"/>
            <a:endParaRPr lang="en-GB" altLang="en-US" sz="1200">
              <a:solidFill>
                <a:srgbClr val="4D4D4D"/>
              </a:solidFill>
            </a:endParaRPr>
          </a:p>
          <a:p>
            <a:pPr algn="just" eaLnBrk="1" hangingPunct="1"/>
            <a:r>
              <a:rPr lang="en-US" altLang="en-US" sz="1200">
                <a:solidFill>
                  <a:srgbClr val="4D4D4D"/>
                </a:solidFill>
              </a:rPr>
              <a:t>I am thinking that the colour of my final product will be my favourite colour bright blue. For the developing countries I think the bag may be white because when it is sent to the children, they can, then accessorize their bag by colouring it in themselves.</a:t>
            </a:r>
          </a:p>
          <a:p>
            <a:pPr algn="just" eaLnBrk="1" hangingPunct="1"/>
            <a:endParaRPr lang="en-GB" altLang="en-US" sz="1200">
              <a:solidFill>
                <a:srgbClr val="4D4D4D"/>
              </a:solidFill>
            </a:endParaRPr>
          </a:p>
          <a:p>
            <a:pPr algn="just" eaLnBrk="1" hangingPunct="1"/>
            <a:r>
              <a:rPr lang="en-GB" altLang="en-US" sz="1200">
                <a:solidFill>
                  <a:srgbClr val="4D4D4D"/>
                </a:solidFill>
              </a:rPr>
              <a:t>I will be using </a:t>
            </a:r>
            <a:r>
              <a:rPr lang="en-GB" altLang="en-US" sz="1200" b="1">
                <a:solidFill>
                  <a:schemeClr val="hlink"/>
                </a:solidFill>
              </a:rPr>
              <a:t>paper tape</a:t>
            </a:r>
            <a:r>
              <a:rPr lang="en-GB" altLang="en-US" sz="1200" b="1">
                <a:solidFill>
                  <a:srgbClr val="4D4D4D"/>
                </a:solidFill>
              </a:rPr>
              <a:t> </a:t>
            </a:r>
            <a:r>
              <a:rPr lang="en-GB" altLang="en-US" sz="1200">
                <a:solidFill>
                  <a:srgbClr val="4D4D4D"/>
                </a:solidFill>
              </a:rPr>
              <a:t>for the </a:t>
            </a:r>
            <a:r>
              <a:rPr lang="en-GB" altLang="en-US" sz="1200" b="1">
                <a:solidFill>
                  <a:schemeClr val="hlink"/>
                </a:solidFill>
              </a:rPr>
              <a:t>edges, corners and joints</a:t>
            </a:r>
            <a:r>
              <a:rPr lang="en-GB" altLang="en-US" sz="1200">
                <a:solidFill>
                  <a:srgbClr val="4D4D4D"/>
                </a:solidFill>
              </a:rPr>
              <a:t> to keep </a:t>
            </a:r>
            <a:r>
              <a:rPr lang="en-GB" altLang="en-US" sz="1200" b="1">
                <a:solidFill>
                  <a:schemeClr val="hlink"/>
                </a:solidFill>
              </a:rPr>
              <a:t>the parts of the overall product together in order to make it to look right and successful</a:t>
            </a:r>
            <a:r>
              <a:rPr lang="en-GB" altLang="en-US" sz="1200">
                <a:solidFill>
                  <a:srgbClr val="4D4D4D"/>
                </a:solidFill>
              </a:rPr>
              <a:t>.</a:t>
            </a:r>
          </a:p>
          <a:p>
            <a:pPr algn="just" eaLnBrk="1" hangingPunct="1"/>
            <a:endParaRPr lang="en-GB" altLang="en-US" sz="1200">
              <a:solidFill>
                <a:srgbClr val="4D4D4D"/>
              </a:solidFill>
            </a:endParaRPr>
          </a:p>
          <a:p>
            <a:pPr algn="just" eaLnBrk="1" hangingPunct="1"/>
            <a:r>
              <a:rPr lang="en-GB" altLang="en-US" sz="1200" b="1" i="1" u="sng">
                <a:solidFill>
                  <a:srgbClr val="FF9900"/>
                </a:solidFill>
              </a:rPr>
              <a:t>The instructions of putting the table together is so simple which is shown in diagram on the right</a:t>
            </a:r>
            <a:r>
              <a:rPr lang="en-GB" altLang="en-US" sz="1200">
                <a:solidFill>
                  <a:srgbClr val="4D4D4D"/>
                </a:solidFill>
              </a:rPr>
              <a:t>. </a:t>
            </a:r>
          </a:p>
          <a:p>
            <a:pPr algn="just" eaLnBrk="1" hangingPunct="1"/>
            <a:endParaRPr lang="en-US" altLang="en-US" sz="1200">
              <a:solidFill>
                <a:srgbClr val="4D4D4D"/>
              </a:solidFill>
            </a:endParaRPr>
          </a:p>
        </p:txBody>
      </p:sp>
      <p:sp>
        <p:nvSpPr>
          <p:cNvPr id="64536" name="Text Box 85"/>
          <p:cNvSpPr txBox="1">
            <a:spLocks noChangeArrowheads="1"/>
          </p:cNvSpPr>
          <p:nvPr/>
        </p:nvSpPr>
        <p:spPr bwMode="auto">
          <a:xfrm rot="-773833">
            <a:off x="7777163" y="1920875"/>
            <a:ext cx="40957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chemeClr val="hlink"/>
                </a:solidFill>
              </a:rPr>
              <a:t>LAYER 1</a:t>
            </a:r>
          </a:p>
        </p:txBody>
      </p:sp>
      <p:sp>
        <p:nvSpPr>
          <p:cNvPr id="64537" name="Text Box 85"/>
          <p:cNvSpPr txBox="1">
            <a:spLocks noChangeArrowheads="1"/>
          </p:cNvSpPr>
          <p:nvPr/>
        </p:nvSpPr>
        <p:spPr bwMode="auto">
          <a:xfrm rot="-773833">
            <a:off x="7850188" y="3444875"/>
            <a:ext cx="40957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chemeClr val="hlink"/>
                </a:solidFill>
              </a:rPr>
              <a:t>LAYER 2</a:t>
            </a:r>
          </a:p>
        </p:txBody>
      </p:sp>
      <p:sp>
        <p:nvSpPr>
          <p:cNvPr id="64538" name="Text Box 85"/>
          <p:cNvSpPr txBox="1">
            <a:spLocks noChangeArrowheads="1"/>
          </p:cNvSpPr>
          <p:nvPr/>
        </p:nvSpPr>
        <p:spPr bwMode="auto">
          <a:xfrm rot="-773833">
            <a:off x="7840663" y="5087938"/>
            <a:ext cx="40957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chemeClr val="hlink"/>
                </a:solidFill>
              </a:rPr>
              <a:t>LAYER 3</a:t>
            </a:r>
          </a:p>
        </p:txBody>
      </p:sp>
      <p:sp>
        <p:nvSpPr>
          <p:cNvPr id="64539" name="Text Box 85"/>
          <p:cNvSpPr txBox="1">
            <a:spLocks noChangeArrowheads="1"/>
          </p:cNvSpPr>
          <p:nvPr/>
        </p:nvSpPr>
        <p:spPr bwMode="auto">
          <a:xfrm rot="-773833">
            <a:off x="7840663" y="6829425"/>
            <a:ext cx="40957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chemeClr val="hlink"/>
                </a:solidFill>
              </a:rPr>
              <a:t>LAYER 4</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65539"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65540" name="Text Box 4"/>
          <p:cNvSpPr txBox="1">
            <a:spLocks noChangeArrowheads="1"/>
          </p:cNvSpPr>
          <p:nvPr/>
        </p:nvSpPr>
        <p:spPr bwMode="auto">
          <a:xfrm>
            <a:off x="-7938" y="1631950"/>
            <a:ext cx="3816351"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DEVELOPMENT &amp; EVAULATION OF FINAL DESIGN MODEL TWO - </a:t>
            </a:r>
            <a:r>
              <a:rPr lang="en-GB" altLang="en-US" sz="1600" b="1" i="1" u="sng">
                <a:solidFill>
                  <a:srgbClr val="993366"/>
                </a:solidFill>
                <a:cs typeface="Arial" pitchFamily="34" charset="0"/>
              </a:rPr>
              <a:t>TABLE</a:t>
            </a:r>
          </a:p>
        </p:txBody>
      </p:sp>
      <p:sp>
        <p:nvSpPr>
          <p:cNvPr id="65541"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308304" name="Line 80"/>
          <p:cNvSpPr>
            <a:spLocks noChangeShapeType="1"/>
          </p:cNvSpPr>
          <p:nvPr/>
        </p:nvSpPr>
        <p:spPr bwMode="auto">
          <a:xfrm flipV="1">
            <a:off x="8993188" y="8113713"/>
            <a:ext cx="4168775" cy="969962"/>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5" name="Line 81"/>
          <p:cNvSpPr>
            <a:spLocks noChangeShapeType="1"/>
          </p:cNvSpPr>
          <p:nvPr/>
        </p:nvSpPr>
        <p:spPr bwMode="auto">
          <a:xfrm flipV="1">
            <a:off x="8993188" y="1103313"/>
            <a:ext cx="73025" cy="8018462"/>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7" name="Line 83"/>
          <p:cNvSpPr>
            <a:spLocks noChangeShapeType="1"/>
          </p:cNvSpPr>
          <p:nvPr/>
        </p:nvSpPr>
        <p:spPr bwMode="auto">
          <a:xfrm flipV="1">
            <a:off x="9066213" y="47625"/>
            <a:ext cx="4535487" cy="105568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pic>
        <p:nvPicPr>
          <p:cNvPr id="65545" name="Picture 15"/>
          <p:cNvPicPr>
            <a:picLocks noChangeAspect="1" noChangeArrowheads="1"/>
          </p:cNvPicPr>
          <p:nvPr/>
        </p:nvPicPr>
        <p:blipFill>
          <a:blip r:embed="rId5">
            <a:clrChange>
              <a:clrFrom>
                <a:srgbClr val="FFFFFF"/>
              </a:clrFrom>
              <a:clrTo>
                <a:srgbClr val="FFFFFF">
                  <a:alpha val="0"/>
                </a:srgbClr>
              </a:clrTo>
            </a:clrChange>
            <a:grayscl/>
            <a:biLevel thresh="50000"/>
            <a:extLst>
              <a:ext uri="{28A0092B-C50C-407E-A947-70E740481C1C}">
                <a14:useLocalDpi xmlns:a14="http://schemas.microsoft.com/office/drawing/2010/main" val="0"/>
              </a:ext>
            </a:extLst>
          </a:blip>
          <a:srcRect l="57327" t="19490" r="15320" b="11615"/>
          <a:stretch>
            <a:fillRect/>
          </a:stretch>
        </p:blipFill>
        <p:spPr bwMode="auto">
          <a:xfrm>
            <a:off x="8993188" y="1558925"/>
            <a:ext cx="3657600" cy="691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sp>
        <p:nvSpPr>
          <p:cNvPr id="65546" name="Text Box 85"/>
          <p:cNvSpPr txBox="1">
            <a:spLocks noChangeArrowheads="1"/>
          </p:cNvSpPr>
          <p:nvPr/>
        </p:nvSpPr>
        <p:spPr bwMode="auto">
          <a:xfrm rot="-773833">
            <a:off x="8858250" y="852488"/>
            <a:ext cx="40957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rgbClr val="993366"/>
                </a:solidFill>
              </a:rPr>
              <a:t>STEP BY STEP</a:t>
            </a:r>
          </a:p>
        </p:txBody>
      </p:sp>
      <p:sp>
        <p:nvSpPr>
          <p:cNvPr id="65547" name="Line 17"/>
          <p:cNvSpPr>
            <a:spLocks noChangeShapeType="1"/>
          </p:cNvSpPr>
          <p:nvPr/>
        </p:nvSpPr>
        <p:spPr bwMode="auto">
          <a:xfrm>
            <a:off x="12017375" y="2424113"/>
            <a:ext cx="0" cy="1225550"/>
          </a:xfrm>
          <a:prstGeom prst="line">
            <a:avLst/>
          </a:prstGeom>
          <a:noFill/>
          <a:ln w="28575">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65548" name="Line 18"/>
          <p:cNvSpPr>
            <a:spLocks noChangeShapeType="1"/>
          </p:cNvSpPr>
          <p:nvPr/>
        </p:nvSpPr>
        <p:spPr bwMode="auto">
          <a:xfrm>
            <a:off x="12017375" y="4008438"/>
            <a:ext cx="0" cy="1368425"/>
          </a:xfrm>
          <a:prstGeom prst="line">
            <a:avLst/>
          </a:prstGeom>
          <a:noFill/>
          <a:ln w="28575">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65549" name="Line 19"/>
          <p:cNvSpPr>
            <a:spLocks noChangeShapeType="1"/>
          </p:cNvSpPr>
          <p:nvPr/>
        </p:nvSpPr>
        <p:spPr bwMode="auto">
          <a:xfrm>
            <a:off x="12017375" y="5808663"/>
            <a:ext cx="0" cy="1296987"/>
          </a:xfrm>
          <a:prstGeom prst="line">
            <a:avLst/>
          </a:prstGeom>
          <a:noFill/>
          <a:ln w="28575">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65550" name="Line 20"/>
          <p:cNvSpPr>
            <a:spLocks noChangeShapeType="1"/>
          </p:cNvSpPr>
          <p:nvPr/>
        </p:nvSpPr>
        <p:spPr bwMode="auto">
          <a:xfrm>
            <a:off x="9785350" y="3144838"/>
            <a:ext cx="0" cy="1296987"/>
          </a:xfrm>
          <a:prstGeom prst="line">
            <a:avLst/>
          </a:prstGeom>
          <a:noFill/>
          <a:ln w="28575">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65551" name="Line 21"/>
          <p:cNvSpPr>
            <a:spLocks noChangeShapeType="1"/>
          </p:cNvSpPr>
          <p:nvPr/>
        </p:nvSpPr>
        <p:spPr bwMode="auto">
          <a:xfrm>
            <a:off x="9785350" y="4800600"/>
            <a:ext cx="0" cy="1296988"/>
          </a:xfrm>
          <a:prstGeom prst="line">
            <a:avLst/>
          </a:prstGeom>
          <a:noFill/>
          <a:ln w="28575">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65552" name="Line 22"/>
          <p:cNvSpPr>
            <a:spLocks noChangeShapeType="1"/>
          </p:cNvSpPr>
          <p:nvPr/>
        </p:nvSpPr>
        <p:spPr bwMode="auto">
          <a:xfrm>
            <a:off x="9785350" y="6529388"/>
            <a:ext cx="0" cy="1296987"/>
          </a:xfrm>
          <a:prstGeom prst="line">
            <a:avLst/>
          </a:prstGeom>
          <a:noFill/>
          <a:ln w="28575">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65553" name="Text Box 18"/>
          <p:cNvSpPr txBox="1">
            <a:spLocks noChangeArrowheads="1"/>
          </p:cNvSpPr>
          <p:nvPr/>
        </p:nvSpPr>
        <p:spPr bwMode="auto">
          <a:xfrm>
            <a:off x="2368550" y="2497138"/>
            <a:ext cx="6480175" cy="341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a:solidFill>
                  <a:srgbClr val="4D4D4D"/>
                </a:solidFill>
              </a:rPr>
              <a:t>When doing this model I created the template using solid works and I thought this was really challenging because I have to make sure that the shape and also the overall measurements are accurate. The four rectangle are the same height and also the width but their in different style etc. I thought by making this model the drawing of the actual height and width could aid with the project keep going back to that drawing and edited for example the top layer and then “save as” top layer. Then go back to use the first drawing and repeat the whole process but except the style is different etc.</a:t>
            </a:r>
          </a:p>
          <a:p>
            <a:pPr algn="just" eaLnBrk="1" hangingPunct="1"/>
            <a:endParaRPr lang="en-US" altLang="en-US" sz="1200">
              <a:solidFill>
                <a:srgbClr val="4D4D4D"/>
              </a:solidFill>
            </a:endParaRPr>
          </a:p>
          <a:p>
            <a:pPr algn="just" eaLnBrk="1" hangingPunct="1"/>
            <a:r>
              <a:rPr lang="en-US" altLang="en-US" sz="1200">
                <a:solidFill>
                  <a:srgbClr val="4D4D4D"/>
                </a:solidFill>
              </a:rPr>
              <a:t>Then I print out the template using the laser cutter, I am using this machine because it is a great way for cutting accurate lines and shapes onto any type of materials. I used cardboard because it is a recyclable material and also what the overall product will look like in real life. While I was watching the laser cutting my product, </a:t>
            </a:r>
            <a:r>
              <a:rPr lang="en-US" altLang="en-US" sz="1200" b="1">
                <a:solidFill>
                  <a:schemeClr val="hlink"/>
                </a:solidFill>
              </a:rPr>
              <a:t>I made sure that the whole process was successfu</a:t>
            </a:r>
            <a:r>
              <a:rPr lang="en-US" altLang="en-US" sz="1200">
                <a:solidFill>
                  <a:schemeClr val="hlink"/>
                </a:solidFill>
              </a:rPr>
              <a:t>l</a:t>
            </a:r>
            <a:r>
              <a:rPr lang="en-US" altLang="en-US" sz="1200">
                <a:solidFill>
                  <a:srgbClr val="4D4D4D"/>
                </a:solidFill>
              </a:rPr>
              <a:t> by ensuring that the laser doesn’t burn too much around the edges etc as you can see it is shown in the </a:t>
            </a:r>
            <a:r>
              <a:rPr lang="en-US" altLang="en-US" sz="1200" b="1" i="1" u="sng">
                <a:solidFill>
                  <a:srgbClr val="FF9900"/>
                </a:solidFill>
              </a:rPr>
              <a:t>video footage above</a:t>
            </a:r>
            <a:r>
              <a:rPr lang="en-US" altLang="en-US" sz="1200">
                <a:solidFill>
                  <a:srgbClr val="4D4D4D"/>
                </a:solidFill>
              </a:rPr>
              <a:t>. Thankfully it went well.</a:t>
            </a:r>
          </a:p>
          <a:p>
            <a:pPr algn="just" eaLnBrk="1" hangingPunct="1"/>
            <a:r>
              <a:rPr lang="en-US" altLang="en-US" sz="1200">
                <a:solidFill>
                  <a:srgbClr val="4D4D4D"/>
                </a:solidFill>
              </a:rPr>
              <a:t> </a:t>
            </a:r>
          </a:p>
          <a:p>
            <a:pPr algn="just" eaLnBrk="1" hangingPunct="1"/>
            <a:r>
              <a:rPr lang="en-US" altLang="en-US" sz="1200">
                <a:solidFill>
                  <a:srgbClr val="4D4D4D"/>
                </a:solidFill>
              </a:rPr>
              <a:t>When the laser cutter finished printing my table I then got the card out of the laser cutter and the shapes had fallen off the shape which is a good sign because it had cut the whole way through the material.</a:t>
            </a:r>
          </a:p>
        </p:txBody>
      </p:sp>
      <p:pic>
        <p:nvPicPr>
          <p:cNvPr id="65554" name="Picture 27" descr="photo-26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9988" y="7634288"/>
            <a:ext cx="208915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55" name="Picture 28" descr="photo-26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7963" y="2568575"/>
            <a:ext cx="208915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56" name="Picture 29" descr="photo-26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7963" y="7634288"/>
            <a:ext cx="208915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57" name="Picture 31" descr="photo-26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963" y="5953125"/>
            <a:ext cx="208915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58" name="Picture 32" descr="photo-26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39988" y="5930900"/>
            <a:ext cx="208915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59" name="Picture 35" descr="photo-26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7963" y="4249738"/>
            <a:ext cx="208915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60" name="Rectangle 37"/>
          <p:cNvSpPr>
            <a:spLocks noChangeArrowheads="1"/>
          </p:cNvSpPr>
          <p:nvPr/>
        </p:nvSpPr>
        <p:spPr bwMode="auto">
          <a:xfrm>
            <a:off x="4095750" y="120650"/>
            <a:ext cx="4105275" cy="2382838"/>
          </a:xfrm>
          <a:prstGeom prst="rect">
            <a:avLst/>
          </a:prstGeom>
          <a:solidFill>
            <a:schemeClr val="tx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pic>
        <p:nvPicPr>
          <p:cNvPr id="258084" name="lasercut final piece model.avi">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12">
            <a:extLst>
              <a:ext uri="{28A0092B-C50C-407E-A947-70E740481C1C}">
                <a14:useLocalDpi xmlns:a14="http://schemas.microsoft.com/office/drawing/2010/main" val="0"/>
              </a:ext>
            </a:extLst>
          </a:blip>
          <a:srcRect/>
          <a:stretch>
            <a:fillRect/>
          </a:stretch>
        </p:blipFill>
        <p:spPr bwMode="auto">
          <a:xfrm>
            <a:off x="4097338" y="47625"/>
            <a:ext cx="4103687" cy="205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62" name="Text Box 38"/>
          <p:cNvSpPr txBox="1">
            <a:spLocks noChangeArrowheads="1"/>
          </p:cNvSpPr>
          <p:nvPr/>
        </p:nvSpPr>
        <p:spPr bwMode="auto">
          <a:xfrm>
            <a:off x="4162425" y="2063750"/>
            <a:ext cx="397351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chemeClr val="bg1"/>
                </a:solidFill>
              </a:rPr>
              <a:t>PLAY TIME APPROX 1 MIN – PLEASE CLICK ON THE FOOTAGE TO PLAY</a:t>
            </a:r>
            <a:endParaRPr lang="en-US" altLang="en-US" sz="1000">
              <a:solidFill>
                <a:schemeClr val="bg1"/>
              </a:solidFill>
            </a:endParaRPr>
          </a:p>
        </p:txBody>
      </p:sp>
      <p:sp>
        <p:nvSpPr>
          <p:cNvPr id="65563" name="Text Box 18"/>
          <p:cNvSpPr txBox="1">
            <a:spLocks noChangeArrowheads="1"/>
          </p:cNvSpPr>
          <p:nvPr/>
        </p:nvSpPr>
        <p:spPr bwMode="auto">
          <a:xfrm>
            <a:off x="4529138" y="5880100"/>
            <a:ext cx="4319587" cy="341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a:solidFill>
                  <a:srgbClr val="4D4D4D"/>
                </a:solidFill>
              </a:rPr>
              <a:t>Then I started to stick four parts together using a glue gun as it is a very strong glue for keeping parts together for a long period of time. </a:t>
            </a:r>
            <a:r>
              <a:rPr lang="en-US" altLang="en-US" sz="1200" b="1" i="1" u="sng">
                <a:solidFill>
                  <a:srgbClr val="FF9900"/>
                </a:solidFill>
              </a:rPr>
              <a:t>The diagram right shows how I stick the four parts together in a particular order</a:t>
            </a:r>
            <a:r>
              <a:rPr lang="en-US" altLang="en-US" sz="1200">
                <a:solidFill>
                  <a:srgbClr val="4D4D4D"/>
                </a:solidFill>
              </a:rPr>
              <a:t>. </a:t>
            </a:r>
          </a:p>
          <a:p>
            <a:pPr algn="just" eaLnBrk="1" hangingPunct="1"/>
            <a:endParaRPr lang="en-US" altLang="en-US" sz="1200">
              <a:solidFill>
                <a:srgbClr val="4D4D4D"/>
              </a:solidFill>
            </a:endParaRPr>
          </a:p>
          <a:p>
            <a:pPr algn="just" eaLnBrk="1" hangingPunct="1"/>
            <a:r>
              <a:rPr lang="en-US" altLang="en-US" sz="1200" b="1" i="1" u="sng">
                <a:solidFill>
                  <a:srgbClr val="993366"/>
                </a:solidFill>
              </a:rPr>
              <a:t>LAYER 1:</a:t>
            </a:r>
            <a:r>
              <a:rPr lang="en-US" altLang="en-US" sz="1200">
                <a:solidFill>
                  <a:srgbClr val="4D4D4D"/>
                </a:solidFill>
              </a:rPr>
              <a:t> is the main table and has </a:t>
            </a:r>
            <a:r>
              <a:rPr lang="en-US" altLang="en-US" sz="1200" b="1">
                <a:solidFill>
                  <a:schemeClr val="hlink"/>
                </a:solidFill>
              </a:rPr>
              <a:t>storage space for storing or placing your pencil or a pen</a:t>
            </a:r>
            <a:r>
              <a:rPr lang="en-US" altLang="en-US" sz="1200" b="1">
                <a:solidFill>
                  <a:srgbClr val="4D4D4D"/>
                </a:solidFill>
              </a:rPr>
              <a:t> </a:t>
            </a:r>
            <a:r>
              <a:rPr lang="en-US" altLang="en-US" sz="1200">
                <a:solidFill>
                  <a:srgbClr val="4D4D4D"/>
                </a:solidFill>
              </a:rPr>
              <a:t>on to. This is used </a:t>
            </a:r>
            <a:r>
              <a:rPr lang="en-US" altLang="en-US" sz="1200" b="1">
                <a:solidFill>
                  <a:schemeClr val="hlink"/>
                </a:solidFill>
              </a:rPr>
              <a:t>to avoid</a:t>
            </a:r>
            <a:r>
              <a:rPr lang="en-US" altLang="en-US" sz="1200" b="1">
                <a:solidFill>
                  <a:srgbClr val="4D4D4D"/>
                </a:solidFill>
              </a:rPr>
              <a:t> </a:t>
            </a:r>
            <a:r>
              <a:rPr lang="en-US" altLang="en-US" sz="1200">
                <a:solidFill>
                  <a:srgbClr val="4D4D4D"/>
                </a:solidFill>
              </a:rPr>
              <a:t>from the </a:t>
            </a:r>
            <a:r>
              <a:rPr lang="en-US" altLang="en-US" sz="1200" b="1">
                <a:solidFill>
                  <a:schemeClr val="hlink"/>
                </a:solidFill>
              </a:rPr>
              <a:t>pen to fall of the table</a:t>
            </a:r>
            <a:r>
              <a:rPr lang="en-US" altLang="en-US" sz="1200">
                <a:solidFill>
                  <a:srgbClr val="4D4D4D"/>
                </a:solidFill>
              </a:rPr>
              <a:t>. </a:t>
            </a:r>
            <a:r>
              <a:rPr lang="en-US" altLang="en-US" sz="1200" i="1" u="sng">
                <a:solidFill>
                  <a:srgbClr val="4D4D4D"/>
                </a:solidFill>
              </a:rPr>
              <a:t>(</a:t>
            </a:r>
            <a:r>
              <a:rPr lang="en-US" altLang="en-US" sz="1200" i="1" u="sng">
                <a:solidFill>
                  <a:srgbClr val="FF9900"/>
                </a:solidFill>
              </a:rPr>
              <a:t>This will be tested</a:t>
            </a:r>
            <a:r>
              <a:rPr lang="en-US" altLang="en-US" sz="1200" i="1" u="sng">
                <a:solidFill>
                  <a:srgbClr val="4D4D4D"/>
                </a:solidFill>
              </a:rPr>
              <a:t>)</a:t>
            </a:r>
          </a:p>
          <a:p>
            <a:pPr algn="just" eaLnBrk="1" hangingPunct="1"/>
            <a:endParaRPr lang="en-US" altLang="en-US" sz="1200" b="1">
              <a:solidFill>
                <a:schemeClr val="hlink"/>
              </a:solidFill>
            </a:endParaRPr>
          </a:p>
          <a:p>
            <a:pPr algn="just" eaLnBrk="1" hangingPunct="1"/>
            <a:r>
              <a:rPr lang="en-US" altLang="en-US" sz="1200" b="1" i="1" u="sng">
                <a:solidFill>
                  <a:srgbClr val="993366"/>
                </a:solidFill>
              </a:rPr>
              <a:t>LAYER 2:</a:t>
            </a:r>
            <a:r>
              <a:rPr lang="en-US" altLang="en-US" sz="1200">
                <a:solidFill>
                  <a:srgbClr val="4D4D4D"/>
                </a:solidFill>
              </a:rPr>
              <a:t> this is for creating a gap in-between the layer 1 and layer 3. this is also used for </a:t>
            </a:r>
            <a:r>
              <a:rPr lang="en-US" altLang="en-US" sz="1200" b="1">
                <a:solidFill>
                  <a:schemeClr val="hlink"/>
                </a:solidFill>
              </a:rPr>
              <a:t>storing your documents or paper etc</a:t>
            </a:r>
            <a:r>
              <a:rPr lang="en-US" altLang="en-US" sz="1200">
                <a:solidFill>
                  <a:srgbClr val="4D4D4D"/>
                </a:solidFill>
              </a:rPr>
              <a:t>.</a:t>
            </a:r>
          </a:p>
          <a:p>
            <a:pPr algn="just" eaLnBrk="1" hangingPunct="1"/>
            <a:endParaRPr lang="en-US" altLang="en-US" sz="1200">
              <a:solidFill>
                <a:srgbClr val="4D4D4D"/>
              </a:solidFill>
            </a:endParaRPr>
          </a:p>
          <a:p>
            <a:pPr algn="just" eaLnBrk="1" hangingPunct="1"/>
            <a:r>
              <a:rPr lang="en-US" altLang="en-US" sz="1200" b="1" i="1" u="sng">
                <a:solidFill>
                  <a:srgbClr val="993366"/>
                </a:solidFill>
              </a:rPr>
              <a:t>LAYER 3 &amp; 4:</a:t>
            </a:r>
            <a:r>
              <a:rPr lang="en-US" altLang="en-US" sz="1200">
                <a:solidFill>
                  <a:srgbClr val="4D4D4D"/>
                </a:solidFill>
              </a:rPr>
              <a:t> this is the </a:t>
            </a:r>
            <a:r>
              <a:rPr lang="en-US" altLang="en-US" sz="1200" b="1">
                <a:solidFill>
                  <a:schemeClr val="hlink"/>
                </a:solidFill>
              </a:rPr>
              <a:t>same shapes and it is used for keeping the table stable while it is placed onto the bag to create a stable and supportive school desk or a portable desk</a:t>
            </a:r>
            <a:r>
              <a:rPr lang="en-US" altLang="en-US" sz="1200">
                <a:solidFill>
                  <a:srgbClr val="4D4D4D"/>
                </a:solidFill>
              </a:rPr>
              <a:t>. </a:t>
            </a:r>
          </a:p>
        </p:txBody>
      </p:sp>
      <p:sp>
        <p:nvSpPr>
          <p:cNvPr id="65564" name="Text Box 85"/>
          <p:cNvSpPr txBox="1">
            <a:spLocks noChangeArrowheads="1"/>
          </p:cNvSpPr>
          <p:nvPr/>
        </p:nvSpPr>
        <p:spPr bwMode="auto">
          <a:xfrm rot="-773833">
            <a:off x="7777163" y="1920875"/>
            <a:ext cx="40957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chemeClr val="hlink"/>
                </a:solidFill>
              </a:rPr>
              <a:t>LAYER 1</a:t>
            </a:r>
          </a:p>
        </p:txBody>
      </p:sp>
      <p:sp>
        <p:nvSpPr>
          <p:cNvPr id="65565" name="Text Box 85"/>
          <p:cNvSpPr txBox="1">
            <a:spLocks noChangeArrowheads="1"/>
          </p:cNvSpPr>
          <p:nvPr/>
        </p:nvSpPr>
        <p:spPr bwMode="auto">
          <a:xfrm rot="-773833">
            <a:off x="7850188" y="3444875"/>
            <a:ext cx="40957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chemeClr val="hlink"/>
                </a:solidFill>
              </a:rPr>
              <a:t>LAYER 2</a:t>
            </a:r>
          </a:p>
        </p:txBody>
      </p:sp>
      <p:sp>
        <p:nvSpPr>
          <p:cNvPr id="65566" name="Text Box 85"/>
          <p:cNvSpPr txBox="1">
            <a:spLocks noChangeArrowheads="1"/>
          </p:cNvSpPr>
          <p:nvPr/>
        </p:nvSpPr>
        <p:spPr bwMode="auto">
          <a:xfrm rot="-773833">
            <a:off x="7840663" y="5087938"/>
            <a:ext cx="40957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chemeClr val="hlink"/>
                </a:solidFill>
              </a:rPr>
              <a:t>LAYER 3</a:t>
            </a:r>
          </a:p>
        </p:txBody>
      </p:sp>
      <p:sp>
        <p:nvSpPr>
          <p:cNvPr id="65567" name="Text Box 85"/>
          <p:cNvSpPr txBox="1">
            <a:spLocks noChangeArrowheads="1"/>
          </p:cNvSpPr>
          <p:nvPr/>
        </p:nvSpPr>
        <p:spPr bwMode="auto">
          <a:xfrm rot="-773833">
            <a:off x="7840663" y="6829425"/>
            <a:ext cx="40957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chemeClr val="hlink"/>
                </a:solidFill>
              </a:rPr>
              <a:t>LAYER 4</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808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58084"/>
                                        </p:tgtEl>
                                      </p:cBhvr>
                                    </p:cmd>
                                  </p:childTnLst>
                                </p:cTn>
                              </p:par>
                            </p:childTnLst>
                          </p:cTn>
                        </p:par>
                      </p:childTnLst>
                    </p:cTn>
                  </p:par>
                </p:childTnLst>
              </p:cTn>
              <p:nextCondLst>
                <p:cond evt="onClick" delay="0">
                  <p:tgtEl>
                    <p:spTgt spid="258084"/>
                  </p:tgtEl>
                </p:cond>
              </p:nextCondLst>
            </p:seq>
            <p:video>
              <p:cMediaNode>
                <p:cTn id="7" fill="hold" display="0">
                  <p:stCondLst>
                    <p:cond delay="indefinite"/>
                  </p:stCondLst>
                  <p:endCondLst>
                    <p:cond evt="onNext" delay="0">
                      <p:tgtEl>
                        <p:sldTgt/>
                      </p:tgtEl>
                    </p:cond>
                    <p:cond evt="onPrev" delay="0">
                      <p:tgtEl>
                        <p:sldTgt/>
                      </p:tgtEl>
                    </p:cond>
                  </p:endCondLst>
                </p:cTn>
                <p:tgtEl>
                  <p:spTgt spid="258084"/>
                </p:tgtEl>
              </p:cMediaNode>
            </p:vide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66563"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66564" name="Text Box 4"/>
          <p:cNvSpPr txBox="1">
            <a:spLocks noChangeArrowheads="1"/>
          </p:cNvSpPr>
          <p:nvPr/>
        </p:nvSpPr>
        <p:spPr bwMode="auto">
          <a:xfrm>
            <a:off x="-7938" y="1631950"/>
            <a:ext cx="3816351"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DEVELOPMENT &amp; EVAULATION OF FINAL DESIGN OF OVERALL MODEL 2</a:t>
            </a:r>
            <a:endParaRPr lang="en-GB" altLang="en-US" sz="1600" b="1" i="1" u="sng">
              <a:solidFill>
                <a:srgbClr val="993366"/>
              </a:solidFill>
              <a:cs typeface="Arial" pitchFamily="34" charset="0"/>
            </a:endParaRPr>
          </a:p>
        </p:txBody>
      </p:sp>
      <p:sp>
        <p:nvSpPr>
          <p:cNvPr id="66565"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66566" name="Picture 35" descr="photo-30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4675" y="192088"/>
            <a:ext cx="2208213"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7" name="Picture 40" descr="photo-3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61163" y="5764213"/>
            <a:ext cx="2952750"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8" name="Picture 41" descr="photo-3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61163" y="3459163"/>
            <a:ext cx="2952750"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9" name="Picture 45" descr="photo-28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84675" y="3216275"/>
            <a:ext cx="2205038"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0" name="Picture 46" descr="photo-28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84675" y="6240463"/>
            <a:ext cx="2205038"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1" name="Picture 49" descr="photo-26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61163" y="1155700"/>
            <a:ext cx="2952750" cy="220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72" name="Text Box 53"/>
          <p:cNvSpPr txBox="1">
            <a:spLocks noChangeArrowheads="1"/>
          </p:cNvSpPr>
          <p:nvPr/>
        </p:nvSpPr>
        <p:spPr bwMode="auto">
          <a:xfrm>
            <a:off x="9785350" y="984250"/>
            <a:ext cx="2952750" cy="242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400" b="1" u="sng">
                <a:solidFill>
                  <a:srgbClr val="FF9900"/>
                </a:solidFill>
              </a:rPr>
              <a:t>TABLE:</a:t>
            </a:r>
          </a:p>
          <a:p>
            <a:pPr algn="just" eaLnBrk="1" hangingPunct="1">
              <a:spcBef>
                <a:spcPct val="50000"/>
              </a:spcBef>
            </a:pPr>
            <a:r>
              <a:rPr lang="en-GB" altLang="en-US" sz="1000">
                <a:solidFill>
                  <a:srgbClr val="4D4D4D"/>
                </a:solidFill>
              </a:rPr>
              <a:t>This is used for </a:t>
            </a:r>
            <a:r>
              <a:rPr lang="en-GB" altLang="en-US" sz="1000" b="1">
                <a:solidFill>
                  <a:schemeClr val="hlink"/>
                </a:solidFill>
              </a:rPr>
              <a:t>storing pens or pencils</a:t>
            </a:r>
            <a:r>
              <a:rPr lang="en-GB" altLang="en-US" sz="1000">
                <a:solidFill>
                  <a:srgbClr val="4D4D4D"/>
                </a:solidFill>
              </a:rPr>
              <a:t>. This is also used to </a:t>
            </a:r>
            <a:r>
              <a:rPr lang="en-GB" altLang="en-US" sz="1000" b="1">
                <a:solidFill>
                  <a:schemeClr val="hlink"/>
                </a:solidFill>
              </a:rPr>
              <a:t>avoid the pens or pencils falling or slipping down or off the table</a:t>
            </a:r>
            <a:r>
              <a:rPr lang="en-GB" altLang="en-US" sz="1000">
                <a:solidFill>
                  <a:srgbClr val="4D4D4D"/>
                </a:solidFill>
              </a:rPr>
              <a:t>. The reason that I thought of this is because the </a:t>
            </a:r>
            <a:r>
              <a:rPr lang="en-GB" altLang="en-US" sz="1000" b="1">
                <a:solidFill>
                  <a:schemeClr val="hlink"/>
                </a:solidFill>
              </a:rPr>
              <a:t>table is slightly sloped downwards and it is good for the student’s posture or a office worker’s posture</a:t>
            </a:r>
            <a:r>
              <a:rPr lang="en-GB" altLang="en-US" sz="1000">
                <a:solidFill>
                  <a:srgbClr val="4D4D4D"/>
                </a:solidFill>
              </a:rPr>
              <a:t>. As it increases the posture while working for long hours, it </a:t>
            </a:r>
            <a:r>
              <a:rPr lang="en-GB" altLang="en-US" sz="1000" b="1">
                <a:solidFill>
                  <a:schemeClr val="hlink"/>
                </a:solidFill>
              </a:rPr>
              <a:t>also reduces the risk of</a:t>
            </a:r>
            <a:r>
              <a:rPr lang="en-GB" altLang="en-US" sz="1000">
                <a:solidFill>
                  <a:srgbClr val="4D4D4D"/>
                </a:solidFill>
              </a:rPr>
              <a:t> </a:t>
            </a:r>
            <a:r>
              <a:rPr lang="en-GB" altLang="en-US" sz="1000" i="1" u="sng">
                <a:solidFill>
                  <a:srgbClr val="FF9900"/>
                </a:solidFill>
              </a:rPr>
              <a:t>RSI (Repetitive Strain Injury)</a:t>
            </a:r>
            <a:r>
              <a:rPr lang="en-GB" altLang="en-US" sz="1000">
                <a:solidFill>
                  <a:srgbClr val="4D4D4D"/>
                </a:solidFill>
              </a:rPr>
              <a:t>. The table can also </a:t>
            </a:r>
            <a:r>
              <a:rPr lang="en-GB" altLang="en-US" sz="1000" b="1">
                <a:solidFill>
                  <a:schemeClr val="hlink"/>
                </a:solidFill>
              </a:rPr>
              <a:t>store documents etc to keep your work tidy</a:t>
            </a:r>
            <a:r>
              <a:rPr lang="en-GB" altLang="en-US" sz="1000" b="1">
                <a:solidFill>
                  <a:srgbClr val="4D4D4D"/>
                </a:solidFill>
              </a:rPr>
              <a:t> </a:t>
            </a:r>
            <a:r>
              <a:rPr lang="en-GB" altLang="en-US" sz="1000">
                <a:solidFill>
                  <a:srgbClr val="4D4D4D"/>
                </a:solidFill>
              </a:rPr>
              <a:t>etc. the table can also acts like a </a:t>
            </a:r>
            <a:r>
              <a:rPr lang="en-GB" altLang="en-US" sz="1000" b="1">
                <a:solidFill>
                  <a:schemeClr val="hlink"/>
                </a:solidFill>
              </a:rPr>
              <a:t>clipboard as well because the use of materials makes the table highly portable</a:t>
            </a:r>
            <a:r>
              <a:rPr lang="en-GB" altLang="en-US" sz="1000">
                <a:solidFill>
                  <a:srgbClr val="4D4D4D"/>
                </a:solidFill>
              </a:rPr>
              <a:t>. </a:t>
            </a:r>
            <a:r>
              <a:rPr lang="en-GB" altLang="en-US" sz="1200">
                <a:solidFill>
                  <a:srgbClr val="4D4D4D"/>
                </a:solidFill>
              </a:rPr>
              <a:t>     </a:t>
            </a:r>
          </a:p>
        </p:txBody>
      </p:sp>
      <p:sp>
        <p:nvSpPr>
          <p:cNvPr id="66573" name="Text Box 56"/>
          <p:cNvSpPr txBox="1">
            <a:spLocks noChangeArrowheads="1"/>
          </p:cNvSpPr>
          <p:nvPr/>
        </p:nvSpPr>
        <p:spPr bwMode="auto">
          <a:xfrm>
            <a:off x="9785350" y="3792538"/>
            <a:ext cx="2952750"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400" b="1" u="sng">
                <a:solidFill>
                  <a:srgbClr val="FF9900"/>
                </a:solidFill>
              </a:rPr>
              <a:t>PRODUCT FRONT VIEW:</a:t>
            </a:r>
          </a:p>
          <a:p>
            <a:pPr algn="just" eaLnBrk="1" hangingPunct="1">
              <a:spcBef>
                <a:spcPct val="50000"/>
              </a:spcBef>
            </a:pPr>
            <a:r>
              <a:rPr lang="en-GB" altLang="en-US" sz="1000">
                <a:solidFill>
                  <a:srgbClr val="4D4D4D"/>
                </a:solidFill>
              </a:rPr>
              <a:t>By looking at the table in this image you can see the lid is </a:t>
            </a:r>
            <a:r>
              <a:rPr lang="en-GB" altLang="en-US" sz="1000" b="1">
                <a:solidFill>
                  <a:schemeClr val="hlink"/>
                </a:solidFill>
              </a:rPr>
              <a:t>“locked” into the bottom of the table</a:t>
            </a:r>
            <a:r>
              <a:rPr lang="en-GB" altLang="en-US" sz="1000">
                <a:solidFill>
                  <a:srgbClr val="4D4D4D"/>
                </a:solidFill>
              </a:rPr>
              <a:t>, because there is a </a:t>
            </a:r>
            <a:r>
              <a:rPr lang="en-GB" altLang="en-US" sz="1000" b="1">
                <a:solidFill>
                  <a:schemeClr val="hlink"/>
                </a:solidFill>
              </a:rPr>
              <a:t>rectangular gap fits into the rectangular lid</a:t>
            </a:r>
            <a:r>
              <a:rPr lang="en-GB" altLang="en-US" sz="1000">
                <a:solidFill>
                  <a:srgbClr val="4D4D4D"/>
                </a:solidFill>
              </a:rPr>
              <a:t>, which means these </a:t>
            </a:r>
            <a:r>
              <a:rPr lang="en-GB" altLang="en-US" sz="1000" b="1">
                <a:solidFill>
                  <a:schemeClr val="hlink"/>
                </a:solidFill>
              </a:rPr>
              <a:t>equal shapes fits together tightly and also secure</a:t>
            </a:r>
            <a:r>
              <a:rPr lang="en-GB" altLang="en-US" sz="1000">
                <a:solidFill>
                  <a:srgbClr val="4D4D4D"/>
                </a:solidFill>
              </a:rPr>
              <a:t>. This is used to keep the </a:t>
            </a:r>
            <a:r>
              <a:rPr lang="en-GB" altLang="en-US" sz="1000" b="1">
                <a:solidFill>
                  <a:schemeClr val="hlink"/>
                </a:solidFill>
              </a:rPr>
              <a:t>table highly secure but it can be taken off or on easily</a:t>
            </a:r>
            <a:r>
              <a:rPr lang="en-GB" altLang="en-US" sz="1000">
                <a:solidFill>
                  <a:srgbClr val="4D4D4D"/>
                </a:solidFill>
              </a:rPr>
              <a:t>. </a:t>
            </a:r>
            <a:r>
              <a:rPr lang="en-GB" altLang="en-US" sz="1200">
                <a:solidFill>
                  <a:srgbClr val="4D4D4D"/>
                </a:solidFill>
              </a:rPr>
              <a:t>     </a:t>
            </a:r>
          </a:p>
        </p:txBody>
      </p:sp>
      <p:sp>
        <p:nvSpPr>
          <p:cNvPr id="66574" name="Text Box 57"/>
          <p:cNvSpPr txBox="1">
            <a:spLocks noChangeArrowheads="1"/>
          </p:cNvSpPr>
          <p:nvPr/>
        </p:nvSpPr>
        <p:spPr bwMode="auto">
          <a:xfrm>
            <a:off x="9785350" y="5953125"/>
            <a:ext cx="2952750"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400" b="1" u="sng">
                <a:solidFill>
                  <a:srgbClr val="FF9900"/>
                </a:solidFill>
              </a:rPr>
              <a:t>PRODUCT SIDE VIEW:</a:t>
            </a:r>
          </a:p>
          <a:p>
            <a:pPr algn="just" eaLnBrk="1" hangingPunct="1">
              <a:spcBef>
                <a:spcPct val="50000"/>
              </a:spcBef>
            </a:pPr>
            <a:r>
              <a:rPr lang="en-GB" altLang="en-US" sz="1000">
                <a:solidFill>
                  <a:srgbClr val="4D4D4D"/>
                </a:solidFill>
              </a:rPr>
              <a:t>By looking at the side view you can see that the </a:t>
            </a:r>
            <a:r>
              <a:rPr lang="en-GB" altLang="en-US" sz="1000" b="1">
                <a:solidFill>
                  <a:schemeClr val="hlink"/>
                </a:solidFill>
              </a:rPr>
              <a:t>edges are very accurate and also very secure</a:t>
            </a:r>
            <a:r>
              <a:rPr lang="en-GB" altLang="en-US" sz="1000">
                <a:solidFill>
                  <a:srgbClr val="4D4D4D"/>
                </a:solidFill>
              </a:rPr>
              <a:t>. In the actual final model I will be using </a:t>
            </a:r>
            <a:r>
              <a:rPr lang="en-GB" altLang="en-US" sz="1000" b="1">
                <a:solidFill>
                  <a:schemeClr val="hlink"/>
                </a:solidFill>
              </a:rPr>
              <a:t>paper tape for sticking the edges together</a:t>
            </a:r>
            <a:r>
              <a:rPr lang="en-GB" altLang="en-US" sz="1000">
                <a:solidFill>
                  <a:srgbClr val="4D4D4D"/>
                </a:solidFill>
              </a:rPr>
              <a:t>. The use of </a:t>
            </a:r>
            <a:r>
              <a:rPr lang="en-GB" altLang="en-US" sz="1000" b="1">
                <a:solidFill>
                  <a:schemeClr val="hlink"/>
                </a:solidFill>
              </a:rPr>
              <a:t>paper tape is that it can be painted easily using acrylic paints</a:t>
            </a:r>
            <a:r>
              <a:rPr lang="en-GB" altLang="en-US" sz="1000">
                <a:solidFill>
                  <a:srgbClr val="4D4D4D"/>
                </a:solidFill>
              </a:rPr>
              <a:t>. My main colour is </a:t>
            </a:r>
            <a:r>
              <a:rPr lang="en-GB" altLang="en-US" sz="1000" b="1">
                <a:solidFill>
                  <a:schemeClr val="hlink"/>
                </a:solidFill>
              </a:rPr>
              <a:t>pale blue because it is a very relaxing and also a fun colour to look at</a:t>
            </a:r>
            <a:r>
              <a:rPr lang="en-GB" altLang="en-US" sz="1000">
                <a:solidFill>
                  <a:srgbClr val="4D4D4D"/>
                </a:solidFill>
              </a:rPr>
              <a:t>.  </a:t>
            </a:r>
            <a:r>
              <a:rPr lang="en-GB" altLang="en-US" sz="1200">
                <a:solidFill>
                  <a:srgbClr val="4D4D4D"/>
                </a:solidFill>
              </a:rPr>
              <a:t>     </a:t>
            </a:r>
          </a:p>
        </p:txBody>
      </p:sp>
      <p:sp>
        <p:nvSpPr>
          <p:cNvPr id="66575" name="Text Box 58"/>
          <p:cNvSpPr txBox="1">
            <a:spLocks noChangeArrowheads="1"/>
          </p:cNvSpPr>
          <p:nvPr/>
        </p:nvSpPr>
        <p:spPr bwMode="auto">
          <a:xfrm>
            <a:off x="6616700" y="120650"/>
            <a:ext cx="61214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400" b="1" u="sng">
                <a:solidFill>
                  <a:srgbClr val="FF9900"/>
                </a:solidFill>
              </a:rPr>
              <a:t>PRODUCT OVER VIEW:</a:t>
            </a:r>
          </a:p>
          <a:p>
            <a:pPr algn="just" eaLnBrk="1" hangingPunct="1">
              <a:spcBef>
                <a:spcPct val="50000"/>
              </a:spcBef>
            </a:pPr>
            <a:r>
              <a:rPr lang="en-GB" altLang="en-US" sz="1000">
                <a:solidFill>
                  <a:srgbClr val="4D4D4D"/>
                </a:solidFill>
              </a:rPr>
              <a:t>By looking at the product overview you can see  the </a:t>
            </a:r>
            <a:r>
              <a:rPr lang="en-GB" altLang="en-US" sz="1000" b="1">
                <a:solidFill>
                  <a:schemeClr val="hlink"/>
                </a:solidFill>
              </a:rPr>
              <a:t>distance between the bag/table and the stool is adjustable</a:t>
            </a:r>
            <a:r>
              <a:rPr lang="en-GB" altLang="en-US" sz="1000">
                <a:solidFill>
                  <a:srgbClr val="4D4D4D"/>
                </a:solidFill>
              </a:rPr>
              <a:t> as the user will be able to </a:t>
            </a:r>
            <a:r>
              <a:rPr lang="en-GB" altLang="en-US" sz="1000" b="1">
                <a:solidFill>
                  <a:schemeClr val="hlink"/>
                </a:solidFill>
              </a:rPr>
              <a:t>move the stool closer to or further  than the table to suit their conformability etc</a:t>
            </a:r>
            <a:r>
              <a:rPr lang="en-GB" altLang="en-US" sz="1000">
                <a:solidFill>
                  <a:srgbClr val="4D4D4D"/>
                </a:solidFill>
              </a:rPr>
              <a:t>.  </a:t>
            </a:r>
            <a:r>
              <a:rPr lang="en-GB" altLang="en-US" sz="1200">
                <a:solidFill>
                  <a:srgbClr val="4D4D4D"/>
                </a:solidFill>
              </a:rPr>
              <a:t>     </a:t>
            </a:r>
          </a:p>
        </p:txBody>
      </p:sp>
      <p:sp>
        <p:nvSpPr>
          <p:cNvPr id="66576" name="Text Box 60"/>
          <p:cNvSpPr txBox="1">
            <a:spLocks noChangeArrowheads="1"/>
          </p:cNvSpPr>
          <p:nvPr/>
        </p:nvSpPr>
        <p:spPr bwMode="auto">
          <a:xfrm>
            <a:off x="6616700" y="8040688"/>
            <a:ext cx="612140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400" b="1" u="sng">
                <a:solidFill>
                  <a:srgbClr val="FF9900"/>
                </a:solidFill>
              </a:rPr>
              <a:t>STOOL:</a:t>
            </a:r>
          </a:p>
          <a:p>
            <a:pPr algn="just" eaLnBrk="1" hangingPunct="1">
              <a:spcBef>
                <a:spcPct val="50000"/>
              </a:spcBef>
            </a:pPr>
            <a:r>
              <a:rPr lang="en-GB" altLang="en-US" sz="1000">
                <a:solidFill>
                  <a:srgbClr val="4D4D4D"/>
                </a:solidFill>
              </a:rPr>
              <a:t>The front pocket of the bag is used for </a:t>
            </a:r>
            <a:r>
              <a:rPr lang="en-GB" altLang="en-US" sz="1000" b="1">
                <a:solidFill>
                  <a:schemeClr val="hlink"/>
                </a:solidFill>
              </a:rPr>
              <a:t>storing the folded stool</a:t>
            </a:r>
            <a:r>
              <a:rPr lang="en-GB" altLang="en-US" sz="1000">
                <a:solidFill>
                  <a:srgbClr val="4D4D4D"/>
                </a:solidFill>
              </a:rPr>
              <a:t>. The stool will be made of </a:t>
            </a:r>
            <a:r>
              <a:rPr lang="en-GB" altLang="en-US" sz="1000" b="1">
                <a:solidFill>
                  <a:schemeClr val="hlink"/>
                </a:solidFill>
              </a:rPr>
              <a:t>cardboard because it is a very light and also a recyclable material which it is used to make the overall product more environmentally friendly</a:t>
            </a:r>
            <a:r>
              <a:rPr lang="en-GB" altLang="en-US" sz="1000">
                <a:solidFill>
                  <a:srgbClr val="4D4D4D"/>
                </a:solidFill>
              </a:rPr>
              <a:t>. The stool is </a:t>
            </a:r>
            <a:r>
              <a:rPr lang="en-GB" altLang="en-US" sz="1000" b="1">
                <a:solidFill>
                  <a:schemeClr val="hlink"/>
                </a:solidFill>
              </a:rPr>
              <a:t>so simple to fold or unfold</a:t>
            </a:r>
            <a:r>
              <a:rPr lang="en-GB" altLang="en-US" sz="1000" b="1">
                <a:solidFill>
                  <a:srgbClr val="4D4D4D"/>
                </a:solidFill>
              </a:rPr>
              <a:t> </a:t>
            </a:r>
            <a:r>
              <a:rPr lang="en-GB" altLang="en-US" sz="1000">
                <a:solidFill>
                  <a:srgbClr val="4D4D4D"/>
                </a:solidFill>
              </a:rPr>
              <a:t>because the stool is just build its self and the user</a:t>
            </a:r>
            <a:r>
              <a:rPr lang="en-GB" altLang="en-US" sz="1000" b="1">
                <a:solidFill>
                  <a:srgbClr val="4D4D4D"/>
                </a:solidFill>
              </a:rPr>
              <a:t> </a:t>
            </a:r>
            <a:r>
              <a:rPr lang="en-GB" altLang="en-US" sz="1000" b="1">
                <a:solidFill>
                  <a:schemeClr val="hlink"/>
                </a:solidFill>
              </a:rPr>
              <a:t>just manually move the lid over to the other end to make the stool to sit straight and also securely</a:t>
            </a:r>
            <a:r>
              <a:rPr lang="en-GB" altLang="en-US" sz="1000">
                <a:solidFill>
                  <a:srgbClr val="4D4D4D"/>
                </a:solidFill>
              </a:rPr>
              <a:t>. </a:t>
            </a:r>
          </a:p>
        </p:txBody>
      </p:sp>
      <p:sp>
        <p:nvSpPr>
          <p:cNvPr id="66577" name="Text Box 43"/>
          <p:cNvSpPr txBox="1">
            <a:spLocks noChangeArrowheads="1"/>
          </p:cNvSpPr>
          <p:nvPr/>
        </p:nvSpPr>
        <p:spPr bwMode="auto">
          <a:xfrm>
            <a:off x="71438" y="2462213"/>
            <a:ext cx="3881437" cy="262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400" b="1" u="sng">
                <a:solidFill>
                  <a:srgbClr val="FF9900"/>
                </a:solidFill>
              </a:rPr>
              <a:t>BAG:</a:t>
            </a:r>
          </a:p>
          <a:p>
            <a:pPr algn="just" eaLnBrk="1" hangingPunct="1">
              <a:spcBef>
                <a:spcPct val="50000"/>
              </a:spcBef>
            </a:pPr>
            <a:r>
              <a:rPr lang="en-GB" altLang="en-US" sz="1000">
                <a:solidFill>
                  <a:srgbClr val="4D4D4D"/>
                </a:solidFill>
              </a:rPr>
              <a:t>I think the overall bag looks really </a:t>
            </a:r>
            <a:r>
              <a:rPr lang="en-GB" altLang="en-US" sz="1000" b="1">
                <a:solidFill>
                  <a:schemeClr val="hlink"/>
                </a:solidFill>
              </a:rPr>
              <a:t>attractive</a:t>
            </a:r>
            <a:r>
              <a:rPr lang="en-GB" altLang="en-US" sz="1000">
                <a:solidFill>
                  <a:srgbClr val="4D4D4D"/>
                </a:solidFill>
              </a:rPr>
              <a:t> and also really </a:t>
            </a:r>
            <a:r>
              <a:rPr lang="en-GB" altLang="en-US" sz="1000" b="1">
                <a:solidFill>
                  <a:schemeClr val="hlink"/>
                </a:solidFill>
              </a:rPr>
              <a:t>quirky to look at</a:t>
            </a:r>
            <a:r>
              <a:rPr lang="en-GB" altLang="en-US" sz="1000">
                <a:solidFill>
                  <a:srgbClr val="4D4D4D"/>
                </a:solidFill>
              </a:rPr>
              <a:t>. I really like the way when the table is the </a:t>
            </a:r>
            <a:r>
              <a:rPr lang="en-GB" altLang="en-US" sz="1000" b="1">
                <a:solidFill>
                  <a:schemeClr val="hlink"/>
                </a:solidFill>
              </a:rPr>
              <a:t>same height and width and that’s how the table can fit into the bag easily and taken out of the bag easily</a:t>
            </a:r>
            <a:r>
              <a:rPr lang="en-GB" altLang="en-US" sz="1000">
                <a:solidFill>
                  <a:srgbClr val="4D4D4D"/>
                </a:solidFill>
              </a:rPr>
              <a:t>.</a:t>
            </a:r>
          </a:p>
          <a:p>
            <a:pPr algn="just" eaLnBrk="1" hangingPunct="1">
              <a:spcBef>
                <a:spcPct val="50000"/>
              </a:spcBef>
            </a:pPr>
            <a:r>
              <a:rPr lang="en-GB" altLang="en-US" sz="1000">
                <a:solidFill>
                  <a:srgbClr val="4D4D4D"/>
                </a:solidFill>
              </a:rPr>
              <a:t>The stool is also able to </a:t>
            </a:r>
            <a:r>
              <a:rPr lang="en-GB" altLang="en-US" sz="1000" b="1">
                <a:solidFill>
                  <a:schemeClr val="hlink"/>
                </a:solidFill>
              </a:rPr>
              <a:t>fit the front pocket when it is folded. The stool can be easily taken out and unfolds easily</a:t>
            </a:r>
            <a:r>
              <a:rPr lang="en-GB" altLang="en-US" sz="1000">
                <a:solidFill>
                  <a:srgbClr val="4D4D4D"/>
                </a:solidFill>
              </a:rPr>
              <a:t>. </a:t>
            </a:r>
          </a:p>
          <a:p>
            <a:pPr algn="just" eaLnBrk="1" hangingPunct="1">
              <a:spcBef>
                <a:spcPct val="50000"/>
              </a:spcBef>
            </a:pPr>
            <a:r>
              <a:rPr lang="en-GB" altLang="en-US" sz="1000">
                <a:solidFill>
                  <a:srgbClr val="4D4D4D"/>
                </a:solidFill>
              </a:rPr>
              <a:t>The bag doesn’t just carry the table and stool it </a:t>
            </a:r>
            <a:r>
              <a:rPr lang="en-GB" altLang="en-US" sz="1000" b="1">
                <a:solidFill>
                  <a:schemeClr val="hlink"/>
                </a:solidFill>
              </a:rPr>
              <a:t>can also carry the students textbooks or documents or the office worker can put their laptop etc</a:t>
            </a:r>
            <a:r>
              <a:rPr lang="en-GB" altLang="en-US" sz="1000">
                <a:solidFill>
                  <a:srgbClr val="4D4D4D"/>
                </a:solidFill>
              </a:rPr>
              <a:t>. I am going to do some </a:t>
            </a:r>
            <a:r>
              <a:rPr lang="en-GB" altLang="en-US" sz="1000" i="1" u="sng">
                <a:solidFill>
                  <a:srgbClr val="FF9900"/>
                </a:solidFill>
              </a:rPr>
              <a:t>weight testing </a:t>
            </a:r>
            <a:r>
              <a:rPr lang="en-GB" altLang="en-US" sz="1000">
                <a:solidFill>
                  <a:srgbClr val="4D4D4D"/>
                </a:solidFill>
              </a:rPr>
              <a:t>of </a:t>
            </a:r>
            <a:r>
              <a:rPr lang="en-GB" altLang="en-US" sz="1000" i="1" u="sng">
                <a:solidFill>
                  <a:srgbClr val="FF9900"/>
                </a:solidFill>
              </a:rPr>
              <a:t>how much weight can the bag carry etc</a:t>
            </a:r>
            <a:r>
              <a:rPr lang="en-GB" altLang="en-US" sz="1000">
                <a:solidFill>
                  <a:srgbClr val="FF9900"/>
                </a:solidFill>
              </a:rPr>
              <a:t>. </a:t>
            </a:r>
            <a:r>
              <a:rPr lang="en-GB" altLang="en-US" sz="1000">
                <a:solidFill>
                  <a:srgbClr val="4D4D4D"/>
                </a:solidFill>
              </a:rPr>
              <a:t>I am doing this because I wanted to make sure that the </a:t>
            </a:r>
            <a:r>
              <a:rPr lang="en-GB" altLang="en-US" sz="1000" b="1">
                <a:solidFill>
                  <a:schemeClr val="hlink"/>
                </a:solidFill>
              </a:rPr>
              <a:t>overall product is safe</a:t>
            </a:r>
            <a:r>
              <a:rPr lang="en-GB" altLang="en-US" sz="1000" b="1">
                <a:solidFill>
                  <a:srgbClr val="4D4D4D"/>
                </a:solidFill>
              </a:rPr>
              <a:t> </a:t>
            </a:r>
            <a:r>
              <a:rPr lang="en-GB" altLang="en-US" sz="1000">
                <a:solidFill>
                  <a:srgbClr val="4D4D4D"/>
                </a:solidFill>
              </a:rPr>
              <a:t>and </a:t>
            </a:r>
            <a:r>
              <a:rPr lang="en-GB" altLang="en-US" sz="1000" b="1">
                <a:solidFill>
                  <a:schemeClr val="hlink"/>
                </a:solidFill>
              </a:rPr>
              <a:t>also ready to use without any faults</a:t>
            </a:r>
            <a:r>
              <a:rPr lang="en-GB" altLang="en-US" sz="1000">
                <a:solidFill>
                  <a:srgbClr val="4D4D4D"/>
                </a:solidFill>
              </a:rPr>
              <a:t>.</a:t>
            </a:r>
          </a:p>
          <a:p>
            <a:pPr algn="just" eaLnBrk="1" hangingPunct="1">
              <a:spcBef>
                <a:spcPct val="50000"/>
              </a:spcBef>
            </a:pPr>
            <a:endParaRPr lang="en-GB" altLang="en-US" sz="1000" b="1">
              <a:solidFill>
                <a:srgbClr val="4D4D4D"/>
              </a:solidFill>
            </a:endParaRPr>
          </a:p>
        </p:txBody>
      </p:sp>
      <p:pic>
        <p:nvPicPr>
          <p:cNvPr id="20" name="ConclusionAboutTheLaserCutProtoype.wmv">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11">
            <a:extLst>
              <a:ext uri="{28A0092B-C50C-407E-A947-70E740481C1C}">
                <a14:useLocalDpi xmlns:a14="http://schemas.microsoft.com/office/drawing/2010/main" val="0"/>
              </a:ext>
            </a:extLst>
          </a:blip>
          <a:srcRect/>
          <a:stretch>
            <a:fillRect/>
          </a:stretch>
        </p:blipFill>
        <p:spPr bwMode="auto">
          <a:xfrm>
            <a:off x="207963" y="5808663"/>
            <a:ext cx="3648075"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Line 80"/>
          <p:cNvSpPr>
            <a:spLocks noChangeShapeType="1"/>
          </p:cNvSpPr>
          <p:nvPr/>
        </p:nvSpPr>
        <p:spPr bwMode="auto">
          <a:xfrm rot="10800000" flipV="1">
            <a:off x="0" y="4656138"/>
            <a:ext cx="4168775" cy="969962"/>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8" name="Line 81"/>
          <p:cNvSpPr>
            <a:spLocks noChangeShapeType="1"/>
          </p:cNvSpPr>
          <p:nvPr/>
        </p:nvSpPr>
        <p:spPr bwMode="auto">
          <a:xfrm rot="10800000" flipV="1">
            <a:off x="4089400" y="4656138"/>
            <a:ext cx="79375" cy="3914775"/>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9" name="Line 83"/>
          <p:cNvSpPr>
            <a:spLocks noChangeShapeType="1"/>
          </p:cNvSpPr>
          <p:nvPr/>
        </p:nvSpPr>
        <p:spPr bwMode="auto">
          <a:xfrm rot="10800000" flipV="1">
            <a:off x="-439738" y="8570913"/>
            <a:ext cx="4535488" cy="1055687"/>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66582" name="Text Box 85"/>
          <p:cNvSpPr txBox="1">
            <a:spLocks noChangeArrowheads="1"/>
          </p:cNvSpPr>
          <p:nvPr/>
        </p:nvSpPr>
        <p:spPr bwMode="auto">
          <a:xfrm rot="-773833">
            <a:off x="69850" y="5180013"/>
            <a:ext cx="409575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rgbClr val="993366"/>
                </a:solidFill>
              </a:rPr>
              <a:t>CONCLUSION</a:t>
            </a:r>
          </a:p>
        </p:txBody>
      </p:sp>
      <p:sp>
        <p:nvSpPr>
          <p:cNvPr id="66583" name="Text Box 38"/>
          <p:cNvSpPr txBox="1">
            <a:spLocks noChangeArrowheads="1"/>
          </p:cNvSpPr>
          <p:nvPr/>
        </p:nvSpPr>
        <p:spPr bwMode="auto">
          <a:xfrm>
            <a:off x="50800" y="8185150"/>
            <a:ext cx="397351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chemeClr val="bg1"/>
                </a:solidFill>
              </a:rPr>
              <a:t>PLAY TIME APPROX 1 MIN – PLEASE CLICK ON THE FOOTAGE TO PLAY</a:t>
            </a:r>
            <a:endParaRPr lang="en-US" altLang="en-US" sz="1000">
              <a:solidFill>
                <a:schemeClr val="bg1"/>
              </a:solidFil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0"/>
                                        </p:tgtEl>
                                      </p:cBhvr>
                                    </p:cmd>
                                  </p:childTnLst>
                                </p:cTn>
                              </p:par>
                            </p:childTnLst>
                          </p:cTn>
                        </p:par>
                      </p:childTnLst>
                    </p:cTn>
                  </p:par>
                </p:childTnLst>
              </p:cTn>
              <p:nextCondLst>
                <p:cond evt="onClick" delay="0">
                  <p:tgtEl>
                    <p:spTgt spid="20"/>
                  </p:tgtEl>
                </p:cond>
              </p:nextCondLst>
            </p:seq>
            <p:video>
              <p:cMediaNode>
                <p:cTn id="7" fill="hold" display="0">
                  <p:stCondLst>
                    <p:cond delay="indefinite"/>
                  </p:stCondLst>
                  <p:endCondLst>
                    <p:cond evt="onNext" delay="0">
                      <p:tgtEl>
                        <p:sldTgt/>
                      </p:tgtEl>
                    </p:cond>
                    <p:cond evt="onPrev" delay="0">
                      <p:tgtEl>
                        <p:sldTgt/>
                      </p:tgtEl>
                    </p:cond>
                  </p:endCondLst>
                </p:cTn>
                <p:tgtEl>
                  <p:spTgt spid="20"/>
                </p:tgtEl>
              </p:cMediaNode>
            </p:vide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67587"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67588" name="Text Box 4"/>
          <p:cNvSpPr txBox="1">
            <a:spLocks noChangeArrowheads="1"/>
          </p:cNvSpPr>
          <p:nvPr/>
        </p:nvSpPr>
        <p:spPr bwMode="auto">
          <a:xfrm>
            <a:off x="-7938" y="1631950"/>
            <a:ext cx="3816351"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DEVELOPMENT &amp; EVAULATION OF FINAL DESIGN PROTOTYPE</a:t>
            </a:r>
            <a:endParaRPr lang="en-GB" altLang="en-US" sz="1600" b="1" i="1" u="sng">
              <a:solidFill>
                <a:srgbClr val="993366"/>
              </a:solidFill>
              <a:cs typeface="Arial" pitchFamily="34" charset="0"/>
            </a:endParaRPr>
          </a:p>
        </p:txBody>
      </p:sp>
      <p:sp>
        <p:nvSpPr>
          <p:cNvPr id="67589"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67590" name="Picture 54" descr="F:\photo-32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525" y="2546350"/>
            <a:ext cx="1557338"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1" name="Picture 57" descr="F:\photo-32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09088" y="1416050"/>
            <a:ext cx="1308100" cy="175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2" name="Picture 59" descr="F:\photo-32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2288" y="2544763"/>
            <a:ext cx="1560512"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3" name="Picture 47" descr="photo-36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09088" y="5016500"/>
            <a:ext cx="1295400"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4" name="Picture 48" descr="photo-36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09088" y="3216275"/>
            <a:ext cx="1295400"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5" name="Picture 49" descr="photo-36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09088" y="6816725"/>
            <a:ext cx="1290637"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304" name="Line 80"/>
          <p:cNvSpPr>
            <a:spLocks noChangeShapeType="1"/>
          </p:cNvSpPr>
          <p:nvPr/>
        </p:nvSpPr>
        <p:spPr bwMode="auto">
          <a:xfrm flipV="1">
            <a:off x="8993188" y="8113713"/>
            <a:ext cx="4168775" cy="969962"/>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5" name="Line 81"/>
          <p:cNvSpPr>
            <a:spLocks noChangeShapeType="1"/>
          </p:cNvSpPr>
          <p:nvPr/>
        </p:nvSpPr>
        <p:spPr bwMode="auto">
          <a:xfrm flipV="1">
            <a:off x="8993188" y="1103313"/>
            <a:ext cx="73025" cy="8018462"/>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7" name="Line 83"/>
          <p:cNvSpPr>
            <a:spLocks noChangeShapeType="1"/>
          </p:cNvSpPr>
          <p:nvPr/>
        </p:nvSpPr>
        <p:spPr bwMode="auto">
          <a:xfrm flipV="1">
            <a:off x="9066213" y="47625"/>
            <a:ext cx="4535487" cy="105568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67599" name="Text Box 85"/>
          <p:cNvSpPr txBox="1">
            <a:spLocks noChangeArrowheads="1"/>
          </p:cNvSpPr>
          <p:nvPr/>
        </p:nvSpPr>
        <p:spPr bwMode="auto">
          <a:xfrm rot="-773833">
            <a:off x="8858250" y="849313"/>
            <a:ext cx="409575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rgbClr val="993366"/>
                </a:solidFill>
              </a:rPr>
              <a:t>BAG</a:t>
            </a:r>
          </a:p>
        </p:txBody>
      </p:sp>
      <p:sp>
        <p:nvSpPr>
          <p:cNvPr id="67600" name="Text Box 18"/>
          <p:cNvSpPr txBox="1">
            <a:spLocks noChangeArrowheads="1"/>
          </p:cNvSpPr>
          <p:nvPr/>
        </p:nvSpPr>
        <p:spPr bwMode="auto">
          <a:xfrm>
            <a:off x="3663950" y="271463"/>
            <a:ext cx="5184775" cy="899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a:solidFill>
                  <a:srgbClr val="4D4D4D"/>
                </a:solidFill>
              </a:rPr>
              <a:t>While I was making the final prototype I’ve used the old cardboard box and unfold the box and placed my paper template that I’ve already printed out for the paper model. I then cut out all the cardboard templates by hand using a sharp knife as the machine in the technology department isn't big enough.  As I was cutting  out the templates one by  one, I made sure that I was really careful while I was cutting out the outline because the measurements and shapes have to be accurate in order to make the product to look right.</a:t>
            </a:r>
          </a:p>
          <a:p>
            <a:pPr algn="just" eaLnBrk="1" hangingPunct="1"/>
            <a:endParaRPr lang="en-US" altLang="en-US" sz="1200">
              <a:solidFill>
                <a:srgbClr val="4D4D4D"/>
              </a:solidFill>
            </a:endParaRPr>
          </a:p>
          <a:p>
            <a:pPr algn="just" eaLnBrk="1" hangingPunct="1"/>
            <a:r>
              <a:rPr lang="en-US" altLang="en-US" sz="1200">
                <a:solidFill>
                  <a:srgbClr val="4D4D4D"/>
                </a:solidFill>
              </a:rPr>
              <a:t>I want to find out using cardboard, I want to see what the size of the product looks in real life and also to find out if it is suitable for young children and adults as well.  And also to see if the use of </a:t>
            </a:r>
            <a:r>
              <a:rPr lang="en-US" altLang="en-US" sz="1200" b="1">
                <a:solidFill>
                  <a:srgbClr val="993366"/>
                </a:solidFill>
              </a:rPr>
              <a:t>environmentally friendly material is lightweight and also comfortable to use and also to carry round etc.</a:t>
            </a:r>
          </a:p>
          <a:p>
            <a:pPr algn="just" eaLnBrk="1" hangingPunct="1"/>
            <a:endParaRPr lang="en-GB" altLang="en-US" sz="1200">
              <a:solidFill>
                <a:srgbClr val="4D4D4D"/>
              </a:solidFill>
            </a:endParaRPr>
          </a:p>
          <a:p>
            <a:pPr algn="just" eaLnBrk="1" hangingPunct="1"/>
            <a:r>
              <a:rPr lang="en-GB" altLang="en-US" sz="1200">
                <a:solidFill>
                  <a:srgbClr val="4D4D4D"/>
                </a:solidFill>
              </a:rPr>
              <a:t>To make the joints to bend, I cut the cardboard slightly half way using a sharp knife not the whole way through the material because it will fall apart. As I’ve done cutting out the shapes and also small cuts, I then started to bend the edges carefully. And I also started to build each templates and stuck parts together using the paper tape and also the glue gun. I thought using the paper tape was really interesting and also when the water is applied to shiny part of the tape I can tell that it is very sticky. This makes me think that this is a strong technique for joining parts and also keeping parts together for a long period of time.</a:t>
            </a:r>
          </a:p>
          <a:p>
            <a:pPr algn="just" eaLnBrk="1" hangingPunct="1"/>
            <a:endParaRPr lang="en-GB" altLang="en-US" sz="1200">
              <a:solidFill>
                <a:srgbClr val="4D4D4D"/>
              </a:solidFill>
            </a:endParaRPr>
          </a:p>
          <a:p>
            <a:pPr algn="just" eaLnBrk="1" hangingPunct="1"/>
            <a:r>
              <a:rPr lang="en-GB" altLang="en-US" sz="1200">
                <a:solidFill>
                  <a:srgbClr val="4D4D4D"/>
                </a:solidFill>
              </a:rPr>
              <a:t>While looking at the finish model I discovered that there are parts that keep the other part together or keeping the joints together securely.  As I already mentioned throughout the task that I am going to use cardboard for my final product. As I was experimenting with this type of cardboard I thought the product looked really appealing to the eye. One  big drawback of manufacturing this prototype the </a:t>
            </a:r>
            <a:r>
              <a:rPr lang="en-GB" altLang="en-US" sz="1200" b="1">
                <a:solidFill>
                  <a:srgbClr val="993366"/>
                </a:solidFill>
              </a:rPr>
              <a:t>cardboard thickness is quite thick because it was difficult to bend and also to fold the stool in order to fit in to the front pocket of the bag</a:t>
            </a:r>
            <a:r>
              <a:rPr lang="en-GB" altLang="en-US" sz="1200">
                <a:solidFill>
                  <a:srgbClr val="4D4D4D"/>
                </a:solidFill>
              </a:rPr>
              <a:t>. This can be solved by using a </a:t>
            </a:r>
            <a:r>
              <a:rPr lang="en-GB" altLang="en-US" sz="1200" b="1">
                <a:solidFill>
                  <a:srgbClr val="993366"/>
                </a:solidFill>
              </a:rPr>
              <a:t>slightly thinner sheet of cardboard</a:t>
            </a:r>
            <a:r>
              <a:rPr lang="en-GB" altLang="en-US" sz="1200">
                <a:solidFill>
                  <a:srgbClr val="4D4D4D"/>
                </a:solidFill>
              </a:rPr>
              <a:t>.</a:t>
            </a:r>
          </a:p>
          <a:p>
            <a:pPr algn="just" eaLnBrk="1" hangingPunct="1"/>
            <a:endParaRPr lang="en-GB" altLang="en-US" sz="1200">
              <a:solidFill>
                <a:srgbClr val="4D4D4D"/>
              </a:solidFill>
            </a:endParaRPr>
          </a:p>
          <a:p>
            <a:pPr algn="just" eaLnBrk="1" hangingPunct="1"/>
            <a:r>
              <a:rPr lang="en-GB" altLang="en-US" sz="1200">
                <a:solidFill>
                  <a:srgbClr val="4D4D4D"/>
                </a:solidFill>
              </a:rPr>
              <a:t>I am aiming that my final product can be </a:t>
            </a:r>
            <a:r>
              <a:rPr lang="en-GB" altLang="en-US" sz="1200" b="1">
                <a:solidFill>
                  <a:srgbClr val="993366"/>
                </a:solidFill>
              </a:rPr>
              <a:t>used out in wet conditions when the varnish is applied to protect the product from falling apart</a:t>
            </a:r>
            <a:r>
              <a:rPr lang="en-GB" altLang="en-US" sz="1200">
                <a:solidFill>
                  <a:srgbClr val="4D4D4D"/>
                </a:solidFill>
              </a:rPr>
              <a:t> in wet conditions. The use of </a:t>
            </a:r>
            <a:r>
              <a:rPr lang="en-GB" altLang="en-US" sz="1200" b="1">
                <a:solidFill>
                  <a:srgbClr val="993366"/>
                </a:solidFill>
              </a:rPr>
              <a:t>acrylic paints is used to increase the overall appearance of the bag</a:t>
            </a:r>
            <a:r>
              <a:rPr lang="en-GB" altLang="en-US" sz="1200">
                <a:solidFill>
                  <a:srgbClr val="4D4D4D"/>
                </a:solidFill>
              </a:rPr>
              <a:t> by using nice bright vivid colours and it is also available in many different colours. </a:t>
            </a:r>
            <a:r>
              <a:rPr lang="en-GB" altLang="en-US" sz="1200" b="1">
                <a:solidFill>
                  <a:srgbClr val="FF9900"/>
                </a:solidFill>
              </a:rPr>
              <a:t>Acrylic paints are very cheap and also easy to use and also to work with.</a:t>
            </a:r>
            <a:endParaRPr lang="en-US" altLang="en-US" sz="1200" b="1">
              <a:solidFill>
                <a:srgbClr val="FF9900"/>
              </a:solidFill>
            </a:endParaRPr>
          </a:p>
          <a:p>
            <a:pPr algn="just" eaLnBrk="1" hangingPunct="1"/>
            <a:endParaRPr lang="en-US" altLang="en-US" sz="1200">
              <a:solidFill>
                <a:srgbClr val="4D4D4D"/>
              </a:solidFill>
            </a:endParaRPr>
          </a:p>
          <a:p>
            <a:pPr algn="just" eaLnBrk="1" hangingPunct="1"/>
            <a:r>
              <a:rPr lang="en-US" altLang="en-US" sz="1200">
                <a:solidFill>
                  <a:srgbClr val="4D4D4D"/>
                </a:solidFill>
              </a:rPr>
              <a:t>By judging the size of the stool, </a:t>
            </a:r>
            <a:r>
              <a:rPr lang="en-US" altLang="en-US" sz="1200" b="1">
                <a:solidFill>
                  <a:srgbClr val="993366"/>
                </a:solidFill>
              </a:rPr>
              <a:t>I really liked the size </a:t>
            </a:r>
            <a:r>
              <a:rPr lang="en-US" altLang="en-US" sz="1200">
                <a:solidFill>
                  <a:srgbClr val="4D4D4D"/>
                </a:solidFill>
              </a:rPr>
              <a:t>because I’ve tried it myself and </a:t>
            </a:r>
            <a:r>
              <a:rPr lang="en-US" altLang="en-US" sz="1200" b="1">
                <a:solidFill>
                  <a:srgbClr val="993366"/>
                </a:solidFill>
              </a:rPr>
              <a:t>it felt really comfortable and also suitable size for my sitting and it is also very supportive as well</a:t>
            </a:r>
            <a:r>
              <a:rPr lang="en-US" altLang="en-US" sz="1200">
                <a:solidFill>
                  <a:srgbClr val="4D4D4D"/>
                </a:solidFill>
              </a:rPr>
              <a:t>. When I’ve finished creating the cardboard prototype I thought judging by the size was perfect </a:t>
            </a:r>
            <a:r>
              <a:rPr lang="en-US" altLang="en-US" sz="1200" b="1">
                <a:solidFill>
                  <a:srgbClr val="993366"/>
                </a:solidFill>
              </a:rPr>
              <a:t>for all age group </a:t>
            </a:r>
            <a:r>
              <a:rPr lang="en-US" altLang="en-US" sz="1200">
                <a:solidFill>
                  <a:srgbClr val="4D4D4D"/>
                </a:solidFill>
              </a:rPr>
              <a:t>because it has </a:t>
            </a:r>
            <a:r>
              <a:rPr lang="en-US" altLang="en-US" sz="1200" b="1">
                <a:solidFill>
                  <a:srgbClr val="993366"/>
                </a:solidFill>
              </a:rPr>
              <a:t>a reasonable and sensible size and it is also really attractive to look at</a:t>
            </a:r>
            <a:r>
              <a:rPr lang="en-US" altLang="en-US" sz="1200">
                <a:solidFill>
                  <a:srgbClr val="4D4D4D"/>
                </a:solidFill>
              </a:rPr>
              <a:t>.</a:t>
            </a:r>
          </a:p>
        </p:txBody>
      </p:sp>
      <p:sp>
        <p:nvSpPr>
          <p:cNvPr id="67601" name="Rectangle 22"/>
          <p:cNvSpPr>
            <a:spLocks noChangeArrowheads="1"/>
          </p:cNvSpPr>
          <p:nvPr/>
        </p:nvSpPr>
        <p:spPr bwMode="auto">
          <a:xfrm>
            <a:off x="10648950" y="1384300"/>
            <a:ext cx="1873250" cy="694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a:solidFill>
                  <a:srgbClr val="4D4D4D"/>
                </a:solidFill>
              </a:rPr>
              <a:t>I think the overall bag looks really </a:t>
            </a:r>
            <a:r>
              <a:rPr lang="en-GB" altLang="en-US" sz="1200" b="1">
                <a:solidFill>
                  <a:schemeClr val="hlink"/>
                </a:solidFill>
              </a:rPr>
              <a:t>attractive</a:t>
            </a:r>
            <a:r>
              <a:rPr lang="en-GB" altLang="en-US" sz="1200">
                <a:solidFill>
                  <a:srgbClr val="4D4D4D"/>
                </a:solidFill>
              </a:rPr>
              <a:t> and also really </a:t>
            </a:r>
            <a:r>
              <a:rPr lang="en-GB" altLang="en-US" sz="1200" b="1">
                <a:solidFill>
                  <a:schemeClr val="hlink"/>
                </a:solidFill>
              </a:rPr>
              <a:t>quirky to look at</a:t>
            </a:r>
            <a:r>
              <a:rPr lang="en-GB" altLang="en-US" sz="1200">
                <a:solidFill>
                  <a:srgbClr val="4D4D4D"/>
                </a:solidFill>
              </a:rPr>
              <a:t>. I really like the way when the table is the </a:t>
            </a:r>
            <a:r>
              <a:rPr lang="en-GB" altLang="en-US" sz="1200" b="1">
                <a:solidFill>
                  <a:schemeClr val="hlink"/>
                </a:solidFill>
              </a:rPr>
              <a:t>same height and width and that’s how the table can fit into the bag easily and taken out of the bag easily</a:t>
            </a:r>
            <a:r>
              <a:rPr lang="en-GB" altLang="en-US" sz="1200">
                <a:solidFill>
                  <a:srgbClr val="4D4D4D"/>
                </a:solidFill>
              </a:rPr>
              <a:t>.</a:t>
            </a:r>
          </a:p>
          <a:p>
            <a:pPr algn="just" eaLnBrk="1" hangingPunct="1">
              <a:spcBef>
                <a:spcPct val="50000"/>
              </a:spcBef>
            </a:pPr>
            <a:r>
              <a:rPr lang="en-GB" altLang="en-US" sz="1200">
                <a:solidFill>
                  <a:srgbClr val="4D4D4D"/>
                </a:solidFill>
              </a:rPr>
              <a:t>However, the </a:t>
            </a:r>
            <a:r>
              <a:rPr lang="en-GB" altLang="en-US" sz="1200" b="1">
                <a:solidFill>
                  <a:schemeClr val="hlink"/>
                </a:solidFill>
              </a:rPr>
              <a:t>stool didn’t fit  the front pocket</a:t>
            </a:r>
            <a:r>
              <a:rPr lang="en-GB" altLang="en-US" sz="1200" b="1">
                <a:solidFill>
                  <a:srgbClr val="4D4D4D"/>
                </a:solidFill>
              </a:rPr>
              <a:t> </a:t>
            </a:r>
            <a:r>
              <a:rPr lang="en-GB" altLang="en-US" sz="1200">
                <a:solidFill>
                  <a:srgbClr val="4D4D4D"/>
                </a:solidFill>
              </a:rPr>
              <a:t>of the bag, but it can be easily fitted into the bag. But this is not what I want because I want the user to be </a:t>
            </a:r>
            <a:r>
              <a:rPr lang="en-GB" altLang="en-US" sz="1200" b="1">
                <a:solidFill>
                  <a:schemeClr val="hlink"/>
                </a:solidFill>
              </a:rPr>
              <a:t>able to fit other belongings onto the bag as the stool is in the way</a:t>
            </a:r>
            <a:r>
              <a:rPr lang="en-GB" altLang="en-US" sz="1200" b="1">
                <a:solidFill>
                  <a:srgbClr val="4D4D4D"/>
                </a:solidFill>
              </a:rPr>
              <a:t>.</a:t>
            </a:r>
          </a:p>
          <a:p>
            <a:pPr algn="just" eaLnBrk="1" hangingPunct="1">
              <a:spcBef>
                <a:spcPct val="50000"/>
              </a:spcBef>
            </a:pPr>
            <a:r>
              <a:rPr lang="en-GB" altLang="en-US" sz="1200">
                <a:solidFill>
                  <a:srgbClr val="4D4D4D"/>
                </a:solidFill>
              </a:rPr>
              <a:t>As the stool doesn’t fit the front pocket, the table was meant to fit in the bag. It doesn’t fit because the stool was in the way, </a:t>
            </a:r>
            <a:r>
              <a:rPr lang="en-GB" altLang="en-US" sz="1200" b="1">
                <a:solidFill>
                  <a:schemeClr val="hlink"/>
                </a:solidFill>
              </a:rPr>
              <a:t>it was moved to the front pocket</a:t>
            </a:r>
            <a:r>
              <a:rPr lang="en-GB" altLang="en-US" sz="1200" b="1">
                <a:solidFill>
                  <a:srgbClr val="4D4D4D"/>
                </a:solidFill>
              </a:rPr>
              <a:t>.</a:t>
            </a:r>
          </a:p>
          <a:p>
            <a:pPr algn="just" eaLnBrk="1" hangingPunct="1">
              <a:spcBef>
                <a:spcPct val="50000"/>
              </a:spcBef>
            </a:pPr>
            <a:r>
              <a:rPr lang="en-GB" altLang="en-US" sz="1200">
                <a:solidFill>
                  <a:srgbClr val="4D4D4D"/>
                </a:solidFill>
              </a:rPr>
              <a:t>I am aiming that I want my product to </a:t>
            </a:r>
            <a:r>
              <a:rPr lang="en-GB" altLang="en-US" sz="1200" b="1">
                <a:solidFill>
                  <a:schemeClr val="hlink"/>
                </a:solidFill>
              </a:rPr>
              <a:t>work up to my expectations of  making sure that there is plenty room for the user’s personal belongings into the bag</a:t>
            </a:r>
            <a:r>
              <a:rPr lang="en-GB" altLang="en-US" sz="1200">
                <a:solidFill>
                  <a:srgbClr val="4D4D4D"/>
                </a:solidFill>
              </a:rPr>
              <a:t>.</a:t>
            </a:r>
          </a:p>
        </p:txBody>
      </p:sp>
      <p:pic>
        <p:nvPicPr>
          <p:cNvPr id="67602" name="Picture 27" descr="G:\Technology &amp; Design\A2 PRODUCT STUDY\MODELLING PHOTOS\PHOTOSHOOT\IMG_2750.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6525" y="4776788"/>
            <a:ext cx="1565275"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603" name="Picture 28" descr="G:\Technology &amp; Design\A2 PRODUCT STUDY\MODELLING PHOTOS\PHOTOSHOOT\IMG_2709.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92288" y="4776788"/>
            <a:ext cx="1566862"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604" name="Picture 29" descr="G:\Technology &amp; Design\A2 PRODUCT STUDY\MODELLING PHOTOS\PHOTOSHOOT\IMG_2594.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6525" y="7008813"/>
            <a:ext cx="1547813" cy="206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605" name="Picture 31" descr="G:\Technology &amp; Design\A2 PRODUCT STUDY\MODELLING PHOTOS\PHOTOSHOOT\IMG_2771.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92288" y="7032625"/>
            <a:ext cx="1566862"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68611"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68612" name="Text Box 4"/>
          <p:cNvSpPr txBox="1">
            <a:spLocks noChangeArrowheads="1"/>
          </p:cNvSpPr>
          <p:nvPr/>
        </p:nvSpPr>
        <p:spPr bwMode="auto">
          <a:xfrm>
            <a:off x="-7938" y="1631950"/>
            <a:ext cx="3816351"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DEVELOPMENT &amp; EVAULATION OF FINAL DESIGN PROTOTYPE</a:t>
            </a:r>
            <a:endParaRPr lang="en-GB" altLang="en-US" sz="1600" b="1" i="1" u="sng">
              <a:solidFill>
                <a:srgbClr val="993366"/>
              </a:solidFill>
              <a:cs typeface="Arial" pitchFamily="34" charset="0"/>
            </a:endParaRPr>
          </a:p>
        </p:txBody>
      </p:sp>
      <p:sp>
        <p:nvSpPr>
          <p:cNvPr id="68613"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68614" name="Picture 62" descr="F:\photo-33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37650" y="7177088"/>
            <a:ext cx="183197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5" name="Picture 24" descr="photo-35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56700" y="1560513"/>
            <a:ext cx="1347788" cy="180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6" name="Picture 28" descr="photo-35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59875" y="3432175"/>
            <a:ext cx="1344613"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7" name="Picture 33" descr="photo-36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59875" y="5305425"/>
            <a:ext cx="1344613"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304" name="Line 80"/>
          <p:cNvSpPr>
            <a:spLocks noChangeShapeType="1"/>
          </p:cNvSpPr>
          <p:nvPr/>
        </p:nvSpPr>
        <p:spPr bwMode="auto">
          <a:xfrm flipV="1">
            <a:off x="8993188" y="8113713"/>
            <a:ext cx="4168775" cy="969962"/>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5" name="Line 81"/>
          <p:cNvSpPr>
            <a:spLocks noChangeShapeType="1"/>
          </p:cNvSpPr>
          <p:nvPr/>
        </p:nvSpPr>
        <p:spPr bwMode="auto">
          <a:xfrm flipV="1">
            <a:off x="8993188" y="1103313"/>
            <a:ext cx="73025" cy="8018462"/>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7" name="Line 83"/>
          <p:cNvSpPr>
            <a:spLocks noChangeShapeType="1"/>
          </p:cNvSpPr>
          <p:nvPr/>
        </p:nvSpPr>
        <p:spPr bwMode="auto">
          <a:xfrm flipV="1">
            <a:off x="9066213" y="47625"/>
            <a:ext cx="4535487" cy="105568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68621" name="Text Box 85"/>
          <p:cNvSpPr txBox="1">
            <a:spLocks noChangeArrowheads="1"/>
          </p:cNvSpPr>
          <p:nvPr/>
        </p:nvSpPr>
        <p:spPr bwMode="auto">
          <a:xfrm rot="-773833">
            <a:off x="8858250" y="849313"/>
            <a:ext cx="409575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rgbClr val="993366"/>
                </a:solidFill>
              </a:rPr>
              <a:t>STOOL</a:t>
            </a:r>
          </a:p>
        </p:txBody>
      </p:sp>
      <p:sp>
        <p:nvSpPr>
          <p:cNvPr id="68622" name="Rectangle 26"/>
          <p:cNvSpPr>
            <a:spLocks noChangeArrowheads="1"/>
          </p:cNvSpPr>
          <p:nvPr/>
        </p:nvSpPr>
        <p:spPr bwMode="auto">
          <a:xfrm>
            <a:off x="10648950" y="1371600"/>
            <a:ext cx="1873250" cy="602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a:solidFill>
                  <a:srgbClr val="4D4D4D"/>
                </a:solidFill>
              </a:rPr>
              <a:t>The front pocket of the bag is used for </a:t>
            </a:r>
            <a:r>
              <a:rPr lang="en-GB" altLang="en-US" sz="1200" b="1">
                <a:solidFill>
                  <a:schemeClr val="hlink"/>
                </a:solidFill>
              </a:rPr>
              <a:t>storing the folded stool</a:t>
            </a:r>
            <a:r>
              <a:rPr lang="en-GB" altLang="en-US" sz="1200">
                <a:solidFill>
                  <a:srgbClr val="4D4D4D"/>
                </a:solidFill>
              </a:rPr>
              <a:t>. The stool will be made of </a:t>
            </a:r>
            <a:r>
              <a:rPr lang="en-GB" altLang="en-US" sz="1200" b="1">
                <a:solidFill>
                  <a:schemeClr val="hlink"/>
                </a:solidFill>
              </a:rPr>
              <a:t>cardboard because it is a very light and also a recyclable material which it is used to make the overall product more environmentally friendly</a:t>
            </a:r>
            <a:r>
              <a:rPr lang="en-GB" altLang="en-US" sz="1200">
                <a:solidFill>
                  <a:srgbClr val="4D4D4D"/>
                </a:solidFill>
              </a:rPr>
              <a:t>.  </a:t>
            </a:r>
          </a:p>
          <a:p>
            <a:pPr algn="just" eaLnBrk="1" hangingPunct="1">
              <a:spcBef>
                <a:spcPct val="50000"/>
              </a:spcBef>
            </a:pPr>
            <a:r>
              <a:rPr lang="en-GB" altLang="en-US" sz="1200">
                <a:solidFill>
                  <a:srgbClr val="4D4D4D"/>
                </a:solidFill>
              </a:rPr>
              <a:t>As I already mentioned that the </a:t>
            </a:r>
            <a:r>
              <a:rPr lang="en-GB" altLang="en-US" sz="1200" b="1">
                <a:solidFill>
                  <a:schemeClr val="hlink"/>
                </a:solidFill>
              </a:rPr>
              <a:t>stool didn’t fit  the front pocket</a:t>
            </a:r>
            <a:r>
              <a:rPr lang="en-GB" altLang="en-US" sz="1200" b="1">
                <a:solidFill>
                  <a:srgbClr val="4D4D4D"/>
                </a:solidFill>
              </a:rPr>
              <a:t> </a:t>
            </a:r>
            <a:r>
              <a:rPr lang="en-GB" altLang="en-US" sz="1200">
                <a:solidFill>
                  <a:srgbClr val="4D4D4D"/>
                </a:solidFill>
              </a:rPr>
              <a:t>of the bag, but it can be easily fitted into the bag. But this is not what I want because I want the user to be </a:t>
            </a:r>
            <a:r>
              <a:rPr lang="en-GB" altLang="en-US" sz="1200" b="1">
                <a:solidFill>
                  <a:schemeClr val="hlink"/>
                </a:solidFill>
              </a:rPr>
              <a:t>able to fit other belongings onto the bag as the stool is in the way</a:t>
            </a:r>
            <a:r>
              <a:rPr lang="en-GB" altLang="en-US" sz="1200" b="1">
                <a:solidFill>
                  <a:srgbClr val="4D4D4D"/>
                </a:solidFill>
              </a:rPr>
              <a:t>.</a:t>
            </a:r>
          </a:p>
          <a:p>
            <a:pPr algn="just" eaLnBrk="1" hangingPunct="1">
              <a:spcBef>
                <a:spcPct val="50000"/>
              </a:spcBef>
            </a:pPr>
            <a:r>
              <a:rPr lang="en-GB" altLang="en-US" sz="1200">
                <a:solidFill>
                  <a:srgbClr val="4D4D4D"/>
                </a:solidFill>
              </a:rPr>
              <a:t>As the stool doesn’t fit the front pocket, the table was meant to fit in the bag. It doesn’t fit because the stool was in the way, </a:t>
            </a:r>
            <a:r>
              <a:rPr lang="en-GB" altLang="en-US" sz="1200" b="1">
                <a:solidFill>
                  <a:schemeClr val="hlink"/>
                </a:solidFill>
              </a:rPr>
              <a:t>it was moved to the front pocket</a:t>
            </a:r>
            <a:r>
              <a:rPr lang="en-GB" altLang="en-US" sz="1200" b="1">
                <a:solidFill>
                  <a:srgbClr val="4D4D4D"/>
                </a:solidFill>
              </a:rPr>
              <a:t>.</a:t>
            </a:r>
          </a:p>
          <a:p>
            <a:pPr algn="just" eaLnBrk="1" hangingPunct="1">
              <a:spcBef>
                <a:spcPct val="50000"/>
              </a:spcBef>
            </a:pPr>
            <a:endParaRPr lang="en-GB" altLang="en-US" sz="1200">
              <a:solidFill>
                <a:srgbClr val="4D4D4D"/>
              </a:solidFill>
            </a:endParaRPr>
          </a:p>
        </p:txBody>
      </p:sp>
      <p:pic>
        <p:nvPicPr>
          <p:cNvPr id="68623" name="Picture 54" descr="F:\photo-32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6525" y="2546350"/>
            <a:ext cx="1557338"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24" name="Picture 59" descr="F:\photo-327.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92288" y="2544763"/>
            <a:ext cx="1560512"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25" name="Picture 27" descr="G:\Technology &amp; Design\A2 PRODUCT STUDY\MODELLING PHOTOS\PHOTOSHOOT\IMG_2750.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6525" y="4776788"/>
            <a:ext cx="1565275"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26" name="Picture 28" descr="G:\Technology &amp; Design\A2 PRODUCT STUDY\MODELLING PHOTOS\PHOTOSHOOT\IMG_2709.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92288" y="4776788"/>
            <a:ext cx="1566862"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27" name="Picture 29" descr="G:\Technology &amp; Design\A2 PRODUCT STUDY\MODELLING PHOTOS\PHOTOSHOOT\IMG_2594.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6525" y="7008813"/>
            <a:ext cx="1547813" cy="206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28" name="Picture 31" descr="G:\Technology &amp; Design\A2 PRODUCT STUDY\MODELLING PHOTOS\PHOTOSHOOT\IMG_2771.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92288" y="7032625"/>
            <a:ext cx="1566862"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29" name="Text Box 18"/>
          <p:cNvSpPr txBox="1">
            <a:spLocks noChangeArrowheads="1"/>
          </p:cNvSpPr>
          <p:nvPr/>
        </p:nvSpPr>
        <p:spPr bwMode="auto">
          <a:xfrm>
            <a:off x="3663950" y="271463"/>
            <a:ext cx="5184775" cy="899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a:solidFill>
                  <a:srgbClr val="4D4D4D"/>
                </a:solidFill>
              </a:rPr>
              <a:t>While I was making the final prototype I’ve used the old cardboard box and unfold the box and placed my paper template that I’ve already printed out for the paper model. I then cut out all the cardboard templates by hand using a sharp knife as the machine in the technology department isn't big enough.  As I was cutting  out the templates one by  one, I made sure that I was really careful while I was cutting out the outline because the measurements and shapes have to be accurate in order to make the product to look right.</a:t>
            </a:r>
          </a:p>
          <a:p>
            <a:pPr algn="just" eaLnBrk="1" hangingPunct="1"/>
            <a:endParaRPr lang="en-US" altLang="en-US" sz="1200">
              <a:solidFill>
                <a:srgbClr val="4D4D4D"/>
              </a:solidFill>
            </a:endParaRPr>
          </a:p>
          <a:p>
            <a:pPr algn="just" eaLnBrk="1" hangingPunct="1"/>
            <a:r>
              <a:rPr lang="en-US" altLang="en-US" sz="1200">
                <a:solidFill>
                  <a:srgbClr val="4D4D4D"/>
                </a:solidFill>
              </a:rPr>
              <a:t>I want to find out using cardboard, I want to see what the size of the product looks in real life and also to find out if it is suitable for young children and adults as well.  And also to see if the use of </a:t>
            </a:r>
            <a:r>
              <a:rPr lang="en-US" altLang="en-US" sz="1200" b="1">
                <a:solidFill>
                  <a:srgbClr val="993366"/>
                </a:solidFill>
              </a:rPr>
              <a:t>environmentally friendly material is lightweight and also comfortable to use and also to carry round etc.</a:t>
            </a:r>
          </a:p>
          <a:p>
            <a:pPr algn="just" eaLnBrk="1" hangingPunct="1"/>
            <a:endParaRPr lang="en-GB" altLang="en-US" sz="1200">
              <a:solidFill>
                <a:srgbClr val="4D4D4D"/>
              </a:solidFill>
            </a:endParaRPr>
          </a:p>
          <a:p>
            <a:pPr algn="just" eaLnBrk="1" hangingPunct="1"/>
            <a:r>
              <a:rPr lang="en-GB" altLang="en-US" sz="1200">
                <a:solidFill>
                  <a:srgbClr val="4D4D4D"/>
                </a:solidFill>
              </a:rPr>
              <a:t>To make the joints to bend, I cut the cardboard slightly half way using a sharp knife not the whole way through the material because it will fall apart. As I’ve done cutting out the shapes and also small cuts, I then started to bend the edges carefully. And I also started to build each templates and stuck parts together using the paper tape and also the glue gun. I thought using the paper tape was really interesting and also when the water is applied to shiny part of the tape I can tell that it is very sticky. This makes me think that this is a strong technique for joining parts and also keeping parts together for a long period of time.</a:t>
            </a:r>
          </a:p>
          <a:p>
            <a:pPr algn="just" eaLnBrk="1" hangingPunct="1"/>
            <a:endParaRPr lang="en-GB" altLang="en-US" sz="1200">
              <a:solidFill>
                <a:srgbClr val="4D4D4D"/>
              </a:solidFill>
            </a:endParaRPr>
          </a:p>
          <a:p>
            <a:pPr algn="just" eaLnBrk="1" hangingPunct="1"/>
            <a:r>
              <a:rPr lang="en-GB" altLang="en-US" sz="1200">
                <a:solidFill>
                  <a:srgbClr val="4D4D4D"/>
                </a:solidFill>
              </a:rPr>
              <a:t>While looking at the finish model I discovered that there are parts that keep the other part together or keeping the joints together securely.  As I already mentioned throughout the task that I am going to use cardboard for my final product. As I was experimenting with this type of cardboard I thought the product looked really appealing to the eye. One  big drawback of manufacturing this prototype the </a:t>
            </a:r>
            <a:r>
              <a:rPr lang="en-GB" altLang="en-US" sz="1200" b="1">
                <a:solidFill>
                  <a:srgbClr val="993366"/>
                </a:solidFill>
              </a:rPr>
              <a:t>cardboard thickness is quite thick because it was difficult to bend and also to fold the stool in order to fit in to the front pocket of the bag</a:t>
            </a:r>
            <a:r>
              <a:rPr lang="en-GB" altLang="en-US" sz="1200">
                <a:solidFill>
                  <a:srgbClr val="4D4D4D"/>
                </a:solidFill>
              </a:rPr>
              <a:t>. This can be solved by using a </a:t>
            </a:r>
            <a:r>
              <a:rPr lang="en-GB" altLang="en-US" sz="1200" b="1">
                <a:solidFill>
                  <a:srgbClr val="993366"/>
                </a:solidFill>
              </a:rPr>
              <a:t>slightly thinner sheet of cardboard</a:t>
            </a:r>
            <a:r>
              <a:rPr lang="en-GB" altLang="en-US" sz="1200">
                <a:solidFill>
                  <a:srgbClr val="4D4D4D"/>
                </a:solidFill>
              </a:rPr>
              <a:t>.</a:t>
            </a:r>
          </a:p>
          <a:p>
            <a:pPr algn="just" eaLnBrk="1" hangingPunct="1"/>
            <a:endParaRPr lang="en-GB" altLang="en-US" sz="1200">
              <a:solidFill>
                <a:srgbClr val="4D4D4D"/>
              </a:solidFill>
            </a:endParaRPr>
          </a:p>
          <a:p>
            <a:pPr algn="just" eaLnBrk="1" hangingPunct="1"/>
            <a:r>
              <a:rPr lang="en-GB" altLang="en-US" sz="1200">
                <a:solidFill>
                  <a:srgbClr val="4D4D4D"/>
                </a:solidFill>
              </a:rPr>
              <a:t>I am aiming that my final product can be </a:t>
            </a:r>
            <a:r>
              <a:rPr lang="en-GB" altLang="en-US" sz="1200" b="1">
                <a:solidFill>
                  <a:srgbClr val="993366"/>
                </a:solidFill>
              </a:rPr>
              <a:t>used out in wet conditions when the varnish is applied to protect the product from falling apart</a:t>
            </a:r>
            <a:r>
              <a:rPr lang="en-GB" altLang="en-US" sz="1200">
                <a:solidFill>
                  <a:srgbClr val="4D4D4D"/>
                </a:solidFill>
              </a:rPr>
              <a:t> in wet conditions. The use of </a:t>
            </a:r>
            <a:r>
              <a:rPr lang="en-GB" altLang="en-US" sz="1200" b="1">
                <a:solidFill>
                  <a:srgbClr val="993366"/>
                </a:solidFill>
              </a:rPr>
              <a:t>acrylic paints is used to increase the overall appearance of the bag</a:t>
            </a:r>
            <a:r>
              <a:rPr lang="en-GB" altLang="en-US" sz="1200">
                <a:solidFill>
                  <a:srgbClr val="4D4D4D"/>
                </a:solidFill>
              </a:rPr>
              <a:t> by using nice bright vivid colours and it is also available in many different colours. </a:t>
            </a:r>
            <a:r>
              <a:rPr lang="en-GB" altLang="en-US" sz="1200" b="1">
                <a:solidFill>
                  <a:srgbClr val="FF9900"/>
                </a:solidFill>
              </a:rPr>
              <a:t>Acrylic paints are very cheap and also easy to use and also to work with.</a:t>
            </a:r>
            <a:endParaRPr lang="en-US" altLang="en-US" sz="1200" b="1">
              <a:solidFill>
                <a:srgbClr val="FF9900"/>
              </a:solidFill>
            </a:endParaRPr>
          </a:p>
          <a:p>
            <a:pPr algn="just" eaLnBrk="1" hangingPunct="1"/>
            <a:endParaRPr lang="en-US" altLang="en-US" sz="1200">
              <a:solidFill>
                <a:srgbClr val="4D4D4D"/>
              </a:solidFill>
            </a:endParaRPr>
          </a:p>
          <a:p>
            <a:pPr algn="just" eaLnBrk="1" hangingPunct="1"/>
            <a:r>
              <a:rPr lang="en-US" altLang="en-US" sz="1200">
                <a:solidFill>
                  <a:srgbClr val="4D4D4D"/>
                </a:solidFill>
              </a:rPr>
              <a:t>By judging the size of the stool, </a:t>
            </a:r>
            <a:r>
              <a:rPr lang="en-US" altLang="en-US" sz="1200" b="1">
                <a:solidFill>
                  <a:srgbClr val="993366"/>
                </a:solidFill>
              </a:rPr>
              <a:t>I really liked the size </a:t>
            </a:r>
            <a:r>
              <a:rPr lang="en-US" altLang="en-US" sz="1200">
                <a:solidFill>
                  <a:srgbClr val="4D4D4D"/>
                </a:solidFill>
              </a:rPr>
              <a:t>because I’ve tried it myself and </a:t>
            </a:r>
            <a:r>
              <a:rPr lang="en-US" altLang="en-US" sz="1200" b="1">
                <a:solidFill>
                  <a:srgbClr val="993366"/>
                </a:solidFill>
              </a:rPr>
              <a:t>it felt really comfortable and also suitable size for my sitting and it is also very supportive as well</a:t>
            </a:r>
            <a:r>
              <a:rPr lang="en-US" altLang="en-US" sz="1200">
                <a:solidFill>
                  <a:srgbClr val="4D4D4D"/>
                </a:solidFill>
              </a:rPr>
              <a:t>. When I’ve finished creating the cardboard prototype I thought judging by the size was perfect </a:t>
            </a:r>
            <a:r>
              <a:rPr lang="en-US" altLang="en-US" sz="1200" b="1">
                <a:solidFill>
                  <a:srgbClr val="993366"/>
                </a:solidFill>
              </a:rPr>
              <a:t>for all age group </a:t>
            </a:r>
            <a:r>
              <a:rPr lang="en-US" altLang="en-US" sz="1200">
                <a:solidFill>
                  <a:srgbClr val="4D4D4D"/>
                </a:solidFill>
              </a:rPr>
              <a:t>because it has </a:t>
            </a:r>
            <a:r>
              <a:rPr lang="en-US" altLang="en-US" sz="1200" b="1">
                <a:solidFill>
                  <a:srgbClr val="993366"/>
                </a:solidFill>
              </a:rPr>
              <a:t>a reasonable and sensible size and it is also really attractive to look at</a:t>
            </a:r>
            <a:r>
              <a:rPr lang="en-US" altLang="en-US" sz="1200">
                <a:solidFill>
                  <a:srgbClr val="4D4D4D"/>
                </a:solidFill>
              </a:rPr>
              <a:t>.</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pic>
        <p:nvPicPr>
          <p:cNvPr id="69635" name="Picture 29" descr="G:\Technology &amp; Design\A2 PRODUCT STUDY\MODELLING PHOTOS\PHOTOSHOOT\IMG_259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525" y="7008813"/>
            <a:ext cx="1547813" cy="206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6" name="Picture 31" descr="G:\Technology &amp; Design\A2 PRODUCT STUDY\MODELLING PHOTOS\PHOTOSHOOT\IMG_277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2288" y="7032625"/>
            <a:ext cx="1566862"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7" name="Picture 54" descr="F:\photo-32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6525" y="2546350"/>
            <a:ext cx="1557338"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8" name="Picture 59" descr="F:\photo-32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2288" y="2544763"/>
            <a:ext cx="1560512"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9" name="Picture 27" descr="G:\Technology &amp; Design\A2 PRODUCT STUDY\MODELLING PHOTOS\PHOTOSHOOT\IMG_275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6525" y="4776788"/>
            <a:ext cx="1565275"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40" name="Picture 28" descr="G:\Technology &amp; Design\A2 PRODUCT STUDY\MODELLING PHOTOS\PHOTOSHOOT\IMG_2709.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92288" y="4776788"/>
            <a:ext cx="1566862"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1"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69642"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69643" name="Picture 16" descr="photo-34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209088" y="3287713"/>
            <a:ext cx="1295400" cy="178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44" name="Picture 21" descr="photo-35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209088" y="1487488"/>
            <a:ext cx="1290637"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45" name="Picture 41" descr="photo-33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209088" y="6961188"/>
            <a:ext cx="1800225" cy="134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304" name="Line 80"/>
          <p:cNvSpPr>
            <a:spLocks noChangeShapeType="1"/>
          </p:cNvSpPr>
          <p:nvPr/>
        </p:nvSpPr>
        <p:spPr bwMode="auto">
          <a:xfrm flipV="1">
            <a:off x="8993188" y="8113713"/>
            <a:ext cx="4168775" cy="969962"/>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5" name="Line 81"/>
          <p:cNvSpPr>
            <a:spLocks noChangeShapeType="1"/>
          </p:cNvSpPr>
          <p:nvPr/>
        </p:nvSpPr>
        <p:spPr bwMode="auto">
          <a:xfrm flipV="1">
            <a:off x="8993188" y="1103313"/>
            <a:ext cx="73025" cy="8018462"/>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7" name="Line 83"/>
          <p:cNvSpPr>
            <a:spLocks noChangeShapeType="1"/>
          </p:cNvSpPr>
          <p:nvPr/>
        </p:nvSpPr>
        <p:spPr bwMode="auto">
          <a:xfrm flipV="1">
            <a:off x="9066213" y="47625"/>
            <a:ext cx="4535487" cy="105568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69649" name="Text Box 85"/>
          <p:cNvSpPr txBox="1">
            <a:spLocks noChangeArrowheads="1"/>
          </p:cNvSpPr>
          <p:nvPr/>
        </p:nvSpPr>
        <p:spPr bwMode="auto">
          <a:xfrm rot="-773833">
            <a:off x="8858250" y="849313"/>
            <a:ext cx="409575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rgbClr val="993366"/>
                </a:solidFill>
              </a:rPr>
              <a:t>TABLE</a:t>
            </a:r>
          </a:p>
        </p:txBody>
      </p:sp>
      <p:pic>
        <p:nvPicPr>
          <p:cNvPr id="69650" name="Picture 33" descr="F:\Technology &amp; Design\A2 PRODUCT STUDY\MODELLING PHOTOS\photo-342.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209088" y="5160963"/>
            <a:ext cx="1295400" cy="173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51" name="Rectangle 34"/>
          <p:cNvSpPr>
            <a:spLocks noChangeArrowheads="1"/>
          </p:cNvSpPr>
          <p:nvPr/>
        </p:nvSpPr>
        <p:spPr bwMode="auto">
          <a:xfrm>
            <a:off x="10648950" y="1416050"/>
            <a:ext cx="1873250" cy="538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a:solidFill>
                  <a:srgbClr val="4D4D4D"/>
                </a:solidFill>
              </a:rPr>
              <a:t>This is used for </a:t>
            </a:r>
            <a:r>
              <a:rPr lang="en-GB" altLang="en-US" sz="1200" b="1">
                <a:solidFill>
                  <a:schemeClr val="hlink"/>
                </a:solidFill>
              </a:rPr>
              <a:t>storing pens or pencils</a:t>
            </a:r>
            <a:r>
              <a:rPr lang="en-GB" altLang="en-US" sz="1200">
                <a:solidFill>
                  <a:srgbClr val="4D4D4D"/>
                </a:solidFill>
              </a:rPr>
              <a:t>. This is also used to </a:t>
            </a:r>
            <a:r>
              <a:rPr lang="en-GB" altLang="en-US" sz="1200" b="1">
                <a:solidFill>
                  <a:schemeClr val="hlink"/>
                </a:solidFill>
              </a:rPr>
              <a:t>avoid the pens or pencils falling or slipping down or off the table</a:t>
            </a:r>
            <a:r>
              <a:rPr lang="en-GB" altLang="en-US" sz="1200">
                <a:solidFill>
                  <a:srgbClr val="4D4D4D"/>
                </a:solidFill>
              </a:rPr>
              <a:t>. </a:t>
            </a:r>
          </a:p>
          <a:p>
            <a:pPr algn="just" eaLnBrk="1" hangingPunct="1">
              <a:spcBef>
                <a:spcPct val="50000"/>
              </a:spcBef>
            </a:pPr>
            <a:r>
              <a:rPr lang="en-US" altLang="en-US" sz="1200" b="1" i="1" u="sng">
                <a:solidFill>
                  <a:srgbClr val="FF9900"/>
                </a:solidFill>
              </a:rPr>
              <a:t>The diagram right shows how I stick the four parts together in a particular order</a:t>
            </a:r>
            <a:r>
              <a:rPr lang="en-US" altLang="en-US" sz="1200">
                <a:solidFill>
                  <a:srgbClr val="4D4D4D"/>
                </a:solidFill>
              </a:rPr>
              <a:t>. </a:t>
            </a:r>
          </a:p>
          <a:p>
            <a:pPr algn="just" eaLnBrk="1" hangingPunct="1">
              <a:spcBef>
                <a:spcPct val="50000"/>
              </a:spcBef>
            </a:pPr>
            <a:r>
              <a:rPr lang="en-US" altLang="en-US" sz="1200" b="1" i="1" u="sng">
                <a:solidFill>
                  <a:srgbClr val="993366"/>
                </a:solidFill>
              </a:rPr>
              <a:t>LAYER 1:</a:t>
            </a:r>
            <a:r>
              <a:rPr lang="en-US" altLang="en-US" sz="1200">
                <a:solidFill>
                  <a:srgbClr val="4D4D4D"/>
                </a:solidFill>
              </a:rPr>
              <a:t> is the main table and has </a:t>
            </a:r>
            <a:r>
              <a:rPr lang="en-US" altLang="en-US" sz="1200" b="1">
                <a:solidFill>
                  <a:schemeClr val="hlink"/>
                </a:solidFill>
              </a:rPr>
              <a:t>storage space for storing or placing your pencil or a pen</a:t>
            </a:r>
            <a:r>
              <a:rPr lang="en-US" altLang="en-US" sz="1200" b="1">
                <a:solidFill>
                  <a:srgbClr val="4D4D4D"/>
                </a:solidFill>
              </a:rPr>
              <a:t> </a:t>
            </a:r>
            <a:r>
              <a:rPr lang="en-US" altLang="en-US" sz="1200">
                <a:solidFill>
                  <a:srgbClr val="4D4D4D"/>
                </a:solidFill>
              </a:rPr>
              <a:t>on to. This is used </a:t>
            </a:r>
            <a:r>
              <a:rPr lang="en-US" altLang="en-US" sz="1200" b="1">
                <a:solidFill>
                  <a:schemeClr val="hlink"/>
                </a:solidFill>
              </a:rPr>
              <a:t>to avoid</a:t>
            </a:r>
            <a:r>
              <a:rPr lang="en-US" altLang="en-US" sz="1200" b="1">
                <a:solidFill>
                  <a:srgbClr val="4D4D4D"/>
                </a:solidFill>
              </a:rPr>
              <a:t> </a:t>
            </a:r>
            <a:r>
              <a:rPr lang="en-US" altLang="en-US" sz="1200">
                <a:solidFill>
                  <a:srgbClr val="4D4D4D"/>
                </a:solidFill>
              </a:rPr>
              <a:t>from the </a:t>
            </a:r>
            <a:r>
              <a:rPr lang="en-US" altLang="en-US" sz="1200" b="1">
                <a:solidFill>
                  <a:schemeClr val="hlink"/>
                </a:solidFill>
              </a:rPr>
              <a:t>pen to fall of the table</a:t>
            </a:r>
            <a:r>
              <a:rPr lang="en-US" altLang="en-US" sz="1200">
                <a:solidFill>
                  <a:srgbClr val="4D4D4D"/>
                </a:solidFill>
              </a:rPr>
              <a:t>. </a:t>
            </a:r>
            <a:r>
              <a:rPr lang="en-US" altLang="en-US" sz="1200" i="1" u="sng">
                <a:solidFill>
                  <a:srgbClr val="4D4D4D"/>
                </a:solidFill>
              </a:rPr>
              <a:t>(</a:t>
            </a:r>
            <a:r>
              <a:rPr lang="en-US" altLang="en-US" sz="1200" i="1" u="sng">
                <a:solidFill>
                  <a:srgbClr val="FF9900"/>
                </a:solidFill>
              </a:rPr>
              <a:t>This will be tested</a:t>
            </a:r>
            <a:r>
              <a:rPr lang="en-US" altLang="en-US" sz="1200" i="1" u="sng">
                <a:solidFill>
                  <a:srgbClr val="4D4D4D"/>
                </a:solidFill>
              </a:rPr>
              <a:t>)</a:t>
            </a:r>
            <a:endParaRPr lang="en-US" altLang="en-US" sz="1200" b="1">
              <a:solidFill>
                <a:schemeClr val="hlink"/>
              </a:solidFill>
            </a:endParaRPr>
          </a:p>
          <a:p>
            <a:pPr algn="just" eaLnBrk="1" hangingPunct="1">
              <a:spcBef>
                <a:spcPct val="50000"/>
              </a:spcBef>
            </a:pPr>
            <a:r>
              <a:rPr lang="en-US" altLang="en-US" sz="1200" b="1" i="1" u="sng">
                <a:solidFill>
                  <a:srgbClr val="993366"/>
                </a:solidFill>
              </a:rPr>
              <a:t>LAYER 2:</a:t>
            </a:r>
            <a:r>
              <a:rPr lang="en-US" altLang="en-US" sz="1200">
                <a:solidFill>
                  <a:srgbClr val="4D4D4D"/>
                </a:solidFill>
              </a:rPr>
              <a:t> this is for creating a gap in-between the layer 1 and layer 3. this is also used for </a:t>
            </a:r>
            <a:r>
              <a:rPr lang="en-US" altLang="en-US" sz="1200" b="1">
                <a:solidFill>
                  <a:schemeClr val="hlink"/>
                </a:solidFill>
              </a:rPr>
              <a:t>storing your documents or paper etc</a:t>
            </a:r>
            <a:r>
              <a:rPr lang="en-US" altLang="en-US" sz="1200">
                <a:solidFill>
                  <a:srgbClr val="4D4D4D"/>
                </a:solidFill>
              </a:rPr>
              <a:t>.</a:t>
            </a:r>
          </a:p>
          <a:p>
            <a:pPr algn="just" eaLnBrk="1" hangingPunct="1">
              <a:spcBef>
                <a:spcPct val="50000"/>
              </a:spcBef>
            </a:pPr>
            <a:r>
              <a:rPr lang="en-US" altLang="en-US" sz="1200" b="1" i="1" u="sng">
                <a:solidFill>
                  <a:srgbClr val="993366"/>
                </a:solidFill>
              </a:rPr>
              <a:t>LAYER 3 &amp; 4:</a:t>
            </a:r>
            <a:r>
              <a:rPr lang="en-US" altLang="en-US" sz="1200">
                <a:solidFill>
                  <a:srgbClr val="4D4D4D"/>
                </a:solidFill>
              </a:rPr>
              <a:t> this is the </a:t>
            </a:r>
            <a:r>
              <a:rPr lang="en-US" altLang="en-US" sz="1200" b="1">
                <a:solidFill>
                  <a:schemeClr val="hlink"/>
                </a:solidFill>
              </a:rPr>
              <a:t>same shapes and it is</a:t>
            </a:r>
            <a:endParaRPr lang="en-GB" altLang="en-US" sz="1200">
              <a:solidFill>
                <a:schemeClr val="hlink"/>
              </a:solidFill>
            </a:endParaRPr>
          </a:p>
        </p:txBody>
      </p:sp>
      <p:sp>
        <p:nvSpPr>
          <p:cNvPr id="69652" name="Rectangle 42"/>
          <p:cNvSpPr>
            <a:spLocks noChangeArrowheads="1"/>
          </p:cNvSpPr>
          <p:nvPr/>
        </p:nvSpPr>
        <p:spPr bwMode="auto">
          <a:xfrm rot="-743972">
            <a:off x="-2735263" y="6824663"/>
            <a:ext cx="6335713" cy="2159000"/>
          </a:xfrm>
          <a:prstGeom prst="rect">
            <a:avLst/>
          </a:prstGeom>
          <a:solidFill>
            <a:schemeClr val="bg1"/>
          </a:solidFill>
          <a:ln w="28575" algn="ctr">
            <a:solidFill>
              <a:schemeClr val="bg1"/>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69653" name="Rectangle 41"/>
          <p:cNvSpPr>
            <a:spLocks noChangeArrowheads="1"/>
          </p:cNvSpPr>
          <p:nvPr/>
        </p:nvSpPr>
        <p:spPr bwMode="auto">
          <a:xfrm>
            <a:off x="-2887663" y="6169025"/>
            <a:ext cx="6335713" cy="2160588"/>
          </a:xfrm>
          <a:prstGeom prst="rect">
            <a:avLst/>
          </a:prstGeom>
          <a:solidFill>
            <a:schemeClr val="bg1"/>
          </a:solidFill>
          <a:ln w="28575" algn="ctr">
            <a:solidFill>
              <a:schemeClr val="bg1"/>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grpSp>
        <p:nvGrpSpPr>
          <p:cNvPr id="69654" name="Group 75"/>
          <p:cNvGrpSpPr>
            <a:grpSpLocks/>
          </p:cNvGrpSpPr>
          <p:nvPr/>
        </p:nvGrpSpPr>
        <p:grpSpPr bwMode="auto">
          <a:xfrm>
            <a:off x="-944563" y="336550"/>
            <a:ext cx="4819651" cy="9074150"/>
            <a:chOff x="-944563" y="334963"/>
            <a:chExt cx="4819636" cy="9074150"/>
          </a:xfrm>
        </p:grpSpPr>
        <p:sp>
          <p:nvSpPr>
            <p:cNvPr id="69661" name="Text Box 4"/>
            <p:cNvSpPr txBox="1">
              <a:spLocks noChangeArrowheads="1"/>
            </p:cNvSpPr>
            <p:nvPr/>
          </p:nvSpPr>
          <p:spPr bwMode="auto">
            <a:xfrm>
              <a:off x="-7938" y="1631950"/>
              <a:ext cx="3816351"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DEVELOPMENT &amp; EVAULATION OF FINAL DESIGN PROTOTYPE</a:t>
              </a:r>
              <a:endParaRPr lang="en-GB" altLang="en-US" sz="1600" b="1" i="1" u="sng">
                <a:solidFill>
                  <a:srgbClr val="993366"/>
                </a:solidFill>
                <a:cs typeface="Arial" pitchFamily="34" charset="0"/>
              </a:endParaRPr>
            </a:p>
          </p:txBody>
        </p:sp>
        <p:pic>
          <p:nvPicPr>
            <p:cNvPr id="69662" name="Picture 54" descr="F:\photo-32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6525" y="2424113"/>
              <a:ext cx="1557338"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63" name="Picture 59" descr="F:\photo-32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2288" y="2424113"/>
              <a:ext cx="1560512"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64" name="Rectangle 62"/>
            <p:cNvSpPr>
              <a:spLocks noChangeArrowheads="1"/>
            </p:cNvSpPr>
            <p:nvPr/>
          </p:nvSpPr>
          <p:spPr bwMode="auto">
            <a:xfrm rot="-769928">
              <a:off x="-278920" y="902631"/>
              <a:ext cx="3862566" cy="513975"/>
            </a:xfrm>
            <a:prstGeom prst="rect">
              <a:avLst/>
            </a:prstGeom>
            <a:solidFill>
              <a:schemeClr val="bg1"/>
            </a:solidFill>
            <a:ln w="28575" algn="ctr">
              <a:solidFill>
                <a:schemeClr val="bg1"/>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69665" name="Rectangle 63"/>
            <p:cNvSpPr>
              <a:spLocks noChangeArrowheads="1"/>
            </p:cNvSpPr>
            <p:nvPr/>
          </p:nvSpPr>
          <p:spPr bwMode="auto">
            <a:xfrm>
              <a:off x="0" y="1344216"/>
              <a:ext cx="3592488" cy="5832648"/>
            </a:xfrm>
            <a:prstGeom prst="rect">
              <a:avLst/>
            </a:prstGeom>
            <a:solidFill>
              <a:schemeClr val="bg1"/>
            </a:solidFill>
            <a:ln w="28575" algn="ctr">
              <a:solidFill>
                <a:schemeClr val="bg1"/>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69666" name="Rectangle 64"/>
            <p:cNvSpPr>
              <a:spLocks noChangeArrowheads="1"/>
            </p:cNvSpPr>
            <p:nvPr/>
          </p:nvSpPr>
          <p:spPr bwMode="auto">
            <a:xfrm>
              <a:off x="3232448" y="912168"/>
              <a:ext cx="504056" cy="576064"/>
            </a:xfrm>
            <a:prstGeom prst="rect">
              <a:avLst/>
            </a:prstGeom>
            <a:solidFill>
              <a:schemeClr val="bg1"/>
            </a:solidFill>
            <a:ln w="28575" algn="ctr">
              <a:solidFill>
                <a:schemeClr val="bg1"/>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grpSp>
          <p:nvGrpSpPr>
            <p:cNvPr id="69667" name="Group 62"/>
            <p:cNvGrpSpPr>
              <a:grpSpLocks/>
            </p:cNvGrpSpPr>
            <p:nvPr/>
          </p:nvGrpSpPr>
          <p:grpSpPr bwMode="auto">
            <a:xfrm rot="10800000">
              <a:off x="-944563" y="334963"/>
              <a:ext cx="4608513" cy="9074150"/>
              <a:chOff x="2671" y="-15"/>
              <a:chExt cx="2903" cy="5716"/>
            </a:xfrm>
          </p:grpSpPr>
          <p:sp>
            <p:nvSpPr>
              <p:cNvPr id="2" name="Line 80"/>
              <p:cNvSpPr>
                <a:spLocks noChangeShapeType="1"/>
              </p:cNvSpPr>
              <p:nvPr/>
            </p:nvSpPr>
            <p:spPr bwMode="auto">
              <a:xfrm flipV="1">
                <a:off x="2671" y="5077"/>
                <a:ext cx="2626" cy="611"/>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4" name="Line 83"/>
              <p:cNvSpPr>
                <a:spLocks noChangeShapeType="1"/>
              </p:cNvSpPr>
              <p:nvPr/>
            </p:nvSpPr>
            <p:spPr bwMode="auto">
              <a:xfrm flipV="1">
                <a:off x="2717" y="-4"/>
                <a:ext cx="2857" cy="665"/>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 name="Line 81"/>
              <p:cNvSpPr>
                <a:spLocks noChangeShapeType="1"/>
              </p:cNvSpPr>
              <p:nvPr/>
            </p:nvSpPr>
            <p:spPr bwMode="auto">
              <a:xfrm flipV="1">
                <a:off x="2682" y="661"/>
                <a:ext cx="46" cy="5051"/>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grpSp>
        <p:pic>
          <p:nvPicPr>
            <p:cNvPr id="69668" name="Picture 15"/>
            <p:cNvPicPr>
              <a:picLocks noChangeAspect="1" noChangeArrowheads="1"/>
            </p:cNvPicPr>
            <p:nvPr/>
          </p:nvPicPr>
          <p:blipFill>
            <a:blip r:embed="rId13">
              <a:clrChange>
                <a:clrFrom>
                  <a:srgbClr val="FFFFFF"/>
                </a:clrFrom>
                <a:clrTo>
                  <a:srgbClr val="FFFFFF">
                    <a:alpha val="0"/>
                  </a:srgbClr>
                </a:clrTo>
              </a:clrChange>
              <a:grayscl/>
              <a:biLevel thresh="50000"/>
              <a:extLst>
                <a:ext uri="{28A0092B-C50C-407E-A947-70E740481C1C}">
                  <a14:useLocalDpi xmlns:a14="http://schemas.microsoft.com/office/drawing/2010/main" val="0"/>
                </a:ext>
              </a:extLst>
            </a:blip>
            <a:srcRect l="57327" t="19490" r="15320" b="11615"/>
            <a:stretch>
              <a:fillRect/>
            </a:stretch>
          </p:blipFill>
          <p:spPr bwMode="auto">
            <a:xfrm>
              <a:off x="-85739" y="1711325"/>
              <a:ext cx="3657600" cy="691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sp>
          <p:nvSpPr>
            <p:cNvPr id="69669" name="Text Box 85"/>
            <p:cNvSpPr txBox="1">
              <a:spLocks noChangeArrowheads="1"/>
            </p:cNvSpPr>
            <p:nvPr/>
          </p:nvSpPr>
          <p:spPr bwMode="auto">
            <a:xfrm rot="-773833">
              <a:off x="-220677" y="1004888"/>
              <a:ext cx="40957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rgbClr val="993366"/>
                  </a:solidFill>
                </a:rPr>
                <a:t>STEP BY STEP</a:t>
              </a:r>
            </a:p>
          </p:txBody>
        </p:sp>
        <p:sp>
          <p:nvSpPr>
            <p:cNvPr id="69670" name="Line 17"/>
            <p:cNvSpPr>
              <a:spLocks noChangeShapeType="1"/>
            </p:cNvSpPr>
            <p:nvPr/>
          </p:nvSpPr>
          <p:spPr bwMode="auto">
            <a:xfrm>
              <a:off x="2938448" y="2576513"/>
              <a:ext cx="0" cy="1225550"/>
            </a:xfrm>
            <a:prstGeom prst="line">
              <a:avLst/>
            </a:prstGeom>
            <a:noFill/>
            <a:ln w="28575">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69671" name="Line 18"/>
            <p:cNvSpPr>
              <a:spLocks noChangeShapeType="1"/>
            </p:cNvSpPr>
            <p:nvPr/>
          </p:nvSpPr>
          <p:spPr bwMode="auto">
            <a:xfrm>
              <a:off x="2938448" y="4160838"/>
              <a:ext cx="0" cy="1368425"/>
            </a:xfrm>
            <a:prstGeom prst="line">
              <a:avLst/>
            </a:prstGeom>
            <a:noFill/>
            <a:ln w="28575">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69672" name="Line 19"/>
            <p:cNvSpPr>
              <a:spLocks noChangeShapeType="1"/>
            </p:cNvSpPr>
            <p:nvPr/>
          </p:nvSpPr>
          <p:spPr bwMode="auto">
            <a:xfrm>
              <a:off x="2938448" y="5961063"/>
              <a:ext cx="0" cy="1296987"/>
            </a:xfrm>
            <a:prstGeom prst="line">
              <a:avLst/>
            </a:prstGeom>
            <a:noFill/>
            <a:ln w="28575">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69673" name="Line 20"/>
            <p:cNvSpPr>
              <a:spLocks noChangeShapeType="1"/>
            </p:cNvSpPr>
            <p:nvPr/>
          </p:nvSpPr>
          <p:spPr bwMode="auto">
            <a:xfrm>
              <a:off x="706423" y="3297238"/>
              <a:ext cx="0" cy="1296987"/>
            </a:xfrm>
            <a:prstGeom prst="line">
              <a:avLst/>
            </a:prstGeom>
            <a:noFill/>
            <a:ln w="28575">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69674" name="Line 21"/>
            <p:cNvSpPr>
              <a:spLocks noChangeShapeType="1"/>
            </p:cNvSpPr>
            <p:nvPr/>
          </p:nvSpPr>
          <p:spPr bwMode="auto">
            <a:xfrm>
              <a:off x="706423" y="4953000"/>
              <a:ext cx="0" cy="1296988"/>
            </a:xfrm>
            <a:prstGeom prst="line">
              <a:avLst/>
            </a:prstGeom>
            <a:noFill/>
            <a:ln w="28575">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69675" name="Line 22"/>
            <p:cNvSpPr>
              <a:spLocks noChangeShapeType="1"/>
            </p:cNvSpPr>
            <p:nvPr/>
          </p:nvSpPr>
          <p:spPr bwMode="auto">
            <a:xfrm>
              <a:off x="706423" y="6681788"/>
              <a:ext cx="0" cy="1296987"/>
            </a:xfrm>
            <a:prstGeom prst="line">
              <a:avLst/>
            </a:prstGeom>
            <a:noFill/>
            <a:ln w="28575">
              <a:solidFill>
                <a:srgbClr val="FF9900"/>
              </a:solidFill>
              <a:prstDash val="dash"/>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grpSp>
      <p:sp>
        <p:nvSpPr>
          <p:cNvPr id="69655" name="Text Box 18"/>
          <p:cNvSpPr txBox="1">
            <a:spLocks noChangeArrowheads="1"/>
          </p:cNvSpPr>
          <p:nvPr/>
        </p:nvSpPr>
        <p:spPr bwMode="auto">
          <a:xfrm>
            <a:off x="3663950" y="271463"/>
            <a:ext cx="5184775" cy="899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a:solidFill>
                  <a:srgbClr val="4D4D4D"/>
                </a:solidFill>
              </a:rPr>
              <a:t>While I was making the final prototype I’ve used the old cardboard box and unfold the box and placed my paper template that I’ve already printed out for the paper model. I then cut out all the cardboard templates by hand using a sharp knife as the machine in the technology department isn't big enough.  As I was cutting  out the templates one by  one, I made sure that I was really careful while I was cutting out the outline because the measurements and shapes have to be accurate in order to make the product to look right.</a:t>
            </a:r>
          </a:p>
          <a:p>
            <a:pPr algn="just" eaLnBrk="1" hangingPunct="1"/>
            <a:endParaRPr lang="en-US" altLang="en-US" sz="1200">
              <a:solidFill>
                <a:srgbClr val="4D4D4D"/>
              </a:solidFill>
            </a:endParaRPr>
          </a:p>
          <a:p>
            <a:pPr algn="just" eaLnBrk="1" hangingPunct="1"/>
            <a:r>
              <a:rPr lang="en-US" altLang="en-US" sz="1200">
                <a:solidFill>
                  <a:srgbClr val="4D4D4D"/>
                </a:solidFill>
              </a:rPr>
              <a:t>I want to find out using cardboard, I want to see what the size of the product looks in real life and also to find out if it is suitable for young children and adults as well.  And also to see if the use of </a:t>
            </a:r>
            <a:r>
              <a:rPr lang="en-US" altLang="en-US" sz="1200" b="1">
                <a:solidFill>
                  <a:srgbClr val="993366"/>
                </a:solidFill>
              </a:rPr>
              <a:t>environmentally friendly material is lightweight and also comfortable to use and also to carry round etc.</a:t>
            </a:r>
          </a:p>
          <a:p>
            <a:pPr algn="just" eaLnBrk="1" hangingPunct="1"/>
            <a:endParaRPr lang="en-GB" altLang="en-US" sz="1200">
              <a:solidFill>
                <a:srgbClr val="4D4D4D"/>
              </a:solidFill>
            </a:endParaRPr>
          </a:p>
          <a:p>
            <a:pPr algn="just" eaLnBrk="1" hangingPunct="1"/>
            <a:r>
              <a:rPr lang="en-GB" altLang="en-US" sz="1200">
                <a:solidFill>
                  <a:srgbClr val="4D4D4D"/>
                </a:solidFill>
              </a:rPr>
              <a:t>To make the joints to bend, I cut the cardboard slightly half way using a sharp knife not the whole way through the material because it will fall apart. As I’ve done cutting out the shapes and also small cuts, I then started to bend the edges carefully. And I also started to build each templates and stuck parts together using the paper tape and also the glue gun. I thought using the paper tape was really interesting and also when the water is applied to shiny part of the tape I can tell that it is very sticky. This makes me think that this is a strong technique for joining parts and also keeping parts together for a long period of time.</a:t>
            </a:r>
          </a:p>
          <a:p>
            <a:pPr algn="just" eaLnBrk="1" hangingPunct="1"/>
            <a:endParaRPr lang="en-GB" altLang="en-US" sz="1200">
              <a:solidFill>
                <a:srgbClr val="4D4D4D"/>
              </a:solidFill>
            </a:endParaRPr>
          </a:p>
          <a:p>
            <a:pPr algn="just" eaLnBrk="1" hangingPunct="1"/>
            <a:r>
              <a:rPr lang="en-GB" altLang="en-US" sz="1200">
                <a:solidFill>
                  <a:srgbClr val="4D4D4D"/>
                </a:solidFill>
              </a:rPr>
              <a:t>While looking at the finish model I discovered that there are parts that keep the other part together or keeping the joints together securely.  As I already mentioned throughout the task that I am going to use cardboard for my final product. As I was experimenting with this type of cardboard I thought the product looked really appealing to the eye. One  big drawback of manufacturing this prototype the </a:t>
            </a:r>
            <a:r>
              <a:rPr lang="en-GB" altLang="en-US" sz="1200" b="1">
                <a:solidFill>
                  <a:srgbClr val="993366"/>
                </a:solidFill>
              </a:rPr>
              <a:t>cardboard thickness is quite thick because it was difficult to bend and also to fold the stool in order to fit in to the front pocket of the bag</a:t>
            </a:r>
            <a:r>
              <a:rPr lang="en-GB" altLang="en-US" sz="1200">
                <a:solidFill>
                  <a:srgbClr val="4D4D4D"/>
                </a:solidFill>
              </a:rPr>
              <a:t>. This can be solved by using a </a:t>
            </a:r>
            <a:r>
              <a:rPr lang="en-GB" altLang="en-US" sz="1200" b="1">
                <a:solidFill>
                  <a:srgbClr val="993366"/>
                </a:solidFill>
              </a:rPr>
              <a:t>slightly thinner sheet of cardboard</a:t>
            </a:r>
            <a:r>
              <a:rPr lang="en-GB" altLang="en-US" sz="1200">
                <a:solidFill>
                  <a:srgbClr val="4D4D4D"/>
                </a:solidFill>
              </a:rPr>
              <a:t>.</a:t>
            </a:r>
          </a:p>
          <a:p>
            <a:pPr algn="just" eaLnBrk="1" hangingPunct="1"/>
            <a:endParaRPr lang="en-GB" altLang="en-US" sz="1200">
              <a:solidFill>
                <a:srgbClr val="4D4D4D"/>
              </a:solidFill>
            </a:endParaRPr>
          </a:p>
          <a:p>
            <a:pPr algn="just" eaLnBrk="1" hangingPunct="1"/>
            <a:r>
              <a:rPr lang="en-GB" altLang="en-US" sz="1200">
                <a:solidFill>
                  <a:srgbClr val="4D4D4D"/>
                </a:solidFill>
              </a:rPr>
              <a:t>I am aiming that my final product can be </a:t>
            </a:r>
            <a:r>
              <a:rPr lang="en-GB" altLang="en-US" sz="1200" b="1">
                <a:solidFill>
                  <a:srgbClr val="993366"/>
                </a:solidFill>
              </a:rPr>
              <a:t>used out in wet conditions when the varnish is applied to protect the product from falling apart</a:t>
            </a:r>
            <a:r>
              <a:rPr lang="en-GB" altLang="en-US" sz="1200">
                <a:solidFill>
                  <a:srgbClr val="4D4D4D"/>
                </a:solidFill>
              </a:rPr>
              <a:t> in wet conditions. The use of </a:t>
            </a:r>
            <a:r>
              <a:rPr lang="en-GB" altLang="en-US" sz="1200" b="1">
                <a:solidFill>
                  <a:srgbClr val="993366"/>
                </a:solidFill>
              </a:rPr>
              <a:t>acrylic paints is used to increase the overall appearance of the bag</a:t>
            </a:r>
            <a:r>
              <a:rPr lang="en-GB" altLang="en-US" sz="1200">
                <a:solidFill>
                  <a:srgbClr val="4D4D4D"/>
                </a:solidFill>
              </a:rPr>
              <a:t> by using nice bright vivid colours and it is also available in many different colours. </a:t>
            </a:r>
            <a:r>
              <a:rPr lang="en-GB" altLang="en-US" sz="1200" b="1">
                <a:solidFill>
                  <a:srgbClr val="FF9900"/>
                </a:solidFill>
              </a:rPr>
              <a:t>Acrylic paints are very cheap and also easy to use and also to work with.</a:t>
            </a:r>
            <a:endParaRPr lang="en-US" altLang="en-US" sz="1200" b="1">
              <a:solidFill>
                <a:srgbClr val="FF9900"/>
              </a:solidFill>
            </a:endParaRPr>
          </a:p>
          <a:p>
            <a:pPr algn="just" eaLnBrk="1" hangingPunct="1"/>
            <a:endParaRPr lang="en-US" altLang="en-US" sz="1200">
              <a:solidFill>
                <a:srgbClr val="4D4D4D"/>
              </a:solidFill>
            </a:endParaRPr>
          </a:p>
          <a:p>
            <a:pPr algn="just" eaLnBrk="1" hangingPunct="1"/>
            <a:r>
              <a:rPr lang="en-US" altLang="en-US" sz="1200">
                <a:solidFill>
                  <a:srgbClr val="4D4D4D"/>
                </a:solidFill>
              </a:rPr>
              <a:t>By judging the size of the stool, </a:t>
            </a:r>
            <a:r>
              <a:rPr lang="en-US" altLang="en-US" sz="1200" b="1">
                <a:solidFill>
                  <a:srgbClr val="993366"/>
                </a:solidFill>
              </a:rPr>
              <a:t>I really liked the size </a:t>
            </a:r>
            <a:r>
              <a:rPr lang="en-US" altLang="en-US" sz="1200">
                <a:solidFill>
                  <a:srgbClr val="4D4D4D"/>
                </a:solidFill>
              </a:rPr>
              <a:t>because I’ve tried it myself and </a:t>
            </a:r>
            <a:r>
              <a:rPr lang="en-US" altLang="en-US" sz="1200" b="1">
                <a:solidFill>
                  <a:srgbClr val="993366"/>
                </a:solidFill>
              </a:rPr>
              <a:t>it felt really comfortable and also suitable size for my sitting and it is also very supportive as well</a:t>
            </a:r>
            <a:r>
              <a:rPr lang="en-US" altLang="en-US" sz="1200">
                <a:solidFill>
                  <a:srgbClr val="4D4D4D"/>
                </a:solidFill>
              </a:rPr>
              <a:t>. When I’ve finished creating the cardboard prototype I thought judging by the size was perfect </a:t>
            </a:r>
            <a:r>
              <a:rPr lang="en-US" altLang="en-US" sz="1200" b="1">
                <a:solidFill>
                  <a:srgbClr val="993366"/>
                </a:solidFill>
              </a:rPr>
              <a:t>for all age group </a:t>
            </a:r>
            <a:r>
              <a:rPr lang="en-US" altLang="en-US" sz="1200">
                <a:solidFill>
                  <a:srgbClr val="4D4D4D"/>
                </a:solidFill>
              </a:rPr>
              <a:t>because it has </a:t>
            </a:r>
            <a:r>
              <a:rPr lang="en-US" altLang="en-US" sz="1200" b="1">
                <a:solidFill>
                  <a:srgbClr val="993366"/>
                </a:solidFill>
              </a:rPr>
              <a:t>a reasonable and sensible size and it is also really attractive to look at</a:t>
            </a:r>
            <a:r>
              <a:rPr lang="en-US" altLang="en-US" sz="1200">
                <a:solidFill>
                  <a:srgbClr val="4D4D4D"/>
                </a:solidFill>
              </a:rPr>
              <a:t>.</a:t>
            </a:r>
          </a:p>
        </p:txBody>
      </p:sp>
      <p:sp>
        <p:nvSpPr>
          <p:cNvPr id="69656" name="Text Box 85"/>
          <p:cNvSpPr txBox="1">
            <a:spLocks noChangeArrowheads="1"/>
          </p:cNvSpPr>
          <p:nvPr/>
        </p:nvSpPr>
        <p:spPr bwMode="auto">
          <a:xfrm rot="-773833">
            <a:off x="-1296988" y="1992313"/>
            <a:ext cx="4095751"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chemeClr val="hlink"/>
                </a:solidFill>
              </a:rPr>
              <a:t>LAYER 1</a:t>
            </a:r>
          </a:p>
        </p:txBody>
      </p:sp>
      <p:sp>
        <p:nvSpPr>
          <p:cNvPr id="69657" name="Text Box 85"/>
          <p:cNvSpPr txBox="1">
            <a:spLocks noChangeArrowheads="1"/>
          </p:cNvSpPr>
          <p:nvPr/>
        </p:nvSpPr>
        <p:spPr bwMode="auto">
          <a:xfrm rot="-773833">
            <a:off x="-1223963" y="3516313"/>
            <a:ext cx="4095751"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chemeClr val="hlink"/>
                </a:solidFill>
              </a:rPr>
              <a:t>LAYER 2</a:t>
            </a:r>
          </a:p>
        </p:txBody>
      </p:sp>
      <p:sp>
        <p:nvSpPr>
          <p:cNvPr id="69658" name="Text Box 85"/>
          <p:cNvSpPr txBox="1">
            <a:spLocks noChangeArrowheads="1"/>
          </p:cNvSpPr>
          <p:nvPr/>
        </p:nvSpPr>
        <p:spPr bwMode="auto">
          <a:xfrm rot="-773833">
            <a:off x="-1233488" y="5159375"/>
            <a:ext cx="4095751"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chemeClr val="hlink"/>
                </a:solidFill>
              </a:rPr>
              <a:t>LAYER 3</a:t>
            </a:r>
          </a:p>
        </p:txBody>
      </p:sp>
      <p:sp>
        <p:nvSpPr>
          <p:cNvPr id="69659" name="Text Box 85"/>
          <p:cNvSpPr txBox="1">
            <a:spLocks noChangeArrowheads="1"/>
          </p:cNvSpPr>
          <p:nvPr/>
        </p:nvSpPr>
        <p:spPr bwMode="auto">
          <a:xfrm rot="-773833">
            <a:off x="-1233488" y="6900863"/>
            <a:ext cx="4095751"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chemeClr val="hlink"/>
                </a:solidFill>
              </a:rPr>
              <a:t>LAYER 4</a:t>
            </a:r>
          </a:p>
        </p:txBody>
      </p:sp>
      <p:sp>
        <p:nvSpPr>
          <p:cNvPr id="69660" name="Rectangle 34"/>
          <p:cNvSpPr>
            <a:spLocks noChangeArrowheads="1"/>
          </p:cNvSpPr>
          <p:nvPr/>
        </p:nvSpPr>
        <p:spPr bwMode="auto">
          <a:xfrm>
            <a:off x="11080750" y="6738938"/>
            <a:ext cx="144145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US" altLang="en-US" sz="1200" b="1">
                <a:solidFill>
                  <a:schemeClr val="hlink"/>
                </a:solidFill>
              </a:rPr>
              <a:t>used for keeping the table stable while it is placed onto the bag to create a stable and supportive school desk or a portable desk</a:t>
            </a:r>
            <a:r>
              <a:rPr lang="en-US" altLang="en-US" sz="1200">
                <a:solidFill>
                  <a:srgbClr val="4D4D4D"/>
                </a:solidFill>
              </a:rPr>
              <a:t>. </a:t>
            </a:r>
            <a:endParaRPr lang="en-GB" altLang="en-US" sz="1200">
              <a:solidFill>
                <a:schemeClr val="hlink"/>
              </a:solidFill>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pic>
        <p:nvPicPr>
          <p:cNvPr id="70659" name="Picture 29" descr="G:\Technology &amp; Design\A2 PRODUCT STUDY\MODELLING PHOTOS\PHOTOSHOOT\IMG_2594.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6525" y="7008813"/>
            <a:ext cx="1547813" cy="206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0" name="Picture 31" descr="G:\Technology &amp; Design\A2 PRODUCT STUDY\MODELLING PHOTOS\PHOTOSHOOT\IMG_277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92288" y="7032625"/>
            <a:ext cx="1566862"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1" name="Rectangle 40"/>
          <p:cNvSpPr>
            <a:spLocks noChangeArrowheads="1"/>
          </p:cNvSpPr>
          <p:nvPr/>
        </p:nvSpPr>
        <p:spPr bwMode="auto">
          <a:xfrm rot="-743972">
            <a:off x="-2735263" y="6824663"/>
            <a:ext cx="6335713" cy="2159000"/>
          </a:xfrm>
          <a:prstGeom prst="rect">
            <a:avLst/>
          </a:prstGeom>
          <a:solidFill>
            <a:schemeClr val="bg1"/>
          </a:solidFill>
          <a:ln w="28575" algn="ctr">
            <a:solidFill>
              <a:schemeClr val="bg1"/>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70662" name="Rectangle 41"/>
          <p:cNvSpPr>
            <a:spLocks noChangeArrowheads="1"/>
          </p:cNvSpPr>
          <p:nvPr/>
        </p:nvSpPr>
        <p:spPr bwMode="auto">
          <a:xfrm>
            <a:off x="-2887663" y="6169025"/>
            <a:ext cx="6335713" cy="2160588"/>
          </a:xfrm>
          <a:prstGeom prst="rect">
            <a:avLst/>
          </a:prstGeom>
          <a:solidFill>
            <a:schemeClr val="bg1"/>
          </a:solidFill>
          <a:ln w="28575" algn="ctr">
            <a:solidFill>
              <a:schemeClr val="bg1"/>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70663"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70664" name="Text Box 4"/>
          <p:cNvSpPr txBox="1">
            <a:spLocks noChangeArrowheads="1"/>
          </p:cNvSpPr>
          <p:nvPr/>
        </p:nvSpPr>
        <p:spPr bwMode="auto">
          <a:xfrm>
            <a:off x="-7938" y="1631950"/>
            <a:ext cx="3816351"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DEVELOPMENT &amp; EVAULATION OF FINAL DESIGN PROTOTYPE</a:t>
            </a:r>
            <a:endParaRPr lang="en-GB" altLang="en-US" sz="1600" b="1" i="1" u="sng">
              <a:solidFill>
                <a:srgbClr val="993366"/>
              </a:solidFill>
              <a:cs typeface="Arial" pitchFamily="34" charset="0"/>
            </a:endParaRPr>
          </a:p>
        </p:txBody>
      </p:sp>
      <p:sp>
        <p:nvSpPr>
          <p:cNvPr id="70665"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70666" name="Picture 53" descr="F:\photo-369.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13850" y="2063750"/>
            <a:ext cx="1292225"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7" name="Picture 54" descr="F:\photo-322.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6525" y="2424113"/>
            <a:ext cx="1557338"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8" name="Picture 59" descr="F:\photo-327.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792288" y="2424113"/>
            <a:ext cx="1560512"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9" name="Picture 36" descr="photo-36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209088" y="3863975"/>
            <a:ext cx="1290637"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70" name="Picture 37" descr="photo-36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09088" y="5664200"/>
            <a:ext cx="1292225"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304" name="Line 80"/>
          <p:cNvSpPr>
            <a:spLocks noChangeShapeType="1"/>
          </p:cNvSpPr>
          <p:nvPr/>
        </p:nvSpPr>
        <p:spPr bwMode="auto">
          <a:xfrm flipV="1">
            <a:off x="8993188" y="8113713"/>
            <a:ext cx="4168775" cy="969962"/>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5" name="Line 81"/>
          <p:cNvSpPr>
            <a:spLocks noChangeShapeType="1"/>
          </p:cNvSpPr>
          <p:nvPr/>
        </p:nvSpPr>
        <p:spPr bwMode="auto">
          <a:xfrm flipV="1">
            <a:off x="8993188" y="1103313"/>
            <a:ext cx="73025" cy="8018462"/>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7" name="Line 83"/>
          <p:cNvSpPr>
            <a:spLocks noChangeShapeType="1"/>
          </p:cNvSpPr>
          <p:nvPr/>
        </p:nvSpPr>
        <p:spPr bwMode="auto">
          <a:xfrm flipV="1">
            <a:off x="9066213" y="47625"/>
            <a:ext cx="4535487" cy="105568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70674" name="Text Box 85"/>
          <p:cNvSpPr txBox="1">
            <a:spLocks noChangeArrowheads="1"/>
          </p:cNvSpPr>
          <p:nvPr/>
        </p:nvSpPr>
        <p:spPr bwMode="auto">
          <a:xfrm rot="-773833">
            <a:off x="8858250" y="849313"/>
            <a:ext cx="409575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rgbClr val="993366"/>
                </a:solidFill>
              </a:rPr>
              <a:t>USING THE MODEL</a:t>
            </a:r>
          </a:p>
        </p:txBody>
      </p:sp>
      <p:sp>
        <p:nvSpPr>
          <p:cNvPr id="70675" name="Rectangle 15"/>
          <p:cNvSpPr>
            <a:spLocks noChangeArrowheads="1"/>
          </p:cNvSpPr>
          <p:nvPr/>
        </p:nvSpPr>
        <p:spPr bwMode="auto">
          <a:xfrm>
            <a:off x="10648950" y="1379538"/>
            <a:ext cx="1873250" cy="630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a:solidFill>
                  <a:srgbClr val="4D4D4D"/>
                </a:solidFill>
              </a:rPr>
              <a:t>I think the overall bag looks really </a:t>
            </a:r>
            <a:r>
              <a:rPr lang="en-GB" altLang="en-US" sz="1200" b="1">
                <a:solidFill>
                  <a:schemeClr val="hlink"/>
                </a:solidFill>
              </a:rPr>
              <a:t>attractive</a:t>
            </a:r>
            <a:r>
              <a:rPr lang="en-GB" altLang="en-US" sz="1200">
                <a:solidFill>
                  <a:srgbClr val="4D4D4D"/>
                </a:solidFill>
              </a:rPr>
              <a:t> and also really </a:t>
            </a:r>
            <a:r>
              <a:rPr lang="en-GB" altLang="en-US" sz="1200" b="1">
                <a:solidFill>
                  <a:schemeClr val="hlink"/>
                </a:solidFill>
              </a:rPr>
              <a:t>quirky to look at</a:t>
            </a:r>
            <a:r>
              <a:rPr lang="en-GB" altLang="en-US" sz="1200">
                <a:solidFill>
                  <a:srgbClr val="4D4D4D"/>
                </a:solidFill>
              </a:rPr>
              <a:t>. I really like the way when the table is the </a:t>
            </a:r>
            <a:r>
              <a:rPr lang="en-GB" altLang="en-US" sz="1200" b="1">
                <a:solidFill>
                  <a:schemeClr val="hlink"/>
                </a:solidFill>
              </a:rPr>
              <a:t>same height and width and that’s how the table can fit into the bag easily and taken out of the bag easily</a:t>
            </a:r>
            <a:r>
              <a:rPr lang="en-GB" altLang="en-US" sz="1200">
                <a:solidFill>
                  <a:srgbClr val="4D4D4D"/>
                </a:solidFill>
              </a:rPr>
              <a:t>.</a:t>
            </a:r>
          </a:p>
          <a:p>
            <a:pPr algn="just" eaLnBrk="1" hangingPunct="1">
              <a:spcBef>
                <a:spcPct val="50000"/>
              </a:spcBef>
            </a:pPr>
            <a:r>
              <a:rPr lang="en-GB" altLang="en-US" sz="1200">
                <a:solidFill>
                  <a:srgbClr val="4D4D4D"/>
                </a:solidFill>
              </a:rPr>
              <a:t>The stool is also able to </a:t>
            </a:r>
            <a:r>
              <a:rPr lang="en-GB" altLang="en-US" sz="1200" b="1">
                <a:solidFill>
                  <a:schemeClr val="hlink"/>
                </a:solidFill>
              </a:rPr>
              <a:t>fit the front pocket when it is folded. The stool can be easily taken out and unfolds easily</a:t>
            </a:r>
            <a:r>
              <a:rPr lang="en-GB" altLang="en-US" sz="1200">
                <a:solidFill>
                  <a:srgbClr val="4D4D4D"/>
                </a:solidFill>
              </a:rPr>
              <a:t>. </a:t>
            </a:r>
          </a:p>
          <a:p>
            <a:pPr algn="just" eaLnBrk="1" hangingPunct="1">
              <a:spcBef>
                <a:spcPct val="50000"/>
              </a:spcBef>
            </a:pPr>
            <a:r>
              <a:rPr lang="en-GB" altLang="en-US" sz="1200">
                <a:solidFill>
                  <a:srgbClr val="4D4D4D"/>
                </a:solidFill>
              </a:rPr>
              <a:t>The bag doesn’t just carry the table and stool it </a:t>
            </a:r>
            <a:r>
              <a:rPr lang="en-GB" altLang="en-US" sz="1200" b="1">
                <a:solidFill>
                  <a:schemeClr val="hlink"/>
                </a:solidFill>
              </a:rPr>
              <a:t>can also carry the students textbooks or documents or the office worker can put their laptop etc</a:t>
            </a:r>
            <a:r>
              <a:rPr lang="en-GB" altLang="en-US" sz="1200">
                <a:solidFill>
                  <a:srgbClr val="4D4D4D"/>
                </a:solidFill>
              </a:rPr>
              <a:t>. I am going to do some </a:t>
            </a:r>
            <a:r>
              <a:rPr lang="en-GB" altLang="en-US" sz="1200" i="1" u="sng">
                <a:solidFill>
                  <a:srgbClr val="FF9900"/>
                </a:solidFill>
              </a:rPr>
              <a:t>weight testing </a:t>
            </a:r>
            <a:r>
              <a:rPr lang="en-GB" altLang="en-US" sz="1200">
                <a:solidFill>
                  <a:srgbClr val="4D4D4D"/>
                </a:solidFill>
              </a:rPr>
              <a:t>of </a:t>
            </a:r>
            <a:r>
              <a:rPr lang="en-GB" altLang="en-US" sz="1200" i="1" u="sng">
                <a:solidFill>
                  <a:srgbClr val="FF9900"/>
                </a:solidFill>
              </a:rPr>
              <a:t>how much weight can the bag carry etc</a:t>
            </a:r>
            <a:r>
              <a:rPr lang="en-GB" altLang="en-US" sz="1200">
                <a:solidFill>
                  <a:srgbClr val="FF9900"/>
                </a:solidFill>
              </a:rPr>
              <a:t>. </a:t>
            </a:r>
            <a:r>
              <a:rPr lang="en-GB" altLang="en-US" sz="1200">
                <a:solidFill>
                  <a:srgbClr val="4D4D4D"/>
                </a:solidFill>
              </a:rPr>
              <a:t>I am doing this because I wanted to make sure that the </a:t>
            </a:r>
            <a:r>
              <a:rPr lang="en-GB" altLang="en-US" sz="1200" b="1">
                <a:solidFill>
                  <a:schemeClr val="hlink"/>
                </a:solidFill>
              </a:rPr>
              <a:t>overall product is safe</a:t>
            </a:r>
            <a:r>
              <a:rPr lang="en-GB" altLang="en-US" sz="1200" b="1">
                <a:solidFill>
                  <a:srgbClr val="4D4D4D"/>
                </a:solidFill>
              </a:rPr>
              <a:t> </a:t>
            </a:r>
            <a:r>
              <a:rPr lang="en-GB" altLang="en-US" sz="1200">
                <a:solidFill>
                  <a:srgbClr val="4D4D4D"/>
                </a:solidFill>
              </a:rPr>
              <a:t>and </a:t>
            </a:r>
            <a:r>
              <a:rPr lang="en-GB" altLang="en-US" sz="1200" b="1">
                <a:solidFill>
                  <a:schemeClr val="hlink"/>
                </a:solidFill>
              </a:rPr>
              <a:t>also ready to use without any faults</a:t>
            </a:r>
            <a:r>
              <a:rPr lang="en-GB" altLang="en-US" sz="1200">
                <a:solidFill>
                  <a:srgbClr val="4D4D4D"/>
                </a:solidFill>
              </a:rPr>
              <a:t>.</a:t>
            </a:r>
          </a:p>
        </p:txBody>
      </p:sp>
      <p:pic>
        <p:nvPicPr>
          <p:cNvPr id="70676" name="Picture 23" descr="photo-35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36525" y="4584700"/>
            <a:ext cx="21209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0677" name="Group 75"/>
          <p:cNvGrpSpPr>
            <a:grpSpLocks/>
          </p:cNvGrpSpPr>
          <p:nvPr/>
        </p:nvGrpSpPr>
        <p:grpSpPr bwMode="auto">
          <a:xfrm>
            <a:off x="-944563" y="330200"/>
            <a:ext cx="4819651" cy="9074150"/>
            <a:chOff x="-944563" y="328608"/>
            <a:chExt cx="4819636" cy="9074155"/>
          </a:xfrm>
        </p:grpSpPr>
        <p:sp>
          <p:nvSpPr>
            <p:cNvPr id="70686" name="Text Box 4"/>
            <p:cNvSpPr txBox="1">
              <a:spLocks noChangeArrowheads="1"/>
            </p:cNvSpPr>
            <p:nvPr/>
          </p:nvSpPr>
          <p:spPr bwMode="auto">
            <a:xfrm>
              <a:off x="-7938" y="1631950"/>
              <a:ext cx="3816351"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DEVELOPMENT &amp; EVAULATION OF FINAL DESIGN PROTOTYPE</a:t>
              </a:r>
              <a:endParaRPr lang="en-GB" altLang="en-US" sz="1600" b="1" i="1" u="sng">
                <a:solidFill>
                  <a:srgbClr val="993366"/>
                </a:solidFill>
                <a:cs typeface="Arial" pitchFamily="34" charset="0"/>
              </a:endParaRPr>
            </a:p>
          </p:txBody>
        </p:sp>
        <p:pic>
          <p:nvPicPr>
            <p:cNvPr id="70687" name="Picture 54" descr="F:\photo-322.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6525" y="2424113"/>
              <a:ext cx="1557338"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88" name="Picture 59" descr="F:\photo-327.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792288" y="2424113"/>
              <a:ext cx="1560512"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89" name="Rectangle 62"/>
            <p:cNvSpPr>
              <a:spLocks noChangeArrowheads="1"/>
            </p:cNvSpPr>
            <p:nvPr/>
          </p:nvSpPr>
          <p:spPr bwMode="auto">
            <a:xfrm rot="-769928">
              <a:off x="-278920" y="902631"/>
              <a:ext cx="3862566" cy="513975"/>
            </a:xfrm>
            <a:prstGeom prst="rect">
              <a:avLst/>
            </a:prstGeom>
            <a:solidFill>
              <a:schemeClr val="bg1"/>
            </a:solidFill>
            <a:ln w="28575" algn="ctr">
              <a:solidFill>
                <a:schemeClr val="bg1"/>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70690" name="Rectangle 63"/>
            <p:cNvSpPr>
              <a:spLocks noChangeArrowheads="1"/>
            </p:cNvSpPr>
            <p:nvPr/>
          </p:nvSpPr>
          <p:spPr bwMode="auto">
            <a:xfrm>
              <a:off x="0" y="1344216"/>
              <a:ext cx="3592488" cy="5832648"/>
            </a:xfrm>
            <a:prstGeom prst="rect">
              <a:avLst/>
            </a:prstGeom>
            <a:solidFill>
              <a:schemeClr val="bg1"/>
            </a:solidFill>
            <a:ln w="28575" algn="ctr">
              <a:solidFill>
                <a:schemeClr val="bg1"/>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70691" name="Rectangle 64"/>
            <p:cNvSpPr>
              <a:spLocks noChangeArrowheads="1"/>
            </p:cNvSpPr>
            <p:nvPr/>
          </p:nvSpPr>
          <p:spPr bwMode="auto">
            <a:xfrm>
              <a:off x="3232448" y="912168"/>
              <a:ext cx="504056" cy="576064"/>
            </a:xfrm>
            <a:prstGeom prst="rect">
              <a:avLst/>
            </a:prstGeom>
            <a:solidFill>
              <a:schemeClr val="bg1"/>
            </a:solidFill>
            <a:ln w="28575" algn="ctr">
              <a:solidFill>
                <a:schemeClr val="bg1"/>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grpSp>
          <p:nvGrpSpPr>
            <p:cNvPr id="70692" name="Group 62"/>
            <p:cNvGrpSpPr>
              <a:grpSpLocks/>
            </p:cNvGrpSpPr>
            <p:nvPr/>
          </p:nvGrpSpPr>
          <p:grpSpPr bwMode="auto">
            <a:xfrm rot="10800000">
              <a:off x="-944563" y="328608"/>
              <a:ext cx="4608513" cy="9074155"/>
              <a:chOff x="2671" y="-11"/>
              <a:chExt cx="2903" cy="5716"/>
            </a:xfrm>
          </p:grpSpPr>
          <p:sp>
            <p:nvSpPr>
              <p:cNvPr id="34" name="Line 80"/>
              <p:cNvSpPr>
                <a:spLocks noChangeShapeType="1"/>
              </p:cNvSpPr>
              <p:nvPr/>
            </p:nvSpPr>
            <p:spPr bwMode="auto">
              <a:xfrm flipV="1">
                <a:off x="2671" y="5077"/>
                <a:ext cx="2626" cy="611"/>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5" name="Line 81"/>
              <p:cNvSpPr>
                <a:spLocks noChangeShapeType="1"/>
              </p:cNvSpPr>
              <p:nvPr/>
            </p:nvSpPr>
            <p:spPr bwMode="auto">
              <a:xfrm flipV="1">
                <a:off x="2682" y="661"/>
                <a:ext cx="46" cy="5051"/>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6" name="Line 83"/>
              <p:cNvSpPr>
                <a:spLocks noChangeShapeType="1"/>
              </p:cNvSpPr>
              <p:nvPr/>
            </p:nvSpPr>
            <p:spPr bwMode="auto">
              <a:xfrm flipV="1">
                <a:off x="2717" y="-4"/>
                <a:ext cx="2857" cy="665"/>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grpSp>
        <p:sp>
          <p:nvSpPr>
            <p:cNvPr id="70693" name="Text Box 85"/>
            <p:cNvSpPr txBox="1">
              <a:spLocks noChangeArrowheads="1"/>
            </p:cNvSpPr>
            <p:nvPr/>
          </p:nvSpPr>
          <p:spPr bwMode="auto">
            <a:xfrm rot="-773833">
              <a:off x="-220677" y="892662"/>
              <a:ext cx="4095750" cy="867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rgbClr val="993366"/>
                  </a:solidFill>
                </a:rPr>
                <a:t>BUILDING THE SCHOOL DESK</a:t>
              </a:r>
            </a:p>
          </p:txBody>
        </p:sp>
      </p:grpSp>
      <p:sp>
        <p:nvSpPr>
          <p:cNvPr id="37" name="Line 80"/>
          <p:cNvSpPr>
            <a:spLocks noChangeShapeType="1"/>
          </p:cNvSpPr>
          <p:nvPr/>
        </p:nvSpPr>
        <p:spPr bwMode="auto">
          <a:xfrm rot="10800000" flipV="1">
            <a:off x="-584200" y="4584700"/>
            <a:ext cx="4168775" cy="969963"/>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70679" name="Text Box 85"/>
          <p:cNvSpPr txBox="1">
            <a:spLocks noChangeArrowheads="1"/>
          </p:cNvSpPr>
          <p:nvPr/>
        </p:nvSpPr>
        <p:spPr bwMode="auto">
          <a:xfrm rot="-773833">
            <a:off x="-250825" y="5075238"/>
            <a:ext cx="409575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rgbClr val="993366"/>
                </a:solidFill>
              </a:rPr>
              <a:t>CONCLUSION</a:t>
            </a:r>
          </a:p>
        </p:txBody>
      </p:sp>
      <p:pic>
        <p:nvPicPr>
          <p:cNvPr id="39" name="BuildingHandCutCardboardBag.wmv">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15">
            <a:extLst>
              <a:ext uri="{28A0092B-C50C-407E-A947-70E740481C1C}">
                <a14:useLocalDpi xmlns:a14="http://schemas.microsoft.com/office/drawing/2010/main" val="0"/>
              </a:ext>
            </a:extLst>
          </a:blip>
          <a:srcRect/>
          <a:stretch>
            <a:fillRect/>
          </a:stretch>
        </p:blipFill>
        <p:spPr bwMode="auto">
          <a:xfrm>
            <a:off x="231775" y="2009775"/>
            <a:ext cx="3144838" cy="235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ConclusionAboutTheHandCutCardboard.wmv">
            <a:hlinkClick r:id="" action="ppaction://media"/>
          </p:cNvPr>
          <p:cNvPicPr>
            <a:picLocks noChangeAspect="1"/>
          </p:cNvPicPr>
          <p:nvPr>
            <a:videoFile r:link="rId4"/>
            <p:extLst>
              <p:ext uri="{DAA4B4D4-6D71-4841-9C94-3DE7FCFB9230}">
                <p14:media xmlns:p14="http://schemas.microsoft.com/office/powerpoint/2010/main" r:link="rId3"/>
              </p:ext>
            </p:extLst>
          </p:nvPr>
        </p:nvPicPr>
        <p:blipFill>
          <a:blip r:embed="rId16">
            <a:extLst>
              <a:ext uri="{28A0092B-C50C-407E-A947-70E740481C1C}">
                <a14:useLocalDpi xmlns:a14="http://schemas.microsoft.com/office/drawing/2010/main" val="0"/>
              </a:ext>
            </a:extLst>
          </a:blip>
          <a:srcRect/>
          <a:stretch>
            <a:fillRect/>
          </a:stretch>
        </p:blipFill>
        <p:spPr bwMode="auto">
          <a:xfrm>
            <a:off x="207963" y="5808663"/>
            <a:ext cx="3168650"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82" name="Text Box 38"/>
          <p:cNvSpPr txBox="1">
            <a:spLocks noChangeArrowheads="1"/>
          </p:cNvSpPr>
          <p:nvPr/>
        </p:nvSpPr>
        <p:spPr bwMode="auto">
          <a:xfrm>
            <a:off x="279400" y="4065588"/>
            <a:ext cx="3168650"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800">
                <a:solidFill>
                  <a:schemeClr val="bg1"/>
                </a:solidFill>
              </a:rPr>
              <a:t>PLAY TIME APPROX 50 SECS – PLEASE CLICK ON THE FOOTAGE TO PLAY</a:t>
            </a:r>
            <a:endParaRPr lang="en-US" altLang="en-US" sz="800">
              <a:solidFill>
                <a:schemeClr val="bg1"/>
              </a:solidFill>
            </a:endParaRPr>
          </a:p>
        </p:txBody>
      </p:sp>
      <p:sp>
        <p:nvSpPr>
          <p:cNvPr id="70683" name="Text Box 38"/>
          <p:cNvSpPr txBox="1">
            <a:spLocks noChangeArrowheads="1"/>
          </p:cNvSpPr>
          <p:nvPr/>
        </p:nvSpPr>
        <p:spPr bwMode="auto">
          <a:xfrm>
            <a:off x="279400" y="7881938"/>
            <a:ext cx="3168650"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800">
                <a:solidFill>
                  <a:schemeClr val="bg1"/>
                </a:solidFill>
              </a:rPr>
              <a:t>PLAY TIME APPROX 30 SECS – PLEASE CLICK ON THE FOOTAGE TO PLAY</a:t>
            </a:r>
            <a:endParaRPr lang="en-US" altLang="en-US" sz="800">
              <a:solidFill>
                <a:schemeClr val="bg1"/>
              </a:solidFill>
            </a:endParaRPr>
          </a:p>
        </p:txBody>
      </p:sp>
      <p:sp>
        <p:nvSpPr>
          <p:cNvPr id="70684" name="Text Box 18"/>
          <p:cNvSpPr txBox="1">
            <a:spLocks noChangeArrowheads="1"/>
          </p:cNvSpPr>
          <p:nvPr/>
        </p:nvSpPr>
        <p:spPr bwMode="auto">
          <a:xfrm>
            <a:off x="3663950" y="271463"/>
            <a:ext cx="5184775" cy="899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a:solidFill>
                  <a:srgbClr val="4D4D4D"/>
                </a:solidFill>
              </a:rPr>
              <a:t>While I was making the final prototype I’ve used the old cardboard box and unfold the box and placed my paper template that I’ve already printed out for the paper model. I then cut out all the cardboard templates by hand using a sharp knife as the machine in the technology department isn't big enough.  As I was cutting  out the templates one by  one, I made sure that I was really careful while I was cutting out the outline because the measurements and shapes have to be accurate in order to make the product to look right.</a:t>
            </a:r>
          </a:p>
          <a:p>
            <a:pPr algn="just" eaLnBrk="1" hangingPunct="1"/>
            <a:endParaRPr lang="en-US" altLang="en-US" sz="1200">
              <a:solidFill>
                <a:srgbClr val="4D4D4D"/>
              </a:solidFill>
            </a:endParaRPr>
          </a:p>
          <a:p>
            <a:pPr algn="just" eaLnBrk="1" hangingPunct="1"/>
            <a:r>
              <a:rPr lang="en-US" altLang="en-US" sz="1200">
                <a:solidFill>
                  <a:srgbClr val="4D4D4D"/>
                </a:solidFill>
              </a:rPr>
              <a:t>I want to find out using cardboard, I want to see what the size of the product looks in real life and also to find out if it is suitable for young children and adults as well.  And also to see if the use of </a:t>
            </a:r>
            <a:r>
              <a:rPr lang="en-US" altLang="en-US" sz="1200" b="1">
                <a:solidFill>
                  <a:srgbClr val="993366"/>
                </a:solidFill>
              </a:rPr>
              <a:t>environmentally friendly material is lightweight and also comfortable to use and also to carry round etc.</a:t>
            </a:r>
          </a:p>
          <a:p>
            <a:pPr algn="just" eaLnBrk="1" hangingPunct="1"/>
            <a:endParaRPr lang="en-GB" altLang="en-US" sz="1200">
              <a:solidFill>
                <a:srgbClr val="4D4D4D"/>
              </a:solidFill>
            </a:endParaRPr>
          </a:p>
          <a:p>
            <a:pPr algn="just" eaLnBrk="1" hangingPunct="1"/>
            <a:r>
              <a:rPr lang="en-GB" altLang="en-US" sz="1200">
                <a:solidFill>
                  <a:srgbClr val="4D4D4D"/>
                </a:solidFill>
              </a:rPr>
              <a:t>To make the joints to bend, I cut the cardboard slightly half way using a sharp knife not the whole way through the material because it will fall apart. As I’ve done cutting out the shapes and also small cuts, I then started to bend the edges carefully. And I also started to build each templates and stuck parts together using the paper tape and also the glue gun. I thought using the paper tape was really interesting and also when the water is applied to shiny part of the tape I can tell that it is very sticky. This makes me think that this is a strong technique for joining parts and also keeping parts together for a long period of time.</a:t>
            </a:r>
          </a:p>
          <a:p>
            <a:pPr algn="just" eaLnBrk="1" hangingPunct="1"/>
            <a:endParaRPr lang="en-GB" altLang="en-US" sz="1200">
              <a:solidFill>
                <a:srgbClr val="4D4D4D"/>
              </a:solidFill>
            </a:endParaRPr>
          </a:p>
          <a:p>
            <a:pPr algn="just" eaLnBrk="1" hangingPunct="1"/>
            <a:r>
              <a:rPr lang="en-GB" altLang="en-US" sz="1200">
                <a:solidFill>
                  <a:srgbClr val="4D4D4D"/>
                </a:solidFill>
              </a:rPr>
              <a:t>While looking at the finish model I discovered that there are parts that keep the other part together or keeping the joints together securely.  As I already mentioned throughout the task that I am going to use cardboard for my final product. As I was experimenting with this type of cardboard I thought the product looked really appealing to the eye. One  big drawback of manufacturing this prototype the </a:t>
            </a:r>
            <a:r>
              <a:rPr lang="en-GB" altLang="en-US" sz="1200" b="1">
                <a:solidFill>
                  <a:srgbClr val="993366"/>
                </a:solidFill>
              </a:rPr>
              <a:t>cardboard thickness is quite thick because it was difficult to bend and also to fold the stool in order to fit in to the front pocket of the bag</a:t>
            </a:r>
            <a:r>
              <a:rPr lang="en-GB" altLang="en-US" sz="1200">
                <a:solidFill>
                  <a:srgbClr val="4D4D4D"/>
                </a:solidFill>
              </a:rPr>
              <a:t>. This can be solved by using a </a:t>
            </a:r>
            <a:r>
              <a:rPr lang="en-GB" altLang="en-US" sz="1200" b="1">
                <a:solidFill>
                  <a:srgbClr val="993366"/>
                </a:solidFill>
              </a:rPr>
              <a:t>slightly thinner sheet of cardboard</a:t>
            </a:r>
            <a:r>
              <a:rPr lang="en-GB" altLang="en-US" sz="1200">
                <a:solidFill>
                  <a:srgbClr val="4D4D4D"/>
                </a:solidFill>
              </a:rPr>
              <a:t>.</a:t>
            </a:r>
          </a:p>
          <a:p>
            <a:pPr algn="just" eaLnBrk="1" hangingPunct="1"/>
            <a:endParaRPr lang="en-GB" altLang="en-US" sz="1200">
              <a:solidFill>
                <a:srgbClr val="4D4D4D"/>
              </a:solidFill>
            </a:endParaRPr>
          </a:p>
          <a:p>
            <a:pPr algn="just" eaLnBrk="1" hangingPunct="1"/>
            <a:r>
              <a:rPr lang="en-GB" altLang="en-US" sz="1200">
                <a:solidFill>
                  <a:srgbClr val="4D4D4D"/>
                </a:solidFill>
              </a:rPr>
              <a:t>I am aiming that my final product can be </a:t>
            </a:r>
            <a:r>
              <a:rPr lang="en-GB" altLang="en-US" sz="1200" b="1">
                <a:solidFill>
                  <a:srgbClr val="993366"/>
                </a:solidFill>
              </a:rPr>
              <a:t>used out in wet conditions when the varnish is applied to protect the product from falling apart</a:t>
            </a:r>
            <a:r>
              <a:rPr lang="en-GB" altLang="en-US" sz="1200">
                <a:solidFill>
                  <a:srgbClr val="4D4D4D"/>
                </a:solidFill>
              </a:rPr>
              <a:t> in wet conditions. The use of </a:t>
            </a:r>
            <a:r>
              <a:rPr lang="en-GB" altLang="en-US" sz="1200" b="1">
                <a:solidFill>
                  <a:srgbClr val="993366"/>
                </a:solidFill>
              </a:rPr>
              <a:t>acrylic paints is used to increase the overall appearance of the bag</a:t>
            </a:r>
            <a:r>
              <a:rPr lang="en-GB" altLang="en-US" sz="1200">
                <a:solidFill>
                  <a:srgbClr val="4D4D4D"/>
                </a:solidFill>
              </a:rPr>
              <a:t> by using nice bright vivid colours and it is also available in many different colours. </a:t>
            </a:r>
            <a:r>
              <a:rPr lang="en-GB" altLang="en-US" sz="1200" b="1">
                <a:solidFill>
                  <a:srgbClr val="FF9900"/>
                </a:solidFill>
              </a:rPr>
              <a:t>Acrylic paints are very cheap and also easy to use and also to work with.</a:t>
            </a:r>
            <a:endParaRPr lang="en-US" altLang="en-US" sz="1200" b="1">
              <a:solidFill>
                <a:srgbClr val="FF9900"/>
              </a:solidFill>
            </a:endParaRPr>
          </a:p>
          <a:p>
            <a:pPr algn="just" eaLnBrk="1" hangingPunct="1"/>
            <a:endParaRPr lang="en-US" altLang="en-US" sz="1200">
              <a:solidFill>
                <a:srgbClr val="4D4D4D"/>
              </a:solidFill>
            </a:endParaRPr>
          </a:p>
          <a:p>
            <a:pPr algn="just" eaLnBrk="1" hangingPunct="1"/>
            <a:r>
              <a:rPr lang="en-US" altLang="en-US" sz="1200">
                <a:solidFill>
                  <a:srgbClr val="4D4D4D"/>
                </a:solidFill>
              </a:rPr>
              <a:t>By judging the size of the stool, </a:t>
            </a:r>
            <a:r>
              <a:rPr lang="en-US" altLang="en-US" sz="1200" b="1">
                <a:solidFill>
                  <a:srgbClr val="993366"/>
                </a:solidFill>
              </a:rPr>
              <a:t>I really liked the size </a:t>
            </a:r>
            <a:r>
              <a:rPr lang="en-US" altLang="en-US" sz="1200">
                <a:solidFill>
                  <a:srgbClr val="4D4D4D"/>
                </a:solidFill>
              </a:rPr>
              <a:t>because I’ve tried it myself and </a:t>
            </a:r>
            <a:r>
              <a:rPr lang="en-US" altLang="en-US" sz="1200" b="1">
                <a:solidFill>
                  <a:srgbClr val="993366"/>
                </a:solidFill>
              </a:rPr>
              <a:t>it felt really comfortable and also suitable size for my sitting and it is also very supportive as well</a:t>
            </a:r>
            <a:r>
              <a:rPr lang="en-US" altLang="en-US" sz="1200">
                <a:solidFill>
                  <a:srgbClr val="4D4D4D"/>
                </a:solidFill>
              </a:rPr>
              <a:t>. When I’ve finished creating the cardboard prototype I thought judging by the size was perfect </a:t>
            </a:r>
            <a:r>
              <a:rPr lang="en-US" altLang="en-US" sz="1200" b="1">
                <a:solidFill>
                  <a:srgbClr val="993366"/>
                </a:solidFill>
              </a:rPr>
              <a:t>for all age group </a:t>
            </a:r>
            <a:r>
              <a:rPr lang="en-US" altLang="en-US" sz="1200">
                <a:solidFill>
                  <a:srgbClr val="4D4D4D"/>
                </a:solidFill>
              </a:rPr>
              <a:t>because it has </a:t>
            </a:r>
            <a:r>
              <a:rPr lang="en-US" altLang="en-US" sz="1200" b="1">
                <a:solidFill>
                  <a:srgbClr val="993366"/>
                </a:solidFill>
              </a:rPr>
              <a:t>a reasonable and sensible size and it is also really attractive to look at</a:t>
            </a:r>
            <a:r>
              <a:rPr lang="en-US" altLang="en-US" sz="1200">
                <a:solidFill>
                  <a:srgbClr val="4D4D4D"/>
                </a:solidFill>
              </a:rPr>
              <a:t>.</a:t>
            </a:r>
          </a:p>
        </p:txBody>
      </p:sp>
      <p:sp>
        <p:nvSpPr>
          <p:cNvPr id="70685" name="Rectangle 15"/>
          <p:cNvSpPr>
            <a:spLocks noChangeArrowheads="1"/>
          </p:cNvSpPr>
          <p:nvPr/>
        </p:nvSpPr>
        <p:spPr bwMode="auto">
          <a:xfrm>
            <a:off x="9209088" y="7656513"/>
            <a:ext cx="3313112"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a:solidFill>
                  <a:srgbClr val="4D4D4D"/>
                </a:solidFill>
              </a:rPr>
              <a:t>I thought the bag was really comfortable and also the use of materials is very lightweight and can be easily to carried around.</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9"/>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9"/>
                                        </p:tgtEl>
                                      </p:cBhvr>
                                    </p:cmd>
                                  </p:childTnLst>
                                </p:cTn>
                              </p:par>
                            </p:childTnLst>
                          </p:cTn>
                        </p:par>
                      </p:childTnLst>
                    </p:cTn>
                  </p:par>
                </p:childTnLst>
              </p:cTn>
              <p:nextCondLst>
                <p:cond evt="onClick" delay="0">
                  <p:tgtEl>
                    <p:spTgt spid="39"/>
                  </p:tgtEl>
                </p:cond>
              </p:nextCondLst>
            </p:seq>
            <p:video>
              <p:cMediaNode>
                <p:cTn id="7" fill="hold" display="0">
                  <p:stCondLst>
                    <p:cond delay="indefinite"/>
                  </p:stCondLst>
                  <p:endCondLst>
                    <p:cond evt="onNext" delay="0">
                      <p:tgtEl>
                        <p:sldTgt/>
                      </p:tgtEl>
                    </p:cond>
                    <p:cond evt="onPrev" delay="0">
                      <p:tgtEl>
                        <p:sldTgt/>
                      </p:tgtEl>
                    </p:cond>
                  </p:endCondLst>
                </p:cTn>
                <p:tgtEl>
                  <p:spTgt spid="39"/>
                </p:tgtEl>
              </p:cMediaNode>
            </p:video>
            <p:seq concurrent="1" nextAc="seek">
              <p:cTn id="8" restart="whenNotActive" fill="hold" evtFilter="cancelBubble" nodeType="interactiveSeq">
                <p:stCondLst>
                  <p:cond evt="onClick" delay="0">
                    <p:tgtEl>
                      <p:spTgt spid="40"/>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40"/>
                                        </p:tgtEl>
                                      </p:cBhvr>
                                    </p:cmd>
                                  </p:childTnLst>
                                </p:cTn>
                              </p:par>
                            </p:childTnLst>
                          </p:cTn>
                        </p:par>
                      </p:childTnLst>
                    </p:cTn>
                  </p:par>
                </p:childTnLst>
              </p:cTn>
              <p:nextCondLst>
                <p:cond evt="onClick" delay="0">
                  <p:tgtEl>
                    <p:spTgt spid="40"/>
                  </p:tgtEl>
                </p:cond>
              </p:nextCondLst>
            </p:seq>
            <p:video>
              <p:cMediaNode>
                <p:cTn id="13" fill="hold" display="0">
                  <p:stCondLst>
                    <p:cond delay="indefinite"/>
                  </p:stCondLst>
                  <p:endCondLst>
                    <p:cond evt="onNext" delay="0">
                      <p:tgtEl>
                        <p:sldTgt/>
                      </p:tgtEl>
                    </p:cond>
                    <p:cond evt="onPrev" delay="0">
                      <p:tgtEl>
                        <p:sldTgt/>
                      </p:tgtEl>
                    </p:cond>
                  </p:endCondLst>
                </p:cTn>
                <p:tgtEl>
                  <p:spTgt spid="40"/>
                </p:tgtEl>
              </p:cMediaNode>
            </p:vide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5" descr="G:\Technology &amp; Design\A2 PRODUCT STUDY\MODELLING PHOTOS\PHOTOSHOOT\IMG_27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801600" cy="960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3"/>
          <p:cNvSpPr txBox="1">
            <a:spLocks noChangeArrowheads="1"/>
          </p:cNvSpPr>
          <p:nvPr/>
        </p:nvSpPr>
        <p:spPr bwMode="auto">
          <a:xfrm>
            <a:off x="-20638" y="50800"/>
            <a:ext cx="7272338" cy="304800"/>
          </a:xfrm>
          <a:prstGeom prst="rect">
            <a:avLst/>
          </a:prstGeom>
          <a:noFill/>
          <a:ln w="9525">
            <a:noFill/>
            <a:miter lim="800000"/>
            <a:headEnd/>
            <a:tailEnd/>
          </a:ln>
        </p:spPr>
        <p:txBody>
          <a:bodyPr lIns="134032" tIns="67015" rIns="134032" bIns="67015">
            <a:spAutoFit/>
          </a:bodyPr>
          <a:lstStyle/>
          <a:p>
            <a:pPr algn="l" defTabSz="1338263">
              <a:spcBef>
                <a:spcPct val="50000"/>
              </a:spcBef>
              <a:defRPr/>
            </a:pPr>
            <a:r>
              <a:rPr lang="en-GB" sz="1100" dirty="0">
                <a:solidFill>
                  <a:schemeClr val="bg1">
                    <a:lumMod val="85000"/>
                  </a:schemeClr>
                </a:solidFill>
                <a:cs typeface="Arial" pitchFamily="34" charset="0"/>
              </a:rPr>
              <a:t>A2 Product Study</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72707"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72708" name="Text Box 4"/>
          <p:cNvSpPr txBox="1">
            <a:spLocks noChangeArrowheads="1"/>
          </p:cNvSpPr>
          <p:nvPr/>
        </p:nvSpPr>
        <p:spPr bwMode="auto">
          <a:xfrm>
            <a:off x="-7938" y="1631950"/>
            <a:ext cx="3816351"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DEVELOPMENT &amp; EVAULATION OF DELTA PACKAGING MODEL</a:t>
            </a:r>
            <a:endParaRPr lang="en-GB" altLang="en-US" sz="1600" b="1" i="1" u="sng">
              <a:solidFill>
                <a:srgbClr val="993366"/>
              </a:solidFill>
              <a:cs typeface="Arial" pitchFamily="34" charset="0"/>
            </a:endParaRPr>
          </a:p>
        </p:txBody>
      </p:sp>
      <p:sp>
        <p:nvSpPr>
          <p:cNvPr id="72709"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308304" name="Line 80"/>
          <p:cNvSpPr>
            <a:spLocks noChangeShapeType="1"/>
          </p:cNvSpPr>
          <p:nvPr/>
        </p:nvSpPr>
        <p:spPr bwMode="auto">
          <a:xfrm flipV="1">
            <a:off x="8993188" y="8113713"/>
            <a:ext cx="4168775" cy="969962"/>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5" name="Line 81"/>
          <p:cNvSpPr>
            <a:spLocks noChangeShapeType="1"/>
          </p:cNvSpPr>
          <p:nvPr/>
        </p:nvSpPr>
        <p:spPr bwMode="auto">
          <a:xfrm flipV="1">
            <a:off x="8993188" y="1103313"/>
            <a:ext cx="73025" cy="8018462"/>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7" name="Line 83"/>
          <p:cNvSpPr>
            <a:spLocks noChangeShapeType="1"/>
          </p:cNvSpPr>
          <p:nvPr/>
        </p:nvSpPr>
        <p:spPr bwMode="auto">
          <a:xfrm flipV="1">
            <a:off x="9066213" y="47625"/>
            <a:ext cx="4535487" cy="105568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72713" name="Text Box 85"/>
          <p:cNvSpPr txBox="1">
            <a:spLocks noChangeArrowheads="1"/>
          </p:cNvSpPr>
          <p:nvPr/>
        </p:nvSpPr>
        <p:spPr bwMode="auto">
          <a:xfrm rot="-773833">
            <a:off x="8858250" y="849313"/>
            <a:ext cx="409575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rgbClr val="993366"/>
                </a:solidFill>
              </a:rPr>
              <a:t>BAG</a:t>
            </a:r>
          </a:p>
        </p:txBody>
      </p:sp>
      <p:sp>
        <p:nvSpPr>
          <p:cNvPr id="72714" name="Rectangle 26"/>
          <p:cNvSpPr>
            <a:spLocks noChangeArrowheads="1"/>
          </p:cNvSpPr>
          <p:nvPr/>
        </p:nvSpPr>
        <p:spPr bwMode="auto">
          <a:xfrm>
            <a:off x="10648950" y="1344613"/>
            <a:ext cx="1873250" cy="657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100">
                <a:solidFill>
                  <a:srgbClr val="4D4D4D"/>
                </a:solidFill>
              </a:rPr>
              <a:t>I thought the overall </a:t>
            </a:r>
            <a:r>
              <a:rPr lang="en-GB" altLang="en-US" sz="1100" b="1" u="sng">
                <a:solidFill>
                  <a:srgbClr val="FF9900"/>
                </a:solidFill>
              </a:rPr>
              <a:t>appearance of the bag has improved</a:t>
            </a:r>
            <a:r>
              <a:rPr lang="en-GB" altLang="en-US" sz="1100">
                <a:solidFill>
                  <a:srgbClr val="4D4D4D"/>
                </a:solidFill>
              </a:rPr>
              <a:t> comparing to the previous appearance. I also like the use of storage as it </a:t>
            </a:r>
            <a:r>
              <a:rPr lang="en-GB" altLang="en-US" sz="1100" b="1">
                <a:solidFill>
                  <a:schemeClr val="hlink"/>
                </a:solidFill>
              </a:rPr>
              <a:t>stores the stool and also the table in one pocket whereas the previous model ‘s front pocket can only hold the stool</a:t>
            </a:r>
            <a:r>
              <a:rPr lang="en-GB" altLang="en-US" sz="1100">
                <a:solidFill>
                  <a:schemeClr val="hlink"/>
                </a:solidFill>
              </a:rPr>
              <a:t>.</a:t>
            </a:r>
            <a:r>
              <a:rPr lang="en-GB" altLang="en-US" sz="1100">
                <a:solidFill>
                  <a:srgbClr val="4D4D4D"/>
                </a:solidFill>
              </a:rPr>
              <a:t> This means that in the new model has more space for storing books, laptop, etc.</a:t>
            </a:r>
          </a:p>
          <a:p>
            <a:pPr algn="just" eaLnBrk="1" hangingPunct="1">
              <a:spcBef>
                <a:spcPct val="50000"/>
              </a:spcBef>
            </a:pPr>
            <a:r>
              <a:rPr lang="en-GB" altLang="en-US" sz="1100">
                <a:solidFill>
                  <a:srgbClr val="4D4D4D"/>
                </a:solidFill>
              </a:rPr>
              <a:t>On the back of the bag there is </a:t>
            </a:r>
            <a:r>
              <a:rPr lang="en-GB" altLang="en-US" sz="1100" b="1">
                <a:solidFill>
                  <a:schemeClr val="hlink"/>
                </a:solidFill>
              </a:rPr>
              <a:t>four holes for the over the shoulder handles</a:t>
            </a:r>
            <a:r>
              <a:rPr lang="en-GB" altLang="en-US" sz="1100">
                <a:solidFill>
                  <a:srgbClr val="4D4D4D"/>
                </a:solidFill>
              </a:rPr>
              <a:t>.</a:t>
            </a:r>
          </a:p>
          <a:p>
            <a:pPr algn="just" eaLnBrk="1" hangingPunct="1">
              <a:spcBef>
                <a:spcPct val="50000"/>
              </a:spcBef>
            </a:pPr>
            <a:r>
              <a:rPr lang="en-GB" altLang="en-US" sz="1100">
                <a:solidFill>
                  <a:srgbClr val="4D4D4D"/>
                </a:solidFill>
              </a:rPr>
              <a:t>The front pocket of the bag is used for </a:t>
            </a:r>
            <a:r>
              <a:rPr lang="en-GB" altLang="en-US" sz="1100" b="1">
                <a:solidFill>
                  <a:schemeClr val="hlink"/>
                </a:solidFill>
              </a:rPr>
              <a:t>storing the folded stool</a:t>
            </a:r>
            <a:r>
              <a:rPr lang="en-GB" altLang="en-US" sz="1100">
                <a:solidFill>
                  <a:srgbClr val="4D4D4D"/>
                </a:solidFill>
              </a:rPr>
              <a:t>. The stool will be made of </a:t>
            </a:r>
            <a:r>
              <a:rPr lang="en-GB" altLang="en-US" sz="1100" b="1">
                <a:solidFill>
                  <a:schemeClr val="hlink"/>
                </a:solidFill>
              </a:rPr>
              <a:t>cardboard because it is a very light and also a recyclable material which it is used to make the overall product more environmentally friendly</a:t>
            </a:r>
            <a:r>
              <a:rPr lang="en-GB" altLang="en-US" sz="1100">
                <a:solidFill>
                  <a:srgbClr val="4D4D4D"/>
                </a:solidFill>
              </a:rPr>
              <a:t>. </a:t>
            </a:r>
          </a:p>
          <a:p>
            <a:pPr algn="just" eaLnBrk="1" hangingPunct="1">
              <a:spcBef>
                <a:spcPct val="50000"/>
              </a:spcBef>
            </a:pPr>
            <a:r>
              <a:rPr lang="en-GB" altLang="en-US" sz="1100">
                <a:solidFill>
                  <a:srgbClr val="4D4D4D"/>
                </a:solidFill>
              </a:rPr>
              <a:t>The stool is </a:t>
            </a:r>
            <a:r>
              <a:rPr lang="en-GB" altLang="en-US" sz="1100" b="1">
                <a:solidFill>
                  <a:schemeClr val="hlink"/>
                </a:solidFill>
              </a:rPr>
              <a:t>so simple to fold or unfold</a:t>
            </a:r>
            <a:r>
              <a:rPr lang="en-GB" altLang="en-US" sz="1100" b="1">
                <a:solidFill>
                  <a:srgbClr val="4D4D4D"/>
                </a:solidFill>
              </a:rPr>
              <a:t> </a:t>
            </a:r>
            <a:r>
              <a:rPr lang="en-GB" altLang="en-US" sz="1100">
                <a:solidFill>
                  <a:srgbClr val="4D4D4D"/>
                </a:solidFill>
              </a:rPr>
              <a:t>because the stool is just build its self and the user</a:t>
            </a:r>
            <a:r>
              <a:rPr lang="en-GB" altLang="en-US" sz="1100" b="1">
                <a:solidFill>
                  <a:srgbClr val="4D4D4D"/>
                </a:solidFill>
              </a:rPr>
              <a:t> </a:t>
            </a:r>
            <a:r>
              <a:rPr lang="en-GB" altLang="en-US" sz="1100" b="1">
                <a:solidFill>
                  <a:schemeClr val="hlink"/>
                </a:solidFill>
              </a:rPr>
              <a:t>just manually move the lid over to the other end to make the stool to sit straight and also securely</a:t>
            </a:r>
            <a:r>
              <a:rPr lang="en-GB" altLang="en-US" sz="1100">
                <a:solidFill>
                  <a:srgbClr val="4D4D4D"/>
                </a:solidFill>
              </a:rPr>
              <a:t>. </a:t>
            </a:r>
          </a:p>
        </p:txBody>
      </p:sp>
      <p:pic>
        <p:nvPicPr>
          <p:cNvPr id="72715" name="Picture 22" descr="G:\Technology &amp; Design\A2 PRODUCT STUDY\MODELLING PHOTOS\PHOTOSHOOT\IMG_283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4738" y="4224338"/>
            <a:ext cx="211137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6" name="Picture 32" descr="G:\Technology &amp; Design\A2 PRODUCT STUDY\MODELLING PHOTOS\PHOTOSHOOT\IMG_268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37650" y="1271588"/>
            <a:ext cx="1366838" cy="182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7" name="Picture 33" descr="G:\Technology &amp; Design\A2 PRODUCT STUDY\MODELLING PHOTOS\PHOTOSHOOT\IMG_267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6525" y="7537450"/>
            <a:ext cx="211137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8" name="Picture 34" descr="G:\Technology &amp; Design\A2 PRODUCT STUDY\MODELLING PHOTOS\PHOTOSHOOT\IMG_2668.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43150" y="5880100"/>
            <a:ext cx="2112963" cy="158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9" name="Picture 35" descr="G:\Technology &amp; Design\A2 PRODUCT STUDY\MODELLING PHOTOS\PHOTOSHOOT\IMG_2667.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37650" y="3144838"/>
            <a:ext cx="13493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20" name="Picture 37" descr="G:\Technology &amp; Design\A2 PRODUCT STUDY\MODELLING PHOTOS\PHOTOSHOOT\IMG_2664.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6525" y="5880100"/>
            <a:ext cx="211137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21" name="Picture 38" descr="G:\Technology &amp; Design\A2 PRODUCT STUDY\MODELLING PHOTOS\PHOTOSHOOT\IMG_2665.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6525" y="4224338"/>
            <a:ext cx="2112963" cy="158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22" name="Picture 42" descr="G:\Technology &amp; Design\A2 PRODUCT STUDY\MODELLING PHOTOS\PHOTOSHOOT\IMG_2633.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37650" y="4992688"/>
            <a:ext cx="1366838" cy="182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23" name="Picture 43" descr="G:\Technology &amp; Design\A2 PRODUCT STUDY\MODELLING PHOTOS\PHOTOSHOOT\IMG_2635.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137650" y="6864350"/>
            <a:ext cx="13493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24" name="Picture 44" descr="G:\Technology &amp; Design\A2 PRODUCT STUDY\MODELLING PHOTOS\PHOTOSHOOT\IMG_2639.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43150" y="7537450"/>
            <a:ext cx="2112963"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25" name="Picture 46" descr="G:\Technology &amp; Design\A2 PRODUCT STUDY\MODELLING PHOTOS\PHOTOSHOOT\IMG_2641.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6525" y="2568575"/>
            <a:ext cx="211137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26" name="Picture 60" descr="G:\Technology &amp; Design\A2 PRODUCT STUDY\MODELLING PHOTOS\PHOTOSHOOT\IMG_2661.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344738" y="2568575"/>
            <a:ext cx="211137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27" name="Text Box 18"/>
          <p:cNvSpPr txBox="1">
            <a:spLocks noChangeArrowheads="1"/>
          </p:cNvSpPr>
          <p:nvPr/>
        </p:nvSpPr>
        <p:spPr bwMode="auto">
          <a:xfrm>
            <a:off x="4529138" y="912813"/>
            <a:ext cx="4319587" cy="640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a:solidFill>
                  <a:srgbClr val="4D4D4D"/>
                </a:solidFill>
              </a:rPr>
              <a:t>This model was created by Tom from </a:t>
            </a:r>
            <a:r>
              <a:rPr lang="en-US" altLang="en-US" sz="1200" b="1" i="1" u="sng">
                <a:solidFill>
                  <a:srgbClr val="FF9900"/>
                </a:solidFill>
              </a:rPr>
              <a:t>Delta Packaging Company</a:t>
            </a:r>
            <a:r>
              <a:rPr lang="en-US" altLang="en-US" sz="1200">
                <a:solidFill>
                  <a:srgbClr val="4D4D4D"/>
                </a:solidFill>
              </a:rPr>
              <a:t>.  Tom </a:t>
            </a:r>
            <a:r>
              <a:rPr lang="en-US" altLang="en-US" sz="1200" b="1">
                <a:solidFill>
                  <a:srgbClr val="439CA3"/>
                </a:solidFill>
              </a:rPr>
              <a:t>used my Soildworks templates that I’ve created and he used these template and changed the style and also the functionality of the product</a:t>
            </a:r>
            <a:r>
              <a:rPr lang="en-US" altLang="en-US" sz="1200">
                <a:solidFill>
                  <a:srgbClr val="4D4D4D"/>
                </a:solidFill>
              </a:rPr>
              <a:t>. I noticed that Tom changed the </a:t>
            </a:r>
            <a:r>
              <a:rPr lang="en-US" altLang="en-US" sz="1200" b="1">
                <a:solidFill>
                  <a:srgbClr val="439CA3"/>
                </a:solidFill>
              </a:rPr>
              <a:t>overall appearance of the bag</a:t>
            </a:r>
            <a:r>
              <a:rPr lang="en-US" altLang="en-US" sz="1200">
                <a:solidFill>
                  <a:srgbClr val="4D4D4D"/>
                </a:solidFill>
              </a:rPr>
              <a:t>, as the </a:t>
            </a:r>
            <a:r>
              <a:rPr lang="en-US" altLang="en-US" sz="1200" b="1">
                <a:solidFill>
                  <a:srgbClr val="439CA3"/>
                </a:solidFill>
              </a:rPr>
              <a:t>previous design looked bulky and also messy</a:t>
            </a:r>
            <a:r>
              <a:rPr lang="en-US" altLang="en-US" sz="1200">
                <a:solidFill>
                  <a:srgbClr val="4D4D4D"/>
                </a:solidFill>
              </a:rPr>
              <a:t>. I thought </a:t>
            </a:r>
            <a:r>
              <a:rPr lang="en-US" altLang="en-US" sz="1200" b="1">
                <a:solidFill>
                  <a:srgbClr val="439CA3"/>
                </a:solidFill>
              </a:rPr>
              <a:t>the new design’s shape is really attractive and also quirky to look at</a:t>
            </a:r>
            <a:r>
              <a:rPr lang="en-US" altLang="en-US" sz="1200">
                <a:solidFill>
                  <a:srgbClr val="4D4D4D"/>
                </a:solidFill>
              </a:rPr>
              <a:t>.</a:t>
            </a:r>
          </a:p>
          <a:p>
            <a:pPr algn="just" eaLnBrk="1" hangingPunct="1"/>
            <a:endParaRPr lang="en-US" altLang="en-US" sz="1000">
              <a:solidFill>
                <a:srgbClr val="4D4D4D"/>
              </a:solidFill>
            </a:endParaRPr>
          </a:p>
          <a:p>
            <a:pPr algn="just" eaLnBrk="1" hangingPunct="1"/>
            <a:r>
              <a:rPr lang="en-US" altLang="en-US" sz="1200">
                <a:solidFill>
                  <a:srgbClr val="4D4D4D"/>
                </a:solidFill>
              </a:rPr>
              <a:t>I really like the </a:t>
            </a:r>
            <a:r>
              <a:rPr lang="en-US" altLang="en-US" sz="1200" b="1">
                <a:solidFill>
                  <a:srgbClr val="439CA3"/>
                </a:solidFill>
              </a:rPr>
              <a:t>use of the lid tucking into the bag because it makes the overall appearance to look neat</a:t>
            </a:r>
            <a:r>
              <a:rPr lang="en-US" altLang="en-US" sz="1200">
                <a:solidFill>
                  <a:srgbClr val="4D4D4D"/>
                </a:solidFill>
              </a:rPr>
              <a:t>. While the lid is tucked into the bag it is also used to keep the </a:t>
            </a:r>
            <a:r>
              <a:rPr lang="en-US" altLang="en-US" sz="1200" b="1">
                <a:solidFill>
                  <a:srgbClr val="439CA3"/>
                </a:solidFill>
              </a:rPr>
              <a:t>table more secure to the previous prototype</a:t>
            </a:r>
            <a:r>
              <a:rPr lang="en-US" altLang="en-US" sz="1200">
                <a:solidFill>
                  <a:srgbClr val="4D4D4D"/>
                </a:solidFill>
              </a:rPr>
              <a:t>. As the previous model the table was really unsupportive and also wonky while the user is using the product.</a:t>
            </a:r>
          </a:p>
          <a:p>
            <a:pPr algn="just" eaLnBrk="1" hangingPunct="1"/>
            <a:endParaRPr lang="en-GB" altLang="en-US" sz="1000">
              <a:solidFill>
                <a:srgbClr val="4D4D4D"/>
              </a:solidFill>
            </a:endParaRPr>
          </a:p>
          <a:p>
            <a:pPr algn="just" eaLnBrk="1" hangingPunct="1"/>
            <a:r>
              <a:rPr lang="en-GB" altLang="en-US" sz="1200">
                <a:solidFill>
                  <a:srgbClr val="4D4D4D"/>
                </a:solidFill>
              </a:rPr>
              <a:t>I think the </a:t>
            </a:r>
            <a:r>
              <a:rPr lang="en-GB" altLang="en-US" sz="1200" b="1">
                <a:solidFill>
                  <a:srgbClr val="439CA3"/>
                </a:solidFill>
              </a:rPr>
              <a:t>functionality of the stool has highly improved </a:t>
            </a:r>
            <a:r>
              <a:rPr lang="en-GB" altLang="en-US" sz="1200">
                <a:solidFill>
                  <a:srgbClr val="4D4D4D"/>
                </a:solidFill>
              </a:rPr>
              <a:t>comparing to the previous design because </a:t>
            </a:r>
            <a:r>
              <a:rPr lang="en-GB" altLang="en-US" sz="1200" b="1">
                <a:solidFill>
                  <a:srgbClr val="439CA3"/>
                </a:solidFill>
              </a:rPr>
              <a:t>it is more stronger and most importantly supportive</a:t>
            </a:r>
            <a:r>
              <a:rPr lang="en-GB" altLang="en-US" sz="1200">
                <a:solidFill>
                  <a:srgbClr val="4D4D4D"/>
                </a:solidFill>
              </a:rPr>
              <a:t>. I also like the way that the stool can be easily folded to fit into the front pocket of the bag. This makes the overall product really useful to the user. </a:t>
            </a:r>
          </a:p>
          <a:p>
            <a:pPr algn="just" eaLnBrk="1" hangingPunct="1"/>
            <a:endParaRPr lang="en-GB" altLang="en-US" sz="1000">
              <a:solidFill>
                <a:srgbClr val="4D4D4D"/>
              </a:solidFill>
            </a:endParaRPr>
          </a:p>
          <a:p>
            <a:pPr algn="just" eaLnBrk="1" hangingPunct="1"/>
            <a:r>
              <a:rPr lang="en-GB" altLang="en-US" sz="1200">
                <a:solidFill>
                  <a:srgbClr val="4D4D4D"/>
                </a:solidFill>
              </a:rPr>
              <a:t>One drawback of this design is the </a:t>
            </a:r>
            <a:r>
              <a:rPr lang="en-GB" altLang="en-US" sz="1200" b="1">
                <a:solidFill>
                  <a:srgbClr val="439CA3"/>
                </a:solidFill>
              </a:rPr>
              <a:t>bottom part of the prototype (“the lip”)</a:t>
            </a:r>
            <a:r>
              <a:rPr lang="en-GB" altLang="en-US" sz="1200">
                <a:solidFill>
                  <a:srgbClr val="4D4D4D"/>
                </a:solidFill>
              </a:rPr>
              <a:t>, I imagine </a:t>
            </a:r>
            <a:r>
              <a:rPr lang="en-GB" altLang="en-US" sz="1200" b="1">
                <a:solidFill>
                  <a:srgbClr val="439CA3"/>
                </a:solidFill>
              </a:rPr>
              <a:t>if I put in heavy books or a laptop into the bag and the bottom part is not secure, which means the bottom lid or lip will swing out and all the belongings such as books, laptop etc can be damaged or destroyed</a:t>
            </a:r>
            <a:r>
              <a:rPr lang="en-GB" altLang="en-US" sz="1200">
                <a:solidFill>
                  <a:srgbClr val="4D4D4D"/>
                </a:solidFill>
              </a:rPr>
              <a:t>.</a:t>
            </a:r>
          </a:p>
          <a:p>
            <a:pPr algn="just" eaLnBrk="1" hangingPunct="1"/>
            <a:endParaRPr lang="en-GB" altLang="en-US" sz="1000">
              <a:solidFill>
                <a:srgbClr val="4D4D4D"/>
              </a:solidFill>
            </a:endParaRPr>
          </a:p>
          <a:p>
            <a:pPr algn="just" eaLnBrk="1" hangingPunct="1"/>
            <a:r>
              <a:rPr lang="en-GB" altLang="en-US" sz="1200">
                <a:solidFill>
                  <a:srgbClr val="4D4D4D"/>
                </a:solidFill>
              </a:rPr>
              <a:t>Overall, I feel that this prototype has improved comparing to my hand cut prototype because the overall design looks more neat and simple. The overall functionality is much stronger and easier for the user.    </a:t>
            </a:r>
            <a:endParaRPr lang="en-US" altLang="en-US" sz="1200">
              <a:solidFill>
                <a:srgbClr val="4D4D4D"/>
              </a:solidFill>
            </a:endParaRPr>
          </a:p>
        </p:txBody>
      </p:sp>
      <p:pic>
        <p:nvPicPr>
          <p:cNvPr id="72728" name="Picture 9"/>
          <p:cNvPicPr>
            <a:picLocks noChangeAspect="1" noChangeArrowheads="1"/>
          </p:cNvPicPr>
          <p:nvPr/>
        </p:nvPicPr>
        <p:blipFill>
          <a:blip r:embed="rId15">
            <a:extLst>
              <a:ext uri="{28A0092B-C50C-407E-A947-70E740481C1C}">
                <a14:useLocalDpi xmlns:a14="http://schemas.microsoft.com/office/drawing/2010/main" val="0"/>
              </a:ext>
            </a:extLst>
          </a:blip>
          <a:srcRect l="9045" t="23422" r="53076" b="63782"/>
          <a:stretch>
            <a:fillRect/>
          </a:stretch>
        </p:blipFill>
        <p:spPr bwMode="auto">
          <a:xfrm>
            <a:off x="4600575" y="120650"/>
            <a:ext cx="4176713"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grpSp>
        <p:nvGrpSpPr>
          <p:cNvPr id="72729" name="Group 34"/>
          <p:cNvGrpSpPr>
            <a:grpSpLocks/>
          </p:cNvGrpSpPr>
          <p:nvPr/>
        </p:nvGrpSpPr>
        <p:grpSpPr bwMode="auto">
          <a:xfrm rot="-5525156">
            <a:off x="4745037" y="7105651"/>
            <a:ext cx="4608513" cy="4608512"/>
            <a:chOff x="-277" y="2933"/>
            <a:chExt cx="2903" cy="3131"/>
          </a:xfrm>
        </p:grpSpPr>
        <p:sp>
          <p:nvSpPr>
            <p:cNvPr id="37" name="Line 80"/>
            <p:cNvSpPr>
              <a:spLocks noChangeShapeType="1"/>
            </p:cNvSpPr>
            <p:nvPr/>
          </p:nvSpPr>
          <p:spPr bwMode="auto">
            <a:xfrm rot="10800000" flipV="1">
              <a:off x="0" y="2931"/>
              <a:ext cx="2626" cy="613"/>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8" name="Line 81"/>
            <p:cNvSpPr>
              <a:spLocks noChangeShapeType="1"/>
            </p:cNvSpPr>
            <p:nvPr/>
          </p:nvSpPr>
          <p:spPr bwMode="auto">
            <a:xfrm rot="10800000" flipV="1">
              <a:off x="2574" y="2933"/>
              <a:ext cx="50" cy="2466"/>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9" name="Line 83"/>
            <p:cNvSpPr>
              <a:spLocks noChangeShapeType="1"/>
            </p:cNvSpPr>
            <p:nvPr/>
          </p:nvSpPr>
          <p:spPr bwMode="auto">
            <a:xfrm rot="10800000" flipV="1">
              <a:off x="-277" y="5397"/>
              <a:ext cx="2857" cy="665"/>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grpSp>
      <p:sp>
        <p:nvSpPr>
          <p:cNvPr id="72730" name="Text Box 35"/>
          <p:cNvSpPr txBox="1">
            <a:spLocks noChangeArrowheads="1"/>
          </p:cNvSpPr>
          <p:nvPr/>
        </p:nvSpPr>
        <p:spPr bwMode="auto">
          <a:xfrm>
            <a:off x="5176838" y="7250113"/>
            <a:ext cx="3311525" cy="235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600" b="1">
                <a:solidFill>
                  <a:srgbClr val="FF9900"/>
                </a:solidFill>
              </a:rPr>
              <a:t>TERRY CROSS’S OPINION (MANAGER/OWNER)</a:t>
            </a:r>
            <a:endParaRPr lang="en-GB" altLang="en-US" sz="1600">
              <a:solidFill>
                <a:srgbClr val="4D4D4D"/>
              </a:solidFill>
            </a:endParaRPr>
          </a:p>
          <a:p>
            <a:pPr algn="just" eaLnBrk="1" hangingPunct="1">
              <a:spcBef>
                <a:spcPct val="50000"/>
              </a:spcBef>
            </a:pPr>
            <a:r>
              <a:rPr lang="en-GB" altLang="en-US" sz="1200">
                <a:solidFill>
                  <a:srgbClr val="4D4D4D"/>
                </a:solidFill>
              </a:rPr>
              <a:t>Mr Cross thought it was a good idea, and he got one of his design teams to look at it with a view of how he could make it easier to manufacture. The team was going to make it in the thickness card they have been to get one of their partner companies to make it in 5mm corrugated board. Mr Cross also mentioned that he have a marketing guy to look at it.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3" descr="market_research_consultancy"/>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28913" y="8159750"/>
            <a:ext cx="1095375" cy="153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9220" name="Rectangle 4"/>
          <p:cNvSpPr>
            <a:spLocks noChangeArrowheads="1"/>
          </p:cNvSpPr>
          <p:nvPr/>
        </p:nvSpPr>
        <p:spPr bwMode="auto">
          <a:xfrm>
            <a:off x="4086225" y="192088"/>
            <a:ext cx="2601913"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MANUFACTURER &amp; MARKETING</a:t>
            </a:r>
          </a:p>
        </p:txBody>
      </p:sp>
      <p:sp>
        <p:nvSpPr>
          <p:cNvPr id="9221" name="Text Box 5"/>
          <p:cNvSpPr txBox="1">
            <a:spLocks noChangeArrowheads="1"/>
          </p:cNvSpPr>
          <p:nvPr/>
        </p:nvSpPr>
        <p:spPr bwMode="auto">
          <a:xfrm>
            <a:off x="4240213" y="912813"/>
            <a:ext cx="4176712" cy="849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400" b="1">
                <a:solidFill>
                  <a:schemeClr val="hlink"/>
                </a:solidFill>
              </a:rPr>
              <a:t>MANUFACTURER NEEDS</a:t>
            </a:r>
          </a:p>
          <a:p>
            <a:pPr algn="just" eaLnBrk="1" hangingPunct="1"/>
            <a:endParaRPr lang="en-US" altLang="en-US" sz="500" b="1" u="sng">
              <a:solidFill>
                <a:schemeClr val="hlink"/>
              </a:solidFill>
            </a:endParaRPr>
          </a:p>
          <a:p>
            <a:pPr algn="just" eaLnBrk="1" hangingPunct="1"/>
            <a:r>
              <a:rPr lang="en-US" altLang="en-US" sz="1200" b="1">
                <a:solidFill>
                  <a:srgbClr val="5F5F5F"/>
                </a:solidFill>
              </a:rPr>
              <a:t>MATERIALS:</a:t>
            </a:r>
            <a:r>
              <a:rPr lang="en-US" altLang="en-US" sz="1200" i="1">
                <a:solidFill>
                  <a:srgbClr val="5F5F5F"/>
                </a:solidFill>
              </a:rPr>
              <a:t> </a:t>
            </a:r>
          </a:p>
          <a:p>
            <a:pPr algn="just" eaLnBrk="1" hangingPunct="1"/>
            <a:r>
              <a:rPr lang="en-GB" altLang="en-US" sz="1000">
                <a:solidFill>
                  <a:srgbClr val="5F5F5F"/>
                </a:solidFill>
              </a:rPr>
              <a:t>The materials need to be </a:t>
            </a:r>
            <a:r>
              <a:rPr lang="en-GB" altLang="en-US" sz="1000" b="1">
                <a:solidFill>
                  <a:schemeClr val="hlink"/>
                </a:solidFill>
              </a:rPr>
              <a:t>affordable</a:t>
            </a:r>
            <a:r>
              <a:rPr lang="en-GB" altLang="en-US" sz="1000" i="1">
                <a:solidFill>
                  <a:srgbClr val="5F5F5F"/>
                </a:solidFill>
              </a:rPr>
              <a:t> </a:t>
            </a:r>
            <a:r>
              <a:rPr lang="en-GB" altLang="en-US" sz="1000">
                <a:solidFill>
                  <a:srgbClr val="5F5F5F"/>
                </a:solidFill>
              </a:rPr>
              <a:t>so the product can be </a:t>
            </a:r>
            <a:r>
              <a:rPr lang="en-GB" altLang="en-US" sz="1000" b="1">
                <a:solidFill>
                  <a:schemeClr val="hlink"/>
                </a:solidFill>
              </a:rPr>
              <a:t>cheap to produce</a:t>
            </a:r>
            <a:r>
              <a:rPr lang="en-GB" altLang="en-US" sz="1000">
                <a:solidFill>
                  <a:srgbClr val="5F5F5F"/>
                </a:solidFill>
              </a:rPr>
              <a:t>. The material has to be </a:t>
            </a:r>
            <a:r>
              <a:rPr lang="en-GB" altLang="en-US" sz="1000" b="1">
                <a:solidFill>
                  <a:schemeClr val="hlink"/>
                </a:solidFill>
              </a:rPr>
              <a:t>supportive</a:t>
            </a:r>
            <a:r>
              <a:rPr lang="en-GB" altLang="en-US" sz="1000" b="1">
                <a:solidFill>
                  <a:srgbClr val="5F5F5F"/>
                </a:solidFill>
              </a:rPr>
              <a:t> </a:t>
            </a:r>
            <a:r>
              <a:rPr lang="en-GB" altLang="en-US" sz="1000">
                <a:solidFill>
                  <a:srgbClr val="5F5F5F"/>
                </a:solidFill>
              </a:rPr>
              <a:t>and </a:t>
            </a:r>
            <a:r>
              <a:rPr lang="en-GB" altLang="en-US" sz="1000" b="1" u="sng">
                <a:solidFill>
                  <a:srgbClr val="993366"/>
                </a:solidFill>
              </a:rPr>
              <a:t>cannot be easily damaged</a:t>
            </a:r>
            <a:r>
              <a:rPr lang="en-GB" altLang="en-US" sz="1000">
                <a:solidFill>
                  <a:srgbClr val="5F5F5F"/>
                </a:solidFill>
              </a:rPr>
              <a:t>. The materials are normally made from a range of woods, plastics, metals and glass.  </a:t>
            </a:r>
            <a:endParaRPr lang="en-US" altLang="en-US" sz="1000" b="1" u="sng">
              <a:solidFill>
                <a:srgbClr val="5F5F5F"/>
              </a:solidFill>
            </a:endParaRPr>
          </a:p>
          <a:p>
            <a:pPr algn="just" eaLnBrk="1" hangingPunct="1"/>
            <a:endParaRPr lang="en-US" altLang="en-US" sz="1000" i="1" u="sng">
              <a:solidFill>
                <a:srgbClr val="5F5F5F"/>
              </a:solidFill>
            </a:endParaRPr>
          </a:p>
          <a:p>
            <a:pPr algn="just" eaLnBrk="1" hangingPunct="1"/>
            <a:r>
              <a:rPr lang="en-US" altLang="en-US" sz="1200" b="1">
                <a:solidFill>
                  <a:srgbClr val="5F5F5F"/>
                </a:solidFill>
              </a:rPr>
              <a:t>MANUFACTURING:</a:t>
            </a:r>
            <a:r>
              <a:rPr lang="en-US" altLang="en-US" sz="1200" i="1">
                <a:solidFill>
                  <a:srgbClr val="5F5F5F"/>
                </a:solidFill>
              </a:rPr>
              <a:t> </a:t>
            </a:r>
          </a:p>
          <a:p>
            <a:pPr algn="just" eaLnBrk="1" hangingPunct="1"/>
            <a:r>
              <a:rPr lang="en-US" altLang="en-US" sz="1000">
                <a:solidFill>
                  <a:srgbClr val="5F5F5F"/>
                </a:solidFill>
              </a:rPr>
              <a:t>The manufactures </a:t>
            </a:r>
            <a:r>
              <a:rPr lang="en-US" altLang="en-US" sz="1000" b="1">
                <a:solidFill>
                  <a:schemeClr val="hlink"/>
                </a:solidFill>
              </a:rPr>
              <a:t>uses all different types</a:t>
            </a:r>
            <a:r>
              <a:rPr lang="en-US" altLang="en-US" sz="1000">
                <a:solidFill>
                  <a:srgbClr val="5F5F5F"/>
                </a:solidFill>
              </a:rPr>
              <a:t> of materials and it can </a:t>
            </a:r>
            <a:r>
              <a:rPr lang="en-US" altLang="en-US" sz="1000" b="1">
                <a:solidFill>
                  <a:schemeClr val="hlink"/>
                </a:solidFill>
              </a:rPr>
              <a:t>last a long time</a:t>
            </a:r>
            <a:r>
              <a:rPr lang="en-US" altLang="en-US" sz="1000">
                <a:solidFill>
                  <a:srgbClr val="5F5F5F"/>
                </a:solidFill>
              </a:rPr>
              <a:t>, approximately a couple of years depending on how well it is looked after. Manufacturers have make sure that its individual parts are</a:t>
            </a:r>
            <a:r>
              <a:rPr lang="en-US" altLang="en-US" sz="1000" b="1">
                <a:solidFill>
                  <a:schemeClr val="hlink"/>
                </a:solidFill>
              </a:rPr>
              <a:t> regularly-shaped</a:t>
            </a:r>
            <a:r>
              <a:rPr lang="en-US" altLang="en-US" sz="1000">
                <a:solidFill>
                  <a:srgbClr val="5F5F5F"/>
                </a:solidFill>
              </a:rPr>
              <a:t> enough for </a:t>
            </a:r>
            <a:r>
              <a:rPr lang="en-US" altLang="en-US" sz="1000" b="1">
                <a:solidFill>
                  <a:schemeClr val="hlink"/>
                </a:solidFill>
              </a:rPr>
              <a:t>consumers to put together easily</a:t>
            </a:r>
            <a:r>
              <a:rPr lang="en-US" altLang="en-US" sz="1000">
                <a:solidFill>
                  <a:srgbClr val="5F5F5F"/>
                </a:solidFill>
              </a:rPr>
              <a:t>. Complicated parts and highly structured designs may prove </a:t>
            </a:r>
            <a:r>
              <a:rPr lang="en-US" altLang="en-US" sz="1000" b="1">
                <a:solidFill>
                  <a:schemeClr val="hlink"/>
                </a:solidFill>
              </a:rPr>
              <a:t>frustrating</a:t>
            </a:r>
            <a:r>
              <a:rPr lang="en-US" altLang="en-US" sz="1000">
                <a:solidFill>
                  <a:srgbClr val="5F5F5F"/>
                </a:solidFill>
              </a:rPr>
              <a:t> to the consumer to come together or may require more complicated tools to pull together. Also, since furniture's are imported from major furniture manufacturers around the world, </a:t>
            </a:r>
            <a:r>
              <a:rPr lang="en-US" altLang="en-US" sz="1000" b="1">
                <a:solidFill>
                  <a:schemeClr val="hlink"/>
                </a:solidFill>
              </a:rPr>
              <a:t>instructions and translations in foreign language</a:t>
            </a:r>
            <a:r>
              <a:rPr lang="en-US" altLang="en-US" sz="1000">
                <a:solidFill>
                  <a:srgbClr val="5F5F5F"/>
                </a:solidFill>
              </a:rPr>
              <a:t> may pose another problem for the do-it-yourselfer. The materials has to have a </a:t>
            </a:r>
            <a:r>
              <a:rPr lang="en-US" altLang="en-US" sz="1000" b="1">
                <a:solidFill>
                  <a:schemeClr val="hlink"/>
                </a:solidFill>
              </a:rPr>
              <a:t>long life span</a:t>
            </a:r>
            <a:r>
              <a:rPr lang="en-US" altLang="en-US" sz="1000">
                <a:solidFill>
                  <a:srgbClr val="5F5F5F"/>
                </a:solidFill>
              </a:rPr>
              <a:t> depending how well they are looked after.</a:t>
            </a:r>
            <a:endParaRPr lang="en-US" altLang="en-US" sz="1000" i="1" u="sng">
              <a:solidFill>
                <a:srgbClr val="5F5F5F"/>
              </a:solidFill>
            </a:endParaRPr>
          </a:p>
          <a:p>
            <a:pPr algn="just" eaLnBrk="1" hangingPunct="1"/>
            <a:endParaRPr lang="en-US" altLang="en-US" sz="1000" b="1">
              <a:solidFill>
                <a:srgbClr val="5F5F5F"/>
              </a:solidFill>
            </a:endParaRPr>
          </a:p>
          <a:p>
            <a:pPr algn="just" eaLnBrk="1" hangingPunct="1"/>
            <a:r>
              <a:rPr lang="en-US" altLang="en-US" sz="1200" b="1">
                <a:solidFill>
                  <a:srgbClr val="5F5F5F"/>
                </a:solidFill>
              </a:rPr>
              <a:t>COST:</a:t>
            </a:r>
          </a:p>
          <a:p>
            <a:pPr algn="just" eaLnBrk="1" hangingPunct="1"/>
            <a:r>
              <a:rPr lang="en-US" altLang="en-US" sz="1000">
                <a:solidFill>
                  <a:srgbClr val="5F5F5F"/>
                </a:solidFill>
              </a:rPr>
              <a:t>The manufacturers wants the product to be </a:t>
            </a:r>
            <a:r>
              <a:rPr lang="en-US" altLang="en-US" sz="1000" b="1">
                <a:solidFill>
                  <a:schemeClr val="hlink"/>
                </a:solidFill>
              </a:rPr>
              <a:t>affordable</a:t>
            </a:r>
            <a:r>
              <a:rPr lang="en-US" altLang="en-US" sz="1000">
                <a:solidFill>
                  <a:srgbClr val="5F5F5F"/>
                </a:solidFill>
              </a:rPr>
              <a:t>  not to expensive good quality material with good amount of money. Money will be provided for worker’s wages/salaries etc. </a:t>
            </a:r>
            <a:r>
              <a:rPr lang="en-US" altLang="en-US" sz="1000" b="1" i="1" u="sng">
                <a:solidFill>
                  <a:srgbClr val="993366"/>
                </a:solidFill>
              </a:rPr>
              <a:t>Will charities help the manufacturer to raise money to develop this type of product? Or sponsor this company or product?</a:t>
            </a:r>
          </a:p>
          <a:p>
            <a:pPr algn="just" eaLnBrk="1" hangingPunct="1"/>
            <a:endParaRPr lang="en-US" altLang="en-US" sz="1000" b="1" u="sng">
              <a:solidFill>
                <a:srgbClr val="5F5F5F"/>
              </a:solidFill>
            </a:endParaRPr>
          </a:p>
          <a:p>
            <a:pPr algn="just" eaLnBrk="1" hangingPunct="1"/>
            <a:r>
              <a:rPr lang="en-US" altLang="en-US" sz="1200" b="1">
                <a:solidFill>
                  <a:srgbClr val="5F5F5F"/>
                </a:solidFill>
              </a:rPr>
              <a:t>TIME:</a:t>
            </a:r>
          </a:p>
          <a:p>
            <a:pPr algn="just" eaLnBrk="1" hangingPunct="1"/>
            <a:r>
              <a:rPr lang="en-GB" altLang="en-US" sz="1000">
                <a:solidFill>
                  <a:srgbClr val="5F5F5F"/>
                </a:solidFill>
              </a:rPr>
              <a:t>The school desks are produced very quickly as only </a:t>
            </a:r>
            <a:r>
              <a:rPr lang="en-GB" altLang="en-US" sz="1000" b="1">
                <a:solidFill>
                  <a:schemeClr val="hlink"/>
                </a:solidFill>
              </a:rPr>
              <a:t>two</a:t>
            </a:r>
            <a:r>
              <a:rPr lang="en-GB" altLang="en-US" sz="1000">
                <a:solidFill>
                  <a:srgbClr val="5F5F5F"/>
                </a:solidFill>
              </a:rPr>
              <a:t> production processes are used to manufacture them. Quality control must be taken into account, this is often very </a:t>
            </a:r>
            <a:r>
              <a:rPr lang="en-GB" altLang="en-US" sz="1000" b="1">
                <a:solidFill>
                  <a:schemeClr val="hlink"/>
                </a:solidFill>
              </a:rPr>
              <a:t>time consuming</a:t>
            </a:r>
            <a:r>
              <a:rPr lang="en-GB" altLang="en-US" sz="1000">
                <a:solidFill>
                  <a:srgbClr val="5F5F5F"/>
                </a:solidFill>
              </a:rPr>
              <a:t>. As the product is distributed worldwide, the </a:t>
            </a:r>
            <a:r>
              <a:rPr lang="en-GB" altLang="en-US" sz="1000" b="1">
                <a:solidFill>
                  <a:schemeClr val="hlink"/>
                </a:solidFill>
              </a:rPr>
              <a:t>transport time</a:t>
            </a:r>
            <a:r>
              <a:rPr lang="en-GB" altLang="en-US" sz="1000">
                <a:solidFill>
                  <a:srgbClr val="5F5F5F"/>
                </a:solidFill>
              </a:rPr>
              <a:t> is of </a:t>
            </a:r>
            <a:r>
              <a:rPr lang="en-GB" altLang="en-US" sz="1000" b="1">
                <a:solidFill>
                  <a:schemeClr val="hlink"/>
                </a:solidFill>
              </a:rPr>
              <a:t>more concern</a:t>
            </a:r>
            <a:r>
              <a:rPr lang="en-GB" altLang="en-US" sz="1000">
                <a:solidFill>
                  <a:srgbClr val="5F5F5F"/>
                </a:solidFill>
              </a:rPr>
              <a:t> than the manufacturing time.</a:t>
            </a:r>
            <a:endParaRPr lang="en-US" altLang="en-US" sz="1000" b="1" u="sng">
              <a:solidFill>
                <a:srgbClr val="5F5F5F"/>
              </a:solidFill>
            </a:endParaRPr>
          </a:p>
          <a:p>
            <a:pPr algn="just" eaLnBrk="1" hangingPunct="1"/>
            <a:endParaRPr lang="en-US" altLang="en-US" sz="1000" b="1" u="sng">
              <a:solidFill>
                <a:srgbClr val="5F5F5F"/>
              </a:solidFill>
            </a:endParaRPr>
          </a:p>
          <a:p>
            <a:pPr algn="just" eaLnBrk="1" hangingPunct="1"/>
            <a:r>
              <a:rPr lang="en-US" altLang="en-US" sz="1200" b="1">
                <a:solidFill>
                  <a:srgbClr val="5F5F5F"/>
                </a:solidFill>
              </a:rPr>
              <a:t>PRODUCTION PROCESS:</a:t>
            </a:r>
            <a:r>
              <a:rPr lang="en-US" altLang="en-US" sz="1200" i="1">
                <a:solidFill>
                  <a:srgbClr val="5F5F5F"/>
                </a:solidFill>
              </a:rPr>
              <a:t> </a:t>
            </a:r>
          </a:p>
          <a:p>
            <a:pPr algn="just" eaLnBrk="1" hangingPunct="1"/>
            <a:r>
              <a:rPr lang="en-US" altLang="en-US" sz="1000">
                <a:solidFill>
                  <a:srgbClr val="5F5F5F"/>
                </a:solidFill>
              </a:rPr>
              <a:t>This product is </a:t>
            </a:r>
            <a:r>
              <a:rPr lang="en-US" altLang="en-US" sz="1000" b="1">
                <a:solidFill>
                  <a:schemeClr val="hlink"/>
                </a:solidFill>
              </a:rPr>
              <a:t>Mass Production</a:t>
            </a:r>
            <a:r>
              <a:rPr lang="en-US" altLang="en-US" sz="1000">
                <a:solidFill>
                  <a:srgbClr val="5F5F5F"/>
                </a:solidFill>
              </a:rPr>
              <a:t> (where one product is made) and it could also be </a:t>
            </a:r>
            <a:r>
              <a:rPr lang="en-US" altLang="en-US" sz="1000" b="1">
                <a:solidFill>
                  <a:schemeClr val="hlink"/>
                </a:solidFill>
              </a:rPr>
              <a:t>Batch Production</a:t>
            </a:r>
            <a:r>
              <a:rPr lang="en-US" altLang="en-US" sz="1000">
                <a:solidFill>
                  <a:srgbClr val="5F5F5F"/>
                </a:solidFill>
              </a:rPr>
              <a:t> as the way products are manufactured depending on the quantity required as the product  is continually manufactured in hundreds of thousands , a prototype is a </a:t>
            </a:r>
            <a:r>
              <a:rPr lang="en-US" altLang="en-US" sz="1000" b="1">
                <a:solidFill>
                  <a:schemeClr val="hlink"/>
                </a:solidFill>
              </a:rPr>
              <a:t>‘one off’</a:t>
            </a:r>
            <a:r>
              <a:rPr lang="en-US" altLang="en-US" sz="1000">
                <a:solidFill>
                  <a:srgbClr val="5F5F5F"/>
                </a:solidFill>
              </a:rPr>
              <a:t> (just one made). </a:t>
            </a:r>
            <a:r>
              <a:rPr lang="en-GB" altLang="en-US" sz="1000">
                <a:solidFill>
                  <a:srgbClr val="5F5F5F"/>
                </a:solidFill>
              </a:rPr>
              <a:t>Batch production is a manufacturing system which involves producing a number of </a:t>
            </a:r>
            <a:r>
              <a:rPr lang="en-GB" altLang="en-US" sz="1000" b="1">
                <a:solidFill>
                  <a:schemeClr val="hlink"/>
                </a:solidFill>
              </a:rPr>
              <a:t>'identical'</a:t>
            </a:r>
            <a:r>
              <a:rPr lang="en-GB" altLang="en-US" sz="1000">
                <a:solidFill>
                  <a:srgbClr val="5F5F5F"/>
                </a:solidFill>
              </a:rPr>
              <a:t> products in </a:t>
            </a:r>
            <a:r>
              <a:rPr lang="en-GB" altLang="en-US" sz="1000" b="1">
                <a:solidFill>
                  <a:schemeClr val="hlink"/>
                </a:solidFill>
              </a:rPr>
              <a:t>'batches'</a:t>
            </a:r>
            <a:r>
              <a:rPr lang="en-GB" altLang="en-US" sz="1000">
                <a:solidFill>
                  <a:srgbClr val="5F5F5F"/>
                </a:solidFill>
              </a:rPr>
              <a:t>. The quantities involved may be </a:t>
            </a:r>
            <a:r>
              <a:rPr lang="en-GB" altLang="en-US" sz="1000" b="1">
                <a:solidFill>
                  <a:schemeClr val="hlink"/>
                </a:solidFill>
              </a:rPr>
              <a:t>quite small or very large</a:t>
            </a:r>
            <a:r>
              <a:rPr lang="en-GB" altLang="en-US" sz="1000">
                <a:solidFill>
                  <a:srgbClr val="5F5F5F"/>
                </a:solidFill>
              </a:rPr>
              <a:t>, depending on the type of product. There a usually tools, jigs and fixtures which are only used for a particular batch of products or components. When a production run has been completed, a different set of tools, jigs and fixtures are used to manufacture the next batch of products or components and so on. Mass production involves very high initial 'tooling' costs, because </a:t>
            </a:r>
            <a:r>
              <a:rPr lang="en-GB" altLang="en-US" sz="1000" b="1">
                <a:solidFill>
                  <a:schemeClr val="hlink"/>
                </a:solidFill>
              </a:rPr>
              <a:t>machines do much of the work</a:t>
            </a:r>
            <a:r>
              <a:rPr lang="en-GB" altLang="en-US" sz="1000">
                <a:solidFill>
                  <a:srgbClr val="5F5F5F"/>
                </a:solidFill>
              </a:rPr>
              <a:t>. People directly involved in mass production tend to have very </a:t>
            </a:r>
            <a:r>
              <a:rPr lang="en-GB" altLang="en-US" sz="1000" b="1">
                <a:solidFill>
                  <a:schemeClr val="hlink"/>
                </a:solidFill>
              </a:rPr>
              <a:t>specialized but fairly low skilled tasks to perform</a:t>
            </a:r>
            <a:r>
              <a:rPr lang="en-GB" altLang="en-US" sz="1000">
                <a:solidFill>
                  <a:srgbClr val="5F5F5F"/>
                </a:solidFill>
              </a:rPr>
              <a:t>. Products made in this way only become economically viable if very </a:t>
            </a:r>
            <a:r>
              <a:rPr lang="en-GB" altLang="en-US" sz="1000" b="1">
                <a:solidFill>
                  <a:schemeClr val="hlink"/>
                </a:solidFill>
              </a:rPr>
              <a:t>large numbers are produced</a:t>
            </a:r>
            <a:r>
              <a:rPr lang="en-GB" altLang="en-US" sz="1000">
                <a:solidFill>
                  <a:srgbClr val="5F5F5F"/>
                </a:solidFill>
              </a:rPr>
              <a:t> and sold. Some products, particularly food products, have very short life cycles and demand for these is almost unlimited. </a:t>
            </a:r>
            <a:endParaRPr lang="en-GB" altLang="en-US" sz="1000" b="1">
              <a:solidFill>
                <a:srgbClr val="5F5F5F"/>
              </a:solidFill>
            </a:endParaRPr>
          </a:p>
        </p:txBody>
      </p:sp>
      <p:sp>
        <p:nvSpPr>
          <p:cNvPr id="9222" name="Text Box 6"/>
          <p:cNvSpPr txBox="1">
            <a:spLocks noChangeArrowheads="1"/>
          </p:cNvSpPr>
          <p:nvPr/>
        </p:nvSpPr>
        <p:spPr bwMode="auto">
          <a:xfrm>
            <a:off x="8489950" y="47625"/>
            <a:ext cx="4248150" cy="938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400" b="1">
                <a:solidFill>
                  <a:schemeClr val="hlink"/>
                </a:solidFill>
              </a:rPr>
              <a:t>CONSUMER NEEDS</a:t>
            </a:r>
          </a:p>
          <a:p>
            <a:pPr algn="just" eaLnBrk="1" hangingPunct="1">
              <a:spcBef>
                <a:spcPct val="50000"/>
              </a:spcBef>
            </a:pPr>
            <a:endParaRPr lang="en-GB" altLang="en-US" sz="500" b="1">
              <a:solidFill>
                <a:schemeClr val="hlink"/>
              </a:solidFill>
            </a:endParaRPr>
          </a:p>
          <a:p>
            <a:pPr algn="just" eaLnBrk="1" hangingPunct="1"/>
            <a:r>
              <a:rPr lang="en-GB" altLang="en-US" sz="1200" b="1">
                <a:solidFill>
                  <a:srgbClr val="5F5F5F"/>
                </a:solidFill>
              </a:rPr>
              <a:t>TARGET MARKET:</a:t>
            </a:r>
            <a:r>
              <a:rPr lang="en-GB" altLang="en-US" sz="1000"/>
              <a:t> </a:t>
            </a:r>
          </a:p>
          <a:p>
            <a:pPr algn="just" eaLnBrk="1" hangingPunct="1"/>
            <a:r>
              <a:rPr lang="en-GB" altLang="en-US" sz="1000">
                <a:solidFill>
                  <a:srgbClr val="5F5F5F"/>
                </a:solidFill>
              </a:rPr>
              <a:t>A school desk has a target market as it is generally used by </a:t>
            </a:r>
            <a:r>
              <a:rPr lang="en-GB" altLang="en-US" sz="1000" b="1">
                <a:solidFill>
                  <a:schemeClr val="hlink"/>
                </a:solidFill>
              </a:rPr>
              <a:t>students and also office workers</a:t>
            </a:r>
            <a:r>
              <a:rPr lang="en-GB" altLang="en-US" sz="1000">
                <a:solidFill>
                  <a:srgbClr val="5F5F5F"/>
                </a:solidFill>
              </a:rPr>
              <a:t>. </a:t>
            </a:r>
            <a:r>
              <a:rPr lang="en-US" altLang="en-US" sz="1000">
                <a:solidFill>
                  <a:srgbClr val="5F5F5F"/>
                </a:solidFill>
              </a:rPr>
              <a:t>The solution is aimed at the </a:t>
            </a:r>
            <a:r>
              <a:rPr lang="en-US" altLang="en-US" sz="1000" b="1">
                <a:solidFill>
                  <a:schemeClr val="hlink"/>
                </a:solidFill>
              </a:rPr>
              <a:t>4 to 40 age group</a:t>
            </a:r>
            <a:r>
              <a:rPr lang="en-US" altLang="en-US" sz="1000">
                <a:solidFill>
                  <a:srgbClr val="5F5F5F"/>
                </a:solidFill>
              </a:rPr>
              <a:t> as my research suggests this would be the </a:t>
            </a:r>
            <a:r>
              <a:rPr lang="en-US" altLang="en-US" sz="1000" b="1">
                <a:solidFill>
                  <a:schemeClr val="hlink"/>
                </a:solidFill>
              </a:rPr>
              <a:t>most successful market</a:t>
            </a:r>
            <a:r>
              <a:rPr lang="en-US" altLang="en-US" sz="1000">
                <a:solidFill>
                  <a:srgbClr val="5F5F5F"/>
                </a:solidFill>
              </a:rPr>
              <a:t>.</a:t>
            </a:r>
            <a:r>
              <a:rPr lang="en-US" altLang="en-US" sz="1000" b="1">
                <a:solidFill>
                  <a:srgbClr val="5F5F5F"/>
                </a:solidFill>
              </a:rPr>
              <a:t> </a:t>
            </a:r>
            <a:r>
              <a:rPr lang="en-GB" altLang="en-US" sz="1000">
                <a:solidFill>
                  <a:srgbClr val="5F5F5F"/>
                </a:solidFill>
              </a:rPr>
              <a:t>This is because they sit and write on a flat surface for </a:t>
            </a:r>
            <a:r>
              <a:rPr lang="en-GB" altLang="en-US" sz="1000" b="1">
                <a:solidFill>
                  <a:schemeClr val="hlink"/>
                </a:solidFill>
              </a:rPr>
              <a:t>extended periods</a:t>
            </a:r>
            <a:r>
              <a:rPr lang="en-GB" altLang="en-US" sz="1000">
                <a:solidFill>
                  <a:srgbClr val="5F5F5F"/>
                </a:solidFill>
              </a:rPr>
              <a:t> causing a lot of strain on the upper and middle spine areas. The natural direction of the spinal curves are compromised because of the prolonged time that the user are looking down at the horizontal desk surface and therefore muscles trying to maintain those curves are strained. </a:t>
            </a:r>
          </a:p>
          <a:p>
            <a:pPr algn="just" eaLnBrk="1" hangingPunct="1"/>
            <a:endParaRPr lang="en-GB" altLang="en-US" sz="1000" i="1" u="sng">
              <a:solidFill>
                <a:srgbClr val="5F5F5F"/>
              </a:solidFill>
            </a:endParaRPr>
          </a:p>
          <a:p>
            <a:pPr algn="just" eaLnBrk="1" hangingPunct="1"/>
            <a:r>
              <a:rPr lang="en-GB" altLang="en-US" sz="1200" b="1">
                <a:solidFill>
                  <a:srgbClr val="5F5F5F"/>
                </a:solidFill>
              </a:rPr>
              <a:t>CONSUMER NEEDS:</a:t>
            </a:r>
            <a:r>
              <a:rPr lang="en-GB" altLang="en-US" sz="1200" i="1">
                <a:solidFill>
                  <a:srgbClr val="5F5F5F"/>
                </a:solidFill>
              </a:rPr>
              <a:t>  </a:t>
            </a:r>
          </a:p>
          <a:p>
            <a:pPr algn="just" eaLnBrk="1" hangingPunct="1"/>
            <a:r>
              <a:rPr lang="en-GB" altLang="en-US" sz="1000">
                <a:solidFill>
                  <a:srgbClr val="5F5F5F"/>
                </a:solidFill>
              </a:rPr>
              <a:t>A consumer would like a </a:t>
            </a:r>
            <a:r>
              <a:rPr lang="en-GB" altLang="en-US" sz="1000" b="1">
                <a:solidFill>
                  <a:schemeClr val="hlink"/>
                </a:solidFill>
              </a:rPr>
              <a:t>high quality</a:t>
            </a:r>
            <a:r>
              <a:rPr lang="en-GB" altLang="en-US" sz="1000">
                <a:solidFill>
                  <a:srgbClr val="5F5F5F"/>
                </a:solidFill>
              </a:rPr>
              <a:t> product as the materials are </a:t>
            </a:r>
            <a:r>
              <a:rPr lang="en-GB" altLang="en-US" sz="1000" b="1">
                <a:solidFill>
                  <a:schemeClr val="hlink"/>
                </a:solidFill>
              </a:rPr>
              <a:t>strong, flexible, durable, portable</a:t>
            </a:r>
            <a:r>
              <a:rPr lang="en-GB" altLang="en-US" sz="1000">
                <a:solidFill>
                  <a:srgbClr val="5F5F5F"/>
                </a:solidFill>
              </a:rPr>
              <a:t> etc. and they also want the product to be </a:t>
            </a:r>
            <a:r>
              <a:rPr lang="en-GB" altLang="en-US" sz="1000" b="1">
                <a:solidFill>
                  <a:schemeClr val="hlink"/>
                </a:solidFill>
              </a:rPr>
              <a:t>affordable</a:t>
            </a:r>
            <a:r>
              <a:rPr lang="en-GB" altLang="en-US" sz="1000">
                <a:solidFill>
                  <a:srgbClr val="5F5F5F"/>
                </a:solidFill>
              </a:rPr>
              <a:t> and </a:t>
            </a:r>
            <a:r>
              <a:rPr lang="en-GB" altLang="en-US" sz="1000" b="1">
                <a:solidFill>
                  <a:schemeClr val="hlink"/>
                </a:solidFill>
              </a:rPr>
              <a:t>comfortable to use</a:t>
            </a:r>
            <a:r>
              <a:rPr lang="en-GB" altLang="en-US" sz="1000">
                <a:solidFill>
                  <a:srgbClr val="5F5F5F"/>
                </a:solidFill>
              </a:rPr>
              <a:t> and </a:t>
            </a:r>
            <a:r>
              <a:rPr lang="en-GB" altLang="en-US" sz="1000" b="1">
                <a:solidFill>
                  <a:schemeClr val="hlink"/>
                </a:solidFill>
              </a:rPr>
              <a:t>easy to put parts together</a:t>
            </a:r>
            <a:r>
              <a:rPr lang="en-GB" altLang="en-US" sz="1000">
                <a:solidFill>
                  <a:srgbClr val="5F5F5F"/>
                </a:solidFill>
              </a:rPr>
              <a:t>. They would also want the product to be </a:t>
            </a:r>
            <a:r>
              <a:rPr lang="en-GB" altLang="en-US" sz="1000" b="1" u="sng">
                <a:solidFill>
                  <a:srgbClr val="993366"/>
                </a:solidFill>
              </a:rPr>
              <a:t>lightweight and easily transportable</a:t>
            </a:r>
            <a:r>
              <a:rPr lang="en-GB" altLang="en-US" sz="1000">
                <a:solidFill>
                  <a:srgbClr val="5F5F5F"/>
                </a:solidFill>
              </a:rPr>
              <a:t>.</a:t>
            </a:r>
            <a:r>
              <a:rPr lang="en-US" altLang="en-US" sz="1000">
                <a:solidFill>
                  <a:srgbClr val="5F5F5F"/>
                </a:solidFill>
              </a:rPr>
              <a:t> The product should be able to </a:t>
            </a:r>
            <a:r>
              <a:rPr lang="en-US" altLang="en-US" sz="1000" b="1">
                <a:solidFill>
                  <a:schemeClr val="hlink"/>
                </a:solidFill>
              </a:rPr>
              <a:t>relax the consumer’s muscles</a:t>
            </a:r>
            <a:r>
              <a:rPr lang="en-US" altLang="en-US" sz="1000">
                <a:solidFill>
                  <a:srgbClr val="5F5F5F"/>
                </a:solidFill>
              </a:rPr>
              <a:t> that aren't doing anything. </a:t>
            </a:r>
          </a:p>
          <a:p>
            <a:pPr algn="just" eaLnBrk="1" hangingPunct="1"/>
            <a:endParaRPr lang="en-GB" altLang="en-US" sz="1000" i="1" u="sng">
              <a:solidFill>
                <a:srgbClr val="5F5F5F"/>
              </a:solidFill>
            </a:endParaRPr>
          </a:p>
          <a:p>
            <a:pPr algn="just" eaLnBrk="1" hangingPunct="1"/>
            <a:r>
              <a:rPr lang="en-GB" altLang="en-US" sz="1200" b="1">
                <a:solidFill>
                  <a:srgbClr val="5F5F5F"/>
                </a:solidFill>
              </a:rPr>
              <a:t>ANTHROPOMETRICS:</a:t>
            </a:r>
            <a:r>
              <a:rPr lang="en-GB" altLang="en-US" sz="1200">
                <a:solidFill>
                  <a:srgbClr val="5F5F5F"/>
                </a:solidFill>
              </a:rPr>
              <a:t> </a:t>
            </a:r>
          </a:p>
          <a:p>
            <a:pPr algn="just" eaLnBrk="1" hangingPunct="1"/>
            <a:r>
              <a:rPr lang="en-GB" altLang="en-US" sz="1000">
                <a:solidFill>
                  <a:srgbClr val="5F5F5F"/>
                </a:solidFill>
              </a:rPr>
              <a:t>In my research I found out that the consumer wants the product to be </a:t>
            </a:r>
            <a:r>
              <a:rPr lang="en-GB" altLang="en-US" sz="1000" b="1">
                <a:solidFill>
                  <a:schemeClr val="hlink"/>
                </a:solidFill>
              </a:rPr>
              <a:t>noticeable</a:t>
            </a:r>
            <a:r>
              <a:rPr lang="en-GB" altLang="en-US" sz="1000">
                <a:solidFill>
                  <a:srgbClr val="5F5F5F"/>
                </a:solidFill>
              </a:rPr>
              <a:t>, and has to be </a:t>
            </a:r>
            <a:r>
              <a:rPr lang="en-GB" altLang="en-US" sz="1000" b="1">
                <a:solidFill>
                  <a:schemeClr val="hlink"/>
                </a:solidFill>
              </a:rPr>
              <a:t>smooth</a:t>
            </a:r>
            <a:r>
              <a:rPr lang="en-GB" altLang="en-US" sz="1000">
                <a:solidFill>
                  <a:srgbClr val="5F5F5F"/>
                </a:solidFill>
              </a:rPr>
              <a:t> when touching with </a:t>
            </a:r>
            <a:r>
              <a:rPr lang="en-GB" altLang="en-US" sz="1000" b="1">
                <a:solidFill>
                  <a:schemeClr val="hlink"/>
                </a:solidFill>
              </a:rPr>
              <a:t>no sharp edges or loose screws</a:t>
            </a:r>
            <a:r>
              <a:rPr lang="en-GB" altLang="en-US" sz="1000">
                <a:solidFill>
                  <a:srgbClr val="5F5F5F"/>
                </a:solidFill>
              </a:rPr>
              <a:t> and also </a:t>
            </a:r>
            <a:r>
              <a:rPr lang="en-GB" altLang="en-US" sz="1000" b="1">
                <a:solidFill>
                  <a:schemeClr val="hlink"/>
                </a:solidFill>
              </a:rPr>
              <a:t>transportable</a:t>
            </a:r>
            <a:r>
              <a:rPr lang="en-GB" altLang="en-US" sz="1000">
                <a:solidFill>
                  <a:srgbClr val="5F5F5F"/>
                </a:solidFill>
              </a:rPr>
              <a:t>.</a:t>
            </a:r>
          </a:p>
          <a:p>
            <a:pPr algn="just" eaLnBrk="1" hangingPunct="1"/>
            <a:r>
              <a:rPr lang="en-GB" altLang="en-US" sz="1000" i="1" u="sng">
                <a:solidFill>
                  <a:srgbClr val="5F5F5F"/>
                </a:solidFill>
              </a:rPr>
              <a:t> </a:t>
            </a:r>
          </a:p>
          <a:p>
            <a:pPr algn="just" eaLnBrk="1" hangingPunct="1"/>
            <a:r>
              <a:rPr lang="en-GB" altLang="en-US" sz="1200" b="1">
                <a:solidFill>
                  <a:srgbClr val="5F5F5F"/>
                </a:solidFill>
              </a:rPr>
              <a:t>ERGONOMICS:</a:t>
            </a:r>
            <a:endParaRPr lang="en-GB" altLang="en-US" sz="1200">
              <a:solidFill>
                <a:srgbClr val="5F5F5F"/>
              </a:solidFill>
            </a:endParaRPr>
          </a:p>
          <a:p>
            <a:pPr algn="just" eaLnBrk="1" hangingPunct="1"/>
            <a:r>
              <a:rPr lang="en-GB" altLang="en-US" sz="1000">
                <a:solidFill>
                  <a:srgbClr val="5F5F5F"/>
                </a:solidFill>
              </a:rPr>
              <a:t>The consumer would want the product to be comfortable as it has to be fitted </a:t>
            </a:r>
            <a:r>
              <a:rPr lang="en-GB" altLang="en-US" sz="1000" b="1">
                <a:solidFill>
                  <a:schemeClr val="hlink"/>
                </a:solidFill>
              </a:rPr>
              <a:t>ergonomically</a:t>
            </a:r>
            <a:r>
              <a:rPr lang="en-GB" altLang="en-US" sz="1000">
                <a:solidFill>
                  <a:srgbClr val="5F5F5F"/>
                </a:solidFill>
              </a:rPr>
              <a:t>. Basically, the product has to have </a:t>
            </a:r>
            <a:r>
              <a:rPr lang="en-GB" altLang="en-US" sz="1000" b="1" u="sng">
                <a:solidFill>
                  <a:srgbClr val="993366"/>
                </a:solidFill>
              </a:rPr>
              <a:t>human’s interface</a:t>
            </a:r>
            <a:r>
              <a:rPr lang="en-GB" altLang="en-US" sz="1000">
                <a:solidFill>
                  <a:srgbClr val="5F5F5F"/>
                </a:solidFill>
              </a:rPr>
              <a:t>. </a:t>
            </a:r>
            <a:r>
              <a:rPr lang="en-US" altLang="en-US" sz="1000">
                <a:solidFill>
                  <a:srgbClr val="5F5F5F"/>
                </a:solidFill>
              </a:rPr>
              <a:t>A seat should take the </a:t>
            </a:r>
            <a:r>
              <a:rPr lang="en-US" altLang="en-US" sz="1000" b="1">
                <a:solidFill>
                  <a:schemeClr val="hlink"/>
                </a:solidFill>
              </a:rPr>
              <a:t>weight off your feet</a:t>
            </a:r>
            <a:r>
              <a:rPr lang="en-US" altLang="en-US" sz="1000">
                <a:solidFill>
                  <a:srgbClr val="5F5F5F"/>
                </a:solidFill>
              </a:rPr>
              <a:t> in order to lessen </a:t>
            </a:r>
            <a:r>
              <a:rPr lang="en-US" altLang="en-US" sz="1000" b="1">
                <a:solidFill>
                  <a:schemeClr val="hlink"/>
                </a:solidFill>
              </a:rPr>
              <a:t>stress</a:t>
            </a:r>
            <a:r>
              <a:rPr lang="en-US" altLang="en-US" sz="1000">
                <a:solidFill>
                  <a:srgbClr val="5F5F5F"/>
                </a:solidFill>
              </a:rPr>
              <a:t> on your legs. It should provide some </a:t>
            </a:r>
            <a:r>
              <a:rPr lang="en-US" altLang="en-US" sz="1000" b="1">
                <a:solidFill>
                  <a:schemeClr val="hlink"/>
                </a:solidFill>
              </a:rPr>
              <a:t>postural stability</a:t>
            </a:r>
            <a:r>
              <a:rPr lang="en-US" altLang="en-US" sz="1000">
                <a:solidFill>
                  <a:srgbClr val="5F5F5F"/>
                </a:solidFill>
              </a:rPr>
              <a:t> while a student work or relax.</a:t>
            </a:r>
          </a:p>
          <a:p>
            <a:pPr algn="just" eaLnBrk="1" hangingPunct="1"/>
            <a:endParaRPr lang="en-GB" altLang="en-US" sz="1000" i="1" u="sng">
              <a:solidFill>
                <a:srgbClr val="5F5F5F"/>
              </a:solidFill>
            </a:endParaRPr>
          </a:p>
          <a:p>
            <a:pPr algn="just" eaLnBrk="1" hangingPunct="1"/>
            <a:r>
              <a:rPr lang="en-GB" altLang="en-US" sz="1200" b="1">
                <a:solidFill>
                  <a:srgbClr val="5F5F5F"/>
                </a:solidFill>
              </a:rPr>
              <a:t>COST:</a:t>
            </a:r>
          </a:p>
          <a:p>
            <a:pPr algn="just" eaLnBrk="1" hangingPunct="1"/>
            <a:r>
              <a:rPr lang="en-GB" altLang="en-US" sz="1000">
                <a:solidFill>
                  <a:srgbClr val="5F5F5F"/>
                </a:solidFill>
              </a:rPr>
              <a:t>The product must be sold at a </a:t>
            </a:r>
            <a:r>
              <a:rPr lang="en-GB" altLang="en-US" sz="1000" b="1">
                <a:solidFill>
                  <a:schemeClr val="hlink"/>
                </a:solidFill>
              </a:rPr>
              <a:t>reasonable price</a:t>
            </a:r>
            <a:r>
              <a:rPr lang="en-GB" altLang="en-US" sz="1000">
                <a:solidFill>
                  <a:srgbClr val="5F5F5F"/>
                </a:solidFill>
              </a:rPr>
              <a:t> as it has to be affordable.</a:t>
            </a:r>
            <a:endParaRPr lang="en-GB" altLang="en-US" sz="1000" i="1" u="sng">
              <a:solidFill>
                <a:srgbClr val="5F5F5F"/>
              </a:solidFill>
            </a:endParaRPr>
          </a:p>
          <a:p>
            <a:pPr algn="just" eaLnBrk="1" hangingPunct="1"/>
            <a:endParaRPr lang="en-GB" altLang="en-US" sz="1000" i="1" u="sng">
              <a:solidFill>
                <a:srgbClr val="5F5F5F"/>
              </a:solidFill>
            </a:endParaRPr>
          </a:p>
          <a:p>
            <a:pPr algn="just" eaLnBrk="1" hangingPunct="1"/>
            <a:r>
              <a:rPr lang="en-GB" altLang="en-US" sz="1200" b="1">
                <a:solidFill>
                  <a:srgbClr val="5F5F5F"/>
                </a:solidFill>
              </a:rPr>
              <a:t>SAFETY:</a:t>
            </a:r>
          </a:p>
          <a:p>
            <a:pPr algn="just" eaLnBrk="1" hangingPunct="1"/>
            <a:r>
              <a:rPr lang="en-GB" altLang="en-US" sz="1000">
                <a:solidFill>
                  <a:srgbClr val="5F5F5F"/>
                </a:solidFill>
              </a:rPr>
              <a:t>The </a:t>
            </a:r>
            <a:r>
              <a:rPr lang="en-GB" altLang="en-US" sz="1000" b="1">
                <a:solidFill>
                  <a:schemeClr val="hlink"/>
                </a:solidFill>
              </a:rPr>
              <a:t>safety marks</a:t>
            </a:r>
            <a:r>
              <a:rPr lang="en-GB" altLang="en-US" sz="1000">
                <a:solidFill>
                  <a:srgbClr val="5F5F5F"/>
                </a:solidFill>
              </a:rPr>
              <a:t> will be place on the product and it must be </a:t>
            </a:r>
            <a:r>
              <a:rPr lang="en-GB" altLang="en-US" sz="1000" b="1">
                <a:solidFill>
                  <a:schemeClr val="hlink"/>
                </a:solidFill>
              </a:rPr>
              <a:t>easily recognisable</a:t>
            </a:r>
            <a:r>
              <a:rPr lang="en-GB" altLang="en-US" sz="1000">
                <a:solidFill>
                  <a:srgbClr val="5F5F5F"/>
                </a:solidFill>
              </a:rPr>
              <a:t> because the </a:t>
            </a:r>
            <a:r>
              <a:rPr lang="en-GB" altLang="en-US" sz="1000" b="1" u="sng">
                <a:solidFill>
                  <a:srgbClr val="993366"/>
                </a:solidFill>
              </a:rPr>
              <a:t>consumer would know that the product has passed the safety tests</a:t>
            </a:r>
            <a:r>
              <a:rPr lang="en-GB" altLang="en-US" sz="1000">
                <a:solidFill>
                  <a:srgbClr val="5F5F5F"/>
                </a:solidFill>
              </a:rPr>
              <a:t>.</a:t>
            </a:r>
          </a:p>
          <a:p>
            <a:pPr algn="just" eaLnBrk="1" hangingPunct="1"/>
            <a:endParaRPr lang="en-GB" altLang="en-US" sz="1000" i="1" u="sng">
              <a:solidFill>
                <a:srgbClr val="5F5F5F"/>
              </a:solidFill>
            </a:endParaRPr>
          </a:p>
          <a:p>
            <a:pPr algn="just" eaLnBrk="1" hangingPunct="1"/>
            <a:r>
              <a:rPr lang="en-GB" altLang="en-US" sz="1000" b="1">
                <a:solidFill>
                  <a:srgbClr val="5F5F5F"/>
                </a:solidFill>
              </a:rPr>
              <a:t>ENVIRONMENT &amp; LOCATION:</a:t>
            </a:r>
          </a:p>
          <a:p>
            <a:pPr algn="just" eaLnBrk="1" hangingPunct="1"/>
            <a:r>
              <a:rPr lang="en-GB" altLang="en-US" sz="1000">
                <a:solidFill>
                  <a:srgbClr val="5F5F5F"/>
                </a:solidFill>
              </a:rPr>
              <a:t>The product is usually placed in a </a:t>
            </a:r>
            <a:r>
              <a:rPr lang="en-GB" altLang="en-US" sz="1000" b="1" u="sng">
                <a:solidFill>
                  <a:srgbClr val="993366"/>
                </a:solidFill>
              </a:rPr>
              <a:t>classroom</a:t>
            </a:r>
            <a:r>
              <a:rPr lang="en-GB" altLang="en-US" sz="1000">
                <a:solidFill>
                  <a:srgbClr val="5F5F5F"/>
                </a:solidFill>
              </a:rPr>
              <a:t> and could </a:t>
            </a:r>
            <a:r>
              <a:rPr lang="en-GB" altLang="en-US" sz="1000" b="1">
                <a:solidFill>
                  <a:schemeClr val="hlink"/>
                </a:solidFill>
              </a:rPr>
              <a:t>survive in  some weather conditions</a:t>
            </a:r>
            <a:r>
              <a:rPr lang="en-GB" altLang="en-US" sz="1000">
                <a:solidFill>
                  <a:srgbClr val="5F5F5F"/>
                </a:solidFill>
              </a:rPr>
              <a:t>.</a:t>
            </a:r>
            <a:r>
              <a:rPr lang="en-GB" altLang="en-US" sz="1000" i="1" u="sng">
                <a:solidFill>
                  <a:srgbClr val="5F5F5F"/>
                </a:solidFill>
              </a:rPr>
              <a:t> </a:t>
            </a:r>
          </a:p>
          <a:p>
            <a:pPr algn="just" eaLnBrk="1" hangingPunct="1"/>
            <a:endParaRPr lang="en-GB" altLang="en-US" sz="1000" i="1" u="sng">
              <a:solidFill>
                <a:srgbClr val="5F5F5F"/>
              </a:solidFill>
            </a:endParaRPr>
          </a:p>
          <a:p>
            <a:pPr algn="just" eaLnBrk="1" hangingPunct="1"/>
            <a:r>
              <a:rPr lang="en-GB" altLang="en-US" sz="1200" b="1">
                <a:solidFill>
                  <a:srgbClr val="5F5F5F"/>
                </a:solidFill>
              </a:rPr>
              <a:t>AESTHETICS:</a:t>
            </a:r>
          </a:p>
          <a:p>
            <a:pPr algn="just" eaLnBrk="1" hangingPunct="1"/>
            <a:r>
              <a:rPr lang="en-GB" altLang="en-US" sz="1000">
                <a:solidFill>
                  <a:srgbClr val="5F5F5F"/>
                </a:solidFill>
              </a:rPr>
              <a:t>The product must be </a:t>
            </a:r>
            <a:r>
              <a:rPr lang="en-GB" altLang="en-US" sz="1000" b="1">
                <a:solidFill>
                  <a:schemeClr val="hlink"/>
                </a:solidFill>
              </a:rPr>
              <a:t>visually pleasing</a:t>
            </a:r>
            <a:r>
              <a:rPr lang="en-GB" altLang="en-US" sz="1000">
                <a:solidFill>
                  <a:srgbClr val="5F5F5F"/>
                </a:solidFill>
              </a:rPr>
              <a:t> as the consumer would want a modern product to match their modern school etc.</a:t>
            </a:r>
            <a:endParaRPr lang="en-GB" altLang="en-US" sz="1000" i="1" u="sng">
              <a:solidFill>
                <a:srgbClr val="5F5F5F"/>
              </a:solidFill>
            </a:endParaRPr>
          </a:p>
          <a:p>
            <a:pPr algn="just" eaLnBrk="1" hangingPunct="1"/>
            <a:endParaRPr lang="en-GB" altLang="en-US" sz="1000" b="1" u="sng">
              <a:solidFill>
                <a:srgbClr val="5F5F5F"/>
              </a:solidFill>
            </a:endParaRPr>
          </a:p>
          <a:p>
            <a:pPr algn="just" eaLnBrk="1" hangingPunct="1"/>
            <a:r>
              <a:rPr lang="en-GB" altLang="en-US" sz="1200" b="1">
                <a:solidFill>
                  <a:srgbClr val="5F5F5F"/>
                </a:solidFill>
              </a:rPr>
              <a:t>IDENTIFICATION:</a:t>
            </a:r>
            <a:r>
              <a:rPr lang="en-GB" altLang="en-US" sz="1200">
                <a:solidFill>
                  <a:srgbClr val="5F5F5F"/>
                </a:solidFill>
              </a:rPr>
              <a:t> </a:t>
            </a:r>
          </a:p>
          <a:p>
            <a:pPr algn="just" eaLnBrk="1" hangingPunct="1"/>
            <a:r>
              <a:rPr lang="en-GB" altLang="en-US" sz="1000">
                <a:solidFill>
                  <a:srgbClr val="5F5F5F"/>
                </a:solidFill>
              </a:rPr>
              <a:t>I could research in order to ensure that what the </a:t>
            </a:r>
            <a:r>
              <a:rPr lang="en-GB" altLang="en-US" sz="1000" b="1">
                <a:solidFill>
                  <a:schemeClr val="hlink"/>
                </a:solidFill>
              </a:rPr>
              <a:t>consumer needs or requirements they get</a:t>
            </a:r>
            <a:r>
              <a:rPr lang="en-GB" altLang="en-US" sz="1000">
                <a:solidFill>
                  <a:srgbClr val="5F5F5F"/>
                </a:solidFill>
              </a:rPr>
              <a:t>. I could do a </a:t>
            </a:r>
            <a:r>
              <a:rPr lang="en-GB" altLang="en-US" sz="1000" b="1" u="sng">
                <a:solidFill>
                  <a:srgbClr val="993366"/>
                </a:solidFill>
              </a:rPr>
              <a:t>survey or a questionnaire by the charities or the principle of the school</a:t>
            </a:r>
            <a:r>
              <a:rPr lang="en-GB" altLang="en-US" sz="1000">
                <a:solidFill>
                  <a:srgbClr val="5F5F5F"/>
                </a:solidFill>
              </a:rPr>
              <a:t> to find out what the consumer needs and their opinions to make this product successful. The idea of improving the product is to </a:t>
            </a:r>
            <a:r>
              <a:rPr lang="en-GB" altLang="en-US" sz="1000" b="1" u="sng">
                <a:solidFill>
                  <a:srgbClr val="993366"/>
                </a:solidFill>
              </a:rPr>
              <a:t>make the shape more ergonomically and anthropometric friendly and also transportable</a:t>
            </a:r>
            <a:r>
              <a:rPr lang="en-GB" altLang="en-US" sz="1000">
                <a:solidFill>
                  <a:srgbClr val="5F5F5F"/>
                </a:solidFill>
              </a:rPr>
              <a:t>. The user would also want the product to be </a:t>
            </a:r>
            <a:r>
              <a:rPr lang="en-GB" altLang="en-US" sz="1000" b="1">
                <a:solidFill>
                  <a:schemeClr val="hlink"/>
                </a:solidFill>
              </a:rPr>
              <a:t>aesthetically pleasing</a:t>
            </a:r>
            <a:r>
              <a:rPr lang="en-GB" altLang="en-US" sz="1000">
                <a:solidFill>
                  <a:srgbClr val="5F5F5F"/>
                </a:solidFill>
              </a:rPr>
              <a:t> and most importantly </a:t>
            </a:r>
            <a:r>
              <a:rPr lang="en-GB" altLang="en-US" sz="1000" b="1">
                <a:solidFill>
                  <a:schemeClr val="hlink"/>
                </a:solidFill>
              </a:rPr>
              <a:t>safe to use</a:t>
            </a:r>
            <a:r>
              <a:rPr lang="en-GB" altLang="en-US" sz="1000">
                <a:solidFill>
                  <a:srgbClr val="5F5F5F"/>
                </a:solidFill>
              </a:rPr>
              <a:t>.</a:t>
            </a:r>
            <a:endParaRPr lang="en-GB" altLang="en-US" sz="1000" b="1">
              <a:solidFill>
                <a:srgbClr val="5F5F5F"/>
              </a:solidFill>
            </a:endParaRPr>
          </a:p>
        </p:txBody>
      </p:sp>
      <p:sp>
        <p:nvSpPr>
          <p:cNvPr id="9223" name="Text Box 9"/>
          <p:cNvSpPr txBox="1">
            <a:spLocks noChangeArrowheads="1"/>
          </p:cNvSpPr>
          <p:nvPr/>
        </p:nvSpPr>
        <p:spPr bwMode="auto">
          <a:xfrm>
            <a:off x="-7938" y="1631950"/>
            <a:ext cx="727233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MARKET RESEARCH</a:t>
            </a:r>
          </a:p>
        </p:txBody>
      </p:sp>
      <p:sp>
        <p:nvSpPr>
          <p:cNvPr id="9224" name="Text Box 10"/>
          <p:cNvSpPr txBox="1">
            <a:spLocks noChangeArrowheads="1"/>
          </p:cNvSpPr>
          <p:nvPr/>
        </p:nvSpPr>
        <p:spPr bwMode="auto">
          <a:xfrm>
            <a:off x="71438" y="1957388"/>
            <a:ext cx="3881437" cy="645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000">
                <a:solidFill>
                  <a:srgbClr val="5F5F5F"/>
                </a:solidFill>
              </a:rPr>
              <a:t>Before any big company begins a design work on a product, </a:t>
            </a:r>
            <a:r>
              <a:rPr lang="en-GB" altLang="en-US" sz="1000" b="1">
                <a:solidFill>
                  <a:schemeClr val="hlink"/>
                </a:solidFill>
              </a:rPr>
              <a:t>large amounts of market research are carried out</a:t>
            </a:r>
            <a:r>
              <a:rPr lang="en-GB" altLang="en-US" sz="1000">
                <a:solidFill>
                  <a:srgbClr val="5F5F5F"/>
                </a:solidFill>
              </a:rPr>
              <a:t>. Market research can determine exactly what the </a:t>
            </a:r>
            <a:r>
              <a:rPr lang="en-GB" altLang="en-US" sz="1000" b="1" u="sng">
                <a:solidFill>
                  <a:srgbClr val="993366"/>
                </a:solidFill>
              </a:rPr>
              <a:t>market requirements are and the more detailed this research, the better are the chances of getting the right product on the market at the right price</a:t>
            </a:r>
            <a:r>
              <a:rPr lang="en-GB" altLang="en-US" sz="1000">
                <a:solidFill>
                  <a:srgbClr val="5F5F5F"/>
                </a:solidFill>
              </a:rPr>
              <a:t>. Large manufacturers spend several million pounds on market research before entering into any design work for new designs. This, along with </a:t>
            </a:r>
            <a:r>
              <a:rPr lang="en-GB" altLang="en-US" sz="1000" b="1">
                <a:solidFill>
                  <a:schemeClr val="hlink"/>
                </a:solidFill>
              </a:rPr>
              <a:t>money spent on advertising, has been proved to money well spent</a:t>
            </a:r>
            <a:r>
              <a:rPr lang="en-GB" altLang="en-US" sz="1000">
                <a:solidFill>
                  <a:srgbClr val="5F5F5F"/>
                </a:solidFill>
              </a:rPr>
              <a:t>.</a:t>
            </a:r>
          </a:p>
          <a:p>
            <a:pPr algn="just" eaLnBrk="1" hangingPunct="1">
              <a:spcBef>
                <a:spcPct val="50000"/>
              </a:spcBef>
            </a:pPr>
            <a:r>
              <a:rPr lang="en-GB" altLang="en-US" sz="1000" b="1" u="sng">
                <a:solidFill>
                  <a:srgbClr val="993366"/>
                </a:solidFill>
              </a:rPr>
              <a:t>There are four main methods of carrying out market research</a:t>
            </a:r>
            <a:r>
              <a:rPr lang="en-GB" altLang="en-US" sz="1000">
                <a:solidFill>
                  <a:srgbClr val="5F5F5F"/>
                </a:solidFill>
              </a:rPr>
              <a:t>:</a:t>
            </a:r>
          </a:p>
          <a:p>
            <a:pPr algn="just" eaLnBrk="1" hangingPunct="1">
              <a:spcBef>
                <a:spcPct val="50000"/>
              </a:spcBef>
              <a:buClr>
                <a:srgbClr val="5F5F5F"/>
              </a:buClr>
              <a:buFontTx/>
              <a:buAutoNum type="arabicPeriod"/>
            </a:pPr>
            <a:r>
              <a:rPr lang="en-GB" altLang="en-US" sz="1000" b="1">
                <a:solidFill>
                  <a:schemeClr val="hlink"/>
                </a:solidFill>
              </a:rPr>
              <a:t>OBSERVATION:</a:t>
            </a:r>
            <a:r>
              <a:rPr lang="en-GB" altLang="en-US" sz="1000">
                <a:solidFill>
                  <a:srgbClr val="5F5F5F"/>
                </a:solidFill>
              </a:rPr>
              <a:t> By simply observing the </a:t>
            </a:r>
            <a:r>
              <a:rPr lang="en-GB" altLang="en-US" sz="1000" b="1">
                <a:solidFill>
                  <a:schemeClr val="hlink"/>
                </a:solidFill>
              </a:rPr>
              <a:t>comfort of the desk and be able to find out if it can be portable easily</a:t>
            </a:r>
            <a:r>
              <a:rPr lang="en-GB" altLang="en-US" sz="1000">
                <a:solidFill>
                  <a:srgbClr val="5F5F5F"/>
                </a:solidFill>
              </a:rPr>
              <a:t>. The actual solution to be adopted may require much more detailed research. </a:t>
            </a:r>
          </a:p>
          <a:p>
            <a:pPr algn="just" eaLnBrk="1" hangingPunct="1">
              <a:spcBef>
                <a:spcPct val="50000"/>
              </a:spcBef>
              <a:buClr>
                <a:srgbClr val="5F5F5F"/>
              </a:buClr>
              <a:buFontTx/>
              <a:buAutoNum type="arabicPeriod"/>
            </a:pPr>
            <a:r>
              <a:rPr lang="en-GB" altLang="en-US" sz="1000" b="1">
                <a:solidFill>
                  <a:schemeClr val="hlink"/>
                </a:solidFill>
              </a:rPr>
              <a:t>QUESTIONNAIRES:</a:t>
            </a:r>
            <a:r>
              <a:rPr lang="en-GB" altLang="en-US" sz="1000">
                <a:solidFill>
                  <a:srgbClr val="5F5F5F"/>
                </a:solidFill>
              </a:rPr>
              <a:t> This has become the </a:t>
            </a:r>
            <a:r>
              <a:rPr lang="en-GB" altLang="en-US" sz="1000" b="1" u="sng">
                <a:solidFill>
                  <a:srgbClr val="993366"/>
                </a:solidFill>
              </a:rPr>
              <a:t>most popular method of market consumer products</a:t>
            </a:r>
            <a:r>
              <a:rPr lang="en-GB" altLang="en-US" sz="1000">
                <a:solidFill>
                  <a:srgbClr val="5F5F5F"/>
                </a:solidFill>
              </a:rPr>
              <a:t>. The consumer is asked to respond to a series of </a:t>
            </a:r>
            <a:r>
              <a:rPr lang="en-GB" altLang="en-US" sz="1000" b="1">
                <a:solidFill>
                  <a:schemeClr val="hlink"/>
                </a:solidFill>
              </a:rPr>
              <a:t>tightly structured questions, usually with limited choice of answers</a:t>
            </a:r>
            <a:r>
              <a:rPr lang="en-GB" altLang="en-US" sz="1000">
                <a:solidFill>
                  <a:srgbClr val="5F5F5F"/>
                </a:solidFill>
              </a:rPr>
              <a:t>. This type of structured questionnaire allows for a quick, often computer aided, analysis of the results. Market research using questionnaires may be carried out by somebody employed by the manufacturing company or by an independent market research organisation. This may take a form of a researcher/consumer question and answer session in the high street, </a:t>
            </a:r>
            <a:r>
              <a:rPr lang="en-GB" altLang="en-US" sz="1000" b="1">
                <a:solidFill>
                  <a:schemeClr val="hlink"/>
                </a:solidFill>
              </a:rPr>
              <a:t>it may be conducted over the telephone (telemarketing) or, alternatively, by post</a:t>
            </a:r>
            <a:r>
              <a:rPr lang="en-GB" altLang="en-US" sz="1000">
                <a:solidFill>
                  <a:srgbClr val="5F5F5F"/>
                </a:solidFill>
              </a:rPr>
              <a:t>.    </a:t>
            </a:r>
          </a:p>
          <a:p>
            <a:pPr algn="just" eaLnBrk="1" hangingPunct="1">
              <a:spcBef>
                <a:spcPct val="50000"/>
              </a:spcBef>
              <a:buClr>
                <a:srgbClr val="5F5F5F"/>
              </a:buClr>
              <a:buFontTx/>
              <a:buAutoNum type="arabicPeriod"/>
            </a:pPr>
            <a:r>
              <a:rPr lang="en-GB" altLang="en-US" sz="1000" b="1">
                <a:solidFill>
                  <a:schemeClr val="hlink"/>
                </a:solidFill>
              </a:rPr>
              <a:t>CONSUMER INTERVIEWS:</a:t>
            </a:r>
            <a:r>
              <a:rPr lang="en-GB" altLang="en-US" sz="1000">
                <a:solidFill>
                  <a:srgbClr val="5F5F5F"/>
                </a:solidFill>
              </a:rPr>
              <a:t> Researchers bring together a </a:t>
            </a:r>
            <a:r>
              <a:rPr lang="en-GB" altLang="en-US" sz="1000" b="1">
                <a:solidFill>
                  <a:schemeClr val="hlink"/>
                </a:solidFill>
              </a:rPr>
              <a:t>small group of consumers, usually in a pleasant relaxed environment, to discuss a product</a:t>
            </a:r>
            <a:r>
              <a:rPr lang="en-GB" altLang="en-US" sz="1000">
                <a:solidFill>
                  <a:srgbClr val="5F5F5F"/>
                </a:solidFill>
              </a:rPr>
              <a:t>. The discussion is structured and led by the researcher in order to </a:t>
            </a:r>
            <a:r>
              <a:rPr lang="en-GB" altLang="en-US" sz="1000" b="1" u="sng">
                <a:solidFill>
                  <a:srgbClr val="993366"/>
                </a:solidFill>
              </a:rPr>
              <a:t>concentrate on the critical design features</a:t>
            </a:r>
            <a:r>
              <a:rPr lang="en-GB" altLang="en-US" sz="1000">
                <a:solidFill>
                  <a:srgbClr val="5F5F5F"/>
                </a:solidFill>
              </a:rPr>
              <a:t>.       </a:t>
            </a:r>
          </a:p>
          <a:p>
            <a:pPr algn="just" eaLnBrk="1" hangingPunct="1">
              <a:spcBef>
                <a:spcPct val="50000"/>
              </a:spcBef>
              <a:buClr>
                <a:srgbClr val="5F5F5F"/>
              </a:buClr>
              <a:buFontTx/>
              <a:buAutoNum type="arabicPeriod"/>
            </a:pPr>
            <a:r>
              <a:rPr lang="en-GB" altLang="en-US" sz="1000" b="1">
                <a:solidFill>
                  <a:schemeClr val="hlink"/>
                </a:solidFill>
              </a:rPr>
              <a:t>UNSTRUCTURAL INTERVIEWS:</a:t>
            </a:r>
            <a:r>
              <a:rPr lang="en-GB" altLang="en-US" sz="1000">
                <a:solidFill>
                  <a:srgbClr val="5F5F5F"/>
                </a:solidFill>
              </a:rPr>
              <a:t> The previous market research methods are considered </a:t>
            </a:r>
            <a:r>
              <a:rPr lang="en-GB" altLang="en-US" sz="1000" b="1" u="sng">
                <a:solidFill>
                  <a:srgbClr val="993366"/>
                </a:solidFill>
              </a:rPr>
              <a:t>inappropriate for high cost products, such as shipping and military equipment</a:t>
            </a:r>
            <a:r>
              <a:rPr lang="en-GB" altLang="en-US" sz="1000">
                <a:solidFill>
                  <a:srgbClr val="5F5F5F"/>
                </a:solidFill>
              </a:rPr>
              <a:t>, where the person being interviewed may be </a:t>
            </a:r>
            <a:r>
              <a:rPr lang="en-GB" altLang="en-US" sz="1000" b="1">
                <a:solidFill>
                  <a:schemeClr val="hlink"/>
                </a:solidFill>
              </a:rPr>
              <a:t>head of a large organisation or a government representative</a:t>
            </a:r>
            <a:r>
              <a:rPr lang="en-GB" altLang="en-US" sz="1000">
                <a:solidFill>
                  <a:srgbClr val="5F5F5F"/>
                </a:solidFill>
              </a:rPr>
              <a:t>. In this situation it is necessary for a knowledgeable interviewer to enter into an unstructured, wide-ranging discussion with the prospective consumer and then draw their own conclusions afterwards.  </a:t>
            </a:r>
          </a:p>
        </p:txBody>
      </p:sp>
      <p:sp>
        <p:nvSpPr>
          <p:cNvPr id="9225" name="Text Box 15"/>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INFORMATION</a:t>
            </a:r>
            <a:r>
              <a:rPr lang="en-GB" altLang="en-US" sz="3200" b="1">
                <a:solidFill>
                  <a:srgbClr val="5F5F5F"/>
                </a:solidFill>
                <a:cs typeface="Arial" pitchFamily="34" charset="0"/>
              </a:rPr>
              <a:t>, INSPIRATION &amp; INFLUENCES</a:t>
            </a:r>
          </a:p>
        </p:txBody>
      </p:sp>
      <p:sp>
        <p:nvSpPr>
          <p:cNvPr id="9226" name="AutoShape 16"/>
          <p:cNvSpPr>
            <a:spLocks noChangeArrowheads="1"/>
          </p:cNvSpPr>
          <p:nvPr/>
        </p:nvSpPr>
        <p:spPr bwMode="auto">
          <a:xfrm>
            <a:off x="6688138" y="152400"/>
            <a:ext cx="1758950" cy="831850"/>
          </a:xfrm>
          <a:prstGeom prst="roundRect">
            <a:avLst>
              <a:gd name="adj" fmla="val 16667"/>
            </a:avLst>
          </a:prstGeom>
          <a:gradFill rotWithShape="1">
            <a:gsLst>
              <a:gs pos="0">
                <a:srgbClr val="FFFFFF"/>
              </a:gs>
              <a:gs pos="100000">
                <a:srgbClr val="DDDDDD"/>
              </a:gs>
            </a:gsLst>
            <a:lin ang="5400000" scaled="1"/>
          </a:gradFill>
          <a:ln w="28575" algn="ctr">
            <a:solidFill>
              <a:schemeClr val="hlink"/>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solidFill>
                  <a:srgbClr val="4D4D4D"/>
                </a:solidFill>
              </a:rPr>
              <a:t>PLEASE SEE </a:t>
            </a:r>
            <a:r>
              <a:rPr lang="en-GB" altLang="en-US" sz="1000" b="1" u="sng">
                <a:solidFill>
                  <a:srgbClr val="FF9900"/>
                </a:solidFill>
                <a:hlinkClick r:id="rId4" action="ppaction://hlinksldjump"/>
              </a:rPr>
              <a:t>APPENDIX TWO</a:t>
            </a:r>
            <a:r>
              <a:rPr lang="en-GB" altLang="en-US" sz="1000">
                <a:solidFill>
                  <a:srgbClr val="4D4D4D"/>
                </a:solidFill>
                <a:hlinkClick r:id="rId4" action="ppaction://hlinksldjump"/>
              </a:rPr>
              <a:t> </a:t>
            </a:r>
            <a:r>
              <a:rPr lang="en-GB" altLang="en-US" sz="1000">
                <a:solidFill>
                  <a:srgbClr val="4D4D4D"/>
                </a:solidFill>
              </a:rPr>
              <a:t>ABOUT PRODUCTION METHODS</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73731"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73732" name="Text Box 4"/>
          <p:cNvSpPr txBox="1">
            <a:spLocks noChangeArrowheads="1"/>
          </p:cNvSpPr>
          <p:nvPr/>
        </p:nvSpPr>
        <p:spPr bwMode="auto">
          <a:xfrm>
            <a:off x="-7938" y="1631950"/>
            <a:ext cx="3816351"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DEVELOPMENT &amp; EVAULATION OF DELTA PACKAGING MODEL</a:t>
            </a:r>
            <a:endParaRPr lang="en-GB" altLang="en-US" sz="1600" b="1" i="1" u="sng">
              <a:solidFill>
                <a:srgbClr val="993366"/>
              </a:solidFill>
              <a:cs typeface="Arial" pitchFamily="34" charset="0"/>
            </a:endParaRPr>
          </a:p>
        </p:txBody>
      </p:sp>
      <p:sp>
        <p:nvSpPr>
          <p:cNvPr id="73733"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308304" name="Line 80"/>
          <p:cNvSpPr>
            <a:spLocks noChangeShapeType="1"/>
          </p:cNvSpPr>
          <p:nvPr/>
        </p:nvSpPr>
        <p:spPr bwMode="auto">
          <a:xfrm flipV="1">
            <a:off x="8993188" y="8113713"/>
            <a:ext cx="4168775" cy="969962"/>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5" name="Line 81"/>
          <p:cNvSpPr>
            <a:spLocks noChangeShapeType="1"/>
          </p:cNvSpPr>
          <p:nvPr/>
        </p:nvSpPr>
        <p:spPr bwMode="auto">
          <a:xfrm flipV="1">
            <a:off x="8993188" y="1103313"/>
            <a:ext cx="73025" cy="8018462"/>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7" name="Line 83"/>
          <p:cNvSpPr>
            <a:spLocks noChangeShapeType="1"/>
          </p:cNvSpPr>
          <p:nvPr/>
        </p:nvSpPr>
        <p:spPr bwMode="auto">
          <a:xfrm flipV="1">
            <a:off x="9066213" y="47625"/>
            <a:ext cx="4535487" cy="105568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73737" name="Text Box 85"/>
          <p:cNvSpPr txBox="1">
            <a:spLocks noChangeArrowheads="1"/>
          </p:cNvSpPr>
          <p:nvPr/>
        </p:nvSpPr>
        <p:spPr bwMode="auto">
          <a:xfrm rot="-773833">
            <a:off x="8858250" y="849313"/>
            <a:ext cx="409575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rgbClr val="993366"/>
                </a:solidFill>
              </a:rPr>
              <a:t>STOOL</a:t>
            </a:r>
          </a:p>
        </p:txBody>
      </p:sp>
      <p:sp>
        <p:nvSpPr>
          <p:cNvPr id="73738" name="Rectangle 26"/>
          <p:cNvSpPr>
            <a:spLocks noChangeArrowheads="1"/>
          </p:cNvSpPr>
          <p:nvPr/>
        </p:nvSpPr>
        <p:spPr bwMode="auto">
          <a:xfrm>
            <a:off x="10648950" y="1477963"/>
            <a:ext cx="1873250" cy="666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a:solidFill>
                  <a:srgbClr val="4D4D4D"/>
                </a:solidFill>
              </a:rPr>
              <a:t>As I mentioned throughout this task the overall product will be made of </a:t>
            </a:r>
            <a:r>
              <a:rPr lang="en-GB" altLang="en-US" sz="1200" b="1">
                <a:solidFill>
                  <a:schemeClr val="hlink"/>
                </a:solidFill>
              </a:rPr>
              <a:t>cardboard because it is a very light and also a recyclable material which it is used to make the overall product more environmentally friendly</a:t>
            </a:r>
            <a:r>
              <a:rPr lang="en-GB" altLang="en-US" sz="1200">
                <a:solidFill>
                  <a:srgbClr val="4D4D4D"/>
                </a:solidFill>
              </a:rPr>
              <a:t>. </a:t>
            </a:r>
          </a:p>
          <a:p>
            <a:pPr algn="just" eaLnBrk="1" hangingPunct="1">
              <a:spcBef>
                <a:spcPct val="50000"/>
              </a:spcBef>
            </a:pPr>
            <a:r>
              <a:rPr lang="en-GB" altLang="en-US" sz="1200">
                <a:solidFill>
                  <a:srgbClr val="4D4D4D"/>
                </a:solidFill>
              </a:rPr>
              <a:t>The stool is </a:t>
            </a:r>
            <a:r>
              <a:rPr lang="en-GB" altLang="en-US" sz="1200" b="1">
                <a:solidFill>
                  <a:schemeClr val="hlink"/>
                </a:solidFill>
              </a:rPr>
              <a:t>so simple to fold or unfold</a:t>
            </a:r>
            <a:r>
              <a:rPr lang="en-GB" altLang="en-US" sz="1200" b="1">
                <a:solidFill>
                  <a:srgbClr val="4D4D4D"/>
                </a:solidFill>
              </a:rPr>
              <a:t> </a:t>
            </a:r>
            <a:r>
              <a:rPr lang="en-GB" altLang="en-US" sz="1200">
                <a:solidFill>
                  <a:srgbClr val="4D4D4D"/>
                </a:solidFill>
              </a:rPr>
              <a:t>because the stool is just build its self and the user</a:t>
            </a:r>
            <a:r>
              <a:rPr lang="en-GB" altLang="en-US" sz="1200" b="1">
                <a:solidFill>
                  <a:srgbClr val="4D4D4D"/>
                </a:solidFill>
              </a:rPr>
              <a:t> </a:t>
            </a:r>
            <a:r>
              <a:rPr lang="en-GB" altLang="en-US" sz="1200" b="1">
                <a:solidFill>
                  <a:schemeClr val="hlink"/>
                </a:solidFill>
              </a:rPr>
              <a:t>just manually move the lid over to the other end and also tuck in the two triangles into the triangular holes to make the stool to sit straight and also securely</a:t>
            </a:r>
            <a:r>
              <a:rPr lang="en-GB" altLang="en-US" sz="1200">
                <a:solidFill>
                  <a:srgbClr val="4D4D4D"/>
                </a:solidFill>
              </a:rPr>
              <a:t>.</a:t>
            </a:r>
          </a:p>
          <a:p>
            <a:pPr algn="just" eaLnBrk="1" hangingPunct="1">
              <a:spcBef>
                <a:spcPct val="50000"/>
              </a:spcBef>
            </a:pPr>
            <a:r>
              <a:rPr lang="en-GB" altLang="en-US" sz="1200">
                <a:solidFill>
                  <a:srgbClr val="4D4D4D"/>
                </a:solidFill>
              </a:rPr>
              <a:t>By testing this prototype I pressed down the stool to </a:t>
            </a:r>
            <a:r>
              <a:rPr lang="en-GB" altLang="en-US" sz="1200" b="1">
                <a:solidFill>
                  <a:schemeClr val="hlink"/>
                </a:solidFill>
              </a:rPr>
              <a:t>test the strength of the triangular supports</a:t>
            </a:r>
            <a:r>
              <a:rPr lang="en-GB" altLang="en-US" sz="1200">
                <a:solidFill>
                  <a:srgbClr val="4D4D4D"/>
                </a:solidFill>
              </a:rPr>
              <a:t> using my hand. I was really impressed with the result because I will know that </a:t>
            </a:r>
            <a:r>
              <a:rPr lang="en-GB" altLang="en-US" sz="1200" b="1">
                <a:solidFill>
                  <a:schemeClr val="hlink"/>
                </a:solidFill>
              </a:rPr>
              <a:t>my final product will very strong and also supportive to the user</a:t>
            </a:r>
            <a:r>
              <a:rPr lang="en-GB" altLang="en-US" sz="1200">
                <a:solidFill>
                  <a:srgbClr val="4D4D4D"/>
                </a:solidFill>
              </a:rPr>
              <a:t>.</a:t>
            </a:r>
          </a:p>
        </p:txBody>
      </p:sp>
      <p:pic>
        <p:nvPicPr>
          <p:cNvPr id="73739" name="Picture 27" descr="G:\Technology &amp; Design\A2 PRODUCT STUDY\MODELLING PHOTOS\PHOTOSHOOT\IMG_279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85275" y="1631950"/>
            <a:ext cx="1463675"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40" name="Picture 51" descr="G:\Technology &amp; Design\A2 PRODUCT STUDY\MODELLING PHOTOS\PHOTOSHOOT\IMG_264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09088" y="7392988"/>
            <a:ext cx="1439862"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41" name="Picture 53" descr="G:\Technology &amp; Design\A2 PRODUCT STUDY\MODELLING PHOTOS\PHOTOSHOOT\IMG_265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09088" y="6240463"/>
            <a:ext cx="1439862"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42" name="Picture 55" descr="G:\Technology &amp; Design\A2 PRODUCT STUDY\MODELLING PHOTOS\PHOTOSHOOT\IMG_2653.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85275" y="3937000"/>
            <a:ext cx="1463675"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43" name="Picture 57" descr="G:\Technology &amp; Design\A2 PRODUCT STUDY\MODELLING PHOTOS\PHOTOSHOOT\IMG_2655.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85275" y="2784475"/>
            <a:ext cx="1463675"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44" name="Picture 58" descr="G:\Technology &amp; Design\A2 PRODUCT STUDY\MODELLING PHOTOS\PHOTOSHOOT\IMG_2657.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09088" y="5087938"/>
            <a:ext cx="1439862"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45" name="Picture 9"/>
          <p:cNvPicPr>
            <a:picLocks noChangeAspect="1" noChangeArrowheads="1"/>
          </p:cNvPicPr>
          <p:nvPr/>
        </p:nvPicPr>
        <p:blipFill>
          <a:blip r:embed="rId9">
            <a:extLst>
              <a:ext uri="{28A0092B-C50C-407E-A947-70E740481C1C}">
                <a14:useLocalDpi xmlns:a14="http://schemas.microsoft.com/office/drawing/2010/main" val="0"/>
              </a:ext>
            </a:extLst>
          </a:blip>
          <a:srcRect l="9045" t="23422" r="53076" b="63782"/>
          <a:stretch>
            <a:fillRect/>
          </a:stretch>
        </p:blipFill>
        <p:spPr bwMode="auto">
          <a:xfrm>
            <a:off x="4600575" y="120650"/>
            <a:ext cx="4176713"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pic>
        <p:nvPicPr>
          <p:cNvPr id="73746" name="Picture 22" descr="G:\Technology &amp; Design\A2 PRODUCT STUDY\MODELLING PHOTOS\PHOTOSHOOT\IMG_2831.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44738" y="4224338"/>
            <a:ext cx="211137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47" name="Picture 33" descr="G:\Technology &amp; Design\A2 PRODUCT STUDY\MODELLING PHOTOS\PHOTOSHOOT\IMG_2671.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6525" y="7537450"/>
            <a:ext cx="211137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48" name="Picture 34" descr="G:\Technology &amp; Design\A2 PRODUCT STUDY\MODELLING PHOTOS\PHOTOSHOOT\IMG_2668.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43150" y="5880100"/>
            <a:ext cx="2112963" cy="158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49" name="Picture 37" descr="G:\Technology &amp; Design\A2 PRODUCT STUDY\MODELLING PHOTOS\PHOTOSHOOT\IMG_2664.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6525" y="5880100"/>
            <a:ext cx="211137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50" name="Picture 38" descr="G:\Technology &amp; Design\A2 PRODUCT STUDY\MODELLING PHOTOS\PHOTOSHOOT\IMG_2665.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36525" y="4224338"/>
            <a:ext cx="2112963" cy="158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51" name="Picture 44" descr="G:\Technology &amp; Design\A2 PRODUCT STUDY\MODELLING PHOTOS\PHOTOSHOOT\IMG_2639.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343150" y="7537450"/>
            <a:ext cx="2112963"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52" name="Picture 46" descr="G:\Technology &amp; Design\A2 PRODUCT STUDY\MODELLING PHOTOS\PHOTOSHOOT\IMG_2641.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36525" y="2568575"/>
            <a:ext cx="211137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53" name="Picture 60" descr="G:\Technology &amp; Design\A2 PRODUCT STUDY\MODELLING PHOTOS\PHOTOSHOOT\IMG_2661.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344738" y="2568575"/>
            <a:ext cx="211137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3754" name="Group 38"/>
          <p:cNvGrpSpPr>
            <a:grpSpLocks/>
          </p:cNvGrpSpPr>
          <p:nvPr/>
        </p:nvGrpSpPr>
        <p:grpSpPr bwMode="auto">
          <a:xfrm rot="-5525156">
            <a:off x="4745037" y="7105651"/>
            <a:ext cx="4608513" cy="4608512"/>
            <a:chOff x="-277" y="2933"/>
            <a:chExt cx="2903" cy="3131"/>
          </a:xfrm>
        </p:grpSpPr>
        <p:sp>
          <p:nvSpPr>
            <p:cNvPr id="37" name="Line 80"/>
            <p:cNvSpPr>
              <a:spLocks noChangeShapeType="1"/>
            </p:cNvSpPr>
            <p:nvPr/>
          </p:nvSpPr>
          <p:spPr bwMode="auto">
            <a:xfrm rot="10800000" flipV="1">
              <a:off x="0" y="2931"/>
              <a:ext cx="2626" cy="613"/>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8" name="Line 81"/>
            <p:cNvSpPr>
              <a:spLocks noChangeShapeType="1"/>
            </p:cNvSpPr>
            <p:nvPr/>
          </p:nvSpPr>
          <p:spPr bwMode="auto">
            <a:xfrm rot="10800000" flipV="1">
              <a:off x="2574" y="2933"/>
              <a:ext cx="50" cy="2466"/>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9" name="Line 83"/>
            <p:cNvSpPr>
              <a:spLocks noChangeShapeType="1"/>
            </p:cNvSpPr>
            <p:nvPr/>
          </p:nvSpPr>
          <p:spPr bwMode="auto">
            <a:xfrm rot="10800000" flipV="1">
              <a:off x="-277" y="5397"/>
              <a:ext cx="2857" cy="665"/>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grpSp>
      <p:sp>
        <p:nvSpPr>
          <p:cNvPr id="73755" name="Text Box 42"/>
          <p:cNvSpPr txBox="1">
            <a:spLocks noChangeArrowheads="1"/>
          </p:cNvSpPr>
          <p:nvPr/>
        </p:nvSpPr>
        <p:spPr bwMode="auto">
          <a:xfrm>
            <a:off x="5176838" y="7250113"/>
            <a:ext cx="3311525" cy="235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600" b="1">
                <a:solidFill>
                  <a:srgbClr val="FF9900"/>
                </a:solidFill>
              </a:rPr>
              <a:t>TERRY CROSS’S OPINION (MANAGER/OWNER)</a:t>
            </a:r>
            <a:endParaRPr lang="en-GB" altLang="en-US" sz="1600">
              <a:solidFill>
                <a:srgbClr val="4D4D4D"/>
              </a:solidFill>
            </a:endParaRPr>
          </a:p>
          <a:p>
            <a:pPr algn="just" eaLnBrk="1" hangingPunct="1">
              <a:spcBef>
                <a:spcPct val="50000"/>
              </a:spcBef>
            </a:pPr>
            <a:r>
              <a:rPr lang="en-GB" altLang="en-US" sz="1200">
                <a:solidFill>
                  <a:srgbClr val="4D4D4D"/>
                </a:solidFill>
              </a:rPr>
              <a:t>Mr Cross thought it was a good idea, and he got one of his design teams to look at it with a view of how he could make it easier to manufacture. The team was going to make it in the thickness card they have been to get one of their partner companies to make it in 5mm corrugated board. Mr Cross also mentioned that he have a marketing guy to look at it. </a:t>
            </a:r>
          </a:p>
        </p:txBody>
      </p:sp>
      <p:sp>
        <p:nvSpPr>
          <p:cNvPr id="73756" name="Text Box 18"/>
          <p:cNvSpPr txBox="1">
            <a:spLocks noChangeArrowheads="1"/>
          </p:cNvSpPr>
          <p:nvPr/>
        </p:nvSpPr>
        <p:spPr bwMode="auto">
          <a:xfrm>
            <a:off x="4529138" y="912813"/>
            <a:ext cx="4319587" cy="640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a:solidFill>
                  <a:srgbClr val="4D4D4D"/>
                </a:solidFill>
              </a:rPr>
              <a:t>This model was created by Tom from </a:t>
            </a:r>
            <a:r>
              <a:rPr lang="en-US" altLang="en-US" sz="1200" b="1" i="1" u="sng">
                <a:solidFill>
                  <a:srgbClr val="FF9900"/>
                </a:solidFill>
              </a:rPr>
              <a:t>Delta Packaging Company</a:t>
            </a:r>
            <a:r>
              <a:rPr lang="en-US" altLang="en-US" sz="1200">
                <a:solidFill>
                  <a:srgbClr val="4D4D4D"/>
                </a:solidFill>
              </a:rPr>
              <a:t>.  Tom </a:t>
            </a:r>
            <a:r>
              <a:rPr lang="en-US" altLang="en-US" sz="1200" b="1">
                <a:solidFill>
                  <a:srgbClr val="439CA3"/>
                </a:solidFill>
              </a:rPr>
              <a:t>used my Soildworks templates that I’ve created and he used these template and changed the style and also the functionality of the product</a:t>
            </a:r>
            <a:r>
              <a:rPr lang="en-US" altLang="en-US" sz="1200">
                <a:solidFill>
                  <a:srgbClr val="4D4D4D"/>
                </a:solidFill>
              </a:rPr>
              <a:t>. I noticed that Tom changed the </a:t>
            </a:r>
            <a:r>
              <a:rPr lang="en-US" altLang="en-US" sz="1200" b="1">
                <a:solidFill>
                  <a:srgbClr val="439CA3"/>
                </a:solidFill>
              </a:rPr>
              <a:t>overall appearance of the bag</a:t>
            </a:r>
            <a:r>
              <a:rPr lang="en-US" altLang="en-US" sz="1200">
                <a:solidFill>
                  <a:srgbClr val="4D4D4D"/>
                </a:solidFill>
              </a:rPr>
              <a:t>, as the </a:t>
            </a:r>
            <a:r>
              <a:rPr lang="en-US" altLang="en-US" sz="1200" b="1">
                <a:solidFill>
                  <a:srgbClr val="439CA3"/>
                </a:solidFill>
              </a:rPr>
              <a:t>previous design looked bulky and also messy</a:t>
            </a:r>
            <a:r>
              <a:rPr lang="en-US" altLang="en-US" sz="1200">
                <a:solidFill>
                  <a:srgbClr val="4D4D4D"/>
                </a:solidFill>
              </a:rPr>
              <a:t>. I thought </a:t>
            </a:r>
            <a:r>
              <a:rPr lang="en-US" altLang="en-US" sz="1200" b="1">
                <a:solidFill>
                  <a:srgbClr val="439CA3"/>
                </a:solidFill>
              </a:rPr>
              <a:t>the new design’s shape is really attractive and also quirky to look at</a:t>
            </a:r>
            <a:r>
              <a:rPr lang="en-US" altLang="en-US" sz="1200">
                <a:solidFill>
                  <a:srgbClr val="4D4D4D"/>
                </a:solidFill>
              </a:rPr>
              <a:t>.</a:t>
            </a:r>
          </a:p>
          <a:p>
            <a:pPr algn="just" eaLnBrk="1" hangingPunct="1"/>
            <a:endParaRPr lang="en-US" altLang="en-US" sz="1000">
              <a:solidFill>
                <a:srgbClr val="4D4D4D"/>
              </a:solidFill>
            </a:endParaRPr>
          </a:p>
          <a:p>
            <a:pPr algn="just" eaLnBrk="1" hangingPunct="1"/>
            <a:r>
              <a:rPr lang="en-US" altLang="en-US" sz="1200">
                <a:solidFill>
                  <a:srgbClr val="4D4D4D"/>
                </a:solidFill>
              </a:rPr>
              <a:t>I really like the </a:t>
            </a:r>
            <a:r>
              <a:rPr lang="en-US" altLang="en-US" sz="1200" b="1">
                <a:solidFill>
                  <a:srgbClr val="439CA3"/>
                </a:solidFill>
              </a:rPr>
              <a:t>use of the lid tucking into the bag because it makes the overall appearance to look neat</a:t>
            </a:r>
            <a:r>
              <a:rPr lang="en-US" altLang="en-US" sz="1200">
                <a:solidFill>
                  <a:srgbClr val="4D4D4D"/>
                </a:solidFill>
              </a:rPr>
              <a:t>. While the lid is tucked into the bag it is also used to keep the </a:t>
            </a:r>
            <a:r>
              <a:rPr lang="en-US" altLang="en-US" sz="1200" b="1">
                <a:solidFill>
                  <a:srgbClr val="439CA3"/>
                </a:solidFill>
              </a:rPr>
              <a:t>table more secure to the previous prototype</a:t>
            </a:r>
            <a:r>
              <a:rPr lang="en-US" altLang="en-US" sz="1200">
                <a:solidFill>
                  <a:srgbClr val="4D4D4D"/>
                </a:solidFill>
              </a:rPr>
              <a:t>. As the previous model the table was really unsupportive and also wonky while the user is using the product.</a:t>
            </a:r>
          </a:p>
          <a:p>
            <a:pPr algn="just" eaLnBrk="1" hangingPunct="1"/>
            <a:endParaRPr lang="en-GB" altLang="en-US" sz="1000">
              <a:solidFill>
                <a:srgbClr val="4D4D4D"/>
              </a:solidFill>
            </a:endParaRPr>
          </a:p>
          <a:p>
            <a:pPr algn="just" eaLnBrk="1" hangingPunct="1"/>
            <a:r>
              <a:rPr lang="en-GB" altLang="en-US" sz="1200">
                <a:solidFill>
                  <a:srgbClr val="4D4D4D"/>
                </a:solidFill>
              </a:rPr>
              <a:t>I think the </a:t>
            </a:r>
            <a:r>
              <a:rPr lang="en-GB" altLang="en-US" sz="1200" b="1">
                <a:solidFill>
                  <a:srgbClr val="439CA3"/>
                </a:solidFill>
              </a:rPr>
              <a:t>functionality of the stool has highly improved </a:t>
            </a:r>
            <a:r>
              <a:rPr lang="en-GB" altLang="en-US" sz="1200">
                <a:solidFill>
                  <a:srgbClr val="4D4D4D"/>
                </a:solidFill>
              </a:rPr>
              <a:t>comparing to the previous design because </a:t>
            </a:r>
            <a:r>
              <a:rPr lang="en-GB" altLang="en-US" sz="1200" b="1">
                <a:solidFill>
                  <a:srgbClr val="439CA3"/>
                </a:solidFill>
              </a:rPr>
              <a:t>it is more stronger and most importantly supportive</a:t>
            </a:r>
            <a:r>
              <a:rPr lang="en-GB" altLang="en-US" sz="1200">
                <a:solidFill>
                  <a:srgbClr val="4D4D4D"/>
                </a:solidFill>
              </a:rPr>
              <a:t>. I also like the way that the stool can be easily folded to fit into the front pocket of the bag. This makes the overall product really useful to the user. </a:t>
            </a:r>
          </a:p>
          <a:p>
            <a:pPr algn="just" eaLnBrk="1" hangingPunct="1"/>
            <a:endParaRPr lang="en-GB" altLang="en-US" sz="1000">
              <a:solidFill>
                <a:srgbClr val="4D4D4D"/>
              </a:solidFill>
            </a:endParaRPr>
          </a:p>
          <a:p>
            <a:pPr algn="just" eaLnBrk="1" hangingPunct="1"/>
            <a:r>
              <a:rPr lang="en-GB" altLang="en-US" sz="1200">
                <a:solidFill>
                  <a:srgbClr val="4D4D4D"/>
                </a:solidFill>
              </a:rPr>
              <a:t>One drawback of this design is the </a:t>
            </a:r>
            <a:r>
              <a:rPr lang="en-GB" altLang="en-US" sz="1200" b="1">
                <a:solidFill>
                  <a:srgbClr val="439CA3"/>
                </a:solidFill>
              </a:rPr>
              <a:t>bottom part of the prototype (“the lip”)</a:t>
            </a:r>
            <a:r>
              <a:rPr lang="en-GB" altLang="en-US" sz="1200">
                <a:solidFill>
                  <a:srgbClr val="4D4D4D"/>
                </a:solidFill>
              </a:rPr>
              <a:t>, I imagine </a:t>
            </a:r>
            <a:r>
              <a:rPr lang="en-GB" altLang="en-US" sz="1200" b="1">
                <a:solidFill>
                  <a:srgbClr val="439CA3"/>
                </a:solidFill>
              </a:rPr>
              <a:t>if I put in heavy books or a laptop into the bag and the bottom part is not secure, which means the bottom lid or lip will swing out and all the belongings such as books, laptop etc can be damaged or destroyed</a:t>
            </a:r>
            <a:r>
              <a:rPr lang="en-GB" altLang="en-US" sz="1200">
                <a:solidFill>
                  <a:srgbClr val="4D4D4D"/>
                </a:solidFill>
              </a:rPr>
              <a:t>.</a:t>
            </a:r>
          </a:p>
          <a:p>
            <a:pPr algn="just" eaLnBrk="1" hangingPunct="1"/>
            <a:endParaRPr lang="en-GB" altLang="en-US" sz="1000">
              <a:solidFill>
                <a:srgbClr val="4D4D4D"/>
              </a:solidFill>
            </a:endParaRPr>
          </a:p>
          <a:p>
            <a:pPr algn="just" eaLnBrk="1" hangingPunct="1"/>
            <a:r>
              <a:rPr lang="en-GB" altLang="en-US" sz="1200">
                <a:solidFill>
                  <a:srgbClr val="4D4D4D"/>
                </a:solidFill>
              </a:rPr>
              <a:t>Overall, I feel that this prototype has improved comparing to my hand cut prototype because the overall design looks more neat and simple. The overall functionality is much stronger and easier for the user.    </a:t>
            </a:r>
            <a:endParaRPr lang="en-US" altLang="en-US" sz="1200">
              <a:solidFill>
                <a:srgbClr val="4D4D4D"/>
              </a:solidFill>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pic>
        <p:nvPicPr>
          <p:cNvPr id="74755" name="Picture 22" descr="G:\Technology &amp; Design\A2 PRODUCT STUDY\MODELLING PHOTOS\PHOTOSHOOT\IMG_283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44738" y="4224338"/>
            <a:ext cx="211137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Picture 33" descr="G:\Technology &amp; Design\A2 PRODUCT STUDY\MODELLING PHOTOS\PHOTOSHOOT\IMG_267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2713" y="7537450"/>
            <a:ext cx="211137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7" name="Picture 34" descr="G:\Technology &amp; Design\A2 PRODUCT STUDY\MODELLING PHOTOS\PHOTOSHOOT\IMG_2668.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68550" y="5880100"/>
            <a:ext cx="2087563" cy="156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8" name="Picture 37" descr="G:\Technology &amp; Design\A2 PRODUCT STUDY\MODELLING PHOTOS\PHOTOSHOOT\IMG_2664.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2713" y="5880100"/>
            <a:ext cx="211137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9" name="Picture 38" descr="G:\Technology &amp; Design\A2 PRODUCT STUDY\MODELLING PHOTOS\PHOTOSHOOT\IMG_2665.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4300" y="4224338"/>
            <a:ext cx="2109788" cy="158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0" name="Picture 44" descr="G:\Technology &amp; Design\A2 PRODUCT STUDY\MODELLING PHOTOS\PHOTOSHOOT\IMG_2639.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68550" y="7537450"/>
            <a:ext cx="2087563"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1" name="Picture 46" descr="G:\Technology &amp; Design\A2 PRODUCT STUDY\MODELLING PHOTOS\PHOTOSHOOT\IMG_2641.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6525" y="2568575"/>
            <a:ext cx="211137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2" name="Picture 60" descr="G:\Technology &amp; Design\A2 PRODUCT STUDY\MODELLING PHOTOS\PHOTOSHOOT\IMG_2661.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344738" y="2568575"/>
            <a:ext cx="211137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3"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74764" name="Text Box 4"/>
          <p:cNvSpPr txBox="1">
            <a:spLocks noChangeArrowheads="1"/>
          </p:cNvSpPr>
          <p:nvPr/>
        </p:nvSpPr>
        <p:spPr bwMode="auto">
          <a:xfrm>
            <a:off x="-7938" y="1631950"/>
            <a:ext cx="3816351"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DEVELOPMENT &amp; EVAULATION OF DELTA PACKAGING MODEL</a:t>
            </a:r>
            <a:endParaRPr lang="en-GB" altLang="en-US" sz="1600" b="1" i="1" u="sng">
              <a:solidFill>
                <a:srgbClr val="993366"/>
              </a:solidFill>
              <a:cs typeface="Arial" pitchFamily="34" charset="0"/>
            </a:endParaRPr>
          </a:p>
        </p:txBody>
      </p:sp>
      <p:sp>
        <p:nvSpPr>
          <p:cNvPr id="74765"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308304" name="Line 80"/>
          <p:cNvSpPr>
            <a:spLocks noChangeShapeType="1"/>
          </p:cNvSpPr>
          <p:nvPr/>
        </p:nvSpPr>
        <p:spPr bwMode="auto">
          <a:xfrm flipV="1">
            <a:off x="8993188" y="8113713"/>
            <a:ext cx="4168775" cy="969962"/>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5" name="Line 81"/>
          <p:cNvSpPr>
            <a:spLocks noChangeShapeType="1"/>
          </p:cNvSpPr>
          <p:nvPr/>
        </p:nvSpPr>
        <p:spPr bwMode="auto">
          <a:xfrm flipV="1">
            <a:off x="8993188" y="1103313"/>
            <a:ext cx="73025" cy="8018462"/>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7" name="Line 83"/>
          <p:cNvSpPr>
            <a:spLocks noChangeShapeType="1"/>
          </p:cNvSpPr>
          <p:nvPr/>
        </p:nvSpPr>
        <p:spPr bwMode="auto">
          <a:xfrm flipV="1">
            <a:off x="9066213" y="47625"/>
            <a:ext cx="4535487" cy="105568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74769" name="Text Box 85"/>
          <p:cNvSpPr txBox="1">
            <a:spLocks noChangeArrowheads="1"/>
          </p:cNvSpPr>
          <p:nvPr/>
        </p:nvSpPr>
        <p:spPr bwMode="auto">
          <a:xfrm rot="-773833">
            <a:off x="8858250" y="849313"/>
            <a:ext cx="409575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rgbClr val="993366"/>
                </a:solidFill>
              </a:rPr>
              <a:t>TABLE</a:t>
            </a:r>
          </a:p>
        </p:txBody>
      </p:sp>
      <p:sp>
        <p:nvSpPr>
          <p:cNvPr id="74770" name="Rectangle 26"/>
          <p:cNvSpPr>
            <a:spLocks noChangeArrowheads="1"/>
          </p:cNvSpPr>
          <p:nvPr/>
        </p:nvSpPr>
        <p:spPr bwMode="auto">
          <a:xfrm>
            <a:off x="10648950" y="1477963"/>
            <a:ext cx="1873250" cy="55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a:solidFill>
                  <a:srgbClr val="4D4D4D"/>
                </a:solidFill>
              </a:rPr>
              <a:t>The front pocket of the bag is used for </a:t>
            </a:r>
            <a:r>
              <a:rPr lang="en-GB" altLang="en-US" sz="1200" b="1">
                <a:solidFill>
                  <a:schemeClr val="hlink"/>
                </a:solidFill>
              </a:rPr>
              <a:t>storing the folded stool and also the table</a:t>
            </a:r>
            <a:r>
              <a:rPr lang="en-GB" altLang="en-US" sz="1200">
                <a:solidFill>
                  <a:srgbClr val="4D4D4D"/>
                </a:solidFill>
              </a:rPr>
              <a:t>. Which I thought it was really useful because the user can </a:t>
            </a:r>
            <a:r>
              <a:rPr lang="en-GB" altLang="en-US" sz="1200" b="1">
                <a:solidFill>
                  <a:schemeClr val="hlink"/>
                </a:solidFill>
              </a:rPr>
              <a:t>store their more personal belongings such as, books, pencil cases, laptop, laptop charger etc</a:t>
            </a:r>
            <a:r>
              <a:rPr lang="en-GB" altLang="en-US" sz="1200">
                <a:solidFill>
                  <a:srgbClr val="4D4D4D"/>
                </a:solidFill>
              </a:rPr>
              <a:t>. </a:t>
            </a:r>
          </a:p>
          <a:p>
            <a:pPr algn="just" eaLnBrk="1" hangingPunct="1">
              <a:spcBef>
                <a:spcPct val="50000"/>
              </a:spcBef>
            </a:pPr>
            <a:r>
              <a:rPr lang="en-GB" altLang="en-US" sz="1200">
                <a:solidFill>
                  <a:srgbClr val="4D4D4D"/>
                </a:solidFill>
              </a:rPr>
              <a:t>I am concerned that my </a:t>
            </a:r>
            <a:r>
              <a:rPr lang="en-GB" altLang="en-US" sz="1200" b="1">
                <a:solidFill>
                  <a:schemeClr val="hlink"/>
                </a:solidFill>
              </a:rPr>
              <a:t>final product’s material is thicker</a:t>
            </a:r>
            <a:r>
              <a:rPr lang="en-GB" altLang="en-US" sz="1200">
                <a:solidFill>
                  <a:srgbClr val="4D4D4D"/>
                </a:solidFill>
              </a:rPr>
              <a:t> than this prototype’s type of material because it is </a:t>
            </a:r>
            <a:r>
              <a:rPr lang="en-GB" altLang="en-US" sz="1200" b="1" i="1" u="sng">
                <a:solidFill>
                  <a:srgbClr val="FF9900"/>
                </a:solidFill>
              </a:rPr>
              <a:t>5mm in thickness</a:t>
            </a:r>
            <a:r>
              <a:rPr lang="en-GB" altLang="en-US" sz="1200">
                <a:solidFill>
                  <a:srgbClr val="4D4D4D"/>
                </a:solidFill>
              </a:rPr>
              <a:t>. This means, when the </a:t>
            </a:r>
            <a:r>
              <a:rPr lang="en-GB" altLang="en-US" sz="1200" b="1">
                <a:solidFill>
                  <a:schemeClr val="hlink"/>
                </a:solidFill>
              </a:rPr>
              <a:t>stool is folded it will be thicker or bigger than I expected to be</a:t>
            </a:r>
            <a:r>
              <a:rPr lang="en-GB" altLang="en-US" sz="1200">
                <a:solidFill>
                  <a:srgbClr val="4D4D4D"/>
                </a:solidFill>
              </a:rPr>
              <a:t>. </a:t>
            </a:r>
          </a:p>
          <a:p>
            <a:pPr algn="just" eaLnBrk="1" hangingPunct="1">
              <a:spcBef>
                <a:spcPct val="50000"/>
              </a:spcBef>
            </a:pPr>
            <a:r>
              <a:rPr lang="en-GB" altLang="en-US" sz="1200">
                <a:solidFill>
                  <a:srgbClr val="4D4D4D"/>
                </a:solidFill>
              </a:rPr>
              <a:t>When this happens the </a:t>
            </a:r>
            <a:r>
              <a:rPr lang="en-GB" altLang="en-US" sz="1200" b="1">
                <a:solidFill>
                  <a:schemeClr val="hlink"/>
                </a:solidFill>
              </a:rPr>
              <a:t>table will then have to be moved to the main pocket of the bag</a:t>
            </a:r>
            <a:r>
              <a:rPr lang="en-GB" altLang="en-US" sz="1200">
                <a:solidFill>
                  <a:srgbClr val="4D4D4D"/>
                </a:solidFill>
              </a:rPr>
              <a:t>. But there will be room for the user’s belongings, but not as much as I expected.</a:t>
            </a:r>
          </a:p>
        </p:txBody>
      </p:sp>
      <p:pic>
        <p:nvPicPr>
          <p:cNvPr id="74771" name="Picture 20" descr="G:\Technology &amp; Design\A2 PRODUCT STUDY\MODELLING PHOTOS\PHOTOSHOOT\IMG_2836.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137650" y="7104063"/>
            <a:ext cx="1824038"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72" name="Picture 35" descr="G:\Technology &amp; Design\A2 PRODUCT STUDY\MODELLING PHOTOS\PHOTOSHOOT\IMG_2667.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137650" y="5232400"/>
            <a:ext cx="13493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73" name="Picture 41" descr="G:\Technology &amp; Design\A2 PRODUCT STUDY\MODELLING PHOTOS\PHOTOSHOOT\IMG_2632.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137650" y="1487488"/>
            <a:ext cx="13493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74" name="Picture 59" descr="G:\Technology &amp; Design\A2 PRODUCT STUDY\MODELLING PHOTOS\PHOTOSHOOT\IMG_2660.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137650" y="3360738"/>
            <a:ext cx="13493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75" name="Rectangle 40"/>
          <p:cNvSpPr>
            <a:spLocks noChangeArrowheads="1"/>
          </p:cNvSpPr>
          <p:nvPr/>
        </p:nvSpPr>
        <p:spPr bwMode="auto">
          <a:xfrm rot="-743972">
            <a:off x="-2900363" y="6954838"/>
            <a:ext cx="6335713" cy="2159000"/>
          </a:xfrm>
          <a:prstGeom prst="rect">
            <a:avLst/>
          </a:prstGeom>
          <a:solidFill>
            <a:schemeClr val="bg1"/>
          </a:solidFill>
          <a:ln w="28575" algn="ctr">
            <a:solidFill>
              <a:schemeClr val="bg1"/>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74776" name="Rectangle 41"/>
          <p:cNvSpPr>
            <a:spLocks noChangeArrowheads="1"/>
          </p:cNvSpPr>
          <p:nvPr/>
        </p:nvSpPr>
        <p:spPr bwMode="auto">
          <a:xfrm>
            <a:off x="-2887663" y="6169025"/>
            <a:ext cx="6335713" cy="2160588"/>
          </a:xfrm>
          <a:prstGeom prst="rect">
            <a:avLst/>
          </a:prstGeom>
          <a:solidFill>
            <a:schemeClr val="bg1"/>
          </a:solidFill>
          <a:ln w="28575" algn="ctr">
            <a:solidFill>
              <a:schemeClr val="bg1"/>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grpSp>
        <p:nvGrpSpPr>
          <p:cNvPr id="74777" name="Group 75"/>
          <p:cNvGrpSpPr>
            <a:grpSpLocks/>
          </p:cNvGrpSpPr>
          <p:nvPr/>
        </p:nvGrpSpPr>
        <p:grpSpPr bwMode="auto">
          <a:xfrm>
            <a:off x="-944563" y="328613"/>
            <a:ext cx="4819651" cy="9074150"/>
            <a:chOff x="-944563" y="327021"/>
            <a:chExt cx="4819636" cy="9074155"/>
          </a:xfrm>
        </p:grpSpPr>
        <p:sp>
          <p:nvSpPr>
            <p:cNvPr id="74791" name="Text Box 4"/>
            <p:cNvSpPr txBox="1">
              <a:spLocks noChangeArrowheads="1"/>
            </p:cNvSpPr>
            <p:nvPr/>
          </p:nvSpPr>
          <p:spPr bwMode="auto">
            <a:xfrm>
              <a:off x="-7938" y="1631950"/>
              <a:ext cx="3816351"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DEVELOPMENT &amp; EVAULATION OF FINAL DESIGN PROTOTYPE</a:t>
              </a:r>
              <a:endParaRPr lang="en-GB" altLang="en-US" sz="1600" b="1" i="1" u="sng">
                <a:solidFill>
                  <a:srgbClr val="993366"/>
                </a:solidFill>
                <a:cs typeface="Arial" pitchFamily="34" charset="0"/>
              </a:endParaRPr>
            </a:p>
          </p:txBody>
        </p:sp>
        <p:pic>
          <p:nvPicPr>
            <p:cNvPr id="74792" name="Picture 54" descr="F:\photo-322.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36525" y="2424113"/>
              <a:ext cx="1557338"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93" name="Picture 59" descr="F:\photo-327.jp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792288" y="2424113"/>
              <a:ext cx="1560512"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94" name="Rectangle 63"/>
            <p:cNvSpPr>
              <a:spLocks noChangeArrowheads="1"/>
            </p:cNvSpPr>
            <p:nvPr/>
          </p:nvSpPr>
          <p:spPr bwMode="auto">
            <a:xfrm>
              <a:off x="0" y="1344216"/>
              <a:ext cx="3592488" cy="5832648"/>
            </a:xfrm>
            <a:prstGeom prst="rect">
              <a:avLst/>
            </a:prstGeom>
            <a:solidFill>
              <a:schemeClr val="bg1"/>
            </a:solidFill>
            <a:ln w="28575" algn="ctr">
              <a:solidFill>
                <a:schemeClr val="bg1"/>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74795" name="Rectangle 64"/>
            <p:cNvSpPr>
              <a:spLocks noChangeArrowheads="1"/>
            </p:cNvSpPr>
            <p:nvPr/>
          </p:nvSpPr>
          <p:spPr bwMode="auto">
            <a:xfrm>
              <a:off x="3232448" y="912168"/>
              <a:ext cx="504056" cy="576064"/>
            </a:xfrm>
            <a:prstGeom prst="rect">
              <a:avLst/>
            </a:prstGeom>
            <a:solidFill>
              <a:schemeClr val="bg1"/>
            </a:solidFill>
            <a:ln w="28575" algn="ctr">
              <a:solidFill>
                <a:schemeClr val="bg1"/>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grpSp>
          <p:nvGrpSpPr>
            <p:cNvPr id="74796" name="Group 62"/>
            <p:cNvGrpSpPr>
              <a:grpSpLocks/>
            </p:cNvGrpSpPr>
            <p:nvPr/>
          </p:nvGrpSpPr>
          <p:grpSpPr bwMode="auto">
            <a:xfrm rot="10800000">
              <a:off x="-944563" y="327021"/>
              <a:ext cx="4608513" cy="9074155"/>
              <a:chOff x="2671" y="-10"/>
              <a:chExt cx="2903" cy="5716"/>
            </a:xfrm>
          </p:grpSpPr>
          <p:sp>
            <p:nvSpPr>
              <p:cNvPr id="79" name="Line 83"/>
              <p:cNvSpPr>
                <a:spLocks noChangeShapeType="1"/>
              </p:cNvSpPr>
              <p:nvPr/>
            </p:nvSpPr>
            <p:spPr bwMode="auto">
              <a:xfrm flipV="1">
                <a:off x="2717" y="-4"/>
                <a:ext cx="2857" cy="665"/>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77" name="Line 80"/>
              <p:cNvSpPr>
                <a:spLocks noChangeShapeType="1"/>
              </p:cNvSpPr>
              <p:nvPr/>
            </p:nvSpPr>
            <p:spPr bwMode="auto">
              <a:xfrm flipV="1">
                <a:off x="2671" y="5077"/>
                <a:ext cx="2626" cy="611"/>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78" name="Line 81"/>
              <p:cNvSpPr>
                <a:spLocks noChangeShapeType="1"/>
              </p:cNvSpPr>
              <p:nvPr/>
            </p:nvSpPr>
            <p:spPr bwMode="auto">
              <a:xfrm flipV="1">
                <a:off x="2682" y="661"/>
                <a:ext cx="46" cy="5051"/>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grpSp>
        <p:sp>
          <p:nvSpPr>
            <p:cNvPr id="74797" name="Rectangle 62"/>
            <p:cNvSpPr>
              <a:spLocks noChangeArrowheads="1"/>
            </p:cNvSpPr>
            <p:nvPr/>
          </p:nvSpPr>
          <p:spPr bwMode="auto">
            <a:xfrm rot="-769928">
              <a:off x="-278920" y="902631"/>
              <a:ext cx="3862566" cy="513975"/>
            </a:xfrm>
            <a:prstGeom prst="rect">
              <a:avLst/>
            </a:prstGeom>
            <a:solidFill>
              <a:schemeClr val="bg1"/>
            </a:solidFill>
            <a:ln w="28575" algn="ctr">
              <a:solidFill>
                <a:schemeClr val="bg1"/>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74798" name="Text Box 85"/>
            <p:cNvSpPr txBox="1">
              <a:spLocks noChangeArrowheads="1"/>
            </p:cNvSpPr>
            <p:nvPr/>
          </p:nvSpPr>
          <p:spPr bwMode="auto">
            <a:xfrm rot="-773833">
              <a:off x="-220677" y="892662"/>
              <a:ext cx="4095750" cy="867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rgbClr val="993366"/>
                  </a:solidFill>
                </a:rPr>
                <a:t>BUILDING THE DELTA DESK</a:t>
              </a:r>
            </a:p>
          </p:txBody>
        </p:sp>
      </p:grpSp>
      <p:sp>
        <p:nvSpPr>
          <p:cNvPr id="80" name="Line 80"/>
          <p:cNvSpPr>
            <a:spLocks noChangeShapeType="1"/>
          </p:cNvSpPr>
          <p:nvPr/>
        </p:nvSpPr>
        <p:spPr bwMode="auto">
          <a:xfrm rot="10800000" flipV="1">
            <a:off x="-584200" y="4368800"/>
            <a:ext cx="4168775" cy="969963"/>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74779" name="Text Box 85"/>
          <p:cNvSpPr txBox="1">
            <a:spLocks noChangeArrowheads="1"/>
          </p:cNvSpPr>
          <p:nvPr/>
        </p:nvSpPr>
        <p:spPr bwMode="auto">
          <a:xfrm rot="-773833">
            <a:off x="-363538" y="4819650"/>
            <a:ext cx="4095751"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rgbClr val="993366"/>
                </a:solidFill>
              </a:rPr>
              <a:t>CONCLUSION</a:t>
            </a:r>
            <a:endParaRPr lang="en-GB" altLang="en-US" sz="1800" b="1">
              <a:solidFill>
                <a:srgbClr val="993366"/>
              </a:solidFill>
            </a:endParaRPr>
          </a:p>
        </p:txBody>
      </p:sp>
      <p:sp>
        <p:nvSpPr>
          <p:cNvPr id="74780" name="Text Box 85"/>
          <p:cNvSpPr txBox="1">
            <a:spLocks noChangeArrowheads="1"/>
          </p:cNvSpPr>
          <p:nvPr/>
        </p:nvSpPr>
        <p:spPr bwMode="auto">
          <a:xfrm rot="-773833">
            <a:off x="-268288" y="5200650"/>
            <a:ext cx="4095751"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100" b="1">
                <a:solidFill>
                  <a:srgbClr val="FF9900"/>
                </a:solidFill>
              </a:rPr>
              <a:t>(COMPARING THE TWO MODELS)</a:t>
            </a:r>
            <a:endParaRPr lang="en-GB" altLang="en-US" sz="1800" b="1">
              <a:solidFill>
                <a:srgbClr val="FF9900"/>
              </a:solidFill>
            </a:endParaRPr>
          </a:p>
        </p:txBody>
      </p:sp>
      <p:pic>
        <p:nvPicPr>
          <p:cNvPr id="65" name="BuildingDeltaBag.wmv">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21">
            <a:extLst>
              <a:ext uri="{28A0092B-C50C-407E-A947-70E740481C1C}">
                <a14:useLocalDpi xmlns:a14="http://schemas.microsoft.com/office/drawing/2010/main" val="0"/>
              </a:ext>
            </a:extLst>
          </a:blip>
          <a:srcRect/>
          <a:stretch>
            <a:fillRect/>
          </a:stretch>
        </p:blipFill>
        <p:spPr bwMode="auto">
          <a:xfrm>
            <a:off x="207963" y="1847850"/>
            <a:ext cx="3168650"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ConclusionAboutDeltaBag.wmv">
            <a:hlinkClick r:id="" action="ppaction://media"/>
          </p:cNvPr>
          <p:cNvPicPr>
            <a:picLocks noChangeAspect="1"/>
          </p:cNvPicPr>
          <p:nvPr>
            <a:videoFile r:link="rId4"/>
            <p:extLst>
              <p:ext uri="{DAA4B4D4-6D71-4841-9C94-3DE7FCFB9230}">
                <p14:media xmlns:p14="http://schemas.microsoft.com/office/powerpoint/2010/main" r:link="rId3"/>
              </p:ext>
            </p:extLst>
          </p:nvPr>
        </p:nvPicPr>
        <p:blipFill>
          <a:blip r:embed="rId22">
            <a:extLst>
              <a:ext uri="{28A0092B-C50C-407E-A947-70E740481C1C}">
                <a14:useLocalDpi xmlns:a14="http://schemas.microsoft.com/office/drawing/2010/main" val="0"/>
              </a:ext>
            </a:extLst>
          </a:blip>
          <a:srcRect/>
          <a:stretch>
            <a:fillRect/>
          </a:stretch>
        </p:blipFill>
        <p:spPr bwMode="auto">
          <a:xfrm>
            <a:off x="207963" y="5880100"/>
            <a:ext cx="3168650"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83" name="Picture 9"/>
          <p:cNvPicPr>
            <a:picLocks noChangeAspect="1" noChangeArrowheads="1"/>
          </p:cNvPicPr>
          <p:nvPr/>
        </p:nvPicPr>
        <p:blipFill>
          <a:blip r:embed="rId23">
            <a:extLst>
              <a:ext uri="{28A0092B-C50C-407E-A947-70E740481C1C}">
                <a14:useLocalDpi xmlns:a14="http://schemas.microsoft.com/office/drawing/2010/main" val="0"/>
              </a:ext>
            </a:extLst>
          </a:blip>
          <a:srcRect l="9045" t="23422" r="53076" b="63782"/>
          <a:stretch>
            <a:fillRect/>
          </a:stretch>
        </p:blipFill>
        <p:spPr bwMode="auto">
          <a:xfrm>
            <a:off x="4600575" y="120650"/>
            <a:ext cx="4176713"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grpSp>
        <p:nvGrpSpPr>
          <p:cNvPr id="74784" name="Group 47"/>
          <p:cNvGrpSpPr>
            <a:grpSpLocks/>
          </p:cNvGrpSpPr>
          <p:nvPr/>
        </p:nvGrpSpPr>
        <p:grpSpPr bwMode="auto">
          <a:xfrm rot="-5525156">
            <a:off x="4745037" y="7105651"/>
            <a:ext cx="4608513" cy="4608512"/>
            <a:chOff x="-277" y="2933"/>
            <a:chExt cx="2903" cy="3131"/>
          </a:xfrm>
        </p:grpSpPr>
        <p:sp>
          <p:nvSpPr>
            <p:cNvPr id="37" name="Line 80"/>
            <p:cNvSpPr>
              <a:spLocks noChangeShapeType="1"/>
            </p:cNvSpPr>
            <p:nvPr/>
          </p:nvSpPr>
          <p:spPr bwMode="auto">
            <a:xfrm rot="10800000" flipV="1">
              <a:off x="0" y="2931"/>
              <a:ext cx="2626" cy="613"/>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8" name="Line 81"/>
            <p:cNvSpPr>
              <a:spLocks noChangeShapeType="1"/>
            </p:cNvSpPr>
            <p:nvPr/>
          </p:nvSpPr>
          <p:spPr bwMode="auto">
            <a:xfrm rot="10800000" flipV="1">
              <a:off x="2574" y="2933"/>
              <a:ext cx="50" cy="2466"/>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9" name="Line 83"/>
            <p:cNvSpPr>
              <a:spLocks noChangeShapeType="1"/>
            </p:cNvSpPr>
            <p:nvPr/>
          </p:nvSpPr>
          <p:spPr bwMode="auto">
            <a:xfrm rot="10800000" flipV="1">
              <a:off x="-277" y="5397"/>
              <a:ext cx="2857" cy="665"/>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grpSp>
      <p:sp>
        <p:nvSpPr>
          <p:cNvPr id="74785" name="Text Box 51"/>
          <p:cNvSpPr txBox="1">
            <a:spLocks noChangeArrowheads="1"/>
          </p:cNvSpPr>
          <p:nvPr/>
        </p:nvSpPr>
        <p:spPr bwMode="auto">
          <a:xfrm>
            <a:off x="5176838" y="7250113"/>
            <a:ext cx="3311525" cy="235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600" b="1">
                <a:solidFill>
                  <a:srgbClr val="FF9900"/>
                </a:solidFill>
              </a:rPr>
              <a:t>TERRY CROSS’S OPINION (MANAGER/OWNER)</a:t>
            </a:r>
            <a:endParaRPr lang="en-GB" altLang="en-US" sz="1600">
              <a:solidFill>
                <a:srgbClr val="4D4D4D"/>
              </a:solidFill>
            </a:endParaRPr>
          </a:p>
          <a:p>
            <a:pPr algn="just" eaLnBrk="1" hangingPunct="1">
              <a:spcBef>
                <a:spcPct val="50000"/>
              </a:spcBef>
            </a:pPr>
            <a:r>
              <a:rPr lang="en-GB" altLang="en-US" sz="1200">
                <a:solidFill>
                  <a:srgbClr val="4D4D4D"/>
                </a:solidFill>
              </a:rPr>
              <a:t>Mr Cross thought it was a good idea, and he got one of his design teams to look at it with a view of how he could make it easier to manufacture. The team was going to make it in the thickness card they have been to get one of their partner companies to make it in 5mm corrugated board. Mr Cross also mentioned that he have a marketing guy to look at it. </a:t>
            </a:r>
          </a:p>
        </p:txBody>
      </p:sp>
      <p:sp>
        <p:nvSpPr>
          <p:cNvPr id="74786" name="Rectangle 26"/>
          <p:cNvSpPr>
            <a:spLocks noChangeArrowheads="1"/>
          </p:cNvSpPr>
          <p:nvPr/>
        </p:nvSpPr>
        <p:spPr bwMode="auto">
          <a:xfrm>
            <a:off x="10937875" y="6888163"/>
            <a:ext cx="158432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a:solidFill>
                  <a:srgbClr val="4D4D4D"/>
                </a:solidFill>
              </a:rPr>
              <a:t>Overall, I think the table is really </a:t>
            </a:r>
            <a:r>
              <a:rPr lang="en-GB" altLang="en-US" sz="1200" b="1">
                <a:solidFill>
                  <a:schemeClr val="hlink"/>
                </a:solidFill>
              </a:rPr>
              <a:t>strong and also stable</a:t>
            </a:r>
            <a:r>
              <a:rPr lang="en-GB" altLang="en-US" sz="1200">
                <a:solidFill>
                  <a:srgbClr val="4D4D4D"/>
                </a:solidFill>
              </a:rPr>
              <a:t> enough for the user to work on etc as it is able to fit the top part of the bag.</a:t>
            </a:r>
          </a:p>
        </p:txBody>
      </p:sp>
      <p:sp>
        <p:nvSpPr>
          <p:cNvPr id="74787" name="Text Box 18"/>
          <p:cNvSpPr txBox="1">
            <a:spLocks noChangeArrowheads="1"/>
          </p:cNvSpPr>
          <p:nvPr/>
        </p:nvSpPr>
        <p:spPr bwMode="auto">
          <a:xfrm>
            <a:off x="4529138" y="912813"/>
            <a:ext cx="4319587" cy="640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a:solidFill>
                  <a:srgbClr val="4D4D4D"/>
                </a:solidFill>
              </a:rPr>
              <a:t>This model was created by Tom from </a:t>
            </a:r>
            <a:r>
              <a:rPr lang="en-US" altLang="en-US" sz="1200" b="1" i="1" u="sng">
                <a:solidFill>
                  <a:srgbClr val="FF9900"/>
                </a:solidFill>
              </a:rPr>
              <a:t>Delta Packaging Company</a:t>
            </a:r>
            <a:r>
              <a:rPr lang="en-US" altLang="en-US" sz="1200">
                <a:solidFill>
                  <a:srgbClr val="4D4D4D"/>
                </a:solidFill>
              </a:rPr>
              <a:t>.  Tom </a:t>
            </a:r>
            <a:r>
              <a:rPr lang="en-US" altLang="en-US" sz="1200" b="1">
                <a:solidFill>
                  <a:srgbClr val="439CA3"/>
                </a:solidFill>
              </a:rPr>
              <a:t>used my Soildworks templates that I’ve created and he used these template and changed the style and also the functionality of the product</a:t>
            </a:r>
            <a:r>
              <a:rPr lang="en-US" altLang="en-US" sz="1200">
                <a:solidFill>
                  <a:srgbClr val="4D4D4D"/>
                </a:solidFill>
              </a:rPr>
              <a:t>. I noticed that Tom changed the </a:t>
            </a:r>
            <a:r>
              <a:rPr lang="en-US" altLang="en-US" sz="1200" b="1">
                <a:solidFill>
                  <a:srgbClr val="439CA3"/>
                </a:solidFill>
              </a:rPr>
              <a:t>overall appearance of the bag</a:t>
            </a:r>
            <a:r>
              <a:rPr lang="en-US" altLang="en-US" sz="1200">
                <a:solidFill>
                  <a:srgbClr val="4D4D4D"/>
                </a:solidFill>
              </a:rPr>
              <a:t>, as the </a:t>
            </a:r>
            <a:r>
              <a:rPr lang="en-US" altLang="en-US" sz="1200" b="1">
                <a:solidFill>
                  <a:srgbClr val="439CA3"/>
                </a:solidFill>
              </a:rPr>
              <a:t>previous design looked bulky and also messy</a:t>
            </a:r>
            <a:r>
              <a:rPr lang="en-US" altLang="en-US" sz="1200">
                <a:solidFill>
                  <a:srgbClr val="4D4D4D"/>
                </a:solidFill>
              </a:rPr>
              <a:t>. I thought </a:t>
            </a:r>
            <a:r>
              <a:rPr lang="en-US" altLang="en-US" sz="1200" b="1">
                <a:solidFill>
                  <a:srgbClr val="439CA3"/>
                </a:solidFill>
              </a:rPr>
              <a:t>the new design’s shape is really attractive and also quirky to look at</a:t>
            </a:r>
            <a:r>
              <a:rPr lang="en-US" altLang="en-US" sz="1200">
                <a:solidFill>
                  <a:srgbClr val="4D4D4D"/>
                </a:solidFill>
              </a:rPr>
              <a:t>.</a:t>
            </a:r>
          </a:p>
          <a:p>
            <a:pPr algn="just" eaLnBrk="1" hangingPunct="1"/>
            <a:endParaRPr lang="en-US" altLang="en-US" sz="1000">
              <a:solidFill>
                <a:srgbClr val="4D4D4D"/>
              </a:solidFill>
            </a:endParaRPr>
          </a:p>
          <a:p>
            <a:pPr algn="just" eaLnBrk="1" hangingPunct="1"/>
            <a:r>
              <a:rPr lang="en-US" altLang="en-US" sz="1200">
                <a:solidFill>
                  <a:srgbClr val="4D4D4D"/>
                </a:solidFill>
              </a:rPr>
              <a:t>I really like the </a:t>
            </a:r>
            <a:r>
              <a:rPr lang="en-US" altLang="en-US" sz="1200" b="1">
                <a:solidFill>
                  <a:srgbClr val="439CA3"/>
                </a:solidFill>
              </a:rPr>
              <a:t>use of the lid tucking into the bag because it makes the overall appearance to look neat</a:t>
            </a:r>
            <a:r>
              <a:rPr lang="en-US" altLang="en-US" sz="1200">
                <a:solidFill>
                  <a:srgbClr val="4D4D4D"/>
                </a:solidFill>
              </a:rPr>
              <a:t>. While the lid is tucked into the bag it is also used to keep the </a:t>
            </a:r>
            <a:r>
              <a:rPr lang="en-US" altLang="en-US" sz="1200" b="1">
                <a:solidFill>
                  <a:srgbClr val="439CA3"/>
                </a:solidFill>
              </a:rPr>
              <a:t>table more secure to the previous prototype</a:t>
            </a:r>
            <a:r>
              <a:rPr lang="en-US" altLang="en-US" sz="1200">
                <a:solidFill>
                  <a:srgbClr val="4D4D4D"/>
                </a:solidFill>
              </a:rPr>
              <a:t>. As the previous model the table was really unsupportive and also wonky while the user is using the product.</a:t>
            </a:r>
          </a:p>
          <a:p>
            <a:pPr algn="just" eaLnBrk="1" hangingPunct="1"/>
            <a:endParaRPr lang="en-GB" altLang="en-US" sz="1000">
              <a:solidFill>
                <a:srgbClr val="4D4D4D"/>
              </a:solidFill>
            </a:endParaRPr>
          </a:p>
          <a:p>
            <a:pPr algn="just" eaLnBrk="1" hangingPunct="1"/>
            <a:r>
              <a:rPr lang="en-GB" altLang="en-US" sz="1200">
                <a:solidFill>
                  <a:srgbClr val="4D4D4D"/>
                </a:solidFill>
              </a:rPr>
              <a:t>I think the </a:t>
            </a:r>
            <a:r>
              <a:rPr lang="en-GB" altLang="en-US" sz="1200" b="1">
                <a:solidFill>
                  <a:srgbClr val="439CA3"/>
                </a:solidFill>
              </a:rPr>
              <a:t>functionality of the stool has highly improved </a:t>
            </a:r>
            <a:r>
              <a:rPr lang="en-GB" altLang="en-US" sz="1200">
                <a:solidFill>
                  <a:srgbClr val="4D4D4D"/>
                </a:solidFill>
              </a:rPr>
              <a:t>comparing to the previous design because </a:t>
            </a:r>
            <a:r>
              <a:rPr lang="en-GB" altLang="en-US" sz="1200" b="1">
                <a:solidFill>
                  <a:srgbClr val="439CA3"/>
                </a:solidFill>
              </a:rPr>
              <a:t>it is more stronger and most importantly supportive</a:t>
            </a:r>
            <a:r>
              <a:rPr lang="en-GB" altLang="en-US" sz="1200">
                <a:solidFill>
                  <a:srgbClr val="4D4D4D"/>
                </a:solidFill>
              </a:rPr>
              <a:t>. I also like the way that the stool can be easily folded to fit into the front pocket of the bag. This makes the overall product really useful to the user. </a:t>
            </a:r>
          </a:p>
          <a:p>
            <a:pPr algn="just" eaLnBrk="1" hangingPunct="1"/>
            <a:endParaRPr lang="en-GB" altLang="en-US" sz="1000">
              <a:solidFill>
                <a:srgbClr val="4D4D4D"/>
              </a:solidFill>
            </a:endParaRPr>
          </a:p>
          <a:p>
            <a:pPr algn="just" eaLnBrk="1" hangingPunct="1"/>
            <a:r>
              <a:rPr lang="en-GB" altLang="en-US" sz="1200">
                <a:solidFill>
                  <a:srgbClr val="4D4D4D"/>
                </a:solidFill>
              </a:rPr>
              <a:t>One drawback of this design is the </a:t>
            </a:r>
            <a:r>
              <a:rPr lang="en-GB" altLang="en-US" sz="1200" b="1">
                <a:solidFill>
                  <a:srgbClr val="439CA3"/>
                </a:solidFill>
              </a:rPr>
              <a:t>bottom part of the prototype (“the lip”)</a:t>
            </a:r>
            <a:r>
              <a:rPr lang="en-GB" altLang="en-US" sz="1200">
                <a:solidFill>
                  <a:srgbClr val="4D4D4D"/>
                </a:solidFill>
              </a:rPr>
              <a:t>, I imagine </a:t>
            </a:r>
            <a:r>
              <a:rPr lang="en-GB" altLang="en-US" sz="1200" b="1">
                <a:solidFill>
                  <a:srgbClr val="439CA3"/>
                </a:solidFill>
              </a:rPr>
              <a:t>if I put in heavy books or a laptop into the bag and the bottom part is not secure, which means the bottom lid or lip will swing out and all the belongings such as books, laptop etc can be damaged or destroyed</a:t>
            </a:r>
            <a:r>
              <a:rPr lang="en-GB" altLang="en-US" sz="1200">
                <a:solidFill>
                  <a:srgbClr val="4D4D4D"/>
                </a:solidFill>
              </a:rPr>
              <a:t>.</a:t>
            </a:r>
          </a:p>
          <a:p>
            <a:pPr algn="just" eaLnBrk="1" hangingPunct="1"/>
            <a:endParaRPr lang="en-GB" altLang="en-US" sz="1000">
              <a:solidFill>
                <a:srgbClr val="4D4D4D"/>
              </a:solidFill>
            </a:endParaRPr>
          </a:p>
          <a:p>
            <a:pPr algn="just" eaLnBrk="1" hangingPunct="1"/>
            <a:r>
              <a:rPr lang="en-GB" altLang="en-US" sz="1200">
                <a:solidFill>
                  <a:srgbClr val="4D4D4D"/>
                </a:solidFill>
              </a:rPr>
              <a:t>Overall, I feel that this prototype has improved comparing to my hand cut prototype because the overall design looks more neat and simple. The overall functionality is much stronger and easier for the user.    </a:t>
            </a:r>
            <a:endParaRPr lang="en-US" altLang="en-US" sz="1200">
              <a:solidFill>
                <a:srgbClr val="4D4D4D"/>
              </a:solidFil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5"/>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65"/>
                                        </p:tgtEl>
                                      </p:cBhvr>
                                    </p:cmd>
                                  </p:childTnLst>
                                </p:cTn>
                              </p:par>
                            </p:childTnLst>
                          </p:cTn>
                        </p:par>
                      </p:childTnLst>
                    </p:cTn>
                  </p:par>
                </p:childTnLst>
              </p:cTn>
              <p:nextCondLst>
                <p:cond evt="onClick" delay="0">
                  <p:tgtEl>
                    <p:spTgt spid="65"/>
                  </p:tgtEl>
                </p:cond>
              </p:nextCondLst>
            </p:seq>
            <p:video>
              <p:cMediaNode>
                <p:cTn id="7" fill="hold" display="0">
                  <p:stCondLst>
                    <p:cond delay="indefinite"/>
                  </p:stCondLst>
                  <p:endCondLst>
                    <p:cond evt="onNext" delay="0">
                      <p:tgtEl>
                        <p:sldTgt/>
                      </p:tgtEl>
                    </p:cond>
                    <p:cond evt="onPrev" delay="0">
                      <p:tgtEl>
                        <p:sldTgt/>
                      </p:tgtEl>
                    </p:cond>
                  </p:endCondLst>
                </p:cTn>
                <p:tgtEl>
                  <p:spTgt spid="65"/>
                </p:tgtEl>
              </p:cMediaNode>
            </p:video>
            <p:seq concurrent="1" nextAc="seek">
              <p:cTn id="8" restart="whenNotActive" fill="hold" evtFilter="cancelBubble" nodeType="interactiveSeq">
                <p:stCondLst>
                  <p:cond evt="onClick" delay="0">
                    <p:tgtEl>
                      <p:spTgt spid="6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66"/>
                                        </p:tgtEl>
                                      </p:cBhvr>
                                    </p:cmd>
                                  </p:childTnLst>
                                </p:cTn>
                              </p:par>
                            </p:childTnLst>
                          </p:cTn>
                        </p:par>
                      </p:childTnLst>
                    </p:cTn>
                  </p:par>
                </p:childTnLst>
              </p:cTn>
              <p:nextCondLst>
                <p:cond evt="onClick" delay="0">
                  <p:tgtEl>
                    <p:spTgt spid="66"/>
                  </p:tgtEl>
                </p:cond>
              </p:nextCondLst>
            </p:seq>
            <p:video>
              <p:cMediaNode>
                <p:cTn id="13" fill="hold" display="0">
                  <p:stCondLst>
                    <p:cond delay="indefinite"/>
                  </p:stCondLst>
                  <p:endCondLst>
                    <p:cond evt="onNext" delay="0">
                      <p:tgtEl>
                        <p:sldTgt/>
                      </p:tgtEl>
                    </p:cond>
                    <p:cond evt="onPrev" delay="0">
                      <p:tgtEl>
                        <p:sldTgt/>
                      </p:tgtEl>
                    </p:cond>
                  </p:endCondLst>
                </p:cTn>
                <p:tgtEl>
                  <p:spTgt spid="66"/>
                </p:tgtEl>
              </p:cMediaNode>
            </p:vide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pic>
        <p:nvPicPr>
          <p:cNvPr id="75779" name="Picture 7"/>
          <p:cNvPicPr>
            <a:picLocks noChangeAspect="1" noChangeArrowheads="1"/>
          </p:cNvPicPr>
          <p:nvPr/>
        </p:nvPicPr>
        <p:blipFill>
          <a:blip r:embed="rId3">
            <a:extLst>
              <a:ext uri="{28A0092B-C50C-407E-A947-70E740481C1C}">
                <a14:useLocalDpi xmlns:a14="http://schemas.microsoft.com/office/drawing/2010/main" val="0"/>
              </a:ext>
            </a:extLst>
          </a:blip>
          <a:srcRect l="7390" t="24609" r="6233" b="15343"/>
          <a:stretch>
            <a:fillRect/>
          </a:stretch>
        </p:blipFill>
        <p:spPr bwMode="auto">
          <a:xfrm>
            <a:off x="4384675" y="192088"/>
            <a:ext cx="7993063" cy="416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sp>
        <p:nvSpPr>
          <p:cNvPr id="75780"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MAKING</a:t>
            </a:r>
          </a:p>
        </p:txBody>
      </p:sp>
      <p:sp>
        <p:nvSpPr>
          <p:cNvPr id="75781" name="Text Box 4"/>
          <p:cNvSpPr txBox="1">
            <a:spLocks noChangeArrowheads="1"/>
          </p:cNvSpPr>
          <p:nvPr/>
        </p:nvSpPr>
        <p:spPr bwMode="auto">
          <a:xfrm>
            <a:off x="-7938" y="1631950"/>
            <a:ext cx="3816351"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rgbClr val="993366"/>
                </a:solidFill>
                <a:cs typeface="Arial" pitchFamily="34" charset="0"/>
              </a:rPr>
              <a:t>CAD TEMPLATES OF DELTA PACKAGING MODEL</a:t>
            </a:r>
            <a:endParaRPr lang="en-GB" altLang="en-US" sz="1600" b="1" i="1" u="sng">
              <a:solidFill>
                <a:srgbClr val="993366"/>
              </a:solidFill>
              <a:cs typeface="Arial" pitchFamily="34" charset="0"/>
            </a:endParaRPr>
          </a:p>
        </p:txBody>
      </p:sp>
      <p:sp>
        <p:nvSpPr>
          <p:cNvPr id="75782"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75783" name="Picture 8"/>
          <p:cNvPicPr>
            <a:picLocks noChangeAspect="1" noChangeArrowheads="1"/>
          </p:cNvPicPr>
          <p:nvPr/>
        </p:nvPicPr>
        <p:blipFill>
          <a:blip r:embed="rId4">
            <a:extLst>
              <a:ext uri="{28A0092B-C50C-407E-A947-70E740481C1C}">
                <a14:useLocalDpi xmlns:a14="http://schemas.microsoft.com/office/drawing/2010/main" val="0"/>
              </a:ext>
            </a:extLst>
          </a:blip>
          <a:srcRect l="13281" t="14691" r="12891" b="12479"/>
          <a:stretch>
            <a:fillRect/>
          </a:stretch>
        </p:blipFill>
        <p:spPr bwMode="auto">
          <a:xfrm>
            <a:off x="8561388" y="4440238"/>
            <a:ext cx="3968750" cy="293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pic>
        <p:nvPicPr>
          <p:cNvPr id="75784" name="Picture 9"/>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3777" t="11806" r="4753" b="11415"/>
          <a:stretch>
            <a:fillRect/>
          </a:stretch>
        </p:blipFill>
        <p:spPr bwMode="auto">
          <a:xfrm>
            <a:off x="136525" y="4224338"/>
            <a:ext cx="8208963" cy="516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sp>
        <p:nvSpPr>
          <p:cNvPr id="75785" name="Rectangle 10"/>
          <p:cNvSpPr>
            <a:spLocks noChangeArrowheads="1"/>
          </p:cNvSpPr>
          <p:nvPr/>
        </p:nvSpPr>
        <p:spPr bwMode="auto">
          <a:xfrm>
            <a:off x="6761163" y="984250"/>
            <a:ext cx="1008062"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75786" name="Rectangle 12"/>
          <p:cNvSpPr>
            <a:spLocks noChangeArrowheads="1"/>
          </p:cNvSpPr>
          <p:nvPr/>
        </p:nvSpPr>
        <p:spPr bwMode="auto">
          <a:xfrm>
            <a:off x="6832600" y="1055688"/>
            <a:ext cx="792163" cy="647700"/>
          </a:xfrm>
          <a:prstGeom prst="rect">
            <a:avLst/>
          </a:prstGeom>
          <a:solidFill>
            <a:schemeClr val="bg1"/>
          </a:solidFill>
          <a:ln w="28575" algn="ctr">
            <a:solidFill>
              <a:schemeClr val="bg1"/>
            </a:solidFill>
            <a:miter lim="800000"/>
            <a:headEnd/>
            <a:tailEnd/>
          </a:ln>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75787" name="Text Box 13"/>
          <p:cNvSpPr txBox="1">
            <a:spLocks noChangeArrowheads="1"/>
          </p:cNvSpPr>
          <p:nvPr/>
        </p:nvSpPr>
        <p:spPr bwMode="auto">
          <a:xfrm>
            <a:off x="71438" y="2293938"/>
            <a:ext cx="4313237" cy="14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000">
                <a:solidFill>
                  <a:srgbClr val="4D4D4D"/>
                </a:solidFill>
              </a:rPr>
              <a:t>These templates was created by Tom from Delta Packaging Company.  Tom </a:t>
            </a:r>
            <a:r>
              <a:rPr lang="en-US" altLang="en-US" sz="1000" b="1">
                <a:solidFill>
                  <a:srgbClr val="439CA3"/>
                </a:solidFill>
              </a:rPr>
              <a:t>copied my Soildworks templates</a:t>
            </a:r>
            <a:r>
              <a:rPr lang="en-US" altLang="en-US" sz="1000">
                <a:solidFill>
                  <a:srgbClr val="4D4D4D"/>
                </a:solidFill>
              </a:rPr>
              <a:t> (</a:t>
            </a:r>
            <a:r>
              <a:rPr lang="en-US" altLang="en-US" sz="1000" b="1" i="1" u="sng">
                <a:solidFill>
                  <a:srgbClr val="FF9900"/>
                </a:solidFill>
              </a:rPr>
              <a:t>using the similar dimensions</a:t>
            </a:r>
            <a:r>
              <a:rPr lang="en-US" altLang="en-US" sz="1000">
                <a:solidFill>
                  <a:srgbClr val="4D4D4D"/>
                </a:solidFill>
              </a:rPr>
              <a:t>) and </a:t>
            </a:r>
            <a:r>
              <a:rPr lang="en-US" altLang="en-US" sz="1000" b="1">
                <a:solidFill>
                  <a:srgbClr val="439CA3"/>
                </a:solidFill>
              </a:rPr>
              <a:t>changed the overall functionality in order to make the overall design to work really well</a:t>
            </a:r>
            <a:r>
              <a:rPr lang="en-US" altLang="en-US" sz="1000">
                <a:solidFill>
                  <a:srgbClr val="4D4D4D"/>
                </a:solidFill>
              </a:rPr>
              <a:t>. </a:t>
            </a:r>
          </a:p>
          <a:p>
            <a:pPr algn="just" eaLnBrk="1" hangingPunct="1"/>
            <a:endParaRPr lang="en-US" altLang="en-US" sz="1000">
              <a:solidFill>
                <a:srgbClr val="4D4D4D"/>
              </a:solidFill>
            </a:endParaRPr>
          </a:p>
          <a:p>
            <a:pPr algn="just" eaLnBrk="1" hangingPunct="1"/>
            <a:r>
              <a:rPr lang="en-US" altLang="en-US" sz="1000">
                <a:solidFill>
                  <a:srgbClr val="4D4D4D"/>
                </a:solidFill>
              </a:rPr>
              <a:t>Tom uses the machine that works similar to the laser cutter but except  it is ten times faster and bigger. The </a:t>
            </a:r>
            <a:r>
              <a:rPr lang="en-US" altLang="en-US" sz="1000" b="1">
                <a:solidFill>
                  <a:srgbClr val="439CA3"/>
                </a:solidFill>
              </a:rPr>
              <a:t>black lines is for cutting right through the material and the red lines are for bending of the product so they have to be cut slightly half way</a:t>
            </a:r>
            <a:r>
              <a:rPr lang="en-US" altLang="en-US" sz="1000">
                <a:solidFill>
                  <a:srgbClr val="4D4D4D"/>
                </a:solidFill>
              </a:rPr>
              <a:t>.</a:t>
            </a:r>
          </a:p>
        </p:txBody>
      </p:sp>
      <p:sp>
        <p:nvSpPr>
          <p:cNvPr id="75788" name="Text Box 13"/>
          <p:cNvSpPr txBox="1">
            <a:spLocks noChangeArrowheads="1"/>
          </p:cNvSpPr>
          <p:nvPr/>
        </p:nvSpPr>
        <p:spPr bwMode="auto">
          <a:xfrm>
            <a:off x="8272463" y="7464425"/>
            <a:ext cx="4313237"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u="sng">
                <a:solidFill>
                  <a:srgbClr val="FF9900"/>
                </a:solidFill>
              </a:rPr>
              <a:t>TABLE:</a:t>
            </a:r>
            <a:endParaRPr lang="en-US" altLang="en-US" sz="1400" b="1" u="sng">
              <a:solidFill>
                <a:srgbClr val="FF9900"/>
              </a:solidFill>
            </a:endParaRPr>
          </a:p>
          <a:p>
            <a:pPr algn="just" eaLnBrk="1" hangingPunct="1"/>
            <a:endParaRPr lang="en-GB" altLang="en-US" sz="500">
              <a:solidFill>
                <a:srgbClr val="4D4D4D"/>
              </a:solidFill>
            </a:endParaRPr>
          </a:p>
          <a:p>
            <a:pPr algn="just" eaLnBrk="1" hangingPunct="1"/>
            <a:r>
              <a:rPr lang="en-GB" altLang="en-US" sz="1000">
                <a:solidFill>
                  <a:srgbClr val="4D4D4D"/>
                </a:solidFill>
              </a:rPr>
              <a:t>This table templates is the </a:t>
            </a:r>
            <a:r>
              <a:rPr lang="en-GB" altLang="en-US" sz="1000" b="1">
                <a:solidFill>
                  <a:srgbClr val="439CA3"/>
                </a:solidFill>
              </a:rPr>
              <a:t>exactly same shapes etc, as my table templates</a:t>
            </a:r>
            <a:r>
              <a:rPr lang="en-GB" altLang="en-US" sz="1000">
                <a:solidFill>
                  <a:srgbClr val="4D4D4D"/>
                </a:solidFill>
              </a:rPr>
              <a:t> but except the </a:t>
            </a:r>
            <a:r>
              <a:rPr lang="en-GB" altLang="en-US" sz="1000" b="1">
                <a:solidFill>
                  <a:srgbClr val="439CA3"/>
                </a:solidFill>
              </a:rPr>
              <a:t>sizes are different in order to fit the bag accurately</a:t>
            </a:r>
            <a:r>
              <a:rPr lang="en-GB" altLang="en-US" sz="1000">
                <a:solidFill>
                  <a:srgbClr val="4D4D4D"/>
                </a:solidFill>
              </a:rPr>
              <a:t>. And also the rectangular gap is also made </a:t>
            </a:r>
            <a:r>
              <a:rPr lang="en-GB" altLang="en-US" sz="1000" b="1">
                <a:solidFill>
                  <a:srgbClr val="439CA3"/>
                </a:solidFill>
              </a:rPr>
              <a:t>a bit bigger in order to fit the top part of the bag</a:t>
            </a:r>
            <a:r>
              <a:rPr lang="en-GB" altLang="en-US" sz="1000">
                <a:solidFill>
                  <a:srgbClr val="4D4D4D"/>
                </a:solidFill>
              </a:rPr>
              <a:t> in order to make it </a:t>
            </a:r>
            <a:r>
              <a:rPr lang="en-GB" altLang="en-US" sz="1000" b="1">
                <a:solidFill>
                  <a:srgbClr val="439CA3"/>
                </a:solidFill>
              </a:rPr>
              <a:t>more secure and also more useful to the user to use or work on etc</a:t>
            </a:r>
            <a:r>
              <a:rPr lang="en-GB" altLang="en-US" sz="1000">
                <a:solidFill>
                  <a:srgbClr val="4D4D4D"/>
                </a:solidFill>
              </a:rPr>
              <a:t>.</a:t>
            </a:r>
            <a:endParaRPr lang="en-US" altLang="en-US" sz="1000">
              <a:solidFill>
                <a:srgbClr val="4D4D4D"/>
              </a:solidFill>
            </a:endParaRPr>
          </a:p>
        </p:txBody>
      </p:sp>
      <p:sp>
        <p:nvSpPr>
          <p:cNvPr id="75789" name="Text Box 13"/>
          <p:cNvSpPr txBox="1">
            <a:spLocks noChangeArrowheads="1"/>
          </p:cNvSpPr>
          <p:nvPr/>
        </p:nvSpPr>
        <p:spPr bwMode="auto">
          <a:xfrm>
            <a:off x="3594100" y="4054475"/>
            <a:ext cx="4967288"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u="sng">
                <a:solidFill>
                  <a:srgbClr val="FF9900"/>
                </a:solidFill>
              </a:rPr>
              <a:t>BAG:</a:t>
            </a:r>
          </a:p>
          <a:p>
            <a:pPr algn="just" eaLnBrk="1" hangingPunct="1"/>
            <a:endParaRPr lang="en-US" altLang="en-US" sz="500" b="1" u="sng">
              <a:solidFill>
                <a:srgbClr val="FF9900"/>
              </a:solidFill>
            </a:endParaRPr>
          </a:p>
          <a:p>
            <a:pPr algn="just" eaLnBrk="1" hangingPunct="1"/>
            <a:r>
              <a:rPr lang="en-US" altLang="en-US" sz="1000">
                <a:solidFill>
                  <a:srgbClr val="4D4D4D"/>
                </a:solidFill>
              </a:rPr>
              <a:t>The bag template looks very similar to the previous template (the one I’ve created) but the parts are added to make the </a:t>
            </a:r>
            <a:r>
              <a:rPr lang="en-US" altLang="en-US" sz="1000" b="1">
                <a:solidFill>
                  <a:srgbClr val="439CA3"/>
                </a:solidFill>
              </a:rPr>
              <a:t>overall appearance to look more neat and also appealing to the eye</a:t>
            </a:r>
            <a:r>
              <a:rPr lang="en-US" altLang="en-US" sz="1000">
                <a:solidFill>
                  <a:srgbClr val="4D4D4D"/>
                </a:solidFill>
              </a:rPr>
              <a:t>. I think comparing to my template, </a:t>
            </a:r>
            <a:r>
              <a:rPr lang="en-US" altLang="en-US" sz="1000" b="1">
                <a:solidFill>
                  <a:srgbClr val="439CA3"/>
                </a:solidFill>
              </a:rPr>
              <a:t>this template makes much more sense</a:t>
            </a:r>
            <a:r>
              <a:rPr lang="en-US" altLang="en-US" sz="1000">
                <a:solidFill>
                  <a:srgbClr val="4D4D4D"/>
                </a:solidFill>
              </a:rPr>
              <a:t> because it is all in one material whereas the previous model I had to cut out an rectangular part for the base. </a:t>
            </a:r>
          </a:p>
        </p:txBody>
      </p:sp>
      <p:sp>
        <p:nvSpPr>
          <p:cNvPr id="75790" name="Text Box 13"/>
          <p:cNvSpPr txBox="1">
            <a:spLocks noChangeArrowheads="1"/>
          </p:cNvSpPr>
          <p:nvPr/>
        </p:nvSpPr>
        <p:spPr bwMode="auto">
          <a:xfrm>
            <a:off x="8993188" y="61913"/>
            <a:ext cx="3600450"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u="sng">
                <a:solidFill>
                  <a:srgbClr val="FF9900"/>
                </a:solidFill>
              </a:rPr>
              <a:t>STOOL:</a:t>
            </a:r>
            <a:endParaRPr lang="en-US" altLang="en-US" sz="1400" b="1" u="sng">
              <a:solidFill>
                <a:srgbClr val="FF9900"/>
              </a:solidFill>
            </a:endParaRPr>
          </a:p>
          <a:p>
            <a:pPr algn="just" eaLnBrk="1" hangingPunct="1"/>
            <a:endParaRPr lang="en-US" altLang="en-US" sz="500">
              <a:solidFill>
                <a:srgbClr val="4D4D4D"/>
              </a:solidFill>
            </a:endParaRPr>
          </a:p>
          <a:p>
            <a:pPr algn="just" eaLnBrk="1" hangingPunct="1"/>
            <a:r>
              <a:rPr lang="en-US" altLang="en-US" sz="1000">
                <a:solidFill>
                  <a:srgbClr val="4D4D4D"/>
                </a:solidFill>
              </a:rPr>
              <a:t>The stool template is similar to the previous template but except </a:t>
            </a:r>
            <a:r>
              <a:rPr lang="en-US" altLang="en-US" sz="1000" b="1">
                <a:solidFill>
                  <a:srgbClr val="439CA3"/>
                </a:solidFill>
              </a:rPr>
              <a:t>there is triangles added and the rectangular part is replaced by the ‘lip</a:t>
            </a:r>
            <a:r>
              <a:rPr lang="en-US" altLang="en-US" sz="1000">
                <a:solidFill>
                  <a:srgbClr val="4D4D4D"/>
                </a:solidFill>
              </a:rPr>
              <a:t>’. I understood what was top trying to achieved by </a:t>
            </a:r>
            <a:r>
              <a:rPr lang="en-US" altLang="en-US" sz="1000" b="1">
                <a:solidFill>
                  <a:srgbClr val="439CA3"/>
                </a:solidFill>
              </a:rPr>
              <a:t>not wasting too much materials etc and also making the overall stool to function more easily and also most importantly stronger</a:t>
            </a:r>
            <a:r>
              <a:rPr lang="en-US" altLang="en-US" sz="1000">
                <a:solidFill>
                  <a:srgbClr val="4D4D4D"/>
                </a:solidFill>
              </a:rPr>
              <a:t>. </a:t>
            </a:r>
          </a:p>
          <a:p>
            <a:pPr algn="just" eaLnBrk="1" hangingPunct="1"/>
            <a:endParaRPr lang="en-GB" altLang="en-US" sz="1000">
              <a:solidFill>
                <a:srgbClr val="4D4D4D"/>
              </a:solidFill>
            </a:endParaRPr>
          </a:p>
          <a:p>
            <a:pPr algn="just" eaLnBrk="1" hangingPunct="1"/>
            <a:r>
              <a:rPr lang="en-GB" altLang="en-US" sz="1000">
                <a:solidFill>
                  <a:srgbClr val="4D4D4D"/>
                </a:solidFill>
              </a:rPr>
              <a:t>I was really impressed by the overall results of the stool because the </a:t>
            </a:r>
            <a:r>
              <a:rPr lang="en-GB" altLang="en-US" sz="1000" b="1">
                <a:solidFill>
                  <a:srgbClr val="439CA3"/>
                </a:solidFill>
              </a:rPr>
              <a:t>stool was the main problem of the product as it was bulky to fold and also to unfold</a:t>
            </a:r>
            <a:r>
              <a:rPr lang="en-GB" altLang="en-US" sz="1000">
                <a:solidFill>
                  <a:srgbClr val="4D4D4D"/>
                </a:solidFill>
              </a:rPr>
              <a:t>. And I also was concerned </a:t>
            </a:r>
            <a:r>
              <a:rPr lang="en-GB" altLang="en-US" sz="1000" b="1">
                <a:solidFill>
                  <a:srgbClr val="439CA3"/>
                </a:solidFill>
              </a:rPr>
              <a:t>how the stool support the child without falling or breaking down</a:t>
            </a:r>
            <a:r>
              <a:rPr lang="en-GB" altLang="en-US" sz="1000">
                <a:solidFill>
                  <a:srgbClr val="4D4D4D"/>
                </a:solidFill>
              </a:rPr>
              <a:t> etc.</a:t>
            </a:r>
            <a:endParaRPr lang="en-US" altLang="en-US" sz="1000">
              <a:solidFill>
                <a:srgbClr val="4D4D4D"/>
              </a:solidFill>
            </a:endParaRPr>
          </a:p>
        </p:txBody>
      </p:sp>
      <p:sp>
        <p:nvSpPr>
          <p:cNvPr id="75791" name="AutoShape 431"/>
          <p:cNvSpPr>
            <a:spLocks noChangeArrowheads="1"/>
          </p:cNvSpPr>
          <p:nvPr/>
        </p:nvSpPr>
        <p:spPr bwMode="auto">
          <a:xfrm>
            <a:off x="3757613" y="122238"/>
            <a:ext cx="2498725" cy="862012"/>
          </a:xfrm>
          <a:prstGeom prst="roundRect">
            <a:avLst>
              <a:gd name="adj" fmla="val 16667"/>
            </a:avLst>
          </a:prstGeom>
          <a:gradFill rotWithShape="1">
            <a:gsLst>
              <a:gs pos="0">
                <a:srgbClr val="FFFFFF"/>
              </a:gs>
              <a:gs pos="100000">
                <a:srgbClr val="DDDDDD"/>
              </a:gs>
            </a:gsLst>
            <a:lin ang="5400000" scaled="1"/>
          </a:gradFill>
          <a:ln w="28575" algn="ctr">
            <a:solidFill>
              <a:schemeClr val="hlink"/>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400">
                <a:solidFill>
                  <a:srgbClr val="4D4D4D"/>
                </a:solidFill>
              </a:rPr>
              <a:t>PLEASE </a:t>
            </a:r>
            <a:r>
              <a:rPr lang="en-GB" altLang="en-US" sz="1400">
                <a:solidFill>
                  <a:srgbClr val="4D4D4D"/>
                </a:solidFill>
                <a:hlinkClick r:id="rId6" action="ppaction://hlinksldjump"/>
              </a:rPr>
              <a:t>CLICK HERE </a:t>
            </a:r>
            <a:r>
              <a:rPr lang="en-GB" altLang="en-US" sz="1400">
                <a:solidFill>
                  <a:srgbClr val="4D4D4D"/>
                </a:solidFill>
              </a:rPr>
              <a:t>TO SEE THE PREVIOUS TEMPLATE</a:t>
            </a:r>
            <a:endParaRPr lang="en-GB" altLang="en-US" sz="1400" b="1" u="sng">
              <a:solidFill>
                <a:srgbClr val="FF9900"/>
              </a:solidFill>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G:\Technology &amp; Design\A2 PRODUCT STUDY\MODELLING PHOTOS\PHOTOSHOOT\IMG_281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801600" cy="960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3" name="Text Box 5"/>
          <p:cNvSpPr txBox="1">
            <a:spLocks noChangeArrowheads="1"/>
          </p:cNvSpPr>
          <p:nvPr/>
        </p:nvSpPr>
        <p:spPr bwMode="auto">
          <a:xfrm>
            <a:off x="6616700" y="7813675"/>
            <a:ext cx="6040438"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500" i="1">
                <a:solidFill>
                  <a:schemeClr val="bg1"/>
                </a:solidFill>
              </a:rPr>
              <a:t>“I really like this prototype because it is more neater and also really quirky to look at.”</a:t>
            </a:r>
            <a:endParaRPr lang="en-US" altLang="en-US" sz="2500" i="1">
              <a:solidFill>
                <a:schemeClr val="bg1"/>
              </a:solidFill>
            </a:endParaRPr>
          </a:p>
        </p:txBody>
      </p:sp>
      <p:sp>
        <p:nvSpPr>
          <p:cNvPr id="76804"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77827"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a:t>
            </a:r>
            <a:r>
              <a:rPr lang="en-GB" altLang="en-US" sz="3200" b="1">
                <a:solidFill>
                  <a:srgbClr val="FF9900"/>
                </a:solidFill>
                <a:cs typeface="Arial" pitchFamily="34" charset="0"/>
              </a:rPr>
              <a:t>MAKING</a:t>
            </a:r>
          </a:p>
        </p:txBody>
      </p:sp>
      <p:sp>
        <p:nvSpPr>
          <p:cNvPr id="77828" name="Text Box 4"/>
          <p:cNvSpPr txBox="1">
            <a:spLocks noChangeArrowheads="1"/>
          </p:cNvSpPr>
          <p:nvPr/>
        </p:nvSpPr>
        <p:spPr bwMode="auto">
          <a:xfrm>
            <a:off x="-7938" y="1631950"/>
            <a:ext cx="3816351"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800" b="1">
                <a:solidFill>
                  <a:srgbClr val="993366"/>
                </a:solidFill>
                <a:cs typeface="Arial" pitchFamily="34" charset="0"/>
              </a:rPr>
              <a:t>DEVELOPMENT OF MY FINAL DESIGN</a:t>
            </a:r>
            <a:endParaRPr lang="en-GB" altLang="en-US" sz="1800" b="1" i="1" u="sng">
              <a:solidFill>
                <a:srgbClr val="993366"/>
              </a:solidFill>
              <a:cs typeface="Arial" pitchFamily="34" charset="0"/>
            </a:endParaRPr>
          </a:p>
        </p:txBody>
      </p:sp>
      <p:sp>
        <p:nvSpPr>
          <p:cNvPr id="77829"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77830" name="Text Box 18"/>
          <p:cNvSpPr txBox="1">
            <a:spLocks noChangeArrowheads="1"/>
          </p:cNvSpPr>
          <p:nvPr/>
        </p:nvSpPr>
        <p:spPr bwMode="auto">
          <a:xfrm>
            <a:off x="4529138" y="265113"/>
            <a:ext cx="3743325" cy="907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200">
                <a:solidFill>
                  <a:srgbClr val="4D4D4D"/>
                </a:solidFill>
              </a:rPr>
              <a:t>As the </a:t>
            </a:r>
            <a:r>
              <a:rPr lang="en-US" altLang="en-US" sz="1200" b="1">
                <a:solidFill>
                  <a:schemeClr val="hlink"/>
                </a:solidFill>
              </a:rPr>
              <a:t>Delta Packaging Company let me down, I went to Frederick Jones in Belfast</a:t>
            </a:r>
            <a:r>
              <a:rPr lang="en-US" altLang="en-US" sz="1200">
                <a:solidFill>
                  <a:srgbClr val="4D4D4D"/>
                </a:solidFill>
              </a:rPr>
              <a:t>. This company makes </a:t>
            </a:r>
            <a:r>
              <a:rPr lang="en-US" altLang="en-US" sz="1200" b="1" i="1" u="sng">
                <a:solidFill>
                  <a:srgbClr val="FF9900"/>
                </a:solidFill>
              </a:rPr>
              <a:t>packaging boxes using the 5mm corrugated board</a:t>
            </a:r>
            <a:r>
              <a:rPr lang="en-US" altLang="en-US" sz="1200">
                <a:solidFill>
                  <a:srgbClr val="4D4D4D"/>
                </a:solidFill>
              </a:rPr>
              <a:t> which it was the type of material I was aiming to use. One of the employees kindly made me </a:t>
            </a:r>
            <a:r>
              <a:rPr lang="en-US" altLang="en-US" sz="1200" b="1">
                <a:solidFill>
                  <a:schemeClr val="hlink"/>
                </a:solidFill>
              </a:rPr>
              <a:t>four models</a:t>
            </a:r>
            <a:r>
              <a:rPr lang="en-US" altLang="en-US" sz="1200">
                <a:solidFill>
                  <a:srgbClr val="4D4D4D"/>
                </a:solidFill>
              </a:rPr>
              <a:t>.</a:t>
            </a:r>
          </a:p>
          <a:p>
            <a:pPr algn="just" eaLnBrk="1" hangingPunct="1"/>
            <a:endParaRPr lang="en-GB" altLang="en-US" sz="1200">
              <a:solidFill>
                <a:srgbClr val="4D4D4D"/>
              </a:solidFill>
            </a:endParaRPr>
          </a:p>
          <a:p>
            <a:pPr algn="just" eaLnBrk="1" hangingPunct="1"/>
            <a:r>
              <a:rPr lang="en-GB" altLang="en-US" sz="1200">
                <a:solidFill>
                  <a:srgbClr val="4D4D4D"/>
                </a:solidFill>
              </a:rPr>
              <a:t>The “Frederick Jones” company had to tweet my prototype by </a:t>
            </a:r>
            <a:r>
              <a:rPr lang="en-GB" altLang="en-US" sz="1200" b="1">
                <a:solidFill>
                  <a:schemeClr val="hlink"/>
                </a:solidFill>
              </a:rPr>
              <a:t>making it to function more perfectly</a:t>
            </a:r>
            <a:r>
              <a:rPr lang="en-GB" altLang="en-US" sz="1200">
                <a:solidFill>
                  <a:srgbClr val="4D4D4D"/>
                </a:solidFill>
              </a:rPr>
              <a:t>. I did this by </a:t>
            </a:r>
            <a:r>
              <a:rPr lang="en-GB" altLang="en-US" sz="1200" b="1">
                <a:solidFill>
                  <a:schemeClr val="hlink"/>
                </a:solidFill>
              </a:rPr>
              <a:t>changing the bottom part of the product to avoid the stuff from falling down of the bag</a:t>
            </a:r>
            <a:r>
              <a:rPr lang="en-GB" altLang="en-US" sz="1200">
                <a:solidFill>
                  <a:srgbClr val="4D4D4D"/>
                </a:solidFill>
              </a:rPr>
              <a:t>. </a:t>
            </a:r>
          </a:p>
          <a:p>
            <a:pPr algn="just" eaLnBrk="1" hangingPunct="1"/>
            <a:endParaRPr lang="en-GB" altLang="en-US" sz="1200">
              <a:solidFill>
                <a:srgbClr val="4D4D4D"/>
              </a:solidFill>
            </a:endParaRPr>
          </a:p>
          <a:p>
            <a:pPr algn="just" eaLnBrk="1" hangingPunct="1"/>
            <a:r>
              <a:rPr lang="en-GB" altLang="en-US" sz="1200">
                <a:solidFill>
                  <a:srgbClr val="4D4D4D"/>
                </a:solidFill>
              </a:rPr>
              <a:t>And I also used </a:t>
            </a:r>
            <a:r>
              <a:rPr lang="en-GB" altLang="en-US" sz="1200" b="1" i="1" u="sng">
                <a:solidFill>
                  <a:srgbClr val="FF9900"/>
                </a:solidFill>
              </a:rPr>
              <a:t>another piece of cardboard for securing the base</a:t>
            </a:r>
            <a:r>
              <a:rPr lang="en-GB" altLang="en-US" sz="1200">
                <a:solidFill>
                  <a:srgbClr val="4D4D4D"/>
                </a:solidFill>
              </a:rPr>
              <a:t>. This is used to avoid the overall ‘desk’ from </a:t>
            </a:r>
            <a:r>
              <a:rPr lang="en-GB" altLang="en-US" sz="1200" b="1">
                <a:solidFill>
                  <a:schemeClr val="hlink"/>
                </a:solidFill>
              </a:rPr>
              <a:t>rocking back and forward and this may distract the user’s concentration</a:t>
            </a:r>
            <a:r>
              <a:rPr lang="en-GB" altLang="en-US" sz="1200">
                <a:solidFill>
                  <a:srgbClr val="4D4D4D"/>
                </a:solidFill>
              </a:rPr>
              <a:t>. The use of </a:t>
            </a:r>
            <a:r>
              <a:rPr lang="en-GB" altLang="en-US" sz="1200" b="1">
                <a:solidFill>
                  <a:schemeClr val="hlink"/>
                </a:solidFill>
              </a:rPr>
              <a:t>Velcro</a:t>
            </a:r>
            <a:r>
              <a:rPr lang="en-GB" altLang="en-US" sz="1200">
                <a:solidFill>
                  <a:srgbClr val="4D4D4D"/>
                </a:solidFill>
              </a:rPr>
              <a:t> is really useful because this is used to </a:t>
            </a:r>
            <a:r>
              <a:rPr lang="en-GB" altLang="en-US" sz="1200" b="1">
                <a:solidFill>
                  <a:schemeClr val="hlink"/>
                </a:solidFill>
              </a:rPr>
              <a:t>stick the bag onto the rectangular base</a:t>
            </a:r>
            <a:r>
              <a:rPr lang="en-GB" altLang="en-US" sz="1200">
                <a:solidFill>
                  <a:srgbClr val="4D4D4D"/>
                </a:solidFill>
              </a:rPr>
              <a:t>. When the user </a:t>
            </a:r>
            <a:r>
              <a:rPr lang="en-GB" altLang="en-US" sz="1200" b="1" i="1" u="sng">
                <a:solidFill>
                  <a:srgbClr val="FF9900"/>
                </a:solidFill>
              </a:rPr>
              <a:t>finishes using the product, the user can pull these two parts apart, then put the base into the bag</a:t>
            </a:r>
            <a:r>
              <a:rPr lang="en-GB" altLang="en-US" sz="1200">
                <a:solidFill>
                  <a:srgbClr val="4D4D4D"/>
                </a:solidFill>
              </a:rPr>
              <a:t>.   </a:t>
            </a:r>
          </a:p>
          <a:p>
            <a:pPr algn="just" eaLnBrk="1" hangingPunct="1"/>
            <a:endParaRPr lang="en-GB" altLang="en-US" sz="1200">
              <a:solidFill>
                <a:srgbClr val="4D4D4D"/>
              </a:solidFill>
            </a:endParaRPr>
          </a:p>
          <a:p>
            <a:pPr algn="just" eaLnBrk="1" hangingPunct="1"/>
            <a:r>
              <a:rPr lang="en-GB" altLang="en-US" sz="1200">
                <a:solidFill>
                  <a:srgbClr val="4D4D4D"/>
                </a:solidFill>
              </a:rPr>
              <a:t>Next, I fixed the </a:t>
            </a:r>
            <a:r>
              <a:rPr lang="en-GB" altLang="en-US" sz="1200" b="1">
                <a:solidFill>
                  <a:schemeClr val="hlink"/>
                </a:solidFill>
              </a:rPr>
              <a:t>rough edges by using the paper tape</a:t>
            </a:r>
            <a:r>
              <a:rPr lang="en-GB" altLang="en-US" sz="1200">
                <a:solidFill>
                  <a:srgbClr val="4D4D4D"/>
                </a:solidFill>
              </a:rPr>
              <a:t>, and this is used to insure that the young child would </a:t>
            </a:r>
            <a:r>
              <a:rPr lang="en-GB" altLang="en-US" sz="1200" b="1">
                <a:solidFill>
                  <a:schemeClr val="hlink"/>
                </a:solidFill>
              </a:rPr>
              <a:t>pick or get injured by sharp or rough edges</a:t>
            </a:r>
            <a:r>
              <a:rPr lang="en-GB" altLang="en-US" sz="1200">
                <a:solidFill>
                  <a:srgbClr val="4D4D4D"/>
                </a:solidFill>
              </a:rPr>
              <a:t>. The paper tape is the </a:t>
            </a:r>
            <a:r>
              <a:rPr lang="en-GB" altLang="en-US" sz="1200" b="1">
                <a:solidFill>
                  <a:schemeClr val="hlink"/>
                </a:solidFill>
              </a:rPr>
              <a:t>exactly same colour as the cardboard material</a:t>
            </a:r>
            <a:r>
              <a:rPr lang="en-GB" altLang="en-US" sz="1200">
                <a:solidFill>
                  <a:srgbClr val="4D4D4D"/>
                </a:solidFill>
              </a:rPr>
              <a:t>. </a:t>
            </a:r>
          </a:p>
          <a:p>
            <a:pPr algn="just" eaLnBrk="1" hangingPunct="1"/>
            <a:endParaRPr lang="en-GB" altLang="en-US" sz="1200">
              <a:solidFill>
                <a:srgbClr val="4D4D4D"/>
              </a:solidFill>
            </a:endParaRPr>
          </a:p>
          <a:p>
            <a:pPr algn="just" eaLnBrk="1" hangingPunct="1"/>
            <a:r>
              <a:rPr lang="en-GB" altLang="en-US" sz="1200">
                <a:solidFill>
                  <a:srgbClr val="4D4D4D"/>
                </a:solidFill>
              </a:rPr>
              <a:t>Then I added colour to increase the </a:t>
            </a:r>
            <a:r>
              <a:rPr lang="en-GB" altLang="en-US" sz="1200" b="1">
                <a:solidFill>
                  <a:schemeClr val="hlink"/>
                </a:solidFill>
              </a:rPr>
              <a:t>overall appearance by using acrylic paints</a:t>
            </a:r>
            <a:r>
              <a:rPr lang="en-GB" altLang="en-US" sz="1200">
                <a:solidFill>
                  <a:srgbClr val="4D4D4D"/>
                </a:solidFill>
              </a:rPr>
              <a:t>. I painted my product </a:t>
            </a:r>
            <a:r>
              <a:rPr lang="en-GB" altLang="en-US" sz="1200" b="1" i="1" u="sng">
                <a:solidFill>
                  <a:srgbClr val="FF9900"/>
                </a:solidFill>
              </a:rPr>
              <a:t>pale blue</a:t>
            </a:r>
            <a:r>
              <a:rPr lang="en-GB" altLang="en-US" sz="1200">
                <a:solidFill>
                  <a:srgbClr val="4D4D4D"/>
                </a:solidFill>
              </a:rPr>
              <a:t>. I thought this </a:t>
            </a:r>
            <a:r>
              <a:rPr lang="en-GB" altLang="en-US" sz="1200" b="1">
                <a:solidFill>
                  <a:schemeClr val="hlink"/>
                </a:solidFill>
              </a:rPr>
              <a:t>fresh relaxing looking colour would attract the young children’s attention</a:t>
            </a:r>
            <a:r>
              <a:rPr lang="en-GB" altLang="en-US" sz="1200">
                <a:solidFill>
                  <a:srgbClr val="4D4D4D"/>
                </a:solidFill>
              </a:rPr>
              <a:t>.</a:t>
            </a:r>
          </a:p>
          <a:p>
            <a:pPr algn="just" eaLnBrk="1" hangingPunct="1"/>
            <a:endParaRPr lang="en-GB" altLang="en-US" sz="1200">
              <a:solidFill>
                <a:srgbClr val="4D4D4D"/>
              </a:solidFill>
            </a:endParaRPr>
          </a:p>
          <a:p>
            <a:pPr algn="just" eaLnBrk="1" hangingPunct="1"/>
            <a:r>
              <a:rPr lang="en-GB" altLang="en-US" sz="1200">
                <a:solidFill>
                  <a:srgbClr val="4D4D4D"/>
                </a:solidFill>
              </a:rPr>
              <a:t>By looking at the colour, in my own opinion I </a:t>
            </a:r>
            <a:r>
              <a:rPr lang="en-GB" altLang="en-US" sz="1200" b="1">
                <a:solidFill>
                  <a:schemeClr val="hlink"/>
                </a:solidFill>
              </a:rPr>
              <a:t>prefer the product without paint more attractive because the cardboard texture makes the overall outcome to look more economical and also environmentally friendly</a:t>
            </a:r>
            <a:r>
              <a:rPr lang="en-GB" altLang="en-US" sz="1200">
                <a:solidFill>
                  <a:srgbClr val="4D4D4D"/>
                </a:solidFill>
              </a:rPr>
              <a:t>. </a:t>
            </a:r>
          </a:p>
          <a:p>
            <a:pPr algn="just" eaLnBrk="1" hangingPunct="1"/>
            <a:endParaRPr lang="en-GB" altLang="en-US" sz="1200">
              <a:solidFill>
                <a:srgbClr val="4D4D4D"/>
              </a:solidFill>
            </a:endParaRPr>
          </a:p>
          <a:p>
            <a:pPr algn="just" eaLnBrk="1" hangingPunct="1"/>
            <a:r>
              <a:rPr lang="en-GB" altLang="en-US" sz="1200">
                <a:solidFill>
                  <a:srgbClr val="4D4D4D"/>
                </a:solidFill>
              </a:rPr>
              <a:t>As I was looking at the </a:t>
            </a:r>
            <a:r>
              <a:rPr lang="en-GB" altLang="en-US" sz="1200" b="1" i="1" u="sng">
                <a:solidFill>
                  <a:srgbClr val="FF9900"/>
                </a:solidFill>
              </a:rPr>
              <a:t>aesthetics</a:t>
            </a:r>
            <a:r>
              <a:rPr lang="en-GB" altLang="en-US" sz="1200">
                <a:solidFill>
                  <a:srgbClr val="4D4D4D"/>
                </a:solidFill>
              </a:rPr>
              <a:t> of the stool I was really </a:t>
            </a:r>
            <a:r>
              <a:rPr lang="en-GB" altLang="en-US" sz="1200" b="1">
                <a:solidFill>
                  <a:schemeClr val="hlink"/>
                </a:solidFill>
              </a:rPr>
              <a:t>impressed with the functionality because the triangular supports was really strong</a:t>
            </a:r>
            <a:r>
              <a:rPr lang="en-GB" altLang="en-US" sz="1200">
                <a:solidFill>
                  <a:srgbClr val="4D4D4D"/>
                </a:solidFill>
              </a:rPr>
              <a:t>. The stool can be </a:t>
            </a:r>
            <a:r>
              <a:rPr lang="en-GB" altLang="en-US" sz="1200" b="1">
                <a:solidFill>
                  <a:schemeClr val="hlink"/>
                </a:solidFill>
              </a:rPr>
              <a:t>easily folded and also unfolded</a:t>
            </a:r>
            <a:r>
              <a:rPr lang="en-GB" altLang="en-US" sz="1200">
                <a:solidFill>
                  <a:srgbClr val="4D4D4D"/>
                </a:solidFill>
              </a:rPr>
              <a:t>. I also love the use of paper tape because </a:t>
            </a:r>
            <a:r>
              <a:rPr lang="en-GB" altLang="en-US" sz="1200" b="1">
                <a:solidFill>
                  <a:schemeClr val="hlink"/>
                </a:solidFill>
              </a:rPr>
              <a:t>it makes the overall appearance of the bag really attractive and also really quirky to look at</a:t>
            </a:r>
            <a:r>
              <a:rPr lang="en-GB" altLang="en-US" sz="1200">
                <a:solidFill>
                  <a:srgbClr val="4D4D4D"/>
                </a:solidFill>
              </a:rPr>
              <a:t>. </a:t>
            </a:r>
          </a:p>
        </p:txBody>
      </p:sp>
      <p:grpSp>
        <p:nvGrpSpPr>
          <p:cNvPr id="77831" name="Group 72"/>
          <p:cNvGrpSpPr>
            <a:grpSpLocks/>
          </p:cNvGrpSpPr>
          <p:nvPr/>
        </p:nvGrpSpPr>
        <p:grpSpPr bwMode="auto">
          <a:xfrm>
            <a:off x="136525" y="2568575"/>
            <a:ext cx="4344988" cy="6553200"/>
            <a:chOff x="86" y="1618"/>
            <a:chExt cx="2737" cy="4128"/>
          </a:xfrm>
        </p:grpSpPr>
        <p:pic>
          <p:nvPicPr>
            <p:cNvPr id="77842" name="Picture 33" descr="IMG_31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2" y="3704"/>
              <a:ext cx="1331" cy="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43" name="Picture 35" descr="IMG_31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 y="3704"/>
              <a:ext cx="1331" cy="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44" name="Picture 40" descr="IMG_310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2" y="4748"/>
              <a:ext cx="1331" cy="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45" name="Picture 42" descr="IMG_306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 y="1618"/>
              <a:ext cx="1331" cy="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46" name="Picture 44" descr="IMG_306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92" y="1618"/>
              <a:ext cx="1331" cy="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47" name="Picture 52" descr="IMG_305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 y="4748"/>
              <a:ext cx="1331" cy="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48" name="Picture 53" descr="IMG_305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 y="2661"/>
              <a:ext cx="1331" cy="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49" name="Picture 58" descr="IMG_305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92" y="2661"/>
              <a:ext cx="1331" cy="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7832" name="Group 73"/>
          <p:cNvGrpSpPr>
            <a:grpSpLocks/>
          </p:cNvGrpSpPr>
          <p:nvPr/>
        </p:nvGrpSpPr>
        <p:grpSpPr bwMode="auto">
          <a:xfrm>
            <a:off x="8320088" y="2568575"/>
            <a:ext cx="4344987" cy="6553200"/>
            <a:chOff x="5241" y="1618"/>
            <a:chExt cx="2737" cy="4128"/>
          </a:xfrm>
        </p:grpSpPr>
        <p:pic>
          <p:nvPicPr>
            <p:cNvPr id="77834" name="Picture 32" descr="IMG_310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47" y="4748"/>
              <a:ext cx="1331" cy="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5" name="Picture 38" descr="IMG_310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241" y="4748"/>
              <a:ext cx="1331" cy="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6" name="Picture 43" descr="IMG_306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47" y="3704"/>
              <a:ext cx="1331" cy="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7" name="Picture 45" descr="IMG_303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241" y="1618"/>
              <a:ext cx="1331" cy="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8" name="Picture 47" descr="IMG_303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241" y="2661"/>
              <a:ext cx="1331" cy="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9" name="Picture 49" descr="IMG_303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647" y="1618"/>
              <a:ext cx="1331" cy="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40" name="Picture 59" descr="IMG_3060"/>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647" y="2661"/>
              <a:ext cx="1331" cy="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41" name="Picture 63" descr="IMG_306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241" y="3704"/>
              <a:ext cx="1331" cy="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7833" name="Picture 75" descr="Frederick Jones, packaging with pride."/>
          <p:cNvPicPr>
            <a:picLocks noChangeAspect="1" noChangeArrowheads="1"/>
          </p:cNvPicPr>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05850" y="409575"/>
            <a:ext cx="4176713"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78851"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78852"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a:t>
            </a:r>
            <a:r>
              <a:rPr lang="en-GB" altLang="en-US" sz="3200" b="1">
                <a:solidFill>
                  <a:srgbClr val="FF9900"/>
                </a:solidFill>
                <a:cs typeface="Arial" pitchFamily="34" charset="0"/>
              </a:rPr>
              <a:t>MAKING</a:t>
            </a:r>
          </a:p>
        </p:txBody>
      </p:sp>
      <p:sp>
        <p:nvSpPr>
          <p:cNvPr id="78853" name="Text Box 4"/>
          <p:cNvSpPr txBox="1">
            <a:spLocks noChangeArrowheads="1"/>
          </p:cNvSpPr>
          <p:nvPr/>
        </p:nvSpPr>
        <p:spPr bwMode="auto">
          <a:xfrm>
            <a:off x="-7938" y="1631950"/>
            <a:ext cx="3816351"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800" b="1">
                <a:solidFill>
                  <a:srgbClr val="993366"/>
                </a:solidFill>
                <a:cs typeface="Arial" pitchFamily="34" charset="0"/>
              </a:rPr>
              <a:t>WORKING DRAWINGS</a:t>
            </a:r>
          </a:p>
        </p:txBody>
      </p:sp>
      <p:pic>
        <p:nvPicPr>
          <p:cNvPr id="78854" name="Picture 7"/>
          <p:cNvPicPr>
            <a:picLocks noChangeAspect="1" noChangeArrowheads="1"/>
          </p:cNvPicPr>
          <p:nvPr/>
        </p:nvPicPr>
        <p:blipFill>
          <a:blip r:embed="rId3">
            <a:extLst>
              <a:ext uri="{28A0092B-C50C-407E-A947-70E740481C1C}">
                <a14:useLocalDpi xmlns:a14="http://schemas.microsoft.com/office/drawing/2010/main" val="0"/>
              </a:ext>
            </a:extLst>
          </a:blip>
          <a:srcRect l="4674" t="21291" r="4008" b="17772"/>
          <a:stretch>
            <a:fillRect/>
          </a:stretch>
        </p:blipFill>
        <p:spPr bwMode="auto">
          <a:xfrm>
            <a:off x="3736975" y="331788"/>
            <a:ext cx="864235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pic>
        <p:nvPicPr>
          <p:cNvPr id="78855" name="Picture 8"/>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5600" t="12698" r="4927" b="9142"/>
          <a:stretch>
            <a:fillRect/>
          </a:stretch>
        </p:blipFill>
        <p:spPr bwMode="auto">
          <a:xfrm>
            <a:off x="207963" y="3863975"/>
            <a:ext cx="8345487" cy="546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pic>
        <p:nvPicPr>
          <p:cNvPr id="78856" name="Picture 9"/>
          <p:cNvPicPr>
            <a:picLocks noChangeAspect="1" noChangeArrowheads="1"/>
          </p:cNvPicPr>
          <p:nvPr/>
        </p:nvPicPr>
        <p:blipFill>
          <a:blip r:embed="rId5">
            <a:extLst>
              <a:ext uri="{28A0092B-C50C-407E-A947-70E740481C1C}">
                <a14:useLocalDpi xmlns:a14="http://schemas.microsoft.com/office/drawing/2010/main" val="0"/>
              </a:ext>
            </a:extLst>
          </a:blip>
          <a:srcRect l="22658" t="13121" r="21515" b="9895"/>
          <a:stretch>
            <a:fillRect/>
          </a:stretch>
        </p:blipFill>
        <p:spPr bwMode="auto">
          <a:xfrm>
            <a:off x="8766175" y="5160963"/>
            <a:ext cx="3898900" cy="403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sp>
        <p:nvSpPr>
          <p:cNvPr id="78857" name="Text Box 13"/>
          <p:cNvSpPr txBox="1">
            <a:spLocks noChangeArrowheads="1"/>
          </p:cNvSpPr>
          <p:nvPr/>
        </p:nvSpPr>
        <p:spPr bwMode="auto">
          <a:xfrm>
            <a:off x="136525" y="2070100"/>
            <a:ext cx="3527425"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US" altLang="en-US" sz="1000">
                <a:solidFill>
                  <a:srgbClr val="4D4D4D"/>
                </a:solidFill>
              </a:rPr>
              <a:t>These templates was created by one of the employees of </a:t>
            </a:r>
            <a:r>
              <a:rPr lang="en-US" altLang="en-US" sz="1000" b="1" u="sng">
                <a:solidFill>
                  <a:srgbClr val="FF9900"/>
                </a:solidFill>
              </a:rPr>
              <a:t>“Frederick Jones”</a:t>
            </a:r>
            <a:r>
              <a:rPr lang="en-US" altLang="en-US" sz="1000">
                <a:solidFill>
                  <a:srgbClr val="4D4D4D"/>
                </a:solidFill>
              </a:rPr>
              <a:t>.  He </a:t>
            </a:r>
            <a:r>
              <a:rPr lang="en-US" altLang="en-US" sz="1000" b="1">
                <a:solidFill>
                  <a:srgbClr val="439CA3"/>
                </a:solidFill>
              </a:rPr>
              <a:t>used Delta’s templates</a:t>
            </a:r>
            <a:r>
              <a:rPr lang="en-US" altLang="en-US" sz="1000">
                <a:solidFill>
                  <a:srgbClr val="4D4D4D"/>
                </a:solidFill>
              </a:rPr>
              <a:t> and </a:t>
            </a:r>
            <a:r>
              <a:rPr lang="en-US" altLang="en-US" sz="1000" b="1">
                <a:solidFill>
                  <a:srgbClr val="439CA3"/>
                </a:solidFill>
              </a:rPr>
              <a:t>changed the functionality in order to make the design to work really well</a:t>
            </a:r>
            <a:r>
              <a:rPr lang="en-US" altLang="en-US" sz="1000">
                <a:solidFill>
                  <a:srgbClr val="4D4D4D"/>
                </a:solidFill>
              </a:rPr>
              <a:t>. </a:t>
            </a:r>
          </a:p>
          <a:p>
            <a:pPr algn="just" eaLnBrk="1" hangingPunct="1"/>
            <a:endParaRPr lang="en-US" altLang="en-US" sz="1000">
              <a:solidFill>
                <a:srgbClr val="4D4D4D"/>
              </a:solidFill>
            </a:endParaRPr>
          </a:p>
          <a:p>
            <a:pPr algn="just" eaLnBrk="1" hangingPunct="1"/>
            <a:r>
              <a:rPr lang="en-US" altLang="en-US" sz="1000">
                <a:solidFill>
                  <a:srgbClr val="4D4D4D"/>
                </a:solidFill>
              </a:rPr>
              <a:t>He uses the machine that works similar to the laser cutter but except  it is ten times faster and bigger. The </a:t>
            </a:r>
            <a:r>
              <a:rPr lang="en-US" altLang="en-US" sz="1000" b="1">
                <a:solidFill>
                  <a:srgbClr val="439CA3"/>
                </a:solidFill>
              </a:rPr>
              <a:t>black solid lines is for cutting right through the material and the black dotted lines are for bending of the product so they have to be cut slightly half way</a:t>
            </a:r>
            <a:r>
              <a:rPr lang="en-US" altLang="en-US" sz="1000">
                <a:solidFill>
                  <a:srgbClr val="4D4D4D"/>
                </a:solidFill>
              </a:rPr>
              <a:t>.</a:t>
            </a:r>
          </a:p>
        </p:txBody>
      </p:sp>
      <p:sp>
        <p:nvSpPr>
          <p:cNvPr id="78858" name="AutoShape 431"/>
          <p:cNvSpPr>
            <a:spLocks noChangeArrowheads="1"/>
          </p:cNvSpPr>
          <p:nvPr/>
        </p:nvSpPr>
        <p:spPr bwMode="auto">
          <a:xfrm>
            <a:off x="9086850" y="1346200"/>
            <a:ext cx="2498725" cy="862013"/>
          </a:xfrm>
          <a:prstGeom prst="roundRect">
            <a:avLst>
              <a:gd name="adj" fmla="val 16667"/>
            </a:avLst>
          </a:prstGeom>
          <a:gradFill rotWithShape="1">
            <a:gsLst>
              <a:gs pos="0">
                <a:srgbClr val="FFFFFF"/>
              </a:gs>
              <a:gs pos="100000">
                <a:srgbClr val="DDDDDD"/>
              </a:gs>
            </a:gsLst>
            <a:lin ang="5400000" scaled="1"/>
          </a:gradFill>
          <a:ln w="28575" algn="ctr">
            <a:solidFill>
              <a:schemeClr val="hlink"/>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400">
                <a:solidFill>
                  <a:srgbClr val="4D4D4D"/>
                </a:solidFill>
              </a:rPr>
              <a:t>PLEASE </a:t>
            </a:r>
            <a:r>
              <a:rPr lang="en-GB" altLang="en-US" sz="1400">
                <a:solidFill>
                  <a:srgbClr val="4D4D4D"/>
                </a:solidFill>
                <a:hlinkClick r:id="rId6" action="ppaction://hlinksldjump"/>
              </a:rPr>
              <a:t>CLICK HERE </a:t>
            </a:r>
            <a:r>
              <a:rPr lang="en-GB" altLang="en-US" sz="1400">
                <a:solidFill>
                  <a:srgbClr val="4D4D4D"/>
                </a:solidFill>
              </a:rPr>
              <a:t>TO SEE THE DELTA TEMPLATE</a:t>
            </a:r>
            <a:endParaRPr lang="en-GB" altLang="en-US" sz="1400" b="1" u="sng">
              <a:solidFill>
                <a:srgbClr val="FF9900"/>
              </a:solidFill>
            </a:endParaRPr>
          </a:p>
        </p:txBody>
      </p:sp>
      <p:sp>
        <p:nvSpPr>
          <p:cNvPr id="78859" name="Text Box 13"/>
          <p:cNvSpPr txBox="1">
            <a:spLocks noChangeArrowheads="1"/>
          </p:cNvSpPr>
          <p:nvPr/>
        </p:nvSpPr>
        <p:spPr bwMode="auto">
          <a:xfrm>
            <a:off x="3879850" y="263525"/>
            <a:ext cx="36004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u="sng">
                <a:solidFill>
                  <a:srgbClr val="FF9900"/>
                </a:solidFill>
              </a:rPr>
              <a:t>STOOL:</a:t>
            </a:r>
            <a:endParaRPr lang="en-US" altLang="en-US" sz="500">
              <a:solidFill>
                <a:srgbClr val="4D4D4D"/>
              </a:solidFill>
            </a:endParaRPr>
          </a:p>
        </p:txBody>
      </p:sp>
      <p:sp>
        <p:nvSpPr>
          <p:cNvPr id="78860" name="Text Box 13"/>
          <p:cNvSpPr txBox="1">
            <a:spLocks noChangeArrowheads="1"/>
          </p:cNvSpPr>
          <p:nvPr/>
        </p:nvSpPr>
        <p:spPr bwMode="auto">
          <a:xfrm>
            <a:off x="136525" y="3937000"/>
            <a:ext cx="36004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u="sng">
                <a:solidFill>
                  <a:srgbClr val="FF9900"/>
                </a:solidFill>
              </a:rPr>
              <a:t>BAG:</a:t>
            </a:r>
            <a:endParaRPr lang="en-US" altLang="en-US" sz="500">
              <a:solidFill>
                <a:srgbClr val="4D4D4D"/>
              </a:solidFill>
            </a:endParaRPr>
          </a:p>
        </p:txBody>
      </p:sp>
      <p:sp>
        <p:nvSpPr>
          <p:cNvPr id="78861" name="Text Box 13"/>
          <p:cNvSpPr txBox="1">
            <a:spLocks noChangeArrowheads="1"/>
          </p:cNvSpPr>
          <p:nvPr/>
        </p:nvSpPr>
        <p:spPr bwMode="auto">
          <a:xfrm>
            <a:off x="8416925" y="4729163"/>
            <a:ext cx="36004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u="sng">
                <a:solidFill>
                  <a:srgbClr val="FF9900"/>
                </a:solidFill>
              </a:rPr>
              <a:t>TABLE:</a:t>
            </a:r>
            <a:endParaRPr lang="en-US" altLang="en-US" sz="500">
              <a:solidFill>
                <a:srgbClr val="4D4D4D"/>
              </a:solidFill>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0" y="-23813"/>
            <a:ext cx="12809538" cy="9625013"/>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79875" name="Text Box 3"/>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5F5F5F"/>
                </a:solidFill>
                <a:cs typeface="Arial" pitchFamily="34" charset="0"/>
              </a:rPr>
              <a:t> &amp; </a:t>
            </a:r>
            <a:r>
              <a:rPr lang="en-GB" altLang="en-US" sz="3200" b="1">
                <a:solidFill>
                  <a:srgbClr val="FF9900"/>
                </a:solidFill>
                <a:cs typeface="Arial" pitchFamily="34" charset="0"/>
              </a:rPr>
              <a:t>MAKING</a:t>
            </a:r>
          </a:p>
        </p:txBody>
      </p:sp>
      <p:sp>
        <p:nvSpPr>
          <p:cNvPr id="79876" name="Text Box 4"/>
          <p:cNvSpPr txBox="1">
            <a:spLocks noChangeArrowheads="1"/>
          </p:cNvSpPr>
          <p:nvPr/>
        </p:nvSpPr>
        <p:spPr bwMode="auto">
          <a:xfrm>
            <a:off x="-7938" y="1631950"/>
            <a:ext cx="3816351"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800" b="1">
                <a:solidFill>
                  <a:srgbClr val="993366"/>
                </a:solidFill>
                <a:cs typeface="Arial" pitchFamily="34" charset="0"/>
              </a:rPr>
              <a:t>EVIDENCE OF DEVELOPING MY FINAL DESIGN – (PAPER TAPE) </a:t>
            </a:r>
            <a:endParaRPr lang="en-GB" altLang="en-US" sz="1800" b="1" i="1" u="sng">
              <a:solidFill>
                <a:srgbClr val="993366"/>
              </a:solidFill>
              <a:cs typeface="Arial" pitchFamily="34" charset="0"/>
            </a:endParaRPr>
          </a:p>
        </p:txBody>
      </p:sp>
      <p:sp>
        <p:nvSpPr>
          <p:cNvPr id="79877"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grpSp>
        <p:nvGrpSpPr>
          <p:cNvPr id="79878" name="Group 107"/>
          <p:cNvGrpSpPr>
            <a:grpSpLocks/>
          </p:cNvGrpSpPr>
          <p:nvPr/>
        </p:nvGrpSpPr>
        <p:grpSpPr bwMode="auto">
          <a:xfrm>
            <a:off x="-7938" y="5087938"/>
            <a:ext cx="4321176" cy="4529137"/>
            <a:chOff x="-5" y="3205"/>
            <a:chExt cx="2722" cy="2853"/>
          </a:xfrm>
        </p:grpSpPr>
        <p:grpSp>
          <p:nvGrpSpPr>
            <p:cNvPr id="79891" name="Group 99"/>
            <p:cNvGrpSpPr>
              <a:grpSpLocks/>
            </p:cNvGrpSpPr>
            <p:nvPr/>
          </p:nvGrpSpPr>
          <p:grpSpPr bwMode="auto">
            <a:xfrm>
              <a:off x="-5" y="4316"/>
              <a:ext cx="2700" cy="1742"/>
              <a:chOff x="5620" y="3775"/>
              <a:chExt cx="1931" cy="1245"/>
            </a:xfrm>
          </p:grpSpPr>
          <p:pic>
            <p:nvPicPr>
              <p:cNvPr id="79894" name="Picture 35" descr="IMG_35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7" y="3775"/>
                <a:ext cx="934" cy="1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95" name="Picture 36" descr="IMG_35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20" y="3775"/>
                <a:ext cx="934" cy="1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9892" name="Picture 39" descr="IMG_353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2" y="3205"/>
              <a:ext cx="1325" cy="1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93" name="Picture 40" descr="IMG_353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 y="3205"/>
              <a:ext cx="1325" cy="1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9901" name="Group 29"/>
          <p:cNvGrpSpPr>
            <a:grpSpLocks/>
          </p:cNvGrpSpPr>
          <p:nvPr/>
        </p:nvGrpSpPr>
        <p:grpSpPr bwMode="auto">
          <a:xfrm>
            <a:off x="8701088" y="6513513"/>
            <a:ext cx="4100512" cy="3111500"/>
            <a:chOff x="5481" y="4103"/>
            <a:chExt cx="2583" cy="1960"/>
          </a:xfrm>
        </p:grpSpPr>
        <p:pic>
          <p:nvPicPr>
            <p:cNvPr id="79887" name="Picture 54" descr="IMG_355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98" y="5114"/>
              <a:ext cx="1266" cy="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88" name="Picture 55" descr="IMG_355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81" y="4114"/>
              <a:ext cx="1266" cy="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89" name="Picture 58" descr="IMG_355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98" y="4103"/>
              <a:ext cx="1266" cy="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90" name="Picture 59" descr="IMG_355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81" y="5114"/>
              <a:ext cx="1266" cy="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9880" name="Group 98"/>
          <p:cNvGrpSpPr>
            <a:grpSpLocks/>
          </p:cNvGrpSpPr>
          <p:nvPr/>
        </p:nvGrpSpPr>
        <p:grpSpPr bwMode="auto">
          <a:xfrm>
            <a:off x="4384675" y="0"/>
            <a:ext cx="4229100" cy="9601200"/>
            <a:chOff x="13005" y="-5215"/>
            <a:chExt cx="12854" cy="29179"/>
          </a:xfrm>
        </p:grpSpPr>
        <p:pic>
          <p:nvPicPr>
            <p:cNvPr id="79884" name="Picture 91" descr="IMG_361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059" y="14364"/>
              <a:ext cx="12800" cy="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85" name="Picture 94" descr="IMG_361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005" y="-5215"/>
              <a:ext cx="12800" cy="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86" name="Picture 95" descr="IMG_362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013" y="4566"/>
              <a:ext cx="12800" cy="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9881" name="Text Box 11"/>
          <p:cNvSpPr txBox="1">
            <a:spLocks noChangeArrowheads="1"/>
          </p:cNvSpPr>
          <p:nvPr/>
        </p:nvSpPr>
        <p:spPr bwMode="auto">
          <a:xfrm>
            <a:off x="-7938" y="2381250"/>
            <a:ext cx="4392613"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800" b="1" u="sng">
                <a:solidFill>
                  <a:schemeClr val="hlink"/>
                </a:solidFill>
              </a:rPr>
              <a:t>BEFORE</a:t>
            </a:r>
          </a:p>
          <a:p>
            <a:pPr algn="just" eaLnBrk="1" hangingPunct="1"/>
            <a:endParaRPr lang="en-GB" altLang="en-US" sz="600">
              <a:solidFill>
                <a:schemeClr val="hlink"/>
              </a:solidFill>
            </a:endParaRPr>
          </a:p>
          <a:p>
            <a:pPr algn="just" eaLnBrk="1" hangingPunct="1"/>
            <a:r>
              <a:rPr lang="en-GB" altLang="en-US" sz="1200">
                <a:solidFill>
                  <a:srgbClr val="4D4D4D"/>
                </a:solidFill>
              </a:rPr>
              <a:t>When the final product was developed by </a:t>
            </a:r>
            <a:r>
              <a:rPr lang="en-GB" altLang="en-US" sz="1200" b="1" i="1" u="sng">
                <a:solidFill>
                  <a:srgbClr val="FF9900"/>
                </a:solidFill>
              </a:rPr>
              <a:t>Frederick Jones Company,</a:t>
            </a:r>
            <a:r>
              <a:rPr lang="en-GB" altLang="en-US" sz="1200">
                <a:solidFill>
                  <a:srgbClr val="4D4D4D"/>
                </a:solidFill>
              </a:rPr>
              <a:t>  I used </a:t>
            </a:r>
            <a:r>
              <a:rPr lang="en-GB" altLang="en-US" sz="1200" b="1">
                <a:solidFill>
                  <a:srgbClr val="439CA3"/>
                </a:solidFill>
              </a:rPr>
              <a:t>paper tape </a:t>
            </a:r>
            <a:r>
              <a:rPr lang="en-GB" altLang="en-US" sz="1200">
                <a:solidFill>
                  <a:srgbClr val="4D4D4D"/>
                </a:solidFill>
              </a:rPr>
              <a:t>to made the edges look </a:t>
            </a:r>
            <a:r>
              <a:rPr lang="en-GB" altLang="en-US" sz="1200" b="1">
                <a:solidFill>
                  <a:srgbClr val="439CA3"/>
                </a:solidFill>
              </a:rPr>
              <a:t>smoother and also tidier to look at</a:t>
            </a:r>
            <a:r>
              <a:rPr lang="en-GB" altLang="en-US" sz="1200">
                <a:solidFill>
                  <a:srgbClr val="4D4D4D"/>
                </a:solidFill>
              </a:rPr>
              <a:t>. It also makes the product </a:t>
            </a:r>
            <a:r>
              <a:rPr lang="en-GB" altLang="en-US" sz="1200" b="1">
                <a:solidFill>
                  <a:srgbClr val="439CA3"/>
                </a:solidFill>
              </a:rPr>
              <a:t>more safer to use especially for younger children, avoiding injuries etc</a:t>
            </a:r>
            <a:r>
              <a:rPr lang="en-GB" altLang="en-US" sz="1200">
                <a:solidFill>
                  <a:srgbClr val="4D4D4D"/>
                </a:solidFill>
              </a:rPr>
              <a:t>. </a:t>
            </a:r>
            <a:endParaRPr lang="en-GB" altLang="en-US" sz="1000">
              <a:solidFill>
                <a:srgbClr val="4D4D4D"/>
              </a:solidFill>
            </a:endParaRPr>
          </a:p>
          <a:p>
            <a:pPr algn="just" eaLnBrk="1" hangingPunct="1"/>
            <a:endParaRPr lang="en-GB" altLang="en-US" sz="1000">
              <a:solidFill>
                <a:srgbClr val="4D4D4D"/>
              </a:solidFill>
            </a:endParaRPr>
          </a:p>
          <a:p>
            <a:pPr algn="just" eaLnBrk="1" hangingPunct="1"/>
            <a:r>
              <a:rPr lang="en-GB" altLang="en-US" sz="1200">
                <a:solidFill>
                  <a:srgbClr val="4D4D4D"/>
                </a:solidFill>
              </a:rPr>
              <a:t>While using the paper tape, I have to make sure that the tape </a:t>
            </a:r>
            <a:r>
              <a:rPr lang="en-GB" altLang="en-US" sz="1200" b="1">
                <a:solidFill>
                  <a:srgbClr val="439CA3"/>
                </a:solidFill>
              </a:rPr>
              <a:t>is smoothened properly to make the edges  look smooth in order to make the overall appearance to look more attractive</a:t>
            </a:r>
            <a:r>
              <a:rPr lang="en-GB" altLang="en-US" sz="1200">
                <a:solidFill>
                  <a:srgbClr val="4D4D4D"/>
                </a:solidFill>
              </a:rPr>
              <a:t>.</a:t>
            </a:r>
          </a:p>
          <a:p>
            <a:pPr algn="just" eaLnBrk="1" hangingPunct="1"/>
            <a:endParaRPr lang="en-GB" altLang="en-US" sz="1000">
              <a:solidFill>
                <a:srgbClr val="4D4D4D"/>
              </a:solidFill>
            </a:endParaRPr>
          </a:p>
          <a:p>
            <a:pPr algn="just" eaLnBrk="1" hangingPunct="1"/>
            <a:endParaRPr lang="en-GB" altLang="en-US" sz="1000">
              <a:solidFill>
                <a:srgbClr val="4D4D4D"/>
              </a:solidFill>
            </a:endParaRPr>
          </a:p>
        </p:txBody>
      </p:sp>
      <p:sp>
        <p:nvSpPr>
          <p:cNvPr id="79882" name="Text Box 11"/>
          <p:cNvSpPr txBox="1">
            <a:spLocks noChangeArrowheads="1"/>
          </p:cNvSpPr>
          <p:nvPr/>
        </p:nvSpPr>
        <p:spPr bwMode="auto">
          <a:xfrm>
            <a:off x="8632825" y="0"/>
            <a:ext cx="416877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800" b="1" u="sng">
                <a:solidFill>
                  <a:schemeClr val="hlink"/>
                </a:solidFill>
              </a:rPr>
              <a:t>AFTER</a:t>
            </a:r>
          </a:p>
          <a:p>
            <a:pPr algn="just" eaLnBrk="1" hangingPunct="1"/>
            <a:endParaRPr lang="en-GB" altLang="en-US" sz="600">
              <a:solidFill>
                <a:schemeClr val="hlink"/>
              </a:solidFill>
            </a:endParaRPr>
          </a:p>
          <a:p>
            <a:pPr algn="just" eaLnBrk="1" hangingPunct="1"/>
            <a:r>
              <a:rPr lang="en-GB" altLang="en-US" sz="1200">
                <a:solidFill>
                  <a:srgbClr val="4D4D4D"/>
                </a:solidFill>
              </a:rPr>
              <a:t>As I finished smoothing the edges using the paper tape, I then  </a:t>
            </a:r>
            <a:r>
              <a:rPr lang="en-GB" altLang="en-US" sz="1200" b="1">
                <a:solidFill>
                  <a:srgbClr val="439CA3"/>
                </a:solidFill>
              </a:rPr>
              <a:t>painted each part accurately using pale blue acrylic paints</a:t>
            </a:r>
            <a:r>
              <a:rPr lang="en-GB" altLang="en-US" sz="1200">
                <a:solidFill>
                  <a:srgbClr val="4D4D4D"/>
                </a:solidFill>
              </a:rPr>
              <a:t>.  It was very </a:t>
            </a:r>
            <a:r>
              <a:rPr lang="en-GB" altLang="en-US" sz="1200" b="1">
                <a:solidFill>
                  <a:srgbClr val="439CA3"/>
                </a:solidFill>
              </a:rPr>
              <a:t>easy to work with and it also dries very quickly which it is very  useful for the company</a:t>
            </a:r>
            <a:r>
              <a:rPr lang="en-GB" altLang="en-US" sz="1200">
                <a:solidFill>
                  <a:srgbClr val="4D4D4D"/>
                </a:solidFill>
              </a:rPr>
              <a:t>, as they can have the product made and ready to use quickly.</a:t>
            </a:r>
          </a:p>
          <a:p>
            <a:pPr algn="just" eaLnBrk="1" hangingPunct="1"/>
            <a:endParaRPr lang="en-GB" altLang="en-US" sz="1200">
              <a:solidFill>
                <a:srgbClr val="4D4D4D"/>
              </a:solidFill>
            </a:endParaRPr>
          </a:p>
          <a:p>
            <a:pPr algn="just" eaLnBrk="1" hangingPunct="1"/>
            <a:r>
              <a:rPr lang="en-GB" altLang="en-US" sz="1200">
                <a:solidFill>
                  <a:srgbClr val="4D4D4D"/>
                </a:solidFill>
              </a:rPr>
              <a:t>Then, to make the product more </a:t>
            </a:r>
            <a:r>
              <a:rPr lang="en-GB" altLang="en-US" sz="1200" b="1">
                <a:solidFill>
                  <a:srgbClr val="439CA3"/>
                </a:solidFill>
              </a:rPr>
              <a:t>waterproof, I added varnish</a:t>
            </a:r>
            <a:r>
              <a:rPr lang="en-GB" altLang="en-US" sz="1200">
                <a:solidFill>
                  <a:srgbClr val="4D4D4D"/>
                </a:solidFill>
              </a:rPr>
              <a:t> . Varnish can also be used  to </a:t>
            </a:r>
            <a:r>
              <a:rPr lang="en-GB" altLang="en-US" sz="1200" b="1">
                <a:solidFill>
                  <a:srgbClr val="439CA3"/>
                </a:solidFill>
              </a:rPr>
              <a:t>protect the product from damaging the overall design</a:t>
            </a:r>
            <a:r>
              <a:rPr lang="en-GB" altLang="en-US" sz="1200">
                <a:solidFill>
                  <a:srgbClr val="4D4D4D"/>
                </a:solidFill>
              </a:rPr>
              <a:t>.  </a:t>
            </a:r>
          </a:p>
          <a:p>
            <a:pPr algn="just" eaLnBrk="1" hangingPunct="1"/>
            <a:endParaRPr lang="en-GB" altLang="en-US" sz="1200">
              <a:solidFill>
                <a:srgbClr val="4D4D4D"/>
              </a:solidFill>
            </a:endParaRPr>
          </a:p>
          <a:p>
            <a:pPr algn="just" eaLnBrk="1" hangingPunct="1"/>
            <a:r>
              <a:rPr lang="en-GB" altLang="en-US" sz="1200">
                <a:solidFill>
                  <a:srgbClr val="4D4D4D"/>
                </a:solidFill>
              </a:rPr>
              <a:t>Finally, I then made the handles by using the </a:t>
            </a:r>
            <a:r>
              <a:rPr lang="en-GB" altLang="en-US" sz="1200" b="1">
                <a:solidFill>
                  <a:srgbClr val="439CA3"/>
                </a:solidFill>
              </a:rPr>
              <a:t>Sash Cord (Plaited Jute)</a:t>
            </a:r>
            <a:r>
              <a:rPr lang="en-GB" altLang="en-US" sz="1200">
                <a:solidFill>
                  <a:srgbClr val="4D4D4D"/>
                </a:solidFill>
              </a:rPr>
              <a:t>. Sash Cord is </a:t>
            </a:r>
            <a:r>
              <a:rPr lang="en-GB" altLang="en-US" sz="1200">
                <a:solidFill>
                  <a:srgbClr val="439CA3"/>
                </a:solidFill>
              </a:rPr>
              <a:t>suitable for indoors or outdoors</a:t>
            </a:r>
            <a:r>
              <a:rPr lang="en-GB" altLang="en-US" sz="1200">
                <a:solidFill>
                  <a:srgbClr val="4D4D4D"/>
                </a:solidFill>
              </a:rPr>
              <a:t>. It is very </a:t>
            </a:r>
            <a:r>
              <a:rPr lang="en-GB" altLang="en-US" sz="1200">
                <a:solidFill>
                  <a:srgbClr val="439CA3"/>
                </a:solidFill>
              </a:rPr>
              <a:t>strong </a:t>
            </a:r>
            <a:r>
              <a:rPr lang="en-GB" altLang="en-US" sz="1200">
                <a:solidFill>
                  <a:srgbClr val="4D4D4D"/>
                </a:solidFill>
              </a:rPr>
              <a:t>and also hard wearing. It looks </a:t>
            </a:r>
            <a:r>
              <a:rPr lang="en-GB" altLang="en-US" sz="1200" b="1">
                <a:solidFill>
                  <a:srgbClr val="439CA3"/>
                </a:solidFill>
              </a:rPr>
              <a:t>good individually and also attractive</a:t>
            </a:r>
            <a:r>
              <a:rPr lang="en-GB" altLang="en-US" sz="1200">
                <a:solidFill>
                  <a:srgbClr val="4D4D4D"/>
                </a:solidFill>
              </a:rPr>
              <a:t>. It is </a:t>
            </a:r>
            <a:r>
              <a:rPr lang="en-GB" altLang="en-US" sz="1200" b="1" i="1" u="sng">
                <a:solidFill>
                  <a:srgbClr val="FF9900"/>
                </a:solidFill>
              </a:rPr>
              <a:t>hand made in Bangladesh by fair trade artisan cooperatives </a:t>
            </a:r>
            <a:r>
              <a:rPr lang="en-GB" altLang="en-US" sz="1200">
                <a:solidFill>
                  <a:srgbClr val="4D4D4D"/>
                </a:solidFill>
              </a:rPr>
              <a:t>(recyclable).</a:t>
            </a:r>
          </a:p>
        </p:txBody>
      </p:sp>
      <p:grpSp>
        <p:nvGrpSpPr>
          <p:cNvPr id="79900" name="Group 28"/>
          <p:cNvGrpSpPr>
            <a:grpSpLocks/>
          </p:cNvGrpSpPr>
          <p:nvPr/>
        </p:nvGrpSpPr>
        <p:grpSpPr bwMode="auto">
          <a:xfrm>
            <a:off x="8705850" y="3576638"/>
            <a:ext cx="4095750" cy="1506537"/>
            <a:chOff x="5484" y="2347"/>
            <a:chExt cx="2580" cy="949"/>
          </a:xfrm>
        </p:grpSpPr>
        <p:pic>
          <p:nvPicPr>
            <p:cNvPr id="79898" name="Picture 26" descr="IMG_3634"/>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799" y="2347"/>
              <a:ext cx="1265" cy="949"/>
            </a:xfrm>
            <a:prstGeom prst="rect">
              <a:avLst/>
            </a:prstGeom>
            <a:noFill/>
            <a:extLst>
              <a:ext uri="{909E8E84-426E-40DD-AFC4-6F175D3DCCD1}">
                <a14:hiddenFill xmlns:a14="http://schemas.microsoft.com/office/drawing/2010/main">
                  <a:solidFill>
                    <a:srgbClr val="FFFFFF"/>
                  </a:solidFill>
                </a14:hiddenFill>
              </a:ext>
            </a:extLst>
          </p:spPr>
        </p:pic>
        <p:pic>
          <p:nvPicPr>
            <p:cNvPr id="79899" name="Picture 27" descr="IMG_3625"/>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484" y="2347"/>
              <a:ext cx="1265" cy="949"/>
            </a:xfrm>
            <a:prstGeom prst="rect">
              <a:avLst/>
            </a:prstGeom>
            <a:noFill/>
            <a:extLst>
              <a:ext uri="{909E8E84-426E-40DD-AFC4-6F175D3DCCD1}">
                <a14:hiddenFill xmlns:a14="http://schemas.microsoft.com/office/drawing/2010/main">
                  <a:solidFill>
                    <a:srgbClr val="FFFFFF"/>
                  </a:solidFill>
                </a14:hiddenFill>
              </a:ext>
            </a:extLst>
          </p:spPr>
        </p:pic>
      </p:grpSp>
      <p:sp>
        <p:nvSpPr>
          <p:cNvPr id="79902" name="Text Box 11"/>
          <p:cNvSpPr txBox="1">
            <a:spLocks noChangeArrowheads="1"/>
          </p:cNvSpPr>
          <p:nvPr/>
        </p:nvSpPr>
        <p:spPr bwMode="auto">
          <a:xfrm>
            <a:off x="8632825" y="5087938"/>
            <a:ext cx="4168775"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800" b="1" u="sng">
                <a:solidFill>
                  <a:schemeClr val="hlink"/>
                </a:solidFill>
              </a:rPr>
              <a:t>CONCLUSION</a:t>
            </a:r>
          </a:p>
          <a:p>
            <a:pPr algn="just" eaLnBrk="1" hangingPunct="1"/>
            <a:endParaRPr lang="en-GB" altLang="en-US" sz="600">
              <a:solidFill>
                <a:schemeClr val="hlink"/>
              </a:solidFill>
            </a:endParaRPr>
          </a:p>
          <a:p>
            <a:pPr algn="just" eaLnBrk="1" hangingPunct="1"/>
            <a:r>
              <a:rPr lang="en-GB" altLang="en-US" sz="1200">
                <a:solidFill>
                  <a:srgbClr val="4D4D4D"/>
                </a:solidFill>
              </a:rPr>
              <a:t>When developing this product I thought it was difficult at the beginning because it was difficult to find a packaging company who can help me to develop my final design. But on the other hand, I am really pleased with my final product.</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ChangeArrowheads="1"/>
          </p:cNvSpPr>
          <p:nvPr/>
        </p:nvSpPr>
        <p:spPr bwMode="auto">
          <a:xfrm>
            <a:off x="-223838" y="-239713"/>
            <a:ext cx="13320713" cy="10153651"/>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pic>
        <p:nvPicPr>
          <p:cNvPr id="80899" name="Picture 4"/>
          <p:cNvPicPr>
            <a:picLocks noChangeAspect="1" noChangeArrowheads="1"/>
          </p:cNvPicPr>
          <p:nvPr/>
        </p:nvPicPr>
        <p:blipFill>
          <a:blip r:embed="rId3">
            <a:extLst>
              <a:ext uri="{28A0092B-C50C-407E-A947-70E740481C1C}">
                <a14:useLocalDpi xmlns:a14="http://schemas.microsoft.com/office/drawing/2010/main" val="0"/>
              </a:ext>
            </a:extLst>
          </a:blip>
          <a:srcRect l="10872" t="12587" r="50732" b="15538"/>
          <a:stretch>
            <a:fillRect/>
          </a:stretch>
        </p:blipFill>
        <p:spPr bwMode="auto">
          <a:xfrm>
            <a:off x="5962650" y="0"/>
            <a:ext cx="6838950" cy="960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sp>
        <p:nvSpPr>
          <p:cNvPr id="80900" name="Text Box 5"/>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4D4D4D"/>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4D4D4D"/>
                </a:solidFill>
                <a:cs typeface="Arial" pitchFamily="34" charset="0"/>
              </a:rPr>
              <a:t> &amp; </a:t>
            </a:r>
            <a:r>
              <a:rPr lang="en-GB" altLang="en-US" sz="3200" b="1">
                <a:solidFill>
                  <a:srgbClr val="FF9900"/>
                </a:solidFill>
                <a:cs typeface="Arial" pitchFamily="34" charset="0"/>
              </a:rPr>
              <a:t>MAKING</a:t>
            </a:r>
          </a:p>
        </p:txBody>
      </p:sp>
      <p:sp>
        <p:nvSpPr>
          <p:cNvPr id="80901" name="Text Box 3"/>
          <p:cNvSpPr txBox="1">
            <a:spLocks noChangeArrowheads="1"/>
          </p:cNvSpPr>
          <p:nvPr/>
        </p:nvSpPr>
        <p:spPr bwMode="auto">
          <a:xfrm>
            <a:off x="-7938" y="1704975"/>
            <a:ext cx="3960813"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800" b="1">
                <a:solidFill>
                  <a:schemeClr val="hlink"/>
                </a:solidFill>
                <a:cs typeface="Arial" pitchFamily="34" charset="0"/>
              </a:rPr>
              <a:t>PRODUCTION PROCESS</a:t>
            </a:r>
          </a:p>
          <a:p>
            <a:pPr algn="just" eaLnBrk="1" hangingPunct="1">
              <a:spcBef>
                <a:spcPct val="50000"/>
              </a:spcBef>
            </a:pPr>
            <a:r>
              <a:rPr lang="en-GB" altLang="en-US" sz="1200" b="1">
                <a:solidFill>
                  <a:srgbClr val="FF9900"/>
                </a:solidFill>
                <a:cs typeface="Arial" pitchFamily="34" charset="0"/>
              </a:rPr>
              <a:t>FOR THE BAG/TABLE/STOOL:</a:t>
            </a:r>
          </a:p>
          <a:p>
            <a:pPr algn="just" eaLnBrk="1" hangingPunct="1">
              <a:spcBef>
                <a:spcPct val="50000"/>
              </a:spcBef>
            </a:pPr>
            <a:endParaRPr lang="en-GB" altLang="en-US" sz="1200" b="1">
              <a:solidFill>
                <a:srgbClr val="FF9900"/>
              </a:solidFill>
              <a:cs typeface="Arial" pitchFamily="34" charset="0"/>
            </a:endParaRPr>
          </a:p>
          <a:p>
            <a:pPr algn="just" eaLnBrk="1" hangingPunct="1">
              <a:spcBef>
                <a:spcPct val="50000"/>
              </a:spcBef>
            </a:pPr>
            <a:endParaRPr lang="en-GB" altLang="en-US" sz="1200" b="1">
              <a:solidFill>
                <a:srgbClr val="FF9900"/>
              </a:solidFill>
              <a:cs typeface="Arial" pitchFamily="34" charset="0"/>
            </a:endParaRPr>
          </a:p>
        </p:txBody>
      </p:sp>
      <p:pic>
        <p:nvPicPr>
          <p:cNvPr id="80902" name="Picture 8"/>
          <p:cNvPicPr>
            <a:picLocks noChangeAspect="1" noChangeArrowheads="1"/>
          </p:cNvPicPr>
          <p:nvPr/>
        </p:nvPicPr>
        <p:blipFill>
          <a:blip r:embed="rId4">
            <a:extLst>
              <a:ext uri="{28A0092B-C50C-407E-A947-70E740481C1C}">
                <a14:useLocalDpi xmlns:a14="http://schemas.microsoft.com/office/drawing/2010/main" val="0"/>
              </a:ext>
            </a:extLst>
          </a:blip>
          <a:srcRect l="51482" t="15538" r="4964" b="7683"/>
          <a:stretch>
            <a:fillRect/>
          </a:stretch>
        </p:blipFill>
        <p:spPr bwMode="auto">
          <a:xfrm>
            <a:off x="196850" y="2352675"/>
            <a:ext cx="5483225" cy="724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sp>
        <p:nvSpPr>
          <p:cNvPr id="80903" name="Rectangle 10"/>
          <p:cNvSpPr>
            <a:spLocks noChangeArrowheads="1"/>
          </p:cNvSpPr>
          <p:nvPr/>
        </p:nvSpPr>
        <p:spPr bwMode="auto">
          <a:xfrm>
            <a:off x="3663950" y="3576638"/>
            <a:ext cx="2160588" cy="6477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80904" name="Text Box 9"/>
          <p:cNvSpPr txBox="1">
            <a:spLocks noChangeArrowheads="1"/>
          </p:cNvSpPr>
          <p:nvPr/>
        </p:nvSpPr>
        <p:spPr bwMode="auto">
          <a:xfrm>
            <a:off x="3663950" y="3576638"/>
            <a:ext cx="20875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Draw the template on cardboard using Solid works </a:t>
            </a:r>
            <a:endParaRPr lang="en-US" altLang="en-US" sz="1000">
              <a:solidFill>
                <a:srgbClr val="4D4D4D"/>
              </a:solidFill>
            </a:endParaRPr>
          </a:p>
        </p:txBody>
      </p:sp>
      <p:sp>
        <p:nvSpPr>
          <p:cNvPr id="80905" name="Rectangle 11"/>
          <p:cNvSpPr>
            <a:spLocks noChangeArrowheads="1"/>
          </p:cNvSpPr>
          <p:nvPr/>
        </p:nvSpPr>
        <p:spPr bwMode="auto">
          <a:xfrm>
            <a:off x="784225" y="3432175"/>
            <a:ext cx="2160588" cy="6477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80906" name="Text Box 12"/>
          <p:cNvSpPr txBox="1">
            <a:spLocks noChangeArrowheads="1"/>
          </p:cNvSpPr>
          <p:nvPr/>
        </p:nvSpPr>
        <p:spPr bwMode="auto">
          <a:xfrm>
            <a:off x="784225" y="3505200"/>
            <a:ext cx="20875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Recover cardboard boxes (corrugated, 5mm of thickness)</a:t>
            </a:r>
            <a:endParaRPr lang="en-US" altLang="en-US" sz="1000">
              <a:solidFill>
                <a:srgbClr val="4D4D4D"/>
              </a:solidFill>
            </a:endParaRPr>
          </a:p>
        </p:txBody>
      </p:sp>
      <p:sp>
        <p:nvSpPr>
          <p:cNvPr id="80907" name="Rectangle 13"/>
          <p:cNvSpPr>
            <a:spLocks noChangeArrowheads="1"/>
          </p:cNvSpPr>
          <p:nvPr/>
        </p:nvSpPr>
        <p:spPr bwMode="auto">
          <a:xfrm>
            <a:off x="639763" y="5305425"/>
            <a:ext cx="2305050" cy="6477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80908" name="Rectangle 15"/>
          <p:cNvSpPr>
            <a:spLocks noChangeArrowheads="1"/>
          </p:cNvSpPr>
          <p:nvPr/>
        </p:nvSpPr>
        <p:spPr bwMode="auto">
          <a:xfrm>
            <a:off x="784225" y="5305425"/>
            <a:ext cx="2160588" cy="6477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80909" name="Text Box 16"/>
          <p:cNvSpPr txBox="1">
            <a:spLocks noChangeArrowheads="1"/>
          </p:cNvSpPr>
          <p:nvPr/>
        </p:nvSpPr>
        <p:spPr bwMode="auto">
          <a:xfrm>
            <a:off x="0" y="5305425"/>
            <a:ext cx="3448050"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Cut, fold and glue</a:t>
            </a:r>
            <a:r>
              <a:rPr lang="en-GB" altLang="en-US" sz="1000" b="1">
                <a:solidFill>
                  <a:srgbClr val="FF9900"/>
                </a:solidFill>
              </a:rPr>
              <a:t>*</a:t>
            </a:r>
            <a:r>
              <a:rPr lang="en-GB" altLang="en-US" sz="1000">
                <a:solidFill>
                  <a:srgbClr val="4D4D4D"/>
                </a:solidFill>
              </a:rPr>
              <a:t> the cardboard</a:t>
            </a:r>
          </a:p>
          <a:p>
            <a:pPr eaLnBrk="1" hangingPunct="1">
              <a:spcBef>
                <a:spcPct val="50000"/>
              </a:spcBef>
            </a:pPr>
            <a:r>
              <a:rPr lang="en-GB" altLang="en-US" sz="900" b="1">
                <a:solidFill>
                  <a:srgbClr val="FF9900"/>
                </a:solidFill>
              </a:rPr>
              <a:t>*</a:t>
            </a:r>
            <a:r>
              <a:rPr lang="en-GB" altLang="en-US" sz="900">
                <a:solidFill>
                  <a:srgbClr val="FF9900"/>
                </a:solidFill>
              </a:rPr>
              <a:t>I can glue with white glue or with a mixture of starch and Turpentine alcohol (more ecological)</a:t>
            </a:r>
            <a:endParaRPr lang="en-US" altLang="en-US" sz="900">
              <a:solidFill>
                <a:srgbClr val="FF9900"/>
              </a:solidFill>
            </a:endParaRPr>
          </a:p>
        </p:txBody>
      </p:sp>
      <p:sp>
        <p:nvSpPr>
          <p:cNvPr id="80910" name="Rectangle 17"/>
          <p:cNvSpPr>
            <a:spLocks noChangeArrowheads="1"/>
          </p:cNvSpPr>
          <p:nvPr/>
        </p:nvSpPr>
        <p:spPr bwMode="auto">
          <a:xfrm>
            <a:off x="3521075" y="5232400"/>
            <a:ext cx="2160588" cy="6477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80911" name="Text Box 18"/>
          <p:cNvSpPr txBox="1">
            <a:spLocks noChangeArrowheads="1"/>
          </p:cNvSpPr>
          <p:nvPr/>
        </p:nvSpPr>
        <p:spPr bwMode="auto">
          <a:xfrm>
            <a:off x="3448050" y="5305425"/>
            <a:ext cx="23034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Put craft paper tape in every corner in order to fill in all the gaps</a:t>
            </a:r>
            <a:endParaRPr lang="en-US" altLang="en-US" sz="1000">
              <a:solidFill>
                <a:srgbClr val="4D4D4D"/>
              </a:solidFill>
            </a:endParaRPr>
          </a:p>
        </p:txBody>
      </p:sp>
      <p:sp>
        <p:nvSpPr>
          <p:cNvPr id="80912" name="Rectangle 19"/>
          <p:cNvSpPr>
            <a:spLocks noChangeArrowheads="1"/>
          </p:cNvSpPr>
          <p:nvPr/>
        </p:nvSpPr>
        <p:spPr bwMode="auto">
          <a:xfrm>
            <a:off x="496888" y="7392988"/>
            <a:ext cx="2676525" cy="576262"/>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80913" name="Text Box 20"/>
          <p:cNvSpPr txBox="1">
            <a:spLocks noChangeArrowheads="1"/>
          </p:cNvSpPr>
          <p:nvPr/>
        </p:nvSpPr>
        <p:spPr bwMode="auto">
          <a:xfrm>
            <a:off x="207963" y="7404100"/>
            <a:ext cx="3240087"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Apply a mixture</a:t>
            </a:r>
            <a:r>
              <a:rPr lang="en-GB" altLang="en-US" sz="1000" b="1">
                <a:solidFill>
                  <a:srgbClr val="FF9900"/>
                </a:solidFill>
              </a:rPr>
              <a:t>*</a:t>
            </a:r>
            <a:r>
              <a:rPr lang="en-GB" altLang="en-US" sz="1000">
                <a:solidFill>
                  <a:srgbClr val="4D4D4D"/>
                </a:solidFill>
              </a:rPr>
              <a:t> that will allow painting</a:t>
            </a:r>
          </a:p>
          <a:p>
            <a:pPr eaLnBrk="1" hangingPunct="1">
              <a:spcBef>
                <a:spcPct val="50000"/>
              </a:spcBef>
            </a:pPr>
            <a:r>
              <a:rPr lang="en-GB" altLang="en-US" sz="900" b="1">
                <a:solidFill>
                  <a:srgbClr val="FF9900"/>
                </a:solidFill>
              </a:rPr>
              <a:t>*</a:t>
            </a:r>
            <a:r>
              <a:rPr lang="en-GB" altLang="en-US" sz="900">
                <a:solidFill>
                  <a:srgbClr val="FF9900"/>
                </a:solidFill>
              </a:rPr>
              <a:t>I can also use starch and Turpentine alcohol to create the mixture (more ecological)</a:t>
            </a:r>
            <a:r>
              <a:rPr lang="en-GB" altLang="en-US" sz="1000">
                <a:solidFill>
                  <a:srgbClr val="FF9900"/>
                </a:solidFill>
              </a:rPr>
              <a:t> </a:t>
            </a:r>
            <a:endParaRPr lang="en-US" altLang="en-US" sz="1000">
              <a:solidFill>
                <a:srgbClr val="FF9900"/>
              </a:solidFill>
            </a:endParaRPr>
          </a:p>
        </p:txBody>
      </p:sp>
      <p:sp>
        <p:nvSpPr>
          <p:cNvPr id="80914" name="Rectangle 21"/>
          <p:cNvSpPr>
            <a:spLocks noChangeArrowheads="1"/>
          </p:cNvSpPr>
          <p:nvPr/>
        </p:nvSpPr>
        <p:spPr bwMode="auto">
          <a:xfrm>
            <a:off x="3592513" y="7391400"/>
            <a:ext cx="2160587" cy="6477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80915" name="Text Box 22"/>
          <p:cNvSpPr txBox="1">
            <a:spLocks noChangeArrowheads="1"/>
          </p:cNvSpPr>
          <p:nvPr/>
        </p:nvSpPr>
        <p:spPr bwMode="auto">
          <a:xfrm>
            <a:off x="3449638" y="7419975"/>
            <a:ext cx="2374900"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Apply acrylic paint</a:t>
            </a:r>
            <a:r>
              <a:rPr lang="en-GB" altLang="en-US" sz="1000" b="1">
                <a:solidFill>
                  <a:srgbClr val="FF9900"/>
                </a:solidFill>
              </a:rPr>
              <a:t>*</a:t>
            </a:r>
          </a:p>
          <a:p>
            <a:pPr eaLnBrk="1" hangingPunct="1">
              <a:spcBef>
                <a:spcPct val="50000"/>
              </a:spcBef>
            </a:pPr>
            <a:r>
              <a:rPr lang="en-GB" altLang="en-US" sz="900" b="1">
                <a:solidFill>
                  <a:srgbClr val="FF9900"/>
                </a:solidFill>
              </a:rPr>
              <a:t>*</a:t>
            </a:r>
            <a:r>
              <a:rPr lang="en-GB" altLang="en-US" sz="900">
                <a:solidFill>
                  <a:srgbClr val="FF9900"/>
                </a:solidFill>
              </a:rPr>
              <a:t>I can also use potatoes and pigments to create the paint</a:t>
            </a:r>
            <a:endParaRPr lang="en-US" altLang="en-US" sz="900">
              <a:solidFill>
                <a:srgbClr val="FF9900"/>
              </a:solidFill>
            </a:endParaRPr>
          </a:p>
        </p:txBody>
      </p:sp>
      <p:sp>
        <p:nvSpPr>
          <p:cNvPr id="80916" name="Rectangle 25"/>
          <p:cNvSpPr>
            <a:spLocks noChangeArrowheads="1"/>
          </p:cNvSpPr>
          <p:nvPr/>
        </p:nvSpPr>
        <p:spPr bwMode="auto">
          <a:xfrm>
            <a:off x="352425" y="8953500"/>
            <a:ext cx="2160588" cy="6477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80917" name="Text Box 26"/>
          <p:cNvSpPr txBox="1">
            <a:spLocks noChangeArrowheads="1"/>
          </p:cNvSpPr>
          <p:nvPr/>
        </p:nvSpPr>
        <p:spPr bwMode="auto">
          <a:xfrm>
            <a:off x="63500" y="8920163"/>
            <a:ext cx="3024188" cy="84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Apply varnish</a:t>
            </a:r>
            <a:r>
              <a:rPr lang="en-GB" altLang="en-US" sz="1000" b="1">
                <a:solidFill>
                  <a:srgbClr val="FF9900"/>
                </a:solidFill>
              </a:rPr>
              <a:t>*</a:t>
            </a:r>
          </a:p>
          <a:p>
            <a:pPr eaLnBrk="1" hangingPunct="1">
              <a:spcBef>
                <a:spcPct val="50000"/>
              </a:spcBef>
            </a:pPr>
            <a:r>
              <a:rPr lang="en-GB" altLang="en-US" sz="900" b="1">
                <a:solidFill>
                  <a:srgbClr val="FF9900"/>
                </a:solidFill>
              </a:rPr>
              <a:t>*I can also use shellac and alcohol to create the varnish (more ecological)</a:t>
            </a:r>
          </a:p>
          <a:p>
            <a:pPr eaLnBrk="1" hangingPunct="1">
              <a:spcBef>
                <a:spcPct val="50000"/>
              </a:spcBef>
            </a:pPr>
            <a:endParaRPr lang="en-US" altLang="en-US" sz="1000">
              <a:solidFill>
                <a:srgbClr val="4D4D4D"/>
              </a:solidFill>
            </a:endParaRPr>
          </a:p>
        </p:txBody>
      </p:sp>
      <p:sp>
        <p:nvSpPr>
          <p:cNvPr id="80918" name="Rectangle 27"/>
          <p:cNvSpPr>
            <a:spLocks noChangeArrowheads="1"/>
          </p:cNvSpPr>
          <p:nvPr/>
        </p:nvSpPr>
        <p:spPr bwMode="auto">
          <a:xfrm>
            <a:off x="3305175" y="8329613"/>
            <a:ext cx="2519363" cy="1271587"/>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80919" name="Rectangle 28"/>
          <p:cNvSpPr>
            <a:spLocks noChangeArrowheads="1"/>
          </p:cNvSpPr>
          <p:nvPr/>
        </p:nvSpPr>
        <p:spPr bwMode="auto">
          <a:xfrm>
            <a:off x="3592513" y="8328025"/>
            <a:ext cx="2160587" cy="6477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80920" name="Text Box 29"/>
          <p:cNvSpPr txBox="1">
            <a:spLocks noChangeArrowheads="1"/>
          </p:cNvSpPr>
          <p:nvPr/>
        </p:nvSpPr>
        <p:spPr bwMode="auto">
          <a:xfrm>
            <a:off x="3087688" y="8401050"/>
            <a:ext cx="2808287"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b="1">
                <a:solidFill>
                  <a:srgbClr val="993366"/>
                </a:solidFill>
              </a:rPr>
              <a:t>RESULT:</a:t>
            </a:r>
          </a:p>
          <a:p>
            <a:pPr eaLnBrk="1" hangingPunct="1">
              <a:spcBef>
                <a:spcPct val="50000"/>
              </a:spcBef>
            </a:pPr>
            <a:r>
              <a:rPr lang="en-GB" altLang="en-US" sz="1000" b="1">
                <a:solidFill>
                  <a:srgbClr val="993366"/>
                </a:solidFill>
              </a:rPr>
              <a:t>A COLOURED AND WATER RESISTANT</a:t>
            </a:r>
            <a:r>
              <a:rPr lang="en-GB" altLang="en-US" sz="1000" b="1">
                <a:solidFill>
                  <a:srgbClr val="FF9900"/>
                </a:solidFill>
              </a:rPr>
              <a:t>*</a:t>
            </a:r>
            <a:r>
              <a:rPr lang="en-GB" altLang="en-US" sz="1000" b="1">
                <a:solidFill>
                  <a:srgbClr val="993366"/>
                </a:solidFill>
              </a:rPr>
              <a:t> CARDBOARD PRODUCT</a:t>
            </a:r>
          </a:p>
          <a:p>
            <a:pPr eaLnBrk="1" hangingPunct="1">
              <a:spcBef>
                <a:spcPct val="50000"/>
              </a:spcBef>
            </a:pPr>
            <a:r>
              <a:rPr lang="en-GB" altLang="en-US" sz="900" b="1">
                <a:solidFill>
                  <a:srgbClr val="FF9900"/>
                </a:solidFill>
              </a:rPr>
              <a:t>*Can resist to the rain and exterior humidity</a:t>
            </a:r>
            <a:endParaRPr lang="en-US" altLang="en-US" sz="900" b="1">
              <a:solidFill>
                <a:srgbClr val="FF9900"/>
              </a:solidFill>
            </a:endParaRPr>
          </a:p>
        </p:txBody>
      </p:sp>
      <p:sp>
        <p:nvSpPr>
          <p:cNvPr id="80921" name="AutoShape 30"/>
          <p:cNvSpPr>
            <a:spLocks noChangeArrowheads="1"/>
          </p:cNvSpPr>
          <p:nvPr/>
        </p:nvSpPr>
        <p:spPr bwMode="auto">
          <a:xfrm>
            <a:off x="3160713" y="8401050"/>
            <a:ext cx="2663825" cy="1008063"/>
          </a:xfrm>
          <a:prstGeom prst="flowChartAlternateProcess">
            <a:avLst/>
          </a:prstGeom>
          <a:noFill/>
          <a:ln w="2857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80922"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ChangeArrowheads="1"/>
          </p:cNvSpPr>
          <p:nvPr/>
        </p:nvSpPr>
        <p:spPr bwMode="auto">
          <a:xfrm>
            <a:off x="-223838" y="-239713"/>
            <a:ext cx="13320713" cy="10153651"/>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81923" name="Text Box 5"/>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4D4D4D"/>
                </a:solidFill>
                <a:cs typeface="Arial" pitchFamily="34" charset="0"/>
              </a:rPr>
              <a:t>DESIGN, </a:t>
            </a:r>
            <a:r>
              <a:rPr lang="en-GB" altLang="en-US" sz="3200" b="1">
                <a:solidFill>
                  <a:srgbClr val="FF9900"/>
                </a:solidFill>
                <a:cs typeface="Arial" pitchFamily="34" charset="0"/>
              </a:rPr>
              <a:t>DESIGN DEVELOPMENT</a:t>
            </a:r>
            <a:r>
              <a:rPr lang="en-GB" altLang="en-US" sz="3200" b="1">
                <a:solidFill>
                  <a:srgbClr val="4D4D4D"/>
                </a:solidFill>
                <a:cs typeface="Arial" pitchFamily="34" charset="0"/>
              </a:rPr>
              <a:t> &amp; </a:t>
            </a:r>
            <a:r>
              <a:rPr lang="en-GB" altLang="en-US" sz="3200" b="1">
                <a:solidFill>
                  <a:srgbClr val="FF9900"/>
                </a:solidFill>
                <a:cs typeface="Arial" pitchFamily="34" charset="0"/>
              </a:rPr>
              <a:t>MAKING</a:t>
            </a:r>
          </a:p>
        </p:txBody>
      </p:sp>
      <p:sp>
        <p:nvSpPr>
          <p:cNvPr id="81924" name="Text Box 3"/>
          <p:cNvSpPr txBox="1">
            <a:spLocks noChangeArrowheads="1"/>
          </p:cNvSpPr>
          <p:nvPr/>
        </p:nvSpPr>
        <p:spPr bwMode="auto">
          <a:xfrm>
            <a:off x="-7938" y="1704975"/>
            <a:ext cx="3960813"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800" b="1">
                <a:solidFill>
                  <a:schemeClr val="hlink"/>
                </a:solidFill>
                <a:cs typeface="Arial" pitchFamily="34" charset="0"/>
              </a:rPr>
              <a:t>PRODUCTION PROCESS</a:t>
            </a:r>
          </a:p>
          <a:p>
            <a:pPr algn="just" eaLnBrk="1" hangingPunct="1">
              <a:spcBef>
                <a:spcPct val="50000"/>
              </a:spcBef>
            </a:pPr>
            <a:r>
              <a:rPr lang="en-GB" altLang="en-US" sz="1200" b="1">
                <a:solidFill>
                  <a:srgbClr val="FF9900"/>
                </a:solidFill>
                <a:cs typeface="Arial" pitchFamily="34" charset="0"/>
              </a:rPr>
              <a:t>FOR THE HANDLES:</a:t>
            </a:r>
          </a:p>
          <a:p>
            <a:pPr algn="just" eaLnBrk="1" hangingPunct="1">
              <a:spcBef>
                <a:spcPct val="50000"/>
              </a:spcBef>
            </a:pPr>
            <a:endParaRPr lang="en-GB" altLang="en-US" sz="1200" b="1">
              <a:solidFill>
                <a:srgbClr val="FF9900"/>
              </a:solidFill>
              <a:cs typeface="Arial" pitchFamily="34" charset="0"/>
            </a:endParaRPr>
          </a:p>
          <a:p>
            <a:pPr algn="just" eaLnBrk="1" hangingPunct="1">
              <a:spcBef>
                <a:spcPct val="50000"/>
              </a:spcBef>
            </a:pPr>
            <a:endParaRPr lang="en-GB" altLang="en-US" sz="1200" b="1">
              <a:solidFill>
                <a:srgbClr val="FF9900"/>
              </a:solidFill>
              <a:cs typeface="Arial" pitchFamily="34" charset="0"/>
            </a:endParaRPr>
          </a:p>
        </p:txBody>
      </p:sp>
      <p:pic>
        <p:nvPicPr>
          <p:cNvPr id="81925" name="Picture 26"/>
          <p:cNvPicPr>
            <a:picLocks noChangeAspect="1" noChangeArrowheads="1"/>
          </p:cNvPicPr>
          <p:nvPr/>
        </p:nvPicPr>
        <p:blipFill>
          <a:blip r:embed="rId3">
            <a:extLst>
              <a:ext uri="{28A0092B-C50C-407E-A947-70E740481C1C}">
                <a14:useLocalDpi xmlns:a14="http://schemas.microsoft.com/office/drawing/2010/main" val="0"/>
              </a:ext>
            </a:extLst>
          </a:blip>
          <a:srcRect l="50000" t="16731" r="11604" b="11415"/>
          <a:stretch>
            <a:fillRect/>
          </a:stretch>
        </p:blipFill>
        <p:spPr bwMode="auto">
          <a:xfrm>
            <a:off x="5969000" y="0"/>
            <a:ext cx="6840538" cy="960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pic>
        <p:nvPicPr>
          <p:cNvPr id="81926" name="Picture 27"/>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751" t="12587" r="43359" b="14561"/>
          <a:stretch>
            <a:fillRect/>
          </a:stretch>
        </p:blipFill>
        <p:spPr bwMode="auto">
          <a:xfrm>
            <a:off x="0" y="2640013"/>
            <a:ext cx="5965825" cy="604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sp>
        <p:nvSpPr>
          <p:cNvPr id="81927" name="Rectangle 28"/>
          <p:cNvSpPr>
            <a:spLocks noChangeArrowheads="1"/>
          </p:cNvSpPr>
          <p:nvPr/>
        </p:nvSpPr>
        <p:spPr bwMode="auto">
          <a:xfrm>
            <a:off x="423863" y="5016500"/>
            <a:ext cx="5184775" cy="6477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81928" name="Text Box 29"/>
          <p:cNvSpPr txBox="1">
            <a:spLocks noChangeArrowheads="1"/>
          </p:cNvSpPr>
          <p:nvPr/>
        </p:nvSpPr>
        <p:spPr bwMode="auto">
          <a:xfrm>
            <a:off x="422275" y="5016500"/>
            <a:ext cx="25939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Recover plastic bags (a plastic bag is enough for two handles, one meter each)</a:t>
            </a:r>
            <a:endParaRPr lang="en-US" altLang="en-US" sz="1000">
              <a:solidFill>
                <a:srgbClr val="4D4D4D"/>
              </a:solidFill>
            </a:endParaRPr>
          </a:p>
        </p:txBody>
      </p:sp>
      <p:sp>
        <p:nvSpPr>
          <p:cNvPr id="81929" name="Rectangle 30"/>
          <p:cNvSpPr>
            <a:spLocks noChangeArrowheads="1"/>
          </p:cNvSpPr>
          <p:nvPr/>
        </p:nvSpPr>
        <p:spPr bwMode="auto">
          <a:xfrm>
            <a:off x="423863" y="8113713"/>
            <a:ext cx="5184775" cy="6477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81930" name="Rectangle 31"/>
          <p:cNvSpPr>
            <a:spLocks noChangeArrowheads="1"/>
          </p:cNvSpPr>
          <p:nvPr/>
        </p:nvSpPr>
        <p:spPr bwMode="auto">
          <a:xfrm>
            <a:off x="3305175" y="6672263"/>
            <a:ext cx="2519363" cy="1512887"/>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81931" name="Text Box 32"/>
          <p:cNvSpPr txBox="1">
            <a:spLocks noChangeArrowheads="1"/>
          </p:cNvSpPr>
          <p:nvPr/>
        </p:nvSpPr>
        <p:spPr bwMode="auto">
          <a:xfrm>
            <a:off x="3592513" y="5016500"/>
            <a:ext cx="21621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Cut plastic bags creating a long thread</a:t>
            </a:r>
            <a:endParaRPr lang="en-US" altLang="en-US" sz="1000">
              <a:solidFill>
                <a:srgbClr val="4D4D4D"/>
              </a:solidFill>
            </a:endParaRPr>
          </a:p>
        </p:txBody>
      </p:sp>
      <p:sp>
        <p:nvSpPr>
          <p:cNvPr id="81932" name="Text Box 33"/>
          <p:cNvSpPr txBox="1">
            <a:spLocks noChangeArrowheads="1"/>
          </p:cNvSpPr>
          <p:nvPr/>
        </p:nvSpPr>
        <p:spPr bwMode="auto">
          <a:xfrm>
            <a:off x="496888" y="8113713"/>
            <a:ext cx="25939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Knit the plastic thread creating a mesh</a:t>
            </a:r>
            <a:endParaRPr lang="en-US" altLang="en-US" sz="1000">
              <a:solidFill>
                <a:srgbClr val="4D4D4D"/>
              </a:solidFill>
            </a:endParaRPr>
          </a:p>
        </p:txBody>
      </p:sp>
      <p:sp>
        <p:nvSpPr>
          <p:cNvPr id="81933" name="Rectangle 34"/>
          <p:cNvSpPr>
            <a:spLocks noChangeArrowheads="1"/>
          </p:cNvSpPr>
          <p:nvPr/>
        </p:nvSpPr>
        <p:spPr bwMode="auto">
          <a:xfrm>
            <a:off x="3506788" y="6386513"/>
            <a:ext cx="2384425" cy="1271587"/>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81934" name="Rectangle 35"/>
          <p:cNvSpPr>
            <a:spLocks noChangeArrowheads="1"/>
          </p:cNvSpPr>
          <p:nvPr/>
        </p:nvSpPr>
        <p:spPr bwMode="auto">
          <a:xfrm>
            <a:off x="3665538" y="6384925"/>
            <a:ext cx="2160587" cy="64770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81935" name="Text Box 36"/>
          <p:cNvSpPr txBox="1">
            <a:spLocks noChangeArrowheads="1"/>
          </p:cNvSpPr>
          <p:nvPr/>
        </p:nvSpPr>
        <p:spPr bwMode="auto">
          <a:xfrm>
            <a:off x="3305175" y="6508750"/>
            <a:ext cx="2657475"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b="1">
                <a:solidFill>
                  <a:srgbClr val="993366"/>
                </a:solidFill>
              </a:rPr>
              <a:t>RESULT:</a:t>
            </a:r>
          </a:p>
          <a:p>
            <a:pPr eaLnBrk="1" hangingPunct="1">
              <a:spcBef>
                <a:spcPct val="50000"/>
              </a:spcBef>
            </a:pPr>
            <a:r>
              <a:rPr lang="en-GB" altLang="en-US" sz="1000" b="1">
                <a:solidFill>
                  <a:srgbClr val="993366"/>
                </a:solidFill>
              </a:rPr>
              <a:t>VERY RESISTANT AND SUSTAINABLE WAY TO REUSE PLASTIC BAGS, WHICH POLLUTE THE LANDSCAPE</a:t>
            </a:r>
          </a:p>
        </p:txBody>
      </p:sp>
      <p:sp>
        <p:nvSpPr>
          <p:cNvPr id="81936" name="AutoShape 37"/>
          <p:cNvSpPr>
            <a:spLocks noChangeArrowheads="1"/>
          </p:cNvSpPr>
          <p:nvPr/>
        </p:nvSpPr>
        <p:spPr bwMode="auto">
          <a:xfrm>
            <a:off x="3370263" y="6457950"/>
            <a:ext cx="2520950" cy="1008063"/>
          </a:xfrm>
          <a:prstGeom prst="flowChartAlternateProcess">
            <a:avLst/>
          </a:prstGeom>
          <a:noFill/>
          <a:ln w="2857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81937"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81938" name="Text Box 43"/>
          <p:cNvSpPr txBox="1">
            <a:spLocks noChangeArrowheads="1"/>
          </p:cNvSpPr>
          <p:nvPr/>
        </p:nvSpPr>
        <p:spPr bwMode="auto">
          <a:xfrm>
            <a:off x="71438" y="8553450"/>
            <a:ext cx="57531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a:solidFill>
                  <a:srgbClr val="4D4D4D"/>
                </a:solidFill>
              </a:rPr>
              <a:t>Creating this plastic handles </a:t>
            </a:r>
            <a:r>
              <a:rPr lang="en-GB" altLang="en-US" sz="1200" b="1">
                <a:solidFill>
                  <a:schemeClr val="hlink"/>
                </a:solidFill>
              </a:rPr>
              <a:t>would take me a while to manufacture</a:t>
            </a:r>
            <a:r>
              <a:rPr lang="en-GB" altLang="en-US" sz="1200">
                <a:solidFill>
                  <a:srgbClr val="4D4D4D"/>
                </a:solidFill>
              </a:rPr>
              <a:t>, this manufacture process </a:t>
            </a:r>
            <a:r>
              <a:rPr lang="en-GB" altLang="en-US" sz="1200" b="1">
                <a:solidFill>
                  <a:schemeClr val="hlink"/>
                </a:solidFill>
              </a:rPr>
              <a:t>would be suitable for the future purposes</a:t>
            </a:r>
            <a:r>
              <a:rPr lang="en-GB" altLang="en-US" sz="1200">
                <a:solidFill>
                  <a:srgbClr val="4D4D4D"/>
                </a:solidFill>
              </a:rPr>
              <a:t> etc. Instead of using plastic bags, I will be using </a:t>
            </a:r>
            <a:r>
              <a:rPr lang="en-GB" altLang="en-US" sz="1200" b="1" i="1" u="sng">
                <a:solidFill>
                  <a:srgbClr val="FF9900"/>
                </a:solidFill>
              </a:rPr>
              <a:t>Sash Cord which it is also recyclable and also very cheap</a:t>
            </a:r>
            <a:r>
              <a:rPr lang="en-GB" altLang="en-US" sz="1200">
                <a:solidFill>
                  <a:srgbClr val="4D4D4D"/>
                </a:solidFill>
              </a:rPr>
              <a:t>.</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44"/>
          <p:cNvSpPr txBox="1">
            <a:spLocks noChangeArrowheads="1"/>
          </p:cNvSpPr>
          <p:nvPr/>
        </p:nvSpPr>
        <p:spPr bwMode="auto">
          <a:xfrm>
            <a:off x="4241800" y="695325"/>
            <a:ext cx="4103688" cy="529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rgbClr val="4D4D4D"/>
                </a:solidFill>
              </a:rPr>
              <a:t>In an attempt to gather others thoughts on my redesigned product I decided to interview an expert. An expert who has experience of using the school desk and should have a good understanding of this product.</a:t>
            </a:r>
            <a:r>
              <a:rPr lang="en-GB" altLang="en-US" sz="1000" b="1">
                <a:solidFill>
                  <a:srgbClr val="4D4D4D"/>
                </a:solidFill>
              </a:rPr>
              <a:t> </a:t>
            </a:r>
          </a:p>
          <a:p>
            <a:pPr algn="just" eaLnBrk="1" hangingPunct="1"/>
            <a:endParaRPr lang="en-GB" altLang="en-US" sz="1000" b="1">
              <a:solidFill>
                <a:srgbClr val="4D4D4D"/>
              </a:solidFill>
            </a:endParaRPr>
          </a:p>
          <a:p>
            <a:pPr algn="just" eaLnBrk="1" hangingPunct="1"/>
            <a:r>
              <a:rPr lang="en-GB" altLang="en-US" sz="1000" i="1">
                <a:solidFill>
                  <a:srgbClr val="FF9900"/>
                </a:solidFill>
              </a:rPr>
              <a:t>The expert, Karl Donaldson, has experience with using school desks for 12 years. On top of these credentials he was a Classroom Assistant, that often used school desks or office desk as part of his job. This makes him the perfect person to get feedback on my redesign</a:t>
            </a:r>
            <a:r>
              <a:rPr lang="en-GB" altLang="en-US" sz="1000" b="1" i="1">
                <a:solidFill>
                  <a:srgbClr val="4D4D4D"/>
                </a:solidFill>
              </a:rPr>
              <a:t>.</a:t>
            </a:r>
          </a:p>
          <a:p>
            <a:pPr algn="just" eaLnBrk="1" hangingPunct="1"/>
            <a:endParaRPr lang="en-GB" altLang="en-US" sz="500" b="1">
              <a:solidFill>
                <a:srgbClr val="4D4D4D"/>
              </a:solidFill>
            </a:endParaRPr>
          </a:p>
          <a:p>
            <a:pPr algn="just" eaLnBrk="1" hangingPunct="1"/>
            <a:r>
              <a:rPr lang="en-GB" altLang="en-US" sz="1000" b="1">
                <a:solidFill>
                  <a:srgbClr val="4D4D4D"/>
                </a:solidFill>
              </a:rPr>
              <a:t>I shall ask the expert the following questions:</a:t>
            </a:r>
          </a:p>
          <a:p>
            <a:pPr algn="just" eaLnBrk="1" hangingPunct="1"/>
            <a:endParaRPr lang="en-GB" altLang="en-US" sz="600" b="1">
              <a:solidFill>
                <a:srgbClr val="4D4D4D"/>
              </a:solidFill>
            </a:endParaRPr>
          </a:p>
          <a:p>
            <a:pPr algn="just" eaLnBrk="1" hangingPunct="1">
              <a:buClr>
                <a:srgbClr val="FF9900"/>
              </a:buClr>
              <a:buFontTx/>
              <a:buChar char="•"/>
            </a:pPr>
            <a:r>
              <a:rPr lang="en-GB" altLang="en-US" sz="1000">
                <a:solidFill>
                  <a:srgbClr val="4D4D4D"/>
                </a:solidFill>
              </a:rPr>
              <a:t>How would you describe the ergonomics of the original school desk?</a:t>
            </a:r>
          </a:p>
          <a:p>
            <a:pPr algn="just" eaLnBrk="1" hangingPunct="1">
              <a:buClr>
                <a:srgbClr val="FF9900"/>
              </a:buClr>
              <a:buFontTx/>
              <a:buChar char="•"/>
            </a:pPr>
            <a:r>
              <a:rPr lang="en-GB" altLang="en-US" sz="1000">
                <a:solidFill>
                  <a:srgbClr val="4D4D4D"/>
                </a:solidFill>
              </a:rPr>
              <a:t>How would you describe the ergonomics of the new design of the school desk? </a:t>
            </a:r>
          </a:p>
          <a:p>
            <a:pPr algn="just" eaLnBrk="1" hangingPunct="1">
              <a:buClr>
                <a:srgbClr val="FF9900"/>
              </a:buClr>
              <a:buFontTx/>
              <a:buChar char="•"/>
            </a:pPr>
            <a:r>
              <a:rPr lang="en-GB" altLang="en-US" sz="1000">
                <a:solidFill>
                  <a:srgbClr val="4D4D4D"/>
                </a:solidFill>
              </a:rPr>
              <a:t>What is your opinion of the aesthetics of my model of the school desk? </a:t>
            </a:r>
          </a:p>
          <a:p>
            <a:pPr algn="just" eaLnBrk="1" hangingPunct="1">
              <a:buClr>
                <a:srgbClr val="FF9900"/>
              </a:buClr>
              <a:buFontTx/>
              <a:buChar char="•"/>
            </a:pPr>
            <a:r>
              <a:rPr lang="en-GB" altLang="en-US" sz="1000">
                <a:solidFill>
                  <a:srgbClr val="4D4D4D"/>
                </a:solidFill>
              </a:rPr>
              <a:t>Have you experienced any problems with this new design?</a:t>
            </a:r>
          </a:p>
          <a:p>
            <a:pPr algn="just" eaLnBrk="1" hangingPunct="1">
              <a:buClr>
                <a:srgbClr val="FF9900"/>
              </a:buClr>
              <a:buFontTx/>
              <a:buChar char="•"/>
            </a:pPr>
            <a:r>
              <a:rPr lang="en-GB" altLang="en-US" sz="1000">
                <a:solidFill>
                  <a:srgbClr val="4D4D4D"/>
                </a:solidFill>
              </a:rPr>
              <a:t>How much will you willing to pay for this product?</a:t>
            </a:r>
          </a:p>
          <a:p>
            <a:pPr algn="just" eaLnBrk="1" hangingPunct="1">
              <a:buClr>
                <a:srgbClr val="FF9900"/>
              </a:buClr>
              <a:buFontTx/>
              <a:buChar char="•"/>
            </a:pPr>
            <a:r>
              <a:rPr lang="en-GB" altLang="en-US" sz="1000">
                <a:solidFill>
                  <a:srgbClr val="4D4D4D"/>
                </a:solidFill>
              </a:rPr>
              <a:t>What are your first impressions of the re-designed school desk?</a:t>
            </a:r>
          </a:p>
          <a:p>
            <a:pPr algn="just" eaLnBrk="1" hangingPunct="1">
              <a:buClr>
                <a:srgbClr val="FF9900"/>
              </a:buClr>
              <a:buFontTx/>
              <a:buChar char="•"/>
            </a:pPr>
            <a:r>
              <a:rPr lang="en-GB" altLang="en-US" sz="1000">
                <a:solidFill>
                  <a:srgbClr val="4D4D4D"/>
                </a:solidFill>
              </a:rPr>
              <a:t>How does the weight compare to previous Product?</a:t>
            </a:r>
          </a:p>
          <a:p>
            <a:pPr algn="just" eaLnBrk="1" hangingPunct="1">
              <a:buClr>
                <a:srgbClr val="FF9900"/>
              </a:buClr>
              <a:buFontTx/>
              <a:buChar char="•"/>
            </a:pPr>
            <a:r>
              <a:rPr lang="en-GB" altLang="en-US" sz="1000">
                <a:solidFill>
                  <a:srgbClr val="4D4D4D"/>
                </a:solidFill>
              </a:rPr>
              <a:t>Do you think the product will hold many books and other documents?</a:t>
            </a:r>
          </a:p>
          <a:p>
            <a:pPr algn="just" eaLnBrk="1" hangingPunct="1">
              <a:buClr>
                <a:srgbClr val="FF9900"/>
              </a:buClr>
              <a:buFontTx/>
              <a:buChar char="•"/>
            </a:pPr>
            <a:r>
              <a:rPr lang="en-GB" altLang="en-US" sz="1000">
                <a:solidFill>
                  <a:srgbClr val="4D4D4D"/>
                </a:solidFill>
              </a:rPr>
              <a:t>Do you think the new design would appeal to all ages and both gender?</a:t>
            </a:r>
          </a:p>
          <a:p>
            <a:pPr algn="just" eaLnBrk="1" hangingPunct="1">
              <a:buClr>
                <a:srgbClr val="FF9900"/>
              </a:buClr>
              <a:buFontTx/>
              <a:buChar char="•"/>
            </a:pPr>
            <a:r>
              <a:rPr lang="en-GB" altLang="en-US" sz="1000">
                <a:solidFill>
                  <a:srgbClr val="4D4D4D"/>
                </a:solidFill>
              </a:rPr>
              <a:t>If this product was on the market would you recommend it your employees?</a:t>
            </a:r>
          </a:p>
          <a:p>
            <a:pPr algn="just" eaLnBrk="1" hangingPunct="1">
              <a:buClr>
                <a:srgbClr val="FF9900"/>
              </a:buClr>
              <a:buFontTx/>
              <a:buChar char="•"/>
            </a:pPr>
            <a:r>
              <a:rPr lang="en-GB" altLang="en-US" sz="1000">
                <a:solidFill>
                  <a:srgbClr val="4D4D4D"/>
                </a:solidFill>
              </a:rPr>
              <a:t>Can you suggest any further improvements that could be made to this final product?</a:t>
            </a:r>
          </a:p>
          <a:p>
            <a:pPr algn="just" eaLnBrk="1" hangingPunct="1">
              <a:buClr>
                <a:srgbClr val="FF9900"/>
              </a:buClr>
              <a:buFontTx/>
              <a:buChar char="•"/>
            </a:pPr>
            <a:endParaRPr lang="en-GB" altLang="en-US" sz="300">
              <a:solidFill>
                <a:srgbClr val="4D4D4D"/>
              </a:solidFill>
            </a:endParaRPr>
          </a:p>
          <a:p>
            <a:pPr algn="just" eaLnBrk="1" hangingPunct="1">
              <a:spcBef>
                <a:spcPct val="50000"/>
              </a:spcBef>
            </a:pPr>
            <a:r>
              <a:rPr lang="en-GB" altLang="en-US" sz="1000">
                <a:solidFill>
                  <a:srgbClr val="4D4D4D"/>
                </a:solidFill>
              </a:rPr>
              <a:t>Hopefully with these questions answered I shall be able to evaluate if the changes I have made to the fin have been worthwhile or not.</a:t>
            </a:r>
          </a:p>
          <a:p>
            <a:pPr algn="just" eaLnBrk="1" hangingPunct="1">
              <a:buClr>
                <a:srgbClr val="FF9900"/>
              </a:buClr>
              <a:buFontTx/>
              <a:buChar char="•"/>
            </a:pPr>
            <a:endParaRPr lang="en-GB" altLang="en-US" sz="1000">
              <a:solidFill>
                <a:srgbClr val="4D4D4D"/>
              </a:solidFill>
            </a:endParaRPr>
          </a:p>
        </p:txBody>
      </p:sp>
      <p:sp>
        <p:nvSpPr>
          <p:cNvPr id="82947" name="Text Box 3"/>
          <p:cNvSpPr txBox="1">
            <a:spLocks noChangeArrowheads="1"/>
          </p:cNvSpPr>
          <p:nvPr/>
        </p:nvSpPr>
        <p:spPr bwMode="auto">
          <a:xfrm>
            <a:off x="-20638" y="161925"/>
            <a:ext cx="4044951"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TESTING</a:t>
            </a:r>
            <a:r>
              <a:rPr lang="en-GB" altLang="en-US" sz="3200" b="1">
                <a:solidFill>
                  <a:srgbClr val="5F5F5F"/>
                </a:solidFill>
                <a:cs typeface="Arial" pitchFamily="34" charset="0"/>
              </a:rPr>
              <a:t> &amp; INDEPENDENT EVALUATION OF THE FINAL PRODUCT</a:t>
            </a:r>
          </a:p>
        </p:txBody>
      </p:sp>
      <p:sp>
        <p:nvSpPr>
          <p:cNvPr id="82948" name="Text Box 7"/>
          <p:cNvSpPr txBox="1">
            <a:spLocks noChangeArrowheads="1"/>
          </p:cNvSpPr>
          <p:nvPr/>
        </p:nvSpPr>
        <p:spPr bwMode="auto">
          <a:xfrm>
            <a:off x="0" y="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82949" name="Text Box 12"/>
          <p:cNvSpPr txBox="1">
            <a:spLocks noChangeArrowheads="1"/>
          </p:cNvSpPr>
          <p:nvPr/>
        </p:nvSpPr>
        <p:spPr bwMode="auto">
          <a:xfrm>
            <a:off x="-7938" y="2568575"/>
            <a:ext cx="4105276"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800" b="1">
                <a:solidFill>
                  <a:srgbClr val="993366"/>
                </a:solidFill>
                <a:latin typeface="Arial "/>
                <a:cs typeface="Arial" pitchFamily="34" charset="0"/>
              </a:rPr>
              <a:t>INTRODUCTION</a:t>
            </a:r>
            <a:endParaRPr lang="en-GB" altLang="en-US" sz="1800" b="1" u="sng">
              <a:solidFill>
                <a:srgbClr val="993366"/>
              </a:solidFill>
              <a:latin typeface="Arial "/>
              <a:cs typeface="Arial" pitchFamily="34" charset="0"/>
            </a:endParaRPr>
          </a:p>
        </p:txBody>
      </p:sp>
      <p:sp>
        <p:nvSpPr>
          <p:cNvPr id="82950" name="Text Box 13"/>
          <p:cNvSpPr txBox="1">
            <a:spLocks noChangeArrowheads="1"/>
          </p:cNvSpPr>
          <p:nvPr/>
        </p:nvSpPr>
        <p:spPr bwMode="auto">
          <a:xfrm>
            <a:off x="71438" y="2871788"/>
            <a:ext cx="3881437"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i="1">
                <a:solidFill>
                  <a:srgbClr val="5F5F5F"/>
                </a:solidFill>
              </a:rPr>
              <a:t>Shows </a:t>
            </a:r>
            <a:r>
              <a:rPr lang="en-GB" altLang="en-US" sz="1200" b="1" i="1" u="sng">
                <a:solidFill>
                  <a:srgbClr val="993366"/>
                </a:solidFill>
              </a:rPr>
              <a:t>evidence</a:t>
            </a:r>
            <a:r>
              <a:rPr lang="en-GB" altLang="en-US" sz="1200" i="1">
                <a:solidFill>
                  <a:srgbClr val="993366"/>
                </a:solidFill>
              </a:rPr>
              <a:t> </a:t>
            </a:r>
            <a:r>
              <a:rPr lang="en-GB" altLang="en-US" sz="1200" i="1">
                <a:solidFill>
                  <a:srgbClr val="5F5F5F"/>
                </a:solidFill>
              </a:rPr>
              <a:t>of thorough testing of the </a:t>
            </a:r>
            <a:r>
              <a:rPr lang="en-GB" altLang="en-US" sz="1200" b="1" i="1" u="sng">
                <a:solidFill>
                  <a:srgbClr val="993366"/>
                </a:solidFill>
              </a:rPr>
              <a:t>final product against these specifications</a:t>
            </a:r>
            <a:r>
              <a:rPr lang="en-GB" altLang="en-US" sz="1200" i="1">
                <a:solidFill>
                  <a:srgbClr val="5F5F5F"/>
                </a:solidFill>
              </a:rPr>
              <a:t>. Identifies and clearly states the </a:t>
            </a:r>
            <a:r>
              <a:rPr lang="en-GB" altLang="en-US" sz="1200" b="1" i="1" u="sng">
                <a:solidFill>
                  <a:srgbClr val="993366"/>
                </a:solidFill>
              </a:rPr>
              <a:t>strengths and weakness</a:t>
            </a:r>
            <a:r>
              <a:rPr lang="en-GB" altLang="en-US" sz="1200" i="1">
                <a:solidFill>
                  <a:srgbClr val="5F5F5F"/>
                </a:solidFill>
              </a:rPr>
              <a:t> in the product. Responds positively to in </a:t>
            </a:r>
            <a:r>
              <a:rPr lang="en-GB" altLang="en-US" sz="1200" b="1" i="1" u="sng">
                <a:solidFill>
                  <a:srgbClr val="993366"/>
                </a:solidFill>
              </a:rPr>
              <a:t>depth independent evaluation</a:t>
            </a:r>
            <a:r>
              <a:rPr lang="en-GB" altLang="en-US" sz="1200" i="1">
                <a:solidFill>
                  <a:srgbClr val="5F5F5F"/>
                </a:solidFill>
              </a:rPr>
              <a:t> of the product.  </a:t>
            </a:r>
            <a:endParaRPr lang="en-US" altLang="en-US" sz="1200" i="1">
              <a:solidFill>
                <a:srgbClr val="5F5F5F"/>
              </a:solidFill>
            </a:endParaRPr>
          </a:p>
        </p:txBody>
      </p:sp>
      <p:sp>
        <p:nvSpPr>
          <p:cNvPr id="82951" name="Text Box 43"/>
          <p:cNvSpPr txBox="1">
            <a:spLocks noChangeArrowheads="1"/>
          </p:cNvSpPr>
          <p:nvPr/>
        </p:nvSpPr>
        <p:spPr bwMode="auto">
          <a:xfrm>
            <a:off x="71438" y="4008438"/>
            <a:ext cx="3881437" cy="560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600" b="1">
                <a:solidFill>
                  <a:schemeClr val="hlink"/>
                </a:solidFill>
              </a:rPr>
              <a:t>TESTING PLAN</a:t>
            </a:r>
          </a:p>
          <a:p>
            <a:pPr algn="just" eaLnBrk="1" hangingPunct="1">
              <a:spcBef>
                <a:spcPct val="50000"/>
              </a:spcBef>
            </a:pPr>
            <a:r>
              <a:rPr lang="en-GB" altLang="en-US" sz="1000">
                <a:solidFill>
                  <a:srgbClr val="4D4D4D"/>
                </a:solidFill>
              </a:rPr>
              <a:t>To evaluate my final idea as thoroughly as possible I am going to collect two types of data. The first being collectable data from questionnaires on immeasurable aspects such as comfort, the appearance of the product etc. The second type of data will be numerical data such as area of the desk, holds large amount of papers etc. I hope that this will prove that my re-design is more practical and better designed than the original product.</a:t>
            </a:r>
          </a:p>
          <a:p>
            <a:pPr algn="just" eaLnBrk="1" hangingPunct="1">
              <a:spcBef>
                <a:spcPct val="50000"/>
              </a:spcBef>
            </a:pPr>
            <a:endParaRPr lang="en-GB" altLang="en-US" sz="300">
              <a:solidFill>
                <a:srgbClr val="4D4D4D"/>
              </a:solidFill>
            </a:endParaRPr>
          </a:p>
          <a:p>
            <a:pPr algn="just" eaLnBrk="1" hangingPunct="1">
              <a:spcBef>
                <a:spcPct val="50000"/>
              </a:spcBef>
            </a:pPr>
            <a:endParaRPr lang="en-GB" altLang="en-US" sz="300">
              <a:solidFill>
                <a:srgbClr val="4D4D4D"/>
              </a:solidFill>
            </a:endParaRPr>
          </a:p>
          <a:p>
            <a:pPr algn="just" eaLnBrk="1" hangingPunct="1">
              <a:spcBef>
                <a:spcPct val="50000"/>
              </a:spcBef>
            </a:pPr>
            <a:r>
              <a:rPr lang="en-GB" altLang="en-US" sz="1600" b="1">
                <a:solidFill>
                  <a:schemeClr val="hlink"/>
                </a:solidFill>
              </a:rPr>
              <a:t>NUMBERIC DATA</a:t>
            </a:r>
          </a:p>
          <a:p>
            <a:pPr algn="just" eaLnBrk="1" hangingPunct="1">
              <a:spcBef>
                <a:spcPct val="50000"/>
              </a:spcBef>
            </a:pPr>
            <a:r>
              <a:rPr lang="en-GB" altLang="en-US" sz="1000">
                <a:solidFill>
                  <a:srgbClr val="4D4D4D"/>
                </a:solidFill>
              </a:rPr>
              <a:t>The following numerical data will be collated to compare both School Desk against each other:</a:t>
            </a: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b="1">
              <a:solidFill>
                <a:srgbClr val="4D4D4D"/>
              </a:solidFill>
            </a:endParaRPr>
          </a:p>
        </p:txBody>
      </p:sp>
      <p:sp>
        <p:nvSpPr>
          <p:cNvPr id="82952" name="Rectangle 45"/>
          <p:cNvSpPr>
            <a:spLocks noChangeArrowheads="1"/>
          </p:cNvSpPr>
          <p:nvPr/>
        </p:nvSpPr>
        <p:spPr bwMode="auto">
          <a:xfrm>
            <a:off x="4086225" y="19050"/>
            <a:ext cx="3106738"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INTERVIEWING WITH THE EXPERT</a:t>
            </a:r>
          </a:p>
        </p:txBody>
      </p:sp>
      <p:sp>
        <p:nvSpPr>
          <p:cNvPr id="82953" name="Text Box 44"/>
          <p:cNvSpPr txBox="1">
            <a:spLocks noChangeArrowheads="1"/>
          </p:cNvSpPr>
          <p:nvPr/>
        </p:nvSpPr>
        <p:spPr bwMode="auto">
          <a:xfrm>
            <a:off x="4252913" y="6873875"/>
            <a:ext cx="4103687"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rgbClr val="4D4D4D"/>
                </a:solidFill>
              </a:rPr>
              <a:t>In an attempt to gather others thoughts on my redesigned fin I decided to interview an expert. An expert who has experience typing with the school desk and should have a good understanding of this product.</a:t>
            </a:r>
          </a:p>
          <a:p>
            <a:pPr algn="just" eaLnBrk="1" hangingPunct="1"/>
            <a:endParaRPr lang="en-GB" altLang="en-US" sz="700">
              <a:solidFill>
                <a:srgbClr val="4D4D4D"/>
              </a:solidFill>
            </a:endParaRPr>
          </a:p>
          <a:p>
            <a:pPr algn="just" eaLnBrk="1" hangingPunct="1"/>
            <a:r>
              <a:rPr lang="en-GB" altLang="en-US" sz="1000">
                <a:solidFill>
                  <a:srgbClr val="4D4D4D"/>
                </a:solidFill>
              </a:rPr>
              <a:t>The Customer, April Mulholland, has purchase this product and she has been struggling with it as she has back pains. This makes her the perfect person to get feedback on my redesign and what improvements has been made since the original product.</a:t>
            </a:r>
          </a:p>
          <a:p>
            <a:pPr algn="just" eaLnBrk="1" hangingPunct="1"/>
            <a:endParaRPr lang="en-GB" altLang="en-US" sz="600">
              <a:solidFill>
                <a:srgbClr val="4D4D4D"/>
              </a:solidFill>
            </a:endParaRPr>
          </a:p>
          <a:p>
            <a:pPr algn="just" eaLnBrk="1" hangingPunct="1"/>
            <a:r>
              <a:rPr lang="en-GB" altLang="en-US" sz="1000">
                <a:solidFill>
                  <a:srgbClr val="4D4D4D"/>
                </a:solidFill>
              </a:rPr>
              <a:t>I shall discuss the customer the following statements below:</a:t>
            </a:r>
          </a:p>
          <a:p>
            <a:pPr algn="just" eaLnBrk="1" hangingPunct="1"/>
            <a:r>
              <a:rPr lang="en-GB" altLang="en-US" sz="500">
                <a:solidFill>
                  <a:srgbClr val="4D4D4D"/>
                </a:solidFill>
              </a:rPr>
              <a:t> </a:t>
            </a:r>
          </a:p>
          <a:p>
            <a:pPr algn="just" eaLnBrk="1" hangingPunct="1">
              <a:buFontTx/>
              <a:buChar char="•"/>
            </a:pPr>
            <a:r>
              <a:rPr lang="en-GB" altLang="en-US" sz="1000" b="1">
                <a:solidFill>
                  <a:schemeClr val="hlink"/>
                </a:solidFill>
              </a:rPr>
              <a:t>Sustainability</a:t>
            </a:r>
          </a:p>
          <a:p>
            <a:pPr algn="just" eaLnBrk="1" hangingPunct="1">
              <a:buFontTx/>
              <a:buChar char="•"/>
            </a:pPr>
            <a:r>
              <a:rPr lang="en-GB" altLang="en-US" sz="1000" b="1">
                <a:solidFill>
                  <a:schemeClr val="hlink"/>
                </a:solidFill>
              </a:rPr>
              <a:t>Ergonomics / Comfort</a:t>
            </a:r>
          </a:p>
          <a:p>
            <a:pPr algn="just" eaLnBrk="1" hangingPunct="1">
              <a:buFontTx/>
              <a:buChar char="•"/>
            </a:pPr>
            <a:r>
              <a:rPr lang="en-GB" altLang="en-US" sz="1000" b="1">
                <a:solidFill>
                  <a:schemeClr val="hlink"/>
                </a:solidFill>
              </a:rPr>
              <a:t>Portability</a:t>
            </a:r>
          </a:p>
          <a:p>
            <a:pPr algn="just" eaLnBrk="1" hangingPunct="1">
              <a:buFontTx/>
              <a:buChar char="•"/>
            </a:pPr>
            <a:r>
              <a:rPr lang="en-GB" altLang="en-US" sz="1000" b="1">
                <a:solidFill>
                  <a:schemeClr val="hlink"/>
                </a:solidFill>
              </a:rPr>
              <a:t>Manufacture</a:t>
            </a:r>
          </a:p>
          <a:p>
            <a:pPr algn="just" eaLnBrk="1" hangingPunct="1">
              <a:buFontTx/>
              <a:buChar char="•"/>
            </a:pPr>
            <a:r>
              <a:rPr lang="en-GB" altLang="en-US" sz="1000" b="1">
                <a:solidFill>
                  <a:schemeClr val="hlink"/>
                </a:solidFill>
              </a:rPr>
              <a:t>Overall Rating</a:t>
            </a:r>
          </a:p>
        </p:txBody>
      </p:sp>
      <p:sp>
        <p:nvSpPr>
          <p:cNvPr id="82954" name="Rectangle 45"/>
          <p:cNvSpPr>
            <a:spLocks noChangeArrowheads="1"/>
          </p:cNvSpPr>
          <p:nvPr/>
        </p:nvSpPr>
        <p:spPr bwMode="auto">
          <a:xfrm>
            <a:off x="4097338" y="5880100"/>
            <a:ext cx="4391025"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COMPARING THE FINAL PRODUCT WITH THE ORGINAL PRODUCT</a:t>
            </a:r>
          </a:p>
        </p:txBody>
      </p:sp>
      <p:pic>
        <p:nvPicPr>
          <p:cNvPr id="82955" name="Picture 41" descr="IMG_314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4413" y="6497638"/>
            <a:ext cx="4170362"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6" name="Picture 42" descr="IMG_315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32825" y="3257550"/>
            <a:ext cx="4170363"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7" name="Picture 43" descr="IMG_318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2825" y="-23813"/>
            <a:ext cx="4168775" cy="3127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2958" name="Group 51"/>
          <p:cNvGrpSpPr>
            <a:grpSpLocks/>
          </p:cNvGrpSpPr>
          <p:nvPr/>
        </p:nvGrpSpPr>
        <p:grpSpPr bwMode="auto">
          <a:xfrm>
            <a:off x="134938" y="6600825"/>
            <a:ext cx="3746500" cy="2520950"/>
            <a:chOff x="85" y="4158"/>
            <a:chExt cx="2360" cy="1588"/>
          </a:xfrm>
        </p:grpSpPr>
        <p:sp>
          <p:nvSpPr>
            <p:cNvPr id="82959" name="Text Box 16"/>
            <p:cNvSpPr txBox="1">
              <a:spLocks noChangeArrowheads="1"/>
            </p:cNvSpPr>
            <p:nvPr/>
          </p:nvSpPr>
          <p:spPr bwMode="auto">
            <a:xfrm>
              <a:off x="85" y="4838"/>
              <a:ext cx="59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817" tIns="30408" rIns="60817" bIns="30408">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000">
                  <a:solidFill>
                    <a:srgbClr val="FF9900"/>
                  </a:solidFill>
                  <a:latin typeface="Verdana" pitchFamily="34" charset="0"/>
                  <a:cs typeface="Arial" pitchFamily="34" charset="0"/>
                </a:rPr>
                <a:t>Comfort</a:t>
              </a:r>
            </a:p>
          </p:txBody>
        </p:sp>
        <p:sp>
          <p:nvSpPr>
            <p:cNvPr id="82960" name="Text Box 15"/>
            <p:cNvSpPr txBox="1">
              <a:spLocks noChangeArrowheads="1"/>
            </p:cNvSpPr>
            <p:nvPr/>
          </p:nvSpPr>
          <p:spPr bwMode="auto">
            <a:xfrm>
              <a:off x="86" y="4432"/>
              <a:ext cx="72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817" tIns="30408" rIns="60817" bIns="30408">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000">
                  <a:solidFill>
                    <a:srgbClr val="FF9900"/>
                  </a:solidFill>
                  <a:latin typeface="Verdana" pitchFamily="34" charset="0"/>
                  <a:cs typeface="Arial" pitchFamily="34" charset="0"/>
                </a:rPr>
                <a:t>Safety</a:t>
              </a:r>
            </a:p>
          </p:txBody>
        </p:sp>
        <p:sp>
          <p:nvSpPr>
            <p:cNvPr id="82961" name="Text Box 16"/>
            <p:cNvSpPr txBox="1">
              <a:spLocks noChangeArrowheads="1"/>
            </p:cNvSpPr>
            <p:nvPr/>
          </p:nvSpPr>
          <p:spPr bwMode="auto">
            <a:xfrm>
              <a:off x="85" y="4643"/>
              <a:ext cx="59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817" tIns="30408" rIns="60817" bIns="30408">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000">
                  <a:solidFill>
                    <a:srgbClr val="FF9900"/>
                  </a:solidFill>
                  <a:latin typeface="Verdana" pitchFamily="34" charset="0"/>
                  <a:cs typeface="Arial" pitchFamily="34" charset="0"/>
                </a:rPr>
                <a:t>Aesthetics</a:t>
              </a:r>
            </a:p>
          </p:txBody>
        </p:sp>
        <p:sp>
          <p:nvSpPr>
            <p:cNvPr id="82962" name="Line 17"/>
            <p:cNvSpPr>
              <a:spLocks noChangeShapeType="1"/>
            </p:cNvSpPr>
            <p:nvPr/>
          </p:nvSpPr>
          <p:spPr bwMode="auto">
            <a:xfrm>
              <a:off x="741" y="4158"/>
              <a:ext cx="0" cy="1588"/>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63" name="Line 18"/>
            <p:cNvSpPr>
              <a:spLocks noChangeShapeType="1"/>
            </p:cNvSpPr>
            <p:nvPr/>
          </p:nvSpPr>
          <p:spPr bwMode="auto">
            <a:xfrm>
              <a:off x="1628" y="4158"/>
              <a:ext cx="3" cy="1588"/>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64" name="Line 19"/>
            <p:cNvSpPr>
              <a:spLocks noChangeShapeType="1"/>
            </p:cNvSpPr>
            <p:nvPr/>
          </p:nvSpPr>
          <p:spPr bwMode="auto">
            <a:xfrm>
              <a:off x="85" y="4612"/>
              <a:ext cx="2359" cy="0"/>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65" name="Line 20"/>
            <p:cNvSpPr>
              <a:spLocks noChangeShapeType="1"/>
            </p:cNvSpPr>
            <p:nvPr/>
          </p:nvSpPr>
          <p:spPr bwMode="auto">
            <a:xfrm>
              <a:off x="85" y="4838"/>
              <a:ext cx="2359" cy="0"/>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66" name="Line 22"/>
            <p:cNvSpPr>
              <a:spLocks noChangeShapeType="1"/>
            </p:cNvSpPr>
            <p:nvPr/>
          </p:nvSpPr>
          <p:spPr bwMode="auto">
            <a:xfrm>
              <a:off x="85" y="5020"/>
              <a:ext cx="2359" cy="0"/>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67" name="Line 24"/>
            <p:cNvSpPr>
              <a:spLocks noChangeShapeType="1"/>
            </p:cNvSpPr>
            <p:nvPr/>
          </p:nvSpPr>
          <p:spPr bwMode="auto">
            <a:xfrm>
              <a:off x="85" y="5201"/>
              <a:ext cx="2359" cy="0"/>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68" name="Text Box 27"/>
            <p:cNvSpPr txBox="1">
              <a:spLocks noChangeArrowheads="1"/>
            </p:cNvSpPr>
            <p:nvPr/>
          </p:nvSpPr>
          <p:spPr bwMode="auto">
            <a:xfrm>
              <a:off x="85" y="5022"/>
              <a:ext cx="559"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817" tIns="30408" rIns="60817" bIns="30408">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000">
                  <a:solidFill>
                    <a:srgbClr val="FF9900"/>
                  </a:solidFill>
                  <a:latin typeface="Verdana" pitchFamily="34" charset="0"/>
                  <a:cs typeface="Arial" pitchFamily="34" charset="0"/>
                </a:rPr>
                <a:t>Ergonomics</a:t>
              </a:r>
            </a:p>
          </p:txBody>
        </p:sp>
        <p:sp>
          <p:nvSpPr>
            <p:cNvPr id="82969" name="Line 29"/>
            <p:cNvSpPr>
              <a:spLocks noChangeShapeType="1"/>
            </p:cNvSpPr>
            <p:nvPr/>
          </p:nvSpPr>
          <p:spPr bwMode="auto">
            <a:xfrm>
              <a:off x="85" y="4385"/>
              <a:ext cx="2359" cy="0"/>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70" name="Text Box 32"/>
            <p:cNvSpPr txBox="1">
              <a:spLocks noChangeArrowheads="1"/>
            </p:cNvSpPr>
            <p:nvPr/>
          </p:nvSpPr>
          <p:spPr bwMode="auto">
            <a:xfrm>
              <a:off x="748" y="4158"/>
              <a:ext cx="88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817" tIns="30408" rIns="60817" bIns="30408">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FF9900"/>
                  </a:solidFill>
                  <a:latin typeface="Verdana" pitchFamily="34" charset="0"/>
                  <a:cs typeface="Arial" pitchFamily="34" charset="0"/>
                </a:rPr>
                <a:t>Original School Desk</a:t>
              </a:r>
            </a:p>
          </p:txBody>
        </p:sp>
        <p:sp>
          <p:nvSpPr>
            <p:cNvPr id="82971" name="Text Box 33"/>
            <p:cNvSpPr txBox="1">
              <a:spLocks noChangeArrowheads="1"/>
            </p:cNvSpPr>
            <p:nvPr/>
          </p:nvSpPr>
          <p:spPr bwMode="auto">
            <a:xfrm>
              <a:off x="1628" y="4158"/>
              <a:ext cx="771"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817" tIns="30408" rIns="60817" bIns="30408">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FF9900"/>
                  </a:solidFill>
                  <a:latin typeface="Verdana" pitchFamily="34" charset="0"/>
                  <a:cs typeface="Arial" pitchFamily="34" charset="0"/>
                </a:rPr>
                <a:t>Re-designed School Desk</a:t>
              </a:r>
            </a:p>
          </p:txBody>
        </p:sp>
        <p:sp>
          <p:nvSpPr>
            <p:cNvPr id="82972" name="Line 35"/>
            <p:cNvSpPr>
              <a:spLocks noChangeShapeType="1"/>
            </p:cNvSpPr>
            <p:nvPr/>
          </p:nvSpPr>
          <p:spPr bwMode="auto">
            <a:xfrm>
              <a:off x="85" y="4387"/>
              <a:ext cx="0" cy="1359"/>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73" name="Line 36"/>
            <p:cNvSpPr>
              <a:spLocks noChangeShapeType="1"/>
            </p:cNvSpPr>
            <p:nvPr/>
          </p:nvSpPr>
          <p:spPr bwMode="auto">
            <a:xfrm>
              <a:off x="2444" y="4158"/>
              <a:ext cx="0" cy="1588"/>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74" name="Line 37"/>
            <p:cNvSpPr>
              <a:spLocks noChangeShapeType="1"/>
            </p:cNvSpPr>
            <p:nvPr/>
          </p:nvSpPr>
          <p:spPr bwMode="auto">
            <a:xfrm>
              <a:off x="741" y="4158"/>
              <a:ext cx="1703" cy="0"/>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75" name="Line 24"/>
            <p:cNvSpPr>
              <a:spLocks noChangeShapeType="1"/>
            </p:cNvSpPr>
            <p:nvPr/>
          </p:nvSpPr>
          <p:spPr bwMode="auto">
            <a:xfrm>
              <a:off x="85" y="5383"/>
              <a:ext cx="2359" cy="0"/>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76" name="Text Box 27"/>
            <p:cNvSpPr txBox="1">
              <a:spLocks noChangeArrowheads="1"/>
            </p:cNvSpPr>
            <p:nvPr/>
          </p:nvSpPr>
          <p:spPr bwMode="auto">
            <a:xfrm>
              <a:off x="86" y="5201"/>
              <a:ext cx="559"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817" tIns="30408" rIns="60817" bIns="30408">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000">
                  <a:solidFill>
                    <a:srgbClr val="FF9900"/>
                  </a:solidFill>
                  <a:latin typeface="Verdana" pitchFamily="34" charset="0"/>
                  <a:cs typeface="Arial" pitchFamily="34" charset="0"/>
                </a:rPr>
                <a:t>Portability</a:t>
              </a:r>
            </a:p>
          </p:txBody>
        </p:sp>
        <p:sp>
          <p:nvSpPr>
            <p:cNvPr id="82977" name="Line 24"/>
            <p:cNvSpPr>
              <a:spLocks noChangeShapeType="1"/>
            </p:cNvSpPr>
            <p:nvPr/>
          </p:nvSpPr>
          <p:spPr bwMode="auto">
            <a:xfrm>
              <a:off x="86" y="5564"/>
              <a:ext cx="2359" cy="0"/>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78" name="Line 24"/>
            <p:cNvSpPr>
              <a:spLocks noChangeShapeType="1"/>
            </p:cNvSpPr>
            <p:nvPr/>
          </p:nvSpPr>
          <p:spPr bwMode="auto">
            <a:xfrm>
              <a:off x="86" y="5746"/>
              <a:ext cx="2359" cy="0"/>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79" name="Text Box 27"/>
            <p:cNvSpPr txBox="1">
              <a:spLocks noChangeArrowheads="1"/>
            </p:cNvSpPr>
            <p:nvPr/>
          </p:nvSpPr>
          <p:spPr bwMode="auto">
            <a:xfrm>
              <a:off x="86" y="5383"/>
              <a:ext cx="559"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817" tIns="30408" rIns="60817" bIns="30408">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000">
                  <a:solidFill>
                    <a:srgbClr val="FF9900"/>
                  </a:solidFill>
                  <a:latin typeface="Verdana" pitchFamily="34" charset="0"/>
                  <a:cs typeface="Arial" pitchFamily="34" charset="0"/>
                </a:rPr>
                <a:t>Strength</a:t>
              </a:r>
            </a:p>
          </p:txBody>
        </p:sp>
        <p:sp>
          <p:nvSpPr>
            <p:cNvPr id="82980" name="Text Box 27"/>
            <p:cNvSpPr txBox="1">
              <a:spLocks noChangeArrowheads="1"/>
            </p:cNvSpPr>
            <p:nvPr/>
          </p:nvSpPr>
          <p:spPr bwMode="auto">
            <a:xfrm>
              <a:off x="86" y="5566"/>
              <a:ext cx="559"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817" tIns="30408" rIns="60817" bIns="30408">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000">
                  <a:solidFill>
                    <a:srgbClr val="FF9900"/>
                  </a:solidFill>
                  <a:latin typeface="Verdana" pitchFamily="34" charset="0"/>
                  <a:cs typeface="Arial" pitchFamily="34" charset="0"/>
                </a:rPr>
                <a:t>Weight</a:t>
              </a: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INFORMATION, </a:t>
            </a:r>
            <a:r>
              <a:rPr lang="en-GB" altLang="en-US" sz="3200" b="1">
                <a:solidFill>
                  <a:srgbClr val="FF9900"/>
                </a:solidFill>
                <a:cs typeface="Arial" pitchFamily="34" charset="0"/>
              </a:rPr>
              <a:t>INSPIRATION</a:t>
            </a:r>
            <a:r>
              <a:rPr lang="en-GB" altLang="en-US" sz="3200" b="1">
                <a:solidFill>
                  <a:srgbClr val="5F5F5F"/>
                </a:solidFill>
                <a:cs typeface="Arial" pitchFamily="34" charset="0"/>
              </a:rPr>
              <a:t> &amp; INFLUENCES</a:t>
            </a:r>
          </a:p>
        </p:txBody>
      </p:sp>
      <p:sp>
        <p:nvSpPr>
          <p:cNvPr id="10243"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10244" name="Text Box 29"/>
          <p:cNvSpPr txBox="1">
            <a:spLocks noChangeArrowheads="1"/>
          </p:cNvSpPr>
          <p:nvPr/>
        </p:nvSpPr>
        <p:spPr bwMode="auto">
          <a:xfrm>
            <a:off x="10072688" y="9061450"/>
            <a:ext cx="27352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1200" b="1">
                <a:solidFill>
                  <a:srgbClr val="993366"/>
                </a:solidFill>
              </a:rPr>
              <a:t>Source:   http://www.inhabitat.com/</a:t>
            </a:r>
          </a:p>
        </p:txBody>
      </p:sp>
      <p:sp>
        <p:nvSpPr>
          <p:cNvPr id="10245" name="Text Box 31"/>
          <p:cNvSpPr txBox="1">
            <a:spLocks noChangeArrowheads="1"/>
          </p:cNvSpPr>
          <p:nvPr/>
        </p:nvSpPr>
        <p:spPr bwMode="auto">
          <a:xfrm>
            <a:off x="-7938" y="1631950"/>
            <a:ext cx="396081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EMERGENCY SHELTERS &amp; DISASTER RELIEF FOR THE PEOPLE OF HAITI</a:t>
            </a:r>
          </a:p>
        </p:txBody>
      </p:sp>
      <p:sp>
        <p:nvSpPr>
          <p:cNvPr id="10246" name="Text Box 32"/>
          <p:cNvSpPr txBox="1">
            <a:spLocks noChangeArrowheads="1"/>
          </p:cNvSpPr>
          <p:nvPr/>
        </p:nvSpPr>
        <p:spPr bwMode="auto">
          <a:xfrm>
            <a:off x="71438" y="2452688"/>
            <a:ext cx="3881437" cy="539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US" altLang="en-US" sz="1000">
                <a:solidFill>
                  <a:srgbClr val="4D4D4D"/>
                </a:solidFill>
              </a:rPr>
              <a:t>Our hearts reach out to the people of Haiti or Japan who are trying to pick up the pieces in the aftermath of this week’s horrific earthquake. The country still has an incredibly long road ahead of them – first, in rescuing survivors and then providing them with </a:t>
            </a:r>
            <a:r>
              <a:rPr lang="en-US" altLang="en-US" sz="1000" b="1">
                <a:solidFill>
                  <a:srgbClr val="993366"/>
                </a:solidFill>
              </a:rPr>
              <a:t>safe, healthy and environmentally friendly shelters</a:t>
            </a:r>
            <a:r>
              <a:rPr lang="en-US" altLang="en-US" sz="1000">
                <a:solidFill>
                  <a:srgbClr val="4D4D4D"/>
                </a:solidFill>
              </a:rPr>
              <a:t>. Since Hurricane Katrina, a number of individuals and companies have worked to develop new and improved emergency relief structures. Read on to see the ones that we hope can be put to use in Haiti.</a:t>
            </a:r>
            <a:r>
              <a:rPr lang="en-US" altLang="en-US" sz="1000">
                <a:solidFill>
                  <a:schemeClr val="bg2"/>
                </a:solidFill>
              </a:rPr>
              <a:t> </a:t>
            </a:r>
          </a:p>
          <a:p>
            <a:pPr algn="just" eaLnBrk="1" hangingPunct="1">
              <a:spcBef>
                <a:spcPct val="50000"/>
              </a:spcBef>
            </a:pPr>
            <a:endParaRPr lang="en-GB" altLang="en-US" sz="1000">
              <a:solidFill>
                <a:schemeClr val="bg2"/>
              </a:solidFill>
            </a:endParaRPr>
          </a:p>
          <a:p>
            <a:pPr algn="just" eaLnBrk="1" hangingPunct="1">
              <a:spcBef>
                <a:spcPct val="50000"/>
              </a:spcBef>
            </a:pPr>
            <a:endParaRPr lang="en-GB" altLang="en-US" sz="1000">
              <a:solidFill>
                <a:schemeClr val="bg2"/>
              </a:solidFill>
            </a:endParaRPr>
          </a:p>
          <a:p>
            <a:pPr algn="just" eaLnBrk="1" hangingPunct="1">
              <a:spcBef>
                <a:spcPct val="50000"/>
              </a:spcBef>
            </a:pPr>
            <a:endParaRPr lang="en-GB" altLang="en-US" sz="1000">
              <a:solidFill>
                <a:schemeClr val="bg2"/>
              </a:solidFill>
            </a:endParaRPr>
          </a:p>
          <a:p>
            <a:pPr algn="just" eaLnBrk="1" hangingPunct="1">
              <a:spcBef>
                <a:spcPct val="50000"/>
              </a:spcBef>
            </a:pPr>
            <a:endParaRPr lang="en-GB" altLang="en-US" sz="1000">
              <a:solidFill>
                <a:schemeClr val="bg2"/>
              </a:solidFill>
            </a:endParaRPr>
          </a:p>
          <a:p>
            <a:pPr algn="just" eaLnBrk="1" hangingPunct="1">
              <a:spcBef>
                <a:spcPct val="50000"/>
              </a:spcBef>
            </a:pPr>
            <a:endParaRPr lang="en-GB" altLang="en-US" sz="1000">
              <a:solidFill>
                <a:schemeClr val="bg2"/>
              </a:solidFill>
            </a:endParaRPr>
          </a:p>
          <a:p>
            <a:pPr algn="just" eaLnBrk="1" hangingPunct="1">
              <a:spcBef>
                <a:spcPct val="50000"/>
              </a:spcBef>
            </a:pPr>
            <a:endParaRPr lang="en-GB" altLang="en-US" sz="1000">
              <a:solidFill>
                <a:schemeClr val="bg2"/>
              </a:solidFill>
            </a:endParaRPr>
          </a:p>
          <a:p>
            <a:pPr algn="just" eaLnBrk="1" hangingPunct="1">
              <a:spcBef>
                <a:spcPct val="50000"/>
              </a:spcBef>
            </a:pPr>
            <a:endParaRPr lang="en-GB" altLang="en-US" sz="1000">
              <a:solidFill>
                <a:schemeClr val="bg2"/>
              </a:solidFill>
            </a:endParaRPr>
          </a:p>
          <a:p>
            <a:pPr algn="just" eaLnBrk="1" hangingPunct="1">
              <a:spcBef>
                <a:spcPct val="50000"/>
              </a:spcBef>
            </a:pPr>
            <a:endParaRPr lang="en-GB" altLang="en-US" sz="1000">
              <a:solidFill>
                <a:schemeClr val="bg2"/>
              </a:solidFill>
            </a:endParaRPr>
          </a:p>
          <a:p>
            <a:pPr algn="just" eaLnBrk="1" hangingPunct="1">
              <a:spcBef>
                <a:spcPct val="50000"/>
              </a:spcBef>
            </a:pPr>
            <a:endParaRPr lang="en-GB" altLang="en-US" sz="1000">
              <a:solidFill>
                <a:schemeClr val="bg2"/>
              </a:solidFill>
            </a:endParaRPr>
          </a:p>
          <a:p>
            <a:pPr algn="just" eaLnBrk="1" hangingPunct="1">
              <a:spcBef>
                <a:spcPct val="50000"/>
              </a:spcBef>
            </a:pPr>
            <a:endParaRPr lang="en-GB" altLang="en-US" sz="1000">
              <a:solidFill>
                <a:schemeClr val="bg2"/>
              </a:solidFill>
            </a:endParaRPr>
          </a:p>
          <a:p>
            <a:pPr algn="just" eaLnBrk="1" hangingPunct="1">
              <a:spcBef>
                <a:spcPct val="50000"/>
              </a:spcBef>
            </a:pPr>
            <a:endParaRPr lang="en-GB" altLang="en-US" sz="500" b="1">
              <a:solidFill>
                <a:schemeClr val="bg2"/>
              </a:solidFill>
            </a:endParaRPr>
          </a:p>
          <a:p>
            <a:pPr algn="just" eaLnBrk="1" hangingPunct="1">
              <a:spcBef>
                <a:spcPct val="50000"/>
              </a:spcBef>
            </a:pPr>
            <a:r>
              <a:rPr lang="en-GB" altLang="en-US" sz="1200" b="1">
                <a:solidFill>
                  <a:srgbClr val="4D4D4D"/>
                </a:solidFill>
              </a:rPr>
              <a:t>REACTION HOUSING EMERGENCY SHELTERS</a:t>
            </a:r>
          </a:p>
          <a:p>
            <a:pPr algn="just" eaLnBrk="1" hangingPunct="1">
              <a:spcBef>
                <a:spcPct val="50000"/>
              </a:spcBef>
            </a:pPr>
            <a:r>
              <a:rPr lang="en-US" altLang="en-US" sz="1000">
                <a:solidFill>
                  <a:srgbClr val="4D4D4D"/>
                </a:solidFill>
              </a:rPr>
              <a:t>These shelters, designed by Michael Daniel, are designed to be </a:t>
            </a:r>
            <a:r>
              <a:rPr lang="en-US" altLang="en-US" sz="1000" b="1">
                <a:solidFill>
                  <a:srgbClr val="993366"/>
                </a:solidFill>
              </a:rPr>
              <a:t>quickly deployed</a:t>
            </a:r>
            <a:r>
              <a:rPr lang="en-US" altLang="en-US" sz="1000">
                <a:solidFill>
                  <a:srgbClr val="4D4D4D"/>
                </a:solidFill>
              </a:rPr>
              <a:t> and (because they are </a:t>
            </a:r>
            <a:r>
              <a:rPr lang="en-US" altLang="en-US" sz="1000" b="1">
                <a:solidFill>
                  <a:srgbClr val="993366"/>
                </a:solidFill>
              </a:rPr>
              <a:t>flat packed</a:t>
            </a:r>
            <a:r>
              <a:rPr lang="en-US" altLang="en-US" sz="1000">
                <a:solidFill>
                  <a:srgbClr val="4D4D4D"/>
                </a:solidFill>
              </a:rPr>
              <a:t>) many can be </a:t>
            </a:r>
            <a:r>
              <a:rPr lang="en-US" altLang="en-US" sz="1000" b="1">
                <a:solidFill>
                  <a:srgbClr val="993366"/>
                </a:solidFill>
              </a:rPr>
              <a:t>shipped to the disaster area at one time</a:t>
            </a:r>
            <a:r>
              <a:rPr lang="en-US" altLang="en-US" sz="1000">
                <a:solidFill>
                  <a:srgbClr val="993366"/>
                </a:solidFill>
              </a:rPr>
              <a:t>. </a:t>
            </a:r>
            <a:r>
              <a:rPr lang="en-US" altLang="en-US" sz="1000" b="1">
                <a:solidFill>
                  <a:srgbClr val="993366"/>
                </a:solidFill>
              </a:rPr>
              <a:t>Easily assembled in minutes without any tools or machinery</a:t>
            </a:r>
            <a:r>
              <a:rPr lang="en-US" altLang="en-US" sz="1000">
                <a:solidFill>
                  <a:srgbClr val="4D4D4D"/>
                </a:solidFill>
              </a:rPr>
              <a:t>, the Reaction Housing unit can house up to 4 people and is wired for utilities. </a:t>
            </a:r>
            <a:endParaRPr lang="en-GB" altLang="en-US" sz="1000">
              <a:solidFill>
                <a:srgbClr val="4D4D4D"/>
              </a:solidFill>
            </a:endParaRPr>
          </a:p>
          <a:p>
            <a:pPr algn="just" eaLnBrk="1" hangingPunct="1">
              <a:spcBef>
                <a:spcPct val="50000"/>
              </a:spcBef>
            </a:pPr>
            <a:endParaRPr lang="en-GB" altLang="en-US" sz="1000">
              <a:solidFill>
                <a:srgbClr val="4D4D4D"/>
              </a:solidFill>
            </a:endParaRPr>
          </a:p>
        </p:txBody>
      </p:sp>
      <p:pic>
        <p:nvPicPr>
          <p:cNvPr id="10247" name="Picture 34" descr="Haiti-Earthquake-4">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963" y="3954463"/>
            <a:ext cx="3529012" cy="235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36" descr="Haiti-Earthquake-Emergency-Relief-Shelters-Reaction-Housing-Emergency-Shelter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838" y="7608888"/>
            <a:ext cx="3313112" cy="169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9" name="Text Box 37"/>
          <p:cNvSpPr txBox="1">
            <a:spLocks noChangeArrowheads="1"/>
          </p:cNvSpPr>
          <p:nvPr/>
        </p:nvSpPr>
        <p:spPr bwMode="auto">
          <a:xfrm>
            <a:off x="4240213" y="130175"/>
            <a:ext cx="4176712" cy="751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b="1">
                <a:solidFill>
                  <a:srgbClr val="4D4D4D"/>
                </a:solidFill>
              </a:rPr>
              <a:t>THE BU</a:t>
            </a:r>
            <a:r>
              <a:rPr lang="en-GB" altLang="en-US" sz="1200" b="1" u="sng">
                <a:solidFill>
                  <a:srgbClr val="4D4D4D"/>
                </a:solidFill>
              </a:rPr>
              <a:t>B</a:t>
            </a:r>
            <a:r>
              <a:rPr lang="en-GB" altLang="en-US" sz="1200" b="1">
                <a:solidFill>
                  <a:srgbClr val="4D4D4D"/>
                </a:solidFill>
              </a:rPr>
              <a:t>BLE HOUSE</a:t>
            </a:r>
            <a:r>
              <a:rPr lang="en-GB" altLang="en-US" sz="1400" b="1">
                <a:solidFill>
                  <a:schemeClr val="hlink"/>
                </a:solidFill>
              </a:rPr>
              <a:t> </a:t>
            </a:r>
          </a:p>
          <a:p>
            <a:pPr algn="just" eaLnBrk="1" hangingPunct="1">
              <a:spcBef>
                <a:spcPct val="50000"/>
              </a:spcBef>
            </a:pPr>
            <a:r>
              <a:rPr lang="en-US" altLang="en-US" sz="1000">
                <a:solidFill>
                  <a:srgbClr val="4D4D4D"/>
                </a:solidFill>
              </a:rPr>
              <a:t>This shelter is made out of a </a:t>
            </a:r>
            <a:r>
              <a:rPr lang="en-US" altLang="en-US" sz="1000" b="1">
                <a:solidFill>
                  <a:srgbClr val="993366"/>
                </a:solidFill>
              </a:rPr>
              <a:t>lightweight plastic skin</a:t>
            </a:r>
            <a:r>
              <a:rPr lang="en-US" altLang="en-US" sz="1000">
                <a:solidFill>
                  <a:srgbClr val="4D4D4D"/>
                </a:solidFill>
              </a:rPr>
              <a:t> that is put on over an </a:t>
            </a:r>
            <a:r>
              <a:rPr lang="en-US" altLang="en-US" sz="1000" b="1">
                <a:solidFill>
                  <a:srgbClr val="993366"/>
                </a:solidFill>
              </a:rPr>
              <a:t>aluminum frame</a:t>
            </a:r>
            <a:r>
              <a:rPr lang="en-US" altLang="en-US" sz="1000">
                <a:solidFill>
                  <a:srgbClr val="4D4D4D"/>
                </a:solidFill>
              </a:rPr>
              <a:t>. Clothing, fabrics, grass or other materials can be inserted into the skin to create insulation, and it also includes hookups for water and utilities. Minimalist in design, this prototype has a lot of potential to be </a:t>
            </a:r>
            <a:r>
              <a:rPr lang="en-US" altLang="en-US" sz="1000" b="1">
                <a:solidFill>
                  <a:srgbClr val="993366"/>
                </a:solidFill>
              </a:rPr>
              <a:t>easily manufactured and deployed</a:t>
            </a:r>
            <a:r>
              <a:rPr lang="en-US" altLang="en-US" sz="1000">
                <a:solidFill>
                  <a:srgbClr val="4D4D4D"/>
                </a:solidFill>
              </a:rPr>
              <a:t>. </a:t>
            </a: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r>
              <a:rPr lang="en-GB" altLang="en-US" sz="1200" b="1">
                <a:solidFill>
                  <a:schemeClr val="folHlink"/>
                </a:solidFill>
              </a:rPr>
              <a:t>GREEN</a:t>
            </a:r>
            <a:r>
              <a:rPr lang="en-GB" altLang="en-US" sz="1200" b="1">
                <a:solidFill>
                  <a:srgbClr val="4D4D4D"/>
                </a:solidFill>
              </a:rPr>
              <a:t> HORIZON PREFAB SHELTER</a:t>
            </a:r>
            <a:endParaRPr lang="en-US" altLang="en-US" sz="1200" b="1">
              <a:solidFill>
                <a:srgbClr val="4D4D4D"/>
              </a:solidFill>
            </a:endParaRPr>
          </a:p>
          <a:p>
            <a:pPr algn="just" eaLnBrk="1" hangingPunct="1">
              <a:spcBef>
                <a:spcPct val="50000"/>
              </a:spcBef>
            </a:pPr>
            <a:r>
              <a:rPr lang="en-US" altLang="en-US" sz="1000">
                <a:solidFill>
                  <a:srgbClr val="4D4D4D"/>
                </a:solidFill>
              </a:rPr>
              <a:t>Beefier than the first two shelters, the Green Horizon Prefab is also </a:t>
            </a:r>
            <a:r>
              <a:rPr lang="en-US" altLang="en-US" sz="1000" b="1">
                <a:solidFill>
                  <a:srgbClr val="993366"/>
                </a:solidFill>
              </a:rPr>
              <a:t>environmentally friendly</a:t>
            </a:r>
            <a:r>
              <a:rPr lang="en-US" altLang="en-US" sz="1000">
                <a:solidFill>
                  <a:srgbClr val="4D4D4D"/>
                </a:solidFill>
              </a:rPr>
              <a:t>, made from </a:t>
            </a:r>
            <a:r>
              <a:rPr lang="en-US" altLang="en-US" sz="1000" b="1">
                <a:solidFill>
                  <a:srgbClr val="993366"/>
                </a:solidFill>
              </a:rPr>
              <a:t>recycled materials</a:t>
            </a:r>
            <a:r>
              <a:rPr lang="en-US" altLang="en-US" sz="1000">
                <a:solidFill>
                  <a:srgbClr val="4D4D4D"/>
                </a:solidFill>
              </a:rPr>
              <a:t>, outfitted with solar panels, grey water recycling, wired for utilities and made of prefabricated parts. The prefab can be </a:t>
            </a:r>
            <a:r>
              <a:rPr lang="en-US" altLang="en-US" sz="1000" b="1">
                <a:solidFill>
                  <a:srgbClr val="993366"/>
                </a:solidFill>
              </a:rPr>
              <a:t>easily shipped by attaching wheels to the bottom</a:t>
            </a:r>
            <a:r>
              <a:rPr lang="en-US" altLang="en-US" sz="1000">
                <a:solidFill>
                  <a:srgbClr val="4D4D4D"/>
                </a:solidFill>
              </a:rPr>
              <a:t> and carting via truck, or it can be placed in a shipping container. Manufacturing for the Green Horizon has already begun, but no word if they are far enough along to be utilized. </a:t>
            </a: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r>
              <a:rPr lang="en-GB" altLang="en-US" sz="1200" b="1">
                <a:solidFill>
                  <a:srgbClr val="4D4D4D"/>
                </a:solidFill>
              </a:rPr>
              <a:t>FOLDING BAMBOO HOUSE</a:t>
            </a:r>
          </a:p>
          <a:p>
            <a:pPr algn="just" eaLnBrk="1" hangingPunct="1">
              <a:spcBef>
                <a:spcPct val="50000"/>
              </a:spcBef>
            </a:pPr>
            <a:r>
              <a:rPr lang="en-US" altLang="en-US" sz="1000">
                <a:solidFill>
                  <a:srgbClr val="4D4D4D"/>
                </a:solidFill>
              </a:rPr>
              <a:t>A simple yet </a:t>
            </a:r>
            <a:r>
              <a:rPr lang="en-US" altLang="en-US" sz="1000" b="1">
                <a:solidFill>
                  <a:srgbClr val="993366"/>
                </a:solidFill>
              </a:rPr>
              <a:t>elegant design</a:t>
            </a:r>
            <a:r>
              <a:rPr lang="en-US" altLang="en-US" sz="1000">
                <a:solidFill>
                  <a:srgbClr val="4D4D4D"/>
                </a:solidFill>
              </a:rPr>
              <a:t>, the Folding Bamboo House, designed by Ming Tang, is constructed from bamboo and </a:t>
            </a:r>
            <a:r>
              <a:rPr lang="en-US" altLang="en-US" sz="1000" b="1">
                <a:solidFill>
                  <a:srgbClr val="993366"/>
                </a:solidFill>
              </a:rPr>
              <a:t>recycled paper and can be cheaply manufactured</a:t>
            </a:r>
            <a:r>
              <a:rPr lang="en-US" altLang="en-US" sz="1000">
                <a:solidFill>
                  <a:srgbClr val="4D4D4D"/>
                </a:solidFill>
              </a:rPr>
              <a:t>. Tang designed the geometric folding structure after a7.9 earthquake hit central China. The </a:t>
            </a:r>
            <a:r>
              <a:rPr lang="en-US" altLang="en-US" sz="1000" b="1">
                <a:solidFill>
                  <a:srgbClr val="993366"/>
                </a:solidFill>
              </a:rPr>
              <a:t>structures can be folded into many different shapes</a:t>
            </a:r>
            <a:r>
              <a:rPr lang="en-US" altLang="en-US" sz="1000">
                <a:solidFill>
                  <a:srgbClr val="993366"/>
                </a:solidFill>
              </a:rPr>
              <a:t>, </a:t>
            </a:r>
            <a:r>
              <a:rPr lang="en-US" altLang="en-US" sz="1000" b="1">
                <a:solidFill>
                  <a:srgbClr val="993366"/>
                </a:solidFill>
              </a:rPr>
              <a:t>allowing a range of structures to be created</a:t>
            </a:r>
            <a:r>
              <a:rPr lang="en-US" altLang="en-US" sz="1000">
                <a:solidFill>
                  <a:srgbClr val="4D4D4D"/>
                </a:solidFill>
              </a:rPr>
              <a:t>.</a:t>
            </a:r>
            <a:endParaRPr lang="en-GB" altLang="en-US" sz="2500">
              <a:solidFill>
                <a:srgbClr val="4D4D4D"/>
              </a:solidFill>
            </a:endParaRPr>
          </a:p>
        </p:txBody>
      </p:sp>
      <p:sp>
        <p:nvSpPr>
          <p:cNvPr id="10250" name="Text Box 38"/>
          <p:cNvSpPr txBox="1">
            <a:spLocks noChangeArrowheads="1"/>
          </p:cNvSpPr>
          <p:nvPr/>
        </p:nvSpPr>
        <p:spPr bwMode="auto">
          <a:xfrm>
            <a:off x="8489950" y="1055688"/>
            <a:ext cx="4248150" cy="565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US" altLang="en-US" sz="1200" b="1" u="sng">
                <a:solidFill>
                  <a:srgbClr val="4D4D4D"/>
                </a:solidFill>
              </a:rPr>
              <a:t>RE</a:t>
            </a:r>
            <a:r>
              <a:rPr lang="en-US" altLang="en-US" sz="1200" b="1">
                <a:solidFill>
                  <a:srgbClr val="4D4D4D"/>
                </a:solidFill>
              </a:rPr>
              <a:t>COVER ACCORDION SHELTER</a:t>
            </a:r>
          </a:p>
          <a:p>
            <a:pPr algn="just" eaLnBrk="1" hangingPunct="1">
              <a:spcBef>
                <a:spcPct val="50000"/>
              </a:spcBef>
            </a:pPr>
            <a:r>
              <a:rPr lang="en-US" altLang="en-US" sz="1000">
                <a:solidFill>
                  <a:srgbClr val="4D4D4D"/>
                </a:solidFill>
              </a:rPr>
              <a:t>This first response emergency shelter is super </a:t>
            </a:r>
            <a:r>
              <a:rPr lang="en-US" altLang="en-US" sz="1000" b="1">
                <a:solidFill>
                  <a:srgbClr val="993366"/>
                </a:solidFill>
              </a:rPr>
              <a:t>easy to transport</a:t>
            </a:r>
            <a:r>
              <a:rPr lang="en-US" altLang="en-US" sz="1000">
                <a:solidFill>
                  <a:srgbClr val="4D4D4D"/>
                </a:solidFill>
              </a:rPr>
              <a:t> and </a:t>
            </a:r>
            <a:r>
              <a:rPr lang="en-US" altLang="en-US" sz="1000" b="1">
                <a:solidFill>
                  <a:srgbClr val="993366"/>
                </a:solidFill>
              </a:rPr>
              <a:t>set up requires only one person</a:t>
            </a:r>
            <a:r>
              <a:rPr lang="en-US" altLang="en-US" sz="1000">
                <a:solidFill>
                  <a:srgbClr val="4D4D4D"/>
                </a:solidFill>
              </a:rPr>
              <a:t>. Made out of polypropylene, the shelter can </a:t>
            </a:r>
            <a:r>
              <a:rPr lang="en-US" altLang="en-US" sz="1000" b="1">
                <a:solidFill>
                  <a:srgbClr val="993366"/>
                </a:solidFill>
              </a:rPr>
              <a:t>form many shapes</a:t>
            </a:r>
            <a:r>
              <a:rPr lang="en-US" altLang="en-US" sz="1000">
                <a:solidFill>
                  <a:srgbClr val="4D4D4D"/>
                </a:solidFill>
              </a:rPr>
              <a:t> and provide relief for up to </a:t>
            </a:r>
            <a:r>
              <a:rPr lang="en-US" altLang="en-US" sz="1000" b="1">
                <a:solidFill>
                  <a:srgbClr val="993366"/>
                </a:solidFill>
              </a:rPr>
              <a:t>4 people</a:t>
            </a:r>
            <a:r>
              <a:rPr lang="en-US" altLang="en-US" sz="1000">
                <a:solidFill>
                  <a:srgbClr val="4D4D4D"/>
                </a:solidFill>
              </a:rPr>
              <a:t>, while </a:t>
            </a:r>
            <a:r>
              <a:rPr lang="en-US" altLang="en-US" sz="1000" b="1">
                <a:solidFill>
                  <a:srgbClr val="993366"/>
                </a:solidFill>
              </a:rPr>
              <a:t>rainwater can be collected from the folds</a:t>
            </a:r>
            <a:r>
              <a:rPr lang="en-US" altLang="en-US" sz="1000">
                <a:solidFill>
                  <a:srgbClr val="4D4D4D"/>
                </a:solidFill>
              </a:rPr>
              <a:t>. While it doesn’t include a utility hookup, beds or renewable energy generation, it does provide a quick roof over disaster victims heads.</a:t>
            </a: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200" b="1">
              <a:solidFill>
                <a:srgbClr val="4D4D4D"/>
              </a:solidFill>
            </a:endParaRPr>
          </a:p>
          <a:p>
            <a:pPr algn="just" eaLnBrk="1" hangingPunct="1">
              <a:spcBef>
                <a:spcPct val="50000"/>
              </a:spcBef>
            </a:pPr>
            <a:r>
              <a:rPr lang="en-GB" altLang="en-US" sz="1200" b="1">
                <a:solidFill>
                  <a:srgbClr val="4D4D4D"/>
                </a:solidFill>
              </a:rPr>
              <a:t>THE OFF-GRID CLEAN HUB</a:t>
            </a:r>
          </a:p>
          <a:p>
            <a:pPr algn="just" eaLnBrk="1" hangingPunct="1">
              <a:spcBef>
                <a:spcPct val="50000"/>
              </a:spcBef>
            </a:pPr>
            <a:endParaRPr lang="en-GB" altLang="en-US" sz="300" b="1">
              <a:solidFill>
                <a:srgbClr val="4D4D4D"/>
              </a:solidFill>
            </a:endParaRPr>
          </a:p>
          <a:p>
            <a:pPr algn="just" eaLnBrk="1" hangingPunct="1"/>
            <a:r>
              <a:rPr lang="en-US" altLang="en-US" sz="1000">
                <a:solidFill>
                  <a:srgbClr val="4D4D4D"/>
                </a:solidFill>
              </a:rPr>
              <a:t>Conceived by Shelter Architecture in collaboration with Architecture for Humanity, this completely off-grid prefab unit, </a:t>
            </a:r>
            <a:r>
              <a:rPr lang="en-US" altLang="en-US" sz="1000" b="1">
                <a:solidFill>
                  <a:srgbClr val="993366"/>
                </a:solidFill>
              </a:rPr>
              <a:t>can provide water</a:t>
            </a:r>
            <a:r>
              <a:rPr lang="en-US" altLang="en-US" sz="1000">
                <a:solidFill>
                  <a:srgbClr val="4D4D4D"/>
                </a:solidFill>
              </a:rPr>
              <a:t>, sanitation and </a:t>
            </a:r>
            <a:r>
              <a:rPr lang="en-US" altLang="en-US" sz="1000" b="1">
                <a:solidFill>
                  <a:srgbClr val="993366"/>
                </a:solidFill>
              </a:rPr>
              <a:t>renewable generated power</a:t>
            </a:r>
            <a:r>
              <a:rPr lang="en-US" altLang="en-US" sz="1000">
                <a:solidFill>
                  <a:srgbClr val="4D4D4D"/>
                </a:solidFill>
              </a:rPr>
              <a:t>. It’s designed to </a:t>
            </a:r>
            <a:r>
              <a:rPr lang="en-US" altLang="en-US" sz="1000" b="1">
                <a:solidFill>
                  <a:srgbClr val="993366"/>
                </a:solidFill>
              </a:rPr>
              <a:t>support victims after a disaster as a mid-term shelter</a:t>
            </a:r>
            <a:r>
              <a:rPr lang="en-US" altLang="en-US" sz="1000">
                <a:solidFill>
                  <a:srgbClr val="4D4D4D"/>
                </a:solidFill>
              </a:rPr>
              <a:t>, rather than as a first response. Built within a standard shipping container, the unit is self-contained and can be shipped within days.</a:t>
            </a:r>
          </a:p>
          <a:p>
            <a:pPr algn="just" eaLnBrk="1" hangingPunct="1"/>
            <a:endParaRPr lang="en-US" altLang="en-US" sz="1000">
              <a:solidFill>
                <a:srgbClr val="4D4D4D"/>
              </a:solidFill>
            </a:endParaRPr>
          </a:p>
          <a:p>
            <a:pPr algn="just" eaLnBrk="1" hangingPunct="1"/>
            <a:r>
              <a:rPr lang="en-US" altLang="en-US" sz="1000">
                <a:solidFill>
                  <a:srgbClr val="4D4D4D"/>
                </a:solidFill>
              </a:rPr>
              <a:t>While we don’t know yet what kind of emergency shelters are being deployed to aid the people of Haiti or Japan, we hope that relief </a:t>
            </a:r>
            <a:r>
              <a:rPr lang="en-US" altLang="en-US" sz="1000" b="1">
                <a:solidFill>
                  <a:srgbClr val="993366"/>
                </a:solidFill>
              </a:rPr>
              <a:t>organizations are much better prepared than in previous situations and can offer Haiti the help they need</a:t>
            </a:r>
            <a:r>
              <a:rPr lang="en-US" altLang="en-US" sz="1000">
                <a:solidFill>
                  <a:srgbClr val="4D4D4D"/>
                </a:solidFill>
              </a:rPr>
              <a:t>. If you want to show your support, please consider donating to a worthy organization like the </a:t>
            </a:r>
            <a:r>
              <a:rPr lang="en-US" altLang="en-US" sz="1000" b="1">
                <a:solidFill>
                  <a:srgbClr val="FF0000"/>
                </a:solidFill>
              </a:rPr>
              <a:t>American Red Cross International Response Fund</a:t>
            </a:r>
            <a:r>
              <a:rPr lang="en-US" altLang="en-US" sz="1000">
                <a:solidFill>
                  <a:srgbClr val="4D4D4D"/>
                </a:solidFill>
              </a:rPr>
              <a:t>, Doctors Without Borders, Architecture For Humanity, and more.</a:t>
            </a:r>
            <a:endParaRPr lang="en-GB" altLang="en-US" sz="1000">
              <a:solidFill>
                <a:srgbClr val="4D4D4D"/>
              </a:solidFill>
            </a:endParaRPr>
          </a:p>
        </p:txBody>
      </p:sp>
      <p:sp>
        <p:nvSpPr>
          <p:cNvPr id="10251" name="Text Box 39"/>
          <p:cNvSpPr txBox="1">
            <a:spLocks noChangeArrowheads="1"/>
          </p:cNvSpPr>
          <p:nvPr/>
        </p:nvSpPr>
        <p:spPr bwMode="auto">
          <a:xfrm>
            <a:off x="207963" y="9304338"/>
            <a:ext cx="3498850" cy="24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800">
                <a:hlinkClick r:id="rId6"/>
              </a:rPr>
              <a:t>http://inhabitat.com/prefab-friday-reaction-housing-emergency-shelters/</a:t>
            </a:r>
            <a:r>
              <a:rPr lang="en-GB" altLang="en-US" sz="800"/>
              <a:t> </a:t>
            </a:r>
            <a:endParaRPr lang="en-US" altLang="en-US" sz="800"/>
          </a:p>
        </p:txBody>
      </p:sp>
      <p:pic>
        <p:nvPicPr>
          <p:cNvPr id="10252" name="Picture 41" descr="Haiti-Earthquake-Emergency-Relief-Shelters-Bubble-Hous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84675" y="1366838"/>
            <a:ext cx="2519363"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3" name="Text Box 42"/>
          <p:cNvSpPr txBox="1">
            <a:spLocks noChangeArrowheads="1"/>
          </p:cNvSpPr>
          <p:nvPr/>
        </p:nvSpPr>
        <p:spPr bwMode="auto">
          <a:xfrm>
            <a:off x="6977063" y="1822450"/>
            <a:ext cx="147637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US" altLang="en-US" sz="800">
                <a:hlinkClick r:id="rId8"/>
              </a:rPr>
              <a:t>http://inhabitat.com/portable-bubble-house/</a:t>
            </a:r>
            <a:r>
              <a:rPr lang="en-US" altLang="en-US" sz="800"/>
              <a:t> </a:t>
            </a:r>
          </a:p>
        </p:txBody>
      </p:sp>
      <p:sp>
        <p:nvSpPr>
          <p:cNvPr id="10254" name="Rectangle 43"/>
          <p:cNvSpPr>
            <a:spLocks noChangeArrowheads="1"/>
          </p:cNvSpPr>
          <p:nvPr/>
        </p:nvSpPr>
        <p:spPr bwMode="auto">
          <a:xfrm>
            <a:off x="6616700" y="5122863"/>
            <a:ext cx="1800225"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US" altLang="en-US" sz="800">
                <a:hlinkClick r:id="rId9"/>
              </a:rPr>
              <a:t>http://inhabitat.com/ultra-adaptable-green-horizon-prefab-debuts-at-west-coast-green/</a:t>
            </a:r>
            <a:r>
              <a:rPr lang="en-US" altLang="en-US" sz="800"/>
              <a:t> </a:t>
            </a:r>
          </a:p>
        </p:txBody>
      </p:sp>
      <p:pic>
        <p:nvPicPr>
          <p:cNvPr id="10255" name="Picture 45" descr="Haiti-Earthquake-Emergency-Relief-Shelters-Green-Horizon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84675" y="4608513"/>
            <a:ext cx="2270125" cy="170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6" name="Rectangle 46"/>
          <p:cNvSpPr>
            <a:spLocks noChangeArrowheads="1"/>
          </p:cNvSpPr>
          <p:nvPr/>
        </p:nvSpPr>
        <p:spPr bwMode="auto">
          <a:xfrm>
            <a:off x="7042150" y="8240713"/>
            <a:ext cx="137477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US" altLang="en-US" sz="800">
                <a:hlinkClick r:id="rId11"/>
              </a:rPr>
              <a:t>http://inhabitat.com/origami-inspired-folding-bamboo-house-by-ming-trang/</a:t>
            </a:r>
            <a:r>
              <a:rPr lang="en-US" altLang="en-US" sz="800"/>
              <a:t> </a:t>
            </a:r>
          </a:p>
        </p:txBody>
      </p:sp>
      <p:pic>
        <p:nvPicPr>
          <p:cNvPr id="10257" name="Picture 48" descr="Haiti-Earthquake-Emergency-Relief-Shelters-Folding-Bamboo-Hous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84675" y="7775575"/>
            <a:ext cx="2520950" cy="163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8" name="Picture 50" descr="Haiti-Earthquake-Emergency-Relief-Shelters-reCover-Shelte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634413" y="2459038"/>
            <a:ext cx="2808287" cy="169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9" name="Rectangle 51"/>
          <p:cNvSpPr>
            <a:spLocks noChangeArrowheads="1"/>
          </p:cNvSpPr>
          <p:nvPr/>
        </p:nvSpPr>
        <p:spPr bwMode="auto">
          <a:xfrm>
            <a:off x="11442700" y="3106738"/>
            <a:ext cx="1366838"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US" altLang="en-US" sz="800">
                <a:hlinkClick r:id="rId14"/>
              </a:rPr>
              <a:t>http://inhabitat.com/matthew-malone-recovery-shelter/</a:t>
            </a:r>
            <a:r>
              <a:rPr lang="en-US" altLang="en-US" sz="800"/>
              <a:t> </a:t>
            </a:r>
          </a:p>
        </p:txBody>
      </p:sp>
      <p:pic>
        <p:nvPicPr>
          <p:cNvPr id="10260" name="Picture 53" descr="Haiti-Earthquake-Emergency-Relief-Shelters-Clean-Hub"/>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632825" y="6816725"/>
            <a:ext cx="287972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1" name="Rectangle 54"/>
          <p:cNvSpPr>
            <a:spLocks noChangeArrowheads="1"/>
          </p:cNvSpPr>
          <p:nvPr/>
        </p:nvSpPr>
        <p:spPr bwMode="auto">
          <a:xfrm>
            <a:off x="11522075" y="7402513"/>
            <a:ext cx="1143000"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US" altLang="en-US" sz="800">
                <a:hlinkClick r:id="rId16"/>
              </a:rPr>
              <a:t>http://inhabitat.com/prefab-friday-clean-hub/</a:t>
            </a:r>
            <a:r>
              <a:rPr lang="en-US" altLang="en-US" sz="800"/>
              <a:t> </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44"/>
          <p:cNvSpPr txBox="1">
            <a:spLocks noChangeArrowheads="1"/>
          </p:cNvSpPr>
          <p:nvPr/>
        </p:nvSpPr>
        <p:spPr bwMode="auto">
          <a:xfrm>
            <a:off x="4241800" y="1123950"/>
            <a:ext cx="4103688" cy="850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u="sng">
                <a:solidFill>
                  <a:schemeClr val="hlink"/>
                </a:solidFill>
              </a:rPr>
              <a:t>INTERVIEWING WITH THE EXPERT</a:t>
            </a:r>
          </a:p>
          <a:p>
            <a:pPr algn="just" eaLnBrk="1" hangingPunct="1"/>
            <a:r>
              <a:rPr lang="en-GB" altLang="en-US" sz="1000">
                <a:solidFill>
                  <a:srgbClr val="4D4D4D"/>
                </a:solidFill>
              </a:rPr>
              <a:t>Below are the answers received to my questions from the interview</a:t>
            </a:r>
            <a:r>
              <a:rPr lang="en-GB" altLang="en-US" sz="1000"/>
              <a:t>.</a:t>
            </a:r>
          </a:p>
          <a:p>
            <a:pPr algn="just" eaLnBrk="1" hangingPunct="1"/>
            <a:endParaRPr lang="en-US" altLang="en-US" sz="1000"/>
          </a:p>
          <a:p>
            <a:pPr algn="just" eaLnBrk="1" hangingPunct="1"/>
            <a:r>
              <a:rPr lang="en-GB" altLang="en-US" sz="1200" b="1" u="sng">
                <a:solidFill>
                  <a:srgbClr val="993366"/>
                </a:solidFill>
              </a:rPr>
              <a:t>Q1:</a:t>
            </a:r>
            <a:r>
              <a:rPr lang="en-GB" altLang="en-US" sz="1000" b="1">
                <a:solidFill>
                  <a:schemeClr val="folHlink"/>
                </a:solidFill>
              </a:rPr>
              <a:t> How would you describe the ergonomics of the original school desk?</a:t>
            </a:r>
          </a:p>
          <a:p>
            <a:pPr algn="just" eaLnBrk="1" hangingPunct="1"/>
            <a:r>
              <a:rPr lang="en-GB" altLang="en-US" sz="1000">
                <a:solidFill>
                  <a:srgbClr val="4D4D4D"/>
                </a:solidFill>
              </a:rPr>
              <a:t>I felt they were fine, however the product was uncomfortable to sit or work on for long hours. Therefore I didn’t think the ergonomics were very practical.</a:t>
            </a:r>
          </a:p>
          <a:p>
            <a:pPr algn="just" eaLnBrk="1" hangingPunct="1"/>
            <a:endParaRPr lang="en-GB" altLang="en-US" sz="1000" b="1">
              <a:solidFill>
                <a:schemeClr val="folHlink"/>
              </a:solidFill>
            </a:endParaRPr>
          </a:p>
          <a:p>
            <a:pPr algn="just" eaLnBrk="1" hangingPunct="1"/>
            <a:r>
              <a:rPr lang="en-GB" altLang="en-US" sz="1200" b="1" u="sng">
                <a:solidFill>
                  <a:srgbClr val="993366"/>
                </a:solidFill>
              </a:rPr>
              <a:t>Q2:</a:t>
            </a:r>
            <a:r>
              <a:rPr lang="en-GB" altLang="en-US" sz="1000" b="1">
                <a:solidFill>
                  <a:schemeClr val="folHlink"/>
                </a:solidFill>
              </a:rPr>
              <a:t> How would you describe the ergonomics of the new design of the school desk?</a:t>
            </a:r>
            <a:r>
              <a:rPr lang="en-GB" altLang="en-US" sz="1000" b="1">
                <a:solidFill>
                  <a:srgbClr val="FF0000"/>
                </a:solidFill>
              </a:rPr>
              <a:t>                                                                                             </a:t>
            </a:r>
          </a:p>
          <a:p>
            <a:pPr algn="just" eaLnBrk="1" hangingPunct="1"/>
            <a:r>
              <a:rPr lang="en-GB" altLang="en-US" sz="1000">
                <a:solidFill>
                  <a:srgbClr val="4D4D4D"/>
                </a:solidFill>
              </a:rPr>
              <a:t>I think the new product ergonomics are great, it’s a great size, great weight and its also highly portable and compactable.</a:t>
            </a:r>
          </a:p>
          <a:p>
            <a:pPr algn="just" eaLnBrk="1" hangingPunct="1"/>
            <a:endParaRPr lang="en-GB" altLang="en-US" sz="1000" b="1">
              <a:solidFill>
                <a:srgbClr val="4D4D4D"/>
              </a:solidFill>
            </a:endParaRPr>
          </a:p>
          <a:p>
            <a:pPr algn="just" eaLnBrk="1" hangingPunct="1"/>
            <a:r>
              <a:rPr lang="en-GB" altLang="en-US" sz="1200" b="1" u="sng">
                <a:solidFill>
                  <a:srgbClr val="993366"/>
                </a:solidFill>
              </a:rPr>
              <a:t>Q3:</a:t>
            </a:r>
            <a:r>
              <a:rPr lang="en-GB" altLang="en-US" sz="1000" b="1">
                <a:solidFill>
                  <a:schemeClr val="folHlink"/>
                </a:solidFill>
              </a:rPr>
              <a:t> What is your opinion of the aesthetics of my model of the school desk?</a:t>
            </a:r>
            <a:r>
              <a:rPr lang="en-GB" altLang="en-US" sz="1000" b="1">
                <a:solidFill>
                  <a:srgbClr val="FF0000"/>
                </a:solidFill>
              </a:rPr>
              <a:t>                                                	</a:t>
            </a:r>
          </a:p>
          <a:p>
            <a:pPr algn="just" eaLnBrk="1" hangingPunct="1"/>
            <a:r>
              <a:rPr lang="en-GB" altLang="en-US" sz="1000">
                <a:solidFill>
                  <a:srgbClr val="4D4D4D"/>
                </a:solidFill>
              </a:rPr>
              <a:t>I think the aesthetics of the product are better than the original, and use a good use of colour that would be especially attractive to both gender.</a:t>
            </a:r>
          </a:p>
          <a:p>
            <a:pPr algn="just" eaLnBrk="1" hangingPunct="1"/>
            <a:endParaRPr lang="en-GB" altLang="en-US" sz="1000" b="1">
              <a:solidFill>
                <a:srgbClr val="4D4D4D"/>
              </a:solidFill>
            </a:endParaRPr>
          </a:p>
          <a:p>
            <a:pPr algn="just" eaLnBrk="1" hangingPunct="1"/>
            <a:r>
              <a:rPr lang="en-GB" altLang="en-US" sz="1200" b="1" u="sng">
                <a:solidFill>
                  <a:srgbClr val="993366"/>
                </a:solidFill>
              </a:rPr>
              <a:t>Q4:</a:t>
            </a:r>
            <a:r>
              <a:rPr lang="en-GB" altLang="en-US" sz="1000" b="1">
                <a:solidFill>
                  <a:schemeClr val="folHlink"/>
                </a:solidFill>
              </a:rPr>
              <a:t> Have you experienced any problems with this new design?</a:t>
            </a:r>
            <a:r>
              <a:rPr lang="en-GB" altLang="en-US" sz="1000" b="1">
                <a:solidFill>
                  <a:srgbClr val="FF0000"/>
                </a:solidFill>
              </a:rPr>
              <a:t>                                         </a:t>
            </a:r>
          </a:p>
          <a:p>
            <a:pPr algn="just" eaLnBrk="1" hangingPunct="1"/>
            <a:r>
              <a:rPr lang="en-GB" altLang="en-US" sz="1000">
                <a:solidFill>
                  <a:srgbClr val="4D4D4D"/>
                </a:solidFill>
              </a:rPr>
              <a:t>I have not experienced any problems with this product yet; it seems to be doing its job very well.</a:t>
            </a:r>
          </a:p>
          <a:p>
            <a:pPr algn="just" eaLnBrk="1" hangingPunct="1"/>
            <a:endParaRPr lang="en-GB" altLang="en-US" sz="1000" b="1">
              <a:solidFill>
                <a:srgbClr val="4D4D4D"/>
              </a:solidFill>
            </a:endParaRPr>
          </a:p>
          <a:p>
            <a:pPr algn="just" eaLnBrk="1" hangingPunct="1"/>
            <a:r>
              <a:rPr lang="en-GB" altLang="en-US" sz="1200" b="1" u="sng">
                <a:solidFill>
                  <a:srgbClr val="993366"/>
                </a:solidFill>
              </a:rPr>
              <a:t>Q5:</a:t>
            </a:r>
            <a:r>
              <a:rPr lang="en-GB" altLang="en-US" sz="1000" b="1">
                <a:solidFill>
                  <a:schemeClr val="folHlink"/>
                </a:solidFill>
              </a:rPr>
              <a:t> How much will you willing to pay for this product?</a:t>
            </a:r>
            <a:r>
              <a:rPr lang="en-GB" altLang="en-US" sz="1000" b="1">
                <a:solidFill>
                  <a:srgbClr val="FF0000"/>
                </a:solidFill>
              </a:rPr>
              <a:t>                                                          </a:t>
            </a:r>
            <a:r>
              <a:rPr lang="en-GB" altLang="en-US" sz="1000">
                <a:solidFill>
                  <a:srgbClr val="4D4D4D"/>
                </a:solidFill>
              </a:rPr>
              <a:t>Between £5-£10.</a:t>
            </a:r>
          </a:p>
          <a:p>
            <a:pPr algn="just" eaLnBrk="1" hangingPunct="1"/>
            <a:endParaRPr lang="en-GB" altLang="en-US" sz="1000" b="1">
              <a:solidFill>
                <a:srgbClr val="4D4D4D"/>
              </a:solidFill>
            </a:endParaRPr>
          </a:p>
          <a:p>
            <a:pPr algn="just" eaLnBrk="1" hangingPunct="1"/>
            <a:r>
              <a:rPr lang="en-GB" altLang="en-US" sz="1200" b="1" u="sng">
                <a:solidFill>
                  <a:srgbClr val="993366"/>
                </a:solidFill>
              </a:rPr>
              <a:t>Q6:</a:t>
            </a:r>
            <a:r>
              <a:rPr lang="en-GB" altLang="en-US" sz="1000" b="1">
                <a:solidFill>
                  <a:schemeClr val="folHlink"/>
                </a:solidFill>
              </a:rPr>
              <a:t> What are your first impressions of the re-designed school desk?</a:t>
            </a:r>
            <a:r>
              <a:rPr lang="en-GB" altLang="en-US" sz="1000" b="1">
                <a:solidFill>
                  <a:srgbClr val="FF0000"/>
                </a:solidFill>
              </a:rPr>
              <a:t>       </a:t>
            </a:r>
          </a:p>
          <a:p>
            <a:pPr algn="just" eaLnBrk="1" hangingPunct="1"/>
            <a:r>
              <a:rPr lang="en-GB" altLang="en-US" sz="1000">
                <a:solidFill>
                  <a:srgbClr val="4D4D4D"/>
                </a:solidFill>
              </a:rPr>
              <a:t>I thought it was designed better as it looks more capable of doing its job more accurately.</a:t>
            </a:r>
          </a:p>
          <a:p>
            <a:pPr algn="just" eaLnBrk="1" hangingPunct="1"/>
            <a:endParaRPr lang="en-GB" altLang="en-US" sz="1000" b="1">
              <a:solidFill>
                <a:srgbClr val="4D4D4D"/>
              </a:solidFill>
            </a:endParaRPr>
          </a:p>
          <a:p>
            <a:pPr algn="just" eaLnBrk="1" hangingPunct="1"/>
            <a:r>
              <a:rPr lang="en-GB" altLang="en-US" sz="1200" b="1" u="sng">
                <a:solidFill>
                  <a:srgbClr val="993366"/>
                </a:solidFill>
              </a:rPr>
              <a:t>Q7:</a:t>
            </a:r>
            <a:r>
              <a:rPr lang="en-GB" altLang="en-US" sz="1000" b="1">
                <a:solidFill>
                  <a:schemeClr val="folHlink"/>
                </a:solidFill>
              </a:rPr>
              <a:t> How does the weight compare to previous Product?</a:t>
            </a:r>
            <a:r>
              <a:rPr lang="en-GB" altLang="en-US" sz="1000" b="1">
                <a:solidFill>
                  <a:srgbClr val="FF0000"/>
                </a:solidFill>
              </a:rPr>
              <a:t>                                 </a:t>
            </a:r>
            <a:r>
              <a:rPr lang="en-GB" altLang="en-US" sz="1000">
                <a:solidFill>
                  <a:srgbClr val="4D4D4D"/>
                </a:solidFill>
              </a:rPr>
              <a:t>The weight of this product was light for all age group, including younger children.</a:t>
            </a:r>
          </a:p>
          <a:p>
            <a:pPr algn="just" eaLnBrk="1" hangingPunct="1"/>
            <a:endParaRPr lang="en-GB" altLang="en-US" sz="1000" b="1">
              <a:solidFill>
                <a:srgbClr val="4D4D4D"/>
              </a:solidFill>
            </a:endParaRPr>
          </a:p>
          <a:p>
            <a:pPr algn="just" eaLnBrk="1" hangingPunct="1"/>
            <a:r>
              <a:rPr lang="en-GB" altLang="en-US" sz="1200" b="1" u="sng">
                <a:solidFill>
                  <a:srgbClr val="993366"/>
                </a:solidFill>
              </a:rPr>
              <a:t>Q8:</a:t>
            </a:r>
            <a:r>
              <a:rPr lang="en-GB" altLang="en-US" sz="1000" b="1">
                <a:solidFill>
                  <a:schemeClr val="folHlink"/>
                </a:solidFill>
              </a:rPr>
              <a:t> Do you think the product will hold many books and other documents?</a:t>
            </a:r>
            <a:r>
              <a:rPr lang="en-GB" altLang="en-US" sz="1000" b="1">
                <a:solidFill>
                  <a:srgbClr val="FF0000"/>
                </a:solidFill>
              </a:rPr>
              <a:t>                                 </a:t>
            </a:r>
          </a:p>
          <a:p>
            <a:pPr algn="just" eaLnBrk="1" hangingPunct="1"/>
            <a:r>
              <a:rPr lang="en-GB" altLang="en-US" sz="1000">
                <a:solidFill>
                  <a:srgbClr val="4D4D4D"/>
                </a:solidFill>
              </a:rPr>
              <a:t>I think the product can hold a fair amount of books; it really just depends on how many books or documents the user wants to put into the bag while there is a stool in the main pocket.</a:t>
            </a:r>
          </a:p>
          <a:p>
            <a:pPr algn="just" eaLnBrk="1" hangingPunct="1"/>
            <a:endParaRPr lang="en-GB" altLang="en-US" sz="1000" b="1">
              <a:solidFill>
                <a:srgbClr val="4D4D4D"/>
              </a:solidFill>
            </a:endParaRPr>
          </a:p>
          <a:p>
            <a:pPr algn="just" eaLnBrk="1" hangingPunct="1"/>
            <a:r>
              <a:rPr lang="en-GB" altLang="en-US" sz="1200" b="1" u="sng">
                <a:solidFill>
                  <a:srgbClr val="993366"/>
                </a:solidFill>
              </a:rPr>
              <a:t>Q9:</a:t>
            </a:r>
            <a:r>
              <a:rPr lang="en-GB" altLang="en-US" sz="1000" b="1">
                <a:solidFill>
                  <a:schemeClr val="folHlink"/>
                </a:solidFill>
              </a:rPr>
              <a:t> Do you think the new design would appeal to all ages and both gender?</a:t>
            </a:r>
            <a:r>
              <a:rPr lang="en-GB" altLang="en-US" sz="1000" b="1">
                <a:solidFill>
                  <a:srgbClr val="FF0000"/>
                </a:solidFill>
              </a:rPr>
              <a:t>                                 </a:t>
            </a:r>
          </a:p>
          <a:p>
            <a:pPr algn="just" eaLnBrk="1" hangingPunct="1"/>
            <a:r>
              <a:rPr lang="en-GB" altLang="en-US" sz="1000">
                <a:solidFill>
                  <a:srgbClr val="4D4D4D"/>
                </a:solidFill>
              </a:rPr>
              <a:t>I think the school desk would appeal to all age group because it is available in many different colours and it also very attractive to look at. </a:t>
            </a:r>
          </a:p>
          <a:p>
            <a:pPr algn="just" eaLnBrk="1" hangingPunct="1"/>
            <a:r>
              <a:rPr lang="en-GB" altLang="en-US" sz="1200" b="1" u="sng">
                <a:solidFill>
                  <a:srgbClr val="993366"/>
                </a:solidFill>
              </a:rPr>
              <a:t>Q10:</a:t>
            </a:r>
            <a:r>
              <a:rPr lang="en-GB" altLang="en-US" sz="1000" b="1">
                <a:solidFill>
                  <a:schemeClr val="folHlink"/>
                </a:solidFill>
              </a:rPr>
              <a:t> If this product was on the market would you recommend it your employees/students?</a:t>
            </a:r>
            <a:r>
              <a:rPr lang="en-GB" altLang="en-US" sz="1000" b="1">
                <a:solidFill>
                  <a:srgbClr val="FF0000"/>
                </a:solidFill>
              </a:rPr>
              <a:t>                 		       </a:t>
            </a:r>
            <a:r>
              <a:rPr lang="en-GB" altLang="en-US" sz="1000">
                <a:solidFill>
                  <a:srgbClr val="4D4D4D"/>
                </a:solidFill>
              </a:rPr>
              <a:t>Yes, it is easy to use and does its job well, so I would encourage people to buy it.</a:t>
            </a:r>
          </a:p>
          <a:p>
            <a:pPr algn="just" eaLnBrk="1" hangingPunct="1"/>
            <a:endParaRPr lang="en-GB" altLang="en-US" sz="1000" b="1">
              <a:solidFill>
                <a:srgbClr val="4D4D4D"/>
              </a:solidFill>
            </a:endParaRPr>
          </a:p>
        </p:txBody>
      </p:sp>
      <p:sp>
        <p:nvSpPr>
          <p:cNvPr id="83971" name="Text Box 7"/>
          <p:cNvSpPr txBox="1">
            <a:spLocks noChangeArrowheads="1"/>
          </p:cNvSpPr>
          <p:nvPr/>
        </p:nvSpPr>
        <p:spPr bwMode="auto">
          <a:xfrm>
            <a:off x="0" y="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83972" name="Text Box 43"/>
          <p:cNvSpPr txBox="1">
            <a:spLocks noChangeArrowheads="1"/>
          </p:cNvSpPr>
          <p:nvPr/>
        </p:nvSpPr>
        <p:spPr bwMode="auto">
          <a:xfrm>
            <a:off x="71438" y="2654300"/>
            <a:ext cx="3881437" cy="148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800" b="1">
                <a:solidFill>
                  <a:srgbClr val="993366"/>
                </a:solidFill>
              </a:rPr>
              <a:t>RESULTS OF TESTING</a:t>
            </a:r>
          </a:p>
          <a:p>
            <a:pPr algn="just" eaLnBrk="1" hangingPunct="1"/>
            <a:endParaRPr lang="en-GB" altLang="en-US" sz="1200" b="1" u="sng">
              <a:solidFill>
                <a:schemeClr val="hlink"/>
              </a:solidFill>
            </a:endParaRPr>
          </a:p>
          <a:p>
            <a:pPr algn="just" eaLnBrk="1" hangingPunct="1"/>
            <a:r>
              <a:rPr lang="en-GB" altLang="en-US" sz="1200" b="1" u="sng">
                <a:solidFill>
                  <a:schemeClr val="hlink"/>
                </a:solidFill>
              </a:rPr>
              <a:t>COMPARING THE FINAL PRODUCT TO THE ORIGINAL PRODUCT</a:t>
            </a:r>
          </a:p>
          <a:p>
            <a:pPr algn="just" eaLnBrk="1" hangingPunct="1">
              <a:spcBef>
                <a:spcPct val="50000"/>
              </a:spcBef>
            </a:pPr>
            <a:r>
              <a:rPr lang="en-GB" altLang="en-US" sz="1000">
                <a:solidFill>
                  <a:srgbClr val="4D4D4D"/>
                </a:solidFill>
              </a:rPr>
              <a:t>Here are the results of comparing the Original Product and the Re-designed Product:</a:t>
            </a:r>
            <a:endParaRPr lang="en-US" altLang="en-US" sz="1000">
              <a:solidFill>
                <a:srgbClr val="4D4D4D"/>
              </a:solidFill>
            </a:endParaRPr>
          </a:p>
          <a:p>
            <a:pPr algn="just" eaLnBrk="1" hangingPunct="1"/>
            <a:endParaRPr lang="en-GB" altLang="en-US" sz="1000">
              <a:solidFill>
                <a:srgbClr val="4D4D4D"/>
              </a:solidFill>
            </a:endParaRPr>
          </a:p>
        </p:txBody>
      </p:sp>
      <p:sp>
        <p:nvSpPr>
          <p:cNvPr id="83973" name="Rectangle 45"/>
          <p:cNvSpPr>
            <a:spLocks noChangeArrowheads="1"/>
          </p:cNvSpPr>
          <p:nvPr/>
        </p:nvSpPr>
        <p:spPr bwMode="auto">
          <a:xfrm>
            <a:off x="4086225" y="114300"/>
            <a:ext cx="3106738"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RESULTS OF TESTING -(CONTINUED)</a:t>
            </a:r>
          </a:p>
        </p:txBody>
      </p:sp>
      <p:sp>
        <p:nvSpPr>
          <p:cNvPr id="83974" name="Text Box 68"/>
          <p:cNvSpPr txBox="1">
            <a:spLocks noChangeArrowheads="1"/>
          </p:cNvSpPr>
          <p:nvPr/>
        </p:nvSpPr>
        <p:spPr bwMode="auto">
          <a:xfrm>
            <a:off x="8345488" y="120650"/>
            <a:ext cx="4248150"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b="1" u="sng">
                <a:solidFill>
                  <a:srgbClr val="993366"/>
                </a:solidFill>
              </a:rPr>
              <a:t>Q11:</a:t>
            </a:r>
            <a:r>
              <a:rPr lang="en-GB" altLang="en-US" sz="1000" b="1">
                <a:solidFill>
                  <a:schemeClr val="folHlink"/>
                </a:solidFill>
              </a:rPr>
              <a:t> Can you suggest any further improvements that could be made to this final product?</a:t>
            </a:r>
            <a:r>
              <a:rPr lang="en-GB" altLang="en-US" sz="1000" b="1">
                <a:solidFill>
                  <a:srgbClr val="FF0000"/>
                </a:solidFill>
              </a:rPr>
              <a:t> </a:t>
            </a:r>
          </a:p>
          <a:p>
            <a:pPr algn="just" eaLnBrk="1" hangingPunct="1"/>
            <a:r>
              <a:rPr lang="en-GB" altLang="en-US" sz="1000">
                <a:solidFill>
                  <a:srgbClr val="4D4D4D"/>
                </a:solidFill>
              </a:rPr>
              <a:t>Further improvements I would make to the product would be to make a support for the handles in order to make them more secure and not to rip the bag while carrying having items etc. </a:t>
            </a:r>
            <a:endParaRPr lang="en-GB" altLang="en-US" sz="1100" b="1">
              <a:solidFill>
                <a:schemeClr val="hlink"/>
              </a:solidFill>
            </a:endParaRPr>
          </a:p>
        </p:txBody>
      </p:sp>
      <p:sp>
        <p:nvSpPr>
          <p:cNvPr id="83975" name="TextBox 10"/>
          <p:cNvSpPr txBox="1">
            <a:spLocks noChangeArrowheads="1"/>
          </p:cNvSpPr>
          <p:nvPr/>
        </p:nvSpPr>
        <p:spPr bwMode="auto">
          <a:xfrm>
            <a:off x="136525" y="6605588"/>
            <a:ext cx="381635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3" tIns="45712" rIns="91423" bIns="4571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b="1">
                <a:solidFill>
                  <a:schemeClr val="folHlink"/>
                </a:solidFill>
              </a:rPr>
              <a:t>OVERALL:</a:t>
            </a:r>
            <a:r>
              <a:rPr lang="en-GB" altLang="en-US" sz="1100" b="1">
                <a:solidFill>
                  <a:schemeClr val="folHlink"/>
                </a:solidFill>
              </a:rPr>
              <a:t> </a:t>
            </a:r>
            <a:r>
              <a:rPr lang="en-GB" altLang="en-US" sz="1000">
                <a:solidFill>
                  <a:srgbClr val="4D4D4D"/>
                </a:solidFill>
              </a:rPr>
              <a:t>Would you say that the new design of the schooldesk is an improvement on the original school desk?</a:t>
            </a:r>
            <a:r>
              <a:rPr lang="en-GB" altLang="en-US" sz="900" b="1">
                <a:solidFill>
                  <a:srgbClr val="4D4D4D"/>
                </a:solidFill>
              </a:rPr>
              <a:t>  </a:t>
            </a:r>
          </a:p>
        </p:txBody>
      </p:sp>
      <p:sp>
        <p:nvSpPr>
          <p:cNvPr id="83976" name="TextBox 21"/>
          <p:cNvSpPr txBox="1">
            <a:spLocks noChangeArrowheads="1"/>
          </p:cNvSpPr>
          <p:nvPr/>
        </p:nvSpPr>
        <p:spPr bwMode="auto">
          <a:xfrm rot="-5400000">
            <a:off x="-835819" y="8030369"/>
            <a:ext cx="2640013"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3" tIns="45712" rIns="91423" bIns="4571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i="1">
                <a:solidFill>
                  <a:srgbClr val="FF9900"/>
                </a:solidFill>
              </a:rPr>
              <a:t>No. Of  Customers who said that the new design of the school desk is an improvement on the original school desk.</a:t>
            </a:r>
          </a:p>
        </p:txBody>
      </p:sp>
      <p:pic>
        <p:nvPicPr>
          <p:cNvPr id="83977" name="Picture 84" descr="dia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788" y="6934200"/>
            <a:ext cx="3113087" cy="269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8" name="TextBox 12"/>
          <p:cNvSpPr txBox="1">
            <a:spLocks noChangeArrowheads="1"/>
          </p:cNvSpPr>
          <p:nvPr/>
        </p:nvSpPr>
        <p:spPr bwMode="auto">
          <a:xfrm>
            <a:off x="8656638" y="1847850"/>
            <a:ext cx="4144962"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3" tIns="45712" rIns="91423" bIns="4571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500" b="1" u="sng">
                <a:solidFill>
                  <a:srgbClr val="993366"/>
                </a:solidFill>
              </a:rPr>
              <a:t>Q2:</a:t>
            </a:r>
            <a:r>
              <a:rPr lang="en-GB" altLang="en-US" sz="1100" b="1">
                <a:solidFill>
                  <a:srgbClr val="4D4D4D"/>
                </a:solidFill>
              </a:rPr>
              <a:t> </a:t>
            </a:r>
            <a:r>
              <a:rPr lang="en-GB" altLang="en-US" sz="1100">
                <a:solidFill>
                  <a:srgbClr val="4D4D4D"/>
                </a:solidFill>
              </a:rPr>
              <a:t>How would you describe the ergonomics of the new design of the school desk?</a:t>
            </a:r>
          </a:p>
        </p:txBody>
      </p:sp>
      <p:sp>
        <p:nvSpPr>
          <p:cNvPr id="83979" name="TextBox 19"/>
          <p:cNvSpPr txBox="1">
            <a:spLocks noChangeArrowheads="1"/>
          </p:cNvSpPr>
          <p:nvPr/>
        </p:nvSpPr>
        <p:spPr bwMode="auto">
          <a:xfrm rot="-5400000">
            <a:off x="8038307" y="7409656"/>
            <a:ext cx="20177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3" tIns="45712" rIns="91423" bIns="4571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i="1">
                <a:solidFill>
                  <a:srgbClr val="FF9900"/>
                </a:solidFill>
              </a:rPr>
              <a:t>No. Of  Customers who said they would pay this price</a:t>
            </a:r>
          </a:p>
        </p:txBody>
      </p:sp>
      <p:sp>
        <p:nvSpPr>
          <p:cNvPr id="83980" name="TextBox 22"/>
          <p:cNvSpPr txBox="1">
            <a:spLocks noChangeArrowheads="1"/>
          </p:cNvSpPr>
          <p:nvPr/>
        </p:nvSpPr>
        <p:spPr bwMode="auto">
          <a:xfrm>
            <a:off x="8756650" y="5808663"/>
            <a:ext cx="36925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3" tIns="45712" rIns="91423" bIns="4571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i="1">
                <a:solidFill>
                  <a:srgbClr val="FF9900"/>
                </a:solidFill>
              </a:rPr>
              <a:t>No. Of  Technicians who would recommend </a:t>
            </a:r>
            <a:r>
              <a:rPr lang="en-GB" altLang="en-US" sz="1000" i="1">
                <a:solidFill>
                  <a:srgbClr val="FF9900"/>
                </a:solidFill>
                <a:cs typeface="Arial" pitchFamily="34" charset="0"/>
              </a:rPr>
              <a:t>the Document Holder to their employees.</a:t>
            </a:r>
            <a:endParaRPr lang="en-GB" altLang="en-US" sz="1000" i="1">
              <a:solidFill>
                <a:srgbClr val="FF9900"/>
              </a:solidFill>
            </a:endParaRPr>
          </a:p>
        </p:txBody>
      </p:sp>
      <p:pic>
        <p:nvPicPr>
          <p:cNvPr id="83981" name="Picture 89" descr="d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24988" y="2109788"/>
            <a:ext cx="2951162" cy="197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82" name="Picture 90" descr="dia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64625" y="4224338"/>
            <a:ext cx="3024188"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3983" name="Group 92"/>
          <p:cNvGrpSpPr>
            <a:grpSpLocks/>
          </p:cNvGrpSpPr>
          <p:nvPr/>
        </p:nvGrpSpPr>
        <p:grpSpPr bwMode="auto">
          <a:xfrm>
            <a:off x="8488363" y="6457950"/>
            <a:ext cx="4024312" cy="2446338"/>
            <a:chOff x="2349" y="2845"/>
            <a:chExt cx="2323" cy="1402"/>
          </a:xfrm>
        </p:grpSpPr>
        <p:pic>
          <p:nvPicPr>
            <p:cNvPr id="84029" name="Picture 93" descr="dia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49" y="2845"/>
              <a:ext cx="2323" cy="1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030" name="Rectangle 94"/>
            <p:cNvSpPr>
              <a:spLocks noChangeArrowheads="1"/>
            </p:cNvSpPr>
            <p:nvPr/>
          </p:nvSpPr>
          <p:spPr bwMode="auto">
            <a:xfrm>
              <a:off x="3475" y="3920"/>
              <a:ext cx="552" cy="197"/>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lIns="171053" tIns="85526" rIns="171053" bIns="85526"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800" b="1"/>
                <a:t>10.00-20.00</a:t>
              </a:r>
              <a:endParaRPr lang="en-US" altLang="en-US" sz="800" b="1"/>
            </a:p>
          </p:txBody>
        </p:sp>
        <p:sp>
          <p:nvSpPr>
            <p:cNvPr id="84031" name="Rectangle 95"/>
            <p:cNvSpPr>
              <a:spLocks noChangeArrowheads="1"/>
            </p:cNvSpPr>
            <p:nvPr/>
          </p:nvSpPr>
          <p:spPr bwMode="auto">
            <a:xfrm>
              <a:off x="3156" y="3920"/>
              <a:ext cx="517" cy="197"/>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lIns="171053" tIns="85526" rIns="171053" bIns="85526"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800" b="1"/>
                <a:t>5.00-10.00</a:t>
              </a:r>
              <a:endParaRPr lang="en-US" altLang="en-US" sz="800" b="1"/>
            </a:p>
          </p:txBody>
        </p:sp>
        <p:sp>
          <p:nvSpPr>
            <p:cNvPr id="84032" name="Rectangle 96"/>
            <p:cNvSpPr>
              <a:spLocks noChangeArrowheads="1"/>
            </p:cNvSpPr>
            <p:nvPr/>
          </p:nvSpPr>
          <p:spPr bwMode="auto">
            <a:xfrm>
              <a:off x="3849" y="3921"/>
              <a:ext cx="408" cy="197"/>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lIns="171053" tIns="85526" rIns="171053" bIns="85526"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800" b="1"/>
                <a:t>&gt;20.00</a:t>
              </a:r>
              <a:endParaRPr lang="en-US" altLang="en-US" sz="800" b="1"/>
            </a:p>
          </p:txBody>
        </p:sp>
        <p:sp>
          <p:nvSpPr>
            <p:cNvPr id="84033" name="Rectangle 97"/>
            <p:cNvSpPr>
              <a:spLocks noChangeArrowheads="1"/>
            </p:cNvSpPr>
            <p:nvPr/>
          </p:nvSpPr>
          <p:spPr bwMode="auto">
            <a:xfrm>
              <a:off x="2996" y="3921"/>
              <a:ext cx="248" cy="197"/>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lIns="171053" tIns="85526" rIns="171053" bIns="85526"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800" b="1"/>
                <a:t>0</a:t>
              </a:r>
              <a:endParaRPr lang="en-US" altLang="en-US" sz="800" b="1"/>
            </a:p>
          </p:txBody>
        </p:sp>
      </p:grpSp>
      <p:sp>
        <p:nvSpPr>
          <p:cNvPr id="83984" name="TextBox 16"/>
          <p:cNvSpPr txBox="1">
            <a:spLocks noChangeArrowheads="1"/>
          </p:cNvSpPr>
          <p:nvPr/>
        </p:nvSpPr>
        <p:spPr bwMode="auto">
          <a:xfrm>
            <a:off x="10236200" y="8643938"/>
            <a:ext cx="178117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3" tIns="45712" rIns="91423" bIns="4571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l" eaLnBrk="1" hangingPunct="1"/>
            <a:r>
              <a:rPr lang="en-GB" altLang="en-US" sz="1100" b="1" i="1">
                <a:solidFill>
                  <a:srgbClr val="33CCCC"/>
                </a:solidFill>
              </a:rPr>
              <a:t>PRICE (£)</a:t>
            </a:r>
          </a:p>
        </p:txBody>
      </p:sp>
      <p:sp>
        <p:nvSpPr>
          <p:cNvPr id="308304" name="Line 80"/>
          <p:cNvSpPr>
            <a:spLocks noChangeShapeType="1"/>
          </p:cNvSpPr>
          <p:nvPr/>
        </p:nvSpPr>
        <p:spPr bwMode="auto">
          <a:xfrm flipV="1">
            <a:off x="8569325" y="8374063"/>
            <a:ext cx="4672013" cy="1069975"/>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5" name="Line 81"/>
          <p:cNvSpPr>
            <a:spLocks noChangeShapeType="1"/>
          </p:cNvSpPr>
          <p:nvPr/>
        </p:nvSpPr>
        <p:spPr bwMode="auto">
          <a:xfrm flipV="1">
            <a:off x="8561388" y="1776413"/>
            <a:ext cx="71437" cy="7705725"/>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7" name="Line 83"/>
          <p:cNvSpPr>
            <a:spLocks noChangeShapeType="1"/>
          </p:cNvSpPr>
          <p:nvPr/>
        </p:nvSpPr>
        <p:spPr bwMode="auto">
          <a:xfrm flipV="1">
            <a:off x="8634413" y="696913"/>
            <a:ext cx="4535487" cy="1055687"/>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83988" name="TextBox 17"/>
          <p:cNvSpPr txBox="1">
            <a:spLocks noChangeArrowheads="1"/>
          </p:cNvSpPr>
          <p:nvPr/>
        </p:nvSpPr>
        <p:spPr bwMode="auto">
          <a:xfrm>
            <a:off x="8632825" y="3792538"/>
            <a:ext cx="40227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3" tIns="45712" rIns="91423" bIns="4571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500" b="1" u="sng">
                <a:solidFill>
                  <a:srgbClr val="993366"/>
                </a:solidFill>
                <a:cs typeface="Arial" pitchFamily="34" charset="0"/>
              </a:rPr>
              <a:t>Q10:</a:t>
            </a:r>
            <a:r>
              <a:rPr lang="en-GB" altLang="en-US" sz="1100" b="1">
                <a:solidFill>
                  <a:srgbClr val="4D4D4D"/>
                </a:solidFill>
                <a:cs typeface="Arial" pitchFamily="34" charset="0"/>
              </a:rPr>
              <a:t> </a:t>
            </a:r>
            <a:r>
              <a:rPr lang="en-GB" altLang="en-US" sz="1100">
                <a:solidFill>
                  <a:srgbClr val="4D4D4D"/>
                </a:solidFill>
                <a:cs typeface="Arial" pitchFamily="34" charset="0"/>
              </a:rPr>
              <a:t>If this product is up on the market would you recommended it to your employees ?</a:t>
            </a:r>
          </a:p>
        </p:txBody>
      </p:sp>
      <p:sp>
        <p:nvSpPr>
          <p:cNvPr id="83989" name="TextBox 15"/>
          <p:cNvSpPr txBox="1">
            <a:spLocks noChangeArrowheads="1"/>
          </p:cNvSpPr>
          <p:nvPr/>
        </p:nvSpPr>
        <p:spPr bwMode="auto">
          <a:xfrm>
            <a:off x="8621713" y="6208713"/>
            <a:ext cx="418782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3" tIns="45712" rIns="91423" bIns="4571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l" eaLnBrk="1" hangingPunct="1"/>
            <a:r>
              <a:rPr lang="en-GB" altLang="en-US" sz="1500" b="1" u="sng">
                <a:solidFill>
                  <a:srgbClr val="993366"/>
                </a:solidFill>
              </a:rPr>
              <a:t>Q5:</a:t>
            </a:r>
            <a:r>
              <a:rPr lang="en-GB" altLang="en-US" sz="1100" b="1">
                <a:solidFill>
                  <a:srgbClr val="4D4D4D"/>
                </a:solidFill>
              </a:rPr>
              <a:t> </a:t>
            </a:r>
            <a:r>
              <a:rPr lang="en-GB" altLang="en-US" sz="1100">
                <a:solidFill>
                  <a:srgbClr val="4D4D4D"/>
                </a:solidFill>
              </a:rPr>
              <a:t>How much would you be willing to pay for this product?</a:t>
            </a:r>
          </a:p>
        </p:txBody>
      </p:sp>
      <p:sp>
        <p:nvSpPr>
          <p:cNvPr id="83990" name="Text Box 130"/>
          <p:cNvSpPr txBox="1">
            <a:spLocks noChangeArrowheads="1"/>
          </p:cNvSpPr>
          <p:nvPr/>
        </p:nvSpPr>
        <p:spPr bwMode="auto">
          <a:xfrm>
            <a:off x="1285875" y="4440238"/>
            <a:ext cx="12255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5/10</a:t>
            </a:r>
            <a:endParaRPr lang="en-US" altLang="en-US" sz="1000">
              <a:solidFill>
                <a:srgbClr val="4D4D4D"/>
              </a:solidFill>
            </a:endParaRPr>
          </a:p>
        </p:txBody>
      </p:sp>
      <p:sp>
        <p:nvSpPr>
          <p:cNvPr id="83991" name="Text Box 131"/>
          <p:cNvSpPr txBox="1">
            <a:spLocks noChangeArrowheads="1"/>
          </p:cNvSpPr>
          <p:nvPr/>
        </p:nvSpPr>
        <p:spPr bwMode="auto">
          <a:xfrm>
            <a:off x="1285875" y="4800600"/>
            <a:ext cx="12255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2/10</a:t>
            </a:r>
            <a:endParaRPr lang="en-US" altLang="en-US" sz="1000">
              <a:solidFill>
                <a:srgbClr val="4D4D4D"/>
              </a:solidFill>
            </a:endParaRPr>
          </a:p>
        </p:txBody>
      </p:sp>
      <p:sp>
        <p:nvSpPr>
          <p:cNvPr id="83992" name="Text Box 132"/>
          <p:cNvSpPr txBox="1">
            <a:spLocks noChangeArrowheads="1"/>
          </p:cNvSpPr>
          <p:nvPr/>
        </p:nvSpPr>
        <p:spPr bwMode="auto">
          <a:xfrm>
            <a:off x="1285875" y="5097463"/>
            <a:ext cx="12255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3/10</a:t>
            </a:r>
            <a:endParaRPr lang="en-US" altLang="en-US" sz="1000">
              <a:solidFill>
                <a:srgbClr val="4D4D4D"/>
              </a:solidFill>
            </a:endParaRPr>
          </a:p>
        </p:txBody>
      </p:sp>
      <p:sp>
        <p:nvSpPr>
          <p:cNvPr id="83993" name="Text Box 133"/>
          <p:cNvSpPr txBox="1">
            <a:spLocks noChangeArrowheads="1"/>
          </p:cNvSpPr>
          <p:nvPr/>
        </p:nvSpPr>
        <p:spPr bwMode="auto">
          <a:xfrm>
            <a:off x="1285875" y="5376863"/>
            <a:ext cx="12255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4/10</a:t>
            </a:r>
            <a:endParaRPr lang="en-US" altLang="en-US" sz="1000">
              <a:solidFill>
                <a:srgbClr val="4D4D4D"/>
              </a:solidFill>
            </a:endParaRPr>
          </a:p>
        </p:txBody>
      </p:sp>
      <p:sp>
        <p:nvSpPr>
          <p:cNvPr id="83994" name="Text Box 134"/>
          <p:cNvSpPr txBox="1">
            <a:spLocks noChangeArrowheads="1"/>
          </p:cNvSpPr>
          <p:nvPr/>
        </p:nvSpPr>
        <p:spPr bwMode="auto">
          <a:xfrm>
            <a:off x="1285875" y="5664200"/>
            <a:ext cx="12255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1/10</a:t>
            </a:r>
            <a:endParaRPr lang="en-US" altLang="en-US" sz="1000">
              <a:solidFill>
                <a:srgbClr val="4D4D4D"/>
              </a:solidFill>
            </a:endParaRPr>
          </a:p>
        </p:txBody>
      </p:sp>
      <p:sp>
        <p:nvSpPr>
          <p:cNvPr id="83995" name="Text Box 135"/>
          <p:cNvSpPr txBox="1">
            <a:spLocks noChangeArrowheads="1"/>
          </p:cNvSpPr>
          <p:nvPr/>
        </p:nvSpPr>
        <p:spPr bwMode="auto">
          <a:xfrm>
            <a:off x="2652713" y="5664200"/>
            <a:ext cx="12255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b="1">
                <a:solidFill>
                  <a:srgbClr val="4D4D4D"/>
                </a:solidFill>
              </a:rPr>
              <a:t>10/10</a:t>
            </a:r>
            <a:endParaRPr lang="en-US" altLang="en-US" sz="1000" b="1">
              <a:solidFill>
                <a:srgbClr val="4D4D4D"/>
              </a:solidFill>
            </a:endParaRPr>
          </a:p>
        </p:txBody>
      </p:sp>
      <p:sp>
        <p:nvSpPr>
          <p:cNvPr id="83996" name="Text Box 136"/>
          <p:cNvSpPr txBox="1">
            <a:spLocks noChangeArrowheads="1"/>
          </p:cNvSpPr>
          <p:nvPr/>
        </p:nvSpPr>
        <p:spPr bwMode="auto">
          <a:xfrm>
            <a:off x="2654300" y="5384800"/>
            <a:ext cx="12255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9/10</a:t>
            </a:r>
            <a:endParaRPr lang="en-US" altLang="en-US" sz="1000">
              <a:solidFill>
                <a:srgbClr val="4D4D4D"/>
              </a:solidFill>
            </a:endParaRPr>
          </a:p>
        </p:txBody>
      </p:sp>
      <p:sp>
        <p:nvSpPr>
          <p:cNvPr id="83997" name="Text Box 137"/>
          <p:cNvSpPr txBox="1">
            <a:spLocks noChangeArrowheads="1"/>
          </p:cNvSpPr>
          <p:nvPr/>
        </p:nvSpPr>
        <p:spPr bwMode="auto">
          <a:xfrm>
            <a:off x="2654300" y="5087938"/>
            <a:ext cx="12255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8/10</a:t>
            </a:r>
            <a:endParaRPr lang="en-US" altLang="en-US" sz="1000">
              <a:solidFill>
                <a:srgbClr val="4D4D4D"/>
              </a:solidFill>
            </a:endParaRPr>
          </a:p>
        </p:txBody>
      </p:sp>
      <p:sp>
        <p:nvSpPr>
          <p:cNvPr id="83998" name="Text Box 138"/>
          <p:cNvSpPr txBox="1">
            <a:spLocks noChangeArrowheads="1"/>
          </p:cNvSpPr>
          <p:nvPr/>
        </p:nvSpPr>
        <p:spPr bwMode="auto">
          <a:xfrm>
            <a:off x="2652713" y="4808538"/>
            <a:ext cx="12255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b="1">
                <a:solidFill>
                  <a:srgbClr val="4D4D4D"/>
                </a:solidFill>
              </a:rPr>
              <a:t>10/10</a:t>
            </a:r>
            <a:endParaRPr lang="en-US" altLang="en-US" sz="1000" b="1">
              <a:solidFill>
                <a:srgbClr val="4D4D4D"/>
              </a:solidFill>
            </a:endParaRPr>
          </a:p>
        </p:txBody>
      </p:sp>
      <p:sp>
        <p:nvSpPr>
          <p:cNvPr id="83999" name="Text Box 139"/>
          <p:cNvSpPr txBox="1">
            <a:spLocks noChangeArrowheads="1"/>
          </p:cNvSpPr>
          <p:nvPr/>
        </p:nvSpPr>
        <p:spPr bwMode="auto">
          <a:xfrm>
            <a:off x="2654300" y="4440238"/>
            <a:ext cx="12255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9/10</a:t>
            </a:r>
            <a:endParaRPr lang="en-US" altLang="en-US" sz="1000">
              <a:solidFill>
                <a:srgbClr val="4D4D4D"/>
              </a:solidFill>
            </a:endParaRPr>
          </a:p>
        </p:txBody>
      </p:sp>
      <p:sp>
        <p:nvSpPr>
          <p:cNvPr id="84000" name="Text Box 3"/>
          <p:cNvSpPr txBox="1">
            <a:spLocks noChangeArrowheads="1"/>
          </p:cNvSpPr>
          <p:nvPr/>
        </p:nvSpPr>
        <p:spPr bwMode="auto">
          <a:xfrm>
            <a:off x="-20638" y="161925"/>
            <a:ext cx="4044951"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TESTING</a:t>
            </a:r>
            <a:r>
              <a:rPr lang="en-GB" altLang="en-US" sz="3200" b="1">
                <a:solidFill>
                  <a:srgbClr val="5F5F5F"/>
                </a:solidFill>
                <a:cs typeface="Arial" pitchFamily="34" charset="0"/>
              </a:rPr>
              <a:t> &amp; INDEPENDENT </a:t>
            </a:r>
            <a:r>
              <a:rPr lang="en-GB" altLang="en-US" sz="3200" b="1">
                <a:solidFill>
                  <a:srgbClr val="FF9900"/>
                </a:solidFill>
                <a:cs typeface="Arial" pitchFamily="34" charset="0"/>
              </a:rPr>
              <a:t>EVALUATION OF THE FINAL PRODUCT</a:t>
            </a:r>
          </a:p>
        </p:txBody>
      </p:sp>
      <p:grpSp>
        <p:nvGrpSpPr>
          <p:cNvPr id="84001" name="Group 142"/>
          <p:cNvGrpSpPr>
            <a:grpSpLocks/>
          </p:cNvGrpSpPr>
          <p:nvPr/>
        </p:nvGrpSpPr>
        <p:grpSpPr bwMode="auto">
          <a:xfrm>
            <a:off x="134938" y="4008438"/>
            <a:ext cx="3746500" cy="2520950"/>
            <a:chOff x="85" y="4158"/>
            <a:chExt cx="2360" cy="1588"/>
          </a:xfrm>
        </p:grpSpPr>
        <p:sp>
          <p:nvSpPr>
            <p:cNvPr id="84007" name="Text Box 16"/>
            <p:cNvSpPr txBox="1">
              <a:spLocks noChangeArrowheads="1"/>
            </p:cNvSpPr>
            <p:nvPr/>
          </p:nvSpPr>
          <p:spPr bwMode="auto">
            <a:xfrm>
              <a:off x="85" y="4838"/>
              <a:ext cx="59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817" tIns="30408" rIns="60817" bIns="30408">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000">
                  <a:solidFill>
                    <a:srgbClr val="FF9900"/>
                  </a:solidFill>
                  <a:latin typeface="Verdana" pitchFamily="34" charset="0"/>
                  <a:cs typeface="Arial" pitchFamily="34" charset="0"/>
                </a:rPr>
                <a:t>Comfort</a:t>
              </a:r>
            </a:p>
          </p:txBody>
        </p:sp>
        <p:sp>
          <p:nvSpPr>
            <p:cNvPr id="84008" name="Text Box 15"/>
            <p:cNvSpPr txBox="1">
              <a:spLocks noChangeArrowheads="1"/>
            </p:cNvSpPr>
            <p:nvPr/>
          </p:nvSpPr>
          <p:spPr bwMode="auto">
            <a:xfrm>
              <a:off x="86" y="4432"/>
              <a:ext cx="72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817" tIns="30408" rIns="60817" bIns="30408">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000">
                  <a:solidFill>
                    <a:srgbClr val="FF9900"/>
                  </a:solidFill>
                  <a:latin typeface="Verdana" pitchFamily="34" charset="0"/>
                  <a:cs typeface="Arial" pitchFamily="34" charset="0"/>
                </a:rPr>
                <a:t>Safety</a:t>
              </a:r>
            </a:p>
          </p:txBody>
        </p:sp>
        <p:sp>
          <p:nvSpPr>
            <p:cNvPr id="84009" name="Text Box 16"/>
            <p:cNvSpPr txBox="1">
              <a:spLocks noChangeArrowheads="1"/>
            </p:cNvSpPr>
            <p:nvPr/>
          </p:nvSpPr>
          <p:spPr bwMode="auto">
            <a:xfrm>
              <a:off x="85" y="4643"/>
              <a:ext cx="59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817" tIns="30408" rIns="60817" bIns="30408">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000">
                  <a:solidFill>
                    <a:srgbClr val="FF9900"/>
                  </a:solidFill>
                  <a:latin typeface="Verdana" pitchFamily="34" charset="0"/>
                  <a:cs typeface="Arial" pitchFamily="34" charset="0"/>
                </a:rPr>
                <a:t>Aesthetics</a:t>
              </a:r>
            </a:p>
          </p:txBody>
        </p:sp>
        <p:sp>
          <p:nvSpPr>
            <p:cNvPr id="84010" name="Line 17"/>
            <p:cNvSpPr>
              <a:spLocks noChangeShapeType="1"/>
            </p:cNvSpPr>
            <p:nvPr/>
          </p:nvSpPr>
          <p:spPr bwMode="auto">
            <a:xfrm>
              <a:off x="741" y="4158"/>
              <a:ext cx="0" cy="1588"/>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4011" name="Line 18"/>
            <p:cNvSpPr>
              <a:spLocks noChangeShapeType="1"/>
            </p:cNvSpPr>
            <p:nvPr/>
          </p:nvSpPr>
          <p:spPr bwMode="auto">
            <a:xfrm>
              <a:off x="1628" y="4158"/>
              <a:ext cx="3" cy="1588"/>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4012" name="Line 19"/>
            <p:cNvSpPr>
              <a:spLocks noChangeShapeType="1"/>
            </p:cNvSpPr>
            <p:nvPr/>
          </p:nvSpPr>
          <p:spPr bwMode="auto">
            <a:xfrm>
              <a:off x="85" y="4612"/>
              <a:ext cx="2359" cy="0"/>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4013" name="Line 20"/>
            <p:cNvSpPr>
              <a:spLocks noChangeShapeType="1"/>
            </p:cNvSpPr>
            <p:nvPr/>
          </p:nvSpPr>
          <p:spPr bwMode="auto">
            <a:xfrm>
              <a:off x="85" y="4838"/>
              <a:ext cx="2359" cy="0"/>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4014" name="Line 22"/>
            <p:cNvSpPr>
              <a:spLocks noChangeShapeType="1"/>
            </p:cNvSpPr>
            <p:nvPr/>
          </p:nvSpPr>
          <p:spPr bwMode="auto">
            <a:xfrm>
              <a:off x="85" y="5020"/>
              <a:ext cx="2359" cy="0"/>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4015" name="Line 24"/>
            <p:cNvSpPr>
              <a:spLocks noChangeShapeType="1"/>
            </p:cNvSpPr>
            <p:nvPr/>
          </p:nvSpPr>
          <p:spPr bwMode="auto">
            <a:xfrm>
              <a:off x="85" y="5201"/>
              <a:ext cx="2359" cy="0"/>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4016" name="Text Box 27"/>
            <p:cNvSpPr txBox="1">
              <a:spLocks noChangeArrowheads="1"/>
            </p:cNvSpPr>
            <p:nvPr/>
          </p:nvSpPr>
          <p:spPr bwMode="auto">
            <a:xfrm>
              <a:off x="85" y="5022"/>
              <a:ext cx="559"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817" tIns="30408" rIns="60817" bIns="30408">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000">
                  <a:solidFill>
                    <a:srgbClr val="FF9900"/>
                  </a:solidFill>
                  <a:latin typeface="Verdana" pitchFamily="34" charset="0"/>
                  <a:cs typeface="Arial" pitchFamily="34" charset="0"/>
                </a:rPr>
                <a:t>Ergonomics</a:t>
              </a:r>
            </a:p>
          </p:txBody>
        </p:sp>
        <p:sp>
          <p:nvSpPr>
            <p:cNvPr id="84017" name="Line 29"/>
            <p:cNvSpPr>
              <a:spLocks noChangeShapeType="1"/>
            </p:cNvSpPr>
            <p:nvPr/>
          </p:nvSpPr>
          <p:spPr bwMode="auto">
            <a:xfrm>
              <a:off x="85" y="4385"/>
              <a:ext cx="2359" cy="0"/>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4018" name="Text Box 32"/>
            <p:cNvSpPr txBox="1">
              <a:spLocks noChangeArrowheads="1"/>
            </p:cNvSpPr>
            <p:nvPr/>
          </p:nvSpPr>
          <p:spPr bwMode="auto">
            <a:xfrm>
              <a:off x="748" y="4158"/>
              <a:ext cx="88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817" tIns="30408" rIns="60817" bIns="30408">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FF9900"/>
                  </a:solidFill>
                  <a:latin typeface="Verdana" pitchFamily="34" charset="0"/>
                  <a:cs typeface="Arial" pitchFamily="34" charset="0"/>
                </a:rPr>
                <a:t>Original School Desk</a:t>
              </a:r>
            </a:p>
          </p:txBody>
        </p:sp>
        <p:sp>
          <p:nvSpPr>
            <p:cNvPr id="84019" name="Text Box 33"/>
            <p:cNvSpPr txBox="1">
              <a:spLocks noChangeArrowheads="1"/>
            </p:cNvSpPr>
            <p:nvPr/>
          </p:nvSpPr>
          <p:spPr bwMode="auto">
            <a:xfrm>
              <a:off x="1628" y="4158"/>
              <a:ext cx="771"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817" tIns="30408" rIns="60817" bIns="30408">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FF9900"/>
                  </a:solidFill>
                  <a:latin typeface="Verdana" pitchFamily="34" charset="0"/>
                  <a:cs typeface="Arial" pitchFamily="34" charset="0"/>
                </a:rPr>
                <a:t>Re-designed School Desk</a:t>
              </a:r>
            </a:p>
          </p:txBody>
        </p:sp>
        <p:sp>
          <p:nvSpPr>
            <p:cNvPr id="84020" name="Line 35"/>
            <p:cNvSpPr>
              <a:spLocks noChangeShapeType="1"/>
            </p:cNvSpPr>
            <p:nvPr/>
          </p:nvSpPr>
          <p:spPr bwMode="auto">
            <a:xfrm>
              <a:off x="85" y="4387"/>
              <a:ext cx="0" cy="1359"/>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4021" name="Line 36"/>
            <p:cNvSpPr>
              <a:spLocks noChangeShapeType="1"/>
            </p:cNvSpPr>
            <p:nvPr/>
          </p:nvSpPr>
          <p:spPr bwMode="auto">
            <a:xfrm>
              <a:off x="2444" y="4158"/>
              <a:ext cx="0" cy="1588"/>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4022" name="Line 37"/>
            <p:cNvSpPr>
              <a:spLocks noChangeShapeType="1"/>
            </p:cNvSpPr>
            <p:nvPr/>
          </p:nvSpPr>
          <p:spPr bwMode="auto">
            <a:xfrm>
              <a:off x="741" y="4158"/>
              <a:ext cx="1703" cy="0"/>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4023" name="Line 24"/>
            <p:cNvSpPr>
              <a:spLocks noChangeShapeType="1"/>
            </p:cNvSpPr>
            <p:nvPr/>
          </p:nvSpPr>
          <p:spPr bwMode="auto">
            <a:xfrm>
              <a:off x="85" y="5383"/>
              <a:ext cx="2359" cy="0"/>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4024" name="Text Box 27"/>
            <p:cNvSpPr txBox="1">
              <a:spLocks noChangeArrowheads="1"/>
            </p:cNvSpPr>
            <p:nvPr/>
          </p:nvSpPr>
          <p:spPr bwMode="auto">
            <a:xfrm>
              <a:off x="86" y="5201"/>
              <a:ext cx="559"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817" tIns="30408" rIns="60817" bIns="30408">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000">
                  <a:solidFill>
                    <a:srgbClr val="FF9900"/>
                  </a:solidFill>
                  <a:latin typeface="Verdana" pitchFamily="34" charset="0"/>
                  <a:cs typeface="Arial" pitchFamily="34" charset="0"/>
                </a:rPr>
                <a:t>Portability</a:t>
              </a:r>
            </a:p>
          </p:txBody>
        </p:sp>
        <p:sp>
          <p:nvSpPr>
            <p:cNvPr id="84025" name="Line 24"/>
            <p:cNvSpPr>
              <a:spLocks noChangeShapeType="1"/>
            </p:cNvSpPr>
            <p:nvPr/>
          </p:nvSpPr>
          <p:spPr bwMode="auto">
            <a:xfrm>
              <a:off x="86" y="5564"/>
              <a:ext cx="2359" cy="0"/>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4026" name="Line 24"/>
            <p:cNvSpPr>
              <a:spLocks noChangeShapeType="1"/>
            </p:cNvSpPr>
            <p:nvPr/>
          </p:nvSpPr>
          <p:spPr bwMode="auto">
            <a:xfrm>
              <a:off x="86" y="5746"/>
              <a:ext cx="2359" cy="0"/>
            </a:xfrm>
            <a:prstGeom prst="line">
              <a:avLst/>
            </a:prstGeom>
            <a:noFill/>
            <a:ln w="9525">
              <a:solidFill>
                <a:srgbClr val="4D4D4D"/>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4027" name="Text Box 27"/>
            <p:cNvSpPr txBox="1">
              <a:spLocks noChangeArrowheads="1"/>
            </p:cNvSpPr>
            <p:nvPr/>
          </p:nvSpPr>
          <p:spPr bwMode="auto">
            <a:xfrm>
              <a:off x="86" y="5383"/>
              <a:ext cx="559"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817" tIns="30408" rIns="60817" bIns="30408">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000">
                  <a:solidFill>
                    <a:srgbClr val="FF9900"/>
                  </a:solidFill>
                  <a:latin typeface="Verdana" pitchFamily="34" charset="0"/>
                  <a:cs typeface="Arial" pitchFamily="34" charset="0"/>
                </a:rPr>
                <a:t>Strength</a:t>
              </a:r>
            </a:p>
          </p:txBody>
        </p:sp>
        <p:sp>
          <p:nvSpPr>
            <p:cNvPr id="84028" name="Text Box 27"/>
            <p:cNvSpPr txBox="1">
              <a:spLocks noChangeArrowheads="1"/>
            </p:cNvSpPr>
            <p:nvPr/>
          </p:nvSpPr>
          <p:spPr bwMode="auto">
            <a:xfrm>
              <a:off x="86" y="5566"/>
              <a:ext cx="559"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817" tIns="30408" rIns="60817" bIns="30408">
              <a:spAutoFit/>
            </a:bodyPr>
            <a:lstStyle>
              <a:lvl1pPr defTabSz="957263" eaLnBrk="0" hangingPunct="0">
                <a:defRPr sz="2100">
                  <a:solidFill>
                    <a:schemeClr val="tx1"/>
                  </a:solidFill>
                  <a:latin typeface="Arial" pitchFamily="34" charset="0"/>
                </a:defRPr>
              </a:lvl1pPr>
              <a:lvl2pPr marL="742950" indent="-285750" defTabSz="957263" eaLnBrk="0" hangingPunct="0">
                <a:defRPr sz="2100">
                  <a:solidFill>
                    <a:schemeClr val="tx1"/>
                  </a:solidFill>
                  <a:latin typeface="Arial" pitchFamily="34" charset="0"/>
                </a:defRPr>
              </a:lvl2pPr>
              <a:lvl3pPr marL="1143000" indent="-228600" defTabSz="957263" eaLnBrk="0" hangingPunct="0">
                <a:defRPr sz="2100">
                  <a:solidFill>
                    <a:schemeClr val="tx1"/>
                  </a:solidFill>
                  <a:latin typeface="Arial" pitchFamily="34" charset="0"/>
                </a:defRPr>
              </a:lvl3pPr>
              <a:lvl4pPr marL="1600200" indent="-228600" defTabSz="957263" eaLnBrk="0" hangingPunct="0">
                <a:defRPr sz="2100">
                  <a:solidFill>
                    <a:schemeClr val="tx1"/>
                  </a:solidFill>
                  <a:latin typeface="Arial" pitchFamily="34" charset="0"/>
                </a:defRPr>
              </a:lvl4pPr>
              <a:lvl5pPr marL="2057400" indent="-228600" defTabSz="957263" eaLnBrk="0" hangingPunct="0">
                <a:defRPr sz="2100">
                  <a:solidFill>
                    <a:schemeClr val="tx1"/>
                  </a:solidFill>
                  <a:latin typeface="Arial" pitchFamily="34" charset="0"/>
                </a:defRPr>
              </a:lvl5pPr>
              <a:lvl6pPr marL="2514600" indent="-228600" algn="ctr" defTabSz="957263" eaLnBrk="0" fontAlgn="base" hangingPunct="0">
                <a:spcBef>
                  <a:spcPct val="0"/>
                </a:spcBef>
                <a:spcAft>
                  <a:spcPct val="0"/>
                </a:spcAft>
                <a:defRPr sz="2100">
                  <a:solidFill>
                    <a:schemeClr val="tx1"/>
                  </a:solidFill>
                  <a:latin typeface="Arial" pitchFamily="34" charset="0"/>
                </a:defRPr>
              </a:lvl6pPr>
              <a:lvl7pPr marL="2971800" indent="-228600" algn="ctr" defTabSz="957263" eaLnBrk="0" fontAlgn="base" hangingPunct="0">
                <a:spcBef>
                  <a:spcPct val="0"/>
                </a:spcBef>
                <a:spcAft>
                  <a:spcPct val="0"/>
                </a:spcAft>
                <a:defRPr sz="2100">
                  <a:solidFill>
                    <a:schemeClr val="tx1"/>
                  </a:solidFill>
                  <a:latin typeface="Arial" pitchFamily="34" charset="0"/>
                </a:defRPr>
              </a:lvl7pPr>
              <a:lvl8pPr marL="3429000" indent="-228600" algn="ctr" defTabSz="957263" eaLnBrk="0" fontAlgn="base" hangingPunct="0">
                <a:spcBef>
                  <a:spcPct val="0"/>
                </a:spcBef>
                <a:spcAft>
                  <a:spcPct val="0"/>
                </a:spcAft>
                <a:defRPr sz="2100">
                  <a:solidFill>
                    <a:schemeClr val="tx1"/>
                  </a:solidFill>
                  <a:latin typeface="Arial" pitchFamily="34" charset="0"/>
                </a:defRPr>
              </a:lvl8pPr>
              <a:lvl9pPr marL="3886200" indent="-228600" algn="ctr" defTabSz="957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000">
                  <a:solidFill>
                    <a:srgbClr val="FF9900"/>
                  </a:solidFill>
                  <a:latin typeface="Verdana" pitchFamily="34" charset="0"/>
                  <a:cs typeface="Arial" pitchFamily="34" charset="0"/>
                </a:rPr>
                <a:t>Weight</a:t>
              </a:r>
            </a:p>
          </p:txBody>
        </p:sp>
      </p:grpSp>
      <p:sp>
        <p:nvSpPr>
          <p:cNvPr id="84002" name="Text Box 165"/>
          <p:cNvSpPr txBox="1">
            <a:spLocks noChangeArrowheads="1"/>
          </p:cNvSpPr>
          <p:nvPr/>
        </p:nvSpPr>
        <p:spPr bwMode="auto">
          <a:xfrm>
            <a:off x="1287463" y="5961063"/>
            <a:ext cx="12255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7/10</a:t>
            </a:r>
            <a:endParaRPr lang="en-US" altLang="en-US" sz="1000">
              <a:solidFill>
                <a:srgbClr val="4D4D4D"/>
              </a:solidFill>
            </a:endParaRPr>
          </a:p>
        </p:txBody>
      </p:sp>
      <p:sp>
        <p:nvSpPr>
          <p:cNvPr id="84003" name="Text Box 166"/>
          <p:cNvSpPr txBox="1">
            <a:spLocks noChangeArrowheads="1"/>
          </p:cNvSpPr>
          <p:nvPr/>
        </p:nvSpPr>
        <p:spPr bwMode="auto">
          <a:xfrm>
            <a:off x="2654300" y="5961063"/>
            <a:ext cx="12255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b="1">
                <a:solidFill>
                  <a:srgbClr val="4D4D4D"/>
                </a:solidFill>
              </a:rPr>
              <a:t>10/10</a:t>
            </a:r>
            <a:endParaRPr lang="en-US" altLang="en-US" sz="1000" b="1">
              <a:solidFill>
                <a:srgbClr val="4D4D4D"/>
              </a:solidFill>
            </a:endParaRPr>
          </a:p>
        </p:txBody>
      </p:sp>
      <p:sp>
        <p:nvSpPr>
          <p:cNvPr id="84004" name="Text Box 167"/>
          <p:cNvSpPr txBox="1">
            <a:spLocks noChangeArrowheads="1"/>
          </p:cNvSpPr>
          <p:nvPr/>
        </p:nvSpPr>
        <p:spPr bwMode="auto">
          <a:xfrm>
            <a:off x="1287463" y="6240463"/>
            <a:ext cx="12255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1/10</a:t>
            </a:r>
            <a:endParaRPr lang="en-US" altLang="en-US" sz="1000">
              <a:solidFill>
                <a:srgbClr val="4D4D4D"/>
              </a:solidFill>
            </a:endParaRPr>
          </a:p>
        </p:txBody>
      </p:sp>
      <p:sp>
        <p:nvSpPr>
          <p:cNvPr id="84005" name="Text Box 168"/>
          <p:cNvSpPr txBox="1">
            <a:spLocks noChangeArrowheads="1"/>
          </p:cNvSpPr>
          <p:nvPr/>
        </p:nvSpPr>
        <p:spPr bwMode="auto">
          <a:xfrm>
            <a:off x="2654300" y="6240463"/>
            <a:ext cx="12255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000">
                <a:solidFill>
                  <a:srgbClr val="4D4D4D"/>
                </a:solidFill>
              </a:rPr>
              <a:t>8/10</a:t>
            </a:r>
            <a:endParaRPr lang="en-US" altLang="en-US" sz="1000">
              <a:solidFill>
                <a:srgbClr val="4D4D4D"/>
              </a:solidFill>
            </a:endParaRPr>
          </a:p>
        </p:txBody>
      </p:sp>
      <p:sp>
        <p:nvSpPr>
          <p:cNvPr id="84006" name="Text Box 85"/>
          <p:cNvSpPr txBox="1">
            <a:spLocks noChangeArrowheads="1"/>
          </p:cNvSpPr>
          <p:nvPr/>
        </p:nvSpPr>
        <p:spPr bwMode="auto">
          <a:xfrm rot="-773833">
            <a:off x="8858250" y="1258888"/>
            <a:ext cx="409575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rgbClr val="993366"/>
                </a:solidFill>
              </a:rPr>
              <a:t>STATISTICS!</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mtClean="0"/>
              <a:t> </a:t>
            </a:r>
            <a:endParaRPr lang="en-US" altLang="en-US" smtClean="0"/>
          </a:p>
        </p:txBody>
      </p:sp>
      <p:sp>
        <p:nvSpPr>
          <p:cNvPr id="849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ltLang="en-US" smtClean="0"/>
          </a:p>
        </p:txBody>
      </p:sp>
      <p:sp>
        <p:nvSpPr>
          <p:cNvPr id="84996" name="Rectangle 4"/>
          <p:cNvSpPr>
            <a:spLocks noChangeArrowheads="1"/>
          </p:cNvSpPr>
          <p:nvPr/>
        </p:nvSpPr>
        <p:spPr bwMode="auto">
          <a:xfrm>
            <a:off x="0" y="0"/>
            <a:ext cx="12801600" cy="9601200"/>
          </a:xfrm>
          <a:prstGeom prst="rect">
            <a:avLst/>
          </a:prstGeom>
          <a:solidFill>
            <a:schemeClr val="bg1"/>
          </a:solidFill>
          <a:ln w="28575" algn="ctr">
            <a:solidFill>
              <a:schemeClr val="bg1"/>
            </a:solidFill>
            <a:miter lim="800000"/>
            <a:headEnd/>
            <a:tailEnd/>
          </a:ln>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a:p>
        </p:txBody>
      </p:sp>
      <p:sp>
        <p:nvSpPr>
          <p:cNvPr id="84997" name="Text Box 3"/>
          <p:cNvSpPr txBox="1">
            <a:spLocks noChangeArrowheads="1"/>
          </p:cNvSpPr>
          <p:nvPr/>
        </p:nvSpPr>
        <p:spPr bwMode="auto">
          <a:xfrm>
            <a:off x="-20638" y="161925"/>
            <a:ext cx="4044951"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TESTING</a:t>
            </a:r>
            <a:r>
              <a:rPr lang="en-GB" altLang="en-US" sz="3200" b="1">
                <a:solidFill>
                  <a:srgbClr val="5F5F5F"/>
                </a:solidFill>
                <a:cs typeface="Arial" pitchFamily="34" charset="0"/>
              </a:rPr>
              <a:t> &amp; INDEPENDENT </a:t>
            </a:r>
            <a:r>
              <a:rPr lang="en-GB" altLang="en-US" sz="3200" b="1">
                <a:solidFill>
                  <a:srgbClr val="FF9900"/>
                </a:solidFill>
                <a:cs typeface="Arial" pitchFamily="34" charset="0"/>
              </a:rPr>
              <a:t>EVALUATION OF THE FINAL PRODUCT</a:t>
            </a:r>
          </a:p>
        </p:txBody>
      </p:sp>
      <p:pic>
        <p:nvPicPr>
          <p:cNvPr id="84998" name="Picture 32" descr="IMG_30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3188" y="120650"/>
            <a:ext cx="3508375" cy="467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9" name="Picture 33" descr="IMG_30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3188" y="4872038"/>
            <a:ext cx="3508375" cy="467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00" name="Text Box 43"/>
          <p:cNvSpPr txBox="1">
            <a:spLocks noChangeArrowheads="1"/>
          </p:cNvSpPr>
          <p:nvPr/>
        </p:nvSpPr>
        <p:spPr bwMode="auto">
          <a:xfrm>
            <a:off x="71438" y="2713038"/>
            <a:ext cx="8850312"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600" b="1">
                <a:solidFill>
                  <a:srgbClr val="993366"/>
                </a:solidFill>
              </a:rPr>
              <a:t>STRENGTH &amp; WEIGHT TESTING – </a:t>
            </a:r>
            <a:r>
              <a:rPr lang="en-GB" altLang="en-US" sz="1600" b="1" u="sng">
                <a:solidFill>
                  <a:srgbClr val="993366"/>
                </a:solidFill>
              </a:rPr>
              <a:t>(EVIDENCE)</a:t>
            </a:r>
          </a:p>
          <a:p>
            <a:pPr algn="just" eaLnBrk="1" hangingPunct="1">
              <a:spcBef>
                <a:spcPct val="50000"/>
              </a:spcBef>
            </a:pPr>
            <a:r>
              <a:rPr lang="en-GB" altLang="en-US" sz="1200">
                <a:solidFill>
                  <a:srgbClr val="4D4D4D"/>
                </a:solidFill>
              </a:rPr>
              <a:t>To evaluate my final I did some strength and also weight testing to </a:t>
            </a:r>
            <a:r>
              <a:rPr lang="en-GB" altLang="en-US" sz="1200" b="1">
                <a:solidFill>
                  <a:srgbClr val="439CA3"/>
                </a:solidFill>
              </a:rPr>
              <a:t>ensure that my product is strong, safe and most importantly ready to use. Here are some evidence to show that my product was successful</a:t>
            </a:r>
            <a:r>
              <a:rPr lang="en-GB" altLang="en-US" sz="1200">
                <a:solidFill>
                  <a:srgbClr val="4D4D4D"/>
                </a:solidFill>
              </a:rPr>
              <a:t>. I used my twin cousins, Alex &amp; Aaron, both age four, go to Stranmillis Nursery. When I showed the product them they were amazed! They thought the bag </a:t>
            </a:r>
            <a:r>
              <a:rPr lang="en-GB" altLang="en-US" sz="1200" b="1" i="1" u="sng">
                <a:solidFill>
                  <a:srgbClr val="FF9900"/>
                </a:solidFill>
              </a:rPr>
              <a:t>was comfortable and also not so heavy for them to carry</a:t>
            </a:r>
            <a:r>
              <a:rPr lang="en-GB" altLang="en-US" sz="1200">
                <a:solidFill>
                  <a:srgbClr val="4D4D4D"/>
                </a:solidFill>
              </a:rPr>
              <a:t>. I got Alex to build the product and he </a:t>
            </a:r>
            <a:r>
              <a:rPr lang="en-GB" altLang="en-US" sz="1200" b="1" i="1" u="sng">
                <a:solidFill>
                  <a:srgbClr val="FF9900"/>
                </a:solidFill>
              </a:rPr>
              <a:t>thought it was easy to fold and also to unfold</a:t>
            </a:r>
            <a:r>
              <a:rPr lang="en-GB" altLang="en-US" sz="1200">
                <a:solidFill>
                  <a:srgbClr val="4D4D4D"/>
                </a:solidFill>
              </a:rPr>
              <a:t>. Then when </a:t>
            </a:r>
            <a:r>
              <a:rPr lang="en-GB" altLang="en-US" sz="1200" b="1" i="1" u="sng">
                <a:solidFill>
                  <a:srgbClr val="FF9900"/>
                </a:solidFill>
              </a:rPr>
              <a:t>he sat on the stool he thought it was really comfortable and also from my point of view I thought the size of the product comparing the size of these boys was really suitable</a:t>
            </a:r>
            <a:r>
              <a:rPr lang="en-GB" altLang="en-US" sz="1200">
                <a:solidFill>
                  <a:srgbClr val="4D4D4D"/>
                </a:solidFill>
              </a:rPr>
              <a:t>. </a:t>
            </a:r>
          </a:p>
          <a:p>
            <a:pPr algn="just" eaLnBrk="1" hangingPunct="1">
              <a:spcBef>
                <a:spcPct val="50000"/>
              </a:spcBef>
            </a:pPr>
            <a:r>
              <a:rPr lang="en-GB" altLang="en-US" sz="1200">
                <a:solidFill>
                  <a:srgbClr val="4D4D4D"/>
                </a:solidFill>
              </a:rPr>
              <a:t>I was curious to see if I stand on the stool, will the stool hold my weight? Yes it did, really well. Overall I was really</a:t>
            </a:r>
            <a:r>
              <a:rPr lang="en-GB" altLang="en-US" sz="1200" b="1">
                <a:solidFill>
                  <a:srgbClr val="439CA3"/>
                </a:solidFill>
              </a:rPr>
              <a:t> impressed with the final result because it was up to my expectations</a:t>
            </a:r>
            <a:r>
              <a:rPr lang="en-GB" altLang="en-US" sz="1200">
                <a:solidFill>
                  <a:srgbClr val="4D4D4D"/>
                </a:solidFill>
              </a:rPr>
              <a:t>. </a:t>
            </a:r>
          </a:p>
          <a:p>
            <a:pPr algn="just" eaLnBrk="1" hangingPunct="1">
              <a:spcBef>
                <a:spcPct val="50000"/>
              </a:spcBef>
            </a:pPr>
            <a:endParaRPr lang="en-GB" altLang="en-US" sz="12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b="1">
              <a:solidFill>
                <a:srgbClr val="4D4D4D"/>
              </a:solidFill>
            </a:endParaRPr>
          </a:p>
        </p:txBody>
      </p:sp>
      <p:sp>
        <p:nvSpPr>
          <p:cNvPr id="85001"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85002" name="Picture 39" descr="IMG_358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400" y="120650"/>
            <a:ext cx="3743325"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5003" name="Group 18"/>
          <p:cNvGrpSpPr>
            <a:grpSpLocks/>
          </p:cNvGrpSpPr>
          <p:nvPr/>
        </p:nvGrpSpPr>
        <p:grpSpPr bwMode="auto">
          <a:xfrm>
            <a:off x="279400" y="4872038"/>
            <a:ext cx="6670675" cy="4684712"/>
            <a:chOff x="2512368" y="4872608"/>
            <a:chExt cx="6670440" cy="4684302"/>
          </a:xfrm>
        </p:grpSpPr>
        <p:pic>
          <p:nvPicPr>
            <p:cNvPr id="85007" name="Picture 38" descr="IMG_359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72808" y="4872608"/>
              <a:ext cx="3510000" cy="4684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08" name="Picture 41" descr="IMG_359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2368" y="4872608"/>
              <a:ext cx="3027164" cy="2270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09" name="Picture 42" descr="IMG_359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2368" y="7282755"/>
              <a:ext cx="3025204" cy="2270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5004" name="Picture 43" descr="IMG_36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19938" y="4872038"/>
            <a:ext cx="1728787" cy="230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05" name="Picture 44" descr="IMG_360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19938" y="7246938"/>
            <a:ext cx="1728787"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06" name="Picture 45" descr="IMG_358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47763" y="20070763"/>
            <a:ext cx="1838325" cy="245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mtClean="0"/>
              <a:t> </a:t>
            </a:r>
            <a:endParaRPr lang="en-US" altLang="en-US" smtClean="0"/>
          </a:p>
        </p:txBody>
      </p:sp>
      <p:sp>
        <p:nvSpPr>
          <p:cNvPr id="8601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ltLang="en-US" smtClean="0"/>
          </a:p>
        </p:txBody>
      </p:sp>
      <p:sp>
        <p:nvSpPr>
          <p:cNvPr id="86020" name="Rectangle 4"/>
          <p:cNvSpPr>
            <a:spLocks noChangeArrowheads="1"/>
          </p:cNvSpPr>
          <p:nvPr/>
        </p:nvSpPr>
        <p:spPr bwMode="auto">
          <a:xfrm>
            <a:off x="0" y="0"/>
            <a:ext cx="12801600" cy="9601200"/>
          </a:xfrm>
          <a:prstGeom prst="rect">
            <a:avLst/>
          </a:prstGeom>
          <a:solidFill>
            <a:schemeClr val="bg1"/>
          </a:solidFill>
          <a:ln w="28575" algn="ctr">
            <a:solidFill>
              <a:schemeClr val="bg1"/>
            </a:solidFill>
            <a:miter lim="800000"/>
            <a:headEnd/>
            <a:tailEnd/>
          </a:ln>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a:p>
        </p:txBody>
      </p:sp>
      <p:grpSp>
        <p:nvGrpSpPr>
          <p:cNvPr id="86021" name="Group 37"/>
          <p:cNvGrpSpPr>
            <a:grpSpLocks/>
          </p:cNvGrpSpPr>
          <p:nvPr/>
        </p:nvGrpSpPr>
        <p:grpSpPr bwMode="auto">
          <a:xfrm>
            <a:off x="7121525" y="57150"/>
            <a:ext cx="5546725" cy="9567863"/>
            <a:chOff x="4486" y="36"/>
            <a:chExt cx="3494" cy="6027"/>
          </a:xfrm>
        </p:grpSpPr>
        <p:pic>
          <p:nvPicPr>
            <p:cNvPr id="86028" name="Picture 5" descr="IMG_308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4" y="36"/>
              <a:ext cx="11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9" name="Picture 6" descr="IMG_308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6" y="898"/>
              <a:ext cx="11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30" name="Picture 7" descr="IMG_308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65" y="898"/>
              <a:ext cx="11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31" name="Picture 8" descr="IMG_30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44" y="898"/>
              <a:ext cx="11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32" name="Picture 9" descr="IMG_308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86" y="1760"/>
              <a:ext cx="11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33" name="Picture 10" descr="IMG_308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64" y="1761"/>
              <a:ext cx="11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34" name="Picture 11" descr="IMG_309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44" y="1761"/>
              <a:ext cx="11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35" name="Picture 12" descr="IMG_309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86" y="2622"/>
              <a:ext cx="11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36" name="Picture 13" descr="IMG_309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664" y="2628"/>
              <a:ext cx="11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37" name="Picture 14" descr="IMG_309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844" y="2628"/>
              <a:ext cx="11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38" name="Picture 15" descr="IMG_309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86" y="3484"/>
              <a:ext cx="11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39" name="Picture 16" descr="IMG_309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665" y="3490"/>
              <a:ext cx="11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40" name="Picture 17" descr="IMG_309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844" y="3490"/>
              <a:ext cx="11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41" name="Picture 18" descr="IMG_309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486" y="4351"/>
              <a:ext cx="11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42" name="Picture 19" descr="IMG_309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664" y="4351"/>
              <a:ext cx="11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43" name="Picture 20" descr="IMG_310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844" y="4351"/>
              <a:ext cx="11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44" name="Picture 21" descr="IMG_310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486" y="5213"/>
              <a:ext cx="11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45" name="Picture 22" descr="IMG_3102"/>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664" y="5213"/>
              <a:ext cx="11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46" name="Picture 23" descr="IMG_3080"/>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486" y="36"/>
              <a:ext cx="11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47" name="Picture 24" descr="IMG_3081"/>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665" y="36"/>
              <a:ext cx="11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48" name="Picture 25" descr="IMG_3047"/>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846" y="5214"/>
              <a:ext cx="1134" cy="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6022" name="Text Box 3"/>
          <p:cNvSpPr txBox="1">
            <a:spLocks noChangeArrowheads="1"/>
          </p:cNvSpPr>
          <p:nvPr/>
        </p:nvSpPr>
        <p:spPr bwMode="auto">
          <a:xfrm>
            <a:off x="-20638" y="161925"/>
            <a:ext cx="4044951"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TESTING</a:t>
            </a:r>
            <a:r>
              <a:rPr lang="en-GB" altLang="en-US" sz="3200" b="1">
                <a:solidFill>
                  <a:srgbClr val="5F5F5F"/>
                </a:solidFill>
                <a:cs typeface="Arial" pitchFamily="34" charset="0"/>
              </a:rPr>
              <a:t> &amp; INDEPENDENT </a:t>
            </a:r>
            <a:r>
              <a:rPr lang="en-GB" altLang="en-US" sz="3200" b="1">
                <a:solidFill>
                  <a:srgbClr val="FF9900"/>
                </a:solidFill>
                <a:cs typeface="Arial" pitchFamily="34" charset="0"/>
              </a:rPr>
              <a:t>EVALUATION OF THE FINAL PRODUCT</a:t>
            </a:r>
          </a:p>
        </p:txBody>
      </p:sp>
      <p:sp>
        <p:nvSpPr>
          <p:cNvPr id="86023" name="Text Box 5"/>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86024" name="Text Box 3"/>
          <p:cNvSpPr txBox="1">
            <a:spLocks noChangeArrowheads="1"/>
          </p:cNvSpPr>
          <p:nvPr/>
        </p:nvSpPr>
        <p:spPr bwMode="auto">
          <a:xfrm>
            <a:off x="-7938" y="2663825"/>
            <a:ext cx="7272338"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800" b="1">
                <a:solidFill>
                  <a:schemeClr val="hlink"/>
                </a:solidFill>
                <a:cs typeface="Arial" pitchFamily="34" charset="0"/>
              </a:rPr>
              <a:t>STRENGTHS &amp; WEAKNESS</a:t>
            </a:r>
          </a:p>
        </p:txBody>
      </p:sp>
      <p:sp>
        <p:nvSpPr>
          <p:cNvPr id="86025" name="Text Box 12"/>
          <p:cNvSpPr txBox="1">
            <a:spLocks noChangeArrowheads="1"/>
          </p:cNvSpPr>
          <p:nvPr/>
        </p:nvSpPr>
        <p:spPr bwMode="auto">
          <a:xfrm>
            <a:off x="3736975" y="120650"/>
            <a:ext cx="3240088"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buFontTx/>
              <a:buChar char="•"/>
            </a:pPr>
            <a:r>
              <a:rPr lang="en-GB" altLang="en-US" sz="1400" b="1">
                <a:solidFill>
                  <a:srgbClr val="FF9900"/>
                </a:solidFill>
              </a:rPr>
              <a:t>Comfort</a:t>
            </a:r>
            <a:endParaRPr lang="en-GB" altLang="en-US" sz="1400" b="1" i="1" u="sng">
              <a:solidFill>
                <a:srgbClr val="FF9900"/>
              </a:solidFill>
            </a:endParaRPr>
          </a:p>
          <a:p>
            <a:pPr algn="just" eaLnBrk="1" hangingPunct="1"/>
            <a:r>
              <a:rPr lang="en-GB" altLang="en-US" sz="1000">
                <a:solidFill>
                  <a:srgbClr val="FF9900"/>
                </a:solidFill>
              </a:rPr>
              <a:t>-</a:t>
            </a:r>
            <a:r>
              <a:rPr lang="en-GB" altLang="en-US" sz="1000">
                <a:solidFill>
                  <a:srgbClr val="4D4D4D"/>
                </a:solidFill>
              </a:rPr>
              <a:t>The overall school desk is very</a:t>
            </a:r>
            <a:r>
              <a:rPr lang="en-GB" altLang="en-US" sz="1000" i="1">
                <a:solidFill>
                  <a:srgbClr val="4D4D4D"/>
                </a:solidFill>
              </a:rPr>
              <a:t> </a:t>
            </a:r>
            <a:r>
              <a:rPr lang="en-GB" altLang="en-US" sz="1000" b="1" i="1" u="sng">
                <a:solidFill>
                  <a:srgbClr val="4D4D4D"/>
                </a:solidFill>
              </a:rPr>
              <a:t>well ergonomically designed</a:t>
            </a:r>
            <a:r>
              <a:rPr lang="en-GB" altLang="en-US" sz="1000" i="1">
                <a:solidFill>
                  <a:srgbClr val="4D4D4D"/>
                </a:solidFill>
              </a:rPr>
              <a:t> </a:t>
            </a:r>
            <a:r>
              <a:rPr lang="en-GB" altLang="en-US" sz="1000">
                <a:solidFill>
                  <a:srgbClr val="4D4D4D"/>
                </a:solidFill>
              </a:rPr>
              <a:t>and also</a:t>
            </a:r>
            <a:r>
              <a:rPr lang="en-GB" altLang="en-US" sz="1000" i="1">
                <a:solidFill>
                  <a:srgbClr val="4D4D4D"/>
                </a:solidFill>
              </a:rPr>
              <a:t> </a:t>
            </a:r>
            <a:r>
              <a:rPr lang="en-GB" altLang="en-US" sz="1000" b="1" i="1" u="sng">
                <a:solidFill>
                  <a:srgbClr val="4D4D4D"/>
                </a:solidFill>
              </a:rPr>
              <a:t>very comfortable</a:t>
            </a:r>
            <a:r>
              <a:rPr lang="en-GB" altLang="en-US" sz="1000" i="1">
                <a:solidFill>
                  <a:srgbClr val="4D4D4D"/>
                </a:solidFill>
              </a:rPr>
              <a:t> </a:t>
            </a:r>
            <a:r>
              <a:rPr lang="en-GB" altLang="en-US" sz="1000">
                <a:solidFill>
                  <a:srgbClr val="4D4D4D"/>
                </a:solidFill>
              </a:rPr>
              <a:t>to work with this product. </a:t>
            </a:r>
            <a:r>
              <a:rPr lang="en-GB" altLang="en-US" sz="1000" b="1" i="1" u="sng">
                <a:solidFill>
                  <a:srgbClr val="4D4D4D"/>
                </a:solidFill>
              </a:rPr>
              <a:t>The handles are adjustable.</a:t>
            </a:r>
          </a:p>
          <a:p>
            <a:pPr algn="just" eaLnBrk="1" hangingPunct="1"/>
            <a:endParaRPr lang="en-GB" altLang="en-US" sz="300">
              <a:solidFill>
                <a:srgbClr val="4D4D4D"/>
              </a:solidFill>
            </a:endParaRPr>
          </a:p>
          <a:p>
            <a:pPr algn="just" eaLnBrk="1" hangingPunct="1"/>
            <a:r>
              <a:rPr lang="en-GB" altLang="en-US" sz="1000" i="1">
                <a:solidFill>
                  <a:srgbClr val="FF9900"/>
                </a:solidFill>
              </a:rPr>
              <a:t>-</a:t>
            </a:r>
            <a:r>
              <a:rPr lang="en-GB" altLang="en-US" sz="1000">
                <a:solidFill>
                  <a:srgbClr val="4D4D4D"/>
                </a:solidFill>
              </a:rPr>
              <a:t>The previous school desk was</a:t>
            </a:r>
            <a:r>
              <a:rPr lang="en-GB" altLang="en-US" sz="1000" i="1">
                <a:solidFill>
                  <a:srgbClr val="4D4D4D"/>
                </a:solidFill>
              </a:rPr>
              <a:t> </a:t>
            </a:r>
            <a:r>
              <a:rPr lang="en-GB" altLang="en-US" sz="1000" b="1" i="1" u="sng">
                <a:solidFill>
                  <a:srgbClr val="4D4D4D"/>
                </a:solidFill>
              </a:rPr>
              <a:t>bulky and uncomfortable</a:t>
            </a:r>
            <a:r>
              <a:rPr lang="en-GB" altLang="en-US" sz="1000" i="1">
                <a:solidFill>
                  <a:srgbClr val="4D4D4D"/>
                </a:solidFill>
              </a:rPr>
              <a:t> </a:t>
            </a:r>
            <a:r>
              <a:rPr lang="en-GB" altLang="en-US" sz="1000">
                <a:solidFill>
                  <a:srgbClr val="4D4D4D"/>
                </a:solidFill>
              </a:rPr>
              <a:t>to use with however my</a:t>
            </a:r>
            <a:r>
              <a:rPr lang="en-GB" altLang="en-US" sz="1000" i="1">
                <a:solidFill>
                  <a:srgbClr val="4D4D4D"/>
                </a:solidFill>
              </a:rPr>
              <a:t> </a:t>
            </a:r>
            <a:r>
              <a:rPr lang="en-GB" altLang="en-US" sz="1000" b="1" i="1" u="sng">
                <a:solidFill>
                  <a:srgbClr val="4D4D4D"/>
                </a:solidFill>
              </a:rPr>
              <a:t>new design is more relaxing and very easy product to work with</a:t>
            </a:r>
            <a:r>
              <a:rPr lang="en-GB" altLang="en-US" sz="1000" i="1" u="sng">
                <a:solidFill>
                  <a:srgbClr val="4D4D4D"/>
                </a:solidFill>
              </a:rPr>
              <a:t>.</a:t>
            </a:r>
            <a:endParaRPr lang="en-GB" altLang="en-US" sz="1000" u="sng">
              <a:solidFill>
                <a:srgbClr val="4D4D4D"/>
              </a:solidFill>
            </a:endParaRPr>
          </a:p>
          <a:p>
            <a:pPr algn="just" eaLnBrk="1" hangingPunct="1"/>
            <a:endParaRPr lang="en-GB" altLang="en-US" sz="1000" b="1" u="sng">
              <a:solidFill>
                <a:srgbClr val="4D4D4D"/>
              </a:solidFill>
            </a:endParaRPr>
          </a:p>
          <a:p>
            <a:pPr algn="just" eaLnBrk="1" hangingPunct="1">
              <a:buFontTx/>
              <a:buChar char="•"/>
            </a:pPr>
            <a:r>
              <a:rPr lang="en-GB" altLang="en-US" sz="1400" b="1">
                <a:solidFill>
                  <a:srgbClr val="FF9900"/>
                </a:solidFill>
              </a:rPr>
              <a:t>Safety</a:t>
            </a:r>
            <a:r>
              <a:rPr lang="en-GB" altLang="en-US" sz="1400" b="1" i="1" u="sng">
                <a:solidFill>
                  <a:srgbClr val="FF9900"/>
                </a:solidFill>
              </a:rPr>
              <a:t> </a:t>
            </a:r>
          </a:p>
          <a:p>
            <a:pPr algn="just" eaLnBrk="1" hangingPunct="1"/>
            <a:r>
              <a:rPr lang="en-GB" altLang="en-US" sz="1000" i="1">
                <a:solidFill>
                  <a:srgbClr val="FF9900"/>
                </a:solidFill>
              </a:rPr>
              <a:t>-</a:t>
            </a:r>
            <a:r>
              <a:rPr lang="en-GB" altLang="en-US" sz="1000">
                <a:solidFill>
                  <a:srgbClr val="4D4D4D"/>
                </a:solidFill>
              </a:rPr>
              <a:t>The school desk has very</a:t>
            </a:r>
            <a:r>
              <a:rPr lang="en-GB" altLang="en-US" sz="1000" i="1">
                <a:solidFill>
                  <a:srgbClr val="4D4D4D"/>
                </a:solidFill>
              </a:rPr>
              <a:t> </a:t>
            </a:r>
            <a:r>
              <a:rPr lang="en-GB" altLang="en-US" sz="1000" b="1" i="1" u="sng">
                <a:solidFill>
                  <a:srgbClr val="4D4D4D"/>
                </a:solidFill>
              </a:rPr>
              <a:t>smooth edges, no sharp corners, or loose parts</a:t>
            </a:r>
            <a:r>
              <a:rPr lang="en-GB" altLang="en-US" sz="1000" i="1">
                <a:solidFill>
                  <a:srgbClr val="4D4D4D"/>
                </a:solidFill>
              </a:rPr>
              <a:t> </a:t>
            </a:r>
            <a:r>
              <a:rPr lang="en-GB" altLang="en-US" sz="1000">
                <a:solidFill>
                  <a:srgbClr val="4D4D4D"/>
                </a:solidFill>
              </a:rPr>
              <a:t>which makes the overall product</a:t>
            </a:r>
            <a:r>
              <a:rPr lang="en-GB" altLang="en-US" sz="1000" i="1">
                <a:solidFill>
                  <a:srgbClr val="4D4D4D"/>
                </a:solidFill>
              </a:rPr>
              <a:t> </a:t>
            </a:r>
            <a:r>
              <a:rPr lang="en-GB" altLang="en-US" sz="1000" b="1" i="1" u="sng">
                <a:solidFill>
                  <a:srgbClr val="4D4D4D"/>
                </a:solidFill>
              </a:rPr>
              <a:t>aesthetically pleasing</a:t>
            </a:r>
            <a:r>
              <a:rPr lang="en-GB" altLang="en-US" sz="1000" i="1">
                <a:solidFill>
                  <a:srgbClr val="4D4D4D"/>
                </a:solidFill>
              </a:rPr>
              <a:t>.</a:t>
            </a:r>
          </a:p>
          <a:p>
            <a:pPr algn="just" eaLnBrk="1" hangingPunct="1"/>
            <a:endParaRPr lang="en-GB" altLang="en-US" sz="300" i="1">
              <a:solidFill>
                <a:srgbClr val="4D4D4D"/>
              </a:solidFill>
            </a:endParaRPr>
          </a:p>
          <a:p>
            <a:pPr algn="just" eaLnBrk="1" hangingPunct="1"/>
            <a:r>
              <a:rPr lang="en-GB" altLang="en-US" sz="1000" i="1">
                <a:solidFill>
                  <a:srgbClr val="FF9900"/>
                </a:solidFill>
              </a:rPr>
              <a:t>-</a:t>
            </a:r>
            <a:r>
              <a:rPr lang="en-GB" altLang="en-US" sz="1000">
                <a:solidFill>
                  <a:srgbClr val="4D4D4D"/>
                </a:solidFill>
              </a:rPr>
              <a:t>The product is very</a:t>
            </a:r>
            <a:r>
              <a:rPr lang="en-GB" altLang="en-US" sz="1000" i="1">
                <a:solidFill>
                  <a:srgbClr val="4D4D4D"/>
                </a:solidFill>
              </a:rPr>
              <a:t> </a:t>
            </a:r>
            <a:r>
              <a:rPr lang="en-GB" altLang="en-US" sz="1000" b="1" i="1" u="sng">
                <a:solidFill>
                  <a:srgbClr val="4D4D4D"/>
                </a:solidFill>
              </a:rPr>
              <a:t>safe</a:t>
            </a:r>
            <a:r>
              <a:rPr lang="en-GB" altLang="en-US" sz="1000" i="1">
                <a:solidFill>
                  <a:srgbClr val="4D4D4D"/>
                </a:solidFill>
              </a:rPr>
              <a:t> </a:t>
            </a:r>
            <a:r>
              <a:rPr lang="en-GB" altLang="en-US" sz="1000">
                <a:solidFill>
                  <a:srgbClr val="4D4D4D"/>
                </a:solidFill>
              </a:rPr>
              <a:t>for the users of the</a:t>
            </a:r>
            <a:r>
              <a:rPr lang="en-GB" altLang="en-US" sz="1000" i="1">
                <a:solidFill>
                  <a:srgbClr val="4D4D4D"/>
                </a:solidFill>
              </a:rPr>
              <a:t> </a:t>
            </a:r>
            <a:r>
              <a:rPr lang="en-GB" altLang="en-US" sz="1000" b="1" i="1" u="sng">
                <a:solidFill>
                  <a:srgbClr val="4D4D4D"/>
                </a:solidFill>
              </a:rPr>
              <a:t>chosen target market</a:t>
            </a:r>
            <a:r>
              <a:rPr lang="en-GB" altLang="en-US" sz="1000" i="1">
                <a:solidFill>
                  <a:srgbClr val="4D4D4D"/>
                </a:solidFill>
              </a:rPr>
              <a:t> </a:t>
            </a:r>
            <a:r>
              <a:rPr lang="en-GB" altLang="en-US" sz="1000">
                <a:solidFill>
                  <a:srgbClr val="4D4D4D"/>
                </a:solidFill>
              </a:rPr>
              <a:t>and it can also be</a:t>
            </a:r>
            <a:r>
              <a:rPr lang="en-GB" altLang="en-US" sz="1000" i="1">
                <a:solidFill>
                  <a:srgbClr val="4D4D4D"/>
                </a:solidFill>
              </a:rPr>
              <a:t> </a:t>
            </a:r>
            <a:r>
              <a:rPr lang="en-GB" altLang="en-US" sz="1000" b="1" i="1" u="sng">
                <a:solidFill>
                  <a:srgbClr val="4D4D4D"/>
                </a:solidFill>
              </a:rPr>
              <a:t>easily moved around the classroom, public etc</a:t>
            </a:r>
            <a:r>
              <a:rPr lang="en-GB" altLang="en-US" sz="1000" i="1">
                <a:solidFill>
                  <a:srgbClr val="4D4D4D"/>
                </a:solidFill>
              </a:rPr>
              <a:t>.</a:t>
            </a:r>
            <a:endParaRPr lang="en-US" altLang="en-US" sz="1000" i="1">
              <a:solidFill>
                <a:srgbClr val="4D4D4D"/>
              </a:solidFill>
            </a:endParaRPr>
          </a:p>
          <a:p>
            <a:pPr algn="just" eaLnBrk="1" hangingPunct="1"/>
            <a:endParaRPr lang="en-US" altLang="en-US" sz="1000" i="1">
              <a:solidFill>
                <a:srgbClr val="4D4D4D"/>
              </a:solidFill>
            </a:endParaRPr>
          </a:p>
          <a:p>
            <a:pPr algn="just" eaLnBrk="1" hangingPunct="1"/>
            <a:endParaRPr lang="en-GB" altLang="en-US" sz="1000" b="1">
              <a:solidFill>
                <a:srgbClr val="993366"/>
              </a:solidFill>
            </a:endParaRPr>
          </a:p>
          <a:p>
            <a:pPr algn="just" eaLnBrk="1" hangingPunct="1"/>
            <a:r>
              <a:rPr lang="en-GB" altLang="en-US" sz="1400" b="1" u="sng">
                <a:solidFill>
                  <a:srgbClr val="993366"/>
                </a:solidFill>
              </a:rPr>
              <a:t>WEAKNESS:</a:t>
            </a:r>
          </a:p>
          <a:p>
            <a:pPr algn="just" eaLnBrk="1" hangingPunct="1"/>
            <a:endParaRPr lang="en-GB" altLang="en-US" sz="500" b="1" u="sng">
              <a:solidFill>
                <a:srgbClr val="993366"/>
              </a:solidFill>
            </a:endParaRPr>
          </a:p>
          <a:p>
            <a:pPr algn="just" eaLnBrk="1" hangingPunct="1">
              <a:buClr>
                <a:srgbClr val="FF9900"/>
              </a:buClr>
              <a:buSzPct val="140000"/>
              <a:buFontTx/>
              <a:buChar char="•"/>
            </a:pPr>
            <a:r>
              <a:rPr lang="en-GB" altLang="en-US" sz="1000">
                <a:solidFill>
                  <a:srgbClr val="4D4D4D"/>
                </a:solidFill>
              </a:rPr>
              <a:t>I was </a:t>
            </a:r>
            <a:r>
              <a:rPr lang="en-GB" altLang="en-US" sz="1000" b="1" i="1" u="sng">
                <a:solidFill>
                  <a:srgbClr val="4D4D4D"/>
                </a:solidFill>
              </a:rPr>
              <a:t>unable to stitch the handles using the plastic bags because it would take a long while</a:t>
            </a:r>
            <a:r>
              <a:rPr lang="en-GB" altLang="en-US" sz="1000">
                <a:solidFill>
                  <a:srgbClr val="4D4D4D"/>
                </a:solidFill>
              </a:rPr>
              <a:t>. So I used the </a:t>
            </a:r>
            <a:r>
              <a:rPr lang="en-GB" altLang="en-US" sz="1000" b="1" i="1" u="sng">
                <a:solidFill>
                  <a:srgbClr val="4D4D4D"/>
                </a:solidFill>
              </a:rPr>
              <a:t>Sash Cord as well which it is also recyclable</a:t>
            </a:r>
            <a:r>
              <a:rPr lang="en-GB" altLang="en-US" sz="1000">
                <a:solidFill>
                  <a:srgbClr val="4D4D4D"/>
                </a:solidFill>
              </a:rPr>
              <a:t>.</a:t>
            </a:r>
          </a:p>
          <a:p>
            <a:pPr algn="just" eaLnBrk="1" hangingPunct="1">
              <a:buClr>
                <a:srgbClr val="FF9900"/>
              </a:buClr>
              <a:buSzPct val="140000"/>
              <a:buFontTx/>
              <a:buChar char="•"/>
            </a:pPr>
            <a:endParaRPr lang="en-GB" altLang="en-US" sz="300">
              <a:solidFill>
                <a:srgbClr val="4D4D4D"/>
              </a:solidFill>
            </a:endParaRPr>
          </a:p>
          <a:p>
            <a:pPr algn="just" eaLnBrk="1" hangingPunct="1">
              <a:buClr>
                <a:srgbClr val="FF9900"/>
              </a:buClr>
              <a:buSzPct val="140000"/>
              <a:buFontTx/>
              <a:buChar char="•"/>
            </a:pPr>
            <a:r>
              <a:rPr lang="en-GB" altLang="en-US" sz="1000" b="1" i="1" u="sng">
                <a:solidFill>
                  <a:srgbClr val="4D4D4D"/>
                </a:solidFill>
              </a:rPr>
              <a:t>No back support</a:t>
            </a:r>
            <a:r>
              <a:rPr lang="en-GB" altLang="en-US" sz="1000">
                <a:solidFill>
                  <a:srgbClr val="4D4D4D"/>
                </a:solidFill>
              </a:rPr>
              <a:t> to decrease the risk of </a:t>
            </a:r>
            <a:r>
              <a:rPr lang="en-GB" altLang="en-US" sz="1000" b="1" i="1" u="sng">
                <a:solidFill>
                  <a:srgbClr val="4D4D4D"/>
                </a:solidFill>
              </a:rPr>
              <a:t>RSI</a:t>
            </a:r>
            <a:r>
              <a:rPr lang="en-GB" altLang="en-US" sz="1000">
                <a:solidFill>
                  <a:srgbClr val="4D4D4D"/>
                </a:solidFill>
              </a:rPr>
              <a:t> (Repetitive Strain Injury).</a:t>
            </a:r>
            <a:endParaRPr lang="en-US" altLang="en-US" sz="1000">
              <a:solidFill>
                <a:srgbClr val="4D4D4D"/>
              </a:solidFill>
            </a:endParaRPr>
          </a:p>
          <a:p>
            <a:pPr algn="just" eaLnBrk="1" hangingPunct="1">
              <a:buFontTx/>
              <a:buChar char="•"/>
            </a:pPr>
            <a:endParaRPr lang="en-US" altLang="en-US" sz="1200" b="1">
              <a:solidFill>
                <a:srgbClr val="993366"/>
              </a:solidFill>
            </a:endParaRPr>
          </a:p>
        </p:txBody>
      </p:sp>
      <p:sp>
        <p:nvSpPr>
          <p:cNvPr id="86026" name="Text Box 13"/>
          <p:cNvSpPr txBox="1">
            <a:spLocks noChangeArrowheads="1"/>
          </p:cNvSpPr>
          <p:nvPr/>
        </p:nvSpPr>
        <p:spPr bwMode="auto">
          <a:xfrm>
            <a:off x="71438" y="3000375"/>
            <a:ext cx="3592512" cy="6618288"/>
          </a:xfrm>
          <a:prstGeom prst="rect">
            <a:avLst/>
          </a:prstGeom>
          <a:solidFill>
            <a:schemeClr val="bg1"/>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rgbClr val="333333"/>
                </a:solidFill>
              </a:rPr>
              <a:t>This page shows the strength  and weakness of the product that I’ve discovered while testing the product accurately. The improvements will be done for the future development.</a:t>
            </a:r>
          </a:p>
          <a:p>
            <a:pPr algn="just" eaLnBrk="1" hangingPunct="1"/>
            <a:endParaRPr lang="en-GB" altLang="en-US" sz="1000" b="1">
              <a:solidFill>
                <a:srgbClr val="993366"/>
              </a:solidFill>
            </a:endParaRPr>
          </a:p>
          <a:p>
            <a:pPr algn="just" eaLnBrk="1" hangingPunct="1"/>
            <a:r>
              <a:rPr lang="en-GB" altLang="en-US" sz="1400" b="1" i="1" u="sng">
                <a:solidFill>
                  <a:srgbClr val="993366"/>
                </a:solidFill>
              </a:rPr>
              <a:t>STRENGTHS:</a:t>
            </a:r>
          </a:p>
          <a:p>
            <a:pPr algn="just" eaLnBrk="1" hangingPunct="1"/>
            <a:endParaRPr lang="en-GB" altLang="en-US" sz="500" b="1" i="1" u="sng">
              <a:solidFill>
                <a:srgbClr val="993366"/>
              </a:solidFill>
            </a:endParaRPr>
          </a:p>
          <a:p>
            <a:pPr algn="just" eaLnBrk="1" hangingPunct="1">
              <a:buFont typeface="Arial" pitchFamily="34" charset="0"/>
              <a:buChar char="•"/>
            </a:pPr>
            <a:r>
              <a:rPr lang="en-GB" altLang="en-US" sz="1400" b="1">
                <a:solidFill>
                  <a:srgbClr val="FF9900"/>
                </a:solidFill>
              </a:rPr>
              <a:t>Aesthetics</a:t>
            </a:r>
            <a:r>
              <a:rPr lang="en-GB" altLang="en-US" sz="1400" b="1" i="1" u="sng">
                <a:solidFill>
                  <a:srgbClr val="FF9900"/>
                </a:solidFill>
              </a:rPr>
              <a:t> </a:t>
            </a:r>
          </a:p>
          <a:p>
            <a:pPr algn="just" eaLnBrk="1" hangingPunct="1">
              <a:buClr>
                <a:srgbClr val="FF9900"/>
              </a:buClr>
              <a:buFontTx/>
              <a:buChar char="-"/>
            </a:pPr>
            <a:r>
              <a:rPr lang="en-GB" altLang="en-US" sz="1000">
                <a:solidFill>
                  <a:srgbClr val="4D4D4D"/>
                </a:solidFill>
              </a:rPr>
              <a:t>The</a:t>
            </a:r>
            <a:r>
              <a:rPr lang="en-GB" altLang="en-US" sz="1000" i="1">
                <a:solidFill>
                  <a:srgbClr val="4D4D4D"/>
                </a:solidFill>
              </a:rPr>
              <a:t> </a:t>
            </a:r>
            <a:r>
              <a:rPr lang="en-GB" altLang="en-US" sz="1000" b="1" i="1" u="sng">
                <a:solidFill>
                  <a:srgbClr val="4D4D4D"/>
                </a:solidFill>
              </a:rPr>
              <a:t>use of colour is attractive</a:t>
            </a:r>
            <a:r>
              <a:rPr lang="en-GB" altLang="en-US" sz="1000" i="1" u="sng">
                <a:solidFill>
                  <a:srgbClr val="4D4D4D"/>
                </a:solidFill>
              </a:rPr>
              <a:t>, </a:t>
            </a:r>
            <a:r>
              <a:rPr lang="en-GB" altLang="en-US" sz="1000" b="1" i="1" u="sng">
                <a:solidFill>
                  <a:srgbClr val="4D4D4D"/>
                </a:solidFill>
              </a:rPr>
              <a:t>appealing to the eye</a:t>
            </a:r>
            <a:r>
              <a:rPr lang="en-GB" altLang="en-US" sz="1000" b="1" i="1">
                <a:solidFill>
                  <a:srgbClr val="4D4D4D"/>
                </a:solidFill>
              </a:rPr>
              <a:t> </a:t>
            </a:r>
            <a:r>
              <a:rPr lang="en-GB" altLang="en-US" sz="1000">
                <a:solidFill>
                  <a:srgbClr val="4D4D4D"/>
                </a:solidFill>
              </a:rPr>
              <a:t>and</a:t>
            </a:r>
            <a:r>
              <a:rPr lang="en-GB" altLang="en-US" sz="1000" i="1">
                <a:solidFill>
                  <a:srgbClr val="4D4D4D"/>
                </a:solidFill>
              </a:rPr>
              <a:t> </a:t>
            </a:r>
            <a:r>
              <a:rPr lang="en-GB" altLang="en-US" sz="1000" b="1" i="1" u="sng">
                <a:solidFill>
                  <a:srgbClr val="4D4D4D"/>
                </a:solidFill>
              </a:rPr>
              <a:t>aesthetically friendly</a:t>
            </a:r>
            <a:r>
              <a:rPr lang="en-GB" altLang="en-US" sz="1000" i="1">
                <a:solidFill>
                  <a:srgbClr val="4D4D4D"/>
                </a:solidFill>
              </a:rPr>
              <a:t> </a:t>
            </a:r>
            <a:r>
              <a:rPr lang="en-GB" altLang="en-US" sz="1000">
                <a:solidFill>
                  <a:srgbClr val="4D4D4D"/>
                </a:solidFill>
              </a:rPr>
              <a:t>to both genders.</a:t>
            </a:r>
          </a:p>
          <a:p>
            <a:pPr algn="just" eaLnBrk="1" hangingPunct="1">
              <a:buClr>
                <a:srgbClr val="FF9900"/>
              </a:buClr>
              <a:buFontTx/>
              <a:buChar char="-"/>
            </a:pPr>
            <a:endParaRPr lang="en-GB" altLang="en-US" sz="300" i="1">
              <a:solidFill>
                <a:srgbClr val="4D4D4D"/>
              </a:solidFill>
            </a:endParaRPr>
          </a:p>
          <a:p>
            <a:pPr algn="just" eaLnBrk="1" hangingPunct="1">
              <a:buClr>
                <a:srgbClr val="FF9900"/>
              </a:buClr>
              <a:buFontTx/>
              <a:buChar char="-"/>
            </a:pPr>
            <a:r>
              <a:rPr lang="en-GB" altLang="en-US" sz="1000" i="1">
                <a:solidFill>
                  <a:srgbClr val="4D4D4D"/>
                </a:solidFill>
              </a:rPr>
              <a:t> </a:t>
            </a:r>
            <a:r>
              <a:rPr lang="en-GB" altLang="en-US" sz="1000">
                <a:solidFill>
                  <a:srgbClr val="4D4D4D"/>
                </a:solidFill>
              </a:rPr>
              <a:t>It is also modern for the user to look at</a:t>
            </a:r>
            <a:r>
              <a:rPr lang="en-GB" altLang="en-US" sz="1000" b="1">
                <a:solidFill>
                  <a:srgbClr val="4D4D4D"/>
                </a:solidFill>
              </a:rPr>
              <a:t>. </a:t>
            </a:r>
            <a:r>
              <a:rPr lang="en-GB" altLang="en-US" sz="1000">
                <a:solidFill>
                  <a:srgbClr val="4D4D4D"/>
                </a:solidFill>
              </a:rPr>
              <a:t>The product does have a</a:t>
            </a:r>
            <a:r>
              <a:rPr lang="en-GB" altLang="en-US" sz="1000" i="1">
                <a:solidFill>
                  <a:srgbClr val="4D4D4D"/>
                </a:solidFill>
              </a:rPr>
              <a:t> </a:t>
            </a:r>
            <a:r>
              <a:rPr lang="en-GB" altLang="en-US" sz="1000" b="1" i="1" u="sng">
                <a:solidFill>
                  <a:srgbClr val="4D4D4D"/>
                </a:solidFill>
              </a:rPr>
              <a:t>good smooth finish</a:t>
            </a:r>
            <a:r>
              <a:rPr lang="en-GB" altLang="en-US" sz="1000" i="1">
                <a:solidFill>
                  <a:srgbClr val="4D4D4D"/>
                </a:solidFill>
              </a:rPr>
              <a:t> </a:t>
            </a:r>
            <a:r>
              <a:rPr lang="en-GB" altLang="en-US" sz="1000">
                <a:solidFill>
                  <a:srgbClr val="4D4D4D"/>
                </a:solidFill>
              </a:rPr>
              <a:t>and also have a</a:t>
            </a:r>
            <a:r>
              <a:rPr lang="en-GB" altLang="en-US" sz="1000" i="1">
                <a:solidFill>
                  <a:srgbClr val="4D4D4D"/>
                </a:solidFill>
              </a:rPr>
              <a:t> </a:t>
            </a:r>
            <a:r>
              <a:rPr lang="en-GB" altLang="en-US" sz="1000" b="1" i="1" u="sng">
                <a:solidFill>
                  <a:srgbClr val="4D4D4D"/>
                </a:solidFill>
              </a:rPr>
              <a:t>good modern shape</a:t>
            </a:r>
            <a:r>
              <a:rPr lang="en-GB" altLang="en-US" sz="1000" i="1">
                <a:solidFill>
                  <a:srgbClr val="4D4D4D"/>
                </a:solidFill>
              </a:rPr>
              <a:t> </a:t>
            </a:r>
            <a:r>
              <a:rPr lang="en-GB" altLang="en-US" sz="1000">
                <a:solidFill>
                  <a:srgbClr val="4D4D4D"/>
                </a:solidFill>
              </a:rPr>
              <a:t>which it is</a:t>
            </a:r>
            <a:r>
              <a:rPr lang="en-GB" altLang="en-US" sz="1000" i="1">
                <a:solidFill>
                  <a:srgbClr val="4D4D4D"/>
                </a:solidFill>
              </a:rPr>
              <a:t> </a:t>
            </a:r>
            <a:r>
              <a:rPr lang="en-GB" altLang="en-US" sz="1000" b="1" i="1" u="sng">
                <a:solidFill>
                  <a:srgbClr val="4D4D4D"/>
                </a:solidFill>
              </a:rPr>
              <a:t>aesthetically pleasing</a:t>
            </a:r>
            <a:r>
              <a:rPr lang="en-GB" altLang="en-US" sz="1000" i="1">
                <a:solidFill>
                  <a:srgbClr val="4D4D4D"/>
                </a:solidFill>
              </a:rPr>
              <a:t> </a:t>
            </a:r>
            <a:r>
              <a:rPr lang="en-GB" altLang="en-US" sz="1000">
                <a:solidFill>
                  <a:srgbClr val="4D4D4D"/>
                </a:solidFill>
              </a:rPr>
              <a:t>to the</a:t>
            </a:r>
            <a:r>
              <a:rPr lang="en-GB" altLang="en-US" sz="1000" i="1">
                <a:solidFill>
                  <a:srgbClr val="4D4D4D"/>
                </a:solidFill>
              </a:rPr>
              <a:t> </a:t>
            </a:r>
            <a:r>
              <a:rPr lang="en-GB" altLang="en-US" sz="1000">
                <a:solidFill>
                  <a:srgbClr val="4D4D4D"/>
                </a:solidFill>
              </a:rPr>
              <a:t>customer. The</a:t>
            </a:r>
            <a:r>
              <a:rPr lang="en-GB" altLang="en-US" sz="1000" i="1">
                <a:solidFill>
                  <a:srgbClr val="4D4D4D"/>
                </a:solidFill>
              </a:rPr>
              <a:t> </a:t>
            </a:r>
            <a:r>
              <a:rPr lang="en-GB" altLang="en-US" sz="1000" b="1" i="1" u="sng">
                <a:solidFill>
                  <a:srgbClr val="4D4D4D"/>
                </a:solidFill>
              </a:rPr>
              <a:t>sponsorships can be able to put their company’s logo in order to advertise their business using this product</a:t>
            </a:r>
            <a:r>
              <a:rPr lang="en-GB" altLang="en-US" sz="1000" i="1">
                <a:solidFill>
                  <a:srgbClr val="4D4D4D"/>
                </a:solidFill>
              </a:rPr>
              <a:t>.</a:t>
            </a:r>
          </a:p>
          <a:p>
            <a:pPr algn="just" eaLnBrk="1" hangingPunct="1">
              <a:buClr>
                <a:srgbClr val="FF9900"/>
              </a:buClr>
              <a:buFontTx/>
              <a:buChar char="-"/>
            </a:pPr>
            <a:endParaRPr lang="en-GB" altLang="en-US" sz="300" i="1">
              <a:solidFill>
                <a:srgbClr val="4D4D4D"/>
              </a:solidFill>
            </a:endParaRPr>
          </a:p>
          <a:p>
            <a:pPr algn="just" eaLnBrk="1" hangingPunct="1">
              <a:buClr>
                <a:srgbClr val="FF9900"/>
              </a:buClr>
              <a:buFontTx/>
              <a:buChar char="-"/>
            </a:pPr>
            <a:r>
              <a:rPr lang="en-US" altLang="en-US" sz="1000">
                <a:solidFill>
                  <a:srgbClr val="4D4D4D"/>
                </a:solidFill>
              </a:rPr>
              <a:t>The product is</a:t>
            </a:r>
            <a:r>
              <a:rPr lang="en-US" altLang="en-US" sz="1000" i="1">
                <a:solidFill>
                  <a:srgbClr val="4D4D4D"/>
                </a:solidFill>
              </a:rPr>
              <a:t> </a:t>
            </a:r>
            <a:r>
              <a:rPr lang="en-US" altLang="en-US" sz="1000" b="1" i="1" u="sng">
                <a:solidFill>
                  <a:srgbClr val="4D4D4D"/>
                </a:solidFill>
              </a:rPr>
              <a:t>highly portable</a:t>
            </a:r>
            <a:r>
              <a:rPr lang="en-US" altLang="en-US" sz="1000" i="1">
                <a:solidFill>
                  <a:srgbClr val="4D4D4D"/>
                </a:solidFill>
              </a:rPr>
              <a:t> </a:t>
            </a:r>
            <a:r>
              <a:rPr lang="en-US" altLang="en-US" sz="1000">
                <a:solidFill>
                  <a:srgbClr val="4D4D4D"/>
                </a:solidFill>
              </a:rPr>
              <a:t>and it also doesn’t</a:t>
            </a:r>
            <a:r>
              <a:rPr lang="en-US" altLang="en-US" sz="1000" i="1">
                <a:solidFill>
                  <a:srgbClr val="4D4D4D"/>
                </a:solidFill>
              </a:rPr>
              <a:t> </a:t>
            </a:r>
            <a:r>
              <a:rPr lang="en-US" altLang="en-US" sz="1000" b="1" i="1" u="sng">
                <a:solidFill>
                  <a:srgbClr val="4D4D4D"/>
                </a:solidFill>
              </a:rPr>
              <a:t>take up a lot of space</a:t>
            </a:r>
            <a:r>
              <a:rPr lang="en-US" altLang="en-US" sz="1000" i="1">
                <a:solidFill>
                  <a:srgbClr val="4D4D4D"/>
                </a:solidFill>
              </a:rPr>
              <a:t> </a:t>
            </a:r>
            <a:r>
              <a:rPr lang="en-US" altLang="en-US" sz="1000">
                <a:solidFill>
                  <a:srgbClr val="4D4D4D"/>
                </a:solidFill>
              </a:rPr>
              <a:t>in the classroom as it is</a:t>
            </a:r>
            <a:r>
              <a:rPr lang="en-US" altLang="en-US" sz="1000" i="1">
                <a:solidFill>
                  <a:srgbClr val="4D4D4D"/>
                </a:solidFill>
              </a:rPr>
              <a:t> </a:t>
            </a:r>
            <a:r>
              <a:rPr lang="en-US" altLang="en-US" sz="1000" b="1" i="1" u="sng">
                <a:solidFill>
                  <a:srgbClr val="4D4D4D"/>
                </a:solidFill>
              </a:rPr>
              <a:t>usually cramped</a:t>
            </a:r>
            <a:r>
              <a:rPr lang="en-US" altLang="en-US" sz="1000" i="1">
                <a:solidFill>
                  <a:srgbClr val="4D4D4D"/>
                </a:solidFill>
              </a:rPr>
              <a:t>. </a:t>
            </a:r>
            <a:r>
              <a:rPr lang="en-US" altLang="en-US" sz="1000">
                <a:solidFill>
                  <a:srgbClr val="4D4D4D"/>
                </a:solidFill>
              </a:rPr>
              <a:t>The solution</a:t>
            </a:r>
            <a:r>
              <a:rPr lang="en-US" altLang="en-US" sz="1000" i="1">
                <a:solidFill>
                  <a:srgbClr val="4D4D4D"/>
                </a:solidFill>
              </a:rPr>
              <a:t> </a:t>
            </a:r>
            <a:r>
              <a:rPr lang="en-US" altLang="en-US" sz="1000" b="1" i="1" u="sng">
                <a:solidFill>
                  <a:srgbClr val="4D4D4D"/>
                </a:solidFill>
              </a:rPr>
              <a:t>stands on the floor very well</a:t>
            </a:r>
            <a:r>
              <a:rPr lang="en-US" altLang="en-US" sz="1000" i="1">
                <a:solidFill>
                  <a:srgbClr val="4D4D4D"/>
                </a:solidFill>
              </a:rPr>
              <a:t>.</a:t>
            </a:r>
          </a:p>
          <a:p>
            <a:pPr algn="just" eaLnBrk="1" hangingPunct="1">
              <a:buClr>
                <a:srgbClr val="FF9900"/>
              </a:buClr>
              <a:buFontTx/>
              <a:buChar char="-"/>
            </a:pPr>
            <a:endParaRPr lang="en-US" altLang="en-US" sz="1000" i="1">
              <a:solidFill>
                <a:srgbClr val="4D4D4D"/>
              </a:solidFill>
            </a:endParaRPr>
          </a:p>
          <a:p>
            <a:pPr algn="just" eaLnBrk="1" hangingPunct="1">
              <a:buFont typeface="Arial" pitchFamily="34" charset="0"/>
              <a:buChar char="•"/>
            </a:pPr>
            <a:r>
              <a:rPr lang="en-GB" altLang="en-US" sz="1400" b="1">
                <a:solidFill>
                  <a:srgbClr val="FF9900"/>
                </a:solidFill>
              </a:rPr>
              <a:t>Performance / Function</a:t>
            </a:r>
            <a:endParaRPr lang="en-GB" altLang="en-US" sz="1400" b="1" i="1" u="sng">
              <a:solidFill>
                <a:srgbClr val="FF9900"/>
              </a:solidFill>
            </a:endParaRPr>
          </a:p>
          <a:p>
            <a:pPr algn="just" eaLnBrk="1" hangingPunct="1"/>
            <a:r>
              <a:rPr lang="en-GB" altLang="en-US" sz="1000" i="1">
                <a:solidFill>
                  <a:srgbClr val="FF9900"/>
                </a:solidFill>
              </a:rPr>
              <a:t>-</a:t>
            </a:r>
            <a:r>
              <a:rPr lang="en-GB" altLang="en-US" sz="1000">
                <a:solidFill>
                  <a:srgbClr val="4D4D4D"/>
                </a:solidFill>
              </a:rPr>
              <a:t>The product</a:t>
            </a:r>
            <a:r>
              <a:rPr lang="en-GB" altLang="en-US" sz="1000" i="1">
                <a:solidFill>
                  <a:srgbClr val="4D4D4D"/>
                </a:solidFill>
              </a:rPr>
              <a:t> </a:t>
            </a:r>
            <a:r>
              <a:rPr lang="en-GB" altLang="en-US" sz="1000" b="1" i="1" u="sng">
                <a:solidFill>
                  <a:srgbClr val="4D4D4D"/>
                </a:solidFill>
              </a:rPr>
              <a:t>improves your motivation , learning and also your performance of work without any distractions</a:t>
            </a:r>
            <a:r>
              <a:rPr lang="en-GB" altLang="en-US" sz="1000" i="1" u="sng">
                <a:solidFill>
                  <a:srgbClr val="4D4D4D"/>
                </a:solidFill>
              </a:rPr>
              <a:t>.</a:t>
            </a:r>
          </a:p>
          <a:p>
            <a:pPr algn="just" eaLnBrk="1" hangingPunct="1"/>
            <a:endParaRPr lang="en-GB" altLang="en-US" sz="300" i="1" u="sng">
              <a:solidFill>
                <a:srgbClr val="4D4D4D"/>
              </a:solidFill>
            </a:endParaRPr>
          </a:p>
          <a:p>
            <a:pPr algn="just" eaLnBrk="1" hangingPunct="1"/>
            <a:r>
              <a:rPr lang="en-GB" altLang="en-US" sz="1000" i="1">
                <a:solidFill>
                  <a:srgbClr val="FF9900"/>
                </a:solidFill>
              </a:rPr>
              <a:t>-</a:t>
            </a:r>
            <a:r>
              <a:rPr lang="en-GB" altLang="en-US" sz="1000">
                <a:solidFill>
                  <a:srgbClr val="4D4D4D"/>
                </a:solidFill>
              </a:rPr>
              <a:t>The product</a:t>
            </a:r>
            <a:r>
              <a:rPr lang="en-GB" altLang="en-US" sz="1000" i="1">
                <a:solidFill>
                  <a:srgbClr val="4D4D4D"/>
                </a:solidFill>
              </a:rPr>
              <a:t> </a:t>
            </a:r>
            <a:r>
              <a:rPr lang="en-GB" altLang="en-US" sz="1000" b="1" i="1" u="sng">
                <a:solidFill>
                  <a:srgbClr val="4D4D4D"/>
                </a:solidFill>
              </a:rPr>
              <a:t>supports all the items that it needs to be hold</a:t>
            </a:r>
            <a:r>
              <a:rPr lang="en-GB" altLang="en-US" sz="1000" i="1">
                <a:solidFill>
                  <a:srgbClr val="4D4D4D"/>
                </a:solidFill>
              </a:rPr>
              <a:t>, and can be build easily, </a:t>
            </a:r>
            <a:r>
              <a:rPr lang="en-GB" altLang="en-US" sz="1000">
                <a:solidFill>
                  <a:srgbClr val="4D4D4D"/>
                </a:solidFill>
              </a:rPr>
              <a:t>as it already been</a:t>
            </a:r>
            <a:r>
              <a:rPr lang="en-GB" altLang="en-US" sz="1000" i="1">
                <a:solidFill>
                  <a:srgbClr val="4D4D4D"/>
                </a:solidFill>
              </a:rPr>
              <a:t> </a:t>
            </a:r>
            <a:r>
              <a:rPr lang="en-GB" altLang="en-US" sz="1000" b="1" i="1" u="sng">
                <a:solidFill>
                  <a:srgbClr val="4D4D4D"/>
                </a:solidFill>
              </a:rPr>
              <a:t>tested that it was successful</a:t>
            </a:r>
            <a:r>
              <a:rPr lang="en-GB" altLang="en-US" sz="1000" i="1" u="sng">
                <a:solidFill>
                  <a:srgbClr val="4D4D4D"/>
                </a:solidFill>
              </a:rPr>
              <a:t>.</a:t>
            </a:r>
          </a:p>
          <a:p>
            <a:pPr algn="just" eaLnBrk="1" hangingPunct="1"/>
            <a:endParaRPr lang="en-GB" altLang="en-US" sz="300" i="1" u="sng">
              <a:solidFill>
                <a:srgbClr val="4D4D4D"/>
              </a:solidFill>
            </a:endParaRPr>
          </a:p>
          <a:p>
            <a:pPr algn="just" eaLnBrk="1" hangingPunct="1"/>
            <a:r>
              <a:rPr lang="en-US" altLang="en-US" sz="1000" i="1">
                <a:solidFill>
                  <a:srgbClr val="FF9900"/>
                </a:solidFill>
              </a:rPr>
              <a:t>-</a:t>
            </a:r>
            <a:r>
              <a:rPr lang="en-US" altLang="en-US" sz="1000">
                <a:solidFill>
                  <a:srgbClr val="4D4D4D"/>
                </a:solidFill>
              </a:rPr>
              <a:t>The school desk provides a</a:t>
            </a:r>
            <a:r>
              <a:rPr lang="en-US" altLang="en-US" sz="1000" i="1">
                <a:solidFill>
                  <a:srgbClr val="4D4D4D"/>
                </a:solidFill>
              </a:rPr>
              <a:t> </a:t>
            </a:r>
            <a:r>
              <a:rPr lang="en-US" altLang="en-US" sz="1000" b="1" i="1" u="sng">
                <a:solidFill>
                  <a:srgbClr val="4D4D4D"/>
                </a:solidFill>
              </a:rPr>
              <a:t>proper and comfortable posture</a:t>
            </a:r>
            <a:r>
              <a:rPr lang="en-US" altLang="en-US" sz="1000" i="1">
                <a:solidFill>
                  <a:srgbClr val="4D4D4D"/>
                </a:solidFill>
              </a:rPr>
              <a:t> </a:t>
            </a:r>
            <a:r>
              <a:rPr lang="en-US" altLang="en-US" sz="1000">
                <a:solidFill>
                  <a:srgbClr val="4D4D4D"/>
                </a:solidFill>
              </a:rPr>
              <a:t>as a student or other user can</a:t>
            </a:r>
            <a:r>
              <a:rPr lang="en-US" altLang="en-US" sz="1000" i="1">
                <a:solidFill>
                  <a:srgbClr val="4D4D4D"/>
                </a:solidFill>
              </a:rPr>
              <a:t> </a:t>
            </a:r>
            <a:r>
              <a:rPr lang="en-US" altLang="en-US" sz="1000" b="1" i="1" u="sng">
                <a:solidFill>
                  <a:srgbClr val="4D4D4D"/>
                </a:solidFill>
              </a:rPr>
              <a:t>freely move their arms, elbows, legs and overall body  without feeling cramped</a:t>
            </a:r>
            <a:r>
              <a:rPr lang="en-US" altLang="en-US" sz="1000" i="1" u="sng">
                <a:solidFill>
                  <a:srgbClr val="4D4D4D"/>
                </a:solidFill>
              </a:rPr>
              <a:t>.</a:t>
            </a:r>
          </a:p>
          <a:p>
            <a:pPr algn="just" eaLnBrk="1" hangingPunct="1"/>
            <a:endParaRPr lang="en-GB" altLang="en-US" sz="1000" i="1" u="sng">
              <a:solidFill>
                <a:srgbClr val="4D4D4D"/>
              </a:solidFill>
            </a:endParaRPr>
          </a:p>
          <a:p>
            <a:pPr algn="just" eaLnBrk="1" hangingPunct="1">
              <a:buFont typeface="Arial" pitchFamily="34" charset="0"/>
              <a:buChar char="•"/>
            </a:pPr>
            <a:r>
              <a:rPr lang="en-GB" altLang="en-US" sz="1400" b="1">
                <a:solidFill>
                  <a:srgbClr val="FF9900"/>
                </a:solidFill>
              </a:rPr>
              <a:t>Materials &amp; Manufacturing</a:t>
            </a:r>
            <a:endParaRPr lang="en-GB" altLang="en-US" sz="1400" b="1" i="1" u="sng">
              <a:solidFill>
                <a:srgbClr val="FF9900"/>
              </a:solidFill>
            </a:endParaRPr>
          </a:p>
          <a:p>
            <a:pPr algn="just" eaLnBrk="1" hangingPunct="1">
              <a:buClr>
                <a:srgbClr val="FF9900"/>
              </a:buClr>
              <a:buFontTx/>
              <a:buChar char="-"/>
            </a:pPr>
            <a:r>
              <a:rPr lang="en-GB" altLang="en-US" sz="1000">
                <a:solidFill>
                  <a:srgbClr val="4D4D4D"/>
                </a:solidFill>
              </a:rPr>
              <a:t>The product</a:t>
            </a:r>
            <a:r>
              <a:rPr lang="en-GB" altLang="en-US" sz="1000" i="1">
                <a:solidFill>
                  <a:srgbClr val="4D4D4D"/>
                </a:solidFill>
              </a:rPr>
              <a:t> </a:t>
            </a:r>
            <a:r>
              <a:rPr lang="en-GB" altLang="en-US" sz="1000" b="1" i="1" u="sng">
                <a:solidFill>
                  <a:srgbClr val="4D4D4D"/>
                </a:solidFill>
              </a:rPr>
              <a:t>is made of recyclable materials to make the overall design more sustainable and also environmentally friendly to the target user</a:t>
            </a:r>
            <a:r>
              <a:rPr lang="en-GB" altLang="en-US" sz="1000" i="1" u="sng">
                <a:solidFill>
                  <a:srgbClr val="4D4D4D"/>
                </a:solidFill>
              </a:rPr>
              <a:t>.</a:t>
            </a:r>
          </a:p>
          <a:p>
            <a:pPr algn="just" eaLnBrk="1" hangingPunct="1">
              <a:buClr>
                <a:srgbClr val="FF9900"/>
              </a:buClr>
              <a:buFontTx/>
              <a:buChar char="-"/>
            </a:pPr>
            <a:endParaRPr lang="en-GB" altLang="en-US" sz="300" i="1" u="sng">
              <a:solidFill>
                <a:srgbClr val="4D4D4D"/>
              </a:solidFill>
            </a:endParaRPr>
          </a:p>
          <a:p>
            <a:pPr algn="just" eaLnBrk="1" hangingPunct="1">
              <a:buClr>
                <a:srgbClr val="FF9900"/>
              </a:buClr>
              <a:buFontTx/>
              <a:buChar char="-"/>
            </a:pPr>
            <a:r>
              <a:rPr lang="en-GB" altLang="en-US" sz="1000">
                <a:solidFill>
                  <a:srgbClr val="4D4D4D"/>
                </a:solidFill>
              </a:rPr>
              <a:t>The materials are</a:t>
            </a:r>
            <a:r>
              <a:rPr lang="en-GB" altLang="en-US" sz="1000" i="1">
                <a:solidFill>
                  <a:srgbClr val="4D4D4D"/>
                </a:solidFill>
              </a:rPr>
              <a:t> </a:t>
            </a:r>
            <a:r>
              <a:rPr lang="en-GB" altLang="en-US" sz="1000" b="1" i="1" u="sng">
                <a:solidFill>
                  <a:srgbClr val="4D4D4D"/>
                </a:solidFill>
              </a:rPr>
              <a:t>safe to used in a school or a office environment</a:t>
            </a:r>
            <a:r>
              <a:rPr lang="en-GB" altLang="en-US" sz="1000" i="1">
                <a:solidFill>
                  <a:srgbClr val="4D4D4D"/>
                </a:solidFill>
              </a:rPr>
              <a:t> </a:t>
            </a:r>
            <a:r>
              <a:rPr lang="en-GB" altLang="en-US" sz="1000">
                <a:solidFill>
                  <a:srgbClr val="4D4D4D"/>
                </a:solidFill>
              </a:rPr>
              <a:t>and it is also</a:t>
            </a:r>
            <a:r>
              <a:rPr lang="en-GB" altLang="en-US" sz="1000" i="1">
                <a:solidFill>
                  <a:srgbClr val="4D4D4D"/>
                </a:solidFill>
              </a:rPr>
              <a:t> </a:t>
            </a:r>
            <a:r>
              <a:rPr lang="en-GB" altLang="en-US" sz="1000" b="1" i="1" u="sng">
                <a:solidFill>
                  <a:srgbClr val="4D4D4D"/>
                </a:solidFill>
              </a:rPr>
              <a:t>strong, does scratch easily and lightweight</a:t>
            </a:r>
            <a:r>
              <a:rPr lang="en-GB" altLang="en-US" sz="1000" i="1">
                <a:solidFill>
                  <a:srgbClr val="4D4D4D"/>
                </a:solidFill>
              </a:rPr>
              <a:t> </a:t>
            </a:r>
            <a:r>
              <a:rPr lang="en-GB" altLang="en-US" sz="1000">
                <a:solidFill>
                  <a:srgbClr val="4D4D4D"/>
                </a:solidFill>
              </a:rPr>
              <a:t>which can be</a:t>
            </a:r>
            <a:r>
              <a:rPr lang="en-GB" altLang="en-US" sz="1000" i="1">
                <a:solidFill>
                  <a:srgbClr val="4D4D4D"/>
                </a:solidFill>
              </a:rPr>
              <a:t> </a:t>
            </a:r>
            <a:r>
              <a:rPr lang="en-GB" altLang="en-US" sz="1000" b="1" i="1" u="sng">
                <a:solidFill>
                  <a:srgbClr val="4D4D4D"/>
                </a:solidFill>
              </a:rPr>
              <a:t>easily portable</a:t>
            </a:r>
            <a:r>
              <a:rPr lang="en-GB" altLang="en-US" sz="1000" i="1">
                <a:solidFill>
                  <a:srgbClr val="4D4D4D"/>
                </a:solidFill>
              </a:rPr>
              <a:t>. </a:t>
            </a:r>
            <a:r>
              <a:rPr lang="en-GB" altLang="en-US" sz="1000">
                <a:solidFill>
                  <a:srgbClr val="4D4D4D"/>
                </a:solidFill>
              </a:rPr>
              <a:t>The product can</a:t>
            </a:r>
            <a:r>
              <a:rPr lang="en-GB" altLang="en-US" sz="1000" i="1">
                <a:solidFill>
                  <a:srgbClr val="4D4D4D"/>
                </a:solidFill>
              </a:rPr>
              <a:t> </a:t>
            </a:r>
            <a:r>
              <a:rPr lang="en-GB" altLang="en-US" sz="1000" b="1" i="1" u="sng">
                <a:solidFill>
                  <a:srgbClr val="4D4D4D"/>
                </a:solidFill>
              </a:rPr>
              <a:t>require little assembly time as there is only one material</a:t>
            </a:r>
            <a:r>
              <a:rPr lang="en-GB" altLang="en-US" sz="1000" i="1">
                <a:solidFill>
                  <a:srgbClr val="4D4D4D"/>
                </a:solidFill>
              </a:rPr>
              <a:t> </a:t>
            </a:r>
            <a:r>
              <a:rPr lang="en-GB" altLang="en-US" sz="1000">
                <a:solidFill>
                  <a:srgbClr val="4D4D4D"/>
                </a:solidFill>
              </a:rPr>
              <a:t>used in the manufacture.</a:t>
            </a:r>
          </a:p>
        </p:txBody>
      </p:sp>
      <p:pic>
        <p:nvPicPr>
          <p:cNvPr id="86027" name="Picture 42" descr="G:\Technology &amp; Design\A2 additional files\MODELLING PHOTOS\FINAL PHOTOSHOOT\PHOTOS WITH TWINS\TESTING &amp; ADVERTISEMENT IMAGES\IMG_3608.JPG"/>
          <p:cNvPicPr>
            <a:picLocks noChangeAspect="1" noChangeArrowheads="1"/>
          </p:cNvPicPr>
          <p:nvPr/>
        </p:nvPicPr>
        <p:blipFill>
          <a:blip r:embed="rId24">
            <a:extLst>
              <a:ext uri="{28A0092B-C50C-407E-A947-70E740481C1C}">
                <a14:useLocalDpi xmlns:a14="http://schemas.microsoft.com/office/drawing/2010/main" val="0"/>
              </a:ext>
            </a:extLst>
          </a:blip>
          <a:srcRect l="11827" t="11475" r="9447" b="10497"/>
          <a:stretch>
            <a:fillRect/>
          </a:stretch>
        </p:blipFill>
        <p:spPr bwMode="auto">
          <a:xfrm>
            <a:off x="3756025" y="7177088"/>
            <a:ext cx="329247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53" name="Picture 37" descr="IMG_3601"/>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3756025" y="4584700"/>
            <a:ext cx="3292475" cy="24701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 Box 2"/>
          <p:cNvSpPr txBox="1">
            <a:spLocks noChangeArrowheads="1"/>
          </p:cNvSpPr>
          <p:nvPr/>
        </p:nvSpPr>
        <p:spPr bwMode="auto">
          <a:xfrm>
            <a:off x="-20638" y="161925"/>
            <a:ext cx="4044951"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TESTING &amp; INDEPENDENT </a:t>
            </a:r>
            <a:r>
              <a:rPr lang="en-GB" altLang="en-US" sz="3200" b="1">
                <a:solidFill>
                  <a:srgbClr val="FF9900"/>
                </a:solidFill>
                <a:cs typeface="Arial" pitchFamily="34" charset="0"/>
              </a:rPr>
              <a:t>EVALUATION</a:t>
            </a:r>
            <a:r>
              <a:rPr lang="en-GB" altLang="en-US" sz="3200" b="1">
                <a:solidFill>
                  <a:srgbClr val="5F5F5F"/>
                </a:solidFill>
                <a:cs typeface="Arial" pitchFamily="34" charset="0"/>
              </a:rPr>
              <a:t> OF THE FINAL PRODUCT</a:t>
            </a:r>
          </a:p>
        </p:txBody>
      </p:sp>
      <p:sp>
        <p:nvSpPr>
          <p:cNvPr id="87043" name="Text Box 3"/>
          <p:cNvSpPr txBox="1">
            <a:spLocks noChangeArrowheads="1"/>
          </p:cNvSpPr>
          <p:nvPr/>
        </p:nvSpPr>
        <p:spPr bwMode="auto">
          <a:xfrm>
            <a:off x="-7938" y="2663825"/>
            <a:ext cx="7272338"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800" b="1">
                <a:solidFill>
                  <a:schemeClr val="hlink"/>
                </a:solidFill>
                <a:cs typeface="Arial" pitchFamily="34" charset="0"/>
              </a:rPr>
              <a:t>EVAULATION</a:t>
            </a:r>
          </a:p>
        </p:txBody>
      </p:sp>
      <p:sp>
        <p:nvSpPr>
          <p:cNvPr id="87044" name="Text Box 6"/>
          <p:cNvSpPr txBox="1">
            <a:spLocks noChangeArrowheads="1"/>
          </p:cNvSpPr>
          <p:nvPr/>
        </p:nvSpPr>
        <p:spPr bwMode="auto">
          <a:xfrm>
            <a:off x="0" y="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87045" name="Rectangle 7"/>
          <p:cNvSpPr>
            <a:spLocks noChangeArrowheads="1"/>
          </p:cNvSpPr>
          <p:nvPr/>
        </p:nvSpPr>
        <p:spPr bwMode="auto">
          <a:xfrm>
            <a:off x="4086225" y="263525"/>
            <a:ext cx="2890838"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EVALUATION (CONTINUED)</a:t>
            </a:r>
          </a:p>
        </p:txBody>
      </p:sp>
      <p:sp>
        <p:nvSpPr>
          <p:cNvPr id="87046" name="Text Box 8"/>
          <p:cNvSpPr txBox="1">
            <a:spLocks noChangeArrowheads="1"/>
          </p:cNvSpPr>
          <p:nvPr/>
        </p:nvSpPr>
        <p:spPr bwMode="auto">
          <a:xfrm>
            <a:off x="71438" y="3071813"/>
            <a:ext cx="388143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endParaRPr lang="en-GB" altLang="en-US" sz="1000"/>
          </a:p>
        </p:txBody>
      </p:sp>
      <p:sp>
        <p:nvSpPr>
          <p:cNvPr id="87047" name="Text Box 11"/>
          <p:cNvSpPr txBox="1">
            <a:spLocks noChangeArrowheads="1"/>
          </p:cNvSpPr>
          <p:nvPr/>
        </p:nvSpPr>
        <p:spPr bwMode="auto">
          <a:xfrm>
            <a:off x="8416925" y="479425"/>
            <a:ext cx="4244975" cy="880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b="1">
                <a:solidFill>
                  <a:srgbClr val="993366"/>
                </a:solidFill>
              </a:rPr>
              <a:t>7.2</a:t>
            </a:r>
            <a:r>
              <a:rPr lang="en-GB" altLang="en-US" sz="1000" b="1">
                <a:solidFill>
                  <a:srgbClr val="993366"/>
                </a:solidFill>
              </a:rPr>
              <a:t> </a:t>
            </a:r>
            <a:r>
              <a:rPr lang="en-US" altLang="en-US" sz="1000">
                <a:solidFill>
                  <a:srgbClr val="4D4D4D"/>
                </a:solidFill>
              </a:rPr>
              <a:t>And also provides a </a:t>
            </a:r>
            <a:r>
              <a:rPr lang="en-US" altLang="en-US" sz="1000" b="1">
                <a:solidFill>
                  <a:schemeClr val="hlink"/>
                </a:solidFill>
              </a:rPr>
              <a:t>healthy space for the learners</a:t>
            </a:r>
            <a:r>
              <a:rPr lang="en-US" altLang="en-US" sz="1000">
                <a:solidFill>
                  <a:srgbClr val="4D4D4D"/>
                </a:solidFill>
              </a:rPr>
              <a:t> who spend </a:t>
            </a:r>
            <a:r>
              <a:rPr lang="en-US" altLang="en-US" sz="1000" b="1">
                <a:solidFill>
                  <a:schemeClr val="hlink"/>
                </a:solidFill>
              </a:rPr>
              <a:t>several hours a day sitting down</a:t>
            </a:r>
            <a:r>
              <a:rPr lang="en-US" altLang="en-US" sz="1000">
                <a:solidFill>
                  <a:srgbClr val="4D4D4D"/>
                </a:solidFill>
              </a:rPr>
              <a:t> and </a:t>
            </a:r>
            <a:r>
              <a:rPr lang="en-US" altLang="en-US" sz="1000" b="1">
                <a:solidFill>
                  <a:schemeClr val="hlink"/>
                </a:solidFill>
              </a:rPr>
              <a:t>working at their desks</a:t>
            </a:r>
            <a:r>
              <a:rPr lang="en-US" altLang="en-US" sz="1000">
                <a:solidFill>
                  <a:srgbClr val="4D4D4D"/>
                </a:solidFill>
              </a:rPr>
              <a:t> or </a:t>
            </a:r>
            <a:r>
              <a:rPr lang="en-US" altLang="en-US" sz="1000" b="1">
                <a:solidFill>
                  <a:schemeClr val="hlink"/>
                </a:solidFill>
              </a:rPr>
              <a:t>office desks</a:t>
            </a:r>
            <a:r>
              <a:rPr lang="en-US" altLang="en-US" sz="1000">
                <a:solidFill>
                  <a:srgbClr val="4D4D4D"/>
                </a:solidFill>
              </a:rPr>
              <a:t>. – </a:t>
            </a:r>
            <a:r>
              <a:rPr lang="en-US" altLang="en-US" sz="1000" i="1">
                <a:solidFill>
                  <a:srgbClr val="FF9900"/>
                </a:solidFill>
              </a:rPr>
              <a:t>This product provides a </a:t>
            </a:r>
            <a:r>
              <a:rPr lang="en-US" altLang="en-US" sz="1000" b="1" i="1">
                <a:solidFill>
                  <a:srgbClr val="FF9900"/>
                </a:solidFill>
              </a:rPr>
              <a:t>healthy space</a:t>
            </a:r>
            <a:r>
              <a:rPr lang="en-US" altLang="en-US" sz="1000" i="1">
                <a:solidFill>
                  <a:srgbClr val="FF9900"/>
                </a:solidFill>
              </a:rPr>
              <a:t> for students who </a:t>
            </a:r>
            <a:r>
              <a:rPr lang="en-US" altLang="en-US" sz="1000" b="1" i="1">
                <a:solidFill>
                  <a:srgbClr val="FF9900"/>
                </a:solidFill>
              </a:rPr>
              <a:t>spends long hours sitting</a:t>
            </a:r>
            <a:r>
              <a:rPr lang="en-US" altLang="en-US" sz="1000" i="1">
                <a:solidFill>
                  <a:srgbClr val="FF9900"/>
                </a:solidFill>
              </a:rPr>
              <a:t>. </a:t>
            </a:r>
            <a:endParaRPr lang="en-US" altLang="en-US" sz="1000">
              <a:solidFill>
                <a:srgbClr val="4D4D4D"/>
              </a:solidFill>
            </a:endParaRPr>
          </a:p>
          <a:p>
            <a:pPr algn="just" eaLnBrk="1" hangingPunct="1"/>
            <a:r>
              <a:rPr lang="en-GB" altLang="en-US" sz="1200" b="1">
                <a:solidFill>
                  <a:srgbClr val="993366"/>
                </a:solidFill>
              </a:rPr>
              <a:t>7.3</a:t>
            </a:r>
            <a:r>
              <a:rPr lang="en-GB" altLang="en-US" sz="1000" b="1">
                <a:solidFill>
                  <a:srgbClr val="993366"/>
                </a:solidFill>
              </a:rPr>
              <a:t> </a:t>
            </a:r>
            <a:r>
              <a:rPr lang="en-US" altLang="en-US" sz="1000">
                <a:solidFill>
                  <a:srgbClr val="4D4D4D"/>
                </a:solidFill>
              </a:rPr>
              <a:t>The </a:t>
            </a:r>
            <a:r>
              <a:rPr lang="en-US" altLang="en-US" sz="1000" b="1">
                <a:solidFill>
                  <a:schemeClr val="hlink"/>
                </a:solidFill>
              </a:rPr>
              <a:t>seat height should be adjustable</a:t>
            </a:r>
            <a:r>
              <a:rPr lang="en-US" altLang="en-US" sz="1000">
                <a:solidFill>
                  <a:srgbClr val="4D4D4D"/>
                </a:solidFill>
              </a:rPr>
              <a:t>. The </a:t>
            </a:r>
            <a:r>
              <a:rPr lang="en-US" altLang="en-US" sz="1000" b="1">
                <a:solidFill>
                  <a:schemeClr val="hlink"/>
                </a:solidFill>
              </a:rPr>
              <a:t>seat edge should be rounded to minimized pressure under the thigh</a:t>
            </a:r>
            <a:r>
              <a:rPr lang="en-US" altLang="en-US" sz="1000">
                <a:solidFill>
                  <a:srgbClr val="4D4D4D"/>
                </a:solidFill>
              </a:rPr>
              <a:t>. The </a:t>
            </a:r>
            <a:r>
              <a:rPr lang="en-US" altLang="en-US" sz="1000" b="1">
                <a:solidFill>
                  <a:schemeClr val="hlink"/>
                </a:solidFill>
              </a:rPr>
              <a:t>backrest should be adjustable</a:t>
            </a:r>
            <a:r>
              <a:rPr lang="en-US" altLang="en-US" sz="1000">
                <a:solidFill>
                  <a:srgbClr val="4D4D4D"/>
                </a:solidFill>
              </a:rPr>
              <a:t> and </a:t>
            </a:r>
            <a:r>
              <a:rPr lang="en-US" altLang="en-US" sz="1000" b="1">
                <a:solidFill>
                  <a:schemeClr val="hlink"/>
                </a:solidFill>
              </a:rPr>
              <a:t>should tilt for support in both a working and resting posture</a:t>
            </a:r>
            <a:r>
              <a:rPr lang="en-US" altLang="en-US" sz="1000">
                <a:solidFill>
                  <a:srgbClr val="4D4D4D"/>
                </a:solidFill>
              </a:rPr>
              <a:t>. – </a:t>
            </a:r>
            <a:r>
              <a:rPr lang="en-US" altLang="en-US" sz="1000" i="1">
                <a:solidFill>
                  <a:srgbClr val="FF9900"/>
                </a:solidFill>
              </a:rPr>
              <a:t>The overall seating supports the user’s</a:t>
            </a:r>
            <a:r>
              <a:rPr lang="en-US" altLang="en-US" sz="1000" b="1" i="1">
                <a:solidFill>
                  <a:srgbClr val="FF9900"/>
                </a:solidFill>
              </a:rPr>
              <a:t> posture</a:t>
            </a:r>
            <a:r>
              <a:rPr lang="en-US" altLang="en-US" sz="1000" i="1">
                <a:solidFill>
                  <a:srgbClr val="FF9900"/>
                </a:solidFill>
              </a:rPr>
              <a:t> very well.</a:t>
            </a:r>
            <a:r>
              <a:rPr lang="en-US" altLang="en-US" sz="1000"/>
              <a:t> </a:t>
            </a:r>
            <a:endParaRPr lang="en-GB" altLang="en-US" sz="1000" b="1">
              <a:solidFill>
                <a:srgbClr val="993366"/>
              </a:solidFill>
            </a:endParaRPr>
          </a:p>
          <a:p>
            <a:pPr algn="just" eaLnBrk="1" hangingPunct="1"/>
            <a:r>
              <a:rPr lang="en-GB" altLang="en-US" sz="1200" b="1">
                <a:solidFill>
                  <a:srgbClr val="993366"/>
                </a:solidFill>
              </a:rPr>
              <a:t>7.4 </a:t>
            </a:r>
            <a:r>
              <a:rPr lang="en-GB" altLang="en-US" sz="1000">
                <a:solidFill>
                  <a:srgbClr val="4D4D4D"/>
                </a:solidFill>
              </a:rPr>
              <a:t>The product should </a:t>
            </a:r>
            <a:r>
              <a:rPr lang="en-US" altLang="en-US" sz="1000">
                <a:solidFill>
                  <a:srgbClr val="4D4D4D"/>
                </a:solidFill>
              </a:rPr>
              <a:t>allow the </a:t>
            </a:r>
            <a:r>
              <a:rPr lang="en-US" altLang="en-US" sz="1000" b="1">
                <a:solidFill>
                  <a:schemeClr val="hlink"/>
                </a:solidFill>
              </a:rPr>
              <a:t>relaxation of muscles as well as support of the spine in its natural curve</a:t>
            </a:r>
            <a:r>
              <a:rPr lang="en-US" altLang="en-US" sz="1000">
                <a:solidFill>
                  <a:srgbClr val="4D4D4D"/>
                </a:solidFill>
              </a:rPr>
              <a:t>. – </a:t>
            </a:r>
            <a:r>
              <a:rPr lang="en-US" altLang="en-US" sz="1000" i="1">
                <a:solidFill>
                  <a:srgbClr val="FF9900"/>
                </a:solidFill>
              </a:rPr>
              <a:t>The school desk </a:t>
            </a:r>
            <a:r>
              <a:rPr lang="en-US" altLang="en-US" sz="1000" b="1" i="1">
                <a:solidFill>
                  <a:srgbClr val="FF9900"/>
                </a:solidFill>
              </a:rPr>
              <a:t>relaxes your muscles</a:t>
            </a:r>
            <a:r>
              <a:rPr lang="en-US" altLang="en-US" sz="1000" i="1">
                <a:solidFill>
                  <a:srgbClr val="FF9900"/>
                </a:solidFill>
              </a:rPr>
              <a:t> while </a:t>
            </a:r>
            <a:r>
              <a:rPr lang="en-US" altLang="en-US" sz="1000" b="1" i="1">
                <a:solidFill>
                  <a:srgbClr val="FF9900"/>
                </a:solidFill>
              </a:rPr>
              <a:t>sitting and also using the product</a:t>
            </a:r>
            <a:r>
              <a:rPr lang="en-US" altLang="en-US" sz="1000" i="1">
                <a:solidFill>
                  <a:srgbClr val="FF9900"/>
                </a:solidFill>
              </a:rPr>
              <a:t>.</a:t>
            </a:r>
            <a:endParaRPr lang="en-US" altLang="en-US" sz="1000">
              <a:solidFill>
                <a:srgbClr val="4D4D4D"/>
              </a:solidFill>
            </a:endParaRPr>
          </a:p>
          <a:p>
            <a:pPr algn="just" eaLnBrk="1" hangingPunct="1"/>
            <a:r>
              <a:rPr lang="en-US" altLang="en-US" sz="1200" b="1">
                <a:solidFill>
                  <a:srgbClr val="993366"/>
                </a:solidFill>
              </a:rPr>
              <a:t>7.5</a:t>
            </a:r>
            <a:r>
              <a:rPr lang="en-US" altLang="en-US" sz="1200">
                <a:solidFill>
                  <a:srgbClr val="4D4D4D"/>
                </a:solidFill>
              </a:rPr>
              <a:t> </a:t>
            </a:r>
            <a:r>
              <a:rPr lang="en-US" altLang="en-US" sz="1000">
                <a:solidFill>
                  <a:srgbClr val="4D4D4D"/>
                </a:solidFill>
              </a:rPr>
              <a:t>The </a:t>
            </a:r>
            <a:r>
              <a:rPr lang="en-US" altLang="en-US" sz="1000" b="1">
                <a:solidFill>
                  <a:schemeClr val="hlink"/>
                </a:solidFill>
              </a:rPr>
              <a:t>seat and backrest should be upholstered with a gently-rounded lumbar support</a:t>
            </a:r>
            <a:r>
              <a:rPr lang="en-US" altLang="en-US" sz="1000">
                <a:solidFill>
                  <a:srgbClr val="4D4D4D"/>
                </a:solidFill>
              </a:rPr>
              <a:t>. </a:t>
            </a:r>
          </a:p>
          <a:p>
            <a:pPr algn="just" eaLnBrk="1" hangingPunct="1"/>
            <a:endParaRPr lang="en-GB" altLang="en-US" sz="1000" b="1">
              <a:solidFill>
                <a:srgbClr val="993366"/>
              </a:solidFill>
            </a:endParaRPr>
          </a:p>
          <a:p>
            <a:pPr algn="just" eaLnBrk="1" hangingPunct="1"/>
            <a:r>
              <a:rPr lang="en-GB" altLang="en-US" sz="1200" b="1">
                <a:solidFill>
                  <a:srgbClr val="993366"/>
                </a:solidFill>
              </a:rPr>
              <a:t>8. </a:t>
            </a:r>
            <a:r>
              <a:rPr lang="en-GB" altLang="en-US" sz="1200" b="1" u="sng">
                <a:solidFill>
                  <a:srgbClr val="993366"/>
                </a:solidFill>
              </a:rPr>
              <a:t>MATERIALS:</a:t>
            </a:r>
          </a:p>
          <a:p>
            <a:pPr algn="just" eaLnBrk="1" hangingPunct="1"/>
            <a:r>
              <a:rPr lang="en-GB" altLang="en-US" sz="1200" b="1">
                <a:solidFill>
                  <a:srgbClr val="993366"/>
                </a:solidFill>
              </a:rPr>
              <a:t>8.1</a:t>
            </a:r>
            <a:r>
              <a:rPr lang="en-GB" altLang="en-US" sz="1200">
                <a:solidFill>
                  <a:srgbClr val="4D4D4D"/>
                </a:solidFill>
              </a:rPr>
              <a:t> </a:t>
            </a:r>
            <a:r>
              <a:rPr lang="en-GB" altLang="en-US" sz="1000">
                <a:solidFill>
                  <a:srgbClr val="4D4D4D"/>
                </a:solidFill>
              </a:rPr>
              <a:t>The materials must be made of cardboard with varnish and acrylic paint so that </a:t>
            </a:r>
            <a:r>
              <a:rPr lang="en-GB" altLang="en-US" sz="1000" b="1">
                <a:solidFill>
                  <a:schemeClr val="hlink"/>
                </a:solidFill>
              </a:rPr>
              <a:t>it is easy to work with</a:t>
            </a:r>
            <a:r>
              <a:rPr lang="en-GB" altLang="en-US" sz="1000">
                <a:solidFill>
                  <a:srgbClr val="5F5F5F"/>
                </a:solidFill>
              </a:rPr>
              <a:t>. </a:t>
            </a:r>
            <a:r>
              <a:rPr lang="en-GB" altLang="en-US" sz="1000">
                <a:solidFill>
                  <a:srgbClr val="4D4D4D"/>
                </a:solidFill>
              </a:rPr>
              <a:t>It is also</a:t>
            </a:r>
            <a:r>
              <a:rPr lang="en-GB" altLang="en-US" sz="1000">
                <a:solidFill>
                  <a:srgbClr val="5F5F5F"/>
                </a:solidFill>
              </a:rPr>
              <a:t> </a:t>
            </a:r>
            <a:r>
              <a:rPr lang="en-GB" altLang="en-US" sz="1000" b="1">
                <a:solidFill>
                  <a:schemeClr val="hlink"/>
                </a:solidFill>
              </a:rPr>
              <a:t>strong, waterproof and lightweight</a:t>
            </a:r>
            <a:r>
              <a:rPr lang="en-GB" altLang="en-US" sz="1000">
                <a:solidFill>
                  <a:srgbClr val="5F5F5F"/>
                </a:solidFill>
              </a:rPr>
              <a:t> </a:t>
            </a:r>
            <a:r>
              <a:rPr lang="en-GB" altLang="en-US" sz="1000">
                <a:solidFill>
                  <a:srgbClr val="4D4D4D"/>
                </a:solidFill>
              </a:rPr>
              <a:t>to be</a:t>
            </a:r>
            <a:r>
              <a:rPr lang="en-GB" altLang="en-US" sz="1000">
                <a:solidFill>
                  <a:srgbClr val="5F5F5F"/>
                </a:solidFill>
              </a:rPr>
              <a:t> </a:t>
            </a:r>
            <a:r>
              <a:rPr lang="en-GB" altLang="en-US" sz="1000" b="1">
                <a:solidFill>
                  <a:schemeClr val="hlink"/>
                </a:solidFill>
              </a:rPr>
              <a:t>easily portable</a:t>
            </a:r>
            <a:r>
              <a:rPr lang="en-GB" altLang="en-US" sz="1000">
                <a:solidFill>
                  <a:srgbClr val="5F5F5F"/>
                </a:solidFill>
              </a:rPr>
              <a:t>. – </a:t>
            </a:r>
            <a:r>
              <a:rPr lang="en-GB" altLang="en-US" sz="1000" i="1">
                <a:solidFill>
                  <a:srgbClr val="FF9900"/>
                </a:solidFill>
              </a:rPr>
              <a:t>The materials are </a:t>
            </a:r>
            <a:r>
              <a:rPr lang="en-GB" altLang="en-US" sz="1000" b="1" i="1">
                <a:solidFill>
                  <a:srgbClr val="FF9900"/>
                </a:solidFill>
              </a:rPr>
              <a:t>safe to used in a school or a office environment</a:t>
            </a:r>
            <a:r>
              <a:rPr lang="en-GB" altLang="en-US" sz="1000" i="1">
                <a:solidFill>
                  <a:srgbClr val="FF9900"/>
                </a:solidFill>
              </a:rPr>
              <a:t> and it is also </a:t>
            </a:r>
            <a:r>
              <a:rPr lang="en-GB" altLang="en-US" sz="1000" b="1" i="1">
                <a:solidFill>
                  <a:srgbClr val="FF9900"/>
                </a:solidFill>
              </a:rPr>
              <a:t>strong, does scratch easily and lightweight</a:t>
            </a:r>
            <a:r>
              <a:rPr lang="en-GB" altLang="en-US" sz="1000" i="1">
                <a:solidFill>
                  <a:srgbClr val="FF9900"/>
                </a:solidFill>
              </a:rPr>
              <a:t> which can be </a:t>
            </a:r>
            <a:r>
              <a:rPr lang="en-GB" altLang="en-US" sz="1000" b="1" i="1">
                <a:solidFill>
                  <a:srgbClr val="FF9900"/>
                </a:solidFill>
              </a:rPr>
              <a:t>easily portable</a:t>
            </a:r>
            <a:r>
              <a:rPr lang="en-GB" altLang="en-US" sz="1000" i="1">
                <a:solidFill>
                  <a:srgbClr val="FF9900"/>
                </a:solidFill>
              </a:rPr>
              <a:t>. The product can </a:t>
            </a:r>
            <a:r>
              <a:rPr lang="en-GB" altLang="en-US" sz="1000" b="1" i="1">
                <a:solidFill>
                  <a:srgbClr val="FF9900"/>
                </a:solidFill>
              </a:rPr>
              <a:t>require little assembly time as there is only one material</a:t>
            </a:r>
            <a:r>
              <a:rPr lang="en-GB" altLang="en-US" sz="1000" i="1">
                <a:solidFill>
                  <a:srgbClr val="FF9900"/>
                </a:solidFill>
              </a:rPr>
              <a:t> used in the manufacture</a:t>
            </a:r>
            <a:r>
              <a:rPr lang="en-GB" altLang="en-US" sz="1000">
                <a:solidFill>
                  <a:srgbClr val="5F5F5F"/>
                </a:solidFill>
              </a:rPr>
              <a:t>  </a:t>
            </a:r>
          </a:p>
          <a:p>
            <a:pPr algn="just" eaLnBrk="1" hangingPunct="1"/>
            <a:r>
              <a:rPr lang="en-GB" altLang="en-US" sz="1200" b="1">
                <a:solidFill>
                  <a:srgbClr val="993366"/>
                </a:solidFill>
              </a:rPr>
              <a:t>8.2 </a:t>
            </a:r>
            <a:r>
              <a:rPr lang="en-US" altLang="en-US" sz="1000">
                <a:solidFill>
                  <a:srgbClr val="4D4D4D"/>
                </a:solidFill>
              </a:rPr>
              <a:t>The upholstery </a:t>
            </a:r>
            <a:r>
              <a:rPr lang="en-US" altLang="en-US" sz="1000" b="1">
                <a:solidFill>
                  <a:schemeClr val="hlink"/>
                </a:solidFill>
              </a:rPr>
              <a:t>material should not cause sliding or sweating</a:t>
            </a:r>
            <a:r>
              <a:rPr lang="en-US" altLang="en-US" sz="1000">
                <a:solidFill>
                  <a:srgbClr val="4D4D4D"/>
                </a:solidFill>
              </a:rPr>
              <a:t>. – </a:t>
            </a:r>
            <a:r>
              <a:rPr lang="en-US" altLang="en-US" sz="1000" i="1">
                <a:solidFill>
                  <a:srgbClr val="FF9900"/>
                </a:solidFill>
              </a:rPr>
              <a:t>The materials are </a:t>
            </a:r>
            <a:r>
              <a:rPr lang="en-US" altLang="en-US" sz="1000" b="1" i="1">
                <a:solidFill>
                  <a:srgbClr val="FF9900"/>
                </a:solidFill>
              </a:rPr>
              <a:t>comfortable and safe to use</a:t>
            </a:r>
            <a:r>
              <a:rPr lang="en-US" altLang="en-US" sz="1000" i="1">
                <a:solidFill>
                  <a:srgbClr val="FF9900"/>
                </a:solidFill>
              </a:rPr>
              <a:t>, it also doesn’t cause any </a:t>
            </a:r>
            <a:r>
              <a:rPr lang="en-US" altLang="en-US" sz="1000" b="1" i="1">
                <a:solidFill>
                  <a:srgbClr val="FF9900"/>
                </a:solidFill>
              </a:rPr>
              <a:t>sliding or sweating</a:t>
            </a:r>
            <a:r>
              <a:rPr lang="en-US" altLang="en-US" sz="1000" i="1">
                <a:solidFill>
                  <a:srgbClr val="FF9900"/>
                </a:solidFill>
              </a:rPr>
              <a:t> while using or sitting on this product.</a:t>
            </a:r>
            <a:r>
              <a:rPr lang="en-US" altLang="en-US" sz="1200" i="1">
                <a:solidFill>
                  <a:srgbClr val="FF9900"/>
                </a:solidFill>
              </a:rPr>
              <a:t> </a:t>
            </a:r>
            <a:endParaRPr lang="en-US" altLang="en-US" sz="1200">
              <a:solidFill>
                <a:srgbClr val="4D4D4D"/>
              </a:solidFill>
            </a:endParaRPr>
          </a:p>
          <a:p>
            <a:pPr algn="just" eaLnBrk="1" hangingPunct="1"/>
            <a:r>
              <a:rPr lang="en-GB" altLang="en-US" sz="1200" b="1">
                <a:solidFill>
                  <a:srgbClr val="993366"/>
                </a:solidFill>
              </a:rPr>
              <a:t>8.3 </a:t>
            </a:r>
            <a:r>
              <a:rPr lang="en-US" altLang="en-US" sz="1000">
                <a:solidFill>
                  <a:srgbClr val="4D4D4D"/>
                </a:solidFill>
              </a:rPr>
              <a:t>The seat surface should be </a:t>
            </a:r>
            <a:r>
              <a:rPr lang="en-US" altLang="en-US" sz="1000" b="1">
                <a:solidFill>
                  <a:schemeClr val="hlink"/>
                </a:solidFill>
              </a:rPr>
              <a:t>gently moulded with slight concavity under the buttocks</a:t>
            </a:r>
            <a:r>
              <a:rPr lang="en-US" altLang="en-US" sz="1000">
                <a:solidFill>
                  <a:srgbClr val="4D4D4D"/>
                </a:solidFill>
              </a:rPr>
              <a:t>. </a:t>
            </a:r>
            <a:r>
              <a:rPr lang="en-US" altLang="en-US" sz="1000" i="1">
                <a:solidFill>
                  <a:srgbClr val="4D4D4D"/>
                </a:solidFill>
              </a:rPr>
              <a:t>– </a:t>
            </a:r>
            <a:r>
              <a:rPr lang="en-US" altLang="en-US" sz="1000" i="1">
                <a:solidFill>
                  <a:srgbClr val="FF9900"/>
                </a:solidFill>
              </a:rPr>
              <a:t>The seat surface is </a:t>
            </a:r>
            <a:r>
              <a:rPr lang="en-US" altLang="en-US" sz="1000" b="1" i="1">
                <a:solidFill>
                  <a:srgbClr val="FF9900"/>
                </a:solidFill>
              </a:rPr>
              <a:t>smooth and comfortable</a:t>
            </a:r>
            <a:r>
              <a:rPr lang="en-US" altLang="en-US" sz="1000" i="1">
                <a:solidFill>
                  <a:srgbClr val="FF9900"/>
                </a:solidFill>
              </a:rPr>
              <a:t> to sit on it.</a:t>
            </a:r>
            <a:endParaRPr lang="en-US" altLang="en-US" sz="1000">
              <a:solidFill>
                <a:srgbClr val="4D4D4D"/>
              </a:solidFill>
            </a:endParaRPr>
          </a:p>
          <a:p>
            <a:pPr algn="just" eaLnBrk="1" hangingPunct="1"/>
            <a:endParaRPr lang="en-GB" altLang="en-US" sz="1000">
              <a:solidFill>
                <a:srgbClr val="4D4D4D"/>
              </a:solidFill>
            </a:endParaRPr>
          </a:p>
          <a:p>
            <a:pPr algn="just" eaLnBrk="1" hangingPunct="1"/>
            <a:r>
              <a:rPr lang="en-GB" altLang="en-US" sz="1200" b="1">
                <a:solidFill>
                  <a:srgbClr val="993366"/>
                </a:solidFill>
              </a:rPr>
              <a:t>9. </a:t>
            </a:r>
            <a:r>
              <a:rPr lang="en-GB" altLang="en-US" sz="1200" b="1" u="sng">
                <a:solidFill>
                  <a:srgbClr val="993366"/>
                </a:solidFill>
              </a:rPr>
              <a:t>COMFORT:</a:t>
            </a:r>
          </a:p>
          <a:p>
            <a:pPr algn="just" eaLnBrk="1" hangingPunct="1"/>
            <a:r>
              <a:rPr lang="en-GB" altLang="en-US" sz="1200" b="1">
                <a:solidFill>
                  <a:srgbClr val="993366"/>
                </a:solidFill>
              </a:rPr>
              <a:t>9.1</a:t>
            </a:r>
            <a:r>
              <a:rPr lang="en-GB" altLang="en-US" sz="1200" b="1">
                <a:solidFill>
                  <a:srgbClr val="5F5F5F"/>
                </a:solidFill>
              </a:rPr>
              <a:t> </a:t>
            </a:r>
            <a:r>
              <a:rPr lang="en-GB" altLang="en-US" sz="1000">
                <a:solidFill>
                  <a:srgbClr val="5F5F5F"/>
                </a:solidFill>
              </a:rPr>
              <a:t>The overall product must be </a:t>
            </a:r>
            <a:r>
              <a:rPr lang="en-GB" altLang="en-US" sz="1000" b="1">
                <a:solidFill>
                  <a:schemeClr val="hlink"/>
                </a:solidFill>
              </a:rPr>
              <a:t>well ergonomically designed</a:t>
            </a:r>
            <a:r>
              <a:rPr lang="en-GB" altLang="en-US" sz="1000">
                <a:solidFill>
                  <a:srgbClr val="5F5F5F"/>
                </a:solidFill>
              </a:rPr>
              <a:t> so that the user </a:t>
            </a:r>
            <a:r>
              <a:rPr lang="en-GB" altLang="en-US" sz="1000" b="1">
                <a:solidFill>
                  <a:schemeClr val="hlink"/>
                </a:solidFill>
              </a:rPr>
              <a:t>can be comfortable to work with this product</a:t>
            </a:r>
            <a:r>
              <a:rPr lang="en-GB" altLang="en-US" sz="1000">
                <a:solidFill>
                  <a:srgbClr val="5F5F5F"/>
                </a:solidFill>
              </a:rPr>
              <a:t>. – </a:t>
            </a:r>
            <a:r>
              <a:rPr lang="en-GB" altLang="en-US" sz="1000" i="1">
                <a:solidFill>
                  <a:srgbClr val="FF9900"/>
                </a:solidFill>
              </a:rPr>
              <a:t>The overall school desk is very </a:t>
            </a:r>
            <a:r>
              <a:rPr lang="en-GB" altLang="en-US" sz="1000" b="1" i="1">
                <a:solidFill>
                  <a:srgbClr val="FF9900"/>
                </a:solidFill>
              </a:rPr>
              <a:t>well ergonomically designed</a:t>
            </a:r>
            <a:r>
              <a:rPr lang="en-GB" altLang="en-US" sz="1000" i="1">
                <a:solidFill>
                  <a:srgbClr val="FF9900"/>
                </a:solidFill>
              </a:rPr>
              <a:t> and also </a:t>
            </a:r>
            <a:r>
              <a:rPr lang="en-GB" altLang="en-US" sz="1000" b="1" i="1">
                <a:solidFill>
                  <a:srgbClr val="FF9900"/>
                </a:solidFill>
              </a:rPr>
              <a:t>very comfortable</a:t>
            </a:r>
            <a:r>
              <a:rPr lang="en-GB" altLang="en-US" sz="1000" i="1">
                <a:solidFill>
                  <a:srgbClr val="FF9900"/>
                </a:solidFill>
              </a:rPr>
              <a:t> to work with this product.</a:t>
            </a:r>
            <a:r>
              <a:rPr lang="en-GB" altLang="en-US" sz="1000">
                <a:solidFill>
                  <a:srgbClr val="5F5F5F"/>
                </a:solidFill>
              </a:rPr>
              <a:t> </a:t>
            </a:r>
          </a:p>
          <a:p>
            <a:pPr algn="just" eaLnBrk="1" hangingPunct="1"/>
            <a:r>
              <a:rPr lang="en-GB" altLang="en-US" sz="1200" b="1">
                <a:solidFill>
                  <a:srgbClr val="993366"/>
                </a:solidFill>
              </a:rPr>
              <a:t>9.2 </a:t>
            </a:r>
            <a:r>
              <a:rPr lang="en-GB" altLang="en-US" sz="1000">
                <a:solidFill>
                  <a:srgbClr val="5F5F5F"/>
                </a:solidFill>
              </a:rPr>
              <a:t>This product must </a:t>
            </a:r>
            <a:r>
              <a:rPr lang="en-GB" altLang="en-US" sz="1000" b="1">
                <a:solidFill>
                  <a:schemeClr val="hlink"/>
                </a:solidFill>
              </a:rPr>
              <a:t>reduce the risk of RSI (Repetitive Strain Injury) or other serious injuries</a:t>
            </a:r>
            <a:r>
              <a:rPr lang="en-GB" altLang="en-US" sz="1000">
                <a:solidFill>
                  <a:srgbClr val="5F5F5F"/>
                </a:solidFill>
              </a:rPr>
              <a:t>. – </a:t>
            </a:r>
            <a:r>
              <a:rPr lang="en-GB" altLang="en-US" sz="1000" i="1">
                <a:solidFill>
                  <a:srgbClr val="FF9900"/>
                </a:solidFill>
              </a:rPr>
              <a:t>I believe the school desk I have designed is an </a:t>
            </a:r>
            <a:r>
              <a:rPr lang="en-GB" altLang="en-US" sz="1000" b="1" i="1">
                <a:solidFill>
                  <a:srgbClr val="FF9900"/>
                </a:solidFill>
              </a:rPr>
              <a:t>improvemen</a:t>
            </a:r>
            <a:r>
              <a:rPr lang="en-GB" altLang="en-US" sz="1000" i="1">
                <a:solidFill>
                  <a:srgbClr val="FF9900"/>
                </a:solidFill>
              </a:rPr>
              <a:t>t on the original product due to it being more </a:t>
            </a:r>
            <a:r>
              <a:rPr lang="en-GB" altLang="en-US" sz="1000" b="1" i="1">
                <a:solidFill>
                  <a:srgbClr val="FF9900"/>
                </a:solidFill>
              </a:rPr>
              <a:t>aesthetically pleasing and ergonomics</a:t>
            </a:r>
            <a:r>
              <a:rPr lang="en-GB" altLang="en-US" sz="1000" i="1">
                <a:solidFill>
                  <a:srgbClr val="FF9900"/>
                </a:solidFill>
              </a:rPr>
              <a:t>. The original product was boring and can be uncomfortable at times. However, my new design is </a:t>
            </a:r>
            <a:r>
              <a:rPr lang="en-GB" altLang="en-US" sz="1000" b="1" i="1">
                <a:solidFill>
                  <a:srgbClr val="FF9900"/>
                </a:solidFill>
              </a:rPr>
              <a:t>more interesting, relaxing and very easy to use</a:t>
            </a:r>
            <a:r>
              <a:rPr lang="en-GB" altLang="en-US" sz="1000" i="1">
                <a:solidFill>
                  <a:srgbClr val="FF9900"/>
                </a:solidFill>
              </a:rPr>
              <a:t>. However, my design is </a:t>
            </a:r>
            <a:r>
              <a:rPr lang="en-GB" altLang="en-US" sz="1000" b="1" i="1">
                <a:solidFill>
                  <a:srgbClr val="FF9900"/>
                </a:solidFill>
              </a:rPr>
              <a:t>both comfortable and easy to use</a:t>
            </a:r>
            <a:r>
              <a:rPr lang="en-GB" altLang="en-US" sz="1000" i="1">
                <a:solidFill>
                  <a:srgbClr val="FF9900"/>
                </a:solidFill>
              </a:rPr>
              <a:t>. Also, it is more </a:t>
            </a:r>
            <a:r>
              <a:rPr lang="en-GB" altLang="en-US" sz="1000" b="1" i="1">
                <a:solidFill>
                  <a:srgbClr val="FF9900"/>
                </a:solidFill>
              </a:rPr>
              <a:t>modern to look at than the original product</a:t>
            </a:r>
            <a:r>
              <a:rPr lang="en-GB" altLang="en-US" sz="1000" i="1">
                <a:solidFill>
                  <a:srgbClr val="FF9900"/>
                </a:solidFill>
              </a:rPr>
              <a:t>. </a:t>
            </a:r>
            <a:r>
              <a:rPr lang="en-GB" altLang="en-US" sz="1000">
                <a:solidFill>
                  <a:schemeClr val="bg2"/>
                </a:solidFill>
              </a:rPr>
              <a:t> </a:t>
            </a:r>
          </a:p>
          <a:p>
            <a:pPr algn="just" eaLnBrk="1" hangingPunct="1"/>
            <a:r>
              <a:rPr lang="en-GB" altLang="en-US" sz="1200" b="1">
                <a:solidFill>
                  <a:srgbClr val="993366"/>
                </a:solidFill>
              </a:rPr>
              <a:t>9.3</a:t>
            </a:r>
            <a:r>
              <a:rPr lang="en-GB" altLang="en-US" sz="1000" b="1">
                <a:solidFill>
                  <a:srgbClr val="993366"/>
                </a:solidFill>
              </a:rPr>
              <a:t> </a:t>
            </a:r>
            <a:r>
              <a:rPr lang="en-US" altLang="en-US" sz="1000">
                <a:solidFill>
                  <a:srgbClr val="4D4D4D"/>
                </a:solidFill>
              </a:rPr>
              <a:t>A seat should take the </a:t>
            </a:r>
            <a:r>
              <a:rPr lang="en-US" altLang="en-US" sz="1000" b="1">
                <a:solidFill>
                  <a:schemeClr val="hlink"/>
                </a:solidFill>
              </a:rPr>
              <a:t>weight off your feet</a:t>
            </a:r>
            <a:r>
              <a:rPr lang="en-US" altLang="en-US" sz="1000">
                <a:solidFill>
                  <a:srgbClr val="4D4D4D"/>
                </a:solidFill>
              </a:rPr>
              <a:t> in order to </a:t>
            </a:r>
            <a:r>
              <a:rPr lang="en-US" altLang="en-US" sz="1000" b="1">
                <a:solidFill>
                  <a:schemeClr val="hlink"/>
                </a:solidFill>
              </a:rPr>
              <a:t>lessen stress on your legs</a:t>
            </a:r>
            <a:r>
              <a:rPr lang="en-US" altLang="en-US" sz="1000">
                <a:solidFill>
                  <a:srgbClr val="4D4D4D"/>
                </a:solidFill>
              </a:rPr>
              <a:t>. – </a:t>
            </a:r>
            <a:r>
              <a:rPr lang="en-US" altLang="en-US" sz="1000" i="1">
                <a:solidFill>
                  <a:srgbClr val="FF9900"/>
                </a:solidFill>
              </a:rPr>
              <a:t>The seating takes the </a:t>
            </a:r>
            <a:r>
              <a:rPr lang="en-US" altLang="en-US" sz="1000" b="1" i="1">
                <a:solidFill>
                  <a:srgbClr val="FF9900"/>
                </a:solidFill>
              </a:rPr>
              <a:t>weight off</a:t>
            </a:r>
            <a:r>
              <a:rPr lang="en-US" altLang="en-US" sz="1000" i="1">
                <a:solidFill>
                  <a:srgbClr val="FF9900"/>
                </a:solidFill>
              </a:rPr>
              <a:t> your feet to reduces the </a:t>
            </a:r>
            <a:r>
              <a:rPr lang="en-US" altLang="en-US" sz="1000" b="1" i="1">
                <a:solidFill>
                  <a:srgbClr val="FF9900"/>
                </a:solidFill>
              </a:rPr>
              <a:t>stress </a:t>
            </a:r>
            <a:r>
              <a:rPr lang="en-US" altLang="en-US" sz="1000" i="1">
                <a:solidFill>
                  <a:srgbClr val="FF9900"/>
                </a:solidFill>
              </a:rPr>
              <a:t>on your legs.</a:t>
            </a:r>
            <a:endParaRPr lang="en-US" altLang="en-US" sz="1000">
              <a:solidFill>
                <a:srgbClr val="4D4D4D"/>
              </a:solidFill>
            </a:endParaRPr>
          </a:p>
          <a:p>
            <a:pPr algn="just" eaLnBrk="1" hangingPunct="1"/>
            <a:r>
              <a:rPr lang="en-US" altLang="en-US" sz="1200" b="1">
                <a:solidFill>
                  <a:srgbClr val="993366"/>
                </a:solidFill>
              </a:rPr>
              <a:t>9.4</a:t>
            </a:r>
            <a:r>
              <a:rPr lang="en-US" altLang="en-US" sz="1200" b="1">
                <a:solidFill>
                  <a:srgbClr val="4D4D4D"/>
                </a:solidFill>
              </a:rPr>
              <a:t> </a:t>
            </a:r>
            <a:r>
              <a:rPr lang="en-US" altLang="en-US" sz="1000">
                <a:solidFill>
                  <a:srgbClr val="4D4D4D"/>
                </a:solidFill>
              </a:rPr>
              <a:t>It should provide some </a:t>
            </a:r>
            <a:r>
              <a:rPr lang="en-US" altLang="en-US" sz="1000" b="1">
                <a:solidFill>
                  <a:schemeClr val="hlink"/>
                </a:solidFill>
              </a:rPr>
              <a:t>postural stability</a:t>
            </a:r>
            <a:r>
              <a:rPr lang="en-US" altLang="en-US" sz="1000">
                <a:solidFill>
                  <a:srgbClr val="4D4D4D"/>
                </a:solidFill>
              </a:rPr>
              <a:t> while you work or relax. It should be able to </a:t>
            </a:r>
            <a:r>
              <a:rPr lang="en-US" altLang="en-US" sz="1000" b="1">
                <a:solidFill>
                  <a:schemeClr val="hlink"/>
                </a:solidFill>
              </a:rPr>
              <a:t>relax your muscles</a:t>
            </a:r>
            <a:r>
              <a:rPr lang="en-US" altLang="en-US" sz="1000">
                <a:solidFill>
                  <a:srgbClr val="4D4D4D"/>
                </a:solidFill>
              </a:rPr>
              <a:t> that </a:t>
            </a:r>
            <a:r>
              <a:rPr lang="en-US" altLang="en-US" sz="1000" b="1">
                <a:solidFill>
                  <a:schemeClr val="hlink"/>
                </a:solidFill>
              </a:rPr>
              <a:t>aren't doing anything</a:t>
            </a:r>
            <a:r>
              <a:rPr lang="en-US" altLang="en-US" sz="1000">
                <a:solidFill>
                  <a:srgbClr val="4D4D4D"/>
                </a:solidFill>
              </a:rPr>
              <a:t>. – </a:t>
            </a:r>
            <a:r>
              <a:rPr lang="en-US" altLang="en-US" sz="1000" i="1">
                <a:solidFill>
                  <a:srgbClr val="FF9900"/>
                </a:solidFill>
              </a:rPr>
              <a:t>The product </a:t>
            </a:r>
            <a:r>
              <a:rPr lang="en-US" altLang="en-US" sz="1000" b="1" i="1">
                <a:solidFill>
                  <a:srgbClr val="FF9900"/>
                </a:solidFill>
              </a:rPr>
              <a:t>relaxes your muscles</a:t>
            </a:r>
            <a:r>
              <a:rPr lang="en-US" altLang="en-US" sz="1000" i="1">
                <a:solidFill>
                  <a:srgbClr val="FF9900"/>
                </a:solidFill>
              </a:rPr>
              <a:t> and also increases the </a:t>
            </a:r>
            <a:r>
              <a:rPr lang="en-US" altLang="en-US" sz="1000" b="1" i="1">
                <a:solidFill>
                  <a:srgbClr val="FF9900"/>
                </a:solidFill>
              </a:rPr>
              <a:t>postural stability, while working or doing nothing</a:t>
            </a:r>
            <a:r>
              <a:rPr lang="en-US" altLang="en-US" sz="1000" i="1">
                <a:solidFill>
                  <a:srgbClr val="FF9900"/>
                </a:solidFill>
              </a:rPr>
              <a:t>.</a:t>
            </a:r>
            <a:r>
              <a:rPr lang="en-US" altLang="en-US" sz="1000">
                <a:solidFill>
                  <a:srgbClr val="4D4D4D"/>
                </a:solidFill>
              </a:rPr>
              <a:t> </a:t>
            </a:r>
          </a:p>
          <a:p>
            <a:pPr algn="just" eaLnBrk="1" hangingPunct="1"/>
            <a:r>
              <a:rPr lang="en-US" altLang="en-US" sz="1200" b="1">
                <a:solidFill>
                  <a:srgbClr val="993366"/>
                </a:solidFill>
              </a:rPr>
              <a:t>9.5</a:t>
            </a:r>
            <a:r>
              <a:rPr lang="en-US" altLang="en-US" sz="1200">
                <a:solidFill>
                  <a:srgbClr val="4D4D4D"/>
                </a:solidFill>
              </a:rPr>
              <a:t> </a:t>
            </a:r>
            <a:r>
              <a:rPr lang="en-US" altLang="en-US" sz="1000">
                <a:solidFill>
                  <a:srgbClr val="4D4D4D"/>
                </a:solidFill>
              </a:rPr>
              <a:t>The seat should also </a:t>
            </a:r>
            <a:r>
              <a:rPr lang="en-US" altLang="en-US" sz="1000" b="1">
                <a:solidFill>
                  <a:schemeClr val="hlink"/>
                </a:solidFill>
              </a:rPr>
              <a:t>fit in with other furniture</a:t>
            </a:r>
            <a:r>
              <a:rPr lang="en-US" altLang="en-US" sz="1000">
                <a:solidFill>
                  <a:srgbClr val="4D4D4D"/>
                </a:solidFill>
              </a:rPr>
              <a:t> and </a:t>
            </a:r>
            <a:r>
              <a:rPr lang="en-US" altLang="en-US" sz="1000" b="1">
                <a:solidFill>
                  <a:schemeClr val="hlink"/>
                </a:solidFill>
              </a:rPr>
              <a:t>equipment</a:t>
            </a:r>
            <a:r>
              <a:rPr lang="en-US" altLang="en-US" sz="1000">
                <a:solidFill>
                  <a:srgbClr val="4D4D4D"/>
                </a:solidFill>
              </a:rPr>
              <a:t> and </a:t>
            </a:r>
            <a:r>
              <a:rPr lang="en-US" altLang="en-US" sz="1000" b="1">
                <a:solidFill>
                  <a:schemeClr val="hlink"/>
                </a:solidFill>
              </a:rPr>
              <a:t>not get in the way of what you are doing</a:t>
            </a:r>
            <a:r>
              <a:rPr lang="en-US" altLang="en-US" sz="1000">
                <a:solidFill>
                  <a:srgbClr val="4D4D4D"/>
                </a:solidFill>
              </a:rPr>
              <a:t>. – </a:t>
            </a:r>
            <a:r>
              <a:rPr lang="en-US" altLang="en-US" sz="1000" i="1">
                <a:solidFill>
                  <a:srgbClr val="FF9900"/>
                </a:solidFill>
              </a:rPr>
              <a:t>The product isn’t always in the way or </a:t>
            </a:r>
            <a:r>
              <a:rPr lang="en-US" altLang="en-US" sz="1000" b="1" i="1">
                <a:solidFill>
                  <a:srgbClr val="FF9900"/>
                </a:solidFill>
              </a:rPr>
              <a:t>taking up too much space</a:t>
            </a:r>
            <a:r>
              <a:rPr lang="en-US" altLang="en-US" sz="1000" i="1">
                <a:solidFill>
                  <a:srgbClr val="FF9900"/>
                </a:solidFill>
              </a:rPr>
              <a:t> in a classroom or a office environment.</a:t>
            </a:r>
            <a:r>
              <a:rPr lang="en-US" altLang="en-US" sz="1000">
                <a:solidFill>
                  <a:srgbClr val="4D4D4D"/>
                </a:solidFill>
              </a:rPr>
              <a:t>  </a:t>
            </a:r>
            <a:endParaRPr lang="en-GB" altLang="en-US" sz="1000" b="1">
              <a:solidFill>
                <a:srgbClr val="4D4D4D"/>
              </a:solidFill>
            </a:endParaRPr>
          </a:p>
        </p:txBody>
      </p:sp>
      <p:sp>
        <p:nvSpPr>
          <p:cNvPr id="87048" name="Text Box 12"/>
          <p:cNvSpPr txBox="1">
            <a:spLocks noChangeArrowheads="1"/>
          </p:cNvSpPr>
          <p:nvPr/>
        </p:nvSpPr>
        <p:spPr bwMode="auto">
          <a:xfrm>
            <a:off x="4241800" y="1036638"/>
            <a:ext cx="4103688" cy="828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b="1">
                <a:solidFill>
                  <a:srgbClr val="993366"/>
                </a:solidFill>
              </a:rPr>
              <a:t>3. </a:t>
            </a:r>
            <a:r>
              <a:rPr lang="en-GB" altLang="en-US" sz="1200" b="1" u="sng">
                <a:solidFill>
                  <a:srgbClr val="993366"/>
                </a:solidFill>
              </a:rPr>
              <a:t>CUSTOMER &amp; MARKET:</a:t>
            </a:r>
          </a:p>
          <a:p>
            <a:pPr algn="just" eaLnBrk="1" hangingPunct="1"/>
            <a:r>
              <a:rPr lang="en-GB" altLang="en-US" sz="1200" b="1">
                <a:solidFill>
                  <a:srgbClr val="993366"/>
                </a:solidFill>
              </a:rPr>
              <a:t>3.1 </a:t>
            </a:r>
            <a:r>
              <a:rPr lang="en-GB" altLang="en-US" sz="1000">
                <a:solidFill>
                  <a:srgbClr val="5F5F5F"/>
                </a:solidFill>
              </a:rPr>
              <a:t>This product must be </a:t>
            </a:r>
            <a:r>
              <a:rPr lang="en-GB" altLang="en-US" sz="1000" b="1">
                <a:solidFill>
                  <a:schemeClr val="hlink"/>
                </a:solidFill>
              </a:rPr>
              <a:t>suitable for use</a:t>
            </a:r>
            <a:r>
              <a:rPr lang="en-GB" altLang="en-US" sz="1000">
                <a:solidFill>
                  <a:srgbClr val="5F5F5F"/>
                </a:solidFill>
              </a:rPr>
              <a:t> by everyone as people of </a:t>
            </a:r>
            <a:r>
              <a:rPr lang="en-GB" altLang="en-US" sz="1000" b="1">
                <a:solidFill>
                  <a:schemeClr val="hlink"/>
                </a:solidFill>
              </a:rPr>
              <a:t>all ages and genders</a:t>
            </a:r>
            <a:r>
              <a:rPr lang="en-GB" altLang="en-US" sz="1000">
                <a:solidFill>
                  <a:srgbClr val="5F5F5F"/>
                </a:solidFill>
              </a:rPr>
              <a:t> will use a school desk or a ‘portable’ desk. – </a:t>
            </a:r>
            <a:r>
              <a:rPr lang="en-GB" altLang="en-US" sz="1000" i="1">
                <a:solidFill>
                  <a:srgbClr val="FF9900"/>
                </a:solidFill>
              </a:rPr>
              <a:t>The School Desk is </a:t>
            </a:r>
            <a:r>
              <a:rPr lang="en-GB" altLang="en-US" sz="1000" b="1" i="1">
                <a:solidFill>
                  <a:srgbClr val="FF9900"/>
                </a:solidFill>
              </a:rPr>
              <a:t>suitable for use for everyone </a:t>
            </a:r>
            <a:r>
              <a:rPr lang="en-GB" altLang="en-US" sz="1000" i="1">
                <a:solidFill>
                  <a:srgbClr val="FF9900"/>
                </a:solidFill>
              </a:rPr>
              <a:t>as it is </a:t>
            </a:r>
            <a:r>
              <a:rPr lang="en-GB" altLang="en-US" sz="1000" b="1" i="1">
                <a:solidFill>
                  <a:srgbClr val="FF9900"/>
                </a:solidFill>
              </a:rPr>
              <a:t>basic and simple </a:t>
            </a:r>
            <a:r>
              <a:rPr lang="en-GB" altLang="en-US" sz="1000" i="1">
                <a:solidFill>
                  <a:srgbClr val="FF9900"/>
                </a:solidFill>
              </a:rPr>
              <a:t>to use.</a:t>
            </a:r>
            <a:endParaRPr lang="en-GB" altLang="en-US" sz="1000" b="1">
              <a:solidFill>
                <a:srgbClr val="993366"/>
              </a:solidFill>
            </a:endParaRPr>
          </a:p>
          <a:p>
            <a:pPr algn="just" eaLnBrk="1" hangingPunct="1"/>
            <a:r>
              <a:rPr lang="en-GB" altLang="en-US" sz="1200" b="1">
                <a:solidFill>
                  <a:srgbClr val="993366"/>
                </a:solidFill>
              </a:rPr>
              <a:t>3.2</a:t>
            </a:r>
            <a:r>
              <a:rPr lang="en-GB" altLang="en-US" sz="1200" b="1">
                <a:solidFill>
                  <a:srgbClr val="5F5F5F"/>
                </a:solidFill>
              </a:rPr>
              <a:t> </a:t>
            </a:r>
            <a:r>
              <a:rPr lang="en-GB" altLang="en-US" sz="1000">
                <a:solidFill>
                  <a:srgbClr val="5F5F5F"/>
                </a:solidFill>
              </a:rPr>
              <a:t>The manufacturer must be able to </a:t>
            </a:r>
            <a:r>
              <a:rPr lang="en-GB" altLang="en-US" sz="1000" b="1">
                <a:solidFill>
                  <a:schemeClr val="hlink"/>
                </a:solidFill>
              </a:rPr>
              <a:t>use inconsequential and modern materials</a:t>
            </a:r>
            <a:r>
              <a:rPr lang="en-GB" altLang="en-US" sz="1000">
                <a:solidFill>
                  <a:srgbClr val="5F5F5F"/>
                </a:solidFill>
              </a:rPr>
              <a:t>. The product must be </a:t>
            </a:r>
            <a:r>
              <a:rPr lang="en-GB" altLang="en-US" sz="1000" b="1">
                <a:solidFill>
                  <a:schemeClr val="hlink"/>
                </a:solidFill>
              </a:rPr>
              <a:t>sustainable</a:t>
            </a:r>
            <a:r>
              <a:rPr lang="en-GB" altLang="en-US" sz="1000">
                <a:solidFill>
                  <a:srgbClr val="5F5F5F"/>
                </a:solidFill>
              </a:rPr>
              <a:t>. -  </a:t>
            </a:r>
            <a:r>
              <a:rPr lang="en-GB" altLang="en-US" sz="1000" i="1">
                <a:solidFill>
                  <a:srgbClr val="FF9900"/>
                </a:solidFill>
              </a:rPr>
              <a:t>The manufacturer uses </a:t>
            </a:r>
            <a:r>
              <a:rPr lang="en-GB" altLang="en-US" sz="1000" b="1" i="1">
                <a:solidFill>
                  <a:srgbClr val="FF9900"/>
                </a:solidFill>
              </a:rPr>
              <a:t>modern materials</a:t>
            </a:r>
            <a:r>
              <a:rPr lang="en-GB" altLang="en-US" sz="1000" i="1">
                <a:solidFill>
                  <a:srgbClr val="FF9900"/>
                </a:solidFill>
              </a:rPr>
              <a:t> which also makes the product </a:t>
            </a:r>
            <a:r>
              <a:rPr lang="en-GB" altLang="en-US" sz="1000" b="1" i="1">
                <a:solidFill>
                  <a:srgbClr val="FF9900"/>
                </a:solidFill>
              </a:rPr>
              <a:t>sustainable</a:t>
            </a:r>
            <a:r>
              <a:rPr lang="en-GB" altLang="en-US" sz="1000" i="1">
                <a:solidFill>
                  <a:srgbClr val="FF9900"/>
                </a:solidFill>
              </a:rPr>
              <a:t>.</a:t>
            </a:r>
            <a:endParaRPr lang="en-GB" altLang="en-US" sz="1000" i="1">
              <a:solidFill>
                <a:srgbClr val="5F5F5F"/>
              </a:solidFill>
            </a:endParaRPr>
          </a:p>
          <a:p>
            <a:pPr algn="just" eaLnBrk="1" hangingPunct="1"/>
            <a:endParaRPr lang="en-GB" altLang="en-US" sz="1000" b="1" i="1">
              <a:solidFill>
                <a:srgbClr val="5F5F5F"/>
              </a:solidFill>
            </a:endParaRPr>
          </a:p>
          <a:p>
            <a:pPr algn="just" eaLnBrk="1" hangingPunct="1"/>
            <a:r>
              <a:rPr lang="en-GB" altLang="en-US" sz="1200" b="1">
                <a:solidFill>
                  <a:srgbClr val="993366"/>
                </a:solidFill>
              </a:rPr>
              <a:t>4. </a:t>
            </a:r>
            <a:r>
              <a:rPr lang="en-GB" altLang="en-US" sz="1200" b="1" u="sng">
                <a:solidFill>
                  <a:srgbClr val="993366"/>
                </a:solidFill>
              </a:rPr>
              <a:t>ENVIRONMENT / LOCATION:</a:t>
            </a:r>
          </a:p>
          <a:p>
            <a:pPr algn="just" eaLnBrk="1" hangingPunct="1"/>
            <a:r>
              <a:rPr lang="en-GB" altLang="en-US" sz="1200" b="1">
                <a:solidFill>
                  <a:srgbClr val="993366"/>
                </a:solidFill>
              </a:rPr>
              <a:t>4.1 </a:t>
            </a:r>
            <a:r>
              <a:rPr lang="en-GB" altLang="en-US" sz="1000">
                <a:solidFill>
                  <a:srgbClr val="5F5F5F"/>
                </a:solidFill>
              </a:rPr>
              <a:t>It must be placed in a </a:t>
            </a:r>
            <a:r>
              <a:rPr lang="en-GB" altLang="en-US" sz="1000" b="1">
                <a:solidFill>
                  <a:schemeClr val="hlink"/>
                </a:solidFill>
              </a:rPr>
              <a:t>classroom</a:t>
            </a:r>
            <a:r>
              <a:rPr lang="en-GB" altLang="en-US" sz="1000">
                <a:solidFill>
                  <a:srgbClr val="5F5F5F"/>
                </a:solidFill>
              </a:rPr>
              <a:t>. It would be able </a:t>
            </a:r>
            <a:r>
              <a:rPr lang="en-GB" altLang="en-US" sz="1000" b="1">
                <a:solidFill>
                  <a:schemeClr val="hlink"/>
                </a:solidFill>
              </a:rPr>
              <a:t>to work under wet and dry conditions</a:t>
            </a:r>
            <a:r>
              <a:rPr lang="en-GB" altLang="en-US" sz="1000">
                <a:solidFill>
                  <a:srgbClr val="5F5F5F"/>
                </a:solidFill>
              </a:rPr>
              <a:t>. – </a:t>
            </a:r>
            <a:r>
              <a:rPr lang="en-GB" altLang="en-US" sz="1000" i="1">
                <a:solidFill>
                  <a:srgbClr val="FF9900"/>
                </a:solidFill>
              </a:rPr>
              <a:t>The school desk can work under </a:t>
            </a:r>
            <a:r>
              <a:rPr lang="en-GB" altLang="en-US" sz="1000" b="1" i="1">
                <a:solidFill>
                  <a:srgbClr val="FF9900"/>
                </a:solidFill>
              </a:rPr>
              <a:t>dry and also wet conditions and it also take up too much space</a:t>
            </a:r>
            <a:r>
              <a:rPr lang="en-GB" altLang="en-US" sz="1000" i="1">
                <a:solidFill>
                  <a:srgbClr val="FF9900"/>
                </a:solidFill>
              </a:rPr>
              <a:t>. (varnish is included).</a:t>
            </a:r>
            <a:endParaRPr lang="en-GB" altLang="en-US" sz="1000" i="1">
              <a:solidFill>
                <a:srgbClr val="5F5F5F"/>
              </a:solidFill>
            </a:endParaRPr>
          </a:p>
          <a:p>
            <a:pPr algn="just" eaLnBrk="1" hangingPunct="1"/>
            <a:r>
              <a:rPr lang="en-GB" altLang="en-US" sz="1200" b="1">
                <a:solidFill>
                  <a:srgbClr val="993366"/>
                </a:solidFill>
              </a:rPr>
              <a:t>4.2</a:t>
            </a:r>
            <a:r>
              <a:rPr lang="en-GB" altLang="en-US" sz="1200" b="1">
                <a:solidFill>
                  <a:srgbClr val="5F5F5F"/>
                </a:solidFill>
              </a:rPr>
              <a:t> </a:t>
            </a:r>
            <a:r>
              <a:rPr lang="en-GB" altLang="en-US" sz="1000">
                <a:solidFill>
                  <a:srgbClr val="5F5F5F"/>
                </a:solidFill>
              </a:rPr>
              <a:t>The product must be </a:t>
            </a:r>
            <a:r>
              <a:rPr lang="en-GB" altLang="en-US" sz="1000" b="1">
                <a:solidFill>
                  <a:schemeClr val="hlink"/>
                </a:solidFill>
              </a:rPr>
              <a:t>lightweight</a:t>
            </a:r>
            <a:r>
              <a:rPr lang="en-GB" altLang="en-US" sz="1000">
                <a:solidFill>
                  <a:srgbClr val="5F5F5F"/>
                </a:solidFill>
              </a:rPr>
              <a:t> so that the product could </a:t>
            </a:r>
            <a:r>
              <a:rPr lang="en-GB" altLang="en-US" sz="1000" b="1">
                <a:solidFill>
                  <a:schemeClr val="hlink"/>
                </a:solidFill>
              </a:rPr>
              <a:t>be easily transportable</a:t>
            </a:r>
            <a:r>
              <a:rPr lang="en-GB" altLang="en-US" sz="1000">
                <a:solidFill>
                  <a:srgbClr val="5F5F5F"/>
                </a:solidFill>
              </a:rPr>
              <a:t>. – </a:t>
            </a:r>
            <a:r>
              <a:rPr lang="en-GB" altLang="en-US" sz="1000" i="1">
                <a:solidFill>
                  <a:srgbClr val="FF9900"/>
                </a:solidFill>
              </a:rPr>
              <a:t>The final product is made of </a:t>
            </a:r>
            <a:r>
              <a:rPr lang="en-GB" altLang="en-US" sz="1000" b="1" i="1">
                <a:solidFill>
                  <a:srgbClr val="FF9900"/>
                </a:solidFill>
              </a:rPr>
              <a:t>lightweight and modern materials</a:t>
            </a:r>
            <a:r>
              <a:rPr lang="en-GB" altLang="en-US" sz="1000" i="1">
                <a:solidFill>
                  <a:srgbClr val="FF9900"/>
                </a:solidFill>
              </a:rPr>
              <a:t> which makes the overall product </a:t>
            </a:r>
            <a:r>
              <a:rPr lang="en-GB" altLang="en-US" sz="1000" b="1" i="1">
                <a:solidFill>
                  <a:srgbClr val="FF9900"/>
                </a:solidFill>
              </a:rPr>
              <a:t>easily transportable</a:t>
            </a:r>
            <a:r>
              <a:rPr lang="en-GB" altLang="en-US" sz="1000" i="1">
                <a:solidFill>
                  <a:srgbClr val="FF9900"/>
                </a:solidFill>
              </a:rPr>
              <a:t>. </a:t>
            </a:r>
            <a:endParaRPr lang="en-GB" altLang="en-US" sz="1000" i="1">
              <a:solidFill>
                <a:srgbClr val="5F5F5F"/>
              </a:solidFill>
            </a:endParaRPr>
          </a:p>
          <a:p>
            <a:pPr algn="just" eaLnBrk="1" hangingPunct="1"/>
            <a:endParaRPr lang="en-GB" altLang="en-US" sz="1000" i="1">
              <a:solidFill>
                <a:srgbClr val="5F5F5F"/>
              </a:solidFill>
            </a:endParaRPr>
          </a:p>
          <a:p>
            <a:pPr algn="just" eaLnBrk="1" hangingPunct="1"/>
            <a:r>
              <a:rPr lang="en-GB" altLang="en-US" sz="1200" b="1">
                <a:solidFill>
                  <a:srgbClr val="993366"/>
                </a:solidFill>
              </a:rPr>
              <a:t>5. </a:t>
            </a:r>
            <a:r>
              <a:rPr lang="en-GB" altLang="en-US" sz="1200" b="1" u="sng">
                <a:solidFill>
                  <a:srgbClr val="993366"/>
                </a:solidFill>
              </a:rPr>
              <a:t>SAFETY:</a:t>
            </a:r>
          </a:p>
          <a:p>
            <a:pPr algn="just" eaLnBrk="1" hangingPunct="1"/>
            <a:r>
              <a:rPr lang="en-GB" altLang="en-US" sz="1200" b="1">
                <a:solidFill>
                  <a:srgbClr val="993366"/>
                </a:solidFill>
              </a:rPr>
              <a:t>5.1</a:t>
            </a:r>
            <a:r>
              <a:rPr lang="en-GB" altLang="en-US" sz="1200">
                <a:solidFill>
                  <a:srgbClr val="5F5F5F"/>
                </a:solidFill>
              </a:rPr>
              <a:t> </a:t>
            </a:r>
            <a:r>
              <a:rPr lang="en-GB" altLang="en-US" sz="1000">
                <a:solidFill>
                  <a:srgbClr val="5F5F5F"/>
                </a:solidFill>
              </a:rPr>
              <a:t>The product will have </a:t>
            </a:r>
            <a:r>
              <a:rPr lang="en-GB" altLang="en-US" sz="1000" b="1">
                <a:solidFill>
                  <a:schemeClr val="hlink"/>
                </a:solidFill>
              </a:rPr>
              <a:t>smooth edges</a:t>
            </a:r>
            <a:r>
              <a:rPr lang="en-GB" altLang="en-US" sz="1000">
                <a:solidFill>
                  <a:srgbClr val="5F5F5F"/>
                </a:solidFill>
              </a:rPr>
              <a:t> and </a:t>
            </a:r>
            <a:r>
              <a:rPr lang="en-GB" altLang="en-US" sz="1000" b="1">
                <a:solidFill>
                  <a:schemeClr val="hlink"/>
                </a:solidFill>
              </a:rPr>
              <a:t>no sharp corners, or loose screws</a:t>
            </a:r>
            <a:r>
              <a:rPr lang="en-GB" altLang="en-US" sz="1000">
                <a:solidFill>
                  <a:srgbClr val="4D4D4D"/>
                </a:solidFill>
              </a:rPr>
              <a:t>, or</a:t>
            </a:r>
            <a:r>
              <a:rPr lang="en-GB" altLang="en-US" sz="1000" b="1">
                <a:solidFill>
                  <a:schemeClr val="hlink"/>
                </a:solidFill>
              </a:rPr>
              <a:t> contains any small pieces as the child may choke on small parts</a:t>
            </a:r>
            <a:r>
              <a:rPr lang="en-GB" altLang="en-US" sz="1000">
                <a:solidFill>
                  <a:srgbClr val="5F5F5F"/>
                </a:solidFill>
              </a:rPr>
              <a:t> and must also be </a:t>
            </a:r>
            <a:r>
              <a:rPr lang="en-GB" altLang="en-US" sz="1000" b="1">
                <a:solidFill>
                  <a:schemeClr val="hlink"/>
                </a:solidFill>
              </a:rPr>
              <a:t>aesthetically pleasing</a:t>
            </a:r>
            <a:r>
              <a:rPr lang="en-GB" altLang="en-US" sz="1000">
                <a:solidFill>
                  <a:srgbClr val="5F5F5F"/>
                </a:solidFill>
              </a:rPr>
              <a:t>. – </a:t>
            </a:r>
            <a:r>
              <a:rPr lang="en-GB" altLang="en-US" sz="1000" i="1">
                <a:solidFill>
                  <a:srgbClr val="FF9900"/>
                </a:solidFill>
              </a:rPr>
              <a:t>The school desk has very </a:t>
            </a:r>
            <a:r>
              <a:rPr lang="en-GB" altLang="en-US" sz="1000" b="1" i="1">
                <a:solidFill>
                  <a:srgbClr val="FF9900"/>
                </a:solidFill>
              </a:rPr>
              <a:t>smooth edges, no sharp corners, or loose parts</a:t>
            </a:r>
            <a:r>
              <a:rPr lang="en-GB" altLang="en-US" sz="1000" i="1">
                <a:solidFill>
                  <a:srgbClr val="FF9900"/>
                </a:solidFill>
              </a:rPr>
              <a:t> which makes the overall product </a:t>
            </a:r>
            <a:r>
              <a:rPr lang="en-GB" altLang="en-US" sz="1000" b="1" i="1">
                <a:solidFill>
                  <a:srgbClr val="FF9900"/>
                </a:solidFill>
              </a:rPr>
              <a:t>aesthetically pleasing</a:t>
            </a:r>
            <a:r>
              <a:rPr lang="en-GB" altLang="en-US" sz="1000" i="1">
                <a:solidFill>
                  <a:srgbClr val="FF9900"/>
                </a:solidFill>
              </a:rPr>
              <a:t>.</a:t>
            </a:r>
            <a:endParaRPr lang="en-GB" altLang="en-US" sz="1000" i="1">
              <a:solidFill>
                <a:srgbClr val="5F5F5F"/>
              </a:solidFill>
            </a:endParaRPr>
          </a:p>
          <a:p>
            <a:pPr algn="just" eaLnBrk="1" hangingPunct="1"/>
            <a:r>
              <a:rPr lang="en-GB" altLang="en-US" sz="1200" b="1">
                <a:solidFill>
                  <a:srgbClr val="993366"/>
                </a:solidFill>
              </a:rPr>
              <a:t>5.2 </a:t>
            </a:r>
            <a:r>
              <a:rPr lang="en-GB" altLang="en-US" sz="1000">
                <a:solidFill>
                  <a:srgbClr val="5F5F5F"/>
                </a:solidFill>
              </a:rPr>
              <a:t>It will be safe for the users </a:t>
            </a:r>
            <a:r>
              <a:rPr lang="en-GB" altLang="en-US" sz="1000" b="1">
                <a:solidFill>
                  <a:schemeClr val="hlink"/>
                </a:solidFill>
              </a:rPr>
              <a:t>to work it or to move around</a:t>
            </a:r>
            <a:r>
              <a:rPr lang="en-GB" altLang="en-US" sz="1000">
                <a:solidFill>
                  <a:srgbClr val="5F5F5F"/>
                </a:solidFill>
              </a:rPr>
              <a:t> the classroom etc. - </a:t>
            </a:r>
            <a:r>
              <a:rPr lang="en-GB" altLang="en-US" sz="1000" i="1">
                <a:solidFill>
                  <a:srgbClr val="FF9900"/>
                </a:solidFill>
              </a:rPr>
              <a:t>The product is very </a:t>
            </a:r>
            <a:r>
              <a:rPr lang="en-GB" altLang="en-US" sz="1000" b="1" i="1">
                <a:solidFill>
                  <a:srgbClr val="FF9900"/>
                </a:solidFill>
              </a:rPr>
              <a:t>safe</a:t>
            </a:r>
            <a:r>
              <a:rPr lang="en-GB" altLang="en-US" sz="1000" i="1">
                <a:solidFill>
                  <a:srgbClr val="FF9900"/>
                </a:solidFill>
              </a:rPr>
              <a:t> for the users of the </a:t>
            </a:r>
            <a:r>
              <a:rPr lang="en-GB" altLang="en-US" sz="1000" b="1" i="1">
                <a:solidFill>
                  <a:srgbClr val="FF9900"/>
                </a:solidFill>
              </a:rPr>
              <a:t>chosen target market</a:t>
            </a:r>
            <a:r>
              <a:rPr lang="en-GB" altLang="en-US" sz="1000" i="1">
                <a:solidFill>
                  <a:srgbClr val="FF9900"/>
                </a:solidFill>
              </a:rPr>
              <a:t> and it can also be </a:t>
            </a:r>
            <a:r>
              <a:rPr lang="en-GB" altLang="en-US" sz="1000" b="1" i="1">
                <a:solidFill>
                  <a:srgbClr val="FF9900"/>
                </a:solidFill>
              </a:rPr>
              <a:t>easily moved around the classroom, public etc</a:t>
            </a:r>
            <a:r>
              <a:rPr lang="en-GB" altLang="en-US" sz="1000" i="1">
                <a:solidFill>
                  <a:srgbClr val="FF9900"/>
                </a:solidFill>
              </a:rPr>
              <a:t>.</a:t>
            </a:r>
            <a:endParaRPr lang="en-US" altLang="en-US" sz="1000" i="1">
              <a:solidFill>
                <a:srgbClr val="5F5F5F"/>
              </a:solidFill>
            </a:endParaRPr>
          </a:p>
          <a:p>
            <a:pPr algn="just" eaLnBrk="1" hangingPunct="1"/>
            <a:endParaRPr lang="en-GB" altLang="en-US" sz="1000" b="1">
              <a:solidFill>
                <a:srgbClr val="993366"/>
              </a:solidFill>
            </a:endParaRPr>
          </a:p>
          <a:p>
            <a:pPr algn="just" eaLnBrk="1" hangingPunct="1"/>
            <a:r>
              <a:rPr lang="en-GB" altLang="en-US" sz="1200" b="1">
                <a:solidFill>
                  <a:srgbClr val="993366"/>
                </a:solidFill>
              </a:rPr>
              <a:t>6. </a:t>
            </a:r>
            <a:r>
              <a:rPr lang="en-GB" altLang="en-US" sz="1200" b="1" u="sng">
                <a:solidFill>
                  <a:srgbClr val="993366"/>
                </a:solidFill>
              </a:rPr>
              <a:t>SIZE:</a:t>
            </a:r>
          </a:p>
          <a:p>
            <a:pPr algn="just" eaLnBrk="1" hangingPunct="1"/>
            <a:r>
              <a:rPr lang="en-GB" altLang="en-US" sz="1200" b="1">
                <a:solidFill>
                  <a:srgbClr val="993366"/>
                </a:solidFill>
              </a:rPr>
              <a:t>6.1</a:t>
            </a:r>
            <a:r>
              <a:rPr lang="en-GB" altLang="en-US" sz="1000"/>
              <a:t> </a:t>
            </a:r>
            <a:r>
              <a:rPr lang="en-GB" altLang="en-US" sz="1000">
                <a:solidFill>
                  <a:srgbClr val="4D4D4D"/>
                </a:solidFill>
              </a:rPr>
              <a:t>The size of the product must be </a:t>
            </a:r>
            <a:r>
              <a:rPr lang="en-GB" altLang="en-US" sz="1000" b="1">
                <a:solidFill>
                  <a:schemeClr val="hlink"/>
                </a:solidFill>
              </a:rPr>
              <a:t>able to fit in the classroom</a:t>
            </a:r>
            <a:r>
              <a:rPr lang="en-GB" altLang="en-US" sz="1000">
                <a:solidFill>
                  <a:srgbClr val="4D4D4D"/>
                </a:solidFill>
              </a:rPr>
              <a:t> and must not </a:t>
            </a:r>
            <a:r>
              <a:rPr lang="en-GB" altLang="en-US" sz="1000" b="1">
                <a:solidFill>
                  <a:schemeClr val="hlink"/>
                </a:solidFill>
              </a:rPr>
              <a:t>take up to much space</a:t>
            </a:r>
            <a:r>
              <a:rPr lang="en-GB" altLang="en-US" sz="1000">
                <a:solidFill>
                  <a:srgbClr val="4D4D4D"/>
                </a:solidFill>
              </a:rPr>
              <a:t>. – </a:t>
            </a:r>
            <a:r>
              <a:rPr lang="en-GB" altLang="en-US" sz="1000" i="1">
                <a:solidFill>
                  <a:srgbClr val="FF9900"/>
                </a:solidFill>
              </a:rPr>
              <a:t>This was the case as the actual final model was 402 X 134.5 X 614.5 (mm), which </a:t>
            </a:r>
            <a:r>
              <a:rPr lang="en-GB" altLang="en-US" sz="1000" b="1" i="1">
                <a:solidFill>
                  <a:srgbClr val="FF9900"/>
                </a:solidFill>
              </a:rPr>
              <a:t>fits the average size of all age group</a:t>
            </a:r>
            <a:r>
              <a:rPr lang="en-GB" altLang="en-US" sz="1000" i="1">
                <a:solidFill>
                  <a:srgbClr val="FF9900"/>
                </a:solidFill>
              </a:rPr>
              <a:t>.</a:t>
            </a:r>
            <a:r>
              <a:rPr lang="en-GB" altLang="en-US" sz="1000" i="1">
                <a:solidFill>
                  <a:srgbClr val="4D4D4D"/>
                </a:solidFill>
              </a:rPr>
              <a:t> </a:t>
            </a:r>
            <a:endParaRPr lang="en-GB" altLang="en-US" sz="1000" b="1" i="1">
              <a:solidFill>
                <a:srgbClr val="4D4D4D"/>
              </a:solidFill>
            </a:endParaRPr>
          </a:p>
          <a:p>
            <a:pPr algn="just" eaLnBrk="1" hangingPunct="1"/>
            <a:r>
              <a:rPr lang="en-GB" altLang="en-US" sz="1200" b="1">
                <a:solidFill>
                  <a:srgbClr val="993366"/>
                </a:solidFill>
              </a:rPr>
              <a:t>6.2 </a:t>
            </a:r>
            <a:r>
              <a:rPr lang="en-US" altLang="en-US" sz="1000">
                <a:solidFill>
                  <a:srgbClr val="4D4D4D"/>
                </a:solidFill>
              </a:rPr>
              <a:t>The man weight bearing should be taken by the Ischia tuberosities (</a:t>
            </a:r>
            <a:r>
              <a:rPr lang="en-US" altLang="en-US" sz="1000" b="1">
                <a:solidFill>
                  <a:schemeClr val="hlink"/>
                </a:solidFill>
              </a:rPr>
              <a:t>the bony parts of your bottom</a:t>
            </a:r>
            <a:r>
              <a:rPr lang="en-US" altLang="en-US" sz="1000">
                <a:solidFill>
                  <a:srgbClr val="4D4D4D"/>
                </a:solidFill>
              </a:rPr>
              <a:t>) and the top half of the thighs.</a:t>
            </a:r>
            <a:r>
              <a:rPr lang="en-US" altLang="en-US" sz="900">
                <a:solidFill>
                  <a:srgbClr val="5F5F5F"/>
                </a:solidFill>
              </a:rPr>
              <a:t>  - </a:t>
            </a:r>
            <a:r>
              <a:rPr lang="en-US" altLang="en-US" sz="1000" i="1">
                <a:solidFill>
                  <a:srgbClr val="FF9900"/>
                </a:solidFill>
              </a:rPr>
              <a:t>The use of cardboard is quite a soft material but it is also a strong  and supportive material.</a:t>
            </a:r>
            <a:endParaRPr lang="en-US" altLang="en-US" sz="1000">
              <a:solidFill>
                <a:srgbClr val="5F5F5F"/>
              </a:solidFill>
            </a:endParaRPr>
          </a:p>
          <a:p>
            <a:pPr algn="just" eaLnBrk="1" hangingPunct="1"/>
            <a:r>
              <a:rPr lang="en-US" altLang="en-US" sz="1200" b="1">
                <a:solidFill>
                  <a:srgbClr val="993366"/>
                </a:solidFill>
              </a:rPr>
              <a:t>6.3</a:t>
            </a:r>
            <a:r>
              <a:rPr lang="en-US" altLang="en-US" sz="900" b="1">
                <a:solidFill>
                  <a:srgbClr val="5F5F5F"/>
                </a:solidFill>
              </a:rPr>
              <a:t> </a:t>
            </a:r>
            <a:r>
              <a:rPr lang="en-US" altLang="en-US" sz="1000">
                <a:solidFill>
                  <a:srgbClr val="4D4D4D"/>
                </a:solidFill>
              </a:rPr>
              <a:t>Having a desk and chair with </a:t>
            </a:r>
            <a:r>
              <a:rPr lang="en-US" altLang="en-US" sz="1000" b="1">
                <a:solidFill>
                  <a:schemeClr val="hlink"/>
                </a:solidFill>
              </a:rPr>
              <a:t>proper measurements</a:t>
            </a:r>
            <a:r>
              <a:rPr lang="en-US" altLang="en-US" sz="1000">
                <a:solidFill>
                  <a:srgbClr val="4D4D4D"/>
                </a:solidFill>
              </a:rPr>
              <a:t> and positioning of the desk </a:t>
            </a:r>
            <a:r>
              <a:rPr lang="en-US" altLang="en-US" sz="1000" b="1">
                <a:solidFill>
                  <a:schemeClr val="hlink"/>
                </a:solidFill>
              </a:rPr>
              <a:t>are important to the learning experience as well as health of the student</a:t>
            </a:r>
            <a:r>
              <a:rPr lang="en-US" altLang="en-US" sz="1000">
                <a:solidFill>
                  <a:srgbClr val="4D4D4D"/>
                </a:solidFill>
              </a:rPr>
              <a:t>. – </a:t>
            </a:r>
            <a:r>
              <a:rPr lang="en-US" altLang="en-US" sz="1000" i="1">
                <a:solidFill>
                  <a:srgbClr val="FF9900"/>
                </a:solidFill>
              </a:rPr>
              <a:t>The product has a </a:t>
            </a:r>
            <a:r>
              <a:rPr lang="en-US" altLang="en-US" sz="1000" b="1" i="1">
                <a:solidFill>
                  <a:srgbClr val="FF9900"/>
                </a:solidFill>
              </a:rPr>
              <a:t>proper and suitable measurements of comfort, ergonomics</a:t>
            </a:r>
            <a:r>
              <a:rPr lang="en-US" altLang="en-US" sz="1000" i="1">
                <a:solidFill>
                  <a:srgbClr val="FF9900"/>
                </a:solidFill>
              </a:rPr>
              <a:t> etc, which will </a:t>
            </a:r>
            <a:r>
              <a:rPr lang="en-US" altLang="en-US" sz="1000" b="1" i="1">
                <a:solidFill>
                  <a:srgbClr val="FF9900"/>
                </a:solidFill>
              </a:rPr>
              <a:t>improve</a:t>
            </a:r>
            <a:r>
              <a:rPr lang="en-US" altLang="en-US" sz="1000" i="1">
                <a:solidFill>
                  <a:srgbClr val="FF9900"/>
                </a:solidFill>
              </a:rPr>
              <a:t> the </a:t>
            </a:r>
            <a:r>
              <a:rPr lang="en-US" altLang="en-US" sz="1000" b="1" i="1">
                <a:solidFill>
                  <a:srgbClr val="FF9900"/>
                </a:solidFill>
              </a:rPr>
              <a:t>health and learning experience of the student</a:t>
            </a:r>
            <a:r>
              <a:rPr lang="en-US" altLang="en-US" sz="1000" i="1">
                <a:solidFill>
                  <a:srgbClr val="FF9900"/>
                </a:solidFill>
              </a:rPr>
              <a:t>.</a:t>
            </a:r>
            <a:r>
              <a:rPr lang="en-US" altLang="en-US" sz="1000"/>
              <a:t> </a:t>
            </a:r>
            <a:endParaRPr lang="en-US" altLang="en-US" sz="1000" b="1">
              <a:solidFill>
                <a:srgbClr val="5F5F5F"/>
              </a:solidFill>
            </a:endParaRPr>
          </a:p>
          <a:p>
            <a:pPr algn="just" eaLnBrk="1" hangingPunct="1"/>
            <a:endParaRPr lang="en-GB" altLang="en-US" sz="1000" b="1">
              <a:solidFill>
                <a:srgbClr val="4D4D4D"/>
              </a:solidFill>
            </a:endParaRPr>
          </a:p>
          <a:p>
            <a:pPr algn="just" eaLnBrk="1" hangingPunct="1"/>
            <a:r>
              <a:rPr lang="en-GB" altLang="en-US" sz="1200" b="1">
                <a:solidFill>
                  <a:srgbClr val="993366"/>
                </a:solidFill>
              </a:rPr>
              <a:t>7. </a:t>
            </a:r>
            <a:r>
              <a:rPr lang="en-GB" altLang="en-US" sz="1200" b="1" u="sng">
                <a:solidFill>
                  <a:srgbClr val="993366"/>
                </a:solidFill>
              </a:rPr>
              <a:t>FUNCTION:</a:t>
            </a:r>
          </a:p>
          <a:p>
            <a:pPr algn="just" eaLnBrk="1" hangingPunct="1"/>
            <a:r>
              <a:rPr lang="en-GB" altLang="en-US" sz="1200" b="1">
                <a:solidFill>
                  <a:srgbClr val="993366"/>
                </a:solidFill>
              </a:rPr>
              <a:t>7.1</a:t>
            </a:r>
            <a:r>
              <a:rPr lang="en-GB" altLang="en-US" sz="900" b="1">
                <a:solidFill>
                  <a:srgbClr val="5F5F5F"/>
                </a:solidFill>
              </a:rPr>
              <a:t> </a:t>
            </a:r>
            <a:r>
              <a:rPr lang="en-GB" altLang="en-US" sz="1000">
                <a:solidFill>
                  <a:srgbClr val="4D4D4D"/>
                </a:solidFill>
              </a:rPr>
              <a:t>The</a:t>
            </a:r>
            <a:r>
              <a:rPr lang="en-US" altLang="en-US" sz="1000">
                <a:solidFill>
                  <a:srgbClr val="4D4D4D"/>
                </a:solidFill>
              </a:rPr>
              <a:t> table is used in school setting </a:t>
            </a:r>
            <a:r>
              <a:rPr lang="en-US" altLang="en-US" sz="1000" b="1">
                <a:solidFill>
                  <a:schemeClr val="hlink"/>
                </a:solidFill>
              </a:rPr>
              <a:t>primarily for writing and reading</a:t>
            </a:r>
            <a:r>
              <a:rPr lang="en-US" altLang="en-US" sz="1000">
                <a:solidFill>
                  <a:srgbClr val="4D4D4D"/>
                </a:solidFill>
              </a:rPr>
              <a:t>.</a:t>
            </a:r>
            <a:r>
              <a:rPr lang="en-US" altLang="en-US" sz="900">
                <a:solidFill>
                  <a:srgbClr val="4D4D4D"/>
                </a:solidFill>
              </a:rPr>
              <a:t> – </a:t>
            </a:r>
            <a:r>
              <a:rPr lang="en-US" altLang="en-US" sz="900" i="1">
                <a:solidFill>
                  <a:srgbClr val="FF9900"/>
                </a:solidFill>
              </a:rPr>
              <a:t>The product can be used in </a:t>
            </a:r>
            <a:r>
              <a:rPr lang="en-US" altLang="en-US" sz="900" b="1" i="1">
                <a:solidFill>
                  <a:srgbClr val="FF9900"/>
                </a:solidFill>
              </a:rPr>
              <a:t>school for reading and writing</a:t>
            </a:r>
            <a:r>
              <a:rPr lang="en-US" altLang="en-US" sz="900" i="1">
                <a:solidFill>
                  <a:srgbClr val="FF9900"/>
                </a:solidFill>
              </a:rPr>
              <a:t>.</a:t>
            </a:r>
            <a:endParaRPr lang="en-US" altLang="en-US" sz="900">
              <a:solidFill>
                <a:srgbClr val="4D4D4D"/>
              </a:solidFill>
            </a:endParaRPr>
          </a:p>
        </p:txBody>
      </p:sp>
      <p:sp>
        <p:nvSpPr>
          <p:cNvPr id="76809" name="Text Box 13"/>
          <p:cNvSpPr txBox="1">
            <a:spLocks noChangeArrowheads="1"/>
          </p:cNvSpPr>
          <p:nvPr/>
        </p:nvSpPr>
        <p:spPr bwMode="auto">
          <a:xfrm>
            <a:off x="71438" y="3033713"/>
            <a:ext cx="3881437" cy="6223000"/>
          </a:xfrm>
          <a:prstGeom prst="rect">
            <a:avLst/>
          </a:prstGeom>
          <a:solidFill>
            <a:schemeClr val="bg1"/>
          </a:solidFill>
          <a:ln w="12700" algn="ctr">
            <a:noFill/>
            <a:miter lim="800000"/>
            <a:headEnd/>
            <a:tailEnd/>
          </a:ln>
        </p:spPr>
        <p:txBody>
          <a:bodyPr lIns="128005" tIns="64002" rIns="128005" bIns="64002">
            <a:spAutoFit/>
          </a:bodyPr>
          <a:lstStyle/>
          <a:p>
            <a:pPr algn="just" defTabSz="1279525">
              <a:defRPr/>
            </a:pPr>
            <a:r>
              <a:rPr lang="en-GB" sz="1050" dirty="0">
                <a:solidFill>
                  <a:srgbClr val="333333"/>
                </a:solidFill>
              </a:rPr>
              <a:t>This page is relating my product against the original specification, as you can see my product  meets the majority of the points and with a few amendments could meet them all. </a:t>
            </a:r>
          </a:p>
          <a:p>
            <a:pPr algn="just" defTabSz="1279525">
              <a:defRPr/>
            </a:pPr>
            <a:endParaRPr lang="en-GB" sz="1000" b="1" dirty="0">
              <a:solidFill>
                <a:srgbClr val="993366"/>
              </a:solidFill>
            </a:endParaRPr>
          </a:p>
          <a:p>
            <a:pPr algn="just" defTabSz="1279525">
              <a:defRPr/>
            </a:pPr>
            <a:r>
              <a:rPr lang="en-GB" sz="1200" b="1" dirty="0">
                <a:solidFill>
                  <a:srgbClr val="993366"/>
                </a:solidFill>
              </a:rPr>
              <a:t>1. </a:t>
            </a:r>
            <a:r>
              <a:rPr lang="en-GB" sz="1200" b="1" u="sng" dirty="0">
                <a:solidFill>
                  <a:srgbClr val="993366"/>
                </a:solidFill>
              </a:rPr>
              <a:t>AESTHETICS: </a:t>
            </a:r>
            <a:endParaRPr lang="en-GB" sz="1200" b="1" dirty="0">
              <a:solidFill>
                <a:srgbClr val="993366"/>
              </a:solidFill>
            </a:endParaRPr>
          </a:p>
          <a:p>
            <a:pPr algn="just" defTabSz="1279525">
              <a:defRPr/>
            </a:pPr>
            <a:r>
              <a:rPr lang="en-GB" sz="1200" b="1" dirty="0">
                <a:solidFill>
                  <a:srgbClr val="993366"/>
                </a:solidFill>
              </a:rPr>
              <a:t>1.1</a:t>
            </a:r>
            <a:r>
              <a:rPr lang="en-GB" sz="1400" dirty="0">
                <a:solidFill>
                  <a:schemeClr val="bg2"/>
                </a:solidFill>
              </a:rPr>
              <a:t> </a:t>
            </a:r>
            <a:r>
              <a:rPr lang="en-GB" sz="1000" dirty="0">
                <a:solidFill>
                  <a:srgbClr val="5F5F5F"/>
                </a:solidFill>
              </a:rPr>
              <a:t>The product must be </a:t>
            </a:r>
            <a:r>
              <a:rPr lang="en-GB" sz="1000" b="1" dirty="0">
                <a:solidFill>
                  <a:schemeClr val="hlink"/>
                </a:solidFill>
              </a:rPr>
              <a:t>attractive and appealing to the eye with bright modern colours</a:t>
            </a:r>
            <a:r>
              <a:rPr lang="en-GB" sz="1000" dirty="0">
                <a:solidFill>
                  <a:srgbClr val="5F5F5F"/>
                </a:solidFill>
              </a:rPr>
              <a:t>. The colour of the </a:t>
            </a:r>
            <a:r>
              <a:rPr lang="en-GB" sz="1000" b="1" dirty="0">
                <a:solidFill>
                  <a:schemeClr val="hlink"/>
                </a:solidFill>
              </a:rPr>
              <a:t>must be suitable for both genders</a:t>
            </a:r>
            <a:r>
              <a:rPr lang="en-GB" sz="1000" dirty="0">
                <a:solidFill>
                  <a:srgbClr val="5F5F5F"/>
                </a:solidFill>
              </a:rPr>
              <a:t> as this product will be used by </a:t>
            </a:r>
            <a:r>
              <a:rPr lang="en-GB" sz="1000" b="1" dirty="0">
                <a:solidFill>
                  <a:schemeClr val="hlink"/>
                </a:solidFill>
              </a:rPr>
              <a:t>male and female students or office workers</a:t>
            </a:r>
            <a:r>
              <a:rPr lang="en-GB" sz="1000" dirty="0">
                <a:solidFill>
                  <a:srgbClr val="5F5F5F"/>
                </a:solidFill>
              </a:rPr>
              <a:t> if possible. - </a:t>
            </a:r>
            <a:r>
              <a:rPr lang="en-GB" sz="1000" i="1" dirty="0">
                <a:solidFill>
                  <a:srgbClr val="FF9900"/>
                </a:solidFill>
              </a:rPr>
              <a:t>I believe that both genders would find the </a:t>
            </a:r>
            <a:r>
              <a:rPr lang="en-GB" sz="1000" b="1" i="1" dirty="0">
                <a:solidFill>
                  <a:srgbClr val="FF9900"/>
                </a:solidFill>
              </a:rPr>
              <a:t>use of colour is attractive</a:t>
            </a:r>
            <a:r>
              <a:rPr lang="en-GB" sz="1000" i="1" dirty="0">
                <a:solidFill>
                  <a:srgbClr val="FF9900"/>
                </a:solidFill>
              </a:rPr>
              <a:t>, </a:t>
            </a:r>
            <a:r>
              <a:rPr lang="en-GB" sz="1000" b="1" i="1" dirty="0">
                <a:solidFill>
                  <a:srgbClr val="FF9900"/>
                </a:solidFill>
              </a:rPr>
              <a:t>appealing to the eye </a:t>
            </a:r>
            <a:r>
              <a:rPr lang="en-GB" sz="1000" i="1" dirty="0">
                <a:solidFill>
                  <a:srgbClr val="FF9900"/>
                </a:solidFill>
              </a:rPr>
              <a:t>and </a:t>
            </a:r>
            <a:r>
              <a:rPr lang="en-GB" sz="1000" b="1" i="1" dirty="0">
                <a:solidFill>
                  <a:srgbClr val="FF9900"/>
                </a:solidFill>
              </a:rPr>
              <a:t>aesthetically friendly</a:t>
            </a:r>
            <a:r>
              <a:rPr lang="en-GB" sz="1000" i="1" dirty="0">
                <a:solidFill>
                  <a:srgbClr val="FF9900"/>
                </a:solidFill>
              </a:rPr>
              <a:t>. It is also modern for the user to look at</a:t>
            </a:r>
            <a:r>
              <a:rPr lang="en-GB" sz="1000" b="1" i="1" dirty="0">
                <a:solidFill>
                  <a:srgbClr val="FF9900"/>
                </a:solidFill>
              </a:rPr>
              <a:t>.</a:t>
            </a:r>
          </a:p>
          <a:p>
            <a:pPr algn="just" defTabSz="1279525">
              <a:defRPr/>
            </a:pPr>
            <a:r>
              <a:rPr lang="en-GB" sz="1200" b="1" dirty="0">
                <a:solidFill>
                  <a:srgbClr val="993366"/>
                </a:solidFill>
              </a:rPr>
              <a:t>1.2</a:t>
            </a:r>
            <a:r>
              <a:rPr lang="en-GB" sz="1000" dirty="0">
                <a:solidFill>
                  <a:schemeClr val="bg2"/>
                </a:solidFill>
              </a:rPr>
              <a:t> </a:t>
            </a:r>
            <a:r>
              <a:rPr lang="en-GB" sz="1000" dirty="0">
                <a:solidFill>
                  <a:srgbClr val="5F5F5F"/>
                </a:solidFill>
              </a:rPr>
              <a:t>I aim to have </a:t>
            </a:r>
            <a:r>
              <a:rPr lang="en-GB" sz="1000" b="1" dirty="0">
                <a:solidFill>
                  <a:schemeClr val="hlink"/>
                </a:solidFill>
              </a:rPr>
              <a:t>rounded over corners of the edges to give it a more modern look/shape</a:t>
            </a:r>
            <a:r>
              <a:rPr lang="en-GB" sz="1000" dirty="0">
                <a:solidFill>
                  <a:srgbClr val="5F5F5F"/>
                </a:solidFill>
              </a:rPr>
              <a:t> and also to be </a:t>
            </a:r>
            <a:r>
              <a:rPr lang="en-GB" sz="1000" b="1" dirty="0">
                <a:solidFill>
                  <a:schemeClr val="hlink"/>
                </a:solidFill>
              </a:rPr>
              <a:t>aesthetically pleasing to consumer and also persuasive</a:t>
            </a:r>
            <a:r>
              <a:rPr lang="en-GB" sz="1000" dirty="0">
                <a:solidFill>
                  <a:srgbClr val="5F5F5F"/>
                </a:solidFill>
              </a:rPr>
              <a:t> (so the customer will want to use the product). – </a:t>
            </a:r>
            <a:r>
              <a:rPr lang="en-GB" sz="1000" i="1" dirty="0">
                <a:solidFill>
                  <a:srgbClr val="FF9900"/>
                </a:solidFill>
              </a:rPr>
              <a:t>The product does have a </a:t>
            </a:r>
            <a:r>
              <a:rPr lang="en-GB" sz="1000" b="1" i="1" dirty="0">
                <a:solidFill>
                  <a:srgbClr val="FF9900"/>
                </a:solidFill>
              </a:rPr>
              <a:t>good smooth finish</a:t>
            </a:r>
            <a:r>
              <a:rPr lang="en-GB" sz="1000" i="1" dirty="0">
                <a:solidFill>
                  <a:srgbClr val="FF9900"/>
                </a:solidFill>
              </a:rPr>
              <a:t> and also have a </a:t>
            </a:r>
            <a:r>
              <a:rPr lang="en-GB" sz="1000" b="1" i="1" dirty="0">
                <a:solidFill>
                  <a:srgbClr val="FF9900"/>
                </a:solidFill>
              </a:rPr>
              <a:t>good modern shape</a:t>
            </a:r>
            <a:r>
              <a:rPr lang="en-GB" sz="1000" i="1" dirty="0">
                <a:solidFill>
                  <a:srgbClr val="FF9900"/>
                </a:solidFill>
              </a:rPr>
              <a:t> which it is </a:t>
            </a:r>
            <a:r>
              <a:rPr lang="en-GB" sz="1000" b="1" i="1" dirty="0">
                <a:solidFill>
                  <a:srgbClr val="FF9900"/>
                </a:solidFill>
              </a:rPr>
              <a:t>aesthetically pleasing</a:t>
            </a:r>
            <a:r>
              <a:rPr lang="en-GB" sz="1000" i="1" dirty="0">
                <a:solidFill>
                  <a:srgbClr val="FF9900"/>
                </a:solidFill>
              </a:rPr>
              <a:t> to the customer.</a:t>
            </a:r>
            <a:endParaRPr lang="en-GB" sz="1000" i="1" dirty="0">
              <a:solidFill>
                <a:srgbClr val="5F5F5F"/>
              </a:solidFill>
            </a:endParaRPr>
          </a:p>
          <a:p>
            <a:pPr algn="just" defTabSz="1279525">
              <a:defRPr/>
            </a:pPr>
            <a:r>
              <a:rPr lang="en-GB" sz="1200" b="1" dirty="0">
                <a:solidFill>
                  <a:srgbClr val="993366"/>
                </a:solidFill>
              </a:rPr>
              <a:t>1.3</a:t>
            </a:r>
            <a:r>
              <a:rPr lang="en-GB" sz="1000" dirty="0">
                <a:solidFill>
                  <a:schemeClr val="bg2"/>
                </a:solidFill>
              </a:rPr>
              <a:t> </a:t>
            </a:r>
            <a:r>
              <a:rPr lang="en-US" sz="1000" dirty="0">
                <a:solidFill>
                  <a:srgbClr val="5F5F5F"/>
                </a:solidFill>
              </a:rPr>
              <a:t>The solution </a:t>
            </a:r>
            <a:r>
              <a:rPr lang="en-US" sz="1000" b="1" dirty="0">
                <a:solidFill>
                  <a:schemeClr val="hlink"/>
                </a:solidFill>
              </a:rPr>
              <a:t>will stand on a floor in the classroom</a:t>
            </a:r>
            <a:r>
              <a:rPr lang="en-US" sz="1000" dirty="0">
                <a:solidFill>
                  <a:srgbClr val="5F5F5F"/>
                </a:solidFill>
              </a:rPr>
              <a:t> and also be</a:t>
            </a:r>
            <a:r>
              <a:rPr lang="en-US" sz="1000" b="1" dirty="0">
                <a:solidFill>
                  <a:schemeClr val="hlink"/>
                </a:solidFill>
              </a:rPr>
              <a:t> transportable</a:t>
            </a:r>
            <a:r>
              <a:rPr lang="en-US" sz="1000" dirty="0">
                <a:solidFill>
                  <a:srgbClr val="5F5F5F"/>
                </a:solidFill>
              </a:rPr>
              <a:t> as well.</a:t>
            </a:r>
            <a:r>
              <a:rPr lang="en-US" sz="1000" b="1" dirty="0">
                <a:solidFill>
                  <a:srgbClr val="4D4D4D"/>
                </a:solidFill>
              </a:rPr>
              <a:t> – </a:t>
            </a:r>
            <a:r>
              <a:rPr lang="en-US" sz="1000" i="1" dirty="0">
                <a:solidFill>
                  <a:srgbClr val="FF9900"/>
                </a:solidFill>
              </a:rPr>
              <a:t>The product is </a:t>
            </a:r>
            <a:r>
              <a:rPr lang="en-US" sz="1000" b="1" i="1" dirty="0">
                <a:solidFill>
                  <a:srgbClr val="FF9900"/>
                </a:solidFill>
              </a:rPr>
              <a:t>highly portable</a:t>
            </a:r>
            <a:r>
              <a:rPr lang="en-US" sz="1000" i="1" dirty="0">
                <a:solidFill>
                  <a:srgbClr val="FF9900"/>
                </a:solidFill>
              </a:rPr>
              <a:t> and it also doesn’t </a:t>
            </a:r>
            <a:r>
              <a:rPr lang="en-US" sz="1000" b="1" i="1" dirty="0">
                <a:solidFill>
                  <a:srgbClr val="FF9900"/>
                </a:solidFill>
              </a:rPr>
              <a:t>take up a lot of space</a:t>
            </a:r>
            <a:r>
              <a:rPr lang="en-US" sz="1000" i="1" dirty="0">
                <a:solidFill>
                  <a:srgbClr val="FF9900"/>
                </a:solidFill>
              </a:rPr>
              <a:t> in the classroom as it is </a:t>
            </a:r>
            <a:r>
              <a:rPr lang="en-US" sz="1000" b="1" i="1" dirty="0">
                <a:solidFill>
                  <a:srgbClr val="FF9900"/>
                </a:solidFill>
              </a:rPr>
              <a:t>usually cramped</a:t>
            </a:r>
            <a:r>
              <a:rPr lang="en-US" sz="1000" i="1" dirty="0">
                <a:solidFill>
                  <a:srgbClr val="FF9900"/>
                </a:solidFill>
              </a:rPr>
              <a:t>. The solution </a:t>
            </a:r>
            <a:r>
              <a:rPr lang="en-US" sz="1000" b="1" i="1" dirty="0">
                <a:solidFill>
                  <a:srgbClr val="FF9900"/>
                </a:solidFill>
              </a:rPr>
              <a:t>stands on the floor very well</a:t>
            </a:r>
            <a:r>
              <a:rPr lang="en-US" sz="1000" i="1" dirty="0">
                <a:solidFill>
                  <a:srgbClr val="FF9900"/>
                </a:solidFill>
              </a:rPr>
              <a:t>.</a:t>
            </a:r>
          </a:p>
          <a:p>
            <a:pPr algn="just" defTabSz="1279525">
              <a:defRPr/>
            </a:pPr>
            <a:endParaRPr lang="en-GB" sz="1000" dirty="0">
              <a:solidFill>
                <a:srgbClr val="4D4D4D"/>
              </a:solidFill>
            </a:endParaRPr>
          </a:p>
          <a:p>
            <a:pPr algn="just" defTabSz="1279525">
              <a:defRPr/>
            </a:pPr>
            <a:r>
              <a:rPr lang="en-GB" sz="1200" b="1" dirty="0">
                <a:solidFill>
                  <a:srgbClr val="993366"/>
                </a:solidFill>
              </a:rPr>
              <a:t>2. </a:t>
            </a:r>
            <a:r>
              <a:rPr lang="en-GB" sz="1200" b="1" u="sng" dirty="0">
                <a:solidFill>
                  <a:srgbClr val="993366"/>
                </a:solidFill>
              </a:rPr>
              <a:t>COST: </a:t>
            </a:r>
            <a:endParaRPr lang="en-GB" sz="1200" b="1" dirty="0">
              <a:solidFill>
                <a:srgbClr val="993366"/>
              </a:solidFill>
            </a:endParaRPr>
          </a:p>
          <a:p>
            <a:pPr algn="just" defTabSz="1279525">
              <a:defRPr/>
            </a:pPr>
            <a:r>
              <a:rPr lang="en-GB" sz="1200" b="1" dirty="0">
                <a:solidFill>
                  <a:srgbClr val="993366"/>
                </a:solidFill>
              </a:rPr>
              <a:t>2.1</a:t>
            </a:r>
            <a:r>
              <a:rPr lang="en-GB" sz="1400" b="1" dirty="0">
                <a:solidFill>
                  <a:schemeClr val="bg2"/>
                </a:solidFill>
              </a:rPr>
              <a:t> </a:t>
            </a:r>
            <a:r>
              <a:rPr lang="en-GB" sz="1000" dirty="0">
                <a:solidFill>
                  <a:srgbClr val="5F5F5F"/>
                </a:solidFill>
              </a:rPr>
              <a:t>In my research I found out that school desks vary costs in from </a:t>
            </a:r>
            <a:r>
              <a:rPr lang="en-GB" sz="1000" b="1" dirty="0">
                <a:solidFill>
                  <a:schemeClr val="hlink"/>
                </a:solidFill>
              </a:rPr>
              <a:t>£10 - £200</a:t>
            </a:r>
            <a:r>
              <a:rPr lang="en-GB" sz="1000" dirty="0">
                <a:solidFill>
                  <a:srgbClr val="5F5F5F"/>
                </a:solidFill>
              </a:rPr>
              <a:t>, but </a:t>
            </a:r>
            <a:r>
              <a:rPr lang="en-GB" sz="1000" b="1" dirty="0">
                <a:solidFill>
                  <a:schemeClr val="hlink"/>
                </a:solidFill>
              </a:rPr>
              <a:t>these have unnecessary function compared to the product that I’m making</a:t>
            </a:r>
            <a:r>
              <a:rPr lang="en-GB" sz="1000" dirty="0">
                <a:solidFill>
                  <a:srgbClr val="5F5F5F"/>
                </a:solidFill>
              </a:rPr>
              <a:t>; therefore I aim for my product to be sold at </a:t>
            </a:r>
            <a:r>
              <a:rPr lang="en-GB" sz="1000" b="1" dirty="0">
                <a:solidFill>
                  <a:schemeClr val="hlink"/>
                </a:solidFill>
              </a:rPr>
              <a:t>reasonably price</a:t>
            </a:r>
            <a:r>
              <a:rPr lang="en-GB" sz="1000" dirty="0">
                <a:solidFill>
                  <a:srgbClr val="5F5F5F"/>
                </a:solidFill>
              </a:rPr>
              <a:t> as it should be no more than </a:t>
            </a:r>
            <a:r>
              <a:rPr lang="en-GB" sz="1000" b="1" dirty="0">
                <a:solidFill>
                  <a:schemeClr val="hlink"/>
                </a:solidFill>
              </a:rPr>
              <a:t>£5</a:t>
            </a:r>
            <a:r>
              <a:rPr lang="en-GB" sz="1000" dirty="0">
                <a:solidFill>
                  <a:srgbClr val="5F5F5F"/>
                </a:solidFill>
              </a:rPr>
              <a:t>. – </a:t>
            </a:r>
            <a:r>
              <a:rPr lang="en-GB" sz="1000" b="1" i="1" dirty="0">
                <a:solidFill>
                  <a:srgbClr val="FF9900"/>
                </a:solidFill>
              </a:rPr>
              <a:t>Production costs are low</a:t>
            </a:r>
            <a:r>
              <a:rPr lang="en-GB" sz="1000" i="1" dirty="0">
                <a:solidFill>
                  <a:srgbClr val="FF9900"/>
                </a:solidFill>
              </a:rPr>
              <a:t> due to it consisting of </a:t>
            </a:r>
            <a:r>
              <a:rPr lang="en-GB" sz="1000" b="1" i="1" dirty="0">
                <a:solidFill>
                  <a:srgbClr val="FF9900"/>
                </a:solidFill>
              </a:rPr>
              <a:t>many parts</a:t>
            </a:r>
            <a:r>
              <a:rPr lang="en-GB" sz="1000" i="1" dirty="0">
                <a:solidFill>
                  <a:srgbClr val="FF9900"/>
                </a:solidFill>
              </a:rPr>
              <a:t> and it </a:t>
            </a:r>
            <a:r>
              <a:rPr lang="en-GB" sz="1000" b="1" i="1" dirty="0">
                <a:solidFill>
                  <a:srgbClr val="FF9900"/>
                </a:solidFill>
              </a:rPr>
              <a:t>doesn’t contain expensive functions and materials</a:t>
            </a:r>
            <a:r>
              <a:rPr lang="en-GB" sz="1000" i="1" dirty="0">
                <a:solidFill>
                  <a:srgbClr val="FF9900"/>
                </a:solidFill>
              </a:rPr>
              <a:t>. This will allow the company to sell the School Desk to retailers and consumers for a </a:t>
            </a:r>
            <a:r>
              <a:rPr lang="en-GB" sz="1000" b="1" i="1" dirty="0">
                <a:solidFill>
                  <a:srgbClr val="FF9900"/>
                </a:solidFill>
              </a:rPr>
              <a:t>lower price</a:t>
            </a:r>
            <a:r>
              <a:rPr lang="en-GB" sz="1000" i="1" dirty="0">
                <a:solidFill>
                  <a:srgbClr val="FF9900"/>
                </a:solidFill>
              </a:rPr>
              <a:t> due to the </a:t>
            </a:r>
            <a:r>
              <a:rPr lang="en-GB" sz="1000" b="1" i="1" dirty="0">
                <a:solidFill>
                  <a:srgbClr val="FF9900"/>
                </a:solidFill>
              </a:rPr>
              <a:t>decrease in production costs</a:t>
            </a:r>
            <a:r>
              <a:rPr lang="en-GB" sz="1000" i="1" dirty="0">
                <a:solidFill>
                  <a:srgbClr val="FF9900"/>
                </a:solidFill>
              </a:rPr>
              <a:t>. This product could be used in </a:t>
            </a:r>
            <a:r>
              <a:rPr lang="en-GB" sz="1000" b="1" i="1" dirty="0">
                <a:solidFill>
                  <a:srgbClr val="FF9900"/>
                </a:solidFill>
              </a:rPr>
              <a:t>Batch Production</a:t>
            </a:r>
            <a:r>
              <a:rPr lang="en-GB" sz="1000" i="1" dirty="0">
                <a:solidFill>
                  <a:srgbClr val="FF9900"/>
                </a:solidFill>
              </a:rPr>
              <a:t> which will let the company begin to take </a:t>
            </a:r>
            <a:r>
              <a:rPr lang="en-GB" sz="1000" b="1" i="1" dirty="0">
                <a:solidFill>
                  <a:srgbClr val="FF9900"/>
                </a:solidFill>
              </a:rPr>
              <a:t>advantage of economics of sales</a:t>
            </a:r>
            <a:r>
              <a:rPr lang="en-GB" sz="1000" i="1" dirty="0">
                <a:solidFill>
                  <a:srgbClr val="FF9900"/>
                </a:solidFill>
              </a:rPr>
              <a:t> and gain cheaper productions costs per unit.</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ext Box 2"/>
          <p:cNvSpPr txBox="1">
            <a:spLocks noChangeArrowheads="1"/>
          </p:cNvSpPr>
          <p:nvPr/>
        </p:nvSpPr>
        <p:spPr bwMode="auto">
          <a:xfrm>
            <a:off x="-20638" y="161925"/>
            <a:ext cx="4044951"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TESTING &amp; INDEPENDENT </a:t>
            </a:r>
            <a:r>
              <a:rPr lang="en-GB" altLang="en-US" sz="3200" b="1">
                <a:solidFill>
                  <a:srgbClr val="FF9900"/>
                </a:solidFill>
                <a:cs typeface="Arial" pitchFamily="34" charset="0"/>
              </a:rPr>
              <a:t>EVALUATION</a:t>
            </a:r>
            <a:r>
              <a:rPr lang="en-GB" altLang="en-US" sz="3200" b="1">
                <a:solidFill>
                  <a:srgbClr val="5F5F5F"/>
                </a:solidFill>
                <a:cs typeface="Arial" pitchFamily="34" charset="0"/>
              </a:rPr>
              <a:t> OF THE FINAL PRODUCT</a:t>
            </a:r>
          </a:p>
        </p:txBody>
      </p:sp>
      <p:sp>
        <p:nvSpPr>
          <p:cNvPr id="88067" name="Text Box 3"/>
          <p:cNvSpPr txBox="1">
            <a:spLocks noChangeArrowheads="1"/>
          </p:cNvSpPr>
          <p:nvPr/>
        </p:nvSpPr>
        <p:spPr bwMode="auto">
          <a:xfrm>
            <a:off x="-7938" y="2640013"/>
            <a:ext cx="7272338"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800" b="1">
                <a:solidFill>
                  <a:schemeClr val="hlink"/>
                </a:solidFill>
                <a:cs typeface="Arial" pitchFamily="34" charset="0"/>
              </a:rPr>
              <a:t>EVAULATION – CONTINUED…..</a:t>
            </a:r>
          </a:p>
        </p:txBody>
      </p:sp>
      <p:sp>
        <p:nvSpPr>
          <p:cNvPr id="88068" name="Text Box 6"/>
          <p:cNvSpPr txBox="1">
            <a:spLocks noChangeArrowheads="1"/>
          </p:cNvSpPr>
          <p:nvPr/>
        </p:nvSpPr>
        <p:spPr bwMode="auto">
          <a:xfrm>
            <a:off x="0" y="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88069" name="Text Box 10"/>
          <p:cNvSpPr txBox="1">
            <a:spLocks noChangeArrowheads="1"/>
          </p:cNvSpPr>
          <p:nvPr/>
        </p:nvSpPr>
        <p:spPr bwMode="auto">
          <a:xfrm>
            <a:off x="4241800" y="1331913"/>
            <a:ext cx="4103688" cy="716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b="1">
                <a:solidFill>
                  <a:srgbClr val="993366"/>
                </a:solidFill>
              </a:rPr>
              <a:t>13.3</a:t>
            </a:r>
            <a:r>
              <a:rPr lang="en-GB" altLang="en-US" sz="1000" b="1">
                <a:solidFill>
                  <a:srgbClr val="993366"/>
                </a:solidFill>
              </a:rPr>
              <a:t> </a:t>
            </a:r>
            <a:r>
              <a:rPr lang="en-US" altLang="en-US" sz="1000">
                <a:solidFill>
                  <a:srgbClr val="4D4D4D"/>
                </a:solidFill>
              </a:rPr>
              <a:t>Ergonomically furniture in the classroom must be designed according </a:t>
            </a:r>
            <a:r>
              <a:rPr lang="en-US" altLang="en-US" sz="1000" b="1">
                <a:solidFill>
                  <a:schemeClr val="hlink"/>
                </a:solidFill>
              </a:rPr>
              <a:t>to the body size, height, strength, motion and activities of the students in order to best facilitate learning and performance and minimize fatigue and injury</a:t>
            </a:r>
            <a:r>
              <a:rPr lang="en-US" altLang="en-US" sz="1000">
                <a:solidFill>
                  <a:srgbClr val="4D4D4D"/>
                </a:solidFill>
              </a:rPr>
              <a:t>.</a:t>
            </a:r>
            <a:r>
              <a:rPr lang="en-US" altLang="en-US" sz="1000"/>
              <a:t> – </a:t>
            </a:r>
            <a:r>
              <a:rPr lang="en-US" altLang="en-US" sz="1000" i="1">
                <a:solidFill>
                  <a:srgbClr val="FF9900"/>
                </a:solidFill>
              </a:rPr>
              <a:t>The product is designed </a:t>
            </a:r>
            <a:r>
              <a:rPr lang="en-US" altLang="en-US" sz="1000" b="1" i="1">
                <a:solidFill>
                  <a:srgbClr val="FF9900"/>
                </a:solidFill>
              </a:rPr>
              <a:t>according to these aspects above</a:t>
            </a:r>
            <a:r>
              <a:rPr lang="en-US" altLang="en-US" sz="1000" i="1">
                <a:solidFill>
                  <a:srgbClr val="FF9900"/>
                </a:solidFill>
              </a:rPr>
              <a:t>.</a:t>
            </a:r>
            <a:endParaRPr lang="en-GB" altLang="en-US" sz="1000" b="1">
              <a:solidFill>
                <a:srgbClr val="993366"/>
              </a:solidFill>
            </a:endParaRPr>
          </a:p>
          <a:p>
            <a:pPr algn="just" eaLnBrk="1" hangingPunct="1"/>
            <a:endParaRPr lang="en-GB" altLang="en-US" sz="1200" b="1">
              <a:solidFill>
                <a:srgbClr val="993366"/>
              </a:solidFill>
            </a:endParaRPr>
          </a:p>
          <a:p>
            <a:pPr algn="just" eaLnBrk="1" hangingPunct="1"/>
            <a:r>
              <a:rPr lang="en-GB" altLang="en-US" sz="1200" b="1">
                <a:solidFill>
                  <a:srgbClr val="993366"/>
                </a:solidFill>
              </a:rPr>
              <a:t>14. </a:t>
            </a:r>
            <a:r>
              <a:rPr lang="en-GB" altLang="en-US" sz="1200" b="1" u="sng">
                <a:solidFill>
                  <a:srgbClr val="993366"/>
                </a:solidFill>
              </a:rPr>
              <a:t>ANTHROPOMETRICS:</a:t>
            </a:r>
          </a:p>
          <a:p>
            <a:pPr algn="just" eaLnBrk="1" hangingPunct="1"/>
            <a:r>
              <a:rPr lang="en-GB" altLang="en-US" sz="1200" b="1">
                <a:solidFill>
                  <a:srgbClr val="993366"/>
                </a:solidFill>
              </a:rPr>
              <a:t>14.1</a:t>
            </a:r>
            <a:r>
              <a:rPr lang="en-GB" altLang="en-US" sz="1200">
                <a:solidFill>
                  <a:srgbClr val="5F5F5F"/>
                </a:solidFill>
              </a:rPr>
              <a:t> </a:t>
            </a:r>
            <a:r>
              <a:rPr lang="en-GB" altLang="en-US" sz="1000">
                <a:solidFill>
                  <a:srgbClr val="5F5F5F"/>
                </a:solidFill>
              </a:rPr>
              <a:t>The product must have the </a:t>
            </a:r>
            <a:r>
              <a:rPr lang="en-GB" altLang="en-US" sz="1000" b="1">
                <a:solidFill>
                  <a:schemeClr val="hlink"/>
                </a:solidFill>
              </a:rPr>
              <a:t>study of the human body</a:t>
            </a:r>
            <a:r>
              <a:rPr lang="en-GB" altLang="en-US" sz="1000">
                <a:solidFill>
                  <a:srgbClr val="5F5F5F"/>
                </a:solidFill>
              </a:rPr>
              <a:t> and </a:t>
            </a:r>
            <a:r>
              <a:rPr lang="en-GB" altLang="en-US" sz="1000" b="1">
                <a:solidFill>
                  <a:schemeClr val="hlink"/>
                </a:solidFill>
              </a:rPr>
              <a:t>its movement</a:t>
            </a:r>
            <a:r>
              <a:rPr lang="en-GB" altLang="en-US" sz="1000">
                <a:solidFill>
                  <a:srgbClr val="5F5F5F"/>
                </a:solidFill>
              </a:rPr>
              <a:t>. – </a:t>
            </a:r>
            <a:r>
              <a:rPr lang="en-GB" altLang="en-US" sz="1000" i="1">
                <a:solidFill>
                  <a:srgbClr val="FF9900"/>
                </a:solidFill>
              </a:rPr>
              <a:t>The overall product does have the </a:t>
            </a:r>
            <a:r>
              <a:rPr lang="en-GB" altLang="en-US" sz="1000" b="1" i="1">
                <a:solidFill>
                  <a:srgbClr val="FF9900"/>
                </a:solidFill>
              </a:rPr>
              <a:t>study of the Human Body and its movement</a:t>
            </a:r>
            <a:r>
              <a:rPr lang="en-GB" altLang="en-US" sz="1000" i="1">
                <a:solidFill>
                  <a:srgbClr val="FF9900"/>
                </a:solidFill>
              </a:rPr>
              <a:t> as its </a:t>
            </a:r>
            <a:r>
              <a:rPr lang="en-GB" altLang="en-US" sz="1000" b="1" i="1">
                <a:solidFill>
                  <a:srgbClr val="FF9900"/>
                </a:solidFill>
              </a:rPr>
              <a:t>already been tested</a:t>
            </a:r>
            <a:r>
              <a:rPr lang="en-GB" altLang="en-US" sz="1000" i="1">
                <a:solidFill>
                  <a:srgbClr val="FF9900"/>
                </a:solidFill>
              </a:rPr>
              <a:t> that it was </a:t>
            </a:r>
            <a:r>
              <a:rPr lang="en-GB" altLang="en-US" sz="1000" b="1" i="1">
                <a:solidFill>
                  <a:srgbClr val="FF9900"/>
                </a:solidFill>
              </a:rPr>
              <a:t>relaxing to use or work with</a:t>
            </a:r>
            <a:r>
              <a:rPr lang="en-GB" altLang="en-US" sz="1000" i="1">
                <a:solidFill>
                  <a:srgbClr val="FF9900"/>
                </a:solidFill>
              </a:rPr>
              <a:t> and also easily portable.</a:t>
            </a:r>
          </a:p>
          <a:p>
            <a:pPr algn="just" eaLnBrk="1" hangingPunct="1"/>
            <a:endParaRPr lang="en-GB" altLang="en-US" sz="1000" i="1">
              <a:solidFill>
                <a:srgbClr val="FF9900"/>
              </a:solidFill>
            </a:endParaRPr>
          </a:p>
          <a:p>
            <a:pPr algn="just" eaLnBrk="1" hangingPunct="1"/>
            <a:r>
              <a:rPr lang="en-GB" altLang="en-US" sz="1200" b="1">
                <a:solidFill>
                  <a:srgbClr val="993366"/>
                </a:solidFill>
              </a:rPr>
              <a:t>15. </a:t>
            </a:r>
            <a:r>
              <a:rPr lang="en-GB" altLang="en-US" sz="1200" b="1" u="sng">
                <a:solidFill>
                  <a:srgbClr val="993366"/>
                </a:solidFill>
              </a:rPr>
              <a:t>PERFORMANCE:</a:t>
            </a:r>
          </a:p>
          <a:p>
            <a:pPr algn="just" eaLnBrk="1" hangingPunct="1"/>
            <a:r>
              <a:rPr lang="en-GB" altLang="en-US" sz="1200" b="1">
                <a:solidFill>
                  <a:srgbClr val="993366"/>
                </a:solidFill>
              </a:rPr>
              <a:t>15.1</a:t>
            </a:r>
            <a:r>
              <a:rPr lang="en-GB" altLang="en-US" sz="1200" b="1">
                <a:solidFill>
                  <a:srgbClr val="5F5F5F"/>
                </a:solidFill>
              </a:rPr>
              <a:t> </a:t>
            </a:r>
            <a:r>
              <a:rPr lang="en-GB" altLang="en-US" sz="1000">
                <a:solidFill>
                  <a:srgbClr val="5F5F5F"/>
                </a:solidFill>
              </a:rPr>
              <a:t>The product </a:t>
            </a:r>
            <a:r>
              <a:rPr lang="en-GB" altLang="en-US" sz="1000" b="1">
                <a:solidFill>
                  <a:schemeClr val="hlink"/>
                </a:solidFill>
              </a:rPr>
              <a:t>must be flexible</a:t>
            </a:r>
            <a:r>
              <a:rPr lang="en-GB" altLang="en-US" sz="1000">
                <a:solidFill>
                  <a:srgbClr val="5F5F5F"/>
                </a:solidFill>
              </a:rPr>
              <a:t> as the user </a:t>
            </a:r>
            <a:r>
              <a:rPr lang="en-GB" altLang="en-US" sz="1000" b="1">
                <a:solidFill>
                  <a:schemeClr val="hlink"/>
                </a:solidFill>
              </a:rPr>
              <a:t>wont have to strain themselves by pulling a muscle or putting too much pressure on their thighs</a:t>
            </a:r>
            <a:r>
              <a:rPr lang="en-GB" altLang="en-US" sz="1000">
                <a:solidFill>
                  <a:srgbClr val="5F5F5F"/>
                </a:solidFill>
              </a:rPr>
              <a:t>. – </a:t>
            </a:r>
            <a:r>
              <a:rPr lang="en-GB" altLang="en-US" sz="1000" i="1">
                <a:solidFill>
                  <a:srgbClr val="FF9900"/>
                </a:solidFill>
              </a:rPr>
              <a:t>Overall, product </a:t>
            </a:r>
            <a:r>
              <a:rPr lang="en-GB" altLang="en-US" sz="1000" b="1" i="1">
                <a:solidFill>
                  <a:srgbClr val="FF9900"/>
                </a:solidFill>
              </a:rPr>
              <a:t>performs very well</a:t>
            </a:r>
            <a:r>
              <a:rPr lang="en-GB" altLang="en-US" sz="1000" i="1">
                <a:solidFill>
                  <a:srgbClr val="FF9900"/>
                </a:solidFill>
              </a:rPr>
              <a:t>.</a:t>
            </a:r>
            <a:endParaRPr lang="en-GB" altLang="en-US" sz="1000" b="1">
              <a:solidFill>
                <a:srgbClr val="993366"/>
              </a:solidFill>
            </a:endParaRPr>
          </a:p>
          <a:p>
            <a:pPr algn="just" eaLnBrk="1" hangingPunct="1"/>
            <a:r>
              <a:rPr lang="en-GB" altLang="en-US" sz="1200" b="1">
                <a:solidFill>
                  <a:srgbClr val="993366"/>
                </a:solidFill>
              </a:rPr>
              <a:t>15.2 </a:t>
            </a:r>
            <a:r>
              <a:rPr lang="en-US" altLang="en-US" sz="1000">
                <a:solidFill>
                  <a:srgbClr val="4D4D4D"/>
                </a:solidFill>
              </a:rPr>
              <a:t>The furniture used by children inside the classroom  or even a office worker  which can either contribute to </a:t>
            </a:r>
            <a:r>
              <a:rPr lang="en-US" altLang="en-US" sz="1000" b="1">
                <a:solidFill>
                  <a:schemeClr val="hlink"/>
                </a:solidFill>
              </a:rPr>
              <a:t>the motivation, learning and performance</a:t>
            </a:r>
            <a:r>
              <a:rPr lang="en-US" altLang="en-US" sz="1000">
                <a:solidFill>
                  <a:srgbClr val="4D4D4D"/>
                </a:solidFill>
              </a:rPr>
              <a:t>; </a:t>
            </a:r>
            <a:r>
              <a:rPr lang="en-US" altLang="en-US" sz="1000" b="1">
                <a:solidFill>
                  <a:schemeClr val="hlink"/>
                </a:solidFill>
              </a:rPr>
              <a:t>or it can distract them instead</a:t>
            </a:r>
            <a:r>
              <a:rPr lang="en-US" altLang="en-US" sz="1000">
                <a:solidFill>
                  <a:srgbClr val="4D4D4D"/>
                </a:solidFill>
              </a:rPr>
              <a:t>.</a:t>
            </a:r>
            <a:r>
              <a:rPr lang="en-US" altLang="en-US" sz="1000"/>
              <a:t>  - </a:t>
            </a:r>
            <a:r>
              <a:rPr lang="en-GB" altLang="en-US" sz="1000" i="1">
                <a:solidFill>
                  <a:srgbClr val="FF9900"/>
                </a:solidFill>
              </a:rPr>
              <a:t> The product </a:t>
            </a:r>
            <a:r>
              <a:rPr lang="en-GB" altLang="en-US" sz="1000" b="1" i="1">
                <a:solidFill>
                  <a:srgbClr val="FF9900"/>
                </a:solidFill>
              </a:rPr>
              <a:t>improves your motivation , learning and also your performance of work without any distractions</a:t>
            </a:r>
            <a:r>
              <a:rPr lang="en-GB" altLang="en-US" sz="1000" i="1">
                <a:solidFill>
                  <a:srgbClr val="FF9900"/>
                </a:solidFill>
              </a:rPr>
              <a:t>.</a:t>
            </a:r>
            <a:endParaRPr lang="en-US" altLang="en-US" sz="1000"/>
          </a:p>
          <a:p>
            <a:pPr algn="just" eaLnBrk="1" hangingPunct="1"/>
            <a:r>
              <a:rPr lang="en-GB" altLang="en-US" sz="1200" b="1">
                <a:solidFill>
                  <a:srgbClr val="993366"/>
                </a:solidFill>
              </a:rPr>
              <a:t>15.3 </a:t>
            </a:r>
            <a:r>
              <a:rPr lang="en-GB" altLang="en-US" sz="1000">
                <a:solidFill>
                  <a:srgbClr val="4D4D4D"/>
                </a:solidFill>
              </a:rPr>
              <a:t>The product must support </a:t>
            </a:r>
            <a:r>
              <a:rPr lang="en-GB" altLang="en-US" sz="1000" b="1">
                <a:solidFill>
                  <a:schemeClr val="hlink"/>
                </a:solidFill>
              </a:rPr>
              <a:t>all the items that it needs to be hold</a:t>
            </a:r>
            <a:r>
              <a:rPr lang="en-GB" altLang="en-US" sz="1000">
                <a:solidFill>
                  <a:srgbClr val="4D4D4D"/>
                </a:solidFill>
              </a:rPr>
              <a:t>. – </a:t>
            </a:r>
            <a:r>
              <a:rPr lang="en-GB" altLang="en-US" sz="1000" i="1">
                <a:solidFill>
                  <a:srgbClr val="FF9900"/>
                </a:solidFill>
              </a:rPr>
              <a:t>The product </a:t>
            </a:r>
            <a:r>
              <a:rPr lang="en-GB" altLang="en-US" sz="1000" b="1" i="1">
                <a:solidFill>
                  <a:srgbClr val="FF9900"/>
                </a:solidFill>
              </a:rPr>
              <a:t>supports all the items that it needs to be hold</a:t>
            </a:r>
            <a:r>
              <a:rPr lang="en-GB" altLang="en-US" sz="1000" i="1">
                <a:solidFill>
                  <a:srgbClr val="FF9900"/>
                </a:solidFill>
              </a:rPr>
              <a:t>, as it already been </a:t>
            </a:r>
            <a:r>
              <a:rPr lang="en-GB" altLang="en-US" sz="1000" b="1" i="1">
                <a:solidFill>
                  <a:srgbClr val="FF9900"/>
                </a:solidFill>
              </a:rPr>
              <a:t>tested that it was successful</a:t>
            </a:r>
            <a:r>
              <a:rPr lang="en-GB" altLang="en-US" sz="1000" i="1">
                <a:solidFill>
                  <a:srgbClr val="FF9900"/>
                </a:solidFill>
              </a:rPr>
              <a:t>.</a:t>
            </a:r>
            <a:endParaRPr lang="en-GB" altLang="en-US" sz="1000">
              <a:solidFill>
                <a:srgbClr val="4D4D4D"/>
              </a:solidFill>
            </a:endParaRPr>
          </a:p>
          <a:p>
            <a:pPr algn="just" eaLnBrk="1" hangingPunct="1"/>
            <a:r>
              <a:rPr lang="en-GB" altLang="en-US" sz="1200" b="1">
                <a:solidFill>
                  <a:srgbClr val="993366"/>
                </a:solidFill>
              </a:rPr>
              <a:t>15.4 </a:t>
            </a:r>
            <a:r>
              <a:rPr lang="en-US" altLang="en-US" sz="1000">
                <a:solidFill>
                  <a:srgbClr val="4D4D4D"/>
                </a:solidFill>
              </a:rPr>
              <a:t>The ergonomic desk must provide </a:t>
            </a:r>
            <a:r>
              <a:rPr lang="en-US" altLang="en-US" sz="1000" b="1">
                <a:solidFill>
                  <a:schemeClr val="hlink"/>
                </a:solidFill>
              </a:rPr>
              <a:t>proper and comfortable posture where the student can freely move his or her arms</a:t>
            </a:r>
            <a:r>
              <a:rPr lang="en-US" altLang="en-US" sz="1000">
                <a:solidFill>
                  <a:srgbClr val="4D4D4D"/>
                </a:solidFill>
              </a:rPr>
              <a:t>, elbows and </a:t>
            </a:r>
            <a:r>
              <a:rPr lang="en-US" altLang="en-US" sz="1000" b="1">
                <a:solidFill>
                  <a:schemeClr val="hlink"/>
                </a:solidFill>
              </a:rPr>
              <a:t>his or her body as a whole without feeling cramped</a:t>
            </a:r>
            <a:r>
              <a:rPr lang="en-US" altLang="en-US" sz="1000">
                <a:solidFill>
                  <a:srgbClr val="4D4D4D"/>
                </a:solidFill>
              </a:rPr>
              <a:t>. The height adjustment of the desk must </a:t>
            </a:r>
            <a:r>
              <a:rPr lang="en-US" altLang="en-US" sz="1000" b="1">
                <a:solidFill>
                  <a:schemeClr val="hlink"/>
                </a:solidFill>
              </a:rPr>
              <a:t>also be in proportion to the chair</a:t>
            </a:r>
            <a:r>
              <a:rPr lang="en-US" altLang="en-US" sz="1000">
                <a:solidFill>
                  <a:srgbClr val="4D4D4D"/>
                </a:solidFill>
              </a:rPr>
              <a:t>. - </a:t>
            </a:r>
            <a:r>
              <a:rPr lang="en-US" altLang="en-US" sz="1000" i="1">
                <a:solidFill>
                  <a:srgbClr val="FF9900"/>
                </a:solidFill>
              </a:rPr>
              <a:t>The school desk provides a </a:t>
            </a:r>
            <a:r>
              <a:rPr lang="en-US" altLang="en-US" sz="1000" b="1" i="1">
                <a:solidFill>
                  <a:srgbClr val="FF9900"/>
                </a:solidFill>
              </a:rPr>
              <a:t>proper and comfortable posture</a:t>
            </a:r>
            <a:r>
              <a:rPr lang="en-US" altLang="en-US" sz="1000" i="1">
                <a:solidFill>
                  <a:srgbClr val="FF9900"/>
                </a:solidFill>
              </a:rPr>
              <a:t> as a student or other user can </a:t>
            </a:r>
            <a:r>
              <a:rPr lang="en-US" altLang="en-US" sz="1000" b="1" i="1">
                <a:solidFill>
                  <a:srgbClr val="FF9900"/>
                </a:solidFill>
              </a:rPr>
              <a:t>freely move their arms, elbows, legs and overall body  without feeling cramped</a:t>
            </a:r>
            <a:r>
              <a:rPr lang="en-US" altLang="en-US" sz="1000" i="1">
                <a:solidFill>
                  <a:srgbClr val="FF9900"/>
                </a:solidFill>
              </a:rPr>
              <a:t>.</a:t>
            </a:r>
            <a:endParaRPr lang="en-GB" altLang="en-US" sz="1000" b="1">
              <a:solidFill>
                <a:srgbClr val="993366"/>
              </a:solidFill>
            </a:endParaRPr>
          </a:p>
          <a:p>
            <a:pPr algn="just" eaLnBrk="1" hangingPunct="1"/>
            <a:r>
              <a:rPr lang="en-GB" altLang="en-US" sz="1200" b="1">
                <a:solidFill>
                  <a:srgbClr val="993366"/>
                </a:solidFill>
              </a:rPr>
              <a:t>15.5 </a:t>
            </a:r>
            <a:r>
              <a:rPr lang="en-US" altLang="en-US" sz="1000">
                <a:solidFill>
                  <a:srgbClr val="4D4D4D"/>
                </a:solidFill>
              </a:rPr>
              <a:t>An </a:t>
            </a:r>
            <a:r>
              <a:rPr lang="en-US" altLang="en-US" sz="1000" b="1">
                <a:solidFill>
                  <a:schemeClr val="hlink"/>
                </a:solidFill>
              </a:rPr>
              <a:t>ergonomic desk</a:t>
            </a:r>
            <a:r>
              <a:rPr lang="en-US" altLang="en-US" sz="1000">
                <a:solidFill>
                  <a:srgbClr val="4D4D4D"/>
                </a:solidFill>
              </a:rPr>
              <a:t> must have </a:t>
            </a:r>
            <a:r>
              <a:rPr lang="en-US" altLang="en-US" sz="1000" b="1">
                <a:solidFill>
                  <a:schemeClr val="hlink"/>
                </a:solidFill>
              </a:rPr>
              <a:t>a matching ergonomic chair</a:t>
            </a:r>
            <a:r>
              <a:rPr lang="en-US" altLang="en-US" sz="1000">
                <a:solidFill>
                  <a:srgbClr val="4D4D4D"/>
                </a:solidFill>
              </a:rPr>
              <a:t>. Seats that have </a:t>
            </a:r>
            <a:r>
              <a:rPr lang="en-US" altLang="en-US" sz="1000" b="1">
                <a:solidFill>
                  <a:schemeClr val="hlink"/>
                </a:solidFill>
              </a:rPr>
              <a:t>flexible back and lumbar support</a:t>
            </a:r>
            <a:r>
              <a:rPr lang="en-US" altLang="en-US" sz="1000">
                <a:solidFill>
                  <a:srgbClr val="4D4D4D"/>
                </a:solidFill>
              </a:rPr>
              <a:t> are </a:t>
            </a:r>
            <a:r>
              <a:rPr lang="en-US" altLang="en-US" sz="1000" b="1">
                <a:solidFill>
                  <a:srgbClr val="993366"/>
                </a:solidFill>
              </a:rPr>
              <a:t>important features of a school chair</a:t>
            </a:r>
            <a:r>
              <a:rPr lang="en-US" altLang="en-US" sz="1000">
                <a:solidFill>
                  <a:srgbClr val="4D4D4D"/>
                </a:solidFill>
              </a:rPr>
              <a:t>. The purpose of an ergonomic desk is defeated without a seat that provides </a:t>
            </a:r>
            <a:r>
              <a:rPr lang="en-US" altLang="en-US" sz="1000" b="1">
                <a:solidFill>
                  <a:srgbClr val="993366"/>
                </a:solidFill>
              </a:rPr>
              <a:t>support for the curvature of the spine, alleviates back pressure, relaxes the legs, and properly supports the whole body</a:t>
            </a:r>
            <a:r>
              <a:rPr lang="en-US" altLang="en-US" sz="1000">
                <a:solidFill>
                  <a:srgbClr val="4D4D4D"/>
                </a:solidFill>
              </a:rPr>
              <a:t>. The chair’s position setting </a:t>
            </a:r>
            <a:r>
              <a:rPr lang="en-US" altLang="en-US" sz="1000" b="1">
                <a:solidFill>
                  <a:schemeClr val="hlink"/>
                </a:solidFill>
              </a:rPr>
              <a:t>must be flexible in relation to the desk</a:t>
            </a:r>
            <a:r>
              <a:rPr lang="en-US" altLang="en-US" sz="1000">
                <a:solidFill>
                  <a:srgbClr val="4D4D4D"/>
                </a:solidFill>
              </a:rPr>
              <a:t>. – </a:t>
            </a:r>
            <a:r>
              <a:rPr lang="en-US" altLang="en-US" sz="1000" i="1">
                <a:solidFill>
                  <a:srgbClr val="FF9900"/>
                </a:solidFill>
              </a:rPr>
              <a:t>The product does </a:t>
            </a:r>
            <a:r>
              <a:rPr lang="en-US" altLang="en-US" sz="1000" b="1" i="1">
                <a:solidFill>
                  <a:srgbClr val="FF9900"/>
                </a:solidFill>
              </a:rPr>
              <a:t>supports the spine, relaxes legs, and overall body</a:t>
            </a:r>
            <a:r>
              <a:rPr lang="en-US" altLang="en-US" sz="1000" i="1">
                <a:solidFill>
                  <a:srgbClr val="FF9900"/>
                </a:solidFill>
              </a:rPr>
              <a:t>. The school desk is </a:t>
            </a:r>
            <a:r>
              <a:rPr lang="en-US" altLang="en-US" sz="1000" b="1" i="1">
                <a:solidFill>
                  <a:srgbClr val="FF9900"/>
                </a:solidFill>
              </a:rPr>
              <a:t>flexible</a:t>
            </a:r>
            <a:r>
              <a:rPr lang="en-US" altLang="en-US" sz="1000" i="1">
                <a:solidFill>
                  <a:srgbClr val="FF9900"/>
                </a:solidFill>
              </a:rPr>
              <a:t>.</a:t>
            </a:r>
            <a:endParaRPr lang="en-GB" altLang="en-US" sz="1000">
              <a:solidFill>
                <a:srgbClr val="4D4D4D"/>
              </a:solidFill>
            </a:endParaRPr>
          </a:p>
          <a:p>
            <a:pPr algn="just" eaLnBrk="1" hangingPunct="1"/>
            <a:r>
              <a:rPr lang="en-GB" altLang="en-US" sz="1200" b="1">
                <a:solidFill>
                  <a:srgbClr val="993366"/>
                </a:solidFill>
              </a:rPr>
              <a:t>15.6 </a:t>
            </a:r>
            <a:r>
              <a:rPr lang="en-US" altLang="en-US" sz="1000">
                <a:solidFill>
                  <a:srgbClr val="4D4D4D"/>
                </a:solidFill>
              </a:rPr>
              <a:t>The type of tasks the user needs to perform. It has to be </a:t>
            </a:r>
            <a:r>
              <a:rPr lang="en-US" altLang="en-US" sz="1000" b="1">
                <a:solidFill>
                  <a:schemeClr val="hlink"/>
                </a:solidFill>
              </a:rPr>
              <a:t>multi-purpose</a:t>
            </a:r>
            <a:r>
              <a:rPr lang="en-US" altLang="en-US" sz="1000">
                <a:solidFill>
                  <a:srgbClr val="4D4D4D"/>
                </a:solidFill>
              </a:rPr>
              <a:t> and </a:t>
            </a:r>
            <a:r>
              <a:rPr lang="en-US" altLang="en-US" sz="1000" b="1">
                <a:solidFill>
                  <a:schemeClr val="hlink"/>
                </a:solidFill>
              </a:rPr>
              <a:t>help the user carry out tasks with less bodily stress or discomfort</a:t>
            </a:r>
            <a:r>
              <a:rPr lang="en-US" altLang="en-US" sz="1000">
                <a:solidFill>
                  <a:srgbClr val="4D4D4D"/>
                </a:solidFill>
              </a:rPr>
              <a:t>. – </a:t>
            </a:r>
            <a:r>
              <a:rPr lang="en-US" altLang="en-US" sz="1000" i="1">
                <a:solidFill>
                  <a:srgbClr val="FF9900"/>
                </a:solidFill>
              </a:rPr>
              <a:t>The product can be used to help users to </a:t>
            </a:r>
            <a:r>
              <a:rPr lang="en-US" altLang="en-US" sz="1000" b="1" i="1">
                <a:solidFill>
                  <a:srgbClr val="FF9900"/>
                </a:solidFill>
              </a:rPr>
              <a:t>carry out tasks with less bodily stress and discomfort</a:t>
            </a:r>
            <a:r>
              <a:rPr lang="en-US" altLang="en-US" sz="1000" i="1">
                <a:solidFill>
                  <a:srgbClr val="FF9900"/>
                </a:solidFill>
              </a:rPr>
              <a:t>.</a:t>
            </a:r>
            <a:endParaRPr lang="en-GB" altLang="en-US" sz="1000" i="1">
              <a:solidFill>
                <a:srgbClr val="FF9900"/>
              </a:solidFill>
            </a:endParaRPr>
          </a:p>
        </p:txBody>
      </p:sp>
      <p:sp>
        <p:nvSpPr>
          <p:cNvPr id="88070" name="Text Box 11"/>
          <p:cNvSpPr txBox="1">
            <a:spLocks noChangeArrowheads="1"/>
          </p:cNvSpPr>
          <p:nvPr/>
        </p:nvSpPr>
        <p:spPr bwMode="auto">
          <a:xfrm>
            <a:off x="63500" y="3197225"/>
            <a:ext cx="3881438" cy="606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b="1">
                <a:solidFill>
                  <a:srgbClr val="993366"/>
                </a:solidFill>
              </a:rPr>
              <a:t>10.</a:t>
            </a:r>
            <a:r>
              <a:rPr lang="en-GB" altLang="en-US" sz="1200">
                <a:solidFill>
                  <a:srgbClr val="993366"/>
                </a:solidFill>
              </a:rPr>
              <a:t> </a:t>
            </a:r>
            <a:r>
              <a:rPr lang="en-GB" altLang="en-US" sz="1200" b="1" u="sng">
                <a:solidFill>
                  <a:srgbClr val="993366"/>
                </a:solidFill>
              </a:rPr>
              <a:t>GRIP:</a:t>
            </a:r>
          </a:p>
          <a:p>
            <a:pPr algn="just" eaLnBrk="1" hangingPunct="1"/>
            <a:r>
              <a:rPr lang="en-GB" altLang="en-US" sz="1200" b="1">
                <a:solidFill>
                  <a:srgbClr val="993366"/>
                </a:solidFill>
              </a:rPr>
              <a:t>10.1</a:t>
            </a:r>
            <a:r>
              <a:rPr lang="en-GB" altLang="en-US" sz="1200">
                <a:solidFill>
                  <a:srgbClr val="5F5F5F"/>
                </a:solidFill>
              </a:rPr>
              <a:t> </a:t>
            </a:r>
            <a:r>
              <a:rPr lang="en-GB" altLang="en-US" sz="1000">
                <a:solidFill>
                  <a:srgbClr val="5F5F5F"/>
                </a:solidFill>
              </a:rPr>
              <a:t>The product most be </a:t>
            </a:r>
            <a:r>
              <a:rPr lang="en-GB" altLang="en-US" sz="1000" b="1">
                <a:solidFill>
                  <a:schemeClr val="hlink"/>
                </a:solidFill>
              </a:rPr>
              <a:t>comfortable to use</a:t>
            </a:r>
            <a:r>
              <a:rPr lang="en-GB" altLang="en-US" sz="1000">
                <a:solidFill>
                  <a:srgbClr val="5F5F5F"/>
                </a:solidFill>
              </a:rPr>
              <a:t> and </a:t>
            </a:r>
            <a:r>
              <a:rPr lang="en-GB" altLang="en-US" sz="1000" b="1">
                <a:solidFill>
                  <a:schemeClr val="hlink"/>
                </a:solidFill>
              </a:rPr>
              <a:t>also to grip onto</a:t>
            </a:r>
            <a:r>
              <a:rPr lang="en-GB" altLang="en-US" sz="1000">
                <a:solidFill>
                  <a:srgbClr val="5F5F5F"/>
                </a:solidFill>
              </a:rPr>
              <a:t>. The handles </a:t>
            </a:r>
            <a:r>
              <a:rPr lang="en-GB" altLang="en-US" sz="1000" b="1">
                <a:solidFill>
                  <a:schemeClr val="hlink"/>
                </a:solidFill>
              </a:rPr>
              <a:t>must be suitable for the consumer</a:t>
            </a:r>
            <a:r>
              <a:rPr lang="en-GB" altLang="en-US" sz="1000">
                <a:solidFill>
                  <a:srgbClr val="5F5F5F"/>
                </a:solidFill>
              </a:rPr>
              <a:t>. – </a:t>
            </a:r>
            <a:r>
              <a:rPr lang="en-GB" altLang="en-US" sz="1000" i="1">
                <a:solidFill>
                  <a:srgbClr val="FF9900"/>
                </a:solidFill>
              </a:rPr>
              <a:t>The product grip is </a:t>
            </a:r>
            <a:r>
              <a:rPr lang="en-GB" altLang="en-US" sz="1000" b="1" i="1">
                <a:solidFill>
                  <a:srgbClr val="FF9900"/>
                </a:solidFill>
              </a:rPr>
              <a:t>ergonomically pleasing and friendly</a:t>
            </a:r>
            <a:r>
              <a:rPr lang="en-GB" altLang="en-US" sz="1000" i="1">
                <a:solidFill>
                  <a:srgbClr val="FF9900"/>
                </a:solidFill>
              </a:rPr>
              <a:t> and it is also </a:t>
            </a:r>
            <a:r>
              <a:rPr lang="en-GB" altLang="en-US" sz="1000" b="1" i="1">
                <a:solidFill>
                  <a:srgbClr val="FF9900"/>
                </a:solidFill>
              </a:rPr>
              <a:t>comfortable</a:t>
            </a:r>
            <a:r>
              <a:rPr lang="en-GB" altLang="en-US" sz="1000" i="1">
                <a:solidFill>
                  <a:srgbClr val="FF9900"/>
                </a:solidFill>
              </a:rPr>
              <a:t> to use or work with. </a:t>
            </a:r>
            <a:endParaRPr lang="en-GB" altLang="en-US" sz="1000" b="1">
              <a:solidFill>
                <a:srgbClr val="993366"/>
              </a:solidFill>
            </a:endParaRPr>
          </a:p>
          <a:p>
            <a:pPr algn="just" eaLnBrk="1" hangingPunct="1"/>
            <a:r>
              <a:rPr lang="en-GB" altLang="en-US" sz="1200" b="1">
                <a:solidFill>
                  <a:srgbClr val="993366"/>
                </a:solidFill>
              </a:rPr>
              <a:t>10.2</a:t>
            </a:r>
            <a:r>
              <a:rPr lang="en-GB" altLang="en-US" sz="1000">
                <a:solidFill>
                  <a:srgbClr val="993366"/>
                </a:solidFill>
              </a:rPr>
              <a:t> </a:t>
            </a:r>
            <a:r>
              <a:rPr lang="en-GB" altLang="en-US" sz="1000">
                <a:solidFill>
                  <a:srgbClr val="5F5F5F"/>
                </a:solidFill>
              </a:rPr>
              <a:t>The </a:t>
            </a:r>
            <a:r>
              <a:rPr lang="en-GB" altLang="en-US" sz="1000" b="1">
                <a:solidFill>
                  <a:schemeClr val="hlink"/>
                </a:solidFill>
              </a:rPr>
              <a:t>grip</a:t>
            </a:r>
            <a:r>
              <a:rPr lang="en-GB" altLang="en-US" sz="1000">
                <a:solidFill>
                  <a:srgbClr val="5F5F5F"/>
                </a:solidFill>
              </a:rPr>
              <a:t> of this product should be </a:t>
            </a:r>
            <a:r>
              <a:rPr lang="en-GB" altLang="en-US" sz="1000" b="1">
                <a:solidFill>
                  <a:schemeClr val="hlink"/>
                </a:solidFill>
              </a:rPr>
              <a:t>relatively soft</a:t>
            </a:r>
            <a:r>
              <a:rPr lang="en-GB" altLang="en-US" sz="1000">
                <a:solidFill>
                  <a:srgbClr val="5F5F5F"/>
                </a:solidFill>
              </a:rPr>
              <a:t> so it would be </a:t>
            </a:r>
            <a:r>
              <a:rPr lang="en-GB" altLang="en-US" sz="1000" b="1">
                <a:solidFill>
                  <a:schemeClr val="hlink"/>
                </a:solidFill>
              </a:rPr>
              <a:t>more comfortable for the user to work with</a:t>
            </a:r>
            <a:r>
              <a:rPr lang="en-GB" altLang="en-US" sz="1000">
                <a:solidFill>
                  <a:srgbClr val="5F5F5F"/>
                </a:solidFill>
              </a:rPr>
              <a:t>. – </a:t>
            </a:r>
            <a:r>
              <a:rPr lang="en-GB" altLang="en-US" sz="1000" i="1">
                <a:solidFill>
                  <a:srgbClr val="FF9900"/>
                </a:solidFill>
              </a:rPr>
              <a:t>The previous school desk was </a:t>
            </a:r>
            <a:r>
              <a:rPr lang="en-GB" altLang="en-US" sz="1000" b="1" i="1">
                <a:solidFill>
                  <a:srgbClr val="FF9900"/>
                </a:solidFill>
              </a:rPr>
              <a:t>bulky and uncomfortable</a:t>
            </a:r>
            <a:r>
              <a:rPr lang="en-GB" altLang="en-US" sz="1000" i="1">
                <a:solidFill>
                  <a:srgbClr val="FF9900"/>
                </a:solidFill>
              </a:rPr>
              <a:t> to use with however my </a:t>
            </a:r>
            <a:r>
              <a:rPr lang="en-GB" altLang="en-US" sz="1000" b="1" i="1">
                <a:solidFill>
                  <a:srgbClr val="FF9900"/>
                </a:solidFill>
              </a:rPr>
              <a:t>new design is more relaxing and very easy product to work with</a:t>
            </a:r>
            <a:r>
              <a:rPr lang="en-GB" altLang="en-US" sz="1000" i="1">
                <a:solidFill>
                  <a:srgbClr val="FF9900"/>
                </a:solidFill>
              </a:rPr>
              <a:t>.</a:t>
            </a:r>
            <a:endParaRPr lang="en-GB" altLang="en-US" sz="1000" b="1">
              <a:solidFill>
                <a:srgbClr val="993366"/>
              </a:solidFill>
            </a:endParaRPr>
          </a:p>
          <a:p>
            <a:pPr algn="just" eaLnBrk="1" hangingPunct="1"/>
            <a:endParaRPr lang="en-GB" altLang="en-US" sz="1000" b="1">
              <a:solidFill>
                <a:srgbClr val="993366"/>
              </a:solidFill>
            </a:endParaRPr>
          </a:p>
          <a:p>
            <a:pPr algn="just" eaLnBrk="1" hangingPunct="1"/>
            <a:r>
              <a:rPr lang="en-GB" altLang="en-US" sz="1200" b="1">
                <a:solidFill>
                  <a:srgbClr val="993366"/>
                </a:solidFill>
              </a:rPr>
              <a:t>11. </a:t>
            </a:r>
            <a:r>
              <a:rPr lang="en-GB" altLang="en-US" sz="1200" b="1" u="sng">
                <a:solidFill>
                  <a:srgbClr val="993366"/>
                </a:solidFill>
              </a:rPr>
              <a:t>COMPACTNESS:</a:t>
            </a:r>
          </a:p>
          <a:p>
            <a:pPr algn="just" eaLnBrk="1" hangingPunct="1"/>
            <a:r>
              <a:rPr lang="en-GB" altLang="en-US" sz="1200" b="1">
                <a:solidFill>
                  <a:srgbClr val="993366"/>
                </a:solidFill>
              </a:rPr>
              <a:t>11.1</a:t>
            </a:r>
            <a:r>
              <a:rPr lang="en-GB" altLang="en-US" sz="1200">
                <a:solidFill>
                  <a:srgbClr val="5F5F5F"/>
                </a:solidFill>
              </a:rPr>
              <a:t> </a:t>
            </a:r>
            <a:r>
              <a:rPr lang="en-GB" altLang="en-US" sz="1000">
                <a:solidFill>
                  <a:srgbClr val="5F5F5F"/>
                </a:solidFill>
              </a:rPr>
              <a:t>The school desk should be as </a:t>
            </a:r>
            <a:r>
              <a:rPr lang="en-GB" altLang="en-US" sz="1000" b="1">
                <a:solidFill>
                  <a:schemeClr val="hlink"/>
                </a:solidFill>
              </a:rPr>
              <a:t>compact as possible</a:t>
            </a:r>
            <a:r>
              <a:rPr lang="en-GB" altLang="en-US" sz="1000">
                <a:solidFill>
                  <a:srgbClr val="5F5F5F"/>
                </a:solidFill>
              </a:rPr>
              <a:t> as it has to be </a:t>
            </a:r>
            <a:r>
              <a:rPr lang="en-GB" altLang="en-US" sz="1000" b="1">
                <a:solidFill>
                  <a:schemeClr val="hlink"/>
                </a:solidFill>
              </a:rPr>
              <a:t>easy to carry around the classroom</a:t>
            </a:r>
            <a:r>
              <a:rPr lang="en-GB" altLang="en-US" sz="1000">
                <a:solidFill>
                  <a:srgbClr val="5F5F5F"/>
                </a:solidFill>
              </a:rPr>
              <a:t> or </a:t>
            </a:r>
            <a:r>
              <a:rPr lang="en-GB" altLang="en-US" sz="1000" b="1">
                <a:solidFill>
                  <a:schemeClr val="hlink"/>
                </a:solidFill>
              </a:rPr>
              <a:t>other locations</a:t>
            </a:r>
            <a:r>
              <a:rPr lang="en-GB" altLang="en-US" sz="1000">
                <a:solidFill>
                  <a:srgbClr val="5F5F5F"/>
                </a:solidFill>
              </a:rPr>
              <a:t>. – </a:t>
            </a:r>
            <a:r>
              <a:rPr lang="en-GB" altLang="en-US" sz="1000" i="1">
                <a:solidFill>
                  <a:srgbClr val="FF9900"/>
                </a:solidFill>
              </a:rPr>
              <a:t>The school desk can be easily carried around the classroom or other locations (portability).</a:t>
            </a:r>
            <a:endParaRPr lang="en-GB" altLang="en-US" sz="1000" b="1">
              <a:solidFill>
                <a:srgbClr val="5F5F5F"/>
              </a:solidFill>
            </a:endParaRPr>
          </a:p>
          <a:p>
            <a:pPr algn="just" eaLnBrk="1" hangingPunct="1"/>
            <a:endParaRPr lang="en-GB" altLang="en-US" sz="1000" b="1">
              <a:solidFill>
                <a:srgbClr val="993366"/>
              </a:solidFill>
            </a:endParaRPr>
          </a:p>
          <a:p>
            <a:pPr algn="just" eaLnBrk="1" hangingPunct="1"/>
            <a:r>
              <a:rPr lang="en-GB" altLang="en-US" sz="1200" b="1">
                <a:solidFill>
                  <a:srgbClr val="993366"/>
                </a:solidFill>
              </a:rPr>
              <a:t>12. </a:t>
            </a:r>
            <a:r>
              <a:rPr lang="en-GB" altLang="en-US" sz="1200" b="1" u="sng">
                <a:solidFill>
                  <a:srgbClr val="993366"/>
                </a:solidFill>
              </a:rPr>
              <a:t>MANUFACTURING:</a:t>
            </a:r>
          </a:p>
          <a:p>
            <a:pPr algn="just" eaLnBrk="1" hangingPunct="1"/>
            <a:r>
              <a:rPr lang="en-GB" altLang="en-US" sz="1200" b="1">
                <a:solidFill>
                  <a:srgbClr val="993366"/>
                </a:solidFill>
              </a:rPr>
              <a:t>12.1</a:t>
            </a:r>
            <a:r>
              <a:rPr lang="en-GB" altLang="en-US" sz="1200">
                <a:solidFill>
                  <a:srgbClr val="5F5F5F"/>
                </a:solidFill>
              </a:rPr>
              <a:t> </a:t>
            </a:r>
            <a:r>
              <a:rPr lang="en-GB" altLang="en-US" sz="1000">
                <a:solidFill>
                  <a:srgbClr val="5F5F5F"/>
                </a:solidFill>
              </a:rPr>
              <a:t>the product must be made of </a:t>
            </a:r>
            <a:r>
              <a:rPr lang="en-GB" altLang="en-US" sz="1000" b="1">
                <a:solidFill>
                  <a:schemeClr val="hlink"/>
                </a:solidFill>
              </a:rPr>
              <a:t>recyclable materials</a:t>
            </a:r>
            <a:r>
              <a:rPr lang="en-GB" altLang="en-US" sz="1000">
                <a:solidFill>
                  <a:srgbClr val="5F5F5F"/>
                </a:solidFill>
              </a:rPr>
              <a:t> in order to make the overall product </a:t>
            </a:r>
            <a:r>
              <a:rPr lang="en-GB" altLang="en-US" sz="1000" b="1">
                <a:solidFill>
                  <a:schemeClr val="hlink"/>
                </a:solidFill>
              </a:rPr>
              <a:t>environmentally friendly</a:t>
            </a:r>
            <a:r>
              <a:rPr lang="en-GB" altLang="en-US" sz="1000">
                <a:solidFill>
                  <a:srgbClr val="5F5F5F"/>
                </a:solidFill>
              </a:rPr>
              <a:t> to the user. - </a:t>
            </a:r>
            <a:r>
              <a:rPr lang="en-GB" altLang="en-US" sz="1000" i="1">
                <a:solidFill>
                  <a:srgbClr val="FF9900"/>
                </a:solidFill>
              </a:rPr>
              <a:t>The product </a:t>
            </a:r>
            <a:r>
              <a:rPr lang="en-GB" altLang="en-US" sz="1000" b="1" i="1">
                <a:solidFill>
                  <a:srgbClr val="FF9900"/>
                </a:solidFill>
              </a:rPr>
              <a:t>is made of recyclable materials to make the overall design more sustainable and also environmentally friendly to the target user</a:t>
            </a:r>
            <a:r>
              <a:rPr lang="en-GB" altLang="en-US" sz="1000" i="1">
                <a:solidFill>
                  <a:srgbClr val="FF9900"/>
                </a:solidFill>
              </a:rPr>
              <a:t>.</a:t>
            </a:r>
            <a:endParaRPr lang="en-GB" altLang="en-US" sz="1000">
              <a:solidFill>
                <a:srgbClr val="5F5F5F"/>
              </a:solidFill>
            </a:endParaRPr>
          </a:p>
          <a:p>
            <a:pPr algn="just" eaLnBrk="1" hangingPunct="1"/>
            <a:endParaRPr lang="en-GB" altLang="en-US" sz="1000">
              <a:solidFill>
                <a:srgbClr val="5F5F5F"/>
              </a:solidFill>
            </a:endParaRPr>
          </a:p>
          <a:p>
            <a:pPr algn="just" eaLnBrk="1" hangingPunct="1"/>
            <a:r>
              <a:rPr lang="en-GB" altLang="en-US" sz="1200" b="1">
                <a:solidFill>
                  <a:srgbClr val="993366"/>
                </a:solidFill>
              </a:rPr>
              <a:t>13. </a:t>
            </a:r>
            <a:r>
              <a:rPr lang="en-GB" altLang="en-US" sz="1200" b="1" u="sng">
                <a:solidFill>
                  <a:srgbClr val="993366"/>
                </a:solidFill>
              </a:rPr>
              <a:t>ERGONOMICS SUSTAINABILITY:</a:t>
            </a:r>
          </a:p>
          <a:p>
            <a:pPr algn="just" eaLnBrk="1" hangingPunct="1"/>
            <a:r>
              <a:rPr lang="en-GB" altLang="en-US" sz="1200" b="1">
                <a:solidFill>
                  <a:srgbClr val="993366"/>
                </a:solidFill>
              </a:rPr>
              <a:t>13.1</a:t>
            </a:r>
            <a:r>
              <a:rPr lang="en-GB" altLang="en-US" sz="1200">
                <a:solidFill>
                  <a:srgbClr val="5F5F5F"/>
                </a:solidFill>
              </a:rPr>
              <a:t> </a:t>
            </a:r>
            <a:r>
              <a:rPr lang="en-GB" altLang="en-US" sz="1000">
                <a:solidFill>
                  <a:srgbClr val="5F5F5F"/>
                </a:solidFill>
              </a:rPr>
              <a:t>The product must have the </a:t>
            </a:r>
            <a:r>
              <a:rPr lang="en-GB" altLang="en-US" sz="1000" b="1">
                <a:solidFill>
                  <a:schemeClr val="hlink"/>
                </a:solidFill>
              </a:rPr>
              <a:t>study of the customer and their relationship with environment around them</a:t>
            </a:r>
            <a:r>
              <a:rPr lang="en-GB" altLang="en-US" sz="1000">
                <a:solidFill>
                  <a:srgbClr val="4D4D4D"/>
                </a:solidFill>
              </a:rPr>
              <a:t>. A </a:t>
            </a:r>
            <a:r>
              <a:rPr lang="en-US" altLang="en-US" sz="1000">
                <a:solidFill>
                  <a:srgbClr val="4D4D4D"/>
                </a:solidFill>
              </a:rPr>
              <a:t>school desk must address the need to enhance the students’ </a:t>
            </a:r>
            <a:r>
              <a:rPr lang="en-US" altLang="en-US" sz="1000" b="1">
                <a:solidFill>
                  <a:schemeClr val="hlink"/>
                </a:solidFill>
              </a:rPr>
              <a:t>abilities, reduce their limitations, and boost productivity</a:t>
            </a:r>
            <a:r>
              <a:rPr lang="en-US" altLang="en-US" sz="1000">
                <a:solidFill>
                  <a:srgbClr val="4D4D4D"/>
                </a:solidFill>
              </a:rPr>
              <a:t>. – </a:t>
            </a:r>
            <a:r>
              <a:rPr lang="en-US" altLang="en-US" sz="1000" i="1">
                <a:solidFill>
                  <a:srgbClr val="FF9900"/>
                </a:solidFill>
              </a:rPr>
              <a:t>The product has a </a:t>
            </a:r>
            <a:r>
              <a:rPr lang="en-US" altLang="en-US" sz="1000" b="1" i="1">
                <a:solidFill>
                  <a:srgbClr val="FF9900"/>
                </a:solidFill>
              </a:rPr>
              <a:t>human interface</a:t>
            </a:r>
            <a:r>
              <a:rPr lang="en-US" altLang="en-US" sz="1000" i="1">
                <a:solidFill>
                  <a:srgbClr val="FF9900"/>
                </a:solidFill>
              </a:rPr>
              <a:t>.</a:t>
            </a:r>
            <a:r>
              <a:rPr lang="en-US" altLang="en-US" sz="1000">
                <a:solidFill>
                  <a:srgbClr val="4D4D4D"/>
                </a:solidFill>
              </a:rPr>
              <a:t> </a:t>
            </a:r>
            <a:endParaRPr lang="en-GB" altLang="en-US" sz="1000">
              <a:solidFill>
                <a:srgbClr val="4D4D4D"/>
              </a:solidFill>
            </a:endParaRPr>
          </a:p>
          <a:p>
            <a:pPr algn="just" eaLnBrk="1" hangingPunct="1"/>
            <a:r>
              <a:rPr lang="en-GB" altLang="en-US" sz="1200" b="1">
                <a:solidFill>
                  <a:srgbClr val="993366"/>
                </a:solidFill>
              </a:rPr>
              <a:t>13.2</a:t>
            </a:r>
            <a:r>
              <a:rPr lang="en-GB" altLang="en-US" sz="1200">
                <a:solidFill>
                  <a:srgbClr val="993366"/>
                </a:solidFill>
              </a:rPr>
              <a:t> </a:t>
            </a:r>
            <a:r>
              <a:rPr lang="en-US" altLang="en-US" sz="1000">
                <a:solidFill>
                  <a:srgbClr val="5F5F5F"/>
                </a:solidFill>
              </a:rPr>
              <a:t>The </a:t>
            </a:r>
            <a:r>
              <a:rPr lang="en-US" altLang="en-US" sz="1000" b="1">
                <a:solidFill>
                  <a:schemeClr val="hlink"/>
                </a:solidFill>
              </a:rPr>
              <a:t>overall shape</a:t>
            </a:r>
            <a:r>
              <a:rPr lang="en-US" altLang="en-US" sz="1000">
                <a:solidFill>
                  <a:srgbClr val="5F5F5F"/>
                </a:solidFill>
              </a:rPr>
              <a:t> will depend on the </a:t>
            </a:r>
            <a:r>
              <a:rPr lang="en-US" altLang="en-US" sz="1000" b="1">
                <a:solidFill>
                  <a:schemeClr val="hlink"/>
                </a:solidFill>
              </a:rPr>
              <a:t>ergonomics of the body comfort</a:t>
            </a:r>
            <a:r>
              <a:rPr lang="en-US" altLang="en-US" sz="1000">
                <a:solidFill>
                  <a:srgbClr val="5F5F5F"/>
                </a:solidFill>
              </a:rPr>
              <a:t>. </a:t>
            </a:r>
            <a:r>
              <a:rPr lang="en-US" altLang="en-US" sz="1000" b="1">
                <a:solidFill>
                  <a:srgbClr val="993366"/>
                </a:solidFill>
              </a:rPr>
              <a:t>I did the base of the dimensions on statistics worked out as part of my research</a:t>
            </a:r>
            <a:r>
              <a:rPr lang="en-US" altLang="en-US" sz="1000">
                <a:solidFill>
                  <a:srgbClr val="993366"/>
                </a:solidFill>
              </a:rPr>
              <a:t>. – </a:t>
            </a:r>
            <a:r>
              <a:rPr lang="en-US" altLang="en-US" sz="1000" i="1">
                <a:solidFill>
                  <a:srgbClr val="FF9900"/>
                </a:solidFill>
              </a:rPr>
              <a:t>In my own research that the product is very </a:t>
            </a:r>
            <a:r>
              <a:rPr lang="en-US" altLang="en-US" sz="1000" b="1" i="1">
                <a:solidFill>
                  <a:srgbClr val="FF9900"/>
                </a:solidFill>
              </a:rPr>
              <a:t>comfortable to work with and also easy to carry around</a:t>
            </a:r>
            <a:r>
              <a:rPr lang="en-US" altLang="en-US" sz="1000" i="1">
                <a:solidFill>
                  <a:srgbClr val="FF9900"/>
                </a:solidFill>
              </a:rPr>
              <a:t>. The overall school desk does have </a:t>
            </a:r>
            <a:r>
              <a:rPr lang="en-US" altLang="en-US" sz="1000" b="1" i="1">
                <a:solidFill>
                  <a:srgbClr val="FF9900"/>
                </a:solidFill>
              </a:rPr>
              <a:t>the study of the consumer and their relationship with the environment around them</a:t>
            </a:r>
            <a:r>
              <a:rPr lang="en-US" altLang="en-US" sz="1000" i="1">
                <a:solidFill>
                  <a:srgbClr val="FF9900"/>
                </a:solidFill>
              </a:rPr>
              <a:t>.</a:t>
            </a:r>
            <a:endParaRPr lang="en-US" altLang="en-US" sz="1000">
              <a:solidFill>
                <a:srgbClr val="993366"/>
              </a:solidFill>
            </a:endParaRPr>
          </a:p>
        </p:txBody>
      </p:sp>
      <p:sp>
        <p:nvSpPr>
          <p:cNvPr id="88071" name="Rectangle 12"/>
          <p:cNvSpPr>
            <a:spLocks noChangeArrowheads="1"/>
          </p:cNvSpPr>
          <p:nvPr/>
        </p:nvSpPr>
        <p:spPr bwMode="auto">
          <a:xfrm>
            <a:off x="4086225" y="479425"/>
            <a:ext cx="2890838"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EVALUATION (CONTINUED)</a:t>
            </a:r>
          </a:p>
        </p:txBody>
      </p:sp>
      <p:pic>
        <p:nvPicPr>
          <p:cNvPr id="88072" name="Picture 18" descr="IMG_303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4863" y="-92075"/>
            <a:ext cx="4313237" cy="323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3" name="Picture 19" descr="IMG_304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24863" y="3221038"/>
            <a:ext cx="4311650" cy="323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4" name="Picture 20" descr="IMG_31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16925" y="6532563"/>
            <a:ext cx="4314825" cy="323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14"/>
          <p:cNvSpPr>
            <a:spLocks noChangeArrowheads="1"/>
          </p:cNvSpPr>
          <p:nvPr/>
        </p:nvSpPr>
        <p:spPr bwMode="auto">
          <a:xfrm>
            <a:off x="0" y="0"/>
            <a:ext cx="12801600" cy="9601200"/>
          </a:xfrm>
          <a:prstGeom prst="rect">
            <a:avLst/>
          </a:prstGeom>
          <a:solidFill>
            <a:schemeClr val="bg1"/>
          </a:solidFill>
          <a:ln w="28575" algn="ctr">
            <a:solidFill>
              <a:schemeClr val="bg1"/>
            </a:solidFill>
            <a:miter lim="800000"/>
            <a:headEnd/>
            <a:tailEnd/>
          </a:ln>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a:p>
        </p:txBody>
      </p:sp>
      <p:sp>
        <p:nvSpPr>
          <p:cNvPr id="89091" name="Text Box 2"/>
          <p:cNvSpPr txBox="1">
            <a:spLocks noChangeArrowheads="1"/>
          </p:cNvSpPr>
          <p:nvPr/>
        </p:nvSpPr>
        <p:spPr bwMode="auto">
          <a:xfrm>
            <a:off x="-20638" y="161925"/>
            <a:ext cx="4044951"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TESTING &amp; INDEPENDENT </a:t>
            </a:r>
            <a:r>
              <a:rPr lang="en-GB" altLang="en-US" sz="3200" b="1">
                <a:solidFill>
                  <a:srgbClr val="FF9900"/>
                </a:solidFill>
                <a:cs typeface="Arial" pitchFamily="34" charset="0"/>
              </a:rPr>
              <a:t>EVALUATION</a:t>
            </a:r>
            <a:r>
              <a:rPr lang="en-GB" altLang="en-US" sz="3200" b="1">
                <a:solidFill>
                  <a:srgbClr val="5F5F5F"/>
                </a:solidFill>
                <a:cs typeface="Arial" pitchFamily="34" charset="0"/>
              </a:rPr>
              <a:t> OF THE FINAL PRODUCT</a:t>
            </a:r>
          </a:p>
        </p:txBody>
      </p:sp>
      <p:sp>
        <p:nvSpPr>
          <p:cNvPr id="89092" name="Text Box 3"/>
          <p:cNvSpPr txBox="1">
            <a:spLocks noChangeArrowheads="1"/>
          </p:cNvSpPr>
          <p:nvPr/>
        </p:nvSpPr>
        <p:spPr bwMode="auto">
          <a:xfrm>
            <a:off x="63500" y="2616200"/>
            <a:ext cx="3952875" cy="701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600" b="1">
                <a:solidFill>
                  <a:srgbClr val="993366"/>
                </a:solidFill>
                <a:cs typeface="Arial" pitchFamily="34" charset="0"/>
              </a:rPr>
              <a:t>EXPLAINATION OF MY FINAL DESIGN</a:t>
            </a:r>
            <a:endParaRPr lang="en-GB" altLang="en-US" sz="100" b="1">
              <a:solidFill>
                <a:schemeClr val="hlink"/>
              </a:solidFill>
              <a:cs typeface="Arial" pitchFamily="34" charset="0"/>
            </a:endParaRPr>
          </a:p>
          <a:p>
            <a:pPr algn="just" eaLnBrk="1" hangingPunct="1">
              <a:spcBef>
                <a:spcPct val="50000"/>
              </a:spcBef>
              <a:buFont typeface="Wingdings" pitchFamily="2" charset="2"/>
              <a:buChar char="Ø"/>
            </a:pPr>
            <a:r>
              <a:rPr lang="en-GB" altLang="en-US" sz="1200" b="1">
                <a:solidFill>
                  <a:schemeClr val="hlink"/>
                </a:solidFill>
                <a:cs typeface="Arial" pitchFamily="34" charset="0"/>
              </a:rPr>
              <a:t>HOW DOES MY FINAL PRODUCT WORK?</a:t>
            </a:r>
          </a:p>
          <a:p>
            <a:pPr algn="just" eaLnBrk="1" hangingPunct="1">
              <a:spcBef>
                <a:spcPct val="50000"/>
              </a:spcBef>
            </a:pPr>
            <a:r>
              <a:rPr lang="en-GB" altLang="en-US" sz="1000">
                <a:solidFill>
                  <a:srgbClr val="4D4D4D"/>
                </a:solidFill>
                <a:cs typeface="Arial" pitchFamily="34" charset="0"/>
              </a:rPr>
              <a:t>Basically my product is a simple school bag or a backpack and it is transformed into a school desk or a office desk. This means that you can continue your work anywhere!! For example, bus stop waiting for a bus, boarding in a airport, or even in a classroom when there is no more seats or tables. </a:t>
            </a:r>
          </a:p>
          <a:p>
            <a:pPr algn="just" eaLnBrk="1" hangingPunct="1">
              <a:spcBef>
                <a:spcPct val="50000"/>
              </a:spcBef>
            </a:pPr>
            <a:r>
              <a:rPr lang="en-GB" altLang="en-US" sz="1000">
                <a:solidFill>
                  <a:srgbClr val="4D4D4D"/>
                </a:solidFill>
                <a:cs typeface="Arial" pitchFamily="34" charset="0"/>
              </a:rPr>
              <a:t>This would be very useful because there is no time or hours or minutes wasted as you can sit anywhere and finish off your work or coursework, studying etc.</a:t>
            </a:r>
          </a:p>
          <a:p>
            <a:pPr algn="just" eaLnBrk="1" hangingPunct="1">
              <a:spcBef>
                <a:spcPct val="50000"/>
              </a:spcBef>
            </a:pPr>
            <a:r>
              <a:rPr lang="en-GB" altLang="en-US" sz="1000">
                <a:solidFill>
                  <a:srgbClr val="4D4D4D"/>
                </a:solidFill>
                <a:cs typeface="Arial" pitchFamily="34" charset="0"/>
              </a:rPr>
              <a:t>As I am doing A Levels and on doing a degree University September, I would personally use this product as I always complained of the bus being late or the traffic is very heavy and just want to get my homework or coursework completed so I can be able to relax later on in the evening.</a:t>
            </a:r>
          </a:p>
          <a:p>
            <a:pPr algn="just" eaLnBrk="1" hangingPunct="1">
              <a:spcBef>
                <a:spcPct val="50000"/>
              </a:spcBef>
            </a:pPr>
            <a:endParaRPr lang="en-GB" altLang="en-US" sz="100">
              <a:solidFill>
                <a:srgbClr val="4D4D4D"/>
              </a:solidFill>
              <a:cs typeface="Arial" pitchFamily="34" charset="0"/>
            </a:endParaRPr>
          </a:p>
          <a:p>
            <a:pPr algn="l" eaLnBrk="1" hangingPunct="1">
              <a:spcBef>
                <a:spcPct val="50000"/>
              </a:spcBef>
              <a:buFont typeface="Wingdings" pitchFamily="2" charset="2"/>
              <a:buChar char="Ø"/>
            </a:pPr>
            <a:r>
              <a:rPr lang="en-GB" altLang="en-US" sz="1200" b="1">
                <a:solidFill>
                  <a:schemeClr val="hlink"/>
                </a:solidFill>
                <a:cs typeface="Arial" pitchFamily="34" charset="0"/>
              </a:rPr>
              <a:t>WHAT IS “EDMATE”?</a:t>
            </a:r>
          </a:p>
          <a:p>
            <a:pPr algn="just" eaLnBrk="1" hangingPunct="1">
              <a:spcBef>
                <a:spcPct val="50000"/>
              </a:spcBef>
            </a:pPr>
            <a:r>
              <a:rPr lang="en-GB" altLang="en-US" sz="800" b="1">
                <a:solidFill>
                  <a:srgbClr val="FF9900"/>
                </a:solidFill>
                <a:cs typeface="Arial" pitchFamily="34" charset="0"/>
              </a:rPr>
              <a:t>“ED MATE” IS A CONCEPT OF SCHOOL FURNITURE  OR EQUIPMENT FOR DEVELOPING COUNTERIES</a:t>
            </a:r>
          </a:p>
          <a:p>
            <a:pPr algn="just" eaLnBrk="1" hangingPunct="1">
              <a:spcBef>
                <a:spcPct val="50000"/>
              </a:spcBef>
            </a:pPr>
            <a:r>
              <a:rPr lang="en-GB" altLang="en-US" sz="1000">
                <a:solidFill>
                  <a:srgbClr val="4D4D4D"/>
                </a:solidFill>
                <a:cs typeface="Arial" pitchFamily="34" charset="0"/>
              </a:rPr>
              <a:t>The school bag allows carrying up to approx 60KG of weight. The school desk encourages sharing.</a:t>
            </a:r>
          </a:p>
          <a:p>
            <a:pPr algn="just" eaLnBrk="1" hangingPunct="1">
              <a:spcBef>
                <a:spcPct val="50000"/>
              </a:spcBef>
            </a:pPr>
            <a:endParaRPr lang="en-GB" altLang="en-US" sz="100">
              <a:solidFill>
                <a:srgbClr val="4D4D4D"/>
              </a:solidFill>
              <a:cs typeface="Arial" pitchFamily="34" charset="0"/>
            </a:endParaRPr>
          </a:p>
          <a:p>
            <a:pPr algn="l" eaLnBrk="1" hangingPunct="1">
              <a:spcBef>
                <a:spcPct val="50000"/>
              </a:spcBef>
              <a:buFont typeface="Wingdings" pitchFamily="2" charset="2"/>
              <a:buChar char="Ø"/>
            </a:pPr>
            <a:r>
              <a:rPr lang="en-GB" altLang="en-US" sz="1200" b="1">
                <a:solidFill>
                  <a:schemeClr val="hlink"/>
                </a:solidFill>
              </a:rPr>
              <a:t>WHAT DOES “</a:t>
            </a:r>
            <a:r>
              <a:rPr lang="en-GB" altLang="en-US" sz="1200" b="1" u="sng">
                <a:solidFill>
                  <a:schemeClr val="hlink"/>
                </a:solidFill>
              </a:rPr>
              <a:t>E</a:t>
            </a:r>
            <a:r>
              <a:rPr lang="en-GB" altLang="en-US" sz="1200" b="1">
                <a:solidFill>
                  <a:schemeClr val="hlink"/>
                </a:solidFill>
              </a:rPr>
              <a:t>D</a:t>
            </a:r>
            <a:r>
              <a:rPr lang="en-GB" altLang="en-US" sz="1200" b="1" u="sng">
                <a:solidFill>
                  <a:schemeClr val="hlink"/>
                </a:solidFill>
              </a:rPr>
              <a:t>M</a:t>
            </a:r>
            <a:r>
              <a:rPr lang="en-GB" altLang="en-US" sz="1200" b="1">
                <a:solidFill>
                  <a:schemeClr val="hlink"/>
                </a:solidFill>
              </a:rPr>
              <a:t>ATE” BRING TO DEVELOPING COUTRIES?</a:t>
            </a:r>
          </a:p>
          <a:p>
            <a:pPr algn="just" eaLnBrk="1" hangingPunct="1">
              <a:spcBef>
                <a:spcPct val="50000"/>
              </a:spcBef>
            </a:pPr>
            <a:r>
              <a:rPr lang="en-GB" altLang="en-US" sz="1000">
                <a:solidFill>
                  <a:srgbClr val="4D4D4D"/>
                </a:solidFill>
              </a:rPr>
              <a:t>“Ed Mate” can be easily produced in the country without any complicated tools or machines.</a:t>
            </a:r>
          </a:p>
          <a:p>
            <a:pPr algn="just" eaLnBrk="1" hangingPunct="1">
              <a:spcBef>
                <a:spcPct val="50000"/>
              </a:spcBef>
            </a:pPr>
            <a:r>
              <a:rPr lang="en-GB" altLang="en-US" sz="1000">
                <a:solidFill>
                  <a:srgbClr val="4D4D4D"/>
                </a:solidFill>
              </a:rPr>
              <a:t>This fact create work that can be executed by anybody, without needing any specific formation.</a:t>
            </a:r>
          </a:p>
          <a:p>
            <a:pPr algn="just" eaLnBrk="1" hangingPunct="1">
              <a:spcBef>
                <a:spcPct val="50000"/>
              </a:spcBef>
            </a:pPr>
            <a:r>
              <a:rPr lang="en-GB" altLang="en-US" sz="1000">
                <a:solidFill>
                  <a:srgbClr val="4D4D4D"/>
                </a:solidFill>
              </a:rPr>
              <a:t>This type of products help creating small business and participate in the development of the community. The sustainable aspect of “Ed Mate” (no costs in raw material and very simple production process) makes it a very accessible product.</a:t>
            </a:r>
          </a:p>
          <a:p>
            <a:pPr algn="just" eaLnBrk="1" hangingPunct="1">
              <a:spcBef>
                <a:spcPct val="50000"/>
              </a:spcBef>
            </a:pPr>
            <a:r>
              <a:rPr lang="en-GB" altLang="en-US" sz="1000">
                <a:solidFill>
                  <a:srgbClr val="4D4D4D"/>
                </a:solidFill>
              </a:rPr>
              <a:t>Moreover, its easy production makes possible to adapt it’s dimensions to different ages.</a:t>
            </a:r>
          </a:p>
          <a:p>
            <a:pPr algn="just" eaLnBrk="1" hangingPunct="1">
              <a:spcBef>
                <a:spcPct val="50000"/>
              </a:spcBef>
            </a:pPr>
            <a:r>
              <a:rPr lang="en-GB" altLang="en-US" sz="1000">
                <a:solidFill>
                  <a:srgbClr val="4D4D4D"/>
                </a:solidFill>
              </a:rPr>
              <a:t>“Ed Mate” carries the idea of making a large collection of cardboard made school equipment.</a:t>
            </a:r>
          </a:p>
          <a:p>
            <a:pPr algn="just" eaLnBrk="1" hangingPunct="1">
              <a:spcBef>
                <a:spcPct val="50000"/>
              </a:spcBef>
            </a:pPr>
            <a:r>
              <a:rPr lang="en-GB" altLang="en-US" sz="1000" b="1" i="1" u="sng">
                <a:solidFill>
                  <a:srgbClr val="FF9900"/>
                </a:solidFill>
              </a:rPr>
              <a:t>And you can make your own design!</a:t>
            </a:r>
          </a:p>
        </p:txBody>
      </p:sp>
      <p:sp>
        <p:nvSpPr>
          <p:cNvPr id="89093" name="Text Box 6"/>
          <p:cNvSpPr txBox="1">
            <a:spLocks noChangeArrowheads="1"/>
          </p:cNvSpPr>
          <p:nvPr/>
        </p:nvSpPr>
        <p:spPr bwMode="auto">
          <a:xfrm>
            <a:off x="0" y="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grpSp>
        <p:nvGrpSpPr>
          <p:cNvPr id="89094" name="Group 18"/>
          <p:cNvGrpSpPr>
            <a:grpSpLocks/>
          </p:cNvGrpSpPr>
          <p:nvPr/>
        </p:nvGrpSpPr>
        <p:grpSpPr bwMode="auto">
          <a:xfrm>
            <a:off x="4745038" y="3144838"/>
            <a:ext cx="7419975" cy="6264275"/>
            <a:chOff x="2989" y="1981"/>
            <a:chExt cx="4674" cy="3946"/>
          </a:xfrm>
        </p:grpSpPr>
        <p:pic>
          <p:nvPicPr>
            <p:cNvPr id="89097" name="Picture 11"/>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4271" t="13889" r="41597" b="13889"/>
            <a:stretch>
              <a:fillRect/>
            </a:stretch>
          </p:blipFill>
          <p:spPr bwMode="auto">
            <a:xfrm>
              <a:off x="2989" y="1981"/>
              <a:ext cx="2984" cy="3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sp>
          <p:nvSpPr>
            <p:cNvPr id="89098" name="Text Box 12"/>
            <p:cNvSpPr txBox="1">
              <a:spLocks noChangeArrowheads="1"/>
            </p:cNvSpPr>
            <p:nvPr/>
          </p:nvSpPr>
          <p:spPr bwMode="auto">
            <a:xfrm>
              <a:off x="6120" y="2474"/>
              <a:ext cx="1543" cy="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600">
                  <a:solidFill>
                    <a:srgbClr val="4D4D4D"/>
                  </a:solidFill>
                </a:rPr>
                <a:t>It’s an school bag that turns into a desk</a:t>
              </a:r>
              <a:endParaRPr lang="en-US" altLang="en-US" sz="1600">
                <a:solidFill>
                  <a:srgbClr val="4D4D4D"/>
                </a:solidFill>
              </a:endParaRPr>
            </a:p>
          </p:txBody>
        </p:sp>
        <p:sp>
          <p:nvSpPr>
            <p:cNvPr id="89099" name="Text Box 13"/>
            <p:cNvSpPr txBox="1">
              <a:spLocks noChangeArrowheads="1"/>
            </p:cNvSpPr>
            <p:nvPr/>
          </p:nvSpPr>
          <p:spPr bwMode="auto">
            <a:xfrm>
              <a:off x="6119" y="3517"/>
              <a:ext cx="1543" cy="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600">
                  <a:solidFill>
                    <a:srgbClr val="4D4D4D"/>
                  </a:solidFill>
                </a:rPr>
                <a:t>Allowing children to carry all what they need to study; in school at home or anywhere.</a:t>
              </a:r>
              <a:endParaRPr lang="en-US" altLang="en-US" sz="1600">
                <a:solidFill>
                  <a:srgbClr val="4D4D4D"/>
                </a:solidFill>
              </a:endParaRPr>
            </a:p>
          </p:txBody>
        </p:sp>
        <p:sp>
          <p:nvSpPr>
            <p:cNvPr id="89100" name="Text Box 15"/>
            <p:cNvSpPr txBox="1">
              <a:spLocks noChangeArrowheads="1"/>
            </p:cNvSpPr>
            <p:nvPr/>
          </p:nvSpPr>
          <p:spPr bwMode="auto">
            <a:xfrm>
              <a:off x="6119" y="4696"/>
              <a:ext cx="1543" cy="1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600">
                  <a:solidFill>
                    <a:srgbClr val="4D4D4D"/>
                  </a:solidFill>
                </a:rPr>
                <a:t>It is made by  cardboard so it is lightweight. Its simple production process makes possible to produce it easily in developing countries. </a:t>
              </a:r>
              <a:endParaRPr lang="en-US" altLang="en-US" sz="1600">
                <a:solidFill>
                  <a:srgbClr val="4D4D4D"/>
                </a:solidFill>
              </a:endParaRPr>
            </a:p>
          </p:txBody>
        </p:sp>
      </p:grpSp>
      <p:sp>
        <p:nvSpPr>
          <p:cNvPr id="89095" name="Text Box 10"/>
          <p:cNvSpPr txBox="1">
            <a:spLocks noChangeArrowheads="1"/>
          </p:cNvSpPr>
          <p:nvPr/>
        </p:nvSpPr>
        <p:spPr bwMode="auto">
          <a:xfrm>
            <a:off x="4241800" y="552450"/>
            <a:ext cx="8207375"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rgbClr val="333333"/>
                </a:solidFill>
              </a:rPr>
              <a:t>I found that the task was an </a:t>
            </a:r>
            <a:r>
              <a:rPr lang="en-GB" altLang="en-US" sz="1000" b="1">
                <a:solidFill>
                  <a:schemeClr val="hlink"/>
                </a:solidFill>
              </a:rPr>
              <a:t>opportunity to think about a product</a:t>
            </a:r>
            <a:r>
              <a:rPr lang="en-GB" altLang="en-US" sz="1000" b="1">
                <a:solidFill>
                  <a:srgbClr val="333333"/>
                </a:solidFill>
              </a:rPr>
              <a:t> </a:t>
            </a:r>
            <a:r>
              <a:rPr lang="en-GB" altLang="en-US" sz="1000">
                <a:solidFill>
                  <a:srgbClr val="333333"/>
                </a:solidFill>
              </a:rPr>
              <a:t>whose purpose </a:t>
            </a:r>
            <a:r>
              <a:rPr lang="en-GB" altLang="en-US" sz="1000" b="1">
                <a:solidFill>
                  <a:schemeClr val="hlink"/>
                </a:solidFill>
              </a:rPr>
              <a:t>was not intended for financial gain</a:t>
            </a:r>
            <a:r>
              <a:rPr lang="en-GB" altLang="en-US" sz="1000">
                <a:solidFill>
                  <a:srgbClr val="333333"/>
                </a:solidFill>
              </a:rPr>
              <a:t>. It was also an chance to create </a:t>
            </a:r>
            <a:r>
              <a:rPr lang="en-GB" altLang="en-US" sz="1000" b="1">
                <a:solidFill>
                  <a:schemeClr val="hlink"/>
                </a:solidFill>
              </a:rPr>
              <a:t>affordable and socially responsible objects for the developing countries, especially to improve education</a:t>
            </a:r>
            <a:r>
              <a:rPr lang="en-GB" altLang="en-US" sz="1000">
                <a:solidFill>
                  <a:srgbClr val="333333"/>
                </a:solidFill>
              </a:rPr>
              <a:t>. In my opinion, </a:t>
            </a:r>
            <a:r>
              <a:rPr lang="en-GB" altLang="en-US" sz="1000" b="1">
                <a:solidFill>
                  <a:schemeClr val="hlink"/>
                </a:solidFill>
              </a:rPr>
              <a:t>education is the basic for the developing of a country</a:t>
            </a:r>
            <a:r>
              <a:rPr lang="en-GB" altLang="en-US" sz="1000">
                <a:solidFill>
                  <a:srgbClr val="333333"/>
                </a:solidFill>
              </a:rPr>
              <a:t>. The may purpose was to </a:t>
            </a:r>
            <a:r>
              <a:rPr lang="en-GB" altLang="en-US" sz="1000" b="1">
                <a:solidFill>
                  <a:schemeClr val="hlink"/>
                </a:solidFill>
              </a:rPr>
              <a:t>use design to help and create useful products</a:t>
            </a:r>
            <a:r>
              <a:rPr lang="en-GB" altLang="en-US" sz="1000" b="1">
                <a:solidFill>
                  <a:srgbClr val="333333"/>
                </a:solidFill>
              </a:rPr>
              <a:t>.</a:t>
            </a:r>
          </a:p>
          <a:p>
            <a:pPr algn="just" eaLnBrk="1" hangingPunct="1"/>
            <a:endParaRPr lang="en-GB" altLang="en-US" sz="1000">
              <a:solidFill>
                <a:srgbClr val="333333"/>
              </a:solidFill>
            </a:endParaRPr>
          </a:p>
          <a:p>
            <a:pPr algn="just" eaLnBrk="1" hangingPunct="1"/>
            <a:r>
              <a:rPr lang="en-GB" altLang="en-US" sz="1000">
                <a:solidFill>
                  <a:srgbClr val="333333"/>
                </a:solidFill>
              </a:rPr>
              <a:t>I wanted to make something </a:t>
            </a:r>
            <a:r>
              <a:rPr lang="en-GB" altLang="en-US" sz="1000" i="1" u="sng">
                <a:solidFill>
                  <a:srgbClr val="FF9900"/>
                </a:solidFill>
              </a:rPr>
              <a:t>moral and emotionally rewarding, instead of something technical</a:t>
            </a:r>
            <a:r>
              <a:rPr lang="en-GB" altLang="en-US" sz="1000">
                <a:solidFill>
                  <a:srgbClr val="333333"/>
                </a:solidFill>
              </a:rPr>
              <a:t>. I started </a:t>
            </a:r>
            <a:r>
              <a:rPr lang="en-GB" altLang="en-US" sz="1000" b="1">
                <a:solidFill>
                  <a:schemeClr val="hlink"/>
                </a:solidFill>
              </a:rPr>
              <a:t>thinking why children</a:t>
            </a:r>
            <a:r>
              <a:rPr lang="en-GB" altLang="en-US" sz="1000" b="1">
                <a:solidFill>
                  <a:srgbClr val="333333"/>
                </a:solidFill>
              </a:rPr>
              <a:t> </a:t>
            </a:r>
            <a:r>
              <a:rPr lang="en-GB" altLang="en-US" sz="1000" b="1">
                <a:solidFill>
                  <a:schemeClr val="hlink"/>
                </a:solidFill>
              </a:rPr>
              <a:t>want to go to school and how do they take pleasure in it</a:t>
            </a:r>
            <a:r>
              <a:rPr lang="en-GB" altLang="en-US" sz="1000">
                <a:solidFill>
                  <a:srgbClr val="333333"/>
                </a:solidFill>
              </a:rPr>
              <a:t>. I’ve decided to create an useful object that at the same time would have </a:t>
            </a:r>
            <a:r>
              <a:rPr lang="en-GB" altLang="en-US" sz="1000" i="1" u="sng">
                <a:solidFill>
                  <a:srgbClr val="FF9900"/>
                </a:solidFill>
              </a:rPr>
              <a:t>an emotional bond with the child</a:t>
            </a:r>
            <a:r>
              <a:rPr lang="en-GB" altLang="en-US" sz="1000">
                <a:solidFill>
                  <a:srgbClr val="333333"/>
                </a:solidFill>
              </a:rPr>
              <a:t>.</a:t>
            </a:r>
          </a:p>
          <a:p>
            <a:pPr algn="just" eaLnBrk="1" hangingPunct="1"/>
            <a:endParaRPr lang="en-GB" altLang="en-US" sz="1000">
              <a:solidFill>
                <a:srgbClr val="333333"/>
              </a:solidFill>
            </a:endParaRPr>
          </a:p>
          <a:p>
            <a:pPr algn="just" eaLnBrk="1" hangingPunct="1"/>
            <a:r>
              <a:rPr lang="en-GB" altLang="en-US" sz="1000">
                <a:solidFill>
                  <a:srgbClr val="333333"/>
                </a:solidFill>
              </a:rPr>
              <a:t>I know how much children like </a:t>
            </a:r>
            <a:r>
              <a:rPr lang="en-GB" altLang="en-US" sz="1000" b="1">
                <a:solidFill>
                  <a:schemeClr val="hlink"/>
                </a:solidFill>
              </a:rPr>
              <a:t>school equipment; the new pencil for the back to school, the old school bag they get attached to</a:t>
            </a:r>
            <a:r>
              <a:rPr lang="en-GB" altLang="en-US" sz="1000">
                <a:solidFill>
                  <a:schemeClr val="hlink"/>
                </a:solidFill>
              </a:rPr>
              <a:t>….</a:t>
            </a:r>
          </a:p>
          <a:p>
            <a:pPr algn="just" eaLnBrk="1" hangingPunct="1"/>
            <a:r>
              <a:rPr lang="en-GB" altLang="en-US" sz="1000">
                <a:solidFill>
                  <a:srgbClr val="333333"/>
                </a:solidFill>
              </a:rPr>
              <a:t>The kid’s studying equipment is as important as the place where he studies.</a:t>
            </a:r>
          </a:p>
          <a:p>
            <a:pPr algn="just" eaLnBrk="1" hangingPunct="1"/>
            <a:endParaRPr lang="en-GB" altLang="en-US" sz="1000">
              <a:solidFill>
                <a:srgbClr val="333333"/>
              </a:solidFill>
            </a:endParaRPr>
          </a:p>
          <a:p>
            <a:pPr algn="just" eaLnBrk="1" hangingPunct="1"/>
            <a:r>
              <a:rPr lang="en-GB" altLang="en-US" sz="1000">
                <a:solidFill>
                  <a:srgbClr val="333333"/>
                </a:solidFill>
              </a:rPr>
              <a:t>So my aim was to create an </a:t>
            </a:r>
            <a:r>
              <a:rPr lang="en-GB" altLang="en-US" sz="1000" b="1" u="sng">
                <a:solidFill>
                  <a:srgbClr val="993366"/>
                </a:solidFill>
              </a:rPr>
              <a:t>“emotionally living” product</a:t>
            </a:r>
            <a:r>
              <a:rPr lang="en-GB" altLang="en-US" sz="1000" b="1">
                <a:solidFill>
                  <a:srgbClr val="333333"/>
                </a:solidFill>
              </a:rPr>
              <a:t> </a:t>
            </a:r>
            <a:r>
              <a:rPr lang="en-GB" altLang="en-US" sz="1000">
                <a:solidFill>
                  <a:srgbClr val="333333"/>
                </a:solidFill>
              </a:rPr>
              <a:t>that motivate children to study at school and at home.  </a:t>
            </a:r>
          </a:p>
          <a:p>
            <a:pPr algn="just" eaLnBrk="1" hangingPunct="1"/>
            <a:endParaRPr lang="en-GB" altLang="en-US" sz="1000">
              <a:solidFill>
                <a:srgbClr val="333333"/>
              </a:solidFill>
            </a:endParaRPr>
          </a:p>
          <a:p>
            <a:pPr algn="just" eaLnBrk="1" hangingPunct="1"/>
            <a:r>
              <a:rPr lang="en-GB" altLang="en-US" sz="1000">
                <a:solidFill>
                  <a:srgbClr val="333333"/>
                </a:solidFill>
              </a:rPr>
              <a:t>I have created an object that allows the kid work anywhere and that is his education partner.</a:t>
            </a:r>
          </a:p>
        </p:txBody>
      </p:sp>
      <p:sp>
        <p:nvSpPr>
          <p:cNvPr id="89096" name="Rectangle 12"/>
          <p:cNvSpPr>
            <a:spLocks noChangeArrowheads="1"/>
          </p:cNvSpPr>
          <p:nvPr/>
        </p:nvSpPr>
        <p:spPr bwMode="auto">
          <a:xfrm>
            <a:off x="4086225" y="120650"/>
            <a:ext cx="289083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CONCLUSION</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9"/>
          <p:cNvSpPr>
            <a:spLocks noChangeArrowheads="1"/>
          </p:cNvSpPr>
          <p:nvPr/>
        </p:nvSpPr>
        <p:spPr bwMode="auto">
          <a:xfrm>
            <a:off x="-223838" y="-384175"/>
            <a:ext cx="13320713" cy="1015365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90115" name="Text Box 6"/>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90116" name="Text Box 14"/>
          <p:cNvSpPr txBox="1">
            <a:spLocks noChangeArrowheads="1"/>
          </p:cNvSpPr>
          <p:nvPr/>
        </p:nvSpPr>
        <p:spPr bwMode="auto">
          <a:xfrm>
            <a:off x="-7938" y="1103313"/>
            <a:ext cx="4105276"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800" b="1">
                <a:solidFill>
                  <a:srgbClr val="993366"/>
                </a:solidFill>
                <a:latin typeface="Arial "/>
                <a:cs typeface="Arial" pitchFamily="34" charset="0"/>
              </a:rPr>
              <a:t>INTRODUCTION</a:t>
            </a:r>
          </a:p>
        </p:txBody>
      </p:sp>
      <p:sp>
        <p:nvSpPr>
          <p:cNvPr id="90117" name="Text Box 15"/>
          <p:cNvSpPr txBox="1">
            <a:spLocks noChangeArrowheads="1"/>
          </p:cNvSpPr>
          <p:nvPr/>
        </p:nvSpPr>
        <p:spPr bwMode="auto">
          <a:xfrm>
            <a:off x="71438" y="1390650"/>
            <a:ext cx="3881437"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i="1">
                <a:solidFill>
                  <a:srgbClr val="5F5F5F"/>
                </a:solidFill>
              </a:rPr>
              <a:t>Creates a </a:t>
            </a:r>
            <a:r>
              <a:rPr lang="en-GB" altLang="en-US" sz="1200" b="1" i="1" u="sng">
                <a:solidFill>
                  <a:srgbClr val="993366"/>
                </a:solidFill>
              </a:rPr>
              <a:t>competent marketing presentation suitable for the final product</a:t>
            </a:r>
            <a:r>
              <a:rPr lang="en-GB" altLang="en-US" sz="1200" i="1">
                <a:solidFill>
                  <a:srgbClr val="5F5F5F"/>
                </a:solidFill>
              </a:rPr>
              <a:t>.</a:t>
            </a:r>
            <a:endParaRPr lang="en-US" altLang="en-US" sz="1200" i="1">
              <a:solidFill>
                <a:srgbClr val="5F5F5F"/>
              </a:solidFill>
            </a:endParaRPr>
          </a:p>
        </p:txBody>
      </p:sp>
      <p:sp>
        <p:nvSpPr>
          <p:cNvPr id="90118" name="Text Box 2"/>
          <p:cNvSpPr txBox="1">
            <a:spLocks noChangeArrowheads="1"/>
          </p:cNvSpPr>
          <p:nvPr/>
        </p:nvSpPr>
        <p:spPr bwMode="auto">
          <a:xfrm>
            <a:off x="-20638" y="161925"/>
            <a:ext cx="4044951"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MARKETING PRESENTATION</a:t>
            </a:r>
          </a:p>
        </p:txBody>
      </p:sp>
      <p:sp>
        <p:nvSpPr>
          <p:cNvPr id="90119" name="Text Box 3"/>
          <p:cNvSpPr txBox="1">
            <a:spLocks noChangeArrowheads="1"/>
          </p:cNvSpPr>
          <p:nvPr/>
        </p:nvSpPr>
        <p:spPr bwMode="auto">
          <a:xfrm>
            <a:off x="63500" y="1957388"/>
            <a:ext cx="395287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800" b="1">
                <a:solidFill>
                  <a:schemeClr val="hlink"/>
                </a:solidFill>
                <a:cs typeface="Arial" pitchFamily="34" charset="0"/>
              </a:rPr>
              <a:t>WHAT IS DISTINCTIVE ABOUT MY PRODUCT?</a:t>
            </a:r>
          </a:p>
        </p:txBody>
      </p:sp>
      <p:grpSp>
        <p:nvGrpSpPr>
          <p:cNvPr id="90120" name="Group 75"/>
          <p:cNvGrpSpPr>
            <a:grpSpLocks/>
          </p:cNvGrpSpPr>
          <p:nvPr/>
        </p:nvGrpSpPr>
        <p:grpSpPr bwMode="auto">
          <a:xfrm>
            <a:off x="63500" y="2894013"/>
            <a:ext cx="4248150" cy="4930775"/>
            <a:chOff x="86" y="1640"/>
            <a:chExt cx="2676" cy="3106"/>
          </a:xfrm>
        </p:grpSpPr>
        <p:grpSp>
          <p:nvGrpSpPr>
            <p:cNvPr id="90150" name="Group 53"/>
            <p:cNvGrpSpPr>
              <a:grpSpLocks/>
            </p:cNvGrpSpPr>
            <p:nvPr/>
          </p:nvGrpSpPr>
          <p:grpSpPr bwMode="auto">
            <a:xfrm>
              <a:off x="92" y="2220"/>
              <a:ext cx="2657" cy="641"/>
              <a:chOff x="146719" y="3398115"/>
              <a:chExt cx="4217779" cy="1017954"/>
            </a:xfrm>
          </p:grpSpPr>
          <p:sp>
            <p:nvSpPr>
              <p:cNvPr id="11" name="Rounded Rectangle 10"/>
              <p:cNvSpPr/>
              <p:nvPr/>
            </p:nvSpPr>
            <p:spPr bwMode="auto">
              <a:xfrm>
                <a:off x="1216224" y="3434546"/>
                <a:ext cx="3096344" cy="909172"/>
              </a:xfrm>
              <a:prstGeom prst="roundRect">
                <a:avLst/>
              </a:prstGeom>
              <a:solidFill>
                <a:schemeClr val="accent1">
                  <a:lumMod val="90000"/>
                </a:schemeClr>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lIns="128005" tIns="64002" rIns="128005" bIns="64002" anchor="ctr">
                <a:spAutoFit/>
              </a:bodyPr>
              <a:lstStyle/>
              <a:p>
                <a:pPr algn="l" defTabSz="1338263">
                  <a:spcBef>
                    <a:spcPct val="50000"/>
                  </a:spcBef>
                  <a:buFont typeface="Arial" pitchFamily="34" charset="0"/>
                  <a:buChar char="•"/>
                  <a:defRPr/>
                </a:pPr>
                <a:r>
                  <a:rPr lang="en-GB" sz="1000" dirty="0">
                    <a:solidFill>
                      <a:srgbClr val="4D4D4D"/>
                    </a:solidFill>
                    <a:cs typeface="Arial" pitchFamily="34" charset="0"/>
                  </a:rPr>
                  <a:t>Colour scheme – Pale blue or white is easily identified</a:t>
                </a:r>
              </a:p>
              <a:p>
                <a:pPr algn="l" defTabSz="1338263">
                  <a:spcBef>
                    <a:spcPct val="50000"/>
                  </a:spcBef>
                  <a:buFont typeface="Arial" pitchFamily="34" charset="0"/>
                  <a:buChar char="•"/>
                  <a:defRPr/>
                </a:pPr>
                <a:r>
                  <a:rPr lang="en-GB" sz="1000" dirty="0">
                    <a:solidFill>
                      <a:srgbClr val="4D4D4D"/>
                    </a:solidFill>
                    <a:cs typeface="Arial" pitchFamily="34" charset="0"/>
                  </a:rPr>
                  <a:t>Shape – distinctive shape is innovative and original</a:t>
                </a:r>
              </a:p>
            </p:txBody>
          </p:sp>
          <p:sp>
            <p:nvSpPr>
              <p:cNvPr id="8" name="Rounded Rectangle 7"/>
              <p:cNvSpPr/>
              <p:nvPr/>
            </p:nvSpPr>
            <p:spPr bwMode="auto">
              <a:xfrm>
                <a:off x="208112" y="3561138"/>
                <a:ext cx="1080120" cy="619731"/>
              </a:xfrm>
              <a:prstGeom prst="roundRect">
                <a:avLst/>
              </a:prstGeom>
              <a:solidFill>
                <a:schemeClr val="accent1">
                  <a:lumMod val="50000"/>
                </a:schemeClr>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lIns="128005" tIns="64002" rIns="128005" bIns="64002" anchor="ctr">
                <a:spAutoFit/>
              </a:bodyPr>
              <a:lstStyle/>
              <a:p>
                <a:pPr defTabSz="1279525">
                  <a:defRPr/>
                </a:pPr>
                <a:r>
                  <a:rPr lang="en-GB" sz="1400" dirty="0">
                    <a:solidFill>
                      <a:schemeClr val="bg1"/>
                    </a:solidFill>
                  </a:rPr>
                  <a:t>Eye Catching</a:t>
                </a:r>
              </a:p>
            </p:txBody>
          </p:sp>
        </p:grpSp>
        <p:grpSp>
          <p:nvGrpSpPr>
            <p:cNvPr id="90151" name="Group 54"/>
            <p:cNvGrpSpPr>
              <a:grpSpLocks/>
            </p:cNvGrpSpPr>
            <p:nvPr/>
          </p:nvGrpSpPr>
          <p:grpSpPr bwMode="auto">
            <a:xfrm>
              <a:off x="92" y="3571"/>
              <a:ext cx="2657" cy="534"/>
              <a:chOff x="146719" y="5111606"/>
              <a:chExt cx="4217779" cy="847794"/>
            </a:xfrm>
          </p:grpSpPr>
          <p:sp>
            <p:nvSpPr>
              <p:cNvPr id="13" name="Rounded Rectangle 12"/>
              <p:cNvSpPr/>
              <p:nvPr/>
            </p:nvSpPr>
            <p:spPr bwMode="auto">
              <a:xfrm>
                <a:off x="1216224" y="5147519"/>
                <a:ext cx="3096344" cy="738912"/>
              </a:xfrm>
              <a:prstGeom prst="roundRect">
                <a:avLst/>
              </a:prstGeom>
              <a:solidFill>
                <a:srgbClr val="E2A8C5"/>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lIns="128005" tIns="64002" rIns="128005" bIns="64002" anchor="ctr">
                <a:spAutoFit/>
              </a:bodyPr>
              <a:lstStyle/>
              <a:p>
                <a:pPr algn="l" defTabSz="1338263">
                  <a:spcBef>
                    <a:spcPct val="50000"/>
                  </a:spcBef>
                  <a:buFont typeface="Arial" pitchFamily="34" charset="0"/>
                  <a:buChar char="•"/>
                  <a:defRPr/>
                </a:pPr>
                <a:r>
                  <a:rPr lang="en-GB" sz="1000">
                    <a:solidFill>
                      <a:srgbClr val="4D4D4D"/>
                    </a:solidFill>
                    <a:cs typeface="Arial" pitchFamily="34" charset="0"/>
                  </a:rPr>
                  <a:t>Simple design – virtually fail safe</a:t>
                </a:r>
              </a:p>
              <a:p>
                <a:pPr algn="l" defTabSz="1338263">
                  <a:spcBef>
                    <a:spcPct val="50000"/>
                  </a:spcBef>
                  <a:buFont typeface="Arial" pitchFamily="34" charset="0"/>
                  <a:buChar char="•"/>
                  <a:defRPr/>
                </a:pPr>
                <a:r>
                  <a:rPr lang="en-GB" sz="1000">
                    <a:solidFill>
                      <a:srgbClr val="4D4D4D"/>
                    </a:solidFill>
                    <a:cs typeface="Arial" pitchFamily="34" charset="0"/>
                  </a:rPr>
                  <a:t>High quality and recyclable materials – leads to durable, heavy duty product</a:t>
                </a:r>
              </a:p>
            </p:txBody>
          </p:sp>
          <p:sp>
            <p:nvSpPr>
              <p:cNvPr id="15" name="Rounded Rectangle 14"/>
              <p:cNvSpPr/>
              <p:nvPr/>
            </p:nvSpPr>
            <p:spPr bwMode="auto">
              <a:xfrm>
                <a:off x="208112" y="5188981"/>
                <a:ext cx="1080120" cy="619731"/>
              </a:xfrm>
              <a:prstGeom prst="roundRect">
                <a:avLst/>
              </a:prstGeom>
              <a:solidFill>
                <a:srgbClr val="993366"/>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lIns="128005" tIns="64002" rIns="128005" bIns="64002" anchor="ctr">
                <a:spAutoFit/>
              </a:bodyPr>
              <a:lstStyle/>
              <a:p>
                <a:pPr defTabSz="1279525">
                  <a:defRPr/>
                </a:pPr>
                <a:endParaRPr lang="en-GB" sz="1400" dirty="0">
                  <a:solidFill>
                    <a:schemeClr val="bg1"/>
                  </a:solidFill>
                </a:endParaRPr>
              </a:p>
              <a:p>
                <a:pPr defTabSz="1279525">
                  <a:defRPr/>
                </a:pPr>
                <a:endParaRPr lang="en-GB" sz="1400" dirty="0">
                  <a:solidFill>
                    <a:schemeClr val="bg1"/>
                  </a:solidFill>
                </a:endParaRPr>
              </a:p>
            </p:txBody>
          </p:sp>
          <p:sp>
            <p:nvSpPr>
              <p:cNvPr id="90180" name="TextBox 15"/>
              <p:cNvSpPr txBox="1">
                <a:spLocks noChangeArrowheads="1"/>
              </p:cNvSpPr>
              <p:nvPr/>
            </p:nvSpPr>
            <p:spPr bwMode="auto">
              <a:xfrm>
                <a:off x="280120" y="5356919"/>
                <a:ext cx="86409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400">
                    <a:solidFill>
                      <a:schemeClr val="bg1"/>
                    </a:solidFill>
                  </a:rPr>
                  <a:t>Reliable</a:t>
                </a:r>
              </a:p>
            </p:txBody>
          </p:sp>
        </p:grpSp>
        <p:sp>
          <p:nvSpPr>
            <p:cNvPr id="18" name="Rounded Rectangle 17"/>
            <p:cNvSpPr/>
            <p:nvPr/>
          </p:nvSpPr>
          <p:spPr bwMode="auto">
            <a:xfrm>
              <a:off x="780" y="4130"/>
              <a:ext cx="1950" cy="572"/>
            </a:xfrm>
            <a:prstGeom prst="roundRect">
              <a:avLst/>
            </a:prstGeom>
            <a:solidFill>
              <a:srgbClr val="C5C5C5"/>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lIns="128005" tIns="64002" rIns="128005" bIns="64002" anchor="ctr">
              <a:spAutoFit/>
            </a:bodyPr>
            <a:lstStyle/>
            <a:p>
              <a:pPr algn="l" defTabSz="1338263">
                <a:spcBef>
                  <a:spcPct val="50000"/>
                </a:spcBef>
                <a:buFont typeface="Arial" pitchFamily="34" charset="0"/>
                <a:buChar char="•"/>
                <a:defRPr/>
              </a:pPr>
              <a:r>
                <a:rPr lang="en-GB" sz="1000">
                  <a:solidFill>
                    <a:srgbClr val="4D4D4D"/>
                  </a:solidFill>
                  <a:cs typeface="Arial" pitchFamily="34" charset="0"/>
                </a:rPr>
                <a:t>Inclusively designed – can be used with either hand and carried around the environment easily</a:t>
              </a:r>
            </a:p>
            <a:p>
              <a:pPr algn="l" defTabSz="1338263">
                <a:spcBef>
                  <a:spcPct val="50000"/>
                </a:spcBef>
                <a:buFont typeface="Arial" pitchFamily="34" charset="0"/>
                <a:buChar char="•"/>
                <a:defRPr/>
              </a:pPr>
              <a:r>
                <a:rPr lang="en-GB" sz="1000">
                  <a:solidFill>
                    <a:srgbClr val="4D4D4D"/>
                  </a:solidFill>
                  <a:cs typeface="Arial" pitchFamily="34" charset="0"/>
                </a:rPr>
                <a:t>Supported handles – increases stability of product</a:t>
              </a:r>
            </a:p>
          </p:txBody>
        </p:sp>
        <p:sp>
          <p:nvSpPr>
            <p:cNvPr id="19" name="Rounded Rectangle 18"/>
            <p:cNvSpPr/>
            <p:nvPr/>
          </p:nvSpPr>
          <p:spPr bwMode="auto">
            <a:xfrm>
              <a:off x="131" y="4210"/>
              <a:ext cx="681" cy="389"/>
            </a:xfrm>
            <a:prstGeom prst="roundRect">
              <a:avLst/>
            </a:prstGeom>
            <a:solidFill>
              <a:srgbClr val="4D4D4D"/>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lIns="128005" tIns="64002" rIns="128005" bIns="64002" anchor="ctr">
              <a:spAutoFit/>
            </a:bodyPr>
            <a:lstStyle/>
            <a:p>
              <a:pPr defTabSz="1279525">
                <a:defRPr/>
              </a:pPr>
              <a:endParaRPr lang="en-GB" sz="1400" dirty="0">
                <a:solidFill>
                  <a:schemeClr val="bg1"/>
                </a:solidFill>
              </a:endParaRPr>
            </a:p>
            <a:p>
              <a:pPr defTabSz="1279525">
                <a:defRPr/>
              </a:pPr>
              <a:endParaRPr lang="en-GB" sz="1400" dirty="0">
                <a:solidFill>
                  <a:schemeClr val="bg1"/>
                </a:solidFill>
              </a:endParaRPr>
            </a:p>
          </p:txBody>
        </p:sp>
        <p:sp>
          <p:nvSpPr>
            <p:cNvPr id="90158" name="TextBox 19"/>
            <p:cNvSpPr txBox="1">
              <a:spLocks noChangeArrowheads="1"/>
            </p:cNvSpPr>
            <p:nvPr/>
          </p:nvSpPr>
          <p:spPr bwMode="auto">
            <a:xfrm>
              <a:off x="131" y="4315"/>
              <a:ext cx="63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400">
                  <a:solidFill>
                    <a:schemeClr val="bg1"/>
                  </a:solidFill>
                </a:rPr>
                <a:t>Versatile</a:t>
              </a:r>
            </a:p>
          </p:txBody>
        </p:sp>
        <p:sp>
          <p:nvSpPr>
            <p:cNvPr id="24" name="Rounded Rectangle 23"/>
            <p:cNvSpPr/>
            <p:nvPr/>
          </p:nvSpPr>
          <p:spPr bwMode="auto">
            <a:xfrm>
              <a:off x="767" y="2888"/>
              <a:ext cx="1950" cy="626"/>
            </a:xfrm>
            <a:prstGeom prst="roundRect">
              <a:avLst/>
            </a:prstGeom>
            <a:solidFill>
              <a:srgbClr val="97FF97"/>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lIns="128005" tIns="64002" rIns="128005" bIns="64002" anchor="ctr">
              <a:spAutoFit/>
            </a:bodyPr>
            <a:lstStyle/>
            <a:p>
              <a:pPr algn="l" defTabSz="1338263">
                <a:spcBef>
                  <a:spcPct val="50000"/>
                </a:spcBef>
                <a:buFont typeface="Arial" pitchFamily="34" charset="0"/>
                <a:buChar char="•"/>
                <a:defRPr/>
              </a:pPr>
              <a:r>
                <a:rPr lang="en-GB" sz="1000">
                  <a:solidFill>
                    <a:srgbClr val="4D4D4D"/>
                  </a:solidFill>
                  <a:cs typeface="Arial" pitchFamily="34" charset="0"/>
                </a:rPr>
                <a:t>Simple and self explanatory</a:t>
              </a:r>
            </a:p>
            <a:p>
              <a:pPr algn="l" defTabSz="1338263">
                <a:spcBef>
                  <a:spcPct val="50000"/>
                </a:spcBef>
                <a:buFont typeface="Arial" pitchFamily="34" charset="0"/>
                <a:buChar char="•"/>
                <a:defRPr/>
              </a:pPr>
              <a:r>
                <a:rPr lang="en-GB" sz="1000">
                  <a:solidFill>
                    <a:srgbClr val="4D4D4D"/>
                  </a:solidFill>
                  <a:cs typeface="Arial" pitchFamily="34" charset="0"/>
                </a:rPr>
                <a:t>Easily transported</a:t>
              </a:r>
            </a:p>
            <a:p>
              <a:pPr algn="l" defTabSz="1338263">
                <a:spcBef>
                  <a:spcPct val="50000"/>
                </a:spcBef>
                <a:buFont typeface="Arial" pitchFamily="34" charset="0"/>
                <a:buChar char="•"/>
                <a:defRPr/>
              </a:pPr>
              <a:r>
                <a:rPr lang="en-GB" sz="1000">
                  <a:solidFill>
                    <a:srgbClr val="4D4D4D"/>
                  </a:solidFill>
                  <a:cs typeface="Arial" pitchFamily="34" charset="0"/>
                </a:rPr>
                <a:t>Can easily join parts together etc or unfold and also fold the stool easily</a:t>
              </a:r>
            </a:p>
          </p:txBody>
        </p:sp>
        <p:sp>
          <p:nvSpPr>
            <p:cNvPr id="25" name="Rounded Rectangle 24"/>
            <p:cNvSpPr/>
            <p:nvPr/>
          </p:nvSpPr>
          <p:spPr bwMode="auto">
            <a:xfrm>
              <a:off x="131" y="2994"/>
              <a:ext cx="681" cy="391"/>
            </a:xfrm>
            <a:prstGeom prst="roundRect">
              <a:avLst/>
            </a:prstGeom>
            <a:solidFill>
              <a:srgbClr val="00CC00"/>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lIns="128005" tIns="64002" rIns="128005" bIns="64002" anchor="ctr">
              <a:spAutoFit/>
            </a:bodyPr>
            <a:lstStyle/>
            <a:p>
              <a:pPr defTabSz="1279525">
                <a:defRPr/>
              </a:pPr>
              <a:endParaRPr lang="en-GB" sz="1400" dirty="0">
                <a:solidFill>
                  <a:schemeClr val="bg1"/>
                </a:solidFill>
              </a:endParaRPr>
            </a:p>
            <a:p>
              <a:pPr defTabSz="1279525">
                <a:defRPr/>
              </a:pPr>
              <a:endParaRPr lang="en-GB" sz="1400" dirty="0">
                <a:solidFill>
                  <a:schemeClr val="bg1"/>
                </a:solidFill>
              </a:endParaRPr>
            </a:p>
          </p:txBody>
        </p:sp>
        <p:sp>
          <p:nvSpPr>
            <p:cNvPr id="90165" name="TextBox 25"/>
            <p:cNvSpPr txBox="1">
              <a:spLocks noChangeArrowheads="1"/>
            </p:cNvSpPr>
            <p:nvPr/>
          </p:nvSpPr>
          <p:spPr bwMode="auto">
            <a:xfrm>
              <a:off x="176" y="3022"/>
              <a:ext cx="545"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400">
                  <a:solidFill>
                    <a:schemeClr val="bg1"/>
                  </a:solidFill>
                </a:rPr>
                <a:t>Easy to use</a:t>
              </a:r>
            </a:p>
          </p:txBody>
        </p:sp>
        <p:grpSp>
          <p:nvGrpSpPr>
            <p:cNvPr id="90166" name="Group 26"/>
            <p:cNvGrpSpPr>
              <a:grpSpLocks/>
            </p:cNvGrpSpPr>
            <p:nvPr/>
          </p:nvGrpSpPr>
          <p:grpSpPr bwMode="auto">
            <a:xfrm>
              <a:off x="86" y="1640"/>
              <a:ext cx="2663" cy="587"/>
              <a:chOff x="-4616424" y="4134490"/>
              <a:chExt cx="4228402" cy="933661"/>
            </a:xfrm>
          </p:grpSpPr>
          <p:sp>
            <p:nvSpPr>
              <p:cNvPr id="21" name="Rounded Rectangle 20"/>
              <p:cNvSpPr/>
              <p:nvPr/>
            </p:nvSpPr>
            <p:spPr bwMode="auto">
              <a:xfrm>
                <a:off x="-3536304" y="4168850"/>
                <a:ext cx="3096344" cy="824042"/>
              </a:xfrm>
              <a:prstGeom prst="roundRect">
                <a:avLst/>
              </a:prstGeom>
              <a:solidFill>
                <a:srgbClr val="FFCA7D"/>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lIns="128005" tIns="64002" rIns="128005" bIns="64002" anchor="ctr">
                <a:spAutoFit/>
              </a:bodyPr>
              <a:lstStyle/>
              <a:p>
                <a:pPr algn="l" defTabSz="1338263">
                  <a:spcBef>
                    <a:spcPct val="50000"/>
                  </a:spcBef>
                  <a:buFont typeface="Arial" pitchFamily="34" charset="0"/>
                  <a:buChar char="•"/>
                  <a:defRPr/>
                </a:pPr>
                <a:r>
                  <a:rPr lang="en-GB" sz="1000">
                    <a:solidFill>
                      <a:srgbClr val="4D4D4D"/>
                    </a:solidFill>
                    <a:cs typeface="Arial" pitchFamily="34" charset="0"/>
                  </a:rPr>
                  <a:t>Efficient – can be used indoors and also indoors</a:t>
                </a:r>
              </a:p>
              <a:p>
                <a:pPr algn="l" defTabSz="1338263">
                  <a:spcBef>
                    <a:spcPct val="50000"/>
                  </a:spcBef>
                  <a:buFont typeface="Arial" pitchFamily="34" charset="0"/>
                  <a:buChar char="•"/>
                  <a:defRPr/>
                </a:pPr>
                <a:r>
                  <a:rPr lang="en-GB" sz="1000">
                    <a:solidFill>
                      <a:srgbClr val="4D4D4D"/>
                    </a:solidFill>
                    <a:cs typeface="Arial" pitchFamily="34" charset="0"/>
                  </a:rPr>
                  <a:t>Light-weight</a:t>
                </a:r>
              </a:p>
              <a:p>
                <a:pPr algn="l" defTabSz="1338263">
                  <a:spcBef>
                    <a:spcPct val="50000"/>
                  </a:spcBef>
                  <a:buFont typeface="Arial" pitchFamily="34" charset="0"/>
                  <a:buChar char="•"/>
                  <a:defRPr/>
                </a:pPr>
                <a:r>
                  <a:rPr lang="en-GB" sz="1000">
                    <a:solidFill>
                      <a:srgbClr val="4D4D4D"/>
                    </a:solidFill>
                    <a:cs typeface="Arial" pitchFamily="34" charset="0"/>
                  </a:rPr>
                  <a:t>Use of recyclable materials</a:t>
                </a:r>
              </a:p>
            </p:txBody>
          </p:sp>
          <p:sp>
            <p:nvSpPr>
              <p:cNvPr id="22" name="Rounded Rectangle 21"/>
              <p:cNvSpPr/>
              <p:nvPr/>
            </p:nvSpPr>
            <p:spPr bwMode="auto">
              <a:xfrm>
                <a:off x="-4544416" y="4252877"/>
                <a:ext cx="1080120" cy="619731"/>
              </a:xfrm>
              <a:prstGeom prst="roundRect">
                <a:avLst/>
              </a:prstGeom>
              <a:solidFill>
                <a:srgbClr val="FF9900"/>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lIns="128005" tIns="64002" rIns="128005" bIns="64002" anchor="ctr">
                <a:spAutoFit/>
              </a:bodyPr>
              <a:lstStyle/>
              <a:p>
                <a:pPr defTabSz="1279525">
                  <a:defRPr/>
                </a:pPr>
                <a:endParaRPr lang="en-GB" sz="1400" dirty="0">
                  <a:solidFill>
                    <a:schemeClr val="bg1"/>
                  </a:solidFill>
                </a:endParaRPr>
              </a:p>
              <a:p>
                <a:pPr defTabSz="1279525">
                  <a:defRPr/>
                </a:pPr>
                <a:endParaRPr lang="en-GB" sz="1400" dirty="0">
                  <a:solidFill>
                    <a:schemeClr val="bg1"/>
                  </a:solidFill>
                </a:endParaRPr>
              </a:p>
            </p:txBody>
          </p:sp>
          <p:sp>
            <p:nvSpPr>
              <p:cNvPr id="90173" name="TextBox 22"/>
              <p:cNvSpPr txBox="1">
                <a:spLocks noChangeArrowheads="1"/>
              </p:cNvSpPr>
              <p:nvPr/>
            </p:nvSpPr>
            <p:spPr bwMode="auto">
              <a:xfrm>
                <a:off x="-4616424" y="4421047"/>
                <a:ext cx="1224018" cy="305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400">
                    <a:solidFill>
                      <a:schemeClr val="bg1"/>
                    </a:solidFill>
                  </a:rPr>
                  <a:t>Performance</a:t>
                </a:r>
              </a:p>
            </p:txBody>
          </p:sp>
        </p:grpSp>
      </p:grpSp>
      <p:sp>
        <p:nvSpPr>
          <p:cNvPr id="90121" name="Text Box 3"/>
          <p:cNvSpPr txBox="1">
            <a:spLocks noChangeArrowheads="1"/>
          </p:cNvSpPr>
          <p:nvPr/>
        </p:nvSpPr>
        <p:spPr bwMode="auto">
          <a:xfrm>
            <a:off x="4032250" y="7938"/>
            <a:ext cx="884872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800" b="1">
                <a:solidFill>
                  <a:schemeClr val="hlink"/>
                </a:solidFill>
                <a:cs typeface="Arial" pitchFamily="34" charset="0"/>
              </a:rPr>
              <a:t>WHAT WILL MAKE PEOPLE BUY MY PRODUCT RATHER THAN ANOTHER PRODUCT?</a:t>
            </a:r>
          </a:p>
        </p:txBody>
      </p:sp>
      <p:sp>
        <p:nvSpPr>
          <p:cNvPr id="90122" name="TextBox 57"/>
          <p:cNvSpPr txBox="1">
            <a:spLocks noChangeArrowheads="1"/>
          </p:cNvSpPr>
          <p:nvPr/>
        </p:nvSpPr>
        <p:spPr bwMode="auto">
          <a:xfrm>
            <a:off x="4384675" y="4348163"/>
            <a:ext cx="8337550" cy="520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a:solidFill>
                  <a:srgbClr val="993366"/>
                </a:solidFill>
              </a:rPr>
              <a:t>PRICING</a:t>
            </a:r>
            <a:r>
              <a:rPr lang="en-GB" altLang="en-US" sz="1200">
                <a:solidFill>
                  <a:srgbClr val="4D4D4D"/>
                </a:solidFill>
              </a:rPr>
              <a:t> – I am unable to give detailed pricing, however due to the simplicity of the design it would be easier to manufacture than standard School desks. </a:t>
            </a:r>
            <a:r>
              <a:rPr lang="en-GB" altLang="en-US" sz="1200" b="1" u="sng">
                <a:solidFill>
                  <a:srgbClr val="993366"/>
                </a:solidFill>
              </a:rPr>
              <a:t>British Kite Mark standardised</a:t>
            </a:r>
            <a:r>
              <a:rPr lang="en-GB" altLang="en-US" sz="1200">
                <a:solidFill>
                  <a:srgbClr val="4D4D4D"/>
                </a:solidFill>
              </a:rPr>
              <a:t> components would </a:t>
            </a:r>
            <a:r>
              <a:rPr lang="en-GB" altLang="en-US" sz="1200" b="1">
                <a:solidFill>
                  <a:schemeClr val="hlink"/>
                </a:solidFill>
              </a:rPr>
              <a:t>keep costs low</a:t>
            </a:r>
            <a:r>
              <a:rPr lang="en-GB" altLang="en-US" sz="1200">
                <a:solidFill>
                  <a:srgbClr val="4D4D4D"/>
                </a:solidFill>
              </a:rPr>
              <a:t>. This will lead to a </a:t>
            </a:r>
            <a:r>
              <a:rPr lang="en-GB" altLang="en-US" sz="1200" b="1">
                <a:solidFill>
                  <a:schemeClr val="hlink"/>
                </a:solidFill>
              </a:rPr>
              <a:t>final competitively priced product that is likely to be successful in current markets</a:t>
            </a:r>
            <a:r>
              <a:rPr lang="en-GB" altLang="en-US" sz="1200">
                <a:solidFill>
                  <a:srgbClr val="4D4D4D"/>
                </a:solidFill>
              </a:rPr>
              <a:t>. </a:t>
            </a:r>
          </a:p>
          <a:p>
            <a:pPr algn="just" eaLnBrk="1" hangingPunct="1"/>
            <a:endParaRPr lang="en-GB" altLang="en-US" sz="1600">
              <a:solidFill>
                <a:srgbClr val="4D4D4D"/>
              </a:solidFill>
            </a:endParaRPr>
          </a:p>
          <a:p>
            <a:pPr algn="just" eaLnBrk="1" hangingPunct="1"/>
            <a:r>
              <a:rPr lang="en-GB" altLang="en-US" sz="1400" b="1">
                <a:solidFill>
                  <a:srgbClr val="993366"/>
                </a:solidFill>
              </a:rPr>
              <a:t>PRODUCT IDENTITY</a:t>
            </a:r>
            <a:r>
              <a:rPr lang="en-GB" altLang="en-US" sz="1200">
                <a:solidFill>
                  <a:srgbClr val="4D4D4D"/>
                </a:solidFill>
              </a:rPr>
              <a:t>– “Ed Mate”. I came up with the product name “Ed Mate” as I felt it was very catchy and easy to </a:t>
            </a:r>
            <a:r>
              <a:rPr lang="en-GB" altLang="en-US" sz="1200" b="1">
                <a:solidFill>
                  <a:schemeClr val="hlink"/>
                </a:solidFill>
              </a:rPr>
              <a:t>remember</a:t>
            </a:r>
            <a:r>
              <a:rPr lang="en-GB" altLang="en-US" sz="1200">
                <a:solidFill>
                  <a:srgbClr val="4D4D4D"/>
                </a:solidFill>
              </a:rPr>
              <a:t>. I think the use of </a:t>
            </a:r>
            <a:r>
              <a:rPr lang="en-GB" altLang="en-US" sz="1200" b="1">
                <a:solidFill>
                  <a:schemeClr val="hlink"/>
                </a:solidFill>
              </a:rPr>
              <a:t>short words leaves the consumer interested and wanting to learn more about the product that is likely to be successful in current markets</a:t>
            </a:r>
            <a:r>
              <a:rPr lang="en-GB" altLang="en-US" sz="1200">
                <a:solidFill>
                  <a:srgbClr val="4D4D4D"/>
                </a:solidFill>
              </a:rPr>
              <a:t>. I think a memorable, catchy name can have a </a:t>
            </a:r>
            <a:r>
              <a:rPr lang="en-GB" altLang="en-US" sz="1200" b="1">
                <a:solidFill>
                  <a:srgbClr val="FF9900"/>
                </a:solidFill>
              </a:rPr>
              <a:t>very positive effect on the sales of the product</a:t>
            </a:r>
            <a:r>
              <a:rPr lang="en-GB" altLang="en-US" sz="1200">
                <a:solidFill>
                  <a:srgbClr val="4D4D4D"/>
                </a:solidFill>
              </a:rPr>
              <a:t>, </a:t>
            </a:r>
            <a:r>
              <a:rPr lang="en-GB" altLang="en-US" sz="1200" b="1">
                <a:solidFill>
                  <a:srgbClr val="FF9900"/>
                </a:solidFill>
              </a:rPr>
              <a:t>look at the Apple’s I Pods, I phones or I Pads success for instance</a:t>
            </a:r>
            <a:r>
              <a:rPr lang="en-GB" altLang="en-US" sz="1200">
                <a:solidFill>
                  <a:srgbClr val="4D4D4D"/>
                </a:solidFill>
              </a:rPr>
              <a:t>.</a:t>
            </a:r>
          </a:p>
          <a:p>
            <a:pPr algn="just" eaLnBrk="1" hangingPunct="1"/>
            <a:endParaRPr lang="en-GB" altLang="en-US" sz="1600" b="1">
              <a:solidFill>
                <a:srgbClr val="993366"/>
              </a:solidFill>
            </a:endParaRPr>
          </a:p>
          <a:p>
            <a:pPr algn="just" eaLnBrk="1" hangingPunct="1"/>
            <a:r>
              <a:rPr lang="en-GB" altLang="en-US" sz="1400" b="1">
                <a:solidFill>
                  <a:srgbClr val="993366"/>
                </a:solidFill>
              </a:rPr>
              <a:t>PACKAGING</a:t>
            </a:r>
            <a:r>
              <a:rPr lang="en-GB" altLang="en-US" sz="1200">
                <a:solidFill>
                  <a:srgbClr val="4D4D4D"/>
                </a:solidFill>
              </a:rPr>
              <a:t> – </a:t>
            </a:r>
            <a:r>
              <a:rPr lang="en-GB" altLang="en-US" sz="1200" b="1">
                <a:solidFill>
                  <a:schemeClr val="hlink"/>
                </a:solidFill>
              </a:rPr>
              <a:t>No complex packaging is needed</a:t>
            </a:r>
            <a:r>
              <a:rPr lang="en-GB" altLang="en-US" sz="1200">
                <a:solidFill>
                  <a:srgbClr val="4D4D4D"/>
                </a:solidFill>
              </a:rPr>
              <a:t>. The product will  be </a:t>
            </a:r>
            <a:r>
              <a:rPr lang="en-GB" altLang="en-US" sz="1200" b="1">
                <a:solidFill>
                  <a:schemeClr val="hlink"/>
                </a:solidFill>
              </a:rPr>
              <a:t>packaged in a standard cardboard box for safe delivery</a:t>
            </a:r>
            <a:r>
              <a:rPr lang="en-GB" altLang="en-US" sz="1200">
                <a:solidFill>
                  <a:srgbClr val="4D4D4D"/>
                </a:solidFill>
              </a:rPr>
              <a:t>. The main purpose of packaging retail stores is to </a:t>
            </a:r>
            <a:r>
              <a:rPr lang="en-GB" altLang="en-US" sz="1200" b="1">
                <a:solidFill>
                  <a:schemeClr val="hlink"/>
                </a:solidFill>
              </a:rPr>
              <a:t>catch consumers attention</a:t>
            </a:r>
            <a:r>
              <a:rPr lang="en-GB" altLang="en-US" sz="1200">
                <a:solidFill>
                  <a:srgbClr val="4D4D4D"/>
                </a:solidFill>
              </a:rPr>
              <a:t>. There is no need for this type of striking marketing on my products packaging as it will be sold on the internet and via telecoms. </a:t>
            </a:r>
            <a:r>
              <a:rPr lang="en-GB" altLang="en-US" sz="1200" b="1">
                <a:solidFill>
                  <a:srgbClr val="FF9900"/>
                </a:solidFill>
              </a:rPr>
              <a:t>Any complex packaging would be wasteful and would not be considerate of the environment</a:t>
            </a:r>
            <a:r>
              <a:rPr lang="en-GB" altLang="en-US" sz="1200">
                <a:solidFill>
                  <a:srgbClr val="4D4D4D"/>
                </a:solidFill>
              </a:rPr>
              <a:t>.</a:t>
            </a:r>
          </a:p>
          <a:p>
            <a:pPr algn="just" eaLnBrk="1" hangingPunct="1"/>
            <a:endParaRPr lang="en-GB" altLang="en-US" sz="1600" b="1">
              <a:solidFill>
                <a:srgbClr val="993366"/>
              </a:solidFill>
            </a:endParaRPr>
          </a:p>
          <a:p>
            <a:pPr algn="just" eaLnBrk="1" hangingPunct="1"/>
            <a:r>
              <a:rPr lang="en-GB" altLang="en-US" sz="1400" b="1">
                <a:solidFill>
                  <a:srgbClr val="993366"/>
                </a:solidFill>
              </a:rPr>
              <a:t>RETAIL</a:t>
            </a:r>
            <a:r>
              <a:rPr lang="en-GB" altLang="en-US" sz="1200">
                <a:solidFill>
                  <a:srgbClr val="4D4D4D"/>
                </a:solidFill>
              </a:rPr>
              <a:t> – </a:t>
            </a:r>
            <a:r>
              <a:rPr lang="en-GB" altLang="en-US" sz="1200" b="1">
                <a:solidFill>
                  <a:schemeClr val="hlink"/>
                </a:solidFill>
              </a:rPr>
              <a:t>The product would be sold ready to use</a:t>
            </a:r>
            <a:r>
              <a:rPr lang="en-GB" altLang="en-US" sz="1200">
                <a:solidFill>
                  <a:srgbClr val="4D4D4D"/>
                </a:solidFill>
              </a:rPr>
              <a:t>. Unlike self assembly furniture or kit cars the product will need no user input in its assembly. I am hopeful that the </a:t>
            </a:r>
            <a:r>
              <a:rPr lang="en-GB" altLang="en-US" sz="1200" b="1">
                <a:solidFill>
                  <a:srgbClr val="FF9900"/>
                </a:solidFill>
              </a:rPr>
              <a:t>self-explanatory design of the product ensures there will not need to be complicated operations instructions supplied with the product</a:t>
            </a:r>
            <a:r>
              <a:rPr lang="en-GB" altLang="en-US" sz="1200">
                <a:solidFill>
                  <a:srgbClr val="4D4D4D"/>
                </a:solidFill>
              </a:rPr>
              <a:t>. </a:t>
            </a:r>
          </a:p>
          <a:p>
            <a:pPr algn="just" eaLnBrk="1" hangingPunct="1"/>
            <a:endParaRPr lang="en-GB" altLang="en-US" sz="1600">
              <a:solidFill>
                <a:srgbClr val="4D4D4D"/>
              </a:solidFill>
            </a:endParaRPr>
          </a:p>
          <a:p>
            <a:pPr algn="just" eaLnBrk="1" hangingPunct="1"/>
            <a:r>
              <a:rPr lang="en-GB" altLang="en-US" sz="1400" b="1">
                <a:solidFill>
                  <a:srgbClr val="993366"/>
                </a:solidFill>
              </a:rPr>
              <a:t>SPONSORSHIP</a:t>
            </a:r>
            <a:r>
              <a:rPr lang="en-GB" altLang="en-US" sz="1200">
                <a:solidFill>
                  <a:srgbClr val="4D4D4D"/>
                </a:solidFill>
              </a:rPr>
              <a:t> – Unlike many  consumer goods there is no real benefits to getting the product sponsored, or using celebrities to market the product. However, I feel that that getting endorsement or recommendations by “well thought of”, world re-owned organisations such as the </a:t>
            </a:r>
            <a:r>
              <a:rPr lang="en-GB" altLang="en-US" sz="1200" b="1">
                <a:solidFill>
                  <a:schemeClr val="hlink"/>
                </a:solidFill>
              </a:rPr>
              <a:t>Frederick Jones company or the Red Cross, would be very beneficial or even the one of the biggest sponsorships, “Cocola”</a:t>
            </a:r>
            <a:r>
              <a:rPr lang="en-GB" altLang="en-US" sz="1200">
                <a:solidFill>
                  <a:srgbClr val="4D4D4D"/>
                </a:solidFill>
              </a:rPr>
              <a:t>.</a:t>
            </a:r>
          </a:p>
          <a:p>
            <a:pPr algn="just" eaLnBrk="1" hangingPunct="1"/>
            <a:endParaRPr lang="en-GB" altLang="en-US" sz="1000">
              <a:solidFill>
                <a:srgbClr val="4D4D4D"/>
              </a:solidFill>
            </a:endParaRPr>
          </a:p>
          <a:p>
            <a:pPr algn="just" eaLnBrk="1" hangingPunct="1"/>
            <a:r>
              <a:rPr lang="en-GB" altLang="en-US" sz="1200">
                <a:solidFill>
                  <a:srgbClr val="4D4D4D"/>
                </a:solidFill>
              </a:rPr>
              <a:t>Endorsement from such organisations would mean the product would be featured in publications and get further marketing for a low fee. The Red Cross for instance have their own publications that are distributed around the world. Any advertising endorsed by a well know charity will be looked favourably upon by other charities worldwide.</a:t>
            </a:r>
          </a:p>
        </p:txBody>
      </p:sp>
      <p:grpSp>
        <p:nvGrpSpPr>
          <p:cNvPr id="90123" name="Group 76"/>
          <p:cNvGrpSpPr>
            <a:grpSpLocks/>
          </p:cNvGrpSpPr>
          <p:nvPr/>
        </p:nvGrpSpPr>
        <p:grpSpPr bwMode="auto">
          <a:xfrm>
            <a:off x="4321175" y="782638"/>
            <a:ext cx="8488363" cy="3455987"/>
            <a:chOff x="2722" y="415"/>
            <a:chExt cx="5347" cy="2177"/>
          </a:xfrm>
        </p:grpSpPr>
        <p:sp>
          <p:nvSpPr>
            <p:cNvPr id="59" name="Rounded Rectangle 58"/>
            <p:cNvSpPr/>
            <p:nvPr/>
          </p:nvSpPr>
          <p:spPr bwMode="auto">
            <a:xfrm>
              <a:off x="2853" y="439"/>
              <a:ext cx="4997" cy="390"/>
            </a:xfrm>
            <a:prstGeom prst="roundRect">
              <a:avLst/>
            </a:prstGeom>
            <a:solidFill>
              <a:srgbClr val="993366"/>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lIns="128005" tIns="64002" rIns="128005" bIns="64002" anchor="ctr">
              <a:spAutoFit/>
            </a:bodyPr>
            <a:lstStyle/>
            <a:p>
              <a:pPr defTabSz="1279525">
                <a:defRPr/>
              </a:pPr>
              <a:endParaRPr lang="en-GB" sz="1400" dirty="0">
                <a:solidFill>
                  <a:schemeClr val="bg1"/>
                </a:solidFill>
              </a:endParaRPr>
            </a:p>
            <a:p>
              <a:pPr defTabSz="1279525">
                <a:defRPr/>
              </a:pPr>
              <a:endParaRPr lang="en-GB" sz="1400" dirty="0">
                <a:solidFill>
                  <a:schemeClr val="bg1"/>
                </a:solidFill>
              </a:endParaRPr>
            </a:p>
          </p:txBody>
        </p:sp>
        <p:sp>
          <p:nvSpPr>
            <p:cNvPr id="90128" name="TextBox 59"/>
            <p:cNvSpPr txBox="1">
              <a:spLocks noChangeArrowheads="1"/>
            </p:cNvSpPr>
            <p:nvPr/>
          </p:nvSpPr>
          <p:spPr bwMode="auto">
            <a:xfrm>
              <a:off x="2722" y="523"/>
              <a:ext cx="534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800">
                  <a:solidFill>
                    <a:schemeClr val="bg1"/>
                  </a:solidFill>
                </a:rPr>
                <a:t>NO OTHER PRODUCT LIKE IT ON THE MARKET</a:t>
              </a:r>
            </a:p>
          </p:txBody>
        </p:sp>
        <p:sp>
          <p:nvSpPr>
            <p:cNvPr id="63" name="Rounded Rectangle 62"/>
            <p:cNvSpPr/>
            <p:nvPr/>
          </p:nvSpPr>
          <p:spPr bwMode="auto">
            <a:xfrm>
              <a:off x="3760" y="964"/>
              <a:ext cx="4082" cy="519"/>
            </a:xfrm>
            <a:prstGeom prst="roundRect">
              <a:avLst/>
            </a:prstGeom>
            <a:solidFill>
              <a:srgbClr val="C5C5C5"/>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lIns="128005" tIns="64002" rIns="128005" bIns="64002" anchor="ctr">
              <a:spAutoFit/>
            </a:bodyPr>
            <a:lstStyle/>
            <a:p>
              <a:pPr algn="l" defTabSz="1338263">
                <a:spcBef>
                  <a:spcPct val="50000"/>
                </a:spcBef>
                <a:buFont typeface="Arial" pitchFamily="34" charset="0"/>
                <a:buChar char="•"/>
                <a:defRPr/>
              </a:pPr>
              <a:r>
                <a:rPr lang="en-GB" sz="1000">
                  <a:solidFill>
                    <a:srgbClr val="4D4D4D"/>
                  </a:solidFill>
                  <a:cs typeface="Arial" pitchFamily="34" charset="0"/>
                </a:rPr>
                <a:t>Improve ease of use</a:t>
              </a:r>
            </a:p>
            <a:p>
              <a:pPr algn="l" defTabSz="1338263">
                <a:spcBef>
                  <a:spcPct val="50000"/>
                </a:spcBef>
                <a:buFont typeface="Arial" pitchFamily="34" charset="0"/>
                <a:buChar char="•"/>
                <a:defRPr/>
              </a:pPr>
              <a:r>
                <a:rPr lang="en-GB" sz="1000">
                  <a:solidFill>
                    <a:srgbClr val="4D4D4D"/>
                  </a:solidFill>
                  <a:cs typeface="Arial" pitchFamily="34" charset="0"/>
                </a:rPr>
                <a:t>Encourages sharing</a:t>
              </a:r>
            </a:p>
            <a:p>
              <a:pPr algn="l" defTabSz="1338263">
                <a:spcBef>
                  <a:spcPct val="50000"/>
                </a:spcBef>
                <a:buFont typeface="Arial" pitchFamily="34" charset="0"/>
                <a:buChar char="•"/>
                <a:defRPr/>
              </a:pPr>
              <a:r>
                <a:rPr lang="en-GB" sz="1000">
                  <a:solidFill>
                    <a:srgbClr val="4D4D4D"/>
                  </a:solidFill>
                  <a:cs typeface="Arial" pitchFamily="34" charset="0"/>
                </a:rPr>
                <a:t>Rebuilds a young student’s education and also lives</a:t>
              </a:r>
            </a:p>
          </p:txBody>
        </p:sp>
        <p:sp>
          <p:nvSpPr>
            <p:cNvPr id="64" name="Rounded Rectangle 63"/>
            <p:cNvSpPr/>
            <p:nvPr/>
          </p:nvSpPr>
          <p:spPr bwMode="auto">
            <a:xfrm>
              <a:off x="2853" y="1017"/>
              <a:ext cx="952" cy="391"/>
            </a:xfrm>
            <a:prstGeom prst="roundRect">
              <a:avLst/>
            </a:prstGeom>
            <a:solidFill>
              <a:srgbClr val="4D4D4D"/>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lIns="128005" tIns="64002" rIns="128005" bIns="64002" anchor="ctr">
              <a:spAutoFit/>
            </a:bodyPr>
            <a:lstStyle/>
            <a:p>
              <a:pPr defTabSz="1279525">
                <a:defRPr/>
              </a:pPr>
              <a:endParaRPr lang="en-GB" sz="1400" dirty="0">
                <a:solidFill>
                  <a:schemeClr val="bg1"/>
                </a:solidFill>
              </a:endParaRPr>
            </a:p>
            <a:p>
              <a:pPr defTabSz="1279525">
                <a:defRPr/>
              </a:pPr>
              <a:endParaRPr lang="en-GB" sz="1400" dirty="0">
                <a:solidFill>
                  <a:schemeClr val="bg1"/>
                </a:solidFill>
              </a:endParaRPr>
            </a:p>
          </p:txBody>
        </p:sp>
        <p:sp>
          <p:nvSpPr>
            <p:cNvPr id="90135" name="TextBox 64"/>
            <p:cNvSpPr txBox="1">
              <a:spLocks noChangeArrowheads="1"/>
            </p:cNvSpPr>
            <p:nvPr/>
          </p:nvSpPr>
          <p:spPr bwMode="auto">
            <a:xfrm>
              <a:off x="2898" y="1074"/>
              <a:ext cx="907"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400">
                  <a:solidFill>
                    <a:schemeClr val="bg1"/>
                  </a:solidFill>
                </a:rPr>
                <a:t>All –in-one solution </a:t>
              </a:r>
            </a:p>
          </p:txBody>
        </p:sp>
        <p:sp>
          <p:nvSpPr>
            <p:cNvPr id="67" name="Rounded Rectangle 66"/>
            <p:cNvSpPr/>
            <p:nvPr/>
          </p:nvSpPr>
          <p:spPr bwMode="auto">
            <a:xfrm>
              <a:off x="3760" y="1572"/>
              <a:ext cx="4082" cy="359"/>
            </a:xfrm>
            <a:prstGeom prst="roundRect">
              <a:avLst/>
            </a:prstGeom>
            <a:solidFill>
              <a:schemeClr val="accent1">
                <a:lumMod val="90000"/>
              </a:schemeClr>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lIns="128005" tIns="64002" rIns="128005" bIns="64002" anchor="ctr">
              <a:spAutoFit/>
            </a:bodyPr>
            <a:lstStyle/>
            <a:p>
              <a:pPr algn="l" defTabSz="1338263">
                <a:spcBef>
                  <a:spcPct val="50000"/>
                </a:spcBef>
                <a:buFont typeface="Arial" pitchFamily="34" charset="0"/>
                <a:buChar char="•"/>
                <a:defRPr/>
              </a:pPr>
              <a:r>
                <a:rPr lang="en-GB" sz="1000" dirty="0">
                  <a:solidFill>
                    <a:srgbClr val="4D4D4D"/>
                  </a:solidFill>
                  <a:cs typeface="Arial" pitchFamily="34" charset="0"/>
                </a:rPr>
                <a:t>High quality yet  simplistic design</a:t>
              </a:r>
            </a:p>
            <a:p>
              <a:pPr algn="l" defTabSz="1338263">
                <a:spcBef>
                  <a:spcPct val="50000"/>
                </a:spcBef>
                <a:buFont typeface="Arial" pitchFamily="34" charset="0"/>
                <a:buChar char="•"/>
                <a:defRPr/>
              </a:pPr>
              <a:r>
                <a:rPr lang="en-GB" sz="1000" dirty="0">
                  <a:solidFill>
                    <a:srgbClr val="4D4D4D"/>
                  </a:solidFill>
                  <a:cs typeface="Arial" pitchFamily="34" charset="0"/>
                </a:rPr>
                <a:t>Unbeatable performance</a:t>
              </a:r>
            </a:p>
          </p:txBody>
        </p:sp>
        <p:sp>
          <p:nvSpPr>
            <p:cNvPr id="70" name="Rounded Rectangle 69"/>
            <p:cNvSpPr/>
            <p:nvPr/>
          </p:nvSpPr>
          <p:spPr bwMode="auto">
            <a:xfrm>
              <a:off x="3760" y="2026"/>
              <a:ext cx="4082" cy="519"/>
            </a:xfrm>
            <a:prstGeom prst="roundRect">
              <a:avLst/>
            </a:prstGeom>
            <a:solidFill>
              <a:srgbClr val="FFCA7D"/>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lIns="128005" tIns="64002" rIns="128005" bIns="64002" anchor="ctr">
              <a:spAutoFit/>
            </a:bodyPr>
            <a:lstStyle/>
            <a:p>
              <a:pPr algn="l" defTabSz="1338263">
                <a:spcBef>
                  <a:spcPct val="50000"/>
                </a:spcBef>
                <a:buFont typeface="Arial" pitchFamily="34" charset="0"/>
                <a:buChar char="•"/>
                <a:defRPr/>
              </a:pPr>
              <a:r>
                <a:rPr lang="en-GB" sz="1000">
                  <a:solidFill>
                    <a:srgbClr val="4D4D4D"/>
                  </a:solidFill>
                  <a:cs typeface="Arial" pitchFamily="34" charset="0"/>
                </a:rPr>
                <a:t>Ergonomic handles</a:t>
              </a:r>
            </a:p>
            <a:p>
              <a:pPr algn="l" defTabSz="1338263">
                <a:spcBef>
                  <a:spcPct val="50000"/>
                </a:spcBef>
                <a:buFont typeface="Arial" pitchFamily="34" charset="0"/>
                <a:buChar char="•"/>
                <a:defRPr/>
              </a:pPr>
              <a:r>
                <a:rPr lang="en-GB" sz="1000">
                  <a:solidFill>
                    <a:srgbClr val="4D4D4D"/>
                  </a:solidFill>
                  <a:cs typeface="Arial" pitchFamily="34" charset="0"/>
                </a:rPr>
                <a:t>Storage for  school equipment or a office stationary. It also stores the stool and also the desk.</a:t>
              </a:r>
            </a:p>
            <a:p>
              <a:pPr algn="l" defTabSz="1338263">
                <a:spcBef>
                  <a:spcPct val="50000"/>
                </a:spcBef>
                <a:buFont typeface="Arial" pitchFamily="34" charset="0"/>
                <a:buChar char="•"/>
                <a:defRPr/>
              </a:pPr>
              <a:r>
                <a:rPr lang="en-GB" sz="1000">
                  <a:solidFill>
                    <a:srgbClr val="4D4D4D"/>
                  </a:solidFill>
                  <a:cs typeface="Arial" pitchFamily="34" charset="0"/>
                </a:rPr>
                <a:t>Makes education more fun and makes you want to learn.</a:t>
              </a:r>
            </a:p>
          </p:txBody>
        </p:sp>
        <p:sp>
          <p:nvSpPr>
            <p:cNvPr id="73" name="Rounded Rectangle 72"/>
            <p:cNvSpPr/>
            <p:nvPr/>
          </p:nvSpPr>
          <p:spPr bwMode="auto">
            <a:xfrm>
              <a:off x="2853" y="1572"/>
              <a:ext cx="952" cy="391"/>
            </a:xfrm>
            <a:prstGeom prst="roundRect">
              <a:avLst/>
            </a:prstGeom>
            <a:solidFill>
              <a:schemeClr val="accent1">
                <a:lumMod val="50000"/>
              </a:schemeClr>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lIns="128005" tIns="64002" rIns="128005" bIns="64002" anchor="ctr">
              <a:spAutoFit/>
            </a:bodyPr>
            <a:lstStyle/>
            <a:p>
              <a:pPr defTabSz="1279525">
                <a:defRPr/>
              </a:pPr>
              <a:endParaRPr lang="en-GB" sz="1400" dirty="0">
                <a:solidFill>
                  <a:schemeClr val="bg1"/>
                </a:solidFill>
              </a:endParaRPr>
            </a:p>
            <a:p>
              <a:pPr defTabSz="1279525">
                <a:defRPr/>
              </a:pPr>
              <a:endParaRPr lang="en-GB" sz="1400" dirty="0">
                <a:solidFill>
                  <a:schemeClr val="bg1"/>
                </a:solidFill>
              </a:endParaRPr>
            </a:p>
          </p:txBody>
        </p:sp>
        <p:sp>
          <p:nvSpPr>
            <p:cNvPr id="90145" name="TextBox 73"/>
            <p:cNvSpPr txBox="1">
              <a:spLocks noChangeArrowheads="1"/>
            </p:cNvSpPr>
            <p:nvPr/>
          </p:nvSpPr>
          <p:spPr bwMode="auto">
            <a:xfrm>
              <a:off x="2898" y="1663"/>
              <a:ext cx="907"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400">
                  <a:solidFill>
                    <a:schemeClr val="bg1"/>
                  </a:solidFill>
                </a:rPr>
                <a:t>Superior</a:t>
              </a:r>
            </a:p>
          </p:txBody>
        </p:sp>
        <p:sp>
          <p:nvSpPr>
            <p:cNvPr id="75" name="Rounded Rectangle 74"/>
            <p:cNvSpPr/>
            <p:nvPr/>
          </p:nvSpPr>
          <p:spPr bwMode="auto">
            <a:xfrm>
              <a:off x="2853" y="2089"/>
              <a:ext cx="952" cy="391"/>
            </a:xfrm>
            <a:prstGeom prst="roundRect">
              <a:avLst/>
            </a:prstGeom>
            <a:solidFill>
              <a:srgbClr val="FF9900"/>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lIns="128005" tIns="64002" rIns="128005" bIns="64002" anchor="ctr">
              <a:spAutoFit/>
            </a:bodyPr>
            <a:lstStyle/>
            <a:p>
              <a:pPr defTabSz="1279525">
                <a:defRPr/>
              </a:pPr>
              <a:endParaRPr lang="en-GB" sz="1400" dirty="0">
                <a:solidFill>
                  <a:schemeClr val="bg1"/>
                </a:solidFill>
              </a:endParaRPr>
            </a:p>
            <a:p>
              <a:pPr defTabSz="1279525">
                <a:defRPr/>
              </a:pPr>
              <a:endParaRPr lang="en-GB" sz="1400" dirty="0">
                <a:solidFill>
                  <a:schemeClr val="bg1"/>
                </a:solidFill>
              </a:endParaRPr>
            </a:p>
          </p:txBody>
        </p:sp>
        <p:sp>
          <p:nvSpPr>
            <p:cNvPr id="90149" name="TextBox 71"/>
            <p:cNvSpPr txBox="1">
              <a:spLocks noChangeArrowheads="1"/>
            </p:cNvSpPr>
            <p:nvPr/>
          </p:nvSpPr>
          <p:spPr bwMode="auto">
            <a:xfrm>
              <a:off x="2943" y="2195"/>
              <a:ext cx="771"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400">
                  <a:solidFill>
                    <a:schemeClr val="bg1"/>
                  </a:solidFill>
                </a:rPr>
                <a:t>Features</a:t>
              </a:r>
            </a:p>
          </p:txBody>
        </p:sp>
      </p:grpSp>
      <p:pic>
        <p:nvPicPr>
          <p:cNvPr id="90124" name="Picture 79" descr="ua_46-british-red-cross-logo-a4_marque_rgb"/>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5425" y="7920038"/>
            <a:ext cx="4681538" cy="177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11"/>
          <p:cNvSpPr>
            <a:spLocks noChangeArrowheads="1"/>
          </p:cNvSpPr>
          <p:nvPr/>
        </p:nvSpPr>
        <p:spPr bwMode="auto">
          <a:xfrm>
            <a:off x="0" y="0"/>
            <a:ext cx="12801600" cy="9601200"/>
          </a:xfrm>
          <a:prstGeom prst="rect">
            <a:avLst/>
          </a:prstGeom>
          <a:solidFill>
            <a:schemeClr val="bg1"/>
          </a:solidFill>
          <a:ln w="28575" algn="ctr">
            <a:solidFill>
              <a:schemeClr val="bg1"/>
            </a:solidFill>
            <a:miter lim="800000"/>
            <a:headEnd/>
            <a:tailEnd/>
          </a:ln>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91139" name="Text Box 6"/>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91140" name="Text Box 2"/>
          <p:cNvSpPr txBox="1">
            <a:spLocks noChangeArrowheads="1"/>
          </p:cNvSpPr>
          <p:nvPr/>
        </p:nvSpPr>
        <p:spPr bwMode="auto">
          <a:xfrm>
            <a:off x="-20638" y="161925"/>
            <a:ext cx="4044951"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MARKETING PRESENTATION</a:t>
            </a:r>
          </a:p>
        </p:txBody>
      </p:sp>
      <p:sp>
        <p:nvSpPr>
          <p:cNvPr id="91141" name="Text Box 11"/>
          <p:cNvSpPr txBox="1">
            <a:spLocks noChangeArrowheads="1"/>
          </p:cNvSpPr>
          <p:nvPr/>
        </p:nvSpPr>
        <p:spPr bwMode="auto">
          <a:xfrm>
            <a:off x="71438" y="1487488"/>
            <a:ext cx="5392737" cy="7747000"/>
          </a:xfrm>
          <a:prstGeom prst="rect">
            <a:avLst/>
          </a:prstGeom>
          <a:solidFill>
            <a:schemeClr val="bg1"/>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rgbClr val="4D4D4D"/>
                </a:solidFill>
              </a:rPr>
              <a:t>Having carefully researched  the school desks products in magazines,  the internet, etc.  Throughout the project I am going to make market my own product. As my product is very specialist it has to marketed in a very different way  to other, more consumer products. The market which I have to address is a niche market of “buyers” for  each charity across the United Kingdom and in fact around the world. </a:t>
            </a:r>
            <a:r>
              <a:rPr lang="en-GB" altLang="en-US" sz="1000" b="1">
                <a:solidFill>
                  <a:schemeClr val="hlink"/>
                </a:solidFill>
              </a:rPr>
              <a:t>These “buyers” are often leaders who have spent some years within helping out and redeveloping the poorer countries that are destroyed by disasters such as the Haiti and Japan’s earthquake</a:t>
            </a:r>
            <a:r>
              <a:rPr lang="en-GB" altLang="en-US" sz="1000">
                <a:solidFill>
                  <a:srgbClr val="4D4D4D"/>
                </a:solidFill>
              </a:rPr>
              <a:t>.  They have enough experience to know exactly what the needs of the service are. I have therefore decided my market product in </a:t>
            </a:r>
            <a:r>
              <a:rPr lang="en-GB" altLang="en-US" sz="1000" b="1">
                <a:solidFill>
                  <a:schemeClr val="hlink"/>
                </a:solidFill>
              </a:rPr>
              <a:t>two different ways</a:t>
            </a:r>
            <a:r>
              <a:rPr lang="en-GB" altLang="en-US" sz="1000">
                <a:solidFill>
                  <a:srgbClr val="4D4D4D"/>
                </a:solidFill>
              </a:rPr>
              <a:t>: </a:t>
            </a:r>
          </a:p>
          <a:p>
            <a:pPr algn="just" eaLnBrk="1" hangingPunct="1"/>
            <a:endParaRPr lang="en-GB" altLang="en-US" sz="1000">
              <a:solidFill>
                <a:srgbClr val="4D4D4D"/>
              </a:solidFill>
            </a:endParaRPr>
          </a:p>
          <a:p>
            <a:pPr algn="just" eaLnBrk="1" hangingPunct="1">
              <a:buFontTx/>
              <a:buChar char="•"/>
            </a:pPr>
            <a:r>
              <a:rPr lang="en-GB" altLang="en-US" sz="1000" b="1">
                <a:solidFill>
                  <a:srgbClr val="FF9900"/>
                </a:solidFill>
              </a:rPr>
              <a:t>A magazine advert (as this seems to be very common way to advertise products for use by charity services.</a:t>
            </a:r>
          </a:p>
          <a:p>
            <a:pPr algn="just" eaLnBrk="1" hangingPunct="1">
              <a:buFontTx/>
              <a:buChar char="•"/>
            </a:pPr>
            <a:r>
              <a:rPr lang="en-GB" altLang="en-US" sz="1000" b="1">
                <a:solidFill>
                  <a:srgbClr val="FF9900"/>
                </a:solidFill>
              </a:rPr>
              <a:t>A video campaign to be used at conventions, product shows and in private viewings at the product.  </a:t>
            </a:r>
          </a:p>
          <a:p>
            <a:pPr algn="just" eaLnBrk="1" hangingPunct="1"/>
            <a:endParaRPr lang="en-GB" altLang="en-US" sz="1000" b="1">
              <a:solidFill>
                <a:srgbClr val="FF9900"/>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endParaRPr lang="en-GB" altLang="en-US" sz="1000" b="1">
              <a:solidFill>
                <a:schemeClr val="hlink"/>
              </a:solidFill>
            </a:endParaRPr>
          </a:p>
          <a:p>
            <a:pPr algn="just" eaLnBrk="1" hangingPunct="1"/>
            <a:r>
              <a:rPr lang="en-GB" altLang="en-US" sz="1000">
                <a:solidFill>
                  <a:srgbClr val="4D4D4D"/>
                </a:solidFill>
              </a:rPr>
              <a:t>Firstly I am going to produce the magazine article. It may seem odd but posters seem to be best way to advertise products for use within the school desk (shown on the right). Products from around the world are all advertised in British magazines. </a:t>
            </a:r>
          </a:p>
          <a:p>
            <a:pPr algn="just" eaLnBrk="1" hangingPunct="1"/>
            <a:endParaRPr lang="en-GB" altLang="en-US" sz="1000">
              <a:solidFill>
                <a:srgbClr val="4D4D4D"/>
              </a:solidFill>
            </a:endParaRPr>
          </a:p>
          <a:p>
            <a:pPr algn="just" eaLnBrk="1" hangingPunct="1"/>
            <a:r>
              <a:rPr lang="en-GB" altLang="en-US" sz="1000">
                <a:solidFill>
                  <a:srgbClr val="4D4D4D"/>
                </a:solidFill>
              </a:rPr>
              <a:t>If a new product is advertised in a magazine and a company want to put it into use a </a:t>
            </a:r>
            <a:r>
              <a:rPr lang="en-GB" altLang="en-US" sz="1000" b="1">
                <a:solidFill>
                  <a:schemeClr val="hlink"/>
                </a:solidFill>
              </a:rPr>
              <a:t>batch are brought and rigorously tested by Frederick Jones Packaging Company in Belfast</a:t>
            </a:r>
            <a:r>
              <a:rPr lang="en-GB" altLang="en-US" sz="1000">
                <a:solidFill>
                  <a:srgbClr val="4D4D4D"/>
                </a:solidFill>
              </a:rPr>
              <a:t>. Once it is approved it is </a:t>
            </a:r>
            <a:r>
              <a:rPr lang="en-GB" altLang="en-US" sz="1000" b="1">
                <a:solidFill>
                  <a:schemeClr val="hlink"/>
                </a:solidFill>
              </a:rPr>
              <a:t>tested by selected users for 2-3 months</a:t>
            </a:r>
            <a:r>
              <a:rPr lang="en-GB" altLang="en-US" sz="1000">
                <a:solidFill>
                  <a:srgbClr val="4D4D4D"/>
                </a:solidFill>
              </a:rPr>
              <a:t>. If it passes all evaluations it is put into use in every company in worldwide. Therefore, from a simple magazine advert the product can become very successful in a short period of time.</a:t>
            </a:r>
          </a:p>
          <a:p>
            <a:pPr algn="just" eaLnBrk="1" hangingPunct="1"/>
            <a:endParaRPr lang="en-GB" altLang="en-US" sz="1000">
              <a:solidFill>
                <a:srgbClr val="4D4D4D"/>
              </a:solidFill>
            </a:endParaRPr>
          </a:p>
          <a:p>
            <a:pPr algn="just" eaLnBrk="1" hangingPunct="1"/>
            <a:r>
              <a:rPr lang="en-GB" altLang="en-US" sz="1000">
                <a:solidFill>
                  <a:srgbClr val="4D4D4D"/>
                </a:solidFill>
              </a:rPr>
              <a:t>The advertisement will </a:t>
            </a:r>
            <a:r>
              <a:rPr lang="en-GB" altLang="en-US" sz="1000" b="1">
                <a:solidFill>
                  <a:schemeClr val="hlink"/>
                </a:solidFill>
              </a:rPr>
              <a:t>have to be eye catching and give a short, easily understandable description of how the product works</a:t>
            </a:r>
            <a:r>
              <a:rPr lang="en-GB" altLang="en-US" sz="1000">
                <a:solidFill>
                  <a:srgbClr val="4D4D4D"/>
                </a:solidFill>
              </a:rPr>
              <a:t>. As there is a lot of competition throughout all areas of school desks or cardboard products my advert must stand out from the rest. It is a product that has never been made before and therefore would theoretically get a lot of attention anyway. However without an eye catching advertisement it would unlikely be discovered and out into use by students etc.</a:t>
            </a:r>
          </a:p>
          <a:p>
            <a:pPr algn="just" eaLnBrk="1" hangingPunct="1"/>
            <a:endParaRPr lang="en-GB" altLang="en-US" sz="1000">
              <a:solidFill>
                <a:srgbClr val="4D4D4D"/>
              </a:solidFill>
            </a:endParaRPr>
          </a:p>
          <a:p>
            <a:pPr algn="just" eaLnBrk="1" hangingPunct="1"/>
            <a:r>
              <a:rPr lang="en-GB" altLang="en-US" sz="1000">
                <a:solidFill>
                  <a:srgbClr val="4D4D4D"/>
                </a:solidFill>
              </a:rPr>
              <a:t>Advertising could also be done on the internet. With the product video I am creating playing as soon as you connect to the website, </a:t>
            </a:r>
            <a:r>
              <a:rPr lang="en-GB" altLang="en-US" sz="1000">
                <a:solidFill>
                  <a:srgbClr val="4D4D4D"/>
                </a:solidFill>
                <a:hlinkClick r:id="rId3"/>
              </a:rPr>
              <a:t>www.EdMate.com</a:t>
            </a:r>
            <a:r>
              <a:rPr lang="en-GB" altLang="en-US" sz="1000">
                <a:solidFill>
                  <a:srgbClr val="4D4D4D"/>
                </a:solidFill>
              </a:rPr>
              <a:t>. </a:t>
            </a:r>
          </a:p>
          <a:p>
            <a:pPr algn="just" eaLnBrk="1" hangingPunct="1"/>
            <a:endParaRPr lang="en-GB" altLang="en-US" sz="1000">
              <a:solidFill>
                <a:srgbClr val="4D4D4D"/>
              </a:solidFill>
            </a:endParaRPr>
          </a:p>
          <a:p>
            <a:pPr algn="just" eaLnBrk="1" hangingPunct="1"/>
            <a:r>
              <a:rPr lang="en-GB" altLang="en-US" sz="1000">
                <a:solidFill>
                  <a:srgbClr val="4D4D4D"/>
                </a:solidFill>
              </a:rPr>
              <a:t>I would intend to sell the product on the internet and, as the product is for a small niche market, sell it on the phone. </a:t>
            </a:r>
            <a:r>
              <a:rPr lang="en-GB" altLang="en-US" sz="1000" b="1">
                <a:solidFill>
                  <a:schemeClr val="hlink"/>
                </a:solidFill>
              </a:rPr>
              <a:t>Most likely any sales would be made in large quantities ordered by charities or other consumers who would like to buy this product and therefore there would be no need to sell the product in shops, instead buying directly from the manufacturer</a:t>
            </a:r>
            <a:r>
              <a:rPr lang="en-GB" altLang="en-US" sz="1000">
                <a:solidFill>
                  <a:srgbClr val="4D4D4D"/>
                </a:solidFill>
              </a:rPr>
              <a:t>.</a:t>
            </a:r>
            <a:r>
              <a:rPr lang="en-GB" altLang="en-US" sz="1000"/>
              <a:t>  </a:t>
            </a:r>
            <a:endParaRPr lang="en-GB" altLang="en-US" sz="1000">
              <a:solidFill>
                <a:srgbClr val="4D4D4D"/>
              </a:solidFill>
            </a:endParaRPr>
          </a:p>
        </p:txBody>
      </p:sp>
      <p:pic>
        <p:nvPicPr>
          <p:cNvPr id="91142" name="Picture 9" descr="FINAL LOGO"/>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8925" y="3721100"/>
            <a:ext cx="5032375"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3" name="Picture 10" descr="EDMATE ADVERTISEMENT POST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08638" y="336550"/>
            <a:ext cx="6975475" cy="897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4" name="AutoShape 12"/>
          <p:cNvSpPr>
            <a:spLocks noChangeArrowheads="1"/>
          </p:cNvSpPr>
          <p:nvPr/>
        </p:nvSpPr>
        <p:spPr bwMode="auto">
          <a:xfrm rot="260843">
            <a:off x="7337425" y="3505200"/>
            <a:ext cx="792163" cy="792163"/>
          </a:xfrm>
          <a:prstGeom prst="plus">
            <a:avLst>
              <a:gd name="adj" fmla="val 42685"/>
            </a:avLst>
          </a:prstGeom>
          <a:solidFill>
            <a:srgbClr val="CC0000"/>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16" descr="IMG_32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801600" cy="960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3"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92164" name="Text Box 78"/>
          <p:cNvSpPr txBox="1">
            <a:spLocks noChangeArrowheads="1"/>
          </p:cNvSpPr>
          <p:nvPr/>
        </p:nvSpPr>
        <p:spPr bwMode="auto">
          <a:xfrm>
            <a:off x="7481888" y="984250"/>
            <a:ext cx="5256212" cy="736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500" b="1" u="sng">
                <a:solidFill>
                  <a:schemeClr val="bg1"/>
                </a:solidFill>
              </a:rPr>
              <a:t>STOOL</a:t>
            </a:r>
          </a:p>
          <a:p>
            <a:pPr algn="l" eaLnBrk="1" hangingPunct="1">
              <a:spcBef>
                <a:spcPct val="50000"/>
              </a:spcBef>
            </a:pPr>
            <a:r>
              <a:rPr lang="en-GB" altLang="en-US" sz="2500">
                <a:solidFill>
                  <a:schemeClr val="bg1"/>
                </a:solidFill>
              </a:rPr>
              <a:t>With its accordion shape it can easily resist up to 60kg.</a:t>
            </a:r>
          </a:p>
          <a:p>
            <a:pPr algn="l" eaLnBrk="1" hangingPunct="1">
              <a:spcBef>
                <a:spcPct val="50000"/>
              </a:spcBef>
            </a:pPr>
            <a:endParaRPr lang="en-GB" altLang="en-US" sz="2500">
              <a:solidFill>
                <a:schemeClr val="bg1"/>
              </a:solidFill>
            </a:endParaRPr>
          </a:p>
          <a:p>
            <a:pPr algn="l" eaLnBrk="1" hangingPunct="1">
              <a:spcBef>
                <a:spcPct val="50000"/>
              </a:spcBef>
            </a:pPr>
            <a:r>
              <a:rPr lang="en-GB" altLang="en-US" sz="2500" b="1" u="sng">
                <a:solidFill>
                  <a:schemeClr val="bg1"/>
                </a:solidFill>
              </a:rPr>
              <a:t>TABLE</a:t>
            </a:r>
          </a:p>
          <a:p>
            <a:pPr algn="l" eaLnBrk="1" hangingPunct="1">
              <a:spcBef>
                <a:spcPct val="50000"/>
              </a:spcBef>
            </a:pPr>
            <a:r>
              <a:rPr lang="en-GB" altLang="en-US" sz="2500">
                <a:solidFill>
                  <a:schemeClr val="bg1"/>
                </a:solidFill>
              </a:rPr>
              <a:t>The cardboard sheet which allows to build the table permits to carry and protect some paper sheets. </a:t>
            </a:r>
          </a:p>
          <a:p>
            <a:pPr algn="l" eaLnBrk="1" hangingPunct="1">
              <a:spcBef>
                <a:spcPct val="50000"/>
              </a:spcBef>
            </a:pPr>
            <a:r>
              <a:rPr lang="en-GB" altLang="en-US" sz="2500">
                <a:solidFill>
                  <a:schemeClr val="bg1"/>
                </a:solidFill>
              </a:rPr>
              <a:t>This table includes also a little space to keep some pencils stable. </a:t>
            </a:r>
          </a:p>
          <a:p>
            <a:pPr algn="l" eaLnBrk="1" hangingPunct="1">
              <a:spcBef>
                <a:spcPct val="50000"/>
              </a:spcBef>
            </a:pPr>
            <a:endParaRPr lang="en-GB" altLang="en-US" sz="2500">
              <a:solidFill>
                <a:schemeClr val="bg1"/>
              </a:solidFill>
            </a:endParaRPr>
          </a:p>
          <a:p>
            <a:pPr algn="l" eaLnBrk="1" hangingPunct="1">
              <a:spcBef>
                <a:spcPct val="50000"/>
              </a:spcBef>
            </a:pPr>
            <a:r>
              <a:rPr lang="en-GB" altLang="en-US" sz="2500" b="1" u="sng">
                <a:solidFill>
                  <a:schemeClr val="bg1"/>
                </a:solidFill>
              </a:rPr>
              <a:t>BAG</a:t>
            </a:r>
          </a:p>
          <a:p>
            <a:pPr algn="l" eaLnBrk="1" hangingPunct="1">
              <a:spcBef>
                <a:spcPct val="50000"/>
              </a:spcBef>
            </a:pPr>
            <a:r>
              <a:rPr lang="en-GB" altLang="en-US" sz="2500">
                <a:solidFill>
                  <a:schemeClr val="bg1"/>
                </a:solidFill>
              </a:rPr>
              <a:t>It has space to carry the table and some school material; as a ring binder, with some books.</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19"/>
          <p:cNvSpPr>
            <a:spLocks noChangeArrowheads="1"/>
          </p:cNvSpPr>
          <p:nvPr/>
        </p:nvSpPr>
        <p:spPr bwMode="auto">
          <a:xfrm>
            <a:off x="-223838" y="-384175"/>
            <a:ext cx="13320713" cy="10153650"/>
          </a:xfrm>
          <a:prstGeom prst="rect">
            <a:avLst/>
          </a:prstGeom>
          <a:solidFill>
            <a:schemeClr val="bg1"/>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93187" name="Text Box 2"/>
          <p:cNvSpPr txBox="1">
            <a:spLocks noChangeArrowheads="1"/>
          </p:cNvSpPr>
          <p:nvPr/>
        </p:nvSpPr>
        <p:spPr bwMode="auto">
          <a:xfrm>
            <a:off x="-20638" y="161925"/>
            <a:ext cx="4044951"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MARKETING PRESENTATION</a:t>
            </a:r>
          </a:p>
        </p:txBody>
      </p:sp>
      <p:sp>
        <p:nvSpPr>
          <p:cNvPr id="93188" name="Text Box 6"/>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93192" name="Rectangle 8"/>
          <p:cNvSpPr>
            <a:spLocks noChangeArrowheads="1"/>
          </p:cNvSpPr>
          <p:nvPr/>
        </p:nvSpPr>
        <p:spPr bwMode="auto">
          <a:xfrm>
            <a:off x="3448050" y="150813"/>
            <a:ext cx="9280525" cy="97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9933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defTabSz="1279525" eaLnBrk="0" hangingPunct="0">
              <a:defRPr sz="2100">
                <a:solidFill>
                  <a:schemeClr val="tx1"/>
                </a:solidFill>
                <a:latin typeface="Arial" pitchFamily="34" charset="0"/>
              </a:defRPr>
            </a:lvl2pPr>
            <a:lvl3pPr defTabSz="1279525" eaLnBrk="0" hangingPunct="0">
              <a:defRPr sz="2100">
                <a:solidFill>
                  <a:schemeClr val="tx1"/>
                </a:solidFill>
                <a:latin typeface="Arial" pitchFamily="34" charset="0"/>
              </a:defRPr>
            </a:lvl3pPr>
            <a:lvl4pPr defTabSz="1279525" eaLnBrk="0" hangingPunct="0">
              <a:defRPr sz="2100">
                <a:solidFill>
                  <a:schemeClr val="tx1"/>
                </a:solidFill>
                <a:latin typeface="Arial" pitchFamily="34" charset="0"/>
              </a:defRPr>
            </a:lvl4pPr>
            <a:lvl5pPr defTabSz="1279525" eaLnBrk="0" hangingPunct="0">
              <a:defRPr sz="2100">
                <a:solidFill>
                  <a:schemeClr val="tx1"/>
                </a:solidFill>
                <a:latin typeface="Arial" pitchFamily="34" charset="0"/>
              </a:defRPr>
            </a:lvl5pPr>
            <a:lvl6pPr algn="ctr" defTabSz="1279525" eaLnBrk="0" fontAlgn="base" hangingPunct="0">
              <a:spcBef>
                <a:spcPct val="0"/>
              </a:spcBef>
              <a:spcAft>
                <a:spcPct val="0"/>
              </a:spcAft>
              <a:defRPr sz="2100">
                <a:solidFill>
                  <a:schemeClr val="tx1"/>
                </a:solidFill>
                <a:latin typeface="Arial" pitchFamily="34" charset="0"/>
              </a:defRPr>
            </a:lvl6pPr>
            <a:lvl7pPr algn="ctr" defTabSz="1279525" eaLnBrk="0" fontAlgn="base" hangingPunct="0">
              <a:spcBef>
                <a:spcPct val="0"/>
              </a:spcBef>
              <a:spcAft>
                <a:spcPct val="0"/>
              </a:spcAft>
              <a:defRPr sz="2100">
                <a:solidFill>
                  <a:schemeClr val="tx1"/>
                </a:solidFill>
                <a:latin typeface="Arial" pitchFamily="34" charset="0"/>
              </a:defRPr>
            </a:lvl7pPr>
            <a:lvl8pPr algn="ctr" defTabSz="1279525" eaLnBrk="0" fontAlgn="base" hangingPunct="0">
              <a:spcBef>
                <a:spcPct val="0"/>
              </a:spcBef>
              <a:spcAft>
                <a:spcPct val="0"/>
              </a:spcAft>
              <a:defRPr sz="2100">
                <a:solidFill>
                  <a:schemeClr val="tx1"/>
                </a:solidFill>
                <a:latin typeface="Arial" pitchFamily="34" charset="0"/>
              </a:defRPr>
            </a:lvl8pPr>
            <a:lvl9pPr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a:solidFill>
                  <a:srgbClr val="4D4D4D"/>
                </a:solidFill>
              </a:rPr>
              <a:t>Below is the marketing video that will be played at conventions, product showings and up on entry to </a:t>
            </a:r>
            <a:r>
              <a:rPr lang="en-GB" altLang="en-US" sz="1400">
                <a:solidFill>
                  <a:srgbClr val="4D4D4D"/>
                </a:solidFill>
                <a:hlinkClick r:id="rId5"/>
              </a:rPr>
              <a:t>www.EdMate.com</a:t>
            </a:r>
            <a:r>
              <a:rPr lang="en-GB" altLang="en-US" sz="1400">
                <a:solidFill>
                  <a:srgbClr val="4D4D4D"/>
                </a:solidFill>
              </a:rPr>
              <a:t>. I tried to present my product in the best light possible and create a video in the style of charities and also school equipment advertisements; a poignant start to the video that makes the viewer consider the point I am trying to make, and then present the solution, in my case the EdMate.</a:t>
            </a:r>
          </a:p>
        </p:txBody>
      </p:sp>
      <p:pic>
        <p:nvPicPr>
          <p:cNvPr id="93193" name="EdMateAdvertisement.avi">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136525" y="1704975"/>
            <a:ext cx="12514263" cy="70389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319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93193"/>
                                        </p:tgtEl>
                                      </p:cBhvr>
                                    </p:cmd>
                                  </p:childTnLst>
                                </p:cTn>
                              </p:par>
                            </p:childTnLst>
                          </p:cTn>
                        </p:par>
                      </p:childTnLst>
                    </p:cTn>
                  </p:par>
                </p:childTnLst>
              </p:cTn>
              <p:nextCondLst>
                <p:cond evt="onClick" delay="0">
                  <p:tgtEl>
                    <p:spTgt spid="93193"/>
                  </p:tgtEl>
                </p:cond>
              </p:nextCondLst>
            </p:seq>
            <p:video>
              <p:cMediaNode>
                <p:cTn id="7" fill="hold" display="0">
                  <p:stCondLst>
                    <p:cond delay="indefinite"/>
                  </p:stCondLst>
                  <p:endCondLst>
                    <p:cond evt="onNext" delay="0">
                      <p:tgtEl>
                        <p:sldTgt/>
                      </p:tgtEl>
                    </p:cond>
                    <p:cond evt="onPrev" delay="0">
                      <p:tgtEl>
                        <p:sldTgt/>
                      </p:tgtEl>
                    </p:cond>
                  </p:endCondLst>
                </p:cTn>
                <p:tgtEl>
                  <p:spTgt spid="93193"/>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20638" y="16192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INFORMATION, </a:t>
            </a:r>
            <a:r>
              <a:rPr lang="en-GB" altLang="en-US" sz="3200" b="1">
                <a:solidFill>
                  <a:srgbClr val="FF9900"/>
                </a:solidFill>
                <a:cs typeface="Arial" pitchFamily="34" charset="0"/>
              </a:rPr>
              <a:t>INSPIRATION</a:t>
            </a:r>
            <a:r>
              <a:rPr lang="en-GB" altLang="en-US" sz="3200" b="1">
                <a:solidFill>
                  <a:srgbClr val="5F5F5F"/>
                </a:solidFill>
                <a:cs typeface="Arial" pitchFamily="34" charset="0"/>
              </a:rPr>
              <a:t> &amp; INFLUENCES</a:t>
            </a:r>
          </a:p>
        </p:txBody>
      </p:sp>
      <p:sp>
        <p:nvSpPr>
          <p:cNvPr id="11267"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11268" name="Text Box 29"/>
          <p:cNvSpPr txBox="1">
            <a:spLocks noChangeArrowheads="1"/>
          </p:cNvSpPr>
          <p:nvPr/>
        </p:nvSpPr>
        <p:spPr bwMode="auto">
          <a:xfrm>
            <a:off x="10072688" y="8977313"/>
            <a:ext cx="2735262"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1200" b="1">
                <a:solidFill>
                  <a:srgbClr val="993366"/>
                </a:solidFill>
              </a:rPr>
              <a:t>Source:  </a:t>
            </a:r>
          </a:p>
          <a:p>
            <a:pPr algn="r" eaLnBrk="1" hangingPunct="1">
              <a:spcBef>
                <a:spcPct val="50000"/>
              </a:spcBef>
            </a:pPr>
            <a:r>
              <a:rPr lang="en-GB" altLang="en-US" sz="1200" b="1">
                <a:solidFill>
                  <a:srgbClr val="993366"/>
                </a:solidFill>
              </a:rPr>
              <a:t> http://www.homeqn.com</a:t>
            </a:r>
          </a:p>
        </p:txBody>
      </p:sp>
      <p:sp>
        <p:nvSpPr>
          <p:cNvPr id="11269" name="Text Box 31"/>
          <p:cNvSpPr txBox="1">
            <a:spLocks noChangeArrowheads="1"/>
          </p:cNvSpPr>
          <p:nvPr/>
        </p:nvSpPr>
        <p:spPr bwMode="auto">
          <a:xfrm>
            <a:off x="-7938" y="1631950"/>
            <a:ext cx="3960813"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25 AMAZING SHELTERS DESIGNS FOR THE HOMELESS</a:t>
            </a:r>
          </a:p>
        </p:txBody>
      </p:sp>
      <p:sp>
        <p:nvSpPr>
          <p:cNvPr id="11270" name="Text Box 32"/>
          <p:cNvSpPr txBox="1">
            <a:spLocks noChangeArrowheads="1"/>
          </p:cNvSpPr>
          <p:nvPr/>
        </p:nvSpPr>
        <p:spPr bwMode="auto">
          <a:xfrm>
            <a:off x="71438" y="2208213"/>
            <a:ext cx="3881437" cy="490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tabLst>
                <a:tab pos="0" algn="l"/>
              </a:tabLst>
              <a:defRPr sz="2100">
                <a:solidFill>
                  <a:schemeClr val="tx1"/>
                </a:solidFill>
                <a:latin typeface="Arial" pitchFamily="34" charset="0"/>
              </a:defRPr>
            </a:lvl1pPr>
            <a:lvl2pPr marL="742950" indent="-285750" defTabSz="1279525" eaLnBrk="0" hangingPunct="0">
              <a:tabLst>
                <a:tab pos="0" algn="l"/>
              </a:tabLst>
              <a:defRPr sz="2100">
                <a:solidFill>
                  <a:schemeClr val="tx1"/>
                </a:solidFill>
                <a:latin typeface="Arial" pitchFamily="34" charset="0"/>
              </a:defRPr>
            </a:lvl2pPr>
            <a:lvl3pPr marL="1143000" indent="-228600" defTabSz="1279525" eaLnBrk="0" hangingPunct="0">
              <a:tabLst>
                <a:tab pos="0" algn="l"/>
              </a:tabLst>
              <a:defRPr sz="2100">
                <a:solidFill>
                  <a:schemeClr val="tx1"/>
                </a:solidFill>
                <a:latin typeface="Arial" pitchFamily="34" charset="0"/>
              </a:defRPr>
            </a:lvl3pPr>
            <a:lvl4pPr marL="1600200" indent="-228600" defTabSz="1279525" eaLnBrk="0" hangingPunct="0">
              <a:tabLst>
                <a:tab pos="0" algn="l"/>
              </a:tabLst>
              <a:defRPr sz="2100">
                <a:solidFill>
                  <a:schemeClr val="tx1"/>
                </a:solidFill>
                <a:latin typeface="Arial" pitchFamily="34" charset="0"/>
              </a:defRPr>
            </a:lvl4pPr>
            <a:lvl5pPr marL="2057400" indent="-228600" defTabSz="1279525" eaLnBrk="0" hangingPunct="0">
              <a:tabLst>
                <a:tab pos="0" algn="l"/>
              </a:tabLst>
              <a:defRPr sz="2100">
                <a:solidFill>
                  <a:schemeClr val="tx1"/>
                </a:solidFill>
                <a:latin typeface="Arial" pitchFamily="34" charset="0"/>
              </a:defRPr>
            </a:lvl5pPr>
            <a:lvl6pPr marL="2514600" indent="-228600" algn="ctr" defTabSz="1279525" eaLnBrk="0" fontAlgn="base" hangingPunct="0">
              <a:spcBef>
                <a:spcPct val="0"/>
              </a:spcBef>
              <a:spcAft>
                <a:spcPct val="0"/>
              </a:spcAft>
              <a:tabLst>
                <a:tab pos="0" algn="l"/>
              </a:tabLst>
              <a:defRPr sz="2100">
                <a:solidFill>
                  <a:schemeClr val="tx1"/>
                </a:solidFill>
                <a:latin typeface="Arial" pitchFamily="34" charset="0"/>
              </a:defRPr>
            </a:lvl6pPr>
            <a:lvl7pPr marL="2971800" indent="-228600" algn="ctr" defTabSz="1279525" eaLnBrk="0" fontAlgn="base" hangingPunct="0">
              <a:spcBef>
                <a:spcPct val="0"/>
              </a:spcBef>
              <a:spcAft>
                <a:spcPct val="0"/>
              </a:spcAft>
              <a:tabLst>
                <a:tab pos="0" algn="l"/>
              </a:tabLst>
              <a:defRPr sz="2100">
                <a:solidFill>
                  <a:schemeClr val="tx1"/>
                </a:solidFill>
                <a:latin typeface="Arial" pitchFamily="34" charset="0"/>
              </a:defRPr>
            </a:lvl7pPr>
            <a:lvl8pPr marL="3429000" indent="-228600" algn="ctr" defTabSz="1279525" eaLnBrk="0" fontAlgn="base" hangingPunct="0">
              <a:spcBef>
                <a:spcPct val="0"/>
              </a:spcBef>
              <a:spcAft>
                <a:spcPct val="0"/>
              </a:spcAft>
              <a:tabLst>
                <a:tab pos="0" algn="l"/>
              </a:tabLst>
              <a:defRPr sz="2100">
                <a:solidFill>
                  <a:schemeClr val="tx1"/>
                </a:solidFill>
                <a:latin typeface="Arial" pitchFamily="34" charset="0"/>
              </a:defRPr>
            </a:lvl8pPr>
            <a:lvl9pPr marL="3886200" indent="-228600" algn="ctr" defTabSz="1279525" eaLnBrk="0" fontAlgn="base" hangingPunct="0">
              <a:spcBef>
                <a:spcPct val="0"/>
              </a:spcBef>
              <a:spcAft>
                <a:spcPct val="0"/>
              </a:spcAft>
              <a:tabLst>
                <a:tab pos="0" algn="l"/>
              </a:tabLst>
              <a:defRPr sz="2100">
                <a:solidFill>
                  <a:schemeClr val="tx1"/>
                </a:solidFill>
                <a:latin typeface="Arial" pitchFamily="34" charset="0"/>
              </a:defRPr>
            </a:lvl9pPr>
          </a:lstStyle>
          <a:p>
            <a:pPr algn="just" eaLnBrk="1" hangingPunct="1">
              <a:spcBef>
                <a:spcPct val="50000"/>
              </a:spcBef>
            </a:pPr>
            <a:r>
              <a:rPr lang="en-GB" altLang="en-US" sz="1000">
                <a:solidFill>
                  <a:srgbClr val="4D4D4D"/>
                </a:solidFill>
              </a:rPr>
              <a:t>Losing everything to disasters and becoming </a:t>
            </a:r>
            <a:r>
              <a:rPr lang="en-GB" altLang="en-US" sz="1000" b="1">
                <a:solidFill>
                  <a:srgbClr val="993366"/>
                </a:solidFill>
              </a:rPr>
              <a:t>homeless is one of the hardest things to adjust to</a:t>
            </a:r>
            <a:r>
              <a:rPr lang="en-GB" altLang="en-US" sz="1000">
                <a:solidFill>
                  <a:srgbClr val="4D4D4D"/>
                </a:solidFill>
              </a:rPr>
              <a:t>. These </a:t>
            </a:r>
            <a:r>
              <a:rPr lang="en-GB" altLang="en-US" sz="1000" b="1">
                <a:solidFill>
                  <a:srgbClr val="993366"/>
                </a:solidFill>
              </a:rPr>
              <a:t>shelters not only provide a roof over the head</a:t>
            </a:r>
            <a:r>
              <a:rPr lang="en-GB" altLang="en-US" sz="1000">
                <a:solidFill>
                  <a:srgbClr val="4D4D4D"/>
                </a:solidFill>
              </a:rPr>
              <a:t>, but also </a:t>
            </a:r>
            <a:r>
              <a:rPr lang="en-GB" altLang="en-US" sz="1000" b="1">
                <a:solidFill>
                  <a:srgbClr val="993366"/>
                </a:solidFill>
              </a:rPr>
              <a:t>save people </a:t>
            </a:r>
            <a:r>
              <a:rPr lang="en-GB" altLang="en-US" sz="1000">
                <a:solidFill>
                  <a:srgbClr val="4D4D4D"/>
                </a:solidFill>
              </a:rPr>
              <a:t>from traumatic situations. Providing a </a:t>
            </a:r>
            <a:r>
              <a:rPr lang="en-GB" altLang="en-US" sz="1000" b="1">
                <a:solidFill>
                  <a:srgbClr val="993366"/>
                </a:solidFill>
              </a:rPr>
              <a:t>safe</a:t>
            </a:r>
            <a:r>
              <a:rPr lang="en-GB" altLang="en-US" sz="1000">
                <a:solidFill>
                  <a:srgbClr val="4D4D4D"/>
                </a:solidFill>
              </a:rPr>
              <a:t> haven at the end of the day and in situations when needed the most, these shelters are ingeniously talented. Some of these are talented at being modular, but all are talented at displaying innovation. These shelters offer housing in times when you have nowhere to turn to.</a:t>
            </a:r>
          </a:p>
          <a:p>
            <a:pPr algn="just" eaLnBrk="1" hangingPunct="1">
              <a:spcBef>
                <a:spcPct val="50000"/>
              </a:spcBef>
            </a:pPr>
            <a:endParaRPr lang="en-GB" altLang="en-US" sz="1000">
              <a:solidFill>
                <a:schemeClr val="bg2"/>
              </a:solidFill>
            </a:endParaRPr>
          </a:p>
          <a:p>
            <a:pPr algn="just" eaLnBrk="1" hangingPunct="1">
              <a:spcBef>
                <a:spcPct val="50000"/>
              </a:spcBef>
            </a:pPr>
            <a:endParaRPr lang="en-GB" altLang="en-US" sz="1000">
              <a:solidFill>
                <a:schemeClr val="bg2"/>
              </a:solidFill>
            </a:endParaRPr>
          </a:p>
          <a:p>
            <a:pPr algn="just" eaLnBrk="1" hangingPunct="1">
              <a:spcBef>
                <a:spcPct val="50000"/>
              </a:spcBef>
            </a:pPr>
            <a:endParaRPr lang="en-GB" altLang="en-US" sz="1000">
              <a:solidFill>
                <a:schemeClr val="bg2"/>
              </a:solidFill>
            </a:endParaRPr>
          </a:p>
          <a:p>
            <a:pPr algn="just" eaLnBrk="1" hangingPunct="1">
              <a:spcBef>
                <a:spcPct val="50000"/>
              </a:spcBef>
            </a:pPr>
            <a:endParaRPr lang="en-GB" altLang="en-US" sz="1000">
              <a:solidFill>
                <a:schemeClr val="bg2"/>
              </a:solidFill>
            </a:endParaRPr>
          </a:p>
          <a:p>
            <a:pPr algn="just" eaLnBrk="1" hangingPunct="1">
              <a:spcBef>
                <a:spcPct val="50000"/>
              </a:spcBef>
            </a:pPr>
            <a:endParaRPr lang="en-GB" altLang="en-US" sz="1000">
              <a:solidFill>
                <a:schemeClr val="bg2"/>
              </a:solidFill>
            </a:endParaRPr>
          </a:p>
          <a:p>
            <a:pPr algn="just" eaLnBrk="1" hangingPunct="1">
              <a:spcBef>
                <a:spcPct val="50000"/>
              </a:spcBef>
            </a:pPr>
            <a:endParaRPr lang="en-GB" altLang="en-US" sz="1000">
              <a:solidFill>
                <a:schemeClr val="bg2"/>
              </a:solidFill>
            </a:endParaRPr>
          </a:p>
          <a:p>
            <a:pPr algn="just" eaLnBrk="1" hangingPunct="1">
              <a:spcBef>
                <a:spcPct val="50000"/>
              </a:spcBef>
            </a:pPr>
            <a:endParaRPr lang="en-GB" altLang="en-US" sz="1000">
              <a:solidFill>
                <a:schemeClr val="bg2"/>
              </a:solidFill>
            </a:endParaRPr>
          </a:p>
          <a:p>
            <a:pPr algn="just" eaLnBrk="1" hangingPunct="1">
              <a:spcBef>
                <a:spcPct val="50000"/>
              </a:spcBef>
            </a:pPr>
            <a:endParaRPr lang="en-GB" altLang="en-US" sz="1000">
              <a:solidFill>
                <a:schemeClr val="bg2"/>
              </a:solidFill>
            </a:endParaRPr>
          </a:p>
          <a:p>
            <a:pPr algn="just" eaLnBrk="1" hangingPunct="1">
              <a:spcBef>
                <a:spcPct val="50000"/>
              </a:spcBef>
            </a:pPr>
            <a:endParaRPr lang="en-GB" altLang="en-US" sz="1000">
              <a:solidFill>
                <a:schemeClr val="bg2"/>
              </a:solidFill>
            </a:endParaRPr>
          </a:p>
          <a:p>
            <a:pPr algn="just" eaLnBrk="1" hangingPunct="1">
              <a:spcBef>
                <a:spcPct val="50000"/>
              </a:spcBef>
            </a:pPr>
            <a:endParaRPr lang="en-GB" altLang="en-US" sz="1000">
              <a:solidFill>
                <a:schemeClr val="bg2"/>
              </a:solidFill>
            </a:endParaRPr>
          </a:p>
          <a:p>
            <a:pPr algn="just" eaLnBrk="1" hangingPunct="1">
              <a:spcBef>
                <a:spcPct val="50000"/>
              </a:spcBef>
            </a:pPr>
            <a:endParaRPr lang="en-GB" altLang="en-US" sz="500" b="1">
              <a:solidFill>
                <a:schemeClr val="bg2"/>
              </a:solidFill>
            </a:endParaRPr>
          </a:p>
          <a:p>
            <a:pPr algn="just" eaLnBrk="1" hangingPunct="1">
              <a:spcBef>
                <a:spcPct val="50000"/>
              </a:spcBef>
            </a:pPr>
            <a:r>
              <a:rPr lang="en-GB" altLang="en-US" sz="1200" b="1">
                <a:solidFill>
                  <a:srgbClr val="4D4D4D"/>
                </a:solidFill>
              </a:rPr>
              <a:t>1. HOME DOME</a:t>
            </a:r>
          </a:p>
          <a:p>
            <a:pPr algn="just" eaLnBrk="1" hangingPunct="1">
              <a:spcBef>
                <a:spcPct val="50000"/>
              </a:spcBef>
            </a:pPr>
            <a:r>
              <a:rPr lang="en-GB" altLang="en-US" sz="1000">
                <a:solidFill>
                  <a:srgbClr val="4D4D4D"/>
                </a:solidFill>
              </a:rPr>
              <a:t>A striking innovation by a 12 year old boy, Max Wallack, it is a shelter for the homeless. It is made from </a:t>
            </a:r>
            <a:r>
              <a:rPr lang="en-GB" altLang="en-US" sz="1000" b="1">
                <a:solidFill>
                  <a:srgbClr val="993366"/>
                </a:solidFill>
              </a:rPr>
              <a:t>plastic, wire and packing peanuts</a:t>
            </a:r>
            <a:r>
              <a:rPr lang="en-GB" altLang="en-US" sz="1000">
                <a:solidFill>
                  <a:srgbClr val="4D4D4D"/>
                </a:solidFill>
              </a:rPr>
              <a:t>. This is a form of Mongolian Yurt, featuring a built in bed.</a:t>
            </a:r>
          </a:p>
        </p:txBody>
      </p:sp>
      <p:sp>
        <p:nvSpPr>
          <p:cNvPr id="11271" name="Text Box 37"/>
          <p:cNvSpPr txBox="1">
            <a:spLocks noChangeArrowheads="1"/>
          </p:cNvSpPr>
          <p:nvPr/>
        </p:nvSpPr>
        <p:spPr bwMode="auto">
          <a:xfrm>
            <a:off x="4240213" y="130175"/>
            <a:ext cx="4176712" cy="748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b="1">
                <a:solidFill>
                  <a:srgbClr val="4D4D4D"/>
                </a:solidFill>
              </a:rPr>
              <a:t>2. U-M EMERCENCY SHELTER</a:t>
            </a:r>
            <a:endParaRPr lang="en-GB" altLang="en-US" sz="1400" b="1">
              <a:solidFill>
                <a:srgbClr val="4D4D4D"/>
              </a:solidFill>
            </a:endParaRPr>
          </a:p>
          <a:p>
            <a:pPr algn="just" eaLnBrk="1" hangingPunct="1">
              <a:spcBef>
                <a:spcPct val="50000"/>
              </a:spcBef>
            </a:pPr>
            <a:r>
              <a:rPr lang="en-GB" altLang="en-US" sz="1000">
                <a:solidFill>
                  <a:srgbClr val="4D4D4D"/>
                </a:solidFill>
              </a:rPr>
              <a:t>Designed by Professor Allen Samuels of University of Michigan. it takes inspiration from </a:t>
            </a:r>
            <a:r>
              <a:rPr lang="en-GB" altLang="en-US" sz="1000" b="1">
                <a:solidFill>
                  <a:srgbClr val="993366"/>
                </a:solidFill>
              </a:rPr>
              <a:t>stack-able plastic beds</a:t>
            </a:r>
            <a:r>
              <a:rPr lang="en-GB" altLang="en-US" sz="1000">
                <a:solidFill>
                  <a:srgbClr val="4D4D4D"/>
                </a:solidFill>
              </a:rPr>
              <a:t>, which are used in prisons. These temporary huts are made </a:t>
            </a:r>
            <a:r>
              <a:rPr lang="en-GB" altLang="en-US" sz="1000" b="1">
                <a:solidFill>
                  <a:srgbClr val="993366"/>
                </a:solidFill>
              </a:rPr>
              <a:t>of light weight biodegradable and easy to clean plastic</a:t>
            </a:r>
            <a:r>
              <a:rPr lang="en-GB" altLang="en-US" sz="1000">
                <a:solidFill>
                  <a:srgbClr val="4D4D4D"/>
                </a:solidFill>
              </a:rPr>
              <a:t>. It is </a:t>
            </a:r>
            <a:r>
              <a:rPr lang="en-GB" altLang="en-US" sz="1000" b="1">
                <a:solidFill>
                  <a:srgbClr val="993366"/>
                </a:solidFill>
              </a:rPr>
              <a:t>easily portable</a:t>
            </a:r>
            <a:r>
              <a:rPr lang="en-GB" altLang="en-US" sz="1000">
                <a:solidFill>
                  <a:srgbClr val="4D4D4D"/>
                </a:solidFill>
              </a:rPr>
              <a:t>, as it has wheels.</a:t>
            </a: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endParaRPr lang="en-GB" altLang="en-US" sz="600" b="1">
              <a:solidFill>
                <a:srgbClr val="4D4D4D"/>
              </a:solidFill>
            </a:endParaRPr>
          </a:p>
          <a:p>
            <a:pPr algn="just" eaLnBrk="1" hangingPunct="1">
              <a:spcBef>
                <a:spcPct val="50000"/>
              </a:spcBef>
            </a:pPr>
            <a:r>
              <a:rPr lang="en-GB" altLang="en-US" sz="1200" b="1">
                <a:solidFill>
                  <a:srgbClr val="4D4D4D"/>
                </a:solidFill>
              </a:rPr>
              <a:t>3. METAPLATE</a:t>
            </a:r>
            <a:endParaRPr lang="en-US" altLang="en-US" sz="1200" b="1">
              <a:solidFill>
                <a:srgbClr val="4D4D4D"/>
              </a:solidFill>
            </a:endParaRPr>
          </a:p>
          <a:p>
            <a:pPr algn="just" eaLnBrk="1" hangingPunct="1">
              <a:spcBef>
                <a:spcPct val="50000"/>
              </a:spcBef>
            </a:pPr>
            <a:r>
              <a:rPr lang="en-GB" altLang="en-US" sz="1000">
                <a:solidFill>
                  <a:srgbClr val="4D4D4D"/>
                </a:solidFill>
              </a:rPr>
              <a:t>Designed by Kelvin Yong, it is a prefabricated modular system that provides </a:t>
            </a:r>
            <a:r>
              <a:rPr lang="en-GB" altLang="en-US" sz="1000" b="1">
                <a:solidFill>
                  <a:srgbClr val="993366"/>
                </a:solidFill>
              </a:rPr>
              <a:t>spacious shelter to disaster victims</a:t>
            </a:r>
            <a:r>
              <a:rPr lang="en-GB" altLang="en-US" sz="1000">
                <a:solidFill>
                  <a:srgbClr val="4D4D4D"/>
                </a:solidFill>
              </a:rPr>
              <a:t>. It is designed to accommodate </a:t>
            </a:r>
            <a:r>
              <a:rPr lang="en-GB" altLang="en-US" sz="1000" b="1">
                <a:solidFill>
                  <a:srgbClr val="993366"/>
                </a:solidFill>
              </a:rPr>
              <a:t>short term and long term needs</a:t>
            </a:r>
            <a:r>
              <a:rPr lang="en-GB" altLang="en-US" sz="1000">
                <a:solidFill>
                  <a:srgbClr val="4D4D4D"/>
                </a:solidFill>
              </a:rPr>
              <a:t>. It also comes with a possibility to </a:t>
            </a:r>
            <a:r>
              <a:rPr lang="en-GB" altLang="en-US" sz="1000" b="1">
                <a:solidFill>
                  <a:srgbClr val="993366"/>
                </a:solidFill>
              </a:rPr>
              <a:t>accommodate piping, drainage and other living facilities</a:t>
            </a:r>
            <a:r>
              <a:rPr lang="en-GB" altLang="en-US" sz="1000">
                <a:solidFill>
                  <a:srgbClr val="4D4D4D"/>
                </a:solidFill>
              </a:rPr>
              <a:t>.</a:t>
            </a: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b="1">
              <a:solidFill>
                <a:srgbClr val="4D4D4D"/>
              </a:solidFill>
            </a:endParaRPr>
          </a:p>
          <a:p>
            <a:pPr algn="just" eaLnBrk="1" hangingPunct="1">
              <a:spcBef>
                <a:spcPct val="50000"/>
              </a:spcBef>
            </a:pPr>
            <a:r>
              <a:rPr lang="en-GB" altLang="en-US" sz="1200" b="1">
                <a:solidFill>
                  <a:srgbClr val="4D4D4D"/>
                </a:solidFill>
              </a:rPr>
              <a:t>4. BOX</a:t>
            </a:r>
          </a:p>
          <a:p>
            <a:pPr algn="just" eaLnBrk="1" hangingPunct="1">
              <a:spcBef>
                <a:spcPct val="50000"/>
              </a:spcBef>
            </a:pPr>
            <a:r>
              <a:rPr lang="en-GB" altLang="en-US" sz="1000">
                <a:solidFill>
                  <a:srgbClr val="4D4D4D"/>
                </a:solidFill>
              </a:rPr>
              <a:t>Designed by Can Koseoglu, this box tent </a:t>
            </a:r>
            <a:r>
              <a:rPr lang="en-GB" altLang="en-US" sz="1000" b="1">
                <a:solidFill>
                  <a:srgbClr val="993366"/>
                </a:solidFill>
              </a:rPr>
              <a:t>can be easily folded to be transported</a:t>
            </a:r>
            <a:r>
              <a:rPr lang="en-GB" altLang="en-US" sz="1000">
                <a:solidFill>
                  <a:srgbClr val="4D4D4D"/>
                </a:solidFill>
              </a:rPr>
              <a:t>. It provides instant shelter to the victims during calamities. It is made of </a:t>
            </a:r>
            <a:r>
              <a:rPr lang="en-GB" altLang="en-US" sz="1000" b="1">
                <a:solidFill>
                  <a:srgbClr val="993366"/>
                </a:solidFill>
              </a:rPr>
              <a:t>recyclable corrugated cardboard and polyester</a:t>
            </a:r>
            <a:r>
              <a:rPr lang="en-GB" altLang="en-US" sz="1000">
                <a:solidFill>
                  <a:srgbClr val="4D4D4D"/>
                </a:solidFill>
              </a:rPr>
              <a:t>. It </a:t>
            </a:r>
            <a:r>
              <a:rPr lang="en-GB" altLang="en-US" sz="1000" b="1">
                <a:solidFill>
                  <a:srgbClr val="993366"/>
                </a:solidFill>
              </a:rPr>
              <a:t>is lightweight and durable</a:t>
            </a:r>
            <a:r>
              <a:rPr lang="en-GB" altLang="en-US" sz="1000">
                <a:solidFill>
                  <a:srgbClr val="4D4D4D"/>
                </a:solidFill>
              </a:rPr>
              <a:t>.</a:t>
            </a:r>
            <a:endParaRPr lang="en-GB" altLang="en-US" sz="2500">
              <a:solidFill>
                <a:srgbClr val="4D4D4D"/>
              </a:solidFill>
            </a:endParaRPr>
          </a:p>
        </p:txBody>
      </p:sp>
      <p:sp>
        <p:nvSpPr>
          <p:cNvPr id="11272" name="Text Box 38"/>
          <p:cNvSpPr txBox="1">
            <a:spLocks noChangeArrowheads="1"/>
          </p:cNvSpPr>
          <p:nvPr/>
        </p:nvSpPr>
        <p:spPr bwMode="auto">
          <a:xfrm>
            <a:off x="8489950" y="47625"/>
            <a:ext cx="4248150" cy="698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US" altLang="en-US" sz="1200" b="1">
                <a:solidFill>
                  <a:srgbClr val="4D4D4D"/>
                </a:solidFill>
              </a:rPr>
              <a:t>5. ALL IN ONE MOBILE HOME</a:t>
            </a:r>
          </a:p>
          <a:p>
            <a:pPr algn="just" eaLnBrk="1" hangingPunct="1">
              <a:spcBef>
                <a:spcPct val="50000"/>
              </a:spcBef>
            </a:pPr>
            <a:r>
              <a:rPr lang="en-GB" altLang="en-US" sz="1000">
                <a:solidFill>
                  <a:srgbClr val="4D4D4D"/>
                </a:solidFill>
              </a:rPr>
              <a:t>This mobile home contains an area, which contains </a:t>
            </a:r>
            <a:r>
              <a:rPr lang="en-GB" altLang="en-US" sz="1000" b="1">
                <a:solidFill>
                  <a:srgbClr val="993366"/>
                </a:solidFill>
              </a:rPr>
              <a:t>recyclable materials </a:t>
            </a:r>
            <a:r>
              <a:rPr lang="en-GB" altLang="en-US" sz="1000">
                <a:solidFill>
                  <a:srgbClr val="4D4D4D"/>
                </a:solidFill>
              </a:rPr>
              <a:t>that can be sold, as one of the means to support themselves. A </a:t>
            </a:r>
            <a:r>
              <a:rPr lang="en-GB" altLang="en-US" sz="1000" b="1">
                <a:solidFill>
                  <a:srgbClr val="993366"/>
                </a:solidFill>
              </a:rPr>
              <a:t>secret bin stores their private belongings</a:t>
            </a:r>
            <a:r>
              <a:rPr lang="en-GB" altLang="en-US" sz="1000">
                <a:solidFill>
                  <a:srgbClr val="4D4D4D"/>
                </a:solidFill>
              </a:rPr>
              <a:t>. There is also an </a:t>
            </a:r>
            <a:r>
              <a:rPr lang="en-GB" altLang="en-US" sz="1000" b="1">
                <a:solidFill>
                  <a:srgbClr val="993366"/>
                </a:solidFill>
              </a:rPr>
              <a:t>optional fold out cot</a:t>
            </a:r>
            <a:r>
              <a:rPr lang="en-GB" altLang="en-US" sz="1000">
                <a:solidFill>
                  <a:srgbClr val="4D4D4D"/>
                </a:solidFill>
              </a:rPr>
              <a:t>.</a:t>
            </a: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000">
              <a:solidFill>
                <a:srgbClr val="4D4D4D"/>
              </a:solidFill>
            </a:endParaRPr>
          </a:p>
          <a:p>
            <a:pPr algn="just" eaLnBrk="1" hangingPunct="1">
              <a:spcBef>
                <a:spcPct val="50000"/>
              </a:spcBef>
            </a:pPr>
            <a:endParaRPr lang="en-GB" altLang="en-US" sz="1200" b="1">
              <a:solidFill>
                <a:srgbClr val="4D4D4D"/>
              </a:solidFill>
            </a:endParaRPr>
          </a:p>
          <a:p>
            <a:pPr algn="just" eaLnBrk="1" hangingPunct="1">
              <a:spcBef>
                <a:spcPct val="50000"/>
              </a:spcBef>
            </a:pPr>
            <a:r>
              <a:rPr lang="en-GB" altLang="en-US" sz="1200" b="1">
                <a:solidFill>
                  <a:srgbClr val="4D4D4D"/>
                </a:solidFill>
              </a:rPr>
              <a:t>6. ROOM-ROOM</a:t>
            </a:r>
          </a:p>
          <a:p>
            <a:pPr algn="just" eaLnBrk="1" hangingPunct="1">
              <a:spcBef>
                <a:spcPct val="50000"/>
              </a:spcBef>
            </a:pPr>
            <a:endParaRPr lang="en-GB" altLang="en-US" sz="300" b="1">
              <a:solidFill>
                <a:srgbClr val="4D4D4D"/>
              </a:solidFill>
            </a:endParaRPr>
          </a:p>
          <a:p>
            <a:pPr algn="just" eaLnBrk="1" hangingPunct="1"/>
            <a:r>
              <a:rPr lang="en-GB" altLang="en-US" sz="1000">
                <a:solidFill>
                  <a:srgbClr val="4D4D4D"/>
                </a:solidFill>
              </a:rPr>
              <a:t>Designed by Encore Heureux and G studio, it is a </a:t>
            </a:r>
            <a:r>
              <a:rPr lang="en-GB" altLang="en-US" sz="1000" b="1">
                <a:solidFill>
                  <a:srgbClr val="993366"/>
                </a:solidFill>
              </a:rPr>
              <a:t>post disaster portable shelter</a:t>
            </a:r>
            <a:r>
              <a:rPr lang="en-GB" altLang="en-US" sz="1000">
                <a:solidFill>
                  <a:srgbClr val="4D4D4D"/>
                </a:solidFill>
              </a:rPr>
              <a:t>. It is designed to be </a:t>
            </a:r>
            <a:r>
              <a:rPr lang="en-GB" altLang="en-US" sz="1000" b="1">
                <a:solidFill>
                  <a:srgbClr val="993366"/>
                </a:solidFill>
              </a:rPr>
              <a:t>pulled along by a person or can be attached to a bike</a:t>
            </a:r>
            <a:r>
              <a:rPr lang="en-GB" altLang="en-US" sz="1000">
                <a:solidFill>
                  <a:srgbClr val="4D4D4D"/>
                </a:solidFill>
              </a:rPr>
              <a:t>.</a:t>
            </a: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spcBef>
                <a:spcPct val="50000"/>
              </a:spcBef>
            </a:pPr>
            <a:r>
              <a:rPr lang="en-GB" altLang="en-US" sz="1200" b="1">
                <a:solidFill>
                  <a:srgbClr val="4D4D4D"/>
                </a:solidFill>
              </a:rPr>
              <a:t>7. SANCTUARY</a:t>
            </a:r>
          </a:p>
          <a:p>
            <a:pPr algn="just" eaLnBrk="1" hangingPunct="1">
              <a:spcBef>
                <a:spcPct val="50000"/>
              </a:spcBef>
            </a:pPr>
            <a:endParaRPr lang="en-GB" altLang="en-US" sz="300" b="1">
              <a:solidFill>
                <a:srgbClr val="4D4D4D"/>
              </a:solidFill>
            </a:endParaRPr>
          </a:p>
          <a:p>
            <a:pPr algn="just" eaLnBrk="1" hangingPunct="1"/>
            <a:r>
              <a:rPr lang="en-GB" altLang="en-US" sz="1000">
                <a:solidFill>
                  <a:srgbClr val="4D4D4D"/>
                </a:solidFill>
              </a:rPr>
              <a:t>Taking </a:t>
            </a:r>
            <a:r>
              <a:rPr lang="en-GB" altLang="en-US" sz="1000" b="1">
                <a:solidFill>
                  <a:srgbClr val="993366"/>
                </a:solidFill>
              </a:rPr>
              <a:t>inspiration from the aftermath of Indian Ocean Earthquake</a:t>
            </a:r>
            <a:r>
              <a:rPr lang="en-GB" altLang="en-US" sz="1000">
                <a:solidFill>
                  <a:srgbClr val="4D4D4D"/>
                </a:solidFill>
              </a:rPr>
              <a:t>, this shelter is a solution to natural catastrophes in any region, which is susceptible to Tsunamis. It was envisioned by Barometrik, partly Swedish based concept design firm. This </a:t>
            </a:r>
            <a:r>
              <a:rPr lang="en-GB" altLang="en-US" sz="1000" b="1">
                <a:solidFill>
                  <a:srgbClr val="993366"/>
                </a:solidFill>
              </a:rPr>
              <a:t>biodegradable shelter pops open without the help of any tools</a:t>
            </a:r>
            <a:r>
              <a:rPr lang="en-GB" altLang="en-US" sz="1000">
                <a:solidFill>
                  <a:srgbClr val="4D4D4D"/>
                </a:solidFill>
              </a:rPr>
              <a:t>.</a:t>
            </a:r>
          </a:p>
        </p:txBody>
      </p:sp>
      <p:pic>
        <p:nvPicPr>
          <p:cNvPr id="11273" name="Picture 2" descr="shelter homel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763" y="3721100"/>
            <a:ext cx="3478212"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4" name="Picture 4" descr="home do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400" y="7104063"/>
            <a:ext cx="3382963" cy="223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5" name="Picture 6" descr="emergency shelter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7913" y="1344613"/>
            <a:ext cx="2786062"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6" name="Picture 8" descr="metaplat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03788" y="4511675"/>
            <a:ext cx="2978150"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7" name="Picture 10" descr="boxten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14900" y="7486650"/>
            <a:ext cx="2884488"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8" name="Picture 12" descr="all in ne mobile ho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21750" y="1055688"/>
            <a:ext cx="3240088" cy="195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9" name="Picture 14" descr="room room"/>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32825" y="3937000"/>
            <a:ext cx="3886200"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0" name="Picture 16" descr="sanctuary"/>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64625" y="7162800"/>
            <a:ext cx="2886075"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2"/>
          <p:cNvSpPr txBox="1">
            <a:spLocks noChangeArrowheads="1"/>
          </p:cNvSpPr>
          <p:nvPr/>
        </p:nvSpPr>
        <p:spPr bwMode="auto">
          <a:xfrm>
            <a:off x="-20638" y="161925"/>
            <a:ext cx="4044951"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REVIEW &amp; REFLECTION</a:t>
            </a:r>
          </a:p>
        </p:txBody>
      </p:sp>
      <p:sp>
        <p:nvSpPr>
          <p:cNvPr id="94211" name="Text Box 6"/>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94212" name="Text Box 14"/>
          <p:cNvSpPr txBox="1">
            <a:spLocks noChangeArrowheads="1"/>
          </p:cNvSpPr>
          <p:nvPr/>
        </p:nvSpPr>
        <p:spPr bwMode="auto">
          <a:xfrm>
            <a:off x="-7938" y="1103313"/>
            <a:ext cx="4105276"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800" b="1">
                <a:solidFill>
                  <a:srgbClr val="993366"/>
                </a:solidFill>
                <a:latin typeface="Arial "/>
                <a:cs typeface="Arial" pitchFamily="34" charset="0"/>
              </a:rPr>
              <a:t>INTRODUCTION</a:t>
            </a:r>
          </a:p>
        </p:txBody>
      </p:sp>
      <p:sp>
        <p:nvSpPr>
          <p:cNvPr id="94213" name="Text Box 15"/>
          <p:cNvSpPr txBox="1">
            <a:spLocks noChangeArrowheads="1"/>
          </p:cNvSpPr>
          <p:nvPr/>
        </p:nvSpPr>
        <p:spPr bwMode="auto">
          <a:xfrm>
            <a:off x="71438" y="1390650"/>
            <a:ext cx="3881437"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i="1">
                <a:solidFill>
                  <a:srgbClr val="5F5F5F"/>
                </a:solidFill>
              </a:rPr>
              <a:t>Presents a </a:t>
            </a:r>
            <a:r>
              <a:rPr lang="en-GB" altLang="en-US" sz="1200" b="1" i="1" u="sng">
                <a:solidFill>
                  <a:srgbClr val="993366"/>
                </a:solidFill>
              </a:rPr>
              <a:t>thorough</a:t>
            </a:r>
            <a:r>
              <a:rPr lang="en-GB" altLang="en-US" sz="1200" i="1">
                <a:solidFill>
                  <a:srgbClr val="5F5F5F"/>
                </a:solidFill>
              </a:rPr>
              <a:t> and </a:t>
            </a:r>
            <a:r>
              <a:rPr lang="en-GB" altLang="en-US" sz="1200" b="1" i="1" u="sng">
                <a:solidFill>
                  <a:srgbClr val="993366"/>
                </a:solidFill>
              </a:rPr>
              <a:t>detailed review</a:t>
            </a:r>
            <a:r>
              <a:rPr lang="en-GB" altLang="en-US" sz="1200" i="1">
                <a:solidFill>
                  <a:srgbClr val="5F5F5F"/>
                </a:solidFill>
              </a:rPr>
              <a:t> and </a:t>
            </a:r>
            <a:r>
              <a:rPr lang="en-GB" altLang="en-US" sz="1200" b="1" i="1" u="sng">
                <a:solidFill>
                  <a:srgbClr val="993366"/>
                </a:solidFill>
              </a:rPr>
              <a:t>reflection of the effectiveness</a:t>
            </a:r>
            <a:r>
              <a:rPr lang="en-GB" altLang="en-US" sz="1200" i="1">
                <a:solidFill>
                  <a:srgbClr val="5F5F5F"/>
                </a:solidFill>
              </a:rPr>
              <a:t> of the designing and </a:t>
            </a:r>
            <a:r>
              <a:rPr lang="en-GB" altLang="en-US" sz="1200" b="1" i="1" u="sng">
                <a:solidFill>
                  <a:srgbClr val="993366"/>
                </a:solidFill>
              </a:rPr>
              <a:t>making process</a:t>
            </a:r>
            <a:r>
              <a:rPr lang="en-GB" altLang="en-US" sz="1200" i="1">
                <a:solidFill>
                  <a:srgbClr val="5F5F5F"/>
                </a:solidFill>
              </a:rPr>
              <a:t> that led to the final product. Considers </a:t>
            </a:r>
            <a:r>
              <a:rPr lang="en-GB" altLang="en-US" sz="1200" b="1" i="1" u="sng">
                <a:solidFill>
                  <a:srgbClr val="993366"/>
                </a:solidFill>
              </a:rPr>
              <a:t>in detail</a:t>
            </a:r>
            <a:r>
              <a:rPr lang="en-GB" altLang="en-US" sz="1200" i="1">
                <a:solidFill>
                  <a:srgbClr val="5F5F5F"/>
                </a:solidFill>
              </a:rPr>
              <a:t> the possible </a:t>
            </a:r>
            <a:r>
              <a:rPr lang="en-GB" altLang="en-US" sz="1200" b="1" i="1" u="sng">
                <a:solidFill>
                  <a:srgbClr val="993366"/>
                </a:solidFill>
              </a:rPr>
              <a:t>wider implications</a:t>
            </a:r>
            <a:r>
              <a:rPr lang="en-GB" altLang="en-US" sz="1200" i="1">
                <a:solidFill>
                  <a:srgbClr val="5F5F5F"/>
                </a:solidFill>
              </a:rPr>
              <a:t> and </a:t>
            </a:r>
            <a:r>
              <a:rPr lang="en-GB" altLang="en-US" sz="1200" b="1" i="1" u="sng">
                <a:solidFill>
                  <a:srgbClr val="993366"/>
                </a:solidFill>
              </a:rPr>
              <a:t>impact of the product</a:t>
            </a:r>
            <a:r>
              <a:rPr lang="en-GB" altLang="en-US" sz="1200" i="1">
                <a:solidFill>
                  <a:srgbClr val="5F5F5F"/>
                </a:solidFill>
              </a:rPr>
              <a:t>, including </a:t>
            </a:r>
            <a:r>
              <a:rPr lang="en-GB" altLang="en-US" sz="1200" b="1" i="1" u="sng">
                <a:solidFill>
                  <a:srgbClr val="993366"/>
                </a:solidFill>
              </a:rPr>
              <a:t>clear details of possible future development</a:t>
            </a:r>
            <a:r>
              <a:rPr lang="en-GB" altLang="en-US" sz="1200" i="1">
                <a:solidFill>
                  <a:srgbClr val="5F5F5F"/>
                </a:solidFill>
              </a:rPr>
              <a:t>.</a:t>
            </a:r>
            <a:endParaRPr lang="en-US" altLang="en-US" sz="1200" i="1">
              <a:solidFill>
                <a:srgbClr val="5F5F5F"/>
              </a:solidFill>
            </a:endParaRPr>
          </a:p>
        </p:txBody>
      </p:sp>
      <p:sp>
        <p:nvSpPr>
          <p:cNvPr id="94214" name="Text Box 10"/>
          <p:cNvSpPr txBox="1">
            <a:spLocks noChangeArrowheads="1"/>
          </p:cNvSpPr>
          <p:nvPr/>
        </p:nvSpPr>
        <p:spPr bwMode="auto">
          <a:xfrm>
            <a:off x="4241800" y="1477963"/>
            <a:ext cx="4103688" cy="706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a:solidFill>
                  <a:srgbClr val="FF9900"/>
                </a:solidFill>
              </a:rPr>
              <a:t>THE MANUFACTURING</a:t>
            </a:r>
          </a:p>
          <a:p>
            <a:pPr algn="just" eaLnBrk="1" hangingPunct="1"/>
            <a:r>
              <a:rPr lang="en-GB" altLang="en-US" sz="1100">
                <a:solidFill>
                  <a:srgbClr val="4D4D4D"/>
                </a:solidFill>
              </a:rPr>
              <a:t>I am also very pleased with the final manufactured product. It is made from high quality, recyclable, environmentally friendly cardboard  and is finished to the highest detail. It took a lot of trouble to actually manufacture (which I have detailed throughout the project). However I feel that all the effort was worth it as the final product is better then I expected. The product is finished to a </a:t>
            </a:r>
            <a:r>
              <a:rPr lang="en-GB" altLang="en-US" sz="1100" b="1">
                <a:solidFill>
                  <a:schemeClr val="hlink"/>
                </a:solidFill>
              </a:rPr>
              <a:t>very high standard</a:t>
            </a:r>
            <a:r>
              <a:rPr lang="en-GB" altLang="en-US" sz="1100" b="1">
                <a:solidFill>
                  <a:srgbClr val="4D4D4D"/>
                </a:solidFill>
              </a:rPr>
              <a:t> </a:t>
            </a:r>
            <a:r>
              <a:rPr lang="en-GB" altLang="en-US" sz="1100">
                <a:solidFill>
                  <a:srgbClr val="4D4D4D"/>
                </a:solidFill>
              </a:rPr>
              <a:t>and I am pleased with the overall </a:t>
            </a:r>
            <a:r>
              <a:rPr lang="en-GB" altLang="en-US" sz="1100" b="1">
                <a:solidFill>
                  <a:schemeClr val="hlink"/>
                </a:solidFill>
              </a:rPr>
              <a:t>aesthetics</a:t>
            </a:r>
            <a:r>
              <a:rPr lang="en-GB" altLang="en-US" sz="1100">
                <a:solidFill>
                  <a:srgbClr val="4D4D4D"/>
                </a:solidFill>
              </a:rPr>
              <a:t> of the product.</a:t>
            </a:r>
          </a:p>
          <a:p>
            <a:pPr algn="just" eaLnBrk="1" hangingPunct="1"/>
            <a:endParaRPr lang="en-GB" altLang="en-US" sz="500">
              <a:solidFill>
                <a:srgbClr val="4D4D4D"/>
              </a:solidFill>
            </a:endParaRPr>
          </a:p>
          <a:p>
            <a:pPr algn="just" eaLnBrk="1" hangingPunct="1"/>
            <a:r>
              <a:rPr lang="en-GB" altLang="en-US" sz="1100">
                <a:solidFill>
                  <a:srgbClr val="4D4D4D"/>
                </a:solidFill>
              </a:rPr>
              <a:t>I am also very pleased that although the product was made in various parts and then joined together (using recyclable glue) all pieces fit perfectly together with no obvious imperfections. This is a testament to the overall flawless design work (CAD modelling).</a:t>
            </a:r>
            <a:endParaRPr lang="en-GB" altLang="en-US" sz="1100" b="1">
              <a:solidFill>
                <a:srgbClr val="4D4D4D"/>
              </a:solidFill>
            </a:endParaRPr>
          </a:p>
          <a:p>
            <a:pPr algn="just" eaLnBrk="1" hangingPunct="1"/>
            <a:endParaRPr lang="en-GB" altLang="en-US" sz="1100" b="1">
              <a:solidFill>
                <a:srgbClr val="4D4D4D"/>
              </a:solidFill>
            </a:endParaRPr>
          </a:p>
          <a:p>
            <a:pPr algn="just" eaLnBrk="1" hangingPunct="1"/>
            <a:endParaRPr lang="en-GB" altLang="en-US" sz="1100" b="1">
              <a:solidFill>
                <a:srgbClr val="4D4D4D"/>
              </a:solidFill>
            </a:endParaRPr>
          </a:p>
          <a:p>
            <a:pPr algn="just" eaLnBrk="1" hangingPunct="1"/>
            <a:endParaRPr lang="en-GB" altLang="en-US" sz="1000" b="1">
              <a:solidFill>
                <a:srgbClr val="4D4D4D"/>
              </a:solidFill>
            </a:endParaRPr>
          </a:p>
          <a:p>
            <a:pPr algn="just" eaLnBrk="1" hangingPunct="1"/>
            <a:endParaRPr lang="en-GB" altLang="en-US" sz="1000" b="1">
              <a:solidFill>
                <a:srgbClr val="4D4D4D"/>
              </a:solidFill>
            </a:endParaRPr>
          </a:p>
          <a:p>
            <a:pPr algn="just" eaLnBrk="1" hangingPunct="1"/>
            <a:endParaRPr lang="en-GB" altLang="en-US" sz="1000" b="1">
              <a:solidFill>
                <a:srgbClr val="4D4D4D"/>
              </a:solidFill>
            </a:endParaRPr>
          </a:p>
          <a:p>
            <a:pPr algn="just" eaLnBrk="1" hangingPunct="1"/>
            <a:endParaRPr lang="en-GB" altLang="en-US" sz="1000" b="1">
              <a:solidFill>
                <a:srgbClr val="4D4D4D"/>
              </a:solidFill>
            </a:endParaRPr>
          </a:p>
          <a:p>
            <a:pPr algn="just" eaLnBrk="1" hangingPunct="1"/>
            <a:endParaRPr lang="en-GB" altLang="en-US" sz="1000" b="1">
              <a:solidFill>
                <a:srgbClr val="4D4D4D"/>
              </a:solidFill>
            </a:endParaRPr>
          </a:p>
          <a:p>
            <a:pPr algn="just" eaLnBrk="1" hangingPunct="1"/>
            <a:endParaRPr lang="en-GB" altLang="en-US" sz="1000" b="1">
              <a:solidFill>
                <a:srgbClr val="4D4D4D"/>
              </a:solidFill>
            </a:endParaRPr>
          </a:p>
          <a:p>
            <a:pPr algn="just" eaLnBrk="1" hangingPunct="1"/>
            <a:endParaRPr lang="en-GB" altLang="en-US" sz="1100" b="1">
              <a:solidFill>
                <a:srgbClr val="4D4D4D"/>
              </a:solidFill>
            </a:endParaRPr>
          </a:p>
          <a:p>
            <a:pPr algn="just" eaLnBrk="1" hangingPunct="1"/>
            <a:endParaRPr lang="en-GB" altLang="en-US" sz="1100" b="1">
              <a:solidFill>
                <a:srgbClr val="4D4D4D"/>
              </a:solidFill>
            </a:endParaRPr>
          </a:p>
          <a:p>
            <a:pPr algn="just" eaLnBrk="1" hangingPunct="1"/>
            <a:endParaRPr lang="en-GB" altLang="en-US" sz="1100" b="1">
              <a:solidFill>
                <a:srgbClr val="4D4D4D"/>
              </a:solidFill>
            </a:endParaRPr>
          </a:p>
          <a:p>
            <a:pPr algn="just" eaLnBrk="1" hangingPunct="1"/>
            <a:endParaRPr lang="en-GB" altLang="en-US" sz="700" b="1">
              <a:solidFill>
                <a:srgbClr val="4D4D4D"/>
              </a:solidFill>
            </a:endParaRPr>
          </a:p>
          <a:p>
            <a:pPr algn="just" eaLnBrk="1" hangingPunct="1"/>
            <a:endParaRPr lang="en-GB" altLang="en-US" sz="700" b="1">
              <a:solidFill>
                <a:srgbClr val="4D4D4D"/>
              </a:solidFill>
            </a:endParaRPr>
          </a:p>
          <a:p>
            <a:pPr algn="just" eaLnBrk="1" hangingPunct="1"/>
            <a:endParaRPr lang="en-GB" altLang="en-US" sz="1100" b="1">
              <a:solidFill>
                <a:srgbClr val="4D4D4D"/>
              </a:solidFill>
            </a:endParaRPr>
          </a:p>
          <a:p>
            <a:pPr algn="just" eaLnBrk="1" hangingPunct="1"/>
            <a:endParaRPr lang="en-GB" altLang="en-US" sz="1400" b="1">
              <a:solidFill>
                <a:srgbClr val="FF9900"/>
              </a:solidFill>
            </a:endParaRPr>
          </a:p>
          <a:p>
            <a:pPr algn="just" eaLnBrk="1" hangingPunct="1"/>
            <a:endParaRPr lang="en-GB" altLang="en-US" sz="1400" b="1">
              <a:solidFill>
                <a:srgbClr val="FF9900"/>
              </a:solidFill>
            </a:endParaRPr>
          </a:p>
          <a:p>
            <a:pPr algn="just" eaLnBrk="1" hangingPunct="1"/>
            <a:r>
              <a:rPr lang="en-GB" altLang="en-US" sz="1400" b="1">
                <a:solidFill>
                  <a:srgbClr val="FF9900"/>
                </a:solidFill>
              </a:rPr>
              <a:t>USE OF ICT</a:t>
            </a:r>
          </a:p>
          <a:p>
            <a:pPr algn="just" eaLnBrk="1" hangingPunct="1"/>
            <a:r>
              <a:rPr lang="en-GB" altLang="en-US" sz="1100">
                <a:solidFill>
                  <a:srgbClr val="4D4D4D"/>
                </a:solidFill>
              </a:rPr>
              <a:t>The role of ICT was instrumental throughout my entire project. Most visibly is the use of ICT to present my coursework in PowerPoint. PowerPoint allowed me to do many different things that I could not of done on a paper portfolio. My project contains video explanations which are vital for demonstration purposes and also important to showcase my models, final product, testing and evaluation. The use of ICT can be challenging at times however the results speak for themselves, a PowerPoint which is in my opinion much better than a paper portfolio. </a:t>
            </a:r>
            <a:endParaRPr lang="en-GB" altLang="en-US" sz="1000" b="1">
              <a:solidFill>
                <a:srgbClr val="4D4D4D"/>
              </a:solidFill>
            </a:endParaRPr>
          </a:p>
        </p:txBody>
      </p:sp>
      <p:sp>
        <p:nvSpPr>
          <p:cNvPr id="94215" name="Text Box 11"/>
          <p:cNvSpPr txBox="1">
            <a:spLocks noChangeArrowheads="1"/>
          </p:cNvSpPr>
          <p:nvPr/>
        </p:nvSpPr>
        <p:spPr bwMode="auto">
          <a:xfrm>
            <a:off x="71438" y="2617788"/>
            <a:ext cx="3881437" cy="5549900"/>
          </a:xfrm>
          <a:prstGeom prst="rect">
            <a:avLst/>
          </a:prstGeom>
          <a:solidFill>
            <a:schemeClr val="bg1"/>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rgbClr val="4D4D4D"/>
                </a:solidFill>
              </a:rPr>
              <a:t>I have split my review and reflection section up into four separate sections: the </a:t>
            </a:r>
            <a:r>
              <a:rPr lang="en-GB" altLang="en-US" sz="1000" b="1" u="sng">
                <a:solidFill>
                  <a:schemeClr val="folHlink"/>
                </a:solidFill>
              </a:rPr>
              <a:t>positive points</a:t>
            </a:r>
            <a:r>
              <a:rPr lang="en-GB" altLang="en-US" sz="1000">
                <a:solidFill>
                  <a:srgbClr val="4D4D4D"/>
                </a:solidFill>
              </a:rPr>
              <a:t>, the </a:t>
            </a:r>
            <a:r>
              <a:rPr lang="en-GB" altLang="en-US" sz="1000" b="1" u="sng">
                <a:solidFill>
                  <a:schemeClr val="folHlink"/>
                </a:solidFill>
              </a:rPr>
              <a:t>negative points</a:t>
            </a:r>
            <a:r>
              <a:rPr lang="en-GB" altLang="en-US" sz="1000">
                <a:solidFill>
                  <a:srgbClr val="4D4D4D"/>
                </a:solidFill>
              </a:rPr>
              <a:t> and the </a:t>
            </a:r>
            <a:r>
              <a:rPr lang="en-GB" altLang="en-US" sz="1000" b="1" u="sng">
                <a:solidFill>
                  <a:schemeClr val="folHlink"/>
                </a:solidFill>
              </a:rPr>
              <a:t>wider implications</a:t>
            </a:r>
            <a:r>
              <a:rPr lang="en-GB" altLang="en-US" sz="1000">
                <a:solidFill>
                  <a:srgbClr val="4D4D4D"/>
                </a:solidFill>
              </a:rPr>
              <a:t> and finally further developments.</a:t>
            </a:r>
          </a:p>
          <a:p>
            <a:pPr algn="just" eaLnBrk="1" hangingPunct="1"/>
            <a:endParaRPr lang="en-GB" altLang="en-US" sz="1000">
              <a:solidFill>
                <a:schemeClr val="hlink"/>
              </a:solidFill>
            </a:endParaRPr>
          </a:p>
          <a:p>
            <a:pPr algn="just" eaLnBrk="1" hangingPunct="1"/>
            <a:r>
              <a:rPr lang="en-GB" altLang="en-US" sz="1800" b="1">
                <a:solidFill>
                  <a:schemeClr val="hlink"/>
                </a:solidFill>
              </a:rPr>
              <a:t>THE POSITIVE POINTS</a:t>
            </a:r>
          </a:p>
          <a:p>
            <a:pPr algn="just" eaLnBrk="1" hangingPunct="1"/>
            <a:endParaRPr lang="en-GB" altLang="en-US" sz="600">
              <a:solidFill>
                <a:schemeClr val="hlink"/>
              </a:solidFill>
            </a:endParaRPr>
          </a:p>
          <a:p>
            <a:pPr algn="just" eaLnBrk="1" hangingPunct="1"/>
            <a:r>
              <a:rPr lang="en-GB" altLang="en-US" sz="1400" b="1">
                <a:solidFill>
                  <a:srgbClr val="FF9900"/>
                </a:solidFill>
              </a:rPr>
              <a:t>THE DESIGN</a:t>
            </a:r>
          </a:p>
          <a:p>
            <a:pPr algn="just" eaLnBrk="1" hangingPunct="1"/>
            <a:r>
              <a:rPr lang="en-GB" altLang="en-US" sz="1100">
                <a:solidFill>
                  <a:srgbClr val="4D4D4D"/>
                </a:solidFill>
              </a:rPr>
              <a:t>I am very happy with the final design of my product. I spent a very long time trying to make my design as good as possible, generating multiple solutions  to each problem I came up against and choosing the best solution to go into further production. I made models and got design problems fixed </a:t>
            </a:r>
            <a:r>
              <a:rPr lang="en-GB" altLang="en-US" sz="1100" b="1">
                <a:solidFill>
                  <a:schemeClr val="hlink"/>
                </a:solidFill>
              </a:rPr>
              <a:t>that would of gone without notice if the models had not been made</a:t>
            </a:r>
            <a:r>
              <a:rPr lang="en-GB" altLang="en-US" sz="1100">
                <a:solidFill>
                  <a:srgbClr val="4D4D4D"/>
                </a:solidFill>
              </a:rPr>
              <a:t>. I feel that putting all this work in before final manufacture really paid off as my final product was successful and needed no amendments.</a:t>
            </a:r>
          </a:p>
          <a:p>
            <a:pPr algn="just" eaLnBrk="1" hangingPunct="1"/>
            <a:endParaRPr lang="en-GB" altLang="en-US" sz="700">
              <a:solidFill>
                <a:srgbClr val="4D4D4D"/>
              </a:solidFill>
            </a:endParaRPr>
          </a:p>
          <a:p>
            <a:pPr algn="just" eaLnBrk="1" hangingPunct="1"/>
            <a:r>
              <a:rPr lang="en-GB" altLang="en-US" sz="1100">
                <a:solidFill>
                  <a:srgbClr val="4D4D4D"/>
                </a:solidFill>
              </a:rPr>
              <a:t>I think the </a:t>
            </a:r>
            <a:r>
              <a:rPr lang="en-GB" altLang="en-US" sz="1100" b="1">
                <a:solidFill>
                  <a:schemeClr val="hlink"/>
                </a:solidFill>
              </a:rPr>
              <a:t>simple nature</a:t>
            </a:r>
            <a:r>
              <a:rPr lang="en-GB" altLang="en-US" sz="1100" b="1">
                <a:solidFill>
                  <a:srgbClr val="4D4D4D"/>
                </a:solidFill>
              </a:rPr>
              <a:t> </a:t>
            </a:r>
            <a:r>
              <a:rPr lang="en-GB" altLang="en-US" sz="1100">
                <a:solidFill>
                  <a:srgbClr val="4D4D4D"/>
                </a:solidFill>
              </a:rPr>
              <a:t>of my design was also beneficial. I am especially pleased with the way I designed the inner tubes. I spent a long time creating simple models so as to ensure that when the final product was made it would function as intended. </a:t>
            </a:r>
            <a:r>
              <a:rPr lang="en-GB" altLang="en-US" sz="1100" b="1">
                <a:solidFill>
                  <a:schemeClr val="hlink"/>
                </a:solidFill>
              </a:rPr>
              <a:t>The product is available in many different colours, including the cardboard colour which makes the product more “eco</a:t>
            </a:r>
            <a:r>
              <a:rPr lang="en-GB" altLang="en-US" sz="1100">
                <a:solidFill>
                  <a:srgbClr val="4D4D4D"/>
                </a:solidFill>
              </a:rPr>
              <a:t>”.</a:t>
            </a:r>
          </a:p>
          <a:p>
            <a:pPr algn="just" eaLnBrk="1" hangingPunct="1"/>
            <a:endParaRPr lang="en-GB" altLang="en-US" sz="1100">
              <a:solidFill>
                <a:srgbClr val="4D4D4D"/>
              </a:solidFill>
            </a:endParaRPr>
          </a:p>
          <a:p>
            <a:pPr algn="just" eaLnBrk="1" hangingPunct="1"/>
            <a:endParaRPr lang="en-GB" altLang="en-US" sz="1100">
              <a:solidFill>
                <a:srgbClr val="4D4D4D"/>
              </a:solidFill>
            </a:endParaRPr>
          </a:p>
          <a:p>
            <a:pPr algn="just" eaLnBrk="1" hangingPunct="1"/>
            <a:endParaRPr lang="en-GB" altLang="en-US" sz="1100">
              <a:solidFill>
                <a:srgbClr val="4D4D4D"/>
              </a:solidFill>
            </a:endParaRPr>
          </a:p>
          <a:p>
            <a:pPr algn="just" eaLnBrk="1" hangingPunct="1"/>
            <a:endParaRPr lang="en-GB" altLang="en-US" sz="11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a:p>
            <a:pPr algn="just" eaLnBrk="1" hangingPunct="1"/>
            <a:endParaRPr lang="en-GB" altLang="en-US" sz="1000">
              <a:solidFill>
                <a:srgbClr val="4D4D4D"/>
              </a:solidFill>
            </a:endParaRPr>
          </a:p>
        </p:txBody>
      </p:sp>
      <p:sp>
        <p:nvSpPr>
          <p:cNvPr id="94216" name="Rectangle 12"/>
          <p:cNvSpPr>
            <a:spLocks noChangeArrowheads="1"/>
          </p:cNvSpPr>
          <p:nvPr/>
        </p:nvSpPr>
        <p:spPr bwMode="auto">
          <a:xfrm>
            <a:off x="4086225" y="479425"/>
            <a:ext cx="2890838"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THE POSITIVE POINTS (CONTINUED)</a:t>
            </a:r>
          </a:p>
        </p:txBody>
      </p:sp>
      <p:pic>
        <p:nvPicPr>
          <p:cNvPr id="94217" name="Picture 9" descr="http://goinnovatenow.com/wp-content/uploads/2010/09/solidworks-logo-300x194.pn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082338" y="542925"/>
            <a:ext cx="15113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8" name="Text Box 11"/>
          <p:cNvSpPr txBox="1">
            <a:spLocks noChangeArrowheads="1"/>
          </p:cNvSpPr>
          <p:nvPr/>
        </p:nvSpPr>
        <p:spPr bwMode="auto">
          <a:xfrm>
            <a:off x="8416925" y="2320925"/>
            <a:ext cx="4244975"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a:solidFill>
                  <a:srgbClr val="FF9900"/>
                </a:solidFill>
              </a:rPr>
              <a:t>HOW DECISIONS WERE MADE</a:t>
            </a:r>
          </a:p>
          <a:p>
            <a:pPr algn="just" eaLnBrk="1" hangingPunct="1"/>
            <a:r>
              <a:rPr lang="en-GB" altLang="en-US" sz="1100" b="1">
                <a:solidFill>
                  <a:schemeClr val="hlink"/>
                </a:solidFill>
              </a:rPr>
              <a:t>I think my decision making skills held strong throughout the project</a:t>
            </a:r>
            <a:r>
              <a:rPr lang="en-GB" altLang="en-US" sz="1100">
                <a:solidFill>
                  <a:srgbClr val="4D4D4D"/>
                </a:solidFill>
              </a:rPr>
              <a:t>. All decisions were not taken lightly and were discussed, re-evaluated and changed until the best course of action was decided. This often involved discussions with peers, teachers (both within the technology department and with other members of staff) and outside organisations. </a:t>
            </a:r>
            <a:r>
              <a:rPr lang="en-GB" altLang="en-US" sz="1100" b="1">
                <a:solidFill>
                  <a:schemeClr val="hlink"/>
                </a:solidFill>
              </a:rPr>
              <a:t>I worked closely with the Delta Packaging and also the Frederick Jones to ensure my final model was manufactured just as I expected and I was involved in telephone calls, emails and meetings to make the right decisions</a:t>
            </a:r>
            <a:r>
              <a:rPr lang="en-GB" altLang="en-US" sz="1100">
                <a:solidFill>
                  <a:srgbClr val="4D4D4D"/>
                </a:solidFill>
              </a:rPr>
              <a:t>. I found this a effective way to solve any problems I came up against. It also gave me an insight into how I would manufacture a prototype if I became an product designer. Using the same equipment and processes as many local businesses was very interesting and also challenging, very rewarding. Doing this project gives me a clearer insight of what I want to do for my future career of product designer.</a:t>
            </a:r>
          </a:p>
        </p:txBody>
      </p:sp>
      <p:pic>
        <p:nvPicPr>
          <p:cNvPr id="94219" name="Picture 14" descr="IMG_31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400" y="6745288"/>
            <a:ext cx="3600450" cy="269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20" name="Rectangle 18"/>
          <p:cNvSpPr>
            <a:spLocks noChangeArrowheads="1"/>
          </p:cNvSpPr>
          <p:nvPr/>
        </p:nvSpPr>
        <p:spPr bwMode="auto">
          <a:xfrm>
            <a:off x="8416925" y="133350"/>
            <a:ext cx="2808288"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100">
                <a:solidFill>
                  <a:srgbClr val="4D4D4D"/>
                </a:solidFill>
              </a:rPr>
              <a:t>The other area where ICT was invaluable was in the manufacturing stage. Without a CAD package (in my case Soildworks) I would have been unable to produce any of the complex models seen throughout my coursework. I would not of been able to used a laser cutter, CNC or even a Laser Cutter and my modelling would have inevitably been much more primitive. CAD has helped realise my ideas and accurately model them.</a:t>
            </a:r>
          </a:p>
        </p:txBody>
      </p:sp>
      <p:pic>
        <p:nvPicPr>
          <p:cNvPr id="94221" name="Picture 24" descr="Corrugated packaging solutions 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14825" y="4244975"/>
            <a:ext cx="41021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22" name="Picture 25" descr="Frederick Jones, packaging with pride."/>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61388" y="5737225"/>
            <a:ext cx="4176712"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23" name="Picture 27" descr="lemanic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77288" y="7572375"/>
            <a:ext cx="3736975"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20638" y="161925"/>
            <a:ext cx="4044951"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REVIEW &amp; REFLECTION</a:t>
            </a:r>
          </a:p>
        </p:txBody>
      </p:sp>
      <p:sp>
        <p:nvSpPr>
          <p:cNvPr id="95235" name="Text Box 6"/>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95236" name="Text Box 14"/>
          <p:cNvSpPr txBox="1">
            <a:spLocks noChangeArrowheads="1"/>
          </p:cNvSpPr>
          <p:nvPr/>
        </p:nvSpPr>
        <p:spPr bwMode="auto">
          <a:xfrm>
            <a:off x="-7938" y="1103313"/>
            <a:ext cx="4105276"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800" b="1">
                <a:solidFill>
                  <a:srgbClr val="993366"/>
                </a:solidFill>
                <a:latin typeface="Arial "/>
                <a:cs typeface="Arial" pitchFamily="34" charset="0"/>
              </a:rPr>
              <a:t>WIDER IMPLICATIONS</a:t>
            </a:r>
          </a:p>
        </p:txBody>
      </p:sp>
      <p:sp>
        <p:nvSpPr>
          <p:cNvPr id="95237" name="Text Box 10"/>
          <p:cNvSpPr txBox="1">
            <a:spLocks noChangeArrowheads="1"/>
          </p:cNvSpPr>
          <p:nvPr/>
        </p:nvSpPr>
        <p:spPr bwMode="auto">
          <a:xfrm>
            <a:off x="4241800" y="1689100"/>
            <a:ext cx="4103688" cy="370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a:solidFill>
                  <a:srgbClr val="FF9900"/>
                </a:solidFill>
              </a:rPr>
              <a:t>SAVE LIVES / REBUILDING LI VES</a:t>
            </a:r>
          </a:p>
          <a:p>
            <a:pPr algn="just" eaLnBrk="1" hangingPunct="1"/>
            <a:r>
              <a:rPr lang="en-GB" altLang="en-US" sz="1100">
                <a:solidFill>
                  <a:srgbClr val="4D4D4D"/>
                </a:solidFill>
              </a:rPr>
              <a:t>The biggest implication of my product is the main reason why I chose such a complex project. My product saves and also rebuild lives. Disasters such as Haiti or Japan earthquake/tsunami, all the people including children gets injured or died. The buildings are damaged even the schools, and also homes which means that the young children wont be able to learn to be educate. My product aims to improve the children’s lives and also aims to educate them in order for them to have a career in their future. </a:t>
            </a:r>
          </a:p>
          <a:p>
            <a:pPr algn="just" eaLnBrk="1" hangingPunct="1"/>
            <a:endParaRPr lang="en-GB" altLang="en-US" sz="1100">
              <a:solidFill>
                <a:srgbClr val="4D4D4D"/>
              </a:solidFill>
            </a:endParaRPr>
          </a:p>
          <a:p>
            <a:pPr algn="just" eaLnBrk="1" hangingPunct="1"/>
            <a:r>
              <a:rPr lang="en-GB" altLang="en-US" sz="1100">
                <a:solidFill>
                  <a:srgbClr val="4D4D4D"/>
                </a:solidFill>
              </a:rPr>
              <a:t>My projects aim was to try to improve the </a:t>
            </a:r>
            <a:r>
              <a:rPr lang="en-GB" altLang="en-US" sz="1100" b="1">
                <a:solidFill>
                  <a:schemeClr val="hlink"/>
                </a:solidFill>
              </a:rPr>
              <a:t>lives </a:t>
            </a:r>
            <a:r>
              <a:rPr lang="en-GB" altLang="en-US" sz="1100">
                <a:solidFill>
                  <a:srgbClr val="5F5F5F"/>
                </a:solidFill>
              </a:rPr>
              <a:t>in </a:t>
            </a:r>
            <a:r>
              <a:rPr lang="en-GB" altLang="en-US" sz="1100" b="1">
                <a:solidFill>
                  <a:schemeClr val="hlink"/>
                </a:solidFill>
              </a:rPr>
              <a:t>Developing Countries</a:t>
            </a:r>
            <a:r>
              <a:rPr lang="en-GB" altLang="en-US" sz="1100">
                <a:solidFill>
                  <a:srgbClr val="5F5F5F"/>
                </a:solidFill>
              </a:rPr>
              <a:t> </a:t>
            </a:r>
            <a:r>
              <a:rPr lang="en-GB" altLang="en-US" sz="1100">
                <a:solidFill>
                  <a:srgbClr val="4D4D4D"/>
                </a:solidFill>
              </a:rPr>
              <a:t>such as Haiti, Japan etc. as I already mentioned in my design brief that the education in developing countries is </a:t>
            </a:r>
            <a:r>
              <a:rPr lang="en-GB" altLang="en-US" sz="1100" b="1" u="sng">
                <a:solidFill>
                  <a:srgbClr val="993366"/>
                </a:solidFill>
              </a:rPr>
              <a:t>very poor</a:t>
            </a:r>
            <a:r>
              <a:rPr lang="en-GB" altLang="en-US" sz="1100">
                <a:solidFill>
                  <a:srgbClr val="4D4D4D"/>
                </a:solidFill>
              </a:rPr>
              <a:t> as most of the </a:t>
            </a:r>
            <a:r>
              <a:rPr lang="en-GB" altLang="en-US" sz="1100" b="1">
                <a:solidFill>
                  <a:schemeClr val="hlink"/>
                </a:solidFill>
              </a:rPr>
              <a:t>children cant go to school</a:t>
            </a:r>
            <a:r>
              <a:rPr lang="en-GB" altLang="en-US" sz="1100">
                <a:solidFill>
                  <a:srgbClr val="4D4D4D"/>
                </a:solidFill>
              </a:rPr>
              <a:t> because they need to </a:t>
            </a:r>
            <a:r>
              <a:rPr lang="en-GB" altLang="en-US" sz="1100" b="1">
                <a:solidFill>
                  <a:schemeClr val="hlink"/>
                </a:solidFill>
              </a:rPr>
              <a:t>work to help their family to survive</a:t>
            </a:r>
            <a:r>
              <a:rPr lang="en-GB" altLang="en-US" sz="1100">
                <a:solidFill>
                  <a:srgbClr val="4D4D4D"/>
                </a:solidFill>
              </a:rPr>
              <a:t>. I am trying to aim this product to </a:t>
            </a:r>
            <a:r>
              <a:rPr lang="en-GB" altLang="en-US" sz="1100" b="1" u="sng">
                <a:solidFill>
                  <a:srgbClr val="993366"/>
                </a:solidFill>
              </a:rPr>
              <a:t>encourage</a:t>
            </a:r>
            <a:r>
              <a:rPr lang="en-GB" altLang="en-US" sz="1100">
                <a:solidFill>
                  <a:srgbClr val="4D4D4D"/>
                </a:solidFill>
              </a:rPr>
              <a:t> these children to go to school and </a:t>
            </a:r>
            <a:r>
              <a:rPr lang="en-GB" altLang="en-US" sz="1100" b="1" u="sng">
                <a:solidFill>
                  <a:srgbClr val="993366"/>
                </a:solidFill>
              </a:rPr>
              <a:t>have education</a:t>
            </a:r>
            <a:r>
              <a:rPr lang="en-GB" altLang="en-US" sz="1100">
                <a:solidFill>
                  <a:srgbClr val="4D4D4D"/>
                </a:solidFill>
              </a:rPr>
              <a:t> to help </a:t>
            </a:r>
            <a:r>
              <a:rPr lang="en-GB" altLang="en-US" sz="1100" b="1">
                <a:solidFill>
                  <a:schemeClr val="hlink"/>
                </a:solidFill>
              </a:rPr>
              <a:t>strengthen their skills</a:t>
            </a:r>
            <a:r>
              <a:rPr lang="en-GB" altLang="en-US" sz="1100">
                <a:solidFill>
                  <a:srgbClr val="4D4D4D"/>
                </a:solidFill>
              </a:rPr>
              <a:t> for the </a:t>
            </a:r>
            <a:r>
              <a:rPr lang="en-GB" altLang="en-US" sz="1100" b="1">
                <a:solidFill>
                  <a:schemeClr val="hlink"/>
                </a:solidFill>
              </a:rPr>
              <a:t>future</a:t>
            </a:r>
            <a:r>
              <a:rPr lang="en-GB" altLang="en-US" sz="1100">
                <a:solidFill>
                  <a:schemeClr val="hlink"/>
                </a:solidFill>
              </a:rPr>
              <a:t> </a:t>
            </a:r>
            <a:r>
              <a:rPr lang="en-GB" altLang="en-US" sz="1100">
                <a:solidFill>
                  <a:srgbClr val="4D4D4D"/>
                </a:solidFill>
              </a:rPr>
              <a:t>I would be ecstatic. Having researched this area so much I feel that more investment is needed to aid the people employed to look after them and their health.  </a:t>
            </a:r>
          </a:p>
        </p:txBody>
      </p:sp>
      <p:sp>
        <p:nvSpPr>
          <p:cNvPr id="95238" name="Text Box 11"/>
          <p:cNvSpPr txBox="1">
            <a:spLocks noChangeArrowheads="1"/>
          </p:cNvSpPr>
          <p:nvPr/>
        </p:nvSpPr>
        <p:spPr bwMode="auto">
          <a:xfrm>
            <a:off x="71438" y="1576388"/>
            <a:ext cx="3881437" cy="7327900"/>
          </a:xfrm>
          <a:prstGeom prst="rect">
            <a:avLst/>
          </a:prstGeom>
          <a:solidFill>
            <a:schemeClr val="bg1"/>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a:solidFill>
                  <a:srgbClr val="FF9900"/>
                </a:solidFill>
              </a:rPr>
              <a:t>COST</a:t>
            </a:r>
          </a:p>
          <a:p>
            <a:pPr algn="just" eaLnBrk="1" hangingPunct="1"/>
            <a:r>
              <a:rPr lang="en-GB" altLang="en-US" sz="1100">
                <a:solidFill>
                  <a:srgbClr val="4D4D4D"/>
                </a:solidFill>
              </a:rPr>
              <a:t>My model was manufactured using the </a:t>
            </a:r>
            <a:r>
              <a:rPr lang="en-GB" altLang="en-US" sz="1100" b="1">
                <a:solidFill>
                  <a:schemeClr val="hlink"/>
                </a:solidFill>
              </a:rPr>
              <a:t>laser cutter</a:t>
            </a:r>
            <a:r>
              <a:rPr lang="en-GB" altLang="en-US" sz="1100">
                <a:solidFill>
                  <a:srgbClr val="4D4D4D"/>
                </a:solidFill>
              </a:rPr>
              <a:t> by the help from </a:t>
            </a:r>
            <a:r>
              <a:rPr lang="en-GB" altLang="en-US" sz="1100" b="1">
                <a:solidFill>
                  <a:schemeClr val="hlink"/>
                </a:solidFill>
              </a:rPr>
              <a:t>Frederick Jones Packaging company</a:t>
            </a:r>
            <a:r>
              <a:rPr lang="en-GB" altLang="en-US" sz="1100">
                <a:solidFill>
                  <a:srgbClr val="4D4D4D"/>
                </a:solidFill>
              </a:rPr>
              <a:t> in Belfast. The </a:t>
            </a:r>
            <a:r>
              <a:rPr lang="en-GB" altLang="en-US" sz="1100" b="1">
                <a:solidFill>
                  <a:schemeClr val="hlink"/>
                </a:solidFill>
              </a:rPr>
              <a:t>manufacturing costs are really low and also the use of materials is also really relatively cheap</a:t>
            </a:r>
            <a:r>
              <a:rPr lang="en-GB" altLang="en-US" sz="1100">
                <a:solidFill>
                  <a:srgbClr val="4D4D4D"/>
                </a:solidFill>
              </a:rPr>
              <a:t>. Throughout this design task I was really careful with the use of materials and </a:t>
            </a:r>
            <a:r>
              <a:rPr lang="en-GB" altLang="en-US" sz="1100" b="1">
                <a:solidFill>
                  <a:schemeClr val="hlink"/>
                </a:solidFill>
              </a:rPr>
              <a:t>how much materials are wasted etc</a:t>
            </a:r>
            <a:r>
              <a:rPr lang="en-GB" altLang="en-US" sz="1100">
                <a:solidFill>
                  <a:srgbClr val="4D4D4D"/>
                </a:solidFill>
              </a:rPr>
              <a:t>. This has hugely helped me because I want to be able to manufacture the product up to the highest standard as possible, but is produced in a cheaper way. </a:t>
            </a:r>
          </a:p>
          <a:p>
            <a:pPr algn="just" eaLnBrk="1" hangingPunct="1"/>
            <a:endParaRPr lang="en-GB" altLang="en-US" sz="1100">
              <a:solidFill>
                <a:srgbClr val="4D4D4D"/>
              </a:solidFill>
            </a:endParaRPr>
          </a:p>
          <a:p>
            <a:pPr algn="just" eaLnBrk="1" hangingPunct="1"/>
            <a:endParaRPr lang="en-GB" altLang="en-US" sz="1100">
              <a:solidFill>
                <a:srgbClr val="4D4D4D"/>
              </a:solidFill>
            </a:endParaRPr>
          </a:p>
          <a:p>
            <a:pPr algn="just" eaLnBrk="1" hangingPunct="1"/>
            <a:r>
              <a:rPr lang="en-GB" altLang="en-US" sz="1400" b="1">
                <a:solidFill>
                  <a:srgbClr val="FF9900"/>
                </a:solidFill>
              </a:rPr>
              <a:t>SAFETY</a:t>
            </a:r>
          </a:p>
          <a:p>
            <a:pPr algn="just" eaLnBrk="1" hangingPunct="1"/>
            <a:r>
              <a:rPr lang="en-GB" altLang="en-US" sz="1100">
                <a:solidFill>
                  <a:srgbClr val="4D4D4D"/>
                </a:solidFill>
              </a:rPr>
              <a:t>There are always </a:t>
            </a:r>
            <a:r>
              <a:rPr lang="en-GB" altLang="en-US" sz="1100" b="1">
                <a:solidFill>
                  <a:schemeClr val="hlink"/>
                </a:solidFill>
              </a:rPr>
              <a:t>health and safety rules</a:t>
            </a:r>
            <a:r>
              <a:rPr lang="en-GB" altLang="en-US" sz="1100">
                <a:solidFill>
                  <a:srgbClr val="4D4D4D"/>
                </a:solidFill>
              </a:rPr>
              <a:t> put in place to protect anyone in the workplace. I found working with </a:t>
            </a:r>
            <a:r>
              <a:rPr lang="en-GB" altLang="en-US" sz="1100" b="1">
                <a:solidFill>
                  <a:schemeClr val="hlink"/>
                </a:solidFill>
              </a:rPr>
              <a:t>cardboard particularly interesting as there was a lot of differences working with cardboard rather than paper or other solid materials such as wood, metal etc</a:t>
            </a:r>
            <a:r>
              <a:rPr lang="en-GB" altLang="en-US" sz="1100">
                <a:solidFill>
                  <a:srgbClr val="4D4D4D"/>
                </a:solidFill>
              </a:rPr>
              <a:t>. </a:t>
            </a:r>
          </a:p>
          <a:p>
            <a:pPr algn="just" eaLnBrk="1" hangingPunct="1"/>
            <a:r>
              <a:rPr lang="en-GB" altLang="en-US" sz="1100">
                <a:solidFill>
                  <a:srgbClr val="4D4D4D"/>
                </a:solidFill>
              </a:rPr>
              <a:t>There are always safety logos (such as the British Kite Mark, etc) on the product and this is use to show the target users who buying this product, that the product has been tested accurately. This is used to ensure that the </a:t>
            </a:r>
            <a:r>
              <a:rPr lang="en-GB" altLang="en-US" sz="1100" b="1">
                <a:solidFill>
                  <a:schemeClr val="hlink"/>
                </a:solidFill>
              </a:rPr>
              <a:t>product is safe to use for the user especially young students or children.</a:t>
            </a:r>
          </a:p>
          <a:p>
            <a:pPr algn="just" eaLnBrk="1" hangingPunct="1"/>
            <a:endParaRPr lang="en-GB" altLang="en-US" sz="1100">
              <a:solidFill>
                <a:srgbClr val="4D4D4D"/>
              </a:solidFill>
            </a:endParaRPr>
          </a:p>
          <a:p>
            <a:pPr algn="just" eaLnBrk="1" hangingPunct="1"/>
            <a:endParaRPr lang="en-GB" altLang="en-US" sz="1100">
              <a:solidFill>
                <a:srgbClr val="4D4D4D"/>
              </a:solidFill>
            </a:endParaRPr>
          </a:p>
          <a:p>
            <a:pPr algn="just" eaLnBrk="1" hangingPunct="1"/>
            <a:r>
              <a:rPr lang="en-GB" altLang="en-US" sz="1400" b="1">
                <a:solidFill>
                  <a:srgbClr val="FF9900"/>
                </a:solidFill>
              </a:rPr>
              <a:t>THE ENIVRONMENT</a:t>
            </a:r>
          </a:p>
          <a:p>
            <a:pPr algn="just" eaLnBrk="1" hangingPunct="1"/>
            <a:r>
              <a:rPr lang="en-GB" altLang="en-US" sz="1100">
                <a:solidFill>
                  <a:srgbClr val="4D4D4D"/>
                </a:solidFill>
              </a:rPr>
              <a:t>The environment always has to be considered in the </a:t>
            </a:r>
            <a:r>
              <a:rPr lang="en-GB" altLang="en-US" sz="1100" b="1">
                <a:solidFill>
                  <a:schemeClr val="hlink"/>
                </a:solidFill>
              </a:rPr>
              <a:t>design, manufacture, and finishing</a:t>
            </a:r>
            <a:r>
              <a:rPr lang="en-GB" altLang="en-US" sz="1100">
                <a:solidFill>
                  <a:srgbClr val="4D4D4D"/>
                </a:solidFill>
              </a:rPr>
              <a:t> of any product. Every aspect has to be considered to ensure that the product is as environmentally friendly as possible. This includes trying to reduce material waste and even material use (trying to use as little material to manufacture you product as possible). I tried as much as possible to keep the “Ed Mate” as environmentally friendly as I could. This is why originally chose cardboard.</a:t>
            </a:r>
          </a:p>
          <a:p>
            <a:pPr algn="just" eaLnBrk="1" hangingPunct="1"/>
            <a:endParaRPr lang="en-GB" altLang="en-US" sz="1100">
              <a:solidFill>
                <a:srgbClr val="4D4D4D"/>
              </a:solidFill>
            </a:endParaRPr>
          </a:p>
          <a:p>
            <a:pPr algn="just" eaLnBrk="1" hangingPunct="1"/>
            <a:r>
              <a:rPr lang="en-GB" altLang="en-US" sz="1100">
                <a:solidFill>
                  <a:srgbClr val="4D4D4D"/>
                </a:solidFill>
              </a:rPr>
              <a:t>The environment must also be considered during manufacture. A manufacturing process that takes a long time with large machinery using large amounts of electricity will obviously be less friendly to the environment than a process that is quick and uses less electricity. </a:t>
            </a:r>
          </a:p>
        </p:txBody>
      </p:sp>
      <p:sp>
        <p:nvSpPr>
          <p:cNvPr id="95239" name="Rectangle 12"/>
          <p:cNvSpPr>
            <a:spLocks noChangeArrowheads="1"/>
          </p:cNvSpPr>
          <p:nvPr/>
        </p:nvSpPr>
        <p:spPr bwMode="auto">
          <a:xfrm>
            <a:off x="4086225" y="623888"/>
            <a:ext cx="2890838"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WIDER IMPLICATIONS (CONTINUED)</a:t>
            </a:r>
          </a:p>
        </p:txBody>
      </p:sp>
      <p:pic>
        <p:nvPicPr>
          <p:cNvPr id="95240" name="Picture 4" descr="http://2.bp.blogspot.com/_Vu2iSEj5dOA/TFYjsOLpkNI/AAAAAAAAALw/249MXIT1I3Y/s320/product_life_cycle_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2500" y="1108075"/>
            <a:ext cx="4024313"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41" name="Text Box 11"/>
          <p:cNvSpPr txBox="1">
            <a:spLocks noChangeArrowheads="1"/>
          </p:cNvSpPr>
          <p:nvPr/>
        </p:nvSpPr>
        <p:spPr bwMode="auto">
          <a:xfrm>
            <a:off x="8420100" y="4694238"/>
            <a:ext cx="4244975" cy="421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a:solidFill>
                  <a:srgbClr val="FF9900"/>
                </a:solidFill>
              </a:rPr>
              <a:t>PRODUCT LIFESPAN</a:t>
            </a:r>
          </a:p>
          <a:p>
            <a:pPr algn="just" eaLnBrk="1" hangingPunct="1"/>
            <a:r>
              <a:rPr lang="en-GB" altLang="en-US" sz="1100">
                <a:solidFill>
                  <a:srgbClr val="4D4D4D"/>
                </a:solidFill>
              </a:rPr>
              <a:t>The products lifespan would be a big factor in buying the product for any students or employees etc. any products put into use by the Delta Packaging are </a:t>
            </a:r>
            <a:r>
              <a:rPr lang="en-GB" altLang="en-US" sz="1100" b="1">
                <a:solidFill>
                  <a:schemeClr val="hlink"/>
                </a:solidFill>
              </a:rPr>
              <a:t>rigorously tested </a:t>
            </a:r>
            <a:r>
              <a:rPr lang="en-GB" altLang="en-US" sz="1100">
                <a:solidFill>
                  <a:srgbClr val="4D4D4D"/>
                </a:solidFill>
              </a:rPr>
              <a:t>before going into use, however</a:t>
            </a:r>
            <a:r>
              <a:rPr lang="en-GB" altLang="en-US" sz="1100">
                <a:solidFill>
                  <a:schemeClr val="hlink"/>
                </a:solidFill>
              </a:rPr>
              <a:t> </a:t>
            </a:r>
            <a:r>
              <a:rPr lang="en-GB" altLang="en-US" sz="1100" b="1">
                <a:solidFill>
                  <a:schemeClr val="hlink"/>
                </a:solidFill>
              </a:rPr>
              <a:t>they are truly tested when they are put into use</a:t>
            </a:r>
            <a:r>
              <a:rPr lang="en-GB" altLang="en-US" sz="1100">
                <a:solidFill>
                  <a:srgbClr val="4D4D4D"/>
                </a:solidFill>
              </a:rPr>
              <a:t>. The product must withstand all the </a:t>
            </a:r>
            <a:r>
              <a:rPr lang="en-GB" altLang="en-US" sz="1100" b="1">
                <a:solidFill>
                  <a:schemeClr val="hlink"/>
                </a:solidFill>
              </a:rPr>
              <a:t>everyday abuse</a:t>
            </a:r>
            <a:r>
              <a:rPr lang="en-GB" altLang="en-US" sz="1100" b="1">
                <a:solidFill>
                  <a:srgbClr val="4D4D4D"/>
                </a:solidFill>
              </a:rPr>
              <a:t> </a:t>
            </a:r>
            <a:r>
              <a:rPr lang="en-GB" altLang="en-US" sz="1100">
                <a:solidFill>
                  <a:srgbClr val="4D4D4D"/>
                </a:solidFill>
              </a:rPr>
              <a:t>that it will be use aftermath of the disasters such as earthquake in Haiti or Japan. If there is another quake occurs in the future the product will be dropped, based and exposed to immense heat within buildings collapsing. Although I could not test my product under these rough conditions I did design it as best as possible to cope with the “rough and tumble” of everyday use.</a:t>
            </a:r>
          </a:p>
          <a:p>
            <a:pPr algn="just" eaLnBrk="1" hangingPunct="1"/>
            <a:endParaRPr lang="en-GB" altLang="en-US" sz="1100">
              <a:solidFill>
                <a:srgbClr val="4D4D4D"/>
              </a:solidFill>
            </a:endParaRPr>
          </a:p>
          <a:p>
            <a:pPr algn="just" eaLnBrk="1" hangingPunct="1"/>
            <a:r>
              <a:rPr lang="en-GB" altLang="en-US" sz="1100">
                <a:solidFill>
                  <a:srgbClr val="4D4D4D"/>
                </a:solidFill>
              </a:rPr>
              <a:t>I am happy that my product will have a good life in service. However when the sales of the product are considered it is unlikely to have a common life sale cycle (as pictured above).  The product is likely to take a long time to make initial sales and then after a slow phase of  small orders, if the product performs as well as I hope, multiple orders will be placed as success grows and the product starts use in many different school or public environments worldwide. The product is unlikely to have a decline phase, as school desk products are used for long periods of time and there is not much competition from other products in this area. </a:t>
            </a:r>
          </a:p>
        </p:txBody>
      </p:sp>
      <p:pic>
        <p:nvPicPr>
          <p:cNvPr id="95242" name="Picture 14" descr="G:\Technology &amp; Design\A2 additional files\MODELLING PHOTOS\FINAL PHOTOSHOOT\PHOTOS WITH TWINS\TESTING &amp; ADVERTISEMENT IMAGES\IMG_3608.JPG"/>
          <p:cNvPicPr>
            <a:picLocks noChangeAspect="1" noChangeArrowheads="1"/>
          </p:cNvPicPr>
          <p:nvPr/>
        </p:nvPicPr>
        <p:blipFill>
          <a:blip r:embed="rId4">
            <a:extLst>
              <a:ext uri="{28A0092B-C50C-407E-A947-70E740481C1C}">
                <a14:useLocalDpi xmlns:a14="http://schemas.microsoft.com/office/drawing/2010/main" val="0"/>
              </a:ext>
            </a:extLst>
          </a:blip>
          <a:srcRect l="13382" t="6750" r="18933" b="16862"/>
          <a:stretch>
            <a:fillRect/>
          </a:stretch>
        </p:blipFill>
        <p:spPr bwMode="auto">
          <a:xfrm>
            <a:off x="4384675" y="5521325"/>
            <a:ext cx="3827463"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3"/>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pic>
        <p:nvPicPr>
          <p:cNvPr id="96259" name="Picture 9"/>
          <p:cNvPicPr>
            <a:picLocks noChangeAspect="1" noChangeArrowheads="1"/>
          </p:cNvPicPr>
          <p:nvPr/>
        </p:nvPicPr>
        <p:blipFill>
          <a:blip r:embed="rId3">
            <a:extLst>
              <a:ext uri="{28A0092B-C50C-407E-A947-70E740481C1C}">
                <a14:useLocalDpi xmlns:a14="http://schemas.microsoft.com/office/drawing/2010/main" val="0"/>
              </a:ext>
            </a:extLst>
          </a:blip>
          <a:srcRect l="15880" t="13037" r="10625" b="10518"/>
          <a:stretch>
            <a:fillRect/>
          </a:stretch>
        </p:blipFill>
        <p:spPr bwMode="auto">
          <a:xfrm>
            <a:off x="4240213" y="912813"/>
            <a:ext cx="4608512" cy="299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pic>
        <p:nvPicPr>
          <p:cNvPr id="96260" name="Picture 10"/>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019" t="74609" r="2751" b="16536"/>
          <a:stretch>
            <a:fillRect/>
          </a:stretch>
        </p:blipFill>
        <p:spPr bwMode="auto">
          <a:xfrm>
            <a:off x="4679950" y="9121775"/>
            <a:ext cx="7408863"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pic>
        <p:nvPicPr>
          <p:cNvPr id="96261" name="Picture 11"/>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8659" t="27365" r="6445" b="14561"/>
          <a:stretch>
            <a:fillRect/>
          </a:stretch>
        </p:blipFill>
        <p:spPr bwMode="auto">
          <a:xfrm>
            <a:off x="4313238" y="5391150"/>
            <a:ext cx="7127875"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sp>
        <p:nvSpPr>
          <p:cNvPr id="96262" name="Text Box 12"/>
          <p:cNvSpPr txBox="1">
            <a:spLocks noChangeArrowheads="1"/>
          </p:cNvSpPr>
          <p:nvPr/>
        </p:nvSpPr>
        <p:spPr bwMode="auto">
          <a:xfrm>
            <a:off x="4240213" y="3894138"/>
            <a:ext cx="4608512"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000">
                <a:solidFill>
                  <a:srgbClr val="4D4D4D"/>
                </a:solidFill>
              </a:rPr>
              <a:t>For the moment in developing countries there is less waste than in the developed ones, but it is estimated that the quantity of waste will increase with their development. This way, products like school bag can be a way to educate children in reusing waste. As you can see in the second diagram, even the developed countries are not use to reuse waste. And the most used treatments is always the controlled landfill or incineration for the Asiatic developed countries.</a:t>
            </a:r>
            <a:endParaRPr lang="en-US" altLang="en-US" sz="1000">
              <a:solidFill>
                <a:srgbClr val="4D4D4D"/>
              </a:solidFill>
            </a:endParaRPr>
          </a:p>
        </p:txBody>
      </p:sp>
      <p:sp>
        <p:nvSpPr>
          <p:cNvPr id="96263" name="Text Box 14"/>
          <p:cNvSpPr txBox="1">
            <a:spLocks noChangeArrowheads="1"/>
          </p:cNvSpPr>
          <p:nvPr/>
        </p:nvSpPr>
        <p:spPr bwMode="auto">
          <a:xfrm>
            <a:off x="8848725" y="-23813"/>
            <a:ext cx="3879850" cy="140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2800" b="1">
                <a:solidFill>
                  <a:srgbClr val="993366"/>
                </a:solidFill>
              </a:rPr>
              <a:t>WHERE DO THESE MATERIALS COME FROM?</a:t>
            </a:r>
            <a:endParaRPr lang="en-US" altLang="en-US" sz="2800" b="1">
              <a:solidFill>
                <a:srgbClr val="993366"/>
              </a:solidFill>
            </a:endParaRPr>
          </a:p>
        </p:txBody>
      </p:sp>
      <p:sp>
        <p:nvSpPr>
          <p:cNvPr id="96264" name="Text Box 16"/>
          <p:cNvSpPr txBox="1">
            <a:spLocks noChangeArrowheads="1"/>
          </p:cNvSpPr>
          <p:nvPr/>
        </p:nvSpPr>
        <p:spPr bwMode="auto">
          <a:xfrm>
            <a:off x="4240213" y="5087938"/>
            <a:ext cx="5329237"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200" b="1">
                <a:solidFill>
                  <a:srgbClr val="FF9900"/>
                </a:solidFill>
              </a:rPr>
              <a:t>MUNICIPAL WASTE TREATMENT BREAKDOWN IN A SELECTED NUMBER OF COUNTRIES (AS%)</a:t>
            </a:r>
            <a:endParaRPr lang="en-US" altLang="en-US" sz="1200" b="1">
              <a:solidFill>
                <a:srgbClr val="FF9900"/>
              </a:solidFill>
            </a:endParaRPr>
          </a:p>
        </p:txBody>
      </p:sp>
      <p:sp>
        <p:nvSpPr>
          <p:cNvPr id="96265" name="Text Box 17"/>
          <p:cNvSpPr txBox="1">
            <a:spLocks noChangeArrowheads="1"/>
          </p:cNvSpPr>
          <p:nvPr/>
        </p:nvSpPr>
        <p:spPr bwMode="auto">
          <a:xfrm>
            <a:off x="8848725" y="1920875"/>
            <a:ext cx="4024313"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900">
                <a:solidFill>
                  <a:srgbClr val="4D4D4D"/>
                </a:solidFill>
              </a:rPr>
              <a:t>The attitude to waste and waste treatments varies significantly between countries and depends on their history, their culture and their geography. </a:t>
            </a:r>
            <a:endParaRPr lang="en-US" altLang="en-US" sz="1900">
              <a:solidFill>
                <a:srgbClr val="4D4D4D"/>
              </a:solidFill>
            </a:endParaRPr>
          </a:p>
        </p:txBody>
      </p:sp>
      <p:sp>
        <p:nvSpPr>
          <p:cNvPr id="96266" name="Text Box 18"/>
          <p:cNvSpPr txBox="1">
            <a:spLocks noChangeArrowheads="1"/>
          </p:cNvSpPr>
          <p:nvPr/>
        </p:nvSpPr>
        <p:spPr bwMode="auto">
          <a:xfrm>
            <a:off x="8848725" y="3433763"/>
            <a:ext cx="33115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000">
                <a:solidFill>
                  <a:srgbClr val="4D4D4D"/>
                </a:solidFill>
              </a:rPr>
              <a:t>An abstract of 2006 World Waste Survey Veolia environmental service.</a:t>
            </a:r>
            <a:endParaRPr lang="en-US" altLang="en-US" sz="1000">
              <a:solidFill>
                <a:srgbClr val="4D4D4D"/>
              </a:solidFill>
            </a:endParaRPr>
          </a:p>
        </p:txBody>
      </p:sp>
      <p:sp>
        <p:nvSpPr>
          <p:cNvPr id="96267" name="Text Box 19"/>
          <p:cNvSpPr txBox="1">
            <a:spLocks noChangeArrowheads="1"/>
          </p:cNvSpPr>
          <p:nvPr/>
        </p:nvSpPr>
        <p:spPr bwMode="auto">
          <a:xfrm>
            <a:off x="4240213" y="479425"/>
            <a:ext cx="5329237"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200" b="1">
                <a:solidFill>
                  <a:srgbClr val="FF9900"/>
                </a:solidFill>
              </a:rPr>
              <a:t>TYPOLOGIES OF MUNCIPAL WASTE COLLECTION AND TREATMENT BY COUNTRY INCOME</a:t>
            </a:r>
            <a:endParaRPr lang="en-US" altLang="en-US" sz="1200" b="1">
              <a:solidFill>
                <a:srgbClr val="FF9900"/>
              </a:solidFill>
            </a:endParaRPr>
          </a:p>
        </p:txBody>
      </p:sp>
      <p:sp>
        <p:nvSpPr>
          <p:cNvPr id="96268" name="Text Box 20"/>
          <p:cNvSpPr txBox="1">
            <a:spLocks noChangeArrowheads="1"/>
          </p:cNvSpPr>
          <p:nvPr/>
        </p:nvSpPr>
        <p:spPr bwMode="auto">
          <a:xfrm>
            <a:off x="11233150" y="6424613"/>
            <a:ext cx="150495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1000">
                <a:solidFill>
                  <a:srgbClr val="4D4D4D"/>
                </a:solidFill>
              </a:rPr>
              <a:t>Both diagrams extracted from: An abstract of 2006 World Waste Survey Veolia environmental service. </a:t>
            </a:r>
            <a:endParaRPr lang="en-US" altLang="en-US" sz="1000">
              <a:solidFill>
                <a:srgbClr val="4D4D4D"/>
              </a:solidFill>
            </a:endParaRPr>
          </a:p>
        </p:txBody>
      </p:sp>
      <p:sp>
        <p:nvSpPr>
          <p:cNvPr id="96269" name="Text Box 3"/>
          <p:cNvSpPr txBox="1">
            <a:spLocks noChangeArrowheads="1"/>
          </p:cNvSpPr>
          <p:nvPr/>
        </p:nvSpPr>
        <p:spPr bwMode="auto">
          <a:xfrm>
            <a:off x="-7938" y="1309688"/>
            <a:ext cx="3960813"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800" b="1">
                <a:solidFill>
                  <a:srgbClr val="993366"/>
                </a:solidFill>
                <a:cs typeface="Arial" pitchFamily="34" charset="0"/>
              </a:rPr>
              <a:t>PRODUCT LIFESPAN – (CONTINUED)</a:t>
            </a:r>
          </a:p>
        </p:txBody>
      </p:sp>
      <p:sp>
        <p:nvSpPr>
          <p:cNvPr id="96270" name="Text Box 11"/>
          <p:cNvSpPr txBox="1">
            <a:spLocks noChangeArrowheads="1"/>
          </p:cNvSpPr>
          <p:nvPr/>
        </p:nvSpPr>
        <p:spPr bwMode="auto">
          <a:xfrm>
            <a:off x="71438" y="2065338"/>
            <a:ext cx="3881437" cy="456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a:solidFill>
                  <a:schemeClr val="hlink"/>
                </a:solidFill>
              </a:rPr>
              <a:t>RAW MATERIALS</a:t>
            </a:r>
          </a:p>
          <a:p>
            <a:pPr algn="just" eaLnBrk="1" hangingPunct="1"/>
            <a:endParaRPr lang="en-GB" altLang="en-US" sz="1400" b="1">
              <a:solidFill>
                <a:schemeClr val="hlink"/>
              </a:solidFill>
            </a:endParaRPr>
          </a:p>
          <a:p>
            <a:pPr algn="just" eaLnBrk="1" hangingPunct="1"/>
            <a:r>
              <a:rPr lang="en-GB" altLang="en-US" sz="1200">
                <a:solidFill>
                  <a:srgbClr val="5F5F5F"/>
                </a:solidFill>
              </a:rPr>
              <a:t>Everything is recovered:</a:t>
            </a:r>
          </a:p>
          <a:p>
            <a:pPr algn="just" eaLnBrk="1" hangingPunct="1"/>
            <a:endParaRPr lang="en-GB" altLang="en-US" sz="1200">
              <a:solidFill>
                <a:srgbClr val="5F5F5F"/>
              </a:solidFill>
            </a:endParaRPr>
          </a:p>
          <a:p>
            <a:pPr algn="just" eaLnBrk="1" hangingPunct="1"/>
            <a:endParaRPr lang="en-GB" altLang="en-US" sz="1200">
              <a:solidFill>
                <a:srgbClr val="5F5F5F"/>
              </a:solidFill>
            </a:endParaRPr>
          </a:p>
          <a:p>
            <a:pPr algn="just" eaLnBrk="1" hangingPunct="1"/>
            <a:endParaRPr lang="en-GB" altLang="en-US" sz="1200">
              <a:solidFill>
                <a:srgbClr val="5F5F5F"/>
              </a:solidFill>
            </a:endParaRPr>
          </a:p>
          <a:p>
            <a:pPr algn="just" eaLnBrk="1" hangingPunct="1"/>
            <a:endParaRPr lang="en-GB" altLang="en-US" sz="1200">
              <a:solidFill>
                <a:srgbClr val="5F5F5F"/>
              </a:solidFill>
            </a:endParaRPr>
          </a:p>
          <a:p>
            <a:pPr algn="just" eaLnBrk="1" hangingPunct="1"/>
            <a:endParaRPr lang="en-GB" altLang="en-US" sz="1200">
              <a:solidFill>
                <a:srgbClr val="5F5F5F"/>
              </a:solidFill>
            </a:endParaRPr>
          </a:p>
          <a:p>
            <a:pPr algn="just" eaLnBrk="1" hangingPunct="1"/>
            <a:endParaRPr lang="en-GB" altLang="en-US" sz="1200">
              <a:solidFill>
                <a:srgbClr val="5F5F5F"/>
              </a:solidFill>
            </a:endParaRPr>
          </a:p>
          <a:p>
            <a:pPr algn="just" eaLnBrk="1" hangingPunct="1"/>
            <a:endParaRPr lang="en-GB" altLang="en-US" sz="1200">
              <a:solidFill>
                <a:srgbClr val="5F5F5F"/>
              </a:solidFill>
            </a:endParaRPr>
          </a:p>
          <a:p>
            <a:pPr algn="just" eaLnBrk="1" hangingPunct="1"/>
            <a:endParaRPr lang="en-GB" altLang="en-US" sz="1200" b="1">
              <a:solidFill>
                <a:srgbClr val="FF9900"/>
              </a:solidFill>
            </a:endParaRPr>
          </a:p>
          <a:p>
            <a:pPr algn="just" eaLnBrk="1" hangingPunct="1"/>
            <a:endParaRPr lang="en-GB" altLang="en-US" sz="1200" b="1">
              <a:solidFill>
                <a:srgbClr val="FF9900"/>
              </a:solidFill>
            </a:endParaRPr>
          </a:p>
          <a:p>
            <a:pPr algn="just" eaLnBrk="1" hangingPunct="1"/>
            <a:endParaRPr lang="en-GB" altLang="en-US" sz="1200" b="1">
              <a:solidFill>
                <a:srgbClr val="FF9900"/>
              </a:solidFill>
            </a:endParaRPr>
          </a:p>
          <a:p>
            <a:pPr algn="just" eaLnBrk="1" hangingPunct="1"/>
            <a:endParaRPr lang="en-GB" altLang="en-US" sz="1200" b="1">
              <a:solidFill>
                <a:srgbClr val="FF9900"/>
              </a:solidFill>
            </a:endParaRPr>
          </a:p>
          <a:p>
            <a:pPr algn="just" eaLnBrk="1" hangingPunct="1"/>
            <a:endParaRPr lang="en-GB" altLang="en-US" sz="1200" b="1">
              <a:solidFill>
                <a:srgbClr val="FF9900"/>
              </a:solidFill>
            </a:endParaRPr>
          </a:p>
          <a:p>
            <a:pPr algn="just" eaLnBrk="1" hangingPunct="1"/>
            <a:endParaRPr lang="en-GB" altLang="en-US" sz="1200" b="1">
              <a:solidFill>
                <a:srgbClr val="FF9900"/>
              </a:solidFill>
            </a:endParaRPr>
          </a:p>
          <a:p>
            <a:pPr algn="just" eaLnBrk="1" hangingPunct="1"/>
            <a:r>
              <a:rPr lang="en-GB" altLang="en-US" sz="1200" b="1">
                <a:solidFill>
                  <a:srgbClr val="FF9900"/>
                </a:solidFill>
              </a:rPr>
              <a:t>PLASTIC BAGS: </a:t>
            </a:r>
            <a:r>
              <a:rPr lang="en-GB" altLang="en-US" sz="1200">
                <a:solidFill>
                  <a:srgbClr val="4D4D4D"/>
                </a:solidFill>
              </a:rPr>
              <a:t>A very flexible plastic, soft, good chemical resistance and has a waxy feel. </a:t>
            </a:r>
            <a:r>
              <a:rPr lang="en-US" altLang="en-US" sz="1200">
                <a:solidFill>
                  <a:srgbClr val="4D4D4D"/>
                </a:solidFill>
              </a:rPr>
              <a:t>A plastic bag or pouch is a type of </a:t>
            </a:r>
            <a:r>
              <a:rPr lang="en-US" altLang="en-US" sz="1200">
                <a:solidFill>
                  <a:srgbClr val="4D4D4D"/>
                </a:solidFill>
                <a:hlinkClick r:id="rId6" action="ppaction://hlinksldjump"/>
              </a:rPr>
              <a:t>packaging</a:t>
            </a:r>
            <a:r>
              <a:rPr lang="en-US" altLang="en-US" sz="1200">
                <a:solidFill>
                  <a:srgbClr val="4D4D4D"/>
                </a:solidFill>
              </a:rPr>
              <a:t> made of thin, flexible, plastics film. Plastic bags are used for containing and transporting goods such as foods, produce, powders, ice, chemicals and waste.</a:t>
            </a:r>
          </a:p>
          <a:p>
            <a:pPr algn="just" eaLnBrk="1" hangingPunct="1"/>
            <a:r>
              <a:rPr lang="en-US" altLang="en-US" sz="1200">
                <a:solidFill>
                  <a:srgbClr val="4D4D4D"/>
                </a:solidFill>
              </a:rPr>
              <a:t>Most plastic bags are heat sealed together. Some are bonded with adhesives or are stitched.</a:t>
            </a:r>
            <a:endParaRPr lang="en-GB" altLang="en-US" sz="1200">
              <a:solidFill>
                <a:srgbClr val="4D4D4D"/>
              </a:solidFill>
            </a:endParaRPr>
          </a:p>
        </p:txBody>
      </p:sp>
      <p:pic>
        <p:nvPicPr>
          <p:cNvPr id="96271" name="Picture 24"/>
          <p:cNvPicPr>
            <a:picLocks noChangeAspect="1" noChangeArrowheads="1"/>
          </p:cNvPicPr>
          <p:nvPr/>
        </p:nvPicPr>
        <p:blipFill>
          <a:blip r:embed="rId7">
            <a:extLst>
              <a:ext uri="{28A0092B-C50C-407E-A947-70E740481C1C}">
                <a14:useLocalDpi xmlns:a14="http://schemas.microsoft.com/office/drawing/2010/main" val="0"/>
              </a:ext>
            </a:extLst>
          </a:blip>
          <a:srcRect l="6445" t="48026" r="79524" b="27365"/>
          <a:stretch>
            <a:fillRect/>
          </a:stretch>
        </p:blipFill>
        <p:spPr bwMode="auto">
          <a:xfrm>
            <a:off x="2439988" y="2855913"/>
            <a:ext cx="14224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pic>
        <p:nvPicPr>
          <p:cNvPr id="96272" name="Picture 25"/>
          <p:cNvPicPr>
            <a:picLocks noChangeAspect="1" noChangeArrowheads="1"/>
          </p:cNvPicPr>
          <p:nvPr/>
        </p:nvPicPr>
        <p:blipFill>
          <a:blip r:embed="rId7">
            <a:extLst>
              <a:ext uri="{28A0092B-C50C-407E-A947-70E740481C1C}">
                <a14:useLocalDpi xmlns:a14="http://schemas.microsoft.com/office/drawing/2010/main" val="0"/>
              </a:ext>
            </a:extLst>
          </a:blip>
          <a:srcRect l="21419" t="47049" r="52002" b="26367"/>
          <a:stretch>
            <a:fillRect/>
          </a:stretch>
        </p:blipFill>
        <p:spPr bwMode="auto">
          <a:xfrm>
            <a:off x="496888" y="6726238"/>
            <a:ext cx="3095625" cy="232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sp>
        <p:nvSpPr>
          <p:cNvPr id="96273" name="Rectangle 26"/>
          <p:cNvSpPr>
            <a:spLocks noChangeArrowheads="1"/>
          </p:cNvSpPr>
          <p:nvPr/>
        </p:nvSpPr>
        <p:spPr bwMode="auto">
          <a:xfrm>
            <a:off x="82550" y="2809875"/>
            <a:ext cx="2286000" cy="213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b="1">
                <a:solidFill>
                  <a:srgbClr val="FF9900"/>
                </a:solidFill>
              </a:rPr>
              <a:t>CARDBOARD:</a:t>
            </a:r>
            <a:r>
              <a:rPr lang="en-GB" altLang="en-US" sz="1200" b="1">
                <a:solidFill>
                  <a:srgbClr val="5F5F5F"/>
                </a:solidFill>
              </a:rPr>
              <a:t> </a:t>
            </a:r>
            <a:r>
              <a:rPr lang="en-GB" altLang="en-US" sz="1200">
                <a:solidFill>
                  <a:srgbClr val="5F5F5F"/>
                </a:solidFill>
              </a:rPr>
              <a:t>Corrugated card is often used to make cardboard boxes for packaging. Corrugated card consists of a two flat surfaces and corrugated in-between. This increases the strength of the card and also makes it lightweight. (More information about packaging, </a:t>
            </a:r>
            <a:r>
              <a:rPr lang="en-GB" altLang="en-US" sz="1200">
                <a:solidFill>
                  <a:srgbClr val="5F5F5F"/>
                </a:solidFill>
                <a:hlinkClick r:id="rId6" action="ppaction://hlinksldjump"/>
              </a:rPr>
              <a:t>please click here</a:t>
            </a:r>
            <a:r>
              <a:rPr lang="en-GB" altLang="en-US" sz="1200">
                <a:solidFill>
                  <a:srgbClr val="5F5F5F"/>
                </a:solidFill>
              </a:rPr>
              <a:t>.)</a:t>
            </a:r>
            <a:r>
              <a:rPr lang="en-GB" altLang="en-US" sz="1200"/>
              <a:t> </a:t>
            </a:r>
          </a:p>
        </p:txBody>
      </p:sp>
      <p:sp>
        <p:nvSpPr>
          <p:cNvPr id="96274" name="Text Box 2"/>
          <p:cNvSpPr txBox="1">
            <a:spLocks noChangeArrowheads="1"/>
          </p:cNvSpPr>
          <p:nvPr/>
        </p:nvSpPr>
        <p:spPr bwMode="auto">
          <a:xfrm>
            <a:off x="-20638" y="161925"/>
            <a:ext cx="4044951"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REVIEW &amp; REFLECTION</a:t>
            </a: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10"/>
          <p:cNvSpPr>
            <a:spLocks noChangeArrowheads="1"/>
          </p:cNvSpPr>
          <p:nvPr/>
        </p:nvSpPr>
        <p:spPr bwMode="auto">
          <a:xfrm>
            <a:off x="0" y="0"/>
            <a:ext cx="12801600" cy="9601200"/>
          </a:xfrm>
          <a:prstGeom prst="rect">
            <a:avLst/>
          </a:prstGeom>
          <a:solidFill>
            <a:schemeClr val="bg1"/>
          </a:solidFill>
          <a:ln>
            <a:noFill/>
          </a:ln>
          <a:extLst>
            <a:ext uri="{91240B29-F687-4F45-9708-019B960494DF}">
              <a14:hiddenLine xmlns:a14="http://schemas.microsoft.com/office/drawing/2010/main" w="28575" algn="ctr">
                <a:solidFill>
                  <a:srgbClr val="000000"/>
                </a:solidFill>
                <a:round/>
                <a:headEnd/>
                <a:tailEnd/>
              </a14:hiddenLine>
            </a:ext>
          </a:extLst>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97283" name="Text Box 2"/>
          <p:cNvSpPr txBox="1">
            <a:spLocks noChangeArrowheads="1"/>
          </p:cNvSpPr>
          <p:nvPr/>
        </p:nvSpPr>
        <p:spPr bwMode="auto">
          <a:xfrm>
            <a:off x="-20638" y="161925"/>
            <a:ext cx="4044951"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5F5F5F"/>
                </a:solidFill>
                <a:cs typeface="Arial" pitchFamily="34" charset="0"/>
              </a:rPr>
              <a:t>REVIEW &amp; REFLECTION</a:t>
            </a:r>
          </a:p>
        </p:txBody>
      </p:sp>
      <p:sp>
        <p:nvSpPr>
          <p:cNvPr id="97284" name="Text Box 6"/>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grpSp>
        <p:nvGrpSpPr>
          <p:cNvPr id="97316" name="Group 36"/>
          <p:cNvGrpSpPr>
            <a:grpSpLocks/>
          </p:cNvGrpSpPr>
          <p:nvPr/>
        </p:nvGrpSpPr>
        <p:grpSpPr bwMode="auto">
          <a:xfrm>
            <a:off x="130175" y="4800600"/>
            <a:ext cx="9871075" cy="4679950"/>
            <a:chOff x="1764" y="3024"/>
            <a:chExt cx="6218" cy="2948"/>
          </a:xfrm>
        </p:grpSpPr>
        <p:pic>
          <p:nvPicPr>
            <p:cNvPr id="97294" name="Picture 14" descr="IMG_363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74" y="3024"/>
              <a:ext cx="2210" cy="2946"/>
            </a:xfrm>
            <a:prstGeom prst="rect">
              <a:avLst/>
            </a:prstGeom>
            <a:noFill/>
            <a:extLst>
              <a:ext uri="{909E8E84-426E-40DD-AFC4-6F175D3DCCD1}">
                <a14:hiddenFill xmlns:a14="http://schemas.microsoft.com/office/drawing/2010/main">
                  <a:solidFill>
                    <a:srgbClr val="FFFFFF"/>
                  </a:solidFill>
                </a14:hiddenFill>
              </a:ext>
            </a:extLst>
          </p:spPr>
        </p:pic>
        <p:pic>
          <p:nvPicPr>
            <p:cNvPr id="97297" name="Picture 17" descr="IMG_363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65" y="3024"/>
              <a:ext cx="1907" cy="1430"/>
            </a:xfrm>
            <a:prstGeom prst="rect">
              <a:avLst/>
            </a:prstGeom>
            <a:noFill/>
            <a:extLst>
              <a:ext uri="{909E8E84-426E-40DD-AFC4-6F175D3DCCD1}">
                <a14:hiddenFill xmlns:a14="http://schemas.microsoft.com/office/drawing/2010/main">
                  <a:solidFill>
                    <a:srgbClr val="FFFFFF"/>
                  </a:solidFill>
                </a14:hiddenFill>
              </a:ext>
            </a:extLst>
          </p:spPr>
        </p:pic>
        <p:pic>
          <p:nvPicPr>
            <p:cNvPr id="97298" name="Picture 18" descr="IMG_363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64" y="4521"/>
              <a:ext cx="1907" cy="1430"/>
            </a:xfrm>
            <a:prstGeom prst="rect">
              <a:avLst/>
            </a:prstGeom>
            <a:noFill/>
            <a:extLst>
              <a:ext uri="{909E8E84-426E-40DD-AFC4-6F175D3DCCD1}">
                <a14:hiddenFill xmlns:a14="http://schemas.microsoft.com/office/drawing/2010/main">
                  <a:solidFill>
                    <a:srgbClr val="FFFFFF"/>
                  </a:solidFill>
                </a14:hiddenFill>
              </a:ext>
            </a:extLst>
          </p:spPr>
        </p:pic>
        <p:pic>
          <p:nvPicPr>
            <p:cNvPr id="97300" name="Picture 20" descr="IMG_363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73" y="4542"/>
              <a:ext cx="1907" cy="1430"/>
            </a:xfrm>
            <a:prstGeom prst="rect">
              <a:avLst/>
            </a:prstGeom>
            <a:noFill/>
            <a:extLst>
              <a:ext uri="{909E8E84-426E-40DD-AFC4-6F175D3DCCD1}">
                <a14:hiddenFill xmlns:a14="http://schemas.microsoft.com/office/drawing/2010/main">
                  <a:solidFill>
                    <a:srgbClr val="FFFFFF"/>
                  </a:solidFill>
                </a14:hiddenFill>
              </a:ext>
            </a:extLst>
          </p:spPr>
        </p:pic>
        <p:pic>
          <p:nvPicPr>
            <p:cNvPr id="97302" name="Picture 22" descr="IMG_363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75" y="3046"/>
              <a:ext cx="1907" cy="1430"/>
            </a:xfrm>
            <a:prstGeom prst="rect">
              <a:avLst/>
            </a:prstGeom>
            <a:noFill/>
            <a:extLst>
              <a:ext uri="{909E8E84-426E-40DD-AFC4-6F175D3DCCD1}">
                <a14:hiddenFill xmlns:a14="http://schemas.microsoft.com/office/drawing/2010/main">
                  <a:solidFill>
                    <a:srgbClr val="FFFFFF"/>
                  </a:solidFill>
                </a14:hiddenFill>
              </a:ext>
            </a:extLst>
          </p:spPr>
        </p:pic>
      </p:grpSp>
      <p:sp>
        <p:nvSpPr>
          <p:cNvPr id="97315" name="Text Box 11"/>
          <p:cNvSpPr txBox="1">
            <a:spLocks noChangeArrowheads="1"/>
          </p:cNvSpPr>
          <p:nvPr/>
        </p:nvSpPr>
        <p:spPr bwMode="auto">
          <a:xfrm>
            <a:off x="63500" y="2054225"/>
            <a:ext cx="3816350"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100">
                <a:solidFill>
                  <a:srgbClr val="4D4D4D"/>
                </a:solidFill>
              </a:rPr>
              <a:t>During this task I was unable to </a:t>
            </a:r>
            <a:r>
              <a:rPr lang="en-GB" altLang="en-US" sz="1100" b="1">
                <a:solidFill>
                  <a:schemeClr val="hlink"/>
                </a:solidFill>
              </a:rPr>
              <a:t>stitch the handles using the plastic bags because it would take a long time to create each one</a:t>
            </a:r>
            <a:r>
              <a:rPr lang="en-GB" altLang="en-US" sz="1100">
                <a:solidFill>
                  <a:srgbClr val="4D4D4D"/>
                </a:solidFill>
              </a:rPr>
              <a:t>. To overcome this problem I used a </a:t>
            </a:r>
            <a:r>
              <a:rPr lang="en-GB" altLang="en-US" sz="1100" b="1">
                <a:solidFill>
                  <a:schemeClr val="hlink"/>
                </a:solidFill>
              </a:rPr>
              <a:t>Sash Cord which it is also a recyclable material</a:t>
            </a:r>
            <a:r>
              <a:rPr lang="en-GB" altLang="en-US" sz="1100">
                <a:solidFill>
                  <a:srgbClr val="4D4D4D"/>
                </a:solidFill>
              </a:rPr>
              <a:t>. In the future </a:t>
            </a:r>
            <a:r>
              <a:rPr lang="en-GB" altLang="en-US" sz="1100" b="1">
                <a:solidFill>
                  <a:schemeClr val="hlink"/>
                </a:solidFill>
              </a:rPr>
              <a:t>if I was given more time,</a:t>
            </a:r>
            <a:r>
              <a:rPr lang="en-GB" altLang="en-US" sz="1100">
                <a:solidFill>
                  <a:srgbClr val="4D4D4D"/>
                </a:solidFill>
              </a:rPr>
              <a:t> </a:t>
            </a:r>
            <a:r>
              <a:rPr lang="en-GB" altLang="en-US" sz="1100" b="1" i="1" u="sng">
                <a:solidFill>
                  <a:srgbClr val="FF9900"/>
                </a:solidFill>
              </a:rPr>
              <a:t>manufacturing is definitely the thing I would alter if I had to do my project again</a:t>
            </a:r>
            <a:r>
              <a:rPr lang="en-GB" altLang="en-US" sz="1100">
                <a:solidFill>
                  <a:srgbClr val="4D4D4D"/>
                </a:solidFill>
              </a:rPr>
              <a:t>.</a:t>
            </a:r>
          </a:p>
          <a:p>
            <a:pPr algn="just" eaLnBrk="1" hangingPunct="1"/>
            <a:endParaRPr lang="en-GB" altLang="en-US" sz="1100">
              <a:solidFill>
                <a:srgbClr val="4D4D4D"/>
              </a:solidFill>
            </a:endParaRPr>
          </a:p>
          <a:p>
            <a:pPr algn="just" eaLnBrk="1" hangingPunct="1"/>
            <a:r>
              <a:rPr lang="en-GB" altLang="en-US" sz="1100" b="1" i="1" u="sng">
                <a:solidFill>
                  <a:srgbClr val="FF9900"/>
                </a:solidFill>
              </a:rPr>
              <a:t>No back support</a:t>
            </a:r>
            <a:r>
              <a:rPr lang="en-GB" altLang="en-US" sz="1100">
                <a:solidFill>
                  <a:srgbClr val="4D4D4D"/>
                </a:solidFill>
              </a:rPr>
              <a:t> for the stool and this is used to decrease the risk of </a:t>
            </a:r>
            <a:r>
              <a:rPr lang="en-GB" altLang="en-US" sz="1100" b="1">
                <a:solidFill>
                  <a:srgbClr val="439CA3"/>
                </a:solidFill>
              </a:rPr>
              <a:t>RSI (Repetitive Strain Injury) which involves sitting on the product for long hours etc</a:t>
            </a:r>
            <a:r>
              <a:rPr lang="en-GB" altLang="en-US" sz="1100">
                <a:solidFill>
                  <a:srgbClr val="4D4D4D"/>
                </a:solidFill>
              </a:rPr>
              <a:t>.</a:t>
            </a:r>
            <a:endParaRPr lang="en-US" altLang="en-US" sz="1100">
              <a:solidFill>
                <a:srgbClr val="4D4D4D"/>
              </a:solidFill>
            </a:endParaRPr>
          </a:p>
          <a:p>
            <a:pPr algn="just" eaLnBrk="1" hangingPunct="1">
              <a:buFontTx/>
              <a:buChar char="•"/>
            </a:pPr>
            <a:endParaRPr lang="en-US" altLang="en-US" sz="1100">
              <a:solidFill>
                <a:srgbClr val="993366"/>
              </a:solidFill>
            </a:endParaRPr>
          </a:p>
        </p:txBody>
      </p:sp>
      <p:sp>
        <p:nvSpPr>
          <p:cNvPr id="97317" name="Text Box 10"/>
          <p:cNvSpPr txBox="1">
            <a:spLocks noChangeArrowheads="1"/>
          </p:cNvSpPr>
          <p:nvPr/>
        </p:nvSpPr>
        <p:spPr bwMode="auto">
          <a:xfrm>
            <a:off x="4097338" y="1103313"/>
            <a:ext cx="4319587" cy="331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800" b="1">
                <a:solidFill>
                  <a:srgbClr val="FF9900"/>
                </a:solidFill>
              </a:rPr>
              <a:t>CHANGE OF DESIGN</a:t>
            </a:r>
          </a:p>
          <a:p>
            <a:pPr algn="just" eaLnBrk="1" hangingPunct="1"/>
            <a:endParaRPr lang="en-GB" altLang="en-US" sz="1000" b="1">
              <a:solidFill>
                <a:srgbClr val="FF9900"/>
              </a:solidFill>
            </a:endParaRPr>
          </a:p>
          <a:p>
            <a:pPr algn="just" eaLnBrk="1" hangingPunct="1"/>
            <a:r>
              <a:rPr lang="en-GB" altLang="en-US" sz="1400">
                <a:solidFill>
                  <a:srgbClr val="4D4D4D"/>
                </a:solidFill>
              </a:rPr>
              <a:t>If I was to develop my product I would change my design slightly. I would most likely alter my design to </a:t>
            </a:r>
            <a:r>
              <a:rPr lang="en-GB" altLang="en-US" sz="1400" b="1">
                <a:solidFill>
                  <a:srgbClr val="439CA3"/>
                </a:solidFill>
              </a:rPr>
              <a:t>change the strength and also the comfort of the handle to avoid the bag being ripped while carrying heavy items etc</a:t>
            </a:r>
            <a:r>
              <a:rPr lang="en-GB" altLang="en-US" sz="1400">
                <a:solidFill>
                  <a:srgbClr val="4D4D4D"/>
                </a:solidFill>
              </a:rPr>
              <a:t>. If I had a chance I would create a </a:t>
            </a:r>
            <a:r>
              <a:rPr lang="en-GB" altLang="en-US" sz="1400" b="1">
                <a:solidFill>
                  <a:srgbClr val="439CA3"/>
                </a:solidFill>
              </a:rPr>
              <a:t>plastic support on both sizes in four holes</a:t>
            </a:r>
            <a:r>
              <a:rPr lang="en-GB" altLang="en-US" sz="1400">
                <a:solidFill>
                  <a:srgbClr val="4D4D4D"/>
                </a:solidFill>
              </a:rPr>
              <a:t>. The supports for the inside part of the bag would be square plastic because it is a tough shape whereas the outside supports would be circle. These </a:t>
            </a:r>
            <a:r>
              <a:rPr lang="en-GB" altLang="en-US" sz="1400" b="1">
                <a:solidFill>
                  <a:schemeClr val="hlink"/>
                </a:solidFill>
              </a:rPr>
              <a:t>two completely different shapes can support each other</a:t>
            </a:r>
            <a:r>
              <a:rPr lang="en-GB" altLang="en-US" sz="1400">
                <a:solidFill>
                  <a:srgbClr val="4D4D4D"/>
                </a:solidFill>
              </a:rPr>
              <a:t>. This would make the handles to feel </a:t>
            </a:r>
            <a:r>
              <a:rPr lang="en-GB" altLang="en-US" sz="1400" b="1">
                <a:solidFill>
                  <a:schemeClr val="hlink"/>
                </a:solidFill>
              </a:rPr>
              <a:t>more secure, stable and also supportive to the user</a:t>
            </a:r>
            <a:r>
              <a:rPr lang="en-GB" altLang="en-US" sz="1400">
                <a:solidFill>
                  <a:srgbClr val="4D4D4D"/>
                </a:solidFill>
              </a:rPr>
              <a:t>. </a:t>
            </a:r>
          </a:p>
        </p:txBody>
      </p:sp>
      <p:sp>
        <p:nvSpPr>
          <p:cNvPr id="97318" name="Rectangle 12"/>
          <p:cNvSpPr>
            <a:spLocks noChangeArrowheads="1"/>
          </p:cNvSpPr>
          <p:nvPr/>
        </p:nvSpPr>
        <p:spPr bwMode="auto">
          <a:xfrm>
            <a:off x="4013200" y="120650"/>
            <a:ext cx="3395663"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800" b="1" u="sng">
                <a:solidFill>
                  <a:srgbClr val="5F5F5F"/>
                </a:solidFill>
              </a:rPr>
              <a:t>FURTHER IMPROVEMENTS</a:t>
            </a:r>
          </a:p>
        </p:txBody>
      </p:sp>
      <p:sp>
        <p:nvSpPr>
          <p:cNvPr id="97326" name="Rectangle 64"/>
          <p:cNvSpPr>
            <a:spLocks noChangeArrowheads="1"/>
          </p:cNvSpPr>
          <p:nvPr/>
        </p:nvSpPr>
        <p:spPr bwMode="auto">
          <a:xfrm>
            <a:off x="3448050" y="1149350"/>
            <a:ext cx="504825" cy="536575"/>
          </a:xfrm>
          <a:prstGeom prst="rect">
            <a:avLst/>
          </a:prstGeom>
          <a:solidFill>
            <a:schemeClr val="bg1"/>
          </a:solidFill>
          <a:ln w="28575" algn="ctr">
            <a:solidFill>
              <a:schemeClr val="bg1"/>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77" name="Line 80"/>
          <p:cNvSpPr>
            <a:spLocks noChangeShapeType="1"/>
          </p:cNvSpPr>
          <p:nvPr/>
        </p:nvSpPr>
        <p:spPr bwMode="auto">
          <a:xfrm rot="10800000" flipV="1">
            <a:off x="-276225" y="877888"/>
            <a:ext cx="4298950" cy="969962"/>
          </a:xfrm>
          <a:prstGeom prst="line">
            <a:avLst/>
          </a:prstGeom>
          <a:noFill/>
          <a:ln w="57150">
            <a:solidFill>
              <a:srgbClr val="993366"/>
            </a:solidFill>
            <a:round/>
            <a:headEnd/>
            <a:tailEnd/>
          </a:ln>
          <a:effectLst>
            <a:outerShdw dist="107763" dir="8100000" algn="ctr" rotWithShape="0">
              <a:srgbClr val="808080">
                <a:alpha val="50000"/>
              </a:srgbClr>
            </a:outerShdw>
          </a:effectLst>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78" name="Line 81"/>
          <p:cNvSpPr>
            <a:spLocks noChangeShapeType="1"/>
          </p:cNvSpPr>
          <p:nvPr/>
        </p:nvSpPr>
        <p:spPr bwMode="auto">
          <a:xfrm rot="10800000" flipV="1">
            <a:off x="3975100" y="839788"/>
            <a:ext cx="30163" cy="3168650"/>
          </a:xfrm>
          <a:prstGeom prst="line">
            <a:avLst/>
          </a:prstGeom>
          <a:noFill/>
          <a:ln w="57150">
            <a:solidFill>
              <a:srgbClr val="993366"/>
            </a:solidFill>
            <a:round/>
            <a:headEnd/>
            <a:tailEnd/>
          </a:ln>
          <a:effectLst>
            <a:outerShdw dist="107763" dir="8100000" algn="ctr" rotWithShape="0">
              <a:srgbClr val="808080">
                <a:alpha val="50000"/>
              </a:srgbClr>
            </a:outerShdw>
          </a:effectLst>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97332" name="Text Box 85"/>
          <p:cNvSpPr txBox="1">
            <a:spLocks noChangeArrowheads="1"/>
          </p:cNvSpPr>
          <p:nvPr/>
        </p:nvSpPr>
        <p:spPr bwMode="auto">
          <a:xfrm rot="-773833">
            <a:off x="-47625" y="1355725"/>
            <a:ext cx="40957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rgbClr val="993366"/>
                </a:solidFill>
              </a:rPr>
              <a:t>NEGATIVE POINTS</a:t>
            </a:r>
          </a:p>
        </p:txBody>
      </p:sp>
      <p:sp>
        <p:nvSpPr>
          <p:cNvPr id="97335" name="Rectangle 55"/>
          <p:cNvSpPr>
            <a:spLocks noChangeArrowheads="1"/>
          </p:cNvSpPr>
          <p:nvPr/>
        </p:nvSpPr>
        <p:spPr bwMode="auto">
          <a:xfrm rot="-755310">
            <a:off x="-295275" y="4656138"/>
            <a:ext cx="574675" cy="215900"/>
          </a:xfrm>
          <a:prstGeom prst="rect">
            <a:avLst/>
          </a:prstGeom>
          <a:solidFill>
            <a:schemeClr val="bg1"/>
          </a:solidFill>
          <a:ln>
            <a:noFill/>
          </a:ln>
          <a:effectLst/>
          <a:extLst>
            <a:ext uri="{91240B29-F687-4F45-9708-019B960494DF}">
              <a14:hiddenLine xmlns:a14="http://schemas.microsoft.com/office/drawing/2010/main" w="28575" algn="ctr">
                <a:solidFill>
                  <a:srgbClr val="9933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5" tIns="64002" rIns="128005" bIns="64002" anchor="ctr">
            <a:spAutoFit/>
          </a:bodyPr>
          <a:lstStyle/>
          <a:p>
            <a:endParaRPr lang="en-GB"/>
          </a:p>
        </p:txBody>
      </p:sp>
      <p:sp>
        <p:nvSpPr>
          <p:cNvPr id="80" name="Line 80"/>
          <p:cNvSpPr>
            <a:spLocks noChangeShapeType="1"/>
          </p:cNvSpPr>
          <p:nvPr/>
        </p:nvSpPr>
        <p:spPr bwMode="auto">
          <a:xfrm rot="10800000" flipV="1">
            <a:off x="-215900" y="3975100"/>
            <a:ext cx="4168775" cy="969963"/>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97336" name="Oval 56"/>
          <p:cNvSpPr>
            <a:spLocks noChangeArrowheads="1"/>
          </p:cNvSpPr>
          <p:nvPr/>
        </p:nvSpPr>
        <p:spPr bwMode="auto">
          <a:xfrm>
            <a:off x="4887913" y="5376863"/>
            <a:ext cx="576262" cy="431800"/>
          </a:xfrm>
          <a:prstGeom prst="ellipse">
            <a:avLst/>
          </a:prstGeom>
          <a:noFill/>
          <a:ln w="28575" algn="ctr">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5" tIns="64002" rIns="128005" bIns="64002" anchor="ctr">
            <a:spAutoFit/>
          </a:bodyPr>
          <a:lstStyle/>
          <a:p>
            <a:endParaRPr lang="en-GB"/>
          </a:p>
        </p:txBody>
      </p:sp>
      <p:sp>
        <p:nvSpPr>
          <p:cNvPr id="97337" name="Oval 57"/>
          <p:cNvSpPr>
            <a:spLocks noChangeArrowheads="1"/>
          </p:cNvSpPr>
          <p:nvPr/>
        </p:nvSpPr>
        <p:spPr bwMode="auto">
          <a:xfrm>
            <a:off x="4960938" y="9050338"/>
            <a:ext cx="431800" cy="358775"/>
          </a:xfrm>
          <a:prstGeom prst="ellipse">
            <a:avLst/>
          </a:prstGeom>
          <a:noFill/>
          <a:ln w="28575" algn="ctr">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nchor="ctr">
            <a:spAutoFit/>
          </a:bodyPr>
          <a:lstStyle/>
          <a:p>
            <a:endParaRPr lang="en-GB"/>
          </a:p>
        </p:txBody>
      </p:sp>
      <p:sp>
        <p:nvSpPr>
          <p:cNvPr id="97338" name="Oval 58"/>
          <p:cNvSpPr>
            <a:spLocks noChangeArrowheads="1"/>
          </p:cNvSpPr>
          <p:nvPr/>
        </p:nvSpPr>
        <p:spPr bwMode="auto">
          <a:xfrm>
            <a:off x="3808413" y="8089900"/>
            <a:ext cx="288925" cy="239713"/>
          </a:xfrm>
          <a:prstGeom prst="ellipse">
            <a:avLst/>
          </a:prstGeom>
          <a:noFill/>
          <a:ln w="28575" algn="ctr">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nchor="ctr">
            <a:spAutoFit/>
          </a:bodyPr>
          <a:lstStyle/>
          <a:p>
            <a:endParaRPr lang="en-GB"/>
          </a:p>
        </p:txBody>
      </p:sp>
      <p:sp>
        <p:nvSpPr>
          <p:cNvPr id="308304" name="Line 80"/>
          <p:cNvSpPr>
            <a:spLocks noChangeShapeType="1"/>
          </p:cNvSpPr>
          <p:nvPr/>
        </p:nvSpPr>
        <p:spPr bwMode="auto">
          <a:xfrm flipV="1">
            <a:off x="8569325" y="3603625"/>
            <a:ext cx="4600575" cy="1054100"/>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5" name="Line 81"/>
          <p:cNvSpPr>
            <a:spLocks noChangeShapeType="1"/>
          </p:cNvSpPr>
          <p:nvPr/>
        </p:nvSpPr>
        <p:spPr bwMode="auto">
          <a:xfrm flipV="1">
            <a:off x="8599488" y="1055688"/>
            <a:ext cx="33337" cy="3602037"/>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308307" name="Line 83"/>
          <p:cNvSpPr>
            <a:spLocks noChangeShapeType="1"/>
          </p:cNvSpPr>
          <p:nvPr/>
        </p:nvSpPr>
        <p:spPr bwMode="auto">
          <a:xfrm flipV="1">
            <a:off x="8634413" y="-23813"/>
            <a:ext cx="4535487" cy="1055688"/>
          </a:xfrm>
          <a:prstGeom prst="line">
            <a:avLst/>
          </a:prstGeom>
          <a:noFill/>
          <a:ln w="57150">
            <a:solidFill>
              <a:srgbClr val="993366"/>
            </a:solidFill>
            <a:round/>
            <a:headEnd/>
            <a:tailEnd/>
          </a:ln>
          <a:effectLst>
            <a:outerShdw dist="107763" dir="8100000" algn="ctr" rotWithShape="0">
              <a:srgbClr val="808080">
                <a:alpha val="50000"/>
              </a:srgbClr>
            </a:outerShdw>
          </a:effectLst>
        </p:spPr>
        <p:txBody>
          <a:bodyPr lIns="128005" tIns="64002" rIns="128005" bIns="64002" anchor="ctr">
            <a:spAutoFit/>
          </a:bodyPr>
          <a:lstStyle/>
          <a:p>
            <a:pPr>
              <a:defRPr/>
            </a:pPr>
            <a:endParaRPr lang="en-GB" sz="2500" dirty="0"/>
          </a:p>
        </p:txBody>
      </p:sp>
      <p:sp>
        <p:nvSpPr>
          <p:cNvPr id="97347" name="Text Box 85"/>
          <p:cNvSpPr txBox="1">
            <a:spLocks noChangeArrowheads="1"/>
          </p:cNvSpPr>
          <p:nvPr/>
        </p:nvSpPr>
        <p:spPr bwMode="auto">
          <a:xfrm rot="-773833">
            <a:off x="8753475" y="631825"/>
            <a:ext cx="409575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2400" b="1">
                <a:solidFill>
                  <a:srgbClr val="993366"/>
                </a:solidFill>
              </a:rPr>
              <a:t>DEVELOPMENT OF THE IDEA</a:t>
            </a:r>
          </a:p>
        </p:txBody>
      </p:sp>
      <p:sp>
        <p:nvSpPr>
          <p:cNvPr id="97351" name="Rectangle 71"/>
          <p:cNvSpPr>
            <a:spLocks noChangeArrowheads="1"/>
          </p:cNvSpPr>
          <p:nvPr/>
        </p:nvSpPr>
        <p:spPr bwMode="auto">
          <a:xfrm>
            <a:off x="9280525" y="2063750"/>
            <a:ext cx="3095625" cy="144463"/>
          </a:xfrm>
          <a:prstGeom prst="rect">
            <a:avLst/>
          </a:prstGeom>
          <a:solidFill>
            <a:srgbClr val="FFFF99">
              <a:alpha val="67999"/>
            </a:srgbClr>
          </a:solidFill>
          <a:ln>
            <a:noFill/>
          </a:ln>
          <a:effectLst/>
          <a:extLst>
            <a:ext uri="{91240B29-F687-4F45-9708-019B960494DF}">
              <a14:hiddenLine xmlns:a14="http://schemas.microsoft.com/office/drawing/2010/main" w="28575" algn="ctr">
                <a:solidFill>
                  <a:srgbClr val="9933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5" tIns="64002" rIns="128005" bIns="64002" anchor="ctr">
            <a:spAutoFit/>
          </a:bodyPr>
          <a:lstStyle/>
          <a:p>
            <a:endParaRPr lang="en-GB"/>
          </a:p>
        </p:txBody>
      </p:sp>
      <p:sp>
        <p:nvSpPr>
          <p:cNvPr id="97348" name="Rectangle 68" descr="Light downward diagonal"/>
          <p:cNvSpPr>
            <a:spLocks noChangeArrowheads="1"/>
          </p:cNvSpPr>
          <p:nvPr/>
        </p:nvSpPr>
        <p:spPr bwMode="auto">
          <a:xfrm>
            <a:off x="10504488" y="1560513"/>
            <a:ext cx="576262" cy="2376487"/>
          </a:xfrm>
          <a:prstGeom prst="rect">
            <a:avLst/>
          </a:prstGeom>
          <a:pattFill prst="ltDnDiag">
            <a:fgClr>
              <a:srgbClr val="996633">
                <a:alpha val="57001"/>
              </a:srgbClr>
            </a:fgClr>
            <a:bgClr>
              <a:schemeClr val="bg1">
                <a:alpha val="57001"/>
              </a:schemeClr>
            </a:bgClr>
          </a:pattFill>
          <a:ln>
            <a:noFill/>
          </a:ln>
          <a:effectLst/>
          <a:extLst>
            <a:ext uri="{91240B29-F687-4F45-9708-019B960494DF}">
              <a14:hiddenLine xmlns:a14="http://schemas.microsoft.com/office/drawing/2010/main" w="28575" algn="ctr">
                <a:solidFill>
                  <a:srgbClr val="9933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nchor="ctr">
            <a:spAutoFit/>
          </a:bodyPr>
          <a:lstStyle/>
          <a:p>
            <a:endParaRPr lang="en-GB"/>
          </a:p>
        </p:txBody>
      </p:sp>
      <p:sp>
        <p:nvSpPr>
          <p:cNvPr id="97349" name="Rectangle 69"/>
          <p:cNvSpPr>
            <a:spLocks noChangeArrowheads="1"/>
          </p:cNvSpPr>
          <p:nvPr/>
        </p:nvSpPr>
        <p:spPr bwMode="auto">
          <a:xfrm>
            <a:off x="11369675" y="1776413"/>
            <a:ext cx="71438" cy="792162"/>
          </a:xfrm>
          <a:prstGeom prst="rect">
            <a:avLst/>
          </a:prstGeom>
          <a:solidFill>
            <a:srgbClr val="439CA3">
              <a:alpha val="58000"/>
            </a:srgbClr>
          </a:solidFill>
          <a:ln>
            <a:noFill/>
          </a:ln>
          <a:effectLst/>
          <a:extLst>
            <a:ext uri="{91240B29-F687-4F45-9708-019B960494DF}">
              <a14:hiddenLine xmlns:a14="http://schemas.microsoft.com/office/drawing/2010/main" w="28575" algn="ctr">
                <a:solidFill>
                  <a:srgbClr val="9933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5" tIns="64002" rIns="128005" bIns="64002" anchor="ctr">
            <a:spAutoFit/>
          </a:bodyPr>
          <a:lstStyle/>
          <a:p>
            <a:endParaRPr lang="en-GB"/>
          </a:p>
        </p:txBody>
      </p:sp>
      <p:sp>
        <p:nvSpPr>
          <p:cNvPr id="97350" name="Rectangle 70"/>
          <p:cNvSpPr>
            <a:spLocks noChangeArrowheads="1"/>
          </p:cNvSpPr>
          <p:nvPr/>
        </p:nvSpPr>
        <p:spPr bwMode="auto">
          <a:xfrm>
            <a:off x="10145713" y="1776413"/>
            <a:ext cx="71437" cy="792162"/>
          </a:xfrm>
          <a:prstGeom prst="rect">
            <a:avLst/>
          </a:prstGeom>
          <a:solidFill>
            <a:srgbClr val="439CA3">
              <a:alpha val="58000"/>
            </a:srgbClr>
          </a:solidFill>
          <a:ln>
            <a:noFill/>
          </a:ln>
          <a:effectLst/>
          <a:extLst>
            <a:ext uri="{91240B29-F687-4F45-9708-019B960494DF}">
              <a14:hiddenLine xmlns:a14="http://schemas.microsoft.com/office/drawing/2010/main" w="28575" algn="ctr">
                <a:solidFill>
                  <a:srgbClr val="9933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5" tIns="64002" rIns="128005" bIns="64002" anchor="ctr">
            <a:spAutoFit/>
          </a:bodyPr>
          <a:lstStyle/>
          <a:p>
            <a:endParaRPr lang="en-GB"/>
          </a:p>
        </p:txBody>
      </p:sp>
      <p:sp>
        <p:nvSpPr>
          <p:cNvPr id="97352" name="Text Box 72"/>
          <p:cNvSpPr txBox="1">
            <a:spLocks noChangeArrowheads="1"/>
          </p:cNvSpPr>
          <p:nvPr/>
        </p:nvSpPr>
        <p:spPr bwMode="auto">
          <a:xfrm>
            <a:off x="8632825" y="3792538"/>
            <a:ext cx="1223963"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9933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defTabSz="1279525" eaLnBrk="0" hangingPunct="0">
              <a:defRPr sz="2100">
                <a:solidFill>
                  <a:schemeClr val="tx1"/>
                </a:solidFill>
                <a:latin typeface="Arial" pitchFamily="34" charset="0"/>
              </a:defRPr>
            </a:lvl2pPr>
            <a:lvl3pPr defTabSz="1279525" eaLnBrk="0" hangingPunct="0">
              <a:defRPr sz="2100">
                <a:solidFill>
                  <a:schemeClr val="tx1"/>
                </a:solidFill>
                <a:latin typeface="Arial" pitchFamily="34" charset="0"/>
              </a:defRPr>
            </a:lvl3pPr>
            <a:lvl4pPr defTabSz="1279525" eaLnBrk="0" hangingPunct="0">
              <a:defRPr sz="2100">
                <a:solidFill>
                  <a:schemeClr val="tx1"/>
                </a:solidFill>
                <a:latin typeface="Arial" pitchFamily="34" charset="0"/>
              </a:defRPr>
            </a:lvl4pPr>
            <a:lvl5pPr defTabSz="1279525" eaLnBrk="0" hangingPunct="0">
              <a:defRPr sz="2100">
                <a:solidFill>
                  <a:schemeClr val="tx1"/>
                </a:solidFill>
                <a:latin typeface="Arial" pitchFamily="34" charset="0"/>
              </a:defRPr>
            </a:lvl5pPr>
            <a:lvl6pPr algn="ctr" defTabSz="1279525" eaLnBrk="0" fontAlgn="base" hangingPunct="0">
              <a:spcBef>
                <a:spcPct val="0"/>
              </a:spcBef>
              <a:spcAft>
                <a:spcPct val="0"/>
              </a:spcAft>
              <a:defRPr sz="2100">
                <a:solidFill>
                  <a:schemeClr val="tx1"/>
                </a:solidFill>
                <a:latin typeface="Arial" pitchFamily="34" charset="0"/>
              </a:defRPr>
            </a:lvl6pPr>
            <a:lvl7pPr algn="ctr" defTabSz="1279525" eaLnBrk="0" fontAlgn="base" hangingPunct="0">
              <a:spcBef>
                <a:spcPct val="0"/>
              </a:spcBef>
              <a:spcAft>
                <a:spcPct val="0"/>
              </a:spcAft>
              <a:defRPr sz="2100">
                <a:solidFill>
                  <a:schemeClr val="tx1"/>
                </a:solidFill>
                <a:latin typeface="Arial" pitchFamily="34" charset="0"/>
              </a:defRPr>
            </a:lvl7pPr>
            <a:lvl8pPr algn="ctr" defTabSz="1279525" eaLnBrk="0" fontAlgn="base" hangingPunct="0">
              <a:spcBef>
                <a:spcPct val="0"/>
              </a:spcBef>
              <a:spcAft>
                <a:spcPct val="0"/>
              </a:spcAft>
              <a:defRPr sz="2100">
                <a:solidFill>
                  <a:schemeClr val="tx1"/>
                </a:solidFill>
                <a:latin typeface="Arial" pitchFamily="34" charset="0"/>
              </a:defRPr>
            </a:lvl8pPr>
            <a:lvl9pPr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400">
                <a:solidFill>
                  <a:srgbClr val="4D4D4D"/>
                </a:solidFill>
              </a:rPr>
              <a:t>Cardboard</a:t>
            </a:r>
            <a:endParaRPr lang="en-US" altLang="en-US" sz="1400">
              <a:solidFill>
                <a:srgbClr val="4D4D4D"/>
              </a:solidFill>
            </a:endParaRPr>
          </a:p>
        </p:txBody>
      </p:sp>
      <p:sp>
        <p:nvSpPr>
          <p:cNvPr id="97353" name="Line 73"/>
          <p:cNvSpPr>
            <a:spLocks noChangeShapeType="1"/>
          </p:cNvSpPr>
          <p:nvPr/>
        </p:nvSpPr>
        <p:spPr bwMode="auto">
          <a:xfrm flipV="1">
            <a:off x="9713913" y="3648075"/>
            <a:ext cx="863600" cy="288925"/>
          </a:xfrm>
          <a:prstGeom prst="line">
            <a:avLst/>
          </a:prstGeom>
          <a:noFill/>
          <a:ln w="28575">
            <a:solidFill>
              <a:srgbClr val="FF9900"/>
            </a:solidFill>
            <a:prstDash val="dash"/>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nchor="ctr">
            <a:spAutoFit/>
          </a:bodyPr>
          <a:lstStyle/>
          <a:p>
            <a:endParaRPr lang="en-GB"/>
          </a:p>
        </p:txBody>
      </p:sp>
      <p:sp>
        <p:nvSpPr>
          <p:cNvPr id="97354" name="Text Box 74"/>
          <p:cNvSpPr txBox="1">
            <a:spLocks noChangeArrowheads="1"/>
          </p:cNvSpPr>
          <p:nvPr/>
        </p:nvSpPr>
        <p:spPr bwMode="auto">
          <a:xfrm>
            <a:off x="11153775" y="3165475"/>
            <a:ext cx="1647825" cy="65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9933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defTabSz="1279525" eaLnBrk="0" hangingPunct="0">
              <a:defRPr sz="2100">
                <a:solidFill>
                  <a:schemeClr val="tx1"/>
                </a:solidFill>
                <a:latin typeface="Arial" pitchFamily="34" charset="0"/>
              </a:defRPr>
            </a:lvl2pPr>
            <a:lvl3pPr defTabSz="1279525" eaLnBrk="0" hangingPunct="0">
              <a:defRPr sz="2100">
                <a:solidFill>
                  <a:schemeClr val="tx1"/>
                </a:solidFill>
                <a:latin typeface="Arial" pitchFamily="34" charset="0"/>
              </a:defRPr>
            </a:lvl3pPr>
            <a:lvl4pPr defTabSz="1279525" eaLnBrk="0" hangingPunct="0">
              <a:defRPr sz="2100">
                <a:solidFill>
                  <a:schemeClr val="tx1"/>
                </a:solidFill>
                <a:latin typeface="Arial" pitchFamily="34" charset="0"/>
              </a:defRPr>
            </a:lvl4pPr>
            <a:lvl5pPr defTabSz="1279525" eaLnBrk="0" hangingPunct="0">
              <a:defRPr sz="2100">
                <a:solidFill>
                  <a:schemeClr val="tx1"/>
                </a:solidFill>
                <a:latin typeface="Arial" pitchFamily="34" charset="0"/>
              </a:defRPr>
            </a:lvl5pPr>
            <a:lvl6pPr algn="ctr" defTabSz="1279525" eaLnBrk="0" fontAlgn="base" hangingPunct="0">
              <a:spcBef>
                <a:spcPct val="0"/>
              </a:spcBef>
              <a:spcAft>
                <a:spcPct val="0"/>
              </a:spcAft>
              <a:defRPr sz="2100">
                <a:solidFill>
                  <a:schemeClr val="tx1"/>
                </a:solidFill>
                <a:latin typeface="Arial" pitchFamily="34" charset="0"/>
              </a:defRPr>
            </a:lvl6pPr>
            <a:lvl7pPr algn="ctr" defTabSz="1279525" eaLnBrk="0" fontAlgn="base" hangingPunct="0">
              <a:spcBef>
                <a:spcPct val="0"/>
              </a:spcBef>
              <a:spcAft>
                <a:spcPct val="0"/>
              </a:spcAft>
              <a:defRPr sz="2100">
                <a:solidFill>
                  <a:schemeClr val="tx1"/>
                </a:solidFill>
                <a:latin typeface="Arial" pitchFamily="34" charset="0"/>
              </a:defRPr>
            </a:lvl7pPr>
            <a:lvl8pPr algn="ctr" defTabSz="1279525" eaLnBrk="0" fontAlgn="base" hangingPunct="0">
              <a:spcBef>
                <a:spcPct val="0"/>
              </a:spcBef>
              <a:spcAft>
                <a:spcPct val="0"/>
              </a:spcAft>
              <a:defRPr sz="2100">
                <a:solidFill>
                  <a:schemeClr val="tx1"/>
                </a:solidFill>
                <a:latin typeface="Arial" pitchFamily="34" charset="0"/>
              </a:defRPr>
            </a:lvl8pPr>
            <a:lvl9pPr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400">
                <a:solidFill>
                  <a:srgbClr val="4D4D4D"/>
                </a:solidFill>
              </a:rPr>
              <a:t>Plastic Squares</a:t>
            </a:r>
          </a:p>
          <a:p>
            <a:pPr eaLnBrk="1" hangingPunct="1">
              <a:spcBef>
                <a:spcPct val="50000"/>
              </a:spcBef>
            </a:pPr>
            <a:r>
              <a:rPr lang="en-GB" altLang="en-US" sz="1400">
                <a:solidFill>
                  <a:srgbClr val="4D4D4D"/>
                </a:solidFill>
              </a:rPr>
              <a:t>X4</a:t>
            </a:r>
            <a:endParaRPr lang="en-US" altLang="en-US" sz="1400">
              <a:solidFill>
                <a:srgbClr val="4D4D4D"/>
              </a:solidFill>
            </a:endParaRPr>
          </a:p>
        </p:txBody>
      </p:sp>
      <p:sp>
        <p:nvSpPr>
          <p:cNvPr id="97355" name="Text Box 75"/>
          <p:cNvSpPr txBox="1">
            <a:spLocks noChangeArrowheads="1"/>
          </p:cNvSpPr>
          <p:nvPr/>
        </p:nvSpPr>
        <p:spPr bwMode="auto">
          <a:xfrm>
            <a:off x="8777288" y="1487488"/>
            <a:ext cx="1223962"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9933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defTabSz="1279525" eaLnBrk="0" hangingPunct="0">
              <a:defRPr sz="2100">
                <a:solidFill>
                  <a:schemeClr val="tx1"/>
                </a:solidFill>
                <a:latin typeface="Arial" pitchFamily="34" charset="0"/>
              </a:defRPr>
            </a:lvl2pPr>
            <a:lvl3pPr defTabSz="1279525" eaLnBrk="0" hangingPunct="0">
              <a:defRPr sz="2100">
                <a:solidFill>
                  <a:schemeClr val="tx1"/>
                </a:solidFill>
                <a:latin typeface="Arial" pitchFamily="34" charset="0"/>
              </a:defRPr>
            </a:lvl3pPr>
            <a:lvl4pPr defTabSz="1279525" eaLnBrk="0" hangingPunct="0">
              <a:defRPr sz="2100">
                <a:solidFill>
                  <a:schemeClr val="tx1"/>
                </a:solidFill>
                <a:latin typeface="Arial" pitchFamily="34" charset="0"/>
              </a:defRPr>
            </a:lvl4pPr>
            <a:lvl5pPr defTabSz="1279525" eaLnBrk="0" hangingPunct="0">
              <a:defRPr sz="2100">
                <a:solidFill>
                  <a:schemeClr val="tx1"/>
                </a:solidFill>
                <a:latin typeface="Arial" pitchFamily="34" charset="0"/>
              </a:defRPr>
            </a:lvl5pPr>
            <a:lvl6pPr algn="ctr" defTabSz="1279525" eaLnBrk="0" fontAlgn="base" hangingPunct="0">
              <a:spcBef>
                <a:spcPct val="0"/>
              </a:spcBef>
              <a:spcAft>
                <a:spcPct val="0"/>
              </a:spcAft>
              <a:defRPr sz="2100">
                <a:solidFill>
                  <a:schemeClr val="tx1"/>
                </a:solidFill>
                <a:latin typeface="Arial" pitchFamily="34" charset="0"/>
              </a:defRPr>
            </a:lvl6pPr>
            <a:lvl7pPr algn="ctr" defTabSz="1279525" eaLnBrk="0" fontAlgn="base" hangingPunct="0">
              <a:spcBef>
                <a:spcPct val="0"/>
              </a:spcBef>
              <a:spcAft>
                <a:spcPct val="0"/>
              </a:spcAft>
              <a:defRPr sz="2100">
                <a:solidFill>
                  <a:schemeClr val="tx1"/>
                </a:solidFill>
                <a:latin typeface="Arial" pitchFamily="34" charset="0"/>
              </a:defRPr>
            </a:lvl7pPr>
            <a:lvl8pPr algn="ctr" defTabSz="1279525" eaLnBrk="0" fontAlgn="base" hangingPunct="0">
              <a:spcBef>
                <a:spcPct val="0"/>
              </a:spcBef>
              <a:spcAft>
                <a:spcPct val="0"/>
              </a:spcAft>
              <a:defRPr sz="2100">
                <a:solidFill>
                  <a:schemeClr val="tx1"/>
                </a:solidFill>
                <a:latin typeface="Arial" pitchFamily="34" charset="0"/>
              </a:defRPr>
            </a:lvl8pPr>
            <a:lvl9pPr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400" b="1" u="sng">
                <a:solidFill>
                  <a:srgbClr val="FF9900"/>
                </a:solidFill>
              </a:rPr>
              <a:t>OUTSIDE</a:t>
            </a:r>
            <a:endParaRPr lang="en-US" altLang="en-US" sz="1400" b="1" u="sng">
              <a:solidFill>
                <a:srgbClr val="FF9900"/>
              </a:solidFill>
            </a:endParaRPr>
          </a:p>
        </p:txBody>
      </p:sp>
      <p:sp>
        <p:nvSpPr>
          <p:cNvPr id="97356" name="Text Box 76"/>
          <p:cNvSpPr txBox="1">
            <a:spLocks noChangeArrowheads="1"/>
          </p:cNvSpPr>
          <p:nvPr/>
        </p:nvSpPr>
        <p:spPr bwMode="auto">
          <a:xfrm>
            <a:off x="11514138" y="1487488"/>
            <a:ext cx="1223962"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9933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defTabSz="1279525" eaLnBrk="0" hangingPunct="0">
              <a:defRPr sz="2100">
                <a:solidFill>
                  <a:schemeClr val="tx1"/>
                </a:solidFill>
                <a:latin typeface="Arial" pitchFamily="34" charset="0"/>
              </a:defRPr>
            </a:lvl2pPr>
            <a:lvl3pPr defTabSz="1279525" eaLnBrk="0" hangingPunct="0">
              <a:defRPr sz="2100">
                <a:solidFill>
                  <a:schemeClr val="tx1"/>
                </a:solidFill>
                <a:latin typeface="Arial" pitchFamily="34" charset="0"/>
              </a:defRPr>
            </a:lvl3pPr>
            <a:lvl4pPr defTabSz="1279525" eaLnBrk="0" hangingPunct="0">
              <a:defRPr sz="2100">
                <a:solidFill>
                  <a:schemeClr val="tx1"/>
                </a:solidFill>
                <a:latin typeface="Arial" pitchFamily="34" charset="0"/>
              </a:defRPr>
            </a:lvl4pPr>
            <a:lvl5pPr defTabSz="1279525" eaLnBrk="0" hangingPunct="0">
              <a:defRPr sz="2100">
                <a:solidFill>
                  <a:schemeClr val="tx1"/>
                </a:solidFill>
                <a:latin typeface="Arial" pitchFamily="34" charset="0"/>
              </a:defRPr>
            </a:lvl5pPr>
            <a:lvl6pPr algn="ctr" defTabSz="1279525" eaLnBrk="0" fontAlgn="base" hangingPunct="0">
              <a:spcBef>
                <a:spcPct val="0"/>
              </a:spcBef>
              <a:spcAft>
                <a:spcPct val="0"/>
              </a:spcAft>
              <a:defRPr sz="2100">
                <a:solidFill>
                  <a:schemeClr val="tx1"/>
                </a:solidFill>
                <a:latin typeface="Arial" pitchFamily="34" charset="0"/>
              </a:defRPr>
            </a:lvl6pPr>
            <a:lvl7pPr algn="ctr" defTabSz="1279525" eaLnBrk="0" fontAlgn="base" hangingPunct="0">
              <a:spcBef>
                <a:spcPct val="0"/>
              </a:spcBef>
              <a:spcAft>
                <a:spcPct val="0"/>
              </a:spcAft>
              <a:defRPr sz="2100">
                <a:solidFill>
                  <a:schemeClr val="tx1"/>
                </a:solidFill>
                <a:latin typeface="Arial" pitchFamily="34" charset="0"/>
              </a:defRPr>
            </a:lvl7pPr>
            <a:lvl8pPr algn="ctr" defTabSz="1279525" eaLnBrk="0" fontAlgn="base" hangingPunct="0">
              <a:spcBef>
                <a:spcPct val="0"/>
              </a:spcBef>
              <a:spcAft>
                <a:spcPct val="0"/>
              </a:spcAft>
              <a:defRPr sz="2100">
                <a:solidFill>
                  <a:schemeClr val="tx1"/>
                </a:solidFill>
                <a:latin typeface="Arial" pitchFamily="34" charset="0"/>
              </a:defRPr>
            </a:lvl8pPr>
            <a:lvl9pPr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400" b="1" u="sng">
                <a:solidFill>
                  <a:srgbClr val="FF9900"/>
                </a:solidFill>
              </a:rPr>
              <a:t>INSIDE</a:t>
            </a:r>
            <a:endParaRPr lang="en-US" altLang="en-US" sz="1400" b="1" u="sng">
              <a:solidFill>
                <a:srgbClr val="FF9900"/>
              </a:solidFill>
            </a:endParaRPr>
          </a:p>
        </p:txBody>
      </p:sp>
      <p:sp>
        <p:nvSpPr>
          <p:cNvPr id="97357" name="Line 77"/>
          <p:cNvSpPr>
            <a:spLocks noChangeShapeType="1"/>
          </p:cNvSpPr>
          <p:nvPr/>
        </p:nvSpPr>
        <p:spPr bwMode="auto">
          <a:xfrm flipH="1" flipV="1">
            <a:off x="11441113" y="2352675"/>
            <a:ext cx="215900" cy="863600"/>
          </a:xfrm>
          <a:prstGeom prst="line">
            <a:avLst/>
          </a:prstGeom>
          <a:noFill/>
          <a:ln w="28575">
            <a:solidFill>
              <a:srgbClr val="FF9900"/>
            </a:solidFill>
            <a:prstDash val="dash"/>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nchor="ctr">
            <a:spAutoFit/>
          </a:bodyPr>
          <a:lstStyle/>
          <a:p>
            <a:endParaRPr lang="en-GB"/>
          </a:p>
        </p:txBody>
      </p:sp>
      <p:sp>
        <p:nvSpPr>
          <p:cNvPr id="97358" name="Text Box 78"/>
          <p:cNvSpPr txBox="1">
            <a:spLocks noChangeArrowheads="1"/>
          </p:cNvSpPr>
          <p:nvPr/>
        </p:nvSpPr>
        <p:spPr bwMode="auto">
          <a:xfrm>
            <a:off x="8569325" y="3000375"/>
            <a:ext cx="1647825" cy="65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9933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defTabSz="1279525" eaLnBrk="0" hangingPunct="0">
              <a:defRPr sz="2100">
                <a:solidFill>
                  <a:schemeClr val="tx1"/>
                </a:solidFill>
                <a:latin typeface="Arial" pitchFamily="34" charset="0"/>
              </a:defRPr>
            </a:lvl2pPr>
            <a:lvl3pPr defTabSz="1279525" eaLnBrk="0" hangingPunct="0">
              <a:defRPr sz="2100">
                <a:solidFill>
                  <a:schemeClr val="tx1"/>
                </a:solidFill>
                <a:latin typeface="Arial" pitchFamily="34" charset="0"/>
              </a:defRPr>
            </a:lvl3pPr>
            <a:lvl4pPr defTabSz="1279525" eaLnBrk="0" hangingPunct="0">
              <a:defRPr sz="2100">
                <a:solidFill>
                  <a:schemeClr val="tx1"/>
                </a:solidFill>
                <a:latin typeface="Arial" pitchFamily="34" charset="0"/>
              </a:defRPr>
            </a:lvl4pPr>
            <a:lvl5pPr defTabSz="1279525" eaLnBrk="0" hangingPunct="0">
              <a:defRPr sz="2100">
                <a:solidFill>
                  <a:schemeClr val="tx1"/>
                </a:solidFill>
                <a:latin typeface="Arial" pitchFamily="34" charset="0"/>
              </a:defRPr>
            </a:lvl5pPr>
            <a:lvl6pPr algn="ctr" defTabSz="1279525" eaLnBrk="0" fontAlgn="base" hangingPunct="0">
              <a:spcBef>
                <a:spcPct val="0"/>
              </a:spcBef>
              <a:spcAft>
                <a:spcPct val="0"/>
              </a:spcAft>
              <a:defRPr sz="2100">
                <a:solidFill>
                  <a:schemeClr val="tx1"/>
                </a:solidFill>
                <a:latin typeface="Arial" pitchFamily="34" charset="0"/>
              </a:defRPr>
            </a:lvl6pPr>
            <a:lvl7pPr algn="ctr" defTabSz="1279525" eaLnBrk="0" fontAlgn="base" hangingPunct="0">
              <a:spcBef>
                <a:spcPct val="0"/>
              </a:spcBef>
              <a:spcAft>
                <a:spcPct val="0"/>
              </a:spcAft>
              <a:defRPr sz="2100">
                <a:solidFill>
                  <a:schemeClr val="tx1"/>
                </a:solidFill>
                <a:latin typeface="Arial" pitchFamily="34" charset="0"/>
              </a:defRPr>
            </a:lvl7pPr>
            <a:lvl8pPr algn="ctr" defTabSz="1279525" eaLnBrk="0" fontAlgn="base" hangingPunct="0">
              <a:spcBef>
                <a:spcPct val="0"/>
              </a:spcBef>
              <a:spcAft>
                <a:spcPct val="0"/>
              </a:spcAft>
              <a:defRPr sz="2100">
                <a:solidFill>
                  <a:schemeClr val="tx1"/>
                </a:solidFill>
                <a:latin typeface="Arial" pitchFamily="34" charset="0"/>
              </a:defRPr>
            </a:lvl8pPr>
            <a:lvl9pPr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400">
                <a:solidFill>
                  <a:srgbClr val="4D4D4D"/>
                </a:solidFill>
              </a:rPr>
              <a:t>Plastic Circles</a:t>
            </a:r>
          </a:p>
          <a:p>
            <a:pPr eaLnBrk="1" hangingPunct="1">
              <a:spcBef>
                <a:spcPct val="50000"/>
              </a:spcBef>
            </a:pPr>
            <a:r>
              <a:rPr lang="en-GB" altLang="en-US" sz="1400">
                <a:solidFill>
                  <a:srgbClr val="4D4D4D"/>
                </a:solidFill>
              </a:rPr>
              <a:t>X4</a:t>
            </a:r>
            <a:endParaRPr lang="en-US" altLang="en-US" sz="1400">
              <a:solidFill>
                <a:srgbClr val="4D4D4D"/>
              </a:solidFill>
            </a:endParaRPr>
          </a:p>
        </p:txBody>
      </p:sp>
      <p:sp>
        <p:nvSpPr>
          <p:cNvPr id="97359" name="Rectangle 79"/>
          <p:cNvSpPr>
            <a:spLocks noChangeArrowheads="1"/>
          </p:cNvSpPr>
          <p:nvPr/>
        </p:nvSpPr>
        <p:spPr bwMode="auto">
          <a:xfrm>
            <a:off x="7264400" y="5664200"/>
            <a:ext cx="360363" cy="288925"/>
          </a:xfrm>
          <a:prstGeom prst="rect">
            <a:avLst/>
          </a:prstGeom>
          <a:noFill/>
          <a:ln w="28575" algn="ctr">
            <a:solidFill>
              <a:schemeClr val="bg1"/>
            </a:solidFill>
            <a:miter lim="800000"/>
            <a:headEnd/>
            <a:tailEnd/>
          </a:ln>
          <a:effectLst/>
          <a:extLst>
            <a:ext uri="{909E8E84-426E-40DD-AFC4-6F175D3DCCD1}">
              <a14:hiddenFill xmlns:a14="http://schemas.microsoft.com/office/drawing/2010/main">
                <a:solidFill>
                  <a:schemeClr val="accent1">
                    <a:alpha val="89999"/>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5" tIns="64002" rIns="128005" bIns="64002" anchor="ctr">
            <a:spAutoFit/>
          </a:bodyPr>
          <a:lstStyle/>
          <a:p>
            <a:endParaRPr lang="en-GB"/>
          </a:p>
        </p:txBody>
      </p:sp>
      <p:sp>
        <p:nvSpPr>
          <p:cNvPr id="97360" name="Rectangle 80"/>
          <p:cNvSpPr>
            <a:spLocks noChangeArrowheads="1"/>
          </p:cNvSpPr>
          <p:nvPr/>
        </p:nvSpPr>
        <p:spPr bwMode="auto">
          <a:xfrm>
            <a:off x="9785350" y="5664200"/>
            <a:ext cx="360363" cy="288925"/>
          </a:xfrm>
          <a:prstGeom prst="rect">
            <a:avLst/>
          </a:prstGeom>
          <a:noFill/>
          <a:ln w="28575" algn="ctr">
            <a:solidFill>
              <a:schemeClr val="bg1"/>
            </a:solidFill>
            <a:miter lim="800000"/>
            <a:headEnd/>
            <a:tailEnd/>
          </a:ln>
          <a:effectLst/>
          <a:extLst>
            <a:ext uri="{909E8E84-426E-40DD-AFC4-6F175D3DCCD1}">
              <a14:hiddenFill xmlns:a14="http://schemas.microsoft.com/office/drawing/2010/main">
                <a:solidFill>
                  <a:schemeClr val="accent1">
                    <a:alpha val="89999"/>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5" tIns="64002" rIns="128005" bIns="64002" anchor="ctr">
            <a:spAutoFit/>
          </a:bodyPr>
          <a:lstStyle/>
          <a:p>
            <a:endParaRPr lang="en-GB"/>
          </a:p>
        </p:txBody>
      </p:sp>
      <p:sp>
        <p:nvSpPr>
          <p:cNvPr id="97361" name="Rectangle 81"/>
          <p:cNvSpPr>
            <a:spLocks noChangeArrowheads="1"/>
          </p:cNvSpPr>
          <p:nvPr/>
        </p:nvSpPr>
        <p:spPr bwMode="auto">
          <a:xfrm>
            <a:off x="784225" y="5880100"/>
            <a:ext cx="360363" cy="288925"/>
          </a:xfrm>
          <a:prstGeom prst="rect">
            <a:avLst/>
          </a:prstGeom>
          <a:noFill/>
          <a:ln w="28575" algn="ctr">
            <a:solidFill>
              <a:schemeClr val="bg1"/>
            </a:solidFill>
            <a:miter lim="800000"/>
            <a:headEnd/>
            <a:tailEnd/>
          </a:ln>
          <a:effectLst/>
          <a:extLst>
            <a:ext uri="{909E8E84-426E-40DD-AFC4-6F175D3DCCD1}">
              <a14:hiddenFill xmlns:a14="http://schemas.microsoft.com/office/drawing/2010/main">
                <a:solidFill>
                  <a:schemeClr val="accent1">
                    <a:alpha val="89999"/>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5" tIns="64002" rIns="128005" bIns="64002" anchor="ctr">
            <a:spAutoFit/>
          </a:bodyPr>
          <a:lstStyle/>
          <a:p>
            <a:endParaRPr lang="en-GB"/>
          </a:p>
        </p:txBody>
      </p:sp>
      <p:sp>
        <p:nvSpPr>
          <p:cNvPr id="97362" name="Rectangle 82"/>
          <p:cNvSpPr>
            <a:spLocks noChangeArrowheads="1"/>
          </p:cNvSpPr>
          <p:nvPr/>
        </p:nvSpPr>
        <p:spPr bwMode="auto">
          <a:xfrm>
            <a:off x="2152650" y="5232400"/>
            <a:ext cx="360363" cy="288925"/>
          </a:xfrm>
          <a:prstGeom prst="rect">
            <a:avLst/>
          </a:prstGeom>
          <a:noFill/>
          <a:ln w="28575" algn="ctr">
            <a:solidFill>
              <a:schemeClr val="bg1"/>
            </a:solidFill>
            <a:miter lim="800000"/>
            <a:headEnd/>
            <a:tailEnd/>
          </a:ln>
          <a:effectLst/>
          <a:extLst>
            <a:ext uri="{909E8E84-426E-40DD-AFC4-6F175D3DCCD1}">
              <a14:hiddenFill xmlns:a14="http://schemas.microsoft.com/office/drawing/2010/main">
                <a:solidFill>
                  <a:schemeClr val="accent1">
                    <a:alpha val="89999"/>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5" tIns="64002" rIns="128005" bIns="64002" anchor="ctr">
            <a:spAutoFit/>
          </a:bodyPr>
          <a:lstStyle/>
          <a:p>
            <a:endParaRPr lang="en-GB"/>
          </a:p>
        </p:txBody>
      </p:sp>
      <p:sp>
        <p:nvSpPr>
          <p:cNvPr id="97363" name="Line 83"/>
          <p:cNvSpPr>
            <a:spLocks noChangeShapeType="1"/>
          </p:cNvSpPr>
          <p:nvPr/>
        </p:nvSpPr>
        <p:spPr bwMode="auto">
          <a:xfrm>
            <a:off x="10217150" y="2279650"/>
            <a:ext cx="287338" cy="0"/>
          </a:xfrm>
          <a:prstGeom prst="line">
            <a:avLst/>
          </a:prstGeom>
          <a:noFill/>
          <a:ln w="28575">
            <a:solidFill>
              <a:srgbClr val="993366"/>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nchor="ctr">
            <a:spAutoFit/>
          </a:bodyPr>
          <a:lstStyle/>
          <a:p>
            <a:endParaRPr lang="en-GB"/>
          </a:p>
        </p:txBody>
      </p:sp>
      <p:sp>
        <p:nvSpPr>
          <p:cNvPr id="97364" name="Line 84"/>
          <p:cNvSpPr>
            <a:spLocks noChangeShapeType="1"/>
          </p:cNvSpPr>
          <p:nvPr/>
        </p:nvSpPr>
        <p:spPr bwMode="auto">
          <a:xfrm>
            <a:off x="10217150" y="1920875"/>
            <a:ext cx="287338" cy="0"/>
          </a:xfrm>
          <a:prstGeom prst="line">
            <a:avLst/>
          </a:prstGeom>
          <a:noFill/>
          <a:ln w="28575">
            <a:solidFill>
              <a:srgbClr val="993366"/>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nchor="ctr">
            <a:spAutoFit/>
          </a:bodyPr>
          <a:lstStyle/>
          <a:p>
            <a:endParaRPr lang="en-GB"/>
          </a:p>
        </p:txBody>
      </p:sp>
      <p:sp>
        <p:nvSpPr>
          <p:cNvPr id="97365" name="Line 85"/>
          <p:cNvSpPr>
            <a:spLocks noChangeShapeType="1"/>
          </p:cNvSpPr>
          <p:nvPr/>
        </p:nvSpPr>
        <p:spPr bwMode="auto">
          <a:xfrm flipH="1">
            <a:off x="11080750" y="2279650"/>
            <a:ext cx="288925" cy="0"/>
          </a:xfrm>
          <a:prstGeom prst="line">
            <a:avLst/>
          </a:prstGeom>
          <a:noFill/>
          <a:ln w="28575">
            <a:solidFill>
              <a:srgbClr val="993366"/>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nchor="ctr">
            <a:spAutoFit/>
          </a:bodyPr>
          <a:lstStyle/>
          <a:p>
            <a:endParaRPr lang="en-GB"/>
          </a:p>
        </p:txBody>
      </p:sp>
      <p:sp>
        <p:nvSpPr>
          <p:cNvPr id="97366" name="Line 86"/>
          <p:cNvSpPr>
            <a:spLocks noChangeShapeType="1"/>
          </p:cNvSpPr>
          <p:nvPr/>
        </p:nvSpPr>
        <p:spPr bwMode="auto">
          <a:xfrm flipH="1">
            <a:off x="11080750" y="1920875"/>
            <a:ext cx="288925" cy="0"/>
          </a:xfrm>
          <a:prstGeom prst="line">
            <a:avLst/>
          </a:prstGeom>
          <a:noFill/>
          <a:ln w="28575">
            <a:solidFill>
              <a:srgbClr val="993366"/>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nchor="ctr">
            <a:spAutoFit/>
          </a:bodyPr>
          <a:lstStyle/>
          <a:p>
            <a:endParaRPr lang="en-GB"/>
          </a:p>
        </p:txBody>
      </p:sp>
      <p:sp>
        <p:nvSpPr>
          <p:cNvPr id="97367" name="Line 87"/>
          <p:cNvSpPr>
            <a:spLocks noChangeShapeType="1"/>
          </p:cNvSpPr>
          <p:nvPr/>
        </p:nvSpPr>
        <p:spPr bwMode="auto">
          <a:xfrm flipV="1">
            <a:off x="9856788" y="2424113"/>
            <a:ext cx="288925" cy="647700"/>
          </a:xfrm>
          <a:prstGeom prst="line">
            <a:avLst/>
          </a:prstGeom>
          <a:noFill/>
          <a:ln w="28575">
            <a:solidFill>
              <a:srgbClr val="FF9900"/>
            </a:solidFill>
            <a:prstDash val="dash"/>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nchor="ctr">
            <a:spAutoFit/>
          </a:bodyPr>
          <a:lstStyle/>
          <a:p>
            <a:endParaRPr lang="en-GB"/>
          </a:p>
        </p:txBody>
      </p:sp>
      <p:sp>
        <p:nvSpPr>
          <p:cNvPr id="97368" name="Text Box 88"/>
          <p:cNvSpPr txBox="1">
            <a:spLocks noChangeArrowheads="1"/>
          </p:cNvSpPr>
          <p:nvPr/>
        </p:nvSpPr>
        <p:spPr bwMode="auto">
          <a:xfrm>
            <a:off x="11449050" y="2640013"/>
            <a:ext cx="1647825"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9933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defTabSz="1279525" eaLnBrk="0" hangingPunct="0">
              <a:defRPr sz="2100">
                <a:solidFill>
                  <a:schemeClr val="tx1"/>
                </a:solidFill>
                <a:latin typeface="Arial" pitchFamily="34" charset="0"/>
              </a:defRPr>
            </a:lvl2pPr>
            <a:lvl3pPr defTabSz="1279525" eaLnBrk="0" hangingPunct="0">
              <a:defRPr sz="2100">
                <a:solidFill>
                  <a:schemeClr val="tx1"/>
                </a:solidFill>
                <a:latin typeface="Arial" pitchFamily="34" charset="0"/>
              </a:defRPr>
            </a:lvl3pPr>
            <a:lvl4pPr defTabSz="1279525" eaLnBrk="0" hangingPunct="0">
              <a:defRPr sz="2100">
                <a:solidFill>
                  <a:schemeClr val="tx1"/>
                </a:solidFill>
                <a:latin typeface="Arial" pitchFamily="34" charset="0"/>
              </a:defRPr>
            </a:lvl4pPr>
            <a:lvl5pPr defTabSz="1279525" eaLnBrk="0" hangingPunct="0">
              <a:defRPr sz="2100">
                <a:solidFill>
                  <a:schemeClr val="tx1"/>
                </a:solidFill>
                <a:latin typeface="Arial" pitchFamily="34" charset="0"/>
              </a:defRPr>
            </a:lvl5pPr>
            <a:lvl6pPr algn="ctr" defTabSz="1279525" eaLnBrk="0" fontAlgn="base" hangingPunct="0">
              <a:spcBef>
                <a:spcPct val="0"/>
              </a:spcBef>
              <a:spcAft>
                <a:spcPct val="0"/>
              </a:spcAft>
              <a:defRPr sz="2100">
                <a:solidFill>
                  <a:schemeClr val="tx1"/>
                </a:solidFill>
                <a:latin typeface="Arial" pitchFamily="34" charset="0"/>
              </a:defRPr>
            </a:lvl6pPr>
            <a:lvl7pPr algn="ctr" defTabSz="1279525" eaLnBrk="0" fontAlgn="base" hangingPunct="0">
              <a:spcBef>
                <a:spcPct val="0"/>
              </a:spcBef>
              <a:spcAft>
                <a:spcPct val="0"/>
              </a:spcAft>
              <a:defRPr sz="2100">
                <a:solidFill>
                  <a:schemeClr val="tx1"/>
                </a:solidFill>
                <a:latin typeface="Arial" pitchFamily="34" charset="0"/>
              </a:defRPr>
            </a:lvl7pPr>
            <a:lvl8pPr algn="ctr" defTabSz="1279525" eaLnBrk="0" fontAlgn="base" hangingPunct="0">
              <a:spcBef>
                <a:spcPct val="0"/>
              </a:spcBef>
              <a:spcAft>
                <a:spcPct val="0"/>
              </a:spcAft>
              <a:defRPr sz="2100">
                <a:solidFill>
                  <a:schemeClr val="tx1"/>
                </a:solidFill>
                <a:latin typeface="Arial" pitchFamily="34" charset="0"/>
              </a:defRPr>
            </a:lvl8pPr>
            <a:lvl9pPr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400">
                <a:solidFill>
                  <a:srgbClr val="4D4D4D"/>
                </a:solidFill>
              </a:rPr>
              <a:t>Handles</a:t>
            </a:r>
            <a:endParaRPr lang="en-US" altLang="en-US" sz="1400">
              <a:solidFill>
                <a:srgbClr val="4D4D4D"/>
              </a:solidFill>
            </a:endParaRPr>
          </a:p>
        </p:txBody>
      </p:sp>
      <p:sp>
        <p:nvSpPr>
          <p:cNvPr id="97369" name="Line 89"/>
          <p:cNvSpPr>
            <a:spLocks noChangeShapeType="1"/>
          </p:cNvSpPr>
          <p:nvPr/>
        </p:nvSpPr>
        <p:spPr bwMode="auto">
          <a:xfrm flipH="1" flipV="1">
            <a:off x="11730038" y="2136775"/>
            <a:ext cx="358775" cy="503238"/>
          </a:xfrm>
          <a:prstGeom prst="line">
            <a:avLst/>
          </a:prstGeom>
          <a:noFill/>
          <a:ln w="28575">
            <a:solidFill>
              <a:srgbClr val="FF9900"/>
            </a:solidFill>
            <a:prstDash val="dash"/>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nchor="ctr">
            <a:spAutoFit/>
          </a:bodyPr>
          <a:lstStyle/>
          <a:p>
            <a:endParaRPr lang="en-GB"/>
          </a:p>
        </p:txBody>
      </p:sp>
      <p:sp>
        <p:nvSpPr>
          <p:cNvPr id="97370" name="Text Box 90"/>
          <p:cNvSpPr txBox="1">
            <a:spLocks noChangeArrowheads="1"/>
          </p:cNvSpPr>
          <p:nvPr/>
        </p:nvSpPr>
        <p:spPr bwMode="auto">
          <a:xfrm>
            <a:off x="8488363" y="2424113"/>
            <a:ext cx="1295400" cy="55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9933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defTabSz="1279525" eaLnBrk="0" hangingPunct="0">
              <a:defRPr sz="2100">
                <a:solidFill>
                  <a:schemeClr val="tx1"/>
                </a:solidFill>
                <a:latin typeface="Arial" pitchFamily="34" charset="0"/>
              </a:defRPr>
            </a:lvl2pPr>
            <a:lvl3pPr defTabSz="1279525" eaLnBrk="0" hangingPunct="0">
              <a:defRPr sz="2100">
                <a:solidFill>
                  <a:schemeClr val="tx1"/>
                </a:solidFill>
                <a:latin typeface="Arial" pitchFamily="34" charset="0"/>
              </a:defRPr>
            </a:lvl3pPr>
            <a:lvl4pPr defTabSz="1279525" eaLnBrk="0" hangingPunct="0">
              <a:defRPr sz="2100">
                <a:solidFill>
                  <a:schemeClr val="tx1"/>
                </a:solidFill>
                <a:latin typeface="Arial" pitchFamily="34" charset="0"/>
              </a:defRPr>
            </a:lvl4pPr>
            <a:lvl5pPr defTabSz="1279525" eaLnBrk="0" hangingPunct="0">
              <a:defRPr sz="2100">
                <a:solidFill>
                  <a:schemeClr val="tx1"/>
                </a:solidFill>
                <a:latin typeface="Arial" pitchFamily="34" charset="0"/>
              </a:defRPr>
            </a:lvl5pPr>
            <a:lvl6pPr algn="ctr" defTabSz="1279525" eaLnBrk="0" fontAlgn="base" hangingPunct="0">
              <a:spcBef>
                <a:spcPct val="0"/>
              </a:spcBef>
              <a:spcAft>
                <a:spcPct val="0"/>
              </a:spcAft>
              <a:defRPr sz="2100">
                <a:solidFill>
                  <a:schemeClr val="tx1"/>
                </a:solidFill>
                <a:latin typeface="Arial" pitchFamily="34" charset="0"/>
              </a:defRPr>
            </a:lvl6pPr>
            <a:lvl7pPr algn="ctr" defTabSz="1279525" eaLnBrk="0" fontAlgn="base" hangingPunct="0">
              <a:spcBef>
                <a:spcPct val="0"/>
              </a:spcBef>
              <a:spcAft>
                <a:spcPct val="0"/>
              </a:spcAft>
              <a:defRPr sz="2100">
                <a:solidFill>
                  <a:schemeClr val="tx1"/>
                </a:solidFill>
                <a:latin typeface="Arial" pitchFamily="34" charset="0"/>
              </a:defRPr>
            </a:lvl7pPr>
            <a:lvl8pPr algn="ctr" defTabSz="1279525" eaLnBrk="0" fontAlgn="base" hangingPunct="0">
              <a:spcBef>
                <a:spcPct val="0"/>
              </a:spcBef>
              <a:spcAft>
                <a:spcPct val="0"/>
              </a:spcAft>
              <a:defRPr sz="2100">
                <a:solidFill>
                  <a:schemeClr val="tx1"/>
                </a:solidFill>
                <a:latin typeface="Arial" pitchFamily="34" charset="0"/>
              </a:defRPr>
            </a:lvl8pPr>
            <a:lvl9pPr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400">
                <a:solidFill>
                  <a:srgbClr val="4D4D4D"/>
                </a:solidFill>
              </a:rPr>
              <a:t>Glued together</a:t>
            </a:r>
            <a:endParaRPr lang="en-US" altLang="en-US" sz="1400">
              <a:solidFill>
                <a:srgbClr val="4D4D4D"/>
              </a:solidFill>
            </a:endParaRPr>
          </a:p>
        </p:txBody>
      </p:sp>
      <p:sp>
        <p:nvSpPr>
          <p:cNvPr id="97371" name="Line 91"/>
          <p:cNvSpPr>
            <a:spLocks noChangeShapeType="1"/>
          </p:cNvSpPr>
          <p:nvPr/>
        </p:nvSpPr>
        <p:spPr bwMode="auto">
          <a:xfrm flipV="1">
            <a:off x="9424988" y="2063750"/>
            <a:ext cx="792162" cy="576263"/>
          </a:xfrm>
          <a:prstGeom prst="line">
            <a:avLst/>
          </a:prstGeom>
          <a:noFill/>
          <a:ln w="28575">
            <a:solidFill>
              <a:srgbClr val="993366"/>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nchor="ctr">
            <a:spAutoFit/>
          </a:bodyPr>
          <a:lstStyle/>
          <a:p>
            <a:endParaRPr lang="en-GB"/>
          </a:p>
        </p:txBody>
      </p:sp>
      <p:sp>
        <p:nvSpPr>
          <p:cNvPr id="97372" name="Text Box 10"/>
          <p:cNvSpPr txBox="1">
            <a:spLocks noChangeArrowheads="1"/>
          </p:cNvSpPr>
          <p:nvPr/>
        </p:nvSpPr>
        <p:spPr bwMode="auto">
          <a:xfrm>
            <a:off x="10072688" y="4513263"/>
            <a:ext cx="2655887" cy="420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800" b="1">
                <a:solidFill>
                  <a:srgbClr val="FF9900"/>
                </a:solidFill>
              </a:rPr>
              <a:t>SHAPES</a:t>
            </a:r>
          </a:p>
          <a:p>
            <a:pPr algn="just" eaLnBrk="1" hangingPunct="1"/>
            <a:endParaRPr lang="en-GB" altLang="en-US" sz="1000" b="1">
              <a:solidFill>
                <a:srgbClr val="FF9900"/>
              </a:solidFill>
            </a:endParaRPr>
          </a:p>
          <a:p>
            <a:pPr algn="just" eaLnBrk="1" hangingPunct="1"/>
            <a:r>
              <a:rPr lang="en-GB" altLang="en-US" sz="1400">
                <a:solidFill>
                  <a:srgbClr val="4D4D4D"/>
                </a:solidFill>
              </a:rPr>
              <a:t>These shapes would be made of </a:t>
            </a:r>
            <a:r>
              <a:rPr lang="en-US" altLang="en-US" sz="1400" b="1">
                <a:solidFill>
                  <a:schemeClr val="hlink"/>
                </a:solidFill>
              </a:rPr>
              <a:t>HDPE (High Density Polyethylene</a:t>
            </a:r>
            <a:r>
              <a:rPr lang="en-US" altLang="en-US" sz="1400">
                <a:solidFill>
                  <a:srgbClr val="4D4D4D"/>
                </a:solidFill>
              </a:rPr>
              <a:t> is the most widely used resin for plastic bottles. This material is economical, impact resistant, and provides a good moisture barrier.</a:t>
            </a:r>
          </a:p>
          <a:p>
            <a:pPr algn="just" eaLnBrk="1" hangingPunct="1"/>
            <a:endParaRPr lang="en-US" altLang="en-US" sz="1400">
              <a:solidFill>
                <a:srgbClr val="4D4D4D"/>
              </a:solidFill>
            </a:endParaRPr>
          </a:p>
          <a:p>
            <a:pPr algn="just" eaLnBrk="1" hangingPunct="1"/>
            <a:endParaRPr lang="en-GB" altLang="en-US" sz="1400">
              <a:solidFill>
                <a:srgbClr val="4D4D4D"/>
              </a:solidFill>
            </a:endParaRPr>
          </a:p>
          <a:p>
            <a:pPr algn="just" eaLnBrk="1" hangingPunct="1"/>
            <a:r>
              <a:rPr lang="en-GB" altLang="en-US" sz="1800" b="1" i="1" u="sng">
                <a:solidFill>
                  <a:schemeClr val="hlink"/>
                </a:solidFill>
              </a:rPr>
              <a:t>OUTSIDE:</a:t>
            </a:r>
            <a:r>
              <a:rPr lang="en-GB" altLang="en-US" sz="1800">
                <a:solidFill>
                  <a:srgbClr val="4D4D4D"/>
                </a:solidFill>
              </a:rPr>
              <a:t> X4 Circles</a:t>
            </a:r>
          </a:p>
          <a:p>
            <a:pPr algn="just" eaLnBrk="1" hangingPunct="1"/>
            <a:endParaRPr lang="en-GB" altLang="en-US" sz="1800">
              <a:solidFill>
                <a:srgbClr val="4D4D4D"/>
              </a:solidFill>
            </a:endParaRPr>
          </a:p>
          <a:p>
            <a:pPr algn="just" eaLnBrk="1" hangingPunct="1"/>
            <a:endParaRPr lang="en-GB" altLang="en-US" sz="1800">
              <a:solidFill>
                <a:srgbClr val="4D4D4D"/>
              </a:solidFill>
            </a:endParaRPr>
          </a:p>
          <a:p>
            <a:pPr algn="just" eaLnBrk="1" hangingPunct="1"/>
            <a:endParaRPr lang="en-GB" altLang="en-US" sz="1400">
              <a:solidFill>
                <a:srgbClr val="4D4D4D"/>
              </a:solidFill>
            </a:endParaRPr>
          </a:p>
          <a:p>
            <a:pPr algn="just" eaLnBrk="1" hangingPunct="1"/>
            <a:endParaRPr lang="en-GB" altLang="en-US" sz="1400">
              <a:solidFill>
                <a:srgbClr val="4D4D4D"/>
              </a:solidFill>
            </a:endParaRPr>
          </a:p>
          <a:p>
            <a:pPr algn="just" eaLnBrk="1" hangingPunct="1"/>
            <a:r>
              <a:rPr lang="en-GB" altLang="en-US" sz="1800" b="1" i="1" u="sng">
                <a:solidFill>
                  <a:schemeClr val="hlink"/>
                </a:solidFill>
              </a:rPr>
              <a:t>INSIDE:</a:t>
            </a:r>
            <a:r>
              <a:rPr lang="en-GB" altLang="en-US" sz="1800">
                <a:solidFill>
                  <a:srgbClr val="4D4D4D"/>
                </a:solidFill>
              </a:rPr>
              <a:t> X4 Squares</a:t>
            </a:r>
          </a:p>
        </p:txBody>
      </p:sp>
      <p:grpSp>
        <p:nvGrpSpPr>
          <p:cNvPr id="97378" name="Group 98"/>
          <p:cNvGrpSpPr>
            <a:grpSpLocks/>
          </p:cNvGrpSpPr>
          <p:nvPr/>
        </p:nvGrpSpPr>
        <p:grpSpPr bwMode="auto">
          <a:xfrm>
            <a:off x="10217150" y="7566025"/>
            <a:ext cx="2232025" cy="403225"/>
            <a:chOff x="6436" y="4630"/>
            <a:chExt cx="1406" cy="254"/>
          </a:xfrm>
        </p:grpSpPr>
        <p:sp>
          <p:nvSpPr>
            <p:cNvPr id="97374" name="Oval 94"/>
            <p:cNvSpPr>
              <a:spLocks noChangeArrowheads="1"/>
            </p:cNvSpPr>
            <p:nvPr/>
          </p:nvSpPr>
          <p:spPr bwMode="auto">
            <a:xfrm>
              <a:off x="6436" y="4630"/>
              <a:ext cx="318" cy="254"/>
            </a:xfrm>
            <a:prstGeom prst="ellipse">
              <a:avLst/>
            </a:prstGeom>
            <a:noFill/>
            <a:ln w="28575" algn="ctr">
              <a:solidFill>
                <a:srgbClr val="FF99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nchor="ctr">
              <a:spAutoFit/>
            </a:bodyPr>
            <a:lstStyle/>
            <a:p>
              <a:endParaRPr lang="en-GB"/>
            </a:p>
          </p:txBody>
        </p:sp>
        <p:sp>
          <p:nvSpPr>
            <p:cNvPr id="97375" name="Oval 95"/>
            <p:cNvSpPr>
              <a:spLocks noChangeArrowheads="1"/>
            </p:cNvSpPr>
            <p:nvPr/>
          </p:nvSpPr>
          <p:spPr bwMode="auto">
            <a:xfrm>
              <a:off x="6798" y="4630"/>
              <a:ext cx="318" cy="254"/>
            </a:xfrm>
            <a:prstGeom prst="ellipse">
              <a:avLst/>
            </a:prstGeom>
            <a:noFill/>
            <a:ln w="28575" algn="ctr">
              <a:solidFill>
                <a:srgbClr val="FF99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nchor="ctr">
              <a:spAutoFit/>
            </a:bodyPr>
            <a:lstStyle/>
            <a:p>
              <a:endParaRPr lang="en-GB"/>
            </a:p>
          </p:txBody>
        </p:sp>
        <p:sp>
          <p:nvSpPr>
            <p:cNvPr id="97376" name="Oval 96"/>
            <p:cNvSpPr>
              <a:spLocks noChangeArrowheads="1"/>
            </p:cNvSpPr>
            <p:nvPr/>
          </p:nvSpPr>
          <p:spPr bwMode="auto">
            <a:xfrm>
              <a:off x="7161" y="4630"/>
              <a:ext cx="318" cy="254"/>
            </a:xfrm>
            <a:prstGeom prst="ellipse">
              <a:avLst/>
            </a:prstGeom>
            <a:noFill/>
            <a:ln w="28575" algn="ctr">
              <a:solidFill>
                <a:srgbClr val="FF99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nchor="ctr">
              <a:spAutoFit/>
            </a:bodyPr>
            <a:lstStyle/>
            <a:p>
              <a:endParaRPr lang="en-GB"/>
            </a:p>
          </p:txBody>
        </p:sp>
        <p:sp>
          <p:nvSpPr>
            <p:cNvPr id="97377" name="Oval 97"/>
            <p:cNvSpPr>
              <a:spLocks noChangeArrowheads="1"/>
            </p:cNvSpPr>
            <p:nvPr/>
          </p:nvSpPr>
          <p:spPr bwMode="auto">
            <a:xfrm>
              <a:off x="7524" y="4630"/>
              <a:ext cx="318" cy="254"/>
            </a:xfrm>
            <a:prstGeom prst="ellipse">
              <a:avLst/>
            </a:prstGeom>
            <a:noFill/>
            <a:ln w="28575" algn="ctr">
              <a:solidFill>
                <a:srgbClr val="FF99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005" tIns="64002" rIns="128005" bIns="64002" anchor="ctr">
              <a:spAutoFit/>
            </a:bodyPr>
            <a:lstStyle/>
            <a:p>
              <a:endParaRPr lang="en-GB"/>
            </a:p>
          </p:txBody>
        </p:sp>
      </p:grpSp>
      <p:grpSp>
        <p:nvGrpSpPr>
          <p:cNvPr id="97383" name="Group 103"/>
          <p:cNvGrpSpPr>
            <a:grpSpLocks/>
          </p:cNvGrpSpPr>
          <p:nvPr/>
        </p:nvGrpSpPr>
        <p:grpSpPr bwMode="auto">
          <a:xfrm>
            <a:off x="10145713" y="8832850"/>
            <a:ext cx="2447925" cy="431800"/>
            <a:chOff x="6391" y="5428"/>
            <a:chExt cx="1542" cy="272"/>
          </a:xfrm>
        </p:grpSpPr>
        <p:sp>
          <p:nvSpPr>
            <p:cNvPr id="97379" name="Rectangle 99"/>
            <p:cNvSpPr>
              <a:spLocks noChangeArrowheads="1"/>
            </p:cNvSpPr>
            <p:nvPr/>
          </p:nvSpPr>
          <p:spPr bwMode="auto">
            <a:xfrm>
              <a:off x="6391" y="5428"/>
              <a:ext cx="318" cy="272"/>
            </a:xfrm>
            <a:prstGeom prst="rect">
              <a:avLst/>
            </a:prstGeom>
            <a:noFill/>
            <a:ln w="28575" algn="ctr">
              <a:solidFill>
                <a:srgbClr val="FF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5" tIns="64002" rIns="128005" bIns="64002" anchor="ctr">
              <a:spAutoFit/>
            </a:bodyPr>
            <a:lstStyle/>
            <a:p>
              <a:endParaRPr lang="en-GB"/>
            </a:p>
          </p:txBody>
        </p:sp>
        <p:sp>
          <p:nvSpPr>
            <p:cNvPr id="97380" name="Rectangle 100"/>
            <p:cNvSpPr>
              <a:spLocks noChangeArrowheads="1"/>
            </p:cNvSpPr>
            <p:nvPr/>
          </p:nvSpPr>
          <p:spPr bwMode="auto">
            <a:xfrm>
              <a:off x="6798" y="5428"/>
              <a:ext cx="318" cy="272"/>
            </a:xfrm>
            <a:prstGeom prst="rect">
              <a:avLst/>
            </a:prstGeom>
            <a:noFill/>
            <a:ln w="28575" algn="ctr">
              <a:solidFill>
                <a:srgbClr val="FF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5" tIns="64002" rIns="128005" bIns="64002" anchor="ctr">
              <a:spAutoFit/>
            </a:bodyPr>
            <a:lstStyle/>
            <a:p>
              <a:endParaRPr lang="en-GB"/>
            </a:p>
          </p:txBody>
        </p:sp>
        <p:sp>
          <p:nvSpPr>
            <p:cNvPr id="97381" name="Rectangle 101"/>
            <p:cNvSpPr>
              <a:spLocks noChangeArrowheads="1"/>
            </p:cNvSpPr>
            <p:nvPr/>
          </p:nvSpPr>
          <p:spPr bwMode="auto">
            <a:xfrm>
              <a:off x="7207" y="5428"/>
              <a:ext cx="318" cy="272"/>
            </a:xfrm>
            <a:prstGeom prst="rect">
              <a:avLst/>
            </a:prstGeom>
            <a:noFill/>
            <a:ln w="28575" algn="ctr">
              <a:solidFill>
                <a:srgbClr val="FF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5" tIns="64002" rIns="128005" bIns="64002" anchor="ctr">
              <a:spAutoFit/>
            </a:bodyPr>
            <a:lstStyle/>
            <a:p>
              <a:endParaRPr lang="en-GB"/>
            </a:p>
          </p:txBody>
        </p:sp>
        <p:sp>
          <p:nvSpPr>
            <p:cNvPr id="97382" name="Rectangle 102"/>
            <p:cNvSpPr>
              <a:spLocks noChangeArrowheads="1"/>
            </p:cNvSpPr>
            <p:nvPr/>
          </p:nvSpPr>
          <p:spPr bwMode="auto">
            <a:xfrm>
              <a:off x="7615" y="5428"/>
              <a:ext cx="318" cy="272"/>
            </a:xfrm>
            <a:prstGeom prst="rect">
              <a:avLst/>
            </a:prstGeom>
            <a:noFill/>
            <a:ln w="28575" algn="ctr">
              <a:solidFill>
                <a:srgbClr val="FF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5" tIns="64002" rIns="128005" bIns="64002" anchor="ctr">
              <a:spAutoFit/>
            </a:bodyPr>
            <a:lstStyle/>
            <a:p>
              <a:endParaRPr lang="en-GB"/>
            </a:p>
          </p:txBody>
        </p:sp>
      </p:gr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8054" name="Picture 6" descr="IMG_322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23813"/>
            <a:ext cx="12809538" cy="9607551"/>
          </a:xfrm>
          <a:prstGeom prst="rect">
            <a:avLst/>
          </a:prstGeom>
          <a:noFill/>
          <a:extLst>
            <a:ext uri="{909E8E84-426E-40DD-AFC4-6F175D3DCCD1}">
              <a14:hiddenFill xmlns:a14="http://schemas.microsoft.com/office/drawing/2010/main">
                <a:solidFill>
                  <a:srgbClr val="FFFFFF"/>
                </a:solidFill>
              </a14:hiddenFill>
            </a:ext>
          </a:extLst>
        </p:spPr>
      </p:pic>
      <p:sp>
        <p:nvSpPr>
          <p:cNvPr id="258052" name="Text Box 6"/>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258057" name="Text Box 2"/>
          <p:cNvSpPr txBox="1">
            <a:spLocks noChangeArrowheads="1"/>
          </p:cNvSpPr>
          <p:nvPr/>
        </p:nvSpPr>
        <p:spPr bwMode="auto">
          <a:xfrm>
            <a:off x="-20638" y="292100"/>
            <a:ext cx="4044951"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chemeClr val="bg1"/>
                </a:solidFill>
                <a:cs typeface="Arial" pitchFamily="34" charset="0"/>
              </a:rPr>
              <a:t>THANK YOU! </a:t>
            </a:r>
            <a:r>
              <a:rPr lang="en-GB" altLang="en-US" sz="3200" b="1">
                <a:solidFill>
                  <a:schemeClr val="bg1"/>
                </a:solidFill>
                <a:cs typeface="Arial" pitchFamily="34" charset="0"/>
                <a:sym typeface="Wingdings" pitchFamily="2" charset="2"/>
              </a:rPr>
              <a:t></a:t>
            </a:r>
            <a:endParaRPr lang="en-GB" altLang="en-US" sz="3200" b="1">
              <a:solidFill>
                <a:schemeClr val="bg1"/>
              </a:solidFill>
              <a:cs typeface="Arial" pitchFamily="34" charset="0"/>
            </a:endParaRPr>
          </a:p>
        </p:txBody>
      </p:sp>
      <p:sp>
        <p:nvSpPr>
          <p:cNvPr id="258059" name="Text Box 5"/>
          <p:cNvSpPr txBox="1">
            <a:spLocks noChangeArrowheads="1"/>
          </p:cNvSpPr>
          <p:nvPr/>
        </p:nvSpPr>
        <p:spPr bwMode="auto">
          <a:xfrm>
            <a:off x="6184900" y="2589213"/>
            <a:ext cx="6327775" cy="213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r>
              <a:rPr lang="en-GB" altLang="en-US" sz="3300" i="1">
                <a:solidFill>
                  <a:schemeClr val="bg1"/>
                </a:solidFill>
              </a:rPr>
              <a:t>“For your time reading my portfolio and also for giving me the opportunity to complete this task.”</a:t>
            </a:r>
            <a:r>
              <a:rPr lang="en-GB" altLang="en-US" sz="2500" i="1">
                <a:solidFill>
                  <a:schemeClr val="bg1"/>
                </a:solidFill>
              </a:rPr>
              <a:t>  </a:t>
            </a:r>
            <a:endParaRPr lang="en-US" altLang="en-US" sz="2500" i="1">
              <a:solidFill>
                <a:schemeClr val="bg1"/>
              </a:solidFill>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ChangeArrowheads="1"/>
          </p:cNvSpPr>
          <p:nvPr/>
        </p:nvSpPr>
        <p:spPr bwMode="auto">
          <a:xfrm>
            <a:off x="0" y="0"/>
            <a:ext cx="12801600" cy="9601200"/>
          </a:xfrm>
          <a:prstGeom prst="rect">
            <a:avLst/>
          </a:prstGeom>
          <a:solidFill>
            <a:schemeClr val="tx1"/>
          </a:solidFill>
          <a:ln w="28575" algn="ctr">
            <a:solidFill>
              <a:schemeClr val="tx1"/>
            </a:solidFill>
            <a:prstDash val="dash"/>
            <a:miter lim="800000"/>
            <a:headEnd/>
            <a:tailEnd/>
          </a:ln>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ChangeArrowheads="1"/>
          </p:cNvSpPr>
          <p:nvPr/>
        </p:nvSpPr>
        <p:spPr bwMode="auto">
          <a:xfrm>
            <a:off x="-79375" y="-23813"/>
            <a:ext cx="13096875" cy="9601201"/>
          </a:xfrm>
          <a:prstGeom prst="rect">
            <a:avLst/>
          </a:prstGeom>
          <a:solidFill>
            <a:schemeClr val="bg1"/>
          </a:solidFill>
          <a:ln w="28575" algn="ctr">
            <a:solidFill>
              <a:schemeClr val="bg1"/>
            </a:solidFill>
            <a:miter lim="800000"/>
            <a:headEnd/>
            <a:tailEnd/>
          </a:ln>
        </p:spPr>
        <p:txBody>
          <a:bodyPr wrap="none" lIns="128005" tIns="64002" rIns="128005" bIns="64002" anchor="ctr">
            <a:spAutoFit/>
          </a:bodyPr>
          <a:lstStyle>
            <a:lvl1pPr eaLnBrk="0" hangingPunct="0">
              <a:defRPr sz="2100">
                <a:solidFill>
                  <a:schemeClr val="tx1"/>
                </a:solidFill>
                <a:latin typeface="Arial" pitchFamily="34" charset="0"/>
              </a:defRPr>
            </a:lvl1pPr>
            <a:lvl2pPr marL="742950" indent="-285750" eaLnBrk="0" hangingPunct="0">
              <a:defRPr sz="2100">
                <a:solidFill>
                  <a:schemeClr val="tx1"/>
                </a:solidFill>
                <a:latin typeface="Arial" pitchFamily="34" charset="0"/>
              </a:defRPr>
            </a:lvl2pPr>
            <a:lvl3pPr marL="1143000" indent="-228600" eaLnBrk="0" hangingPunct="0">
              <a:defRPr sz="2100">
                <a:solidFill>
                  <a:schemeClr val="tx1"/>
                </a:solidFill>
                <a:latin typeface="Arial" pitchFamily="34" charset="0"/>
              </a:defRPr>
            </a:lvl3pPr>
            <a:lvl4pPr marL="1600200" indent="-228600" eaLnBrk="0" hangingPunct="0">
              <a:defRPr sz="2100">
                <a:solidFill>
                  <a:schemeClr val="tx1"/>
                </a:solidFill>
                <a:latin typeface="Arial" pitchFamily="34" charset="0"/>
              </a:defRPr>
            </a:lvl4pPr>
            <a:lvl5pPr marL="2057400" indent="-228600" eaLnBrk="0" hangingPunct="0">
              <a:defRPr sz="2100">
                <a:solidFill>
                  <a:schemeClr val="tx1"/>
                </a:solidFill>
                <a:latin typeface="Arial" pitchFamily="34" charset="0"/>
              </a:defRPr>
            </a:lvl5pPr>
            <a:lvl6pPr marL="2514600" indent="-228600" algn="ctr" eaLnBrk="0" fontAlgn="base" hangingPunct="0">
              <a:spcBef>
                <a:spcPct val="0"/>
              </a:spcBef>
              <a:spcAft>
                <a:spcPct val="0"/>
              </a:spcAft>
              <a:defRPr sz="2100">
                <a:solidFill>
                  <a:schemeClr val="tx1"/>
                </a:solidFill>
                <a:latin typeface="Arial" pitchFamily="34" charset="0"/>
              </a:defRPr>
            </a:lvl6pPr>
            <a:lvl7pPr marL="2971800" indent="-228600" algn="ctr" eaLnBrk="0" fontAlgn="base" hangingPunct="0">
              <a:spcBef>
                <a:spcPct val="0"/>
              </a:spcBef>
              <a:spcAft>
                <a:spcPct val="0"/>
              </a:spcAft>
              <a:defRPr sz="2100">
                <a:solidFill>
                  <a:schemeClr val="tx1"/>
                </a:solidFill>
                <a:latin typeface="Arial" pitchFamily="34" charset="0"/>
              </a:defRPr>
            </a:lvl7pPr>
            <a:lvl8pPr marL="3429000" indent="-228600" algn="ctr" eaLnBrk="0" fontAlgn="base" hangingPunct="0">
              <a:spcBef>
                <a:spcPct val="0"/>
              </a:spcBef>
              <a:spcAft>
                <a:spcPct val="0"/>
              </a:spcAft>
              <a:defRPr sz="2100">
                <a:solidFill>
                  <a:schemeClr val="tx1"/>
                </a:solidFill>
                <a:latin typeface="Arial" pitchFamily="34" charset="0"/>
              </a:defRPr>
            </a:lvl8pPr>
            <a:lvl9pPr marL="3886200" indent="-228600" algn="ctr" eaLnBrk="0" fontAlgn="base" hangingPunct="0">
              <a:spcBef>
                <a:spcPct val="0"/>
              </a:spcBef>
              <a:spcAft>
                <a:spcPct val="0"/>
              </a:spcAft>
              <a:defRPr sz="2100">
                <a:solidFill>
                  <a:schemeClr val="tx1"/>
                </a:solidFill>
                <a:latin typeface="Arial" pitchFamily="34" charset="0"/>
              </a:defRPr>
            </a:lvl9pPr>
          </a:lstStyle>
          <a:p>
            <a:pPr eaLnBrk="1" hangingPunct="1"/>
            <a:endParaRPr lang="en-GB" altLang="en-US" sz="2500"/>
          </a:p>
        </p:txBody>
      </p:sp>
      <p:sp>
        <p:nvSpPr>
          <p:cNvPr id="100355" name="Text Box 2"/>
          <p:cNvSpPr txBox="1">
            <a:spLocks noChangeArrowheads="1"/>
          </p:cNvSpPr>
          <p:nvPr/>
        </p:nvSpPr>
        <p:spPr bwMode="auto">
          <a:xfrm>
            <a:off x="-20638" y="161925"/>
            <a:ext cx="4044951"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4800" b="1">
                <a:solidFill>
                  <a:srgbClr val="D60093"/>
                </a:solidFill>
                <a:cs typeface="Arial" pitchFamily="34" charset="0"/>
              </a:rPr>
              <a:t>APPENDIX</a:t>
            </a:r>
          </a:p>
        </p:txBody>
      </p:sp>
      <p:sp>
        <p:nvSpPr>
          <p:cNvPr id="100356" name="Text Box 4"/>
          <p:cNvSpPr txBox="1">
            <a:spLocks noChangeArrowheads="1"/>
          </p:cNvSpPr>
          <p:nvPr/>
        </p:nvSpPr>
        <p:spPr bwMode="auto">
          <a:xfrm>
            <a:off x="-20638" y="5080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Technology &amp; Design 2010-2011</a:t>
            </a:r>
          </a:p>
        </p:txBody>
      </p:sp>
      <p:sp>
        <p:nvSpPr>
          <p:cNvPr id="100357" name="Text Box 5"/>
          <p:cNvSpPr txBox="1">
            <a:spLocks noChangeArrowheads="1"/>
          </p:cNvSpPr>
          <p:nvPr/>
        </p:nvSpPr>
        <p:spPr bwMode="auto">
          <a:xfrm>
            <a:off x="5680075" y="9264650"/>
            <a:ext cx="7059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r" eaLnBrk="1" hangingPunct="1">
              <a:spcBef>
                <a:spcPct val="50000"/>
              </a:spcBef>
            </a:pPr>
            <a:r>
              <a:rPr lang="en-GB" altLang="en-US" sz="1100">
                <a:solidFill>
                  <a:srgbClr val="5F5F5F"/>
                </a:solidFill>
                <a:cs typeface="Arial" pitchFamily="34" charset="0"/>
              </a:rPr>
              <a:t>Lucinda Ruth Mulholland  </a:t>
            </a:r>
            <a:r>
              <a:rPr lang="en-GB" altLang="en-US" sz="1100" b="1">
                <a:solidFill>
                  <a:srgbClr val="5F5F5F"/>
                </a:solidFill>
                <a:cs typeface="Arial" pitchFamily="34" charset="0"/>
              </a:rPr>
              <a:t>I</a:t>
            </a:r>
            <a:r>
              <a:rPr lang="en-GB" altLang="en-US" sz="1100">
                <a:solidFill>
                  <a:srgbClr val="5F5F5F"/>
                </a:solidFill>
                <a:cs typeface="Arial" pitchFamily="34" charset="0"/>
              </a:rPr>
              <a:t>  Candidate No: 4168  </a:t>
            </a:r>
            <a:r>
              <a:rPr lang="en-GB" altLang="en-US" sz="1100" b="1">
                <a:solidFill>
                  <a:srgbClr val="5F5F5F"/>
                </a:solidFill>
                <a:cs typeface="Arial" pitchFamily="34" charset="0"/>
              </a:rPr>
              <a:t>I</a:t>
            </a:r>
            <a:r>
              <a:rPr lang="en-GB" altLang="en-US" sz="1100">
                <a:solidFill>
                  <a:srgbClr val="5F5F5F"/>
                </a:solidFill>
                <a:cs typeface="Arial" pitchFamily="34" charset="0"/>
              </a:rPr>
              <a:t>  Centre No: 71234</a:t>
            </a:r>
          </a:p>
        </p:txBody>
      </p:sp>
      <p:pic>
        <p:nvPicPr>
          <p:cNvPr id="100358" name="Picture 6" descr="Developing_countr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76413"/>
            <a:ext cx="12925425" cy="598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1"/>
          <p:cNvSpPr>
            <a:spLocks noChangeArrowheads="1"/>
          </p:cNvSpPr>
          <p:nvPr/>
        </p:nvSpPr>
        <p:spPr bwMode="auto">
          <a:xfrm>
            <a:off x="8561388" y="768350"/>
            <a:ext cx="4176712" cy="703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000">
                <a:solidFill>
                  <a:srgbClr val="5F5F5F"/>
                </a:solidFill>
              </a:rPr>
              <a:t>When designing and manufacturing new products and systems designers must think about the moral and </a:t>
            </a:r>
            <a:r>
              <a:rPr lang="en-GB" altLang="en-US" sz="1000" b="1">
                <a:solidFill>
                  <a:schemeClr val="hlink"/>
                </a:solidFill>
              </a:rPr>
              <a:t>cultural impact the product will have on society and the planet</a:t>
            </a:r>
            <a:r>
              <a:rPr lang="en-GB" altLang="en-US" sz="1000">
                <a:solidFill>
                  <a:srgbClr val="5F5F5F"/>
                </a:solidFill>
              </a:rPr>
              <a:t>. The product or system will be </a:t>
            </a:r>
            <a:r>
              <a:rPr lang="en-GB" altLang="en-US" sz="1000" b="1" u="sng">
                <a:solidFill>
                  <a:srgbClr val="993366"/>
                </a:solidFill>
              </a:rPr>
              <a:t>designed, manufactured, transported and disposed in different ways depending on is intended market</a:t>
            </a:r>
            <a:r>
              <a:rPr lang="en-GB" altLang="en-US" sz="1000">
                <a:solidFill>
                  <a:srgbClr val="5F5F5F"/>
                </a:solidFill>
              </a:rPr>
              <a:t>.</a:t>
            </a:r>
          </a:p>
          <a:p>
            <a:pPr algn="just" eaLnBrk="1" hangingPunct="1">
              <a:spcBef>
                <a:spcPct val="50000"/>
              </a:spcBef>
            </a:pPr>
            <a:r>
              <a:rPr lang="en-GB" altLang="en-US" sz="1400" b="1">
                <a:solidFill>
                  <a:schemeClr val="hlink"/>
                </a:solidFill>
              </a:rPr>
              <a:t>THE ENVIRONMENT &amp; POLLUTION</a:t>
            </a:r>
          </a:p>
          <a:p>
            <a:pPr algn="just" eaLnBrk="1" hangingPunct="1"/>
            <a:r>
              <a:rPr lang="en-GB" altLang="en-US" sz="1000">
                <a:solidFill>
                  <a:srgbClr val="5F5F5F"/>
                </a:solidFill>
              </a:rPr>
              <a:t>Factories and the consumption of natural materials like </a:t>
            </a:r>
            <a:r>
              <a:rPr lang="en-GB" altLang="en-US" sz="1000" b="1">
                <a:solidFill>
                  <a:schemeClr val="hlink"/>
                </a:solidFill>
              </a:rPr>
              <a:t>oil and coal</a:t>
            </a:r>
            <a:r>
              <a:rPr lang="en-GB" altLang="en-US" sz="1000">
                <a:solidFill>
                  <a:srgbClr val="5F5F5F"/>
                </a:solidFill>
              </a:rPr>
              <a:t> have increased pollution around the world. In the United Kingdom we have </a:t>
            </a:r>
            <a:r>
              <a:rPr lang="en-GB" altLang="en-US" sz="1000" b="1" u="sng">
                <a:solidFill>
                  <a:srgbClr val="993366"/>
                </a:solidFill>
              </a:rPr>
              <a:t>strict guidelines that manufacturers must use to ensure they do not produce a lot of pollution</a:t>
            </a:r>
            <a:r>
              <a:rPr lang="en-GB" altLang="en-US" sz="1000">
                <a:solidFill>
                  <a:srgbClr val="5F5F5F"/>
                </a:solidFill>
              </a:rPr>
              <a:t>. However </a:t>
            </a:r>
            <a:r>
              <a:rPr lang="en-GB" altLang="en-US" sz="1000" b="1" u="sng">
                <a:solidFill>
                  <a:srgbClr val="993366"/>
                </a:solidFill>
              </a:rPr>
              <a:t>in developing countries they might not have the same guidelines</a:t>
            </a:r>
            <a:r>
              <a:rPr lang="en-GB" altLang="en-US" sz="1000">
                <a:solidFill>
                  <a:srgbClr val="5F5F5F"/>
                </a:solidFill>
              </a:rPr>
              <a:t>. </a:t>
            </a:r>
            <a:r>
              <a:rPr lang="en-GB" altLang="en-US" sz="1000" b="1">
                <a:solidFill>
                  <a:schemeClr val="hlink"/>
                </a:solidFill>
              </a:rPr>
              <a:t>This raises issues when deciding where to manufacture my product and at what cost</a:t>
            </a:r>
            <a:r>
              <a:rPr lang="en-GB" altLang="en-US" sz="1000">
                <a:solidFill>
                  <a:srgbClr val="5F5F5F"/>
                </a:solidFill>
              </a:rPr>
              <a:t>. I may able to produce the product  cheaper but will it affect the environment in any way?</a:t>
            </a:r>
          </a:p>
          <a:p>
            <a:pPr algn="just" eaLnBrk="1" hangingPunct="1"/>
            <a:endParaRPr lang="en-GB" altLang="en-US" sz="1000" u="sng">
              <a:solidFill>
                <a:srgbClr val="5F5F5F"/>
              </a:solidFill>
            </a:endParaRPr>
          </a:p>
          <a:p>
            <a:pPr algn="just" eaLnBrk="1" hangingPunct="1"/>
            <a:r>
              <a:rPr lang="en-GB" altLang="en-US" sz="1000" u="sng">
                <a:solidFill>
                  <a:srgbClr val="5F5F5F"/>
                </a:solidFill>
              </a:rPr>
              <a:t>Pollution could take the following terms:</a:t>
            </a:r>
          </a:p>
          <a:p>
            <a:pPr algn="just" eaLnBrk="1" hangingPunct="1"/>
            <a:endParaRPr lang="en-GB" altLang="en-US" sz="300" u="sng">
              <a:solidFill>
                <a:srgbClr val="5F5F5F"/>
              </a:solidFill>
            </a:endParaRPr>
          </a:p>
          <a:p>
            <a:pPr algn="just" eaLnBrk="1" hangingPunct="1">
              <a:buClr>
                <a:srgbClr val="4D4D4D"/>
              </a:buClr>
              <a:buFontTx/>
              <a:buChar char="•"/>
            </a:pPr>
            <a:r>
              <a:rPr lang="en-GB" altLang="en-US" sz="1000" b="1" i="1">
                <a:solidFill>
                  <a:schemeClr val="hlink"/>
                </a:solidFill>
              </a:rPr>
              <a:t>AIR POLLUTION</a:t>
            </a:r>
            <a:r>
              <a:rPr lang="en-GB" altLang="en-US" sz="1000" i="1">
                <a:solidFill>
                  <a:srgbClr val="5F5F5F"/>
                </a:solidFill>
              </a:rPr>
              <a:t> – chemicals, dust smoke.</a:t>
            </a:r>
          </a:p>
          <a:p>
            <a:pPr algn="just" eaLnBrk="1" hangingPunct="1">
              <a:buClr>
                <a:srgbClr val="4D4D4D"/>
              </a:buClr>
              <a:buFontTx/>
              <a:buChar char="•"/>
            </a:pPr>
            <a:r>
              <a:rPr lang="en-GB" altLang="en-US" sz="1000" b="1" i="1">
                <a:solidFill>
                  <a:schemeClr val="hlink"/>
                </a:solidFill>
              </a:rPr>
              <a:t>NOISE POLLUTION</a:t>
            </a:r>
            <a:r>
              <a:rPr lang="en-GB" altLang="en-US" sz="1000" i="1">
                <a:solidFill>
                  <a:srgbClr val="5F5F5F"/>
                </a:solidFill>
              </a:rPr>
              <a:t> – aircraft engines, heavy machinery.</a:t>
            </a:r>
          </a:p>
          <a:p>
            <a:pPr algn="just" eaLnBrk="1" hangingPunct="1">
              <a:buClr>
                <a:srgbClr val="4D4D4D"/>
              </a:buClr>
              <a:buFontTx/>
              <a:buChar char="•"/>
            </a:pPr>
            <a:r>
              <a:rPr lang="en-GB" altLang="en-US" sz="1000" b="1" i="1">
                <a:solidFill>
                  <a:schemeClr val="hlink"/>
                </a:solidFill>
              </a:rPr>
              <a:t>SOIL CONTAMINATION</a:t>
            </a:r>
            <a:r>
              <a:rPr lang="en-GB" altLang="en-US" sz="1000" i="1">
                <a:solidFill>
                  <a:srgbClr val="5F5F5F"/>
                </a:solidFill>
              </a:rPr>
              <a:t> – Leakage of chemicals into the soil like batteries that have been disposed. </a:t>
            </a:r>
          </a:p>
          <a:p>
            <a:pPr algn="just" eaLnBrk="1" hangingPunct="1">
              <a:buClr>
                <a:srgbClr val="4D4D4D"/>
              </a:buClr>
              <a:buFontTx/>
              <a:buChar char="•"/>
            </a:pPr>
            <a:r>
              <a:rPr lang="en-GB" altLang="en-US" sz="1000" b="1" i="1">
                <a:solidFill>
                  <a:schemeClr val="hlink"/>
                </a:solidFill>
              </a:rPr>
              <a:t>THERMAL POLLUTION</a:t>
            </a:r>
            <a:r>
              <a:rPr lang="en-GB" altLang="en-US" sz="1000" i="1">
                <a:solidFill>
                  <a:srgbClr val="5F5F5F"/>
                </a:solidFill>
              </a:rPr>
              <a:t> – rising air or water temperature.</a:t>
            </a:r>
          </a:p>
          <a:p>
            <a:pPr algn="just" eaLnBrk="1" hangingPunct="1">
              <a:buClr>
                <a:srgbClr val="4D4D4D"/>
              </a:buClr>
              <a:buFontTx/>
              <a:buChar char="•"/>
            </a:pPr>
            <a:r>
              <a:rPr lang="en-GB" altLang="en-US" sz="1000" b="1" i="1">
                <a:solidFill>
                  <a:schemeClr val="hlink"/>
                </a:solidFill>
              </a:rPr>
              <a:t>VISUAL POLLUTION</a:t>
            </a:r>
            <a:r>
              <a:rPr lang="en-GB" altLang="en-US" sz="1000" i="1">
                <a:solidFill>
                  <a:srgbClr val="5F5F5F"/>
                </a:solidFill>
              </a:rPr>
              <a:t> – rubbish tip spoiling the view.</a:t>
            </a:r>
          </a:p>
          <a:p>
            <a:pPr algn="just" eaLnBrk="1" hangingPunct="1">
              <a:buClr>
                <a:srgbClr val="4D4D4D"/>
              </a:buClr>
              <a:buFontTx/>
              <a:buChar char="•"/>
            </a:pPr>
            <a:r>
              <a:rPr lang="en-GB" altLang="en-US" sz="1000" b="1" i="1">
                <a:solidFill>
                  <a:schemeClr val="hlink"/>
                </a:solidFill>
              </a:rPr>
              <a:t>WATER POLLUTION</a:t>
            </a:r>
            <a:r>
              <a:rPr lang="en-GB" altLang="en-US" sz="1000" i="1">
                <a:solidFill>
                  <a:srgbClr val="5F5F5F"/>
                </a:solidFill>
              </a:rPr>
              <a:t> – waste or chemicals being disposed or dumped into rivers or the sea.</a:t>
            </a:r>
          </a:p>
          <a:p>
            <a:pPr algn="just" eaLnBrk="1" hangingPunct="1">
              <a:buClr>
                <a:srgbClr val="4D4D4D"/>
              </a:buClr>
              <a:buFontTx/>
              <a:buChar char="•"/>
            </a:pPr>
            <a:r>
              <a:rPr lang="en-GB" altLang="en-US" sz="1000" b="1" i="1">
                <a:solidFill>
                  <a:schemeClr val="hlink"/>
                </a:solidFill>
              </a:rPr>
              <a:t>LIGHT POLLUTION</a:t>
            </a:r>
            <a:r>
              <a:rPr lang="en-GB" altLang="en-US" sz="1000" i="1">
                <a:solidFill>
                  <a:srgbClr val="5F5F5F"/>
                </a:solidFill>
              </a:rPr>
              <a:t> – excessive light at night like floodlighting. </a:t>
            </a:r>
          </a:p>
          <a:p>
            <a:pPr algn="just" eaLnBrk="1" hangingPunct="1"/>
            <a:endParaRPr lang="en-GB" altLang="en-US" sz="1000" i="1">
              <a:solidFill>
                <a:srgbClr val="5F5F5F"/>
              </a:solidFill>
            </a:endParaRPr>
          </a:p>
          <a:p>
            <a:pPr algn="just" eaLnBrk="1" hangingPunct="1"/>
            <a:r>
              <a:rPr lang="en-GB" altLang="en-US" sz="1400" b="1">
                <a:solidFill>
                  <a:schemeClr val="hlink"/>
                </a:solidFill>
              </a:rPr>
              <a:t>ENVIRONMENTAL DAMAGE</a:t>
            </a:r>
            <a:endParaRPr lang="en-GB" altLang="en-US" sz="1400">
              <a:solidFill>
                <a:schemeClr val="hlink"/>
              </a:solidFill>
            </a:endParaRPr>
          </a:p>
          <a:p>
            <a:pPr algn="just" eaLnBrk="1" hangingPunct="1"/>
            <a:endParaRPr lang="en-GB" altLang="en-US" sz="300">
              <a:solidFill>
                <a:srgbClr val="5F5F5F"/>
              </a:solidFill>
            </a:endParaRPr>
          </a:p>
          <a:p>
            <a:pPr algn="just" eaLnBrk="1" hangingPunct="1"/>
            <a:r>
              <a:rPr lang="en-GB" altLang="en-US" sz="1000" b="1" u="sng">
                <a:solidFill>
                  <a:srgbClr val="993366"/>
                </a:solidFill>
              </a:rPr>
              <a:t>Climate change</a:t>
            </a:r>
            <a:r>
              <a:rPr lang="en-GB" altLang="en-US" sz="1000">
                <a:solidFill>
                  <a:srgbClr val="5F5F5F"/>
                </a:solidFill>
              </a:rPr>
              <a:t> is big on many governments agenda. The research suggests that </a:t>
            </a:r>
            <a:r>
              <a:rPr lang="en-GB" altLang="en-US" sz="1000" b="1">
                <a:solidFill>
                  <a:schemeClr val="hlink"/>
                </a:solidFill>
              </a:rPr>
              <a:t>pollution due to the mass of consumption of fossil  fuels and release of greenhouse gasses is one of the contributing factors to the planet warming up</a:t>
            </a:r>
            <a:r>
              <a:rPr lang="en-GB" altLang="en-US" sz="1000">
                <a:solidFill>
                  <a:srgbClr val="5F5F5F"/>
                </a:solidFill>
              </a:rPr>
              <a:t>.</a:t>
            </a:r>
          </a:p>
          <a:p>
            <a:pPr algn="just" eaLnBrk="1" hangingPunct="1"/>
            <a:endParaRPr lang="en-GB" altLang="en-US" sz="300">
              <a:solidFill>
                <a:srgbClr val="5F5F5F"/>
              </a:solidFill>
            </a:endParaRPr>
          </a:p>
          <a:p>
            <a:pPr algn="just" eaLnBrk="1" hangingPunct="1"/>
            <a:r>
              <a:rPr lang="en-GB" altLang="en-US" sz="1000" b="1" u="sng">
                <a:solidFill>
                  <a:srgbClr val="993366"/>
                </a:solidFill>
              </a:rPr>
              <a:t>Rainforests</a:t>
            </a:r>
            <a:r>
              <a:rPr lang="en-GB" altLang="en-US" sz="1000">
                <a:solidFill>
                  <a:srgbClr val="5F5F5F"/>
                </a:solidFill>
              </a:rPr>
              <a:t> are cut down </a:t>
            </a:r>
            <a:r>
              <a:rPr lang="en-GB" altLang="en-US" sz="1000" b="1">
                <a:solidFill>
                  <a:schemeClr val="hlink"/>
                </a:solidFill>
              </a:rPr>
              <a:t>legally and illegally in some countries to provide  resources to developed and developed countries</a:t>
            </a:r>
            <a:r>
              <a:rPr lang="en-GB" altLang="en-US" sz="1000">
                <a:solidFill>
                  <a:srgbClr val="5F5F5F"/>
                </a:solidFill>
              </a:rPr>
              <a:t>. </a:t>
            </a:r>
            <a:r>
              <a:rPr lang="en-GB" altLang="en-US" sz="1000" b="1" u="sng">
                <a:solidFill>
                  <a:srgbClr val="993366"/>
                </a:solidFill>
              </a:rPr>
              <a:t>Destroying rainforests</a:t>
            </a:r>
            <a:r>
              <a:rPr lang="en-GB" altLang="en-US" sz="1000">
                <a:solidFill>
                  <a:srgbClr val="5F5F5F"/>
                </a:solidFill>
              </a:rPr>
              <a:t> </a:t>
            </a:r>
            <a:r>
              <a:rPr lang="en-GB" altLang="en-US" sz="1000" b="1">
                <a:solidFill>
                  <a:schemeClr val="hlink"/>
                </a:solidFill>
              </a:rPr>
              <a:t>disrupts or destroys eco systems and causes problems for people living nearby</a:t>
            </a:r>
            <a:r>
              <a:rPr lang="en-GB" altLang="en-US" sz="1000">
                <a:solidFill>
                  <a:srgbClr val="5F5F5F"/>
                </a:solidFill>
              </a:rPr>
              <a:t>.</a:t>
            </a:r>
          </a:p>
          <a:p>
            <a:pPr algn="just" eaLnBrk="1" hangingPunct="1"/>
            <a:endParaRPr lang="en-GB" altLang="en-US" sz="300">
              <a:solidFill>
                <a:srgbClr val="5F5F5F"/>
              </a:solidFill>
            </a:endParaRPr>
          </a:p>
          <a:p>
            <a:pPr algn="just" eaLnBrk="1" hangingPunct="1"/>
            <a:r>
              <a:rPr lang="en-GB" altLang="en-US" sz="1000">
                <a:solidFill>
                  <a:srgbClr val="5F5F5F"/>
                </a:solidFill>
              </a:rPr>
              <a:t>The extraction of minerals, ores and other precious materials can leave behind destruction.</a:t>
            </a:r>
          </a:p>
          <a:p>
            <a:pPr algn="just" eaLnBrk="1" hangingPunct="1"/>
            <a:endParaRPr lang="en-GB" altLang="en-US" sz="300">
              <a:solidFill>
                <a:srgbClr val="5F5F5F"/>
              </a:solidFill>
            </a:endParaRPr>
          </a:p>
          <a:p>
            <a:pPr algn="just" eaLnBrk="1" hangingPunct="1"/>
            <a:r>
              <a:rPr lang="en-GB" altLang="en-US" sz="1000">
                <a:solidFill>
                  <a:srgbClr val="5F5F5F"/>
                </a:solidFill>
              </a:rPr>
              <a:t>The disposal of products into </a:t>
            </a:r>
            <a:r>
              <a:rPr lang="en-GB" altLang="en-US" sz="1000" b="1" u="sng">
                <a:solidFill>
                  <a:srgbClr val="993366"/>
                </a:solidFill>
              </a:rPr>
              <a:t>landfill sites</a:t>
            </a:r>
            <a:r>
              <a:rPr lang="en-GB" altLang="en-US" sz="1000" b="1">
                <a:solidFill>
                  <a:schemeClr val="hlink"/>
                </a:solidFill>
              </a:rPr>
              <a:t> can lead to toxins being released into the soil or possibly nearby water systems</a:t>
            </a:r>
            <a:r>
              <a:rPr lang="en-GB" altLang="en-US" sz="1000">
                <a:solidFill>
                  <a:srgbClr val="5F5F5F"/>
                </a:solidFill>
              </a:rPr>
              <a:t>.</a:t>
            </a:r>
          </a:p>
          <a:p>
            <a:pPr algn="just" eaLnBrk="1" hangingPunct="1"/>
            <a:endParaRPr lang="en-GB" altLang="en-US" sz="300">
              <a:solidFill>
                <a:srgbClr val="5F5F5F"/>
              </a:solidFill>
            </a:endParaRPr>
          </a:p>
          <a:p>
            <a:pPr algn="just" eaLnBrk="1" hangingPunct="1"/>
            <a:r>
              <a:rPr lang="en-GB" altLang="en-US" sz="1000" b="1" u="sng">
                <a:solidFill>
                  <a:srgbClr val="993366"/>
                </a:solidFill>
              </a:rPr>
              <a:t>Damage to rivers and the ocean</a:t>
            </a:r>
            <a:r>
              <a:rPr lang="en-GB" altLang="en-US" sz="1000">
                <a:solidFill>
                  <a:srgbClr val="5F5F5F"/>
                </a:solidFill>
              </a:rPr>
              <a:t> through </a:t>
            </a:r>
            <a:r>
              <a:rPr lang="en-GB" altLang="en-US" sz="1000" b="1">
                <a:solidFill>
                  <a:schemeClr val="hlink"/>
                </a:solidFill>
              </a:rPr>
              <a:t>waste can kill organisms and fish colonies which can destroy natural ecosystems and food chains</a:t>
            </a:r>
            <a:r>
              <a:rPr lang="en-GB" altLang="en-US" sz="1000">
                <a:solidFill>
                  <a:srgbClr val="5F5F5F"/>
                </a:solidFill>
              </a:rPr>
              <a:t>.    </a:t>
            </a:r>
            <a:endParaRPr lang="en-US" altLang="en-US" sz="1000">
              <a:solidFill>
                <a:srgbClr val="5F5F5F"/>
              </a:solidFill>
            </a:endParaRPr>
          </a:p>
        </p:txBody>
      </p:sp>
      <p:sp>
        <p:nvSpPr>
          <p:cNvPr id="101379" name="Text Box 2"/>
          <p:cNvSpPr txBox="1">
            <a:spLocks noChangeArrowheads="1"/>
          </p:cNvSpPr>
          <p:nvPr/>
        </p:nvSpPr>
        <p:spPr bwMode="auto">
          <a:xfrm>
            <a:off x="-20638" y="1271588"/>
            <a:ext cx="4044951" cy="159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INFORMATION</a:t>
            </a:r>
            <a:r>
              <a:rPr lang="en-GB" altLang="en-US" sz="3200" b="1">
                <a:solidFill>
                  <a:srgbClr val="5F5F5F"/>
                </a:solidFill>
                <a:cs typeface="Arial" pitchFamily="34" charset="0"/>
              </a:rPr>
              <a:t>, INSPIRATION &amp; INFLUENCES</a:t>
            </a:r>
          </a:p>
        </p:txBody>
      </p:sp>
      <p:sp>
        <p:nvSpPr>
          <p:cNvPr id="101380" name="Text Box 3"/>
          <p:cNvSpPr txBox="1">
            <a:spLocks noChangeArrowheads="1"/>
          </p:cNvSpPr>
          <p:nvPr/>
        </p:nvSpPr>
        <p:spPr bwMode="auto">
          <a:xfrm>
            <a:off x="63500" y="2767013"/>
            <a:ext cx="727233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SOCIAL ISSUES</a:t>
            </a:r>
          </a:p>
        </p:txBody>
      </p:sp>
      <p:sp>
        <p:nvSpPr>
          <p:cNvPr id="101381" name="Text Box 6"/>
          <p:cNvSpPr txBox="1">
            <a:spLocks noChangeArrowheads="1"/>
          </p:cNvSpPr>
          <p:nvPr/>
        </p:nvSpPr>
        <p:spPr bwMode="auto">
          <a:xfrm>
            <a:off x="-20638" y="1128713"/>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101382" name="Text Box 8"/>
          <p:cNvSpPr txBox="1">
            <a:spLocks noChangeArrowheads="1"/>
          </p:cNvSpPr>
          <p:nvPr/>
        </p:nvSpPr>
        <p:spPr bwMode="auto">
          <a:xfrm>
            <a:off x="71438" y="3030538"/>
            <a:ext cx="3881437" cy="3770312"/>
          </a:xfrm>
          <a:prstGeom prst="rect">
            <a:avLst/>
          </a:prstGeom>
          <a:gradFill rotWithShape="1">
            <a:gsLst>
              <a:gs pos="0">
                <a:srgbClr val="DEDEDE"/>
              </a:gs>
              <a:gs pos="100000">
                <a:schemeClr val="bg1"/>
              </a:gs>
            </a:gsLst>
            <a:path path="rect">
              <a:fillToRect l="100000" t="100000"/>
            </a:path>
          </a:gra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000">
                <a:solidFill>
                  <a:srgbClr val="5F5F5F"/>
                </a:solidFill>
              </a:rPr>
              <a:t>When designing and manufacturing products, </a:t>
            </a:r>
            <a:r>
              <a:rPr lang="en-GB" altLang="en-US" sz="1000" b="1">
                <a:solidFill>
                  <a:schemeClr val="hlink"/>
                </a:solidFill>
              </a:rPr>
              <a:t>companies and individuals  are often faced with the challenge of designing</a:t>
            </a:r>
            <a:r>
              <a:rPr lang="en-GB" altLang="en-US" sz="1000">
                <a:solidFill>
                  <a:srgbClr val="5F5F5F"/>
                </a:solidFill>
              </a:rPr>
              <a:t> a product or system that could be </a:t>
            </a:r>
            <a:r>
              <a:rPr lang="en-GB" altLang="en-US" sz="1000" b="1">
                <a:solidFill>
                  <a:schemeClr val="hlink"/>
                </a:solidFill>
              </a:rPr>
              <a:t>used by someone completely different to themselves</a:t>
            </a:r>
            <a:r>
              <a:rPr lang="en-GB" altLang="en-US" sz="1000">
                <a:solidFill>
                  <a:srgbClr val="5F5F5F"/>
                </a:solidFill>
              </a:rPr>
              <a:t>. It could be a product used in another country, a group of people, or just a single person which they know very little about.</a:t>
            </a:r>
          </a:p>
          <a:p>
            <a:pPr algn="just" eaLnBrk="1" hangingPunct="1">
              <a:spcBef>
                <a:spcPct val="50000"/>
              </a:spcBef>
            </a:pPr>
            <a:r>
              <a:rPr lang="en-GB" altLang="en-US" sz="1600" b="1">
                <a:solidFill>
                  <a:schemeClr val="hlink"/>
                </a:solidFill>
              </a:rPr>
              <a:t>IMPACT ON SOCEITY</a:t>
            </a:r>
          </a:p>
          <a:p>
            <a:pPr algn="just" eaLnBrk="1" hangingPunct="1"/>
            <a:endParaRPr lang="en-GB" altLang="en-US" sz="500">
              <a:solidFill>
                <a:srgbClr val="5F5F5F"/>
              </a:solidFill>
            </a:endParaRPr>
          </a:p>
          <a:p>
            <a:pPr algn="just" eaLnBrk="1" hangingPunct="1"/>
            <a:r>
              <a:rPr lang="en-GB" altLang="en-US" sz="1000">
                <a:solidFill>
                  <a:srgbClr val="5F5F5F"/>
                </a:solidFill>
              </a:rPr>
              <a:t>As technology has </a:t>
            </a:r>
            <a:r>
              <a:rPr lang="en-GB" altLang="en-US" sz="1000" b="1" u="sng">
                <a:solidFill>
                  <a:srgbClr val="993366"/>
                </a:solidFill>
              </a:rPr>
              <a:t>changed over the last hundred years society has also changed</a:t>
            </a:r>
            <a:r>
              <a:rPr lang="en-GB" altLang="en-US" sz="1000">
                <a:solidFill>
                  <a:srgbClr val="5F5F5F"/>
                </a:solidFill>
              </a:rPr>
              <a:t>.</a:t>
            </a:r>
          </a:p>
          <a:p>
            <a:pPr algn="just" eaLnBrk="1" hangingPunct="1"/>
            <a:endParaRPr lang="en-GB" altLang="en-US" sz="500">
              <a:solidFill>
                <a:srgbClr val="5F5F5F"/>
              </a:solidFill>
            </a:endParaRPr>
          </a:p>
          <a:p>
            <a:pPr algn="just" eaLnBrk="1" hangingPunct="1"/>
            <a:r>
              <a:rPr lang="en-GB" altLang="en-US" sz="1000">
                <a:solidFill>
                  <a:srgbClr val="5F5F5F"/>
                </a:solidFill>
              </a:rPr>
              <a:t>Many repetitive tasks and monotonous tasks are now completed by automated machinery. </a:t>
            </a:r>
            <a:r>
              <a:rPr lang="en-GB" altLang="en-US" sz="1000" b="1">
                <a:solidFill>
                  <a:schemeClr val="hlink"/>
                </a:solidFill>
              </a:rPr>
              <a:t>Health and Safety legislation has changed the conditions and environments we work in. production product s has increased and prices have decreased</a:t>
            </a:r>
            <a:r>
              <a:rPr lang="en-GB" altLang="en-US" sz="1000">
                <a:solidFill>
                  <a:srgbClr val="5F5F5F"/>
                </a:solidFill>
              </a:rPr>
              <a:t>. Labour costs have decreased and </a:t>
            </a:r>
            <a:r>
              <a:rPr lang="en-GB" altLang="en-US" sz="1000" b="1">
                <a:solidFill>
                  <a:schemeClr val="hlink"/>
                </a:solidFill>
              </a:rPr>
              <a:t>new jobs have been created in manufacturing and maintaining the automated equipment</a:t>
            </a:r>
            <a:r>
              <a:rPr lang="en-GB" altLang="en-US" sz="1000">
                <a:solidFill>
                  <a:srgbClr val="5F5F5F"/>
                </a:solidFill>
              </a:rPr>
              <a:t>.</a:t>
            </a:r>
          </a:p>
          <a:p>
            <a:pPr algn="just" eaLnBrk="1" hangingPunct="1"/>
            <a:endParaRPr lang="en-GB" altLang="en-US" sz="500">
              <a:solidFill>
                <a:srgbClr val="5F5F5F"/>
              </a:solidFill>
            </a:endParaRPr>
          </a:p>
          <a:p>
            <a:pPr algn="just" eaLnBrk="1" hangingPunct="1"/>
            <a:r>
              <a:rPr lang="en-GB" altLang="en-US" sz="1000">
                <a:solidFill>
                  <a:srgbClr val="5F5F5F"/>
                </a:solidFill>
              </a:rPr>
              <a:t>Some of these changes may be seen as a positive or negative in society and it is for the designer to decide. For example, </a:t>
            </a:r>
            <a:r>
              <a:rPr lang="en-GB" altLang="en-US" sz="1000" b="1" u="sng">
                <a:solidFill>
                  <a:srgbClr val="993366"/>
                </a:solidFill>
              </a:rPr>
              <a:t>people might lose jobs, but products are cheaper. Working conditions have improved but more manufacturing brings more pollution</a:t>
            </a:r>
            <a:r>
              <a:rPr lang="en-GB" altLang="en-US" sz="1000">
                <a:solidFill>
                  <a:srgbClr val="5F5F5F"/>
                </a:solidFill>
              </a:rPr>
              <a:t>.</a:t>
            </a:r>
            <a:endParaRPr lang="en-GB" altLang="en-US" sz="1000"/>
          </a:p>
        </p:txBody>
      </p:sp>
      <p:sp>
        <p:nvSpPr>
          <p:cNvPr id="101383" name="Rectangle 13"/>
          <p:cNvSpPr>
            <a:spLocks noChangeArrowheads="1"/>
          </p:cNvSpPr>
          <p:nvPr/>
        </p:nvSpPr>
        <p:spPr bwMode="auto">
          <a:xfrm>
            <a:off x="4240213" y="1055688"/>
            <a:ext cx="4176712" cy="841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rgbClr val="5F5F5F"/>
                </a:solidFill>
              </a:rPr>
              <a:t>Intellectual property is the term used when referring to copyright and protecting ideas. Designers and inventors </a:t>
            </a:r>
            <a:r>
              <a:rPr lang="en-GB" altLang="en-US" sz="1000" b="1">
                <a:solidFill>
                  <a:schemeClr val="hlink"/>
                </a:solidFill>
              </a:rPr>
              <a:t>need to </a:t>
            </a:r>
            <a:r>
              <a:rPr lang="en-GB" altLang="en-US" sz="1000" b="1" u="sng">
                <a:solidFill>
                  <a:srgbClr val="993366"/>
                </a:solidFill>
              </a:rPr>
              <a:t>protect their ideas to prevent other people coping the idea</a:t>
            </a:r>
            <a:r>
              <a:rPr lang="en-GB" altLang="en-US" sz="1000" b="1">
                <a:solidFill>
                  <a:schemeClr val="hlink"/>
                </a:solidFill>
              </a:rPr>
              <a:t> and making money</a:t>
            </a:r>
            <a:r>
              <a:rPr lang="en-GB" altLang="en-US" sz="1000">
                <a:solidFill>
                  <a:srgbClr val="5F5F5F"/>
                </a:solidFill>
              </a:rPr>
              <a:t>.</a:t>
            </a:r>
          </a:p>
          <a:p>
            <a:pPr algn="just" eaLnBrk="1" hangingPunct="1"/>
            <a:endParaRPr lang="en-GB" altLang="en-US" sz="500">
              <a:solidFill>
                <a:srgbClr val="5F5F5F"/>
              </a:solidFill>
            </a:endParaRPr>
          </a:p>
          <a:p>
            <a:pPr algn="just" eaLnBrk="1" hangingPunct="1"/>
            <a:r>
              <a:rPr lang="en-GB" altLang="en-US" sz="1000">
                <a:solidFill>
                  <a:srgbClr val="5F5F5F"/>
                </a:solidFill>
              </a:rPr>
              <a:t>Protecting ideas can be a </a:t>
            </a:r>
            <a:r>
              <a:rPr lang="en-GB" altLang="en-US" sz="1000" b="1" u="sng">
                <a:solidFill>
                  <a:srgbClr val="993366"/>
                </a:solidFill>
              </a:rPr>
              <a:t>very time consuming process</a:t>
            </a:r>
            <a:r>
              <a:rPr lang="en-GB" altLang="en-US" sz="1000">
                <a:solidFill>
                  <a:srgbClr val="5F5F5F"/>
                </a:solidFill>
              </a:rPr>
              <a:t>, </a:t>
            </a:r>
            <a:r>
              <a:rPr lang="en-GB" altLang="en-US" sz="1000" b="1" u="sng">
                <a:solidFill>
                  <a:srgbClr val="993366"/>
                </a:solidFill>
              </a:rPr>
              <a:t>vary in cost and can sometimes be difficult</a:t>
            </a:r>
            <a:r>
              <a:rPr lang="en-GB" altLang="en-US" sz="1000">
                <a:solidFill>
                  <a:srgbClr val="5F5F5F"/>
                </a:solidFill>
              </a:rPr>
              <a:t>. However once my idea is registered with the Intellectual property office then </a:t>
            </a:r>
            <a:r>
              <a:rPr lang="en-GB" altLang="en-US" sz="1000" b="1">
                <a:solidFill>
                  <a:schemeClr val="hlink"/>
                </a:solidFill>
              </a:rPr>
              <a:t>no one can copy my own design without my permission</a:t>
            </a:r>
            <a:r>
              <a:rPr lang="en-GB" altLang="en-US" sz="1000">
                <a:solidFill>
                  <a:srgbClr val="5F5F5F"/>
                </a:solidFill>
              </a:rPr>
              <a:t>.  </a:t>
            </a:r>
          </a:p>
          <a:p>
            <a:pPr algn="just" eaLnBrk="1" hangingPunct="1"/>
            <a:endParaRPr lang="en-GB" altLang="en-US" sz="1000">
              <a:solidFill>
                <a:srgbClr val="5F5F5F"/>
              </a:solidFill>
            </a:endParaRPr>
          </a:p>
          <a:p>
            <a:pPr algn="just" eaLnBrk="1" hangingPunct="1"/>
            <a:r>
              <a:rPr lang="en-GB" altLang="en-US" sz="1400" b="1">
                <a:solidFill>
                  <a:schemeClr val="hlink"/>
                </a:solidFill>
              </a:rPr>
              <a:t>FORM OF PROTECTION</a:t>
            </a:r>
            <a:endParaRPr lang="en-GB" altLang="en-US" sz="1400">
              <a:solidFill>
                <a:schemeClr val="hlink"/>
              </a:solidFill>
            </a:endParaRPr>
          </a:p>
          <a:p>
            <a:pPr algn="just" eaLnBrk="1" hangingPunct="1"/>
            <a:r>
              <a:rPr lang="en-GB" altLang="en-US" sz="1000">
                <a:solidFill>
                  <a:srgbClr val="5F5F5F"/>
                </a:solidFill>
              </a:rPr>
              <a:t>Ideas can be protected in the following ways:</a:t>
            </a:r>
          </a:p>
          <a:p>
            <a:pPr algn="just" eaLnBrk="1" hangingPunct="1"/>
            <a:r>
              <a:rPr lang="en-GB" altLang="en-US" sz="1000" b="1">
                <a:solidFill>
                  <a:schemeClr val="hlink"/>
                </a:solidFill>
              </a:rPr>
              <a:t> </a:t>
            </a:r>
          </a:p>
          <a:p>
            <a:pPr algn="just" eaLnBrk="1" hangingPunct="1"/>
            <a:r>
              <a:rPr lang="en-GB" altLang="en-US" sz="1000" b="1">
                <a:solidFill>
                  <a:srgbClr val="4D4D4D"/>
                </a:solidFill>
              </a:rPr>
              <a:t>PATENTS </a:t>
            </a:r>
          </a:p>
          <a:p>
            <a:pPr algn="just" eaLnBrk="1" hangingPunct="1"/>
            <a:r>
              <a:rPr lang="en-GB" altLang="en-US" sz="1000">
                <a:solidFill>
                  <a:srgbClr val="5F5F5F"/>
                </a:solidFill>
              </a:rPr>
              <a:t>A patent is used to </a:t>
            </a:r>
            <a:r>
              <a:rPr lang="en-GB" altLang="en-US" sz="1000" b="1" u="sng">
                <a:solidFill>
                  <a:srgbClr val="993366"/>
                </a:solidFill>
              </a:rPr>
              <a:t>protect new inventions</a:t>
            </a:r>
            <a:r>
              <a:rPr lang="en-GB" altLang="en-US" sz="1000">
                <a:solidFill>
                  <a:srgbClr val="5F5F5F"/>
                </a:solidFill>
              </a:rPr>
              <a:t> this could cover what the device actually is, how a device works, how it has been manufactured and what it is made of.</a:t>
            </a:r>
          </a:p>
          <a:p>
            <a:pPr algn="just" eaLnBrk="1" hangingPunct="1"/>
            <a:endParaRPr lang="en-GB" altLang="en-US" sz="500">
              <a:solidFill>
                <a:srgbClr val="5F5F5F"/>
              </a:solidFill>
            </a:endParaRPr>
          </a:p>
          <a:p>
            <a:pPr algn="just" eaLnBrk="1" hangingPunct="1"/>
            <a:r>
              <a:rPr lang="en-GB" altLang="en-US" sz="1000">
                <a:solidFill>
                  <a:srgbClr val="5F5F5F"/>
                </a:solidFill>
              </a:rPr>
              <a:t>A patent will prevent other people from </a:t>
            </a:r>
            <a:r>
              <a:rPr lang="en-GB" altLang="en-US" sz="1000" b="1">
                <a:solidFill>
                  <a:schemeClr val="hlink"/>
                </a:solidFill>
              </a:rPr>
              <a:t>making, using, importing, or selling the invention without permission from the inventor</a:t>
            </a:r>
            <a:r>
              <a:rPr lang="en-GB" altLang="en-US" sz="1000">
                <a:solidFill>
                  <a:srgbClr val="5F5F5F"/>
                </a:solidFill>
              </a:rPr>
              <a:t>. A patent only lasts for </a:t>
            </a:r>
            <a:r>
              <a:rPr lang="en-GB" altLang="en-US" sz="1000" b="1">
                <a:solidFill>
                  <a:schemeClr val="hlink"/>
                </a:solidFill>
              </a:rPr>
              <a:t>5 years</a:t>
            </a:r>
            <a:r>
              <a:rPr lang="en-GB" altLang="en-US" sz="1000">
                <a:solidFill>
                  <a:srgbClr val="5F5F5F"/>
                </a:solidFill>
              </a:rPr>
              <a:t> but can be renewed up to </a:t>
            </a:r>
            <a:r>
              <a:rPr lang="en-GB" altLang="en-US" sz="1000" b="1">
                <a:solidFill>
                  <a:schemeClr val="hlink"/>
                </a:solidFill>
              </a:rPr>
              <a:t>20 years</a:t>
            </a:r>
            <a:r>
              <a:rPr lang="en-GB" altLang="en-US" sz="1000">
                <a:solidFill>
                  <a:srgbClr val="5F5F5F"/>
                </a:solidFill>
              </a:rPr>
              <a:t>.</a:t>
            </a:r>
          </a:p>
          <a:p>
            <a:pPr algn="just" eaLnBrk="1" hangingPunct="1"/>
            <a:endParaRPr lang="en-GB" altLang="en-US" sz="500">
              <a:solidFill>
                <a:srgbClr val="5F5F5F"/>
              </a:solidFill>
            </a:endParaRPr>
          </a:p>
          <a:p>
            <a:pPr algn="just" eaLnBrk="1" hangingPunct="1"/>
            <a:r>
              <a:rPr lang="en-GB" altLang="en-US" sz="1000">
                <a:solidFill>
                  <a:srgbClr val="5F5F5F"/>
                </a:solidFill>
              </a:rPr>
              <a:t>To be grated a patent the </a:t>
            </a:r>
            <a:r>
              <a:rPr lang="en-GB" altLang="en-US" sz="1000" b="1" u="sng">
                <a:solidFill>
                  <a:srgbClr val="993366"/>
                </a:solidFill>
              </a:rPr>
              <a:t>invention must be new</a:t>
            </a:r>
            <a:r>
              <a:rPr lang="en-GB" altLang="en-US" sz="1000">
                <a:solidFill>
                  <a:srgbClr val="5F5F5F"/>
                </a:solidFill>
              </a:rPr>
              <a:t>, an inventive step that is not obvious to someone of experience in that subject and be capable of being made or used in some kind of industry.</a:t>
            </a: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b="1">
              <a:solidFill>
                <a:srgbClr val="5F5F5F"/>
              </a:solidFill>
            </a:endParaRPr>
          </a:p>
          <a:p>
            <a:pPr algn="just" eaLnBrk="1" hangingPunct="1"/>
            <a:endParaRPr lang="en-GB" altLang="en-US" sz="1000" b="1">
              <a:solidFill>
                <a:srgbClr val="5F5F5F"/>
              </a:solidFill>
            </a:endParaRPr>
          </a:p>
          <a:p>
            <a:pPr algn="just" eaLnBrk="1" hangingPunct="1"/>
            <a:r>
              <a:rPr lang="en-GB" altLang="en-US" sz="1000" b="1">
                <a:solidFill>
                  <a:srgbClr val="4D4D4D"/>
                </a:solidFill>
              </a:rPr>
              <a:t>DESIGNS</a:t>
            </a:r>
          </a:p>
          <a:p>
            <a:pPr algn="just" eaLnBrk="1" hangingPunct="1"/>
            <a:r>
              <a:rPr lang="en-GB" altLang="en-US" sz="1000">
                <a:solidFill>
                  <a:srgbClr val="5F5F5F"/>
                </a:solidFill>
              </a:rPr>
              <a:t>Designs are different from inventions as they are </a:t>
            </a:r>
            <a:r>
              <a:rPr lang="en-GB" altLang="en-US" sz="1000" b="1" u="sng">
                <a:solidFill>
                  <a:srgbClr val="993366"/>
                </a:solidFill>
              </a:rPr>
              <a:t>simply a new style of an existing product</a:t>
            </a:r>
            <a:r>
              <a:rPr lang="en-GB" altLang="en-US" sz="1000">
                <a:solidFill>
                  <a:srgbClr val="5F5F5F"/>
                </a:solidFill>
              </a:rPr>
              <a:t>.  Because of this a design can be registered which will protect its </a:t>
            </a:r>
            <a:r>
              <a:rPr lang="en-GB" altLang="en-US" sz="1000" b="1">
                <a:solidFill>
                  <a:schemeClr val="hlink"/>
                </a:solidFill>
              </a:rPr>
              <a:t>overall visual appearance</a:t>
            </a:r>
            <a:r>
              <a:rPr lang="en-GB" altLang="en-US" sz="1000">
                <a:solidFill>
                  <a:srgbClr val="5F5F5F"/>
                </a:solidFill>
              </a:rPr>
              <a:t>.</a:t>
            </a:r>
          </a:p>
          <a:p>
            <a:pPr algn="just" eaLnBrk="1" hangingPunct="1"/>
            <a:endParaRPr lang="en-GB" altLang="en-US" sz="500">
              <a:solidFill>
                <a:srgbClr val="5F5F5F"/>
              </a:solidFill>
            </a:endParaRPr>
          </a:p>
          <a:p>
            <a:pPr algn="just" eaLnBrk="1" hangingPunct="1"/>
            <a:r>
              <a:rPr lang="en-GB" altLang="en-US" sz="1000">
                <a:solidFill>
                  <a:srgbClr val="5F5F5F"/>
                </a:solidFill>
              </a:rPr>
              <a:t>To be registered the design must be new and common place.</a:t>
            </a: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endParaRPr lang="en-GB" altLang="en-US" sz="1000">
              <a:solidFill>
                <a:srgbClr val="5F5F5F"/>
              </a:solidFill>
            </a:endParaRPr>
          </a:p>
          <a:p>
            <a:pPr algn="just" eaLnBrk="1" hangingPunct="1"/>
            <a:r>
              <a:rPr lang="en-GB" altLang="en-US" sz="1000">
                <a:solidFill>
                  <a:srgbClr val="5F5F5F"/>
                </a:solidFill>
              </a:rPr>
              <a:t>Copyright also </a:t>
            </a:r>
            <a:r>
              <a:rPr lang="en-GB" altLang="en-US" sz="1000" b="1">
                <a:solidFill>
                  <a:schemeClr val="hlink"/>
                </a:solidFill>
              </a:rPr>
              <a:t>protects musical works, artistic works like paintings, photographs, sculptures, drawings, diagrams maps and logos</a:t>
            </a:r>
            <a:r>
              <a:rPr lang="en-GB" altLang="en-US" sz="1000">
                <a:solidFill>
                  <a:srgbClr val="5F5F5F"/>
                </a:solidFill>
              </a:rPr>
              <a:t>. It includes </a:t>
            </a:r>
            <a:r>
              <a:rPr lang="en-GB" altLang="en-US" sz="1000" b="1">
                <a:solidFill>
                  <a:schemeClr val="hlink"/>
                </a:solidFill>
              </a:rPr>
              <a:t>recordings of work, including sound and film</a:t>
            </a:r>
            <a:r>
              <a:rPr lang="en-GB" altLang="en-US" sz="1000">
                <a:solidFill>
                  <a:srgbClr val="5F5F5F"/>
                </a:solidFill>
              </a:rPr>
              <a:t>.</a:t>
            </a:r>
            <a:r>
              <a:rPr lang="en-GB" altLang="en-US" sz="1000"/>
              <a:t>  </a:t>
            </a:r>
            <a:endParaRPr lang="en-US" altLang="en-US" sz="1000"/>
          </a:p>
          <a:p>
            <a:pPr algn="just" eaLnBrk="1" hangingPunct="1"/>
            <a:endParaRPr lang="en-GB" altLang="en-US" sz="1000">
              <a:solidFill>
                <a:srgbClr val="5F5F5F"/>
              </a:solidFill>
            </a:endParaRPr>
          </a:p>
        </p:txBody>
      </p:sp>
      <p:pic>
        <p:nvPicPr>
          <p:cNvPr id="101384" name="Picture 15" descr="trademarknot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9938" y="4727575"/>
            <a:ext cx="1217612"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5" name="Picture 16" descr="Copyright_symbol_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9938" y="6816725"/>
            <a:ext cx="1296987"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6" name="Text Box 20"/>
          <p:cNvSpPr txBox="1">
            <a:spLocks noChangeArrowheads="1"/>
          </p:cNvSpPr>
          <p:nvPr/>
        </p:nvSpPr>
        <p:spPr bwMode="auto">
          <a:xfrm>
            <a:off x="4240213" y="4838700"/>
            <a:ext cx="2879725"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b="1">
                <a:solidFill>
                  <a:srgbClr val="4D4D4D"/>
                </a:solidFill>
              </a:rPr>
              <a:t>TRADEMARKS</a:t>
            </a:r>
          </a:p>
          <a:p>
            <a:pPr algn="just" eaLnBrk="1" hangingPunct="1"/>
            <a:r>
              <a:rPr lang="en-GB" altLang="en-US" sz="1000">
                <a:solidFill>
                  <a:srgbClr val="5F5F5F"/>
                </a:solidFill>
              </a:rPr>
              <a:t>Trademarks are </a:t>
            </a:r>
            <a:r>
              <a:rPr lang="en-GB" altLang="en-US" sz="1000" b="1">
                <a:solidFill>
                  <a:schemeClr val="hlink"/>
                </a:solidFill>
              </a:rPr>
              <a:t>signs or logos</a:t>
            </a:r>
            <a:r>
              <a:rPr lang="en-GB" altLang="en-US" sz="1000">
                <a:solidFill>
                  <a:srgbClr val="5F5F5F"/>
                </a:solidFill>
              </a:rPr>
              <a:t> that are used to distinguish my </a:t>
            </a:r>
            <a:r>
              <a:rPr lang="en-GB" altLang="en-US" sz="1000" b="1" u="sng">
                <a:solidFill>
                  <a:srgbClr val="993366"/>
                </a:solidFill>
              </a:rPr>
              <a:t>company name or product</a:t>
            </a:r>
            <a:r>
              <a:rPr lang="en-GB" altLang="en-US" sz="1000">
                <a:solidFill>
                  <a:srgbClr val="5F5F5F"/>
                </a:solidFill>
              </a:rPr>
              <a:t>. A trademark can be registered to </a:t>
            </a:r>
            <a:r>
              <a:rPr lang="en-GB" altLang="en-US" sz="1000" b="1">
                <a:solidFill>
                  <a:schemeClr val="hlink"/>
                </a:solidFill>
              </a:rPr>
              <a:t>prevent other people from using It on their products</a:t>
            </a:r>
            <a:r>
              <a:rPr lang="en-GB" altLang="en-US" sz="1000">
                <a:solidFill>
                  <a:srgbClr val="5F5F5F"/>
                </a:solidFill>
              </a:rPr>
              <a:t>.</a:t>
            </a:r>
          </a:p>
        </p:txBody>
      </p:sp>
      <p:sp>
        <p:nvSpPr>
          <p:cNvPr id="101387" name="Rectangle 26"/>
          <p:cNvSpPr>
            <a:spLocks noChangeArrowheads="1"/>
          </p:cNvSpPr>
          <p:nvPr/>
        </p:nvSpPr>
        <p:spPr bwMode="auto">
          <a:xfrm>
            <a:off x="4086225" y="47625"/>
            <a:ext cx="2601913"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LEGALISATION &amp; CODES OF THE PRACTISE</a:t>
            </a:r>
          </a:p>
        </p:txBody>
      </p:sp>
      <p:sp>
        <p:nvSpPr>
          <p:cNvPr id="101388" name="Text Box 27"/>
          <p:cNvSpPr txBox="1">
            <a:spLocks noChangeArrowheads="1"/>
          </p:cNvSpPr>
          <p:nvPr/>
        </p:nvSpPr>
        <p:spPr bwMode="auto">
          <a:xfrm>
            <a:off x="4240213" y="6889750"/>
            <a:ext cx="2879725"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b="1">
                <a:solidFill>
                  <a:srgbClr val="4D4D4D"/>
                </a:solidFill>
              </a:rPr>
              <a:t>COPYRIGHT</a:t>
            </a:r>
          </a:p>
          <a:p>
            <a:pPr algn="just" eaLnBrk="1" hangingPunct="1"/>
            <a:r>
              <a:rPr lang="en-GB" altLang="en-US" sz="1000">
                <a:solidFill>
                  <a:srgbClr val="5F5F5F"/>
                </a:solidFill>
              </a:rPr>
              <a:t>Copyright is an automatic protection that applies to an original place of work. </a:t>
            </a:r>
            <a:r>
              <a:rPr lang="en-GB" altLang="en-US" sz="1000" b="1" u="sng">
                <a:solidFill>
                  <a:srgbClr val="993366"/>
                </a:solidFill>
              </a:rPr>
              <a:t>It is free in the United Kingdom and most other countries of the world</a:t>
            </a:r>
            <a:r>
              <a:rPr lang="en-GB" altLang="en-US" sz="1000">
                <a:solidFill>
                  <a:srgbClr val="5F5F5F"/>
                </a:solidFill>
              </a:rPr>
              <a:t>. It applies to any work written or recorded in some way.</a:t>
            </a:r>
          </a:p>
          <a:p>
            <a:pPr algn="just" eaLnBrk="1" hangingPunct="1"/>
            <a:endParaRPr lang="en-GB" altLang="en-US" sz="500">
              <a:solidFill>
                <a:srgbClr val="5F5F5F"/>
              </a:solidFill>
            </a:endParaRPr>
          </a:p>
          <a:p>
            <a:pPr algn="just" eaLnBrk="1" hangingPunct="1"/>
            <a:r>
              <a:rPr lang="en-GB" altLang="en-US" sz="1000">
                <a:solidFill>
                  <a:srgbClr val="5F5F5F"/>
                </a:solidFill>
              </a:rPr>
              <a:t>Copyright has expanded other time and can protect literary works, manuals, computer programs, song lyrics, newspaper articles and types of databases.</a:t>
            </a:r>
          </a:p>
        </p:txBody>
      </p:sp>
      <p:sp>
        <p:nvSpPr>
          <p:cNvPr id="101389" name="Rectangle 28"/>
          <p:cNvSpPr>
            <a:spLocks noChangeArrowheads="1"/>
          </p:cNvSpPr>
          <p:nvPr/>
        </p:nvSpPr>
        <p:spPr bwMode="auto">
          <a:xfrm>
            <a:off x="8407400" y="42863"/>
            <a:ext cx="2601913"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MORAL &amp; CUTURAL ISSUES</a:t>
            </a:r>
          </a:p>
        </p:txBody>
      </p:sp>
      <p:pic>
        <p:nvPicPr>
          <p:cNvPr id="101390" name="Picture 34" descr="Cultural-Diversit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09088" y="7823200"/>
            <a:ext cx="2592387" cy="173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91" name="Text Box 35"/>
          <p:cNvSpPr txBox="1">
            <a:spLocks noChangeArrowheads="1"/>
          </p:cNvSpPr>
          <p:nvPr/>
        </p:nvSpPr>
        <p:spPr bwMode="auto">
          <a:xfrm>
            <a:off x="-20638" y="-23813"/>
            <a:ext cx="4044951" cy="1352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4000" b="1">
                <a:solidFill>
                  <a:srgbClr val="D60093"/>
                </a:solidFill>
                <a:cs typeface="Arial" pitchFamily="34" charset="0"/>
              </a:rPr>
              <a:t>APPENDIX ONE</a:t>
            </a:r>
          </a:p>
        </p:txBody>
      </p:sp>
      <p:sp>
        <p:nvSpPr>
          <p:cNvPr id="101392" name="Text Box 37"/>
          <p:cNvSpPr txBox="1">
            <a:spLocks noChangeArrowheads="1"/>
          </p:cNvSpPr>
          <p:nvPr/>
        </p:nvSpPr>
        <p:spPr bwMode="auto">
          <a:xfrm>
            <a:off x="11080750" y="47625"/>
            <a:ext cx="1792288"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dash"/>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800" b="1">
                <a:solidFill>
                  <a:srgbClr val="FF9900"/>
                </a:solidFill>
              </a:rPr>
              <a:t>Page 1 of 9</a:t>
            </a:r>
            <a:endParaRPr lang="en-US" altLang="en-US" sz="1800" b="1">
              <a:solidFill>
                <a:srgbClr val="FF9900"/>
              </a:solidFill>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12"/>
          <p:cNvSpPr>
            <a:spLocks noChangeArrowheads="1"/>
          </p:cNvSpPr>
          <p:nvPr/>
        </p:nvSpPr>
        <p:spPr bwMode="auto">
          <a:xfrm>
            <a:off x="4240213" y="2784475"/>
            <a:ext cx="4321175" cy="287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b="1">
                <a:solidFill>
                  <a:schemeClr val="hlink"/>
                </a:solidFill>
              </a:rPr>
              <a:t>PLANNED OBSOLESCENCE</a:t>
            </a:r>
          </a:p>
          <a:p>
            <a:pPr algn="just" eaLnBrk="1" hangingPunct="1"/>
            <a:r>
              <a:rPr lang="en-GB" altLang="en-US" sz="1000">
                <a:solidFill>
                  <a:srgbClr val="4D4D4D"/>
                </a:solidFill>
              </a:rPr>
              <a:t>Over a period of time some products become obsolete and they are no longer needed or used. This can be an advantage for the manufacturer as they </a:t>
            </a:r>
            <a:r>
              <a:rPr lang="en-GB" altLang="en-US" sz="1000" b="1">
                <a:solidFill>
                  <a:schemeClr val="hlink"/>
                </a:solidFill>
              </a:rPr>
              <a:t>can keep producing new and updated products and stay in business</a:t>
            </a:r>
            <a:r>
              <a:rPr lang="en-GB" altLang="en-US" sz="1000">
                <a:solidFill>
                  <a:srgbClr val="4D4D4D"/>
                </a:solidFill>
              </a:rPr>
              <a:t>. However </a:t>
            </a:r>
            <a:r>
              <a:rPr lang="en-GB" altLang="en-US" sz="1000" b="1">
                <a:solidFill>
                  <a:schemeClr val="hlink"/>
                </a:solidFill>
              </a:rPr>
              <a:t>this could be bad for the environment due to waste</a:t>
            </a:r>
            <a:r>
              <a:rPr lang="en-GB" altLang="en-US" sz="1000">
                <a:solidFill>
                  <a:srgbClr val="4D4D4D"/>
                </a:solidFill>
              </a:rPr>
              <a:t>. Some products </a:t>
            </a:r>
            <a:r>
              <a:rPr lang="en-GB" altLang="en-US" sz="1000" b="1">
                <a:solidFill>
                  <a:schemeClr val="hlink"/>
                </a:solidFill>
              </a:rPr>
              <a:t>could last for a long time</a:t>
            </a:r>
            <a:r>
              <a:rPr lang="en-GB" altLang="en-US" sz="1000">
                <a:solidFill>
                  <a:srgbClr val="4D4D4D"/>
                </a:solidFill>
              </a:rPr>
              <a:t> meaning they will be </a:t>
            </a:r>
            <a:r>
              <a:rPr lang="en-GB" altLang="en-US" sz="1000" b="1">
                <a:solidFill>
                  <a:schemeClr val="hlink"/>
                </a:solidFill>
              </a:rPr>
              <a:t>more expensive</a:t>
            </a:r>
            <a:r>
              <a:rPr lang="en-GB" altLang="en-US" sz="1000">
                <a:solidFill>
                  <a:srgbClr val="4D4D4D"/>
                </a:solidFill>
              </a:rPr>
              <a:t> initially but will pay for its self long term. This could be bad for a manufacturer as the public may not buy any more of their products and go out of business, but much better……</a:t>
            </a:r>
          </a:p>
          <a:p>
            <a:pPr algn="just" eaLnBrk="1" hangingPunct="1"/>
            <a:endParaRPr lang="en-GB" altLang="en-US" sz="1000" b="1">
              <a:solidFill>
                <a:srgbClr val="4D4D4D"/>
              </a:solidFill>
            </a:endParaRPr>
          </a:p>
          <a:p>
            <a:pPr algn="just" eaLnBrk="1" hangingPunct="1"/>
            <a:r>
              <a:rPr lang="en-GB" altLang="en-US" sz="1000" b="1">
                <a:solidFill>
                  <a:schemeClr val="hlink"/>
                </a:solidFill>
              </a:rPr>
              <a:t>PRODUCT LIFE CYCLE</a:t>
            </a:r>
          </a:p>
          <a:p>
            <a:pPr algn="just" eaLnBrk="1" hangingPunct="1"/>
            <a:r>
              <a:rPr lang="en-GB" altLang="en-US" sz="1000">
                <a:solidFill>
                  <a:srgbClr val="4D4D4D"/>
                </a:solidFill>
              </a:rPr>
              <a:t>When a new product is introduced into the market, grows over and then declines, </a:t>
            </a:r>
            <a:r>
              <a:rPr lang="en-GB" altLang="en-US" sz="1000" b="1" u="sng">
                <a:solidFill>
                  <a:srgbClr val="993366"/>
                </a:solidFill>
              </a:rPr>
              <a:t>the product has gone through its life cycle</a:t>
            </a:r>
            <a:r>
              <a:rPr lang="en-GB" altLang="en-US" sz="1000">
                <a:solidFill>
                  <a:srgbClr val="4D4D4D"/>
                </a:solidFill>
              </a:rPr>
              <a:t>. Some products will be </a:t>
            </a:r>
            <a:r>
              <a:rPr lang="en-GB" altLang="en-US" sz="1000" b="1">
                <a:solidFill>
                  <a:schemeClr val="hlink"/>
                </a:solidFill>
              </a:rPr>
              <a:t>re-developed and re-introduced to the market and sold again</a:t>
            </a:r>
            <a:r>
              <a:rPr lang="en-GB" altLang="en-US" sz="1000">
                <a:solidFill>
                  <a:srgbClr val="4D4D4D"/>
                </a:solidFill>
              </a:rPr>
              <a:t>. However with </a:t>
            </a:r>
            <a:r>
              <a:rPr lang="en-GB" altLang="en-US" sz="1000" b="1">
                <a:solidFill>
                  <a:schemeClr val="hlink"/>
                </a:solidFill>
              </a:rPr>
              <a:t>changes in technology some products do decline and die out</a:t>
            </a:r>
            <a:r>
              <a:rPr lang="en-GB" altLang="en-US" sz="1000">
                <a:solidFill>
                  <a:srgbClr val="4D4D4D"/>
                </a:solidFill>
              </a:rPr>
              <a:t>.</a:t>
            </a:r>
          </a:p>
          <a:p>
            <a:pPr algn="just" eaLnBrk="1" hangingPunct="1"/>
            <a:endParaRPr lang="en-GB" altLang="en-US" sz="1000">
              <a:solidFill>
                <a:srgbClr val="4D4D4D"/>
              </a:solidFill>
            </a:endParaRPr>
          </a:p>
          <a:p>
            <a:pPr algn="just" eaLnBrk="1" hangingPunct="1"/>
            <a:r>
              <a:rPr lang="en-GB" altLang="en-US" sz="1000" b="1">
                <a:solidFill>
                  <a:schemeClr val="hlink"/>
                </a:solidFill>
              </a:rPr>
              <a:t>PRODUCT LIFE CYCLE DIAGRAM</a:t>
            </a:r>
          </a:p>
        </p:txBody>
      </p:sp>
      <p:sp>
        <p:nvSpPr>
          <p:cNvPr id="102403" name="Text Box 2"/>
          <p:cNvSpPr txBox="1">
            <a:spLocks noChangeArrowheads="1"/>
          </p:cNvSpPr>
          <p:nvPr/>
        </p:nvSpPr>
        <p:spPr bwMode="auto">
          <a:xfrm>
            <a:off x="-20638" y="1247775"/>
            <a:ext cx="404495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INFORMATION</a:t>
            </a:r>
            <a:r>
              <a:rPr lang="en-GB" altLang="en-US" sz="3200" b="1">
                <a:solidFill>
                  <a:srgbClr val="5F5F5F"/>
                </a:solidFill>
                <a:cs typeface="Arial" pitchFamily="34" charset="0"/>
              </a:rPr>
              <a:t>, INSPIRATION &amp; INFLUENCES</a:t>
            </a:r>
          </a:p>
        </p:txBody>
      </p:sp>
      <p:sp>
        <p:nvSpPr>
          <p:cNvPr id="102404" name="Text Box 3"/>
          <p:cNvSpPr txBox="1">
            <a:spLocks noChangeArrowheads="1"/>
          </p:cNvSpPr>
          <p:nvPr/>
        </p:nvSpPr>
        <p:spPr bwMode="auto">
          <a:xfrm>
            <a:off x="-7938" y="2700338"/>
            <a:ext cx="727233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SUSTAINABILITY</a:t>
            </a:r>
          </a:p>
        </p:txBody>
      </p:sp>
      <p:sp>
        <p:nvSpPr>
          <p:cNvPr id="102405" name="Text Box 6"/>
          <p:cNvSpPr txBox="1">
            <a:spLocks noChangeArrowheads="1"/>
          </p:cNvSpPr>
          <p:nvPr/>
        </p:nvSpPr>
        <p:spPr bwMode="auto">
          <a:xfrm>
            <a:off x="-20638" y="1136650"/>
            <a:ext cx="72723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102406" name="Rectangle 7"/>
          <p:cNvSpPr>
            <a:spLocks noChangeArrowheads="1"/>
          </p:cNvSpPr>
          <p:nvPr/>
        </p:nvSpPr>
        <p:spPr bwMode="auto">
          <a:xfrm>
            <a:off x="4086225" y="47625"/>
            <a:ext cx="30353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ENVIRONMENTAL ISSUES</a:t>
            </a:r>
          </a:p>
        </p:txBody>
      </p:sp>
      <p:sp>
        <p:nvSpPr>
          <p:cNvPr id="102407" name="Text Box 18"/>
          <p:cNvSpPr txBox="1">
            <a:spLocks noChangeArrowheads="1"/>
          </p:cNvSpPr>
          <p:nvPr/>
        </p:nvSpPr>
        <p:spPr bwMode="auto">
          <a:xfrm>
            <a:off x="8561388" y="1230313"/>
            <a:ext cx="4176712" cy="764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b="1" u="sng">
                <a:solidFill>
                  <a:srgbClr val="993366"/>
                </a:solidFill>
              </a:rPr>
              <a:t>Energy surrounds us all in one form or another</a:t>
            </a:r>
            <a:r>
              <a:rPr lang="en-GB" altLang="en-US" sz="1000">
                <a:solidFill>
                  <a:srgbClr val="4D4D4D"/>
                </a:solidFill>
              </a:rPr>
              <a:t>. It can </a:t>
            </a:r>
            <a:r>
              <a:rPr lang="en-GB" altLang="en-US" sz="1000" b="1">
                <a:solidFill>
                  <a:schemeClr val="hlink"/>
                </a:solidFill>
              </a:rPr>
              <a:t>not be destroyed or be created</a:t>
            </a:r>
            <a:r>
              <a:rPr lang="en-GB" altLang="en-US" sz="1000">
                <a:solidFill>
                  <a:srgbClr val="4D4D4D"/>
                </a:solidFill>
              </a:rPr>
              <a:t> but simply changed from one form to another. Energy describes the </a:t>
            </a:r>
            <a:r>
              <a:rPr lang="en-GB" altLang="en-US" sz="1000" b="1">
                <a:solidFill>
                  <a:schemeClr val="hlink"/>
                </a:solidFill>
              </a:rPr>
              <a:t>amount of work which may potentially be done by forces within a system</a:t>
            </a:r>
            <a:r>
              <a:rPr lang="en-GB" altLang="en-US" sz="1000">
                <a:solidFill>
                  <a:srgbClr val="4D4D4D"/>
                </a:solidFill>
              </a:rPr>
              <a:t>.</a:t>
            </a:r>
          </a:p>
          <a:p>
            <a:pPr algn="just" eaLnBrk="1" hangingPunct="1"/>
            <a:endParaRPr lang="en-GB" altLang="en-US" sz="500">
              <a:solidFill>
                <a:srgbClr val="4D4D4D"/>
              </a:solidFill>
            </a:endParaRPr>
          </a:p>
          <a:p>
            <a:pPr algn="just" eaLnBrk="1" hangingPunct="1"/>
            <a:r>
              <a:rPr lang="en-GB" altLang="en-US" sz="1000" u="sng">
                <a:solidFill>
                  <a:srgbClr val="4D4D4D"/>
                </a:solidFill>
              </a:rPr>
              <a:t>There are many forms of energy as follows:</a:t>
            </a:r>
          </a:p>
          <a:p>
            <a:pPr algn="just" eaLnBrk="1" hangingPunct="1">
              <a:buFontTx/>
              <a:buChar char="•"/>
            </a:pPr>
            <a:endParaRPr lang="en-GB" altLang="en-US" sz="300">
              <a:solidFill>
                <a:srgbClr val="4D4D4D"/>
              </a:solidFill>
            </a:endParaRPr>
          </a:p>
          <a:p>
            <a:pPr algn="just" eaLnBrk="1" hangingPunct="1">
              <a:buClr>
                <a:srgbClr val="4D4D4D"/>
              </a:buClr>
              <a:buFontTx/>
              <a:buChar char="•"/>
            </a:pPr>
            <a:r>
              <a:rPr lang="en-GB" altLang="en-US" sz="1000" b="1">
                <a:solidFill>
                  <a:schemeClr val="hlink"/>
                </a:solidFill>
              </a:rPr>
              <a:t>Potential &amp; Chemical Energy</a:t>
            </a:r>
            <a:r>
              <a:rPr lang="en-GB" altLang="en-US" sz="1000">
                <a:solidFill>
                  <a:srgbClr val="4D4D4D"/>
                </a:solidFill>
              </a:rPr>
              <a:t> – this could be energy stored in a fossil fuel like coal.</a:t>
            </a:r>
          </a:p>
          <a:p>
            <a:pPr algn="just" eaLnBrk="1" hangingPunct="1">
              <a:buClr>
                <a:srgbClr val="4D4D4D"/>
              </a:buClr>
              <a:buFontTx/>
              <a:buChar char="•"/>
            </a:pPr>
            <a:r>
              <a:rPr lang="en-GB" altLang="en-US" sz="1000" b="1">
                <a:solidFill>
                  <a:schemeClr val="hlink"/>
                </a:solidFill>
              </a:rPr>
              <a:t>Thermal Energy</a:t>
            </a:r>
            <a:r>
              <a:rPr lang="en-GB" altLang="en-US" sz="1000">
                <a:solidFill>
                  <a:srgbClr val="4D4D4D"/>
                </a:solidFill>
              </a:rPr>
              <a:t> – above absolute zero energy is given out. For example, by the friction of a brake pad and disk, the disk warms up. </a:t>
            </a:r>
          </a:p>
          <a:p>
            <a:pPr algn="just" eaLnBrk="1" hangingPunct="1">
              <a:buClr>
                <a:srgbClr val="4D4D4D"/>
              </a:buClr>
              <a:buFontTx/>
              <a:buChar char="•"/>
            </a:pPr>
            <a:r>
              <a:rPr lang="en-GB" altLang="en-US" sz="1000" b="1">
                <a:solidFill>
                  <a:schemeClr val="hlink"/>
                </a:solidFill>
              </a:rPr>
              <a:t>Kinetic Energy</a:t>
            </a:r>
            <a:r>
              <a:rPr lang="en-GB" altLang="en-US" sz="1000">
                <a:solidFill>
                  <a:srgbClr val="4D4D4D"/>
                </a:solidFill>
              </a:rPr>
              <a:t> – this energy is due to movement and could be a train moving on a track.</a:t>
            </a:r>
          </a:p>
          <a:p>
            <a:pPr algn="just" eaLnBrk="1" hangingPunct="1">
              <a:buClr>
                <a:srgbClr val="4D4D4D"/>
              </a:buClr>
              <a:buFontTx/>
              <a:buChar char="•"/>
            </a:pPr>
            <a:r>
              <a:rPr lang="en-GB" altLang="en-US" sz="1000" b="1">
                <a:solidFill>
                  <a:schemeClr val="hlink"/>
                </a:solidFill>
              </a:rPr>
              <a:t>Nuclear Energy</a:t>
            </a:r>
            <a:r>
              <a:rPr lang="en-GB" altLang="en-US" sz="1000">
                <a:solidFill>
                  <a:srgbClr val="4D4D4D"/>
                </a:solidFill>
              </a:rPr>
              <a:t> – this is the energy released due to the nuclear fission.</a:t>
            </a:r>
          </a:p>
          <a:p>
            <a:pPr algn="just" eaLnBrk="1" hangingPunct="1">
              <a:buClr>
                <a:srgbClr val="4D4D4D"/>
              </a:buClr>
              <a:buFontTx/>
              <a:buChar char="•"/>
            </a:pPr>
            <a:r>
              <a:rPr lang="en-GB" altLang="en-US" sz="1000" b="1">
                <a:solidFill>
                  <a:schemeClr val="hlink"/>
                </a:solidFill>
              </a:rPr>
              <a:t>Light Energy</a:t>
            </a:r>
            <a:r>
              <a:rPr lang="en-GB" altLang="en-US" sz="1000">
                <a:solidFill>
                  <a:srgbClr val="4D4D4D"/>
                </a:solidFill>
              </a:rPr>
              <a:t> – the energy given out by luminous objects like the sun or candles.</a:t>
            </a:r>
          </a:p>
          <a:p>
            <a:pPr algn="just" eaLnBrk="1" hangingPunct="1">
              <a:buClr>
                <a:srgbClr val="4D4D4D"/>
              </a:buClr>
              <a:buFontTx/>
              <a:buChar char="•"/>
            </a:pPr>
            <a:r>
              <a:rPr lang="en-GB" altLang="en-US" sz="1000" b="1">
                <a:solidFill>
                  <a:schemeClr val="hlink"/>
                </a:solidFill>
              </a:rPr>
              <a:t>Electrical &amp; Electromagnet Energy</a:t>
            </a:r>
            <a:r>
              <a:rPr lang="en-GB" altLang="en-US" sz="1000">
                <a:solidFill>
                  <a:srgbClr val="4D4D4D"/>
                </a:solidFill>
              </a:rPr>
              <a:t> – this is when an electric current flows, for example, from a battery.</a:t>
            </a:r>
          </a:p>
          <a:p>
            <a:pPr algn="just" eaLnBrk="1" hangingPunct="1">
              <a:buClr>
                <a:srgbClr val="4D4D4D"/>
              </a:buClr>
              <a:buFontTx/>
              <a:buChar char="•"/>
            </a:pPr>
            <a:r>
              <a:rPr lang="en-GB" altLang="en-US" sz="1000" b="1">
                <a:solidFill>
                  <a:schemeClr val="hlink"/>
                </a:solidFill>
              </a:rPr>
              <a:t>Sound Energy</a:t>
            </a:r>
            <a:r>
              <a:rPr lang="en-GB" altLang="en-US" sz="1000">
                <a:solidFill>
                  <a:srgbClr val="4D4D4D"/>
                </a:solidFill>
              </a:rPr>
              <a:t> – this is the energy produced by a vibrating object like a guitar string or speaker.</a:t>
            </a:r>
          </a:p>
          <a:p>
            <a:pPr algn="just" eaLnBrk="1" hangingPunct="1">
              <a:buClr>
                <a:srgbClr val="4D4D4D"/>
              </a:buClr>
              <a:buFontTx/>
              <a:buChar char="•"/>
            </a:pPr>
            <a:r>
              <a:rPr lang="en-GB" altLang="en-US" sz="1000" b="1">
                <a:solidFill>
                  <a:schemeClr val="hlink"/>
                </a:solidFill>
              </a:rPr>
              <a:t>Elastic Energy</a:t>
            </a:r>
            <a:r>
              <a:rPr lang="en-GB" altLang="en-US" sz="1000">
                <a:solidFill>
                  <a:srgbClr val="4D4D4D"/>
                </a:solidFill>
              </a:rPr>
              <a:t> – when something is stretched it has elastic energy and can store energy until released.</a:t>
            </a:r>
          </a:p>
          <a:p>
            <a:pPr algn="just" eaLnBrk="1" hangingPunct="1"/>
            <a:endParaRPr lang="en-GB" altLang="en-US" sz="1000">
              <a:solidFill>
                <a:srgbClr val="4D4D4D"/>
              </a:solidFill>
            </a:endParaRPr>
          </a:p>
          <a:p>
            <a:pPr algn="just" eaLnBrk="1" hangingPunct="1"/>
            <a:r>
              <a:rPr lang="en-GB" altLang="en-US" sz="1000" b="1">
                <a:solidFill>
                  <a:schemeClr val="hlink"/>
                </a:solidFill>
              </a:rPr>
              <a:t>ENERGY TRANSFORMATIONS</a:t>
            </a:r>
          </a:p>
          <a:p>
            <a:pPr algn="just" eaLnBrk="1" hangingPunct="1"/>
            <a:r>
              <a:rPr lang="en-GB" altLang="en-US" sz="1000">
                <a:solidFill>
                  <a:srgbClr val="4D4D4D"/>
                </a:solidFill>
              </a:rPr>
              <a:t>When the energy is being used then usually some work or change is occurring. </a:t>
            </a:r>
            <a:r>
              <a:rPr lang="en-GB" altLang="en-US" sz="1000" b="1" u="sng">
                <a:solidFill>
                  <a:srgbClr val="993366"/>
                </a:solidFill>
              </a:rPr>
              <a:t>Energy will transform from one type to another</a:t>
            </a:r>
            <a:r>
              <a:rPr lang="en-GB" altLang="en-US" sz="1000">
                <a:solidFill>
                  <a:srgbClr val="4D4D4D"/>
                </a:solidFill>
              </a:rPr>
              <a:t>.</a:t>
            </a:r>
          </a:p>
          <a:p>
            <a:pPr algn="just" eaLnBrk="1" hangingPunct="1"/>
            <a:endParaRPr lang="en-GB" altLang="en-US" sz="500">
              <a:solidFill>
                <a:srgbClr val="4D4D4D"/>
              </a:solidFill>
            </a:endParaRPr>
          </a:p>
          <a:p>
            <a:pPr algn="just" eaLnBrk="1" hangingPunct="1"/>
            <a:r>
              <a:rPr lang="en-GB" altLang="en-US" sz="1000">
                <a:solidFill>
                  <a:srgbClr val="4D4D4D"/>
                </a:solidFill>
              </a:rPr>
              <a:t>One example, is a candle, when the candle is alight the energy source is the candle, the energy is transformed into light and heat.</a:t>
            </a:r>
          </a:p>
          <a:p>
            <a:pPr algn="just" eaLnBrk="1" hangingPunct="1"/>
            <a:endParaRPr lang="en-GB" altLang="en-US" sz="500">
              <a:solidFill>
                <a:srgbClr val="4D4D4D"/>
              </a:solidFill>
            </a:endParaRPr>
          </a:p>
          <a:p>
            <a:pPr algn="just" eaLnBrk="1" hangingPunct="1"/>
            <a:r>
              <a:rPr lang="en-GB" altLang="en-US" sz="1000">
                <a:solidFill>
                  <a:srgbClr val="4D4D4D"/>
                </a:solidFill>
              </a:rPr>
              <a:t>Another example, is a battery being the main energy source, this is chemical energy converting to electrical energy to power electrical device.</a:t>
            </a:r>
          </a:p>
          <a:p>
            <a:pPr algn="just" eaLnBrk="1" hangingPunct="1"/>
            <a:endParaRPr lang="en-GB" altLang="en-US" sz="1000" b="1">
              <a:solidFill>
                <a:srgbClr val="4D4D4D"/>
              </a:solidFill>
            </a:endParaRPr>
          </a:p>
          <a:p>
            <a:pPr algn="just" eaLnBrk="1" hangingPunct="1"/>
            <a:r>
              <a:rPr lang="en-GB" altLang="en-US" sz="1000" b="1">
                <a:solidFill>
                  <a:schemeClr val="hlink"/>
                </a:solidFill>
              </a:rPr>
              <a:t>ENERGY SOURCES</a:t>
            </a:r>
          </a:p>
          <a:p>
            <a:pPr algn="just" eaLnBrk="1" hangingPunct="1"/>
            <a:r>
              <a:rPr lang="en-GB" altLang="en-US" sz="1000">
                <a:solidFill>
                  <a:srgbClr val="4D4D4D"/>
                </a:solidFill>
              </a:rPr>
              <a:t>Energy sources can be placed into </a:t>
            </a:r>
            <a:r>
              <a:rPr lang="en-GB" altLang="en-US" sz="1000" b="1">
                <a:solidFill>
                  <a:schemeClr val="hlink"/>
                </a:solidFill>
              </a:rPr>
              <a:t>two categories</a:t>
            </a:r>
            <a:r>
              <a:rPr lang="en-GB" altLang="en-US" sz="1000">
                <a:solidFill>
                  <a:srgbClr val="4D4D4D"/>
                </a:solidFill>
              </a:rPr>
              <a:t>, renewable and non-renewable.</a:t>
            </a:r>
          </a:p>
          <a:p>
            <a:pPr algn="just" eaLnBrk="1" hangingPunct="1"/>
            <a:endParaRPr lang="en-GB" altLang="en-US" sz="500" b="1" i="1">
              <a:solidFill>
                <a:srgbClr val="4D4D4D"/>
              </a:solidFill>
            </a:endParaRPr>
          </a:p>
          <a:p>
            <a:pPr algn="just" eaLnBrk="1" hangingPunct="1"/>
            <a:r>
              <a:rPr lang="en-GB" altLang="en-US" sz="1000" b="1" i="1" u="sng">
                <a:solidFill>
                  <a:srgbClr val="993366"/>
                </a:solidFill>
              </a:rPr>
              <a:t>Renewable Sources</a:t>
            </a:r>
            <a:r>
              <a:rPr lang="en-GB" altLang="en-US" sz="1000" b="1" i="1">
                <a:solidFill>
                  <a:srgbClr val="4D4D4D"/>
                </a:solidFill>
              </a:rPr>
              <a:t> – </a:t>
            </a:r>
            <a:r>
              <a:rPr lang="en-GB" altLang="en-US" sz="1000" i="1">
                <a:solidFill>
                  <a:srgbClr val="4D4D4D"/>
                </a:solidFill>
              </a:rPr>
              <a:t>are things like </a:t>
            </a:r>
            <a:r>
              <a:rPr lang="en-GB" altLang="en-US" sz="1000" b="1" i="1">
                <a:solidFill>
                  <a:schemeClr val="hlink"/>
                </a:solidFill>
              </a:rPr>
              <a:t>wind farms and wind turbines</a:t>
            </a:r>
            <a:r>
              <a:rPr lang="en-GB" altLang="en-US" sz="1000" i="1">
                <a:solidFill>
                  <a:srgbClr val="4D4D4D"/>
                </a:solidFill>
              </a:rPr>
              <a:t>. Wind is always present on the earths surface and this will continue to </a:t>
            </a:r>
            <a:r>
              <a:rPr lang="en-GB" altLang="en-US" sz="1000" b="1" i="1">
                <a:solidFill>
                  <a:schemeClr val="hlink"/>
                </a:solidFill>
              </a:rPr>
              <a:t>move and drive the wind turbine blades and produce electricity</a:t>
            </a:r>
            <a:r>
              <a:rPr lang="en-GB" altLang="en-US" sz="1000" i="1">
                <a:solidFill>
                  <a:srgbClr val="4D4D4D"/>
                </a:solidFill>
              </a:rPr>
              <a:t>. Other example, include tidal wave generators and solar energy. </a:t>
            </a:r>
            <a:r>
              <a:rPr lang="en-GB" altLang="en-US" sz="1000" b="1" i="1">
                <a:solidFill>
                  <a:srgbClr val="4D4D4D"/>
                </a:solidFill>
              </a:rPr>
              <a:t> </a:t>
            </a:r>
          </a:p>
          <a:p>
            <a:pPr algn="just" eaLnBrk="1" hangingPunct="1"/>
            <a:endParaRPr lang="en-GB" altLang="en-US" sz="500" b="1">
              <a:solidFill>
                <a:srgbClr val="4D4D4D"/>
              </a:solidFill>
            </a:endParaRPr>
          </a:p>
          <a:p>
            <a:pPr algn="just" eaLnBrk="1" hangingPunct="1"/>
            <a:r>
              <a:rPr lang="en-GB" altLang="en-US" sz="1000" b="1" u="sng">
                <a:solidFill>
                  <a:srgbClr val="993366"/>
                </a:solidFill>
              </a:rPr>
              <a:t>Non Renewable Sources</a:t>
            </a:r>
            <a:r>
              <a:rPr lang="en-GB" altLang="en-US" sz="1000" b="1">
                <a:solidFill>
                  <a:srgbClr val="4D4D4D"/>
                </a:solidFill>
              </a:rPr>
              <a:t> – </a:t>
            </a:r>
            <a:r>
              <a:rPr lang="en-GB" altLang="en-US" sz="1000" i="1">
                <a:solidFill>
                  <a:srgbClr val="4D4D4D"/>
                </a:solidFill>
              </a:rPr>
              <a:t>this is when the energy are </a:t>
            </a:r>
            <a:r>
              <a:rPr lang="en-GB" altLang="en-US" sz="1000" b="1" i="1">
                <a:solidFill>
                  <a:schemeClr val="hlink"/>
                </a:solidFill>
              </a:rPr>
              <a:t>fossil fuels like oil, coal and gas</a:t>
            </a:r>
            <a:r>
              <a:rPr lang="en-GB" altLang="en-US" sz="1000" i="1">
                <a:solidFill>
                  <a:srgbClr val="4D4D4D"/>
                </a:solidFill>
              </a:rPr>
              <a:t> which will </a:t>
            </a:r>
            <a:r>
              <a:rPr lang="en-GB" altLang="en-US" sz="1000" b="1" i="1">
                <a:solidFill>
                  <a:schemeClr val="hlink"/>
                </a:solidFill>
              </a:rPr>
              <a:t>one day run out and cannot be replaced</a:t>
            </a:r>
            <a:r>
              <a:rPr lang="en-GB" altLang="en-US" sz="1000" i="1">
                <a:solidFill>
                  <a:srgbClr val="4D4D4D"/>
                </a:solidFill>
              </a:rPr>
              <a:t>.</a:t>
            </a:r>
          </a:p>
          <a:p>
            <a:pPr algn="just" eaLnBrk="1" hangingPunct="1"/>
            <a:endParaRPr lang="en-GB" altLang="en-US" sz="500" i="1">
              <a:solidFill>
                <a:srgbClr val="4D4D4D"/>
              </a:solidFill>
            </a:endParaRPr>
          </a:p>
          <a:p>
            <a:pPr algn="just" eaLnBrk="1" hangingPunct="1"/>
            <a:r>
              <a:rPr lang="en-GB" altLang="en-US" sz="1000" i="1">
                <a:solidFill>
                  <a:srgbClr val="4D4D4D"/>
                </a:solidFill>
              </a:rPr>
              <a:t>Designing systems and products as energy efficient as possible will </a:t>
            </a:r>
            <a:r>
              <a:rPr lang="en-GB" altLang="en-US" sz="1000" b="1" i="1" u="sng">
                <a:solidFill>
                  <a:srgbClr val="993366"/>
                </a:solidFill>
              </a:rPr>
              <a:t>help reduce the consumption of fossil fuels</a:t>
            </a:r>
            <a:r>
              <a:rPr lang="en-GB" altLang="en-US" sz="1000" i="1">
                <a:solidFill>
                  <a:srgbClr val="4D4D4D"/>
                </a:solidFill>
              </a:rPr>
              <a:t>. This could include the </a:t>
            </a:r>
            <a:r>
              <a:rPr lang="en-GB" altLang="en-US" sz="1000" b="1" i="1">
                <a:solidFill>
                  <a:schemeClr val="hlink"/>
                </a:solidFill>
              </a:rPr>
              <a:t>materials used, manufacturing processes or even the transportation</a:t>
            </a:r>
            <a:r>
              <a:rPr lang="en-GB" altLang="en-US" sz="1000" i="1">
                <a:solidFill>
                  <a:srgbClr val="4D4D4D"/>
                </a:solidFill>
              </a:rPr>
              <a:t> of the product.</a:t>
            </a:r>
            <a:r>
              <a:rPr lang="en-GB" altLang="en-US" sz="1000">
                <a:solidFill>
                  <a:srgbClr val="4D4D4D"/>
                </a:solidFill>
              </a:rPr>
              <a:t>    </a:t>
            </a:r>
            <a:endParaRPr lang="en-US" altLang="en-US" sz="1000">
              <a:solidFill>
                <a:srgbClr val="4D4D4D"/>
              </a:solidFill>
            </a:endParaRPr>
          </a:p>
        </p:txBody>
      </p:sp>
      <p:sp>
        <p:nvSpPr>
          <p:cNvPr id="102408" name="Text Box 20"/>
          <p:cNvSpPr txBox="1">
            <a:spLocks noChangeArrowheads="1"/>
          </p:cNvSpPr>
          <p:nvPr/>
        </p:nvSpPr>
        <p:spPr bwMode="auto">
          <a:xfrm>
            <a:off x="71438" y="3006725"/>
            <a:ext cx="3881437" cy="4456113"/>
          </a:xfrm>
          <a:prstGeom prst="rect">
            <a:avLst/>
          </a:prstGeom>
          <a:gradFill rotWithShape="1">
            <a:gsLst>
              <a:gs pos="0">
                <a:schemeClr val="bg1"/>
              </a:gs>
              <a:gs pos="100000">
                <a:srgbClr val="DEDEDE"/>
              </a:gs>
            </a:gsLst>
            <a:lin ang="18900000" scaled="1"/>
          </a:gra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a:solidFill>
                  <a:srgbClr val="4D4D4D"/>
                </a:solidFill>
              </a:rPr>
              <a:t>Sustainability is </a:t>
            </a:r>
            <a:r>
              <a:rPr lang="en-GB" altLang="en-US" sz="1000" b="1">
                <a:solidFill>
                  <a:schemeClr val="hlink"/>
                </a:solidFill>
              </a:rPr>
              <a:t>very important</a:t>
            </a:r>
            <a:r>
              <a:rPr lang="en-GB" altLang="en-US" sz="1000">
                <a:solidFill>
                  <a:srgbClr val="4D4D4D"/>
                </a:solidFill>
              </a:rPr>
              <a:t> when designing and manufacturing new products or systems </a:t>
            </a:r>
            <a:r>
              <a:rPr lang="en-GB" altLang="en-US" sz="1000" b="1">
                <a:solidFill>
                  <a:schemeClr val="hlink"/>
                </a:solidFill>
              </a:rPr>
              <a:t>in today's society</a:t>
            </a:r>
            <a:r>
              <a:rPr lang="en-GB" altLang="en-US" sz="1000">
                <a:solidFill>
                  <a:srgbClr val="4D4D4D"/>
                </a:solidFill>
              </a:rPr>
              <a:t>. It is </a:t>
            </a:r>
            <a:r>
              <a:rPr lang="en-GB" altLang="en-US" sz="1000" b="1" u="sng">
                <a:solidFill>
                  <a:srgbClr val="993366"/>
                </a:solidFill>
              </a:rPr>
              <a:t>ultimately marking products or systems that are environmentally friendly and energy efficient</a:t>
            </a:r>
            <a:r>
              <a:rPr lang="en-GB" altLang="en-US" sz="1000">
                <a:solidFill>
                  <a:srgbClr val="4D4D4D"/>
                </a:solidFill>
              </a:rPr>
              <a:t>. </a:t>
            </a:r>
          </a:p>
          <a:p>
            <a:pPr algn="just" eaLnBrk="1" hangingPunct="1"/>
            <a:endParaRPr lang="en-GB" altLang="en-US" sz="1000">
              <a:solidFill>
                <a:srgbClr val="4D4D4D"/>
              </a:solidFill>
            </a:endParaRPr>
          </a:p>
          <a:p>
            <a:pPr algn="just" eaLnBrk="1" hangingPunct="1"/>
            <a:r>
              <a:rPr lang="en-GB" altLang="en-US" sz="1000" u="sng">
                <a:solidFill>
                  <a:srgbClr val="4D4D4D"/>
                </a:solidFill>
              </a:rPr>
              <a:t>When designing a new product or system some things to consider are:</a:t>
            </a:r>
          </a:p>
          <a:p>
            <a:pPr algn="just" eaLnBrk="1" hangingPunct="1"/>
            <a:endParaRPr lang="en-GB" altLang="en-US" sz="500" u="sng">
              <a:solidFill>
                <a:srgbClr val="4D4D4D"/>
              </a:solidFill>
            </a:endParaRPr>
          </a:p>
          <a:p>
            <a:pPr algn="just" eaLnBrk="1" hangingPunct="1">
              <a:buFontTx/>
              <a:buChar char="•"/>
            </a:pPr>
            <a:r>
              <a:rPr lang="en-GB" altLang="en-US" sz="1000">
                <a:solidFill>
                  <a:srgbClr val="4D4D4D"/>
                </a:solidFill>
              </a:rPr>
              <a:t>How could I design the product to use less energy or make use of renewable energy like solar power?</a:t>
            </a:r>
          </a:p>
          <a:p>
            <a:pPr algn="just" eaLnBrk="1" hangingPunct="1"/>
            <a:endParaRPr lang="en-GB" altLang="en-US" sz="300">
              <a:solidFill>
                <a:srgbClr val="4D4D4D"/>
              </a:solidFill>
            </a:endParaRPr>
          </a:p>
          <a:p>
            <a:pPr algn="just" eaLnBrk="1" hangingPunct="1">
              <a:buFontTx/>
              <a:buChar char="•"/>
            </a:pPr>
            <a:r>
              <a:rPr lang="en-GB" altLang="en-US" sz="1000">
                <a:solidFill>
                  <a:srgbClr val="4D4D4D"/>
                </a:solidFill>
              </a:rPr>
              <a:t>How could I design the product so that it could be re-used rather than disposed of. How could I make it last longer rather than being replaced?</a:t>
            </a:r>
          </a:p>
          <a:p>
            <a:pPr algn="just" eaLnBrk="1" hangingPunct="1">
              <a:buFontTx/>
              <a:buChar char="•"/>
            </a:pPr>
            <a:endParaRPr lang="en-GB" altLang="en-US" sz="300">
              <a:solidFill>
                <a:srgbClr val="4D4D4D"/>
              </a:solidFill>
            </a:endParaRPr>
          </a:p>
          <a:p>
            <a:pPr algn="just" eaLnBrk="1" hangingPunct="1">
              <a:buFontTx/>
              <a:buChar char="•"/>
            </a:pPr>
            <a:r>
              <a:rPr lang="en-GB" altLang="en-US" sz="1000">
                <a:solidFill>
                  <a:srgbClr val="4D4D4D"/>
                </a:solidFill>
              </a:rPr>
              <a:t>How could I make sure the manufacturing of the product would have a low carbon footprint and low CO2 emissions?</a:t>
            </a:r>
          </a:p>
          <a:p>
            <a:pPr algn="just" eaLnBrk="1" hangingPunct="1">
              <a:buFontTx/>
              <a:buChar char="•"/>
            </a:pPr>
            <a:endParaRPr lang="en-GB" altLang="en-US" sz="300">
              <a:solidFill>
                <a:srgbClr val="4D4D4D"/>
              </a:solidFill>
            </a:endParaRPr>
          </a:p>
          <a:p>
            <a:pPr algn="just" eaLnBrk="1" hangingPunct="1">
              <a:buFontTx/>
              <a:buChar char="•"/>
            </a:pPr>
            <a:r>
              <a:rPr lang="en-GB" altLang="en-US" sz="1000">
                <a:solidFill>
                  <a:srgbClr val="4D4D4D"/>
                </a:solidFill>
              </a:rPr>
              <a:t>Have I chosen the best materials to make it from? Are they non-toxic, recyclable, do they require a lot of energy to produce or they renewable sources?</a:t>
            </a:r>
          </a:p>
          <a:p>
            <a:pPr algn="just" eaLnBrk="1" hangingPunct="1">
              <a:buFontTx/>
              <a:buChar char="•"/>
            </a:pPr>
            <a:endParaRPr lang="en-GB" altLang="en-US" sz="1000">
              <a:solidFill>
                <a:srgbClr val="4D4D4D"/>
              </a:solidFill>
            </a:endParaRPr>
          </a:p>
          <a:p>
            <a:pPr algn="just" eaLnBrk="1" hangingPunct="1"/>
            <a:r>
              <a:rPr lang="en-GB" altLang="en-US" sz="1000">
                <a:solidFill>
                  <a:srgbClr val="4D4D4D"/>
                </a:solidFill>
              </a:rPr>
              <a:t>Electronic products include many </a:t>
            </a:r>
            <a:r>
              <a:rPr lang="en-GB" altLang="en-US" sz="1000" b="1">
                <a:solidFill>
                  <a:schemeClr val="hlink"/>
                </a:solidFill>
              </a:rPr>
              <a:t>different materials ranging from plastics, metals and even toxic chemicals like mercury</a:t>
            </a:r>
            <a:r>
              <a:rPr lang="en-GB" altLang="en-US" sz="1000">
                <a:solidFill>
                  <a:srgbClr val="4D4D4D"/>
                </a:solidFill>
              </a:rPr>
              <a:t> (in a very small quantities). It is important to </a:t>
            </a:r>
            <a:r>
              <a:rPr lang="en-GB" altLang="en-US" sz="1000" b="1" u="sng">
                <a:solidFill>
                  <a:srgbClr val="993366"/>
                </a:solidFill>
              </a:rPr>
              <a:t>try and eliminate some materials or chose greener alternatives if possible</a:t>
            </a:r>
            <a:r>
              <a:rPr lang="en-GB" altLang="en-US" sz="1000">
                <a:solidFill>
                  <a:srgbClr val="4D4D4D"/>
                </a:solidFill>
              </a:rPr>
              <a:t>. </a:t>
            </a:r>
          </a:p>
          <a:p>
            <a:pPr algn="just" eaLnBrk="1" hangingPunct="1"/>
            <a:endParaRPr lang="en-GB" altLang="en-US" sz="1000">
              <a:solidFill>
                <a:srgbClr val="4D4D4D"/>
              </a:solidFill>
            </a:endParaRPr>
          </a:p>
          <a:p>
            <a:pPr algn="just" eaLnBrk="1" hangingPunct="1"/>
            <a:r>
              <a:rPr lang="en-GB" altLang="en-US" sz="1000">
                <a:solidFill>
                  <a:srgbClr val="4D4D4D"/>
                </a:solidFill>
              </a:rPr>
              <a:t>Some electronic companies make it clear that their products are </a:t>
            </a:r>
            <a:r>
              <a:rPr lang="en-GB" altLang="en-US" sz="1000" b="1">
                <a:solidFill>
                  <a:schemeClr val="hlink"/>
                </a:solidFill>
              </a:rPr>
              <a:t>lead and mercury free to the consumer</a:t>
            </a:r>
            <a:r>
              <a:rPr lang="en-GB" altLang="en-US" sz="1000">
                <a:solidFill>
                  <a:srgbClr val="4D4D4D"/>
                </a:solidFill>
              </a:rPr>
              <a:t>. Some products are advertised as </a:t>
            </a:r>
            <a:r>
              <a:rPr lang="en-GB" altLang="en-US" sz="1000" b="1" u="sng">
                <a:solidFill>
                  <a:srgbClr val="993366"/>
                </a:solidFill>
              </a:rPr>
              <a:t>100% recyclable</a:t>
            </a:r>
            <a:r>
              <a:rPr lang="en-GB" altLang="en-US" sz="1000">
                <a:solidFill>
                  <a:srgbClr val="4D4D4D"/>
                </a:solidFill>
              </a:rPr>
              <a:t>.</a:t>
            </a:r>
          </a:p>
          <a:p>
            <a:pPr algn="just" eaLnBrk="1" hangingPunct="1"/>
            <a:endParaRPr lang="en-GB" altLang="en-US" sz="1000" b="1" u="sng">
              <a:solidFill>
                <a:srgbClr val="4D4D4D"/>
              </a:solidFill>
            </a:endParaRPr>
          </a:p>
        </p:txBody>
      </p:sp>
      <p:pic>
        <p:nvPicPr>
          <p:cNvPr id="102409" name="Picture 42" descr="eafd-3-circles"/>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9763" y="7259638"/>
            <a:ext cx="2881312" cy="222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10" name="Picture 50" descr="3108_recycle_280_5966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53325" y="839788"/>
            <a:ext cx="777875"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11" name="Picture 52" descr="recycle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80300" y="1920875"/>
            <a:ext cx="879475"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412" name="Group 67"/>
          <p:cNvGrpSpPr>
            <a:grpSpLocks/>
          </p:cNvGrpSpPr>
          <p:nvPr/>
        </p:nvGrpSpPr>
        <p:grpSpPr bwMode="auto">
          <a:xfrm>
            <a:off x="4313238" y="5716588"/>
            <a:ext cx="3887787" cy="3763962"/>
            <a:chOff x="2717" y="3420"/>
            <a:chExt cx="2449" cy="2371"/>
          </a:xfrm>
        </p:grpSpPr>
        <p:sp>
          <p:nvSpPr>
            <p:cNvPr id="102417" name="AutoShape 43"/>
            <p:cNvSpPr>
              <a:spLocks noChangeArrowheads="1"/>
            </p:cNvSpPr>
            <p:nvPr/>
          </p:nvSpPr>
          <p:spPr bwMode="auto">
            <a:xfrm>
              <a:off x="2717" y="3420"/>
              <a:ext cx="1174" cy="301"/>
            </a:xfrm>
            <a:prstGeom prst="roundRect">
              <a:avLst>
                <a:gd name="adj" fmla="val 16667"/>
              </a:avLst>
            </a:prstGeom>
            <a:solidFill>
              <a:srgbClr val="D37BA7"/>
            </a:solidFill>
            <a:ln w="12700" algn="ctr">
              <a:solidFill>
                <a:srgbClr val="D37BA7"/>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t>MATERIAL EXTRACTION &amp; PROCESSING</a:t>
              </a:r>
              <a:endParaRPr lang="en-US" altLang="en-US" sz="1000"/>
            </a:p>
          </p:txBody>
        </p:sp>
        <p:sp>
          <p:nvSpPr>
            <p:cNvPr id="102418" name="AutoShape 44"/>
            <p:cNvSpPr>
              <a:spLocks noChangeArrowheads="1"/>
            </p:cNvSpPr>
            <p:nvPr/>
          </p:nvSpPr>
          <p:spPr bwMode="auto">
            <a:xfrm>
              <a:off x="4310" y="3465"/>
              <a:ext cx="856" cy="194"/>
            </a:xfrm>
            <a:prstGeom prst="roundRect">
              <a:avLst>
                <a:gd name="adj" fmla="val 16667"/>
              </a:avLst>
            </a:prstGeom>
            <a:solidFill>
              <a:srgbClr val="97FFFF"/>
            </a:solidFill>
            <a:ln w="12700" algn="ctr">
              <a:solidFill>
                <a:srgbClr val="97FFFF"/>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t>PRODUCTION</a:t>
              </a:r>
              <a:endParaRPr lang="en-US" altLang="en-US" sz="1000"/>
            </a:p>
          </p:txBody>
        </p:sp>
        <p:sp>
          <p:nvSpPr>
            <p:cNvPr id="102419" name="AutoShape 45"/>
            <p:cNvSpPr>
              <a:spLocks noChangeArrowheads="1"/>
            </p:cNvSpPr>
            <p:nvPr/>
          </p:nvSpPr>
          <p:spPr bwMode="auto">
            <a:xfrm>
              <a:off x="3714" y="4417"/>
              <a:ext cx="1418" cy="301"/>
            </a:xfrm>
            <a:prstGeom prst="roundRect">
              <a:avLst>
                <a:gd name="adj" fmla="val 16667"/>
              </a:avLst>
            </a:prstGeom>
            <a:solidFill>
              <a:srgbClr val="C0C0C0"/>
            </a:solidFill>
            <a:ln w="12700" algn="ctr">
              <a:solidFill>
                <a:srgbClr val="C0C0C0"/>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t>TRANSPORATION OR DISTRIBUTION</a:t>
              </a:r>
              <a:endParaRPr lang="en-US" altLang="en-US" sz="1000"/>
            </a:p>
          </p:txBody>
        </p:sp>
        <p:sp>
          <p:nvSpPr>
            <p:cNvPr id="102420" name="AutoShape 46"/>
            <p:cNvSpPr>
              <a:spLocks noChangeArrowheads="1"/>
            </p:cNvSpPr>
            <p:nvPr/>
          </p:nvSpPr>
          <p:spPr bwMode="auto">
            <a:xfrm>
              <a:off x="4169" y="5073"/>
              <a:ext cx="453" cy="194"/>
            </a:xfrm>
            <a:prstGeom prst="roundRect">
              <a:avLst>
                <a:gd name="adj" fmla="val 16667"/>
              </a:avLst>
            </a:prstGeom>
            <a:solidFill>
              <a:srgbClr val="85FF85"/>
            </a:solidFill>
            <a:ln w="12700" algn="ctr">
              <a:solidFill>
                <a:srgbClr val="85FF85"/>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t>SELL</a:t>
              </a:r>
              <a:endParaRPr lang="en-US" altLang="en-US" sz="1000"/>
            </a:p>
          </p:txBody>
        </p:sp>
        <p:sp>
          <p:nvSpPr>
            <p:cNvPr id="102421" name="AutoShape 53"/>
            <p:cNvSpPr>
              <a:spLocks noChangeArrowheads="1"/>
            </p:cNvSpPr>
            <p:nvPr/>
          </p:nvSpPr>
          <p:spPr bwMode="auto">
            <a:xfrm>
              <a:off x="3488" y="5597"/>
              <a:ext cx="861" cy="194"/>
            </a:xfrm>
            <a:prstGeom prst="roundRect">
              <a:avLst>
                <a:gd name="adj" fmla="val 16667"/>
              </a:avLst>
            </a:prstGeom>
            <a:solidFill>
              <a:srgbClr val="FFE579"/>
            </a:solidFill>
            <a:ln w="12700" algn="ctr">
              <a:solidFill>
                <a:srgbClr val="FFE579"/>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t>PRODUCT USE</a:t>
              </a:r>
              <a:endParaRPr lang="en-US" altLang="en-US" sz="1000"/>
            </a:p>
          </p:txBody>
        </p:sp>
        <p:sp>
          <p:nvSpPr>
            <p:cNvPr id="102422" name="AutoShape 54"/>
            <p:cNvSpPr>
              <a:spLocks noChangeArrowheads="1"/>
            </p:cNvSpPr>
            <p:nvPr/>
          </p:nvSpPr>
          <p:spPr bwMode="auto">
            <a:xfrm>
              <a:off x="3079" y="5085"/>
              <a:ext cx="494" cy="194"/>
            </a:xfrm>
            <a:prstGeom prst="roundRect">
              <a:avLst>
                <a:gd name="adj" fmla="val 16667"/>
              </a:avLst>
            </a:prstGeom>
            <a:solidFill>
              <a:srgbClr val="FFAB81"/>
            </a:solidFill>
            <a:ln w="12700" algn="ctr">
              <a:solidFill>
                <a:srgbClr val="FFAB81"/>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t>REUSE</a:t>
              </a:r>
              <a:endParaRPr lang="en-US" altLang="en-US" sz="1000"/>
            </a:p>
          </p:txBody>
        </p:sp>
        <p:sp>
          <p:nvSpPr>
            <p:cNvPr id="102423" name="AutoShape 55"/>
            <p:cNvSpPr>
              <a:spLocks noChangeArrowheads="1"/>
            </p:cNvSpPr>
            <p:nvPr/>
          </p:nvSpPr>
          <p:spPr bwMode="auto">
            <a:xfrm>
              <a:off x="2762" y="4450"/>
              <a:ext cx="635" cy="194"/>
            </a:xfrm>
            <a:prstGeom prst="roundRect">
              <a:avLst>
                <a:gd name="adj" fmla="val 16667"/>
              </a:avLst>
            </a:prstGeom>
            <a:solidFill>
              <a:srgbClr val="FF9953"/>
            </a:solidFill>
            <a:ln w="12700" algn="ctr">
              <a:solidFill>
                <a:srgbClr val="FF9953"/>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t>DISPOSAL</a:t>
              </a:r>
              <a:endParaRPr lang="en-US" altLang="en-US" sz="1000"/>
            </a:p>
          </p:txBody>
        </p:sp>
        <p:sp>
          <p:nvSpPr>
            <p:cNvPr id="102424" name="AutoShape 56"/>
            <p:cNvSpPr>
              <a:spLocks noChangeArrowheads="1"/>
            </p:cNvSpPr>
            <p:nvPr/>
          </p:nvSpPr>
          <p:spPr bwMode="auto">
            <a:xfrm>
              <a:off x="3488" y="3918"/>
              <a:ext cx="680" cy="194"/>
            </a:xfrm>
            <a:prstGeom prst="roundRect">
              <a:avLst>
                <a:gd name="adj" fmla="val 16667"/>
              </a:avLst>
            </a:prstGeom>
            <a:solidFill>
              <a:srgbClr val="CDFF3F"/>
            </a:solidFill>
            <a:ln w="12700" algn="ctr">
              <a:solidFill>
                <a:srgbClr val="CDFF3F"/>
              </a:solidFill>
              <a:round/>
              <a:headEnd/>
              <a:tailEnd/>
            </a:ln>
          </p:spPr>
          <p:txBody>
            <a:bodyPr lIns="128005" tIns="64002" rIns="128005" bIns="64002" anchor="ctr">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r>
                <a:rPr lang="en-GB" altLang="en-US" sz="1000"/>
                <a:t>RECYCLE</a:t>
              </a:r>
              <a:endParaRPr lang="en-US" altLang="en-US" sz="1000"/>
            </a:p>
          </p:txBody>
        </p:sp>
        <p:sp>
          <p:nvSpPr>
            <p:cNvPr id="102425" name="Line 57"/>
            <p:cNvSpPr>
              <a:spLocks noChangeShapeType="1"/>
            </p:cNvSpPr>
            <p:nvPr/>
          </p:nvSpPr>
          <p:spPr bwMode="auto">
            <a:xfrm>
              <a:off x="3896" y="3556"/>
              <a:ext cx="363" cy="0"/>
            </a:xfrm>
            <a:prstGeom prst="line">
              <a:avLst/>
            </a:prstGeom>
            <a:noFill/>
            <a:ln w="28575">
              <a:solidFill>
                <a:srgbClr val="808080"/>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102426" name="Line 58"/>
            <p:cNvSpPr>
              <a:spLocks noChangeShapeType="1"/>
            </p:cNvSpPr>
            <p:nvPr/>
          </p:nvSpPr>
          <p:spPr bwMode="auto">
            <a:xfrm flipH="1">
              <a:off x="4259" y="5279"/>
              <a:ext cx="0" cy="272"/>
            </a:xfrm>
            <a:prstGeom prst="line">
              <a:avLst/>
            </a:prstGeom>
            <a:noFill/>
            <a:ln w="28575">
              <a:solidFill>
                <a:srgbClr val="808080"/>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102427" name="Line 59"/>
            <p:cNvSpPr>
              <a:spLocks noChangeShapeType="1"/>
            </p:cNvSpPr>
            <p:nvPr/>
          </p:nvSpPr>
          <p:spPr bwMode="auto">
            <a:xfrm flipV="1">
              <a:off x="4122" y="3646"/>
              <a:ext cx="182" cy="226"/>
            </a:xfrm>
            <a:prstGeom prst="line">
              <a:avLst/>
            </a:prstGeom>
            <a:noFill/>
            <a:ln w="28575">
              <a:solidFill>
                <a:srgbClr val="808080"/>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102428" name="Line 60"/>
            <p:cNvSpPr>
              <a:spLocks noChangeShapeType="1"/>
            </p:cNvSpPr>
            <p:nvPr/>
          </p:nvSpPr>
          <p:spPr bwMode="auto">
            <a:xfrm>
              <a:off x="4622" y="3692"/>
              <a:ext cx="0" cy="680"/>
            </a:xfrm>
            <a:prstGeom prst="line">
              <a:avLst/>
            </a:prstGeom>
            <a:noFill/>
            <a:ln w="28575">
              <a:solidFill>
                <a:srgbClr val="808080"/>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102429" name="Line 61"/>
            <p:cNvSpPr>
              <a:spLocks noChangeShapeType="1"/>
            </p:cNvSpPr>
            <p:nvPr/>
          </p:nvSpPr>
          <p:spPr bwMode="auto">
            <a:xfrm>
              <a:off x="4395" y="4735"/>
              <a:ext cx="0" cy="317"/>
            </a:xfrm>
            <a:prstGeom prst="line">
              <a:avLst/>
            </a:prstGeom>
            <a:noFill/>
            <a:ln w="28575">
              <a:solidFill>
                <a:srgbClr val="808080"/>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102430" name="Line 62"/>
            <p:cNvSpPr>
              <a:spLocks noChangeShapeType="1"/>
            </p:cNvSpPr>
            <p:nvPr/>
          </p:nvSpPr>
          <p:spPr bwMode="auto">
            <a:xfrm flipV="1">
              <a:off x="3352" y="4145"/>
              <a:ext cx="136" cy="272"/>
            </a:xfrm>
            <a:prstGeom prst="line">
              <a:avLst/>
            </a:prstGeom>
            <a:noFill/>
            <a:ln w="28575">
              <a:solidFill>
                <a:srgbClr val="808080"/>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102431" name="Line 63"/>
            <p:cNvSpPr>
              <a:spLocks noChangeShapeType="1"/>
            </p:cNvSpPr>
            <p:nvPr/>
          </p:nvSpPr>
          <p:spPr bwMode="auto">
            <a:xfrm flipH="1" flipV="1">
              <a:off x="3352" y="5325"/>
              <a:ext cx="136" cy="272"/>
            </a:xfrm>
            <a:prstGeom prst="line">
              <a:avLst/>
            </a:prstGeom>
            <a:noFill/>
            <a:ln w="28575">
              <a:solidFill>
                <a:srgbClr val="808080"/>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102432" name="Line 64"/>
            <p:cNvSpPr>
              <a:spLocks noChangeShapeType="1"/>
            </p:cNvSpPr>
            <p:nvPr/>
          </p:nvSpPr>
          <p:spPr bwMode="auto">
            <a:xfrm flipH="1" flipV="1">
              <a:off x="3170" y="4690"/>
              <a:ext cx="182" cy="362"/>
            </a:xfrm>
            <a:prstGeom prst="line">
              <a:avLst/>
            </a:prstGeom>
            <a:noFill/>
            <a:ln w="28575">
              <a:solidFill>
                <a:srgbClr val="808080"/>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102433" name="Line 65"/>
            <p:cNvSpPr>
              <a:spLocks noChangeShapeType="1"/>
            </p:cNvSpPr>
            <p:nvPr/>
          </p:nvSpPr>
          <p:spPr bwMode="auto">
            <a:xfrm flipH="1" flipV="1">
              <a:off x="3442" y="4735"/>
              <a:ext cx="363" cy="817"/>
            </a:xfrm>
            <a:prstGeom prst="line">
              <a:avLst/>
            </a:prstGeom>
            <a:noFill/>
            <a:ln w="28575">
              <a:solidFill>
                <a:srgbClr val="808080"/>
              </a:solidFill>
              <a:round/>
              <a:headEnd/>
              <a:tailEnd type="triangle" w="med" len="med"/>
            </a:ln>
            <a:extLst>
              <a:ext uri="{909E8E84-426E-40DD-AFC4-6F175D3DCCD1}">
                <a14:hiddenFill xmlns:a14="http://schemas.microsoft.com/office/drawing/2010/main">
                  <a:noFill/>
                </a14:hiddenFill>
              </a:ext>
            </a:extLst>
          </p:spPr>
          <p:txBody>
            <a:bodyPr lIns="128005" tIns="64002" rIns="128005" bIns="64002" anchor="ctr">
              <a:spAutoFit/>
            </a:bodyPr>
            <a:lstStyle/>
            <a:p>
              <a:endParaRPr lang="en-GB"/>
            </a:p>
          </p:txBody>
        </p:sp>
        <p:sp>
          <p:nvSpPr>
            <p:cNvPr id="102434" name="Freeform 66"/>
            <p:cNvSpPr>
              <a:spLocks/>
            </p:cNvSpPr>
            <p:nvPr/>
          </p:nvSpPr>
          <p:spPr bwMode="auto">
            <a:xfrm>
              <a:off x="2838" y="5234"/>
              <a:ext cx="559" cy="453"/>
            </a:xfrm>
            <a:custGeom>
              <a:avLst/>
              <a:gdLst>
                <a:gd name="T0" fmla="*/ 196 w 559"/>
                <a:gd name="T1" fmla="*/ 0 h 453"/>
                <a:gd name="T2" fmla="*/ 60 w 559"/>
                <a:gd name="T3" fmla="*/ 181 h 453"/>
                <a:gd name="T4" fmla="*/ 559 w 559"/>
                <a:gd name="T5" fmla="*/ 453 h 453"/>
                <a:gd name="T6" fmla="*/ 0 60000 65536"/>
                <a:gd name="T7" fmla="*/ 0 60000 65536"/>
                <a:gd name="T8" fmla="*/ 0 60000 65536"/>
                <a:gd name="T9" fmla="*/ 0 w 559"/>
                <a:gd name="T10" fmla="*/ 0 h 453"/>
                <a:gd name="T11" fmla="*/ 559 w 559"/>
                <a:gd name="T12" fmla="*/ 453 h 453"/>
              </a:gdLst>
              <a:ahLst/>
              <a:cxnLst>
                <a:cxn ang="T6">
                  <a:pos x="T0" y="T1"/>
                </a:cxn>
                <a:cxn ang="T7">
                  <a:pos x="T2" y="T3"/>
                </a:cxn>
                <a:cxn ang="T8">
                  <a:pos x="T4" y="T5"/>
                </a:cxn>
              </a:cxnLst>
              <a:rect l="T9" t="T10" r="T11" b="T12"/>
              <a:pathLst>
                <a:path w="559" h="453">
                  <a:moveTo>
                    <a:pt x="196" y="0"/>
                  </a:moveTo>
                  <a:cubicBezTo>
                    <a:pt x="98" y="53"/>
                    <a:pt x="0" y="106"/>
                    <a:pt x="60" y="181"/>
                  </a:cubicBezTo>
                  <a:cubicBezTo>
                    <a:pt x="120" y="256"/>
                    <a:pt x="468" y="415"/>
                    <a:pt x="559" y="453"/>
                  </a:cubicBezTo>
                </a:path>
              </a:pathLst>
            </a:custGeom>
            <a:noFill/>
            <a:ln w="25400" cap="flat" cmpd="sng">
              <a:solidFill>
                <a:srgbClr val="808080"/>
              </a:solidFill>
              <a:prstDash val="solid"/>
              <a:round/>
              <a:headEnd/>
              <a:tailEnd type="triangle" w="med" len="med"/>
            </a:ln>
            <a:extLst>
              <a:ext uri="{909E8E84-426E-40DD-AFC4-6F175D3DCCD1}">
                <a14:hiddenFill xmlns:a14="http://schemas.microsoft.com/office/drawing/2010/main">
                  <a:solidFill>
                    <a:srgbClr val="FFFFFF"/>
                  </a:solidFill>
                </a14:hiddenFill>
              </a:ext>
            </a:extLst>
          </p:spPr>
          <p:txBody>
            <a:bodyPr lIns="128005" tIns="64002" rIns="128005" bIns="64002" anchor="ctr">
              <a:spAutoFit/>
            </a:bodyPr>
            <a:lstStyle/>
            <a:p>
              <a:endParaRPr lang="en-GB"/>
            </a:p>
          </p:txBody>
        </p:sp>
      </p:grpSp>
      <p:sp>
        <p:nvSpPr>
          <p:cNvPr id="102413" name="Rectangle 68"/>
          <p:cNvSpPr>
            <a:spLocks noChangeArrowheads="1"/>
          </p:cNvSpPr>
          <p:nvPr/>
        </p:nvSpPr>
        <p:spPr bwMode="auto">
          <a:xfrm>
            <a:off x="4240213" y="768350"/>
            <a:ext cx="316865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000" b="1">
                <a:solidFill>
                  <a:schemeClr val="hlink"/>
                </a:solidFill>
              </a:rPr>
              <a:t>RECYCLING</a:t>
            </a:r>
          </a:p>
          <a:p>
            <a:pPr algn="just" eaLnBrk="1" hangingPunct="1"/>
            <a:r>
              <a:rPr lang="en-GB" altLang="en-US" sz="1000">
                <a:solidFill>
                  <a:srgbClr val="4D4D4D"/>
                </a:solidFill>
              </a:rPr>
              <a:t>When designing and manufacturing new products it is always </a:t>
            </a:r>
            <a:r>
              <a:rPr lang="en-GB" altLang="en-US" sz="1000" b="1">
                <a:solidFill>
                  <a:schemeClr val="hlink"/>
                </a:solidFill>
              </a:rPr>
              <a:t>important to consider the recyclability of the materials and parts you use</a:t>
            </a:r>
            <a:r>
              <a:rPr lang="en-GB" altLang="en-US" sz="1000">
                <a:solidFill>
                  <a:srgbClr val="4D4D4D"/>
                </a:solidFill>
              </a:rPr>
              <a:t>.</a:t>
            </a:r>
          </a:p>
          <a:p>
            <a:pPr algn="just" eaLnBrk="1" hangingPunct="1"/>
            <a:endParaRPr lang="en-GB" altLang="en-US" sz="300">
              <a:solidFill>
                <a:srgbClr val="4D4D4D"/>
              </a:solidFill>
            </a:endParaRPr>
          </a:p>
          <a:p>
            <a:pPr algn="just" eaLnBrk="1" hangingPunct="1"/>
            <a:r>
              <a:rPr lang="en-GB" altLang="en-US" sz="1000">
                <a:solidFill>
                  <a:srgbClr val="4D4D4D"/>
                </a:solidFill>
              </a:rPr>
              <a:t>Recycling gives the designers the opportunity to take </a:t>
            </a:r>
            <a:r>
              <a:rPr lang="en-GB" altLang="en-US" sz="1000" b="1">
                <a:solidFill>
                  <a:schemeClr val="hlink"/>
                </a:solidFill>
              </a:rPr>
              <a:t>old unused products</a:t>
            </a:r>
            <a:r>
              <a:rPr lang="en-GB" altLang="en-US" sz="1000">
                <a:solidFill>
                  <a:srgbClr val="4D4D4D"/>
                </a:solidFill>
              </a:rPr>
              <a:t> it is always  important to consider the recyclability of the materials and parts that the designers use.</a:t>
            </a:r>
          </a:p>
          <a:p>
            <a:pPr algn="just" eaLnBrk="1" hangingPunct="1"/>
            <a:endParaRPr lang="en-GB" altLang="en-US" sz="300">
              <a:solidFill>
                <a:srgbClr val="4D4D4D"/>
              </a:solidFill>
            </a:endParaRPr>
          </a:p>
          <a:p>
            <a:pPr algn="just" eaLnBrk="1" hangingPunct="1"/>
            <a:r>
              <a:rPr lang="en-GB" altLang="en-US" sz="1000">
                <a:solidFill>
                  <a:srgbClr val="4D4D4D"/>
                </a:solidFill>
              </a:rPr>
              <a:t>Some </a:t>
            </a:r>
            <a:r>
              <a:rPr lang="en-GB" altLang="en-US" sz="1000" b="1">
                <a:solidFill>
                  <a:schemeClr val="hlink"/>
                </a:solidFill>
              </a:rPr>
              <a:t>materials are much more easy to recycle than others</a:t>
            </a:r>
            <a:r>
              <a:rPr lang="en-GB" altLang="en-US" sz="1000">
                <a:solidFill>
                  <a:srgbClr val="4D4D4D"/>
                </a:solidFill>
              </a:rPr>
              <a:t>.  Manufacturers now place </a:t>
            </a:r>
            <a:r>
              <a:rPr lang="en-GB" altLang="en-US" sz="1000" b="1" u="sng">
                <a:solidFill>
                  <a:srgbClr val="993366"/>
                </a:solidFill>
              </a:rPr>
              <a:t>recyclable labels</a:t>
            </a:r>
            <a:r>
              <a:rPr lang="en-GB" altLang="en-US" sz="1000">
                <a:solidFill>
                  <a:srgbClr val="4D4D4D"/>
                </a:solidFill>
              </a:rPr>
              <a:t> on their products and </a:t>
            </a:r>
            <a:r>
              <a:rPr lang="en-GB" altLang="en-US" sz="1000" b="1">
                <a:solidFill>
                  <a:schemeClr val="hlink"/>
                </a:solidFill>
              </a:rPr>
              <a:t>state of it has been made from recycled materials</a:t>
            </a:r>
            <a:r>
              <a:rPr lang="en-GB" altLang="en-US" sz="1000">
                <a:solidFill>
                  <a:srgbClr val="4D4D4D"/>
                </a:solidFill>
              </a:rPr>
              <a:t>.</a:t>
            </a:r>
          </a:p>
        </p:txBody>
      </p:sp>
      <p:sp>
        <p:nvSpPr>
          <p:cNvPr id="102414" name="Rectangle 69"/>
          <p:cNvSpPr>
            <a:spLocks noChangeArrowheads="1"/>
          </p:cNvSpPr>
          <p:nvPr/>
        </p:nvSpPr>
        <p:spPr bwMode="auto">
          <a:xfrm>
            <a:off x="8407400" y="520700"/>
            <a:ext cx="2601913"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ENERGY SOURCES</a:t>
            </a:r>
          </a:p>
        </p:txBody>
      </p:sp>
      <p:sp>
        <p:nvSpPr>
          <p:cNvPr id="102415" name="Text Box 70"/>
          <p:cNvSpPr txBox="1">
            <a:spLocks noChangeArrowheads="1"/>
          </p:cNvSpPr>
          <p:nvPr/>
        </p:nvSpPr>
        <p:spPr bwMode="auto">
          <a:xfrm>
            <a:off x="-20638" y="-23813"/>
            <a:ext cx="4044951" cy="1352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4000" b="1">
                <a:solidFill>
                  <a:srgbClr val="D60093"/>
                </a:solidFill>
                <a:cs typeface="Arial" pitchFamily="34" charset="0"/>
              </a:rPr>
              <a:t>APPENDIX ONE</a:t>
            </a:r>
          </a:p>
        </p:txBody>
      </p:sp>
      <p:sp>
        <p:nvSpPr>
          <p:cNvPr id="102416" name="Text Box 77"/>
          <p:cNvSpPr txBox="1">
            <a:spLocks noChangeArrowheads="1"/>
          </p:cNvSpPr>
          <p:nvPr/>
        </p:nvSpPr>
        <p:spPr bwMode="auto">
          <a:xfrm>
            <a:off x="11080750" y="47625"/>
            <a:ext cx="1792288"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dash"/>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800" b="1">
                <a:solidFill>
                  <a:srgbClr val="FF9900"/>
                </a:solidFill>
              </a:rPr>
              <a:t>Page 2 of 9</a:t>
            </a:r>
            <a:endParaRPr lang="en-US" altLang="en-US" sz="1800" b="1">
              <a:solidFill>
                <a:srgbClr val="FF9900"/>
              </a:solidFill>
            </a:endParaRP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Box 2"/>
          <p:cNvSpPr txBox="1">
            <a:spLocks noChangeArrowheads="1"/>
          </p:cNvSpPr>
          <p:nvPr/>
        </p:nvSpPr>
        <p:spPr bwMode="auto">
          <a:xfrm>
            <a:off x="-7938" y="2640013"/>
            <a:ext cx="4105276"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600" b="1">
                <a:solidFill>
                  <a:schemeClr val="hlink"/>
                </a:solidFill>
                <a:cs typeface="Arial" pitchFamily="34" charset="0"/>
              </a:rPr>
              <a:t>PACKAGING</a:t>
            </a:r>
            <a:endParaRPr lang="en-GB" altLang="en-US" sz="1600" b="1" u="sng">
              <a:solidFill>
                <a:schemeClr val="hlink"/>
              </a:solidFill>
              <a:cs typeface="Arial" pitchFamily="34" charset="0"/>
            </a:endParaRPr>
          </a:p>
        </p:txBody>
      </p:sp>
      <p:sp>
        <p:nvSpPr>
          <p:cNvPr id="103427" name="Text Box 6"/>
          <p:cNvSpPr txBox="1">
            <a:spLocks noChangeArrowheads="1"/>
          </p:cNvSpPr>
          <p:nvPr/>
        </p:nvSpPr>
        <p:spPr bwMode="auto">
          <a:xfrm>
            <a:off x="136525" y="2928938"/>
            <a:ext cx="3744913" cy="5216525"/>
          </a:xfrm>
          <a:prstGeom prst="rect">
            <a:avLst/>
          </a:prstGeom>
          <a:gradFill rotWithShape="1">
            <a:gsLst>
              <a:gs pos="0">
                <a:srgbClr val="E2E2E2"/>
              </a:gs>
              <a:gs pos="100000">
                <a:schemeClr val="bg1">
                  <a:alpha val="10001"/>
                </a:schemeClr>
              </a:gs>
            </a:gsLst>
            <a:lin ang="0" scaled="1"/>
          </a:gradFill>
          <a:ln>
            <a:noFill/>
          </a:ln>
          <a:extLs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400" b="1">
                <a:solidFill>
                  <a:srgbClr val="5F5F5F"/>
                </a:solidFill>
              </a:rPr>
              <a:t>FEATURES OF PACKAGING</a:t>
            </a:r>
          </a:p>
          <a:p>
            <a:pPr algn="just" eaLnBrk="1" hangingPunct="1"/>
            <a:endParaRPr lang="en-GB" altLang="en-US" sz="1000">
              <a:solidFill>
                <a:srgbClr val="5F5F5F"/>
              </a:solidFill>
            </a:endParaRPr>
          </a:p>
          <a:p>
            <a:pPr algn="just" eaLnBrk="1" hangingPunct="1"/>
            <a:r>
              <a:rPr lang="en-GB" altLang="en-US" sz="1000">
                <a:solidFill>
                  <a:srgbClr val="5F5F5F"/>
                </a:solidFill>
              </a:rPr>
              <a:t>The packaging of a product can have </a:t>
            </a:r>
            <a:r>
              <a:rPr lang="en-GB" altLang="en-US" sz="1000" b="1" u="sng">
                <a:solidFill>
                  <a:srgbClr val="993366"/>
                </a:solidFill>
              </a:rPr>
              <a:t>many purposes or functions</a:t>
            </a:r>
            <a:r>
              <a:rPr lang="en-GB" altLang="en-US" sz="1000">
                <a:solidFill>
                  <a:srgbClr val="5F5F5F"/>
                </a:solidFill>
              </a:rPr>
              <a:t> such as:</a:t>
            </a:r>
          </a:p>
          <a:p>
            <a:pPr algn="just" eaLnBrk="1" hangingPunct="1"/>
            <a:endParaRPr lang="en-GB" altLang="en-US" sz="1000">
              <a:solidFill>
                <a:srgbClr val="5F5F5F"/>
              </a:solidFill>
            </a:endParaRPr>
          </a:p>
          <a:p>
            <a:pPr algn="just" eaLnBrk="1" hangingPunct="1"/>
            <a:r>
              <a:rPr lang="en-GB" altLang="en-US" sz="1000" b="1">
                <a:solidFill>
                  <a:schemeClr val="hlink"/>
                </a:solidFill>
              </a:rPr>
              <a:t>PRESENTATION</a:t>
            </a:r>
          </a:p>
          <a:p>
            <a:pPr algn="just" eaLnBrk="1" hangingPunct="1"/>
            <a:r>
              <a:rPr lang="en-GB" altLang="en-US" sz="1000">
                <a:solidFill>
                  <a:srgbClr val="5F5F5F"/>
                </a:solidFill>
              </a:rPr>
              <a:t>The package presents the item </a:t>
            </a:r>
            <a:r>
              <a:rPr lang="en-GB" altLang="en-US" sz="1000" b="1">
                <a:solidFill>
                  <a:schemeClr val="hlink"/>
                </a:solidFill>
              </a:rPr>
              <a:t>to the customer in an attractive way</a:t>
            </a:r>
            <a:r>
              <a:rPr lang="en-GB" altLang="en-US" sz="1000">
                <a:solidFill>
                  <a:srgbClr val="5F5F5F"/>
                </a:solidFill>
              </a:rPr>
              <a:t>. The package can </a:t>
            </a:r>
            <a:r>
              <a:rPr lang="en-GB" altLang="en-US" sz="1000" b="1" u="sng">
                <a:solidFill>
                  <a:srgbClr val="993366"/>
                </a:solidFill>
              </a:rPr>
              <a:t>attract attention or simply advertise</a:t>
            </a:r>
            <a:r>
              <a:rPr lang="en-GB" altLang="en-US" sz="1000">
                <a:solidFill>
                  <a:srgbClr val="5F5F5F"/>
                </a:solidFill>
              </a:rPr>
              <a:t>.</a:t>
            </a:r>
          </a:p>
          <a:p>
            <a:pPr algn="just" eaLnBrk="1" hangingPunct="1"/>
            <a:endParaRPr lang="en-GB" altLang="en-US" sz="1000">
              <a:solidFill>
                <a:srgbClr val="5F5F5F"/>
              </a:solidFill>
            </a:endParaRPr>
          </a:p>
          <a:p>
            <a:pPr algn="just" eaLnBrk="1" hangingPunct="1"/>
            <a:r>
              <a:rPr lang="en-GB" altLang="en-US" sz="1000" b="1">
                <a:solidFill>
                  <a:schemeClr val="hlink"/>
                </a:solidFill>
              </a:rPr>
              <a:t>PROTECTION</a:t>
            </a:r>
          </a:p>
          <a:p>
            <a:pPr algn="just" eaLnBrk="1" hangingPunct="1"/>
            <a:r>
              <a:rPr lang="en-GB" altLang="en-US" sz="1000">
                <a:solidFill>
                  <a:srgbClr val="5F5F5F"/>
                </a:solidFill>
              </a:rPr>
              <a:t>The package can </a:t>
            </a:r>
            <a:r>
              <a:rPr lang="en-GB" altLang="en-US" sz="1000" b="1">
                <a:solidFill>
                  <a:schemeClr val="hlink"/>
                </a:solidFill>
              </a:rPr>
              <a:t>protect the product inside</a:t>
            </a:r>
            <a:r>
              <a:rPr lang="en-GB" altLang="en-US" sz="1000">
                <a:solidFill>
                  <a:srgbClr val="5F5F5F"/>
                </a:solidFill>
              </a:rPr>
              <a:t> from people </a:t>
            </a:r>
            <a:r>
              <a:rPr lang="en-GB" altLang="en-US" sz="1000" b="1" u="sng">
                <a:solidFill>
                  <a:srgbClr val="993366"/>
                </a:solidFill>
              </a:rPr>
              <a:t>damage</a:t>
            </a:r>
            <a:r>
              <a:rPr lang="en-GB" altLang="en-US" sz="1000">
                <a:solidFill>
                  <a:srgbClr val="5F5F5F"/>
                </a:solidFill>
              </a:rPr>
              <a:t> through </a:t>
            </a:r>
            <a:r>
              <a:rPr lang="en-GB" altLang="en-US" sz="1000" b="1">
                <a:solidFill>
                  <a:schemeClr val="hlink"/>
                </a:solidFill>
              </a:rPr>
              <a:t>transport or general tempering and handling</a:t>
            </a:r>
            <a:r>
              <a:rPr lang="en-GB" altLang="en-US" sz="1000">
                <a:solidFill>
                  <a:srgbClr val="5F5F5F"/>
                </a:solidFill>
              </a:rPr>
              <a:t>.</a:t>
            </a:r>
          </a:p>
          <a:p>
            <a:pPr algn="just" eaLnBrk="1" hangingPunct="1"/>
            <a:endParaRPr lang="en-GB" altLang="en-US" sz="1000">
              <a:solidFill>
                <a:srgbClr val="5F5F5F"/>
              </a:solidFill>
            </a:endParaRPr>
          </a:p>
          <a:p>
            <a:pPr algn="just" eaLnBrk="1" hangingPunct="1"/>
            <a:r>
              <a:rPr lang="en-GB" altLang="en-US" sz="1000" b="1">
                <a:solidFill>
                  <a:schemeClr val="hlink"/>
                </a:solidFill>
              </a:rPr>
              <a:t>INFORMATION</a:t>
            </a:r>
          </a:p>
          <a:p>
            <a:pPr algn="just" eaLnBrk="1" hangingPunct="1"/>
            <a:r>
              <a:rPr lang="en-GB" altLang="en-US" sz="1000">
                <a:solidFill>
                  <a:srgbClr val="5F5F5F"/>
                </a:solidFill>
              </a:rPr>
              <a:t>The package can contain information about </a:t>
            </a:r>
            <a:r>
              <a:rPr lang="en-GB" altLang="en-US" sz="1000" b="1" u="sng">
                <a:solidFill>
                  <a:srgbClr val="993366"/>
                </a:solidFill>
              </a:rPr>
              <a:t>what's in the box, safety features, size, weight, colour, shape etc</a:t>
            </a:r>
            <a:r>
              <a:rPr lang="en-GB" altLang="en-US" sz="1000">
                <a:solidFill>
                  <a:srgbClr val="5F5F5F"/>
                </a:solidFill>
              </a:rPr>
              <a:t>. So the consumer </a:t>
            </a:r>
            <a:r>
              <a:rPr lang="en-GB" altLang="en-US" sz="1000" b="1">
                <a:solidFill>
                  <a:schemeClr val="hlink"/>
                </a:solidFill>
              </a:rPr>
              <a:t>knows exactly what they're buying</a:t>
            </a:r>
            <a:r>
              <a:rPr lang="en-GB" altLang="en-US" sz="1000">
                <a:solidFill>
                  <a:srgbClr val="5F5F5F"/>
                </a:solidFill>
              </a:rPr>
              <a:t>. Food products generally have a lot of nutritional information which can important for people on a diet.</a:t>
            </a:r>
          </a:p>
          <a:p>
            <a:pPr algn="just" eaLnBrk="1" hangingPunct="1"/>
            <a:endParaRPr lang="en-GB" altLang="en-US" sz="1000" b="1">
              <a:solidFill>
                <a:schemeClr val="hlink"/>
              </a:solidFill>
            </a:endParaRPr>
          </a:p>
          <a:p>
            <a:pPr algn="just" eaLnBrk="1" hangingPunct="1"/>
            <a:r>
              <a:rPr lang="en-GB" altLang="en-US" sz="1000" b="1">
                <a:solidFill>
                  <a:schemeClr val="hlink"/>
                </a:solidFill>
              </a:rPr>
              <a:t>PRESERVATION</a:t>
            </a:r>
          </a:p>
          <a:p>
            <a:pPr algn="just" eaLnBrk="1" hangingPunct="1"/>
            <a:r>
              <a:rPr lang="en-GB" altLang="en-US" sz="1000">
                <a:solidFill>
                  <a:srgbClr val="5F5F5F"/>
                </a:solidFill>
              </a:rPr>
              <a:t>The item inside the package might have </a:t>
            </a:r>
            <a:r>
              <a:rPr lang="en-GB" altLang="en-US" sz="1000" b="1" u="sng">
                <a:solidFill>
                  <a:srgbClr val="993366"/>
                </a:solidFill>
              </a:rPr>
              <a:t>a limited shelf life</a:t>
            </a:r>
            <a:r>
              <a:rPr lang="en-GB" altLang="en-US" sz="1000">
                <a:solidFill>
                  <a:srgbClr val="5F5F5F"/>
                </a:solidFill>
              </a:rPr>
              <a:t>. The package could seal the item from air or bacteria to preserve its life during transportation and when on the shelf.</a:t>
            </a:r>
          </a:p>
          <a:p>
            <a:pPr algn="just" eaLnBrk="1" hangingPunct="1"/>
            <a:endParaRPr lang="en-GB" altLang="en-US" sz="1000">
              <a:solidFill>
                <a:srgbClr val="5F5F5F"/>
              </a:solidFill>
            </a:endParaRPr>
          </a:p>
          <a:p>
            <a:pPr algn="just" eaLnBrk="1" hangingPunct="1"/>
            <a:r>
              <a:rPr lang="en-GB" altLang="en-US" sz="1000" b="1">
                <a:solidFill>
                  <a:schemeClr val="hlink"/>
                </a:solidFill>
              </a:rPr>
              <a:t>TRANSPORTATION</a:t>
            </a:r>
          </a:p>
          <a:p>
            <a:pPr algn="just" eaLnBrk="1" hangingPunct="1"/>
            <a:r>
              <a:rPr lang="en-GB" altLang="en-US" sz="1000">
                <a:solidFill>
                  <a:srgbClr val="5F5F5F"/>
                </a:solidFill>
              </a:rPr>
              <a:t>The package can make the item </a:t>
            </a:r>
            <a:r>
              <a:rPr lang="en-GB" altLang="en-US" sz="1000" b="1" u="sng">
                <a:solidFill>
                  <a:srgbClr val="993366"/>
                </a:solidFill>
              </a:rPr>
              <a:t>easier to transport or moved around</a:t>
            </a:r>
            <a:r>
              <a:rPr lang="en-GB" altLang="en-US" sz="1000">
                <a:solidFill>
                  <a:srgbClr val="5F5F5F"/>
                </a:solidFill>
              </a:rPr>
              <a:t>. The product may need to go into </a:t>
            </a:r>
            <a:r>
              <a:rPr lang="en-GB" altLang="en-US" sz="1000" b="1">
                <a:solidFill>
                  <a:schemeClr val="hlink"/>
                </a:solidFill>
              </a:rPr>
              <a:t>a lorry, container or be handles manually</a:t>
            </a:r>
            <a:r>
              <a:rPr lang="en-GB" altLang="en-US" sz="1000">
                <a:solidFill>
                  <a:srgbClr val="5F5F5F"/>
                </a:solidFill>
              </a:rPr>
              <a:t>. The package might need to be stacked easily to </a:t>
            </a:r>
            <a:r>
              <a:rPr lang="en-GB" altLang="en-US" sz="1000" b="1">
                <a:solidFill>
                  <a:schemeClr val="hlink"/>
                </a:solidFill>
              </a:rPr>
              <a:t>avoid wasted space, or include handles to be carried easily</a:t>
            </a:r>
            <a:r>
              <a:rPr lang="en-GB" altLang="en-US" sz="1000">
                <a:solidFill>
                  <a:srgbClr val="5F5F5F"/>
                </a:solidFill>
              </a:rPr>
              <a:t>.       </a:t>
            </a:r>
          </a:p>
        </p:txBody>
      </p:sp>
      <p:pic>
        <p:nvPicPr>
          <p:cNvPr id="103428" name="Picture 14" descr="Protective%20Packaging%20Picture"/>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855663" y="8113713"/>
            <a:ext cx="2160587" cy="145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9" name="Rectangle 7"/>
          <p:cNvSpPr>
            <a:spLocks noChangeArrowheads="1"/>
          </p:cNvSpPr>
          <p:nvPr/>
        </p:nvSpPr>
        <p:spPr bwMode="auto">
          <a:xfrm>
            <a:off x="4086225" y="-12700"/>
            <a:ext cx="2601913"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PACKAGING LABELLING</a:t>
            </a:r>
          </a:p>
        </p:txBody>
      </p:sp>
      <p:sp>
        <p:nvSpPr>
          <p:cNvPr id="103430" name="Text Box 8"/>
          <p:cNvSpPr txBox="1">
            <a:spLocks noChangeArrowheads="1"/>
          </p:cNvSpPr>
          <p:nvPr/>
        </p:nvSpPr>
        <p:spPr bwMode="auto">
          <a:xfrm>
            <a:off x="4240213" y="679450"/>
            <a:ext cx="4176712"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000" b="1" u="sng">
                <a:solidFill>
                  <a:srgbClr val="993366"/>
                </a:solidFill>
              </a:rPr>
              <a:t>Types of labelling will be found on almost any product</a:t>
            </a:r>
            <a:r>
              <a:rPr lang="en-GB" altLang="en-US" sz="1000">
                <a:solidFill>
                  <a:srgbClr val="5F5F5F"/>
                </a:solidFill>
              </a:rPr>
              <a:t>. However, some labels will have to be </a:t>
            </a:r>
            <a:r>
              <a:rPr lang="en-GB" altLang="en-US" sz="1000" b="1">
                <a:solidFill>
                  <a:schemeClr val="hlink"/>
                </a:solidFill>
              </a:rPr>
              <a:t>placed on a product package by law</a:t>
            </a:r>
            <a:r>
              <a:rPr lang="en-GB" altLang="en-US" sz="1000">
                <a:solidFill>
                  <a:srgbClr val="5F5F5F"/>
                </a:solidFill>
              </a:rPr>
              <a:t>. Labelling gives the </a:t>
            </a:r>
            <a:r>
              <a:rPr lang="en-GB" altLang="en-US" sz="1000" b="1">
                <a:solidFill>
                  <a:schemeClr val="hlink"/>
                </a:solidFill>
              </a:rPr>
              <a:t>consumer important information to the consumer quickly</a:t>
            </a:r>
            <a:r>
              <a:rPr lang="en-GB" altLang="en-US" sz="1000">
                <a:solidFill>
                  <a:srgbClr val="5F5F5F"/>
                </a:solidFill>
              </a:rPr>
              <a:t>.</a:t>
            </a:r>
          </a:p>
          <a:p>
            <a:pPr algn="just" eaLnBrk="1" hangingPunct="1">
              <a:spcBef>
                <a:spcPct val="50000"/>
              </a:spcBef>
            </a:pPr>
            <a:r>
              <a:rPr lang="en-GB" altLang="en-US" sz="1000" u="sng">
                <a:solidFill>
                  <a:srgbClr val="5F5F5F"/>
                </a:solidFill>
              </a:rPr>
              <a:t>Types of labelling you may find are:</a:t>
            </a:r>
            <a:endParaRPr lang="en-US" altLang="en-US" sz="1000" u="sng">
              <a:solidFill>
                <a:srgbClr val="5F5F5F"/>
              </a:solidFill>
            </a:endParaRPr>
          </a:p>
        </p:txBody>
      </p:sp>
      <p:sp>
        <p:nvSpPr>
          <p:cNvPr id="103431" name="Text Box 15"/>
          <p:cNvSpPr txBox="1">
            <a:spLocks noChangeArrowheads="1"/>
          </p:cNvSpPr>
          <p:nvPr/>
        </p:nvSpPr>
        <p:spPr bwMode="auto">
          <a:xfrm>
            <a:off x="4240213" y="1560513"/>
            <a:ext cx="2881312" cy="801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b="1">
                <a:solidFill>
                  <a:srgbClr val="993366"/>
                </a:solidFill>
              </a:rPr>
              <a:t>A BARCODE</a:t>
            </a:r>
          </a:p>
          <a:p>
            <a:pPr algn="just" eaLnBrk="1" hangingPunct="1">
              <a:spcBef>
                <a:spcPct val="50000"/>
              </a:spcBef>
            </a:pPr>
            <a:r>
              <a:rPr lang="en-GB" altLang="en-US" sz="1000">
                <a:solidFill>
                  <a:srgbClr val="5F5F5F"/>
                </a:solidFill>
              </a:rPr>
              <a:t>The barcode can be used from the distribution stage all the way through to the sale stage. The item </a:t>
            </a:r>
            <a:r>
              <a:rPr lang="en-GB" altLang="en-US" sz="1000" b="1">
                <a:solidFill>
                  <a:schemeClr val="hlink"/>
                </a:solidFill>
              </a:rPr>
              <a:t>can be scanned in store for a quick sale</a:t>
            </a:r>
            <a:r>
              <a:rPr lang="en-GB" altLang="en-US" sz="1000">
                <a:solidFill>
                  <a:srgbClr val="5F5F5F"/>
                </a:solidFill>
              </a:rPr>
              <a:t>.</a:t>
            </a:r>
          </a:p>
          <a:p>
            <a:pPr algn="just" eaLnBrk="1" hangingPunct="1">
              <a:spcBef>
                <a:spcPct val="50000"/>
              </a:spcBef>
            </a:pPr>
            <a:r>
              <a:rPr lang="en-GB" altLang="en-US" sz="1200" b="1">
                <a:solidFill>
                  <a:srgbClr val="993366"/>
                </a:solidFill>
              </a:rPr>
              <a:t>RECYCLE LOGO</a:t>
            </a:r>
          </a:p>
          <a:p>
            <a:pPr algn="just" eaLnBrk="1" hangingPunct="1">
              <a:spcBef>
                <a:spcPct val="50000"/>
              </a:spcBef>
            </a:pPr>
            <a:r>
              <a:rPr lang="en-GB" altLang="en-US" sz="1000">
                <a:solidFill>
                  <a:srgbClr val="5F5F5F"/>
                </a:solidFill>
              </a:rPr>
              <a:t>The recycle logo could be placed on the product packaging to indicate </a:t>
            </a:r>
            <a:r>
              <a:rPr lang="en-GB" altLang="en-US" sz="1000" b="1">
                <a:solidFill>
                  <a:schemeClr val="hlink"/>
                </a:solidFill>
              </a:rPr>
              <a:t>the material used can be recycled</a:t>
            </a:r>
            <a:r>
              <a:rPr lang="en-GB" altLang="en-US" sz="1000">
                <a:solidFill>
                  <a:srgbClr val="5F5F5F"/>
                </a:solidFill>
              </a:rPr>
              <a:t>.</a:t>
            </a:r>
          </a:p>
          <a:p>
            <a:pPr algn="just" eaLnBrk="1" hangingPunct="1">
              <a:spcBef>
                <a:spcPct val="50000"/>
              </a:spcBef>
            </a:pPr>
            <a:r>
              <a:rPr lang="en-GB" altLang="en-US" sz="1200" b="1">
                <a:solidFill>
                  <a:srgbClr val="993366"/>
                </a:solidFill>
              </a:rPr>
              <a:t>TRADEMARK OR LOGO</a:t>
            </a:r>
          </a:p>
          <a:p>
            <a:pPr algn="just" eaLnBrk="1" hangingPunct="1">
              <a:spcBef>
                <a:spcPct val="50000"/>
              </a:spcBef>
            </a:pPr>
            <a:r>
              <a:rPr lang="en-GB" altLang="en-US" sz="1000">
                <a:solidFill>
                  <a:srgbClr val="5F5F5F"/>
                </a:solidFill>
              </a:rPr>
              <a:t>The Trademark or logo could make the item </a:t>
            </a:r>
            <a:r>
              <a:rPr lang="en-GB" altLang="en-US" sz="1000" b="1">
                <a:solidFill>
                  <a:schemeClr val="hlink"/>
                </a:solidFill>
              </a:rPr>
              <a:t>easy to identify by the consumer</a:t>
            </a:r>
            <a:r>
              <a:rPr lang="en-GB" altLang="en-US" sz="1000">
                <a:solidFill>
                  <a:srgbClr val="5F5F5F"/>
                </a:solidFill>
              </a:rPr>
              <a:t> and attract attention.</a:t>
            </a:r>
          </a:p>
          <a:p>
            <a:pPr algn="just" eaLnBrk="1" hangingPunct="1">
              <a:spcBef>
                <a:spcPct val="50000"/>
              </a:spcBef>
            </a:pPr>
            <a:r>
              <a:rPr lang="en-GB" altLang="en-US" sz="1200" b="1">
                <a:solidFill>
                  <a:srgbClr val="993366"/>
                </a:solidFill>
              </a:rPr>
              <a:t>CE STANDARDS LOGO</a:t>
            </a:r>
          </a:p>
          <a:p>
            <a:pPr algn="just" eaLnBrk="1" hangingPunct="1">
              <a:spcBef>
                <a:spcPct val="50000"/>
              </a:spcBef>
            </a:pPr>
            <a:r>
              <a:rPr lang="en-GB" altLang="en-US" sz="1000">
                <a:solidFill>
                  <a:srgbClr val="5F5F5F"/>
                </a:solidFill>
              </a:rPr>
              <a:t>This would indicate the product meets the required standards to be sold within Europe and is recognised.</a:t>
            </a:r>
          </a:p>
          <a:p>
            <a:pPr algn="just" eaLnBrk="1" hangingPunct="1">
              <a:spcBef>
                <a:spcPct val="50000"/>
              </a:spcBef>
            </a:pPr>
            <a:r>
              <a:rPr lang="en-GB" altLang="en-US" sz="1200" b="1">
                <a:solidFill>
                  <a:srgbClr val="993366"/>
                </a:solidFill>
              </a:rPr>
              <a:t>AGE RESTRICTIONS</a:t>
            </a:r>
          </a:p>
          <a:p>
            <a:pPr algn="just" eaLnBrk="1" hangingPunct="1">
              <a:spcBef>
                <a:spcPct val="50000"/>
              </a:spcBef>
            </a:pPr>
            <a:r>
              <a:rPr lang="en-GB" altLang="en-US" sz="1000">
                <a:solidFill>
                  <a:schemeClr val="bg2"/>
                </a:solidFill>
              </a:rPr>
              <a:t>S</a:t>
            </a:r>
            <a:r>
              <a:rPr lang="en-GB" altLang="en-US" sz="1000">
                <a:solidFill>
                  <a:srgbClr val="5F5F5F"/>
                </a:solidFill>
              </a:rPr>
              <a:t>ome products, </a:t>
            </a:r>
            <a:r>
              <a:rPr lang="en-GB" altLang="en-US" sz="1000" b="1">
                <a:solidFill>
                  <a:schemeClr val="hlink"/>
                </a:solidFill>
              </a:rPr>
              <a:t>especially toys, must be suitable for a specific age group</a:t>
            </a:r>
            <a:r>
              <a:rPr lang="en-GB" altLang="en-US" sz="1000">
                <a:solidFill>
                  <a:srgbClr val="5F5F5F"/>
                </a:solidFill>
              </a:rPr>
              <a:t> for health and safety  reasons. This must be indicated clearly on the package.</a:t>
            </a:r>
          </a:p>
          <a:p>
            <a:pPr algn="just" eaLnBrk="1" hangingPunct="1">
              <a:spcBef>
                <a:spcPct val="50000"/>
              </a:spcBef>
            </a:pPr>
            <a:endParaRPr lang="en-GB" altLang="en-US" sz="1000">
              <a:solidFill>
                <a:srgbClr val="5F5F5F"/>
              </a:solidFill>
            </a:endParaRPr>
          </a:p>
          <a:p>
            <a:pPr algn="just" eaLnBrk="1" hangingPunct="1">
              <a:spcBef>
                <a:spcPct val="50000"/>
              </a:spcBef>
            </a:pPr>
            <a:endParaRPr lang="en-GB" altLang="en-US" sz="1000" b="1">
              <a:solidFill>
                <a:schemeClr val="hlink"/>
              </a:solidFill>
            </a:endParaRPr>
          </a:p>
          <a:p>
            <a:pPr algn="just" eaLnBrk="1" hangingPunct="1">
              <a:spcBef>
                <a:spcPct val="50000"/>
              </a:spcBef>
            </a:pPr>
            <a:endParaRPr lang="en-GB" altLang="en-US" sz="1000" b="1">
              <a:solidFill>
                <a:schemeClr val="hlink"/>
              </a:solidFill>
            </a:endParaRPr>
          </a:p>
          <a:p>
            <a:pPr algn="just" eaLnBrk="1" hangingPunct="1">
              <a:spcBef>
                <a:spcPct val="50000"/>
              </a:spcBef>
            </a:pPr>
            <a:r>
              <a:rPr lang="en-GB" altLang="en-US" sz="1200" b="1">
                <a:solidFill>
                  <a:srgbClr val="993366"/>
                </a:solidFill>
              </a:rPr>
              <a:t>BSI LOGO</a:t>
            </a:r>
          </a:p>
          <a:p>
            <a:pPr algn="just" eaLnBrk="1" hangingPunct="1">
              <a:spcBef>
                <a:spcPct val="50000"/>
              </a:spcBef>
            </a:pPr>
            <a:r>
              <a:rPr lang="en-GB" altLang="en-US" sz="1000">
                <a:solidFill>
                  <a:srgbClr val="5F5F5F"/>
                </a:solidFill>
              </a:rPr>
              <a:t>A package that includes the BSI Kite Mark demonstrates that it has </a:t>
            </a:r>
            <a:r>
              <a:rPr lang="en-GB" altLang="en-US" sz="1000" b="1">
                <a:solidFill>
                  <a:schemeClr val="hlink"/>
                </a:solidFill>
              </a:rPr>
              <a:t>been tested by BSI and is safe to use for its purpose</a:t>
            </a:r>
            <a:r>
              <a:rPr lang="en-GB" altLang="en-US" sz="1000">
                <a:solidFill>
                  <a:srgbClr val="5F5F5F"/>
                </a:solidFill>
              </a:rPr>
              <a:t>.</a:t>
            </a:r>
          </a:p>
          <a:p>
            <a:pPr algn="just" eaLnBrk="1" hangingPunct="1">
              <a:spcBef>
                <a:spcPct val="50000"/>
              </a:spcBef>
            </a:pPr>
            <a:endParaRPr lang="en-GB" altLang="en-US" sz="1000">
              <a:solidFill>
                <a:srgbClr val="5F5F5F"/>
              </a:solidFill>
            </a:endParaRPr>
          </a:p>
          <a:p>
            <a:pPr algn="just" eaLnBrk="1" hangingPunct="1">
              <a:spcBef>
                <a:spcPct val="50000"/>
              </a:spcBef>
            </a:pPr>
            <a:endParaRPr lang="en-GB" altLang="en-US" sz="1000">
              <a:solidFill>
                <a:srgbClr val="5F5F5F"/>
              </a:solidFill>
            </a:endParaRPr>
          </a:p>
          <a:p>
            <a:pPr algn="just" eaLnBrk="1" hangingPunct="1">
              <a:spcBef>
                <a:spcPct val="50000"/>
              </a:spcBef>
            </a:pPr>
            <a:endParaRPr lang="en-GB" altLang="en-US" sz="1000">
              <a:solidFill>
                <a:srgbClr val="5F5F5F"/>
              </a:solidFill>
            </a:endParaRPr>
          </a:p>
          <a:p>
            <a:pPr algn="just" eaLnBrk="1" hangingPunct="1">
              <a:spcBef>
                <a:spcPct val="50000"/>
              </a:spcBef>
            </a:pPr>
            <a:endParaRPr lang="en-GB" altLang="en-US" sz="1000">
              <a:solidFill>
                <a:srgbClr val="5F5F5F"/>
              </a:solidFill>
            </a:endParaRPr>
          </a:p>
          <a:p>
            <a:pPr algn="just" eaLnBrk="1" hangingPunct="1">
              <a:spcBef>
                <a:spcPct val="50000"/>
              </a:spcBef>
            </a:pPr>
            <a:endParaRPr lang="en-GB" altLang="en-US" sz="500">
              <a:solidFill>
                <a:srgbClr val="5F5F5F"/>
              </a:solidFill>
            </a:endParaRPr>
          </a:p>
          <a:p>
            <a:pPr algn="just" eaLnBrk="1" hangingPunct="1">
              <a:spcBef>
                <a:spcPct val="50000"/>
              </a:spcBef>
            </a:pPr>
            <a:r>
              <a:rPr lang="en-GB" altLang="en-US" sz="1200" b="1">
                <a:solidFill>
                  <a:srgbClr val="993366"/>
                </a:solidFill>
              </a:rPr>
              <a:t>FSC LOGO</a:t>
            </a:r>
          </a:p>
          <a:p>
            <a:pPr algn="just" eaLnBrk="1" hangingPunct="1">
              <a:spcBef>
                <a:spcPct val="50000"/>
              </a:spcBef>
            </a:pPr>
            <a:r>
              <a:rPr lang="en-GB" altLang="en-US" sz="1000">
                <a:solidFill>
                  <a:srgbClr val="5F5F5F"/>
                </a:solidFill>
              </a:rPr>
              <a:t>Forest Stewardship Council’s “tick free” logo is used on labels to inform the consumer that timber based product </a:t>
            </a:r>
            <a:r>
              <a:rPr lang="en-GB" altLang="en-US" sz="1000" b="1">
                <a:solidFill>
                  <a:schemeClr val="hlink"/>
                </a:solidFill>
              </a:rPr>
              <a:t>like paper have not originated from trees that are contributing to the destruction of forests</a:t>
            </a:r>
            <a:r>
              <a:rPr lang="en-GB" altLang="en-US" sz="1000">
                <a:solidFill>
                  <a:srgbClr val="4D4D4D"/>
                </a:solidFill>
              </a:rPr>
              <a:t>.</a:t>
            </a:r>
          </a:p>
        </p:txBody>
      </p:sp>
      <p:pic>
        <p:nvPicPr>
          <p:cNvPr id="103432" name="Picture 19" descr="barcod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64400" y="1739900"/>
            <a:ext cx="1008063"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33" name="Picture 20" descr="3108_recycle_280_5966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92963" y="2728913"/>
            <a:ext cx="571500"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34" name="Picture 21" descr="recycle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40663" y="2660650"/>
            <a:ext cx="647700"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35" name="Picture 22" descr="trademarknotice"/>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08863" y="3505200"/>
            <a:ext cx="7159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36" name="Picture 24" descr="ce_mark"/>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08863" y="4349750"/>
            <a:ext cx="7207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37" name="Picture 26" descr="tradingstandards-0-3years-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35838" y="5087938"/>
            <a:ext cx="9366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38" name="Picture 28" descr="Kitemark%20Black"/>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08863" y="6600825"/>
            <a:ext cx="815975"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39" name="Text Box 29"/>
          <p:cNvSpPr txBox="1">
            <a:spLocks noChangeArrowheads="1"/>
          </p:cNvSpPr>
          <p:nvPr/>
        </p:nvSpPr>
        <p:spPr bwMode="auto">
          <a:xfrm>
            <a:off x="4240213" y="5965825"/>
            <a:ext cx="4176712"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b="1">
                <a:solidFill>
                  <a:srgbClr val="993366"/>
                </a:solidFill>
              </a:rPr>
              <a:t>INFORMATION &amp; IMAGES</a:t>
            </a:r>
          </a:p>
          <a:p>
            <a:pPr algn="just" eaLnBrk="1" hangingPunct="1"/>
            <a:endParaRPr lang="en-GB" altLang="en-US" sz="600" b="1">
              <a:solidFill>
                <a:srgbClr val="993366"/>
              </a:solidFill>
            </a:endParaRPr>
          </a:p>
          <a:p>
            <a:pPr algn="just" eaLnBrk="1" hangingPunct="1"/>
            <a:r>
              <a:rPr lang="en-GB" altLang="en-US" sz="1000">
                <a:solidFill>
                  <a:srgbClr val="5F5F5F"/>
                </a:solidFill>
              </a:rPr>
              <a:t>General information and images of the product could be included to </a:t>
            </a:r>
            <a:r>
              <a:rPr lang="en-GB" altLang="en-US" sz="1000" b="1">
                <a:solidFill>
                  <a:schemeClr val="hlink"/>
                </a:solidFill>
              </a:rPr>
              <a:t>explain to the consumer</a:t>
            </a:r>
            <a:r>
              <a:rPr lang="en-GB" altLang="en-US" sz="1000">
                <a:solidFill>
                  <a:srgbClr val="5F5F5F"/>
                </a:solidFill>
              </a:rPr>
              <a:t> exactly what its in the box.</a:t>
            </a:r>
          </a:p>
        </p:txBody>
      </p:sp>
      <p:sp>
        <p:nvSpPr>
          <p:cNvPr id="103440" name="Text Box 30"/>
          <p:cNvSpPr txBox="1">
            <a:spLocks noChangeArrowheads="1"/>
          </p:cNvSpPr>
          <p:nvPr/>
        </p:nvSpPr>
        <p:spPr bwMode="auto">
          <a:xfrm>
            <a:off x="4240213" y="7435850"/>
            <a:ext cx="4176712" cy="101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r>
              <a:rPr lang="en-GB" altLang="en-US" sz="1200" b="1">
                <a:solidFill>
                  <a:srgbClr val="993366"/>
                </a:solidFill>
              </a:rPr>
              <a:t>MANUFACTURER INFORMATION</a:t>
            </a:r>
          </a:p>
          <a:p>
            <a:pPr algn="just" eaLnBrk="1" hangingPunct="1"/>
            <a:endParaRPr lang="en-GB" altLang="en-US" sz="600" b="1">
              <a:solidFill>
                <a:schemeClr val="hlink"/>
              </a:solidFill>
            </a:endParaRPr>
          </a:p>
          <a:p>
            <a:pPr algn="just" eaLnBrk="1" hangingPunct="1"/>
            <a:r>
              <a:rPr lang="en-GB" altLang="en-US" sz="1000">
                <a:solidFill>
                  <a:srgbClr val="5F5F5F"/>
                </a:solidFill>
              </a:rPr>
              <a:t>The manufacturer could include a </a:t>
            </a:r>
            <a:r>
              <a:rPr lang="en-GB" altLang="en-US" sz="1000" b="1">
                <a:solidFill>
                  <a:schemeClr val="hlink"/>
                </a:solidFill>
              </a:rPr>
              <a:t>contact address, telephone number, or web sit address</a:t>
            </a:r>
            <a:r>
              <a:rPr lang="en-GB" altLang="en-US" sz="1000">
                <a:solidFill>
                  <a:srgbClr val="5F5F5F"/>
                </a:solidFill>
              </a:rPr>
              <a:t>, </a:t>
            </a:r>
            <a:r>
              <a:rPr lang="en-GB" altLang="en-US" sz="1000" b="1" u="sng">
                <a:solidFill>
                  <a:srgbClr val="993366"/>
                </a:solidFill>
              </a:rPr>
              <a:t>so the consumer can contact them if needed</a:t>
            </a:r>
            <a:r>
              <a:rPr lang="en-GB" altLang="en-US" sz="1000">
                <a:solidFill>
                  <a:srgbClr val="5F5F5F"/>
                </a:solidFill>
              </a:rPr>
              <a:t>. This could be important </a:t>
            </a:r>
            <a:r>
              <a:rPr lang="en-GB" altLang="en-US" sz="1000" b="1">
                <a:solidFill>
                  <a:schemeClr val="hlink"/>
                </a:solidFill>
              </a:rPr>
              <a:t>if spare parts are needed, or help is needed to run or use the product</a:t>
            </a:r>
            <a:r>
              <a:rPr lang="en-GB" altLang="en-US" sz="1000">
                <a:solidFill>
                  <a:srgbClr val="5F5F5F"/>
                </a:solidFill>
              </a:rPr>
              <a:t>.</a:t>
            </a:r>
          </a:p>
        </p:txBody>
      </p:sp>
      <p:pic>
        <p:nvPicPr>
          <p:cNvPr id="103441" name="Picture 37" descr="fsc-logo3"/>
          <p:cNvPicPr>
            <a:picLocks noChangeAspect="1" noChangeArrowheads="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92963" y="8185150"/>
            <a:ext cx="1236662"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42" name="Picture 39" descr="beab-logo"/>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512550" y="450850"/>
            <a:ext cx="115252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3443" name="Group 61"/>
          <p:cNvGrpSpPr>
            <a:grpSpLocks/>
          </p:cNvGrpSpPr>
          <p:nvPr/>
        </p:nvGrpSpPr>
        <p:grpSpPr bwMode="auto">
          <a:xfrm>
            <a:off x="8272463" y="1344613"/>
            <a:ext cx="4464050" cy="8196262"/>
            <a:chOff x="5211" y="756"/>
            <a:chExt cx="2812" cy="5163"/>
          </a:xfrm>
        </p:grpSpPr>
        <p:sp>
          <p:nvSpPr>
            <p:cNvPr id="103450" name="Rectangle 11"/>
            <p:cNvSpPr>
              <a:spLocks noChangeArrowheads="1"/>
            </p:cNvSpPr>
            <p:nvPr/>
          </p:nvSpPr>
          <p:spPr bwMode="auto">
            <a:xfrm>
              <a:off x="5211" y="756"/>
              <a:ext cx="1639"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71053" tIns="85526" rIns="171053" bIns="85526">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2000" b="1">
                  <a:solidFill>
                    <a:srgbClr val="5F5F5F"/>
                  </a:solidFill>
                </a:rPr>
                <a:t>TYPES OF PACKAGING</a:t>
              </a:r>
            </a:p>
          </p:txBody>
        </p:sp>
        <p:sp>
          <p:nvSpPr>
            <p:cNvPr id="103451" name="Text Box 41"/>
            <p:cNvSpPr txBox="1">
              <a:spLocks noChangeArrowheads="1"/>
            </p:cNvSpPr>
            <p:nvPr/>
          </p:nvSpPr>
          <p:spPr bwMode="auto">
            <a:xfrm>
              <a:off x="5347" y="1663"/>
              <a:ext cx="1815" cy="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000" b="1">
                  <a:solidFill>
                    <a:schemeClr val="hlink"/>
                  </a:solidFill>
                </a:rPr>
                <a:t>CARTONS</a:t>
              </a:r>
            </a:p>
            <a:p>
              <a:pPr algn="just" eaLnBrk="1" hangingPunct="1">
                <a:spcBef>
                  <a:spcPct val="50000"/>
                </a:spcBef>
              </a:pPr>
              <a:r>
                <a:rPr lang="en-GB" altLang="en-US" sz="1000">
                  <a:solidFill>
                    <a:schemeClr val="bg2"/>
                  </a:solidFill>
                </a:rPr>
                <a:t>Cartons like the orange juice carton pictured here are very popular. They are </a:t>
              </a:r>
              <a:r>
                <a:rPr lang="en-GB" altLang="en-US" sz="1000" b="1" u="sng">
                  <a:solidFill>
                    <a:srgbClr val="993366"/>
                  </a:solidFill>
                </a:rPr>
                <a:t>inexpensive, keep the product fresh, protected and easy to transport</a:t>
              </a:r>
              <a:r>
                <a:rPr lang="en-GB" altLang="en-US" sz="1000">
                  <a:solidFill>
                    <a:schemeClr val="bg2"/>
                  </a:solidFill>
                </a:rPr>
                <a:t>.</a:t>
              </a:r>
              <a:endParaRPr lang="en-GB" altLang="en-US" sz="1000" b="1">
                <a:solidFill>
                  <a:schemeClr val="hlink"/>
                </a:solidFill>
              </a:endParaRPr>
            </a:p>
            <a:p>
              <a:pPr algn="just" eaLnBrk="1" hangingPunct="1">
                <a:spcBef>
                  <a:spcPct val="50000"/>
                </a:spcBef>
              </a:pPr>
              <a:r>
                <a:rPr lang="en-GB" altLang="en-US" sz="1000" b="1">
                  <a:solidFill>
                    <a:schemeClr val="hlink"/>
                  </a:solidFill>
                </a:rPr>
                <a:t>PAPER &amp; CARDBOARD BOX</a:t>
              </a:r>
            </a:p>
            <a:p>
              <a:pPr algn="just" eaLnBrk="1" hangingPunct="1">
                <a:spcBef>
                  <a:spcPct val="50000"/>
                </a:spcBef>
              </a:pPr>
              <a:r>
                <a:rPr lang="en-GB" altLang="en-US" sz="1000">
                  <a:solidFill>
                    <a:schemeClr val="bg2"/>
                  </a:solidFill>
                </a:rPr>
                <a:t>Paper and cardboard box is </a:t>
              </a:r>
              <a:r>
                <a:rPr lang="en-GB" altLang="en-US" sz="1000" b="1">
                  <a:solidFill>
                    <a:schemeClr val="hlink"/>
                  </a:solidFill>
                </a:rPr>
                <a:t>properly the most widely used packaging material</a:t>
              </a:r>
              <a:r>
                <a:rPr lang="en-GB" altLang="en-US" sz="1000">
                  <a:solidFill>
                    <a:schemeClr val="bg2"/>
                  </a:solidFill>
                </a:rPr>
                <a:t>. It is available in a wide variety of thickness, </a:t>
              </a:r>
              <a:r>
                <a:rPr lang="en-GB" altLang="en-US" sz="1000" b="1" u="sng">
                  <a:solidFill>
                    <a:srgbClr val="993366"/>
                  </a:solidFill>
                </a:rPr>
                <a:t>it can be strong, can be printed on, recycled and easily formed into shapes like boxes</a:t>
              </a:r>
              <a:r>
                <a:rPr lang="en-GB" altLang="en-US" sz="1000">
                  <a:solidFill>
                    <a:schemeClr val="bg2"/>
                  </a:solidFill>
                </a:rPr>
                <a:t>.   </a:t>
              </a:r>
              <a:endParaRPr lang="en-GB" altLang="en-US" sz="1000" b="1">
                <a:solidFill>
                  <a:schemeClr val="hlink"/>
                </a:solidFill>
              </a:endParaRPr>
            </a:p>
            <a:p>
              <a:pPr algn="just" eaLnBrk="1" hangingPunct="1">
                <a:spcBef>
                  <a:spcPct val="50000"/>
                </a:spcBef>
              </a:pPr>
              <a:r>
                <a:rPr lang="en-GB" altLang="en-US" sz="1000" b="1">
                  <a:solidFill>
                    <a:schemeClr val="hlink"/>
                  </a:solidFill>
                </a:rPr>
                <a:t>VACUUM SEALED PACK</a:t>
              </a:r>
            </a:p>
            <a:p>
              <a:pPr algn="just" eaLnBrk="1" hangingPunct="1">
                <a:spcBef>
                  <a:spcPct val="50000"/>
                </a:spcBef>
              </a:pPr>
              <a:r>
                <a:rPr lang="en-GB" altLang="en-US" sz="1000">
                  <a:solidFill>
                    <a:schemeClr val="bg2"/>
                  </a:solidFill>
                </a:rPr>
                <a:t>Vacuum </a:t>
              </a:r>
              <a:r>
                <a:rPr lang="en-GB" altLang="en-US" sz="1000" b="1">
                  <a:solidFill>
                    <a:schemeClr val="hlink"/>
                  </a:solidFill>
                </a:rPr>
                <a:t>sealed packs</a:t>
              </a:r>
              <a:r>
                <a:rPr lang="en-GB" altLang="en-US" sz="1000">
                  <a:solidFill>
                    <a:schemeClr val="bg2"/>
                  </a:solidFill>
                </a:rPr>
                <a:t> are a great way of </a:t>
              </a:r>
              <a:r>
                <a:rPr lang="en-GB" altLang="en-US" sz="1000" b="1">
                  <a:solidFill>
                    <a:schemeClr val="hlink"/>
                  </a:solidFill>
                </a:rPr>
                <a:t>keeping food products fresh</a:t>
              </a:r>
              <a:r>
                <a:rPr lang="en-GB" altLang="en-US" sz="1000">
                  <a:solidFill>
                    <a:schemeClr val="bg2"/>
                  </a:solidFill>
                </a:rPr>
                <a:t>. They are </a:t>
              </a:r>
              <a:r>
                <a:rPr lang="en-GB" altLang="en-US" sz="1000" b="1" u="sng">
                  <a:solidFill>
                    <a:srgbClr val="993366"/>
                  </a:solidFill>
                </a:rPr>
                <a:t>cheap to produce</a:t>
              </a:r>
              <a:r>
                <a:rPr lang="en-GB" altLang="en-US" sz="1000">
                  <a:solidFill>
                    <a:schemeClr val="bg2"/>
                  </a:solidFill>
                </a:rPr>
                <a:t> and they can be used on a wide variety of foods as the </a:t>
              </a:r>
              <a:r>
                <a:rPr lang="en-GB" altLang="en-US" sz="1000" b="1" u="sng">
                  <a:solidFill>
                    <a:srgbClr val="993366"/>
                  </a:solidFill>
                </a:rPr>
                <a:t>plastic forms around the product</a:t>
              </a:r>
              <a:r>
                <a:rPr lang="en-GB" altLang="en-US" sz="1000">
                  <a:solidFill>
                    <a:schemeClr val="bg2"/>
                  </a:solidFill>
                </a:rPr>
                <a:t>. It can also help to display the product as well as stop it from moving around.</a:t>
              </a:r>
              <a:endParaRPr lang="en-GB" altLang="en-US" sz="1000" b="1">
                <a:solidFill>
                  <a:schemeClr val="hlink"/>
                </a:solidFill>
              </a:endParaRPr>
            </a:p>
            <a:p>
              <a:pPr algn="just" eaLnBrk="1" hangingPunct="1">
                <a:spcBef>
                  <a:spcPct val="50000"/>
                </a:spcBef>
              </a:pPr>
              <a:r>
                <a:rPr lang="en-GB" altLang="en-US" sz="1000" b="1">
                  <a:solidFill>
                    <a:schemeClr val="hlink"/>
                  </a:solidFill>
                </a:rPr>
                <a:t>BLISTER PACKS</a:t>
              </a:r>
            </a:p>
            <a:p>
              <a:pPr algn="just" eaLnBrk="1" hangingPunct="1">
                <a:spcBef>
                  <a:spcPct val="50000"/>
                </a:spcBef>
              </a:pPr>
              <a:r>
                <a:rPr lang="en-GB" altLang="en-US" sz="1000">
                  <a:solidFill>
                    <a:schemeClr val="bg2"/>
                  </a:solidFill>
                </a:rPr>
                <a:t>Blister packs are another </a:t>
              </a:r>
              <a:r>
                <a:rPr lang="en-GB" altLang="en-US" sz="1000" b="1">
                  <a:solidFill>
                    <a:schemeClr val="hlink"/>
                  </a:solidFill>
                </a:rPr>
                <a:t>inexpensive way</a:t>
              </a:r>
              <a:r>
                <a:rPr lang="en-GB" altLang="en-US" sz="1000">
                  <a:solidFill>
                    <a:schemeClr val="bg2"/>
                  </a:solidFill>
                </a:rPr>
                <a:t> of packaging items. </a:t>
              </a:r>
              <a:r>
                <a:rPr lang="en-GB" altLang="en-US" sz="1000" b="1" u="sng">
                  <a:solidFill>
                    <a:srgbClr val="993366"/>
                  </a:solidFill>
                </a:rPr>
                <a:t>It is easy to see the product inside and they can keep a product clean and fresh and also tamper proof</a:t>
              </a:r>
              <a:r>
                <a:rPr lang="en-GB" altLang="en-US" sz="1000">
                  <a:solidFill>
                    <a:schemeClr val="bg2"/>
                  </a:solidFill>
                </a:rPr>
                <a:t>. This makes them an </a:t>
              </a:r>
              <a:r>
                <a:rPr lang="en-GB" altLang="en-US" sz="1000" b="1">
                  <a:solidFill>
                    <a:schemeClr val="hlink"/>
                  </a:solidFill>
                </a:rPr>
                <a:t>excellent choice for medication</a:t>
              </a:r>
              <a:r>
                <a:rPr lang="en-GB" altLang="en-US" sz="1000">
                  <a:solidFill>
                    <a:schemeClr val="bg2"/>
                  </a:solidFill>
                </a:rPr>
                <a:t>.</a:t>
              </a:r>
              <a:endParaRPr lang="en-GB" altLang="en-US" sz="1000" b="1">
                <a:solidFill>
                  <a:schemeClr val="hlink"/>
                </a:solidFill>
              </a:endParaRPr>
            </a:p>
            <a:p>
              <a:pPr algn="just" eaLnBrk="1" hangingPunct="1">
                <a:spcBef>
                  <a:spcPct val="50000"/>
                </a:spcBef>
              </a:pPr>
              <a:r>
                <a:rPr lang="en-GB" altLang="en-US" sz="1000" b="1">
                  <a:solidFill>
                    <a:schemeClr val="hlink"/>
                  </a:solidFill>
                </a:rPr>
                <a:t>EXPANDED POLYSTYRENE</a:t>
              </a:r>
            </a:p>
            <a:p>
              <a:pPr algn="just" eaLnBrk="1" hangingPunct="1">
                <a:spcBef>
                  <a:spcPct val="50000"/>
                </a:spcBef>
              </a:pPr>
              <a:r>
                <a:rPr lang="en-GB" altLang="en-US" sz="1000" b="1" u="sng">
                  <a:solidFill>
                    <a:srgbClr val="993366"/>
                  </a:solidFill>
                </a:rPr>
                <a:t>Keeping food and drinks warm</a:t>
              </a:r>
              <a:r>
                <a:rPr lang="en-GB" altLang="en-US" sz="1000">
                  <a:solidFill>
                    <a:schemeClr val="bg2"/>
                  </a:solidFill>
                </a:rPr>
                <a:t> is one example of how polystyrene can be used to </a:t>
              </a:r>
              <a:r>
                <a:rPr lang="en-GB" altLang="en-US" sz="1000" b="1">
                  <a:solidFill>
                    <a:schemeClr val="hlink"/>
                  </a:solidFill>
                </a:rPr>
                <a:t>trap the air around a product retain its heat for longer</a:t>
              </a:r>
              <a:r>
                <a:rPr lang="en-GB" altLang="en-US" sz="1000">
                  <a:solidFill>
                    <a:schemeClr val="bg2"/>
                  </a:solidFill>
                </a:rPr>
                <a:t>.</a:t>
              </a:r>
              <a:endParaRPr lang="en-GB" altLang="en-US" sz="1000" b="1">
                <a:solidFill>
                  <a:schemeClr val="hlink"/>
                </a:solidFill>
              </a:endParaRPr>
            </a:p>
            <a:p>
              <a:pPr algn="just" eaLnBrk="1" hangingPunct="1">
                <a:spcBef>
                  <a:spcPct val="50000"/>
                </a:spcBef>
              </a:pPr>
              <a:r>
                <a:rPr lang="en-GB" altLang="en-US" sz="1000" b="1">
                  <a:solidFill>
                    <a:schemeClr val="hlink"/>
                  </a:solidFill>
                </a:rPr>
                <a:t>SECURITY TAGGING</a:t>
              </a:r>
            </a:p>
            <a:p>
              <a:pPr algn="just" eaLnBrk="1" hangingPunct="1">
                <a:spcBef>
                  <a:spcPct val="50000"/>
                </a:spcBef>
              </a:pPr>
              <a:r>
                <a:rPr lang="en-GB" altLang="en-US" sz="1000">
                  <a:solidFill>
                    <a:schemeClr val="bg2"/>
                  </a:solidFill>
                </a:rPr>
                <a:t>Keeping products </a:t>
              </a:r>
              <a:r>
                <a:rPr lang="en-GB" altLang="en-US" sz="1000" b="1" u="sng">
                  <a:solidFill>
                    <a:srgbClr val="993366"/>
                  </a:solidFill>
                </a:rPr>
                <a:t>secure and safe while on sale could be an issue for some products</a:t>
              </a:r>
              <a:r>
                <a:rPr lang="en-GB" altLang="en-US" sz="1000">
                  <a:solidFill>
                    <a:schemeClr val="bg2"/>
                  </a:solidFill>
                </a:rPr>
                <a:t>. An example, of monitoring a product is a CD in a store, RFID tags can be used to make sure it </a:t>
              </a:r>
              <a:r>
                <a:rPr lang="en-GB" altLang="en-US" sz="1000" b="1" u="sng">
                  <a:solidFill>
                    <a:srgbClr val="993366"/>
                  </a:solidFill>
                </a:rPr>
                <a:t>does not leave the premises without being paid for</a:t>
              </a:r>
              <a:r>
                <a:rPr lang="en-GB" altLang="en-US" sz="1000">
                  <a:solidFill>
                    <a:schemeClr val="bg2"/>
                  </a:solidFill>
                </a:rPr>
                <a:t>.</a:t>
              </a:r>
              <a:endParaRPr lang="en-GB" altLang="en-US" sz="1000" b="1">
                <a:solidFill>
                  <a:schemeClr val="bg2"/>
                </a:solidFill>
              </a:endParaRPr>
            </a:p>
          </p:txBody>
        </p:sp>
        <p:sp>
          <p:nvSpPr>
            <p:cNvPr id="103452" name="Text Box 42"/>
            <p:cNvSpPr txBox="1">
              <a:spLocks noChangeArrowheads="1"/>
            </p:cNvSpPr>
            <p:nvPr/>
          </p:nvSpPr>
          <p:spPr bwMode="auto">
            <a:xfrm>
              <a:off x="5347" y="1215"/>
              <a:ext cx="2676"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000">
                  <a:solidFill>
                    <a:schemeClr val="bg2"/>
                  </a:solidFill>
                </a:rPr>
                <a:t>Packaging can take many forms depending on the </a:t>
              </a:r>
              <a:r>
                <a:rPr lang="en-GB" altLang="en-US" sz="1000" b="1" u="sng">
                  <a:solidFill>
                    <a:srgbClr val="993366"/>
                  </a:solidFill>
                </a:rPr>
                <a:t>shape, size, and type of product that is being packaged</a:t>
              </a:r>
              <a:r>
                <a:rPr lang="en-GB" altLang="en-US" sz="1000">
                  <a:solidFill>
                    <a:schemeClr val="bg2"/>
                  </a:solidFill>
                </a:rPr>
                <a:t>.</a:t>
              </a:r>
            </a:p>
            <a:p>
              <a:pPr algn="just" eaLnBrk="1" hangingPunct="1">
                <a:spcBef>
                  <a:spcPct val="50000"/>
                </a:spcBef>
              </a:pPr>
              <a:r>
                <a:rPr lang="en-GB" altLang="en-US" sz="1000" u="sng">
                  <a:solidFill>
                    <a:schemeClr val="bg2"/>
                  </a:solidFill>
                </a:rPr>
                <a:t>Examples of packaged products:</a:t>
              </a:r>
              <a:endParaRPr lang="en-US" altLang="en-US" sz="1000" u="sng">
                <a:solidFill>
                  <a:schemeClr val="bg2"/>
                </a:solidFill>
              </a:endParaRPr>
            </a:p>
          </p:txBody>
        </p:sp>
        <p:pic>
          <p:nvPicPr>
            <p:cNvPr id="103453" name="Picture 44" descr="innocent_orange_cartons"/>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343" y="1686"/>
              <a:ext cx="447" cy="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54" name="Picture 46" descr="0016ecd8-6391-430c-a8ca-df6f419ce896"/>
            <p:cNvPicPr>
              <a:picLocks noChangeAspect="1" noChangeArrowheads="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53" y="2403"/>
              <a:ext cx="680" cy="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55" name="Picture 47"/>
            <p:cNvPicPr>
              <a:picLocks noChangeAspect="1" noChangeArrowheads="1"/>
            </p:cNvPicPr>
            <p:nvPr/>
          </p:nvPicPr>
          <p:blipFill>
            <a:blip r:embed="rId15">
              <a:extLst>
                <a:ext uri="{28A0092B-C50C-407E-A947-70E740481C1C}">
                  <a14:useLocalDpi xmlns:a14="http://schemas.microsoft.com/office/drawing/2010/main" val="0"/>
                </a:ext>
              </a:extLst>
            </a:blip>
            <a:srcRect l="60625" t="46858" b="35832"/>
            <a:stretch>
              <a:fillRect/>
            </a:stretch>
          </p:blipFill>
          <p:spPr bwMode="auto">
            <a:xfrm>
              <a:off x="7252" y="3165"/>
              <a:ext cx="681" cy="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pic>
          <p:nvPicPr>
            <p:cNvPr id="103456" name="Picture 48"/>
            <p:cNvPicPr>
              <a:picLocks noChangeAspect="1" noChangeArrowheads="1"/>
            </p:cNvPicPr>
            <p:nvPr/>
          </p:nvPicPr>
          <p:blipFill>
            <a:blip r:embed="rId15">
              <a:extLst>
                <a:ext uri="{28A0092B-C50C-407E-A947-70E740481C1C}">
                  <a14:useLocalDpi xmlns:a14="http://schemas.microsoft.com/office/drawing/2010/main" val="0"/>
                </a:ext>
              </a:extLst>
            </a:blip>
            <a:srcRect l="62604" t="82674"/>
            <a:stretch>
              <a:fillRect/>
            </a:stretch>
          </p:blipFill>
          <p:spPr bwMode="auto">
            <a:xfrm>
              <a:off x="7207" y="3931"/>
              <a:ext cx="771" cy="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pic>
          <p:nvPicPr>
            <p:cNvPr id="103457" name="Picture 49"/>
            <p:cNvPicPr>
              <a:picLocks noChangeAspect="1" noChangeArrowheads="1"/>
            </p:cNvPicPr>
            <p:nvPr/>
          </p:nvPicPr>
          <p:blipFill>
            <a:blip r:embed="rId16" cstate="print">
              <a:extLst>
                <a:ext uri="{28A0092B-C50C-407E-A947-70E740481C1C}">
                  <a14:useLocalDpi xmlns:a14="http://schemas.microsoft.com/office/drawing/2010/main" val="0"/>
                </a:ext>
              </a:extLst>
            </a:blip>
            <a:srcRect l="62604" t="39375" r="1979" b="37396"/>
            <a:stretch>
              <a:fillRect/>
            </a:stretch>
          </p:blipFill>
          <p:spPr bwMode="auto">
            <a:xfrm>
              <a:off x="7253" y="4612"/>
              <a:ext cx="589" cy="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pic>
          <p:nvPicPr>
            <p:cNvPr id="103458" name="Picture 50"/>
            <p:cNvPicPr>
              <a:picLocks noChangeAspect="1" noChangeArrowheads="1"/>
            </p:cNvPicPr>
            <p:nvPr/>
          </p:nvPicPr>
          <p:blipFill>
            <a:blip r:embed="rId16">
              <a:extLst>
                <a:ext uri="{28A0092B-C50C-407E-A947-70E740481C1C}">
                  <a14:useLocalDpi xmlns:a14="http://schemas.microsoft.com/office/drawing/2010/main" val="0"/>
                </a:ext>
              </a:extLst>
            </a:blip>
            <a:srcRect l="62994" t="73228" r="2760" b="9045"/>
            <a:stretch>
              <a:fillRect/>
            </a:stretch>
          </p:blipFill>
          <p:spPr bwMode="auto">
            <a:xfrm>
              <a:off x="7208" y="5292"/>
              <a:ext cx="680"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grpSp>
      <p:sp>
        <p:nvSpPr>
          <p:cNvPr id="103444" name="Text Box 51"/>
          <p:cNvSpPr txBox="1">
            <a:spLocks noChangeArrowheads="1"/>
          </p:cNvSpPr>
          <p:nvPr/>
        </p:nvSpPr>
        <p:spPr bwMode="auto">
          <a:xfrm>
            <a:off x="8488363" y="153988"/>
            <a:ext cx="2881312"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algn="just" eaLnBrk="1" hangingPunct="1">
              <a:spcBef>
                <a:spcPct val="50000"/>
              </a:spcBef>
            </a:pPr>
            <a:r>
              <a:rPr lang="en-GB" altLang="en-US" sz="1200" b="1">
                <a:solidFill>
                  <a:srgbClr val="993366"/>
                </a:solidFill>
              </a:rPr>
              <a:t>BEAB APPROVED</a:t>
            </a:r>
          </a:p>
          <a:p>
            <a:pPr algn="just" eaLnBrk="1" hangingPunct="1">
              <a:spcBef>
                <a:spcPct val="50000"/>
              </a:spcBef>
            </a:pPr>
            <a:r>
              <a:rPr lang="en-GB" altLang="en-US" sz="1000">
                <a:solidFill>
                  <a:schemeClr val="bg2"/>
                </a:solidFill>
              </a:rPr>
              <a:t>The BEAB logo is the British Electro-technical Approvals Board and informs the consumer that the product </a:t>
            </a:r>
            <a:r>
              <a:rPr lang="en-GB" altLang="en-US" sz="1000" b="1" u="sng">
                <a:solidFill>
                  <a:srgbClr val="993366"/>
                </a:solidFill>
              </a:rPr>
              <a:t>meets strict health and safety guidelines</a:t>
            </a:r>
            <a:r>
              <a:rPr lang="en-GB" altLang="en-US" sz="1000">
                <a:solidFill>
                  <a:schemeClr val="bg2"/>
                </a:solidFill>
              </a:rPr>
              <a:t>. It is only associated with electrical products. </a:t>
            </a:r>
            <a:endParaRPr lang="en-US" altLang="en-US" sz="1000">
              <a:solidFill>
                <a:schemeClr val="bg2"/>
              </a:solidFill>
            </a:endParaRPr>
          </a:p>
        </p:txBody>
      </p:sp>
      <p:grpSp>
        <p:nvGrpSpPr>
          <p:cNvPr id="103445" name="Group 60"/>
          <p:cNvGrpSpPr>
            <a:grpSpLocks/>
          </p:cNvGrpSpPr>
          <p:nvPr/>
        </p:nvGrpSpPr>
        <p:grpSpPr bwMode="auto">
          <a:xfrm>
            <a:off x="-20638" y="-23813"/>
            <a:ext cx="7272338" cy="2867026"/>
            <a:chOff x="-13" y="-15"/>
            <a:chExt cx="4581" cy="1806"/>
          </a:xfrm>
        </p:grpSpPr>
        <p:sp>
          <p:nvSpPr>
            <p:cNvPr id="103447" name="Text Box 57"/>
            <p:cNvSpPr txBox="1">
              <a:spLocks noChangeArrowheads="1"/>
            </p:cNvSpPr>
            <p:nvPr/>
          </p:nvSpPr>
          <p:spPr bwMode="auto">
            <a:xfrm>
              <a:off x="-13" y="786"/>
              <a:ext cx="2548" cy="1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3200" b="1">
                  <a:solidFill>
                    <a:srgbClr val="FF9900"/>
                  </a:solidFill>
                  <a:cs typeface="Arial" pitchFamily="34" charset="0"/>
                </a:rPr>
                <a:t>INFORMATION</a:t>
              </a:r>
              <a:r>
                <a:rPr lang="en-GB" altLang="en-US" sz="3200" b="1">
                  <a:solidFill>
                    <a:srgbClr val="5F5F5F"/>
                  </a:solidFill>
                  <a:cs typeface="Arial" pitchFamily="34" charset="0"/>
                </a:rPr>
                <a:t>, INSPIRATION &amp; INFLUENCES</a:t>
              </a:r>
            </a:p>
          </p:txBody>
        </p:sp>
        <p:sp>
          <p:nvSpPr>
            <p:cNvPr id="103448" name="Text Box 58"/>
            <p:cNvSpPr txBox="1">
              <a:spLocks noChangeArrowheads="1"/>
            </p:cNvSpPr>
            <p:nvPr/>
          </p:nvSpPr>
          <p:spPr bwMode="auto">
            <a:xfrm>
              <a:off x="-13" y="716"/>
              <a:ext cx="458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1100">
                  <a:solidFill>
                    <a:schemeClr val="bg2"/>
                  </a:solidFill>
                  <a:cs typeface="Arial" pitchFamily="34" charset="0"/>
                </a:rPr>
                <a:t>A2 Product Study</a:t>
              </a:r>
            </a:p>
          </p:txBody>
        </p:sp>
        <p:sp>
          <p:nvSpPr>
            <p:cNvPr id="103449" name="Text Box 59"/>
            <p:cNvSpPr txBox="1">
              <a:spLocks noChangeArrowheads="1"/>
            </p:cNvSpPr>
            <p:nvPr/>
          </p:nvSpPr>
          <p:spPr bwMode="auto">
            <a:xfrm>
              <a:off x="-13" y="-15"/>
              <a:ext cx="2548" cy="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4032" tIns="67015" rIns="134032" bIns="67015">
              <a:spAutoFit/>
            </a:bodyPr>
            <a:lstStyle>
              <a:lvl1pPr defTabSz="1338263" eaLnBrk="0" hangingPunct="0">
                <a:defRPr sz="2100">
                  <a:solidFill>
                    <a:schemeClr val="tx1"/>
                  </a:solidFill>
                  <a:latin typeface="Arial" pitchFamily="34" charset="0"/>
                </a:defRPr>
              </a:lvl1pPr>
              <a:lvl2pPr marL="742950" indent="-285750" defTabSz="1338263" eaLnBrk="0" hangingPunct="0">
                <a:defRPr sz="2100">
                  <a:solidFill>
                    <a:schemeClr val="tx1"/>
                  </a:solidFill>
                  <a:latin typeface="Arial" pitchFamily="34" charset="0"/>
                </a:defRPr>
              </a:lvl2pPr>
              <a:lvl3pPr marL="1143000" indent="-228600" defTabSz="1338263" eaLnBrk="0" hangingPunct="0">
                <a:defRPr sz="2100">
                  <a:solidFill>
                    <a:schemeClr val="tx1"/>
                  </a:solidFill>
                  <a:latin typeface="Arial" pitchFamily="34" charset="0"/>
                </a:defRPr>
              </a:lvl3pPr>
              <a:lvl4pPr marL="1600200" indent="-228600" defTabSz="1338263" eaLnBrk="0" hangingPunct="0">
                <a:defRPr sz="2100">
                  <a:solidFill>
                    <a:schemeClr val="tx1"/>
                  </a:solidFill>
                  <a:latin typeface="Arial" pitchFamily="34" charset="0"/>
                </a:defRPr>
              </a:lvl4pPr>
              <a:lvl5pPr marL="2057400" indent="-228600" defTabSz="1338263" eaLnBrk="0" hangingPunct="0">
                <a:defRPr sz="2100">
                  <a:solidFill>
                    <a:schemeClr val="tx1"/>
                  </a:solidFill>
                  <a:latin typeface="Arial" pitchFamily="34" charset="0"/>
                </a:defRPr>
              </a:lvl5pPr>
              <a:lvl6pPr marL="2514600" indent="-228600" algn="ctr" defTabSz="1338263" eaLnBrk="0" fontAlgn="base" hangingPunct="0">
                <a:spcBef>
                  <a:spcPct val="0"/>
                </a:spcBef>
                <a:spcAft>
                  <a:spcPct val="0"/>
                </a:spcAft>
                <a:defRPr sz="2100">
                  <a:solidFill>
                    <a:schemeClr val="tx1"/>
                  </a:solidFill>
                  <a:latin typeface="Arial" pitchFamily="34" charset="0"/>
                </a:defRPr>
              </a:lvl6pPr>
              <a:lvl7pPr marL="2971800" indent="-228600" algn="ctr" defTabSz="1338263" eaLnBrk="0" fontAlgn="base" hangingPunct="0">
                <a:spcBef>
                  <a:spcPct val="0"/>
                </a:spcBef>
                <a:spcAft>
                  <a:spcPct val="0"/>
                </a:spcAft>
                <a:defRPr sz="2100">
                  <a:solidFill>
                    <a:schemeClr val="tx1"/>
                  </a:solidFill>
                  <a:latin typeface="Arial" pitchFamily="34" charset="0"/>
                </a:defRPr>
              </a:lvl7pPr>
              <a:lvl8pPr marL="3429000" indent="-228600" algn="ctr" defTabSz="1338263" eaLnBrk="0" fontAlgn="base" hangingPunct="0">
                <a:spcBef>
                  <a:spcPct val="0"/>
                </a:spcBef>
                <a:spcAft>
                  <a:spcPct val="0"/>
                </a:spcAft>
                <a:defRPr sz="2100">
                  <a:solidFill>
                    <a:schemeClr val="tx1"/>
                  </a:solidFill>
                  <a:latin typeface="Arial" pitchFamily="34" charset="0"/>
                </a:defRPr>
              </a:lvl8pPr>
              <a:lvl9pPr marL="3886200" indent="-228600" algn="ctr" defTabSz="1338263" eaLnBrk="0" fontAlgn="base" hangingPunct="0">
                <a:spcBef>
                  <a:spcPct val="0"/>
                </a:spcBef>
                <a:spcAft>
                  <a:spcPct val="0"/>
                </a:spcAft>
                <a:defRPr sz="2100">
                  <a:solidFill>
                    <a:schemeClr val="tx1"/>
                  </a:solidFill>
                  <a:latin typeface="Arial" pitchFamily="34" charset="0"/>
                </a:defRPr>
              </a:lvl9pPr>
            </a:lstStyle>
            <a:p>
              <a:pPr algn="l" eaLnBrk="1" hangingPunct="1">
                <a:spcBef>
                  <a:spcPct val="50000"/>
                </a:spcBef>
              </a:pPr>
              <a:r>
                <a:rPr lang="en-GB" altLang="en-US" sz="4000" b="1">
                  <a:solidFill>
                    <a:srgbClr val="D60093"/>
                  </a:solidFill>
                  <a:cs typeface="Arial" pitchFamily="34" charset="0"/>
                </a:rPr>
                <a:t>APPENDIX ONE</a:t>
              </a:r>
            </a:p>
          </p:txBody>
        </p:sp>
      </p:grpSp>
      <p:sp>
        <p:nvSpPr>
          <p:cNvPr id="103446" name="Text Box 63"/>
          <p:cNvSpPr txBox="1">
            <a:spLocks noChangeArrowheads="1"/>
          </p:cNvSpPr>
          <p:nvPr/>
        </p:nvSpPr>
        <p:spPr bwMode="auto">
          <a:xfrm>
            <a:off x="11080750" y="47625"/>
            <a:ext cx="1792288"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prstDash val="dash"/>
                <a:miter lim="800000"/>
                <a:headEnd/>
                <a:tailEnd/>
              </a14:hiddenLine>
            </a:ext>
          </a:extLst>
        </p:spPr>
        <p:txBody>
          <a:bodyPr lIns="128005" tIns="64002" rIns="128005" bIns="64002">
            <a:spAutoFit/>
          </a:bodyPr>
          <a:lstStyle>
            <a:lvl1pPr defTabSz="1279525" eaLnBrk="0" hangingPunct="0">
              <a:defRPr sz="2100">
                <a:solidFill>
                  <a:schemeClr val="tx1"/>
                </a:solidFill>
                <a:latin typeface="Arial" pitchFamily="34" charset="0"/>
              </a:defRPr>
            </a:lvl1pPr>
            <a:lvl2pPr marL="742950" indent="-285750" defTabSz="1279525" eaLnBrk="0" hangingPunct="0">
              <a:defRPr sz="2100">
                <a:solidFill>
                  <a:schemeClr val="tx1"/>
                </a:solidFill>
                <a:latin typeface="Arial" pitchFamily="34" charset="0"/>
              </a:defRPr>
            </a:lvl2pPr>
            <a:lvl3pPr marL="1143000" indent="-228600" defTabSz="1279525" eaLnBrk="0" hangingPunct="0">
              <a:defRPr sz="2100">
                <a:solidFill>
                  <a:schemeClr val="tx1"/>
                </a:solidFill>
                <a:latin typeface="Arial" pitchFamily="34" charset="0"/>
              </a:defRPr>
            </a:lvl3pPr>
            <a:lvl4pPr marL="1600200" indent="-228600" defTabSz="1279525" eaLnBrk="0" hangingPunct="0">
              <a:defRPr sz="2100">
                <a:solidFill>
                  <a:schemeClr val="tx1"/>
                </a:solidFill>
                <a:latin typeface="Arial" pitchFamily="34" charset="0"/>
              </a:defRPr>
            </a:lvl4pPr>
            <a:lvl5pPr marL="2057400" indent="-228600" defTabSz="1279525" eaLnBrk="0" hangingPunct="0">
              <a:defRPr sz="2100">
                <a:solidFill>
                  <a:schemeClr val="tx1"/>
                </a:solidFill>
                <a:latin typeface="Arial" pitchFamily="34" charset="0"/>
              </a:defRPr>
            </a:lvl5pPr>
            <a:lvl6pPr marL="2514600" indent="-228600" algn="ctr" defTabSz="1279525" eaLnBrk="0" fontAlgn="base" hangingPunct="0">
              <a:spcBef>
                <a:spcPct val="0"/>
              </a:spcBef>
              <a:spcAft>
                <a:spcPct val="0"/>
              </a:spcAft>
              <a:defRPr sz="2100">
                <a:solidFill>
                  <a:schemeClr val="tx1"/>
                </a:solidFill>
                <a:latin typeface="Arial" pitchFamily="34" charset="0"/>
              </a:defRPr>
            </a:lvl6pPr>
            <a:lvl7pPr marL="2971800" indent="-228600" algn="ctr" defTabSz="1279525" eaLnBrk="0" fontAlgn="base" hangingPunct="0">
              <a:spcBef>
                <a:spcPct val="0"/>
              </a:spcBef>
              <a:spcAft>
                <a:spcPct val="0"/>
              </a:spcAft>
              <a:defRPr sz="2100">
                <a:solidFill>
                  <a:schemeClr val="tx1"/>
                </a:solidFill>
                <a:latin typeface="Arial" pitchFamily="34" charset="0"/>
              </a:defRPr>
            </a:lvl7pPr>
            <a:lvl8pPr marL="3429000" indent="-228600" algn="ctr" defTabSz="1279525" eaLnBrk="0" fontAlgn="base" hangingPunct="0">
              <a:spcBef>
                <a:spcPct val="0"/>
              </a:spcBef>
              <a:spcAft>
                <a:spcPct val="0"/>
              </a:spcAft>
              <a:defRPr sz="2100">
                <a:solidFill>
                  <a:schemeClr val="tx1"/>
                </a:solidFill>
                <a:latin typeface="Arial" pitchFamily="34" charset="0"/>
              </a:defRPr>
            </a:lvl8pPr>
            <a:lvl9pPr marL="3886200" indent="-228600" algn="ctr" defTabSz="1279525" eaLnBrk="0" fontAlgn="base" hangingPunct="0">
              <a:spcBef>
                <a:spcPct val="0"/>
              </a:spcBef>
              <a:spcAft>
                <a:spcPct val="0"/>
              </a:spcAft>
              <a:defRPr sz="2100">
                <a:solidFill>
                  <a:schemeClr val="tx1"/>
                </a:solidFill>
                <a:latin typeface="Arial" pitchFamily="34" charset="0"/>
              </a:defRPr>
            </a:lvl9pPr>
          </a:lstStyle>
          <a:p>
            <a:pPr eaLnBrk="1" hangingPunct="1">
              <a:spcBef>
                <a:spcPct val="50000"/>
              </a:spcBef>
            </a:pPr>
            <a:r>
              <a:rPr lang="en-GB" altLang="en-US" sz="1800" b="1">
                <a:solidFill>
                  <a:srgbClr val="FF9900"/>
                </a:solidFill>
              </a:rPr>
              <a:t>Page 3 of 9</a:t>
            </a:r>
            <a:endParaRPr lang="en-US" altLang="en-US" sz="1800" b="1">
              <a:solidFill>
                <a:srgbClr val="FF99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A2 Level Product Study Sample 1">
  <a:themeElements>
    <a:clrScheme name="A2 Level Product Study Sample 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2 Level Product Study Sample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8575" cap="flat" cmpd="sng" algn="ctr">
          <a:solidFill>
            <a:srgbClr val="993366"/>
          </a:solidFill>
          <a:prstDash val="solid"/>
          <a:round/>
          <a:headEnd type="none" w="med" len="med"/>
          <a:tailEnd type="none" w="med" len="med"/>
        </a:ln>
        <a:effectLst/>
      </a:spPr>
      <a:bodyPr vert="horz" wrap="square" lIns="128005" tIns="64002" rIns="128005" bIns="64002" numCol="1" anchor="ctr" anchorCtr="0" compatLnSpc="1">
        <a:prstTxWarp prst="textNoShape">
          <a:avLst/>
        </a:prstTxWarp>
        <a:spAutoFit/>
      </a:bodyPr>
      <a:lstStyle>
        <a:defPPr marL="0" marR="0" indent="0" algn="ctr" defTabSz="1279525"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28575" cap="flat" cmpd="sng" algn="ctr">
          <a:solidFill>
            <a:srgbClr val="993366"/>
          </a:solidFill>
          <a:prstDash val="solid"/>
          <a:round/>
          <a:headEnd type="none" w="med" len="med"/>
          <a:tailEnd type="none" w="med" len="med"/>
        </a:ln>
        <a:effectLst/>
      </a:spPr>
      <a:bodyPr vert="horz" wrap="square" lIns="128005" tIns="64002" rIns="128005" bIns="64002" numCol="1" anchor="ctr" anchorCtr="0" compatLnSpc="1">
        <a:prstTxWarp prst="textNoShape">
          <a:avLst/>
        </a:prstTxWarp>
        <a:spAutoFit/>
      </a:bodyPr>
      <a:lstStyle>
        <a:defPPr marL="0" marR="0" indent="0" algn="ctr" defTabSz="1279525"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A2 Level Product Study Sample 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2 Level Product Study Sample 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2 Level Product Study Sample 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2 Level Product Study Sample 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2 Level Product Study Sample 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2 Level Product Study Sample 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2 Level Product Study Sample 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2 Level Product Study Sample 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2 Level Product Study Sample 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2 Level Product Study Sample 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2 Level Product Study Sample 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2 Level Product Study Sample 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A2 Level Product Study Sample 1</Template>
  <TotalTime>23010</TotalTime>
  <Words>54845</Words>
  <Application>Microsoft Office PowerPoint</Application>
  <PresentationFormat>A3 Paper (297x420 mm)</PresentationFormat>
  <Paragraphs>3739</Paragraphs>
  <Slides>117</Slides>
  <Notes>117</Notes>
  <HiddenSlides>0</HiddenSlides>
  <MMClips>11</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117</vt:i4>
      </vt:variant>
    </vt:vector>
  </HeadingPairs>
  <TitlesOfParts>
    <vt:vector size="124" baseType="lpstr">
      <vt:lpstr>Arial</vt:lpstr>
      <vt:lpstr>Arial Narrow</vt:lpstr>
      <vt:lpstr>Arial </vt:lpstr>
      <vt:lpstr>Verdana</vt:lpstr>
      <vt:lpstr>Wingdings</vt:lpstr>
      <vt:lpstr>A2 Level Product Study Sample 1</vt:lpstr>
      <vt:lpstr>Adobe Photoshop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Ginger Cars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Lucy</dc:creator>
  <cp:lastModifiedBy>John FARNELL</cp:lastModifiedBy>
  <cp:revision>3875</cp:revision>
  <dcterms:created xsi:type="dcterms:W3CDTF">2010-09-06T17:10:31Z</dcterms:created>
  <dcterms:modified xsi:type="dcterms:W3CDTF">2013-10-03T09:34:07Z</dcterms:modified>
</cp:coreProperties>
</file>