
<file path=[Content_Types].xml><?xml version="1.0" encoding="utf-8"?>
<Types xmlns="http://schemas.openxmlformats.org/package/2006/content-types">
  <Default Extension="png" ContentType="image/png"/>
  <Default Extension="tmp" ContentType="image/png"/>
  <Default Extension="jpeg" ContentType="image/jpeg"/>
  <Default Extension="MOV" ContentType="video/unknown"/>
  <Default Extension="rels" ContentType="application/vnd.openxmlformats-package.relationships+xml"/>
  <Default Extension="xml" ContentType="application/xml"/>
  <Default Extension="wdp" ContentType="image/vnd.ms-photo"/>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6"/>
  </p:notesMasterIdLst>
  <p:sldIdLst>
    <p:sldId id="259" r:id="rId2"/>
    <p:sldId id="256" r:id="rId3"/>
    <p:sldId id="257" r:id="rId4"/>
    <p:sldId id="258" r:id="rId5"/>
    <p:sldId id="277" r:id="rId6"/>
    <p:sldId id="260" r:id="rId7"/>
    <p:sldId id="261" r:id="rId8"/>
    <p:sldId id="262" r:id="rId9"/>
    <p:sldId id="267" r:id="rId10"/>
    <p:sldId id="266" r:id="rId11"/>
    <p:sldId id="265" r:id="rId12"/>
    <p:sldId id="264" r:id="rId13"/>
    <p:sldId id="268" r:id="rId14"/>
    <p:sldId id="269" r:id="rId15"/>
    <p:sldId id="272" r:id="rId16"/>
    <p:sldId id="270" r:id="rId17"/>
    <p:sldId id="271" r:id="rId18"/>
    <p:sldId id="273" r:id="rId19"/>
    <p:sldId id="274" r:id="rId20"/>
    <p:sldId id="275" r:id="rId21"/>
    <p:sldId id="276" r:id="rId22"/>
    <p:sldId id="278" r:id="rId23"/>
    <p:sldId id="281" r:id="rId24"/>
    <p:sldId id="280" r:id="rId2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934961E-506C-4192-BFB4-2140D9C73E4B}">
          <p14:sldIdLst>
            <p14:sldId id="259"/>
            <p14:sldId id="256"/>
            <p14:sldId id="257"/>
            <p14:sldId id="258"/>
            <p14:sldId id="277"/>
            <p14:sldId id="260"/>
            <p14:sldId id="261"/>
            <p14:sldId id="262"/>
            <p14:sldId id="267"/>
            <p14:sldId id="266"/>
            <p14:sldId id="265"/>
            <p14:sldId id="264"/>
            <p14:sldId id="268"/>
            <p14:sldId id="269"/>
            <p14:sldId id="272"/>
            <p14:sldId id="270"/>
            <p14:sldId id="271"/>
            <p14:sldId id="273"/>
            <p14:sldId id="274"/>
            <p14:sldId id="275"/>
            <p14:sldId id="276"/>
            <p14:sldId id="278"/>
            <p14:sldId id="281"/>
            <p14:sldId id="28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horzBarState="maximized">
    <p:restoredLeft sz="18838" autoAdjust="0"/>
    <p:restoredTop sz="94660" autoAdjust="0"/>
  </p:normalViewPr>
  <p:slideViewPr>
    <p:cSldViewPr>
      <p:cViewPr>
        <p:scale>
          <a:sx n="70" d="100"/>
          <a:sy n="70" d="100"/>
        </p:scale>
        <p:origin x="-1626" y="-9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862" cy="495793"/>
          </a:xfrm>
          <a:prstGeom prst="rect">
            <a:avLst/>
          </a:prstGeom>
        </p:spPr>
        <p:txBody>
          <a:bodyPr vert="horz" lIns="88221" tIns="44111" rIns="88221" bIns="44111" rtlCol="0"/>
          <a:lstStyle>
            <a:lvl1pPr algn="l">
              <a:defRPr sz="1200"/>
            </a:lvl1pPr>
          </a:lstStyle>
          <a:p>
            <a:endParaRPr lang="en-GB"/>
          </a:p>
        </p:txBody>
      </p:sp>
      <p:sp>
        <p:nvSpPr>
          <p:cNvPr id="3" name="Date Placeholder 2"/>
          <p:cNvSpPr>
            <a:spLocks noGrp="1"/>
          </p:cNvSpPr>
          <p:nvPr>
            <p:ph type="dt" idx="1"/>
          </p:nvPr>
        </p:nvSpPr>
        <p:spPr>
          <a:xfrm>
            <a:off x="3850294" y="0"/>
            <a:ext cx="2945862" cy="495793"/>
          </a:xfrm>
          <a:prstGeom prst="rect">
            <a:avLst/>
          </a:prstGeom>
        </p:spPr>
        <p:txBody>
          <a:bodyPr vert="horz" lIns="88221" tIns="44111" rIns="88221" bIns="44111" rtlCol="0"/>
          <a:lstStyle>
            <a:lvl1pPr algn="r">
              <a:defRPr sz="1200"/>
            </a:lvl1pPr>
          </a:lstStyle>
          <a:p>
            <a:fld id="{19A35790-D9C2-4888-B441-6A863EDC22A2}" type="datetimeFigureOut">
              <a:rPr lang="en-GB" smtClean="0"/>
              <a:t>05/05/2017</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88221" tIns="44111" rIns="88221" bIns="44111" rtlCol="0" anchor="ctr"/>
          <a:lstStyle/>
          <a:p>
            <a:endParaRPr lang="en-GB"/>
          </a:p>
        </p:txBody>
      </p:sp>
      <p:sp>
        <p:nvSpPr>
          <p:cNvPr id="5" name="Notes Placeholder 4"/>
          <p:cNvSpPr>
            <a:spLocks noGrp="1"/>
          </p:cNvSpPr>
          <p:nvPr>
            <p:ph type="body" sz="quarter" idx="3"/>
          </p:nvPr>
        </p:nvSpPr>
        <p:spPr>
          <a:xfrm>
            <a:off x="679464" y="4714653"/>
            <a:ext cx="5438748" cy="4466756"/>
          </a:xfrm>
          <a:prstGeom prst="rect">
            <a:avLst/>
          </a:prstGeom>
        </p:spPr>
        <p:txBody>
          <a:bodyPr vert="horz" lIns="88221" tIns="44111" rIns="88221" bIns="4411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305"/>
            <a:ext cx="2945862" cy="495793"/>
          </a:xfrm>
          <a:prstGeom prst="rect">
            <a:avLst/>
          </a:prstGeom>
        </p:spPr>
        <p:txBody>
          <a:bodyPr vert="horz" lIns="88221" tIns="44111" rIns="88221" bIns="44111" rtlCol="0" anchor="b"/>
          <a:lstStyle>
            <a:lvl1pPr algn="l">
              <a:defRPr sz="1200"/>
            </a:lvl1pPr>
          </a:lstStyle>
          <a:p>
            <a:endParaRPr lang="en-GB"/>
          </a:p>
        </p:txBody>
      </p:sp>
      <p:sp>
        <p:nvSpPr>
          <p:cNvPr id="7" name="Slide Number Placeholder 6"/>
          <p:cNvSpPr>
            <a:spLocks noGrp="1"/>
          </p:cNvSpPr>
          <p:nvPr>
            <p:ph type="sldNum" sz="quarter" idx="5"/>
          </p:nvPr>
        </p:nvSpPr>
        <p:spPr>
          <a:xfrm>
            <a:off x="3850294" y="9429305"/>
            <a:ext cx="2945862" cy="495793"/>
          </a:xfrm>
          <a:prstGeom prst="rect">
            <a:avLst/>
          </a:prstGeom>
        </p:spPr>
        <p:txBody>
          <a:bodyPr vert="horz" lIns="88221" tIns="44111" rIns="88221" bIns="44111" rtlCol="0" anchor="b"/>
          <a:lstStyle>
            <a:lvl1pPr algn="r">
              <a:defRPr sz="1200"/>
            </a:lvl1pPr>
          </a:lstStyle>
          <a:p>
            <a:fld id="{46E295C9-C0FB-42B9-99ED-66475789762D}" type="slidenum">
              <a:rPr lang="en-GB" smtClean="0"/>
              <a:t>‹#›</a:t>
            </a:fld>
            <a:endParaRPr lang="en-GB"/>
          </a:p>
        </p:txBody>
      </p:sp>
    </p:spTree>
    <p:extLst>
      <p:ext uri="{BB962C8B-B14F-4D97-AF65-F5344CB8AC3E}">
        <p14:creationId xmlns:p14="http://schemas.microsoft.com/office/powerpoint/2010/main" val="2181097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6E295C9-C0FB-42B9-99ED-66475789762D}" type="slidenum">
              <a:rPr lang="en-GB" smtClean="0"/>
              <a:t>1</a:t>
            </a:fld>
            <a:endParaRPr lang="en-GB"/>
          </a:p>
        </p:txBody>
      </p:sp>
    </p:spTree>
    <p:extLst>
      <p:ext uri="{BB962C8B-B14F-4D97-AF65-F5344CB8AC3E}">
        <p14:creationId xmlns:p14="http://schemas.microsoft.com/office/powerpoint/2010/main" val="14652908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6E295C9-C0FB-42B9-99ED-66475789762D}" type="slidenum">
              <a:rPr lang="en-GB" smtClean="0"/>
              <a:t>11</a:t>
            </a:fld>
            <a:endParaRPr lang="en-GB"/>
          </a:p>
        </p:txBody>
      </p:sp>
    </p:spTree>
    <p:extLst>
      <p:ext uri="{BB962C8B-B14F-4D97-AF65-F5344CB8AC3E}">
        <p14:creationId xmlns:p14="http://schemas.microsoft.com/office/powerpoint/2010/main" val="589837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6E295C9-C0FB-42B9-99ED-66475789762D}" type="slidenum">
              <a:rPr lang="en-GB" smtClean="0"/>
              <a:t>12</a:t>
            </a:fld>
            <a:endParaRPr lang="en-GB"/>
          </a:p>
        </p:txBody>
      </p:sp>
    </p:spTree>
    <p:extLst>
      <p:ext uri="{BB962C8B-B14F-4D97-AF65-F5344CB8AC3E}">
        <p14:creationId xmlns:p14="http://schemas.microsoft.com/office/powerpoint/2010/main" val="9524900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6E295C9-C0FB-42B9-99ED-66475789762D}" type="slidenum">
              <a:rPr lang="en-GB" smtClean="0"/>
              <a:t>13</a:t>
            </a:fld>
            <a:endParaRPr lang="en-GB"/>
          </a:p>
        </p:txBody>
      </p:sp>
    </p:spTree>
    <p:extLst>
      <p:ext uri="{BB962C8B-B14F-4D97-AF65-F5344CB8AC3E}">
        <p14:creationId xmlns:p14="http://schemas.microsoft.com/office/powerpoint/2010/main" val="1090453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6E295C9-C0FB-42B9-99ED-66475789762D}" type="slidenum">
              <a:rPr lang="en-GB" smtClean="0"/>
              <a:t>14</a:t>
            </a:fld>
            <a:endParaRPr lang="en-GB"/>
          </a:p>
        </p:txBody>
      </p:sp>
    </p:spTree>
    <p:extLst>
      <p:ext uri="{BB962C8B-B14F-4D97-AF65-F5344CB8AC3E}">
        <p14:creationId xmlns:p14="http://schemas.microsoft.com/office/powerpoint/2010/main" val="3492848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6E295C9-C0FB-42B9-99ED-66475789762D}" type="slidenum">
              <a:rPr lang="en-GB" smtClean="0"/>
              <a:t>15</a:t>
            </a:fld>
            <a:endParaRPr lang="en-GB"/>
          </a:p>
        </p:txBody>
      </p:sp>
    </p:spTree>
    <p:extLst>
      <p:ext uri="{BB962C8B-B14F-4D97-AF65-F5344CB8AC3E}">
        <p14:creationId xmlns:p14="http://schemas.microsoft.com/office/powerpoint/2010/main" val="17500588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6E295C9-C0FB-42B9-99ED-66475789762D}" type="slidenum">
              <a:rPr lang="en-GB" smtClean="0"/>
              <a:t>16</a:t>
            </a:fld>
            <a:endParaRPr lang="en-GB"/>
          </a:p>
        </p:txBody>
      </p:sp>
    </p:spTree>
    <p:extLst>
      <p:ext uri="{BB962C8B-B14F-4D97-AF65-F5344CB8AC3E}">
        <p14:creationId xmlns:p14="http://schemas.microsoft.com/office/powerpoint/2010/main" val="9792047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6E295C9-C0FB-42B9-99ED-66475789762D}" type="slidenum">
              <a:rPr lang="en-GB" smtClean="0"/>
              <a:t>17</a:t>
            </a:fld>
            <a:endParaRPr lang="en-GB"/>
          </a:p>
        </p:txBody>
      </p:sp>
    </p:spTree>
    <p:extLst>
      <p:ext uri="{BB962C8B-B14F-4D97-AF65-F5344CB8AC3E}">
        <p14:creationId xmlns:p14="http://schemas.microsoft.com/office/powerpoint/2010/main" val="3669513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6E295C9-C0FB-42B9-99ED-66475789762D}" type="slidenum">
              <a:rPr lang="en-GB" smtClean="0"/>
              <a:t>18</a:t>
            </a:fld>
            <a:endParaRPr lang="en-GB"/>
          </a:p>
        </p:txBody>
      </p:sp>
    </p:spTree>
    <p:extLst>
      <p:ext uri="{BB962C8B-B14F-4D97-AF65-F5344CB8AC3E}">
        <p14:creationId xmlns:p14="http://schemas.microsoft.com/office/powerpoint/2010/main" val="35343069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6E295C9-C0FB-42B9-99ED-66475789762D}" type="slidenum">
              <a:rPr lang="en-GB" smtClean="0"/>
              <a:t>19</a:t>
            </a:fld>
            <a:endParaRPr lang="en-GB"/>
          </a:p>
        </p:txBody>
      </p:sp>
    </p:spTree>
    <p:extLst>
      <p:ext uri="{BB962C8B-B14F-4D97-AF65-F5344CB8AC3E}">
        <p14:creationId xmlns:p14="http://schemas.microsoft.com/office/powerpoint/2010/main" val="28986192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6E295C9-C0FB-42B9-99ED-66475789762D}" type="slidenum">
              <a:rPr lang="en-GB" smtClean="0"/>
              <a:t>20</a:t>
            </a:fld>
            <a:endParaRPr lang="en-GB"/>
          </a:p>
        </p:txBody>
      </p:sp>
    </p:spTree>
    <p:extLst>
      <p:ext uri="{BB962C8B-B14F-4D97-AF65-F5344CB8AC3E}">
        <p14:creationId xmlns:p14="http://schemas.microsoft.com/office/powerpoint/2010/main" val="4083879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6E295C9-C0FB-42B9-99ED-66475789762D}" type="slidenum">
              <a:rPr lang="en-GB" smtClean="0"/>
              <a:t>2</a:t>
            </a:fld>
            <a:endParaRPr lang="en-GB"/>
          </a:p>
        </p:txBody>
      </p:sp>
    </p:spTree>
    <p:extLst>
      <p:ext uri="{BB962C8B-B14F-4D97-AF65-F5344CB8AC3E}">
        <p14:creationId xmlns:p14="http://schemas.microsoft.com/office/powerpoint/2010/main" val="6172639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6E295C9-C0FB-42B9-99ED-66475789762D}" type="slidenum">
              <a:rPr lang="en-GB" smtClean="0"/>
              <a:t>21</a:t>
            </a:fld>
            <a:endParaRPr lang="en-GB"/>
          </a:p>
        </p:txBody>
      </p:sp>
    </p:spTree>
    <p:extLst>
      <p:ext uri="{BB962C8B-B14F-4D97-AF65-F5344CB8AC3E}">
        <p14:creationId xmlns:p14="http://schemas.microsoft.com/office/powerpoint/2010/main" val="2826669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6E295C9-C0FB-42B9-99ED-66475789762D}" type="slidenum">
              <a:rPr lang="en-GB" smtClean="0"/>
              <a:t>3</a:t>
            </a:fld>
            <a:endParaRPr lang="en-GB"/>
          </a:p>
        </p:txBody>
      </p:sp>
    </p:spTree>
    <p:extLst>
      <p:ext uri="{BB962C8B-B14F-4D97-AF65-F5344CB8AC3E}">
        <p14:creationId xmlns:p14="http://schemas.microsoft.com/office/powerpoint/2010/main" val="16145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6E295C9-C0FB-42B9-99ED-66475789762D}" type="slidenum">
              <a:rPr lang="en-GB" smtClean="0"/>
              <a:t>4</a:t>
            </a:fld>
            <a:endParaRPr lang="en-GB"/>
          </a:p>
        </p:txBody>
      </p:sp>
    </p:spTree>
    <p:extLst>
      <p:ext uri="{BB962C8B-B14F-4D97-AF65-F5344CB8AC3E}">
        <p14:creationId xmlns:p14="http://schemas.microsoft.com/office/powerpoint/2010/main" val="1666306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6E295C9-C0FB-42B9-99ED-66475789762D}" type="slidenum">
              <a:rPr lang="en-GB" smtClean="0"/>
              <a:t>6</a:t>
            </a:fld>
            <a:endParaRPr lang="en-GB"/>
          </a:p>
        </p:txBody>
      </p:sp>
    </p:spTree>
    <p:extLst>
      <p:ext uri="{BB962C8B-B14F-4D97-AF65-F5344CB8AC3E}">
        <p14:creationId xmlns:p14="http://schemas.microsoft.com/office/powerpoint/2010/main" val="3837243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6E295C9-C0FB-42B9-99ED-66475789762D}" type="slidenum">
              <a:rPr lang="en-GB" smtClean="0"/>
              <a:t>7</a:t>
            </a:fld>
            <a:endParaRPr lang="en-GB"/>
          </a:p>
        </p:txBody>
      </p:sp>
    </p:spTree>
    <p:extLst>
      <p:ext uri="{BB962C8B-B14F-4D97-AF65-F5344CB8AC3E}">
        <p14:creationId xmlns:p14="http://schemas.microsoft.com/office/powerpoint/2010/main" val="3072768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6E295C9-C0FB-42B9-99ED-66475789762D}" type="slidenum">
              <a:rPr lang="en-GB" smtClean="0"/>
              <a:t>8</a:t>
            </a:fld>
            <a:endParaRPr lang="en-GB"/>
          </a:p>
        </p:txBody>
      </p:sp>
    </p:spTree>
    <p:extLst>
      <p:ext uri="{BB962C8B-B14F-4D97-AF65-F5344CB8AC3E}">
        <p14:creationId xmlns:p14="http://schemas.microsoft.com/office/powerpoint/2010/main" val="4230993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7E08AD-E10E-446F-9F39-F90BF96F79D2}" type="slidenum">
              <a:rPr lang="en-GB" smtClean="0"/>
              <a:t>9</a:t>
            </a:fld>
            <a:endParaRPr lang="en-GB"/>
          </a:p>
        </p:txBody>
      </p:sp>
    </p:spTree>
    <p:extLst>
      <p:ext uri="{BB962C8B-B14F-4D97-AF65-F5344CB8AC3E}">
        <p14:creationId xmlns:p14="http://schemas.microsoft.com/office/powerpoint/2010/main" val="3620709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F7E08AD-E10E-446F-9F39-F90BF96F79D2}" type="slidenum">
              <a:rPr lang="en-GB" smtClean="0"/>
              <a:t>10</a:t>
            </a:fld>
            <a:endParaRPr lang="en-GB"/>
          </a:p>
        </p:txBody>
      </p:sp>
    </p:spTree>
    <p:extLst>
      <p:ext uri="{BB962C8B-B14F-4D97-AF65-F5344CB8AC3E}">
        <p14:creationId xmlns:p14="http://schemas.microsoft.com/office/powerpoint/2010/main" val="3657480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E911FC8-1999-47CB-9E1C-F0FDEA4CABDC}" type="datetimeFigureOut">
              <a:rPr lang="en-GB" smtClean="0"/>
              <a:t>05/05/2017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BD709AF-3B1B-46A9-A907-DC2670425CF0}" type="slidenum">
              <a:rPr lang="en-GB" smtClean="0"/>
              <a:t>‹#›</a:t>
            </a:fld>
            <a:endParaRPr lang="en-GB" dirty="0"/>
          </a:p>
        </p:txBody>
      </p:sp>
    </p:spTree>
    <p:extLst>
      <p:ext uri="{BB962C8B-B14F-4D97-AF65-F5344CB8AC3E}">
        <p14:creationId xmlns:p14="http://schemas.microsoft.com/office/powerpoint/2010/main" val="132645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E911FC8-1999-47CB-9E1C-F0FDEA4CABDC}" type="datetimeFigureOut">
              <a:rPr lang="en-GB" smtClean="0"/>
              <a:t>05/05/2017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BD709AF-3B1B-46A9-A907-DC2670425CF0}" type="slidenum">
              <a:rPr lang="en-GB" smtClean="0"/>
              <a:t>‹#›</a:t>
            </a:fld>
            <a:endParaRPr lang="en-GB" dirty="0"/>
          </a:p>
        </p:txBody>
      </p:sp>
    </p:spTree>
    <p:extLst>
      <p:ext uri="{BB962C8B-B14F-4D97-AF65-F5344CB8AC3E}">
        <p14:creationId xmlns:p14="http://schemas.microsoft.com/office/powerpoint/2010/main" val="2892301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E911FC8-1999-47CB-9E1C-F0FDEA4CABDC}" type="datetimeFigureOut">
              <a:rPr lang="en-GB" smtClean="0"/>
              <a:t>05/05/2017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BD709AF-3B1B-46A9-A907-DC2670425CF0}" type="slidenum">
              <a:rPr lang="en-GB" smtClean="0"/>
              <a:t>‹#›</a:t>
            </a:fld>
            <a:endParaRPr lang="en-GB" dirty="0"/>
          </a:p>
        </p:txBody>
      </p:sp>
    </p:spTree>
    <p:extLst>
      <p:ext uri="{BB962C8B-B14F-4D97-AF65-F5344CB8AC3E}">
        <p14:creationId xmlns:p14="http://schemas.microsoft.com/office/powerpoint/2010/main" val="4214451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E911FC8-1999-47CB-9E1C-F0FDEA4CABDC}" type="datetimeFigureOut">
              <a:rPr lang="en-GB" smtClean="0"/>
              <a:t>05/05/2017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BD709AF-3B1B-46A9-A907-DC2670425CF0}" type="slidenum">
              <a:rPr lang="en-GB" smtClean="0"/>
              <a:t>‹#›</a:t>
            </a:fld>
            <a:endParaRPr lang="en-GB" dirty="0"/>
          </a:p>
        </p:txBody>
      </p:sp>
    </p:spTree>
    <p:extLst>
      <p:ext uri="{BB962C8B-B14F-4D97-AF65-F5344CB8AC3E}">
        <p14:creationId xmlns:p14="http://schemas.microsoft.com/office/powerpoint/2010/main" val="664212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911FC8-1999-47CB-9E1C-F0FDEA4CABDC}" type="datetimeFigureOut">
              <a:rPr lang="en-GB" smtClean="0"/>
              <a:t>05/05/2017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BD709AF-3B1B-46A9-A907-DC2670425CF0}" type="slidenum">
              <a:rPr lang="en-GB" smtClean="0"/>
              <a:t>‹#›</a:t>
            </a:fld>
            <a:endParaRPr lang="en-GB" dirty="0"/>
          </a:p>
        </p:txBody>
      </p:sp>
    </p:spTree>
    <p:extLst>
      <p:ext uri="{BB962C8B-B14F-4D97-AF65-F5344CB8AC3E}">
        <p14:creationId xmlns:p14="http://schemas.microsoft.com/office/powerpoint/2010/main" val="85163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E911FC8-1999-47CB-9E1C-F0FDEA4CABDC}" type="datetimeFigureOut">
              <a:rPr lang="en-GB" smtClean="0"/>
              <a:t>05/05/2017</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BD709AF-3B1B-46A9-A907-DC2670425CF0}" type="slidenum">
              <a:rPr lang="en-GB" smtClean="0"/>
              <a:t>‹#›</a:t>
            </a:fld>
            <a:endParaRPr lang="en-GB" dirty="0"/>
          </a:p>
        </p:txBody>
      </p:sp>
    </p:spTree>
    <p:extLst>
      <p:ext uri="{BB962C8B-B14F-4D97-AF65-F5344CB8AC3E}">
        <p14:creationId xmlns:p14="http://schemas.microsoft.com/office/powerpoint/2010/main" val="1829242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E911FC8-1999-47CB-9E1C-F0FDEA4CABDC}" type="datetimeFigureOut">
              <a:rPr lang="en-GB" smtClean="0"/>
              <a:t>05/05/2017</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6BD709AF-3B1B-46A9-A907-DC2670425CF0}" type="slidenum">
              <a:rPr lang="en-GB" smtClean="0"/>
              <a:t>‹#›</a:t>
            </a:fld>
            <a:endParaRPr lang="en-GB" dirty="0"/>
          </a:p>
        </p:txBody>
      </p:sp>
    </p:spTree>
    <p:extLst>
      <p:ext uri="{BB962C8B-B14F-4D97-AF65-F5344CB8AC3E}">
        <p14:creationId xmlns:p14="http://schemas.microsoft.com/office/powerpoint/2010/main" val="2985219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E911FC8-1999-47CB-9E1C-F0FDEA4CABDC}" type="datetimeFigureOut">
              <a:rPr lang="en-GB" smtClean="0"/>
              <a:t>05/05/2017</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BD709AF-3B1B-46A9-A907-DC2670425CF0}" type="slidenum">
              <a:rPr lang="en-GB" smtClean="0"/>
              <a:t>‹#›</a:t>
            </a:fld>
            <a:endParaRPr lang="en-GB" dirty="0"/>
          </a:p>
        </p:txBody>
      </p:sp>
    </p:spTree>
    <p:extLst>
      <p:ext uri="{BB962C8B-B14F-4D97-AF65-F5344CB8AC3E}">
        <p14:creationId xmlns:p14="http://schemas.microsoft.com/office/powerpoint/2010/main" val="1683139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911FC8-1999-47CB-9E1C-F0FDEA4CABDC}" type="datetimeFigureOut">
              <a:rPr lang="en-GB" smtClean="0"/>
              <a:t>05/05/2017</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BD709AF-3B1B-46A9-A907-DC2670425CF0}" type="slidenum">
              <a:rPr lang="en-GB" smtClean="0"/>
              <a:t>‹#›</a:t>
            </a:fld>
            <a:endParaRPr lang="en-GB" dirty="0"/>
          </a:p>
        </p:txBody>
      </p:sp>
    </p:spTree>
    <p:extLst>
      <p:ext uri="{BB962C8B-B14F-4D97-AF65-F5344CB8AC3E}">
        <p14:creationId xmlns:p14="http://schemas.microsoft.com/office/powerpoint/2010/main" val="4016775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911FC8-1999-47CB-9E1C-F0FDEA4CABDC}" type="datetimeFigureOut">
              <a:rPr lang="en-GB" smtClean="0"/>
              <a:t>05/05/2017</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BD709AF-3B1B-46A9-A907-DC2670425CF0}" type="slidenum">
              <a:rPr lang="en-GB" smtClean="0"/>
              <a:t>‹#›</a:t>
            </a:fld>
            <a:endParaRPr lang="en-GB" dirty="0"/>
          </a:p>
        </p:txBody>
      </p:sp>
    </p:spTree>
    <p:extLst>
      <p:ext uri="{BB962C8B-B14F-4D97-AF65-F5344CB8AC3E}">
        <p14:creationId xmlns:p14="http://schemas.microsoft.com/office/powerpoint/2010/main" val="460604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911FC8-1999-47CB-9E1C-F0FDEA4CABDC}" type="datetimeFigureOut">
              <a:rPr lang="en-GB" smtClean="0"/>
              <a:t>05/05/2017</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BD709AF-3B1B-46A9-A907-DC2670425CF0}" type="slidenum">
              <a:rPr lang="en-GB" smtClean="0"/>
              <a:t>‹#›</a:t>
            </a:fld>
            <a:endParaRPr lang="en-GB" dirty="0"/>
          </a:p>
        </p:txBody>
      </p:sp>
    </p:spTree>
    <p:extLst>
      <p:ext uri="{BB962C8B-B14F-4D97-AF65-F5344CB8AC3E}">
        <p14:creationId xmlns:p14="http://schemas.microsoft.com/office/powerpoint/2010/main" val="4172895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911FC8-1999-47CB-9E1C-F0FDEA4CABDC}" type="datetimeFigureOut">
              <a:rPr lang="en-GB" smtClean="0"/>
              <a:t>05/05/2017</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D709AF-3B1B-46A9-A907-DC2670425CF0}" type="slidenum">
              <a:rPr lang="en-GB" smtClean="0"/>
              <a:t>‹#›</a:t>
            </a:fld>
            <a:endParaRPr lang="en-GB" dirty="0"/>
          </a:p>
        </p:txBody>
      </p:sp>
    </p:spTree>
    <p:extLst>
      <p:ext uri="{BB962C8B-B14F-4D97-AF65-F5344CB8AC3E}">
        <p14:creationId xmlns:p14="http://schemas.microsoft.com/office/powerpoint/2010/main" val="183671662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18" Type="http://schemas.openxmlformats.org/officeDocument/2006/relationships/image" Target="../media/image58.jpeg"/><Relationship Id="rId3" Type="http://schemas.openxmlformats.org/officeDocument/2006/relationships/slideLayout" Target="../slideLayouts/slideLayout2.xml"/><Relationship Id="rId21" Type="http://schemas.openxmlformats.org/officeDocument/2006/relationships/image" Target="../media/image61.jpeg"/><Relationship Id="rId7" Type="http://schemas.openxmlformats.org/officeDocument/2006/relationships/image" Target="../media/image47.png"/><Relationship Id="rId12" Type="http://schemas.openxmlformats.org/officeDocument/2006/relationships/image" Target="../media/image52.png"/><Relationship Id="rId17" Type="http://schemas.openxmlformats.org/officeDocument/2006/relationships/image" Target="../media/image57.jpeg"/><Relationship Id="rId2" Type="http://schemas.openxmlformats.org/officeDocument/2006/relationships/video" Target="../media/media7.MOV"/><Relationship Id="rId16" Type="http://schemas.openxmlformats.org/officeDocument/2006/relationships/image" Target="../media/image56.jpeg"/><Relationship Id="rId20" Type="http://schemas.openxmlformats.org/officeDocument/2006/relationships/image" Target="../media/image60.jpeg"/><Relationship Id="rId1" Type="http://schemas.microsoft.com/office/2007/relationships/media" Target="../media/media7.MOV"/><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image" Target="../media/image45.png"/><Relationship Id="rId15" Type="http://schemas.openxmlformats.org/officeDocument/2006/relationships/image" Target="../media/image55.jpeg"/><Relationship Id="rId10" Type="http://schemas.openxmlformats.org/officeDocument/2006/relationships/image" Target="../media/image50.png"/><Relationship Id="rId19" Type="http://schemas.openxmlformats.org/officeDocument/2006/relationships/image" Target="../media/image59.jpeg"/><Relationship Id="rId4" Type="http://schemas.openxmlformats.org/officeDocument/2006/relationships/notesSlide" Target="../notesSlides/notesSlide9.xml"/><Relationship Id="rId9" Type="http://schemas.openxmlformats.org/officeDocument/2006/relationships/image" Target="../media/image49.png"/><Relationship Id="rId14" Type="http://schemas.openxmlformats.org/officeDocument/2006/relationships/image" Target="../media/image54.png"/><Relationship Id="rId22" Type="http://schemas.openxmlformats.org/officeDocument/2006/relationships/image" Target="../media/image62.jpeg"/></Relationships>
</file>

<file path=ppt/slides/_rels/slide11.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9.png"/><Relationship Id="rId18" Type="http://schemas.openxmlformats.org/officeDocument/2006/relationships/image" Target="../media/image74.jpeg"/><Relationship Id="rId3" Type="http://schemas.microsoft.com/office/2007/relationships/media" Target="../media/media9.MOV"/><Relationship Id="rId7" Type="http://schemas.openxmlformats.org/officeDocument/2006/relationships/image" Target="../media/image63.png"/><Relationship Id="rId12" Type="http://schemas.openxmlformats.org/officeDocument/2006/relationships/image" Target="../media/image68.png"/><Relationship Id="rId17" Type="http://schemas.openxmlformats.org/officeDocument/2006/relationships/image" Target="../media/image73.jpeg"/><Relationship Id="rId2" Type="http://schemas.openxmlformats.org/officeDocument/2006/relationships/video" Target="../media/media8.MOV"/><Relationship Id="rId16" Type="http://schemas.openxmlformats.org/officeDocument/2006/relationships/image" Target="../media/image72.jpeg"/><Relationship Id="rId1" Type="http://schemas.microsoft.com/office/2007/relationships/media" Target="../media/media8.MOV"/><Relationship Id="rId6" Type="http://schemas.openxmlformats.org/officeDocument/2006/relationships/notesSlide" Target="../notesSlides/notesSlide10.xml"/><Relationship Id="rId11" Type="http://schemas.openxmlformats.org/officeDocument/2006/relationships/image" Target="../media/image67.png"/><Relationship Id="rId5" Type="http://schemas.openxmlformats.org/officeDocument/2006/relationships/slideLayout" Target="../slideLayouts/slideLayout2.xml"/><Relationship Id="rId15" Type="http://schemas.openxmlformats.org/officeDocument/2006/relationships/image" Target="../media/image71.png"/><Relationship Id="rId10" Type="http://schemas.openxmlformats.org/officeDocument/2006/relationships/image" Target="../media/image66.png"/><Relationship Id="rId19" Type="http://schemas.openxmlformats.org/officeDocument/2006/relationships/image" Target="../media/image75.png"/><Relationship Id="rId4" Type="http://schemas.openxmlformats.org/officeDocument/2006/relationships/video" Target="../media/media9.MOV"/><Relationship Id="rId9" Type="http://schemas.openxmlformats.org/officeDocument/2006/relationships/image" Target="../media/image65.png"/><Relationship Id="rId14" Type="http://schemas.openxmlformats.org/officeDocument/2006/relationships/image" Target="../media/image70.png"/></Relationships>
</file>

<file path=ppt/slides/_rels/slide12.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6.png"/><Relationship Id="rId7" Type="http://schemas.openxmlformats.org/officeDocument/2006/relationships/image" Target="../media/image79.png"/><Relationship Id="rId12" Type="http://schemas.openxmlformats.org/officeDocument/2006/relationships/image" Target="../media/image8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36.png"/><Relationship Id="rId5" Type="http://schemas.openxmlformats.org/officeDocument/2006/relationships/image" Target="../media/image78.png"/><Relationship Id="rId10" Type="http://schemas.openxmlformats.org/officeDocument/2006/relationships/image" Target="../media/image51.png"/><Relationship Id="rId4" Type="http://schemas.openxmlformats.org/officeDocument/2006/relationships/image" Target="../media/image77.png"/><Relationship Id="rId9" Type="http://schemas.openxmlformats.org/officeDocument/2006/relationships/image" Target="../media/image67.png"/></Relationships>
</file>

<file path=ppt/slides/_rels/slide13.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1.png"/><Relationship Id="rId3" Type="http://schemas.openxmlformats.org/officeDocument/2006/relationships/image" Target="../media/image82.png"/><Relationship Id="rId7" Type="http://schemas.openxmlformats.org/officeDocument/2006/relationships/image" Target="../media/image85.png"/><Relationship Id="rId12" Type="http://schemas.openxmlformats.org/officeDocument/2006/relationships/image" Target="../media/image9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84.png"/><Relationship Id="rId11" Type="http://schemas.openxmlformats.org/officeDocument/2006/relationships/image" Target="../media/image89.png"/><Relationship Id="rId5" Type="http://schemas.openxmlformats.org/officeDocument/2006/relationships/image" Target="../media/image67.png"/><Relationship Id="rId10" Type="http://schemas.openxmlformats.org/officeDocument/2006/relationships/image" Target="../media/image88.png"/><Relationship Id="rId4" Type="http://schemas.openxmlformats.org/officeDocument/2006/relationships/image" Target="../media/image83.png"/><Relationship Id="rId9" Type="http://schemas.openxmlformats.org/officeDocument/2006/relationships/image" Target="../media/image87.png"/></Relationships>
</file>

<file path=ppt/slides/_rels/slide14.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00.png"/><Relationship Id="rId3" Type="http://schemas.openxmlformats.org/officeDocument/2006/relationships/image" Target="../media/image51.png"/><Relationship Id="rId7" Type="http://schemas.openxmlformats.org/officeDocument/2006/relationships/image" Target="../media/image95.png"/><Relationship Id="rId12" Type="http://schemas.openxmlformats.org/officeDocument/2006/relationships/image" Target="../media/image9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94.png"/><Relationship Id="rId11" Type="http://schemas.openxmlformats.org/officeDocument/2006/relationships/image" Target="../media/image98.png"/><Relationship Id="rId5" Type="http://schemas.openxmlformats.org/officeDocument/2006/relationships/image" Target="../media/image93.png"/><Relationship Id="rId10" Type="http://schemas.openxmlformats.org/officeDocument/2006/relationships/image" Target="../media/image97.png"/><Relationship Id="rId4" Type="http://schemas.openxmlformats.org/officeDocument/2006/relationships/image" Target="../media/image92.png"/><Relationship Id="rId9" Type="http://schemas.openxmlformats.org/officeDocument/2006/relationships/image" Target="../media/image96.png"/><Relationship Id="rId14" Type="http://schemas.openxmlformats.org/officeDocument/2006/relationships/image" Target="../media/image101.png"/></Relationships>
</file>

<file path=ppt/slides/_rels/slide15.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112.png"/><Relationship Id="rId3" Type="http://schemas.openxmlformats.org/officeDocument/2006/relationships/image" Target="../media/image102.png"/><Relationship Id="rId7" Type="http://schemas.openxmlformats.org/officeDocument/2006/relationships/image" Target="../media/image106.png"/><Relationship Id="rId12" Type="http://schemas.openxmlformats.org/officeDocument/2006/relationships/image" Target="../media/image11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05.png"/><Relationship Id="rId11" Type="http://schemas.openxmlformats.org/officeDocument/2006/relationships/image" Target="../media/image110.png"/><Relationship Id="rId5" Type="http://schemas.openxmlformats.org/officeDocument/2006/relationships/image" Target="../media/image104.png"/><Relationship Id="rId15" Type="http://schemas.openxmlformats.org/officeDocument/2006/relationships/image" Target="../media/image114.png"/><Relationship Id="rId10" Type="http://schemas.openxmlformats.org/officeDocument/2006/relationships/image" Target="../media/image109.png"/><Relationship Id="rId4" Type="http://schemas.openxmlformats.org/officeDocument/2006/relationships/image" Target="../media/image103.png"/><Relationship Id="rId9" Type="http://schemas.openxmlformats.org/officeDocument/2006/relationships/image" Target="../media/image108.png"/><Relationship Id="rId14" Type="http://schemas.openxmlformats.org/officeDocument/2006/relationships/image" Target="../media/image113.png"/></Relationships>
</file>

<file path=ppt/slides/_rels/slide16.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4.wdp"/></Relationships>
</file>

<file path=ppt/slides/_rels/slide17.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24.tmp"/><Relationship Id="rId3" Type="http://schemas.openxmlformats.org/officeDocument/2006/relationships/slideLayout" Target="../slideLayouts/slideLayout2.xml"/><Relationship Id="rId7" Type="http://schemas.openxmlformats.org/officeDocument/2006/relationships/image" Target="../media/image118.png"/><Relationship Id="rId12" Type="http://schemas.openxmlformats.org/officeDocument/2006/relationships/image" Target="../media/image123.jpeg"/><Relationship Id="rId17" Type="http://schemas.openxmlformats.org/officeDocument/2006/relationships/image" Target="../media/image128.png"/><Relationship Id="rId2" Type="http://schemas.openxmlformats.org/officeDocument/2006/relationships/video" Target="../media/media10.MOV"/><Relationship Id="rId16" Type="http://schemas.openxmlformats.org/officeDocument/2006/relationships/image" Target="../media/image127.jpeg"/><Relationship Id="rId1" Type="http://schemas.microsoft.com/office/2007/relationships/media" Target="../media/media10.MOV"/><Relationship Id="rId6" Type="http://schemas.openxmlformats.org/officeDocument/2006/relationships/image" Target="../media/image117.png"/><Relationship Id="rId11" Type="http://schemas.openxmlformats.org/officeDocument/2006/relationships/image" Target="../media/image122.jpeg"/><Relationship Id="rId5" Type="http://schemas.openxmlformats.org/officeDocument/2006/relationships/image" Target="../media/image116.jpeg"/><Relationship Id="rId15" Type="http://schemas.openxmlformats.org/officeDocument/2006/relationships/image" Target="../media/image126.jpeg"/><Relationship Id="rId10" Type="http://schemas.openxmlformats.org/officeDocument/2006/relationships/image" Target="../media/image121.jpeg"/><Relationship Id="rId4" Type="http://schemas.openxmlformats.org/officeDocument/2006/relationships/notesSlide" Target="../notesSlides/notesSlide16.xml"/><Relationship Id="rId9" Type="http://schemas.openxmlformats.org/officeDocument/2006/relationships/image" Target="../media/image120.png"/><Relationship Id="rId14" Type="http://schemas.openxmlformats.org/officeDocument/2006/relationships/image" Target="../media/image125.jpeg"/></Relationships>
</file>

<file path=ppt/slides/_rels/slide18.xml.rels><?xml version="1.0" encoding="UTF-8" standalone="yes"?>
<Relationships xmlns="http://schemas.openxmlformats.org/package/2006/relationships"><Relationship Id="rId8" Type="http://schemas.openxmlformats.org/officeDocument/2006/relationships/image" Target="../media/image130.png"/><Relationship Id="rId13" Type="http://schemas.openxmlformats.org/officeDocument/2006/relationships/image" Target="../media/image135.jpeg"/><Relationship Id="rId18" Type="http://schemas.openxmlformats.org/officeDocument/2006/relationships/image" Target="../media/image140.png"/><Relationship Id="rId3" Type="http://schemas.microsoft.com/office/2007/relationships/media" Target="../media/media12.MOV"/><Relationship Id="rId21" Type="http://schemas.openxmlformats.org/officeDocument/2006/relationships/image" Target="../media/image143.png"/><Relationship Id="rId7" Type="http://schemas.openxmlformats.org/officeDocument/2006/relationships/image" Target="../media/image129.png"/><Relationship Id="rId12" Type="http://schemas.openxmlformats.org/officeDocument/2006/relationships/image" Target="../media/image134.png"/><Relationship Id="rId17" Type="http://schemas.openxmlformats.org/officeDocument/2006/relationships/image" Target="../media/image139.png"/><Relationship Id="rId2" Type="http://schemas.openxmlformats.org/officeDocument/2006/relationships/video" Target="../media/media11.MOV"/><Relationship Id="rId16" Type="http://schemas.openxmlformats.org/officeDocument/2006/relationships/image" Target="../media/image138.jpeg"/><Relationship Id="rId20" Type="http://schemas.openxmlformats.org/officeDocument/2006/relationships/image" Target="../media/image142.png"/><Relationship Id="rId1" Type="http://schemas.microsoft.com/office/2007/relationships/media" Target="../media/media11.MOV"/><Relationship Id="rId6" Type="http://schemas.openxmlformats.org/officeDocument/2006/relationships/notesSlide" Target="../notesSlides/notesSlide17.xml"/><Relationship Id="rId11" Type="http://schemas.openxmlformats.org/officeDocument/2006/relationships/image" Target="../media/image133.png"/><Relationship Id="rId5" Type="http://schemas.openxmlformats.org/officeDocument/2006/relationships/slideLayout" Target="../slideLayouts/slideLayout2.xml"/><Relationship Id="rId15" Type="http://schemas.openxmlformats.org/officeDocument/2006/relationships/image" Target="../media/image137.jpeg"/><Relationship Id="rId10" Type="http://schemas.openxmlformats.org/officeDocument/2006/relationships/image" Target="../media/image132.png"/><Relationship Id="rId19" Type="http://schemas.openxmlformats.org/officeDocument/2006/relationships/image" Target="../media/image141.png"/><Relationship Id="rId4" Type="http://schemas.openxmlformats.org/officeDocument/2006/relationships/video" Target="../media/media12.MOV"/><Relationship Id="rId9" Type="http://schemas.openxmlformats.org/officeDocument/2006/relationships/image" Target="../media/image131.png"/><Relationship Id="rId14" Type="http://schemas.openxmlformats.org/officeDocument/2006/relationships/image" Target="../media/image136.jpeg"/><Relationship Id="rId22" Type="http://schemas.openxmlformats.org/officeDocument/2006/relationships/image" Target="../media/image144.png"/></Relationships>
</file>

<file path=ppt/slides/_rels/slide19.xml.rels><?xml version="1.0" encoding="UTF-8" standalone="yes"?>
<Relationships xmlns="http://schemas.openxmlformats.org/package/2006/relationships"><Relationship Id="rId8" Type="http://schemas.openxmlformats.org/officeDocument/2006/relationships/image" Target="../media/image148.jpeg"/><Relationship Id="rId13" Type="http://schemas.openxmlformats.org/officeDocument/2006/relationships/image" Target="../media/image153.png"/><Relationship Id="rId18" Type="http://schemas.openxmlformats.org/officeDocument/2006/relationships/image" Target="../media/image158.jpeg"/><Relationship Id="rId3" Type="http://schemas.openxmlformats.org/officeDocument/2006/relationships/slideLayout" Target="../slideLayouts/slideLayout2.xml"/><Relationship Id="rId7" Type="http://schemas.openxmlformats.org/officeDocument/2006/relationships/image" Target="../media/image147.jpeg"/><Relationship Id="rId12" Type="http://schemas.openxmlformats.org/officeDocument/2006/relationships/image" Target="../media/image152.jpeg"/><Relationship Id="rId17" Type="http://schemas.openxmlformats.org/officeDocument/2006/relationships/image" Target="../media/image157.jpeg"/><Relationship Id="rId2" Type="http://schemas.openxmlformats.org/officeDocument/2006/relationships/video" Target="../media/media13.MOV"/><Relationship Id="rId16" Type="http://schemas.openxmlformats.org/officeDocument/2006/relationships/image" Target="../media/image156.jpeg"/><Relationship Id="rId1" Type="http://schemas.microsoft.com/office/2007/relationships/media" Target="../media/media13.MOV"/><Relationship Id="rId6" Type="http://schemas.openxmlformats.org/officeDocument/2006/relationships/image" Target="../media/image146.jpeg"/><Relationship Id="rId11" Type="http://schemas.openxmlformats.org/officeDocument/2006/relationships/image" Target="../media/image151.jpeg"/><Relationship Id="rId5" Type="http://schemas.openxmlformats.org/officeDocument/2006/relationships/image" Target="../media/image145.png"/><Relationship Id="rId15" Type="http://schemas.openxmlformats.org/officeDocument/2006/relationships/image" Target="../media/image155.png"/><Relationship Id="rId10" Type="http://schemas.openxmlformats.org/officeDocument/2006/relationships/image" Target="../media/image150.png"/><Relationship Id="rId4" Type="http://schemas.openxmlformats.org/officeDocument/2006/relationships/notesSlide" Target="../notesSlides/notesSlide18.xml"/><Relationship Id="rId9" Type="http://schemas.openxmlformats.org/officeDocument/2006/relationships/image" Target="../media/image149.jpeg"/><Relationship Id="rId14" Type="http://schemas.openxmlformats.org/officeDocument/2006/relationships/image" Target="../media/image154.jpeg"/></Relationships>
</file>

<file path=ppt/slides/_rels/slide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1.xml"/><Relationship Id="rId7" Type="http://schemas.openxmlformats.org/officeDocument/2006/relationships/image" Target="../media/image3.jpeg"/><Relationship Id="rId12" Type="http://schemas.openxmlformats.org/officeDocument/2006/relationships/image" Target="../media/image8.png"/><Relationship Id="rId2" Type="http://schemas.openxmlformats.org/officeDocument/2006/relationships/video" Target="../media/media1.mp4"/><Relationship Id="rId1" Type="http://schemas.microsoft.com/office/2007/relationships/media" Target="../media/media1.mp4"/><Relationship Id="rId6" Type="http://schemas.microsoft.com/office/2007/relationships/hdphoto" Target="../media/hdphoto1.wdp"/><Relationship Id="rId11" Type="http://schemas.openxmlformats.org/officeDocument/2006/relationships/image" Target="../media/image7.jpeg"/><Relationship Id="rId5" Type="http://schemas.openxmlformats.org/officeDocument/2006/relationships/image" Target="../media/image2.jpeg"/><Relationship Id="rId10" Type="http://schemas.openxmlformats.org/officeDocument/2006/relationships/image" Target="../media/image6.jpeg"/><Relationship Id="rId4" Type="http://schemas.openxmlformats.org/officeDocument/2006/relationships/notesSlide" Target="../notesSlides/notesSlide2.xml"/><Relationship Id="rId9" Type="http://schemas.openxmlformats.org/officeDocument/2006/relationships/image" Target="../media/image5.jpeg"/></Relationships>
</file>

<file path=ppt/slides/_rels/slide20.xml.rels><?xml version="1.0" encoding="UTF-8" standalone="yes"?>
<Relationships xmlns="http://schemas.openxmlformats.org/package/2006/relationships"><Relationship Id="rId8" Type="http://schemas.openxmlformats.org/officeDocument/2006/relationships/image" Target="../media/image160.png"/><Relationship Id="rId3" Type="http://schemas.microsoft.com/office/2007/relationships/media" Target="../media/media15.MOV"/><Relationship Id="rId7" Type="http://schemas.openxmlformats.org/officeDocument/2006/relationships/image" Target="../media/image159.jpeg"/><Relationship Id="rId2" Type="http://schemas.openxmlformats.org/officeDocument/2006/relationships/video" Target="../media/media14.MOV"/><Relationship Id="rId1" Type="http://schemas.microsoft.com/office/2007/relationships/media" Target="../media/media14.MOV"/><Relationship Id="rId6" Type="http://schemas.openxmlformats.org/officeDocument/2006/relationships/notesSlide" Target="../notesSlides/notesSlide19.xml"/><Relationship Id="rId11" Type="http://schemas.openxmlformats.org/officeDocument/2006/relationships/image" Target="../media/image163.png"/><Relationship Id="rId5" Type="http://schemas.openxmlformats.org/officeDocument/2006/relationships/slideLayout" Target="../slideLayouts/slideLayout2.xml"/><Relationship Id="rId10" Type="http://schemas.openxmlformats.org/officeDocument/2006/relationships/image" Target="../media/image162.jpeg"/><Relationship Id="rId4" Type="http://schemas.openxmlformats.org/officeDocument/2006/relationships/video" Target="../media/media15.MOV"/><Relationship Id="rId9" Type="http://schemas.openxmlformats.org/officeDocument/2006/relationships/image" Target="../media/image161.png"/></Relationships>
</file>

<file path=ppt/slides/_rels/slide21.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64.png"/></Relationships>
</file>

<file path=ppt/slides/_rels/slide22.xml.rels><?xml version="1.0" encoding="UTF-8" standalone="yes"?>
<Relationships xmlns="http://schemas.openxmlformats.org/package/2006/relationships"><Relationship Id="rId8" Type="http://schemas.openxmlformats.org/officeDocument/2006/relationships/image" Target="../media/image171.jpeg"/><Relationship Id="rId13" Type="http://schemas.openxmlformats.org/officeDocument/2006/relationships/image" Target="../media/image176.jpeg"/><Relationship Id="rId3" Type="http://schemas.openxmlformats.org/officeDocument/2006/relationships/image" Target="../media/image166.png"/><Relationship Id="rId7" Type="http://schemas.openxmlformats.org/officeDocument/2006/relationships/image" Target="../media/image170.png"/><Relationship Id="rId12" Type="http://schemas.openxmlformats.org/officeDocument/2006/relationships/image" Target="../media/image175.jpeg"/><Relationship Id="rId2" Type="http://schemas.openxmlformats.org/officeDocument/2006/relationships/image" Target="../media/image165.png"/><Relationship Id="rId1" Type="http://schemas.openxmlformats.org/officeDocument/2006/relationships/slideLayout" Target="../slideLayouts/slideLayout2.xml"/><Relationship Id="rId6" Type="http://schemas.openxmlformats.org/officeDocument/2006/relationships/image" Target="../media/image169.png"/><Relationship Id="rId11" Type="http://schemas.openxmlformats.org/officeDocument/2006/relationships/image" Target="../media/image174.jpeg"/><Relationship Id="rId5" Type="http://schemas.openxmlformats.org/officeDocument/2006/relationships/image" Target="../media/image168.png"/><Relationship Id="rId10" Type="http://schemas.openxmlformats.org/officeDocument/2006/relationships/image" Target="../media/image173.jpeg"/><Relationship Id="rId4" Type="http://schemas.openxmlformats.org/officeDocument/2006/relationships/image" Target="../media/image167.png"/><Relationship Id="rId9" Type="http://schemas.openxmlformats.org/officeDocument/2006/relationships/image" Target="../media/image172.jpeg"/><Relationship Id="rId14" Type="http://schemas.openxmlformats.org/officeDocument/2006/relationships/image" Target="../media/image177.jpeg"/></Relationships>
</file>

<file path=ppt/slides/_rels/slide23.xml.rels><?xml version="1.0" encoding="UTF-8" standalone="yes"?>
<Relationships xmlns="http://schemas.openxmlformats.org/package/2006/relationships"><Relationship Id="rId3" Type="http://schemas.microsoft.com/office/2007/relationships/media" Target="../media/media17.MOV"/><Relationship Id="rId7" Type="http://schemas.openxmlformats.org/officeDocument/2006/relationships/image" Target="../media/image179.png"/><Relationship Id="rId2" Type="http://schemas.openxmlformats.org/officeDocument/2006/relationships/video" Target="../media/media16.MOV"/><Relationship Id="rId1" Type="http://schemas.microsoft.com/office/2007/relationships/media" Target="../media/media16.MOV"/><Relationship Id="rId6" Type="http://schemas.openxmlformats.org/officeDocument/2006/relationships/image" Target="../media/image178.png"/><Relationship Id="rId5" Type="http://schemas.openxmlformats.org/officeDocument/2006/relationships/slideLayout" Target="../slideLayouts/slideLayout2.xml"/><Relationship Id="rId4" Type="http://schemas.openxmlformats.org/officeDocument/2006/relationships/video" Target="../media/media17.MOV"/></Relationships>
</file>

<file path=ppt/slides/_rels/slide24.xml.rels><?xml version="1.0" encoding="UTF-8" standalone="yes"?>
<Relationships xmlns="http://schemas.openxmlformats.org/package/2006/relationships"><Relationship Id="rId3" Type="http://schemas.openxmlformats.org/officeDocument/2006/relationships/image" Target="../media/image180.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83.jpeg"/><Relationship Id="rId5" Type="http://schemas.openxmlformats.org/officeDocument/2006/relationships/image" Target="../media/image182.jpeg"/><Relationship Id="rId4" Type="http://schemas.openxmlformats.org/officeDocument/2006/relationships/image" Target="../media/image181.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image" Target="../media/image13.png"/><Relationship Id="rId3" Type="http://schemas.microsoft.com/office/2007/relationships/media" Target="../media/media3.mp4"/><Relationship Id="rId7" Type="http://schemas.openxmlformats.org/officeDocument/2006/relationships/slideLayout" Target="../slideLayouts/slideLayout2.xml"/><Relationship Id="rId12" Type="http://schemas.openxmlformats.org/officeDocument/2006/relationships/image" Target="../media/image12.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video" Target="../media/media4.MOV"/><Relationship Id="rId11" Type="http://schemas.openxmlformats.org/officeDocument/2006/relationships/image" Target="../media/image11.png"/><Relationship Id="rId5" Type="http://schemas.microsoft.com/office/2007/relationships/media" Target="../media/media4.MOV"/><Relationship Id="rId10" Type="http://schemas.openxmlformats.org/officeDocument/2006/relationships/image" Target="../media/image10.png"/><Relationship Id="rId4" Type="http://schemas.openxmlformats.org/officeDocument/2006/relationships/video" Target="../media/media3.mp4"/><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video" Target="../media/media5.MOV"/><Relationship Id="rId1" Type="http://schemas.microsoft.com/office/2007/relationships/media" Target="../media/media5.MOV"/><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9.jpeg"/><Relationship Id="rId7"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21.jpe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hyperlink" Target="http://www.szrl.net/" TargetMode="External"/><Relationship Id="rId7" Type="http://schemas.openxmlformats.org/officeDocument/2006/relationships/hyperlink" Target="http://www.allcocks.co.uk/"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8.jpeg"/><Relationship Id="rId5" Type="http://schemas.openxmlformats.org/officeDocument/2006/relationships/image" Target="../media/image23.png"/><Relationship Id="rId10" Type="http://schemas.openxmlformats.org/officeDocument/2006/relationships/image" Target="../media/image27.jpeg"/><Relationship Id="rId4" Type="http://schemas.openxmlformats.org/officeDocument/2006/relationships/image" Target="../media/image22.png"/><Relationship Id="rId9" Type="http://schemas.openxmlformats.org/officeDocument/2006/relationships/image" Target="../media/image26.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42.png"/><Relationship Id="rId3" Type="http://schemas.openxmlformats.org/officeDocument/2006/relationships/slideLayout" Target="../slideLayouts/slideLayout2.xml"/><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png"/><Relationship Id="rId2" Type="http://schemas.openxmlformats.org/officeDocument/2006/relationships/video" Target="../media/media6.MOV"/><Relationship Id="rId16" Type="http://schemas.openxmlformats.org/officeDocument/2006/relationships/image" Target="../media/image40.png"/><Relationship Id="rId20" Type="http://schemas.openxmlformats.org/officeDocument/2006/relationships/image" Target="../media/image44.png"/><Relationship Id="rId1" Type="http://schemas.microsoft.com/office/2007/relationships/media" Target="../media/media6.MOV"/><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9.png"/><Relationship Id="rId10" Type="http://schemas.openxmlformats.org/officeDocument/2006/relationships/image" Target="../media/image34.png"/><Relationship Id="rId19" Type="http://schemas.openxmlformats.org/officeDocument/2006/relationships/image" Target="../media/image43.png"/><Relationship Id="rId4" Type="http://schemas.openxmlformats.org/officeDocument/2006/relationships/notesSlide" Target="../notesSlides/notesSlide8.xml"/><Relationship Id="rId9" Type="http://schemas.openxmlformats.org/officeDocument/2006/relationships/image" Target="../media/image33.png"/><Relationship Id="rId1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986" y="2708920"/>
            <a:ext cx="1041871" cy="1041871"/>
          </a:xfrm>
          <a:prstGeom prst="rect">
            <a:avLst/>
          </a:prstGeom>
          <a:solidFill>
            <a:srgbClr val="FFFFFF">
              <a:shade val="85000"/>
            </a:srgbClr>
          </a:solidFill>
          <a:ln w="9525">
            <a:no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6" name="Content Placeholder 5"/>
          <p:cNvSpPr txBox="1">
            <a:spLocks noGrp="1"/>
          </p:cNvSpPr>
          <p:nvPr>
            <p:ph idx="1"/>
          </p:nvPr>
        </p:nvSpPr>
        <p:spPr>
          <a:xfrm>
            <a:off x="3203848" y="2924944"/>
            <a:ext cx="5482952" cy="566309"/>
          </a:xfrm>
          <a:prstGeom prst="rect">
            <a:avLst/>
          </a:prstGeom>
          <a:noFill/>
        </p:spPr>
        <p:txBody>
          <a:bodyPr wrap="square" rtlCol="0">
            <a:spAutoFit/>
          </a:bodyPr>
          <a:lstStyle/>
          <a:p>
            <a:pPr marL="0" indent="0">
              <a:buNone/>
            </a:pPr>
            <a:r>
              <a:rPr lang="en-GB" sz="1400" b="1" dirty="0" smtClean="0"/>
              <a:t>CANDIDATE</a:t>
            </a:r>
            <a:r>
              <a:rPr lang="en-GB" sz="1400" dirty="0" smtClean="0"/>
              <a:t> </a:t>
            </a:r>
            <a:r>
              <a:rPr lang="en-GB" sz="1400" b="1" dirty="0" smtClean="0"/>
              <a:t>NAME</a:t>
            </a:r>
            <a:r>
              <a:rPr lang="en-GB" sz="1400" dirty="0" smtClean="0"/>
              <a:t>: CHARLIE CASTIAU-JUFFKINS</a:t>
            </a:r>
          </a:p>
          <a:p>
            <a:pPr marL="0" indent="0">
              <a:buNone/>
            </a:pPr>
            <a:r>
              <a:rPr lang="en-GB" sz="1400" b="1" dirty="0" smtClean="0"/>
              <a:t>CANDIDATE</a:t>
            </a:r>
            <a:r>
              <a:rPr lang="en-GB" sz="1400" dirty="0" smtClean="0"/>
              <a:t> </a:t>
            </a:r>
            <a:r>
              <a:rPr lang="en-GB" sz="1400" b="1" dirty="0" smtClean="0"/>
              <a:t>NUMBER</a:t>
            </a:r>
            <a:r>
              <a:rPr lang="en-GB" sz="1400" dirty="0" smtClean="0"/>
              <a:t>:5019</a:t>
            </a:r>
            <a:endParaRPr lang="en-GB" sz="1400" dirty="0"/>
          </a:p>
        </p:txBody>
      </p:sp>
    </p:spTree>
    <p:extLst>
      <p:ext uri="{BB962C8B-B14F-4D97-AF65-F5344CB8AC3E}">
        <p14:creationId xmlns:p14="http://schemas.microsoft.com/office/powerpoint/2010/main" val="7959269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t="11498"/>
          <a:stretch/>
        </p:blipFill>
        <p:spPr bwMode="auto">
          <a:xfrm>
            <a:off x="4538661" y="296913"/>
            <a:ext cx="1525824" cy="1099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Group 2"/>
          <p:cNvGrpSpPr/>
          <p:nvPr/>
        </p:nvGrpSpPr>
        <p:grpSpPr>
          <a:xfrm>
            <a:off x="289886" y="296913"/>
            <a:ext cx="3129986" cy="1763936"/>
            <a:chOff x="928431" y="4263811"/>
            <a:chExt cx="4396342" cy="2146315"/>
          </a:xfrm>
        </p:grpSpPr>
        <p:pic>
          <p:nvPicPr>
            <p:cNvPr id="1026"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28431" y="4263811"/>
              <a:ext cx="2601419" cy="21463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616634">
              <a:off x="3410876" y="5723967"/>
              <a:ext cx="1913897" cy="534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6" name="Group 5"/>
          <p:cNvGrpSpPr/>
          <p:nvPr/>
        </p:nvGrpSpPr>
        <p:grpSpPr>
          <a:xfrm>
            <a:off x="6274068" y="169139"/>
            <a:ext cx="2573591" cy="3195985"/>
            <a:chOff x="6713122" y="14418"/>
            <a:chExt cx="2573591" cy="3195985"/>
          </a:xfrm>
        </p:grpSpPr>
        <p:pic>
          <p:nvPicPr>
            <p:cNvPr id="1028" name="Picture 4"/>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32592" t="27823" r="34817" b="14856"/>
            <a:stretch/>
          </p:blipFill>
          <p:spPr bwMode="auto">
            <a:xfrm>
              <a:off x="6766111" y="1554219"/>
              <a:ext cx="1224934"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36504" t="25800" r="36260" b="18554"/>
            <a:stretch/>
          </p:blipFill>
          <p:spPr bwMode="auto">
            <a:xfrm>
              <a:off x="8077184" y="1534220"/>
              <a:ext cx="1054455"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9577" t="34004" r="35273" b="10825"/>
            <a:stretch/>
          </p:blipFill>
          <p:spPr bwMode="auto">
            <a:xfrm>
              <a:off x="8077185" y="14418"/>
              <a:ext cx="1209528" cy="145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33793" t="27236" r="27202" b="14818"/>
            <a:stretch/>
          </p:blipFill>
          <p:spPr bwMode="auto">
            <a:xfrm>
              <a:off x="6713122" y="14419"/>
              <a:ext cx="1277923" cy="145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 name="TextBox 1"/>
          <p:cNvSpPr txBox="1"/>
          <p:nvPr/>
        </p:nvSpPr>
        <p:spPr>
          <a:xfrm>
            <a:off x="3270291" y="1778666"/>
            <a:ext cx="2924554" cy="1061829"/>
          </a:xfrm>
          <a:prstGeom prst="rect">
            <a:avLst/>
          </a:prstGeom>
          <a:noFill/>
        </p:spPr>
        <p:txBody>
          <a:bodyPr wrap="square" rtlCol="0">
            <a:spAutoFit/>
          </a:bodyPr>
          <a:lstStyle/>
          <a:p>
            <a:r>
              <a:rPr lang="en-GB" sz="1050" dirty="0" smtClean="0"/>
              <a:t>The different components of this design will fit together with a wooden rod that runs between the blade, this will make it easily detachable so it can be cleaned thoroughly. This will reduce the risk of food lingering on the product and potentially harming the user</a:t>
            </a:r>
            <a:endParaRPr lang="en-GB" sz="1050" dirty="0"/>
          </a:p>
        </p:txBody>
      </p:sp>
      <p:sp>
        <p:nvSpPr>
          <p:cNvPr id="7" name="TextBox 6"/>
          <p:cNvSpPr txBox="1"/>
          <p:nvPr/>
        </p:nvSpPr>
        <p:spPr>
          <a:xfrm>
            <a:off x="2195736" y="39742"/>
            <a:ext cx="2149110" cy="1169551"/>
          </a:xfrm>
          <a:prstGeom prst="rect">
            <a:avLst/>
          </a:prstGeom>
          <a:noFill/>
        </p:spPr>
        <p:txBody>
          <a:bodyPr wrap="square" rtlCol="0">
            <a:spAutoFit/>
          </a:bodyPr>
          <a:lstStyle/>
          <a:p>
            <a:r>
              <a:rPr lang="en-GB" sz="1000" dirty="0" smtClean="0"/>
              <a:t>This component slides between the two halves of the pizza cutter and holds the product together, it can also be used as a blade protector as well as somewhere for the consumer to put their fingers when cutting the pizza.</a:t>
            </a:r>
            <a:endParaRPr lang="en-GB" sz="1000" dirty="0"/>
          </a:p>
        </p:txBody>
      </p:sp>
      <p:cxnSp>
        <p:nvCxnSpPr>
          <p:cNvPr id="9" name="Straight Arrow Connector 8"/>
          <p:cNvCxnSpPr/>
          <p:nvPr/>
        </p:nvCxnSpPr>
        <p:spPr>
          <a:xfrm flipH="1" flipV="1">
            <a:off x="4235730" y="1052736"/>
            <a:ext cx="9263" cy="80910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0" name="TextBox 9"/>
          <p:cNvSpPr txBox="1"/>
          <p:nvPr/>
        </p:nvSpPr>
        <p:spPr>
          <a:xfrm>
            <a:off x="6970757" y="3500310"/>
            <a:ext cx="2118378" cy="900246"/>
          </a:xfrm>
          <a:prstGeom prst="rect">
            <a:avLst/>
          </a:prstGeom>
          <a:noFill/>
        </p:spPr>
        <p:txBody>
          <a:bodyPr wrap="square" rtlCol="0">
            <a:spAutoFit/>
          </a:bodyPr>
          <a:lstStyle/>
          <a:p>
            <a:r>
              <a:rPr lang="en-GB" sz="1050" dirty="0" smtClean="0"/>
              <a:t>I used ‘sketch up’ to create a CAD drawing of my product, it was fairly easy to produce and helped me to get a better idea of what the finished product would look like.</a:t>
            </a:r>
            <a:endParaRPr lang="en-GB" sz="1050" dirty="0"/>
          </a:p>
        </p:txBody>
      </p:sp>
      <p:cxnSp>
        <p:nvCxnSpPr>
          <p:cNvPr id="16" name="Straight Arrow Connector 15"/>
          <p:cNvCxnSpPr/>
          <p:nvPr/>
        </p:nvCxnSpPr>
        <p:spPr>
          <a:xfrm>
            <a:off x="1151025" y="5664276"/>
            <a:ext cx="790518"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7" name="Straight Arrow Connector 16"/>
          <p:cNvCxnSpPr/>
          <p:nvPr/>
        </p:nvCxnSpPr>
        <p:spPr>
          <a:xfrm flipH="1">
            <a:off x="3448117" y="1592764"/>
            <a:ext cx="639314" cy="27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1" name="TextBox 10"/>
          <p:cNvSpPr txBox="1"/>
          <p:nvPr/>
        </p:nvSpPr>
        <p:spPr>
          <a:xfrm>
            <a:off x="85054" y="2101831"/>
            <a:ext cx="2374192" cy="738664"/>
          </a:xfrm>
          <a:prstGeom prst="rect">
            <a:avLst/>
          </a:prstGeom>
          <a:noFill/>
        </p:spPr>
        <p:txBody>
          <a:bodyPr wrap="square" rtlCol="0">
            <a:spAutoFit/>
          </a:bodyPr>
          <a:lstStyle/>
          <a:p>
            <a:r>
              <a:rPr lang="en-GB" sz="1050" dirty="0" smtClean="0"/>
              <a:t>This ridge on the inside of the design allows the blade to spin when its in use, it’ll be wide enough to allow the blade to spin without having food caught.</a:t>
            </a:r>
            <a:endParaRPr lang="en-GB" sz="1050" dirty="0"/>
          </a:p>
        </p:txBody>
      </p:sp>
      <p:cxnSp>
        <p:nvCxnSpPr>
          <p:cNvPr id="19" name="Straight Arrow Connector 18"/>
          <p:cNvCxnSpPr/>
          <p:nvPr/>
        </p:nvCxnSpPr>
        <p:spPr>
          <a:xfrm flipV="1">
            <a:off x="2056193" y="1634908"/>
            <a:ext cx="0" cy="466923"/>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4" name="TextBox 13"/>
          <p:cNvSpPr txBox="1"/>
          <p:nvPr/>
        </p:nvSpPr>
        <p:spPr>
          <a:xfrm>
            <a:off x="2046975" y="5144424"/>
            <a:ext cx="2188755" cy="1546577"/>
          </a:xfrm>
          <a:prstGeom prst="rect">
            <a:avLst/>
          </a:prstGeom>
          <a:noFill/>
        </p:spPr>
        <p:txBody>
          <a:bodyPr wrap="square" rtlCol="0">
            <a:spAutoFit/>
          </a:bodyPr>
          <a:lstStyle/>
          <a:p>
            <a:r>
              <a:rPr lang="en-GB" sz="1050" dirty="0" smtClean="0"/>
              <a:t>Here’s a video of </a:t>
            </a:r>
            <a:r>
              <a:rPr lang="en-GB" sz="1050" dirty="0" err="1"/>
              <a:t>S</a:t>
            </a:r>
            <a:r>
              <a:rPr lang="en-GB" sz="1050" dirty="0" err="1" smtClean="0"/>
              <a:t>eb</a:t>
            </a:r>
            <a:r>
              <a:rPr lang="en-GB" sz="1050" dirty="0" smtClean="0"/>
              <a:t> evaluating my design, he likes the features of the design and how it’s ergonomic for the user although to make it more appealing to the public he thinks I could change the products finish. I agree, for the product to sell well it needs to catch the end-users eye and have a unique finish.</a:t>
            </a:r>
            <a:endParaRPr lang="en-GB" sz="1050" dirty="0"/>
          </a:p>
        </p:txBody>
      </p:sp>
      <p:pic>
        <p:nvPicPr>
          <p:cNvPr id="15" name="Picture 2"/>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20141" t="37942" r="34613" b="4521"/>
          <a:stretch/>
        </p:blipFill>
        <p:spPr bwMode="auto">
          <a:xfrm>
            <a:off x="7133744" y="4809966"/>
            <a:ext cx="1558841" cy="17086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IMG_0143.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rot="5400000">
            <a:off x="-158045" y="5499096"/>
            <a:ext cx="1543118" cy="868004"/>
          </a:xfrm>
          <a:prstGeom prst="rect">
            <a:avLst/>
          </a:prstGeom>
        </p:spPr>
      </p:pic>
      <p:sp>
        <p:nvSpPr>
          <p:cNvPr id="20" name="TextBox 19"/>
          <p:cNvSpPr txBox="1"/>
          <p:nvPr/>
        </p:nvSpPr>
        <p:spPr>
          <a:xfrm>
            <a:off x="5055230" y="5390644"/>
            <a:ext cx="1649514" cy="1169551"/>
          </a:xfrm>
          <a:prstGeom prst="rect">
            <a:avLst/>
          </a:prstGeom>
          <a:noFill/>
        </p:spPr>
        <p:txBody>
          <a:bodyPr wrap="square" rtlCol="0">
            <a:spAutoFit/>
          </a:bodyPr>
          <a:lstStyle/>
          <a:p>
            <a:r>
              <a:rPr lang="en-GB" sz="1000" dirty="0" smtClean="0"/>
              <a:t>I went to sketch up to recreate my design with a new finish that features pepperoni pieces scattered across the design, this makes it more unique and memorable.</a:t>
            </a:r>
            <a:endParaRPr lang="en-GB" sz="1000" dirty="0"/>
          </a:p>
        </p:txBody>
      </p:sp>
      <p:cxnSp>
        <p:nvCxnSpPr>
          <p:cNvPr id="22" name="Straight Arrow Connector 21"/>
          <p:cNvCxnSpPr/>
          <p:nvPr/>
        </p:nvCxnSpPr>
        <p:spPr>
          <a:xfrm>
            <a:off x="4240720" y="5672525"/>
            <a:ext cx="716655"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9" name="Straight Arrow Connector 28"/>
          <p:cNvCxnSpPr/>
          <p:nvPr/>
        </p:nvCxnSpPr>
        <p:spPr>
          <a:xfrm>
            <a:off x="1151025" y="6075337"/>
            <a:ext cx="790518"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0" name="Straight Arrow Connector 29"/>
          <p:cNvCxnSpPr/>
          <p:nvPr/>
        </p:nvCxnSpPr>
        <p:spPr>
          <a:xfrm>
            <a:off x="4235730" y="6075337"/>
            <a:ext cx="716655"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1" name="Straight Connector 30"/>
          <p:cNvCxnSpPr/>
          <p:nvPr/>
        </p:nvCxnSpPr>
        <p:spPr>
          <a:xfrm>
            <a:off x="4087431" y="1603245"/>
            <a:ext cx="0" cy="258599"/>
          </a:xfrm>
          <a:prstGeom prst="line">
            <a:avLst/>
          </a:prstGeom>
        </p:spPr>
        <p:style>
          <a:lnRef idx="2">
            <a:schemeClr val="accent2"/>
          </a:lnRef>
          <a:fillRef idx="0">
            <a:schemeClr val="accent2"/>
          </a:fillRef>
          <a:effectRef idx="1">
            <a:schemeClr val="accent2"/>
          </a:effectRef>
          <a:fontRef idx="minor">
            <a:schemeClr val="tx1"/>
          </a:fontRef>
        </p:style>
      </p:cxnSp>
      <p:sp>
        <p:nvSpPr>
          <p:cNvPr id="8" name="TextBox 7"/>
          <p:cNvSpPr txBox="1"/>
          <p:nvPr/>
        </p:nvSpPr>
        <p:spPr>
          <a:xfrm>
            <a:off x="845054" y="13491"/>
            <a:ext cx="1699628" cy="369332"/>
          </a:xfrm>
          <a:prstGeom prst="rect">
            <a:avLst/>
          </a:prstGeom>
          <a:noFill/>
        </p:spPr>
        <p:txBody>
          <a:bodyPr wrap="square" rtlCol="0">
            <a:spAutoFit/>
          </a:bodyPr>
          <a:lstStyle/>
          <a:p>
            <a:r>
              <a:rPr lang="en-GB" b="1" u="sng" dirty="0" smtClean="0"/>
              <a:t>Initial ideas</a:t>
            </a:r>
            <a:endParaRPr lang="en-GB" b="1" u="sng" dirty="0"/>
          </a:p>
        </p:txBody>
      </p:sp>
      <p:pic>
        <p:nvPicPr>
          <p:cNvPr id="12" name="Picture 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16200000">
            <a:off x="5433865" y="3787260"/>
            <a:ext cx="1567799" cy="973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descr="S:\IMG_0409.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rot="5400000">
            <a:off x="-89625" y="3013939"/>
            <a:ext cx="1270400" cy="95279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3" descr="S:\IMG_0410 (1).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5400000">
            <a:off x="656023" y="3286339"/>
            <a:ext cx="1273391" cy="95504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S:\IMG_0411.JP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rot="5400000">
            <a:off x="1423958" y="2891029"/>
            <a:ext cx="820587" cy="61544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S:\IMG_0412 (1).JP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rot="5400000">
            <a:off x="1574876" y="3469697"/>
            <a:ext cx="805235" cy="603926"/>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38000" y="4185275"/>
            <a:ext cx="2019031" cy="1061829"/>
          </a:xfrm>
          <a:prstGeom prst="rect">
            <a:avLst/>
          </a:prstGeom>
          <a:noFill/>
        </p:spPr>
        <p:txBody>
          <a:bodyPr wrap="square" rtlCol="0">
            <a:spAutoFit/>
          </a:bodyPr>
          <a:lstStyle/>
          <a:p>
            <a:r>
              <a:rPr lang="en-GB" sz="1050" dirty="0" smtClean="0"/>
              <a:t>I modelled the top the design with </a:t>
            </a:r>
            <a:r>
              <a:rPr lang="en-GB" sz="1050" dirty="0" err="1" smtClean="0"/>
              <a:t>plasticine</a:t>
            </a:r>
            <a:r>
              <a:rPr lang="en-GB" sz="1050" dirty="0" smtClean="0"/>
              <a:t> to see what shape would be more comfortable, the round one is easier to </a:t>
            </a:r>
            <a:r>
              <a:rPr lang="en-GB" sz="1050" dirty="0"/>
              <a:t>h</a:t>
            </a:r>
            <a:r>
              <a:rPr lang="en-GB" sz="1050" dirty="0" smtClean="0"/>
              <a:t>old and the square one restricts the users ergonomics.</a:t>
            </a:r>
            <a:endParaRPr lang="en-GB" sz="1050" dirty="0"/>
          </a:p>
        </p:txBody>
      </p:sp>
      <p:pic>
        <p:nvPicPr>
          <p:cNvPr id="27" name="Picture 26"/>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5400000">
            <a:off x="4941791" y="3287050"/>
            <a:ext cx="907509" cy="680632"/>
          </a:xfrm>
          <a:prstGeom prst="rect">
            <a:avLst/>
          </a:prstGeom>
        </p:spPr>
      </p:pic>
      <p:pic>
        <p:nvPicPr>
          <p:cNvPr id="28" name="Picture 27"/>
          <p:cNvPicPr>
            <a:picLocks noChangeAspect="1"/>
          </p:cNvPicPr>
          <p:nvPr/>
        </p:nvPicPr>
        <p:blipFill rotWithShape="1">
          <a:blip r:embed="rId20" cstate="print">
            <a:extLst>
              <a:ext uri="{28A0092B-C50C-407E-A947-70E740481C1C}">
                <a14:useLocalDpi xmlns:a14="http://schemas.microsoft.com/office/drawing/2010/main" val="0"/>
              </a:ext>
            </a:extLst>
          </a:blip>
          <a:srcRect l="10495" t="12009" r="9824" b="13890"/>
          <a:stretch/>
        </p:blipFill>
        <p:spPr>
          <a:xfrm rot="5400000">
            <a:off x="4296818" y="3333915"/>
            <a:ext cx="893578" cy="623246"/>
          </a:xfrm>
          <a:prstGeom prst="rect">
            <a:avLst/>
          </a:prstGeom>
        </p:spPr>
      </p:pic>
      <p:pic>
        <p:nvPicPr>
          <p:cNvPr id="32" name="Picture 31"/>
          <p:cNvPicPr>
            <a:picLocks noChangeAspect="1"/>
          </p:cNvPicPr>
          <p:nvPr/>
        </p:nvPicPr>
        <p:blipFill rotWithShape="1">
          <a:blip r:embed="rId21" cstate="print">
            <a:extLst>
              <a:ext uri="{28A0092B-C50C-407E-A947-70E740481C1C}">
                <a14:useLocalDpi xmlns:a14="http://schemas.microsoft.com/office/drawing/2010/main" val="0"/>
              </a:ext>
            </a:extLst>
          </a:blip>
          <a:srcRect l="22916" t="11111" r="-1"/>
          <a:stretch/>
        </p:blipFill>
        <p:spPr>
          <a:xfrm rot="5400000">
            <a:off x="3206451" y="3200140"/>
            <a:ext cx="944819" cy="817141"/>
          </a:xfrm>
          <a:prstGeom prst="rect">
            <a:avLst/>
          </a:prstGeom>
        </p:spPr>
      </p:pic>
      <p:pic>
        <p:nvPicPr>
          <p:cNvPr id="33" name="Picture 32"/>
          <p:cNvPicPr>
            <a:picLocks noChangeAspect="1"/>
          </p:cNvPicPr>
          <p:nvPr/>
        </p:nvPicPr>
        <p:blipFill rotWithShape="1">
          <a:blip r:embed="rId22" cstate="print">
            <a:extLst>
              <a:ext uri="{28A0092B-C50C-407E-A947-70E740481C1C}">
                <a14:useLocalDpi xmlns:a14="http://schemas.microsoft.com/office/drawing/2010/main" val="0"/>
              </a:ext>
            </a:extLst>
          </a:blip>
          <a:srcRect l="20285" t="18228" r="11755" b="10995"/>
          <a:stretch/>
        </p:blipFill>
        <p:spPr>
          <a:xfrm rot="5400000">
            <a:off x="2480804" y="3270647"/>
            <a:ext cx="886522" cy="692450"/>
          </a:xfrm>
          <a:prstGeom prst="rect">
            <a:avLst/>
          </a:prstGeom>
        </p:spPr>
      </p:pic>
      <p:cxnSp>
        <p:nvCxnSpPr>
          <p:cNvPr id="35" name="Straight Connector 34"/>
          <p:cNvCxnSpPr/>
          <p:nvPr/>
        </p:nvCxnSpPr>
        <p:spPr>
          <a:xfrm>
            <a:off x="2459246" y="3107028"/>
            <a:ext cx="3624922" cy="0"/>
          </a:xfrm>
          <a:prstGeom prst="line">
            <a:avLst/>
          </a:prstGeom>
        </p:spPr>
        <p:style>
          <a:lnRef idx="2">
            <a:schemeClr val="accent2"/>
          </a:lnRef>
          <a:fillRef idx="0">
            <a:schemeClr val="accent2"/>
          </a:fillRef>
          <a:effectRef idx="1">
            <a:schemeClr val="accent2"/>
          </a:effectRef>
          <a:fontRef idx="minor">
            <a:schemeClr val="tx1"/>
          </a:fontRef>
        </p:style>
      </p:cxnSp>
      <p:sp>
        <p:nvSpPr>
          <p:cNvPr id="36" name="TextBox 35"/>
          <p:cNvSpPr txBox="1"/>
          <p:nvPr/>
        </p:nvSpPr>
        <p:spPr>
          <a:xfrm>
            <a:off x="2577840" y="2788455"/>
            <a:ext cx="1189934" cy="369332"/>
          </a:xfrm>
          <a:prstGeom prst="rect">
            <a:avLst/>
          </a:prstGeom>
          <a:noFill/>
        </p:spPr>
        <p:txBody>
          <a:bodyPr wrap="square" rtlCol="0">
            <a:spAutoFit/>
          </a:bodyPr>
          <a:lstStyle/>
          <a:p>
            <a:r>
              <a:rPr lang="en-GB" dirty="0" smtClean="0"/>
              <a:t>ROUND</a:t>
            </a:r>
            <a:endParaRPr lang="en-GB" dirty="0"/>
          </a:p>
        </p:txBody>
      </p:sp>
      <p:sp>
        <p:nvSpPr>
          <p:cNvPr id="37" name="TextBox 36"/>
          <p:cNvSpPr txBox="1"/>
          <p:nvPr/>
        </p:nvSpPr>
        <p:spPr>
          <a:xfrm>
            <a:off x="4440035" y="2818447"/>
            <a:ext cx="1762861" cy="369332"/>
          </a:xfrm>
          <a:prstGeom prst="rect">
            <a:avLst/>
          </a:prstGeom>
          <a:noFill/>
        </p:spPr>
        <p:txBody>
          <a:bodyPr wrap="square" rtlCol="0">
            <a:spAutoFit/>
          </a:bodyPr>
          <a:lstStyle/>
          <a:p>
            <a:r>
              <a:rPr lang="en-GB" dirty="0" smtClean="0"/>
              <a:t>STRAIGHT</a:t>
            </a:r>
            <a:endParaRPr lang="en-GB" dirty="0"/>
          </a:p>
        </p:txBody>
      </p:sp>
      <p:sp>
        <p:nvSpPr>
          <p:cNvPr id="38" name="TextBox 37"/>
          <p:cNvSpPr txBox="1"/>
          <p:nvPr/>
        </p:nvSpPr>
        <p:spPr>
          <a:xfrm>
            <a:off x="2279457" y="4060134"/>
            <a:ext cx="3372663" cy="1061829"/>
          </a:xfrm>
          <a:prstGeom prst="rect">
            <a:avLst/>
          </a:prstGeom>
          <a:noFill/>
        </p:spPr>
        <p:txBody>
          <a:bodyPr wrap="square" rtlCol="0">
            <a:spAutoFit/>
          </a:bodyPr>
          <a:lstStyle/>
          <a:p>
            <a:r>
              <a:rPr lang="en-GB" sz="1050" dirty="0" smtClean="0"/>
              <a:t>I developed my model further by making it again out of wood, the material used made it easier to decide between the two shapes. The round finish fits the users hand much better which is evident from the photo. The curve of the design also makes the product more aesthetic and reduces the risk of the user harming themselves on a pointed edge.</a:t>
            </a:r>
            <a:endParaRPr lang="en-GB" sz="1050" dirty="0"/>
          </a:p>
        </p:txBody>
      </p:sp>
    </p:spTree>
    <p:extLst>
      <p:ext uri="{BB962C8B-B14F-4D97-AF65-F5344CB8AC3E}">
        <p14:creationId xmlns:p14="http://schemas.microsoft.com/office/powerpoint/2010/main" val="6640417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8"/>
                                        </p:tgtEl>
                                      </p:cBhvr>
                                    </p:cmd>
                                  </p:childTnLst>
                                </p:cTn>
                              </p:par>
                            </p:childTnLst>
                          </p:cTn>
                        </p:par>
                      </p:childTnLst>
                    </p:cTn>
                  </p:par>
                </p:childTnLst>
              </p:cTn>
              <p:nextCondLst>
                <p:cond evt="onClick" delay="0">
                  <p:tgtEl>
                    <p:spTgt spid="18"/>
                  </p:tgtEl>
                </p:cond>
              </p:nextCondLst>
            </p:seq>
            <p:video>
              <p:cMediaNode vol="80000">
                <p:cTn id="7" fill="hold" display="0">
                  <p:stCondLst>
                    <p:cond delay="indefinite"/>
                  </p:stCondLst>
                </p:cTn>
                <p:tgtEl>
                  <p:spTgt spid="18"/>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4006" y="4391050"/>
            <a:ext cx="2916006" cy="12864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1729" y="2665294"/>
            <a:ext cx="1483618" cy="1694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808" y="211520"/>
            <a:ext cx="3654425" cy="2374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30841" t="23137" r="31815" b="32678"/>
          <a:stretch/>
        </p:blipFill>
        <p:spPr bwMode="auto">
          <a:xfrm>
            <a:off x="7614244" y="251993"/>
            <a:ext cx="1283766" cy="1167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25151" t="27122" r="33047" b="20804"/>
          <a:stretch/>
        </p:blipFill>
        <p:spPr bwMode="auto">
          <a:xfrm>
            <a:off x="7614244" y="1499096"/>
            <a:ext cx="1283766" cy="12294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27604" t="31805" r="35349" b="23543"/>
          <a:stretch/>
        </p:blipFill>
        <p:spPr bwMode="auto">
          <a:xfrm>
            <a:off x="6277706" y="252297"/>
            <a:ext cx="1259910" cy="1167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32284" t="22317" r="28300" b="27279"/>
          <a:stretch/>
        </p:blipFill>
        <p:spPr bwMode="auto">
          <a:xfrm>
            <a:off x="6277706" y="1499096"/>
            <a:ext cx="1250582" cy="12294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817593" y="3101102"/>
            <a:ext cx="2291382" cy="738664"/>
          </a:xfrm>
          <a:prstGeom prst="rect">
            <a:avLst/>
          </a:prstGeom>
          <a:noFill/>
        </p:spPr>
        <p:txBody>
          <a:bodyPr wrap="square" rtlCol="0">
            <a:spAutoFit/>
          </a:bodyPr>
          <a:lstStyle/>
          <a:p>
            <a:r>
              <a:rPr lang="en-GB" sz="1050" dirty="0" smtClean="0"/>
              <a:t>I used a CAD software called sketch up to depict what the finished product would look like. It helped create a proportionate 3D design to look at.</a:t>
            </a:r>
            <a:endParaRPr lang="en-GB" sz="1050" dirty="0"/>
          </a:p>
        </p:txBody>
      </p:sp>
      <p:sp>
        <p:nvSpPr>
          <p:cNvPr id="3" name="TextBox 2"/>
          <p:cNvSpPr txBox="1"/>
          <p:nvPr/>
        </p:nvSpPr>
        <p:spPr>
          <a:xfrm>
            <a:off x="181729" y="5625203"/>
            <a:ext cx="3387875" cy="1015663"/>
          </a:xfrm>
          <a:prstGeom prst="rect">
            <a:avLst/>
          </a:prstGeom>
          <a:noFill/>
        </p:spPr>
        <p:txBody>
          <a:bodyPr wrap="square" rtlCol="0">
            <a:spAutoFit/>
          </a:bodyPr>
          <a:lstStyle/>
          <a:p>
            <a:r>
              <a:rPr lang="en-GB" sz="1000" dirty="0" smtClean="0"/>
              <a:t>This sketch shows how the blade of the product is able to spin along with the handles on either hand. As the handles are spun by the user simultaneously this moves the blade along with it, the unscrew able metal rod makes the product completely detachable. This will allow it to be thoroughly cleaned so the risk of food contamination is reduced.</a:t>
            </a:r>
            <a:endParaRPr lang="en-GB" sz="1000" dirty="0"/>
          </a:p>
        </p:txBody>
      </p:sp>
      <p:sp>
        <p:nvSpPr>
          <p:cNvPr id="4" name="TextBox 3"/>
          <p:cNvSpPr txBox="1"/>
          <p:nvPr/>
        </p:nvSpPr>
        <p:spPr>
          <a:xfrm>
            <a:off x="1471929" y="2619781"/>
            <a:ext cx="1440160" cy="1323439"/>
          </a:xfrm>
          <a:prstGeom prst="rect">
            <a:avLst/>
          </a:prstGeom>
          <a:noFill/>
        </p:spPr>
        <p:txBody>
          <a:bodyPr wrap="square" rtlCol="0">
            <a:spAutoFit/>
          </a:bodyPr>
          <a:lstStyle/>
          <a:p>
            <a:r>
              <a:rPr lang="en-GB" sz="800" dirty="0" smtClean="0"/>
              <a:t>Here are the different designs for the handle of the product; the shape and size will dictate how comfortable the product is for the user and ultimately how easy it is to use. I like design one or design three the most because they protect the users hand from slipping off the side.</a:t>
            </a:r>
            <a:endParaRPr lang="en-GB" sz="800" dirty="0"/>
          </a:p>
        </p:txBody>
      </p:sp>
      <p:sp>
        <p:nvSpPr>
          <p:cNvPr id="5" name="TextBox 4"/>
          <p:cNvSpPr txBox="1"/>
          <p:nvPr/>
        </p:nvSpPr>
        <p:spPr>
          <a:xfrm rot="20942314">
            <a:off x="114487" y="2663533"/>
            <a:ext cx="295897" cy="1631216"/>
          </a:xfrm>
          <a:prstGeom prst="rect">
            <a:avLst/>
          </a:prstGeom>
          <a:noFill/>
        </p:spPr>
        <p:txBody>
          <a:bodyPr wrap="square" rtlCol="0">
            <a:spAutoFit/>
          </a:bodyPr>
          <a:lstStyle/>
          <a:p>
            <a:r>
              <a:rPr lang="en-GB" sz="2000" dirty="0" smtClean="0">
                <a:latin typeface="Arial Rounded MT Bold" panose="020F0704030504030204" pitchFamily="34" charset="0"/>
              </a:rPr>
              <a:t>1</a:t>
            </a:r>
          </a:p>
          <a:p>
            <a:endParaRPr lang="en-GB" sz="2000" dirty="0">
              <a:latin typeface="Arial Rounded MT Bold" panose="020F0704030504030204" pitchFamily="34" charset="0"/>
            </a:endParaRPr>
          </a:p>
          <a:p>
            <a:r>
              <a:rPr lang="en-GB" sz="2000" dirty="0" smtClean="0">
                <a:latin typeface="Arial Rounded MT Bold" panose="020F0704030504030204" pitchFamily="34" charset="0"/>
              </a:rPr>
              <a:t>2</a:t>
            </a:r>
          </a:p>
          <a:p>
            <a:endParaRPr lang="en-GB" sz="2000" dirty="0">
              <a:latin typeface="Arial Rounded MT Bold" panose="020F0704030504030204" pitchFamily="34" charset="0"/>
            </a:endParaRPr>
          </a:p>
          <a:p>
            <a:r>
              <a:rPr lang="en-GB" sz="2000" dirty="0" smtClean="0">
                <a:latin typeface="Arial Rounded MT Bold" panose="020F0704030504030204" pitchFamily="34" charset="0"/>
              </a:rPr>
              <a:t>3</a:t>
            </a:r>
          </a:p>
        </p:txBody>
      </p:sp>
      <p:sp>
        <p:nvSpPr>
          <p:cNvPr id="6" name="TextBox 5"/>
          <p:cNvSpPr txBox="1"/>
          <p:nvPr/>
        </p:nvSpPr>
        <p:spPr>
          <a:xfrm>
            <a:off x="2564242" y="30796"/>
            <a:ext cx="2931248" cy="577081"/>
          </a:xfrm>
          <a:prstGeom prst="rect">
            <a:avLst/>
          </a:prstGeom>
          <a:noFill/>
        </p:spPr>
        <p:txBody>
          <a:bodyPr wrap="square" rtlCol="0">
            <a:spAutoFit/>
          </a:bodyPr>
          <a:lstStyle/>
          <a:p>
            <a:r>
              <a:rPr lang="en-GB" sz="1050" dirty="0" smtClean="0"/>
              <a:t>This is a unique pizza cutter design because it features a grip on either side of the blade rather than over it like conventional pizza cutters.</a:t>
            </a:r>
            <a:endParaRPr lang="en-GB" sz="1050" dirty="0"/>
          </a:p>
        </p:txBody>
      </p:sp>
      <p:sp>
        <p:nvSpPr>
          <p:cNvPr id="7" name="TextBox 6"/>
          <p:cNvSpPr txBox="1"/>
          <p:nvPr/>
        </p:nvSpPr>
        <p:spPr>
          <a:xfrm>
            <a:off x="3559310" y="508060"/>
            <a:ext cx="2530601" cy="1061829"/>
          </a:xfrm>
          <a:prstGeom prst="rect">
            <a:avLst/>
          </a:prstGeom>
          <a:noFill/>
        </p:spPr>
        <p:txBody>
          <a:bodyPr wrap="square" rtlCol="0">
            <a:spAutoFit/>
          </a:bodyPr>
          <a:lstStyle/>
          <a:p>
            <a:r>
              <a:rPr lang="en-GB" sz="1050" dirty="0" smtClean="0"/>
              <a:t>Having a grip on either side of the product allows the user to apply more pressure (using two hands) which will enable them to cut the pizza quicker and easier, this reduced effort will appeal to potential users.</a:t>
            </a:r>
            <a:endParaRPr lang="en-GB" sz="1050" dirty="0"/>
          </a:p>
        </p:txBody>
      </p:sp>
      <p:sp>
        <p:nvSpPr>
          <p:cNvPr id="8" name="TextBox 7"/>
          <p:cNvSpPr txBox="1"/>
          <p:nvPr/>
        </p:nvSpPr>
        <p:spPr>
          <a:xfrm>
            <a:off x="107504" y="134671"/>
            <a:ext cx="2376264" cy="369332"/>
          </a:xfrm>
          <a:prstGeom prst="rect">
            <a:avLst/>
          </a:prstGeom>
          <a:noFill/>
        </p:spPr>
        <p:txBody>
          <a:bodyPr wrap="square" rtlCol="0">
            <a:spAutoFit/>
          </a:bodyPr>
          <a:lstStyle/>
          <a:p>
            <a:r>
              <a:rPr lang="en-GB" b="1" u="sng" dirty="0" smtClean="0"/>
              <a:t>Initial ideas</a:t>
            </a:r>
            <a:endParaRPr lang="en-GB" b="1" u="sng" dirty="0"/>
          </a:p>
        </p:txBody>
      </p:sp>
      <p:pic>
        <p:nvPicPr>
          <p:cNvPr id="9" name="IMG_0169.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4"/>
          <a:stretch>
            <a:fillRect/>
          </a:stretch>
        </p:blipFill>
        <p:spPr>
          <a:xfrm rot="5400000">
            <a:off x="3799915" y="5602099"/>
            <a:ext cx="1346250" cy="758451"/>
          </a:xfrm>
          <a:prstGeom prst="rect">
            <a:avLst/>
          </a:prstGeom>
        </p:spPr>
      </p:pic>
      <p:pic>
        <p:nvPicPr>
          <p:cNvPr id="11" name="Picture 2"/>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28071" t="31596" r="42884" b="16850"/>
          <a:stretch/>
        </p:blipFill>
        <p:spPr bwMode="auto">
          <a:xfrm>
            <a:off x="7744561" y="4413581"/>
            <a:ext cx="1153449" cy="1091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p:cNvSpPr txBox="1"/>
          <p:nvPr/>
        </p:nvSpPr>
        <p:spPr>
          <a:xfrm>
            <a:off x="5575864" y="5470947"/>
            <a:ext cx="2322164" cy="1277273"/>
          </a:xfrm>
          <a:prstGeom prst="rect">
            <a:avLst/>
          </a:prstGeom>
          <a:noFill/>
        </p:spPr>
        <p:txBody>
          <a:bodyPr wrap="square" rtlCol="0">
            <a:spAutoFit/>
          </a:bodyPr>
          <a:lstStyle/>
          <a:p>
            <a:r>
              <a:rPr lang="en-GB" sz="1100" dirty="0" smtClean="0"/>
              <a:t>Here's a video of Tara evaluating my design, she also likes the uniqueness of the designs handle although she thinks there should be a safety feature implemented on the end of each grip to ensure the users hand doesn’t slip off whilst its in use.</a:t>
            </a:r>
            <a:endParaRPr lang="en-GB" sz="1100" dirty="0"/>
          </a:p>
        </p:txBody>
      </p:sp>
      <p:cxnSp>
        <p:nvCxnSpPr>
          <p:cNvPr id="16" name="Straight Arrow Connector 15"/>
          <p:cNvCxnSpPr/>
          <p:nvPr/>
        </p:nvCxnSpPr>
        <p:spPr>
          <a:xfrm>
            <a:off x="5046782" y="5967740"/>
            <a:ext cx="529082"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4" name="Straight Arrow Connector 23"/>
          <p:cNvCxnSpPr/>
          <p:nvPr/>
        </p:nvCxnSpPr>
        <p:spPr>
          <a:xfrm flipV="1">
            <a:off x="8427110" y="5528340"/>
            <a:ext cx="0" cy="581243"/>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9" name="Straight Connector 18"/>
          <p:cNvCxnSpPr>
            <a:endCxn id="14" idx="3"/>
          </p:cNvCxnSpPr>
          <p:nvPr/>
        </p:nvCxnSpPr>
        <p:spPr>
          <a:xfrm flipH="1">
            <a:off x="7898028" y="6109583"/>
            <a:ext cx="529082" cy="1"/>
          </a:xfrm>
          <a:prstGeom prst="line">
            <a:avLst/>
          </a:prstGeom>
        </p:spPr>
        <p:style>
          <a:lnRef idx="3">
            <a:schemeClr val="accent2"/>
          </a:lnRef>
          <a:fillRef idx="0">
            <a:schemeClr val="accent2"/>
          </a:fillRef>
          <a:effectRef idx="2">
            <a:schemeClr val="accent2"/>
          </a:effectRef>
          <a:fontRef idx="minor">
            <a:schemeClr val="tx1"/>
          </a:fontRef>
        </p:style>
      </p:cxnSp>
      <p:sp>
        <p:nvSpPr>
          <p:cNvPr id="20" name="TextBox 19"/>
          <p:cNvSpPr txBox="1"/>
          <p:nvPr/>
        </p:nvSpPr>
        <p:spPr>
          <a:xfrm>
            <a:off x="6030348" y="4427617"/>
            <a:ext cx="1228096" cy="707886"/>
          </a:xfrm>
          <a:prstGeom prst="rect">
            <a:avLst/>
          </a:prstGeom>
          <a:noFill/>
        </p:spPr>
        <p:txBody>
          <a:bodyPr wrap="square" rtlCol="0">
            <a:spAutoFit/>
          </a:bodyPr>
          <a:lstStyle/>
          <a:p>
            <a:r>
              <a:rPr lang="en-GB" sz="1000" dirty="0" smtClean="0"/>
              <a:t>Here's the outcome I made on CAD to see what the design could look like</a:t>
            </a:r>
            <a:endParaRPr lang="en-GB" sz="1000" dirty="0"/>
          </a:p>
        </p:txBody>
      </p:sp>
      <p:cxnSp>
        <p:nvCxnSpPr>
          <p:cNvPr id="22" name="Straight Connector 21"/>
          <p:cNvCxnSpPr/>
          <p:nvPr/>
        </p:nvCxnSpPr>
        <p:spPr>
          <a:xfrm flipV="1">
            <a:off x="5724128" y="4781560"/>
            <a:ext cx="0" cy="632182"/>
          </a:xfrm>
          <a:prstGeom prst="line">
            <a:avLst/>
          </a:prstGeom>
        </p:spPr>
        <p:style>
          <a:lnRef idx="3">
            <a:schemeClr val="accent2"/>
          </a:lnRef>
          <a:fillRef idx="0">
            <a:schemeClr val="accent2"/>
          </a:fillRef>
          <a:effectRef idx="2">
            <a:schemeClr val="accent2"/>
          </a:effectRef>
          <a:fontRef idx="minor">
            <a:schemeClr val="tx1"/>
          </a:fontRef>
        </p:style>
      </p:cxnSp>
      <p:sp>
        <p:nvSpPr>
          <p:cNvPr id="27" name="Rounded Rectangle 26"/>
          <p:cNvSpPr/>
          <p:nvPr/>
        </p:nvSpPr>
        <p:spPr>
          <a:xfrm>
            <a:off x="4132423" y="4959151"/>
            <a:ext cx="758452" cy="276999"/>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GB"/>
          </a:p>
        </p:txBody>
      </p:sp>
      <p:cxnSp>
        <p:nvCxnSpPr>
          <p:cNvPr id="25" name="Straight Arrow Connector 24"/>
          <p:cNvCxnSpPr>
            <a:endCxn id="20" idx="1"/>
          </p:cNvCxnSpPr>
          <p:nvPr/>
        </p:nvCxnSpPr>
        <p:spPr>
          <a:xfrm>
            <a:off x="5724128" y="4781560"/>
            <a:ext cx="306220"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33" name="Straight Arrow Connector 32"/>
          <p:cNvCxnSpPr/>
          <p:nvPr/>
        </p:nvCxnSpPr>
        <p:spPr>
          <a:xfrm>
            <a:off x="7222068" y="4781560"/>
            <a:ext cx="306220"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6" name="TextBox 25"/>
          <p:cNvSpPr txBox="1"/>
          <p:nvPr/>
        </p:nvSpPr>
        <p:spPr>
          <a:xfrm>
            <a:off x="4093814" y="4959151"/>
            <a:ext cx="1054250" cy="276999"/>
          </a:xfrm>
          <a:prstGeom prst="rect">
            <a:avLst/>
          </a:prstGeom>
          <a:noFill/>
        </p:spPr>
        <p:txBody>
          <a:bodyPr wrap="square" rtlCol="0">
            <a:spAutoFit/>
          </a:bodyPr>
          <a:lstStyle/>
          <a:p>
            <a:r>
              <a:rPr lang="en-GB" sz="1200" b="1" dirty="0" smtClean="0"/>
              <a:t>Watch me</a:t>
            </a:r>
            <a:endParaRPr lang="en-GB" sz="1200" b="1" dirty="0"/>
          </a:p>
        </p:txBody>
      </p:sp>
      <p:sp>
        <p:nvSpPr>
          <p:cNvPr id="10" name="TextBox 9"/>
          <p:cNvSpPr txBox="1"/>
          <p:nvPr/>
        </p:nvSpPr>
        <p:spPr>
          <a:xfrm>
            <a:off x="4297545" y="1721394"/>
            <a:ext cx="1944216" cy="784830"/>
          </a:xfrm>
          <a:prstGeom prst="rect">
            <a:avLst/>
          </a:prstGeom>
          <a:noFill/>
        </p:spPr>
        <p:txBody>
          <a:bodyPr wrap="square" rtlCol="0">
            <a:spAutoFit/>
          </a:bodyPr>
          <a:lstStyle/>
          <a:p>
            <a:r>
              <a:rPr lang="en-GB" sz="900" dirty="0" smtClean="0"/>
              <a:t>I made a model of the wooden handle I would use, this gave me a better idea of what the width of the product should be to ensure a range of consumers can use it</a:t>
            </a:r>
            <a:endParaRPr lang="en-GB" sz="900" dirty="0"/>
          </a:p>
        </p:txBody>
      </p:sp>
      <p:pic>
        <p:nvPicPr>
          <p:cNvPr id="2050" name="Picture 2" descr="S:\FullSizeRender.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650012" y="1517306"/>
            <a:ext cx="657515" cy="110363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5400000">
            <a:off x="2932778" y="2878169"/>
            <a:ext cx="960000" cy="720000"/>
          </a:xfrm>
          <a:prstGeom prst="rect">
            <a:avLst/>
          </a:prstGeom>
        </p:spPr>
      </p:pic>
      <p:pic>
        <p:nvPicPr>
          <p:cNvPr id="13" name="Picture 12"/>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823937" y="3879095"/>
            <a:ext cx="960000" cy="720000"/>
          </a:xfrm>
          <a:prstGeom prst="rect">
            <a:avLst/>
          </a:prstGeom>
        </p:spPr>
      </p:pic>
      <p:pic>
        <p:nvPicPr>
          <p:cNvPr id="15" name="IMG_0861.MOV">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9"/>
          <a:stretch>
            <a:fillRect/>
          </a:stretch>
        </p:blipFill>
        <p:spPr>
          <a:xfrm rot="5400000">
            <a:off x="5380841" y="3364251"/>
            <a:ext cx="1361109" cy="765624"/>
          </a:xfrm>
          <a:prstGeom prst="rect">
            <a:avLst/>
          </a:prstGeom>
        </p:spPr>
      </p:pic>
      <p:sp>
        <p:nvSpPr>
          <p:cNvPr id="17" name="TextBox 16"/>
          <p:cNvSpPr txBox="1"/>
          <p:nvPr/>
        </p:nvSpPr>
        <p:spPr>
          <a:xfrm>
            <a:off x="3783937" y="2665294"/>
            <a:ext cx="1711553" cy="1938992"/>
          </a:xfrm>
          <a:prstGeom prst="rect">
            <a:avLst/>
          </a:prstGeom>
          <a:noFill/>
        </p:spPr>
        <p:txBody>
          <a:bodyPr wrap="square" rtlCol="0">
            <a:spAutoFit/>
          </a:bodyPr>
          <a:lstStyle/>
          <a:p>
            <a:r>
              <a:rPr lang="en-GB" sz="1200" dirty="0" smtClean="0"/>
              <a:t>I improved my model by adding the body of my design to it, I cut the semi circle using a jig saw. This resembles the real product more, I asked one of my peers to review the main aspect of this design: the two handles.</a:t>
            </a:r>
            <a:endParaRPr lang="en-GB" sz="1200" dirty="0"/>
          </a:p>
        </p:txBody>
      </p:sp>
      <p:cxnSp>
        <p:nvCxnSpPr>
          <p:cNvPr id="21" name="Straight Arrow Connector 20"/>
          <p:cNvCxnSpPr/>
          <p:nvPr/>
        </p:nvCxnSpPr>
        <p:spPr>
          <a:xfrm>
            <a:off x="5311323" y="3718169"/>
            <a:ext cx="26454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5575863" y="2758169"/>
            <a:ext cx="1331797" cy="369332"/>
          </a:xfrm>
          <a:prstGeom prst="rect">
            <a:avLst/>
          </a:prstGeom>
          <a:noFill/>
        </p:spPr>
        <p:txBody>
          <a:bodyPr wrap="square" rtlCol="0">
            <a:spAutoFit/>
          </a:bodyPr>
          <a:lstStyle/>
          <a:p>
            <a:r>
              <a:rPr lang="en-GB" dirty="0" smtClean="0">
                <a:solidFill>
                  <a:srgbClr val="FF0000"/>
                </a:solidFill>
              </a:rPr>
              <a:t>WATCH ME</a:t>
            </a:r>
            <a:endParaRPr lang="en-GB" dirty="0">
              <a:solidFill>
                <a:srgbClr val="FF0000"/>
              </a:solidFill>
            </a:endParaRPr>
          </a:p>
        </p:txBody>
      </p:sp>
    </p:spTree>
    <p:extLst>
      <p:ext uri="{BB962C8B-B14F-4D97-AF65-F5344CB8AC3E}">
        <p14:creationId xmlns:p14="http://schemas.microsoft.com/office/powerpoint/2010/main" val="306935697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video>
              <p:cMediaNode vol="80000">
                <p:cTn id="13" fill="hold" display="0">
                  <p:stCondLst>
                    <p:cond delay="indefinite"/>
                  </p:stCondLst>
                </p:cTn>
                <p:tgtEl>
                  <p:spTgt spid="15"/>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59724" y="3957850"/>
            <a:ext cx="2448272" cy="25966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46281" y="4478916"/>
            <a:ext cx="2013443" cy="21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Grp="1" noChangeAspect="1" noChangeArrowheads="1"/>
          </p:cNvPicPr>
          <p:nvPr>
            <p:ph idx="1"/>
          </p:nvPr>
        </p:nvPicPr>
        <p:blipFill>
          <a:blip r:embed="rId5" cstate="print">
            <a:extLst>
              <a:ext uri="{BEBA8EAE-BF5A-486C-A8C5-ECC9F3942E4B}">
                <a14:imgProps xmlns:a14="http://schemas.microsoft.com/office/drawing/2010/main">
                  <a14:imgLayer r:embed="rId6">
                    <a14:imgEffect>
                      <a14:sharpenSoften amount="37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rot="2196887">
            <a:off x="1949481" y="4008656"/>
            <a:ext cx="1401467" cy="15754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7526" y="449159"/>
            <a:ext cx="1944216" cy="24865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7035584" y="1308908"/>
            <a:ext cx="2051236" cy="1944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25151" t="27122" r="33047" b="20804"/>
          <a:stretch/>
        </p:blipFill>
        <p:spPr bwMode="auto">
          <a:xfrm>
            <a:off x="5901374" y="952413"/>
            <a:ext cx="1283766" cy="12294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33793" t="27236" r="27202" b="14818"/>
          <a:stretch/>
        </p:blipFill>
        <p:spPr bwMode="auto">
          <a:xfrm>
            <a:off x="4337577" y="751755"/>
            <a:ext cx="1277923" cy="145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9"/>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31482" t="28391" r="24567" b="27588"/>
          <a:stretch/>
        </p:blipFill>
        <p:spPr bwMode="auto">
          <a:xfrm>
            <a:off x="2543333" y="894517"/>
            <a:ext cx="1478055" cy="117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5"/>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3086" y="4725144"/>
            <a:ext cx="1944216" cy="1698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650215" y="2280577"/>
            <a:ext cx="3893042" cy="1277273"/>
          </a:xfrm>
          <a:prstGeom prst="rect">
            <a:avLst/>
          </a:prstGeom>
          <a:noFill/>
        </p:spPr>
        <p:txBody>
          <a:bodyPr wrap="square" rtlCol="0">
            <a:spAutoFit/>
          </a:bodyPr>
          <a:lstStyle/>
          <a:p>
            <a:r>
              <a:rPr lang="en-GB" sz="1100" dirty="0" smtClean="0"/>
              <a:t>I think all of my initial ideas should have a more comfortable or consumer friendly (ergonomic) way to hold it, this can be in the design of the handle of the shape of the product. I’ve done some sketches of potential pizza cutter designs that have a more fluid design that fits the hand better. I can draw inspiration from these sketches and incorporate some new ideas into the current designs.</a:t>
            </a:r>
            <a:endParaRPr lang="en-GB" sz="1100" dirty="0"/>
          </a:p>
        </p:txBody>
      </p:sp>
      <p:sp>
        <p:nvSpPr>
          <p:cNvPr id="3" name="TextBox 2"/>
          <p:cNvSpPr txBox="1"/>
          <p:nvPr/>
        </p:nvSpPr>
        <p:spPr>
          <a:xfrm>
            <a:off x="720857" y="3192160"/>
            <a:ext cx="1550212" cy="1107996"/>
          </a:xfrm>
          <a:prstGeom prst="rect">
            <a:avLst/>
          </a:prstGeom>
          <a:noFill/>
        </p:spPr>
        <p:txBody>
          <a:bodyPr wrap="square" rtlCol="0">
            <a:spAutoFit/>
          </a:bodyPr>
          <a:lstStyle/>
          <a:p>
            <a:r>
              <a:rPr lang="en-GB" sz="1100" dirty="0" smtClean="0"/>
              <a:t>I also tried to use a range of medias in my sketches such as pencil sketches, fine line sketches and a mixture of both.</a:t>
            </a:r>
            <a:endParaRPr lang="en-GB" sz="1100" dirty="0"/>
          </a:p>
        </p:txBody>
      </p:sp>
      <p:sp>
        <p:nvSpPr>
          <p:cNvPr id="5" name="TextBox 4"/>
          <p:cNvSpPr txBox="1"/>
          <p:nvPr/>
        </p:nvSpPr>
        <p:spPr>
          <a:xfrm>
            <a:off x="3429651" y="3693814"/>
            <a:ext cx="1944216" cy="600164"/>
          </a:xfrm>
          <a:prstGeom prst="rect">
            <a:avLst/>
          </a:prstGeom>
          <a:noFill/>
        </p:spPr>
        <p:txBody>
          <a:bodyPr wrap="square" rtlCol="0">
            <a:spAutoFit/>
          </a:bodyPr>
          <a:lstStyle/>
          <a:p>
            <a:r>
              <a:rPr lang="en-GB" sz="1100" dirty="0" smtClean="0"/>
              <a:t>These three images show how the sketch </a:t>
            </a:r>
            <a:r>
              <a:rPr lang="en-GB" sz="1100" dirty="0"/>
              <a:t>d</a:t>
            </a:r>
            <a:r>
              <a:rPr lang="en-GB" sz="1100" dirty="0" smtClean="0"/>
              <a:t>eveloped as I tried to include more shade.</a:t>
            </a:r>
            <a:endParaRPr lang="en-GB" sz="1100" dirty="0"/>
          </a:p>
        </p:txBody>
      </p:sp>
      <p:sp>
        <p:nvSpPr>
          <p:cNvPr id="6" name="TextBox 5"/>
          <p:cNvSpPr txBox="1"/>
          <p:nvPr/>
        </p:nvSpPr>
        <p:spPr>
          <a:xfrm>
            <a:off x="2195736" y="116632"/>
            <a:ext cx="3960440" cy="369332"/>
          </a:xfrm>
          <a:prstGeom prst="rect">
            <a:avLst/>
          </a:prstGeom>
          <a:noFill/>
        </p:spPr>
        <p:txBody>
          <a:bodyPr wrap="square" rtlCol="0">
            <a:spAutoFit/>
          </a:bodyPr>
          <a:lstStyle/>
          <a:p>
            <a:r>
              <a:rPr lang="en-GB" b="1" u="sng" dirty="0" smtClean="0"/>
              <a:t>Developing ideas</a:t>
            </a:r>
            <a:endParaRPr lang="en-GB" b="1" u="sng" dirty="0"/>
          </a:p>
        </p:txBody>
      </p:sp>
    </p:spTree>
    <p:extLst>
      <p:ext uri="{BB962C8B-B14F-4D97-AF65-F5344CB8AC3E}">
        <p14:creationId xmlns:p14="http://schemas.microsoft.com/office/powerpoint/2010/main" val="20165572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000"/>
          <a:stretch/>
        </p:blipFill>
        <p:spPr bwMode="auto">
          <a:xfrm>
            <a:off x="1488578" y="239361"/>
            <a:ext cx="2808312" cy="8559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2972" y="1882697"/>
            <a:ext cx="2114553" cy="1307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5152" t="23565" r="-100" b="27813"/>
          <a:stretch/>
        </p:blipFill>
        <p:spPr bwMode="auto">
          <a:xfrm>
            <a:off x="2595751" y="2364908"/>
            <a:ext cx="2535316" cy="1264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9020215">
            <a:off x="6443121" y="3030261"/>
            <a:ext cx="732962" cy="1129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63566" y="2623646"/>
            <a:ext cx="1602133" cy="14920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rotWithShape="1">
          <a:blip r:embed="rId8">
            <a:extLst>
              <a:ext uri="{28A0092B-C50C-407E-A947-70E740481C1C}">
                <a14:useLocalDpi xmlns:a14="http://schemas.microsoft.com/office/drawing/2010/main" val="0"/>
              </a:ext>
            </a:extLst>
          </a:blip>
          <a:srcRect t="19782" b="9995"/>
          <a:stretch/>
        </p:blipFill>
        <p:spPr bwMode="auto">
          <a:xfrm>
            <a:off x="7431245" y="1732525"/>
            <a:ext cx="1584176" cy="870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753815" y="2393037"/>
            <a:ext cx="1440160" cy="1785104"/>
          </a:xfrm>
          <a:prstGeom prst="rect">
            <a:avLst/>
          </a:prstGeom>
          <a:noFill/>
        </p:spPr>
        <p:txBody>
          <a:bodyPr wrap="square" rtlCol="0">
            <a:spAutoFit/>
          </a:bodyPr>
          <a:lstStyle/>
          <a:p>
            <a:r>
              <a:rPr lang="en-GB" sz="1100" dirty="0" smtClean="0"/>
              <a:t>I think if this design was developed it would have much more potential, I’ve decided to develop this designs handle because it’s very basic and the handle is the most prominent feature .</a:t>
            </a:r>
            <a:endParaRPr lang="en-GB" sz="1100" dirty="0"/>
          </a:p>
        </p:txBody>
      </p:sp>
      <p:cxnSp>
        <p:nvCxnSpPr>
          <p:cNvPr id="7" name="Straight Arrow Connector 6"/>
          <p:cNvCxnSpPr/>
          <p:nvPr/>
        </p:nvCxnSpPr>
        <p:spPr>
          <a:xfrm flipV="1">
            <a:off x="5060958" y="3285589"/>
            <a:ext cx="1239452" cy="34375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8" name="TextBox 7"/>
          <p:cNvSpPr txBox="1"/>
          <p:nvPr/>
        </p:nvSpPr>
        <p:spPr>
          <a:xfrm>
            <a:off x="5105390" y="4157152"/>
            <a:ext cx="3408425" cy="784830"/>
          </a:xfrm>
          <a:prstGeom prst="rect">
            <a:avLst/>
          </a:prstGeom>
          <a:noFill/>
        </p:spPr>
        <p:txBody>
          <a:bodyPr wrap="square" rtlCol="0">
            <a:spAutoFit/>
          </a:bodyPr>
          <a:lstStyle/>
          <a:p>
            <a:r>
              <a:rPr lang="en-GB" sz="900" dirty="0" smtClean="0"/>
              <a:t>These handle designs are inspired by bicycle handles in their shape. I chose to draw inspiration from a bicycle handle because they’re designed to be comfortable for the hand and they allow for the consumer to apply pressure to it because it cushions the main points of pressure, in the palm.</a:t>
            </a:r>
            <a:endParaRPr lang="en-GB" sz="900" dirty="0"/>
          </a:p>
        </p:txBody>
      </p:sp>
      <p:pic>
        <p:nvPicPr>
          <p:cNvPr id="1033"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30845" y="4943836"/>
            <a:ext cx="1668173" cy="1889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p:cNvSpPr txBox="1"/>
          <p:nvPr/>
        </p:nvSpPr>
        <p:spPr>
          <a:xfrm>
            <a:off x="4638869" y="5266454"/>
            <a:ext cx="1517414" cy="1338828"/>
          </a:xfrm>
          <a:prstGeom prst="rect">
            <a:avLst/>
          </a:prstGeom>
          <a:noFill/>
        </p:spPr>
        <p:txBody>
          <a:bodyPr wrap="square" rtlCol="0">
            <a:spAutoFit/>
          </a:bodyPr>
          <a:lstStyle/>
          <a:p>
            <a:r>
              <a:rPr lang="en-GB" sz="900" dirty="0" smtClean="0"/>
              <a:t>Here’s another developed sketch following the bicycle themed design, it would include two ‘cutting wheels’ along with bicycle handle bars that allow easy use, designed to attract a younger audience as a more novelty product</a:t>
            </a:r>
            <a:endParaRPr lang="en-GB" sz="900" dirty="0"/>
          </a:p>
        </p:txBody>
      </p:sp>
      <p:sp>
        <p:nvSpPr>
          <p:cNvPr id="2" name="TextBox 1"/>
          <p:cNvSpPr txBox="1"/>
          <p:nvPr/>
        </p:nvSpPr>
        <p:spPr>
          <a:xfrm>
            <a:off x="1856597" y="1164030"/>
            <a:ext cx="2520280" cy="1061829"/>
          </a:xfrm>
          <a:prstGeom prst="rect">
            <a:avLst/>
          </a:prstGeom>
          <a:noFill/>
        </p:spPr>
        <p:txBody>
          <a:bodyPr wrap="square" rtlCol="0">
            <a:spAutoFit/>
          </a:bodyPr>
          <a:lstStyle/>
          <a:p>
            <a:r>
              <a:rPr lang="en-GB" sz="1050" dirty="0" smtClean="0"/>
              <a:t>The grooves moulded in this design make the product more ergonomic for the user because their hand fits in it more easily, making it easier to cut pizza. I also like the fluidity of this design, it isn't as rigid as the old one so is more aesthetically pleasing.</a:t>
            </a:r>
            <a:endParaRPr lang="en-GB" sz="1050" dirty="0"/>
          </a:p>
        </p:txBody>
      </p:sp>
      <p:cxnSp>
        <p:nvCxnSpPr>
          <p:cNvPr id="6" name="Straight Arrow Connector 5"/>
          <p:cNvCxnSpPr/>
          <p:nvPr/>
        </p:nvCxnSpPr>
        <p:spPr>
          <a:xfrm flipV="1">
            <a:off x="3187495" y="2175322"/>
            <a:ext cx="70758" cy="3609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pic>
        <p:nvPicPr>
          <p:cNvPr id="11"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964" y="944183"/>
            <a:ext cx="1812523" cy="1231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275288" y="2225859"/>
            <a:ext cx="2088232" cy="938719"/>
          </a:xfrm>
          <a:prstGeom prst="rect">
            <a:avLst/>
          </a:prstGeom>
          <a:noFill/>
        </p:spPr>
        <p:txBody>
          <a:bodyPr wrap="square" rtlCol="0">
            <a:spAutoFit/>
          </a:bodyPr>
          <a:lstStyle/>
          <a:p>
            <a:r>
              <a:rPr lang="en-GB" sz="1100" dirty="0" smtClean="0"/>
              <a:t>This sketch demonstrates how the design acts as a safety feature as the users hand cant slip off the end of the product and potentially  cut themselves.</a:t>
            </a:r>
            <a:endParaRPr lang="en-GB" sz="1100" dirty="0"/>
          </a:p>
        </p:txBody>
      </p:sp>
      <p:sp>
        <p:nvSpPr>
          <p:cNvPr id="13" name="TextBox 12"/>
          <p:cNvSpPr txBox="1"/>
          <p:nvPr/>
        </p:nvSpPr>
        <p:spPr>
          <a:xfrm>
            <a:off x="275288" y="9496"/>
            <a:ext cx="2016442" cy="369332"/>
          </a:xfrm>
          <a:prstGeom prst="rect">
            <a:avLst/>
          </a:prstGeom>
          <a:noFill/>
        </p:spPr>
        <p:txBody>
          <a:bodyPr wrap="square" rtlCol="0">
            <a:spAutoFit/>
          </a:bodyPr>
          <a:lstStyle/>
          <a:p>
            <a:r>
              <a:rPr lang="en-GB" b="1" u="sng" dirty="0" smtClean="0"/>
              <a:t>Development ideas</a:t>
            </a:r>
            <a:endParaRPr lang="en-GB" b="1" u="sng" dirty="0"/>
          </a:p>
        </p:txBody>
      </p:sp>
      <p:pic>
        <p:nvPicPr>
          <p:cNvPr id="15" name="Picture 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411760" y="4549567"/>
            <a:ext cx="2181084" cy="1990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p:cNvSpPr txBox="1"/>
          <p:nvPr/>
        </p:nvSpPr>
        <p:spPr>
          <a:xfrm>
            <a:off x="93317" y="3743214"/>
            <a:ext cx="3348372" cy="923330"/>
          </a:xfrm>
          <a:prstGeom prst="rect">
            <a:avLst/>
          </a:prstGeom>
          <a:noFill/>
        </p:spPr>
        <p:txBody>
          <a:bodyPr wrap="square" rtlCol="0">
            <a:spAutoFit/>
          </a:bodyPr>
          <a:lstStyle/>
          <a:p>
            <a:r>
              <a:rPr lang="en-GB" sz="900" dirty="0" smtClean="0"/>
              <a:t>I moved the handle to the top of the product so that the user doesn’t make contact with the pizza with their hands when the products in use. I favoured this feature over the detachable handle feature; as the handles are no longer centred in the product (in line with the blade) I have designed a new mechanism that will make the blade detachable.</a:t>
            </a:r>
            <a:endParaRPr lang="en-GB" sz="900" dirty="0"/>
          </a:p>
        </p:txBody>
      </p:sp>
      <p:pic>
        <p:nvPicPr>
          <p:cNvPr id="17" name="Picture 6"/>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68342" y="4713289"/>
            <a:ext cx="1163985" cy="1018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831399" y="5756500"/>
            <a:ext cx="1872208" cy="738664"/>
          </a:xfrm>
          <a:prstGeom prst="rect">
            <a:avLst/>
          </a:prstGeom>
          <a:noFill/>
        </p:spPr>
        <p:txBody>
          <a:bodyPr wrap="square" rtlCol="0">
            <a:spAutoFit/>
          </a:bodyPr>
          <a:lstStyle/>
          <a:p>
            <a:r>
              <a:rPr lang="en-GB" sz="1050" dirty="0" smtClean="0"/>
              <a:t>This Allen key passes through the design and blade and when rotated upwards can be removed, releasing the blade</a:t>
            </a:r>
            <a:endParaRPr lang="en-GB" sz="1050" dirty="0"/>
          </a:p>
        </p:txBody>
      </p:sp>
      <p:pic>
        <p:nvPicPr>
          <p:cNvPr id="3074" name="Picture 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733971" y="9496"/>
            <a:ext cx="2075631" cy="19542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660232" y="194312"/>
            <a:ext cx="1997599" cy="1015663"/>
          </a:xfrm>
          <a:prstGeom prst="rect">
            <a:avLst/>
          </a:prstGeom>
          <a:noFill/>
        </p:spPr>
        <p:txBody>
          <a:bodyPr wrap="square" rtlCol="0">
            <a:spAutoFit/>
          </a:bodyPr>
          <a:lstStyle/>
          <a:p>
            <a:r>
              <a:rPr lang="en-GB" sz="1200" dirty="0" smtClean="0"/>
              <a:t>Here’s a sketch of the final design with features implemented to make the product more ergonomic and aesthetic.</a:t>
            </a:r>
            <a:endParaRPr lang="en-GB" sz="1200" dirty="0"/>
          </a:p>
        </p:txBody>
      </p:sp>
    </p:spTree>
    <p:extLst>
      <p:ext uri="{BB962C8B-B14F-4D97-AF65-F5344CB8AC3E}">
        <p14:creationId xmlns:p14="http://schemas.microsoft.com/office/powerpoint/2010/main" val="27655320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793" t="27236" r="27202" b="14818"/>
          <a:stretch/>
        </p:blipFill>
        <p:spPr bwMode="auto">
          <a:xfrm>
            <a:off x="179512" y="404664"/>
            <a:ext cx="1277923" cy="145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352188">
            <a:off x="3528499" y="547839"/>
            <a:ext cx="1305877" cy="1463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7269183">
            <a:off x="4580509" y="4861061"/>
            <a:ext cx="1197050" cy="1881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209699">
            <a:off x="1158323" y="3059389"/>
            <a:ext cx="1800200" cy="1037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761" b="97183" l="1651" r="97877"/>
                    </a14:imgEffect>
                  </a14:imgLayer>
                </a14:imgProps>
              </a:ext>
              <a:ext uri="{28A0092B-C50C-407E-A947-70E740481C1C}">
                <a14:useLocalDpi xmlns:a14="http://schemas.microsoft.com/office/drawing/2010/main" val="0"/>
              </a:ext>
            </a:extLst>
          </a:blip>
          <a:srcRect/>
          <a:stretch>
            <a:fillRect/>
          </a:stretch>
        </p:blipFill>
        <p:spPr bwMode="auto">
          <a:xfrm>
            <a:off x="1929557" y="2353641"/>
            <a:ext cx="2101010" cy="1407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32240" y="2107741"/>
            <a:ext cx="2239670" cy="12638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3" name="Picture 7"/>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0" y="4659213"/>
            <a:ext cx="1916545" cy="17655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4" name="Picture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2434817">
            <a:off x="4029747" y="3368421"/>
            <a:ext cx="434182" cy="15867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p:nvSpPr>
        <p:spPr>
          <a:xfrm>
            <a:off x="3707904" y="83146"/>
            <a:ext cx="3960440" cy="369332"/>
          </a:xfrm>
          <a:prstGeom prst="rect">
            <a:avLst/>
          </a:prstGeom>
          <a:noFill/>
        </p:spPr>
        <p:txBody>
          <a:bodyPr wrap="square" rtlCol="0">
            <a:spAutoFit/>
          </a:bodyPr>
          <a:lstStyle/>
          <a:p>
            <a:r>
              <a:rPr lang="en-GB" b="1" u="sng" dirty="0" smtClean="0"/>
              <a:t>Developing ideas</a:t>
            </a:r>
            <a:endParaRPr lang="en-GB" b="1" u="sng" dirty="0"/>
          </a:p>
        </p:txBody>
      </p:sp>
      <p:pic>
        <p:nvPicPr>
          <p:cNvPr id="4105" name="Picture 9"/>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rot="1413782">
            <a:off x="5133642" y="3521918"/>
            <a:ext cx="1616980" cy="17061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6" name="Picture 10"/>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28118" t="50817" r="39329" b="23987"/>
          <a:stretch/>
        </p:blipFill>
        <p:spPr bwMode="auto">
          <a:xfrm>
            <a:off x="6940453" y="4565915"/>
            <a:ext cx="1546225" cy="9810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6277915" y="5600134"/>
            <a:ext cx="2535135" cy="1200329"/>
          </a:xfrm>
          <a:prstGeom prst="rect">
            <a:avLst/>
          </a:prstGeom>
          <a:noFill/>
        </p:spPr>
        <p:txBody>
          <a:bodyPr wrap="square" rtlCol="0">
            <a:spAutoFit/>
          </a:bodyPr>
          <a:lstStyle/>
          <a:p>
            <a:r>
              <a:rPr lang="en-GB" sz="1200" dirty="0" smtClean="0"/>
              <a:t>Here’s are some different designs for the clip of my product, I like the third one because the third edges look nicer than the slopes, if the user were to slip the curved edges would also provide the most safety</a:t>
            </a:r>
            <a:endParaRPr lang="en-GB" sz="1200" dirty="0"/>
          </a:p>
        </p:txBody>
      </p:sp>
      <p:sp>
        <p:nvSpPr>
          <p:cNvPr id="7" name="TextBox 6"/>
          <p:cNvSpPr txBox="1"/>
          <p:nvPr/>
        </p:nvSpPr>
        <p:spPr>
          <a:xfrm>
            <a:off x="1929557" y="4794813"/>
            <a:ext cx="1789311" cy="1785104"/>
          </a:xfrm>
          <a:prstGeom prst="rect">
            <a:avLst/>
          </a:prstGeom>
          <a:noFill/>
        </p:spPr>
        <p:txBody>
          <a:bodyPr wrap="square" rtlCol="0">
            <a:spAutoFit/>
          </a:bodyPr>
          <a:lstStyle/>
          <a:p>
            <a:r>
              <a:rPr lang="en-GB" sz="1100" dirty="0" smtClean="0"/>
              <a:t>This sketch is what my final product should look like, complete with a developed clip and an ergonomic grip. I like the look of this design </a:t>
            </a:r>
            <a:r>
              <a:rPr lang="en-GB" sz="1100" dirty="0"/>
              <a:t>h</a:t>
            </a:r>
            <a:r>
              <a:rPr lang="en-GB" sz="1100" dirty="0" smtClean="0"/>
              <a:t>owever one thing I want to improve is the finish of the design, this will contribute to making it more eye-catching.</a:t>
            </a:r>
            <a:endParaRPr lang="en-GB" sz="1100" dirty="0"/>
          </a:p>
        </p:txBody>
      </p:sp>
      <p:sp>
        <p:nvSpPr>
          <p:cNvPr id="8" name="TextBox 7"/>
          <p:cNvSpPr txBox="1"/>
          <p:nvPr/>
        </p:nvSpPr>
        <p:spPr>
          <a:xfrm>
            <a:off x="6911752" y="3658628"/>
            <a:ext cx="2232248" cy="938719"/>
          </a:xfrm>
          <a:prstGeom prst="rect">
            <a:avLst/>
          </a:prstGeom>
          <a:noFill/>
        </p:spPr>
        <p:txBody>
          <a:bodyPr wrap="square" rtlCol="0">
            <a:spAutoFit/>
          </a:bodyPr>
          <a:lstStyle/>
          <a:p>
            <a:r>
              <a:rPr lang="en-GB" sz="1100" dirty="0" smtClean="0"/>
              <a:t>I designed it on CAD to get a better idea of what the design would look like in 3D, it also allowed me to view the product at different angles.</a:t>
            </a:r>
            <a:endParaRPr lang="en-GB" sz="1100" dirty="0"/>
          </a:p>
        </p:txBody>
      </p:sp>
      <p:sp>
        <p:nvSpPr>
          <p:cNvPr id="9" name="TextBox 8"/>
          <p:cNvSpPr txBox="1"/>
          <p:nvPr/>
        </p:nvSpPr>
        <p:spPr>
          <a:xfrm>
            <a:off x="0" y="1916832"/>
            <a:ext cx="2195736" cy="1384995"/>
          </a:xfrm>
          <a:prstGeom prst="rect">
            <a:avLst/>
          </a:prstGeom>
          <a:noFill/>
        </p:spPr>
        <p:txBody>
          <a:bodyPr wrap="square" rtlCol="0">
            <a:spAutoFit/>
          </a:bodyPr>
          <a:lstStyle/>
          <a:p>
            <a:r>
              <a:rPr lang="en-GB" sz="1050" dirty="0" smtClean="0"/>
              <a:t>These sketches show the new design of the handle/grip, I‘ve designed it to look less rigid and more fluid in its shape. I've also included moulded grips for each finger of the users hand, this will enhance their grip; this has contributed to making the design more aesthetically pleasing. </a:t>
            </a:r>
            <a:endParaRPr lang="en-GB" sz="1050" dirty="0"/>
          </a:p>
        </p:txBody>
      </p:sp>
      <p:cxnSp>
        <p:nvCxnSpPr>
          <p:cNvPr id="11" name="Straight Arrow Connector 10"/>
          <p:cNvCxnSpPr/>
          <p:nvPr/>
        </p:nvCxnSpPr>
        <p:spPr>
          <a:xfrm>
            <a:off x="686001" y="3547680"/>
            <a:ext cx="296898" cy="907287"/>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5" name="Straight Arrow Connector 14"/>
          <p:cNvCxnSpPr/>
          <p:nvPr/>
        </p:nvCxnSpPr>
        <p:spPr>
          <a:xfrm flipH="1" flipV="1">
            <a:off x="3718868" y="6093296"/>
            <a:ext cx="925140" cy="33148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6" name="TextBox 15"/>
          <p:cNvSpPr txBox="1"/>
          <p:nvPr/>
        </p:nvSpPr>
        <p:spPr>
          <a:xfrm>
            <a:off x="4626260" y="2016375"/>
            <a:ext cx="2123728" cy="1446550"/>
          </a:xfrm>
          <a:prstGeom prst="rect">
            <a:avLst/>
          </a:prstGeom>
          <a:noFill/>
        </p:spPr>
        <p:txBody>
          <a:bodyPr wrap="square" rtlCol="0">
            <a:spAutoFit/>
          </a:bodyPr>
          <a:lstStyle/>
          <a:p>
            <a:r>
              <a:rPr lang="en-GB" sz="1100" dirty="0" smtClean="0"/>
              <a:t>This is the finish of the product I’ve designed, the melted cheese and pepperoni features will be built into the products material in a matte finish. This will make the design more suitable for a younger audience but will also provide a professional finish.. </a:t>
            </a:r>
            <a:endParaRPr lang="en-GB" sz="1100" dirty="0"/>
          </a:p>
        </p:txBody>
      </p:sp>
      <p:sp>
        <p:nvSpPr>
          <p:cNvPr id="17" name="TextBox 16"/>
          <p:cNvSpPr txBox="1"/>
          <p:nvPr/>
        </p:nvSpPr>
        <p:spPr>
          <a:xfrm>
            <a:off x="1547664" y="188640"/>
            <a:ext cx="2018207" cy="1615827"/>
          </a:xfrm>
          <a:prstGeom prst="rect">
            <a:avLst/>
          </a:prstGeom>
          <a:noFill/>
        </p:spPr>
        <p:txBody>
          <a:bodyPr wrap="square" rtlCol="0">
            <a:spAutoFit/>
          </a:bodyPr>
          <a:lstStyle/>
          <a:p>
            <a:pPr marL="285750" indent="-285750">
              <a:buFont typeface="Arial" panose="020B0604020202020204" pitchFamily="34" charset="0"/>
              <a:buChar char="•"/>
            </a:pPr>
            <a:r>
              <a:rPr lang="en-GB" sz="1100" dirty="0" smtClean="0"/>
              <a:t>I'm going to make this product more </a:t>
            </a:r>
            <a:r>
              <a:rPr lang="en-GB" sz="1100" dirty="0" smtClean="0">
                <a:solidFill>
                  <a:srgbClr val="FF0000"/>
                </a:solidFill>
              </a:rPr>
              <a:t>ergonomic</a:t>
            </a:r>
            <a:r>
              <a:rPr lang="en-GB" sz="1100" dirty="0" smtClean="0"/>
              <a:t> for the user by improving the fluidity of the handles shape.</a:t>
            </a:r>
          </a:p>
          <a:p>
            <a:pPr marL="285750" indent="-285750">
              <a:buFont typeface="Arial" panose="020B0604020202020204" pitchFamily="34" charset="0"/>
              <a:buChar char="•"/>
            </a:pPr>
            <a:r>
              <a:rPr lang="en-GB" sz="1100" dirty="0" smtClean="0"/>
              <a:t>I'm also going to improve the </a:t>
            </a:r>
            <a:r>
              <a:rPr lang="en-GB" sz="1100" dirty="0" smtClean="0">
                <a:solidFill>
                  <a:srgbClr val="FF0000"/>
                </a:solidFill>
              </a:rPr>
              <a:t>aesthetics</a:t>
            </a:r>
            <a:r>
              <a:rPr lang="en-GB" sz="1100" dirty="0" smtClean="0"/>
              <a:t> of the product by providing an appropriate finish.</a:t>
            </a:r>
            <a:endParaRPr lang="en-GB" sz="1100" dirty="0"/>
          </a:p>
        </p:txBody>
      </p:sp>
      <p:pic>
        <p:nvPicPr>
          <p:cNvPr id="4107" name="Picture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362590" y="83146"/>
            <a:ext cx="2611507" cy="12147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Box 18"/>
          <p:cNvSpPr txBox="1"/>
          <p:nvPr/>
        </p:nvSpPr>
        <p:spPr>
          <a:xfrm>
            <a:off x="5064982" y="1117815"/>
            <a:ext cx="4079018" cy="646331"/>
          </a:xfrm>
          <a:prstGeom prst="rect">
            <a:avLst/>
          </a:prstGeom>
          <a:noFill/>
        </p:spPr>
        <p:txBody>
          <a:bodyPr wrap="square" rtlCol="0">
            <a:spAutoFit/>
          </a:bodyPr>
          <a:lstStyle/>
          <a:p>
            <a:r>
              <a:rPr lang="en-GB" sz="1200" dirty="0" smtClean="0"/>
              <a:t>My product will be manufactured using injection moulding, this process allows you to produce products with detailed features. I’m  going to use </a:t>
            </a:r>
            <a:endParaRPr lang="en-GB" sz="1200" dirty="0"/>
          </a:p>
        </p:txBody>
      </p:sp>
    </p:spTree>
    <p:extLst>
      <p:ext uri="{BB962C8B-B14F-4D97-AF65-F5344CB8AC3E}">
        <p14:creationId xmlns:p14="http://schemas.microsoft.com/office/powerpoint/2010/main" val="4159320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2530624" cy="490066"/>
          </a:xfrm>
        </p:spPr>
        <p:txBody>
          <a:bodyPr>
            <a:normAutofit/>
          </a:bodyPr>
          <a:lstStyle/>
          <a:p>
            <a:r>
              <a:rPr lang="en-GB" sz="1400" b="1" u="sng" dirty="0" smtClean="0"/>
              <a:t>Development ideas</a:t>
            </a:r>
            <a:endParaRPr lang="en-GB" sz="1400" b="1" u="sng" dirty="0"/>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738" t="24163" r="27987" b="27152"/>
          <a:stretch/>
        </p:blipFill>
        <p:spPr bwMode="auto">
          <a:xfrm>
            <a:off x="5681446" y="2203837"/>
            <a:ext cx="1068001" cy="697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297" t="27482" r="33168" b="30431"/>
          <a:stretch/>
        </p:blipFill>
        <p:spPr bwMode="auto">
          <a:xfrm>
            <a:off x="5893100" y="3850746"/>
            <a:ext cx="856347" cy="5593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6046" t="28125" r="32238" b="29901"/>
          <a:stretch/>
        </p:blipFill>
        <p:spPr bwMode="auto">
          <a:xfrm>
            <a:off x="7410932" y="4316946"/>
            <a:ext cx="1488138" cy="9285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0786" t="27293" r="33488" b="27330"/>
          <a:stretch/>
        </p:blipFill>
        <p:spPr bwMode="auto">
          <a:xfrm>
            <a:off x="286412" y="544066"/>
            <a:ext cx="1838577" cy="11509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6165" t="31272" r="28288" b="23911"/>
          <a:stretch/>
        </p:blipFill>
        <p:spPr bwMode="auto">
          <a:xfrm>
            <a:off x="365940" y="2312407"/>
            <a:ext cx="968010" cy="9382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728759" y="3818648"/>
            <a:ext cx="1290657" cy="5665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88427" y="1612925"/>
            <a:ext cx="1426517" cy="980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709740" y="225737"/>
            <a:ext cx="1125891" cy="1978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721873" y="0"/>
            <a:ext cx="1777578" cy="1048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205700" y="3111331"/>
            <a:ext cx="1658668" cy="14788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4231" r="4883"/>
          <a:stretch/>
        </p:blipFill>
        <p:spPr bwMode="auto">
          <a:xfrm>
            <a:off x="2139471" y="5571221"/>
            <a:ext cx="2234617" cy="1000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321273" y="2846931"/>
            <a:ext cx="2134003" cy="1107996"/>
          </a:xfrm>
          <a:prstGeom prst="rect">
            <a:avLst/>
          </a:prstGeom>
          <a:noFill/>
        </p:spPr>
        <p:txBody>
          <a:bodyPr wrap="square" rtlCol="0">
            <a:spAutoFit/>
          </a:bodyPr>
          <a:lstStyle/>
          <a:p>
            <a:r>
              <a:rPr lang="en-GB" sz="1100" dirty="0" smtClean="0"/>
              <a:t>I produced the design on the sketch up software so I could see what different finishes would look like on the product, this helped get an idea of what the final product will be like.</a:t>
            </a:r>
            <a:endParaRPr lang="en-GB" sz="1100" dirty="0"/>
          </a:p>
        </p:txBody>
      </p:sp>
      <p:sp>
        <p:nvSpPr>
          <p:cNvPr id="7" name="TextBox 6"/>
          <p:cNvSpPr txBox="1"/>
          <p:nvPr/>
        </p:nvSpPr>
        <p:spPr>
          <a:xfrm>
            <a:off x="179512" y="4260524"/>
            <a:ext cx="1796954" cy="2292935"/>
          </a:xfrm>
          <a:prstGeom prst="rect">
            <a:avLst/>
          </a:prstGeom>
          <a:noFill/>
        </p:spPr>
        <p:txBody>
          <a:bodyPr wrap="square" rtlCol="0">
            <a:spAutoFit/>
          </a:bodyPr>
          <a:lstStyle/>
          <a:p>
            <a:r>
              <a:rPr lang="en-GB" sz="1100" dirty="0" smtClean="0"/>
              <a:t>I developed the clip of this design to extend towards the user, this gives some added stability for the user so they can exert more force upon the pizza cutter. This will make the process of cutting the pizza less effort for the consumer, it can also act as a safety feature for the user so when they slip they don’t cut themselves. </a:t>
            </a:r>
            <a:endParaRPr lang="en-GB" sz="1100" dirty="0"/>
          </a:p>
        </p:txBody>
      </p:sp>
      <p:sp>
        <p:nvSpPr>
          <p:cNvPr id="8" name="TextBox 7"/>
          <p:cNvSpPr txBox="1"/>
          <p:nvPr/>
        </p:nvSpPr>
        <p:spPr>
          <a:xfrm>
            <a:off x="2887601" y="4488212"/>
            <a:ext cx="2972973" cy="1107996"/>
          </a:xfrm>
          <a:prstGeom prst="rect">
            <a:avLst/>
          </a:prstGeom>
          <a:noFill/>
        </p:spPr>
        <p:txBody>
          <a:bodyPr wrap="square" rtlCol="0">
            <a:spAutoFit/>
          </a:bodyPr>
          <a:lstStyle/>
          <a:p>
            <a:r>
              <a:rPr lang="en-GB" sz="1100" dirty="0" smtClean="0"/>
              <a:t>This sketch shows how the curvature of the design along with the wrist holder gives an ergonomic product that fits the users hand comfortably; to add additional comfort I'm going to further consider the shape and size of this product.</a:t>
            </a:r>
            <a:endParaRPr lang="en-GB" sz="1100" dirty="0"/>
          </a:p>
        </p:txBody>
      </p:sp>
      <p:pic>
        <p:nvPicPr>
          <p:cNvPr id="11" name="Picture 4"/>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702635" y="4653136"/>
            <a:ext cx="1441008" cy="10174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5074974" y="5805539"/>
            <a:ext cx="3269532" cy="769441"/>
          </a:xfrm>
          <a:prstGeom prst="rect">
            <a:avLst/>
          </a:prstGeom>
          <a:noFill/>
        </p:spPr>
        <p:txBody>
          <a:bodyPr wrap="square" rtlCol="0">
            <a:spAutoFit/>
          </a:bodyPr>
          <a:lstStyle/>
          <a:p>
            <a:r>
              <a:rPr lang="en-GB" sz="1100" dirty="0" smtClean="0"/>
              <a:t>I've developed the shape of the product to be curved along its ridge, this will make it more comfortable for the user holding it. The curve will also add aesthetic pleasure to the product as it doesn’t look so blocky.</a:t>
            </a:r>
            <a:endParaRPr lang="en-GB" sz="1100" dirty="0"/>
          </a:p>
        </p:txBody>
      </p:sp>
      <p:sp>
        <p:nvSpPr>
          <p:cNvPr id="13" name="TextBox 12"/>
          <p:cNvSpPr txBox="1"/>
          <p:nvPr/>
        </p:nvSpPr>
        <p:spPr>
          <a:xfrm>
            <a:off x="261777" y="1735326"/>
            <a:ext cx="2497916" cy="577081"/>
          </a:xfrm>
          <a:prstGeom prst="rect">
            <a:avLst/>
          </a:prstGeom>
          <a:noFill/>
        </p:spPr>
        <p:txBody>
          <a:bodyPr wrap="square" rtlCol="0">
            <a:spAutoFit/>
          </a:bodyPr>
          <a:lstStyle/>
          <a:p>
            <a:r>
              <a:rPr lang="en-GB" sz="1050" dirty="0" smtClean="0"/>
              <a:t>these CAD drawings helped portray how I wanted to develop my idea in a 3D virtual model.</a:t>
            </a:r>
            <a:endParaRPr lang="en-GB" sz="1050" dirty="0"/>
          </a:p>
        </p:txBody>
      </p:sp>
      <p:pic>
        <p:nvPicPr>
          <p:cNvPr id="14" name="Picture 5"/>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819500" y="1200689"/>
            <a:ext cx="2255474" cy="940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2698580" y="2086136"/>
            <a:ext cx="2930835" cy="1708160"/>
          </a:xfrm>
          <a:prstGeom prst="rect">
            <a:avLst/>
          </a:prstGeom>
          <a:noFill/>
        </p:spPr>
        <p:txBody>
          <a:bodyPr wrap="square" rtlCol="0">
            <a:spAutoFit/>
          </a:bodyPr>
          <a:lstStyle/>
          <a:p>
            <a:r>
              <a:rPr lang="en-GB" sz="1050" dirty="0" smtClean="0"/>
              <a:t>This product will be made of silicone rubber, a highly resistant material against extreme temperatures. It also has a grippy feel which will help improve ergonomics. The silicone rubber solution will initially be melted then injected into a mould to set into the desired shape. Id also use batch production as it produces consistent detailed products and it will be particularly useful if I wanted to produce a range or product colours for sale.</a:t>
            </a:r>
            <a:endParaRPr lang="en-GB" sz="1050" dirty="0"/>
          </a:p>
        </p:txBody>
      </p:sp>
      <p:cxnSp>
        <p:nvCxnSpPr>
          <p:cNvPr id="17" name="Straight Arrow Connector 16"/>
          <p:cNvCxnSpPr/>
          <p:nvPr/>
        </p:nvCxnSpPr>
        <p:spPr>
          <a:xfrm>
            <a:off x="3923928" y="5596208"/>
            <a:ext cx="1151046" cy="42508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1053406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500" y="2996952"/>
            <a:ext cx="4680520" cy="3708770"/>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
        <p:nvSpPr>
          <p:cNvPr id="6" name="TextBox 5"/>
          <p:cNvSpPr txBox="1"/>
          <p:nvPr/>
        </p:nvSpPr>
        <p:spPr>
          <a:xfrm>
            <a:off x="251520" y="116632"/>
            <a:ext cx="3312368" cy="369332"/>
          </a:xfrm>
          <a:prstGeom prst="rect">
            <a:avLst/>
          </a:prstGeom>
          <a:noFill/>
        </p:spPr>
        <p:txBody>
          <a:bodyPr wrap="square" rtlCol="0">
            <a:spAutoFit/>
          </a:bodyPr>
          <a:lstStyle/>
          <a:p>
            <a:r>
              <a:rPr lang="en-GB" b="1" u="sng" dirty="0"/>
              <a:t>D</a:t>
            </a:r>
            <a:r>
              <a:rPr lang="en-GB" b="1" u="sng" dirty="0" smtClean="0"/>
              <a:t>evelopment</a:t>
            </a:r>
            <a:endParaRPr lang="en-GB" b="1" u="sng" dirty="0"/>
          </a:p>
        </p:txBody>
      </p:sp>
      <p:sp>
        <p:nvSpPr>
          <p:cNvPr id="7" name="TextBox 6"/>
          <p:cNvSpPr txBox="1"/>
          <p:nvPr/>
        </p:nvSpPr>
        <p:spPr>
          <a:xfrm>
            <a:off x="71500" y="3191591"/>
            <a:ext cx="4680520" cy="1754326"/>
          </a:xfrm>
          <a:prstGeom prst="rect">
            <a:avLst/>
          </a:prstGeom>
          <a:noFill/>
        </p:spPr>
        <p:txBody>
          <a:bodyPr wrap="square" rtlCol="0">
            <a:spAutoFit/>
          </a:bodyPr>
          <a:lstStyle/>
          <a:p>
            <a:r>
              <a:rPr lang="en-GB" sz="1200" dirty="0" smtClean="0"/>
              <a:t>The manufacture of this product is easy and cost efficient, I would use silicone rubber pellets that can be injected into an injection moulder, heated and melted, and injected into a mould of the product (or part of) where it then cools and sets as the product. This process can be done quickly and accurately, the outcome is a large amount of products being produced in a shorter amount of time.</a:t>
            </a:r>
            <a:r>
              <a:rPr lang="en-GB" sz="1200" dirty="0"/>
              <a:t> Injection moulding is a method that produces accurate products in large masses, this is ideal for business’ who want to sell to a </a:t>
            </a:r>
            <a:r>
              <a:rPr lang="en-GB" sz="1200" dirty="0" smtClean="0"/>
              <a:t>lot </a:t>
            </a:r>
            <a:r>
              <a:rPr lang="en-GB" sz="1200" dirty="0"/>
              <a:t>of buyers.</a:t>
            </a:r>
          </a:p>
          <a:p>
            <a:endParaRPr lang="en-GB" sz="1200" dirty="0"/>
          </a:p>
        </p:txBody>
      </p:sp>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069" b="97931" l="992" r="99008">
                        <a14:foregroundMark x1="73884" y1="52759" x2="75372" y2="65172"/>
                        <a14:foregroundMark x1="8430" y1="22069" x2="9752" y2="22069"/>
                        <a14:foregroundMark x1="1653" y1="6552" x2="13388" y2="25862"/>
                        <a14:foregroundMark x1="7438" y1="8966" x2="14050" y2="11724"/>
                        <a14:foregroundMark x1="14711" y1="15517" x2="12231" y2="22069"/>
                        <a14:foregroundMark x1="15537" y1="10000" x2="13884" y2="13793"/>
                        <a14:foregroundMark x1="2314" y1="27586" x2="11901" y2="27241"/>
                        <a14:foregroundMark x1="97190" y1="78966" x2="73554" y2="78966"/>
                        <a14:foregroundMark x1="96694" y1="82414" x2="78678" y2="85517"/>
                      </a14:backgroundRemoval>
                    </a14:imgEffect>
                  </a14:imgLayer>
                </a14:imgProps>
              </a:ext>
              <a:ext uri="{28A0092B-C50C-407E-A947-70E740481C1C}">
                <a14:useLocalDpi xmlns:a14="http://schemas.microsoft.com/office/drawing/2010/main" val="0"/>
              </a:ext>
            </a:extLst>
          </a:blip>
          <a:srcRect/>
          <a:stretch>
            <a:fillRect/>
          </a:stretch>
        </p:blipFill>
        <p:spPr bwMode="auto">
          <a:xfrm>
            <a:off x="251520" y="4875446"/>
            <a:ext cx="3672408" cy="17598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251520" y="764704"/>
            <a:ext cx="4320480" cy="1846659"/>
          </a:xfrm>
          <a:prstGeom prst="rect">
            <a:avLst/>
          </a:prstGeom>
          <a:noFill/>
        </p:spPr>
        <p:txBody>
          <a:bodyPr wrap="square" rtlCol="0">
            <a:spAutoFit/>
          </a:bodyPr>
          <a:lstStyle/>
          <a:p>
            <a:r>
              <a:rPr lang="en-GB" dirty="0" smtClean="0"/>
              <a:t>Silicone rubber:</a:t>
            </a:r>
          </a:p>
          <a:p>
            <a:r>
              <a:rPr lang="en-GB" sz="1200" dirty="0" smtClean="0"/>
              <a:t>Silicone rubber can withstand extreme temperatures much better than organic rubbers can. It can be used at 150 degrees indefinitely with almost no change in its properties.it withstands use even at 200 degrees for10,000 hours or more. It also has excellent resistance to cold temperatures, organic rubbers can usually withstand -20 to -30 whereas silicone rubber can withstand -60 to -70. this makes it perfect for a kitchen utensil as the user can be assured it will withstand the temperatures of the kitchen</a:t>
            </a:r>
            <a:endParaRPr lang="en-GB" sz="1200" dirty="0"/>
          </a:p>
        </p:txBody>
      </p:sp>
      <p:sp>
        <p:nvSpPr>
          <p:cNvPr id="3" name="TextBox 2"/>
          <p:cNvSpPr txBox="1"/>
          <p:nvPr/>
        </p:nvSpPr>
        <p:spPr>
          <a:xfrm>
            <a:off x="5074294" y="395372"/>
            <a:ext cx="3779912" cy="738664"/>
          </a:xfrm>
          <a:prstGeom prst="rect">
            <a:avLst/>
          </a:prstGeom>
          <a:noFill/>
        </p:spPr>
        <p:txBody>
          <a:bodyPr wrap="square" rtlCol="0">
            <a:spAutoFit/>
          </a:bodyPr>
          <a:lstStyle/>
          <a:p>
            <a:r>
              <a:rPr lang="en-GB" sz="1400" dirty="0" smtClean="0"/>
              <a:t>After further research I realised this method isn't possible because of the material I'm using, instead this is how it'll be manufactured:</a:t>
            </a:r>
            <a:endParaRPr lang="en-GB" sz="1400" dirty="0"/>
          </a:p>
        </p:txBody>
      </p:sp>
      <p:cxnSp>
        <p:nvCxnSpPr>
          <p:cNvPr id="8" name="Straight Arrow Connector 7"/>
          <p:cNvCxnSpPr/>
          <p:nvPr/>
        </p:nvCxnSpPr>
        <p:spPr>
          <a:xfrm flipV="1">
            <a:off x="4139952" y="485964"/>
            <a:ext cx="936104" cy="25109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931532" y="1412776"/>
            <a:ext cx="4212468" cy="4893647"/>
          </a:xfrm>
          <a:prstGeom prst="rect">
            <a:avLst/>
          </a:prstGeom>
          <a:noFill/>
        </p:spPr>
        <p:txBody>
          <a:bodyPr wrap="square" rtlCol="0">
            <a:spAutoFit/>
          </a:bodyPr>
          <a:lstStyle/>
          <a:p>
            <a:r>
              <a:rPr lang="en-GB" sz="1200" dirty="0" smtClean="0"/>
              <a:t>Initially I would use </a:t>
            </a:r>
            <a:r>
              <a:rPr lang="en-GB" sz="1200" dirty="0" smtClean="0">
                <a:solidFill>
                  <a:srgbClr val="FF0000"/>
                </a:solidFill>
              </a:rPr>
              <a:t>compression moulding </a:t>
            </a:r>
            <a:r>
              <a:rPr lang="en-GB" sz="1200" dirty="0" smtClean="0"/>
              <a:t>– placing preform rubber into a heated mould, and then into a press to allow the silicone elastomer to melt and fill the mould cavity. I would use this initially when I'm trialling the products production because its ideal for low to medium production rates and its an economic method for short runs and start – up production. This method also creates fairly intricate products with little waste and uses HCR and FSR.</a:t>
            </a:r>
          </a:p>
          <a:p>
            <a:r>
              <a:rPr lang="en-GB" sz="1200" dirty="0" smtClean="0"/>
              <a:t>HCR - </a:t>
            </a:r>
            <a:r>
              <a:rPr lang="en-GB" sz="1200" b="1" dirty="0"/>
              <a:t>High Consistency Silicone Rubber (HCR) Compounds</a:t>
            </a:r>
            <a:r>
              <a:rPr lang="en-GB" sz="1200" dirty="0"/>
              <a:t> – Ready-to-use, customized blends of silicone rubber base, fillers, modifiers, vulcanizing agents, and pigments, heat cured to form elastomeric components</a:t>
            </a:r>
          </a:p>
          <a:p>
            <a:r>
              <a:rPr lang="en-GB" sz="1200" dirty="0"/>
              <a:t>High performance </a:t>
            </a:r>
          </a:p>
          <a:p>
            <a:r>
              <a:rPr lang="en-GB" sz="1200" dirty="0"/>
              <a:t>Outstanding mechanical, electrical insulating properties </a:t>
            </a:r>
          </a:p>
          <a:p>
            <a:r>
              <a:rPr lang="en-GB" sz="1200" dirty="0"/>
              <a:t>Shortened development time </a:t>
            </a:r>
          </a:p>
          <a:p>
            <a:r>
              <a:rPr lang="en-GB" sz="1200" dirty="0"/>
              <a:t>Optimized manufacturing capabilities</a:t>
            </a:r>
          </a:p>
          <a:p>
            <a:r>
              <a:rPr lang="en-GB" sz="1200" dirty="0" smtClean="0"/>
              <a:t>LSR - </a:t>
            </a:r>
            <a:r>
              <a:rPr lang="en-GB" sz="1200" b="1" dirty="0" err="1"/>
              <a:t>Fluoro</a:t>
            </a:r>
            <a:r>
              <a:rPr lang="en-GB" sz="1200" b="1" dirty="0"/>
              <a:t> Liquid Silicone Rubbers (F-LSR)</a:t>
            </a:r>
            <a:r>
              <a:rPr lang="en-GB" sz="1200" dirty="0"/>
              <a:t> – Fully fluorinated two-part </a:t>
            </a:r>
            <a:r>
              <a:rPr lang="en-GB" sz="1200" dirty="0" err="1"/>
              <a:t>pumpable</a:t>
            </a:r>
            <a:r>
              <a:rPr lang="en-GB" sz="1200" dirty="0"/>
              <a:t> silicone materials. F-LSR combines the performance of FSR with the processing benefits of an LSR</a:t>
            </a:r>
            <a:r>
              <a:rPr lang="en-GB" sz="1200" dirty="0" smtClean="0"/>
              <a:t>.</a:t>
            </a:r>
          </a:p>
          <a:p>
            <a:endParaRPr lang="en-GB" sz="1200" dirty="0"/>
          </a:p>
          <a:p>
            <a:r>
              <a:rPr lang="en-GB" sz="1200" dirty="0" smtClean="0"/>
              <a:t>After compression moulding I would move on to a larger scale of manufacturing, using </a:t>
            </a:r>
            <a:r>
              <a:rPr lang="en-GB" sz="1200" dirty="0" smtClean="0">
                <a:solidFill>
                  <a:srgbClr val="FF0000"/>
                </a:solidFill>
              </a:rPr>
              <a:t>liquid injection moulding </a:t>
            </a:r>
            <a:r>
              <a:rPr lang="en-GB" sz="1200" dirty="0" smtClean="0"/>
              <a:t>– </a:t>
            </a:r>
            <a:r>
              <a:rPr lang="en-GB" sz="1200" dirty="0"/>
              <a:t>Liquid Silicone Rubber (LSR) injected into a closed, heated </a:t>
            </a:r>
            <a:r>
              <a:rPr lang="en-GB" sz="1200" dirty="0" err="1"/>
              <a:t>mold</a:t>
            </a:r>
            <a:r>
              <a:rPr lang="en-GB" sz="1200" dirty="0" smtClean="0"/>
              <a:t>. This is a form of automated processing and is able to produce high rates of production. Its also ideal for intricate designs and close – tolerance parts.</a:t>
            </a:r>
            <a:endParaRPr lang="en-GB" sz="1200" dirty="0"/>
          </a:p>
        </p:txBody>
      </p:sp>
    </p:spTree>
    <p:extLst>
      <p:ext uri="{BB962C8B-B14F-4D97-AF65-F5344CB8AC3E}">
        <p14:creationId xmlns:p14="http://schemas.microsoft.com/office/powerpoint/2010/main" val="30373552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5382" y="712141"/>
            <a:ext cx="796609" cy="10621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1172868" y="765039"/>
            <a:ext cx="1058404" cy="7938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85835" y="3121759"/>
            <a:ext cx="1399045" cy="10492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73808" y="3193265"/>
            <a:ext cx="978293" cy="13043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4441" y="1774286"/>
            <a:ext cx="2341348" cy="1107996"/>
          </a:xfrm>
          <a:prstGeom prst="rect">
            <a:avLst/>
          </a:prstGeom>
          <a:noFill/>
        </p:spPr>
        <p:txBody>
          <a:bodyPr wrap="square" rtlCol="0">
            <a:spAutoFit/>
          </a:bodyPr>
          <a:lstStyle/>
          <a:p>
            <a:r>
              <a:rPr lang="en-GB" sz="1100" dirty="0" smtClean="0"/>
              <a:t>I produced a model of my pizza cutter design to see what it would be like to hold and to get some third party feedback on the shape and size of the product, I gave it to will, 16, to review.</a:t>
            </a:r>
            <a:endParaRPr lang="en-GB" sz="1100" dirty="0"/>
          </a:p>
        </p:txBody>
      </p:sp>
      <p:pic>
        <p:nvPicPr>
          <p:cNvPr id="5" name="IMG_0514.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rot="5400000">
            <a:off x="-302598" y="4893756"/>
            <a:ext cx="2048228" cy="1152128"/>
          </a:xfrm>
          <a:prstGeom prst="rect">
            <a:avLst/>
          </a:prstGeom>
        </p:spPr>
      </p:pic>
      <p:sp>
        <p:nvSpPr>
          <p:cNvPr id="4" name="TextBox 3"/>
          <p:cNvSpPr txBox="1"/>
          <p:nvPr/>
        </p:nvSpPr>
        <p:spPr>
          <a:xfrm>
            <a:off x="1305169" y="4598511"/>
            <a:ext cx="1415385" cy="2123658"/>
          </a:xfrm>
          <a:prstGeom prst="rect">
            <a:avLst/>
          </a:prstGeom>
          <a:noFill/>
        </p:spPr>
        <p:txBody>
          <a:bodyPr wrap="square" rtlCol="0">
            <a:spAutoFit/>
          </a:bodyPr>
          <a:lstStyle/>
          <a:p>
            <a:r>
              <a:rPr lang="en-GB" sz="1100" dirty="0" smtClean="0"/>
              <a:t>Will commented on the ergonomics of this design, with the shape and size of the product not being ergonomic for the user I'm not going to go ahead with its development as it hasn’t got the selling point that other designs have.</a:t>
            </a:r>
            <a:endParaRPr lang="en-GB" sz="1100" dirty="0"/>
          </a:p>
        </p:txBody>
      </p:sp>
      <p:pic>
        <p:nvPicPr>
          <p:cNvPr id="3" name="Picture 2" descr="S:\product design\model.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009685" y="519959"/>
            <a:ext cx="1122570" cy="8419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S:\product design\model 2.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10800000">
            <a:off x="4520615" y="428207"/>
            <a:ext cx="1367243" cy="10254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product design\model 3.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rot="10800000">
            <a:off x="6366154" y="607323"/>
            <a:ext cx="1270025" cy="95251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749338" y="1396627"/>
            <a:ext cx="3542555" cy="938719"/>
          </a:xfrm>
          <a:prstGeom prst="rect">
            <a:avLst/>
          </a:prstGeom>
          <a:noFill/>
        </p:spPr>
        <p:txBody>
          <a:bodyPr wrap="square" rtlCol="0">
            <a:spAutoFit/>
          </a:bodyPr>
          <a:lstStyle/>
          <a:p>
            <a:r>
              <a:rPr lang="en-GB" sz="1100" dirty="0" smtClean="0"/>
              <a:t>I created a model of the final design clip feature, I made it out of card because this can be easily formed into different shapes to depict what the final model could look like in 3D. I made it using a Stanley knife and a glue gun for the bent card, these photos show the outcome.</a:t>
            </a:r>
            <a:endParaRPr lang="en-GB" sz="1100" dirty="0"/>
          </a:p>
        </p:txBody>
      </p:sp>
      <p:pic>
        <p:nvPicPr>
          <p:cNvPr id="9" name="Picture 8" descr="TechSoft Design Tools - 2D Design V2 - [Untitled1]"/>
          <p:cNvPicPr>
            <a:picLocks noChangeAspect="1"/>
          </p:cNvPicPr>
          <p:nvPr/>
        </p:nvPicPr>
        <p:blipFill rotWithShape="1">
          <a:blip r:embed="rId13" cstate="print">
            <a:extLst>
              <a:ext uri="{28A0092B-C50C-407E-A947-70E740481C1C}">
                <a14:useLocalDpi xmlns:a14="http://schemas.microsoft.com/office/drawing/2010/main" val="0"/>
              </a:ext>
            </a:extLst>
          </a:blip>
          <a:srcRect l="16628" t="32201" r="32238" b="31451"/>
          <a:stretch/>
        </p:blipFill>
        <p:spPr>
          <a:xfrm>
            <a:off x="7253347" y="4048297"/>
            <a:ext cx="1638472" cy="898718"/>
          </a:xfrm>
          <a:prstGeom prst="rect">
            <a:avLst/>
          </a:prstGeom>
        </p:spPr>
      </p:pic>
      <p:sp>
        <p:nvSpPr>
          <p:cNvPr id="10" name="TextBox 9"/>
          <p:cNvSpPr txBox="1"/>
          <p:nvPr/>
        </p:nvSpPr>
        <p:spPr>
          <a:xfrm>
            <a:off x="7001167" y="1610648"/>
            <a:ext cx="2142833" cy="2031325"/>
          </a:xfrm>
          <a:prstGeom prst="rect">
            <a:avLst/>
          </a:prstGeom>
          <a:noFill/>
        </p:spPr>
        <p:txBody>
          <a:bodyPr wrap="square" rtlCol="0">
            <a:spAutoFit/>
          </a:bodyPr>
          <a:lstStyle/>
          <a:p>
            <a:r>
              <a:rPr lang="en-GB" sz="1050" dirty="0" smtClean="0"/>
              <a:t>I'm going to model my final idea using the v2 2D design software, I will then send my design to the 3D router which will cut my design into model board, this will give an accurate model of my product although I am restricted slightly with the shape. The sketch up design software doesn’t enable 3D curves on designs, for this reason my final model wont have the curved edges I wanted.</a:t>
            </a:r>
            <a:endParaRPr lang="en-GB" sz="1050" dirty="0"/>
          </a:p>
        </p:txBody>
      </p:sp>
      <p:sp>
        <p:nvSpPr>
          <p:cNvPr id="11" name="TextBox 10"/>
          <p:cNvSpPr txBox="1"/>
          <p:nvPr/>
        </p:nvSpPr>
        <p:spPr>
          <a:xfrm>
            <a:off x="7184582" y="5008155"/>
            <a:ext cx="1800200" cy="923330"/>
          </a:xfrm>
          <a:prstGeom prst="rect">
            <a:avLst/>
          </a:prstGeom>
          <a:noFill/>
        </p:spPr>
        <p:txBody>
          <a:bodyPr wrap="square" rtlCol="0">
            <a:spAutoFit/>
          </a:bodyPr>
          <a:lstStyle/>
          <a:p>
            <a:r>
              <a:rPr lang="en-GB" sz="900" dirty="0" smtClean="0"/>
              <a:t>Here's the simple design I made on 2D design V2 although this cant be used as the routing machine requires a flat view of your design. The new 2D design is on the next design page.</a:t>
            </a:r>
            <a:endParaRPr lang="en-GB" sz="900" dirty="0"/>
          </a:p>
        </p:txBody>
      </p:sp>
      <p:cxnSp>
        <p:nvCxnSpPr>
          <p:cNvPr id="13" name="Straight Arrow Connector 12"/>
          <p:cNvCxnSpPr/>
          <p:nvPr/>
        </p:nvCxnSpPr>
        <p:spPr>
          <a:xfrm>
            <a:off x="8460432" y="3630768"/>
            <a:ext cx="0" cy="55927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pic>
        <p:nvPicPr>
          <p:cNvPr id="1031" name="Picture 7" descr="S:\product design\model green 3.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10800000">
            <a:off x="5701727" y="4926398"/>
            <a:ext cx="1180334" cy="88525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product design\model green plastecine.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rot="10800000">
            <a:off x="4236526" y="5369024"/>
            <a:ext cx="1761379" cy="1321034"/>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S:\product design\model green 2.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10800000">
            <a:off x="2710959" y="5489066"/>
            <a:ext cx="1368945" cy="102670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2767637" y="3910407"/>
            <a:ext cx="3079412" cy="1384995"/>
          </a:xfrm>
          <a:prstGeom prst="rect">
            <a:avLst/>
          </a:prstGeom>
          <a:noFill/>
        </p:spPr>
        <p:txBody>
          <a:bodyPr wrap="square" rtlCol="0">
            <a:spAutoFit/>
          </a:bodyPr>
          <a:lstStyle/>
          <a:p>
            <a:r>
              <a:rPr lang="en-GB" sz="1200" dirty="0" smtClean="0"/>
              <a:t>I used green </a:t>
            </a:r>
            <a:r>
              <a:rPr lang="en-GB" sz="1200" dirty="0" err="1" smtClean="0"/>
              <a:t>plastecine</a:t>
            </a:r>
            <a:r>
              <a:rPr lang="en-GB" sz="1200" dirty="0" smtClean="0"/>
              <a:t> to create a model of the product, this is a prototype of the final model to show what the design will look. </a:t>
            </a:r>
            <a:r>
              <a:rPr lang="en-GB" sz="1200" dirty="0" err="1" smtClean="0"/>
              <a:t>Plastecine</a:t>
            </a:r>
            <a:r>
              <a:rPr lang="en-GB" sz="1200" dirty="0" smtClean="0"/>
              <a:t> is an easily mouldable material that’s affordable and  comes in a range of colours. Here are a few photos of the model with the cardboard clip I modelled in it.</a:t>
            </a:r>
            <a:endParaRPr lang="en-GB" sz="1200" dirty="0"/>
          </a:p>
        </p:txBody>
      </p:sp>
      <p:cxnSp>
        <p:nvCxnSpPr>
          <p:cNvPr id="14" name="Straight Connector 13"/>
          <p:cNvCxnSpPr/>
          <p:nvPr/>
        </p:nvCxnSpPr>
        <p:spPr>
          <a:xfrm>
            <a:off x="2716724" y="248841"/>
            <a:ext cx="0" cy="6441217"/>
          </a:xfrm>
          <a:prstGeom prst="line">
            <a:avLst/>
          </a:prstGeom>
        </p:spPr>
        <p:style>
          <a:lnRef idx="1">
            <a:schemeClr val="dk1"/>
          </a:lnRef>
          <a:fillRef idx="0">
            <a:schemeClr val="dk1"/>
          </a:fillRef>
          <a:effectRef idx="0">
            <a:schemeClr val="dk1"/>
          </a:effectRef>
          <a:fontRef idx="minor">
            <a:schemeClr val="tx1"/>
          </a:fontRef>
        </p:style>
      </p:cxnSp>
      <p:sp>
        <p:nvSpPr>
          <p:cNvPr id="16" name="TextBox 15"/>
          <p:cNvSpPr txBox="1"/>
          <p:nvPr/>
        </p:nvSpPr>
        <p:spPr>
          <a:xfrm>
            <a:off x="5704980" y="6002421"/>
            <a:ext cx="3439020" cy="830997"/>
          </a:xfrm>
          <a:prstGeom prst="rect">
            <a:avLst/>
          </a:prstGeom>
          <a:noFill/>
        </p:spPr>
        <p:txBody>
          <a:bodyPr wrap="square" rtlCol="0">
            <a:spAutoFit/>
          </a:bodyPr>
          <a:lstStyle/>
          <a:p>
            <a:r>
              <a:rPr lang="en-GB" sz="1200" dirty="0" smtClean="0"/>
              <a:t>The next step in producing a final model is designing it correctly on 2D design and sending it to the router to be produced, I can then review it and decide on the finish.</a:t>
            </a:r>
            <a:endParaRPr lang="en-GB" sz="1200" dirty="0"/>
          </a:p>
        </p:txBody>
      </p:sp>
      <p:sp>
        <p:nvSpPr>
          <p:cNvPr id="17" name="TextBox 16"/>
          <p:cNvSpPr txBox="1"/>
          <p:nvPr/>
        </p:nvSpPr>
        <p:spPr>
          <a:xfrm>
            <a:off x="2689471" y="2328284"/>
            <a:ext cx="3136090" cy="1446550"/>
          </a:xfrm>
          <a:prstGeom prst="rect">
            <a:avLst/>
          </a:prstGeom>
          <a:noFill/>
        </p:spPr>
        <p:txBody>
          <a:bodyPr wrap="square" rtlCol="0">
            <a:spAutoFit/>
          </a:bodyPr>
          <a:lstStyle/>
          <a:p>
            <a:r>
              <a:rPr lang="en-GB" sz="1100" dirty="0" smtClean="0"/>
              <a:t>For my final model I’m going to make the clip out of coloured acrylic. I’ve chosen acrylic because it comes in a range of colours and when heated it can be easily moulded to resemble my design. I'm going to use the 2D design to programme the laser cutter which will give me the desired shape with perfect measurements and straight lines that can then be buffed and polished. Here’s my design</a:t>
            </a:r>
            <a:endParaRPr lang="en-GB" sz="1100" dirty="0"/>
          </a:p>
        </p:txBody>
      </p:sp>
      <p:pic>
        <p:nvPicPr>
          <p:cNvPr id="18" name="Picture 2"/>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r="45716" b="64696"/>
          <a:stretch/>
        </p:blipFill>
        <p:spPr bwMode="auto">
          <a:xfrm rot="16200000">
            <a:off x="5327481" y="2805807"/>
            <a:ext cx="2078098" cy="1038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0" name="Straight Arrow Connector 19"/>
          <p:cNvCxnSpPr/>
          <p:nvPr/>
        </p:nvCxnSpPr>
        <p:spPr>
          <a:xfrm>
            <a:off x="5075647" y="3601341"/>
            <a:ext cx="629333"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1" name="Straight Arrow Connector 30"/>
          <p:cNvCxnSpPr/>
          <p:nvPr/>
        </p:nvCxnSpPr>
        <p:spPr>
          <a:xfrm>
            <a:off x="7740352" y="3630768"/>
            <a:ext cx="0" cy="55927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3" name="TextBox 22"/>
          <p:cNvSpPr txBox="1"/>
          <p:nvPr/>
        </p:nvSpPr>
        <p:spPr>
          <a:xfrm>
            <a:off x="3050412" y="48786"/>
            <a:ext cx="4202935" cy="400110"/>
          </a:xfrm>
          <a:prstGeom prst="rect">
            <a:avLst/>
          </a:prstGeom>
          <a:noFill/>
        </p:spPr>
        <p:txBody>
          <a:bodyPr wrap="square" rtlCol="0">
            <a:spAutoFit/>
          </a:bodyPr>
          <a:lstStyle/>
          <a:p>
            <a:r>
              <a:rPr lang="en-GB" sz="2000" b="1" u="sng" dirty="0" smtClean="0"/>
              <a:t>My model</a:t>
            </a:r>
            <a:endParaRPr lang="en-GB" sz="2000" b="1" u="sng" dirty="0"/>
          </a:p>
        </p:txBody>
      </p:sp>
    </p:spTree>
    <p:extLst>
      <p:ext uri="{BB962C8B-B14F-4D97-AF65-F5344CB8AC3E}">
        <p14:creationId xmlns:p14="http://schemas.microsoft.com/office/powerpoint/2010/main" val="271401814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4895" y="17144"/>
            <a:ext cx="1041438" cy="1354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65023" y="17144"/>
            <a:ext cx="1821954" cy="13309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5400000">
            <a:off x="7832010" y="451479"/>
            <a:ext cx="1497795" cy="6291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004000" y="115699"/>
            <a:ext cx="1229188" cy="1133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descr="S:\product design\model machine.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16725" y="1491450"/>
            <a:ext cx="1719305" cy="1289478"/>
          </a:xfrm>
          <a:prstGeom prst="rect">
            <a:avLst/>
          </a:prstGeom>
          <a:noFill/>
          <a:extLst>
            <a:ext uri="{909E8E84-426E-40DD-AFC4-6F175D3DCCD1}">
              <a14:hiddenFill xmlns:a14="http://schemas.microsoft.com/office/drawing/2010/main">
                <a:solidFill>
                  <a:srgbClr val="FFFFFF"/>
                </a:solidFill>
              </a14:hiddenFill>
            </a:ext>
          </a:extLst>
        </p:spPr>
      </p:pic>
      <p:pic>
        <p:nvPicPr>
          <p:cNvPr id="9" name="machine video.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2"/>
          <a:stretch>
            <a:fillRect/>
          </a:stretch>
        </p:blipFill>
        <p:spPr>
          <a:xfrm rot="5400000">
            <a:off x="4991545" y="1789800"/>
            <a:ext cx="1363884" cy="767185"/>
          </a:xfrm>
          <a:prstGeom prst="rect">
            <a:avLst/>
          </a:prstGeom>
        </p:spPr>
      </p:pic>
      <p:pic>
        <p:nvPicPr>
          <p:cNvPr id="3" name="Picture 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0800000">
            <a:off x="10147" y="2925320"/>
            <a:ext cx="1300755" cy="1300755"/>
          </a:xfrm>
          <a:prstGeom prst="rect">
            <a:avLst/>
          </a:prstGeom>
        </p:spPr>
      </p:pic>
      <p:pic>
        <p:nvPicPr>
          <p:cNvPr id="8" name="Picture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0800000">
            <a:off x="1486303" y="3001448"/>
            <a:ext cx="1247778" cy="1247778"/>
          </a:xfrm>
          <a:prstGeom prst="rect">
            <a:avLst/>
          </a:prstGeom>
        </p:spPr>
      </p:pic>
      <p:pic>
        <p:nvPicPr>
          <p:cNvPr id="10" name="Picture 9"/>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5400000">
            <a:off x="2561144" y="5256001"/>
            <a:ext cx="1326572" cy="1326572"/>
          </a:xfrm>
          <a:prstGeom prst="rect">
            <a:avLst/>
          </a:prstGeom>
        </p:spPr>
      </p:pic>
      <p:sp>
        <p:nvSpPr>
          <p:cNvPr id="11" name="TextBox 10"/>
          <p:cNvSpPr txBox="1"/>
          <p:nvPr/>
        </p:nvSpPr>
        <p:spPr>
          <a:xfrm>
            <a:off x="1310902" y="-42337"/>
            <a:ext cx="4057689" cy="1938992"/>
          </a:xfrm>
          <a:prstGeom prst="rect">
            <a:avLst/>
          </a:prstGeom>
          <a:noFill/>
        </p:spPr>
        <p:txBody>
          <a:bodyPr wrap="square" rtlCol="0">
            <a:spAutoFit/>
          </a:bodyPr>
          <a:lstStyle/>
          <a:p>
            <a:r>
              <a:rPr lang="en-GB" sz="1200" dirty="0" smtClean="0"/>
              <a:t>I created my final model out of model board and used the </a:t>
            </a:r>
            <a:r>
              <a:rPr lang="en-GB" sz="1200" dirty="0" smtClean="0">
                <a:solidFill>
                  <a:srgbClr val="FF0000"/>
                </a:solidFill>
              </a:rPr>
              <a:t>2D V2 software </a:t>
            </a:r>
            <a:r>
              <a:rPr lang="en-GB" sz="1200" dirty="0" smtClean="0"/>
              <a:t>to programme the 3D router, here are the 2D designs I used for the router. To route each component ( the round shape of the product, the room for the blade, and the slit in the side for the clip ) I had to colour each part in red, this allowed the router to recognise what shape to cut. I also had to alter the depth of the router to ensure it didn’t cut too deep or too shallow.</a:t>
            </a:r>
          </a:p>
          <a:p>
            <a:endParaRPr lang="en-GB" sz="1200" dirty="0"/>
          </a:p>
          <a:p>
            <a:endParaRPr lang="en-GB" sz="1200" dirty="0" smtClean="0"/>
          </a:p>
        </p:txBody>
      </p:sp>
      <p:pic>
        <p:nvPicPr>
          <p:cNvPr id="14" name="Picture 13"/>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10800000">
            <a:off x="2521299" y="3804807"/>
            <a:ext cx="1406262" cy="1406262"/>
          </a:xfrm>
          <a:prstGeom prst="rect">
            <a:avLst/>
          </a:prstGeom>
        </p:spPr>
      </p:pic>
      <p:sp>
        <p:nvSpPr>
          <p:cNvPr id="15" name="TextBox 14"/>
          <p:cNvSpPr txBox="1"/>
          <p:nvPr/>
        </p:nvSpPr>
        <p:spPr>
          <a:xfrm>
            <a:off x="2110192" y="1384467"/>
            <a:ext cx="3123420" cy="2031325"/>
          </a:xfrm>
          <a:prstGeom prst="rect">
            <a:avLst/>
          </a:prstGeom>
          <a:noFill/>
        </p:spPr>
        <p:txBody>
          <a:bodyPr wrap="square" rtlCol="0">
            <a:spAutoFit/>
          </a:bodyPr>
          <a:lstStyle/>
          <a:p>
            <a:r>
              <a:rPr lang="en-GB" sz="1200" dirty="0"/>
              <a:t>Here's a photo and a video I took of </a:t>
            </a:r>
            <a:r>
              <a:rPr lang="en-GB" sz="1200" dirty="0">
                <a:solidFill>
                  <a:srgbClr val="FF0000"/>
                </a:solidFill>
              </a:rPr>
              <a:t>the router </a:t>
            </a:r>
            <a:r>
              <a:rPr lang="en-GB" sz="1200" dirty="0"/>
              <a:t>shaping the curve of my design. Due to some restrictions on the router and on the software I chose to use, I wasn’t able to include the curved edges of my product that I wanted however I'm going to curve it manually using a file and sanding paper, this will make the final model resemble what the product will actually look like.</a:t>
            </a:r>
          </a:p>
          <a:p>
            <a:endParaRPr lang="en-GB" dirty="0"/>
          </a:p>
        </p:txBody>
      </p:sp>
      <p:sp>
        <p:nvSpPr>
          <p:cNvPr id="16" name="TextBox 15"/>
          <p:cNvSpPr txBox="1"/>
          <p:nvPr/>
        </p:nvSpPr>
        <p:spPr>
          <a:xfrm>
            <a:off x="10147" y="4226075"/>
            <a:ext cx="2450292" cy="2292935"/>
          </a:xfrm>
          <a:prstGeom prst="rect">
            <a:avLst/>
          </a:prstGeom>
          <a:noFill/>
        </p:spPr>
        <p:txBody>
          <a:bodyPr wrap="square" rtlCol="0">
            <a:spAutoFit/>
          </a:bodyPr>
          <a:lstStyle/>
          <a:p>
            <a:r>
              <a:rPr lang="en-GB" sz="1100" dirty="0" smtClean="0"/>
              <a:t>This is </a:t>
            </a:r>
            <a:r>
              <a:rPr lang="en-GB" sz="1100" dirty="0" smtClean="0">
                <a:solidFill>
                  <a:srgbClr val="FF0000"/>
                </a:solidFill>
              </a:rPr>
              <a:t>the outcome of my final model</a:t>
            </a:r>
            <a:r>
              <a:rPr lang="en-GB" sz="1100" dirty="0" smtClean="0"/>
              <a:t>, I'm happy with how it looks and how it resembles the designs I have made although I'm going to have a second attempt to perfect its measurements. It’s slightly to wide to comfortably hold, this restricts the ergonomics of the product. The shape is also too big for the users hand; I'm going to reduce its width by half and make its shape smaller, some of these new measurements will depend on the size of the blade I use.</a:t>
            </a:r>
            <a:endParaRPr lang="en-GB" sz="1100" dirty="0"/>
          </a:p>
        </p:txBody>
      </p:sp>
      <p:pic>
        <p:nvPicPr>
          <p:cNvPr id="17" name="final model video will.MOV">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7"/>
          <a:stretch>
            <a:fillRect/>
          </a:stretch>
        </p:blipFill>
        <p:spPr>
          <a:xfrm rot="5400000">
            <a:off x="6937096" y="3945649"/>
            <a:ext cx="1871906" cy="1054595"/>
          </a:xfrm>
          <a:prstGeom prst="rect">
            <a:avLst/>
          </a:prstGeom>
        </p:spPr>
      </p:pic>
      <p:sp>
        <p:nvSpPr>
          <p:cNvPr id="19" name="TextBox 18"/>
          <p:cNvSpPr txBox="1"/>
          <p:nvPr/>
        </p:nvSpPr>
        <p:spPr>
          <a:xfrm rot="5400000">
            <a:off x="5028193" y="2543964"/>
            <a:ext cx="2664945" cy="369332"/>
          </a:xfrm>
          <a:prstGeom prst="rect">
            <a:avLst/>
          </a:prstGeom>
          <a:noFill/>
        </p:spPr>
        <p:txBody>
          <a:bodyPr wrap="square" rtlCol="0">
            <a:spAutoFit/>
          </a:bodyPr>
          <a:lstStyle/>
          <a:p>
            <a:r>
              <a:rPr lang="en-GB" dirty="0" smtClean="0">
                <a:solidFill>
                  <a:srgbClr val="FF0000"/>
                </a:solidFill>
              </a:rPr>
              <a:t>WATCH ME</a:t>
            </a:r>
            <a:endParaRPr lang="en-GB" dirty="0">
              <a:solidFill>
                <a:srgbClr val="FF0000"/>
              </a:solidFill>
            </a:endParaRPr>
          </a:p>
        </p:txBody>
      </p:sp>
      <p:sp>
        <p:nvSpPr>
          <p:cNvPr id="20" name="TextBox 19"/>
          <p:cNvSpPr txBox="1"/>
          <p:nvPr/>
        </p:nvSpPr>
        <p:spPr>
          <a:xfrm rot="5400000">
            <a:off x="7507984" y="4444947"/>
            <a:ext cx="2228873" cy="369332"/>
          </a:xfrm>
          <a:prstGeom prst="rect">
            <a:avLst/>
          </a:prstGeom>
          <a:noFill/>
        </p:spPr>
        <p:txBody>
          <a:bodyPr wrap="square" rtlCol="0">
            <a:spAutoFit/>
          </a:bodyPr>
          <a:lstStyle/>
          <a:p>
            <a:r>
              <a:rPr lang="en-GB" dirty="0" smtClean="0">
                <a:solidFill>
                  <a:srgbClr val="FF0000"/>
                </a:solidFill>
              </a:rPr>
              <a:t>WATCH ME</a:t>
            </a:r>
            <a:endParaRPr lang="en-GB" dirty="0">
              <a:solidFill>
                <a:srgbClr val="FF0000"/>
              </a:solidFill>
            </a:endParaRPr>
          </a:p>
        </p:txBody>
      </p:sp>
      <p:sp>
        <p:nvSpPr>
          <p:cNvPr id="21" name="TextBox 20"/>
          <p:cNvSpPr txBox="1"/>
          <p:nvPr/>
        </p:nvSpPr>
        <p:spPr>
          <a:xfrm>
            <a:off x="6641882" y="1491450"/>
            <a:ext cx="2220242" cy="2031325"/>
          </a:xfrm>
          <a:prstGeom prst="rect">
            <a:avLst/>
          </a:prstGeom>
          <a:noFill/>
        </p:spPr>
        <p:txBody>
          <a:bodyPr wrap="square" rtlCol="0">
            <a:spAutoFit/>
          </a:bodyPr>
          <a:lstStyle/>
          <a:p>
            <a:r>
              <a:rPr lang="en-GB" sz="1050" dirty="0" smtClean="0"/>
              <a:t>Below is a video of will </a:t>
            </a:r>
            <a:r>
              <a:rPr lang="en-GB" sz="1050" dirty="0" smtClean="0">
                <a:solidFill>
                  <a:srgbClr val="FF0000"/>
                </a:solidFill>
              </a:rPr>
              <a:t>reviewing</a:t>
            </a:r>
            <a:r>
              <a:rPr lang="en-GB" sz="1050" dirty="0" smtClean="0"/>
              <a:t> my model, he likes the aesthetic pleasure of the product although he thinks the product should be made smaller to it’s easier to hold. He also suggested that I change the position of the products slit in the side, this would enable more hand room for the user especially if the product is going to be smaller. I'm going to include a tilted slit in my next model to improve its ergonomics.</a:t>
            </a:r>
            <a:endParaRPr lang="en-GB" sz="1050" dirty="0"/>
          </a:p>
        </p:txBody>
      </p:sp>
      <p:pic>
        <p:nvPicPr>
          <p:cNvPr id="1026" name="Picture 2"/>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rot="20679598">
            <a:off x="5497321" y="3623170"/>
            <a:ext cx="1726687" cy="11798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279938" y="4440887"/>
            <a:ext cx="1234732" cy="10062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4025751" y="4621002"/>
            <a:ext cx="1375334" cy="7788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900970" y="3093054"/>
            <a:ext cx="2342833" cy="1015663"/>
          </a:xfrm>
          <a:prstGeom prst="rect">
            <a:avLst/>
          </a:prstGeom>
          <a:noFill/>
        </p:spPr>
        <p:txBody>
          <a:bodyPr wrap="square" rtlCol="0">
            <a:spAutoFit/>
          </a:bodyPr>
          <a:lstStyle/>
          <a:p>
            <a:r>
              <a:rPr lang="en-GB" sz="1200" dirty="0" smtClean="0"/>
              <a:t>Here are some sketches of the modified design with the slanted slit in the side. I'm going to design it on the sketch up software to see what it looks like in 3D.</a:t>
            </a:r>
            <a:endParaRPr lang="en-GB" sz="1200" dirty="0"/>
          </a:p>
        </p:txBody>
      </p:sp>
      <p:pic>
        <p:nvPicPr>
          <p:cNvPr id="12" name="Picture 2"/>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5685637" y="5684078"/>
            <a:ext cx="1658065" cy="10519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3919816" y="5778840"/>
            <a:ext cx="1511747" cy="960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7345751" y="5704979"/>
            <a:ext cx="1681445" cy="1061829"/>
          </a:xfrm>
          <a:prstGeom prst="rect">
            <a:avLst/>
          </a:prstGeom>
          <a:noFill/>
        </p:spPr>
        <p:txBody>
          <a:bodyPr wrap="square" rtlCol="0">
            <a:spAutoFit/>
          </a:bodyPr>
          <a:lstStyle/>
          <a:p>
            <a:r>
              <a:rPr lang="en-GB" sz="1050" dirty="0" smtClean="0"/>
              <a:t>This is my design on the sketch up software, it’s a simple 3D design so it was easy to make. After seeing it in 3D I've decided to go  ahead with the new design.</a:t>
            </a:r>
            <a:endParaRPr lang="en-GB" sz="1050" dirty="0"/>
          </a:p>
        </p:txBody>
      </p:sp>
      <p:cxnSp>
        <p:nvCxnSpPr>
          <p:cNvPr id="23" name="Straight Arrow Connector 22"/>
          <p:cNvCxnSpPr/>
          <p:nvPr/>
        </p:nvCxnSpPr>
        <p:spPr>
          <a:xfrm flipH="1">
            <a:off x="6057080" y="3001448"/>
            <a:ext cx="584802" cy="21152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8" name="Straight Arrow Connector 27"/>
          <p:cNvCxnSpPr/>
          <p:nvPr/>
        </p:nvCxnSpPr>
        <p:spPr>
          <a:xfrm>
            <a:off x="6641882" y="5211069"/>
            <a:ext cx="810438" cy="49391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0993963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video>
              <p:cMediaNode vol="80000">
                <p:cTn id="13" fill="hold" display="0">
                  <p:stCondLst>
                    <p:cond delay="indefinite"/>
                  </p:stCondLst>
                </p:cTn>
                <p:tgtEl>
                  <p:spTgt spid="17"/>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42792"/>
          <a:stretch/>
        </p:blipFill>
        <p:spPr bwMode="auto">
          <a:xfrm>
            <a:off x="107505" y="349274"/>
            <a:ext cx="1440160" cy="1346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S:\IMG_0640.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4627" b="4179"/>
          <a:stretch/>
        </p:blipFill>
        <p:spPr bwMode="auto">
          <a:xfrm rot="10800000">
            <a:off x="0" y="1844824"/>
            <a:ext cx="1763688" cy="168161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S:\IMG_0605.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7488"/>
          <a:stretch/>
        </p:blipFill>
        <p:spPr bwMode="auto">
          <a:xfrm rot="5400000">
            <a:off x="2761537" y="2418744"/>
            <a:ext cx="1679025" cy="136119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S:\IMG_0641.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8357" t="5771" r="3881" b="2288"/>
          <a:stretch/>
        </p:blipFill>
        <p:spPr bwMode="auto">
          <a:xfrm rot="10800000">
            <a:off x="1271472" y="2517395"/>
            <a:ext cx="1407998" cy="92927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678641" y="349274"/>
            <a:ext cx="2225147" cy="1815882"/>
          </a:xfrm>
          <a:prstGeom prst="rect">
            <a:avLst/>
          </a:prstGeom>
          <a:noFill/>
        </p:spPr>
        <p:txBody>
          <a:bodyPr wrap="square" rtlCol="0">
            <a:spAutoFit/>
          </a:bodyPr>
          <a:lstStyle/>
          <a:p>
            <a:r>
              <a:rPr lang="en-GB" sz="800" dirty="0" smtClean="0"/>
              <a:t>The clip of my design is an essential component of the product, for my final model I've chosen acrylic because its easily mouldable and it comes in a range of colours. The screenshot shows the different designs and how I drew them on the ‘2D design V2’ software. After designing them I then sent them to the laser cutter which follows the red lines and cuts out the desired shape. As the photos show I cut out a number of them in different colours and shapes so I could choose the right one. The design to the right works as two components that slot together making a clip, this was an idea that I wont develop any further as it’s impractical to use and comfortable. </a:t>
            </a:r>
            <a:endParaRPr lang="en-GB" sz="800" dirty="0"/>
          </a:p>
        </p:txBody>
      </p:sp>
      <p:pic>
        <p:nvPicPr>
          <p:cNvPr id="7" name="Picture 7"/>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5292"/>
          <a:stretch/>
        </p:blipFill>
        <p:spPr bwMode="auto">
          <a:xfrm>
            <a:off x="3903788" y="199109"/>
            <a:ext cx="1963783" cy="23502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p:cNvCxnSpPr/>
          <p:nvPr/>
        </p:nvCxnSpPr>
        <p:spPr>
          <a:xfrm flipH="1">
            <a:off x="4139952" y="1484784"/>
            <a:ext cx="360040" cy="120084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1" name="TextBox 10"/>
          <p:cNvSpPr txBox="1"/>
          <p:nvPr/>
        </p:nvSpPr>
        <p:spPr>
          <a:xfrm>
            <a:off x="4335691" y="2549407"/>
            <a:ext cx="4729514" cy="1223412"/>
          </a:xfrm>
          <a:prstGeom prst="rect">
            <a:avLst/>
          </a:prstGeom>
          <a:noFill/>
        </p:spPr>
        <p:txBody>
          <a:bodyPr wrap="square" rtlCol="0">
            <a:spAutoFit/>
          </a:bodyPr>
          <a:lstStyle/>
          <a:p>
            <a:r>
              <a:rPr lang="en-GB" sz="1050" dirty="0" smtClean="0"/>
              <a:t>Changing the shape of the clip so that it fits the users hand can be done with the 2D design software but can also be done using the acrylic heater; to bend the acrylic you simply choose the line you want to bend it at and then hold it over the heater with 5 – 10 seconds on each side for about 40 seconds, this will prevent the acrylic from burning on one side and will heat to a temperature so that it can be bent easily. Once its heated put it in a mould or bend it by hand (with gloves on) and then place in a bowl of water to cool it so you don’t have to wait for it to turn solid.</a:t>
            </a:r>
            <a:endParaRPr lang="en-GB" sz="1050" dirty="0"/>
          </a:p>
        </p:txBody>
      </p:sp>
      <p:pic>
        <p:nvPicPr>
          <p:cNvPr id="1029"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876256" y="1107687"/>
            <a:ext cx="1908339" cy="12088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549110" y="4764720"/>
            <a:ext cx="685823" cy="9144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5640507" y="184666"/>
            <a:ext cx="3503493" cy="1015663"/>
          </a:xfrm>
          <a:prstGeom prst="rect">
            <a:avLst/>
          </a:prstGeom>
          <a:noFill/>
        </p:spPr>
        <p:txBody>
          <a:bodyPr wrap="square" rtlCol="0">
            <a:spAutoFit/>
          </a:bodyPr>
          <a:lstStyle/>
          <a:p>
            <a:r>
              <a:rPr lang="en-GB" sz="1200" dirty="0" smtClean="0"/>
              <a:t>Here’s a photo of one of the first clips I experimented on, I used old pieces of acrylic that would otherwise have been thrown away to make full use of resources and not contribute to the manufacture of any more unnecessarily. </a:t>
            </a:r>
            <a:endParaRPr lang="en-GB" sz="1200" dirty="0"/>
          </a:p>
        </p:txBody>
      </p:sp>
      <p:sp>
        <p:nvSpPr>
          <p:cNvPr id="13" name="TextBox 12"/>
          <p:cNvSpPr txBox="1"/>
          <p:nvPr/>
        </p:nvSpPr>
        <p:spPr>
          <a:xfrm>
            <a:off x="2087216" y="0"/>
            <a:ext cx="5437112" cy="369332"/>
          </a:xfrm>
          <a:prstGeom prst="rect">
            <a:avLst/>
          </a:prstGeom>
          <a:noFill/>
        </p:spPr>
        <p:txBody>
          <a:bodyPr wrap="square" rtlCol="0">
            <a:spAutoFit/>
          </a:bodyPr>
          <a:lstStyle/>
          <a:p>
            <a:r>
              <a:rPr lang="en-GB" b="1" u="sng" dirty="0" smtClean="0"/>
              <a:t>Final model clip</a:t>
            </a:r>
            <a:endParaRPr lang="en-GB" b="1" u="sng" dirty="0"/>
          </a:p>
        </p:txBody>
      </p:sp>
      <p:sp>
        <p:nvSpPr>
          <p:cNvPr id="6" name="TextBox 5"/>
          <p:cNvSpPr txBox="1"/>
          <p:nvPr/>
        </p:nvSpPr>
        <p:spPr>
          <a:xfrm>
            <a:off x="1975471" y="3772819"/>
            <a:ext cx="2360220" cy="369332"/>
          </a:xfrm>
          <a:prstGeom prst="rect">
            <a:avLst/>
          </a:prstGeom>
          <a:noFill/>
        </p:spPr>
        <p:txBody>
          <a:bodyPr wrap="square" rtlCol="0">
            <a:spAutoFit/>
          </a:bodyPr>
          <a:lstStyle/>
          <a:p>
            <a:r>
              <a:rPr lang="en-GB" b="1" u="sng" dirty="0" smtClean="0"/>
              <a:t>Final model</a:t>
            </a:r>
            <a:endParaRPr lang="en-GB" b="1" u="sng" dirty="0"/>
          </a:p>
        </p:txBody>
      </p:sp>
      <p:sp>
        <p:nvSpPr>
          <p:cNvPr id="8" name="TextBox 7"/>
          <p:cNvSpPr txBox="1"/>
          <p:nvPr/>
        </p:nvSpPr>
        <p:spPr>
          <a:xfrm>
            <a:off x="1275454" y="5534561"/>
            <a:ext cx="2039458" cy="1323439"/>
          </a:xfrm>
          <a:prstGeom prst="rect">
            <a:avLst/>
          </a:prstGeom>
          <a:noFill/>
        </p:spPr>
        <p:txBody>
          <a:bodyPr wrap="square" rtlCol="0">
            <a:spAutoFit/>
          </a:bodyPr>
          <a:lstStyle/>
          <a:p>
            <a:r>
              <a:rPr lang="en-GB" sz="1000" dirty="0" smtClean="0"/>
              <a:t>I also chose to use a basic acrylic clip in green, this complements the white paint finish of the product. The clip also works well to fit the users hand and stabilise the palm when using the product to cut pizza, this increases ergonomics and safety.</a:t>
            </a:r>
            <a:endParaRPr lang="en-GB" sz="1000" dirty="0"/>
          </a:p>
        </p:txBody>
      </p:sp>
      <p:sp>
        <p:nvSpPr>
          <p:cNvPr id="10" name="TextBox 9"/>
          <p:cNvSpPr txBox="1"/>
          <p:nvPr/>
        </p:nvSpPr>
        <p:spPr>
          <a:xfrm>
            <a:off x="84693" y="4142151"/>
            <a:ext cx="4300482" cy="769441"/>
          </a:xfrm>
          <a:prstGeom prst="rect">
            <a:avLst/>
          </a:prstGeom>
          <a:noFill/>
        </p:spPr>
        <p:txBody>
          <a:bodyPr wrap="square" rtlCol="0">
            <a:spAutoFit/>
          </a:bodyPr>
          <a:lstStyle/>
          <a:p>
            <a:r>
              <a:rPr lang="en-GB" sz="1100" dirty="0"/>
              <a:t>This is the outcome of downsizing my final model; it now fits the users hand comfortably and is ready for testing. I simply reduced the </a:t>
            </a:r>
            <a:r>
              <a:rPr lang="en-GB" sz="1100" dirty="0" smtClean="0"/>
              <a:t>dimensions </a:t>
            </a:r>
            <a:r>
              <a:rPr lang="en-GB" sz="1100" dirty="0"/>
              <a:t>of the product on the 2d v2 design software and sent it </a:t>
            </a:r>
            <a:r>
              <a:rPr lang="en-GB" sz="1100" dirty="0" smtClean="0"/>
              <a:t>to a </a:t>
            </a:r>
            <a:r>
              <a:rPr lang="en-GB" sz="1100" dirty="0"/>
              <a:t>3D router.</a:t>
            </a:r>
          </a:p>
        </p:txBody>
      </p:sp>
      <p:pic>
        <p:nvPicPr>
          <p:cNvPr id="3"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5091" y="5009076"/>
            <a:ext cx="769993" cy="5774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17922" y="4985782"/>
            <a:ext cx="629743" cy="472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5"/>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0827" y="5782614"/>
            <a:ext cx="1200000"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2234934" y="4778681"/>
            <a:ext cx="2375774" cy="923330"/>
          </a:xfrm>
          <a:prstGeom prst="rect">
            <a:avLst/>
          </a:prstGeom>
          <a:noFill/>
        </p:spPr>
        <p:txBody>
          <a:bodyPr wrap="square" rtlCol="0">
            <a:spAutoFit/>
          </a:bodyPr>
          <a:lstStyle/>
          <a:p>
            <a:r>
              <a:rPr lang="en-GB" sz="900" dirty="0" smtClean="0"/>
              <a:t>This photo ( to the left ) shows how the curve of the product and the extended clip work to give the user a comfortable rest for the palm. I also asked one of my peers to review the product ( below ) based on how comfortable it is to hold.</a:t>
            </a:r>
            <a:endParaRPr lang="en-GB" sz="900" dirty="0"/>
          </a:p>
        </p:txBody>
      </p:sp>
      <p:pic>
        <p:nvPicPr>
          <p:cNvPr id="16" name="Picture 1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0800000">
            <a:off x="4645386" y="6008383"/>
            <a:ext cx="1132822" cy="849617"/>
          </a:xfrm>
          <a:prstGeom prst="rect">
            <a:avLst/>
          </a:prstGeom>
        </p:spPr>
      </p:pic>
      <p:pic>
        <p:nvPicPr>
          <p:cNvPr id="17" name="IMG_0801.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5"/>
          <a:stretch>
            <a:fillRect/>
          </a:stretch>
        </p:blipFill>
        <p:spPr>
          <a:xfrm rot="5400000">
            <a:off x="3186491" y="5821995"/>
            <a:ext cx="1120052" cy="630029"/>
          </a:xfrm>
          <a:prstGeom prst="rect">
            <a:avLst/>
          </a:prstGeom>
        </p:spPr>
      </p:pic>
      <p:sp>
        <p:nvSpPr>
          <p:cNvPr id="18" name="TextBox 17"/>
          <p:cNvSpPr txBox="1"/>
          <p:nvPr/>
        </p:nvSpPr>
        <p:spPr>
          <a:xfrm rot="5400000">
            <a:off x="3431070" y="6385763"/>
            <a:ext cx="2070484" cy="369332"/>
          </a:xfrm>
          <a:prstGeom prst="rect">
            <a:avLst/>
          </a:prstGeom>
          <a:noFill/>
        </p:spPr>
        <p:txBody>
          <a:bodyPr wrap="square" rtlCol="0">
            <a:spAutoFit/>
          </a:bodyPr>
          <a:lstStyle/>
          <a:p>
            <a:r>
              <a:rPr lang="en-GB" b="1" dirty="0" smtClean="0">
                <a:solidFill>
                  <a:srgbClr val="FF0000"/>
                </a:solidFill>
              </a:rPr>
              <a:t>Watch me</a:t>
            </a:r>
            <a:endParaRPr lang="en-GB" b="1" dirty="0">
              <a:solidFill>
                <a:srgbClr val="FF0000"/>
              </a:solidFill>
            </a:endParaRPr>
          </a:p>
        </p:txBody>
      </p:sp>
      <p:sp>
        <p:nvSpPr>
          <p:cNvPr id="19" name="TextBox 18"/>
          <p:cNvSpPr txBox="1"/>
          <p:nvPr/>
        </p:nvSpPr>
        <p:spPr>
          <a:xfrm>
            <a:off x="4438911" y="4016286"/>
            <a:ext cx="1452081" cy="1938992"/>
          </a:xfrm>
          <a:prstGeom prst="rect">
            <a:avLst/>
          </a:prstGeom>
          <a:noFill/>
        </p:spPr>
        <p:txBody>
          <a:bodyPr wrap="square" rtlCol="0">
            <a:spAutoFit/>
          </a:bodyPr>
          <a:lstStyle/>
          <a:p>
            <a:r>
              <a:rPr lang="en-GB" sz="1000" dirty="0" smtClean="0"/>
              <a:t>Now that my model is complete its ready for testing, I'm going to do the ‘cutting’ test. This will include buying a pizza and reviewing how effective the product is at slicing it whilst giving support for the user, here are some of my peers testing out my new product..</a:t>
            </a:r>
            <a:endParaRPr lang="en-GB" sz="1000" dirty="0"/>
          </a:p>
        </p:txBody>
      </p:sp>
      <p:pic>
        <p:nvPicPr>
          <p:cNvPr id="20" name="Picture 2"/>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787579" y="3848406"/>
            <a:ext cx="598979" cy="1063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3"/>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030138" y="3737246"/>
            <a:ext cx="724229" cy="1285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4"/>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363035" y="3803455"/>
            <a:ext cx="674826" cy="11978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4" name="Straight Arrow Connector 23"/>
          <p:cNvCxnSpPr/>
          <p:nvPr/>
        </p:nvCxnSpPr>
        <p:spPr>
          <a:xfrm flipV="1">
            <a:off x="5640507" y="4764720"/>
            <a:ext cx="659685" cy="24435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25" name="TextBox 24"/>
          <p:cNvSpPr txBox="1"/>
          <p:nvPr/>
        </p:nvSpPr>
        <p:spPr>
          <a:xfrm>
            <a:off x="5787579" y="5203352"/>
            <a:ext cx="1863375" cy="1631216"/>
          </a:xfrm>
          <a:prstGeom prst="rect">
            <a:avLst/>
          </a:prstGeom>
          <a:noFill/>
        </p:spPr>
        <p:txBody>
          <a:bodyPr wrap="square" rtlCol="0">
            <a:spAutoFit/>
          </a:bodyPr>
          <a:lstStyle/>
          <a:p>
            <a:r>
              <a:rPr lang="en-GB" sz="1000" dirty="0" smtClean="0"/>
              <a:t>After using the product my reviewers commented on the design. I asked them to suggest some possible improvements that could be made to the product , this is important to analyse improvements so I know which areas of the product need improving and which don’t.</a:t>
            </a:r>
            <a:endParaRPr lang="en-GB" sz="1000" dirty="0"/>
          </a:p>
        </p:txBody>
      </p:sp>
      <p:sp>
        <p:nvSpPr>
          <p:cNvPr id="26" name="TextBox 25"/>
          <p:cNvSpPr txBox="1"/>
          <p:nvPr/>
        </p:nvSpPr>
        <p:spPr>
          <a:xfrm>
            <a:off x="7665402" y="3814469"/>
            <a:ext cx="1513930" cy="1323439"/>
          </a:xfrm>
          <a:prstGeom prst="rect">
            <a:avLst/>
          </a:prstGeom>
          <a:noFill/>
        </p:spPr>
        <p:txBody>
          <a:bodyPr wrap="square" rtlCol="0">
            <a:spAutoFit/>
          </a:bodyPr>
          <a:lstStyle/>
          <a:p>
            <a:r>
              <a:rPr lang="en-GB" sz="800" b="1" dirty="0" smtClean="0"/>
              <a:t>Ben </a:t>
            </a:r>
            <a:r>
              <a:rPr lang="en-GB" sz="800" b="1" dirty="0" err="1" smtClean="0"/>
              <a:t>Venner</a:t>
            </a:r>
            <a:r>
              <a:rPr lang="en-GB" sz="800" b="1" dirty="0" smtClean="0"/>
              <a:t>, 17</a:t>
            </a:r>
            <a:r>
              <a:rPr lang="en-GB" sz="800" dirty="0" smtClean="0"/>
              <a:t>– he didn’t want to be filmed reviewing the product: </a:t>
            </a:r>
            <a:r>
              <a:rPr lang="en-GB" sz="800" i="1" dirty="0" smtClean="0"/>
              <a:t>“the products really nice to hold and really easy when you're using it but if I could suggest an improvement it would be to have some way of securing the clip on so it doesn’t slide off the product because of the angle its at”</a:t>
            </a:r>
            <a:endParaRPr lang="en-GB" sz="800" i="1" dirty="0"/>
          </a:p>
        </p:txBody>
      </p:sp>
      <p:sp>
        <p:nvSpPr>
          <p:cNvPr id="28" name="TextBox 27"/>
          <p:cNvSpPr txBox="1"/>
          <p:nvPr/>
        </p:nvSpPr>
        <p:spPr>
          <a:xfrm>
            <a:off x="7548103" y="5242174"/>
            <a:ext cx="1619672" cy="1615827"/>
          </a:xfrm>
          <a:prstGeom prst="rect">
            <a:avLst/>
          </a:prstGeom>
          <a:noFill/>
        </p:spPr>
        <p:txBody>
          <a:bodyPr wrap="square" rtlCol="0">
            <a:spAutoFit/>
          </a:bodyPr>
          <a:lstStyle/>
          <a:p>
            <a:r>
              <a:rPr lang="en-GB" sz="900" b="1" dirty="0" smtClean="0"/>
              <a:t>Amber </a:t>
            </a:r>
            <a:r>
              <a:rPr lang="en-GB" sz="900" b="1" dirty="0" err="1" smtClean="0"/>
              <a:t>Juffkins</a:t>
            </a:r>
            <a:r>
              <a:rPr lang="en-GB" sz="900" b="1" dirty="0" smtClean="0"/>
              <a:t>, 48 – </a:t>
            </a:r>
            <a:r>
              <a:rPr lang="en-GB" sz="900" dirty="0" smtClean="0"/>
              <a:t>I reviewed some of my family members to get the viewpoint from an older audience: </a:t>
            </a:r>
            <a:r>
              <a:rPr lang="en-GB" sz="900" i="1" dirty="0" smtClean="0"/>
              <a:t>“I think an improvement that could be made to this would be raising the blade and the front of the design to that it doesn’t make as much contact with the pizza when you're cutting it”</a:t>
            </a:r>
            <a:endParaRPr lang="en-GB" sz="900" b="1" i="1" dirty="0"/>
          </a:p>
        </p:txBody>
      </p:sp>
    </p:spTree>
    <p:extLst>
      <p:ext uri="{BB962C8B-B14F-4D97-AF65-F5344CB8AC3E}">
        <p14:creationId xmlns:p14="http://schemas.microsoft.com/office/powerpoint/2010/main" val="399976184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7"/>
                                        </p:tgtEl>
                                      </p:cBhvr>
                                    </p:cmd>
                                  </p:childTnLst>
                                </p:cTn>
                              </p:par>
                            </p:childTnLst>
                          </p:cTn>
                        </p:par>
                      </p:childTnLst>
                    </p:cTn>
                  </p:par>
                </p:childTnLst>
              </p:cTn>
              <p:nextCondLst>
                <p:cond evt="onClick" delay="0">
                  <p:tgtEl>
                    <p:spTgt spid="17"/>
                  </p:tgtEl>
                </p:cond>
              </p:nextCondLst>
            </p:seq>
            <p:video>
              <p:cMediaNode vol="80000">
                <p:cTn id="7" fill="hold" display="0">
                  <p:stCondLst>
                    <p:cond delay="indefinite"/>
                  </p:stCondLst>
                </p:cTn>
                <p:tgtEl>
                  <p:spTgt spid="17"/>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S:\IMG_0328.JPG"/>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bright="8000"/>
                    </a14:imgEffect>
                  </a14:imgLayer>
                </a14:imgProps>
              </a:ext>
              <a:ext uri="{28A0092B-C50C-407E-A947-70E740481C1C}">
                <a14:useLocalDpi xmlns:a14="http://schemas.microsoft.com/office/drawing/2010/main" val="0"/>
              </a:ext>
            </a:extLst>
          </a:blip>
          <a:srcRect t="29866" r="20991" b="30059"/>
          <a:stretch/>
        </p:blipFill>
        <p:spPr bwMode="auto">
          <a:xfrm>
            <a:off x="4091446" y="6180487"/>
            <a:ext cx="1322050" cy="5029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3645042" y="-34654"/>
            <a:ext cx="2664296" cy="576064"/>
          </a:xfrm>
        </p:spPr>
        <p:txBody>
          <a:bodyPr>
            <a:noAutofit/>
          </a:bodyPr>
          <a:lstStyle/>
          <a:p>
            <a:pPr algn="l"/>
            <a:r>
              <a:rPr lang="en-GB" sz="1800" b="1" i="1" dirty="0">
                <a:latin typeface="+mn-lt"/>
                <a:ea typeface="+mn-ea"/>
                <a:cs typeface="+mn-cs"/>
              </a:rPr>
              <a:t>Pizza cutter</a:t>
            </a:r>
          </a:p>
        </p:txBody>
      </p:sp>
      <p:pic>
        <p:nvPicPr>
          <p:cNvPr id="1027" name="Picture 3" descr="S:\IMG_0253 (1).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8722" b="17307"/>
          <a:stretch/>
        </p:blipFill>
        <p:spPr bwMode="auto">
          <a:xfrm>
            <a:off x="6282757" y="562261"/>
            <a:ext cx="2728264" cy="130901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789019" y="925529"/>
            <a:ext cx="3220457" cy="1477328"/>
          </a:xfrm>
          <a:prstGeom prst="rect">
            <a:avLst/>
          </a:prstGeom>
          <a:noFill/>
        </p:spPr>
        <p:txBody>
          <a:bodyPr wrap="square" rtlCol="0">
            <a:spAutoFit/>
          </a:bodyPr>
          <a:lstStyle/>
          <a:p>
            <a:r>
              <a:rPr lang="en-GB" sz="900" dirty="0"/>
              <a:t>The product I’ve chosen to study is this pizza cutter; it consists of a black rubber handle with a strip of aluminium along it. It also has a stainless steel blade, blade protectors, and rivet. </a:t>
            </a:r>
            <a:r>
              <a:rPr lang="en-GB" sz="900" dirty="0" smtClean="0"/>
              <a:t>Using </a:t>
            </a:r>
            <a:r>
              <a:rPr lang="en-GB" sz="900" dirty="0"/>
              <a:t>the handle for additional stability, the blade of the pizza cutter can exert enough force to slice through a pizza; dividing it into multiple portions so its easier to eat. Its generally used in the kitchen once the pizza is cooked by whoever is preparing the meal. The process of cutting the pizza is, or should be, very quick and easy for the user. It should take no more than 60 seconds to do before the  utensil is ready to be washed up. </a:t>
            </a:r>
          </a:p>
        </p:txBody>
      </p:sp>
      <p:sp>
        <p:nvSpPr>
          <p:cNvPr id="6" name="TextBox 5"/>
          <p:cNvSpPr txBox="1"/>
          <p:nvPr/>
        </p:nvSpPr>
        <p:spPr>
          <a:xfrm>
            <a:off x="3071393" y="564351"/>
            <a:ext cx="2448272" cy="307777"/>
          </a:xfrm>
          <a:prstGeom prst="rect">
            <a:avLst/>
          </a:prstGeom>
          <a:noFill/>
        </p:spPr>
        <p:txBody>
          <a:bodyPr wrap="square" rtlCol="0">
            <a:spAutoFit/>
          </a:bodyPr>
          <a:lstStyle/>
          <a:p>
            <a:r>
              <a:rPr lang="en-GB" sz="1400" b="1" dirty="0" smtClean="0"/>
              <a:t>Introduction and Purpose</a:t>
            </a:r>
            <a:endParaRPr lang="en-GB" sz="1400" b="1" dirty="0"/>
          </a:p>
        </p:txBody>
      </p:sp>
      <p:sp>
        <p:nvSpPr>
          <p:cNvPr id="9" name="TextBox 8"/>
          <p:cNvSpPr txBox="1"/>
          <p:nvPr/>
        </p:nvSpPr>
        <p:spPr>
          <a:xfrm>
            <a:off x="162770" y="1534131"/>
            <a:ext cx="1872208" cy="307777"/>
          </a:xfrm>
          <a:prstGeom prst="rect">
            <a:avLst/>
          </a:prstGeom>
          <a:noFill/>
        </p:spPr>
        <p:txBody>
          <a:bodyPr wrap="square" rtlCol="0">
            <a:spAutoFit/>
          </a:bodyPr>
          <a:lstStyle/>
          <a:p>
            <a:r>
              <a:rPr lang="en-GB" sz="1400" b="1" dirty="0" smtClean="0"/>
              <a:t>Consumer needs</a:t>
            </a:r>
            <a:endParaRPr lang="en-GB" sz="1400" b="1" dirty="0"/>
          </a:p>
        </p:txBody>
      </p:sp>
      <p:sp>
        <p:nvSpPr>
          <p:cNvPr id="10" name="TextBox 9"/>
          <p:cNvSpPr txBox="1"/>
          <p:nvPr/>
        </p:nvSpPr>
        <p:spPr>
          <a:xfrm>
            <a:off x="39098" y="233633"/>
            <a:ext cx="1907096" cy="307777"/>
          </a:xfrm>
          <a:prstGeom prst="rect">
            <a:avLst/>
          </a:prstGeom>
          <a:noFill/>
        </p:spPr>
        <p:txBody>
          <a:bodyPr wrap="square" rtlCol="0">
            <a:spAutoFit/>
          </a:bodyPr>
          <a:lstStyle/>
          <a:p>
            <a:r>
              <a:rPr lang="en-GB" sz="1400" b="1" dirty="0" smtClean="0"/>
              <a:t>Manufacturer needs</a:t>
            </a:r>
            <a:endParaRPr lang="en-GB" sz="1400" b="1" dirty="0"/>
          </a:p>
        </p:txBody>
      </p:sp>
      <p:sp>
        <p:nvSpPr>
          <p:cNvPr id="13" name="TextBox 12"/>
          <p:cNvSpPr txBox="1"/>
          <p:nvPr/>
        </p:nvSpPr>
        <p:spPr>
          <a:xfrm>
            <a:off x="162770" y="1819648"/>
            <a:ext cx="2431571" cy="1200329"/>
          </a:xfrm>
          <a:prstGeom prst="rect">
            <a:avLst/>
          </a:prstGeom>
          <a:noFill/>
        </p:spPr>
        <p:txBody>
          <a:bodyPr wrap="square" rtlCol="0">
            <a:spAutoFit/>
          </a:bodyPr>
          <a:lstStyle/>
          <a:p>
            <a:r>
              <a:rPr lang="en-GB" sz="900" dirty="0"/>
              <a:t>A</a:t>
            </a:r>
            <a:r>
              <a:rPr lang="en-GB" sz="900" dirty="0" smtClean="0"/>
              <a:t>s a consumer myself I would expect certain things when using this product. I expect a product that will consistently function as it’s advertised over long periods of use and  to be  designed ergonomically making it as easy as possible for me to use it. It must also have features in place to ensure the products safety this will decrease the risk of an accident.   </a:t>
            </a:r>
            <a:endParaRPr lang="en-GB" sz="900" dirty="0"/>
          </a:p>
        </p:txBody>
      </p:sp>
      <p:sp>
        <p:nvSpPr>
          <p:cNvPr id="15" name="TextBox 14"/>
          <p:cNvSpPr txBox="1"/>
          <p:nvPr/>
        </p:nvSpPr>
        <p:spPr>
          <a:xfrm>
            <a:off x="27613" y="472302"/>
            <a:ext cx="2801118" cy="1061829"/>
          </a:xfrm>
          <a:prstGeom prst="rect">
            <a:avLst/>
          </a:prstGeom>
          <a:noFill/>
        </p:spPr>
        <p:txBody>
          <a:bodyPr wrap="square" rtlCol="0">
            <a:spAutoFit/>
          </a:bodyPr>
          <a:lstStyle/>
          <a:p>
            <a:r>
              <a:rPr lang="en-GB" sz="900" dirty="0" smtClean="0"/>
              <a:t>The manufacturer would require certain things from the materials used in the product, for example they must be easy to cut or form, they must be easily accessible to the factory,  and it must be ready to manufacture on arrival ( e.g. sheets of stainless steel ).  It must also be a design that they believe will appeal to the end user and turn over a large profit.</a:t>
            </a:r>
            <a:endParaRPr lang="en-GB" sz="900" dirty="0"/>
          </a:p>
        </p:txBody>
      </p:sp>
      <p:pic>
        <p:nvPicPr>
          <p:cNvPr id="1031" name="Picture 7" descr="S:\IMG_033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11339" y="2327418"/>
            <a:ext cx="1320404" cy="99030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IMG_0324.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5400000">
            <a:off x="7637986" y="3521007"/>
            <a:ext cx="1656864" cy="1242648"/>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Arrow Connector 10"/>
          <p:cNvCxnSpPr/>
          <p:nvPr/>
        </p:nvCxnSpPr>
        <p:spPr>
          <a:xfrm>
            <a:off x="8081101" y="3823558"/>
            <a:ext cx="481901" cy="91736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21" name="Straight Arrow Connector 20"/>
          <p:cNvCxnSpPr/>
          <p:nvPr/>
        </p:nvCxnSpPr>
        <p:spPr>
          <a:xfrm>
            <a:off x="7837017" y="3750825"/>
            <a:ext cx="488169" cy="72733"/>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22" name="TextBox 21"/>
          <p:cNvSpPr txBox="1"/>
          <p:nvPr/>
        </p:nvSpPr>
        <p:spPr>
          <a:xfrm>
            <a:off x="7118639" y="5413331"/>
            <a:ext cx="1924924" cy="1338828"/>
          </a:xfrm>
          <a:prstGeom prst="rect">
            <a:avLst/>
          </a:prstGeom>
          <a:noFill/>
        </p:spPr>
        <p:txBody>
          <a:bodyPr wrap="square" rtlCol="0">
            <a:spAutoFit/>
          </a:bodyPr>
          <a:lstStyle/>
          <a:p>
            <a:r>
              <a:rPr lang="en-GB" sz="900" dirty="0" smtClean="0"/>
              <a:t>This shows how the wrist is exerting force on the pizza cutter at an angle that could potentially strain the wrist, especially after constant use. Exerting force at this angle could also cause instability when cutting which creates the risk of the consumer cutting themselves on the blade if it were to slip. </a:t>
            </a:r>
            <a:endParaRPr lang="en-GB" sz="900" dirty="0"/>
          </a:p>
        </p:txBody>
      </p:sp>
      <p:sp>
        <p:nvSpPr>
          <p:cNvPr id="23" name="TextBox 22"/>
          <p:cNvSpPr txBox="1"/>
          <p:nvPr/>
        </p:nvSpPr>
        <p:spPr>
          <a:xfrm>
            <a:off x="1799801" y="5087052"/>
            <a:ext cx="2378765" cy="1615827"/>
          </a:xfrm>
          <a:prstGeom prst="rect">
            <a:avLst/>
          </a:prstGeom>
          <a:noFill/>
        </p:spPr>
        <p:txBody>
          <a:bodyPr wrap="square" rtlCol="0">
            <a:spAutoFit/>
          </a:bodyPr>
          <a:lstStyle/>
          <a:p>
            <a:r>
              <a:rPr lang="en-GB" sz="900" dirty="0" smtClean="0"/>
              <a:t>I went to the school canteen and asked them for their advice on the chosen product; they cut the pizza and she described the design as ‘flimsy’ and noticed it’s not easy to slice the pizza in one go. This may be because the blade hasn’t been sufficiently sharpened for its job or because the size of the blade should be increased so more pizza is cut per roll. The ‘flimsy’ aspect she identified also contributes to my point about the blade protector having wiggle room.</a:t>
            </a:r>
            <a:endParaRPr lang="en-GB" sz="900" dirty="0"/>
          </a:p>
        </p:txBody>
      </p:sp>
      <p:sp>
        <p:nvSpPr>
          <p:cNvPr id="5" name="TextBox 4"/>
          <p:cNvSpPr txBox="1"/>
          <p:nvPr/>
        </p:nvSpPr>
        <p:spPr>
          <a:xfrm>
            <a:off x="2872764" y="3361893"/>
            <a:ext cx="1724508" cy="1061829"/>
          </a:xfrm>
          <a:prstGeom prst="rect">
            <a:avLst/>
          </a:prstGeom>
          <a:noFill/>
        </p:spPr>
        <p:txBody>
          <a:bodyPr wrap="square" rtlCol="0">
            <a:spAutoFit/>
          </a:bodyPr>
          <a:lstStyle/>
          <a:p>
            <a:r>
              <a:rPr lang="en-GB" sz="900" dirty="0" smtClean="0"/>
              <a:t>This photo shows the potential for food contamination in the 3mm gap over the blade. After using the product in the canteen I noticed food began to build up beside the blade, as shown in the two photos.</a:t>
            </a:r>
            <a:endParaRPr lang="en-GB" sz="900" dirty="0"/>
          </a:p>
        </p:txBody>
      </p:sp>
      <p:sp>
        <p:nvSpPr>
          <p:cNvPr id="12" name="TextBox 11"/>
          <p:cNvSpPr txBox="1"/>
          <p:nvPr/>
        </p:nvSpPr>
        <p:spPr>
          <a:xfrm>
            <a:off x="190297" y="3223393"/>
            <a:ext cx="2856344" cy="1200329"/>
          </a:xfrm>
          <a:prstGeom prst="rect">
            <a:avLst/>
          </a:prstGeom>
          <a:noFill/>
        </p:spPr>
        <p:txBody>
          <a:bodyPr wrap="square" rtlCol="0">
            <a:spAutoFit/>
          </a:bodyPr>
          <a:lstStyle/>
          <a:p>
            <a:r>
              <a:rPr lang="en-GB" sz="900" dirty="0" smtClean="0"/>
              <a:t>There are also some strengths in this product, for example it does function as a pizza cutter despite the ergonomics. It’s also an aesthetic product, the stainless steel and aluminium on rubber make a professional finish that would appeal to the consumer. the product has also been designed with some safety in mind such as the blade protector; this helps prevent the consumer from cutting themselves in they slip.</a:t>
            </a:r>
            <a:endParaRPr lang="en-GB" sz="900" dirty="0"/>
          </a:p>
        </p:txBody>
      </p:sp>
      <p:sp>
        <p:nvSpPr>
          <p:cNvPr id="14" name="Rectangle 13"/>
          <p:cNvSpPr/>
          <p:nvPr/>
        </p:nvSpPr>
        <p:spPr>
          <a:xfrm>
            <a:off x="229735" y="6406331"/>
            <a:ext cx="1272459" cy="29200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GB" dirty="0"/>
          </a:p>
        </p:txBody>
      </p:sp>
      <p:sp>
        <p:nvSpPr>
          <p:cNvPr id="4" name="TextBox 3"/>
          <p:cNvSpPr txBox="1"/>
          <p:nvPr/>
        </p:nvSpPr>
        <p:spPr>
          <a:xfrm>
            <a:off x="308550" y="6406331"/>
            <a:ext cx="1188132" cy="369332"/>
          </a:xfrm>
          <a:prstGeom prst="rect">
            <a:avLst/>
          </a:prstGeom>
          <a:noFill/>
        </p:spPr>
        <p:txBody>
          <a:bodyPr wrap="square" rtlCol="0">
            <a:spAutoFit/>
          </a:bodyPr>
          <a:lstStyle/>
          <a:p>
            <a:r>
              <a:rPr lang="en-GB" dirty="0" smtClean="0"/>
              <a:t>Watch Me</a:t>
            </a:r>
            <a:endParaRPr lang="en-GB" dirty="0"/>
          </a:p>
        </p:txBody>
      </p:sp>
      <p:pic>
        <p:nvPicPr>
          <p:cNvPr id="24" name="Picture 3"/>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7665" t="20319" r="7244" b="11410"/>
          <a:stretch/>
        </p:blipFill>
        <p:spPr bwMode="auto">
          <a:xfrm>
            <a:off x="4680919" y="2327418"/>
            <a:ext cx="1085613" cy="1518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2"/>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16676"/>
          <a:stretch/>
        </p:blipFill>
        <p:spPr bwMode="auto">
          <a:xfrm>
            <a:off x="4752471" y="3688302"/>
            <a:ext cx="731573" cy="812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MOV_0884.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2">
            <a:lum contrast="20000"/>
          </a:blip>
          <a:stretch>
            <a:fillRect/>
          </a:stretch>
        </p:blipFill>
        <p:spPr>
          <a:xfrm>
            <a:off x="308550" y="4490518"/>
            <a:ext cx="1032750" cy="1836000"/>
          </a:xfrm>
          <a:prstGeom prst="rect">
            <a:avLst/>
          </a:prstGeom>
        </p:spPr>
      </p:pic>
      <p:sp>
        <p:nvSpPr>
          <p:cNvPr id="7" name="TextBox 6"/>
          <p:cNvSpPr txBox="1"/>
          <p:nvPr/>
        </p:nvSpPr>
        <p:spPr>
          <a:xfrm>
            <a:off x="162770" y="2900709"/>
            <a:ext cx="2856344" cy="369332"/>
          </a:xfrm>
          <a:prstGeom prst="rect">
            <a:avLst/>
          </a:prstGeom>
          <a:noFill/>
        </p:spPr>
        <p:txBody>
          <a:bodyPr wrap="square" rtlCol="0">
            <a:spAutoFit/>
          </a:bodyPr>
          <a:lstStyle/>
          <a:p>
            <a:r>
              <a:rPr lang="en-GB" b="1" dirty="0" smtClean="0"/>
              <a:t>strengths</a:t>
            </a:r>
            <a:endParaRPr lang="en-GB" b="1" dirty="0"/>
          </a:p>
        </p:txBody>
      </p:sp>
      <p:sp>
        <p:nvSpPr>
          <p:cNvPr id="8" name="TextBox 7"/>
          <p:cNvSpPr txBox="1"/>
          <p:nvPr/>
        </p:nvSpPr>
        <p:spPr>
          <a:xfrm>
            <a:off x="4568628" y="4951666"/>
            <a:ext cx="1425797" cy="923330"/>
          </a:xfrm>
          <a:prstGeom prst="rect">
            <a:avLst/>
          </a:prstGeom>
          <a:noFill/>
        </p:spPr>
        <p:txBody>
          <a:bodyPr wrap="square" rtlCol="0">
            <a:spAutoFit/>
          </a:bodyPr>
          <a:lstStyle/>
          <a:p>
            <a:r>
              <a:rPr lang="en-GB" sz="900" dirty="0" smtClean="0"/>
              <a:t>To improve the strength of the product I'm going to design it again with a more sturdy material connecting the blade to the handle.</a:t>
            </a:r>
            <a:endParaRPr lang="en-GB" sz="900" dirty="0"/>
          </a:p>
        </p:txBody>
      </p:sp>
      <p:cxnSp>
        <p:nvCxnSpPr>
          <p:cNvPr id="18" name="Straight Arrow Connector 17"/>
          <p:cNvCxnSpPr/>
          <p:nvPr/>
        </p:nvCxnSpPr>
        <p:spPr>
          <a:xfrm flipV="1">
            <a:off x="4359162" y="3361893"/>
            <a:ext cx="238110" cy="16314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5" name="Straight Arrow Connector 24"/>
          <p:cNvCxnSpPr/>
          <p:nvPr/>
        </p:nvCxnSpPr>
        <p:spPr>
          <a:xfrm flipV="1">
            <a:off x="3759860" y="4282239"/>
            <a:ext cx="837412" cy="10551"/>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32" name="Straight Arrow Connector 31"/>
          <p:cNvCxnSpPr/>
          <p:nvPr/>
        </p:nvCxnSpPr>
        <p:spPr>
          <a:xfrm flipV="1">
            <a:off x="8078732" y="4938890"/>
            <a:ext cx="307918" cy="49936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36" name="Straight Arrow Connector 35"/>
          <p:cNvCxnSpPr/>
          <p:nvPr/>
        </p:nvCxnSpPr>
        <p:spPr>
          <a:xfrm>
            <a:off x="1326792" y="5517232"/>
            <a:ext cx="504065"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38" name="Straight Arrow Connector 37"/>
          <p:cNvCxnSpPr/>
          <p:nvPr/>
        </p:nvCxnSpPr>
        <p:spPr>
          <a:xfrm>
            <a:off x="3944864" y="6082745"/>
            <a:ext cx="572540"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33" name="TextBox 32"/>
          <p:cNvSpPr txBox="1"/>
          <p:nvPr/>
        </p:nvSpPr>
        <p:spPr>
          <a:xfrm>
            <a:off x="5900393" y="1969203"/>
            <a:ext cx="1944701" cy="3708708"/>
          </a:xfrm>
          <a:prstGeom prst="rect">
            <a:avLst/>
          </a:prstGeom>
          <a:noFill/>
        </p:spPr>
        <p:txBody>
          <a:bodyPr wrap="square" rtlCol="0">
            <a:spAutoFit/>
          </a:bodyPr>
          <a:lstStyle/>
          <a:p>
            <a:r>
              <a:rPr lang="en-GB" sz="700" dirty="0"/>
              <a:t>One of the first models was invented in 1892, it was then developed into a model similar to the one we see today in 1922. Since then there has been little development of this product that’s familiar globally . Although there are some flaws, for example it can be hard to grip; despite having a rubber handle the product still struggles to replicate the grip of a hand, it could do with having a handle that’s been moulded to fit the index finger and thumb in particular as they exert the most force. The shape of the handle should also be altered to prevent any straining of the wrist when cutting the pizza. There are also some health and safety precautions surrounding this product, for example the stainless steel joining the handle to the blade has been designed to close to the blade. As a result food can become caught and linger after the utensil’s been washed. This will contain harmful bacteria and could harm the user if they use it a second time. Another fault in this design is the stability of the blade protector, there's 3mm of wiggle room in which the blade protector moves up and down, this is contradictory of its purpose as if the end-user were to slip there’s now an increased chance they’ll cut themselves. The steel of the blade protector could also cause harm to the consumer as it’s ironically quite sharp itself. It could also cause the same health and safety precaution as the steel blade does.</a:t>
            </a:r>
          </a:p>
          <a:p>
            <a:endParaRPr lang="en-GB" dirty="0"/>
          </a:p>
        </p:txBody>
      </p:sp>
    </p:spTree>
    <p:extLst>
      <p:ext uri="{BB962C8B-B14F-4D97-AF65-F5344CB8AC3E}">
        <p14:creationId xmlns:p14="http://schemas.microsoft.com/office/powerpoint/2010/main" val="40960991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9"/>
                                        </p:tgtEl>
                                      </p:cBhvr>
                                    </p:cmd>
                                  </p:childTnLst>
                                </p:cTn>
                              </p:par>
                            </p:childTnLst>
                          </p:cTn>
                        </p:par>
                      </p:childTnLst>
                    </p:cTn>
                  </p:par>
                </p:childTnLst>
              </p:cTn>
              <p:nextCondLst>
                <p:cond evt="onClick" delay="0">
                  <p:tgtEl>
                    <p:spTgt spid="19"/>
                  </p:tgtEl>
                </p:cond>
              </p:nextCondLst>
            </p:seq>
            <p:video>
              <p:cMediaNode vol="100000">
                <p:cTn id="7" fill="hold" display="0">
                  <p:stCondLst>
                    <p:cond delay="indefinite"/>
                  </p:stCondLst>
                </p:cTn>
                <p:tgtEl>
                  <p:spTgt spid="19"/>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5816" y="188640"/>
            <a:ext cx="3034680" cy="634082"/>
          </a:xfrm>
        </p:spPr>
        <p:txBody>
          <a:bodyPr>
            <a:normAutofit/>
          </a:bodyPr>
          <a:lstStyle/>
          <a:p>
            <a:r>
              <a:rPr lang="en-GB" sz="2000" b="1" dirty="0" smtClean="0"/>
              <a:t>Testing my model</a:t>
            </a:r>
            <a:endParaRPr lang="en-GB" sz="2000" b="1" dirty="0"/>
          </a:p>
        </p:txBody>
      </p:sp>
      <p:grpSp>
        <p:nvGrpSpPr>
          <p:cNvPr id="14" name="Group 13"/>
          <p:cNvGrpSpPr/>
          <p:nvPr/>
        </p:nvGrpSpPr>
        <p:grpSpPr>
          <a:xfrm>
            <a:off x="107504" y="757692"/>
            <a:ext cx="3672408" cy="5707801"/>
            <a:chOff x="251520" y="995244"/>
            <a:chExt cx="3672408" cy="5707801"/>
          </a:xfrm>
        </p:grpSpPr>
        <p:sp>
          <p:nvSpPr>
            <p:cNvPr id="6" name="TextBox 5"/>
            <p:cNvSpPr txBox="1"/>
            <p:nvPr/>
          </p:nvSpPr>
          <p:spPr>
            <a:xfrm>
              <a:off x="251520" y="995244"/>
              <a:ext cx="3672408" cy="1569660"/>
            </a:xfrm>
            <a:prstGeom prst="rect">
              <a:avLst/>
            </a:prstGeom>
            <a:noFill/>
            <a:ln>
              <a:solidFill>
                <a:schemeClr val="tx1"/>
              </a:solidFill>
            </a:ln>
          </p:spPr>
          <p:txBody>
            <a:bodyPr wrap="square" rtlCol="0">
              <a:spAutoFit/>
            </a:bodyPr>
            <a:lstStyle/>
            <a:p>
              <a:r>
                <a:rPr lang="en-GB" sz="1200" dirty="0" smtClean="0"/>
                <a:t>Testing my final model will put the design to the test and see how successful it really is at cutting pizza along with how my design features that I have developed will or wont make the product easier for the consumer to use. </a:t>
              </a:r>
              <a:r>
                <a:rPr lang="en-GB" sz="1200" dirty="0"/>
                <a:t>I</a:t>
              </a:r>
              <a:r>
                <a:rPr lang="en-GB" sz="1200" dirty="0" smtClean="0"/>
                <a:t> will receive helpful feedback and opinions from reviewers who are testing my product, this will allow me to get someone else's point of view on the product so I can potentially analyse any flaws in the design.</a:t>
              </a:r>
              <a:endParaRPr lang="en-GB" sz="1200" dirty="0"/>
            </a:p>
          </p:txBody>
        </p:sp>
        <p:sp>
          <p:nvSpPr>
            <p:cNvPr id="19" name="TextBox 18"/>
            <p:cNvSpPr txBox="1"/>
            <p:nvPr/>
          </p:nvSpPr>
          <p:spPr>
            <a:xfrm>
              <a:off x="251520" y="2546219"/>
              <a:ext cx="3672408" cy="1384995"/>
            </a:xfrm>
            <a:prstGeom prst="rect">
              <a:avLst/>
            </a:prstGeom>
            <a:noFill/>
            <a:ln>
              <a:solidFill>
                <a:schemeClr val="tx1"/>
              </a:solidFill>
            </a:ln>
          </p:spPr>
          <p:txBody>
            <a:bodyPr wrap="square" rtlCol="0">
              <a:spAutoFit/>
            </a:bodyPr>
            <a:lstStyle/>
            <a:p>
              <a:r>
                <a:rPr lang="en-GB" sz="1200" dirty="0" smtClean="0"/>
                <a:t>By creating a model that is the same size as the actual product would be, I have allowed the design to be validly reviewed as it accurately represents the real thing. Although some aspects of the product, like the material used in the model, aren't the same as what the final product will have because the process’ involved in moulding and shaping them require more experience.</a:t>
              </a:r>
              <a:endParaRPr lang="en-GB" sz="1200" dirty="0"/>
            </a:p>
          </p:txBody>
        </p:sp>
        <p:sp>
          <p:nvSpPr>
            <p:cNvPr id="21" name="TextBox 20"/>
            <p:cNvSpPr txBox="1"/>
            <p:nvPr/>
          </p:nvSpPr>
          <p:spPr>
            <a:xfrm>
              <a:off x="251520" y="3933056"/>
              <a:ext cx="3672408" cy="2769989"/>
            </a:xfrm>
            <a:prstGeom prst="rect">
              <a:avLst/>
            </a:prstGeom>
            <a:noFill/>
            <a:ln>
              <a:solidFill>
                <a:schemeClr val="tx1"/>
              </a:solidFill>
            </a:ln>
          </p:spPr>
          <p:txBody>
            <a:bodyPr wrap="square" rtlCol="0">
              <a:spAutoFit/>
            </a:bodyPr>
            <a:lstStyle/>
            <a:p>
              <a:pPr marL="342900" indent="-342900">
                <a:buFont typeface="+mj-lt"/>
                <a:buAutoNum type="arabicPeriod"/>
              </a:pPr>
              <a:r>
                <a:rPr lang="en-GB" sz="1200" dirty="0" smtClean="0">
                  <a:solidFill>
                    <a:srgbClr val="FF0000"/>
                  </a:solidFill>
                </a:rPr>
                <a:t>What (if any) modifications could potentially be made to my design to make it more comfortable and ergonomic for the consumer when using my product?</a:t>
              </a:r>
            </a:p>
            <a:p>
              <a:pPr marL="342900" indent="-342900">
                <a:buFont typeface="+mj-lt"/>
                <a:buAutoNum type="arabicPeriod"/>
              </a:pPr>
              <a:r>
                <a:rPr lang="en-GB" sz="1200" dirty="0" smtClean="0">
                  <a:solidFill>
                    <a:srgbClr val="00CC00"/>
                  </a:solidFill>
                </a:rPr>
                <a:t>How does the detachable aspect of the product work to increase safety in your opinion?</a:t>
              </a:r>
            </a:p>
            <a:p>
              <a:pPr marL="342900" indent="-342900">
                <a:buFont typeface="+mj-lt"/>
                <a:buAutoNum type="arabicPeriod"/>
              </a:pPr>
              <a:r>
                <a:rPr lang="en-GB" sz="1200" dirty="0" smtClean="0">
                  <a:solidFill>
                    <a:schemeClr val="accent6">
                      <a:lumMod val="75000"/>
                    </a:schemeClr>
                  </a:solidFill>
                </a:rPr>
                <a:t>Is the size of the product appropriate for its task?</a:t>
              </a:r>
            </a:p>
            <a:p>
              <a:pPr marL="342900" indent="-342900">
                <a:buFont typeface="+mj-lt"/>
                <a:buAutoNum type="arabicPeriod"/>
              </a:pPr>
              <a:endParaRPr lang="en-GB" sz="1200" dirty="0" smtClean="0"/>
            </a:p>
            <a:p>
              <a:r>
                <a:rPr lang="en-GB" sz="1200" dirty="0" smtClean="0"/>
                <a:t>I've designed a mini questionnaire for the potential testers of my product to highlight the key strengths and weakness of my product. The results will give me further information on the product that I can use to suggest some further modifications to the design.</a:t>
              </a:r>
            </a:p>
            <a:p>
              <a:pPr marL="342900" indent="-342900">
                <a:buFont typeface="+mj-lt"/>
                <a:buAutoNum type="arabicPeriod"/>
              </a:pPr>
              <a:endParaRPr lang="en-GB" dirty="0"/>
            </a:p>
          </p:txBody>
        </p:sp>
      </p:grpSp>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flipV="1">
            <a:off x="3958263" y="3415884"/>
            <a:ext cx="1381399" cy="1036050"/>
          </a:xfrm>
          <a:prstGeom prst="rect">
            <a:avLst/>
          </a:prstGeom>
        </p:spPr>
      </p:pic>
      <p:pic>
        <p:nvPicPr>
          <p:cNvPr id="4" name="IMG_0797.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rot="5400000">
            <a:off x="3798777" y="1159141"/>
            <a:ext cx="1266236" cy="712258"/>
          </a:xfrm>
          <a:prstGeom prst="rect">
            <a:avLst/>
          </a:prstGeom>
        </p:spPr>
      </p:pic>
      <p:pic>
        <p:nvPicPr>
          <p:cNvPr id="5" name="IMG_0794.TRIM.MOV">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rot="5400000">
            <a:off x="7774499" y="1083585"/>
            <a:ext cx="1489794" cy="838009"/>
          </a:xfrm>
          <a:prstGeom prst="rect">
            <a:avLst/>
          </a:prstGeom>
        </p:spPr>
      </p:pic>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0800000">
            <a:off x="5325734" y="3415884"/>
            <a:ext cx="1172716" cy="1072900"/>
          </a:xfrm>
          <a:prstGeom prst="rect">
            <a:avLst/>
          </a:prstGeom>
        </p:spPr>
      </p:pic>
      <p:sp>
        <p:nvSpPr>
          <p:cNvPr id="8" name="TextBox 7"/>
          <p:cNvSpPr txBox="1"/>
          <p:nvPr/>
        </p:nvSpPr>
        <p:spPr>
          <a:xfrm>
            <a:off x="4932039" y="757692"/>
            <a:ext cx="3168352" cy="1446550"/>
          </a:xfrm>
          <a:prstGeom prst="rect">
            <a:avLst/>
          </a:prstGeom>
          <a:noFill/>
        </p:spPr>
        <p:txBody>
          <a:bodyPr wrap="square" rtlCol="0">
            <a:spAutoFit/>
          </a:bodyPr>
          <a:lstStyle/>
          <a:p>
            <a:r>
              <a:rPr lang="en-GB" sz="1100" dirty="0" smtClean="0"/>
              <a:t>In my </a:t>
            </a:r>
            <a:r>
              <a:rPr lang="en-GB" sz="1100" b="1" dirty="0" smtClean="0"/>
              <a:t>specification and design brief </a:t>
            </a:r>
            <a:r>
              <a:rPr lang="en-GB" sz="1100" dirty="0" smtClean="0"/>
              <a:t>I specified what I would like to improve from the original product by improving the shape of the product so that its more </a:t>
            </a:r>
            <a:r>
              <a:rPr lang="en-GB" sz="1100" b="1" dirty="0" smtClean="0"/>
              <a:t>ergonomic</a:t>
            </a:r>
            <a:r>
              <a:rPr lang="en-GB" sz="1100" dirty="0" smtClean="0"/>
              <a:t> for the user when the product is in use sand putting features in place that increase the </a:t>
            </a:r>
            <a:r>
              <a:rPr lang="en-GB" sz="1100" b="1" dirty="0" smtClean="0"/>
              <a:t>products safety. </a:t>
            </a:r>
            <a:r>
              <a:rPr lang="en-GB" sz="1100" dirty="0" smtClean="0"/>
              <a:t>These videos feature my peers reviewing the product both when its in use and afterwards when its being cleaned.</a:t>
            </a:r>
            <a:endParaRPr lang="en-GB" sz="1100" dirty="0"/>
          </a:p>
        </p:txBody>
      </p:sp>
      <p:sp>
        <p:nvSpPr>
          <p:cNvPr id="9" name="TextBox 8"/>
          <p:cNvSpPr txBox="1"/>
          <p:nvPr/>
        </p:nvSpPr>
        <p:spPr>
          <a:xfrm>
            <a:off x="4075766" y="2247487"/>
            <a:ext cx="2152418" cy="1277273"/>
          </a:xfrm>
          <a:prstGeom prst="rect">
            <a:avLst/>
          </a:prstGeom>
          <a:noFill/>
        </p:spPr>
        <p:txBody>
          <a:bodyPr wrap="square" rtlCol="0">
            <a:spAutoFit/>
          </a:bodyPr>
          <a:lstStyle/>
          <a:p>
            <a:r>
              <a:rPr lang="en-GB" sz="1100" dirty="0" smtClean="0"/>
              <a:t>In the video above Will goes through the process of dissembling and reassembling the product so that it can be washed. This feature of my design works flawlessly and is in my opinion a strength of the product.</a:t>
            </a:r>
            <a:endParaRPr lang="en-GB" sz="1100" dirty="0"/>
          </a:p>
        </p:txBody>
      </p:sp>
      <p:sp>
        <p:nvSpPr>
          <p:cNvPr id="10" name="TextBox 9"/>
          <p:cNvSpPr txBox="1"/>
          <p:nvPr/>
        </p:nvSpPr>
        <p:spPr>
          <a:xfrm>
            <a:off x="4075766" y="3524761"/>
            <a:ext cx="2569765" cy="368682"/>
          </a:xfrm>
          <a:prstGeom prst="rect">
            <a:avLst/>
          </a:prstGeom>
          <a:noFill/>
        </p:spPr>
        <p:txBody>
          <a:bodyPr wrap="square" rtlCol="0">
            <a:spAutoFit/>
          </a:bodyPr>
          <a:lstStyle/>
          <a:p>
            <a:r>
              <a:rPr lang="en-GB" dirty="0" smtClean="0">
                <a:solidFill>
                  <a:srgbClr val="FF0000"/>
                </a:solidFill>
              </a:rPr>
              <a:t>Before and after washing</a:t>
            </a:r>
            <a:endParaRPr lang="en-GB" dirty="0">
              <a:solidFill>
                <a:srgbClr val="FF0000"/>
              </a:solidFill>
            </a:endParaRPr>
          </a:p>
        </p:txBody>
      </p:sp>
      <p:sp>
        <p:nvSpPr>
          <p:cNvPr id="11" name="TextBox 10"/>
          <p:cNvSpPr txBox="1"/>
          <p:nvPr/>
        </p:nvSpPr>
        <p:spPr>
          <a:xfrm>
            <a:off x="6645531" y="2280851"/>
            <a:ext cx="2134153" cy="1384995"/>
          </a:xfrm>
          <a:prstGeom prst="rect">
            <a:avLst/>
          </a:prstGeom>
          <a:noFill/>
        </p:spPr>
        <p:txBody>
          <a:bodyPr wrap="square" rtlCol="0">
            <a:spAutoFit/>
          </a:bodyPr>
          <a:lstStyle/>
          <a:p>
            <a:r>
              <a:rPr lang="en-GB" sz="1200" dirty="0" smtClean="0"/>
              <a:t>In the video above Jack highlights another strength of the products design which is the “grip” and the “green thing” ( the clip ), according to him these make it easier to cut through the pizza.</a:t>
            </a:r>
            <a:endParaRPr lang="en-GB" sz="1200" dirty="0"/>
          </a:p>
        </p:txBody>
      </p:sp>
      <p:cxnSp>
        <p:nvCxnSpPr>
          <p:cNvPr id="22" name="Straight Arrow Connector 21"/>
          <p:cNvCxnSpPr/>
          <p:nvPr/>
        </p:nvCxnSpPr>
        <p:spPr>
          <a:xfrm>
            <a:off x="4211960" y="1801658"/>
            <a:ext cx="0" cy="497044"/>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5" name="Straight Arrow Connector 24"/>
          <p:cNvCxnSpPr/>
          <p:nvPr/>
        </p:nvCxnSpPr>
        <p:spPr>
          <a:xfrm>
            <a:off x="8519396" y="2032329"/>
            <a:ext cx="0" cy="497044"/>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pic>
        <p:nvPicPr>
          <p:cNvPr id="2050"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075766" y="4965723"/>
            <a:ext cx="794917" cy="14109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p:cNvSpPr txBox="1"/>
          <p:nvPr/>
        </p:nvSpPr>
        <p:spPr>
          <a:xfrm>
            <a:off x="3923928" y="4425104"/>
            <a:ext cx="1728192" cy="369332"/>
          </a:xfrm>
          <a:prstGeom prst="rect">
            <a:avLst/>
          </a:prstGeom>
          <a:noFill/>
        </p:spPr>
        <p:txBody>
          <a:bodyPr wrap="square" rtlCol="0">
            <a:spAutoFit/>
          </a:bodyPr>
          <a:lstStyle/>
          <a:p>
            <a:r>
              <a:rPr lang="en-GB" dirty="0" smtClean="0">
                <a:solidFill>
                  <a:srgbClr val="FF0000"/>
                </a:solidFill>
              </a:rPr>
              <a:t>Watch me</a:t>
            </a:r>
            <a:endParaRPr lang="en-GB" dirty="0">
              <a:solidFill>
                <a:srgbClr val="FF0000"/>
              </a:solidFill>
            </a:endParaRPr>
          </a:p>
        </p:txBody>
      </p:sp>
      <p:sp>
        <p:nvSpPr>
          <p:cNvPr id="18" name="TextBox 17"/>
          <p:cNvSpPr txBox="1"/>
          <p:nvPr/>
        </p:nvSpPr>
        <p:spPr>
          <a:xfrm>
            <a:off x="4959066" y="4393044"/>
            <a:ext cx="3900842" cy="2708434"/>
          </a:xfrm>
          <a:prstGeom prst="rect">
            <a:avLst/>
          </a:prstGeom>
          <a:noFill/>
        </p:spPr>
        <p:txBody>
          <a:bodyPr wrap="square" rtlCol="0">
            <a:spAutoFit/>
          </a:bodyPr>
          <a:lstStyle/>
          <a:p>
            <a:r>
              <a:rPr lang="en-GB" sz="1000" dirty="0" smtClean="0"/>
              <a:t>This video was my peers response to the questionnaire: </a:t>
            </a:r>
            <a:r>
              <a:rPr lang="en-GB" sz="1000" dirty="0">
                <a:solidFill>
                  <a:srgbClr val="FF0000"/>
                </a:solidFill>
              </a:rPr>
              <a:t>What (if any) modifications could potentially be made to my design to make it more comfortable and ergonomic for the consumer when using my product?</a:t>
            </a:r>
          </a:p>
          <a:p>
            <a:r>
              <a:rPr lang="en-GB" sz="1000" dirty="0" smtClean="0"/>
              <a:t>“the product gives your wrist a good stability when you're using it and its comfortable but I would add a moulded hand grip thing so it really fits the shape of your fingers.”</a:t>
            </a:r>
          </a:p>
          <a:p>
            <a:r>
              <a:rPr lang="en-GB" sz="1000" dirty="0">
                <a:solidFill>
                  <a:srgbClr val="00CC00"/>
                </a:solidFill>
              </a:rPr>
              <a:t>How does the detachable aspect of the product work to increase safety in your </a:t>
            </a:r>
            <a:r>
              <a:rPr lang="en-GB" sz="1000" dirty="0" smtClean="0">
                <a:solidFill>
                  <a:srgbClr val="00CC00"/>
                </a:solidFill>
              </a:rPr>
              <a:t>opinion?</a:t>
            </a:r>
            <a:endParaRPr lang="en-GB" sz="1000" dirty="0">
              <a:solidFill>
                <a:srgbClr val="00CC00"/>
              </a:solidFill>
            </a:endParaRPr>
          </a:p>
          <a:p>
            <a:r>
              <a:rPr lang="en-GB" sz="1000" dirty="0" smtClean="0"/>
              <a:t>“well its really simple to just slide that clip out and the whole product comes apart so that feature means you can give everywhere a good wash rather than having areas hidden from the eye”</a:t>
            </a:r>
          </a:p>
          <a:p>
            <a:r>
              <a:rPr lang="en-GB" sz="1000" dirty="0">
                <a:solidFill>
                  <a:schemeClr val="accent6">
                    <a:lumMod val="75000"/>
                  </a:schemeClr>
                </a:solidFill>
              </a:rPr>
              <a:t>Is the size of the product appropriate for its task</a:t>
            </a:r>
            <a:r>
              <a:rPr lang="en-GB" sz="1000" dirty="0" smtClean="0">
                <a:solidFill>
                  <a:schemeClr val="accent6">
                    <a:lumMod val="75000"/>
                  </a:schemeClr>
                </a:solidFill>
              </a:rPr>
              <a:t>?</a:t>
            </a:r>
          </a:p>
          <a:p>
            <a:r>
              <a:rPr lang="en-GB" sz="1000" dirty="0" smtClean="0"/>
              <a:t>“yeah absolutely; after using the previous model id say this size is more suitable to the average person, it also doesn’t need to be any bigger especially if people are going to have it stored in their kitchen”</a:t>
            </a:r>
            <a:endParaRPr lang="en-GB" sz="1000" dirty="0"/>
          </a:p>
          <a:p>
            <a:endParaRPr lang="en-GB" sz="1000" dirty="0" smtClean="0"/>
          </a:p>
          <a:p>
            <a:endParaRPr lang="en-GB" sz="1000" dirty="0"/>
          </a:p>
        </p:txBody>
      </p:sp>
      <p:cxnSp>
        <p:nvCxnSpPr>
          <p:cNvPr id="27" name="Straight Arrow Connector 26"/>
          <p:cNvCxnSpPr/>
          <p:nvPr/>
        </p:nvCxnSpPr>
        <p:spPr>
          <a:xfrm>
            <a:off x="3688188" y="5747262"/>
            <a:ext cx="387578"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9" name="Straight Arrow Connector 28"/>
          <p:cNvCxnSpPr/>
          <p:nvPr/>
        </p:nvCxnSpPr>
        <p:spPr>
          <a:xfrm>
            <a:off x="3561876" y="5862006"/>
            <a:ext cx="387578"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0" name="Straight Arrow Connector 29"/>
          <p:cNvCxnSpPr/>
          <p:nvPr/>
        </p:nvCxnSpPr>
        <p:spPr>
          <a:xfrm>
            <a:off x="3509559" y="6030329"/>
            <a:ext cx="387578"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2661855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10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video>
              <p:cMediaNode vol="80000">
                <p:cTn id="13" fill="hold" display="0">
                  <p:stCondLst>
                    <p:cond delay="indefinite"/>
                  </p:stCondLst>
                </p:cTn>
                <p:tgtEl>
                  <p:spTgt spid="5"/>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067944" y="35263"/>
            <a:ext cx="3250704" cy="562074"/>
          </a:xfrm>
        </p:spPr>
        <p:txBody>
          <a:bodyPr>
            <a:normAutofit/>
          </a:bodyPr>
          <a:lstStyle/>
          <a:p>
            <a:r>
              <a:rPr lang="en-GB" sz="2000" b="1" dirty="0" smtClean="0"/>
              <a:t>Summary of results</a:t>
            </a:r>
            <a:endParaRPr lang="en-GB" sz="2000" b="1" dirty="0"/>
          </a:p>
        </p:txBody>
      </p:sp>
      <p:sp>
        <p:nvSpPr>
          <p:cNvPr id="5" name="TextBox 4"/>
          <p:cNvSpPr txBox="1"/>
          <p:nvPr/>
        </p:nvSpPr>
        <p:spPr>
          <a:xfrm>
            <a:off x="167562" y="0"/>
            <a:ext cx="4536504" cy="7879080"/>
          </a:xfrm>
          <a:prstGeom prst="rect">
            <a:avLst/>
          </a:prstGeom>
          <a:noFill/>
        </p:spPr>
        <p:txBody>
          <a:bodyPr wrap="square" rtlCol="0">
            <a:spAutoFit/>
          </a:bodyPr>
          <a:lstStyle/>
          <a:p>
            <a:r>
              <a:rPr lang="en-GB" dirty="0" smtClean="0"/>
              <a:t>Points from my feedback and testing:</a:t>
            </a:r>
          </a:p>
          <a:p>
            <a:r>
              <a:rPr lang="en-GB" sz="1100" dirty="0" smtClean="0"/>
              <a:t>What worked particularly well, as the reviewers agree, </a:t>
            </a:r>
            <a:r>
              <a:rPr lang="en-GB" sz="1100" dirty="0" smtClean="0">
                <a:solidFill>
                  <a:srgbClr val="00FF00"/>
                </a:solidFill>
              </a:rPr>
              <a:t>is </a:t>
            </a:r>
            <a:r>
              <a:rPr lang="en-GB" sz="1100" b="1" dirty="0" smtClean="0">
                <a:solidFill>
                  <a:srgbClr val="00FF00"/>
                </a:solidFill>
              </a:rPr>
              <a:t>the clip of the product</a:t>
            </a:r>
            <a:r>
              <a:rPr lang="en-GB" sz="1100" dirty="0" smtClean="0"/>
              <a:t>; this aspect of the design improved ergonomics of the product and was also the key component in making the product detachable which is one of the key features of the design. With the exception of the clips finish I think it only requires one further modification as was highlighted in my testing: “</a:t>
            </a:r>
            <a:r>
              <a:rPr lang="en-GB" sz="1100" b="1" i="1" dirty="0" smtClean="0"/>
              <a:t>if </a:t>
            </a:r>
            <a:r>
              <a:rPr lang="en-GB" sz="1100" b="1" i="1" dirty="0"/>
              <a:t>I could suggest an improvement it would be to have some way of </a:t>
            </a:r>
            <a:r>
              <a:rPr lang="en-GB" sz="1100" b="1" i="1" u="sng" dirty="0"/>
              <a:t>securing the clip </a:t>
            </a:r>
            <a:r>
              <a:rPr lang="en-GB" sz="1100" b="1" i="1" dirty="0"/>
              <a:t>on so it doesn’t slide off the product because of the angle its </a:t>
            </a:r>
            <a:r>
              <a:rPr lang="en-GB" sz="1100" b="1" i="1" dirty="0" smtClean="0"/>
              <a:t>at</a:t>
            </a:r>
            <a:r>
              <a:rPr lang="en-GB" sz="1100" i="1" dirty="0" smtClean="0"/>
              <a:t>” </a:t>
            </a:r>
            <a:r>
              <a:rPr lang="en-GB" sz="1100" dirty="0" smtClean="0"/>
              <a:t>this aspect of the clip is something that can be developed so that it doesn’t fall down the slant of the design.</a:t>
            </a:r>
          </a:p>
          <a:p>
            <a:endParaRPr lang="en-GB" sz="1100" dirty="0" smtClean="0"/>
          </a:p>
          <a:p>
            <a:r>
              <a:rPr lang="en-GB" sz="1100" dirty="0" smtClean="0"/>
              <a:t>Another weakness of the model that was highlighted from the testing of my clip was the </a:t>
            </a:r>
            <a:r>
              <a:rPr lang="en-GB" sz="1100" b="1" dirty="0" smtClean="0">
                <a:solidFill>
                  <a:srgbClr val="FF0000"/>
                </a:solidFill>
              </a:rPr>
              <a:t>size of the blade</a:t>
            </a:r>
            <a:r>
              <a:rPr lang="en-GB" sz="1100" b="1" dirty="0" smtClean="0"/>
              <a:t> </a:t>
            </a:r>
            <a:r>
              <a:rPr lang="en-GB" sz="1100" dirty="0" smtClean="0"/>
              <a:t>of the model: as half of the blade was obscured within the design there was only a small space between the bottom the product and the pizza which resulted in the main body of the model making contact with the pizza: “</a:t>
            </a:r>
            <a:r>
              <a:rPr lang="en-GB" sz="1100" b="1" i="1" dirty="0"/>
              <a:t>an improvement that could be made to this would be </a:t>
            </a:r>
            <a:r>
              <a:rPr lang="en-GB" sz="1100" b="1" i="1" u="sng" dirty="0"/>
              <a:t>raising the blade and the front of the design </a:t>
            </a:r>
            <a:r>
              <a:rPr lang="en-GB" sz="1100" b="1" i="1" dirty="0"/>
              <a:t>to that it doesn’t make as much contact with the pizza </a:t>
            </a:r>
            <a:r>
              <a:rPr lang="en-GB" sz="1100" i="1" dirty="0" smtClean="0"/>
              <a:t>“. </a:t>
            </a:r>
            <a:r>
              <a:rPr lang="en-GB" sz="1100" dirty="0" smtClean="0"/>
              <a:t>this flaw can be easily solved with a bigger blade  with a larger radius which would increase the space between the pizza and the body of the model.</a:t>
            </a:r>
          </a:p>
          <a:p>
            <a:endParaRPr lang="en-GB" sz="1100" dirty="0"/>
          </a:p>
          <a:p>
            <a:r>
              <a:rPr lang="en-GB" sz="1100" dirty="0" smtClean="0"/>
              <a:t>A </a:t>
            </a:r>
            <a:r>
              <a:rPr lang="en-GB" sz="1100" dirty="0"/>
              <a:t>strength of my product which was recognised by my peers was how </a:t>
            </a:r>
            <a:r>
              <a:rPr lang="en-GB" sz="1100" b="1" dirty="0">
                <a:solidFill>
                  <a:srgbClr val="00CC00"/>
                </a:solidFill>
              </a:rPr>
              <a:t>comfortable</a:t>
            </a:r>
            <a:r>
              <a:rPr lang="en-GB" sz="1100" dirty="0">
                <a:solidFill>
                  <a:srgbClr val="00CC00"/>
                </a:solidFill>
              </a:rPr>
              <a:t> </a:t>
            </a:r>
            <a:r>
              <a:rPr lang="en-GB" sz="1100" dirty="0"/>
              <a:t>it is to hold the model and how effective the clip is at enhancing this comfort, this was one of my specification points that I wanted to incorporate into my design so this aspect has definitely met the design requirements</a:t>
            </a:r>
            <a:r>
              <a:rPr lang="en-GB" sz="1100" dirty="0" smtClean="0"/>
              <a:t>. To further improve the comfort of the design it was suggested that I could include a moulded grip to fit the users fingers: </a:t>
            </a:r>
            <a:r>
              <a:rPr lang="en-GB" sz="1100" b="1" i="1" dirty="0" smtClean="0"/>
              <a:t>“ </a:t>
            </a:r>
            <a:r>
              <a:rPr lang="en-GB" sz="1100" b="1" i="1" dirty="0"/>
              <a:t>I would add a </a:t>
            </a:r>
            <a:r>
              <a:rPr lang="en-GB" sz="1100" b="1" i="1" u="sng" dirty="0"/>
              <a:t>moulded hand grip </a:t>
            </a:r>
            <a:r>
              <a:rPr lang="en-GB" sz="1100" b="1" i="1" dirty="0"/>
              <a:t>thing so it really fits the shape of your </a:t>
            </a:r>
            <a:r>
              <a:rPr lang="en-GB" sz="1100" b="1" i="1" dirty="0" smtClean="0"/>
              <a:t>fingers” </a:t>
            </a:r>
            <a:r>
              <a:rPr lang="en-GB" sz="1100" dirty="0" smtClean="0"/>
              <a:t>including a moulded grip into my product could be done easily using a model board prototype which is vacuum formed and then filled with resin.</a:t>
            </a:r>
          </a:p>
          <a:p>
            <a:r>
              <a:rPr lang="en-GB" sz="1100" dirty="0" smtClean="0"/>
              <a:t> </a:t>
            </a:r>
          </a:p>
          <a:p>
            <a:r>
              <a:rPr lang="en-GB" sz="1100" dirty="0" smtClean="0"/>
              <a:t>The </a:t>
            </a:r>
            <a:r>
              <a:rPr lang="en-GB" sz="1100" b="1" dirty="0" smtClean="0">
                <a:solidFill>
                  <a:srgbClr val="00CC00"/>
                </a:solidFill>
              </a:rPr>
              <a:t>detachable aspect</a:t>
            </a:r>
            <a:r>
              <a:rPr lang="en-GB" sz="1100" b="1" dirty="0" smtClean="0"/>
              <a:t> </a:t>
            </a:r>
            <a:r>
              <a:rPr lang="en-GB" sz="1100" dirty="0" smtClean="0"/>
              <a:t>of the design was very useful in the testing of my product, after using it to cut a pizza it was clear how essential it is to thoroughly wash the product which was easily done: </a:t>
            </a:r>
            <a:r>
              <a:rPr lang="en-GB" sz="1100" i="1" dirty="0" smtClean="0"/>
              <a:t>“</a:t>
            </a:r>
            <a:r>
              <a:rPr lang="en-GB" sz="1100" b="1" i="1" dirty="0"/>
              <a:t>well its really simple to just slide that clip out and the whole product comes apart so that feature means you can give everywhere a good wash rather than having areas hidden from the </a:t>
            </a:r>
            <a:r>
              <a:rPr lang="en-GB" sz="1100" b="1" i="1" dirty="0" smtClean="0"/>
              <a:t>eye” </a:t>
            </a:r>
            <a:r>
              <a:rPr lang="en-GB" sz="1100" dirty="0" smtClean="0"/>
              <a:t>there were no suggestions for improvement for this aspect of the design, I think it works well and it has met the design brief of a product with features that enhance the safety of the user.</a:t>
            </a:r>
            <a:endParaRPr lang="en-GB" sz="1100" i="1" dirty="0" smtClean="0"/>
          </a:p>
          <a:p>
            <a:endParaRPr lang="en-GB" sz="1100" b="1" i="1" dirty="0"/>
          </a:p>
          <a:p>
            <a:endParaRPr lang="en-GB" sz="1100" b="1" i="1" dirty="0" smtClean="0"/>
          </a:p>
          <a:p>
            <a:endParaRPr lang="en-GB" sz="1200" dirty="0"/>
          </a:p>
          <a:p>
            <a:endParaRPr lang="en-GB" sz="1200" dirty="0"/>
          </a:p>
          <a:p>
            <a:endParaRPr lang="en-GB" sz="1200" dirty="0"/>
          </a:p>
          <a:p>
            <a:endParaRPr lang="en-GB" sz="1200" dirty="0" smtClean="0"/>
          </a:p>
        </p:txBody>
      </p:sp>
      <p:sp>
        <p:nvSpPr>
          <p:cNvPr id="8" name="TextBox 7"/>
          <p:cNvSpPr txBox="1"/>
          <p:nvPr/>
        </p:nvSpPr>
        <p:spPr>
          <a:xfrm>
            <a:off x="4614952" y="620688"/>
            <a:ext cx="4260422" cy="2123658"/>
          </a:xfrm>
          <a:prstGeom prst="rect">
            <a:avLst/>
          </a:prstGeom>
          <a:noFill/>
        </p:spPr>
        <p:txBody>
          <a:bodyPr wrap="square" rtlCol="0">
            <a:spAutoFit/>
          </a:bodyPr>
          <a:lstStyle/>
          <a:p>
            <a:r>
              <a:rPr lang="en-GB" sz="1200" dirty="0" smtClean="0"/>
              <a:t>Overall I am happy that the model achieved two of the three specification points I raised; one of the specification points was no longer relevant to the design, “</a:t>
            </a:r>
            <a:r>
              <a:rPr lang="en-GB" sz="1200" dirty="0"/>
              <a:t>To improve the products </a:t>
            </a:r>
            <a:r>
              <a:rPr lang="en-GB" sz="1200" b="1" dirty="0"/>
              <a:t>grip the handle will be positioned horizontally </a:t>
            </a:r>
            <a:r>
              <a:rPr lang="en-GB" sz="1200" dirty="0"/>
              <a:t>over the </a:t>
            </a:r>
            <a:r>
              <a:rPr lang="en-GB" sz="1200" dirty="0" smtClean="0"/>
              <a:t>blade”  after I had began development and modification of the design which changed the shape and size of the design. In my opinion the product meets the most important spec point regarding the ergonomics and safety of the design, it also performs its intended function which is to cut pizza. The model itself however isn't of a high enough quality to be tested in a manner that the real product would be.</a:t>
            </a:r>
          </a:p>
        </p:txBody>
      </p:sp>
      <p:sp>
        <p:nvSpPr>
          <p:cNvPr id="10" name="TextBox 9"/>
          <p:cNvSpPr txBox="1"/>
          <p:nvPr/>
        </p:nvSpPr>
        <p:spPr>
          <a:xfrm>
            <a:off x="4645230" y="2924944"/>
            <a:ext cx="3024336" cy="307777"/>
          </a:xfrm>
          <a:prstGeom prst="rect">
            <a:avLst/>
          </a:prstGeom>
          <a:noFill/>
        </p:spPr>
        <p:txBody>
          <a:bodyPr wrap="square" rtlCol="0">
            <a:spAutoFit/>
          </a:bodyPr>
          <a:lstStyle/>
          <a:p>
            <a:r>
              <a:rPr lang="en-GB" sz="1400" b="1" dirty="0" smtClean="0"/>
              <a:t>Final justified improvement</a:t>
            </a:r>
            <a:endParaRPr lang="en-GB" sz="1400" b="1" dirty="0"/>
          </a:p>
        </p:txBody>
      </p:sp>
      <p:pic>
        <p:nvPicPr>
          <p:cNvPr id="1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1756" y="5264908"/>
            <a:ext cx="1085443" cy="688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4791420" y="3347708"/>
            <a:ext cx="4260422" cy="1938992"/>
          </a:xfrm>
          <a:prstGeom prst="rect">
            <a:avLst/>
          </a:prstGeom>
          <a:noFill/>
        </p:spPr>
        <p:txBody>
          <a:bodyPr wrap="square" rtlCol="0">
            <a:spAutoFit/>
          </a:bodyPr>
          <a:lstStyle/>
          <a:p>
            <a:r>
              <a:rPr lang="en-GB" sz="1200" dirty="0" smtClean="0"/>
              <a:t>A final improvement I will make to my product will be to raise the front of the body of the design and increase the size of the blade, not the body. This will raise the product even further from the pizza and the combination of adjustments will prevent it from making any contact with the pizza. This improvement is in response to the feedback I received from the potential testers about the size and shape of the model. The existing product makes too much contact with the pizza, this will cause unnecessary contact of the food which will make a mess of the meal.</a:t>
            </a:r>
            <a:endParaRPr lang="en-GB" sz="1200" dirty="0"/>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04066" y="5341778"/>
            <a:ext cx="2376264" cy="1443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37772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56" y="6365"/>
            <a:ext cx="3610744" cy="490066"/>
          </a:xfrm>
        </p:spPr>
        <p:txBody>
          <a:bodyPr>
            <a:normAutofit/>
          </a:bodyPr>
          <a:lstStyle/>
          <a:p>
            <a:r>
              <a:rPr lang="en-GB" sz="2000" dirty="0" smtClean="0"/>
              <a:t>Response to my feedback</a:t>
            </a:r>
            <a:endParaRPr lang="en-GB" sz="2000" dirty="0"/>
          </a:p>
        </p:txBody>
      </p:sp>
      <p:sp>
        <p:nvSpPr>
          <p:cNvPr id="3" name="Content Placeholder 2"/>
          <p:cNvSpPr>
            <a:spLocks noGrp="1"/>
          </p:cNvSpPr>
          <p:nvPr>
            <p:ph idx="1"/>
          </p:nvPr>
        </p:nvSpPr>
        <p:spPr>
          <a:xfrm>
            <a:off x="0" y="521703"/>
            <a:ext cx="3250704" cy="1900808"/>
          </a:xfrm>
        </p:spPr>
        <p:txBody>
          <a:bodyPr>
            <a:noAutofit/>
          </a:bodyPr>
          <a:lstStyle/>
          <a:p>
            <a:pPr marL="0" indent="0">
              <a:buNone/>
            </a:pPr>
            <a:r>
              <a:rPr lang="en-GB" sz="1050" dirty="0" smtClean="0"/>
              <a:t>As a response to my feedback and testing I have redesigned the shape of the product and some aspects of the design to improve its function as a pizza cutter, in my opinion the last model wasn’t of a high enough quality to be validly evaluated. Two things that I acted on in particular are the </a:t>
            </a:r>
            <a:r>
              <a:rPr lang="en-GB" sz="1050" b="1" dirty="0" smtClean="0"/>
              <a:t>elevated front of the pizza cutter </a:t>
            </a:r>
            <a:r>
              <a:rPr lang="en-GB" sz="1050" dirty="0" smtClean="0"/>
              <a:t>which prevents unwanted contact between the product and the pizza, and the </a:t>
            </a:r>
            <a:r>
              <a:rPr lang="en-GB" sz="1050" b="1" dirty="0" smtClean="0"/>
              <a:t>adjustments made to the clip </a:t>
            </a:r>
            <a:r>
              <a:rPr lang="en-GB" sz="1050" dirty="0" smtClean="0"/>
              <a:t>of the product which prevent it from slipping down the product when its in use. Here are some screenshots of my final design and a comparison to the previous one.</a:t>
            </a:r>
            <a:endParaRPr lang="en-GB" sz="1050" dirty="0"/>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202" t="14853" r="55000" b="31125"/>
          <a:stretch/>
        </p:blipFill>
        <p:spPr bwMode="auto">
          <a:xfrm>
            <a:off x="3563888" y="187280"/>
            <a:ext cx="1081582" cy="1369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015" t="13414" r="60410" b="33873"/>
          <a:stretch/>
        </p:blipFill>
        <p:spPr bwMode="auto">
          <a:xfrm>
            <a:off x="7368243" y="70572"/>
            <a:ext cx="1209667" cy="15048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854033" y="133372"/>
            <a:ext cx="1872208" cy="73866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GB" sz="1050" dirty="0" smtClean="0"/>
              <a:t>I have raised the front of the design and made the product generally more curvy so it looks aesthetically pleasing.</a:t>
            </a:r>
            <a:endParaRPr lang="en-GB" sz="1050" dirty="0"/>
          </a:p>
        </p:txBody>
      </p:sp>
      <p:sp>
        <p:nvSpPr>
          <p:cNvPr id="5" name="TextBox 4"/>
          <p:cNvSpPr txBox="1"/>
          <p:nvPr/>
        </p:nvSpPr>
        <p:spPr>
          <a:xfrm>
            <a:off x="5000671" y="998300"/>
            <a:ext cx="1894636" cy="577081"/>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GB" sz="1050" dirty="0" smtClean="0"/>
              <a:t>my old model is noticeably less flowing in its design and more rigid.</a:t>
            </a:r>
            <a:endParaRPr lang="en-GB" sz="1050" dirty="0"/>
          </a:p>
        </p:txBody>
      </p:sp>
      <p:sp>
        <p:nvSpPr>
          <p:cNvPr id="6" name="TextBox 5"/>
          <p:cNvSpPr txBox="1"/>
          <p:nvPr/>
        </p:nvSpPr>
        <p:spPr>
          <a:xfrm>
            <a:off x="323528" y="2780928"/>
            <a:ext cx="3550341" cy="954107"/>
          </a:xfrm>
          <a:prstGeom prst="rect">
            <a:avLst/>
          </a:prstGeom>
          <a:noFill/>
        </p:spPr>
        <p:txBody>
          <a:bodyPr wrap="square" rtlCol="0">
            <a:spAutoFit/>
          </a:bodyPr>
          <a:lstStyle/>
          <a:p>
            <a:r>
              <a:rPr lang="en-GB" sz="800" dirty="0" smtClean="0"/>
              <a:t>I'm going to use the same method of producing my model but with a new design. Once I have finished using the 3D router to shape the product I'm going to fill in the drill holes that were left during the making process. The product will then be shaped with sanding paper; I'm going to curve the edges and sand down the top of the model so it can fit the users hand. This stage will also make the model board material smoother. I can then apply primer and spray paint once that has dried. Here are some designs of the new model:</a:t>
            </a:r>
            <a:endParaRPr lang="en-GB" sz="800" dirty="0"/>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880555">
            <a:off x="142387" y="4836970"/>
            <a:ext cx="2805601" cy="17486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963" t="13519" r="19515" b="30251"/>
          <a:stretch/>
        </p:blipFill>
        <p:spPr bwMode="auto">
          <a:xfrm>
            <a:off x="107504" y="3735035"/>
            <a:ext cx="1244424" cy="9688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63147" y="1639176"/>
            <a:ext cx="1080020" cy="18451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1327178">
            <a:off x="3741811" y="3918393"/>
            <a:ext cx="774216" cy="602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3120808" y="4564609"/>
            <a:ext cx="2016224" cy="707886"/>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GB" sz="1000" dirty="0" smtClean="0"/>
              <a:t>Clip with fold on the end to prevent it slipping down the product, I'm going to use an acrylic heater to form the bend.</a:t>
            </a:r>
            <a:endParaRPr lang="en-GB" sz="1000" dirty="0"/>
          </a:p>
        </p:txBody>
      </p:sp>
      <p:sp>
        <p:nvSpPr>
          <p:cNvPr id="10" name="TextBox 9"/>
          <p:cNvSpPr txBox="1"/>
          <p:nvPr/>
        </p:nvSpPr>
        <p:spPr>
          <a:xfrm>
            <a:off x="971600" y="2473151"/>
            <a:ext cx="2902269" cy="307777"/>
          </a:xfrm>
          <a:prstGeom prst="rect">
            <a:avLst/>
          </a:prstGeom>
          <a:noFill/>
        </p:spPr>
        <p:txBody>
          <a:bodyPr wrap="square" rtlCol="0">
            <a:spAutoFit/>
          </a:bodyPr>
          <a:lstStyle/>
          <a:p>
            <a:r>
              <a:rPr lang="en-GB" sz="1400" u="sng" dirty="0" smtClean="0"/>
              <a:t>Making my Model</a:t>
            </a:r>
            <a:endParaRPr lang="en-GB" sz="1400" u="sng" dirty="0"/>
          </a:p>
        </p:txBody>
      </p:sp>
      <p:sp>
        <p:nvSpPr>
          <p:cNvPr id="11" name="TextBox 10"/>
          <p:cNvSpPr txBox="1"/>
          <p:nvPr/>
        </p:nvSpPr>
        <p:spPr>
          <a:xfrm>
            <a:off x="2495474" y="5802644"/>
            <a:ext cx="2244540" cy="861774"/>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GB" sz="1000" dirty="0" smtClean="0"/>
              <a:t>I'm going to make little adjustments to the products finish like rounding off the corners. This improves the aesthetics of the product and reduces the risk of the user being harmed on a sharp edge.</a:t>
            </a:r>
            <a:endParaRPr lang="en-GB" sz="1000" dirty="0"/>
          </a:p>
        </p:txBody>
      </p:sp>
      <p:cxnSp>
        <p:nvCxnSpPr>
          <p:cNvPr id="13" name="Straight Arrow Connector 12"/>
          <p:cNvCxnSpPr>
            <a:stCxn id="2050" idx="3"/>
          </p:cNvCxnSpPr>
          <p:nvPr/>
        </p:nvCxnSpPr>
        <p:spPr>
          <a:xfrm flipV="1">
            <a:off x="2917381" y="5386545"/>
            <a:ext cx="281889" cy="333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2140845" y="6309320"/>
            <a:ext cx="281889" cy="333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351928" y="3861048"/>
            <a:ext cx="1923928" cy="58477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GB" sz="800" dirty="0" smtClean="0"/>
              <a:t>Here’s a CAD video of my final model. This along with the sketches help give a better idea of what it will look like in three dimensions.</a:t>
            </a:r>
            <a:endParaRPr lang="en-GB" sz="800" dirty="0"/>
          </a:p>
        </p:txBody>
      </p:sp>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5153077" y="2170641"/>
            <a:ext cx="1440000" cy="1080000"/>
          </a:xfrm>
          <a:prstGeom prst="rect">
            <a:avLst/>
          </a:prstGeom>
        </p:spPr>
      </p:pic>
      <p:pic>
        <p:nvPicPr>
          <p:cNvPr id="14" name="Picture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5400000">
            <a:off x="5064278" y="4250551"/>
            <a:ext cx="1238012" cy="928509"/>
          </a:xfrm>
          <a:prstGeom prst="rect">
            <a:avLst/>
          </a:prstGeom>
        </p:spPr>
      </p:pic>
      <p:pic>
        <p:nvPicPr>
          <p:cNvPr id="15" name="Picture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400000">
            <a:off x="6175307" y="5555590"/>
            <a:ext cx="1440000" cy="1080000"/>
          </a:xfrm>
          <a:prstGeom prst="rect">
            <a:avLst/>
          </a:prstGeom>
        </p:spPr>
      </p:pic>
      <p:pic>
        <p:nvPicPr>
          <p:cNvPr id="16" name="Picture 1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5400000">
            <a:off x="6366369" y="2199389"/>
            <a:ext cx="1744497" cy="1308372"/>
          </a:xfrm>
          <a:prstGeom prst="rect">
            <a:avLst/>
          </a:prstGeom>
        </p:spPr>
      </p:pic>
      <p:pic>
        <p:nvPicPr>
          <p:cNvPr id="18" name="Picture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5400000">
            <a:off x="8080754" y="6033813"/>
            <a:ext cx="845392" cy="634044"/>
          </a:xfrm>
          <a:prstGeom prst="rect">
            <a:avLst/>
          </a:prstGeom>
        </p:spPr>
      </p:pic>
      <p:sp>
        <p:nvSpPr>
          <p:cNvPr id="21" name="TextBox 20"/>
          <p:cNvSpPr txBox="1"/>
          <p:nvPr/>
        </p:nvSpPr>
        <p:spPr>
          <a:xfrm>
            <a:off x="6417942" y="3735035"/>
            <a:ext cx="2637741" cy="1061829"/>
          </a:xfrm>
          <a:prstGeom prst="rect">
            <a:avLst/>
          </a:prstGeom>
          <a:noFill/>
        </p:spPr>
        <p:txBody>
          <a:bodyPr wrap="square" rtlCol="0">
            <a:spAutoFit/>
          </a:bodyPr>
          <a:lstStyle/>
          <a:p>
            <a:r>
              <a:rPr lang="en-GB" sz="700" dirty="0" smtClean="0"/>
              <a:t>Here are some photos of my final model; after using the 2D router I began filing down the model, this gave it the desired curves along the edges. I also filed down the top of the model in certain areas to fit the users hand. I then began sanding the model down to it was smooth and free of any scratches or unwanted marks. After that I used a white spray paint to give the model an even cot. The process of making my clip was very simple; once it had been laser cut I rounded off the edges with a file and polished it on the polishing wheel.</a:t>
            </a:r>
            <a:endParaRPr lang="en-GB" sz="700" dirty="0"/>
          </a:p>
        </p:txBody>
      </p:sp>
      <p:sp>
        <p:nvSpPr>
          <p:cNvPr id="22" name="TextBox 21"/>
          <p:cNvSpPr txBox="1"/>
          <p:nvPr/>
        </p:nvSpPr>
        <p:spPr>
          <a:xfrm>
            <a:off x="4854033" y="3484238"/>
            <a:ext cx="1658505" cy="630942"/>
          </a:xfrm>
          <a:prstGeom prst="rect">
            <a:avLst/>
          </a:prstGeom>
          <a:noFill/>
        </p:spPr>
        <p:txBody>
          <a:bodyPr wrap="square" rtlCol="0">
            <a:spAutoFit/>
          </a:bodyPr>
          <a:lstStyle/>
          <a:p>
            <a:r>
              <a:rPr lang="en-GB" sz="700" dirty="0" smtClean="0"/>
              <a:t>Here's a photo to show the improvements made to the latest model and how it looks compared to the old model. This demonstrates the benefits that came with curving the new model.</a:t>
            </a:r>
            <a:endParaRPr lang="en-GB" sz="700" dirty="0"/>
          </a:p>
        </p:txBody>
      </p:sp>
      <p:sp>
        <p:nvSpPr>
          <p:cNvPr id="23" name="TextBox 22"/>
          <p:cNvSpPr txBox="1"/>
          <p:nvPr/>
        </p:nvSpPr>
        <p:spPr>
          <a:xfrm>
            <a:off x="4943167" y="5711305"/>
            <a:ext cx="1357025" cy="1200329"/>
          </a:xfrm>
          <a:prstGeom prst="rect">
            <a:avLst/>
          </a:prstGeom>
          <a:noFill/>
        </p:spPr>
        <p:txBody>
          <a:bodyPr wrap="square" rtlCol="0">
            <a:spAutoFit/>
          </a:bodyPr>
          <a:lstStyle/>
          <a:p>
            <a:r>
              <a:rPr lang="en-GB" sz="900" dirty="0" smtClean="0"/>
              <a:t>These photos help to show the filed down areas at the top of the model that are there to fit the users hand and improve ergonomics when the product is in use.</a:t>
            </a:r>
            <a:endParaRPr lang="en-GB" sz="900" dirty="0"/>
          </a:p>
        </p:txBody>
      </p:sp>
      <p:pic>
        <p:nvPicPr>
          <p:cNvPr id="24" name="Picture 2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5400000">
            <a:off x="7821921" y="2500035"/>
            <a:ext cx="1209235" cy="906926"/>
          </a:xfrm>
          <a:prstGeom prst="rect">
            <a:avLst/>
          </a:prstGeom>
        </p:spPr>
      </p:pic>
      <p:pic>
        <p:nvPicPr>
          <p:cNvPr id="25" name="Picture 2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5400000">
            <a:off x="8026577" y="4962644"/>
            <a:ext cx="960000" cy="720000"/>
          </a:xfrm>
          <a:prstGeom prst="rect">
            <a:avLst/>
          </a:prstGeom>
        </p:spPr>
      </p:pic>
      <p:sp>
        <p:nvSpPr>
          <p:cNvPr id="26" name="TextBox 25"/>
          <p:cNvSpPr txBox="1"/>
          <p:nvPr/>
        </p:nvSpPr>
        <p:spPr>
          <a:xfrm>
            <a:off x="5382563" y="1605048"/>
            <a:ext cx="2403735" cy="369332"/>
          </a:xfrm>
          <a:prstGeom prst="rect">
            <a:avLst/>
          </a:prstGeom>
          <a:noFill/>
        </p:spPr>
        <p:txBody>
          <a:bodyPr wrap="square" rtlCol="0">
            <a:spAutoFit/>
          </a:bodyPr>
          <a:lstStyle/>
          <a:p>
            <a:r>
              <a:rPr lang="en-GB" b="1" dirty="0" smtClean="0"/>
              <a:t>My final model</a:t>
            </a:r>
            <a:endParaRPr lang="en-GB" b="1" dirty="0"/>
          </a:p>
        </p:txBody>
      </p:sp>
    </p:spTree>
    <p:extLst>
      <p:ext uri="{BB962C8B-B14F-4D97-AF65-F5344CB8AC3E}">
        <p14:creationId xmlns:p14="http://schemas.microsoft.com/office/powerpoint/2010/main" val="29500186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262566" y="-273905"/>
            <a:ext cx="2736304" cy="85010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2000" b="1" u="sng" dirty="0" smtClean="0"/>
              <a:t>Testing of final model</a:t>
            </a:r>
            <a:endParaRPr lang="en-GB" sz="2000" b="1" u="sng" dirty="0"/>
          </a:p>
        </p:txBody>
      </p:sp>
      <p:sp>
        <p:nvSpPr>
          <p:cNvPr id="10" name="Content Placeholder 2"/>
          <p:cNvSpPr txBox="1">
            <a:spLocks/>
          </p:cNvSpPr>
          <p:nvPr/>
        </p:nvSpPr>
        <p:spPr>
          <a:xfrm>
            <a:off x="40699" y="851078"/>
            <a:ext cx="3235157" cy="3225994"/>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endParaRPr lang="en-GB" sz="1200" dirty="0" smtClean="0"/>
          </a:p>
          <a:p>
            <a:pPr algn="l"/>
            <a:r>
              <a:rPr lang="en-GB" sz="1200" dirty="0" smtClean="0"/>
              <a:t>My model is now of a high enough quality to be tested in a manner that the real product would be, enabling people testing it to get an accurate picture of the improvements I have made. </a:t>
            </a:r>
          </a:p>
          <a:p>
            <a:pPr algn="l"/>
            <a:endParaRPr lang="en-GB" sz="1200" dirty="0" smtClean="0"/>
          </a:p>
          <a:p>
            <a:pPr algn="l"/>
            <a:r>
              <a:rPr lang="en-GB" sz="1200" dirty="0" smtClean="0"/>
              <a:t>Here's </a:t>
            </a:r>
            <a:r>
              <a:rPr lang="en-GB" sz="1200" dirty="0" smtClean="0"/>
              <a:t>a video of testing my model on a </a:t>
            </a:r>
            <a:r>
              <a:rPr lang="en-GB" sz="1200" dirty="0" err="1" smtClean="0"/>
              <a:t>plastecine</a:t>
            </a:r>
            <a:r>
              <a:rPr lang="en-GB" sz="1200" dirty="0" smtClean="0"/>
              <a:t> pizza; I chose to use this method of pizza so that I have a range of test. I think </a:t>
            </a:r>
            <a:r>
              <a:rPr lang="en-GB" sz="1200" dirty="0" err="1" smtClean="0"/>
              <a:t>plastecine</a:t>
            </a:r>
            <a:r>
              <a:rPr lang="en-GB" sz="1200" dirty="0" smtClean="0"/>
              <a:t> will also test the product harder as it’s significantly harder to slice through than pizza is, </a:t>
            </a:r>
            <a:r>
              <a:rPr lang="en-GB" sz="1200" dirty="0" smtClean="0"/>
              <a:t>I chose this method of testing because this is the pizza cutters main function; this will judge how effective the product is at cutting pizza. It may also reveal any further improvements that I can make to the product. I asked to review the product in his opinion, give feedback, compare it to the original product, and highlight the products strengths and weaknesses including how I could improve it.</a:t>
            </a:r>
            <a:endParaRPr lang="en-GB" sz="1200" dirty="0"/>
          </a:p>
        </p:txBody>
      </p:sp>
      <p:sp>
        <p:nvSpPr>
          <p:cNvPr id="11" name="TextBox 10"/>
          <p:cNvSpPr txBox="1"/>
          <p:nvPr/>
        </p:nvSpPr>
        <p:spPr>
          <a:xfrm>
            <a:off x="25302" y="524817"/>
            <a:ext cx="2448272" cy="307777"/>
          </a:xfrm>
          <a:prstGeom prst="rect">
            <a:avLst/>
          </a:prstGeom>
          <a:noFill/>
        </p:spPr>
        <p:txBody>
          <a:bodyPr wrap="square" rtlCol="0">
            <a:spAutoFit/>
          </a:bodyPr>
          <a:lstStyle/>
          <a:p>
            <a:r>
              <a:rPr lang="en-GB" sz="1400" b="1" dirty="0" smtClean="0"/>
              <a:t>Testing and Feedback</a:t>
            </a:r>
            <a:endParaRPr lang="en-GB" sz="1400" b="1" dirty="0"/>
          </a:p>
        </p:txBody>
      </p:sp>
      <p:graphicFrame>
        <p:nvGraphicFramePr>
          <p:cNvPr id="12" name="Table 11"/>
          <p:cNvGraphicFramePr>
            <a:graphicFrameLocks noGrp="1"/>
          </p:cNvGraphicFramePr>
          <p:nvPr>
            <p:extLst>
              <p:ext uri="{D42A27DB-BD31-4B8C-83A1-F6EECF244321}">
                <p14:modId xmlns:p14="http://schemas.microsoft.com/office/powerpoint/2010/main" val="187540560"/>
              </p:ext>
            </p:extLst>
          </p:nvPr>
        </p:nvGraphicFramePr>
        <p:xfrm>
          <a:off x="5017146" y="3645024"/>
          <a:ext cx="4006252" cy="2962887"/>
        </p:xfrm>
        <a:graphic>
          <a:graphicData uri="http://schemas.openxmlformats.org/drawingml/2006/table">
            <a:tbl>
              <a:tblPr firstRow="1" bandRow="1">
                <a:tableStyleId>{5C22544A-7EE6-4342-B048-85BDC9FD1C3A}</a:tableStyleId>
              </a:tblPr>
              <a:tblGrid>
                <a:gridCol w="2003126"/>
                <a:gridCol w="2003126"/>
              </a:tblGrid>
              <a:tr h="402567">
                <a:tc>
                  <a:txBody>
                    <a:bodyPr/>
                    <a:lstStyle/>
                    <a:p>
                      <a:r>
                        <a:rPr lang="en-GB" dirty="0" smtClean="0"/>
                        <a:t>Strengths</a:t>
                      </a:r>
                      <a:endParaRPr lang="en-GB" dirty="0"/>
                    </a:p>
                  </a:txBody>
                  <a:tcPr/>
                </a:tc>
                <a:tc>
                  <a:txBody>
                    <a:bodyPr/>
                    <a:lstStyle/>
                    <a:p>
                      <a:r>
                        <a:rPr lang="en-GB" dirty="0" smtClean="0"/>
                        <a:t>Weaknesses</a:t>
                      </a:r>
                      <a:endParaRPr lang="en-GB" dirty="0"/>
                    </a:p>
                  </a:txBody>
                  <a:tcPr/>
                </a:tc>
              </a:tr>
              <a:tr h="2159536">
                <a:tc>
                  <a:txBody>
                    <a:bodyPr/>
                    <a:lstStyle/>
                    <a:p>
                      <a:pPr marL="285750" indent="-285750">
                        <a:buFont typeface="Arial" panose="020B0604020202020204" pitchFamily="34" charset="0"/>
                        <a:buChar char="•"/>
                      </a:pPr>
                      <a:r>
                        <a:rPr lang="en-GB" sz="900" dirty="0" smtClean="0"/>
                        <a:t>Ben,</a:t>
                      </a:r>
                      <a:r>
                        <a:rPr lang="en-GB" sz="900" baseline="0" dirty="0" smtClean="0"/>
                        <a:t> “improving the lip [front of the product] made it much easier to cut the pizza without any mess”.</a:t>
                      </a:r>
                    </a:p>
                    <a:p>
                      <a:pPr marL="285750" indent="-285750">
                        <a:buFont typeface="Arial" panose="020B0604020202020204" pitchFamily="34" charset="0"/>
                        <a:buChar char="•"/>
                      </a:pPr>
                      <a:r>
                        <a:rPr lang="en-GB" sz="900" baseline="0" dirty="0" smtClean="0"/>
                        <a:t>Will, “I like the shape of this design most; it looks like a modern kitchen utensil”.</a:t>
                      </a:r>
                    </a:p>
                    <a:p>
                      <a:pPr marL="285750" indent="-285750">
                        <a:buFont typeface="Arial" panose="020B0604020202020204" pitchFamily="34" charset="0"/>
                        <a:buChar char="•"/>
                      </a:pPr>
                      <a:r>
                        <a:rPr lang="en-GB" sz="900" baseline="0" dirty="0" err="1" smtClean="0"/>
                        <a:t>Seb</a:t>
                      </a:r>
                      <a:r>
                        <a:rPr lang="en-GB" sz="900" baseline="0" dirty="0" smtClean="0"/>
                        <a:t>, “the design of this model makes it easy to hold, especially the clip </a:t>
                      </a:r>
                    </a:p>
                    <a:p>
                      <a:pPr marL="0" indent="0">
                        <a:buFont typeface="Arial" panose="020B0604020202020204" pitchFamily="34" charset="0"/>
                        <a:buNone/>
                      </a:pPr>
                      <a:r>
                        <a:rPr lang="en-GB" sz="900" dirty="0" smtClean="0"/>
                        <a:t>Outlined:</a:t>
                      </a:r>
                    </a:p>
                    <a:p>
                      <a:pPr marL="0" indent="0">
                        <a:buFont typeface="Arial" panose="020B0604020202020204" pitchFamily="34" charset="0"/>
                        <a:buNone/>
                      </a:pPr>
                      <a:r>
                        <a:rPr lang="en-GB" sz="900" dirty="0" smtClean="0"/>
                        <a:t> - the</a:t>
                      </a:r>
                      <a:r>
                        <a:rPr lang="en-GB" sz="900" baseline="0" dirty="0" smtClean="0"/>
                        <a:t> raised body of the cutter at the front prevents any unnecessary contact made with the pizza.</a:t>
                      </a:r>
                    </a:p>
                    <a:p>
                      <a:pPr marL="0" indent="0">
                        <a:buFont typeface="Arial" panose="020B0604020202020204" pitchFamily="34" charset="0"/>
                        <a:buNone/>
                      </a:pPr>
                      <a:r>
                        <a:rPr lang="en-GB" sz="900" baseline="0" dirty="0" smtClean="0"/>
                        <a:t> - the aesthetically pleasing curves of the design.</a:t>
                      </a:r>
                    </a:p>
                    <a:p>
                      <a:pPr marL="0" indent="0">
                        <a:buFont typeface="Arial" panose="020B0604020202020204" pitchFamily="34" charset="0"/>
                        <a:buNone/>
                      </a:pPr>
                      <a:r>
                        <a:rPr lang="en-GB" sz="900" baseline="0" dirty="0" smtClean="0"/>
                        <a:t> -  features such as the clip improve the ergonomics of the product.</a:t>
                      </a:r>
                      <a:endParaRPr lang="en-GB" sz="900" dirty="0" smtClean="0"/>
                    </a:p>
                  </a:txBody>
                  <a:tcPr/>
                </a:tc>
                <a:tc>
                  <a:txBody>
                    <a:bodyPr/>
                    <a:lstStyle/>
                    <a:p>
                      <a:pPr marL="285750" indent="-285750">
                        <a:buFont typeface="Arial" panose="020B0604020202020204" pitchFamily="34" charset="0"/>
                        <a:buChar char="•"/>
                      </a:pPr>
                      <a:r>
                        <a:rPr lang="en-GB" sz="900" dirty="0" smtClean="0"/>
                        <a:t>Ben, “the acrylic</a:t>
                      </a:r>
                      <a:r>
                        <a:rPr lang="en-GB" sz="900" baseline="0" dirty="0" smtClean="0"/>
                        <a:t> clip of the product feels unprofessional and not very resistant to general wear”.</a:t>
                      </a:r>
                    </a:p>
                    <a:p>
                      <a:pPr marL="285750" indent="-285750">
                        <a:buFont typeface="Arial" panose="020B0604020202020204" pitchFamily="34" charset="0"/>
                        <a:buChar char="•"/>
                      </a:pPr>
                      <a:r>
                        <a:rPr lang="en-GB" sz="900" baseline="0" dirty="0" smtClean="0"/>
                        <a:t>Will, “white probably isn't the appropriate colour for a pizza cutter? Maybe a tomato red?”</a:t>
                      </a:r>
                    </a:p>
                    <a:p>
                      <a:pPr marL="285750" indent="-285750">
                        <a:buFont typeface="Arial" panose="020B0604020202020204" pitchFamily="34" charset="0"/>
                        <a:buChar char="•"/>
                      </a:pPr>
                      <a:r>
                        <a:rPr lang="en-GB" sz="900" baseline="0" dirty="0" err="1" smtClean="0"/>
                        <a:t>Seb</a:t>
                      </a:r>
                      <a:r>
                        <a:rPr lang="en-GB" sz="900" baseline="0" dirty="0" smtClean="0"/>
                        <a:t>, “personally I prefer to use a pizza cutter that has a bigger spinning blade, it makes the process of cutting it much easier.”</a:t>
                      </a:r>
                    </a:p>
                    <a:p>
                      <a:pPr marL="0" indent="0">
                        <a:buFont typeface="Arial" panose="020B0604020202020204" pitchFamily="34" charset="0"/>
                        <a:buNone/>
                      </a:pPr>
                      <a:r>
                        <a:rPr lang="en-GB" sz="900" baseline="0" dirty="0" smtClean="0"/>
                        <a:t>Outlined:</a:t>
                      </a:r>
                    </a:p>
                    <a:p>
                      <a:pPr marL="0" indent="0">
                        <a:buFont typeface="Arial" panose="020B0604020202020204" pitchFamily="34" charset="0"/>
                        <a:buNone/>
                      </a:pPr>
                      <a:r>
                        <a:rPr lang="en-GB" sz="900" baseline="0" dirty="0" smtClean="0"/>
                        <a:t> - poor quality acrylic material</a:t>
                      </a:r>
                    </a:p>
                    <a:p>
                      <a:pPr marL="0" indent="0">
                        <a:buFont typeface="Arial" panose="020B0604020202020204" pitchFamily="34" charset="0"/>
                        <a:buNone/>
                      </a:pPr>
                      <a:r>
                        <a:rPr lang="en-GB" sz="900" baseline="0" dirty="0" smtClean="0"/>
                        <a:t> - different finish of paint or a range</a:t>
                      </a:r>
                    </a:p>
                    <a:p>
                      <a:pPr marL="0" indent="0">
                        <a:buFont typeface="Arial" panose="020B0604020202020204" pitchFamily="34" charset="0"/>
                        <a:buNone/>
                      </a:pPr>
                      <a:r>
                        <a:rPr lang="en-GB" sz="900" baseline="0" dirty="0" smtClean="0"/>
                        <a:t> - bigger blade options</a:t>
                      </a:r>
                      <a:endParaRPr lang="en-GB" sz="900" dirty="0"/>
                    </a:p>
                  </a:txBody>
                  <a:tcPr/>
                </a:tc>
              </a:tr>
            </a:tbl>
          </a:graphicData>
        </a:graphic>
      </p:graphicFrame>
      <p:sp>
        <p:nvSpPr>
          <p:cNvPr id="13" name="TextBox 12"/>
          <p:cNvSpPr txBox="1"/>
          <p:nvPr/>
        </p:nvSpPr>
        <p:spPr>
          <a:xfrm>
            <a:off x="6012160" y="3219090"/>
            <a:ext cx="3024336"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900" dirty="0" smtClean="0"/>
              <a:t>Here are some strengths and weaknesses that I received from my peers and other students studying product design.</a:t>
            </a:r>
            <a:endParaRPr lang="en-GB" sz="900" dirty="0"/>
          </a:p>
        </p:txBody>
      </p:sp>
      <p:sp>
        <p:nvSpPr>
          <p:cNvPr id="14" name="TextBox 13"/>
          <p:cNvSpPr txBox="1"/>
          <p:nvPr/>
        </p:nvSpPr>
        <p:spPr>
          <a:xfrm>
            <a:off x="5508104" y="103410"/>
            <a:ext cx="2802707" cy="307777"/>
          </a:xfrm>
          <a:prstGeom prst="rect">
            <a:avLst/>
          </a:prstGeom>
          <a:noFill/>
        </p:spPr>
        <p:txBody>
          <a:bodyPr wrap="square" rtlCol="0">
            <a:spAutoFit/>
          </a:bodyPr>
          <a:lstStyle/>
          <a:p>
            <a:r>
              <a:rPr lang="en-GB" sz="1400" b="1" dirty="0" smtClean="0"/>
              <a:t>Meeting the specification</a:t>
            </a:r>
            <a:endParaRPr lang="en-GB" sz="1400" b="1" dirty="0"/>
          </a:p>
        </p:txBody>
      </p:sp>
      <p:sp>
        <p:nvSpPr>
          <p:cNvPr id="15" name="TextBox 14"/>
          <p:cNvSpPr txBox="1"/>
          <p:nvPr/>
        </p:nvSpPr>
        <p:spPr>
          <a:xfrm>
            <a:off x="3491879" y="457354"/>
            <a:ext cx="2277485" cy="132343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Arial" panose="020B0604020202020204" pitchFamily="34" charset="0"/>
              <a:buChar char="•"/>
            </a:pPr>
            <a:r>
              <a:rPr lang="en-GB" sz="800" dirty="0" smtClean="0">
                <a:solidFill>
                  <a:srgbClr val="FF0000"/>
                </a:solidFill>
              </a:rPr>
              <a:t>Function: needs little maintenance, comfortable and easy to use, reliable.</a:t>
            </a:r>
          </a:p>
          <a:p>
            <a:pPr marL="285750" indent="-285750">
              <a:buFont typeface="Arial" panose="020B0604020202020204" pitchFamily="34" charset="0"/>
              <a:buChar char="•"/>
            </a:pPr>
            <a:r>
              <a:rPr lang="en-GB" sz="800" dirty="0" smtClean="0">
                <a:solidFill>
                  <a:schemeClr val="tx2"/>
                </a:solidFill>
              </a:rPr>
              <a:t>Ergonomics: comfortable, easy to use, suitable for a range of audiences.</a:t>
            </a:r>
          </a:p>
          <a:p>
            <a:pPr marL="285750" indent="-285750">
              <a:buFont typeface="Arial" panose="020B0604020202020204" pitchFamily="34" charset="0"/>
              <a:buChar char="•"/>
            </a:pPr>
            <a:r>
              <a:rPr lang="en-GB" sz="800" dirty="0" smtClean="0">
                <a:solidFill>
                  <a:srgbClr val="00CC00"/>
                </a:solidFill>
              </a:rPr>
              <a:t>Safety: safety features reduce risk of users harming themselves.</a:t>
            </a:r>
          </a:p>
          <a:p>
            <a:pPr marL="285750" indent="-285750">
              <a:buFont typeface="Arial" panose="020B0604020202020204" pitchFamily="34" charset="0"/>
              <a:buChar char="•"/>
            </a:pPr>
            <a:r>
              <a:rPr lang="en-GB" sz="800" dirty="0" smtClean="0">
                <a:solidFill>
                  <a:schemeClr val="accent2">
                    <a:lumMod val="75000"/>
                  </a:schemeClr>
                </a:solidFill>
              </a:rPr>
              <a:t>Aesthetics: eye catching, innovative rather than generic, desirable to buyer.</a:t>
            </a:r>
          </a:p>
          <a:p>
            <a:pPr marL="285750" indent="-285750">
              <a:buFont typeface="Arial" panose="020B0604020202020204" pitchFamily="34" charset="0"/>
              <a:buChar char="•"/>
            </a:pPr>
            <a:r>
              <a:rPr lang="en-GB" sz="800" dirty="0" smtClean="0">
                <a:solidFill>
                  <a:schemeClr val="bg2">
                    <a:lumMod val="50000"/>
                  </a:schemeClr>
                </a:solidFill>
              </a:rPr>
              <a:t>Cost: affordable to manufacture keeping price low.</a:t>
            </a:r>
            <a:endParaRPr lang="en-GB" sz="800" dirty="0">
              <a:solidFill>
                <a:schemeClr val="bg2">
                  <a:lumMod val="50000"/>
                </a:schemeClr>
              </a:solidFill>
            </a:endParaRPr>
          </a:p>
        </p:txBody>
      </p:sp>
      <p:sp>
        <p:nvSpPr>
          <p:cNvPr id="16" name="TextBox 15"/>
          <p:cNvSpPr txBox="1"/>
          <p:nvPr/>
        </p:nvSpPr>
        <p:spPr>
          <a:xfrm>
            <a:off x="5769365" y="411187"/>
            <a:ext cx="3391938" cy="258532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900" dirty="0" smtClean="0">
                <a:solidFill>
                  <a:srgbClr val="FF0000"/>
                </a:solidFill>
              </a:rPr>
              <a:t>My products simple three component design is </a:t>
            </a:r>
            <a:r>
              <a:rPr lang="en-GB" sz="900" b="1" dirty="0" smtClean="0">
                <a:solidFill>
                  <a:srgbClr val="FF0000"/>
                </a:solidFill>
              </a:rPr>
              <a:t>constructed soundly</a:t>
            </a:r>
            <a:r>
              <a:rPr lang="en-GB" sz="900" dirty="0" smtClean="0">
                <a:solidFill>
                  <a:srgbClr val="FF0000"/>
                </a:solidFill>
              </a:rPr>
              <a:t> and fits together well making it function as intended</a:t>
            </a:r>
            <a:r>
              <a:rPr lang="en-GB" sz="900" dirty="0" smtClean="0">
                <a:solidFill>
                  <a:schemeClr val="tx2"/>
                </a:solidFill>
              </a:rPr>
              <a:t>. Features like the clip which extends out to </a:t>
            </a:r>
            <a:r>
              <a:rPr lang="en-GB" sz="900" b="1" dirty="0" smtClean="0">
                <a:solidFill>
                  <a:schemeClr val="tx2"/>
                </a:solidFill>
              </a:rPr>
              <a:t>support the users </a:t>
            </a:r>
            <a:r>
              <a:rPr lang="en-GB" sz="900" dirty="0" smtClean="0">
                <a:solidFill>
                  <a:schemeClr val="tx2"/>
                </a:solidFill>
              </a:rPr>
              <a:t>wrist and the rounded top of the product help to fit a </a:t>
            </a:r>
            <a:r>
              <a:rPr lang="en-GB" sz="900" b="1" dirty="0" smtClean="0">
                <a:solidFill>
                  <a:schemeClr val="tx2"/>
                </a:solidFill>
              </a:rPr>
              <a:t>range of hand sizes</a:t>
            </a:r>
            <a:r>
              <a:rPr lang="en-GB" sz="900" dirty="0" smtClean="0">
                <a:solidFill>
                  <a:schemeClr val="tx2"/>
                </a:solidFill>
              </a:rPr>
              <a:t>.</a:t>
            </a:r>
            <a:r>
              <a:rPr lang="en-GB" sz="900" dirty="0" smtClean="0"/>
              <a:t> </a:t>
            </a:r>
            <a:r>
              <a:rPr lang="en-GB" sz="900" dirty="0" smtClean="0">
                <a:solidFill>
                  <a:srgbClr val="00CC00"/>
                </a:solidFill>
              </a:rPr>
              <a:t>The clip also acts as a </a:t>
            </a:r>
            <a:r>
              <a:rPr lang="en-GB" sz="900" b="1" dirty="0" smtClean="0">
                <a:solidFill>
                  <a:srgbClr val="00CC00"/>
                </a:solidFill>
              </a:rPr>
              <a:t>safety feature</a:t>
            </a:r>
            <a:r>
              <a:rPr lang="en-GB" sz="900" dirty="0" smtClean="0">
                <a:solidFill>
                  <a:srgbClr val="00CC00"/>
                </a:solidFill>
              </a:rPr>
              <a:t>, preventing the user from slipping onto the blade if they were to slip. Another feature of that increases the users safety is the </a:t>
            </a:r>
            <a:r>
              <a:rPr lang="en-GB" sz="900" b="1" dirty="0" smtClean="0">
                <a:solidFill>
                  <a:srgbClr val="00CC00"/>
                </a:solidFill>
              </a:rPr>
              <a:t>detachable aspect </a:t>
            </a:r>
            <a:r>
              <a:rPr lang="en-GB" sz="900" dirty="0" smtClean="0">
                <a:solidFill>
                  <a:srgbClr val="00CC00"/>
                </a:solidFill>
              </a:rPr>
              <a:t>of the design, this allows for a </a:t>
            </a:r>
            <a:r>
              <a:rPr lang="en-GB" sz="900" b="1" dirty="0" smtClean="0">
                <a:solidFill>
                  <a:srgbClr val="00CC00"/>
                </a:solidFill>
              </a:rPr>
              <a:t>thorough cleaning </a:t>
            </a:r>
            <a:r>
              <a:rPr lang="en-GB" sz="900" dirty="0" smtClean="0">
                <a:solidFill>
                  <a:srgbClr val="00CC00"/>
                </a:solidFill>
              </a:rPr>
              <a:t>which prevent the risk of contamination or mould forming from old food</a:t>
            </a:r>
            <a:r>
              <a:rPr lang="en-GB" sz="900" dirty="0" smtClean="0">
                <a:solidFill>
                  <a:schemeClr val="accent2">
                    <a:lumMod val="75000"/>
                  </a:schemeClr>
                </a:solidFill>
              </a:rPr>
              <a:t>. The </a:t>
            </a:r>
            <a:r>
              <a:rPr lang="en-GB" sz="900" b="1" dirty="0" smtClean="0">
                <a:solidFill>
                  <a:schemeClr val="accent2">
                    <a:lumMod val="75000"/>
                  </a:schemeClr>
                </a:solidFill>
              </a:rPr>
              <a:t>unique shape </a:t>
            </a:r>
            <a:r>
              <a:rPr lang="en-GB" sz="900" dirty="0" smtClean="0">
                <a:solidFill>
                  <a:schemeClr val="accent2">
                    <a:lumMod val="75000"/>
                  </a:schemeClr>
                </a:solidFill>
              </a:rPr>
              <a:t>of the product makes it stand out from other pizza cutters, the shape contributes to making it an </a:t>
            </a:r>
            <a:r>
              <a:rPr lang="en-GB" sz="900" b="1" dirty="0" smtClean="0">
                <a:solidFill>
                  <a:schemeClr val="accent2">
                    <a:lumMod val="75000"/>
                  </a:schemeClr>
                </a:solidFill>
              </a:rPr>
              <a:t>eye catching </a:t>
            </a:r>
            <a:r>
              <a:rPr lang="en-GB" sz="900" dirty="0" smtClean="0">
                <a:solidFill>
                  <a:schemeClr val="accent2">
                    <a:lumMod val="75000"/>
                  </a:schemeClr>
                </a:solidFill>
              </a:rPr>
              <a:t>product as does the clip and the </a:t>
            </a:r>
            <a:r>
              <a:rPr lang="en-GB" sz="900" b="1" dirty="0" smtClean="0">
                <a:solidFill>
                  <a:schemeClr val="accent2">
                    <a:lumMod val="75000"/>
                  </a:schemeClr>
                </a:solidFill>
              </a:rPr>
              <a:t>innovative</a:t>
            </a:r>
            <a:r>
              <a:rPr lang="en-GB" sz="900" dirty="0" smtClean="0">
                <a:solidFill>
                  <a:schemeClr val="accent2">
                    <a:lumMod val="75000"/>
                  </a:schemeClr>
                </a:solidFill>
              </a:rPr>
              <a:t> way the product opens up for the user</a:t>
            </a:r>
            <a:r>
              <a:rPr lang="en-GB" sz="900" dirty="0" smtClean="0"/>
              <a:t>. </a:t>
            </a:r>
            <a:r>
              <a:rPr lang="en-GB" sz="900" dirty="0" smtClean="0">
                <a:solidFill>
                  <a:schemeClr val="bg2">
                    <a:lumMod val="50000"/>
                  </a:schemeClr>
                </a:solidFill>
              </a:rPr>
              <a:t>The </a:t>
            </a:r>
            <a:r>
              <a:rPr lang="en-GB" sz="900" b="1" dirty="0" smtClean="0">
                <a:solidFill>
                  <a:schemeClr val="bg2">
                    <a:lumMod val="50000"/>
                  </a:schemeClr>
                </a:solidFill>
              </a:rPr>
              <a:t>basic three components </a:t>
            </a:r>
            <a:r>
              <a:rPr lang="en-GB" sz="900" dirty="0" smtClean="0">
                <a:solidFill>
                  <a:schemeClr val="bg2">
                    <a:lumMod val="50000"/>
                  </a:schemeClr>
                </a:solidFill>
              </a:rPr>
              <a:t>of this design make it perfect for batch product, especially considering the two halves of the product are almost identical. This reduces the amount of additional </a:t>
            </a:r>
            <a:r>
              <a:rPr lang="en-GB" sz="900" b="1" dirty="0" smtClean="0">
                <a:solidFill>
                  <a:schemeClr val="bg2">
                    <a:lumMod val="50000"/>
                  </a:schemeClr>
                </a:solidFill>
              </a:rPr>
              <a:t>manufacturing processes </a:t>
            </a:r>
            <a:r>
              <a:rPr lang="en-GB" sz="900" dirty="0" smtClean="0">
                <a:solidFill>
                  <a:schemeClr val="bg2">
                    <a:lumMod val="50000"/>
                  </a:schemeClr>
                </a:solidFill>
              </a:rPr>
              <a:t>required and so reduces the overall cost of manufacture. This will allow me to </a:t>
            </a:r>
            <a:r>
              <a:rPr lang="en-GB" sz="900" b="1" dirty="0" smtClean="0">
                <a:solidFill>
                  <a:schemeClr val="bg2">
                    <a:lumMod val="50000"/>
                  </a:schemeClr>
                </a:solidFill>
              </a:rPr>
              <a:t>market</a:t>
            </a:r>
            <a:r>
              <a:rPr lang="en-GB" sz="900" dirty="0" smtClean="0">
                <a:solidFill>
                  <a:schemeClr val="bg2">
                    <a:lumMod val="50000"/>
                  </a:schemeClr>
                </a:solidFill>
              </a:rPr>
              <a:t> the product at a lower price and </a:t>
            </a:r>
            <a:r>
              <a:rPr lang="en-GB" sz="900" b="1" dirty="0" smtClean="0">
                <a:solidFill>
                  <a:schemeClr val="bg2">
                    <a:lumMod val="50000"/>
                  </a:schemeClr>
                </a:solidFill>
              </a:rPr>
              <a:t>turnover more profit </a:t>
            </a:r>
            <a:r>
              <a:rPr lang="en-GB" sz="900" dirty="0" smtClean="0">
                <a:solidFill>
                  <a:schemeClr val="bg2">
                    <a:lumMod val="50000"/>
                  </a:schemeClr>
                </a:solidFill>
              </a:rPr>
              <a:t>as a result.</a:t>
            </a:r>
            <a:endParaRPr lang="en-GB" sz="900" dirty="0">
              <a:solidFill>
                <a:schemeClr val="bg2">
                  <a:lumMod val="50000"/>
                </a:schemeClr>
              </a:solidFill>
            </a:endParaRPr>
          </a:p>
        </p:txBody>
      </p:sp>
      <p:sp>
        <p:nvSpPr>
          <p:cNvPr id="18" name="TextBox 17"/>
          <p:cNvSpPr txBox="1"/>
          <p:nvPr/>
        </p:nvSpPr>
        <p:spPr>
          <a:xfrm>
            <a:off x="3491878" y="1895651"/>
            <a:ext cx="2160242"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800" dirty="0" smtClean="0"/>
              <a:t>Of the three design briefs I created only two of them were still relevant to my product as I developed the design and changed it significantly. The two remaining briefs which are: “I'm </a:t>
            </a:r>
            <a:r>
              <a:rPr lang="en-GB" sz="800" dirty="0"/>
              <a:t>also going to </a:t>
            </a:r>
            <a:r>
              <a:rPr lang="en-GB" sz="800" b="1" dirty="0"/>
              <a:t>improve the shape of the product </a:t>
            </a:r>
            <a:r>
              <a:rPr lang="en-GB" sz="800" dirty="0"/>
              <a:t>so it’s more ergonomic for the end user</a:t>
            </a:r>
            <a:r>
              <a:rPr lang="en-GB" sz="800" dirty="0" smtClean="0"/>
              <a:t>.” and </a:t>
            </a:r>
            <a:r>
              <a:rPr lang="en-GB" sz="800" dirty="0"/>
              <a:t>features put in place to make it </a:t>
            </a:r>
            <a:r>
              <a:rPr lang="en-GB" sz="800" b="1" dirty="0"/>
              <a:t>safer to use</a:t>
            </a:r>
            <a:r>
              <a:rPr lang="en-GB" sz="800" dirty="0"/>
              <a:t>, to improve the safety of the product the blade will be detachable from the </a:t>
            </a:r>
            <a:r>
              <a:rPr lang="en-GB" sz="800" dirty="0" smtClean="0"/>
              <a:t>handle.”</a:t>
            </a:r>
            <a:endParaRPr lang="en-GB" sz="800" dirty="0"/>
          </a:p>
        </p:txBody>
      </p:sp>
      <p:pic>
        <p:nvPicPr>
          <p:cNvPr id="20" name="IMG_0880.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rot="16200000">
            <a:off x="3279723" y="3894568"/>
            <a:ext cx="1377606" cy="774904"/>
          </a:xfrm>
          <a:prstGeom prst="rect">
            <a:avLst/>
          </a:prstGeom>
        </p:spPr>
      </p:pic>
      <p:pic>
        <p:nvPicPr>
          <p:cNvPr id="21" name="IMG_0879.MOV">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rot="5400000">
            <a:off x="-398507" y="4654970"/>
            <a:ext cx="2312640" cy="1300860"/>
          </a:xfrm>
          <a:prstGeom prst="rect">
            <a:avLst/>
          </a:prstGeom>
        </p:spPr>
      </p:pic>
      <p:sp>
        <p:nvSpPr>
          <p:cNvPr id="22" name="TextBox 21"/>
          <p:cNvSpPr txBox="1"/>
          <p:nvPr/>
        </p:nvSpPr>
        <p:spPr>
          <a:xfrm>
            <a:off x="2990637" y="5055646"/>
            <a:ext cx="1955777" cy="1061829"/>
          </a:xfrm>
          <a:prstGeom prst="rect">
            <a:avLst/>
          </a:prstGeom>
          <a:noFill/>
        </p:spPr>
        <p:txBody>
          <a:bodyPr wrap="square" rtlCol="0">
            <a:spAutoFit/>
          </a:bodyPr>
          <a:lstStyle/>
          <a:p>
            <a:r>
              <a:rPr lang="en-GB" sz="1050" dirty="0" smtClean="0"/>
              <a:t>Here's a video to demonstrate how effective the model is at slicing through the </a:t>
            </a:r>
            <a:r>
              <a:rPr lang="en-GB" sz="1050" dirty="0" err="1" smtClean="0"/>
              <a:t>plastecine</a:t>
            </a:r>
            <a:r>
              <a:rPr lang="en-GB" sz="1050" dirty="0" smtClean="0"/>
              <a:t>, I found it very effortless compared to previous models as well as the initial product.</a:t>
            </a:r>
            <a:endParaRPr lang="en-GB" sz="1050" dirty="0"/>
          </a:p>
        </p:txBody>
      </p:sp>
      <p:sp>
        <p:nvSpPr>
          <p:cNvPr id="23" name="TextBox 22"/>
          <p:cNvSpPr txBox="1"/>
          <p:nvPr/>
        </p:nvSpPr>
        <p:spPr>
          <a:xfrm>
            <a:off x="3491879" y="3210363"/>
            <a:ext cx="1498781" cy="369332"/>
          </a:xfrm>
          <a:prstGeom prst="rect">
            <a:avLst/>
          </a:prstGeom>
          <a:noFill/>
        </p:spPr>
        <p:txBody>
          <a:bodyPr wrap="square" rtlCol="0">
            <a:spAutoFit/>
          </a:bodyPr>
          <a:lstStyle/>
          <a:p>
            <a:r>
              <a:rPr lang="en-GB" dirty="0" smtClean="0">
                <a:solidFill>
                  <a:srgbClr val="FF0000"/>
                </a:solidFill>
              </a:rPr>
              <a:t>WATCH ME</a:t>
            </a:r>
            <a:endParaRPr lang="en-GB" dirty="0">
              <a:solidFill>
                <a:srgbClr val="FF0000"/>
              </a:solidFill>
            </a:endParaRPr>
          </a:p>
        </p:txBody>
      </p:sp>
      <p:sp>
        <p:nvSpPr>
          <p:cNvPr id="24" name="TextBox 23"/>
          <p:cNvSpPr txBox="1"/>
          <p:nvPr/>
        </p:nvSpPr>
        <p:spPr>
          <a:xfrm>
            <a:off x="91033" y="6461720"/>
            <a:ext cx="1944216" cy="369332"/>
          </a:xfrm>
          <a:prstGeom prst="rect">
            <a:avLst/>
          </a:prstGeom>
          <a:noFill/>
        </p:spPr>
        <p:txBody>
          <a:bodyPr wrap="square" rtlCol="0">
            <a:spAutoFit/>
          </a:bodyPr>
          <a:lstStyle/>
          <a:p>
            <a:r>
              <a:rPr lang="en-GB" dirty="0" smtClean="0">
                <a:solidFill>
                  <a:srgbClr val="FF0000"/>
                </a:solidFill>
              </a:rPr>
              <a:t>WATCH ME</a:t>
            </a:r>
            <a:endParaRPr lang="en-GB" dirty="0">
              <a:solidFill>
                <a:srgbClr val="FF0000"/>
              </a:solidFill>
            </a:endParaRPr>
          </a:p>
        </p:txBody>
      </p:sp>
      <p:sp>
        <p:nvSpPr>
          <p:cNvPr id="25" name="TextBox 24"/>
          <p:cNvSpPr txBox="1"/>
          <p:nvPr/>
        </p:nvSpPr>
        <p:spPr>
          <a:xfrm>
            <a:off x="1547663" y="4282020"/>
            <a:ext cx="1442973" cy="2192908"/>
          </a:xfrm>
          <a:prstGeom prst="rect">
            <a:avLst/>
          </a:prstGeom>
          <a:noFill/>
        </p:spPr>
        <p:txBody>
          <a:bodyPr wrap="square" rtlCol="0">
            <a:spAutoFit/>
          </a:bodyPr>
          <a:lstStyle/>
          <a:p>
            <a:r>
              <a:rPr lang="en-GB" sz="1050" dirty="0" smtClean="0"/>
              <a:t>This video shows ben analysing the new model, he has recognised that the improvements made to the new model make a significant difference to the performance. He said in particular that the raised front of the product improves the ergonomics.</a:t>
            </a:r>
            <a:endParaRPr lang="en-GB" sz="1050" dirty="0"/>
          </a:p>
        </p:txBody>
      </p:sp>
    </p:spTree>
    <p:extLst>
      <p:ext uri="{BB962C8B-B14F-4D97-AF65-F5344CB8AC3E}">
        <p14:creationId xmlns:p14="http://schemas.microsoft.com/office/powerpoint/2010/main" val="20282645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0"/>
                                        </p:tgtEl>
                                      </p:cBhvr>
                                    </p:cmd>
                                  </p:childTnLst>
                                </p:cTn>
                              </p:par>
                            </p:childTnLst>
                          </p:cTn>
                        </p:par>
                      </p:childTnLst>
                    </p:cTn>
                  </p:par>
                </p:childTnLst>
              </p:cTn>
              <p:nextCondLst>
                <p:cond evt="onClick" delay="0">
                  <p:tgtEl>
                    <p:spTgt spid="20"/>
                  </p:tgtEl>
                </p:cond>
              </p:nextCondLst>
            </p:seq>
            <p:video>
              <p:cMediaNode vol="80000">
                <p:cTn id="7" fill="hold" display="0">
                  <p:stCondLst>
                    <p:cond delay="indefinite"/>
                  </p:stCondLst>
                </p:cTn>
                <p:tgtEl>
                  <p:spTgt spid="20"/>
                </p:tgtEl>
              </p:cMediaNode>
            </p:video>
            <p:seq concurrent="1" nextAc="seek">
              <p:cTn id="8" restart="whenNotActive" fill="hold" evtFilter="cancelBubble" nodeType="interactiveSeq">
                <p:stCondLst>
                  <p:cond evt="onClick" delay="0">
                    <p:tgtEl>
                      <p:spTgt spid="2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1"/>
                                        </p:tgtEl>
                                      </p:cBhvr>
                                    </p:cmd>
                                  </p:childTnLst>
                                </p:cTn>
                              </p:par>
                            </p:childTnLst>
                          </p:cTn>
                        </p:par>
                      </p:childTnLst>
                    </p:cTn>
                  </p:par>
                </p:childTnLst>
              </p:cTn>
              <p:nextCondLst>
                <p:cond evt="onClick" delay="0">
                  <p:tgtEl>
                    <p:spTgt spid="21"/>
                  </p:tgtEl>
                </p:cond>
              </p:nextCondLst>
            </p:seq>
            <p:video>
              <p:cMediaNode vol="80000">
                <p:cTn id="13" fill="hold" display="0">
                  <p:stCondLst>
                    <p:cond delay="indefinite"/>
                  </p:stCondLst>
                </p:cTn>
                <p:tgtEl>
                  <p:spTgt spid="21"/>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5541" y="149848"/>
            <a:ext cx="1440160" cy="576265"/>
          </a:xfrm>
        </p:spPr>
        <p:txBody>
          <a:bodyPr>
            <a:normAutofit/>
          </a:bodyPr>
          <a:lstStyle/>
          <a:p>
            <a:r>
              <a:rPr lang="en-GB" sz="1400" b="1" dirty="0"/>
              <a:t>O</a:t>
            </a:r>
            <a:r>
              <a:rPr lang="en-GB" sz="1400" b="1" dirty="0" smtClean="0"/>
              <a:t>riginal</a:t>
            </a:r>
            <a:endParaRPr lang="en-GB" sz="1800" b="1" dirty="0"/>
          </a:p>
        </p:txBody>
      </p:sp>
      <p:sp>
        <p:nvSpPr>
          <p:cNvPr id="4" name="TextBox 3"/>
          <p:cNvSpPr txBox="1"/>
          <p:nvPr/>
        </p:nvSpPr>
        <p:spPr>
          <a:xfrm>
            <a:off x="4820120" y="124466"/>
            <a:ext cx="1008112" cy="307777"/>
          </a:xfrm>
          <a:prstGeom prst="rect">
            <a:avLst/>
          </a:prstGeom>
          <a:noFill/>
        </p:spPr>
        <p:txBody>
          <a:bodyPr wrap="square" rtlCol="0">
            <a:spAutoFit/>
          </a:bodyPr>
          <a:lstStyle/>
          <a:p>
            <a:r>
              <a:rPr lang="en-GB" sz="1400" b="1" dirty="0" smtClean="0"/>
              <a:t>New</a:t>
            </a:r>
            <a:endParaRPr lang="en-GB" sz="2800" b="1" dirty="0"/>
          </a:p>
        </p:txBody>
      </p:sp>
      <p:pic>
        <p:nvPicPr>
          <p:cNvPr id="5" name="Picture 7" descr="S:\IMG_033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47933" y="527194"/>
            <a:ext cx="1320404" cy="99030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S:\IMG_0253 (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8722" b="17307"/>
          <a:stretch/>
        </p:blipFill>
        <p:spPr bwMode="auto">
          <a:xfrm>
            <a:off x="2575844" y="2399020"/>
            <a:ext cx="1364132" cy="65450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998381" y="1500806"/>
            <a:ext cx="1764544" cy="784830"/>
          </a:xfrm>
          <a:prstGeom prst="rect">
            <a:avLst/>
          </a:prstGeom>
          <a:noFill/>
        </p:spPr>
        <p:txBody>
          <a:bodyPr wrap="square" rtlCol="0">
            <a:spAutoFit/>
          </a:bodyPr>
          <a:lstStyle/>
          <a:p>
            <a:r>
              <a:rPr lang="en-GB" sz="900" dirty="0" smtClean="0"/>
              <a:t>This feels unnatural and inconvenient for the user to hold, there’s little design to support the users hand or increase comfort.</a:t>
            </a:r>
            <a:endParaRPr lang="en-GB" sz="900" dirty="0"/>
          </a:p>
        </p:txBody>
      </p:sp>
      <p:sp>
        <p:nvSpPr>
          <p:cNvPr id="8" name="TextBox 7"/>
          <p:cNvSpPr txBox="1"/>
          <p:nvPr/>
        </p:nvSpPr>
        <p:spPr>
          <a:xfrm>
            <a:off x="2747933" y="3260401"/>
            <a:ext cx="1691680" cy="861774"/>
          </a:xfrm>
          <a:prstGeom prst="rect">
            <a:avLst/>
          </a:prstGeom>
          <a:noFill/>
        </p:spPr>
        <p:txBody>
          <a:bodyPr wrap="square" rtlCol="0">
            <a:spAutoFit/>
          </a:bodyPr>
          <a:lstStyle/>
          <a:p>
            <a:r>
              <a:rPr lang="en-GB" sz="1000" dirty="0" smtClean="0"/>
              <a:t>Un innovative and basic design, stainless steel increases aesthetics although it still lacks imagination.</a:t>
            </a:r>
            <a:endParaRPr lang="en-GB" sz="1000" dirty="0"/>
          </a:p>
        </p:txBody>
      </p:sp>
      <p:sp>
        <p:nvSpPr>
          <p:cNvPr id="3" name="TextBox 2"/>
          <p:cNvSpPr txBox="1"/>
          <p:nvPr/>
        </p:nvSpPr>
        <p:spPr>
          <a:xfrm>
            <a:off x="6466053" y="14294"/>
            <a:ext cx="1584176" cy="338554"/>
          </a:xfrm>
          <a:prstGeom prst="rect">
            <a:avLst/>
          </a:prstGeom>
          <a:noFill/>
        </p:spPr>
        <p:txBody>
          <a:bodyPr wrap="square" rtlCol="0">
            <a:spAutoFit/>
          </a:bodyPr>
          <a:lstStyle/>
          <a:p>
            <a:r>
              <a:rPr lang="en-GB" sz="1600" b="1" u="sng" dirty="0"/>
              <a:t>C</a:t>
            </a:r>
            <a:r>
              <a:rPr lang="en-GB" sz="1600" b="1" u="sng" dirty="0" smtClean="0"/>
              <a:t>onclusion</a:t>
            </a:r>
            <a:endParaRPr lang="en-GB" sz="1600" b="1" u="sng" dirty="0"/>
          </a:p>
        </p:txBody>
      </p:sp>
      <p:sp>
        <p:nvSpPr>
          <p:cNvPr id="44" name="TextBox 43"/>
          <p:cNvSpPr txBox="1"/>
          <p:nvPr/>
        </p:nvSpPr>
        <p:spPr>
          <a:xfrm>
            <a:off x="5853985" y="356890"/>
            <a:ext cx="2808312" cy="175432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GB" sz="1200" dirty="0" smtClean="0"/>
              <a:t>Overall I'm happy with my final product, the developed shape and finish of the product makes it look professional and clean. The shape also makes it easy to use as a pizza cutter. I'm particularly happy with how the clip contributes to making it a comfortable product to hold and the specifications and brief points being met by the new design</a:t>
            </a:r>
            <a:endParaRPr lang="en-GB" sz="1200" dirty="0"/>
          </a:p>
        </p:txBody>
      </p:sp>
      <p:pic>
        <p:nvPicPr>
          <p:cNvPr id="2050" name="Picture 2" descr="S:\IMG_087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4356188" y="562716"/>
            <a:ext cx="1316475" cy="98735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S:\IMG_088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4703206" y="2442001"/>
            <a:ext cx="935314" cy="701486"/>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p:cNvSpPr txBox="1"/>
          <p:nvPr/>
        </p:nvSpPr>
        <p:spPr>
          <a:xfrm>
            <a:off x="3939976" y="1714632"/>
            <a:ext cx="1760288" cy="738664"/>
          </a:xfrm>
          <a:prstGeom prst="rect">
            <a:avLst/>
          </a:prstGeom>
          <a:noFill/>
        </p:spPr>
        <p:txBody>
          <a:bodyPr wrap="square" rtlCol="0">
            <a:spAutoFit/>
          </a:bodyPr>
          <a:lstStyle/>
          <a:p>
            <a:r>
              <a:rPr lang="en-GB" sz="1050" dirty="0" smtClean="0"/>
              <a:t>The new product is adapted to fit the users and is designed with comfort in mind. </a:t>
            </a:r>
            <a:endParaRPr lang="en-GB" sz="1050" dirty="0"/>
          </a:p>
        </p:txBody>
      </p:sp>
      <p:sp>
        <p:nvSpPr>
          <p:cNvPr id="46" name="TextBox 45"/>
          <p:cNvSpPr txBox="1"/>
          <p:nvPr/>
        </p:nvSpPr>
        <p:spPr>
          <a:xfrm>
            <a:off x="4217176" y="3394901"/>
            <a:ext cx="1517761" cy="1169551"/>
          </a:xfrm>
          <a:prstGeom prst="rect">
            <a:avLst/>
          </a:prstGeom>
          <a:noFill/>
        </p:spPr>
        <p:txBody>
          <a:bodyPr wrap="square" rtlCol="0">
            <a:spAutoFit/>
          </a:bodyPr>
          <a:lstStyle/>
          <a:p>
            <a:r>
              <a:rPr lang="en-GB" sz="1000" dirty="0" smtClean="0"/>
              <a:t>The new design is more aesthetic than the old, it has a more vibrant look also which makes it appeal to a younger audience as well as an old.</a:t>
            </a:r>
            <a:endParaRPr lang="en-GB" sz="1000" dirty="0"/>
          </a:p>
        </p:txBody>
      </p:sp>
      <p:sp>
        <p:nvSpPr>
          <p:cNvPr id="48" name="TextBox 47"/>
          <p:cNvSpPr txBox="1"/>
          <p:nvPr/>
        </p:nvSpPr>
        <p:spPr>
          <a:xfrm>
            <a:off x="5940152" y="2518729"/>
            <a:ext cx="3096344" cy="229293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GB" sz="1100" dirty="0" smtClean="0"/>
              <a:t>The testing of my final model helped me a lot, especially on improvements I can make and how the product can be produced differently. </a:t>
            </a:r>
            <a:r>
              <a:rPr lang="en-GB" sz="1100" dirty="0" err="1" smtClean="0"/>
              <a:t>Seb</a:t>
            </a:r>
            <a:r>
              <a:rPr lang="en-GB" sz="1100" dirty="0" smtClean="0"/>
              <a:t>, Will, and Ben highlighted some points about the product like the finish of the product or the size of the products blade. There are simple solutions to these problems: produce the product in a range of finishes and market a range of different blade sizes. This can be very beneficial for the product because it will appeal to a large audience of people such as those like </a:t>
            </a:r>
            <a:r>
              <a:rPr lang="en-GB" sz="1100" dirty="0" err="1" smtClean="0"/>
              <a:t>Seb</a:t>
            </a:r>
            <a:r>
              <a:rPr lang="en-GB" sz="1100" dirty="0" smtClean="0"/>
              <a:t> who prefer a large blade and those like will who prefer not to have a white pizza cutter.</a:t>
            </a:r>
            <a:endParaRPr lang="en-GB" sz="1100" dirty="0"/>
          </a:p>
        </p:txBody>
      </p:sp>
      <p:sp>
        <p:nvSpPr>
          <p:cNvPr id="49" name="TextBox 48"/>
          <p:cNvSpPr txBox="1"/>
          <p:nvPr/>
        </p:nvSpPr>
        <p:spPr>
          <a:xfrm>
            <a:off x="6300192" y="2029688"/>
            <a:ext cx="2376264" cy="369332"/>
          </a:xfrm>
          <a:prstGeom prst="rect">
            <a:avLst/>
          </a:prstGeom>
          <a:noFill/>
        </p:spPr>
        <p:txBody>
          <a:bodyPr wrap="square" rtlCol="0">
            <a:spAutoFit/>
          </a:bodyPr>
          <a:lstStyle/>
          <a:p>
            <a:r>
              <a:rPr lang="en-GB" b="1" u="sng" dirty="0" smtClean="0"/>
              <a:t>Response to feedback</a:t>
            </a:r>
            <a:endParaRPr lang="en-GB" b="1" u="sng" dirty="0"/>
          </a:p>
        </p:txBody>
      </p:sp>
      <p:sp>
        <p:nvSpPr>
          <p:cNvPr id="50" name="TextBox 49"/>
          <p:cNvSpPr txBox="1"/>
          <p:nvPr/>
        </p:nvSpPr>
        <p:spPr>
          <a:xfrm>
            <a:off x="4067944" y="4564452"/>
            <a:ext cx="3992950" cy="369332"/>
          </a:xfrm>
          <a:prstGeom prst="rect">
            <a:avLst/>
          </a:prstGeom>
          <a:noFill/>
        </p:spPr>
        <p:txBody>
          <a:bodyPr wrap="square" rtlCol="0">
            <a:spAutoFit/>
          </a:bodyPr>
          <a:lstStyle/>
          <a:p>
            <a:r>
              <a:rPr lang="en-GB" b="1" u="sng" dirty="0" smtClean="0"/>
              <a:t>Improvements</a:t>
            </a:r>
            <a:endParaRPr lang="en-GB" b="1" u="sng" dirty="0"/>
          </a:p>
        </p:txBody>
      </p:sp>
      <p:sp>
        <p:nvSpPr>
          <p:cNvPr id="51" name="TextBox 50"/>
          <p:cNvSpPr txBox="1"/>
          <p:nvPr/>
        </p:nvSpPr>
        <p:spPr>
          <a:xfrm>
            <a:off x="3563888" y="4933784"/>
            <a:ext cx="5256584" cy="156966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GB" sz="1200" dirty="0" smtClean="0"/>
              <a:t>As this model was in response to my previous models feedback there’s understandably a lessened amount of improvements to make although the feedback and testing has been very effective in telling me what could be changed. To improve my products sales and make it more appealing to a wide target audience I'm going to market it in a range of colours and blade sizes. This will not change the manufacturing processes and will only increase the price spent on manufacture by a little amount. The potential profit made form this marketing strategy will be greater than the extra money spent on manufacture.</a:t>
            </a:r>
            <a:endParaRPr lang="en-GB" sz="1200" dirty="0"/>
          </a:p>
        </p:txBody>
      </p:sp>
      <p:sp>
        <p:nvSpPr>
          <p:cNvPr id="52" name="TextBox 51"/>
          <p:cNvSpPr txBox="1"/>
          <p:nvPr/>
        </p:nvSpPr>
        <p:spPr>
          <a:xfrm>
            <a:off x="1691680" y="157862"/>
            <a:ext cx="2592288" cy="369332"/>
          </a:xfrm>
          <a:prstGeom prst="rect">
            <a:avLst/>
          </a:prstGeom>
          <a:noFill/>
        </p:spPr>
        <p:txBody>
          <a:bodyPr wrap="square" rtlCol="0">
            <a:spAutoFit/>
          </a:bodyPr>
          <a:lstStyle/>
          <a:p>
            <a:r>
              <a:rPr lang="en-GB" b="1" u="sng" dirty="0"/>
              <a:t>C</a:t>
            </a:r>
            <a:r>
              <a:rPr lang="en-GB" b="1" u="sng" dirty="0" smtClean="0"/>
              <a:t>onclusion</a:t>
            </a:r>
            <a:endParaRPr lang="en-GB" b="1" u="sng" dirty="0"/>
          </a:p>
        </p:txBody>
      </p:sp>
      <p:pic>
        <p:nvPicPr>
          <p:cNvPr id="2052" name="Picture 4" descr="S:\IMG_0878.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49061" y="1107254"/>
            <a:ext cx="1619672" cy="1214754"/>
          </a:xfrm>
          <a:prstGeom prst="rect">
            <a:avLst/>
          </a:prstGeom>
          <a:noFill/>
          <a:extLst>
            <a:ext uri="{909E8E84-426E-40DD-AFC4-6F175D3DCCD1}">
              <a14:hiddenFill xmlns:a14="http://schemas.microsoft.com/office/drawing/2010/main">
                <a:solidFill>
                  <a:srgbClr val="FFFFFF"/>
                </a:solidFill>
              </a14:hiddenFill>
            </a:ext>
          </a:extLst>
        </p:spPr>
      </p:pic>
      <p:sp>
        <p:nvSpPr>
          <p:cNvPr id="53" name="TextBox 52"/>
          <p:cNvSpPr txBox="1"/>
          <p:nvPr/>
        </p:nvSpPr>
        <p:spPr>
          <a:xfrm>
            <a:off x="65050" y="2780551"/>
            <a:ext cx="2682883" cy="3970318"/>
          </a:xfrm>
          <a:prstGeom prst="rect">
            <a:avLst/>
          </a:prstGeom>
          <a:noFill/>
        </p:spPr>
        <p:txBody>
          <a:bodyPr wrap="square" rtlCol="0">
            <a:spAutoFit/>
          </a:bodyPr>
          <a:lstStyle/>
          <a:p>
            <a:r>
              <a:rPr lang="en-GB" sz="1050" dirty="0" smtClean="0"/>
              <a:t>Here's a photo of Ben admiring the final model. Here are some of the most significant improvements that he pointed out when comparing it to the original product:</a:t>
            </a:r>
          </a:p>
          <a:p>
            <a:pPr marL="171450" indent="-171450">
              <a:buFont typeface="Arial" panose="020B0604020202020204" pitchFamily="34" charset="0"/>
              <a:buChar char="•"/>
            </a:pPr>
            <a:r>
              <a:rPr lang="en-GB" sz="1050" dirty="0" smtClean="0"/>
              <a:t>The downsize from the original to the final model – the new product is far more compact than the original, this makes it easier to store and less effort to wash.</a:t>
            </a:r>
          </a:p>
          <a:p>
            <a:pPr marL="171450" indent="-171450">
              <a:buFont typeface="Arial" panose="020B0604020202020204" pitchFamily="34" charset="0"/>
              <a:buChar char="•"/>
            </a:pPr>
            <a:r>
              <a:rPr lang="en-GB" sz="1050" dirty="0" smtClean="0"/>
              <a:t>The improvements in the look of the new product – the old product was noticeably less stylish than the new; the dark black was overpowered by the stainless steel, a material that can often make products like this look of a lesser quality. The new design itself is designed with aesthetics in mind, the colourful finish contributes to making it a more desirable product.</a:t>
            </a:r>
          </a:p>
          <a:p>
            <a:pPr marL="171450" indent="-171450">
              <a:buFont typeface="Arial" panose="020B0604020202020204" pitchFamily="34" charset="0"/>
              <a:buChar char="•"/>
            </a:pPr>
            <a:r>
              <a:rPr lang="en-GB" sz="1050" dirty="0" smtClean="0"/>
              <a:t>The shape of the new product – the old product looked outdated and innovative, the basic shape of the long handle is the main feature of this design. Whereas the curves of the new design portray a more modern product that was designed with more creativity in mind.</a:t>
            </a:r>
            <a:endParaRPr lang="en-GB" sz="1050" dirty="0"/>
          </a:p>
        </p:txBody>
      </p:sp>
    </p:spTree>
    <p:extLst>
      <p:ext uri="{BB962C8B-B14F-4D97-AF65-F5344CB8AC3E}">
        <p14:creationId xmlns:p14="http://schemas.microsoft.com/office/powerpoint/2010/main" val="2496334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95294" y="0"/>
            <a:ext cx="2592288" cy="584775"/>
          </a:xfrm>
          <a:prstGeom prst="rect">
            <a:avLst/>
          </a:prstGeom>
          <a:noFill/>
        </p:spPr>
        <p:txBody>
          <a:bodyPr wrap="square" rtlCol="0">
            <a:spAutoFit/>
          </a:bodyPr>
          <a:lstStyle/>
          <a:p>
            <a:r>
              <a:rPr lang="en-GB" sz="3200" b="1" i="1" dirty="0" smtClean="0"/>
              <a:t>Pizza Cutter</a:t>
            </a:r>
            <a:endParaRPr lang="en-GB" sz="3200" b="1" i="1" dirty="0"/>
          </a:p>
        </p:txBody>
      </p:sp>
      <p:sp>
        <p:nvSpPr>
          <p:cNvPr id="6" name="TextBox 5"/>
          <p:cNvSpPr txBox="1"/>
          <p:nvPr/>
        </p:nvSpPr>
        <p:spPr>
          <a:xfrm>
            <a:off x="539552" y="296361"/>
            <a:ext cx="1800200" cy="369332"/>
          </a:xfrm>
          <a:prstGeom prst="rect">
            <a:avLst/>
          </a:prstGeom>
          <a:noFill/>
        </p:spPr>
        <p:txBody>
          <a:bodyPr wrap="square" rtlCol="0">
            <a:spAutoFit/>
          </a:bodyPr>
          <a:lstStyle/>
          <a:p>
            <a:r>
              <a:rPr lang="en-GB" dirty="0" smtClean="0"/>
              <a:t>Key criteria</a:t>
            </a:r>
            <a:endParaRPr lang="en-GB" dirty="0"/>
          </a:p>
        </p:txBody>
      </p:sp>
      <p:sp>
        <p:nvSpPr>
          <p:cNvPr id="7" name="TextBox 6"/>
          <p:cNvSpPr txBox="1"/>
          <p:nvPr/>
        </p:nvSpPr>
        <p:spPr>
          <a:xfrm>
            <a:off x="260025" y="739552"/>
            <a:ext cx="2304256" cy="1384995"/>
          </a:xfrm>
          <a:prstGeom prst="rect">
            <a:avLst/>
          </a:prstGeom>
          <a:noFill/>
        </p:spPr>
        <p:txBody>
          <a:bodyPr wrap="square" rtlCol="0">
            <a:spAutoFit/>
          </a:bodyPr>
          <a:lstStyle/>
          <a:p>
            <a:r>
              <a:rPr lang="en-GB" sz="1050" dirty="0" smtClean="0">
                <a:solidFill>
                  <a:srgbClr val="FF0000"/>
                </a:solidFill>
              </a:rPr>
              <a:t>This designer must have taken into consideration the ‘key criteria’ of the product before it was made. These criteria are used in the designing of the product to ensure the outcome has as little flaws as possible.  Here are some of the criteria to take into consideration.. </a:t>
            </a:r>
            <a:endParaRPr lang="en-GB" sz="1050" dirty="0">
              <a:solidFill>
                <a:srgbClr val="FF0000"/>
              </a:solidFill>
            </a:endParaRPr>
          </a:p>
        </p:txBody>
      </p:sp>
      <p:sp>
        <p:nvSpPr>
          <p:cNvPr id="10" name="TextBox 9"/>
          <p:cNvSpPr txBox="1"/>
          <p:nvPr/>
        </p:nvSpPr>
        <p:spPr>
          <a:xfrm>
            <a:off x="188510" y="2339889"/>
            <a:ext cx="2151242" cy="4216336"/>
          </a:xfrm>
          <a:prstGeom prst="rect">
            <a:avLst/>
          </a:prstGeom>
          <a:noFill/>
        </p:spPr>
        <p:txBody>
          <a:bodyPr wrap="square" rtlCol="0">
            <a:spAutoFit/>
          </a:bodyPr>
          <a:lstStyle/>
          <a:p>
            <a:r>
              <a:rPr lang="en-GB" sz="1200" u="sng" dirty="0" smtClean="0">
                <a:solidFill>
                  <a:schemeClr val="tx2"/>
                </a:solidFill>
              </a:rPr>
              <a:t>Environmental consideration and sustainability</a:t>
            </a:r>
            <a:r>
              <a:rPr lang="en-GB" sz="1200" dirty="0" smtClean="0">
                <a:solidFill>
                  <a:schemeClr val="tx2"/>
                </a:solidFill>
              </a:rPr>
              <a:t>; this criteria focus’ on how the designing and manufacturing process’ that take place may impact the environment. For example how the product and its materials are transported, if they have to travel far distances by truck this will release high carbon emissions which pollute the atmosphere, this is failing to preserve the environment so would also be considered unsustainable. There are things that should be taken into consideration when in the designing process of this product so it doesn’t impact the environment badly, such as the material (where its from, how it’s made etc.).</a:t>
            </a:r>
            <a:endParaRPr lang="en-GB" sz="1200" dirty="0">
              <a:solidFill>
                <a:schemeClr val="tx2"/>
              </a:solidFill>
            </a:endParaRPr>
          </a:p>
        </p:txBody>
      </p:sp>
      <p:sp>
        <p:nvSpPr>
          <p:cNvPr id="2" name="TextBox 1"/>
          <p:cNvSpPr txBox="1"/>
          <p:nvPr/>
        </p:nvSpPr>
        <p:spPr>
          <a:xfrm>
            <a:off x="2480967" y="383578"/>
            <a:ext cx="3015831" cy="3231654"/>
          </a:xfrm>
          <a:prstGeom prst="rect">
            <a:avLst/>
          </a:prstGeom>
          <a:noFill/>
        </p:spPr>
        <p:txBody>
          <a:bodyPr wrap="square" rtlCol="0">
            <a:spAutoFit/>
          </a:bodyPr>
          <a:lstStyle/>
          <a:p>
            <a:r>
              <a:rPr lang="en-GB" sz="1200" u="sng" dirty="0">
                <a:solidFill>
                  <a:schemeClr val="accent3"/>
                </a:solidFill>
              </a:rPr>
              <a:t>Target market </a:t>
            </a:r>
            <a:r>
              <a:rPr lang="en-GB" sz="1200" dirty="0" smtClean="0">
                <a:solidFill>
                  <a:schemeClr val="accent3"/>
                </a:solidFill>
              </a:rPr>
              <a:t>focus</a:t>
            </a:r>
            <a:r>
              <a:rPr lang="en-GB" sz="1200" dirty="0">
                <a:solidFill>
                  <a:schemeClr val="accent3"/>
                </a:solidFill>
              </a:rPr>
              <a:t>’ on how the product can be designed to suit the person it was designed for. Certain functions or aspects of the design will differ depending on the target audience, for example if its </a:t>
            </a:r>
            <a:r>
              <a:rPr lang="en-GB" sz="1200" dirty="0" smtClean="0">
                <a:solidFill>
                  <a:schemeClr val="accent3"/>
                </a:solidFill>
              </a:rPr>
              <a:t>targeted for </a:t>
            </a:r>
            <a:r>
              <a:rPr lang="en-GB" sz="1200" dirty="0">
                <a:solidFill>
                  <a:schemeClr val="accent3"/>
                </a:solidFill>
              </a:rPr>
              <a:t>young children it may prioritise </a:t>
            </a:r>
            <a:r>
              <a:rPr lang="en-GB" sz="1200" dirty="0" smtClean="0">
                <a:solidFill>
                  <a:schemeClr val="accent3"/>
                </a:solidFill>
              </a:rPr>
              <a:t>safety </a:t>
            </a:r>
            <a:r>
              <a:rPr lang="en-GB" sz="1200" dirty="0">
                <a:solidFill>
                  <a:schemeClr val="accent3"/>
                </a:solidFill>
              </a:rPr>
              <a:t>features </a:t>
            </a:r>
            <a:r>
              <a:rPr lang="en-GB" sz="1200" dirty="0" smtClean="0">
                <a:solidFill>
                  <a:schemeClr val="accent3"/>
                </a:solidFill>
              </a:rPr>
              <a:t>such as ‘drawer clips’; when applied. The pizza cutter has been designed with an adult as the target audience, however there are still the expected safety features (blade protectors etc.) . Along with the target audience comes social and moral considerations, the product must be designed with social groups in mind whilst being morally acceptable to prevent any controversy or public rejection towards the product. </a:t>
            </a:r>
            <a:endParaRPr lang="en-GB" sz="1200" dirty="0">
              <a:solidFill>
                <a:schemeClr val="accent3"/>
              </a:solidFill>
            </a:endParaRPr>
          </a:p>
        </p:txBody>
      </p:sp>
      <p:sp>
        <p:nvSpPr>
          <p:cNvPr id="3" name="TextBox 2"/>
          <p:cNvSpPr txBox="1"/>
          <p:nvPr/>
        </p:nvSpPr>
        <p:spPr>
          <a:xfrm>
            <a:off x="2582587" y="3553592"/>
            <a:ext cx="4464496" cy="1231106"/>
          </a:xfrm>
          <a:prstGeom prst="rect">
            <a:avLst/>
          </a:prstGeom>
          <a:noFill/>
        </p:spPr>
        <p:txBody>
          <a:bodyPr wrap="square" rtlCol="0">
            <a:spAutoFit/>
          </a:bodyPr>
          <a:lstStyle/>
          <a:p>
            <a:r>
              <a:rPr lang="en-GB" sz="1200" dirty="0">
                <a:solidFill>
                  <a:schemeClr val="accent2"/>
                </a:solidFill>
              </a:rPr>
              <a:t>The product must also have a </a:t>
            </a:r>
            <a:r>
              <a:rPr lang="en-GB" sz="1200" u="sng" dirty="0">
                <a:solidFill>
                  <a:schemeClr val="accent2"/>
                </a:solidFill>
              </a:rPr>
              <a:t>selling point</a:t>
            </a:r>
            <a:r>
              <a:rPr lang="en-GB" sz="1200" dirty="0">
                <a:solidFill>
                  <a:schemeClr val="accent2"/>
                </a:solidFill>
              </a:rPr>
              <a:t>, for it to sell it must be designed innovatively so that it stands out </a:t>
            </a:r>
            <a:r>
              <a:rPr lang="en-GB" sz="1200" dirty="0" smtClean="0">
                <a:solidFill>
                  <a:schemeClr val="accent2"/>
                </a:solidFill>
              </a:rPr>
              <a:t>as </a:t>
            </a:r>
            <a:r>
              <a:rPr lang="en-GB" sz="1200" dirty="0">
                <a:solidFill>
                  <a:schemeClr val="accent2"/>
                </a:solidFill>
              </a:rPr>
              <a:t>one of its kind, not  copying a previous design but improving it for the end-user. The aesthetics of the product will also contribute to how well it sells because a product that looks better will </a:t>
            </a:r>
            <a:r>
              <a:rPr lang="en-GB" sz="1200" dirty="0" smtClean="0">
                <a:solidFill>
                  <a:schemeClr val="accent2"/>
                </a:solidFill>
              </a:rPr>
              <a:t>appear </a:t>
            </a:r>
            <a:r>
              <a:rPr lang="en-GB" sz="1200" dirty="0">
                <a:solidFill>
                  <a:schemeClr val="accent2"/>
                </a:solidFill>
              </a:rPr>
              <a:t>more desirable to the consumer. </a:t>
            </a:r>
          </a:p>
        </p:txBody>
      </p:sp>
      <p:sp>
        <p:nvSpPr>
          <p:cNvPr id="4" name="TextBox 3"/>
          <p:cNvSpPr txBox="1"/>
          <p:nvPr/>
        </p:nvSpPr>
        <p:spPr>
          <a:xfrm>
            <a:off x="5524580" y="1999405"/>
            <a:ext cx="3240360" cy="830997"/>
          </a:xfrm>
          <a:prstGeom prst="rect">
            <a:avLst/>
          </a:prstGeom>
          <a:noFill/>
        </p:spPr>
        <p:txBody>
          <a:bodyPr wrap="square" rtlCol="0">
            <a:spAutoFit/>
          </a:bodyPr>
          <a:lstStyle/>
          <a:p>
            <a:r>
              <a:rPr lang="en-GB" sz="1200" dirty="0" smtClean="0">
                <a:solidFill>
                  <a:schemeClr val="accent4"/>
                </a:solidFill>
              </a:rPr>
              <a:t>As this design is a kitchen utensil it will be small enough to store easily but large enough to give the consumer a comfortable grip without slipping.  </a:t>
            </a:r>
            <a:endParaRPr lang="en-GB" sz="1200" dirty="0">
              <a:solidFill>
                <a:schemeClr val="accent4"/>
              </a:solidFill>
            </a:endParaRPr>
          </a:p>
        </p:txBody>
      </p:sp>
      <p:sp>
        <p:nvSpPr>
          <p:cNvPr id="8" name="TextBox 7"/>
          <p:cNvSpPr txBox="1"/>
          <p:nvPr/>
        </p:nvSpPr>
        <p:spPr>
          <a:xfrm>
            <a:off x="6948264" y="2636912"/>
            <a:ext cx="2162918" cy="4238422"/>
          </a:xfrm>
          <a:prstGeom prst="rect">
            <a:avLst/>
          </a:prstGeom>
          <a:noFill/>
        </p:spPr>
        <p:txBody>
          <a:bodyPr wrap="square" rtlCol="0">
            <a:spAutoFit/>
          </a:bodyPr>
          <a:lstStyle/>
          <a:p>
            <a:r>
              <a:rPr lang="en-GB" sz="1200" u="sng" dirty="0" smtClean="0">
                <a:solidFill>
                  <a:schemeClr val="accent6"/>
                </a:solidFill>
              </a:rPr>
              <a:t>Health and safety </a:t>
            </a:r>
            <a:r>
              <a:rPr lang="en-GB" sz="1200" dirty="0" smtClean="0">
                <a:solidFill>
                  <a:schemeClr val="accent6"/>
                </a:solidFill>
              </a:rPr>
              <a:t>is of high importance when designing a manufactured product, if the product doesn’t function safely the end-user could be harmed. My pizza cutter has been designed with safety as one of the priorities; it will effectively reduce the risk of the consumer harming themselves on the blade and will reduce the risk of contaminated or mouldy food lingering on the blade. Safety is especially important for kitchen utensils because there are always risks associated with food such as handling raw meat, if done incorrectly other items can become contaminated with bacteria potentially leading to food poisoning.  </a:t>
            </a:r>
            <a:endParaRPr lang="en-GB" sz="1200" dirty="0">
              <a:solidFill>
                <a:schemeClr val="accent6"/>
              </a:solidFill>
            </a:endParaRPr>
          </a:p>
        </p:txBody>
      </p:sp>
      <p:sp>
        <p:nvSpPr>
          <p:cNvPr id="9" name="TextBox 8"/>
          <p:cNvSpPr txBox="1"/>
          <p:nvPr/>
        </p:nvSpPr>
        <p:spPr>
          <a:xfrm>
            <a:off x="2180459" y="4650581"/>
            <a:ext cx="4915806" cy="2123658"/>
          </a:xfrm>
          <a:prstGeom prst="rect">
            <a:avLst/>
          </a:prstGeom>
          <a:noFill/>
        </p:spPr>
        <p:txBody>
          <a:bodyPr wrap="square" rtlCol="0">
            <a:spAutoFit/>
          </a:bodyPr>
          <a:lstStyle/>
          <a:p>
            <a:r>
              <a:rPr lang="en-GB" sz="1200" dirty="0" smtClean="0"/>
              <a:t>The </a:t>
            </a:r>
            <a:r>
              <a:rPr lang="en-GB" sz="1200" u="sng" dirty="0" smtClean="0"/>
              <a:t>material and finishing </a:t>
            </a:r>
            <a:r>
              <a:rPr lang="en-GB" sz="1200" dirty="0" smtClean="0"/>
              <a:t>of the product can be what determines how long the product lives for. Its very important for the consumer to be buying a product that can consistently withstand the wear and tear of everyday use over a long period of time, this is the life cycle  of the product. To achieve a long life cycle the product must be produced with the relevant materials, finishes, and features that will make it more durable and reduce the chance of the product breaking. This is particularly important for utensils such as the pizza cutter because there can be large forces exerted on it from day to day. </a:t>
            </a:r>
            <a:r>
              <a:rPr lang="en-GB" sz="1200" dirty="0"/>
              <a:t>There are different ways to enhance the aesthetics of the product from the finish of the product to the shape and size. This applies to my design as it has been designed to solve the existing problems of the pizza cutter. </a:t>
            </a:r>
          </a:p>
        </p:txBody>
      </p:sp>
      <p:sp>
        <p:nvSpPr>
          <p:cNvPr id="12" name="TextBox 11"/>
          <p:cNvSpPr txBox="1"/>
          <p:nvPr/>
        </p:nvSpPr>
        <p:spPr>
          <a:xfrm>
            <a:off x="5524580" y="584774"/>
            <a:ext cx="3647201" cy="1384995"/>
          </a:xfrm>
          <a:prstGeom prst="rect">
            <a:avLst/>
          </a:prstGeom>
          <a:noFill/>
        </p:spPr>
        <p:txBody>
          <a:bodyPr wrap="square" rtlCol="0">
            <a:spAutoFit/>
          </a:bodyPr>
          <a:lstStyle/>
          <a:p>
            <a:r>
              <a:rPr lang="en-GB" sz="1200" dirty="0" smtClean="0">
                <a:solidFill>
                  <a:schemeClr val="accent5"/>
                </a:solidFill>
              </a:rPr>
              <a:t>One of the must crucial things this design must have is </a:t>
            </a:r>
            <a:r>
              <a:rPr lang="en-GB" sz="1200" u="sng" dirty="0" smtClean="0">
                <a:solidFill>
                  <a:schemeClr val="accent5"/>
                </a:solidFill>
              </a:rPr>
              <a:t>ergonomics. </a:t>
            </a:r>
            <a:r>
              <a:rPr lang="en-GB" sz="1200" dirty="0" smtClean="0">
                <a:solidFill>
                  <a:schemeClr val="accent5"/>
                </a:solidFill>
              </a:rPr>
              <a:t>The consumers needs regarding the product must be taken into consideration in order to make the product easy to use. For example when designing this product the shape and size of the handle should be taken into consideration so it’s a comfortable product when its being used.</a:t>
            </a:r>
            <a:endParaRPr lang="en-GB" sz="1200" dirty="0">
              <a:solidFill>
                <a:schemeClr val="accent5"/>
              </a:solidFill>
            </a:endParaRPr>
          </a:p>
        </p:txBody>
      </p:sp>
    </p:spTree>
    <p:extLst>
      <p:ext uri="{BB962C8B-B14F-4D97-AF65-F5344CB8AC3E}">
        <p14:creationId xmlns:p14="http://schemas.microsoft.com/office/powerpoint/2010/main" val="25840305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MOV_0883.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274060" y="4363075"/>
            <a:ext cx="1079345" cy="1514197"/>
          </a:xfrm>
          <a:prstGeom prst="rect">
            <a:avLst/>
          </a:prstGeom>
        </p:spPr>
      </p:pic>
      <p:sp>
        <p:nvSpPr>
          <p:cNvPr id="23" name="TextBox 22"/>
          <p:cNvSpPr txBox="1"/>
          <p:nvPr/>
        </p:nvSpPr>
        <p:spPr>
          <a:xfrm>
            <a:off x="1553373" y="3840570"/>
            <a:ext cx="2692065" cy="1331134"/>
          </a:xfrm>
          <a:prstGeom prst="rect">
            <a:avLst/>
          </a:prstGeom>
          <a:noFill/>
        </p:spPr>
        <p:txBody>
          <a:bodyPr wrap="square" rtlCol="0">
            <a:spAutoFit/>
          </a:bodyPr>
          <a:lstStyle/>
          <a:p>
            <a:r>
              <a:rPr lang="en-GB" sz="1000" dirty="0" smtClean="0">
                <a:solidFill>
                  <a:srgbClr val="FF0000"/>
                </a:solidFill>
              </a:rPr>
              <a:t>At the school canteen they prefer to use a kitchen knife rather </a:t>
            </a:r>
            <a:r>
              <a:rPr lang="en-GB" sz="1050" dirty="0" smtClean="0">
                <a:solidFill>
                  <a:srgbClr val="FF0000"/>
                </a:solidFill>
              </a:rPr>
              <a:t>than </a:t>
            </a:r>
            <a:r>
              <a:rPr lang="en-GB" sz="1000" dirty="0" smtClean="0">
                <a:solidFill>
                  <a:srgbClr val="FF0000"/>
                </a:solidFill>
              </a:rPr>
              <a:t>a pizza cutter because it’s “easier to clean” however, as the video demonstrates, the kitchen knife isn't very effective at cutting pizza, it takes multiple attempts to cut one slice. This could be because knifes are generally designed with meat or veg cutting in mind, rather than pizza dough.</a:t>
            </a:r>
            <a:endParaRPr lang="en-GB" sz="1000" dirty="0">
              <a:solidFill>
                <a:srgbClr val="FF0000"/>
              </a:solidFill>
            </a:endParaRPr>
          </a:p>
        </p:txBody>
      </p:sp>
      <p:pic>
        <p:nvPicPr>
          <p:cNvPr id="1027"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23728" y="5373216"/>
            <a:ext cx="1717952" cy="600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830006" y="20963"/>
            <a:ext cx="5291644" cy="400110"/>
          </a:xfrm>
          <a:prstGeom prst="rect">
            <a:avLst/>
          </a:prstGeom>
          <a:noFill/>
        </p:spPr>
        <p:txBody>
          <a:bodyPr wrap="square" rtlCol="0">
            <a:spAutoFit/>
          </a:bodyPr>
          <a:lstStyle/>
          <a:p>
            <a:r>
              <a:rPr lang="en-GB" sz="2000" b="1" i="1" u="sng" dirty="0" smtClean="0"/>
              <a:t>Strengths and weakness’ of existing products</a:t>
            </a:r>
            <a:endParaRPr lang="en-GB" sz="2000" b="1" i="1" u="sng" dirty="0"/>
          </a:p>
        </p:txBody>
      </p:sp>
      <p:sp>
        <p:nvSpPr>
          <p:cNvPr id="6" name="TextBox 5"/>
          <p:cNvSpPr txBox="1"/>
          <p:nvPr/>
        </p:nvSpPr>
        <p:spPr>
          <a:xfrm>
            <a:off x="202239" y="2671019"/>
            <a:ext cx="4067438" cy="1169551"/>
          </a:xfrm>
          <a:prstGeom prst="rect">
            <a:avLst/>
          </a:prstGeom>
          <a:noFill/>
        </p:spPr>
        <p:txBody>
          <a:bodyPr wrap="square" rtlCol="0">
            <a:spAutoFit/>
          </a:bodyPr>
          <a:lstStyle/>
          <a:p>
            <a:r>
              <a:rPr lang="en-GB" sz="1000" dirty="0" smtClean="0">
                <a:solidFill>
                  <a:srgbClr val="00CC00"/>
                </a:solidFill>
              </a:rPr>
              <a:t>The design of the kitchen knife is fairly simple so the process of manufacturing it will be much easier and cheaper. The two components of the knife are the blade and the handle; being the only two components it would be expected that they are constructed soundly to give a product that will last for long. The manufacture of the handle is very straight forward, being made of just plastic a simple mould has sufficed  to give a quality finish. Overall, it’s an affordable product to manufacture in batches.</a:t>
            </a:r>
            <a:endParaRPr lang="en-GB" sz="1000" dirty="0">
              <a:solidFill>
                <a:srgbClr val="00CC00"/>
              </a:solidFill>
            </a:endParaRPr>
          </a:p>
        </p:txBody>
      </p:sp>
      <p:sp>
        <p:nvSpPr>
          <p:cNvPr id="10" name="TextBox 9"/>
          <p:cNvSpPr txBox="1"/>
          <p:nvPr/>
        </p:nvSpPr>
        <p:spPr>
          <a:xfrm>
            <a:off x="107504" y="1144307"/>
            <a:ext cx="4121200" cy="1477328"/>
          </a:xfrm>
          <a:prstGeom prst="rect">
            <a:avLst/>
          </a:prstGeom>
          <a:noFill/>
        </p:spPr>
        <p:txBody>
          <a:bodyPr wrap="square" rtlCol="0">
            <a:spAutoFit/>
          </a:bodyPr>
          <a:lstStyle/>
          <a:p>
            <a:r>
              <a:rPr lang="en-GB" sz="1000" dirty="0" smtClean="0">
                <a:solidFill>
                  <a:srgbClr val="FF0000"/>
                </a:solidFill>
              </a:rPr>
              <a:t>Being a kitchen knife it was most likely not designed with pizza cutting in mind. The blade has been designed primarily for slicing through vegetables meats and other foods in preparation of a meal</a:t>
            </a:r>
            <a:r>
              <a:rPr lang="en-GB" sz="1000" dirty="0">
                <a:solidFill>
                  <a:srgbClr val="FF0000"/>
                </a:solidFill>
              </a:rPr>
              <a:t> </a:t>
            </a:r>
            <a:r>
              <a:rPr lang="en-GB" sz="1000" dirty="0" smtClean="0">
                <a:solidFill>
                  <a:srgbClr val="FF0000"/>
                </a:solidFill>
              </a:rPr>
              <a:t>although the forces exerted from different users should be taken into account. I also found it takes less force to slice pizza dough when you are exerting force vertically upon it rather than across it. The kitchen knife isn't as effective at slicing pizza as you have to hold the handle horizontally over the pizza and cut, this will potentially ruin the meal as toppings ( such as cheese, pepperoni etc.) are dragged across the dough in the process of cutting.</a:t>
            </a:r>
            <a:endParaRPr lang="en-GB" sz="1000" dirty="0">
              <a:solidFill>
                <a:srgbClr val="FF0000"/>
              </a:solidFill>
            </a:endParaRPr>
          </a:p>
        </p:txBody>
      </p:sp>
      <p:sp>
        <p:nvSpPr>
          <p:cNvPr id="25" name="Rectangle 24"/>
          <p:cNvSpPr/>
          <p:nvPr/>
        </p:nvSpPr>
        <p:spPr>
          <a:xfrm>
            <a:off x="185140" y="4018247"/>
            <a:ext cx="1122758" cy="314399"/>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GB" dirty="0"/>
          </a:p>
        </p:txBody>
      </p:sp>
      <p:sp>
        <p:nvSpPr>
          <p:cNvPr id="24" name="TextBox 23"/>
          <p:cNvSpPr txBox="1"/>
          <p:nvPr/>
        </p:nvSpPr>
        <p:spPr>
          <a:xfrm>
            <a:off x="274060" y="4032030"/>
            <a:ext cx="1144696" cy="307777"/>
          </a:xfrm>
          <a:prstGeom prst="rect">
            <a:avLst/>
          </a:prstGeom>
          <a:noFill/>
        </p:spPr>
        <p:txBody>
          <a:bodyPr wrap="square" rtlCol="0">
            <a:spAutoFit/>
          </a:bodyPr>
          <a:lstStyle/>
          <a:p>
            <a:r>
              <a:rPr lang="en-GB" sz="1400" b="1" dirty="0" smtClean="0"/>
              <a:t>Watch me</a:t>
            </a:r>
            <a:endParaRPr lang="en-GB" sz="1400" b="1" dirty="0"/>
          </a:p>
        </p:txBody>
      </p:sp>
      <p:cxnSp>
        <p:nvCxnSpPr>
          <p:cNvPr id="11" name="Straight Connector 10"/>
          <p:cNvCxnSpPr>
            <a:stCxn id="2" idx="2"/>
          </p:cNvCxnSpPr>
          <p:nvPr/>
        </p:nvCxnSpPr>
        <p:spPr>
          <a:xfrm>
            <a:off x="4475828" y="421073"/>
            <a:ext cx="0" cy="6273251"/>
          </a:xfrm>
          <a:prstGeom prst="line">
            <a:avLst/>
          </a:prstGeom>
        </p:spPr>
        <p:style>
          <a:lnRef idx="3">
            <a:schemeClr val="dk1"/>
          </a:lnRef>
          <a:fillRef idx="0">
            <a:schemeClr val="dk1"/>
          </a:fillRef>
          <a:effectRef idx="2">
            <a:schemeClr val="dk1"/>
          </a:effectRef>
          <a:fontRef idx="minor">
            <a:schemeClr val="tx1"/>
          </a:fontRef>
        </p:style>
      </p:cxnSp>
      <p:sp>
        <p:nvSpPr>
          <p:cNvPr id="4" name="TextBox 3"/>
          <p:cNvSpPr txBox="1"/>
          <p:nvPr/>
        </p:nvSpPr>
        <p:spPr>
          <a:xfrm>
            <a:off x="243212" y="6047993"/>
            <a:ext cx="3985492" cy="646331"/>
          </a:xfrm>
          <a:prstGeom prst="rect">
            <a:avLst/>
          </a:prstGeom>
          <a:noFill/>
        </p:spPr>
        <p:txBody>
          <a:bodyPr wrap="square" rtlCol="0">
            <a:spAutoFit/>
          </a:bodyPr>
          <a:lstStyle/>
          <a:p>
            <a:r>
              <a:rPr lang="en-GB" sz="900" dirty="0">
                <a:solidFill>
                  <a:srgbClr val="00CC00"/>
                </a:solidFill>
              </a:rPr>
              <a:t>Furthermore, being a more basic design does in some ways contribute to being a safe product. The simple shape of the blade and handle allows the end-user to clean it thoroughly and easily, reducing the risk of old food lingering on the blade and contaminating foods being prepared.</a:t>
            </a:r>
          </a:p>
        </p:txBody>
      </p:sp>
      <p:sp>
        <p:nvSpPr>
          <p:cNvPr id="7" name="TextBox 6"/>
          <p:cNvSpPr txBox="1"/>
          <p:nvPr/>
        </p:nvSpPr>
        <p:spPr>
          <a:xfrm>
            <a:off x="83762" y="267318"/>
            <a:ext cx="2448272" cy="369332"/>
          </a:xfrm>
          <a:prstGeom prst="rect">
            <a:avLst/>
          </a:prstGeom>
          <a:noFill/>
        </p:spPr>
        <p:txBody>
          <a:bodyPr wrap="square" rtlCol="0">
            <a:spAutoFit/>
          </a:bodyPr>
          <a:lstStyle/>
          <a:p>
            <a:r>
              <a:rPr lang="en-GB" u="sng" dirty="0" smtClean="0"/>
              <a:t>Kitchen knife</a:t>
            </a:r>
            <a:endParaRPr lang="en-GB" u="sng" dirty="0"/>
          </a:p>
        </p:txBody>
      </p:sp>
      <p:sp>
        <p:nvSpPr>
          <p:cNvPr id="3" name="TextBox 2"/>
          <p:cNvSpPr txBox="1"/>
          <p:nvPr/>
        </p:nvSpPr>
        <p:spPr>
          <a:xfrm>
            <a:off x="6696236" y="23812"/>
            <a:ext cx="2124236" cy="369332"/>
          </a:xfrm>
          <a:prstGeom prst="rect">
            <a:avLst/>
          </a:prstGeom>
          <a:noFill/>
        </p:spPr>
        <p:txBody>
          <a:bodyPr wrap="square" rtlCol="0">
            <a:spAutoFit/>
          </a:bodyPr>
          <a:lstStyle/>
          <a:p>
            <a:r>
              <a:rPr lang="en-GB" u="sng" dirty="0" smtClean="0"/>
              <a:t>The paint roller</a:t>
            </a:r>
            <a:endParaRPr lang="en-GB" u="sng" dirty="0"/>
          </a:p>
        </p:txBody>
      </p:sp>
      <p:sp>
        <p:nvSpPr>
          <p:cNvPr id="5" name="TextBox 4"/>
          <p:cNvSpPr txBox="1"/>
          <p:nvPr/>
        </p:nvSpPr>
        <p:spPr>
          <a:xfrm>
            <a:off x="89569" y="636650"/>
            <a:ext cx="3960440" cy="415498"/>
          </a:xfrm>
          <a:prstGeom prst="rect">
            <a:avLst/>
          </a:prstGeom>
          <a:noFill/>
        </p:spPr>
        <p:txBody>
          <a:bodyPr wrap="square" rtlCol="0">
            <a:spAutoFit/>
          </a:bodyPr>
          <a:lstStyle/>
          <a:p>
            <a:r>
              <a:rPr lang="en-GB" sz="1050" b="1" dirty="0" smtClean="0"/>
              <a:t>I chose the kitchen knife as an existing product because, like the pizza cutter, it’s used in preparation of food and in particular, pizza.</a:t>
            </a:r>
            <a:endParaRPr lang="en-GB" sz="1050" b="1" dirty="0"/>
          </a:p>
        </p:txBody>
      </p:sp>
      <p:sp>
        <p:nvSpPr>
          <p:cNvPr id="8" name="TextBox 7"/>
          <p:cNvSpPr txBox="1"/>
          <p:nvPr/>
        </p:nvSpPr>
        <p:spPr>
          <a:xfrm>
            <a:off x="4718875" y="451984"/>
            <a:ext cx="3816424" cy="430887"/>
          </a:xfrm>
          <a:prstGeom prst="rect">
            <a:avLst/>
          </a:prstGeom>
          <a:noFill/>
        </p:spPr>
        <p:txBody>
          <a:bodyPr wrap="square" rtlCol="0">
            <a:spAutoFit/>
          </a:bodyPr>
          <a:lstStyle/>
          <a:p>
            <a:r>
              <a:rPr lang="en-GB" sz="1050" b="1" dirty="0" smtClean="0"/>
              <a:t>I chose the paint roller because the spinning component of the roller can be easily compared to a pizza cutters blade</a:t>
            </a:r>
            <a:r>
              <a:rPr lang="en-GB" sz="1050" b="1" dirty="0"/>
              <a:t>.</a:t>
            </a:r>
          </a:p>
        </p:txBody>
      </p:sp>
      <p:pic>
        <p:nvPicPr>
          <p:cNvPr id="14" name="IMG_0108.mp4">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1"/>
          <a:stretch>
            <a:fillRect/>
          </a:stretch>
        </p:blipFill>
        <p:spPr>
          <a:xfrm>
            <a:off x="4718875" y="4647559"/>
            <a:ext cx="838069" cy="1489900"/>
          </a:xfrm>
          <a:prstGeom prst="rect">
            <a:avLst/>
          </a:prstGeom>
        </p:spPr>
      </p:pic>
      <p:pic>
        <p:nvPicPr>
          <p:cNvPr id="15" name="IMG_0091.MOV">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12"/>
          <a:stretch>
            <a:fillRect/>
          </a:stretch>
        </p:blipFill>
        <p:spPr>
          <a:xfrm rot="5400000">
            <a:off x="8022129" y="1808532"/>
            <a:ext cx="1356343" cy="762943"/>
          </a:xfrm>
          <a:prstGeom prst="rect">
            <a:avLst/>
          </a:prstGeom>
        </p:spPr>
      </p:pic>
      <p:pic>
        <p:nvPicPr>
          <p:cNvPr id="1026" name="Picture 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022021" y="1196752"/>
            <a:ext cx="1163403" cy="872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p:cNvSpPr txBox="1"/>
          <p:nvPr/>
        </p:nvSpPr>
        <p:spPr>
          <a:xfrm>
            <a:off x="4497849" y="1231621"/>
            <a:ext cx="1557173" cy="2354491"/>
          </a:xfrm>
          <a:prstGeom prst="rect">
            <a:avLst/>
          </a:prstGeom>
          <a:noFill/>
        </p:spPr>
        <p:txBody>
          <a:bodyPr wrap="square" rtlCol="0">
            <a:spAutoFit/>
          </a:bodyPr>
          <a:lstStyle/>
          <a:p>
            <a:r>
              <a:rPr lang="en-GB" sz="1050" dirty="0" smtClean="0">
                <a:solidFill>
                  <a:srgbClr val="00FF00"/>
                </a:solidFill>
              </a:rPr>
              <a:t>Here’s a photo of me holding the paint roller and a video of me using it. I found that the moulded handle it came with was designed ergonomically and fits the hand well, it makes the rolling process much easier, especially over time.</a:t>
            </a:r>
            <a:endParaRPr lang="en-GB" sz="1050" dirty="0">
              <a:solidFill>
                <a:srgbClr val="00FF00"/>
              </a:solidFill>
            </a:endParaRPr>
          </a:p>
        </p:txBody>
      </p:sp>
      <p:sp>
        <p:nvSpPr>
          <p:cNvPr id="17" name="TextBox 16"/>
          <p:cNvSpPr txBox="1"/>
          <p:nvPr/>
        </p:nvSpPr>
        <p:spPr>
          <a:xfrm>
            <a:off x="6022021" y="2190004"/>
            <a:ext cx="2331495" cy="769441"/>
          </a:xfrm>
          <a:prstGeom prst="rect">
            <a:avLst/>
          </a:prstGeom>
          <a:noFill/>
        </p:spPr>
        <p:txBody>
          <a:bodyPr wrap="square" rtlCol="0">
            <a:spAutoFit/>
          </a:bodyPr>
          <a:lstStyle/>
          <a:p>
            <a:r>
              <a:rPr lang="en-GB" sz="1100" dirty="0" smtClean="0">
                <a:solidFill>
                  <a:srgbClr val="00FF00"/>
                </a:solidFill>
              </a:rPr>
              <a:t>I also found that to roll with minimal effort I’d advice holding the handle at a 45 degree angle to the table, this gives little strain on the wrist.</a:t>
            </a:r>
            <a:endParaRPr lang="en-GB" sz="1100" dirty="0">
              <a:solidFill>
                <a:srgbClr val="00FF00"/>
              </a:solidFill>
            </a:endParaRPr>
          </a:p>
        </p:txBody>
      </p:sp>
      <p:sp>
        <p:nvSpPr>
          <p:cNvPr id="26" name="Rectangle 25"/>
          <p:cNvSpPr/>
          <p:nvPr/>
        </p:nvSpPr>
        <p:spPr>
          <a:xfrm>
            <a:off x="4658966" y="4205876"/>
            <a:ext cx="1122758" cy="314399"/>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GB" dirty="0"/>
          </a:p>
        </p:txBody>
      </p:sp>
      <p:sp>
        <p:nvSpPr>
          <p:cNvPr id="18" name="TextBox 17"/>
          <p:cNvSpPr txBox="1"/>
          <p:nvPr/>
        </p:nvSpPr>
        <p:spPr>
          <a:xfrm>
            <a:off x="5652120" y="2959445"/>
            <a:ext cx="3349468" cy="830997"/>
          </a:xfrm>
          <a:prstGeom prst="rect">
            <a:avLst/>
          </a:prstGeom>
          <a:noFill/>
        </p:spPr>
        <p:txBody>
          <a:bodyPr wrap="square" rtlCol="0">
            <a:spAutoFit/>
          </a:bodyPr>
          <a:lstStyle/>
          <a:p>
            <a:r>
              <a:rPr lang="en-GB" sz="1200" dirty="0" smtClean="0">
                <a:solidFill>
                  <a:srgbClr val="00FF00"/>
                </a:solidFill>
              </a:rPr>
              <a:t>I like the basic design of the roller, there’s no mechanism involved in the roller it’s simply a metal hook that slides into the sponge although it works perfectly.</a:t>
            </a:r>
            <a:endParaRPr lang="en-GB" sz="1200" dirty="0">
              <a:solidFill>
                <a:srgbClr val="00FF00"/>
              </a:solidFill>
            </a:endParaRPr>
          </a:p>
        </p:txBody>
      </p:sp>
      <p:sp>
        <p:nvSpPr>
          <p:cNvPr id="13" name="Rounded Rectangle 12"/>
          <p:cNvSpPr/>
          <p:nvPr/>
        </p:nvSpPr>
        <p:spPr>
          <a:xfrm>
            <a:off x="7793810" y="1255613"/>
            <a:ext cx="1026662" cy="25161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GB" dirty="0"/>
          </a:p>
        </p:txBody>
      </p:sp>
      <p:sp>
        <p:nvSpPr>
          <p:cNvPr id="19" name="TextBox 18"/>
          <p:cNvSpPr txBox="1"/>
          <p:nvPr/>
        </p:nvSpPr>
        <p:spPr>
          <a:xfrm>
            <a:off x="4644008" y="4154969"/>
            <a:ext cx="1224135" cy="646331"/>
          </a:xfrm>
          <a:prstGeom prst="rect">
            <a:avLst/>
          </a:prstGeom>
          <a:noFill/>
        </p:spPr>
        <p:txBody>
          <a:bodyPr wrap="square" rtlCol="0">
            <a:spAutoFit/>
          </a:bodyPr>
          <a:lstStyle/>
          <a:p>
            <a:r>
              <a:rPr lang="en-GB" b="1" dirty="0"/>
              <a:t>Watch me</a:t>
            </a:r>
          </a:p>
          <a:p>
            <a:endParaRPr lang="en-GB" dirty="0"/>
          </a:p>
        </p:txBody>
      </p:sp>
      <p:sp>
        <p:nvSpPr>
          <p:cNvPr id="20" name="TextBox 19"/>
          <p:cNvSpPr txBox="1"/>
          <p:nvPr/>
        </p:nvSpPr>
        <p:spPr>
          <a:xfrm>
            <a:off x="5788542" y="3939673"/>
            <a:ext cx="2798451" cy="1415772"/>
          </a:xfrm>
          <a:prstGeom prst="rect">
            <a:avLst/>
          </a:prstGeom>
          <a:noFill/>
        </p:spPr>
        <p:txBody>
          <a:bodyPr wrap="square" rtlCol="0">
            <a:spAutoFit/>
          </a:bodyPr>
          <a:lstStyle/>
          <a:p>
            <a:r>
              <a:rPr lang="en-GB" sz="1200" dirty="0" smtClean="0">
                <a:solidFill>
                  <a:srgbClr val="00FF00"/>
                </a:solidFill>
              </a:rPr>
              <a:t>I videoed one of my peers evaluating the product; he agreed the handle is comfortable and fits well</a:t>
            </a:r>
            <a:r>
              <a:rPr lang="en-GB" sz="1200" dirty="0" smtClean="0"/>
              <a:t> </a:t>
            </a:r>
            <a:r>
              <a:rPr lang="en-GB" sz="1200" dirty="0" smtClean="0">
                <a:solidFill>
                  <a:srgbClr val="FF0000"/>
                </a:solidFill>
              </a:rPr>
              <a:t>however he also highlighted that, because the handle and metal rod is primarily to one side of the sponge, you don’t get an even pressure applied.</a:t>
            </a:r>
            <a:endParaRPr lang="en-GB" sz="1200" dirty="0">
              <a:solidFill>
                <a:srgbClr val="FF0000"/>
              </a:solidFill>
            </a:endParaRPr>
          </a:p>
        </p:txBody>
      </p:sp>
      <p:sp>
        <p:nvSpPr>
          <p:cNvPr id="12" name="TextBox 11"/>
          <p:cNvSpPr txBox="1"/>
          <p:nvPr/>
        </p:nvSpPr>
        <p:spPr>
          <a:xfrm>
            <a:off x="7686894" y="1196752"/>
            <a:ext cx="1333244" cy="369332"/>
          </a:xfrm>
          <a:prstGeom prst="rect">
            <a:avLst/>
          </a:prstGeom>
          <a:noFill/>
        </p:spPr>
        <p:txBody>
          <a:bodyPr wrap="square" rtlCol="0">
            <a:spAutoFit/>
          </a:bodyPr>
          <a:lstStyle/>
          <a:p>
            <a:r>
              <a:rPr lang="en-GB" dirty="0" smtClean="0"/>
              <a:t>Watch me</a:t>
            </a:r>
            <a:endParaRPr lang="en-GB" dirty="0"/>
          </a:p>
        </p:txBody>
      </p:sp>
      <p:sp>
        <p:nvSpPr>
          <p:cNvPr id="22" name="TextBox 21"/>
          <p:cNvSpPr txBox="1"/>
          <p:nvPr/>
        </p:nvSpPr>
        <p:spPr>
          <a:xfrm>
            <a:off x="5766767" y="5447828"/>
            <a:ext cx="3234821" cy="1015663"/>
          </a:xfrm>
          <a:prstGeom prst="rect">
            <a:avLst/>
          </a:prstGeom>
          <a:noFill/>
        </p:spPr>
        <p:txBody>
          <a:bodyPr wrap="square" rtlCol="0">
            <a:spAutoFit/>
          </a:bodyPr>
          <a:lstStyle/>
          <a:p>
            <a:r>
              <a:rPr lang="en-GB" sz="1200" dirty="0" smtClean="0">
                <a:solidFill>
                  <a:srgbClr val="FF0000"/>
                </a:solidFill>
              </a:rPr>
              <a:t>As the paint roller is designed to withstand little pressure through the process of painting , it struggles to withstand any higher forces; as a result when a greater pressure is applied the thin metal rod begins to bend.</a:t>
            </a:r>
            <a:endParaRPr lang="en-GB" sz="1200" dirty="0">
              <a:solidFill>
                <a:srgbClr val="FF0000"/>
              </a:solidFill>
            </a:endParaRPr>
          </a:p>
        </p:txBody>
      </p:sp>
    </p:spTree>
    <p:extLst>
      <p:ext uri="{BB962C8B-B14F-4D97-AF65-F5344CB8AC3E}">
        <p14:creationId xmlns:p14="http://schemas.microsoft.com/office/powerpoint/2010/main" val="9593532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1"/>
                                        </p:tgtEl>
                                      </p:cBhvr>
                                    </p:cmd>
                                  </p:childTnLst>
                                </p:cTn>
                              </p:par>
                            </p:childTnLst>
                          </p:cTn>
                        </p:par>
                      </p:childTnLst>
                    </p:cTn>
                  </p:par>
                </p:childTnLst>
              </p:cTn>
              <p:nextCondLst>
                <p:cond evt="onClick" delay="0">
                  <p:tgtEl>
                    <p:spTgt spid="21"/>
                  </p:tgtEl>
                </p:cond>
              </p:nextCondLst>
            </p:seq>
            <p:video>
              <p:cMediaNode vol="100000">
                <p:cTn id="7" fill="hold" display="0">
                  <p:stCondLst>
                    <p:cond delay="indefinite"/>
                  </p:stCondLst>
                </p:cTn>
                <p:tgtEl>
                  <p:spTgt spid="21"/>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video>
              <p:cMediaNode vol="80000">
                <p:cTn id="13" fill="hold" display="0">
                  <p:stCondLst>
                    <p:cond delay="indefinite"/>
                  </p:stCondLst>
                </p:cTn>
                <p:tgtEl>
                  <p:spTgt spid="14"/>
                </p:tgtEl>
              </p:cMediaNode>
            </p:video>
            <p:seq concurrent="1" nextAc="seek">
              <p:cTn id="14" restart="whenNotActive" fill="hold" evtFilter="cancelBubble" nodeType="interactiveSeq">
                <p:stCondLst>
                  <p:cond evt="onClick" delay="0">
                    <p:tgtEl>
                      <p:spTgt spid="15"/>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15"/>
                                        </p:tgtEl>
                                      </p:cBhvr>
                                    </p:cmd>
                                  </p:childTnLst>
                                </p:cTn>
                              </p:par>
                            </p:childTnLst>
                          </p:cTn>
                        </p:par>
                      </p:childTnLst>
                    </p:cTn>
                  </p:par>
                </p:childTnLst>
              </p:cTn>
              <p:nextCondLst>
                <p:cond evt="onClick" delay="0">
                  <p:tgtEl>
                    <p:spTgt spid="15"/>
                  </p:tgtEl>
                </p:cond>
              </p:nextCondLst>
            </p:seq>
            <p:video>
              <p:cMediaNode vol="80000">
                <p:cTn id="19" fill="hold" display="0">
                  <p:stCondLst>
                    <p:cond delay="indefinite"/>
                  </p:stCondLst>
                </p:cTn>
                <p:tgtEl>
                  <p:spTgt spid="15"/>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noGrp="1"/>
          </p:cNvSpPr>
          <p:nvPr>
            <p:ph type="title"/>
          </p:nvPr>
        </p:nvSpPr>
        <p:spPr>
          <a:xfrm>
            <a:off x="467544" y="-47419"/>
            <a:ext cx="7056784" cy="400110"/>
          </a:xfrm>
          <a:prstGeom prst="rect">
            <a:avLst/>
          </a:prstGeom>
          <a:noFill/>
        </p:spPr>
        <p:txBody>
          <a:bodyPr wrap="square" rtlCol="0">
            <a:spAutoFit/>
          </a:bodyPr>
          <a:lstStyle/>
          <a:p>
            <a:r>
              <a:rPr lang="en-GB" sz="2000" b="1" i="1" u="sng" dirty="0" smtClean="0"/>
              <a:t>Strengths and weakness’ of existing products</a:t>
            </a:r>
            <a:endParaRPr lang="en-GB" sz="2000" b="1" i="1" u="sng" dirty="0"/>
          </a:p>
        </p:txBody>
      </p:sp>
      <p:sp>
        <p:nvSpPr>
          <p:cNvPr id="5" name="Rectangle 4"/>
          <p:cNvSpPr/>
          <p:nvPr/>
        </p:nvSpPr>
        <p:spPr>
          <a:xfrm>
            <a:off x="55502" y="462398"/>
            <a:ext cx="4228466" cy="892552"/>
          </a:xfrm>
          <a:prstGeom prst="rect">
            <a:avLst/>
          </a:prstGeom>
        </p:spPr>
        <p:txBody>
          <a:bodyPr wrap="square">
            <a:spAutoFit/>
          </a:bodyPr>
          <a:lstStyle/>
          <a:p>
            <a:r>
              <a:rPr lang="en-GB" dirty="0" smtClean="0"/>
              <a:t>The Lino Roller/ Ink Roller</a:t>
            </a:r>
          </a:p>
          <a:p>
            <a:r>
              <a:rPr lang="en-GB" sz="1100" dirty="0" smtClean="0"/>
              <a:t>I chose this as an existing product because of the rolling function of the product which resembles the movement of the pizza cutters’ blade.</a:t>
            </a:r>
          </a:p>
          <a:p>
            <a:endParaRPr lang="en-GB" sz="1200" dirty="0" smtClean="0">
              <a:solidFill>
                <a:srgbClr val="00FF00"/>
              </a:solidFill>
            </a:endParaRPr>
          </a:p>
        </p:txBody>
      </p:sp>
      <p:sp>
        <p:nvSpPr>
          <p:cNvPr id="10" name="TextBox 9"/>
          <p:cNvSpPr txBox="1"/>
          <p:nvPr/>
        </p:nvSpPr>
        <p:spPr>
          <a:xfrm>
            <a:off x="210183" y="5734227"/>
            <a:ext cx="4026214" cy="1177245"/>
          </a:xfrm>
          <a:prstGeom prst="rect">
            <a:avLst/>
          </a:prstGeom>
          <a:noFill/>
        </p:spPr>
        <p:txBody>
          <a:bodyPr wrap="square" rtlCol="0">
            <a:spAutoFit/>
          </a:bodyPr>
          <a:lstStyle/>
          <a:p>
            <a:r>
              <a:rPr lang="en-GB" sz="1050" dirty="0">
                <a:solidFill>
                  <a:srgbClr val="00FF00"/>
                </a:solidFill>
              </a:rPr>
              <a:t>The design of this product is very simple but it functions very well, the handle o the product is situated down the centre of the product which makes it easy for both left and right handed people. Having it down the centre also enables the user to exert an equal force on either side o the roller which is essential when rolling ink on prints.</a:t>
            </a:r>
          </a:p>
          <a:p>
            <a:endParaRPr lang="en-GB" dirty="0"/>
          </a:p>
        </p:txBody>
      </p:sp>
      <p:sp>
        <p:nvSpPr>
          <p:cNvPr id="11" name="TextBox 10"/>
          <p:cNvSpPr txBox="1"/>
          <p:nvPr/>
        </p:nvSpPr>
        <p:spPr>
          <a:xfrm>
            <a:off x="1605497" y="3615822"/>
            <a:ext cx="2822487" cy="2400657"/>
          </a:xfrm>
          <a:prstGeom prst="rect">
            <a:avLst/>
          </a:prstGeom>
          <a:noFill/>
        </p:spPr>
        <p:txBody>
          <a:bodyPr wrap="square" rtlCol="0">
            <a:spAutoFit/>
          </a:bodyPr>
          <a:lstStyle/>
          <a:p>
            <a:r>
              <a:rPr lang="en-GB" sz="1100" dirty="0">
                <a:solidFill>
                  <a:srgbClr val="FF0000"/>
                </a:solidFill>
              </a:rPr>
              <a:t>The basic design of this product can also be its downfall, its simple shape and poorly designed handle make it uncomfortable for the user to exert high forces upon. The hard plastic used in this design makes it easy for the user to wash although it contributes to the factors that make it a hard to grip product. The basic cylindrical shape of the products handle decreases the  ergonomics of the product as it takes much more effort for the user to make full use of the roller and its functions.</a:t>
            </a:r>
          </a:p>
          <a:p>
            <a:endParaRPr lang="en-GB" dirty="0"/>
          </a:p>
        </p:txBody>
      </p:sp>
      <p:sp>
        <p:nvSpPr>
          <p:cNvPr id="12" name="TextBox 11"/>
          <p:cNvSpPr txBox="1"/>
          <p:nvPr/>
        </p:nvSpPr>
        <p:spPr>
          <a:xfrm>
            <a:off x="-66282" y="1173597"/>
            <a:ext cx="1870271" cy="2146742"/>
          </a:xfrm>
          <a:prstGeom prst="rect">
            <a:avLst/>
          </a:prstGeom>
          <a:noFill/>
        </p:spPr>
        <p:txBody>
          <a:bodyPr wrap="square" rtlCol="0">
            <a:spAutoFit/>
          </a:bodyPr>
          <a:lstStyle/>
          <a:p>
            <a:r>
              <a:rPr lang="en-GB" sz="1050" dirty="0">
                <a:solidFill>
                  <a:srgbClr val="00FF00"/>
                </a:solidFill>
              </a:rPr>
              <a:t>This product also functions very simply; the black  rubber rolling cylinder is held in the centre of two pieces of metal using a thin stainless steel pole which also enables it to spin smoothly. This basic mechanism needs no maintenance but works perfectly for this products function.</a:t>
            </a:r>
          </a:p>
          <a:p>
            <a:endParaRPr lang="en-GB" dirty="0"/>
          </a:p>
        </p:txBody>
      </p:sp>
      <p:sp>
        <p:nvSpPr>
          <p:cNvPr id="13" name="TextBox 12"/>
          <p:cNvSpPr txBox="1"/>
          <p:nvPr/>
        </p:nvSpPr>
        <p:spPr>
          <a:xfrm>
            <a:off x="1749129" y="1231306"/>
            <a:ext cx="2520280" cy="1500411"/>
          </a:xfrm>
          <a:prstGeom prst="rect">
            <a:avLst/>
          </a:prstGeom>
          <a:noFill/>
        </p:spPr>
        <p:txBody>
          <a:bodyPr wrap="square" rtlCol="0">
            <a:spAutoFit/>
          </a:bodyPr>
          <a:lstStyle/>
          <a:p>
            <a:r>
              <a:rPr lang="en-GB" sz="1050" dirty="0">
                <a:solidFill>
                  <a:srgbClr val="00FF00"/>
                </a:solidFill>
              </a:rPr>
              <a:t>This product is constructed with materials like stainless steel which enhance its durability and gives it a longer shelf life. The hard plastic of the handle adds to the strength of the product, this is essential for a products design as it must be able to withstand the force from the users hand.</a:t>
            </a:r>
          </a:p>
          <a:p>
            <a:endParaRPr lang="en-GB" dirty="0"/>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72161" y="3025903"/>
            <a:ext cx="925104" cy="693828"/>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27784" y="2524806"/>
            <a:ext cx="1445618" cy="1084214"/>
          </a:xfrm>
          <a:prstGeom prst="rect">
            <a:avLst/>
          </a:prstGeom>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1465133" y="2665169"/>
            <a:ext cx="1122904" cy="842178"/>
          </a:xfrm>
          <a:prstGeom prst="rect">
            <a:avLst/>
          </a:prstGeom>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24528" y="2665205"/>
            <a:ext cx="1548680" cy="21509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9" name="Straight Connector 18"/>
          <p:cNvCxnSpPr/>
          <p:nvPr/>
        </p:nvCxnSpPr>
        <p:spPr>
          <a:xfrm>
            <a:off x="4427984" y="548680"/>
            <a:ext cx="0" cy="6120680"/>
          </a:xfrm>
          <a:prstGeom prst="line">
            <a:avLst/>
          </a:prstGeom>
        </p:spPr>
        <p:style>
          <a:lnRef idx="2">
            <a:schemeClr val="dk1"/>
          </a:lnRef>
          <a:fillRef idx="0">
            <a:schemeClr val="dk1"/>
          </a:fillRef>
          <a:effectRef idx="1">
            <a:schemeClr val="dk1"/>
          </a:effectRef>
          <a:fontRef idx="minor">
            <a:schemeClr val="tx1"/>
          </a:fontRef>
        </p:style>
      </p:cxnSp>
      <p:sp>
        <p:nvSpPr>
          <p:cNvPr id="20" name="TextBox 19"/>
          <p:cNvSpPr txBox="1"/>
          <p:nvPr/>
        </p:nvSpPr>
        <p:spPr>
          <a:xfrm>
            <a:off x="4572000" y="419829"/>
            <a:ext cx="4320480" cy="700192"/>
          </a:xfrm>
          <a:prstGeom prst="rect">
            <a:avLst/>
          </a:prstGeom>
          <a:noFill/>
        </p:spPr>
        <p:txBody>
          <a:bodyPr wrap="square" rtlCol="0">
            <a:spAutoFit/>
          </a:bodyPr>
          <a:lstStyle/>
          <a:p>
            <a:r>
              <a:rPr lang="en-GB" dirty="0" smtClean="0"/>
              <a:t>The Play-</a:t>
            </a:r>
            <a:r>
              <a:rPr lang="en-GB" dirty="0" err="1" smtClean="0"/>
              <a:t>Doh</a:t>
            </a:r>
            <a:r>
              <a:rPr lang="en-GB" dirty="0" smtClean="0"/>
              <a:t> cutter</a:t>
            </a:r>
          </a:p>
          <a:p>
            <a:r>
              <a:rPr lang="en-GB" sz="1050" dirty="0" smtClean="0"/>
              <a:t>The play </a:t>
            </a:r>
            <a:r>
              <a:rPr lang="en-GB" sz="1050" dirty="0" err="1"/>
              <a:t>D</a:t>
            </a:r>
            <a:r>
              <a:rPr lang="en-GB" sz="1050" dirty="0" err="1" smtClean="0"/>
              <a:t>oh</a:t>
            </a:r>
            <a:r>
              <a:rPr lang="en-GB" sz="1050" dirty="0" smtClean="0"/>
              <a:t> cutter is very similar to the pizza cutter in the shape of its design and the cutting blade.</a:t>
            </a:r>
            <a:endParaRPr lang="en-GB" sz="1050" dirty="0"/>
          </a:p>
        </p:txBody>
      </p:sp>
      <p:sp>
        <p:nvSpPr>
          <p:cNvPr id="21" name="TextBox 20"/>
          <p:cNvSpPr txBox="1"/>
          <p:nvPr/>
        </p:nvSpPr>
        <p:spPr>
          <a:xfrm>
            <a:off x="6366282" y="1079442"/>
            <a:ext cx="2952328" cy="1107996"/>
          </a:xfrm>
          <a:prstGeom prst="rect">
            <a:avLst/>
          </a:prstGeom>
          <a:noFill/>
        </p:spPr>
        <p:txBody>
          <a:bodyPr wrap="square" rtlCol="0">
            <a:spAutoFit/>
          </a:bodyPr>
          <a:lstStyle/>
          <a:p>
            <a:r>
              <a:rPr lang="en-GB" sz="1100" dirty="0">
                <a:solidFill>
                  <a:srgbClr val="00FF00"/>
                </a:solidFill>
              </a:rPr>
              <a:t>T</a:t>
            </a:r>
            <a:r>
              <a:rPr lang="en-GB" sz="1100" dirty="0" smtClean="0">
                <a:solidFill>
                  <a:srgbClr val="00FF00"/>
                </a:solidFill>
              </a:rPr>
              <a:t>his product has been designed very simply, there are only two basic shaped components: the blade and the handle, which makes it easy and affordable to manufacture in large quantities. This therefore increases the potential for profit once the products have been sold.</a:t>
            </a:r>
            <a:endParaRPr lang="en-GB" sz="1100" dirty="0">
              <a:solidFill>
                <a:srgbClr val="00FF00"/>
              </a:solidFill>
            </a:endParaRPr>
          </a:p>
        </p:txBody>
      </p:sp>
      <p:sp>
        <p:nvSpPr>
          <p:cNvPr id="22" name="TextBox 21"/>
          <p:cNvSpPr txBox="1"/>
          <p:nvPr/>
        </p:nvSpPr>
        <p:spPr>
          <a:xfrm>
            <a:off x="4636201" y="2316218"/>
            <a:ext cx="4176464" cy="830997"/>
          </a:xfrm>
          <a:prstGeom prst="rect">
            <a:avLst/>
          </a:prstGeom>
          <a:noFill/>
        </p:spPr>
        <p:txBody>
          <a:bodyPr wrap="square" rtlCol="0">
            <a:spAutoFit/>
          </a:bodyPr>
          <a:lstStyle/>
          <a:p>
            <a:r>
              <a:rPr lang="en-GB" sz="1200" dirty="0" smtClean="0">
                <a:solidFill>
                  <a:srgbClr val="FF0000"/>
                </a:solidFill>
              </a:rPr>
              <a:t>A clear weakness of this product is the strength of the material; it can’t resist a great amount of force because it was designed for a younger audience. When high pressure is put on the handle it begins to bend and become deformed.</a:t>
            </a:r>
            <a:endParaRPr lang="en-GB" sz="1200" dirty="0">
              <a:solidFill>
                <a:srgbClr val="FF0000"/>
              </a:solidFill>
            </a:endParaRPr>
          </a:p>
        </p:txBody>
      </p:sp>
      <p:sp>
        <p:nvSpPr>
          <p:cNvPr id="23" name="TextBox 22"/>
          <p:cNvSpPr txBox="1"/>
          <p:nvPr/>
        </p:nvSpPr>
        <p:spPr>
          <a:xfrm>
            <a:off x="6588225" y="3186674"/>
            <a:ext cx="2730385" cy="646331"/>
          </a:xfrm>
          <a:prstGeom prst="rect">
            <a:avLst/>
          </a:prstGeom>
          <a:noFill/>
        </p:spPr>
        <p:txBody>
          <a:bodyPr wrap="square" rtlCol="0">
            <a:spAutoFit/>
          </a:bodyPr>
          <a:lstStyle/>
          <a:p>
            <a:r>
              <a:rPr lang="en-GB" sz="900" dirty="0" smtClean="0">
                <a:solidFill>
                  <a:srgbClr val="00FF00"/>
                </a:solidFill>
              </a:rPr>
              <a:t>A strength of this product is the spinning blade; its constructed simply with a plastic rivet that passes through the blade and on either side of the plastic. This holds it in place and allows it to spin freely.</a:t>
            </a:r>
            <a:endParaRPr lang="en-GB" sz="900" dirty="0">
              <a:solidFill>
                <a:srgbClr val="00FF00"/>
              </a:solidFill>
            </a:endParaRPr>
          </a:p>
        </p:txBody>
      </p:sp>
      <p:sp>
        <p:nvSpPr>
          <p:cNvPr id="24" name="TextBox 23"/>
          <p:cNvSpPr txBox="1"/>
          <p:nvPr/>
        </p:nvSpPr>
        <p:spPr>
          <a:xfrm>
            <a:off x="4492185" y="5416314"/>
            <a:ext cx="4464496" cy="1200329"/>
          </a:xfrm>
          <a:prstGeom prst="rect">
            <a:avLst/>
          </a:prstGeom>
          <a:noFill/>
        </p:spPr>
        <p:txBody>
          <a:bodyPr wrap="square" rtlCol="0">
            <a:spAutoFit/>
          </a:bodyPr>
          <a:lstStyle/>
          <a:p>
            <a:r>
              <a:rPr lang="en-GB" sz="1200" dirty="0" smtClean="0">
                <a:solidFill>
                  <a:srgbClr val="00FF00"/>
                </a:solidFill>
              </a:rPr>
              <a:t>I also like the aesthetics of this product, the vibrant range of colours it’s produced in gives the user a selection and is ideal for the younger target audience. The handle of this product also has a nice curved shape which gives the user a firm grip; this is important for this type of product  because the user needs support when putting force on the blade.</a:t>
            </a:r>
            <a:endParaRPr lang="en-GB" sz="1200" dirty="0">
              <a:solidFill>
                <a:srgbClr val="00FF00"/>
              </a:solidFill>
            </a:endParaRPr>
          </a:p>
        </p:txBody>
      </p:sp>
      <p:sp>
        <p:nvSpPr>
          <p:cNvPr id="25" name="TextBox 24"/>
          <p:cNvSpPr txBox="1"/>
          <p:nvPr/>
        </p:nvSpPr>
        <p:spPr>
          <a:xfrm>
            <a:off x="4492185" y="3086258"/>
            <a:ext cx="2096040" cy="2400657"/>
          </a:xfrm>
          <a:prstGeom prst="rect">
            <a:avLst/>
          </a:prstGeom>
          <a:noFill/>
        </p:spPr>
        <p:txBody>
          <a:bodyPr wrap="square" rtlCol="0">
            <a:spAutoFit/>
          </a:bodyPr>
          <a:lstStyle/>
          <a:p>
            <a:r>
              <a:rPr lang="en-GB" sz="1000" dirty="0" smtClean="0">
                <a:solidFill>
                  <a:srgbClr val="FF0000"/>
                </a:solidFill>
              </a:rPr>
              <a:t>The handle of this product is curved enough for the user to hold comfortably although there's nothing in place to obstruct the hand slipping down the product. This can be particularly important when pressure is applied down the product at an angle because the users hand can tend to move towards the ‘blade’; in this case it’s only a plastic blade although there’s still potential for harm. this lack of safety features is particularly significant as the product is aimed for young children. </a:t>
            </a:r>
            <a:endParaRPr lang="en-GB" sz="1000" dirty="0">
              <a:solidFill>
                <a:srgbClr val="FF0000"/>
              </a:solidFill>
            </a:endParaRPr>
          </a:p>
        </p:txBody>
      </p:sp>
      <p:sp>
        <p:nvSpPr>
          <p:cNvPr id="27" name="Rounded Rectangle 26"/>
          <p:cNvSpPr/>
          <p:nvPr/>
        </p:nvSpPr>
        <p:spPr>
          <a:xfrm rot="5400000">
            <a:off x="666318" y="4508172"/>
            <a:ext cx="1152128" cy="2784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GB"/>
          </a:p>
        </p:txBody>
      </p:sp>
      <p:pic>
        <p:nvPicPr>
          <p:cNvPr id="8" name="IMG_0853.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rot="5400000">
            <a:off x="-136302" y="4460112"/>
            <a:ext cx="1434059" cy="806658"/>
          </a:xfrm>
          <a:prstGeom prst="rect">
            <a:avLst/>
          </a:prstGeom>
        </p:spPr>
      </p:pic>
      <p:sp>
        <p:nvSpPr>
          <p:cNvPr id="9" name="TextBox 8"/>
          <p:cNvSpPr txBox="1"/>
          <p:nvPr/>
        </p:nvSpPr>
        <p:spPr>
          <a:xfrm rot="5400000">
            <a:off x="437414" y="4678775"/>
            <a:ext cx="1584176" cy="369332"/>
          </a:xfrm>
          <a:prstGeom prst="rect">
            <a:avLst/>
          </a:prstGeom>
          <a:noFill/>
        </p:spPr>
        <p:txBody>
          <a:bodyPr wrap="square" rtlCol="0">
            <a:spAutoFit/>
          </a:bodyPr>
          <a:lstStyle/>
          <a:p>
            <a:r>
              <a:rPr lang="en-GB" dirty="0" smtClean="0"/>
              <a:t>Watch </a:t>
            </a:r>
            <a:r>
              <a:rPr lang="en-GB" dirty="0"/>
              <a:t>M</a:t>
            </a:r>
            <a:r>
              <a:rPr lang="en-GB" dirty="0" smtClean="0"/>
              <a:t>e</a:t>
            </a:r>
            <a:endParaRPr lang="en-GB" dirty="0"/>
          </a:p>
        </p:txBody>
      </p:sp>
    </p:spTree>
    <p:extLst>
      <p:ext uri="{BB962C8B-B14F-4D97-AF65-F5344CB8AC3E}">
        <p14:creationId xmlns:p14="http://schemas.microsoft.com/office/powerpoint/2010/main" val="19607220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1844" y="1628800"/>
            <a:ext cx="7222644" cy="1224136"/>
          </a:xfrm>
        </p:spPr>
        <p:txBody>
          <a:bodyPr>
            <a:noAutofit/>
          </a:bodyPr>
          <a:lstStyle/>
          <a:p>
            <a:pPr marL="0" indent="0">
              <a:buNone/>
            </a:pPr>
            <a:r>
              <a:rPr lang="en-GB" sz="1000" dirty="0" smtClean="0">
                <a:solidFill>
                  <a:srgbClr val="FF0000"/>
                </a:solidFill>
              </a:rPr>
              <a:t>Whilst washing the pizza cutter the blade and protector came completely off; this demonstrates the poor quality of the product, probably a result of careless manufacturing. I can now conclude the lifespan of this product is very small. This isn’t to be expected from a kitchen utensil such as this, this could potentially harm the end-user if it were to happen when the product was in use. If the product dismantled in the dishwasher it could break the machine of in some dishwashers it could even lead to an electrical flaw which has potential to harm the end-user. To ensure this doesn’t happen when designing a product its important to be sure its constructed soundly, this may be down to the manufacturing processes so giving your manufacturer clear specifications in the making of the product is essential. </a:t>
            </a:r>
            <a:r>
              <a:rPr lang="en-GB" sz="1000" dirty="0">
                <a:solidFill>
                  <a:srgbClr val="FF0000"/>
                </a:solidFill>
              </a:rPr>
              <a:t>I</a:t>
            </a:r>
            <a:r>
              <a:rPr lang="en-GB" sz="1000" dirty="0" smtClean="0">
                <a:solidFill>
                  <a:srgbClr val="FF0000"/>
                </a:solidFill>
              </a:rPr>
              <a:t>ts also important to use materials with a durability that will enhance the life span of the product.</a:t>
            </a:r>
            <a:endParaRPr lang="en-GB" sz="1000" dirty="0">
              <a:solidFill>
                <a:srgbClr val="FF0000"/>
              </a:solidFill>
            </a:endParaRPr>
          </a:p>
        </p:txBody>
      </p:sp>
      <p:pic>
        <p:nvPicPr>
          <p:cNvPr id="2050" name="Picture 2" descr="S:\IMG_645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1530769"/>
            <a:ext cx="1368152" cy="136815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 y="332656"/>
            <a:ext cx="9036496" cy="1169551"/>
          </a:xfrm>
          <a:prstGeom prst="rect">
            <a:avLst/>
          </a:prstGeom>
          <a:noFill/>
        </p:spPr>
        <p:txBody>
          <a:bodyPr wrap="square" rtlCol="0">
            <a:spAutoFit/>
          </a:bodyPr>
          <a:lstStyle/>
          <a:p>
            <a:r>
              <a:rPr lang="en-GB" sz="1000" dirty="0" smtClean="0"/>
              <a:t>In my new design there are two main criteria that I’m going to focus on, one is the ergonomics of the product and how easy it is for the consumer to use it effectively. The second criteria is the health and safety of the product, in particular I’m going to focus on the potential for food to get stuck in the product and lead to contamination. The features I can include to improve ergonomics are the handle, I’m going to move it from the original pizza cutters position (vertical) to being horizontal above the blade. This will increase the stability of the consumer when they're cutting the pizza. This will allow them to cut the pizza easier, it will also reduce the risk of the end-user slipping and cutting themselves. To improve the products health and safety I’m going to make the new design detachable at the blade, this will reduce any risk of contamination as the end-user can thoroughly wash the product after use. I’m also going to ensure the product is soundly constructed by using appropriate materials and joining techniques in the design.</a:t>
            </a:r>
            <a:endParaRPr lang="en-GB" sz="1000" dirty="0"/>
          </a:p>
        </p:txBody>
      </p:sp>
      <p:sp>
        <p:nvSpPr>
          <p:cNvPr id="8" name="TextBox 7"/>
          <p:cNvSpPr txBox="1"/>
          <p:nvPr/>
        </p:nvSpPr>
        <p:spPr>
          <a:xfrm>
            <a:off x="2267744" y="36235"/>
            <a:ext cx="3600400" cy="369332"/>
          </a:xfrm>
          <a:prstGeom prst="rect">
            <a:avLst/>
          </a:prstGeom>
          <a:noFill/>
        </p:spPr>
        <p:txBody>
          <a:bodyPr wrap="square" rtlCol="0">
            <a:spAutoFit/>
          </a:bodyPr>
          <a:lstStyle/>
          <a:p>
            <a:r>
              <a:rPr lang="en-GB" b="1" i="1" dirty="0" smtClean="0"/>
              <a:t>Strengths and weaknesses</a:t>
            </a:r>
            <a:endParaRPr lang="en-GB" b="1" i="1"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27984" y="3088467"/>
            <a:ext cx="1805947" cy="135446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026" y="3140968"/>
            <a:ext cx="1706659" cy="1279994"/>
          </a:xfrm>
          <a:prstGeom prst="rect">
            <a:avLst/>
          </a:prstGeom>
        </p:spPr>
      </p:pic>
      <p:sp>
        <p:nvSpPr>
          <p:cNvPr id="10" name="TextBox 9"/>
          <p:cNvSpPr txBox="1"/>
          <p:nvPr/>
        </p:nvSpPr>
        <p:spPr>
          <a:xfrm>
            <a:off x="1997969" y="3088467"/>
            <a:ext cx="2520280" cy="1384995"/>
          </a:xfrm>
          <a:prstGeom prst="rect">
            <a:avLst/>
          </a:prstGeom>
          <a:noFill/>
        </p:spPr>
        <p:txBody>
          <a:bodyPr wrap="square" rtlCol="0">
            <a:spAutoFit/>
          </a:bodyPr>
          <a:lstStyle/>
          <a:p>
            <a:r>
              <a:rPr lang="en-GB" sz="1200" dirty="0" smtClean="0">
                <a:solidFill>
                  <a:srgbClr val="00FF00"/>
                </a:solidFill>
              </a:rPr>
              <a:t>Despite the products poor durability it does have some safety features in place. The metal protector at the top of the blade reduces the risk of the user slipping when its in use and potentially harming themselves on the blade. </a:t>
            </a:r>
            <a:endParaRPr lang="en-GB" sz="1200" dirty="0">
              <a:solidFill>
                <a:srgbClr val="00FF00"/>
              </a:solidFill>
            </a:endParaRPr>
          </a:p>
        </p:txBody>
      </p:sp>
      <p:sp>
        <p:nvSpPr>
          <p:cNvPr id="11" name="TextBox 10"/>
          <p:cNvSpPr txBox="1"/>
          <p:nvPr/>
        </p:nvSpPr>
        <p:spPr>
          <a:xfrm>
            <a:off x="6372200" y="3088467"/>
            <a:ext cx="2771800" cy="369332"/>
          </a:xfrm>
          <a:prstGeom prst="rect">
            <a:avLst/>
          </a:prstGeom>
          <a:noFill/>
        </p:spPr>
        <p:txBody>
          <a:bodyPr wrap="square" rtlCol="0">
            <a:spAutoFit/>
          </a:bodyPr>
          <a:lstStyle/>
          <a:p>
            <a:endParaRPr lang="en-GB" dirty="0"/>
          </a:p>
        </p:txBody>
      </p:sp>
      <p:sp>
        <p:nvSpPr>
          <p:cNvPr id="2" name="TextBox 1"/>
          <p:cNvSpPr txBox="1"/>
          <p:nvPr/>
        </p:nvSpPr>
        <p:spPr>
          <a:xfrm>
            <a:off x="6372199" y="3112945"/>
            <a:ext cx="2664297" cy="1200329"/>
          </a:xfrm>
          <a:prstGeom prst="rect">
            <a:avLst/>
          </a:prstGeom>
          <a:noFill/>
        </p:spPr>
        <p:txBody>
          <a:bodyPr wrap="square" rtlCol="0">
            <a:spAutoFit/>
          </a:bodyPr>
          <a:lstStyle/>
          <a:p>
            <a:r>
              <a:rPr lang="en-GB" sz="1200" dirty="0" smtClean="0">
                <a:solidFill>
                  <a:srgbClr val="00FF00"/>
                </a:solidFill>
              </a:rPr>
              <a:t>The shiny aluminium finish contrasts the matte black rubber to give an aesthetically pleasing product. This catches the consumers eye and makes it more desirable which will ultimately make it sell more.</a:t>
            </a:r>
            <a:endParaRPr lang="en-GB" sz="1200" dirty="0">
              <a:solidFill>
                <a:srgbClr val="00FF00"/>
              </a:solidFill>
            </a:endParaRPr>
          </a:p>
        </p:txBody>
      </p:sp>
      <p:sp>
        <p:nvSpPr>
          <p:cNvPr id="4" name="TextBox 3"/>
          <p:cNvSpPr txBox="1"/>
          <p:nvPr/>
        </p:nvSpPr>
        <p:spPr>
          <a:xfrm>
            <a:off x="7542509" y="4564729"/>
            <a:ext cx="1512168" cy="2132856"/>
          </a:xfrm>
          <a:prstGeom prst="rect">
            <a:avLst/>
          </a:prstGeom>
          <a:noFill/>
        </p:spPr>
        <p:txBody>
          <a:bodyPr wrap="square" rtlCol="0">
            <a:spAutoFit/>
          </a:bodyPr>
          <a:lstStyle/>
          <a:p>
            <a:r>
              <a:rPr lang="en-GB" sz="1100" dirty="0" smtClean="0">
                <a:solidFill>
                  <a:srgbClr val="FF0000"/>
                </a:solidFill>
              </a:rPr>
              <a:t>Another weakness of this product is how it functions when the consumer is using it. The handle is angled awkwardly to the consumer forcing them to hold it in an uncomfortable way; this could potentially strain the consumers wrist after a while.</a:t>
            </a:r>
            <a:endParaRPr lang="en-GB" sz="1100" dirty="0">
              <a:solidFill>
                <a:srgbClr val="FF0000"/>
              </a:solidFill>
            </a:endParaRPr>
          </a:p>
        </p:txBody>
      </p:sp>
      <p:pic>
        <p:nvPicPr>
          <p:cNvPr id="13" name="Picture 8" descr="S:\IMG_032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6122594" y="5009833"/>
            <a:ext cx="1656864" cy="124264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1517158" y="4565065"/>
            <a:ext cx="2174909" cy="2292935"/>
          </a:xfrm>
          <a:prstGeom prst="rect">
            <a:avLst/>
          </a:prstGeom>
          <a:noFill/>
        </p:spPr>
        <p:txBody>
          <a:bodyPr wrap="square" rtlCol="0">
            <a:spAutoFit/>
          </a:bodyPr>
          <a:lstStyle/>
          <a:p>
            <a:r>
              <a:rPr lang="en-GB" sz="1100" dirty="0" smtClean="0">
                <a:solidFill>
                  <a:srgbClr val="FF0000"/>
                </a:solidFill>
              </a:rPr>
              <a:t>A weakness of this pizza cutter is the positioning of the metal attaching the blade to the handle.  It’s situated just mm’s above the blade, this puts the user at risk as food can linger or get stuck in this gap. This can make it difficult to clean the blade thoroughly as parts of the gap are barely visible. If the pizza cutter were to be used to prepare food whilst it has an un cleaned  blade it can lead to contamination or food poisoning.</a:t>
            </a:r>
            <a:endParaRPr lang="en-GB" sz="1100" dirty="0">
              <a:solidFill>
                <a:srgbClr val="FF0000"/>
              </a:solidFill>
            </a:endParaRPr>
          </a:p>
        </p:txBody>
      </p:sp>
      <p:pic>
        <p:nvPicPr>
          <p:cNvPr id="15"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6676"/>
          <a:stretch/>
        </p:blipFill>
        <p:spPr bwMode="auto">
          <a:xfrm>
            <a:off x="107504" y="4984340"/>
            <a:ext cx="1409654" cy="1566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4847298" y="4696285"/>
            <a:ext cx="1386633" cy="1869743"/>
          </a:xfrm>
          <a:prstGeom prst="rect">
            <a:avLst/>
          </a:prstGeom>
          <a:noFill/>
        </p:spPr>
        <p:txBody>
          <a:bodyPr wrap="square" rtlCol="0">
            <a:spAutoFit/>
          </a:bodyPr>
          <a:lstStyle/>
          <a:p>
            <a:r>
              <a:rPr lang="en-GB" sz="1050" dirty="0" smtClean="0">
                <a:solidFill>
                  <a:srgbClr val="FF0000"/>
                </a:solidFill>
              </a:rPr>
              <a:t>Despite </a:t>
            </a:r>
            <a:r>
              <a:rPr lang="en-GB" sz="1050" dirty="0">
                <a:solidFill>
                  <a:srgbClr val="FF0000"/>
                </a:solidFill>
              </a:rPr>
              <a:t>having a rubber handle the product still struggles to replicate the grip of a hand, it could do with having a handle that’s been moulded to fit the index finger and thumb in particular as they exert the most force. </a:t>
            </a:r>
          </a:p>
        </p:txBody>
      </p:sp>
      <p:pic>
        <p:nvPicPr>
          <p:cNvPr id="18" name="Picture 7" descr="S:\IMG_033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5400000">
            <a:off x="3531770" y="5071390"/>
            <a:ext cx="1492709" cy="1119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21324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0763" y="-171400"/>
            <a:ext cx="2952329" cy="611270"/>
          </a:xfrm>
        </p:spPr>
        <p:txBody>
          <a:bodyPr>
            <a:normAutofit fontScale="90000"/>
          </a:bodyPr>
          <a:lstStyle/>
          <a:p>
            <a:r>
              <a:rPr lang="en-GB" sz="2800" b="1" i="1" dirty="0" smtClean="0"/>
              <a:t>Moral implications</a:t>
            </a:r>
            <a:endParaRPr lang="en-GB" sz="2800" b="1" i="1" dirty="0"/>
          </a:p>
        </p:txBody>
      </p:sp>
      <p:sp>
        <p:nvSpPr>
          <p:cNvPr id="3" name="Rectangle 2"/>
          <p:cNvSpPr/>
          <p:nvPr/>
        </p:nvSpPr>
        <p:spPr>
          <a:xfrm>
            <a:off x="107504" y="332656"/>
            <a:ext cx="1944216" cy="199298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dirty="0"/>
          </a:p>
        </p:txBody>
      </p:sp>
      <p:sp>
        <p:nvSpPr>
          <p:cNvPr id="5" name="Rectangle 4"/>
          <p:cNvSpPr/>
          <p:nvPr/>
        </p:nvSpPr>
        <p:spPr>
          <a:xfrm>
            <a:off x="124763" y="2443182"/>
            <a:ext cx="1872208" cy="201622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7" name="Rectangle 6"/>
          <p:cNvSpPr/>
          <p:nvPr/>
        </p:nvSpPr>
        <p:spPr>
          <a:xfrm>
            <a:off x="52755" y="4654129"/>
            <a:ext cx="1944216" cy="2018769"/>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dirty="0"/>
          </a:p>
        </p:txBody>
      </p:sp>
      <p:sp>
        <p:nvSpPr>
          <p:cNvPr id="10" name="TextBox 9"/>
          <p:cNvSpPr txBox="1"/>
          <p:nvPr/>
        </p:nvSpPr>
        <p:spPr>
          <a:xfrm>
            <a:off x="2057860" y="2434089"/>
            <a:ext cx="1800200" cy="195536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en-GB" dirty="0"/>
          </a:p>
        </p:txBody>
      </p:sp>
      <p:sp>
        <p:nvSpPr>
          <p:cNvPr id="11" name="TextBox 10"/>
          <p:cNvSpPr txBox="1"/>
          <p:nvPr/>
        </p:nvSpPr>
        <p:spPr>
          <a:xfrm>
            <a:off x="3950911" y="2489779"/>
            <a:ext cx="1967843" cy="78094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en-GB" dirty="0"/>
          </a:p>
        </p:txBody>
      </p:sp>
      <p:sp>
        <p:nvSpPr>
          <p:cNvPr id="12" name="TextBox 11"/>
          <p:cNvSpPr txBox="1"/>
          <p:nvPr/>
        </p:nvSpPr>
        <p:spPr>
          <a:xfrm>
            <a:off x="3955695" y="3381205"/>
            <a:ext cx="1924743" cy="100824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en-GB" dirty="0"/>
          </a:p>
        </p:txBody>
      </p:sp>
      <p:sp>
        <p:nvSpPr>
          <p:cNvPr id="13" name="TextBox 12"/>
          <p:cNvSpPr txBox="1"/>
          <p:nvPr/>
        </p:nvSpPr>
        <p:spPr>
          <a:xfrm>
            <a:off x="2150710" y="309009"/>
            <a:ext cx="1756553" cy="2101433"/>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endParaRPr lang="en-GB" dirty="0"/>
          </a:p>
        </p:txBody>
      </p:sp>
      <p:sp>
        <p:nvSpPr>
          <p:cNvPr id="14" name="TextBox 13"/>
          <p:cNvSpPr txBox="1"/>
          <p:nvPr/>
        </p:nvSpPr>
        <p:spPr>
          <a:xfrm>
            <a:off x="4067944" y="309009"/>
            <a:ext cx="1534659" cy="787123"/>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endParaRPr lang="en-GB" dirty="0"/>
          </a:p>
        </p:txBody>
      </p:sp>
      <p:sp>
        <p:nvSpPr>
          <p:cNvPr id="15" name="TextBox 14"/>
          <p:cNvSpPr txBox="1"/>
          <p:nvPr/>
        </p:nvSpPr>
        <p:spPr>
          <a:xfrm>
            <a:off x="3986415" y="1196752"/>
            <a:ext cx="1791789" cy="123660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endParaRPr lang="en-GB" dirty="0"/>
          </a:p>
        </p:txBody>
      </p:sp>
      <p:sp>
        <p:nvSpPr>
          <p:cNvPr id="16" name="TextBox 15"/>
          <p:cNvSpPr txBox="1"/>
          <p:nvPr/>
        </p:nvSpPr>
        <p:spPr>
          <a:xfrm>
            <a:off x="2105504" y="4474745"/>
            <a:ext cx="1752556" cy="237753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endParaRPr lang="en-GB" dirty="0"/>
          </a:p>
        </p:txBody>
      </p:sp>
      <p:sp>
        <p:nvSpPr>
          <p:cNvPr id="17" name="TextBox 16"/>
          <p:cNvSpPr txBox="1"/>
          <p:nvPr/>
        </p:nvSpPr>
        <p:spPr>
          <a:xfrm>
            <a:off x="3950910" y="4474745"/>
            <a:ext cx="2135097" cy="235575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endParaRPr lang="en-GB" dirty="0"/>
          </a:p>
        </p:txBody>
      </p:sp>
      <p:sp>
        <p:nvSpPr>
          <p:cNvPr id="19" name="TextBox 18"/>
          <p:cNvSpPr txBox="1"/>
          <p:nvPr/>
        </p:nvSpPr>
        <p:spPr>
          <a:xfrm>
            <a:off x="238153" y="309009"/>
            <a:ext cx="1745561" cy="2082835"/>
          </a:xfrm>
          <a:prstGeom prst="rect">
            <a:avLst/>
          </a:prstGeom>
          <a:noFill/>
        </p:spPr>
        <p:txBody>
          <a:bodyPr wrap="square" rtlCol="0">
            <a:spAutoFit/>
          </a:bodyPr>
          <a:lstStyle/>
          <a:p>
            <a:r>
              <a:rPr lang="en-GB" dirty="0" smtClean="0"/>
              <a:t>Environmental</a:t>
            </a:r>
          </a:p>
          <a:p>
            <a:r>
              <a:rPr lang="en-GB" sz="900" dirty="0" smtClean="0"/>
              <a:t>This involves how the manufacturing process will effect the environment, from the transport of the materials to the emissions of the machinery. It highlights how damaging these aspects are to the environment and if the company is doing anything to counter balance the emissions, such as using eco friendly materials and manufacturing  process’.</a:t>
            </a:r>
            <a:endParaRPr lang="en-GB" sz="900" dirty="0"/>
          </a:p>
        </p:txBody>
      </p:sp>
      <p:sp>
        <p:nvSpPr>
          <p:cNvPr id="20" name="TextBox 19"/>
          <p:cNvSpPr txBox="1"/>
          <p:nvPr/>
        </p:nvSpPr>
        <p:spPr>
          <a:xfrm>
            <a:off x="203375" y="2712630"/>
            <a:ext cx="1764685" cy="1477328"/>
          </a:xfrm>
          <a:prstGeom prst="rect">
            <a:avLst/>
          </a:prstGeom>
          <a:noFill/>
        </p:spPr>
        <p:txBody>
          <a:bodyPr wrap="square" rtlCol="0">
            <a:spAutoFit/>
          </a:bodyPr>
          <a:lstStyle/>
          <a:p>
            <a:r>
              <a:rPr lang="en-GB" dirty="0" smtClean="0"/>
              <a:t>Social</a:t>
            </a:r>
          </a:p>
          <a:p>
            <a:r>
              <a:rPr lang="en-GB" sz="1200" dirty="0" smtClean="0"/>
              <a:t>This involves the impacts that this pizza cutter has on the end user and those involved in the manufacture of the product, for example </a:t>
            </a:r>
            <a:endParaRPr lang="en-GB" sz="1200" dirty="0"/>
          </a:p>
        </p:txBody>
      </p:sp>
      <p:sp>
        <p:nvSpPr>
          <p:cNvPr id="21" name="TextBox 20"/>
          <p:cNvSpPr txBox="1"/>
          <p:nvPr/>
        </p:nvSpPr>
        <p:spPr>
          <a:xfrm>
            <a:off x="197269" y="4739189"/>
            <a:ext cx="1727195" cy="1846659"/>
          </a:xfrm>
          <a:prstGeom prst="rect">
            <a:avLst/>
          </a:prstGeom>
          <a:noFill/>
        </p:spPr>
        <p:txBody>
          <a:bodyPr wrap="square" rtlCol="0">
            <a:spAutoFit/>
          </a:bodyPr>
          <a:lstStyle/>
          <a:p>
            <a:r>
              <a:rPr lang="en-GB" dirty="0" smtClean="0"/>
              <a:t>Economic</a:t>
            </a:r>
          </a:p>
          <a:p>
            <a:r>
              <a:rPr lang="en-GB" sz="1200" dirty="0" smtClean="0"/>
              <a:t>This includes the profits and affordability of the my design being made, including the money required in the process of manufacture as well as the manufacturers wages.</a:t>
            </a:r>
            <a:endParaRPr lang="en-GB" sz="1200" dirty="0"/>
          </a:p>
        </p:txBody>
      </p:sp>
      <p:sp>
        <p:nvSpPr>
          <p:cNvPr id="4" name="TextBox 3"/>
          <p:cNvSpPr txBox="1"/>
          <p:nvPr/>
        </p:nvSpPr>
        <p:spPr>
          <a:xfrm>
            <a:off x="2150710" y="359451"/>
            <a:ext cx="1800200" cy="2000548"/>
          </a:xfrm>
          <a:prstGeom prst="rect">
            <a:avLst/>
          </a:prstGeom>
          <a:noFill/>
        </p:spPr>
        <p:txBody>
          <a:bodyPr wrap="square" rtlCol="0">
            <a:spAutoFit/>
          </a:bodyPr>
          <a:lstStyle/>
          <a:p>
            <a:r>
              <a:rPr lang="en-GB" sz="1100" dirty="0" smtClean="0"/>
              <a:t>Material</a:t>
            </a:r>
            <a:r>
              <a:rPr lang="en-GB" sz="1200" dirty="0" smtClean="0"/>
              <a:t>:</a:t>
            </a:r>
            <a:endParaRPr lang="en-GB" dirty="0" smtClean="0"/>
          </a:p>
          <a:p>
            <a:r>
              <a:rPr lang="en-GB" sz="700" dirty="0" smtClean="0"/>
              <a:t>One of the main materials used in my product is stainless steel ; this is produced when iron mined from northern Sweden is alloyed with carbon and smelted in furnaces to removed impurities. Mining has a effect on the environment as it could effect habitats and create eye sores, toxic fumes are also produced from mining and smelting which can lead to long term effects on the environment. The second material is silicone rubber which is cured before being injection moulded into the desired shape. Silicone amounts to 25.7% of the earths crust, it is found as an oxide that appears in abundance across the world in the form of quartz, sand, flint, jasper etc.</a:t>
            </a:r>
            <a:endParaRPr lang="en-GB" sz="700" dirty="0"/>
          </a:p>
        </p:txBody>
      </p:sp>
      <p:sp>
        <p:nvSpPr>
          <p:cNvPr id="22" name="TextBox 21"/>
          <p:cNvSpPr txBox="1"/>
          <p:nvPr/>
        </p:nvSpPr>
        <p:spPr>
          <a:xfrm>
            <a:off x="2073273" y="4396448"/>
            <a:ext cx="1882422" cy="2523768"/>
          </a:xfrm>
          <a:prstGeom prst="rect">
            <a:avLst/>
          </a:prstGeom>
          <a:noFill/>
        </p:spPr>
        <p:txBody>
          <a:bodyPr wrap="square" rtlCol="0">
            <a:spAutoFit/>
          </a:bodyPr>
          <a:lstStyle/>
          <a:p>
            <a:r>
              <a:rPr lang="en-GB" sz="1200" dirty="0" smtClean="0"/>
              <a:t>Profit</a:t>
            </a:r>
            <a:r>
              <a:rPr lang="en-GB" sz="1400" dirty="0" smtClean="0"/>
              <a:t>:</a:t>
            </a:r>
          </a:p>
          <a:p>
            <a:r>
              <a:rPr lang="en-GB" sz="900" dirty="0" smtClean="0"/>
              <a:t>To make a profit the product must sell for more money than it cost to manufacture it (including all process’ not just the cost of the material). The pizza cutter has a basic design to manufacture and it made of three basic materials so it wont cost a lot to manufacture, this will allow for the price to be easily managed to make profit. The product will also be sold in batches  making it cheaper to manufacture. I'm going to market the product with ‘cost plus’ pricing to ensure I'm breaking even once the product is sold.</a:t>
            </a:r>
            <a:endParaRPr lang="en-GB" sz="900" dirty="0"/>
          </a:p>
        </p:txBody>
      </p:sp>
      <p:sp>
        <p:nvSpPr>
          <p:cNvPr id="24" name="TextBox 23"/>
          <p:cNvSpPr txBox="1"/>
          <p:nvPr/>
        </p:nvSpPr>
        <p:spPr>
          <a:xfrm>
            <a:off x="2008656" y="2504043"/>
            <a:ext cx="1898607" cy="1800493"/>
          </a:xfrm>
          <a:prstGeom prst="rect">
            <a:avLst/>
          </a:prstGeom>
          <a:noFill/>
        </p:spPr>
        <p:txBody>
          <a:bodyPr wrap="square" rtlCol="0">
            <a:spAutoFit/>
          </a:bodyPr>
          <a:lstStyle/>
          <a:p>
            <a:r>
              <a:rPr lang="en-GB" sz="1200" dirty="0" smtClean="0"/>
              <a:t>Safety:</a:t>
            </a:r>
            <a:endParaRPr lang="en-GB" dirty="0" smtClean="0"/>
          </a:p>
          <a:p>
            <a:r>
              <a:rPr lang="en-GB" sz="900" dirty="0" smtClean="0"/>
              <a:t>The pizza cutter must be safe for the end-user when it functions, my design has multiple safety features. Silicone rubber is biocompatible</a:t>
            </a:r>
            <a:r>
              <a:rPr lang="en-GB" sz="900" dirty="0"/>
              <a:t>, hypoallergenic and non-allergenic, which makes it suitable for </a:t>
            </a:r>
            <a:r>
              <a:rPr lang="en-GB" sz="900" dirty="0" smtClean="0"/>
              <a:t>food </a:t>
            </a:r>
            <a:r>
              <a:rPr lang="en-GB" sz="900" dirty="0"/>
              <a:t>contact in general</a:t>
            </a:r>
            <a:r>
              <a:rPr lang="en-GB" sz="900" dirty="0" smtClean="0"/>
              <a:t>. Its chemical stability also prevents it from affecting any substrate its in contact with (skin, blood, water, active ingredients etc.)</a:t>
            </a:r>
            <a:endParaRPr lang="en-GB" sz="900" dirty="0"/>
          </a:p>
        </p:txBody>
      </p:sp>
      <p:sp>
        <p:nvSpPr>
          <p:cNvPr id="23" name="TextBox 22"/>
          <p:cNvSpPr txBox="1"/>
          <p:nvPr/>
        </p:nvSpPr>
        <p:spPr>
          <a:xfrm>
            <a:off x="4102690" y="332656"/>
            <a:ext cx="1480400" cy="684803"/>
          </a:xfrm>
          <a:prstGeom prst="rect">
            <a:avLst/>
          </a:prstGeom>
          <a:noFill/>
        </p:spPr>
        <p:txBody>
          <a:bodyPr wrap="square" rtlCol="0">
            <a:spAutoFit/>
          </a:bodyPr>
          <a:lstStyle/>
          <a:p>
            <a:r>
              <a:rPr lang="en-GB" sz="1050" dirty="0" smtClean="0"/>
              <a:t>Using my design:</a:t>
            </a:r>
          </a:p>
          <a:p>
            <a:r>
              <a:rPr lang="en-GB" sz="700" dirty="0" smtClean="0"/>
              <a:t>Once the design is manufactured and in the consumers hands it poses no threat to the environment whilst in use or when stationary.</a:t>
            </a:r>
          </a:p>
        </p:txBody>
      </p:sp>
      <p:sp>
        <p:nvSpPr>
          <p:cNvPr id="6" name="TextBox 5"/>
          <p:cNvSpPr txBox="1"/>
          <p:nvPr/>
        </p:nvSpPr>
        <p:spPr>
          <a:xfrm>
            <a:off x="4002130" y="1261056"/>
            <a:ext cx="1776074" cy="1107996"/>
          </a:xfrm>
          <a:prstGeom prst="rect">
            <a:avLst/>
          </a:prstGeom>
          <a:noFill/>
        </p:spPr>
        <p:txBody>
          <a:bodyPr wrap="square" rtlCol="0">
            <a:spAutoFit/>
          </a:bodyPr>
          <a:lstStyle/>
          <a:p>
            <a:r>
              <a:rPr lang="en-GB" sz="1000" dirty="0" smtClean="0"/>
              <a:t>Disposing of the pizza cutter:</a:t>
            </a:r>
          </a:p>
          <a:p>
            <a:r>
              <a:rPr lang="en-GB" sz="700" dirty="0" smtClean="0"/>
              <a:t>once stainless steels life has reached an end it is still valuable as a recycled material, the main alloying elements can still be recovered and separated. Silicone isn't biodegradable but can be recycled easily where facilities exist. This is sustainable because it doesn’t contribute any further environmental degradation.  </a:t>
            </a:r>
            <a:endParaRPr lang="en-GB" sz="700" dirty="0"/>
          </a:p>
        </p:txBody>
      </p:sp>
      <p:sp>
        <p:nvSpPr>
          <p:cNvPr id="8" name="TextBox 7"/>
          <p:cNvSpPr txBox="1"/>
          <p:nvPr/>
        </p:nvSpPr>
        <p:spPr>
          <a:xfrm>
            <a:off x="3986415" y="2398722"/>
            <a:ext cx="1967789" cy="923330"/>
          </a:xfrm>
          <a:prstGeom prst="rect">
            <a:avLst/>
          </a:prstGeom>
          <a:noFill/>
        </p:spPr>
        <p:txBody>
          <a:bodyPr wrap="square" rtlCol="0">
            <a:spAutoFit/>
          </a:bodyPr>
          <a:lstStyle/>
          <a:p>
            <a:r>
              <a:rPr lang="en-GB" sz="1000" dirty="0" smtClean="0"/>
              <a:t>Necessary</a:t>
            </a:r>
            <a:r>
              <a:rPr lang="en-GB" sz="1400" dirty="0" smtClean="0"/>
              <a:t>:</a:t>
            </a:r>
          </a:p>
          <a:p>
            <a:r>
              <a:rPr lang="en-GB" sz="800" dirty="0" smtClean="0"/>
              <a:t>My product enhances the end-users experience of cutting pizza, its also a product that will last a life time of use whilst being recyclable which is another benefit.</a:t>
            </a:r>
            <a:endParaRPr lang="en-GB" sz="800" dirty="0"/>
          </a:p>
        </p:txBody>
      </p:sp>
      <p:sp>
        <p:nvSpPr>
          <p:cNvPr id="9" name="TextBox 8"/>
          <p:cNvSpPr txBox="1"/>
          <p:nvPr/>
        </p:nvSpPr>
        <p:spPr>
          <a:xfrm>
            <a:off x="4039410" y="3407676"/>
            <a:ext cx="1804607" cy="923330"/>
          </a:xfrm>
          <a:prstGeom prst="rect">
            <a:avLst/>
          </a:prstGeom>
          <a:noFill/>
        </p:spPr>
        <p:txBody>
          <a:bodyPr wrap="square" rtlCol="0">
            <a:spAutoFit/>
          </a:bodyPr>
          <a:lstStyle/>
          <a:p>
            <a:r>
              <a:rPr lang="en-GB" sz="1050" dirty="0" smtClean="0"/>
              <a:t>Sociability</a:t>
            </a:r>
            <a:r>
              <a:rPr lang="en-GB" sz="1400" dirty="0" smtClean="0"/>
              <a:t>:</a:t>
            </a:r>
          </a:p>
          <a:p>
            <a:r>
              <a:rPr lang="en-GB" sz="800" dirty="0" smtClean="0"/>
              <a:t>My product is designed for preparing food, this is often associated with social gatherings and meals. My product doesn’t in any way encourage anti social behaviour.</a:t>
            </a:r>
            <a:endParaRPr lang="en-GB" sz="800" dirty="0"/>
          </a:p>
        </p:txBody>
      </p:sp>
      <p:sp>
        <p:nvSpPr>
          <p:cNvPr id="29" name="TextBox 28"/>
          <p:cNvSpPr txBox="1"/>
          <p:nvPr/>
        </p:nvSpPr>
        <p:spPr>
          <a:xfrm>
            <a:off x="6169928" y="4389452"/>
            <a:ext cx="2895118" cy="92323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endParaRPr lang="en-GB" dirty="0"/>
          </a:p>
        </p:txBody>
      </p:sp>
      <p:sp>
        <p:nvSpPr>
          <p:cNvPr id="26" name="TextBox 25"/>
          <p:cNvSpPr txBox="1"/>
          <p:nvPr/>
        </p:nvSpPr>
        <p:spPr>
          <a:xfrm>
            <a:off x="3907264" y="4443875"/>
            <a:ext cx="2216794" cy="2308324"/>
          </a:xfrm>
          <a:prstGeom prst="rect">
            <a:avLst/>
          </a:prstGeom>
          <a:noFill/>
        </p:spPr>
        <p:txBody>
          <a:bodyPr wrap="square" rtlCol="0">
            <a:spAutoFit/>
          </a:bodyPr>
          <a:lstStyle/>
          <a:p>
            <a:r>
              <a:rPr lang="en-GB" sz="1200" dirty="0" smtClean="0"/>
              <a:t>Exploitation</a:t>
            </a:r>
            <a:r>
              <a:rPr lang="en-GB" dirty="0" smtClean="0"/>
              <a:t>:</a:t>
            </a:r>
          </a:p>
          <a:p>
            <a:r>
              <a:rPr lang="en-GB" sz="700" dirty="0" smtClean="0"/>
              <a:t>Many products are manufactured in sweatshops or factories whereby workers are underpaid and overworked </a:t>
            </a:r>
            <a:r>
              <a:rPr lang="en-GB" sz="700" dirty="0"/>
              <a:t>in less economically developed countries </a:t>
            </a:r>
            <a:r>
              <a:rPr lang="en-GB" sz="700" dirty="0" smtClean="0"/>
              <a:t> that have less regulations and laws against the  exploitation of workers. stainless steel is produced in port Talbot, a factory in southern Wales. Workers here are paid fairly under contract, as required from the laws on fair trade in the UK. Silicone rubber is made at </a:t>
            </a:r>
            <a:r>
              <a:rPr lang="en-GB" sz="700" dirty="0"/>
              <a:t> </a:t>
            </a:r>
            <a:r>
              <a:rPr lang="en-GB" sz="700" dirty="0" smtClean="0"/>
              <a:t>Shenzhen </a:t>
            </a:r>
            <a:r>
              <a:rPr lang="en-GB" sz="700" dirty="0"/>
              <a:t>Hong Ye </a:t>
            </a:r>
            <a:r>
              <a:rPr lang="en-GB" sz="700" dirty="0" err="1"/>
              <a:t>Jie</a:t>
            </a:r>
            <a:r>
              <a:rPr lang="en-GB" sz="700" dirty="0"/>
              <a:t> Technology Co., Ltd</a:t>
            </a:r>
            <a:r>
              <a:rPr lang="en-GB" sz="700" dirty="0" smtClean="0"/>
              <a:t>. A respected company recognised as the leading global manufacturer of the product. Their factory is situated in the </a:t>
            </a:r>
            <a:r>
              <a:rPr lang="en-GB" sz="700" dirty="0" err="1" smtClean="0"/>
              <a:t>longgang</a:t>
            </a:r>
            <a:r>
              <a:rPr lang="en-GB" sz="700" dirty="0" smtClean="0"/>
              <a:t> district in </a:t>
            </a:r>
            <a:r>
              <a:rPr lang="en-GB" sz="700" dirty="0" err="1" smtClean="0"/>
              <a:t>shenzhen</a:t>
            </a:r>
            <a:r>
              <a:rPr lang="en-GB" sz="700" dirty="0" smtClean="0"/>
              <a:t>, China. There is little information on their website that would suggest there's any working rights </a:t>
            </a:r>
            <a:r>
              <a:rPr lang="en-GB" sz="700" dirty="0"/>
              <a:t>being violated (</a:t>
            </a:r>
            <a:r>
              <a:rPr lang="en-GB" sz="700" dirty="0">
                <a:hlinkClick r:id="rId3"/>
              </a:rPr>
              <a:t>http://www.szrl.net</a:t>
            </a:r>
            <a:r>
              <a:rPr lang="en-GB" sz="700" dirty="0" smtClean="0">
                <a:hlinkClick r:id="rId3"/>
              </a:rPr>
              <a:t>/</a:t>
            </a:r>
            <a:r>
              <a:rPr lang="en-GB" sz="700" dirty="0" smtClean="0"/>
              <a:t>) however there has been conflict in factories close to this as its been revealed multinational companies like apple and reebok have workers facing hours to long with wages too low.</a:t>
            </a:r>
            <a:endParaRPr lang="en-GB" sz="700" dirty="0"/>
          </a:p>
        </p:txBody>
      </p:sp>
      <p:sp>
        <p:nvSpPr>
          <p:cNvPr id="28" name="TextBox 27"/>
          <p:cNvSpPr txBox="1"/>
          <p:nvPr/>
        </p:nvSpPr>
        <p:spPr>
          <a:xfrm>
            <a:off x="6224565" y="4412640"/>
            <a:ext cx="2598096" cy="869469"/>
          </a:xfrm>
          <a:prstGeom prst="rect">
            <a:avLst/>
          </a:prstGeom>
          <a:noFill/>
        </p:spPr>
        <p:txBody>
          <a:bodyPr wrap="square" rtlCol="0">
            <a:spAutoFit/>
          </a:bodyPr>
          <a:lstStyle/>
          <a:p>
            <a:r>
              <a:rPr lang="en-GB" sz="1050" dirty="0" smtClean="0"/>
              <a:t>Jobs created:</a:t>
            </a:r>
          </a:p>
          <a:p>
            <a:r>
              <a:rPr lang="en-GB" sz="800" dirty="0" smtClean="0"/>
              <a:t>Many jobs can be created in the process of manufacture from those mining raw materials or working in factories to the truck drivers and designers involved with the new product. More employment can build local economies as more communities are receiving an income.</a:t>
            </a:r>
          </a:p>
        </p:txBody>
      </p:sp>
      <p:sp>
        <p:nvSpPr>
          <p:cNvPr id="30" name="TextBox 29"/>
          <p:cNvSpPr txBox="1"/>
          <p:nvPr/>
        </p:nvSpPr>
        <p:spPr>
          <a:xfrm>
            <a:off x="7160698" y="12377"/>
            <a:ext cx="2002206" cy="1983199"/>
          </a:xfrm>
          <a:prstGeom prst="rect">
            <a:avLst/>
          </a:prstGeom>
          <a:noFill/>
        </p:spPr>
        <p:txBody>
          <a:bodyPr wrap="square" rtlCol="0">
            <a:spAutoFit/>
          </a:bodyPr>
          <a:lstStyle/>
          <a:p>
            <a:r>
              <a:rPr lang="en-GB" sz="700" dirty="0" smtClean="0"/>
              <a:t>In our study lesson Mr Leeds, the deputy head and head of business at our school called came to tour class for 2 hours to discuss the moral implications surrounding our product. This helped make decisions on how the product should be marketed and sold. I asked him whether it would be more beneficial for the product, in terms over breaking even, to market the product to supermarkets and retailers or private business and restaurants. He said the product would appeal to local supermarkets as a new innovative kitchen utensil however before approaching restaurants etc. it would be sensible to get a good idea of what sort of pizza cutter they use. Pizza express is a restaurant specialising in hand stretched pizza, this is very local and would be the perfect restaurant to ask.</a:t>
            </a:r>
            <a:endParaRPr lang="en-GB" sz="700" dirty="0"/>
          </a:p>
        </p:txBody>
      </p:sp>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 r="-1820" b="29532"/>
          <a:stretch/>
        </p:blipFill>
        <p:spPr bwMode="auto">
          <a:xfrm>
            <a:off x="5841430" y="79672"/>
            <a:ext cx="1210084" cy="1117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99813" y="1279273"/>
            <a:ext cx="816437" cy="6516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41356" t="25810" r="22001" b="15585"/>
          <a:stretch/>
        </p:blipFill>
        <p:spPr bwMode="auto">
          <a:xfrm>
            <a:off x="5814285" y="1319884"/>
            <a:ext cx="561445" cy="718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Rectangle 31"/>
          <p:cNvSpPr/>
          <p:nvPr/>
        </p:nvSpPr>
        <p:spPr>
          <a:xfrm>
            <a:off x="6162647" y="5445224"/>
            <a:ext cx="2947488" cy="130697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31" name="TextBox 30"/>
          <p:cNvSpPr txBox="1"/>
          <p:nvPr/>
        </p:nvSpPr>
        <p:spPr>
          <a:xfrm>
            <a:off x="6162646" y="5445224"/>
            <a:ext cx="2909682" cy="1337864"/>
          </a:xfrm>
          <a:prstGeom prst="rect">
            <a:avLst/>
          </a:prstGeom>
          <a:noFill/>
        </p:spPr>
        <p:txBody>
          <a:bodyPr wrap="square" rtlCol="0">
            <a:spAutoFit/>
          </a:bodyPr>
          <a:lstStyle/>
          <a:p>
            <a:r>
              <a:rPr lang="en-GB" sz="900" dirty="0" smtClean="0"/>
              <a:t>Use of a material:</a:t>
            </a:r>
          </a:p>
          <a:p>
            <a:r>
              <a:rPr lang="en-GB" sz="800" dirty="0" smtClean="0"/>
              <a:t>Stainless steel is a recyclable material so this deducts any chance of wasted material. This is good for the environment because there is less demand for more material to be made, polluting the atmosphere. From my research I've found that silicone can be recycled whereas  rubber is much harder to recycle, it’s commonly remade into other things instead. Wasted silicone rubber can be donated to plants and schemes specializing in remaking rubber </a:t>
            </a:r>
            <a:r>
              <a:rPr lang="en-GB" sz="800" dirty="0"/>
              <a:t>products such </a:t>
            </a:r>
            <a:r>
              <a:rPr lang="en-GB" sz="800" dirty="0" smtClean="0"/>
              <a:t>as </a:t>
            </a:r>
            <a:r>
              <a:rPr lang="en-GB" sz="800" dirty="0" smtClean="0">
                <a:hlinkClick r:id="rId7"/>
              </a:rPr>
              <a:t>http</a:t>
            </a:r>
            <a:r>
              <a:rPr lang="en-GB" sz="800" dirty="0">
                <a:hlinkClick r:id="rId7"/>
              </a:rPr>
              <a:t>://</a:t>
            </a:r>
            <a:r>
              <a:rPr lang="en-GB" sz="800" dirty="0" smtClean="0">
                <a:hlinkClick r:id="rId7"/>
              </a:rPr>
              <a:t>www.allcocks.co.uk</a:t>
            </a:r>
            <a:r>
              <a:rPr lang="en-GB" sz="800" dirty="0" smtClean="0"/>
              <a:t>  </a:t>
            </a:r>
            <a:r>
              <a:rPr lang="en-GB" sz="800" dirty="0"/>
              <a:t>a leading distributor of rubber reclaim in the </a:t>
            </a:r>
            <a:r>
              <a:rPr lang="en-GB" sz="800" dirty="0" smtClean="0"/>
              <a:t>UK.</a:t>
            </a:r>
            <a:endParaRPr lang="en-GB" sz="800" dirty="0"/>
          </a:p>
        </p:txBody>
      </p:sp>
      <p:pic>
        <p:nvPicPr>
          <p:cNvPr id="25" name="Picture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5836513" y="2274386"/>
            <a:ext cx="1110306" cy="832729"/>
          </a:xfrm>
          <a:prstGeom prst="rect">
            <a:avLst/>
          </a:prstGeom>
        </p:spPr>
      </p:pic>
      <p:pic>
        <p:nvPicPr>
          <p:cNvPr id="33" name="Picture 32"/>
          <p:cNvPicPr>
            <a:picLocks noChangeAspect="1"/>
          </p:cNvPicPr>
          <p:nvPr/>
        </p:nvPicPr>
        <p:blipFill rotWithShape="1">
          <a:blip r:embed="rId9" cstate="print">
            <a:extLst>
              <a:ext uri="{28A0092B-C50C-407E-A947-70E740481C1C}">
                <a14:useLocalDpi xmlns:a14="http://schemas.microsoft.com/office/drawing/2010/main" val="0"/>
              </a:ext>
            </a:extLst>
          </a:blip>
          <a:srcRect l="23447" t="22913" b="9968"/>
          <a:stretch/>
        </p:blipFill>
        <p:spPr>
          <a:xfrm rot="5400000">
            <a:off x="8526898" y="2257001"/>
            <a:ext cx="751378" cy="494085"/>
          </a:xfrm>
          <a:prstGeom prst="rect">
            <a:avLst/>
          </a:prstGeom>
        </p:spPr>
      </p:pic>
      <p:sp>
        <p:nvSpPr>
          <p:cNvPr id="35" name="TextBox 34"/>
          <p:cNvSpPr txBox="1"/>
          <p:nvPr/>
        </p:nvSpPr>
        <p:spPr>
          <a:xfrm>
            <a:off x="6890841" y="1937057"/>
            <a:ext cx="1904194" cy="1384995"/>
          </a:xfrm>
          <a:prstGeom prst="rect">
            <a:avLst/>
          </a:prstGeom>
          <a:noFill/>
        </p:spPr>
        <p:txBody>
          <a:bodyPr wrap="square" rtlCol="0">
            <a:spAutoFit/>
          </a:bodyPr>
          <a:lstStyle/>
          <a:p>
            <a:r>
              <a:rPr lang="en-GB" sz="700" dirty="0" smtClean="0"/>
              <a:t>Here are some photos of the kitchen in pizza express and the pizza cutter they use, unfortunately the chief didn’t want a video of him and refused to comment when I asked what he considers to be  most essential in a pizza cutters design. However I do have a better idea of what sort of design they're looking for, I noticed that the most prominent feature of this design is for the safety of the user; it’s a stainless steel clip just above the blade to prevent the users hand cutting the blade if it were to slip.</a:t>
            </a:r>
            <a:endParaRPr lang="en-GB" sz="700" dirty="0"/>
          </a:p>
        </p:txBody>
      </p:sp>
      <p:pic>
        <p:nvPicPr>
          <p:cNvPr id="36" name="Picture 35"/>
          <p:cNvPicPr>
            <a:picLocks noChangeAspect="1"/>
          </p:cNvPicPr>
          <p:nvPr/>
        </p:nvPicPr>
        <p:blipFill rotWithShape="1">
          <a:blip r:embed="rId10" cstate="print">
            <a:extLst>
              <a:ext uri="{28A0092B-C50C-407E-A947-70E740481C1C}">
                <a14:useLocalDpi xmlns:a14="http://schemas.microsoft.com/office/drawing/2010/main" val="0"/>
              </a:ext>
            </a:extLst>
          </a:blip>
          <a:srcRect l="11315" t="8103" b="17684"/>
          <a:stretch/>
        </p:blipFill>
        <p:spPr>
          <a:xfrm rot="5400000">
            <a:off x="5777147" y="3464944"/>
            <a:ext cx="1064216" cy="667909"/>
          </a:xfrm>
          <a:prstGeom prst="rect">
            <a:avLst/>
          </a:prstGeom>
        </p:spPr>
      </p:pic>
      <p:pic>
        <p:nvPicPr>
          <p:cNvPr id="37" name="Picture 36"/>
          <p:cNvPicPr>
            <a:picLocks noChangeAspect="1"/>
          </p:cNvPicPr>
          <p:nvPr/>
        </p:nvPicPr>
        <p:blipFill rotWithShape="1">
          <a:blip r:embed="rId11" cstate="print">
            <a:extLst>
              <a:ext uri="{28A0092B-C50C-407E-A947-70E740481C1C}">
                <a14:useLocalDpi xmlns:a14="http://schemas.microsoft.com/office/drawing/2010/main" val="0"/>
              </a:ext>
            </a:extLst>
          </a:blip>
          <a:srcRect l="6965" t="14427"/>
          <a:stretch/>
        </p:blipFill>
        <p:spPr>
          <a:xfrm rot="5400000">
            <a:off x="8017082" y="3368115"/>
            <a:ext cx="1248925" cy="861566"/>
          </a:xfrm>
          <a:prstGeom prst="rect">
            <a:avLst/>
          </a:prstGeom>
        </p:spPr>
      </p:pic>
      <p:sp>
        <p:nvSpPr>
          <p:cNvPr id="39" name="TextBox 38"/>
          <p:cNvSpPr txBox="1"/>
          <p:nvPr/>
        </p:nvSpPr>
        <p:spPr>
          <a:xfrm>
            <a:off x="6600514" y="3242707"/>
            <a:ext cx="1787910" cy="1169551"/>
          </a:xfrm>
          <a:prstGeom prst="rect">
            <a:avLst/>
          </a:prstGeom>
          <a:noFill/>
        </p:spPr>
        <p:txBody>
          <a:bodyPr wrap="square" rtlCol="0">
            <a:spAutoFit/>
          </a:bodyPr>
          <a:lstStyle/>
          <a:p>
            <a:r>
              <a:rPr lang="en-GB" sz="700" dirty="0" smtClean="0"/>
              <a:t>I also went to pizza café, a local independent pizza store, to get a better idea of what sort of pizza cutter these kitchens use. Unfortunately he also didn’t want a video but I managed to get a quote from him, “well what's most important is a cutter that isn't uncomfortable.” Comfort is something that was clearly considered in this design as the shape is moulded to fit the users hand.</a:t>
            </a:r>
            <a:endParaRPr lang="en-GB" sz="700" dirty="0"/>
          </a:p>
        </p:txBody>
      </p:sp>
    </p:spTree>
    <p:extLst>
      <p:ext uri="{BB962C8B-B14F-4D97-AF65-F5344CB8AC3E}">
        <p14:creationId xmlns:p14="http://schemas.microsoft.com/office/powerpoint/2010/main" val="35855306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4003" y="515818"/>
            <a:ext cx="3312368" cy="489654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133847" y="548804"/>
            <a:ext cx="3168352" cy="4985980"/>
          </a:xfrm>
          <a:prstGeom prst="rect">
            <a:avLst/>
          </a:prstGeom>
          <a:noFill/>
        </p:spPr>
        <p:txBody>
          <a:bodyPr wrap="square" rtlCol="0">
            <a:spAutoFit/>
          </a:bodyPr>
          <a:lstStyle/>
          <a:p>
            <a:r>
              <a:rPr lang="en-GB" dirty="0" smtClean="0"/>
              <a:t>Design brief</a:t>
            </a:r>
          </a:p>
          <a:p>
            <a:r>
              <a:rPr lang="en-GB" sz="1200" dirty="0" smtClean="0"/>
              <a:t>After discussing the strengths and weakness’ of my product I have found that the products handle is not very comfortable  because of the angle it’s positioned along with the shape and size of it. However the rubber material used works well to enable an easy comfortable grip.</a:t>
            </a:r>
          </a:p>
          <a:p>
            <a:endParaRPr lang="en-GB" sz="1200" dirty="0"/>
          </a:p>
          <a:p>
            <a:r>
              <a:rPr lang="en-GB" sz="1200" dirty="0" smtClean="0"/>
              <a:t>To improve the products </a:t>
            </a:r>
            <a:r>
              <a:rPr lang="en-GB" sz="1200" b="1" dirty="0" smtClean="0"/>
              <a:t>grip the handle will be positioned horizontally </a:t>
            </a:r>
            <a:r>
              <a:rPr lang="en-GB" sz="1200" dirty="0" smtClean="0"/>
              <a:t>over the blade and it’ll be made of silicone rubber; a diverse material that enables grip and is perfect for kitchen conditions.</a:t>
            </a:r>
          </a:p>
          <a:p>
            <a:endParaRPr lang="en-GB" sz="1200" dirty="0"/>
          </a:p>
          <a:p>
            <a:r>
              <a:rPr lang="en-GB" sz="1200" dirty="0" smtClean="0"/>
              <a:t>I'm also going to </a:t>
            </a:r>
            <a:r>
              <a:rPr lang="en-GB" sz="1200" b="1" dirty="0" smtClean="0"/>
              <a:t>improve the shape of the product </a:t>
            </a:r>
            <a:r>
              <a:rPr lang="en-GB" sz="1200" dirty="0" smtClean="0"/>
              <a:t>so it’s more ergonomic for the end user. I'm going to improve its shape by moulding the handle to fit fingers and a palm.</a:t>
            </a:r>
          </a:p>
          <a:p>
            <a:endParaRPr lang="en-GB" sz="1200" dirty="0" smtClean="0"/>
          </a:p>
          <a:p>
            <a:r>
              <a:rPr lang="en-GB" sz="1200" dirty="0" smtClean="0"/>
              <a:t>Another improvement made will be the </a:t>
            </a:r>
            <a:r>
              <a:rPr lang="en-GB" sz="1200" dirty="0" smtClean="0"/>
              <a:t>features put in place to make it </a:t>
            </a:r>
            <a:r>
              <a:rPr lang="en-GB" sz="1200" b="1" dirty="0" smtClean="0"/>
              <a:t>safer to </a:t>
            </a:r>
            <a:r>
              <a:rPr lang="en-GB" sz="1200" b="1" dirty="0" smtClean="0"/>
              <a:t>use</a:t>
            </a:r>
            <a:r>
              <a:rPr lang="en-GB" sz="1200" dirty="0" smtClean="0"/>
              <a:t>, to </a:t>
            </a:r>
            <a:r>
              <a:rPr lang="en-GB" sz="1200" dirty="0" smtClean="0"/>
              <a:t>improve </a:t>
            </a:r>
            <a:r>
              <a:rPr lang="en-GB" sz="1200" dirty="0" smtClean="0"/>
              <a:t>the safety of the product the blade will be detachable from the handle, this will allow the end user to wash it thoroughly reducing any risk of contamination. </a:t>
            </a:r>
          </a:p>
          <a:p>
            <a:endParaRPr lang="en-GB" sz="1200" dirty="0"/>
          </a:p>
        </p:txBody>
      </p:sp>
      <p:sp>
        <p:nvSpPr>
          <p:cNvPr id="3" name="TextBox 2"/>
          <p:cNvSpPr txBox="1"/>
          <p:nvPr/>
        </p:nvSpPr>
        <p:spPr>
          <a:xfrm>
            <a:off x="3491880" y="116632"/>
            <a:ext cx="2520280" cy="2031325"/>
          </a:xfrm>
          <a:prstGeom prst="rect">
            <a:avLst/>
          </a:prstGeom>
          <a:noFill/>
        </p:spPr>
        <p:txBody>
          <a:bodyPr wrap="square" rtlCol="0">
            <a:spAutoFit/>
          </a:bodyPr>
          <a:lstStyle/>
          <a:p>
            <a:r>
              <a:rPr lang="en-GB" dirty="0" smtClean="0"/>
              <a:t>Function:</a:t>
            </a:r>
          </a:p>
          <a:p>
            <a:r>
              <a:rPr lang="en-GB" sz="1200" dirty="0" smtClean="0"/>
              <a:t>The handle needs to be easy and comfortable to use, meaning it can be easily used to cut pizza without excessive force being applied. The handle should enable a smooth quick cut of the pizza saving the end-user time and energy. It needs little maintenance as it’s soundly constructed and reliable.</a:t>
            </a:r>
            <a:endParaRPr lang="en-GB" sz="1200" dirty="0"/>
          </a:p>
        </p:txBody>
      </p:sp>
      <p:sp>
        <p:nvSpPr>
          <p:cNvPr id="4" name="TextBox 3"/>
          <p:cNvSpPr txBox="1"/>
          <p:nvPr/>
        </p:nvSpPr>
        <p:spPr>
          <a:xfrm>
            <a:off x="5940152" y="116632"/>
            <a:ext cx="3096344" cy="2874161"/>
          </a:xfrm>
          <a:prstGeom prst="rect">
            <a:avLst/>
          </a:prstGeom>
          <a:noFill/>
        </p:spPr>
        <p:txBody>
          <a:bodyPr wrap="square" rtlCol="0">
            <a:spAutoFit/>
          </a:bodyPr>
          <a:lstStyle/>
          <a:p>
            <a:pPr algn="ctr"/>
            <a:r>
              <a:rPr lang="en-GB" dirty="0" smtClean="0"/>
              <a:t>Materials:</a:t>
            </a:r>
          </a:p>
          <a:p>
            <a:r>
              <a:rPr lang="en-GB" sz="1200" dirty="0" smtClean="0"/>
              <a:t>It needs to be strong and durable so the customer has a product that will last them a lifetime. The material must also be able to stay intact during extreme temperatures whilst being waterproof so it can withstand the conditions of the kitchen. The material should also have a desired stiff/hardness to it doesn’t become deformed or broken easily. Another requirement of the material is it should be recyclable, this helps preserve the environment as the atmosphere isn't further polluted in the process of making new materials.</a:t>
            </a:r>
            <a:endParaRPr lang="en-GB" sz="1200" dirty="0"/>
          </a:p>
        </p:txBody>
      </p:sp>
      <p:sp>
        <p:nvSpPr>
          <p:cNvPr id="9" name="TextBox 8"/>
          <p:cNvSpPr txBox="1"/>
          <p:nvPr/>
        </p:nvSpPr>
        <p:spPr>
          <a:xfrm>
            <a:off x="3491880" y="2204864"/>
            <a:ext cx="2448272" cy="1292662"/>
          </a:xfrm>
          <a:prstGeom prst="rect">
            <a:avLst/>
          </a:prstGeom>
          <a:noFill/>
        </p:spPr>
        <p:txBody>
          <a:bodyPr wrap="square" rtlCol="0">
            <a:spAutoFit/>
          </a:bodyPr>
          <a:lstStyle/>
          <a:p>
            <a:r>
              <a:rPr lang="en-GB" dirty="0" smtClean="0"/>
              <a:t>Ergonomics:</a:t>
            </a:r>
          </a:p>
          <a:p>
            <a:r>
              <a:rPr lang="en-GB" sz="1200" dirty="0" smtClean="0"/>
              <a:t>This product should be comfortable and easy to use, it must be inclusive meaning it is suited to a variation of audiences rather than one hand fitting it. </a:t>
            </a:r>
            <a:endParaRPr lang="en-GB" sz="1200" dirty="0"/>
          </a:p>
        </p:txBody>
      </p:sp>
      <p:sp>
        <p:nvSpPr>
          <p:cNvPr id="10" name="TextBox 9"/>
          <p:cNvSpPr txBox="1"/>
          <p:nvPr/>
        </p:nvSpPr>
        <p:spPr>
          <a:xfrm>
            <a:off x="6047556" y="2891408"/>
            <a:ext cx="3024336" cy="1938992"/>
          </a:xfrm>
          <a:prstGeom prst="rect">
            <a:avLst/>
          </a:prstGeom>
          <a:noFill/>
        </p:spPr>
        <p:txBody>
          <a:bodyPr wrap="square" rtlCol="0">
            <a:spAutoFit/>
          </a:bodyPr>
          <a:lstStyle/>
          <a:p>
            <a:r>
              <a:rPr lang="en-GB" dirty="0" smtClean="0"/>
              <a:t>Aesthetics:</a:t>
            </a:r>
          </a:p>
          <a:p>
            <a:r>
              <a:rPr lang="en-GB" sz="1200" dirty="0" smtClean="0"/>
              <a:t>To attract a wider audience the product should be aesthetically pleasing to the consumer meaning the design looks good and is desirable to buyers. To attract interest the product must be eye catching and innovative rather than being a generic product that has already been designed. </a:t>
            </a:r>
          </a:p>
          <a:p>
            <a:endParaRPr lang="en-GB" dirty="0"/>
          </a:p>
        </p:txBody>
      </p:sp>
      <p:sp>
        <p:nvSpPr>
          <p:cNvPr id="11" name="TextBox 10"/>
          <p:cNvSpPr txBox="1"/>
          <p:nvPr/>
        </p:nvSpPr>
        <p:spPr>
          <a:xfrm>
            <a:off x="3563888" y="3497526"/>
            <a:ext cx="2483668" cy="1661993"/>
          </a:xfrm>
          <a:prstGeom prst="rect">
            <a:avLst/>
          </a:prstGeom>
          <a:noFill/>
        </p:spPr>
        <p:txBody>
          <a:bodyPr wrap="square" rtlCol="0">
            <a:spAutoFit/>
          </a:bodyPr>
          <a:lstStyle/>
          <a:p>
            <a:r>
              <a:rPr lang="en-GB" dirty="0" smtClean="0"/>
              <a:t>Safety:</a:t>
            </a:r>
          </a:p>
          <a:p>
            <a:r>
              <a:rPr lang="en-GB" sz="1200" dirty="0" smtClean="0"/>
              <a:t>A kitchen utensil such as this must be durable, this will reduce the risk of it breaking whilst in use and potentially harming the end-user. It must also have safety features put in place to reduce risk of the end user harming themselves. </a:t>
            </a:r>
          </a:p>
        </p:txBody>
      </p:sp>
      <p:sp>
        <p:nvSpPr>
          <p:cNvPr id="12" name="TextBox 11"/>
          <p:cNvSpPr txBox="1"/>
          <p:nvPr/>
        </p:nvSpPr>
        <p:spPr>
          <a:xfrm>
            <a:off x="6804248" y="4582021"/>
            <a:ext cx="1835596" cy="2308324"/>
          </a:xfrm>
          <a:prstGeom prst="rect">
            <a:avLst/>
          </a:prstGeom>
          <a:noFill/>
        </p:spPr>
        <p:txBody>
          <a:bodyPr wrap="square" rtlCol="0">
            <a:spAutoFit/>
          </a:bodyPr>
          <a:lstStyle/>
          <a:p>
            <a:r>
              <a:rPr lang="en-GB" dirty="0" smtClean="0"/>
              <a:t>Moral issues:</a:t>
            </a:r>
          </a:p>
          <a:p>
            <a:r>
              <a:rPr lang="en-GB" sz="1200" dirty="0" smtClean="0"/>
              <a:t>The process of manufacturing the product should encourage fair trade rather than exploitation  and treat workers with fair wages and hours, creating a safe and fair environment for workers.</a:t>
            </a:r>
          </a:p>
          <a:p>
            <a:endParaRPr lang="en-GB" dirty="0"/>
          </a:p>
        </p:txBody>
      </p:sp>
      <p:sp>
        <p:nvSpPr>
          <p:cNvPr id="14" name="TextBox 13"/>
          <p:cNvSpPr txBox="1"/>
          <p:nvPr/>
        </p:nvSpPr>
        <p:spPr>
          <a:xfrm>
            <a:off x="179512" y="116632"/>
            <a:ext cx="3102843" cy="369332"/>
          </a:xfrm>
          <a:prstGeom prst="rect">
            <a:avLst/>
          </a:prstGeom>
          <a:noFill/>
        </p:spPr>
        <p:txBody>
          <a:bodyPr wrap="square" rtlCol="0">
            <a:spAutoFit/>
          </a:bodyPr>
          <a:lstStyle/>
          <a:p>
            <a:r>
              <a:rPr lang="en-GB" b="1" i="1" dirty="0" smtClean="0"/>
              <a:t>Design Brief and Specification</a:t>
            </a:r>
            <a:endParaRPr lang="en-GB" b="1" i="1" dirty="0"/>
          </a:p>
        </p:txBody>
      </p:sp>
      <p:sp>
        <p:nvSpPr>
          <p:cNvPr id="15" name="TextBox 14"/>
          <p:cNvSpPr txBox="1"/>
          <p:nvPr/>
        </p:nvSpPr>
        <p:spPr>
          <a:xfrm>
            <a:off x="3995936" y="5166966"/>
            <a:ext cx="2555676" cy="1477328"/>
          </a:xfrm>
          <a:prstGeom prst="rect">
            <a:avLst/>
          </a:prstGeom>
          <a:noFill/>
        </p:spPr>
        <p:txBody>
          <a:bodyPr wrap="square" rtlCol="0">
            <a:spAutoFit/>
          </a:bodyPr>
          <a:lstStyle/>
          <a:p>
            <a:r>
              <a:rPr lang="en-GB" dirty="0" smtClean="0"/>
              <a:t>Cost:</a:t>
            </a:r>
          </a:p>
          <a:p>
            <a:r>
              <a:rPr lang="en-GB" sz="1200" dirty="0" smtClean="0"/>
              <a:t>It’s not too expensive to manufacture the product, therefore keeping the price of the product low and affordable creating a profit. It will also attract audiences to the product and away from other competitors prices.</a:t>
            </a:r>
            <a:endParaRPr lang="en-GB" sz="1200" dirty="0"/>
          </a:p>
        </p:txBody>
      </p:sp>
      <p:sp>
        <p:nvSpPr>
          <p:cNvPr id="17" name="TextBox 16"/>
          <p:cNvSpPr txBox="1"/>
          <p:nvPr/>
        </p:nvSpPr>
        <p:spPr>
          <a:xfrm>
            <a:off x="315244" y="5534784"/>
            <a:ext cx="3646065" cy="1292662"/>
          </a:xfrm>
          <a:prstGeom prst="rect">
            <a:avLst/>
          </a:prstGeom>
          <a:noFill/>
        </p:spPr>
        <p:txBody>
          <a:bodyPr wrap="square" rtlCol="0">
            <a:spAutoFit/>
          </a:bodyPr>
          <a:lstStyle/>
          <a:p>
            <a:r>
              <a:rPr lang="en-GB" dirty="0" smtClean="0"/>
              <a:t>Material:</a:t>
            </a:r>
          </a:p>
          <a:p>
            <a:r>
              <a:rPr lang="en-GB" sz="1200" dirty="0" smtClean="0"/>
              <a:t>The blade and handle of the product can be manufactured together rather than being ordered from another plant, this reduces extra costs for machinery and transport which allows the end retail price to be even lower.</a:t>
            </a:r>
            <a:endParaRPr lang="en-GB" sz="1200" dirty="0"/>
          </a:p>
        </p:txBody>
      </p:sp>
    </p:spTree>
    <p:extLst>
      <p:ext uri="{BB962C8B-B14F-4D97-AF65-F5344CB8AC3E}">
        <p14:creationId xmlns:p14="http://schemas.microsoft.com/office/powerpoint/2010/main" val="30541530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4177784" y="1722573"/>
            <a:ext cx="1949424" cy="1220729"/>
            <a:chOff x="895254" y="3412169"/>
            <a:chExt cx="5210462" cy="2714254"/>
          </a:xfrm>
        </p:grpSpPr>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69242" y="4293097"/>
              <a:ext cx="2577102" cy="18333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61856" y="5045557"/>
              <a:ext cx="1943860" cy="4904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712" t="3454" r="1991" b="6222"/>
            <a:stretch/>
          </p:blipFill>
          <p:spPr bwMode="auto">
            <a:xfrm>
              <a:off x="895254" y="3412169"/>
              <a:ext cx="1449850" cy="9125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8936818">
              <a:off x="1488489" y="4379094"/>
              <a:ext cx="113937" cy="4640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17" name="Group 16"/>
          <p:cNvGrpSpPr/>
          <p:nvPr/>
        </p:nvGrpSpPr>
        <p:grpSpPr>
          <a:xfrm>
            <a:off x="175990" y="504239"/>
            <a:ext cx="4215993" cy="1081242"/>
            <a:chOff x="-757048" y="-2418040"/>
            <a:chExt cx="6817950" cy="1754130"/>
          </a:xfrm>
        </p:grpSpPr>
        <p:pic>
          <p:nvPicPr>
            <p:cNvPr id="18"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51890" y="-2418040"/>
              <a:ext cx="2191587" cy="17541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54532" y="-2336544"/>
              <a:ext cx="1806370" cy="1591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57048" y="-2302311"/>
              <a:ext cx="2234773" cy="1522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 name="Group 1"/>
          <p:cNvGrpSpPr/>
          <p:nvPr/>
        </p:nvGrpSpPr>
        <p:grpSpPr>
          <a:xfrm>
            <a:off x="6214548" y="241061"/>
            <a:ext cx="2509801" cy="2547760"/>
            <a:chOff x="6473725" y="121629"/>
            <a:chExt cx="2509801" cy="2570300"/>
          </a:xfrm>
        </p:grpSpPr>
        <p:pic>
          <p:nvPicPr>
            <p:cNvPr id="1033" name="Picture 9"/>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31482" t="28391" r="24567" b="27588"/>
            <a:stretch/>
          </p:blipFill>
          <p:spPr bwMode="auto">
            <a:xfrm>
              <a:off x="6473725" y="121630"/>
              <a:ext cx="1478055" cy="11843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27607" t="28802" r="28755" b="22516"/>
            <a:stretch/>
          </p:blipFill>
          <p:spPr bwMode="auto">
            <a:xfrm>
              <a:off x="6504518" y="1400286"/>
              <a:ext cx="1447261" cy="12916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5" name="Picture 11"/>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35236" t="29775" r="33751" b="19885"/>
            <a:stretch/>
          </p:blipFill>
          <p:spPr bwMode="auto">
            <a:xfrm>
              <a:off x="8071465" y="121629"/>
              <a:ext cx="912061" cy="11843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6" name="Picture 12"/>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31363" t="16670" r="26819" b="10037"/>
            <a:stretch/>
          </p:blipFill>
          <p:spPr bwMode="auto">
            <a:xfrm>
              <a:off x="8058534" y="1404223"/>
              <a:ext cx="918397" cy="12877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3" name="TextBox 2"/>
          <p:cNvSpPr txBox="1"/>
          <p:nvPr/>
        </p:nvSpPr>
        <p:spPr>
          <a:xfrm>
            <a:off x="6112518" y="2943302"/>
            <a:ext cx="2892700" cy="1238512"/>
          </a:xfrm>
          <a:prstGeom prst="rect">
            <a:avLst/>
          </a:prstGeom>
          <a:noFill/>
        </p:spPr>
        <p:txBody>
          <a:bodyPr wrap="square" rtlCol="0">
            <a:spAutoFit/>
          </a:bodyPr>
          <a:lstStyle/>
          <a:p>
            <a:r>
              <a:rPr lang="en-GB" sz="1200" dirty="0" smtClean="0"/>
              <a:t>I used the ‘sketch up’ software to produce a CAD drawing of my initial idea, it was fairly easy to make the curved edges of the design and this allowed me to get a better idea of what the product will look like in real life.-</a:t>
            </a:r>
            <a:endParaRPr lang="en-GB" sz="1200" dirty="0"/>
          </a:p>
        </p:txBody>
      </p:sp>
      <p:sp>
        <p:nvSpPr>
          <p:cNvPr id="4" name="TextBox 3"/>
          <p:cNvSpPr txBox="1"/>
          <p:nvPr/>
        </p:nvSpPr>
        <p:spPr>
          <a:xfrm>
            <a:off x="4421049" y="203004"/>
            <a:ext cx="1710728" cy="1323439"/>
          </a:xfrm>
          <a:prstGeom prst="rect">
            <a:avLst/>
          </a:prstGeom>
          <a:noFill/>
        </p:spPr>
        <p:txBody>
          <a:bodyPr wrap="square" rtlCol="0">
            <a:spAutoFit/>
          </a:bodyPr>
          <a:lstStyle/>
          <a:p>
            <a:r>
              <a:rPr lang="en-GB" sz="1000" dirty="0" smtClean="0"/>
              <a:t>The wooden slat going through the design holds the two halves together whilst also acting as a grip for the users hand, this makes it more ergonomic for the user as they have grooves in the design to hold.</a:t>
            </a:r>
            <a:endParaRPr lang="en-GB" sz="1000" dirty="0"/>
          </a:p>
        </p:txBody>
      </p:sp>
      <p:pic>
        <p:nvPicPr>
          <p:cNvPr id="9" name="Picture 3"/>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35257" t="40430" r="40663" b="18172"/>
          <a:stretch/>
        </p:blipFill>
        <p:spPr bwMode="auto">
          <a:xfrm>
            <a:off x="7844080" y="5196364"/>
            <a:ext cx="1060654" cy="1401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Arrow Connector 6"/>
          <p:cNvCxnSpPr/>
          <p:nvPr/>
        </p:nvCxnSpPr>
        <p:spPr>
          <a:xfrm flipV="1">
            <a:off x="5329739" y="1638432"/>
            <a:ext cx="0" cy="41510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pic>
        <p:nvPicPr>
          <p:cNvPr id="1026" name="Picture 2"/>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l="28392" t="34835" r="31109" b="20808"/>
          <a:stretch/>
        </p:blipFill>
        <p:spPr bwMode="auto">
          <a:xfrm>
            <a:off x="6077961" y="5189337"/>
            <a:ext cx="1673196" cy="14088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1524922" y="4939050"/>
            <a:ext cx="2218949" cy="1823576"/>
          </a:xfrm>
          <a:prstGeom prst="rect">
            <a:avLst/>
          </a:prstGeom>
          <a:noFill/>
        </p:spPr>
        <p:txBody>
          <a:bodyPr wrap="square" rtlCol="0">
            <a:spAutoFit/>
          </a:bodyPr>
          <a:lstStyle/>
          <a:p>
            <a:r>
              <a:rPr lang="en-GB" sz="1050" dirty="0"/>
              <a:t>Here’s a video of will, another student studying product design. He likes the ergonomics of the product although he admits the top of the product could be cut down to the moulded grooves can be reached easier. I agree with will so I've attempted to recreate the design on CAD with the said adjustments.</a:t>
            </a:r>
          </a:p>
          <a:p>
            <a:endParaRPr lang="en-GB" dirty="0"/>
          </a:p>
        </p:txBody>
      </p:sp>
      <p:sp>
        <p:nvSpPr>
          <p:cNvPr id="10" name="TextBox 9"/>
          <p:cNvSpPr txBox="1"/>
          <p:nvPr/>
        </p:nvSpPr>
        <p:spPr>
          <a:xfrm>
            <a:off x="3712020" y="5490149"/>
            <a:ext cx="2300014" cy="1061829"/>
          </a:xfrm>
          <a:prstGeom prst="rect">
            <a:avLst/>
          </a:prstGeom>
          <a:noFill/>
        </p:spPr>
        <p:txBody>
          <a:bodyPr wrap="square" rtlCol="0">
            <a:spAutoFit/>
          </a:bodyPr>
          <a:lstStyle/>
          <a:p>
            <a:r>
              <a:rPr lang="en-GB" sz="1050" dirty="0" smtClean="0"/>
              <a:t>These are the outcomes I produced on CAD from wills feedback, I had shortened the product enough so the end user can reach the grooves whilst not being too short for the blade to be able to fit inside it.</a:t>
            </a:r>
            <a:endParaRPr lang="en-GB" sz="1050" dirty="0"/>
          </a:p>
        </p:txBody>
      </p:sp>
      <p:pic>
        <p:nvPicPr>
          <p:cNvPr id="11" name="IMG_0138.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8"/>
          <a:stretch>
            <a:fillRect/>
          </a:stretch>
        </p:blipFill>
        <p:spPr>
          <a:xfrm rot="5400000">
            <a:off x="-158415" y="5185459"/>
            <a:ext cx="2018774" cy="1135560"/>
          </a:xfrm>
          <a:prstGeom prst="rect">
            <a:avLst/>
          </a:prstGeom>
        </p:spPr>
      </p:pic>
      <p:sp>
        <p:nvSpPr>
          <p:cNvPr id="14" name="TextBox 13"/>
          <p:cNvSpPr txBox="1"/>
          <p:nvPr/>
        </p:nvSpPr>
        <p:spPr>
          <a:xfrm>
            <a:off x="233220" y="1508505"/>
            <a:ext cx="2078175" cy="1631216"/>
          </a:xfrm>
          <a:prstGeom prst="rect">
            <a:avLst/>
          </a:prstGeom>
          <a:noFill/>
        </p:spPr>
        <p:txBody>
          <a:bodyPr wrap="square" rtlCol="0">
            <a:spAutoFit/>
          </a:bodyPr>
          <a:lstStyle/>
          <a:p>
            <a:r>
              <a:rPr lang="en-GB" sz="1000" dirty="0" smtClean="0"/>
              <a:t>The blade is constructed into the product using a little metal rod that passes through a hole in its centre. I will construct this by putting epoxy resin into a fitted, 0.5cm deep hole that’s been drilled into the wood and then fit the metal rod into it. I made this CAD drawing to depict what it would look like more accurately.  </a:t>
            </a:r>
            <a:endParaRPr lang="en-GB" sz="1000" dirty="0"/>
          </a:p>
        </p:txBody>
      </p:sp>
      <p:pic>
        <p:nvPicPr>
          <p:cNvPr id="2050" name="Picture 2"/>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2471426" y="1526443"/>
            <a:ext cx="325939" cy="1338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3" name="Straight Arrow Connector 12"/>
          <p:cNvCxnSpPr/>
          <p:nvPr/>
        </p:nvCxnSpPr>
        <p:spPr>
          <a:xfrm>
            <a:off x="4862027" y="5157191"/>
            <a:ext cx="0" cy="32017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pic>
        <p:nvPicPr>
          <p:cNvPr id="2051" name="Picture 3"/>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l="38639" t="21551" r="18432" b="31082"/>
          <a:stretch/>
        </p:blipFill>
        <p:spPr bwMode="auto">
          <a:xfrm>
            <a:off x="2903910" y="1623831"/>
            <a:ext cx="1200557" cy="10183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p:cNvSpPr txBox="1"/>
          <p:nvPr/>
        </p:nvSpPr>
        <p:spPr>
          <a:xfrm>
            <a:off x="362534" y="133169"/>
            <a:ext cx="1446968" cy="369332"/>
          </a:xfrm>
          <a:prstGeom prst="rect">
            <a:avLst/>
          </a:prstGeom>
          <a:noFill/>
        </p:spPr>
        <p:txBody>
          <a:bodyPr wrap="square" rtlCol="0">
            <a:spAutoFit/>
          </a:bodyPr>
          <a:lstStyle/>
          <a:p>
            <a:r>
              <a:rPr lang="en-GB" b="1" u="sng" dirty="0" smtClean="0"/>
              <a:t>Initial ideas</a:t>
            </a:r>
            <a:endParaRPr lang="en-GB" b="1" u="sng" dirty="0"/>
          </a:p>
        </p:txBody>
      </p:sp>
      <p:cxnSp>
        <p:nvCxnSpPr>
          <p:cNvPr id="26" name="Straight Connector 25"/>
          <p:cNvCxnSpPr/>
          <p:nvPr/>
        </p:nvCxnSpPr>
        <p:spPr>
          <a:xfrm flipV="1">
            <a:off x="3743871" y="5157191"/>
            <a:ext cx="1118156" cy="2"/>
          </a:xfrm>
          <a:prstGeom prst="line">
            <a:avLst/>
          </a:prstGeom>
        </p:spPr>
        <p:style>
          <a:lnRef idx="2">
            <a:schemeClr val="accent2"/>
          </a:lnRef>
          <a:fillRef idx="0">
            <a:schemeClr val="accent2"/>
          </a:fillRef>
          <a:effectRef idx="1">
            <a:schemeClr val="accent2"/>
          </a:effectRef>
          <a:fontRef idx="minor">
            <a:schemeClr val="tx1"/>
          </a:fontRef>
        </p:style>
      </p:cxnSp>
      <p:cxnSp>
        <p:nvCxnSpPr>
          <p:cNvPr id="39" name="Straight Arrow Connector 38"/>
          <p:cNvCxnSpPr/>
          <p:nvPr/>
        </p:nvCxnSpPr>
        <p:spPr>
          <a:xfrm flipV="1">
            <a:off x="7337548" y="2567470"/>
            <a:ext cx="0" cy="41510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5" name="TextBox 4"/>
          <p:cNvSpPr txBox="1"/>
          <p:nvPr/>
        </p:nvSpPr>
        <p:spPr>
          <a:xfrm>
            <a:off x="1867262" y="2865270"/>
            <a:ext cx="2642019" cy="830997"/>
          </a:xfrm>
          <a:prstGeom prst="rect">
            <a:avLst/>
          </a:prstGeom>
          <a:noFill/>
        </p:spPr>
        <p:txBody>
          <a:bodyPr wrap="square" rtlCol="0">
            <a:spAutoFit/>
          </a:bodyPr>
          <a:lstStyle/>
          <a:p>
            <a:r>
              <a:rPr lang="en-GB" sz="1200" dirty="0" smtClean="0"/>
              <a:t>Being made of wood increases the sustainability of the product; it’s a natural resource so doesn’t require any further polluting processes to make it. </a:t>
            </a:r>
            <a:endParaRPr lang="en-GB" sz="1200" dirty="0"/>
          </a:p>
        </p:txBody>
      </p:sp>
      <p:cxnSp>
        <p:nvCxnSpPr>
          <p:cNvPr id="15" name="Straight Arrow Connector 14"/>
          <p:cNvCxnSpPr/>
          <p:nvPr/>
        </p:nvCxnSpPr>
        <p:spPr>
          <a:xfrm flipV="1">
            <a:off x="4177784" y="2788821"/>
            <a:ext cx="331497" cy="3509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261881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1"/>
                                        </p:tgtEl>
                                      </p:cBhvr>
                                    </p:cmd>
                                  </p:childTnLst>
                                </p:cTn>
                              </p:par>
                            </p:childTnLst>
                          </p:cTn>
                        </p:par>
                      </p:childTnLst>
                    </p:cTn>
                  </p:par>
                </p:childTnLst>
              </p:cTn>
              <p:nextCondLst>
                <p:cond evt="onClick" delay="0">
                  <p:tgtEl>
                    <p:spTgt spid="11"/>
                  </p:tgtEl>
                </p:cond>
              </p:nextCondLst>
            </p:seq>
            <p:video>
              <p:cMediaNode vol="100000">
                <p:cTn id="7" fill="hold" display="0">
                  <p:stCondLst>
                    <p:cond delay="indefinite"/>
                  </p:stCondLst>
                </p:cTn>
                <p:tgtEl>
                  <p:spTgt spid="11"/>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4918</TotalTime>
  <Words>12430</Words>
  <Application>Microsoft Office PowerPoint</Application>
  <PresentationFormat>On-screen Show (4:3)</PresentationFormat>
  <Paragraphs>350</Paragraphs>
  <Slides>24</Slides>
  <Notes>20</Notes>
  <HiddenSlides>0</HiddenSlides>
  <MMClips>17</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PowerPoint Presentation</vt:lpstr>
      <vt:lpstr>Pizza cutter</vt:lpstr>
      <vt:lpstr>PowerPoint Presentation</vt:lpstr>
      <vt:lpstr>PowerPoint Presentation</vt:lpstr>
      <vt:lpstr>Strengths and weakness’ of existing products</vt:lpstr>
      <vt:lpstr>PowerPoint Presentation</vt:lpstr>
      <vt:lpstr>Moral implications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Development ideas</vt:lpstr>
      <vt:lpstr>PowerPoint Presentation</vt:lpstr>
      <vt:lpstr>PowerPoint Presentation</vt:lpstr>
      <vt:lpstr>PowerPoint Presentation</vt:lpstr>
      <vt:lpstr>PowerPoint Presentation</vt:lpstr>
      <vt:lpstr>Testing my model</vt:lpstr>
      <vt:lpstr>Summary of results</vt:lpstr>
      <vt:lpstr>Response to my feedback</vt:lpstr>
      <vt:lpstr>PowerPoint Presentation</vt:lpstr>
      <vt:lpstr>Original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Pizza cutter</dc:title>
  <dc:creator>Charlie CASTIAU-JUFFKINS</dc:creator>
  <cp:lastModifiedBy>Charlie CASTIAU-JUFFKINS</cp:lastModifiedBy>
  <cp:revision>346</cp:revision>
  <cp:lastPrinted>2017-04-27T09:37:41Z</cp:lastPrinted>
  <dcterms:created xsi:type="dcterms:W3CDTF">2016-11-01T11:30:26Z</dcterms:created>
  <dcterms:modified xsi:type="dcterms:W3CDTF">2017-05-05T15:29:22Z</dcterms:modified>
</cp:coreProperties>
</file>