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71" r:id="rId9"/>
    <p:sldId id="272" r:id="rId10"/>
    <p:sldId id="261" r:id="rId11"/>
    <p:sldId id="273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3D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AACBC-7978-42A5-B94F-9BB5817A4B40}" type="datetimeFigureOut">
              <a:rPr lang="en-GB" smtClean="0"/>
              <a:t>13/01/2014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96899-9916-4288-9179-B5548CB074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643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0CAC-E58C-4296-B986-B15124529966}" type="datetimeFigureOut">
              <a:rPr lang="en-GB" smtClean="0"/>
              <a:t>13/01/2014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47F3-2E83-416A-8DDF-D19038D9D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34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0CAC-E58C-4296-B986-B15124529966}" type="datetimeFigureOut">
              <a:rPr lang="en-GB" smtClean="0"/>
              <a:t>13/01/2014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47F3-2E83-416A-8DDF-D19038D9D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43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0CAC-E58C-4296-B986-B15124529966}" type="datetimeFigureOut">
              <a:rPr lang="en-GB" smtClean="0"/>
              <a:t>13/01/2014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47F3-2E83-416A-8DDF-D19038D9D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77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0CAC-E58C-4296-B986-B15124529966}" type="datetimeFigureOut">
              <a:rPr lang="en-GB" smtClean="0"/>
              <a:t>13/01/2014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47F3-2E83-416A-8DDF-D19038D9D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319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0CAC-E58C-4296-B986-B15124529966}" type="datetimeFigureOut">
              <a:rPr lang="en-GB" smtClean="0"/>
              <a:t>13/01/2014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47F3-2E83-416A-8DDF-D19038D9D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958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0CAC-E58C-4296-B986-B15124529966}" type="datetimeFigureOut">
              <a:rPr lang="en-GB" smtClean="0"/>
              <a:t>13/01/2014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47F3-2E83-416A-8DDF-D19038D9D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28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0CAC-E58C-4296-B986-B15124529966}" type="datetimeFigureOut">
              <a:rPr lang="en-GB" smtClean="0"/>
              <a:t>13/01/2014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47F3-2E83-416A-8DDF-D19038D9D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82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0CAC-E58C-4296-B986-B15124529966}" type="datetimeFigureOut">
              <a:rPr lang="en-GB" smtClean="0"/>
              <a:t>13/01/2014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47F3-2E83-416A-8DDF-D19038D9D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94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0CAC-E58C-4296-B986-B15124529966}" type="datetimeFigureOut">
              <a:rPr lang="en-GB" smtClean="0"/>
              <a:t>13/01/2014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47F3-2E83-416A-8DDF-D19038D9D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39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0CAC-E58C-4296-B986-B15124529966}" type="datetimeFigureOut">
              <a:rPr lang="en-GB" smtClean="0"/>
              <a:t>13/01/2014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47F3-2E83-416A-8DDF-D19038D9D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77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0CAC-E58C-4296-B986-B15124529966}" type="datetimeFigureOut">
              <a:rPr lang="en-GB" smtClean="0"/>
              <a:t>13/01/2014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47F3-2E83-416A-8DDF-D19038D9D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49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50CAC-E58C-4296-B986-B15124529966}" type="datetimeFigureOut">
              <a:rPr lang="en-GB" smtClean="0"/>
              <a:t>13/01/2014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947F3-2E83-416A-8DDF-D19038D9D4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33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/>
          <a:lstStyle/>
          <a:p>
            <a:r>
              <a:rPr lang="en-GB" b="1" i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Florence - February 2014</a:t>
            </a:r>
            <a:endParaRPr lang="en-GB" b="1" i="1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268760"/>
            <a:ext cx="7920880" cy="532859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92088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936103"/>
          </a:xfrm>
        </p:spPr>
        <p:txBody>
          <a:bodyPr/>
          <a:lstStyle/>
          <a:p>
            <a:r>
              <a:rPr lang="en-GB" b="1" i="1" dirty="0" smtClean="0">
                <a:solidFill>
                  <a:srgbClr val="C00000"/>
                </a:solidFill>
              </a:rPr>
              <a:t>What should I bring?</a:t>
            </a:r>
            <a:endParaRPr lang="en-GB" b="1" i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928992" cy="5616624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No bedding required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COMFORTABLE shoes for lots of walking!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Clothes for 5 days to accommodate 3-12 </a:t>
            </a:r>
            <a:r>
              <a:rPr lang="en-GB" baseline="30000" dirty="0" err="1" smtClean="0">
                <a:solidFill>
                  <a:srgbClr val="C00000"/>
                </a:solidFill>
              </a:rPr>
              <a:t>o</a:t>
            </a:r>
            <a:r>
              <a:rPr lang="en-GB" dirty="0" err="1" smtClean="0">
                <a:solidFill>
                  <a:srgbClr val="C00000"/>
                </a:solidFill>
              </a:rPr>
              <a:t>C</a:t>
            </a:r>
            <a:r>
              <a:rPr lang="en-GB" dirty="0" smtClean="0">
                <a:solidFill>
                  <a:srgbClr val="C00000"/>
                </a:solidFill>
              </a:rPr>
              <a:t> weather… rain / snow / sun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Toiletries (towels provided)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1 piece of big luggage, 1 piece of hand luggage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Spending money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Mobile Phones / Electronic devices ??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Day bag / rucksack</a:t>
            </a:r>
            <a:endParaRPr lang="en-GB" sz="4400" b="1" i="1" dirty="0" smtClean="0">
              <a:solidFill>
                <a:srgbClr val="D53D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9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936103"/>
          </a:xfrm>
        </p:spPr>
        <p:txBody>
          <a:bodyPr/>
          <a:lstStyle/>
          <a:p>
            <a:r>
              <a:rPr lang="en-GB" b="1" i="1" dirty="0" smtClean="0">
                <a:solidFill>
                  <a:srgbClr val="C00000"/>
                </a:solidFill>
              </a:rPr>
              <a:t>Rules &amp; Regulations?</a:t>
            </a:r>
            <a:endParaRPr lang="en-GB" b="1" i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208912" cy="5616624"/>
          </a:xfrm>
        </p:spPr>
        <p:txBody>
          <a:bodyPr>
            <a:noAutofit/>
          </a:bodyPr>
          <a:lstStyle/>
          <a:p>
            <a:pPr algn="l"/>
            <a:r>
              <a:rPr lang="en-GB" sz="2800" b="1" u="sng" dirty="0" smtClean="0">
                <a:solidFill>
                  <a:srgbClr val="00B050"/>
                </a:solidFill>
              </a:rPr>
              <a:t>Minimising Risks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B050"/>
                </a:solidFill>
              </a:rPr>
              <a:t>Pickpockets / Beggars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B050"/>
                </a:solidFill>
              </a:rPr>
              <a:t>Getting Lost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B050"/>
                </a:solidFill>
              </a:rPr>
              <a:t>Emergency Numbers</a:t>
            </a:r>
          </a:p>
          <a:p>
            <a:pPr algn="l"/>
            <a:endParaRPr lang="en-GB" sz="2800" dirty="0" smtClean="0">
              <a:solidFill>
                <a:srgbClr val="00B050"/>
              </a:solidFill>
            </a:endParaRPr>
          </a:p>
          <a:p>
            <a:pPr algn="l"/>
            <a:r>
              <a:rPr lang="en-GB" sz="2800" dirty="0" smtClean="0">
                <a:solidFill>
                  <a:srgbClr val="00B050"/>
                </a:solidFill>
              </a:rPr>
              <a:t>Passport / EHICs / Medical Forms</a:t>
            </a:r>
          </a:p>
          <a:p>
            <a:pPr algn="l"/>
            <a:r>
              <a:rPr lang="en-GB" sz="2800" dirty="0" smtClean="0">
                <a:solidFill>
                  <a:srgbClr val="00B050"/>
                </a:solidFill>
              </a:rPr>
              <a:t>Medicines</a:t>
            </a:r>
          </a:p>
          <a:p>
            <a:pPr algn="l"/>
            <a:r>
              <a:rPr lang="en-GB" sz="2800" dirty="0" smtClean="0">
                <a:solidFill>
                  <a:srgbClr val="00B050"/>
                </a:solidFill>
              </a:rPr>
              <a:t>Alcohol / Smoking</a:t>
            </a:r>
          </a:p>
          <a:p>
            <a:pPr algn="l"/>
            <a:r>
              <a:rPr lang="en-GB" sz="2800" dirty="0" smtClean="0">
                <a:solidFill>
                  <a:srgbClr val="00B050"/>
                </a:solidFill>
              </a:rPr>
              <a:t>Hotel Rooms</a:t>
            </a:r>
          </a:p>
          <a:p>
            <a:pPr algn="l"/>
            <a:r>
              <a:rPr lang="en-GB" sz="2800" dirty="0" smtClean="0">
                <a:solidFill>
                  <a:srgbClr val="00B050"/>
                </a:solidFill>
              </a:rPr>
              <a:t>Internet</a:t>
            </a:r>
          </a:p>
          <a:p>
            <a:pPr algn="l"/>
            <a:r>
              <a:rPr lang="en-GB" sz="2800" dirty="0" smtClean="0">
                <a:solidFill>
                  <a:srgbClr val="00B050"/>
                </a:solidFill>
              </a:rPr>
              <a:t>Behaviour</a:t>
            </a:r>
          </a:p>
        </p:txBody>
      </p:sp>
      <p:pic>
        <p:nvPicPr>
          <p:cNvPr id="5122" name="Picture 2" descr="http://t3.gstatic.com/images?q=tbn:ANd9GcTBKsnlEM_9Fr9NvOcmACPmTTBUhgBLYC6WlPnyIGhZI9IG1r8KguY16JOi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75516"/>
            <a:ext cx="3326879" cy="266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42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936103"/>
          </a:xfrm>
        </p:spPr>
        <p:txBody>
          <a:bodyPr/>
          <a:lstStyle/>
          <a:p>
            <a:r>
              <a:rPr lang="en-GB" b="1" i="1" dirty="0" smtClean="0">
                <a:solidFill>
                  <a:srgbClr val="C00000"/>
                </a:solidFill>
              </a:rPr>
              <a:t>This Evening?</a:t>
            </a:r>
            <a:endParaRPr lang="en-GB" b="1" i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208912" cy="5616624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Hand in Passport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Hand in EHIC Card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Hand in Medical Form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Ask any Questions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206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Collect Information Pack</a:t>
            </a:r>
          </a:p>
        </p:txBody>
      </p:sp>
      <p:pic>
        <p:nvPicPr>
          <p:cNvPr id="5122" name="Picture 2" descr="http://t3.gstatic.com/images?q=tbn:ANd9GcTBKsnlEM_9Fr9NvOcmACPmTTBUhgBLYC6WlPnyIGhZI9IG1r8KguY16JOi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75516"/>
            <a:ext cx="3326879" cy="266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83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5"/>
            <a:ext cx="7772400" cy="720079"/>
          </a:xfrm>
        </p:spPr>
        <p:txBody>
          <a:bodyPr>
            <a:normAutofit/>
          </a:bodyPr>
          <a:lstStyle/>
          <a:p>
            <a:r>
              <a:rPr lang="en-GB" sz="4000" b="1" i="1" dirty="0" smtClean="0">
                <a:solidFill>
                  <a:srgbClr val="FF0000"/>
                </a:solidFill>
              </a:rPr>
              <a:t>Key Information</a:t>
            </a:r>
            <a:endParaRPr lang="en-GB" sz="4000" b="1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692696"/>
            <a:ext cx="8280920" cy="6165304"/>
          </a:xfrm>
        </p:spPr>
        <p:txBody>
          <a:bodyPr>
            <a:normAutofit/>
          </a:bodyPr>
          <a:lstStyle/>
          <a:p>
            <a:pPr algn="just"/>
            <a:r>
              <a:rPr lang="en-GB" sz="2800" b="1" u="sng" dirty="0" smtClean="0">
                <a:solidFill>
                  <a:srgbClr val="D53DB8"/>
                </a:solidFill>
              </a:rPr>
              <a:t>When?</a:t>
            </a:r>
            <a:endParaRPr lang="en-GB" sz="2400" b="1" u="sng" dirty="0" smtClean="0">
              <a:solidFill>
                <a:srgbClr val="D53DB8"/>
              </a:solidFill>
            </a:endParaRPr>
          </a:p>
          <a:p>
            <a:pPr algn="just"/>
            <a:r>
              <a:rPr lang="en-GB" sz="2400" b="1" dirty="0" smtClean="0">
                <a:solidFill>
                  <a:srgbClr val="D53DB8"/>
                </a:solidFill>
              </a:rPr>
              <a:t>Depart Wallingford: </a:t>
            </a:r>
            <a:r>
              <a:rPr lang="en-GB" sz="2400" b="1" dirty="0" smtClean="0">
                <a:solidFill>
                  <a:srgbClr val="0070C0"/>
                </a:solidFill>
              </a:rPr>
              <a:t>Friday 14</a:t>
            </a:r>
            <a:r>
              <a:rPr lang="en-GB" sz="2400" b="1" baseline="30000" dirty="0" smtClean="0">
                <a:solidFill>
                  <a:srgbClr val="0070C0"/>
                </a:solidFill>
              </a:rPr>
              <a:t>th</a:t>
            </a:r>
            <a:r>
              <a:rPr lang="en-GB" sz="2400" b="1" dirty="0" smtClean="0">
                <a:solidFill>
                  <a:srgbClr val="0070C0"/>
                </a:solidFill>
              </a:rPr>
              <a:t> February</a:t>
            </a:r>
          </a:p>
          <a:p>
            <a:pPr algn="just"/>
            <a:r>
              <a:rPr lang="en-GB" sz="2400" b="1" dirty="0" smtClean="0">
                <a:solidFill>
                  <a:srgbClr val="0070C0"/>
                </a:solidFill>
              </a:rPr>
              <a:t>Meet at 9am for a 9.15am leave</a:t>
            </a:r>
          </a:p>
          <a:p>
            <a:pPr algn="just"/>
            <a:r>
              <a:rPr lang="en-GB" sz="2400" b="1" dirty="0" smtClean="0">
                <a:solidFill>
                  <a:srgbClr val="D53DB8"/>
                </a:solidFill>
              </a:rPr>
              <a:t>Arrive Wallingford: </a:t>
            </a:r>
            <a:r>
              <a:rPr lang="en-GB" sz="2400" b="1" dirty="0" smtClean="0">
                <a:solidFill>
                  <a:srgbClr val="0070C0"/>
                </a:solidFill>
              </a:rPr>
              <a:t>Tuesday 18</a:t>
            </a:r>
            <a:r>
              <a:rPr lang="en-GB" sz="2400" b="1" baseline="30000" dirty="0" smtClean="0">
                <a:solidFill>
                  <a:srgbClr val="0070C0"/>
                </a:solidFill>
              </a:rPr>
              <a:t>th</a:t>
            </a:r>
            <a:r>
              <a:rPr lang="en-GB" sz="2400" b="1" dirty="0" smtClean="0">
                <a:solidFill>
                  <a:srgbClr val="0070C0"/>
                </a:solidFill>
              </a:rPr>
              <a:t> February</a:t>
            </a:r>
          </a:p>
          <a:p>
            <a:pPr algn="just"/>
            <a:r>
              <a:rPr lang="en-GB" sz="2400" b="1" dirty="0" smtClean="0">
                <a:solidFill>
                  <a:srgbClr val="0070C0"/>
                </a:solidFill>
              </a:rPr>
              <a:t>Approximately 20.30hrs</a:t>
            </a:r>
            <a:endParaRPr lang="en-GB" sz="2400" b="1" dirty="0">
              <a:solidFill>
                <a:srgbClr val="D53DB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062536"/>
            <a:ext cx="54006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2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Autofit/>
          </a:bodyPr>
          <a:lstStyle/>
          <a:p>
            <a:r>
              <a:rPr lang="en-GB" sz="3600" b="1" i="1" dirty="0" smtClean="0">
                <a:solidFill>
                  <a:srgbClr val="0070C0"/>
                </a:solidFill>
              </a:rPr>
              <a:t>The Hotel</a:t>
            </a:r>
            <a:endParaRPr lang="en-GB" sz="36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048672"/>
          </a:xfrm>
        </p:spPr>
        <p:txBody>
          <a:bodyPr/>
          <a:lstStyle/>
          <a:p>
            <a:pPr algn="just"/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Bed and Breakfast (continental)</a:t>
            </a:r>
          </a:p>
          <a:p>
            <a:pPr algn="just"/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‘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Multi-bedded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rooms’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3-4 students per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room)</a:t>
            </a:r>
          </a:p>
          <a:p>
            <a:pPr algn="just"/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All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rooms with en-suite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facilities</a:t>
            </a:r>
          </a:p>
          <a:p>
            <a:pPr marL="0" indent="0" algn="just">
              <a:buNone/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    (bath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and/or shower,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toilet, washbasin, hairdryer &amp; TV)</a:t>
            </a:r>
          </a:p>
          <a:p>
            <a:pPr marL="0" lvl="0" indent="0" algn="just">
              <a:buNone/>
            </a:pPr>
            <a:endParaRPr lang="en-GB" sz="2400" dirty="0" smtClean="0">
              <a:solidFill>
                <a:srgbClr val="D836DC"/>
              </a:solidFill>
            </a:endParaRPr>
          </a:p>
          <a:p>
            <a:pPr marL="0" lvl="0" indent="0" algn="just">
              <a:buNone/>
            </a:pPr>
            <a:endParaRPr lang="en-GB" dirty="0">
              <a:solidFill>
                <a:srgbClr val="D836DC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2852936"/>
            <a:ext cx="6055320" cy="370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7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17032"/>
            <a:ext cx="3209925" cy="31409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5"/>
            <a:ext cx="3209925" cy="36888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8918"/>
            <a:ext cx="6109270" cy="36881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46" y="3717032"/>
            <a:ext cx="5914254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4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>
            <a:normAutofit/>
          </a:bodyPr>
          <a:lstStyle/>
          <a:p>
            <a:r>
              <a:rPr lang="en-GB" b="1" i="1" dirty="0" smtClean="0">
                <a:solidFill>
                  <a:srgbClr val="7030A0"/>
                </a:solidFill>
              </a:rPr>
              <a:t>DAY 1 – Friday 14</a:t>
            </a:r>
            <a:r>
              <a:rPr lang="en-GB" b="1" i="1" baseline="30000" dirty="0" smtClean="0">
                <a:solidFill>
                  <a:srgbClr val="7030A0"/>
                </a:solidFill>
              </a:rPr>
              <a:t>th</a:t>
            </a:r>
            <a:r>
              <a:rPr lang="en-GB" b="1" i="1" dirty="0" smtClean="0">
                <a:solidFill>
                  <a:srgbClr val="7030A0"/>
                </a:solidFill>
              </a:rPr>
              <a:t> February</a:t>
            </a:r>
            <a:endParaRPr lang="en-GB" b="1" i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268760"/>
            <a:ext cx="8064896" cy="5184576"/>
          </a:xfrm>
        </p:spPr>
        <p:txBody>
          <a:bodyPr>
            <a:normAutofit fontScale="92500" lnSpcReduction="10000"/>
          </a:bodyPr>
          <a:lstStyle/>
          <a:p>
            <a:pPr algn="l" fontAlgn="base" hangingPunct="0"/>
            <a:r>
              <a:rPr lang="en-GB" dirty="0" smtClean="0"/>
              <a:t>09.15hrs – Coach transfer to Gatwick</a:t>
            </a:r>
          </a:p>
          <a:p>
            <a:pPr algn="l" fontAlgn="base" hangingPunct="0"/>
            <a:r>
              <a:rPr lang="en-GB" dirty="0" smtClean="0"/>
              <a:t>11.30hrs </a:t>
            </a:r>
            <a:r>
              <a:rPr lang="en-GB" dirty="0"/>
              <a:t>- Meet </a:t>
            </a:r>
            <a:r>
              <a:rPr lang="en-GB" dirty="0" smtClean="0"/>
              <a:t>our Tour </a:t>
            </a:r>
            <a:r>
              <a:rPr lang="en-GB" dirty="0"/>
              <a:t>representative and check in at 11:40hrs </a:t>
            </a:r>
          </a:p>
          <a:p>
            <a:pPr algn="l" fontAlgn="base" hangingPunct="0"/>
            <a:r>
              <a:rPr lang="en-GB" dirty="0" err="1" smtClean="0"/>
              <a:t>Easyjet</a:t>
            </a:r>
            <a:r>
              <a:rPr lang="en-GB" dirty="0" smtClean="0"/>
              <a:t> flight </a:t>
            </a:r>
            <a:r>
              <a:rPr lang="en-GB" dirty="0"/>
              <a:t>at </a:t>
            </a:r>
            <a:r>
              <a:rPr lang="en-GB" dirty="0" smtClean="0"/>
              <a:t>13.40hrs </a:t>
            </a:r>
            <a:r>
              <a:rPr lang="en-GB" dirty="0"/>
              <a:t>arrival in Pisa at </a:t>
            </a:r>
            <a:r>
              <a:rPr lang="en-GB" dirty="0" smtClean="0"/>
              <a:t>16.45hrs</a:t>
            </a:r>
            <a:endParaRPr lang="en-GB" dirty="0"/>
          </a:p>
          <a:p>
            <a:pPr algn="l" fontAlgn="base" hangingPunct="0"/>
            <a:r>
              <a:rPr lang="en-GB" dirty="0"/>
              <a:t> </a:t>
            </a:r>
          </a:p>
          <a:p>
            <a:pPr algn="l" fontAlgn="base" hangingPunct="0"/>
            <a:r>
              <a:rPr lang="en-GB" dirty="0"/>
              <a:t>Coach will meet group at Pisa (Tuscany) airport and proceed to the Hotel </a:t>
            </a:r>
            <a:r>
              <a:rPr lang="en-GB" dirty="0" smtClean="0"/>
              <a:t>Donatello</a:t>
            </a:r>
            <a:r>
              <a:rPr lang="en-GB" dirty="0"/>
              <a:t> </a:t>
            </a:r>
          </a:p>
          <a:p>
            <a:pPr algn="l" fontAlgn="base" hangingPunct="0"/>
            <a:endParaRPr lang="en-GB" dirty="0" smtClean="0"/>
          </a:p>
          <a:p>
            <a:pPr algn="l" fontAlgn="base" hangingPunct="0"/>
            <a:r>
              <a:rPr lang="en-GB" dirty="0" smtClean="0"/>
              <a:t>19.30hrs - Evening </a:t>
            </a:r>
            <a:r>
              <a:rPr lang="en-GB" dirty="0"/>
              <a:t>meal in a local </a:t>
            </a:r>
            <a:r>
              <a:rPr lang="en-GB" dirty="0" smtClean="0"/>
              <a:t>restaurant (Trattoria </a:t>
            </a:r>
            <a:r>
              <a:rPr lang="en-GB" dirty="0"/>
              <a:t>Il </a:t>
            </a:r>
            <a:r>
              <a:rPr lang="en-GB" dirty="0" err="1" smtClean="0"/>
              <a:t>Porscopino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5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>
            <a:normAutofit/>
          </a:bodyPr>
          <a:lstStyle/>
          <a:p>
            <a:r>
              <a:rPr lang="en-GB" b="1" i="1" dirty="0" smtClean="0">
                <a:solidFill>
                  <a:srgbClr val="7030A0"/>
                </a:solidFill>
              </a:rPr>
              <a:t>DAY 2 – Saturday 15</a:t>
            </a:r>
            <a:r>
              <a:rPr lang="en-GB" b="1" i="1" baseline="30000" dirty="0" smtClean="0">
                <a:solidFill>
                  <a:srgbClr val="7030A0"/>
                </a:solidFill>
              </a:rPr>
              <a:t>th</a:t>
            </a:r>
            <a:r>
              <a:rPr lang="en-GB" b="1" i="1" dirty="0" smtClean="0">
                <a:solidFill>
                  <a:srgbClr val="7030A0"/>
                </a:solidFill>
              </a:rPr>
              <a:t> February</a:t>
            </a:r>
            <a:endParaRPr lang="en-GB" b="1" i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268760"/>
            <a:ext cx="8064896" cy="5184576"/>
          </a:xfrm>
        </p:spPr>
        <p:txBody>
          <a:bodyPr>
            <a:normAutofit fontScale="85000" lnSpcReduction="20000"/>
          </a:bodyPr>
          <a:lstStyle/>
          <a:p>
            <a:pPr algn="l" fontAlgn="base" hangingPunct="0"/>
            <a:r>
              <a:rPr lang="en-GB" dirty="0"/>
              <a:t>Breakfast at the hotel </a:t>
            </a:r>
          </a:p>
          <a:p>
            <a:pPr algn="l" fontAlgn="base" hangingPunct="0"/>
            <a:r>
              <a:rPr lang="en-GB" dirty="0"/>
              <a:t> </a:t>
            </a:r>
          </a:p>
          <a:p>
            <a:pPr algn="l"/>
            <a:r>
              <a:rPr lang="en-GB" dirty="0"/>
              <a:t>AM</a:t>
            </a:r>
          </a:p>
          <a:p>
            <a:pPr algn="l"/>
            <a:r>
              <a:rPr lang="en-GB" dirty="0"/>
              <a:t>10am </a:t>
            </a:r>
            <a:r>
              <a:rPr lang="en-GB" dirty="0" err="1"/>
              <a:t>Duomo</a:t>
            </a:r>
            <a:r>
              <a:rPr lang="en-GB" dirty="0"/>
              <a:t> / Cathedral </a:t>
            </a:r>
          </a:p>
          <a:p>
            <a:pPr algn="l"/>
            <a:r>
              <a:rPr lang="en-GB" dirty="0"/>
              <a:t>Ponte </a:t>
            </a:r>
            <a:r>
              <a:rPr lang="en-GB" dirty="0" err="1"/>
              <a:t>Vechio</a:t>
            </a:r>
            <a:r>
              <a:rPr lang="en-GB" dirty="0"/>
              <a:t> / Shopping / lunch</a:t>
            </a:r>
          </a:p>
          <a:p>
            <a:pPr algn="l"/>
            <a:r>
              <a:rPr lang="en-GB" dirty="0"/>
              <a:t> </a:t>
            </a:r>
          </a:p>
          <a:p>
            <a:pPr algn="l"/>
            <a:r>
              <a:rPr lang="en-GB" dirty="0"/>
              <a:t>AFTERNOON</a:t>
            </a:r>
          </a:p>
          <a:p>
            <a:pPr algn="l"/>
            <a:r>
              <a:rPr lang="en-GB" dirty="0"/>
              <a:t>2pm Uffizi Galleria </a:t>
            </a:r>
          </a:p>
          <a:p>
            <a:pPr algn="l"/>
            <a:r>
              <a:rPr lang="en-GB" dirty="0"/>
              <a:t> </a:t>
            </a:r>
          </a:p>
          <a:p>
            <a:pPr algn="l"/>
            <a:r>
              <a:rPr lang="en-GB" dirty="0"/>
              <a:t>PM</a:t>
            </a:r>
          </a:p>
          <a:p>
            <a:pPr algn="l"/>
            <a:r>
              <a:rPr lang="en-GB" dirty="0"/>
              <a:t>Evening shopping / food / ice-cream</a:t>
            </a:r>
          </a:p>
          <a:p>
            <a:pPr algn="l"/>
            <a:r>
              <a:rPr lang="en-GB" dirty="0"/>
              <a:t>The group will arrange their own evening meal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60002"/>
            <a:ext cx="3600400" cy="1981871"/>
          </a:xfrm>
          <a:prstGeom prst="rect">
            <a:avLst/>
          </a:prstGeom>
        </p:spPr>
      </p:pic>
      <p:pic>
        <p:nvPicPr>
          <p:cNvPr id="1026" name="Picture 2" descr="http://artvivaitaly.files.wordpress.com/2011/01/uffiz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40968"/>
            <a:ext cx="3068960" cy="221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11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>
            <a:normAutofit/>
          </a:bodyPr>
          <a:lstStyle/>
          <a:p>
            <a:r>
              <a:rPr lang="en-GB" b="1" i="1" dirty="0" smtClean="0">
                <a:solidFill>
                  <a:srgbClr val="7030A0"/>
                </a:solidFill>
              </a:rPr>
              <a:t>DAY 3 – Sunday 16</a:t>
            </a:r>
            <a:r>
              <a:rPr lang="en-GB" b="1" i="1" baseline="30000" dirty="0" smtClean="0">
                <a:solidFill>
                  <a:srgbClr val="7030A0"/>
                </a:solidFill>
              </a:rPr>
              <a:t>th</a:t>
            </a:r>
            <a:r>
              <a:rPr lang="en-GB" b="1" i="1" dirty="0" smtClean="0">
                <a:solidFill>
                  <a:srgbClr val="7030A0"/>
                </a:solidFill>
              </a:rPr>
              <a:t> February</a:t>
            </a:r>
            <a:endParaRPr lang="en-GB" b="1" i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268760"/>
            <a:ext cx="8064896" cy="5589240"/>
          </a:xfrm>
        </p:spPr>
        <p:txBody>
          <a:bodyPr>
            <a:normAutofit fontScale="70000" lnSpcReduction="20000"/>
          </a:bodyPr>
          <a:lstStyle/>
          <a:p>
            <a:pPr algn="l" fontAlgn="base" hangingPunct="0"/>
            <a:r>
              <a:rPr lang="en-GB" dirty="0"/>
              <a:t>Breakfast at the hotel </a:t>
            </a:r>
          </a:p>
          <a:p>
            <a:pPr algn="l" fontAlgn="base" hangingPunct="0"/>
            <a:r>
              <a:rPr lang="en-GB" dirty="0"/>
              <a:t> </a:t>
            </a:r>
          </a:p>
          <a:p>
            <a:pPr algn="l"/>
            <a:r>
              <a:rPr lang="en-GB" dirty="0"/>
              <a:t>AM</a:t>
            </a:r>
          </a:p>
          <a:p>
            <a:pPr algn="l"/>
            <a:r>
              <a:rPr lang="en-GB" dirty="0"/>
              <a:t>10am Academia </a:t>
            </a:r>
            <a:r>
              <a:rPr lang="en-GB" dirty="0" smtClean="0"/>
              <a:t>Museum</a:t>
            </a:r>
          </a:p>
          <a:p>
            <a:pPr algn="l"/>
            <a:r>
              <a:rPr lang="en-GB" dirty="0" smtClean="0"/>
              <a:t>San </a:t>
            </a:r>
            <a:r>
              <a:rPr lang="en-GB" dirty="0"/>
              <a:t>Lorenzo Market </a:t>
            </a:r>
            <a:r>
              <a:rPr lang="en-GB" dirty="0" smtClean="0"/>
              <a:t>&amp; </a:t>
            </a:r>
          </a:p>
          <a:p>
            <a:pPr algn="l"/>
            <a:r>
              <a:rPr lang="en-GB" dirty="0" smtClean="0"/>
              <a:t>Piazza </a:t>
            </a:r>
            <a:r>
              <a:rPr lang="en-GB" dirty="0"/>
              <a:t>del </a:t>
            </a:r>
            <a:r>
              <a:rPr lang="en-GB" dirty="0" err="1"/>
              <a:t>Repubblica</a:t>
            </a:r>
            <a:endParaRPr lang="en-GB" dirty="0"/>
          </a:p>
          <a:p>
            <a:pPr algn="l"/>
            <a:r>
              <a:rPr lang="en-GB" dirty="0"/>
              <a:t>Free time / lunch</a:t>
            </a:r>
          </a:p>
          <a:p>
            <a:pPr algn="l"/>
            <a:r>
              <a:rPr lang="en-GB" dirty="0"/>
              <a:t> </a:t>
            </a:r>
          </a:p>
          <a:p>
            <a:pPr algn="l"/>
            <a:r>
              <a:rPr lang="en-GB" dirty="0"/>
              <a:t>AFTERNOON</a:t>
            </a:r>
          </a:p>
          <a:p>
            <a:pPr algn="l"/>
            <a:r>
              <a:rPr lang="en-GB" dirty="0"/>
              <a:t>2pm </a:t>
            </a:r>
            <a:r>
              <a:rPr lang="en-GB" dirty="0" err="1"/>
              <a:t>Pitti</a:t>
            </a:r>
            <a:r>
              <a:rPr lang="en-GB" dirty="0"/>
              <a:t> Palace &amp; Gardens</a:t>
            </a:r>
          </a:p>
          <a:p>
            <a:pPr algn="l"/>
            <a:r>
              <a:rPr lang="en-GB" dirty="0"/>
              <a:t>S. </a:t>
            </a:r>
            <a:r>
              <a:rPr lang="en-GB" dirty="0" err="1"/>
              <a:t>Crocce</a:t>
            </a:r>
            <a:r>
              <a:rPr lang="en-GB" dirty="0"/>
              <a:t> Market</a:t>
            </a:r>
          </a:p>
          <a:p>
            <a:pPr algn="l"/>
            <a:r>
              <a:rPr lang="en-GB" dirty="0"/>
              <a:t> </a:t>
            </a:r>
          </a:p>
          <a:p>
            <a:pPr algn="l"/>
            <a:r>
              <a:rPr lang="en-GB" dirty="0"/>
              <a:t>PM</a:t>
            </a:r>
          </a:p>
          <a:p>
            <a:pPr algn="l"/>
            <a:r>
              <a:rPr lang="en-GB" dirty="0"/>
              <a:t>Evening shopping / food / ice-cream</a:t>
            </a:r>
          </a:p>
          <a:p>
            <a:pPr algn="l" fontAlgn="base" hangingPunct="0"/>
            <a:r>
              <a:rPr lang="en-GB" dirty="0"/>
              <a:t>The group will arrange their own evening meal</a:t>
            </a:r>
          </a:p>
        </p:txBody>
      </p:sp>
      <p:pic>
        <p:nvPicPr>
          <p:cNvPr id="2050" name="Picture 2" descr="http://www.florenceinferno.com/wp-content/uploads/2013/09/David-accadem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3444892" cy="459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85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>
            <a:normAutofit/>
          </a:bodyPr>
          <a:lstStyle/>
          <a:p>
            <a:r>
              <a:rPr lang="en-GB" b="1" i="1" dirty="0" smtClean="0">
                <a:solidFill>
                  <a:srgbClr val="7030A0"/>
                </a:solidFill>
              </a:rPr>
              <a:t>DAY 4– Monday 17</a:t>
            </a:r>
            <a:r>
              <a:rPr lang="en-GB" b="1" i="1" baseline="30000" dirty="0" smtClean="0">
                <a:solidFill>
                  <a:srgbClr val="7030A0"/>
                </a:solidFill>
              </a:rPr>
              <a:t>th</a:t>
            </a:r>
            <a:r>
              <a:rPr lang="en-GB" b="1" i="1" dirty="0" smtClean="0">
                <a:solidFill>
                  <a:srgbClr val="7030A0"/>
                </a:solidFill>
              </a:rPr>
              <a:t> February</a:t>
            </a:r>
            <a:endParaRPr lang="en-GB" b="1" i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268760"/>
            <a:ext cx="8064896" cy="5472608"/>
          </a:xfrm>
        </p:spPr>
        <p:txBody>
          <a:bodyPr>
            <a:normAutofit fontScale="77500" lnSpcReduction="20000"/>
          </a:bodyPr>
          <a:lstStyle/>
          <a:p>
            <a:pPr algn="l" fontAlgn="base" hangingPunct="0"/>
            <a:r>
              <a:rPr lang="en-GB" dirty="0"/>
              <a:t>Breakfast at the hotel </a:t>
            </a:r>
          </a:p>
          <a:p>
            <a:pPr algn="l" fontAlgn="base" hangingPunct="0"/>
            <a:r>
              <a:rPr lang="en-GB" dirty="0"/>
              <a:t> </a:t>
            </a:r>
          </a:p>
          <a:p>
            <a:pPr algn="l"/>
            <a:r>
              <a:rPr lang="en-GB" dirty="0"/>
              <a:t>AM</a:t>
            </a:r>
          </a:p>
          <a:p>
            <a:pPr algn="l"/>
            <a:r>
              <a:rPr lang="en-GB" dirty="0"/>
              <a:t>10am City Site-seeing Bus tour </a:t>
            </a:r>
            <a:endParaRPr lang="en-GB" dirty="0" smtClean="0"/>
          </a:p>
          <a:p>
            <a:pPr algn="l"/>
            <a:r>
              <a:rPr lang="en-GB" dirty="0" smtClean="0"/>
              <a:t>Piazza </a:t>
            </a:r>
            <a:r>
              <a:rPr lang="en-GB" dirty="0"/>
              <a:t>Michelangelo (</a:t>
            </a:r>
            <a:r>
              <a:rPr lang="en-GB" dirty="0" smtClean="0"/>
              <a:t>view)</a:t>
            </a:r>
          </a:p>
          <a:p>
            <a:pPr algn="l"/>
            <a:r>
              <a:rPr lang="en-GB" dirty="0" smtClean="0"/>
              <a:t>Church </a:t>
            </a:r>
            <a:r>
              <a:rPr lang="en-GB" dirty="0"/>
              <a:t>di San </a:t>
            </a:r>
            <a:r>
              <a:rPr lang="en-GB" dirty="0" err="1"/>
              <a:t>Miniato</a:t>
            </a:r>
            <a:r>
              <a:rPr lang="en-GB" dirty="0"/>
              <a:t> al </a:t>
            </a:r>
            <a:r>
              <a:rPr lang="en-GB" dirty="0" smtClean="0"/>
              <a:t>Monte</a:t>
            </a:r>
          </a:p>
          <a:p>
            <a:pPr algn="l"/>
            <a:r>
              <a:rPr lang="en-GB" dirty="0" smtClean="0"/>
              <a:t>Fiesole </a:t>
            </a:r>
            <a:r>
              <a:rPr lang="en-GB" dirty="0"/>
              <a:t>for wander / lunch</a:t>
            </a:r>
          </a:p>
          <a:p>
            <a:pPr algn="l"/>
            <a:r>
              <a:rPr lang="en-GB" dirty="0"/>
              <a:t> </a:t>
            </a:r>
          </a:p>
          <a:p>
            <a:pPr algn="l"/>
            <a:r>
              <a:rPr lang="en-GB" dirty="0"/>
              <a:t>AFTERNOON</a:t>
            </a:r>
          </a:p>
          <a:p>
            <a:pPr algn="l"/>
            <a:r>
              <a:rPr lang="en-GB" dirty="0"/>
              <a:t>TBC</a:t>
            </a:r>
          </a:p>
          <a:p>
            <a:pPr algn="l"/>
            <a:r>
              <a:rPr lang="en-GB" dirty="0"/>
              <a:t> </a:t>
            </a:r>
          </a:p>
          <a:p>
            <a:pPr algn="l"/>
            <a:r>
              <a:rPr lang="en-GB" dirty="0"/>
              <a:t>PM</a:t>
            </a:r>
          </a:p>
          <a:p>
            <a:pPr algn="l" fontAlgn="base" hangingPunct="0"/>
            <a:r>
              <a:rPr lang="en-GB" dirty="0"/>
              <a:t>The evening meal </a:t>
            </a:r>
            <a:r>
              <a:rPr lang="en-GB" dirty="0" smtClean="0"/>
              <a:t>in </a:t>
            </a:r>
            <a:r>
              <a:rPr lang="en-GB" dirty="0"/>
              <a:t>a local restaurant at 19.00</a:t>
            </a:r>
          </a:p>
          <a:p>
            <a:pPr algn="l"/>
            <a:r>
              <a:rPr lang="en-GB" dirty="0"/>
              <a:t>(Trattoria Il </a:t>
            </a:r>
            <a:r>
              <a:rPr lang="en-GB" dirty="0" err="1" smtClean="0"/>
              <a:t>Porscopino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3074" name="Picture 2" descr="http://www.casasantapia.com/images/city/firenze/miniatoalmonte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455" y="1196752"/>
            <a:ext cx="2951599" cy="445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23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>
            <a:normAutofit/>
          </a:bodyPr>
          <a:lstStyle/>
          <a:p>
            <a:r>
              <a:rPr lang="en-GB" b="1" i="1" dirty="0" smtClean="0">
                <a:solidFill>
                  <a:srgbClr val="7030A0"/>
                </a:solidFill>
              </a:rPr>
              <a:t>DAY 5 – Tuesday 18</a:t>
            </a:r>
            <a:r>
              <a:rPr lang="en-GB" b="1" i="1" baseline="30000" dirty="0" smtClean="0">
                <a:solidFill>
                  <a:srgbClr val="7030A0"/>
                </a:solidFill>
              </a:rPr>
              <a:t>th</a:t>
            </a:r>
            <a:r>
              <a:rPr lang="en-GB" b="1" i="1" dirty="0" smtClean="0">
                <a:solidFill>
                  <a:srgbClr val="7030A0"/>
                </a:solidFill>
              </a:rPr>
              <a:t> February</a:t>
            </a:r>
            <a:endParaRPr lang="en-GB" b="1" i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268760"/>
            <a:ext cx="8064896" cy="5184576"/>
          </a:xfrm>
        </p:spPr>
        <p:txBody>
          <a:bodyPr>
            <a:normAutofit fontScale="70000" lnSpcReduction="20000"/>
          </a:bodyPr>
          <a:lstStyle/>
          <a:p>
            <a:pPr algn="l" fontAlgn="base" hangingPunct="0"/>
            <a:r>
              <a:rPr lang="en-GB" dirty="0"/>
              <a:t>Check out after </a:t>
            </a:r>
            <a:r>
              <a:rPr lang="en-GB" dirty="0" smtClean="0"/>
              <a:t>breakfast</a:t>
            </a:r>
            <a:endParaRPr lang="en-GB" dirty="0"/>
          </a:p>
          <a:p>
            <a:pPr algn="l" fontAlgn="base" hangingPunct="0"/>
            <a:r>
              <a:rPr lang="en-GB" dirty="0"/>
              <a:t>L</a:t>
            </a:r>
            <a:r>
              <a:rPr lang="en-GB" dirty="0" smtClean="0"/>
              <a:t>uggage </a:t>
            </a:r>
            <a:r>
              <a:rPr lang="en-GB" dirty="0"/>
              <a:t>room </a:t>
            </a:r>
            <a:r>
              <a:rPr lang="en-GB" dirty="0" smtClean="0"/>
              <a:t>available</a:t>
            </a:r>
            <a:endParaRPr lang="en-GB" dirty="0"/>
          </a:p>
          <a:p>
            <a:pPr algn="l" fontAlgn="base" hangingPunct="0"/>
            <a:r>
              <a:rPr lang="en-GB" dirty="0"/>
              <a:t> </a:t>
            </a:r>
          </a:p>
          <a:p>
            <a:pPr algn="l" fontAlgn="base" hangingPunct="0"/>
            <a:r>
              <a:rPr lang="en-GB" b="1" dirty="0"/>
              <a:t>TBC</a:t>
            </a:r>
            <a:endParaRPr lang="en-GB" dirty="0"/>
          </a:p>
          <a:p>
            <a:pPr algn="l" fontAlgn="base" hangingPunct="0"/>
            <a:r>
              <a:rPr lang="en-GB" dirty="0"/>
              <a:t>Free time in Florence for the </a:t>
            </a:r>
            <a:r>
              <a:rPr lang="en-GB" dirty="0" smtClean="0"/>
              <a:t>morning</a:t>
            </a:r>
          </a:p>
          <a:p>
            <a:pPr algn="l" fontAlgn="base" hangingPunct="0"/>
            <a:r>
              <a:rPr lang="en-GB" dirty="0" smtClean="0"/>
              <a:t>14:20hrs </a:t>
            </a:r>
            <a:r>
              <a:rPr lang="en-GB" dirty="0"/>
              <a:t>- Coach </a:t>
            </a:r>
            <a:r>
              <a:rPr lang="en-GB" dirty="0" smtClean="0"/>
              <a:t>transfer </a:t>
            </a:r>
            <a:r>
              <a:rPr lang="en-GB" dirty="0"/>
              <a:t>to </a:t>
            </a:r>
            <a:r>
              <a:rPr lang="en-GB" dirty="0" smtClean="0"/>
              <a:t>airport</a:t>
            </a:r>
            <a:r>
              <a:rPr lang="en-GB" dirty="0"/>
              <a:t>.</a:t>
            </a:r>
          </a:p>
          <a:p>
            <a:pPr algn="l" fontAlgn="base" hangingPunct="0"/>
            <a:r>
              <a:rPr lang="en-GB" b="1" i="1" dirty="0"/>
              <a:t>OR</a:t>
            </a:r>
            <a:endParaRPr lang="en-GB" dirty="0"/>
          </a:p>
          <a:p>
            <a:pPr algn="l" fontAlgn="base" hangingPunct="0"/>
            <a:r>
              <a:rPr lang="en-GB" dirty="0"/>
              <a:t>Early departure and time sight-seeing in Pisa for the morning. 09:00hrs – Coach to collect group from the hotel and transfer to Pisa.</a:t>
            </a:r>
          </a:p>
          <a:p>
            <a:pPr algn="l" fontAlgn="base" hangingPunct="0"/>
            <a:r>
              <a:rPr lang="en-GB" dirty="0"/>
              <a:t> </a:t>
            </a:r>
          </a:p>
          <a:p>
            <a:pPr algn="l" fontAlgn="base" hangingPunct="0"/>
            <a:r>
              <a:rPr lang="en-GB" dirty="0"/>
              <a:t>Pisa (Tuscany) airport Check in at 15:20hrs for 17:20hrs flight.</a:t>
            </a:r>
          </a:p>
          <a:p>
            <a:pPr algn="l" fontAlgn="base" hangingPunct="0"/>
            <a:endParaRPr lang="en-GB" dirty="0" smtClean="0"/>
          </a:p>
          <a:p>
            <a:pPr algn="l" fontAlgn="base" hangingPunct="0"/>
            <a:r>
              <a:rPr lang="en-GB" dirty="0" smtClean="0"/>
              <a:t>Arrival at London </a:t>
            </a:r>
            <a:r>
              <a:rPr lang="en-GB" dirty="0"/>
              <a:t>Gatwick (South Terminal) airport at 18:35hrs</a:t>
            </a:r>
          </a:p>
          <a:p>
            <a:pPr fontAlgn="base" hangingPunct="0"/>
            <a:r>
              <a:rPr lang="en-GB" dirty="0"/>
              <a:t>Coach transfer from Gatwick to arrive at Wallingford at approximately </a:t>
            </a:r>
            <a:r>
              <a:rPr lang="en-GB" sz="5100" b="1" dirty="0" smtClean="0"/>
              <a:t>20:30hrs</a:t>
            </a:r>
            <a:endParaRPr lang="en-GB" sz="5100" dirty="0"/>
          </a:p>
        </p:txBody>
      </p:sp>
      <p:pic>
        <p:nvPicPr>
          <p:cNvPr id="4098" name="Picture 2" descr="http://www.digii.eu/resizes/1200/2011/20110703-15%20Holiday%20in%20Campervan%20to%20Italy%20and%20France/20110712%20Leaning%20tower%20of%20Pisa/SX19770%20Jenni%20holding%20up%20leaning%20tower%20of%20Pisa,%20Ita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24744"/>
            <a:ext cx="1873742" cy="249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78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246</Words>
  <Application>Microsoft Office PowerPoint</Application>
  <PresentationFormat>On-screen Show (4:3)</PresentationFormat>
  <Paragraphs>110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Florence - February 2014</vt:lpstr>
      <vt:lpstr>Key Information</vt:lpstr>
      <vt:lpstr>The Hotel</vt:lpstr>
      <vt:lpstr>PowerPoint Presentation</vt:lpstr>
      <vt:lpstr>DAY 1 – Friday 14th February</vt:lpstr>
      <vt:lpstr>DAY 2 – Saturday 15th February</vt:lpstr>
      <vt:lpstr>DAY 3 – Sunday 16th February</vt:lpstr>
      <vt:lpstr>DAY 4– Monday 17th February</vt:lpstr>
      <vt:lpstr>DAY 5 – Tuesday 18th February</vt:lpstr>
      <vt:lpstr>What should I bring?</vt:lpstr>
      <vt:lpstr>Rules &amp; Regulations?</vt:lpstr>
      <vt:lpstr>This Evening?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Florence 2014</dc:title>
  <dc:creator>Geoffrey BUTLER</dc:creator>
  <cp:lastModifiedBy>Nick LAMB</cp:lastModifiedBy>
  <cp:revision>26</cp:revision>
  <dcterms:created xsi:type="dcterms:W3CDTF">2013-09-04T09:12:47Z</dcterms:created>
  <dcterms:modified xsi:type="dcterms:W3CDTF">2014-01-13T17:11:09Z</dcterms:modified>
</cp:coreProperties>
</file>