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0" r:id="rId3"/>
    <p:sldId id="257" r:id="rId4"/>
    <p:sldId id="287" r:id="rId5"/>
    <p:sldId id="286" r:id="rId6"/>
    <p:sldId id="288" r:id="rId7"/>
    <p:sldId id="289" r:id="rId8"/>
    <p:sldId id="293" r:id="rId9"/>
    <p:sldId id="290" r:id="rId10"/>
    <p:sldId id="291" r:id="rId11"/>
    <p:sldId id="292" r:id="rId12"/>
    <p:sldId id="264" r:id="rId13"/>
    <p:sldId id="294" r:id="rId14"/>
    <p:sldId id="295" r:id="rId15"/>
    <p:sldId id="275" r:id="rId16"/>
    <p:sldId id="259" r:id="rId17"/>
    <p:sldId id="276" r:id="rId18"/>
    <p:sldId id="261" r:id="rId19"/>
    <p:sldId id="277" r:id="rId20"/>
    <p:sldId id="263" r:id="rId21"/>
    <p:sldId id="278" r:id="rId22"/>
    <p:sldId id="283" r:id="rId23"/>
    <p:sldId id="268" r:id="rId24"/>
    <p:sldId id="282" r:id="rId25"/>
    <p:sldId id="272" r:id="rId26"/>
    <p:sldId id="273" r:id="rId27"/>
    <p:sldId id="29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424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A: MANUFACTURING SYSTEMS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6648579-E654-1741-ACBB-421E9C84E28E}" type="datetime1">
              <a:rPr lang="en-US"/>
              <a:pPr>
                <a:defRPr/>
              </a:pPr>
              <a:t>19/01/15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-52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CF61F05-402D-CF4F-A1A2-8C6CBF2230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83230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A: MANUFACTURING SYSTEMS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4F80EB8-5B59-C943-AE87-67C2016AEEAC}" type="datetime1">
              <a:rPr lang="en-US"/>
              <a:pPr>
                <a:defRPr/>
              </a:pPr>
              <a:t>19/01/15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-52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AA5BD9F-DBD5-4C4B-8940-720AC09B4D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473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A5BC65B-B168-A04C-A9D8-ABC08D9887B1}" type="slidenum">
              <a:rPr lang="en-GB" sz="1200"/>
              <a:pPr eaLnBrk="1" hangingPunct="1"/>
              <a:t>1</a:t>
            </a:fld>
            <a:endParaRPr lang="en-GB" sz="1200"/>
          </a:p>
        </p:txBody>
      </p:sp>
      <p:sp>
        <p:nvSpPr>
          <p:cNvPr id="16388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A: MANUFACTURING SYSTEMS</a:t>
            </a:r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1BEE-838D-C84E-91E0-7BAA0C59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1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05D48-E409-B44A-88E5-E5F387DAA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72E6-9EEF-AE45-BB73-D13C72883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64AF-78A0-E24A-A633-22F8A3CCE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41072-7110-C74D-AF09-097A9C8C5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9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C613-2A4A-D14B-A7F6-1AB868A0C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6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5872-A47D-0D40-979B-01B92C476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0FECF-E9BA-BD48-93C6-5E3332D81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3A2E1-13D3-0047-8EAC-39B62A2C0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5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FC98-36DF-B24E-8389-3D9D60A80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9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63AE6-B095-154E-9985-6662123FF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-52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charset="-52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318C2E22-ED85-824C-B5B1-C7C4630EB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32" name="TextBox 7"/>
          <p:cNvSpPr txBox="1">
            <a:spLocks noChangeArrowheads="1"/>
          </p:cNvSpPr>
          <p:nvPr userDrawn="1"/>
        </p:nvSpPr>
        <p:spPr bwMode="auto">
          <a:xfrm>
            <a:off x="0" y="0"/>
            <a:ext cx="389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OCR PRODUCT DESIGN     CORE KNOWLEDGE</a:t>
            </a:r>
          </a:p>
        </p:txBody>
      </p:sp>
      <p:sp>
        <p:nvSpPr>
          <p:cNvPr id="1033" name="TextBox 8"/>
          <p:cNvSpPr txBox="1">
            <a:spLocks noChangeArrowheads="1"/>
          </p:cNvSpPr>
          <p:nvPr userDrawn="1"/>
        </p:nvSpPr>
        <p:spPr bwMode="auto">
          <a:xfrm>
            <a:off x="6503988" y="0"/>
            <a:ext cx="264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A: MANUFACTURING SYSTEMS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hyperlink" Target="http://www.youtube.com/watch?v=DTWnQDAhp9k&amp;feature=related" TargetMode="Externa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CLPFG5QCx0g" TargetMode="External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0" y="3048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800" b="1">
                <a:latin typeface="Arial" charset="0"/>
              </a:rPr>
              <a:t>A. Manufacturing Systems</a:t>
            </a:r>
            <a:endParaRPr lang="en-US" sz="4800" b="1">
              <a:latin typeface="Arial" charset="0"/>
            </a:endParaRPr>
          </a:p>
        </p:txBody>
      </p:sp>
      <p:pic>
        <p:nvPicPr>
          <p:cNvPr id="153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24008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241458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86200"/>
            <a:ext cx="214312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>
            <a:hlinkClick r:id="rId7" tooltip="Starter video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876925"/>
            <a:ext cx="1346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/>
          <p:cNvSpPr txBox="1">
            <a:spLocks noChangeArrowheads="1"/>
          </p:cNvSpPr>
          <p:nvPr/>
        </p:nvSpPr>
        <p:spPr bwMode="auto">
          <a:xfrm>
            <a:off x="107950" y="476250"/>
            <a:ext cx="1385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/>
              <a:t>TIME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76600"/>
            <a:ext cx="28162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1125538"/>
            <a:ext cx="362108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916238" y="1773238"/>
            <a:ext cx="2447925" cy="10080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99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9544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627313" y="549275"/>
            <a:ext cx="1296987" cy="1584325"/>
          </a:xfrm>
          <a:prstGeom prst="cloudCallou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994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9"/>
          <a:stretch>
            <a:fillRect/>
          </a:stretch>
        </p:blipFill>
        <p:spPr bwMode="auto">
          <a:xfrm rot="1077420">
            <a:off x="2933700" y="760413"/>
            <a:ext cx="622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107950" y="476250"/>
            <a:ext cx="144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/>
              <a:t>COST</a:t>
            </a:r>
          </a:p>
        </p:txBody>
      </p:sp>
      <p:pic>
        <p:nvPicPr>
          <p:cNvPr id="40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55713"/>
            <a:ext cx="8097837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3924300" y="620713"/>
            <a:ext cx="504031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 b="1" dirty="0"/>
              <a:t>Task:</a:t>
            </a:r>
          </a:p>
          <a:p>
            <a:pPr eaLnBrk="1" hangingPunct="1"/>
            <a:endParaRPr lang="en-GB" sz="3200" b="1" dirty="0"/>
          </a:p>
          <a:p>
            <a:pPr eaLnBrk="1" hangingPunct="1"/>
            <a:r>
              <a:rPr lang="en-GB" sz="3200" dirty="0"/>
              <a:t>Working in pairs can you identify the characteristics of EACH method of production (job, batch, flow) in relation to these headings?</a:t>
            </a:r>
          </a:p>
          <a:p>
            <a:pPr eaLnBrk="1" hangingPunct="1"/>
            <a:endParaRPr lang="en-GB" sz="3200" dirty="0"/>
          </a:p>
          <a:p>
            <a:pPr eaLnBrk="1" hangingPunct="1"/>
            <a:r>
              <a:rPr lang="en-GB" sz="3200" dirty="0"/>
              <a:t>And organise them into an easy to reference table?</a:t>
            </a:r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36613"/>
            <a:ext cx="3733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916113"/>
            <a:ext cx="37734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37528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076700"/>
            <a:ext cx="37528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157788"/>
            <a:ext cx="37338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2484438" y="549275"/>
            <a:ext cx="361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 b="1" dirty="0"/>
              <a:t>How did you do?</a:t>
            </a: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395288" y="6253163"/>
            <a:ext cx="7942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/>
              <a:t>Can you provide some suitable example products?</a:t>
            </a:r>
          </a:p>
        </p:txBody>
      </p:sp>
      <p:sp>
        <p:nvSpPr>
          <p:cNvPr id="5" name="Right Arrow 4"/>
          <p:cNvSpPr/>
          <p:nvPr/>
        </p:nvSpPr>
        <p:spPr>
          <a:xfrm rot="16200000">
            <a:off x="8368507" y="6112668"/>
            <a:ext cx="400050" cy="3603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24274"/>
              </p:ext>
            </p:extLst>
          </p:nvPr>
        </p:nvGraphicFramePr>
        <p:xfrm>
          <a:off x="9396536" y="1916832"/>
          <a:ext cx="8316414" cy="40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069"/>
                <a:gridCol w="1386069"/>
                <a:gridCol w="1386069"/>
                <a:gridCol w="1386069"/>
                <a:gridCol w="1386069"/>
                <a:gridCol w="1386069"/>
              </a:tblGrid>
              <a:tr h="13441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41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41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403350" y="2781300"/>
            <a:ext cx="6778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600" b="1"/>
              <a:t>EXAMPLES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iffel Tower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r="22137"/>
          <a:stretch>
            <a:fillRect/>
          </a:stretch>
        </p:blipFill>
        <p:spPr bwMode="auto">
          <a:xfrm>
            <a:off x="179388" y="404813"/>
            <a:ext cx="27336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05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04813"/>
            <a:ext cx="28622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chp_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404813"/>
            <a:ext cx="31384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3566030" y="5288340"/>
            <a:ext cx="55779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600" b="1" dirty="0" smtClean="0"/>
              <a:t>ONE OFF</a:t>
            </a:r>
            <a:endParaRPr lang="en-GB" sz="9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6030" y="5288340"/>
            <a:ext cx="557797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600" b="1" dirty="0" smtClean="0">
                <a:solidFill>
                  <a:schemeClr val="bg1">
                    <a:lumMod val="95000"/>
                  </a:schemeClr>
                </a:solidFill>
              </a:rPr>
              <a:t>ONE OFF</a:t>
            </a:r>
            <a:endParaRPr lang="en-GB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9750" y="692150"/>
            <a:ext cx="7993063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>
                <a:latin typeface="Arial" charset="0"/>
              </a:rPr>
              <a:t>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Full understanding of the job.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Problems can be quickly solved.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Limited outside assistance.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Worker satisfaction high as involved in process from start to finish.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b="1">
                <a:latin typeface="Arial" charset="0"/>
              </a:rPr>
              <a:t>Disadvantages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Need specialist knowledge in a wide variety of areas.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Specialist processes need outside help.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Very expensive production system.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pods_wideweb__470x273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3390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ervis-m6030s-washing-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76250"/>
            <a:ext cx="34321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m6_nie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33375"/>
            <a:ext cx="37861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756150" y="5287963"/>
            <a:ext cx="4387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600" b="1"/>
              <a:t>BATCH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8208963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>
                <a:latin typeface="Arial" charset="0"/>
              </a:rPr>
              <a:t>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Very efficient production method.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Cost per unit is less than job production.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Workers become specialists in a particular process.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b="1">
                <a:latin typeface="Arial" charset="0"/>
              </a:rPr>
              <a:t>Disadvantages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Time consuming developing jigs and setting up time.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Investment may be required in new equipment.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latin typeface="Arial" charset="0"/>
              </a:rPr>
              <a:t>Worker can become bored with same process.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500" y="5287963"/>
            <a:ext cx="4387850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600" b="1" dirty="0">
                <a:solidFill>
                  <a:schemeClr val="bg1">
                    <a:lumMod val="75000"/>
                  </a:schemeClr>
                </a:solidFill>
              </a:rPr>
              <a:t>BATCH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paperclip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414178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" descr="B650-16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7670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qu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6250"/>
            <a:ext cx="46450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5345113" y="5287963"/>
            <a:ext cx="38179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600" b="1"/>
              <a:t>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27088" y="908050"/>
            <a:ext cx="77057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>
                <a:latin typeface="Arial" charset="0"/>
              </a:rPr>
              <a:t>Learning outcomes: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latin typeface="Arial" charset="0"/>
              </a:rPr>
              <a:t>By the end of this unit you should have developed a knowledge of: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One-off, batch </a:t>
            </a:r>
            <a:r>
              <a:rPr lang="en-GB" dirty="0">
                <a:latin typeface="Arial" charset="0"/>
              </a:rPr>
              <a:t>and </a:t>
            </a:r>
            <a:r>
              <a:rPr lang="en-GB" b="1" dirty="0" smtClean="0">
                <a:latin typeface="Arial" charset="0"/>
              </a:rPr>
              <a:t>flow </a:t>
            </a:r>
            <a:r>
              <a:rPr lang="en-GB" dirty="0" smtClean="0">
                <a:latin typeface="Arial" charset="0"/>
              </a:rPr>
              <a:t>production </a:t>
            </a:r>
            <a:r>
              <a:rPr lang="en-GB" dirty="0">
                <a:latin typeface="Arial" charset="0"/>
              </a:rPr>
              <a:t>systems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Modular/cell production systems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Just-in time </a:t>
            </a:r>
            <a:r>
              <a:rPr lang="en-GB" dirty="0">
                <a:latin typeface="Arial" charset="0"/>
              </a:rPr>
              <a:t>manufacture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Bought-in parts and components, standardised parts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The implications of these industrial production processes/ procedures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5113" y="5287963"/>
            <a:ext cx="3817937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600" b="1" dirty="0">
                <a:solidFill>
                  <a:schemeClr val="bg1">
                    <a:lumMod val="75000"/>
                  </a:schemeClr>
                </a:solidFill>
              </a:rPr>
              <a:t>FLOW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50825" y="304800"/>
            <a:ext cx="88931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300" b="1"/>
              <a:t>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Cost per unit can be very low.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Very efficient use of labour and production methods.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Employees become very specialist in a particular area.</a:t>
            </a:r>
          </a:p>
          <a:p>
            <a:pPr eaLnBrk="1" hangingPunct="1">
              <a:spcBef>
                <a:spcPct val="50000"/>
              </a:spcBef>
            </a:pPr>
            <a:r>
              <a:rPr lang="en-GB" sz="2300" b="1"/>
              <a:t>Disadvantages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Employees point of view: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Limited job satisfaction – never complete the whole job.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Boredom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Complacency can lead to errors and accidents.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Many different manufacturing processes therefore many opportunities for mistakes.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300"/>
              <a:t>Problems can arise in different  departments, companies or countries.</a:t>
            </a:r>
            <a:endParaRPr lang="en-US" sz="23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30861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-4763" y="333375"/>
            <a:ext cx="911542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7200" b="1"/>
              <a:t>CELL PRODUCTION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4602163" y="1700213"/>
            <a:ext cx="454183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GB"/>
              <a:t>Used for </a:t>
            </a:r>
            <a:r>
              <a:rPr lang="en-GB" b="1"/>
              <a:t>complex products</a:t>
            </a:r>
          </a:p>
          <a:p>
            <a:pPr eaLnBrk="1" hangingPunct="1"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GB"/>
              <a:t>Components are built in </a:t>
            </a:r>
            <a:r>
              <a:rPr lang="en-GB" b="1"/>
              <a:t>batches</a:t>
            </a:r>
          </a:p>
          <a:p>
            <a:pPr eaLnBrk="1" hangingPunct="1"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GB"/>
              <a:t>Then assembled into the final product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366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331913" y="620713"/>
            <a:ext cx="657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 b="1"/>
              <a:t>Just in Time (JIT) manufacture</a:t>
            </a:r>
          </a:p>
          <a:p>
            <a:pPr eaLnBrk="1" hangingPunct="1"/>
            <a:endParaRPr lang="en-US" sz="3200"/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835150" y="6021388"/>
            <a:ext cx="532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800"/>
              <a:t>http://www.youtube.com/watch?v=JTJLhWGVQQs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23850" y="404813"/>
            <a:ext cx="84963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400" b="1"/>
              <a:t>Advantages</a:t>
            </a:r>
          </a:p>
          <a:p>
            <a:endParaRPr lang="en-GB" sz="2400" b="1"/>
          </a:p>
          <a:p>
            <a:pPr>
              <a:buFontTx/>
              <a:buChar char="•"/>
            </a:pPr>
            <a:r>
              <a:rPr lang="en-GB" sz="2400"/>
              <a:t>Fast, flexible system which can react quickly to consumer demand..</a:t>
            </a:r>
          </a:p>
          <a:p>
            <a:pPr>
              <a:buFontTx/>
              <a:buChar char="•"/>
            </a:pPr>
            <a:r>
              <a:rPr lang="en-GB" sz="2400"/>
              <a:t>Less paperwork.</a:t>
            </a:r>
          </a:p>
          <a:p>
            <a:pPr>
              <a:buFontTx/>
              <a:buChar char="•"/>
            </a:pPr>
            <a:r>
              <a:rPr lang="en-GB" sz="2400"/>
              <a:t>Stock levels do not have to be run down before changes are made.</a:t>
            </a:r>
          </a:p>
          <a:p>
            <a:pPr>
              <a:buFontTx/>
              <a:buChar char="•"/>
            </a:pPr>
            <a:endParaRPr lang="en-GB" sz="2400"/>
          </a:p>
          <a:p>
            <a:r>
              <a:rPr lang="en-GB" sz="2400" b="1"/>
              <a:t>Disadvantages</a:t>
            </a:r>
          </a:p>
          <a:p>
            <a:endParaRPr lang="en-GB" sz="2400"/>
          </a:p>
          <a:p>
            <a:pPr>
              <a:buFontTx/>
              <a:buChar char="•"/>
            </a:pPr>
            <a:r>
              <a:rPr lang="en-GB" sz="2400"/>
              <a:t>Requires all aspects of the system to work efficiently. Errors can cause delays in manufacturing and poor service to the customer.</a:t>
            </a:r>
          </a:p>
          <a:p>
            <a:pPr>
              <a:buFontTx/>
              <a:buChar char="•"/>
            </a:pPr>
            <a:r>
              <a:rPr lang="en-GB" sz="2400"/>
              <a:t>Poor workforce relations resulting in strikes can cause disruption.</a:t>
            </a:r>
          </a:p>
          <a:p>
            <a:pPr>
              <a:buFontTx/>
              <a:buChar char="•"/>
            </a:pPr>
            <a:r>
              <a:rPr lang="en-GB" sz="2400"/>
              <a:t>Environmental concerns over road transport of components.</a:t>
            </a: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103688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179388" y="476250"/>
            <a:ext cx="842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/>
              <a:t>Bought-in parts and components       and        Standardised parts</a:t>
            </a:r>
          </a:p>
          <a:p>
            <a:pPr eaLnBrk="1" hangingPunct="1"/>
            <a:endParaRPr lang="en-US" sz="200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52513"/>
            <a:ext cx="287496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860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6988" y="333375"/>
            <a:ext cx="8424862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Bought-in parts and components and standardised parts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/>
              <a:t>Many products make use of similar parts or components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/>
              <a:t>For example:  </a:t>
            </a:r>
            <a:r>
              <a:rPr lang="en-GB" b="1" dirty="0"/>
              <a:t>Computers.</a:t>
            </a:r>
          </a:p>
          <a:p>
            <a:pPr eaLnBrk="1" hangingPunct="1">
              <a:spcBef>
                <a:spcPct val="50000"/>
              </a:spcBef>
            </a:pPr>
            <a:endParaRPr lang="en-GB" b="1" dirty="0"/>
          </a:p>
          <a:p>
            <a:pPr eaLnBrk="1" hangingPunct="1">
              <a:spcBef>
                <a:spcPct val="50000"/>
              </a:spcBef>
            </a:pPr>
            <a:r>
              <a:rPr lang="en-GB" sz="2000" b="1" dirty="0"/>
              <a:t>Key points of using them: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/>
              <a:t>Speeds up </a:t>
            </a:r>
            <a:r>
              <a:rPr lang="en-GB" sz="1800" dirty="0"/>
              <a:t>overall production process.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/>
              <a:t>Quality</a:t>
            </a:r>
            <a:r>
              <a:rPr lang="en-GB" sz="1800" dirty="0"/>
              <a:t> assured by the component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 dirty="0"/>
              <a:t> manufacturer.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/>
              <a:t>Cost</a:t>
            </a:r>
            <a:r>
              <a:rPr lang="en-GB" sz="1800" dirty="0"/>
              <a:t> benefits through economy of scale.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/>
              <a:t>Choice</a:t>
            </a:r>
            <a:r>
              <a:rPr lang="en-GB" sz="1800" dirty="0"/>
              <a:t> of suppliers if there are any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 dirty="0"/>
              <a:t> service or quality difficulties.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dirty="0"/>
              <a:t>Negotiate on </a:t>
            </a:r>
            <a:r>
              <a:rPr lang="en-GB" sz="1800" b="1" dirty="0"/>
              <a:t>price</a:t>
            </a:r>
            <a:r>
              <a:rPr lang="en-GB" sz="180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/>
              <a:t>Reduces</a:t>
            </a:r>
            <a:r>
              <a:rPr lang="en-GB" sz="1800" dirty="0"/>
              <a:t> storage costs.</a:t>
            </a:r>
          </a:p>
        </p:txBody>
      </p:sp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/>
          <a:stretch>
            <a:fillRect/>
          </a:stretch>
        </p:blipFill>
        <p:spPr bwMode="auto">
          <a:xfrm>
            <a:off x="4932363" y="2133600"/>
            <a:ext cx="4211637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33600"/>
            <a:ext cx="36353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42486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Standardised components</a:t>
            </a:r>
          </a:p>
          <a:p>
            <a:pPr eaLnBrk="1" hangingPunct="1">
              <a:spcBef>
                <a:spcPct val="50000"/>
              </a:spcBef>
            </a:pPr>
            <a:r>
              <a:rPr lang="en-GB"/>
              <a:t>Standardised components are common items that are required in the manufacture of a wide range of products such as </a:t>
            </a:r>
            <a:r>
              <a:rPr lang="en-GB" b="1"/>
              <a:t>screws</a:t>
            </a:r>
            <a:r>
              <a:rPr lang="en-GB"/>
              <a:t>, </a:t>
            </a:r>
            <a:r>
              <a:rPr lang="en-GB" b="1"/>
              <a:t>nuts</a:t>
            </a:r>
            <a:r>
              <a:rPr lang="en-GB"/>
              <a:t>, and </a:t>
            </a:r>
            <a:r>
              <a:rPr lang="en-GB" b="1"/>
              <a:t>electronic components </a:t>
            </a:r>
            <a:r>
              <a:rPr lang="en-GB"/>
              <a:t>(batteries, resistors, capacitors etc).</a:t>
            </a:r>
          </a:p>
          <a:p>
            <a:pPr eaLnBrk="1" hangingPunct="1">
              <a:spcBef>
                <a:spcPct val="50000"/>
              </a:spcBef>
            </a:pPr>
            <a:endParaRPr lang="en-GB" b="1"/>
          </a:p>
          <a:p>
            <a:pPr eaLnBrk="1" hangingPunct="1">
              <a:spcBef>
                <a:spcPct val="50000"/>
              </a:spcBef>
            </a:pPr>
            <a:r>
              <a:rPr lang="en-GB" b="1"/>
              <a:t>Also: </a:t>
            </a:r>
            <a:r>
              <a:rPr lang="en-GB"/>
              <a:t>doors, windows, sinks, </a:t>
            </a:r>
          </a:p>
          <a:p>
            <a:pPr eaLnBrk="1" hangingPunct="1">
              <a:spcBef>
                <a:spcPct val="50000"/>
              </a:spcBef>
            </a:pPr>
            <a:r>
              <a:rPr lang="en-GB"/>
              <a:t>zips, car chassis.</a:t>
            </a:r>
          </a:p>
          <a:p>
            <a:pPr eaLnBrk="1" hangingPunct="1">
              <a:spcBef>
                <a:spcPct val="50000"/>
              </a:spcBef>
            </a:pPr>
            <a:r>
              <a:rPr lang="en-GB" b="1"/>
              <a:t>Key points: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/>
              <a:t>As for bought-in components.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/>
              <a:t>Standards are usually set by an independent body e.g. BSI.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/>
              <a:t>Ease of maintenance, parts can be replaced.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5288" y="620713"/>
            <a:ext cx="8424862" cy="33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sz="3200" b="1" dirty="0"/>
              <a:t>Homework: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GB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dirty="0" smtClean="0"/>
              <a:t>Complete the quiz </a:t>
            </a:r>
            <a:r>
              <a:rPr lang="en-GB" b="1" dirty="0" smtClean="0"/>
              <a:t>A. Manufacturing Systems </a:t>
            </a:r>
            <a:r>
              <a:rPr lang="en-GB" dirty="0" smtClean="0"/>
              <a:t>on </a:t>
            </a:r>
            <a:r>
              <a:rPr lang="en-GB" dirty="0" err="1" smtClean="0"/>
              <a:t>Edmodo</a:t>
            </a:r>
            <a:endParaRPr lang="en-GB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GB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b="1" dirty="0" smtClean="0"/>
              <a:t>45 </a:t>
            </a:r>
            <a:r>
              <a:rPr lang="en-GB" b="1" dirty="0" err="1" smtClean="0"/>
              <a:t>mins</a:t>
            </a:r>
            <a:endParaRPr lang="en-GB" b="1" dirty="0" smtClean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b="1" dirty="0" smtClean="0"/>
              <a:t>Deadline is midnight tonight!</a:t>
            </a:r>
            <a:endParaRPr lang="en-GB" b="1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77072"/>
            <a:ext cx="2374911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59055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b="1">
                <a:latin typeface="Arial" charset="0"/>
              </a:rPr>
              <a:t>STARTER - PRODUCTION</a:t>
            </a:r>
          </a:p>
          <a:p>
            <a:pPr algn="ctr" eaLnBrk="1" hangingPunct="1">
              <a:spcBef>
                <a:spcPct val="50000"/>
              </a:spcBef>
            </a:pPr>
            <a:endParaRPr lang="en-GB" sz="36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36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79388" y="1052513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Split into two teams: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50825" y="1700213"/>
            <a:ext cx="2808288" cy="4710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/>
              <a:t>Team 1 </a:t>
            </a:r>
          </a:p>
          <a:p>
            <a:pPr eaLnBrk="1" hangingPunct="1"/>
            <a:endParaRPr lang="en-GB" sz="2000" b="1"/>
          </a:p>
          <a:p>
            <a:pPr eaLnBrk="1" hangingPunct="1"/>
            <a:r>
              <a:rPr lang="en-GB" sz="2000" b="1"/>
              <a:t>Have to complete one product before starting the next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Fold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Insert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Seal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Address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Stamp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419475" y="1700213"/>
            <a:ext cx="2200275" cy="4710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/>
              <a:t>Team 2</a:t>
            </a:r>
          </a:p>
          <a:p>
            <a:pPr eaLnBrk="1" hangingPunct="1"/>
            <a:endParaRPr lang="en-GB" sz="2000" b="1"/>
          </a:p>
          <a:p>
            <a:pPr eaLnBrk="1" hangingPunct="1"/>
            <a:r>
              <a:rPr lang="en-GB" sz="2000" b="1"/>
              <a:t>Can work on all</a:t>
            </a:r>
          </a:p>
          <a:p>
            <a:pPr eaLnBrk="1" hangingPunct="1"/>
            <a:r>
              <a:rPr lang="en-GB" sz="2000" b="1"/>
              <a:t>Aspects at once</a:t>
            </a:r>
          </a:p>
          <a:p>
            <a:pPr eaLnBrk="1" hangingPunct="1"/>
            <a:endParaRPr lang="en-GB" sz="2000"/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Fold x 6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Insert x 6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Seal x 6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Address x 6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Stamp x 6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227763" y="404813"/>
            <a:ext cx="1666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78857" b="22099"/>
          <a:stretch>
            <a:fillRect/>
          </a:stretch>
        </p:blipFill>
        <p:spPr bwMode="auto">
          <a:xfrm>
            <a:off x="6588125" y="1773238"/>
            <a:ext cx="120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84538"/>
            <a:ext cx="14097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8027988" y="836613"/>
            <a:ext cx="739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FOLD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8027988" y="2276475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INSERT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8027988" y="335756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SEAL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7763" y="4508500"/>
            <a:ext cx="1728787" cy="79216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44" name="TextBox 9"/>
          <p:cNvSpPr txBox="1">
            <a:spLocks noChangeArrowheads="1"/>
          </p:cNvSpPr>
          <p:nvPr/>
        </p:nvSpPr>
        <p:spPr bwMode="auto">
          <a:xfrm>
            <a:off x="6516688" y="4581525"/>
            <a:ext cx="1089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Mr Rowe</a:t>
            </a:r>
          </a:p>
          <a:p>
            <a:pPr eaLnBrk="1" hangingPunct="1"/>
            <a:r>
              <a:rPr lang="en-GB" sz="1000"/>
              <a:t>Silcoates School</a:t>
            </a:r>
          </a:p>
          <a:p>
            <a:pPr eaLnBrk="1" hangingPunct="1"/>
            <a:r>
              <a:rPr lang="en-GB" sz="1000"/>
              <a:t>Wakefield</a:t>
            </a:r>
          </a:p>
          <a:p>
            <a:pPr eaLnBrk="1" hangingPunct="1"/>
            <a:r>
              <a:rPr lang="en-GB" sz="1000"/>
              <a:t>WF2 0PD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7980363" y="4724400"/>
            <a:ext cx="1163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ADDRESS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00788" y="5661025"/>
            <a:ext cx="1727200" cy="79216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47" name="TextBox 16"/>
          <p:cNvSpPr txBox="1">
            <a:spLocks noChangeArrowheads="1"/>
          </p:cNvSpPr>
          <p:nvPr/>
        </p:nvSpPr>
        <p:spPr bwMode="auto">
          <a:xfrm>
            <a:off x="6588125" y="5732463"/>
            <a:ext cx="1089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Mr Rowe</a:t>
            </a:r>
          </a:p>
          <a:p>
            <a:pPr eaLnBrk="1" hangingPunct="1"/>
            <a:r>
              <a:rPr lang="en-GB" sz="1000"/>
              <a:t>Silcoates School</a:t>
            </a:r>
          </a:p>
          <a:p>
            <a:pPr eaLnBrk="1" hangingPunct="1"/>
            <a:r>
              <a:rPr lang="en-GB" sz="1000"/>
              <a:t>Wakefield</a:t>
            </a:r>
          </a:p>
          <a:p>
            <a:pPr eaLnBrk="1" hangingPunct="1"/>
            <a:r>
              <a:rPr lang="en-GB" sz="1000"/>
              <a:t>WF2 0PD</a:t>
            </a:r>
          </a:p>
        </p:txBody>
      </p:sp>
      <p:sp>
        <p:nvSpPr>
          <p:cNvPr id="18448" name="TextBox 17"/>
          <p:cNvSpPr txBox="1">
            <a:spLocks noChangeArrowheads="1"/>
          </p:cNvSpPr>
          <p:nvPr/>
        </p:nvSpPr>
        <p:spPr bwMode="auto">
          <a:xfrm>
            <a:off x="8101013" y="5876925"/>
            <a:ext cx="877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STAMP</a:t>
            </a:r>
          </a:p>
          <a:p>
            <a:pPr eaLnBrk="1" hangingPunct="1"/>
            <a:r>
              <a:rPr lang="en-GB" sz="1800"/>
              <a:t>(fake)</a:t>
            </a:r>
          </a:p>
        </p:txBody>
      </p:sp>
      <p:pic>
        <p:nvPicPr>
          <p:cNvPr id="1844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732463"/>
            <a:ext cx="3365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8172450" y="1484313"/>
            <a:ext cx="503238" cy="5048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8243888" y="2781300"/>
            <a:ext cx="504825" cy="503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8316913" y="4076700"/>
            <a:ext cx="503237" cy="5048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Down Arrow 22"/>
          <p:cNvSpPr/>
          <p:nvPr/>
        </p:nvSpPr>
        <p:spPr>
          <a:xfrm>
            <a:off x="8316913" y="5300663"/>
            <a:ext cx="503237" cy="5048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ight Brace 18"/>
          <p:cNvSpPr/>
          <p:nvPr/>
        </p:nvSpPr>
        <p:spPr>
          <a:xfrm>
            <a:off x="1042988" y="3573463"/>
            <a:ext cx="576262" cy="28082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55" name="Rectangle 19"/>
          <p:cNvSpPr>
            <a:spLocks noChangeArrowheads="1"/>
          </p:cNvSpPr>
          <p:nvPr/>
        </p:nvSpPr>
        <p:spPr bwMode="auto">
          <a:xfrm>
            <a:off x="1692275" y="4797425"/>
            <a:ext cx="49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x 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620713"/>
            <a:ext cx="7840663" cy="3949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1" dirty="0"/>
              <a:t>A few questions…</a:t>
            </a:r>
          </a:p>
          <a:p>
            <a:pPr>
              <a:defRPr/>
            </a:pPr>
            <a:endParaRPr lang="en-GB" dirty="0"/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GB" sz="2000" dirty="0"/>
              <a:t>Which team finished first?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GB" sz="2000" dirty="0"/>
              <a:t>Which team was more organised?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GB" sz="2000" dirty="0"/>
              <a:t>Which team could meet the demands of their customers quicker?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GB" sz="2000" dirty="0"/>
              <a:t>Which team was more skilled?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GB" sz="2000" dirty="0"/>
              <a:t>Which team produced the best “product”?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20713"/>
            <a:ext cx="8675688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b="1" dirty="0">
                <a:latin typeface="Arial" charset="0"/>
              </a:rPr>
              <a:t>Types of Production Systems</a:t>
            </a:r>
          </a:p>
          <a:p>
            <a:pPr algn="ctr" eaLnBrk="1" hangingPunct="1">
              <a:spcBef>
                <a:spcPct val="50000"/>
              </a:spcBef>
            </a:pPr>
            <a:endParaRPr lang="en-GB" sz="3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b="1" dirty="0">
                <a:latin typeface="Arial" charset="0"/>
              </a:rPr>
              <a:t>One-off </a:t>
            </a:r>
            <a:r>
              <a:rPr lang="en-GB" sz="2000" dirty="0">
                <a:latin typeface="Arial" charset="0"/>
              </a:rPr>
              <a:t>or job production</a:t>
            </a:r>
          </a:p>
          <a:p>
            <a:pPr eaLnBrk="1" hangingPunct="1">
              <a:spcBef>
                <a:spcPct val="50000"/>
              </a:spcBef>
            </a:pPr>
            <a:endParaRPr lang="en-GB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b="1" dirty="0">
                <a:latin typeface="Arial" charset="0"/>
              </a:rPr>
              <a:t>Batch</a:t>
            </a:r>
            <a:r>
              <a:rPr lang="en-GB" sz="2000" dirty="0">
                <a:latin typeface="Arial" charset="0"/>
              </a:rPr>
              <a:t> production</a:t>
            </a:r>
          </a:p>
          <a:p>
            <a:pPr eaLnBrk="1" hangingPunct="1">
              <a:spcBef>
                <a:spcPct val="50000"/>
              </a:spcBef>
            </a:pPr>
            <a:endParaRPr lang="en-GB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b="1" dirty="0">
                <a:latin typeface="Arial" charset="0"/>
              </a:rPr>
              <a:t>Flow</a:t>
            </a:r>
            <a:r>
              <a:rPr lang="en-GB" sz="2000" dirty="0">
                <a:latin typeface="Arial" charset="0"/>
              </a:rPr>
              <a:t> production</a:t>
            </a:r>
          </a:p>
          <a:p>
            <a:pPr eaLnBrk="1" hangingPunct="1">
              <a:spcBef>
                <a:spcPct val="50000"/>
              </a:spcBef>
            </a:pPr>
            <a:endParaRPr lang="en-GB" sz="3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18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 dirty="0">
              <a:latin typeface="Arial" charset="0"/>
            </a:endParaRPr>
          </a:p>
        </p:txBody>
      </p:sp>
      <p:sp>
        <p:nvSpPr>
          <p:cNvPr id="19458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4597400" y="6627813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/>
              <a:t>http://www.youtube.com/watch?v=CLPFG5QCx0g</a:t>
            </a:r>
          </a:p>
        </p:txBody>
      </p:sp>
      <p:pic>
        <p:nvPicPr>
          <p:cNvPr id="3" name="Methods of Produ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317" y="1628800"/>
            <a:ext cx="6144683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900113" y="1125538"/>
            <a:ext cx="75596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6000" b="1"/>
              <a:t>Which type of production you choose depends on a number of things: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107950" y="476250"/>
            <a:ext cx="2251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/>
              <a:t>DEMAND</a:t>
            </a:r>
          </a:p>
        </p:txBody>
      </p:sp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107950" y="476250"/>
            <a:ext cx="3222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/>
              <a:t>WORKFORCE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107950" y="476250"/>
            <a:ext cx="304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/>
              <a:t>EQUIPMENT</a:t>
            </a: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739</Words>
  <Application>Microsoft Macintosh PowerPoint</Application>
  <PresentationFormat>On-screen Show (4:3)</PresentationFormat>
  <Paragraphs>171</Paragraphs>
  <Slides>27</Slides>
  <Notes>1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Laptops for Teachers</dc:creator>
  <cp:lastModifiedBy>Chris Rowe</cp:lastModifiedBy>
  <cp:revision>66</cp:revision>
  <cp:lastPrinted>2015-01-19T13:40:16Z</cp:lastPrinted>
  <dcterms:created xsi:type="dcterms:W3CDTF">2010-01-12T15:47:53Z</dcterms:created>
  <dcterms:modified xsi:type="dcterms:W3CDTF">2015-01-19T13:41:11Z</dcterms:modified>
</cp:coreProperties>
</file>