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320" r:id="rId6"/>
    <p:sldId id="322" r:id="rId7"/>
    <p:sldId id="323" r:id="rId8"/>
    <p:sldId id="324" r:id="rId9"/>
    <p:sldId id="313" r:id="rId10"/>
    <p:sldId id="333" r:id="rId11"/>
    <p:sldId id="325" r:id="rId12"/>
    <p:sldId id="326" r:id="rId13"/>
    <p:sldId id="327" r:id="rId14"/>
    <p:sldId id="328" r:id="rId15"/>
    <p:sldId id="329" r:id="rId16"/>
    <p:sldId id="330" r:id="rId17"/>
    <p:sldId id="317" r:id="rId18"/>
    <p:sldId id="318" r:id="rId19"/>
    <p:sldId id="331" r:id="rId20"/>
    <p:sldId id="336" r:id="rId21"/>
    <p:sldId id="319" r:id="rId22"/>
    <p:sldId id="338" r:id="rId23"/>
    <p:sldId id="335" r:id="rId24"/>
    <p:sldId id="334" r:id="rId25"/>
    <p:sldId id="33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556631-BAE7-4165-B80F-235F5992E2C3}">
          <p14:sldIdLst>
            <p14:sldId id="256"/>
            <p14:sldId id="320"/>
          </p14:sldIdLst>
        </p14:section>
        <p14:section name="Determinism versus Free will" id="{F27D26EC-ACD1-DE42-9759-424E3E0D0D1B}">
          <p14:sldIdLst>
            <p14:sldId id="322"/>
            <p14:sldId id="323"/>
            <p14:sldId id="324"/>
            <p14:sldId id="313"/>
            <p14:sldId id="333"/>
          </p14:sldIdLst>
        </p14:section>
        <p14:section name="Carl Rogers and Maslow" id="{7A6B174B-1F7A-4E82-8184-430EBD8BA8DF}">
          <p14:sldIdLst>
            <p14:sldId id="325"/>
            <p14:sldId id="326"/>
            <p14:sldId id="327"/>
            <p14:sldId id="328"/>
            <p14:sldId id="329"/>
            <p14:sldId id="330"/>
          </p14:sldIdLst>
        </p14:section>
        <p14:section name="Key Terminology" id="{19A71E2D-3BEE-4B0F-AA99-F361DA40501D}">
          <p14:sldIdLst>
            <p14:sldId id="317"/>
            <p14:sldId id="318"/>
          </p14:sldIdLst>
        </p14:section>
        <p14:section name="Specific Concepts" id="{F13E275E-C96A-E341-8418-E5EFF8F58554}">
          <p14:sldIdLst>
            <p14:sldId id="331"/>
            <p14:sldId id="336"/>
            <p14:sldId id="319"/>
            <p14:sldId id="338"/>
          </p14:sldIdLst>
        </p14:section>
        <p14:section name="Evaluation" id="{FB749680-18AD-8744-A0F7-82A871883964}">
          <p14:sldIdLst>
            <p14:sldId id="335"/>
            <p14:sldId id="334"/>
          </p14:sldIdLst>
        </p14:section>
        <p14:section name="Blank Maslow H of N" id="{B83D73C8-5F43-A444-9E8E-A0449CAA3690}">
          <p14:sldIdLst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374EC5-CC66-AD49-8DD8-5CFC860CAE7C}" v="2465" dt="2025-07-11T08:39:01.5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–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5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918c6f39-c291-430c-ba7b-2773449ea29a" providerId="ADAL" clId="{FB374EC5-CC66-AD49-8DD8-5CFC860CAE7C}"/>
    <pc:docChg chg="addSld modSld addSection modSection">
      <pc:chgData name="Vernon LEIGH" userId="918c6f39-c291-430c-ba7b-2773449ea29a" providerId="ADAL" clId="{FB374EC5-CC66-AD49-8DD8-5CFC860CAE7C}" dt="2025-07-11T08:39:30.726" v="9" actId="1076"/>
      <pc:docMkLst>
        <pc:docMk/>
      </pc:docMkLst>
      <pc:sldChg chg="addSp modSp new mod">
        <pc:chgData name="Vernon LEIGH" userId="918c6f39-c291-430c-ba7b-2773449ea29a" providerId="ADAL" clId="{FB374EC5-CC66-AD49-8DD8-5CFC860CAE7C}" dt="2025-07-11T08:39:30.726" v="9" actId="1076"/>
        <pc:sldMkLst>
          <pc:docMk/>
          <pc:sldMk cId="3726616861" sldId="339"/>
        </pc:sldMkLst>
        <pc:spChg chg="mod">
          <ac:chgData name="Vernon LEIGH" userId="918c6f39-c291-430c-ba7b-2773449ea29a" providerId="ADAL" clId="{FB374EC5-CC66-AD49-8DD8-5CFC860CAE7C}" dt="2025-07-11T08:39:01.508" v="3"/>
          <ac:spMkLst>
            <pc:docMk/>
            <pc:sldMk cId="3726616861" sldId="339"/>
            <ac:spMk id="3" creationId="{00F8D841-9912-A4CE-1683-ED2FC5E59772}"/>
          </ac:spMkLst>
        </pc:spChg>
        <pc:spChg chg="mod">
          <ac:chgData name="Vernon LEIGH" userId="918c6f39-c291-430c-ba7b-2773449ea29a" providerId="ADAL" clId="{FB374EC5-CC66-AD49-8DD8-5CFC860CAE7C}" dt="2025-07-11T08:39:01.508" v="3"/>
          <ac:spMkLst>
            <pc:docMk/>
            <pc:sldMk cId="3726616861" sldId="339"/>
            <ac:spMk id="4" creationId="{4E097B4E-5974-4C87-5EFE-AA7CC95D62C3}"/>
          </ac:spMkLst>
        </pc:spChg>
        <pc:spChg chg="mod">
          <ac:chgData name="Vernon LEIGH" userId="918c6f39-c291-430c-ba7b-2773449ea29a" providerId="ADAL" clId="{FB374EC5-CC66-AD49-8DD8-5CFC860CAE7C}" dt="2025-07-11T08:39:01.508" v="3"/>
          <ac:spMkLst>
            <pc:docMk/>
            <pc:sldMk cId="3726616861" sldId="339"/>
            <ac:spMk id="5" creationId="{33D16C6B-9B2E-6FFA-5E1E-1E3DBE475A53}"/>
          </ac:spMkLst>
        </pc:spChg>
        <pc:spChg chg="mod">
          <ac:chgData name="Vernon LEIGH" userId="918c6f39-c291-430c-ba7b-2773449ea29a" providerId="ADAL" clId="{FB374EC5-CC66-AD49-8DD8-5CFC860CAE7C}" dt="2025-07-11T08:39:01.508" v="3"/>
          <ac:spMkLst>
            <pc:docMk/>
            <pc:sldMk cId="3726616861" sldId="339"/>
            <ac:spMk id="6" creationId="{B06FDF93-8061-FCAA-3042-E09AD2641A97}"/>
          </ac:spMkLst>
        </pc:spChg>
        <pc:spChg chg="mod">
          <ac:chgData name="Vernon LEIGH" userId="918c6f39-c291-430c-ba7b-2773449ea29a" providerId="ADAL" clId="{FB374EC5-CC66-AD49-8DD8-5CFC860CAE7C}" dt="2025-07-11T08:39:01.508" v="3"/>
          <ac:spMkLst>
            <pc:docMk/>
            <pc:sldMk cId="3726616861" sldId="339"/>
            <ac:spMk id="7" creationId="{75BF24B9-A7A7-8D3D-0404-2DC4755F422A}"/>
          </ac:spMkLst>
        </pc:spChg>
        <pc:spChg chg="mod">
          <ac:chgData name="Vernon LEIGH" userId="918c6f39-c291-430c-ba7b-2773449ea29a" providerId="ADAL" clId="{FB374EC5-CC66-AD49-8DD8-5CFC860CAE7C}" dt="2025-07-11T08:39:11.273" v="4" actId="207"/>
          <ac:spMkLst>
            <pc:docMk/>
            <pc:sldMk cId="3726616861" sldId="339"/>
            <ac:spMk id="8" creationId="{05E0E868-1480-AFA6-5FEE-422E372FC126}"/>
          </ac:spMkLst>
        </pc:spChg>
        <pc:spChg chg="mod">
          <ac:chgData name="Vernon LEIGH" userId="918c6f39-c291-430c-ba7b-2773449ea29a" providerId="ADAL" clId="{FB374EC5-CC66-AD49-8DD8-5CFC860CAE7C}" dt="2025-07-11T08:39:14.225" v="5" actId="207"/>
          <ac:spMkLst>
            <pc:docMk/>
            <pc:sldMk cId="3726616861" sldId="339"/>
            <ac:spMk id="9" creationId="{3DDB4995-05BF-0102-4D8F-EAACBA3FB30C}"/>
          </ac:spMkLst>
        </pc:spChg>
        <pc:spChg chg="mod">
          <ac:chgData name="Vernon LEIGH" userId="918c6f39-c291-430c-ba7b-2773449ea29a" providerId="ADAL" clId="{FB374EC5-CC66-AD49-8DD8-5CFC860CAE7C}" dt="2025-07-11T08:39:18.926" v="6" actId="207"/>
          <ac:spMkLst>
            <pc:docMk/>
            <pc:sldMk cId="3726616861" sldId="339"/>
            <ac:spMk id="10" creationId="{50F9FDC1-D008-B48F-6E87-6DDE5B40EDFD}"/>
          </ac:spMkLst>
        </pc:spChg>
        <pc:grpChg chg="add mod">
          <ac:chgData name="Vernon LEIGH" userId="918c6f39-c291-430c-ba7b-2773449ea29a" providerId="ADAL" clId="{FB374EC5-CC66-AD49-8DD8-5CFC860CAE7C}" dt="2025-07-11T08:39:30.726" v="9" actId="1076"/>
          <ac:grpSpMkLst>
            <pc:docMk/>
            <pc:sldMk cId="3726616861" sldId="339"/>
            <ac:grpSpMk id="2" creationId="{BF3E3C51-B484-DEAC-014C-6E4948B8FF5C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5910-7042-44B9-AC4A-19A370CC117D}" type="datetimeFigureOut">
              <a:t>7/14/2025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0D7AD-9075-4D10-B96D-403127EEB7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6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you want to do after school? How close are you to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9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1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r.inspiredpencil.com/pictures-2023/abraham-maslow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ostgray.com/hierarchy-of-needs-maslow-s-hierarchy-of-needs-maslow-s-hierarchy-of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y1WdqcONLHY?feature=oembed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sa.our-dogs.info/teor%C3%ADa-de-carl-roger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latin typeface="Arial"/>
                <a:cs typeface="Arial"/>
              </a:rPr>
              <a:t>The Humanistic Approach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E3E53-4CAC-496D-AF83-934D8D6DE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C7C68-AC38-1EEC-28BD-CF92D2246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Person </a:t>
            </a:r>
            <a:r>
              <a:rPr lang="en-GB" noProof="0" dirty="0" err="1"/>
              <a:t>centered</a:t>
            </a:r>
            <a:r>
              <a:rPr lang="en-GB" noProof="0" dirty="0"/>
              <a:t> therapy</a:t>
            </a:r>
            <a:br>
              <a:rPr lang="en-GB" noProof="0" dirty="0"/>
            </a:br>
            <a:r>
              <a:rPr lang="en-GB" noProof="0" dirty="0"/>
              <a:t>Search for Carl Rogers on YouTube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7D03B11-469C-A920-673A-E1ED2E549E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9" t="25767" r="7755" b="20900"/>
          <a:stretch>
            <a:fillRect/>
          </a:stretch>
        </p:blipFill>
        <p:spPr bwMode="auto">
          <a:xfrm>
            <a:off x="2699951" y="1325564"/>
            <a:ext cx="6792098" cy="480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4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FE591-078A-CCE2-9573-108AE9E3F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8473-F009-7192-08CF-552B9BA37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r>
              <a:rPr lang="en-GB" noProof="0" dirty="0"/>
              <a:t>Abraham Maslow – Biography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319F4-6193-6B3A-704E-FBDE6CC4A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en-GB" sz="1800" b="1" noProof="0" dirty="0">
                <a:solidFill>
                  <a:srgbClr val="0070C0"/>
                </a:solidFill>
              </a:rPr>
              <a:t>Born in 1908 in Brooklyn, New York to Russian Jewish immigrant parents; grew up feeling isolated and turned to books for comfort.</a:t>
            </a: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en-GB" sz="1800" b="1" noProof="0" dirty="0">
                <a:solidFill>
                  <a:srgbClr val="0070C0"/>
                </a:solidFill>
              </a:rPr>
              <a:t>Studied psychology at the University of Wisconsin, where he was influenced by Harry Harlow’s research on primates.</a:t>
            </a: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en-GB" sz="1800" b="1" noProof="0" dirty="0">
                <a:solidFill>
                  <a:srgbClr val="0070C0"/>
                </a:solidFill>
              </a:rPr>
              <a:t>Later became a professor at Brandeis University; developed humanistic psychology and published “Motivation and Personality” (1954), introducing the famous hierarchy of needs.</a:t>
            </a:r>
            <a:endParaRPr lang="en-GB" sz="1800" noProof="0" dirty="0">
              <a:solidFill>
                <a:srgbClr val="0070C0"/>
              </a:solidFill>
            </a:endParaRPr>
          </a:p>
        </p:txBody>
      </p:sp>
      <p:pic>
        <p:nvPicPr>
          <p:cNvPr id="5" name="Picture 4" descr="A person smiling and holding his hands&#10;&#10;AI-generated content may be incorrect.">
            <a:extLst>
              <a:ext uri="{FF2B5EF4-FFF2-40B4-BE49-F238E27FC236}">
                <a16:creationId xmlns:a16="http://schemas.microsoft.com/office/drawing/2014/main" id="{5E738048-F3D0-80B8-6246-DBE55A3A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31009" r="2007" b="-1"/>
          <a:stretch>
            <a:fillRect/>
          </a:stretch>
        </p:blipFill>
        <p:spPr>
          <a:xfrm>
            <a:off x="6308125" y="1677344"/>
            <a:ext cx="5181600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663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77DBA-28CD-9643-771A-C66514C44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0298-0369-2988-700E-42E1952FA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Abraham Maslow – his approach to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3A857-F896-F457-2888-FCBDFF5DC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 fontScale="70000" lnSpcReduction="20000"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Proposed the hierarchy of needs, suggesting human motivation moves from basic physiological needs up to self-actualisation.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Saw humans as inherently growth-oriented and driven by an innate desire to fulfil their potential.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Emphasised subjective experience and holistic understanding of people, helping establish the humanistic approach as the “third force” in psychology (after behaviourism and psychoanalysis).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Maslow was not a therapist but focused on developing humanistic theory + thinking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9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05EB5-7558-C787-EED7-936AE30DE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9EBA3-A0F1-5D76-F225-E5842ADAC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r>
              <a:rPr lang="en-GB" noProof="0" dirty="0"/>
              <a:t>Maslow’s hierarchy of needs</a:t>
            </a:r>
            <a:endParaRPr lang="en-GB" i="1" noProof="0" dirty="0"/>
          </a:p>
        </p:txBody>
      </p:sp>
      <p:pic>
        <p:nvPicPr>
          <p:cNvPr id="3" name="Picture 2" descr="A diagram of a maslow pyramid&#10;&#10;AI-generated content may be incorrect.">
            <a:extLst>
              <a:ext uri="{FF2B5EF4-FFF2-40B4-BE49-F238E27FC236}">
                <a16:creationId xmlns:a16="http://schemas.microsoft.com/office/drawing/2014/main" id="{BE6771D0-F81A-A0F2-C37A-7E1A33EBEB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376871" y="1325564"/>
            <a:ext cx="6815129" cy="4821704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1DCA19-63A1-5CD3-AB5C-5B599B9CA5A6}"/>
              </a:ext>
            </a:extLst>
          </p:cNvPr>
          <p:cNvSpPr txBox="1"/>
          <p:nvPr/>
        </p:nvSpPr>
        <p:spPr>
          <a:xfrm>
            <a:off x="145193" y="1690062"/>
            <a:ext cx="508171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noProof="0" dirty="0">
                <a:solidFill>
                  <a:srgbClr val="0070C0"/>
                </a:solidFill>
              </a:rPr>
              <a:t>What motivates human behaviour? </a:t>
            </a:r>
          </a:p>
          <a:p>
            <a:endParaRPr lang="en-GB" sz="4400" noProof="0" dirty="0">
              <a:solidFill>
                <a:srgbClr val="0070C0"/>
              </a:solidFill>
            </a:endParaRPr>
          </a:p>
          <a:p>
            <a:r>
              <a:rPr lang="en-GB" sz="4400" noProof="0" dirty="0">
                <a:solidFill>
                  <a:srgbClr val="0070C0"/>
                </a:solidFill>
              </a:rPr>
              <a:t>What do we </a:t>
            </a:r>
            <a:r>
              <a:rPr lang="en-GB" sz="4400" i="1" noProof="0" dirty="0">
                <a:solidFill>
                  <a:srgbClr val="0070C0"/>
                </a:solidFill>
              </a:rPr>
              <a:t>need </a:t>
            </a:r>
            <a:r>
              <a:rPr lang="en-GB" sz="4400" noProof="0" dirty="0">
                <a:solidFill>
                  <a:srgbClr val="0070C0"/>
                </a:solidFill>
              </a:rPr>
              <a:t>to reach our potential?</a:t>
            </a:r>
          </a:p>
        </p:txBody>
      </p:sp>
    </p:spTree>
    <p:extLst>
      <p:ext uri="{BB962C8B-B14F-4D97-AF65-F5344CB8AC3E}">
        <p14:creationId xmlns:p14="http://schemas.microsoft.com/office/powerpoint/2010/main" val="41138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1936D-9572-D724-B511-ACDAEAB51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80591-12E7-2936-FDA1-A8D4BF635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Key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E0BA4-8AA4-433A-8504-E226E5CDD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Complete the key terminology sheet using books / web</a:t>
            </a:r>
          </a:p>
          <a:p>
            <a:r>
              <a:rPr lang="en-GB" noProof="0" dirty="0"/>
              <a:t>If you use e.g. Google / ChatGPT check your answers are correct (i.e. similar to the textbook) before committing yourself!</a:t>
            </a:r>
          </a:p>
        </p:txBody>
      </p:sp>
    </p:spTree>
    <p:extLst>
      <p:ext uri="{BB962C8B-B14F-4D97-AF65-F5344CB8AC3E}">
        <p14:creationId xmlns:p14="http://schemas.microsoft.com/office/powerpoint/2010/main" val="109044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1010E-1BA2-2FF1-271E-0804790A4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49BF-5706-CCBD-3A14-E15077614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Key terminology quiz</a:t>
            </a:r>
            <a:br>
              <a:rPr lang="en-GB" noProof="0" dirty="0"/>
            </a:br>
            <a:r>
              <a:rPr lang="en-GB" noProof="0" dirty="0"/>
              <a:t>Match these words to their definitions!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C00EC-6D47-2C04-09D0-791C531C0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70" y="1436775"/>
            <a:ext cx="11813060" cy="4679820"/>
          </a:xfrm>
        </p:spPr>
        <p:txBody>
          <a:bodyPr numCol="3" spcCol="216000">
            <a:normAutofit fontScale="70000" lnSpcReduction="20000"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Ideal Self</a:t>
            </a:r>
          </a:p>
          <a:p>
            <a:pPr marL="0" indent="0">
              <a:buNone/>
            </a:pPr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Deficiency needs</a:t>
            </a:r>
          </a:p>
          <a:p>
            <a:pPr marL="0" indent="0">
              <a:buNone/>
            </a:pPr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Humanistic Psychology</a:t>
            </a:r>
          </a:p>
          <a:p>
            <a:pPr marL="0" indent="0">
              <a:buNone/>
            </a:pPr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Congruence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Conditions of Worth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Self-Actualisation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A Growth Need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Concept of Self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Unconditional Positive Regard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Free will</a:t>
            </a:r>
          </a:p>
          <a:p>
            <a:pPr marL="0" indent="0">
              <a:buNone/>
            </a:pPr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Maslow’s Hierarchy Of Needs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Client-Centred Therapy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Incongruence</a:t>
            </a:r>
          </a:p>
          <a:p>
            <a:endParaRPr lang="en-GB" b="1" noProof="0" dirty="0">
              <a:solidFill>
                <a:srgbClr val="0070C0"/>
              </a:solidFill>
            </a:endParaRPr>
          </a:p>
          <a:p>
            <a:r>
              <a:rPr lang="en-GB" b="1" noProof="0" dirty="0">
                <a:solidFill>
                  <a:srgbClr val="0070C0"/>
                </a:solidFill>
              </a:rPr>
              <a:t>Innate</a:t>
            </a:r>
          </a:p>
          <a:p>
            <a:pPr lvl="1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950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descr="Abraham Maslow's Hierarchy of Needs Explained">
            <a:hlinkClick r:id="" action="ppaction://media"/>
            <a:extLst>
              <a:ext uri="{FF2B5EF4-FFF2-40B4-BE49-F238E27FC236}">
                <a16:creationId xmlns:a16="http://schemas.microsoft.com/office/drawing/2014/main" id="{E39B3569-14D3-B8CB-DCE3-8FB5AE094F6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4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E29A9-75F6-91BC-1E52-B421A43A0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Hierarchy of Needs Worksheet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42D46-4793-30C6-950B-51DCA0D86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Complete the worksheet to reinforce your understanding of the hierarchy of needs</a:t>
            </a:r>
          </a:p>
        </p:txBody>
      </p:sp>
    </p:spTree>
    <p:extLst>
      <p:ext uri="{BB962C8B-B14F-4D97-AF65-F5344CB8AC3E}">
        <p14:creationId xmlns:p14="http://schemas.microsoft.com/office/powerpoint/2010/main" val="195715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0E6A8-EC17-4F61-68E7-A1B3C4DC4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51C9-71C9-DEC3-2134-3C3B5A7B7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Rogers: the self, ideal self, congruence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D3272-77A1-B1DC-2A33-554E59027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48811"/>
            <a:ext cx="12060194" cy="4351338"/>
          </a:xfrm>
        </p:spPr>
        <p:txBody>
          <a:bodyPr>
            <a:normAutofit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Self: the way you see yourself, Ideal self = the person you want to be</a:t>
            </a:r>
          </a:p>
          <a:p>
            <a:r>
              <a:rPr lang="en-GB" noProof="0" dirty="0"/>
              <a:t>Congruence: when your self and your ideal self agree </a:t>
            </a:r>
            <a:r>
              <a:rPr lang="en-GB" noProof="0" dirty="0">
                <a:sym typeface="Wingdings" pitchFamily="2" charset="2"/>
              </a:rPr>
              <a:t> this is when personal growth can happen</a:t>
            </a:r>
            <a:endParaRPr lang="en-GB" noProof="0" dirty="0"/>
          </a:p>
          <a:p>
            <a:r>
              <a:rPr lang="en-GB" b="1" noProof="0" dirty="0">
                <a:solidFill>
                  <a:srgbClr val="0070C0"/>
                </a:solidFill>
              </a:rPr>
              <a:t>If your self and ideal self are far apart </a:t>
            </a:r>
            <a:r>
              <a:rPr lang="en-GB" b="1" noProof="0" dirty="0">
                <a:solidFill>
                  <a:srgbClr val="0070C0"/>
                </a:solidFill>
                <a:sym typeface="Wingdings" pitchFamily="2" charset="2"/>
              </a:rPr>
              <a:t> -</a:t>
            </a:r>
            <a:r>
              <a:rPr lang="en-GB" b="1" noProof="0" dirty="0" err="1">
                <a:solidFill>
                  <a:srgbClr val="0070C0"/>
                </a:solidFill>
                <a:sym typeface="Wingdings" pitchFamily="2" charset="2"/>
              </a:rPr>
              <a:t>ve</a:t>
            </a:r>
            <a:r>
              <a:rPr lang="en-GB" b="1" noProof="0" dirty="0">
                <a:solidFill>
                  <a:srgbClr val="0070C0"/>
                </a:solidFill>
                <a:sym typeface="Wingdings" pitchFamily="2" charset="2"/>
              </a:rPr>
              <a:t> self-worth</a:t>
            </a:r>
            <a:endParaRPr lang="en-GB" b="1" noProof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6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72965-4ACF-6389-88C0-749933C4A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893B5-7242-3BD4-EDFF-3A6E6C879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Rogers: conditions of worth and self worth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51401-0F93-4B71-58D8-150E3D8F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7" y="1548811"/>
            <a:ext cx="11862487" cy="4351338"/>
          </a:xfrm>
        </p:spPr>
        <p:txBody>
          <a:bodyPr>
            <a:normAutofit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Conditions of worth: I will love you if… (parent/guardian)</a:t>
            </a:r>
          </a:p>
          <a:p>
            <a:r>
              <a:rPr lang="en-GB" noProof="0" dirty="0">
                <a:sym typeface="Wingdings" pitchFamily="2" charset="2"/>
              </a:rPr>
              <a:t> </a:t>
            </a:r>
            <a:r>
              <a:rPr lang="en-GB" noProof="0" dirty="0"/>
              <a:t>Conditions of self worth: I will love myself if…</a:t>
            </a:r>
          </a:p>
          <a:p>
            <a:r>
              <a:rPr lang="en-GB" b="1" dirty="0">
                <a:solidFill>
                  <a:srgbClr val="0070C0"/>
                </a:solidFill>
              </a:rPr>
              <a:t>Conditions come from </a:t>
            </a:r>
            <a:r>
              <a:rPr lang="en-GB" b="1" noProof="0" dirty="0">
                <a:solidFill>
                  <a:srgbClr val="0070C0"/>
                </a:solidFill>
              </a:rPr>
              <a:t>a lack of </a:t>
            </a:r>
            <a:r>
              <a:rPr lang="en-GB" b="1" i="1" noProof="0" dirty="0">
                <a:solidFill>
                  <a:srgbClr val="0070C0"/>
                </a:solidFill>
              </a:rPr>
              <a:t>unconditional positive regard (love)</a:t>
            </a:r>
          </a:p>
          <a:p>
            <a:r>
              <a:rPr lang="en-GB" dirty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GB" dirty="0">
                <a:solidFill>
                  <a:schemeClr val="bg1"/>
                </a:solidFill>
              </a:rPr>
              <a:t> lead </a:t>
            </a:r>
            <a:r>
              <a:rPr lang="en-GB" noProof="0" dirty="0">
                <a:solidFill>
                  <a:schemeClr val="bg1"/>
                </a:solidFill>
              </a:rPr>
              <a:t>to feelings of worthlessness and low self-esteem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Rogerian therapy </a:t>
            </a:r>
            <a:r>
              <a:rPr lang="en-GB" b="1" noProof="0" dirty="0">
                <a:solidFill>
                  <a:srgbClr val="0070C0"/>
                </a:solidFill>
                <a:sym typeface="Wingdings" pitchFamily="2" charset="2"/>
              </a:rPr>
              <a:t> the therapist offers UPG to the client</a:t>
            </a:r>
            <a:endParaRPr lang="en-GB" b="1" noProof="0" dirty="0">
              <a:solidFill>
                <a:srgbClr val="0070C0"/>
              </a:solidFill>
            </a:endParaRPr>
          </a:p>
          <a:p>
            <a:pPr lvl="1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0324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1DE9-DE60-A21D-65C3-BF65BE1C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957D4-0CA1-9234-0AEB-9DF652173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noProof="0" dirty="0"/>
              <a:t>Determinism versus Free will</a:t>
            </a:r>
          </a:p>
          <a:p>
            <a:r>
              <a:rPr lang="en-GB" noProof="0" dirty="0"/>
              <a:t>Carl Rogers and Abraham Maslow – who were they?</a:t>
            </a:r>
          </a:p>
          <a:p>
            <a:r>
              <a:rPr lang="en-GB" noProof="0" dirty="0"/>
              <a:t>Key terminology</a:t>
            </a:r>
          </a:p>
          <a:p>
            <a:r>
              <a:rPr lang="en-GB" noProof="0" dirty="0"/>
              <a:t>Maslow’s hierarchy of needs</a:t>
            </a:r>
          </a:p>
          <a:p>
            <a:r>
              <a:rPr lang="en-GB" noProof="0" dirty="0"/>
              <a:t>Concepts: self-actualization</a:t>
            </a:r>
          </a:p>
          <a:p>
            <a:r>
              <a:rPr lang="en-GB" noProof="0" dirty="0"/>
              <a:t>Concepts: self, congruence and conditions of self worth</a:t>
            </a:r>
          </a:p>
          <a:p>
            <a:r>
              <a:rPr lang="en-GB" noProof="0" dirty="0"/>
              <a:t>Evaluation – strengths and weaknesses of the approach</a:t>
            </a:r>
          </a:p>
        </p:txBody>
      </p:sp>
    </p:spTree>
    <p:extLst>
      <p:ext uri="{BB962C8B-B14F-4D97-AF65-F5344CB8AC3E}">
        <p14:creationId xmlns:p14="http://schemas.microsoft.com/office/powerpoint/2010/main" val="18286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98091-B146-781E-1CD2-65FACE56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4578BC-99A2-D9B4-1EA8-69671A57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Evaluation of the humanistic approach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EFE3C2E-04AF-8961-2F94-41F2DDE1BF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953532"/>
              </p:ext>
            </p:extLst>
          </p:nvPr>
        </p:nvGraphicFramePr>
        <p:xfrm>
          <a:off x="158578" y="1325564"/>
          <a:ext cx="1187484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1573005393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8028398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Strengths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Weaknesses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481034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A2993F8-7AA3-29D5-6F20-28BC1DF63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397596"/>
              </p:ext>
            </p:extLst>
          </p:nvPr>
        </p:nvGraphicFramePr>
        <p:xfrm>
          <a:off x="158578" y="1696404"/>
          <a:ext cx="11874844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2860367374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748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Holistic – looks at human behaviour in a deep and meaningful way. It doesn’t try to reduce us to our genetics or stimulus-response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Reductionism (e.g., biological / behavioural approaches) might be more scientific and testable.</a:t>
                      </a:r>
                    </a:p>
                    <a:p>
                      <a:r>
                        <a:rPr lang="en-GB" noProof="0" dirty="0"/>
                        <a:t>It lacks empiricism.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91816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25A206F-040B-2E13-E0EF-1257AE0E5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810639"/>
              </p:ext>
            </p:extLst>
          </p:nvPr>
        </p:nvGraphicFramePr>
        <p:xfrm>
          <a:off x="158578" y="2885124"/>
          <a:ext cx="11874844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4219516984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382592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A positive approach – we are in control, can become better, can achieve our potential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Compare that to Freud!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0295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6091131-BEAF-7136-D1D6-9B6550E7C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320278"/>
              </p:ext>
            </p:extLst>
          </p:nvPr>
        </p:nvGraphicFramePr>
        <p:xfrm>
          <a:off x="158578" y="4073844"/>
          <a:ext cx="11874844" cy="1188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1423580515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3897676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Cultural bias: the central concepts are shared by individualistic rather than collectivist cultures where the emphasis is on the group rather than the individual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78890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A5EB9CB-8525-F293-92F2-D3631E49A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334251"/>
              </p:ext>
            </p:extLst>
          </p:nvPr>
        </p:nvGraphicFramePr>
        <p:xfrm>
          <a:off x="158578" y="5262564"/>
          <a:ext cx="11874844" cy="914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1064040747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2087520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Revolutionised counselling (Rogers)</a:t>
                      </a:r>
                    </a:p>
                    <a:p>
                      <a:r>
                        <a:rPr lang="en-GB" noProof="0" dirty="0"/>
                        <a:t>Hierarchy of needs has been used in workplaces, teacher training, sports psych (Maslow)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Limited application beyond counselling – it isn’t really a theory, but a set of ideas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49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41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BDF54-9BE4-810F-865F-A7DD5B5BA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Evaluation of the humanistic approach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E77F238-94EB-3679-2F7A-61EF89754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753591"/>
              </p:ext>
            </p:extLst>
          </p:nvPr>
        </p:nvGraphicFramePr>
        <p:xfrm>
          <a:off x="158578" y="1325564"/>
          <a:ext cx="11874844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7422">
                  <a:extLst>
                    <a:ext uri="{9D8B030D-6E8A-4147-A177-3AD203B41FA5}">
                      <a16:colId xmlns:a16="http://schemas.microsoft.com/office/drawing/2014/main" val="1573005393"/>
                    </a:ext>
                  </a:extLst>
                </a:gridCol>
                <a:gridCol w="5937422">
                  <a:extLst>
                    <a:ext uri="{9D8B030D-6E8A-4147-A177-3AD203B41FA5}">
                      <a16:colId xmlns:a16="http://schemas.microsoft.com/office/drawing/2014/main" val="8028398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Strengths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Weaknesses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481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Holistic – looks at human behaviour in a deep and meaningful way. It doesn’t try to reduce us to our genetics or stimulus-response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Reductionism (e.g., biological / behavioural approaches) might be more scientific and testable.</a:t>
                      </a:r>
                    </a:p>
                    <a:p>
                      <a:r>
                        <a:rPr lang="en-GB" noProof="0" dirty="0"/>
                        <a:t>It lacks empiricism.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712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A positive approach – we are in control, can become better, can achieve our potential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Compare that to Freud!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254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Cultural bias: the central concepts are shared by individualistic rather than collectivist cultures where the emphasis is on the group rather than the individual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8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Revolutionised counselling (Rogers)</a:t>
                      </a:r>
                    </a:p>
                    <a:p>
                      <a:r>
                        <a:rPr lang="en-GB" noProof="0" dirty="0"/>
                        <a:t>Hierarchy of needs has been used in workplaces, teacher training, sports psych (Maslow)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Limited application beyond counselling – it isn’t really a theory, but a set of ideas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807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524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F3E3C51-B484-DEAC-014C-6E4948B8FF5C}"/>
              </a:ext>
            </a:extLst>
          </p:cNvPr>
          <p:cNvGrpSpPr/>
          <p:nvPr/>
        </p:nvGrpSpPr>
        <p:grpSpPr>
          <a:xfrm>
            <a:off x="1668518" y="190423"/>
            <a:ext cx="8445638" cy="5638182"/>
            <a:chOff x="2052320" y="88900"/>
            <a:chExt cx="10139680" cy="6769100"/>
          </a:xfrm>
        </p:grpSpPr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00F8D841-9912-A4CE-1683-ED2FC5E59772}"/>
                </a:ext>
              </a:extLst>
            </p:cNvPr>
            <p:cNvSpPr/>
            <p:nvPr/>
          </p:nvSpPr>
          <p:spPr>
            <a:xfrm>
              <a:off x="2052320" y="88903"/>
              <a:ext cx="10139680" cy="6769097"/>
            </a:xfrm>
            <a:prstGeom prst="triangle">
              <a:avLst>
                <a:gd name="adj" fmla="val 49691"/>
              </a:avLst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4E097B4E-5974-4C87-5EFE-AA7CC95D62C3}"/>
                </a:ext>
              </a:extLst>
            </p:cNvPr>
            <p:cNvSpPr/>
            <p:nvPr/>
          </p:nvSpPr>
          <p:spPr>
            <a:xfrm>
              <a:off x="3289301" y="88903"/>
              <a:ext cx="7651918" cy="5090268"/>
            </a:xfrm>
            <a:prstGeom prst="triangle">
              <a:avLst>
                <a:gd name="adj" fmla="val 49691"/>
              </a:avLst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33D16C6B-9B2E-6FFA-5E1E-1E3DBE475A53}"/>
                </a:ext>
              </a:extLst>
            </p:cNvPr>
            <p:cNvSpPr/>
            <p:nvPr/>
          </p:nvSpPr>
          <p:spPr>
            <a:xfrm>
              <a:off x="4229100" y="88902"/>
              <a:ext cx="5778200" cy="3824754"/>
            </a:xfrm>
            <a:prstGeom prst="triangle">
              <a:avLst>
                <a:gd name="adj" fmla="val 49691"/>
              </a:avLst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B06FDF93-8061-FCAA-3042-E09AD2641A97}"/>
                </a:ext>
              </a:extLst>
            </p:cNvPr>
            <p:cNvSpPr/>
            <p:nvPr/>
          </p:nvSpPr>
          <p:spPr>
            <a:xfrm>
              <a:off x="5003800" y="88901"/>
              <a:ext cx="4186322" cy="2777359"/>
            </a:xfrm>
            <a:prstGeom prst="triangle">
              <a:avLst>
                <a:gd name="adj" fmla="val 49691"/>
              </a:avLst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75BF24B9-A7A7-8D3D-0404-2DC4755F422A}"/>
                </a:ext>
              </a:extLst>
            </p:cNvPr>
            <p:cNvSpPr/>
            <p:nvPr/>
          </p:nvSpPr>
          <p:spPr>
            <a:xfrm>
              <a:off x="5638800" y="88900"/>
              <a:ext cx="2934269" cy="1912379"/>
            </a:xfrm>
            <a:prstGeom prst="triangle">
              <a:avLst>
                <a:gd name="adj" fmla="val 49691"/>
              </a:avLst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5E0E868-1480-AFA6-5FEE-422E372FC126}"/>
                </a:ext>
              </a:extLst>
            </p:cNvPr>
            <p:cNvSpPr txBox="1"/>
            <p:nvPr/>
          </p:nvSpPr>
          <p:spPr>
            <a:xfrm rot="18411785">
              <a:off x="3686978" y="2495077"/>
              <a:ext cx="1554149" cy="6801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Psychological 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</a:rPr>
                <a:t>needs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DB4995-05BF-0102-4D8F-EAACBA3FB30C}"/>
                </a:ext>
              </a:extLst>
            </p:cNvPr>
            <p:cNvSpPr txBox="1"/>
            <p:nvPr/>
          </p:nvSpPr>
          <p:spPr>
            <a:xfrm>
              <a:off x="6375400" y="3968240"/>
              <a:ext cx="1169947" cy="5505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Safety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0F9FDC1-D008-B48F-6E87-6DDE5B40EDFD}"/>
                </a:ext>
              </a:extLst>
            </p:cNvPr>
            <p:cNvSpPr txBox="1"/>
            <p:nvPr/>
          </p:nvSpPr>
          <p:spPr>
            <a:xfrm>
              <a:off x="2806700" y="6083300"/>
              <a:ext cx="450732" cy="388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air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661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4109-1836-4086-8280-F5C400A9A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31091"/>
          </a:xfrm>
        </p:spPr>
        <p:txBody>
          <a:bodyPr>
            <a:normAutofit/>
          </a:bodyPr>
          <a:lstStyle/>
          <a:p>
            <a:r>
              <a:rPr lang="en-GB" noProof="0" dirty="0"/>
              <a:t>Where do you fit – and why?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631185-5338-E2FF-4D13-8FAF10C5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87" y="2038865"/>
            <a:ext cx="3709087" cy="383059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GB" noProof="0" dirty="0"/>
              <a:t>Most of my actions are completely my choice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40FC4DF-C1B2-13AD-DCA3-6497343F93D5}"/>
              </a:ext>
            </a:extLst>
          </p:cNvPr>
          <p:cNvSpPr txBox="1">
            <a:spLocks/>
          </p:cNvSpPr>
          <p:nvPr/>
        </p:nvSpPr>
        <p:spPr>
          <a:xfrm>
            <a:off x="4241456" y="2038865"/>
            <a:ext cx="3709087" cy="38305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noProof="0" dirty="0"/>
              <a:t>I’m somewhere in the middle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79AE8D90-40D9-D161-CD9C-ED5A424BAD9F}"/>
              </a:ext>
            </a:extLst>
          </p:cNvPr>
          <p:cNvSpPr txBox="1">
            <a:spLocks/>
          </p:cNvSpPr>
          <p:nvPr/>
        </p:nvSpPr>
        <p:spPr>
          <a:xfrm>
            <a:off x="8288126" y="2038865"/>
            <a:ext cx="3709087" cy="38305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noProof="0" dirty="0"/>
              <a:t>Most of my actions are determined by factors out of my control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C99339-03F3-3C47-F184-2CD2D56D7607}"/>
              </a:ext>
            </a:extLst>
          </p:cNvPr>
          <p:cNvSpPr txBox="1"/>
          <p:nvPr/>
        </p:nvSpPr>
        <p:spPr>
          <a:xfrm>
            <a:off x="438665" y="4790642"/>
            <a:ext cx="8421129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4000" b="1" noProof="0" dirty="0">
                <a:solidFill>
                  <a:srgbClr val="0070C0"/>
                </a:solidFill>
              </a:rPr>
              <a:t>Does it change depending on where you are, what you are doing, who you are with?</a:t>
            </a:r>
          </a:p>
        </p:txBody>
      </p:sp>
    </p:spTree>
    <p:extLst>
      <p:ext uri="{BB962C8B-B14F-4D97-AF65-F5344CB8AC3E}">
        <p14:creationId xmlns:p14="http://schemas.microsoft.com/office/powerpoint/2010/main" val="315981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7D7BB-E47B-624C-869B-4798C938F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8FCA-B70C-C88D-149B-DC62FEF07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31091"/>
          </a:xfrm>
        </p:spPr>
        <p:txBody>
          <a:bodyPr>
            <a:normAutofit/>
          </a:bodyPr>
          <a:lstStyle/>
          <a:p>
            <a:r>
              <a:rPr lang="en-GB" noProof="0" dirty="0"/>
              <a:t>Where do you fit – and why?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273C45-319D-9307-D791-EAAD30A7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86" y="2038865"/>
            <a:ext cx="3709087" cy="383059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GB" noProof="0" dirty="0"/>
              <a:t>Most of my actions are completely my choice</a:t>
            </a:r>
          </a:p>
          <a:p>
            <a:pPr marL="0" indent="0" algn="ctr">
              <a:buNone/>
            </a:pPr>
            <a:endParaRPr lang="en-GB" noProof="0" dirty="0"/>
          </a:p>
          <a:p>
            <a:pPr marL="0" indent="0" algn="ctr">
              <a:buNone/>
            </a:pPr>
            <a:r>
              <a:rPr lang="en-GB" b="1" noProof="0" dirty="0">
                <a:solidFill>
                  <a:srgbClr val="0070C0"/>
                </a:solidFill>
              </a:rPr>
              <a:t>Free Will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5048964-F2C1-F9E2-69F5-76411FA0CAE3}"/>
              </a:ext>
            </a:extLst>
          </p:cNvPr>
          <p:cNvSpPr txBox="1">
            <a:spLocks/>
          </p:cNvSpPr>
          <p:nvPr/>
        </p:nvSpPr>
        <p:spPr>
          <a:xfrm>
            <a:off x="4241456" y="2038865"/>
            <a:ext cx="3709087" cy="38305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noProof="0" dirty="0"/>
              <a:t>I’m somewhere in the middle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noProof="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GB" noProof="0" dirty="0"/>
          </a:p>
          <a:p>
            <a:pPr marL="0" indent="0" algn="ctr">
              <a:buNone/>
            </a:pPr>
            <a:r>
              <a:rPr lang="en-GB" b="1" noProof="0" dirty="0">
                <a:solidFill>
                  <a:srgbClr val="0070C0"/>
                </a:solidFill>
              </a:rPr>
              <a:t>Soft Determinism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noProof="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F1CF442-784D-9594-C627-3F835BB45A46}"/>
              </a:ext>
            </a:extLst>
          </p:cNvPr>
          <p:cNvSpPr txBox="1">
            <a:spLocks/>
          </p:cNvSpPr>
          <p:nvPr/>
        </p:nvSpPr>
        <p:spPr>
          <a:xfrm>
            <a:off x="8288126" y="2038865"/>
            <a:ext cx="3709087" cy="38305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noProof="0" dirty="0"/>
              <a:t>Most of my actions are determined by factors out of my control</a:t>
            </a:r>
          </a:p>
          <a:p>
            <a:pPr marL="0" indent="0" algn="ctr">
              <a:buNone/>
            </a:pPr>
            <a:r>
              <a:rPr lang="en-GB" b="1" noProof="0" dirty="0">
                <a:solidFill>
                  <a:srgbClr val="0070C0"/>
                </a:solidFill>
              </a:rPr>
              <a:t>Hard Determinism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5686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90DD-0ADE-7A56-2C96-28DA1F66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Free will versus determinism – the differences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FE37B395-66EF-E4D5-31C5-585C14FB0795}"/>
              </a:ext>
            </a:extLst>
          </p:cNvPr>
          <p:cNvSpPr txBox="1">
            <a:spLocks/>
          </p:cNvSpPr>
          <p:nvPr/>
        </p:nvSpPr>
        <p:spPr>
          <a:xfrm>
            <a:off x="194787" y="1556950"/>
            <a:ext cx="3709087" cy="45225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700" b="1" noProof="0" dirty="0">
                <a:solidFill>
                  <a:srgbClr val="0070C0"/>
                </a:solidFill>
              </a:rPr>
              <a:t>Free will</a:t>
            </a:r>
          </a:p>
          <a:p>
            <a:pPr marL="0" indent="0">
              <a:buNone/>
            </a:pPr>
            <a:r>
              <a:rPr lang="en-GB" sz="2700" noProof="0" dirty="0"/>
              <a:t>Humans have complete freedom to choose their actions, independent of external or internal forces.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3F2385-A5C7-1F1F-4418-B41B13AB4F93}"/>
              </a:ext>
            </a:extLst>
          </p:cNvPr>
          <p:cNvSpPr txBox="1">
            <a:spLocks/>
          </p:cNvSpPr>
          <p:nvPr/>
        </p:nvSpPr>
        <p:spPr>
          <a:xfrm>
            <a:off x="4241456" y="1556950"/>
            <a:ext cx="3709087" cy="45225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700" b="1" noProof="0" dirty="0">
                <a:solidFill>
                  <a:srgbClr val="0070C0"/>
                </a:solidFill>
              </a:rPr>
              <a:t>Soft determinism</a:t>
            </a:r>
          </a:p>
          <a:p>
            <a:pPr marL="0" indent="0">
              <a:buNone/>
            </a:pPr>
            <a:r>
              <a:rPr lang="en-GB" sz="2700" noProof="0" dirty="0"/>
              <a:t>Some of our actions are determined by prior causes, but we still act voluntarily and can be held responsible for our choices.</a:t>
            </a:r>
          </a:p>
          <a:p>
            <a:pPr marL="0" indent="0">
              <a:buNone/>
            </a:pPr>
            <a:endParaRPr lang="en-GB" sz="2700" noProof="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7BC39FB-CA28-7DC1-03FA-6DF88817B356}"/>
              </a:ext>
            </a:extLst>
          </p:cNvPr>
          <p:cNvSpPr txBox="1">
            <a:spLocks/>
          </p:cNvSpPr>
          <p:nvPr/>
        </p:nvSpPr>
        <p:spPr>
          <a:xfrm>
            <a:off x="8288126" y="1556950"/>
            <a:ext cx="3709087" cy="45225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594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3200" b="0" i="0" u="none" strike="noStrike" kern="1200" cap="none" dirty="0" smtClean="0">
                <a:solidFill>
                  <a:schemeClr val="dk1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685783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40000"/>
              </a:lnSpc>
              <a:buNone/>
            </a:pPr>
            <a:r>
              <a:rPr lang="en-GB" sz="2700" b="1" noProof="0" dirty="0">
                <a:solidFill>
                  <a:srgbClr val="0070C0"/>
                </a:solidFill>
              </a:rPr>
              <a:t>Hard determinism</a:t>
            </a:r>
          </a:p>
          <a:p>
            <a:pPr marL="0" indent="0">
              <a:buNone/>
            </a:pPr>
            <a:r>
              <a:rPr lang="en-GB" sz="2700" noProof="0" dirty="0"/>
              <a:t>All our actions are determined by internal or external forces (e.g., biology, upbringing, social environment)</a:t>
            </a:r>
          </a:p>
          <a:p>
            <a:pPr marL="0" indent="0">
              <a:buNone/>
            </a:pPr>
            <a:r>
              <a:rPr lang="en-GB" sz="2700" noProof="0" dirty="0"/>
              <a:t>We have no real free will</a:t>
            </a:r>
          </a:p>
        </p:txBody>
      </p:sp>
    </p:spTree>
    <p:extLst>
      <p:ext uri="{BB962C8B-B14F-4D97-AF65-F5344CB8AC3E}">
        <p14:creationId xmlns:p14="http://schemas.microsoft.com/office/powerpoint/2010/main" val="12669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67FD-BB5A-08EA-5C2D-E80596FA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 dirty="0"/>
              <a:t>Other types of determinism that might shape our behaviour - you’ll meet them in Issues and Debates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81D1-EAB6-D64D-D7D6-2FB661FA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Biological determinism (genes, hormones, brain structure…)</a:t>
            </a:r>
          </a:p>
          <a:p>
            <a:r>
              <a:rPr lang="en-GB" noProof="0" dirty="0"/>
              <a:t>Environmental determinism (conditioning, reinforcement)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Psychic (unconscious forces – childhood conflict)</a:t>
            </a:r>
          </a:p>
          <a:p>
            <a:pPr lvl="1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232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98DAF-89FC-B440-1EAB-F656B123A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2698E-841B-9992-2D9C-09CD920C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Key Assumptions of Humanism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1B268-8BC8-0FBA-8BC7-0387FAC07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Humans have free will and are largely </a:t>
            </a:r>
            <a:r>
              <a:rPr lang="en-GB" b="1" i="1" noProof="0" dirty="0">
                <a:solidFill>
                  <a:srgbClr val="0070C0"/>
                </a:solidFill>
              </a:rPr>
              <a:t>self-determining. </a:t>
            </a:r>
            <a:r>
              <a:rPr lang="en-GB" b="1" noProof="0" dirty="0">
                <a:solidFill>
                  <a:srgbClr val="0070C0"/>
                </a:solidFill>
              </a:rPr>
              <a:t>We are still influenced by internal and external forces but we can choose our behaviour. </a:t>
            </a:r>
          </a:p>
          <a:p>
            <a:r>
              <a:rPr lang="en-GB" noProof="0" dirty="0"/>
              <a:t>It takes a holistic standpoint (looking at the whole person, not just one aspect)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It emphasises subjective, personal experience</a:t>
            </a:r>
          </a:p>
          <a:p>
            <a:r>
              <a:rPr lang="en-GB" noProof="0" dirty="0"/>
              <a:t>It focuses on personal growth and self-actualisation (being the best we can be)</a:t>
            </a:r>
            <a:endParaRPr lang="en-GB" b="1" noProof="0" dirty="0">
              <a:solidFill>
                <a:srgbClr val="0070C0"/>
              </a:solidFill>
            </a:endParaRPr>
          </a:p>
          <a:p>
            <a:pPr lvl="1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3226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F0E98-22AF-EFC8-2383-F0DB92E2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ED499-C409-BFEA-646B-BFEA936E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Carl Rogers – Biography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D5723-1C95-6919-10FB-FC31FC76CC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285" y="1544595"/>
            <a:ext cx="5861515" cy="4632368"/>
          </a:xfrm>
        </p:spPr>
        <p:txBody>
          <a:bodyPr>
            <a:normAutofit fontScale="70000" lnSpcReduction="20000"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Born in Illinois, USA. 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Originally studied agriculture and theology before turning to psychology.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Earned a PhD in clinical psychology from Columbia University and worked with troubled children at the Society for the Prevention of Cruelty to Children in Rochester.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His book - “Client-</a:t>
            </a:r>
            <a:r>
              <a:rPr lang="en-GB" b="1" noProof="0" dirty="0" err="1">
                <a:solidFill>
                  <a:srgbClr val="0070C0"/>
                </a:solidFill>
              </a:rPr>
              <a:t>Centered</a:t>
            </a:r>
            <a:r>
              <a:rPr lang="en-GB" b="1" noProof="0" dirty="0">
                <a:solidFill>
                  <a:srgbClr val="0070C0"/>
                </a:solidFill>
              </a:rPr>
              <a:t> Therapy” (1951) shaped modern counselling and psychotherapy.</a:t>
            </a:r>
            <a:endParaRPr lang="en-GB" noProof="0" dirty="0"/>
          </a:p>
        </p:txBody>
      </p:sp>
      <p:pic>
        <p:nvPicPr>
          <p:cNvPr id="6" name="Content Placeholder 5" descr="A person wearing glasses and smiling&#10;&#10;AI-generated content may be incorrect.">
            <a:extLst>
              <a:ext uri="{FF2B5EF4-FFF2-40B4-BE49-F238E27FC236}">
                <a16:creationId xmlns:a16="http://schemas.microsoft.com/office/drawing/2014/main" id="{2FB879A1-2CFD-EAA6-AF8C-B39AAEBA146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6330488" y="1541806"/>
            <a:ext cx="5861512" cy="3516907"/>
          </a:xfrm>
        </p:spPr>
      </p:pic>
    </p:spTree>
    <p:extLst>
      <p:ext uri="{BB962C8B-B14F-4D97-AF65-F5344CB8AC3E}">
        <p14:creationId xmlns:p14="http://schemas.microsoft.com/office/powerpoint/2010/main" val="406179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BA739-42D6-EB0F-BB60-1A1CD7800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064C-8125-3D50-2AFB-5F842DAE7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Carl Rogers – his approach to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54AE9-A6B5-AA2E-F95D-30AF458D7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noProof="0" dirty="0">
                <a:solidFill>
                  <a:srgbClr val="0070C0"/>
                </a:solidFill>
              </a:rPr>
              <a:t>Believed every person has an innate tendency to strive for self-actualisation (to fulfil their potential).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Emphasised the importance of congruence between the self-concept and ideal self for good mental health.</a:t>
            </a:r>
          </a:p>
          <a:p>
            <a:r>
              <a:rPr lang="en-GB" b="1" noProof="0" dirty="0">
                <a:solidFill>
                  <a:srgbClr val="0070C0"/>
                </a:solidFill>
              </a:rPr>
              <a:t>Developed client-</a:t>
            </a:r>
            <a:r>
              <a:rPr lang="en-GB" b="1" noProof="0" dirty="0" err="1">
                <a:solidFill>
                  <a:srgbClr val="0070C0"/>
                </a:solidFill>
              </a:rPr>
              <a:t>centered</a:t>
            </a:r>
            <a:r>
              <a:rPr lang="en-GB" b="1" noProof="0" dirty="0">
                <a:solidFill>
                  <a:srgbClr val="0070C0"/>
                </a:solidFill>
              </a:rPr>
              <a:t> therapy, focusing on unconditional positive regard, empathy, and genuineness.</a:t>
            </a:r>
            <a:endParaRPr lang="en-GB" noProof="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9AA86A3-45C7-B49A-E048-60EBA5F97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648" y="1325563"/>
            <a:ext cx="4831493" cy="483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16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2D1E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ych Template" id="{EA264690-D615-A94A-AE78-81EE78FBAB51}" vid="{9D8501D6-5C28-CB4D-AC42-C8F9BC850C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13A59EB86685459DDDBAE59B64CC04" ma:contentTypeVersion="17" ma:contentTypeDescription="Create a new document." ma:contentTypeScope="" ma:versionID="7f84b52c365f969b9900d191970dd785">
  <xsd:schema xmlns:xsd="http://www.w3.org/2001/XMLSchema" xmlns:xs="http://www.w3.org/2001/XMLSchema" xmlns:p="http://schemas.microsoft.com/office/2006/metadata/properties" xmlns:ns2="ad89ce95-d1b6-4d5e-b677-7cca411aa0d9" xmlns:ns3="506e4013-1c0c-4111-9426-d4a345a2e8ca" targetNamespace="http://schemas.microsoft.com/office/2006/metadata/properties" ma:root="true" ma:fieldsID="274510aaa2cbc702d7d92c40fcba3b82" ns2:_="" ns3:_="">
    <xsd:import namespace="ad89ce95-d1b6-4d5e-b677-7cca411aa0d9"/>
    <xsd:import namespace="506e4013-1c0c-4111-9426-d4a345a2e8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9ce95-d1b6-4d5e-b677-7cca411aa0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e4013-1c0c-4111-9426-d4a345a2e8c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c15fa1e-c926-42ca-bfe6-b20ae44258bd}" ma:internalName="TaxCatchAll" ma:showField="CatchAllData" ma:web="506e4013-1c0c-4111-9426-d4a345a2e8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6e4013-1c0c-4111-9426-d4a345a2e8ca" xsi:nil="true"/>
    <lcf76f155ced4ddcb4097134ff3c332f xmlns="ad89ce95-d1b6-4d5e-b677-7cca411aa0d9">
      <Terms xmlns="http://schemas.microsoft.com/office/infopath/2007/PartnerControls"/>
    </lcf76f155ced4ddcb4097134ff3c332f>
    <SharedWithUsers xmlns="506e4013-1c0c-4111-9426-d4a345a2e8c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B43DCA-C017-433A-A2DB-43B2D98C9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89ce95-d1b6-4d5e-b677-7cca411aa0d9"/>
    <ds:schemaRef ds:uri="506e4013-1c0c-4111-9426-d4a345a2e8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B915B7-7113-480F-8E5E-ABD570CB814B}">
  <ds:schemaRefs>
    <ds:schemaRef ds:uri="506e4013-1c0c-4111-9426-d4a345a2e8ca"/>
    <ds:schemaRef ds:uri="http://purl.org/dc/elements/1.1/"/>
    <ds:schemaRef ds:uri="http://www.w3.org/XML/1998/namespace"/>
    <ds:schemaRef ds:uri="ad89ce95-d1b6-4d5e-b677-7cca411aa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Wallingford Trust Theme</Template>
  <TotalTime>1463</TotalTime>
  <Words>1121</Words>
  <Application>Microsoft Office PowerPoint</Application>
  <PresentationFormat>Widescreen</PresentationFormat>
  <Paragraphs>139</Paragraphs>
  <Slides>22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Wallingford Trust Theme</vt:lpstr>
      <vt:lpstr>The Humanistic Approach</vt:lpstr>
      <vt:lpstr>Lesson Plan</vt:lpstr>
      <vt:lpstr>Where do you fit – and why?</vt:lpstr>
      <vt:lpstr>Where do you fit – and why?</vt:lpstr>
      <vt:lpstr>Free will versus determinism – the differences</vt:lpstr>
      <vt:lpstr>Other types of determinism that might shape our behaviour - you’ll meet them in Issues and Debates</vt:lpstr>
      <vt:lpstr>Key Assumptions of Humanism</vt:lpstr>
      <vt:lpstr>Carl Rogers – Biography</vt:lpstr>
      <vt:lpstr>Carl Rogers – his approach to psychology</vt:lpstr>
      <vt:lpstr>Person centered therapy Search for Carl Rogers on YouTube </vt:lpstr>
      <vt:lpstr>Abraham Maslow – Biography</vt:lpstr>
      <vt:lpstr>Abraham Maslow – his approach to psychology</vt:lpstr>
      <vt:lpstr>Maslow’s hierarchy of needs</vt:lpstr>
      <vt:lpstr>Key Terminology</vt:lpstr>
      <vt:lpstr>Key terminology quiz Match these words to their definitions!</vt:lpstr>
      <vt:lpstr>PowerPoint Presentation</vt:lpstr>
      <vt:lpstr>Hierarchy of Needs Worksheet</vt:lpstr>
      <vt:lpstr>Rogers: the self, ideal self, congruence</vt:lpstr>
      <vt:lpstr>Rogers: conditions of worth and self worth</vt:lpstr>
      <vt:lpstr>Evaluation of the humanistic approach</vt:lpstr>
      <vt:lpstr>Evaluation of the humanistic approach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Humanistic Approach</dc:title>
  <dc:creator>Vernon LEIGH</dc:creator>
  <cp:lastModifiedBy>Vernon LEIGH</cp:lastModifiedBy>
  <cp:revision>2</cp:revision>
  <dcterms:created xsi:type="dcterms:W3CDTF">2025-07-09T14:00:11Z</dcterms:created>
  <dcterms:modified xsi:type="dcterms:W3CDTF">2025-07-14T10:48:53Z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0x010100EC13A59EB86685459DDDBAE59B64CC04</vt:lpwstr>
  </property>
  <property fmtid="{D5CDD505-2E9C-101B-9397-08002B2CF9AE}" pid="3" name="MediaServiceImageTags">
    <vt:lpwstr/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