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1" r:id="rId6"/>
  </p:sldMasterIdLst>
  <p:notesMasterIdLst>
    <p:notesMasterId r:id="rId26"/>
  </p:notesMasterIdLst>
  <p:sldIdLst>
    <p:sldId id="307" r:id="rId7"/>
    <p:sldId id="286" r:id="rId8"/>
    <p:sldId id="308" r:id="rId9"/>
    <p:sldId id="309" r:id="rId10"/>
    <p:sldId id="310" r:id="rId11"/>
    <p:sldId id="311" r:id="rId12"/>
    <p:sldId id="288" r:id="rId13"/>
    <p:sldId id="325" r:id="rId14"/>
    <p:sldId id="329" r:id="rId15"/>
    <p:sldId id="331" r:id="rId16"/>
    <p:sldId id="330" r:id="rId17"/>
    <p:sldId id="324" r:id="rId18"/>
    <p:sldId id="294" r:id="rId19"/>
    <p:sldId id="321" r:id="rId20"/>
    <p:sldId id="319" r:id="rId21"/>
    <p:sldId id="328" r:id="rId22"/>
    <p:sldId id="317" r:id="rId23"/>
    <p:sldId id="315" r:id="rId24"/>
    <p:sldId id="32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813F9B"/>
    <a:srgbClr val="8F46AC"/>
    <a:srgbClr val="702F8A"/>
    <a:srgbClr val="E4E2DA"/>
    <a:srgbClr val="EFDBB2"/>
    <a:srgbClr val="041E42"/>
    <a:srgbClr val="000000"/>
    <a:srgbClr val="77C1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D792B-36CD-4986-8284-8999AD7F17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1B4A019-F847-4FB7-AF7F-5230898AD9E4}">
      <dgm:prSet phldrT="[Text]" custT="1"/>
      <dgm:spPr/>
      <dgm:t>
        <a:bodyPr/>
        <a:lstStyle/>
        <a:p>
          <a:r>
            <a:rPr lang="en-GB" sz="1800" b="0">
              <a:effectLst/>
              <a:latin typeface="Source Sans Pro" panose="020B0503030403020204" pitchFamily="34" charset="0"/>
              <a:ea typeface="Source Sans Pro" panose="020B0503030403020204" pitchFamily="34" charset="0"/>
            </a:rPr>
            <a:t>Academic Grades</a:t>
          </a:r>
        </a:p>
      </dgm:t>
    </dgm:pt>
    <dgm:pt modelId="{F8BAE834-B662-4F3E-9143-5FDE2B334B01}" type="parTrans" cxnId="{0ED49CA5-CE08-4C73-9DA0-803D45887F96}">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68C45EF3-9D44-4F54-9075-8A38266E7751}" type="sibTrans" cxnId="{0ED49CA5-CE08-4C73-9DA0-803D45887F96}">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A635BB6E-42C1-4C84-BE99-E07A046ECBE6}">
      <dgm:prSet phldrT="[Text]" custT="1"/>
      <dgm:spPr>
        <a:solidFill>
          <a:schemeClr val="accent1">
            <a:lumMod val="75000"/>
          </a:schemeClr>
        </a:solidFill>
      </dgm:spPr>
      <dgm:t>
        <a:bodyPr/>
        <a:lstStyle/>
        <a:p>
          <a:r>
            <a:rPr lang="en-GB" sz="1800" b="0">
              <a:effectLst/>
              <a:latin typeface="Source Sans Pro" panose="020B0503030403020204" pitchFamily="34" charset="0"/>
              <a:ea typeface="Source Sans Pro" panose="020B0503030403020204" pitchFamily="34" charset="0"/>
            </a:rPr>
            <a:t>Personal Statement</a:t>
          </a:r>
        </a:p>
      </dgm:t>
    </dgm:pt>
    <dgm:pt modelId="{87AEC0E7-64DE-4CB1-8C37-348FDCE596D4}" type="parTrans" cxnId="{F4888972-2E0C-4BEB-82AC-249BD7D178A7}">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4E9CA0A9-82C3-42D0-A108-3C6B4134252C}" type="sibTrans" cxnId="{F4888972-2E0C-4BEB-82AC-249BD7D178A7}">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FB9F6C27-D51A-48C2-B0C1-C34863C79271}">
      <dgm:prSet phldrT="[Text]" custT="1"/>
      <dgm:spPr/>
      <dgm:t>
        <a:bodyPr/>
        <a:lstStyle/>
        <a:p>
          <a:r>
            <a:rPr lang="en-GB" sz="1800" b="0">
              <a:effectLst/>
              <a:latin typeface="Source Sans Pro" panose="020B0503030403020204" pitchFamily="34" charset="0"/>
              <a:ea typeface="Source Sans Pro" panose="020B0503030403020204" pitchFamily="34" charset="0"/>
            </a:rPr>
            <a:t>Teacher’s Reference</a:t>
          </a:r>
        </a:p>
      </dgm:t>
    </dgm:pt>
    <dgm:pt modelId="{625D0207-82E4-474A-92B2-250FEED0C463}" type="parTrans" cxnId="{CC9AD909-F6E7-43A0-92A2-9B6C7D0B700F}">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9E01C048-B8C2-4FDB-8D32-719885CE09CB}" type="sibTrans" cxnId="{CC9AD909-F6E7-43A0-92A2-9B6C7D0B700F}">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74D3306A-E0A6-4A39-B31F-68C9B6F2F0A5}">
      <dgm:prSet custT="1"/>
      <dgm:spPr/>
      <dgm:t>
        <a:bodyPr/>
        <a:lstStyle/>
        <a:p>
          <a:r>
            <a:rPr lang="en-GB" sz="1800" b="0">
              <a:effectLst/>
              <a:latin typeface="Source Sans Pro" panose="020B0503030403020204" pitchFamily="34" charset="0"/>
              <a:ea typeface="Source Sans Pro" panose="020B0503030403020204" pitchFamily="34" charset="0"/>
            </a:rPr>
            <a:t>You will enter your GCSE grades, AS Level grades and your predicted A Level grades</a:t>
          </a:r>
        </a:p>
      </dgm:t>
    </dgm:pt>
    <dgm:pt modelId="{B6A0E578-3CA9-4B0D-91D7-FAB1ECAAC095}" type="parTrans" cxnId="{C924771B-916D-49B3-89BF-252C2874F19E}">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6DA243C3-B03B-4A35-A76B-0A7FFFFCC56D}" type="sibTrans" cxnId="{C924771B-916D-49B3-89BF-252C2874F19E}">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0AD85131-F8D0-47FC-89AC-520DC82706E4}">
      <dgm:prSet custT="1"/>
      <dgm:spPr/>
      <dgm:t>
        <a:bodyPr/>
        <a:lstStyle/>
        <a:p>
          <a:r>
            <a:rPr lang="en-GB" sz="1800" b="0">
              <a:effectLst/>
              <a:latin typeface="Source Sans Pro" panose="020B0503030403020204" pitchFamily="34" charset="0"/>
              <a:ea typeface="Source Sans Pro" panose="020B0503030403020204" pitchFamily="34" charset="0"/>
            </a:rPr>
            <a:t>This is your chance to explain why you would be the perfect student for the course you have applied for</a:t>
          </a:r>
        </a:p>
      </dgm:t>
    </dgm:pt>
    <dgm:pt modelId="{7F9234A5-BE7A-4B54-82F5-E55AF6521D0D}" type="parTrans" cxnId="{89478E90-BEAA-47A3-B541-729DEDB56EC3}">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92C01514-332A-4869-9A24-02EE99B66668}" type="sibTrans" cxnId="{89478E90-BEAA-47A3-B541-729DEDB56EC3}">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0F3DCF4F-E626-4D68-AE57-EC0B0D6C886B}">
      <dgm:prSet custT="1"/>
      <dgm:spPr/>
      <dgm:t>
        <a:bodyPr/>
        <a:lstStyle/>
        <a:p>
          <a:r>
            <a:rPr lang="en-GB" sz="1800" b="0">
              <a:effectLst/>
              <a:latin typeface="Source Sans Pro" panose="020B0503030403020204" pitchFamily="34" charset="0"/>
              <a:ea typeface="Source Sans Pro" panose="020B0503030403020204" pitchFamily="34" charset="0"/>
            </a:rPr>
            <a:t>Your teachers explain the context of your application, any extenuating circumstances , and describe your abilities</a:t>
          </a:r>
        </a:p>
      </dgm:t>
    </dgm:pt>
    <dgm:pt modelId="{4BC38DBA-EB19-4EB1-94CF-005700B6A9D1}" type="parTrans" cxnId="{6434DB74-2CDF-4213-A32A-EFEDB8B2071E}">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B4890542-64ED-4C8D-B0E3-5720F205087A}" type="sibTrans" cxnId="{6434DB74-2CDF-4213-A32A-EFEDB8B2071E}">
      <dgm:prSet/>
      <dgm:spPr/>
      <dgm:t>
        <a:bodyPr/>
        <a:lstStyle/>
        <a:p>
          <a:endParaRPr lang="en-GB" sz="1800" b="0">
            <a:effectLst/>
            <a:latin typeface="Source Sans Pro" panose="020B0503030403020204" pitchFamily="34" charset="0"/>
            <a:ea typeface="Source Sans Pro" panose="020B0503030403020204" pitchFamily="34" charset="0"/>
          </a:endParaRPr>
        </a:p>
      </dgm:t>
    </dgm:pt>
    <dgm:pt modelId="{DA77D370-71F9-4161-A701-D01D92228FFE}" type="pres">
      <dgm:prSet presAssocID="{DDFD792B-36CD-4986-8284-8999AD7F1710}" presName="linear" presStyleCnt="0">
        <dgm:presLayoutVars>
          <dgm:dir/>
          <dgm:animLvl val="lvl"/>
          <dgm:resizeHandles val="exact"/>
        </dgm:presLayoutVars>
      </dgm:prSet>
      <dgm:spPr/>
    </dgm:pt>
    <dgm:pt modelId="{C04B48D4-1810-4DEA-8E6D-1D20B96EDD48}" type="pres">
      <dgm:prSet presAssocID="{41B4A019-F847-4FB7-AF7F-5230898AD9E4}" presName="parentLin" presStyleCnt="0"/>
      <dgm:spPr/>
    </dgm:pt>
    <dgm:pt modelId="{90F1EB3A-E307-44B1-A9A6-E9300C1DB40E}" type="pres">
      <dgm:prSet presAssocID="{41B4A019-F847-4FB7-AF7F-5230898AD9E4}" presName="parentLeftMargin" presStyleLbl="node1" presStyleIdx="0" presStyleCnt="3"/>
      <dgm:spPr/>
    </dgm:pt>
    <dgm:pt modelId="{3C9E4523-3AAA-40DD-99C5-982A021C0F83}" type="pres">
      <dgm:prSet presAssocID="{41B4A019-F847-4FB7-AF7F-5230898AD9E4}" presName="parentText" presStyleLbl="node1" presStyleIdx="0" presStyleCnt="3">
        <dgm:presLayoutVars>
          <dgm:chMax val="0"/>
          <dgm:bulletEnabled val="1"/>
        </dgm:presLayoutVars>
      </dgm:prSet>
      <dgm:spPr/>
    </dgm:pt>
    <dgm:pt modelId="{DF87929C-6FC1-435F-B579-13124B3871A0}" type="pres">
      <dgm:prSet presAssocID="{41B4A019-F847-4FB7-AF7F-5230898AD9E4}" presName="negativeSpace" presStyleCnt="0"/>
      <dgm:spPr/>
    </dgm:pt>
    <dgm:pt modelId="{5BF64BBC-3C46-4048-B507-19D03EA06A7A}" type="pres">
      <dgm:prSet presAssocID="{41B4A019-F847-4FB7-AF7F-5230898AD9E4}" presName="childText" presStyleLbl="conFgAcc1" presStyleIdx="0" presStyleCnt="3">
        <dgm:presLayoutVars>
          <dgm:bulletEnabled val="1"/>
        </dgm:presLayoutVars>
      </dgm:prSet>
      <dgm:spPr/>
    </dgm:pt>
    <dgm:pt modelId="{84E845FE-FA34-49BC-8223-DF99D426BFA0}" type="pres">
      <dgm:prSet presAssocID="{68C45EF3-9D44-4F54-9075-8A38266E7751}" presName="spaceBetweenRectangles" presStyleCnt="0"/>
      <dgm:spPr/>
    </dgm:pt>
    <dgm:pt modelId="{BED31D68-03D9-4492-8DB3-50B2EBB7B4EA}" type="pres">
      <dgm:prSet presAssocID="{A635BB6E-42C1-4C84-BE99-E07A046ECBE6}" presName="parentLin" presStyleCnt="0"/>
      <dgm:spPr/>
    </dgm:pt>
    <dgm:pt modelId="{5E5ACCA4-0352-400F-A080-ACA9B20942E7}" type="pres">
      <dgm:prSet presAssocID="{A635BB6E-42C1-4C84-BE99-E07A046ECBE6}" presName="parentLeftMargin" presStyleLbl="node1" presStyleIdx="0" presStyleCnt="3"/>
      <dgm:spPr/>
    </dgm:pt>
    <dgm:pt modelId="{C49A4052-A377-4C79-BD4C-B310D78EB69A}" type="pres">
      <dgm:prSet presAssocID="{A635BB6E-42C1-4C84-BE99-E07A046ECBE6}" presName="parentText" presStyleLbl="node1" presStyleIdx="1" presStyleCnt="3">
        <dgm:presLayoutVars>
          <dgm:chMax val="0"/>
          <dgm:bulletEnabled val="1"/>
        </dgm:presLayoutVars>
      </dgm:prSet>
      <dgm:spPr/>
    </dgm:pt>
    <dgm:pt modelId="{6F788FBE-D34F-40E9-8BDF-1D7F8A75870E}" type="pres">
      <dgm:prSet presAssocID="{A635BB6E-42C1-4C84-BE99-E07A046ECBE6}" presName="negativeSpace" presStyleCnt="0"/>
      <dgm:spPr/>
    </dgm:pt>
    <dgm:pt modelId="{63591D53-BDC2-4764-9042-F09B13FE89E6}" type="pres">
      <dgm:prSet presAssocID="{A635BB6E-42C1-4C84-BE99-E07A046ECBE6}" presName="childText" presStyleLbl="conFgAcc1" presStyleIdx="1" presStyleCnt="3">
        <dgm:presLayoutVars>
          <dgm:bulletEnabled val="1"/>
        </dgm:presLayoutVars>
      </dgm:prSet>
      <dgm:spPr/>
    </dgm:pt>
    <dgm:pt modelId="{764264E6-094B-48BD-B417-08B87E382204}" type="pres">
      <dgm:prSet presAssocID="{4E9CA0A9-82C3-42D0-A108-3C6B4134252C}" presName="spaceBetweenRectangles" presStyleCnt="0"/>
      <dgm:spPr/>
    </dgm:pt>
    <dgm:pt modelId="{DB771EE0-D558-4964-9D72-F0C8C031EAEC}" type="pres">
      <dgm:prSet presAssocID="{FB9F6C27-D51A-48C2-B0C1-C34863C79271}" presName="parentLin" presStyleCnt="0"/>
      <dgm:spPr/>
    </dgm:pt>
    <dgm:pt modelId="{9CB5681A-589F-4C64-B800-B7CA44D27B10}" type="pres">
      <dgm:prSet presAssocID="{FB9F6C27-D51A-48C2-B0C1-C34863C79271}" presName="parentLeftMargin" presStyleLbl="node1" presStyleIdx="1" presStyleCnt="3"/>
      <dgm:spPr/>
    </dgm:pt>
    <dgm:pt modelId="{180C4337-B724-443E-957E-F860D31B9559}" type="pres">
      <dgm:prSet presAssocID="{FB9F6C27-D51A-48C2-B0C1-C34863C79271}" presName="parentText" presStyleLbl="node1" presStyleIdx="2" presStyleCnt="3">
        <dgm:presLayoutVars>
          <dgm:chMax val="0"/>
          <dgm:bulletEnabled val="1"/>
        </dgm:presLayoutVars>
      </dgm:prSet>
      <dgm:spPr/>
    </dgm:pt>
    <dgm:pt modelId="{96CFF9C8-A184-46A1-B2E8-609A1D3EEB00}" type="pres">
      <dgm:prSet presAssocID="{FB9F6C27-D51A-48C2-B0C1-C34863C79271}" presName="negativeSpace" presStyleCnt="0"/>
      <dgm:spPr/>
    </dgm:pt>
    <dgm:pt modelId="{FE95E979-EAC5-4F6C-B88E-B661C806F98F}" type="pres">
      <dgm:prSet presAssocID="{FB9F6C27-D51A-48C2-B0C1-C34863C79271}" presName="childText" presStyleLbl="conFgAcc1" presStyleIdx="2" presStyleCnt="3" custScaleY="98945">
        <dgm:presLayoutVars>
          <dgm:bulletEnabled val="1"/>
        </dgm:presLayoutVars>
      </dgm:prSet>
      <dgm:spPr/>
    </dgm:pt>
  </dgm:ptLst>
  <dgm:cxnLst>
    <dgm:cxn modelId="{CC9AD909-F6E7-43A0-92A2-9B6C7D0B700F}" srcId="{DDFD792B-36CD-4986-8284-8999AD7F1710}" destId="{FB9F6C27-D51A-48C2-B0C1-C34863C79271}" srcOrd="2" destOrd="0" parTransId="{625D0207-82E4-474A-92B2-250FEED0C463}" sibTransId="{9E01C048-B8C2-4FDB-8D32-719885CE09CB}"/>
    <dgm:cxn modelId="{5F0B560C-9AAE-4F51-AD23-5996349AC635}" type="presOf" srcId="{41B4A019-F847-4FB7-AF7F-5230898AD9E4}" destId="{3C9E4523-3AAA-40DD-99C5-982A021C0F83}" srcOrd="1" destOrd="0" presId="urn:microsoft.com/office/officeart/2005/8/layout/list1"/>
    <dgm:cxn modelId="{BFC8041B-AF92-49E6-993A-2221D159F666}" type="presOf" srcId="{74D3306A-E0A6-4A39-B31F-68C9B6F2F0A5}" destId="{5BF64BBC-3C46-4048-B507-19D03EA06A7A}" srcOrd="0" destOrd="0" presId="urn:microsoft.com/office/officeart/2005/8/layout/list1"/>
    <dgm:cxn modelId="{C924771B-916D-49B3-89BF-252C2874F19E}" srcId="{41B4A019-F847-4FB7-AF7F-5230898AD9E4}" destId="{74D3306A-E0A6-4A39-B31F-68C9B6F2F0A5}" srcOrd="0" destOrd="0" parTransId="{B6A0E578-3CA9-4B0D-91D7-FAB1ECAAC095}" sibTransId="{6DA243C3-B03B-4A35-A76B-0A7FFFFCC56D}"/>
    <dgm:cxn modelId="{4970052F-5DF1-4BC4-AE77-6CF11E7959FA}" type="presOf" srcId="{FB9F6C27-D51A-48C2-B0C1-C34863C79271}" destId="{180C4337-B724-443E-957E-F860D31B9559}" srcOrd="1" destOrd="0" presId="urn:microsoft.com/office/officeart/2005/8/layout/list1"/>
    <dgm:cxn modelId="{EBE41D5B-B0FC-4734-9D9C-F07DE39788FE}" type="presOf" srcId="{DDFD792B-36CD-4986-8284-8999AD7F1710}" destId="{DA77D370-71F9-4161-A701-D01D92228FFE}" srcOrd="0" destOrd="0" presId="urn:microsoft.com/office/officeart/2005/8/layout/list1"/>
    <dgm:cxn modelId="{9209B94D-5D9F-465A-AAB6-3B92AC999068}" type="presOf" srcId="{FB9F6C27-D51A-48C2-B0C1-C34863C79271}" destId="{9CB5681A-589F-4C64-B800-B7CA44D27B10}" srcOrd="0" destOrd="0" presId="urn:microsoft.com/office/officeart/2005/8/layout/list1"/>
    <dgm:cxn modelId="{2663234E-28FA-4A4B-959B-EF18880072D6}" type="presOf" srcId="{A635BB6E-42C1-4C84-BE99-E07A046ECBE6}" destId="{C49A4052-A377-4C79-BD4C-B310D78EB69A}" srcOrd="1" destOrd="0" presId="urn:microsoft.com/office/officeart/2005/8/layout/list1"/>
    <dgm:cxn modelId="{F4888972-2E0C-4BEB-82AC-249BD7D178A7}" srcId="{DDFD792B-36CD-4986-8284-8999AD7F1710}" destId="{A635BB6E-42C1-4C84-BE99-E07A046ECBE6}" srcOrd="1" destOrd="0" parTransId="{87AEC0E7-64DE-4CB1-8C37-348FDCE596D4}" sibTransId="{4E9CA0A9-82C3-42D0-A108-3C6B4134252C}"/>
    <dgm:cxn modelId="{B5F3F572-1D97-4404-BB25-2421382FC710}" type="presOf" srcId="{A635BB6E-42C1-4C84-BE99-E07A046ECBE6}" destId="{5E5ACCA4-0352-400F-A080-ACA9B20942E7}" srcOrd="0" destOrd="0" presId="urn:microsoft.com/office/officeart/2005/8/layout/list1"/>
    <dgm:cxn modelId="{6434DB74-2CDF-4213-A32A-EFEDB8B2071E}" srcId="{FB9F6C27-D51A-48C2-B0C1-C34863C79271}" destId="{0F3DCF4F-E626-4D68-AE57-EC0B0D6C886B}" srcOrd="0" destOrd="0" parTransId="{4BC38DBA-EB19-4EB1-94CF-005700B6A9D1}" sibTransId="{B4890542-64ED-4C8D-B0E3-5720F205087A}"/>
    <dgm:cxn modelId="{89478E90-BEAA-47A3-B541-729DEDB56EC3}" srcId="{A635BB6E-42C1-4C84-BE99-E07A046ECBE6}" destId="{0AD85131-F8D0-47FC-89AC-520DC82706E4}" srcOrd="0" destOrd="0" parTransId="{7F9234A5-BE7A-4B54-82F5-E55AF6521D0D}" sibTransId="{92C01514-332A-4869-9A24-02EE99B66668}"/>
    <dgm:cxn modelId="{0ED49CA5-CE08-4C73-9DA0-803D45887F96}" srcId="{DDFD792B-36CD-4986-8284-8999AD7F1710}" destId="{41B4A019-F847-4FB7-AF7F-5230898AD9E4}" srcOrd="0" destOrd="0" parTransId="{F8BAE834-B662-4F3E-9143-5FDE2B334B01}" sibTransId="{68C45EF3-9D44-4F54-9075-8A38266E7751}"/>
    <dgm:cxn modelId="{1E8DA9AE-23A0-41B3-AD08-EE405AC31773}" type="presOf" srcId="{41B4A019-F847-4FB7-AF7F-5230898AD9E4}" destId="{90F1EB3A-E307-44B1-A9A6-E9300C1DB40E}" srcOrd="0" destOrd="0" presId="urn:microsoft.com/office/officeart/2005/8/layout/list1"/>
    <dgm:cxn modelId="{DEE65AD1-67B5-484B-B0F2-71A070040848}" type="presOf" srcId="{0F3DCF4F-E626-4D68-AE57-EC0B0D6C886B}" destId="{FE95E979-EAC5-4F6C-B88E-B661C806F98F}" srcOrd="0" destOrd="0" presId="urn:microsoft.com/office/officeart/2005/8/layout/list1"/>
    <dgm:cxn modelId="{B8021FE5-9466-4C9E-AD23-D340FD2EF512}" type="presOf" srcId="{0AD85131-F8D0-47FC-89AC-520DC82706E4}" destId="{63591D53-BDC2-4764-9042-F09B13FE89E6}" srcOrd="0" destOrd="0" presId="urn:microsoft.com/office/officeart/2005/8/layout/list1"/>
    <dgm:cxn modelId="{87D91394-B6E9-4EFF-A8D3-113B1B8A2A69}" type="presParOf" srcId="{DA77D370-71F9-4161-A701-D01D92228FFE}" destId="{C04B48D4-1810-4DEA-8E6D-1D20B96EDD48}" srcOrd="0" destOrd="0" presId="urn:microsoft.com/office/officeart/2005/8/layout/list1"/>
    <dgm:cxn modelId="{24B5A37E-ED7E-4984-8BAE-2B5B68D3D073}" type="presParOf" srcId="{C04B48D4-1810-4DEA-8E6D-1D20B96EDD48}" destId="{90F1EB3A-E307-44B1-A9A6-E9300C1DB40E}" srcOrd="0" destOrd="0" presId="urn:microsoft.com/office/officeart/2005/8/layout/list1"/>
    <dgm:cxn modelId="{0AB95AE4-AB3D-4FCD-9035-AC0DF12EED84}" type="presParOf" srcId="{C04B48D4-1810-4DEA-8E6D-1D20B96EDD48}" destId="{3C9E4523-3AAA-40DD-99C5-982A021C0F83}" srcOrd="1" destOrd="0" presId="urn:microsoft.com/office/officeart/2005/8/layout/list1"/>
    <dgm:cxn modelId="{27E38F94-B53C-473E-8CBB-A538D7828D4A}" type="presParOf" srcId="{DA77D370-71F9-4161-A701-D01D92228FFE}" destId="{DF87929C-6FC1-435F-B579-13124B3871A0}" srcOrd="1" destOrd="0" presId="urn:microsoft.com/office/officeart/2005/8/layout/list1"/>
    <dgm:cxn modelId="{72158CF4-3010-40A6-BC95-097E6BA638C4}" type="presParOf" srcId="{DA77D370-71F9-4161-A701-D01D92228FFE}" destId="{5BF64BBC-3C46-4048-B507-19D03EA06A7A}" srcOrd="2" destOrd="0" presId="urn:microsoft.com/office/officeart/2005/8/layout/list1"/>
    <dgm:cxn modelId="{A73B670A-9A00-4E85-91FC-0AC87D427B75}" type="presParOf" srcId="{DA77D370-71F9-4161-A701-D01D92228FFE}" destId="{84E845FE-FA34-49BC-8223-DF99D426BFA0}" srcOrd="3" destOrd="0" presId="urn:microsoft.com/office/officeart/2005/8/layout/list1"/>
    <dgm:cxn modelId="{F7188F77-6706-4170-B5B0-ABC0BC24A102}" type="presParOf" srcId="{DA77D370-71F9-4161-A701-D01D92228FFE}" destId="{BED31D68-03D9-4492-8DB3-50B2EBB7B4EA}" srcOrd="4" destOrd="0" presId="urn:microsoft.com/office/officeart/2005/8/layout/list1"/>
    <dgm:cxn modelId="{B6C4FD8E-5B17-4C5A-BD53-7ED44BC54EC1}" type="presParOf" srcId="{BED31D68-03D9-4492-8DB3-50B2EBB7B4EA}" destId="{5E5ACCA4-0352-400F-A080-ACA9B20942E7}" srcOrd="0" destOrd="0" presId="urn:microsoft.com/office/officeart/2005/8/layout/list1"/>
    <dgm:cxn modelId="{2D34E005-C975-4A98-A10B-7A4258B6259D}" type="presParOf" srcId="{BED31D68-03D9-4492-8DB3-50B2EBB7B4EA}" destId="{C49A4052-A377-4C79-BD4C-B310D78EB69A}" srcOrd="1" destOrd="0" presId="urn:microsoft.com/office/officeart/2005/8/layout/list1"/>
    <dgm:cxn modelId="{A41C52D0-D3E3-4B56-B15B-37450B0AE396}" type="presParOf" srcId="{DA77D370-71F9-4161-A701-D01D92228FFE}" destId="{6F788FBE-D34F-40E9-8BDF-1D7F8A75870E}" srcOrd="5" destOrd="0" presId="urn:microsoft.com/office/officeart/2005/8/layout/list1"/>
    <dgm:cxn modelId="{E7DB9012-DF90-436F-B6EC-2D8A75D067EA}" type="presParOf" srcId="{DA77D370-71F9-4161-A701-D01D92228FFE}" destId="{63591D53-BDC2-4764-9042-F09B13FE89E6}" srcOrd="6" destOrd="0" presId="urn:microsoft.com/office/officeart/2005/8/layout/list1"/>
    <dgm:cxn modelId="{5BD7DAB6-9E73-433F-8092-73CE551A986B}" type="presParOf" srcId="{DA77D370-71F9-4161-A701-D01D92228FFE}" destId="{764264E6-094B-48BD-B417-08B87E382204}" srcOrd="7" destOrd="0" presId="urn:microsoft.com/office/officeart/2005/8/layout/list1"/>
    <dgm:cxn modelId="{C86F56E7-B0B8-4B1D-84C7-5F19001F4932}" type="presParOf" srcId="{DA77D370-71F9-4161-A701-D01D92228FFE}" destId="{DB771EE0-D558-4964-9D72-F0C8C031EAEC}" srcOrd="8" destOrd="0" presId="urn:microsoft.com/office/officeart/2005/8/layout/list1"/>
    <dgm:cxn modelId="{5EFB57A1-960B-4320-98D6-D5F6FF05F7E8}" type="presParOf" srcId="{DB771EE0-D558-4964-9D72-F0C8C031EAEC}" destId="{9CB5681A-589F-4C64-B800-B7CA44D27B10}" srcOrd="0" destOrd="0" presId="urn:microsoft.com/office/officeart/2005/8/layout/list1"/>
    <dgm:cxn modelId="{8EAF36C4-E845-4984-8578-7EEC318C697D}" type="presParOf" srcId="{DB771EE0-D558-4964-9D72-F0C8C031EAEC}" destId="{180C4337-B724-443E-957E-F860D31B9559}" srcOrd="1" destOrd="0" presId="urn:microsoft.com/office/officeart/2005/8/layout/list1"/>
    <dgm:cxn modelId="{0661E2E7-2BF7-44D5-B2A5-B28FF8B1AD41}" type="presParOf" srcId="{DA77D370-71F9-4161-A701-D01D92228FFE}" destId="{96CFF9C8-A184-46A1-B2E8-609A1D3EEB00}" srcOrd="9" destOrd="0" presId="urn:microsoft.com/office/officeart/2005/8/layout/list1"/>
    <dgm:cxn modelId="{E6B83B5F-CB1A-4720-9251-4AF5B64BC594}" type="presParOf" srcId="{DA77D370-71F9-4161-A701-D01D92228FFE}" destId="{FE95E979-EAC5-4F6C-B88E-B661C806F98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64BBC-3C46-4048-B507-19D03EA06A7A}">
      <dsp:nvSpPr>
        <dsp:cNvPr id="0" name=""/>
        <dsp:cNvSpPr/>
      </dsp:nvSpPr>
      <dsp:spPr>
        <a:xfrm>
          <a:off x="0" y="278395"/>
          <a:ext cx="10972800" cy="749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8016" numCol="1" spcCol="1270" anchor="t" anchorCtr="0">
          <a:noAutofit/>
        </a:bodyPr>
        <a:lstStyle/>
        <a:p>
          <a:pPr marL="171450" lvl="1" indent="-171450" algn="l" defTabSz="800100">
            <a:lnSpc>
              <a:spcPct val="90000"/>
            </a:lnSpc>
            <a:spcBef>
              <a:spcPct val="0"/>
            </a:spcBef>
            <a:spcAft>
              <a:spcPct val="15000"/>
            </a:spcAft>
            <a:buChar char="•"/>
          </a:pPr>
          <a:r>
            <a:rPr lang="en-GB" sz="1800" b="0" kern="1200">
              <a:effectLst/>
              <a:latin typeface="Source Sans Pro" panose="020B0503030403020204" pitchFamily="34" charset="0"/>
              <a:ea typeface="Source Sans Pro" panose="020B0503030403020204" pitchFamily="34" charset="0"/>
            </a:rPr>
            <a:t>You will enter your GCSE grades, AS Level grades and your predicted A Level grades</a:t>
          </a:r>
        </a:p>
      </dsp:txBody>
      <dsp:txXfrm>
        <a:off x="0" y="278395"/>
        <a:ext cx="10972800" cy="749700"/>
      </dsp:txXfrm>
    </dsp:sp>
    <dsp:sp modelId="{3C9E4523-3AAA-40DD-99C5-982A021C0F83}">
      <dsp:nvSpPr>
        <dsp:cNvPr id="0" name=""/>
        <dsp:cNvSpPr/>
      </dsp:nvSpPr>
      <dsp:spPr>
        <a:xfrm>
          <a:off x="548640" y="27475"/>
          <a:ext cx="76809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00100">
            <a:lnSpc>
              <a:spcPct val="90000"/>
            </a:lnSpc>
            <a:spcBef>
              <a:spcPct val="0"/>
            </a:spcBef>
            <a:spcAft>
              <a:spcPct val="35000"/>
            </a:spcAft>
            <a:buNone/>
          </a:pPr>
          <a:r>
            <a:rPr lang="en-GB" sz="1800" b="0" kern="1200">
              <a:effectLst/>
              <a:latin typeface="Source Sans Pro" panose="020B0503030403020204" pitchFamily="34" charset="0"/>
              <a:ea typeface="Source Sans Pro" panose="020B0503030403020204" pitchFamily="34" charset="0"/>
            </a:rPr>
            <a:t>Academic Grades</a:t>
          </a:r>
        </a:p>
      </dsp:txBody>
      <dsp:txXfrm>
        <a:off x="573138" y="51973"/>
        <a:ext cx="7631964" cy="452844"/>
      </dsp:txXfrm>
    </dsp:sp>
    <dsp:sp modelId="{63591D53-BDC2-4764-9042-F09B13FE89E6}">
      <dsp:nvSpPr>
        <dsp:cNvPr id="0" name=""/>
        <dsp:cNvSpPr/>
      </dsp:nvSpPr>
      <dsp:spPr>
        <a:xfrm>
          <a:off x="0" y="1370815"/>
          <a:ext cx="10972800" cy="1017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8016" numCol="1" spcCol="1270" anchor="t" anchorCtr="0">
          <a:noAutofit/>
        </a:bodyPr>
        <a:lstStyle/>
        <a:p>
          <a:pPr marL="171450" lvl="1" indent="-171450" algn="l" defTabSz="800100">
            <a:lnSpc>
              <a:spcPct val="90000"/>
            </a:lnSpc>
            <a:spcBef>
              <a:spcPct val="0"/>
            </a:spcBef>
            <a:spcAft>
              <a:spcPct val="15000"/>
            </a:spcAft>
            <a:buChar char="•"/>
          </a:pPr>
          <a:r>
            <a:rPr lang="en-GB" sz="1800" b="0" kern="1200">
              <a:effectLst/>
              <a:latin typeface="Source Sans Pro" panose="020B0503030403020204" pitchFamily="34" charset="0"/>
              <a:ea typeface="Source Sans Pro" panose="020B0503030403020204" pitchFamily="34" charset="0"/>
            </a:rPr>
            <a:t>This is your chance to explain why you would be the perfect student for the course you have applied for</a:t>
          </a:r>
        </a:p>
      </dsp:txBody>
      <dsp:txXfrm>
        <a:off x="0" y="1370815"/>
        <a:ext cx="10972800" cy="1017450"/>
      </dsp:txXfrm>
    </dsp:sp>
    <dsp:sp modelId="{C49A4052-A377-4C79-BD4C-B310D78EB69A}">
      <dsp:nvSpPr>
        <dsp:cNvPr id="0" name=""/>
        <dsp:cNvSpPr/>
      </dsp:nvSpPr>
      <dsp:spPr>
        <a:xfrm>
          <a:off x="548640" y="1119895"/>
          <a:ext cx="7680960" cy="5018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00100">
            <a:lnSpc>
              <a:spcPct val="90000"/>
            </a:lnSpc>
            <a:spcBef>
              <a:spcPct val="0"/>
            </a:spcBef>
            <a:spcAft>
              <a:spcPct val="35000"/>
            </a:spcAft>
            <a:buNone/>
          </a:pPr>
          <a:r>
            <a:rPr lang="en-GB" sz="1800" b="0" kern="1200">
              <a:effectLst/>
              <a:latin typeface="Source Sans Pro" panose="020B0503030403020204" pitchFamily="34" charset="0"/>
              <a:ea typeface="Source Sans Pro" panose="020B0503030403020204" pitchFamily="34" charset="0"/>
            </a:rPr>
            <a:t>Personal Statement</a:t>
          </a:r>
        </a:p>
      </dsp:txBody>
      <dsp:txXfrm>
        <a:off x="573138" y="1144393"/>
        <a:ext cx="7631964" cy="452844"/>
      </dsp:txXfrm>
    </dsp:sp>
    <dsp:sp modelId="{FE95E979-EAC5-4F6C-B88E-B661C806F98F}">
      <dsp:nvSpPr>
        <dsp:cNvPr id="0" name=""/>
        <dsp:cNvSpPr/>
      </dsp:nvSpPr>
      <dsp:spPr>
        <a:xfrm>
          <a:off x="0" y="2730985"/>
          <a:ext cx="10972800" cy="100671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8016" numCol="1" spcCol="1270" anchor="t" anchorCtr="0">
          <a:noAutofit/>
        </a:bodyPr>
        <a:lstStyle/>
        <a:p>
          <a:pPr marL="171450" lvl="1" indent="-171450" algn="l" defTabSz="800100">
            <a:lnSpc>
              <a:spcPct val="90000"/>
            </a:lnSpc>
            <a:spcBef>
              <a:spcPct val="0"/>
            </a:spcBef>
            <a:spcAft>
              <a:spcPct val="15000"/>
            </a:spcAft>
            <a:buChar char="•"/>
          </a:pPr>
          <a:r>
            <a:rPr lang="en-GB" sz="1800" b="0" kern="1200">
              <a:effectLst/>
              <a:latin typeface="Source Sans Pro" panose="020B0503030403020204" pitchFamily="34" charset="0"/>
              <a:ea typeface="Source Sans Pro" panose="020B0503030403020204" pitchFamily="34" charset="0"/>
            </a:rPr>
            <a:t>Your teachers explain the context of your application, any extenuating circumstances , and describe your abilities</a:t>
          </a:r>
        </a:p>
      </dsp:txBody>
      <dsp:txXfrm>
        <a:off x="0" y="2730985"/>
        <a:ext cx="10972800" cy="1006715"/>
      </dsp:txXfrm>
    </dsp:sp>
    <dsp:sp modelId="{180C4337-B724-443E-957E-F860D31B9559}">
      <dsp:nvSpPr>
        <dsp:cNvPr id="0" name=""/>
        <dsp:cNvSpPr/>
      </dsp:nvSpPr>
      <dsp:spPr>
        <a:xfrm>
          <a:off x="548640" y="2480065"/>
          <a:ext cx="76809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00100">
            <a:lnSpc>
              <a:spcPct val="90000"/>
            </a:lnSpc>
            <a:spcBef>
              <a:spcPct val="0"/>
            </a:spcBef>
            <a:spcAft>
              <a:spcPct val="35000"/>
            </a:spcAft>
            <a:buNone/>
          </a:pPr>
          <a:r>
            <a:rPr lang="en-GB" sz="1800" b="0" kern="1200">
              <a:effectLst/>
              <a:latin typeface="Source Sans Pro" panose="020B0503030403020204" pitchFamily="34" charset="0"/>
              <a:ea typeface="Source Sans Pro" panose="020B0503030403020204" pitchFamily="34" charset="0"/>
            </a:rPr>
            <a:t>Teacher’s Reference</a:t>
          </a:r>
        </a:p>
      </dsp:txBody>
      <dsp:txXfrm>
        <a:off x="573138" y="2504563"/>
        <a:ext cx="763196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06CD9-8CC8-43AD-A99C-98005F7F2095}" type="datetimeFigureOut">
              <a:rPr lang="en-GB" smtClean="0"/>
              <a:t>26/06/2023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59DDD-A0F6-4D90-9794-401766CF2433}" type="slidenum">
              <a:rPr lang="en-GB" smtClean="0"/>
              <a:t>‹#›</a:t>
            </a:fld>
            <a:endParaRPr lang="en-GB"/>
          </a:p>
        </p:txBody>
      </p:sp>
    </p:spTree>
    <p:extLst>
      <p:ext uri="{BB962C8B-B14F-4D97-AF65-F5344CB8AC3E}">
        <p14:creationId xmlns:p14="http://schemas.microsoft.com/office/powerpoint/2010/main" val="148842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a:t>- And I will pick on someone to share their sentence so make sure you have at least one sentence ready.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64106-E1A4-42A8-9C6E-7AEC8798B1D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25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22275" y="1241425"/>
            <a:ext cx="5953125" cy="3349625"/>
          </a:xfrm>
          <a:ln/>
        </p:spPr>
      </p:sp>
      <p:sp>
        <p:nvSpPr>
          <p:cNvPr id="481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b="1" i="1"/>
          </a:p>
          <a:p>
            <a:pPr>
              <a:defRPr/>
            </a:pPr>
            <a:endParaRPr lang="en-US" altLang="en-US"/>
          </a:p>
          <a:p>
            <a:pPr>
              <a:defRPr/>
            </a:pPr>
            <a:r>
              <a:rPr lang="en-US" altLang="en-US" b="1"/>
              <a:t>What next ?</a:t>
            </a:r>
          </a:p>
          <a:p>
            <a:pPr>
              <a:defRPr/>
            </a:pPr>
            <a:endParaRPr lang="en-US" altLang="en-US" b="1"/>
          </a:p>
          <a:p>
            <a:pPr>
              <a:defRPr/>
            </a:pPr>
            <a:r>
              <a:rPr lang="en-US" altLang="en-US"/>
              <a:t>Now you know more about Oxford and our application process you can make an informed decisions about whether it might be for you. </a:t>
            </a:r>
          </a:p>
          <a:p>
            <a:pPr>
              <a:defRPr/>
            </a:pPr>
            <a:endParaRPr lang="en-US" altLang="en-US"/>
          </a:p>
          <a:p>
            <a:pPr>
              <a:defRPr/>
            </a:pPr>
            <a:r>
              <a:rPr lang="en-US" altLang="en-US"/>
              <a:t>If so…..when it comes to being and showing that you are passionate about your subject…here are some reminders….</a:t>
            </a:r>
          </a:p>
          <a:p>
            <a:pPr>
              <a:defRPr/>
            </a:pPr>
            <a:endParaRPr lang="en-US" altLang="en-US"/>
          </a:p>
          <a:p>
            <a:pPr>
              <a:defRPr/>
            </a:pPr>
            <a:r>
              <a:rPr lang="en-GB" sz="1600" b="1">
                <a:solidFill>
                  <a:srgbClr val="0066FF"/>
                </a:solidFill>
                <a:effectLst>
                  <a:outerShdw blurRad="50800" dist="38100" dir="2700000" algn="tl" rotWithShape="0">
                    <a:prstClr val="black">
                      <a:alpha val="40000"/>
                    </a:prstClr>
                  </a:outerShdw>
                </a:effectLst>
              </a:rPr>
              <a:t>Programme of study</a:t>
            </a:r>
          </a:p>
          <a:p>
            <a:pPr marL="285750" indent="-285750">
              <a:buFont typeface="Arial" panose="020B0604020202020204" pitchFamily="34" charset="0"/>
              <a:buChar char="•"/>
              <a:defRPr/>
            </a:pPr>
            <a:r>
              <a:rPr lang="en-GB"/>
              <a:t>Course choice is the most important decision –research thoroughly, personal interest(s) </a:t>
            </a:r>
          </a:p>
          <a:p>
            <a:pPr>
              <a:spcBef>
                <a:spcPts val="1200"/>
              </a:spcBef>
              <a:defRPr/>
            </a:pPr>
            <a:r>
              <a:rPr lang="en-GB" sz="1600" b="1">
                <a:solidFill>
                  <a:srgbClr val="0066FF"/>
                </a:solidFill>
                <a:effectLst>
                  <a:outerShdw blurRad="50800" dist="38100" dir="2700000" algn="tl" rotWithShape="0">
                    <a:prstClr val="black">
                      <a:alpha val="40000"/>
                    </a:prstClr>
                  </a:outerShdw>
                </a:effectLst>
              </a:rPr>
              <a:t>Results</a:t>
            </a:r>
          </a:p>
          <a:p>
            <a:pPr marL="285750" indent="-285750">
              <a:buFont typeface="Arial" panose="020B0604020202020204" pitchFamily="34" charset="0"/>
              <a:buChar char="•"/>
              <a:defRPr/>
            </a:pPr>
            <a:r>
              <a:rPr lang="en-GB"/>
              <a:t>Work hard to do as well as you can in your current studies</a:t>
            </a:r>
          </a:p>
          <a:p>
            <a:pPr>
              <a:defRPr/>
            </a:pPr>
            <a:endParaRPr lang="en-GB" sz="1000"/>
          </a:p>
          <a:p>
            <a:pPr>
              <a:defRPr/>
            </a:pPr>
            <a:r>
              <a:rPr lang="en-GB" sz="1600" b="1">
                <a:solidFill>
                  <a:srgbClr val="0066FF"/>
                </a:solidFill>
                <a:effectLst>
                  <a:outerShdw blurRad="50800" dist="38100" dir="2700000" algn="tl" rotWithShape="0">
                    <a:prstClr val="black">
                      <a:alpha val="40000"/>
                    </a:prstClr>
                  </a:outerShdw>
                </a:effectLst>
              </a:rPr>
              <a:t>Engage and explore</a:t>
            </a:r>
          </a:p>
          <a:p>
            <a:pPr marL="285750" indent="-285750">
              <a:buFont typeface="Arial" panose="020B0604020202020204" pitchFamily="34" charset="0"/>
              <a:buChar char="•"/>
              <a:defRPr/>
            </a:pPr>
            <a:r>
              <a:rPr lang="en-GB"/>
              <a:t>Be proactive in your learning – current studies and interests relevant to your intended degree</a:t>
            </a:r>
          </a:p>
          <a:p>
            <a:pPr>
              <a:spcBef>
                <a:spcPts val="1200"/>
              </a:spcBef>
              <a:defRPr/>
            </a:pPr>
            <a:r>
              <a:rPr lang="en-GB" sz="1600" b="1">
                <a:solidFill>
                  <a:srgbClr val="0066FF"/>
                </a:solidFill>
                <a:effectLst>
                  <a:outerShdw blurRad="50800" dist="38100" dir="2700000" algn="tl" rotWithShape="0">
                    <a:prstClr val="black">
                      <a:alpha val="40000"/>
                    </a:prstClr>
                  </a:outerShdw>
                </a:effectLst>
              </a:rPr>
              <a:t>Practise</a:t>
            </a:r>
          </a:p>
          <a:p>
            <a:pPr marL="285750" indent="-285750">
              <a:buFont typeface="Arial" panose="020B0604020202020204" pitchFamily="34" charset="0"/>
              <a:buChar char="•"/>
              <a:defRPr/>
            </a:pPr>
            <a:r>
              <a:rPr lang="en-GB"/>
              <a:t>Discussing your academic interest(s)</a:t>
            </a:r>
          </a:p>
          <a:p>
            <a:pPr marL="285750" indent="-285750">
              <a:buFont typeface="Arial" panose="020B0604020202020204" pitchFamily="34" charset="0"/>
              <a:buChar char="•"/>
              <a:defRPr/>
            </a:pPr>
            <a:r>
              <a:rPr lang="en-GB"/>
              <a:t>Past/example admissions test papers</a:t>
            </a:r>
          </a:p>
          <a:p>
            <a:pPr marL="285750" indent="-285750">
              <a:buFont typeface="Arial" panose="020B0604020202020204" pitchFamily="34" charset="0"/>
              <a:buChar char="•"/>
              <a:defRPr/>
            </a:pPr>
            <a:r>
              <a:rPr lang="en-GB"/>
              <a:t>Time management – generally and for tests/exams</a:t>
            </a:r>
          </a:p>
          <a:p>
            <a:pPr>
              <a:defRPr/>
            </a:pPr>
            <a:endParaRPr lang="en-US" altLang="en-US"/>
          </a:p>
          <a:p>
            <a:pPr>
              <a:defRPr/>
            </a:pPr>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defRPr>
            </a:lvl1pPr>
            <a:lvl2pPr marL="742950" indent="-285750" eaLnBrk="0" hangingPunct="0">
              <a:spcBef>
                <a:spcPct val="30000"/>
              </a:spcBef>
              <a:defRPr sz="1200">
                <a:solidFill>
                  <a:schemeClr val="tx1"/>
                </a:solidFill>
                <a:latin typeface="Verdana" pitchFamily="34" charset="0"/>
              </a:defRPr>
            </a:lvl2pPr>
            <a:lvl3pPr marL="1143000" indent="-228600" eaLnBrk="0" hangingPunct="0">
              <a:spcBef>
                <a:spcPct val="30000"/>
              </a:spcBef>
              <a:defRPr sz="1200">
                <a:solidFill>
                  <a:schemeClr val="tx1"/>
                </a:solidFill>
                <a:latin typeface="Verdana" pitchFamily="34" charset="0"/>
              </a:defRPr>
            </a:lvl3pPr>
            <a:lvl4pPr marL="1600200" indent="-228600" eaLnBrk="0" hangingPunct="0">
              <a:spcBef>
                <a:spcPct val="30000"/>
              </a:spcBef>
              <a:defRPr sz="1200">
                <a:solidFill>
                  <a:schemeClr val="tx1"/>
                </a:solidFill>
                <a:latin typeface="Verdana" pitchFamily="34" charset="0"/>
              </a:defRPr>
            </a:lvl4pPr>
            <a:lvl5pPr marL="2057400" indent="-228600" eaLnBrk="0" hangingPunct="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eaLnBrk="1" hangingPunct="1">
              <a:spcBef>
                <a:spcPct val="0"/>
              </a:spcBef>
            </a:pPr>
            <a:fld id="{441185F7-BB31-448B-89FC-F9672048CF4D}" type="slidenum">
              <a:rPr lang="en-GB" altLang="en-US" smtClean="0">
                <a:ea typeface="ＭＳ Ｐゴシック" pitchFamily="34" charset="-128"/>
              </a:rPr>
              <a:pPr eaLnBrk="1" hangingPunct="1">
                <a:spcBef>
                  <a:spcPct val="0"/>
                </a:spcBef>
              </a:pPr>
              <a:t>18</a:t>
            </a:fld>
            <a:endParaRPr lang="en-GB" altLang="en-US">
              <a:ea typeface="ＭＳ Ｐゴシック" pitchFamily="34" charset="-128"/>
            </a:endParaRPr>
          </a:p>
        </p:txBody>
      </p:sp>
    </p:spTree>
    <p:extLst>
      <p:ext uri="{BB962C8B-B14F-4D97-AF65-F5344CB8AC3E}">
        <p14:creationId xmlns:p14="http://schemas.microsoft.com/office/powerpoint/2010/main" val="2047777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041E4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41E42"/>
                </a:solidFill>
              </a:defRPr>
            </a:lvl1pPr>
          </a:lstStyle>
          <a:p>
            <a:fld id="{58ACCE06-E3F3-264B-A44A-A71D9A35F464}" type="slidenum">
              <a:rPr lang="en-US" smtClean="0"/>
              <a:pPr/>
              <a:t>‹#›</a:t>
            </a:fld>
            <a:endParaRPr lang="en-US"/>
          </a:p>
        </p:txBody>
      </p:sp>
      <p:sp>
        <p:nvSpPr>
          <p:cNvPr id="8" name="Title 1"/>
          <p:cNvSpPr>
            <a:spLocks noGrp="1"/>
          </p:cNvSpPr>
          <p:nvPr>
            <p:ph type="ctrTitle"/>
          </p:nvPr>
        </p:nvSpPr>
        <p:spPr>
          <a:xfrm>
            <a:off x="914400" y="2914664"/>
            <a:ext cx="10363200" cy="1470025"/>
          </a:xfrm>
        </p:spPr>
        <p:txBody>
          <a:bodyPr>
            <a:normAutofit/>
          </a:bodyPr>
          <a:lstStyle>
            <a:lvl1pPr algn="l">
              <a:defRPr sz="2700">
                <a:solidFill>
                  <a:srgbClr val="041E42"/>
                </a:solidFill>
                <a:latin typeface="Times New Roman"/>
                <a:cs typeface="Times New Roman"/>
              </a:defRPr>
            </a:lvl1pPr>
          </a:lstStyle>
          <a:p>
            <a:r>
              <a:rPr lang="en-GB"/>
              <a:t>Click to edit Master title style</a:t>
            </a:r>
            <a:endParaRPr lang="en-US"/>
          </a:p>
        </p:txBody>
      </p:sp>
      <p:sp>
        <p:nvSpPr>
          <p:cNvPr id="9" name="Subtitle 2"/>
          <p:cNvSpPr>
            <a:spLocks noGrp="1"/>
          </p:cNvSpPr>
          <p:nvPr>
            <p:ph type="subTitle" idx="1"/>
          </p:nvPr>
        </p:nvSpPr>
        <p:spPr>
          <a:xfrm>
            <a:off x="914402" y="6037484"/>
            <a:ext cx="6052105" cy="637739"/>
          </a:xfrm>
        </p:spPr>
        <p:txBody>
          <a:bodyPr>
            <a:normAutofit/>
          </a:bodyPr>
          <a:lstStyle>
            <a:lvl1pPr marL="0" indent="0" algn="l">
              <a:buNone/>
              <a:defRPr sz="750" b="0" i="0">
                <a:solidFill>
                  <a:srgbClr val="041E4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pic>
        <p:nvPicPr>
          <p:cNvPr id="3" name="Picture 2">
            <a:extLst>
              <a:ext uri="{FF2B5EF4-FFF2-40B4-BE49-F238E27FC236}">
                <a16:creationId xmlns:a16="http://schemas.microsoft.com/office/drawing/2014/main" id="{14D73644-0691-4C4E-8632-D111B0204ABE}"/>
              </a:ext>
            </a:extLst>
          </p:cNvPr>
          <p:cNvPicPr>
            <a:picLocks noChangeAspect="1"/>
          </p:cNvPicPr>
          <p:nvPr userDrawn="1"/>
        </p:nvPicPr>
        <p:blipFill>
          <a:blip r:embed="rId2"/>
          <a:stretch>
            <a:fillRect/>
          </a:stretch>
        </p:blipFill>
        <p:spPr>
          <a:xfrm>
            <a:off x="931636" y="531554"/>
            <a:ext cx="3144580" cy="730315"/>
          </a:xfrm>
          <a:prstGeom prst="rect">
            <a:avLst/>
          </a:prstGeom>
        </p:spPr>
      </p:pic>
    </p:spTree>
    <p:extLst>
      <p:ext uri="{BB962C8B-B14F-4D97-AF65-F5344CB8AC3E}">
        <p14:creationId xmlns:p14="http://schemas.microsoft.com/office/powerpoint/2010/main" val="227561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Oxford Blue">
    <p:bg>
      <p:bgPr>
        <a:solidFill>
          <a:srgbClr val="041E4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6"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2011431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 Mid Blue">
    <p:bg>
      <p:bgPr>
        <a:solidFill>
          <a:srgbClr val="21366E"/>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86697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 Azure">
    <p:bg>
      <p:bgPr>
        <a:solidFill>
          <a:srgbClr val="5E8AB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193593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Beer Cellar Blue">
    <p:bg>
      <p:bgPr>
        <a:solidFill>
          <a:srgbClr val="B1C9E8"/>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rgbClr val="000000"/>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387249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Summer Blue">
    <p:bg>
      <p:bgPr>
        <a:solidFill>
          <a:srgbClr val="68D2DF"/>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rgbClr val="041E42"/>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1583289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Newman Green">
    <p:bg>
      <p:bgPr>
        <a:solidFill>
          <a:srgbClr val="77C19A"/>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1516553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Durham Green">
    <p:bg>
      <p:bgPr>
        <a:solidFill>
          <a:srgbClr val="28614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314257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Michaelmas Grey">
    <p:bg>
      <p:bgPr>
        <a:solidFill>
          <a:srgbClr val="51534A"/>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372603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Chapel Velvet">
    <p:bg>
      <p:bgPr>
        <a:solidFill>
          <a:srgbClr val="7E2D4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3895296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Pope Purple">
    <p:bg>
      <p:bgPr>
        <a:solidFill>
          <a:srgbClr val="813F9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212991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xford Blue">
    <p:bg>
      <p:bgPr>
        <a:solidFill>
          <a:srgbClr val="041E42"/>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909646FE-4DC0-4B49-B10D-9B7BC287A910}"/>
              </a:ext>
            </a:extLst>
          </p:cNvPr>
          <p:cNvPicPr>
            <a:picLocks noChangeAspect="1"/>
          </p:cNvPicPr>
          <p:nvPr userDrawn="1"/>
        </p:nvPicPr>
        <p:blipFill>
          <a:blip r:embed="rId2"/>
          <a:stretch>
            <a:fillRect/>
          </a:stretch>
        </p:blipFill>
        <p:spPr>
          <a:xfrm>
            <a:off x="931636" y="531553"/>
            <a:ext cx="3144582" cy="730315"/>
          </a:xfrm>
          <a:prstGeom prst="rect">
            <a:avLst/>
          </a:prstGeom>
        </p:spPr>
      </p:pic>
      <p:sp>
        <p:nvSpPr>
          <p:cNvPr id="2" name="Title 1"/>
          <p:cNvSpPr>
            <a:spLocks noGrp="1"/>
          </p:cNvSpPr>
          <p:nvPr>
            <p:ph type="ctrTitle"/>
          </p:nvPr>
        </p:nvSpPr>
        <p:spPr>
          <a:xfrm>
            <a:off x="914400" y="2914664"/>
            <a:ext cx="10363200" cy="1470025"/>
          </a:xfrm>
        </p:spPr>
        <p:txBody>
          <a:bodyPr>
            <a:normAutofit/>
          </a:bodyPr>
          <a:lstStyle>
            <a:lvl1pPr algn="l">
              <a:defRPr sz="2700">
                <a:solidFill>
                  <a:schemeClr val="bg1"/>
                </a:solidFill>
                <a:latin typeface="Times New Roman"/>
                <a:cs typeface="Times New Roman"/>
              </a:defRPr>
            </a:lvl1pPr>
          </a:lstStyle>
          <a:p>
            <a:r>
              <a:rPr lang="en-GB"/>
              <a:t>Click to edit Master 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CCE06-E3F3-264B-A44A-A71D9A35F464}" type="slidenum">
              <a:rPr lang="en-US" smtClean="0"/>
              <a:t>‹#›</a:t>
            </a:fld>
            <a:endParaRPr lang="en-US"/>
          </a:p>
        </p:txBody>
      </p:sp>
      <p:sp>
        <p:nvSpPr>
          <p:cNvPr id="10" name="Subtitle 2"/>
          <p:cNvSpPr>
            <a:spLocks noGrp="1"/>
          </p:cNvSpPr>
          <p:nvPr>
            <p:ph type="subTitle" idx="1"/>
          </p:nvPr>
        </p:nvSpPr>
        <p:spPr>
          <a:xfrm>
            <a:off x="914402" y="6037484"/>
            <a:ext cx="6052105" cy="637739"/>
          </a:xfrm>
        </p:spPr>
        <p:txBody>
          <a:bodyPr>
            <a:normAutofit/>
          </a:bodyPr>
          <a:lstStyle>
            <a:lvl1pPr marL="0" indent="0" algn="l">
              <a:buNone/>
              <a:defRPr sz="750" b="0" i="0">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12282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Sandstone">
    <p:bg>
      <p:bgPr>
        <a:solidFill>
          <a:srgbClr val="EFDBB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rgbClr val="000000"/>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2437235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slide –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6" name="Title 1"/>
          <p:cNvSpPr>
            <a:spLocks noGrp="1"/>
          </p:cNvSpPr>
          <p:nvPr>
            <p:ph type="ctrTitle" hasCustomPrompt="1"/>
          </p:nvPr>
        </p:nvSpPr>
        <p:spPr>
          <a:xfrm>
            <a:off x="914400" y="2914664"/>
            <a:ext cx="10363200" cy="1470025"/>
          </a:xfrm>
        </p:spPr>
        <p:txBody>
          <a:bodyPr>
            <a:normAutofit/>
          </a:bodyPr>
          <a:lstStyle>
            <a:lvl1pPr algn="l">
              <a:defRPr sz="2700" baseline="0">
                <a:solidFill>
                  <a:srgbClr val="041E42"/>
                </a:solidFill>
                <a:latin typeface="Times New Roman"/>
                <a:cs typeface="Times New Roman"/>
              </a:defRPr>
            </a:lvl1pPr>
          </a:lstStyle>
          <a:p>
            <a:r>
              <a:rPr lang="en-GB"/>
              <a:t>Thank you.</a:t>
            </a:r>
            <a:endParaRPr lang="en-US"/>
          </a:p>
        </p:txBody>
      </p:sp>
      <p:pic>
        <p:nvPicPr>
          <p:cNvPr id="8" name="Picture 7">
            <a:extLst>
              <a:ext uri="{FF2B5EF4-FFF2-40B4-BE49-F238E27FC236}">
                <a16:creationId xmlns:a16="http://schemas.microsoft.com/office/drawing/2014/main" id="{9DFEBF85-C3B7-4D6D-BE04-747229B820AC}"/>
              </a:ext>
            </a:extLst>
          </p:cNvPr>
          <p:cNvPicPr>
            <a:picLocks noChangeAspect="1"/>
          </p:cNvPicPr>
          <p:nvPr userDrawn="1"/>
        </p:nvPicPr>
        <p:blipFill>
          <a:blip r:embed="rId2"/>
          <a:stretch>
            <a:fillRect/>
          </a:stretch>
        </p:blipFill>
        <p:spPr>
          <a:xfrm>
            <a:off x="931636" y="531554"/>
            <a:ext cx="3144580" cy="730315"/>
          </a:xfrm>
          <a:prstGeom prst="rect">
            <a:avLst/>
          </a:prstGeom>
        </p:spPr>
      </p:pic>
    </p:spTree>
    <p:extLst>
      <p:ext uri="{BB962C8B-B14F-4D97-AF65-F5344CB8AC3E}">
        <p14:creationId xmlns:p14="http://schemas.microsoft.com/office/powerpoint/2010/main" val="2893329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 Oxford Blue">
    <p:bg>
      <p:bgPr>
        <a:solidFill>
          <a:srgbClr val="041E4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6" name="Title 1"/>
          <p:cNvSpPr>
            <a:spLocks noGrp="1"/>
          </p:cNvSpPr>
          <p:nvPr>
            <p:ph type="ctrTitle" hasCustomPrompt="1"/>
          </p:nvPr>
        </p:nvSpPr>
        <p:spPr>
          <a:xfrm>
            <a:off x="914400" y="2914664"/>
            <a:ext cx="10363200" cy="1470025"/>
          </a:xfrm>
        </p:spPr>
        <p:txBody>
          <a:bodyPr>
            <a:normAutofit/>
          </a:bodyPr>
          <a:lstStyle>
            <a:lvl1pPr algn="l">
              <a:defRPr sz="2700" baseline="0">
                <a:solidFill>
                  <a:schemeClr val="bg1"/>
                </a:solidFill>
                <a:latin typeface="Times New Roman"/>
                <a:cs typeface="Times New Roman"/>
              </a:defRPr>
            </a:lvl1pPr>
          </a:lstStyle>
          <a:p>
            <a:r>
              <a:rPr lang="en-GB"/>
              <a:t>Thank you.</a:t>
            </a:r>
            <a:endParaRPr lang="en-US"/>
          </a:p>
        </p:txBody>
      </p:sp>
      <p:pic>
        <p:nvPicPr>
          <p:cNvPr id="8" name="Picture 7" descr="Text&#10;&#10;Description automatically generated">
            <a:extLst>
              <a:ext uri="{FF2B5EF4-FFF2-40B4-BE49-F238E27FC236}">
                <a16:creationId xmlns:a16="http://schemas.microsoft.com/office/drawing/2014/main" id="{4B22F5C6-9CAC-413F-8FB5-7F2FB0A1038F}"/>
              </a:ext>
            </a:extLst>
          </p:cNvPr>
          <p:cNvPicPr>
            <a:picLocks noChangeAspect="1"/>
          </p:cNvPicPr>
          <p:nvPr userDrawn="1"/>
        </p:nvPicPr>
        <p:blipFill>
          <a:blip r:embed="rId2"/>
          <a:stretch>
            <a:fillRect/>
          </a:stretch>
        </p:blipFill>
        <p:spPr>
          <a:xfrm>
            <a:off x="931636" y="531553"/>
            <a:ext cx="3144582" cy="730315"/>
          </a:xfrm>
          <a:prstGeom prst="rect">
            <a:avLst/>
          </a:prstGeom>
        </p:spPr>
      </p:pic>
    </p:spTree>
    <p:extLst>
      <p:ext uri="{BB962C8B-B14F-4D97-AF65-F5344CB8AC3E}">
        <p14:creationId xmlns:p14="http://schemas.microsoft.com/office/powerpoint/2010/main" val="201947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gn - Times New Roman 96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972800" cy="1143000"/>
          </a:xfrm>
        </p:spPr>
        <p:txBody>
          <a:bodyPr>
            <a:noAutofit/>
          </a:bodyPr>
          <a:lstStyle>
            <a:lvl1pPr algn="l">
              <a:defRPr sz="7200"/>
            </a:lvl1pPr>
          </a:lstStyle>
          <a:p>
            <a:r>
              <a:rPr lang="en-GB"/>
              <a:t>Click to edit Master title style</a:t>
            </a:r>
          </a:p>
        </p:txBody>
      </p:sp>
      <p:pic>
        <p:nvPicPr>
          <p:cNvPr id="5" name="Picture 4" descr="Logo&#10;&#10;Description automatically generated">
            <a:extLst>
              <a:ext uri="{FF2B5EF4-FFF2-40B4-BE49-F238E27FC236}">
                <a16:creationId xmlns:a16="http://schemas.microsoft.com/office/drawing/2014/main" id="{327791E2-E148-4B5D-80AC-32ED3FD02BE6}"/>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748525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gn - Times New Roman 80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972800" cy="1143000"/>
          </a:xfrm>
        </p:spPr>
        <p:txBody>
          <a:bodyPr>
            <a:noAutofit/>
          </a:bodyPr>
          <a:lstStyle>
            <a:lvl1pPr algn="l">
              <a:defRPr sz="6000"/>
            </a:lvl1pPr>
          </a:lstStyle>
          <a:p>
            <a:r>
              <a:rPr lang="en-GB"/>
              <a:t>Click to edit Master title style</a:t>
            </a:r>
          </a:p>
        </p:txBody>
      </p:sp>
      <p:pic>
        <p:nvPicPr>
          <p:cNvPr id="5" name="Picture 4" descr="Logo&#10;&#10;Description automatically generated">
            <a:extLst>
              <a:ext uri="{FF2B5EF4-FFF2-40B4-BE49-F238E27FC236}">
                <a16:creationId xmlns:a16="http://schemas.microsoft.com/office/drawing/2014/main" id="{87113B4E-2969-4381-964C-E6836557A727}"/>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10859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gn - Times New Roman 48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769600" cy="1143000"/>
          </a:xfrm>
        </p:spPr>
        <p:txBody>
          <a:bodyPr>
            <a:noAutofit/>
          </a:bodyPr>
          <a:lstStyle>
            <a:lvl1pPr algn="l">
              <a:defRPr sz="3600"/>
            </a:lvl1pPr>
          </a:lstStyle>
          <a:p>
            <a:r>
              <a:rPr lang="en-GB"/>
              <a:t>Click to edit Master title style</a:t>
            </a:r>
          </a:p>
        </p:txBody>
      </p:sp>
      <p:pic>
        <p:nvPicPr>
          <p:cNvPr id="4" name="Picture 3" descr="Logo&#10;&#10;Description automatically generated">
            <a:extLst>
              <a:ext uri="{FF2B5EF4-FFF2-40B4-BE49-F238E27FC236}">
                <a16:creationId xmlns:a16="http://schemas.microsoft.com/office/drawing/2014/main" id="{466F34B3-EFDC-42DB-AA28-11A8B0767885}"/>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528690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gn - Sabon 96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972800" cy="1143000"/>
          </a:xfrm>
        </p:spPr>
        <p:txBody>
          <a:bodyPr>
            <a:noAutofit/>
          </a:bodyPr>
          <a:lstStyle>
            <a:lvl1pPr algn="l">
              <a:defRPr sz="7200" b="0" i="0">
                <a:latin typeface="Times New Roman" panose="02020603050405020304" pitchFamily="18" charset="0"/>
                <a:cs typeface="Times New Roman" panose="02020603050405020304" pitchFamily="18" charset="0"/>
              </a:defRPr>
            </a:lvl1pPr>
          </a:lstStyle>
          <a:p>
            <a:r>
              <a:rPr lang="en-GB"/>
              <a:t>Click to edit Master title style</a:t>
            </a:r>
          </a:p>
        </p:txBody>
      </p:sp>
      <p:pic>
        <p:nvPicPr>
          <p:cNvPr id="4" name="Picture 3" descr="Logo&#10;&#10;Description automatically generated">
            <a:extLst>
              <a:ext uri="{FF2B5EF4-FFF2-40B4-BE49-F238E27FC236}">
                <a16:creationId xmlns:a16="http://schemas.microsoft.com/office/drawing/2014/main" id="{ECF59829-0040-4108-8B07-EB9CF2CB434D}"/>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2325006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gn - Sabon 80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972800" cy="1143000"/>
          </a:xfrm>
        </p:spPr>
        <p:txBody>
          <a:bodyPr>
            <a:noAutofit/>
          </a:bodyPr>
          <a:lstStyle>
            <a:lvl1pPr algn="l">
              <a:defRPr sz="6000" b="0" i="0">
                <a:latin typeface="Times New Roman" panose="02020603050405020304" pitchFamily="18" charset="0"/>
                <a:cs typeface="Times New Roman" panose="02020603050405020304" pitchFamily="18" charset="0"/>
              </a:defRPr>
            </a:lvl1pPr>
          </a:lstStyle>
          <a:p>
            <a:r>
              <a:rPr lang="en-GB"/>
              <a:t>Click to edit Master title style</a:t>
            </a:r>
          </a:p>
        </p:txBody>
      </p:sp>
      <p:pic>
        <p:nvPicPr>
          <p:cNvPr id="4" name="Picture 3" descr="Logo&#10;&#10;Description automatically generated">
            <a:extLst>
              <a:ext uri="{FF2B5EF4-FFF2-40B4-BE49-F238E27FC236}">
                <a16:creationId xmlns:a16="http://schemas.microsoft.com/office/drawing/2014/main" id="{8BC27E56-EEF7-4DE4-9769-C8538CC4F959}"/>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1844811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gn - Sabon 48pt">
    <p:spTree>
      <p:nvGrpSpPr>
        <p:cNvPr id="1" name=""/>
        <p:cNvGrpSpPr/>
        <p:nvPr/>
      </p:nvGrpSpPr>
      <p:grpSpPr>
        <a:xfrm>
          <a:off x="0" y="0"/>
          <a:ext cx="0" cy="0"/>
          <a:chOff x="0" y="0"/>
          <a:chExt cx="0" cy="0"/>
        </a:xfrm>
      </p:grpSpPr>
      <p:sp>
        <p:nvSpPr>
          <p:cNvPr id="2" name="Title 1"/>
          <p:cNvSpPr>
            <a:spLocks noGrp="1"/>
          </p:cNvSpPr>
          <p:nvPr>
            <p:ph type="title"/>
          </p:nvPr>
        </p:nvSpPr>
        <p:spPr>
          <a:xfrm>
            <a:off x="1422400" y="2174559"/>
            <a:ext cx="10972800" cy="1143000"/>
          </a:xfrm>
        </p:spPr>
        <p:txBody>
          <a:bodyPr>
            <a:noAutofit/>
          </a:bodyPr>
          <a:lstStyle>
            <a:lvl1pPr algn="l">
              <a:defRPr sz="3600" b="0" i="0">
                <a:latin typeface="Times New Roman" panose="02020603050405020304" pitchFamily="18" charset="0"/>
                <a:cs typeface="Times New Roman" panose="02020603050405020304" pitchFamily="18" charset="0"/>
              </a:defRPr>
            </a:lvl1pPr>
          </a:lstStyle>
          <a:p>
            <a:r>
              <a:rPr lang="en-GB"/>
              <a:t>Click to edit Master title style</a:t>
            </a:r>
          </a:p>
        </p:txBody>
      </p:sp>
      <p:pic>
        <p:nvPicPr>
          <p:cNvPr id="4" name="Picture 3" descr="Logo&#10;&#10;Description automatically generated">
            <a:extLst>
              <a:ext uri="{FF2B5EF4-FFF2-40B4-BE49-F238E27FC236}">
                <a16:creationId xmlns:a16="http://schemas.microsoft.com/office/drawing/2014/main" id="{3681C8B6-7F17-4641-BA1C-D23AC870CBCE}"/>
              </a:ext>
            </a:extLst>
          </p:cNvPr>
          <p:cNvPicPr>
            <a:picLocks noChangeAspect="1"/>
          </p:cNvPicPr>
          <p:nvPr userDrawn="1"/>
        </p:nvPicPr>
        <p:blipFill>
          <a:blip r:embed="rId2"/>
          <a:stretch>
            <a:fillRect/>
          </a:stretch>
        </p:blipFill>
        <p:spPr>
          <a:xfrm>
            <a:off x="10445750" y="5223963"/>
            <a:ext cx="1087881" cy="1269802"/>
          </a:xfrm>
          <a:prstGeom prst="rect">
            <a:avLst/>
          </a:prstGeom>
        </p:spPr>
      </p:pic>
    </p:spTree>
    <p:extLst>
      <p:ext uri="{BB962C8B-B14F-4D97-AF65-F5344CB8AC3E}">
        <p14:creationId xmlns:p14="http://schemas.microsoft.com/office/powerpoint/2010/main" val="247633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Trinity Chapel">
    <p:spTree>
      <p:nvGrpSpPr>
        <p:cNvPr id="1" name=""/>
        <p:cNvGrpSpPr/>
        <p:nvPr/>
      </p:nvGrpSpPr>
      <p:grpSpPr>
        <a:xfrm>
          <a:off x="0" y="0"/>
          <a:ext cx="0" cy="0"/>
          <a:chOff x="0" y="0"/>
          <a:chExt cx="0" cy="0"/>
        </a:xfrm>
      </p:grpSpPr>
      <p:pic>
        <p:nvPicPr>
          <p:cNvPr id="6" name="Picture 5" descr="29 July 2019_shutterstock_146947025_Trinity_Chapel.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99" t="10343" r="199" b="4527"/>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AF7EB81E-FBE1-4120-934F-1F4F0D174F58}"/>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60386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1800">
                <a:solidFill>
                  <a:srgbClr val="041E42"/>
                </a:solidFill>
                <a:latin typeface="Times New Roman"/>
                <a:cs typeface="Times New Roman"/>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sz="1350">
                <a:latin typeface="Times New Roman"/>
                <a:cs typeface="Times New Roman"/>
              </a:defRPr>
            </a:lvl1pPr>
            <a:lvl2pPr>
              <a:defRPr sz="1050">
                <a:latin typeface="Times New Roman"/>
                <a:cs typeface="Times New Roman"/>
              </a:defRPr>
            </a:lvl2pPr>
            <a:lvl3pPr>
              <a:defRPr sz="900">
                <a:latin typeface="Times New Roman"/>
                <a:cs typeface="Times New Roman"/>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p:txBody>
          <a:bodyPr/>
          <a:lstStyle/>
          <a:p>
            <a:fld id="{10B8583B-79DB-D74C-B8D0-9CFA4F047F50}"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CCE06-E3F3-264B-A44A-A71D9A35F464}" type="slidenum">
              <a:rPr lang="en-US" smtClean="0"/>
              <a:t>‹#›</a:t>
            </a:fld>
            <a:endParaRPr lang="en-US"/>
          </a:p>
        </p:txBody>
      </p:sp>
      <p:pic>
        <p:nvPicPr>
          <p:cNvPr id="7" name="Picture 6">
            <a:extLst>
              <a:ext uri="{FF2B5EF4-FFF2-40B4-BE49-F238E27FC236}">
                <a16:creationId xmlns:a16="http://schemas.microsoft.com/office/drawing/2014/main" id="{FFD59117-CCA1-75C6-A4B4-2D28CB023803}"/>
              </a:ext>
            </a:extLst>
          </p:cNvPr>
          <p:cNvPicPr>
            <a:picLocks noChangeAspect="1"/>
          </p:cNvPicPr>
          <p:nvPr userDrawn="1"/>
        </p:nvPicPr>
        <p:blipFill>
          <a:blip r:embed="rId2"/>
          <a:stretch>
            <a:fillRect/>
          </a:stretch>
        </p:blipFill>
        <p:spPr>
          <a:xfrm>
            <a:off x="568036" y="5761009"/>
            <a:ext cx="3144580" cy="730315"/>
          </a:xfrm>
          <a:prstGeom prst="rect">
            <a:avLst/>
          </a:prstGeom>
        </p:spPr>
      </p:pic>
    </p:spTree>
    <p:extLst>
      <p:ext uri="{BB962C8B-B14F-4D97-AF65-F5344CB8AC3E}">
        <p14:creationId xmlns:p14="http://schemas.microsoft.com/office/powerpoint/2010/main" val="734409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Staircase 12">
    <p:spTree>
      <p:nvGrpSpPr>
        <p:cNvPr id="1" name=""/>
        <p:cNvGrpSpPr/>
        <p:nvPr/>
      </p:nvGrpSpPr>
      <p:grpSpPr>
        <a:xfrm>
          <a:off x="0" y="0"/>
          <a:ext cx="0" cy="0"/>
          <a:chOff x="0" y="0"/>
          <a:chExt cx="0" cy="0"/>
        </a:xfrm>
      </p:grpSpPr>
      <p:pic>
        <p:nvPicPr>
          <p:cNvPr id="6" name="Picture 5" descr="190729_shutterstock_1333263911_Garden_Quad.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44" t="17480" r="44" b="3109"/>
          <a:stretch/>
        </p:blipFill>
        <p:spPr>
          <a:xfrm>
            <a:off x="-5412" y="-1"/>
            <a:ext cx="12197412" cy="6858001"/>
          </a:xfrm>
          <a:prstGeom prst="rect">
            <a:avLst/>
          </a:prstGeom>
        </p:spPr>
      </p:pic>
      <p:pic>
        <p:nvPicPr>
          <p:cNvPr id="5" name="Picture 4" descr="Text&#10;&#10;Description automatically generated">
            <a:extLst>
              <a:ext uri="{FF2B5EF4-FFF2-40B4-BE49-F238E27FC236}">
                <a16:creationId xmlns:a16="http://schemas.microsoft.com/office/drawing/2014/main" id="{5BE262BF-C7BD-4127-AEC6-EF695A6C2C01}"/>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49575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Hertford College">
    <p:spTree>
      <p:nvGrpSpPr>
        <p:cNvPr id="1" name=""/>
        <p:cNvGrpSpPr/>
        <p:nvPr/>
      </p:nvGrpSpPr>
      <p:grpSpPr>
        <a:xfrm>
          <a:off x="0" y="0"/>
          <a:ext cx="0" cy="0"/>
          <a:chOff x="0" y="0"/>
          <a:chExt cx="0" cy="0"/>
        </a:xfrm>
      </p:grpSpPr>
      <p:pic>
        <p:nvPicPr>
          <p:cNvPr id="6" name="Picture 5" descr="190729_shutterstock_330554438_Sheldonian.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367" t="3310" b="14508"/>
          <a:stretch/>
        </p:blipFill>
        <p:spPr>
          <a:xfrm>
            <a:off x="0" y="1"/>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FD9EB3F3-A897-4235-B1D5-2C1AAF6D36E5}"/>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263031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Sir Thomas Bodley">
    <p:spTree>
      <p:nvGrpSpPr>
        <p:cNvPr id="1" name=""/>
        <p:cNvGrpSpPr/>
        <p:nvPr/>
      </p:nvGrpSpPr>
      <p:grpSpPr>
        <a:xfrm>
          <a:off x="0" y="0"/>
          <a:ext cx="0" cy="0"/>
          <a:chOff x="0" y="0"/>
          <a:chExt cx="0" cy="0"/>
        </a:xfrm>
      </p:grpSpPr>
      <p:pic>
        <p:nvPicPr>
          <p:cNvPr id="6" name="Picture 5" descr="190729_shutterstock_401446141_Bodleian.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18" t="11482" r="-118" b="7675"/>
          <a:stretch/>
        </p:blipFill>
        <p:spPr>
          <a:xfrm>
            <a:off x="0" y="-1"/>
            <a:ext cx="12206399" cy="6858001"/>
          </a:xfrm>
          <a:prstGeom prst="rect">
            <a:avLst/>
          </a:prstGeom>
        </p:spPr>
      </p:pic>
      <p:pic>
        <p:nvPicPr>
          <p:cNvPr id="5" name="Picture 4" descr="Text&#10;&#10;Description automatically generated">
            <a:extLst>
              <a:ext uri="{FF2B5EF4-FFF2-40B4-BE49-F238E27FC236}">
                <a16:creationId xmlns:a16="http://schemas.microsoft.com/office/drawing/2014/main" id="{AAEF2C97-F314-496B-A67A-FA3640435AFF}"/>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2537919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St Mary's">
    <p:spTree>
      <p:nvGrpSpPr>
        <p:cNvPr id="1" name=""/>
        <p:cNvGrpSpPr/>
        <p:nvPr/>
      </p:nvGrpSpPr>
      <p:grpSpPr>
        <a:xfrm>
          <a:off x="0" y="0"/>
          <a:ext cx="0" cy="0"/>
          <a:chOff x="0" y="0"/>
          <a:chExt cx="0" cy="0"/>
        </a:xfrm>
      </p:grpSpPr>
      <p:pic>
        <p:nvPicPr>
          <p:cNvPr id="7" name="Picture 6" descr="190729_shutterstock_549336268_Oxford_St_Marys_church.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2819" b="8273"/>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2105D5AC-7BFD-48AA-AF71-394D5130C11B}"/>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230325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 Sheldonian Herm">
    <p:spTree>
      <p:nvGrpSpPr>
        <p:cNvPr id="1" name=""/>
        <p:cNvGrpSpPr/>
        <p:nvPr/>
      </p:nvGrpSpPr>
      <p:grpSpPr>
        <a:xfrm>
          <a:off x="0" y="0"/>
          <a:ext cx="0" cy="0"/>
          <a:chOff x="0" y="0"/>
          <a:chExt cx="0" cy="0"/>
        </a:xfrm>
      </p:grpSpPr>
      <p:pic>
        <p:nvPicPr>
          <p:cNvPr id="6" name="Picture 5" descr="shutterstock_166644.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12056" r="299" b="6060"/>
          <a:stretch/>
        </p:blipFill>
        <p:spPr>
          <a:xfrm>
            <a:off x="0" y="1"/>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D9B870D2-6290-4612-A622-481D71032B67}"/>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2943230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Mortarboard">
    <p:spTree>
      <p:nvGrpSpPr>
        <p:cNvPr id="1" name=""/>
        <p:cNvGrpSpPr/>
        <p:nvPr/>
      </p:nvGrpSpPr>
      <p:grpSpPr>
        <a:xfrm>
          <a:off x="0" y="0"/>
          <a:ext cx="0" cy="0"/>
          <a:chOff x="0" y="0"/>
          <a:chExt cx="0" cy="0"/>
        </a:xfrm>
      </p:grpSpPr>
      <p:pic>
        <p:nvPicPr>
          <p:cNvPr id="6" name="Picture 5" descr="shutterstock_121337278.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3200" y="0"/>
            <a:ext cx="12230400" cy="6858000"/>
          </a:xfrm>
          <a:prstGeom prst="rect">
            <a:avLst/>
          </a:prstGeom>
        </p:spPr>
      </p:pic>
      <p:pic>
        <p:nvPicPr>
          <p:cNvPr id="5" name="Picture 4" descr="Text&#10;&#10;Description automatically generated">
            <a:extLst>
              <a:ext uri="{FF2B5EF4-FFF2-40B4-BE49-F238E27FC236}">
                <a16:creationId xmlns:a16="http://schemas.microsoft.com/office/drawing/2014/main" id="{F5308560-5450-4315-892A-0D4371C6476C}"/>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4178712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 Turl Street">
    <p:spTree>
      <p:nvGrpSpPr>
        <p:cNvPr id="1" name=""/>
        <p:cNvGrpSpPr/>
        <p:nvPr/>
      </p:nvGrpSpPr>
      <p:grpSpPr>
        <a:xfrm>
          <a:off x="0" y="0"/>
          <a:ext cx="0" cy="0"/>
          <a:chOff x="0" y="0"/>
          <a:chExt cx="0" cy="0"/>
        </a:xfrm>
      </p:grpSpPr>
      <p:pic>
        <p:nvPicPr>
          <p:cNvPr id="6" name="Picture 5" descr="shutterstock_1333300559.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 t="4426" r="38" b="10701"/>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F87F6407-2354-4657-9A68-B11875952875}"/>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1725735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Radcliffe Camera">
    <p:spTree>
      <p:nvGrpSpPr>
        <p:cNvPr id="1" name=""/>
        <p:cNvGrpSpPr/>
        <p:nvPr/>
      </p:nvGrpSpPr>
      <p:grpSpPr>
        <a:xfrm>
          <a:off x="0" y="0"/>
          <a:ext cx="0" cy="0"/>
          <a:chOff x="0" y="0"/>
          <a:chExt cx="0" cy="0"/>
        </a:xfrm>
      </p:grpSpPr>
      <p:pic>
        <p:nvPicPr>
          <p:cNvPr id="6" name="Picture 5" descr="190729_shutterstock_1303784977_Radcliffe_Camera.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5774" r="442" b="5774"/>
          <a:stretch/>
        </p:blipFill>
        <p:spPr>
          <a:xfrm>
            <a:off x="-1" y="0"/>
            <a:ext cx="12192001" cy="6858000"/>
          </a:xfrm>
          <a:prstGeom prst="rect">
            <a:avLst/>
          </a:prstGeom>
        </p:spPr>
      </p:pic>
      <p:pic>
        <p:nvPicPr>
          <p:cNvPr id="5" name="Picture 4" descr="Text&#10;&#10;Description automatically generated">
            <a:extLst>
              <a:ext uri="{FF2B5EF4-FFF2-40B4-BE49-F238E27FC236}">
                <a16:creationId xmlns:a16="http://schemas.microsoft.com/office/drawing/2014/main" id="{458F18F7-EE4F-4C7D-9EA3-FFC44AA50566}"/>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201878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Punts">
    <p:spTree>
      <p:nvGrpSpPr>
        <p:cNvPr id="1" name=""/>
        <p:cNvGrpSpPr/>
        <p:nvPr/>
      </p:nvGrpSpPr>
      <p:grpSpPr>
        <a:xfrm>
          <a:off x="0" y="0"/>
          <a:ext cx="0" cy="0"/>
          <a:chOff x="0" y="0"/>
          <a:chExt cx="0" cy="0"/>
        </a:xfrm>
      </p:grpSpPr>
      <p:pic>
        <p:nvPicPr>
          <p:cNvPr id="6" name="Picture 5" descr="190729_shutterstock_760008244_punts.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230400" cy="6858000"/>
          </a:xfrm>
          <a:prstGeom prst="rect">
            <a:avLst/>
          </a:prstGeom>
        </p:spPr>
      </p:pic>
      <p:pic>
        <p:nvPicPr>
          <p:cNvPr id="5" name="Picture 4" descr="Text&#10;&#10;Description automatically generated">
            <a:extLst>
              <a:ext uri="{FF2B5EF4-FFF2-40B4-BE49-F238E27FC236}">
                <a16:creationId xmlns:a16="http://schemas.microsoft.com/office/drawing/2014/main" id="{028A80C6-97BD-4CDE-B8E6-62C80822E4C6}"/>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562798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 Eagle and Child">
    <p:spTree>
      <p:nvGrpSpPr>
        <p:cNvPr id="1" name=""/>
        <p:cNvGrpSpPr/>
        <p:nvPr/>
      </p:nvGrpSpPr>
      <p:grpSpPr>
        <a:xfrm>
          <a:off x="0" y="0"/>
          <a:ext cx="0" cy="0"/>
          <a:chOff x="0" y="0"/>
          <a:chExt cx="0" cy="0"/>
        </a:xfrm>
      </p:grpSpPr>
      <p:pic>
        <p:nvPicPr>
          <p:cNvPr id="6" name="Picture 5" descr="190729_shutterstock_559255330_Eagle_and_Child.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418" t="1504" r="1418" b="1504"/>
          <a:stretch/>
        </p:blipFill>
        <p:spPr>
          <a:xfrm>
            <a:off x="0" y="0"/>
            <a:ext cx="12192000" cy="6857999"/>
          </a:xfrm>
          <a:prstGeom prst="rect">
            <a:avLst/>
          </a:prstGeom>
        </p:spPr>
      </p:pic>
      <p:pic>
        <p:nvPicPr>
          <p:cNvPr id="5" name="Picture 4" descr="Text&#10;&#10;Description automatically generated">
            <a:extLst>
              <a:ext uri="{FF2B5EF4-FFF2-40B4-BE49-F238E27FC236}">
                <a16:creationId xmlns:a16="http://schemas.microsoft.com/office/drawing/2014/main" id="{07050402-7763-4553-8B5F-DB314D9F2219}"/>
              </a:ext>
            </a:extLst>
          </p:cNvPr>
          <p:cNvPicPr>
            <a:picLocks noChangeAspect="1"/>
          </p:cNvPicPr>
          <p:nvPr userDrawn="1"/>
        </p:nvPicPr>
        <p:blipFill rotWithShape="1">
          <a:blip r:embed="rId3"/>
          <a:srcRect r="79990"/>
          <a:stretch/>
        </p:blipFill>
        <p:spPr>
          <a:xfrm>
            <a:off x="10469564" y="5240633"/>
            <a:ext cx="1042654" cy="1210174"/>
          </a:xfrm>
          <a:prstGeom prst="rect">
            <a:avLst/>
          </a:prstGeom>
        </p:spPr>
      </p:pic>
    </p:spTree>
    <p:extLst>
      <p:ext uri="{BB962C8B-B14F-4D97-AF65-F5344CB8AC3E}">
        <p14:creationId xmlns:p14="http://schemas.microsoft.com/office/powerpoint/2010/main" val="364513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1800" b="0" i="0">
                <a:latin typeface="Times New Roman"/>
                <a:cs typeface="Times New Roman"/>
              </a:defRPr>
            </a:lvl1pPr>
          </a:lstStyle>
          <a:p>
            <a:r>
              <a:rPr lang="en-GB"/>
              <a:t>Click to edit Master title style</a:t>
            </a:r>
            <a:endParaRPr lang="en-US"/>
          </a:p>
        </p:txBody>
      </p:sp>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Tree>
    <p:extLst>
      <p:ext uri="{BB962C8B-B14F-4D97-AF65-F5344CB8AC3E}">
        <p14:creationId xmlns:p14="http://schemas.microsoft.com/office/powerpoint/2010/main" val="1499884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161" y="1121731"/>
            <a:ext cx="9145680" cy="849945"/>
          </a:xfrm>
        </p:spPr>
        <p:txBody>
          <a:bodyPr anchor="b">
            <a:normAutofit/>
          </a:bodyPr>
          <a:lstStyle>
            <a:lvl1pPr algn="l">
              <a:defRPr sz="4400">
                <a:solidFill>
                  <a:srgbClr val="002147"/>
                </a:solidFill>
              </a:defRPr>
            </a:lvl1pPr>
          </a:lstStyle>
          <a:p>
            <a:r>
              <a:rPr lang="en-US"/>
              <a:t>Click to edit Master title style</a:t>
            </a:r>
            <a:endParaRPr lang="en-GB"/>
          </a:p>
        </p:txBody>
      </p:sp>
      <p:sp>
        <p:nvSpPr>
          <p:cNvPr id="3" name="Subtitle 2"/>
          <p:cNvSpPr>
            <a:spLocks noGrp="1"/>
          </p:cNvSpPr>
          <p:nvPr>
            <p:ph type="subTitle" idx="1"/>
          </p:nvPr>
        </p:nvSpPr>
        <p:spPr>
          <a:xfrm>
            <a:off x="1523161" y="2143125"/>
            <a:ext cx="9145680" cy="4505632"/>
          </a:xfrm>
        </p:spPr>
        <p:txBody>
          <a:bodyPr/>
          <a:lstStyle>
            <a:lvl1pPr marL="0" indent="0" algn="l">
              <a:buNone/>
              <a:defRPr sz="2539">
                <a:solidFill>
                  <a:srgbClr val="002147"/>
                </a:solidFill>
              </a:defRPr>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GB"/>
          </a:p>
        </p:txBody>
      </p:sp>
    </p:spTree>
    <p:extLst>
      <p:ext uri="{BB962C8B-B14F-4D97-AF65-F5344CB8AC3E}">
        <p14:creationId xmlns:p14="http://schemas.microsoft.com/office/powerpoint/2010/main" val="3383364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9946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20" y="1709465"/>
            <a:ext cx="10516523" cy="2853023"/>
          </a:xfrm>
        </p:spPr>
        <p:txBody>
          <a:bodyPr anchor="b"/>
          <a:lstStyle>
            <a:lvl1pPr>
              <a:defRPr sz="6347"/>
            </a:lvl1pPr>
          </a:lstStyle>
          <a:p>
            <a:r>
              <a:rPr lang="en-US"/>
              <a:t>Click to edit Master title style</a:t>
            </a:r>
            <a:endParaRPr lang="en-GB"/>
          </a:p>
        </p:txBody>
      </p:sp>
      <p:sp>
        <p:nvSpPr>
          <p:cNvPr id="3" name="Text Placeholder 2"/>
          <p:cNvSpPr>
            <a:spLocks noGrp="1"/>
          </p:cNvSpPr>
          <p:nvPr>
            <p:ph type="body" idx="1"/>
          </p:nvPr>
        </p:nvSpPr>
        <p:spPr>
          <a:xfrm>
            <a:off x="831020" y="4589355"/>
            <a:ext cx="10516523" cy="1499557"/>
          </a:xfrm>
        </p:spPr>
        <p:txBody>
          <a:bodyPr/>
          <a:lstStyle>
            <a:lvl1pPr marL="0" indent="0">
              <a:buNone/>
              <a:defRPr sz="2539">
                <a:solidFill>
                  <a:srgbClr val="002147"/>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3318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7741" y="2600983"/>
            <a:ext cx="5149625" cy="4031520"/>
          </a:xfrm>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02399" y="2600982"/>
            <a:ext cx="5151864" cy="4031522"/>
          </a:xfrm>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7902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2641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438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39" y="1130718"/>
            <a:ext cx="3931096" cy="1600312"/>
          </a:xfrm>
        </p:spPr>
        <p:txBody>
          <a:bodyPr anchor="b"/>
          <a:lstStyle>
            <a:lvl1pPr>
              <a:defRPr sz="3385"/>
            </a:lvl1pPr>
          </a:lstStyle>
          <a:p>
            <a:r>
              <a:rPr lang="en-US"/>
              <a:t>Click to edit Master title style</a:t>
            </a:r>
            <a:endParaRPr lang="en-GB"/>
          </a:p>
        </p:txBody>
      </p:sp>
      <p:sp>
        <p:nvSpPr>
          <p:cNvPr id="3" name="Content Placeholder 2"/>
          <p:cNvSpPr>
            <a:spLocks noGrp="1"/>
          </p:cNvSpPr>
          <p:nvPr>
            <p:ph idx="1"/>
          </p:nvPr>
        </p:nvSpPr>
        <p:spPr>
          <a:xfrm>
            <a:off x="5183223" y="1130718"/>
            <a:ext cx="6173279" cy="5355480"/>
          </a:xfrm>
        </p:spPr>
        <p:txBody>
          <a:bodyPr/>
          <a:lstStyle>
            <a:lvl1pPr>
              <a:defRPr sz="3385">
                <a:solidFill>
                  <a:srgbClr val="002147"/>
                </a:solidFill>
              </a:defRPr>
            </a:lvl1pPr>
            <a:lvl2pPr>
              <a:defRPr sz="2962">
                <a:solidFill>
                  <a:srgbClr val="002147"/>
                </a:solidFill>
              </a:defRPr>
            </a:lvl2pPr>
            <a:lvl3pPr>
              <a:defRPr sz="2539">
                <a:solidFill>
                  <a:srgbClr val="002147"/>
                </a:solidFill>
              </a:defRPr>
            </a:lvl3pPr>
            <a:lvl4pPr>
              <a:defRPr sz="2116">
                <a:solidFill>
                  <a:srgbClr val="002147"/>
                </a:solidFill>
              </a:defRPr>
            </a:lvl4pPr>
            <a:lvl5pPr>
              <a:defRPr sz="2116">
                <a:solidFill>
                  <a:srgbClr val="002147"/>
                </a:solidFill>
              </a:defRPr>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979" y="2731032"/>
            <a:ext cx="3931096" cy="3755167"/>
          </a:xfrm>
        </p:spPr>
        <p:txBody>
          <a:bodyPr/>
          <a:lstStyle>
            <a:lvl1pPr marL="0" indent="0">
              <a:buNone/>
              <a:defRPr sz="1692">
                <a:solidFill>
                  <a:srgbClr val="002147"/>
                </a:solidFill>
              </a:defRPr>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Tree>
    <p:extLst>
      <p:ext uri="{BB962C8B-B14F-4D97-AF65-F5344CB8AC3E}">
        <p14:creationId xmlns:p14="http://schemas.microsoft.com/office/powerpoint/2010/main" val="2596810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9" y="987391"/>
            <a:ext cx="3931096" cy="1600312"/>
          </a:xfrm>
        </p:spPr>
        <p:txBody>
          <a:bodyPr anchor="b"/>
          <a:lstStyle>
            <a:lvl1pPr>
              <a:defRPr sz="3385"/>
            </a:lvl1pPr>
          </a:lstStyle>
          <a:p>
            <a:r>
              <a:rPr lang="en-US"/>
              <a:t>Click to edit Master title style</a:t>
            </a:r>
            <a:endParaRPr lang="en-GB"/>
          </a:p>
        </p:txBody>
      </p:sp>
      <p:sp>
        <p:nvSpPr>
          <p:cNvPr id="3" name="Picture Placeholder 2"/>
          <p:cNvSpPr>
            <a:spLocks noGrp="1"/>
          </p:cNvSpPr>
          <p:nvPr>
            <p:ph type="pic" idx="1"/>
          </p:nvPr>
        </p:nvSpPr>
        <p:spPr>
          <a:xfrm>
            <a:off x="5183223" y="987391"/>
            <a:ext cx="6173279" cy="5564298"/>
          </a:xfrm>
        </p:spPr>
        <p:txBody>
          <a:bodyPr/>
          <a:lstStyle>
            <a:lvl1pPr marL="0" indent="0">
              <a:buNone/>
              <a:defRPr sz="3385">
                <a:solidFill>
                  <a:srgbClr val="002147"/>
                </a:solidFill>
              </a:defRPr>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GB"/>
          </a:p>
        </p:txBody>
      </p:sp>
      <p:sp>
        <p:nvSpPr>
          <p:cNvPr id="4" name="Text Placeholder 3"/>
          <p:cNvSpPr>
            <a:spLocks noGrp="1"/>
          </p:cNvSpPr>
          <p:nvPr>
            <p:ph type="body" sz="half" idx="2"/>
          </p:nvPr>
        </p:nvSpPr>
        <p:spPr>
          <a:xfrm>
            <a:off x="839979" y="2739823"/>
            <a:ext cx="3931096" cy="3811866"/>
          </a:xfrm>
        </p:spPr>
        <p:txBody>
          <a:bodyPr/>
          <a:lstStyle>
            <a:lvl1pPr marL="0" indent="0">
              <a:buNone/>
              <a:defRPr sz="1692">
                <a:solidFill>
                  <a:srgbClr val="002147"/>
                </a:solidFill>
              </a:defRPr>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Tree>
    <p:extLst>
      <p:ext uri="{BB962C8B-B14F-4D97-AF65-F5344CB8AC3E}">
        <p14:creationId xmlns:p14="http://schemas.microsoft.com/office/powerpoint/2010/main" val="33229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58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161" y="1121731"/>
            <a:ext cx="9145680" cy="849945"/>
          </a:xfrm>
        </p:spPr>
        <p:txBody>
          <a:bodyPr anchor="b">
            <a:normAutofit/>
          </a:bodyPr>
          <a:lstStyle>
            <a:lvl1pPr algn="l">
              <a:defRPr sz="4400"/>
            </a:lvl1pPr>
          </a:lstStyle>
          <a:p>
            <a:r>
              <a:rPr lang="en-US"/>
              <a:t>Click to edit Master title style</a:t>
            </a:r>
            <a:endParaRPr lang="en-GB"/>
          </a:p>
        </p:txBody>
      </p:sp>
      <p:sp>
        <p:nvSpPr>
          <p:cNvPr id="3" name="Subtitle 2"/>
          <p:cNvSpPr>
            <a:spLocks noGrp="1"/>
          </p:cNvSpPr>
          <p:nvPr>
            <p:ph type="subTitle" idx="1"/>
          </p:nvPr>
        </p:nvSpPr>
        <p:spPr>
          <a:xfrm>
            <a:off x="1523161" y="2143125"/>
            <a:ext cx="9145680" cy="4505632"/>
          </a:xfrm>
        </p:spPr>
        <p:txBody>
          <a:bodyPr/>
          <a:lstStyle>
            <a:lvl1pPr marL="0" indent="0" algn="l">
              <a:buNone/>
              <a:defRPr sz="2539">
                <a:solidFill>
                  <a:srgbClr val="002147"/>
                </a:solidFill>
              </a:defRPr>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GB"/>
          </a:p>
        </p:txBody>
      </p:sp>
    </p:spTree>
    <p:extLst>
      <p:ext uri="{BB962C8B-B14F-4D97-AF65-F5344CB8AC3E}">
        <p14:creationId xmlns:p14="http://schemas.microsoft.com/office/powerpoint/2010/main" val="228471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 Oxford Blue">
    <p:bg>
      <p:bgPr>
        <a:solidFill>
          <a:srgbClr val="041E4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1800" b="0" i="0">
                <a:solidFill>
                  <a:srgbClr val="FFFFFF"/>
                </a:solidFill>
                <a:latin typeface="Times New Roman"/>
                <a:cs typeface="Times New Roman"/>
              </a:defRPr>
            </a:lvl1pPr>
          </a:lstStyle>
          <a:p>
            <a:r>
              <a:rPr lang="en-GB"/>
              <a:t>Click to edit Master title style</a:t>
            </a:r>
            <a:endParaRPr lang="en-US"/>
          </a:p>
        </p:txBody>
      </p:sp>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Tree>
    <p:extLst>
      <p:ext uri="{BB962C8B-B14F-4D97-AF65-F5344CB8AC3E}">
        <p14:creationId xmlns:p14="http://schemas.microsoft.com/office/powerpoint/2010/main" val="2673500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8857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20" y="1709465"/>
            <a:ext cx="10516523" cy="2853023"/>
          </a:xfrm>
        </p:spPr>
        <p:txBody>
          <a:bodyPr anchor="b"/>
          <a:lstStyle>
            <a:lvl1pPr>
              <a:defRPr sz="6347"/>
            </a:lvl1pPr>
          </a:lstStyle>
          <a:p>
            <a:r>
              <a:rPr lang="en-US"/>
              <a:t>Click to edit Master title style</a:t>
            </a:r>
            <a:endParaRPr lang="en-GB"/>
          </a:p>
        </p:txBody>
      </p:sp>
      <p:sp>
        <p:nvSpPr>
          <p:cNvPr id="3" name="Text Placeholder 2"/>
          <p:cNvSpPr>
            <a:spLocks noGrp="1"/>
          </p:cNvSpPr>
          <p:nvPr>
            <p:ph type="body" idx="1"/>
          </p:nvPr>
        </p:nvSpPr>
        <p:spPr>
          <a:xfrm>
            <a:off x="831020" y="4589355"/>
            <a:ext cx="10516523" cy="1499557"/>
          </a:xfrm>
        </p:spPr>
        <p:txBody>
          <a:bodyPr/>
          <a:lstStyle>
            <a:lvl1pPr marL="0" indent="0">
              <a:buNone/>
              <a:defRPr sz="2539">
                <a:solidFill>
                  <a:srgbClr val="002147"/>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7663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7741" y="2600983"/>
            <a:ext cx="5149625" cy="4031520"/>
          </a:xfrm>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02399" y="2600982"/>
            <a:ext cx="5151864" cy="4031522"/>
          </a:xfrm>
        </p:spPr>
        <p:txBody>
          <a:bodyPr/>
          <a:lstStyle>
            <a:lvl1pPr>
              <a:defRPr>
                <a:solidFill>
                  <a:srgbClr val="002147"/>
                </a:solidFill>
              </a:defRPr>
            </a:lvl1pPr>
            <a:lvl2pPr>
              <a:defRPr>
                <a:solidFill>
                  <a:srgbClr val="002147"/>
                </a:solidFill>
              </a:defRPr>
            </a:lvl2pPr>
            <a:lvl3pPr>
              <a:defRPr>
                <a:solidFill>
                  <a:srgbClr val="002147"/>
                </a:solidFill>
              </a:defRPr>
            </a:lvl3pPr>
            <a:lvl4pPr>
              <a:defRPr>
                <a:solidFill>
                  <a:srgbClr val="002147"/>
                </a:solidFill>
              </a:defRPr>
            </a:lvl4pPr>
            <a:lvl5pPr>
              <a:defRPr>
                <a:solidFill>
                  <a:srgbClr val="0021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6753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52038" y="2546228"/>
            <a:ext cx="10516524" cy="1050588"/>
          </a:xfrm>
        </p:spPr>
        <p:txBody>
          <a:bodyPr/>
          <a:lstStyle/>
          <a:p>
            <a:r>
              <a:rPr lang="en-US"/>
              <a:t>Click to edit Master title style</a:t>
            </a:r>
            <a:endParaRPr lang="en-GB"/>
          </a:p>
        </p:txBody>
      </p:sp>
    </p:spTree>
    <p:extLst>
      <p:ext uri="{BB962C8B-B14F-4D97-AF65-F5344CB8AC3E}">
        <p14:creationId xmlns:p14="http://schemas.microsoft.com/office/powerpoint/2010/main" val="1162291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378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39" y="1130718"/>
            <a:ext cx="3931096" cy="1600312"/>
          </a:xfrm>
        </p:spPr>
        <p:txBody>
          <a:bodyPr anchor="b"/>
          <a:lstStyle>
            <a:lvl1pPr>
              <a:defRPr sz="3385"/>
            </a:lvl1pPr>
          </a:lstStyle>
          <a:p>
            <a:r>
              <a:rPr lang="en-US"/>
              <a:t>Click to edit Master title style</a:t>
            </a:r>
            <a:endParaRPr lang="en-GB"/>
          </a:p>
        </p:txBody>
      </p:sp>
      <p:sp>
        <p:nvSpPr>
          <p:cNvPr id="3" name="Content Placeholder 2"/>
          <p:cNvSpPr>
            <a:spLocks noGrp="1"/>
          </p:cNvSpPr>
          <p:nvPr>
            <p:ph idx="1"/>
          </p:nvPr>
        </p:nvSpPr>
        <p:spPr>
          <a:xfrm>
            <a:off x="5183223" y="1130718"/>
            <a:ext cx="6173279" cy="5355480"/>
          </a:xfrm>
        </p:spPr>
        <p:txBody>
          <a:bodyPr/>
          <a:lstStyle>
            <a:lvl1pPr>
              <a:defRPr sz="3385">
                <a:solidFill>
                  <a:srgbClr val="002147"/>
                </a:solidFill>
              </a:defRPr>
            </a:lvl1pPr>
            <a:lvl2pPr>
              <a:defRPr sz="2962">
                <a:solidFill>
                  <a:srgbClr val="002147"/>
                </a:solidFill>
              </a:defRPr>
            </a:lvl2pPr>
            <a:lvl3pPr>
              <a:defRPr sz="2539">
                <a:solidFill>
                  <a:srgbClr val="002147"/>
                </a:solidFill>
              </a:defRPr>
            </a:lvl3pPr>
            <a:lvl4pPr>
              <a:defRPr sz="2116">
                <a:solidFill>
                  <a:srgbClr val="002147"/>
                </a:solidFill>
              </a:defRPr>
            </a:lvl4pPr>
            <a:lvl5pPr>
              <a:defRPr sz="2116">
                <a:solidFill>
                  <a:srgbClr val="002147"/>
                </a:solidFill>
              </a:defRPr>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979" y="2731032"/>
            <a:ext cx="3931096" cy="3755167"/>
          </a:xfrm>
        </p:spPr>
        <p:txBody>
          <a:bodyPr/>
          <a:lstStyle>
            <a:lvl1pPr marL="0" indent="0">
              <a:buNone/>
              <a:defRPr sz="1692">
                <a:solidFill>
                  <a:srgbClr val="002147"/>
                </a:solidFill>
              </a:defRPr>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Tree>
    <p:extLst>
      <p:ext uri="{BB962C8B-B14F-4D97-AF65-F5344CB8AC3E}">
        <p14:creationId xmlns:p14="http://schemas.microsoft.com/office/powerpoint/2010/main" val="2367908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9" y="987391"/>
            <a:ext cx="3931096" cy="1600312"/>
          </a:xfrm>
        </p:spPr>
        <p:txBody>
          <a:bodyPr anchor="b"/>
          <a:lstStyle>
            <a:lvl1pPr>
              <a:defRPr sz="3385"/>
            </a:lvl1pPr>
          </a:lstStyle>
          <a:p>
            <a:r>
              <a:rPr lang="en-US"/>
              <a:t>Click to edit Master title style</a:t>
            </a:r>
            <a:endParaRPr lang="en-GB"/>
          </a:p>
        </p:txBody>
      </p:sp>
      <p:sp>
        <p:nvSpPr>
          <p:cNvPr id="3" name="Picture Placeholder 2"/>
          <p:cNvSpPr>
            <a:spLocks noGrp="1"/>
          </p:cNvSpPr>
          <p:nvPr>
            <p:ph type="pic" idx="1"/>
          </p:nvPr>
        </p:nvSpPr>
        <p:spPr>
          <a:xfrm>
            <a:off x="5183223" y="987391"/>
            <a:ext cx="6173279" cy="5564298"/>
          </a:xfrm>
        </p:spPr>
        <p:txBody>
          <a:bodyPr/>
          <a:lstStyle>
            <a:lvl1pPr marL="0" indent="0">
              <a:buNone/>
              <a:defRPr sz="3385">
                <a:solidFill>
                  <a:srgbClr val="002147"/>
                </a:solidFill>
              </a:defRPr>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GB"/>
          </a:p>
        </p:txBody>
      </p:sp>
      <p:sp>
        <p:nvSpPr>
          <p:cNvPr id="4" name="Text Placeholder 3"/>
          <p:cNvSpPr>
            <a:spLocks noGrp="1"/>
          </p:cNvSpPr>
          <p:nvPr>
            <p:ph type="body" sz="half" idx="2"/>
          </p:nvPr>
        </p:nvSpPr>
        <p:spPr>
          <a:xfrm>
            <a:off x="839979" y="2739823"/>
            <a:ext cx="3931096" cy="3811866"/>
          </a:xfrm>
        </p:spPr>
        <p:txBody>
          <a:bodyPr/>
          <a:lstStyle>
            <a:lvl1pPr marL="0" indent="0">
              <a:buNone/>
              <a:defRPr sz="1692">
                <a:solidFill>
                  <a:srgbClr val="002147"/>
                </a:solidFill>
              </a:defRPr>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Tree>
    <p:extLst>
      <p:ext uri="{BB962C8B-B14F-4D97-AF65-F5344CB8AC3E}">
        <p14:creationId xmlns:p14="http://schemas.microsoft.com/office/powerpoint/2010/main" val="521377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10" descr="ox_br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6967" y="541339"/>
            <a:ext cx="1727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ctrTitle"/>
          </p:nvPr>
        </p:nvSpPr>
        <p:spPr>
          <a:xfrm>
            <a:off x="1219200" y="2141539"/>
            <a:ext cx="7198784" cy="1366837"/>
          </a:xfrm>
        </p:spPr>
        <p:txBody>
          <a:bodyPr/>
          <a:lstStyle>
            <a:lvl1pPr>
              <a:lnSpc>
                <a:spcPts val="3500"/>
              </a:lnSpc>
              <a:defRPr sz="2800">
                <a:solidFill>
                  <a:schemeClr val="bg1"/>
                </a:solidFill>
              </a:defRPr>
            </a:lvl1pPr>
          </a:lstStyle>
          <a:p>
            <a:r>
              <a:rPr lang="en-US"/>
              <a:t>University of Oxford</a:t>
            </a:r>
          </a:p>
        </p:txBody>
      </p:sp>
    </p:spTree>
    <p:extLst>
      <p:ext uri="{BB962C8B-B14F-4D97-AF65-F5344CB8AC3E}">
        <p14:creationId xmlns:p14="http://schemas.microsoft.com/office/powerpoint/2010/main" val="33754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1800"/>
            </a:lvl1pPr>
          </a:lstStyle>
          <a:p>
            <a:r>
              <a:rPr lang="en-GB"/>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1350"/>
            </a:lvl1pPr>
            <a:lvl2pPr>
              <a:defRPr sz="1050"/>
            </a:lvl2pPr>
            <a:lvl3pPr>
              <a:defRPr sz="9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6197600" y="1600204"/>
            <a:ext cx="5384800" cy="4525963"/>
          </a:xfrm>
        </p:spPr>
        <p:txBody>
          <a:bodyPr/>
          <a:lstStyle>
            <a:lvl1pPr>
              <a:defRPr sz="1350"/>
            </a:lvl1pPr>
            <a:lvl2pPr>
              <a:defRPr sz="1050"/>
            </a:lvl2pPr>
            <a:lvl3pPr>
              <a:defRPr sz="9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p:txBody>
      </p:sp>
      <p:sp>
        <p:nvSpPr>
          <p:cNvPr id="5" name="Date Placeholder 4"/>
          <p:cNvSpPr>
            <a:spLocks noGrp="1"/>
          </p:cNvSpPr>
          <p:nvPr>
            <p:ph type="dt" sz="half" idx="10"/>
          </p:nvPr>
        </p:nvSpPr>
        <p:spPr/>
        <p:txBody>
          <a:bodyPr/>
          <a:lstStyle/>
          <a:p>
            <a:fld id="{10B8583B-79DB-D74C-B8D0-9CFA4F047F50}"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CCE06-E3F3-264B-A44A-A71D9A35F464}" type="slidenum">
              <a:rPr lang="en-US" smtClean="0"/>
              <a:t>‹#›</a:t>
            </a:fld>
            <a:endParaRPr lang="en-US"/>
          </a:p>
        </p:txBody>
      </p:sp>
    </p:spTree>
    <p:extLst>
      <p:ext uri="{BB962C8B-B14F-4D97-AF65-F5344CB8AC3E}">
        <p14:creationId xmlns:p14="http://schemas.microsoft.com/office/powerpoint/2010/main" val="205080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8583B-79DB-D74C-B8D0-9CFA4F047F50}"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ACCE06-E3F3-264B-A44A-A71D9A35F464}" type="slidenum">
              <a:rPr lang="en-US" smtClean="0"/>
              <a:t>‹#›</a:t>
            </a:fld>
            <a:endParaRPr lang="en-US"/>
          </a:p>
        </p:txBody>
      </p:sp>
    </p:spTree>
    <p:extLst>
      <p:ext uri="{BB962C8B-B14F-4D97-AF65-F5344CB8AC3E}">
        <p14:creationId xmlns:p14="http://schemas.microsoft.com/office/powerpoint/2010/main" val="357337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3"/>
            <a:ext cx="10972800" cy="566739"/>
          </a:xfrm>
        </p:spPr>
        <p:txBody>
          <a:bodyPr anchor="b">
            <a:normAutofit/>
          </a:bodyPr>
          <a:lstStyle>
            <a:lvl1pPr algn="l">
              <a:defRPr sz="1350" b="0" i="0">
                <a:latin typeface="Times New Roman"/>
                <a:cs typeface="Times New Roman"/>
              </a:defRPr>
            </a:lvl1pPr>
          </a:lstStyle>
          <a:p>
            <a:r>
              <a:rPr lang="en-GB"/>
              <a:t>Click to edit Master title style</a:t>
            </a:r>
            <a:endParaRPr lang="en-US"/>
          </a:p>
        </p:txBody>
      </p:sp>
      <p:sp>
        <p:nvSpPr>
          <p:cNvPr id="3" name="Picture Placeholder 2"/>
          <p:cNvSpPr>
            <a:spLocks noGrp="1"/>
          </p:cNvSpPr>
          <p:nvPr>
            <p:ph type="pic" idx="1"/>
          </p:nvPr>
        </p:nvSpPr>
        <p:spPr>
          <a:xfrm>
            <a:off x="609600" y="612775"/>
            <a:ext cx="109728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09600" y="5367341"/>
            <a:ext cx="10972800" cy="804863"/>
          </a:xfrm>
        </p:spPr>
        <p:txBody>
          <a:bodyPr>
            <a:normAutofit/>
          </a:bodyPr>
          <a:lstStyle>
            <a:lvl1pPr marL="0" indent="0">
              <a:buNone/>
              <a:defRPr sz="900" b="0" i="0">
                <a:latin typeface="Times New Roman"/>
                <a:cs typeface="Times New Roman"/>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10B8583B-79DB-D74C-B8D0-9CFA4F047F50}"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CCE06-E3F3-264B-A44A-A71D9A35F464}" type="slidenum">
              <a:rPr lang="en-US" smtClean="0"/>
              <a:t>‹#›</a:t>
            </a:fld>
            <a:endParaRPr lang="en-US"/>
          </a:p>
        </p:txBody>
      </p:sp>
    </p:spTree>
    <p:extLst>
      <p:ext uri="{BB962C8B-B14F-4D97-AF65-F5344CB8AC3E}">
        <p14:creationId xmlns:p14="http://schemas.microsoft.com/office/powerpoint/2010/main" val="12505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white">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8583B-79DB-D74C-B8D0-9CFA4F047F50}"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CCE06-E3F3-264B-A44A-A71D9A35F464}" type="slidenum">
              <a:rPr lang="en-US" smtClean="0"/>
              <a:t>‹#›</a:t>
            </a:fld>
            <a:endParaRPr lang="en-US"/>
          </a:p>
        </p:txBody>
      </p:sp>
      <p:sp>
        <p:nvSpPr>
          <p:cNvPr id="7" name="Title 1"/>
          <p:cNvSpPr>
            <a:spLocks noGrp="1"/>
          </p:cNvSpPr>
          <p:nvPr>
            <p:ph type="ctrTitle"/>
          </p:nvPr>
        </p:nvSpPr>
        <p:spPr>
          <a:xfrm>
            <a:off x="914400" y="2107850"/>
            <a:ext cx="10363200" cy="1470025"/>
          </a:xfrm>
        </p:spPr>
        <p:txBody>
          <a:bodyPr>
            <a:normAutofit/>
          </a:bodyPr>
          <a:lstStyle>
            <a:lvl1pPr algn="l">
              <a:defRPr sz="2700">
                <a:solidFill>
                  <a:srgbClr val="041E42"/>
                </a:solidFill>
                <a:latin typeface="Times New Roman"/>
                <a:cs typeface="Times New Roman"/>
              </a:defRPr>
            </a:lvl1pPr>
          </a:lstStyle>
          <a:p>
            <a:r>
              <a:rPr lang="en-GB"/>
              <a:t>Click to edit Master title style</a:t>
            </a:r>
            <a:endParaRPr lang="en-US"/>
          </a:p>
        </p:txBody>
      </p:sp>
    </p:spTree>
    <p:extLst>
      <p:ext uri="{BB962C8B-B14F-4D97-AF65-F5344CB8AC3E}">
        <p14:creationId xmlns:p14="http://schemas.microsoft.com/office/powerpoint/2010/main" val="9619006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7.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6.jpeg"/><Relationship Id="rId5" Type="http://schemas.openxmlformats.org/officeDocument/2006/relationships/slideLayout" Target="../slideLayouts/slideLayout44.xml"/><Relationship Id="rId10" Type="http://schemas.openxmlformats.org/officeDocument/2006/relationships/theme" Target="../theme/theme2.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7.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8.png"/><Relationship Id="rId5" Type="http://schemas.openxmlformats.org/officeDocument/2006/relationships/slideLayout" Target="../slideLayouts/slideLayout53.xml"/><Relationship Id="rId10"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endParaRPr lang="en-US"/>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B8583B-79DB-D74C-B8D0-9CFA4F047F50}" type="datetimeFigureOut">
              <a:rPr lang="en-US" smtClean="0"/>
              <a:t>6/26/2023</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ACCE06-E3F3-264B-A44A-A71D9A35F464}" type="slidenum">
              <a:rPr lang="en-US" smtClean="0"/>
              <a:t>‹#›</a:t>
            </a:fld>
            <a:endParaRPr lang="en-US"/>
          </a:p>
        </p:txBody>
      </p:sp>
    </p:spTree>
    <p:extLst>
      <p:ext uri="{BB962C8B-B14F-4D97-AF65-F5344CB8AC3E}">
        <p14:creationId xmlns:p14="http://schemas.microsoft.com/office/powerpoint/2010/main" val="2179021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4" r:id="rId4"/>
    <p:sldLayoutId id="2147483673" r:id="rId5"/>
    <p:sldLayoutId id="2147483652" r:id="rId6"/>
    <p:sldLayoutId id="2147483655" r:id="rId7"/>
    <p:sldLayoutId id="2147483657" r:id="rId8"/>
    <p:sldLayoutId id="2147483700" r:id="rId9"/>
    <p:sldLayoutId id="2147483672" r:id="rId10"/>
    <p:sldLayoutId id="2147483659" r:id="rId11"/>
    <p:sldLayoutId id="2147483705" r:id="rId12"/>
    <p:sldLayoutId id="2147483665" r:id="rId13"/>
    <p:sldLayoutId id="2147483706" r:id="rId14"/>
    <p:sldLayoutId id="2147483670" r:id="rId15"/>
    <p:sldLayoutId id="2147483701" r:id="rId16"/>
    <p:sldLayoutId id="2147483699" r:id="rId17"/>
    <p:sldLayoutId id="2147483702" r:id="rId18"/>
    <p:sldLayoutId id="2147483703" r:id="rId19"/>
    <p:sldLayoutId id="2147483671" r:id="rId20"/>
    <p:sldLayoutId id="2147483698" r:id="rId21"/>
    <p:sldLayoutId id="2147483704" r:id="rId22"/>
    <p:sldLayoutId id="2147483692" r:id="rId23"/>
    <p:sldLayoutId id="2147483693" r:id="rId24"/>
    <p:sldLayoutId id="2147483694" r:id="rId25"/>
    <p:sldLayoutId id="2147483695" r:id="rId26"/>
    <p:sldLayoutId id="2147483696" r:id="rId27"/>
    <p:sldLayoutId id="2147483697" r:id="rId28"/>
    <p:sldLayoutId id="2147483722" r:id="rId29"/>
    <p:sldLayoutId id="2147483725" r:id="rId30"/>
    <p:sldLayoutId id="2147483723" r:id="rId31"/>
    <p:sldLayoutId id="2147483724" r:id="rId32"/>
    <p:sldLayoutId id="2147483680" r:id="rId33"/>
    <p:sldLayoutId id="2147483727" r:id="rId34"/>
    <p:sldLayoutId id="2147483720" r:id="rId35"/>
    <p:sldLayoutId id="2147483721" r:id="rId36"/>
    <p:sldLayoutId id="2147483726" r:id="rId37"/>
    <p:sldLayoutId id="2147483690" r:id="rId38"/>
    <p:sldLayoutId id="2147483691" r:id="rId39"/>
  </p:sldLayoutIdLst>
  <p:txStyles>
    <p:titleStyle>
      <a:lvl1pPr algn="ctr" defTabSz="342900" rtl="0" eaLnBrk="1" latinLnBrk="0" hangingPunct="1">
        <a:spcBef>
          <a:spcPct val="0"/>
        </a:spcBef>
        <a:buNone/>
        <a:defRPr sz="3300" kern="1200">
          <a:solidFill>
            <a:srgbClr val="041E42"/>
          </a:solidFill>
          <a:latin typeface="Times New Roman"/>
          <a:ea typeface="+mj-ea"/>
          <a:cs typeface="Times New Roman"/>
        </a:defRPr>
      </a:lvl1pPr>
    </p:titleStyle>
    <p:bodyStyle>
      <a:lvl1pPr marL="257175" indent="-257175" algn="l" defTabSz="342900" rtl="0" eaLnBrk="1" latinLnBrk="0" hangingPunct="1">
        <a:spcBef>
          <a:spcPct val="20000"/>
        </a:spcBef>
        <a:buSzPct val="90000"/>
        <a:buFont typeface="Arial"/>
        <a:buChar char="•"/>
        <a:defRPr sz="2400" kern="1200">
          <a:solidFill>
            <a:srgbClr val="041E42"/>
          </a:solidFill>
          <a:latin typeface="Times New Roman"/>
          <a:ea typeface="+mn-ea"/>
          <a:cs typeface="Times New Roman"/>
        </a:defRPr>
      </a:lvl1pPr>
      <a:lvl2pPr marL="557213" indent="-214313" algn="l" defTabSz="342900" rtl="0" eaLnBrk="1" latinLnBrk="0" hangingPunct="1">
        <a:spcBef>
          <a:spcPct val="20000"/>
        </a:spcBef>
        <a:buFont typeface="Arial"/>
        <a:buChar char="–"/>
        <a:defRPr sz="2100" kern="1200">
          <a:solidFill>
            <a:srgbClr val="041E42"/>
          </a:solidFill>
          <a:latin typeface="Times New Roman"/>
          <a:ea typeface="+mn-ea"/>
          <a:cs typeface="Times New Roman"/>
        </a:defRPr>
      </a:lvl2pPr>
      <a:lvl3pPr marL="857250" indent="-171450" algn="l" defTabSz="342900" rtl="0" eaLnBrk="1" latinLnBrk="0" hangingPunct="1">
        <a:spcBef>
          <a:spcPct val="20000"/>
        </a:spcBef>
        <a:buFont typeface="Arial"/>
        <a:buChar char="•"/>
        <a:defRPr sz="1800" kern="1200">
          <a:solidFill>
            <a:srgbClr val="041E42"/>
          </a:solidFill>
          <a:latin typeface="Times New Roman"/>
          <a:ea typeface="+mn-ea"/>
          <a:cs typeface="Times New Roman"/>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0" y="1"/>
            <a:ext cx="12192000" cy="6817399"/>
          </a:xfrm>
          <a:prstGeom prst="rect">
            <a:avLst/>
          </a:prstGeom>
          <a:no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sz="1904">
              <a:solidFill>
                <a:schemeClr val="lt1"/>
              </a:solidFill>
              <a:latin typeface="+mn-lt"/>
              <a:ea typeface="+mn-ea"/>
              <a:cs typeface="+mn-cs"/>
            </a:endParaRPr>
          </a:p>
        </p:txBody>
      </p:sp>
      <p:sp>
        <p:nvSpPr>
          <p:cNvPr id="2" name="Title Placeholder 1"/>
          <p:cNvSpPr>
            <a:spLocks noGrp="1"/>
          </p:cNvSpPr>
          <p:nvPr>
            <p:ph type="title"/>
          </p:nvPr>
        </p:nvSpPr>
        <p:spPr>
          <a:xfrm>
            <a:off x="837738" y="765053"/>
            <a:ext cx="10516524" cy="10505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7738" y="1981201"/>
            <a:ext cx="10516524" cy="43829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686799" y="6099105"/>
            <a:ext cx="3505199" cy="758895"/>
          </a:xfrm>
          <a:prstGeom prst="rect">
            <a:avLst/>
          </a:prstGeom>
        </p:spPr>
      </p:pic>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09806" y="129471"/>
            <a:ext cx="2244636" cy="843545"/>
          </a:xfrm>
          <a:prstGeom prst="rect">
            <a:avLst/>
          </a:prstGeom>
        </p:spPr>
      </p:pic>
    </p:spTree>
    <p:extLst>
      <p:ext uri="{BB962C8B-B14F-4D97-AF65-F5344CB8AC3E}">
        <p14:creationId xmlns:p14="http://schemas.microsoft.com/office/powerpoint/2010/main" val="1510364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719" r:id="rId9"/>
  </p:sldLayoutIdLst>
  <p:txStyles>
    <p:titleStyle>
      <a:lvl1pPr algn="ctr" defTabSz="967252" rtl="0" eaLnBrk="1" latinLnBrk="0" hangingPunct="1">
        <a:lnSpc>
          <a:spcPct val="90000"/>
        </a:lnSpc>
        <a:spcBef>
          <a:spcPct val="0"/>
        </a:spcBef>
        <a:buNone/>
        <a:defRPr sz="4800" b="0" kern="1200">
          <a:solidFill>
            <a:srgbClr val="002147"/>
          </a:solidFill>
          <a:latin typeface="Calibri" panose="020F0502020204030204" pitchFamily="34" charset="0"/>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3200" kern="1200">
          <a:solidFill>
            <a:srgbClr val="002147"/>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800" kern="1200">
          <a:solidFill>
            <a:srgbClr val="002147"/>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400" kern="1200">
          <a:solidFill>
            <a:srgbClr val="002147"/>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2000" kern="1200">
          <a:solidFill>
            <a:srgbClr val="002147"/>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2000" kern="1200">
          <a:solidFill>
            <a:srgbClr val="002147"/>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1">
            <a:extLst>
              <a:ext uri="{28A0092B-C50C-407E-A947-70E740481C1C}">
                <a14:useLocalDpi xmlns:a14="http://schemas.microsoft.com/office/drawing/2010/main" val="0"/>
              </a:ext>
            </a:extLst>
          </a:blip>
          <a:srcRect l="11075" t="5815" r="10969"/>
          <a:stretch/>
        </p:blipFill>
        <p:spPr>
          <a:xfrm>
            <a:off x="-39568" y="0"/>
            <a:ext cx="12231568" cy="6858000"/>
          </a:xfrm>
          <a:prstGeom prst="rect">
            <a:avLst/>
          </a:prstGeom>
        </p:spPr>
      </p:pic>
      <p:sp>
        <p:nvSpPr>
          <p:cNvPr id="10" name="Rectangle 9"/>
          <p:cNvSpPr>
            <a:spLocks noChangeArrowheads="1"/>
          </p:cNvSpPr>
          <p:nvPr userDrawn="1"/>
        </p:nvSpPr>
        <p:spPr bwMode="auto">
          <a:xfrm>
            <a:off x="0" y="1"/>
            <a:ext cx="12192000" cy="6817399"/>
          </a:xfrm>
          <a:prstGeom prst="rect">
            <a:avLst/>
          </a:prstGeom>
          <a:no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sz="1904">
              <a:solidFill>
                <a:schemeClr val="lt1"/>
              </a:solidFill>
              <a:latin typeface="+mn-lt"/>
              <a:ea typeface="+mn-ea"/>
              <a:cs typeface="+mn-cs"/>
            </a:endParaRPr>
          </a:p>
        </p:txBody>
      </p:sp>
      <p:sp>
        <p:nvSpPr>
          <p:cNvPr id="2" name="Title Placeholder 1"/>
          <p:cNvSpPr>
            <a:spLocks noGrp="1"/>
          </p:cNvSpPr>
          <p:nvPr>
            <p:ph type="title"/>
          </p:nvPr>
        </p:nvSpPr>
        <p:spPr>
          <a:xfrm>
            <a:off x="837738" y="765053"/>
            <a:ext cx="10516524" cy="10505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7738" y="1981201"/>
            <a:ext cx="10516524" cy="43829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09806" y="129471"/>
            <a:ext cx="2244636" cy="843545"/>
          </a:xfrm>
          <a:prstGeom prst="rect">
            <a:avLst/>
          </a:prstGeom>
        </p:spPr>
      </p:pic>
    </p:spTree>
    <p:extLst>
      <p:ext uri="{BB962C8B-B14F-4D97-AF65-F5344CB8AC3E}">
        <p14:creationId xmlns:p14="http://schemas.microsoft.com/office/powerpoint/2010/main" val="26487505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718" r:id="rId9"/>
  </p:sldLayoutIdLst>
  <p:txStyles>
    <p:titleStyle>
      <a:lvl1pPr algn="ctr" defTabSz="967252" rtl="0" eaLnBrk="1" latinLnBrk="0" hangingPunct="1">
        <a:lnSpc>
          <a:spcPct val="90000"/>
        </a:lnSpc>
        <a:spcBef>
          <a:spcPct val="0"/>
        </a:spcBef>
        <a:buNone/>
        <a:defRPr sz="4800" b="0" kern="1200">
          <a:solidFill>
            <a:schemeClr val="bg1"/>
          </a:solidFill>
          <a:latin typeface="Calibri" panose="020F0502020204030204" pitchFamily="34" charset="0"/>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3200" kern="1200">
          <a:solidFill>
            <a:srgbClr val="002147"/>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800" kern="1200">
          <a:solidFill>
            <a:srgbClr val="002147"/>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400" kern="1200">
          <a:solidFill>
            <a:srgbClr val="002147"/>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2000" kern="1200">
          <a:solidFill>
            <a:srgbClr val="002147"/>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2000" kern="1200">
          <a:solidFill>
            <a:srgbClr val="002147"/>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jpe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s://www.mooc-list.com/" TargetMode="External"/><Relationship Id="rId7" Type="http://schemas.openxmlformats.org/officeDocument/2006/relationships/hyperlink" Target="http://www.admissions.ox.ac.uk/test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podcasts.ox.ac.uk/" TargetMode="External"/><Relationship Id="rId5" Type="http://schemas.openxmlformats.org/officeDocument/2006/relationships/image" Target="../media/image42.png"/><Relationship Id="rId4" Type="http://schemas.openxmlformats.org/officeDocument/2006/relationships/hyperlink" Target="https://www.youtube.com/user/oxfor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87"/>
            <a:ext cx="10363200" cy="1470025"/>
          </a:xfrm>
        </p:spPr>
        <p:txBody>
          <a:bodyPr>
            <a:normAutofit/>
          </a:bodyPr>
          <a:lstStyle/>
          <a:p>
            <a:r>
              <a:rPr lang="en-GB" sz="4000" dirty="0">
                <a:latin typeface="Source Sans Pro SemiBold" panose="020B0604020202020204" pitchFamily="34" charset="0"/>
              </a:rPr>
              <a:t>Personal Statement </a:t>
            </a:r>
            <a:br>
              <a:rPr lang="en-GB" sz="4000" dirty="0">
                <a:latin typeface="Source Sans Pro SemiBold" panose="020B0604020202020204" pitchFamily="34" charset="0"/>
              </a:rPr>
            </a:br>
            <a:r>
              <a:rPr lang="en-GB" sz="4000" dirty="0">
                <a:latin typeface="Source Sans Pro SemiBold" panose="020B0604020202020204" pitchFamily="34" charset="0"/>
              </a:rPr>
              <a:t>Workshop</a:t>
            </a:r>
          </a:p>
        </p:txBody>
      </p:sp>
      <p:sp>
        <p:nvSpPr>
          <p:cNvPr id="3" name="Subtitle 2"/>
          <p:cNvSpPr>
            <a:spLocks noGrp="1"/>
          </p:cNvSpPr>
          <p:nvPr>
            <p:ph type="subTitle" idx="1"/>
          </p:nvPr>
        </p:nvSpPr>
        <p:spPr>
          <a:xfrm>
            <a:off x="1996143" y="5770907"/>
            <a:ext cx="6052105" cy="458940"/>
          </a:xfrm>
        </p:spPr>
        <p:txBody>
          <a:bodyPr>
            <a:normAutofit lnSpcReduction="10000"/>
          </a:bodyPr>
          <a:lstStyle/>
          <a:p>
            <a:r>
              <a:rPr lang="en-GB" sz="1100">
                <a:latin typeface="Times New Roman" panose="02020603050405020304" pitchFamily="18" charset="0"/>
                <a:cs typeface="Times New Roman" panose="02020603050405020304" pitchFamily="18" charset="0"/>
              </a:rPr>
              <a:t>Trinity College Oxford </a:t>
            </a:r>
          </a:p>
          <a:p>
            <a:r>
              <a:rPr lang="en-GB" sz="1100">
                <a:latin typeface="Times New Roman" panose="02020603050405020304" pitchFamily="18" charset="0"/>
                <a:cs typeface="Times New Roman" panose="02020603050405020304" pitchFamily="18" charset="0"/>
              </a:rPr>
              <a:t>Access Department </a:t>
            </a:r>
          </a:p>
        </p:txBody>
      </p:sp>
      <p:pic>
        <p:nvPicPr>
          <p:cNvPr id="1026" name="Picture 2">
            <a:extLst>
              <a:ext uri="{FF2B5EF4-FFF2-40B4-BE49-F238E27FC236}">
                <a16:creationId xmlns:a16="http://schemas.microsoft.com/office/drawing/2014/main" id="{A05B3C22-7CE3-4142-A94E-D1154424C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593977"/>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D8B2C8-7AE2-D51A-9F41-741D8EE5C0E0}"/>
              </a:ext>
            </a:extLst>
          </p:cNvPr>
          <p:cNvPicPr>
            <a:picLocks noChangeAspect="1"/>
          </p:cNvPicPr>
          <p:nvPr/>
        </p:nvPicPr>
        <p:blipFill>
          <a:blip r:embed="rId3"/>
          <a:srcRect t="12500" b="12500"/>
          <a:stretch/>
        </p:blipFill>
        <p:spPr>
          <a:xfrm>
            <a:off x="6096000" y="0"/>
            <a:ext cx="6096000" cy="6858000"/>
          </a:xfrm>
          <a:prstGeom prst="rect">
            <a:avLst/>
          </a:prstGeom>
        </p:spPr>
      </p:pic>
    </p:spTree>
    <p:extLst>
      <p:ext uri="{BB962C8B-B14F-4D97-AF65-F5344CB8AC3E}">
        <p14:creationId xmlns:p14="http://schemas.microsoft.com/office/powerpoint/2010/main" val="241612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857" y="608152"/>
            <a:ext cx="9985644" cy="5016758"/>
          </a:xfrm>
          <a:prstGeom prst="rect">
            <a:avLst/>
          </a:prstGeom>
        </p:spPr>
        <p:txBody>
          <a:bodyPr wrap="square" lIns="91440" tIns="45720" rIns="91440" bIns="45720" anchor="t">
            <a:spAutoFit/>
          </a:bodyPr>
          <a:lstStyle/>
          <a:p>
            <a:r>
              <a:rPr lang="en-GB" sz="2000" b="1" dirty="0">
                <a:solidFill>
                  <a:srgbClr val="182852"/>
                </a:solidFill>
                <a:latin typeface="Source Sans Pro"/>
                <a:ea typeface="Source Sans Pro"/>
                <a:cs typeface="Calibri"/>
              </a:rPr>
              <a:t>Extract 3</a:t>
            </a:r>
          </a:p>
          <a:p>
            <a:endParaRPr lang="en-GB" sz="2000" b="1" dirty="0">
              <a:solidFill>
                <a:srgbClr val="182852"/>
              </a:solidFill>
              <a:latin typeface="Source Sans Pro"/>
              <a:ea typeface="Source Sans Pro"/>
              <a:cs typeface="Calibri"/>
            </a:endParaRPr>
          </a:p>
          <a:p>
            <a:r>
              <a:rPr lang="en-US" sz="2000" dirty="0">
                <a:solidFill>
                  <a:srgbClr val="182852"/>
                </a:solidFill>
                <a:latin typeface="Source Sans Pro"/>
                <a:ea typeface="Source Sans Pro"/>
                <a:cs typeface="Calibri"/>
              </a:rPr>
              <a:t>“The best way to find yourself, is to lose yourself in the service of others.” Mahatma </a:t>
            </a:r>
            <a:r>
              <a:rPr lang="en-US" sz="2000" dirty="0" err="1">
                <a:solidFill>
                  <a:srgbClr val="182852"/>
                </a:solidFill>
                <a:latin typeface="Source Sans Pro"/>
                <a:ea typeface="Source Sans Pro"/>
                <a:cs typeface="Calibri"/>
              </a:rPr>
              <a:t>Ghandi</a:t>
            </a:r>
            <a:endParaRPr lang="en-US" sz="2000" dirty="0">
              <a:solidFill>
                <a:srgbClr val="182852"/>
              </a:solidFill>
              <a:latin typeface="Source Sans Pro"/>
              <a:ea typeface="Source Sans Pro"/>
              <a:cs typeface="Calibri"/>
            </a:endParaRPr>
          </a:p>
          <a:p>
            <a:endParaRPr lang="en-US" sz="2000" dirty="0">
              <a:solidFill>
                <a:srgbClr val="182852"/>
              </a:solidFill>
              <a:latin typeface="Source Sans Pro"/>
              <a:ea typeface="Source Sans Pro"/>
              <a:cs typeface="Calibri"/>
            </a:endParaRPr>
          </a:p>
          <a:p>
            <a:r>
              <a:rPr lang="en-US" sz="2000" dirty="0">
                <a:solidFill>
                  <a:srgbClr val="182852"/>
                </a:solidFill>
                <a:latin typeface="Source Sans Pro"/>
                <a:ea typeface="Source Sans Pro"/>
                <a:cs typeface="Calibri"/>
              </a:rPr>
              <a:t>From a young age this quote has inspired my chosen career path to become a children’s nurse. Being one of many siblings I have the role of supporting my nieces and nephews when they become ill and providing comfort. Working with children in my family has motivated along this career path as it has taught me to take responsibility in life, become more </a:t>
            </a:r>
            <a:r>
              <a:rPr lang="en-US" sz="2000" dirty="0" err="1">
                <a:solidFill>
                  <a:srgbClr val="182852"/>
                </a:solidFill>
                <a:latin typeface="Source Sans Pro"/>
                <a:ea typeface="Source Sans Pro"/>
                <a:cs typeface="Calibri"/>
              </a:rPr>
              <a:t>organised</a:t>
            </a:r>
            <a:r>
              <a:rPr lang="en-US" sz="2000" dirty="0">
                <a:solidFill>
                  <a:srgbClr val="182852"/>
                </a:solidFill>
                <a:latin typeface="Source Sans Pro"/>
                <a:ea typeface="Source Sans Pro"/>
                <a:cs typeface="Calibri"/>
              </a:rPr>
              <a:t> and mature.</a:t>
            </a:r>
          </a:p>
          <a:p>
            <a:endParaRPr lang="en-US" sz="2000" dirty="0">
              <a:solidFill>
                <a:srgbClr val="182852"/>
              </a:solidFill>
              <a:latin typeface="Source Sans Pro"/>
              <a:ea typeface="Source Sans Pro"/>
              <a:cs typeface="Calibri"/>
            </a:endParaRPr>
          </a:p>
          <a:p>
            <a:r>
              <a:rPr lang="en-US" sz="2000" dirty="0">
                <a:solidFill>
                  <a:srgbClr val="182852"/>
                </a:solidFill>
                <a:latin typeface="Source Sans Pro"/>
                <a:ea typeface="Source Sans Pro"/>
                <a:cs typeface="Calibri"/>
              </a:rPr>
              <a:t>I am currently undertaking a health and social care course. This course has given me insight into the different aspects of health care and its overarching infra  structure. Caring for children and young people helped me gain an understanding of the risk that children and young people may be put in and the exploitative and abusive </a:t>
            </a:r>
            <a:r>
              <a:rPr lang="en-US" sz="2000" dirty="0" err="1">
                <a:solidFill>
                  <a:srgbClr val="182852"/>
                </a:solidFill>
                <a:latin typeface="Source Sans Pro"/>
                <a:ea typeface="Source Sans Pro"/>
                <a:cs typeface="Calibri"/>
              </a:rPr>
              <a:t>behaviour</a:t>
            </a:r>
            <a:r>
              <a:rPr lang="en-US" sz="2000" dirty="0">
                <a:solidFill>
                  <a:srgbClr val="182852"/>
                </a:solidFill>
                <a:latin typeface="Source Sans Pro"/>
                <a:ea typeface="Source Sans Pro"/>
                <a:cs typeface="Calibri"/>
              </a:rPr>
              <a:t> that they may encounter. We focused on the tragic case of Victoria Climbie. This brought home the significance of multi agency working.</a:t>
            </a:r>
          </a:p>
        </p:txBody>
      </p:sp>
    </p:spTree>
    <p:extLst>
      <p:ext uri="{BB962C8B-B14F-4D97-AF65-F5344CB8AC3E}">
        <p14:creationId xmlns:p14="http://schemas.microsoft.com/office/powerpoint/2010/main" val="400660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857" y="608152"/>
            <a:ext cx="9985644" cy="2862322"/>
          </a:xfrm>
          <a:prstGeom prst="rect">
            <a:avLst/>
          </a:prstGeom>
        </p:spPr>
        <p:txBody>
          <a:bodyPr wrap="square" lIns="91440" tIns="45720" rIns="91440" bIns="45720" anchor="t">
            <a:spAutoFit/>
          </a:bodyPr>
          <a:lstStyle/>
          <a:p>
            <a:r>
              <a:rPr lang="en-GB" sz="2000" b="1" dirty="0">
                <a:solidFill>
                  <a:srgbClr val="182852"/>
                </a:solidFill>
                <a:latin typeface="Source Sans Pro"/>
                <a:ea typeface="Source Sans Pro"/>
                <a:cs typeface="Calibri"/>
              </a:rPr>
              <a:t>Extract 4</a:t>
            </a:r>
          </a:p>
          <a:p>
            <a:endParaRPr lang="en-US" sz="2000" b="1" dirty="0">
              <a:solidFill>
                <a:srgbClr val="182852"/>
              </a:solidFill>
              <a:latin typeface="Source Sans Pro"/>
              <a:ea typeface="Source Sans Pro"/>
              <a:cs typeface="Calibri"/>
            </a:endParaRPr>
          </a:p>
          <a:p>
            <a:r>
              <a:rPr lang="en-GB" sz="2000" dirty="0">
                <a:solidFill>
                  <a:srgbClr val="182852"/>
                </a:solidFill>
                <a:latin typeface="Source Sans Pro"/>
                <a:ea typeface="Source Sans Pro"/>
                <a:cs typeface="Calibri"/>
              </a:rPr>
              <a:t>At A-level, I developed an interest in the effects of socialism on British politics and society, with particular curiosity in Labour's relationship with the British people, 1918 to 1970. I am intrigued by the different socio-economic climates engendering their general election successes. Reading Seabrook and Blackwell's 'A world Still to Win', I believe that Attlee's first government reflects a working class conscious awakening but the 1964 government reflects a middle class conscience awakening.  </a:t>
            </a:r>
            <a:endParaRPr lang="en-US" sz="2000" dirty="0">
              <a:solidFill>
                <a:srgbClr val="182852"/>
              </a:solidFill>
              <a:latin typeface="Source Sans Pro"/>
              <a:ea typeface="Source Sans Pro"/>
              <a:cs typeface="Calibri"/>
            </a:endParaRPr>
          </a:p>
          <a:p>
            <a:endParaRPr lang="en-GB" sz="2000" b="1" dirty="0">
              <a:solidFill>
                <a:srgbClr val="182852"/>
              </a:solidFill>
              <a:latin typeface="Source Sans Pro"/>
              <a:ea typeface="Source Sans Pro"/>
              <a:cs typeface="Calibri"/>
            </a:endParaRPr>
          </a:p>
        </p:txBody>
      </p:sp>
    </p:spTree>
    <p:extLst>
      <p:ext uri="{BB962C8B-B14F-4D97-AF65-F5344CB8AC3E}">
        <p14:creationId xmlns:p14="http://schemas.microsoft.com/office/powerpoint/2010/main" val="3505833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056" y="2090916"/>
            <a:ext cx="9844640" cy="2308324"/>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2400">
                <a:latin typeface="Source Sans Pro"/>
                <a:ea typeface="Source Sans Pro"/>
              </a:rPr>
              <a:t>Do not be pretentious; avoid pointless verbosity</a:t>
            </a:r>
          </a:p>
          <a:p>
            <a:pPr marL="285750" indent="-285750">
              <a:buFont typeface="Arial" panose="020B0604020202020204" pitchFamily="34" charset="0"/>
              <a:buChar char="•"/>
            </a:pPr>
            <a:r>
              <a:rPr lang="en-GB" sz="2400">
                <a:latin typeface="Source Sans Pro"/>
                <a:ea typeface="Source Sans Pro"/>
              </a:rPr>
              <a:t>Do not use clichés or famous quotes as a starting point</a:t>
            </a:r>
          </a:p>
          <a:p>
            <a:pPr marL="285750" indent="-285750">
              <a:buFont typeface="Arial" panose="020B0604020202020204" pitchFamily="34" charset="0"/>
              <a:buChar char="•"/>
            </a:pPr>
            <a:r>
              <a:rPr lang="en-GB" sz="2400">
                <a:ea typeface="+mn-lt"/>
                <a:cs typeface="+mn-lt"/>
              </a:rPr>
              <a:t>Don’t waste valuable space on someone else’s words</a:t>
            </a:r>
            <a:endParaRPr lang="en-GB">
              <a:ea typeface="+mn-lt"/>
              <a:cs typeface="+mn-lt"/>
            </a:endParaRPr>
          </a:p>
          <a:p>
            <a:pPr marL="285750" indent="-285750">
              <a:buFont typeface="Arial" panose="020B0604020202020204" pitchFamily="34" charset="0"/>
              <a:buChar char="•"/>
            </a:pPr>
            <a:r>
              <a:rPr lang="en-GB" sz="2400">
                <a:latin typeface="Source Sans Pro"/>
                <a:ea typeface="Source Sans Pro"/>
                <a:cs typeface="+mn-lt"/>
              </a:rPr>
              <a:t>Do</a:t>
            </a:r>
            <a:r>
              <a:rPr lang="en-GB" sz="2400">
                <a:latin typeface="Source Sans Pro"/>
                <a:ea typeface="Source Sans Pro"/>
              </a:rPr>
              <a:t> not plagiarise (UCAS uses plagiarism software to monitor applications)</a:t>
            </a:r>
            <a:endParaRPr lang="en-GB">
              <a:cs typeface="Calibri"/>
            </a:endParaRPr>
          </a:p>
          <a:p>
            <a:pPr marL="285750" indent="-285750">
              <a:buFont typeface="Arial" panose="020B0604020202020204" pitchFamily="34" charset="0"/>
              <a:buChar char="•"/>
            </a:pPr>
            <a:r>
              <a:rPr lang="en-GB" sz="2400">
                <a:latin typeface="Source Sans Pro"/>
                <a:ea typeface="Source Sans Pro"/>
              </a:rPr>
              <a:t>Be careful with ‘model’ personal statements online</a:t>
            </a:r>
          </a:p>
          <a:p>
            <a:pPr marL="285750" indent="-285750">
              <a:buFont typeface="Arial" panose="020B0604020202020204" pitchFamily="34" charset="0"/>
              <a:buChar char="•"/>
            </a:pPr>
            <a:r>
              <a:rPr lang="en-GB" sz="2400">
                <a:latin typeface="Source Sans Pro"/>
                <a:ea typeface="Source Sans Pro"/>
              </a:rPr>
              <a:t>A personal statement written by someone else is of no use </a:t>
            </a:r>
          </a:p>
        </p:txBody>
      </p:sp>
      <p:sp>
        <p:nvSpPr>
          <p:cNvPr id="3" name="TextBox 2"/>
          <p:cNvSpPr txBox="1"/>
          <p:nvPr/>
        </p:nvSpPr>
        <p:spPr>
          <a:xfrm>
            <a:off x="619062" y="442403"/>
            <a:ext cx="10819025" cy="1569660"/>
          </a:xfrm>
          <a:prstGeom prst="rect">
            <a:avLst/>
          </a:prstGeom>
          <a:noFill/>
        </p:spPr>
        <p:txBody>
          <a:bodyPr wrap="square" lIns="91440" tIns="45720" rIns="91440" bIns="45720" rtlCol="0" anchor="t">
            <a:spAutoFit/>
          </a:bodyPr>
          <a:lstStyle/>
          <a:p>
            <a:r>
              <a:rPr lang="en-GB" sz="3200" b="1">
                <a:latin typeface="Source Sans Pro"/>
                <a:ea typeface="Source Sans Pro"/>
              </a:rPr>
              <a:t>Your Own Style and Voice – it is a PERSONAL statement!</a:t>
            </a:r>
          </a:p>
          <a:p>
            <a:endParaRPr lang="en-GB" sz="3200" b="1">
              <a:latin typeface="Source Sans Pro" panose="020B0503030403020204" pitchFamily="34" charset="0"/>
              <a:ea typeface="Source Sans Pro" panose="020B0503030403020204" pitchFamily="34" charset="0"/>
            </a:endParaRPr>
          </a:p>
          <a:p>
            <a:r>
              <a:rPr lang="en-GB" sz="3200" b="1">
                <a:latin typeface="Source Sans Pro"/>
                <a:ea typeface="Source Sans Pro"/>
              </a:rPr>
              <a:t>Pitfalls you should you avoid:</a:t>
            </a:r>
          </a:p>
        </p:txBody>
      </p:sp>
    </p:spTree>
    <p:extLst>
      <p:ext uri="{BB962C8B-B14F-4D97-AF65-F5344CB8AC3E}">
        <p14:creationId xmlns:p14="http://schemas.microsoft.com/office/powerpoint/2010/main" val="3267986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4B51B1-D307-4808-8C33-0DC4FEA1A891}"/>
              </a:ext>
            </a:extLst>
          </p:cNvPr>
          <p:cNvSpPr>
            <a:spLocks noGrp="1"/>
          </p:cNvSpPr>
          <p:nvPr>
            <p:ph type="ctrTitle"/>
          </p:nvPr>
        </p:nvSpPr>
        <p:spPr>
          <a:xfrm>
            <a:off x="914400" y="2107850"/>
            <a:ext cx="10363200" cy="2251365"/>
          </a:xfrm>
        </p:spPr>
        <p:txBody>
          <a:bodyPr>
            <a:normAutofit/>
          </a:bodyPr>
          <a:lstStyle/>
          <a:p>
            <a:r>
              <a:rPr lang="en-GB" sz="4400">
                <a:latin typeface="Source Sans Pro"/>
                <a:ea typeface="Source Sans Pro"/>
              </a:rPr>
              <a:t>How do you get started on a personal statement?</a:t>
            </a:r>
          </a:p>
        </p:txBody>
      </p:sp>
    </p:spTree>
    <p:extLst>
      <p:ext uri="{BB962C8B-B14F-4D97-AF65-F5344CB8AC3E}">
        <p14:creationId xmlns:p14="http://schemas.microsoft.com/office/powerpoint/2010/main" val="2141986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93559" y="424327"/>
            <a:ext cx="4493866" cy="2011749"/>
          </a:xfrm>
          <a:prstGeom prst="cloudCallout">
            <a:avLst>
              <a:gd name="adj1" fmla="val -29301"/>
              <a:gd name="adj2" fmla="val 850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GB" sz="2000">
                <a:solidFill>
                  <a:schemeClr val="bg1"/>
                </a:solidFill>
                <a:latin typeface="Source Sans Pro"/>
                <a:ea typeface="Source Sans Pro"/>
              </a:rPr>
              <a:t>I enjoy my subject because….</a:t>
            </a:r>
          </a:p>
        </p:txBody>
      </p:sp>
      <p:sp>
        <p:nvSpPr>
          <p:cNvPr id="6" name="Cloud Callout 5"/>
          <p:cNvSpPr/>
          <p:nvPr/>
        </p:nvSpPr>
        <p:spPr>
          <a:xfrm>
            <a:off x="5964791" y="332693"/>
            <a:ext cx="4683994" cy="2256010"/>
          </a:xfrm>
          <a:prstGeom prst="cloudCallout">
            <a:avLst>
              <a:gd name="adj1" fmla="val -29301"/>
              <a:gd name="adj2" fmla="val 85063"/>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Source Sans Pro"/>
                <a:ea typeface="Source Sans Pro"/>
              </a:rPr>
              <a:t>One area of my subject I have specifically enjoyed is……. Because…..</a:t>
            </a:r>
          </a:p>
        </p:txBody>
      </p:sp>
      <p:sp>
        <p:nvSpPr>
          <p:cNvPr id="7" name="Cloud Callout 6"/>
          <p:cNvSpPr/>
          <p:nvPr/>
        </p:nvSpPr>
        <p:spPr>
          <a:xfrm>
            <a:off x="1844948" y="2576210"/>
            <a:ext cx="4599417" cy="2300751"/>
          </a:xfrm>
          <a:prstGeom prst="cloudCallout">
            <a:avLst>
              <a:gd name="adj1" fmla="val -29301"/>
              <a:gd name="adj2" fmla="val 85063"/>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Source Sans Pro"/>
                <a:ea typeface="Source Sans Pro"/>
              </a:rPr>
              <a:t>Books I have read in my subject include……….they were interesting because..</a:t>
            </a:r>
          </a:p>
        </p:txBody>
      </p:sp>
      <p:sp>
        <p:nvSpPr>
          <p:cNvPr id="8" name="Cloud Callout 7"/>
          <p:cNvSpPr/>
          <p:nvPr/>
        </p:nvSpPr>
        <p:spPr>
          <a:xfrm>
            <a:off x="6633959" y="3202830"/>
            <a:ext cx="4328080" cy="2439542"/>
          </a:xfrm>
          <a:prstGeom prst="cloudCallout">
            <a:avLst>
              <a:gd name="adj1" fmla="val -29301"/>
              <a:gd name="adj2" fmla="val 85063"/>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Source Sans Pro"/>
                <a:ea typeface="Source Sans Pro"/>
              </a:rPr>
              <a:t>Another way I developed  my understanding &amp; subject knowledge  is …………</a:t>
            </a:r>
          </a:p>
        </p:txBody>
      </p:sp>
    </p:spTree>
    <p:extLst>
      <p:ext uri="{BB962C8B-B14F-4D97-AF65-F5344CB8AC3E}">
        <p14:creationId xmlns:p14="http://schemas.microsoft.com/office/powerpoint/2010/main" val="1686315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864" y="695087"/>
            <a:ext cx="6934587" cy="4525963"/>
          </a:xfrm>
        </p:spPr>
        <p:txBody>
          <a:bodyPr vert="horz" lIns="91440" tIns="45720" rIns="91440" bIns="45720" rtlCol="0" anchor="t">
            <a:normAutofit/>
          </a:bodyPr>
          <a:lstStyle/>
          <a:p>
            <a:r>
              <a:rPr lang="en-GB" sz="2000">
                <a:latin typeface="Source Sans Pro"/>
                <a:ea typeface="Source Sans Pro"/>
              </a:rPr>
              <a:t>You still have time to start developing your subject knowledge outside of your A Levels, which will give you valuable material for your personal statement!</a:t>
            </a:r>
          </a:p>
          <a:p>
            <a:endParaRPr lang="en-GB" sz="2000">
              <a:latin typeface="Source Sans Pro"/>
              <a:ea typeface="Source Sans Pro"/>
            </a:endParaRPr>
          </a:p>
          <a:p>
            <a:pPr>
              <a:spcAft>
                <a:spcPct val="30000"/>
              </a:spcAft>
            </a:pPr>
            <a:r>
              <a:rPr lang="en-GB" sz="2000">
                <a:latin typeface="Source Sans Pro"/>
                <a:ea typeface="Source Sans Pro"/>
              </a:rPr>
              <a:t>Consider keeping a ‘learning journal’ – this is simply writing down everything you have taken part in between now and making an application - the extra reading, lectures, podcasts, articles, summer schools ANYTHING at all to develop your subject passion.</a:t>
            </a:r>
          </a:p>
          <a:p>
            <a:pPr>
              <a:spcAft>
                <a:spcPct val="30000"/>
              </a:spcAft>
            </a:pPr>
            <a:endParaRPr lang="en-GB" sz="2000">
              <a:latin typeface="Source Sans Pro"/>
              <a:ea typeface="Source Sans Pro"/>
            </a:endParaRPr>
          </a:p>
          <a:p>
            <a:pPr>
              <a:spcAft>
                <a:spcPct val="30000"/>
              </a:spcAft>
            </a:pPr>
            <a:r>
              <a:rPr lang="en-GB" sz="2000">
                <a:latin typeface="Source Sans Pro"/>
                <a:ea typeface="Source Sans Pro"/>
              </a:rPr>
              <a:t>Super-curricular reading: </a:t>
            </a:r>
            <a:r>
              <a:rPr lang="en-GB" sz="2000" b="1">
                <a:latin typeface="Source Sans Pro"/>
                <a:ea typeface="Source Sans Pro"/>
              </a:rPr>
              <a:t>deeper</a:t>
            </a:r>
            <a:r>
              <a:rPr lang="en-GB" sz="2000">
                <a:latin typeface="Source Sans Pro"/>
                <a:ea typeface="Source Sans Pro"/>
              </a:rPr>
              <a:t>, not just wider</a:t>
            </a:r>
          </a:p>
          <a:p>
            <a:endParaRPr lang="en-GB" sz="2000">
              <a:latin typeface="Source Sans Pro"/>
              <a:ea typeface="Source Sans Pro"/>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522" y="268226"/>
            <a:ext cx="2660352" cy="300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937" y="3460084"/>
            <a:ext cx="2660352" cy="280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24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5675" y="98257"/>
            <a:ext cx="7887393" cy="1050588"/>
          </a:xfrm>
        </p:spPr>
        <p:txBody>
          <a:bodyPr>
            <a:noAutofit/>
          </a:bodyPr>
          <a:lstStyle/>
          <a:p>
            <a:pPr algn="l"/>
            <a:r>
              <a:rPr lang="en-GB" sz="4000">
                <a:effectLst>
                  <a:outerShdw blurRad="38100" dist="38100" dir="2700000" algn="tl">
                    <a:srgbClr val="000000">
                      <a:alpha val="43137"/>
                    </a:srgbClr>
                  </a:outerShdw>
                </a:effectLst>
              </a:rPr>
              <a:t>Tracking the process</a:t>
            </a:r>
          </a:p>
        </p:txBody>
      </p:sp>
      <p:graphicFrame>
        <p:nvGraphicFramePr>
          <p:cNvPr id="4" name="Content Placeholder 3"/>
          <p:cNvGraphicFramePr>
            <a:graphicFrameLocks noGrp="1"/>
          </p:cNvGraphicFramePr>
          <p:nvPr>
            <p:ph idx="1"/>
          </p:nvPr>
        </p:nvGraphicFramePr>
        <p:xfrm>
          <a:off x="2256367" y="3183467"/>
          <a:ext cx="7886700" cy="315752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157528">
                <a:tc>
                  <a:txBody>
                    <a:bodyPr/>
                    <a:lstStyle/>
                    <a:p>
                      <a:pPr algn="ctr"/>
                      <a:r>
                        <a:rPr lang="en-GB"/>
                        <a:t>Super-curricular</a:t>
                      </a:r>
                      <a:r>
                        <a:rPr lang="en-GB" baseline="0"/>
                        <a:t> activity:  what did I do?</a:t>
                      </a:r>
                      <a:endParaRPr lang="en-GB"/>
                    </a:p>
                  </a:txBody>
                  <a:tcPr/>
                </a:tc>
                <a:tc>
                  <a:txBody>
                    <a:bodyPr/>
                    <a:lstStyle/>
                    <a:p>
                      <a:pPr algn="ctr"/>
                      <a:r>
                        <a:rPr lang="en-GB"/>
                        <a:t>Overview of knowledge</a:t>
                      </a:r>
                      <a:r>
                        <a:rPr lang="en-GB" baseline="0"/>
                        <a:t> area</a:t>
                      </a:r>
                      <a:endParaRPr lang="en-GB"/>
                    </a:p>
                  </a:txBody>
                  <a:tcPr/>
                </a:tc>
                <a:tc>
                  <a:txBody>
                    <a:bodyPr/>
                    <a:lstStyle/>
                    <a:p>
                      <a:pPr algn="ctr"/>
                      <a:r>
                        <a:rPr lang="en-GB"/>
                        <a:t>Any </a:t>
                      </a:r>
                    </a:p>
                    <a:p>
                      <a:pPr marL="457200" indent="-457200" algn="ctr">
                        <a:buAutoNum type="arabicParenR"/>
                      </a:pPr>
                      <a:r>
                        <a:rPr lang="en-GB"/>
                        <a:t>surprises or</a:t>
                      </a:r>
                      <a:r>
                        <a:rPr lang="en-GB" baseline="0"/>
                        <a:t> </a:t>
                      </a:r>
                      <a:r>
                        <a:rPr lang="en-GB"/>
                        <a:t>interesting discoveries</a:t>
                      </a:r>
                    </a:p>
                    <a:p>
                      <a:pPr marL="457200" indent="-457200" algn="ctr">
                        <a:buAutoNum type="arabicParenR"/>
                      </a:pPr>
                      <a:r>
                        <a:rPr lang="en-GB"/>
                        <a:t>Areas with which I strongly agreed or disagreed</a:t>
                      </a:r>
                    </a:p>
                    <a:p>
                      <a:pPr marL="457200" indent="-457200" algn="ctr">
                        <a:buAutoNum type="arabicParenR"/>
                      </a:pPr>
                      <a:r>
                        <a:rPr lang="en-GB"/>
                        <a:t>Introduction</a:t>
                      </a:r>
                      <a:r>
                        <a:rPr lang="en-GB" baseline="0"/>
                        <a:t> to new topics</a:t>
                      </a:r>
                      <a:endParaRPr lang="en-GB"/>
                    </a:p>
                  </a:txBody>
                  <a:tcPr/>
                </a:tc>
                <a:extLst>
                  <a:ext uri="{0D108BD9-81ED-4DB2-BD59-A6C34878D82A}">
                    <a16:rowId xmlns:a16="http://schemas.microsoft.com/office/drawing/2014/main" val="10000"/>
                  </a:ext>
                </a:extLst>
              </a:tr>
            </a:tbl>
          </a:graphicData>
        </a:graphic>
      </p:graphicFrame>
      <p:sp>
        <p:nvSpPr>
          <p:cNvPr id="5" name="TextBox 4"/>
          <p:cNvSpPr txBox="1"/>
          <p:nvPr/>
        </p:nvSpPr>
        <p:spPr>
          <a:xfrm>
            <a:off x="2679007" y="1333558"/>
            <a:ext cx="7040726" cy="1508105"/>
          </a:xfrm>
          <a:prstGeom prst="rect">
            <a:avLst/>
          </a:prstGeom>
          <a:noFill/>
        </p:spPr>
        <p:txBody>
          <a:bodyPr wrap="square" rtlCol="0">
            <a:spAutoFit/>
          </a:bodyPr>
          <a:lstStyle/>
          <a:p>
            <a:pPr algn="ctr">
              <a:defRPr/>
            </a:pPr>
            <a:r>
              <a:rPr lang="en-GB" sz="3600">
                <a:solidFill>
                  <a:srgbClr val="000000"/>
                </a:solidFill>
                <a:latin typeface="FoundrySterling-Book"/>
              </a:rPr>
              <a:t>What have I been involved in?</a:t>
            </a:r>
          </a:p>
          <a:p>
            <a:pPr algn="ctr">
              <a:defRPr/>
            </a:pPr>
            <a:r>
              <a:rPr lang="en-GB" sz="2800">
                <a:solidFill>
                  <a:srgbClr val="000000"/>
                </a:solidFill>
                <a:latin typeface="FoundrySterling-Book"/>
              </a:rPr>
              <a:t>… a </a:t>
            </a:r>
            <a:r>
              <a:rPr lang="en-GB" sz="2800" i="1">
                <a:solidFill>
                  <a:srgbClr val="000000"/>
                </a:solidFill>
                <a:latin typeface="FoundrySterling-Book"/>
              </a:rPr>
              <a:t>simple</a:t>
            </a:r>
            <a:r>
              <a:rPr lang="en-GB" sz="2800">
                <a:solidFill>
                  <a:srgbClr val="000000"/>
                </a:solidFill>
                <a:latin typeface="FoundrySterling-Book"/>
              </a:rPr>
              <a:t> record for your own use, kept on your phone or in a notebook</a:t>
            </a:r>
          </a:p>
        </p:txBody>
      </p:sp>
    </p:spTree>
    <p:extLst>
      <p:ext uri="{BB962C8B-B14F-4D97-AF65-F5344CB8AC3E}">
        <p14:creationId xmlns:p14="http://schemas.microsoft.com/office/powerpoint/2010/main" val="359451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Content Placeholder 4"/>
          <p:cNvPicPr>
            <a:picLocks noGrp="1" noChangeAspect="1"/>
          </p:cNvPicPr>
          <p:nvPr>
            <p:ph idx="1"/>
          </p:nvPr>
        </p:nvPicPr>
        <p:blipFill>
          <a:blip r:embed="rId2" cstate="screen"/>
          <a:stretch>
            <a:fillRect/>
          </a:stretch>
        </p:blipFill>
        <p:spPr>
          <a:xfrm>
            <a:off x="6265813" y="230921"/>
            <a:ext cx="2097227" cy="1048614"/>
          </a:xfrm>
        </p:spPr>
      </p:pic>
      <p:pic>
        <p:nvPicPr>
          <p:cNvPr id="50180" name="Picture 3" descr="C:\Documents and Settings\rcs58\My Documents\My Pictures\Interview images\jstor_logo.gif"/>
          <p:cNvPicPr>
            <a:picLocks noChangeAspect="1" noChangeArrowheads="1"/>
          </p:cNvPicPr>
          <p:nvPr/>
        </p:nvPicPr>
        <p:blipFill>
          <a:blip r:embed="rId3" cstate="screen"/>
          <a:srcRect/>
          <a:stretch>
            <a:fillRect/>
          </a:stretch>
        </p:blipFill>
        <p:spPr bwMode="auto">
          <a:xfrm>
            <a:off x="7589724" y="2661031"/>
            <a:ext cx="1274957" cy="1536108"/>
          </a:xfrm>
          <a:prstGeom prst="rect">
            <a:avLst/>
          </a:prstGeom>
          <a:noFill/>
          <a:ln w="9525">
            <a:noFill/>
            <a:miter lim="800000"/>
            <a:headEnd/>
            <a:tailEnd/>
          </a:ln>
        </p:spPr>
      </p:pic>
      <p:pic>
        <p:nvPicPr>
          <p:cNvPr id="50181" name="Picture 5" descr="C:\Documents and Settings\rcs58\My Documents\My Pictures\Interview images\newspapers.jpg"/>
          <p:cNvPicPr>
            <a:picLocks noChangeAspect="1" noChangeArrowheads="1"/>
          </p:cNvPicPr>
          <p:nvPr/>
        </p:nvPicPr>
        <p:blipFill>
          <a:blip r:embed="rId4" cstate="screen"/>
          <a:srcRect/>
          <a:stretch>
            <a:fillRect/>
          </a:stretch>
        </p:blipFill>
        <p:spPr bwMode="auto">
          <a:xfrm>
            <a:off x="9418375" y="3373645"/>
            <a:ext cx="1547664" cy="1987805"/>
          </a:xfrm>
          <a:prstGeom prst="rect">
            <a:avLst/>
          </a:prstGeom>
          <a:noFill/>
          <a:ln w="9525">
            <a:noFill/>
            <a:miter lim="800000"/>
            <a:headEnd/>
            <a:tailEnd/>
          </a:ln>
        </p:spPr>
      </p:pic>
      <p:pic>
        <p:nvPicPr>
          <p:cNvPr id="50182" name="Picture 6"/>
          <p:cNvPicPr>
            <a:picLocks noChangeAspect="1" noChangeArrowheads="1"/>
          </p:cNvPicPr>
          <p:nvPr/>
        </p:nvPicPr>
        <p:blipFill>
          <a:blip r:embed="rId5" cstate="screen"/>
          <a:srcRect/>
          <a:stretch>
            <a:fillRect/>
          </a:stretch>
        </p:blipFill>
        <p:spPr bwMode="auto">
          <a:xfrm>
            <a:off x="5446868" y="4033787"/>
            <a:ext cx="1733592" cy="2310880"/>
          </a:xfrm>
          <a:prstGeom prst="rect">
            <a:avLst/>
          </a:prstGeom>
          <a:noFill/>
          <a:ln w="9525">
            <a:noFill/>
            <a:miter lim="800000"/>
            <a:headEnd/>
            <a:tailEnd/>
          </a:ln>
        </p:spPr>
      </p:pic>
      <p:pic>
        <p:nvPicPr>
          <p:cNvPr id="50183" name="Picture 7"/>
          <p:cNvPicPr>
            <a:picLocks noChangeAspect="1" noChangeArrowheads="1"/>
          </p:cNvPicPr>
          <p:nvPr/>
        </p:nvPicPr>
        <p:blipFill>
          <a:blip r:embed="rId6" cstate="screen"/>
          <a:srcRect/>
          <a:stretch>
            <a:fillRect/>
          </a:stretch>
        </p:blipFill>
        <p:spPr bwMode="auto">
          <a:xfrm>
            <a:off x="324606" y="1325885"/>
            <a:ext cx="1518619" cy="2075074"/>
          </a:xfrm>
          <a:prstGeom prst="rect">
            <a:avLst/>
          </a:prstGeom>
          <a:noFill/>
          <a:ln w="9525">
            <a:noFill/>
            <a:miter lim="800000"/>
            <a:headEnd/>
            <a:tailEnd/>
          </a:ln>
        </p:spPr>
      </p:pic>
      <p:pic>
        <p:nvPicPr>
          <p:cNvPr id="50184" name="Picture 11"/>
          <p:cNvPicPr>
            <a:picLocks noChangeAspect="1" noChangeArrowheads="1"/>
          </p:cNvPicPr>
          <p:nvPr/>
        </p:nvPicPr>
        <p:blipFill>
          <a:blip r:embed="rId7" cstate="screen"/>
          <a:srcRect/>
          <a:stretch>
            <a:fillRect/>
          </a:stretch>
        </p:blipFill>
        <p:spPr bwMode="auto">
          <a:xfrm>
            <a:off x="4434344" y="407976"/>
            <a:ext cx="1494333" cy="915057"/>
          </a:xfrm>
          <a:prstGeom prst="rect">
            <a:avLst/>
          </a:prstGeom>
          <a:noFill/>
          <a:ln w="9525">
            <a:noFill/>
            <a:miter lim="800000"/>
            <a:headEnd/>
            <a:tailEnd/>
          </a:ln>
        </p:spPr>
      </p:pic>
      <p:pic>
        <p:nvPicPr>
          <p:cNvPr id="50185" name="Picture 13"/>
          <p:cNvPicPr>
            <a:picLocks noChangeAspect="1" noChangeArrowheads="1"/>
          </p:cNvPicPr>
          <p:nvPr/>
        </p:nvPicPr>
        <p:blipFill>
          <a:blip r:embed="rId8" cstate="screen"/>
          <a:srcRect/>
          <a:stretch>
            <a:fillRect/>
          </a:stretch>
        </p:blipFill>
        <p:spPr bwMode="auto">
          <a:xfrm>
            <a:off x="4131218" y="3328373"/>
            <a:ext cx="3182938" cy="493713"/>
          </a:xfrm>
          <a:prstGeom prst="rect">
            <a:avLst/>
          </a:prstGeom>
          <a:noFill/>
          <a:ln w="9525">
            <a:noFill/>
            <a:miter lim="800000"/>
            <a:headEnd/>
            <a:tailEnd/>
          </a:ln>
        </p:spPr>
      </p:pic>
      <p:pic>
        <p:nvPicPr>
          <p:cNvPr id="50187" name="Picture 13"/>
          <p:cNvPicPr>
            <a:picLocks noChangeAspect="1"/>
          </p:cNvPicPr>
          <p:nvPr/>
        </p:nvPicPr>
        <p:blipFill>
          <a:blip r:embed="rId9" cstate="screen"/>
          <a:srcRect/>
          <a:stretch>
            <a:fillRect/>
          </a:stretch>
        </p:blipFill>
        <p:spPr bwMode="auto">
          <a:xfrm>
            <a:off x="2123363" y="4156941"/>
            <a:ext cx="3094995" cy="618338"/>
          </a:xfrm>
          <a:prstGeom prst="rect">
            <a:avLst/>
          </a:prstGeom>
          <a:noFill/>
          <a:ln w="9525">
            <a:noFill/>
            <a:miter lim="800000"/>
            <a:headEnd/>
            <a:tailEnd/>
          </a:ln>
        </p:spPr>
      </p:pic>
      <p:pic>
        <p:nvPicPr>
          <p:cNvPr id="1027"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881510" y="4467901"/>
            <a:ext cx="1462882" cy="19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874088" y="1784457"/>
            <a:ext cx="1263625" cy="12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9203395" y="943249"/>
            <a:ext cx="1459781" cy="192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2233430" y="3007521"/>
            <a:ext cx="1565938" cy="81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3471747" y="1504781"/>
            <a:ext cx="1111907" cy="118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844079" y="391306"/>
            <a:ext cx="1734642" cy="10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4237" y="1514764"/>
            <a:ext cx="237172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95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GB" altLang="en-US" sz="4000">
                <a:latin typeface="Source Sans Pro"/>
                <a:ea typeface="Source Sans Pro"/>
              </a:rPr>
              <a:t>What else can you do now?</a:t>
            </a:r>
            <a:endParaRPr lang="en-US" sz="4000">
              <a:latin typeface="Source Sans Pro"/>
              <a:ea typeface="Source Sans Pro"/>
            </a:endParaRPr>
          </a:p>
        </p:txBody>
      </p:sp>
      <p:sp>
        <p:nvSpPr>
          <p:cNvPr id="22532" name="TextBox 9"/>
          <p:cNvSpPr txBox="1">
            <a:spLocks noChangeArrowheads="1"/>
          </p:cNvSpPr>
          <p:nvPr/>
        </p:nvSpPr>
        <p:spPr bwMode="auto">
          <a:xfrm>
            <a:off x="607676" y="3752166"/>
            <a:ext cx="61229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lnSpc>
                <a:spcPts val="2400"/>
              </a:lnSpc>
              <a:buClr>
                <a:srgbClr val="002147"/>
              </a:buClr>
              <a:buSzPct val="80000"/>
              <a:buFont typeface="Wingdings" pitchFamily="2" charset="2"/>
              <a:buChar char="§"/>
              <a:defRPr sz="2100">
                <a:solidFill>
                  <a:schemeClr val="tx1"/>
                </a:solidFill>
                <a:latin typeface="Arial" pitchFamily="34" charset="0"/>
                <a:ea typeface="ＭＳ Ｐゴシック" pitchFamily="34" charset="-128"/>
              </a:defRPr>
            </a:lvl1pPr>
            <a:lvl2pPr marL="742950" indent="-285750" eaLnBrk="0" hangingPunct="0">
              <a:spcBef>
                <a:spcPct val="20000"/>
              </a:spcBef>
              <a:buClr>
                <a:srgbClr val="002147"/>
              </a:buClr>
              <a:buSzPct val="80000"/>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rgbClr val="002147"/>
              </a:buClr>
              <a:buSzPct val="80000"/>
              <a:buFont typeface="Wingdings" pitchFamily="2" charset="2"/>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a:solidFill>
                  <a:schemeClr val="tx1"/>
                </a:solidFill>
                <a:latin typeface="Arial" pitchFamily="34" charset="0"/>
                <a:ea typeface="ＭＳ Ｐゴシック" pitchFamily="34" charset="-128"/>
              </a:defRPr>
            </a:lvl4pPr>
            <a:lvl5pPr marL="2057400" indent="-228600" eaLnBrk="0" hangingPunct="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eaLnBrk="1" hangingPunct="1">
              <a:lnSpc>
                <a:spcPct val="100000"/>
              </a:lnSpc>
              <a:buClrTx/>
              <a:buSzTx/>
              <a:buNone/>
            </a:pPr>
            <a:r>
              <a:rPr lang="en-GB" altLang="en-US" dirty="0">
                <a:latin typeface="Source Sans Pro"/>
                <a:ea typeface="ＭＳ Ｐゴシック"/>
              </a:rPr>
              <a:t>Massive open online courses:</a:t>
            </a:r>
          </a:p>
          <a:p>
            <a:pPr eaLnBrk="1" hangingPunct="1">
              <a:lnSpc>
                <a:spcPct val="100000"/>
              </a:lnSpc>
              <a:buClrTx/>
              <a:buSzTx/>
              <a:buNone/>
            </a:pPr>
            <a:r>
              <a:rPr lang="en-GB" altLang="en-US" dirty="0">
                <a:latin typeface="Source Sans Pro"/>
                <a:ea typeface="ＭＳ Ｐゴシック"/>
                <a:hlinkClick r:id="rId3"/>
              </a:rPr>
              <a:t>https://www.mooc-list.com/</a:t>
            </a:r>
            <a:endParaRPr lang="en-GB" altLang="en-US" dirty="0">
              <a:latin typeface="Source Sans Pro"/>
              <a:ea typeface="ＭＳ Ｐゴシック"/>
            </a:endParaRPr>
          </a:p>
          <a:p>
            <a:pPr eaLnBrk="1" hangingPunct="1">
              <a:lnSpc>
                <a:spcPct val="100000"/>
              </a:lnSpc>
              <a:buClrTx/>
              <a:buSzTx/>
              <a:buNone/>
            </a:pPr>
            <a:endParaRPr lang="en-GB" altLang="en-US" dirty="0">
              <a:latin typeface="Source Sans Pro"/>
            </a:endParaRPr>
          </a:p>
          <a:p>
            <a:pPr eaLnBrk="1" hangingPunct="1">
              <a:lnSpc>
                <a:spcPct val="100000"/>
              </a:lnSpc>
              <a:buClrTx/>
              <a:buSzTx/>
              <a:buNone/>
            </a:pPr>
            <a:r>
              <a:rPr lang="en-GB" altLang="en-US" dirty="0">
                <a:latin typeface="Source Sans Pro"/>
                <a:ea typeface="ＭＳ Ｐゴシック"/>
              </a:rPr>
              <a:t>YouTube Oxford</a:t>
            </a:r>
          </a:p>
          <a:p>
            <a:pPr eaLnBrk="1" hangingPunct="1">
              <a:lnSpc>
                <a:spcPct val="100000"/>
              </a:lnSpc>
              <a:buClrTx/>
              <a:buSzTx/>
              <a:buNone/>
            </a:pPr>
            <a:r>
              <a:rPr lang="en-GB" altLang="en-US" dirty="0">
                <a:latin typeface="Source Sans Pro"/>
                <a:ea typeface="ＭＳ Ｐゴシック"/>
                <a:hlinkClick r:id="rId4"/>
              </a:rPr>
              <a:t>https://www.youtube.com/user/oxford</a:t>
            </a:r>
            <a:endParaRPr lang="en-GB" altLang="en-US" dirty="0">
              <a:latin typeface="Source Sans Pro"/>
              <a:ea typeface="ＭＳ Ｐゴシック"/>
            </a:endParaRPr>
          </a:p>
          <a:p>
            <a:pPr eaLnBrk="1" hangingPunct="1">
              <a:lnSpc>
                <a:spcPct val="100000"/>
              </a:lnSpc>
              <a:buClrTx/>
              <a:buSzTx/>
              <a:buNone/>
            </a:pPr>
            <a:endParaRPr lang="en-GB" altLang="en-US" dirty="0">
              <a:latin typeface="Source Sans Pro"/>
            </a:endParaRPr>
          </a:p>
        </p:txBody>
      </p:sp>
      <p:pic>
        <p:nvPicPr>
          <p:cNvPr id="4" name="Picture 12" descr="A picture containing text, room, several&#10;&#10;Description automatically generated">
            <a:extLst>
              <a:ext uri="{FF2B5EF4-FFF2-40B4-BE49-F238E27FC236}">
                <a16:creationId xmlns:a16="http://schemas.microsoft.com/office/drawing/2014/main" id="{8131A3C1-56A2-19D4-5AF5-0581CBF58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4"/>
          <a:stretch>
            <a:fillRect/>
          </a:stretch>
        </p:blipFill>
        <p:spPr bwMode="auto">
          <a:xfrm>
            <a:off x="7338269" y="0"/>
            <a:ext cx="4853731" cy="17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42AB1A3-7277-9FF7-302E-7586D03073E5}"/>
              </a:ext>
            </a:extLst>
          </p:cNvPr>
          <p:cNvSpPr txBox="1"/>
          <p:nvPr/>
        </p:nvSpPr>
        <p:spPr>
          <a:xfrm>
            <a:off x="5780369" y="3429000"/>
            <a:ext cx="6410083" cy="2354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100">
              <a:latin typeface="Source Sans Pro"/>
              <a:ea typeface="+mn-lt"/>
              <a:cs typeface="+mn-lt"/>
            </a:endParaRPr>
          </a:p>
          <a:p>
            <a:r>
              <a:rPr lang="en-GB" sz="2100">
                <a:latin typeface="Source Sans Pro"/>
                <a:ea typeface="+mn-lt"/>
                <a:cs typeface="+mn-lt"/>
              </a:rPr>
              <a:t>Oxford podcasts:</a:t>
            </a:r>
            <a:endParaRPr lang="en-US" sz="2100">
              <a:latin typeface="Source Sans Pro"/>
              <a:ea typeface="+mn-lt"/>
              <a:cs typeface="+mn-lt"/>
            </a:endParaRPr>
          </a:p>
          <a:p>
            <a:r>
              <a:rPr lang="en-GB" sz="2100">
                <a:latin typeface="Source Sans Pro"/>
                <a:ea typeface="+mn-lt"/>
                <a:cs typeface="+mn-lt"/>
                <a:hlinkClick r:id="rId6"/>
              </a:rPr>
              <a:t>http://podcasts.ox.ac.uk/</a:t>
            </a:r>
            <a:endParaRPr lang="en-GB" sz="2100">
              <a:latin typeface="Source Sans Pro"/>
              <a:ea typeface="+mn-lt"/>
              <a:cs typeface="+mn-lt"/>
            </a:endParaRPr>
          </a:p>
          <a:p>
            <a:endParaRPr lang="en-GB" sz="2100">
              <a:latin typeface="Source Sans Pro"/>
              <a:ea typeface="+mn-lt"/>
              <a:cs typeface="+mn-lt"/>
            </a:endParaRPr>
          </a:p>
          <a:p>
            <a:r>
              <a:rPr lang="en-GB" sz="2100">
                <a:latin typeface="Source Sans Pro"/>
                <a:ea typeface="+mn-lt"/>
                <a:cs typeface="+mn-lt"/>
              </a:rPr>
              <a:t>Practise admissions tests:</a:t>
            </a:r>
            <a:endParaRPr lang="en-US" sz="2100">
              <a:latin typeface="Source Sans Pro"/>
              <a:ea typeface="+mn-lt"/>
              <a:cs typeface="+mn-lt"/>
            </a:endParaRPr>
          </a:p>
          <a:p>
            <a:r>
              <a:rPr lang="en-GB" sz="2100">
                <a:latin typeface="Source Sans Pro"/>
                <a:ea typeface="+mn-lt"/>
                <a:cs typeface="+mn-lt"/>
                <a:hlinkClick r:id="rId7"/>
              </a:rPr>
              <a:t>www.admissions.ox.ac.uk/tests</a:t>
            </a:r>
            <a:endParaRPr lang="en-GB" sz="2100">
              <a:latin typeface="Source Sans Pro"/>
              <a:ea typeface="+mn-lt"/>
              <a:cs typeface="+mn-lt"/>
            </a:endParaRPr>
          </a:p>
          <a:p>
            <a:pPr algn="l"/>
            <a:endParaRPr lang="en-GB" sz="2100">
              <a:latin typeface="Source Sans Pro"/>
              <a:ea typeface="Source Sans Pro"/>
              <a:cs typeface="Calibri"/>
            </a:endParaRPr>
          </a:p>
        </p:txBody>
      </p:sp>
      <p:sp>
        <p:nvSpPr>
          <p:cNvPr id="6" name="Content Placeholder 2">
            <a:extLst>
              <a:ext uri="{FF2B5EF4-FFF2-40B4-BE49-F238E27FC236}">
                <a16:creationId xmlns:a16="http://schemas.microsoft.com/office/drawing/2014/main" id="{976A4CFB-7700-2086-A8EF-380B81089F49}"/>
              </a:ext>
            </a:extLst>
          </p:cNvPr>
          <p:cNvSpPr>
            <a:spLocks noGrp="1"/>
          </p:cNvSpPr>
          <p:nvPr>
            <p:ph idx="1"/>
          </p:nvPr>
        </p:nvSpPr>
        <p:spPr>
          <a:xfrm>
            <a:off x="609600" y="1749310"/>
            <a:ext cx="6728669" cy="2031326"/>
          </a:xfrm>
        </p:spPr>
        <p:txBody>
          <a:bodyPr vert="horz" lIns="91440" tIns="45720" rIns="91440" bIns="45720" rtlCol="0" anchor="t">
            <a:normAutofit/>
          </a:bodyPr>
          <a:lstStyle/>
          <a:p>
            <a:r>
              <a:rPr lang="en-GB" sz="2400" dirty="0">
                <a:latin typeface="Source Sans Pro"/>
                <a:ea typeface="Source Sans Pro"/>
              </a:rPr>
              <a:t>Have a completed first draft over summer</a:t>
            </a:r>
          </a:p>
          <a:p>
            <a:r>
              <a:rPr lang="en-GB" sz="2400" dirty="0">
                <a:latin typeface="Source Sans Pro"/>
                <a:ea typeface="Source Sans Pro"/>
              </a:rPr>
              <a:t>Get some feedback</a:t>
            </a:r>
          </a:p>
          <a:p>
            <a:r>
              <a:rPr lang="en-GB" sz="2400" dirty="0">
                <a:latin typeface="Source Sans Pro"/>
                <a:ea typeface="Source Sans Pro"/>
              </a:rPr>
              <a:t>3-5 Drafts</a:t>
            </a:r>
          </a:p>
          <a:p>
            <a:r>
              <a:rPr lang="en-GB" sz="2400" dirty="0">
                <a:latin typeface="Source Sans Pro"/>
                <a:ea typeface="Source Sans Pro"/>
              </a:rPr>
              <a:t>Continue exploring your degree subject area…</a:t>
            </a:r>
          </a:p>
        </p:txBody>
      </p:sp>
    </p:spTree>
    <p:extLst>
      <p:ext uri="{BB962C8B-B14F-4D97-AF65-F5344CB8AC3E}">
        <p14:creationId xmlns:p14="http://schemas.microsoft.com/office/powerpoint/2010/main" val="386418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7BF7A-F60D-E26B-4277-BE80E2019158}"/>
              </a:ext>
            </a:extLst>
          </p:cNvPr>
          <p:cNvSpPr/>
          <p:nvPr/>
        </p:nvSpPr>
        <p:spPr>
          <a:xfrm>
            <a:off x="712860" y="906111"/>
            <a:ext cx="8246314" cy="4093428"/>
          </a:xfrm>
          <a:prstGeom prst="rect">
            <a:avLst/>
          </a:prstGeom>
        </p:spPr>
        <p:txBody>
          <a:bodyPr wrap="square" lIns="91440" tIns="45720" rIns="91440" bIns="45720" anchor="t">
            <a:spAutoFit/>
          </a:bodyPr>
          <a:lstStyle/>
          <a:p>
            <a:r>
              <a:rPr lang="en-GB" sz="3600" dirty="0">
                <a:solidFill>
                  <a:srgbClr val="FFFFFF"/>
                </a:solidFill>
                <a:latin typeface="Source Sans Pro"/>
                <a:ea typeface="Source Sans Pro"/>
              </a:rPr>
              <a:t>… One more thing!</a:t>
            </a:r>
          </a:p>
          <a:p>
            <a:endParaRPr lang="en-GB" sz="2800" dirty="0">
              <a:solidFill>
                <a:srgbClr val="FFFFFF"/>
              </a:solidFill>
              <a:latin typeface="Source Sans Pro"/>
              <a:ea typeface="Source Sans Pro"/>
            </a:endParaRPr>
          </a:p>
          <a:p>
            <a:r>
              <a:rPr lang="en-GB" sz="2800" dirty="0">
                <a:solidFill>
                  <a:srgbClr val="FFFFFF"/>
                </a:solidFill>
                <a:latin typeface="Source Sans Pro"/>
                <a:ea typeface="Source Sans Pro"/>
              </a:rPr>
              <a:t>Look at an example personal statement (doesn't matter what subject) – read and then discuss the following with a partner or small group:</a:t>
            </a:r>
            <a:endParaRPr lang="en-GB" dirty="0"/>
          </a:p>
          <a:p>
            <a:endParaRPr lang="en-GB" sz="2800" dirty="0">
              <a:solidFill>
                <a:srgbClr val="FFFFFF"/>
              </a:solidFill>
              <a:latin typeface="Source Sans Pro"/>
              <a:ea typeface="Source Sans Pro"/>
            </a:endParaRPr>
          </a:p>
          <a:p>
            <a:pPr marL="342900" indent="-342900">
              <a:buFont typeface="Arial" panose="020B0604020202020204" pitchFamily="34" charset="0"/>
              <a:buChar char="•"/>
            </a:pPr>
            <a:r>
              <a:rPr lang="en-GB" sz="2800" dirty="0">
                <a:solidFill>
                  <a:srgbClr val="FFFFFF"/>
                </a:solidFill>
                <a:latin typeface="Source Sans Pro"/>
                <a:ea typeface="Source Sans Pro"/>
              </a:rPr>
              <a:t>What specifically is good about this example?</a:t>
            </a:r>
          </a:p>
          <a:p>
            <a:pPr marL="342900" indent="-342900">
              <a:buFont typeface="Arial" panose="020B0604020202020204" pitchFamily="34" charset="0"/>
              <a:buChar char="•"/>
            </a:pPr>
            <a:endParaRPr lang="en-GB" sz="2800" dirty="0">
              <a:solidFill>
                <a:srgbClr val="FFFFFF"/>
              </a:solidFill>
              <a:latin typeface="Source Sans Pro"/>
              <a:ea typeface="Source Sans Pro"/>
            </a:endParaRPr>
          </a:p>
          <a:p>
            <a:pPr marL="342900" indent="-342900">
              <a:buFont typeface="Arial" panose="020B0604020202020204" pitchFamily="34" charset="0"/>
              <a:buChar char="•"/>
            </a:pPr>
            <a:r>
              <a:rPr lang="en-GB" sz="2800" dirty="0">
                <a:solidFill>
                  <a:srgbClr val="FFFFFF"/>
                </a:solidFill>
                <a:latin typeface="Source Sans Pro"/>
                <a:ea typeface="Source Sans Pro"/>
              </a:rPr>
              <a:t>What do the statements have in common?</a:t>
            </a:r>
          </a:p>
        </p:txBody>
      </p:sp>
    </p:spTree>
    <p:extLst>
      <p:ext uri="{BB962C8B-B14F-4D97-AF65-F5344CB8AC3E}">
        <p14:creationId xmlns:p14="http://schemas.microsoft.com/office/powerpoint/2010/main" val="1456134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0ADEC-5273-433F-9E83-8000B3847C25}"/>
              </a:ext>
            </a:extLst>
          </p:cNvPr>
          <p:cNvSpPr>
            <a:spLocks noGrp="1"/>
          </p:cNvSpPr>
          <p:nvPr>
            <p:ph type="ctrTitle"/>
          </p:nvPr>
        </p:nvSpPr>
        <p:spPr>
          <a:xfrm>
            <a:off x="914400" y="1504226"/>
            <a:ext cx="10363200" cy="3025938"/>
          </a:xfrm>
        </p:spPr>
        <p:txBody>
          <a:bodyPr>
            <a:normAutofit/>
          </a:bodyPr>
          <a:lstStyle/>
          <a:p>
            <a:r>
              <a:rPr lang="en-GB" sz="4400" dirty="0">
                <a:latin typeface="Source Sans Pro" panose="020B0503030403020204" pitchFamily="34" charset="0"/>
                <a:ea typeface="Source Sans Pro" panose="020B0503030403020204" pitchFamily="34" charset="0"/>
              </a:rPr>
              <a:t>Question:</a:t>
            </a:r>
            <a:br>
              <a:rPr lang="en-GB" sz="4400" dirty="0">
                <a:latin typeface="Source Sans Pro" panose="020B0503030403020204" pitchFamily="34" charset="0"/>
                <a:ea typeface="Source Sans Pro" panose="020B0503030403020204" pitchFamily="34" charset="0"/>
              </a:rPr>
            </a:br>
            <a:r>
              <a:rPr lang="en-GB" sz="4400" dirty="0">
                <a:latin typeface="Source Sans Pro" panose="020B0503030403020204" pitchFamily="34" charset="0"/>
                <a:ea typeface="Source Sans Pro" panose="020B0503030403020204" pitchFamily="34" charset="0"/>
              </a:rPr>
              <a:t>Why do you think universities ask you to write a personal statement?</a:t>
            </a:r>
          </a:p>
        </p:txBody>
      </p:sp>
    </p:spTree>
    <p:extLst>
      <p:ext uri="{BB962C8B-B14F-4D97-AF65-F5344CB8AC3E}">
        <p14:creationId xmlns:p14="http://schemas.microsoft.com/office/powerpoint/2010/main" val="83837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1CCE85B9-8AE0-4B36-EA69-FB98ACB6E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6311"/>
            <a:ext cx="2499115" cy="79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AAEADDB2-A036-A89E-E751-93AC479D2037}"/>
              </a:ext>
            </a:extLst>
          </p:cNvPr>
          <p:cNvSpPr txBox="1">
            <a:spLocks noChangeArrowheads="1"/>
          </p:cNvSpPr>
          <p:nvPr/>
        </p:nvSpPr>
        <p:spPr bwMode="auto">
          <a:xfrm>
            <a:off x="3277123" y="619319"/>
            <a:ext cx="830527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dirty="0">
                <a:solidFill>
                  <a:srgbClr val="002147"/>
                </a:solidFill>
              </a:rPr>
              <a:t>*Deadline: 18:00 on 16</a:t>
            </a:r>
            <a:r>
              <a:rPr lang="en-GB" sz="2800" b="1" baseline="30000" dirty="0">
                <a:solidFill>
                  <a:srgbClr val="002147"/>
                </a:solidFill>
              </a:rPr>
              <a:t>th</a:t>
            </a:r>
            <a:r>
              <a:rPr lang="en-GB" sz="2800" b="1" dirty="0">
                <a:solidFill>
                  <a:srgbClr val="002147"/>
                </a:solidFill>
              </a:rPr>
              <a:t> October or 31</a:t>
            </a:r>
            <a:r>
              <a:rPr lang="en-GB" sz="2800" b="1" baseline="30000" dirty="0">
                <a:solidFill>
                  <a:srgbClr val="002147"/>
                </a:solidFill>
              </a:rPr>
              <a:t>st</a:t>
            </a:r>
            <a:r>
              <a:rPr lang="en-GB" sz="2800" b="1" dirty="0">
                <a:solidFill>
                  <a:srgbClr val="002147"/>
                </a:solidFill>
              </a:rPr>
              <a:t> January</a:t>
            </a:r>
          </a:p>
        </p:txBody>
      </p:sp>
      <p:sp>
        <p:nvSpPr>
          <p:cNvPr id="7" name="TextBox 9">
            <a:extLst>
              <a:ext uri="{FF2B5EF4-FFF2-40B4-BE49-F238E27FC236}">
                <a16:creationId xmlns:a16="http://schemas.microsoft.com/office/drawing/2014/main" id="{566CD276-E796-0AB2-4F91-1EDE4514FDF3}"/>
              </a:ext>
            </a:extLst>
          </p:cNvPr>
          <p:cNvSpPr txBox="1">
            <a:spLocks noChangeArrowheads="1"/>
          </p:cNvSpPr>
          <p:nvPr/>
        </p:nvSpPr>
        <p:spPr bwMode="auto">
          <a:xfrm>
            <a:off x="539396" y="4137184"/>
            <a:ext cx="229389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600">
                <a:solidFill>
                  <a:srgbClr val="CC0000"/>
                </a:solidFill>
              </a:rPr>
              <a:t>Read course content descriptions to help you decide!</a:t>
            </a:r>
          </a:p>
        </p:txBody>
      </p:sp>
      <p:pic>
        <p:nvPicPr>
          <p:cNvPr id="8" name="Picture 21" descr="G:\Student Recruitment\Photographs\University Standard Photos\34 Oxford Edits.jpg">
            <a:extLst>
              <a:ext uri="{FF2B5EF4-FFF2-40B4-BE49-F238E27FC236}">
                <a16:creationId xmlns:a16="http://schemas.microsoft.com/office/drawing/2014/main" id="{274A1F42-AA2A-DEFF-EA8E-7DB578173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746" y="1716877"/>
            <a:ext cx="2197319" cy="1499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G:\Student Recruitment\Photographs\Photos 2011 Please credit  Matt Stuart\_MG_8196.JPG">
            <a:extLst>
              <a:ext uri="{FF2B5EF4-FFF2-40B4-BE49-F238E27FC236}">
                <a16:creationId xmlns:a16="http://schemas.microsoft.com/office/drawing/2014/main" id="{5A9DA9E2-77A2-7CA6-B19D-ACA2AA84B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35" y="1716876"/>
            <a:ext cx="2197319" cy="1499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573296F-1B6F-6F17-5FC0-0DE3EE58E720}"/>
              </a:ext>
            </a:extLst>
          </p:cNvPr>
          <p:cNvSpPr/>
          <p:nvPr/>
        </p:nvSpPr>
        <p:spPr>
          <a:xfrm>
            <a:off x="539396" y="3328976"/>
            <a:ext cx="2569319" cy="707886"/>
          </a:xfrm>
          <a:prstGeom prst="rect">
            <a:avLst/>
          </a:prstGeom>
        </p:spPr>
        <p:txBody>
          <a:bodyPr wrap="square">
            <a:spAutoFit/>
          </a:bodyPr>
          <a:lstStyle/>
          <a:p>
            <a:r>
              <a:rPr lang="en-GB" sz="2000" b="1">
                <a:solidFill>
                  <a:srgbClr val="002147"/>
                </a:solidFill>
                <a:latin typeface="Arial" panose="020B0604020202020204" pitchFamily="34" charset="0"/>
                <a:cs typeface="Arial" panose="020B0604020202020204" pitchFamily="34" charset="0"/>
              </a:rPr>
              <a:t>Choose 5 course(s)...</a:t>
            </a:r>
            <a:endParaRPr lang="en-GB" sz="2000" b="1">
              <a:solidFill>
                <a:srgbClr val="000066"/>
              </a:solidFill>
              <a:latin typeface="Arial" panose="020B0604020202020204" pitchFamily="34" charset="0"/>
              <a:cs typeface="Arial" panose="020B0604020202020204" pitchFamily="34" charset="0"/>
            </a:endParaRPr>
          </a:p>
        </p:txBody>
      </p:sp>
      <p:cxnSp>
        <p:nvCxnSpPr>
          <p:cNvPr id="12" name="Straight Arrow Connector 22">
            <a:extLst>
              <a:ext uri="{FF2B5EF4-FFF2-40B4-BE49-F238E27FC236}">
                <a16:creationId xmlns:a16="http://schemas.microsoft.com/office/drawing/2014/main" id="{7314B127-2920-3D85-F109-A92D5B6283E7}"/>
              </a:ext>
            </a:extLst>
          </p:cNvPr>
          <p:cNvCxnSpPr>
            <a:cxnSpLocks noChangeShapeType="1"/>
          </p:cNvCxnSpPr>
          <p:nvPr/>
        </p:nvCxnSpPr>
        <p:spPr bwMode="auto">
          <a:xfrm>
            <a:off x="2954500" y="2504692"/>
            <a:ext cx="6283000" cy="0"/>
          </a:xfrm>
          <a:prstGeom prst="straightConnector1">
            <a:avLst/>
          </a:prstGeom>
          <a:noFill/>
          <a:ln w="57150" algn="ctr">
            <a:solidFill>
              <a:srgbClr val="CC0000"/>
            </a:solidFill>
            <a:round/>
            <a:headEnd/>
            <a:tailEnd type="triangle" w="med" len="med"/>
          </a:ln>
          <a:extLst>
            <a:ext uri="{909E8E84-426E-40dd-AFC4-6F175D3DCCD1}">
              <a14:hiddenFill xmlns="" xmlns:a14="http://schemas.microsoft.com/office/drawing/2010/main">
                <a:noFill/>
              </a14:hiddenFill>
            </a:ext>
          </a:extLst>
        </p:spPr>
      </p:cxnSp>
      <p:sp>
        <p:nvSpPr>
          <p:cNvPr id="14" name="Rectangle 13">
            <a:extLst>
              <a:ext uri="{FF2B5EF4-FFF2-40B4-BE49-F238E27FC236}">
                <a16:creationId xmlns:a16="http://schemas.microsoft.com/office/drawing/2014/main" id="{3697867C-A4A9-EDBB-CD00-B56120C5E026}"/>
              </a:ext>
            </a:extLst>
          </p:cNvPr>
          <p:cNvSpPr/>
          <p:nvPr/>
        </p:nvSpPr>
        <p:spPr>
          <a:xfrm>
            <a:off x="5248393" y="3328976"/>
            <a:ext cx="1906675" cy="707886"/>
          </a:xfrm>
          <a:prstGeom prst="rect">
            <a:avLst/>
          </a:prstGeom>
        </p:spPr>
        <p:txBody>
          <a:bodyPr wrap="square">
            <a:spAutoFit/>
          </a:bodyPr>
          <a:lstStyle/>
          <a:p>
            <a:r>
              <a:rPr lang="en-GB" sz="2000" b="1">
                <a:solidFill>
                  <a:srgbClr val="002147"/>
                </a:solidFill>
                <a:latin typeface="Arial" panose="020B0604020202020204" pitchFamily="34" charset="0"/>
                <a:cs typeface="Arial" panose="020B0604020202020204" pitchFamily="34" charset="0"/>
              </a:rPr>
              <a:t>Offers &amp; Firm Choices</a:t>
            </a:r>
            <a:endParaRPr lang="en-GB" sz="2000" b="1">
              <a:solidFill>
                <a:srgbClr val="00006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100E195-1872-0402-DAFA-D5CD0EE74130}"/>
              </a:ext>
            </a:extLst>
          </p:cNvPr>
          <p:cNvSpPr/>
          <p:nvPr/>
        </p:nvSpPr>
        <p:spPr>
          <a:xfrm>
            <a:off x="7732322" y="3329058"/>
            <a:ext cx="1906675" cy="707886"/>
          </a:xfrm>
          <a:prstGeom prst="rect">
            <a:avLst/>
          </a:prstGeom>
        </p:spPr>
        <p:txBody>
          <a:bodyPr wrap="square">
            <a:spAutoFit/>
          </a:bodyPr>
          <a:lstStyle/>
          <a:p>
            <a:r>
              <a:rPr lang="en-GB" sz="2000" b="1">
                <a:solidFill>
                  <a:srgbClr val="002147"/>
                </a:solidFill>
                <a:latin typeface="Arial" panose="020B0604020202020204" pitchFamily="34" charset="0"/>
                <a:cs typeface="Arial" panose="020B0604020202020204" pitchFamily="34" charset="0"/>
              </a:rPr>
              <a:t>Exams &amp; Results</a:t>
            </a:r>
            <a:endParaRPr lang="en-GB" sz="2000" b="1">
              <a:solidFill>
                <a:srgbClr val="00006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699A8D9-4E34-76B0-C2F0-D45933AB3FE8}"/>
              </a:ext>
            </a:extLst>
          </p:cNvPr>
          <p:cNvSpPr/>
          <p:nvPr/>
        </p:nvSpPr>
        <p:spPr>
          <a:xfrm>
            <a:off x="9745929" y="3329058"/>
            <a:ext cx="1906675" cy="400110"/>
          </a:xfrm>
          <a:prstGeom prst="rect">
            <a:avLst/>
          </a:prstGeom>
        </p:spPr>
        <p:txBody>
          <a:bodyPr wrap="square">
            <a:spAutoFit/>
          </a:bodyPr>
          <a:lstStyle/>
          <a:p>
            <a:r>
              <a:rPr lang="en-GB" sz="2000" b="1">
                <a:solidFill>
                  <a:srgbClr val="002147"/>
                </a:solidFill>
                <a:latin typeface="Arial" panose="020B0604020202020204" pitchFamily="34" charset="0"/>
                <a:cs typeface="Arial" panose="020B0604020202020204" pitchFamily="34" charset="0"/>
              </a:rPr>
              <a:t>Go to </a:t>
            </a:r>
            <a:r>
              <a:rPr lang="en-GB" sz="2000" b="1" err="1">
                <a:solidFill>
                  <a:srgbClr val="002147"/>
                </a:solidFill>
                <a:latin typeface="Arial" panose="020B0604020202020204" pitchFamily="34" charset="0"/>
                <a:cs typeface="Arial" panose="020B0604020202020204" pitchFamily="34" charset="0"/>
              </a:rPr>
              <a:t>uni</a:t>
            </a:r>
            <a:r>
              <a:rPr lang="en-GB" sz="2000" b="1">
                <a:solidFill>
                  <a:srgbClr val="002147"/>
                </a:solidFill>
                <a:latin typeface="Arial" panose="020B0604020202020204" pitchFamily="34" charset="0"/>
                <a:cs typeface="Arial" panose="020B0604020202020204" pitchFamily="34" charset="0"/>
              </a:rPr>
              <a:t>!</a:t>
            </a:r>
            <a:endParaRPr lang="en-GB" sz="2000" b="1">
              <a:solidFill>
                <a:srgbClr val="000066"/>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C11E783-F54F-6936-1652-4748653D9179}"/>
              </a:ext>
            </a:extLst>
          </p:cNvPr>
          <p:cNvSpPr/>
          <p:nvPr/>
        </p:nvSpPr>
        <p:spPr>
          <a:xfrm>
            <a:off x="3108715" y="3328976"/>
            <a:ext cx="1906675" cy="707886"/>
          </a:xfrm>
          <a:prstGeom prst="rect">
            <a:avLst/>
          </a:prstGeom>
        </p:spPr>
        <p:txBody>
          <a:bodyPr wrap="square">
            <a:spAutoFit/>
          </a:bodyPr>
          <a:lstStyle/>
          <a:p>
            <a:r>
              <a:rPr lang="en-GB" sz="2000" b="1">
                <a:solidFill>
                  <a:srgbClr val="002147"/>
                </a:solidFill>
                <a:latin typeface="Arial" panose="020B0604020202020204" pitchFamily="34" charset="0"/>
                <a:cs typeface="Arial" panose="020B0604020202020204" pitchFamily="34" charset="0"/>
              </a:rPr>
              <a:t>Submit your UCAS forms</a:t>
            </a:r>
            <a:endParaRPr lang="en-GB" sz="2000" b="1">
              <a:solidFill>
                <a:srgbClr val="000066"/>
              </a:solidFill>
              <a:latin typeface="Arial" panose="020B0604020202020204" pitchFamily="34" charset="0"/>
              <a:cs typeface="Arial" panose="020B0604020202020204" pitchFamily="34" charset="0"/>
            </a:endParaRPr>
          </a:p>
        </p:txBody>
      </p:sp>
      <p:sp>
        <p:nvSpPr>
          <p:cNvPr id="18" name="TextBox 9">
            <a:extLst>
              <a:ext uri="{FF2B5EF4-FFF2-40B4-BE49-F238E27FC236}">
                <a16:creationId xmlns:a16="http://schemas.microsoft.com/office/drawing/2014/main" id="{35F8EA41-1CAD-DDB9-7A96-551C476D71F7}"/>
              </a:ext>
            </a:extLst>
          </p:cNvPr>
          <p:cNvSpPr txBox="1">
            <a:spLocks noChangeArrowheads="1"/>
          </p:cNvSpPr>
          <p:nvPr/>
        </p:nvSpPr>
        <p:spPr bwMode="auto">
          <a:xfrm>
            <a:off x="3108715" y="4137184"/>
            <a:ext cx="22938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600">
                <a:solidFill>
                  <a:srgbClr val="CC0000"/>
                </a:solidFill>
              </a:rPr>
              <a:t>All five courses!</a:t>
            </a:r>
            <a:br>
              <a:rPr lang="en-GB" sz="1600">
                <a:solidFill>
                  <a:srgbClr val="CC0000"/>
                </a:solidFill>
              </a:rPr>
            </a:br>
            <a:r>
              <a:rPr lang="en-GB" sz="1600">
                <a:solidFill>
                  <a:srgbClr val="CC0000"/>
                </a:solidFill>
              </a:rPr>
              <a:t>(Not ordered)</a:t>
            </a:r>
          </a:p>
        </p:txBody>
      </p:sp>
      <p:sp>
        <p:nvSpPr>
          <p:cNvPr id="20" name="TextBox 9">
            <a:extLst>
              <a:ext uri="{FF2B5EF4-FFF2-40B4-BE49-F238E27FC236}">
                <a16:creationId xmlns:a16="http://schemas.microsoft.com/office/drawing/2014/main" id="{A991591C-B6DF-FFC8-9DD1-31AE41D4C2BA}"/>
              </a:ext>
            </a:extLst>
          </p:cNvPr>
          <p:cNvSpPr txBox="1">
            <a:spLocks noChangeArrowheads="1"/>
          </p:cNvSpPr>
          <p:nvPr/>
        </p:nvSpPr>
        <p:spPr bwMode="auto">
          <a:xfrm>
            <a:off x="5248393" y="4137184"/>
            <a:ext cx="240148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600">
                <a:solidFill>
                  <a:srgbClr val="CC0000"/>
                </a:solidFill>
              </a:rPr>
              <a:t>Choose up to two courses (firm &amp; reserve)</a:t>
            </a:r>
          </a:p>
        </p:txBody>
      </p:sp>
      <p:sp>
        <p:nvSpPr>
          <p:cNvPr id="21" name="TextBox 9">
            <a:extLst>
              <a:ext uri="{FF2B5EF4-FFF2-40B4-BE49-F238E27FC236}">
                <a16:creationId xmlns:a16="http://schemas.microsoft.com/office/drawing/2014/main" id="{EFD3525F-494D-98F9-EEAF-2D25EABF86BB}"/>
              </a:ext>
            </a:extLst>
          </p:cNvPr>
          <p:cNvSpPr txBox="1">
            <a:spLocks noChangeArrowheads="1"/>
          </p:cNvSpPr>
          <p:nvPr/>
        </p:nvSpPr>
        <p:spPr bwMode="auto">
          <a:xfrm>
            <a:off x="9745929" y="4137184"/>
            <a:ext cx="22938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600">
                <a:solidFill>
                  <a:srgbClr val="CC0000"/>
                </a:solidFill>
              </a:rPr>
              <a:t>One course</a:t>
            </a:r>
          </a:p>
          <a:p>
            <a:pPr eaLnBrk="1" hangingPunct="1"/>
            <a:r>
              <a:rPr lang="en-GB" sz="1600">
                <a:solidFill>
                  <a:srgbClr val="CC0000"/>
                </a:solidFill>
              </a:rPr>
              <a:t>(offer or clearing)</a:t>
            </a:r>
          </a:p>
        </p:txBody>
      </p:sp>
      <p:sp>
        <p:nvSpPr>
          <p:cNvPr id="22" name="TextBox 9">
            <a:extLst>
              <a:ext uri="{FF2B5EF4-FFF2-40B4-BE49-F238E27FC236}">
                <a16:creationId xmlns:a16="http://schemas.microsoft.com/office/drawing/2014/main" id="{F14EBA23-F459-EFA2-5CA5-3AB3F94191D8}"/>
              </a:ext>
            </a:extLst>
          </p:cNvPr>
          <p:cNvSpPr txBox="1">
            <a:spLocks noChangeArrowheads="1"/>
          </p:cNvSpPr>
          <p:nvPr/>
        </p:nvSpPr>
        <p:spPr bwMode="auto">
          <a:xfrm>
            <a:off x="5833036" y="5308572"/>
            <a:ext cx="61736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800" b="1" i="1">
                <a:solidFill>
                  <a:srgbClr val="CC0000"/>
                </a:solidFill>
              </a:rPr>
              <a:t>… importance of course choice!</a:t>
            </a:r>
          </a:p>
        </p:txBody>
      </p:sp>
    </p:spTree>
    <p:extLst>
      <p:ext uri="{BB962C8B-B14F-4D97-AF65-F5344CB8AC3E}">
        <p14:creationId xmlns:p14="http://schemas.microsoft.com/office/powerpoint/2010/main" val="197447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5DFA222-26DB-4D50-1352-52DBCEF72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6311"/>
            <a:ext cx="2499115" cy="79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240DAF31-3DD4-22FC-DDCE-96428862455B}"/>
              </a:ext>
            </a:extLst>
          </p:cNvPr>
          <p:cNvSpPr txBox="1">
            <a:spLocks noChangeArrowheads="1"/>
          </p:cNvSpPr>
          <p:nvPr/>
        </p:nvSpPr>
        <p:spPr bwMode="auto">
          <a:xfrm>
            <a:off x="3277123" y="619319"/>
            <a:ext cx="830527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dirty="0">
                <a:solidFill>
                  <a:srgbClr val="002147"/>
                </a:solidFill>
              </a:rPr>
              <a:t>*Deadline: 18:00 on 16</a:t>
            </a:r>
            <a:r>
              <a:rPr lang="en-GB" sz="2800" b="1" baseline="30000" dirty="0">
                <a:solidFill>
                  <a:srgbClr val="002147"/>
                </a:solidFill>
              </a:rPr>
              <a:t>th</a:t>
            </a:r>
            <a:r>
              <a:rPr lang="en-GB" sz="2800" b="1" dirty="0">
                <a:solidFill>
                  <a:srgbClr val="002147"/>
                </a:solidFill>
              </a:rPr>
              <a:t> October or 31</a:t>
            </a:r>
            <a:r>
              <a:rPr lang="en-GB" sz="2800" b="1" baseline="30000" dirty="0">
                <a:solidFill>
                  <a:srgbClr val="002147"/>
                </a:solidFill>
              </a:rPr>
              <a:t>st</a:t>
            </a:r>
            <a:r>
              <a:rPr lang="en-GB" sz="2800" b="1" dirty="0">
                <a:solidFill>
                  <a:srgbClr val="002147"/>
                </a:solidFill>
              </a:rPr>
              <a:t> January</a:t>
            </a:r>
          </a:p>
        </p:txBody>
      </p:sp>
      <p:graphicFrame>
        <p:nvGraphicFramePr>
          <p:cNvPr id="6" name="Diagram 5">
            <a:extLst>
              <a:ext uri="{FF2B5EF4-FFF2-40B4-BE49-F238E27FC236}">
                <a16:creationId xmlns:a16="http://schemas.microsoft.com/office/drawing/2014/main" id="{B7B2E1A3-A3AF-44AC-445A-D8C13277E29A}"/>
              </a:ext>
            </a:extLst>
          </p:cNvPr>
          <p:cNvGraphicFramePr/>
          <p:nvPr>
            <p:extLst>
              <p:ext uri="{D42A27DB-BD31-4B8C-83A1-F6EECF244321}">
                <p14:modId xmlns:p14="http://schemas.microsoft.com/office/powerpoint/2010/main" val="1798191527"/>
              </p:ext>
            </p:extLst>
          </p:nvPr>
        </p:nvGraphicFramePr>
        <p:xfrm>
          <a:off x="609600" y="1518024"/>
          <a:ext cx="10972800" cy="376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A2D92CB-AD47-22FE-1CF5-39BAFB8E8A0E}"/>
              </a:ext>
            </a:extLst>
          </p:cNvPr>
          <p:cNvSpPr/>
          <p:nvPr/>
        </p:nvSpPr>
        <p:spPr>
          <a:xfrm>
            <a:off x="6054165" y="5462494"/>
            <a:ext cx="5528235" cy="1004047"/>
          </a:xfrm>
          <a:prstGeom prst="rect">
            <a:avLst/>
          </a:prstGeom>
          <a:solidFill>
            <a:schemeClr val="tx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a:latin typeface="Source Sans Pro" panose="020B0503030403020204" pitchFamily="34" charset="0"/>
                <a:ea typeface="Source Sans Pro" panose="020B0503030403020204" pitchFamily="34" charset="0"/>
              </a:rPr>
              <a:t>Personal statement – interview on paper for university courses that do not require an interview.</a:t>
            </a:r>
          </a:p>
        </p:txBody>
      </p:sp>
    </p:spTree>
    <p:extLst>
      <p:ext uri="{BB962C8B-B14F-4D97-AF65-F5344CB8AC3E}">
        <p14:creationId xmlns:p14="http://schemas.microsoft.com/office/powerpoint/2010/main" val="91256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1250-34B1-44F5-0258-9E53356CE64E}"/>
              </a:ext>
            </a:extLst>
          </p:cNvPr>
          <p:cNvSpPr>
            <a:spLocks noGrp="1"/>
          </p:cNvSpPr>
          <p:nvPr>
            <p:ph type="title"/>
          </p:nvPr>
        </p:nvSpPr>
        <p:spPr/>
        <p:txBody>
          <a:bodyPr>
            <a:normAutofit/>
          </a:bodyPr>
          <a:lstStyle/>
          <a:p>
            <a:r>
              <a:rPr lang="en-GB" sz="3600">
                <a:latin typeface="Source Sans Pro" panose="020B0503030403020204" pitchFamily="34" charset="0"/>
                <a:ea typeface="Source Sans Pro" panose="020B0503030403020204" pitchFamily="34" charset="0"/>
              </a:rPr>
              <a:t>The Personal Statement:</a:t>
            </a:r>
          </a:p>
        </p:txBody>
      </p:sp>
      <p:sp>
        <p:nvSpPr>
          <p:cNvPr id="3" name="Content Placeholder 2">
            <a:extLst>
              <a:ext uri="{FF2B5EF4-FFF2-40B4-BE49-F238E27FC236}">
                <a16:creationId xmlns:a16="http://schemas.microsoft.com/office/drawing/2014/main" id="{DFB68834-EBD0-6301-C9BE-F4DA060104BB}"/>
              </a:ext>
            </a:extLst>
          </p:cNvPr>
          <p:cNvSpPr>
            <a:spLocks noGrp="1"/>
          </p:cNvSpPr>
          <p:nvPr>
            <p:ph idx="1"/>
          </p:nvPr>
        </p:nvSpPr>
        <p:spPr/>
        <p:txBody>
          <a:bodyPr vert="horz" lIns="91440" tIns="45720" rIns="91440" bIns="45720" rtlCol="0" anchor="t">
            <a:normAutofit/>
          </a:bodyPr>
          <a:lstStyle/>
          <a:p>
            <a:r>
              <a:rPr lang="en-GB" sz="2400">
                <a:latin typeface="Source Sans Pro" panose="020B0503030403020204" pitchFamily="34" charset="0"/>
                <a:ea typeface="Source Sans Pro" panose="020B0503030403020204" pitchFamily="34" charset="0"/>
              </a:rPr>
              <a:t>Your chance to explain why you want to apply for the exact course.</a:t>
            </a:r>
          </a:p>
          <a:p>
            <a:r>
              <a:rPr lang="en-GB" sz="2400">
                <a:latin typeface="Source Sans Pro" panose="020B0503030403020204" pitchFamily="34" charset="0"/>
                <a:ea typeface="Source Sans Pro" panose="020B0503030403020204" pitchFamily="34" charset="0"/>
              </a:rPr>
              <a:t>Your personal statement should:</a:t>
            </a:r>
          </a:p>
          <a:p>
            <a:pPr marL="556895" lvl="1" indent="-213995"/>
            <a:r>
              <a:rPr lang="en-GB" sz="2100" b="1">
                <a:latin typeface="Source Sans Pro" panose="020B0503030403020204" pitchFamily="34" charset="0"/>
                <a:ea typeface="Source Sans Pro" panose="020B0503030403020204" pitchFamily="34" charset="0"/>
              </a:rPr>
              <a:t>Be honest</a:t>
            </a:r>
          </a:p>
          <a:p>
            <a:pPr marL="556895" lvl="1" indent="-213995"/>
            <a:r>
              <a:rPr lang="en-GB" sz="2100">
                <a:latin typeface="Source Sans Pro" panose="020B0503030403020204" pitchFamily="34" charset="0"/>
                <a:ea typeface="Source Sans Pro" panose="020B0503030403020204" pitchFamily="34" charset="0"/>
              </a:rPr>
              <a:t>Express why you want to study </a:t>
            </a:r>
            <a:r>
              <a:rPr lang="en-GB" sz="2100" b="1">
                <a:latin typeface="Source Sans Pro" panose="020B0503030403020204" pitchFamily="34" charset="0"/>
                <a:ea typeface="Source Sans Pro" panose="020B0503030403020204" pitchFamily="34" charset="0"/>
              </a:rPr>
              <a:t>this course</a:t>
            </a:r>
          </a:p>
          <a:p>
            <a:pPr marL="556895" lvl="1" indent="-213995"/>
            <a:r>
              <a:rPr lang="en-GB" sz="2100">
                <a:latin typeface="Source Sans Pro" panose="020B0503030403020204" pitchFamily="34" charset="0"/>
                <a:ea typeface="Source Sans Pro" panose="020B0503030403020204" pitchFamily="34" charset="0"/>
              </a:rPr>
              <a:t>Show the reader what </a:t>
            </a:r>
            <a:r>
              <a:rPr lang="en-GB" sz="2100" b="1">
                <a:latin typeface="Source Sans Pro" panose="020B0503030403020204" pitchFamily="34" charset="0"/>
                <a:ea typeface="Source Sans Pro" panose="020B0503030403020204" pitchFamily="34" charset="0"/>
              </a:rPr>
              <a:t>specifically interests </a:t>
            </a:r>
            <a:r>
              <a:rPr lang="en-GB" sz="2100">
                <a:latin typeface="Source Sans Pro" panose="020B0503030403020204" pitchFamily="34" charset="0"/>
                <a:ea typeface="Source Sans Pro" panose="020B0503030403020204" pitchFamily="34" charset="0"/>
              </a:rPr>
              <a:t>you about the subject</a:t>
            </a:r>
          </a:p>
          <a:p>
            <a:pPr marL="556895" lvl="1" indent="-213995"/>
            <a:r>
              <a:rPr lang="en-GB" sz="2100">
                <a:latin typeface="Source Sans Pro" panose="020B0503030403020204" pitchFamily="34" charset="0"/>
                <a:ea typeface="Source Sans Pro" panose="020B0503030403020204" pitchFamily="34" charset="0"/>
              </a:rPr>
              <a:t>Explain </a:t>
            </a:r>
            <a:r>
              <a:rPr lang="en-GB" sz="2100" b="1">
                <a:latin typeface="Source Sans Pro" panose="020B0503030403020204" pitchFamily="34" charset="0"/>
                <a:ea typeface="Source Sans Pro" panose="020B0503030403020204" pitchFamily="34" charset="0"/>
              </a:rPr>
              <a:t>what you have done beyond the curriculum </a:t>
            </a:r>
            <a:r>
              <a:rPr lang="en-GB" sz="2100">
                <a:latin typeface="Source Sans Pro" panose="020B0503030403020204" pitchFamily="34" charset="0"/>
                <a:ea typeface="Source Sans Pro" panose="020B0503030403020204" pitchFamily="34" charset="0"/>
              </a:rPr>
              <a:t>relating to your chosen degree</a:t>
            </a:r>
          </a:p>
          <a:p>
            <a:pPr marL="556895" lvl="1" indent="-213995"/>
            <a:r>
              <a:rPr lang="en-GB" sz="2100">
                <a:latin typeface="Source Sans Pro"/>
                <a:ea typeface="Source Sans Pro"/>
              </a:rPr>
              <a:t>Be a maximum of 4,000 characters (incl. punctuation and spaces) - 47 lines</a:t>
            </a:r>
          </a:p>
          <a:p>
            <a:r>
              <a:rPr lang="en-GB" sz="2400">
                <a:latin typeface="Source Sans Pro" panose="020B0503030403020204" pitchFamily="34" charset="0"/>
                <a:ea typeface="Source Sans Pro" panose="020B0503030403020204" pitchFamily="34" charset="0"/>
              </a:rPr>
              <a:t>Remember, everyone who makes a successful application to your course will have your same (or similar) qualifications: this is </a:t>
            </a:r>
            <a:r>
              <a:rPr lang="en-GB" sz="2400" b="1">
                <a:latin typeface="Source Sans Pro" panose="020B0503030403020204" pitchFamily="34" charset="0"/>
                <a:ea typeface="Source Sans Pro" panose="020B0503030403020204" pitchFamily="34" charset="0"/>
              </a:rPr>
              <a:t>your chance to stand out</a:t>
            </a:r>
            <a:r>
              <a:rPr lang="en-GB" sz="2400">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342796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68834-EBD0-6301-C9BE-F4DA060104BB}"/>
              </a:ext>
            </a:extLst>
          </p:cNvPr>
          <p:cNvSpPr>
            <a:spLocks noGrp="1"/>
          </p:cNvSpPr>
          <p:nvPr>
            <p:ph idx="1"/>
          </p:nvPr>
        </p:nvSpPr>
        <p:spPr>
          <a:xfrm>
            <a:off x="586392" y="640935"/>
            <a:ext cx="4398682" cy="4525963"/>
          </a:xfrm>
        </p:spPr>
        <p:txBody>
          <a:bodyPr>
            <a:normAutofit/>
          </a:bodyPr>
          <a:lstStyle/>
          <a:p>
            <a:r>
              <a:rPr lang="en-GB" sz="2400">
                <a:latin typeface="Source Sans Pro" panose="020B0503030403020204" pitchFamily="34" charset="0"/>
                <a:ea typeface="Source Sans Pro" panose="020B0503030403020204" pitchFamily="34" charset="0"/>
              </a:rPr>
              <a:t>What should you say in your personal statement?</a:t>
            </a:r>
          </a:p>
          <a:p>
            <a:pPr lvl="1"/>
            <a:r>
              <a:rPr lang="en-GB" sz="2100">
                <a:latin typeface="Source Sans Pro" panose="020B0503030403020204" pitchFamily="34" charset="0"/>
                <a:ea typeface="Source Sans Pro" panose="020B0503030403020204" pitchFamily="34" charset="0"/>
              </a:rPr>
              <a:t>We recommend (particularly for the most competitive courses)…</a:t>
            </a:r>
          </a:p>
          <a:p>
            <a:pPr lvl="1"/>
            <a:r>
              <a:rPr lang="en-GB" sz="2100" b="1">
                <a:latin typeface="Source Sans Pro" panose="020B0503030403020204" pitchFamily="34" charset="0"/>
                <a:ea typeface="Source Sans Pro" panose="020B0503030403020204" pitchFamily="34" charset="0"/>
              </a:rPr>
              <a:t>At least 80% </a:t>
            </a:r>
            <a:r>
              <a:rPr lang="en-GB" sz="2100">
                <a:latin typeface="Source Sans Pro" panose="020B0503030403020204" pitchFamily="34" charset="0"/>
                <a:ea typeface="Source Sans Pro" panose="020B0503030403020204" pitchFamily="34" charset="0"/>
              </a:rPr>
              <a:t>should be very focused on your </a:t>
            </a:r>
            <a:r>
              <a:rPr lang="en-GB" sz="2100" b="1">
                <a:latin typeface="Source Sans Pro" panose="020B0503030403020204" pitchFamily="34" charset="0"/>
                <a:ea typeface="Source Sans Pro" panose="020B0503030403020204" pitchFamily="34" charset="0"/>
              </a:rPr>
              <a:t>academic interests and super-curricular learning journey</a:t>
            </a:r>
          </a:p>
          <a:p>
            <a:pPr lvl="1"/>
            <a:r>
              <a:rPr lang="en-GB" sz="2100">
                <a:latin typeface="Source Sans Pro" panose="020B0503030403020204" pitchFamily="34" charset="0"/>
                <a:ea typeface="Source Sans Pro" panose="020B0503030403020204" pitchFamily="34" charset="0"/>
              </a:rPr>
              <a:t>Only the remaining 20% should be about other interests and achievements.</a:t>
            </a:r>
          </a:p>
        </p:txBody>
      </p:sp>
      <p:sp>
        <p:nvSpPr>
          <p:cNvPr id="4" name="Rectangle: Folded Corner 3">
            <a:extLst>
              <a:ext uri="{FF2B5EF4-FFF2-40B4-BE49-F238E27FC236}">
                <a16:creationId xmlns:a16="http://schemas.microsoft.com/office/drawing/2014/main" id="{1E9083E9-CF28-7A9B-D965-BABEC833C616}"/>
              </a:ext>
            </a:extLst>
          </p:cNvPr>
          <p:cNvSpPr/>
          <p:nvPr/>
        </p:nvSpPr>
        <p:spPr>
          <a:xfrm>
            <a:off x="8020423" y="720165"/>
            <a:ext cx="3627718" cy="5313082"/>
          </a:xfrm>
          <a:prstGeom prst="foldedCorner">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6" name="Left Brace 5">
            <a:extLst>
              <a:ext uri="{FF2B5EF4-FFF2-40B4-BE49-F238E27FC236}">
                <a16:creationId xmlns:a16="http://schemas.microsoft.com/office/drawing/2014/main" id="{0CC7CE5B-9D2A-6B27-1B56-7D22655A545B}"/>
              </a:ext>
            </a:extLst>
          </p:cNvPr>
          <p:cNvSpPr/>
          <p:nvPr/>
        </p:nvSpPr>
        <p:spPr>
          <a:xfrm>
            <a:off x="7554259" y="4955825"/>
            <a:ext cx="376517" cy="972834"/>
          </a:xfrm>
          <a:prstGeom prst="leftBrace">
            <a:avLst>
              <a:gd name="adj1" fmla="val 3849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67CCE0B1-D249-D82D-DB1E-107B902349C7}"/>
              </a:ext>
            </a:extLst>
          </p:cNvPr>
          <p:cNvSpPr/>
          <p:nvPr/>
        </p:nvSpPr>
        <p:spPr>
          <a:xfrm>
            <a:off x="7554259" y="824752"/>
            <a:ext cx="376517" cy="4061011"/>
          </a:xfrm>
          <a:prstGeom prst="leftBrace">
            <a:avLst>
              <a:gd name="adj1" fmla="val 6388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4B9ECF32-F8A3-29FD-2BC4-40216C98DD09}"/>
              </a:ext>
            </a:extLst>
          </p:cNvPr>
          <p:cNvSpPr txBox="1"/>
          <p:nvPr/>
        </p:nvSpPr>
        <p:spPr>
          <a:xfrm>
            <a:off x="5468471" y="2346576"/>
            <a:ext cx="2043952" cy="954107"/>
          </a:xfrm>
          <a:prstGeom prst="rect">
            <a:avLst/>
          </a:prstGeom>
          <a:noFill/>
        </p:spPr>
        <p:txBody>
          <a:bodyPr wrap="square" rtlCol="0">
            <a:spAutoFit/>
          </a:bodyPr>
          <a:lstStyle/>
          <a:p>
            <a:pPr algn="r"/>
            <a:r>
              <a:rPr lang="en-GB" sz="2800" b="1">
                <a:solidFill>
                  <a:srgbClr val="00B050"/>
                </a:solidFill>
                <a:latin typeface="Source Sans Pro" panose="020B0503030403020204" pitchFamily="34" charset="0"/>
                <a:ea typeface="Source Sans Pro" panose="020B0503030403020204" pitchFamily="34" charset="0"/>
              </a:rPr>
              <a:t>80% Super-curricular</a:t>
            </a:r>
          </a:p>
        </p:txBody>
      </p:sp>
      <p:sp>
        <p:nvSpPr>
          <p:cNvPr id="15" name="TextBox 14">
            <a:extLst>
              <a:ext uri="{FF2B5EF4-FFF2-40B4-BE49-F238E27FC236}">
                <a16:creationId xmlns:a16="http://schemas.microsoft.com/office/drawing/2014/main" id="{F28E2950-913D-B066-B56C-EB24CD0F7D0B}"/>
              </a:ext>
            </a:extLst>
          </p:cNvPr>
          <p:cNvSpPr txBox="1"/>
          <p:nvPr/>
        </p:nvSpPr>
        <p:spPr>
          <a:xfrm>
            <a:off x="5570071" y="4974552"/>
            <a:ext cx="1942352" cy="954107"/>
          </a:xfrm>
          <a:prstGeom prst="rect">
            <a:avLst/>
          </a:prstGeom>
          <a:noFill/>
        </p:spPr>
        <p:txBody>
          <a:bodyPr wrap="square" rtlCol="0">
            <a:spAutoFit/>
          </a:bodyPr>
          <a:lstStyle/>
          <a:p>
            <a:pPr algn="r"/>
            <a:r>
              <a:rPr lang="en-GB" sz="2800" b="1">
                <a:solidFill>
                  <a:srgbClr val="0070C0"/>
                </a:solidFill>
                <a:latin typeface="Source Sans Pro" panose="020B0503030403020204" pitchFamily="34" charset="0"/>
                <a:ea typeface="Source Sans Pro" panose="020B0503030403020204" pitchFamily="34" charset="0"/>
              </a:rPr>
              <a:t>20% Extra-curricular</a:t>
            </a:r>
          </a:p>
        </p:txBody>
      </p:sp>
    </p:spTree>
    <p:extLst>
      <p:ext uri="{BB962C8B-B14F-4D97-AF65-F5344CB8AC3E}">
        <p14:creationId xmlns:p14="http://schemas.microsoft.com/office/powerpoint/2010/main" val="158873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897B5-E20F-418A-8FE4-1325037681C1}"/>
              </a:ext>
            </a:extLst>
          </p:cNvPr>
          <p:cNvSpPr>
            <a:spLocks noGrp="1"/>
          </p:cNvSpPr>
          <p:nvPr>
            <p:ph type="ctrTitle"/>
          </p:nvPr>
        </p:nvSpPr>
        <p:spPr>
          <a:xfrm>
            <a:off x="914400" y="1318955"/>
            <a:ext cx="10363200" cy="4000103"/>
          </a:xfrm>
        </p:spPr>
        <p:txBody>
          <a:bodyPr>
            <a:noAutofit/>
          </a:bodyPr>
          <a:lstStyle/>
          <a:p>
            <a:r>
              <a:rPr lang="en-GB" sz="3600" dirty="0">
                <a:latin typeface="Source Sans Pro"/>
                <a:ea typeface="Source Sans Pro"/>
              </a:rPr>
              <a:t>Extracts of Personal Statements:</a:t>
            </a:r>
            <a:br>
              <a:rPr lang="en-GB" sz="4000" dirty="0">
                <a:latin typeface="Source Sans Pro" panose="020B0503030403020204" pitchFamily="34" charset="0"/>
                <a:ea typeface="Source Sans Pro" panose="020B0503030403020204" pitchFamily="34" charset="0"/>
              </a:rPr>
            </a:br>
            <a:br>
              <a:rPr lang="en-GB" sz="4000" dirty="0">
                <a:latin typeface="Source Sans Pro" panose="020B0503030403020204" pitchFamily="34" charset="0"/>
                <a:ea typeface="Source Sans Pro" panose="020B0503030403020204" pitchFamily="34" charset="0"/>
              </a:rPr>
            </a:br>
            <a:br>
              <a:rPr lang="en-GB" sz="1200" dirty="0">
                <a:latin typeface="Source Sans Pro"/>
                <a:ea typeface="Source Sans Pro"/>
              </a:rPr>
            </a:br>
            <a:r>
              <a:rPr lang="en-GB" sz="2800" dirty="0">
                <a:latin typeface="Source Sans Pro"/>
                <a:ea typeface="Source Sans Pro"/>
              </a:rPr>
              <a:t>Read the statement extract</a:t>
            </a:r>
            <a:br>
              <a:rPr lang="en-GB" sz="2800" dirty="0">
                <a:latin typeface="Source Sans Pro" panose="020B0503030403020204" pitchFamily="34" charset="0"/>
                <a:ea typeface="Source Sans Pro" panose="020B0503030403020204" pitchFamily="34" charset="0"/>
              </a:rPr>
            </a:br>
            <a:br>
              <a:rPr lang="en-GB" sz="2800" dirty="0">
                <a:latin typeface="Source Sans Pro"/>
                <a:ea typeface="Source Sans Pro"/>
              </a:rPr>
            </a:br>
            <a:r>
              <a:rPr lang="en-GB" sz="2800" dirty="0">
                <a:latin typeface="Source Sans Pro"/>
                <a:ea typeface="Source Sans Pro"/>
              </a:rPr>
              <a:t>Talk to a neighbour – what was good, what was not so good? </a:t>
            </a:r>
            <a:br>
              <a:rPr lang="en-GB" sz="2800" dirty="0">
                <a:latin typeface="Source Sans Pro"/>
                <a:ea typeface="Source Sans Pro"/>
              </a:rPr>
            </a:br>
            <a:r>
              <a:rPr lang="en-GB" sz="2800" dirty="0">
                <a:latin typeface="Source Sans Pro"/>
                <a:ea typeface="Source Sans Pro"/>
              </a:rPr>
              <a:t>(Think particularly about </a:t>
            </a:r>
            <a:r>
              <a:rPr lang="en-GB" sz="2800" b="1" dirty="0">
                <a:latin typeface="Source Sans Pro"/>
                <a:ea typeface="Source Sans Pro"/>
              </a:rPr>
              <a:t>writing style!)</a:t>
            </a:r>
            <a:br>
              <a:rPr lang="en-GB" sz="2800" dirty="0">
                <a:latin typeface="Source Sans Pro" panose="020B0503030403020204" pitchFamily="34" charset="0"/>
                <a:ea typeface="Source Sans Pro" panose="020B0503030403020204" pitchFamily="34" charset="0"/>
              </a:rPr>
            </a:br>
            <a:br>
              <a:rPr lang="en-GB" sz="2800" dirty="0">
                <a:latin typeface="Source Sans Pro"/>
                <a:ea typeface="Source Sans Pro"/>
              </a:rPr>
            </a:br>
            <a:r>
              <a:rPr lang="en-GB" sz="2800" dirty="0">
                <a:latin typeface="Source Sans Pro"/>
                <a:ea typeface="Source Sans Pro"/>
              </a:rPr>
              <a:t>Do you think it was ‘successful’?</a:t>
            </a:r>
            <a:endParaRPr lang="en-GB" sz="4000" dirty="0">
              <a:latin typeface="Source Sans Pro"/>
              <a:ea typeface="Source Sans Pro"/>
            </a:endParaRPr>
          </a:p>
        </p:txBody>
      </p:sp>
    </p:spTree>
    <p:extLst>
      <p:ext uri="{BB962C8B-B14F-4D97-AF65-F5344CB8AC3E}">
        <p14:creationId xmlns:p14="http://schemas.microsoft.com/office/powerpoint/2010/main" val="36364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857" y="608152"/>
            <a:ext cx="10525394" cy="4708981"/>
          </a:xfrm>
          <a:prstGeom prst="rect">
            <a:avLst/>
          </a:prstGeom>
        </p:spPr>
        <p:txBody>
          <a:bodyPr wrap="square" lIns="91440" tIns="45720" rIns="91440" bIns="45720" anchor="t">
            <a:spAutoFit/>
          </a:bodyPr>
          <a:lstStyle/>
          <a:p>
            <a:r>
              <a:rPr lang="en-GB" sz="2000" b="1" dirty="0">
                <a:solidFill>
                  <a:srgbClr val="182852"/>
                </a:solidFill>
                <a:latin typeface="Source Sans Pro"/>
                <a:ea typeface="Source Sans Pro"/>
                <a:cs typeface="Calibri"/>
              </a:rPr>
              <a:t>Extract 1</a:t>
            </a:r>
            <a:endParaRPr lang="en-GB" sz="2000" b="1" dirty="0">
              <a:solidFill>
                <a:srgbClr val="182852"/>
              </a:solidFill>
              <a:latin typeface="Source Sans Pro"/>
              <a:ea typeface="Source Sans Pro"/>
            </a:endParaRPr>
          </a:p>
          <a:p>
            <a:endParaRPr lang="en-GB" sz="2000" dirty="0">
              <a:solidFill>
                <a:srgbClr val="182852"/>
              </a:solidFill>
              <a:latin typeface="Source Sans Pro"/>
              <a:ea typeface="Source Sans Pro"/>
            </a:endParaRPr>
          </a:p>
          <a:p>
            <a:r>
              <a:rPr lang="en-GB" sz="2000" dirty="0">
                <a:solidFill>
                  <a:srgbClr val="182852"/>
                </a:solidFill>
                <a:latin typeface="Source Sans Pro"/>
                <a:ea typeface="Source Sans Pro"/>
              </a:rPr>
              <a:t>It is strange that a collection of particular letters scattered across a page is humanity's principle method of relating experience. Mere scrawls may illicit joy, anger, thought and even tears. This is writing's power: the apex of human expression, ideas and distilled emotion. Words deliver pleasure; counsel, insight. I want to delve intensively into this diverse world of words.</a:t>
            </a:r>
          </a:p>
          <a:p>
            <a:endParaRPr lang="en-GB" sz="2000" dirty="0">
              <a:solidFill>
                <a:srgbClr val="182852"/>
              </a:solidFill>
              <a:latin typeface="Source Sans Pro"/>
              <a:ea typeface="Source Sans Pro"/>
            </a:endParaRPr>
          </a:p>
          <a:p>
            <a:r>
              <a:rPr lang="en-GB" sz="2000" dirty="0">
                <a:solidFill>
                  <a:srgbClr val="182852"/>
                </a:solidFill>
                <a:latin typeface="Source Sans Pro"/>
                <a:ea typeface="Source Sans Pro"/>
              </a:rPr>
              <a:t>The depth of literature compels; myriad techniques nestle in every nuanced line. I delight in detecting delicate shades of meaning, frissons of beauty in a text; a single change of word order can alter meaning or mood. I am fascinated by how analysis and criticism illuminate a wide canon of literature; I enjoy daisy-chaining books, hopping across centuries, styles and personas, witnessing the flowering of trends and writers, analysing similarities and divergences. Poetry in particular enraptures me; studying Keats, I fell in love with his use of nature to comment on ideas of beauty and death; Ode on a Grecian Urn may be seen as the appeal of everlasting art or an indictment of the urge to escape mortality.</a:t>
            </a:r>
          </a:p>
        </p:txBody>
      </p:sp>
    </p:spTree>
    <p:extLst>
      <p:ext uri="{BB962C8B-B14F-4D97-AF65-F5344CB8AC3E}">
        <p14:creationId xmlns:p14="http://schemas.microsoft.com/office/powerpoint/2010/main" val="90310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857" y="608152"/>
            <a:ext cx="9985644" cy="4093428"/>
          </a:xfrm>
          <a:prstGeom prst="rect">
            <a:avLst/>
          </a:prstGeom>
        </p:spPr>
        <p:txBody>
          <a:bodyPr wrap="square" lIns="91440" tIns="45720" rIns="91440" bIns="45720" anchor="t">
            <a:spAutoFit/>
          </a:bodyPr>
          <a:lstStyle/>
          <a:p>
            <a:r>
              <a:rPr lang="en-GB" sz="2000" b="1" dirty="0">
                <a:solidFill>
                  <a:srgbClr val="182852"/>
                </a:solidFill>
                <a:latin typeface="Source Sans Pro"/>
                <a:ea typeface="Source Sans Pro"/>
                <a:cs typeface="Calibri"/>
              </a:rPr>
              <a:t>Extract 2</a:t>
            </a:r>
          </a:p>
          <a:p>
            <a:endParaRPr lang="en-GB" sz="2000" b="1" dirty="0">
              <a:solidFill>
                <a:srgbClr val="182852"/>
              </a:solidFill>
              <a:latin typeface="Source Sans Pro"/>
              <a:ea typeface="Source Sans Pro"/>
              <a:cs typeface="Calibri"/>
            </a:endParaRPr>
          </a:p>
          <a:p>
            <a:r>
              <a:rPr lang="en-GB" sz="2000" dirty="0">
                <a:solidFill>
                  <a:srgbClr val="182852"/>
                </a:solidFill>
                <a:latin typeface="Source Sans Pro"/>
                <a:ea typeface="Source Sans Pro"/>
                <a:cs typeface="Calibri"/>
              </a:rPr>
              <a:t>Mesquita’s “Dictator’s Handbook” and Acemoglu’s “Why Nations Fail” have provided me with fascinating political frameworks that now inform my understanding of politics. The former argues that political outcomes depend on how many people leaders need to maintain power. For Acemoglu, economic prosperity depends on how many people form part of political decision-making. Though simplistic, what fascinates me is how far these ideas corroborate much of my reading. For instance, because of Tunisia’s democratic institutions protesters in 2011 were the same masses needed to keep Ben Ali in power. Once support fell he could not retain power. Assad’s power base being the Syrian Army meant he could therefore suppress opposition. Thus the Arab Spring benefited Tunisia and not Syria.</a:t>
            </a:r>
            <a:endParaRPr lang="en-US" sz="2000" dirty="0">
              <a:solidFill>
                <a:srgbClr val="182852"/>
              </a:solidFill>
              <a:latin typeface="Source Sans Pro"/>
              <a:ea typeface="Source Sans Pro"/>
              <a:cs typeface="Calibri"/>
            </a:endParaRPr>
          </a:p>
          <a:p>
            <a:endParaRPr lang="en-GB" sz="2000" b="1" dirty="0">
              <a:solidFill>
                <a:srgbClr val="182852"/>
              </a:solidFill>
              <a:latin typeface="Source Sans Pro"/>
              <a:ea typeface="Source Sans Pro"/>
              <a:cs typeface="Calibri"/>
            </a:endParaRPr>
          </a:p>
          <a:p>
            <a:endParaRPr lang="en-GB" sz="2000" b="1" dirty="0">
              <a:solidFill>
                <a:srgbClr val="182852"/>
              </a:solidFill>
              <a:latin typeface="Source Sans Pro"/>
              <a:ea typeface="Source Sans Pro"/>
              <a:cs typeface="Calibri"/>
            </a:endParaRPr>
          </a:p>
        </p:txBody>
      </p:sp>
    </p:spTree>
    <p:extLst>
      <p:ext uri="{BB962C8B-B14F-4D97-AF65-F5344CB8AC3E}">
        <p14:creationId xmlns:p14="http://schemas.microsoft.com/office/powerpoint/2010/main" val="3262851043"/>
      </p:ext>
    </p:extLst>
  </p:cSld>
  <p:clrMapOvr>
    <a:masterClrMapping/>
  </p:clrMapOvr>
</p:sld>
</file>

<file path=ppt/theme/theme1.xml><?xml version="1.0" encoding="utf-8"?>
<a:theme xmlns:a="http://schemas.openxmlformats.org/drawingml/2006/main" name="Office Theme">
  <a:themeElements>
    <a:clrScheme name="Custom 2">
      <a:dk1>
        <a:srgbClr val="5E8AB4"/>
      </a:dk1>
      <a:lt1>
        <a:sysClr val="window" lastClr="FFFFFF"/>
      </a:lt1>
      <a:dk2>
        <a:srgbClr val="041E42"/>
      </a:dk2>
      <a:lt2>
        <a:srgbClr val="FFFFFF"/>
      </a:lt2>
      <a:accent1>
        <a:srgbClr val="21366E"/>
      </a:accent1>
      <a:accent2>
        <a:srgbClr val="77C19A"/>
      </a:accent2>
      <a:accent3>
        <a:srgbClr val="B1C9E8"/>
      </a:accent3>
      <a:accent4>
        <a:srgbClr val="68D2DF"/>
      </a:accent4>
      <a:accent5>
        <a:srgbClr val="77C19A"/>
      </a:accent5>
      <a:accent6>
        <a:srgbClr val="702F8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undry Sterling">
      <a:majorFont>
        <a:latin typeface="FoundrySterling-Bold"/>
        <a:ea typeface=""/>
        <a:cs typeface=""/>
      </a:majorFont>
      <a:minorFont>
        <a:latin typeface="FoundrySterling-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66A139B-4BB5-427C-B643-90B26498F858}" vid="{87AEE27C-F27E-413C-BC62-CF7214B7F1AF}"/>
    </a:ext>
  </a:extLst>
</a:theme>
</file>

<file path=ppt/theme/theme3.xml><?xml version="1.0" encoding="utf-8"?>
<a:theme xmlns:a="http://schemas.openxmlformats.org/drawingml/2006/main" name="2_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undry Sterling">
      <a:majorFont>
        <a:latin typeface="FoundrySterling-Bold"/>
        <a:ea typeface=""/>
        <a:cs typeface=""/>
      </a:majorFont>
      <a:minorFont>
        <a:latin typeface="FoundrySterling-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66A139B-4BB5-427C-B643-90B26498F858}" vid="{87AEE27C-F27E-413C-BC62-CF7214B7F1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DCB7AFF078D44865271FCBDE2D0D1" ma:contentTypeVersion="16" ma:contentTypeDescription="Create a new document." ma:contentTypeScope="" ma:versionID="bf54a9ee0bc3a9755b4273c6d8d707c8">
  <xsd:schema xmlns:xsd="http://www.w3.org/2001/XMLSchema" xmlns:xs="http://www.w3.org/2001/XMLSchema" xmlns:p="http://schemas.microsoft.com/office/2006/metadata/properties" xmlns:ns2="3a1ae909-6213-4a22-8a2f-c60791da2894" xmlns:ns3="d86d459a-8f01-49b4-844f-be8409ac803a" targetNamespace="http://schemas.microsoft.com/office/2006/metadata/properties" ma:root="true" ma:fieldsID="169d293b511f5caddc347bc5143037cb" ns2:_="" ns3:_="">
    <xsd:import namespace="3a1ae909-6213-4a22-8a2f-c60791da2894"/>
    <xsd:import namespace="d86d459a-8f01-49b4-844f-be8409ac80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ae909-6213-4a22-8a2f-c60791da28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6d459a-8f01-49b4-844f-be8409ac80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c83c54-f490-44e5-ac5a-c1c95c27d9f4}" ma:internalName="TaxCatchAll" ma:showField="CatchAllData" ma:web="d86d459a-8f01-49b4-844f-be8409ac80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86d459a-8f01-49b4-844f-be8409ac803a">
      <UserInfo>
        <DisplayName>Richard Waters</DisplayName>
        <AccountId>73</AccountId>
        <AccountType/>
      </UserInfo>
      <UserInfo>
        <DisplayName>Hannah Rolley</DisplayName>
        <AccountId>13</AccountId>
        <AccountType/>
      </UserInfo>
    </SharedWithUsers>
    <TaxCatchAll xmlns="d86d459a-8f01-49b4-844f-be8409ac803a" xsi:nil="true"/>
    <lcf76f155ced4ddcb4097134ff3c332f xmlns="3a1ae909-6213-4a22-8a2f-c60791da289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539062-E5C3-4880-9B47-F378AFCE2E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1ae909-6213-4a22-8a2f-c60791da2894"/>
    <ds:schemaRef ds:uri="d86d459a-8f01-49b4-844f-be8409ac80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0551E3-26BA-43B0-8632-38DAD43C035F}">
  <ds:schemaRefs>
    <ds:schemaRef ds:uri="http://schemas.microsoft.com/office/2006/metadata/properties"/>
    <ds:schemaRef ds:uri="http://purl.org/dc/terms/"/>
    <ds:schemaRef ds:uri="http://schemas.microsoft.com/office/2006/documentManagement/types"/>
    <ds:schemaRef ds:uri="3a1ae909-6213-4a22-8a2f-c60791da2894"/>
    <ds:schemaRef ds:uri="http://schemas.openxmlformats.org/package/2006/metadata/core-properties"/>
    <ds:schemaRef ds:uri="http://schemas.microsoft.com/office/infopath/2007/PartnerControls"/>
    <ds:schemaRef ds:uri="http://purl.org/dc/elements/1.1/"/>
    <ds:schemaRef ds:uri="d86d459a-8f01-49b4-844f-be8409ac803a"/>
    <ds:schemaRef ds:uri="http://www.w3.org/XML/1998/namespace"/>
    <ds:schemaRef ds:uri="http://purl.org/dc/dcmitype/"/>
  </ds:schemaRefs>
</ds:datastoreItem>
</file>

<file path=customXml/itemProps3.xml><?xml version="1.0" encoding="utf-8"?>
<ds:datastoreItem xmlns:ds="http://schemas.openxmlformats.org/officeDocument/2006/customXml" ds:itemID="{2218A9B3-C50E-4B34-AF3C-2F998C592C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1528</Words>
  <Application>Microsoft Office PowerPoint</Application>
  <PresentationFormat>Widescreen</PresentationFormat>
  <Paragraphs>132</Paragraphs>
  <Slides>19</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FoundrySterling-Book</vt:lpstr>
      <vt:lpstr>Source Sans Pro</vt:lpstr>
      <vt:lpstr>Source Sans Pro SemiBold</vt:lpstr>
      <vt:lpstr>Times New Roman</vt:lpstr>
      <vt:lpstr>Verdana</vt:lpstr>
      <vt:lpstr>Wingdings</vt:lpstr>
      <vt:lpstr>Office Theme</vt:lpstr>
      <vt:lpstr>Theme2</vt:lpstr>
      <vt:lpstr>2_Theme2</vt:lpstr>
      <vt:lpstr>Personal Statement  Workshop</vt:lpstr>
      <vt:lpstr>Question: Why do you think universities ask you to write a personal statement?</vt:lpstr>
      <vt:lpstr>PowerPoint Presentation</vt:lpstr>
      <vt:lpstr>PowerPoint Presentation</vt:lpstr>
      <vt:lpstr>The Personal Statement:</vt:lpstr>
      <vt:lpstr>PowerPoint Presentation</vt:lpstr>
      <vt:lpstr>Extracts of Personal Statements:   Read the statement extract  Talk to a neighbour – what was good, what was not so good?  (Think particularly about writing style!)  Do you think it was ‘successful’?</vt:lpstr>
      <vt:lpstr>PowerPoint Presentation</vt:lpstr>
      <vt:lpstr>PowerPoint Presentation</vt:lpstr>
      <vt:lpstr>PowerPoint Presentation</vt:lpstr>
      <vt:lpstr>PowerPoint Presentation</vt:lpstr>
      <vt:lpstr>PowerPoint Presentation</vt:lpstr>
      <vt:lpstr>How do you get started on a personal statement?</vt:lpstr>
      <vt:lpstr>PowerPoint Presentation</vt:lpstr>
      <vt:lpstr>PowerPoint Presentation</vt:lpstr>
      <vt:lpstr>Tracking the process</vt:lpstr>
      <vt:lpstr>PowerPoint Presentation</vt:lpstr>
      <vt:lpstr>What else can you do now?</vt:lpstr>
      <vt:lpstr>PowerPoint Presentation</vt:lpstr>
    </vt:vector>
  </TitlesOfParts>
  <Company>True &amp; Good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Schulz</dc:creator>
  <cp:lastModifiedBy>Robert Harrison</cp:lastModifiedBy>
  <cp:revision>6</cp:revision>
  <dcterms:created xsi:type="dcterms:W3CDTF">2019-07-28T15:01:45Z</dcterms:created>
  <dcterms:modified xsi:type="dcterms:W3CDTF">2023-06-26T08:47:30Z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0x010100903DCB7AFF078D44865271FCBDE2D0D1</vt:lpwstr>
  </property>
</Properties>
</file>