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0"/>
  </p:notesMasterIdLst>
  <p:sldIdLst>
    <p:sldId id="257" r:id="rId2"/>
    <p:sldId id="273" r:id="rId3"/>
    <p:sldId id="264" r:id="rId4"/>
    <p:sldId id="258" r:id="rId5"/>
    <p:sldId id="265" r:id="rId6"/>
    <p:sldId id="259" r:id="rId7"/>
    <p:sldId id="274" r:id="rId8"/>
    <p:sldId id="271"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82930" autoAdjust="0"/>
  </p:normalViewPr>
  <p:slideViewPr>
    <p:cSldViewPr snapToGrid="0">
      <p:cViewPr varScale="1">
        <p:scale>
          <a:sx n="96" d="100"/>
          <a:sy n="96" d="100"/>
        </p:scale>
        <p:origin x="1152"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9308864-8C06-4B0A-9A22-F81BBD543A2C}" type="datetimeFigureOut">
              <a:rPr lang="en-GB" smtClean="0"/>
              <a:t>08/05/2024</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22AA482-95EC-495C-86F3-3779F0B14A6D}" type="slidenum">
              <a:rPr lang="en-GB" smtClean="0"/>
              <a:t>‹#›</a:t>
            </a:fld>
            <a:endParaRPr lang="en-GB"/>
          </a:p>
        </p:txBody>
      </p:sp>
    </p:spTree>
    <p:extLst>
      <p:ext uri="{BB962C8B-B14F-4D97-AF65-F5344CB8AC3E}">
        <p14:creationId xmlns:p14="http://schemas.microsoft.com/office/powerpoint/2010/main" val="1833781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B22AA482-95EC-495C-86F3-3779F0B14A6D}" type="slidenum">
              <a:rPr lang="en-GB" smtClean="0"/>
              <a:t>6</a:t>
            </a:fld>
            <a:endParaRPr lang="en-GB"/>
          </a:p>
        </p:txBody>
      </p:sp>
    </p:spTree>
    <p:extLst>
      <p:ext uri="{BB962C8B-B14F-4D97-AF65-F5344CB8AC3E}">
        <p14:creationId xmlns:p14="http://schemas.microsoft.com/office/powerpoint/2010/main" val="34842404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B22AA482-95EC-495C-86F3-3779F0B14A6D}" type="slidenum">
              <a:rPr lang="en-GB" smtClean="0"/>
              <a:t>7</a:t>
            </a:fld>
            <a:endParaRPr lang="en-GB"/>
          </a:p>
        </p:txBody>
      </p:sp>
    </p:spTree>
    <p:extLst>
      <p:ext uri="{BB962C8B-B14F-4D97-AF65-F5344CB8AC3E}">
        <p14:creationId xmlns:p14="http://schemas.microsoft.com/office/powerpoint/2010/main" val="242441795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5D4EF7-6090-58CD-F59F-EE2FAD20C6B8}"/>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2E17D383-0BDB-F5F4-D47F-357161CDEE6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64D68B73-A82F-BAF6-2F2C-C7F764D3CDEA}"/>
              </a:ext>
            </a:extLst>
          </p:cNvPr>
          <p:cNvSpPr>
            <a:spLocks noGrp="1"/>
          </p:cNvSpPr>
          <p:nvPr>
            <p:ph type="dt" sz="half" idx="10"/>
          </p:nvPr>
        </p:nvSpPr>
        <p:spPr/>
        <p:txBody>
          <a:bodyPr/>
          <a:lstStyle/>
          <a:p>
            <a:fld id="{008DBB8D-4512-4CA0-B810-126D5636D343}" type="datetimeFigureOut">
              <a:rPr lang="en-GB" smtClean="0"/>
              <a:t>08/05/2024</a:t>
            </a:fld>
            <a:endParaRPr lang="en-GB"/>
          </a:p>
        </p:txBody>
      </p:sp>
      <p:sp>
        <p:nvSpPr>
          <p:cNvPr id="5" name="Footer Placeholder 4">
            <a:extLst>
              <a:ext uri="{FF2B5EF4-FFF2-40B4-BE49-F238E27FC236}">
                <a16:creationId xmlns:a16="http://schemas.microsoft.com/office/drawing/2014/main" id="{4E6C4EAF-552E-1028-225B-2912910F7AEE}"/>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2995C0E5-099E-4280-FA98-578DFB1963C4}"/>
              </a:ext>
            </a:extLst>
          </p:cNvPr>
          <p:cNvSpPr>
            <a:spLocks noGrp="1"/>
          </p:cNvSpPr>
          <p:nvPr>
            <p:ph type="sldNum" sz="quarter" idx="12"/>
          </p:nvPr>
        </p:nvSpPr>
        <p:spPr/>
        <p:txBody>
          <a:bodyPr/>
          <a:lstStyle/>
          <a:p>
            <a:fld id="{8D8CBF2E-8D2F-41AE-96B2-40792D3397DE}" type="slidenum">
              <a:rPr lang="en-GB" smtClean="0"/>
              <a:t>‹#›</a:t>
            </a:fld>
            <a:endParaRPr lang="en-GB"/>
          </a:p>
        </p:txBody>
      </p:sp>
    </p:spTree>
    <p:extLst>
      <p:ext uri="{BB962C8B-B14F-4D97-AF65-F5344CB8AC3E}">
        <p14:creationId xmlns:p14="http://schemas.microsoft.com/office/powerpoint/2010/main" val="37446832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9C473B-34EA-2D5E-F496-32C2B811126F}"/>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4B058B02-18E9-15D3-7476-75D63A21D090}"/>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897DC41C-091A-FCC7-E9A6-DCFF2FC551DA}"/>
              </a:ext>
            </a:extLst>
          </p:cNvPr>
          <p:cNvSpPr>
            <a:spLocks noGrp="1"/>
          </p:cNvSpPr>
          <p:nvPr>
            <p:ph type="dt" sz="half" idx="10"/>
          </p:nvPr>
        </p:nvSpPr>
        <p:spPr/>
        <p:txBody>
          <a:bodyPr/>
          <a:lstStyle/>
          <a:p>
            <a:fld id="{008DBB8D-4512-4CA0-B810-126D5636D343}" type="datetimeFigureOut">
              <a:rPr lang="en-GB" smtClean="0"/>
              <a:t>08/05/2024</a:t>
            </a:fld>
            <a:endParaRPr lang="en-GB"/>
          </a:p>
        </p:txBody>
      </p:sp>
      <p:sp>
        <p:nvSpPr>
          <p:cNvPr id="5" name="Footer Placeholder 4">
            <a:extLst>
              <a:ext uri="{FF2B5EF4-FFF2-40B4-BE49-F238E27FC236}">
                <a16:creationId xmlns:a16="http://schemas.microsoft.com/office/drawing/2014/main" id="{37F2E343-16F3-B33B-E9A4-31462EB1BCAC}"/>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A82EC832-03CC-09B7-C758-3DFB036FDEC7}"/>
              </a:ext>
            </a:extLst>
          </p:cNvPr>
          <p:cNvSpPr>
            <a:spLocks noGrp="1"/>
          </p:cNvSpPr>
          <p:nvPr>
            <p:ph type="sldNum" sz="quarter" idx="12"/>
          </p:nvPr>
        </p:nvSpPr>
        <p:spPr/>
        <p:txBody>
          <a:bodyPr/>
          <a:lstStyle/>
          <a:p>
            <a:fld id="{8D8CBF2E-8D2F-41AE-96B2-40792D3397DE}" type="slidenum">
              <a:rPr lang="en-GB" smtClean="0"/>
              <a:t>‹#›</a:t>
            </a:fld>
            <a:endParaRPr lang="en-GB"/>
          </a:p>
        </p:txBody>
      </p:sp>
    </p:spTree>
    <p:extLst>
      <p:ext uri="{BB962C8B-B14F-4D97-AF65-F5344CB8AC3E}">
        <p14:creationId xmlns:p14="http://schemas.microsoft.com/office/powerpoint/2010/main" val="26434063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B9E91C87-875D-E132-A942-1BEA5B55310E}"/>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F46DBC4A-E753-D5B1-73E2-DB4F202D1E16}"/>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03D9F04A-47DE-8851-8803-68A00FB0F169}"/>
              </a:ext>
            </a:extLst>
          </p:cNvPr>
          <p:cNvSpPr>
            <a:spLocks noGrp="1"/>
          </p:cNvSpPr>
          <p:nvPr>
            <p:ph type="dt" sz="half" idx="10"/>
          </p:nvPr>
        </p:nvSpPr>
        <p:spPr/>
        <p:txBody>
          <a:bodyPr/>
          <a:lstStyle/>
          <a:p>
            <a:fld id="{008DBB8D-4512-4CA0-B810-126D5636D343}" type="datetimeFigureOut">
              <a:rPr lang="en-GB" smtClean="0"/>
              <a:t>08/05/2024</a:t>
            </a:fld>
            <a:endParaRPr lang="en-GB"/>
          </a:p>
        </p:txBody>
      </p:sp>
      <p:sp>
        <p:nvSpPr>
          <p:cNvPr id="5" name="Footer Placeholder 4">
            <a:extLst>
              <a:ext uri="{FF2B5EF4-FFF2-40B4-BE49-F238E27FC236}">
                <a16:creationId xmlns:a16="http://schemas.microsoft.com/office/drawing/2014/main" id="{E33E7F71-A9F6-CC5A-4A6B-1F98BBF1ED96}"/>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2C8E9CCA-FD57-B968-1D46-42F4218BAD21}"/>
              </a:ext>
            </a:extLst>
          </p:cNvPr>
          <p:cNvSpPr>
            <a:spLocks noGrp="1"/>
          </p:cNvSpPr>
          <p:nvPr>
            <p:ph type="sldNum" sz="quarter" idx="12"/>
          </p:nvPr>
        </p:nvSpPr>
        <p:spPr/>
        <p:txBody>
          <a:bodyPr/>
          <a:lstStyle/>
          <a:p>
            <a:fld id="{8D8CBF2E-8D2F-41AE-96B2-40792D3397DE}" type="slidenum">
              <a:rPr lang="en-GB" smtClean="0"/>
              <a:t>‹#›</a:t>
            </a:fld>
            <a:endParaRPr lang="en-GB"/>
          </a:p>
        </p:txBody>
      </p:sp>
    </p:spTree>
    <p:extLst>
      <p:ext uri="{BB962C8B-B14F-4D97-AF65-F5344CB8AC3E}">
        <p14:creationId xmlns:p14="http://schemas.microsoft.com/office/powerpoint/2010/main" val="22411377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1A9A9D-B1B9-A484-2CB9-E4B80A033669}"/>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9A85837C-C3AD-0E32-EF88-172C51B6ED59}"/>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17D4AFC2-7638-5EC2-7C67-77A73BE1D91B}"/>
              </a:ext>
            </a:extLst>
          </p:cNvPr>
          <p:cNvSpPr>
            <a:spLocks noGrp="1"/>
          </p:cNvSpPr>
          <p:nvPr>
            <p:ph type="dt" sz="half" idx="10"/>
          </p:nvPr>
        </p:nvSpPr>
        <p:spPr/>
        <p:txBody>
          <a:bodyPr/>
          <a:lstStyle/>
          <a:p>
            <a:fld id="{008DBB8D-4512-4CA0-B810-126D5636D343}" type="datetimeFigureOut">
              <a:rPr lang="en-GB" smtClean="0"/>
              <a:t>08/05/2024</a:t>
            </a:fld>
            <a:endParaRPr lang="en-GB"/>
          </a:p>
        </p:txBody>
      </p:sp>
      <p:sp>
        <p:nvSpPr>
          <p:cNvPr id="5" name="Footer Placeholder 4">
            <a:extLst>
              <a:ext uri="{FF2B5EF4-FFF2-40B4-BE49-F238E27FC236}">
                <a16:creationId xmlns:a16="http://schemas.microsoft.com/office/drawing/2014/main" id="{6465CF6B-7924-8D31-E79D-07BBAFAE42C0}"/>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BA8471E1-D386-F295-8F5C-68768F6C1F8D}"/>
              </a:ext>
            </a:extLst>
          </p:cNvPr>
          <p:cNvSpPr>
            <a:spLocks noGrp="1"/>
          </p:cNvSpPr>
          <p:nvPr>
            <p:ph type="sldNum" sz="quarter" idx="12"/>
          </p:nvPr>
        </p:nvSpPr>
        <p:spPr/>
        <p:txBody>
          <a:bodyPr/>
          <a:lstStyle/>
          <a:p>
            <a:fld id="{8D8CBF2E-8D2F-41AE-96B2-40792D3397DE}" type="slidenum">
              <a:rPr lang="en-GB" smtClean="0"/>
              <a:t>‹#›</a:t>
            </a:fld>
            <a:endParaRPr lang="en-GB"/>
          </a:p>
        </p:txBody>
      </p:sp>
    </p:spTree>
    <p:extLst>
      <p:ext uri="{BB962C8B-B14F-4D97-AF65-F5344CB8AC3E}">
        <p14:creationId xmlns:p14="http://schemas.microsoft.com/office/powerpoint/2010/main" val="30301943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7818E5-D405-6CA0-D91E-D7896B172B0A}"/>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EBD58605-706E-0FD2-BCFA-6CAE73D6986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381D822B-58E5-0929-3FC8-2C627793F6E0}"/>
              </a:ext>
            </a:extLst>
          </p:cNvPr>
          <p:cNvSpPr>
            <a:spLocks noGrp="1"/>
          </p:cNvSpPr>
          <p:nvPr>
            <p:ph type="dt" sz="half" idx="10"/>
          </p:nvPr>
        </p:nvSpPr>
        <p:spPr/>
        <p:txBody>
          <a:bodyPr/>
          <a:lstStyle/>
          <a:p>
            <a:fld id="{008DBB8D-4512-4CA0-B810-126D5636D343}" type="datetimeFigureOut">
              <a:rPr lang="en-GB" smtClean="0"/>
              <a:t>08/05/2024</a:t>
            </a:fld>
            <a:endParaRPr lang="en-GB"/>
          </a:p>
        </p:txBody>
      </p:sp>
      <p:sp>
        <p:nvSpPr>
          <p:cNvPr id="5" name="Footer Placeholder 4">
            <a:extLst>
              <a:ext uri="{FF2B5EF4-FFF2-40B4-BE49-F238E27FC236}">
                <a16:creationId xmlns:a16="http://schemas.microsoft.com/office/drawing/2014/main" id="{F637B525-15B0-F230-F3A9-9F781A33ADDC}"/>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7CE5D801-39ED-33B0-04B6-7C88DF874D64}"/>
              </a:ext>
            </a:extLst>
          </p:cNvPr>
          <p:cNvSpPr>
            <a:spLocks noGrp="1"/>
          </p:cNvSpPr>
          <p:nvPr>
            <p:ph type="sldNum" sz="quarter" idx="12"/>
          </p:nvPr>
        </p:nvSpPr>
        <p:spPr/>
        <p:txBody>
          <a:bodyPr/>
          <a:lstStyle/>
          <a:p>
            <a:fld id="{8D8CBF2E-8D2F-41AE-96B2-40792D3397DE}" type="slidenum">
              <a:rPr lang="en-GB" smtClean="0"/>
              <a:t>‹#›</a:t>
            </a:fld>
            <a:endParaRPr lang="en-GB"/>
          </a:p>
        </p:txBody>
      </p:sp>
    </p:spTree>
    <p:extLst>
      <p:ext uri="{BB962C8B-B14F-4D97-AF65-F5344CB8AC3E}">
        <p14:creationId xmlns:p14="http://schemas.microsoft.com/office/powerpoint/2010/main" val="193856556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BD16C3-B7E0-F240-1647-13E7BA342A19}"/>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FEFE8A4B-D909-F825-EB58-C75E156B5468}"/>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87C5593F-0D85-08BB-2702-A8B4E986BE2E}"/>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9F2ED564-B784-2A30-273F-6EEED7CBDB95}"/>
              </a:ext>
            </a:extLst>
          </p:cNvPr>
          <p:cNvSpPr>
            <a:spLocks noGrp="1"/>
          </p:cNvSpPr>
          <p:nvPr>
            <p:ph type="dt" sz="half" idx="10"/>
          </p:nvPr>
        </p:nvSpPr>
        <p:spPr/>
        <p:txBody>
          <a:bodyPr/>
          <a:lstStyle/>
          <a:p>
            <a:fld id="{008DBB8D-4512-4CA0-B810-126D5636D343}" type="datetimeFigureOut">
              <a:rPr lang="en-GB" smtClean="0"/>
              <a:t>08/05/2024</a:t>
            </a:fld>
            <a:endParaRPr lang="en-GB"/>
          </a:p>
        </p:txBody>
      </p:sp>
      <p:sp>
        <p:nvSpPr>
          <p:cNvPr id="6" name="Footer Placeholder 5">
            <a:extLst>
              <a:ext uri="{FF2B5EF4-FFF2-40B4-BE49-F238E27FC236}">
                <a16:creationId xmlns:a16="http://schemas.microsoft.com/office/drawing/2014/main" id="{8F5055F5-036D-33EE-94C1-3E30F320EAE6}"/>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BAE32EE4-EF0C-BB1A-36EB-70B64AEB9971}"/>
              </a:ext>
            </a:extLst>
          </p:cNvPr>
          <p:cNvSpPr>
            <a:spLocks noGrp="1"/>
          </p:cNvSpPr>
          <p:nvPr>
            <p:ph type="sldNum" sz="quarter" idx="12"/>
          </p:nvPr>
        </p:nvSpPr>
        <p:spPr/>
        <p:txBody>
          <a:bodyPr/>
          <a:lstStyle/>
          <a:p>
            <a:fld id="{8D8CBF2E-8D2F-41AE-96B2-40792D3397DE}" type="slidenum">
              <a:rPr lang="en-GB" smtClean="0"/>
              <a:t>‹#›</a:t>
            </a:fld>
            <a:endParaRPr lang="en-GB"/>
          </a:p>
        </p:txBody>
      </p:sp>
    </p:spTree>
    <p:extLst>
      <p:ext uri="{BB962C8B-B14F-4D97-AF65-F5344CB8AC3E}">
        <p14:creationId xmlns:p14="http://schemas.microsoft.com/office/powerpoint/2010/main" val="18270559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1E6894-13DB-0F41-1E6D-634CB9956171}"/>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6009B9F6-ED82-BBDE-D1EF-21587091B41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A9D3135E-DE59-440A-2825-F6B56460127B}"/>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60E71C62-2ACE-D150-5084-B4C38846590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214904C-CFF7-4B58-BEF0-98807DD566ED}"/>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73C1072C-ADF3-1119-38E5-8ECC99532807}"/>
              </a:ext>
            </a:extLst>
          </p:cNvPr>
          <p:cNvSpPr>
            <a:spLocks noGrp="1"/>
          </p:cNvSpPr>
          <p:nvPr>
            <p:ph type="dt" sz="half" idx="10"/>
          </p:nvPr>
        </p:nvSpPr>
        <p:spPr/>
        <p:txBody>
          <a:bodyPr/>
          <a:lstStyle/>
          <a:p>
            <a:fld id="{008DBB8D-4512-4CA0-B810-126D5636D343}" type="datetimeFigureOut">
              <a:rPr lang="en-GB" smtClean="0"/>
              <a:t>08/05/2024</a:t>
            </a:fld>
            <a:endParaRPr lang="en-GB"/>
          </a:p>
        </p:txBody>
      </p:sp>
      <p:sp>
        <p:nvSpPr>
          <p:cNvPr id="8" name="Footer Placeholder 7">
            <a:extLst>
              <a:ext uri="{FF2B5EF4-FFF2-40B4-BE49-F238E27FC236}">
                <a16:creationId xmlns:a16="http://schemas.microsoft.com/office/drawing/2014/main" id="{72C04436-4DAA-1582-E096-7EE91AB3A04D}"/>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2461B6C8-4C6F-CACF-F762-FE87CFE50D71}"/>
              </a:ext>
            </a:extLst>
          </p:cNvPr>
          <p:cNvSpPr>
            <a:spLocks noGrp="1"/>
          </p:cNvSpPr>
          <p:nvPr>
            <p:ph type="sldNum" sz="quarter" idx="12"/>
          </p:nvPr>
        </p:nvSpPr>
        <p:spPr/>
        <p:txBody>
          <a:bodyPr/>
          <a:lstStyle/>
          <a:p>
            <a:fld id="{8D8CBF2E-8D2F-41AE-96B2-40792D3397DE}" type="slidenum">
              <a:rPr lang="en-GB" smtClean="0"/>
              <a:t>‹#›</a:t>
            </a:fld>
            <a:endParaRPr lang="en-GB"/>
          </a:p>
        </p:txBody>
      </p:sp>
    </p:spTree>
    <p:extLst>
      <p:ext uri="{BB962C8B-B14F-4D97-AF65-F5344CB8AC3E}">
        <p14:creationId xmlns:p14="http://schemas.microsoft.com/office/powerpoint/2010/main" val="26384652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CB46F7-8172-1549-7B30-FD0829E61E79}"/>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4EC1FF95-73C8-C304-1099-6177C6F3F95A}"/>
              </a:ext>
            </a:extLst>
          </p:cNvPr>
          <p:cNvSpPr>
            <a:spLocks noGrp="1"/>
          </p:cNvSpPr>
          <p:nvPr>
            <p:ph type="dt" sz="half" idx="10"/>
          </p:nvPr>
        </p:nvSpPr>
        <p:spPr/>
        <p:txBody>
          <a:bodyPr/>
          <a:lstStyle/>
          <a:p>
            <a:fld id="{008DBB8D-4512-4CA0-B810-126D5636D343}" type="datetimeFigureOut">
              <a:rPr lang="en-GB" smtClean="0"/>
              <a:t>08/05/2024</a:t>
            </a:fld>
            <a:endParaRPr lang="en-GB"/>
          </a:p>
        </p:txBody>
      </p:sp>
      <p:sp>
        <p:nvSpPr>
          <p:cNvPr id="4" name="Footer Placeholder 3">
            <a:extLst>
              <a:ext uri="{FF2B5EF4-FFF2-40B4-BE49-F238E27FC236}">
                <a16:creationId xmlns:a16="http://schemas.microsoft.com/office/drawing/2014/main" id="{FEDF6894-4965-ACF2-B392-931D064CBE3F}"/>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160280AC-E1FC-4097-FFAF-8AA99CA6AA98}"/>
              </a:ext>
            </a:extLst>
          </p:cNvPr>
          <p:cNvSpPr>
            <a:spLocks noGrp="1"/>
          </p:cNvSpPr>
          <p:nvPr>
            <p:ph type="sldNum" sz="quarter" idx="12"/>
          </p:nvPr>
        </p:nvSpPr>
        <p:spPr/>
        <p:txBody>
          <a:bodyPr/>
          <a:lstStyle/>
          <a:p>
            <a:fld id="{8D8CBF2E-8D2F-41AE-96B2-40792D3397DE}" type="slidenum">
              <a:rPr lang="en-GB" smtClean="0"/>
              <a:t>‹#›</a:t>
            </a:fld>
            <a:endParaRPr lang="en-GB"/>
          </a:p>
        </p:txBody>
      </p:sp>
    </p:spTree>
    <p:extLst>
      <p:ext uri="{BB962C8B-B14F-4D97-AF65-F5344CB8AC3E}">
        <p14:creationId xmlns:p14="http://schemas.microsoft.com/office/powerpoint/2010/main" val="11593327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7F48200-3121-35FD-BC66-C3589FFC13FC}"/>
              </a:ext>
            </a:extLst>
          </p:cNvPr>
          <p:cNvSpPr>
            <a:spLocks noGrp="1"/>
          </p:cNvSpPr>
          <p:nvPr>
            <p:ph type="dt" sz="half" idx="10"/>
          </p:nvPr>
        </p:nvSpPr>
        <p:spPr/>
        <p:txBody>
          <a:bodyPr/>
          <a:lstStyle/>
          <a:p>
            <a:fld id="{008DBB8D-4512-4CA0-B810-126D5636D343}" type="datetimeFigureOut">
              <a:rPr lang="en-GB" smtClean="0"/>
              <a:t>08/05/2024</a:t>
            </a:fld>
            <a:endParaRPr lang="en-GB"/>
          </a:p>
        </p:txBody>
      </p:sp>
      <p:sp>
        <p:nvSpPr>
          <p:cNvPr id="3" name="Footer Placeholder 2">
            <a:extLst>
              <a:ext uri="{FF2B5EF4-FFF2-40B4-BE49-F238E27FC236}">
                <a16:creationId xmlns:a16="http://schemas.microsoft.com/office/drawing/2014/main" id="{348F5A92-F35B-27F5-F178-D2911FE0AE14}"/>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504F3EB8-CB98-C0BB-81E3-0A8932847C23}"/>
              </a:ext>
            </a:extLst>
          </p:cNvPr>
          <p:cNvSpPr>
            <a:spLocks noGrp="1"/>
          </p:cNvSpPr>
          <p:nvPr>
            <p:ph type="sldNum" sz="quarter" idx="12"/>
          </p:nvPr>
        </p:nvSpPr>
        <p:spPr/>
        <p:txBody>
          <a:bodyPr/>
          <a:lstStyle/>
          <a:p>
            <a:fld id="{8D8CBF2E-8D2F-41AE-96B2-40792D3397DE}" type="slidenum">
              <a:rPr lang="en-GB" smtClean="0"/>
              <a:t>‹#›</a:t>
            </a:fld>
            <a:endParaRPr lang="en-GB"/>
          </a:p>
        </p:txBody>
      </p:sp>
    </p:spTree>
    <p:extLst>
      <p:ext uri="{BB962C8B-B14F-4D97-AF65-F5344CB8AC3E}">
        <p14:creationId xmlns:p14="http://schemas.microsoft.com/office/powerpoint/2010/main" val="15795792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AE3946-3E0A-484D-0D81-2FA875CFDF0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280651CD-A2C9-2BCD-44E2-8819D3B7442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E251716A-5A0B-CD63-71E4-5E6885A0ABB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DD6BC3B-E061-53F5-C36C-4BB31DDA860D}"/>
              </a:ext>
            </a:extLst>
          </p:cNvPr>
          <p:cNvSpPr>
            <a:spLocks noGrp="1"/>
          </p:cNvSpPr>
          <p:nvPr>
            <p:ph type="dt" sz="half" idx="10"/>
          </p:nvPr>
        </p:nvSpPr>
        <p:spPr/>
        <p:txBody>
          <a:bodyPr/>
          <a:lstStyle/>
          <a:p>
            <a:fld id="{008DBB8D-4512-4CA0-B810-126D5636D343}" type="datetimeFigureOut">
              <a:rPr lang="en-GB" smtClean="0"/>
              <a:t>08/05/2024</a:t>
            </a:fld>
            <a:endParaRPr lang="en-GB"/>
          </a:p>
        </p:txBody>
      </p:sp>
      <p:sp>
        <p:nvSpPr>
          <p:cNvPr id="6" name="Footer Placeholder 5">
            <a:extLst>
              <a:ext uri="{FF2B5EF4-FFF2-40B4-BE49-F238E27FC236}">
                <a16:creationId xmlns:a16="http://schemas.microsoft.com/office/drawing/2014/main" id="{146D9CED-E3EC-7F40-7807-12E06E5B3306}"/>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A22ACEDC-ADCC-B702-E700-E5F00BFEA761}"/>
              </a:ext>
            </a:extLst>
          </p:cNvPr>
          <p:cNvSpPr>
            <a:spLocks noGrp="1"/>
          </p:cNvSpPr>
          <p:nvPr>
            <p:ph type="sldNum" sz="quarter" idx="12"/>
          </p:nvPr>
        </p:nvSpPr>
        <p:spPr/>
        <p:txBody>
          <a:bodyPr/>
          <a:lstStyle/>
          <a:p>
            <a:fld id="{8D8CBF2E-8D2F-41AE-96B2-40792D3397DE}" type="slidenum">
              <a:rPr lang="en-GB" smtClean="0"/>
              <a:t>‹#›</a:t>
            </a:fld>
            <a:endParaRPr lang="en-GB"/>
          </a:p>
        </p:txBody>
      </p:sp>
    </p:spTree>
    <p:extLst>
      <p:ext uri="{BB962C8B-B14F-4D97-AF65-F5344CB8AC3E}">
        <p14:creationId xmlns:p14="http://schemas.microsoft.com/office/powerpoint/2010/main" val="125901599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9B4D93-5085-CE6C-9C69-CC0FB0ECCB5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762F28A0-F73E-5DE4-1894-8E4EEC557C8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D47B6592-088F-FAD6-B2D8-79680EFDEA3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F3BAED8-2660-267D-A31E-E5DBCDDB0480}"/>
              </a:ext>
            </a:extLst>
          </p:cNvPr>
          <p:cNvSpPr>
            <a:spLocks noGrp="1"/>
          </p:cNvSpPr>
          <p:nvPr>
            <p:ph type="dt" sz="half" idx="10"/>
          </p:nvPr>
        </p:nvSpPr>
        <p:spPr/>
        <p:txBody>
          <a:bodyPr/>
          <a:lstStyle/>
          <a:p>
            <a:fld id="{008DBB8D-4512-4CA0-B810-126D5636D343}" type="datetimeFigureOut">
              <a:rPr lang="en-GB" smtClean="0"/>
              <a:t>08/05/2024</a:t>
            </a:fld>
            <a:endParaRPr lang="en-GB"/>
          </a:p>
        </p:txBody>
      </p:sp>
      <p:sp>
        <p:nvSpPr>
          <p:cNvPr id="6" name="Footer Placeholder 5">
            <a:extLst>
              <a:ext uri="{FF2B5EF4-FFF2-40B4-BE49-F238E27FC236}">
                <a16:creationId xmlns:a16="http://schemas.microsoft.com/office/drawing/2014/main" id="{569C39C4-3013-A53F-A7B0-CFF120A5B7F9}"/>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1498BEFE-1F51-496D-2BE4-FEB348CA1BEB}"/>
              </a:ext>
            </a:extLst>
          </p:cNvPr>
          <p:cNvSpPr>
            <a:spLocks noGrp="1"/>
          </p:cNvSpPr>
          <p:nvPr>
            <p:ph type="sldNum" sz="quarter" idx="12"/>
          </p:nvPr>
        </p:nvSpPr>
        <p:spPr/>
        <p:txBody>
          <a:bodyPr/>
          <a:lstStyle/>
          <a:p>
            <a:fld id="{8D8CBF2E-8D2F-41AE-96B2-40792D3397DE}" type="slidenum">
              <a:rPr lang="en-GB" smtClean="0"/>
              <a:t>‹#›</a:t>
            </a:fld>
            <a:endParaRPr lang="en-GB"/>
          </a:p>
        </p:txBody>
      </p:sp>
    </p:spTree>
    <p:extLst>
      <p:ext uri="{BB962C8B-B14F-4D97-AF65-F5344CB8AC3E}">
        <p14:creationId xmlns:p14="http://schemas.microsoft.com/office/powerpoint/2010/main" val="255085095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18E6D71-B700-64A4-D16F-A1FB155A68F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CA23FEE7-2FE0-D3C7-134E-8ABD61AB840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AA149324-3E92-B78E-DB76-39C7B246EA9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08DBB8D-4512-4CA0-B810-126D5636D343}" type="datetimeFigureOut">
              <a:rPr lang="en-GB" smtClean="0"/>
              <a:t>08/05/2024</a:t>
            </a:fld>
            <a:endParaRPr lang="en-GB"/>
          </a:p>
        </p:txBody>
      </p:sp>
      <p:sp>
        <p:nvSpPr>
          <p:cNvPr id="5" name="Footer Placeholder 4">
            <a:extLst>
              <a:ext uri="{FF2B5EF4-FFF2-40B4-BE49-F238E27FC236}">
                <a16:creationId xmlns:a16="http://schemas.microsoft.com/office/drawing/2014/main" id="{17ABD227-D1E3-22BE-421E-995000BE2DA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54D7029E-32F0-F4C3-D8AF-8F139CE7EDC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D8CBF2E-8D2F-41AE-96B2-40792D3397DE}" type="slidenum">
              <a:rPr lang="en-GB" smtClean="0"/>
              <a:t>‹#›</a:t>
            </a:fld>
            <a:endParaRPr lang="en-GB"/>
          </a:p>
        </p:txBody>
      </p:sp>
    </p:spTree>
    <p:extLst>
      <p:ext uri="{BB962C8B-B14F-4D97-AF65-F5344CB8AC3E}">
        <p14:creationId xmlns:p14="http://schemas.microsoft.com/office/powerpoint/2010/main" val="297833653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8.jpeg"/></Relationships>
</file>

<file path=ppt/slides/_rels/slide7.xml.rels><?xml version="1.0" encoding="UTF-8" standalone="yes"?>
<Relationships xmlns="http://schemas.openxmlformats.org/package/2006/relationships"><Relationship Id="rId3" Type="http://schemas.openxmlformats.org/officeDocument/2006/relationships/hyperlink" Target="https://www.youtube.com/watch?v=iHkJjWlZhK4"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 Id="rId5" Type="http://schemas.openxmlformats.org/officeDocument/2006/relationships/image" Target="../media/image9.jpeg"/><Relationship Id="rId4" Type="http://schemas.openxmlformats.org/officeDocument/2006/relationships/image" Target="../media/image1.jpeg"/></Relationships>
</file>

<file path=ppt/slides/_rels/slide8.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image" Target="../media/image1.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2407297"/>
            <a:ext cx="9144000" cy="1102665"/>
          </a:xfrm>
          <a:solidFill>
            <a:srgbClr val="FFFFCC"/>
          </a:solidFill>
        </p:spPr>
        <p:txBody>
          <a:bodyPr/>
          <a:lstStyle/>
          <a:p>
            <a:r>
              <a:rPr lang="en-GB" dirty="0"/>
              <a:t>My emotions and Me</a:t>
            </a:r>
          </a:p>
        </p:txBody>
      </p:sp>
      <p:sp>
        <p:nvSpPr>
          <p:cNvPr id="3" name="Subtitle 2"/>
          <p:cNvSpPr>
            <a:spLocks noGrp="1"/>
          </p:cNvSpPr>
          <p:nvPr>
            <p:ph type="subTitle" idx="1"/>
          </p:nvPr>
        </p:nvSpPr>
        <p:spPr/>
        <p:txBody>
          <a:bodyPr>
            <a:normAutofit/>
          </a:bodyPr>
          <a:lstStyle/>
          <a:p>
            <a:endParaRPr lang="en-US" i="1" dirty="0"/>
          </a:p>
          <a:p>
            <a:r>
              <a:rPr lang="en-GB" sz="2800" i="1" dirty="0"/>
              <a:t>Ways we can respond to our emotions; instead of reacting to them</a:t>
            </a:r>
          </a:p>
        </p:txBody>
      </p:sp>
      <p:pic>
        <p:nvPicPr>
          <p:cNvPr id="4" name="Picture 3" descr="A couple of yellow faces&#10;&#10;Description automatically generated with medium confidence"/>
          <p:cNvPicPr/>
          <p:nvPr/>
        </p:nvPicPr>
        <p:blipFill>
          <a:blip r:embed="rId2">
            <a:extLst>
              <a:ext uri="{28A0092B-C50C-407E-A947-70E740481C1C}">
                <a14:useLocalDpi xmlns:a14="http://schemas.microsoft.com/office/drawing/2010/main" val="0"/>
              </a:ext>
            </a:extLst>
          </a:blip>
          <a:srcRect/>
          <a:stretch>
            <a:fillRect/>
          </a:stretch>
        </p:blipFill>
        <p:spPr bwMode="auto">
          <a:xfrm>
            <a:off x="3725639" y="746449"/>
            <a:ext cx="4849194" cy="1278785"/>
          </a:xfrm>
          <a:prstGeom prst="rect">
            <a:avLst/>
          </a:prstGeom>
          <a:noFill/>
          <a:ln>
            <a:noFill/>
          </a:ln>
        </p:spPr>
      </p:pic>
    </p:spTree>
    <p:extLst>
      <p:ext uri="{BB962C8B-B14F-4D97-AF65-F5344CB8AC3E}">
        <p14:creationId xmlns:p14="http://schemas.microsoft.com/office/powerpoint/2010/main" val="31787204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77486" y="1490680"/>
            <a:ext cx="7544296" cy="5176509"/>
          </a:xfrm>
          <a:solidFill>
            <a:srgbClr val="FFFFCC"/>
          </a:solidFill>
        </p:spPr>
        <p:txBody>
          <a:bodyPr>
            <a:normAutofit/>
          </a:bodyPr>
          <a:lstStyle/>
          <a:p>
            <a:pPr marL="0" indent="0">
              <a:buNone/>
            </a:pPr>
            <a:r>
              <a:rPr lang="en-US" dirty="0">
                <a:solidFill>
                  <a:srgbClr val="002060"/>
                </a:solidFill>
              </a:rPr>
              <a:t>What have we done this year?</a:t>
            </a:r>
          </a:p>
          <a:p>
            <a:pPr marL="514350" indent="-514350">
              <a:buAutoNum type="arabicPeriod"/>
            </a:pPr>
            <a:r>
              <a:rPr lang="en-US" dirty="0">
                <a:solidFill>
                  <a:srgbClr val="002060"/>
                </a:solidFill>
              </a:rPr>
              <a:t>how to name our emotions </a:t>
            </a:r>
          </a:p>
          <a:p>
            <a:pPr marL="514350" indent="-514350">
              <a:buAutoNum type="arabicPeriod"/>
            </a:pPr>
            <a:r>
              <a:rPr lang="en-US" dirty="0">
                <a:solidFill>
                  <a:srgbClr val="002060"/>
                </a:solidFill>
              </a:rPr>
              <a:t> how to make links between our emotions and the thoughts they can create in our minds. </a:t>
            </a:r>
          </a:p>
          <a:p>
            <a:pPr marL="514350" indent="-514350">
              <a:buAutoNum type="arabicPeriod"/>
            </a:pPr>
            <a:r>
              <a:rPr lang="en-US" dirty="0">
                <a:solidFill>
                  <a:srgbClr val="002060"/>
                </a:solidFill>
              </a:rPr>
              <a:t>We have also looked at the Emotions Triangle, of thoughts, feelings and </a:t>
            </a:r>
            <a:r>
              <a:rPr lang="en-US" dirty="0" err="1">
                <a:solidFill>
                  <a:srgbClr val="002060"/>
                </a:solidFill>
              </a:rPr>
              <a:t>behaviours</a:t>
            </a:r>
            <a:r>
              <a:rPr lang="en-US" dirty="0">
                <a:solidFill>
                  <a:srgbClr val="002060"/>
                </a:solidFill>
              </a:rPr>
              <a:t>. </a:t>
            </a:r>
          </a:p>
          <a:p>
            <a:pPr marL="0" indent="0">
              <a:buNone/>
            </a:pPr>
            <a:r>
              <a:rPr lang="en-US" dirty="0">
                <a:solidFill>
                  <a:srgbClr val="002060"/>
                </a:solidFill>
              </a:rPr>
              <a:t>Next steps</a:t>
            </a:r>
          </a:p>
          <a:p>
            <a:pPr marL="0" indent="0">
              <a:buNone/>
            </a:pPr>
            <a:r>
              <a:rPr lang="en-US" dirty="0">
                <a:solidFill>
                  <a:srgbClr val="002060"/>
                </a:solidFill>
              </a:rPr>
              <a:t>4. tools to help develop ways of </a:t>
            </a:r>
            <a:r>
              <a:rPr lang="en-US" b="1" dirty="0">
                <a:solidFill>
                  <a:srgbClr val="002060"/>
                </a:solidFill>
              </a:rPr>
              <a:t>responding </a:t>
            </a:r>
            <a:r>
              <a:rPr lang="en-US" dirty="0">
                <a:solidFill>
                  <a:srgbClr val="002060"/>
                </a:solidFill>
              </a:rPr>
              <a:t>to our emotions, rather than </a:t>
            </a:r>
            <a:r>
              <a:rPr lang="en-US" b="1" dirty="0">
                <a:solidFill>
                  <a:srgbClr val="002060"/>
                </a:solidFill>
              </a:rPr>
              <a:t>reacting </a:t>
            </a:r>
            <a:r>
              <a:rPr lang="en-US" dirty="0">
                <a:solidFill>
                  <a:srgbClr val="002060"/>
                </a:solidFill>
              </a:rPr>
              <a:t>to them straight away. These tools can help us to understand and manage our emotions more effectively. </a:t>
            </a:r>
            <a:endParaRPr lang="en-GB" dirty="0">
              <a:solidFill>
                <a:srgbClr val="002060"/>
              </a:solidFill>
            </a:endParaRPr>
          </a:p>
        </p:txBody>
      </p:sp>
      <p:pic>
        <p:nvPicPr>
          <p:cNvPr id="4" name="Picture 3" descr="A couple of yellow faces&#10;&#10;Description automatically generated with medium confidence"/>
          <p:cNvPicPr/>
          <p:nvPr/>
        </p:nvPicPr>
        <p:blipFill>
          <a:blip r:embed="rId2">
            <a:extLst>
              <a:ext uri="{28A0092B-C50C-407E-A947-70E740481C1C}">
                <a14:useLocalDpi xmlns:a14="http://schemas.microsoft.com/office/drawing/2010/main" val="0"/>
              </a:ext>
            </a:extLst>
          </a:blip>
          <a:srcRect/>
          <a:stretch>
            <a:fillRect/>
          </a:stretch>
        </p:blipFill>
        <p:spPr bwMode="auto">
          <a:xfrm>
            <a:off x="4513245" y="190811"/>
            <a:ext cx="3165509" cy="1125554"/>
          </a:xfrm>
          <a:prstGeom prst="rect">
            <a:avLst/>
          </a:prstGeom>
          <a:noFill/>
          <a:ln w="38100">
            <a:solidFill>
              <a:srgbClr val="7030A0"/>
            </a:solidFill>
          </a:ln>
        </p:spPr>
      </p:pic>
      <p:sp>
        <p:nvSpPr>
          <p:cNvPr id="6" name="Title 5">
            <a:extLst>
              <a:ext uri="{FF2B5EF4-FFF2-40B4-BE49-F238E27FC236}">
                <a16:creationId xmlns:a16="http://schemas.microsoft.com/office/drawing/2014/main" id="{7B57469F-847B-24DF-95C9-53F40B94FFE3}"/>
              </a:ext>
            </a:extLst>
          </p:cNvPr>
          <p:cNvSpPr>
            <a:spLocks noGrp="1"/>
          </p:cNvSpPr>
          <p:nvPr>
            <p:ph type="title"/>
          </p:nvPr>
        </p:nvSpPr>
        <p:spPr>
          <a:xfrm>
            <a:off x="838200" y="365126"/>
            <a:ext cx="10515600" cy="954520"/>
          </a:xfrm>
        </p:spPr>
        <p:txBody>
          <a:bodyPr/>
          <a:lstStyle/>
          <a:p>
            <a:endParaRPr lang="en-GB" dirty="0"/>
          </a:p>
        </p:txBody>
      </p:sp>
      <p:pic>
        <p:nvPicPr>
          <p:cNvPr id="1026" name="Picture 2" descr="cbttriangle - One Heart Counseling Center">
            <a:extLst>
              <a:ext uri="{FF2B5EF4-FFF2-40B4-BE49-F238E27FC236}">
                <a16:creationId xmlns:a16="http://schemas.microsoft.com/office/drawing/2014/main" id="{25F9CC46-BBC4-956E-FB35-A232544DA826}"/>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297606" y="1946996"/>
            <a:ext cx="3686576" cy="296400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381615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31391" y="430440"/>
            <a:ext cx="11072682" cy="909987"/>
          </a:xfrm>
          <a:solidFill>
            <a:srgbClr val="FFFFCC"/>
          </a:solidFill>
        </p:spPr>
        <p:txBody>
          <a:bodyPr>
            <a:normAutofit/>
          </a:bodyPr>
          <a:lstStyle/>
          <a:p>
            <a:r>
              <a:rPr lang="en-US" sz="3600" dirty="0">
                <a:solidFill>
                  <a:srgbClr val="002060"/>
                </a:solidFill>
              </a:rPr>
              <a:t>What is the difference between</a:t>
            </a:r>
            <a:r>
              <a:rPr lang="en-US" sz="3600" b="1" dirty="0">
                <a:solidFill>
                  <a:srgbClr val="002060"/>
                </a:solidFill>
              </a:rPr>
              <a:t> responding </a:t>
            </a:r>
            <a:r>
              <a:rPr lang="en-US" sz="3600" dirty="0">
                <a:solidFill>
                  <a:srgbClr val="002060"/>
                </a:solidFill>
              </a:rPr>
              <a:t>and </a:t>
            </a:r>
            <a:r>
              <a:rPr lang="en-US" sz="3600" b="1" dirty="0">
                <a:solidFill>
                  <a:srgbClr val="002060"/>
                </a:solidFill>
              </a:rPr>
              <a:t>reacting</a:t>
            </a:r>
            <a:r>
              <a:rPr lang="en-US" sz="3600" dirty="0">
                <a:solidFill>
                  <a:srgbClr val="002060"/>
                </a:solidFill>
              </a:rPr>
              <a:t>? </a:t>
            </a:r>
            <a:endParaRPr lang="en-GB" dirty="0"/>
          </a:p>
        </p:txBody>
      </p:sp>
      <p:sp>
        <p:nvSpPr>
          <p:cNvPr id="3" name="Content Placeholder 2"/>
          <p:cNvSpPr>
            <a:spLocks noGrp="1"/>
          </p:cNvSpPr>
          <p:nvPr>
            <p:ph idx="1"/>
          </p:nvPr>
        </p:nvSpPr>
        <p:spPr>
          <a:xfrm>
            <a:off x="731391" y="1595787"/>
            <a:ext cx="6664036" cy="4831773"/>
          </a:xfrm>
          <a:solidFill>
            <a:srgbClr val="FFFFCC"/>
          </a:solidFill>
        </p:spPr>
        <p:txBody>
          <a:bodyPr>
            <a:normAutofit/>
          </a:bodyPr>
          <a:lstStyle/>
          <a:p>
            <a:pPr marL="0" indent="0">
              <a:buNone/>
            </a:pPr>
            <a:r>
              <a:rPr lang="en-GB" sz="3600" dirty="0">
                <a:solidFill>
                  <a:srgbClr val="002060"/>
                </a:solidFill>
              </a:rPr>
              <a:t> </a:t>
            </a:r>
            <a:r>
              <a:rPr lang="en-GB" sz="3200" b="1" i="1" dirty="0">
                <a:solidFill>
                  <a:srgbClr val="002060"/>
                </a:solidFill>
              </a:rPr>
              <a:t>Reacting </a:t>
            </a:r>
          </a:p>
          <a:p>
            <a:pPr marL="0" indent="0">
              <a:buNone/>
            </a:pPr>
            <a:r>
              <a:rPr lang="en-GB" sz="3200" dirty="0">
                <a:solidFill>
                  <a:srgbClr val="002060"/>
                </a:solidFill>
              </a:rPr>
              <a:t>– acting as soon as you feel an emotion</a:t>
            </a:r>
          </a:p>
          <a:p>
            <a:pPr marL="0" indent="0">
              <a:buNone/>
            </a:pPr>
            <a:endParaRPr lang="en-GB" sz="3200" dirty="0"/>
          </a:p>
          <a:p>
            <a:pPr marL="0" indent="0">
              <a:buNone/>
            </a:pPr>
            <a:r>
              <a:rPr lang="en-GB" sz="3200" b="1" i="1" dirty="0">
                <a:solidFill>
                  <a:srgbClr val="002060"/>
                </a:solidFill>
              </a:rPr>
              <a:t>Responding </a:t>
            </a:r>
          </a:p>
          <a:p>
            <a:pPr marL="0" indent="0">
              <a:buNone/>
            </a:pPr>
            <a:r>
              <a:rPr lang="en-GB" sz="3200" dirty="0">
                <a:solidFill>
                  <a:srgbClr val="002060"/>
                </a:solidFill>
              </a:rPr>
              <a:t>–when you feel an emotion, taking a deliberate pause and giving yourself time to choose an appropriate response for the situation you are in </a:t>
            </a:r>
          </a:p>
        </p:txBody>
      </p:sp>
      <p:pic>
        <p:nvPicPr>
          <p:cNvPr id="2050" name="Picture 2" descr="people shocked reaction set cute cartoon illustration 1893299 Vector ...">
            <a:extLst>
              <a:ext uri="{FF2B5EF4-FFF2-40B4-BE49-F238E27FC236}">
                <a16:creationId xmlns:a16="http://schemas.microsoft.com/office/drawing/2014/main" id="{C26411E2-029D-8339-2E10-279932B50F37}"/>
              </a:ext>
            </a:extLst>
          </p:cNvPr>
          <p:cNvPicPr>
            <a:picLocks noChangeAspect="1" noChangeArrowheads="1"/>
          </p:cNvPicPr>
          <p:nvPr/>
        </p:nvPicPr>
        <p:blipFill>
          <a:blip r:embed="rId2" cstate="hqprint">
            <a:extLst>
              <a:ext uri="{28A0092B-C50C-407E-A947-70E740481C1C}">
                <a14:useLocalDpi xmlns:a14="http://schemas.microsoft.com/office/drawing/2010/main" val="0"/>
              </a:ext>
            </a:extLst>
          </a:blip>
          <a:srcRect/>
          <a:stretch>
            <a:fillRect/>
          </a:stretch>
        </p:blipFill>
        <p:spPr bwMode="auto">
          <a:xfrm>
            <a:off x="8987572" y="1527464"/>
            <a:ext cx="2400300" cy="2400300"/>
          </a:xfrm>
          <a:prstGeom prst="rect">
            <a:avLst/>
          </a:prstGeom>
          <a:noFill/>
          <a:extLst>
            <a:ext uri="{909E8E84-426E-40DD-AFC4-6F175D3DCCD1}">
              <a14:hiddenFill xmlns:a14="http://schemas.microsoft.com/office/drawing/2010/main">
                <a:solidFill>
                  <a:srgbClr val="FFFFFF"/>
                </a:solidFill>
              </a14:hiddenFill>
            </a:ext>
          </a:extLst>
        </p:spPr>
      </p:pic>
      <p:pic>
        <p:nvPicPr>
          <p:cNvPr id="2052" name="Picture 4" descr="Pause Vector Icon 378459 Vector Art at Vecteezy">
            <a:extLst>
              <a:ext uri="{FF2B5EF4-FFF2-40B4-BE49-F238E27FC236}">
                <a16:creationId xmlns:a16="http://schemas.microsoft.com/office/drawing/2014/main" id="{762D45C7-C24F-ACE0-DA80-CCD100D64224}"/>
              </a:ext>
            </a:extLst>
          </p:cNvPr>
          <p:cNvPicPr>
            <a:picLocks noChangeAspect="1" noChangeArrowheads="1"/>
          </p:cNvPicPr>
          <p:nvPr/>
        </p:nvPicPr>
        <p:blipFill>
          <a:blip r:embed="rId3" cstate="hqprint">
            <a:extLst>
              <a:ext uri="{28A0092B-C50C-407E-A947-70E740481C1C}">
                <a14:useLocalDpi xmlns:a14="http://schemas.microsoft.com/office/drawing/2010/main" val="0"/>
              </a:ext>
            </a:extLst>
          </a:blip>
          <a:srcRect/>
          <a:stretch>
            <a:fillRect/>
          </a:stretch>
        </p:blipFill>
        <p:spPr bwMode="auto">
          <a:xfrm>
            <a:off x="8987572" y="4253345"/>
            <a:ext cx="2154382" cy="215438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79160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anim calcmode="lin" valueType="num">
                                      <p:cBhvr additive="base">
                                        <p:cTn id="13"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additive="base">
                                        <p:cTn id="19"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03514" y="2058890"/>
            <a:ext cx="10515600" cy="3772742"/>
          </a:xfrm>
          <a:solidFill>
            <a:srgbClr val="FFFFCC"/>
          </a:solidFill>
        </p:spPr>
        <p:txBody>
          <a:bodyPr>
            <a:normAutofit fontScale="92500"/>
          </a:bodyPr>
          <a:lstStyle/>
          <a:p>
            <a:endParaRPr lang="en-GB" dirty="0"/>
          </a:p>
          <a:p>
            <a:r>
              <a:rPr lang="en-GB" sz="3200" dirty="0">
                <a:solidFill>
                  <a:srgbClr val="002060"/>
                </a:solidFill>
              </a:rPr>
              <a:t>We experience a lot of emotions every day</a:t>
            </a:r>
          </a:p>
          <a:p>
            <a:r>
              <a:rPr lang="en-GB" sz="3200" dirty="0">
                <a:solidFill>
                  <a:srgbClr val="002060"/>
                </a:solidFill>
              </a:rPr>
              <a:t>Some are comfortable emotions</a:t>
            </a:r>
          </a:p>
          <a:p>
            <a:r>
              <a:rPr lang="en-GB" sz="3200" dirty="0">
                <a:solidFill>
                  <a:srgbClr val="002060"/>
                </a:solidFill>
              </a:rPr>
              <a:t>Some emotions are more challenging</a:t>
            </a:r>
          </a:p>
          <a:p>
            <a:r>
              <a:rPr lang="en-GB" sz="3200" dirty="0">
                <a:solidFill>
                  <a:srgbClr val="002060"/>
                </a:solidFill>
              </a:rPr>
              <a:t>Some we may not be aware of while we are experiencing them</a:t>
            </a:r>
          </a:p>
          <a:p>
            <a:r>
              <a:rPr lang="en-GB" sz="3200" dirty="0">
                <a:solidFill>
                  <a:srgbClr val="002060"/>
                </a:solidFill>
              </a:rPr>
              <a:t>Some we “feel” very strongly while we are experiencing them</a:t>
            </a:r>
            <a:endParaRPr lang="en-GB" sz="3200" dirty="0"/>
          </a:p>
          <a:p>
            <a:pPr marL="0" indent="0">
              <a:buNone/>
            </a:pPr>
            <a:endParaRPr lang="en-GB" dirty="0"/>
          </a:p>
        </p:txBody>
      </p:sp>
      <p:pic>
        <p:nvPicPr>
          <p:cNvPr id="4" name="Picture 3" descr="A couple of yellow faces&#10;&#10;Description automatically generated with medium confidence"/>
          <p:cNvPicPr/>
          <p:nvPr/>
        </p:nvPicPr>
        <p:blipFill>
          <a:blip r:embed="rId2">
            <a:extLst>
              <a:ext uri="{28A0092B-C50C-407E-A947-70E740481C1C}">
                <a14:useLocalDpi xmlns:a14="http://schemas.microsoft.com/office/drawing/2010/main" val="0"/>
              </a:ext>
            </a:extLst>
          </a:blip>
          <a:srcRect/>
          <a:stretch>
            <a:fillRect/>
          </a:stretch>
        </p:blipFill>
        <p:spPr bwMode="auto">
          <a:xfrm>
            <a:off x="4378290" y="450583"/>
            <a:ext cx="3165509" cy="1125554"/>
          </a:xfrm>
          <a:prstGeom prst="rect">
            <a:avLst/>
          </a:prstGeom>
          <a:noFill/>
          <a:ln w="38100">
            <a:solidFill>
              <a:srgbClr val="7030A0"/>
            </a:solidFill>
          </a:ln>
        </p:spPr>
      </p:pic>
      <p:sp>
        <p:nvSpPr>
          <p:cNvPr id="6" name="Title 5">
            <a:extLst>
              <a:ext uri="{FF2B5EF4-FFF2-40B4-BE49-F238E27FC236}">
                <a16:creationId xmlns:a16="http://schemas.microsoft.com/office/drawing/2014/main" id="{7B57469F-847B-24DF-95C9-53F40B94FFE3}"/>
              </a:ext>
            </a:extLst>
          </p:cNvPr>
          <p:cNvSpPr>
            <a:spLocks noGrp="1"/>
          </p:cNvSpPr>
          <p:nvPr>
            <p:ph type="title"/>
          </p:nvPr>
        </p:nvSpPr>
        <p:spPr/>
        <p:txBody>
          <a:bodyPr/>
          <a:lstStyle/>
          <a:p>
            <a:endParaRPr lang="en-GB"/>
          </a:p>
        </p:txBody>
      </p:sp>
    </p:spTree>
    <p:extLst>
      <p:ext uri="{BB962C8B-B14F-4D97-AF65-F5344CB8AC3E}">
        <p14:creationId xmlns:p14="http://schemas.microsoft.com/office/powerpoint/2010/main" val="2193756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 calcmode="lin" valueType="num">
                                      <p:cBhvr additive="base">
                                        <p:cTn id="2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5" end="5"/>
                                            </p:txEl>
                                          </p:spTgt>
                                        </p:tgtEl>
                                        <p:attrNameLst>
                                          <p:attrName>style.visibility</p:attrName>
                                        </p:attrNameLst>
                                      </p:cBhvr>
                                      <p:to>
                                        <p:strVal val="visible"/>
                                      </p:to>
                                    </p:set>
                                    <p:anim calcmode="lin" valueType="num">
                                      <p:cBhvr additive="base">
                                        <p:cTn id="31"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3596" y="122318"/>
            <a:ext cx="4966713" cy="840220"/>
          </a:xfrm>
          <a:solidFill>
            <a:srgbClr val="FFFFCC"/>
          </a:solidFill>
        </p:spPr>
        <p:txBody>
          <a:bodyPr>
            <a:normAutofit/>
          </a:bodyPr>
          <a:lstStyle/>
          <a:p>
            <a:r>
              <a:rPr lang="en-GB" sz="3600" b="1" dirty="0">
                <a:solidFill>
                  <a:srgbClr val="002060"/>
                </a:solidFill>
              </a:rPr>
              <a:t>Responding and reacting</a:t>
            </a:r>
            <a:endParaRPr lang="en-GB" sz="3600" dirty="0">
              <a:solidFill>
                <a:srgbClr val="002060"/>
              </a:solidFill>
            </a:endParaRPr>
          </a:p>
        </p:txBody>
      </p:sp>
      <p:sp>
        <p:nvSpPr>
          <p:cNvPr id="3" name="Content Placeholder 2"/>
          <p:cNvSpPr>
            <a:spLocks noGrp="1"/>
          </p:cNvSpPr>
          <p:nvPr>
            <p:ph idx="1"/>
          </p:nvPr>
        </p:nvSpPr>
        <p:spPr>
          <a:xfrm>
            <a:off x="623596" y="1140032"/>
            <a:ext cx="8380446" cy="5385460"/>
          </a:xfrm>
          <a:solidFill>
            <a:srgbClr val="FFFFCC"/>
          </a:solidFill>
        </p:spPr>
        <p:txBody>
          <a:bodyPr>
            <a:noAutofit/>
          </a:bodyPr>
          <a:lstStyle/>
          <a:p>
            <a:pPr marL="0" indent="0">
              <a:buNone/>
            </a:pPr>
            <a:r>
              <a:rPr lang="en-GB" dirty="0">
                <a:solidFill>
                  <a:srgbClr val="002060"/>
                </a:solidFill>
              </a:rPr>
              <a:t>It is completely natural to feel a strong urge to react when we feel a strong emotion.</a:t>
            </a:r>
          </a:p>
          <a:p>
            <a:endParaRPr lang="en-GB" dirty="0">
              <a:solidFill>
                <a:srgbClr val="002060"/>
              </a:solidFill>
            </a:endParaRPr>
          </a:p>
          <a:p>
            <a:pPr marL="0" indent="0">
              <a:buNone/>
            </a:pPr>
            <a:r>
              <a:rPr lang="en-GB" dirty="0">
                <a:solidFill>
                  <a:srgbClr val="002060"/>
                </a:solidFill>
              </a:rPr>
              <a:t>Sometimes this strong urge to react keeps us safe, for example if we are in danger and need to remove ourselves from a situation quickly. </a:t>
            </a:r>
          </a:p>
          <a:p>
            <a:pPr marL="0" indent="0">
              <a:buNone/>
            </a:pPr>
            <a:endParaRPr lang="en-GB" dirty="0">
              <a:solidFill>
                <a:srgbClr val="002060"/>
              </a:solidFill>
            </a:endParaRPr>
          </a:p>
          <a:p>
            <a:pPr marL="0" indent="0">
              <a:buNone/>
            </a:pPr>
            <a:r>
              <a:rPr lang="en-GB" dirty="0">
                <a:solidFill>
                  <a:srgbClr val="002060"/>
                </a:solidFill>
              </a:rPr>
              <a:t>However, sometimes a quick reaction to a strong emotion can have more negative consequences, for example, getting us into trouble because we didn’t take time to stop and think before we acted on how we felt in the moment</a:t>
            </a:r>
            <a:r>
              <a:rPr lang="en-GB" sz="3200" dirty="0">
                <a:solidFill>
                  <a:srgbClr val="002060"/>
                </a:solidFill>
              </a:rPr>
              <a:t>. </a:t>
            </a:r>
          </a:p>
        </p:txBody>
      </p:sp>
      <p:pic>
        <p:nvPicPr>
          <p:cNvPr id="5122" name="Picture 2" descr="cartoon man chased by bear - Clip Art Library">
            <a:extLst>
              <a:ext uri="{FF2B5EF4-FFF2-40B4-BE49-F238E27FC236}">
                <a16:creationId xmlns:a16="http://schemas.microsoft.com/office/drawing/2014/main" id="{7589078E-544F-5B03-54AD-5A356C6A0E6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341930" y="1409046"/>
            <a:ext cx="2599707" cy="2321291"/>
          </a:xfrm>
          <a:prstGeom prst="rect">
            <a:avLst/>
          </a:prstGeom>
          <a:noFill/>
          <a:extLst>
            <a:ext uri="{909E8E84-426E-40DD-AFC4-6F175D3DCCD1}">
              <a14:hiddenFill xmlns:a14="http://schemas.microsoft.com/office/drawing/2010/main">
                <a:solidFill>
                  <a:srgbClr val="FFFFFF"/>
                </a:solidFill>
              </a14:hiddenFill>
            </a:ext>
          </a:extLst>
        </p:spPr>
      </p:pic>
      <p:pic>
        <p:nvPicPr>
          <p:cNvPr id="5124" name="Picture 4" descr="11 Critical Steps To Take When Your Kid Gets In Trouble At School - The ...">
            <a:extLst>
              <a:ext uri="{FF2B5EF4-FFF2-40B4-BE49-F238E27FC236}">
                <a16:creationId xmlns:a16="http://schemas.microsoft.com/office/drawing/2014/main" id="{18BEE34F-C949-261E-CAD3-105E6747C611}"/>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l="27307"/>
          <a:stretch/>
        </p:blipFill>
        <p:spPr bwMode="auto">
          <a:xfrm>
            <a:off x="9147991" y="3974508"/>
            <a:ext cx="2987583" cy="232129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9482205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96191" y="365125"/>
            <a:ext cx="11180617" cy="1078663"/>
          </a:xfrm>
          <a:solidFill>
            <a:srgbClr val="FFFFCC"/>
          </a:solidFill>
        </p:spPr>
        <p:txBody>
          <a:bodyPr>
            <a:normAutofit fontScale="90000"/>
          </a:bodyPr>
          <a:lstStyle/>
          <a:p>
            <a:r>
              <a:rPr lang="en-GB" dirty="0">
                <a:solidFill>
                  <a:srgbClr val="002060"/>
                </a:solidFill>
              </a:rPr>
              <a:t>Being able to manage our emotions is called “emotion regulation”.   </a:t>
            </a:r>
          </a:p>
        </p:txBody>
      </p:sp>
      <p:sp>
        <p:nvSpPr>
          <p:cNvPr id="3" name="Content Placeholder 2"/>
          <p:cNvSpPr>
            <a:spLocks noGrp="1"/>
          </p:cNvSpPr>
          <p:nvPr>
            <p:ph idx="1"/>
          </p:nvPr>
        </p:nvSpPr>
        <p:spPr>
          <a:xfrm>
            <a:off x="838199" y="1707503"/>
            <a:ext cx="5624946" cy="4748545"/>
          </a:xfrm>
          <a:solidFill>
            <a:srgbClr val="FFFFCC"/>
          </a:solidFill>
        </p:spPr>
        <p:txBody>
          <a:bodyPr>
            <a:normAutofit/>
          </a:bodyPr>
          <a:lstStyle/>
          <a:p>
            <a:pPr marL="0" indent="0">
              <a:buNone/>
            </a:pPr>
            <a:endParaRPr lang="en-GB" dirty="0">
              <a:solidFill>
                <a:srgbClr val="002060"/>
              </a:solidFill>
            </a:endParaRPr>
          </a:p>
          <a:p>
            <a:pPr lvl="0"/>
            <a:r>
              <a:rPr lang="en-GB" dirty="0">
                <a:solidFill>
                  <a:srgbClr val="002060"/>
                </a:solidFill>
                <a:highlight>
                  <a:srgbClr val="FFFF00"/>
                </a:highlight>
              </a:rPr>
              <a:t>manage our emotional reactions in ways that work well in the long-term</a:t>
            </a:r>
          </a:p>
          <a:p>
            <a:pPr lvl="0"/>
            <a:endParaRPr lang="en-GB" dirty="0">
              <a:solidFill>
                <a:srgbClr val="002060"/>
              </a:solidFill>
              <a:highlight>
                <a:srgbClr val="FFFF00"/>
              </a:highlight>
            </a:endParaRPr>
          </a:p>
          <a:p>
            <a:pPr lvl="0"/>
            <a:endParaRPr lang="en-GB" dirty="0">
              <a:solidFill>
                <a:srgbClr val="002060"/>
              </a:solidFill>
              <a:highlight>
                <a:srgbClr val="FFFF00"/>
              </a:highlight>
            </a:endParaRPr>
          </a:p>
          <a:p>
            <a:pPr lvl="0"/>
            <a:r>
              <a:rPr lang="en-GB" dirty="0">
                <a:solidFill>
                  <a:srgbClr val="002060"/>
                </a:solidFill>
                <a:highlight>
                  <a:srgbClr val="FFFF00"/>
                </a:highlight>
              </a:rPr>
              <a:t>grow our capacity to respond to emotions, rather than always react to them</a:t>
            </a:r>
          </a:p>
        </p:txBody>
      </p:sp>
      <p:pic>
        <p:nvPicPr>
          <p:cNvPr id="3074" name="Picture 2" descr="How to reduce stress and anxiety">
            <a:extLst>
              <a:ext uri="{FF2B5EF4-FFF2-40B4-BE49-F238E27FC236}">
                <a16:creationId xmlns:a16="http://schemas.microsoft.com/office/drawing/2014/main" id="{2CE5A15F-D5C3-5E97-CEA7-DE07F43ADFC3}"/>
              </a:ext>
            </a:extLst>
          </p:cNvPr>
          <p:cNvPicPr>
            <a:picLocks noChangeAspect="1" noChangeArrowheads="1"/>
          </p:cNvPicPr>
          <p:nvPr/>
        </p:nvPicPr>
        <p:blipFill>
          <a:blip r:embed="rId3" cstate="hqprint">
            <a:extLst>
              <a:ext uri="{28A0092B-C50C-407E-A947-70E740481C1C}">
                <a14:useLocalDpi xmlns:a14="http://schemas.microsoft.com/office/drawing/2010/main" val="0"/>
              </a:ext>
            </a:extLst>
          </a:blip>
          <a:srcRect/>
          <a:stretch>
            <a:fillRect/>
          </a:stretch>
        </p:blipFill>
        <p:spPr bwMode="auto">
          <a:xfrm>
            <a:off x="8588953" y="1443788"/>
            <a:ext cx="2414357" cy="2421082"/>
          </a:xfrm>
          <a:prstGeom prst="rect">
            <a:avLst/>
          </a:prstGeom>
          <a:noFill/>
          <a:extLst>
            <a:ext uri="{909E8E84-426E-40DD-AFC4-6F175D3DCCD1}">
              <a14:hiddenFill xmlns:a14="http://schemas.microsoft.com/office/drawing/2010/main">
                <a:solidFill>
                  <a:srgbClr val="FFFFFF"/>
                </a:solidFill>
              </a14:hiddenFill>
            </a:ext>
          </a:extLst>
        </p:spPr>
      </p:pic>
      <p:pic>
        <p:nvPicPr>
          <p:cNvPr id="3076" name="Picture 4" descr="Free Printable Growth Mindset Classroom Poster | Inspirational quotes ...">
            <a:extLst>
              <a:ext uri="{FF2B5EF4-FFF2-40B4-BE49-F238E27FC236}">
                <a16:creationId xmlns:a16="http://schemas.microsoft.com/office/drawing/2014/main" id="{B670A0B9-5324-540D-1A3E-800E92C2D983}"/>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841548" y="4081775"/>
            <a:ext cx="1949161" cy="2434395"/>
          </a:xfrm>
          <a:prstGeom prst="rect">
            <a:avLst/>
          </a:prstGeom>
          <a:noFill/>
          <a:ln>
            <a:solidFill>
              <a:schemeClr val="accent1"/>
            </a:solidFill>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8371856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2638590"/>
            <a:ext cx="4305300" cy="2380219"/>
          </a:xfrm>
          <a:solidFill>
            <a:srgbClr val="FFFFCC"/>
          </a:solidFill>
        </p:spPr>
        <p:txBody>
          <a:bodyPr>
            <a:normAutofit/>
          </a:bodyPr>
          <a:lstStyle/>
          <a:p>
            <a:r>
              <a:rPr lang="en-GB" dirty="0">
                <a:hlinkClick r:id="rId3"/>
              </a:rPr>
              <a:t>The Power of NOT Reacting - How To Control Your Emotions (youtube.com)</a:t>
            </a:r>
            <a:endParaRPr lang="en-GB" dirty="0"/>
          </a:p>
        </p:txBody>
      </p:sp>
      <p:pic>
        <p:nvPicPr>
          <p:cNvPr id="4" name="Picture 3" descr="A couple of yellow faces&#10;&#10;Description automatically generated with medium confidence"/>
          <p:cNvPicPr/>
          <p:nvPr/>
        </p:nvPicPr>
        <p:blipFill>
          <a:blip r:embed="rId4">
            <a:extLst>
              <a:ext uri="{28A0092B-C50C-407E-A947-70E740481C1C}">
                <a14:useLocalDpi xmlns:a14="http://schemas.microsoft.com/office/drawing/2010/main" val="0"/>
              </a:ext>
            </a:extLst>
          </a:blip>
          <a:srcRect/>
          <a:stretch>
            <a:fillRect/>
          </a:stretch>
        </p:blipFill>
        <p:spPr bwMode="auto">
          <a:xfrm>
            <a:off x="4378290" y="450583"/>
            <a:ext cx="3165509" cy="1125554"/>
          </a:xfrm>
          <a:prstGeom prst="rect">
            <a:avLst/>
          </a:prstGeom>
          <a:noFill/>
          <a:ln w="38100">
            <a:solidFill>
              <a:srgbClr val="7030A0"/>
            </a:solidFill>
          </a:ln>
        </p:spPr>
      </p:pic>
      <p:sp>
        <p:nvSpPr>
          <p:cNvPr id="6" name="Title 5">
            <a:extLst>
              <a:ext uri="{FF2B5EF4-FFF2-40B4-BE49-F238E27FC236}">
                <a16:creationId xmlns:a16="http://schemas.microsoft.com/office/drawing/2014/main" id="{7B57469F-847B-24DF-95C9-53F40B94FFE3}"/>
              </a:ext>
            </a:extLst>
          </p:cNvPr>
          <p:cNvSpPr>
            <a:spLocks noGrp="1"/>
          </p:cNvSpPr>
          <p:nvPr>
            <p:ph type="title"/>
          </p:nvPr>
        </p:nvSpPr>
        <p:spPr/>
        <p:txBody>
          <a:bodyPr/>
          <a:lstStyle/>
          <a:p>
            <a:endParaRPr lang="en-GB"/>
          </a:p>
        </p:txBody>
      </p:sp>
      <p:pic>
        <p:nvPicPr>
          <p:cNvPr id="4098" name="Picture 2" descr="Pin on Anxiety Relief">
            <a:extLst>
              <a:ext uri="{FF2B5EF4-FFF2-40B4-BE49-F238E27FC236}">
                <a16:creationId xmlns:a16="http://schemas.microsoft.com/office/drawing/2014/main" id="{FFE0F7BD-9D6E-B6F6-344A-07A4E231C171}"/>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048502" y="2072121"/>
            <a:ext cx="3843338" cy="389504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9323489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92282" y="1690688"/>
            <a:ext cx="10826832" cy="4927826"/>
          </a:xfrm>
          <a:solidFill>
            <a:srgbClr val="FFFFCC"/>
          </a:solidFill>
        </p:spPr>
        <p:txBody>
          <a:bodyPr>
            <a:normAutofit fontScale="77500" lnSpcReduction="20000"/>
          </a:bodyPr>
          <a:lstStyle/>
          <a:p>
            <a:pPr marL="0" indent="0">
              <a:buNone/>
            </a:pPr>
            <a:r>
              <a:rPr lang="en-GB" sz="3200" dirty="0">
                <a:solidFill>
                  <a:srgbClr val="002060"/>
                </a:solidFill>
              </a:rPr>
              <a:t>Some things we can do to grow our ability to </a:t>
            </a:r>
            <a:r>
              <a:rPr lang="en-GB" sz="3200" b="1" i="1" dirty="0">
                <a:solidFill>
                  <a:srgbClr val="002060"/>
                </a:solidFill>
              </a:rPr>
              <a:t>respond</a:t>
            </a:r>
            <a:r>
              <a:rPr lang="en-GB" sz="3200" dirty="0">
                <a:solidFill>
                  <a:srgbClr val="002060"/>
                </a:solidFill>
              </a:rPr>
              <a:t> rather than </a:t>
            </a:r>
            <a:r>
              <a:rPr lang="en-GB" sz="3200" b="1" i="1" dirty="0">
                <a:solidFill>
                  <a:srgbClr val="002060"/>
                </a:solidFill>
              </a:rPr>
              <a:t>react</a:t>
            </a:r>
            <a:r>
              <a:rPr lang="en-GB" sz="3200" dirty="0">
                <a:solidFill>
                  <a:srgbClr val="002060"/>
                </a:solidFill>
              </a:rPr>
              <a:t> are:</a:t>
            </a:r>
          </a:p>
          <a:p>
            <a:pPr marL="0" indent="0">
              <a:buNone/>
            </a:pPr>
            <a:endParaRPr lang="en-GB" sz="3200" dirty="0">
              <a:solidFill>
                <a:srgbClr val="002060"/>
              </a:solidFill>
            </a:endParaRPr>
          </a:p>
          <a:p>
            <a:pPr marL="514350" indent="-514350">
              <a:buFont typeface="+mj-lt"/>
              <a:buAutoNum type="arabicPeriod"/>
            </a:pPr>
            <a:r>
              <a:rPr lang="en-GB" sz="3200" dirty="0">
                <a:solidFill>
                  <a:srgbClr val="002060"/>
                </a:solidFill>
              </a:rPr>
              <a:t>Counting slowly (1..2..3..)</a:t>
            </a:r>
          </a:p>
          <a:p>
            <a:pPr marL="514350" indent="-514350">
              <a:buFont typeface="+mj-lt"/>
              <a:buAutoNum type="arabicPeriod"/>
            </a:pPr>
            <a:r>
              <a:rPr lang="en-GB" sz="3200" dirty="0">
                <a:solidFill>
                  <a:srgbClr val="002060"/>
                </a:solidFill>
              </a:rPr>
              <a:t>Taking five deep breaths</a:t>
            </a:r>
          </a:p>
          <a:p>
            <a:pPr marL="514350" indent="-514350">
              <a:buFont typeface="+mj-lt"/>
              <a:buAutoNum type="arabicPeriod"/>
            </a:pPr>
            <a:r>
              <a:rPr lang="en-GB" sz="3200" dirty="0">
                <a:solidFill>
                  <a:srgbClr val="002060"/>
                </a:solidFill>
              </a:rPr>
              <a:t>Asking to take a break if you can</a:t>
            </a:r>
          </a:p>
          <a:p>
            <a:pPr marL="514350" indent="-514350">
              <a:buFont typeface="+mj-lt"/>
              <a:buAutoNum type="arabicPeriod"/>
            </a:pPr>
            <a:r>
              <a:rPr lang="en-GB" sz="3200" dirty="0">
                <a:solidFill>
                  <a:srgbClr val="002060"/>
                </a:solidFill>
              </a:rPr>
              <a:t>Asking to speak to an adult you trust if you can</a:t>
            </a:r>
          </a:p>
          <a:p>
            <a:pPr marL="514350" indent="-514350">
              <a:buFont typeface="+mj-lt"/>
              <a:buAutoNum type="arabicPeriod"/>
            </a:pPr>
            <a:r>
              <a:rPr lang="en-GB" sz="3200" dirty="0">
                <a:solidFill>
                  <a:srgbClr val="002060"/>
                </a:solidFill>
              </a:rPr>
              <a:t>Colouring or drawing</a:t>
            </a:r>
          </a:p>
          <a:p>
            <a:pPr marL="514350" indent="-514350">
              <a:buFont typeface="+mj-lt"/>
              <a:buAutoNum type="arabicPeriod"/>
            </a:pPr>
            <a:r>
              <a:rPr lang="en-GB" sz="3200" dirty="0">
                <a:solidFill>
                  <a:srgbClr val="002060"/>
                </a:solidFill>
              </a:rPr>
              <a:t>Getting a drink</a:t>
            </a:r>
          </a:p>
          <a:p>
            <a:pPr marL="514350" indent="-514350">
              <a:buFont typeface="+mj-lt"/>
              <a:buAutoNum type="arabicPeriod"/>
            </a:pPr>
            <a:r>
              <a:rPr lang="en-GB" sz="3200" dirty="0">
                <a:solidFill>
                  <a:srgbClr val="002060"/>
                </a:solidFill>
              </a:rPr>
              <a:t>Talking to a peer supporter at lunchtime </a:t>
            </a:r>
          </a:p>
          <a:p>
            <a:pPr marL="514350" indent="-514350">
              <a:buFont typeface="+mj-lt"/>
              <a:buAutoNum type="arabicPeriod"/>
            </a:pPr>
            <a:r>
              <a:rPr lang="en-GB" sz="3200" dirty="0">
                <a:solidFill>
                  <a:srgbClr val="002060"/>
                </a:solidFill>
              </a:rPr>
              <a:t>Listening to music</a:t>
            </a:r>
          </a:p>
          <a:p>
            <a:pPr marL="0" indent="0">
              <a:buNone/>
            </a:pPr>
            <a:endParaRPr lang="en-GB" dirty="0"/>
          </a:p>
          <a:p>
            <a:pPr marL="0" indent="0">
              <a:buNone/>
            </a:pPr>
            <a:r>
              <a:rPr lang="en-GB" dirty="0"/>
              <a:t>Can you think of any more of our own ways of calming your system so you can respond?</a:t>
            </a:r>
          </a:p>
        </p:txBody>
      </p:sp>
      <p:pic>
        <p:nvPicPr>
          <p:cNvPr id="4" name="Picture 3" descr="A couple of yellow faces&#10;&#10;Description automatically generated with medium confidence"/>
          <p:cNvPicPr/>
          <p:nvPr/>
        </p:nvPicPr>
        <p:blipFill>
          <a:blip r:embed="rId2">
            <a:extLst>
              <a:ext uri="{28A0092B-C50C-407E-A947-70E740481C1C}">
                <a14:useLocalDpi xmlns:a14="http://schemas.microsoft.com/office/drawing/2010/main" val="0"/>
              </a:ext>
            </a:extLst>
          </a:blip>
          <a:srcRect/>
          <a:stretch>
            <a:fillRect/>
          </a:stretch>
        </p:blipFill>
        <p:spPr bwMode="auto">
          <a:xfrm>
            <a:off x="4378290" y="450583"/>
            <a:ext cx="3165509" cy="1125554"/>
          </a:xfrm>
          <a:prstGeom prst="rect">
            <a:avLst/>
          </a:prstGeom>
          <a:noFill/>
          <a:ln w="38100">
            <a:solidFill>
              <a:srgbClr val="7030A0"/>
            </a:solidFill>
          </a:ln>
        </p:spPr>
      </p:pic>
      <p:sp>
        <p:nvSpPr>
          <p:cNvPr id="6" name="Title 5">
            <a:extLst>
              <a:ext uri="{FF2B5EF4-FFF2-40B4-BE49-F238E27FC236}">
                <a16:creationId xmlns:a16="http://schemas.microsoft.com/office/drawing/2014/main" id="{A208C492-0F4E-7F12-6E93-748FAEA92702}"/>
              </a:ext>
            </a:extLst>
          </p:cNvPr>
          <p:cNvSpPr>
            <a:spLocks noGrp="1"/>
          </p:cNvSpPr>
          <p:nvPr>
            <p:ph type="title"/>
          </p:nvPr>
        </p:nvSpPr>
        <p:spPr/>
        <p:txBody>
          <a:bodyPr/>
          <a:lstStyle/>
          <a:p>
            <a:endParaRPr lang="en-GB" dirty="0"/>
          </a:p>
        </p:txBody>
      </p:sp>
      <p:pic>
        <p:nvPicPr>
          <p:cNvPr id="1026" name="Picture 2" descr="Where's Wally Cardboard Cutout - 1.81m"/>
          <p:cNvPicPr>
            <a:picLocks noChangeAspect="1" noChangeArrowheads="1"/>
          </p:cNvPicPr>
          <p:nvPr/>
        </p:nvPicPr>
        <p:blipFill>
          <a:blip r:embed="rId3" cstate="hqprint">
            <a:extLst>
              <a:ext uri="{28A0092B-C50C-407E-A947-70E740481C1C}">
                <a14:useLocalDpi xmlns:a14="http://schemas.microsoft.com/office/drawing/2010/main" val="0"/>
              </a:ext>
            </a:extLst>
          </a:blip>
          <a:srcRect/>
          <a:stretch>
            <a:fillRect/>
          </a:stretch>
        </p:blipFill>
        <p:spPr bwMode="auto">
          <a:xfrm>
            <a:off x="10955131" y="4650291"/>
            <a:ext cx="927965" cy="173343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485394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additive="base">
                                        <p:cTn id="19"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5" end="5"/>
                                            </p:txEl>
                                          </p:spTgt>
                                        </p:tgtEl>
                                        <p:attrNameLst>
                                          <p:attrName>style.visibility</p:attrName>
                                        </p:attrNameLst>
                                      </p:cBhvr>
                                      <p:to>
                                        <p:strVal val="visible"/>
                                      </p:to>
                                    </p:set>
                                    <p:anim calcmode="lin" valueType="num">
                                      <p:cBhvr additive="base">
                                        <p:cTn id="31"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 calcmode="lin" valueType="num">
                                      <p:cBhvr additive="base">
                                        <p:cTn id="37"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3">
                                            <p:txEl>
                                              <p:pRg st="7" end="7"/>
                                            </p:txEl>
                                          </p:spTgt>
                                        </p:tgtEl>
                                        <p:attrNameLst>
                                          <p:attrName>style.visibility</p:attrName>
                                        </p:attrNameLst>
                                      </p:cBhvr>
                                      <p:to>
                                        <p:strVal val="visible"/>
                                      </p:to>
                                    </p:set>
                                    <p:anim calcmode="lin" valueType="num">
                                      <p:cBhvr additive="base">
                                        <p:cTn id="43"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3">
                                            <p:txEl>
                                              <p:pRg st="8" end="8"/>
                                            </p:txEl>
                                          </p:spTgt>
                                        </p:tgtEl>
                                        <p:attrNameLst>
                                          <p:attrName>style.visibility</p:attrName>
                                        </p:attrNameLst>
                                      </p:cBhvr>
                                      <p:to>
                                        <p:strVal val="visible"/>
                                      </p:to>
                                    </p:set>
                                    <p:anim calcmode="lin" valueType="num">
                                      <p:cBhvr additive="base">
                                        <p:cTn id="49"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nodeType="clickEffect">
                                  <p:stCondLst>
                                    <p:cond delay="0"/>
                                  </p:stCondLst>
                                  <p:childTnLst>
                                    <p:set>
                                      <p:cBhvr>
                                        <p:cTn id="54" dur="1" fill="hold">
                                          <p:stCondLst>
                                            <p:cond delay="0"/>
                                          </p:stCondLst>
                                        </p:cTn>
                                        <p:tgtEl>
                                          <p:spTgt spid="3">
                                            <p:txEl>
                                              <p:pRg st="9" end="9"/>
                                            </p:txEl>
                                          </p:spTgt>
                                        </p:tgtEl>
                                        <p:attrNameLst>
                                          <p:attrName>style.visibility</p:attrName>
                                        </p:attrNameLst>
                                      </p:cBhvr>
                                      <p:to>
                                        <p:strVal val="visible"/>
                                      </p:to>
                                    </p:set>
                                    <p:anim calcmode="lin" valueType="num">
                                      <p:cBhvr additive="base">
                                        <p:cTn id="55"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3">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nodeType="clickEffect">
                                  <p:stCondLst>
                                    <p:cond delay="0"/>
                                  </p:stCondLst>
                                  <p:childTnLst>
                                    <p:set>
                                      <p:cBhvr>
                                        <p:cTn id="60" dur="1" fill="hold">
                                          <p:stCondLst>
                                            <p:cond delay="0"/>
                                          </p:stCondLst>
                                        </p:cTn>
                                        <p:tgtEl>
                                          <p:spTgt spid="3">
                                            <p:txEl>
                                              <p:pRg st="11" end="11"/>
                                            </p:txEl>
                                          </p:spTgt>
                                        </p:tgtEl>
                                        <p:attrNameLst>
                                          <p:attrName>style.visibility</p:attrName>
                                        </p:attrNameLst>
                                      </p:cBhvr>
                                      <p:to>
                                        <p:strVal val="visible"/>
                                      </p:to>
                                    </p:set>
                                    <p:anim calcmode="lin" valueType="num">
                                      <p:cBhvr additive="base">
                                        <p:cTn id="61" dur="500" fill="hold"/>
                                        <p:tgtEl>
                                          <p:spTgt spid="3">
                                            <p:txEl>
                                              <p:pRg st="11" end="11"/>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3">
                                            <p:txEl>
                                              <p:pRg st="11" end="1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270</TotalTime>
  <Words>378</Words>
  <Application>Microsoft Office PowerPoint</Application>
  <PresentationFormat>Widescreen</PresentationFormat>
  <Paragraphs>48</Paragraphs>
  <Slides>8</Slides>
  <Notes>2</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8</vt:i4>
      </vt:variant>
    </vt:vector>
  </HeadingPairs>
  <TitlesOfParts>
    <vt:vector size="12" baseType="lpstr">
      <vt:lpstr>Arial</vt:lpstr>
      <vt:lpstr>Calibri</vt:lpstr>
      <vt:lpstr>Calibri Light</vt:lpstr>
      <vt:lpstr>Office Theme</vt:lpstr>
      <vt:lpstr>My emotions and Me</vt:lpstr>
      <vt:lpstr>PowerPoint Presentation</vt:lpstr>
      <vt:lpstr>What is the difference between responding and reacting? </vt:lpstr>
      <vt:lpstr>PowerPoint Presentation</vt:lpstr>
      <vt:lpstr>Responding and reacting</vt:lpstr>
      <vt:lpstr>Being able to manage our emotions is called “emotion regulation”.   </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Jon Driscoll</dc:creator>
  <cp:lastModifiedBy>Alison DRISCOLL</cp:lastModifiedBy>
  <cp:revision>59</cp:revision>
  <dcterms:created xsi:type="dcterms:W3CDTF">2023-11-27T21:18:06Z</dcterms:created>
  <dcterms:modified xsi:type="dcterms:W3CDTF">2024-05-08T14:25:28Z</dcterms:modified>
</cp:coreProperties>
</file>