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63" r:id="rId4"/>
    <p:sldId id="262" r:id="rId5"/>
    <p:sldId id="264" r:id="rId6"/>
    <p:sldId id="258" r:id="rId7"/>
    <p:sldId id="261" r:id="rId8"/>
    <p:sldId id="289" r:id="rId9"/>
    <p:sldId id="265" r:id="rId10"/>
    <p:sldId id="266" r:id="rId11"/>
    <p:sldId id="286" r:id="rId12"/>
    <p:sldId id="268" r:id="rId13"/>
    <p:sldId id="273" r:id="rId14"/>
    <p:sldId id="270" r:id="rId15"/>
    <p:sldId id="271" r:id="rId16"/>
    <p:sldId id="285" r:id="rId17"/>
    <p:sldId id="272" r:id="rId18"/>
    <p:sldId id="277" r:id="rId19"/>
    <p:sldId id="274" r:id="rId20"/>
    <p:sldId id="290" r:id="rId21"/>
    <p:sldId id="269" r:id="rId22"/>
    <p:sldId id="275" r:id="rId23"/>
    <p:sldId id="282" r:id="rId24"/>
    <p:sldId id="281" r:id="rId25"/>
    <p:sldId id="283" r:id="rId26"/>
    <p:sldId id="284" r:id="rId27"/>
    <p:sldId id="287" r:id="rId28"/>
    <p:sldId id="279" r:id="rId29"/>
    <p:sldId id="288" r:id="rId30"/>
    <p:sldId id="278"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027" autoAdjust="0"/>
    <p:restoredTop sz="94660"/>
  </p:normalViewPr>
  <p:slideViewPr>
    <p:cSldViewPr snapToGrid="0">
      <p:cViewPr varScale="1">
        <p:scale>
          <a:sx n="102" d="100"/>
          <a:sy n="102" d="100"/>
        </p:scale>
        <p:origin x="138" y="31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A0FDB91-B976-714E-B80F-90A1A72F1B0E}" type="doc">
      <dgm:prSet loTypeId="urn:microsoft.com/office/officeart/2005/8/layout/cycle8" loCatId="" qsTypeId="urn:microsoft.com/office/officeart/2005/8/quickstyle/simple1" qsCatId="simple" csTypeId="urn:microsoft.com/office/officeart/2005/8/colors/accent1_2" csCatId="accent1" phldr="0"/>
      <dgm:spPr/>
    </dgm:pt>
    <dgm:pt modelId="{2A04082B-6C8F-E848-B361-BB008470CD6C}">
      <dgm:prSet phldrT="[Text]" phldr="1"/>
      <dgm:spPr/>
      <dgm:t>
        <a:bodyPr/>
        <a:lstStyle/>
        <a:p>
          <a:endParaRPr lang="en-US"/>
        </a:p>
      </dgm:t>
    </dgm:pt>
    <dgm:pt modelId="{AC0DCCF0-3DA0-F84F-B9D2-A1FE1EE36810}" type="parTrans" cxnId="{E15A4120-D243-4D4D-8A03-AE50967AB5FE}">
      <dgm:prSet/>
      <dgm:spPr/>
      <dgm:t>
        <a:bodyPr/>
        <a:lstStyle/>
        <a:p>
          <a:endParaRPr lang="en-US"/>
        </a:p>
      </dgm:t>
    </dgm:pt>
    <dgm:pt modelId="{63C17F3B-403B-EF46-A145-F09C2CC1748F}" type="sibTrans" cxnId="{E15A4120-D243-4D4D-8A03-AE50967AB5FE}">
      <dgm:prSet/>
      <dgm:spPr/>
      <dgm:t>
        <a:bodyPr/>
        <a:lstStyle/>
        <a:p>
          <a:endParaRPr lang="en-US"/>
        </a:p>
      </dgm:t>
    </dgm:pt>
    <dgm:pt modelId="{634DDE7A-A13D-1940-95E6-085265DD5FF3}">
      <dgm:prSet phldrT="[Text]" phldr="1"/>
      <dgm:spPr/>
      <dgm:t>
        <a:bodyPr/>
        <a:lstStyle/>
        <a:p>
          <a:endParaRPr lang="en-US"/>
        </a:p>
      </dgm:t>
    </dgm:pt>
    <dgm:pt modelId="{C7464EDB-0586-D04C-9E09-F403453F7BEC}" type="parTrans" cxnId="{5DC00FDE-2A18-F344-8E25-5BA00064B92F}">
      <dgm:prSet/>
      <dgm:spPr/>
      <dgm:t>
        <a:bodyPr/>
        <a:lstStyle/>
        <a:p>
          <a:endParaRPr lang="en-US"/>
        </a:p>
      </dgm:t>
    </dgm:pt>
    <dgm:pt modelId="{B2EC511D-86B6-804F-B878-FBDC1086A12A}" type="sibTrans" cxnId="{5DC00FDE-2A18-F344-8E25-5BA00064B92F}">
      <dgm:prSet/>
      <dgm:spPr/>
      <dgm:t>
        <a:bodyPr/>
        <a:lstStyle/>
        <a:p>
          <a:endParaRPr lang="en-US"/>
        </a:p>
      </dgm:t>
    </dgm:pt>
    <dgm:pt modelId="{F51F8276-2D1D-A64D-9FE0-97996B159E1D}">
      <dgm:prSet phldrT="[Text]" phldr="1"/>
      <dgm:spPr/>
      <dgm:t>
        <a:bodyPr/>
        <a:lstStyle/>
        <a:p>
          <a:endParaRPr lang="en-US"/>
        </a:p>
      </dgm:t>
    </dgm:pt>
    <dgm:pt modelId="{A2B45C84-91B0-B244-8D5F-6F4829015787}" type="parTrans" cxnId="{E1A0B6E7-3126-A44D-9776-851918DB646F}">
      <dgm:prSet/>
      <dgm:spPr/>
      <dgm:t>
        <a:bodyPr/>
        <a:lstStyle/>
        <a:p>
          <a:endParaRPr lang="en-US"/>
        </a:p>
      </dgm:t>
    </dgm:pt>
    <dgm:pt modelId="{E52C1E08-E869-FA42-98F3-DA7C52562323}" type="sibTrans" cxnId="{E1A0B6E7-3126-A44D-9776-851918DB646F}">
      <dgm:prSet/>
      <dgm:spPr/>
      <dgm:t>
        <a:bodyPr/>
        <a:lstStyle/>
        <a:p>
          <a:endParaRPr lang="en-US"/>
        </a:p>
      </dgm:t>
    </dgm:pt>
    <dgm:pt modelId="{A10E6D2B-9929-2744-BDD6-62244CB848E1}" type="pres">
      <dgm:prSet presAssocID="{CA0FDB91-B976-714E-B80F-90A1A72F1B0E}" presName="compositeShape" presStyleCnt="0">
        <dgm:presLayoutVars>
          <dgm:chMax val="7"/>
          <dgm:dir/>
          <dgm:resizeHandles val="exact"/>
        </dgm:presLayoutVars>
      </dgm:prSet>
      <dgm:spPr/>
    </dgm:pt>
    <dgm:pt modelId="{179E7DCE-3C0F-8047-966B-3EB33D03CDFD}" type="pres">
      <dgm:prSet presAssocID="{CA0FDB91-B976-714E-B80F-90A1A72F1B0E}" presName="wedge1" presStyleLbl="node1" presStyleIdx="0" presStyleCnt="3"/>
      <dgm:spPr/>
      <dgm:t>
        <a:bodyPr/>
        <a:lstStyle/>
        <a:p>
          <a:endParaRPr lang="en-US"/>
        </a:p>
      </dgm:t>
    </dgm:pt>
    <dgm:pt modelId="{D7FF658B-7579-BE4B-A893-F263E4B2C7F2}" type="pres">
      <dgm:prSet presAssocID="{CA0FDB91-B976-714E-B80F-90A1A72F1B0E}" presName="dummy1a" presStyleCnt="0"/>
      <dgm:spPr/>
    </dgm:pt>
    <dgm:pt modelId="{EC954223-B5E6-9A49-A512-9037B5FF20FA}" type="pres">
      <dgm:prSet presAssocID="{CA0FDB91-B976-714E-B80F-90A1A72F1B0E}" presName="dummy1b" presStyleCnt="0"/>
      <dgm:spPr/>
    </dgm:pt>
    <dgm:pt modelId="{EA81C644-1971-764D-9C11-5CCF675C37BE}" type="pres">
      <dgm:prSet presAssocID="{CA0FDB91-B976-714E-B80F-90A1A72F1B0E}" presName="wedge1Tx" presStyleLbl="node1" presStyleIdx="0" presStyleCnt="3">
        <dgm:presLayoutVars>
          <dgm:chMax val="0"/>
          <dgm:chPref val="0"/>
          <dgm:bulletEnabled val="1"/>
        </dgm:presLayoutVars>
      </dgm:prSet>
      <dgm:spPr/>
      <dgm:t>
        <a:bodyPr/>
        <a:lstStyle/>
        <a:p>
          <a:endParaRPr lang="en-US"/>
        </a:p>
      </dgm:t>
    </dgm:pt>
    <dgm:pt modelId="{33DB11B4-4A64-E943-BBCE-9ECD264C6018}" type="pres">
      <dgm:prSet presAssocID="{CA0FDB91-B976-714E-B80F-90A1A72F1B0E}" presName="wedge2" presStyleLbl="node1" presStyleIdx="1" presStyleCnt="3"/>
      <dgm:spPr/>
      <dgm:t>
        <a:bodyPr/>
        <a:lstStyle/>
        <a:p>
          <a:endParaRPr lang="en-US"/>
        </a:p>
      </dgm:t>
    </dgm:pt>
    <dgm:pt modelId="{A4CDB551-617B-5A4A-B3A5-191EAD9FC060}" type="pres">
      <dgm:prSet presAssocID="{CA0FDB91-B976-714E-B80F-90A1A72F1B0E}" presName="dummy2a" presStyleCnt="0"/>
      <dgm:spPr/>
    </dgm:pt>
    <dgm:pt modelId="{C6C187B4-832D-9641-B5B3-57FE61925AD5}" type="pres">
      <dgm:prSet presAssocID="{CA0FDB91-B976-714E-B80F-90A1A72F1B0E}" presName="dummy2b" presStyleCnt="0"/>
      <dgm:spPr/>
    </dgm:pt>
    <dgm:pt modelId="{6A6FDE98-C6EC-2F4C-A726-194F06DCA402}" type="pres">
      <dgm:prSet presAssocID="{CA0FDB91-B976-714E-B80F-90A1A72F1B0E}" presName="wedge2Tx" presStyleLbl="node1" presStyleIdx="1" presStyleCnt="3">
        <dgm:presLayoutVars>
          <dgm:chMax val="0"/>
          <dgm:chPref val="0"/>
          <dgm:bulletEnabled val="1"/>
        </dgm:presLayoutVars>
      </dgm:prSet>
      <dgm:spPr/>
      <dgm:t>
        <a:bodyPr/>
        <a:lstStyle/>
        <a:p>
          <a:endParaRPr lang="en-US"/>
        </a:p>
      </dgm:t>
    </dgm:pt>
    <dgm:pt modelId="{4D08C0AA-5F6E-1B48-82A6-C9CB1990793B}" type="pres">
      <dgm:prSet presAssocID="{CA0FDB91-B976-714E-B80F-90A1A72F1B0E}" presName="wedge3" presStyleLbl="node1" presStyleIdx="2" presStyleCnt="3"/>
      <dgm:spPr/>
      <dgm:t>
        <a:bodyPr/>
        <a:lstStyle/>
        <a:p>
          <a:endParaRPr lang="en-US"/>
        </a:p>
      </dgm:t>
    </dgm:pt>
    <dgm:pt modelId="{E630DC99-8236-E440-9E69-3BF780956AEF}" type="pres">
      <dgm:prSet presAssocID="{CA0FDB91-B976-714E-B80F-90A1A72F1B0E}" presName="dummy3a" presStyleCnt="0"/>
      <dgm:spPr/>
    </dgm:pt>
    <dgm:pt modelId="{345CAE53-5743-2F4C-A93A-087B4F17D0F3}" type="pres">
      <dgm:prSet presAssocID="{CA0FDB91-B976-714E-B80F-90A1A72F1B0E}" presName="dummy3b" presStyleCnt="0"/>
      <dgm:spPr/>
    </dgm:pt>
    <dgm:pt modelId="{BC4598E9-5A48-AF45-97D0-686CBDB8958B}" type="pres">
      <dgm:prSet presAssocID="{CA0FDB91-B976-714E-B80F-90A1A72F1B0E}" presName="wedge3Tx" presStyleLbl="node1" presStyleIdx="2" presStyleCnt="3">
        <dgm:presLayoutVars>
          <dgm:chMax val="0"/>
          <dgm:chPref val="0"/>
          <dgm:bulletEnabled val="1"/>
        </dgm:presLayoutVars>
      </dgm:prSet>
      <dgm:spPr/>
      <dgm:t>
        <a:bodyPr/>
        <a:lstStyle/>
        <a:p>
          <a:endParaRPr lang="en-US"/>
        </a:p>
      </dgm:t>
    </dgm:pt>
    <dgm:pt modelId="{EA79E5C5-B888-5146-9920-A46BDF9FDCD3}" type="pres">
      <dgm:prSet presAssocID="{63C17F3B-403B-EF46-A145-F09C2CC1748F}" presName="arrowWedge1" presStyleLbl="fgSibTrans2D1" presStyleIdx="0" presStyleCnt="3"/>
      <dgm:spPr/>
    </dgm:pt>
    <dgm:pt modelId="{9F4C091C-7827-624A-B1C8-5F80E433D271}" type="pres">
      <dgm:prSet presAssocID="{B2EC511D-86B6-804F-B878-FBDC1086A12A}" presName="arrowWedge2" presStyleLbl="fgSibTrans2D1" presStyleIdx="1" presStyleCnt="3"/>
      <dgm:spPr/>
    </dgm:pt>
    <dgm:pt modelId="{D04503D7-3987-DD42-A76C-AF5E4A5B6E33}" type="pres">
      <dgm:prSet presAssocID="{E52C1E08-E869-FA42-98F3-DA7C52562323}" presName="arrowWedge3" presStyleLbl="fgSibTrans2D1" presStyleIdx="2" presStyleCnt="3"/>
      <dgm:spPr/>
    </dgm:pt>
  </dgm:ptLst>
  <dgm:cxnLst>
    <dgm:cxn modelId="{5B5886AB-92EC-1D47-B45D-551EAADEF1F1}" type="presOf" srcId="{CA0FDB91-B976-714E-B80F-90A1A72F1B0E}" destId="{A10E6D2B-9929-2744-BDD6-62244CB848E1}" srcOrd="0" destOrd="0" presId="urn:microsoft.com/office/officeart/2005/8/layout/cycle8"/>
    <dgm:cxn modelId="{5DC00FDE-2A18-F344-8E25-5BA00064B92F}" srcId="{CA0FDB91-B976-714E-B80F-90A1A72F1B0E}" destId="{634DDE7A-A13D-1940-95E6-085265DD5FF3}" srcOrd="1" destOrd="0" parTransId="{C7464EDB-0586-D04C-9E09-F403453F7BEC}" sibTransId="{B2EC511D-86B6-804F-B878-FBDC1086A12A}"/>
    <dgm:cxn modelId="{94E9EB27-6B99-A34E-BA0E-00A6E56CFFEF}" type="presOf" srcId="{634DDE7A-A13D-1940-95E6-085265DD5FF3}" destId="{33DB11B4-4A64-E943-BBCE-9ECD264C6018}" srcOrd="0" destOrd="0" presId="urn:microsoft.com/office/officeart/2005/8/layout/cycle8"/>
    <dgm:cxn modelId="{CBC157D8-C5C1-7845-94A0-7940C75FF410}" type="presOf" srcId="{2A04082B-6C8F-E848-B361-BB008470CD6C}" destId="{179E7DCE-3C0F-8047-966B-3EB33D03CDFD}" srcOrd="0" destOrd="0" presId="urn:microsoft.com/office/officeart/2005/8/layout/cycle8"/>
    <dgm:cxn modelId="{E15A4120-D243-4D4D-8A03-AE50967AB5FE}" srcId="{CA0FDB91-B976-714E-B80F-90A1A72F1B0E}" destId="{2A04082B-6C8F-E848-B361-BB008470CD6C}" srcOrd="0" destOrd="0" parTransId="{AC0DCCF0-3DA0-F84F-B9D2-A1FE1EE36810}" sibTransId="{63C17F3B-403B-EF46-A145-F09C2CC1748F}"/>
    <dgm:cxn modelId="{F50C6164-9DE0-0D4D-A1D7-A311E037BB84}" type="presOf" srcId="{F51F8276-2D1D-A64D-9FE0-97996B159E1D}" destId="{BC4598E9-5A48-AF45-97D0-686CBDB8958B}" srcOrd="1" destOrd="0" presId="urn:microsoft.com/office/officeart/2005/8/layout/cycle8"/>
    <dgm:cxn modelId="{5CF2B66F-CE5E-B840-B38C-8E28CB3C75CE}" type="presOf" srcId="{F51F8276-2D1D-A64D-9FE0-97996B159E1D}" destId="{4D08C0AA-5F6E-1B48-82A6-C9CB1990793B}" srcOrd="0" destOrd="0" presId="urn:microsoft.com/office/officeart/2005/8/layout/cycle8"/>
    <dgm:cxn modelId="{091D054D-900C-2240-9B04-E04DA6BEC81A}" type="presOf" srcId="{634DDE7A-A13D-1940-95E6-085265DD5FF3}" destId="{6A6FDE98-C6EC-2F4C-A726-194F06DCA402}" srcOrd="1" destOrd="0" presId="urn:microsoft.com/office/officeart/2005/8/layout/cycle8"/>
    <dgm:cxn modelId="{0E63BBFC-F19D-4446-9E04-B24DDC26F357}" type="presOf" srcId="{2A04082B-6C8F-E848-B361-BB008470CD6C}" destId="{EA81C644-1971-764D-9C11-5CCF675C37BE}" srcOrd="1" destOrd="0" presId="urn:microsoft.com/office/officeart/2005/8/layout/cycle8"/>
    <dgm:cxn modelId="{E1A0B6E7-3126-A44D-9776-851918DB646F}" srcId="{CA0FDB91-B976-714E-B80F-90A1A72F1B0E}" destId="{F51F8276-2D1D-A64D-9FE0-97996B159E1D}" srcOrd="2" destOrd="0" parTransId="{A2B45C84-91B0-B244-8D5F-6F4829015787}" sibTransId="{E52C1E08-E869-FA42-98F3-DA7C52562323}"/>
    <dgm:cxn modelId="{3A18D8EA-422C-A44E-B522-FE42125F0C96}" type="presParOf" srcId="{A10E6D2B-9929-2744-BDD6-62244CB848E1}" destId="{179E7DCE-3C0F-8047-966B-3EB33D03CDFD}" srcOrd="0" destOrd="0" presId="urn:microsoft.com/office/officeart/2005/8/layout/cycle8"/>
    <dgm:cxn modelId="{377EA83E-72A7-E94B-9837-4875B1633918}" type="presParOf" srcId="{A10E6D2B-9929-2744-BDD6-62244CB848E1}" destId="{D7FF658B-7579-BE4B-A893-F263E4B2C7F2}" srcOrd="1" destOrd="0" presId="urn:microsoft.com/office/officeart/2005/8/layout/cycle8"/>
    <dgm:cxn modelId="{82F77BEF-24AE-C94D-B917-C62296B9044D}" type="presParOf" srcId="{A10E6D2B-9929-2744-BDD6-62244CB848E1}" destId="{EC954223-B5E6-9A49-A512-9037B5FF20FA}" srcOrd="2" destOrd="0" presId="urn:microsoft.com/office/officeart/2005/8/layout/cycle8"/>
    <dgm:cxn modelId="{16303883-1397-C740-BF49-83F6B6FB1F5D}" type="presParOf" srcId="{A10E6D2B-9929-2744-BDD6-62244CB848E1}" destId="{EA81C644-1971-764D-9C11-5CCF675C37BE}" srcOrd="3" destOrd="0" presId="urn:microsoft.com/office/officeart/2005/8/layout/cycle8"/>
    <dgm:cxn modelId="{D494E106-15B7-F943-AA3E-E6E5EBD6D16B}" type="presParOf" srcId="{A10E6D2B-9929-2744-BDD6-62244CB848E1}" destId="{33DB11B4-4A64-E943-BBCE-9ECD264C6018}" srcOrd="4" destOrd="0" presId="urn:microsoft.com/office/officeart/2005/8/layout/cycle8"/>
    <dgm:cxn modelId="{119F2FD5-24CA-2A45-93F3-7F4DA458B077}" type="presParOf" srcId="{A10E6D2B-9929-2744-BDD6-62244CB848E1}" destId="{A4CDB551-617B-5A4A-B3A5-191EAD9FC060}" srcOrd="5" destOrd="0" presId="urn:microsoft.com/office/officeart/2005/8/layout/cycle8"/>
    <dgm:cxn modelId="{E26C5E7C-34CD-DF44-9ED0-024A791C056D}" type="presParOf" srcId="{A10E6D2B-9929-2744-BDD6-62244CB848E1}" destId="{C6C187B4-832D-9641-B5B3-57FE61925AD5}" srcOrd="6" destOrd="0" presId="urn:microsoft.com/office/officeart/2005/8/layout/cycle8"/>
    <dgm:cxn modelId="{08448602-C10D-E64E-B874-833579EA3CA6}" type="presParOf" srcId="{A10E6D2B-9929-2744-BDD6-62244CB848E1}" destId="{6A6FDE98-C6EC-2F4C-A726-194F06DCA402}" srcOrd="7" destOrd="0" presId="urn:microsoft.com/office/officeart/2005/8/layout/cycle8"/>
    <dgm:cxn modelId="{2E40D803-41E8-0D41-BB59-C1AE9DC52049}" type="presParOf" srcId="{A10E6D2B-9929-2744-BDD6-62244CB848E1}" destId="{4D08C0AA-5F6E-1B48-82A6-C9CB1990793B}" srcOrd="8" destOrd="0" presId="urn:microsoft.com/office/officeart/2005/8/layout/cycle8"/>
    <dgm:cxn modelId="{1AD3E36F-FFCB-D94C-A1B9-D07C8BBC5B80}" type="presParOf" srcId="{A10E6D2B-9929-2744-BDD6-62244CB848E1}" destId="{E630DC99-8236-E440-9E69-3BF780956AEF}" srcOrd="9" destOrd="0" presId="urn:microsoft.com/office/officeart/2005/8/layout/cycle8"/>
    <dgm:cxn modelId="{0F1BE396-AC61-C541-8B0B-B9E221FFC31A}" type="presParOf" srcId="{A10E6D2B-9929-2744-BDD6-62244CB848E1}" destId="{345CAE53-5743-2F4C-A93A-087B4F17D0F3}" srcOrd="10" destOrd="0" presId="urn:microsoft.com/office/officeart/2005/8/layout/cycle8"/>
    <dgm:cxn modelId="{3F6B0E9A-99ED-AE4B-B06D-BC33B38CC5E9}" type="presParOf" srcId="{A10E6D2B-9929-2744-BDD6-62244CB848E1}" destId="{BC4598E9-5A48-AF45-97D0-686CBDB8958B}" srcOrd="11" destOrd="0" presId="urn:microsoft.com/office/officeart/2005/8/layout/cycle8"/>
    <dgm:cxn modelId="{EE473DE0-E758-294D-B45A-920ACAEA4BFD}" type="presParOf" srcId="{A10E6D2B-9929-2744-BDD6-62244CB848E1}" destId="{EA79E5C5-B888-5146-9920-A46BDF9FDCD3}" srcOrd="12" destOrd="0" presId="urn:microsoft.com/office/officeart/2005/8/layout/cycle8"/>
    <dgm:cxn modelId="{FE2E7A97-63F3-254D-BE4C-EE9711C1EFA6}" type="presParOf" srcId="{A10E6D2B-9929-2744-BDD6-62244CB848E1}" destId="{9F4C091C-7827-624A-B1C8-5F80E433D271}" srcOrd="13" destOrd="0" presId="urn:microsoft.com/office/officeart/2005/8/layout/cycle8"/>
    <dgm:cxn modelId="{FA38887F-54FE-9741-BA04-D2773E252084}" type="presParOf" srcId="{A10E6D2B-9929-2744-BDD6-62244CB848E1}" destId="{D04503D7-3987-DD42-A76C-AF5E4A5B6E33}" srcOrd="14" destOrd="0" presId="urn:microsoft.com/office/officeart/2005/8/layout/cycle8"/>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79E7DCE-3C0F-8047-966B-3EB33D03CDFD}">
      <dsp:nvSpPr>
        <dsp:cNvPr id="0" name=""/>
        <dsp:cNvSpPr/>
      </dsp:nvSpPr>
      <dsp:spPr>
        <a:xfrm>
          <a:off x="2292194" y="294187"/>
          <a:ext cx="3801808" cy="3801808"/>
        </a:xfrm>
        <a:prstGeom prst="pie">
          <a:avLst>
            <a:gd name="adj1" fmla="val 16200000"/>
            <a:gd name="adj2" fmla="val 180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4610" tIns="54610" rIns="54610" bIns="54610" numCol="1" spcCol="1270" anchor="ctr" anchorCtr="0">
          <a:noAutofit/>
        </a:bodyPr>
        <a:lstStyle/>
        <a:p>
          <a:pPr lvl="0" algn="ctr" defTabSz="1911350">
            <a:lnSpc>
              <a:spcPct val="90000"/>
            </a:lnSpc>
            <a:spcBef>
              <a:spcPct val="0"/>
            </a:spcBef>
            <a:spcAft>
              <a:spcPct val="35000"/>
            </a:spcAft>
          </a:pPr>
          <a:endParaRPr lang="en-US" sz="4300" kern="1200"/>
        </a:p>
      </dsp:txBody>
      <dsp:txXfrm>
        <a:off x="4295838" y="1099809"/>
        <a:ext cx="1357788" cy="1131490"/>
      </dsp:txXfrm>
    </dsp:sp>
    <dsp:sp modelId="{33DB11B4-4A64-E943-BBCE-9ECD264C6018}">
      <dsp:nvSpPr>
        <dsp:cNvPr id="0" name=""/>
        <dsp:cNvSpPr/>
      </dsp:nvSpPr>
      <dsp:spPr>
        <a:xfrm>
          <a:off x="2213895" y="429966"/>
          <a:ext cx="3801808" cy="3801808"/>
        </a:xfrm>
        <a:prstGeom prst="pie">
          <a:avLst>
            <a:gd name="adj1" fmla="val 1800000"/>
            <a:gd name="adj2" fmla="val 900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2667000">
            <a:lnSpc>
              <a:spcPct val="90000"/>
            </a:lnSpc>
            <a:spcBef>
              <a:spcPct val="0"/>
            </a:spcBef>
            <a:spcAft>
              <a:spcPct val="35000"/>
            </a:spcAft>
          </a:pPr>
          <a:endParaRPr lang="en-US" sz="6000" kern="1200"/>
        </a:p>
      </dsp:txBody>
      <dsp:txXfrm>
        <a:off x="3119088" y="2896616"/>
        <a:ext cx="2036683" cy="995711"/>
      </dsp:txXfrm>
    </dsp:sp>
    <dsp:sp modelId="{4D08C0AA-5F6E-1B48-82A6-C9CB1990793B}">
      <dsp:nvSpPr>
        <dsp:cNvPr id="0" name=""/>
        <dsp:cNvSpPr/>
      </dsp:nvSpPr>
      <dsp:spPr>
        <a:xfrm>
          <a:off x="2135596" y="294187"/>
          <a:ext cx="3801808" cy="3801808"/>
        </a:xfrm>
        <a:prstGeom prst="pie">
          <a:avLst>
            <a:gd name="adj1" fmla="val 9000000"/>
            <a:gd name="adj2" fmla="val 1620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4610" tIns="54610" rIns="54610" bIns="54610" numCol="1" spcCol="1270" anchor="ctr" anchorCtr="0">
          <a:noAutofit/>
        </a:bodyPr>
        <a:lstStyle/>
        <a:p>
          <a:pPr lvl="0" algn="ctr" defTabSz="1911350">
            <a:lnSpc>
              <a:spcPct val="90000"/>
            </a:lnSpc>
            <a:spcBef>
              <a:spcPct val="0"/>
            </a:spcBef>
            <a:spcAft>
              <a:spcPct val="35000"/>
            </a:spcAft>
          </a:pPr>
          <a:endParaRPr lang="en-US" sz="4300" kern="1200"/>
        </a:p>
      </dsp:txBody>
      <dsp:txXfrm>
        <a:off x="2575972" y="1099809"/>
        <a:ext cx="1357788" cy="1131490"/>
      </dsp:txXfrm>
    </dsp:sp>
    <dsp:sp modelId="{EA79E5C5-B888-5146-9920-A46BDF9FDCD3}">
      <dsp:nvSpPr>
        <dsp:cNvPr id="0" name=""/>
        <dsp:cNvSpPr/>
      </dsp:nvSpPr>
      <dsp:spPr>
        <a:xfrm>
          <a:off x="2057158" y="58837"/>
          <a:ext cx="4272509" cy="4272509"/>
        </a:xfrm>
        <a:prstGeom prst="circularArrow">
          <a:avLst>
            <a:gd name="adj1" fmla="val 5085"/>
            <a:gd name="adj2" fmla="val 327528"/>
            <a:gd name="adj3" fmla="val 1472472"/>
            <a:gd name="adj4" fmla="val 16199432"/>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F4C091C-7827-624A-B1C8-5F80E433D271}">
      <dsp:nvSpPr>
        <dsp:cNvPr id="0" name=""/>
        <dsp:cNvSpPr/>
      </dsp:nvSpPr>
      <dsp:spPr>
        <a:xfrm>
          <a:off x="1978545" y="194376"/>
          <a:ext cx="4272509" cy="4272509"/>
        </a:xfrm>
        <a:prstGeom prst="circularArrow">
          <a:avLst>
            <a:gd name="adj1" fmla="val 5085"/>
            <a:gd name="adj2" fmla="val 327528"/>
            <a:gd name="adj3" fmla="val 8671970"/>
            <a:gd name="adj4" fmla="val 1800502"/>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04503D7-3987-DD42-A76C-AF5E4A5B6E33}">
      <dsp:nvSpPr>
        <dsp:cNvPr id="0" name=""/>
        <dsp:cNvSpPr/>
      </dsp:nvSpPr>
      <dsp:spPr>
        <a:xfrm>
          <a:off x="1899932" y="58837"/>
          <a:ext cx="4272509" cy="4272509"/>
        </a:xfrm>
        <a:prstGeom prst="circularArrow">
          <a:avLst>
            <a:gd name="adj1" fmla="val 5085"/>
            <a:gd name="adj2" fmla="val 327528"/>
            <a:gd name="adj3" fmla="val 15873039"/>
            <a:gd name="adj4" fmla="val 9000000"/>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7049CE6A-B38E-4160-B786-7A5E64ABB96C}" type="datetimeFigureOut">
              <a:rPr lang="en-GB" smtClean="0"/>
              <a:t>03/09/2025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4B80001-43ED-4FE9-A2FD-7934C1839C8F}" type="slidenum">
              <a:rPr lang="en-GB" smtClean="0"/>
              <a:t>‹#›</a:t>
            </a:fld>
            <a:endParaRPr lang="en-GB"/>
          </a:p>
        </p:txBody>
      </p:sp>
    </p:spTree>
    <p:extLst>
      <p:ext uri="{BB962C8B-B14F-4D97-AF65-F5344CB8AC3E}">
        <p14:creationId xmlns:p14="http://schemas.microsoft.com/office/powerpoint/2010/main" val="16319071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049CE6A-B38E-4160-B786-7A5E64ABB96C}" type="datetimeFigureOut">
              <a:rPr lang="en-GB" smtClean="0"/>
              <a:t>03/09/2025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4B80001-43ED-4FE9-A2FD-7934C1839C8F}" type="slidenum">
              <a:rPr lang="en-GB" smtClean="0"/>
              <a:t>‹#›</a:t>
            </a:fld>
            <a:endParaRPr lang="en-GB"/>
          </a:p>
        </p:txBody>
      </p:sp>
    </p:spTree>
    <p:extLst>
      <p:ext uri="{BB962C8B-B14F-4D97-AF65-F5344CB8AC3E}">
        <p14:creationId xmlns:p14="http://schemas.microsoft.com/office/powerpoint/2010/main" val="26689783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7049CE6A-B38E-4160-B786-7A5E64ABB96C}" type="datetimeFigureOut">
              <a:rPr lang="en-GB" smtClean="0"/>
              <a:t>03/09/2025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4B80001-43ED-4FE9-A2FD-7934C1839C8F}" type="slidenum">
              <a:rPr lang="en-GB" smtClean="0"/>
              <a:t>‹#›</a:t>
            </a:fld>
            <a:endParaRPr lang="en-GB"/>
          </a:p>
        </p:txBody>
      </p:sp>
    </p:spTree>
    <p:extLst>
      <p:ext uri="{BB962C8B-B14F-4D97-AF65-F5344CB8AC3E}">
        <p14:creationId xmlns:p14="http://schemas.microsoft.com/office/powerpoint/2010/main" val="24329203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7049CE6A-B38E-4160-B786-7A5E64ABB96C}" type="datetimeFigureOut">
              <a:rPr lang="en-GB" smtClean="0"/>
              <a:t>03/09/2025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4B80001-43ED-4FE9-A2FD-7934C1839C8F}" type="slidenum">
              <a:rPr lang="en-GB" smtClean="0"/>
              <a:t>‹#›</a:t>
            </a:fld>
            <a:endParaRPr lang="en-GB"/>
          </a:p>
        </p:txBody>
      </p:sp>
    </p:spTree>
    <p:extLst>
      <p:ext uri="{BB962C8B-B14F-4D97-AF65-F5344CB8AC3E}">
        <p14:creationId xmlns:p14="http://schemas.microsoft.com/office/powerpoint/2010/main" val="11389450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7049CE6A-B38E-4160-B786-7A5E64ABB96C}" type="datetimeFigureOut">
              <a:rPr lang="en-GB" smtClean="0"/>
              <a:t>03/09/2025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4B80001-43ED-4FE9-A2FD-7934C1839C8F}" type="slidenum">
              <a:rPr lang="en-GB" smtClean="0"/>
              <a:t>‹#›</a:t>
            </a:fld>
            <a:endParaRPr lang="en-GB"/>
          </a:p>
        </p:txBody>
      </p:sp>
    </p:spTree>
    <p:extLst>
      <p:ext uri="{BB962C8B-B14F-4D97-AF65-F5344CB8AC3E}">
        <p14:creationId xmlns:p14="http://schemas.microsoft.com/office/powerpoint/2010/main" val="36915945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049CE6A-B38E-4160-B786-7A5E64ABB96C}" type="datetimeFigureOut">
              <a:rPr lang="en-GB" smtClean="0"/>
              <a:t>03/09/2025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4B80001-43ED-4FE9-A2FD-7934C1839C8F}" type="slidenum">
              <a:rPr lang="en-GB" smtClean="0"/>
              <a:t>‹#›</a:t>
            </a:fld>
            <a:endParaRPr lang="en-GB"/>
          </a:p>
        </p:txBody>
      </p:sp>
    </p:spTree>
    <p:extLst>
      <p:ext uri="{BB962C8B-B14F-4D97-AF65-F5344CB8AC3E}">
        <p14:creationId xmlns:p14="http://schemas.microsoft.com/office/powerpoint/2010/main" val="23259143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7049CE6A-B38E-4160-B786-7A5E64ABB96C}" type="datetimeFigureOut">
              <a:rPr lang="en-GB" smtClean="0"/>
              <a:t>03/09/2025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4B80001-43ED-4FE9-A2FD-7934C1839C8F}" type="slidenum">
              <a:rPr lang="en-GB" smtClean="0"/>
              <a:t>‹#›</a:t>
            </a:fld>
            <a:endParaRPr lang="en-GB"/>
          </a:p>
        </p:txBody>
      </p:sp>
    </p:spTree>
    <p:extLst>
      <p:ext uri="{BB962C8B-B14F-4D97-AF65-F5344CB8AC3E}">
        <p14:creationId xmlns:p14="http://schemas.microsoft.com/office/powerpoint/2010/main" val="19262077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7049CE6A-B38E-4160-B786-7A5E64ABB96C}" type="datetimeFigureOut">
              <a:rPr lang="en-GB" smtClean="0"/>
              <a:t>03/09/2025</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94B80001-43ED-4FE9-A2FD-7934C1839C8F}" type="slidenum">
              <a:rPr lang="en-GB" smtClean="0"/>
              <a:t>‹#›</a:t>
            </a:fld>
            <a:endParaRPr lang="en-GB"/>
          </a:p>
        </p:txBody>
      </p:sp>
    </p:spTree>
    <p:extLst>
      <p:ext uri="{BB962C8B-B14F-4D97-AF65-F5344CB8AC3E}">
        <p14:creationId xmlns:p14="http://schemas.microsoft.com/office/powerpoint/2010/main" val="33759744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7049CE6A-B38E-4160-B786-7A5E64ABB96C}" type="datetimeFigureOut">
              <a:rPr lang="en-GB" smtClean="0"/>
              <a:t>03/09/2025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4B80001-43ED-4FE9-A2FD-7934C1839C8F}" type="slidenum">
              <a:rPr lang="en-GB" smtClean="0"/>
              <a:t>‹#›</a:t>
            </a:fld>
            <a:endParaRPr lang="en-GB"/>
          </a:p>
        </p:txBody>
      </p:sp>
    </p:spTree>
    <p:extLst>
      <p:ext uri="{BB962C8B-B14F-4D97-AF65-F5344CB8AC3E}">
        <p14:creationId xmlns:p14="http://schemas.microsoft.com/office/powerpoint/2010/main" val="22268544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049CE6A-B38E-4160-B786-7A5E64ABB96C}" type="datetimeFigureOut">
              <a:rPr lang="en-GB" smtClean="0"/>
              <a:t>03/09/2025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94B80001-43ED-4FE9-A2FD-7934C1839C8F}" type="slidenum">
              <a:rPr lang="en-GB" smtClean="0"/>
              <a:t>‹#›</a:t>
            </a:fld>
            <a:endParaRPr lang="en-GB"/>
          </a:p>
        </p:txBody>
      </p:sp>
    </p:spTree>
    <p:extLst>
      <p:ext uri="{BB962C8B-B14F-4D97-AF65-F5344CB8AC3E}">
        <p14:creationId xmlns:p14="http://schemas.microsoft.com/office/powerpoint/2010/main" val="10773838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049CE6A-B38E-4160-B786-7A5E64ABB96C}" type="datetimeFigureOut">
              <a:rPr lang="en-GB" smtClean="0"/>
              <a:t>03/09/2025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94B80001-43ED-4FE9-A2FD-7934C1839C8F}" type="slidenum">
              <a:rPr lang="en-GB" smtClean="0"/>
              <a:t>‹#›</a:t>
            </a:fld>
            <a:endParaRPr lang="en-GB"/>
          </a:p>
        </p:txBody>
      </p:sp>
      <p:pic>
        <p:nvPicPr>
          <p:cNvPr id="5" name="Picture 4">
            <a:extLst>
              <a:ext uri="{FF2B5EF4-FFF2-40B4-BE49-F238E27FC236}">
                <a16:creationId xmlns:a16="http://schemas.microsoft.com/office/drawing/2014/main" id="{6C3DE417-E1B8-A647-81AC-8D5BFB95301B}"/>
              </a:ext>
            </a:extLst>
          </p:cNvPr>
          <p:cNvPicPr>
            <a:picLocks noChangeAspect="1"/>
          </p:cNvPicPr>
          <p:nvPr userDrawn="1"/>
        </p:nvPicPr>
        <p:blipFill>
          <a:blip r:embed="rId2"/>
          <a:stretch>
            <a:fillRect/>
          </a:stretch>
        </p:blipFill>
        <p:spPr>
          <a:xfrm>
            <a:off x="-2" y="832739"/>
            <a:ext cx="12192000" cy="6025261"/>
          </a:xfrm>
          <a:prstGeom prst="rect">
            <a:avLst/>
          </a:prstGeom>
        </p:spPr>
      </p:pic>
    </p:spTree>
    <p:extLst>
      <p:ext uri="{BB962C8B-B14F-4D97-AF65-F5344CB8AC3E}">
        <p14:creationId xmlns:p14="http://schemas.microsoft.com/office/powerpoint/2010/main" val="38216394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049CE6A-B38E-4160-B786-7A5E64ABB96C}" type="datetimeFigureOut">
              <a:rPr lang="en-GB" smtClean="0"/>
              <a:t>03/09/2025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4B80001-43ED-4FE9-A2FD-7934C1839C8F}" type="slidenum">
              <a:rPr lang="en-GB" smtClean="0"/>
              <a:t>‹#›</a:t>
            </a:fld>
            <a:endParaRPr lang="en-GB"/>
          </a:p>
        </p:txBody>
      </p:sp>
    </p:spTree>
    <p:extLst>
      <p:ext uri="{BB962C8B-B14F-4D97-AF65-F5344CB8AC3E}">
        <p14:creationId xmlns:p14="http://schemas.microsoft.com/office/powerpoint/2010/main" val="17713354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049CE6A-B38E-4160-B786-7A5E64ABB96C}" type="datetimeFigureOut">
              <a:rPr lang="en-GB" smtClean="0"/>
              <a:t>03/09/2025</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4B80001-43ED-4FE9-A2FD-7934C1839C8F}" type="slidenum">
              <a:rPr lang="en-GB" smtClean="0"/>
              <a:t>‹#›</a:t>
            </a:fld>
            <a:endParaRPr lang="en-GB"/>
          </a:p>
        </p:txBody>
      </p:sp>
    </p:spTree>
    <p:extLst>
      <p:ext uri="{BB962C8B-B14F-4D97-AF65-F5344CB8AC3E}">
        <p14:creationId xmlns:p14="http://schemas.microsoft.com/office/powerpoint/2010/main" val="14474363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60" r:id="rId8"/>
    <p:sldLayoutId id="2147483656" r:id="rId9"/>
    <p:sldLayoutId id="2147483657" r:id="rId10"/>
    <p:sldLayoutId id="2147483658" r:id="rId11"/>
    <p:sldLayoutId id="2147483659" r:id="rId12"/>
  </p:sldLayoutIdLst>
  <p:txStyles>
    <p:titleStyle>
      <a:lvl1pPr algn="l" defTabSz="914400" rtl="0" eaLnBrk="1" latinLnBrk="0" hangingPunct="1">
        <a:lnSpc>
          <a:spcPct val="90000"/>
        </a:lnSpc>
        <a:spcBef>
          <a:spcPct val="0"/>
        </a:spcBef>
        <a:buNone/>
        <a:defRPr sz="4400" kern="1200">
          <a:solidFill>
            <a:schemeClr val="tx1"/>
          </a:solidFill>
          <a:latin typeface="GrilledCheese BTN" panose="020B0604060402040206"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3.png"/><Relationship Id="rId3" Type="http://schemas.openxmlformats.org/officeDocument/2006/relationships/image" Target="../media/image23.png"/><Relationship Id="rId7" Type="http://schemas.openxmlformats.org/officeDocument/2006/relationships/image" Target="../media/image27.png"/><Relationship Id="rId12" Type="http://schemas.openxmlformats.org/officeDocument/2006/relationships/image" Target="../media/image32.png"/><Relationship Id="rId2"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26.png"/><Relationship Id="rId11" Type="http://schemas.openxmlformats.org/officeDocument/2006/relationships/image" Target="../media/image31.png"/><Relationship Id="rId5" Type="http://schemas.openxmlformats.org/officeDocument/2006/relationships/image" Target="../media/image25.png"/><Relationship Id="rId10" Type="http://schemas.openxmlformats.org/officeDocument/2006/relationships/image" Target="../media/image30.png"/><Relationship Id="rId4" Type="http://schemas.openxmlformats.org/officeDocument/2006/relationships/image" Target="../media/image24.png"/><Relationship Id="rId9" Type="http://schemas.openxmlformats.org/officeDocument/2006/relationships/image" Target="../media/image2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34.tif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35.tif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image" Target="../media/image36.png"/><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15.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50.png"/><Relationship Id="rId3" Type="http://schemas.openxmlformats.org/officeDocument/2006/relationships/image" Target="../media/image44.png"/><Relationship Id="rId7" Type="http://schemas.openxmlformats.org/officeDocument/2006/relationships/image" Target="../media/image40.png"/><Relationship Id="rId12" Type="http://schemas.openxmlformats.org/officeDocument/2006/relationships/image" Target="../media/image49.png"/><Relationship Id="rId2" Type="http://schemas.openxmlformats.org/officeDocument/2006/relationships/image" Target="../media/image43.png"/><Relationship Id="rId1" Type="http://schemas.openxmlformats.org/officeDocument/2006/relationships/slideLayout" Target="../slideLayouts/slideLayout2.xml"/><Relationship Id="rId6" Type="http://schemas.openxmlformats.org/officeDocument/2006/relationships/image" Target="../media/image39.png"/><Relationship Id="rId11" Type="http://schemas.openxmlformats.org/officeDocument/2006/relationships/image" Target="../media/image48.png"/><Relationship Id="rId5" Type="http://schemas.openxmlformats.org/officeDocument/2006/relationships/image" Target="../media/image38.png"/><Relationship Id="rId10" Type="http://schemas.openxmlformats.org/officeDocument/2006/relationships/image" Target="../media/image47.png"/><Relationship Id="rId4" Type="http://schemas.openxmlformats.org/officeDocument/2006/relationships/image" Target="../media/image37.png"/><Relationship Id="rId9" Type="http://schemas.openxmlformats.org/officeDocument/2006/relationships/image" Target="../media/image4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51.gi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52.pn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53.tif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54.tif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56.png"/><Relationship Id="rId7" Type="http://schemas.openxmlformats.org/officeDocument/2006/relationships/image" Target="../media/image60.tiff"/><Relationship Id="rId2" Type="http://schemas.openxmlformats.org/officeDocument/2006/relationships/image" Target="../media/image55.png"/><Relationship Id="rId1" Type="http://schemas.openxmlformats.org/officeDocument/2006/relationships/slideLayout" Target="../slideLayouts/slideLayout2.xml"/><Relationship Id="rId6" Type="http://schemas.openxmlformats.org/officeDocument/2006/relationships/image" Target="../media/image59.tiff"/><Relationship Id="rId5" Type="http://schemas.openxmlformats.org/officeDocument/2006/relationships/image" Target="../media/image58.tiff"/><Relationship Id="rId4" Type="http://schemas.openxmlformats.org/officeDocument/2006/relationships/image" Target="../media/image57.png"/></Relationships>
</file>

<file path=ppt/slides/_rels/slide24.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62.tif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hyperlink" Target="https://www.khanacademy.org/computing/computers-and-internet"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hyperlink" Target="https://www.youtube.com/watch?v=M0F4cc2dkV8" TargetMode="Externa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12191999" cy="6858000"/>
          </a:xfrm>
          <a:prstGeom prst="rect">
            <a:avLst/>
          </a:prstGeom>
        </p:spPr>
      </p:pic>
      <p:sp>
        <p:nvSpPr>
          <p:cNvPr id="13" name="Title 12"/>
          <p:cNvSpPr>
            <a:spLocks noGrp="1"/>
          </p:cNvSpPr>
          <p:nvPr>
            <p:ph type="title"/>
          </p:nvPr>
        </p:nvSpPr>
        <p:spPr>
          <a:xfrm>
            <a:off x="838199" y="1808296"/>
            <a:ext cx="10515600" cy="2986727"/>
          </a:xfrm>
        </p:spPr>
        <p:txBody>
          <a:bodyPr>
            <a:normAutofit/>
          </a:bodyPr>
          <a:lstStyle/>
          <a:p>
            <a:pPr algn="ctr"/>
            <a:r>
              <a:rPr lang="en-GB" sz="6600" smtClean="0">
                <a:solidFill>
                  <a:schemeClr val="bg1"/>
                </a:solidFill>
                <a:effectLst>
                  <a:glow rad="228600">
                    <a:schemeClr val="tx1">
                      <a:alpha val="40000"/>
                    </a:schemeClr>
                  </a:glow>
                </a:effectLst>
              </a:rPr>
              <a:t>KS3</a:t>
            </a:r>
            <a:r>
              <a:rPr lang="en-GB" sz="6600" dirty="0">
                <a:solidFill>
                  <a:schemeClr val="bg1"/>
                </a:solidFill>
                <a:effectLst>
                  <a:glow rad="228600">
                    <a:schemeClr val="tx1">
                      <a:alpha val="40000"/>
                    </a:schemeClr>
                  </a:glow>
                </a:effectLst>
              </a:rPr>
              <a:t/>
            </a:r>
            <a:br>
              <a:rPr lang="en-GB" sz="6600" dirty="0">
                <a:solidFill>
                  <a:schemeClr val="bg1"/>
                </a:solidFill>
                <a:effectLst>
                  <a:glow rad="228600">
                    <a:schemeClr val="tx1">
                      <a:alpha val="40000"/>
                    </a:schemeClr>
                  </a:glow>
                </a:effectLst>
              </a:rPr>
            </a:br>
            <a:r>
              <a:rPr lang="en-GB" sz="6600" dirty="0">
                <a:solidFill>
                  <a:schemeClr val="bg1"/>
                </a:solidFill>
                <a:effectLst>
                  <a:glow rad="228600">
                    <a:schemeClr val="tx1">
                      <a:alpha val="40000"/>
                    </a:schemeClr>
                  </a:glow>
                </a:effectLst>
              </a:rPr>
              <a:t>Computer Systems</a:t>
            </a:r>
          </a:p>
        </p:txBody>
      </p:sp>
    </p:spTree>
    <p:extLst>
      <p:ext uri="{BB962C8B-B14F-4D97-AF65-F5344CB8AC3E}">
        <p14:creationId xmlns:p14="http://schemas.microsoft.com/office/powerpoint/2010/main" val="19594486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dirty="0"/>
              <a:t>Task: Advantages Disadvantages of Secondary Storage Devices</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392007750"/>
              </p:ext>
            </p:extLst>
          </p:nvPr>
        </p:nvGraphicFramePr>
        <p:xfrm>
          <a:off x="838200" y="2307531"/>
          <a:ext cx="10515600" cy="3908934"/>
        </p:xfrm>
        <a:graphic>
          <a:graphicData uri="http://schemas.openxmlformats.org/drawingml/2006/table">
            <a:tbl>
              <a:tblPr firstRow="1" bandRow="1">
                <a:tableStyleId>{5C22544A-7EE6-4342-B048-85BDC9FD1C3A}</a:tableStyleId>
              </a:tblPr>
              <a:tblGrid>
                <a:gridCol w="1256323">
                  <a:extLst>
                    <a:ext uri="{9D8B030D-6E8A-4147-A177-3AD203B41FA5}">
                      <a16:colId xmlns:a16="http://schemas.microsoft.com/office/drawing/2014/main" val="20000"/>
                    </a:ext>
                  </a:extLst>
                </a:gridCol>
                <a:gridCol w="2946400">
                  <a:extLst>
                    <a:ext uri="{9D8B030D-6E8A-4147-A177-3AD203B41FA5}">
                      <a16:colId xmlns:a16="http://schemas.microsoft.com/office/drawing/2014/main" val="20001"/>
                    </a:ext>
                  </a:extLst>
                </a:gridCol>
                <a:gridCol w="3141785">
                  <a:extLst>
                    <a:ext uri="{9D8B030D-6E8A-4147-A177-3AD203B41FA5}">
                      <a16:colId xmlns:a16="http://schemas.microsoft.com/office/drawing/2014/main" val="20002"/>
                    </a:ext>
                  </a:extLst>
                </a:gridCol>
                <a:gridCol w="3171092">
                  <a:extLst>
                    <a:ext uri="{9D8B030D-6E8A-4147-A177-3AD203B41FA5}">
                      <a16:colId xmlns:a16="http://schemas.microsoft.com/office/drawing/2014/main" val="20003"/>
                    </a:ext>
                  </a:extLst>
                </a:gridCol>
              </a:tblGrid>
              <a:tr h="259669">
                <a:tc>
                  <a:txBody>
                    <a:bodyPr/>
                    <a:lstStyle/>
                    <a:p>
                      <a:pPr algn="ctr"/>
                      <a:endParaRPr lang="en-GB" dirty="0"/>
                    </a:p>
                  </a:txBody>
                  <a:tcPr/>
                </a:tc>
                <a:tc>
                  <a:txBody>
                    <a:bodyPr/>
                    <a:lstStyle/>
                    <a:p>
                      <a:pPr algn="ctr"/>
                      <a:r>
                        <a:rPr lang="en-GB" dirty="0"/>
                        <a:t>Magnetic Storage</a:t>
                      </a:r>
                    </a:p>
                  </a:txBody>
                  <a:tcPr/>
                </a:tc>
                <a:tc>
                  <a:txBody>
                    <a:bodyPr/>
                    <a:lstStyle/>
                    <a:p>
                      <a:pPr algn="ctr"/>
                      <a:r>
                        <a:rPr lang="en-GB" dirty="0"/>
                        <a:t>Optical Storage</a:t>
                      </a:r>
                    </a:p>
                  </a:txBody>
                  <a:tcPr/>
                </a:tc>
                <a:tc>
                  <a:txBody>
                    <a:bodyPr/>
                    <a:lstStyle/>
                    <a:p>
                      <a:pPr algn="ctr"/>
                      <a:r>
                        <a:rPr lang="en-GB" dirty="0"/>
                        <a:t>Solid State Storage Devices</a:t>
                      </a:r>
                    </a:p>
                  </a:txBody>
                  <a:tcPr/>
                </a:tc>
                <a:extLst>
                  <a:ext uri="{0D108BD9-81ED-4DB2-BD59-A6C34878D82A}">
                    <a16:rowId xmlns:a16="http://schemas.microsoft.com/office/drawing/2014/main" val="10000"/>
                  </a:ext>
                </a:extLst>
              </a:tr>
              <a:tr h="1730004">
                <a:tc>
                  <a:txBody>
                    <a:bodyPr/>
                    <a:lstStyle/>
                    <a:p>
                      <a:r>
                        <a:rPr lang="en-GB" sz="1400" b="1" dirty="0"/>
                        <a:t>Advantages</a:t>
                      </a:r>
                    </a:p>
                  </a:txBody>
                  <a:tcPr anchor="ctr"/>
                </a:tc>
                <a:tc>
                  <a:txBody>
                    <a:bodyPr/>
                    <a:lstStyle/>
                    <a:p>
                      <a:endParaRPr lang="en-GB"/>
                    </a:p>
                  </a:txBody>
                  <a:tcPr/>
                </a:tc>
                <a:tc>
                  <a:txBody>
                    <a:bodyPr/>
                    <a:lstStyle/>
                    <a:p>
                      <a:endParaRPr lang="en-GB"/>
                    </a:p>
                  </a:txBody>
                  <a:tcPr/>
                </a:tc>
                <a:tc>
                  <a:txBody>
                    <a:bodyPr/>
                    <a:lstStyle/>
                    <a:p>
                      <a:endParaRPr lang="en-GB" dirty="0"/>
                    </a:p>
                  </a:txBody>
                  <a:tcPr/>
                </a:tc>
                <a:extLst>
                  <a:ext uri="{0D108BD9-81ED-4DB2-BD59-A6C34878D82A}">
                    <a16:rowId xmlns:a16="http://schemas.microsoft.com/office/drawing/2014/main" val="10001"/>
                  </a:ext>
                </a:extLst>
              </a:tr>
              <a:tr h="1813170">
                <a:tc>
                  <a:txBody>
                    <a:bodyPr/>
                    <a:lstStyle/>
                    <a:p>
                      <a:r>
                        <a:rPr lang="en-GB" sz="1400" b="1" dirty="0"/>
                        <a:t>Disadvantages</a:t>
                      </a:r>
                    </a:p>
                  </a:txBody>
                  <a:tcPr anchor="ctr"/>
                </a:tc>
                <a:tc>
                  <a:txBody>
                    <a:bodyPr/>
                    <a:lstStyle/>
                    <a:p>
                      <a:endParaRPr lang="en-GB"/>
                    </a:p>
                  </a:txBody>
                  <a:tcPr/>
                </a:tc>
                <a:tc>
                  <a:txBody>
                    <a:bodyPr/>
                    <a:lstStyle/>
                    <a:p>
                      <a:endParaRPr lang="en-GB"/>
                    </a:p>
                  </a:txBody>
                  <a:tcPr/>
                </a:tc>
                <a:tc>
                  <a:txBody>
                    <a:bodyPr/>
                    <a:lstStyle/>
                    <a:p>
                      <a:endParaRPr lang="en-GB" dirty="0"/>
                    </a:p>
                  </a:txBody>
                  <a:tcPr/>
                </a:tc>
                <a:extLst>
                  <a:ext uri="{0D108BD9-81ED-4DB2-BD59-A6C34878D82A}">
                    <a16:rowId xmlns:a16="http://schemas.microsoft.com/office/drawing/2014/main" val="10002"/>
                  </a:ext>
                </a:extLst>
              </a:tr>
            </a:tbl>
          </a:graphicData>
        </a:graphic>
      </p:graphicFrame>
      <p:sp>
        <p:nvSpPr>
          <p:cNvPr id="18" name="TextBox 17"/>
          <p:cNvSpPr txBox="1"/>
          <p:nvPr/>
        </p:nvSpPr>
        <p:spPr>
          <a:xfrm>
            <a:off x="2531198" y="1805038"/>
            <a:ext cx="7117862"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dirty="0"/>
              <a:t>Place the advantages and disadvantages into the correct locations below:</a:t>
            </a:r>
          </a:p>
        </p:txBody>
      </p:sp>
      <p:pic>
        <p:nvPicPr>
          <p:cNvPr id="19" name="Picture 18"/>
          <p:cNvPicPr>
            <a:picLocks noChangeAspect="1"/>
          </p:cNvPicPr>
          <p:nvPr/>
        </p:nvPicPr>
        <p:blipFill>
          <a:blip r:embed="rId2"/>
          <a:stretch>
            <a:fillRect/>
          </a:stretch>
        </p:blipFill>
        <p:spPr>
          <a:xfrm>
            <a:off x="443903" y="6135811"/>
            <a:ext cx="2840982" cy="768163"/>
          </a:xfrm>
          <a:prstGeom prst="rect">
            <a:avLst/>
          </a:prstGeom>
        </p:spPr>
      </p:pic>
      <p:pic>
        <p:nvPicPr>
          <p:cNvPr id="21" name="Picture 20"/>
          <p:cNvPicPr>
            <a:picLocks noChangeAspect="1"/>
          </p:cNvPicPr>
          <p:nvPr/>
        </p:nvPicPr>
        <p:blipFill>
          <a:blip r:embed="rId3"/>
          <a:stretch>
            <a:fillRect/>
          </a:stretch>
        </p:blipFill>
        <p:spPr>
          <a:xfrm>
            <a:off x="154439" y="6250212"/>
            <a:ext cx="2383743" cy="493819"/>
          </a:xfrm>
          <a:prstGeom prst="rect">
            <a:avLst/>
          </a:prstGeom>
        </p:spPr>
      </p:pic>
      <p:pic>
        <p:nvPicPr>
          <p:cNvPr id="23" name="Picture 22"/>
          <p:cNvPicPr>
            <a:picLocks noChangeAspect="1"/>
          </p:cNvPicPr>
          <p:nvPr/>
        </p:nvPicPr>
        <p:blipFill>
          <a:blip r:embed="rId4"/>
          <a:stretch>
            <a:fillRect/>
          </a:stretch>
        </p:blipFill>
        <p:spPr>
          <a:xfrm>
            <a:off x="602293" y="6018764"/>
            <a:ext cx="2773920" cy="768163"/>
          </a:xfrm>
          <a:prstGeom prst="rect">
            <a:avLst/>
          </a:prstGeom>
        </p:spPr>
      </p:pic>
      <p:pic>
        <p:nvPicPr>
          <p:cNvPr id="24" name="Picture 23"/>
          <p:cNvPicPr>
            <a:picLocks noChangeAspect="1"/>
          </p:cNvPicPr>
          <p:nvPr/>
        </p:nvPicPr>
        <p:blipFill>
          <a:blip r:embed="rId5"/>
          <a:stretch>
            <a:fillRect/>
          </a:stretch>
        </p:blipFill>
        <p:spPr>
          <a:xfrm>
            <a:off x="3985624" y="6000254"/>
            <a:ext cx="2908044" cy="499915"/>
          </a:xfrm>
          <a:prstGeom prst="rect">
            <a:avLst/>
          </a:prstGeom>
        </p:spPr>
      </p:pic>
      <p:pic>
        <p:nvPicPr>
          <p:cNvPr id="25" name="Picture 24"/>
          <p:cNvPicPr>
            <a:picLocks noChangeAspect="1"/>
          </p:cNvPicPr>
          <p:nvPr/>
        </p:nvPicPr>
        <p:blipFill>
          <a:blip r:embed="rId6"/>
          <a:stretch>
            <a:fillRect/>
          </a:stretch>
        </p:blipFill>
        <p:spPr>
          <a:xfrm>
            <a:off x="3580325" y="6364181"/>
            <a:ext cx="2877561" cy="493819"/>
          </a:xfrm>
          <a:prstGeom prst="rect">
            <a:avLst/>
          </a:prstGeom>
        </p:spPr>
      </p:pic>
      <p:pic>
        <p:nvPicPr>
          <p:cNvPr id="26" name="Picture 25"/>
          <p:cNvPicPr>
            <a:picLocks noChangeAspect="1"/>
          </p:cNvPicPr>
          <p:nvPr/>
        </p:nvPicPr>
        <p:blipFill>
          <a:blip r:embed="rId7"/>
          <a:stretch>
            <a:fillRect/>
          </a:stretch>
        </p:blipFill>
        <p:spPr>
          <a:xfrm>
            <a:off x="4949115" y="6041454"/>
            <a:ext cx="2828789" cy="768163"/>
          </a:xfrm>
          <a:prstGeom prst="rect">
            <a:avLst/>
          </a:prstGeom>
        </p:spPr>
      </p:pic>
      <p:pic>
        <p:nvPicPr>
          <p:cNvPr id="28" name="Picture 27"/>
          <p:cNvPicPr>
            <a:picLocks noChangeAspect="1"/>
          </p:cNvPicPr>
          <p:nvPr/>
        </p:nvPicPr>
        <p:blipFill>
          <a:blip r:embed="rId8"/>
          <a:stretch>
            <a:fillRect/>
          </a:stretch>
        </p:blipFill>
        <p:spPr>
          <a:xfrm>
            <a:off x="4927778" y="5780205"/>
            <a:ext cx="2871465" cy="1048603"/>
          </a:xfrm>
          <a:prstGeom prst="rect">
            <a:avLst/>
          </a:prstGeom>
        </p:spPr>
      </p:pic>
      <p:pic>
        <p:nvPicPr>
          <p:cNvPr id="30" name="Picture 29"/>
          <p:cNvPicPr>
            <a:picLocks noChangeAspect="1"/>
          </p:cNvPicPr>
          <p:nvPr/>
        </p:nvPicPr>
        <p:blipFill>
          <a:blip r:embed="rId9"/>
          <a:stretch>
            <a:fillRect/>
          </a:stretch>
        </p:blipFill>
        <p:spPr>
          <a:xfrm>
            <a:off x="9230563" y="5872526"/>
            <a:ext cx="2060627" cy="774259"/>
          </a:xfrm>
          <a:prstGeom prst="rect">
            <a:avLst/>
          </a:prstGeom>
        </p:spPr>
      </p:pic>
      <p:pic>
        <p:nvPicPr>
          <p:cNvPr id="31" name="Picture 30"/>
          <p:cNvPicPr>
            <a:picLocks noChangeAspect="1"/>
          </p:cNvPicPr>
          <p:nvPr/>
        </p:nvPicPr>
        <p:blipFill>
          <a:blip r:embed="rId10"/>
          <a:stretch>
            <a:fillRect/>
          </a:stretch>
        </p:blipFill>
        <p:spPr>
          <a:xfrm>
            <a:off x="10762166" y="6028817"/>
            <a:ext cx="1420491" cy="493819"/>
          </a:xfrm>
          <a:prstGeom prst="rect">
            <a:avLst/>
          </a:prstGeom>
        </p:spPr>
      </p:pic>
      <p:pic>
        <p:nvPicPr>
          <p:cNvPr id="32" name="Picture 31"/>
          <p:cNvPicPr>
            <a:picLocks noChangeAspect="1"/>
          </p:cNvPicPr>
          <p:nvPr/>
        </p:nvPicPr>
        <p:blipFill>
          <a:blip r:embed="rId11"/>
          <a:stretch>
            <a:fillRect/>
          </a:stretch>
        </p:blipFill>
        <p:spPr>
          <a:xfrm>
            <a:off x="7645156" y="5901233"/>
            <a:ext cx="2395936" cy="1048603"/>
          </a:xfrm>
          <a:prstGeom prst="rect">
            <a:avLst/>
          </a:prstGeom>
        </p:spPr>
      </p:pic>
      <p:pic>
        <p:nvPicPr>
          <p:cNvPr id="33" name="Picture 32"/>
          <p:cNvPicPr>
            <a:picLocks noChangeAspect="1"/>
          </p:cNvPicPr>
          <p:nvPr/>
        </p:nvPicPr>
        <p:blipFill>
          <a:blip r:embed="rId12"/>
          <a:stretch>
            <a:fillRect/>
          </a:stretch>
        </p:blipFill>
        <p:spPr>
          <a:xfrm>
            <a:off x="9093442" y="6275727"/>
            <a:ext cx="2908044" cy="493819"/>
          </a:xfrm>
          <a:prstGeom prst="rect">
            <a:avLst/>
          </a:prstGeom>
        </p:spPr>
      </p:pic>
      <p:pic>
        <p:nvPicPr>
          <p:cNvPr id="35" name="Picture 34"/>
          <p:cNvPicPr>
            <a:picLocks noChangeAspect="1"/>
          </p:cNvPicPr>
          <p:nvPr/>
        </p:nvPicPr>
        <p:blipFill>
          <a:blip r:embed="rId13"/>
          <a:stretch>
            <a:fillRect/>
          </a:stretch>
        </p:blipFill>
        <p:spPr>
          <a:xfrm>
            <a:off x="2153858" y="6060645"/>
            <a:ext cx="2804403" cy="768163"/>
          </a:xfrm>
          <a:prstGeom prst="rect">
            <a:avLst/>
          </a:prstGeom>
        </p:spPr>
      </p:pic>
    </p:spTree>
    <p:extLst>
      <p:ext uri="{BB962C8B-B14F-4D97-AF65-F5344CB8AC3E}">
        <p14:creationId xmlns:p14="http://schemas.microsoft.com/office/powerpoint/2010/main" val="15306737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Complete Worksheet </a:t>
            </a:r>
            <a:r>
              <a:rPr lang="en-GB" dirty="0"/>
              <a:t>5</a:t>
            </a:r>
            <a:endParaRPr lang="en-GB" dirty="0"/>
          </a:p>
        </p:txBody>
      </p:sp>
      <p:sp>
        <p:nvSpPr>
          <p:cNvPr id="3" name="Content Placeholder 2"/>
          <p:cNvSpPr>
            <a:spLocks noGrp="1"/>
          </p:cNvSpPr>
          <p:nvPr>
            <p:ph idx="1"/>
          </p:nvPr>
        </p:nvSpPr>
        <p:spPr/>
        <p:txBody>
          <a:bodyPr/>
          <a:lstStyle/>
          <a:p>
            <a:endParaRPr lang="en-GB"/>
          </a:p>
        </p:txBody>
      </p:sp>
    </p:spTree>
    <p:extLst>
      <p:ext uri="{BB962C8B-B14F-4D97-AF65-F5344CB8AC3E}">
        <p14:creationId xmlns:p14="http://schemas.microsoft.com/office/powerpoint/2010/main" val="27173734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38200" y="237861"/>
            <a:ext cx="10515600" cy="532802"/>
          </a:xfrm>
        </p:spPr>
        <p:txBody>
          <a:bodyPr>
            <a:normAutofit fontScale="90000"/>
          </a:bodyPr>
          <a:lstStyle/>
          <a:p>
            <a:pPr algn="ctr"/>
            <a:r>
              <a:rPr lang="en-GB" dirty="0"/>
              <a:t>Part 2: Internal Components </a:t>
            </a:r>
          </a:p>
        </p:txBody>
      </p:sp>
      <p:sp>
        <p:nvSpPr>
          <p:cNvPr id="24" name="Rectangle 23"/>
          <p:cNvSpPr/>
          <p:nvPr/>
        </p:nvSpPr>
        <p:spPr>
          <a:xfrm>
            <a:off x="1382598" y="5512578"/>
            <a:ext cx="9084534" cy="1200329"/>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r>
              <a:rPr lang="en-GB" b="1" dirty="0"/>
              <a:t>Objectives</a:t>
            </a:r>
          </a:p>
          <a:p>
            <a:pPr marL="285750" indent="-285750">
              <a:buFont typeface="Arial" panose="020B0604020202020204" pitchFamily="34" charset="0"/>
              <a:buChar char="•"/>
            </a:pPr>
            <a:r>
              <a:rPr lang="en-GB" dirty="0"/>
              <a:t>To understand the difference between</a:t>
            </a:r>
            <a:r>
              <a:rPr lang="en-GB" b="1" dirty="0"/>
              <a:t> internal </a:t>
            </a:r>
            <a:r>
              <a:rPr lang="en-GB" dirty="0"/>
              <a:t>and </a:t>
            </a:r>
            <a:r>
              <a:rPr lang="en-GB" b="1" dirty="0"/>
              <a:t>external devices </a:t>
            </a:r>
            <a:r>
              <a:rPr lang="en-GB" dirty="0"/>
              <a:t>with suitable examples.</a:t>
            </a:r>
          </a:p>
          <a:p>
            <a:pPr marL="285750" indent="-285750">
              <a:buFont typeface="Arial" panose="020B0604020202020204" pitchFamily="34" charset="0"/>
              <a:buChar char="•"/>
            </a:pPr>
            <a:r>
              <a:rPr lang="en-GB" dirty="0"/>
              <a:t>To understand the role and purpose of the </a:t>
            </a:r>
            <a:r>
              <a:rPr lang="en-GB" b="1" dirty="0"/>
              <a:t>CPU</a:t>
            </a:r>
            <a:r>
              <a:rPr lang="en-GB" dirty="0"/>
              <a:t> and the relationship with </a:t>
            </a:r>
            <a:r>
              <a:rPr lang="en-GB" b="1" dirty="0"/>
              <a:t>RAM</a:t>
            </a:r>
            <a:r>
              <a:rPr lang="en-GB" dirty="0"/>
              <a:t> (</a:t>
            </a:r>
            <a:r>
              <a:rPr lang="en-GB" b="1" dirty="0"/>
              <a:t>Fetch-Decode-Execute Cycle</a:t>
            </a:r>
            <a:r>
              <a:rPr lang="en-GB" dirty="0"/>
              <a:t>).</a:t>
            </a:r>
          </a:p>
        </p:txBody>
      </p:sp>
      <p:pic>
        <p:nvPicPr>
          <p:cNvPr id="2" name="Picture 1">
            <a:extLst>
              <a:ext uri="{FF2B5EF4-FFF2-40B4-BE49-F238E27FC236}">
                <a16:creationId xmlns:a16="http://schemas.microsoft.com/office/drawing/2014/main" id="{0EC76477-056A-B444-8F66-04BBA8DA2BF3}"/>
              </a:ext>
            </a:extLst>
          </p:cNvPr>
          <p:cNvPicPr>
            <a:picLocks noChangeAspect="1"/>
          </p:cNvPicPr>
          <p:nvPr/>
        </p:nvPicPr>
        <p:blipFill>
          <a:blip r:embed="rId2"/>
          <a:stretch>
            <a:fillRect/>
          </a:stretch>
        </p:blipFill>
        <p:spPr>
          <a:xfrm>
            <a:off x="1302801" y="770663"/>
            <a:ext cx="9244128" cy="4741915"/>
          </a:xfrm>
          <a:prstGeom prst="rect">
            <a:avLst/>
          </a:prstGeom>
        </p:spPr>
      </p:pic>
    </p:spTree>
    <p:extLst>
      <p:ext uri="{BB962C8B-B14F-4D97-AF65-F5344CB8AC3E}">
        <p14:creationId xmlns:p14="http://schemas.microsoft.com/office/powerpoint/2010/main" val="40942164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Internal Components</a:t>
            </a:r>
          </a:p>
        </p:txBody>
      </p:sp>
      <p:sp>
        <p:nvSpPr>
          <p:cNvPr id="3" name="Content Placeholder 2"/>
          <p:cNvSpPr>
            <a:spLocks noGrp="1"/>
          </p:cNvSpPr>
          <p:nvPr>
            <p:ph idx="1"/>
          </p:nvPr>
        </p:nvSpPr>
        <p:spPr>
          <a:xfrm>
            <a:off x="838200" y="1825625"/>
            <a:ext cx="5537886" cy="4351338"/>
          </a:xfrm>
        </p:spPr>
        <p:txBody>
          <a:bodyPr/>
          <a:lstStyle/>
          <a:p>
            <a:r>
              <a:rPr lang="en-GB" dirty="0"/>
              <a:t>In order for a computer to function, several essential components are required. </a:t>
            </a:r>
          </a:p>
          <a:p>
            <a:r>
              <a:rPr lang="en-GB" dirty="0"/>
              <a:t>These components are located within the computer itself and are referred to as </a:t>
            </a:r>
            <a:r>
              <a:rPr lang="en-GB" b="1" dirty="0">
                <a:solidFill>
                  <a:srgbClr val="FF0000"/>
                </a:solidFill>
              </a:rPr>
              <a:t>Internal Components</a:t>
            </a:r>
            <a:r>
              <a:rPr lang="en-GB" dirty="0"/>
              <a:t>.</a:t>
            </a:r>
          </a:p>
          <a:p>
            <a:r>
              <a:rPr lang="en-GB" dirty="0"/>
              <a:t>The key components have been highlighted in the graphic opposite.</a:t>
            </a:r>
          </a:p>
        </p:txBody>
      </p:sp>
      <p:pic>
        <p:nvPicPr>
          <p:cNvPr id="4" name="Picture 3">
            <a:extLst>
              <a:ext uri="{FF2B5EF4-FFF2-40B4-BE49-F238E27FC236}">
                <a16:creationId xmlns:a16="http://schemas.microsoft.com/office/drawing/2014/main" id="{3DF48E25-040E-E24A-A180-24B1DE044533}"/>
              </a:ext>
            </a:extLst>
          </p:cNvPr>
          <p:cNvPicPr>
            <a:picLocks noChangeAspect="1"/>
          </p:cNvPicPr>
          <p:nvPr/>
        </p:nvPicPr>
        <p:blipFill>
          <a:blip r:embed="rId2"/>
          <a:stretch>
            <a:fillRect/>
          </a:stretch>
        </p:blipFill>
        <p:spPr>
          <a:xfrm>
            <a:off x="6565761" y="516042"/>
            <a:ext cx="5310483" cy="5660921"/>
          </a:xfrm>
          <a:prstGeom prst="rect">
            <a:avLst/>
          </a:prstGeom>
        </p:spPr>
      </p:pic>
    </p:spTree>
    <p:extLst>
      <p:ext uri="{BB962C8B-B14F-4D97-AF65-F5344CB8AC3E}">
        <p14:creationId xmlns:p14="http://schemas.microsoft.com/office/powerpoint/2010/main" val="26866490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86085"/>
            <a:ext cx="10515600" cy="837599"/>
          </a:xfrm>
        </p:spPr>
        <p:txBody>
          <a:bodyPr/>
          <a:lstStyle/>
          <a:p>
            <a:r>
              <a:rPr lang="en-GB" dirty="0"/>
              <a:t>Internal Components</a:t>
            </a:r>
          </a:p>
        </p:txBody>
      </p:sp>
      <p:sp>
        <p:nvSpPr>
          <p:cNvPr id="3" name="Content Placeholder 2"/>
          <p:cNvSpPr>
            <a:spLocks noGrp="1"/>
          </p:cNvSpPr>
          <p:nvPr>
            <p:ph idx="1"/>
          </p:nvPr>
        </p:nvSpPr>
        <p:spPr>
          <a:xfrm>
            <a:off x="6669718" y="232101"/>
            <a:ext cx="5076568" cy="976249"/>
          </a:xfrm>
        </p:spPr>
        <p:txBody>
          <a:bodyPr>
            <a:normAutofit fontScale="92500" lnSpcReduction="20000"/>
          </a:bodyPr>
          <a:lstStyle/>
          <a:p>
            <a:pPr marL="0" indent="0">
              <a:buNone/>
            </a:pPr>
            <a:r>
              <a:rPr lang="en-GB" dirty="0"/>
              <a:t>In order for a computer to work, some essential components are required:</a:t>
            </a:r>
          </a:p>
        </p:txBody>
      </p:sp>
      <p:pic>
        <p:nvPicPr>
          <p:cNvPr id="21" name="Picture 20"/>
          <p:cNvPicPr>
            <a:picLocks noChangeAspect="1"/>
          </p:cNvPicPr>
          <p:nvPr/>
        </p:nvPicPr>
        <p:blipFill>
          <a:blip r:embed="rId2"/>
          <a:stretch>
            <a:fillRect/>
          </a:stretch>
        </p:blipFill>
        <p:spPr>
          <a:xfrm>
            <a:off x="3265617" y="1393016"/>
            <a:ext cx="5813046" cy="4921531"/>
          </a:xfrm>
          <a:prstGeom prst="rect">
            <a:avLst/>
          </a:prstGeom>
        </p:spPr>
      </p:pic>
      <p:pic>
        <p:nvPicPr>
          <p:cNvPr id="22" name="Picture 21"/>
          <p:cNvPicPr>
            <a:picLocks noChangeAspect="1"/>
          </p:cNvPicPr>
          <p:nvPr/>
        </p:nvPicPr>
        <p:blipFill>
          <a:blip r:embed="rId3"/>
          <a:stretch>
            <a:fillRect/>
          </a:stretch>
        </p:blipFill>
        <p:spPr>
          <a:xfrm>
            <a:off x="96046" y="1539811"/>
            <a:ext cx="3760783" cy="2510470"/>
          </a:xfrm>
          <a:prstGeom prst="rect">
            <a:avLst/>
          </a:prstGeom>
        </p:spPr>
      </p:pic>
      <p:pic>
        <p:nvPicPr>
          <p:cNvPr id="23" name="Picture 22"/>
          <p:cNvPicPr>
            <a:picLocks noChangeAspect="1"/>
          </p:cNvPicPr>
          <p:nvPr/>
        </p:nvPicPr>
        <p:blipFill>
          <a:blip r:embed="rId4"/>
          <a:stretch>
            <a:fillRect/>
          </a:stretch>
        </p:blipFill>
        <p:spPr>
          <a:xfrm>
            <a:off x="8917404" y="4215839"/>
            <a:ext cx="2610613" cy="2334357"/>
          </a:xfrm>
          <a:prstGeom prst="rect">
            <a:avLst/>
          </a:prstGeom>
        </p:spPr>
      </p:pic>
      <p:pic>
        <p:nvPicPr>
          <p:cNvPr id="26" name="Picture 25"/>
          <p:cNvPicPr>
            <a:picLocks noChangeAspect="1"/>
          </p:cNvPicPr>
          <p:nvPr/>
        </p:nvPicPr>
        <p:blipFill>
          <a:blip r:embed="rId5"/>
          <a:stretch>
            <a:fillRect/>
          </a:stretch>
        </p:blipFill>
        <p:spPr>
          <a:xfrm>
            <a:off x="9390353" y="1941519"/>
            <a:ext cx="2694524" cy="1919951"/>
          </a:xfrm>
          <a:prstGeom prst="rect">
            <a:avLst/>
          </a:prstGeom>
        </p:spPr>
      </p:pic>
      <p:sp>
        <p:nvSpPr>
          <p:cNvPr id="27" name="TextBox 26"/>
          <p:cNvSpPr txBox="1"/>
          <p:nvPr/>
        </p:nvSpPr>
        <p:spPr>
          <a:xfrm>
            <a:off x="46272" y="6217382"/>
            <a:ext cx="2944951"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dirty="0"/>
              <a:t>CPU (Central Processing Unit)</a:t>
            </a:r>
          </a:p>
        </p:txBody>
      </p:sp>
      <p:sp>
        <p:nvSpPr>
          <p:cNvPr id="28" name="TextBox 27"/>
          <p:cNvSpPr txBox="1"/>
          <p:nvPr/>
        </p:nvSpPr>
        <p:spPr>
          <a:xfrm>
            <a:off x="4408026" y="1756853"/>
            <a:ext cx="1610903"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dirty="0"/>
              <a:t>Motherboard</a:t>
            </a:r>
          </a:p>
        </p:txBody>
      </p:sp>
      <p:sp>
        <p:nvSpPr>
          <p:cNvPr id="29" name="TextBox 28"/>
          <p:cNvSpPr txBox="1"/>
          <p:nvPr/>
        </p:nvSpPr>
        <p:spPr>
          <a:xfrm>
            <a:off x="9686704" y="2351567"/>
            <a:ext cx="2101821"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dirty="0"/>
              <a:t>CD / DVD-RW Drive</a:t>
            </a:r>
          </a:p>
        </p:txBody>
      </p:sp>
      <p:sp>
        <p:nvSpPr>
          <p:cNvPr id="30" name="TextBox 29"/>
          <p:cNvSpPr txBox="1"/>
          <p:nvPr/>
        </p:nvSpPr>
        <p:spPr>
          <a:xfrm>
            <a:off x="281166" y="1258627"/>
            <a:ext cx="3231218"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dirty="0"/>
              <a:t>RAM (Random Access Memory)</a:t>
            </a:r>
          </a:p>
        </p:txBody>
      </p:sp>
      <p:sp>
        <p:nvSpPr>
          <p:cNvPr id="31" name="TextBox 30"/>
          <p:cNvSpPr txBox="1"/>
          <p:nvPr/>
        </p:nvSpPr>
        <p:spPr>
          <a:xfrm>
            <a:off x="10447505" y="6107198"/>
            <a:ext cx="1658669"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dirty="0"/>
              <a:t>Hard Disk Drive</a:t>
            </a:r>
          </a:p>
        </p:txBody>
      </p:sp>
      <p:cxnSp>
        <p:nvCxnSpPr>
          <p:cNvPr id="33" name="Elbow Connector 32"/>
          <p:cNvCxnSpPr/>
          <p:nvPr/>
        </p:nvCxnSpPr>
        <p:spPr>
          <a:xfrm flipV="1">
            <a:off x="2941451" y="3929449"/>
            <a:ext cx="2117364" cy="1329382"/>
          </a:xfrm>
          <a:prstGeom prst="bentConnector3">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4" name="Elbow Connector 33"/>
          <p:cNvCxnSpPr/>
          <p:nvPr/>
        </p:nvCxnSpPr>
        <p:spPr>
          <a:xfrm>
            <a:off x="2059459" y="2720899"/>
            <a:ext cx="2182365" cy="475381"/>
          </a:xfrm>
          <a:prstGeom prst="bentConnector3">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7" name="TextBox 36"/>
          <p:cNvSpPr txBox="1"/>
          <p:nvPr/>
        </p:nvSpPr>
        <p:spPr>
          <a:xfrm>
            <a:off x="3094480" y="6125864"/>
            <a:ext cx="6025979" cy="646331"/>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dirty="0"/>
              <a:t>Notice the big </a:t>
            </a:r>
            <a:r>
              <a:rPr lang="en-GB" b="1" dirty="0"/>
              <a:t>fan</a:t>
            </a:r>
            <a:r>
              <a:rPr lang="en-GB" dirty="0"/>
              <a:t>? Because the CPU generates so much heat when it’s on, a fan is placed on top to extract all the heat!</a:t>
            </a:r>
          </a:p>
        </p:txBody>
      </p:sp>
      <p:sp>
        <p:nvSpPr>
          <p:cNvPr id="45" name="TextBox 44"/>
          <p:cNvSpPr txBox="1"/>
          <p:nvPr/>
        </p:nvSpPr>
        <p:spPr>
          <a:xfrm>
            <a:off x="8670913" y="1001831"/>
            <a:ext cx="3231218"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dirty="0"/>
              <a:t>ROM (Read Only Memory)</a:t>
            </a:r>
          </a:p>
        </p:txBody>
      </p:sp>
      <p:pic>
        <p:nvPicPr>
          <p:cNvPr id="44" name="Picture 43"/>
          <p:cNvPicPr>
            <a:picLocks noChangeAspect="1"/>
          </p:cNvPicPr>
          <p:nvPr/>
        </p:nvPicPr>
        <p:blipFill>
          <a:blip r:embed="rId6"/>
          <a:stretch>
            <a:fillRect/>
          </a:stretch>
        </p:blipFill>
        <p:spPr>
          <a:xfrm>
            <a:off x="7748573" y="1198987"/>
            <a:ext cx="1239295" cy="752209"/>
          </a:xfrm>
          <a:prstGeom prst="rect">
            <a:avLst/>
          </a:prstGeom>
        </p:spPr>
      </p:pic>
      <p:cxnSp>
        <p:nvCxnSpPr>
          <p:cNvPr id="46" name="Elbow Connector 45"/>
          <p:cNvCxnSpPr>
            <a:stCxn id="44" idx="2"/>
          </p:cNvCxnSpPr>
          <p:nvPr/>
        </p:nvCxnSpPr>
        <p:spPr>
          <a:xfrm rot="5400000">
            <a:off x="7315081" y="1905450"/>
            <a:ext cx="1007395" cy="1098886"/>
          </a:xfrm>
          <a:prstGeom prst="bentConnector2">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nvGrpSpPr>
          <p:cNvPr id="20" name="Group 19"/>
          <p:cNvGrpSpPr/>
          <p:nvPr/>
        </p:nvGrpSpPr>
        <p:grpSpPr>
          <a:xfrm>
            <a:off x="195671" y="4098713"/>
            <a:ext cx="2898809" cy="1861593"/>
            <a:chOff x="8239460" y="363721"/>
            <a:chExt cx="3827102" cy="2399591"/>
          </a:xfrm>
        </p:grpSpPr>
        <p:pic>
          <p:nvPicPr>
            <p:cNvPr id="24" name="Picture 23"/>
            <p:cNvPicPr>
              <a:picLocks noChangeAspect="1"/>
            </p:cNvPicPr>
            <p:nvPr/>
          </p:nvPicPr>
          <p:blipFill>
            <a:blip r:embed="rId7"/>
            <a:stretch>
              <a:fillRect/>
            </a:stretch>
          </p:blipFill>
          <p:spPr>
            <a:xfrm>
              <a:off x="9777438" y="1308829"/>
              <a:ext cx="2289124" cy="1454483"/>
            </a:xfrm>
            <a:prstGeom prst="rect">
              <a:avLst/>
            </a:prstGeom>
          </p:spPr>
        </p:pic>
        <p:pic>
          <p:nvPicPr>
            <p:cNvPr id="25" name="Picture 24"/>
            <p:cNvPicPr>
              <a:picLocks noChangeAspect="1"/>
            </p:cNvPicPr>
            <p:nvPr/>
          </p:nvPicPr>
          <p:blipFill>
            <a:blip r:embed="rId8"/>
            <a:stretch>
              <a:fillRect/>
            </a:stretch>
          </p:blipFill>
          <p:spPr>
            <a:xfrm>
              <a:off x="8239460" y="363721"/>
              <a:ext cx="2215479" cy="1890215"/>
            </a:xfrm>
            <a:prstGeom prst="rect">
              <a:avLst/>
            </a:prstGeom>
          </p:spPr>
        </p:pic>
      </p:grpSp>
    </p:spTree>
    <p:extLst>
      <p:ext uri="{BB962C8B-B14F-4D97-AF65-F5344CB8AC3E}">
        <p14:creationId xmlns:p14="http://schemas.microsoft.com/office/powerpoint/2010/main" val="314700354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 name="Table 18"/>
          <p:cNvGraphicFramePr>
            <a:graphicFrameLocks noGrp="1"/>
          </p:cNvGraphicFramePr>
          <p:nvPr>
            <p:extLst>
              <p:ext uri="{D42A27DB-BD31-4B8C-83A1-F6EECF244321}">
                <p14:modId xmlns:p14="http://schemas.microsoft.com/office/powerpoint/2010/main" val="4061505682"/>
              </p:ext>
            </p:extLst>
          </p:nvPr>
        </p:nvGraphicFramePr>
        <p:xfrm>
          <a:off x="82380" y="909137"/>
          <a:ext cx="12062354" cy="5796463"/>
        </p:xfrm>
        <a:graphic>
          <a:graphicData uri="http://schemas.openxmlformats.org/drawingml/2006/table">
            <a:tbl>
              <a:tblPr firstRow="1" bandRow="1">
                <a:tableStyleId>{5C22544A-7EE6-4342-B048-85BDC9FD1C3A}</a:tableStyleId>
              </a:tblPr>
              <a:tblGrid>
                <a:gridCol w="1344422">
                  <a:extLst>
                    <a:ext uri="{9D8B030D-6E8A-4147-A177-3AD203B41FA5}">
                      <a16:colId xmlns:a16="http://schemas.microsoft.com/office/drawing/2014/main" val="20000"/>
                    </a:ext>
                  </a:extLst>
                </a:gridCol>
                <a:gridCol w="1786322">
                  <a:extLst>
                    <a:ext uri="{9D8B030D-6E8A-4147-A177-3AD203B41FA5}">
                      <a16:colId xmlns:a16="http://schemas.microsoft.com/office/drawing/2014/main" val="20001"/>
                    </a:ext>
                  </a:extLst>
                </a:gridCol>
                <a:gridCol w="1786322">
                  <a:extLst>
                    <a:ext uri="{9D8B030D-6E8A-4147-A177-3AD203B41FA5}">
                      <a16:colId xmlns:a16="http://schemas.microsoft.com/office/drawing/2014/main" val="20002"/>
                    </a:ext>
                  </a:extLst>
                </a:gridCol>
                <a:gridCol w="1786322">
                  <a:extLst>
                    <a:ext uri="{9D8B030D-6E8A-4147-A177-3AD203B41FA5}">
                      <a16:colId xmlns:a16="http://schemas.microsoft.com/office/drawing/2014/main" val="20003"/>
                    </a:ext>
                  </a:extLst>
                </a:gridCol>
                <a:gridCol w="1786322">
                  <a:extLst>
                    <a:ext uri="{9D8B030D-6E8A-4147-A177-3AD203B41FA5}">
                      <a16:colId xmlns:a16="http://schemas.microsoft.com/office/drawing/2014/main" val="20004"/>
                    </a:ext>
                  </a:extLst>
                </a:gridCol>
                <a:gridCol w="1786322">
                  <a:extLst>
                    <a:ext uri="{9D8B030D-6E8A-4147-A177-3AD203B41FA5}">
                      <a16:colId xmlns:a16="http://schemas.microsoft.com/office/drawing/2014/main" val="20005"/>
                    </a:ext>
                  </a:extLst>
                </a:gridCol>
                <a:gridCol w="1786322">
                  <a:extLst>
                    <a:ext uri="{9D8B030D-6E8A-4147-A177-3AD203B41FA5}">
                      <a16:colId xmlns:a16="http://schemas.microsoft.com/office/drawing/2014/main" val="20006"/>
                    </a:ext>
                  </a:extLst>
                </a:gridCol>
              </a:tblGrid>
              <a:tr h="507772">
                <a:tc>
                  <a:txBody>
                    <a:bodyPr/>
                    <a:lstStyle/>
                    <a:p>
                      <a:pPr algn="ctr"/>
                      <a:r>
                        <a:rPr lang="en-GB" sz="1800" dirty="0"/>
                        <a:t>Component</a:t>
                      </a:r>
                      <a:endParaRPr lang="en-GB" sz="1800" b="1" dirty="0"/>
                    </a:p>
                  </a:txBody>
                  <a:tcPr anchor="ctr"/>
                </a:tc>
                <a:tc>
                  <a:txBody>
                    <a:bodyPr/>
                    <a:lstStyle/>
                    <a:p>
                      <a:pPr algn="ctr"/>
                      <a:r>
                        <a:rPr lang="en-GB" dirty="0"/>
                        <a:t>Motherboard</a:t>
                      </a:r>
                    </a:p>
                  </a:txBody>
                  <a:tcPr anchor="ctr"/>
                </a:tc>
                <a:tc>
                  <a:txBody>
                    <a:bodyPr/>
                    <a:lstStyle/>
                    <a:p>
                      <a:pPr algn="ctr"/>
                      <a:r>
                        <a:rPr lang="en-GB" dirty="0"/>
                        <a:t>CPU</a:t>
                      </a:r>
                    </a:p>
                  </a:txBody>
                  <a:tcPr anchor="ctr"/>
                </a:tc>
                <a:tc>
                  <a:txBody>
                    <a:bodyPr/>
                    <a:lstStyle/>
                    <a:p>
                      <a:pPr algn="ctr"/>
                      <a:r>
                        <a:rPr lang="en-GB" dirty="0"/>
                        <a:t>RAM</a:t>
                      </a:r>
                    </a:p>
                  </a:txBody>
                  <a:tcPr anchor="ctr"/>
                </a:tc>
                <a:tc>
                  <a:txBody>
                    <a:bodyPr/>
                    <a:lstStyle/>
                    <a:p>
                      <a:pPr algn="ctr"/>
                      <a:r>
                        <a:rPr lang="en-GB" dirty="0"/>
                        <a:t>ROM</a:t>
                      </a:r>
                    </a:p>
                  </a:txBody>
                  <a:tcPr anchor="ctr"/>
                </a:tc>
                <a:tc>
                  <a:txBody>
                    <a:bodyPr/>
                    <a:lstStyle/>
                    <a:p>
                      <a:pPr algn="ctr"/>
                      <a:r>
                        <a:rPr lang="en-GB" dirty="0"/>
                        <a:t>Hard Drive</a:t>
                      </a:r>
                    </a:p>
                  </a:txBody>
                  <a:tcPr anchor="ctr"/>
                </a:tc>
                <a:tc>
                  <a:txBody>
                    <a:bodyPr/>
                    <a:lstStyle/>
                    <a:p>
                      <a:pPr algn="ctr"/>
                      <a:r>
                        <a:rPr lang="en-GB" dirty="0"/>
                        <a:t>CD/DVD Drive</a:t>
                      </a:r>
                    </a:p>
                  </a:txBody>
                  <a:tcPr anchor="ctr"/>
                </a:tc>
                <a:extLst>
                  <a:ext uri="{0D108BD9-81ED-4DB2-BD59-A6C34878D82A}">
                    <a16:rowId xmlns:a16="http://schemas.microsoft.com/office/drawing/2014/main" val="10000"/>
                  </a:ext>
                </a:extLst>
              </a:tr>
              <a:tr h="3122140">
                <a:tc>
                  <a:txBody>
                    <a:bodyPr/>
                    <a:lstStyle/>
                    <a:p>
                      <a:pPr algn="ctr"/>
                      <a:r>
                        <a:rPr lang="en-GB" sz="1800" b="1" dirty="0">
                          <a:solidFill>
                            <a:schemeClr val="bg1"/>
                          </a:solidFill>
                        </a:rPr>
                        <a:t>Description</a:t>
                      </a:r>
                    </a:p>
                  </a:txBody>
                  <a:tcPr anchor="ctr">
                    <a:solidFill>
                      <a:schemeClr val="accent1"/>
                    </a:solidFill>
                  </a:tcPr>
                </a:tc>
                <a:tc>
                  <a:txBody>
                    <a:bodyPr/>
                    <a:lstStyle/>
                    <a:p>
                      <a:endParaRPr lang="en-GB" dirty="0"/>
                    </a:p>
                  </a:txBody>
                  <a:tcPr/>
                </a:tc>
                <a:tc>
                  <a:txBody>
                    <a:bodyPr/>
                    <a:lstStyle/>
                    <a:p>
                      <a:endParaRPr lang="en-GB" dirty="0"/>
                    </a:p>
                  </a:txBody>
                  <a:tcPr/>
                </a:tc>
                <a:tc>
                  <a:txBody>
                    <a:bodyPr/>
                    <a:lstStyle/>
                    <a:p>
                      <a:endParaRPr lang="en-GB" dirty="0"/>
                    </a:p>
                  </a:txBody>
                  <a:tcPr/>
                </a:tc>
                <a:tc>
                  <a:txBody>
                    <a:bodyPr/>
                    <a:lstStyle/>
                    <a:p>
                      <a:endParaRPr lang="en-GB"/>
                    </a:p>
                  </a:txBody>
                  <a:tcPr/>
                </a:tc>
                <a:tc>
                  <a:txBody>
                    <a:bodyPr/>
                    <a:lstStyle/>
                    <a:p>
                      <a:endParaRPr lang="en-GB"/>
                    </a:p>
                  </a:txBody>
                  <a:tcPr/>
                </a:tc>
                <a:tc>
                  <a:txBody>
                    <a:bodyPr/>
                    <a:lstStyle/>
                    <a:p>
                      <a:endParaRPr lang="en-GB" dirty="0"/>
                    </a:p>
                  </a:txBody>
                  <a:tcPr/>
                </a:tc>
                <a:extLst>
                  <a:ext uri="{0D108BD9-81ED-4DB2-BD59-A6C34878D82A}">
                    <a16:rowId xmlns:a16="http://schemas.microsoft.com/office/drawing/2014/main" val="10001"/>
                  </a:ext>
                </a:extLst>
              </a:tr>
              <a:tr h="2166551">
                <a:tc>
                  <a:txBody>
                    <a:bodyPr/>
                    <a:lstStyle/>
                    <a:p>
                      <a:pPr algn="ctr"/>
                      <a:r>
                        <a:rPr lang="en-GB" sz="1800" b="1" dirty="0">
                          <a:solidFill>
                            <a:schemeClr val="bg1"/>
                          </a:solidFill>
                        </a:rPr>
                        <a:t>Image</a:t>
                      </a:r>
                    </a:p>
                  </a:txBody>
                  <a:tcPr anchor="ctr">
                    <a:solidFill>
                      <a:schemeClr val="accent1"/>
                    </a:solidFill>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dirty="0"/>
                    </a:p>
                  </a:txBody>
                  <a:tcPr/>
                </a:tc>
                <a:tc>
                  <a:txBody>
                    <a:bodyPr/>
                    <a:lstStyle/>
                    <a:p>
                      <a:endParaRPr lang="en-GB"/>
                    </a:p>
                  </a:txBody>
                  <a:tcPr/>
                </a:tc>
                <a:tc>
                  <a:txBody>
                    <a:bodyPr/>
                    <a:lstStyle/>
                    <a:p>
                      <a:endParaRPr lang="en-GB" dirty="0"/>
                    </a:p>
                  </a:txBody>
                  <a:tcPr/>
                </a:tc>
                <a:extLst>
                  <a:ext uri="{0D108BD9-81ED-4DB2-BD59-A6C34878D82A}">
                    <a16:rowId xmlns:a16="http://schemas.microsoft.com/office/drawing/2014/main" val="10002"/>
                  </a:ext>
                </a:extLst>
              </a:tr>
            </a:tbl>
          </a:graphicData>
        </a:graphic>
      </p:graphicFrame>
      <p:sp>
        <p:nvSpPr>
          <p:cNvPr id="2" name="Title 1"/>
          <p:cNvSpPr>
            <a:spLocks noGrp="1"/>
          </p:cNvSpPr>
          <p:nvPr>
            <p:ph type="title"/>
          </p:nvPr>
        </p:nvSpPr>
        <p:spPr>
          <a:xfrm>
            <a:off x="813486" y="34811"/>
            <a:ext cx="6963033" cy="769139"/>
          </a:xfrm>
        </p:spPr>
        <p:txBody>
          <a:bodyPr>
            <a:normAutofit fontScale="90000"/>
          </a:bodyPr>
          <a:lstStyle/>
          <a:p>
            <a:r>
              <a:rPr lang="en-GB" dirty="0"/>
              <a:t>Task: Internal Components</a:t>
            </a:r>
          </a:p>
        </p:txBody>
      </p:sp>
      <p:pic>
        <p:nvPicPr>
          <p:cNvPr id="14" name="Picture 13"/>
          <p:cNvPicPr>
            <a:picLocks noChangeAspect="1"/>
          </p:cNvPicPr>
          <p:nvPr/>
        </p:nvPicPr>
        <p:blipFill>
          <a:blip r:embed="rId2"/>
          <a:stretch>
            <a:fillRect/>
          </a:stretch>
        </p:blipFill>
        <p:spPr>
          <a:xfrm>
            <a:off x="9746809" y="5501481"/>
            <a:ext cx="1688789" cy="1428567"/>
          </a:xfrm>
          <a:prstGeom prst="rect">
            <a:avLst/>
          </a:prstGeom>
        </p:spPr>
      </p:pic>
      <p:pic>
        <p:nvPicPr>
          <p:cNvPr id="15" name="Picture 14"/>
          <p:cNvPicPr>
            <a:picLocks noChangeAspect="1"/>
          </p:cNvPicPr>
          <p:nvPr/>
        </p:nvPicPr>
        <p:blipFill>
          <a:blip r:embed="rId3"/>
          <a:stretch>
            <a:fillRect/>
          </a:stretch>
        </p:blipFill>
        <p:spPr>
          <a:xfrm>
            <a:off x="10284220" y="5311899"/>
            <a:ext cx="1693346" cy="1272034"/>
          </a:xfrm>
          <a:prstGeom prst="rect">
            <a:avLst/>
          </a:prstGeom>
        </p:spPr>
      </p:pic>
      <p:pic>
        <p:nvPicPr>
          <p:cNvPr id="16" name="Picture 15"/>
          <p:cNvPicPr>
            <a:picLocks noChangeAspect="1"/>
          </p:cNvPicPr>
          <p:nvPr/>
        </p:nvPicPr>
        <p:blipFill>
          <a:blip r:embed="rId4"/>
          <a:stretch>
            <a:fillRect/>
          </a:stretch>
        </p:blipFill>
        <p:spPr>
          <a:xfrm>
            <a:off x="10612509" y="5693513"/>
            <a:ext cx="1670461" cy="1115098"/>
          </a:xfrm>
          <a:prstGeom prst="rect">
            <a:avLst/>
          </a:prstGeom>
        </p:spPr>
      </p:pic>
      <p:pic>
        <p:nvPicPr>
          <p:cNvPr id="17" name="Picture 16"/>
          <p:cNvPicPr>
            <a:picLocks noChangeAspect="1"/>
          </p:cNvPicPr>
          <p:nvPr/>
        </p:nvPicPr>
        <p:blipFill>
          <a:blip r:embed="rId5"/>
          <a:stretch>
            <a:fillRect/>
          </a:stretch>
        </p:blipFill>
        <p:spPr>
          <a:xfrm>
            <a:off x="10677758" y="5348008"/>
            <a:ext cx="1624797" cy="1452861"/>
          </a:xfrm>
          <a:prstGeom prst="rect">
            <a:avLst/>
          </a:prstGeom>
        </p:spPr>
      </p:pic>
      <p:pic>
        <p:nvPicPr>
          <p:cNvPr id="18" name="Picture 17"/>
          <p:cNvPicPr>
            <a:picLocks noChangeAspect="1"/>
          </p:cNvPicPr>
          <p:nvPr/>
        </p:nvPicPr>
        <p:blipFill>
          <a:blip r:embed="rId6"/>
          <a:stretch>
            <a:fillRect/>
          </a:stretch>
        </p:blipFill>
        <p:spPr>
          <a:xfrm>
            <a:off x="10515934" y="5063165"/>
            <a:ext cx="1641698" cy="1169773"/>
          </a:xfrm>
          <a:prstGeom prst="rect">
            <a:avLst/>
          </a:prstGeom>
        </p:spPr>
      </p:pic>
      <p:sp>
        <p:nvSpPr>
          <p:cNvPr id="20" name="TextBox 19"/>
          <p:cNvSpPr txBox="1"/>
          <p:nvPr/>
        </p:nvSpPr>
        <p:spPr>
          <a:xfrm>
            <a:off x="7879931" y="98854"/>
            <a:ext cx="4076585" cy="646331"/>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GB" dirty="0"/>
              <a:t>Can you match the statements and images below to the correct component? </a:t>
            </a:r>
          </a:p>
        </p:txBody>
      </p:sp>
      <p:pic>
        <p:nvPicPr>
          <p:cNvPr id="26" name="Picture 25"/>
          <p:cNvPicPr>
            <a:picLocks noChangeAspect="1"/>
          </p:cNvPicPr>
          <p:nvPr/>
        </p:nvPicPr>
        <p:blipFill>
          <a:blip r:embed="rId7"/>
          <a:stretch>
            <a:fillRect/>
          </a:stretch>
        </p:blipFill>
        <p:spPr>
          <a:xfrm>
            <a:off x="10010134" y="5839659"/>
            <a:ext cx="1239295" cy="752209"/>
          </a:xfrm>
          <a:prstGeom prst="rect">
            <a:avLst/>
          </a:prstGeom>
        </p:spPr>
      </p:pic>
      <p:pic>
        <p:nvPicPr>
          <p:cNvPr id="34" name="Picture 33"/>
          <p:cNvPicPr>
            <a:picLocks noChangeAspect="1"/>
          </p:cNvPicPr>
          <p:nvPr/>
        </p:nvPicPr>
        <p:blipFill>
          <a:blip r:embed="rId8"/>
          <a:stretch>
            <a:fillRect/>
          </a:stretch>
        </p:blipFill>
        <p:spPr>
          <a:xfrm>
            <a:off x="10332373" y="3276437"/>
            <a:ext cx="1713124" cy="2871465"/>
          </a:xfrm>
          <a:prstGeom prst="rect">
            <a:avLst/>
          </a:prstGeom>
        </p:spPr>
      </p:pic>
      <p:pic>
        <p:nvPicPr>
          <p:cNvPr id="35" name="Picture 34"/>
          <p:cNvPicPr>
            <a:picLocks noChangeAspect="1"/>
          </p:cNvPicPr>
          <p:nvPr/>
        </p:nvPicPr>
        <p:blipFill>
          <a:blip r:embed="rId9"/>
          <a:stretch>
            <a:fillRect/>
          </a:stretch>
        </p:blipFill>
        <p:spPr>
          <a:xfrm>
            <a:off x="8135298" y="3755144"/>
            <a:ext cx="1719221" cy="2828789"/>
          </a:xfrm>
          <a:prstGeom prst="rect">
            <a:avLst/>
          </a:prstGeom>
        </p:spPr>
      </p:pic>
      <p:pic>
        <p:nvPicPr>
          <p:cNvPr id="36" name="Picture 35"/>
          <p:cNvPicPr>
            <a:picLocks noChangeAspect="1"/>
          </p:cNvPicPr>
          <p:nvPr/>
        </p:nvPicPr>
        <p:blipFill>
          <a:blip r:embed="rId10"/>
          <a:stretch>
            <a:fillRect/>
          </a:stretch>
        </p:blipFill>
        <p:spPr>
          <a:xfrm>
            <a:off x="7451065" y="4052258"/>
            <a:ext cx="1700931" cy="2871465"/>
          </a:xfrm>
          <a:prstGeom prst="rect">
            <a:avLst/>
          </a:prstGeom>
        </p:spPr>
      </p:pic>
      <p:pic>
        <p:nvPicPr>
          <p:cNvPr id="37" name="Picture 36"/>
          <p:cNvPicPr>
            <a:picLocks noChangeAspect="1"/>
          </p:cNvPicPr>
          <p:nvPr/>
        </p:nvPicPr>
        <p:blipFill>
          <a:blip r:embed="rId11"/>
          <a:stretch>
            <a:fillRect/>
          </a:stretch>
        </p:blipFill>
        <p:spPr>
          <a:xfrm>
            <a:off x="8382407" y="3949352"/>
            <a:ext cx="1621677" cy="2810500"/>
          </a:xfrm>
          <a:prstGeom prst="rect">
            <a:avLst/>
          </a:prstGeom>
        </p:spPr>
      </p:pic>
      <p:pic>
        <p:nvPicPr>
          <p:cNvPr id="38" name="Picture 37"/>
          <p:cNvPicPr>
            <a:picLocks noChangeAspect="1"/>
          </p:cNvPicPr>
          <p:nvPr/>
        </p:nvPicPr>
        <p:blipFill>
          <a:blip r:embed="rId12"/>
          <a:stretch>
            <a:fillRect/>
          </a:stretch>
        </p:blipFill>
        <p:spPr>
          <a:xfrm>
            <a:off x="9981275" y="3181168"/>
            <a:ext cx="1646063" cy="2938527"/>
          </a:xfrm>
          <a:prstGeom prst="rect">
            <a:avLst/>
          </a:prstGeom>
        </p:spPr>
      </p:pic>
      <p:pic>
        <p:nvPicPr>
          <p:cNvPr id="39" name="Picture 38"/>
          <p:cNvPicPr>
            <a:picLocks noChangeAspect="1"/>
          </p:cNvPicPr>
          <p:nvPr/>
        </p:nvPicPr>
        <p:blipFill>
          <a:blip r:embed="rId13"/>
          <a:stretch>
            <a:fillRect/>
          </a:stretch>
        </p:blipFill>
        <p:spPr>
          <a:xfrm>
            <a:off x="10324750" y="3733897"/>
            <a:ext cx="1652159" cy="2810500"/>
          </a:xfrm>
          <a:prstGeom prst="rect">
            <a:avLst/>
          </a:prstGeom>
        </p:spPr>
      </p:pic>
    </p:spTree>
    <p:extLst>
      <p:ext uri="{BB962C8B-B14F-4D97-AF65-F5344CB8AC3E}">
        <p14:creationId xmlns:p14="http://schemas.microsoft.com/office/powerpoint/2010/main" val="12965475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Complete Worksheet 2</a:t>
            </a:r>
            <a:endParaRPr lang="en-GB" dirty="0"/>
          </a:p>
        </p:txBody>
      </p:sp>
      <p:sp>
        <p:nvSpPr>
          <p:cNvPr id="3" name="Content Placeholder 2"/>
          <p:cNvSpPr>
            <a:spLocks noGrp="1"/>
          </p:cNvSpPr>
          <p:nvPr>
            <p:ph idx="1"/>
          </p:nvPr>
        </p:nvSpPr>
        <p:spPr/>
        <p:txBody>
          <a:bodyPr/>
          <a:lstStyle/>
          <a:p>
            <a:endParaRPr lang="en-GB"/>
          </a:p>
        </p:txBody>
      </p:sp>
    </p:spTree>
    <p:extLst>
      <p:ext uri="{BB962C8B-B14F-4D97-AF65-F5344CB8AC3E}">
        <p14:creationId xmlns:p14="http://schemas.microsoft.com/office/powerpoint/2010/main" val="17968711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dirty="0"/>
              <a:t>Fetch-Execute Cycle</a:t>
            </a:r>
          </a:p>
        </p:txBody>
      </p:sp>
      <p:sp>
        <p:nvSpPr>
          <p:cNvPr id="11" name="Content Placeholder 10"/>
          <p:cNvSpPr>
            <a:spLocks noGrp="1"/>
          </p:cNvSpPr>
          <p:nvPr>
            <p:ph idx="1"/>
          </p:nvPr>
        </p:nvSpPr>
        <p:spPr>
          <a:xfrm>
            <a:off x="626076" y="1627917"/>
            <a:ext cx="10727724" cy="2861705"/>
          </a:xfrm>
        </p:spPr>
        <p:txBody>
          <a:bodyPr>
            <a:normAutofit/>
          </a:bodyPr>
          <a:lstStyle/>
          <a:p>
            <a:r>
              <a:rPr lang="en-GB" dirty="0"/>
              <a:t>To run a program (e.g. Word or PowerPoint), the CPU </a:t>
            </a:r>
            <a:r>
              <a:rPr lang="en-GB" b="1" dirty="0"/>
              <a:t>Fetches</a:t>
            </a:r>
            <a:r>
              <a:rPr lang="en-GB" dirty="0"/>
              <a:t> an instruction from memory, </a:t>
            </a:r>
            <a:r>
              <a:rPr lang="en-GB" b="1" dirty="0"/>
              <a:t>Decodes</a:t>
            </a:r>
            <a:r>
              <a:rPr lang="en-GB" dirty="0"/>
              <a:t> it into binary then </a:t>
            </a:r>
            <a:r>
              <a:rPr lang="en-GB" b="1" dirty="0"/>
              <a:t>Executes</a:t>
            </a:r>
            <a:r>
              <a:rPr lang="en-GB" dirty="0"/>
              <a:t> it. </a:t>
            </a:r>
          </a:p>
          <a:p>
            <a:r>
              <a:rPr lang="en-GB" dirty="0"/>
              <a:t>This is repeated in a continuous cycle and is known as the </a:t>
            </a:r>
            <a:r>
              <a:rPr lang="en-GB" b="1" dirty="0"/>
              <a:t>Fetch-Execute Cycle</a:t>
            </a:r>
            <a:r>
              <a:rPr lang="en-GB" dirty="0"/>
              <a:t>.</a:t>
            </a:r>
          </a:p>
          <a:p>
            <a:r>
              <a:rPr lang="en-GB" dirty="0"/>
              <a:t>The CPU executes </a:t>
            </a:r>
            <a:r>
              <a:rPr lang="en-GB" b="1" dirty="0"/>
              <a:t>one instruction at a time </a:t>
            </a:r>
            <a:r>
              <a:rPr lang="en-GB" dirty="0"/>
              <a:t>but is capable of performing </a:t>
            </a:r>
            <a:r>
              <a:rPr lang="en-GB" b="1" dirty="0"/>
              <a:t>billions of instructions every second</a:t>
            </a:r>
            <a:r>
              <a:rPr lang="en-GB" dirty="0"/>
              <a:t>. </a:t>
            </a:r>
          </a:p>
        </p:txBody>
      </p:sp>
      <p:graphicFrame>
        <p:nvGraphicFramePr>
          <p:cNvPr id="12" name="Table 11"/>
          <p:cNvGraphicFramePr>
            <a:graphicFrameLocks noGrp="1"/>
          </p:cNvGraphicFramePr>
          <p:nvPr>
            <p:extLst>
              <p:ext uri="{D42A27DB-BD31-4B8C-83A1-F6EECF244321}">
                <p14:modId xmlns:p14="http://schemas.microsoft.com/office/powerpoint/2010/main" val="1874359087"/>
              </p:ext>
            </p:extLst>
          </p:nvPr>
        </p:nvGraphicFramePr>
        <p:xfrm>
          <a:off x="1716039" y="4548400"/>
          <a:ext cx="8389175" cy="1942077"/>
        </p:xfrm>
        <a:graphic>
          <a:graphicData uri="http://schemas.openxmlformats.org/drawingml/2006/table">
            <a:tbl>
              <a:tblPr firstRow="1" bandRow="1">
                <a:tableStyleId>{5C22544A-7EE6-4342-B048-85BDC9FD1C3A}</a:tableStyleId>
              </a:tblPr>
              <a:tblGrid>
                <a:gridCol w="7064756">
                  <a:extLst>
                    <a:ext uri="{9D8B030D-6E8A-4147-A177-3AD203B41FA5}">
                      <a16:colId xmlns:a16="http://schemas.microsoft.com/office/drawing/2014/main" val="20000"/>
                    </a:ext>
                  </a:extLst>
                </a:gridCol>
                <a:gridCol w="1324419">
                  <a:extLst>
                    <a:ext uri="{9D8B030D-6E8A-4147-A177-3AD203B41FA5}">
                      <a16:colId xmlns:a16="http://schemas.microsoft.com/office/drawing/2014/main" val="20001"/>
                    </a:ext>
                  </a:extLst>
                </a:gridCol>
              </a:tblGrid>
              <a:tr h="324681">
                <a:tc>
                  <a:txBody>
                    <a:bodyPr/>
                    <a:lstStyle/>
                    <a:p>
                      <a:pPr algn="ctr"/>
                      <a:r>
                        <a:rPr lang="en-GB" sz="2400" dirty="0"/>
                        <a:t>Event</a:t>
                      </a:r>
                    </a:p>
                  </a:txBody>
                  <a:tcPr/>
                </a:tc>
                <a:tc>
                  <a:txBody>
                    <a:bodyPr/>
                    <a:lstStyle/>
                    <a:p>
                      <a:pPr algn="ctr"/>
                      <a:r>
                        <a:rPr lang="en-GB" sz="2400" dirty="0"/>
                        <a:t>Location</a:t>
                      </a:r>
                    </a:p>
                  </a:txBody>
                  <a:tcPr/>
                </a:tc>
                <a:extLst>
                  <a:ext uri="{0D108BD9-81ED-4DB2-BD59-A6C34878D82A}">
                    <a16:rowId xmlns:a16="http://schemas.microsoft.com/office/drawing/2014/main" val="10000"/>
                  </a:ext>
                </a:extLst>
              </a:tr>
              <a:tr h="494959">
                <a:tc>
                  <a:txBody>
                    <a:bodyPr/>
                    <a:lstStyle/>
                    <a:p>
                      <a:pPr algn="l"/>
                      <a:r>
                        <a:rPr lang="en-GB" sz="2400" b="1" dirty="0"/>
                        <a:t>Fetch</a:t>
                      </a:r>
                      <a:r>
                        <a:rPr lang="en-GB" sz="2400" dirty="0"/>
                        <a:t> an instruction from main memory.</a:t>
                      </a:r>
                    </a:p>
                  </a:txBody>
                  <a:tcPr/>
                </a:tc>
                <a:tc>
                  <a:txBody>
                    <a:bodyPr/>
                    <a:lstStyle/>
                    <a:p>
                      <a:pPr algn="ctr"/>
                      <a:r>
                        <a:rPr lang="en-GB" sz="2400" b="1" dirty="0"/>
                        <a:t>RAM</a:t>
                      </a:r>
                    </a:p>
                  </a:txBody>
                  <a:tcPr/>
                </a:tc>
                <a:extLst>
                  <a:ext uri="{0D108BD9-81ED-4DB2-BD59-A6C34878D82A}">
                    <a16:rowId xmlns:a16="http://schemas.microsoft.com/office/drawing/2014/main" val="10001"/>
                  </a:ext>
                </a:extLst>
              </a:tr>
              <a:tr h="494959">
                <a:tc>
                  <a:txBody>
                    <a:bodyPr/>
                    <a:lstStyle/>
                    <a:p>
                      <a:pPr algn="l"/>
                      <a:r>
                        <a:rPr lang="en-GB" sz="2400" b="1" dirty="0"/>
                        <a:t>Decode</a:t>
                      </a:r>
                      <a:r>
                        <a:rPr lang="en-GB" sz="2400" dirty="0"/>
                        <a:t> the instruction from coding language to binary.</a:t>
                      </a:r>
                    </a:p>
                  </a:txBody>
                  <a:tcPr/>
                </a:tc>
                <a:tc>
                  <a:txBody>
                    <a:bodyPr/>
                    <a:lstStyle/>
                    <a:p>
                      <a:pPr algn="ctr"/>
                      <a:r>
                        <a:rPr lang="en-GB" sz="2400" b="1" dirty="0"/>
                        <a:t>CPU</a:t>
                      </a:r>
                    </a:p>
                  </a:txBody>
                  <a:tcPr/>
                </a:tc>
                <a:extLst>
                  <a:ext uri="{0D108BD9-81ED-4DB2-BD59-A6C34878D82A}">
                    <a16:rowId xmlns:a16="http://schemas.microsoft.com/office/drawing/2014/main" val="10002"/>
                  </a:ext>
                </a:extLst>
              </a:tr>
              <a:tr h="494959">
                <a:tc>
                  <a:txBody>
                    <a:bodyPr/>
                    <a:lstStyle/>
                    <a:p>
                      <a:pPr algn="l"/>
                      <a:r>
                        <a:rPr lang="en-GB" sz="2400" b="1" dirty="0"/>
                        <a:t>Execute</a:t>
                      </a:r>
                      <a:r>
                        <a:rPr lang="en-GB" sz="2400" dirty="0"/>
                        <a:t> the instruction.</a:t>
                      </a:r>
                    </a:p>
                  </a:txBody>
                  <a:tcPr/>
                </a:tc>
                <a:tc>
                  <a:txBody>
                    <a:bodyPr/>
                    <a:lstStyle/>
                    <a:p>
                      <a:pPr algn="ctr"/>
                      <a:r>
                        <a:rPr lang="en-GB" sz="2400" b="1" dirty="0"/>
                        <a:t>CPU</a:t>
                      </a:r>
                    </a:p>
                  </a:txBody>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199620609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1797" y="183893"/>
            <a:ext cx="10515600" cy="746983"/>
          </a:xfrm>
        </p:spPr>
        <p:txBody>
          <a:bodyPr/>
          <a:lstStyle/>
          <a:p>
            <a:pPr algn="ctr"/>
            <a:r>
              <a:rPr lang="en-GB" dirty="0"/>
              <a:t>Fetch-Execute Cycle in Action </a:t>
            </a:r>
          </a:p>
        </p:txBody>
      </p:sp>
      <p:sp>
        <p:nvSpPr>
          <p:cNvPr id="7" name="TextBox 6">
            <a:extLst>
              <a:ext uri="{FF2B5EF4-FFF2-40B4-BE49-F238E27FC236}">
                <a16:creationId xmlns:a16="http://schemas.microsoft.com/office/drawing/2014/main" id="{73EDEC43-CBFE-3A4F-B1DB-23BBC4620DC6}"/>
              </a:ext>
            </a:extLst>
          </p:cNvPr>
          <p:cNvSpPr txBox="1"/>
          <p:nvPr/>
        </p:nvSpPr>
        <p:spPr>
          <a:xfrm>
            <a:off x="1736828" y="1370172"/>
            <a:ext cx="2232454" cy="4939814"/>
          </a:xfrm>
          <a:prstGeom prst="rect">
            <a:avLst/>
          </a:prstGeom>
          <a:ln w="28575"/>
        </p:spPr>
        <p:style>
          <a:lnRef idx="2">
            <a:schemeClr val="dk1"/>
          </a:lnRef>
          <a:fillRef idx="1">
            <a:schemeClr val="lt1"/>
          </a:fillRef>
          <a:effectRef idx="0">
            <a:schemeClr val="dk1"/>
          </a:effectRef>
          <a:fontRef idx="minor">
            <a:schemeClr val="dk1"/>
          </a:fontRef>
        </p:style>
        <p:txBody>
          <a:bodyPr wrap="square" rtlCol="0">
            <a:spAutoFit/>
          </a:bodyPr>
          <a:lstStyle/>
          <a:p>
            <a:r>
              <a:rPr lang="en-GB" sz="2100" b="1" dirty="0"/>
              <a:t>The process:</a:t>
            </a:r>
          </a:p>
          <a:p>
            <a:pPr marL="342900" indent="-342900">
              <a:buAutoNum type="arabicPeriod"/>
            </a:pPr>
            <a:r>
              <a:rPr lang="en-GB" sz="2100" dirty="0"/>
              <a:t>User </a:t>
            </a:r>
            <a:r>
              <a:rPr lang="en-GB" sz="2100" b="1" dirty="0"/>
              <a:t>inputs</a:t>
            </a:r>
            <a:r>
              <a:rPr lang="en-GB" sz="2100" dirty="0"/>
              <a:t> an instruction.</a:t>
            </a:r>
          </a:p>
          <a:p>
            <a:pPr marL="342900" indent="-342900">
              <a:buAutoNum type="arabicPeriod"/>
            </a:pPr>
            <a:r>
              <a:rPr lang="en-GB" sz="2100" dirty="0"/>
              <a:t>Instruction is sent to </a:t>
            </a:r>
            <a:r>
              <a:rPr lang="en-GB" sz="2100" b="1" dirty="0"/>
              <a:t>RAM</a:t>
            </a:r>
            <a:r>
              <a:rPr lang="en-GB" sz="2100" dirty="0"/>
              <a:t>.</a:t>
            </a:r>
          </a:p>
          <a:p>
            <a:pPr marL="342900" indent="-342900">
              <a:buAutoNum type="arabicPeriod"/>
            </a:pPr>
            <a:r>
              <a:rPr lang="en-GB" sz="2100" dirty="0"/>
              <a:t>The instruction is </a:t>
            </a:r>
            <a:r>
              <a:rPr lang="en-GB" sz="2100" b="1" dirty="0">
                <a:solidFill>
                  <a:srgbClr val="FF0000"/>
                </a:solidFill>
              </a:rPr>
              <a:t>fetched</a:t>
            </a:r>
            <a:r>
              <a:rPr lang="en-GB" sz="2100" dirty="0"/>
              <a:t> from </a:t>
            </a:r>
            <a:r>
              <a:rPr lang="en-GB" sz="2100" b="1" dirty="0"/>
              <a:t>RAM</a:t>
            </a:r>
            <a:r>
              <a:rPr lang="en-GB" sz="2100" dirty="0"/>
              <a:t> and taken to the </a:t>
            </a:r>
            <a:r>
              <a:rPr lang="en-GB" sz="2100" b="1" dirty="0"/>
              <a:t>CPU</a:t>
            </a:r>
            <a:r>
              <a:rPr lang="en-GB" sz="2100" dirty="0"/>
              <a:t>.</a:t>
            </a:r>
          </a:p>
          <a:p>
            <a:pPr marL="342900" indent="-342900">
              <a:buAutoNum type="arabicPeriod"/>
            </a:pPr>
            <a:r>
              <a:rPr lang="en-GB" sz="2100" dirty="0"/>
              <a:t>The instruction is </a:t>
            </a:r>
            <a:r>
              <a:rPr lang="en-GB" sz="2100" b="1" dirty="0">
                <a:solidFill>
                  <a:srgbClr val="FF0000"/>
                </a:solidFill>
              </a:rPr>
              <a:t>decoded</a:t>
            </a:r>
            <a:r>
              <a:rPr lang="en-GB" sz="2100" dirty="0"/>
              <a:t> in the </a:t>
            </a:r>
            <a:r>
              <a:rPr lang="en-GB" sz="2100" b="1" dirty="0"/>
              <a:t>CPU</a:t>
            </a:r>
            <a:r>
              <a:rPr lang="en-GB" sz="2100" dirty="0"/>
              <a:t>.</a:t>
            </a:r>
          </a:p>
          <a:p>
            <a:pPr marL="342900" indent="-342900">
              <a:buAutoNum type="arabicPeriod"/>
            </a:pPr>
            <a:r>
              <a:rPr lang="en-GB" sz="2100" dirty="0"/>
              <a:t>The </a:t>
            </a:r>
            <a:r>
              <a:rPr lang="en-GB" sz="2100" b="1" dirty="0"/>
              <a:t>CPU </a:t>
            </a:r>
            <a:r>
              <a:rPr lang="en-GB" sz="2100" b="1" dirty="0">
                <a:solidFill>
                  <a:srgbClr val="FF0000"/>
                </a:solidFill>
              </a:rPr>
              <a:t>executes</a:t>
            </a:r>
            <a:r>
              <a:rPr lang="en-GB" sz="2100" dirty="0"/>
              <a:t> the instruction. </a:t>
            </a:r>
          </a:p>
        </p:txBody>
      </p:sp>
      <p:pic>
        <p:nvPicPr>
          <p:cNvPr id="8" name="Picture 7">
            <a:extLst>
              <a:ext uri="{FF2B5EF4-FFF2-40B4-BE49-F238E27FC236}">
                <a16:creationId xmlns:a16="http://schemas.microsoft.com/office/drawing/2014/main" id="{BD963BF3-7D66-E34E-BAFA-35175A11E94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89380" y="1098884"/>
            <a:ext cx="5482390" cy="5482390"/>
          </a:xfrm>
          <a:prstGeom prst="rect">
            <a:avLst/>
          </a:prstGeom>
        </p:spPr>
      </p:pic>
    </p:spTree>
    <p:extLst>
      <p:ext uri="{BB962C8B-B14F-4D97-AF65-F5344CB8AC3E}">
        <p14:creationId xmlns:p14="http://schemas.microsoft.com/office/powerpoint/2010/main" val="37643144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83893"/>
            <a:ext cx="10515600" cy="961167"/>
          </a:xfrm>
        </p:spPr>
        <p:txBody>
          <a:bodyPr>
            <a:normAutofit fontScale="90000"/>
          </a:bodyPr>
          <a:lstStyle/>
          <a:p>
            <a:pPr algn="ctr"/>
            <a:r>
              <a:rPr lang="en-GB" sz="4000" dirty="0"/>
              <a:t>Task: Create a Fetch-Execute Cycle Diagram</a:t>
            </a:r>
          </a:p>
        </p:txBody>
      </p:sp>
      <p:sp>
        <p:nvSpPr>
          <p:cNvPr id="4" name="TextBox 3"/>
          <p:cNvSpPr txBox="1"/>
          <p:nvPr/>
        </p:nvSpPr>
        <p:spPr>
          <a:xfrm>
            <a:off x="838200" y="1122708"/>
            <a:ext cx="9655524" cy="923330"/>
          </a:xfrm>
          <a:prstGeom prst="rect">
            <a:avLst/>
          </a:prstGeom>
          <a:ln/>
        </p:spPr>
        <p:style>
          <a:lnRef idx="2">
            <a:schemeClr val="dk1"/>
          </a:lnRef>
          <a:fillRef idx="1">
            <a:schemeClr val="lt1"/>
          </a:fillRef>
          <a:effectRef idx="0">
            <a:schemeClr val="dk1"/>
          </a:effectRef>
          <a:fontRef idx="minor">
            <a:schemeClr val="dk1"/>
          </a:fontRef>
        </p:style>
        <p:txBody>
          <a:bodyPr wrap="square" rtlCol="0">
            <a:spAutoFit/>
          </a:bodyPr>
          <a:lstStyle/>
          <a:p>
            <a:r>
              <a:rPr lang="en-GB" b="1" u="sng" dirty="0"/>
              <a:t>Task</a:t>
            </a:r>
            <a:r>
              <a:rPr lang="en-GB" dirty="0"/>
              <a:t>: Using the information on the previous slides, complete the Fetch-Execute Cycle diagram below by adding the relevant information for each phase.</a:t>
            </a:r>
          </a:p>
          <a:p>
            <a:r>
              <a:rPr lang="en-GB" b="1" u="sng" dirty="0"/>
              <a:t>Extension</a:t>
            </a:r>
            <a:r>
              <a:rPr lang="en-GB" dirty="0"/>
              <a:t>: Change the colours for each phase of the cycle.</a:t>
            </a:r>
          </a:p>
        </p:txBody>
      </p:sp>
      <p:pic>
        <p:nvPicPr>
          <p:cNvPr id="6" name="Picture 5"/>
          <p:cNvPicPr>
            <a:picLocks noChangeAspect="1"/>
          </p:cNvPicPr>
          <p:nvPr/>
        </p:nvPicPr>
        <p:blipFill>
          <a:blip r:embed="rId2"/>
          <a:stretch>
            <a:fillRect/>
          </a:stretch>
        </p:blipFill>
        <p:spPr>
          <a:xfrm>
            <a:off x="10615232" y="1122708"/>
            <a:ext cx="860076" cy="860076"/>
          </a:xfrm>
          <a:prstGeom prst="rect">
            <a:avLst/>
          </a:prstGeom>
          <a:ln>
            <a:noFill/>
          </a:ln>
          <a:effectLst>
            <a:outerShdw blurRad="292100" dist="139700" dir="2700000" algn="tl" rotWithShape="0">
              <a:srgbClr val="333333">
                <a:alpha val="65000"/>
              </a:srgbClr>
            </a:outerShdw>
          </a:effectLst>
        </p:spPr>
      </p:pic>
      <p:graphicFrame>
        <p:nvGraphicFramePr>
          <p:cNvPr id="5" name="Diagram 4">
            <a:extLst>
              <a:ext uri="{FF2B5EF4-FFF2-40B4-BE49-F238E27FC236}">
                <a16:creationId xmlns:a16="http://schemas.microsoft.com/office/drawing/2014/main" id="{31405798-799D-F940-B29E-9F81497626F7}"/>
              </a:ext>
            </a:extLst>
          </p:cNvPr>
          <p:cNvGraphicFramePr/>
          <p:nvPr>
            <p:extLst>
              <p:ext uri="{D42A27DB-BD31-4B8C-83A1-F6EECF244321}">
                <p14:modId xmlns:p14="http://schemas.microsoft.com/office/powerpoint/2010/main" val="1611869637"/>
              </p:ext>
            </p:extLst>
          </p:nvPr>
        </p:nvGraphicFramePr>
        <p:xfrm>
          <a:off x="1551162" y="2218734"/>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767468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Learning Objectives</a:t>
            </a:r>
          </a:p>
        </p:txBody>
      </p:sp>
      <p:sp>
        <p:nvSpPr>
          <p:cNvPr id="3" name="Content Placeholder 2"/>
          <p:cNvSpPr>
            <a:spLocks noGrp="1"/>
          </p:cNvSpPr>
          <p:nvPr>
            <p:ph idx="1"/>
          </p:nvPr>
        </p:nvSpPr>
        <p:spPr>
          <a:xfrm>
            <a:off x="838200" y="1690687"/>
            <a:ext cx="10515600" cy="4298221"/>
          </a:xfrm>
        </p:spPr>
        <p:style>
          <a:lnRef idx="2">
            <a:schemeClr val="dk1"/>
          </a:lnRef>
          <a:fillRef idx="1">
            <a:schemeClr val="lt1"/>
          </a:fillRef>
          <a:effectRef idx="0">
            <a:schemeClr val="dk1"/>
          </a:effectRef>
          <a:fontRef idx="minor">
            <a:schemeClr val="dk1"/>
          </a:fontRef>
        </p:style>
        <p:txBody>
          <a:bodyPr anchor="ctr">
            <a:normAutofit fontScale="92500" lnSpcReduction="10000"/>
          </a:bodyPr>
          <a:lstStyle/>
          <a:p>
            <a:pPr marL="0" indent="0">
              <a:buNone/>
            </a:pPr>
            <a:r>
              <a:rPr lang="en-GB" b="1" dirty="0"/>
              <a:t>What are we learning?</a:t>
            </a:r>
          </a:p>
          <a:p>
            <a:r>
              <a:rPr lang="en-GB" dirty="0"/>
              <a:t>To show understanding of the difference between </a:t>
            </a:r>
            <a:r>
              <a:rPr lang="en-GB" b="1" dirty="0">
                <a:solidFill>
                  <a:srgbClr val="FF0000"/>
                </a:solidFill>
              </a:rPr>
              <a:t>input</a:t>
            </a:r>
            <a:r>
              <a:rPr lang="en-GB" dirty="0"/>
              <a:t> and </a:t>
            </a:r>
            <a:r>
              <a:rPr lang="en-GB" b="1" dirty="0">
                <a:solidFill>
                  <a:srgbClr val="FF0000"/>
                </a:solidFill>
              </a:rPr>
              <a:t>output</a:t>
            </a:r>
            <a:r>
              <a:rPr lang="en-GB" dirty="0"/>
              <a:t> devices with suitable examples.</a:t>
            </a:r>
          </a:p>
          <a:p>
            <a:r>
              <a:rPr lang="en-GB" dirty="0"/>
              <a:t>To understand the difference between</a:t>
            </a:r>
            <a:r>
              <a:rPr lang="en-GB" b="1" dirty="0"/>
              <a:t> </a:t>
            </a:r>
            <a:r>
              <a:rPr lang="en-GB" b="1" dirty="0">
                <a:solidFill>
                  <a:srgbClr val="FF0000"/>
                </a:solidFill>
              </a:rPr>
              <a:t>internal</a:t>
            </a:r>
            <a:r>
              <a:rPr lang="en-GB" b="1" dirty="0"/>
              <a:t> </a:t>
            </a:r>
            <a:r>
              <a:rPr lang="en-GB" dirty="0"/>
              <a:t>and </a:t>
            </a:r>
            <a:r>
              <a:rPr lang="en-GB" b="1" dirty="0">
                <a:solidFill>
                  <a:srgbClr val="FF0000"/>
                </a:solidFill>
              </a:rPr>
              <a:t>external devices </a:t>
            </a:r>
            <a:r>
              <a:rPr lang="en-GB" dirty="0"/>
              <a:t>with suitable examples.</a:t>
            </a:r>
          </a:p>
          <a:p>
            <a:r>
              <a:rPr lang="en-GB" dirty="0"/>
              <a:t>To describe the different types of storage: </a:t>
            </a:r>
            <a:r>
              <a:rPr lang="en-GB" b="1" dirty="0">
                <a:solidFill>
                  <a:srgbClr val="FF0000"/>
                </a:solidFill>
              </a:rPr>
              <a:t>Magnetic</a:t>
            </a:r>
            <a:r>
              <a:rPr lang="en-GB" b="1" dirty="0"/>
              <a:t>, </a:t>
            </a:r>
            <a:r>
              <a:rPr lang="en-GB" b="1" dirty="0">
                <a:solidFill>
                  <a:srgbClr val="FF0000"/>
                </a:solidFill>
              </a:rPr>
              <a:t>Optical</a:t>
            </a:r>
            <a:r>
              <a:rPr lang="en-GB" b="1" dirty="0"/>
              <a:t> and </a:t>
            </a:r>
            <a:r>
              <a:rPr lang="en-GB" b="1" dirty="0">
                <a:solidFill>
                  <a:srgbClr val="FF0000"/>
                </a:solidFill>
              </a:rPr>
              <a:t>Solid State</a:t>
            </a:r>
            <a:r>
              <a:rPr lang="en-GB" b="1" dirty="0"/>
              <a:t>.</a:t>
            </a:r>
          </a:p>
          <a:p>
            <a:r>
              <a:rPr lang="en-GB" dirty="0"/>
              <a:t>To understand the role and purpose of the </a:t>
            </a:r>
            <a:r>
              <a:rPr lang="en-GB" b="1" dirty="0">
                <a:solidFill>
                  <a:srgbClr val="FF0000"/>
                </a:solidFill>
              </a:rPr>
              <a:t>CPU</a:t>
            </a:r>
            <a:r>
              <a:rPr lang="en-GB" dirty="0"/>
              <a:t> and the relationship with </a:t>
            </a:r>
            <a:r>
              <a:rPr lang="en-GB" b="1" dirty="0">
                <a:solidFill>
                  <a:srgbClr val="FF0000"/>
                </a:solidFill>
              </a:rPr>
              <a:t>RAM</a:t>
            </a:r>
            <a:r>
              <a:rPr lang="en-GB" dirty="0"/>
              <a:t> (</a:t>
            </a:r>
            <a:r>
              <a:rPr lang="en-GB" b="1" dirty="0">
                <a:solidFill>
                  <a:srgbClr val="FF0000"/>
                </a:solidFill>
              </a:rPr>
              <a:t>Fetch-Execute Cycle</a:t>
            </a:r>
            <a:r>
              <a:rPr lang="en-GB" dirty="0"/>
              <a:t>).</a:t>
            </a:r>
          </a:p>
          <a:p>
            <a:r>
              <a:rPr lang="en-GB" dirty="0"/>
              <a:t>To show an understanding of an </a:t>
            </a:r>
            <a:r>
              <a:rPr lang="en-GB" b="1" dirty="0">
                <a:solidFill>
                  <a:srgbClr val="FF0000"/>
                </a:solidFill>
              </a:rPr>
              <a:t>embedded system </a:t>
            </a:r>
            <a:r>
              <a:rPr lang="en-GB" dirty="0"/>
              <a:t>including suitable examples.</a:t>
            </a:r>
          </a:p>
        </p:txBody>
      </p:sp>
      <p:pic>
        <p:nvPicPr>
          <p:cNvPr id="4" name="Picture 3">
            <a:extLst>
              <a:ext uri="{FF2B5EF4-FFF2-40B4-BE49-F238E27FC236}">
                <a16:creationId xmlns:a16="http://schemas.microsoft.com/office/drawing/2014/main" id="{7FCC5B5C-8821-4746-8E89-B2A51CD658AB}"/>
              </a:ext>
            </a:extLst>
          </p:cNvPr>
          <p:cNvPicPr>
            <a:picLocks noChangeAspect="1"/>
          </p:cNvPicPr>
          <p:nvPr/>
        </p:nvPicPr>
        <p:blipFill>
          <a:blip r:embed="rId2"/>
          <a:stretch>
            <a:fillRect/>
          </a:stretch>
        </p:blipFill>
        <p:spPr>
          <a:xfrm>
            <a:off x="10965366" y="108204"/>
            <a:ext cx="1141843" cy="1510853"/>
          </a:xfrm>
          <a:prstGeom prst="rect">
            <a:avLst/>
          </a:prstGeom>
        </p:spPr>
      </p:pic>
    </p:spTree>
    <p:extLst>
      <p:ext uri="{BB962C8B-B14F-4D97-AF65-F5344CB8AC3E}">
        <p14:creationId xmlns:p14="http://schemas.microsoft.com/office/powerpoint/2010/main" val="410941755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4781910"/>
          </a:xfrm>
        </p:spPr>
        <p:txBody>
          <a:bodyPr>
            <a:normAutofit/>
          </a:bodyPr>
          <a:lstStyle/>
          <a:p>
            <a:r>
              <a:rPr lang="en-GB" dirty="0"/>
              <a:t>Continue Working on previous incomplete </a:t>
            </a:r>
            <a:r>
              <a:rPr lang="en-GB" dirty="0" smtClean="0"/>
              <a:t>worksheets</a:t>
            </a:r>
            <a:br>
              <a:rPr lang="en-GB" dirty="0" smtClean="0"/>
            </a:br>
            <a:r>
              <a:rPr lang="en-GB" dirty="0"/>
              <a:t/>
            </a:r>
            <a:br>
              <a:rPr lang="en-GB" dirty="0"/>
            </a:br>
            <a:r>
              <a:rPr lang="en-GB" dirty="0" smtClean="0"/>
              <a:t> </a:t>
            </a:r>
            <a:r>
              <a:rPr lang="en-GB" b="1" dirty="0">
                <a:solidFill>
                  <a:srgbClr val="FF0000"/>
                </a:solidFill>
              </a:rPr>
              <a:t>or</a:t>
            </a:r>
            <a:r>
              <a:rPr lang="en-GB" dirty="0"/>
              <a:t> </a:t>
            </a:r>
            <a:r>
              <a:rPr lang="en-GB" dirty="0" smtClean="0"/>
              <a:t/>
            </a:r>
            <a:br>
              <a:rPr lang="en-GB" dirty="0" smtClean="0"/>
            </a:br>
            <a:r>
              <a:rPr lang="en-GB" dirty="0"/>
              <a:t/>
            </a:r>
            <a:br>
              <a:rPr lang="en-GB" dirty="0"/>
            </a:br>
            <a:r>
              <a:rPr lang="en-GB" dirty="0" smtClean="0"/>
              <a:t>start </a:t>
            </a:r>
            <a:r>
              <a:rPr lang="en-GB" dirty="0"/>
              <a:t>Wally task on slide 29</a:t>
            </a:r>
            <a:endParaRPr lang="en-GB" dirty="0"/>
          </a:p>
        </p:txBody>
      </p:sp>
    </p:spTree>
    <p:extLst>
      <p:ext uri="{BB962C8B-B14F-4D97-AF65-F5344CB8AC3E}">
        <p14:creationId xmlns:p14="http://schemas.microsoft.com/office/powerpoint/2010/main" val="71142637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91827"/>
            <a:ext cx="10515600" cy="705583"/>
          </a:xfrm>
        </p:spPr>
        <p:txBody>
          <a:bodyPr>
            <a:normAutofit/>
          </a:bodyPr>
          <a:lstStyle/>
          <a:p>
            <a:pPr algn="ctr"/>
            <a:r>
              <a:rPr lang="en-GB" dirty="0"/>
              <a:t>Part 3: Computer Types </a:t>
            </a:r>
          </a:p>
        </p:txBody>
      </p:sp>
      <p:sp>
        <p:nvSpPr>
          <p:cNvPr id="28" name="Rectangle 27"/>
          <p:cNvSpPr/>
          <p:nvPr/>
        </p:nvSpPr>
        <p:spPr>
          <a:xfrm>
            <a:off x="2124807" y="5575362"/>
            <a:ext cx="7942385" cy="923330"/>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r>
              <a:rPr lang="en-GB" b="1" dirty="0"/>
              <a:t>Objectives</a:t>
            </a:r>
          </a:p>
          <a:p>
            <a:pPr marL="285750" indent="-285750">
              <a:buFont typeface="Arial" panose="020B0604020202020204" pitchFamily="34" charset="0"/>
              <a:buChar char="•"/>
            </a:pPr>
            <a:r>
              <a:rPr lang="en-GB" dirty="0"/>
              <a:t>To understand the capabilities of different types of </a:t>
            </a:r>
            <a:r>
              <a:rPr lang="en-GB" b="1" dirty="0"/>
              <a:t>Microcomputers</a:t>
            </a:r>
            <a:r>
              <a:rPr lang="en-GB" dirty="0"/>
              <a:t>.</a:t>
            </a:r>
          </a:p>
          <a:p>
            <a:pPr marL="285750" indent="-285750">
              <a:buFont typeface="Arial" panose="020B0604020202020204" pitchFamily="34" charset="0"/>
              <a:buChar char="•"/>
            </a:pPr>
            <a:r>
              <a:rPr lang="en-GB" dirty="0"/>
              <a:t>To show an understanding of an </a:t>
            </a:r>
            <a:r>
              <a:rPr lang="en-GB" b="1" dirty="0"/>
              <a:t>embedded system </a:t>
            </a:r>
            <a:r>
              <a:rPr lang="en-GB" dirty="0"/>
              <a:t>including suitable examples.</a:t>
            </a:r>
          </a:p>
        </p:txBody>
      </p:sp>
      <p:pic>
        <p:nvPicPr>
          <p:cNvPr id="4" name="Picture 3">
            <a:extLst>
              <a:ext uri="{FF2B5EF4-FFF2-40B4-BE49-F238E27FC236}">
                <a16:creationId xmlns:a16="http://schemas.microsoft.com/office/drawing/2014/main" id="{01E27FFB-79FA-D149-BF2E-590A78094D87}"/>
              </a:ext>
            </a:extLst>
          </p:cNvPr>
          <p:cNvPicPr>
            <a:picLocks noChangeAspect="1"/>
          </p:cNvPicPr>
          <p:nvPr/>
        </p:nvPicPr>
        <p:blipFill>
          <a:blip r:embed="rId2"/>
          <a:stretch>
            <a:fillRect/>
          </a:stretch>
        </p:blipFill>
        <p:spPr>
          <a:xfrm>
            <a:off x="1359243" y="802197"/>
            <a:ext cx="9472159" cy="4573850"/>
          </a:xfrm>
          <a:prstGeom prst="rect">
            <a:avLst/>
          </a:prstGeom>
        </p:spPr>
      </p:pic>
    </p:spTree>
    <p:extLst>
      <p:ext uri="{BB962C8B-B14F-4D97-AF65-F5344CB8AC3E}">
        <p14:creationId xmlns:p14="http://schemas.microsoft.com/office/powerpoint/2010/main" val="53919390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Computer Types</a:t>
            </a:r>
          </a:p>
        </p:txBody>
      </p:sp>
      <p:sp>
        <p:nvSpPr>
          <p:cNvPr id="3" name="Content Placeholder 2"/>
          <p:cNvSpPr>
            <a:spLocks noGrp="1"/>
          </p:cNvSpPr>
          <p:nvPr>
            <p:ph idx="1"/>
          </p:nvPr>
        </p:nvSpPr>
        <p:spPr>
          <a:xfrm>
            <a:off x="764059" y="1825625"/>
            <a:ext cx="8421130" cy="4351338"/>
          </a:xfrm>
        </p:spPr>
        <p:txBody>
          <a:bodyPr>
            <a:normAutofit fontScale="92500"/>
          </a:bodyPr>
          <a:lstStyle/>
          <a:p>
            <a:pPr marL="0" indent="0">
              <a:buNone/>
            </a:pPr>
            <a:r>
              <a:rPr lang="en-GB" dirty="0"/>
              <a:t>Commonly used computers can be split into two main types:</a:t>
            </a:r>
          </a:p>
          <a:p>
            <a:pPr marL="0" indent="0">
              <a:buNone/>
            </a:pPr>
            <a:r>
              <a:rPr lang="en-GB" sz="2800" b="1" dirty="0"/>
              <a:t>Microprocessors: </a:t>
            </a:r>
            <a:r>
              <a:rPr lang="en-GB" sz="2800" dirty="0"/>
              <a:t>Are capable of performing a broad range of tasks. They use a CPU to complete all required instructions. </a:t>
            </a:r>
          </a:p>
          <a:p>
            <a:pPr marL="0" indent="0">
              <a:buNone/>
            </a:pPr>
            <a:r>
              <a:rPr lang="en-GB" b="1" dirty="0">
                <a:solidFill>
                  <a:srgbClr val="FF0000"/>
                </a:solidFill>
              </a:rPr>
              <a:t>Examples: Desktop Computer, Laptop, Smart Phone, Tablet Device.</a:t>
            </a:r>
          </a:p>
          <a:p>
            <a:pPr marL="0" indent="0">
              <a:buNone/>
            </a:pPr>
            <a:r>
              <a:rPr lang="en-GB" sz="2800" b="1" dirty="0"/>
              <a:t>Embedded Systems: </a:t>
            </a:r>
            <a:r>
              <a:rPr lang="en-GB" sz="2800" dirty="0"/>
              <a:t>A computer system that is designed for a specific function. It is embedded as part of a hardware device and is linke</a:t>
            </a:r>
            <a:r>
              <a:rPr lang="en-GB" dirty="0"/>
              <a:t>d to working mechanical parts.</a:t>
            </a:r>
          </a:p>
          <a:p>
            <a:pPr marL="0" indent="0">
              <a:buNone/>
            </a:pPr>
            <a:r>
              <a:rPr lang="en-GB" sz="2800" b="1" dirty="0">
                <a:solidFill>
                  <a:srgbClr val="FF0000"/>
                </a:solidFill>
              </a:rPr>
              <a:t>Examples: Washing Machine, Microwave, Television, Dishwasher, Vacuum Cleaner.</a:t>
            </a:r>
          </a:p>
        </p:txBody>
      </p:sp>
      <p:pic>
        <p:nvPicPr>
          <p:cNvPr id="5" name="Picture 4">
            <a:extLst>
              <a:ext uri="{FF2B5EF4-FFF2-40B4-BE49-F238E27FC236}">
                <a16:creationId xmlns:a16="http://schemas.microsoft.com/office/drawing/2014/main" id="{BA655760-1DE9-964B-BD8A-3E18CAA11880}"/>
              </a:ext>
            </a:extLst>
          </p:cNvPr>
          <p:cNvPicPr>
            <a:picLocks noChangeAspect="1"/>
          </p:cNvPicPr>
          <p:nvPr/>
        </p:nvPicPr>
        <p:blipFill>
          <a:blip r:embed="rId2"/>
          <a:stretch>
            <a:fillRect/>
          </a:stretch>
        </p:blipFill>
        <p:spPr>
          <a:xfrm>
            <a:off x="9510584" y="1363663"/>
            <a:ext cx="2438400" cy="4813300"/>
          </a:xfrm>
          <a:prstGeom prst="rect">
            <a:avLst/>
          </a:prstGeom>
        </p:spPr>
      </p:pic>
    </p:spTree>
    <p:extLst>
      <p:ext uri="{BB962C8B-B14F-4D97-AF65-F5344CB8AC3E}">
        <p14:creationId xmlns:p14="http://schemas.microsoft.com/office/powerpoint/2010/main" val="204743190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44129"/>
            <a:ext cx="10515600" cy="793974"/>
          </a:xfrm>
        </p:spPr>
        <p:txBody>
          <a:bodyPr>
            <a:normAutofit fontScale="90000"/>
          </a:bodyPr>
          <a:lstStyle/>
          <a:p>
            <a:r>
              <a:rPr lang="en-GB" sz="3600" dirty="0"/>
              <a:t>Benefits and Drawbacks of Embedded Systems</a:t>
            </a:r>
          </a:p>
        </p:txBody>
      </p:sp>
      <p:graphicFrame>
        <p:nvGraphicFramePr>
          <p:cNvPr id="4" name="Content Placeholder 3"/>
          <p:cNvGraphicFramePr>
            <a:graphicFrameLocks noGrp="1"/>
          </p:cNvGraphicFramePr>
          <p:nvPr>
            <p:ph idx="1"/>
            <p:extLst/>
          </p:nvPr>
        </p:nvGraphicFramePr>
        <p:xfrm>
          <a:off x="838200" y="1297591"/>
          <a:ext cx="10515600" cy="5219119"/>
        </p:xfrm>
        <a:graphic>
          <a:graphicData uri="http://schemas.openxmlformats.org/drawingml/2006/table">
            <a:tbl>
              <a:tblPr firstRow="1" bandRow="1">
                <a:tableStyleId>{5C22544A-7EE6-4342-B048-85BDC9FD1C3A}</a:tableStyleId>
              </a:tblPr>
              <a:tblGrid>
                <a:gridCol w="5257800">
                  <a:extLst>
                    <a:ext uri="{9D8B030D-6E8A-4147-A177-3AD203B41FA5}">
                      <a16:colId xmlns:a16="http://schemas.microsoft.com/office/drawing/2014/main" val="20000"/>
                    </a:ext>
                  </a:extLst>
                </a:gridCol>
                <a:gridCol w="5257800">
                  <a:extLst>
                    <a:ext uri="{9D8B030D-6E8A-4147-A177-3AD203B41FA5}">
                      <a16:colId xmlns:a16="http://schemas.microsoft.com/office/drawing/2014/main" val="20001"/>
                    </a:ext>
                  </a:extLst>
                </a:gridCol>
              </a:tblGrid>
              <a:tr h="569845">
                <a:tc>
                  <a:txBody>
                    <a:bodyPr/>
                    <a:lstStyle/>
                    <a:p>
                      <a:pPr algn="ctr"/>
                      <a:r>
                        <a:rPr lang="en-GB" sz="3200" dirty="0"/>
                        <a:t>Benefits</a:t>
                      </a:r>
                    </a:p>
                  </a:txBody>
                  <a:tcPr anchor="ctr"/>
                </a:tc>
                <a:tc>
                  <a:txBody>
                    <a:bodyPr/>
                    <a:lstStyle/>
                    <a:p>
                      <a:pPr algn="ctr"/>
                      <a:r>
                        <a:rPr lang="en-GB" sz="3200" dirty="0"/>
                        <a:t>Drawbacks</a:t>
                      </a:r>
                    </a:p>
                  </a:txBody>
                  <a:tcPr anchor="ctr"/>
                </a:tc>
                <a:extLst>
                  <a:ext uri="{0D108BD9-81ED-4DB2-BD59-A6C34878D82A}">
                    <a16:rowId xmlns:a16="http://schemas.microsoft.com/office/drawing/2014/main" val="10000"/>
                  </a:ext>
                </a:extLst>
              </a:tr>
              <a:tr h="4639999">
                <a:tc>
                  <a:txBody>
                    <a:bodyPr/>
                    <a:lstStyle/>
                    <a:p>
                      <a:endParaRPr lang="en-GB" dirty="0"/>
                    </a:p>
                  </a:txBody>
                  <a:tcPr/>
                </a:tc>
                <a:tc>
                  <a:txBody>
                    <a:bodyPr/>
                    <a:lstStyle/>
                    <a:p>
                      <a:endParaRPr lang="en-GB" dirty="0"/>
                    </a:p>
                  </a:txBody>
                  <a:tcPr/>
                </a:tc>
                <a:extLst>
                  <a:ext uri="{0D108BD9-81ED-4DB2-BD59-A6C34878D82A}">
                    <a16:rowId xmlns:a16="http://schemas.microsoft.com/office/drawing/2014/main" val="10001"/>
                  </a:ext>
                </a:extLst>
              </a:tr>
            </a:tbl>
          </a:graphicData>
        </a:graphic>
      </p:graphicFrame>
      <p:pic>
        <p:nvPicPr>
          <p:cNvPr id="12" name="Picture 11"/>
          <p:cNvPicPr>
            <a:picLocks noChangeAspect="1"/>
          </p:cNvPicPr>
          <p:nvPr/>
        </p:nvPicPr>
        <p:blipFill>
          <a:blip r:embed="rId2"/>
          <a:stretch>
            <a:fillRect/>
          </a:stretch>
        </p:blipFill>
        <p:spPr>
          <a:xfrm>
            <a:off x="2256090" y="5352008"/>
            <a:ext cx="4828450" cy="1743607"/>
          </a:xfrm>
          <a:prstGeom prst="rect">
            <a:avLst/>
          </a:prstGeom>
        </p:spPr>
      </p:pic>
      <p:pic>
        <p:nvPicPr>
          <p:cNvPr id="23" name="Picture 22"/>
          <p:cNvPicPr>
            <a:picLocks noChangeAspect="1"/>
          </p:cNvPicPr>
          <p:nvPr/>
        </p:nvPicPr>
        <p:blipFill>
          <a:blip r:embed="rId3"/>
          <a:stretch>
            <a:fillRect/>
          </a:stretch>
        </p:blipFill>
        <p:spPr>
          <a:xfrm>
            <a:off x="8306377" y="5110737"/>
            <a:ext cx="3755461" cy="1012024"/>
          </a:xfrm>
          <a:prstGeom prst="rect">
            <a:avLst/>
          </a:prstGeom>
        </p:spPr>
      </p:pic>
      <p:pic>
        <p:nvPicPr>
          <p:cNvPr id="24" name="Picture 23"/>
          <p:cNvPicPr>
            <a:picLocks noChangeAspect="1"/>
          </p:cNvPicPr>
          <p:nvPr/>
        </p:nvPicPr>
        <p:blipFill>
          <a:blip r:embed="rId4"/>
          <a:stretch>
            <a:fillRect/>
          </a:stretch>
        </p:blipFill>
        <p:spPr>
          <a:xfrm>
            <a:off x="6404786" y="5433854"/>
            <a:ext cx="5163760" cy="1377815"/>
          </a:xfrm>
          <a:prstGeom prst="rect">
            <a:avLst/>
          </a:prstGeom>
        </p:spPr>
      </p:pic>
      <p:sp>
        <p:nvSpPr>
          <p:cNvPr id="26" name="TextBox 25"/>
          <p:cNvSpPr txBox="1"/>
          <p:nvPr/>
        </p:nvSpPr>
        <p:spPr>
          <a:xfrm>
            <a:off x="838200" y="838835"/>
            <a:ext cx="10515600"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dirty="0"/>
              <a:t>Complete the table below to identify the benefits and drawbacks of using embedded devices.</a:t>
            </a:r>
          </a:p>
        </p:txBody>
      </p:sp>
      <p:pic>
        <p:nvPicPr>
          <p:cNvPr id="3" name="Picture 2">
            <a:extLst>
              <a:ext uri="{FF2B5EF4-FFF2-40B4-BE49-F238E27FC236}">
                <a16:creationId xmlns:a16="http://schemas.microsoft.com/office/drawing/2014/main" id="{D3E0F829-98A8-CB4A-AB07-55E4AEFC2577}"/>
              </a:ext>
            </a:extLst>
          </p:cNvPr>
          <p:cNvPicPr>
            <a:picLocks noChangeAspect="1"/>
          </p:cNvPicPr>
          <p:nvPr/>
        </p:nvPicPr>
        <p:blipFill>
          <a:blip r:embed="rId5"/>
          <a:stretch>
            <a:fillRect/>
          </a:stretch>
        </p:blipFill>
        <p:spPr>
          <a:xfrm>
            <a:off x="3442277" y="5803918"/>
            <a:ext cx="4864100" cy="1384300"/>
          </a:xfrm>
          <a:prstGeom prst="rect">
            <a:avLst/>
          </a:prstGeom>
        </p:spPr>
      </p:pic>
      <p:pic>
        <p:nvPicPr>
          <p:cNvPr id="6" name="Picture 5">
            <a:extLst>
              <a:ext uri="{FF2B5EF4-FFF2-40B4-BE49-F238E27FC236}">
                <a16:creationId xmlns:a16="http://schemas.microsoft.com/office/drawing/2014/main" id="{DC225BED-54F2-3B48-BED0-1BDB4B82119E}"/>
              </a:ext>
            </a:extLst>
          </p:cNvPr>
          <p:cNvPicPr>
            <a:picLocks noChangeAspect="1"/>
          </p:cNvPicPr>
          <p:nvPr/>
        </p:nvPicPr>
        <p:blipFill>
          <a:blip r:embed="rId6"/>
          <a:stretch>
            <a:fillRect/>
          </a:stretch>
        </p:blipFill>
        <p:spPr>
          <a:xfrm>
            <a:off x="593776" y="5427369"/>
            <a:ext cx="5143500" cy="1384300"/>
          </a:xfrm>
          <a:prstGeom prst="rect">
            <a:avLst/>
          </a:prstGeom>
        </p:spPr>
      </p:pic>
      <p:pic>
        <p:nvPicPr>
          <p:cNvPr id="7" name="Picture 6">
            <a:extLst>
              <a:ext uri="{FF2B5EF4-FFF2-40B4-BE49-F238E27FC236}">
                <a16:creationId xmlns:a16="http://schemas.microsoft.com/office/drawing/2014/main" id="{66696E90-BD4F-764E-A1FC-72E5E72F3E7D}"/>
              </a:ext>
            </a:extLst>
          </p:cNvPr>
          <p:cNvPicPr>
            <a:picLocks noChangeAspect="1"/>
          </p:cNvPicPr>
          <p:nvPr/>
        </p:nvPicPr>
        <p:blipFill>
          <a:blip r:embed="rId7"/>
          <a:stretch>
            <a:fillRect/>
          </a:stretch>
        </p:blipFill>
        <p:spPr>
          <a:xfrm>
            <a:off x="468915" y="5274383"/>
            <a:ext cx="5143500" cy="1384300"/>
          </a:xfrm>
          <a:prstGeom prst="rect">
            <a:avLst/>
          </a:prstGeom>
        </p:spPr>
      </p:pic>
    </p:spTree>
    <p:extLst>
      <p:ext uri="{BB962C8B-B14F-4D97-AF65-F5344CB8AC3E}">
        <p14:creationId xmlns:p14="http://schemas.microsoft.com/office/powerpoint/2010/main" val="208067368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87A3AB-F485-124F-8166-CB609BFA7683}"/>
              </a:ext>
            </a:extLst>
          </p:cNvPr>
          <p:cNvSpPr txBox="1">
            <a:spLocks/>
          </p:cNvSpPr>
          <p:nvPr/>
        </p:nvSpPr>
        <p:spPr>
          <a:xfrm>
            <a:off x="0" y="0"/>
            <a:ext cx="8756822" cy="832739"/>
          </a:xfrm>
          <a:prstGeom prst="rect">
            <a:avLst/>
          </a:prstGeom>
        </p:spPr>
        <p:txBody>
          <a:bodyPr>
            <a:normAutofit fontScale="82500" lnSpcReduction="10000"/>
          </a:bodyPr>
          <a:lstStyle>
            <a:lvl1pPr algn="l" defTabSz="914400" rtl="0" eaLnBrk="1" latinLnBrk="0" hangingPunct="1">
              <a:lnSpc>
                <a:spcPct val="90000"/>
              </a:lnSpc>
              <a:spcBef>
                <a:spcPct val="0"/>
              </a:spcBef>
              <a:buNone/>
              <a:defRPr sz="4400" kern="1200">
                <a:solidFill>
                  <a:schemeClr val="tx1"/>
                </a:solidFill>
                <a:latin typeface="GrilledCheese BTN" panose="020B0604060402040206" pitchFamily="34" charset="0"/>
                <a:ea typeface="+mj-ea"/>
                <a:cs typeface="+mj-cs"/>
              </a:defRPr>
            </a:lvl1pPr>
          </a:lstStyle>
          <a:p>
            <a:r>
              <a:rPr lang="en-GB"/>
              <a:t>Task: Spot the Embedded Devices!</a:t>
            </a:r>
            <a:endParaRPr lang="en-GB" dirty="0"/>
          </a:p>
        </p:txBody>
      </p:sp>
      <p:sp>
        <p:nvSpPr>
          <p:cNvPr id="3" name="TextBox 2">
            <a:extLst>
              <a:ext uri="{FF2B5EF4-FFF2-40B4-BE49-F238E27FC236}">
                <a16:creationId xmlns:a16="http://schemas.microsoft.com/office/drawing/2014/main" id="{7FCC94E0-5989-5A45-8AB2-809323D62839}"/>
              </a:ext>
            </a:extLst>
          </p:cNvPr>
          <p:cNvSpPr txBox="1"/>
          <p:nvPr/>
        </p:nvSpPr>
        <p:spPr>
          <a:xfrm>
            <a:off x="3103604" y="673090"/>
            <a:ext cx="5984789" cy="646331"/>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dirty="0"/>
              <a:t>The kitchen below is full of embedded devices! Can you find all </a:t>
            </a:r>
            <a:r>
              <a:rPr lang="en-GB" b="1" dirty="0"/>
              <a:t>15</a:t>
            </a:r>
            <a:r>
              <a:rPr lang="en-GB" dirty="0"/>
              <a:t>? Using Auto shapes, </a:t>
            </a:r>
            <a:r>
              <a:rPr lang="en-GB" b="1" dirty="0"/>
              <a:t>label all the devices you can find!</a:t>
            </a:r>
          </a:p>
        </p:txBody>
      </p:sp>
      <p:pic>
        <p:nvPicPr>
          <p:cNvPr id="4" name="Picture 3">
            <a:extLst>
              <a:ext uri="{FF2B5EF4-FFF2-40B4-BE49-F238E27FC236}">
                <a16:creationId xmlns:a16="http://schemas.microsoft.com/office/drawing/2014/main" id="{679ED6B6-6658-664E-9324-AF4D1B8B2DE5}"/>
              </a:ext>
            </a:extLst>
          </p:cNvPr>
          <p:cNvPicPr>
            <a:picLocks noChangeAspect="1"/>
          </p:cNvPicPr>
          <p:nvPr/>
        </p:nvPicPr>
        <p:blipFill>
          <a:blip r:embed="rId2"/>
          <a:stretch>
            <a:fillRect/>
          </a:stretch>
        </p:blipFill>
        <p:spPr>
          <a:xfrm>
            <a:off x="10001702" y="102825"/>
            <a:ext cx="1778405" cy="78757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cxnSp>
        <p:nvCxnSpPr>
          <p:cNvPr id="5" name="Straight Arrow Connector 4">
            <a:extLst>
              <a:ext uri="{FF2B5EF4-FFF2-40B4-BE49-F238E27FC236}">
                <a16:creationId xmlns:a16="http://schemas.microsoft.com/office/drawing/2014/main" id="{4BDBF721-D83E-654A-9ECC-B0BB57B3F36F}"/>
              </a:ext>
            </a:extLst>
          </p:cNvPr>
          <p:cNvCxnSpPr>
            <a:stCxn id="3" idx="3"/>
            <a:endCxn id="4" idx="1"/>
          </p:cNvCxnSpPr>
          <p:nvPr/>
        </p:nvCxnSpPr>
        <p:spPr>
          <a:xfrm flipV="1">
            <a:off x="9088393" y="496615"/>
            <a:ext cx="913309" cy="499641"/>
          </a:xfrm>
          <a:prstGeom prst="straightConnector1">
            <a:avLst/>
          </a:prstGeom>
          <a:ln w="38100">
            <a:solidFill>
              <a:schemeClr val="tx1"/>
            </a:solidFill>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12880917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72C830-A124-F447-9420-994D530D774F}"/>
              </a:ext>
            </a:extLst>
          </p:cNvPr>
          <p:cNvSpPr>
            <a:spLocks noGrp="1"/>
          </p:cNvSpPr>
          <p:nvPr>
            <p:ph type="title"/>
          </p:nvPr>
        </p:nvSpPr>
        <p:spPr>
          <a:xfrm>
            <a:off x="836141" y="167418"/>
            <a:ext cx="6367848" cy="833480"/>
          </a:xfrm>
        </p:spPr>
        <p:txBody>
          <a:bodyPr>
            <a:normAutofit fontScale="90000"/>
          </a:bodyPr>
          <a:lstStyle/>
          <a:p>
            <a:r>
              <a:rPr lang="en-US" dirty="0"/>
              <a:t>Task: Embedded Devices</a:t>
            </a:r>
          </a:p>
        </p:txBody>
      </p:sp>
      <p:graphicFrame>
        <p:nvGraphicFramePr>
          <p:cNvPr id="7" name="Content Placeholder 6">
            <a:extLst>
              <a:ext uri="{FF2B5EF4-FFF2-40B4-BE49-F238E27FC236}">
                <a16:creationId xmlns:a16="http://schemas.microsoft.com/office/drawing/2014/main" id="{B29DC676-3E6A-D741-B468-F006415F64CF}"/>
              </a:ext>
            </a:extLst>
          </p:cNvPr>
          <p:cNvGraphicFramePr>
            <a:graphicFrameLocks noGrp="1"/>
          </p:cNvGraphicFramePr>
          <p:nvPr>
            <p:ph idx="1"/>
            <p:extLst>
              <p:ext uri="{D42A27DB-BD31-4B8C-83A1-F6EECF244321}">
                <p14:modId xmlns:p14="http://schemas.microsoft.com/office/powerpoint/2010/main" val="1041836342"/>
              </p:ext>
            </p:extLst>
          </p:nvPr>
        </p:nvGraphicFramePr>
        <p:xfrm>
          <a:off x="345989" y="1096575"/>
          <a:ext cx="11578282" cy="5562600"/>
        </p:xfrm>
        <a:graphic>
          <a:graphicData uri="http://schemas.openxmlformats.org/drawingml/2006/table">
            <a:tbl>
              <a:tblPr firstRow="1" bandRow="1">
                <a:tableStyleId>{5C22544A-7EE6-4342-B048-85BDC9FD1C3A}</a:tableStyleId>
              </a:tblPr>
              <a:tblGrid>
                <a:gridCol w="2820873">
                  <a:extLst>
                    <a:ext uri="{9D8B030D-6E8A-4147-A177-3AD203B41FA5}">
                      <a16:colId xmlns:a16="http://schemas.microsoft.com/office/drawing/2014/main" val="1696823734"/>
                    </a:ext>
                  </a:extLst>
                </a:gridCol>
                <a:gridCol w="8757409">
                  <a:extLst>
                    <a:ext uri="{9D8B030D-6E8A-4147-A177-3AD203B41FA5}">
                      <a16:colId xmlns:a16="http://schemas.microsoft.com/office/drawing/2014/main" val="1641185262"/>
                    </a:ext>
                  </a:extLst>
                </a:gridCol>
              </a:tblGrid>
              <a:tr h="370840">
                <a:tc>
                  <a:txBody>
                    <a:bodyPr/>
                    <a:lstStyle/>
                    <a:p>
                      <a:pPr algn="ctr"/>
                      <a:r>
                        <a:rPr lang="en-US" dirty="0"/>
                        <a:t>Device</a:t>
                      </a:r>
                    </a:p>
                  </a:txBody>
                  <a:tcPr/>
                </a:tc>
                <a:tc>
                  <a:txBody>
                    <a:bodyPr/>
                    <a:lstStyle/>
                    <a:p>
                      <a:pPr algn="ctr"/>
                      <a:r>
                        <a:rPr lang="en-US" dirty="0"/>
                        <a:t>How  an embedded system helps it function</a:t>
                      </a:r>
                    </a:p>
                  </a:txBody>
                  <a:tcPr/>
                </a:tc>
                <a:extLst>
                  <a:ext uri="{0D108BD9-81ED-4DB2-BD59-A6C34878D82A}">
                    <a16:rowId xmlns:a16="http://schemas.microsoft.com/office/drawing/2014/main" val="3736543427"/>
                  </a:ext>
                </a:extLst>
              </a:tr>
              <a:tr h="370840">
                <a:tc>
                  <a:txBody>
                    <a:bodyPr/>
                    <a:lstStyle/>
                    <a:p>
                      <a:endParaRPr lang="en-US"/>
                    </a:p>
                  </a:txBody>
                  <a:tcPr/>
                </a:tc>
                <a:tc>
                  <a:txBody>
                    <a:bodyPr/>
                    <a:lstStyle/>
                    <a:p>
                      <a:endParaRPr lang="en-US"/>
                    </a:p>
                  </a:txBody>
                  <a:tcPr/>
                </a:tc>
                <a:extLst>
                  <a:ext uri="{0D108BD9-81ED-4DB2-BD59-A6C34878D82A}">
                    <a16:rowId xmlns:a16="http://schemas.microsoft.com/office/drawing/2014/main" val="363817706"/>
                  </a:ext>
                </a:extLst>
              </a:tr>
              <a:tr h="370840">
                <a:tc>
                  <a:txBody>
                    <a:bodyPr/>
                    <a:lstStyle/>
                    <a:p>
                      <a:endParaRPr lang="en-US"/>
                    </a:p>
                  </a:txBody>
                  <a:tcPr/>
                </a:tc>
                <a:tc>
                  <a:txBody>
                    <a:bodyPr/>
                    <a:lstStyle/>
                    <a:p>
                      <a:endParaRPr lang="en-US"/>
                    </a:p>
                  </a:txBody>
                  <a:tcPr/>
                </a:tc>
                <a:extLst>
                  <a:ext uri="{0D108BD9-81ED-4DB2-BD59-A6C34878D82A}">
                    <a16:rowId xmlns:a16="http://schemas.microsoft.com/office/drawing/2014/main" val="1007529384"/>
                  </a:ext>
                </a:extLst>
              </a:tr>
              <a:tr h="370840">
                <a:tc>
                  <a:txBody>
                    <a:bodyPr/>
                    <a:lstStyle/>
                    <a:p>
                      <a:endParaRPr lang="en-US"/>
                    </a:p>
                  </a:txBody>
                  <a:tcPr/>
                </a:tc>
                <a:tc>
                  <a:txBody>
                    <a:bodyPr/>
                    <a:lstStyle/>
                    <a:p>
                      <a:endParaRPr lang="en-US"/>
                    </a:p>
                  </a:txBody>
                  <a:tcPr/>
                </a:tc>
                <a:extLst>
                  <a:ext uri="{0D108BD9-81ED-4DB2-BD59-A6C34878D82A}">
                    <a16:rowId xmlns:a16="http://schemas.microsoft.com/office/drawing/2014/main" val="2580017514"/>
                  </a:ext>
                </a:extLst>
              </a:tr>
              <a:tr h="370840">
                <a:tc>
                  <a:txBody>
                    <a:bodyPr/>
                    <a:lstStyle/>
                    <a:p>
                      <a:endParaRPr lang="en-US"/>
                    </a:p>
                  </a:txBody>
                  <a:tcPr/>
                </a:tc>
                <a:tc>
                  <a:txBody>
                    <a:bodyPr/>
                    <a:lstStyle/>
                    <a:p>
                      <a:endParaRPr lang="en-US"/>
                    </a:p>
                  </a:txBody>
                  <a:tcPr/>
                </a:tc>
                <a:extLst>
                  <a:ext uri="{0D108BD9-81ED-4DB2-BD59-A6C34878D82A}">
                    <a16:rowId xmlns:a16="http://schemas.microsoft.com/office/drawing/2014/main" val="2371623147"/>
                  </a:ext>
                </a:extLst>
              </a:tr>
              <a:tr h="370840">
                <a:tc>
                  <a:txBody>
                    <a:bodyPr/>
                    <a:lstStyle/>
                    <a:p>
                      <a:endParaRPr lang="en-US"/>
                    </a:p>
                  </a:txBody>
                  <a:tcPr/>
                </a:tc>
                <a:tc>
                  <a:txBody>
                    <a:bodyPr/>
                    <a:lstStyle/>
                    <a:p>
                      <a:endParaRPr lang="en-US"/>
                    </a:p>
                  </a:txBody>
                  <a:tcPr/>
                </a:tc>
                <a:extLst>
                  <a:ext uri="{0D108BD9-81ED-4DB2-BD59-A6C34878D82A}">
                    <a16:rowId xmlns:a16="http://schemas.microsoft.com/office/drawing/2014/main" val="243489588"/>
                  </a:ext>
                </a:extLst>
              </a:tr>
              <a:tr h="370840">
                <a:tc>
                  <a:txBody>
                    <a:bodyPr/>
                    <a:lstStyle/>
                    <a:p>
                      <a:endParaRPr lang="en-US"/>
                    </a:p>
                  </a:txBody>
                  <a:tcPr/>
                </a:tc>
                <a:tc>
                  <a:txBody>
                    <a:bodyPr/>
                    <a:lstStyle/>
                    <a:p>
                      <a:endParaRPr lang="en-US"/>
                    </a:p>
                  </a:txBody>
                  <a:tcPr/>
                </a:tc>
                <a:extLst>
                  <a:ext uri="{0D108BD9-81ED-4DB2-BD59-A6C34878D82A}">
                    <a16:rowId xmlns:a16="http://schemas.microsoft.com/office/drawing/2014/main" val="1104865497"/>
                  </a:ext>
                </a:extLst>
              </a:tr>
              <a:tr h="370840">
                <a:tc>
                  <a:txBody>
                    <a:bodyPr/>
                    <a:lstStyle/>
                    <a:p>
                      <a:endParaRPr lang="en-US"/>
                    </a:p>
                  </a:txBody>
                  <a:tcPr/>
                </a:tc>
                <a:tc>
                  <a:txBody>
                    <a:bodyPr/>
                    <a:lstStyle/>
                    <a:p>
                      <a:endParaRPr lang="en-US"/>
                    </a:p>
                  </a:txBody>
                  <a:tcPr/>
                </a:tc>
                <a:extLst>
                  <a:ext uri="{0D108BD9-81ED-4DB2-BD59-A6C34878D82A}">
                    <a16:rowId xmlns:a16="http://schemas.microsoft.com/office/drawing/2014/main" val="4209116086"/>
                  </a:ext>
                </a:extLst>
              </a:tr>
              <a:tr h="370840">
                <a:tc>
                  <a:txBody>
                    <a:bodyPr/>
                    <a:lstStyle/>
                    <a:p>
                      <a:endParaRPr lang="en-US"/>
                    </a:p>
                  </a:txBody>
                  <a:tcPr/>
                </a:tc>
                <a:tc>
                  <a:txBody>
                    <a:bodyPr/>
                    <a:lstStyle/>
                    <a:p>
                      <a:endParaRPr lang="en-US"/>
                    </a:p>
                  </a:txBody>
                  <a:tcPr/>
                </a:tc>
                <a:extLst>
                  <a:ext uri="{0D108BD9-81ED-4DB2-BD59-A6C34878D82A}">
                    <a16:rowId xmlns:a16="http://schemas.microsoft.com/office/drawing/2014/main" val="3211101160"/>
                  </a:ext>
                </a:extLst>
              </a:tr>
              <a:tr h="370840">
                <a:tc>
                  <a:txBody>
                    <a:bodyPr/>
                    <a:lstStyle/>
                    <a:p>
                      <a:endParaRPr lang="en-US"/>
                    </a:p>
                  </a:txBody>
                  <a:tcPr/>
                </a:tc>
                <a:tc>
                  <a:txBody>
                    <a:bodyPr/>
                    <a:lstStyle/>
                    <a:p>
                      <a:endParaRPr lang="en-US"/>
                    </a:p>
                  </a:txBody>
                  <a:tcPr/>
                </a:tc>
                <a:extLst>
                  <a:ext uri="{0D108BD9-81ED-4DB2-BD59-A6C34878D82A}">
                    <a16:rowId xmlns:a16="http://schemas.microsoft.com/office/drawing/2014/main" val="2882716796"/>
                  </a:ext>
                </a:extLst>
              </a:tr>
              <a:tr h="370840">
                <a:tc>
                  <a:txBody>
                    <a:bodyPr/>
                    <a:lstStyle/>
                    <a:p>
                      <a:endParaRPr lang="en-US"/>
                    </a:p>
                  </a:txBody>
                  <a:tcPr/>
                </a:tc>
                <a:tc>
                  <a:txBody>
                    <a:bodyPr/>
                    <a:lstStyle/>
                    <a:p>
                      <a:endParaRPr lang="en-US"/>
                    </a:p>
                  </a:txBody>
                  <a:tcPr/>
                </a:tc>
                <a:extLst>
                  <a:ext uri="{0D108BD9-81ED-4DB2-BD59-A6C34878D82A}">
                    <a16:rowId xmlns:a16="http://schemas.microsoft.com/office/drawing/2014/main" val="2600947084"/>
                  </a:ext>
                </a:extLst>
              </a:tr>
              <a:tr h="370840">
                <a:tc>
                  <a:txBody>
                    <a:bodyPr/>
                    <a:lstStyle/>
                    <a:p>
                      <a:endParaRPr lang="en-US"/>
                    </a:p>
                  </a:txBody>
                  <a:tcPr/>
                </a:tc>
                <a:tc>
                  <a:txBody>
                    <a:bodyPr/>
                    <a:lstStyle/>
                    <a:p>
                      <a:endParaRPr lang="en-US"/>
                    </a:p>
                  </a:txBody>
                  <a:tcPr/>
                </a:tc>
                <a:extLst>
                  <a:ext uri="{0D108BD9-81ED-4DB2-BD59-A6C34878D82A}">
                    <a16:rowId xmlns:a16="http://schemas.microsoft.com/office/drawing/2014/main" val="1373718206"/>
                  </a:ext>
                </a:extLst>
              </a:tr>
              <a:tr h="370840">
                <a:tc>
                  <a:txBody>
                    <a:bodyPr/>
                    <a:lstStyle/>
                    <a:p>
                      <a:endParaRPr lang="en-US"/>
                    </a:p>
                  </a:txBody>
                  <a:tcPr/>
                </a:tc>
                <a:tc>
                  <a:txBody>
                    <a:bodyPr/>
                    <a:lstStyle/>
                    <a:p>
                      <a:endParaRPr lang="en-US"/>
                    </a:p>
                  </a:txBody>
                  <a:tcPr/>
                </a:tc>
                <a:extLst>
                  <a:ext uri="{0D108BD9-81ED-4DB2-BD59-A6C34878D82A}">
                    <a16:rowId xmlns:a16="http://schemas.microsoft.com/office/drawing/2014/main" val="1676114653"/>
                  </a:ext>
                </a:extLst>
              </a:tr>
              <a:tr h="370840">
                <a:tc>
                  <a:txBody>
                    <a:bodyPr/>
                    <a:lstStyle/>
                    <a:p>
                      <a:endParaRPr lang="en-US"/>
                    </a:p>
                  </a:txBody>
                  <a:tcPr/>
                </a:tc>
                <a:tc>
                  <a:txBody>
                    <a:bodyPr/>
                    <a:lstStyle/>
                    <a:p>
                      <a:endParaRPr lang="en-US"/>
                    </a:p>
                  </a:txBody>
                  <a:tcPr/>
                </a:tc>
                <a:extLst>
                  <a:ext uri="{0D108BD9-81ED-4DB2-BD59-A6C34878D82A}">
                    <a16:rowId xmlns:a16="http://schemas.microsoft.com/office/drawing/2014/main" val="3564583109"/>
                  </a:ext>
                </a:extLst>
              </a:tr>
              <a:tr h="370840">
                <a:tc>
                  <a:txBody>
                    <a:bodyPr/>
                    <a:lstStyle/>
                    <a:p>
                      <a:endParaRPr lang="en-US"/>
                    </a:p>
                  </a:txBody>
                  <a:tcPr/>
                </a:tc>
                <a:tc>
                  <a:txBody>
                    <a:bodyPr/>
                    <a:lstStyle/>
                    <a:p>
                      <a:endParaRPr lang="en-US" dirty="0"/>
                    </a:p>
                  </a:txBody>
                  <a:tcPr/>
                </a:tc>
                <a:extLst>
                  <a:ext uri="{0D108BD9-81ED-4DB2-BD59-A6C34878D82A}">
                    <a16:rowId xmlns:a16="http://schemas.microsoft.com/office/drawing/2014/main" val="3290122112"/>
                  </a:ext>
                </a:extLst>
              </a:tr>
            </a:tbl>
          </a:graphicData>
        </a:graphic>
      </p:graphicFrame>
      <p:sp>
        <p:nvSpPr>
          <p:cNvPr id="9" name="TextBox 8">
            <a:extLst>
              <a:ext uri="{FF2B5EF4-FFF2-40B4-BE49-F238E27FC236}">
                <a16:creationId xmlns:a16="http://schemas.microsoft.com/office/drawing/2014/main" id="{EB0D355F-C9DB-ED48-B485-726019AE14F8}"/>
              </a:ext>
            </a:extLst>
          </p:cNvPr>
          <p:cNvSpPr txBox="1"/>
          <p:nvPr/>
        </p:nvSpPr>
        <p:spPr>
          <a:xfrm>
            <a:off x="7638534" y="260992"/>
            <a:ext cx="4285737" cy="646331"/>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GB" dirty="0"/>
              <a:t>For each device found, briefly explain how an embedded device helps it to function. </a:t>
            </a:r>
            <a:endParaRPr lang="en-GB" b="1" dirty="0"/>
          </a:p>
        </p:txBody>
      </p:sp>
    </p:spTree>
    <p:extLst>
      <p:ext uri="{BB962C8B-B14F-4D97-AF65-F5344CB8AC3E}">
        <p14:creationId xmlns:p14="http://schemas.microsoft.com/office/powerpoint/2010/main" val="185313418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0515600" cy="768216"/>
          </a:xfrm>
        </p:spPr>
        <p:txBody>
          <a:bodyPr/>
          <a:lstStyle/>
          <a:p>
            <a:r>
              <a:rPr lang="en-GB" dirty="0"/>
              <a:t>Embedded Systems</a:t>
            </a:r>
          </a:p>
        </p:txBody>
      </p:sp>
      <p:sp>
        <p:nvSpPr>
          <p:cNvPr id="3" name="Content Placeholder 2"/>
          <p:cNvSpPr>
            <a:spLocks noGrp="1"/>
          </p:cNvSpPr>
          <p:nvPr>
            <p:ph idx="1"/>
          </p:nvPr>
        </p:nvSpPr>
        <p:spPr>
          <a:xfrm>
            <a:off x="838200" y="768216"/>
            <a:ext cx="10515600" cy="656823"/>
          </a:xfrm>
        </p:spPr>
        <p:style>
          <a:lnRef idx="2">
            <a:schemeClr val="dk1"/>
          </a:lnRef>
          <a:fillRef idx="1">
            <a:schemeClr val="lt1"/>
          </a:fillRef>
          <a:effectRef idx="0">
            <a:schemeClr val="dk1"/>
          </a:effectRef>
          <a:fontRef idx="minor">
            <a:schemeClr val="dk1"/>
          </a:fontRef>
        </p:style>
        <p:txBody>
          <a:bodyPr>
            <a:noAutofit/>
          </a:bodyPr>
          <a:lstStyle/>
          <a:p>
            <a:pPr marL="0" indent="0">
              <a:buNone/>
            </a:pPr>
            <a:r>
              <a:rPr lang="en-GB" sz="2000" dirty="0"/>
              <a:t>Many devices in our home contain an embedded system. Complete the questions below using your understanding from the previous tasks. Answer in </a:t>
            </a:r>
            <a:r>
              <a:rPr lang="en-GB" sz="2000"/>
              <a:t>full sentences.</a:t>
            </a:r>
            <a:endParaRPr lang="en-GB" sz="2000" dirty="0"/>
          </a:p>
          <a:p>
            <a:pPr marL="0" indent="0">
              <a:buNone/>
            </a:pPr>
            <a:endParaRPr lang="en-GB" sz="2000" dirty="0"/>
          </a:p>
          <a:p>
            <a:pPr marL="0" indent="0">
              <a:lnSpc>
                <a:spcPct val="150000"/>
              </a:lnSpc>
              <a:buNone/>
            </a:pPr>
            <a:r>
              <a:rPr lang="en-GB" sz="2000" dirty="0"/>
              <a:t> </a:t>
            </a:r>
          </a:p>
        </p:txBody>
      </p:sp>
      <p:graphicFrame>
        <p:nvGraphicFramePr>
          <p:cNvPr id="5" name="Table 4"/>
          <p:cNvGraphicFramePr>
            <a:graphicFrameLocks noGrp="1"/>
          </p:cNvGraphicFramePr>
          <p:nvPr>
            <p:extLst/>
          </p:nvPr>
        </p:nvGraphicFramePr>
        <p:xfrm>
          <a:off x="838200" y="1536432"/>
          <a:ext cx="10515600" cy="5134824"/>
        </p:xfrm>
        <a:graphic>
          <a:graphicData uri="http://schemas.openxmlformats.org/drawingml/2006/table">
            <a:tbl>
              <a:tblPr firstRow="1" bandRow="1">
                <a:tableStyleId>{5C22544A-7EE6-4342-B048-85BDC9FD1C3A}</a:tableStyleId>
              </a:tblPr>
              <a:tblGrid>
                <a:gridCol w="2613338">
                  <a:extLst>
                    <a:ext uri="{9D8B030D-6E8A-4147-A177-3AD203B41FA5}">
                      <a16:colId xmlns:a16="http://schemas.microsoft.com/office/drawing/2014/main" val="20000"/>
                    </a:ext>
                  </a:extLst>
                </a:gridCol>
                <a:gridCol w="7902262">
                  <a:extLst>
                    <a:ext uri="{9D8B030D-6E8A-4147-A177-3AD203B41FA5}">
                      <a16:colId xmlns:a16="http://schemas.microsoft.com/office/drawing/2014/main" val="20001"/>
                    </a:ext>
                  </a:extLst>
                </a:gridCol>
              </a:tblGrid>
              <a:tr h="370840">
                <a:tc>
                  <a:txBody>
                    <a:bodyPr/>
                    <a:lstStyle/>
                    <a:p>
                      <a:pPr algn="ctr"/>
                      <a:r>
                        <a:rPr lang="en-GB" dirty="0"/>
                        <a:t>Question</a:t>
                      </a:r>
                    </a:p>
                  </a:txBody>
                  <a:tcPr/>
                </a:tc>
                <a:tc>
                  <a:txBody>
                    <a:bodyPr/>
                    <a:lstStyle/>
                    <a:p>
                      <a:pPr algn="ctr"/>
                      <a:r>
                        <a:rPr lang="en-GB" dirty="0"/>
                        <a:t>Answer</a:t>
                      </a:r>
                    </a:p>
                  </a:txBody>
                  <a:tcPr/>
                </a:tc>
                <a:extLst>
                  <a:ext uri="{0D108BD9-81ED-4DB2-BD59-A6C34878D82A}">
                    <a16:rowId xmlns:a16="http://schemas.microsoft.com/office/drawing/2014/main" val="10000"/>
                  </a:ext>
                </a:extLst>
              </a:tr>
              <a:tr h="138972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t>1. Using an example, explain what an embedded system is.</a:t>
                      </a:r>
                    </a:p>
                  </a:txBody>
                  <a:tcPr anchor="ctr"/>
                </a:tc>
                <a:tc>
                  <a:txBody>
                    <a:bodyPr/>
                    <a:lstStyle/>
                    <a:p>
                      <a:endParaRPr lang="en-GB" dirty="0"/>
                    </a:p>
                  </a:txBody>
                  <a:tcPr/>
                </a:tc>
                <a:extLst>
                  <a:ext uri="{0D108BD9-81ED-4DB2-BD59-A6C34878D82A}">
                    <a16:rowId xmlns:a16="http://schemas.microsoft.com/office/drawing/2014/main" val="10001"/>
                  </a:ext>
                </a:extLst>
              </a:tr>
              <a:tr h="158410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t>2. What are the benefits of using an embedded system in comparison to the use of a microcomputer?</a:t>
                      </a:r>
                    </a:p>
                  </a:txBody>
                  <a:tcPr anchor="ctr"/>
                </a:tc>
                <a:tc>
                  <a:txBody>
                    <a:bodyPr/>
                    <a:lstStyle/>
                    <a:p>
                      <a:endParaRPr lang="en-GB"/>
                    </a:p>
                  </a:txBody>
                  <a:tcPr/>
                </a:tc>
                <a:extLst>
                  <a:ext uri="{0D108BD9-81ED-4DB2-BD59-A6C34878D82A}">
                    <a16:rowId xmlns:a16="http://schemas.microsoft.com/office/drawing/2014/main" val="10002"/>
                  </a:ext>
                </a:extLst>
              </a:tr>
              <a:tr h="179016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t>3. Explain a drawback of using an embedded system.</a:t>
                      </a:r>
                    </a:p>
                  </a:txBody>
                  <a:tcPr anchor="ctr"/>
                </a:tc>
                <a:tc>
                  <a:txBody>
                    <a:bodyPr/>
                    <a:lstStyle/>
                    <a:p>
                      <a:endParaRPr lang="en-GB" dirty="0"/>
                    </a:p>
                  </a:txBody>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274305152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Complete worksheet 3</a:t>
            </a:r>
            <a:endParaRPr lang="en-GB" dirty="0"/>
          </a:p>
        </p:txBody>
      </p:sp>
      <p:sp>
        <p:nvSpPr>
          <p:cNvPr id="3" name="Content Placeholder 2"/>
          <p:cNvSpPr>
            <a:spLocks noGrp="1"/>
          </p:cNvSpPr>
          <p:nvPr>
            <p:ph idx="1"/>
          </p:nvPr>
        </p:nvSpPr>
        <p:spPr/>
        <p:txBody>
          <a:bodyPr/>
          <a:lstStyle/>
          <a:p>
            <a:endParaRPr lang="en-GB"/>
          </a:p>
        </p:txBody>
      </p:sp>
    </p:spTree>
    <p:extLst>
      <p:ext uri="{BB962C8B-B14F-4D97-AF65-F5344CB8AC3E}">
        <p14:creationId xmlns:p14="http://schemas.microsoft.com/office/powerpoint/2010/main" val="265967133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8070" y="12464"/>
            <a:ext cx="10515600" cy="609431"/>
          </a:xfrm>
        </p:spPr>
        <p:txBody>
          <a:bodyPr>
            <a:normAutofit/>
          </a:bodyPr>
          <a:lstStyle/>
          <a:p>
            <a:r>
              <a:rPr lang="en-GB" sz="3200" dirty="0">
                <a:latin typeface="GrilledCheese BTN" panose="020B0604060402040206" pitchFamily="34" charset="0"/>
              </a:rPr>
              <a:t>Learning Review: Computer Systems</a:t>
            </a:r>
          </a:p>
        </p:txBody>
      </p:sp>
      <p:sp>
        <p:nvSpPr>
          <p:cNvPr id="4" name="Rectangle 3"/>
          <p:cNvSpPr/>
          <p:nvPr/>
        </p:nvSpPr>
        <p:spPr>
          <a:xfrm>
            <a:off x="217189" y="566712"/>
            <a:ext cx="5774487" cy="1477328"/>
          </a:xfrm>
          <a:prstGeom prst="rect">
            <a:avLst/>
          </a:prstGeom>
        </p:spPr>
        <p:txBody>
          <a:bodyPr wrap="square">
            <a:spAutoFit/>
          </a:bodyPr>
          <a:lstStyle/>
          <a:p>
            <a:pPr>
              <a:spcAft>
                <a:spcPts val="0"/>
              </a:spcAft>
            </a:pPr>
            <a:r>
              <a:rPr lang="en-GB" b="1" u="sng"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Keywords and terms</a:t>
            </a:r>
            <a:endParaRPr lang="en-GB" dirty="0">
              <a:solidFill>
                <a:srgbClr val="FF0000"/>
              </a:solidFill>
              <a:latin typeface="Calibri" panose="020F0502020204030204" pitchFamily="34" charset="0"/>
              <a:ea typeface="Calibri" panose="020F0502020204030204" pitchFamily="34" charset="0"/>
              <a:cs typeface="Times New Roman" panose="02020603050405020304" pitchFamily="18" charset="0"/>
            </a:endParaRPr>
          </a:p>
          <a:p>
            <a:r>
              <a:rPr lang="en-GB" dirty="0">
                <a:solidFill>
                  <a:srgbClr val="FF0000"/>
                </a:solidFill>
              </a:rPr>
              <a:t>Input | Output | Peripherals | Magnetic Storage | Solid State Storage | Optical Storage | Central Processing Unit (CPU) | Random Access Memory (RAM) | Embedded System</a:t>
            </a:r>
          </a:p>
        </p:txBody>
      </p:sp>
      <p:sp>
        <p:nvSpPr>
          <p:cNvPr id="3" name="Rectangle 2"/>
          <p:cNvSpPr/>
          <p:nvPr/>
        </p:nvSpPr>
        <p:spPr>
          <a:xfrm>
            <a:off x="169704" y="1968458"/>
            <a:ext cx="2607319" cy="584775"/>
          </a:xfrm>
          <a:prstGeom prst="rect">
            <a:avLst/>
          </a:prstGeom>
        </p:spPr>
        <p:txBody>
          <a:bodyPr wrap="square">
            <a:spAutoFit/>
          </a:bodyPr>
          <a:lstStyle/>
          <a:p>
            <a:pPr>
              <a:spcAft>
                <a:spcPts val="0"/>
              </a:spcAft>
            </a:pPr>
            <a:r>
              <a:rPr lang="en-GB" sz="1600" b="1" dirty="0">
                <a:effectLst/>
                <a:latin typeface="Calibri" panose="020F0502020204030204" pitchFamily="34" charset="0"/>
                <a:ea typeface="Calibri" panose="020F0502020204030204" pitchFamily="34" charset="0"/>
                <a:cs typeface="Times New Roman" panose="02020603050405020304" pitchFamily="18" charset="0"/>
              </a:rPr>
              <a:t>Which of the following is an example of an INPUT device:</a:t>
            </a:r>
          </a:p>
        </p:txBody>
      </p:sp>
      <p:graphicFrame>
        <p:nvGraphicFramePr>
          <p:cNvPr id="10" name="Table 9"/>
          <p:cNvGraphicFramePr>
            <a:graphicFrameLocks noGrp="1"/>
          </p:cNvGraphicFramePr>
          <p:nvPr>
            <p:extLst/>
          </p:nvPr>
        </p:nvGraphicFramePr>
        <p:xfrm>
          <a:off x="169704" y="2571349"/>
          <a:ext cx="2607319" cy="1291656"/>
        </p:xfrm>
        <a:graphic>
          <a:graphicData uri="http://schemas.openxmlformats.org/drawingml/2006/table">
            <a:tbl>
              <a:tblPr firstRow="1" firstCol="1" bandRow="1">
                <a:tableStyleId>{5940675A-B579-460E-94D1-54222C63F5DA}</a:tableStyleId>
              </a:tblPr>
              <a:tblGrid>
                <a:gridCol w="1143856">
                  <a:extLst>
                    <a:ext uri="{9D8B030D-6E8A-4147-A177-3AD203B41FA5}">
                      <a16:colId xmlns:a16="http://schemas.microsoft.com/office/drawing/2014/main" val="20000"/>
                    </a:ext>
                  </a:extLst>
                </a:gridCol>
                <a:gridCol w="1463463">
                  <a:extLst>
                    <a:ext uri="{9D8B030D-6E8A-4147-A177-3AD203B41FA5}">
                      <a16:colId xmlns:a16="http://schemas.microsoft.com/office/drawing/2014/main" val="20001"/>
                    </a:ext>
                  </a:extLst>
                </a:gridCol>
              </a:tblGrid>
              <a:tr h="308632">
                <a:tc>
                  <a:txBody>
                    <a:bodyPr/>
                    <a:lstStyle/>
                    <a:p>
                      <a:pPr algn="ctr">
                        <a:spcAft>
                          <a:spcPts val="0"/>
                        </a:spcAft>
                      </a:pPr>
                      <a:r>
                        <a:rPr lang="en-GB" sz="1600" b="1" dirty="0">
                          <a:solidFill>
                            <a:schemeClr val="bg1"/>
                          </a:solidFill>
                          <a:effectLst/>
                        </a:rPr>
                        <a:t>Device</a:t>
                      </a:r>
                      <a:endParaRPr lang="en-GB" sz="16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1"/>
                    </a:solidFill>
                  </a:tcPr>
                </a:tc>
                <a:tc>
                  <a:txBody>
                    <a:bodyPr/>
                    <a:lstStyle/>
                    <a:p>
                      <a:pPr algn="ctr">
                        <a:spcAft>
                          <a:spcPts val="0"/>
                        </a:spcAft>
                      </a:pPr>
                      <a:r>
                        <a:rPr lang="en-GB" sz="1600" b="1" dirty="0">
                          <a:solidFill>
                            <a:schemeClr val="bg1"/>
                          </a:solidFill>
                          <a:effectLst/>
                        </a:rPr>
                        <a:t>Answer (tick)</a:t>
                      </a:r>
                      <a:endParaRPr lang="en-GB" sz="16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1"/>
                    </a:solidFill>
                  </a:tcPr>
                </a:tc>
                <a:extLst>
                  <a:ext uri="{0D108BD9-81ED-4DB2-BD59-A6C34878D82A}">
                    <a16:rowId xmlns:a16="http://schemas.microsoft.com/office/drawing/2014/main" val="10000"/>
                  </a:ext>
                </a:extLst>
              </a:tr>
              <a:tr h="308632">
                <a:tc>
                  <a:txBody>
                    <a:bodyPr/>
                    <a:lstStyle/>
                    <a:p>
                      <a:pPr>
                        <a:spcAft>
                          <a:spcPts val="0"/>
                        </a:spcAft>
                      </a:pPr>
                      <a:r>
                        <a:rPr lang="en-GB" sz="1600" b="1" dirty="0">
                          <a:effectLst/>
                        </a:rPr>
                        <a:t>Keyboard</a:t>
                      </a:r>
                      <a:endParaRPr lang="en-GB"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bg1"/>
                    </a:solidFill>
                  </a:tcPr>
                </a:tc>
                <a:tc>
                  <a:txBody>
                    <a:bodyPr/>
                    <a:lstStyle/>
                    <a:p>
                      <a:pPr>
                        <a:spcAft>
                          <a:spcPts val="0"/>
                        </a:spcAft>
                      </a:pPr>
                      <a:endParaRPr lang="en-GB" sz="2400" b="1" dirty="0">
                        <a:solidFill>
                          <a:schemeClr val="accent6"/>
                        </a:solidFill>
                        <a:effectLst/>
                      </a:endParaRPr>
                    </a:p>
                  </a:txBody>
                  <a:tcPr marL="68580" marR="68580" marT="0" marB="0">
                    <a:solidFill>
                      <a:schemeClr val="bg1"/>
                    </a:solidFill>
                  </a:tcPr>
                </a:tc>
                <a:extLst>
                  <a:ext uri="{0D108BD9-81ED-4DB2-BD59-A6C34878D82A}">
                    <a16:rowId xmlns:a16="http://schemas.microsoft.com/office/drawing/2014/main" val="10001"/>
                  </a:ext>
                </a:extLst>
              </a:tr>
              <a:tr h="308632">
                <a:tc>
                  <a:txBody>
                    <a:bodyPr/>
                    <a:lstStyle/>
                    <a:p>
                      <a:pPr>
                        <a:spcAft>
                          <a:spcPts val="0"/>
                        </a:spcAft>
                      </a:pPr>
                      <a:r>
                        <a:rPr lang="en-GB" sz="1600" b="1" dirty="0">
                          <a:effectLst/>
                        </a:rPr>
                        <a:t>Monitor</a:t>
                      </a:r>
                      <a:endParaRPr lang="en-GB"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bg1"/>
                    </a:solidFill>
                  </a:tcPr>
                </a:tc>
                <a:tc>
                  <a:txBody>
                    <a:bodyPr/>
                    <a:lstStyle/>
                    <a:p>
                      <a:pPr>
                        <a:spcAft>
                          <a:spcPts val="0"/>
                        </a:spcAft>
                      </a:pPr>
                      <a:r>
                        <a:rPr lang="en-GB" sz="1600" dirty="0">
                          <a:effectLst/>
                        </a:rPr>
                        <a:t> </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bg1"/>
                    </a:solidFill>
                  </a:tcPr>
                </a:tc>
                <a:extLst>
                  <a:ext uri="{0D108BD9-81ED-4DB2-BD59-A6C34878D82A}">
                    <a16:rowId xmlns:a16="http://schemas.microsoft.com/office/drawing/2014/main" val="10002"/>
                  </a:ext>
                </a:extLst>
              </a:tr>
              <a:tr h="308632">
                <a:tc>
                  <a:txBody>
                    <a:bodyPr/>
                    <a:lstStyle/>
                    <a:p>
                      <a:pPr>
                        <a:spcAft>
                          <a:spcPts val="0"/>
                        </a:spcAft>
                      </a:pPr>
                      <a:r>
                        <a:rPr lang="en-GB" sz="1600" b="1" dirty="0">
                          <a:effectLst/>
                        </a:rPr>
                        <a:t>Printer</a:t>
                      </a:r>
                      <a:endParaRPr lang="en-GB"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bg1"/>
                    </a:solidFill>
                  </a:tcPr>
                </a:tc>
                <a:tc>
                  <a:txBody>
                    <a:bodyPr/>
                    <a:lstStyle/>
                    <a:p>
                      <a:pPr>
                        <a:spcAft>
                          <a:spcPts val="0"/>
                        </a:spcAft>
                      </a:pPr>
                      <a:r>
                        <a:rPr lang="en-GB" sz="1600" dirty="0">
                          <a:effectLst/>
                        </a:rPr>
                        <a:t> </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bg1"/>
                    </a:solidFill>
                  </a:tcPr>
                </a:tc>
                <a:extLst>
                  <a:ext uri="{0D108BD9-81ED-4DB2-BD59-A6C34878D82A}">
                    <a16:rowId xmlns:a16="http://schemas.microsoft.com/office/drawing/2014/main" val="10003"/>
                  </a:ext>
                </a:extLst>
              </a:tr>
            </a:tbl>
          </a:graphicData>
        </a:graphic>
      </p:graphicFrame>
      <p:sp>
        <p:nvSpPr>
          <p:cNvPr id="11" name="Rectangle 10"/>
          <p:cNvSpPr/>
          <p:nvPr/>
        </p:nvSpPr>
        <p:spPr>
          <a:xfrm>
            <a:off x="3209712" y="1943094"/>
            <a:ext cx="2813223" cy="584775"/>
          </a:xfrm>
          <a:prstGeom prst="rect">
            <a:avLst/>
          </a:prstGeom>
        </p:spPr>
        <p:txBody>
          <a:bodyPr wrap="square">
            <a:spAutoFit/>
          </a:bodyPr>
          <a:lstStyle/>
          <a:p>
            <a:pPr>
              <a:spcAft>
                <a:spcPts val="0"/>
              </a:spcAft>
            </a:pPr>
            <a:r>
              <a:rPr lang="en-GB" sz="1600" b="1" dirty="0">
                <a:effectLst/>
                <a:latin typeface="Calibri" panose="020F0502020204030204" pitchFamily="34" charset="0"/>
                <a:ea typeface="Calibri" panose="020F0502020204030204" pitchFamily="34" charset="0"/>
                <a:cs typeface="Times New Roman" panose="02020603050405020304" pitchFamily="18" charset="0"/>
              </a:rPr>
              <a:t>Which of the following is an example of an OUTPUT device:</a:t>
            </a:r>
          </a:p>
        </p:txBody>
      </p:sp>
      <p:graphicFrame>
        <p:nvGraphicFramePr>
          <p:cNvPr id="12" name="Table 11"/>
          <p:cNvGraphicFramePr>
            <a:graphicFrameLocks noGrp="1"/>
          </p:cNvGraphicFramePr>
          <p:nvPr>
            <p:extLst/>
          </p:nvPr>
        </p:nvGraphicFramePr>
        <p:xfrm>
          <a:off x="3209712" y="2553233"/>
          <a:ext cx="2710249" cy="1252643"/>
        </p:xfrm>
        <a:graphic>
          <a:graphicData uri="http://schemas.openxmlformats.org/drawingml/2006/table">
            <a:tbl>
              <a:tblPr firstRow="1" firstCol="1" bandRow="1"/>
              <a:tblGrid>
                <a:gridCol w="1189012">
                  <a:extLst>
                    <a:ext uri="{9D8B030D-6E8A-4147-A177-3AD203B41FA5}">
                      <a16:colId xmlns:a16="http://schemas.microsoft.com/office/drawing/2014/main" val="20000"/>
                    </a:ext>
                  </a:extLst>
                </a:gridCol>
                <a:gridCol w="1521237">
                  <a:extLst>
                    <a:ext uri="{9D8B030D-6E8A-4147-A177-3AD203B41FA5}">
                      <a16:colId xmlns:a16="http://schemas.microsoft.com/office/drawing/2014/main" val="20001"/>
                    </a:ext>
                  </a:extLst>
                </a:gridCol>
              </a:tblGrid>
              <a:tr h="306622">
                <a:tc>
                  <a:txBody>
                    <a:bodyPr/>
                    <a:lstStyle/>
                    <a:p>
                      <a:pPr algn="ctr">
                        <a:spcAft>
                          <a:spcPts val="0"/>
                        </a:spcAft>
                      </a:pPr>
                      <a:r>
                        <a:rPr lang="en-GB" sz="16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Device</a:t>
                      </a:r>
                      <a:endParaRPr lang="en-GB"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spcAft>
                          <a:spcPts val="0"/>
                        </a:spcAft>
                      </a:pPr>
                      <a:r>
                        <a:rPr lang="en-GB" sz="16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Answer (tick)</a:t>
                      </a:r>
                      <a:endParaRPr lang="en-GB"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extLst>
                  <a:ext uri="{0D108BD9-81ED-4DB2-BD59-A6C34878D82A}">
                    <a16:rowId xmlns:a16="http://schemas.microsoft.com/office/drawing/2014/main" val="10000"/>
                  </a:ext>
                </a:extLst>
              </a:tr>
              <a:tr h="306622">
                <a:tc>
                  <a:txBody>
                    <a:bodyPr/>
                    <a:lstStyle/>
                    <a:p>
                      <a:pPr>
                        <a:spcAft>
                          <a:spcPts val="0"/>
                        </a:spcAft>
                      </a:pPr>
                      <a:r>
                        <a:rPr lang="en-GB" sz="1600" b="1" dirty="0">
                          <a:effectLst/>
                          <a:latin typeface="Calibri" panose="020F0502020204030204" pitchFamily="34" charset="0"/>
                          <a:ea typeface="Calibri" panose="020F0502020204030204" pitchFamily="34" charset="0"/>
                          <a:cs typeface="Times New Roman" panose="02020603050405020304" pitchFamily="18" charset="0"/>
                        </a:rPr>
                        <a:t>Printer</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spcAft>
                          <a:spcPts val="0"/>
                        </a:spcAft>
                      </a:pPr>
                      <a:r>
                        <a:rPr lang="en-GB" sz="16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306622">
                <a:tc>
                  <a:txBody>
                    <a:bodyPr/>
                    <a:lstStyle/>
                    <a:p>
                      <a:pPr>
                        <a:spcAft>
                          <a:spcPts val="0"/>
                        </a:spcAft>
                      </a:pPr>
                      <a:r>
                        <a:rPr lang="en-GB" sz="1600" b="1" dirty="0">
                          <a:effectLst/>
                          <a:latin typeface="Calibri" panose="020F0502020204030204" pitchFamily="34" charset="0"/>
                          <a:ea typeface="Calibri" panose="020F0502020204030204" pitchFamily="34" charset="0"/>
                          <a:cs typeface="Times New Roman" panose="02020603050405020304" pitchFamily="18" charset="0"/>
                        </a:rPr>
                        <a:t>Mouse</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spcAft>
                          <a:spcPts val="0"/>
                        </a:spcAft>
                      </a:pPr>
                      <a:r>
                        <a:rPr lang="en-GB" sz="16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332777">
                <a:tc>
                  <a:txBody>
                    <a:bodyPr/>
                    <a:lstStyle/>
                    <a:p>
                      <a:pPr>
                        <a:spcAft>
                          <a:spcPts val="0"/>
                        </a:spcAft>
                      </a:pPr>
                      <a:r>
                        <a:rPr lang="en-GB" sz="1600" b="1" dirty="0">
                          <a:effectLst/>
                          <a:latin typeface="Calibri" panose="020F0502020204030204" pitchFamily="34" charset="0"/>
                          <a:ea typeface="Calibri" panose="020F0502020204030204" pitchFamily="34" charset="0"/>
                          <a:cs typeface="Times New Roman" panose="02020603050405020304" pitchFamily="18" charset="0"/>
                        </a:rPr>
                        <a:t>Microphone</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spcAft>
                          <a:spcPts val="0"/>
                        </a:spcAft>
                      </a:pP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bl>
          </a:graphicData>
        </a:graphic>
      </p:graphicFrame>
      <p:sp>
        <p:nvSpPr>
          <p:cNvPr id="13" name="Rectangle 12"/>
          <p:cNvSpPr/>
          <p:nvPr/>
        </p:nvSpPr>
        <p:spPr>
          <a:xfrm>
            <a:off x="170532" y="4215259"/>
            <a:ext cx="5756863" cy="2062103"/>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spcAft>
                <a:spcPts val="0"/>
              </a:spcAft>
            </a:pPr>
            <a:r>
              <a:rPr lang="en-GB" sz="1600" b="1" dirty="0">
                <a:effectLst/>
                <a:latin typeface="Calibri" panose="020F0502020204030204" pitchFamily="34" charset="0"/>
                <a:ea typeface="Calibri" panose="020F0502020204030204" pitchFamily="34" charset="0"/>
                <a:cs typeface="Times New Roman" panose="02020603050405020304" pitchFamily="18" charset="0"/>
              </a:rPr>
              <a:t>Complete the paragraph below:</a:t>
            </a:r>
          </a:p>
          <a:p>
            <a:pPr>
              <a:spcAft>
                <a:spcPts val="0"/>
              </a:spcAft>
            </a:pPr>
            <a:r>
              <a:rPr lang="en-GB" sz="1600" dirty="0">
                <a:effectLst/>
                <a:latin typeface="Calibri" panose="020F0502020204030204" pitchFamily="34" charset="0"/>
                <a:ea typeface="Calibri" panose="020F0502020204030204" pitchFamily="34" charset="0"/>
                <a:cs typeface="Times New Roman" panose="02020603050405020304" pitchFamily="18" charset="0"/>
              </a:rPr>
              <a:t> </a:t>
            </a:r>
          </a:p>
          <a:p>
            <a:pPr>
              <a:spcAft>
                <a:spcPts val="0"/>
              </a:spcAft>
            </a:pPr>
            <a:r>
              <a:rPr lang="en-GB" sz="16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_______________   ______________ </a:t>
            </a:r>
            <a:r>
              <a:rPr lang="en-GB" sz="1600" dirty="0">
                <a:effectLst/>
                <a:latin typeface="Calibri" panose="020F0502020204030204" pitchFamily="34" charset="0"/>
                <a:ea typeface="Calibri" panose="020F0502020204030204" pitchFamily="34" charset="0"/>
                <a:cs typeface="Times New Roman" panose="02020603050405020304" pitchFamily="18" charset="0"/>
              </a:rPr>
              <a:t>devices have a large storage capacity and are relatively cheap. CDs, DVDs and Blu-Ray Disks are all examples of </a:t>
            </a:r>
            <a:r>
              <a:rPr lang="en-GB" sz="16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______________   ____________</a:t>
            </a:r>
            <a:r>
              <a:rPr lang="en-GB" sz="1600" b="1" dirty="0">
                <a:effectLst/>
                <a:latin typeface="Calibri" panose="020F0502020204030204" pitchFamily="34" charset="0"/>
                <a:ea typeface="Calibri" panose="020F0502020204030204" pitchFamily="34" charset="0"/>
                <a:cs typeface="Times New Roman" panose="02020603050405020304" pitchFamily="18" charset="0"/>
              </a:rPr>
              <a:t> </a:t>
            </a:r>
            <a:r>
              <a:rPr lang="en-GB" sz="1600" dirty="0">
                <a:effectLst/>
                <a:latin typeface="Calibri" panose="020F0502020204030204" pitchFamily="34" charset="0"/>
                <a:ea typeface="Calibri" panose="020F0502020204030204" pitchFamily="34" charset="0"/>
                <a:cs typeface="Times New Roman" panose="02020603050405020304" pitchFamily="18" charset="0"/>
              </a:rPr>
              <a:t>devices. Although they are more robust due to having no moving parts, </a:t>
            </a:r>
            <a:r>
              <a:rPr lang="en-GB" sz="16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____________   ____________   _____________</a:t>
            </a:r>
            <a:r>
              <a:rPr lang="en-GB" sz="16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r>
              <a:rPr lang="en-GB" sz="1600" dirty="0">
                <a:effectLst/>
                <a:latin typeface="Calibri" panose="020F0502020204030204" pitchFamily="34" charset="0"/>
                <a:ea typeface="Calibri" panose="020F0502020204030204" pitchFamily="34" charset="0"/>
                <a:cs typeface="Times New Roman" panose="02020603050405020304" pitchFamily="18" charset="0"/>
              </a:rPr>
              <a:t>devices are the most expensive type of storage available. </a:t>
            </a:r>
          </a:p>
        </p:txBody>
      </p:sp>
      <p:graphicFrame>
        <p:nvGraphicFramePr>
          <p:cNvPr id="17" name="Table 16"/>
          <p:cNvGraphicFramePr>
            <a:graphicFrameLocks noGrp="1"/>
          </p:cNvGraphicFramePr>
          <p:nvPr>
            <p:extLst/>
          </p:nvPr>
        </p:nvGraphicFramePr>
        <p:xfrm>
          <a:off x="5961896" y="695064"/>
          <a:ext cx="6125616" cy="1438194"/>
        </p:xfrm>
        <a:graphic>
          <a:graphicData uri="http://schemas.openxmlformats.org/drawingml/2006/table">
            <a:tbl>
              <a:tblPr firstRow="1" firstCol="1" bandRow="1"/>
              <a:tblGrid>
                <a:gridCol w="5285359">
                  <a:extLst>
                    <a:ext uri="{9D8B030D-6E8A-4147-A177-3AD203B41FA5}">
                      <a16:colId xmlns:a16="http://schemas.microsoft.com/office/drawing/2014/main" val="20000"/>
                    </a:ext>
                  </a:extLst>
                </a:gridCol>
                <a:gridCol w="840257">
                  <a:extLst>
                    <a:ext uri="{9D8B030D-6E8A-4147-A177-3AD203B41FA5}">
                      <a16:colId xmlns:a16="http://schemas.microsoft.com/office/drawing/2014/main" val="20001"/>
                    </a:ext>
                  </a:extLst>
                </a:gridCol>
              </a:tblGrid>
              <a:tr h="549550">
                <a:tc>
                  <a:txBody>
                    <a:bodyPr/>
                    <a:lstStyle/>
                    <a:p>
                      <a:pPr algn="ctr">
                        <a:spcAft>
                          <a:spcPts val="0"/>
                        </a:spcAft>
                      </a:pPr>
                      <a:r>
                        <a:rPr lang="en-GB" sz="1800" b="1"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What is a Peripheral device?</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spcAft>
                          <a:spcPts val="0"/>
                        </a:spcAft>
                      </a:pPr>
                      <a:r>
                        <a:rPr lang="en-GB" sz="1600" b="1"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Answer (tick)</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extLst>
                  <a:ext uri="{0D108BD9-81ED-4DB2-BD59-A6C34878D82A}">
                    <a16:rowId xmlns:a16="http://schemas.microsoft.com/office/drawing/2014/main" val="10000"/>
                  </a:ext>
                </a:extLst>
              </a:tr>
              <a:tr h="285147">
                <a:tc>
                  <a:txBody>
                    <a:bodyPr/>
                    <a:lstStyle/>
                    <a:p>
                      <a:pPr>
                        <a:spcAft>
                          <a:spcPts val="0"/>
                        </a:spcAft>
                      </a:pPr>
                      <a:r>
                        <a:rPr lang="en-GB" sz="1600" b="0" dirty="0">
                          <a:effectLst/>
                          <a:latin typeface="Calibri" panose="020F0502020204030204" pitchFamily="34" charset="0"/>
                          <a:ea typeface="Calibri" panose="020F0502020204030204" pitchFamily="34" charset="0"/>
                          <a:cs typeface="Times New Roman" panose="02020603050405020304" pitchFamily="18" charset="0"/>
                        </a:rPr>
                        <a:t>An internal device that is an essential part of the computer.</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spcAft>
                          <a:spcPts val="0"/>
                        </a:spcAft>
                      </a:pPr>
                      <a:r>
                        <a:rPr lang="en-GB" sz="16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328722">
                <a:tc>
                  <a:txBody>
                    <a:bodyPr/>
                    <a:lstStyle/>
                    <a:p>
                      <a:pPr>
                        <a:spcAft>
                          <a:spcPts val="0"/>
                        </a:spcAft>
                      </a:pPr>
                      <a:r>
                        <a:rPr lang="en-GB" sz="1600" b="0" dirty="0">
                          <a:effectLst/>
                          <a:latin typeface="Calibri" panose="020F0502020204030204" pitchFamily="34" charset="0"/>
                          <a:ea typeface="Calibri" panose="020F0502020204030204" pitchFamily="34" charset="0"/>
                          <a:cs typeface="Times New Roman" panose="02020603050405020304" pitchFamily="18" charset="0"/>
                        </a:rPr>
                        <a:t>An external device that is not part of the essential computer.</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spcAft>
                          <a:spcPts val="0"/>
                        </a:spcAft>
                      </a:pPr>
                      <a:r>
                        <a:rPr lang="en-GB" sz="16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274775">
                <a:tc>
                  <a:txBody>
                    <a:bodyPr/>
                    <a:lstStyle/>
                    <a:p>
                      <a:pPr>
                        <a:spcAft>
                          <a:spcPts val="0"/>
                        </a:spcAft>
                      </a:pPr>
                      <a:r>
                        <a:rPr lang="en-GB" sz="1600" b="0" dirty="0">
                          <a:effectLst/>
                          <a:latin typeface="Calibri" panose="020F0502020204030204" pitchFamily="34" charset="0"/>
                          <a:ea typeface="Calibri" panose="020F0502020204030204" pitchFamily="34" charset="0"/>
                          <a:cs typeface="Times New Roman" panose="02020603050405020304" pitchFamily="18" charset="0"/>
                        </a:rPr>
                        <a:t>Any internal component of the computer.</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spcAft>
                          <a:spcPts val="0"/>
                        </a:spcAft>
                      </a:pPr>
                      <a:r>
                        <a:rPr lang="en-GB" sz="16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bl>
          </a:graphicData>
        </a:graphic>
      </p:graphicFrame>
      <p:sp>
        <p:nvSpPr>
          <p:cNvPr id="18" name="Rectangle 17"/>
          <p:cNvSpPr/>
          <p:nvPr/>
        </p:nvSpPr>
        <p:spPr>
          <a:xfrm>
            <a:off x="6255123" y="2491710"/>
            <a:ext cx="5832389" cy="3785652"/>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spcAft>
                <a:spcPts val="0"/>
              </a:spcAft>
            </a:pPr>
            <a:r>
              <a:rPr lang="en-GB" sz="1600" b="1" dirty="0">
                <a:effectLst/>
                <a:latin typeface="Calibri" panose="020F0502020204030204" pitchFamily="34" charset="0"/>
                <a:ea typeface="Calibri" panose="020F0502020204030204" pitchFamily="34" charset="0"/>
                <a:cs typeface="Times New Roman" panose="02020603050405020304" pitchFamily="18" charset="0"/>
              </a:rPr>
              <a:t>Choose the correct term for each of the definitions below:</a:t>
            </a:r>
          </a:p>
          <a:p>
            <a:pPr>
              <a:spcAft>
                <a:spcPts val="0"/>
              </a:spcAft>
            </a:pPr>
            <a:r>
              <a:rPr lang="en-GB" sz="16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Central Processing Unit (CPU) | Random Access Memory (RAM) | Embedded System</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en-GB" sz="1600" dirty="0">
                <a:effectLst/>
                <a:latin typeface="Calibri" panose="020F0502020204030204" pitchFamily="34" charset="0"/>
                <a:ea typeface="Calibri" panose="020F0502020204030204" pitchFamily="34" charset="0"/>
                <a:cs typeface="Times New Roman" panose="02020603050405020304" pitchFamily="18" charset="0"/>
              </a:rPr>
              <a:t> </a:t>
            </a:r>
          </a:p>
          <a:p>
            <a:pPr>
              <a:spcAft>
                <a:spcPts val="0"/>
              </a:spcAft>
            </a:pPr>
            <a:r>
              <a:rPr lang="en-GB" sz="1600" dirty="0">
                <a:effectLst/>
                <a:latin typeface="Calibri" panose="020F0502020204030204" pitchFamily="34" charset="0"/>
                <a:ea typeface="Calibri" panose="020F0502020204030204" pitchFamily="34" charset="0"/>
                <a:cs typeface="Times New Roman" panose="02020603050405020304" pitchFamily="18" charset="0"/>
              </a:rPr>
              <a:t>A computer system that is designed for a specific function often linked to working mechanical parts.</a:t>
            </a:r>
          </a:p>
          <a:p>
            <a:pPr>
              <a:spcAft>
                <a:spcPts val="0"/>
              </a:spcAft>
            </a:pPr>
            <a:r>
              <a:rPr lang="en-GB" sz="16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Answer: ___________________________________________</a:t>
            </a:r>
            <a:endParaRPr lang="en-GB" sz="1600" b="1" dirty="0">
              <a:effectLst/>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en-GB" sz="1600" dirty="0">
                <a:effectLst/>
                <a:latin typeface="Calibri" panose="020F0502020204030204" pitchFamily="34" charset="0"/>
                <a:ea typeface="Calibri" panose="020F0502020204030204" pitchFamily="34" charset="0"/>
                <a:cs typeface="Times New Roman" panose="02020603050405020304" pitchFamily="18" charset="0"/>
              </a:rPr>
              <a:t> </a:t>
            </a:r>
          </a:p>
          <a:p>
            <a:pPr>
              <a:spcAft>
                <a:spcPts val="0"/>
              </a:spcAft>
            </a:pPr>
            <a:r>
              <a:rPr lang="en-GB" sz="1600" dirty="0">
                <a:effectLst/>
                <a:latin typeface="Calibri" panose="020F0502020204030204" pitchFamily="34" charset="0"/>
                <a:ea typeface="Calibri" panose="020F0502020204030204" pitchFamily="34" charset="0"/>
                <a:cs typeface="Times New Roman" panose="02020603050405020304" pitchFamily="18" charset="0"/>
              </a:rPr>
              <a:t>This component is known as the brains of the computer, this is where all user commands are sent and where instructions and calculations are executed.</a:t>
            </a:r>
          </a:p>
          <a:p>
            <a:pPr>
              <a:spcAft>
                <a:spcPts val="0"/>
              </a:spcAft>
            </a:pPr>
            <a:r>
              <a:rPr lang="en-GB" sz="16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Answer: ___________________________________________</a:t>
            </a:r>
            <a:r>
              <a:rPr lang="en-GB" sz="1600" dirty="0">
                <a:effectLst/>
                <a:latin typeface="Calibri" panose="020F0502020204030204" pitchFamily="34" charset="0"/>
                <a:ea typeface="Calibri" panose="020F0502020204030204" pitchFamily="34" charset="0"/>
                <a:cs typeface="Times New Roman" panose="02020603050405020304" pitchFamily="18" charset="0"/>
              </a:rPr>
              <a:t> </a:t>
            </a:r>
          </a:p>
          <a:p>
            <a:pPr>
              <a:spcAft>
                <a:spcPts val="0"/>
              </a:spcAft>
            </a:pPr>
            <a:r>
              <a:rPr lang="en-GB" sz="1600" dirty="0">
                <a:effectLst/>
                <a:latin typeface="Calibri" panose="020F0502020204030204" pitchFamily="34" charset="0"/>
                <a:ea typeface="Calibri" panose="020F0502020204030204" pitchFamily="34" charset="0"/>
                <a:cs typeface="Times New Roman" panose="02020603050405020304" pitchFamily="18" charset="0"/>
              </a:rPr>
              <a:t>Stores frequently used program instructions for a temporary period of time.</a:t>
            </a:r>
          </a:p>
          <a:p>
            <a:r>
              <a:rPr lang="en-GB" sz="16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Answer: ___________________________________________</a:t>
            </a:r>
            <a:endParaRPr lang="en-GB" sz="1600" b="1" dirty="0"/>
          </a:p>
        </p:txBody>
      </p:sp>
      <p:sp>
        <p:nvSpPr>
          <p:cNvPr id="19" name="Rectangle 18"/>
          <p:cNvSpPr/>
          <p:nvPr/>
        </p:nvSpPr>
        <p:spPr>
          <a:xfrm>
            <a:off x="187409" y="6376086"/>
            <a:ext cx="1540476" cy="370703"/>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r>
              <a:rPr lang="en-GB" dirty="0"/>
              <a:t>Score (max 9): </a:t>
            </a:r>
          </a:p>
        </p:txBody>
      </p:sp>
      <p:sp>
        <p:nvSpPr>
          <p:cNvPr id="20" name="Rectangle 19"/>
          <p:cNvSpPr/>
          <p:nvPr/>
        </p:nvSpPr>
        <p:spPr>
          <a:xfrm>
            <a:off x="1812323" y="6376086"/>
            <a:ext cx="700216" cy="370703"/>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
        <p:nvSpPr>
          <p:cNvPr id="21" name="Rectangle 20"/>
          <p:cNvSpPr/>
          <p:nvPr/>
        </p:nvSpPr>
        <p:spPr>
          <a:xfrm>
            <a:off x="1946246" y="3877199"/>
            <a:ext cx="830777" cy="239336"/>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GB" dirty="0"/>
              <a:t>1 mark</a:t>
            </a:r>
          </a:p>
        </p:txBody>
      </p:sp>
      <p:sp>
        <p:nvSpPr>
          <p:cNvPr id="22" name="Rectangle 21"/>
          <p:cNvSpPr/>
          <p:nvPr/>
        </p:nvSpPr>
        <p:spPr>
          <a:xfrm>
            <a:off x="5029986" y="3877199"/>
            <a:ext cx="897409" cy="239336"/>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GB" dirty="0"/>
              <a:t>1 mark</a:t>
            </a:r>
          </a:p>
        </p:txBody>
      </p:sp>
      <p:sp>
        <p:nvSpPr>
          <p:cNvPr id="23" name="Rectangle 22"/>
          <p:cNvSpPr/>
          <p:nvPr/>
        </p:nvSpPr>
        <p:spPr>
          <a:xfrm>
            <a:off x="5005575" y="6330870"/>
            <a:ext cx="916493" cy="327171"/>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GB" dirty="0"/>
              <a:t>3 marks</a:t>
            </a:r>
          </a:p>
        </p:txBody>
      </p:sp>
      <p:sp>
        <p:nvSpPr>
          <p:cNvPr id="24" name="Rectangle 23"/>
          <p:cNvSpPr/>
          <p:nvPr/>
        </p:nvSpPr>
        <p:spPr>
          <a:xfrm>
            <a:off x="11171019" y="6340150"/>
            <a:ext cx="916493" cy="327171"/>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GB" dirty="0"/>
              <a:t>3 marks</a:t>
            </a:r>
          </a:p>
        </p:txBody>
      </p:sp>
      <p:sp>
        <p:nvSpPr>
          <p:cNvPr id="25" name="Rectangle 24"/>
          <p:cNvSpPr/>
          <p:nvPr/>
        </p:nvSpPr>
        <p:spPr>
          <a:xfrm>
            <a:off x="11250340" y="2189586"/>
            <a:ext cx="849686" cy="239336"/>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GB" dirty="0"/>
              <a:t>1 mark</a:t>
            </a:r>
          </a:p>
        </p:txBody>
      </p:sp>
      <p:pic>
        <p:nvPicPr>
          <p:cNvPr id="5" name="Picture 4">
            <a:extLst>
              <a:ext uri="{FF2B5EF4-FFF2-40B4-BE49-F238E27FC236}">
                <a16:creationId xmlns:a16="http://schemas.microsoft.com/office/drawing/2014/main" id="{34705829-9127-E444-8F47-5928DE9102AF}"/>
              </a:ext>
            </a:extLst>
          </p:cNvPr>
          <p:cNvPicPr>
            <a:picLocks noChangeAspect="1"/>
          </p:cNvPicPr>
          <p:nvPr/>
        </p:nvPicPr>
        <p:blipFill>
          <a:blip r:embed="rId2"/>
          <a:stretch>
            <a:fillRect/>
          </a:stretch>
        </p:blipFill>
        <p:spPr>
          <a:xfrm>
            <a:off x="2702225" y="2472625"/>
            <a:ext cx="596900" cy="622300"/>
          </a:xfrm>
          <a:prstGeom prst="rect">
            <a:avLst/>
          </a:prstGeom>
        </p:spPr>
      </p:pic>
      <p:pic>
        <p:nvPicPr>
          <p:cNvPr id="26" name="Picture 25">
            <a:extLst>
              <a:ext uri="{FF2B5EF4-FFF2-40B4-BE49-F238E27FC236}">
                <a16:creationId xmlns:a16="http://schemas.microsoft.com/office/drawing/2014/main" id="{7D6F9B79-A620-D041-B8FE-BEEBA62D8963}"/>
              </a:ext>
            </a:extLst>
          </p:cNvPr>
          <p:cNvPicPr>
            <a:picLocks noChangeAspect="1"/>
          </p:cNvPicPr>
          <p:nvPr/>
        </p:nvPicPr>
        <p:blipFill>
          <a:blip r:embed="rId2"/>
          <a:stretch>
            <a:fillRect/>
          </a:stretch>
        </p:blipFill>
        <p:spPr>
          <a:xfrm>
            <a:off x="5776980" y="2468231"/>
            <a:ext cx="596900" cy="622300"/>
          </a:xfrm>
          <a:prstGeom prst="rect">
            <a:avLst/>
          </a:prstGeom>
        </p:spPr>
      </p:pic>
      <p:pic>
        <p:nvPicPr>
          <p:cNvPr id="27" name="Picture 26">
            <a:extLst>
              <a:ext uri="{FF2B5EF4-FFF2-40B4-BE49-F238E27FC236}">
                <a16:creationId xmlns:a16="http://schemas.microsoft.com/office/drawing/2014/main" id="{A0B2E716-06CD-E34B-9E0F-0C573309C7E1}"/>
              </a:ext>
            </a:extLst>
          </p:cNvPr>
          <p:cNvPicPr>
            <a:picLocks noChangeAspect="1"/>
          </p:cNvPicPr>
          <p:nvPr/>
        </p:nvPicPr>
        <p:blipFill>
          <a:blip r:embed="rId2"/>
          <a:stretch>
            <a:fillRect/>
          </a:stretch>
        </p:blipFill>
        <p:spPr>
          <a:xfrm>
            <a:off x="11437933" y="204688"/>
            <a:ext cx="596900" cy="622300"/>
          </a:xfrm>
          <a:prstGeom prst="rect">
            <a:avLst/>
          </a:prstGeom>
        </p:spPr>
      </p:pic>
    </p:spTree>
    <p:extLst>
      <p:ext uri="{BB962C8B-B14F-4D97-AF65-F5344CB8AC3E}">
        <p14:creationId xmlns:p14="http://schemas.microsoft.com/office/powerpoint/2010/main" val="185713282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sz="4000" dirty="0" smtClean="0"/>
              <a:t>Wally Extension</a:t>
            </a:r>
            <a:r>
              <a:rPr lang="en-GB" sz="4000" dirty="0" smtClean="0"/>
              <a:t>: </a:t>
            </a:r>
            <a:r>
              <a:rPr lang="en-GB" sz="4000" dirty="0" smtClean="0"/>
              <a:t/>
            </a:r>
            <a:br>
              <a:rPr lang="en-GB" sz="4000" dirty="0" smtClean="0"/>
            </a:br>
            <a:r>
              <a:rPr lang="en-GB" sz="4000" dirty="0"/>
              <a:t/>
            </a:r>
            <a:br>
              <a:rPr lang="en-GB" sz="4000" dirty="0"/>
            </a:br>
            <a:r>
              <a:rPr lang="en-GB" sz="4000" dirty="0" smtClean="0"/>
              <a:t>Complete </a:t>
            </a:r>
            <a:r>
              <a:rPr lang="en-GB" sz="4000" dirty="0" smtClean="0"/>
              <a:t>worksheets </a:t>
            </a:r>
            <a:r>
              <a:rPr lang="en-GB" sz="4000" dirty="0" smtClean="0"/>
              <a:t>4</a:t>
            </a:r>
            <a:endParaRPr lang="en-GB" sz="4000" dirty="0"/>
          </a:p>
        </p:txBody>
      </p:sp>
      <p:sp>
        <p:nvSpPr>
          <p:cNvPr id="3" name="Content Placeholder 2"/>
          <p:cNvSpPr>
            <a:spLocks noGrp="1"/>
          </p:cNvSpPr>
          <p:nvPr>
            <p:ph idx="1"/>
          </p:nvPr>
        </p:nvSpPr>
        <p:spPr/>
        <p:txBody>
          <a:bodyPr/>
          <a:lstStyle/>
          <a:p>
            <a:r>
              <a:rPr lang="en-GB" dirty="0" smtClean="0"/>
              <a:t>Once you have completed all of the worksheets compete the Computers and the Internet course on Khan academy.</a:t>
            </a:r>
          </a:p>
          <a:p>
            <a:endParaRPr lang="en-GB" dirty="0"/>
          </a:p>
          <a:p>
            <a:r>
              <a:rPr lang="en-GB" dirty="0">
                <a:hlinkClick r:id="rId2"/>
              </a:rPr>
              <a:t>https://www.khanacademy.org/computing/computers-and-internet</a:t>
            </a:r>
            <a:endParaRPr lang="en-GB" dirty="0"/>
          </a:p>
        </p:txBody>
      </p:sp>
      <p:pic>
        <p:nvPicPr>
          <p:cNvPr id="1026" name="Picture 2" descr="Where's Wall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12664" y="0"/>
            <a:ext cx="1079336" cy="10793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31522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2892" y="61423"/>
            <a:ext cx="6316740" cy="839526"/>
          </a:xfrm>
        </p:spPr>
        <p:txBody>
          <a:bodyPr>
            <a:normAutofit fontScale="90000"/>
          </a:bodyPr>
          <a:lstStyle/>
          <a:p>
            <a:r>
              <a:rPr lang="en-GB" dirty="0"/>
              <a:t>Computer Components</a:t>
            </a:r>
          </a:p>
        </p:txBody>
      </p:sp>
      <p:sp>
        <p:nvSpPr>
          <p:cNvPr id="4" name="Rectangle 3"/>
          <p:cNvSpPr/>
          <p:nvPr/>
        </p:nvSpPr>
        <p:spPr>
          <a:xfrm>
            <a:off x="3420762" y="1226710"/>
            <a:ext cx="4992130" cy="5289421"/>
          </a:xfrm>
          <a:prstGeom prst="rect">
            <a:avLst/>
          </a:prstGeom>
          <a:solidFill>
            <a:schemeClr val="bg1">
              <a:lumMod val="50000"/>
            </a:schemeClr>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dirty="0"/>
              <a:t>The Computer</a:t>
            </a:r>
          </a:p>
        </p:txBody>
      </p:sp>
      <p:sp>
        <p:nvSpPr>
          <p:cNvPr id="5" name="Rectangle 4"/>
          <p:cNvSpPr/>
          <p:nvPr/>
        </p:nvSpPr>
        <p:spPr>
          <a:xfrm>
            <a:off x="3657601" y="1688757"/>
            <a:ext cx="4506096" cy="2776151"/>
          </a:xfrm>
          <a:prstGeom prst="rect">
            <a:avLst/>
          </a:prstGeom>
          <a:solidFill>
            <a:schemeClr val="accent6">
              <a:lumMod val="75000"/>
            </a:schemeClr>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dirty="0"/>
              <a:t>Motherboard</a:t>
            </a:r>
          </a:p>
        </p:txBody>
      </p:sp>
      <p:sp>
        <p:nvSpPr>
          <p:cNvPr id="6" name="Rectangle 5"/>
          <p:cNvSpPr/>
          <p:nvPr/>
        </p:nvSpPr>
        <p:spPr>
          <a:xfrm>
            <a:off x="3904735" y="2182299"/>
            <a:ext cx="1729946" cy="1647568"/>
          </a:xfrm>
          <a:prstGeom prst="rect">
            <a:avLst/>
          </a:prstGeom>
          <a:solidFill>
            <a:schemeClr val="accent6">
              <a:lumMod val="60000"/>
              <a:lumOff val="40000"/>
            </a:schemeClr>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CPU</a:t>
            </a:r>
          </a:p>
          <a:p>
            <a:pPr algn="ctr"/>
            <a:r>
              <a:rPr lang="en-GB" sz="1400" dirty="0">
                <a:solidFill>
                  <a:schemeClr val="tx1"/>
                </a:solidFill>
              </a:rPr>
              <a:t>(Central Processing Unit)</a:t>
            </a:r>
          </a:p>
        </p:txBody>
      </p:sp>
      <p:sp>
        <p:nvSpPr>
          <p:cNvPr id="10" name="Rectangle 9"/>
          <p:cNvSpPr/>
          <p:nvPr/>
        </p:nvSpPr>
        <p:spPr>
          <a:xfrm>
            <a:off x="6386383" y="2576385"/>
            <a:ext cx="1025611" cy="840260"/>
          </a:xfrm>
          <a:prstGeom prst="rect">
            <a:avLst/>
          </a:prstGeom>
          <a:solidFill>
            <a:schemeClr val="accent6">
              <a:lumMod val="60000"/>
              <a:lumOff val="40000"/>
            </a:schemeClr>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ROM</a:t>
            </a:r>
          </a:p>
          <a:p>
            <a:pPr algn="ctr"/>
            <a:r>
              <a:rPr lang="en-GB" sz="1400" dirty="0">
                <a:solidFill>
                  <a:schemeClr val="tx1"/>
                </a:solidFill>
              </a:rPr>
              <a:t>(Read-Only Memory)</a:t>
            </a:r>
          </a:p>
        </p:txBody>
      </p:sp>
      <p:sp>
        <p:nvSpPr>
          <p:cNvPr id="11" name="Rectangle 10"/>
          <p:cNvSpPr/>
          <p:nvPr/>
        </p:nvSpPr>
        <p:spPr>
          <a:xfrm>
            <a:off x="3904735" y="3925332"/>
            <a:ext cx="4053016" cy="370702"/>
          </a:xfrm>
          <a:prstGeom prst="rect">
            <a:avLst/>
          </a:prstGeom>
          <a:solidFill>
            <a:schemeClr val="accent6">
              <a:lumMod val="60000"/>
              <a:lumOff val="40000"/>
            </a:schemeClr>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RAM </a:t>
            </a:r>
            <a:r>
              <a:rPr lang="en-GB" sz="1400" dirty="0">
                <a:solidFill>
                  <a:schemeClr val="tx1"/>
                </a:solidFill>
              </a:rPr>
              <a:t>(Random Access Memory)</a:t>
            </a:r>
          </a:p>
        </p:txBody>
      </p:sp>
      <p:sp>
        <p:nvSpPr>
          <p:cNvPr id="12" name="Rectangle 11"/>
          <p:cNvSpPr/>
          <p:nvPr/>
        </p:nvSpPr>
        <p:spPr>
          <a:xfrm>
            <a:off x="6746790" y="4596714"/>
            <a:ext cx="1416908" cy="1919417"/>
          </a:xfrm>
          <a:prstGeom prst="rect">
            <a:avLst/>
          </a:prstGeom>
          <a:solidFill>
            <a:schemeClr val="accent3">
              <a:lumMod val="60000"/>
              <a:lumOff val="40000"/>
            </a:schemeClr>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CD/DVD-RW drive</a:t>
            </a:r>
          </a:p>
        </p:txBody>
      </p:sp>
      <p:sp>
        <p:nvSpPr>
          <p:cNvPr id="13" name="Rectangle 12"/>
          <p:cNvSpPr/>
          <p:nvPr/>
        </p:nvSpPr>
        <p:spPr>
          <a:xfrm>
            <a:off x="3657601" y="4596714"/>
            <a:ext cx="2924431" cy="1721707"/>
          </a:xfrm>
          <a:prstGeom prst="rect">
            <a:avLst/>
          </a:prstGeom>
          <a:solidFill>
            <a:schemeClr val="accent4">
              <a:lumMod val="75000"/>
            </a:schemeClr>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dirty="0"/>
              <a:t>Hard drive</a:t>
            </a:r>
          </a:p>
        </p:txBody>
      </p:sp>
      <p:sp>
        <p:nvSpPr>
          <p:cNvPr id="14" name="Rectangle 13"/>
          <p:cNvSpPr/>
          <p:nvPr/>
        </p:nvSpPr>
        <p:spPr>
          <a:xfrm>
            <a:off x="3809999" y="4959178"/>
            <a:ext cx="1248033" cy="1210961"/>
          </a:xfrm>
          <a:prstGeom prst="rect">
            <a:avLst/>
          </a:prstGeom>
          <a:solidFill>
            <a:schemeClr val="accent4">
              <a:lumMod val="60000"/>
              <a:lumOff val="40000"/>
            </a:schemeClr>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rPr>
              <a:t>Software</a:t>
            </a:r>
          </a:p>
        </p:txBody>
      </p:sp>
      <p:sp>
        <p:nvSpPr>
          <p:cNvPr id="15" name="Rectangle 14"/>
          <p:cNvSpPr/>
          <p:nvPr/>
        </p:nvSpPr>
        <p:spPr>
          <a:xfrm>
            <a:off x="444843" y="1226710"/>
            <a:ext cx="2108887" cy="5289421"/>
          </a:xfrm>
          <a:prstGeom prst="rect">
            <a:avLst/>
          </a:prstGeom>
          <a:solidFill>
            <a:schemeClr val="accent5">
              <a:lumMod val="50000"/>
            </a:schemeClr>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dirty="0"/>
              <a:t>Peripheral Devices</a:t>
            </a:r>
          </a:p>
        </p:txBody>
      </p:sp>
      <p:sp>
        <p:nvSpPr>
          <p:cNvPr id="16" name="Rectangle 15"/>
          <p:cNvSpPr/>
          <p:nvPr/>
        </p:nvSpPr>
        <p:spPr>
          <a:xfrm>
            <a:off x="609598" y="1680518"/>
            <a:ext cx="1754659" cy="683740"/>
          </a:xfrm>
          <a:prstGeom prst="rect">
            <a:avLst/>
          </a:prstGeom>
          <a:solidFill>
            <a:schemeClr val="accent1">
              <a:lumMod val="75000"/>
            </a:schemeClr>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Input devices</a:t>
            </a:r>
          </a:p>
        </p:txBody>
      </p:sp>
      <p:sp>
        <p:nvSpPr>
          <p:cNvPr id="17" name="Rectangle 16"/>
          <p:cNvSpPr/>
          <p:nvPr/>
        </p:nvSpPr>
        <p:spPr>
          <a:xfrm>
            <a:off x="609599" y="2446638"/>
            <a:ext cx="1754659" cy="683740"/>
          </a:xfrm>
          <a:prstGeom prst="rect">
            <a:avLst/>
          </a:prstGeom>
          <a:solidFill>
            <a:schemeClr val="accent1">
              <a:lumMod val="75000"/>
            </a:schemeClr>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Output devices</a:t>
            </a:r>
          </a:p>
        </p:txBody>
      </p:sp>
      <p:sp>
        <p:nvSpPr>
          <p:cNvPr id="18" name="Rectangle 17"/>
          <p:cNvSpPr/>
          <p:nvPr/>
        </p:nvSpPr>
        <p:spPr>
          <a:xfrm>
            <a:off x="609599" y="3262184"/>
            <a:ext cx="1754659" cy="2965621"/>
          </a:xfrm>
          <a:prstGeom prst="rect">
            <a:avLst/>
          </a:prstGeom>
          <a:solidFill>
            <a:schemeClr val="accent1">
              <a:lumMod val="75000"/>
            </a:schemeClr>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dirty="0"/>
              <a:t>Secondary storage devices</a:t>
            </a:r>
          </a:p>
        </p:txBody>
      </p:sp>
      <p:sp>
        <p:nvSpPr>
          <p:cNvPr id="19" name="Rectangle 18"/>
          <p:cNvSpPr/>
          <p:nvPr/>
        </p:nvSpPr>
        <p:spPr>
          <a:xfrm>
            <a:off x="757881" y="4020067"/>
            <a:ext cx="1423087" cy="659027"/>
          </a:xfrm>
          <a:prstGeom prst="rect">
            <a:avLst/>
          </a:prstGeom>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Magnetic storage</a:t>
            </a:r>
          </a:p>
        </p:txBody>
      </p:sp>
      <p:sp>
        <p:nvSpPr>
          <p:cNvPr id="20" name="Rectangle 19"/>
          <p:cNvSpPr/>
          <p:nvPr/>
        </p:nvSpPr>
        <p:spPr>
          <a:xfrm>
            <a:off x="757880" y="4749115"/>
            <a:ext cx="1423087" cy="605482"/>
          </a:xfrm>
          <a:prstGeom prst="rect">
            <a:avLst/>
          </a:prstGeom>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Optical storage</a:t>
            </a:r>
          </a:p>
        </p:txBody>
      </p:sp>
      <p:sp>
        <p:nvSpPr>
          <p:cNvPr id="21" name="Rectangle 20"/>
          <p:cNvSpPr/>
          <p:nvPr/>
        </p:nvSpPr>
        <p:spPr>
          <a:xfrm>
            <a:off x="757880" y="5424618"/>
            <a:ext cx="1423087" cy="659027"/>
          </a:xfrm>
          <a:prstGeom prst="rect">
            <a:avLst/>
          </a:prstGeom>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Solid state storage</a:t>
            </a:r>
          </a:p>
        </p:txBody>
      </p:sp>
      <p:cxnSp>
        <p:nvCxnSpPr>
          <p:cNvPr id="23" name="Elbow Connector 22"/>
          <p:cNvCxnSpPr>
            <a:stCxn id="5" idx="1"/>
            <a:endCxn id="15" idx="0"/>
          </p:cNvCxnSpPr>
          <p:nvPr/>
        </p:nvCxnSpPr>
        <p:spPr>
          <a:xfrm rot="10800000">
            <a:off x="1499287" y="1226711"/>
            <a:ext cx="2158314" cy="1850123"/>
          </a:xfrm>
          <a:prstGeom prst="bentConnector4">
            <a:avLst>
              <a:gd name="adj1" fmla="val 25573"/>
              <a:gd name="adj2" fmla="val 112356"/>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25" name="Rectangle 24"/>
          <p:cNvSpPr/>
          <p:nvPr/>
        </p:nvSpPr>
        <p:spPr>
          <a:xfrm>
            <a:off x="9265508" y="1226710"/>
            <a:ext cx="2430163" cy="4769708"/>
          </a:xfrm>
          <a:prstGeom prst="rect">
            <a:avLst/>
          </a:prstGeom>
          <a:solidFill>
            <a:schemeClr val="accent2">
              <a:lumMod val="75000"/>
            </a:schemeClr>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dirty="0"/>
              <a:t>Computer types</a:t>
            </a:r>
          </a:p>
        </p:txBody>
      </p:sp>
      <p:sp>
        <p:nvSpPr>
          <p:cNvPr id="26" name="Rectangle 25"/>
          <p:cNvSpPr/>
          <p:nvPr/>
        </p:nvSpPr>
        <p:spPr>
          <a:xfrm>
            <a:off x="9413790" y="1646840"/>
            <a:ext cx="2141837" cy="2051222"/>
          </a:xfrm>
          <a:prstGeom prst="rect">
            <a:avLst/>
          </a:prstGeom>
          <a:solidFill>
            <a:schemeClr val="accent2">
              <a:lumMod val="60000"/>
              <a:lumOff val="40000"/>
            </a:schemeClr>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dirty="0">
                <a:solidFill>
                  <a:schemeClr val="tx1"/>
                </a:solidFill>
              </a:rPr>
              <a:t>Microprocessors</a:t>
            </a:r>
          </a:p>
          <a:p>
            <a:pPr algn="ctr"/>
            <a:r>
              <a:rPr lang="en-GB" dirty="0">
                <a:solidFill>
                  <a:schemeClr val="tx1"/>
                </a:solidFill>
              </a:rPr>
              <a:t>e.g. </a:t>
            </a:r>
          </a:p>
          <a:p>
            <a:pPr marL="285750" indent="-285750">
              <a:buFont typeface="Arial" panose="020B0604020202020204" pitchFamily="34" charset="0"/>
              <a:buChar char="•"/>
            </a:pPr>
            <a:r>
              <a:rPr lang="en-GB" dirty="0">
                <a:solidFill>
                  <a:schemeClr val="tx1"/>
                </a:solidFill>
              </a:rPr>
              <a:t>Desktop computer</a:t>
            </a:r>
          </a:p>
          <a:p>
            <a:pPr marL="285750" indent="-285750">
              <a:buFont typeface="Arial" panose="020B0604020202020204" pitchFamily="34" charset="0"/>
              <a:buChar char="•"/>
            </a:pPr>
            <a:r>
              <a:rPr lang="en-GB" dirty="0">
                <a:solidFill>
                  <a:schemeClr val="tx1"/>
                </a:solidFill>
              </a:rPr>
              <a:t>Laptop</a:t>
            </a:r>
          </a:p>
          <a:p>
            <a:pPr marL="285750" indent="-285750">
              <a:buFont typeface="Arial" panose="020B0604020202020204" pitchFamily="34" charset="0"/>
              <a:buChar char="•"/>
            </a:pPr>
            <a:r>
              <a:rPr lang="en-GB" dirty="0">
                <a:solidFill>
                  <a:schemeClr val="tx1"/>
                </a:solidFill>
              </a:rPr>
              <a:t>Tablet</a:t>
            </a:r>
          </a:p>
          <a:p>
            <a:pPr marL="285750" indent="-285750">
              <a:buFont typeface="Arial" panose="020B0604020202020204" pitchFamily="34" charset="0"/>
              <a:buChar char="•"/>
            </a:pPr>
            <a:r>
              <a:rPr lang="en-GB" dirty="0">
                <a:solidFill>
                  <a:schemeClr val="tx1"/>
                </a:solidFill>
              </a:rPr>
              <a:t>Mobile phone</a:t>
            </a:r>
          </a:p>
        </p:txBody>
      </p:sp>
      <p:sp>
        <p:nvSpPr>
          <p:cNvPr id="27" name="Rectangle 26"/>
          <p:cNvSpPr/>
          <p:nvPr/>
        </p:nvSpPr>
        <p:spPr>
          <a:xfrm>
            <a:off x="9413790" y="3829867"/>
            <a:ext cx="2141837" cy="2051222"/>
          </a:xfrm>
          <a:prstGeom prst="rect">
            <a:avLst/>
          </a:prstGeom>
          <a:solidFill>
            <a:schemeClr val="accent2">
              <a:lumMod val="60000"/>
              <a:lumOff val="40000"/>
            </a:schemeClr>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dirty="0">
                <a:solidFill>
                  <a:schemeClr val="tx1"/>
                </a:solidFill>
              </a:rPr>
              <a:t>Embedded systems</a:t>
            </a:r>
          </a:p>
          <a:p>
            <a:pPr algn="ctr"/>
            <a:r>
              <a:rPr lang="en-GB" dirty="0">
                <a:solidFill>
                  <a:schemeClr val="tx1"/>
                </a:solidFill>
              </a:rPr>
              <a:t>e.g. </a:t>
            </a:r>
          </a:p>
          <a:p>
            <a:pPr marL="285750" indent="-285750">
              <a:buFont typeface="Arial" panose="020B0604020202020204" pitchFamily="34" charset="0"/>
              <a:buChar char="•"/>
            </a:pPr>
            <a:r>
              <a:rPr lang="en-GB" dirty="0">
                <a:solidFill>
                  <a:schemeClr val="tx1"/>
                </a:solidFill>
              </a:rPr>
              <a:t>Washing machine</a:t>
            </a:r>
          </a:p>
          <a:p>
            <a:pPr marL="285750" indent="-285750">
              <a:buFont typeface="Arial" panose="020B0604020202020204" pitchFamily="34" charset="0"/>
              <a:buChar char="•"/>
            </a:pPr>
            <a:r>
              <a:rPr lang="en-GB" dirty="0">
                <a:solidFill>
                  <a:schemeClr val="tx1"/>
                </a:solidFill>
              </a:rPr>
              <a:t>Television</a:t>
            </a:r>
          </a:p>
          <a:p>
            <a:pPr marL="285750" indent="-285750">
              <a:buFont typeface="Arial" panose="020B0604020202020204" pitchFamily="34" charset="0"/>
              <a:buChar char="•"/>
            </a:pPr>
            <a:r>
              <a:rPr lang="en-GB" dirty="0">
                <a:solidFill>
                  <a:schemeClr val="tx1"/>
                </a:solidFill>
              </a:rPr>
              <a:t>Dishwasher</a:t>
            </a:r>
          </a:p>
          <a:p>
            <a:pPr marL="285750" indent="-285750">
              <a:buFont typeface="Arial" panose="020B0604020202020204" pitchFamily="34" charset="0"/>
              <a:buChar char="•"/>
            </a:pPr>
            <a:r>
              <a:rPr lang="en-GB" dirty="0">
                <a:solidFill>
                  <a:schemeClr val="tx1"/>
                </a:solidFill>
              </a:rPr>
              <a:t>Vacuum cleaner</a:t>
            </a:r>
          </a:p>
          <a:p>
            <a:pPr marL="285750" indent="-285750">
              <a:buFont typeface="Arial" panose="020B0604020202020204" pitchFamily="34" charset="0"/>
              <a:buChar char="•"/>
            </a:pPr>
            <a:r>
              <a:rPr lang="en-GB" dirty="0">
                <a:solidFill>
                  <a:schemeClr val="tx1"/>
                </a:solidFill>
              </a:rPr>
              <a:t>Alarm clock</a:t>
            </a:r>
          </a:p>
          <a:p>
            <a:pPr algn="ctr"/>
            <a:endParaRPr lang="en-GB" dirty="0">
              <a:solidFill>
                <a:schemeClr val="tx1"/>
              </a:solidFill>
            </a:endParaRPr>
          </a:p>
        </p:txBody>
      </p:sp>
      <p:sp>
        <p:nvSpPr>
          <p:cNvPr id="30" name="TextBox 29"/>
          <p:cNvSpPr txBox="1"/>
          <p:nvPr/>
        </p:nvSpPr>
        <p:spPr>
          <a:xfrm>
            <a:off x="6808573" y="174860"/>
            <a:ext cx="4269996" cy="646331"/>
          </a:xfrm>
          <a:prstGeom prst="rect">
            <a:avLst/>
          </a:prstGeom>
        </p:spPr>
        <p:style>
          <a:lnRef idx="3">
            <a:schemeClr val="lt1"/>
          </a:lnRef>
          <a:fillRef idx="1">
            <a:schemeClr val="dk1"/>
          </a:fillRef>
          <a:effectRef idx="1">
            <a:schemeClr val="dk1"/>
          </a:effectRef>
          <a:fontRef idx="minor">
            <a:schemeClr val="lt1"/>
          </a:fontRef>
        </p:style>
        <p:txBody>
          <a:bodyPr wrap="square" rtlCol="0">
            <a:spAutoFit/>
          </a:bodyPr>
          <a:lstStyle/>
          <a:p>
            <a:r>
              <a:rPr lang="en-GB" dirty="0"/>
              <a:t>Within this unit of work, you will learn about the following computer components: </a:t>
            </a:r>
          </a:p>
        </p:txBody>
      </p:sp>
      <p:sp>
        <p:nvSpPr>
          <p:cNvPr id="24" name="Rectangle 23">
            <a:extLst>
              <a:ext uri="{FF2B5EF4-FFF2-40B4-BE49-F238E27FC236}">
                <a16:creationId xmlns:a16="http://schemas.microsoft.com/office/drawing/2014/main" id="{64CE526D-2DDF-1A4B-A62E-7085A5864A74}"/>
              </a:ext>
            </a:extLst>
          </p:cNvPr>
          <p:cNvSpPr/>
          <p:nvPr/>
        </p:nvSpPr>
        <p:spPr>
          <a:xfrm>
            <a:off x="5222790" y="4958451"/>
            <a:ext cx="1224347" cy="1211688"/>
          </a:xfrm>
          <a:prstGeom prst="rect">
            <a:avLst/>
          </a:prstGeom>
          <a:solidFill>
            <a:schemeClr val="accent4">
              <a:lumMod val="60000"/>
              <a:lumOff val="40000"/>
            </a:schemeClr>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rPr>
              <a:t>Data &amp; Information </a:t>
            </a:r>
          </a:p>
        </p:txBody>
      </p:sp>
    </p:spTree>
    <p:extLst>
      <p:ext uri="{BB962C8B-B14F-4D97-AF65-F5344CB8AC3E}">
        <p14:creationId xmlns:p14="http://schemas.microsoft.com/office/powerpoint/2010/main" val="389472152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Review of Learning</a:t>
            </a:r>
          </a:p>
        </p:txBody>
      </p:sp>
      <p:sp>
        <p:nvSpPr>
          <p:cNvPr id="4" name="Content Placeholder 2"/>
          <p:cNvSpPr>
            <a:spLocks noGrp="1"/>
          </p:cNvSpPr>
          <p:nvPr>
            <p:ph idx="1"/>
          </p:nvPr>
        </p:nvSpPr>
        <p:spPr>
          <a:xfrm>
            <a:off x="838200" y="1690687"/>
            <a:ext cx="10515600" cy="4298221"/>
          </a:xfrm>
        </p:spPr>
        <p:style>
          <a:lnRef idx="2">
            <a:schemeClr val="dk1"/>
          </a:lnRef>
          <a:fillRef idx="1">
            <a:schemeClr val="lt1"/>
          </a:fillRef>
          <a:effectRef idx="0">
            <a:schemeClr val="dk1"/>
          </a:effectRef>
          <a:fontRef idx="minor">
            <a:schemeClr val="dk1"/>
          </a:fontRef>
        </p:style>
        <p:txBody>
          <a:bodyPr anchor="ctr">
            <a:normAutofit fontScale="92500" lnSpcReduction="10000"/>
          </a:bodyPr>
          <a:lstStyle/>
          <a:p>
            <a:pPr marL="0" indent="0">
              <a:buNone/>
            </a:pPr>
            <a:r>
              <a:rPr lang="en-GB" b="1" dirty="0"/>
              <a:t>Within this unit of work you have learned:</a:t>
            </a:r>
          </a:p>
          <a:p>
            <a:r>
              <a:rPr lang="en-GB" dirty="0"/>
              <a:t>To show understanding of the difference between </a:t>
            </a:r>
            <a:r>
              <a:rPr lang="en-GB" b="1" dirty="0">
                <a:solidFill>
                  <a:srgbClr val="FF0000"/>
                </a:solidFill>
              </a:rPr>
              <a:t>input</a:t>
            </a:r>
            <a:r>
              <a:rPr lang="en-GB" dirty="0"/>
              <a:t> and </a:t>
            </a:r>
            <a:r>
              <a:rPr lang="en-GB" b="1" dirty="0">
                <a:solidFill>
                  <a:srgbClr val="FF0000"/>
                </a:solidFill>
              </a:rPr>
              <a:t>output</a:t>
            </a:r>
            <a:r>
              <a:rPr lang="en-GB" dirty="0"/>
              <a:t> devices with suitable examples.</a:t>
            </a:r>
          </a:p>
          <a:p>
            <a:r>
              <a:rPr lang="en-GB" dirty="0"/>
              <a:t>To understand the difference between</a:t>
            </a:r>
            <a:r>
              <a:rPr lang="en-GB" b="1" dirty="0"/>
              <a:t> </a:t>
            </a:r>
            <a:r>
              <a:rPr lang="en-GB" b="1" dirty="0">
                <a:solidFill>
                  <a:srgbClr val="FF0000"/>
                </a:solidFill>
              </a:rPr>
              <a:t>internal</a:t>
            </a:r>
            <a:r>
              <a:rPr lang="en-GB" b="1" dirty="0"/>
              <a:t> </a:t>
            </a:r>
            <a:r>
              <a:rPr lang="en-GB" dirty="0"/>
              <a:t>and </a:t>
            </a:r>
            <a:r>
              <a:rPr lang="en-GB" b="1" dirty="0">
                <a:solidFill>
                  <a:srgbClr val="FF0000"/>
                </a:solidFill>
              </a:rPr>
              <a:t>external devices </a:t>
            </a:r>
            <a:r>
              <a:rPr lang="en-GB" dirty="0"/>
              <a:t>with suitable examples.</a:t>
            </a:r>
          </a:p>
          <a:p>
            <a:r>
              <a:rPr lang="en-GB" dirty="0"/>
              <a:t>To describe the different types of storage: </a:t>
            </a:r>
            <a:r>
              <a:rPr lang="en-GB" b="1" dirty="0">
                <a:solidFill>
                  <a:srgbClr val="FF0000"/>
                </a:solidFill>
              </a:rPr>
              <a:t>Magnetic</a:t>
            </a:r>
            <a:r>
              <a:rPr lang="en-GB" b="1" dirty="0"/>
              <a:t>, </a:t>
            </a:r>
            <a:r>
              <a:rPr lang="en-GB" b="1" dirty="0">
                <a:solidFill>
                  <a:srgbClr val="FF0000"/>
                </a:solidFill>
              </a:rPr>
              <a:t>Optical</a:t>
            </a:r>
            <a:r>
              <a:rPr lang="en-GB" b="1" dirty="0"/>
              <a:t> and </a:t>
            </a:r>
            <a:r>
              <a:rPr lang="en-GB" b="1" dirty="0">
                <a:solidFill>
                  <a:srgbClr val="FF0000"/>
                </a:solidFill>
              </a:rPr>
              <a:t>Solid State</a:t>
            </a:r>
            <a:r>
              <a:rPr lang="en-GB" b="1" dirty="0"/>
              <a:t>.</a:t>
            </a:r>
          </a:p>
          <a:p>
            <a:r>
              <a:rPr lang="en-GB" dirty="0"/>
              <a:t>To understand the role and purpose of the </a:t>
            </a:r>
            <a:r>
              <a:rPr lang="en-GB" b="1" dirty="0">
                <a:solidFill>
                  <a:srgbClr val="FF0000"/>
                </a:solidFill>
              </a:rPr>
              <a:t>CPU</a:t>
            </a:r>
            <a:r>
              <a:rPr lang="en-GB" dirty="0"/>
              <a:t> and the relationship with </a:t>
            </a:r>
            <a:r>
              <a:rPr lang="en-GB" b="1" dirty="0">
                <a:solidFill>
                  <a:srgbClr val="FF0000"/>
                </a:solidFill>
              </a:rPr>
              <a:t>RAM</a:t>
            </a:r>
            <a:r>
              <a:rPr lang="en-GB" dirty="0"/>
              <a:t> (</a:t>
            </a:r>
            <a:r>
              <a:rPr lang="en-GB" b="1" dirty="0">
                <a:solidFill>
                  <a:srgbClr val="FF0000"/>
                </a:solidFill>
              </a:rPr>
              <a:t>Fetch-Execute Cycle</a:t>
            </a:r>
            <a:r>
              <a:rPr lang="en-GB" dirty="0"/>
              <a:t>).</a:t>
            </a:r>
          </a:p>
          <a:p>
            <a:r>
              <a:rPr lang="en-GB" dirty="0"/>
              <a:t>To show an understanding of an </a:t>
            </a:r>
            <a:r>
              <a:rPr lang="en-GB" b="1" dirty="0">
                <a:solidFill>
                  <a:srgbClr val="FF0000"/>
                </a:solidFill>
              </a:rPr>
              <a:t>embedded system </a:t>
            </a:r>
            <a:r>
              <a:rPr lang="en-GB" dirty="0"/>
              <a:t>including suitable examples.</a:t>
            </a:r>
          </a:p>
        </p:txBody>
      </p:sp>
      <p:pic>
        <p:nvPicPr>
          <p:cNvPr id="5" name="Picture 4">
            <a:extLst>
              <a:ext uri="{FF2B5EF4-FFF2-40B4-BE49-F238E27FC236}">
                <a16:creationId xmlns:a16="http://schemas.microsoft.com/office/drawing/2014/main" id="{08E6B79E-B8D3-5249-9B13-CA432C34F563}"/>
              </a:ext>
            </a:extLst>
          </p:cNvPr>
          <p:cNvPicPr>
            <a:picLocks noChangeAspect="1"/>
          </p:cNvPicPr>
          <p:nvPr/>
        </p:nvPicPr>
        <p:blipFill>
          <a:blip r:embed="rId2"/>
          <a:stretch>
            <a:fillRect/>
          </a:stretch>
        </p:blipFill>
        <p:spPr>
          <a:xfrm>
            <a:off x="10965366" y="108204"/>
            <a:ext cx="1141843" cy="1510853"/>
          </a:xfrm>
          <a:prstGeom prst="rect">
            <a:avLst/>
          </a:prstGeom>
        </p:spPr>
      </p:pic>
    </p:spTree>
    <p:extLst>
      <p:ext uri="{BB962C8B-B14F-4D97-AF65-F5344CB8AC3E}">
        <p14:creationId xmlns:p14="http://schemas.microsoft.com/office/powerpoint/2010/main" val="38194322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302003" y="132462"/>
            <a:ext cx="11476139" cy="765465"/>
          </a:xfrm>
        </p:spPr>
        <p:txBody>
          <a:bodyPr>
            <a:normAutofit/>
          </a:bodyPr>
          <a:lstStyle/>
          <a:p>
            <a:r>
              <a:rPr lang="en-GB" sz="4800" dirty="0"/>
              <a:t>Part 1: Peripheral Devices (external)</a:t>
            </a:r>
          </a:p>
        </p:txBody>
      </p:sp>
      <p:sp>
        <p:nvSpPr>
          <p:cNvPr id="3" name="Rectangle 2"/>
          <p:cNvSpPr/>
          <p:nvPr/>
        </p:nvSpPr>
        <p:spPr>
          <a:xfrm>
            <a:off x="1156697" y="5257741"/>
            <a:ext cx="9930063" cy="1477328"/>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r>
              <a:rPr lang="en-GB" b="1" u="sng" dirty="0"/>
              <a:t>Objectives</a:t>
            </a:r>
          </a:p>
          <a:p>
            <a:pPr marL="285750" indent="-285750">
              <a:buFont typeface="Arial" panose="020B0604020202020204" pitchFamily="34" charset="0"/>
              <a:buChar char="•"/>
            </a:pPr>
            <a:r>
              <a:rPr lang="en-GB" dirty="0"/>
              <a:t>To show understanding of the difference between </a:t>
            </a:r>
            <a:r>
              <a:rPr lang="en-GB" b="1" dirty="0"/>
              <a:t>input</a:t>
            </a:r>
            <a:r>
              <a:rPr lang="en-GB" dirty="0"/>
              <a:t> and </a:t>
            </a:r>
            <a:r>
              <a:rPr lang="en-GB" b="1" dirty="0"/>
              <a:t>output</a:t>
            </a:r>
            <a:r>
              <a:rPr lang="en-GB" dirty="0"/>
              <a:t> devices with suitable examples.</a:t>
            </a:r>
          </a:p>
          <a:p>
            <a:pPr marL="285750" indent="-285750">
              <a:buFont typeface="Arial" panose="020B0604020202020204" pitchFamily="34" charset="0"/>
              <a:buChar char="•"/>
            </a:pPr>
            <a:r>
              <a:rPr lang="en-GB" dirty="0"/>
              <a:t>To understand the difference between</a:t>
            </a:r>
            <a:r>
              <a:rPr lang="en-GB" b="1" dirty="0"/>
              <a:t> internal </a:t>
            </a:r>
            <a:r>
              <a:rPr lang="en-GB" dirty="0"/>
              <a:t>and </a:t>
            </a:r>
            <a:r>
              <a:rPr lang="en-GB" b="1" dirty="0"/>
              <a:t>external devices </a:t>
            </a:r>
            <a:r>
              <a:rPr lang="en-GB" dirty="0"/>
              <a:t>with suitable examples.</a:t>
            </a:r>
          </a:p>
          <a:p>
            <a:pPr marL="285750" indent="-285750">
              <a:buFont typeface="Arial" panose="020B0604020202020204" pitchFamily="34" charset="0"/>
              <a:buChar char="•"/>
            </a:pPr>
            <a:r>
              <a:rPr lang="en-GB" dirty="0"/>
              <a:t>To describe the different types of storage: </a:t>
            </a:r>
            <a:r>
              <a:rPr lang="en-GB" b="1" dirty="0"/>
              <a:t>Magnetic / Optical / Solid </a:t>
            </a:r>
            <a:r>
              <a:rPr lang="en-GB" b="1" dirty="0" smtClean="0"/>
              <a:t>State</a:t>
            </a:r>
          </a:p>
          <a:p>
            <a:pPr marL="285750" indent="-285750">
              <a:buFont typeface="Arial" panose="020B0604020202020204" pitchFamily="34" charset="0"/>
              <a:buChar char="•"/>
            </a:pPr>
            <a:r>
              <a:rPr lang="en-GB" b="1" dirty="0"/>
              <a:t>Video link </a:t>
            </a:r>
            <a:r>
              <a:rPr lang="en-GB" b="1" dirty="0">
                <a:hlinkClick r:id="rId2"/>
              </a:rPr>
              <a:t>https://www.youtube.com/watch?v=M0F4cc2dkV8</a:t>
            </a:r>
            <a:endParaRPr lang="en-GB" b="1" dirty="0"/>
          </a:p>
        </p:txBody>
      </p:sp>
      <p:pic>
        <p:nvPicPr>
          <p:cNvPr id="2" name="Picture 1">
            <a:extLst>
              <a:ext uri="{FF2B5EF4-FFF2-40B4-BE49-F238E27FC236}">
                <a16:creationId xmlns:a16="http://schemas.microsoft.com/office/drawing/2014/main" id="{CB73BC7F-4035-3940-8A6A-0B7F2C004C5C}"/>
              </a:ext>
            </a:extLst>
          </p:cNvPr>
          <p:cNvPicPr>
            <a:picLocks noChangeAspect="1"/>
          </p:cNvPicPr>
          <p:nvPr/>
        </p:nvPicPr>
        <p:blipFill>
          <a:blip r:embed="rId3"/>
          <a:stretch>
            <a:fillRect/>
          </a:stretch>
        </p:blipFill>
        <p:spPr>
          <a:xfrm>
            <a:off x="1690199" y="897927"/>
            <a:ext cx="8671718" cy="4359814"/>
          </a:xfrm>
          <a:prstGeom prst="rect">
            <a:avLst/>
          </a:prstGeom>
        </p:spPr>
      </p:pic>
    </p:spTree>
    <p:extLst>
      <p:ext uri="{BB962C8B-B14F-4D97-AF65-F5344CB8AC3E}">
        <p14:creationId xmlns:p14="http://schemas.microsoft.com/office/powerpoint/2010/main" val="8917972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Peripheral Devices</a:t>
            </a:r>
          </a:p>
        </p:txBody>
      </p:sp>
      <p:sp>
        <p:nvSpPr>
          <p:cNvPr id="3" name="Content Placeholder 2"/>
          <p:cNvSpPr>
            <a:spLocks noGrp="1"/>
          </p:cNvSpPr>
          <p:nvPr>
            <p:ph idx="1"/>
          </p:nvPr>
        </p:nvSpPr>
        <p:spPr>
          <a:xfrm>
            <a:off x="838200" y="1825625"/>
            <a:ext cx="7315899" cy="4351338"/>
          </a:xfrm>
        </p:spPr>
        <p:txBody>
          <a:bodyPr>
            <a:normAutofit lnSpcReduction="10000"/>
          </a:bodyPr>
          <a:lstStyle/>
          <a:p>
            <a:r>
              <a:rPr lang="en-GB" dirty="0"/>
              <a:t>A peripheral device is designed as a computer component that is not part of the essential computer.</a:t>
            </a:r>
          </a:p>
          <a:p>
            <a:r>
              <a:rPr lang="en-GB" dirty="0"/>
              <a:t>Peripheral devices are </a:t>
            </a:r>
            <a:r>
              <a:rPr lang="en-GB" b="1" dirty="0">
                <a:solidFill>
                  <a:srgbClr val="FF0000"/>
                </a:solidFill>
              </a:rPr>
              <a:t>external devices</a:t>
            </a:r>
            <a:r>
              <a:rPr lang="en-GB" dirty="0">
                <a:solidFill>
                  <a:srgbClr val="FF0000"/>
                </a:solidFill>
              </a:rPr>
              <a:t> </a:t>
            </a:r>
            <a:r>
              <a:rPr lang="en-GB" dirty="0"/>
              <a:t>and are attached to the </a:t>
            </a:r>
            <a:r>
              <a:rPr lang="en-GB" b="1" dirty="0"/>
              <a:t>outside</a:t>
            </a:r>
            <a:r>
              <a:rPr lang="en-GB" dirty="0"/>
              <a:t> of a computer.</a:t>
            </a:r>
          </a:p>
          <a:p>
            <a:r>
              <a:rPr lang="en-GB" dirty="0"/>
              <a:t>These devices are connected to the computer and can be broadly divided into three categories:</a:t>
            </a:r>
          </a:p>
          <a:p>
            <a:pPr lvl="1"/>
            <a:r>
              <a:rPr lang="en-GB" sz="2800" b="1" dirty="0"/>
              <a:t>Input devices</a:t>
            </a:r>
          </a:p>
          <a:p>
            <a:pPr lvl="1"/>
            <a:r>
              <a:rPr lang="en-GB" sz="2800" b="1" dirty="0"/>
              <a:t>Output devices</a:t>
            </a:r>
          </a:p>
          <a:p>
            <a:pPr lvl="1"/>
            <a:r>
              <a:rPr lang="en-GB" sz="2800" b="1" dirty="0"/>
              <a:t>Secondary storage devices</a:t>
            </a:r>
          </a:p>
        </p:txBody>
      </p:sp>
      <p:pic>
        <p:nvPicPr>
          <p:cNvPr id="11" name="Picture 10"/>
          <p:cNvPicPr>
            <a:picLocks noChangeAspect="1"/>
          </p:cNvPicPr>
          <p:nvPr/>
        </p:nvPicPr>
        <p:blipFill>
          <a:blip r:embed="rId2"/>
          <a:stretch>
            <a:fillRect/>
          </a:stretch>
        </p:blipFill>
        <p:spPr>
          <a:xfrm>
            <a:off x="9533063" y="937812"/>
            <a:ext cx="2121592" cy="5328366"/>
          </a:xfrm>
          <a:prstGeom prst="rect">
            <a:avLst/>
          </a:prstGeom>
        </p:spPr>
      </p:pic>
    </p:spTree>
    <p:extLst>
      <p:ext uri="{BB962C8B-B14F-4D97-AF65-F5344CB8AC3E}">
        <p14:creationId xmlns:p14="http://schemas.microsoft.com/office/powerpoint/2010/main" val="22884496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845837"/>
          </a:xfrm>
        </p:spPr>
        <p:txBody>
          <a:bodyPr>
            <a:normAutofit/>
          </a:bodyPr>
          <a:lstStyle/>
          <a:p>
            <a:r>
              <a:rPr lang="en-GB" sz="4800" dirty="0"/>
              <a:t>Input and Output devices</a:t>
            </a:r>
          </a:p>
        </p:txBody>
      </p:sp>
      <p:sp>
        <p:nvSpPr>
          <p:cNvPr id="4" name="Text Placeholder 3"/>
          <p:cNvSpPr>
            <a:spLocks noGrp="1"/>
          </p:cNvSpPr>
          <p:nvPr>
            <p:ph type="body" idx="1"/>
          </p:nvPr>
        </p:nvSpPr>
        <p:spPr/>
        <p:txBody>
          <a:bodyPr>
            <a:normAutofit/>
          </a:bodyPr>
          <a:lstStyle/>
          <a:p>
            <a:r>
              <a:rPr lang="en-GB" sz="4000" b="0" dirty="0">
                <a:latin typeface="GrilledCheese BTN" panose="020B0604060402040206" pitchFamily="34" charset="0"/>
              </a:rPr>
              <a:t>Input Device</a:t>
            </a:r>
          </a:p>
        </p:txBody>
      </p:sp>
      <p:sp>
        <p:nvSpPr>
          <p:cNvPr id="5" name="Content Placeholder 4"/>
          <p:cNvSpPr>
            <a:spLocks noGrp="1"/>
          </p:cNvSpPr>
          <p:nvPr>
            <p:ph sz="half" idx="2"/>
          </p:nvPr>
        </p:nvSpPr>
        <p:spPr/>
        <p:style>
          <a:lnRef idx="2">
            <a:schemeClr val="dk1"/>
          </a:lnRef>
          <a:fillRef idx="1">
            <a:schemeClr val="lt1"/>
          </a:fillRef>
          <a:effectRef idx="0">
            <a:schemeClr val="dk1"/>
          </a:effectRef>
          <a:fontRef idx="minor">
            <a:schemeClr val="dk1"/>
          </a:fontRef>
        </p:style>
        <p:txBody>
          <a:bodyPr>
            <a:normAutofit/>
          </a:bodyPr>
          <a:lstStyle/>
          <a:p>
            <a:pPr marL="0" indent="0">
              <a:buNone/>
            </a:pPr>
            <a:r>
              <a:rPr lang="en-GB" sz="3600" dirty="0"/>
              <a:t>An </a:t>
            </a:r>
            <a:r>
              <a:rPr lang="en-GB" sz="3600" b="1" dirty="0"/>
              <a:t>input device</a:t>
            </a:r>
            <a:r>
              <a:rPr lang="en-GB" sz="3600" dirty="0"/>
              <a:t> is any hardware device that sends data to a computer.</a:t>
            </a:r>
          </a:p>
          <a:p>
            <a:pPr marL="0" indent="0">
              <a:buNone/>
            </a:pPr>
            <a:r>
              <a:rPr lang="en-GB" sz="3600" b="1" dirty="0">
                <a:solidFill>
                  <a:srgbClr val="FF0000"/>
                </a:solidFill>
              </a:rPr>
              <a:t>Example: Keyboard</a:t>
            </a:r>
          </a:p>
          <a:p>
            <a:pPr marL="0" indent="0">
              <a:buNone/>
            </a:pPr>
            <a:endParaRPr lang="en-GB" sz="3600" dirty="0"/>
          </a:p>
          <a:p>
            <a:endParaRPr lang="en-GB" sz="3600" dirty="0"/>
          </a:p>
        </p:txBody>
      </p:sp>
      <p:sp>
        <p:nvSpPr>
          <p:cNvPr id="6" name="Text Placeholder 5"/>
          <p:cNvSpPr>
            <a:spLocks noGrp="1"/>
          </p:cNvSpPr>
          <p:nvPr>
            <p:ph type="body" sz="quarter" idx="3"/>
          </p:nvPr>
        </p:nvSpPr>
        <p:spPr/>
        <p:txBody>
          <a:bodyPr>
            <a:normAutofit/>
          </a:bodyPr>
          <a:lstStyle/>
          <a:p>
            <a:r>
              <a:rPr lang="en-GB" sz="4000" b="0" dirty="0">
                <a:latin typeface="GrilledCheese BTN" panose="020B0604060402040206" pitchFamily="34" charset="0"/>
              </a:rPr>
              <a:t>Output Device</a:t>
            </a:r>
          </a:p>
        </p:txBody>
      </p:sp>
      <p:sp>
        <p:nvSpPr>
          <p:cNvPr id="7" name="Content Placeholder 6"/>
          <p:cNvSpPr>
            <a:spLocks noGrp="1"/>
          </p:cNvSpPr>
          <p:nvPr>
            <p:ph sz="quarter" idx="4"/>
          </p:nvPr>
        </p:nvSpPr>
        <p:spPr/>
        <p:style>
          <a:lnRef idx="2">
            <a:schemeClr val="dk1"/>
          </a:lnRef>
          <a:fillRef idx="1">
            <a:schemeClr val="lt1"/>
          </a:fillRef>
          <a:effectRef idx="0">
            <a:schemeClr val="dk1"/>
          </a:effectRef>
          <a:fontRef idx="minor">
            <a:schemeClr val="dk1"/>
          </a:fontRef>
        </p:style>
        <p:txBody>
          <a:bodyPr>
            <a:normAutofit/>
          </a:bodyPr>
          <a:lstStyle/>
          <a:p>
            <a:pPr marL="0" indent="0">
              <a:buNone/>
            </a:pPr>
            <a:r>
              <a:rPr lang="en-GB" sz="3600" dirty="0"/>
              <a:t>An </a:t>
            </a:r>
            <a:r>
              <a:rPr lang="en-GB" sz="3600" b="1" dirty="0"/>
              <a:t>output device </a:t>
            </a:r>
            <a:r>
              <a:rPr lang="en-GB" sz="3600" dirty="0"/>
              <a:t>is a piece of hardware that is used to display or output data which has been processed or has been stored on the computer.</a:t>
            </a:r>
          </a:p>
          <a:p>
            <a:pPr marL="0" indent="0">
              <a:buNone/>
            </a:pPr>
            <a:r>
              <a:rPr lang="en-GB" sz="3600" b="1" dirty="0">
                <a:solidFill>
                  <a:srgbClr val="FF0000"/>
                </a:solidFill>
              </a:rPr>
              <a:t>Example: Monitor</a:t>
            </a:r>
          </a:p>
          <a:p>
            <a:endParaRPr lang="en-GB" sz="3600" dirty="0"/>
          </a:p>
        </p:txBody>
      </p:sp>
      <p:pic>
        <p:nvPicPr>
          <p:cNvPr id="9" name="Picture 8"/>
          <p:cNvPicPr>
            <a:picLocks noChangeAspect="1"/>
          </p:cNvPicPr>
          <p:nvPr/>
        </p:nvPicPr>
        <p:blipFill>
          <a:blip r:embed="rId2"/>
          <a:stretch>
            <a:fillRect/>
          </a:stretch>
        </p:blipFill>
        <p:spPr>
          <a:xfrm rot="939998">
            <a:off x="9825388" y="1406181"/>
            <a:ext cx="2088817" cy="1569041"/>
          </a:xfrm>
          <a:prstGeom prst="rect">
            <a:avLst/>
          </a:prstGeom>
        </p:spPr>
      </p:pic>
      <p:pic>
        <p:nvPicPr>
          <p:cNvPr id="10" name="Picture 9"/>
          <p:cNvPicPr>
            <a:picLocks noChangeAspect="1"/>
          </p:cNvPicPr>
          <p:nvPr/>
        </p:nvPicPr>
        <p:blipFill>
          <a:blip r:embed="rId3"/>
          <a:stretch>
            <a:fillRect/>
          </a:stretch>
        </p:blipFill>
        <p:spPr>
          <a:xfrm rot="21231706">
            <a:off x="1765892" y="4821110"/>
            <a:ext cx="3733943" cy="1061818"/>
          </a:xfrm>
          <a:prstGeom prst="rect">
            <a:avLst/>
          </a:prstGeom>
        </p:spPr>
      </p:pic>
    </p:spTree>
    <p:extLst>
      <p:ext uri="{BB962C8B-B14F-4D97-AF65-F5344CB8AC3E}">
        <p14:creationId xmlns:p14="http://schemas.microsoft.com/office/powerpoint/2010/main" val="11694810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34"/>
          <p:cNvSpPr/>
          <p:nvPr/>
        </p:nvSpPr>
        <p:spPr>
          <a:xfrm>
            <a:off x="5822132" y="1374560"/>
            <a:ext cx="6058217" cy="3601094"/>
          </a:xfrm>
          <a:prstGeom prst="rect">
            <a:avLst/>
          </a:prstGeom>
          <a:ln w="38100"/>
        </p:spPr>
        <p:style>
          <a:lnRef idx="2">
            <a:schemeClr val="accent2">
              <a:shade val="50000"/>
            </a:schemeClr>
          </a:lnRef>
          <a:fillRef idx="1">
            <a:schemeClr val="accent2"/>
          </a:fillRef>
          <a:effectRef idx="0">
            <a:schemeClr val="accent2"/>
          </a:effectRef>
          <a:fontRef idx="minor">
            <a:schemeClr val="lt1"/>
          </a:fontRef>
        </p:style>
        <p:txBody>
          <a:bodyPr rtlCol="0" anchor="t"/>
          <a:lstStyle/>
          <a:p>
            <a:pPr algn="ctr"/>
            <a:r>
              <a:rPr lang="en-GB" sz="4400" dirty="0">
                <a:latin typeface="GrilledCheese BTN" panose="020B0604060402040206" pitchFamily="34" charset="0"/>
              </a:rPr>
              <a:t>Output</a:t>
            </a:r>
          </a:p>
        </p:txBody>
      </p:sp>
      <p:sp>
        <p:nvSpPr>
          <p:cNvPr id="34" name="Rectangle 33"/>
          <p:cNvSpPr/>
          <p:nvPr/>
        </p:nvSpPr>
        <p:spPr>
          <a:xfrm>
            <a:off x="305628" y="1374560"/>
            <a:ext cx="5394188" cy="3601094"/>
          </a:xfrm>
          <a:prstGeom prst="rect">
            <a:avLst/>
          </a:prstGeom>
          <a:ln w="38100"/>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sz="4400" dirty="0">
                <a:latin typeface="GrilledCheese BTN" panose="020B0604060402040206" pitchFamily="34" charset="0"/>
              </a:rPr>
              <a:t>Input</a:t>
            </a:r>
          </a:p>
        </p:txBody>
      </p:sp>
      <p:sp>
        <p:nvSpPr>
          <p:cNvPr id="2" name="Title 1"/>
          <p:cNvSpPr>
            <a:spLocks noGrp="1"/>
          </p:cNvSpPr>
          <p:nvPr>
            <p:ph type="title"/>
          </p:nvPr>
        </p:nvSpPr>
        <p:spPr>
          <a:xfrm>
            <a:off x="342619" y="145145"/>
            <a:ext cx="10515600" cy="618587"/>
          </a:xfrm>
        </p:spPr>
        <p:txBody>
          <a:bodyPr>
            <a:normAutofit fontScale="90000"/>
          </a:bodyPr>
          <a:lstStyle/>
          <a:p>
            <a:pPr algn="ctr"/>
            <a:r>
              <a:rPr lang="en-GB" dirty="0"/>
              <a:t>Task: Input or Output Device?</a:t>
            </a:r>
          </a:p>
        </p:txBody>
      </p:sp>
      <p:sp>
        <p:nvSpPr>
          <p:cNvPr id="37" name="TextBox 36"/>
          <p:cNvSpPr txBox="1"/>
          <p:nvPr/>
        </p:nvSpPr>
        <p:spPr>
          <a:xfrm>
            <a:off x="2690824" y="852491"/>
            <a:ext cx="6887737" cy="368923"/>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dirty="0"/>
              <a:t>Place the devices below into the correct categories: </a:t>
            </a:r>
            <a:r>
              <a:rPr lang="en-GB" b="1" dirty="0"/>
              <a:t>Input </a:t>
            </a:r>
            <a:r>
              <a:rPr lang="en-GB" dirty="0"/>
              <a:t>or</a:t>
            </a:r>
            <a:r>
              <a:rPr lang="en-GB" b="1" dirty="0"/>
              <a:t> Output</a:t>
            </a:r>
            <a:r>
              <a:rPr lang="en-GB" dirty="0"/>
              <a:t>.</a:t>
            </a:r>
          </a:p>
        </p:txBody>
      </p:sp>
      <p:pic>
        <p:nvPicPr>
          <p:cNvPr id="48" name="Picture 47"/>
          <p:cNvPicPr>
            <a:picLocks noChangeAspect="1"/>
          </p:cNvPicPr>
          <p:nvPr/>
        </p:nvPicPr>
        <p:blipFill>
          <a:blip r:embed="rId2"/>
          <a:stretch>
            <a:fillRect/>
          </a:stretch>
        </p:blipFill>
        <p:spPr>
          <a:xfrm>
            <a:off x="5477011" y="5226657"/>
            <a:ext cx="1603387" cy="646232"/>
          </a:xfrm>
          <a:prstGeom prst="rect">
            <a:avLst/>
          </a:prstGeom>
        </p:spPr>
      </p:pic>
      <p:pic>
        <p:nvPicPr>
          <p:cNvPr id="49" name="Picture 48"/>
          <p:cNvPicPr>
            <a:picLocks noChangeAspect="1"/>
          </p:cNvPicPr>
          <p:nvPr/>
        </p:nvPicPr>
        <p:blipFill>
          <a:blip r:embed="rId3"/>
          <a:stretch>
            <a:fillRect/>
          </a:stretch>
        </p:blipFill>
        <p:spPr>
          <a:xfrm>
            <a:off x="9730381" y="5982949"/>
            <a:ext cx="1603387" cy="646232"/>
          </a:xfrm>
          <a:prstGeom prst="rect">
            <a:avLst/>
          </a:prstGeom>
        </p:spPr>
      </p:pic>
      <p:pic>
        <p:nvPicPr>
          <p:cNvPr id="50" name="Picture 49"/>
          <p:cNvPicPr>
            <a:picLocks noChangeAspect="1"/>
          </p:cNvPicPr>
          <p:nvPr/>
        </p:nvPicPr>
        <p:blipFill>
          <a:blip r:embed="rId4"/>
          <a:stretch>
            <a:fillRect/>
          </a:stretch>
        </p:blipFill>
        <p:spPr>
          <a:xfrm>
            <a:off x="7632991" y="6030317"/>
            <a:ext cx="1609483" cy="646232"/>
          </a:xfrm>
          <a:prstGeom prst="rect">
            <a:avLst/>
          </a:prstGeom>
        </p:spPr>
      </p:pic>
      <p:pic>
        <p:nvPicPr>
          <p:cNvPr id="51" name="Picture 50"/>
          <p:cNvPicPr>
            <a:picLocks noChangeAspect="1"/>
          </p:cNvPicPr>
          <p:nvPr/>
        </p:nvPicPr>
        <p:blipFill>
          <a:blip r:embed="rId5"/>
          <a:stretch>
            <a:fillRect/>
          </a:stretch>
        </p:blipFill>
        <p:spPr>
          <a:xfrm>
            <a:off x="2639377" y="6115654"/>
            <a:ext cx="2005758" cy="646232"/>
          </a:xfrm>
          <a:prstGeom prst="rect">
            <a:avLst/>
          </a:prstGeom>
        </p:spPr>
      </p:pic>
      <p:pic>
        <p:nvPicPr>
          <p:cNvPr id="52" name="Picture 51"/>
          <p:cNvPicPr>
            <a:picLocks noChangeAspect="1"/>
          </p:cNvPicPr>
          <p:nvPr/>
        </p:nvPicPr>
        <p:blipFill>
          <a:blip r:embed="rId6"/>
          <a:stretch>
            <a:fillRect/>
          </a:stretch>
        </p:blipFill>
        <p:spPr>
          <a:xfrm>
            <a:off x="3194403" y="5371728"/>
            <a:ext cx="1999661" cy="646232"/>
          </a:xfrm>
          <a:prstGeom prst="rect">
            <a:avLst/>
          </a:prstGeom>
        </p:spPr>
      </p:pic>
      <p:pic>
        <p:nvPicPr>
          <p:cNvPr id="54" name="Picture 53"/>
          <p:cNvPicPr>
            <a:picLocks noChangeAspect="1"/>
          </p:cNvPicPr>
          <p:nvPr/>
        </p:nvPicPr>
        <p:blipFill>
          <a:blip r:embed="rId7"/>
          <a:stretch>
            <a:fillRect/>
          </a:stretch>
        </p:blipFill>
        <p:spPr>
          <a:xfrm>
            <a:off x="5611834" y="5982949"/>
            <a:ext cx="1603387" cy="646232"/>
          </a:xfrm>
          <a:prstGeom prst="rect">
            <a:avLst/>
          </a:prstGeom>
        </p:spPr>
      </p:pic>
      <p:pic>
        <p:nvPicPr>
          <p:cNvPr id="55" name="Picture 54"/>
          <p:cNvPicPr>
            <a:picLocks noChangeAspect="1"/>
          </p:cNvPicPr>
          <p:nvPr/>
        </p:nvPicPr>
        <p:blipFill>
          <a:blip r:embed="rId8"/>
          <a:stretch>
            <a:fillRect/>
          </a:stretch>
        </p:blipFill>
        <p:spPr>
          <a:xfrm>
            <a:off x="437809" y="5909598"/>
            <a:ext cx="1603387" cy="646232"/>
          </a:xfrm>
          <a:prstGeom prst="rect">
            <a:avLst/>
          </a:prstGeom>
        </p:spPr>
      </p:pic>
      <p:pic>
        <p:nvPicPr>
          <p:cNvPr id="56" name="Picture 55"/>
          <p:cNvPicPr>
            <a:picLocks noChangeAspect="1"/>
          </p:cNvPicPr>
          <p:nvPr/>
        </p:nvPicPr>
        <p:blipFill>
          <a:blip r:embed="rId9"/>
          <a:stretch>
            <a:fillRect/>
          </a:stretch>
        </p:blipFill>
        <p:spPr>
          <a:xfrm>
            <a:off x="342619" y="5199885"/>
            <a:ext cx="2633700" cy="646232"/>
          </a:xfrm>
          <a:prstGeom prst="rect">
            <a:avLst/>
          </a:prstGeom>
        </p:spPr>
      </p:pic>
      <p:pic>
        <p:nvPicPr>
          <p:cNvPr id="58" name="Picture 57"/>
          <p:cNvPicPr>
            <a:picLocks noChangeAspect="1"/>
          </p:cNvPicPr>
          <p:nvPr/>
        </p:nvPicPr>
        <p:blipFill>
          <a:blip r:embed="rId10"/>
          <a:stretch>
            <a:fillRect/>
          </a:stretch>
        </p:blipFill>
        <p:spPr>
          <a:xfrm>
            <a:off x="7260586" y="5128800"/>
            <a:ext cx="1633870" cy="646232"/>
          </a:xfrm>
          <a:prstGeom prst="rect">
            <a:avLst/>
          </a:prstGeom>
        </p:spPr>
      </p:pic>
      <p:pic>
        <p:nvPicPr>
          <p:cNvPr id="59" name="Picture 58"/>
          <p:cNvPicPr>
            <a:picLocks noChangeAspect="1"/>
          </p:cNvPicPr>
          <p:nvPr/>
        </p:nvPicPr>
        <p:blipFill>
          <a:blip r:embed="rId11"/>
          <a:stretch>
            <a:fillRect/>
          </a:stretch>
        </p:blipFill>
        <p:spPr>
          <a:xfrm>
            <a:off x="9254832" y="5263366"/>
            <a:ext cx="1603387" cy="646232"/>
          </a:xfrm>
          <a:prstGeom prst="rect">
            <a:avLst/>
          </a:prstGeom>
        </p:spPr>
      </p:pic>
    </p:spTree>
    <p:extLst>
      <p:ext uri="{BB962C8B-B14F-4D97-AF65-F5344CB8AC3E}">
        <p14:creationId xmlns:p14="http://schemas.microsoft.com/office/powerpoint/2010/main" val="8358158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Complete Worksheet 1</a:t>
            </a:r>
            <a:endParaRPr lang="en-GB" dirty="0"/>
          </a:p>
        </p:txBody>
      </p:sp>
      <p:sp>
        <p:nvSpPr>
          <p:cNvPr id="3" name="Content Placeholder 2"/>
          <p:cNvSpPr>
            <a:spLocks noGrp="1"/>
          </p:cNvSpPr>
          <p:nvPr>
            <p:ph idx="1"/>
          </p:nvPr>
        </p:nvSpPr>
        <p:spPr/>
        <p:txBody>
          <a:bodyPr/>
          <a:lstStyle/>
          <a:p>
            <a:endParaRPr lang="en-GB"/>
          </a:p>
        </p:txBody>
      </p:sp>
    </p:spTree>
    <p:extLst>
      <p:ext uri="{BB962C8B-B14F-4D97-AF65-F5344CB8AC3E}">
        <p14:creationId xmlns:p14="http://schemas.microsoft.com/office/powerpoint/2010/main" val="30661316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41191"/>
            <a:ext cx="10515600" cy="1081119"/>
          </a:xfrm>
        </p:spPr>
        <p:txBody>
          <a:bodyPr/>
          <a:lstStyle/>
          <a:p>
            <a:r>
              <a:rPr lang="en-GB" dirty="0"/>
              <a:t>Secondary Storage Devices</a:t>
            </a:r>
          </a:p>
        </p:txBody>
      </p:sp>
      <p:sp>
        <p:nvSpPr>
          <p:cNvPr id="3" name="Content Placeholder 2"/>
          <p:cNvSpPr>
            <a:spLocks noGrp="1"/>
          </p:cNvSpPr>
          <p:nvPr>
            <p:ph idx="1"/>
          </p:nvPr>
        </p:nvSpPr>
        <p:spPr>
          <a:xfrm>
            <a:off x="587828" y="1296249"/>
            <a:ext cx="11016344" cy="853625"/>
          </a:xfrm>
        </p:spPr>
        <p:txBody>
          <a:bodyPr>
            <a:noAutofit/>
          </a:bodyPr>
          <a:lstStyle/>
          <a:p>
            <a:pPr marL="0" indent="0">
              <a:buNone/>
            </a:pPr>
            <a:r>
              <a:rPr lang="en-GB" sz="1800" dirty="0"/>
              <a:t>A secondary storage device is a type of hardware that </a:t>
            </a:r>
            <a:r>
              <a:rPr lang="en-GB" sz="1800" b="1" dirty="0"/>
              <a:t>stores data externally </a:t>
            </a:r>
            <a:r>
              <a:rPr lang="en-GB" sz="1800" dirty="0"/>
              <a:t>from the computer’s main memory. They are most commonly used to back data up or to transfer information from one computer to another. </a:t>
            </a:r>
          </a:p>
          <a:p>
            <a:pPr marL="0" indent="0">
              <a:buNone/>
            </a:pPr>
            <a:r>
              <a:rPr lang="en-GB" sz="1800" dirty="0"/>
              <a:t>Secondary storage devices can be split into three categories:</a:t>
            </a:r>
          </a:p>
        </p:txBody>
      </p:sp>
      <p:sp>
        <p:nvSpPr>
          <p:cNvPr id="7" name="Rectangle 6"/>
          <p:cNvSpPr/>
          <p:nvPr/>
        </p:nvSpPr>
        <p:spPr>
          <a:xfrm>
            <a:off x="587828" y="3135085"/>
            <a:ext cx="3601617" cy="3312367"/>
          </a:xfrm>
          <a:prstGeom prst="rect">
            <a:avLst/>
          </a:prstGeom>
        </p:spPr>
        <p:style>
          <a:lnRef idx="2">
            <a:schemeClr val="dk1"/>
          </a:lnRef>
          <a:fillRef idx="1">
            <a:schemeClr val="lt1"/>
          </a:fillRef>
          <a:effectRef idx="0">
            <a:schemeClr val="dk1"/>
          </a:effectRef>
          <a:fontRef idx="minor">
            <a:schemeClr val="dk1"/>
          </a:fontRef>
        </p:style>
        <p:txBody>
          <a:bodyPr rtlCol="0" anchor="t"/>
          <a:lstStyle/>
          <a:p>
            <a:r>
              <a:rPr lang="en-GB" dirty="0"/>
              <a:t>Magnetic storage devices store data using magnets. They have a large storage capacity and are relatively cheap. However, they can be noisy and easily damaged if dropped due to moving parts.</a:t>
            </a:r>
          </a:p>
          <a:p>
            <a:r>
              <a:rPr lang="en-GB" b="1" dirty="0">
                <a:solidFill>
                  <a:srgbClr val="FF0000"/>
                </a:solidFill>
              </a:rPr>
              <a:t>Example: External Hard Drive</a:t>
            </a:r>
          </a:p>
          <a:p>
            <a:endParaRPr lang="en-GB" dirty="0"/>
          </a:p>
        </p:txBody>
      </p:sp>
      <p:sp>
        <p:nvSpPr>
          <p:cNvPr id="8" name="Rectangle 7"/>
          <p:cNvSpPr/>
          <p:nvPr/>
        </p:nvSpPr>
        <p:spPr>
          <a:xfrm>
            <a:off x="4295192" y="3135085"/>
            <a:ext cx="3601617" cy="3312367"/>
          </a:xfrm>
          <a:prstGeom prst="rect">
            <a:avLst/>
          </a:prstGeom>
        </p:spPr>
        <p:style>
          <a:lnRef idx="2">
            <a:schemeClr val="dk1"/>
          </a:lnRef>
          <a:fillRef idx="1">
            <a:schemeClr val="lt1"/>
          </a:fillRef>
          <a:effectRef idx="0">
            <a:schemeClr val="dk1"/>
          </a:effectRef>
          <a:fontRef idx="minor">
            <a:schemeClr val="dk1"/>
          </a:fontRef>
        </p:style>
        <p:txBody>
          <a:bodyPr rtlCol="0" anchor="t"/>
          <a:lstStyle/>
          <a:p>
            <a:r>
              <a:rPr lang="en-GB" dirty="0"/>
              <a:t>Data is stored on a disk using tiny dents. It is read using a laser which scans over the disk. They are easy to store and transport, are easy to use and are long lasting. However they are easily scratched and damaged by the heat. </a:t>
            </a:r>
          </a:p>
          <a:p>
            <a:r>
              <a:rPr lang="en-GB" b="1" dirty="0">
                <a:solidFill>
                  <a:srgbClr val="FF0000"/>
                </a:solidFill>
              </a:rPr>
              <a:t>Example: CDs, DVDs, Blu-Ray</a:t>
            </a:r>
          </a:p>
        </p:txBody>
      </p:sp>
      <p:sp>
        <p:nvSpPr>
          <p:cNvPr id="9" name="Rectangle 8"/>
          <p:cNvSpPr/>
          <p:nvPr/>
        </p:nvSpPr>
        <p:spPr>
          <a:xfrm>
            <a:off x="8002556" y="3135085"/>
            <a:ext cx="3601617" cy="3312367"/>
          </a:xfrm>
          <a:prstGeom prst="rect">
            <a:avLst/>
          </a:prstGeom>
        </p:spPr>
        <p:style>
          <a:lnRef idx="2">
            <a:schemeClr val="dk1"/>
          </a:lnRef>
          <a:fillRef idx="1">
            <a:schemeClr val="lt1"/>
          </a:fillRef>
          <a:effectRef idx="0">
            <a:schemeClr val="dk1"/>
          </a:effectRef>
          <a:fontRef idx="minor">
            <a:schemeClr val="dk1"/>
          </a:fontRef>
        </p:style>
        <p:txBody>
          <a:bodyPr rtlCol="0" anchor="t"/>
          <a:lstStyle/>
          <a:p>
            <a:r>
              <a:rPr lang="en-GB" dirty="0"/>
              <a:t>Solid State Drives store data using flash memory. Special transistors are used to store data electronically. They are free from moving parts and as such run silently. However, they are the most expensive type of secondary storage.</a:t>
            </a:r>
          </a:p>
          <a:p>
            <a:r>
              <a:rPr lang="en-GB" b="1" dirty="0">
                <a:solidFill>
                  <a:srgbClr val="FF0000"/>
                </a:solidFill>
              </a:rPr>
              <a:t>Example: USB stick, SD Card</a:t>
            </a:r>
            <a:r>
              <a:rPr lang="en-GB" dirty="0"/>
              <a:t/>
            </a:r>
            <a:br>
              <a:rPr lang="en-GB" dirty="0"/>
            </a:br>
            <a:endParaRPr lang="en-GB" dirty="0"/>
          </a:p>
        </p:txBody>
      </p:sp>
      <p:sp>
        <p:nvSpPr>
          <p:cNvPr id="10" name="TextBox 9"/>
          <p:cNvSpPr txBox="1"/>
          <p:nvPr/>
        </p:nvSpPr>
        <p:spPr>
          <a:xfrm>
            <a:off x="587828" y="2537926"/>
            <a:ext cx="3601617" cy="523220"/>
          </a:xfrm>
          <a:prstGeom prst="rect">
            <a:avLst/>
          </a:prstGeom>
          <a:noFill/>
        </p:spPr>
        <p:txBody>
          <a:bodyPr wrap="square" rtlCol="0">
            <a:spAutoFit/>
          </a:bodyPr>
          <a:lstStyle/>
          <a:p>
            <a:pPr algn="ctr"/>
            <a:r>
              <a:rPr lang="en-GB" sz="2800" dirty="0">
                <a:latin typeface="GrilledCheese BTN" panose="020B0604060402040206" pitchFamily="34" charset="0"/>
              </a:rPr>
              <a:t>Magnetic Storage</a:t>
            </a:r>
          </a:p>
        </p:txBody>
      </p:sp>
      <p:sp>
        <p:nvSpPr>
          <p:cNvPr id="11" name="TextBox 10"/>
          <p:cNvSpPr txBox="1"/>
          <p:nvPr/>
        </p:nvSpPr>
        <p:spPr>
          <a:xfrm>
            <a:off x="4295192" y="2537926"/>
            <a:ext cx="3601617" cy="523220"/>
          </a:xfrm>
          <a:prstGeom prst="rect">
            <a:avLst/>
          </a:prstGeom>
          <a:noFill/>
        </p:spPr>
        <p:txBody>
          <a:bodyPr wrap="square" rtlCol="0">
            <a:spAutoFit/>
          </a:bodyPr>
          <a:lstStyle/>
          <a:p>
            <a:pPr algn="ctr"/>
            <a:r>
              <a:rPr lang="en-GB" sz="2800" dirty="0">
                <a:latin typeface="GrilledCheese BTN" panose="020B0604060402040206" pitchFamily="34" charset="0"/>
              </a:rPr>
              <a:t>Optical Storage</a:t>
            </a:r>
          </a:p>
        </p:txBody>
      </p:sp>
      <p:sp>
        <p:nvSpPr>
          <p:cNvPr id="12" name="TextBox 11"/>
          <p:cNvSpPr txBox="1"/>
          <p:nvPr/>
        </p:nvSpPr>
        <p:spPr>
          <a:xfrm>
            <a:off x="8002555" y="2483532"/>
            <a:ext cx="3601617" cy="523220"/>
          </a:xfrm>
          <a:prstGeom prst="rect">
            <a:avLst/>
          </a:prstGeom>
          <a:noFill/>
        </p:spPr>
        <p:txBody>
          <a:bodyPr wrap="square" rtlCol="0">
            <a:spAutoFit/>
          </a:bodyPr>
          <a:lstStyle/>
          <a:p>
            <a:pPr algn="ctr"/>
            <a:r>
              <a:rPr lang="en-GB" sz="2800" dirty="0">
                <a:latin typeface="GrilledCheese BTN" panose="020B0604060402040206" pitchFamily="34" charset="0"/>
              </a:rPr>
              <a:t>Solid State Storage</a:t>
            </a:r>
          </a:p>
        </p:txBody>
      </p:sp>
      <p:pic>
        <p:nvPicPr>
          <p:cNvPr id="13" name="Picture 12"/>
          <p:cNvPicPr>
            <a:picLocks noChangeAspect="1"/>
          </p:cNvPicPr>
          <p:nvPr/>
        </p:nvPicPr>
        <p:blipFill>
          <a:blip r:embed="rId2"/>
          <a:stretch>
            <a:fillRect/>
          </a:stretch>
        </p:blipFill>
        <p:spPr>
          <a:xfrm>
            <a:off x="1169773" y="5193963"/>
            <a:ext cx="2017411" cy="1447608"/>
          </a:xfrm>
          <a:prstGeom prst="rect">
            <a:avLst/>
          </a:prstGeom>
        </p:spPr>
      </p:pic>
      <p:pic>
        <p:nvPicPr>
          <p:cNvPr id="16" name="Picture 15"/>
          <p:cNvPicPr>
            <a:picLocks noChangeAspect="1"/>
          </p:cNvPicPr>
          <p:nvPr/>
        </p:nvPicPr>
        <p:blipFill>
          <a:blip r:embed="rId3"/>
          <a:stretch>
            <a:fillRect/>
          </a:stretch>
        </p:blipFill>
        <p:spPr>
          <a:xfrm>
            <a:off x="9785010" y="5760144"/>
            <a:ext cx="1568790" cy="855704"/>
          </a:xfrm>
          <a:prstGeom prst="rect">
            <a:avLst/>
          </a:prstGeom>
        </p:spPr>
      </p:pic>
      <p:pic>
        <p:nvPicPr>
          <p:cNvPr id="18" name="Picture 17"/>
          <p:cNvPicPr>
            <a:picLocks noChangeAspect="1"/>
          </p:cNvPicPr>
          <p:nvPr/>
        </p:nvPicPr>
        <p:blipFill>
          <a:blip r:embed="rId4"/>
          <a:stretch>
            <a:fillRect/>
          </a:stretch>
        </p:blipFill>
        <p:spPr>
          <a:xfrm rot="1777405">
            <a:off x="8741984" y="5693238"/>
            <a:ext cx="665589" cy="838642"/>
          </a:xfrm>
          <a:prstGeom prst="rect">
            <a:avLst/>
          </a:prstGeom>
        </p:spPr>
      </p:pic>
      <p:grpSp>
        <p:nvGrpSpPr>
          <p:cNvPr id="24" name="Group 23"/>
          <p:cNvGrpSpPr/>
          <p:nvPr/>
        </p:nvGrpSpPr>
        <p:grpSpPr>
          <a:xfrm rot="4506026">
            <a:off x="5516236" y="5164212"/>
            <a:ext cx="1181026" cy="2010241"/>
            <a:chOff x="11025659" y="1179332"/>
            <a:chExt cx="1072059" cy="1824767"/>
          </a:xfrm>
        </p:grpSpPr>
        <p:pic>
          <p:nvPicPr>
            <p:cNvPr id="19" name="Picture 18"/>
            <p:cNvPicPr>
              <a:picLocks noChangeAspect="1"/>
            </p:cNvPicPr>
            <p:nvPr/>
          </p:nvPicPr>
          <p:blipFill>
            <a:blip r:embed="rId5"/>
            <a:stretch>
              <a:fillRect/>
            </a:stretch>
          </p:blipFill>
          <p:spPr>
            <a:xfrm>
              <a:off x="11025659" y="1179332"/>
              <a:ext cx="654844" cy="654844"/>
            </a:xfrm>
            <a:prstGeom prst="rect">
              <a:avLst/>
            </a:prstGeom>
          </p:spPr>
        </p:pic>
        <p:pic>
          <p:nvPicPr>
            <p:cNvPr id="20" name="Picture 19"/>
            <p:cNvPicPr>
              <a:picLocks noChangeAspect="1"/>
            </p:cNvPicPr>
            <p:nvPr/>
          </p:nvPicPr>
          <p:blipFill>
            <a:blip r:embed="rId5"/>
            <a:stretch>
              <a:fillRect/>
            </a:stretch>
          </p:blipFill>
          <p:spPr>
            <a:xfrm rot="1857694">
              <a:off x="11346798" y="1494135"/>
              <a:ext cx="654844" cy="654844"/>
            </a:xfrm>
            <a:prstGeom prst="rect">
              <a:avLst/>
            </a:prstGeom>
          </p:spPr>
        </p:pic>
        <p:pic>
          <p:nvPicPr>
            <p:cNvPr id="21" name="Picture 20"/>
            <p:cNvPicPr>
              <a:picLocks noChangeAspect="1"/>
            </p:cNvPicPr>
            <p:nvPr/>
          </p:nvPicPr>
          <p:blipFill>
            <a:blip r:embed="rId5"/>
            <a:stretch>
              <a:fillRect/>
            </a:stretch>
          </p:blipFill>
          <p:spPr>
            <a:xfrm rot="21333589">
              <a:off x="11050025" y="1824193"/>
              <a:ext cx="654844" cy="654844"/>
            </a:xfrm>
            <a:prstGeom prst="rect">
              <a:avLst/>
            </a:prstGeom>
          </p:spPr>
        </p:pic>
        <p:pic>
          <p:nvPicPr>
            <p:cNvPr id="22" name="Picture 21"/>
            <p:cNvPicPr>
              <a:picLocks noChangeAspect="1"/>
            </p:cNvPicPr>
            <p:nvPr/>
          </p:nvPicPr>
          <p:blipFill>
            <a:blip r:embed="rId5"/>
            <a:stretch>
              <a:fillRect/>
            </a:stretch>
          </p:blipFill>
          <p:spPr>
            <a:xfrm rot="1342238">
              <a:off x="11442874" y="2016226"/>
              <a:ext cx="654844" cy="654844"/>
            </a:xfrm>
            <a:prstGeom prst="rect">
              <a:avLst/>
            </a:prstGeom>
          </p:spPr>
        </p:pic>
        <p:pic>
          <p:nvPicPr>
            <p:cNvPr id="23" name="Picture 22"/>
            <p:cNvPicPr>
              <a:picLocks noChangeAspect="1"/>
            </p:cNvPicPr>
            <p:nvPr/>
          </p:nvPicPr>
          <p:blipFill>
            <a:blip r:embed="rId5"/>
            <a:stretch>
              <a:fillRect/>
            </a:stretch>
          </p:blipFill>
          <p:spPr>
            <a:xfrm rot="19855512">
              <a:off x="11179232" y="2349255"/>
              <a:ext cx="654844" cy="654844"/>
            </a:xfrm>
            <a:prstGeom prst="rect">
              <a:avLst/>
            </a:prstGeom>
          </p:spPr>
        </p:pic>
      </p:grpSp>
    </p:spTree>
    <p:extLst>
      <p:ext uri="{BB962C8B-B14F-4D97-AF65-F5344CB8AC3E}">
        <p14:creationId xmlns:p14="http://schemas.microsoft.com/office/powerpoint/2010/main" val="293446115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2024</TotalTime>
  <Words>1521</Words>
  <Application>Microsoft Office PowerPoint</Application>
  <PresentationFormat>Widescreen</PresentationFormat>
  <Paragraphs>226</Paragraphs>
  <Slides>30</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30</vt:i4>
      </vt:variant>
    </vt:vector>
  </HeadingPairs>
  <TitlesOfParts>
    <vt:vector size="35" baseType="lpstr">
      <vt:lpstr>Arial</vt:lpstr>
      <vt:lpstr>Calibri</vt:lpstr>
      <vt:lpstr>GrilledCheese BTN</vt:lpstr>
      <vt:lpstr>Times New Roman</vt:lpstr>
      <vt:lpstr>Office Theme</vt:lpstr>
      <vt:lpstr>KS3 Computer Systems</vt:lpstr>
      <vt:lpstr>Learning Objectives</vt:lpstr>
      <vt:lpstr>Computer Components</vt:lpstr>
      <vt:lpstr>Part 1: Peripheral Devices (external)</vt:lpstr>
      <vt:lpstr>Peripheral Devices</vt:lpstr>
      <vt:lpstr>Input and Output devices</vt:lpstr>
      <vt:lpstr>Task: Input or Output Device?</vt:lpstr>
      <vt:lpstr>Complete Worksheet 1</vt:lpstr>
      <vt:lpstr>Secondary Storage Devices</vt:lpstr>
      <vt:lpstr>Task: Advantages Disadvantages of Secondary Storage Devices</vt:lpstr>
      <vt:lpstr>Complete Worksheet 5</vt:lpstr>
      <vt:lpstr>Part 2: Internal Components </vt:lpstr>
      <vt:lpstr>Internal Components</vt:lpstr>
      <vt:lpstr>Internal Components</vt:lpstr>
      <vt:lpstr>Task: Internal Components</vt:lpstr>
      <vt:lpstr>Complete Worksheet 2</vt:lpstr>
      <vt:lpstr>Fetch-Execute Cycle</vt:lpstr>
      <vt:lpstr>Fetch-Execute Cycle in Action </vt:lpstr>
      <vt:lpstr>Task: Create a Fetch-Execute Cycle Diagram</vt:lpstr>
      <vt:lpstr>Continue Working on previous incomplete worksheets   or   start Wally task on slide 29</vt:lpstr>
      <vt:lpstr>Part 3: Computer Types </vt:lpstr>
      <vt:lpstr>Computer Types</vt:lpstr>
      <vt:lpstr>Benefits and Drawbacks of Embedded Systems</vt:lpstr>
      <vt:lpstr>PowerPoint Presentation</vt:lpstr>
      <vt:lpstr>Task: Embedded Devices</vt:lpstr>
      <vt:lpstr>Embedded Systems</vt:lpstr>
      <vt:lpstr>Complete worksheet 3</vt:lpstr>
      <vt:lpstr>Learning Review: Computer Systems</vt:lpstr>
      <vt:lpstr>Wally Extension:   Complete worksheets 4</vt:lpstr>
      <vt:lpstr>Review of Learning</vt:lpstr>
    </vt:vector>
  </TitlesOfParts>
  <Manager/>
  <Company>Rob-Bot Resources</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Computer Systems Year 7</dc:title>
  <dc:subject/>
  <dc:creator>Rob-Bot</dc:creator>
  <cp:keywords>Computing, Computer Systems, Computer Science, Hardware, Software</cp:keywords>
  <dc:description/>
  <cp:lastModifiedBy>Suzalee BLAIR-GORDON</cp:lastModifiedBy>
  <cp:revision>93</cp:revision>
  <dcterms:created xsi:type="dcterms:W3CDTF">2018-07-03T12:28:54Z</dcterms:created>
  <dcterms:modified xsi:type="dcterms:W3CDTF">2025-09-03T13:39:56Z</dcterms:modified>
  <cp:category/>
</cp:coreProperties>
</file>