
<file path=[Content_Types].xml><?xml version="1.0" encoding="utf-8"?>
<Types xmlns="http://schemas.openxmlformats.org/package/2006/content-types">
  <Default Extension="xml" ContentType="application/xml"/>
  <Default Extension="rels" ContentType="application/vnd.openxmlformats-package.relationships+xml"/>
  <Default Extension="mp4" ContentType="video/unknown"/>
  <Default Extension="emf" ContentType="image/x-em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5" r:id="rId1"/>
  </p:sldMasterIdLst>
  <p:handoutMasterIdLst>
    <p:handoutMasterId r:id="rId21"/>
  </p:handoutMasterIdLst>
  <p:sldIdLst>
    <p:sldId id="272" r:id="rId2"/>
    <p:sldId id="256" r:id="rId3"/>
    <p:sldId id="266" r:id="rId4"/>
    <p:sldId id="257" r:id="rId5"/>
    <p:sldId id="269" r:id="rId6"/>
    <p:sldId id="270" r:id="rId7"/>
    <p:sldId id="273" r:id="rId8"/>
    <p:sldId id="258" r:id="rId9"/>
    <p:sldId id="274" r:id="rId10"/>
    <p:sldId id="275" r:id="rId11"/>
    <p:sldId id="259" r:id="rId12"/>
    <p:sldId id="260" r:id="rId13"/>
    <p:sldId id="261" r:id="rId14"/>
    <p:sldId id="262" r:id="rId15"/>
    <p:sldId id="263" r:id="rId16"/>
    <p:sldId id="271" r:id="rId17"/>
    <p:sldId id="264" r:id="rId18"/>
    <p:sldId id="265" r:id="rId19"/>
    <p:sldId id="267" r:id="rId20"/>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94" autoAdjust="0"/>
    <p:restoredTop sz="94660"/>
  </p:normalViewPr>
  <p:slideViewPr>
    <p:cSldViewPr>
      <p:cViewPr varScale="1">
        <p:scale>
          <a:sx n="46" d="100"/>
          <a:sy n="46" d="100"/>
        </p:scale>
        <p:origin x="-1032"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handoutMaster" Target="handoutMasters/handout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cs typeface="Arial" panose="020B0604020202020204" pitchFamily="34" charset="0"/>
              </a:defRPr>
            </a:lvl1pPr>
          </a:lstStyle>
          <a:p>
            <a:endParaRPr lang="pt-BR"/>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cs typeface="Arial" panose="020B0604020202020204" pitchFamily="34" charset="0"/>
              </a:defRPr>
            </a:lvl1pPr>
          </a:lstStyle>
          <a:p>
            <a:fld id="{50986DE1-CD6B-4CE2-A775-972BB610245F}" type="datetime1">
              <a:rPr lang="en-US"/>
              <a:pPr/>
              <a:t>23/01/15</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cs typeface="Arial" panose="020B0604020202020204" pitchFamily="34" charset="0"/>
              </a:defRPr>
            </a:lvl1pPr>
          </a:lstStyle>
          <a:p>
            <a:endParaRPr lang="pt-B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cs typeface="Arial" panose="020B0604020202020204" pitchFamily="34" charset="0"/>
              </a:defRPr>
            </a:lvl1pPr>
          </a:lstStyle>
          <a:p>
            <a:fld id="{632255D9-54F6-4672-BF59-06E395D6993A}" type="slidenum">
              <a:rPr lang="en-GB"/>
              <a:pPr/>
              <a:t>‹#›</a:t>
            </a:fld>
            <a:endParaRPr lang="en-GB"/>
          </a:p>
        </p:txBody>
      </p:sp>
    </p:spTree>
    <p:extLst>
      <p:ext uri="{BB962C8B-B14F-4D97-AF65-F5344CB8AC3E}">
        <p14:creationId xmlns:p14="http://schemas.microsoft.com/office/powerpoint/2010/main" val="27801826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pt-B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fld id="{3970B85F-66D4-4217-AD61-53F9703F5BD2}" type="slidenum">
              <a:rPr lang="en-GB"/>
              <a:pPr/>
              <a:t>‹#›</a:t>
            </a:fld>
            <a:endParaRPr lang="en-GB"/>
          </a:p>
        </p:txBody>
      </p:sp>
    </p:spTree>
    <p:extLst>
      <p:ext uri="{BB962C8B-B14F-4D97-AF65-F5344CB8AC3E}">
        <p14:creationId xmlns:p14="http://schemas.microsoft.com/office/powerpoint/2010/main" val="3095039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endParaRPr lang="pt-B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fld id="{E1621B92-407D-4722-B8C6-AB32EB37AD02}" type="slidenum">
              <a:rPr lang="en-GB"/>
              <a:pPr/>
              <a:t>‹#›</a:t>
            </a:fld>
            <a:endParaRPr lang="en-GB"/>
          </a:p>
        </p:txBody>
      </p:sp>
    </p:spTree>
    <p:extLst>
      <p:ext uri="{BB962C8B-B14F-4D97-AF65-F5344CB8AC3E}">
        <p14:creationId xmlns:p14="http://schemas.microsoft.com/office/powerpoint/2010/main" val="1414773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endParaRPr lang="pt-B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fld id="{1794105F-C74B-4959-B55F-C0D28C2114E4}" type="slidenum">
              <a:rPr lang="en-GB"/>
              <a:pPr/>
              <a:t>‹#›</a:t>
            </a:fld>
            <a:endParaRPr lang="en-GB"/>
          </a:p>
        </p:txBody>
      </p:sp>
    </p:spTree>
    <p:extLst>
      <p:ext uri="{BB962C8B-B14F-4D97-AF65-F5344CB8AC3E}">
        <p14:creationId xmlns:p14="http://schemas.microsoft.com/office/powerpoint/2010/main" val="1734162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endParaRPr lang="pt-B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fld id="{977AAA40-D7AD-4C0B-890E-656DFD0784E2}" type="slidenum">
              <a:rPr lang="en-GB"/>
              <a:pPr/>
              <a:t>‹#›</a:t>
            </a:fld>
            <a:endParaRPr lang="en-GB"/>
          </a:p>
        </p:txBody>
      </p:sp>
    </p:spTree>
    <p:extLst>
      <p:ext uri="{BB962C8B-B14F-4D97-AF65-F5344CB8AC3E}">
        <p14:creationId xmlns:p14="http://schemas.microsoft.com/office/powerpoint/2010/main" val="742669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endParaRPr lang="pt-B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fld id="{3C63D97E-6BCD-471F-B84D-C1DB2E3EFE4D}" type="slidenum">
              <a:rPr lang="en-GB"/>
              <a:pPr/>
              <a:t>‹#›</a:t>
            </a:fld>
            <a:endParaRPr lang="en-GB"/>
          </a:p>
        </p:txBody>
      </p:sp>
    </p:spTree>
    <p:extLst>
      <p:ext uri="{BB962C8B-B14F-4D97-AF65-F5344CB8AC3E}">
        <p14:creationId xmlns:p14="http://schemas.microsoft.com/office/powerpoint/2010/main" val="909863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3"/>
          <p:cNvSpPr>
            <a:spLocks noGrp="1"/>
          </p:cNvSpPr>
          <p:nvPr>
            <p:ph type="dt" sz="half" idx="10"/>
          </p:nvPr>
        </p:nvSpPr>
        <p:spPr/>
        <p:txBody>
          <a:bodyPr/>
          <a:lstStyle>
            <a:lvl1pPr>
              <a:defRPr/>
            </a:lvl1pPr>
          </a:lstStyle>
          <a:p>
            <a:endParaRPr lang="pt-BR"/>
          </a:p>
        </p:txBody>
      </p:sp>
      <p:sp>
        <p:nvSpPr>
          <p:cNvPr id="6" name="Footer Placeholder 4"/>
          <p:cNvSpPr>
            <a:spLocks noGrp="1"/>
          </p:cNvSpPr>
          <p:nvPr>
            <p:ph type="ftr" sz="quarter" idx="11"/>
          </p:nvPr>
        </p:nvSpPr>
        <p:spPr/>
        <p:txBody>
          <a:bodyPr/>
          <a:lstStyle>
            <a:lvl1pPr>
              <a:defRPr/>
            </a:lvl1pPr>
          </a:lstStyle>
          <a:p>
            <a:endParaRPr lang="pt-BR"/>
          </a:p>
        </p:txBody>
      </p:sp>
      <p:sp>
        <p:nvSpPr>
          <p:cNvPr id="7" name="Slide Number Placeholder 5"/>
          <p:cNvSpPr>
            <a:spLocks noGrp="1"/>
          </p:cNvSpPr>
          <p:nvPr>
            <p:ph type="sldNum" sz="quarter" idx="12"/>
          </p:nvPr>
        </p:nvSpPr>
        <p:spPr/>
        <p:txBody>
          <a:bodyPr/>
          <a:lstStyle>
            <a:lvl1pPr>
              <a:defRPr/>
            </a:lvl1pPr>
          </a:lstStyle>
          <a:p>
            <a:fld id="{AB930005-231D-4FD5-8B4E-EC9EEC52B271}" type="slidenum">
              <a:rPr lang="en-GB"/>
              <a:pPr/>
              <a:t>‹#›</a:t>
            </a:fld>
            <a:endParaRPr lang="en-GB"/>
          </a:p>
        </p:txBody>
      </p:sp>
    </p:spTree>
    <p:extLst>
      <p:ext uri="{BB962C8B-B14F-4D97-AF65-F5344CB8AC3E}">
        <p14:creationId xmlns:p14="http://schemas.microsoft.com/office/powerpoint/2010/main" val="1038583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3"/>
          <p:cNvSpPr>
            <a:spLocks noGrp="1"/>
          </p:cNvSpPr>
          <p:nvPr>
            <p:ph type="dt" sz="half" idx="10"/>
          </p:nvPr>
        </p:nvSpPr>
        <p:spPr/>
        <p:txBody>
          <a:bodyPr/>
          <a:lstStyle>
            <a:lvl1pPr>
              <a:defRPr/>
            </a:lvl1pPr>
          </a:lstStyle>
          <a:p>
            <a:endParaRPr lang="pt-BR"/>
          </a:p>
        </p:txBody>
      </p:sp>
      <p:sp>
        <p:nvSpPr>
          <p:cNvPr id="8" name="Footer Placeholder 4"/>
          <p:cNvSpPr>
            <a:spLocks noGrp="1"/>
          </p:cNvSpPr>
          <p:nvPr>
            <p:ph type="ftr" sz="quarter" idx="11"/>
          </p:nvPr>
        </p:nvSpPr>
        <p:spPr/>
        <p:txBody>
          <a:bodyPr/>
          <a:lstStyle>
            <a:lvl1pPr>
              <a:defRPr/>
            </a:lvl1pPr>
          </a:lstStyle>
          <a:p>
            <a:endParaRPr lang="pt-BR"/>
          </a:p>
        </p:txBody>
      </p:sp>
      <p:sp>
        <p:nvSpPr>
          <p:cNvPr id="9" name="Slide Number Placeholder 5"/>
          <p:cNvSpPr>
            <a:spLocks noGrp="1"/>
          </p:cNvSpPr>
          <p:nvPr>
            <p:ph type="sldNum" sz="quarter" idx="12"/>
          </p:nvPr>
        </p:nvSpPr>
        <p:spPr/>
        <p:txBody>
          <a:bodyPr/>
          <a:lstStyle>
            <a:lvl1pPr>
              <a:defRPr/>
            </a:lvl1pPr>
          </a:lstStyle>
          <a:p>
            <a:fld id="{9075A0A2-4A43-4BA4-9F9D-B5116A6BAE39}" type="slidenum">
              <a:rPr lang="en-GB"/>
              <a:pPr/>
              <a:t>‹#›</a:t>
            </a:fld>
            <a:endParaRPr lang="en-GB"/>
          </a:p>
        </p:txBody>
      </p:sp>
    </p:spTree>
    <p:extLst>
      <p:ext uri="{BB962C8B-B14F-4D97-AF65-F5344CB8AC3E}">
        <p14:creationId xmlns:p14="http://schemas.microsoft.com/office/powerpoint/2010/main" val="2183433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endParaRPr lang="pt-BR"/>
          </a:p>
        </p:txBody>
      </p:sp>
      <p:sp>
        <p:nvSpPr>
          <p:cNvPr id="4" name="Footer Placeholder 4"/>
          <p:cNvSpPr>
            <a:spLocks noGrp="1"/>
          </p:cNvSpPr>
          <p:nvPr>
            <p:ph type="ftr" sz="quarter" idx="11"/>
          </p:nvPr>
        </p:nvSpPr>
        <p:spPr/>
        <p:txBody>
          <a:bodyPr/>
          <a:lstStyle>
            <a:lvl1pPr>
              <a:defRPr/>
            </a:lvl1pPr>
          </a:lstStyle>
          <a:p>
            <a:endParaRPr lang="pt-BR"/>
          </a:p>
        </p:txBody>
      </p:sp>
      <p:sp>
        <p:nvSpPr>
          <p:cNvPr id="5" name="Slide Number Placeholder 5"/>
          <p:cNvSpPr>
            <a:spLocks noGrp="1"/>
          </p:cNvSpPr>
          <p:nvPr>
            <p:ph type="sldNum" sz="quarter" idx="12"/>
          </p:nvPr>
        </p:nvSpPr>
        <p:spPr/>
        <p:txBody>
          <a:bodyPr/>
          <a:lstStyle>
            <a:lvl1pPr>
              <a:defRPr/>
            </a:lvl1pPr>
          </a:lstStyle>
          <a:p>
            <a:fld id="{22B80568-A0FA-4FA3-BC45-B841484694F2}" type="slidenum">
              <a:rPr lang="en-GB"/>
              <a:pPr/>
              <a:t>‹#›</a:t>
            </a:fld>
            <a:endParaRPr lang="en-GB"/>
          </a:p>
        </p:txBody>
      </p:sp>
    </p:spTree>
    <p:extLst>
      <p:ext uri="{BB962C8B-B14F-4D97-AF65-F5344CB8AC3E}">
        <p14:creationId xmlns:p14="http://schemas.microsoft.com/office/powerpoint/2010/main" val="2486379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endParaRPr lang="pt-BR"/>
          </a:p>
        </p:txBody>
      </p:sp>
      <p:sp>
        <p:nvSpPr>
          <p:cNvPr id="3" name="Footer Placeholder 4"/>
          <p:cNvSpPr>
            <a:spLocks noGrp="1"/>
          </p:cNvSpPr>
          <p:nvPr>
            <p:ph type="ftr" sz="quarter" idx="11"/>
          </p:nvPr>
        </p:nvSpPr>
        <p:spPr/>
        <p:txBody>
          <a:bodyPr/>
          <a:lstStyle>
            <a:lvl1pPr>
              <a:defRPr/>
            </a:lvl1pPr>
          </a:lstStyle>
          <a:p>
            <a:endParaRPr lang="pt-BR"/>
          </a:p>
        </p:txBody>
      </p:sp>
      <p:sp>
        <p:nvSpPr>
          <p:cNvPr id="4" name="Slide Number Placeholder 5"/>
          <p:cNvSpPr>
            <a:spLocks noGrp="1"/>
          </p:cNvSpPr>
          <p:nvPr>
            <p:ph type="sldNum" sz="quarter" idx="12"/>
          </p:nvPr>
        </p:nvSpPr>
        <p:spPr/>
        <p:txBody>
          <a:bodyPr/>
          <a:lstStyle>
            <a:lvl1pPr>
              <a:defRPr/>
            </a:lvl1pPr>
          </a:lstStyle>
          <a:p>
            <a:fld id="{DE019BD7-87AF-4D06-8024-15E220581690}" type="slidenum">
              <a:rPr lang="en-GB"/>
              <a:pPr/>
              <a:t>‹#›</a:t>
            </a:fld>
            <a:endParaRPr lang="en-GB"/>
          </a:p>
        </p:txBody>
      </p:sp>
    </p:spTree>
    <p:extLst>
      <p:ext uri="{BB962C8B-B14F-4D97-AF65-F5344CB8AC3E}">
        <p14:creationId xmlns:p14="http://schemas.microsoft.com/office/powerpoint/2010/main" val="3759628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endParaRPr lang="pt-BR"/>
          </a:p>
        </p:txBody>
      </p:sp>
      <p:sp>
        <p:nvSpPr>
          <p:cNvPr id="6" name="Footer Placeholder 4"/>
          <p:cNvSpPr>
            <a:spLocks noGrp="1"/>
          </p:cNvSpPr>
          <p:nvPr>
            <p:ph type="ftr" sz="quarter" idx="11"/>
          </p:nvPr>
        </p:nvSpPr>
        <p:spPr/>
        <p:txBody>
          <a:bodyPr/>
          <a:lstStyle>
            <a:lvl1pPr>
              <a:defRPr/>
            </a:lvl1pPr>
          </a:lstStyle>
          <a:p>
            <a:endParaRPr lang="pt-BR"/>
          </a:p>
        </p:txBody>
      </p:sp>
      <p:sp>
        <p:nvSpPr>
          <p:cNvPr id="7" name="Slide Number Placeholder 5"/>
          <p:cNvSpPr>
            <a:spLocks noGrp="1"/>
          </p:cNvSpPr>
          <p:nvPr>
            <p:ph type="sldNum" sz="quarter" idx="12"/>
          </p:nvPr>
        </p:nvSpPr>
        <p:spPr/>
        <p:txBody>
          <a:bodyPr/>
          <a:lstStyle>
            <a:lvl1pPr>
              <a:defRPr/>
            </a:lvl1pPr>
          </a:lstStyle>
          <a:p>
            <a:fld id="{3748381A-9835-4B14-81E8-B9C225338410}" type="slidenum">
              <a:rPr lang="en-GB"/>
              <a:pPr/>
              <a:t>‹#›</a:t>
            </a:fld>
            <a:endParaRPr lang="en-GB"/>
          </a:p>
        </p:txBody>
      </p:sp>
    </p:spTree>
    <p:extLst>
      <p:ext uri="{BB962C8B-B14F-4D97-AF65-F5344CB8AC3E}">
        <p14:creationId xmlns:p14="http://schemas.microsoft.com/office/powerpoint/2010/main" val="2774127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endParaRPr lang="pt-BR"/>
          </a:p>
        </p:txBody>
      </p:sp>
      <p:sp>
        <p:nvSpPr>
          <p:cNvPr id="6" name="Footer Placeholder 4"/>
          <p:cNvSpPr>
            <a:spLocks noGrp="1"/>
          </p:cNvSpPr>
          <p:nvPr>
            <p:ph type="ftr" sz="quarter" idx="11"/>
          </p:nvPr>
        </p:nvSpPr>
        <p:spPr/>
        <p:txBody>
          <a:bodyPr/>
          <a:lstStyle>
            <a:lvl1pPr>
              <a:defRPr/>
            </a:lvl1pPr>
          </a:lstStyle>
          <a:p>
            <a:endParaRPr lang="pt-BR"/>
          </a:p>
        </p:txBody>
      </p:sp>
      <p:sp>
        <p:nvSpPr>
          <p:cNvPr id="7" name="Slide Number Placeholder 5"/>
          <p:cNvSpPr>
            <a:spLocks noGrp="1"/>
          </p:cNvSpPr>
          <p:nvPr>
            <p:ph type="sldNum" sz="quarter" idx="12"/>
          </p:nvPr>
        </p:nvSpPr>
        <p:spPr/>
        <p:txBody>
          <a:bodyPr/>
          <a:lstStyle>
            <a:lvl1pPr>
              <a:defRPr/>
            </a:lvl1pPr>
          </a:lstStyle>
          <a:p>
            <a:fld id="{99B7FCE3-36CE-442F-B37E-707BE6FB2880}" type="slidenum">
              <a:rPr lang="en-GB"/>
              <a:pPr/>
              <a:t>‹#›</a:t>
            </a:fld>
            <a:endParaRPr lang="en-GB"/>
          </a:p>
        </p:txBody>
      </p:sp>
    </p:spTree>
    <p:extLst>
      <p:ext uri="{BB962C8B-B14F-4D97-AF65-F5344CB8AC3E}">
        <p14:creationId xmlns:p14="http://schemas.microsoft.com/office/powerpoint/2010/main" val="32546528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endParaRPr lang="en-US"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endParaRPr lang="pt-B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endParaRPr lang="pt-B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26CAC3B4-9964-42DD-BD50-E7B9A9AEEBB1}" type="slidenum">
              <a:rPr lang="en-GB"/>
              <a:pPr/>
              <a:t>‹#›</a:t>
            </a:fld>
            <a:endParaRPr lang="en-GB"/>
          </a:p>
        </p:txBody>
      </p:sp>
      <p:sp>
        <p:nvSpPr>
          <p:cNvPr id="7" name="Rectangle 6"/>
          <p:cNvSpPr>
            <a:spLocks noChangeArrowheads="1"/>
          </p:cNvSpPr>
          <p:nvPr userDrawn="1"/>
        </p:nvSpPr>
        <p:spPr bwMode="auto">
          <a:xfrm>
            <a:off x="0" y="0"/>
            <a:ext cx="9144000" cy="304800"/>
          </a:xfrm>
          <a:prstGeom prst="rect">
            <a:avLst/>
          </a:prstGeom>
          <a:gradFill rotWithShape="1">
            <a:gsLst>
              <a:gs pos="0">
                <a:srgbClr val="C8B0ED"/>
              </a:gs>
              <a:gs pos="100000">
                <a:srgbClr val="7F5BAB"/>
              </a:gs>
            </a:gsLst>
            <a:lin ang="5400000"/>
          </a:gradFill>
          <a:ln w="9525">
            <a:solidFill>
              <a:srgbClr val="7D60A0"/>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pt-BR" sz="1800">
              <a:solidFill>
                <a:srgbClr val="FFFFFF"/>
              </a:solidFill>
            </a:endParaRPr>
          </a:p>
        </p:txBody>
      </p:sp>
      <p:sp>
        <p:nvSpPr>
          <p:cNvPr id="8" name="TextBox 7"/>
          <p:cNvSpPr txBox="1">
            <a:spLocks noChangeArrowheads="1"/>
          </p:cNvSpPr>
          <p:nvPr userDrawn="1"/>
        </p:nvSpPr>
        <p:spPr bwMode="auto">
          <a:xfrm>
            <a:off x="0" y="0"/>
            <a:ext cx="3892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defRPr/>
            </a:pPr>
            <a:r>
              <a:rPr lang="en-GB" sz="1400" dirty="0" smtClean="0">
                <a:cs typeface="Arial" charset="0"/>
              </a:rPr>
              <a:t>OCR PRODUCT DESIGN     CORE KNOWLEDGE</a:t>
            </a:r>
          </a:p>
        </p:txBody>
      </p:sp>
      <p:sp>
        <p:nvSpPr>
          <p:cNvPr id="9" name="TextBox 8"/>
          <p:cNvSpPr txBox="1">
            <a:spLocks noChangeArrowheads="1"/>
          </p:cNvSpPr>
          <p:nvPr userDrawn="1"/>
        </p:nvSpPr>
        <p:spPr bwMode="auto">
          <a:xfrm>
            <a:off x="6891338" y="4763"/>
            <a:ext cx="22526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defRPr/>
            </a:pPr>
            <a:r>
              <a:rPr lang="en-GB" sz="1400" dirty="0" smtClean="0">
                <a:cs typeface="Arial" charset="0"/>
              </a:rPr>
              <a:t>B: DIGITAL TECHNOLOGY</a:t>
            </a:r>
          </a:p>
        </p:txBody>
      </p:sp>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defTabSz="457200" rtl="0" eaLnBrk="0" fontAlgn="base" hangingPunct="0">
        <a:spcBef>
          <a:spcPct val="0"/>
        </a:spcBef>
        <a:spcAft>
          <a:spcPct val="0"/>
        </a:spcAft>
        <a:defRPr sz="4400" b="1"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b="1">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b="1">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b="1">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b="1">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b="1">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b="1">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b="1">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b="1">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5" Type="http://schemas.openxmlformats.org/officeDocument/2006/relationships/image" Target="../media/image2.png"/><Relationship Id="rId1" Type="http://schemas.microsoft.com/office/2007/relationships/media" Target="../media/media1.mp4"/><Relationship Id="rId2" Type="http://schemas.openxmlformats.org/officeDocument/2006/relationships/video" Target="../media/media1.mp4"/></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microsoft.com/office/2007/relationships/media" Target="file://localhost/Users/chrisrowe/Box%20Sync/A%20Level/Theory/B%20-%20Digital%20Technology/Video%20clips/Rapid%20prototyping.mov" TargetMode="External"/><Relationship Id="rId2" Type="http://schemas.openxmlformats.org/officeDocument/2006/relationships/video" Target="file://localhost/Users/chrisrowe/Box%20Sync/A%20Level/Theory/B%20-%20Digital%20Technology/Video%20clips/Rapid%20prototyping.mov"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hyperlink" Target="LOM.mp4" TargetMode="External"/><Relationship Id="rId5" Type="http://schemas.openxmlformats.org/officeDocument/2006/relationships/image" Target="../media/image24.png"/><Relationship Id="rId6" Type="http://schemas.openxmlformats.org/officeDocument/2006/relationships/image" Target="../media/image25.png"/><Relationship Id="rId1" Type="http://schemas.microsoft.com/office/2007/relationships/media" Target="file://localhost/Users/chrisrowe/Box%20Sync/A%20Level/Theory/B%20-%20Digital%20Technology/Video%20clips/LOM%20Process.avi" TargetMode="External"/><Relationship Id="rId2" Type="http://schemas.openxmlformats.org/officeDocument/2006/relationships/video" Target="file://localhost/Users/chrisrowe/Box%20Sync/A%20Level/Theory/B%20-%20Digital%20Technology/Video%20clips/LOM%20Process.avi" TargetMode="External"/></Relationships>
</file>

<file path=ppt/slides/_rels/slide13.xml.rels><?xml version="1.0" encoding="UTF-8" standalone="yes"?>
<Relationships xmlns="http://schemas.openxmlformats.org/package/2006/relationships"><Relationship Id="rId11" Type="http://schemas.openxmlformats.org/officeDocument/2006/relationships/image" Target="../media/image26.png"/><Relationship Id="rId12" Type="http://schemas.openxmlformats.org/officeDocument/2006/relationships/image" Target="../media/image4.png"/><Relationship Id="rId13" Type="http://schemas.openxmlformats.org/officeDocument/2006/relationships/image" Target="../media/image27.png"/><Relationship Id="rId14" Type="http://schemas.openxmlformats.org/officeDocument/2006/relationships/image" Target="../media/image28.png"/><Relationship Id="rId1" Type="http://schemas.microsoft.com/office/2007/relationships/media" Target="file://localhost/Users/chrisrowe/Box%20Sync/A%20Level/Theory/B%20-%20Digital%20Technology/Video%20clips/Stereolithography%20process.avi" TargetMode="External"/><Relationship Id="rId2" Type="http://schemas.openxmlformats.org/officeDocument/2006/relationships/video" Target="file://localhost/Users/chrisrowe/Box%20Sync/A%20Level/Theory/B%20-%20Digital%20Technology/Video%20clips/Stereolithography%20process.avi" TargetMode="External"/><Relationship Id="rId3" Type="http://schemas.microsoft.com/office/2007/relationships/media" Target="file://localhost/Users/chrisrowe/Box%20Sync/A%20Level/Theory/B%20-%20Digital%20Technology/Video%20clips/Stereo%20Lithography.avi" TargetMode="External"/><Relationship Id="rId4" Type="http://schemas.openxmlformats.org/officeDocument/2006/relationships/video" Target="file://localhost/Users/chrisrowe/Box%20Sync/A%20Level/Theory/B%20-%20Digital%20Technology/Video%20clips/Stereo%20Lithography.avi" TargetMode="External"/><Relationship Id="rId5" Type="http://schemas.openxmlformats.org/officeDocument/2006/relationships/slideLayout" Target="../slideLayouts/slideLayout6.xml"/><Relationship Id="rId6" Type="http://schemas.openxmlformats.org/officeDocument/2006/relationships/hyperlink" Target="http://en.wikipedia.org/wiki/Rapid_manufacturing" TargetMode="External"/><Relationship Id="rId7" Type="http://schemas.openxmlformats.org/officeDocument/2006/relationships/hyperlink" Target="http://en.wikipedia.org/wiki/Rapid_prototyping" TargetMode="External"/><Relationship Id="rId8" Type="http://schemas.openxmlformats.org/officeDocument/2006/relationships/hyperlink" Target="http://en.wikipedia.org/wiki/Ultraviolet" TargetMode="External"/><Relationship Id="rId9" Type="http://schemas.openxmlformats.org/officeDocument/2006/relationships/hyperlink" Target="http://en.wikipedia.org/wiki/Laser" TargetMode="External"/><Relationship Id="rId10" Type="http://schemas.openxmlformats.org/officeDocument/2006/relationships/hyperlink" Target="http://en.wikipedia.org/wiki/Curing_(chemistry)" TargetMode="External"/></Relationships>
</file>

<file path=ppt/slides/_rels/slide14.xml.rels><?xml version="1.0" encoding="UTF-8" standalone="yes"?>
<Relationships xmlns="http://schemas.openxmlformats.org/package/2006/relationships"><Relationship Id="rId11" Type="http://schemas.openxmlformats.org/officeDocument/2006/relationships/hyperlink" Target="http://en.wikipedia.org/wiki/Glass" TargetMode="External"/><Relationship Id="rId12" Type="http://schemas.openxmlformats.org/officeDocument/2006/relationships/hyperlink" Target="http://en.wikipedia.org/wiki/Computer-aided_design" TargetMode="External"/><Relationship Id="rId13" Type="http://schemas.openxmlformats.org/officeDocument/2006/relationships/image" Target="../media/image30.png"/><Relationship Id="rId14" Type="http://schemas.openxmlformats.org/officeDocument/2006/relationships/image" Target="../media/image31.png"/><Relationship Id="rId15" Type="http://schemas.openxmlformats.org/officeDocument/2006/relationships/image" Target="../media/image32.png"/><Relationship Id="rId1" Type="http://schemas.microsoft.com/office/2007/relationships/media" Target="file://localhost/Users/chrisrowe/Box%20Sync/A%20Level/Theory/B%20-%20Digital%20Technology/Video%20clips/Sintering%20process.avi" TargetMode="External"/><Relationship Id="rId2" Type="http://schemas.openxmlformats.org/officeDocument/2006/relationships/video" Target="file://localhost/Users/chrisrowe/Box%20Sync/A%20Level/Theory/B%20-%20Digital%20Technology/Video%20clips/Sintering%20process.avi" TargetMode="External"/><Relationship Id="rId3" Type="http://schemas.openxmlformats.org/officeDocument/2006/relationships/slideLayout" Target="../slideLayouts/slideLayout6.xml"/><Relationship Id="rId4" Type="http://schemas.openxmlformats.org/officeDocument/2006/relationships/image" Target="../media/image29.png"/><Relationship Id="rId5" Type="http://schemas.openxmlformats.org/officeDocument/2006/relationships/hyperlink" Target="http://en.wikipedia.org/wiki/Rapid_manufacturing" TargetMode="External"/><Relationship Id="rId6" Type="http://schemas.openxmlformats.org/officeDocument/2006/relationships/hyperlink" Target="http://en.wikipedia.org/wiki/Laser" TargetMode="External"/><Relationship Id="rId7" Type="http://schemas.openxmlformats.org/officeDocument/2006/relationships/hyperlink" Target="http://en.wikipedia.org/wiki/Carbon_dioxide_laser" TargetMode="External"/><Relationship Id="rId8" Type="http://schemas.openxmlformats.org/officeDocument/2006/relationships/hyperlink" Target="http://en.wikipedia.org/wiki/Plastic" TargetMode="External"/><Relationship Id="rId9" Type="http://schemas.openxmlformats.org/officeDocument/2006/relationships/hyperlink" Target="http://en.wikipedia.org/wiki/Metal" TargetMode="External"/><Relationship Id="rId10" Type="http://schemas.openxmlformats.org/officeDocument/2006/relationships/hyperlink" Target="http://en.wikipedia.org/wiki/Ceramic" TargetMode="External"/></Relationships>
</file>

<file path=ppt/slides/_rels/slide15.xml.rels><?xml version="1.0" encoding="UTF-8" standalone="yes"?>
<Relationships xmlns="http://schemas.openxmlformats.org/package/2006/relationships"><Relationship Id="rId11" Type="http://schemas.openxmlformats.org/officeDocument/2006/relationships/image" Target="../media/image33.png"/><Relationship Id="rId12" Type="http://schemas.openxmlformats.org/officeDocument/2006/relationships/image" Target="../media/image34.png"/><Relationship Id="rId1" Type="http://schemas.microsoft.com/office/2007/relationships/media" Target="file://localhost/Users/chrisrowe/Box%20Sync/A%20Level/Theory/B%20-%20Digital%20Technology/Video%20clips/3D%20Printing.avi" TargetMode="External"/><Relationship Id="rId2" Type="http://schemas.openxmlformats.org/officeDocument/2006/relationships/video" Target="file://localhost/Users/chrisrowe/Box%20Sync/A%20Level/Theory/B%20-%20Digital%20Technology/Video%20clips/3D%20Printing.avi" TargetMode="External"/><Relationship Id="rId3" Type="http://schemas.openxmlformats.org/officeDocument/2006/relationships/slideLayout" Target="../slideLayouts/slideLayout6.xml"/><Relationship Id="rId4" Type="http://schemas.openxmlformats.org/officeDocument/2006/relationships/hyperlink" Target="http://en.wikipedia.org/wiki/Rapid_prototyping" TargetMode="External"/><Relationship Id="rId5" Type="http://schemas.openxmlformats.org/officeDocument/2006/relationships/hyperlink" Target="http://en.wikipedia.org/wiki/3D_Printers" TargetMode="External"/><Relationship Id="rId6" Type="http://schemas.openxmlformats.org/officeDocument/2006/relationships/hyperlink" Target="http://en.wikipedia.org/wiki/Inkjet_printer" TargetMode="External"/><Relationship Id="rId7" Type="http://schemas.openxmlformats.org/officeDocument/2006/relationships/hyperlink" Target="http://en.wikipedia.org/wiki/Plaster" TargetMode="External"/><Relationship Id="rId8" Type="http://schemas.openxmlformats.org/officeDocument/2006/relationships/hyperlink" Target="http://en.wikipedia.org/wiki/Resin" TargetMode="External"/><Relationship Id="rId9" Type="http://schemas.openxmlformats.org/officeDocument/2006/relationships/hyperlink" Target="http://en.wikipedia.org/wiki/CAD" TargetMode="External"/><Relationship Id="rId10"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35.png"/><Relationship Id="rId1" Type="http://schemas.microsoft.com/office/2007/relationships/media" Target="../media/media5.mp4"/><Relationship Id="rId2" Type="http://schemas.openxmlformats.org/officeDocument/2006/relationships/video" Target="../media/media5.mp4"/></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36.png"/><Relationship Id="rId1" Type="http://schemas.microsoft.com/office/2007/relationships/media" Target="file://localhost/Users/chrisrowe/Box%20Sync/A%20Level/Theory/B%20-%20Digital%20Technology/Video%20clips/Robot%20Warehouse%20-%20AutoStore.avi" TargetMode="External"/><Relationship Id="rId2" Type="http://schemas.openxmlformats.org/officeDocument/2006/relationships/video" Target="file://localhost/Users/chrisrowe/Box%20Sync/A%20Level/Theory/B%20-%20Digital%20Technology/Video%20clips/Robot%20Warehouse%20-%20AutoStore.avi"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37.png"/><Relationship Id="rId1" Type="http://schemas.microsoft.com/office/2007/relationships/media" Target="file://localhost/Users/chrisrowe/Box%20Sync/A%20Level/Theory/B%20-%20Digital%20Technology/Video%20clips/Welding%20Robots.avi" TargetMode="External"/><Relationship Id="rId2" Type="http://schemas.openxmlformats.org/officeDocument/2006/relationships/video" Target="file://localhost/Users/chrisrowe/Box%20Sync/A%20Level/Theory/B%20-%20Digital%20Technology/Video%20clips/Welding%20Robots.avi"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1" Type="http://schemas.microsoft.com/office/2007/relationships/media" Target="../media/media6.mp4"/><Relationship Id="rId2" Type="http://schemas.openxmlformats.org/officeDocument/2006/relationships/video" Target="../media/media6.mp4"/></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media" Target="../media/media3.mp4"/><Relationship Id="rId4" Type="http://schemas.openxmlformats.org/officeDocument/2006/relationships/video" Target="../media/media3.mp4"/><Relationship Id="rId5" Type="http://schemas.openxmlformats.org/officeDocument/2006/relationships/slideLayout" Target="../slideLayouts/slideLayout6.xml"/><Relationship Id="rId6" Type="http://schemas.openxmlformats.org/officeDocument/2006/relationships/image" Target="../media/image3.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 Type="http://schemas.microsoft.com/office/2007/relationships/media" Target="../media/media2.mp4"/><Relationship Id="rId2" Type="http://schemas.openxmlformats.org/officeDocument/2006/relationships/video" Target="../media/media2.mp4"/></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png"/><Relationship Id="rId1" Type="http://schemas.microsoft.com/office/2007/relationships/media" Target="file://localhost/Users/chrisrowe/Box%20Sync/A%20Level/Theory/B%20-%20Digital%20Technology/Video%20clips/MIT%201982%20CAD%20Lab.avi" TargetMode="External"/><Relationship Id="rId2" Type="http://schemas.openxmlformats.org/officeDocument/2006/relationships/video" Target="file://localhost/Users/chrisrowe/Box%20Sync/A%20Level/Theory/B%20-%20Digital%20Technology/Video%20clips/MIT%201982%20CAD%20Lab.avi"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3.png"/><Relationship Id="rId1" Type="http://schemas.microsoft.com/office/2007/relationships/media" Target="file://localhost/Users/chrisrowe/Box%20Sync/A%20Level/Theory/B%20-%20Digital%20Technology/Video%20clips/Advanced%20CAD.avi" TargetMode="External"/><Relationship Id="rId2" Type="http://schemas.openxmlformats.org/officeDocument/2006/relationships/video" Target="file://localhost/Users/chrisrowe/Box%20Sync/A%20Level/Theory/B%20-%20Digital%20Technology/Video%20clips/Advanced%20CAD.avi"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14.png"/><Relationship Id="rId1" Type="http://schemas.microsoft.com/office/2007/relationships/media" Target="../media/media4.mp4"/><Relationship Id="rId2" Type="http://schemas.openxmlformats.org/officeDocument/2006/relationships/video" Target="../media/media4.mp4"/></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png"/><Relationship Id="rId5" Type="http://schemas.openxmlformats.org/officeDocument/2006/relationships/image" Target="../media/image15.png"/><Relationship Id="rId1" Type="http://schemas.microsoft.com/office/2007/relationships/media" Target="file://localhost/Users/chrisrowe/Box%20Sync/A%20Level/Theory/B%20-%20Digital%20Technology/Video%20clips/Stress%20software.avi" TargetMode="External"/><Relationship Id="rId2" Type="http://schemas.openxmlformats.org/officeDocument/2006/relationships/video" Target="file://localhost/Users/chrisrowe/Box%20Sync/A%20Level/Theory/B%20-%20Digital%20Technology/Video%20clips/Stress%20software.avi"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png"/><Relationship Id="rId5" Type="http://schemas.openxmlformats.org/officeDocument/2006/relationships/image" Target="../media/image19.png"/><Relationship Id="rId6"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778098"/>
          </a:xfrm>
        </p:spPr>
        <p:txBody>
          <a:bodyPr/>
          <a:lstStyle/>
          <a:p>
            <a:r>
              <a:rPr lang="en-GB" sz="3600" dirty="0" smtClean="0"/>
              <a:t>STARTER – ANSWER THE QUESTIONS</a:t>
            </a:r>
            <a:endParaRPr lang="en-GB" sz="3600" dirty="0"/>
          </a:p>
        </p:txBody>
      </p:sp>
      <p:pic>
        <p:nvPicPr>
          <p:cNvPr id="4" name="Picture 3"/>
          <p:cNvPicPr>
            <a:picLocks noChangeAspect="1"/>
          </p:cNvPicPr>
          <p:nvPr/>
        </p:nvPicPr>
        <p:blipFill>
          <a:blip r:embed="rId4"/>
          <a:stretch>
            <a:fillRect/>
          </a:stretch>
        </p:blipFill>
        <p:spPr>
          <a:xfrm>
            <a:off x="179512" y="1412776"/>
            <a:ext cx="2381173" cy="1512168"/>
          </a:xfrm>
          <a:prstGeom prst="rect">
            <a:avLst/>
          </a:prstGeom>
          <a:ln>
            <a:noFill/>
          </a:ln>
          <a:effectLst>
            <a:outerShdw blurRad="292100" dist="139700" dir="2700000" algn="tl" rotWithShape="0">
              <a:srgbClr val="333333">
                <a:alpha val="65000"/>
              </a:srgbClr>
            </a:outerShdw>
          </a:effectLst>
        </p:spPr>
      </p:pic>
      <p:pic>
        <p:nvPicPr>
          <p:cNvPr id="3" name="Technical Animation _ 3D CAD _ AgriTechnic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43808" y="1556792"/>
            <a:ext cx="6135440" cy="3451185"/>
          </a:xfrm>
          <a:prstGeom prst="rect">
            <a:avLst/>
          </a:prstGeom>
        </p:spPr>
      </p:pic>
    </p:spTree>
    <p:extLst>
      <p:ext uri="{BB962C8B-B14F-4D97-AF65-F5344CB8AC3E}">
        <p14:creationId xmlns:p14="http://schemas.microsoft.com/office/powerpoint/2010/main" val="284417352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Homework</a:t>
            </a:r>
            <a:endParaRPr lang="en-GB" dirty="0"/>
          </a:p>
        </p:txBody>
      </p:sp>
      <p:sp>
        <p:nvSpPr>
          <p:cNvPr id="3" name="Content Placeholder 2"/>
          <p:cNvSpPr>
            <a:spLocks noGrp="1"/>
          </p:cNvSpPr>
          <p:nvPr>
            <p:ph idx="1"/>
          </p:nvPr>
        </p:nvSpPr>
        <p:spPr>
          <a:xfrm>
            <a:off x="14904" y="1340768"/>
            <a:ext cx="9144000" cy="5400600"/>
          </a:xfrm>
        </p:spPr>
        <p:txBody>
          <a:bodyPr/>
          <a:lstStyle/>
          <a:p>
            <a:r>
              <a:rPr lang="en-GB" b="1" dirty="0" smtClean="0"/>
              <a:t>Evaluate</a:t>
            </a:r>
            <a:r>
              <a:rPr lang="en-GB" dirty="0" smtClean="0"/>
              <a:t> your idea against your </a:t>
            </a:r>
            <a:r>
              <a:rPr lang="en-GB" b="1" dirty="0" smtClean="0"/>
              <a:t>specification</a:t>
            </a:r>
          </a:p>
          <a:p>
            <a:r>
              <a:rPr lang="en-GB" dirty="0" smtClean="0"/>
              <a:t>Summarise its </a:t>
            </a:r>
            <a:r>
              <a:rPr lang="en-GB" b="1" dirty="0" smtClean="0">
                <a:solidFill>
                  <a:srgbClr val="008000"/>
                </a:solidFill>
              </a:rPr>
              <a:t>strengths</a:t>
            </a:r>
            <a:r>
              <a:rPr lang="en-GB" dirty="0" smtClean="0">
                <a:solidFill>
                  <a:srgbClr val="008000"/>
                </a:solidFill>
              </a:rPr>
              <a:t> </a:t>
            </a:r>
            <a:r>
              <a:rPr lang="en-GB" dirty="0" smtClean="0"/>
              <a:t>and </a:t>
            </a:r>
            <a:r>
              <a:rPr lang="en-GB" b="1" dirty="0" smtClean="0">
                <a:solidFill>
                  <a:srgbClr val="FF0000"/>
                </a:solidFill>
              </a:rPr>
              <a:t>weaknesses</a:t>
            </a:r>
          </a:p>
          <a:p>
            <a:endParaRPr lang="en-GB" b="1" dirty="0">
              <a:solidFill>
                <a:srgbClr val="FF0000"/>
              </a:solidFill>
            </a:endParaRPr>
          </a:p>
          <a:p>
            <a:endParaRPr lang="en-GB" b="1" dirty="0" smtClean="0">
              <a:solidFill>
                <a:srgbClr val="FF0000"/>
              </a:solidFill>
            </a:endParaRPr>
          </a:p>
          <a:p>
            <a:endParaRPr lang="en-GB" b="1" dirty="0">
              <a:solidFill>
                <a:srgbClr val="FF0000"/>
              </a:solidFill>
            </a:endParaRPr>
          </a:p>
          <a:p>
            <a:endParaRPr lang="en-GB" b="1" dirty="0" smtClean="0">
              <a:solidFill>
                <a:srgbClr val="FF0000"/>
              </a:solidFill>
            </a:endParaRPr>
          </a:p>
          <a:p>
            <a:endParaRPr lang="en-GB" b="1" dirty="0">
              <a:solidFill>
                <a:srgbClr val="FF0000"/>
              </a:solidFill>
            </a:endParaRPr>
          </a:p>
          <a:p>
            <a:endParaRPr lang="en-GB" b="1" dirty="0" smtClean="0">
              <a:solidFill>
                <a:srgbClr val="FF0000"/>
              </a:solidFill>
            </a:endParaRPr>
          </a:p>
          <a:p>
            <a:pPr marL="0" indent="0" algn="ctr">
              <a:buNone/>
            </a:pPr>
            <a:r>
              <a:rPr lang="en-GB" b="1" dirty="0" smtClean="0">
                <a:solidFill>
                  <a:srgbClr val="FF0000"/>
                </a:solidFill>
              </a:rPr>
              <a:t>BRING TO LESSON TOMORROW</a:t>
            </a:r>
          </a:p>
          <a:p>
            <a:endParaRPr lang="en-GB" b="1" dirty="0">
              <a:solidFill>
                <a:srgbClr val="FF0000"/>
              </a:solidFill>
            </a:endParaRPr>
          </a:p>
          <a:p>
            <a:endParaRPr lang="en-GB" b="1" dirty="0">
              <a:solidFill>
                <a:srgbClr val="FF0000"/>
              </a:solidFill>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6840" b="91745" l="4424" r="95174"/>
                    </a14:imgEffect>
                  </a14:imgLayer>
                </a14:imgProps>
              </a:ext>
            </a:extLst>
          </a:blip>
          <a:stretch>
            <a:fillRect/>
          </a:stretch>
        </p:blipFill>
        <p:spPr>
          <a:xfrm>
            <a:off x="1403648" y="2276872"/>
            <a:ext cx="7020273" cy="3990073"/>
          </a:xfrm>
          <a:prstGeom prst="rect">
            <a:avLst/>
          </a:prstGeom>
        </p:spPr>
      </p:pic>
    </p:spTree>
    <p:extLst>
      <p:ext uri="{BB962C8B-B14F-4D97-AF65-F5344CB8AC3E}">
        <p14:creationId xmlns:p14="http://schemas.microsoft.com/office/powerpoint/2010/main" val="69356348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4"/>
          <p:cNvSpPr>
            <a:spLocks noGrp="1" noChangeArrowheads="1"/>
          </p:cNvSpPr>
          <p:nvPr>
            <p:ph type="title"/>
          </p:nvPr>
        </p:nvSpPr>
        <p:spPr/>
        <p:txBody>
          <a:bodyPr/>
          <a:lstStyle/>
          <a:p>
            <a:pPr eaLnBrk="1" hangingPunct="1"/>
            <a:r>
              <a:rPr lang="en-GB" smtClean="0">
                <a:ea typeface="ＭＳ Ｐゴシック" panose="020B0600070205080204" pitchFamily="34" charset="-128"/>
              </a:rPr>
              <a:t>Rapid Prototyping</a:t>
            </a:r>
          </a:p>
        </p:txBody>
      </p:sp>
      <p:sp>
        <p:nvSpPr>
          <p:cNvPr id="21506" name="Text Box 5"/>
          <p:cNvSpPr txBox="1">
            <a:spLocks noChangeArrowheads="1"/>
          </p:cNvSpPr>
          <p:nvPr/>
        </p:nvSpPr>
        <p:spPr bwMode="auto">
          <a:xfrm>
            <a:off x="323850" y="1412875"/>
            <a:ext cx="8661400" cy="405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sz="1400"/>
              <a:t>Rapid prototyping  can come in 3 main forms, Laminated Object manufacture, </a:t>
            </a:r>
          </a:p>
          <a:p>
            <a:pPr eaLnBrk="1" hangingPunct="1"/>
            <a:r>
              <a:rPr lang="en-GB" sz="1400"/>
              <a:t>stereo Lithography or Laser Sintering.</a:t>
            </a:r>
          </a:p>
          <a:p>
            <a:pPr eaLnBrk="1" hangingPunct="1"/>
            <a:endParaRPr lang="en-GB" sz="1400"/>
          </a:p>
          <a:p>
            <a:pPr eaLnBrk="1" hangingPunct="1"/>
            <a:r>
              <a:rPr lang="en-GB" sz="1400"/>
              <a:t>Rapid Prototyping is about TRANSLATING 3D CAD designs into SOLID physical forms. Different types of software is used to turn the 3D model into LAYERS. These layers can then be transformed into a solid prototype.</a:t>
            </a:r>
          </a:p>
          <a:p>
            <a:pPr eaLnBrk="1" hangingPunct="1"/>
            <a:endParaRPr lang="en-GB" sz="1400"/>
          </a:p>
          <a:p>
            <a:pPr eaLnBrk="1" hangingPunct="1"/>
            <a:endParaRPr lang="en-GB" sz="1800"/>
          </a:p>
          <a:p>
            <a:pPr eaLnBrk="1" hangingPunct="1"/>
            <a:endParaRPr lang="en-GB" sz="1800"/>
          </a:p>
          <a:p>
            <a:pPr eaLnBrk="1" hangingPunct="1"/>
            <a:endParaRPr lang="en-GB" sz="1800"/>
          </a:p>
          <a:p>
            <a:pPr eaLnBrk="1" hangingPunct="1"/>
            <a:endParaRPr lang="en-GB" sz="1800"/>
          </a:p>
          <a:p>
            <a:pPr eaLnBrk="1" hangingPunct="1"/>
            <a:endParaRPr lang="en-GB" sz="1800"/>
          </a:p>
          <a:p>
            <a:pPr eaLnBrk="1" hangingPunct="1"/>
            <a:endParaRPr lang="en-GB" sz="1800"/>
          </a:p>
          <a:p>
            <a:pPr eaLnBrk="1" hangingPunct="1"/>
            <a:endParaRPr lang="en-GB" sz="1800"/>
          </a:p>
          <a:p>
            <a:pPr eaLnBrk="1" hangingPunct="1"/>
            <a:endParaRPr lang="en-GB" sz="1800"/>
          </a:p>
          <a:p>
            <a:pPr eaLnBrk="1" hangingPunct="1"/>
            <a:endParaRPr lang="en-GB" sz="1800"/>
          </a:p>
        </p:txBody>
      </p:sp>
      <p:pic>
        <p:nvPicPr>
          <p:cNvPr id="21507" name="Picture 6"/>
          <p:cNvPicPr>
            <a:picLocks noChangeAspect="1" noChangeArrowheads="1"/>
          </p:cNvPicPr>
          <p:nvPr/>
        </p:nvPicPr>
        <p:blipFill>
          <a:blip r:embed="rId4">
            <a:extLst>
              <a:ext uri="{28A0092B-C50C-407E-A947-70E740481C1C}">
                <a14:useLocalDpi xmlns:a14="http://schemas.microsoft.com/office/drawing/2010/main" val="0"/>
              </a:ext>
            </a:extLst>
          </a:blip>
          <a:srcRect l="9517" t="9526" r="6367" b="55972"/>
          <a:stretch>
            <a:fillRect/>
          </a:stretch>
        </p:blipFill>
        <p:spPr bwMode="auto">
          <a:xfrm>
            <a:off x="4284663" y="4724400"/>
            <a:ext cx="4464050"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7"/>
          <p:cNvSpPr>
            <a:spLocks noChangeArrowheads="1"/>
          </p:cNvSpPr>
          <p:nvPr/>
        </p:nvSpPr>
        <p:spPr bwMode="auto">
          <a:xfrm>
            <a:off x="4572000" y="2997200"/>
            <a:ext cx="4103688"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sz="1400"/>
              <a:t>RP allows for the acceleration of design and manufacture. Although it means that the Designers spends longer on a product. As a result the CAD model must be right first time if it is also to be cost effective.</a:t>
            </a:r>
          </a:p>
        </p:txBody>
      </p:sp>
      <p:pic>
        <p:nvPicPr>
          <p:cNvPr id="2150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582863"/>
            <a:ext cx="3146425" cy="427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Rapid prototyping.mov" descr="/Users/Chris/Documents/SCHOOL/A level/Theory/B - Digital Technology/Video clips/Rapid prototyping.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7086600" y="381000"/>
            <a:ext cx="1951038" cy="1463675"/>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1511"/>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1511"/>
                                        </p:tgtEl>
                                      </p:cBhvr>
                                    </p:cmd>
                                  </p:childTnLst>
                                </p:cTn>
                              </p:par>
                            </p:childTnLst>
                          </p:cTn>
                        </p:par>
                      </p:childTnLst>
                    </p:cTn>
                  </p:par>
                </p:childTnLst>
              </p:cTn>
              <p:nextCondLst>
                <p:cond evt="onClick" delay="0">
                  <p:tgtEl>
                    <p:spTgt spid="21511"/>
                  </p:tgtEl>
                </p:cond>
              </p:nextCondLst>
            </p:seq>
            <p:video fullScrn="1">
              <p:cMediaNode>
                <p:cTn id="7" fill="remove" display="0">
                  <p:stCondLst>
                    <p:cond delay="indefinite"/>
                  </p:stCondLst>
                  <p:endCondLst>
                    <p:cond evt="onNext" delay="0">
                      <p:tgtEl>
                        <p:sldTgt/>
                      </p:tgtEl>
                    </p:cond>
                    <p:cond evt="onPrev" delay="0">
                      <p:tgtEl>
                        <p:sldTgt/>
                      </p:tgtEl>
                    </p:cond>
                  </p:endCondLst>
                </p:cTn>
                <p:tgtEl>
                  <p:spTgt spid="21511"/>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4"/>
          <p:cNvSpPr>
            <a:spLocks noGrp="1" noChangeArrowheads="1"/>
          </p:cNvSpPr>
          <p:nvPr>
            <p:ph type="title"/>
          </p:nvPr>
        </p:nvSpPr>
        <p:spPr>
          <a:xfrm>
            <a:off x="0" y="274638"/>
            <a:ext cx="9144000" cy="1143000"/>
          </a:xfrm>
        </p:spPr>
        <p:txBody>
          <a:bodyPr/>
          <a:lstStyle/>
          <a:p>
            <a:pPr eaLnBrk="1" hangingPunct="1"/>
            <a:r>
              <a:rPr lang="en-GB" sz="3800" smtClean="0">
                <a:ea typeface="ＭＳ Ｐゴシック" panose="020B0600070205080204" pitchFamily="34" charset="-128"/>
              </a:rPr>
              <a:t>Laminated Object Manufacture (LOM)</a:t>
            </a:r>
          </a:p>
        </p:txBody>
      </p:sp>
      <p:sp>
        <p:nvSpPr>
          <p:cNvPr id="22530" name="Text Box 5"/>
          <p:cNvSpPr txBox="1">
            <a:spLocks noChangeArrowheads="1"/>
          </p:cNvSpPr>
          <p:nvPr/>
        </p:nvSpPr>
        <p:spPr bwMode="auto">
          <a:xfrm>
            <a:off x="231775" y="1381125"/>
            <a:ext cx="86614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sz="1400"/>
              <a:t>LOM is a very simple process that involves building up layers of ADHESIVE-coated material. </a:t>
            </a:r>
          </a:p>
          <a:p>
            <a:pPr eaLnBrk="1" hangingPunct="1"/>
            <a:endParaRPr lang="en-GB" sz="1400"/>
          </a:p>
          <a:p>
            <a:pPr eaLnBrk="1" hangingPunct="1"/>
            <a:r>
              <a:rPr lang="en-GB" sz="1400"/>
              <a:t>It is a very low cost processes due to readily available materials. It can be made to look like real materials. It can be made in large parts.</a:t>
            </a:r>
          </a:p>
          <a:p>
            <a:pPr eaLnBrk="1" hangingPunct="1"/>
            <a:endParaRPr lang="en-GB" sz="1400"/>
          </a:p>
        </p:txBody>
      </p:sp>
      <p:sp>
        <p:nvSpPr>
          <p:cNvPr id="22531" name="Rectangle 6"/>
          <p:cNvSpPr>
            <a:spLocks noChangeArrowheads="1"/>
          </p:cNvSpPr>
          <p:nvPr/>
        </p:nvSpPr>
        <p:spPr bwMode="auto">
          <a:xfrm>
            <a:off x="179388" y="2389188"/>
            <a:ext cx="4392612"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sz="1600" b="1"/>
              <a:t>The process is performed as follows:</a:t>
            </a:r>
          </a:p>
          <a:p>
            <a:pPr eaLnBrk="1" hangingPunct="1"/>
            <a:endParaRPr lang="en-GB" sz="1400"/>
          </a:p>
          <a:p>
            <a:pPr eaLnBrk="1" hangingPunct="1">
              <a:buFontTx/>
              <a:buChar char="•"/>
            </a:pPr>
            <a:r>
              <a:rPr lang="en-GB" sz="1400"/>
              <a:t>Sheet is adhered to a substrate with a heated roller. </a:t>
            </a:r>
          </a:p>
          <a:p>
            <a:pPr eaLnBrk="1" hangingPunct="1"/>
            <a:endParaRPr lang="en-GB" sz="1400"/>
          </a:p>
          <a:p>
            <a:pPr eaLnBrk="1" hangingPunct="1">
              <a:buFontTx/>
              <a:buChar char="•"/>
            </a:pPr>
            <a:r>
              <a:rPr lang="en-GB" sz="1400"/>
              <a:t>Laser traces desired dimensions of prototype. </a:t>
            </a:r>
          </a:p>
          <a:p>
            <a:pPr eaLnBrk="1" hangingPunct="1"/>
            <a:endParaRPr lang="en-GB" sz="1400"/>
          </a:p>
          <a:p>
            <a:pPr eaLnBrk="1" hangingPunct="1">
              <a:buFontTx/>
              <a:buChar char="•"/>
            </a:pPr>
            <a:r>
              <a:rPr lang="en-GB" sz="1400"/>
              <a:t>Laser cross hatches non-part area to facilitate waste removal. </a:t>
            </a:r>
          </a:p>
          <a:p>
            <a:pPr eaLnBrk="1" hangingPunct="1"/>
            <a:endParaRPr lang="en-GB" sz="1400"/>
          </a:p>
          <a:p>
            <a:pPr eaLnBrk="1" hangingPunct="1">
              <a:buFontTx/>
              <a:buChar char="•"/>
            </a:pPr>
            <a:r>
              <a:rPr lang="en-GB" sz="1400"/>
              <a:t>Platform with completed layer moves down out of the way. </a:t>
            </a:r>
          </a:p>
          <a:p>
            <a:pPr eaLnBrk="1" hangingPunct="1"/>
            <a:endParaRPr lang="en-GB" sz="1400"/>
          </a:p>
          <a:p>
            <a:pPr eaLnBrk="1" hangingPunct="1">
              <a:buFontTx/>
              <a:buChar char="•"/>
            </a:pPr>
            <a:r>
              <a:rPr lang="en-GB" sz="1400"/>
              <a:t>Fresh sheet of material is rolled into position. </a:t>
            </a:r>
          </a:p>
          <a:p>
            <a:pPr eaLnBrk="1" hangingPunct="1"/>
            <a:endParaRPr lang="en-GB" sz="1400"/>
          </a:p>
          <a:p>
            <a:pPr eaLnBrk="1" hangingPunct="1">
              <a:buFontTx/>
              <a:buChar char="•"/>
            </a:pPr>
            <a:r>
              <a:rPr lang="en-GB" sz="1400"/>
              <a:t>Platform moves up into position to receive next layer. </a:t>
            </a:r>
          </a:p>
          <a:p>
            <a:pPr eaLnBrk="1" hangingPunct="1"/>
            <a:endParaRPr lang="en-GB" sz="1400"/>
          </a:p>
          <a:p>
            <a:pPr eaLnBrk="1" hangingPunct="1">
              <a:buFontTx/>
              <a:buChar char="•"/>
            </a:pPr>
            <a:r>
              <a:rPr lang="en-GB" sz="1400"/>
              <a:t>The process is repeated</a:t>
            </a:r>
          </a:p>
          <a:p>
            <a:endParaRPr lang="en-GB" sz="1400"/>
          </a:p>
        </p:txBody>
      </p:sp>
      <p:sp>
        <p:nvSpPr>
          <p:cNvPr id="22532" name="Text Box 10"/>
          <p:cNvSpPr txBox="1">
            <a:spLocks noChangeArrowheads="1"/>
          </p:cNvSpPr>
          <p:nvPr/>
        </p:nvSpPr>
        <p:spPr bwMode="auto">
          <a:xfrm>
            <a:off x="5724525" y="3902075"/>
            <a:ext cx="2936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sz="2000">
                <a:hlinkClick r:id="rId4" action="ppaction://hlinkfile"/>
              </a:rPr>
              <a:t>Processes Movie CLICK</a:t>
            </a:r>
            <a:endParaRPr lang="en-GB" sz="2000"/>
          </a:p>
        </p:txBody>
      </p:sp>
      <p:pic>
        <p:nvPicPr>
          <p:cNvPr id="22533"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2309813"/>
            <a:ext cx="3695700" cy="25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LOM Process.avi" descr="/Users/Chris/Documents/SCHOOL/A level/Theory/B - Digital Technology/Video clips/LOM Process.avi">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5562600" y="5053013"/>
            <a:ext cx="2438400" cy="1828800"/>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2535"/>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2535"/>
                                        </p:tgtEl>
                                      </p:cBhvr>
                                    </p:cmd>
                                  </p:childTnLst>
                                </p:cTn>
                              </p:par>
                            </p:childTnLst>
                          </p:cTn>
                        </p:par>
                      </p:childTnLst>
                    </p:cTn>
                  </p:par>
                </p:childTnLst>
              </p:cTn>
              <p:nextCondLst>
                <p:cond evt="onClick" delay="0">
                  <p:tgtEl>
                    <p:spTgt spid="22535"/>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2253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4"/>
          <p:cNvSpPr>
            <a:spLocks noGrp="1" noChangeArrowheads="1"/>
          </p:cNvSpPr>
          <p:nvPr>
            <p:ph type="title"/>
          </p:nvPr>
        </p:nvSpPr>
        <p:spPr>
          <a:xfrm>
            <a:off x="-14288" y="333375"/>
            <a:ext cx="7572376" cy="863600"/>
          </a:xfrm>
        </p:spPr>
        <p:txBody>
          <a:bodyPr/>
          <a:lstStyle/>
          <a:p>
            <a:pPr eaLnBrk="1" hangingPunct="1"/>
            <a:r>
              <a:rPr lang="en-GB" smtClean="0">
                <a:ea typeface="ＭＳ Ｐゴシック" panose="020B0600070205080204" pitchFamily="34" charset="-128"/>
              </a:rPr>
              <a:t>Stereo Lithography</a:t>
            </a:r>
          </a:p>
        </p:txBody>
      </p:sp>
      <p:sp>
        <p:nvSpPr>
          <p:cNvPr id="23554" name="Rectangle 5"/>
          <p:cNvSpPr>
            <a:spLocks noChangeArrowheads="1"/>
          </p:cNvSpPr>
          <p:nvPr/>
        </p:nvSpPr>
        <p:spPr bwMode="auto">
          <a:xfrm>
            <a:off x="358775" y="1219200"/>
            <a:ext cx="8785225"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sz="1400" b="1"/>
              <a:t>Stereolithography</a:t>
            </a:r>
            <a:r>
              <a:rPr lang="en-GB" sz="1400"/>
              <a:t> is a common </a:t>
            </a:r>
            <a:r>
              <a:rPr lang="en-GB" sz="1400">
                <a:hlinkClick r:id="rId6" tooltip="Rapid manufacturing"/>
              </a:rPr>
              <a:t>rapid manufacturing</a:t>
            </a:r>
            <a:r>
              <a:rPr lang="en-GB" sz="1400"/>
              <a:t> and </a:t>
            </a:r>
            <a:r>
              <a:rPr lang="en-GB" sz="1400">
                <a:hlinkClick r:id="rId7" tooltip="Rapid prototyping"/>
              </a:rPr>
              <a:t>rapid prototyping</a:t>
            </a:r>
            <a:r>
              <a:rPr lang="en-GB" sz="1400"/>
              <a:t> </a:t>
            </a:r>
          </a:p>
          <a:p>
            <a:pPr eaLnBrk="1" hangingPunct="1"/>
            <a:r>
              <a:rPr lang="en-GB" sz="1400"/>
              <a:t>technology for producing parts with high accuracy and good surface finish.</a:t>
            </a:r>
            <a:r>
              <a:rPr lang="en-GB" sz="1800"/>
              <a:t> </a:t>
            </a:r>
          </a:p>
          <a:p>
            <a:pPr eaLnBrk="1" hangingPunct="1"/>
            <a:endParaRPr lang="en-GB" sz="1800"/>
          </a:p>
          <a:p>
            <a:pPr eaLnBrk="1" hangingPunct="1"/>
            <a:r>
              <a:rPr lang="en-GB" sz="1400"/>
              <a:t>SL uses Resin and a laser to build the model. On each layer, the laser beam traces a part cross-section pattern on the surface of the liquid resin.</a:t>
            </a:r>
            <a:r>
              <a:rPr lang="en-GB" sz="2000"/>
              <a:t> </a:t>
            </a:r>
            <a:r>
              <a:rPr lang="en-GB" sz="1400"/>
              <a:t>Exposure to the </a:t>
            </a:r>
            <a:r>
              <a:rPr lang="en-GB" sz="1400">
                <a:hlinkClick r:id="rId8" tooltip="Ultraviolet"/>
              </a:rPr>
              <a:t>UV</a:t>
            </a:r>
            <a:r>
              <a:rPr lang="en-GB" sz="1400"/>
              <a:t> </a:t>
            </a:r>
            <a:r>
              <a:rPr lang="en-GB" sz="1400">
                <a:hlinkClick r:id="rId9" tooltip="Laser"/>
              </a:rPr>
              <a:t>laser</a:t>
            </a:r>
            <a:r>
              <a:rPr lang="en-GB" sz="1400"/>
              <a:t> light </a:t>
            </a:r>
            <a:r>
              <a:rPr lang="en-GB" sz="1400">
                <a:hlinkClick r:id="rId10" tooltip="Curing (chemistry)"/>
              </a:rPr>
              <a:t>cures</a:t>
            </a:r>
            <a:r>
              <a:rPr lang="en-GB" sz="1400"/>
              <a:t>, or, solidifies the pattern traced on the resin and adheres it to the layer below. Typical Layer thickness is about 0.1mm and therefore a large model takes time to build.</a:t>
            </a:r>
          </a:p>
          <a:p>
            <a:pPr eaLnBrk="1" hangingPunct="1"/>
            <a:endParaRPr lang="en-GB" sz="1400"/>
          </a:p>
          <a:p>
            <a:pPr eaLnBrk="1" hangingPunct="1"/>
            <a:r>
              <a:rPr lang="en-GB" sz="1400"/>
              <a:t>Because models can be made in 1 day, money can be saved through JIT manufacture.</a:t>
            </a:r>
          </a:p>
          <a:p>
            <a:pPr eaLnBrk="1" hangingPunct="1"/>
            <a:endParaRPr lang="en-GB" sz="1400"/>
          </a:p>
          <a:p>
            <a:pPr eaLnBrk="1" hangingPunct="1"/>
            <a:r>
              <a:rPr lang="en-GB" sz="1400"/>
              <a:t>Models are also tough enough to be machined and can be used as patterns for Injection moulding etc..</a:t>
            </a:r>
          </a:p>
          <a:p>
            <a:pPr eaLnBrk="1" hangingPunct="1"/>
            <a:endParaRPr lang="en-GB" sz="1400"/>
          </a:p>
          <a:p>
            <a:pPr eaLnBrk="1" hangingPunct="1"/>
            <a:r>
              <a:rPr lang="en-GB" sz="1400"/>
              <a:t>Also there is no limitations on what shapes can be made.</a:t>
            </a:r>
          </a:p>
        </p:txBody>
      </p:sp>
      <p:pic>
        <p:nvPicPr>
          <p:cNvPr id="23555" name="Picture 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28600" y="4343400"/>
            <a:ext cx="2309813"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9"/>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510213" y="4068763"/>
            <a:ext cx="36322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Stereolithography process.avi" descr="/Users/Chris/Documents/SCHOOL/A level/Theory/B - Digital Technology/Video clips/Stereolithography process.avi">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13">
            <a:extLst>
              <a:ext uri="{28A0092B-C50C-407E-A947-70E740481C1C}">
                <a14:useLocalDpi xmlns:a14="http://schemas.microsoft.com/office/drawing/2010/main" val="0"/>
              </a:ext>
            </a:extLst>
          </a:blip>
          <a:srcRect/>
          <a:stretch>
            <a:fillRect/>
          </a:stretch>
        </p:blipFill>
        <p:spPr bwMode="auto">
          <a:xfrm>
            <a:off x="6804025" y="404813"/>
            <a:ext cx="2325688"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Stereo Lithography.avi" descr="/Users/Chris/Documents/SCHOOL/A level/Theory/B - Digital Technology/Video clips/Stereo Lithography.avi">
            <a:hlinkClick r:id="" action="ppaction://media"/>
          </p:cNvPr>
          <p:cNvPicPr>
            <a:picLocks noChangeAspect="1" noChangeArrowheads="1"/>
          </p:cNvPicPr>
          <p:nvPr>
            <a:videoFile r:link="rId4"/>
            <p:extLst>
              <p:ext uri="{DAA4B4D4-6D71-4841-9C94-3DE7FCFB9230}">
                <p14:media xmlns:p14="http://schemas.microsoft.com/office/powerpoint/2010/main" r:link="rId3"/>
              </p:ext>
            </p:extLst>
          </p:nvPr>
        </p:nvPicPr>
        <p:blipFill>
          <a:blip r:embed="rId14">
            <a:extLst>
              <a:ext uri="{28A0092B-C50C-407E-A947-70E740481C1C}">
                <a14:useLocalDpi xmlns:a14="http://schemas.microsoft.com/office/drawing/2010/main" val="0"/>
              </a:ext>
            </a:extLst>
          </a:blip>
          <a:srcRect/>
          <a:stretch>
            <a:fillRect/>
          </a:stretch>
        </p:blipFill>
        <p:spPr bwMode="auto">
          <a:xfrm>
            <a:off x="2667000" y="4343400"/>
            <a:ext cx="25908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355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3558"/>
                                        </p:tgtEl>
                                      </p:cBhvr>
                                    </p:cmd>
                                  </p:childTnLst>
                                </p:cTn>
                              </p:par>
                            </p:childTnLst>
                          </p:cTn>
                        </p:par>
                      </p:childTnLst>
                    </p:cTn>
                  </p:par>
                </p:childTnLst>
              </p:cTn>
              <p:nextCondLst>
                <p:cond evt="onClick" delay="0">
                  <p:tgtEl>
                    <p:spTgt spid="23558"/>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23558"/>
                </p:tgtEl>
              </p:cMediaNode>
            </p:video>
            <p:seq concurrent="1" nextAc="seek">
              <p:cTn id="8" restart="whenNotActive" fill="hold" evtFilter="cancelBubble" nodeType="interactiveSeq">
                <p:stCondLst>
                  <p:cond evt="onClick" delay="0">
                    <p:tgtEl>
                      <p:spTgt spid="2355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3559"/>
                                        </p:tgtEl>
                                      </p:cBhvr>
                                    </p:cmd>
                                  </p:childTnLst>
                                </p:cTn>
                              </p:par>
                            </p:childTnLst>
                          </p:cTn>
                        </p:par>
                      </p:childTnLst>
                    </p:cTn>
                  </p:par>
                </p:childTnLst>
              </p:cTn>
              <p:nextCondLst>
                <p:cond evt="onClick" delay="0">
                  <p:tgtEl>
                    <p:spTgt spid="23559"/>
                  </p:tgtEl>
                </p:cond>
              </p:nextCondLst>
            </p:seq>
            <p:video fullScrn="1">
              <p:cMediaNode>
                <p:cTn id="13" fill="hold" display="0">
                  <p:stCondLst>
                    <p:cond delay="indefinite"/>
                  </p:stCondLst>
                  <p:endCondLst>
                    <p:cond evt="onNext" delay="0">
                      <p:tgtEl>
                        <p:sldTgt/>
                      </p:tgtEl>
                    </p:cond>
                    <p:cond evt="onPrev" delay="0">
                      <p:tgtEl>
                        <p:sldTgt/>
                      </p:tgtEl>
                    </p:cond>
                  </p:endCondLst>
                </p:cTn>
                <p:tgtEl>
                  <p:spTgt spid="23559"/>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11638" y="971550"/>
            <a:ext cx="4824412"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Rectangle 4"/>
          <p:cNvSpPr>
            <a:spLocks noGrp="1" noChangeArrowheads="1"/>
          </p:cNvSpPr>
          <p:nvPr>
            <p:ph type="title"/>
          </p:nvPr>
        </p:nvSpPr>
        <p:spPr/>
        <p:txBody>
          <a:bodyPr/>
          <a:lstStyle/>
          <a:p>
            <a:pPr eaLnBrk="1" hangingPunct="1"/>
            <a:r>
              <a:rPr lang="en-GB" smtClean="0">
                <a:ea typeface="ＭＳ Ｐゴシック" panose="020B0600070205080204" pitchFamily="34" charset="-128"/>
              </a:rPr>
              <a:t>Laser Sintering</a:t>
            </a:r>
          </a:p>
        </p:txBody>
      </p:sp>
      <p:sp>
        <p:nvSpPr>
          <p:cNvPr id="24579" name="Rectangle 5"/>
          <p:cNvSpPr>
            <a:spLocks noChangeArrowheads="1"/>
          </p:cNvSpPr>
          <p:nvPr/>
        </p:nvSpPr>
        <p:spPr bwMode="auto">
          <a:xfrm>
            <a:off x="179388" y="1628775"/>
            <a:ext cx="3097212"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sz="1400" b="1"/>
              <a:t>Selective laser sintering</a:t>
            </a:r>
            <a:r>
              <a:rPr lang="en-GB" sz="1400"/>
              <a:t> is an additive </a:t>
            </a:r>
            <a:r>
              <a:rPr lang="en-GB" sz="1400">
                <a:hlinkClick r:id="rId5" tooltip="Rapid manufacturing"/>
              </a:rPr>
              <a:t>rapid manufacturing</a:t>
            </a:r>
            <a:r>
              <a:rPr lang="en-GB" sz="1400"/>
              <a:t> technique that uses a high power </a:t>
            </a:r>
            <a:r>
              <a:rPr lang="en-GB" sz="1400">
                <a:hlinkClick r:id="rId6" tooltip="Laser"/>
              </a:rPr>
              <a:t>laser</a:t>
            </a:r>
            <a:r>
              <a:rPr lang="en-GB" sz="1400"/>
              <a:t> (for example, a </a:t>
            </a:r>
            <a:r>
              <a:rPr lang="en-GB" sz="1400">
                <a:hlinkClick r:id="rId7" tooltip="Carbon dioxide laser"/>
              </a:rPr>
              <a:t>carbon dioxide laser</a:t>
            </a:r>
            <a:r>
              <a:rPr lang="en-GB" sz="1400"/>
              <a:t>) to fuse small particles of </a:t>
            </a:r>
            <a:r>
              <a:rPr lang="en-GB" sz="1400">
                <a:hlinkClick r:id="rId8" tooltip="Plastic"/>
              </a:rPr>
              <a:t>plastic</a:t>
            </a:r>
            <a:r>
              <a:rPr lang="en-GB" sz="1400"/>
              <a:t>, </a:t>
            </a:r>
            <a:r>
              <a:rPr lang="en-GB" sz="1400">
                <a:hlinkClick r:id="rId9" tooltip="Metal"/>
              </a:rPr>
              <a:t>metal</a:t>
            </a:r>
            <a:r>
              <a:rPr lang="en-GB" sz="1400"/>
              <a:t>, </a:t>
            </a:r>
            <a:r>
              <a:rPr lang="en-GB" sz="1400">
                <a:hlinkClick r:id="rId10" tooltip="Ceramic"/>
              </a:rPr>
              <a:t>ceramic</a:t>
            </a:r>
            <a:r>
              <a:rPr lang="en-GB" sz="1400"/>
              <a:t>, or </a:t>
            </a:r>
            <a:r>
              <a:rPr lang="en-GB" sz="1400">
                <a:hlinkClick r:id="rId11" tooltip="Glass"/>
              </a:rPr>
              <a:t>glass</a:t>
            </a:r>
            <a:r>
              <a:rPr lang="en-GB" sz="1400"/>
              <a:t> powders into a mass representing a desired 3-dimensional object. </a:t>
            </a:r>
          </a:p>
          <a:p>
            <a:pPr eaLnBrk="1" hangingPunct="1"/>
            <a:endParaRPr lang="en-GB" sz="1400"/>
          </a:p>
          <a:p>
            <a:pPr eaLnBrk="1" hangingPunct="1"/>
            <a:r>
              <a:rPr lang="en-GB" sz="1400"/>
              <a:t>The laser selectively fuses powdered material by scanning cross-sections generated from a 3-D digital description of the part (for example from a </a:t>
            </a:r>
            <a:r>
              <a:rPr lang="en-GB" sz="1400">
                <a:hlinkClick r:id="rId12" tooltip="Computer-aided design"/>
              </a:rPr>
              <a:t>CAD</a:t>
            </a:r>
            <a:r>
              <a:rPr lang="en-GB" sz="1400"/>
              <a:t> file or scan data) on the surface of a powder bed. </a:t>
            </a:r>
          </a:p>
          <a:p>
            <a:pPr eaLnBrk="1" hangingPunct="1"/>
            <a:endParaRPr lang="en-GB" sz="1400"/>
          </a:p>
          <a:p>
            <a:pPr eaLnBrk="1" hangingPunct="1"/>
            <a:r>
              <a:rPr lang="en-GB" sz="1400"/>
              <a:t>After each cross-section is scanned, the powder bed is lowered by one layer thickness, a new layer of material is applied on top, and the process is repeated until the part is completed.</a:t>
            </a:r>
            <a:endParaRPr lang="en-GB" sz="800"/>
          </a:p>
        </p:txBody>
      </p:sp>
      <p:pic>
        <p:nvPicPr>
          <p:cNvPr id="24580" name="Picture 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419872" y="4869160"/>
            <a:ext cx="2749550" cy="18097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9"/>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23528" y="404664"/>
            <a:ext cx="1624959" cy="12241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Sintering process.avi" descr="/Users/Chris/Documents/SCHOOL/A level/Theory/B - Digital Technology/Video clips/Sintering process.avi">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15">
            <a:extLst>
              <a:ext uri="{28A0092B-C50C-407E-A947-70E740481C1C}">
                <a14:useLocalDpi xmlns:a14="http://schemas.microsoft.com/office/drawing/2010/main" val="0"/>
              </a:ext>
            </a:extLst>
          </a:blip>
          <a:srcRect/>
          <a:stretch>
            <a:fillRect/>
          </a:stretch>
        </p:blipFill>
        <p:spPr bwMode="auto">
          <a:xfrm>
            <a:off x="6516688" y="4652963"/>
            <a:ext cx="2260600" cy="1695450"/>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458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4583"/>
                                        </p:tgtEl>
                                      </p:cBhvr>
                                    </p:cmd>
                                  </p:childTnLst>
                                </p:cTn>
                              </p:par>
                            </p:childTnLst>
                          </p:cTn>
                        </p:par>
                      </p:childTnLst>
                    </p:cTn>
                  </p:par>
                </p:childTnLst>
              </p:cTn>
              <p:nextCondLst>
                <p:cond evt="onClick" delay="0">
                  <p:tgtEl>
                    <p:spTgt spid="24583"/>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2458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4"/>
          <p:cNvSpPr>
            <a:spLocks noGrp="1" noChangeArrowheads="1"/>
          </p:cNvSpPr>
          <p:nvPr>
            <p:ph type="title"/>
          </p:nvPr>
        </p:nvSpPr>
        <p:spPr>
          <a:xfrm>
            <a:off x="457200" y="274638"/>
            <a:ext cx="4475163" cy="1143000"/>
          </a:xfrm>
        </p:spPr>
        <p:txBody>
          <a:bodyPr/>
          <a:lstStyle/>
          <a:p>
            <a:pPr eaLnBrk="1" hangingPunct="1"/>
            <a:r>
              <a:rPr lang="en-GB" smtClean="0">
                <a:ea typeface="ＭＳ Ｐゴシック" panose="020B0600070205080204" pitchFamily="34" charset="-128"/>
              </a:rPr>
              <a:t>3D Printing</a:t>
            </a:r>
          </a:p>
        </p:txBody>
      </p:sp>
      <p:sp>
        <p:nvSpPr>
          <p:cNvPr id="25602" name="Rectangle 5"/>
          <p:cNvSpPr>
            <a:spLocks noChangeArrowheads="1"/>
          </p:cNvSpPr>
          <p:nvPr/>
        </p:nvSpPr>
        <p:spPr bwMode="auto">
          <a:xfrm>
            <a:off x="381000" y="1358900"/>
            <a:ext cx="4800600" cy="403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sz="1400" b="1" dirty="0"/>
              <a:t>3D printing</a:t>
            </a:r>
            <a:r>
              <a:rPr lang="en-GB" sz="1400" dirty="0"/>
              <a:t> is a unique form of printing that is related to traditional </a:t>
            </a:r>
            <a:r>
              <a:rPr lang="en-GB" sz="1400" dirty="0">
                <a:hlinkClick r:id="rId4" tooltip="Rapid prototyping"/>
              </a:rPr>
              <a:t>rapid prototyping</a:t>
            </a:r>
            <a:r>
              <a:rPr lang="en-GB" sz="1400" dirty="0"/>
              <a:t> technology. A three dimensional object is created by layering and connecting successive cross sections of material. </a:t>
            </a:r>
            <a:r>
              <a:rPr lang="en-GB" sz="1400" dirty="0">
                <a:hlinkClick r:id="rId5" tooltip="3D Printers"/>
              </a:rPr>
              <a:t>3D Printers</a:t>
            </a:r>
            <a:r>
              <a:rPr lang="en-GB" sz="1400" dirty="0"/>
              <a:t> are generally faster, more affordable and easier to use than other additive fabrication technologies. </a:t>
            </a:r>
          </a:p>
          <a:p>
            <a:pPr eaLnBrk="1" hangingPunct="1"/>
            <a:endParaRPr lang="en-GB" sz="1400" dirty="0"/>
          </a:p>
          <a:p>
            <a:pPr eaLnBrk="1" hangingPunct="1"/>
            <a:r>
              <a:rPr lang="en-GB" sz="1400" dirty="0"/>
              <a:t>Like an Ink Cartridge the </a:t>
            </a:r>
            <a:r>
              <a:rPr lang="en-GB" sz="1400" dirty="0" err="1"/>
              <a:t>sytem</a:t>
            </a:r>
            <a:r>
              <a:rPr lang="en-GB" sz="1400" dirty="0"/>
              <a:t> prints ABS material in successive layers on top of each other to create the 3D image.</a:t>
            </a:r>
          </a:p>
          <a:p>
            <a:pPr eaLnBrk="1" hangingPunct="1"/>
            <a:endParaRPr lang="en-GB" sz="1400" dirty="0"/>
          </a:p>
          <a:p>
            <a:pPr eaLnBrk="1" hangingPunct="1"/>
            <a:r>
              <a:rPr lang="en-GB" sz="1400" dirty="0"/>
              <a:t>One variation of 3D printing consists of an </a:t>
            </a:r>
            <a:r>
              <a:rPr lang="en-GB" sz="1400" dirty="0">
                <a:hlinkClick r:id="rId6" tooltip="Inkjet printer"/>
              </a:rPr>
              <a:t>inkjet printing</a:t>
            </a:r>
            <a:r>
              <a:rPr lang="en-GB" sz="1400" dirty="0"/>
              <a:t> system. Layers of a fine powder (</a:t>
            </a:r>
            <a:r>
              <a:rPr lang="en-GB" sz="1400" dirty="0">
                <a:hlinkClick r:id="rId7" tooltip="Plaster"/>
              </a:rPr>
              <a:t>plaster</a:t>
            </a:r>
            <a:r>
              <a:rPr lang="en-GB" sz="1400" dirty="0"/>
              <a:t>, corn starch, or </a:t>
            </a:r>
            <a:r>
              <a:rPr lang="en-GB" sz="1400" dirty="0">
                <a:hlinkClick r:id="rId8" tooltip="Resin"/>
              </a:rPr>
              <a:t>resins</a:t>
            </a:r>
            <a:r>
              <a:rPr lang="en-GB" sz="1400" dirty="0"/>
              <a:t>) are selectively bonded by "printing" an adhesive from the inkjet </a:t>
            </a:r>
            <a:r>
              <a:rPr lang="en-GB" sz="1400" dirty="0" err="1"/>
              <a:t>printhead</a:t>
            </a:r>
            <a:r>
              <a:rPr lang="en-GB" sz="1400" dirty="0"/>
              <a:t> in the shape of each cross-section as determined by a </a:t>
            </a:r>
            <a:r>
              <a:rPr lang="en-GB" sz="1400" dirty="0">
                <a:hlinkClick r:id="rId9" tooltip="CAD"/>
              </a:rPr>
              <a:t>CAD</a:t>
            </a:r>
            <a:r>
              <a:rPr lang="en-GB" sz="1400" dirty="0"/>
              <a:t> file. This technology is the only one that allows for the printing of full </a:t>
            </a:r>
            <a:r>
              <a:rPr lang="en-GB" sz="1400" dirty="0" err="1"/>
              <a:t>color</a:t>
            </a:r>
            <a:r>
              <a:rPr lang="en-GB" sz="1400" dirty="0"/>
              <a:t> prototypes. It is also recognized as the fastest method.</a:t>
            </a:r>
            <a:r>
              <a:rPr lang="en-GB" sz="1800" dirty="0"/>
              <a:t> </a:t>
            </a:r>
            <a:endParaRPr lang="en-GB" sz="800" dirty="0"/>
          </a:p>
        </p:txBody>
      </p:sp>
      <p:pic>
        <p:nvPicPr>
          <p:cNvPr id="25603" name="Picture 7"/>
          <p:cNvPicPr>
            <a:picLocks noChangeAspect="1"/>
          </p:cNvPicPr>
          <p:nvPr/>
        </p:nvPicPr>
        <p:blipFill>
          <a:blip r:embed="rId10">
            <a:extLst>
              <a:ext uri="{28A0092B-C50C-407E-A947-70E740481C1C}">
                <a14:useLocalDpi xmlns:a14="http://schemas.microsoft.com/office/drawing/2010/main" val="0"/>
              </a:ext>
            </a:extLst>
          </a:blip>
          <a:srcRect t="7059"/>
          <a:stretch>
            <a:fillRect/>
          </a:stretch>
        </p:blipFill>
        <p:spPr bwMode="auto">
          <a:xfrm>
            <a:off x="5410200" y="457200"/>
            <a:ext cx="3284538" cy="28829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181600" y="3776663"/>
            <a:ext cx="3962400" cy="308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3D Printing.avi" descr="/Users/Chris/Documents/SCHOOL/A level/Theory/B - Digital Technology/Video clips/3D Printing.avi">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12">
            <a:extLst>
              <a:ext uri="{28A0092B-C50C-407E-A947-70E740481C1C}">
                <a14:useLocalDpi xmlns:a14="http://schemas.microsoft.com/office/drawing/2010/main" val="0"/>
              </a:ext>
            </a:extLst>
          </a:blip>
          <a:srcRect/>
          <a:stretch>
            <a:fillRect/>
          </a:stretch>
        </p:blipFill>
        <p:spPr bwMode="auto">
          <a:xfrm>
            <a:off x="1524000" y="5443538"/>
            <a:ext cx="2514600" cy="1414462"/>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5606"/>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5606"/>
                                        </p:tgtEl>
                                      </p:cBhvr>
                                    </p:cmd>
                                  </p:childTnLst>
                                </p:cTn>
                              </p:par>
                            </p:childTnLst>
                          </p:cTn>
                        </p:par>
                      </p:childTnLst>
                    </p:cTn>
                  </p:par>
                </p:childTnLst>
              </p:cTn>
              <p:nextCondLst>
                <p:cond evt="onClick" delay="0">
                  <p:tgtEl>
                    <p:spTgt spid="25606"/>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2560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252520" cy="1143000"/>
          </a:xfrm>
        </p:spPr>
        <p:txBody>
          <a:bodyPr/>
          <a:lstStyle/>
          <a:p>
            <a:r>
              <a:rPr lang="en-GB" dirty="0" smtClean="0"/>
              <a:t>Fused Deposition Modelling FDM</a:t>
            </a:r>
            <a:endParaRPr lang="en-GB" dirty="0"/>
          </a:p>
        </p:txBody>
      </p:sp>
      <p:sp>
        <p:nvSpPr>
          <p:cNvPr id="3" name="Rectangle 5"/>
          <p:cNvSpPr>
            <a:spLocks noChangeArrowheads="1"/>
          </p:cNvSpPr>
          <p:nvPr/>
        </p:nvSpPr>
        <p:spPr bwMode="auto">
          <a:xfrm>
            <a:off x="179512" y="1274277"/>
            <a:ext cx="3672408" cy="4616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85750" indent="-285750" eaLnBrk="1" hangingPunct="1">
              <a:spcAft>
                <a:spcPts val="1200"/>
              </a:spcAft>
              <a:buFont typeface="Arial"/>
              <a:buChar char="•"/>
            </a:pPr>
            <a:r>
              <a:rPr lang="en-GB" sz="1800" b="1" dirty="0" smtClean="0"/>
              <a:t>Process involves heating up plastic and squirting it onto a flat surface</a:t>
            </a:r>
          </a:p>
          <a:p>
            <a:pPr marL="285750" indent="-285750" eaLnBrk="1" hangingPunct="1">
              <a:spcAft>
                <a:spcPts val="1200"/>
              </a:spcAft>
              <a:buFont typeface="Arial"/>
              <a:buChar char="•"/>
            </a:pPr>
            <a:r>
              <a:rPr lang="en-GB" sz="1800" b="1" dirty="0" smtClean="0"/>
              <a:t>The head moves around whilst the flat surface (bed) lowers layer by layer</a:t>
            </a:r>
          </a:p>
          <a:p>
            <a:pPr marL="285750" indent="-285750" eaLnBrk="1" hangingPunct="1">
              <a:spcAft>
                <a:spcPts val="1200"/>
              </a:spcAft>
              <a:buFont typeface="Arial"/>
              <a:buChar char="•"/>
            </a:pPr>
            <a:r>
              <a:rPr lang="en-GB" sz="1800" b="1" dirty="0" smtClean="0"/>
              <a:t>Was patented in the 1980s but now open source</a:t>
            </a:r>
          </a:p>
          <a:p>
            <a:pPr marL="285750" indent="-285750" eaLnBrk="1" hangingPunct="1">
              <a:spcAft>
                <a:spcPts val="1200"/>
              </a:spcAft>
              <a:buFont typeface="Arial"/>
              <a:buChar char="•"/>
            </a:pPr>
            <a:r>
              <a:rPr lang="en-GB" sz="1800" b="1" dirty="0" smtClean="0"/>
              <a:t>Large development community – downloadable products</a:t>
            </a:r>
          </a:p>
          <a:p>
            <a:pPr marL="285750" indent="-285750" eaLnBrk="1" hangingPunct="1">
              <a:spcAft>
                <a:spcPts val="1200"/>
              </a:spcAft>
              <a:buFont typeface="Arial"/>
              <a:buChar char="•"/>
            </a:pPr>
            <a:r>
              <a:rPr lang="en-GB" sz="1800" b="1" dirty="0" smtClean="0"/>
              <a:t>Popular in schools and homes</a:t>
            </a:r>
          </a:p>
          <a:p>
            <a:pPr marL="171450" indent="-171450" eaLnBrk="1" hangingPunct="1">
              <a:spcAft>
                <a:spcPts val="1200"/>
              </a:spcAft>
              <a:buFont typeface="Arial"/>
              <a:buChar char="•"/>
            </a:pPr>
            <a:endParaRPr lang="en-GB" sz="1000" dirty="0"/>
          </a:p>
        </p:txBody>
      </p:sp>
      <p:pic>
        <p:nvPicPr>
          <p:cNvPr id="4" name="Cubify 3D printing car wheel in 4 hour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71256" y="1556792"/>
            <a:ext cx="5088565" cy="3816424"/>
          </a:xfrm>
          <a:prstGeom prst="rect">
            <a:avLst/>
          </a:prstGeom>
        </p:spPr>
      </p:pic>
    </p:spTree>
    <p:extLst>
      <p:ext uri="{BB962C8B-B14F-4D97-AF65-F5344CB8AC3E}">
        <p14:creationId xmlns:p14="http://schemas.microsoft.com/office/powerpoint/2010/main" val="236890685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4"/>
          <p:cNvSpPr>
            <a:spLocks noGrp="1" noChangeArrowheads="1"/>
          </p:cNvSpPr>
          <p:nvPr>
            <p:ph type="title"/>
          </p:nvPr>
        </p:nvSpPr>
        <p:spPr>
          <a:xfrm>
            <a:off x="0" y="404813"/>
            <a:ext cx="9144000" cy="490537"/>
          </a:xfrm>
        </p:spPr>
        <p:txBody>
          <a:bodyPr rtlCol="0">
            <a:normAutofit fontScale="90000"/>
          </a:bodyPr>
          <a:lstStyle/>
          <a:p>
            <a:pPr eaLnBrk="1" fontAlgn="auto" hangingPunct="1">
              <a:spcAft>
                <a:spcPts val="0"/>
              </a:spcAft>
              <a:defRPr/>
            </a:pPr>
            <a:r>
              <a:rPr lang="en-GB" sz="3000" dirty="0" smtClean="0">
                <a:ea typeface="+mj-ea"/>
                <a:cs typeface="+mj-cs"/>
              </a:rPr>
              <a:t>Stock control / Monitoring and purchase logistics</a:t>
            </a:r>
          </a:p>
        </p:txBody>
      </p:sp>
      <p:sp>
        <p:nvSpPr>
          <p:cNvPr id="27650" name="Rectangle 5"/>
          <p:cNvSpPr>
            <a:spLocks noChangeArrowheads="1"/>
          </p:cNvSpPr>
          <p:nvPr/>
        </p:nvSpPr>
        <p:spPr bwMode="auto">
          <a:xfrm>
            <a:off x="323850" y="938213"/>
            <a:ext cx="8785225" cy="547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sz="1400"/>
              <a:t>Stock control allows </a:t>
            </a:r>
            <a:r>
              <a:rPr lang="en-GB" sz="1400" b="1"/>
              <a:t>PRODUCTION </a:t>
            </a:r>
            <a:r>
              <a:rPr lang="en-GB" sz="1400"/>
              <a:t>to flow without any costly holds up, it allows sufficient raw materials and components to be readily available to ensure </a:t>
            </a:r>
            <a:r>
              <a:rPr lang="en-GB" sz="1400" b="1"/>
              <a:t>CUSTOMER DEMAND </a:t>
            </a:r>
            <a:r>
              <a:rPr lang="en-GB" sz="1400"/>
              <a:t>is met.</a:t>
            </a:r>
          </a:p>
          <a:p>
            <a:pPr eaLnBrk="1" hangingPunct="1"/>
            <a:endParaRPr lang="en-GB" sz="1400"/>
          </a:p>
          <a:p>
            <a:pPr eaLnBrk="1" hangingPunct="1"/>
            <a:r>
              <a:rPr lang="en-GB" sz="1400"/>
              <a:t>Stock control is now automated process. Computer systems using DIGITAL recognition technology can now be used to monitor stock. </a:t>
            </a:r>
          </a:p>
          <a:p>
            <a:pPr eaLnBrk="1" hangingPunct="1"/>
            <a:endParaRPr lang="en-GB" sz="1400"/>
          </a:p>
          <a:p>
            <a:pPr eaLnBrk="1" hangingPunct="1"/>
            <a:r>
              <a:rPr lang="en-GB" sz="1400"/>
              <a:t>Links are easily made to the purchasing department, marketing and sales departments to predict sales therefore allowing sufficient orders to be placed. </a:t>
            </a:r>
          </a:p>
          <a:p>
            <a:pPr eaLnBrk="1" hangingPunct="1"/>
            <a:endParaRPr lang="en-GB" sz="1400"/>
          </a:p>
          <a:p>
            <a:pPr eaLnBrk="1" hangingPunct="1"/>
            <a:endParaRPr lang="en-GB" sz="1400"/>
          </a:p>
          <a:p>
            <a:pPr eaLnBrk="1" hangingPunct="1"/>
            <a:endParaRPr lang="en-GB" sz="1400"/>
          </a:p>
          <a:p>
            <a:pPr eaLnBrk="1" hangingPunct="1"/>
            <a:endParaRPr lang="en-GB" sz="1400"/>
          </a:p>
          <a:p>
            <a:pPr eaLnBrk="1" hangingPunct="1"/>
            <a:r>
              <a:rPr lang="en-GB" sz="1400"/>
              <a:t> </a:t>
            </a:r>
          </a:p>
          <a:p>
            <a:pPr eaLnBrk="1" hangingPunct="1"/>
            <a:endParaRPr lang="en-GB" sz="1400"/>
          </a:p>
          <a:p>
            <a:pPr eaLnBrk="1" hangingPunct="1"/>
            <a:endParaRPr lang="en-GB" sz="1400"/>
          </a:p>
          <a:p>
            <a:pPr eaLnBrk="1" hangingPunct="1"/>
            <a:endParaRPr lang="en-GB" sz="1400"/>
          </a:p>
          <a:p>
            <a:pPr eaLnBrk="1" hangingPunct="1"/>
            <a:endParaRPr lang="en-GB" sz="1400"/>
          </a:p>
          <a:p>
            <a:pPr eaLnBrk="1" hangingPunct="1"/>
            <a:endParaRPr lang="en-GB" sz="1400"/>
          </a:p>
          <a:p>
            <a:pPr eaLnBrk="1" hangingPunct="1"/>
            <a:endParaRPr lang="en-GB" sz="1400"/>
          </a:p>
          <a:p>
            <a:pPr eaLnBrk="1" hangingPunct="1"/>
            <a:endParaRPr lang="en-GB" sz="1400"/>
          </a:p>
          <a:p>
            <a:pPr eaLnBrk="1" hangingPunct="1"/>
            <a:r>
              <a:rPr lang="en-GB" sz="1400" b="1"/>
              <a:t>EDI = Electronic Date Interchange</a:t>
            </a:r>
          </a:p>
          <a:p>
            <a:pPr eaLnBrk="1" hangingPunct="1"/>
            <a:endParaRPr lang="en-GB" sz="1400"/>
          </a:p>
          <a:p>
            <a:pPr eaLnBrk="1" hangingPunct="1"/>
            <a:r>
              <a:rPr lang="en-GB" sz="1400"/>
              <a:t>This is a way in which data can be exchanged between computers within a company or between companies. It is used in Computer Stock Control systems. It uses agreed standard for product codes, prices and locaction allows for greater accuracy of stock control.</a:t>
            </a:r>
          </a:p>
        </p:txBody>
      </p:sp>
      <p:sp>
        <p:nvSpPr>
          <p:cNvPr id="27651" name="Rectangle 6"/>
          <p:cNvSpPr>
            <a:spLocks noChangeArrowheads="1"/>
          </p:cNvSpPr>
          <p:nvPr/>
        </p:nvSpPr>
        <p:spPr bwMode="auto">
          <a:xfrm>
            <a:off x="393700" y="2982913"/>
            <a:ext cx="4033838"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sz="1400" b="1"/>
              <a:t>Advantages of Computer Stock Control</a:t>
            </a:r>
          </a:p>
          <a:p>
            <a:pPr eaLnBrk="1" hangingPunct="1"/>
            <a:endParaRPr lang="en-GB" sz="1400"/>
          </a:p>
          <a:p>
            <a:pPr eaLnBrk="1" hangingPunct="1">
              <a:buFontTx/>
              <a:buChar char="•"/>
            </a:pPr>
            <a:r>
              <a:rPr lang="en-GB" sz="1400"/>
              <a:t>Lower staff costs</a:t>
            </a:r>
          </a:p>
          <a:p>
            <a:pPr eaLnBrk="1" hangingPunct="1">
              <a:buFontTx/>
              <a:buChar char="•"/>
            </a:pPr>
            <a:r>
              <a:rPr lang="en-GB" sz="1400"/>
              <a:t>Improved efficiency and speed</a:t>
            </a:r>
          </a:p>
          <a:p>
            <a:pPr eaLnBrk="1" hangingPunct="1">
              <a:buFontTx/>
              <a:buChar char="•"/>
            </a:pPr>
            <a:r>
              <a:rPr lang="en-GB" sz="1400"/>
              <a:t>No manual checks are needed</a:t>
            </a:r>
          </a:p>
          <a:p>
            <a:pPr eaLnBrk="1" hangingPunct="1">
              <a:buFontTx/>
              <a:buChar char="•"/>
            </a:pPr>
            <a:r>
              <a:rPr lang="en-GB" sz="1400"/>
              <a:t>Efficiencies can lead to price reductions</a:t>
            </a:r>
          </a:p>
          <a:p>
            <a:pPr eaLnBrk="1" hangingPunct="1">
              <a:buFontTx/>
              <a:buChar char="•"/>
            </a:pPr>
            <a:r>
              <a:rPr lang="en-GB" sz="1400"/>
              <a:t>Data can be presented in different ways for different people.</a:t>
            </a:r>
          </a:p>
          <a:p>
            <a:pPr eaLnBrk="1" hangingPunct="1">
              <a:buFontTx/>
              <a:buChar char="•"/>
            </a:pPr>
            <a:r>
              <a:rPr lang="en-GB" sz="1400"/>
              <a:t>Date can be easily stored.</a:t>
            </a:r>
          </a:p>
          <a:p>
            <a:pPr eaLnBrk="1" hangingPunct="1">
              <a:buFontTx/>
              <a:buChar char="•"/>
            </a:pPr>
            <a:endParaRPr lang="en-GB" sz="1400"/>
          </a:p>
          <a:p>
            <a:pPr eaLnBrk="1" hangingPunct="1">
              <a:buFontTx/>
              <a:buChar char="•"/>
            </a:pPr>
            <a:endParaRPr lang="en-GB" sz="1400"/>
          </a:p>
        </p:txBody>
      </p:sp>
      <p:sp>
        <p:nvSpPr>
          <p:cNvPr id="27652" name="Rectangle 7"/>
          <p:cNvSpPr>
            <a:spLocks noChangeArrowheads="1"/>
          </p:cNvSpPr>
          <p:nvPr/>
        </p:nvSpPr>
        <p:spPr bwMode="auto">
          <a:xfrm>
            <a:off x="4643438" y="2995613"/>
            <a:ext cx="4033837"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sz="1400" b="1"/>
              <a:t>Disadvantages of Computer Stock Control</a:t>
            </a:r>
          </a:p>
          <a:p>
            <a:pPr eaLnBrk="1" hangingPunct="1"/>
            <a:endParaRPr lang="en-GB" sz="1400"/>
          </a:p>
          <a:p>
            <a:pPr eaLnBrk="1" hangingPunct="1">
              <a:buFontTx/>
              <a:buChar char="•"/>
            </a:pPr>
            <a:r>
              <a:rPr lang="en-GB" sz="1400"/>
              <a:t>Initial high investment cost and training needed.</a:t>
            </a:r>
          </a:p>
          <a:p>
            <a:pPr eaLnBrk="1" hangingPunct="1">
              <a:buFontTx/>
              <a:buChar char="•"/>
            </a:pPr>
            <a:r>
              <a:rPr lang="en-GB" sz="1400"/>
              <a:t>As only one person is needed QC can sometimes be lacking.</a:t>
            </a:r>
          </a:p>
          <a:p>
            <a:pPr eaLnBrk="1" hangingPunct="1">
              <a:buFontTx/>
              <a:buChar char="•"/>
            </a:pPr>
            <a:r>
              <a:rPr lang="en-GB" sz="1400"/>
              <a:t>Software failure</a:t>
            </a:r>
          </a:p>
          <a:p>
            <a:pPr eaLnBrk="1" hangingPunct="1">
              <a:buFontTx/>
              <a:buChar char="•"/>
            </a:pPr>
            <a:r>
              <a:rPr lang="en-GB" sz="1400"/>
              <a:t>Security.</a:t>
            </a:r>
          </a:p>
          <a:p>
            <a:pPr eaLnBrk="1" hangingPunct="1"/>
            <a:endParaRPr lang="en-GB" sz="1400"/>
          </a:p>
          <a:p>
            <a:pPr eaLnBrk="1" hangingPunct="1">
              <a:buFontTx/>
              <a:buChar char="•"/>
            </a:pPr>
            <a:endParaRPr lang="en-GB" sz="1400"/>
          </a:p>
        </p:txBody>
      </p:sp>
      <p:pic>
        <p:nvPicPr>
          <p:cNvPr id="26630" name="Robot Warehouse - AutoStore.avi" descr="/Users/Chris/Documents/SCHOOL/A level/Theory/B - Digital Technology/Video clips/Robot Warehouse - AutoStore.avi">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6781800" y="4424363"/>
            <a:ext cx="2090738" cy="1176337"/>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663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6630"/>
                                        </p:tgtEl>
                                      </p:cBhvr>
                                    </p:cmd>
                                  </p:childTnLst>
                                </p:cTn>
                              </p:par>
                            </p:childTnLst>
                          </p:cTn>
                        </p:par>
                      </p:childTnLst>
                    </p:cTn>
                  </p:par>
                </p:childTnLst>
              </p:cTn>
              <p:nextCondLst>
                <p:cond evt="onClick" delay="0">
                  <p:tgtEl>
                    <p:spTgt spid="26630"/>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26630"/>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Rectangle 12"/>
          <p:cNvSpPr/>
          <p:nvPr/>
        </p:nvSpPr>
        <p:spPr>
          <a:xfrm>
            <a:off x="228600" y="4038600"/>
            <a:ext cx="8534400" cy="2286000"/>
          </a:xfrm>
          <a:prstGeom prst="rect">
            <a:avLst/>
          </a:prstGeom>
        </p:spPr>
        <p:style>
          <a:lnRef idx="2">
            <a:schemeClr val="accent4"/>
          </a:lnRef>
          <a:fillRef idx="1">
            <a:schemeClr val="lt1"/>
          </a:fillRef>
          <a:effectRef idx="0">
            <a:schemeClr val="accent4"/>
          </a:effectRef>
          <a:fontRef idx="minor">
            <a:schemeClr val="dk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pt-BR" sz="1800">
              <a:solidFill>
                <a:srgbClr val="000000"/>
              </a:solidFill>
            </a:endParaRPr>
          </a:p>
        </p:txBody>
      </p:sp>
      <p:sp>
        <p:nvSpPr>
          <p:cNvPr id="12" name="Rectangle 11"/>
          <p:cNvSpPr/>
          <p:nvPr/>
        </p:nvSpPr>
        <p:spPr>
          <a:xfrm>
            <a:off x="228600" y="1600200"/>
            <a:ext cx="8534400" cy="2286000"/>
          </a:xfrm>
          <a:prstGeom prst="rect">
            <a:avLst/>
          </a:prstGeom>
        </p:spPr>
        <p:style>
          <a:lnRef idx="2">
            <a:schemeClr val="accent4"/>
          </a:lnRef>
          <a:fillRef idx="1">
            <a:schemeClr val="lt1"/>
          </a:fillRef>
          <a:effectRef idx="0">
            <a:schemeClr val="accent4"/>
          </a:effectRef>
          <a:fontRef idx="minor">
            <a:schemeClr val="dk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pt-BR" sz="1800">
              <a:solidFill>
                <a:srgbClr val="000000"/>
              </a:solidFill>
            </a:endParaRPr>
          </a:p>
        </p:txBody>
      </p:sp>
      <p:sp>
        <p:nvSpPr>
          <p:cNvPr id="28675" name="Rectangle 4"/>
          <p:cNvSpPr>
            <a:spLocks noGrp="1" noChangeArrowheads="1"/>
          </p:cNvSpPr>
          <p:nvPr>
            <p:ph type="title"/>
          </p:nvPr>
        </p:nvSpPr>
        <p:spPr>
          <a:xfrm>
            <a:off x="0" y="260350"/>
            <a:ext cx="6130925" cy="865188"/>
          </a:xfrm>
        </p:spPr>
        <p:txBody>
          <a:bodyPr rtlCol="0">
            <a:normAutofit fontScale="90000"/>
          </a:bodyPr>
          <a:lstStyle/>
          <a:p>
            <a:pPr eaLnBrk="1" fontAlgn="auto" hangingPunct="1">
              <a:spcAft>
                <a:spcPts val="0"/>
              </a:spcAft>
              <a:defRPr/>
            </a:pPr>
            <a:r>
              <a:rPr lang="en-GB" dirty="0" smtClean="0">
                <a:ea typeface="+mj-ea"/>
                <a:cs typeface="+mj-cs"/>
              </a:rPr>
              <a:t>High-Volume Production</a:t>
            </a:r>
          </a:p>
        </p:txBody>
      </p:sp>
      <p:sp>
        <p:nvSpPr>
          <p:cNvPr id="28676" name="Rectangle 5"/>
          <p:cNvSpPr>
            <a:spLocks noChangeArrowheads="1"/>
          </p:cNvSpPr>
          <p:nvPr/>
        </p:nvSpPr>
        <p:spPr bwMode="auto">
          <a:xfrm>
            <a:off x="250825" y="1108075"/>
            <a:ext cx="8785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sz="1400"/>
              <a:t>We have already touched upon this when talking about production techniques. </a:t>
            </a:r>
          </a:p>
        </p:txBody>
      </p:sp>
      <p:sp>
        <p:nvSpPr>
          <p:cNvPr id="28677" name="Rectangle 6"/>
          <p:cNvSpPr>
            <a:spLocks noChangeArrowheads="1"/>
          </p:cNvSpPr>
          <p:nvPr/>
        </p:nvSpPr>
        <p:spPr bwMode="auto">
          <a:xfrm>
            <a:off x="250825" y="1625600"/>
            <a:ext cx="4033838"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sz="1400" b="1"/>
              <a:t>Benefits of Automated Systems</a:t>
            </a:r>
          </a:p>
          <a:p>
            <a:pPr eaLnBrk="1" hangingPunct="1"/>
            <a:endParaRPr lang="en-GB" sz="1400"/>
          </a:p>
          <a:p>
            <a:pPr eaLnBrk="1" hangingPunct="1">
              <a:buFontTx/>
              <a:buChar char="•"/>
            </a:pPr>
            <a:r>
              <a:rPr lang="en-GB" sz="1400"/>
              <a:t>Low Labour costs</a:t>
            </a:r>
          </a:p>
          <a:p>
            <a:pPr eaLnBrk="1" hangingPunct="1">
              <a:buFontTx/>
              <a:buChar char="•"/>
            </a:pPr>
            <a:r>
              <a:rPr lang="en-GB" sz="1400"/>
              <a:t>Low product costs because of the vast number of products being made</a:t>
            </a:r>
          </a:p>
          <a:p>
            <a:pPr eaLnBrk="1" hangingPunct="1">
              <a:buFontTx/>
              <a:buChar char="•"/>
            </a:pPr>
            <a:r>
              <a:rPr lang="en-GB" sz="1400"/>
              <a:t>Consistent quality</a:t>
            </a:r>
          </a:p>
          <a:p>
            <a:pPr eaLnBrk="1" hangingPunct="1">
              <a:buFontTx/>
              <a:buChar char="•"/>
            </a:pPr>
            <a:r>
              <a:rPr lang="en-GB" sz="1400"/>
              <a:t>QC checks are easy to carry out.</a:t>
            </a:r>
          </a:p>
          <a:p>
            <a:pPr eaLnBrk="1" hangingPunct="1">
              <a:buFontTx/>
              <a:buChar char="•"/>
            </a:pPr>
            <a:endParaRPr lang="en-GB" sz="1400"/>
          </a:p>
          <a:p>
            <a:pPr eaLnBrk="1" hangingPunct="1">
              <a:buFontTx/>
              <a:buChar char="•"/>
            </a:pPr>
            <a:endParaRPr lang="en-GB" sz="1400"/>
          </a:p>
        </p:txBody>
      </p:sp>
      <p:sp>
        <p:nvSpPr>
          <p:cNvPr id="28678" name="Rectangle 7"/>
          <p:cNvSpPr>
            <a:spLocks noChangeArrowheads="1"/>
          </p:cNvSpPr>
          <p:nvPr/>
        </p:nvSpPr>
        <p:spPr bwMode="auto">
          <a:xfrm>
            <a:off x="250825" y="4076700"/>
            <a:ext cx="3711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sz="1400" b="1"/>
              <a:t>Benefits of Computer Stock Control</a:t>
            </a:r>
          </a:p>
          <a:p>
            <a:pPr eaLnBrk="1" hangingPunct="1"/>
            <a:endParaRPr lang="en-GB" sz="1400"/>
          </a:p>
        </p:txBody>
      </p:sp>
      <p:pic>
        <p:nvPicPr>
          <p:cNvPr id="28680" name="Welding Robots.avi" descr="/Users/Chris/Documents/SCHOOL/A level/Theory/B - Digital Technology/Video clips/Welding Robots.avi">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7213600" y="458788"/>
            <a:ext cx="1319213" cy="989012"/>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
        <p:nvSpPr>
          <p:cNvPr id="2" name="Rectangle 6"/>
          <p:cNvSpPr>
            <a:spLocks noChangeArrowheads="1"/>
          </p:cNvSpPr>
          <p:nvPr/>
        </p:nvSpPr>
        <p:spPr bwMode="auto">
          <a:xfrm>
            <a:off x="4114800" y="1600200"/>
            <a:ext cx="40338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sz="1400" b="1"/>
              <a:t>Drawbacks of Automated Systems</a:t>
            </a:r>
          </a:p>
          <a:p>
            <a:pPr eaLnBrk="1" hangingPunct="1"/>
            <a:endParaRPr lang="en-GB" sz="1400" b="1"/>
          </a:p>
          <a:p>
            <a:pPr eaLnBrk="1" hangingPunct="1">
              <a:buFontTx/>
              <a:buChar char="•"/>
            </a:pPr>
            <a:endParaRPr lang="en-GB" sz="1400" b="1"/>
          </a:p>
          <a:p>
            <a:pPr eaLnBrk="1" hangingPunct="1">
              <a:buFontTx/>
              <a:buChar char="•"/>
            </a:pPr>
            <a:endParaRPr lang="en-GB" sz="1400" b="1"/>
          </a:p>
        </p:txBody>
      </p:sp>
      <p:sp>
        <p:nvSpPr>
          <p:cNvPr id="28681" name="Rectangle 6"/>
          <p:cNvSpPr>
            <a:spLocks noChangeArrowheads="1"/>
          </p:cNvSpPr>
          <p:nvPr/>
        </p:nvSpPr>
        <p:spPr bwMode="auto">
          <a:xfrm>
            <a:off x="4140200" y="4076700"/>
            <a:ext cx="4033838"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sz="1400" b="1"/>
              <a:t>Drawbacks of Computer Stock Control</a:t>
            </a:r>
          </a:p>
          <a:p>
            <a:pPr eaLnBrk="1" hangingPunct="1"/>
            <a:endParaRPr lang="en-GB" sz="1400" b="1"/>
          </a:p>
          <a:p>
            <a:pPr eaLnBrk="1" hangingPunct="1">
              <a:buFontTx/>
              <a:buChar char="•"/>
            </a:pPr>
            <a:r>
              <a:rPr lang="en-GB" sz="1400"/>
              <a:t>High Investment costs to set up</a:t>
            </a:r>
          </a:p>
          <a:p>
            <a:pPr eaLnBrk="1" hangingPunct="1">
              <a:buFontTx/>
              <a:buChar char="•"/>
            </a:pPr>
            <a:r>
              <a:rPr lang="en-GB" sz="1400"/>
              <a:t>If the system breaks down it can be costly</a:t>
            </a:r>
          </a:p>
          <a:p>
            <a:pPr eaLnBrk="1" hangingPunct="1">
              <a:buFontTx/>
              <a:buChar char="•"/>
            </a:pPr>
            <a:r>
              <a:rPr lang="en-GB" sz="1400"/>
              <a:t>Specialised workforce might be needed</a:t>
            </a:r>
          </a:p>
          <a:p>
            <a:pPr eaLnBrk="1" hangingPunct="1">
              <a:buFontTx/>
              <a:buChar char="•"/>
            </a:pPr>
            <a:r>
              <a:rPr lang="en-GB" sz="1400"/>
              <a:t>Requires some flexibility in processing to enable manufacturing of different products.</a:t>
            </a:r>
          </a:p>
          <a:p>
            <a:pPr eaLnBrk="1" hangingPunct="1"/>
            <a:endParaRPr lang="en-GB" sz="1400" b="1"/>
          </a:p>
          <a:p>
            <a:pPr eaLnBrk="1" hangingPunct="1"/>
            <a:endParaRPr lang="en-GB" sz="1400" b="1"/>
          </a:p>
          <a:p>
            <a:pPr eaLnBrk="1" hangingPunct="1">
              <a:buFontTx/>
              <a:buChar char="•"/>
            </a:pPr>
            <a:endParaRPr lang="en-GB" sz="1400" b="1"/>
          </a:p>
          <a:p>
            <a:pPr eaLnBrk="1" hangingPunct="1">
              <a:buFontTx/>
              <a:buChar char="•"/>
            </a:pPr>
            <a:endParaRPr lang="en-GB" sz="1400" b="1"/>
          </a:p>
        </p:txBody>
      </p:sp>
      <p:sp>
        <p:nvSpPr>
          <p:cNvPr id="28682" name="TextBox 13"/>
          <p:cNvSpPr txBox="1">
            <a:spLocks noChangeArrowheads="1"/>
          </p:cNvSpPr>
          <p:nvPr/>
        </p:nvSpPr>
        <p:spPr bwMode="auto">
          <a:xfrm>
            <a:off x="1288906" y="6503173"/>
            <a:ext cx="78578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sz="1800" dirty="0"/>
              <a:t>Use your textbook(p103-104) to add some </a:t>
            </a:r>
            <a:r>
              <a:rPr lang="en-GB" sz="1800" dirty="0" smtClean="0"/>
              <a:t>drawbacks/benefits </a:t>
            </a:r>
            <a:r>
              <a:rPr lang="en-GB" sz="1800" dirty="0"/>
              <a:t>in the boxes</a:t>
            </a:r>
          </a:p>
        </p:txBody>
      </p:sp>
      <p:cxnSp>
        <p:nvCxnSpPr>
          <p:cNvPr id="16" name="Straight Connector 15"/>
          <p:cNvCxnSpPr>
            <a:cxnSpLocks noChangeShapeType="1"/>
          </p:cNvCxnSpPr>
          <p:nvPr/>
        </p:nvCxnSpPr>
        <p:spPr bwMode="auto">
          <a:xfrm rot="5400000">
            <a:off x="3009901" y="2705100"/>
            <a:ext cx="1905000" cy="3175"/>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Connector 17"/>
          <p:cNvCxnSpPr>
            <a:cxnSpLocks noChangeShapeType="1"/>
          </p:cNvCxnSpPr>
          <p:nvPr/>
        </p:nvCxnSpPr>
        <p:spPr bwMode="auto">
          <a:xfrm rot="5400000">
            <a:off x="3010694" y="5218906"/>
            <a:ext cx="1905000"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868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8680"/>
                                        </p:tgtEl>
                                      </p:cBhvr>
                                    </p:cmd>
                                  </p:childTnLst>
                                </p:cTn>
                              </p:par>
                            </p:childTnLst>
                          </p:cTn>
                        </p:par>
                      </p:childTnLst>
                    </p:cTn>
                  </p:par>
                </p:childTnLst>
              </p:cTn>
              <p:nextCondLst>
                <p:cond evt="onClick" delay="0">
                  <p:tgtEl>
                    <p:spTgt spid="28680"/>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28680"/>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7" name="Title 1"/>
          <p:cNvSpPr>
            <a:spLocks noGrp="1"/>
          </p:cNvSpPr>
          <p:nvPr>
            <p:ph type="title"/>
          </p:nvPr>
        </p:nvSpPr>
        <p:spPr>
          <a:xfrm>
            <a:off x="304800" y="277813"/>
            <a:ext cx="8839200" cy="1139825"/>
          </a:xfrm>
        </p:spPr>
        <p:txBody>
          <a:bodyPr/>
          <a:lstStyle/>
          <a:p>
            <a:pPr eaLnBrk="1" hangingPunct="1"/>
            <a:r>
              <a:rPr lang="en-GB" sz="3600" smtClean="0">
                <a:ea typeface="ＭＳ Ｐゴシック" panose="020B0600070205080204" pitchFamily="34" charset="-128"/>
              </a:rPr>
              <a:t>Computer Integrated Manufacture (CIM)</a:t>
            </a:r>
          </a:p>
        </p:txBody>
      </p:sp>
      <p:sp>
        <p:nvSpPr>
          <p:cNvPr id="29698" name="Content Placeholder 2"/>
          <p:cNvSpPr txBox="1">
            <a:spLocks/>
          </p:cNvSpPr>
          <p:nvPr/>
        </p:nvSpPr>
        <p:spPr bwMode="auto">
          <a:xfrm>
            <a:off x="304800" y="1295400"/>
            <a:ext cx="5943600"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chemeClr val="accent1"/>
              </a:buClr>
              <a:buSzPct val="65000"/>
              <a:buFont typeface="Wingdings" panose="05000000000000000000" pitchFamily="2" charset="2"/>
              <a:buChar char="n"/>
            </a:pPr>
            <a:r>
              <a:rPr lang="en-US" sz="2200"/>
              <a:t>complete automation of a manufacturing facility such as a factory</a:t>
            </a:r>
            <a:endParaRPr lang="en-GB" sz="2200"/>
          </a:p>
        </p:txBody>
      </p:sp>
      <p:pic>
        <p:nvPicPr>
          <p:cNvPr id="29699" name="Picture 3" descr="Screen shot 2010-01-14 at 19.26.44.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133600"/>
            <a:ext cx="4327525"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descr="Screen shot 2010-01-14 at 19.28.27.png"/>
          <p:cNvPicPr>
            <a:picLocks noChangeAspect="1"/>
          </p:cNvPicPr>
          <p:nvPr/>
        </p:nvPicPr>
        <p:blipFill>
          <a:blip r:embed="rId5">
            <a:extLst>
              <a:ext uri="{28A0092B-C50C-407E-A947-70E740481C1C}">
                <a14:useLocalDpi xmlns:a14="http://schemas.microsoft.com/office/drawing/2010/main" val="0"/>
              </a:ext>
            </a:extLst>
          </a:blip>
          <a:srcRect l="17677"/>
          <a:stretch>
            <a:fillRect/>
          </a:stretch>
        </p:blipFill>
        <p:spPr bwMode="auto">
          <a:xfrm>
            <a:off x="6248400" y="1066800"/>
            <a:ext cx="2895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TextBox 1"/>
          <p:cNvSpPr txBox="1">
            <a:spLocks noChangeArrowheads="1"/>
          </p:cNvSpPr>
          <p:nvPr/>
        </p:nvSpPr>
        <p:spPr bwMode="auto">
          <a:xfrm>
            <a:off x="539750" y="6488113"/>
            <a:ext cx="2216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sz="1800"/>
              <a:t>Watch at end if time</a:t>
            </a:r>
          </a:p>
        </p:txBody>
      </p:sp>
      <p:pic>
        <p:nvPicPr>
          <p:cNvPr id="2" name="Lets learn about Computer Integrated Manufacture (CIM) [SaveYouTube.co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987824" y="4945748"/>
            <a:ext cx="3480048" cy="191402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4213" y="2781300"/>
            <a:ext cx="7772400" cy="1470025"/>
          </a:xfrm>
        </p:spPr>
        <p:txBody>
          <a:bodyPr>
            <a:normAutofit fontScale="90000"/>
          </a:bodyPr>
          <a:lstStyle/>
          <a:p>
            <a:pPr eaLnBrk="1" hangingPunct="1"/>
            <a:r>
              <a:rPr lang="en-US" sz="4000" smtClean="0">
                <a:ea typeface="ＭＳ Ｐゴシック" panose="020B0600070205080204" pitchFamily="34" charset="-128"/>
              </a:rPr>
              <a:t>B: </a:t>
            </a:r>
            <a:r>
              <a:rPr lang="en-GB" sz="4000" smtClean="0">
                <a:ea typeface="ＭＳ Ｐゴシック" panose="020B0600070205080204" pitchFamily="34" charset="-128"/>
              </a:rPr>
              <a:t>The use of Digital Technology in designing and manufacturing processes</a:t>
            </a:r>
            <a:endParaRPr lang="en-US" sz="4000" smtClean="0">
              <a:ea typeface="ＭＳ Ｐゴシック" panose="020B0600070205080204" pitchFamily="34" charset="-128"/>
            </a:endParaRPr>
          </a:p>
        </p:txBody>
      </p:sp>
      <p:pic>
        <p:nvPicPr>
          <p:cNvPr id="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536" y="692696"/>
            <a:ext cx="2376264" cy="15885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4508500"/>
            <a:ext cx="2768600" cy="211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7"/>
          <p:cNvPicPr>
            <a:picLocks noChangeAspect="1"/>
          </p:cNvPicPr>
          <p:nvPr/>
        </p:nvPicPr>
        <p:blipFill>
          <a:blip r:embed="rId4">
            <a:extLst>
              <a:ext uri="{28A0092B-C50C-407E-A947-70E740481C1C}">
                <a14:useLocalDpi xmlns:a14="http://schemas.microsoft.com/office/drawing/2010/main" val="0"/>
              </a:ext>
            </a:extLst>
          </a:blip>
          <a:srcRect t="7059"/>
          <a:stretch>
            <a:fillRect/>
          </a:stretch>
        </p:blipFill>
        <p:spPr bwMode="auto">
          <a:xfrm>
            <a:off x="6588125" y="476250"/>
            <a:ext cx="2360613"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7544" y="4725144"/>
            <a:ext cx="2160240" cy="20139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eaLnBrk="1" hangingPunct="1"/>
            <a:r>
              <a:rPr lang="en-GB" sz="2400" dirty="0" smtClean="0">
                <a:ea typeface="ＭＳ Ｐゴシック" panose="020B0600070205080204" pitchFamily="34" charset="-128"/>
              </a:rPr>
              <a:t>By the end of this topic you should have developed a knowledge and understanding of:</a:t>
            </a:r>
          </a:p>
        </p:txBody>
      </p:sp>
      <p:sp>
        <p:nvSpPr>
          <p:cNvPr id="15362" name="Content Placeholder 2"/>
          <p:cNvSpPr>
            <a:spLocks noGrp="1"/>
          </p:cNvSpPr>
          <p:nvPr>
            <p:ph idx="1"/>
          </p:nvPr>
        </p:nvSpPr>
        <p:spPr/>
        <p:txBody>
          <a:bodyPr/>
          <a:lstStyle/>
          <a:p>
            <a:pPr marL="447675" indent="-447675" eaLnBrk="1" hangingPunct="1">
              <a:buFont typeface="Wingdings" charset="2"/>
              <a:buChar char="q"/>
            </a:pPr>
            <a:r>
              <a:rPr lang="en-GB" dirty="0" smtClean="0">
                <a:ea typeface="ＭＳ Ｐゴシック" panose="020B0600070205080204" pitchFamily="34" charset="-128"/>
              </a:rPr>
              <a:t>CAD/CAM as used in industry</a:t>
            </a:r>
          </a:p>
          <a:p>
            <a:pPr marL="447675" indent="-447675" eaLnBrk="1" hangingPunct="1">
              <a:buFont typeface="Wingdings" charset="2"/>
              <a:buChar char="q"/>
            </a:pPr>
            <a:r>
              <a:rPr lang="en-GB" dirty="0" smtClean="0">
                <a:ea typeface="ＭＳ Ｐゴシック" panose="020B0600070205080204" pitchFamily="34" charset="-128"/>
              </a:rPr>
              <a:t>Testing, Modelling and Rapid prototyping</a:t>
            </a:r>
          </a:p>
          <a:p>
            <a:pPr marL="447675" indent="-447675" eaLnBrk="1" hangingPunct="1">
              <a:buFont typeface="Wingdings" charset="2"/>
              <a:buChar char="q"/>
            </a:pPr>
            <a:r>
              <a:rPr lang="en-GB" dirty="0" smtClean="0">
                <a:ea typeface="ＭＳ Ｐゴシック" panose="020B0600070205080204" pitchFamily="34" charset="-128"/>
              </a:rPr>
              <a:t>Stock Control, monitoring and purchasing logistics in Industry</a:t>
            </a:r>
          </a:p>
          <a:p>
            <a:pPr marL="447675" indent="-447675" eaLnBrk="1" hangingPunct="1">
              <a:buFont typeface="Wingdings" charset="2"/>
              <a:buChar char="q"/>
            </a:pPr>
            <a:r>
              <a:rPr lang="en-GB" dirty="0" smtClean="0">
                <a:ea typeface="ＭＳ Ｐゴシック" panose="020B0600070205080204" pitchFamily="34" charset="-128"/>
              </a:rPr>
              <a:t>High Volume production and Automation</a:t>
            </a:r>
          </a:p>
          <a:p>
            <a:pPr marL="447675" indent="-447675" eaLnBrk="1" hangingPunct="1">
              <a:buFont typeface="Wingdings" charset="2"/>
              <a:buChar char="q"/>
            </a:pPr>
            <a:r>
              <a:rPr lang="en-GB" dirty="0" smtClean="0">
                <a:ea typeface="ＭＳ Ｐゴシック" panose="020B0600070205080204" pitchFamily="34" charset="-128"/>
              </a:rPr>
              <a:t>The implications of the use of Digital Technology</a:t>
            </a:r>
          </a:p>
          <a:p>
            <a:pPr eaLnBrk="1" hangingPunct="1"/>
            <a:endParaRPr lang="en-GB" dirty="0" smtClean="0">
              <a:ea typeface="ＭＳ Ｐゴシック" panose="020B0600070205080204" pitchFamily="34" charset="-128"/>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4"/>
          <p:cNvSpPr>
            <a:spLocks noGrp="1" noChangeArrowheads="1"/>
          </p:cNvSpPr>
          <p:nvPr>
            <p:ph type="title"/>
          </p:nvPr>
        </p:nvSpPr>
        <p:spPr>
          <a:xfrm>
            <a:off x="762000" y="277813"/>
            <a:ext cx="7924800" cy="1139825"/>
          </a:xfrm>
        </p:spPr>
        <p:txBody>
          <a:bodyPr/>
          <a:lstStyle/>
          <a:p>
            <a:pPr eaLnBrk="1" hangingPunct="1"/>
            <a:r>
              <a:rPr lang="en-GB" sz="4800" dirty="0" smtClean="0">
                <a:ea typeface="ＭＳ Ｐゴシック" panose="020B0600070205080204" pitchFamily="34" charset="-128"/>
              </a:rPr>
              <a:t>CAD</a:t>
            </a:r>
            <a:r>
              <a:rPr lang="en-GB" sz="4800" dirty="0" smtClean="0">
                <a:latin typeface="Garamond" panose="02020404030301010803" pitchFamily="18" charset="0"/>
                <a:ea typeface="ＭＳ Ｐゴシック" panose="020B0600070205080204" pitchFamily="34" charset="-128"/>
              </a:rPr>
              <a:t>                         </a:t>
            </a:r>
            <a:r>
              <a:rPr lang="en-GB" sz="4800" dirty="0" smtClean="0">
                <a:ea typeface="ＭＳ Ｐゴシック" panose="020B0600070205080204" pitchFamily="34" charset="-128"/>
              </a:rPr>
              <a:t>CAM</a:t>
            </a:r>
          </a:p>
        </p:txBody>
      </p:sp>
      <p:sp>
        <p:nvSpPr>
          <p:cNvPr id="16386" name="Line 5"/>
          <p:cNvSpPr>
            <a:spLocks noChangeShapeType="1"/>
          </p:cNvSpPr>
          <p:nvPr/>
        </p:nvSpPr>
        <p:spPr bwMode="auto">
          <a:xfrm>
            <a:off x="4500563" y="981075"/>
            <a:ext cx="0" cy="504031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6387" name="Text Box 6"/>
          <p:cNvSpPr txBox="1">
            <a:spLocks noChangeArrowheads="1"/>
          </p:cNvSpPr>
          <p:nvPr/>
        </p:nvSpPr>
        <p:spPr bwMode="auto">
          <a:xfrm>
            <a:off x="468313" y="1117600"/>
            <a:ext cx="3875087"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sz="2200" b="1" dirty="0"/>
              <a:t>C </a:t>
            </a:r>
            <a:r>
              <a:rPr lang="en-GB" sz="2200" b="1" dirty="0" err="1"/>
              <a:t>omputer</a:t>
            </a:r>
            <a:r>
              <a:rPr lang="en-GB" sz="2200" b="1" dirty="0"/>
              <a:t> </a:t>
            </a:r>
          </a:p>
          <a:p>
            <a:pPr eaLnBrk="1" hangingPunct="1"/>
            <a:r>
              <a:rPr lang="en-GB" sz="2200" b="1" dirty="0"/>
              <a:t>A </a:t>
            </a:r>
            <a:r>
              <a:rPr lang="en-GB" sz="2200" b="1" dirty="0" err="1"/>
              <a:t>ided</a:t>
            </a:r>
            <a:r>
              <a:rPr lang="en-GB" sz="2200" b="1" dirty="0"/>
              <a:t> </a:t>
            </a:r>
          </a:p>
          <a:p>
            <a:pPr eaLnBrk="1" hangingPunct="1"/>
            <a:r>
              <a:rPr lang="en-GB" sz="2200" b="1" dirty="0"/>
              <a:t>D </a:t>
            </a:r>
            <a:r>
              <a:rPr lang="en-GB" sz="2200" b="1" dirty="0" err="1"/>
              <a:t>esign</a:t>
            </a:r>
            <a:endParaRPr lang="en-GB" sz="2200" b="1" dirty="0"/>
          </a:p>
          <a:p>
            <a:pPr eaLnBrk="1" hangingPunct="1"/>
            <a:endParaRPr lang="en-GB" sz="2200" dirty="0"/>
          </a:p>
          <a:p>
            <a:pPr eaLnBrk="1" hangingPunct="1">
              <a:buFont typeface="Arial" panose="020B0604020202020204" pitchFamily="34" charset="0"/>
              <a:buChar char="•"/>
            </a:pPr>
            <a:r>
              <a:rPr lang="en-GB" sz="2200" dirty="0"/>
              <a:t>Computer</a:t>
            </a:r>
          </a:p>
          <a:p>
            <a:pPr eaLnBrk="1" hangingPunct="1">
              <a:buFont typeface="Arial" panose="020B0604020202020204" pitchFamily="34" charset="0"/>
              <a:buChar char="•"/>
            </a:pPr>
            <a:r>
              <a:rPr lang="en-GB" sz="2200" dirty="0"/>
              <a:t>Graphics Tablet</a:t>
            </a:r>
          </a:p>
          <a:p>
            <a:pPr eaLnBrk="1" hangingPunct="1">
              <a:buFont typeface="Arial" panose="020B0604020202020204" pitchFamily="34" charset="0"/>
              <a:buChar char="•"/>
            </a:pPr>
            <a:r>
              <a:rPr lang="en-GB" sz="2200" dirty="0"/>
              <a:t>Scanner (2D &amp; 3D)</a:t>
            </a:r>
          </a:p>
          <a:p>
            <a:pPr eaLnBrk="1" hangingPunct="1">
              <a:buFont typeface="Arial" panose="020B0604020202020204" pitchFamily="34" charset="0"/>
              <a:buChar char="•"/>
            </a:pPr>
            <a:r>
              <a:rPr lang="en-GB" sz="2200" dirty="0"/>
              <a:t>Internet Access</a:t>
            </a:r>
          </a:p>
          <a:p>
            <a:pPr eaLnBrk="1" hangingPunct="1">
              <a:buFont typeface="Arial" panose="020B0604020202020204" pitchFamily="34" charset="0"/>
              <a:buChar char="•"/>
            </a:pPr>
            <a:r>
              <a:rPr lang="en-GB" sz="2200" dirty="0"/>
              <a:t>2D/3D software </a:t>
            </a:r>
          </a:p>
          <a:p>
            <a:pPr eaLnBrk="1" hangingPunct="1"/>
            <a:r>
              <a:rPr lang="en-GB" sz="2200" dirty="0"/>
              <a:t>                               </a:t>
            </a:r>
          </a:p>
        </p:txBody>
      </p:sp>
      <p:sp>
        <p:nvSpPr>
          <p:cNvPr id="16388" name="Text Box 6"/>
          <p:cNvSpPr txBox="1">
            <a:spLocks noChangeArrowheads="1"/>
          </p:cNvSpPr>
          <p:nvPr/>
        </p:nvSpPr>
        <p:spPr bwMode="auto">
          <a:xfrm>
            <a:off x="4724400" y="1143000"/>
            <a:ext cx="3875088"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sz="2200" b="1" dirty="0"/>
              <a:t>C </a:t>
            </a:r>
            <a:r>
              <a:rPr lang="en-GB" sz="2200" b="1" dirty="0" err="1"/>
              <a:t>omputer</a:t>
            </a:r>
            <a:r>
              <a:rPr lang="en-GB" sz="2200" b="1" dirty="0"/>
              <a:t> </a:t>
            </a:r>
          </a:p>
          <a:p>
            <a:pPr eaLnBrk="1" hangingPunct="1"/>
            <a:r>
              <a:rPr lang="en-GB" sz="2200" b="1" dirty="0"/>
              <a:t>A </a:t>
            </a:r>
            <a:r>
              <a:rPr lang="en-GB" sz="2200" b="1" dirty="0" err="1"/>
              <a:t>ided</a:t>
            </a:r>
            <a:r>
              <a:rPr lang="en-GB" sz="2200" b="1" dirty="0"/>
              <a:t> </a:t>
            </a:r>
          </a:p>
          <a:p>
            <a:pPr eaLnBrk="1" hangingPunct="1"/>
            <a:r>
              <a:rPr lang="en-GB" sz="2200" b="1" dirty="0"/>
              <a:t>M </a:t>
            </a:r>
            <a:r>
              <a:rPr lang="en-GB" sz="2200" b="1" dirty="0" err="1"/>
              <a:t>anufacture</a:t>
            </a:r>
            <a:endParaRPr lang="en-GB" sz="2200" b="1" dirty="0"/>
          </a:p>
          <a:p>
            <a:pPr eaLnBrk="1" hangingPunct="1"/>
            <a:endParaRPr lang="en-GB" sz="2200" dirty="0"/>
          </a:p>
          <a:p>
            <a:pPr eaLnBrk="1" hangingPunct="1">
              <a:buFont typeface="Arial" panose="020B0604020202020204" pitchFamily="34" charset="0"/>
              <a:buChar char="•"/>
            </a:pPr>
            <a:r>
              <a:rPr lang="en-GB" sz="2200" dirty="0"/>
              <a:t>CNC lathe, Miller, router</a:t>
            </a:r>
          </a:p>
          <a:p>
            <a:pPr eaLnBrk="1" hangingPunct="1">
              <a:buFont typeface="Arial" panose="020B0604020202020204" pitchFamily="34" charset="0"/>
              <a:buChar char="•"/>
            </a:pPr>
            <a:r>
              <a:rPr lang="en-GB" sz="2200" dirty="0"/>
              <a:t>Computerised embroidery</a:t>
            </a:r>
          </a:p>
          <a:p>
            <a:pPr eaLnBrk="1" hangingPunct="1">
              <a:buFont typeface="Arial" panose="020B0604020202020204" pitchFamily="34" charset="0"/>
              <a:buChar char="•"/>
            </a:pPr>
            <a:r>
              <a:rPr lang="en-GB" sz="2200" dirty="0"/>
              <a:t>Laser Cutter</a:t>
            </a:r>
          </a:p>
          <a:p>
            <a:pPr eaLnBrk="1" hangingPunct="1">
              <a:buFont typeface="Arial" panose="020B0604020202020204" pitchFamily="34" charset="0"/>
              <a:buChar char="•"/>
            </a:pPr>
            <a:r>
              <a:rPr lang="en-GB" sz="2200" dirty="0"/>
              <a:t>3D Printer</a:t>
            </a:r>
          </a:p>
          <a:p>
            <a:pPr eaLnBrk="1" hangingPunct="1">
              <a:buFont typeface="Arial" panose="020B0604020202020204" pitchFamily="34" charset="0"/>
              <a:buChar char="•"/>
            </a:pPr>
            <a:r>
              <a:rPr lang="en-GB" sz="2200" dirty="0"/>
              <a:t>Plotter/cutter, vinyl cutter</a:t>
            </a:r>
          </a:p>
          <a:p>
            <a:pPr eaLnBrk="1" hangingPunct="1"/>
            <a:r>
              <a:rPr lang="en-GB" sz="2200" dirty="0"/>
              <a:t>                               </a:t>
            </a:r>
          </a:p>
        </p:txBody>
      </p:sp>
      <p:pic>
        <p:nvPicPr>
          <p:cNvPr id="16389"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09800" y="1143000"/>
            <a:ext cx="202565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2000" y="4572000"/>
            <a:ext cx="2547938"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934200" y="1219200"/>
            <a:ext cx="1635125"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644008" y="4365104"/>
            <a:ext cx="1361909" cy="1021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First run on the cnc embroidery machin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6156174" y="4797152"/>
            <a:ext cx="2753545" cy="1835697"/>
          </a:xfrm>
          <a:prstGeom prst="rect">
            <a:avLst/>
          </a:prstGeom>
        </p:spPr>
      </p:pic>
      <p:pic>
        <p:nvPicPr>
          <p:cNvPr id="3" name="CNC Shark Vcarve Pro Cut 2.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8063026" y="476672"/>
            <a:ext cx="1067990" cy="800993"/>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6387"/>
                                        </p:tgtEl>
                                        <p:attrNameLst>
                                          <p:attrName>style.visibility</p:attrName>
                                        </p:attrNameLst>
                                      </p:cBhvr>
                                      <p:to>
                                        <p:strVal val="visible"/>
                                      </p:to>
                                    </p:set>
                                    <p:anim calcmode="lin" valueType="num">
                                      <p:cBhvr additive="base">
                                        <p:cTn id="7" dur="500"/>
                                        <p:tgtEl>
                                          <p:spTgt spid="16387"/>
                                        </p:tgtEl>
                                        <p:attrNameLst>
                                          <p:attrName>ppt_x</p:attrName>
                                        </p:attrNameLst>
                                      </p:cBhvr>
                                      <p:tavLst>
                                        <p:tav tm="0">
                                          <p:val>
                                            <p:strVal val="#ppt_x-#ppt_w*1.125000"/>
                                          </p:val>
                                        </p:tav>
                                        <p:tav tm="100000">
                                          <p:val>
                                            <p:strVal val="#ppt_x"/>
                                          </p:val>
                                        </p:tav>
                                      </p:tavLst>
                                    </p:anim>
                                    <p:animEffect transition="in" filter="wipe(right)">
                                      <p:cBhvr>
                                        <p:cTn id="8" dur="500"/>
                                        <p:tgtEl>
                                          <p:spTgt spid="1638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16388"/>
                                        </p:tgtEl>
                                        <p:attrNameLst>
                                          <p:attrName>style.visibility</p:attrName>
                                        </p:attrNameLst>
                                      </p:cBhvr>
                                      <p:to>
                                        <p:strVal val="visible"/>
                                      </p:to>
                                    </p:set>
                                    <p:anim calcmode="lin" valueType="num">
                                      <p:cBhvr additive="base">
                                        <p:cTn id="13" dur="500"/>
                                        <p:tgtEl>
                                          <p:spTgt spid="16388"/>
                                        </p:tgtEl>
                                        <p:attrNameLst>
                                          <p:attrName>ppt_x</p:attrName>
                                        </p:attrNameLst>
                                      </p:cBhvr>
                                      <p:tavLst>
                                        <p:tav tm="0">
                                          <p:val>
                                            <p:strVal val="#ppt_x+#ppt_w*1.125000"/>
                                          </p:val>
                                        </p:tav>
                                        <p:tav tm="100000">
                                          <p:val>
                                            <p:strVal val="#ppt_x"/>
                                          </p:val>
                                        </p:tav>
                                      </p:tavLst>
                                    </p:anim>
                                    <p:animEffect transition="in" filter="wipe(left)">
                                      <p:cBhvr>
                                        <p:cTn id="14" dur="5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video fullScrn="1">
              <p:cMediaNode vol="80000">
                <p:cTn id="20" fill="hold" display="0">
                  <p:stCondLst>
                    <p:cond delay="indefinite"/>
                  </p:stCondLst>
                </p:cTn>
                <p:tgtEl>
                  <p:spTgt spid="2"/>
                </p:tgtEl>
              </p:cMediaNode>
            </p:video>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3"/>
                                        </p:tgtEl>
                                      </p:cBhvr>
                                    </p:cmd>
                                  </p:childTnLst>
                                </p:cTn>
                              </p:par>
                            </p:childTnLst>
                          </p:cTn>
                        </p:par>
                      </p:childTnLst>
                    </p:cTn>
                  </p:par>
                </p:childTnLst>
              </p:cTn>
              <p:nextCondLst>
                <p:cond evt="onClick" delay="0">
                  <p:tgtEl>
                    <p:spTgt spid="3"/>
                  </p:tgtEl>
                </p:cond>
              </p:nextCondLst>
            </p:seq>
            <p:video fullScrn="1">
              <p:cMediaNode vol="80000">
                <p:cTn id="26" fill="hold" display="0">
                  <p:stCondLst>
                    <p:cond delay="indefinite"/>
                  </p:stCondLst>
                </p:cTn>
                <p:tgtEl>
                  <p:spTgt spid="3"/>
                </p:tgtEl>
              </p:cMediaNode>
            </p:video>
          </p:childTnLst>
        </p:cTn>
      </p:par>
    </p:tnLst>
    <p:bldLst>
      <p:bldP spid="16387" grpId="0"/>
      <p:bldP spid="1638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pPr eaLnBrk="1" hangingPunct="1"/>
            <a:r>
              <a:rPr lang="en-GB" smtClean="0">
                <a:ea typeface="ＭＳ Ｐゴシック" panose="020B0600070205080204" pitchFamily="34" charset="-128"/>
              </a:rPr>
              <a:t>CAD. In the beginning…</a:t>
            </a:r>
          </a:p>
        </p:txBody>
      </p:sp>
      <p:pic>
        <p:nvPicPr>
          <p:cNvPr id="17411" name="MIT 1982 CAD Lab.avi" descr="/Users/Chris/Documents/SCHOOL/A level/Theory/B - Digital Technology/Video clips/MIT 1982 CAD Lab.avi">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443038" y="1295400"/>
            <a:ext cx="6481762"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7410" fill="hold"/>
                                        <p:tgtEl>
                                          <p:spTgt spid="174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411"/>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17411"/>
                                        </p:tgtEl>
                                      </p:cBhvr>
                                    </p:cmd>
                                  </p:childTnLst>
                                </p:cTn>
                              </p:par>
                            </p:childTnLst>
                          </p:cTn>
                        </p:par>
                      </p:childTnLst>
                    </p:cTn>
                  </p:par>
                </p:childTnLst>
              </p:cTn>
              <p:nextCondLst>
                <p:cond evt="onClick" delay="0">
                  <p:tgtEl>
                    <p:spTgt spid="17411"/>
                  </p:tgtEl>
                </p:cond>
              </p:nextCondLst>
            </p:seq>
            <p:video>
              <p:cMediaNode>
                <p:cTn id="12" fill="hold" display="0">
                  <p:stCondLst>
                    <p:cond delay="indefinite"/>
                  </p:stCondLst>
                  <p:endCondLst>
                    <p:cond evt="onNext" delay="0">
                      <p:tgtEl>
                        <p:sldTgt/>
                      </p:tgtEl>
                    </p:cond>
                    <p:cond evt="onPrev" delay="0">
                      <p:tgtEl>
                        <p:sldTgt/>
                      </p:tgtEl>
                    </p:cond>
                  </p:endCondLst>
                </p:cTn>
                <p:tgtEl>
                  <p:spTgt spid="17411"/>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457200" y="274638"/>
            <a:ext cx="8229600" cy="922337"/>
          </a:xfrm>
        </p:spPr>
        <p:txBody>
          <a:bodyPr/>
          <a:lstStyle/>
          <a:p>
            <a:pPr eaLnBrk="1" hangingPunct="1"/>
            <a:r>
              <a:rPr lang="en-GB" smtClean="0">
                <a:ea typeface="ＭＳ Ｐゴシック" panose="020B0600070205080204" pitchFamily="34" charset="-128"/>
              </a:rPr>
              <a:t>…and now?</a:t>
            </a:r>
          </a:p>
        </p:txBody>
      </p:sp>
      <p:pic>
        <p:nvPicPr>
          <p:cNvPr id="18435" name="Advanced CAD.avi" descr="/Users/Chris/Documents/SCHOOL/A level/Theory/B - Digital Technology/Video clips/Advanced CAD.avi">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990600" y="1066800"/>
            <a:ext cx="7213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4003" fill="hold"/>
                                        <p:tgtEl>
                                          <p:spTgt spid="1843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8435"/>
                </p:tgtEl>
              </p:cMediaNode>
            </p:video>
            <p:seq concurrent="1" nextAc="seek">
              <p:cTn id="8" restart="whenNotActive" fill="hold" evtFilter="cancelBubble" nodeType="interactiveSeq">
                <p:stCondLst>
                  <p:cond evt="onClick" delay="0">
                    <p:tgtEl>
                      <p:spTgt spid="1843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8435"/>
                                        </p:tgtEl>
                                      </p:cBhvr>
                                    </p:cmd>
                                  </p:childTnLst>
                                </p:cTn>
                              </p:par>
                            </p:childTnLst>
                          </p:cTn>
                        </p:par>
                      </p:childTnLst>
                    </p:cTn>
                  </p:par>
                </p:childTnLst>
              </p:cTn>
              <p:nextCondLst>
                <p:cond evt="onClick" delay="0">
                  <p:tgtEl>
                    <p:spTgt spid="1843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304800" y="277813"/>
            <a:ext cx="8839200" cy="1139825"/>
          </a:xfrm>
        </p:spPr>
        <p:txBody>
          <a:bodyPr/>
          <a:lstStyle/>
          <a:p>
            <a:pPr eaLnBrk="1" hangingPunct="1"/>
            <a:r>
              <a:rPr lang="en-GB" sz="3600" dirty="0" smtClean="0">
                <a:ea typeface="ＭＳ Ｐゴシック" panose="020B0600070205080204" pitchFamily="34" charset="-128"/>
              </a:rPr>
              <a:t>Computer Integrated Manufacture (CIM)</a:t>
            </a:r>
          </a:p>
        </p:txBody>
      </p:sp>
      <p:sp>
        <p:nvSpPr>
          <p:cNvPr id="19458" name="Content Placeholder 2"/>
          <p:cNvSpPr txBox="1">
            <a:spLocks/>
          </p:cNvSpPr>
          <p:nvPr/>
        </p:nvSpPr>
        <p:spPr bwMode="auto">
          <a:xfrm>
            <a:off x="304800" y="1295400"/>
            <a:ext cx="4122738"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chemeClr val="accent1"/>
              </a:buClr>
              <a:buSzPct val="65000"/>
              <a:buFont typeface="Wingdings" panose="05000000000000000000" pitchFamily="2" charset="2"/>
              <a:buChar char="n"/>
            </a:pPr>
            <a:r>
              <a:rPr lang="en-US" sz="2200" dirty="0"/>
              <a:t>Designed on Computer</a:t>
            </a:r>
          </a:p>
          <a:p>
            <a:pPr eaLnBrk="1" hangingPunct="1">
              <a:spcBef>
                <a:spcPct val="20000"/>
              </a:spcBef>
              <a:buClr>
                <a:schemeClr val="accent1"/>
              </a:buClr>
              <a:buSzPct val="65000"/>
              <a:buFont typeface="Wingdings" panose="05000000000000000000" pitchFamily="2" charset="2"/>
              <a:buChar char="n"/>
            </a:pPr>
            <a:r>
              <a:rPr lang="en-US" sz="2200" dirty="0"/>
              <a:t>Prototype produced by 3D printer</a:t>
            </a:r>
          </a:p>
          <a:p>
            <a:pPr eaLnBrk="1" hangingPunct="1">
              <a:spcBef>
                <a:spcPct val="20000"/>
              </a:spcBef>
              <a:buClr>
                <a:schemeClr val="accent1"/>
              </a:buClr>
              <a:buSzPct val="65000"/>
              <a:buFont typeface="Wingdings" panose="05000000000000000000" pitchFamily="2" charset="2"/>
              <a:buChar char="n"/>
            </a:pPr>
            <a:r>
              <a:rPr lang="en-US" sz="2200" dirty="0"/>
              <a:t>Materials ordered and monitored by computer</a:t>
            </a:r>
          </a:p>
          <a:p>
            <a:pPr eaLnBrk="1" hangingPunct="1">
              <a:spcBef>
                <a:spcPct val="20000"/>
              </a:spcBef>
              <a:buClr>
                <a:schemeClr val="accent1"/>
              </a:buClr>
              <a:buSzPct val="65000"/>
              <a:buFont typeface="Wingdings" panose="05000000000000000000" pitchFamily="2" charset="2"/>
              <a:buChar char="n"/>
            </a:pPr>
            <a:r>
              <a:rPr lang="en-US" sz="2200" dirty="0"/>
              <a:t>Computer controlled machines make the product</a:t>
            </a:r>
          </a:p>
          <a:p>
            <a:pPr eaLnBrk="1" hangingPunct="1">
              <a:spcBef>
                <a:spcPct val="20000"/>
              </a:spcBef>
              <a:buClr>
                <a:schemeClr val="accent1"/>
              </a:buClr>
              <a:buSzPct val="65000"/>
              <a:buFont typeface="Wingdings" panose="05000000000000000000" pitchFamily="2" charset="2"/>
              <a:buChar char="n"/>
            </a:pPr>
            <a:r>
              <a:rPr lang="en-US" sz="2200" dirty="0"/>
              <a:t>Computer system monitors quality</a:t>
            </a:r>
          </a:p>
          <a:p>
            <a:pPr eaLnBrk="1" hangingPunct="1">
              <a:spcBef>
                <a:spcPct val="20000"/>
              </a:spcBef>
              <a:buClr>
                <a:schemeClr val="accent1"/>
              </a:buClr>
              <a:buSzPct val="65000"/>
              <a:buFont typeface="Wingdings" panose="05000000000000000000" pitchFamily="2" charset="2"/>
              <a:buChar char="n"/>
            </a:pPr>
            <a:r>
              <a:rPr lang="en-US" sz="2200" dirty="0"/>
              <a:t>Packaged and stored in warehouse by computer controlled vehicles</a:t>
            </a:r>
            <a:endParaRPr lang="en-GB" sz="2200" dirty="0"/>
          </a:p>
        </p:txBody>
      </p:sp>
      <p:pic>
        <p:nvPicPr>
          <p:cNvPr id="2" name="COMPUTER - INTEGRATED MANUFACTURING [SaveYouTube.co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55976" y="1772816"/>
            <a:ext cx="4470400" cy="3327400"/>
          </a:xfrm>
          <a:prstGeom prst="rect">
            <a:avLst/>
          </a:prstGeom>
        </p:spPr>
      </p:pic>
    </p:spTree>
    <p:extLst>
      <p:ext uri="{BB962C8B-B14F-4D97-AF65-F5344CB8AC3E}">
        <p14:creationId xmlns:p14="http://schemas.microsoft.com/office/powerpoint/2010/main" val="32093012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71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8" fill="hold" grpId="0" nodeType="clickEffect">
                                  <p:stCondLst>
                                    <p:cond delay="0"/>
                                  </p:stCondLst>
                                  <p:childTnLst>
                                    <p:set>
                                      <p:cBhvr>
                                        <p:cTn id="10" dur="1" fill="hold">
                                          <p:stCondLst>
                                            <p:cond delay="0"/>
                                          </p:stCondLst>
                                        </p:cTn>
                                        <p:tgtEl>
                                          <p:spTgt spid="19458">
                                            <p:txEl>
                                              <p:pRg st="0" end="0"/>
                                            </p:txEl>
                                          </p:spTgt>
                                        </p:tgtEl>
                                        <p:attrNameLst>
                                          <p:attrName>style.visibility</p:attrName>
                                        </p:attrNameLst>
                                      </p:cBhvr>
                                      <p:to>
                                        <p:strVal val="visible"/>
                                      </p:to>
                                    </p:set>
                                    <p:anim calcmode="lin" valueType="num">
                                      <p:cBhvr additive="base">
                                        <p:cTn id="11" dur="500"/>
                                        <p:tgtEl>
                                          <p:spTgt spid="19458">
                                            <p:txEl>
                                              <p:pRg st="0" end="0"/>
                                            </p:txEl>
                                          </p:spTgt>
                                        </p:tgtEl>
                                        <p:attrNameLst>
                                          <p:attrName>ppt_x</p:attrName>
                                        </p:attrNameLst>
                                      </p:cBhvr>
                                      <p:tavLst>
                                        <p:tav tm="0">
                                          <p:val>
                                            <p:strVal val="#ppt_x-#ppt_w*1.125000"/>
                                          </p:val>
                                        </p:tav>
                                        <p:tav tm="100000">
                                          <p:val>
                                            <p:strVal val="#ppt_x"/>
                                          </p:val>
                                        </p:tav>
                                      </p:tavLst>
                                    </p:anim>
                                    <p:animEffect transition="in" filter="wipe(right)">
                                      <p:cBhvr>
                                        <p:cTn id="12" dur="500"/>
                                        <p:tgtEl>
                                          <p:spTgt spid="1945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19458">
                                            <p:txEl>
                                              <p:pRg st="1" end="1"/>
                                            </p:txEl>
                                          </p:spTgt>
                                        </p:tgtEl>
                                        <p:attrNameLst>
                                          <p:attrName>style.visibility</p:attrName>
                                        </p:attrNameLst>
                                      </p:cBhvr>
                                      <p:to>
                                        <p:strVal val="visible"/>
                                      </p:to>
                                    </p:set>
                                    <p:anim calcmode="lin" valueType="num">
                                      <p:cBhvr additive="base">
                                        <p:cTn id="17" dur="500"/>
                                        <p:tgtEl>
                                          <p:spTgt spid="19458">
                                            <p:txEl>
                                              <p:pRg st="1" end="1"/>
                                            </p:txEl>
                                          </p:spTgt>
                                        </p:tgtEl>
                                        <p:attrNameLst>
                                          <p:attrName>ppt_x</p:attrName>
                                        </p:attrNameLst>
                                      </p:cBhvr>
                                      <p:tavLst>
                                        <p:tav tm="0">
                                          <p:val>
                                            <p:strVal val="#ppt_x-#ppt_w*1.125000"/>
                                          </p:val>
                                        </p:tav>
                                        <p:tav tm="100000">
                                          <p:val>
                                            <p:strVal val="#ppt_x"/>
                                          </p:val>
                                        </p:tav>
                                      </p:tavLst>
                                    </p:anim>
                                    <p:animEffect transition="in" filter="wipe(right)">
                                      <p:cBhvr>
                                        <p:cTn id="18" dur="500"/>
                                        <p:tgtEl>
                                          <p:spTgt spid="1945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8" fill="hold" grpId="0" nodeType="clickEffect">
                                  <p:stCondLst>
                                    <p:cond delay="0"/>
                                  </p:stCondLst>
                                  <p:childTnLst>
                                    <p:set>
                                      <p:cBhvr>
                                        <p:cTn id="22" dur="1" fill="hold">
                                          <p:stCondLst>
                                            <p:cond delay="0"/>
                                          </p:stCondLst>
                                        </p:cTn>
                                        <p:tgtEl>
                                          <p:spTgt spid="19458">
                                            <p:txEl>
                                              <p:pRg st="2" end="2"/>
                                            </p:txEl>
                                          </p:spTgt>
                                        </p:tgtEl>
                                        <p:attrNameLst>
                                          <p:attrName>style.visibility</p:attrName>
                                        </p:attrNameLst>
                                      </p:cBhvr>
                                      <p:to>
                                        <p:strVal val="visible"/>
                                      </p:to>
                                    </p:set>
                                    <p:anim calcmode="lin" valueType="num">
                                      <p:cBhvr additive="base">
                                        <p:cTn id="23" dur="500"/>
                                        <p:tgtEl>
                                          <p:spTgt spid="19458">
                                            <p:txEl>
                                              <p:pRg st="2" end="2"/>
                                            </p:txEl>
                                          </p:spTgt>
                                        </p:tgtEl>
                                        <p:attrNameLst>
                                          <p:attrName>ppt_x</p:attrName>
                                        </p:attrNameLst>
                                      </p:cBhvr>
                                      <p:tavLst>
                                        <p:tav tm="0">
                                          <p:val>
                                            <p:strVal val="#ppt_x-#ppt_w*1.125000"/>
                                          </p:val>
                                        </p:tav>
                                        <p:tav tm="100000">
                                          <p:val>
                                            <p:strVal val="#ppt_x"/>
                                          </p:val>
                                        </p:tav>
                                      </p:tavLst>
                                    </p:anim>
                                    <p:animEffect transition="in" filter="wipe(right)">
                                      <p:cBhvr>
                                        <p:cTn id="24" dur="500"/>
                                        <p:tgtEl>
                                          <p:spTgt spid="19458">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8" fill="hold" grpId="0" nodeType="clickEffect">
                                  <p:stCondLst>
                                    <p:cond delay="0"/>
                                  </p:stCondLst>
                                  <p:childTnLst>
                                    <p:set>
                                      <p:cBhvr>
                                        <p:cTn id="28" dur="1" fill="hold">
                                          <p:stCondLst>
                                            <p:cond delay="0"/>
                                          </p:stCondLst>
                                        </p:cTn>
                                        <p:tgtEl>
                                          <p:spTgt spid="19458">
                                            <p:txEl>
                                              <p:pRg st="3" end="3"/>
                                            </p:txEl>
                                          </p:spTgt>
                                        </p:tgtEl>
                                        <p:attrNameLst>
                                          <p:attrName>style.visibility</p:attrName>
                                        </p:attrNameLst>
                                      </p:cBhvr>
                                      <p:to>
                                        <p:strVal val="visible"/>
                                      </p:to>
                                    </p:set>
                                    <p:anim calcmode="lin" valueType="num">
                                      <p:cBhvr additive="base">
                                        <p:cTn id="29" dur="500"/>
                                        <p:tgtEl>
                                          <p:spTgt spid="19458">
                                            <p:txEl>
                                              <p:pRg st="3" end="3"/>
                                            </p:txEl>
                                          </p:spTgt>
                                        </p:tgtEl>
                                        <p:attrNameLst>
                                          <p:attrName>ppt_x</p:attrName>
                                        </p:attrNameLst>
                                      </p:cBhvr>
                                      <p:tavLst>
                                        <p:tav tm="0">
                                          <p:val>
                                            <p:strVal val="#ppt_x-#ppt_w*1.125000"/>
                                          </p:val>
                                        </p:tav>
                                        <p:tav tm="100000">
                                          <p:val>
                                            <p:strVal val="#ppt_x"/>
                                          </p:val>
                                        </p:tav>
                                      </p:tavLst>
                                    </p:anim>
                                    <p:animEffect transition="in" filter="wipe(right)">
                                      <p:cBhvr>
                                        <p:cTn id="30" dur="500"/>
                                        <p:tgtEl>
                                          <p:spTgt spid="19458">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8" fill="hold" grpId="0" nodeType="clickEffect">
                                  <p:stCondLst>
                                    <p:cond delay="0"/>
                                  </p:stCondLst>
                                  <p:childTnLst>
                                    <p:set>
                                      <p:cBhvr>
                                        <p:cTn id="34" dur="1" fill="hold">
                                          <p:stCondLst>
                                            <p:cond delay="0"/>
                                          </p:stCondLst>
                                        </p:cTn>
                                        <p:tgtEl>
                                          <p:spTgt spid="19458">
                                            <p:txEl>
                                              <p:pRg st="4" end="4"/>
                                            </p:txEl>
                                          </p:spTgt>
                                        </p:tgtEl>
                                        <p:attrNameLst>
                                          <p:attrName>style.visibility</p:attrName>
                                        </p:attrNameLst>
                                      </p:cBhvr>
                                      <p:to>
                                        <p:strVal val="visible"/>
                                      </p:to>
                                    </p:set>
                                    <p:anim calcmode="lin" valueType="num">
                                      <p:cBhvr additive="base">
                                        <p:cTn id="35" dur="500"/>
                                        <p:tgtEl>
                                          <p:spTgt spid="19458">
                                            <p:txEl>
                                              <p:pRg st="4" end="4"/>
                                            </p:txEl>
                                          </p:spTgt>
                                        </p:tgtEl>
                                        <p:attrNameLst>
                                          <p:attrName>ppt_x</p:attrName>
                                        </p:attrNameLst>
                                      </p:cBhvr>
                                      <p:tavLst>
                                        <p:tav tm="0">
                                          <p:val>
                                            <p:strVal val="#ppt_x-#ppt_w*1.125000"/>
                                          </p:val>
                                        </p:tav>
                                        <p:tav tm="100000">
                                          <p:val>
                                            <p:strVal val="#ppt_x"/>
                                          </p:val>
                                        </p:tav>
                                      </p:tavLst>
                                    </p:anim>
                                    <p:animEffect transition="in" filter="wipe(right)">
                                      <p:cBhvr>
                                        <p:cTn id="36" dur="500"/>
                                        <p:tgtEl>
                                          <p:spTgt spid="19458">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8" fill="hold" grpId="0" nodeType="clickEffect">
                                  <p:stCondLst>
                                    <p:cond delay="0"/>
                                  </p:stCondLst>
                                  <p:childTnLst>
                                    <p:set>
                                      <p:cBhvr>
                                        <p:cTn id="40" dur="1" fill="hold">
                                          <p:stCondLst>
                                            <p:cond delay="0"/>
                                          </p:stCondLst>
                                        </p:cTn>
                                        <p:tgtEl>
                                          <p:spTgt spid="19458">
                                            <p:txEl>
                                              <p:pRg st="5" end="5"/>
                                            </p:txEl>
                                          </p:spTgt>
                                        </p:tgtEl>
                                        <p:attrNameLst>
                                          <p:attrName>style.visibility</p:attrName>
                                        </p:attrNameLst>
                                      </p:cBhvr>
                                      <p:to>
                                        <p:strVal val="visible"/>
                                      </p:to>
                                    </p:set>
                                    <p:anim calcmode="lin" valueType="num">
                                      <p:cBhvr additive="base">
                                        <p:cTn id="41" dur="500"/>
                                        <p:tgtEl>
                                          <p:spTgt spid="19458">
                                            <p:txEl>
                                              <p:pRg st="5" end="5"/>
                                            </p:txEl>
                                          </p:spTgt>
                                        </p:tgtEl>
                                        <p:attrNameLst>
                                          <p:attrName>ppt_x</p:attrName>
                                        </p:attrNameLst>
                                      </p:cBhvr>
                                      <p:tavLst>
                                        <p:tav tm="0">
                                          <p:val>
                                            <p:strVal val="#ppt_x-#ppt_w*1.125000"/>
                                          </p:val>
                                        </p:tav>
                                        <p:tav tm="100000">
                                          <p:val>
                                            <p:strVal val="#ppt_x"/>
                                          </p:val>
                                        </p:tav>
                                      </p:tavLst>
                                    </p:anim>
                                    <p:animEffect transition="in" filter="wipe(right)">
                                      <p:cBhvr>
                                        <p:cTn id="42" dur="500"/>
                                        <p:tgtEl>
                                          <p:spTgt spid="1945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3" fill="hold" display="0">
                  <p:stCondLst>
                    <p:cond delay="indefinite"/>
                  </p:stCondLst>
                </p:cTn>
                <p:tgtEl>
                  <p:spTgt spid="2"/>
                </p:tgtEl>
              </p:cMediaNode>
            </p:video>
            <p:seq concurrent="1" nextAc="seek">
              <p:cTn id="44" restart="whenNotActive" fill="hold" evtFilter="cancelBubble" nodeType="interactiveSeq">
                <p:stCondLst>
                  <p:cond evt="onClick" delay="0">
                    <p:tgtEl>
                      <p:spTgt spid="2"/>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2"/>
                                        </p:tgtEl>
                                      </p:cBhvr>
                                    </p:cmd>
                                  </p:childTnLst>
                                </p:cTn>
                              </p:par>
                            </p:childTnLst>
                          </p:cTn>
                        </p:par>
                      </p:childTnLst>
                    </p:cTn>
                  </p:par>
                </p:childTnLst>
              </p:cTn>
              <p:nextCondLst>
                <p:cond evt="onClick" delay="0">
                  <p:tgtEl>
                    <p:spTgt spid="2"/>
                  </p:tgtEl>
                </p:cond>
              </p:nextCondLst>
            </p:seq>
          </p:childTnLst>
        </p:cTn>
      </p:par>
    </p:tnLst>
    <p:bldLst>
      <p:bldP spid="1945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4"/>
          <p:cNvSpPr>
            <a:spLocks noGrp="1" noChangeArrowheads="1"/>
          </p:cNvSpPr>
          <p:nvPr>
            <p:ph type="title"/>
          </p:nvPr>
        </p:nvSpPr>
        <p:spPr/>
        <p:txBody>
          <a:bodyPr/>
          <a:lstStyle/>
          <a:p>
            <a:pPr eaLnBrk="1" hangingPunct="1"/>
            <a:r>
              <a:rPr lang="en-GB" smtClean="0">
                <a:ea typeface="ＭＳ Ｐゴシック" panose="020B0600070205080204" pitchFamily="34" charset="-128"/>
              </a:rPr>
              <a:t>Testing / Modelling</a:t>
            </a:r>
          </a:p>
        </p:txBody>
      </p:sp>
      <p:sp>
        <p:nvSpPr>
          <p:cNvPr id="20482" name="Rectangle 5"/>
          <p:cNvSpPr>
            <a:spLocks noGrp="1" noChangeArrowheads="1"/>
          </p:cNvSpPr>
          <p:nvPr>
            <p:ph idx="1"/>
          </p:nvPr>
        </p:nvSpPr>
        <p:spPr>
          <a:xfrm>
            <a:off x="381000" y="1295400"/>
            <a:ext cx="4262438" cy="4824413"/>
          </a:xfrm>
        </p:spPr>
        <p:txBody>
          <a:bodyPr>
            <a:normAutofit/>
          </a:bodyPr>
          <a:lstStyle/>
          <a:p>
            <a:pPr eaLnBrk="1" hangingPunct="1">
              <a:lnSpc>
                <a:spcPct val="90000"/>
              </a:lnSpc>
              <a:buFont typeface="Wingdings" panose="05000000000000000000" pitchFamily="2" charset="2"/>
              <a:buNone/>
            </a:pPr>
            <a:r>
              <a:rPr lang="en-GB" sz="1900" b="1" dirty="0" smtClean="0">
                <a:ea typeface="ＭＳ Ｐゴシック" panose="020B0600070205080204" pitchFamily="34" charset="-128"/>
              </a:rPr>
              <a:t>Why is this important?</a:t>
            </a:r>
          </a:p>
          <a:p>
            <a:pPr eaLnBrk="1" hangingPunct="1">
              <a:lnSpc>
                <a:spcPct val="90000"/>
              </a:lnSpc>
            </a:pPr>
            <a:endParaRPr lang="en-GB" sz="1900" dirty="0" smtClean="0">
              <a:ea typeface="ＭＳ Ｐゴシック" panose="020B0600070205080204" pitchFamily="34" charset="-128"/>
            </a:endParaRPr>
          </a:p>
          <a:p>
            <a:pPr eaLnBrk="1" hangingPunct="1">
              <a:lnSpc>
                <a:spcPct val="90000"/>
              </a:lnSpc>
            </a:pPr>
            <a:r>
              <a:rPr lang="en-GB" sz="1900" dirty="0" smtClean="0">
                <a:ea typeface="ＭＳ Ｐゴシック" panose="020B0600070205080204" pitchFamily="34" charset="-128"/>
              </a:rPr>
              <a:t>Testing not only relates to testing of a product once it is made but can also relate to testing of a product in order to ensure it will work before it is made.</a:t>
            </a:r>
          </a:p>
          <a:p>
            <a:pPr eaLnBrk="1" hangingPunct="1">
              <a:lnSpc>
                <a:spcPct val="90000"/>
              </a:lnSpc>
            </a:pPr>
            <a:endParaRPr lang="en-GB" sz="1900" dirty="0" smtClean="0">
              <a:ea typeface="ＭＳ Ｐゴシック" panose="020B0600070205080204" pitchFamily="34" charset="-128"/>
            </a:endParaRPr>
          </a:p>
          <a:p>
            <a:pPr eaLnBrk="1" hangingPunct="1">
              <a:lnSpc>
                <a:spcPct val="90000"/>
              </a:lnSpc>
            </a:pPr>
            <a:r>
              <a:rPr lang="en-GB" sz="1900" dirty="0" smtClean="0">
                <a:ea typeface="ＭＳ Ｐゴシック" panose="020B0600070205080204" pitchFamily="34" charset="-128"/>
              </a:rPr>
              <a:t>Testing can be about COMPUTER SIMULATION – this is useful in real-life situations where human testing is too dangerous.</a:t>
            </a:r>
          </a:p>
          <a:p>
            <a:pPr eaLnBrk="1" hangingPunct="1">
              <a:lnSpc>
                <a:spcPct val="90000"/>
              </a:lnSpc>
            </a:pPr>
            <a:endParaRPr lang="en-GB" sz="1900" dirty="0" smtClean="0">
              <a:ea typeface="ＭＳ Ｐゴシック" panose="020B0600070205080204" pitchFamily="34" charset="-128"/>
            </a:endParaRPr>
          </a:p>
          <a:p>
            <a:pPr eaLnBrk="1" hangingPunct="1">
              <a:lnSpc>
                <a:spcPct val="90000"/>
              </a:lnSpc>
            </a:pPr>
            <a:r>
              <a:rPr lang="en-GB" sz="1900" dirty="0" smtClean="0">
                <a:ea typeface="ＭＳ Ｐゴシック" panose="020B0600070205080204" pitchFamily="34" charset="-128"/>
              </a:rPr>
              <a:t>Machine Processes can be simulated to test tool selection</a:t>
            </a:r>
          </a:p>
          <a:p>
            <a:pPr eaLnBrk="1" hangingPunct="1">
              <a:lnSpc>
                <a:spcPct val="90000"/>
              </a:lnSpc>
              <a:buFont typeface="Wingdings" panose="05000000000000000000" pitchFamily="2" charset="2"/>
              <a:buNone/>
            </a:pPr>
            <a:r>
              <a:rPr lang="en-GB" sz="1300" dirty="0" smtClean="0">
                <a:ea typeface="ＭＳ Ｐゴシック" panose="020B0600070205080204" pitchFamily="34" charset="-128"/>
              </a:rPr>
              <a:t> </a:t>
            </a:r>
          </a:p>
        </p:txBody>
      </p:sp>
      <p:pic>
        <p:nvPicPr>
          <p:cNvPr id="20483"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04025" y="1412875"/>
            <a:ext cx="1989138"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Fluid Dynamic Software.avi" descr="/Users/Chris/Documents/SCHOOL/A level/Theory/B - Digital Technology/Video clips/Fluid Dynamic Software.avi">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srcRect/>
          <a:stretch>
            <a:fillRect/>
          </a:stretch>
        </p:blipFill>
        <p:spPr bwMode="auto">
          <a:xfrm>
            <a:off x="4716463" y="3716338"/>
            <a:ext cx="4219575" cy="2743200"/>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482">
                                            <p:txEl>
                                              <p:pRg st="0" end="0"/>
                                            </p:txEl>
                                          </p:spTgt>
                                        </p:tgtEl>
                                        <p:attrNameLst>
                                          <p:attrName>style.visibility</p:attrName>
                                        </p:attrNameLst>
                                      </p:cBhvr>
                                      <p:to>
                                        <p:strVal val="visible"/>
                                      </p:to>
                                    </p:set>
                                    <p:animEffect transition="in" filter="dissolve">
                                      <p:cBhvr>
                                        <p:cTn id="7" dur="500"/>
                                        <p:tgtEl>
                                          <p:spTgt spid="20482">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0482">
                                            <p:txEl>
                                              <p:pRg st="2" end="2"/>
                                            </p:txEl>
                                          </p:spTgt>
                                        </p:tgtEl>
                                        <p:attrNameLst>
                                          <p:attrName>style.visibility</p:attrName>
                                        </p:attrNameLst>
                                      </p:cBhvr>
                                      <p:to>
                                        <p:strVal val="visible"/>
                                      </p:to>
                                    </p:set>
                                    <p:animEffect transition="in" filter="dissolve">
                                      <p:cBhvr>
                                        <p:cTn id="10" dur="500"/>
                                        <p:tgtEl>
                                          <p:spTgt spid="20482">
                                            <p:txEl>
                                              <p:pRg st="2" end="2"/>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0482">
                                            <p:txEl>
                                              <p:pRg st="4" end="4"/>
                                            </p:txEl>
                                          </p:spTgt>
                                        </p:tgtEl>
                                        <p:attrNameLst>
                                          <p:attrName>style.visibility</p:attrName>
                                        </p:attrNameLst>
                                      </p:cBhvr>
                                      <p:to>
                                        <p:strVal val="visible"/>
                                      </p:to>
                                    </p:set>
                                    <p:animEffect transition="in" filter="dissolve">
                                      <p:cBhvr>
                                        <p:cTn id="13" dur="500"/>
                                        <p:tgtEl>
                                          <p:spTgt spid="20482">
                                            <p:txEl>
                                              <p:pRg st="4" end="4"/>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0482">
                                            <p:txEl>
                                              <p:pRg st="6" end="6"/>
                                            </p:txEl>
                                          </p:spTgt>
                                        </p:tgtEl>
                                        <p:attrNameLst>
                                          <p:attrName>style.visibility</p:attrName>
                                        </p:attrNameLst>
                                      </p:cBhvr>
                                      <p:to>
                                        <p:strVal val="visible"/>
                                      </p:to>
                                    </p:set>
                                    <p:animEffect transition="in" filter="dissolve">
                                      <p:cBhvr>
                                        <p:cTn id="16" dur="500"/>
                                        <p:tgtEl>
                                          <p:spTgt spid="20482">
                                            <p:txEl>
                                              <p:pRg st="6" end="6"/>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0482">
                                            <p:txEl>
                                              <p:pRg st="7" end="7"/>
                                            </p:txEl>
                                          </p:spTgt>
                                        </p:tgtEl>
                                        <p:attrNameLst>
                                          <p:attrName>style.visibility</p:attrName>
                                        </p:attrNameLst>
                                      </p:cBhvr>
                                      <p:to>
                                        <p:strVal val="visible"/>
                                      </p:to>
                                    </p:set>
                                    <p:animEffect transition="in" filter="dissolve">
                                      <p:cBhvr>
                                        <p:cTn id="19" dur="500"/>
                                        <p:tgtEl>
                                          <p:spTgt spid="20482">
                                            <p:txEl>
                                              <p:pRg st="7" end="7"/>
                                            </p:txEl>
                                          </p:spTgt>
                                        </p:tgtEl>
                                      </p:cBhvr>
                                    </p:animEffect>
                                  </p:childTnLst>
                                </p:cTn>
                              </p:par>
                            </p:childTnLst>
                          </p:cTn>
                        </p:par>
                        <p:par>
                          <p:cTn id="20" fill="hold">
                            <p:stCondLst>
                              <p:cond delay="500"/>
                            </p:stCondLst>
                            <p:childTnLst>
                              <p:par>
                                <p:cTn id="21" presetID="1" presetClass="mediacall" presetSubtype="0" fill="hold" nodeType="afterEffect">
                                  <p:stCondLst>
                                    <p:cond delay="0"/>
                                  </p:stCondLst>
                                  <p:childTnLst>
                                    <p:cmd type="call" cmd="playFrom(0.0)">
                                      <p:cBhvr>
                                        <p:cTn id="22" dur="17500" fill="hold"/>
                                        <p:tgtEl>
                                          <p:spTgt spid="2048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23" fill="hold" display="0">
                  <p:stCondLst>
                    <p:cond delay="indefinite"/>
                  </p:stCondLst>
                </p:cTn>
                <p:tgtEl>
                  <p:spTgt spid="20485"/>
                </p:tgtEl>
              </p:cMediaNode>
            </p:video>
            <p:seq concurrent="1" nextAc="seek">
              <p:cTn id="24" restart="whenNotActive" fill="hold" evtFilter="cancelBubble" nodeType="interactiveSeq">
                <p:stCondLst>
                  <p:cond evt="onClick" delay="0">
                    <p:tgtEl>
                      <p:spTgt spid="20485"/>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20485"/>
                                        </p:tgtEl>
                                      </p:cBhvr>
                                    </p:cmd>
                                  </p:childTnLst>
                                </p:cTn>
                              </p:par>
                            </p:childTnLst>
                          </p:cTn>
                        </p:par>
                      </p:childTnLst>
                    </p:cTn>
                  </p:par>
                </p:childTnLst>
              </p:cTn>
              <p:nextCondLst>
                <p:cond evt="onClick" delay="0">
                  <p:tgtEl>
                    <p:spTgt spid="20485"/>
                  </p:tgtEl>
                </p:cond>
              </p:nextCondLst>
            </p:seq>
          </p:childTnLst>
        </p:cTn>
      </p:par>
    </p:tnLst>
    <p:bldLst>
      <p:bldP spid="20482"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908720"/>
            <a:ext cx="8229600" cy="1143000"/>
          </a:xfrm>
        </p:spPr>
        <p:txBody>
          <a:bodyPr/>
          <a:lstStyle/>
          <a:p>
            <a:r>
              <a:rPr lang="en-GB" dirty="0" smtClean="0"/>
              <a:t>Mini Challenge</a:t>
            </a:r>
            <a:endParaRPr lang="en-GB" dirty="0"/>
          </a:p>
        </p:txBody>
      </p:sp>
      <p:sp>
        <p:nvSpPr>
          <p:cNvPr id="3" name="Rectangle 2"/>
          <p:cNvSpPr/>
          <p:nvPr/>
        </p:nvSpPr>
        <p:spPr>
          <a:xfrm>
            <a:off x="0" y="2420888"/>
            <a:ext cx="9144000" cy="4591000"/>
          </a:xfrm>
          <a:prstGeom prst="rect">
            <a:avLst/>
          </a:prstGeom>
        </p:spPr>
        <p:txBody>
          <a:bodyPr wrap="square">
            <a:spAutoFit/>
          </a:bodyPr>
          <a:lstStyle/>
          <a:p>
            <a:r>
              <a:rPr lang="en-US" sz="2400" b="1" dirty="0" smtClean="0"/>
              <a:t>There </a:t>
            </a:r>
            <a:r>
              <a:rPr lang="en-US" sz="2400" b="1" dirty="0"/>
              <a:t>is often limited seating in outdoor public spaces. There is a need for a product that can provide permanent seating yet be sensitive to the surroundings. The product should be suitable for a minimum of two </a:t>
            </a:r>
            <a:r>
              <a:rPr lang="en-US" sz="2400" b="1" dirty="0" smtClean="0"/>
              <a:t>people.</a:t>
            </a:r>
          </a:p>
          <a:p>
            <a:endParaRPr lang="en-US" sz="2400" b="1" dirty="0"/>
          </a:p>
          <a:p>
            <a:r>
              <a:rPr lang="en-US" sz="2400" b="1" dirty="0" smtClean="0"/>
              <a:t>You will:</a:t>
            </a:r>
          </a:p>
          <a:p>
            <a:pPr marL="342900" indent="-342900">
              <a:lnSpc>
                <a:spcPct val="150000"/>
              </a:lnSpc>
              <a:buFont typeface="Arial"/>
              <a:buChar char="•"/>
            </a:pPr>
            <a:r>
              <a:rPr lang="en-US" sz="2000" b="1" dirty="0" smtClean="0"/>
              <a:t>Write a Brief </a:t>
            </a:r>
            <a:r>
              <a:rPr lang="en-US" sz="2000" dirty="0" smtClean="0"/>
              <a:t>(5 </a:t>
            </a:r>
            <a:r>
              <a:rPr lang="en-US" sz="2000" dirty="0" err="1" smtClean="0"/>
              <a:t>mins</a:t>
            </a:r>
            <a:r>
              <a:rPr lang="en-US" sz="2000" dirty="0" smtClean="0"/>
              <a:t>)</a:t>
            </a:r>
          </a:p>
          <a:p>
            <a:pPr marL="342900" indent="-342900">
              <a:lnSpc>
                <a:spcPct val="150000"/>
              </a:lnSpc>
              <a:buFont typeface="Arial"/>
              <a:buChar char="•"/>
            </a:pPr>
            <a:r>
              <a:rPr lang="en-US" sz="2000" b="1" dirty="0" smtClean="0"/>
              <a:t>Write a Specification </a:t>
            </a:r>
            <a:r>
              <a:rPr lang="en-US" sz="2000" dirty="0"/>
              <a:t>(</a:t>
            </a:r>
            <a:r>
              <a:rPr lang="en-US" sz="2000" dirty="0" smtClean="0"/>
              <a:t>5 </a:t>
            </a:r>
            <a:r>
              <a:rPr lang="en-US" sz="2000" dirty="0" err="1" smtClean="0"/>
              <a:t>mins</a:t>
            </a:r>
            <a:r>
              <a:rPr lang="en-US" sz="2000" dirty="0" smtClean="0"/>
              <a:t>)</a:t>
            </a:r>
            <a:endParaRPr lang="en-US" sz="2000" b="1" dirty="0" smtClean="0"/>
          </a:p>
          <a:p>
            <a:pPr marL="342900" indent="-342900">
              <a:lnSpc>
                <a:spcPct val="150000"/>
              </a:lnSpc>
              <a:buFont typeface="Arial"/>
              <a:buChar char="•"/>
            </a:pPr>
            <a:r>
              <a:rPr lang="en-US" sz="2000" b="1" dirty="0" smtClean="0"/>
              <a:t>Draw at least 2 ideas </a:t>
            </a:r>
            <a:r>
              <a:rPr lang="en-US" sz="2000" dirty="0" smtClean="0"/>
              <a:t>(20 </a:t>
            </a:r>
            <a:r>
              <a:rPr lang="en-US" sz="2000" dirty="0" err="1" smtClean="0"/>
              <a:t>mins</a:t>
            </a:r>
            <a:r>
              <a:rPr lang="en-US" sz="2000" dirty="0" smtClean="0"/>
              <a:t>)</a:t>
            </a:r>
            <a:endParaRPr lang="en-US" sz="2000" b="1" dirty="0" smtClean="0"/>
          </a:p>
          <a:p>
            <a:pPr marL="342900" indent="-342900">
              <a:lnSpc>
                <a:spcPct val="150000"/>
              </a:lnSpc>
              <a:buFont typeface="Arial"/>
              <a:buChar char="•"/>
            </a:pPr>
            <a:r>
              <a:rPr lang="en-US" sz="2000" b="1" dirty="0" smtClean="0"/>
              <a:t>Model the best idea in SKETCHUP </a:t>
            </a:r>
            <a:r>
              <a:rPr lang="en-US" sz="2000" dirty="0" smtClean="0"/>
              <a:t>(30 </a:t>
            </a:r>
            <a:r>
              <a:rPr lang="en-US" sz="2000" dirty="0" err="1" smtClean="0"/>
              <a:t>mins</a:t>
            </a:r>
            <a:r>
              <a:rPr lang="en-US" sz="2000" dirty="0"/>
              <a:t>)</a:t>
            </a:r>
          </a:p>
          <a:p>
            <a:pPr marL="342900" indent="-342900">
              <a:lnSpc>
                <a:spcPct val="150000"/>
              </a:lnSpc>
              <a:buFont typeface="Arial"/>
              <a:buChar char="•"/>
            </a:pPr>
            <a:endParaRPr lang="en-GB" sz="2000" dirty="0"/>
          </a:p>
        </p:txBody>
      </p:sp>
      <p:pic>
        <p:nvPicPr>
          <p:cNvPr id="5" name="Picture 4"/>
          <p:cNvPicPr>
            <a:picLocks noChangeAspect="1"/>
          </p:cNvPicPr>
          <p:nvPr/>
        </p:nvPicPr>
        <p:blipFill>
          <a:blip r:embed="rId2"/>
          <a:stretch>
            <a:fillRect/>
          </a:stretch>
        </p:blipFill>
        <p:spPr>
          <a:xfrm>
            <a:off x="323528" y="764704"/>
            <a:ext cx="1981200" cy="1333500"/>
          </a:xfrm>
          <a:prstGeom prst="rect">
            <a:avLst/>
          </a:prstGeom>
        </p:spPr>
      </p:pic>
      <p:pic>
        <p:nvPicPr>
          <p:cNvPr id="6" name="Picture 5"/>
          <p:cNvPicPr>
            <a:picLocks noChangeAspect="1"/>
          </p:cNvPicPr>
          <p:nvPr/>
        </p:nvPicPr>
        <p:blipFill>
          <a:blip r:embed="rId3"/>
          <a:stretch>
            <a:fillRect/>
          </a:stretch>
        </p:blipFill>
        <p:spPr>
          <a:xfrm>
            <a:off x="6948264" y="836712"/>
            <a:ext cx="1803400" cy="1358900"/>
          </a:xfrm>
          <a:prstGeom prst="rect">
            <a:avLst/>
          </a:prstGeom>
        </p:spPr>
      </p:pic>
      <p:pic>
        <p:nvPicPr>
          <p:cNvPr id="8" name="Picture 7"/>
          <p:cNvPicPr>
            <a:picLocks noChangeAspect="1"/>
          </p:cNvPicPr>
          <p:nvPr/>
        </p:nvPicPr>
        <p:blipFill>
          <a:blip r:embed="rId4"/>
          <a:stretch>
            <a:fillRect/>
          </a:stretch>
        </p:blipFill>
        <p:spPr>
          <a:xfrm>
            <a:off x="5868145" y="4996120"/>
            <a:ext cx="3275856" cy="1861880"/>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5508104" y="3140968"/>
            <a:ext cx="3959932" cy="2639955"/>
          </a:xfrm>
          <a:prstGeom prst="rect">
            <a:avLst/>
          </a:prstGeom>
        </p:spPr>
      </p:pic>
    </p:spTree>
    <p:extLst>
      <p:ext uri="{BB962C8B-B14F-4D97-AF65-F5344CB8AC3E}">
        <p14:creationId xmlns:p14="http://schemas.microsoft.com/office/powerpoint/2010/main" val="161760344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801</TotalTime>
  <Words>1380</Words>
  <Application>Microsoft Macintosh PowerPoint</Application>
  <PresentationFormat>On-screen Show (4:3)</PresentationFormat>
  <Paragraphs>186</Paragraphs>
  <Slides>19</Slides>
  <Notes>0</Notes>
  <HiddenSlides>2</HiddenSlides>
  <MMClips>17</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STARTER – ANSWER THE QUESTIONS</vt:lpstr>
      <vt:lpstr>B: The use of Digital Technology in designing and manufacturing processes</vt:lpstr>
      <vt:lpstr>By the end of this topic you should have developed a knowledge and understanding of:</vt:lpstr>
      <vt:lpstr>CAD                         CAM</vt:lpstr>
      <vt:lpstr>CAD. In the beginning…</vt:lpstr>
      <vt:lpstr>…and now?</vt:lpstr>
      <vt:lpstr>Computer Integrated Manufacture (CIM)</vt:lpstr>
      <vt:lpstr>Testing / Modelling</vt:lpstr>
      <vt:lpstr>Mini Challenge</vt:lpstr>
      <vt:lpstr>Homework</vt:lpstr>
      <vt:lpstr>Rapid Prototyping</vt:lpstr>
      <vt:lpstr>Laminated Object Manufacture (LOM)</vt:lpstr>
      <vt:lpstr>Stereo Lithography</vt:lpstr>
      <vt:lpstr>Laser Sintering</vt:lpstr>
      <vt:lpstr>3D Printing</vt:lpstr>
      <vt:lpstr>Fused Deposition Modelling FDM</vt:lpstr>
      <vt:lpstr>Stock control / Monitoring and purchase logistics</vt:lpstr>
      <vt:lpstr>High-Volume Production</vt:lpstr>
      <vt:lpstr>Computer Integrated Manufacture (CIM)</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Technology</dc:title>
  <dc:creator>Teacher</dc:creator>
  <cp:lastModifiedBy>Chris Rowe</cp:lastModifiedBy>
  <cp:revision>55</cp:revision>
  <cp:lastPrinted>2015-01-23T10:38:02Z</cp:lastPrinted>
  <dcterms:created xsi:type="dcterms:W3CDTF">2010-01-15T07:14:12Z</dcterms:created>
  <dcterms:modified xsi:type="dcterms:W3CDTF">2015-01-23T11:28:14Z</dcterms:modified>
</cp:coreProperties>
</file>