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39" r:id="rId2"/>
    <p:sldId id="540" r:id="rId3"/>
    <p:sldId id="547" r:id="rId4"/>
    <p:sldId id="542" r:id="rId5"/>
    <p:sldId id="563" r:id="rId6"/>
    <p:sldId id="559" r:id="rId7"/>
    <p:sldId id="560" r:id="rId8"/>
    <p:sldId id="548" r:id="rId9"/>
    <p:sldId id="564" r:id="rId10"/>
    <p:sldId id="561" r:id="rId11"/>
    <p:sldId id="562" r:id="rId12"/>
    <p:sldId id="549" r:id="rId13"/>
    <p:sldId id="550" r:id="rId14"/>
    <p:sldId id="551" r:id="rId15"/>
    <p:sldId id="552" r:id="rId16"/>
    <p:sldId id="554" r:id="rId17"/>
    <p:sldId id="565" r:id="rId18"/>
    <p:sldId id="555" r:id="rId19"/>
    <p:sldId id="566" r:id="rId20"/>
    <p:sldId id="556" r:id="rId21"/>
    <p:sldId id="557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74" autoAdjust="0"/>
  </p:normalViewPr>
  <p:slideViewPr>
    <p:cSldViewPr snapToGrid="0">
      <p:cViewPr varScale="1">
        <p:scale>
          <a:sx n="80" d="100"/>
          <a:sy n="80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2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63984-889A-4D0B-8DE1-C44CC3E7CDE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B5ED-F185-43F9-8EFA-738443137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1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002BC-145F-4B8F-9BF8-038EA98B6AD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1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3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Suggestion to focus on two:</a:t>
            </a:r>
          </a:p>
          <a:p>
            <a:r>
              <a:rPr lang="en-GB" dirty="0">
                <a:highlight>
                  <a:srgbClr val="FFFF00"/>
                </a:highlight>
              </a:rPr>
              <a:t>GDPR – treating peoples data correctly (impact on employees data, consumer data, supplier data etc)</a:t>
            </a:r>
          </a:p>
          <a:p>
            <a:r>
              <a:rPr lang="en-GB" dirty="0">
                <a:highlight>
                  <a:srgbClr val="FFFF00"/>
                </a:highlight>
              </a:rPr>
              <a:t>Pension – auto-enrolment impacts benefits to employees and becomes a cost of business</a:t>
            </a:r>
          </a:p>
          <a:p>
            <a:endParaRPr lang="en-GB" dirty="0"/>
          </a:p>
          <a:p>
            <a:r>
              <a:rPr lang="en-GB" dirty="0"/>
              <a:t>Other examples:</a:t>
            </a:r>
          </a:p>
          <a:p>
            <a:r>
              <a:rPr lang="en-GB" dirty="0">
                <a:highlight>
                  <a:srgbClr val="FFFF00"/>
                </a:highlight>
              </a:rPr>
              <a:t>Public Health England &gt; Remove?</a:t>
            </a:r>
          </a:p>
          <a:p>
            <a:r>
              <a:rPr lang="en-GB" dirty="0">
                <a:highlight>
                  <a:srgbClr val="FFFF00"/>
                </a:highlight>
              </a:rPr>
              <a:t>Product and Packaging</a:t>
            </a:r>
          </a:p>
          <a:p>
            <a:r>
              <a:rPr lang="en-GB" dirty="0"/>
              <a:t>Brexit &gt; Could drive new import and export tariffs and </a:t>
            </a:r>
            <a:r>
              <a:rPr lang="en-GB" dirty="0" err="1"/>
              <a:t>Dutys</a:t>
            </a:r>
            <a:r>
              <a:rPr lang="en-GB" dirty="0"/>
              <a:t>:</a:t>
            </a:r>
          </a:p>
          <a:p>
            <a:r>
              <a:rPr lang="en-GB" dirty="0"/>
              <a:t>If HARD Brexit – we move to World Trade Tariffs which are higher than we have under the EU, so we’d pay more duty which means our costs of producing a bottle of honey go up &gt; choice, increase cost or take hit on profit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4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Plastic is a key environmental factor facing all business &gt; with growing focus from shoppers &amp; customers to improve sustainability of packaging &amp; products</a:t>
            </a:r>
          </a:p>
          <a:p>
            <a:r>
              <a:rPr lang="en-GB" dirty="0"/>
              <a:t>Key habit changes we have seen the last couple of years:</a:t>
            </a:r>
          </a:p>
          <a:p>
            <a:r>
              <a:rPr lang="en-GB" dirty="0"/>
              <a:t>Move away from plastic shopping bags – with being trying to have </a:t>
            </a:r>
            <a:r>
              <a:rPr lang="en-GB" dirty="0" err="1"/>
              <a:t>resuable</a:t>
            </a:r>
            <a:r>
              <a:rPr lang="en-GB" dirty="0"/>
              <a:t> bags</a:t>
            </a:r>
          </a:p>
          <a:p>
            <a:r>
              <a:rPr lang="en-GB" dirty="0"/>
              <a:t>Many companies dropping the use of plastic straws – particularly hospital industry (restaurants and hotels etc)</a:t>
            </a:r>
          </a:p>
          <a:p>
            <a:r>
              <a:rPr lang="en-GB" dirty="0"/>
              <a:t>Increase in the uptake of reusable water bottles – a switch from single use plastic bottles</a:t>
            </a:r>
          </a:p>
          <a:p>
            <a:r>
              <a:rPr lang="en-GB" dirty="0"/>
              <a:t>We’ve also seen this week the introduction of Unpacked section in Waitrose Wallingford – helping shoppers to remove single use plastic from their shopping trips </a:t>
            </a:r>
          </a:p>
          <a:p>
            <a:endParaRPr lang="en-GB" dirty="0"/>
          </a:p>
          <a:p>
            <a:r>
              <a:rPr lang="en-GB" dirty="0" err="1"/>
              <a:t>Valeo</a:t>
            </a:r>
            <a:r>
              <a:rPr lang="en-GB" dirty="0"/>
              <a:t> Foods Headlines TBC: </a:t>
            </a:r>
          </a:p>
          <a:p>
            <a:r>
              <a:rPr lang="en-GB" dirty="0"/>
              <a:t>Currently we recycle x% </a:t>
            </a:r>
          </a:p>
          <a:p>
            <a:r>
              <a:rPr lang="en-GB" dirty="0"/>
              <a:t>We offer consumers a choice – glass and plastic bottle</a:t>
            </a:r>
          </a:p>
          <a:p>
            <a:r>
              <a:rPr lang="en-GB" dirty="0"/>
              <a:t>Our plastic bottle is recyclable</a:t>
            </a:r>
          </a:p>
          <a:p>
            <a:r>
              <a:rPr lang="en-GB" dirty="0"/>
              <a:t>We are removing PVC from tamper evidence on jars</a:t>
            </a:r>
          </a:p>
          <a:p>
            <a:r>
              <a:rPr lang="en-GB" dirty="0"/>
              <a:t>Exploring how we can improve recyclability of our products </a:t>
            </a:r>
          </a:p>
          <a:p>
            <a:r>
              <a:rPr lang="en-GB" dirty="0"/>
              <a:t>Zero to landfill?</a:t>
            </a:r>
          </a:p>
          <a:p>
            <a:r>
              <a:rPr lang="en-GB" dirty="0"/>
              <a:t>Benefit of moving to Great Bear?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6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ighlight>
                  <a:srgbClr val="FF0000"/>
                </a:highlight>
              </a:rPr>
              <a:t>Ability to motivate, train, develop employees - AR</a:t>
            </a:r>
          </a:p>
          <a:p>
            <a:r>
              <a:rPr lang="en-GB" dirty="0">
                <a:highlight>
                  <a:srgbClr val="FF0000"/>
                </a:highlight>
              </a:rPr>
              <a:t>Delivering good customer service to our direct customers – measuring through delivering orders on time in full</a:t>
            </a:r>
          </a:p>
          <a:p>
            <a:r>
              <a:rPr lang="en-GB" dirty="0">
                <a:highlight>
                  <a:srgbClr val="FF0000"/>
                </a:highlight>
              </a:rPr>
              <a:t>Reviewing consumer satisfaction through monitor consumer complaints and queries and meeting consumers needs through launching new products</a:t>
            </a:r>
          </a:p>
          <a:p>
            <a:r>
              <a:rPr lang="en-GB" dirty="0">
                <a:highlight>
                  <a:srgbClr val="FF0000"/>
                </a:highlight>
              </a:rPr>
              <a:t>Over 80 years expertise in honey - MF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Competitors – direct &amp; indirect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New entrants &gt; Hilltop launched into the market 5 years ago…as speciality honey…we did see some sales loss as a 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Changes by current competitors &gt; Launch into new segments (Hilltop launched Manuka – after 12 months they then changed their range &amp; product pricing = we need to keep close to changes as they could and do impact our own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4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 Promotion &amp; Advertising: CA</a:t>
            </a:r>
          </a:p>
          <a:p>
            <a:pPr lvl="1"/>
            <a:r>
              <a:rPr lang="en-GB" dirty="0"/>
              <a:t>TV support</a:t>
            </a:r>
          </a:p>
          <a:p>
            <a:pPr lvl="1"/>
            <a:r>
              <a:rPr lang="en-GB" dirty="0"/>
              <a:t>Social Media</a:t>
            </a:r>
          </a:p>
          <a:p>
            <a:pPr lvl="1"/>
            <a:r>
              <a:rPr lang="en-GB" dirty="0"/>
              <a:t>Sampling </a:t>
            </a:r>
          </a:p>
          <a:p>
            <a:pPr lvl="1"/>
            <a:r>
              <a:rPr lang="en-GB" dirty="0"/>
              <a:t>Price promotion to drive people to pick us up and helps us get out of aisle and onto end so more people see us and pick us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9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 you think </a:t>
            </a:r>
            <a:r>
              <a:rPr lang="en-GB" dirty="0" err="1" smtClean="0"/>
              <a:t>Brexit</a:t>
            </a:r>
            <a:r>
              <a:rPr lang="en-GB" dirty="0" smtClean="0"/>
              <a:t> </a:t>
            </a:r>
            <a:r>
              <a:rPr lang="en-GB" dirty="0"/>
              <a:t>has impacted our business?</a:t>
            </a:r>
          </a:p>
          <a:p>
            <a:endParaRPr lang="en-GB" dirty="0"/>
          </a:p>
          <a:p>
            <a:r>
              <a:rPr lang="en-GB" dirty="0"/>
              <a:t>Currency &amp; Costs &gt; Impact on raw materials – choice we absorb the cost (make less profit) or we pass it on – which would mean higher prices for consumers at shelf</a:t>
            </a:r>
          </a:p>
          <a:p>
            <a:endParaRPr lang="en-GB" dirty="0"/>
          </a:p>
          <a:p>
            <a:r>
              <a:rPr lang="en-GB" dirty="0"/>
              <a:t>We do a lot of work to understand what we think will be the best outcome (as just putting up prices will mean some people choose not to buy us – so volume drops)…and less profit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Headline - Economic Growth &amp; Unemployment levels and consumer confidence all impact people shopping habits</a:t>
            </a:r>
          </a:p>
          <a:p>
            <a:endParaRPr lang="en-GB" dirty="0"/>
          </a:p>
          <a:p>
            <a:r>
              <a:rPr lang="en-GB" dirty="0"/>
              <a:t>Impacts shopping behaviours (people may try to reduce amount they spend on grocery shopping – buying whatever is on promotion, swapping from brand to PL, cutting out non essential items)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9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Sugar reduction is a macro trend having huge impact on food and rink but not yet effecting spreads / honey category sales</a:t>
            </a:r>
          </a:p>
          <a:p>
            <a:r>
              <a:rPr lang="en-GB" dirty="0"/>
              <a:t>Added sugar is the focus – with Public Health England setting targets for manufacturing to reduce sugar content.</a:t>
            </a:r>
          </a:p>
          <a:p>
            <a:r>
              <a:rPr lang="en-GB" dirty="0"/>
              <a:t>Result has been manufacturing launching products such as Heinz bringing a no added sugar and salt ketchup and Cadburys launching Dairy Milk with 30% less sugar</a:t>
            </a:r>
          </a:p>
          <a:p>
            <a:endParaRPr lang="en-GB" dirty="0"/>
          </a:p>
          <a:p>
            <a:r>
              <a:rPr lang="en-GB" dirty="0"/>
              <a:t>Honey is a natural sugar – its natural product (we cant change how bees make this!) – it’s a bit like fruit in that way.</a:t>
            </a:r>
          </a:p>
          <a:p>
            <a:endParaRPr lang="en-GB" dirty="0"/>
          </a:p>
          <a:p>
            <a:r>
              <a:rPr lang="en-GB" dirty="0"/>
              <a:t>We need to keep in front of mind for driving our brand forward and anticipating consumers needs in our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6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Growth of online impacts our business</a:t>
            </a:r>
          </a:p>
          <a:p>
            <a:r>
              <a:rPr lang="en-GB" dirty="0"/>
              <a:t>There are now more ways than ever to buy honey….on your phone…on a website…and more ways to understand our shoppers too (through the likes of Clubcard data – which enables us to target shoppers and understand who is buying each of our products)</a:t>
            </a:r>
          </a:p>
          <a:p>
            <a:r>
              <a:rPr lang="en-GB" dirty="0"/>
              <a:t>Ocado – consider themselves a technology company not a grocery retailer…this informs how they work and there expectations of how we work with them (Amy to expand)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Changing consumer media – twenty years ago traditional media was king (TV, radio, newspaper &amp; magazines) – with the changes in technology we now have many more different ways to reach consumers (</a:t>
            </a:r>
            <a:r>
              <a:rPr lang="en-GB" dirty="0" err="1"/>
              <a:t>ie</a:t>
            </a:r>
            <a:r>
              <a:rPr lang="en-GB" dirty="0"/>
              <a:t> social media, digital ads – served on your mobile, laptop, email – targeted to you based on search terms or purchasing habits and Video on Demand – serving ads before on demand content such as ITV Hub or YouTube)</a:t>
            </a:r>
          </a:p>
          <a:p>
            <a:endParaRPr lang="en-GB" dirty="0"/>
          </a:p>
          <a:p>
            <a:r>
              <a:rPr lang="en-GB" dirty="0"/>
              <a:t>But we will need to see how TV habits change – with the growth of platforms such as Netflix which you cant current advertise on.</a:t>
            </a:r>
          </a:p>
          <a:p>
            <a:endParaRPr lang="en-GB" dirty="0"/>
          </a:p>
          <a:p>
            <a:r>
              <a:rPr lang="en-GB" dirty="0"/>
              <a:t>We work with media experts to monitor these trends and make recommendations of how we can best reach our target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B5ED-F185-43F9-8EFA-738443137F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6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aleo Foods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46" y="1828777"/>
            <a:ext cx="5400600" cy="1470025"/>
          </a:xfrm>
        </p:spPr>
        <p:txBody>
          <a:bodyPr>
            <a:noAutofit/>
          </a:bodyPr>
          <a:lstStyle>
            <a:lvl1pPr algn="l">
              <a:defRPr sz="4499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531" y="3489864"/>
            <a:ext cx="4312295" cy="1752600"/>
          </a:xfrm>
        </p:spPr>
        <p:txBody>
          <a:bodyPr>
            <a:normAutofit/>
          </a:bodyPr>
          <a:lstStyle>
            <a:lvl1pPr marL="0" indent="0" algn="l">
              <a:buNone/>
              <a:defRPr sz="3749">
                <a:solidFill>
                  <a:schemeClr val="tx2">
                    <a:lumMod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9C7C-EE92-49DB-96FE-9485693EC8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bk object 16"/>
          <p:cNvSpPr/>
          <p:nvPr userDrawn="1"/>
        </p:nvSpPr>
        <p:spPr>
          <a:xfrm>
            <a:off x="7886491" y="0"/>
            <a:ext cx="4305509" cy="3657553"/>
          </a:xfrm>
          <a:custGeom>
            <a:avLst/>
            <a:gdLst/>
            <a:ahLst/>
            <a:cxnLst/>
            <a:rect l="l" t="t" r="r" b="b"/>
            <a:pathLst>
              <a:path w="5740679" h="4877584">
                <a:moveTo>
                  <a:pt x="5740679" y="0"/>
                </a:moveTo>
                <a:lnTo>
                  <a:pt x="1050935" y="0"/>
                </a:lnTo>
                <a:lnTo>
                  <a:pt x="311850" y="739212"/>
                </a:lnTo>
                <a:lnTo>
                  <a:pt x="246400" y="805561"/>
                </a:lnTo>
                <a:lnTo>
                  <a:pt x="188650" y="865749"/>
                </a:lnTo>
                <a:lnTo>
                  <a:pt x="138600" y="920548"/>
                </a:lnTo>
                <a:lnTo>
                  <a:pt x="96250" y="970726"/>
                </a:lnTo>
                <a:lnTo>
                  <a:pt x="61600" y="1017055"/>
                </a:lnTo>
                <a:lnTo>
                  <a:pt x="34650" y="1060303"/>
                </a:lnTo>
                <a:lnTo>
                  <a:pt x="15400" y="1101241"/>
                </a:lnTo>
                <a:lnTo>
                  <a:pt x="3850" y="1140640"/>
                </a:lnTo>
                <a:lnTo>
                  <a:pt x="0" y="1179268"/>
                </a:lnTo>
                <a:lnTo>
                  <a:pt x="3850" y="1217896"/>
                </a:lnTo>
                <a:lnTo>
                  <a:pt x="15400" y="1257295"/>
                </a:lnTo>
                <a:lnTo>
                  <a:pt x="34650" y="1298233"/>
                </a:lnTo>
                <a:lnTo>
                  <a:pt x="61600" y="1341482"/>
                </a:lnTo>
                <a:lnTo>
                  <a:pt x="96250" y="1387810"/>
                </a:lnTo>
                <a:lnTo>
                  <a:pt x="138600" y="1437988"/>
                </a:lnTo>
                <a:lnTo>
                  <a:pt x="188650" y="1492787"/>
                </a:lnTo>
                <a:lnTo>
                  <a:pt x="246400" y="1552975"/>
                </a:lnTo>
                <a:lnTo>
                  <a:pt x="311850" y="1619324"/>
                </a:lnTo>
                <a:lnTo>
                  <a:pt x="3258260" y="4565734"/>
                </a:lnTo>
                <a:lnTo>
                  <a:pt x="3324609" y="4631184"/>
                </a:lnTo>
                <a:lnTo>
                  <a:pt x="3384797" y="4688934"/>
                </a:lnTo>
                <a:lnTo>
                  <a:pt x="3439595" y="4738984"/>
                </a:lnTo>
                <a:lnTo>
                  <a:pt x="3489774" y="4781334"/>
                </a:lnTo>
                <a:lnTo>
                  <a:pt x="3536102" y="4815984"/>
                </a:lnTo>
                <a:lnTo>
                  <a:pt x="3579351" y="4842934"/>
                </a:lnTo>
                <a:lnTo>
                  <a:pt x="3620289" y="4862184"/>
                </a:lnTo>
                <a:lnTo>
                  <a:pt x="3659687" y="4873734"/>
                </a:lnTo>
                <a:lnTo>
                  <a:pt x="3698316" y="4877584"/>
                </a:lnTo>
                <a:lnTo>
                  <a:pt x="3736944" y="4873734"/>
                </a:lnTo>
                <a:lnTo>
                  <a:pt x="3776342" y="4862184"/>
                </a:lnTo>
                <a:lnTo>
                  <a:pt x="3817281" y="4842934"/>
                </a:lnTo>
                <a:lnTo>
                  <a:pt x="3860529" y="4815984"/>
                </a:lnTo>
                <a:lnTo>
                  <a:pt x="3906858" y="4781334"/>
                </a:lnTo>
                <a:lnTo>
                  <a:pt x="3957036" y="4738984"/>
                </a:lnTo>
                <a:lnTo>
                  <a:pt x="4011834" y="4688934"/>
                </a:lnTo>
                <a:lnTo>
                  <a:pt x="4072023" y="4631184"/>
                </a:lnTo>
                <a:lnTo>
                  <a:pt x="4138371" y="4565734"/>
                </a:lnTo>
                <a:lnTo>
                  <a:pt x="5740679" y="2963555"/>
                </a:lnTo>
                <a:lnTo>
                  <a:pt x="5740679" y="0"/>
                </a:lnTo>
                <a:close/>
              </a:path>
            </a:pathLst>
          </a:custGeom>
          <a:solidFill>
            <a:srgbClr val="A7CA7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8" name="bk object 17"/>
          <p:cNvSpPr/>
          <p:nvPr userDrawn="1"/>
        </p:nvSpPr>
        <p:spPr>
          <a:xfrm>
            <a:off x="4888866" y="1093483"/>
            <a:ext cx="5547475" cy="5546512"/>
          </a:xfrm>
          <a:custGeom>
            <a:avLst/>
            <a:gdLst/>
            <a:ahLst/>
            <a:cxnLst/>
            <a:rect l="l" t="t" r="r" b="b"/>
            <a:pathLst>
              <a:path w="7396633" h="7396633">
                <a:moveTo>
                  <a:pt x="3698316" y="0"/>
                </a:moveTo>
                <a:lnTo>
                  <a:pt x="3659687" y="3850"/>
                </a:lnTo>
                <a:lnTo>
                  <a:pt x="3620289" y="15400"/>
                </a:lnTo>
                <a:lnTo>
                  <a:pt x="3579351" y="34651"/>
                </a:lnTo>
                <a:lnTo>
                  <a:pt x="3536102" y="61601"/>
                </a:lnTo>
                <a:lnTo>
                  <a:pt x="3489774" y="96251"/>
                </a:lnTo>
                <a:lnTo>
                  <a:pt x="3439595" y="138601"/>
                </a:lnTo>
                <a:lnTo>
                  <a:pt x="3384797" y="188651"/>
                </a:lnTo>
                <a:lnTo>
                  <a:pt x="3324609" y="246401"/>
                </a:lnTo>
                <a:lnTo>
                  <a:pt x="3258260" y="311851"/>
                </a:lnTo>
                <a:lnTo>
                  <a:pt x="3184982" y="385002"/>
                </a:lnTo>
                <a:lnTo>
                  <a:pt x="311850" y="3258262"/>
                </a:lnTo>
                <a:lnTo>
                  <a:pt x="246400" y="3324610"/>
                </a:lnTo>
                <a:lnTo>
                  <a:pt x="188650" y="3384799"/>
                </a:lnTo>
                <a:lnTo>
                  <a:pt x="138600" y="3439597"/>
                </a:lnTo>
                <a:lnTo>
                  <a:pt x="96250" y="3489775"/>
                </a:lnTo>
                <a:lnTo>
                  <a:pt x="61600" y="3536104"/>
                </a:lnTo>
                <a:lnTo>
                  <a:pt x="34650" y="3579352"/>
                </a:lnTo>
                <a:lnTo>
                  <a:pt x="15400" y="3620291"/>
                </a:lnTo>
                <a:lnTo>
                  <a:pt x="3850" y="3659689"/>
                </a:lnTo>
                <a:lnTo>
                  <a:pt x="0" y="3698317"/>
                </a:lnTo>
                <a:lnTo>
                  <a:pt x="3850" y="3736946"/>
                </a:lnTo>
                <a:lnTo>
                  <a:pt x="15400" y="3776344"/>
                </a:lnTo>
                <a:lnTo>
                  <a:pt x="34650" y="3817282"/>
                </a:lnTo>
                <a:lnTo>
                  <a:pt x="61600" y="3860531"/>
                </a:lnTo>
                <a:lnTo>
                  <a:pt x="96250" y="3906859"/>
                </a:lnTo>
                <a:lnTo>
                  <a:pt x="138600" y="3957038"/>
                </a:lnTo>
                <a:lnTo>
                  <a:pt x="188650" y="4011836"/>
                </a:lnTo>
                <a:lnTo>
                  <a:pt x="246400" y="4072024"/>
                </a:lnTo>
                <a:lnTo>
                  <a:pt x="311850" y="4138373"/>
                </a:lnTo>
                <a:lnTo>
                  <a:pt x="3258260" y="7084783"/>
                </a:lnTo>
                <a:lnTo>
                  <a:pt x="3324609" y="7150233"/>
                </a:lnTo>
                <a:lnTo>
                  <a:pt x="3384797" y="7207983"/>
                </a:lnTo>
                <a:lnTo>
                  <a:pt x="3439595" y="7258033"/>
                </a:lnTo>
                <a:lnTo>
                  <a:pt x="3489774" y="7300383"/>
                </a:lnTo>
                <a:lnTo>
                  <a:pt x="3536102" y="7335033"/>
                </a:lnTo>
                <a:lnTo>
                  <a:pt x="3579351" y="7361983"/>
                </a:lnTo>
                <a:lnTo>
                  <a:pt x="3620289" y="7381233"/>
                </a:lnTo>
                <a:lnTo>
                  <a:pt x="3659687" y="7392783"/>
                </a:lnTo>
                <a:lnTo>
                  <a:pt x="3698316" y="7396633"/>
                </a:lnTo>
                <a:lnTo>
                  <a:pt x="3736944" y="7392783"/>
                </a:lnTo>
                <a:lnTo>
                  <a:pt x="3776342" y="7381233"/>
                </a:lnTo>
                <a:lnTo>
                  <a:pt x="3817281" y="7361983"/>
                </a:lnTo>
                <a:lnTo>
                  <a:pt x="3860529" y="7335033"/>
                </a:lnTo>
                <a:lnTo>
                  <a:pt x="3906858" y="7300383"/>
                </a:lnTo>
                <a:lnTo>
                  <a:pt x="3957036" y="7258033"/>
                </a:lnTo>
                <a:lnTo>
                  <a:pt x="4011834" y="7207983"/>
                </a:lnTo>
                <a:lnTo>
                  <a:pt x="4072023" y="7150233"/>
                </a:lnTo>
                <a:lnTo>
                  <a:pt x="4138371" y="7084783"/>
                </a:lnTo>
                <a:lnTo>
                  <a:pt x="7084781" y="4138373"/>
                </a:lnTo>
                <a:lnTo>
                  <a:pt x="7150232" y="4072024"/>
                </a:lnTo>
                <a:lnTo>
                  <a:pt x="7207982" y="4011836"/>
                </a:lnTo>
                <a:lnTo>
                  <a:pt x="7258032" y="3957038"/>
                </a:lnTo>
                <a:lnTo>
                  <a:pt x="7300382" y="3906859"/>
                </a:lnTo>
                <a:lnTo>
                  <a:pt x="7335032" y="3860531"/>
                </a:lnTo>
                <a:lnTo>
                  <a:pt x="7361982" y="3817282"/>
                </a:lnTo>
                <a:lnTo>
                  <a:pt x="7381233" y="3776344"/>
                </a:lnTo>
                <a:lnTo>
                  <a:pt x="7392783" y="3736946"/>
                </a:lnTo>
                <a:lnTo>
                  <a:pt x="7396633" y="3698317"/>
                </a:lnTo>
                <a:lnTo>
                  <a:pt x="7392784" y="3659689"/>
                </a:lnTo>
                <a:lnTo>
                  <a:pt x="7381235" y="3620291"/>
                </a:lnTo>
                <a:lnTo>
                  <a:pt x="7361985" y="3579352"/>
                </a:lnTo>
                <a:lnTo>
                  <a:pt x="7335036" y="3536104"/>
                </a:lnTo>
                <a:lnTo>
                  <a:pt x="7300387" y="3489775"/>
                </a:lnTo>
                <a:lnTo>
                  <a:pt x="7258038" y="3439597"/>
                </a:lnTo>
                <a:lnTo>
                  <a:pt x="7207989" y="3384799"/>
                </a:lnTo>
                <a:lnTo>
                  <a:pt x="7150241" y="3324610"/>
                </a:lnTo>
                <a:lnTo>
                  <a:pt x="7084792" y="3258262"/>
                </a:lnTo>
                <a:lnTo>
                  <a:pt x="4211650" y="384989"/>
                </a:lnTo>
                <a:lnTo>
                  <a:pt x="4138371" y="311841"/>
                </a:lnTo>
                <a:lnTo>
                  <a:pt x="4072023" y="246392"/>
                </a:lnTo>
                <a:lnTo>
                  <a:pt x="4011834" y="188644"/>
                </a:lnTo>
                <a:lnTo>
                  <a:pt x="3957036" y="138595"/>
                </a:lnTo>
                <a:lnTo>
                  <a:pt x="3906858" y="96246"/>
                </a:lnTo>
                <a:lnTo>
                  <a:pt x="3860529" y="61597"/>
                </a:lnTo>
                <a:lnTo>
                  <a:pt x="3817281" y="34648"/>
                </a:lnTo>
                <a:lnTo>
                  <a:pt x="3776342" y="15398"/>
                </a:lnTo>
                <a:lnTo>
                  <a:pt x="3736944" y="3849"/>
                </a:lnTo>
                <a:lnTo>
                  <a:pt x="369831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9" name="bk object 18"/>
          <p:cNvSpPr/>
          <p:nvPr userDrawn="1"/>
        </p:nvSpPr>
        <p:spPr>
          <a:xfrm>
            <a:off x="1889623" y="4126588"/>
            <a:ext cx="5533451" cy="2730221"/>
          </a:xfrm>
          <a:custGeom>
            <a:avLst/>
            <a:gdLst/>
            <a:ahLst/>
            <a:cxnLst/>
            <a:rect l="l" t="t" r="r" b="b"/>
            <a:pathLst>
              <a:path w="7377935" h="3640927">
                <a:moveTo>
                  <a:pt x="3688966" y="0"/>
                </a:moveTo>
                <a:lnTo>
                  <a:pt x="3650338" y="3850"/>
                </a:lnTo>
                <a:lnTo>
                  <a:pt x="3610939" y="15400"/>
                </a:lnTo>
                <a:lnTo>
                  <a:pt x="3570001" y="34650"/>
                </a:lnTo>
                <a:lnTo>
                  <a:pt x="3526752" y="61600"/>
                </a:lnTo>
                <a:lnTo>
                  <a:pt x="3480424" y="96250"/>
                </a:lnTo>
                <a:lnTo>
                  <a:pt x="3430246" y="138600"/>
                </a:lnTo>
                <a:lnTo>
                  <a:pt x="3375447" y="188650"/>
                </a:lnTo>
                <a:lnTo>
                  <a:pt x="3315259" y="246400"/>
                </a:lnTo>
                <a:lnTo>
                  <a:pt x="3248910" y="311850"/>
                </a:lnTo>
                <a:lnTo>
                  <a:pt x="302500" y="3258260"/>
                </a:lnTo>
                <a:lnTo>
                  <a:pt x="237050" y="3324609"/>
                </a:lnTo>
                <a:lnTo>
                  <a:pt x="179300" y="3384797"/>
                </a:lnTo>
                <a:lnTo>
                  <a:pt x="129250" y="3439595"/>
                </a:lnTo>
                <a:lnTo>
                  <a:pt x="86900" y="3489774"/>
                </a:lnTo>
                <a:lnTo>
                  <a:pt x="52250" y="3536102"/>
                </a:lnTo>
                <a:lnTo>
                  <a:pt x="25300" y="3579351"/>
                </a:lnTo>
                <a:lnTo>
                  <a:pt x="6050" y="3620289"/>
                </a:lnTo>
                <a:lnTo>
                  <a:pt x="0" y="3640927"/>
                </a:lnTo>
                <a:lnTo>
                  <a:pt x="7377935" y="3640927"/>
                </a:lnTo>
                <a:lnTo>
                  <a:pt x="7352636" y="3579351"/>
                </a:lnTo>
                <a:lnTo>
                  <a:pt x="7325686" y="3536102"/>
                </a:lnTo>
                <a:lnTo>
                  <a:pt x="7291037" y="3489774"/>
                </a:lnTo>
                <a:lnTo>
                  <a:pt x="7248688" y="3439595"/>
                </a:lnTo>
                <a:lnTo>
                  <a:pt x="7198640" y="3384797"/>
                </a:lnTo>
                <a:lnTo>
                  <a:pt x="7140891" y="3324609"/>
                </a:lnTo>
                <a:lnTo>
                  <a:pt x="7075443" y="3258260"/>
                </a:lnTo>
                <a:lnTo>
                  <a:pt x="4129021" y="311850"/>
                </a:lnTo>
                <a:lnTo>
                  <a:pt x="4062673" y="246400"/>
                </a:lnTo>
                <a:lnTo>
                  <a:pt x="4002485" y="188650"/>
                </a:lnTo>
                <a:lnTo>
                  <a:pt x="3947686" y="138600"/>
                </a:lnTo>
                <a:lnTo>
                  <a:pt x="3897508" y="96250"/>
                </a:lnTo>
                <a:lnTo>
                  <a:pt x="3851179" y="61600"/>
                </a:lnTo>
                <a:lnTo>
                  <a:pt x="3807931" y="34650"/>
                </a:lnTo>
                <a:lnTo>
                  <a:pt x="3766993" y="15400"/>
                </a:lnTo>
                <a:lnTo>
                  <a:pt x="3727594" y="3850"/>
                </a:lnTo>
                <a:lnTo>
                  <a:pt x="3688966" y="0"/>
                </a:lnTo>
                <a:close/>
              </a:path>
            </a:pathLst>
          </a:custGeom>
          <a:solidFill>
            <a:srgbClr val="A7CA73"/>
          </a:solidFill>
        </p:spPr>
        <p:txBody>
          <a:bodyPr wrap="square" lIns="0" tIns="0" rIns="0" bIns="0" rtlCol="0">
            <a:noAutofit/>
          </a:bodyPr>
          <a:lstStyle/>
          <a:p>
            <a:pPr lvl="0"/>
            <a:endParaRPr sz="1350"/>
          </a:p>
        </p:txBody>
      </p:sp>
      <p:sp>
        <p:nvSpPr>
          <p:cNvPr id="10" name="bk object 19"/>
          <p:cNvSpPr/>
          <p:nvPr userDrawn="1"/>
        </p:nvSpPr>
        <p:spPr>
          <a:xfrm>
            <a:off x="7866569" y="4136705"/>
            <a:ext cx="4325431" cy="2720103"/>
          </a:xfrm>
          <a:custGeom>
            <a:avLst/>
            <a:gdLst/>
            <a:ahLst/>
            <a:cxnLst/>
            <a:rect l="l" t="t" r="r" b="b"/>
            <a:pathLst>
              <a:path w="5767241" h="3627434">
                <a:moveTo>
                  <a:pt x="3685010" y="0"/>
                </a:moveTo>
                <a:lnTo>
                  <a:pt x="3646382" y="3850"/>
                </a:lnTo>
                <a:lnTo>
                  <a:pt x="3606984" y="15400"/>
                </a:lnTo>
                <a:lnTo>
                  <a:pt x="3566045" y="34650"/>
                </a:lnTo>
                <a:lnTo>
                  <a:pt x="3522797" y="61600"/>
                </a:lnTo>
                <a:lnTo>
                  <a:pt x="3476469" y="96250"/>
                </a:lnTo>
                <a:lnTo>
                  <a:pt x="3426290" y="138600"/>
                </a:lnTo>
                <a:lnTo>
                  <a:pt x="3371492" y="188650"/>
                </a:lnTo>
                <a:lnTo>
                  <a:pt x="3311303" y="246400"/>
                </a:lnTo>
                <a:lnTo>
                  <a:pt x="3244955" y="311850"/>
                </a:lnTo>
                <a:lnTo>
                  <a:pt x="298545" y="3258260"/>
                </a:lnTo>
                <a:lnTo>
                  <a:pt x="233095" y="3324609"/>
                </a:lnTo>
                <a:lnTo>
                  <a:pt x="175344" y="3384797"/>
                </a:lnTo>
                <a:lnTo>
                  <a:pt x="125294" y="3439595"/>
                </a:lnTo>
                <a:lnTo>
                  <a:pt x="82944" y="3489774"/>
                </a:lnTo>
                <a:lnTo>
                  <a:pt x="48294" y="3536102"/>
                </a:lnTo>
                <a:lnTo>
                  <a:pt x="21344" y="3579351"/>
                </a:lnTo>
                <a:lnTo>
                  <a:pt x="2094" y="3620289"/>
                </a:lnTo>
                <a:lnTo>
                  <a:pt x="0" y="3627434"/>
                </a:lnTo>
                <a:lnTo>
                  <a:pt x="5767241" y="3627434"/>
                </a:lnTo>
                <a:lnTo>
                  <a:pt x="5767241" y="1953897"/>
                </a:lnTo>
                <a:lnTo>
                  <a:pt x="4125066" y="311850"/>
                </a:lnTo>
                <a:lnTo>
                  <a:pt x="4058718" y="246400"/>
                </a:lnTo>
                <a:lnTo>
                  <a:pt x="3998529" y="188650"/>
                </a:lnTo>
                <a:lnTo>
                  <a:pt x="3943731" y="138600"/>
                </a:lnTo>
                <a:lnTo>
                  <a:pt x="3893552" y="96250"/>
                </a:lnTo>
                <a:lnTo>
                  <a:pt x="3847224" y="61600"/>
                </a:lnTo>
                <a:lnTo>
                  <a:pt x="3803976" y="34650"/>
                </a:lnTo>
                <a:lnTo>
                  <a:pt x="3763037" y="15400"/>
                </a:lnTo>
                <a:lnTo>
                  <a:pt x="3723639" y="3850"/>
                </a:lnTo>
                <a:lnTo>
                  <a:pt x="3685010" y="0"/>
                </a:lnTo>
                <a:close/>
              </a:path>
            </a:pathLst>
          </a:custGeom>
          <a:solidFill>
            <a:srgbClr val="014A6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334099" y="2245717"/>
            <a:ext cx="2658868" cy="3242042"/>
            <a:chOff x="8445465" y="2994809"/>
            <a:chExt cx="3545157" cy="4323473"/>
          </a:xfrm>
        </p:grpSpPr>
        <p:sp>
          <p:nvSpPr>
            <p:cNvPr id="12" name="bk object 20"/>
            <p:cNvSpPr/>
            <p:nvPr/>
          </p:nvSpPr>
          <p:spPr>
            <a:xfrm>
              <a:off x="8834564" y="6312047"/>
              <a:ext cx="87566" cy="267970"/>
            </a:xfrm>
            <a:custGeom>
              <a:avLst/>
              <a:gdLst/>
              <a:ahLst/>
              <a:cxnLst/>
              <a:rect l="l" t="t" r="r" b="b"/>
              <a:pathLst>
                <a:path w="87566" h="267970">
                  <a:moveTo>
                    <a:pt x="0" y="267970"/>
                  </a:moveTo>
                  <a:lnTo>
                    <a:pt x="87566" y="267970"/>
                  </a:lnTo>
                  <a:lnTo>
                    <a:pt x="87566" y="0"/>
                  </a:lnTo>
                  <a:lnTo>
                    <a:pt x="0" y="0"/>
                  </a:lnTo>
                  <a:lnTo>
                    <a:pt x="0" y="267970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3" name="bk object 21"/>
            <p:cNvSpPr/>
            <p:nvPr/>
          </p:nvSpPr>
          <p:spPr>
            <a:xfrm>
              <a:off x="8834564" y="6237117"/>
              <a:ext cx="306095" cy="74929"/>
            </a:xfrm>
            <a:custGeom>
              <a:avLst/>
              <a:gdLst/>
              <a:ahLst/>
              <a:cxnLst/>
              <a:rect l="l" t="t" r="r" b="b"/>
              <a:pathLst>
                <a:path w="306095" h="74929">
                  <a:moveTo>
                    <a:pt x="0" y="74929"/>
                  </a:moveTo>
                  <a:lnTo>
                    <a:pt x="306095" y="74929"/>
                  </a:lnTo>
                  <a:lnTo>
                    <a:pt x="306095" y="0"/>
                  </a:lnTo>
                  <a:lnTo>
                    <a:pt x="0" y="0"/>
                  </a:lnTo>
                  <a:lnTo>
                    <a:pt x="0" y="74929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4" name="bk object 22"/>
            <p:cNvSpPr/>
            <p:nvPr/>
          </p:nvSpPr>
          <p:spPr>
            <a:xfrm>
              <a:off x="8834564" y="6031377"/>
              <a:ext cx="87566" cy="205740"/>
            </a:xfrm>
            <a:custGeom>
              <a:avLst/>
              <a:gdLst/>
              <a:ahLst/>
              <a:cxnLst/>
              <a:rect l="l" t="t" r="r" b="b"/>
              <a:pathLst>
                <a:path w="87566" h="205740">
                  <a:moveTo>
                    <a:pt x="0" y="205739"/>
                  </a:moveTo>
                  <a:lnTo>
                    <a:pt x="87566" y="205739"/>
                  </a:lnTo>
                  <a:lnTo>
                    <a:pt x="87566" y="0"/>
                  </a:lnTo>
                  <a:lnTo>
                    <a:pt x="0" y="0"/>
                  </a:lnTo>
                  <a:lnTo>
                    <a:pt x="0" y="205739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5" name="bk object 23"/>
            <p:cNvSpPr/>
            <p:nvPr/>
          </p:nvSpPr>
          <p:spPr>
            <a:xfrm>
              <a:off x="8834564" y="5955177"/>
              <a:ext cx="344131" cy="76200"/>
            </a:xfrm>
            <a:custGeom>
              <a:avLst/>
              <a:gdLst/>
              <a:ahLst/>
              <a:cxnLst/>
              <a:rect l="l" t="t" r="r" b="b"/>
              <a:pathLst>
                <a:path w="344131" h="76200">
                  <a:moveTo>
                    <a:pt x="0" y="76199"/>
                  </a:moveTo>
                  <a:lnTo>
                    <a:pt x="344131" y="76199"/>
                  </a:lnTo>
                  <a:lnTo>
                    <a:pt x="344131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6" name="bk object 24"/>
            <p:cNvSpPr/>
            <p:nvPr/>
          </p:nvSpPr>
          <p:spPr>
            <a:xfrm>
              <a:off x="9230942" y="5944573"/>
              <a:ext cx="641350" cy="645794"/>
            </a:xfrm>
            <a:custGeom>
              <a:avLst/>
              <a:gdLst/>
              <a:ahLst/>
              <a:cxnLst/>
              <a:rect l="l" t="t" r="r" b="b"/>
              <a:pathLst>
                <a:path w="641350" h="645795">
                  <a:moveTo>
                    <a:pt x="321106" y="0"/>
                  </a:moveTo>
                  <a:lnTo>
                    <a:pt x="268262" y="4068"/>
                  </a:lnTo>
                  <a:lnTo>
                    <a:pt x="218412" y="15879"/>
                  </a:lnTo>
                  <a:lnTo>
                    <a:pt x="172161" y="34846"/>
                  </a:lnTo>
                  <a:lnTo>
                    <a:pt x="130115" y="60378"/>
                  </a:lnTo>
                  <a:lnTo>
                    <a:pt x="92878" y="91887"/>
                  </a:lnTo>
                  <a:lnTo>
                    <a:pt x="61055" y="128785"/>
                  </a:lnTo>
                  <a:lnTo>
                    <a:pt x="35250" y="170481"/>
                  </a:lnTo>
                  <a:lnTo>
                    <a:pt x="16070" y="216388"/>
                  </a:lnTo>
                  <a:lnTo>
                    <a:pt x="4118" y="265916"/>
                  </a:lnTo>
                  <a:lnTo>
                    <a:pt x="0" y="318477"/>
                  </a:lnTo>
                  <a:lnTo>
                    <a:pt x="1042" y="345756"/>
                  </a:lnTo>
                  <a:lnTo>
                    <a:pt x="9152" y="398176"/>
                  </a:lnTo>
                  <a:lnTo>
                    <a:pt x="24794" y="447234"/>
                  </a:lnTo>
                  <a:lnTo>
                    <a:pt x="47362" y="492314"/>
                  </a:lnTo>
                  <a:lnTo>
                    <a:pt x="76252" y="532799"/>
                  </a:lnTo>
                  <a:lnTo>
                    <a:pt x="110857" y="568073"/>
                  </a:lnTo>
                  <a:lnTo>
                    <a:pt x="150575" y="597519"/>
                  </a:lnTo>
                  <a:lnTo>
                    <a:pt x="194799" y="620522"/>
                  </a:lnTo>
                  <a:lnTo>
                    <a:pt x="242925" y="636465"/>
                  </a:lnTo>
                  <a:lnTo>
                    <a:pt x="294348" y="644732"/>
                  </a:lnTo>
                  <a:lnTo>
                    <a:pt x="321106" y="645795"/>
                  </a:lnTo>
                  <a:lnTo>
                    <a:pt x="347857" y="644732"/>
                  </a:lnTo>
                  <a:lnTo>
                    <a:pt x="399231" y="636465"/>
                  </a:lnTo>
                  <a:lnTo>
                    <a:pt x="447273" y="620522"/>
                  </a:lnTo>
                  <a:lnTo>
                    <a:pt x="491389" y="597519"/>
                  </a:lnTo>
                  <a:lnTo>
                    <a:pt x="530983" y="568073"/>
                  </a:lnTo>
                  <a:lnTo>
                    <a:pt x="533939" y="565277"/>
                  </a:lnTo>
                  <a:lnTo>
                    <a:pt x="321106" y="565277"/>
                  </a:lnTo>
                  <a:lnTo>
                    <a:pt x="302186" y="564489"/>
                  </a:lnTo>
                  <a:lnTo>
                    <a:pt x="248174" y="553110"/>
                  </a:lnTo>
                  <a:lnTo>
                    <a:pt x="199536" y="529333"/>
                  </a:lnTo>
                  <a:lnTo>
                    <a:pt x="157884" y="494612"/>
                  </a:lnTo>
                  <a:lnTo>
                    <a:pt x="124832" y="450399"/>
                  </a:lnTo>
                  <a:lnTo>
                    <a:pt x="101991" y="398145"/>
                  </a:lnTo>
                  <a:lnTo>
                    <a:pt x="93233" y="359560"/>
                  </a:lnTo>
                  <a:lnTo>
                    <a:pt x="90208" y="318477"/>
                  </a:lnTo>
                  <a:lnTo>
                    <a:pt x="90974" y="298300"/>
                  </a:lnTo>
                  <a:lnTo>
                    <a:pt x="96925" y="259665"/>
                  </a:lnTo>
                  <a:lnTo>
                    <a:pt x="116004" y="206791"/>
                  </a:lnTo>
                  <a:lnTo>
                    <a:pt x="145832" y="161252"/>
                  </a:lnTo>
                  <a:lnTo>
                    <a:pt x="184796" y="124444"/>
                  </a:lnTo>
                  <a:lnTo>
                    <a:pt x="231284" y="97766"/>
                  </a:lnTo>
                  <a:lnTo>
                    <a:pt x="283684" y="82613"/>
                  </a:lnTo>
                  <a:lnTo>
                    <a:pt x="321106" y="79603"/>
                  </a:lnTo>
                  <a:lnTo>
                    <a:pt x="535532" y="79603"/>
                  </a:lnTo>
                  <a:lnTo>
                    <a:pt x="530983" y="75422"/>
                  </a:lnTo>
                  <a:lnTo>
                    <a:pt x="491389" y="46828"/>
                  </a:lnTo>
                  <a:lnTo>
                    <a:pt x="447273" y="24505"/>
                  </a:lnTo>
                  <a:lnTo>
                    <a:pt x="399231" y="9042"/>
                  </a:lnTo>
                  <a:lnTo>
                    <a:pt x="347857" y="1029"/>
                  </a:lnTo>
                  <a:lnTo>
                    <a:pt x="321106" y="0"/>
                  </a:lnTo>
                  <a:close/>
                </a:path>
                <a:path w="641350" h="645795">
                  <a:moveTo>
                    <a:pt x="535532" y="79603"/>
                  </a:moveTo>
                  <a:lnTo>
                    <a:pt x="321106" y="79603"/>
                  </a:lnTo>
                  <a:lnTo>
                    <a:pt x="340018" y="80364"/>
                  </a:lnTo>
                  <a:lnTo>
                    <a:pt x="358499" y="82613"/>
                  </a:lnTo>
                  <a:lnTo>
                    <a:pt x="410780" y="97766"/>
                  </a:lnTo>
                  <a:lnTo>
                    <a:pt x="457089" y="124444"/>
                  </a:lnTo>
                  <a:lnTo>
                    <a:pt x="495851" y="161252"/>
                  </a:lnTo>
                  <a:lnTo>
                    <a:pt x="525489" y="206791"/>
                  </a:lnTo>
                  <a:lnTo>
                    <a:pt x="544428" y="259665"/>
                  </a:lnTo>
                  <a:lnTo>
                    <a:pt x="550331" y="298300"/>
                  </a:lnTo>
                  <a:lnTo>
                    <a:pt x="551091" y="318477"/>
                  </a:lnTo>
                  <a:lnTo>
                    <a:pt x="550331" y="339304"/>
                  </a:lnTo>
                  <a:lnTo>
                    <a:pt x="544428" y="379192"/>
                  </a:lnTo>
                  <a:lnTo>
                    <a:pt x="533069" y="416367"/>
                  </a:lnTo>
                  <a:lnTo>
                    <a:pt x="506822" y="466102"/>
                  </a:lnTo>
                  <a:lnTo>
                    <a:pt x="470926" y="507312"/>
                  </a:lnTo>
                  <a:lnTo>
                    <a:pt x="426958" y="538546"/>
                  </a:lnTo>
                  <a:lnTo>
                    <a:pt x="376493" y="558352"/>
                  </a:lnTo>
                  <a:lnTo>
                    <a:pt x="321106" y="565277"/>
                  </a:lnTo>
                  <a:lnTo>
                    <a:pt x="533939" y="565277"/>
                  </a:lnTo>
                  <a:lnTo>
                    <a:pt x="565460" y="532799"/>
                  </a:lnTo>
                  <a:lnTo>
                    <a:pt x="594227" y="492314"/>
                  </a:lnTo>
                  <a:lnTo>
                    <a:pt x="616688" y="447234"/>
                  </a:lnTo>
                  <a:lnTo>
                    <a:pt x="632254" y="398145"/>
                  </a:lnTo>
                  <a:lnTo>
                    <a:pt x="640313" y="345756"/>
                  </a:lnTo>
                  <a:lnTo>
                    <a:pt x="641349" y="318477"/>
                  </a:lnTo>
                  <a:lnTo>
                    <a:pt x="640313" y="291855"/>
                  </a:lnTo>
                  <a:lnTo>
                    <a:pt x="632248" y="240736"/>
                  </a:lnTo>
                  <a:lnTo>
                    <a:pt x="616688" y="192945"/>
                  </a:lnTo>
                  <a:lnTo>
                    <a:pt x="594227" y="149070"/>
                  </a:lnTo>
                  <a:lnTo>
                    <a:pt x="565460" y="109699"/>
                  </a:lnTo>
                  <a:lnTo>
                    <a:pt x="548898" y="91887"/>
                  </a:lnTo>
                  <a:lnTo>
                    <a:pt x="535532" y="79603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7" name="bk object 25"/>
            <p:cNvSpPr/>
            <p:nvPr/>
          </p:nvSpPr>
          <p:spPr>
            <a:xfrm>
              <a:off x="9935135" y="5944573"/>
              <a:ext cx="641362" cy="645794"/>
            </a:xfrm>
            <a:custGeom>
              <a:avLst/>
              <a:gdLst/>
              <a:ahLst/>
              <a:cxnLst/>
              <a:rect l="l" t="t" r="r" b="b"/>
              <a:pathLst>
                <a:path w="641362" h="645795">
                  <a:moveTo>
                    <a:pt x="321132" y="0"/>
                  </a:moveTo>
                  <a:lnTo>
                    <a:pt x="268290" y="4068"/>
                  </a:lnTo>
                  <a:lnTo>
                    <a:pt x="218439" y="15879"/>
                  </a:lnTo>
                  <a:lnTo>
                    <a:pt x="172187" y="34846"/>
                  </a:lnTo>
                  <a:lnTo>
                    <a:pt x="130137" y="60378"/>
                  </a:lnTo>
                  <a:lnTo>
                    <a:pt x="92895" y="91887"/>
                  </a:lnTo>
                  <a:lnTo>
                    <a:pt x="61067" y="128785"/>
                  </a:lnTo>
                  <a:lnTo>
                    <a:pt x="35258" y="170481"/>
                  </a:lnTo>
                  <a:lnTo>
                    <a:pt x="16074" y="216388"/>
                  </a:lnTo>
                  <a:lnTo>
                    <a:pt x="4119" y="265916"/>
                  </a:lnTo>
                  <a:lnTo>
                    <a:pt x="0" y="318477"/>
                  </a:lnTo>
                  <a:lnTo>
                    <a:pt x="1042" y="345756"/>
                  </a:lnTo>
                  <a:lnTo>
                    <a:pt x="9155" y="398176"/>
                  </a:lnTo>
                  <a:lnTo>
                    <a:pt x="24800" y="447234"/>
                  </a:lnTo>
                  <a:lnTo>
                    <a:pt x="47372" y="492314"/>
                  </a:lnTo>
                  <a:lnTo>
                    <a:pt x="76267" y="532799"/>
                  </a:lnTo>
                  <a:lnTo>
                    <a:pt x="110877" y="568073"/>
                  </a:lnTo>
                  <a:lnTo>
                    <a:pt x="150599" y="597519"/>
                  </a:lnTo>
                  <a:lnTo>
                    <a:pt x="194826" y="620522"/>
                  </a:lnTo>
                  <a:lnTo>
                    <a:pt x="242953" y="636465"/>
                  </a:lnTo>
                  <a:lnTo>
                    <a:pt x="294374" y="644732"/>
                  </a:lnTo>
                  <a:lnTo>
                    <a:pt x="321132" y="645795"/>
                  </a:lnTo>
                  <a:lnTo>
                    <a:pt x="347886" y="644732"/>
                  </a:lnTo>
                  <a:lnTo>
                    <a:pt x="399264" y="636465"/>
                  </a:lnTo>
                  <a:lnTo>
                    <a:pt x="447308" y="620522"/>
                  </a:lnTo>
                  <a:lnTo>
                    <a:pt x="491422" y="597519"/>
                  </a:lnTo>
                  <a:lnTo>
                    <a:pt x="531013" y="568073"/>
                  </a:lnTo>
                  <a:lnTo>
                    <a:pt x="533969" y="565277"/>
                  </a:lnTo>
                  <a:lnTo>
                    <a:pt x="321132" y="565277"/>
                  </a:lnTo>
                  <a:lnTo>
                    <a:pt x="302214" y="564489"/>
                  </a:lnTo>
                  <a:lnTo>
                    <a:pt x="248205" y="553110"/>
                  </a:lnTo>
                  <a:lnTo>
                    <a:pt x="199570" y="529333"/>
                  </a:lnTo>
                  <a:lnTo>
                    <a:pt x="157921" y="494612"/>
                  </a:lnTo>
                  <a:lnTo>
                    <a:pt x="124870" y="450399"/>
                  </a:lnTo>
                  <a:lnTo>
                    <a:pt x="102029" y="398145"/>
                  </a:lnTo>
                  <a:lnTo>
                    <a:pt x="93271" y="359560"/>
                  </a:lnTo>
                  <a:lnTo>
                    <a:pt x="90246" y="318477"/>
                  </a:lnTo>
                  <a:lnTo>
                    <a:pt x="91012" y="298300"/>
                  </a:lnTo>
                  <a:lnTo>
                    <a:pt x="96964" y="259665"/>
                  </a:lnTo>
                  <a:lnTo>
                    <a:pt x="116042" y="206791"/>
                  </a:lnTo>
                  <a:lnTo>
                    <a:pt x="145869" y="161252"/>
                  </a:lnTo>
                  <a:lnTo>
                    <a:pt x="184831" y="124444"/>
                  </a:lnTo>
                  <a:lnTo>
                    <a:pt x="231317" y="97766"/>
                  </a:lnTo>
                  <a:lnTo>
                    <a:pt x="283713" y="82613"/>
                  </a:lnTo>
                  <a:lnTo>
                    <a:pt x="321132" y="79603"/>
                  </a:lnTo>
                  <a:lnTo>
                    <a:pt x="535562" y="79603"/>
                  </a:lnTo>
                  <a:lnTo>
                    <a:pt x="531013" y="75422"/>
                  </a:lnTo>
                  <a:lnTo>
                    <a:pt x="491422" y="46828"/>
                  </a:lnTo>
                  <a:lnTo>
                    <a:pt x="447308" y="24505"/>
                  </a:lnTo>
                  <a:lnTo>
                    <a:pt x="399264" y="9042"/>
                  </a:lnTo>
                  <a:lnTo>
                    <a:pt x="347886" y="1029"/>
                  </a:lnTo>
                  <a:lnTo>
                    <a:pt x="321132" y="0"/>
                  </a:lnTo>
                  <a:close/>
                </a:path>
                <a:path w="641362" h="645795">
                  <a:moveTo>
                    <a:pt x="535562" y="79603"/>
                  </a:moveTo>
                  <a:lnTo>
                    <a:pt x="321132" y="79603"/>
                  </a:lnTo>
                  <a:lnTo>
                    <a:pt x="340045" y="80364"/>
                  </a:lnTo>
                  <a:lnTo>
                    <a:pt x="358529" y="82613"/>
                  </a:lnTo>
                  <a:lnTo>
                    <a:pt x="410815" y="97766"/>
                  </a:lnTo>
                  <a:lnTo>
                    <a:pt x="457129" y="124444"/>
                  </a:lnTo>
                  <a:lnTo>
                    <a:pt x="495895" y="161252"/>
                  </a:lnTo>
                  <a:lnTo>
                    <a:pt x="525537" y="206791"/>
                  </a:lnTo>
                  <a:lnTo>
                    <a:pt x="544478" y="259665"/>
                  </a:lnTo>
                  <a:lnTo>
                    <a:pt x="550382" y="298300"/>
                  </a:lnTo>
                  <a:lnTo>
                    <a:pt x="551141" y="318477"/>
                  </a:lnTo>
                  <a:lnTo>
                    <a:pt x="550382" y="339304"/>
                  </a:lnTo>
                  <a:lnTo>
                    <a:pt x="544478" y="379192"/>
                  </a:lnTo>
                  <a:lnTo>
                    <a:pt x="533117" y="416367"/>
                  </a:lnTo>
                  <a:lnTo>
                    <a:pt x="506867" y="466102"/>
                  </a:lnTo>
                  <a:lnTo>
                    <a:pt x="470968" y="507312"/>
                  </a:lnTo>
                  <a:lnTo>
                    <a:pt x="426994" y="538546"/>
                  </a:lnTo>
                  <a:lnTo>
                    <a:pt x="376524" y="558352"/>
                  </a:lnTo>
                  <a:lnTo>
                    <a:pt x="321132" y="565277"/>
                  </a:lnTo>
                  <a:lnTo>
                    <a:pt x="533969" y="565277"/>
                  </a:lnTo>
                  <a:lnTo>
                    <a:pt x="565487" y="532799"/>
                  </a:lnTo>
                  <a:lnTo>
                    <a:pt x="594249" y="492314"/>
                  </a:lnTo>
                  <a:lnTo>
                    <a:pt x="616706" y="447234"/>
                  </a:lnTo>
                  <a:lnTo>
                    <a:pt x="632269" y="398145"/>
                  </a:lnTo>
                  <a:lnTo>
                    <a:pt x="640326" y="345756"/>
                  </a:lnTo>
                  <a:lnTo>
                    <a:pt x="641362" y="318477"/>
                  </a:lnTo>
                  <a:lnTo>
                    <a:pt x="640326" y="291855"/>
                  </a:lnTo>
                  <a:lnTo>
                    <a:pt x="632263" y="240736"/>
                  </a:lnTo>
                  <a:lnTo>
                    <a:pt x="616706" y="192945"/>
                  </a:lnTo>
                  <a:lnTo>
                    <a:pt x="594249" y="149070"/>
                  </a:lnTo>
                  <a:lnTo>
                    <a:pt x="565487" y="109699"/>
                  </a:lnTo>
                  <a:lnTo>
                    <a:pt x="548927" y="91887"/>
                  </a:lnTo>
                  <a:lnTo>
                    <a:pt x="535562" y="79603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8" name="bk object 26"/>
            <p:cNvSpPr/>
            <p:nvPr/>
          </p:nvSpPr>
          <p:spPr>
            <a:xfrm>
              <a:off x="10681837" y="5955177"/>
              <a:ext cx="523709" cy="624573"/>
            </a:xfrm>
            <a:custGeom>
              <a:avLst/>
              <a:gdLst/>
              <a:ahLst/>
              <a:cxnLst/>
              <a:rect l="l" t="t" r="r" b="b"/>
              <a:pathLst>
                <a:path w="523709" h="624573">
                  <a:moveTo>
                    <a:pt x="206997" y="0"/>
                  </a:moveTo>
                  <a:lnTo>
                    <a:pt x="0" y="0"/>
                  </a:lnTo>
                  <a:lnTo>
                    <a:pt x="0" y="624573"/>
                  </a:lnTo>
                  <a:lnTo>
                    <a:pt x="206997" y="624573"/>
                  </a:lnTo>
                  <a:lnTo>
                    <a:pt x="235159" y="623714"/>
                  </a:lnTo>
                  <a:lnTo>
                    <a:pt x="288359" y="616917"/>
                  </a:lnTo>
                  <a:lnTo>
                    <a:pt x="337091" y="603506"/>
                  </a:lnTo>
                  <a:lnTo>
                    <a:pt x="380995" y="583672"/>
                  </a:lnTo>
                  <a:lnTo>
                    <a:pt x="419708" y="557607"/>
                  </a:lnTo>
                  <a:lnTo>
                    <a:pt x="430012" y="548487"/>
                  </a:lnTo>
                  <a:lnTo>
                    <a:pt x="87579" y="548487"/>
                  </a:lnTo>
                  <a:lnTo>
                    <a:pt x="87579" y="76085"/>
                  </a:lnTo>
                  <a:lnTo>
                    <a:pt x="430592" y="76085"/>
                  </a:lnTo>
                  <a:lnTo>
                    <a:pt x="419708" y="66512"/>
                  </a:lnTo>
                  <a:lnTo>
                    <a:pt x="380995" y="40615"/>
                  </a:lnTo>
                  <a:lnTo>
                    <a:pt x="337091" y="20915"/>
                  </a:lnTo>
                  <a:lnTo>
                    <a:pt x="288359" y="7599"/>
                  </a:lnTo>
                  <a:lnTo>
                    <a:pt x="235159" y="852"/>
                  </a:lnTo>
                  <a:lnTo>
                    <a:pt x="206997" y="0"/>
                  </a:lnTo>
                  <a:close/>
                </a:path>
                <a:path w="523709" h="624573">
                  <a:moveTo>
                    <a:pt x="430592" y="76085"/>
                  </a:moveTo>
                  <a:lnTo>
                    <a:pt x="200812" y="76085"/>
                  </a:lnTo>
                  <a:lnTo>
                    <a:pt x="221421" y="76701"/>
                  </a:lnTo>
                  <a:lnTo>
                    <a:pt x="241292" y="78542"/>
                  </a:lnTo>
                  <a:lnTo>
                    <a:pt x="278683" y="85867"/>
                  </a:lnTo>
                  <a:lnTo>
                    <a:pt x="328373" y="105830"/>
                  </a:lnTo>
                  <a:lnTo>
                    <a:pt x="369560" y="136356"/>
                  </a:lnTo>
                  <a:lnTo>
                    <a:pt x="401312" y="177212"/>
                  </a:lnTo>
                  <a:lnTo>
                    <a:pt x="422697" y="228165"/>
                  </a:lnTo>
                  <a:lnTo>
                    <a:pt x="430735" y="267627"/>
                  </a:lnTo>
                  <a:lnTo>
                    <a:pt x="433476" y="311403"/>
                  </a:lnTo>
                  <a:lnTo>
                    <a:pt x="432791" y="333962"/>
                  </a:lnTo>
                  <a:lnTo>
                    <a:pt x="427412" y="375855"/>
                  </a:lnTo>
                  <a:lnTo>
                    <a:pt x="416903" y="413390"/>
                  </a:lnTo>
                  <a:lnTo>
                    <a:pt x="392090" y="461358"/>
                  </a:lnTo>
                  <a:lnTo>
                    <a:pt x="357196" y="499101"/>
                  </a:lnTo>
                  <a:lnTo>
                    <a:pt x="313101" y="526371"/>
                  </a:lnTo>
                  <a:lnTo>
                    <a:pt x="260680" y="542916"/>
                  </a:lnTo>
                  <a:lnTo>
                    <a:pt x="221541" y="547865"/>
                  </a:lnTo>
                  <a:lnTo>
                    <a:pt x="200812" y="548487"/>
                  </a:lnTo>
                  <a:lnTo>
                    <a:pt x="430012" y="548487"/>
                  </a:lnTo>
                  <a:lnTo>
                    <a:pt x="467255" y="507243"/>
                  </a:lnTo>
                  <a:lnTo>
                    <a:pt x="491412" y="466436"/>
                  </a:lnTo>
                  <a:lnTo>
                    <a:pt x="509114" y="420066"/>
                  </a:lnTo>
                  <a:lnTo>
                    <a:pt x="520000" y="368325"/>
                  </a:lnTo>
                  <a:lnTo>
                    <a:pt x="523709" y="311403"/>
                  </a:lnTo>
                  <a:lnTo>
                    <a:pt x="522775" y="282441"/>
                  </a:lnTo>
                  <a:lnTo>
                    <a:pt x="515432" y="228349"/>
                  </a:lnTo>
                  <a:lnTo>
                    <a:pt x="501092" y="179524"/>
                  </a:lnTo>
                  <a:lnTo>
                    <a:pt x="480118" y="136152"/>
                  </a:lnTo>
                  <a:lnTo>
                    <a:pt x="452869" y="98419"/>
                  </a:lnTo>
                  <a:lnTo>
                    <a:pt x="437005" y="81726"/>
                  </a:lnTo>
                  <a:lnTo>
                    <a:pt x="430592" y="76085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19" name="bk object 27"/>
            <p:cNvSpPr/>
            <p:nvPr/>
          </p:nvSpPr>
          <p:spPr>
            <a:xfrm>
              <a:off x="11266845" y="5944566"/>
              <a:ext cx="404944" cy="645794"/>
            </a:xfrm>
            <a:custGeom>
              <a:avLst/>
              <a:gdLst/>
              <a:ahLst/>
              <a:cxnLst/>
              <a:rect l="l" t="t" r="r" b="b"/>
              <a:pathLst>
                <a:path w="404944" h="645795">
                  <a:moveTo>
                    <a:pt x="49306" y="497166"/>
                  </a:moveTo>
                  <a:lnTo>
                    <a:pt x="0" y="563740"/>
                  </a:lnTo>
                  <a:lnTo>
                    <a:pt x="1496" y="565302"/>
                  </a:lnTo>
                  <a:lnTo>
                    <a:pt x="4413" y="568187"/>
                  </a:lnTo>
                  <a:lnTo>
                    <a:pt x="39712" y="596052"/>
                  </a:lnTo>
                  <a:lnTo>
                    <a:pt x="76822" y="616938"/>
                  </a:lnTo>
                  <a:lnTo>
                    <a:pt x="125297" y="634908"/>
                  </a:lnTo>
                  <a:lnTo>
                    <a:pt x="163693" y="642829"/>
                  </a:lnTo>
                  <a:lnTo>
                    <a:pt x="206786" y="645794"/>
                  </a:lnTo>
                  <a:lnTo>
                    <a:pt x="224989" y="645205"/>
                  </a:lnTo>
                  <a:lnTo>
                    <a:pt x="274953" y="636742"/>
                  </a:lnTo>
                  <a:lnTo>
                    <a:pt x="317561" y="619226"/>
                  </a:lnTo>
                  <a:lnTo>
                    <a:pt x="352309" y="593929"/>
                  </a:lnTo>
                  <a:lnTo>
                    <a:pt x="377117" y="564394"/>
                  </a:lnTo>
                  <a:lnTo>
                    <a:pt x="196595" y="564394"/>
                  </a:lnTo>
                  <a:lnTo>
                    <a:pt x="179216" y="564289"/>
                  </a:lnTo>
                  <a:lnTo>
                    <a:pt x="139949" y="561786"/>
                  </a:lnTo>
                  <a:lnTo>
                    <a:pt x="103475" y="547376"/>
                  </a:lnTo>
                  <a:lnTo>
                    <a:pt x="62913" y="510913"/>
                  </a:lnTo>
                  <a:lnTo>
                    <a:pt x="49306" y="497166"/>
                  </a:lnTo>
                  <a:close/>
                </a:path>
                <a:path w="404944" h="645795">
                  <a:moveTo>
                    <a:pt x="215626" y="0"/>
                  </a:moveTo>
                  <a:lnTo>
                    <a:pt x="165124" y="5003"/>
                  </a:lnTo>
                  <a:lnTo>
                    <a:pt x="120176" y="19248"/>
                  </a:lnTo>
                  <a:lnTo>
                    <a:pt x="81805" y="41590"/>
                  </a:lnTo>
                  <a:lnTo>
                    <a:pt x="51034" y="70884"/>
                  </a:lnTo>
                  <a:lnTo>
                    <a:pt x="28886" y="105982"/>
                  </a:lnTo>
                  <a:lnTo>
                    <a:pt x="16383" y="145741"/>
                  </a:lnTo>
                  <a:lnTo>
                    <a:pt x="13911" y="174269"/>
                  </a:lnTo>
                  <a:lnTo>
                    <a:pt x="16105" y="201458"/>
                  </a:lnTo>
                  <a:lnTo>
                    <a:pt x="32290" y="247078"/>
                  </a:lnTo>
                  <a:lnTo>
                    <a:pt x="61176" y="283016"/>
                  </a:lnTo>
                  <a:lnTo>
                    <a:pt x="99127" y="311664"/>
                  </a:lnTo>
                  <a:lnTo>
                    <a:pt x="142506" y="335414"/>
                  </a:lnTo>
                  <a:lnTo>
                    <a:pt x="209801" y="367087"/>
                  </a:lnTo>
                  <a:lnTo>
                    <a:pt x="231008" y="377788"/>
                  </a:lnTo>
                  <a:lnTo>
                    <a:pt x="268858" y="401197"/>
                  </a:lnTo>
                  <a:lnTo>
                    <a:pt x="297593" y="429277"/>
                  </a:lnTo>
                  <a:lnTo>
                    <a:pt x="313577" y="464420"/>
                  </a:lnTo>
                  <a:lnTo>
                    <a:pt x="315651" y="485388"/>
                  </a:lnTo>
                  <a:lnTo>
                    <a:pt x="312817" y="498734"/>
                  </a:lnTo>
                  <a:lnTo>
                    <a:pt x="293293" y="531684"/>
                  </a:lnTo>
                  <a:lnTo>
                    <a:pt x="259388" y="553539"/>
                  </a:lnTo>
                  <a:lnTo>
                    <a:pt x="213871" y="563706"/>
                  </a:lnTo>
                  <a:lnTo>
                    <a:pt x="196595" y="564394"/>
                  </a:lnTo>
                  <a:lnTo>
                    <a:pt x="377117" y="564394"/>
                  </a:lnTo>
                  <a:lnTo>
                    <a:pt x="396226" y="525087"/>
                  </a:lnTo>
                  <a:lnTo>
                    <a:pt x="404390" y="484087"/>
                  </a:lnTo>
                  <a:lnTo>
                    <a:pt x="404944" y="469760"/>
                  </a:lnTo>
                  <a:lnTo>
                    <a:pt x="402751" y="441096"/>
                  </a:lnTo>
                  <a:lnTo>
                    <a:pt x="386565" y="393231"/>
                  </a:lnTo>
                  <a:lnTo>
                    <a:pt x="357671" y="355967"/>
                  </a:lnTo>
                  <a:lnTo>
                    <a:pt x="319702" y="326887"/>
                  </a:lnTo>
                  <a:lnTo>
                    <a:pt x="276287" y="303572"/>
                  </a:lnTo>
                  <a:lnTo>
                    <a:pt x="208897" y="274119"/>
                  </a:lnTo>
                  <a:lnTo>
                    <a:pt x="187645" y="264563"/>
                  </a:lnTo>
                  <a:lnTo>
                    <a:pt x="149679" y="244032"/>
                  </a:lnTo>
                  <a:lnTo>
                    <a:pt x="110886" y="205150"/>
                  </a:lnTo>
                  <a:lnTo>
                    <a:pt x="102423" y="170311"/>
                  </a:lnTo>
                  <a:lnTo>
                    <a:pt x="103697" y="158360"/>
                  </a:lnTo>
                  <a:lnTo>
                    <a:pt x="126629" y="116213"/>
                  </a:lnTo>
                  <a:lnTo>
                    <a:pt x="161095" y="93666"/>
                  </a:lnTo>
                  <a:lnTo>
                    <a:pt x="208799" y="82234"/>
                  </a:lnTo>
                  <a:lnTo>
                    <a:pt x="227398" y="81414"/>
                  </a:lnTo>
                  <a:lnTo>
                    <a:pt x="381769" y="81414"/>
                  </a:lnTo>
                  <a:lnTo>
                    <a:pt x="392060" y="62289"/>
                  </a:lnTo>
                  <a:lnTo>
                    <a:pt x="354606" y="35264"/>
                  </a:lnTo>
                  <a:lnTo>
                    <a:pt x="314155" y="16690"/>
                  </a:lnTo>
                  <a:lnTo>
                    <a:pt x="259635" y="3136"/>
                  </a:lnTo>
                  <a:lnTo>
                    <a:pt x="238389" y="823"/>
                  </a:lnTo>
                  <a:lnTo>
                    <a:pt x="215626" y="0"/>
                  </a:lnTo>
                  <a:close/>
                </a:path>
                <a:path w="404944" h="645795">
                  <a:moveTo>
                    <a:pt x="381769" y="81414"/>
                  </a:moveTo>
                  <a:lnTo>
                    <a:pt x="227398" y="81414"/>
                  </a:lnTo>
                  <a:lnTo>
                    <a:pt x="244418" y="81549"/>
                  </a:lnTo>
                  <a:lnTo>
                    <a:pt x="258733" y="82015"/>
                  </a:lnTo>
                  <a:lnTo>
                    <a:pt x="299472" y="91350"/>
                  </a:lnTo>
                  <a:lnTo>
                    <a:pt x="339065" y="122584"/>
                  </a:lnTo>
                  <a:lnTo>
                    <a:pt x="352735" y="135369"/>
                  </a:lnTo>
                  <a:lnTo>
                    <a:pt x="381769" y="81414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0" name="bk object 28"/>
            <p:cNvSpPr/>
            <p:nvPr/>
          </p:nvSpPr>
          <p:spPr>
            <a:xfrm>
              <a:off x="9113373" y="6885764"/>
              <a:ext cx="209372" cy="339140"/>
            </a:xfrm>
            <a:custGeom>
              <a:avLst/>
              <a:gdLst/>
              <a:ahLst/>
              <a:cxnLst/>
              <a:rect l="l" t="t" r="r" b="b"/>
              <a:pathLst>
                <a:path w="209372" h="339140">
                  <a:moveTo>
                    <a:pt x="54559" y="0"/>
                  </a:moveTo>
                  <a:lnTo>
                    <a:pt x="57988" y="5905"/>
                  </a:lnTo>
                  <a:lnTo>
                    <a:pt x="58483" y="11798"/>
                  </a:lnTo>
                  <a:lnTo>
                    <a:pt x="58483" y="25565"/>
                  </a:lnTo>
                  <a:lnTo>
                    <a:pt x="16387" y="292134"/>
                  </a:lnTo>
                  <a:lnTo>
                    <a:pt x="4907" y="330522"/>
                  </a:lnTo>
                  <a:lnTo>
                    <a:pt x="0" y="339140"/>
                  </a:lnTo>
                  <a:lnTo>
                    <a:pt x="62407" y="339140"/>
                  </a:lnTo>
                  <a:lnTo>
                    <a:pt x="60439" y="332232"/>
                  </a:lnTo>
                  <a:lnTo>
                    <a:pt x="59461" y="326351"/>
                  </a:lnTo>
                  <a:lnTo>
                    <a:pt x="59569" y="315130"/>
                  </a:lnTo>
                  <a:lnTo>
                    <a:pt x="60410" y="302276"/>
                  </a:lnTo>
                  <a:lnTo>
                    <a:pt x="61937" y="289991"/>
                  </a:lnTo>
                  <a:lnTo>
                    <a:pt x="80098" y="175450"/>
                  </a:lnTo>
                  <a:lnTo>
                    <a:pt x="159585" y="175450"/>
                  </a:lnTo>
                  <a:lnTo>
                    <a:pt x="164958" y="140055"/>
                  </a:lnTo>
                  <a:lnTo>
                    <a:pt x="85509" y="140055"/>
                  </a:lnTo>
                  <a:lnTo>
                    <a:pt x="104305" y="37558"/>
                  </a:lnTo>
                  <a:lnTo>
                    <a:pt x="114170" y="36671"/>
                  </a:lnTo>
                  <a:lnTo>
                    <a:pt x="125479" y="36006"/>
                  </a:lnTo>
                  <a:lnTo>
                    <a:pt x="139113" y="35618"/>
                  </a:lnTo>
                  <a:lnTo>
                    <a:pt x="206701" y="35561"/>
                  </a:lnTo>
                  <a:lnTo>
                    <a:pt x="208864" y="21615"/>
                  </a:lnTo>
                  <a:lnTo>
                    <a:pt x="209372" y="17195"/>
                  </a:lnTo>
                  <a:lnTo>
                    <a:pt x="209372" y="14224"/>
                  </a:lnTo>
                  <a:lnTo>
                    <a:pt x="208176" y="7461"/>
                  </a:lnTo>
                  <a:lnTo>
                    <a:pt x="199004" y="1622"/>
                  </a:lnTo>
                  <a:lnTo>
                    <a:pt x="191400" y="977"/>
                  </a:lnTo>
                  <a:lnTo>
                    <a:pt x="116471" y="977"/>
                  </a:lnTo>
                  <a:lnTo>
                    <a:pt x="54559" y="0"/>
                  </a:lnTo>
                  <a:close/>
                </a:path>
                <a:path w="209372" h="339140">
                  <a:moveTo>
                    <a:pt x="159585" y="175450"/>
                  </a:moveTo>
                  <a:lnTo>
                    <a:pt x="80098" y="175450"/>
                  </a:lnTo>
                  <a:lnTo>
                    <a:pt x="134482" y="175599"/>
                  </a:lnTo>
                  <a:lnTo>
                    <a:pt x="147505" y="177198"/>
                  </a:lnTo>
                  <a:lnTo>
                    <a:pt x="158762" y="180873"/>
                  </a:lnTo>
                  <a:lnTo>
                    <a:pt x="159585" y="175450"/>
                  </a:lnTo>
                  <a:close/>
                </a:path>
                <a:path w="209372" h="339140">
                  <a:moveTo>
                    <a:pt x="165674" y="135335"/>
                  </a:moveTo>
                  <a:lnTo>
                    <a:pt x="154635" y="138235"/>
                  </a:lnTo>
                  <a:lnTo>
                    <a:pt x="142004" y="139669"/>
                  </a:lnTo>
                  <a:lnTo>
                    <a:pt x="127774" y="140055"/>
                  </a:lnTo>
                  <a:lnTo>
                    <a:pt x="164958" y="140055"/>
                  </a:lnTo>
                  <a:lnTo>
                    <a:pt x="165674" y="135335"/>
                  </a:lnTo>
                  <a:close/>
                </a:path>
                <a:path w="209372" h="339140">
                  <a:moveTo>
                    <a:pt x="206701" y="35561"/>
                  </a:moveTo>
                  <a:lnTo>
                    <a:pt x="155953" y="35561"/>
                  </a:lnTo>
                  <a:lnTo>
                    <a:pt x="168953" y="36285"/>
                  </a:lnTo>
                  <a:lnTo>
                    <a:pt x="181483" y="37754"/>
                  </a:lnTo>
                  <a:lnTo>
                    <a:pt x="193618" y="40168"/>
                  </a:lnTo>
                  <a:lnTo>
                    <a:pt x="205435" y="43726"/>
                  </a:lnTo>
                  <a:lnTo>
                    <a:pt x="206701" y="35561"/>
                  </a:lnTo>
                  <a:close/>
                </a:path>
                <a:path w="209372" h="339140">
                  <a:moveTo>
                    <a:pt x="179876" y="0"/>
                  </a:moveTo>
                  <a:lnTo>
                    <a:pt x="166188" y="112"/>
                  </a:lnTo>
                  <a:lnTo>
                    <a:pt x="128099" y="878"/>
                  </a:lnTo>
                  <a:lnTo>
                    <a:pt x="116471" y="977"/>
                  </a:lnTo>
                  <a:lnTo>
                    <a:pt x="191400" y="977"/>
                  </a:lnTo>
                  <a:lnTo>
                    <a:pt x="179876" y="0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1" name="bk object 29"/>
            <p:cNvSpPr/>
            <p:nvPr/>
          </p:nvSpPr>
          <p:spPr>
            <a:xfrm>
              <a:off x="9295114" y="6982603"/>
              <a:ext cx="205459" cy="247835"/>
            </a:xfrm>
            <a:custGeom>
              <a:avLst/>
              <a:gdLst/>
              <a:ahLst/>
              <a:cxnLst/>
              <a:rect l="l" t="t" r="r" b="b"/>
              <a:pathLst>
                <a:path w="205459" h="247835">
                  <a:moveTo>
                    <a:pt x="118437" y="0"/>
                  </a:moveTo>
                  <a:lnTo>
                    <a:pt x="71061" y="11742"/>
                  </a:lnTo>
                  <a:lnTo>
                    <a:pt x="39524" y="37009"/>
                  </a:lnTo>
                  <a:lnTo>
                    <a:pt x="13312" y="78933"/>
                  </a:lnTo>
                  <a:lnTo>
                    <a:pt x="3261" y="116305"/>
                  </a:lnTo>
                  <a:lnTo>
                    <a:pt x="0" y="161741"/>
                  </a:lnTo>
                  <a:lnTo>
                    <a:pt x="2121" y="177521"/>
                  </a:lnTo>
                  <a:lnTo>
                    <a:pt x="18361" y="215890"/>
                  </a:lnTo>
                  <a:lnTo>
                    <a:pt x="48872" y="239771"/>
                  </a:lnTo>
                  <a:lnTo>
                    <a:pt x="92948" y="247835"/>
                  </a:lnTo>
                  <a:lnTo>
                    <a:pt x="105748" y="246079"/>
                  </a:lnTo>
                  <a:lnTo>
                    <a:pt x="151114" y="225045"/>
                  </a:lnTo>
                  <a:lnTo>
                    <a:pt x="163595" y="213357"/>
                  </a:lnTo>
                  <a:lnTo>
                    <a:pt x="76174" y="213357"/>
                  </a:lnTo>
                  <a:lnTo>
                    <a:pt x="64552" y="208359"/>
                  </a:lnTo>
                  <a:lnTo>
                    <a:pt x="43778" y="173475"/>
                  </a:lnTo>
                  <a:lnTo>
                    <a:pt x="42293" y="155254"/>
                  </a:lnTo>
                  <a:lnTo>
                    <a:pt x="42659" y="142705"/>
                  </a:lnTo>
                  <a:lnTo>
                    <a:pt x="52118" y="94227"/>
                  </a:lnTo>
                  <a:lnTo>
                    <a:pt x="72669" y="58450"/>
                  </a:lnTo>
                  <a:lnTo>
                    <a:pt x="113636" y="34991"/>
                  </a:lnTo>
                  <a:lnTo>
                    <a:pt x="125773" y="34096"/>
                  </a:lnTo>
                  <a:lnTo>
                    <a:pt x="190250" y="34096"/>
                  </a:lnTo>
                  <a:lnTo>
                    <a:pt x="182751" y="24550"/>
                  </a:lnTo>
                  <a:lnTo>
                    <a:pt x="172925" y="15893"/>
                  </a:lnTo>
                  <a:lnTo>
                    <a:pt x="161508" y="9038"/>
                  </a:lnTo>
                  <a:lnTo>
                    <a:pt x="148572" y="4058"/>
                  </a:lnTo>
                  <a:lnTo>
                    <a:pt x="134191" y="1021"/>
                  </a:lnTo>
                  <a:lnTo>
                    <a:pt x="118437" y="0"/>
                  </a:lnTo>
                  <a:close/>
                </a:path>
                <a:path w="205459" h="247835">
                  <a:moveTo>
                    <a:pt x="190250" y="34096"/>
                  </a:moveTo>
                  <a:lnTo>
                    <a:pt x="125773" y="34096"/>
                  </a:lnTo>
                  <a:lnTo>
                    <a:pt x="137095" y="37565"/>
                  </a:lnTo>
                  <a:lnTo>
                    <a:pt x="146325" y="44108"/>
                  </a:lnTo>
                  <a:lnTo>
                    <a:pt x="153469" y="53914"/>
                  </a:lnTo>
                  <a:lnTo>
                    <a:pt x="158532" y="67171"/>
                  </a:lnTo>
                  <a:lnTo>
                    <a:pt x="161518" y="84067"/>
                  </a:lnTo>
                  <a:lnTo>
                    <a:pt x="162434" y="104793"/>
                  </a:lnTo>
                  <a:lnTo>
                    <a:pt x="161201" y="117461"/>
                  </a:lnTo>
                  <a:lnTo>
                    <a:pt x="151827" y="155254"/>
                  </a:lnTo>
                  <a:lnTo>
                    <a:pt x="134770" y="189766"/>
                  </a:lnTo>
                  <a:lnTo>
                    <a:pt x="92409" y="213006"/>
                  </a:lnTo>
                  <a:lnTo>
                    <a:pt x="76174" y="213357"/>
                  </a:lnTo>
                  <a:lnTo>
                    <a:pt x="163595" y="213357"/>
                  </a:lnTo>
                  <a:lnTo>
                    <a:pt x="190788" y="170666"/>
                  </a:lnTo>
                  <a:lnTo>
                    <a:pt x="203008" y="125261"/>
                  </a:lnTo>
                  <a:lnTo>
                    <a:pt x="205459" y="90432"/>
                  </a:lnTo>
                  <a:lnTo>
                    <a:pt x="204675" y="75793"/>
                  </a:lnTo>
                  <a:lnTo>
                    <a:pt x="201947" y="60631"/>
                  </a:lnTo>
                  <a:lnTo>
                    <a:pt x="197335" y="46990"/>
                  </a:lnTo>
                  <a:lnTo>
                    <a:pt x="190912" y="34939"/>
                  </a:lnTo>
                  <a:lnTo>
                    <a:pt x="190250" y="34096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2" name="bk object 30"/>
            <p:cNvSpPr/>
            <p:nvPr/>
          </p:nvSpPr>
          <p:spPr>
            <a:xfrm>
              <a:off x="9524625" y="6982603"/>
              <a:ext cx="205471" cy="247834"/>
            </a:xfrm>
            <a:custGeom>
              <a:avLst/>
              <a:gdLst/>
              <a:ahLst/>
              <a:cxnLst/>
              <a:rect l="l" t="t" r="r" b="b"/>
              <a:pathLst>
                <a:path w="205471" h="247834">
                  <a:moveTo>
                    <a:pt x="118443" y="0"/>
                  </a:moveTo>
                  <a:lnTo>
                    <a:pt x="71067" y="11747"/>
                  </a:lnTo>
                  <a:lnTo>
                    <a:pt x="39534" y="37018"/>
                  </a:lnTo>
                  <a:lnTo>
                    <a:pt x="13313" y="78942"/>
                  </a:lnTo>
                  <a:lnTo>
                    <a:pt x="3261" y="116314"/>
                  </a:lnTo>
                  <a:lnTo>
                    <a:pt x="0" y="161751"/>
                  </a:lnTo>
                  <a:lnTo>
                    <a:pt x="2121" y="177529"/>
                  </a:lnTo>
                  <a:lnTo>
                    <a:pt x="18365" y="215894"/>
                  </a:lnTo>
                  <a:lnTo>
                    <a:pt x="48878" y="239772"/>
                  </a:lnTo>
                  <a:lnTo>
                    <a:pt x="92960" y="247834"/>
                  </a:lnTo>
                  <a:lnTo>
                    <a:pt x="105760" y="246079"/>
                  </a:lnTo>
                  <a:lnTo>
                    <a:pt x="151126" y="225045"/>
                  </a:lnTo>
                  <a:lnTo>
                    <a:pt x="163606" y="213358"/>
                  </a:lnTo>
                  <a:lnTo>
                    <a:pt x="76194" y="213358"/>
                  </a:lnTo>
                  <a:lnTo>
                    <a:pt x="64572" y="208361"/>
                  </a:lnTo>
                  <a:lnTo>
                    <a:pt x="43802" y="173476"/>
                  </a:lnTo>
                  <a:lnTo>
                    <a:pt x="42318" y="155248"/>
                  </a:lnTo>
                  <a:lnTo>
                    <a:pt x="42683" y="142727"/>
                  </a:lnTo>
                  <a:lnTo>
                    <a:pt x="52134" y="94240"/>
                  </a:lnTo>
                  <a:lnTo>
                    <a:pt x="72678" y="58455"/>
                  </a:lnTo>
                  <a:lnTo>
                    <a:pt x="113634" y="34990"/>
                  </a:lnTo>
                  <a:lnTo>
                    <a:pt x="125769" y="34095"/>
                  </a:lnTo>
                  <a:lnTo>
                    <a:pt x="190257" y="34095"/>
                  </a:lnTo>
                  <a:lnTo>
                    <a:pt x="182756" y="24548"/>
                  </a:lnTo>
                  <a:lnTo>
                    <a:pt x="172929" y="15891"/>
                  </a:lnTo>
                  <a:lnTo>
                    <a:pt x="161511" y="9038"/>
                  </a:lnTo>
                  <a:lnTo>
                    <a:pt x="148575" y="4057"/>
                  </a:lnTo>
                  <a:lnTo>
                    <a:pt x="134195" y="1021"/>
                  </a:lnTo>
                  <a:lnTo>
                    <a:pt x="118443" y="0"/>
                  </a:lnTo>
                  <a:close/>
                </a:path>
                <a:path w="205471" h="247834">
                  <a:moveTo>
                    <a:pt x="190257" y="34095"/>
                  </a:moveTo>
                  <a:lnTo>
                    <a:pt x="125769" y="34095"/>
                  </a:lnTo>
                  <a:lnTo>
                    <a:pt x="137095" y="37562"/>
                  </a:lnTo>
                  <a:lnTo>
                    <a:pt x="146327" y="44104"/>
                  </a:lnTo>
                  <a:lnTo>
                    <a:pt x="153471" y="53909"/>
                  </a:lnTo>
                  <a:lnTo>
                    <a:pt x="158533" y="67165"/>
                  </a:lnTo>
                  <a:lnTo>
                    <a:pt x="161519" y="84060"/>
                  </a:lnTo>
                  <a:lnTo>
                    <a:pt x="162434" y="104784"/>
                  </a:lnTo>
                  <a:lnTo>
                    <a:pt x="161202" y="117453"/>
                  </a:lnTo>
                  <a:lnTo>
                    <a:pt x="151837" y="155248"/>
                  </a:lnTo>
                  <a:lnTo>
                    <a:pt x="134785" y="189761"/>
                  </a:lnTo>
                  <a:lnTo>
                    <a:pt x="92422" y="213006"/>
                  </a:lnTo>
                  <a:lnTo>
                    <a:pt x="76194" y="213358"/>
                  </a:lnTo>
                  <a:lnTo>
                    <a:pt x="163606" y="213358"/>
                  </a:lnTo>
                  <a:lnTo>
                    <a:pt x="190800" y="170666"/>
                  </a:lnTo>
                  <a:lnTo>
                    <a:pt x="203020" y="125261"/>
                  </a:lnTo>
                  <a:lnTo>
                    <a:pt x="205471" y="90431"/>
                  </a:lnTo>
                  <a:lnTo>
                    <a:pt x="204686" y="75788"/>
                  </a:lnTo>
                  <a:lnTo>
                    <a:pt x="201957" y="60627"/>
                  </a:lnTo>
                  <a:lnTo>
                    <a:pt x="197343" y="46986"/>
                  </a:lnTo>
                  <a:lnTo>
                    <a:pt x="190918" y="34936"/>
                  </a:lnTo>
                  <a:lnTo>
                    <a:pt x="190257" y="34095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3" name="bk object 31"/>
            <p:cNvSpPr/>
            <p:nvPr/>
          </p:nvSpPr>
          <p:spPr>
            <a:xfrm>
              <a:off x="9754630" y="6861667"/>
              <a:ext cx="232028" cy="367143"/>
            </a:xfrm>
            <a:custGeom>
              <a:avLst/>
              <a:gdLst/>
              <a:ahLst/>
              <a:cxnLst/>
              <a:rect l="l" t="t" r="r" b="b"/>
              <a:pathLst>
                <a:path w="232028" h="367143">
                  <a:moveTo>
                    <a:pt x="119732" y="120504"/>
                  </a:moveTo>
                  <a:lnTo>
                    <a:pt x="73788" y="134490"/>
                  </a:lnTo>
                  <a:lnTo>
                    <a:pt x="42523" y="161614"/>
                  </a:lnTo>
                  <a:lnTo>
                    <a:pt x="20935" y="193715"/>
                  </a:lnTo>
                  <a:lnTo>
                    <a:pt x="4964" y="240092"/>
                  </a:lnTo>
                  <a:lnTo>
                    <a:pt x="122" y="282011"/>
                  </a:lnTo>
                  <a:lnTo>
                    <a:pt x="0" y="297519"/>
                  </a:lnTo>
                  <a:lnTo>
                    <a:pt x="2957" y="313072"/>
                  </a:lnTo>
                  <a:lnTo>
                    <a:pt x="23139" y="348741"/>
                  </a:lnTo>
                  <a:lnTo>
                    <a:pt x="58577" y="365949"/>
                  </a:lnTo>
                  <a:lnTo>
                    <a:pt x="73402" y="367143"/>
                  </a:lnTo>
                  <a:lnTo>
                    <a:pt x="86668" y="365941"/>
                  </a:lnTo>
                  <a:lnTo>
                    <a:pt x="122133" y="351359"/>
                  </a:lnTo>
                  <a:lnTo>
                    <a:pt x="142075" y="332834"/>
                  </a:lnTo>
                  <a:lnTo>
                    <a:pt x="73076" y="332834"/>
                  </a:lnTo>
                  <a:lnTo>
                    <a:pt x="62340" y="329246"/>
                  </a:lnTo>
                  <a:lnTo>
                    <a:pt x="53774" y="321762"/>
                  </a:lnTo>
                  <a:lnTo>
                    <a:pt x="47511" y="310217"/>
                  </a:lnTo>
                  <a:lnTo>
                    <a:pt x="43682" y="294446"/>
                  </a:lnTo>
                  <a:lnTo>
                    <a:pt x="42419" y="274281"/>
                  </a:lnTo>
                  <a:lnTo>
                    <a:pt x="43367" y="262373"/>
                  </a:lnTo>
                  <a:lnTo>
                    <a:pt x="57144" y="214274"/>
                  </a:lnTo>
                  <a:lnTo>
                    <a:pt x="78620" y="178547"/>
                  </a:lnTo>
                  <a:lnTo>
                    <a:pt x="111533" y="156777"/>
                  </a:lnTo>
                  <a:lnTo>
                    <a:pt x="207531" y="155308"/>
                  </a:lnTo>
                  <a:lnTo>
                    <a:pt x="210099" y="139029"/>
                  </a:lnTo>
                  <a:lnTo>
                    <a:pt x="167203" y="139029"/>
                  </a:lnTo>
                  <a:lnTo>
                    <a:pt x="158390" y="131011"/>
                  </a:lnTo>
                  <a:lnTo>
                    <a:pt x="147779" y="125192"/>
                  </a:lnTo>
                  <a:lnTo>
                    <a:pt x="135012" y="121661"/>
                  </a:lnTo>
                  <a:lnTo>
                    <a:pt x="119732" y="120504"/>
                  </a:lnTo>
                  <a:close/>
                </a:path>
                <a:path w="232028" h="367143">
                  <a:moveTo>
                    <a:pt x="192456" y="322060"/>
                  </a:moveTo>
                  <a:lnTo>
                    <a:pt x="150139" y="322060"/>
                  </a:lnTo>
                  <a:lnTo>
                    <a:pt x="154830" y="337458"/>
                  </a:lnTo>
                  <a:lnTo>
                    <a:pt x="162082" y="349863"/>
                  </a:lnTo>
                  <a:lnTo>
                    <a:pt x="171452" y="359027"/>
                  </a:lnTo>
                  <a:lnTo>
                    <a:pt x="182497" y="364703"/>
                  </a:lnTo>
                  <a:lnTo>
                    <a:pt x="194772" y="366644"/>
                  </a:lnTo>
                  <a:lnTo>
                    <a:pt x="208069" y="362611"/>
                  </a:lnTo>
                  <a:lnTo>
                    <a:pt x="215785" y="352424"/>
                  </a:lnTo>
                  <a:lnTo>
                    <a:pt x="210292" y="339034"/>
                  </a:lnTo>
                  <a:lnTo>
                    <a:pt x="200242" y="333932"/>
                  </a:lnTo>
                  <a:lnTo>
                    <a:pt x="193091" y="324262"/>
                  </a:lnTo>
                  <a:lnTo>
                    <a:pt x="192456" y="322060"/>
                  </a:lnTo>
                  <a:close/>
                </a:path>
                <a:path w="232028" h="367143">
                  <a:moveTo>
                    <a:pt x="207531" y="155308"/>
                  </a:moveTo>
                  <a:lnTo>
                    <a:pt x="122414" y="155308"/>
                  </a:lnTo>
                  <a:lnTo>
                    <a:pt x="130450" y="156013"/>
                  </a:lnTo>
                  <a:lnTo>
                    <a:pt x="141476" y="160392"/>
                  </a:lnTo>
                  <a:lnTo>
                    <a:pt x="149713" y="169242"/>
                  </a:lnTo>
                  <a:lnTo>
                    <a:pt x="154814" y="183104"/>
                  </a:lnTo>
                  <a:lnTo>
                    <a:pt x="156428" y="202516"/>
                  </a:lnTo>
                  <a:lnTo>
                    <a:pt x="155208" y="215104"/>
                  </a:lnTo>
                  <a:lnTo>
                    <a:pt x="146916" y="253768"/>
                  </a:lnTo>
                  <a:lnTo>
                    <a:pt x="132596" y="289920"/>
                  </a:lnTo>
                  <a:lnTo>
                    <a:pt x="108125" y="321439"/>
                  </a:lnTo>
                  <a:lnTo>
                    <a:pt x="73076" y="332834"/>
                  </a:lnTo>
                  <a:lnTo>
                    <a:pt x="142075" y="332834"/>
                  </a:lnTo>
                  <a:lnTo>
                    <a:pt x="150139" y="322060"/>
                  </a:lnTo>
                  <a:lnTo>
                    <a:pt x="192456" y="322060"/>
                  </a:lnTo>
                  <a:lnTo>
                    <a:pt x="188855" y="309580"/>
                  </a:lnTo>
                  <a:lnTo>
                    <a:pt x="187552" y="289441"/>
                  </a:lnTo>
                  <a:lnTo>
                    <a:pt x="188573" y="277939"/>
                  </a:lnTo>
                  <a:lnTo>
                    <a:pt x="190313" y="264507"/>
                  </a:lnTo>
                  <a:lnTo>
                    <a:pt x="207531" y="155308"/>
                  </a:lnTo>
                  <a:close/>
                </a:path>
                <a:path w="232028" h="367143">
                  <a:moveTo>
                    <a:pt x="232028" y="0"/>
                  </a:moveTo>
                  <a:lnTo>
                    <a:pt x="184860" y="9359"/>
                  </a:lnTo>
                  <a:lnTo>
                    <a:pt x="185330" y="14274"/>
                  </a:lnTo>
                  <a:lnTo>
                    <a:pt x="185825" y="18199"/>
                  </a:lnTo>
                  <a:lnTo>
                    <a:pt x="185825" y="25565"/>
                  </a:lnTo>
                  <a:lnTo>
                    <a:pt x="185330" y="32461"/>
                  </a:lnTo>
                  <a:lnTo>
                    <a:pt x="183857" y="41300"/>
                  </a:lnTo>
                  <a:lnTo>
                    <a:pt x="167203" y="139029"/>
                  </a:lnTo>
                  <a:lnTo>
                    <a:pt x="210099" y="139029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4" name="bk object 32"/>
            <p:cNvSpPr/>
            <p:nvPr/>
          </p:nvSpPr>
          <p:spPr>
            <a:xfrm>
              <a:off x="10076595" y="6862354"/>
              <a:ext cx="191173" cy="455927"/>
            </a:xfrm>
            <a:custGeom>
              <a:avLst/>
              <a:gdLst/>
              <a:ahLst/>
              <a:cxnLst/>
              <a:rect l="l" t="t" r="r" b="b"/>
              <a:pathLst>
                <a:path w="191173" h="455927">
                  <a:moveTo>
                    <a:pt x="117970" y="158556"/>
                  </a:moveTo>
                  <a:lnTo>
                    <a:pt x="76669" y="158556"/>
                  </a:lnTo>
                  <a:lnTo>
                    <a:pt x="47386" y="342892"/>
                  </a:lnTo>
                  <a:lnTo>
                    <a:pt x="44037" y="359475"/>
                  </a:lnTo>
                  <a:lnTo>
                    <a:pt x="31976" y="402213"/>
                  </a:lnTo>
                  <a:lnTo>
                    <a:pt x="11695" y="442749"/>
                  </a:lnTo>
                  <a:lnTo>
                    <a:pt x="0" y="455927"/>
                  </a:lnTo>
                  <a:lnTo>
                    <a:pt x="42418" y="455089"/>
                  </a:lnTo>
                  <a:lnTo>
                    <a:pt x="69270" y="418443"/>
                  </a:lnTo>
                  <a:lnTo>
                    <a:pt x="83039" y="370844"/>
                  </a:lnTo>
                  <a:lnTo>
                    <a:pt x="90931" y="328635"/>
                  </a:lnTo>
                  <a:lnTo>
                    <a:pt x="117970" y="158556"/>
                  </a:lnTo>
                  <a:close/>
                </a:path>
                <a:path w="191173" h="455927">
                  <a:moveTo>
                    <a:pt x="153835" y="124660"/>
                  </a:moveTo>
                  <a:lnTo>
                    <a:pt x="147942" y="125651"/>
                  </a:lnTo>
                  <a:lnTo>
                    <a:pt x="140576" y="126120"/>
                  </a:lnTo>
                  <a:lnTo>
                    <a:pt x="57505" y="126120"/>
                  </a:lnTo>
                  <a:lnTo>
                    <a:pt x="53073" y="129092"/>
                  </a:lnTo>
                  <a:lnTo>
                    <a:pt x="51625" y="138909"/>
                  </a:lnTo>
                  <a:lnTo>
                    <a:pt x="48171" y="160055"/>
                  </a:lnTo>
                  <a:lnTo>
                    <a:pt x="55054" y="159052"/>
                  </a:lnTo>
                  <a:lnTo>
                    <a:pt x="61925" y="158556"/>
                  </a:lnTo>
                  <a:lnTo>
                    <a:pt x="145986" y="158556"/>
                  </a:lnTo>
                  <a:lnTo>
                    <a:pt x="149898" y="154149"/>
                  </a:lnTo>
                  <a:lnTo>
                    <a:pt x="151371" y="141373"/>
                  </a:lnTo>
                  <a:lnTo>
                    <a:pt x="153835" y="124660"/>
                  </a:lnTo>
                  <a:close/>
                </a:path>
                <a:path w="191173" h="455927">
                  <a:moveTo>
                    <a:pt x="150407" y="0"/>
                  </a:moveTo>
                  <a:lnTo>
                    <a:pt x="115378" y="15767"/>
                  </a:lnTo>
                  <a:lnTo>
                    <a:pt x="94604" y="51767"/>
                  </a:lnTo>
                  <a:lnTo>
                    <a:pt x="81597" y="126120"/>
                  </a:lnTo>
                  <a:lnTo>
                    <a:pt x="123367" y="126120"/>
                  </a:lnTo>
                  <a:lnTo>
                    <a:pt x="133979" y="59793"/>
                  </a:lnTo>
                  <a:lnTo>
                    <a:pt x="139395" y="44936"/>
                  </a:lnTo>
                  <a:lnTo>
                    <a:pt x="147739" y="36141"/>
                  </a:lnTo>
                  <a:lnTo>
                    <a:pt x="159245" y="33245"/>
                  </a:lnTo>
                  <a:lnTo>
                    <a:pt x="184201" y="33245"/>
                  </a:lnTo>
                  <a:lnTo>
                    <a:pt x="187248" y="27340"/>
                  </a:lnTo>
                  <a:lnTo>
                    <a:pt x="189712" y="22425"/>
                  </a:lnTo>
                  <a:lnTo>
                    <a:pt x="191173" y="18501"/>
                  </a:lnTo>
                  <a:lnTo>
                    <a:pt x="190631" y="11255"/>
                  </a:lnTo>
                  <a:lnTo>
                    <a:pt x="184996" y="5056"/>
                  </a:lnTo>
                  <a:lnTo>
                    <a:pt x="172070" y="1073"/>
                  </a:lnTo>
                  <a:lnTo>
                    <a:pt x="150407" y="0"/>
                  </a:lnTo>
                  <a:close/>
                </a:path>
                <a:path w="191173" h="455927">
                  <a:moveTo>
                    <a:pt x="184201" y="33245"/>
                  </a:moveTo>
                  <a:lnTo>
                    <a:pt x="166623" y="33245"/>
                  </a:lnTo>
                  <a:lnTo>
                    <a:pt x="173481" y="36192"/>
                  </a:lnTo>
                  <a:lnTo>
                    <a:pt x="179895" y="41589"/>
                  </a:lnTo>
                  <a:lnTo>
                    <a:pt x="184201" y="33245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5" name="bk object 33"/>
            <p:cNvSpPr/>
            <p:nvPr/>
          </p:nvSpPr>
          <p:spPr>
            <a:xfrm>
              <a:off x="10237295" y="6991166"/>
              <a:ext cx="205471" cy="247834"/>
            </a:xfrm>
            <a:custGeom>
              <a:avLst/>
              <a:gdLst/>
              <a:ahLst/>
              <a:cxnLst/>
              <a:rect l="l" t="t" r="r" b="b"/>
              <a:pathLst>
                <a:path w="205471" h="247834">
                  <a:moveTo>
                    <a:pt x="118445" y="0"/>
                  </a:moveTo>
                  <a:lnTo>
                    <a:pt x="71071" y="11744"/>
                  </a:lnTo>
                  <a:lnTo>
                    <a:pt x="39536" y="37017"/>
                  </a:lnTo>
                  <a:lnTo>
                    <a:pt x="13319" y="78943"/>
                  </a:lnTo>
                  <a:lnTo>
                    <a:pt x="3263" y="116314"/>
                  </a:lnTo>
                  <a:lnTo>
                    <a:pt x="0" y="161751"/>
                  </a:lnTo>
                  <a:lnTo>
                    <a:pt x="2122" y="177529"/>
                  </a:lnTo>
                  <a:lnTo>
                    <a:pt x="18369" y="215894"/>
                  </a:lnTo>
                  <a:lnTo>
                    <a:pt x="48884" y="239772"/>
                  </a:lnTo>
                  <a:lnTo>
                    <a:pt x="92960" y="247834"/>
                  </a:lnTo>
                  <a:lnTo>
                    <a:pt x="105760" y="246079"/>
                  </a:lnTo>
                  <a:lnTo>
                    <a:pt x="151126" y="225045"/>
                  </a:lnTo>
                  <a:lnTo>
                    <a:pt x="163606" y="213358"/>
                  </a:lnTo>
                  <a:lnTo>
                    <a:pt x="76189" y="213358"/>
                  </a:lnTo>
                  <a:lnTo>
                    <a:pt x="64566" y="208362"/>
                  </a:lnTo>
                  <a:lnTo>
                    <a:pt x="43801" y="173476"/>
                  </a:lnTo>
                  <a:lnTo>
                    <a:pt x="42317" y="155252"/>
                  </a:lnTo>
                  <a:lnTo>
                    <a:pt x="42683" y="142715"/>
                  </a:lnTo>
                  <a:lnTo>
                    <a:pt x="52140" y="94233"/>
                  </a:lnTo>
                  <a:lnTo>
                    <a:pt x="72688" y="58453"/>
                  </a:lnTo>
                  <a:lnTo>
                    <a:pt x="113649" y="34991"/>
                  </a:lnTo>
                  <a:lnTo>
                    <a:pt x="125784" y="34096"/>
                  </a:lnTo>
                  <a:lnTo>
                    <a:pt x="190258" y="34096"/>
                  </a:lnTo>
                  <a:lnTo>
                    <a:pt x="182756" y="24548"/>
                  </a:lnTo>
                  <a:lnTo>
                    <a:pt x="172930" y="15892"/>
                  </a:lnTo>
                  <a:lnTo>
                    <a:pt x="161512" y="9038"/>
                  </a:lnTo>
                  <a:lnTo>
                    <a:pt x="148576" y="4058"/>
                  </a:lnTo>
                  <a:lnTo>
                    <a:pt x="134196" y="1021"/>
                  </a:lnTo>
                  <a:lnTo>
                    <a:pt x="118445" y="0"/>
                  </a:lnTo>
                  <a:close/>
                </a:path>
                <a:path w="205471" h="247834">
                  <a:moveTo>
                    <a:pt x="190258" y="34096"/>
                  </a:moveTo>
                  <a:lnTo>
                    <a:pt x="125784" y="34096"/>
                  </a:lnTo>
                  <a:lnTo>
                    <a:pt x="137106" y="37564"/>
                  </a:lnTo>
                  <a:lnTo>
                    <a:pt x="146336" y="44107"/>
                  </a:lnTo>
                  <a:lnTo>
                    <a:pt x="153480" y="53913"/>
                  </a:lnTo>
                  <a:lnTo>
                    <a:pt x="158543" y="67169"/>
                  </a:lnTo>
                  <a:lnTo>
                    <a:pt x="161530" y="84066"/>
                  </a:lnTo>
                  <a:lnTo>
                    <a:pt x="162446" y="104791"/>
                  </a:lnTo>
                  <a:lnTo>
                    <a:pt x="161211" y="117459"/>
                  </a:lnTo>
                  <a:lnTo>
                    <a:pt x="151833" y="155252"/>
                  </a:lnTo>
                  <a:lnTo>
                    <a:pt x="134780" y="189764"/>
                  </a:lnTo>
                  <a:lnTo>
                    <a:pt x="92423" y="213007"/>
                  </a:lnTo>
                  <a:lnTo>
                    <a:pt x="76189" y="213358"/>
                  </a:lnTo>
                  <a:lnTo>
                    <a:pt x="163606" y="213358"/>
                  </a:lnTo>
                  <a:lnTo>
                    <a:pt x="190800" y="170666"/>
                  </a:lnTo>
                  <a:lnTo>
                    <a:pt x="203019" y="125261"/>
                  </a:lnTo>
                  <a:lnTo>
                    <a:pt x="205471" y="90432"/>
                  </a:lnTo>
                  <a:lnTo>
                    <a:pt x="204686" y="75790"/>
                  </a:lnTo>
                  <a:lnTo>
                    <a:pt x="201957" y="60629"/>
                  </a:lnTo>
                  <a:lnTo>
                    <a:pt x="197343" y="46988"/>
                  </a:lnTo>
                  <a:lnTo>
                    <a:pt x="190919" y="34937"/>
                  </a:lnTo>
                  <a:lnTo>
                    <a:pt x="190258" y="34096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6" name="bk object 34"/>
            <p:cNvSpPr/>
            <p:nvPr/>
          </p:nvSpPr>
          <p:spPr>
            <a:xfrm>
              <a:off x="10467826" y="6983551"/>
              <a:ext cx="144500" cy="241350"/>
            </a:xfrm>
            <a:custGeom>
              <a:avLst/>
              <a:gdLst/>
              <a:ahLst/>
              <a:cxnLst/>
              <a:rect l="l" t="t" r="r" b="b"/>
              <a:pathLst>
                <a:path w="144500" h="241350">
                  <a:moveTo>
                    <a:pt x="74714" y="0"/>
                  </a:moveTo>
                  <a:lnTo>
                    <a:pt x="31445" y="8851"/>
                  </a:lnTo>
                  <a:lnTo>
                    <a:pt x="32435" y="14274"/>
                  </a:lnTo>
                  <a:lnTo>
                    <a:pt x="32894" y="19146"/>
                  </a:lnTo>
                  <a:lnTo>
                    <a:pt x="32943" y="33934"/>
                  </a:lnTo>
                  <a:lnTo>
                    <a:pt x="31445" y="42265"/>
                  </a:lnTo>
                  <a:lnTo>
                    <a:pt x="0" y="241350"/>
                  </a:lnTo>
                  <a:lnTo>
                    <a:pt x="41287" y="241350"/>
                  </a:lnTo>
                  <a:lnTo>
                    <a:pt x="62257" y="109838"/>
                  </a:lnTo>
                  <a:lnTo>
                    <a:pt x="66390" y="91913"/>
                  </a:lnTo>
                  <a:lnTo>
                    <a:pt x="85754" y="54679"/>
                  </a:lnTo>
                  <a:lnTo>
                    <a:pt x="103630" y="44246"/>
                  </a:lnTo>
                  <a:lnTo>
                    <a:pt x="67335" y="44246"/>
                  </a:lnTo>
                  <a:lnTo>
                    <a:pt x="74714" y="0"/>
                  </a:lnTo>
                  <a:close/>
                </a:path>
                <a:path w="144500" h="241350">
                  <a:moveTo>
                    <a:pt x="141499" y="42265"/>
                  </a:moveTo>
                  <a:lnTo>
                    <a:pt x="124853" y="42265"/>
                  </a:lnTo>
                  <a:lnTo>
                    <a:pt x="132207" y="44246"/>
                  </a:lnTo>
                  <a:lnTo>
                    <a:pt x="140576" y="48171"/>
                  </a:lnTo>
                  <a:lnTo>
                    <a:pt x="141499" y="42265"/>
                  </a:lnTo>
                  <a:close/>
                </a:path>
                <a:path w="144500" h="241350">
                  <a:moveTo>
                    <a:pt x="117345" y="1634"/>
                  </a:moveTo>
                  <a:lnTo>
                    <a:pt x="76355" y="30344"/>
                  </a:lnTo>
                  <a:lnTo>
                    <a:pt x="67335" y="44246"/>
                  </a:lnTo>
                  <a:lnTo>
                    <a:pt x="103630" y="44246"/>
                  </a:lnTo>
                  <a:lnTo>
                    <a:pt x="105141" y="43645"/>
                  </a:lnTo>
                  <a:lnTo>
                    <a:pt x="116979" y="42265"/>
                  </a:lnTo>
                  <a:lnTo>
                    <a:pt x="141499" y="42265"/>
                  </a:lnTo>
                  <a:lnTo>
                    <a:pt x="144030" y="26073"/>
                  </a:lnTo>
                  <a:lnTo>
                    <a:pt x="144500" y="24104"/>
                  </a:lnTo>
                  <a:lnTo>
                    <a:pt x="144500" y="21628"/>
                  </a:lnTo>
                  <a:lnTo>
                    <a:pt x="143169" y="12158"/>
                  </a:lnTo>
                  <a:lnTo>
                    <a:pt x="134935" y="4015"/>
                  </a:lnTo>
                  <a:lnTo>
                    <a:pt x="117345" y="1634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7" name="bk object 35"/>
            <p:cNvSpPr/>
            <p:nvPr/>
          </p:nvSpPr>
          <p:spPr>
            <a:xfrm>
              <a:off x="10730076" y="6885772"/>
              <a:ext cx="173886" cy="339108"/>
            </a:xfrm>
            <a:custGeom>
              <a:avLst/>
              <a:gdLst/>
              <a:ahLst/>
              <a:cxnLst/>
              <a:rect l="l" t="t" r="r" b="b"/>
              <a:pathLst>
                <a:path w="173886" h="339108">
                  <a:moveTo>
                    <a:pt x="114220" y="0"/>
                  </a:moveTo>
                  <a:lnTo>
                    <a:pt x="52777" y="0"/>
                  </a:lnTo>
                  <a:lnTo>
                    <a:pt x="55241" y="5867"/>
                  </a:lnTo>
                  <a:lnTo>
                    <a:pt x="56244" y="12280"/>
                  </a:lnTo>
                  <a:lnTo>
                    <a:pt x="14836" y="291308"/>
                  </a:lnTo>
                  <a:lnTo>
                    <a:pt x="5061" y="329871"/>
                  </a:lnTo>
                  <a:lnTo>
                    <a:pt x="0" y="339108"/>
                  </a:lnTo>
                  <a:lnTo>
                    <a:pt x="11102" y="338470"/>
                  </a:lnTo>
                  <a:lnTo>
                    <a:pt x="22847" y="338008"/>
                  </a:lnTo>
                  <a:lnTo>
                    <a:pt x="35874" y="337729"/>
                  </a:lnTo>
                  <a:lnTo>
                    <a:pt x="153532" y="337729"/>
                  </a:lnTo>
                  <a:lnTo>
                    <a:pt x="162876" y="334194"/>
                  </a:lnTo>
                  <a:lnTo>
                    <a:pt x="170252" y="322910"/>
                  </a:lnTo>
                  <a:lnTo>
                    <a:pt x="172970" y="303602"/>
                  </a:lnTo>
                  <a:lnTo>
                    <a:pt x="96213" y="303602"/>
                  </a:lnTo>
                  <a:lnTo>
                    <a:pt x="83536" y="303060"/>
                  </a:lnTo>
                  <a:lnTo>
                    <a:pt x="70861" y="302120"/>
                  </a:lnTo>
                  <a:lnTo>
                    <a:pt x="58187" y="300786"/>
                  </a:lnTo>
                  <a:lnTo>
                    <a:pt x="98376" y="47825"/>
                  </a:lnTo>
                  <a:lnTo>
                    <a:pt x="101153" y="33300"/>
                  </a:lnTo>
                  <a:lnTo>
                    <a:pt x="104551" y="20484"/>
                  </a:lnTo>
                  <a:lnTo>
                    <a:pt x="108823" y="9383"/>
                  </a:lnTo>
                  <a:lnTo>
                    <a:pt x="114220" y="0"/>
                  </a:lnTo>
                  <a:close/>
                </a:path>
                <a:path w="173886" h="339108">
                  <a:moveTo>
                    <a:pt x="153532" y="337729"/>
                  </a:moveTo>
                  <a:lnTo>
                    <a:pt x="35874" y="337729"/>
                  </a:lnTo>
                  <a:lnTo>
                    <a:pt x="65080" y="337741"/>
                  </a:lnTo>
                  <a:lnTo>
                    <a:pt x="116046" y="338528"/>
                  </a:lnTo>
                  <a:lnTo>
                    <a:pt x="139676" y="338645"/>
                  </a:lnTo>
                  <a:lnTo>
                    <a:pt x="151473" y="338508"/>
                  </a:lnTo>
                  <a:lnTo>
                    <a:pt x="153532" y="337729"/>
                  </a:lnTo>
                  <a:close/>
                </a:path>
                <a:path w="173886" h="339108">
                  <a:moveTo>
                    <a:pt x="173886" y="297096"/>
                  </a:moveTo>
                  <a:lnTo>
                    <a:pt x="127277" y="303093"/>
                  </a:lnTo>
                  <a:lnTo>
                    <a:pt x="96213" y="303602"/>
                  </a:lnTo>
                  <a:lnTo>
                    <a:pt x="172970" y="303602"/>
                  </a:lnTo>
                  <a:lnTo>
                    <a:pt x="173886" y="297096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8" name="bk object 36"/>
            <p:cNvSpPr/>
            <p:nvPr/>
          </p:nvSpPr>
          <p:spPr>
            <a:xfrm>
              <a:off x="10941140" y="6888836"/>
              <a:ext cx="88947" cy="339976"/>
            </a:xfrm>
            <a:custGeom>
              <a:avLst/>
              <a:gdLst/>
              <a:ahLst/>
              <a:cxnLst/>
              <a:rect l="l" t="t" r="r" b="b"/>
              <a:pathLst>
                <a:path w="88947" h="339976">
                  <a:moveTo>
                    <a:pt x="70278" y="95209"/>
                  </a:moveTo>
                  <a:lnTo>
                    <a:pt x="21091" y="104556"/>
                  </a:lnTo>
                  <a:lnTo>
                    <a:pt x="22107" y="109967"/>
                  </a:lnTo>
                  <a:lnTo>
                    <a:pt x="23059" y="114894"/>
                  </a:lnTo>
                  <a:lnTo>
                    <a:pt x="23059" y="123733"/>
                  </a:lnTo>
                  <a:lnTo>
                    <a:pt x="22589" y="130617"/>
                  </a:lnTo>
                  <a:lnTo>
                    <a:pt x="21091" y="138973"/>
                  </a:lnTo>
                  <a:lnTo>
                    <a:pt x="1794" y="259726"/>
                  </a:lnTo>
                  <a:lnTo>
                    <a:pt x="561" y="270631"/>
                  </a:lnTo>
                  <a:lnTo>
                    <a:pt x="0" y="282970"/>
                  </a:lnTo>
                  <a:lnTo>
                    <a:pt x="228" y="298446"/>
                  </a:lnTo>
                  <a:lnTo>
                    <a:pt x="20744" y="333140"/>
                  </a:lnTo>
                  <a:lnTo>
                    <a:pt x="48155" y="339976"/>
                  </a:lnTo>
                  <a:lnTo>
                    <a:pt x="58480" y="339976"/>
                  </a:lnTo>
                  <a:lnTo>
                    <a:pt x="63382" y="337055"/>
                  </a:lnTo>
                  <a:lnTo>
                    <a:pt x="67319" y="329169"/>
                  </a:lnTo>
                  <a:lnTo>
                    <a:pt x="78357" y="308544"/>
                  </a:lnTo>
                  <a:lnTo>
                    <a:pt x="69287" y="308544"/>
                  </a:lnTo>
                  <a:lnTo>
                    <a:pt x="53447" y="305766"/>
                  </a:lnTo>
                  <a:lnTo>
                    <a:pt x="44670" y="296706"/>
                  </a:lnTo>
                  <a:lnTo>
                    <a:pt x="41774" y="281166"/>
                  </a:lnTo>
                  <a:lnTo>
                    <a:pt x="42568" y="270605"/>
                  </a:lnTo>
                  <a:lnTo>
                    <a:pt x="44700" y="255432"/>
                  </a:lnTo>
                  <a:lnTo>
                    <a:pt x="70278" y="95209"/>
                  </a:lnTo>
                  <a:close/>
                </a:path>
                <a:path w="88947" h="339976">
                  <a:moveTo>
                    <a:pt x="78622" y="308048"/>
                  </a:moveTo>
                  <a:lnTo>
                    <a:pt x="73212" y="308544"/>
                  </a:lnTo>
                  <a:lnTo>
                    <a:pt x="78357" y="308544"/>
                  </a:lnTo>
                  <a:lnTo>
                    <a:pt x="78622" y="308048"/>
                  </a:lnTo>
                  <a:close/>
                </a:path>
                <a:path w="88947" h="339976">
                  <a:moveTo>
                    <a:pt x="53784" y="0"/>
                  </a:moveTo>
                  <a:lnTo>
                    <a:pt x="44249" y="6978"/>
                  </a:lnTo>
                  <a:lnTo>
                    <a:pt x="38528" y="18988"/>
                  </a:lnTo>
                  <a:lnTo>
                    <a:pt x="37513" y="36170"/>
                  </a:lnTo>
                  <a:lnTo>
                    <a:pt x="46522" y="45229"/>
                  </a:lnTo>
                  <a:lnTo>
                    <a:pt x="62273" y="48446"/>
                  </a:lnTo>
                  <a:lnTo>
                    <a:pt x="76083" y="44197"/>
                  </a:lnTo>
                  <a:lnTo>
                    <a:pt x="85479" y="34544"/>
                  </a:lnTo>
                  <a:lnTo>
                    <a:pt x="88947" y="21003"/>
                  </a:lnTo>
                  <a:lnTo>
                    <a:pt x="88499" y="16415"/>
                  </a:lnTo>
                  <a:lnTo>
                    <a:pt x="83373" y="6922"/>
                  </a:lnTo>
                  <a:lnTo>
                    <a:pt x="72013" y="1021"/>
                  </a:lnTo>
                  <a:lnTo>
                    <a:pt x="53784" y="0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29" name="bk object 37"/>
            <p:cNvSpPr/>
            <p:nvPr/>
          </p:nvSpPr>
          <p:spPr>
            <a:xfrm>
              <a:off x="11006497" y="6862356"/>
              <a:ext cx="191185" cy="455926"/>
            </a:xfrm>
            <a:custGeom>
              <a:avLst/>
              <a:gdLst/>
              <a:ahLst/>
              <a:cxnLst/>
              <a:rect l="l" t="t" r="r" b="b"/>
              <a:pathLst>
                <a:path w="191185" h="455926">
                  <a:moveTo>
                    <a:pt x="117970" y="158555"/>
                  </a:moveTo>
                  <a:lnTo>
                    <a:pt x="76682" y="158555"/>
                  </a:lnTo>
                  <a:lnTo>
                    <a:pt x="47366" y="342879"/>
                  </a:lnTo>
                  <a:lnTo>
                    <a:pt x="44020" y="359465"/>
                  </a:lnTo>
                  <a:lnTo>
                    <a:pt x="31964" y="402207"/>
                  </a:lnTo>
                  <a:lnTo>
                    <a:pt x="11690" y="442746"/>
                  </a:lnTo>
                  <a:lnTo>
                    <a:pt x="0" y="455926"/>
                  </a:lnTo>
                  <a:lnTo>
                    <a:pt x="42416" y="455088"/>
                  </a:lnTo>
                  <a:lnTo>
                    <a:pt x="69262" y="418444"/>
                  </a:lnTo>
                  <a:lnTo>
                    <a:pt x="83027" y="370844"/>
                  </a:lnTo>
                  <a:lnTo>
                    <a:pt x="90919" y="328633"/>
                  </a:lnTo>
                  <a:lnTo>
                    <a:pt x="117970" y="158555"/>
                  </a:lnTo>
                  <a:close/>
                </a:path>
                <a:path w="191185" h="455926">
                  <a:moveTo>
                    <a:pt x="153835" y="124659"/>
                  </a:moveTo>
                  <a:lnTo>
                    <a:pt x="147929" y="125649"/>
                  </a:lnTo>
                  <a:lnTo>
                    <a:pt x="140563" y="126119"/>
                  </a:lnTo>
                  <a:lnTo>
                    <a:pt x="57505" y="126119"/>
                  </a:lnTo>
                  <a:lnTo>
                    <a:pt x="53047" y="129091"/>
                  </a:lnTo>
                  <a:lnTo>
                    <a:pt x="51612" y="138908"/>
                  </a:lnTo>
                  <a:lnTo>
                    <a:pt x="48183" y="160054"/>
                  </a:lnTo>
                  <a:lnTo>
                    <a:pt x="55054" y="159050"/>
                  </a:lnTo>
                  <a:lnTo>
                    <a:pt x="61912" y="158555"/>
                  </a:lnTo>
                  <a:lnTo>
                    <a:pt x="145961" y="158555"/>
                  </a:lnTo>
                  <a:lnTo>
                    <a:pt x="149898" y="154148"/>
                  </a:lnTo>
                  <a:lnTo>
                    <a:pt x="151383" y="141372"/>
                  </a:lnTo>
                  <a:lnTo>
                    <a:pt x="153835" y="124659"/>
                  </a:lnTo>
                  <a:close/>
                </a:path>
                <a:path w="191185" h="455926">
                  <a:moveTo>
                    <a:pt x="150398" y="0"/>
                  </a:moveTo>
                  <a:lnTo>
                    <a:pt x="115374" y="15769"/>
                  </a:lnTo>
                  <a:lnTo>
                    <a:pt x="94595" y="51767"/>
                  </a:lnTo>
                  <a:lnTo>
                    <a:pt x="81572" y="126119"/>
                  </a:lnTo>
                  <a:lnTo>
                    <a:pt x="123367" y="126119"/>
                  </a:lnTo>
                  <a:lnTo>
                    <a:pt x="133979" y="59792"/>
                  </a:lnTo>
                  <a:lnTo>
                    <a:pt x="139391" y="44935"/>
                  </a:lnTo>
                  <a:lnTo>
                    <a:pt x="147733" y="36140"/>
                  </a:lnTo>
                  <a:lnTo>
                    <a:pt x="159245" y="33244"/>
                  </a:lnTo>
                  <a:lnTo>
                    <a:pt x="184196" y="33244"/>
                  </a:lnTo>
                  <a:lnTo>
                    <a:pt x="187248" y="27339"/>
                  </a:lnTo>
                  <a:lnTo>
                    <a:pt x="189699" y="22424"/>
                  </a:lnTo>
                  <a:lnTo>
                    <a:pt x="191185" y="18499"/>
                  </a:lnTo>
                  <a:lnTo>
                    <a:pt x="190640" y="11244"/>
                  </a:lnTo>
                  <a:lnTo>
                    <a:pt x="184999" y="5050"/>
                  </a:lnTo>
                  <a:lnTo>
                    <a:pt x="172067" y="1071"/>
                  </a:lnTo>
                  <a:lnTo>
                    <a:pt x="150398" y="0"/>
                  </a:lnTo>
                  <a:close/>
                </a:path>
                <a:path w="191185" h="455926">
                  <a:moveTo>
                    <a:pt x="184196" y="33244"/>
                  </a:moveTo>
                  <a:lnTo>
                    <a:pt x="166611" y="33244"/>
                  </a:lnTo>
                  <a:lnTo>
                    <a:pt x="173494" y="36191"/>
                  </a:lnTo>
                  <a:lnTo>
                    <a:pt x="179882" y="41588"/>
                  </a:lnTo>
                  <a:lnTo>
                    <a:pt x="184196" y="33244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0" name="bk object 38"/>
            <p:cNvSpPr/>
            <p:nvPr/>
          </p:nvSpPr>
          <p:spPr>
            <a:xfrm>
              <a:off x="11166249" y="6983239"/>
              <a:ext cx="176922" cy="246024"/>
            </a:xfrm>
            <a:custGeom>
              <a:avLst/>
              <a:gdLst/>
              <a:ahLst/>
              <a:cxnLst/>
              <a:rect l="l" t="t" r="r" b="b"/>
              <a:pathLst>
                <a:path w="176922" h="246024">
                  <a:moveTo>
                    <a:pt x="113909" y="0"/>
                  </a:moveTo>
                  <a:lnTo>
                    <a:pt x="68840" y="17592"/>
                  </a:lnTo>
                  <a:lnTo>
                    <a:pt x="35844" y="47807"/>
                  </a:lnTo>
                  <a:lnTo>
                    <a:pt x="11383" y="92193"/>
                  </a:lnTo>
                  <a:lnTo>
                    <a:pt x="1857" y="130112"/>
                  </a:lnTo>
                  <a:lnTo>
                    <a:pt x="0" y="156941"/>
                  </a:lnTo>
                  <a:lnTo>
                    <a:pt x="1048" y="173156"/>
                  </a:lnTo>
                  <a:lnTo>
                    <a:pt x="14652" y="212824"/>
                  </a:lnTo>
                  <a:lnTo>
                    <a:pt x="44074" y="237686"/>
                  </a:lnTo>
                  <a:lnTo>
                    <a:pt x="89481" y="246024"/>
                  </a:lnTo>
                  <a:lnTo>
                    <a:pt x="105238" y="243323"/>
                  </a:lnTo>
                  <a:lnTo>
                    <a:pt x="140036" y="223359"/>
                  </a:lnTo>
                  <a:lnTo>
                    <a:pt x="147628" y="209476"/>
                  </a:lnTo>
                  <a:lnTo>
                    <a:pt x="77480" y="209476"/>
                  </a:lnTo>
                  <a:lnTo>
                    <a:pt x="65112" y="204698"/>
                  </a:lnTo>
                  <a:lnTo>
                    <a:pt x="55171" y="196520"/>
                  </a:lnTo>
                  <a:lnTo>
                    <a:pt x="47843" y="185202"/>
                  </a:lnTo>
                  <a:lnTo>
                    <a:pt x="43312" y="171001"/>
                  </a:lnTo>
                  <a:lnTo>
                    <a:pt x="41760" y="154177"/>
                  </a:lnTo>
                  <a:lnTo>
                    <a:pt x="41763" y="153699"/>
                  </a:lnTo>
                  <a:lnTo>
                    <a:pt x="44577" y="145241"/>
                  </a:lnTo>
                  <a:lnTo>
                    <a:pt x="59688" y="135115"/>
                  </a:lnTo>
                  <a:lnTo>
                    <a:pt x="77596" y="132904"/>
                  </a:lnTo>
                  <a:lnTo>
                    <a:pt x="94160" y="129458"/>
                  </a:lnTo>
                  <a:lnTo>
                    <a:pt x="135377" y="112384"/>
                  </a:lnTo>
                  <a:lnTo>
                    <a:pt x="150761" y="100384"/>
                  </a:lnTo>
                  <a:lnTo>
                    <a:pt x="68717" y="100384"/>
                  </a:lnTo>
                  <a:lnTo>
                    <a:pt x="50662" y="99754"/>
                  </a:lnTo>
                  <a:lnTo>
                    <a:pt x="72912" y="58045"/>
                  </a:lnTo>
                  <a:lnTo>
                    <a:pt x="112088" y="31097"/>
                  </a:lnTo>
                  <a:lnTo>
                    <a:pt x="122044" y="29972"/>
                  </a:lnTo>
                  <a:lnTo>
                    <a:pt x="174741" y="29972"/>
                  </a:lnTo>
                  <a:lnTo>
                    <a:pt x="169781" y="20394"/>
                  </a:lnTo>
                  <a:lnTo>
                    <a:pt x="161057" y="11832"/>
                  </a:lnTo>
                  <a:lnTo>
                    <a:pt x="148857" y="5307"/>
                  </a:lnTo>
                  <a:lnTo>
                    <a:pt x="133151" y="1227"/>
                  </a:lnTo>
                  <a:lnTo>
                    <a:pt x="113909" y="0"/>
                  </a:lnTo>
                  <a:close/>
                </a:path>
                <a:path w="176922" h="246024">
                  <a:moveTo>
                    <a:pt x="148464" y="184203"/>
                  </a:moveTo>
                  <a:lnTo>
                    <a:pt x="105041" y="207342"/>
                  </a:lnTo>
                  <a:lnTo>
                    <a:pt x="77480" y="209476"/>
                  </a:lnTo>
                  <a:lnTo>
                    <a:pt x="147628" y="209476"/>
                  </a:lnTo>
                  <a:lnTo>
                    <a:pt x="149888" y="201840"/>
                  </a:lnTo>
                  <a:lnTo>
                    <a:pt x="148464" y="184203"/>
                  </a:lnTo>
                  <a:close/>
                </a:path>
                <a:path w="176922" h="246024">
                  <a:moveTo>
                    <a:pt x="174741" y="29972"/>
                  </a:moveTo>
                  <a:lnTo>
                    <a:pt x="122044" y="29972"/>
                  </a:lnTo>
                  <a:lnTo>
                    <a:pt x="134499" y="35869"/>
                  </a:lnTo>
                  <a:lnTo>
                    <a:pt x="139080" y="48995"/>
                  </a:lnTo>
                  <a:lnTo>
                    <a:pt x="112064" y="88439"/>
                  </a:lnTo>
                  <a:lnTo>
                    <a:pt x="68717" y="100384"/>
                  </a:lnTo>
                  <a:lnTo>
                    <a:pt x="150761" y="100384"/>
                  </a:lnTo>
                  <a:lnTo>
                    <a:pt x="173397" y="65567"/>
                  </a:lnTo>
                  <a:lnTo>
                    <a:pt x="176922" y="42002"/>
                  </a:lnTo>
                  <a:lnTo>
                    <a:pt x="175060" y="30587"/>
                  </a:lnTo>
                  <a:lnTo>
                    <a:pt x="174741" y="29972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1" name="bk object 39"/>
            <p:cNvSpPr/>
            <p:nvPr/>
          </p:nvSpPr>
          <p:spPr>
            <a:xfrm>
              <a:off x="8445465" y="4516370"/>
              <a:ext cx="3545157" cy="1086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2" name="bk object 40"/>
            <p:cNvSpPr/>
            <p:nvPr/>
          </p:nvSpPr>
          <p:spPr>
            <a:xfrm>
              <a:off x="9439619" y="2994809"/>
              <a:ext cx="1851101" cy="1399641"/>
            </a:xfrm>
            <a:custGeom>
              <a:avLst/>
              <a:gdLst/>
              <a:ahLst/>
              <a:cxnLst/>
              <a:rect l="l" t="t" r="r" b="b"/>
              <a:pathLst>
                <a:path w="1851101" h="1399641">
                  <a:moveTo>
                    <a:pt x="0" y="553847"/>
                  </a:moveTo>
                  <a:lnTo>
                    <a:pt x="59196" y="578251"/>
                  </a:lnTo>
                  <a:lnTo>
                    <a:pt x="112254" y="610328"/>
                  </a:lnTo>
                  <a:lnTo>
                    <a:pt x="159834" y="649112"/>
                  </a:lnTo>
                  <a:lnTo>
                    <a:pt x="202598" y="693640"/>
                  </a:lnTo>
                  <a:lnTo>
                    <a:pt x="241206" y="742945"/>
                  </a:lnTo>
                  <a:lnTo>
                    <a:pt x="276319" y="796062"/>
                  </a:lnTo>
                  <a:lnTo>
                    <a:pt x="308599" y="852028"/>
                  </a:lnTo>
                  <a:lnTo>
                    <a:pt x="338706" y="909876"/>
                  </a:lnTo>
                  <a:lnTo>
                    <a:pt x="367302" y="968641"/>
                  </a:lnTo>
                  <a:lnTo>
                    <a:pt x="395047" y="1027360"/>
                  </a:lnTo>
                  <a:lnTo>
                    <a:pt x="422603" y="1085066"/>
                  </a:lnTo>
                  <a:lnTo>
                    <a:pt x="450630" y="1140794"/>
                  </a:lnTo>
                  <a:lnTo>
                    <a:pt x="479789" y="1193581"/>
                  </a:lnTo>
                  <a:lnTo>
                    <a:pt x="510741" y="1242460"/>
                  </a:lnTo>
                  <a:lnTo>
                    <a:pt x="544148" y="1286467"/>
                  </a:lnTo>
                  <a:lnTo>
                    <a:pt x="580670" y="1324636"/>
                  </a:lnTo>
                  <a:lnTo>
                    <a:pt x="620968" y="1356003"/>
                  </a:lnTo>
                  <a:lnTo>
                    <a:pt x="665704" y="1379603"/>
                  </a:lnTo>
                  <a:lnTo>
                    <a:pt x="715538" y="1394471"/>
                  </a:lnTo>
                  <a:lnTo>
                    <a:pt x="771131" y="1399641"/>
                  </a:lnTo>
                  <a:lnTo>
                    <a:pt x="817949" y="1396552"/>
                  </a:lnTo>
                  <a:lnTo>
                    <a:pt x="862573" y="1387576"/>
                  </a:lnTo>
                  <a:lnTo>
                    <a:pt x="905048" y="1373149"/>
                  </a:lnTo>
                  <a:lnTo>
                    <a:pt x="945422" y="1353706"/>
                  </a:lnTo>
                  <a:lnTo>
                    <a:pt x="983742" y="1329684"/>
                  </a:lnTo>
                  <a:lnTo>
                    <a:pt x="1007184" y="1311503"/>
                  </a:lnTo>
                  <a:lnTo>
                    <a:pt x="771131" y="1311503"/>
                  </a:lnTo>
                  <a:lnTo>
                    <a:pt x="764047" y="1252558"/>
                  </a:lnTo>
                  <a:lnTo>
                    <a:pt x="753131" y="1194642"/>
                  </a:lnTo>
                  <a:lnTo>
                    <a:pt x="738467" y="1137954"/>
                  </a:lnTo>
                  <a:lnTo>
                    <a:pt x="720144" y="1082692"/>
                  </a:lnTo>
                  <a:lnTo>
                    <a:pt x="698247" y="1029052"/>
                  </a:lnTo>
                  <a:lnTo>
                    <a:pt x="672865" y="977234"/>
                  </a:lnTo>
                  <a:lnTo>
                    <a:pt x="644082" y="927436"/>
                  </a:lnTo>
                  <a:lnTo>
                    <a:pt x="611986" y="879854"/>
                  </a:lnTo>
                  <a:lnTo>
                    <a:pt x="576665" y="834687"/>
                  </a:lnTo>
                  <a:lnTo>
                    <a:pt x="538203" y="792133"/>
                  </a:lnTo>
                  <a:lnTo>
                    <a:pt x="496689" y="752390"/>
                  </a:lnTo>
                  <a:lnTo>
                    <a:pt x="452209" y="715656"/>
                  </a:lnTo>
                  <a:lnTo>
                    <a:pt x="404850" y="682129"/>
                  </a:lnTo>
                  <a:lnTo>
                    <a:pt x="354698" y="652006"/>
                  </a:lnTo>
                  <a:lnTo>
                    <a:pt x="301840" y="625485"/>
                  </a:lnTo>
                  <a:lnTo>
                    <a:pt x="246363" y="602765"/>
                  </a:lnTo>
                  <a:lnTo>
                    <a:pt x="188354" y="584043"/>
                  </a:lnTo>
                  <a:lnTo>
                    <a:pt x="127899" y="569518"/>
                  </a:lnTo>
                  <a:lnTo>
                    <a:pt x="65085" y="559386"/>
                  </a:lnTo>
                  <a:lnTo>
                    <a:pt x="0" y="553847"/>
                  </a:lnTo>
                  <a:close/>
                </a:path>
                <a:path w="1851101" h="1399641">
                  <a:moveTo>
                    <a:pt x="1851101" y="0"/>
                  </a:moveTo>
                  <a:lnTo>
                    <a:pt x="1794528" y="11600"/>
                  </a:lnTo>
                  <a:lnTo>
                    <a:pt x="1734343" y="30753"/>
                  </a:lnTo>
                  <a:lnTo>
                    <a:pt x="1671191" y="57147"/>
                  </a:lnTo>
                  <a:lnTo>
                    <a:pt x="1605720" y="90469"/>
                  </a:lnTo>
                  <a:lnTo>
                    <a:pt x="1538579" y="130407"/>
                  </a:lnTo>
                  <a:lnTo>
                    <a:pt x="1470413" y="176651"/>
                  </a:lnTo>
                  <a:lnTo>
                    <a:pt x="1401871" y="228888"/>
                  </a:lnTo>
                  <a:lnTo>
                    <a:pt x="1333599" y="286806"/>
                  </a:lnTo>
                  <a:lnTo>
                    <a:pt x="1266246" y="350095"/>
                  </a:lnTo>
                  <a:lnTo>
                    <a:pt x="1200454" y="418446"/>
                  </a:lnTo>
                  <a:lnTo>
                    <a:pt x="1136885" y="491533"/>
                  </a:lnTo>
                  <a:lnTo>
                    <a:pt x="1076171" y="569060"/>
                  </a:lnTo>
                  <a:lnTo>
                    <a:pt x="1018966" y="650709"/>
                  </a:lnTo>
                  <a:lnTo>
                    <a:pt x="965915" y="736170"/>
                  </a:lnTo>
                  <a:lnTo>
                    <a:pt x="917668" y="825129"/>
                  </a:lnTo>
                  <a:lnTo>
                    <a:pt x="874871" y="917276"/>
                  </a:lnTo>
                  <a:lnTo>
                    <a:pt x="838171" y="1012299"/>
                  </a:lnTo>
                  <a:lnTo>
                    <a:pt x="808216" y="1109886"/>
                  </a:lnTo>
                  <a:lnTo>
                    <a:pt x="785653" y="1209724"/>
                  </a:lnTo>
                  <a:lnTo>
                    <a:pt x="771131" y="1311503"/>
                  </a:lnTo>
                  <a:lnTo>
                    <a:pt x="1007184" y="1311503"/>
                  </a:lnTo>
                  <a:lnTo>
                    <a:pt x="1054410" y="1269647"/>
                  </a:lnTo>
                  <a:lnTo>
                    <a:pt x="1086851" y="1234504"/>
                  </a:lnTo>
                  <a:lnTo>
                    <a:pt x="1117426" y="1196526"/>
                  </a:lnTo>
                  <a:lnTo>
                    <a:pt x="1146182" y="1156149"/>
                  </a:lnTo>
                  <a:lnTo>
                    <a:pt x="1173168" y="1113809"/>
                  </a:lnTo>
                  <a:lnTo>
                    <a:pt x="1198428" y="1069941"/>
                  </a:lnTo>
                  <a:lnTo>
                    <a:pt x="1222011" y="1024983"/>
                  </a:lnTo>
                  <a:lnTo>
                    <a:pt x="1243964" y="979370"/>
                  </a:lnTo>
                  <a:lnTo>
                    <a:pt x="1264334" y="933538"/>
                  </a:lnTo>
                  <a:lnTo>
                    <a:pt x="1283167" y="887923"/>
                  </a:lnTo>
                  <a:lnTo>
                    <a:pt x="1300511" y="842962"/>
                  </a:lnTo>
                  <a:lnTo>
                    <a:pt x="1316413" y="799089"/>
                  </a:lnTo>
                  <a:lnTo>
                    <a:pt x="1330920" y="756742"/>
                  </a:lnTo>
                  <a:lnTo>
                    <a:pt x="1344079" y="716356"/>
                  </a:lnTo>
                  <a:lnTo>
                    <a:pt x="1361658" y="662908"/>
                  </a:lnTo>
                  <a:lnTo>
                    <a:pt x="1379943" y="610883"/>
                  </a:lnTo>
                  <a:lnTo>
                    <a:pt x="1398954" y="560351"/>
                  </a:lnTo>
                  <a:lnTo>
                    <a:pt x="1418707" y="511387"/>
                  </a:lnTo>
                  <a:lnTo>
                    <a:pt x="1439222" y="464061"/>
                  </a:lnTo>
                  <a:lnTo>
                    <a:pt x="1460522" y="418441"/>
                  </a:lnTo>
                  <a:lnTo>
                    <a:pt x="1482614" y="374615"/>
                  </a:lnTo>
                  <a:lnTo>
                    <a:pt x="1505528" y="332640"/>
                  </a:lnTo>
                  <a:lnTo>
                    <a:pt x="1529278" y="292593"/>
                  </a:lnTo>
                  <a:lnTo>
                    <a:pt x="1553884" y="254546"/>
                  </a:lnTo>
                  <a:lnTo>
                    <a:pt x="1579364" y="218571"/>
                  </a:lnTo>
                  <a:lnTo>
                    <a:pt x="1605737" y="184742"/>
                  </a:lnTo>
                  <a:lnTo>
                    <a:pt x="1633021" y="153130"/>
                  </a:lnTo>
                  <a:lnTo>
                    <a:pt x="1661235" y="123807"/>
                  </a:lnTo>
                  <a:lnTo>
                    <a:pt x="1690399" y="96846"/>
                  </a:lnTo>
                  <a:lnTo>
                    <a:pt x="1720529" y="72319"/>
                  </a:lnTo>
                  <a:lnTo>
                    <a:pt x="1751646" y="50299"/>
                  </a:lnTo>
                  <a:lnTo>
                    <a:pt x="1816913" y="14067"/>
                  </a:lnTo>
                  <a:lnTo>
                    <a:pt x="1851101" y="0"/>
                  </a:lnTo>
                  <a:close/>
                </a:path>
              </a:pathLst>
            </a:custGeom>
            <a:solidFill>
              <a:srgbClr val="A7CA7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3" name="bk object 41"/>
            <p:cNvSpPr/>
            <p:nvPr/>
          </p:nvSpPr>
          <p:spPr>
            <a:xfrm>
              <a:off x="9694516" y="3627136"/>
              <a:ext cx="409143" cy="420115"/>
            </a:xfrm>
            <a:custGeom>
              <a:avLst/>
              <a:gdLst/>
              <a:ahLst/>
              <a:cxnLst/>
              <a:rect l="l" t="t" r="r" b="b"/>
              <a:pathLst>
                <a:path w="409143" h="420115">
                  <a:moveTo>
                    <a:pt x="0" y="0"/>
                  </a:moveTo>
                  <a:lnTo>
                    <a:pt x="44630" y="25286"/>
                  </a:lnTo>
                  <a:lnTo>
                    <a:pt x="91484" y="58527"/>
                  </a:lnTo>
                  <a:lnTo>
                    <a:pt x="139419" y="98133"/>
                  </a:lnTo>
                  <a:lnTo>
                    <a:pt x="187291" y="142515"/>
                  </a:lnTo>
                  <a:lnTo>
                    <a:pt x="233956" y="190084"/>
                  </a:lnTo>
                  <a:lnTo>
                    <a:pt x="278270" y="239250"/>
                  </a:lnTo>
                  <a:lnTo>
                    <a:pt x="319089" y="288426"/>
                  </a:lnTo>
                  <a:lnTo>
                    <a:pt x="355270" y="336022"/>
                  </a:lnTo>
                  <a:lnTo>
                    <a:pt x="385669" y="380448"/>
                  </a:lnTo>
                  <a:lnTo>
                    <a:pt x="409143" y="420116"/>
                  </a:lnTo>
                  <a:lnTo>
                    <a:pt x="394314" y="384978"/>
                  </a:lnTo>
                  <a:lnTo>
                    <a:pt x="360212" y="319015"/>
                  </a:lnTo>
                  <a:lnTo>
                    <a:pt x="321231" y="258862"/>
                  </a:lnTo>
                  <a:lnTo>
                    <a:pt x="278624" y="204589"/>
                  </a:lnTo>
                  <a:lnTo>
                    <a:pt x="233647" y="156266"/>
                  </a:lnTo>
                  <a:lnTo>
                    <a:pt x="187556" y="113963"/>
                  </a:lnTo>
                  <a:lnTo>
                    <a:pt x="141604" y="77752"/>
                  </a:lnTo>
                  <a:lnTo>
                    <a:pt x="97048" y="47703"/>
                  </a:lnTo>
                  <a:lnTo>
                    <a:pt x="55143" y="23886"/>
                  </a:lnTo>
                  <a:lnTo>
                    <a:pt x="17143" y="6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4" name="bk object 42"/>
            <p:cNvSpPr/>
            <p:nvPr/>
          </p:nvSpPr>
          <p:spPr>
            <a:xfrm>
              <a:off x="9680968" y="3651392"/>
              <a:ext cx="339229" cy="428104"/>
            </a:xfrm>
            <a:custGeom>
              <a:avLst/>
              <a:gdLst/>
              <a:ahLst/>
              <a:cxnLst/>
              <a:rect l="l" t="t" r="r" b="b"/>
              <a:pathLst>
                <a:path w="339229" h="428104">
                  <a:moveTo>
                    <a:pt x="0" y="0"/>
                  </a:moveTo>
                  <a:lnTo>
                    <a:pt x="38495" y="26313"/>
                  </a:lnTo>
                  <a:lnTo>
                    <a:pt x="78029" y="60435"/>
                  </a:lnTo>
                  <a:lnTo>
                    <a:pt x="117832" y="100812"/>
                  </a:lnTo>
                  <a:lnTo>
                    <a:pt x="157133" y="145890"/>
                  </a:lnTo>
                  <a:lnTo>
                    <a:pt x="195160" y="194116"/>
                  </a:lnTo>
                  <a:lnTo>
                    <a:pt x="231144" y="243937"/>
                  </a:lnTo>
                  <a:lnTo>
                    <a:pt x="264314" y="293799"/>
                  </a:lnTo>
                  <a:lnTo>
                    <a:pt x="293898" y="342150"/>
                  </a:lnTo>
                  <a:lnTo>
                    <a:pt x="319127" y="387436"/>
                  </a:lnTo>
                  <a:lnTo>
                    <a:pt x="339229" y="428104"/>
                  </a:lnTo>
                  <a:lnTo>
                    <a:pt x="328714" y="396202"/>
                  </a:lnTo>
                  <a:lnTo>
                    <a:pt x="304275" y="335538"/>
                  </a:lnTo>
                  <a:lnTo>
                    <a:pt x="275829" y="279127"/>
                  </a:lnTo>
                  <a:lnTo>
                    <a:pt x="244021" y="227053"/>
                  </a:lnTo>
                  <a:lnTo>
                    <a:pt x="209499" y="179398"/>
                  </a:lnTo>
                  <a:lnTo>
                    <a:pt x="172909" y="136246"/>
                  </a:lnTo>
                  <a:lnTo>
                    <a:pt x="134897" y="97679"/>
                  </a:lnTo>
                  <a:lnTo>
                    <a:pt x="96111" y="63780"/>
                  </a:lnTo>
                  <a:lnTo>
                    <a:pt x="57197" y="34632"/>
                  </a:lnTo>
                  <a:lnTo>
                    <a:pt x="18801" y="10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5" name="bk object 43"/>
            <p:cNvSpPr/>
            <p:nvPr/>
          </p:nvSpPr>
          <p:spPr>
            <a:xfrm>
              <a:off x="9667413" y="3675662"/>
              <a:ext cx="269316" cy="436067"/>
            </a:xfrm>
            <a:custGeom>
              <a:avLst/>
              <a:gdLst/>
              <a:ahLst/>
              <a:cxnLst/>
              <a:rect l="l" t="t" r="r" b="b"/>
              <a:pathLst>
                <a:path w="269316" h="436067">
                  <a:moveTo>
                    <a:pt x="0" y="0"/>
                  </a:moveTo>
                  <a:lnTo>
                    <a:pt x="32372" y="27335"/>
                  </a:lnTo>
                  <a:lnTo>
                    <a:pt x="64593" y="62335"/>
                  </a:lnTo>
                  <a:lnTo>
                    <a:pt x="96265" y="103482"/>
                  </a:lnTo>
                  <a:lnTo>
                    <a:pt x="126993" y="149256"/>
                  </a:lnTo>
                  <a:lnTo>
                    <a:pt x="156379" y="198140"/>
                  </a:lnTo>
                  <a:lnTo>
                    <a:pt x="184028" y="248616"/>
                  </a:lnTo>
                  <a:lnTo>
                    <a:pt x="209633" y="299355"/>
                  </a:lnTo>
                  <a:lnTo>
                    <a:pt x="232526" y="348268"/>
                  </a:lnTo>
                  <a:lnTo>
                    <a:pt x="252583" y="394408"/>
                  </a:lnTo>
                  <a:lnTo>
                    <a:pt x="269316" y="436067"/>
                  </a:lnTo>
                  <a:lnTo>
                    <a:pt x="263119" y="407397"/>
                  </a:lnTo>
                  <a:lnTo>
                    <a:pt x="248349" y="352024"/>
                  </a:lnTo>
                  <a:lnTo>
                    <a:pt x="230366" y="299164"/>
                  </a:lnTo>
                  <a:lnTo>
                    <a:pt x="209438" y="249482"/>
                  </a:lnTo>
                  <a:lnTo>
                    <a:pt x="185373" y="202501"/>
                  </a:lnTo>
                  <a:lnTo>
                    <a:pt x="158286" y="158505"/>
                  </a:lnTo>
                  <a:lnTo>
                    <a:pt x="128213" y="117589"/>
                  </a:lnTo>
                  <a:lnTo>
                    <a:pt x="95194" y="79847"/>
                  </a:lnTo>
                  <a:lnTo>
                    <a:pt x="59265" y="45374"/>
                  </a:lnTo>
                  <a:lnTo>
                    <a:pt x="20465" y="14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6" name="bk object 44"/>
            <p:cNvSpPr/>
            <p:nvPr/>
          </p:nvSpPr>
          <p:spPr>
            <a:xfrm>
              <a:off x="10371987" y="3223934"/>
              <a:ext cx="512775" cy="683234"/>
            </a:xfrm>
            <a:custGeom>
              <a:avLst/>
              <a:gdLst/>
              <a:ahLst/>
              <a:cxnLst/>
              <a:rect l="l" t="t" r="r" b="b"/>
              <a:pathLst>
                <a:path w="512775" h="683234">
                  <a:moveTo>
                    <a:pt x="512775" y="0"/>
                  </a:moveTo>
                  <a:lnTo>
                    <a:pt x="465174" y="40251"/>
                  </a:lnTo>
                  <a:lnTo>
                    <a:pt x="418768" y="86467"/>
                  </a:lnTo>
                  <a:lnTo>
                    <a:pt x="392234" y="114528"/>
                  </a:lnTo>
                  <a:lnTo>
                    <a:pt x="363956" y="145508"/>
                  </a:lnTo>
                  <a:lnTo>
                    <a:pt x="334290" y="179120"/>
                  </a:lnTo>
                  <a:lnTo>
                    <a:pt x="303593" y="215077"/>
                  </a:lnTo>
                  <a:lnTo>
                    <a:pt x="272222" y="253091"/>
                  </a:lnTo>
                  <a:lnTo>
                    <a:pt x="240535" y="292877"/>
                  </a:lnTo>
                  <a:lnTo>
                    <a:pt x="208888" y="334145"/>
                  </a:lnTo>
                  <a:lnTo>
                    <a:pt x="177639" y="376610"/>
                  </a:lnTo>
                  <a:lnTo>
                    <a:pt x="147143" y="419983"/>
                  </a:lnTo>
                  <a:lnTo>
                    <a:pt x="117759" y="463979"/>
                  </a:lnTo>
                  <a:lnTo>
                    <a:pt x="89843" y="508309"/>
                  </a:lnTo>
                  <a:lnTo>
                    <a:pt x="63752" y="552687"/>
                  </a:lnTo>
                  <a:lnTo>
                    <a:pt x="39843" y="596825"/>
                  </a:lnTo>
                  <a:lnTo>
                    <a:pt x="18473" y="640437"/>
                  </a:lnTo>
                  <a:lnTo>
                    <a:pt x="0" y="683234"/>
                  </a:lnTo>
                  <a:lnTo>
                    <a:pt x="5555" y="671789"/>
                  </a:lnTo>
                  <a:lnTo>
                    <a:pt x="17054" y="652941"/>
                  </a:lnTo>
                  <a:lnTo>
                    <a:pt x="55329" y="596381"/>
                  </a:lnTo>
                  <a:lnTo>
                    <a:pt x="80828" y="560337"/>
                  </a:lnTo>
                  <a:lnTo>
                    <a:pt x="109717" y="520233"/>
                  </a:lnTo>
                  <a:lnTo>
                    <a:pt x="141359" y="476902"/>
                  </a:lnTo>
                  <a:lnTo>
                    <a:pt x="175114" y="431179"/>
                  </a:lnTo>
                  <a:lnTo>
                    <a:pt x="210346" y="383901"/>
                  </a:lnTo>
                  <a:lnTo>
                    <a:pt x="246414" y="335902"/>
                  </a:lnTo>
                  <a:lnTo>
                    <a:pt x="282683" y="288017"/>
                  </a:lnTo>
                  <a:lnTo>
                    <a:pt x="318512" y="241081"/>
                  </a:lnTo>
                  <a:lnTo>
                    <a:pt x="353265" y="195931"/>
                  </a:lnTo>
                  <a:lnTo>
                    <a:pt x="386303" y="153400"/>
                  </a:lnTo>
                  <a:lnTo>
                    <a:pt x="416987" y="114324"/>
                  </a:lnTo>
                  <a:lnTo>
                    <a:pt x="444680" y="79538"/>
                  </a:lnTo>
                  <a:lnTo>
                    <a:pt x="468744" y="49877"/>
                  </a:lnTo>
                  <a:lnTo>
                    <a:pt x="503546" y="9157"/>
                  </a:lnTo>
                  <a:lnTo>
                    <a:pt x="512775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7" name="bk object 45"/>
            <p:cNvSpPr/>
            <p:nvPr/>
          </p:nvSpPr>
          <p:spPr>
            <a:xfrm>
              <a:off x="10386073" y="3330120"/>
              <a:ext cx="455752" cy="695820"/>
            </a:xfrm>
            <a:custGeom>
              <a:avLst/>
              <a:gdLst/>
              <a:ahLst/>
              <a:cxnLst/>
              <a:rect l="l" t="t" r="r" b="b"/>
              <a:pathLst>
                <a:path w="455752" h="695820">
                  <a:moveTo>
                    <a:pt x="455752" y="0"/>
                  </a:moveTo>
                  <a:lnTo>
                    <a:pt x="416358" y="50196"/>
                  </a:lnTo>
                  <a:lnTo>
                    <a:pt x="376873" y="102856"/>
                  </a:lnTo>
                  <a:lnTo>
                    <a:pt x="354070" y="133917"/>
                  </a:lnTo>
                  <a:lnTo>
                    <a:pt x="329627" y="167674"/>
                  </a:lnTo>
                  <a:lnTo>
                    <a:pt x="303847" y="203784"/>
                  </a:lnTo>
                  <a:lnTo>
                    <a:pt x="277032" y="241904"/>
                  </a:lnTo>
                  <a:lnTo>
                    <a:pt x="249483" y="281692"/>
                  </a:lnTo>
                  <a:lnTo>
                    <a:pt x="221502" y="322804"/>
                  </a:lnTo>
                  <a:lnTo>
                    <a:pt x="193390" y="364897"/>
                  </a:lnTo>
                  <a:lnTo>
                    <a:pt x="165450" y="407629"/>
                  </a:lnTo>
                  <a:lnTo>
                    <a:pt x="137982" y="450656"/>
                  </a:lnTo>
                  <a:lnTo>
                    <a:pt x="111289" y="493636"/>
                  </a:lnTo>
                  <a:lnTo>
                    <a:pt x="85672" y="536226"/>
                  </a:lnTo>
                  <a:lnTo>
                    <a:pt x="61433" y="578082"/>
                  </a:lnTo>
                  <a:lnTo>
                    <a:pt x="38873" y="618861"/>
                  </a:lnTo>
                  <a:lnTo>
                    <a:pt x="18295" y="658222"/>
                  </a:lnTo>
                  <a:lnTo>
                    <a:pt x="0" y="695820"/>
                  </a:lnTo>
                  <a:lnTo>
                    <a:pt x="8047" y="684894"/>
                  </a:lnTo>
                  <a:lnTo>
                    <a:pt x="56731" y="617309"/>
                  </a:lnTo>
                  <a:lnTo>
                    <a:pt x="104879" y="549413"/>
                  </a:lnTo>
                  <a:lnTo>
                    <a:pt x="132232" y="510463"/>
                  </a:lnTo>
                  <a:lnTo>
                    <a:pt x="161138" y="469002"/>
                  </a:lnTo>
                  <a:lnTo>
                    <a:pt x="191118" y="425645"/>
                  </a:lnTo>
                  <a:lnTo>
                    <a:pt x="221699" y="381009"/>
                  </a:lnTo>
                  <a:lnTo>
                    <a:pt x="252403" y="335711"/>
                  </a:lnTo>
                  <a:lnTo>
                    <a:pt x="282754" y="290368"/>
                  </a:lnTo>
                  <a:lnTo>
                    <a:pt x="312277" y="245597"/>
                  </a:lnTo>
                  <a:lnTo>
                    <a:pt x="340495" y="202014"/>
                  </a:lnTo>
                  <a:lnTo>
                    <a:pt x="366933" y="160235"/>
                  </a:lnTo>
                  <a:lnTo>
                    <a:pt x="391114" y="120878"/>
                  </a:lnTo>
                  <a:lnTo>
                    <a:pt x="412562" y="84559"/>
                  </a:lnTo>
                  <a:lnTo>
                    <a:pt x="445357" y="23503"/>
                  </a:lnTo>
                  <a:lnTo>
                    <a:pt x="455752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8" name="bk object 46"/>
            <p:cNvSpPr/>
            <p:nvPr/>
          </p:nvSpPr>
          <p:spPr>
            <a:xfrm>
              <a:off x="10400124" y="3472689"/>
              <a:ext cx="408254" cy="672045"/>
            </a:xfrm>
            <a:custGeom>
              <a:avLst/>
              <a:gdLst/>
              <a:ahLst/>
              <a:cxnLst/>
              <a:rect l="l" t="t" r="r" b="b"/>
              <a:pathLst>
                <a:path w="408254" h="672045">
                  <a:moveTo>
                    <a:pt x="408254" y="0"/>
                  </a:moveTo>
                  <a:lnTo>
                    <a:pt x="389547" y="34526"/>
                  </a:lnTo>
                  <a:lnTo>
                    <a:pt x="360831" y="83912"/>
                  </a:lnTo>
                  <a:lnTo>
                    <a:pt x="324014" y="145307"/>
                  </a:lnTo>
                  <a:lnTo>
                    <a:pt x="303166" y="179618"/>
                  </a:lnTo>
                  <a:lnTo>
                    <a:pt x="257783" y="253686"/>
                  </a:lnTo>
                  <a:lnTo>
                    <a:pt x="85309" y="532720"/>
                  </a:lnTo>
                  <a:lnTo>
                    <a:pt x="19230" y="640367"/>
                  </a:lnTo>
                  <a:lnTo>
                    <a:pt x="0" y="672045"/>
                  </a:lnTo>
                  <a:lnTo>
                    <a:pt x="10790" y="662021"/>
                  </a:lnTo>
                  <a:lnTo>
                    <a:pt x="24496" y="647418"/>
                  </a:lnTo>
                  <a:lnTo>
                    <a:pt x="59383" y="605872"/>
                  </a:lnTo>
                  <a:lnTo>
                    <a:pt x="102125" y="550205"/>
                  </a:lnTo>
                  <a:lnTo>
                    <a:pt x="125649" y="517949"/>
                  </a:lnTo>
                  <a:lnTo>
                    <a:pt x="150186" y="483211"/>
                  </a:lnTo>
                  <a:lnTo>
                    <a:pt x="175419" y="446341"/>
                  </a:lnTo>
                  <a:lnTo>
                    <a:pt x="201031" y="407689"/>
                  </a:lnTo>
                  <a:lnTo>
                    <a:pt x="226705" y="367602"/>
                  </a:lnTo>
                  <a:lnTo>
                    <a:pt x="252123" y="326432"/>
                  </a:lnTo>
                  <a:lnTo>
                    <a:pt x="276970" y="284528"/>
                  </a:lnTo>
                  <a:lnTo>
                    <a:pt x="300928" y="242239"/>
                  </a:lnTo>
                  <a:lnTo>
                    <a:pt x="323679" y="199915"/>
                  </a:lnTo>
                  <a:lnTo>
                    <a:pt x="344908" y="157905"/>
                  </a:lnTo>
                  <a:lnTo>
                    <a:pt x="364297" y="116559"/>
                  </a:lnTo>
                  <a:lnTo>
                    <a:pt x="381529" y="76226"/>
                  </a:lnTo>
                  <a:lnTo>
                    <a:pt x="396287" y="37257"/>
                  </a:lnTo>
                  <a:lnTo>
                    <a:pt x="408254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39" name="bk object 47"/>
            <p:cNvSpPr/>
            <p:nvPr/>
          </p:nvSpPr>
          <p:spPr>
            <a:xfrm>
              <a:off x="10414187" y="3666507"/>
              <a:ext cx="342303" cy="597001"/>
            </a:xfrm>
            <a:custGeom>
              <a:avLst/>
              <a:gdLst/>
              <a:ahLst/>
              <a:cxnLst/>
              <a:rect l="l" t="t" r="r" b="b"/>
              <a:pathLst>
                <a:path w="342303" h="597001">
                  <a:moveTo>
                    <a:pt x="342303" y="0"/>
                  </a:moveTo>
                  <a:lnTo>
                    <a:pt x="316932" y="54307"/>
                  </a:lnTo>
                  <a:lnTo>
                    <a:pt x="287292" y="114595"/>
                  </a:lnTo>
                  <a:lnTo>
                    <a:pt x="254245" y="179071"/>
                  </a:lnTo>
                  <a:lnTo>
                    <a:pt x="218654" y="245941"/>
                  </a:lnTo>
                  <a:lnTo>
                    <a:pt x="200173" y="279713"/>
                  </a:lnTo>
                  <a:lnTo>
                    <a:pt x="181381" y="313412"/>
                  </a:lnTo>
                  <a:lnTo>
                    <a:pt x="162384" y="346812"/>
                  </a:lnTo>
                  <a:lnTo>
                    <a:pt x="124207" y="411821"/>
                  </a:lnTo>
                  <a:lnTo>
                    <a:pt x="86506" y="472946"/>
                  </a:lnTo>
                  <a:lnTo>
                    <a:pt x="50144" y="528395"/>
                  </a:lnTo>
                  <a:lnTo>
                    <a:pt x="15984" y="576374"/>
                  </a:lnTo>
                  <a:lnTo>
                    <a:pt x="0" y="597001"/>
                  </a:lnTo>
                  <a:lnTo>
                    <a:pt x="11454" y="588917"/>
                  </a:lnTo>
                  <a:lnTo>
                    <a:pt x="39801" y="562193"/>
                  </a:lnTo>
                  <a:lnTo>
                    <a:pt x="73965" y="522836"/>
                  </a:lnTo>
                  <a:lnTo>
                    <a:pt x="112231" y="472582"/>
                  </a:lnTo>
                  <a:lnTo>
                    <a:pt x="152879" y="413163"/>
                  </a:lnTo>
                  <a:lnTo>
                    <a:pt x="173561" y="380558"/>
                  </a:lnTo>
                  <a:lnTo>
                    <a:pt x="194194" y="346312"/>
                  </a:lnTo>
                  <a:lnTo>
                    <a:pt x="214564" y="310642"/>
                  </a:lnTo>
                  <a:lnTo>
                    <a:pt x="234457" y="273764"/>
                  </a:lnTo>
                  <a:lnTo>
                    <a:pt x="253658" y="235895"/>
                  </a:lnTo>
                  <a:lnTo>
                    <a:pt x="271951" y="197251"/>
                  </a:lnTo>
                  <a:lnTo>
                    <a:pt x="289123" y="158050"/>
                  </a:lnTo>
                  <a:lnTo>
                    <a:pt x="304959" y="118507"/>
                  </a:lnTo>
                  <a:lnTo>
                    <a:pt x="319244" y="78840"/>
                  </a:lnTo>
                  <a:lnTo>
                    <a:pt x="331764" y="39265"/>
                  </a:lnTo>
                  <a:lnTo>
                    <a:pt x="342303" y="0"/>
                  </a:lnTo>
                  <a:close/>
                </a:path>
              </a:pathLst>
            </a:custGeom>
            <a:solidFill>
              <a:srgbClr val="FEFB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  <p:sp>
          <p:nvSpPr>
            <p:cNvPr id="40" name="bk object 48"/>
            <p:cNvSpPr/>
            <p:nvPr/>
          </p:nvSpPr>
          <p:spPr>
            <a:xfrm>
              <a:off x="8556447" y="5682731"/>
              <a:ext cx="3308578" cy="155638"/>
            </a:xfrm>
            <a:custGeom>
              <a:avLst/>
              <a:gdLst/>
              <a:ahLst/>
              <a:cxnLst/>
              <a:rect l="l" t="t" r="r" b="b"/>
              <a:pathLst>
                <a:path w="3308578" h="155638">
                  <a:moveTo>
                    <a:pt x="1196577" y="29332"/>
                  </a:moveTo>
                  <a:lnTo>
                    <a:pt x="1055025" y="30021"/>
                  </a:lnTo>
                  <a:lnTo>
                    <a:pt x="910776" y="33184"/>
                  </a:lnTo>
                  <a:lnTo>
                    <a:pt x="765957" y="39077"/>
                  </a:lnTo>
                  <a:lnTo>
                    <a:pt x="693996" y="43127"/>
                  </a:lnTo>
                  <a:lnTo>
                    <a:pt x="622690" y="47956"/>
                  </a:lnTo>
                  <a:lnTo>
                    <a:pt x="552303" y="53596"/>
                  </a:lnTo>
                  <a:lnTo>
                    <a:pt x="483102" y="60077"/>
                  </a:lnTo>
                  <a:lnTo>
                    <a:pt x="415351" y="67434"/>
                  </a:lnTo>
                  <a:lnTo>
                    <a:pt x="349299" y="75699"/>
                  </a:lnTo>
                  <a:lnTo>
                    <a:pt x="285264" y="84898"/>
                  </a:lnTo>
                  <a:lnTo>
                    <a:pt x="223459" y="95069"/>
                  </a:lnTo>
                  <a:lnTo>
                    <a:pt x="164167" y="106243"/>
                  </a:lnTo>
                  <a:lnTo>
                    <a:pt x="107653" y="118452"/>
                  </a:lnTo>
                  <a:lnTo>
                    <a:pt x="54184" y="131727"/>
                  </a:lnTo>
                  <a:lnTo>
                    <a:pt x="4025" y="146100"/>
                  </a:lnTo>
                  <a:lnTo>
                    <a:pt x="0" y="149605"/>
                  </a:lnTo>
                  <a:lnTo>
                    <a:pt x="787" y="152171"/>
                  </a:lnTo>
                  <a:lnTo>
                    <a:pt x="1384" y="154266"/>
                  </a:lnTo>
                  <a:lnTo>
                    <a:pt x="3314" y="155638"/>
                  </a:lnTo>
                  <a:lnTo>
                    <a:pt x="6349" y="155638"/>
                  </a:lnTo>
                  <a:lnTo>
                    <a:pt x="7226" y="155371"/>
                  </a:lnTo>
                  <a:lnTo>
                    <a:pt x="44691" y="145489"/>
                  </a:lnTo>
                  <a:lnTo>
                    <a:pt x="83849" y="136411"/>
                  </a:lnTo>
                  <a:lnTo>
                    <a:pt x="124601" y="128111"/>
                  </a:lnTo>
                  <a:lnTo>
                    <a:pt x="166847" y="120561"/>
                  </a:lnTo>
                  <a:lnTo>
                    <a:pt x="210488" y="113735"/>
                  </a:lnTo>
                  <a:lnTo>
                    <a:pt x="255425" y="107607"/>
                  </a:lnTo>
                  <a:lnTo>
                    <a:pt x="301558" y="102151"/>
                  </a:lnTo>
                  <a:lnTo>
                    <a:pt x="348789" y="97339"/>
                  </a:lnTo>
                  <a:lnTo>
                    <a:pt x="397017" y="93146"/>
                  </a:lnTo>
                  <a:lnTo>
                    <a:pt x="446144" y="89544"/>
                  </a:lnTo>
                  <a:lnTo>
                    <a:pt x="496071" y="86508"/>
                  </a:lnTo>
                  <a:lnTo>
                    <a:pt x="546697" y="84010"/>
                  </a:lnTo>
                  <a:lnTo>
                    <a:pt x="649653" y="80524"/>
                  </a:lnTo>
                  <a:lnTo>
                    <a:pt x="754218" y="78875"/>
                  </a:lnTo>
                  <a:lnTo>
                    <a:pt x="2972060" y="78673"/>
                  </a:lnTo>
                  <a:lnTo>
                    <a:pt x="2979913" y="77545"/>
                  </a:lnTo>
                  <a:lnTo>
                    <a:pt x="2501707" y="77545"/>
                  </a:lnTo>
                  <a:lnTo>
                    <a:pt x="2343581" y="75971"/>
                  </a:lnTo>
                  <a:lnTo>
                    <a:pt x="2330545" y="75696"/>
                  </a:lnTo>
                  <a:lnTo>
                    <a:pt x="2119382" y="69199"/>
                  </a:lnTo>
                  <a:lnTo>
                    <a:pt x="1744228" y="49405"/>
                  </a:lnTo>
                  <a:lnTo>
                    <a:pt x="1581388" y="39497"/>
                  </a:lnTo>
                  <a:lnTo>
                    <a:pt x="1436744" y="33489"/>
                  </a:lnTo>
                  <a:lnTo>
                    <a:pt x="1333309" y="30860"/>
                  </a:lnTo>
                  <a:lnTo>
                    <a:pt x="1196577" y="29332"/>
                  </a:lnTo>
                  <a:close/>
                </a:path>
                <a:path w="3308578" h="155638">
                  <a:moveTo>
                    <a:pt x="2972060" y="78673"/>
                  </a:moveTo>
                  <a:lnTo>
                    <a:pt x="806855" y="78673"/>
                  </a:lnTo>
                  <a:lnTo>
                    <a:pt x="912344" y="79381"/>
                  </a:lnTo>
                  <a:lnTo>
                    <a:pt x="1078026" y="83067"/>
                  </a:lnTo>
                  <a:lnTo>
                    <a:pt x="1297410" y="91832"/>
                  </a:lnTo>
                  <a:lnTo>
                    <a:pt x="1682309" y="114258"/>
                  </a:lnTo>
                  <a:lnTo>
                    <a:pt x="1805801" y="120348"/>
                  </a:lnTo>
                  <a:lnTo>
                    <a:pt x="1957670" y="125014"/>
                  </a:lnTo>
                  <a:lnTo>
                    <a:pt x="2111972" y="126901"/>
                  </a:lnTo>
                  <a:lnTo>
                    <a:pt x="2253522" y="126208"/>
                  </a:lnTo>
                  <a:lnTo>
                    <a:pt x="2397771" y="123039"/>
                  </a:lnTo>
                  <a:lnTo>
                    <a:pt x="2542591" y="117140"/>
                  </a:lnTo>
                  <a:lnTo>
                    <a:pt x="2614552" y="113087"/>
                  </a:lnTo>
                  <a:lnTo>
                    <a:pt x="2685859" y="108256"/>
                  </a:lnTo>
                  <a:lnTo>
                    <a:pt x="2756247" y="102615"/>
                  </a:lnTo>
                  <a:lnTo>
                    <a:pt x="2825450" y="96132"/>
                  </a:lnTo>
                  <a:lnTo>
                    <a:pt x="2893202" y="88776"/>
                  </a:lnTo>
                  <a:lnTo>
                    <a:pt x="2959238" y="80514"/>
                  </a:lnTo>
                  <a:lnTo>
                    <a:pt x="2972060" y="78673"/>
                  </a:lnTo>
                  <a:close/>
                </a:path>
                <a:path w="3308578" h="155638">
                  <a:moveTo>
                    <a:pt x="3304362" y="0"/>
                  </a:moveTo>
                  <a:lnTo>
                    <a:pt x="3263901" y="10732"/>
                  </a:lnTo>
                  <a:lnTo>
                    <a:pt x="3224743" y="19811"/>
                  </a:lnTo>
                  <a:lnTo>
                    <a:pt x="3183990" y="28112"/>
                  </a:lnTo>
                  <a:lnTo>
                    <a:pt x="3141742" y="35662"/>
                  </a:lnTo>
                  <a:lnTo>
                    <a:pt x="3098099" y="42488"/>
                  </a:lnTo>
                  <a:lnTo>
                    <a:pt x="3053159" y="48616"/>
                  </a:lnTo>
                  <a:lnTo>
                    <a:pt x="3007022" y="54073"/>
                  </a:lnTo>
                  <a:lnTo>
                    <a:pt x="2959788" y="58885"/>
                  </a:lnTo>
                  <a:lnTo>
                    <a:pt x="2911556" y="63079"/>
                  </a:lnTo>
                  <a:lnTo>
                    <a:pt x="2862426" y="66681"/>
                  </a:lnTo>
                  <a:lnTo>
                    <a:pt x="2812496" y="69717"/>
                  </a:lnTo>
                  <a:lnTo>
                    <a:pt x="2761867" y="72215"/>
                  </a:lnTo>
                  <a:lnTo>
                    <a:pt x="2658907" y="75699"/>
                  </a:lnTo>
                  <a:lnTo>
                    <a:pt x="2606776" y="76738"/>
                  </a:lnTo>
                  <a:lnTo>
                    <a:pt x="2501707" y="77545"/>
                  </a:lnTo>
                  <a:lnTo>
                    <a:pt x="2979913" y="77545"/>
                  </a:lnTo>
                  <a:lnTo>
                    <a:pt x="3023292" y="71315"/>
                  </a:lnTo>
                  <a:lnTo>
                    <a:pt x="3085099" y="61147"/>
                  </a:lnTo>
                  <a:lnTo>
                    <a:pt x="3144393" y="49978"/>
                  </a:lnTo>
                  <a:lnTo>
                    <a:pt x="3200908" y="37776"/>
                  </a:lnTo>
                  <a:lnTo>
                    <a:pt x="3254379" y="24510"/>
                  </a:lnTo>
                  <a:lnTo>
                    <a:pt x="3304539" y="10147"/>
                  </a:lnTo>
                  <a:lnTo>
                    <a:pt x="3308578" y="6667"/>
                  </a:lnTo>
                  <a:lnTo>
                    <a:pt x="3307054" y="1523"/>
                  </a:lnTo>
                  <a:lnTo>
                    <a:pt x="3304362" y="0"/>
                  </a:lnTo>
                  <a:close/>
                </a:path>
              </a:pathLst>
            </a:custGeom>
            <a:solidFill>
              <a:srgbClr val="014A6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6200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9524" algn="l" defTabSz="685709" rtl="0" eaLnBrk="1" latinLnBrk="0" hangingPunct="1">
              <a:lnSpc>
                <a:spcPct val="100000"/>
              </a:lnSpc>
              <a:defRPr lang="en-GB" sz="3749" b="1" kern="1200" spc="-75" dirty="0">
                <a:solidFill>
                  <a:srgbClr val="014A63"/>
                </a:solidFill>
                <a:latin typeface="+mn-lt"/>
                <a:ea typeface="+mn-ea"/>
                <a:cs typeface="Gotham Black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3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7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1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1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06" y="6193215"/>
            <a:ext cx="855692" cy="6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25" y="6228269"/>
            <a:ext cx="930076" cy="5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07" y="6344543"/>
            <a:ext cx="1051768" cy="5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13" y="6199530"/>
            <a:ext cx="918004" cy="6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855"/>
            <a:ext cx="1135266" cy="5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/>
          <p:nvPr userDrawn="1"/>
        </p:nvSpPr>
        <p:spPr>
          <a:xfrm>
            <a:off x="10658725" y="0"/>
            <a:ext cx="1533275" cy="1533009"/>
          </a:xfrm>
          <a:custGeom>
            <a:avLst/>
            <a:gdLst/>
            <a:ahLst/>
            <a:cxnLst/>
            <a:rect l="l" t="t" r="r" b="b"/>
            <a:pathLst>
              <a:path w="2044367" h="2044367">
                <a:moveTo>
                  <a:pt x="0" y="0"/>
                </a:moveTo>
                <a:lnTo>
                  <a:pt x="2044367" y="2044367"/>
                </a:lnTo>
                <a:lnTo>
                  <a:pt x="2044367" y="0"/>
                </a:lnTo>
                <a:lnTo>
                  <a:pt x="0" y="0"/>
                </a:lnTo>
              </a:path>
            </a:pathLst>
          </a:custGeom>
          <a:solidFill>
            <a:srgbClr val="A7CA7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13" name="object 13"/>
          <p:cNvSpPr/>
          <p:nvPr userDrawn="1"/>
        </p:nvSpPr>
        <p:spPr>
          <a:xfrm>
            <a:off x="10131624" y="4838313"/>
            <a:ext cx="2065139" cy="2023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9712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396199" y="2039846"/>
            <a:ext cx="3434953" cy="3434356"/>
          </a:xfrm>
          <a:custGeom>
            <a:avLst/>
            <a:gdLst/>
            <a:ahLst/>
            <a:cxnLst/>
            <a:rect l="l" t="t" r="r" b="b"/>
            <a:pathLst>
              <a:path w="4579937" h="4579937">
                <a:moveTo>
                  <a:pt x="2289973" y="0"/>
                </a:moveTo>
                <a:lnTo>
                  <a:pt x="2241660" y="9535"/>
                </a:lnTo>
                <a:lnTo>
                  <a:pt x="2189532" y="38142"/>
                </a:lnTo>
                <a:lnTo>
                  <a:pt x="2129775" y="85821"/>
                </a:lnTo>
                <a:lnTo>
                  <a:pt x="2095844" y="116811"/>
                </a:lnTo>
                <a:lnTo>
                  <a:pt x="2058576" y="152570"/>
                </a:lnTo>
                <a:lnTo>
                  <a:pt x="2017493" y="193097"/>
                </a:lnTo>
                <a:lnTo>
                  <a:pt x="193097" y="2017493"/>
                </a:lnTo>
                <a:lnTo>
                  <a:pt x="152570" y="2058576"/>
                </a:lnTo>
                <a:lnTo>
                  <a:pt x="116811" y="2095844"/>
                </a:lnTo>
                <a:lnTo>
                  <a:pt x="85821" y="2129775"/>
                </a:lnTo>
                <a:lnTo>
                  <a:pt x="59597" y="2160846"/>
                </a:lnTo>
                <a:lnTo>
                  <a:pt x="21455" y="2216311"/>
                </a:lnTo>
                <a:lnTo>
                  <a:pt x="2383" y="2266055"/>
                </a:lnTo>
                <a:lnTo>
                  <a:pt x="0" y="2289973"/>
                </a:lnTo>
                <a:lnTo>
                  <a:pt x="2383" y="2313891"/>
                </a:lnTo>
                <a:lnTo>
                  <a:pt x="21455" y="2363634"/>
                </a:lnTo>
                <a:lnTo>
                  <a:pt x="59597" y="2419098"/>
                </a:lnTo>
                <a:lnTo>
                  <a:pt x="85821" y="2450167"/>
                </a:lnTo>
                <a:lnTo>
                  <a:pt x="116811" y="2484097"/>
                </a:lnTo>
                <a:lnTo>
                  <a:pt x="152570" y="2521364"/>
                </a:lnTo>
                <a:lnTo>
                  <a:pt x="193097" y="2562445"/>
                </a:lnTo>
                <a:lnTo>
                  <a:pt x="2017493" y="4386840"/>
                </a:lnTo>
                <a:lnTo>
                  <a:pt x="2058576" y="4427366"/>
                </a:lnTo>
                <a:lnTo>
                  <a:pt x="2095844" y="4463125"/>
                </a:lnTo>
                <a:lnTo>
                  <a:pt x="2129775" y="4494116"/>
                </a:lnTo>
                <a:lnTo>
                  <a:pt x="2160846" y="4520339"/>
                </a:lnTo>
                <a:lnTo>
                  <a:pt x="2216311" y="4558482"/>
                </a:lnTo>
                <a:lnTo>
                  <a:pt x="2266055" y="4577553"/>
                </a:lnTo>
                <a:lnTo>
                  <a:pt x="2289973" y="4579937"/>
                </a:lnTo>
                <a:lnTo>
                  <a:pt x="2313891" y="4577553"/>
                </a:lnTo>
                <a:lnTo>
                  <a:pt x="2363634" y="4558482"/>
                </a:lnTo>
                <a:lnTo>
                  <a:pt x="2419098" y="4520339"/>
                </a:lnTo>
                <a:lnTo>
                  <a:pt x="2450167" y="4494116"/>
                </a:lnTo>
                <a:lnTo>
                  <a:pt x="2484097" y="4463125"/>
                </a:lnTo>
                <a:lnTo>
                  <a:pt x="2521364" y="4427366"/>
                </a:lnTo>
                <a:lnTo>
                  <a:pt x="2562445" y="4386840"/>
                </a:lnTo>
                <a:lnTo>
                  <a:pt x="4386840" y="2562445"/>
                </a:lnTo>
                <a:lnTo>
                  <a:pt x="4427366" y="2521364"/>
                </a:lnTo>
                <a:lnTo>
                  <a:pt x="4463125" y="2484097"/>
                </a:lnTo>
                <a:lnTo>
                  <a:pt x="4494116" y="2450167"/>
                </a:lnTo>
                <a:lnTo>
                  <a:pt x="4520339" y="2419098"/>
                </a:lnTo>
                <a:lnTo>
                  <a:pt x="4558482" y="2363634"/>
                </a:lnTo>
                <a:lnTo>
                  <a:pt x="4577553" y="2313891"/>
                </a:lnTo>
                <a:lnTo>
                  <a:pt x="4579937" y="2289973"/>
                </a:lnTo>
                <a:lnTo>
                  <a:pt x="4577553" y="2266055"/>
                </a:lnTo>
                <a:lnTo>
                  <a:pt x="4558482" y="2216311"/>
                </a:lnTo>
                <a:lnTo>
                  <a:pt x="4520339" y="2160846"/>
                </a:lnTo>
                <a:lnTo>
                  <a:pt x="4494116" y="2129775"/>
                </a:lnTo>
                <a:lnTo>
                  <a:pt x="4463125" y="2095844"/>
                </a:lnTo>
                <a:lnTo>
                  <a:pt x="4427366" y="2058576"/>
                </a:lnTo>
                <a:lnTo>
                  <a:pt x="4386840" y="2017493"/>
                </a:lnTo>
                <a:lnTo>
                  <a:pt x="2562445" y="193097"/>
                </a:lnTo>
                <a:lnTo>
                  <a:pt x="2521364" y="152570"/>
                </a:lnTo>
                <a:lnTo>
                  <a:pt x="2484097" y="116811"/>
                </a:lnTo>
                <a:lnTo>
                  <a:pt x="2450167" y="85821"/>
                </a:lnTo>
                <a:lnTo>
                  <a:pt x="2419098" y="59597"/>
                </a:lnTo>
                <a:lnTo>
                  <a:pt x="2363634" y="21455"/>
                </a:lnTo>
                <a:lnTo>
                  <a:pt x="2313891" y="2383"/>
                </a:lnTo>
                <a:lnTo>
                  <a:pt x="2289973" y="0"/>
                </a:lnTo>
                <a:close/>
              </a:path>
            </a:pathLst>
          </a:custGeom>
          <a:solidFill>
            <a:srgbClr val="014A6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8" name="object 29"/>
          <p:cNvSpPr/>
          <p:nvPr userDrawn="1"/>
        </p:nvSpPr>
        <p:spPr>
          <a:xfrm>
            <a:off x="10658725" y="0"/>
            <a:ext cx="1533275" cy="1533009"/>
          </a:xfrm>
          <a:custGeom>
            <a:avLst/>
            <a:gdLst/>
            <a:ahLst/>
            <a:cxnLst/>
            <a:rect l="l" t="t" r="r" b="b"/>
            <a:pathLst>
              <a:path w="2044367" h="2044367">
                <a:moveTo>
                  <a:pt x="0" y="0"/>
                </a:moveTo>
                <a:lnTo>
                  <a:pt x="2044367" y="2044367"/>
                </a:lnTo>
                <a:lnTo>
                  <a:pt x="2044367" y="0"/>
                </a:lnTo>
                <a:lnTo>
                  <a:pt x="0" y="0"/>
                </a:lnTo>
              </a:path>
            </a:pathLst>
          </a:custGeom>
          <a:solidFill>
            <a:srgbClr val="A7CA73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9" name="object 30"/>
          <p:cNvSpPr/>
          <p:nvPr userDrawn="1"/>
        </p:nvSpPr>
        <p:spPr>
          <a:xfrm>
            <a:off x="10099881" y="4806577"/>
            <a:ext cx="2128623" cy="208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06" y="3038865"/>
            <a:ext cx="2592288" cy="1362075"/>
          </a:xfrm>
        </p:spPr>
        <p:txBody>
          <a:bodyPr anchor="t">
            <a:noAutofit/>
          </a:bodyPr>
          <a:lstStyle>
            <a:lvl1pPr marL="9524" algn="ctr" defTabSz="685709" rtl="0" eaLnBrk="1" latinLnBrk="0" hangingPunct="1">
              <a:lnSpc>
                <a:spcPct val="100000"/>
              </a:lnSpc>
              <a:defRPr lang="en-GB" sz="3300" b="1" kern="1200" spc="-165" dirty="0">
                <a:solidFill>
                  <a:srgbClr val="FFFFFF"/>
                </a:solidFill>
                <a:latin typeface="+mn-lt"/>
                <a:ea typeface="+mn-ea"/>
                <a:cs typeface="Gotham Black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object 3"/>
          <p:cNvSpPr/>
          <p:nvPr userDrawn="1"/>
        </p:nvSpPr>
        <p:spPr>
          <a:xfrm>
            <a:off x="3125670" y="3752980"/>
            <a:ext cx="2754306" cy="2678404"/>
          </a:xfrm>
          <a:custGeom>
            <a:avLst/>
            <a:gdLst/>
            <a:ahLst/>
            <a:cxnLst/>
            <a:rect l="l" t="t" r="r" b="b"/>
            <a:pathLst>
              <a:path w="4579937" h="4579937">
                <a:moveTo>
                  <a:pt x="2289973" y="0"/>
                </a:moveTo>
                <a:lnTo>
                  <a:pt x="2241660" y="9535"/>
                </a:lnTo>
                <a:lnTo>
                  <a:pt x="2189532" y="38142"/>
                </a:lnTo>
                <a:lnTo>
                  <a:pt x="2129775" y="85821"/>
                </a:lnTo>
                <a:lnTo>
                  <a:pt x="2095844" y="116811"/>
                </a:lnTo>
                <a:lnTo>
                  <a:pt x="2058576" y="152570"/>
                </a:lnTo>
                <a:lnTo>
                  <a:pt x="2017493" y="193097"/>
                </a:lnTo>
                <a:lnTo>
                  <a:pt x="193097" y="2017493"/>
                </a:lnTo>
                <a:lnTo>
                  <a:pt x="152570" y="2058576"/>
                </a:lnTo>
                <a:lnTo>
                  <a:pt x="116811" y="2095844"/>
                </a:lnTo>
                <a:lnTo>
                  <a:pt x="85821" y="2129775"/>
                </a:lnTo>
                <a:lnTo>
                  <a:pt x="59597" y="2160846"/>
                </a:lnTo>
                <a:lnTo>
                  <a:pt x="21455" y="2216311"/>
                </a:lnTo>
                <a:lnTo>
                  <a:pt x="2383" y="2266055"/>
                </a:lnTo>
                <a:lnTo>
                  <a:pt x="0" y="2289973"/>
                </a:lnTo>
                <a:lnTo>
                  <a:pt x="2383" y="2313891"/>
                </a:lnTo>
                <a:lnTo>
                  <a:pt x="21455" y="2363634"/>
                </a:lnTo>
                <a:lnTo>
                  <a:pt x="59597" y="2419098"/>
                </a:lnTo>
                <a:lnTo>
                  <a:pt x="85821" y="2450167"/>
                </a:lnTo>
                <a:lnTo>
                  <a:pt x="116811" y="2484097"/>
                </a:lnTo>
                <a:lnTo>
                  <a:pt x="152570" y="2521364"/>
                </a:lnTo>
                <a:lnTo>
                  <a:pt x="193097" y="2562445"/>
                </a:lnTo>
                <a:lnTo>
                  <a:pt x="2017493" y="4386840"/>
                </a:lnTo>
                <a:lnTo>
                  <a:pt x="2058576" y="4427366"/>
                </a:lnTo>
                <a:lnTo>
                  <a:pt x="2095844" y="4463125"/>
                </a:lnTo>
                <a:lnTo>
                  <a:pt x="2129775" y="4494116"/>
                </a:lnTo>
                <a:lnTo>
                  <a:pt x="2160846" y="4520339"/>
                </a:lnTo>
                <a:lnTo>
                  <a:pt x="2216311" y="4558482"/>
                </a:lnTo>
                <a:lnTo>
                  <a:pt x="2266055" y="4577553"/>
                </a:lnTo>
                <a:lnTo>
                  <a:pt x="2289973" y="4579937"/>
                </a:lnTo>
                <a:lnTo>
                  <a:pt x="2313891" y="4577553"/>
                </a:lnTo>
                <a:lnTo>
                  <a:pt x="2363634" y="4558482"/>
                </a:lnTo>
                <a:lnTo>
                  <a:pt x="2419098" y="4520339"/>
                </a:lnTo>
                <a:lnTo>
                  <a:pt x="2450167" y="4494116"/>
                </a:lnTo>
                <a:lnTo>
                  <a:pt x="2484097" y="4463125"/>
                </a:lnTo>
                <a:lnTo>
                  <a:pt x="2521364" y="4427366"/>
                </a:lnTo>
                <a:lnTo>
                  <a:pt x="2562445" y="4386840"/>
                </a:lnTo>
                <a:lnTo>
                  <a:pt x="4386840" y="2562445"/>
                </a:lnTo>
                <a:lnTo>
                  <a:pt x="4427366" y="2521364"/>
                </a:lnTo>
                <a:lnTo>
                  <a:pt x="4463125" y="2484097"/>
                </a:lnTo>
                <a:lnTo>
                  <a:pt x="4494116" y="2450167"/>
                </a:lnTo>
                <a:lnTo>
                  <a:pt x="4520339" y="2419098"/>
                </a:lnTo>
                <a:lnTo>
                  <a:pt x="4558482" y="2363634"/>
                </a:lnTo>
                <a:lnTo>
                  <a:pt x="4577553" y="2313891"/>
                </a:lnTo>
                <a:lnTo>
                  <a:pt x="4579937" y="2289973"/>
                </a:lnTo>
                <a:lnTo>
                  <a:pt x="4577553" y="2266055"/>
                </a:lnTo>
                <a:lnTo>
                  <a:pt x="4558482" y="2216311"/>
                </a:lnTo>
                <a:lnTo>
                  <a:pt x="4520339" y="2160846"/>
                </a:lnTo>
                <a:lnTo>
                  <a:pt x="4494116" y="2129775"/>
                </a:lnTo>
                <a:lnTo>
                  <a:pt x="4463125" y="2095844"/>
                </a:lnTo>
                <a:lnTo>
                  <a:pt x="4427366" y="2058576"/>
                </a:lnTo>
                <a:lnTo>
                  <a:pt x="4386840" y="2017493"/>
                </a:lnTo>
                <a:lnTo>
                  <a:pt x="2562445" y="193097"/>
                </a:lnTo>
                <a:lnTo>
                  <a:pt x="2521364" y="152570"/>
                </a:lnTo>
                <a:lnTo>
                  <a:pt x="2484097" y="116811"/>
                </a:lnTo>
                <a:lnTo>
                  <a:pt x="2450167" y="85821"/>
                </a:lnTo>
                <a:lnTo>
                  <a:pt x="2419098" y="59597"/>
                </a:lnTo>
                <a:lnTo>
                  <a:pt x="2363634" y="21455"/>
                </a:lnTo>
                <a:lnTo>
                  <a:pt x="2313891" y="2383"/>
                </a:lnTo>
                <a:lnTo>
                  <a:pt x="2289973" y="0"/>
                </a:lnTo>
                <a:close/>
              </a:path>
            </a:pathLst>
          </a:custGeom>
          <a:solidFill>
            <a:srgbClr val="A7CA73"/>
          </a:solidFill>
        </p:spPr>
        <p:txBody>
          <a:bodyPr wrap="square" lIns="0" tIns="0" rIns="0" bIns="0" rtlCol="0">
            <a:noAutofit/>
          </a:bodyPr>
          <a:lstStyle/>
          <a:p>
            <a:pPr lvl="0"/>
            <a:endParaRPr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9706" y="4196671"/>
            <a:ext cx="2106234" cy="1500187"/>
          </a:xfrm>
        </p:spPr>
        <p:txBody>
          <a:bodyPr anchor="ctr">
            <a:normAutofit/>
          </a:bodyPr>
          <a:lstStyle>
            <a:lvl1pPr marL="9524" marR="9524" indent="61904" algn="ctr" defTabSz="685709" rtl="0" eaLnBrk="1" latinLnBrk="0" hangingPunct="1">
              <a:lnSpc>
                <a:spcPct val="128000"/>
              </a:lnSpc>
              <a:buNone/>
              <a:defRPr lang="en-US" sz="1875" b="1" kern="1200" spc="-7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Gotham"/>
              </a:defRPr>
            </a:lvl1pPr>
            <a:lvl2pPr marL="544247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88494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98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23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48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7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15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571C-DDEF-4063-9972-CCB5A44063B4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9C7C-EE92-49DB-96FE-9485693EC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088494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5" indent="-408185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824" kern="1200">
          <a:solidFill>
            <a:schemeClr val="tx1"/>
          </a:solidFill>
          <a:latin typeface="+mn-lt"/>
          <a:ea typeface="+mn-ea"/>
          <a:cs typeface="+mn-cs"/>
        </a:defRPr>
      </a:lvl1pPr>
      <a:lvl2pPr marL="884401" indent="-340155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4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1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8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10884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108849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Wallingford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8759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ADB7-7DFD-42F4-B875-389BD2CC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EA69-BB46-40F7-A76D-1B713503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How we keep them satisfied:</a:t>
            </a:r>
          </a:p>
          <a:p>
            <a:r>
              <a:rPr lang="en-GB" sz="2800" dirty="0"/>
              <a:t>Service Levels</a:t>
            </a:r>
          </a:p>
          <a:p>
            <a:r>
              <a:rPr lang="en-GB" sz="2800" dirty="0"/>
              <a:t>Category Insight &amp; Recommendations</a:t>
            </a:r>
          </a:p>
          <a:p>
            <a:r>
              <a:rPr lang="en-GB" sz="2800" dirty="0"/>
              <a:t>Quality Control </a:t>
            </a:r>
          </a:p>
          <a:p>
            <a:r>
              <a:rPr lang="en-GB" sz="2800" dirty="0"/>
              <a:t>Investment in promotions</a:t>
            </a:r>
          </a:p>
          <a:p>
            <a:r>
              <a:rPr lang="en-GB" sz="2800" dirty="0"/>
              <a:t>Launching NPD</a:t>
            </a:r>
          </a:p>
          <a:p>
            <a:r>
              <a:rPr lang="en-GB" sz="2800" dirty="0"/>
              <a:t>Communications Support</a:t>
            </a:r>
          </a:p>
          <a:p>
            <a:r>
              <a:rPr lang="en-GB" sz="2800" dirty="0"/>
              <a:t>Brand growth</a:t>
            </a:r>
          </a:p>
        </p:txBody>
      </p:sp>
      <p:pic>
        <p:nvPicPr>
          <p:cNvPr id="1026" name="Picture 2" descr="Image result for tesco logo">
            <a:extLst>
              <a:ext uri="{FF2B5EF4-FFF2-40B4-BE49-F238E27FC236}">
                <a16:creationId xmlns:a16="http://schemas.microsoft.com/office/drawing/2014/main" id="{9A8B6BC0-2DB6-4EC2-B807-7FADE3A6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09" y="1577185"/>
            <a:ext cx="1667051" cy="4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da logo">
            <a:extLst>
              <a:ext uri="{FF2B5EF4-FFF2-40B4-BE49-F238E27FC236}">
                <a16:creationId xmlns:a16="http://schemas.microsoft.com/office/drawing/2014/main" id="{EC47F987-BC08-4BFA-955A-AA1156A0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79" y="1995676"/>
            <a:ext cx="1781643" cy="11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insburys logo">
            <a:extLst>
              <a:ext uri="{FF2B5EF4-FFF2-40B4-BE49-F238E27FC236}">
                <a16:creationId xmlns:a16="http://schemas.microsoft.com/office/drawing/2014/main" id="{5594CBAD-26C1-4002-9DC7-4D387AF7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70" y="3155255"/>
            <a:ext cx="1921016" cy="3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orrisons logo">
            <a:extLst>
              <a:ext uri="{FF2B5EF4-FFF2-40B4-BE49-F238E27FC236}">
                <a16:creationId xmlns:a16="http://schemas.microsoft.com/office/drawing/2014/main" id="{3E6D2A48-2BB3-423A-91D2-42F1C3AC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70" y="3673839"/>
            <a:ext cx="1140502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aitrose logo">
            <a:extLst>
              <a:ext uri="{FF2B5EF4-FFF2-40B4-BE49-F238E27FC236}">
                <a16:creationId xmlns:a16="http://schemas.microsoft.com/office/drawing/2014/main" id="{C3329199-8A3A-4412-834F-E11E0B11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70" y="3685555"/>
            <a:ext cx="1280602" cy="6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-op logo">
            <a:extLst>
              <a:ext uri="{FF2B5EF4-FFF2-40B4-BE49-F238E27FC236}">
                <a16:creationId xmlns:a16="http://schemas.microsoft.com/office/drawing/2014/main" id="{BB5F0D90-8114-49F5-A0C8-73BF2B65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28" y="2956402"/>
            <a:ext cx="519011" cy="5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par logo">
            <a:extLst>
              <a:ext uri="{FF2B5EF4-FFF2-40B4-BE49-F238E27FC236}">
                <a16:creationId xmlns:a16="http://schemas.microsoft.com/office/drawing/2014/main" id="{284C3ECD-3E23-416C-96DA-4230F45D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43" y="3322815"/>
            <a:ext cx="2808157" cy="28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stco logo">
            <a:extLst>
              <a:ext uri="{FF2B5EF4-FFF2-40B4-BE49-F238E27FC236}">
                <a16:creationId xmlns:a16="http://schemas.microsoft.com/office/drawing/2014/main" id="{6D5E50B4-F5BA-4D26-B68F-2EA347C6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284" y="2244461"/>
            <a:ext cx="1537142" cy="5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3663 logo">
            <a:extLst>
              <a:ext uri="{FF2B5EF4-FFF2-40B4-BE49-F238E27FC236}">
                <a16:creationId xmlns:a16="http://schemas.microsoft.com/office/drawing/2014/main" id="{A2A2A4D9-4E76-4E19-A377-BB5B92B9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0" b="30195"/>
          <a:stretch/>
        </p:blipFill>
        <p:spPr bwMode="auto">
          <a:xfrm>
            <a:off x="8267076" y="5017610"/>
            <a:ext cx="2127354" cy="6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4887-106D-4D25-9AAF-1E7757CB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F9AD-8CB4-4309-9F5A-4B04B8A5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 year planning cycle </a:t>
            </a:r>
          </a:p>
          <a:p>
            <a:r>
              <a:rPr lang="en-GB" dirty="0"/>
              <a:t>Category Vision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15A4B4-EFF7-4FAE-B99A-411C7CF7397B}"/>
              </a:ext>
            </a:extLst>
          </p:cNvPr>
          <p:cNvSpPr/>
          <p:nvPr/>
        </p:nvSpPr>
        <p:spPr>
          <a:xfrm>
            <a:off x="8394492" y="569626"/>
            <a:ext cx="3020518" cy="2585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Matt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10600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CA717F-A3B9-4AB8-998C-939A5E31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Rowse</a:t>
            </a:r>
            <a:r>
              <a:rPr lang="en-GB" dirty="0"/>
              <a:t> Brand – Drivers of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98ADC-FE61-43A3-9210-E498859C9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15"/>
          <a:stretch/>
        </p:blipFill>
        <p:spPr>
          <a:xfrm>
            <a:off x="339777" y="2825645"/>
            <a:ext cx="5439334" cy="26007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A227E1-609B-4B37-B44D-E0710E7E8D38}"/>
              </a:ext>
            </a:extLst>
          </p:cNvPr>
          <p:cNvCxnSpPr/>
          <p:nvPr/>
        </p:nvCxnSpPr>
        <p:spPr>
          <a:xfrm>
            <a:off x="6096000" y="1768839"/>
            <a:ext cx="0" cy="41148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5A4D-F33D-4CE4-A6C9-523CC1A7BA88}"/>
              </a:ext>
            </a:extLst>
          </p:cNvPr>
          <p:cNvSpPr/>
          <p:nvPr/>
        </p:nvSpPr>
        <p:spPr>
          <a:xfrm>
            <a:off x="1453284" y="1656414"/>
            <a:ext cx="3403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4F81BD">
                    <a:lumMod val="50000"/>
                  </a:srgbClr>
                </a:solidFill>
              </a:rPr>
              <a:t>Innovation Pipeline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A29835-6C11-45EF-A271-70F66F202195}"/>
              </a:ext>
            </a:extLst>
          </p:cNvPr>
          <p:cNvSpPr/>
          <p:nvPr/>
        </p:nvSpPr>
        <p:spPr>
          <a:xfrm>
            <a:off x="6167017" y="1656414"/>
            <a:ext cx="6024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4F81BD">
                    <a:lumMod val="50000"/>
                  </a:srgbClr>
                </a:solidFill>
              </a:rPr>
              <a:t>Advertising &amp; Promotional Support</a:t>
            </a:r>
            <a:endParaRPr lang="en-GB" sz="1600" dirty="0"/>
          </a:p>
        </p:txBody>
      </p:sp>
      <p:pic>
        <p:nvPicPr>
          <p:cNvPr id="12" name="Picture 6" descr="Image result for tv ad icon">
            <a:extLst>
              <a:ext uri="{FF2B5EF4-FFF2-40B4-BE49-F238E27FC236}">
                <a16:creationId xmlns:a16="http://schemas.microsoft.com/office/drawing/2014/main" id="{E1C1C3C8-5730-45FB-9C23-E2DEA2095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6"/>
          <a:stretch/>
        </p:blipFill>
        <p:spPr bwMode="auto">
          <a:xfrm>
            <a:off x="6266589" y="2233450"/>
            <a:ext cx="1778416" cy="16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Rowse TV ad">
            <a:extLst>
              <a:ext uri="{FF2B5EF4-FFF2-40B4-BE49-F238E27FC236}">
                <a16:creationId xmlns:a16="http://schemas.microsoft.com/office/drawing/2014/main" id="{A7720E08-32CA-44A7-B234-DF6C2F3E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35" y="2762285"/>
            <a:ext cx="1316040" cy="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social media platform ad">
            <a:extLst>
              <a:ext uri="{FF2B5EF4-FFF2-40B4-BE49-F238E27FC236}">
                <a16:creationId xmlns:a16="http://schemas.microsoft.com/office/drawing/2014/main" id="{3D013897-AFA9-4681-B3C2-AE451F9D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98" y="4864308"/>
            <a:ext cx="2285212" cy="11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5F958-27A9-4FFB-B8B9-DD86E0F60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768" y="2403008"/>
            <a:ext cx="2066546" cy="1550468"/>
          </a:xfrm>
          <a:prstGeom prst="rect">
            <a:avLst/>
          </a:prstGeom>
        </p:spPr>
      </p:pic>
      <p:pic>
        <p:nvPicPr>
          <p:cNvPr id="9222" name="Picture 6" descr="Related image">
            <a:extLst>
              <a:ext uri="{FF2B5EF4-FFF2-40B4-BE49-F238E27FC236}">
                <a16:creationId xmlns:a16="http://schemas.microsoft.com/office/drawing/2014/main" id="{C358964B-4FA4-4C5A-AD2E-449B337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314" y="2403008"/>
            <a:ext cx="1564909" cy="20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8979F8-B27D-48B3-8151-CDFC53361B4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156" y="4563437"/>
            <a:ext cx="2368446" cy="1776335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D457500-6123-424E-B851-E299E07C08BD}"/>
              </a:ext>
            </a:extLst>
          </p:cNvPr>
          <p:cNvSpPr/>
          <p:nvPr/>
        </p:nvSpPr>
        <p:spPr>
          <a:xfrm>
            <a:off x="643054" y="2465882"/>
            <a:ext cx="854439" cy="23984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Idea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74A2382-6136-4F3C-AD19-08BB002FFC74}"/>
              </a:ext>
            </a:extLst>
          </p:cNvPr>
          <p:cNvSpPr/>
          <p:nvPr/>
        </p:nvSpPr>
        <p:spPr>
          <a:xfrm>
            <a:off x="1668081" y="2465882"/>
            <a:ext cx="854439" cy="23984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Concept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4502209-CEF7-49A5-8920-64BED0F4CF56}"/>
              </a:ext>
            </a:extLst>
          </p:cNvPr>
          <p:cNvSpPr/>
          <p:nvPr/>
        </p:nvSpPr>
        <p:spPr>
          <a:xfrm>
            <a:off x="2597233" y="2449985"/>
            <a:ext cx="854439" cy="23984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Test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296CB081-0C60-42A1-A2D7-E0B3A1194669}"/>
              </a:ext>
            </a:extLst>
          </p:cNvPr>
          <p:cNvSpPr/>
          <p:nvPr/>
        </p:nvSpPr>
        <p:spPr>
          <a:xfrm>
            <a:off x="3622260" y="2449985"/>
            <a:ext cx="854439" cy="23984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Refine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65D4DE4-0D45-4820-9B6C-0F236C134C64}"/>
              </a:ext>
            </a:extLst>
          </p:cNvPr>
          <p:cNvSpPr/>
          <p:nvPr/>
        </p:nvSpPr>
        <p:spPr>
          <a:xfrm>
            <a:off x="4621758" y="2449984"/>
            <a:ext cx="854439" cy="23984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Launch</a:t>
            </a:r>
          </a:p>
        </p:txBody>
      </p:sp>
    </p:spTree>
    <p:extLst>
      <p:ext uri="{BB962C8B-B14F-4D97-AF65-F5344CB8AC3E}">
        <p14:creationId xmlns:p14="http://schemas.microsoft.com/office/powerpoint/2010/main" val="8065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ADF-C091-4222-B1D9-C6F29B42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06" y="3317539"/>
            <a:ext cx="2592288" cy="1362075"/>
          </a:xfrm>
        </p:spPr>
        <p:txBody>
          <a:bodyPr/>
          <a:lstStyle/>
          <a:p>
            <a:r>
              <a:rPr lang="en-GB" dirty="0"/>
              <a:t>External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C84A-5DA2-48D3-95CE-D16AF793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B97A3-BB3C-4908-A8E6-4C6A3B30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F867D874-7AF1-4CD8-A6A9-27DD28993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42" y="722339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6F5-1C8E-4924-A036-DF1574F9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&amp; Economic</a:t>
            </a:r>
          </a:p>
        </p:txBody>
      </p:sp>
      <p:pic>
        <p:nvPicPr>
          <p:cNvPr id="2050" name="Picture 2" descr="Image result for brexit">
            <a:extLst>
              <a:ext uri="{FF2B5EF4-FFF2-40B4-BE49-F238E27FC236}">
                <a16:creationId xmlns:a16="http://schemas.microsoft.com/office/drawing/2014/main" id="{03F565D8-2D46-437E-B4EB-DA285EE7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1641423"/>
            <a:ext cx="4807586" cy="34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urrency fluctuation brexit">
            <a:extLst>
              <a:ext uri="{FF2B5EF4-FFF2-40B4-BE49-F238E27FC236}">
                <a16:creationId xmlns:a16="http://schemas.microsoft.com/office/drawing/2014/main" id="{BBDA5669-0000-4F2B-9E01-64B1E8D5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57" y="433539"/>
            <a:ext cx="3569975" cy="27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uty import export">
            <a:extLst>
              <a:ext uri="{FF2B5EF4-FFF2-40B4-BE49-F238E27FC236}">
                <a16:creationId xmlns:a16="http://schemas.microsoft.com/office/drawing/2014/main" id="{9902772B-846A-49D2-B4B3-7F2741D9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69" y="4052497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E2BA-461D-4DF1-BA3B-B0EBD11F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</a:t>
            </a:r>
          </a:p>
        </p:txBody>
      </p:sp>
      <p:pic>
        <p:nvPicPr>
          <p:cNvPr id="4098" name="Picture 2" descr="Image result for gfk consumer confidence september 2019">
            <a:extLst>
              <a:ext uri="{FF2B5EF4-FFF2-40B4-BE49-F238E27FC236}">
                <a16:creationId xmlns:a16="http://schemas.microsoft.com/office/drawing/2014/main" id="{460525D5-5F94-4D93-9CA0-C104275BE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/>
          <a:stretch/>
        </p:blipFill>
        <p:spPr bwMode="auto">
          <a:xfrm>
            <a:off x="7599762" y="1492960"/>
            <a:ext cx="4409764" cy="2254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evel of unemployment">
            <a:extLst>
              <a:ext uri="{FF2B5EF4-FFF2-40B4-BE49-F238E27FC236}">
                <a16:creationId xmlns:a16="http://schemas.microsoft.com/office/drawing/2014/main" id="{01768B24-13BC-43FD-BFB9-7507E371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18" y="1497573"/>
            <a:ext cx="2960063" cy="22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ecessionary shopping uk">
            <a:extLst>
              <a:ext uri="{FF2B5EF4-FFF2-40B4-BE49-F238E27FC236}">
                <a16:creationId xmlns:a16="http://schemas.microsoft.com/office/drawing/2014/main" id="{B5A90A35-1EB4-4596-B857-D37DCF89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10" y="4852199"/>
            <a:ext cx="2434498" cy="12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conomic growth and recession">
            <a:extLst>
              <a:ext uri="{FF2B5EF4-FFF2-40B4-BE49-F238E27FC236}">
                <a16:creationId xmlns:a16="http://schemas.microsoft.com/office/drawing/2014/main" id="{704C3252-71E5-4902-ACC4-D78363CE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9" y="1497573"/>
            <a:ext cx="3348193" cy="23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9139BEB-4572-46BE-91F7-CB62884C79BC}"/>
              </a:ext>
            </a:extLst>
          </p:cNvPr>
          <p:cNvSpPr/>
          <p:nvPr/>
        </p:nvSpPr>
        <p:spPr>
          <a:xfrm>
            <a:off x="5366478" y="4032354"/>
            <a:ext cx="749509" cy="53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D1E865-AE92-4A14-BAC6-9FF7599B0BFC}"/>
              </a:ext>
            </a:extLst>
          </p:cNvPr>
          <p:cNvSpPr/>
          <p:nvPr/>
        </p:nvSpPr>
        <p:spPr>
          <a:xfrm>
            <a:off x="9516161" y="165222"/>
            <a:ext cx="2493365" cy="1269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Amy to add IGD charts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47D93F1-6C8A-4DD4-967C-FD3BE0C56CB9}"/>
              </a:ext>
            </a:extLst>
          </p:cNvPr>
          <p:cNvSpPr/>
          <p:nvPr/>
        </p:nvSpPr>
        <p:spPr>
          <a:xfrm>
            <a:off x="8974111" y="4032354"/>
            <a:ext cx="749509" cy="53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88B9606-F389-4DF8-AA8D-CD1FE4A62FF7}"/>
              </a:ext>
            </a:extLst>
          </p:cNvPr>
          <p:cNvSpPr/>
          <p:nvPr/>
        </p:nvSpPr>
        <p:spPr>
          <a:xfrm>
            <a:off x="1758845" y="4032354"/>
            <a:ext cx="749509" cy="53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7927-6953-4A79-9E9E-CF7A8C39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– Sugar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A762-1B3A-4D0C-8B2F-414DEB2C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8" name="Picture 8" descr="Image result for sugar war on">
            <a:extLst>
              <a:ext uri="{FF2B5EF4-FFF2-40B4-BE49-F238E27FC236}">
                <a16:creationId xmlns:a16="http://schemas.microsoft.com/office/drawing/2014/main" id="{182B0CB3-DD3B-4707-8031-D55F0CBF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6839"/>
            <a:ext cx="4018328" cy="26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sugar reduction">
            <a:extLst>
              <a:ext uri="{FF2B5EF4-FFF2-40B4-BE49-F238E27FC236}">
                <a16:creationId xmlns:a16="http://schemas.microsoft.com/office/drawing/2014/main" id="{754312FC-5166-4C0C-BC45-E83A87D4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06" y="1238396"/>
            <a:ext cx="3664193" cy="32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Related image">
            <a:extLst>
              <a:ext uri="{FF2B5EF4-FFF2-40B4-BE49-F238E27FC236}">
                <a16:creationId xmlns:a16="http://schemas.microsoft.com/office/drawing/2014/main" id="{B97811F4-5BDC-4373-B7FC-6BB8186EA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9971" r="4330" b="29823"/>
          <a:stretch/>
        </p:blipFill>
        <p:spPr bwMode="auto">
          <a:xfrm>
            <a:off x="4650744" y="4636367"/>
            <a:ext cx="4156115" cy="12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90B35-F868-4079-91CD-CE2E5A3A3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9784" y="1566839"/>
            <a:ext cx="1895885" cy="30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06E3-6F1A-418B-854B-14431341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</p:txBody>
      </p:sp>
      <p:pic>
        <p:nvPicPr>
          <p:cNvPr id="6146" name="Picture 2" descr="Image result for shopping uk retail">
            <a:extLst>
              <a:ext uri="{FF2B5EF4-FFF2-40B4-BE49-F238E27FC236}">
                <a16:creationId xmlns:a16="http://schemas.microsoft.com/office/drawing/2014/main" id="{C6FDA8A5-EE75-4483-9A36-EEA1115D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9" y="2216162"/>
            <a:ext cx="2985491" cy="24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E8A62FF5-B275-457C-8F70-63CDC8FB8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24406"/>
          <a:stretch/>
        </p:blipFill>
        <p:spPr bwMode="auto">
          <a:xfrm>
            <a:off x="4305823" y="2214896"/>
            <a:ext cx="1790177" cy="19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08B42907-FEEF-468F-8903-6E947EE6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03" y="2214896"/>
            <a:ext cx="2470717" cy="18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tesco online">
            <a:extLst>
              <a:ext uri="{FF2B5EF4-FFF2-40B4-BE49-F238E27FC236}">
                <a16:creationId xmlns:a16="http://schemas.microsoft.com/office/drawing/2014/main" id="{79CB36AE-E2A2-4652-9589-F418B807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88" y="4405711"/>
            <a:ext cx="1952038" cy="88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29B423-ADCA-4F41-99E4-3B1AFCE339CF}"/>
              </a:ext>
            </a:extLst>
          </p:cNvPr>
          <p:cNvSpPr/>
          <p:nvPr/>
        </p:nvSpPr>
        <p:spPr>
          <a:xfrm>
            <a:off x="8834175" y="2978580"/>
            <a:ext cx="3170711" cy="1663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Amy include Ocado – see themselves as technology company not a grocery retailer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4E807F-F379-442C-9B79-1FA8FA46F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67" y="1600201"/>
            <a:ext cx="37625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Growth of online shopping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6F744F-2671-4E31-85A2-0A6B99ADE4FB}"/>
              </a:ext>
            </a:extLst>
          </p:cNvPr>
          <p:cNvSpPr txBox="1">
            <a:spLocks/>
          </p:cNvSpPr>
          <p:nvPr/>
        </p:nvSpPr>
        <p:spPr>
          <a:xfrm>
            <a:off x="8646283" y="1509112"/>
            <a:ext cx="3762524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Ocado – a technology company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C21810-CD64-49F4-A3C3-F68037047E20}"/>
              </a:ext>
            </a:extLst>
          </p:cNvPr>
          <p:cNvSpPr txBox="1">
            <a:spLocks/>
          </p:cNvSpPr>
          <p:nvPr/>
        </p:nvSpPr>
        <p:spPr>
          <a:xfrm>
            <a:off x="4618204" y="1600201"/>
            <a:ext cx="3762524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Increasing ways to shop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CE2E0B-8046-4EBD-8DCC-B697C849F0AC}"/>
              </a:ext>
            </a:extLst>
          </p:cNvPr>
          <p:cNvCxnSpPr>
            <a:cxnSpLocks/>
          </p:cNvCxnSpPr>
          <p:nvPr/>
        </p:nvCxnSpPr>
        <p:spPr>
          <a:xfrm>
            <a:off x="4207239" y="1600201"/>
            <a:ext cx="0" cy="43658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7B524-3429-4B37-B172-011E3D3705CD}"/>
              </a:ext>
            </a:extLst>
          </p:cNvPr>
          <p:cNvCxnSpPr/>
          <p:nvPr/>
        </p:nvCxnSpPr>
        <p:spPr>
          <a:xfrm>
            <a:off x="8451954" y="1600201"/>
            <a:ext cx="0" cy="43658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158" name="Picture 14" descr="Image result for tesco logo">
            <a:extLst>
              <a:ext uri="{FF2B5EF4-FFF2-40B4-BE49-F238E27FC236}">
                <a16:creationId xmlns:a16="http://schemas.microsoft.com/office/drawing/2014/main" id="{E99F28B3-AC7A-4A1E-A6A3-41B5806E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49" y="4602728"/>
            <a:ext cx="1826542" cy="4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04FE-299E-4F4D-9292-635A6C8A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Technology: Increasing ways to talk to consumers</a:t>
            </a:r>
          </a:p>
        </p:txBody>
      </p:sp>
      <p:pic>
        <p:nvPicPr>
          <p:cNvPr id="7170" name="Picture 2" descr="Image result for video on demand">
            <a:extLst>
              <a:ext uri="{FF2B5EF4-FFF2-40B4-BE49-F238E27FC236}">
                <a16:creationId xmlns:a16="http://schemas.microsoft.com/office/drawing/2014/main" id="{1A5F49F5-4779-4D1D-A3B4-6AF163ED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55" y="2443973"/>
            <a:ext cx="3517692" cy="21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ocial media platform ad">
            <a:extLst>
              <a:ext uri="{FF2B5EF4-FFF2-40B4-BE49-F238E27FC236}">
                <a16:creationId xmlns:a16="http://schemas.microsoft.com/office/drawing/2014/main" id="{9CAAFA0C-5E3B-4B02-A817-FCC9235F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6" y="4021772"/>
            <a:ext cx="2178570" cy="10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elated image">
            <a:extLst>
              <a:ext uri="{FF2B5EF4-FFF2-40B4-BE49-F238E27FC236}">
                <a16:creationId xmlns:a16="http://schemas.microsoft.com/office/drawing/2014/main" id="{067F65B5-AFC5-4CAD-85A0-0F7D83A69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35990"/>
          <a:stretch/>
        </p:blipFill>
        <p:spPr bwMode="auto">
          <a:xfrm>
            <a:off x="752006" y="2021985"/>
            <a:ext cx="5996808" cy="19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Image result for targeted digital marketing">
            <a:extLst>
              <a:ext uri="{FF2B5EF4-FFF2-40B4-BE49-F238E27FC236}">
                <a16:creationId xmlns:a16="http://schemas.microsoft.com/office/drawing/2014/main" id="{D4FF298A-0528-4D5C-885E-80A0E877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60" y="4021772"/>
            <a:ext cx="1808947" cy="12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Image result for youtube ad">
            <a:extLst>
              <a:ext uri="{FF2B5EF4-FFF2-40B4-BE49-F238E27FC236}">
                <a16:creationId xmlns:a16="http://schemas.microsoft.com/office/drawing/2014/main" id="{5470D518-93B4-402A-A437-69BA7AA9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41" y="3989563"/>
            <a:ext cx="1882154" cy="12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Who we are</a:t>
            </a:r>
          </a:p>
          <a:p>
            <a:endParaRPr lang="en-GB" dirty="0"/>
          </a:p>
          <a:p>
            <a:r>
              <a:rPr lang="en-GB" dirty="0" err="1"/>
              <a:t>Valeo</a:t>
            </a:r>
            <a:r>
              <a:rPr lang="en-GB" dirty="0"/>
              <a:t> Foods Goals</a:t>
            </a:r>
          </a:p>
          <a:p>
            <a:endParaRPr lang="en-GB" dirty="0"/>
          </a:p>
          <a:p>
            <a:r>
              <a:rPr lang="en-GB" dirty="0"/>
              <a:t>Internal Factors</a:t>
            </a:r>
          </a:p>
          <a:p>
            <a:endParaRPr lang="en-GB" dirty="0"/>
          </a:p>
          <a:p>
            <a:r>
              <a:rPr lang="en-GB" dirty="0"/>
              <a:t>External Factors</a:t>
            </a:r>
          </a:p>
          <a:p>
            <a:endParaRPr lang="en-GB" dirty="0"/>
          </a:p>
          <a:p>
            <a:r>
              <a:rPr lang="en-GB" dirty="0"/>
              <a:t>Q&amp;A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677EB2-7655-49B9-8AB6-2683FBBAC0EA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398034" cy="1143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>
            <a:lvl1pPr marL="9524" algn="l" defTabSz="685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749" b="1" kern="1200" spc="-75" dirty="0">
                <a:solidFill>
                  <a:srgbClr val="014A63"/>
                </a:solidFill>
                <a:latin typeface="+mn-lt"/>
                <a:ea typeface="+mn-ea"/>
                <a:cs typeface="Gotham Black"/>
              </a:defRPr>
            </a:lvl1pPr>
          </a:lstStyle>
          <a:p>
            <a:r>
              <a:rPr lang="en-GB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87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3BFC-27B2-48E7-BEA6-5BBA345F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Legislation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103A30-AADD-4FC7-9E32-2EADA679711A}"/>
              </a:ext>
            </a:extLst>
          </p:cNvPr>
          <p:cNvCxnSpPr/>
          <p:nvPr/>
        </p:nvCxnSpPr>
        <p:spPr>
          <a:xfrm>
            <a:off x="5956091" y="1609569"/>
            <a:ext cx="0" cy="43658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290" name="Picture 2" descr="Image result for gdpr">
            <a:extLst>
              <a:ext uri="{FF2B5EF4-FFF2-40B4-BE49-F238E27FC236}">
                <a16:creationId xmlns:a16="http://schemas.microsoft.com/office/drawing/2014/main" id="{4D42E1C8-BD74-40B8-A54A-FA648721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99" y="2200984"/>
            <a:ext cx="3127945" cy="18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pension auto enrolment">
            <a:extLst>
              <a:ext uri="{FF2B5EF4-FFF2-40B4-BE49-F238E27FC236}">
                <a16:creationId xmlns:a16="http://schemas.microsoft.com/office/drawing/2014/main" id="{0CD6B1EB-2532-41F4-BBD2-A7B380B35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/>
          <a:stretch/>
        </p:blipFill>
        <p:spPr bwMode="auto">
          <a:xfrm>
            <a:off x="881607" y="2093312"/>
            <a:ext cx="444989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A61F-47D4-4CB6-8E74-7E08E82B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D47D-3EB1-4961-AD48-ED4C7E58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85" y="3176931"/>
            <a:ext cx="475128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Plastic</a:t>
            </a:r>
          </a:p>
        </p:txBody>
      </p:sp>
      <p:pic>
        <p:nvPicPr>
          <p:cNvPr id="4" name="Picture 2" descr="Image result for david attenborough plastic">
            <a:extLst>
              <a:ext uri="{FF2B5EF4-FFF2-40B4-BE49-F238E27FC236}">
                <a16:creationId xmlns:a16="http://schemas.microsoft.com/office/drawing/2014/main" id="{3B6948D2-701F-4D32-9E46-1B4BFEE1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4" y="1435735"/>
            <a:ext cx="3419773" cy="19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david attenborough plastic">
            <a:extLst>
              <a:ext uri="{FF2B5EF4-FFF2-40B4-BE49-F238E27FC236}">
                <a16:creationId xmlns:a16="http://schemas.microsoft.com/office/drawing/2014/main" id="{B5FC9FDC-9B32-4A2D-87BE-60C3D2F4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99" y="2016424"/>
            <a:ext cx="2170328" cy="14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lastic war">
            <a:extLst>
              <a:ext uri="{FF2B5EF4-FFF2-40B4-BE49-F238E27FC236}">
                <a16:creationId xmlns:a16="http://schemas.microsoft.com/office/drawing/2014/main" id="{7B3C1A8C-6E4D-4DFD-87E1-DEB431C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84" y="3357797"/>
            <a:ext cx="2325725" cy="15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not a plastic bag">
            <a:extLst>
              <a:ext uri="{FF2B5EF4-FFF2-40B4-BE49-F238E27FC236}">
                <a16:creationId xmlns:a16="http://schemas.microsoft.com/office/drawing/2014/main" id="{BEB4D654-C911-41A8-A9FF-F5AB537E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28" y="1203007"/>
            <a:ext cx="1434011" cy="17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water bottles at work">
            <a:extLst>
              <a:ext uri="{FF2B5EF4-FFF2-40B4-BE49-F238E27FC236}">
                <a16:creationId xmlns:a16="http://schemas.microsoft.com/office/drawing/2014/main" id="{6B729887-0FF8-4645-AC2E-FF314726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70" y="4268493"/>
            <a:ext cx="3766492" cy="16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Image result for ban plastic straws">
            <a:extLst>
              <a:ext uri="{FF2B5EF4-FFF2-40B4-BE49-F238E27FC236}">
                <a16:creationId xmlns:a16="http://schemas.microsoft.com/office/drawing/2014/main" id="{79416DAC-CC04-48E4-BEEC-8C52B562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04" y="1393546"/>
            <a:ext cx="1563352" cy="17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waitrose plastic free">
            <a:extLst>
              <a:ext uri="{FF2B5EF4-FFF2-40B4-BE49-F238E27FC236}">
                <a16:creationId xmlns:a16="http://schemas.microsoft.com/office/drawing/2014/main" id="{B3405A18-76DD-44C9-9642-84473A15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8" y="3823972"/>
            <a:ext cx="3652165" cy="20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ADF-C091-4222-B1D9-C6F29B42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06" y="3317539"/>
            <a:ext cx="2592288" cy="1362075"/>
          </a:xfrm>
        </p:spPr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C84A-5DA2-48D3-95CE-D16AF793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2A7-F6DA-4747-8BCE-6B58CD7B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CC91-355C-4DA1-BAF3-2BE08F19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Amy Robinson, Category Manager</a:t>
            </a:r>
          </a:p>
          <a:p>
            <a:endParaRPr lang="en-GB" dirty="0"/>
          </a:p>
          <a:p>
            <a:r>
              <a:rPr lang="en-GB" dirty="0"/>
              <a:t>Matthew Firth, Category Manager</a:t>
            </a:r>
          </a:p>
        </p:txBody>
      </p:sp>
    </p:spTree>
    <p:extLst>
      <p:ext uri="{BB962C8B-B14F-4D97-AF65-F5344CB8AC3E}">
        <p14:creationId xmlns:p14="http://schemas.microsoft.com/office/powerpoint/2010/main" val="2542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ADF-C091-4222-B1D9-C6F29B42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06" y="3317539"/>
            <a:ext cx="2592288" cy="1362075"/>
          </a:xfrm>
        </p:spPr>
        <p:txBody>
          <a:bodyPr/>
          <a:lstStyle/>
          <a:p>
            <a:r>
              <a:rPr lang="en-GB" dirty="0" err="1"/>
              <a:t>Valeo</a:t>
            </a:r>
            <a:r>
              <a:rPr lang="en-GB" dirty="0"/>
              <a:t> Foods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C84A-5DA2-48D3-95CE-D16AF793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3E99-CFE2-4ACF-ADF1-44FC3BF1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44AB-BFE9-40C6-B928-61BF4E6C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3 year &amp; Annual Goals</a:t>
            </a:r>
          </a:p>
          <a:p>
            <a:pPr lvl="1"/>
            <a:r>
              <a:rPr lang="en-GB" sz="2800" dirty="0"/>
              <a:t>Sales value &amp; volume</a:t>
            </a:r>
          </a:p>
          <a:p>
            <a:pPr lvl="1"/>
            <a:r>
              <a:rPr lang="en-GB" sz="2800" dirty="0"/>
              <a:t>Profit</a:t>
            </a:r>
          </a:p>
          <a:p>
            <a:pPr lvl="1"/>
            <a:r>
              <a:rPr lang="en-GB" sz="2800" dirty="0"/>
              <a:t>Department Goals:</a:t>
            </a:r>
          </a:p>
          <a:p>
            <a:pPr lvl="2"/>
            <a:r>
              <a:rPr lang="en-GB" sz="2400" dirty="0"/>
              <a:t>Market Share / Number of Buyers</a:t>
            </a:r>
          </a:p>
          <a:p>
            <a:pPr lvl="2"/>
            <a:r>
              <a:rPr lang="en-GB" sz="2400" dirty="0"/>
              <a:t>Customer satisfaction</a:t>
            </a:r>
          </a:p>
          <a:p>
            <a:pPr lvl="2"/>
            <a:r>
              <a:rPr lang="en-GB" sz="2400" dirty="0"/>
              <a:t>Health &amp; Safety Targets</a:t>
            </a:r>
          </a:p>
          <a:p>
            <a:r>
              <a:rPr lang="en-GB" sz="3200" dirty="0"/>
              <a:t>Tracked &amp; measured monthly</a:t>
            </a:r>
          </a:p>
        </p:txBody>
      </p:sp>
    </p:spTree>
    <p:extLst>
      <p:ext uri="{BB962C8B-B14F-4D97-AF65-F5344CB8AC3E}">
        <p14:creationId xmlns:p14="http://schemas.microsoft.com/office/powerpoint/2010/main" val="8986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A33C-44B2-4EEF-AC7E-951D6357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C106-4764-4355-B495-034CEB67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67" y="1600201"/>
            <a:ext cx="37625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Developing our Teams</a:t>
            </a:r>
          </a:p>
        </p:txBody>
      </p:sp>
      <p:pic>
        <p:nvPicPr>
          <p:cNvPr id="11266" name="Picture 2" descr="Image result for developing employees">
            <a:extLst>
              <a:ext uri="{FF2B5EF4-FFF2-40B4-BE49-F238E27FC236}">
                <a16:creationId xmlns:a16="http://schemas.microsoft.com/office/drawing/2014/main" id="{A4B384C9-25E9-46F1-AF51-1EF08462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7" y="2199805"/>
            <a:ext cx="2791044" cy="15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B054A1-E5FE-453B-8626-908D7DDBD186}"/>
              </a:ext>
            </a:extLst>
          </p:cNvPr>
          <p:cNvCxnSpPr>
            <a:cxnSpLocks/>
          </p:cNvCxnSpPr>
          <p:nvPr/>
        </p:nvCxnSpPr>
        <p:spPr>
          <a:xfrm>
            <a:off x="4499547" y="1600201"/>
            <a:ext cx="0" cy="43658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41240E-B983-47C6-97A1-F96BCC18D794}"/>
              </a:ext>
            </a:extLst>
          </p:cNvPr>
          <p:cNvCxnSpPr/>
          <p:nvPr/>
        </p:nvCxnSpPr>
        <p:spPr>
          <a:xfrm>
            <a:off x="8212112" y="1600201"/>
            <a:ext cx="0" cy="43658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32E57A-E046-48AE-B7AF-7CE338B8AA29}"/>
              </a:ext>
            </a:extLst>
          </p:cNvPr>
          <p:cNvSpPr txBox="1">
            <a:spLocks/>
          </p:cNvSpPr>
          <p:nvPr/>
        </p:nvSpPr>
        <p:spPr>
          <a:xfrm>
            <a:off x="4569504" y="1591458"/>
            <a:ext cx="3762524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Keeping customers happy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BED85-30D6-4FCD-8341-372234856781}"/>
              </a:ext>
            </a:extLst>
          </p:cNvPr>
          <p:cNvSpPr txBox="1">
            <a:spLocks/>
          </p:cNvSpPr>
          <p:nvPr/>
        </p:nvSpPr>
        <p:spPr>
          <a:xfrm>
            <a:off x="727025" y="4089814"/>
            <a:ext cx="3762524" cy="2221040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Investing in our brands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584FF0-85F0-474A-824C-FCC47B917952}"/>
              </a:ext>
            </a:extLst>
          </p:cNvPr>
          <p:cNvSpPr txBox="1">
            <a:spLocks/>
          </p:cNvSpPr>
          <p:nvPr/>
        </p:nvSpPr>
        <p:spPr>
          <a:xfrm>
            <a:off x="8332028" y="1600201"/>
            <a:ext cx="3762524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Expertise in honey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6BDCD1-B3A5-4BDB-8090-9F0B724EF263}"/>
              </a:ext>
            </a:extLst>
          </p:cNvPr>
          <p:cNvSpPr txBox="1">
            <a:spLocks/>
          </p:cNvSpPr>
          <p:nvPr/>
        </p:nvSpPr>
        <p:spPr>
          <a:xfrm>
            <a:off x="4549506" y="4089814"/>
            <a:ext cx="3762524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Keeping Shoppers happy</a:t>
            </a:r>
          </a:p>
        </p:txBody>
      </p:sp>
      <p:pic>
        <p:nvPicPr>
          <p:cNvPr id="11268" name="Picture 4" descr="Image result for tv media">
            <a:extLst>
              <a:ext uri="{FF2B5EF4-FFF2-40B4-BE49-F238E27FC236}">
                <a16:creationId xmlns:a16="http://schemas.microsoft.com/office/drawing/2014/main" id="{92868C00-453E-4C9E-AD6D-0A5F837C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5" y="4669435"/>
            <a:ext cx="2850371" cy="13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call centre">
            <a:extLst>
              <a:ext uri="{FF2B5EF4-FFF2-40B4-BE49-F238E27FC236}">
                <a16:creationId xmlns:a16="http://schemas.microsoft.com/office/drawing/2014/main" id="{E8E6B9EE-8718-40FC-B548-FB8C1614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86" y="4658561"/>
            <a:ext cx="1499777" cy="8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lated image">
            <a:extLst>
              <a:ext uri="{FF2B5EF4-FFF2-40B4-BE49-F238E27FC236}">
                <a16:creationId xmlns:a16="http://schemas.microsoft.com/office/drawing/2014/main" id="{94D72AA4-EDF9-48A6-BE20-F33D2570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11" y="1990725"/>
            <a:ext cx="37623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wonder bees">
            <a:extLst>
              <a:ext uri="{FF2B5EF4-FFF2-40B4-BE49-F238E27FC236}">
                <a16:creationId xmlns:a16="http://schemas.microsoft.com/office/drawing/2014/main" id="{A7F5F049-35A6-466B-8465-81110950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66" y="4658560"/>
            <a:ext cx="1543987" cy="8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FCD72-D654-4566-B3C1-76243284C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405" y="2149589"/>
            <a:ext cx="1853315" cy="18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ADF-C091-4222-B1D9-C6F29B42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06" y="3317539"/>
            <a:ext cx="2592288" cy="1362075"/>
          </a:xfrm>
        </p:spPr>
        <p:txBody>
          <a:bodyPr/>
          <a:lstStyle/>
          <a:p>
            <a:r>
              <a:rPr lang="en-GB" dirty="0"/>
              <a:t>Internal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C84A-5DA2-48D3-95CE-D16AF793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BF7C-34AC-40B4-A0B9-8BBD235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competitors</a:t>
            </a:r>
          </a:p>
        </p:txBody>
      </p:sp>
      <p:pic>
        <p:nvPicPr>
          <p:cNvPr id="1032" name="Picture 8" descr="Tesco Squeezy Honey 340G">
            <a:extLst>
              <a:ext uri="{FF2B5EF4-FFF2-40B4-BE49-F238E27FC236}">
                <a16:creationId xmlns:a16="http://schemas.microsoft.com/office/drawing/2014/main" id="{68445649-116D-427A-9D97-3AE6A8C7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48"/>
            <a:ext cx="3567907" cy="35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 Squeezy Honey 300g">
            <a:extLst>
              <a:ext uri="{FF2B5EF4-FFF2-40B4-BE49-F238E27FC236}">
                <a16:creationId xmlns:a16="http://schemas.microsoft.com/office/drawing/2014/main" id="{3B481C52-58D0-43F3-8CF2-07D9B741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29" y="1600198"/>
            <a:ext cx="107595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lltop Honey Squeezy Blossom Honey 340G">
            <a:extLst>
              <a:ext uri="{FF2B5EF4-FFF2-40B4-BE49-F238E27FC236}">
                <a16:creationId xmlns:a16="http://schemas.microsoft.com/office/drawing/2014/main" id="{C3633922-B4AC-42FB-8C22-27449399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00" y="4073521"/>
            <a:ext cx="1941369" cy="19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eens raw 20+ manuka honey">
            <a:extLst>
              <a:ext uri="{FF2B5EF4-FFF2-40B4-BE49-F238E27FC236}">
                <a16:creationId xmlns:a16="http://schemas.microsoft.com/office/drawing/2014/main" id="{70DBDBCC-3F44-437D-B65B-DE256628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7" y="1809748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ttleover Apiary organic pure 'wildflower' set honey">
            <a:extLst>
              <a:ext uri="{FF2B5EF4-FFF2-40B4-BE49-F238E27FC236}">
                <a16:creationId xmlns:a16="http://schemas.microsoft.com/office/drawing/2014/main" id="{023FB6DC-1382-427F-8496-FE86400E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4" y="3429000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8C6BF4-4A2D-4373-B688-A49246A6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158" y="3180082"/>
            <a:ext cx="2771775" cy="77628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Honey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C4D31D-3D5E-4A45-98A3-56876C5EF320}"/>
              </a:ext>
            </a:extLst>
          </p:cNvPr>
          <p:cNvSpPr txBox="1">
            <a:spLocks/>
          </p:cNvSpPr>
          <p:nvPr/>
        </p:nvSpPr>
        <p:spPr>
          <a:xfrm>
            <a:off x="8375558" y="3180082"/>
            <a:ext cx="2771775" cy="776285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>
            <a:lvl1pPr marL="408185" indent="-40818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4401" indent="-340155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0617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04864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49111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93358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05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52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99" indent="-272124" algn="l" defTabSz="10884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Breakfast</a:t>
            </a:r>
          </a:p>
        </p:txBody>
      </p:sp>
      <p:pic>
        <p:nvPicPr>
          <p:cNvPr id="1038" name="Picture 14" descr="Image result for nutella">
            <a:extLst>
              <a:ext uri="{FF2B5EF4-FFF2-40B4-BE49-F238E27FC236}">
                <a16:creationId xmlns:a16="http://schemas.microsoft.com/office/drawing/2014/main" id="{E9581748-A48B-482E-B329-3CD464F0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82" y="1204104"/>
            <a:ext cx="1567900" cy="19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artleys">
            <a:extLst>
              <a:ext uri="{FF2B5EF4-FFF2-40B4-BE49-F238E27FC236}">
                <a16:creationId xmlns:a16="http://schemas.microsoft.com/office/drawing/2014/main" id="{134BEA83-6F03-4D0A-847B-3F90FC5D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41" y="846138"/>
            <a:ext cx="17621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armite">
            <a:extLst>
              <a:ext uri="{FF2B5EF4-FFF2-40B4-BE49-F238E27FC236}">
                <a16:creationId xmlns:a16="http://schemas.microsoft.com/office/drawing/2014/main" id="{FBBD0286-0C54-45F7-8231-4DE0F7B2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6" y="1646555"/>
            <a:ext cx="1677668" cy="16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unpat Peanut Butter Smooth 400G">
            <a:extLst>
              <a:ext uri="{FF2B5EF4-FFF2-40B4-BE49-F238E27FC236}">
                <a16:creationId xmlns:a16="http://schemas.microsoft.com/office/drawing/2014/main" id="{32EFEE4C-06A3-4C4B-AB03-98B74879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57" y="3239772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marmalade">
            <a:extLst>
              <a:ext uri="{FF2B5EF4-FFF2-40B4-BE49-F238E27FC236}">
                <a16:creationId xmlns:a16="http://schemas.microsoft.com/office/drawing/2014/main" id="{B051BAE9-1295-4AC4-B286-C7A3A45F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48" y="3419792"/>
            <a:ext cx="1453104" cy="14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ugar">
            <a:extLst>
              <a:ext uri="{FF2B5EF4-FFF2-40B4-BE49-F238E27FC236}">
                <a16:creationId xmlns:a16="http://schemas.microsoft.com/office/drawing/2014/main" id="{9325C7A9-ABCA-4B79-B4F5-8D95E357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82" y="4186237"/>
            <a:ext cx="2154161" cy="9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1098</Words>
  <Application>Microsoft Office PowerPoint</Application>
  <PresentationFormat>Widescreen</PresentationFormat>
  <Paragraphs>142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Gotham</vt:lpstr>
      <vt:lpstr>Gotham Black</vt:lpstr>
      <vt:lpstr>1_Office Theme</vt:lpstr>
      <vt:lpstr>Wallingford school</vt:lpstr>
      <vt:lpstr>PowerPoint Presentation</vt:lpstr>
      <vt:lpstr>Who we are</vt:lpstr>
      <vt:lpstr>Who we are</vt:lpstr>
      <vt:lpstr>Valeo Foods</vt:lpstr>
      <vt:lpstr>Business Aims</vt:lpstr>
      <vt:lpstr>Foundations for Success</vt:lpstr>
      <vt:lpstr>Internal Factors</vt:lpstr>
      <vt:lpstr>Our competitors</vt:lpstr>
      <vt:lpstr>Our customers</vt:lpstr>
      <vt:lpstr>Planning</vt:lpstr>
      <vt:lpstr>Rowse Brand – Drivers of Growth</vt:lpstr>
      <vt:lpstr>External Factors</vt:lpstr>
      <vt:lpstr>PowerPoint Presentation</vt:lpstr>
      <vt:lpstr>Political &amp; Economic</vt:lpstr>
      <vt:lpstr>Social</vt:lpstr>
      <vt:lpstr>Social – Sugar trends</vt:lpstr>
      <vt:lpstr>Technology</vt:lpstr>
      <vt:lpstr>Technology: Increasing ways to talk to consumers</vt:lpstr>
      <vt:lpstr>Legislation</vt:lpstr>
      <vt:lpstr>Environmental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Kenton Washbrook</dc:creator>
  <cp:lastModifiedBy>Mark  FLANAGAN</cp:lastModifiedBy>
  <cp:revision>69</cp:revision>
  <dcterms:created xsi:type="dcterms:W3CDTF">2019-03-28T16:20:24Z</dcterms:created>
  <dcterms:modified xsi:type="dcterms:W3CDTF">2019-12-17T15:20:08Z</dcterms:modified>
</cp:coreProperties>
</file>