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3"/>
  </p:notesMasterIdLst>
  <p:sldIdLst>
    <p:sldId id="261" r:id="rId5"/>
    <p:sldId id="349" r:id="rId6"/>
    <p:sldId id="262" r:id="rId7"/>
    <p:sldId id="287" r:id="rId8"/>
    <p:sldId id="331" r:id="rId9"/>
    <p:sldId id="288" r:id="rId10"/>
    <p:sldId id="308" r:id="rId11"/>
    <p:sldId id="295" r:id="rId12"/>
    <p:sldId id="332" r:id="rId13"/>
    <p:sldId id="334" r:id="rId14"/>
    <p:sldId id="351" r:id="rId15"/>
    <p:sldId id="326" r:id="rId16"/>
    <p:sldId id="275" r:id="rId17"/>
    <p:sldId id="276" r:id="rId18"/>
    <p:sldId id="296" r:id="rId19"/>
    <p:sldId id="277" r:id="rId20"/>
    <p:sldId id="335" r:id="rId21"/>
    <p:sldId id="278" r:id="rId22"/>
    <p:sldId id="350" r:id="rId23"/>
    <p:sldId id="336" r:id="rId24"/>
    <p:sldId id="337" r:id="rId25"/>
    <p:sldId id="338" r:id="rId26"/>
    <p:sldId id="339" r:id="rId27"/>
    <p:sldId id="301" r:id="rId28"/>
    <p:sldId id="303" r:id="rId29"/>
    <p:sldId id="341" r:id="rId30"/>
    <p:sldId id="340" r:id="rId31"/>
    <p:sldId id="306" r:id="rId32"/>
    <p:sldId id="347" r:id="rId33"/>
    <p:sldId id="329" r:id="rId34"/>
    <p:sldId id="305" r:id="rId35"/>
    <p:sldId id="328" r:id="rId36"/>
    <p:sldId id="342" r:id="rId37"/>
    <p:sldId id="309" r:id="rId38"/>
    <p:sldId id="310" r:id="rId39"/>
    <p:sldId id="324" r:id="rId40"/>
    <p:sldId id="323" r:id="rId41"/>
    <p:sldId id="270" r:id="rId42"/>
    <p:sldId id="271" r:id="rId43"/>
    <p:sldId id="343" r:id="rId44"/>
    <p:sldId id="289" r:id="rId45"/>
    <p:sldId id="290" r:id="rId46"/>
    <p:sldId id="302" r:id="rId47"/>
    <p:sldId id="274" r:id="rId48"/>
    <p:sldId id="346" r:id="rId49"/>
    <p:sldId id="316" r:id="rId50"/>
    <p:sldId id="348" r:id="rId51"/>
    <p:sldId id="268" r:id="rId5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FDF"/>
    <a:srgbClr val="222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Edwards, (WA Staff)" userId="S::edwardsz@wycombeabbey.com::f65f6196-7be6-4c83-be9d-a4fe24edc9a5" providerId="AD" clId="Web-{B5868F30-BEB1-BD71-A482-35218139EE9C}"/>
    <pc:docChg chg="modSld">
      <pc:chgData name="Zoe Edwards, (WA Staff)" userId="S::edwardsz@wycombeabbey.com::f65f6196-7be6-4c83-be9d-a4fe24edc9a5" providerId="AD" clId="Web-{B5868F30-BEB1-BD71-A482-35218139EE9C}" dt="2022-04-25T10:31:23.356" v="1" actId="20577"/>
      <pc:docMkLst>
        <pc:docMk/>
      </pc:docMkLst>
      <pc:sldChg chg="modSp">
        <pc:chgData name="Zoe Edwards, (WA Staff)" userId="S::edwardsz@wycombeabbey.com::f65f6196-7be6-4c83-be9d-a4fe24edc9a5" providerId="AD" clId="Web-{B5868F30-BEB1-BD71-A482-35218139EE9C}" dt="2022-04-25T10:31:23.356" v="1" actId="20577"/>
        <pc:sldMkLst>
          <pc:docMk/>
          <pc:sldMk cId="406194265" sldId="303"/>
        </pc:sldMkLst>
        <pc:spChg chg="mod">
          <ac:chgData name="Zoe Edwards, (WA Staff)" userId="S::edwardsz@wycombeabbey.com::f65f6196-7be6-4c83-be9d-a4fe24edc9a5" providerId="AD" clId="Web-{B5868F30-BEB1-BD71-A482-35218139EE9C}" dt="2022-04-25T10:31:23.356" v="1" actId="20577"/>
          <ac:spMkLst>
            <pc:docMk/>
            <pc:sldMk cId="406194265" sldId="303"/>
            <ac:spMk id="3" creationId="{00000000-0000-0000-0000-000000000000}"/>
          </ac:spMkLst>
        </pc:spChg>
      </pc:sldChg>
    </pc:docChg>
  </pc:docChgLst>
  <pc:docChgLst>
    <pc:chgData name="Zoe Edwards, (WA Staff)" userId="f65f6196-7be6-4c83-be9d-a4fe24edc9a5" providerId="ADAL" clId="{0FB94C79-277B-479D-B8FD-EC34435349B7}"/>
    <pc:docChg chg="undo custSel addSld modSld">
      <pc:chgData name="Zoe Edwards, (WA Staff)" userId="f65f6196-7be6-4c83-be9d-a4fe24edc9a5" providerId="ADAL" clId="{0FB94C79-277B-479D-B8FD-EC34435349B7}" dt="2023-01-11T09:24:46.199" v="641" actId="20577"/>
      <pc:docMkLst>
        <pc:docMk/>
      </pc:docMkLst>
      <pc:sldChg chg="addSp delSp modSp mod">
        <pc:chgData name="Zoe Edwards, (WA Staff)" userId="f65f6196-7be6-4c83-be9d-a4fe24edc9a5" providerId="ADAL" clId="{0FB94C79-277B-479D-B8FD-EC34435349B7}" dt="2023-01-11T09:08:01.493" v="19" actId="20577"/>
        <pc:sldMkLst>
          <pc:docMk/>
          <pc:sldMk cId="1591589632" sldId="261"/>
        </pc:sldMkLst>
        <pc:spChg chg="add del mod">
          <ac:chgData name="Zoe Edwards, (WA Staff)" userId="f65f6196-7be6-4c83-be9d-a4fe24edc9a5" providerId="ADAL" clId="{0FB94C79-277B-479D-B8FD-EC34435349B7}" dt="2023-01-11T09:08:01.493" v="19" actId="20577"/>
          <ac:spMkLst>
            <pc:docMk/>
            <pc:sldMk cId="1591589632" sldId="261"/>
            <ac:spMk id="5" creationId="{00000000-0000-0000-0000-000000000000}"/>
          </ac:spMkLst>
        </pc:spChg>
      </pc:sldChg>
      <pc:sldChg chg="modSp mod">
        <pc:chgData name="Zoe Edwards, (WA Staff)" userId="f65f6196-7be6-4c83-be9d-a4fe24edc9a5" providerId="ADAL" clId="{0FB94C79-277B-479D-B8FD-EC34435349B7}" dt="2023-01-11T09:09:03.148" v="70" actId="6549"/>
        <pc:sldMkLst>
          <pc:docMk/>
          <pc:sldMk cId="2593912393" sldId="287"/>
        </pc:sldMkLst>
        <pc:spChg chg="mod">
          <ac:chgData name="Zoe Edwards, (WA Staff)" userId="f65f6196-7be6-4c83-be9d-a4fe24edc9a5" providerId="ADAL" clId="{0FB94C79-277B-479D-B8FD-EC34435349B7}" dt="2023-01-11T09:09:03.148" v="70" actId="6549"/>
          <ac:spMkLst>
            <pc:docMk/>
            <pc:sldMk cId="2593912393" sldId="287"/>
            <ac:spMk id="3" creationId="{00000000-0000-0000-0000-000000000000}"/>
          </ac:spMkLst>
        </pc:spChg>
      </pc:sldChg>
      <pc:sldChg chg="modSp mod">
        <pc:chgData name="Zoe Edwards, (WA Staff)" userId="f65f6196-7be6-4c83-be9d-a4fe24edc9a5" providerId="ADAL" clId="{0FB94C79-277B-479D-B8FD-EC34435349B7}" dt="2023-01-11T09:23:39.921" v="582" actId="6549"/>
        <pc:sldMkLst>
          <pc:docMk/>
          <pc:sldMk cId="3525385332" sldId="302"/>
        </pc:sldMkLst>
        <pc:spChg chg="mod">
          <ac:chgData name="Zoe Edwards, (WA Staff)" userId="f65f6196-7be6-4c83-be9d-a4fe24edc9a5" providerId="ADAL" clId="{0FB94C79-277B-479D-B8FD-EC34435349B7}" dt="2023-01-11T09:23:39.921" v="582" actId="6549"/>
          <ac:spMkLst>
            <pc:docMk/>
            <pc:sldMk cId="3525385332" sldId="302"/>
            <ac:spMk id="3" creationId="{00000000-0000-0000-0000-000000000000}"/>
          </ac:spMkLst>
        </pc:spChg>
      </pc:sldChg>
      <pc:sldChg chg="modSp mod">
        <pc:chgData name="Zoe Edwards, (WA Staff)" userId="f65f6196-7be6-4c83-be9d-a4fe24edc9a5" providerId="ADAL" clId="{0FB94C79-277B-479D-B8FD-EC34435349B7}" dt="2023-01-11T09:21:31.329" v="436" actId="20577"/>
        <pc:sldMkLst>
          <pc:docMk/>
          <pc:sldMk cId="45792956" sldId="324"/>
        </pc:sldMkLst>
        <pc:spChg chg="mod">
          <ac:chgData name="Zoe Edwards, (WA Staff)" userId="f65f6196-7be6-4c83-be9d-a4fe24edc9a5" providerId="ADAL" clId="{0FB94C79-277B-479D-B8FD-EC34435349B7}" dt="2023-01-11T09:21:31.329" v="436" actId="20577"/>
          <ac:spMkLst>
            <pc:docMk/>
            <pc:sldMk cId="45792956" sldId="324"/>
            <ac:spMk id="3" creationId="{00000000-0000-0000-0000-000000000000}"/>
          </ac:spMkLst>
        </pc:spChg>
      </pc:sldChg>
      <pc:sldChg chg="modSp mod">
        <pc:chgData name="Zoe Edwards, (WA Staff)" userId="f65f6196-7be6-4c83-be9d-a4fe24edc9a5" providerId="ADAL" clId="{0FB94C79-277B-479D-B8FD-EC34435349B7}" dt="2023-01-11T09:09:40.347" v="160" actId="20577"/>
        <pc:sldMkLst>
          <pc:docMk/>
          <pc:sldMk cId="300243374" sldId="331"/>
        </pc:sldMkLst>
        <pc:spChg chg="mod">
          <ac:chgData name="Zoe Edwards, (WA Staff)" userId="f65f6196-7be6-4c83-be9d-a4fe24edc9a5" providerId="ADAL" clId="{0FB94C79-277B-479D-B8FD-EC34435349B7}" dt="2023-01-11T09:09:40.347" v="160" actId="20577"/>
          <ac:spMkLst>
            <pc:docMk/>
            <pc:sldMk cId="300243374" sldId="331"/>
            <ac:spMk id="3" creationId="{00000000-0000-0000-0000-000000000000}"/>
          </ac:spMkLst>
        </pc:spChg>
      </pc:sldChg>
      <pc:sldChg chg="modSp mod">
        <pc:chgData name="Zoe Edwards, (WA Staff)" userId="f65f6196-7be6-4c83-be9d-a4fe24edc9a5" providerId="ADAL" clId="{0FB94C79-277B-479D-B8FD-EC34435349B7}" dt="2023-01-11T09:12:23.364" v="270" actId="5793"/>
        <pc:sldMkLst>
          <pc:docMk/>
          <pc:sldMk cId="2896557997" sldId="334"/>
        </pc:sldMkLst>
        <pc:spChg chg="mod">
          <ac:chgData name="Zoe Edwards, (WA Staff)" userId="f65f6196-7be6-4c83-be9d-a4fe24edc9a5" providerId="ADAL" clId="{0FB94C79-277B-479D-B8FD-EC34435349B7}" dt="2023-01-11T09:12:23.364" v="270" actId="5793"/>
          <ac:spMkLst>
            <pc:docMk/>
            <pc:sldMk cId="2896557997" sldId="334"/>
            <ac:spMk id="3" creationId="{102E5A5A-D955-499F-891C-4FA9E67F75F8}"/>
          </ac:spMkLst>
        </pc:spChg>
      </pc:sldChg>
      <pc:sldChg chg="modSp mod">
        <pc:chgData name="Zoe Edwards, (WA Staff)" userId="f65f6196-7be6-4c83-be9d-a4fe24edc9a5" providerId="ADAL" clId="{0FB94C79-277B-479D-B8FD-EC34435349B7}" dt="2023-01-11T09:24:46.199" v="641" actId="20577"/>
        <pc:sldMkLst>
          <pc:docMk/>
          <pc:sldMk cId="0" sldId="346"/>
        </pc:sldMkLst>
        <pc:spChg chg="mod">
          <ac:chgData name="Zoe Edwards, (WA Staff)" userId="f65f6196-7be6-4c83-be9d-a4fe24edc9a5" providerId="ADAL" clId="{0FB94C79-277B-479D-B8FD-EC34435349B7}" dt="2023-01-11T09:24:46.199" v="641" actId="20577"/>
          <ac:spMkLst>
            <pc:docMk/>
            <pc:sldMk cId="0" sldId="346"/>
            <ac:spMk id="3" creationId="{00000000-0000-0000-0000-000000000000}"/>
          </ac:spMkLst>
        </pc:spChg>
      </pc:sldChg>
      <pc:sldChg chg="modSp mod">
        <pc:chgData name="Zoe Edwards, (WA Staff)" userId="f65f6196-7be6-4c83-be9d-a4fe24edc9a5" providerId="ADAL" clId="{0FB94C79-277B-479D-B8FD-EC34435349B7}" dt="2023-01-11T09:08:11.660" v="21" actId="20577"/>
        <pc:sldMkLst>
          <pc:docMk/>
          <pc:sldMk cId="222309221" sldId="349"/>
        </pc:sldMkLst>
        <pc:spChg chg="mod">
          <ac:chgData name="Zoe Edwards, (WA Staff)" userId="f65f6196-7be6-4c83-be9d-a4fe24edc9a5" providerId="ADAL" clId="{0FB94C79-277B-479D-B8FD-EC34435349B7}" dt="2023-01-11T09:08:11.660" v="21" actId="20577"/>
          <ac:spMkLst>
            <pc:docMk/>
            <pc:sldMk cId="222309221" sldId="349"/>
            <ac:spMk id="3" creationId="{00000000-0000-0000-0000-000000000000}"/>
          </ac:spMkLst>
        </pc:spChg>
      </pc:sldChg>
      <pc:sldChg chg="modSp new mod">
        <pc:chgData name="Zoe Edwards, (WA Staff)" userId="f65f6196-7be6-4c83-be9d-a4fe24edc9a5" providerId="ADAL" clId="{0FB94C79-277B-479D-B8FD-EC34435349B7}" dt="2023-01-11T09:14:49.726" v="425" actId="20577"/>
        <pc:sldMkLst>
          <pc:docMk/>
          <pc:sldMk cId="1970320936" sldId="351"/>
        </pc:sldMkLst>
        <pc:spChg chg="mod">
          <ac:chgData name="Zoe Edwards, (WA Staff)" userId="f65f6196-7be6-4c83-be9d-a4fe24edc9a5" providerId="ADAL" clId="{0FB94C79-277B-479D-B8FD-EC34435349B7}" dt="2023-01-11T09:14:49.726" v="425" actId="20577"/>
          <ac:spMkLst>
            <pc:docMk/>
            <pc:sldMk cId="1970320936" sldId="351"/>
            <ac:spMk id="2" creationId="{19B6F016-B85D-F3BB-9A68-86DE579443BF}"/>
          </ac:spMkLst>
        </pc:spChg>
        <pc:spChg chg="mod">
          <ac:chgData name="Zoe Edwards, (WA Staff)" userId="f65f6196-7be6-4c83-be9d-a4fe24edc9a5" providerId="ADAL" clId="{0FB94C79-277B-479D-B8FD-EC34435349B7}" dt="2023-01-11T09:12:40.983" v="290" actId="20577"/>
          <ac:spMkLst>
            <pc:docMk/>
            <pc:sldMk cId="1970320936" sldId="351"/>
            <ac:spMk id="3" creationId="{73038002-E25D-80F1-DF1A-225550ECFF27}"/>
          </ac:spMkLst>
        </pc:spChg>
      </pc:sldChg>
    </pc:docChg>
  </pc:docChgLst>
  <pc:docChgLst>
    <pc:chgData name="Matthew Whiteley (WA Staff)" userId="83751ea2-6551-4a66-98b1-3f33043c194a" providerId="ADAL" clId="{01BDC4CA-750F-48D8-93DC-D23E7680EC2E}"/>
    <pc:docChg chg="undo custSel modSld">
      <pc:chgData name="Matthew Whiteley (WA Staff)" userId="83751ea2-6551-4a66-98b1-3f33043c194a" providerId="ADAL" clId="{01BDC4CA-750F-48D8-93DC-D23E7680EC2E}" dt="2022-05-13T09:52:37.979" v="277" actId="20577"/>
      <pc:docMkLst>
        <pc:docMk/>
      </pc:docMkLst>
      <pc:sldChg chg="modSp mod">
        <pc:chgData name="Matthew Whiteley (WA Staff)" userId="83751ea2-6551-4a66-98b1-3f33043c194a" providerId="ADAL" clId="{01BDC4CA-750F-48D8-93DC-D23E7680EC2E}" dt="2022-05-13T09:46:59.252" v="253" actId="20577"/>
        <pc:sldMkLst>
          <pc:docMk/>
          <pc:sldMk cId="2593912393" sldId="287"/>
        </pc:sldMkLst>
        <pc:spChg chg="mod">
          <ac:chgData name="Matthew Whiteley (WA Staff)" userId="83751ea2-6551-4a66-98b1-3f33043c194a" providerId="ADAL" clId="{01BDC4CA-750F-48D8-93DC-D23E7680EC2E}" dt="2022-05-13T09:46:59.252" v="253" actId="20577"/>
          <ac:spMkLst>
            <pc:docMk/>
            <pc:sldMk cId="2593912393" sldId="287"/>
            <ac:spMk id="3" creationId="{00000000-0000-0000-0000-000000000000}"/>
          </ac:spMkLst>
        </pc:spChg>
      </pc:sldChg>
      <pc:sldChg chg="modSp mod">
        <pc:chgData name="Matthew Whiteley (WA Staff)" userId="83751ea2-6551-4a66-98b1-3f33043c194a" providerId="ADAL" clId="{01BDC4CA-750F-48D8-93DC-D23E7680EC2E}" dt="2022-03-03T09:51:52.497" v="140" actId="20577"/>
        <pc:sldMkLst>
          <pc:docMk/>
          <pc:sldMk cId="2489051386" sldId="301"/>
        </pc:sldMkLst>
        <pc:spChg chg="mod">
          <ac:chgData name="Matthew Whiteley (WA Staff)" userId="83751ea2-6551-4a66-98b1-3f33043c194a" providerId="ADAL" clId="{01BDC4CA-750F-48D8-93DC-D23E7680EC2E}" dt="2022-03-03T09:51:52.497" v="140" actId="20577"/>
          <ac:spMkLst>
            <pc:docMk/>
            <pc:sldMk cId="2489051386" sldId="301"/>
            <ac:spMk id="10" creationId="{7D904D98-1ECE-40FD-BF64-129F71C02295}"/>
          </ac:spMkLst>
        </pc:spChg>
      </pc:sldChg>
      <pc:sldChg chg="modSp mod">
        <pc:chgData name="Matthew Whiteley (WA Staff)" userId="83751ea2-6551-4a66-98b1-3f33043c194a" providerId="ADAL" clId="{01BDC4CA-750F-48D8-93DC-D23E7680EC2E}" dt="2022-03-03T09:53:58.159" v="206" actId="20577"/>
        <pc:sldMkLst>
          <pc:docMk/>
          <pc:sldMk cId="4061809872" sldId="309"/>
        </pc:sldMkLst>
        <pc:spChg chg="mod">
          <ac:chgData name="Matthew Whiteley (WA Staff)" userId="83751ea2-6551-4a66-98b1-3f33043c194a" providerId="ADAL" clId="{01BDC4CA-750F-48D8-93DC-D23E7680EC2E}" dt="2022-03-03T09:53:58.159" v="206" actId="20577"/>
          <ac:spMkLst>
            <pc:docMk/>
            <pc:sldMk cId="4061809872" sldId="309"/>
            <ac:spMk id="3" creationId="{00000000-0000-0000-0000-000000000000}"/>
          </ac:spMkLst>
        </pc:spChg>
      </pc:sldChg>
      <pc:sldChg chg="modSp mod">
        <pc:chgData name="Matthew Whiteley (WA Staff)" userId="83751ea2-6551-4a66-98b1-3f33043c194a" providerId="ADAL" clId="{01BDC4CA-750F-48D8-93DC-D23E7680EC2E}" dt="2022-03-03T09:50:11.555" v="107" actId="20577"/>
        <pc:sldMkLst>
          <pc:docMk/>
          <pc:sldMk cId="3680184238" sldId="332"/>
        </pc:sldMkLst>
        <pc:spChg chg="mod">
          <ac:chgData name="Matthew Whiteley (WA Staff)" userId="83751ea2-6551-4a66-98b1-3f33043c194a" providerId="ADAL" clId="{01BDC4CA-750F-48D8-93DC-D23E7680EC2E}" dt="2022-03-03T09:50:11.555" v="107" actId="20577"/>
          <ac:spMkLst>
            <pc:docMk/>
            <pc:sldMk cId="3680184238" sldId="332"/>
            <ac:spMk id="3" creationId="{102E5A5A-D955-499F-891C-4FA9E67F75F8}"/>
          </ac:spMkLst>
        </pc:spChg>
      </pc:sldChg>
      <pc:sldChg chg="modSp mod">
        <pc:chgData name="Matthew Whiteley (WA Staff)" userId="83751ea2-6551-4a66-98b1-3f33043c194a" providerId="ADAL" clId="{01BDC4CA-750F-48D8-93DC-D23E7680EC2E}" dt="2022-03-03T09:50:40.299" v="136" actId="20577"/>
        <pc:sldMkLst>
          <pc:docMk/>
          <pc:sldMk cId="2896557997" sldId="334"/>
        </pc:sldMkLst>
        <pc:spChg chg="mod">
          <ac:chgData name="Matthew Whiteley (WA Staff)" userId="83751ea2-6551-4a66-98b1-3f33043c194a" providerId="ADAL" clId="{01BDC4CA-750F-48D8-93DC-D23E7680EC2E}" dt="2022-03-03T09:50:40.299" v="136" actId="20577"/>
          <ac:spMkLst>
            <pc:docMk/>
            <pc:sldMk cId="2896557997" sldId="334"/>
            <ac:spMk id="3" creationId="{102E5A5A-D955-499F-891C-4FA9E67F75F8}"/>
          </ac:spMkLst>
        </pc:spChg>
      </pc:sldChg>
      <pc:sldChg chg="modSp mod">
        <pc:chgData name="Matthew Whiteley (WA Staff)" userId="83751ea2-6551-4a66-98b1-3f33043c194a" providerId="ADAL" clId="{01BDC4CA-750F-48D8-93DC-D23E7680EC2E}" dt="2022-05-13T09:52:14.535" v="273" actId="20577"/>
        <pc:sldMkLst>
          <pc:docMk/>
          <pc:sldMk cId="2238030576" sldId="341"/>
        </pc:sldMkLst>
        <pc:spChg chg="mod">
          <ac:chgData name="Matthew Whiteley (WA Staff)" userId="83751ea2-6551-4a66-98b1-3f33043c194a" providerId="ADAL" clId="{01BDC4CA-750F-48D8-93DC-D23E7680EC2E}" dt="2022-05-13T09:52:14.535" v="273" actId="20577"/>
          <ac:spMkLst>
            <pc:docMk/>
            <pc:sldMk cId="2238030576" sldId="341"/>
            <ac:spMk id="3" creationId="{00000000-0000-0000-0000-000000000000}"/>
          </ac:spMkLst>
        </pc:spChg>
      </pc:sldChg>
      <pc:sldChg chg="addSp delSp modSp mod">
        <pc:chgData name="Matthew Whiteley (WA Staff)" userId="83751ea2-6551-4a66-98b1-3f33043c194a" providerId="ADAL" clId="{01BDC4CA-750F-48D8-93DC-D23E7680EC2E}" dt="2022-03-03T09:59:16.442" v="224" actId="1076"/>
        <pc:sldMkLst>
          <pc:docMk/>
          <pc:sldMk cId="0" sldId="346"/>
        </pc:sldMkLst>
        <pc:grpChg chg="del">
          <ac:chgData name="Matthew Whiteley (WA Staff)" userId="83751ea2-6551-4a66-98b1-3f33043c194a" providerId="ADAL" clId="{01BDC4CA-750F-48D8-93DC-D23E7680EC2E}" dt="2022-03-03T09:56:24.183" v="207" actId="478"/>
          <ac:grpSpMkLst>
            <pc:docMk/>
            <pc:sldMk cId="0" sldId="346"/>
            <ac:grpSpMk id="8" creationId="{207C8E13-5240-4E17-B20F-307BB1DE7EC9}"/>
          </ac:grpSpMkLst>
        </pc:grpChg>
        <pc:grpChg chg="add mod">
          <ac:chgData name="Matthew Whiteley (WA Staff)" userId="83751ea2-6551-4a66-98b1-3f33043c194a" providerId="ADAL" clId="{01BDC4CA-750F-48D8-93DC-D23E7680EC2E}" dt="2022-03-03T09:59:16.442" v="224" actId="1076"/>
          <ac:grpSpMkLst>
            <pc:docMk/>
            <pc:sldMk cId="0" sldId="346"/>
            <ac:grpSpMk id="13" creationId="{387EDDC6-CDCA-46F7-83EA-7597C51D8C87}"/>
          </ac:grpSpMkLst>
        </pc:grpChg>
        <pc:picChg chg="add mod">
          <ac:chgData name="Matthew Whiteley (WA Staff)" userId="83751ea2-6551-4a66-98b1-3f33043c194a" providerId="ADAL" clId="{01BDC4CA-750F-48D8-93DC-D23E7680EC2E}" dt="2022-03-03T09:58:40.456" v="218" actId="164"/>
          <ac:picMkLst>
            <pc:docMk/>
            <pc:sldMk cId="0" sldId="346"/>
            <ac:picMk id="6" creationId="{7AC522AF-5BDA-4922-9B49-191E10987AF3}"/>
          </ac:picMkLst>
        </pc:picChg>
        <pc:picChg chg="add mod">
          <ac:chgData name="Matthew Whiteley (WA Staff)" userId="83751ea2-6551-4a66-98b1-3f33043c194a" providerId="ADAL" clId="{01BDC4CA-750F-48D8-93DC-D23E7680EC2E}" dt="2022-03-03T09:58:40.456" v="218" actId="164"/>
          <ac:picMkLst>
            <pc:docMk/>
            <pc:sldMk cId="0" sldId="346"/>
            <ac:picMk id="10" creationId="{93D69689-0A09-4373-BA4B-A51A2B79C482}"/>
          </ac:picMkLst>
        </pc:picChg>
        <pc:picChg chg="add mod">
          <ac:chgData name="Matthew Whiteley (WA Staff)" userId="83751ea2-6551-4a66-98b1-3f33043c194a" providerId="ADAL" clId="{01BDC4CA-750F-48D8-93DC-D23E7680EC2E}" dt="2022-03-03T09:58:40.456" v="218" actId="164"/>
          <ac:picMkLst>
            <pc:docMk/>
            <pc:sldMk cId="0" sldId="346"/>
            <ac:picMk id="12" creationId="{F0DE5D6C-AA29-435A-940C-3A6C1BE6E578}"/>
          </ac:picMkLst>
        </pc:picChg>
      </pc:sldChg>
      <pc:sldChg chg="modSp mod">
        <pc:chgData name="Matthew Whiteley (WA Staff)" userId="83751ea2-6551-4a66-98b1-3f33043c194a" providerId="ADAL" clId="{01BDC4CA-750F-48D8-93DC-D23E7680EC2E}" dt="2022-05-13T09:52:37.979" v="277" actId="20577"/>
        <pc:sldMkLst>
          <pc:docMk/>
          <pc:sldMk cId="1253083366" sldId="347"/>
        </pc:sldMkLst>
        <pc:spChg chg="mod">
          <ac:chgData name="Matthew Whiteley (WA Staff)" userId="83751ea2-6551-4a66-98b1-3f33043c194a" providerId="ADAL" clId="{01BDC4CA-750F-48D8-93DC-D23E7680EC2E}" dt="2022-05-13T09:52:37.979" v="277" actId="20577"/>
          <ac:spMkLst>
            <pc:docMk/>
            <pc:sldMk cId="1253083366" sldId="347"/>
            <ac:spMk id="3" creationId="{C9F78190-E09B-4437-AA1A-24DCA1DC4CD1}"/>
          </ac:spMkLst>
        </pc:spChg>
      </pc:sldChg>
      <pc:sldChg chg="modSp mod">
        <pc:chgData name="Matthew Whiteley (WA Staff)" userId="83751ea2-6551-4a66-98b1-3f33043c194a" providerId="ADAL" clId="{01BDC4CA-750F-48D8-93DC-D23E7680EC2E}" dt="2022-05-13T09:46:44.955" v="252" actId="6549"/>
        <pc:sldMkLst>
          <pc:docMk/>
          <pc:sldMk cId="222309221" sldId="349"/>
        </pc:sldMkLst>
        <pc:spChg chg="mod">
          <ac:chgData name="Matthew Whiteley (WA Staff)" userId="83751ea2-6551-4a66-98b1-3f33043c194a" providerId="ADAL" clId="{01BDC4CA-750F-48D8-93DC-D23E7680EC2E}" dt="2022-05-13T09:46:44.955" v="252" actId="6549"/>
          <ac:spMkLst>
            <pc:docMk/>
            <pc:sldMk cId="222309221" sldId="349"/>
            <ac:spMk id="3" creationId="{00000000-0000-0000-0000-000000000000}"/>
          </ac:spMkLst>
        </pc:spChg>
      </pc:sldChg>
    </pc:docChg>
  </pc:docChgLst>
  <pc:docChgLst>
    <pc:chgData name="Zoe Edwards, (WA Staff)" userId="f65f6196-7be6-4c83-be9d-a4fe24edc9a5" providerId="ADAL" clId="{80600124-A00B-4D5E-BFDE-45792B14247B}"/>
    <pc:docChg chg="modSld">
      <pc:chgData name="Zoe Edwards, (WA Staff)" userId="f65f6196-7be6-4c83-be9d-a4fe24edc9a5" providerId="ADAL" clId="{80600124-A00B-4D5E-BFDE-45792B14247B}" dt="2022-04-25T09:08:57.072" v="4" actId="20577"/>
      <pc:docMkLst>
        <pc:docMk/>
      </pc:docMkLst>
      <pc:sldChg chg="modSp mod">
        <pc:chgData name="Zoe Edwards, (WA Staff)" userId="f65f6196-7be6-4c83-be9d-a4fe24edc9a5" providerId="ADAL" clId="{80600124-A00B-4D5E-BFDE-45792B14247B}" dt="2022-04-19T10:50:21.418" v="1" actId="20577"/>
        <pc:sldMkLst>
          <pc:docMk/>
          <pc:sldMk cId="1591589632" sldId="261"/>
        </pc:sldMkLst>
        <pc:spChg chg="mod">
          <ac:chgData name="Zoe Edwards, (WA Staff)" userId="f65f6196-7be6-4c83-be9d-a4fe24edc9a5" providerId="ADAL" clId="{80600124-A00B-4D5E-BFDE-45792B14247B}" dt="2022-04-19T10:50:21.418" v="1" actId="20577"/>
          <ac:spMkLst>
            <pc:docMk/>
            <pc:sldMk cId="1591589632" sldId="261"/>
            <ac:spMk id="5" creationId="{00000000-0000-0000-0000-000000000000}"/>
          </ac:spMkLst>
        </pc:spChg>
      </pc:sldChg>
      <pc:sldChg chg="modSp mod">
        <pc:chgData name="Zoe Edwards, (WA Staff)" userId="f65f6196-7be6-4c83-be9d-a4fe24edc9a5" providerId="ADAL" clId="{80600124-A00B-4D5E-BFDE-45792B14247B}" dt="2022-04-25T09:08:57.072" v="4" actId="20577"/>
        <pc:sldMkLst>
          <pc:docMk/>
          <pc:sldMk cId="2896557997" sldId="334"/>
        </pc:sldMkLst>
        <pc:spChg chg="mod">
          <ac:chgData name="Zoe Edwards, (WA Staff)" userId="f65f6196-7be6-4c83-be9d-a4fe24edc9a5" providerId="ADAL" clId="{80600124-A00B-4D5E-BFDE-45792B14247B}" dt="2022-04-25T09:08:57.072" v="4" actId="20577"/>
          <ac:spMkLst>
            <pc:docMk/>
            <pc:sldMk cId="2896557997" sldId="334"/>
            <ac:spMk id="3" creationId="{102E5A5A-D955-499F-891C-4FA9E67F75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1E79CCEF-7DDE-490E-83DD-E71F912B91E0}" type="datetimeFigureOut">
              <a:rPr lang="en-GB" smtClean="0"/>
              <a:t>31/01/2023</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6F7E8FE8-E7A6-4EBD-B696-35570060EB6C}" type="slidenum">
              <a:rPr lang="en-GB" smtClean="0"/>
              <a:t>‹#›</a:t>
            </a:fld>
            <a:endParaRPr lang="en-GB"/>
          </a:p>
        </p:txBody>
      </p:sp>
    </p:spTree>
    <p:extLst>
      <p:ext uri="{BB962C8B-B14F-4D97-AF65-F5344CB8AC3E}">
        <p14:creationId xmlns:p14="http://schemas.microsoft.com/office/powerpoint/2010/main" val="306363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7E8FE8-E7A6-4EBD-B696-35570060EB6C}" type="slidenum">
              <a:rPr lang="en-GB" smtClean="0"/>
              <a:t>1</a:t>
            </a:fld>
            <a:endParaRPr lang="en-GB"/>
          </a:p>
        </p:txBody>
      </p:sp>
    </p:spTree>
    <p:extLst>
      <p:ext uri="{BB962C8B-B14F-4D97-AF65-F5344CB8AC3E}">
        <p14:creationId xmlns:p14="http://schemas.microsoft.com/office/powerpoint/2010/main" val="3584800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is not clear yet whether the government will reintroduce the cap.</a:t>
            </a:r>
          </a:p>
          <a:p>
            <a:r>
              <a:rPr lang="en-GB"/>
              <a:t>However, for most universities this is immaterial as they are already working at capacity.</a:t>
            </a:r>
          </a:p>
          <a:p>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10</a:t>
            </a:fld>
            <a:endParaRPr lang="en-GB"/>
          </a:p>
        </p:txBody>
      </p:sp>
    </p:spTree>
    <p:extLst>
      <p:ext uri="{BB962C8B-B14F-4D97-AF65-F5344CB8AC3E}">
        <p14:creationId xmlns:p14="http://schemas.microsoft.com/office/powerpoint/2010/main" val="889174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Calibri" panose="020F0502020204030204"/>
              </a:rPr>
              <a:t>This is the most important slide in the presentation</a:t>
            </a:r>
          </a:p>
        </p:txBody>
      </p:sp>
      <p:sp>
        <p:nvSpPr>
          <p:cNvPr id="4" name="Slide Number Placeholder 3"/>
          <p:cNvSpPr>
            <a:spLocks noGrp="1"/>
          </p:cNvSpPr>
          <p:nvPr>
            <p:ph type="sldNum" sz="quarter" idx="5"/>
          </p:nvPr>
        </p:nvSpPr>
        <p:spPr/>
        <p:txBody>
          <a:bodyPr/>
          <a:lstStyle/>
          <a:p>
            <a:fld id="{C0210EFD-A517-49F1-9629-89DD57213BF7}" type="slidenum">
              <a:rPr lang="en-GB" smtClean="0"/>
              <a:t>12</a:t>
            </a:fld>
            <a:endParaRPr lang="en-GB"/>
          </a:p>
        </p:txBody>
      </p:sp>
    </p:spTree>
    <p:extLst>
      <p:ext uri="{BB962C8B-B14F-4D97-AF65-F5344CB8AC3E}">
        <p14:creationId xmlns:p14="http://schemas.microsoft.com/office/powerpoint/2010/main" val="2132254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a:t>This has two advantages. The first is that you can study an area of interest in depth. </a:t>
            </a:r>
            <a:endParaRPr lang="en-GB"/>
          </a:p>
          <a:p>
            <a:pPr marL="171450" indent="-171450">
              <a:buFont typeface="Arial" panose="020B0604020202020204" pitchFamily="34" charset="0"/>
              <a:buChar char="•"/>
            </a:pPr>
            <a:r>
              <a:rPr lang="en-GB" baseline="0"/>
              <a:t>The second is that, if after three years you decide that medicine is not for </a:t>
            </a:r>
            <a:r>
              <a:rPr lang="en-GB"/>
              <a:t>you, then you </a:t>
            </a:r>
            <a:r>
              <a:rPr lang="en-GB" baseline="0"/>
              <a:t>leave university with a BSc. On a normal course, if you leave before the end of the 5 years you will have nothing to show for your studies.</a:t>
            </a:r>
            <a:endParaRPr lang="en-GB"/>
          </a:p>
          <a:p>
            <a:pPr marL="171450" indent="-171450">
              <a:buFont typeface="Arial" panose="020B0604020202020204" pitchFamily="34" charset="0"/>
              <a:buChar char="•"/>
            </a:pPr>
            <a:r>
              <a:rPr lang="en-GB"/>
              <a:t>The idea</a:t>
            </a:r>
            <a:r>
              <a:rPr lang="en-GB" baseline="0"/>
              <a:t> that it is vital </a:t>
            </a:r>
            <a:r>
              <a:rPr lang="en-GB"/>
              <a:t>for candidates</a:t>
            </a:r>
            <a:r>
              <a:rPr lang="en-GB" baseline="0"/>
              <a:t> </a:t>
            </a:r>
            <a:r>
              <a:rPr lang="en-GB"/>
              <a:t>to </a:t>
            </a:r>
            <a:r>
              <a:rPr lang="en-GB" baseline="0"/>
              <a:t>apply for </a:t>
            </a:r>
            <a:r>
              <a:rPr lang="en-GB"/>
              <a:t>courses</a:t>
            </a:r>
            <a:r>
              <a:rPr lang="en-GB" baseline="0"/>
              <a:t> that </a:t>
            </a:r>
            <a:r>
              <a:rPr lang="en-GB"/>
              <a:t>suit</a:t>
            </a:r>
            <a:r>
              <a:rPr lang="en-GB" baseline="0"/>
              <a:t> them</a:t>
            </a:r>
            <a:r>
              <a:rPr lang="en-GB"/>
              <a:t> is the second most important point in this presentation</a:t>
            </a:r>
            <a:r>
              <a:rPr lang="en-GB" baseline="0"/>
              <a:t>.</a:t>
            </a:r>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13</a:t>
            </a:fld>
            <a:endParaRPr lang="en-GB"/>
          </a:p>
        </p:txBody>
      </p:sp>
    </p:spTree>
    <p:extLst>
      <p:ext uri="{BB962C8B-B14F-4D97-AF65-F5344CB8AC3E}">
        <p14:creationId xmlns:p14="http://schemas.microsoft.com/office/powerpoint/2010/main" val="1596261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This is a very academic style of course only taught at Oxbridge.</a:t>
            </a:r>
            <a:r>
              <a:rPr lang="en-GB" baseline="0"/>
              <a:t> </a:t>
            </a:r>
          </a:p>
          <a:p>
            <a:pPr marL="171450" indent="-171450">
              <a:buFont typeface="Arial" panose="020B0604020202020204" pitchFamily="34" charset="0"/>
              <a:buChar char="•"/>
            </a:pPr>
            <a:r>
              <a:rPr lang="en-GB" baseline="0"/>
              <a:t>We have heard that they are looking to increase the amount of patient contact. </a:t>
            </a:r>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14</a:t>
            </a:fld>
            <a:endParaRPr lang="en-GB"/>
          </a:p>
        </p:txBody>
      </p:sp>
    </p:spTree>
    <p:extLst>
      <p:ext uri="{BB962C8B-B14F-4D97-AF65-F5344CB8AC3E}">
        <p14:creationId xmlns:p14="http://schemas.microsoft.com/office/powerpoint/2010/main" val="1542995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Her second interview was based around her desire to study medicine</a:t>
            </a:r>
          </a:p>
        </p:txBody>
      </p:sp>
      <p:sp>
        <p:nvSpPr>
          <p:cNvPr id="4" name="Slide Number Placeholder 3"/>
          <p:cNvSpPr>
            <a:spLocks noGrp="1"/>
          </p:cNvSpPr>
          <p:nvPr>
            <p:ph type="sldNum" sz="quarter" idx="10"/>
          </p:nvPr>
        </p:nvSpPr>
        <p:spPr/>
        <p:txBody>
          <a:bodyPr/>
          <a:lstStyle/>
          <a:p>
            <a:fld id="{C0210EFD-A517-49F1-9629-89DD57213BF7}" type="slidenum">
              <a:rPr lang="en-GB" smtClean="0"/>
              <a:t>15</a:t>
            </a:fld>
            <a:endParaRPr lang="en-GB"/>
          </a:p>
        </p:txBody>
      </p:sp>
    </p:spTree>
    <p:extLst>
      <p:ext uri="{BB962C8B-B14F-4D97-AF65-F5344CB8AC3E}">
        <p14:creationId xmlns:p14="http://schemas.microsoft.com/office/powerpoint/2010/main" val="3502833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This is the most common type of course where the two sides</a:t>
            </a:r>
            <a:r>
              <a:rPr lang="en-GB" baseline="0"/>
              <a:t> are taught simultaneously.</a:t>
            </a:r>
          </a:p>
          <a:p>
            <a:pPr marL="171450" indent="-171450">
              <a:buFont typeface="Arial" panose="020B0604020202020204" pitchFamily="34" charset="0"/>
              <a:buChar char="•"/>
            </a:pPr>
            <a:r>
              <a:rPr lang="en-GB" baseline="0"/>
              <a:t>The medical schools are frequently attached to a teaching hospital so </a:t>
            </a:r>
            <a:r>
              <a:rPr lang="en-GB"/>
              <a:t>it is an excellent</a:t>
            </a:r>
            <a:r>
              <a:rPr lang="en-GB" baseline="0"/>
              <a:t> </a:t>
            </a:r>
            <a:r>
              <a:rPr lang="en-GB"/>
              <a:t>choice </a:t>
            </a:r>
            <a:r>
              <a:rPr lang="en-GB" baseline="0"/>
              <a:t>for those who would like early patient contact.</a:t>
            </a:r>
            <a:endParaRPr lang="en-GB" baseline="0">
              <a:cs typeface="Calibri"/>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16</a:t>
            </a:fld>
            <a:endParaRPr lang="en-GB"/>
          </a:p>
        </p:txBody>
      </p:sp>
    </p:spTree>
    <p:extLst>
      <p:ext uri="{BB962C8B-B14F-4D97-AF65-F5344CB8AC3E}">
        <p14:creationId xmlns:p14="http://schemas.microsoft.com/office/powerpoint/2010/main" val="2670902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Therefore only takes 1 year longer than an integrated course</a:t>
            </a:r>
            <a:endParaRPr lang="en-GB" baseline="0">
              <a:cs typeface="Calibri"/>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17</a:t>
            </a:fld>
            <a:endParaRPr lang="en-GB"/>
          </a:p>
        </p:txBody>
      </p:sp>
    </p:spTree>
    <p:extLst>
      <p:ext uri="{BB962C8B-B14F-4D97-AF65-F5344CB8AC3E}">
        <p14:creationId xmlns:p14="http://schemas.microsoft.com/office/powerpoint/2010/main" val="1173854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18</a:t>
            </a:fld>
            <a:endParaRPr lang="en-GB"/>
          </a:p>
        </p:txBody>
      </p:sp>
    </p:spTree>
    <p:extLst>
      <p:ext uri="{BB962C8B-B14F-4D97-AF65-F5344CB8AC3E}">
        <p14:creationId xmlns:p14="http://schemas.microsoft.com/office/powerpoint/2010/main" val="3053093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Medic Portal has a good summary web site.</a:t>
            </a:r>
          </a:p>
        </p:txBody>
      </p:sp>
      <p:sp>
        <p:nvSpPr>
          <p:cNvPr id="4" name="Slide Number Placeholder 3"/>
          <p:cNvSpPr>
            <a:spLocks noGrp="1"/>
          </p:cNvSpPr>
          <p:nvPr>
            <p:ph type="sldNum" sz="quarter" idx="10"/>
          </p:nvPr>
        </p:nvSpPr>
        <p:spPr/>
        <p:txBody>
          <a:bodyPr/>
          <a:lstStyle/>
          <a:p>
            <a:fld id="{C0210EFD-A517-49F1-9629-89DD57213BF7}" type="slidenum">
              <a:rPr lang="en-GB" smtClean="0"/>
              <a:t>19</a:t>
            </a:fld>
            <a:endParaRPr lang="en-GB"/>
          </a:p>
        </p:txBody>
      </p:sp>
    </p:spTree>
    <p:extLst>
      <p:ext uri="{BB962C8B-B14F-4D97-AF65-F5344CB8AC3E}">
        <p14:creationId xmlns:p14="http://schemas.microsoft.com/office/powerpoint/2010/main" val="541590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The most successful candidates are those who are happy to embrace any of these options</a:t>
            </a:r>
            <a:endParaRPr lang="en-GB" baseline="0">
              <a:cs typeface="Calibri"/>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20</a:t>
            </a:fld>
            <a:endParaRPr lang="en-GB"/>
          </a:p>
        </p:txBody>
      </p:sp>
    </p:spTree>
    <p:extLst>
      <p:ext uri="{BB962C8B-B14F-4D97-AF65-F5344CB8AC3E}">
        <p14:creationId xmlns:p14="http://schemas.microsoft.com/office/powerpoint/2010/main" val="18120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During this talk I will focus on Medics. However most of it is relevant for vets and Dentists. </a:t>
            </a:r>
          </a:p>
          <a:p>
            <a:pPr marL="171450" indent="-171450">
              <a:buFont typeface="Arial" panose="020B0604020202020204" pitchFamily="34" charset="0"/>
              <a:buChar char="•"/>
            </a:pPr>
            <a:r>
              <a:rPr lang="en-GB"/>
              <a:t>Where things are different it is important that you ask yourself how and why is it different.</a:t>
            </a:r>
          </a:p>
        </p:txBody>
      </p:sp>
      <p:sp>
        <p:nvSpPr>
          <p:cNvPr id="4" name="Slide Number Placeholder 3"/>
          <p:cNvSpPr>
            <a:spLocks noGrp="1"/>
          </p:cNvSpPr>
          <p:nvPr>
            <p:ph type="sldNum" sz="quarter" idx="10"/>
          </p:nvPr>
        </p:nvSpPr>
        <p:spPr/>
        <p:txBody>
          <a:bodyPr/>
          <a:lstStyle/>
          <a:p>
            <a:fld id="{C0210EFD-A517-49F1-9629-89DD57213BF7}" type="slidenum">
              <a:rPr lang="en-GB" smtClean="0"/>
              <a:t>2</a:t>
            </a:fld>
            <a:endParaRPr lang="en-GB"/>
          </a:p>
        </p:txBody>
      </p:sp>
    </p:spTree>
    <p:extLst>
      <p:ext uri="{BB962C8B-B14F-4D97-AF65-F5344CB8AC3E}">
        <p14:creationId xmlns:p14="http://schemas.microsoft.com/office/powerpoint/2010/main" val="3785956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is true that Oxford give more offers to candidates taking 4 A levels. However, more candidates apply taking 4 A levels.</a:t>
            </a:r>
          </a:p>
          <a:p>
            <a:r>
              <a:rPr lang="en-GB"/>
              <a:t>Biology is generally expected. Oxford state they see a higher drop out rate of students who didn’t take Biology A level. Therefore they judge them more harshly. </a:t>
            </a:r>
          </a:p>
        </p:txBody>
      </p:sp>
      <p:sp>
        <p:nvSpPr>
          <p:cNvPr id="4" name="Slide Number Placeholder 3"/>
          <p:cNvSpPr>
            <a:spLocks noGrp="1"/>
          </p:cNvSpPr>
          <p:nvPr>
            <p:ph type="sldNum" sz="quarter" idx="5"/>
          </p:nvPr>
        </p:nvSpPr>
        <p:spPr/>
        <p:txBody>
          <a:bodyPr/>
          <a:lstStyle/>
          <a:p>
            <a:fld id="{C0210EFD-A517-49F1-9629-89DD57213BF7}" type="slidenum">
              <a:rPr lang="en-GB" smtClean="0"/>
              <a:t>21</a:t>
            </a:fld>
            <a:endParaRPr lang="en-GB"/>
          </a:p>
        </p:txBody>
      </p:sp>
    </p:spTree>
    <p:extLst>
      <p:ext uri="{BB962C8B-B14F-4D97-AF65-F5344CB8AC3E}">
        <p14:creationId xmlns:p14="http://schemas.microsoft.com/office/powerpoint/2010/main" val="1248446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few Cambridge colleges do still expect three sciences. </a:t>
            </a:r>
          </a:p>
          <a:p>
            <a:r>
              <a:rPr lang="en-GB"/>
              <a:t>Some medical schools will not accept subjects deemed “less academic” e.g. PE </a:t>
            </a:r>
          </a:p>
        </p:txBody>
      </p:sp>
      <p:sp>
        <p:nvSpPr>
          <p:cNvPr id="4" name="Slide Number Placeholder 3"/>
          <p:cNvSpPr>
            <a:spLocks noGrp="1"/>
          </p:cNvSpPr>
          <p:nvPr>
            <p:ph type="sldNum" sz="quarter" idx="5"/>
          </p:nvPr>
        </p:nvSpPr>
        <p:spPr/>
        <p:txBody>
          <a:bodyPr/>
          <a:lstStyle/>
          <a:p>
            <a:fld id="{C0210EFD-A517-49F1-9629-89DD57213BF7}" type="slidenum">
              <a:rPr lang="en-GB" smtClean="0"/>
              <a:t>22</a:t>
            </a:fld>
            <a:endParaRPr lang="en-GB"/>
          </a:p>
        </p:txBody>
      </p:sp>
    </p:spTree>
    <p:extLst>
      <p:ext uri="{BB962C8B-B14F-4D97-AF65-F5344CB8AC3E}">
        <p14:creationId xmlns:p14="http://schemas.microsoft.com/office/powerpoint/2010/main" val="1489515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All</a:t>
            </a:r>
            <a:r>
              <a:rPr lang="en-GB" baseline="0"/>
              <a:t> medical schools are monitored by the NHS to ensure that their teaching is up to standard. A common final year exam has been introduced to ensure that this is the case</a:t>
            </a:r>
          </a:p>
          <a:p>
            <a:pPr marL="171450" indent="-171450">
              <a:buFont typeface="Arial" panose="020B0604020202020204" pitchFamily="34" charset="0"/>
              <a:buChar char="•"/>
            </a:pPr>
            <a:r>
              <a:rPr lang="en-GB" baseline="0"/>
              <a:t>Last year both Mrs Edwards and I were privileged to observe Medical interviews at Queen Mary’s. The principle interviewer emphasised that he expected candidates to have thoroughly read the prospectus and to be aware what made QM different.</a:t>
            </a:r>
          </a:p>
          <a:p>
            <a:pPr marL="171450" indent="-171450">
              <a:buFont typeface="Arial" panose="020B0604020202020204" pitchFamily="34" charset="0"/>
              <a:buChar char="•"/>
            </a:pPr>
            <a:r>
              <a:rPr lang="en-GB" baseline="0"/>
              <a:t>I observed one interview where the candidate was an outstanding potential medic. However, they gave no indication that they were interested in studying at QM. The implication was that they would not receive an offer.</a:t>
            </a:r>
            <a:endParaRPr lang="en-GB" baseline="0">
              <a:cs typeface="Calibri"/>
            </a:endParaRPr>
          </a:p>
          <a:p>
            <a:pPr marL="171450" indent="-171450">
              <a:buFont typeface="Arial" panose="020B0604020202020204" pitchFamily="34" charset="0"/>
              <a:buChar char="•"/>
            </a:pPr>
            <a:r>
              <a:rPr lang="en-GB">
                <a:cs typeface="Calibri" panose="020F0502020204030204"/>
              </a:rPr>
              <a:t>This rings true with what we have observed with some of our pupils.</a:t>
            </a:r>
            <a:endParaRPr lang="en-GB"/>
          </a:p>
          <a:p>
            <a:pPr marL="171450" indent="-171450">
              <a:buFont typeface="Arial" panose="020B0604020202020204" pitchFamily="34" charset="0"/>
              <a:buChar char="•"/>
            </a:pPr>
            <a:r>
              <a:rPr lang="en-GB" baseline="0"/>
              <a:t>It is common for candidates who are successful at more high profile universities not to receive offers from those lower down the league tables.</a:t>
            </a:r>
          </a:p>
          <a:p>
            <a:pPr marL="171450" indent="-171450">
              <a:buFont typeface="Arial" panose="020B0604020202020204" pitchFamily="34" charset="0"/>
              <a:buChar char="•"/>
            </a:pPr>
            <a:r>
              <a:rPr lang="en-GB"/>
              <a:t>Three years ago our</a:t>
            </a:r>
            <a:r>
              <a:rPr lang="en-GB" baseline="0"/>
              <a:t> successful candidate to Cambridge received no other offers. This is not a rare occurrence.</a:t>
            </a:r>
          </a:p>
          <a:p>
            <a:pPr marL="171450" indent="-171450">
              <a:buFont typeface="Arial" panose="020B0604020202020204" pitchFamily="34" charset="0"/>
              <a:buChar char="•"/>
            </a:pPr>
            <a:r>
              <a:rPr lang="en-GB" baseline="0">
                <a:cs typeface="Calibri"/>
              </a:rPr>
              <a:t>The point in bold is the second most important point in the presentation</a:t>
            </a:r>
          </a:p>
        </p:txBody>
      </p:sp>
      <p:sp>
        <p:nvSpPr>
          <p:cNvPr id="4" name="Slide Number Placeholder 3"/>
          <p:cNvSpPr>
            <a:spLocks noGrp="1"/>
          </p:cNvSpPr>
          <p:nvPr>
            <p:ph type="sldNum" sz="quarter" idx="10"/>
          </p:nvPr>
        </p:nvSpPr>
        <p:spPr/>
        <p:txBody>
          <a:bodyPr/>
          <a:lstStyle/>
          <a:p>
            <a:fld id="{C0210EFD-A517-49F1-9629-89DD57213BF7}" type="slidenum">
              <a:rPr lang="en-GB" smtClean="0"/>
              <a:t>23</a:t>
            </a:fld>
            <a:endParaRPr lang="en-GB"/>
          </a:p>
        </p:txBody>
      </p:sp>
    </p:spTree>
    <p:extLst>
      <p:ext uri="{BB962C8B-B14F-4D97-AF65-F5344CB8AC3E}">
        <p14:creationId xmlns:p14="http://schemas.microsoft.com/office/powerpoint/2010/main" val="692971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a:t>Again the take home message of this slide is that our pupils do not make full use of the range of medical schools.</a:t>
            </a:r>
          </a:p>
          <a:p>
            <a:pPr marL="171450" indent="-171450">
              <a:buFont typeface="Arial" panose="020B0604020202020204" pitchFamily="34" charset="0"/>
              <a:buChar char="•"/>
            </a:pPr>
            <a:r>
              <a:rPr lang="en-GB"/>
              <a:t>Over the last 13 years our pupils have made 517 applications to medical school. 325 of these (63%) have been to 7 universities.</a:t>
            </a:r>
          </a:p>
          <a:p>
            <a:pPr marL="171450" indent="-171450">
              <a:buFont typeface="Arial" panose="020B0604020202020204" pitchFamily="34" charset="0"/>
              <a:buChar char="•"/>
            </a:pPr>
            <a:r>
              <a:rPr lang="en-GB"/>
              <a:t>4 of these 7 are the highly competitive top BMAT universities (shown by the black box.)</a:t>
            </a:r>
          </a:p>
          <a:p>
            <a:pPr marL="171450" indent="-171450">
              <a:buFont typeface="Arial" panose="020B0604020202020204" pitchFamily="34" charset="0"/>
              <a:buChar char="•"/>
            </a:pPr>
            <a:r>
              <a:rPr lang="en-GB"/>
              <a:t>This profile is probably similar across all subjects that our pupils apply for.</a:t>
            </a:r>
          </a:p>
          <a:p>
            <a:pPr marL="171450" indent="-171450">
              <a:buFont typeface="Arial" panose="020B0604020202020204" pitchFamily="34" charset="0"/>
              <a:buChar char="•"/>
            </a:pPr>
            <a:r>
              <a:rPr lang="en-GB" baseline="0"/>
              <a:t>However, there are no bad medical schools so we would encourage your daughters to look more widely than our candidates traditionally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a:highlight>
                  <a:srgbClr val="FFFF00"/>
                </a:highlight>
              </a:rPr>
              <a:t>I would say that this tendency to apply to such a narrow range of medical schools is a major factor in why we have relatively few pupils who get 4 offers.</a:t>
            </a:r>
          </a:p>
        </p:txBody>
      </p:sp>
      <p:sp>
        <p:nvSpPr>
          <p:cNvPr id="4" name="Slide Number Placeholder 3"/>
          <p:cNvSpPr>
            <a:spLocks noGrp="1"/>
          </p:cNvSpPr>
          <p:nvPr>
            <p:ph type="sldNum" sz="quarter" idx="10"/>
          </p:nvPr>
        </p:nvSpPr>
        <p:spPr/>
        <p:txBody>
          <a:bodyPr/>
          <a:lstStyle/>
          <a:p>
            <a:fld id="{C0210EFD-A517-49F1-9629-89DD57213BF7}" type="slidenum">
              <a:rPr lang="en-GB" smtClean="0"/>
              <a:t>24</a:t>
            </a:fld>
            <a:endParaRPr lang="en-GB"/>
          </a:p>
        </p:txBody>
      </p:sp>
    </p:spTree>
    <p:extLst>
      <p:ext uri="{BB962C8B-B14F-4D97-AF65-F5344CB8AC3E}">
        <p14:creationId xmlns:p14="http://schemas.microsoft.com/office/powerpoint/2010/main" val="3577600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a:t>For high achieving and ambitious pupils it is natural to consider applying to Oxbridge. This culture of having a go is a bad strategy when it comes to medicine.</a:t>
            </a:r>
          </a:p>
          <a:p>
            <a:pPr marL="171450" indent="-171450">
              <a:buFont typeface="Arial" panose="020B0604020202020204" pitchFamily="34" charset="0"/>
              <a:buChar char="•"/>
            </a:pPr>
            <a:r>
              <a:rPr lang="en-GB" baseline="0"/>
              <a:t>Course first, university second</a:t>
            </a:r>
          </a:p>
        </p:txBody>
      </p:sp>
      <p:sp>
        <p:nvSpPr>
          <p:cNvPr id="4" name="Slide Number Placeholder 3"/>
          <p:cNvSpPr>
            <a:spLocks noGrp="1"/>
          </p:cNvSpPr>
          <p:nvPr>
            <p:ph type="sldNum" sz="quarter" idx="10"/>
          </p:nvPr>
        </p:nvSpPr>
        <p:spPr/>
        <p:txBody>
          <a:bodyPr/>
          <a:lstStyle/>
          <a:p>
            <a:fld id="{C0210EFD-A517-49F1-9629-89DD57213BF7}" type="slidenum">
              <a:rPr lang="en-GB" smtClean="0"/>
              <a:t>25</a:t>
            </a:fld>
            <a:endParaRPr lang="en-GB"/>
          </a:p>
        </p:txBody>
      </p:sp>
    </p:spTree>
    <p:extLst>
      <p:ext uri="{BB962C8B-B14F-4D97-AF65-F5344CB8AC3E}">
        <p14:creationId xmlns:p14="http://schemas.microsoft.com/office/powerpoint/2010/main" val="3668661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same is true for all Scottish universities</a:t>
            </a:r>
          </a:p>
        </p:txBody>
      </p:sp>
      <p:sp>
        <p:nvSpPr>
          <p:cNvPr id="4" name="Slide Number Placeholder 3"/>
          <p:cNvSpPr>
            <a:spLocks noGrp="1"/>
          </p:cNvSpPr>
          <p:nvPr>
            <p:ph type="sldNum" sz="quarter" idx="5"/>
          </p:nvPr>
        </p:nvSpPr>
        <p:spPr/>
        <p:txBody>
          <a:bodyPr/>
          <a:lstStyle/>
          <a:p>
            <a:fld id="{C0210EFD-A517-49F1-9629-89DD57213BF7}" type="slidenum">
              <a:rPr lang="en-GB" smtClean="0"/>
              <a:t>26</a:t>
            </a:fld>
            <a:endParaRPr lang="en-GB"/>
          </a:p>
        </p:txBody>
      </p:sp>
    </p:spTree>
    <p:extLst>
      <p:ext uri="{BB962C8B-B14F-4D97-AF65-F5344CB8AC3E}">
        <p14:creationId xmlns:p14="http://schemas.microsoft.com/office/powerpoint/2010/main" val="3006450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In a drive to increase the number of doctors</a:t>
            </a:r>
            <a:r>
              <a:rPr lang="en-GB" baseline="0"/>
              <a:t> in the UK, the government has given permission to open new medical schools in areas which traditionally have seen shortages of doctors.</a:t>
            </a:r>
          </a:p>
          <a:p>
            <a:pPr marL="171450" indent="-171450">
              <a:buFont typeface="Arial" panose="020B0604020202020204" pitchFamily="34" charset="0"/>
              <a:buChar char="•"/>
            </a:pPr>
            <a:r>
              <a:rPr lang="en-GB" baseline="0"/>
              <a:t>These are worth looking at as they will have newly designed courses and up to date facilities</a:t>
            </a:r>
          </a:p>
          <a:p>
            <a:pPr marL="171450" indent="-171450">
              <a:buFont typeface="Arial" panose="020B0604020202020204" pitchFamily="34" charset="0"/>
              <a:buChar char="•"/>
            </a:pPr>
            <a:r>
              <a:rPr lang="en-GB"/>
              <a:t>Several</a:t>
            </a:r>
            <a:r>
              <a:rPr lang="en-GB" baseline="0"/>
              <a:t> of them also have standard offers lower than AAA</a:t>
            </a:r>
          </a:p>
        </p:txBody>
      </p:sp>
      <p:sp>
        <p:nvSpPr>
          <p:cNvPr id="4" name="Slide Number Placeholder 3"/>
          <p:cNvSpPr>
            <a:spLocks noGrp="1"/>
          </p:cNvSpPr>
          <p:nvPr>
            <p:ph type="sldNum" sz="quarter" idx="10"/>
          </p:nvPr>
        </p:nvSpPr>
        <p:spPr/>
        <p:txBody>
          <a:bodyPr/>
          <a:lstStyle/>
          <a:p>
            <a:fld id="{C0210EFD-A517-49F1-9629-89DD57213BF7}" type="slidenum">
              <a:rPr lang="en-GB" smtClean="0"/>
              <a:t>27</a:t>
            </a:fld>
            <a:endParaRPr lang="en-GB"/>
          </a:p>
        </p:txBody>
      </p:sp>
    </p:spTree>
    <p:extLst>
      <p:ext uri="{BB962C8B-B14F-4D97-AF65-F5344CB8AC3E}">
        <p14:creationId xmlns:p14="http://schemas.microsoft.com/office/powerpoint/2010/main" val="1421844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7E8FE8-E7A6-4EBD-B696-35570060EB6C}" type="slidenum">
              <a:rPr lang="en-GB" smtClean="0"/>
              <a:t>28</a:t>
            </a:fld>
            <a:endParaRPr lang="en-GB"/>
          </a:p>
        </p:txBody>
      </p:sp>
    </p:spTree>
    <p:extLst>
      <p:ext uri="{BB962C8B-B14F-4D97-AF65-F5344CB8AC3E}">
        <p14:creationId xmlns:p14="http://schemas.microsoft.com/office/powerpoint/2010/main" val="2878418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The universities in bold are from the selection where we suggest to choose a maximum of two.</a:t>
            </a:r>
          </a:p>
          <a:p>
            <a:pPr marL="171450" indent="-171450">
              <a:buFont typeface="Arial" panose="020B0604020202020204" pitchFamily="34" charset="0"/>
              <a:buChar char="•"/>
            </a:pPr>
            <a:r>
              <a:rPr lang="en-GB"/>
              <a:t>However, it is more dramatic a difference than shown. </a:t>
            </a:r>
          </a:p>
          <a:p>
            <a:pPr marL="171450" indent="-171450">
              <a:buFont typeface="Arial" panose="020B0604020202020204" pitchFamily="34" charset="0"/>
              <a:buChar char="•"/>
            </a:pPr>
            <a:r>
              <a:rPr lang="en-GB"/>
              <a:t>We did consider whether Bristol and Glasgow should be in that column</a:t>
            </a:r>
          </a:p>
          <a:p>
            <a:pPr marL="171450" indent="-171450">
              <a:buFont typeface="Arial" panose="020B0604020202020204" pitchFamily="34" charset="0"/>
              <a:buChar char="•"/>
            </a:pPr>
            <a:r>
              <a:rPr lang="en-GB"/>
              <a:t>In our first draft, Queen Marys was in the group, ‘a maximum of two.’</a:t>
            </a:r>
          </a:p>
        </p:txBody>
      </p:sp>
      <p:sp>
        <p:nvSpPr>
          <p:cNvPr id="4" name="Slide Number Placeholder 3"/>
          <p:cNvSpPr>
            <a:spLocks noGrp="1"/>
          </p:cNvSpPr>
          <p:nvPr>
            <p:ph type="sldNum" sz="quarter" idx="5"/>
          </p:nvPr>
        </p:nvSpPr>
        <p:spPr/>
        <p:txBody>
          <a:bodyPr/>
          <a:lstStyle/>
          <a:p>
            <a:fld id="{6F7E8FE8-E7A6-4EBD-B696-35570060EB6C}" type="slidenum">
              <a:rPr lang="en-GB" smtClean="0"/>
              <a:t>29</a:t>
            </a:fld>
            <a:endParaRPr lang="en-GB"/>
          </a:p>
        </p:txBody>
      </p:sp>
    </p:spTree>
    <p:extLst>
      <p:ext uri="{BB962C8B-B14F-4D97-AF65-F5344CB8AC3E}">
        <p14:creationId xmlns:p14="http://schemas.microsoft.com/office/powerpoint/2010/main" val="3116042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you can see there are other options that can also be explored. Further information can be found on the institute's websites and The Medic Portal (See later).</a:t>
            </a:r>
          </a:p>
          <a:p>
            <a:pPr marL="171450" indent="-171450">
              <a:buFont typeface="Arial" panose="020B0604020202020204" pitchFamily="34" charset="0"/>
              <a:buChar char="•"/>
            </a:pPr>
            <a:r>
              <a:rPr lang="en-US"/>
              <a:t>The degrees of the European universities are recognized by the NHS</a:t>
            </a:r>
          </a:p>
        </p:txBody>
      </p:sp>
      <p:sp>
        <p:nvSpPr>
          <p:cNvPr id="4" name="Slide Number Placeholder 3"/>
          <p:cNvSpPr>
            <a:spLocks noGrp="1"/>
          </p:cNvSpPr>
          <p:nvPr>
            <p:ph type="sldNum" sz="quarter" idx="5"/>
          </p:nvPr>
        </p:nvSpPr>
        <p:spPr/>
        <p:txBody>
          <a:bodyPr/>
          <a:lstStyle/>
          <a:p>
            <a:fld id="{C0210EFD-A517-49F1-9629-89DD57213BF7}" type="slidenum">
              <a:rPr lang="en-GB" smtClean="0"/>
              <a:t>30</a:t>
            </a:fld>
            <a:endParaRPr lang="en-GB"/>
          </a:p>
        </p:txBody>
      </p:sp>
    </p:spTree>
    <p:extLst>
      <p:ext uri="{BB962C8B-B14F-4D97-AF65-F5344CB8AC3E}">
        <p14:creationId xmlns:p14="http://schemas.microsoft.com/office/powerpoint/2010/main" val="304010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During this talk I will focus on Medics. However most of it is relevant for vets and Dentists. </a:t>
            </a:r>
          </a:p>
          <a:p>
            <a:pPr marL="171450" indent="-171450">
              <a:buFont typeface="Arial" panose="020B0604020202020204" pitchFamily="34" charset="0"/>
              <a:buChar char="•"/>
            </a:pPr>
            <a:r>
              <a:rPr lang="en-GB"/>
              <a:t>Where things are different it is important that you ask yourself how and why is it different.</a:t>
            </a:r>
          </a:p>
        </p:txBody>
      </p:sp>
      <p:sp>
        <p:nvSpPr>
          <p:cNvPr id="4" name="Slide Number Placeholder 3"/>
          <p:cNvSpPr>
            <a:spLocks noGrp="1"/>
          </p:cNvSpPr>
          <p:nvPr>
            <p:ph type="sldNum" sz="quarter" idx="10"/>
          </p:nvPr>
        </p:nvSpPr>
        <p:spPr/>
        <p:txBody>
          <a:bodyPr/>
          <a:lstStyle/>
          <a:p>
            <a:fld id="{C0210EFD-A517-49F1-9629-89DD57213BF7}" type="slidenum">
              <a:rPr lang="en-GB" smtClean="0"/>
              <a:t>3</a:t>
            </a:fld>
            <a:endParaRPr lang="en-GB"/>
          </a:p>
        </p:txBody>
      </p:sp>
    </p:spTree>
    <p:extLst>
      <p:ext uri="{BB962C8B-B14F-4D97-AF65-F5344CB8AC3E}">
        <p14:creationId xmlns:p14="http://schemas.microsoft.com/office/powerpoint/2010/main" val="2981542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Vocational courses such as pharmacy or physiotherapy are less likely to give offers to medics</a:t>
            </a:r>
          </a:p>
          <a:p>
            <a:r>
              <a:rPr lang="en-GB"/>
              <a:t>As stated in an earlier slide, universities like Swansea have degrees that feed into their graduate medicine programs.</a:t>
            </a:r>
          </a:p>
          <a:p>
            <a:r>
              <a:rPr lang="en-GB"/>
              <a:t>Biomed is a popular academic choice. Paramedic is an alternative for those wanting a more ‘practical’ based </a:t>
            </a:r>
            <a:r>
              <a:rPr lang="en-GB" err="1"/>
              <a:t>aproach</a:t>
            </a:r>
            <a:endParaRPr lang="en-GB"/>
          </a:p>
        </p:txBody>
      </p:sp>
      <p:sp>
        <p:nvSpPr>
          <p:cNvPr id="4" name="Slide Number Placeholder 3"/>
          <p:cNvSpPr>
            <a:spLocks noGrp="1"/>
          </p:cNvSpPr>
          <p:nvPr>
            <p:ph type="sldNum" sz="quarter" idx="5"/>
          </p:nvPr>
        </p:nvSpPr>
        <p:spPr/>
        <p:txBody>
          <a:bodyPr/>
          <a:lstStyle/>
          <a:p>
            <a:fld id="{C0210EFD-A517-49F1-9629-89DD57213BF7}" type="slidenum">
              <a:rPr lang="en-GB" smtClean="0"/>
              <a:t>31</a:t>
            </a:fld>
            <a:endParaRPr lang="en-GB"/>
          </a:p>
        </p:txBody>
      </p:sp>
    </p:spTree>
    <p:extLst>
      <p:ext uri="{BB962C8B-B14F-4D97-AF65-F5344CB8AC3E}">
        <p14:creationId xmlns:p14="http://schemas.microsoft.com/office/powerpoint/2010/main" val="2384102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5"/>
          </p:nvPr>
        </p:nvSpPr>
        <p:spPr/>
        <p:txBody>
          <a:bodyPr/>
          <a:lstStyle/>
          <a:p>
            <a:fld id="{C0210EFD-A517-49F1-9629-89DD57213BF7}" type="slidenum">
              <a:rPr lang="en-GB" smtClean="0"/>
              <a:t>32</a:t>
            </a:fld>
            <a:endParaRPr lang="en-GB"/>
          </a:p>
        </p:txBody>
      </p:sp>
    </p:spTree>
    <p:extLst>
      <p:ext uri="{BB962C8B-B14F-4D97-AF65-F5344CB8AC3E}">
        <p14:creationId xmlns:p14="http://schemas.microsoft.com/office/powerpoint/2010/main" val="2200280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Calibri"/>
              </a:rPr>
              <a:t>Examples of volunteering include food banks, Delivering drugs for a pharmacy or a vaccination </a:t>
            </a:r>
            <a:r>
              <a:rPr lang="en-GB" noProof="0">
                <a:cs typeface="Calibri"/>
              </a:rPr>
              <a:t>centre</a:t>
            </a:r>
            <a:r>
              <a:rPr lang="en-US">
                <a:cs typeface="Calibri"/>
              </a:rPr>
              <a:t>.</a:t>
            </a:r>
          </a:p>
          <a:p>
            <a:pPr marL="171450" indent="-171450">
              <a:buFont typeface="Arial" panose="020B0604020202020204" pitchFamily="34" charset="0"/>
              <a:buChar char="•"/>
            </a:pPr>
            <a:r>
              <a:rPr lang="en-US">
                <a:cs typeface="Calibri"/>
              </a:rPr>
              <a:t>The final bullet point is the third most important point in the presentation</a:t>
            </a:r>
          </a:p>
        </p:txBody>
      </p:sp>
      <p:sp>
        <p:nvSpPr>
          <p:cNvPr id="4" name="Slide Number Placeholder 3"/>
          <p:cNvSpPr>
            <a:spLocks noGrp="1"/>
          </p:cNvSpPr>
          <p:nvPr>
            <p:ph type="sldNum" sz="quarter" idx="5"/>
          </p:nvPr>
        </p:nvSpPr>
        <p:spPr/>
        <p:txBody>
          <a:bodyPr/>
          <a:lstStyle/>
          <a:p>
            <a:fld id="{C0210EFD-A517-49F1-9629-89DD57213BF7}" type="slidenum">
              <a:rPr lang="en-GB" smtClean="0"/>
              <a:t>33</a:t>
            </a:fld>
            <a:endParaRPr lang="en-GB"/>
          </a:p>
        </p:txBody>
      </p:sp>
    </p:spTree>
    <p:extLst>
      <p:ext uri="{BB962C8B-B14F-4D97-AF65-F5344CB8AC3E}">
        <p14:creationId xmlns:p14="http://schemas.microsoft.com/office/powerpoint/2010/main" val="3981439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a:t>The UCAT is required by all universities that do not use BMAT, both for Medicine and Dentistry.</a:t>
            </a:r>
          </a:p>
          <a:p>
            <a:pPr marL="171450" indent="-171450">
              <a:buFont typeface="Arial" panose="020B0604020202020204" pitchFamily="34" charset="0"/>
              <a:buChar char="•"/>
            </a:pPr>
            <a:r>
              <a:rPr lang="en-GB" baseline="0"/>
              <a:t>The exam is taken on computer and has 5 different sections.</a:t>
            </a:r>
          </a:p>
          <a:p>
            <a:pPr marL="171450" indent="-171450">
              <a:buFont typeface="Arial" panose="020B0604020202020204" pitchFamily="34" charset="0"/>
              <a:buChar char="•"/>
            </a:pPr>
            <a:r>
              <a:rPr lang="en-GB" baseline="0"/>
              <a:t>How </a:t>
            </a:r>
            <a:r>
              <a:rPr lang="en-GB"/>
              <a:t>the</a:t>
            </a:r>
            <a:r>
              <a:rPr lang="en-GB" baseline="0"/>
              <a:t> </a:t>
            </a:r>
            <a:r>
              <a:rPr lang="en-GB"/>
              <a:t>UCAT </a:t>
            </a:r>
            <a:r>
              <a:rPr lang="en-GB" baseline="0"/>
              <a:t>is used varies hugely. Some universities use it to rank students and then interview the top performers.</a:t>
            </a:r>
            <a:endParaRPr lang="en-GB" baseline="0">
              <a:cs typeface="Calibri" panose="020F0502020204030204"/>
            </a:endParaRPr>
          </a:p>
          <a:p>
            <a:pPr marL="171450" indent="-171450">
              <a:buFont typeface="Arial" panose="020B0604020202020204" pitchFamily="34" charset="0"/>
              <a:buChar char="•"/>
            </a:pPr>
            <a:r>
              <a:rPr lang="en-GB" baseline="0"/>
              <a:t>Others set a threshold that you have to achieve before being considered for interview.</a:t>
            </a:r>
          </a:p>
          <a:p>
            <a:pPr marL="171450" indent="-171450">
              <a:buFont typeface="Arial" panose="020B0604020202020204" pitchFamily="34" charset="0"/>
              <a:buChar char="•"/>
            </a:pPr>
            <a:r>
              <a:rPr lang="en-GB" baseline="0"/>
              <a:t>There are a few that only use it after interview.</a:t>
            </a:r>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34</a:t>
            </a:fld>
            <a:endParaRPr lang="en-GB"/>
          </a:p>
        </p:txBody>
      </p:sp>
    </p:spTree>
    <p:extLst>
      <p:ext uri="{BB962C8B-B14F-4D97-AF65-F5344CB8AC3E}">
        <p14:creationId xmlns:p14="http://schemas.microsoft.com/office/powerpoint/2010/main" val="2894683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a:t>Most candidates buy one of the books</a:t>
            </a:r>
            <a:r>
              <a:rPr lang="en-GB"/>
              <a:t> available</a:t>
            </a:r>
            <a:r>
              <a:rPr lang="en-GB" baseline="0"/>
              <a:t>. </a:t>
            </a:r>
            <a:r>
              <a:rPr lang="en-GB"/>
              <a:t>These are two of </a:t>
            </a:r>
            <a:r>
              <a:rPr lang="en-GB" baseline="0"/>
              <a:t>the most popular which can easily be found on Amazon.</a:t>
            </a:r>
            <a:r>
              <a:rPr lang="en-GB"/>
              <a:t> </a:t>
            </a:r>
            <a:endParaRPr lang="en-GB" baseline="0"/>
          </a:p>
          <a:p>
            <a:pPr marL="171450" indent="-171450">
              <a:buFont typeface="Arial" panose="020B0604020202020204" pitchFamily="34" charset="0"/>
              <a:buChar char="•"/>
            </a:pPr>
            <a:r>
              <a:rPr lang="en-GB" baseline="0"/>
              <a:t>We would also recommend downloading the practice papers that are on line.</a:t>
            </a:r>
          </a:p>
          <a:p>
            <a:pPr marL="171450" indent="-171450">
              <a:buFont typeface="Arial" panose="020B0604020202020204" pitchFamily="34" charset="0"/>
              <a:buChar char="•"/>
            </a:pPr>
            <a:r>
              <a:rPr lang="en-GB" baseline="0"/>
              <a:t>It is worth noting you know your UCAT </a:t>
            </a:r>
            <a:r>
              <a:rPr lang="en-GB"/>
              <a:t>result at</a:t>
            </a:r>
            <a:r>
              <a:rPr lang="en-GB" baseline="0"/>
              <a:t> the end of the test. Therefore you know it before you </a:t>
            </a:r>
            <a:r>
              <a:rPr lang="en-GB"/>
              <a:t>submit your application</a:t>
            </a:r>
            <a:r>
              <a:rPr lang="en-GB" baseline="0"/>
              <a:t>.</a:t>
            </a:r>
            <a:endParaRPr lang="en-GB">
              <a:cs typeface="Calibri"/>
            </a:endParaRPr>
          </a:p>
        </p:txBody>
      </p:sp>
      <p:sp>
        <p:nvSpPr>
          <p:cNvPr id="4" name="Slide Number Placeholder 3"/>
          <p:cNvSpPr>
            <a:spLocks noGrp="1"/>
          </p:cNvSpPr>
          <p:nvPr>
            <p:ph type="sldNum" sz="quarter" idx="10"/>
          </p:nvPr>
        </p:nvSpPr>
        <p:spPr/>
        <p:txBody>
          <a:bodyPr/>
          <a:lstStyle/>
          <a:p>
            <a:fld id="{C0210EFD-A517-49F1-9629-89DD57213BF7}" type="slidenum">
              <a:rPr lang="en-GB" smtClean="0"/>
              <a:t>35</a:t>
            </a:fld>
            <a:endParaRPr lang="en-GB"/>
          </a:p>
        </p:txBody>
      </p:sp>
    </p:spTree>
    <p:extLst>
      <p:ext uri="{BB962C8B-B14F-4D97-AF65-F5344CB8AC3E}">
        <p14:creationId xmlns:p14="http://schemas.microsoft.com/office/powerpoint/2010/main" val="1840463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a:t>BMAT. It is used for medicine by the universities </a:t>
            </a:r>
            <a:r>
              <a:rPr lang="en-GB"/>
              <a:t>shown; Leeds</a:t>
            </a:r>
            <a:r>
              <a:rPr lang="en-GB" baseline="0"/>
              <a:t> also uses it for dentistry.</a:t>
            </a:r>
          </a:p>
          <a:p>
            <a:pPr marL="171450" indent="-171450">
              <a:buFont typeface="Arial" panose="020B0604020202020204" pitchFamily="34" charset="0"/>
              <a:buChar char="•"/>
            </a:pPr>
            <a:r>
              <a:rPr lang="en-GB" baseline="0"/>
              <a:t>It is designed so that the best candidates get an average mark. To put this in context, the first two papers are multiple choice with no negative marking, 50% is considered a good mark. </a:t>
            </a:r>
          </a:p>
          <a:p>
            <a:pPr marL="171450" indent="-171450">
              <a:buFont typeface="Arial" panose="020B0604020202020204" pitchFamily="34" charset="0"/>
              <a:buChar char="•"/>
            </a:pPr>
            <a:r>
              <a:rPr lang="en-GB"/>
              <a:t>The</a:t>
            </a:r>
            <a:r>
              <a:rPr lang="en-GB" baseline="0"/>
              <a:t> school will register candidates will sit the exam in school on 3 November.</a:t>
            </a:r>
            <a:endParaRPr lang="en-GB" baseline="0">
              <a:cs typeface="Calibri"/>
            </a:endParaRPr>
          </a:p>
          <a:p>
            <a:pPr marL="171450" indent="-171450">
              <a:buFont typeface="Arial" panose="020B0604020202020204" pitchFamily="34" charset="0"/>
              <a:buChar char="•"/>
            </a:pPr>
            <a:r>
              <a:rPr lang="en-GB"/>
              <a:t>NB you don’t get your BMAT results until after your application has gone in. </a:t>
            </a:r>
          </a:p>
        </p:txBody>
      </p:sp>
      <p:sp>
        <p:nvSpPr>
          <p:cNvPr id="4" name="Slide Number Placeholder 3"/>
          <p:cNvSpPr>
            <a:spLocks noGrp="1"/>
          </p:cNvSpPr>
          <p:nvPr>
            <p:ph type="sldNum" sz="quarter" idx="10"/>
          </p:nvPr>
        </p:nvSpPr>
        <p:spPr/>
        <p:txBody>
          <a:bodyPr/>
          <a:lstStyle/>
          <a:p>
            <a:fld id="{C0210EFD-A517-49F1-9629-89DD57213BF7}" type="slidenum">
              <a:rPr lang="en-GB" smtClean="0"/>
              <a:t>36</a:t>
            </a:fld>
            <a:endParaRPr lang="en-GB"/>
          </a:p>
        </p:txBody>
      </p:sp>
    </p:spTree>
    <p:extLst>
      <p:ext uri="{BB962C8B-B14F-4D97-AF65-F5344CB8AC3E}">
        <p14:creationId xmlns:p14="http://schemas.microsoft.com/office/powerpoint/2010/main" val="152391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The Maths paper is an hour long.</a:t>
            </a:r>
            <a:r>
              <a:rPr lang="en-GB" baseline="0"/>
              <a:t> The format of the questions are more about problem solving and critical thinking skills than traditional maths equations.</a:t>
            </a:r>
          </a:p>
          <a:p>
            <a:pPr marL="171450" indent="-171450">
              <a:buFont typeface="Arial" panose="020B0604020202020204" pitchFamily="34" charset="0"/>
              <a:buChar char="•"/>
            </a:pPr>
            <a:r>
              <a:rPr lang="en-GB" baseline="0"/>
              <a:t>The half hour science paper is broadly based on GCSE content, including physics. However the style of the questions are very different.</a:t>
            </a:r>
          </a:p>
          <a:p>
            <a:pPr marL="171450" indent="-171450">
              <a:buFont typeface="Arial" panose="020B0604020202020204" pitchFamily="34" charset="0"/>
              <a:buChar char="•"/>
            </a:pPr>
            <a:r>
              <a:rPr lang="en-GB" baseline="0"/>
              <a:t>The essay is fairly unique. You have half an hour to plan and write an essay that discusses a statement, e.g. “The Pain is there to help.”</a:t>
            </a:r>
          </a:p>
          <a:p>
            <a:pPr marL="171450" indent="-171450">
              <a:buFont typeface="Arial" panose="020B0604020202020204" pitchFamily="34" charset="0"/>
              <a:buChar char="•"/>
            </a:pPr>
            <a:r>
              <a:rPr lang="en-GB" baseline="0"/>
              <a:t>You get less than a side of A4 and you are not allowed to exceed the space given,</a:t>
            </a:r>
          </a:p>
          <a:p>
            <a:pPr marL="171450" indent="-171450">
              <a:buFont typeface="Arial" panose="020B0604020202020204" pitchFamily="34" charset="0"/>
              <a:buChar char="•"/>
            </a:pPr>
            <a:r>
              <a:rPr lang="en-GB" baseline="0"/>
              <a:t>Our preparation will start at the end of this term and continue up to the exam.</a:t>
            </a:r>
          </a:p>
          <a:p>
            <a:pPr marL="171450" indent="-171450">
              <a:buFont typeface="Arial" panose="020B0604020202020204" pitchFamily="34" charset="0"/>
              <a:buChar char="•"/>
            </a:pPr>
            <a:r>
              <a:rPr lang="en-GB" baseline="0"/>
              <a:t>As you do not sit the exam until after you have made your applications we strongly recommend that you do not apply to more than two BMAT universities</a:t>
            </a:r>
          </a:p>
          <a:p>
            <a:pPr marL="171450" indent="-171450">
              <a:buFont typeface="Arial" panose="020B0604020202020204" pitchFamily="34" charset="0"/>
              <a:buChar char="•"/>
            </a:pPr>
            <a:r>
              <a:rPr lang="en-GB" baseline="0"/>
              <a:t>This year the exam was taken on computer. We do not know what is the plan for next year.</a:t>
            </a:r>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37</a:t>
            </a:fld>
            <a:endParaRPr lang="en-GB"/>
          </a:p>
        </p:txBody>
      </p:sp>
    </p:spTree>
    <p:extLst>
      <p:ext uri="{BB962C8B-B14F-4D97-AF65-F5344CB8AC3E}">
        <p14:creationId xmlns:p14="http://schemas.microsoft.com/office/powerpoint/2010/main" val="3348527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We will now consider how universities select candidates for</a:t>
            </a:r>
            <a:r>
              <a:rPr lang="en-GB" baseline="0"/>
              <a:t> interview. These slides use a lot of information from Oxford university. This is because they publish it in an accessible form </a:t>
            </a:r>
          </a:p>
          <a:p>
            <a:pPr marL="171450" indent="-171450">
              <a:buFont typeface="Arial" panose="020B0604020202020204" pitchFamily="34" charset="0"/>
              <a:buChar char="•"/>
            </a:pPr>
            <a:r>
              <a:rPr lang="en-GB" baseline="0"/>
              <a:t>What is true for them will be reflected in other institutions.</a:t>
            </a:r>
          </a:p>
          <a:p>
            <a:pPr marL="171450" indent="-171450">
              <a:buFont typeface="Arial" panose="020B0604020202020204" pitchFamily="34" charset="0"/>
              <a:buChar char="•"/>
            </a:pPr>
            <a:r>
              <a:rPr lang="en-GB" baseline="0"/>
              <a:t>Selection criteria varies hugely between institutions. Some don’t even look at the school reference.</a:t>
            </a:r>
            <a:endParaRPr lang="en-GB" baseline="0">
              <a:cs typeface="Calibri"/>
            </a:endParaRPr>
          </a:p>
          <a:p>
            <a:pPr marL="171450" indent="-171450">
              <a:buFont typeface="Arial" panose="020B0604020202020204" pitchFamily="34" charset="0"/>
              <a:buChar char="•"/>
            </a:pPr>
            <a:r>
              <a:rPr lang="en-GB" baseline="0"/>
              <a:t>However, most will use some form of contextual data. This is where they take into account the general academic performance of your school.</a:t>
            </a:r>
          </a:p>
          <a:p>
            <a:pPr marL="171450" indent="-171450">
              <a:buFont typeface="Arial" panose="020B0604020202020204" pitchFamily="34" charset="0"/>
              <a:buChar char="•"/>
            </a:pPr>
            <a:r>
              <a:rPr lang="en-GB" baseline="0"/>
              <a:t>Predicted grades are mostly used as a minimum threshold. Having grades that exceed this is not an advantage.</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38</a:t>
            </a:fld>
            <a:endParaRPr lang="en-GB"/>
          </a:p>
        </p:txBody>
      </p:sp>
    </p:spTree>
    <p:extLst>
      <p:ext uri="{BB962C8B-B14F-4D97-AF65-F5344CB8AC3E}">
        <p14:creationId xmlns:p14="http://schemas.microsoft.com/office/powerpoint/2010/main" val="2210171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Oxford treat both 8 and 9 as an A* </a:t>
            </a:r>
          </a:p>
          <a:p>
            <a:r>
              <a:rPr lang="en-GB"/>
              <a:t>The have recently started to take into account the number of A* achieved</a:t>
            </a:r>
          </a:p>
          <a:p>
            <a:r>
              <a:rPr lang="en-GB"/>
              <a:t>The majority interviewed had at least 10 A*</a:t>
            </a:r>
          </a:p>
        </p:txBody>
      </p:sp>
      <p:sp>
        <p:nvSpPr>
          <p:cNvPr id="4" name="Slide Number Placeholder 3"/>
          <p:cNvSpPr>
            <a:spLocks noGrp="1"/>
          </p:cNvSpPr>
          <p:nvPr>
            <p:ph type="sldNum" sz="quarter" idx="5"/>
          </p:nvPr>
        </p:nvSpPr>
        <p:spPr/>
        <p:txBody>
          <a:bodyPr/>
          <a:lstStyle/>
          <a:p>
            <a:fld id="{C0210EFD-A517-49F1-9629-89DD57213BF7}" type="slidenum">
              <a:rPr lang="en-GB" smtClean="0"/>
              <a:t>39</a:t>
            </a:fld>
            <a:endParaRPr lang="en-GB"/>
          </a:p>
        </p:txBody>
      </p:sp>
    </p:spTree>
    <p:extLst>
      <p:ext uri="{BB962C8B-B14F-4D97-AF65-F5344CB8AC3E}">
        <p14:creationId xmlns:p14="http://schemas.microsoft.com/office/powerpoint/2010/main" val="129458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However percent A* is still the main criteria</a:t>
            </a:r>
          </a:p>
          <a:p>
            <a:r>
              <a:rPr lang="en-GB"/>
              <a:t>The majority interviewed and given an offer had 100% A*</a:t>
            </a:r>
          </a:p>
        </p:txBody>
      </p:sp>
      <p:sp>
        <p:nvSpPr>
          <p:cNvPr id="4" name="Slide Number Placeholder 3"/>
          <p:cNvSpPr>
            <a:spLocks noGrp="1"/>
          </p:cNvSpPr>
          <p:nvPr>
            <p:ph type="sldNum" sz="quarter" idx="5"/>
          </p:nvPr>
        </p:nvSpPr>
        <p:spPr/>
        <p:txBody>
          <a:bodyPr/>
          <a:lstStyle/>
          <a:p>
            <a:fld id="{C0210EFD-A517-49F1-9629-89DD57213BF7}" type="slidenum">
              <a:rPr lang="en-GB" smtClean="0"/>
              <a:t>40</a:t>
            </a:fld>
            <a:endParaRPr lang="en-GB"/>
          </a:p>
        </p:txBody>
      </p:sp>
    </p:spTree>
    <p:extLst>
      <p:ext uri="{BB962C8B-B14F-4D97-AF65-F5344CB8AC3E}">
        <p14:creationId xmlns:p14="http://schemas.microsoft.com/office/powerpoint/2010/main" val="37812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effectLst/>
              </a:rPr>
              <a:t>I will talk in detail  about the different tests later in the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a:solidFill>
                  <a:schemeClr val="tx1"/>
                </a:solidFill>
                <a:effectLst/>
              </a:rPr>
              <a:t>The deadline for making an application for all three course is 15 October. There is no flexibility with this.</a:t>
            </a:r>
          </a:p>
          <a:p>
            <a:pPr marL="171450" indent="-171450">
              <a:buFont typeface="Arial" panose="020B0604020202020204" pitchFamily="34" charset="0"/>
              <a:buChar char="•"/>
              <a:defRPr/>
            </a:pPr>
            <a:r>
              <a:rPr lang="en-GB"/>
              <a:t>The BMAT</a:t>
            </a:r>
            <a:r>
              <a:rPr lang="en-GB" sz="1200" baseline="0">
                <a:solidFill>
                  <a:schemeClr val="tx1"/>
                </a:solidFill>
                <a:effectLst/>
              </a:rPr>
              <a:t> is taken on the first Wednesday after half term.</a:t>
            </a:r>
            <a:endParaRPr lang="en-GB" sz="1200">
              <a:solidFill>
                <a:schemeClr val="tx1"/>
              </a:solidFill>
              <a:effectLst/>
            </a:endParaRPr>
          </a:p>
          <a:p>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4</a:t>
            </a:fld>
            <a:endParaRPr lang="en-GB"/>
          </a:p>
        </p:txBody>
      </p:sp>
    </p:spTree>
    <p:extLst>
      <p:ext uri="{BB962C8B-B14F-4D97-AF65-F5344CB8AC3E}">
        <p14:creationId xmlns:p14="http://schemas.microsoft.com/office/powerpoint/2010/main" val="2863695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They also use the BMAT results.</a:t>
            </a:r>
          </a:p>
          <a:p>
            <a:r>
              <a:rPr lang="en-GB"/>
              <a:t>You need to score above average to have a chance of interview</a:t>
            </a:r>
          </a:p>
        </p:txBody>
      </p:sp>
      <p:sp>
        <p:nvSpPr>
          <p:cNvPr id="4" name="Slide Number Placeholder 3"/>
          <p:cNvSpPr>
            <a:spLocks noGrp="1"/>
          </p:cNvSpPr>
          <p:nvPr>
            <p:ph type="sldNum" sz="quarter" idx="5"/>
          </p:nvPr>
        </p:nvSpPr>
        <p:spPr/>
        <p:txBody>
          <a:bodyPr/>
          <a:lstStyle/>
          <a:p>
            <a:fld id="{C0210EFD-A517-49F1-9629-89DD57213BF7}" type="slidenum">
              <a:rPr lang="en-GB" smtClean="0"/>
              <a:t>41</a:t>
            </a:fld>
            <a:endParaRPr lang="en-GB"/>
          </a:p>
        </p:txBody>
      </p:sp>
    </p:spTree>
    <p:extLst>
      <p:ext uri="{BB962C8B-B14F-4D97-AF65-F5344CB8AC3E}">
        <p14:creationId xmlns:p14="http://schemas.microsoft.com/office/powerpoint/2010/main" val="3397425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210EFD-A517-49F1-9629-89DD57213BF7}" type="slidenum">
              <a:rPr lang="en-GB" smtClean="0"/>
              <a:t>42</a:t>
            </a:fld>
            <a:endParaRPr lang="en-GB"/>
          </a:p>
        </p:txBody>
      </p:sp>
    </p:spTree>
    <p:extLst>
      <p:ext uri="{BB962C8B-B14F-4D97-AF65-F5344CB8AC3E}">
        <p14:creationId xmlns:p14="http://schemas.microsoft.com/office/powerpoint/2010/main" val="480326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All medical schools interview their</a:t>
            </a:r>
            <a:r>
              <a:rPr lang="en-GB" baseline="0"/>
              <a:t> candidates.</a:t>
            </a:r>
          </a:p>
          <a:p>
            <a:pPr marL="171450" indent="-171450">
              <a:buFont typeface="Arial" panose="020B0604020202020204" pitchFamily="34" charset="0"/>
              <a:buChar char="•"/>
            </a:pPr>
            <a:r>
              <a:rPr lang="en-GB" baseline="0"/>
              <a:t>One thing to consider, is that if you get accepted to study medicine and </a:t>
            </a:r>
            <a:r>
              <a:rPr lang="en-GB"/>
              <a:t>successfully </a:t>
            </a:r>
            <a:r>
              <a:rPr lang="en-GB" baseline="0"/>
              <a:t>pass the course then you will be employed by the NHS.</a:t>
            </a:r>
            <a:endParaRPr lang="en-GB" baseline="0">
              <a:cs typeface="Calibri"/>
            </a:endParaRPr>
          </a:p>
          <a:p>
            <a:pPr marL="171450" indent="-171450">
              <a:buFont typeface="Arial" panose="020B0604020202020204" pitchFamily="34" charset="0"/>
              <a:buChar char="•"/>
            </a:pPr>
            <a:r>
              <a:rPr lang="en-GB" baseline="0"/>
              <a:t>Therefore these university interviews are, in many ways, a job interview.</a:t>
            </a:r>
          </a:p>
          <a:p>
            <a:pPr marL="171450" indent="-171450">
              <a:buFont typeface="Arial" panose="020B0604020202020204" pitchFamily="34" charset="0"/>
              <a:buChar char="•"/>
            </a:pPr>
            <a:r>
              <a:rPr lang="en-GB" baseline="0"/>
              <a:t>In a </a:t>
            </a:r>
            <a:r>
              <a:rPr lang="en-GB"/>
              <a:t>panel</a:t>
            </a:r>
            <a:r>
              <a:rPr lang="en-GB" baseline="0"/>
              <a:t> interview there are typically two or three interviewers. Different universities organise them in different ways, sometimes with a lay person or student </a:t>
            </a:r>
            <a:r>
              <a:rPr lang="en-GB"/>
              <a:t>representative</a:t>
            </a:r>
            <a:r>
              <a:rPr lang="en-GB" baseline="0"/>
              <a:t>.</a:t>
            </a:r>
            <a:endParaRPr lang="en-GB" baseline="0">
              <a:cs typeface="Calibri"/>
            </a:endParaRPr>
          </a:p>
          <a:p>
            <a:pPr marL="171450" indent="-171450">
              <a:buFont typeface="Arial" panose="020B0604020202020204" pitchFamily="34" charset="0"/>
              <a:buChar char="•"/>
            </a:pPr>
            <a:r>
              <a:rPr lang="en-GB" baseline="0"/>
              <a:t>This traditional method of interview is no </a:t>
            </a:r>
            <a:r>
              <a:rPr lang="en-GB"/>
              <a:t>longer</a:t>
            </a:r>
            <a:r>
              <a:rPr lang="en-GB" baseline="0"/>
              <a:t> the most common form</a:t>
            </a:r>
          </a:p>
          <a:p>
            <a:pPr marL="171450" indent="-171450">
              <a:buFont typeface="Arial" panose="020B0604020202020204" pitchFamily="34" charset="0"/>
              <a:buChar char="•"/>
            </a:pPr>
            <a:r>
              <a:rPr lang="en-GB" baseline="0"/>
              <a:t>Multiple Mini Interviews are done by over 20 universities. In these a candidate </a:t>
            </a:r>
            <a:r>
              <a:rPr lang="en-GB"/>
              <a:t>rotates</a:t>
            </a:r>
            <a:r>
              <a:rPr lang="en-GB" baseline="0"/>
              <a:t> between five to ten different stations, having a different task at each.</a:t>
            </a:r>
            <a:endParaRPr lang="en-GB" baseline="0">
              <a:cs typeface="Calibri"/>
            </a:endParaRPr>
          </a:p>
          <a:p>
            <a:pPr marL="171450" indent="-171450">
              <a:buFont typeface="Arial" panose="020B0604020202020204" pitchFamily="34" charset="0"/>
              <a:buChar char="•"/>
            </a:pPr>
            <a:r>
              <a:rPr lang="en-GB" baseline="0"/>
              <a:t>These </a:t>
            </a:r>
            <a:r>
              <a:rPr lang="en-GB"/>
              <a:t>can include </a:t>
            </a:r>
            <a:r>
              <a:rPr lang="en-GB" baseline="0"/>
              <a:t>discussing your work experience, exploring ethical </a:t>
            </a:r>
            <a:r>
              <a:rPr lang="en-GB"/>
              <a:t>dilemmas</a:t>
            </a:r>
            <a:r>
              <a:rPr lang="en-GB" baseline="0"/>
              <a:t> </a:t>
            </a:r>
            <a:r>
              <a:rPr lang="en-GB"/>
              <a:t>and roleplays</a:t>
            </a:r>
            <a:r>
              <a:rPr lang="en-GB" baseline="0"/>
              <a:t> where you might have to break the news to a “friend” that you have run over their cat.</a:t>
            </a:r>
            <a:endParaRPr lang="en-GB" baseline="0">
              <a:cs typeface="Calibri" panose="020F0502020204030204"/>
            </a:endParaRPr>
          </a:p>
          <a:p>
            <a:pPr marL="171450" indent="-171450">
              <a:buFont typeface="Arial" panose="020B0604020202020204" pitchFamily="34" charset="0"/>
              <a:buChar char="•"/>
            </a:pPr>
            <a:r>
              <a:rPr lang="en-GB" baseline="0"/>
              <a:t>Due to the volume of candidates that universities interview it can take a long time to hear any result. </a:t>
            </a:r>
          </a:p>
          <a:p>
            <a:pPr marL="171450" indent="-171450">
              <a:buFont typeface="Arial" panose="020B0604020202020204" pitchFamily="34" charset="0"/>
              <a:buChar char="•"/>
            </a:pPr>
            <a:r>
              <a:rPr lang="en-GB" baseline="0"/>
              <a:t>Generally ”No news is good news” </a:t>
            </a:r>
            <a:r>
              <a:rPr lang="en-GB"/>
              <a:t>the universities</a:t>
            </a:r>
            <a:r>
              <a:rPr lang="en-GB" baseline="0"/>
              <a:t> are keen to reduce numbers and </a:t>
            </a:r>
            <a:r>
              <a:rPr lang="en-GB"/>
              <a:t>are quick to make firm</a:t>
            </a:r>
            <a:r>
              <a:rPr lang="en-GB" baseline="0"/>
              <a:t> rejections.</a:t>
            </a:r>
            <a:endParaRPr lang="en-GB">
              <a:cs typeface="Calibri"/>
            </a:endParaRPr>
          </a:p>
        </p:txBody>
      </p:sp>
      <p:sp>
        <p:nvSpPr>
          <p:cNvPr id="4" name="Slide Number Placeholder 3"/>
          <p:cNvSpPr>
            <a:spLocks noGrp="1"/>
          </p:cNvSpPr>
          <p:nvPr>
            <p:ph type="sldNum" sz="quarter" idx="10"/>
          </p:nvPr>
        </p:nvSpPr>
        <p:spPr/>
        <p:txBody>
          <a:bodyPr/>
          <a:lstStyle/>
          <a:p>
            <a:fld id="{C0210EFD-A517-49F1-9629-89DD57213BF7}" type="slidenum">
              <a:rPr lang="en-GB" smtClean="0"/>
              <a:t>43</a:t>
            </a:fld>
            <a:endParaRPr lang="en-GB"/>
          </a:p>
        </p:txBody>
      </p:sp>
    </p:spTree>
    <p:extLst>
      <p:ext uri="{BB962C8B-B14F-4D97-AF65-F5344CB8AC3E}">
        <p14:creationId xmlns:p14="http://schemas.microsoft.com/office/powerpoint/2010/main" val="3894416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If you look at any university website you will</a:t>
            </a:r>
            <a:r>
              <a:rPr lang="en-GB" baseline="0"/>
              <a:t> see a list of </a:t>
            </a:r>
            <a:r>
              <a:rPr lang="en-GB"/>
              <a:t>qualities</a:t>
            </a:r>
            <a:r>
              <a:rPr lang="en-GB" baseline="0"/>
              <a:t> similar to this one.</a:t>
            </a:r>
          </a:p>
          <a:p>
            <a:pPr marL="171450" indent="-171450">
              <a:buFont typeface="Arial" panose="020B0604020202020204" pitchFamily="34" charset="0"/>
              <a:buChar char="•"/>
            </a:pPr>
            <a:r>
              <a:rPr lang="en-GB" baseline="0"/>
              <a:t>They are</a:t>
            </a:r>
            <a:r>
              <a:rPr lang="en-GB"/>
              <a:t> helpful when writing </a:t>
            </a:r>
            <a:r>
              <a:rPr lang="en-GB" baseline="0"/>
              <a:t>personal </a:t>
            </a:r>
            <a:r>
              <a:rPr lang="en-GB"/>
              <a:t>statements</a:t>
            </a:r>
            <a:r>
              <a:rPr lang="en-GB" baseline="0"/>
              <a:t> and </a:t>
            </a:r>
            <a:r>
              <a:rPr lang="en-GB"/>
              <a:t>thinking how to sell</a:t>
            </a:r>
            <a:r>
              <a:rPr lang="en-GB" baseline="0"/>
              <a:t> yourself during interview.</a:t>
            </a:r>
            <a:endParaRPr lang="en-GB">
              <a:cs typeface="Calibri"/>
            </a:endParaRPr>
          </a:p>
        </p:txBody>
      </p:sp>
      <p:sp>
        <p:nvSpPr>
          <p:cNvPr id="4" name="Slide Number Placeholder 3"/>
          <p:cNvSpPr>
            <a:spLocks noGrp="1"/>
          </p:cNvSpPr>
          <p:nvPr>
            <p:ph type="sldNum" sz="quarter" idx="10"/>
          </p:nvPr>
        </p:nvSpPr>
        <p:spPr/>
        <p:txBody>
          <a:bodyPr/>
          <a:lstStyle/>
          <a:p>
            <a:fld id="{C0210EFD-A517-49F1-9629-89DD57213BF7}" type="slidenum">
              <a:rPr lang="en-GB" smtClean="0"/>
              <a:t>44</a:t>
            </a:fld>
            <a:endParaRPr lang="en-GB"/>
          </a:p>
        </p:txBody>
      </p:sp>
    </p:spTree>
    <p:extLst>
      <p:ext uri="{BB962C8B-B14F-4D97-AF65-F5344CB8AC3E}">
        <p14:creationId xmlns:p14="http://schemas.microsoft.com/office/powerpoint/2010/main" val="3154940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With respect to the first</a:t>
            </a:r>
            <a:r>
              <a:rPr lang="en-GB" baseline="0"/>
              <a:t> two points</a:t>
            </a:r>
            <a:r>
              <a:rPr lang="en-GB"/>
              <a:t>, universities</a:t>
            </a:r>
            <a:r>
              <a:rPr lang="en-GB" baseline="0"/>
              <a:t> are not that interested in what you have done or read. They want to know what you gained from the experience; both positive and </a:t>
            </a:r>
            <a:r>
              <a:rPr lang="en-GB"/>
              <a:t>negative</a:t>
            </a:r>
            <a:r>
              <a:rPr lang="en-GB" baseline="0"/>
              <a:t>.</a:t>
            </a:r>
          </a:p>
          <a:p>
            <a:pPr marL="171450" indent="-171450">
              <a:buFont typeface="Arial" panose="020B0604020202020204" pitchFamily="34" charset="0"/>
              <a:buChar char="•"/>
            </a:pPr>
            <a:r>
              <a:rPr lang="en-GB" baseline="0"/>
              <a:t>We had one previous pupil who had </a:t>
            </a:r>
            <a:r>
              <a:rPr lang="en-GB"/>
              <a:t>kept such</a:t>
            </a:r>
            <a:r>
              <a:rPr lang="en-GB" baseline="0"/>
              <a:t> </a:t>
            </a:r>
            <a:r>
              <a:rPr lang="en-GB"/>
              <a:t>records</a:t>
            </a:r>
            <a:r>
              <a:rPr lang="en-GB" baseline="0"/>
              <a:t> since she was 12</a:t>
            </a:r>
            <a:r>
              <a:rPr lang="en-GB"/>
              <a:t>,</a:t>
            </a:r>
            <a:r>
              <a:rPr lang="en-GB" baseline="0"/>
              <a:t> </a:t>
            </a:r>
            <a:r>
              <a:rPr lang="en-GB"/>
              <a:t>filling</a:t>
            </a:r>
            <a:r>
              <a:rPr lang="en-GB" baseline="0"/>
              <a:t> multiple note books with her thoughts. This is not what we would expect but it does show they type of people that your daughters will be competing against.</a:t>
            </a:r>
            <a:endParaRPr lang="en-GB" baseline="0">
              <a:cs typeface="Calibri"/>
            </a:endParaRPr>
          </a:p>
          <a:p>
            <a:pPr marL="171450" indent="-171450">
              <a:buFont typeface="Arial" panose="020B0604020202020204" pitchFamily="34" charset="0"/>
              <a:buChar char="•"/>
            </a:pPr>
            <a:r>
              <a:rPr lang="en-GB" baseline="0"/>
              <a:t>The booklets produced my the Medical and </a:t>
            </a:r>
            <a:r>
              <a:rPr lang="en-GB"/>
              <a:t>Veterinary</a:t>
            </a:r>
            <a:r>
              <a:rPr lang="en-GB" baseline="0"/>
              <a:t> Schools Councils are very </a:t>
            </a:r>
            <a:r>
              <a:rPr lang="en-GB"/>
              <a:t>useful</a:t>
            </a:r>
            <a:r>
              <a:rPr lang="en-GB" baseline="0"/>
              <a:t> and I will circulate the updated versions once they have been produced. However there is no </a:t>
            </a:r>
            <a:r>
              <a:rPr lang="en-GB"/>
              <a:t>substitute</a:t>
            </a:r>
            <a:r>
              <a:rPr lang="en-GB" baseline="0"/>
              <a:t> for exploring the websites and prospectuses of all the different medical schools.</a:t>
            </a:r>
          </a:p>
          <a:p>
            <a:pPr marL="171450" indent="-171450">
              <a:buFont typeface="Arial" panose="020B0604020202020204" pitchFamily="34" charset="0"/>
              <a:buChar char="•"/>
            </a:pPr>
            <a:r>
              <a:rPr lang="en-GB" baseline="0"/>
              <a:t>At times I do feel like a salesman for The </a:t>
            </a:r>
            <a:r>
              <a:rPr lang="en-GB"/>
              <a:t>Medic</a:t>
            </a:r>
            <a:r>
              <a:rPr lang="en-GB" baseline="0"/>
              <a:t> Portal. They have produced a high quality website </a:t>
            </a:r>
            <a:r>
              <a:rPr lang="en-GB"/>
              <a:t>which</a:t>
            </a:r>
            <a:r>
              <a:rPr lang="en-GB" baseline="0"/>
              <a:t> is full of free resources and up to date articles.</a:t>
            </a:r>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45</a:t>
            </a:fld>
            <a:endParaRPr lang="en-GB"/>
          </a:p>
        </p:txBody>
      </p:sp>
    </p:spTree>
    <p:extLst>
      <p:ext uri="{BB962C8B-B14F-4D97-AF65-F5344CB8AC3E}">
        <p14:creationId xmlns:p14="http://schemas.microsoft.com/office/powerpoint/2010/main" val="4111796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of these organisations are also excellent resources for</a:t>
            </a:r>
            <a:r>
              <a:rPr lang="en-GB" baseline="0"/>
              <a:t> further information.</a:t>
            </a:r>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46</a:t>
            </a:fld>
            <a:endParaRPr lang="en-GB"/>
          </a:p>
        </p:txBody>
      </p:sp>
    </p:spTree>
    <p:extLst>
      <p:ext uri="{BB962C8B-B14F-4D97-AF65-F5344CB8AC3E}">
        <p14:creationId xmlns:p14="http://schemas.microsoft.com/office/powerpoint/2010/main" val="10734795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7E8FE8-E7A6-4EBD-B696-35570060EB6C}" type="slidenum">
              <a:rPr lang="en-GB" smtClean="0"/>
              <a:t>47</a:t>
            </a:fld>
            <a:endParaRPr lang="en-GB"/>
          </a:p>
        </p:txBody>
      </p:sp>
    </p:spTree>
    <p:extLst>
      <p:ext uri="{BB962C8B-B14F-4D97-AF65-F5344CB8AC3E}">
        <p14:creationId xmlns:p14="http://schemas.microsoft.com/office/powerpoint/2010/main" val="9427128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900" indent="0">
              <a:buNone/>
            </a:pPr>
            <a:r>
              <a:rPr lang="en-GB">
                <a:solidFill>
                  <a:schemeClr val="tx1"/>
                </a:solidFill>
              </a:rPr>
              <a:t>Her daughter had just received her only offer medicine. </a:t>
            </a:r>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48</a:t>
            </a:fld>
            <a:endParaRPr lang="en-GB"/>
          </a:p>
        </p:txBody>
      </p:sp>
    </p:spTree>
    <p:extLst>
      <p:ext uri="{BB962C8B-B14F-4D97-AF65-F5344CB8AC3E}">
        <p14:creationId xmlns:p14="http://schemas.microsoft.com/office/powerpoint/2010/main" val="328763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We feel</a:t>
            </a:r>
            <a:r>
              <a:rPr lang="en-GB" baseline="0"/>
              <a:t> this presentation is important to emphasise how demanding and emotionally draining applying for Medicine is. </a:t>
            </a:r>
          </a:p>
          <a:p>
            <a:pPr marL="171450" indent="-171450">
              <a:buFont typeface="Arial" panose="020B0604020202020204" pitchFamily="34" charset="0"/>
              <a:buChar char="•"/>
            </a:pPr>
            <a:r>
              <a:rPr lang="en-GB" baseline="0"/>
              <a:t>The competition is very high, the process can take up to six months and candidates have to attend multiple interviews, each of which has to be prepared for like an exam. The cap was lifted in 2020, we have not yet heard when or if it will be reinstated.</a:t>
            </a:r>
          </a:p>
          <a:p>
            <a:pPr marL="171450" indent="-171450">
              <a:buFont typeface="Arial" panose="020B0604020202020204" pitchFamily="34" charset="0"/>
              <a:buChar char="•"/>
            </a:pPr>
            <a:r>
              <a:rPr lang="en-GB" baseline="0"/>
              <a:t>This year, a candidate first interviewed in November was informed they were on a waitlist by that university on 20 May</a:t>
            </a:r>
          </a:p>
          <a:p>
            <a:pPr marL="171450" indent="-171450">
              <a:buFont typeface="Arial" panose="020B0604020202020204" pitchFamily="34" charset="0"/>
              <a:buChar char="•"/>
            </a:pPr>
            <a:r>
              <a:rPr lang="en-GB" baseline="0"/>
              <a:t>Finally, Medics and Dentist have to take application tests for all universities. Only Cambridge requires one for Vets</a:t>
            </a:r>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5</a:t>
            </a:fld>
            <a:endParaRPr lang="en-GB"/>
          </a:p>
        </p:txBody>
      </p:sp>
    </p:spTree>
    <p:extLst>
      <p:ext uri="{BB962C8B-B14F-4D97-AF65-F5344CB8AC3E}">
        <p14:creationId xmlns:p14="http://schemas.microsoft.com/office/powerpoint/2010/main" val="4272785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210EFD-A517-49F1-9629-89DD57213BF7}" type="slidenum">
              <a:rPr lang="en-GB" smtClean="0"/>
              <a:t>6</a:t>
            </a:fld>
            <a:endParaRPr lang="en-GB"/>
          </a:p>
        </p:txBody>
      </p:sp>
    </p:spTree>
    <p:extLst>
      <p:ext uri="{BB962C8B-B14F-4D97-AF65-F5344CB8AC3E}">
        <p14:creationId xmlns:p14="http://schemas.microsoft.com/office/powerpoint/2010/main" val="97407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a:t>Notice about a third of candidates for Medicine and Dentistry get no offers</a:t>
            </a:r>
          </a:p>
        </p:txBody>
      </p:sp>
      <p:sp>
        <p:nvSpPr>
          <p:cNvPr id="4" name="Slide Number Placeholder 3"/>
          <p:cNvSpPr>
            <a:spLocks noGrp="1"/>
          </p:cNvSpPr>
          <p:nvPr>
            <p:ph type="sldNum" sz="quarter" idx="10"/>
          </p:nvPr>
        </p:nvSpPr>
        <p:spPr/>
        <p:txBody>
          <a:bodyPr/>
          <a:lstStyle/>
          <a:p>
            <a:fld id="{C0210EFD-A517-49F1-9629-89DD57213BF7}" type="slidenum">
              <a:rPr lang="en-GB" smtClean="0"/>
              <a:t>7</a:t>
            </a:fld>
            <a:endParaRPr lang="en-GB"/>
          </a:p>
        </p:txBody>
      </p:sp>
    </p:spTree>
    <p:extLst>
      <p:ext uri="{BB962C8B-B14F-4D97-AF65-F5344CB8AC3E}">
        <p14:creationId xmlns:p14="http://schemas.microsoft.com/office/powerpoint/2010/main" val="227129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800">
                <a:effectLst/>
                <a:latin typeface="Calibri" panose="020F0502020204030204" pitchFamily="34" charset="0"/>
                <a:ea typeface="Calibri" panose="020F0502020204030204" pitchFamily="34" charset="0"/>
                <a:cs typeface="Times New Roman" panose="02020603050405020304" pitchFamily="18" charset="0"/>
              </a:rPr>
              <a:t>Universities usually over offer by about 20% </a:t>
            </a:r>
          </a:p>
          <a:p>
            <a:pPr marL="0" lvl="0" indent="0">
              <a:lnSpc>
                <a:spcPct val="107000"/>
              </a:lnSpc>
              <a:spcAft>
                <a:spcPts val="800"/>
              </a:spcAft>
              <a:buFont typeface="Symbol" panose="05050102010706020507" pitchFamily="18" charset="2"/>
              <a:buNone/>
            </a:pPr>
            <a:r>
              <a:rPr lang="en-GB" sz="1800">
                <a:effectLst/>
                <a:latin typeface="Calibri" panose="020F0502020204030204" pitchFamily="34" charset="0"/>
                <a:ea typeface="Calibri" panose="020F0502020204030204" pitchFamily="34" charset="0"/>
                <a:cs typeface="Times New Roman" panose="02020603050405020304" pitchFamily="18" charset="0"/>
              </a:rPr>
              <a:t>typically, 44% of applicants do not get their predicted grads. </a:t>
            </a:r>
          </a:p>
          <a:p>
            <a:r>
              <a:rPr lang="en-GB"/>
              <a:t>Most extra places were given starting in 2020 but some candidates were offered deferred places </a:t>
            </a:r>
          </a:p>
        </p:txBody>
      </p:sp>
      <p:sp>
        <p:nvSpPr>
          <p:cNvPr id="4" name="Slide Number Placeholder 3"/>
          <p:cNvSpPr>
            <a:spLocks noGrp="1"/>
          </p:cNvSpPr>
          <p:nvPr>
            <p:ph type="sldNum" sz="quarter" idx="10"/>
          </p:nvPr>
        </p:nvSpPr>
        <p:spPr/>
        <p:txBody>
          <a:bodyPr/>
          <a:lstStyle/>
          <a:p>
            <a:fld id="{C0210EFD-A517-49F1-9629-89DD57213BF7}" type="slidenum">
              <a:rPr lang="en-GB" smtClean="0"/>
              <a:t>8</a:t>
            </a:fld>
            <a:endParaRPr lang="en-GB"/>
          </a:p>
        </p:txBody>
      </p:sp>
    </p:spTree>
    <p:extLst>
      <p:ext uri="{BB962C8B-B14F-4D97-AF65-F5344CB8AC3E}">
        <p14:creationId xmlns:p14="http://schemas.microsoft.com/office/powerpoint/2010/main" val="388233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is not clear yet whether the government has reintroduced the cap.</a:t>
            </a:r>
          </a:p>
          <a:p>
            <a:r>
              <a:rPr lang="en-GB"/>
              <a:t>However, for most universities this is immaterial as they are already working at capacity.</a:t>
            </a:r>
          </a:p>
          <a:p>
            <a:r>
              <a:rPr lang="en-GB"/>
              <a:t>This year Queen’s College Cambridge is only making as many offers as they have places!</a:t>
            </a:r>
          </a:p>
        </p:txBody>
      </p:sp>
      <p:sp>
        <p:nvSpPr>
          <p:cNvPr id="4" name="Slide Number Placeholder 3"/>
          <p:cNvSpPr>
            <a:spLocks noGrp="1"/>
          </p:cNvSpPr>
          <p:nvPr>
            <p:ph type="sldNum" sz="quarter" idx="10"/>
          </p:nvPr>
        </p:nvSpPr>
        <p:spPr/>
        <p:txBody>
          <a:bodyPr/>
          <a:lstStyle/>
          <a:p>
            <a:fld id="{C0210EFD-A517-49F1-9629-89DD57213BF7}" type="slidenum">
              <a:rPr lang="en-GB" smtClean="0"/>
              <a:t>9</a:t>
            </a:fld>
            <a:endParaRPr lang="en-GB"/>
          </a:p>
        </p:txBody>
      </p:sp>
    </p:spTree>
    <p:extLst>
      <p:ext uri="{BB962C8B-B14F-4D97-AF65-F5344CB8AC3E}">
        <p14:creationId xmlns:p14="http://schemas.microsoft.com/office/powerpoint/2010/main" val="42835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DDFDF">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solidFill>
                  <a:srgbClr val="222A42"/>
                </a:solidFill>
              </a:defRPr>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solidFill>
                  <a:srgbClr val="222A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Footer Placeholder 6"/>
          <p:cNvSpPr>
            <a:spLocks noGrp="1"/>
          </p:cNvSpPr>
          <p:nvPr>
            <p:ph type="ftr" sz="quarter" idx="10"/>
          </p:nvPr>
        </p:nvSpPr>
        <p:spPr>
          <a:xfrm>
            <a:off x="681039" y="6356352"/>
            <a:ext cx="5943600" cy="501648"/>
          </a:xfrm>
        </p:spPr>
        <p:txBody>
          <a:bodyPr/>
          <a:lstStyle>
            <a:lvl1pPr>
              <a:defRPr>
                <a:solidFill>
                  <a:srgbClr val="222A42"/>
                </a:solidFill>
              </a:defRPr>
            </a:lvl1pPr>
          </a:lstStyle>
          <a:p>
            <a:r>
              <a:rPr lang="en-US"/>
              <a:t>Confidential – Internal Use only</a:t>
            </a:r>
          </a:p>
        </p:txBody>
      </p:sp>
      <p:sp>
        <p:nvSpPr>
          <p:cNvPr id="8" name="Slide Number Placeholder 7"/>
          <p:cNvSpPr>
            <a:spLocks noGrp="1"/>
          </p:cNvSpPr>
          <p:nvPr>
            <p:ph type="sldNum" sz="quarter" idx="11"/>
          </p:nvPr>
        </p:nvSpPr>
        <p:spPr>
          <a:xfrm>
            <a:off x="6996113" y="6356352"/>
            <a:ext cx="2228850" cy="365125"/>
          </a:xfrm>
        </p:spPr>
        <p:txBody>
          <a:bodyPr/>
          <a:lstStyle>
            <a:lvl1pPr>
              <a:defRPr>
                <a:solidFill>
                  <a:srgbClr val="222A42"/>
                </a:solidFill>
              </a:defRPr>
            </a:lvl1pPr>
          </a:lstStyle>
          <a:p>
            <a:fld id="{32774A39-C7C7-BD47-8B40-29136095B8DD}" type="slidenum">
              <a:rPr lang="en-US" smtClean="0"/>
              <a:pPr/>
              <a:t>‹#›</a:t>
            </a:fld>
            <a:endParaRPr lang="en-US"/>
          </a:p>
        </p:txBody>
      </p:sp>
    </p:spTree>
    <p:extLst>
      <p:ext uri="{BB962C8B-B14F-4D97-AF65-F5344CB8AC3E}">
        <p14:creationId xmlns:p14="http://schemas.microsoft.com/office/powerpoint/2010/main" val="205699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22A42"/>
                </a:solidFill>
                <a:latin typeface="Gill Sans Nova Light" panose="020B0302020104020203" pitchFamily="34" charset="0"/>
              </a:defRPr>
            </a:lvl1pPr>
            <a:lvl2pPr>
              <a:defRPr>
                <a:solidFill>
                  <a:srgbClr val="222A42"/>
                </a:solidFill>
                <a:latin typeface="Gill Sans Nova Light" panose="020B0302020104020203" pitchFamily="34" charset="0"/>
              </a:defRPr>
            </a:lvl2pPr>
            <a:lvl3pPr>
              <a:defRPr>
                <a:solidFill>
                  <a:srgbClr val="222A42"/>
                </a:solidFill>
                <a:latin typeface="Gill Sans Nova Light" panose="020B0302020104020203" pitchFamily="34" charset="0"/>
              </a:defRPr>
            </a:lvl3pPr>
            <a:lvl4pPr>
              <a:defRPr>
                <a:solidFill>
                  <a:srgbClr val="222A42"/>
                </a:solidFill>
                <a:latin typeface="Gill Sans Nova Light" panose="020B0302020104020203" pitchFamily="34" charset="0"/>
              </a:defRPr>
            </a:lvl4pPr>
            <a:lvl5pPr>
              <a:defRPr>
                <a:solidFill>
                  <a:srgbClr val="222A42"/>
                </a:solidFill>
                <a:latin typeface="Gill Sans Nova Light" panose="020B03020201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6"/>
          <p:cNvSpPr>
            <a:spLocks noGrp="1"/>
          </p:cNvSpPr>
          <p:nvPr>
            <p:ph type="ftr" sz="quarter" idx="10"/>
          </p:nvPr>
        </p:nvSpPr>
        <p:spPr/>
        <p:txBody>
          <a:bodyPr/>
          <a:lstStyle>
            <a:lvl1pPr>
              <a:defRPr>
                <a:solidFill>
                  <a:srgbClr val="222A42"/>
                </a:solidFill>
              </a:defRPr>
            </a:lvl1pPr>
          </a:lstStyle>
          <a:p>
            <a:r>
              <a:rPr lang="en-US"/>
              <a:t>Confidential – Internal Use only</a:t>
            </a:r>
          </a:p>
        </p:txBody>
      </p:sp>
      <p:sp>
        <p:nvSpPr>
          <p:cNvPr id="8" name="Slide Number Placeholder 7"/>
          <p:cNvSpPr>
            <a:spLocks noGrp="1"/>
          </p:cNvSpPr>
          <p:nvPr>
            <p:ph type="sldNum" sz="quarter" idx="11"/>
          </p:nvPr>
        </p:nvSpPr>
        <p:spPr/>
        <p:txBody>
          <a:bodyPr/>
          <a:lstStyle>
            <a:lvl1pPr>
              <a:defRPr>
                <a:solidFill>
                  <a:srgbClr val="222A42"/>
                </a:solidFill>
              </a:defRPr>
            </a:lvl1pPr>
          </a:lstStyle>
          <a:p>
            <a:fld id="{32774A39-C7C7-BD47-8B40-29136095B8DD}" type="slidenum">
              <a:rPr lang="en-US" smtClean="0"/>
              <a:pPr/>
              <a:t>‹#›</a:t>
            </a:fld>
            <a:endParaRPr lang="en-US"/>
          </a:p>
        </p:txBody>
      </p:sp>
      <p:sp>
        <p:nvSpPr>
          <p:cNvPr id="9" name="Title 8"/>
          <p:cNvSpPr>
            <a:spLocks noGrp="1"/>
          </p:cNvSpPr>
          <p:nvPr>
            <p:ph type="title"/>
          </p:nvPr>
        </p:nvSpPr>
        <p:spPr/>
        <p:txBody>
          <a:bodyPr/>
          <a:lstStyle>
            <a:lvl1pPr>
              <a:defRPr>
                <a:solidFill>
                  <a:srgbClr val="222A42"/>
                </a:solidFill>
                <a:latin typeface="Gill Sans Nova Light" panose="020B0302020104020203" pitchFamily="34" charset="0"/>
              </a:defRPr>
            </a:lvl1pPr>
          </a:lstStyle>
          <a:p>
            <a:r>
              <a:rPr lang="en-GB"/>
              <a:t>Click to edit Master title style</a:t>
            </a:r>
            <a:endParaRPr lang="en-US"/>
          </a:p>
        </p:txBody>
      </p:sp>
    </p:spTree>
    <p:extLst>
      <p:ext uri="{BB962C8B-B14F-4D97-AF65-F5344CB8AC3E}">
        <p14:creationId xmlns:p14="http://schemas.microsoft.com/office/powerpoint/2010/main" val="167195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EDDFDF">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5879" y="2264229"/>
            <a:ext cx="8543925" cy="2155371"/>
          </a:xfrm>
        </p:spPr>
        <p:txBody>
          <a:bodyPr anchor="t"/>
          <a:lstStyle>
            <a:lvl1pPr algn="ctr">
              <a:defRPr sz="6000">
                <a:solidFill>
                  <a:srgbClr val="222A42"/>
                </a:solidFill>
              </a:defRPr>
            </a:lvl1pPr>
          </a:lstStyle>
          <a:p>
            <a:r>
              <a:rPr lang="en-GB"/>
              <a:t>Click to edit Master title style</a:t>
            </a:r>
            <a:endParaRPr lang="en-US"/>
          </a:p>
        </p:txBody>
      </p:sp>
      <p:sp>
        <p:nvSpPr>
          <p:cNvPr id="3" name="Text Placeholder 2"/>
          <p:cNvSpPr>
            <a:spLocks noGrp="1"/>
          </p:cNvSpPr>
          <p:nvPr>
            <p:ph type="body" idx="1"/>
          </p:nvPr>
        </p:nvSpPr>
        <p:spPr>
          <a:xfrm>
            <a:off x="675879" y="4789713"/>
            <a:ext cx="8543925" cy="1299939"/>
          </a:xfrm>
        </p:spPr>
        <p:txBody>
          <a:bodyPr/>
          <a:lstStyle>
            <a:lvl1pPr marL="0" indent="0" algn="ctr">
              <a:buNone/>
              <a:defRPr sz="2400">
                <a:solidFill>
                  <a:srgbClr val="222A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Footer Placeholder 6"/>
          <p:cNvSpPr>
            <a:spLocks noGrp="1"/>
          </p:cNvSpPr>
          <p:nvPr>
            <p:ph type="ftr" sz="quarter" idx="10"/>
          </p:nvPr>
        </p:nvSpPr>
        <p:spPr>
          <a:xfrm>
            <a:off x="681039" y="6356352"/>
            <a:ext cx="5943600" cy="501648"/>
          </a:xfrm>
        </p:spPr>
        <p:txBody>
          <a:bodyPr/>
          <a:lstStyle>
            <a:lvl1pPr>
              <a:defRPr>
                <a:solidFill>
                  <a:srgbClr val="222A42"/>
                </a:solidFill>
              </a:defRPr>
            </a:lvl1pPr>
          </a:lstStyle>
          <a:p>
            <a:r>
              <a:rPr lang="en-US"/>
              <a:t>Confidential – Internal Use only</a:t>
            </a:r>
          </a:p>
        </p:txBody>
      </p:sp>
      <p:sp>
        <p:nvSpPr>
          <p:cNvPr id="8" name="Slide Number Placeholder 7"/>
          <p:cNvSpPr>
            <a:spLocks noGrp="1"/>
          </p:cNvSpPr>
          <p:nvPr>
            <p:ph type="sldNum" sz="quarter" idx="11"/>
          </p:nvPr>
        </p:nvSpPr>
        <p:spPr>
          <a:xfrm>
            <a:off x="6996113" y="6356352"/>
            <a:ext cx="2228850" cy="365125"/>
          </a:xfrm>
        </p:spPr>
        <p:txBody>
          <a:bodyPr/>
          <a:lstStyle>
            <a:lvl1pPr>
              <a:defRPr>
                <a:solidFill>
                  <a:srgbClr val="222A42"/>
                </a:solidFill>
              </a:defRPr>
            </a:lvl1pPr>
          </a:lstStyle>
          <a:p>
            <a:fld id="{32774A39-C7C7-BD47-8B40-29136095B8DD}" type="slidenum">
              <a:rPr lang="en-US" smtClean="0"/>
              <a:pPr/>
              <a:t>‹#›</a:t>
            </a:fld>
            <a:endParaRPr lang="en-US"/>
          </a:p>
        </p:txBody>
      </p:sp>
    </p:spTree>
    <p:extLst>
      <p:ext uri="{BB962C8B-B14F-4D97-AF65-F5344CB8AC3E}">
        <p14:creationId xmlns:p14="http://schemas.microsoft.com/office/powerpoint/2010/main" val="71145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2A42"/>
                </a:solidFill>
              </a:defRPr>
            </a:lvl1p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lvl1pPr>
              <a:defRPr>
                <a:solidFill>
                  <a:srgbClr val="222A42"/>
                </a:solidFill>
              </a:defRPr>
            </a:lvl1pPr>
            <a:lvl2pPr>
              <a:defRPr>
                <a:solidFill>
                  <a:srgbClr val="222A42"/>
                </a:solidFill>
              </a:defRPr>
            </a:lvl2pPr>
            <a:lvl3pPr>
              <a:defRPr>
                <a:solidFill>
                  <a:srgbClr val="222A42"/>
                </a:solidFill>
              </a:defRPr>
            </a:lvl3pPr>
            <a:lvl4pPr>
              <a:defRPr>
                <a:solidFill>
                  <a:srgbClr val="222A42"/>
                </a:solidFill>
              </a:defRPr>
            </a:lvl4pPr>
            <a:lvl5pPr>
              <a:defRPr>
                <a:solidFill>
                  <a:srgbClr val="222A4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lvl1pPr>
              <a:defRPr>
                <a:solidFill>
                  <a:srgbClr val="222A42"/>
                </a:solidFill>
              </a:defRPr>
            </a:lvl1pPr>
            <a:lvl2pPr>
              <a:defRPr>
                <a:solidFill>
                  <a:srgbClr val="222A42"/>
                </a:solidFill>
              </a:defRPr>
            </a:lvl2pPr>
            <a:lvl3pPr>
              <a:defRPr>
                <a:solidFill>
                  <a:srgbClr val="222A42"/>
                </a:solidFill>
              </a:defRPr>
            </a:lvl3pPr>
            <a:lvl4pPr>
              <a:defRPr>
                <a:solidFill>
                  <a:srgbClr val="222A42"/>
                </a:solidFill>
              </a:defRPr>
            </a:lvl4pPr>
            <a:lvl5pPr>
              <a:defRPr>
                <a:solidFill>
                  <a:srgbClr val="222A4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6"/>
          <p:cNvSpPr>
            <a:spLocks noGrp="1"/>
          </p:cNvSpPr>
          <p:nvPr>
            <p:ph type="ftr" sz="quarter" idx="10"/>
          </p:nvPr>
        </p:nvSpPr>
        <p:spPr>
          <a:xfrm>
            <a:off x="681039" y="6356352"/>
            <a:ext cx="5943600" cy="501648"/>
          </a:xfrm>
        </p:spPr>
        <p:txBody>
          <a:bodyPr/>
          <a:lstStyle>
            <a:lvl1pPr>
              <a:defRPr>
                <a:solidFill>
                  <a:srgbClr val="222A42"/>
                </a:solidFill>
              </a:defRPr>
            </a:lvl1pPr>
          </a:lstStyle>
          <a:p>
            <a:r>
              <a:rPr lang="en-US"/>
              <a:t>Confidential – Internal Use only</a:t>
            </a:r>
          </a:p>
        </p:txBody>
      </p:sp>
      <p:sp>
        <p:nvSpPr>
          <p:cNvPr id="9" name="Slide Number Placeholder 7"/>
          <p:cNvSpPr>
            <a:spLocks noGrp="1"/>
          </p:cNvSpPr>
          <p:nvPr>
            <p:ph type="sldNum" sz="quarter" idx="11"/>
          </p:nvPr>
        </p:nvSpPr>
        <p:spPr>
          <a:xfrm>
            <a:off x="6996113" y="6356352"/>
            <a:ext cx="2228850" cy="365125"/>
          </a:xfrm>
        </p:spPr>
        <p:txBody>
          <a:bodyPr/>
          <a:lstStyle>
            <a:lvl1pPr>
              <a:defRPr>
                <a:solidFill>
                  <a:srgbClr val="222A42"/>
                </a:solidFill>
              </a:defRPr>
            </a:lvl1pPr>
          </a:lstStyle>
          <a:p>
            <a:fld id="{32774A39-C7C7-BD47-8B40-29136095B8DD}" type="slidenum">
              <a:rPr lang="en-US" smtClean="0"/>
              <a:pPr/>
              <a:t>‹#›</a:t>
            </a:fld>
            <a:endParaRPr lang="en-US"/>
          </a:p>
        </p:txBody>
      </p:sp>
    </p:spTree>
    <p:extLst>
      <p:ext uri="{BB962C8B-B14F-4D97-AF65-F5344CB8AC3E}">
        <p14:creationId xmlns:p14="http://schemas.microsoft.com/office/powerpoint/2010/main" val="28419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lvl1pPr>
              <a:defRPr>
                <a:solidFill>
                  <a:srgbClr val="222A42"/>
                </a:solidFill>
              </a:defRPr>
            </a:lvl1p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solidFill>
                  <a:srgbClr val="222A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lvl1pPr>
              <a:defRPr>
                <a:solidFill>
                  <a:srgbClr val="222A42"/>
                </a:solidFill>
              </a:defRPr>
            </a:lvl1pPr>
            <a:lvl2pPr>
              <a:defRPr>
                <a:solidFill>
                  <a:srgbClr val="222A42"/>
                </a:solidFill>
              </a:defRPr>
            </a:lvl2pPr>
            <a:lvl3pPr>
              <a:defRPr>
                <a:solidFill>
                  <a:srgbClr val="222A42"/>
                </a:solidFill>
              </a:defRPr>
            </a:lvl3pPr>
            <a:lvl4pPr>
              <a:defRPr>
                <a:solidFill>
                  <a:srgbClr val="222A42"/>
                </a:solidFill>
              </a:defRPr>
            </a:lvl4pPr>
            <a:lvl5pPr>
              <a:defRPr>
                <a:solidFill>
                  <a:srgbClr val="222A4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solidFill>
                  <a:srgbClr val="222A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lvl1pPr>
              <a:defRPr>
                <a:solidFill>
                  <a:srgbClr val="222A42"/>
                </a:solidFill>
              </a:defRPr>
            </a:lvl1pPr>
            <a:lvl2pPr>
              <a:defRPr>
                <a:solidFill>
                  <a:srgbClr val="222A42"/>
                </a:solidFill>
              </a:defRPr>
            </a:lvl2pPr>
            <a:lvl3pPr>
              <a:defRPr>
                <a:solidFill>
                  <a:srgbClr val="222A42"/>
                </a:solidFill>
              </a:defRPr>
            </a:lvl3pPr>
            <a:lvl4pPr>
              <a:defRPr>
                <a:solidFill>
                  <a:srgbClr val="222A42"/>
                </a:solidFill>
              </a:defRPr>
            </a:lvl4pPr>
            <a:lvl5pPr>
              <a:defRPr>
                <a:solidFill>
                  <a:srgbClr val="222A4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Footer Placeholder 6"/>
          <p:cNvSpPr>
            <a:spLocks noGrp="1"/>
          </p:cNvSpPr>
          <p:nvPr>
            <p:ph type="ftr" sz="quarter" idx="10"/>
          </p:nvPr>
        </p:nvSpPr>
        <p:spPr>
          <a:xfrm>
            <a:off x="681039" y="6356352"/>
            <a:ext cx="5943600" cy="501648"/>
          </a:xfrm>
        </p:spPr>
        <p:txBody>
          <a:bodyPr/>
          <a:lstStyle>
            <a:lvl1pPr>
              <a:defRPr>
                <a:solidFill>
                  <a:srgbClr val="222A42"/>
                </a:solidFill>
              </a:defRPr>
            </a:lvl1pPr>
          </a:lstStyle>
          <a:p>
            <a:r>
              <a:rPr lang="en-US"/>
              <a:t>Confidential – Internal Use only</a:t>
            </a:r>
          </a:p>
        </p:txBody>
      </p:sp>
      <p:sp>
        <p:nvSpPr>
          <p:cNvPr id="11" name="Slide Number Placeholder 7"/>
          <p:cNvSpPr>
            <a:spLocks noGrp="1"/>
          </p:cNvSpPr>
          <p:nvPr>
            <p:ph type="sldNum" sz="quarter" idx="11"/>
          </p:nvPr>
        </p:nvSpPr>
        <p:spPr>
          <a:xfrm>
            <a:off x="6996113" y="6356352"/>
            <a:ext cx="2228850" cy="365125"/>
          </a:xfrm>
        </p:spPr>
        <p:txBody>
          <a:bodyPr/>
          <a:lstStyle>
            <a:lvl1pPr>
              <a:defRPr>
                <a:solidFill>
                  <a:srgbClr val="222A42"/>
                </a:solidFill>
              </a:defRPr>
            </a:lvl1pPr>
          </a:lstStyle>
          <a:p>
            <a:fld id="{32774A39-C7C7-BD47-8B40-29136095B8DD}" type="slidenum">
              <a:rPr lang="en-US" smtClean="0"/>
              <a:pPr/>
              <a:t>‹#›</a:t>
            </a:fld>
            <a:endParaRPr lang="en-US"/>
          </a:p>
        </p:txBody>
      </p:sp>
    </p:spTree>
    <p:extLst>
      <p:ext uri="{BB962C8B-B14F-4D97-AF65-F5344CB8AC3E}">
        <p14:creationId xmlns:p14="http://schemas.microsoft.com/office/powerpoint/2010/main" val="50030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EDDFDF">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2A42"/>
                </a:solidFill>
              </a:defRPr>
            </a:lvl1pPr>
          </a:lstStyle>
          <a:p>
            <a:r>
              <a:rPr lang="en-GB"/>
              <a:t>Click to edit Master title style</a:t>
            </a:r>
            <a:endParaRPr lang="en-US"/>
          </a:p>
        </p:txBody>
      </p:sp>
      <p:sp>
        <p:nvSpPr>
          <p:cNvPr id="6" name="Footer Placeholder 6"/>
          <p:cNvSpPr>
            <a:spLocks noGrp="1"/>
          </p:cNvSpPr>
          <p:nvPr>
            <p:ph type="ftr" sz="quarter" idx="10"/>
          </p:nvPr>
        </p:nvSpPr>
        <p:spPr>
          <a:xfrm>
            <a:off x="681039" y="6356352"/>
            <a:ext cx="5943600" cy="501648"/>
          </a:xfrm>
        </p:spPr>
        <p:txBody>
          <a:bodyPr/>
          <a:lstStyle>
            <a:lvl1pPr>
              <a:defRPr>
                <a:solidFill>
                  <a:srgbClr val="222A42"/>
                </a:solidFill>
              </a:defRPr>
            </a:lvl1pPr>
          </a:lstStyle>
          <a:p>
            <a:r>
              <a:rPr lang="en-US"/>
              <a:t>Confidential – Internal Use only</a:t>
            </a:r>
          </a:p>
        </p:txBody>
      </p:sp>
      <p:sp>
        <p:nvSpPr>
          <p:cNvPr id="7" name="Slide Number Placeholder 7"/>
          <p:cNvSpPr>
            <a:spLocks noGrp="1"/>
          </p:cNvSpPr>
          <p:nvPr>
            <p:ph type="sldNum" sz="quarter" idx="11"/>
          </p:nvPr>
        </p:nvSpPr>
        <p:spPr>
          <a:xfrm>
            <a:off x="6996113" y="6356352"/>
            <a:ext cx="2228850" cy="365125"/>
          </a:xfrm>
        </p:spPr>
        <p:txBody>
          <a:bodyPr/>
          <a:lstStyle>
            <a:lvl1pPr>
              <a:defRPr>
                <a:solidFill>
                  <a:srgbClr val="222A42"/>
                </a:solidFill>
              </a:defRPr>
            </a:lvl1pPr>
          </a:lstStyle>
          <a:p>
            <a:fld id="{32774A39-C7C7-BD47-8B40-29136095B8DD}" type="slidenum">
              <a:rPr lang="en-US" smtClean="0"/>
              <a:pPr/>
              <a:t>‹#›</a:t>
            </a:fld>
            <a:endParaRPr lang="en-US"/>
          </a:p>
        </p:txBody>
      </p:sp>
    </p:spTree>
    <p:extLst>
      <p:ext uri="{BB962C8B-B14F-4D97-AF65-F5344CB8AC3E}">
        <p14:creationId xmlns:p14="http://schemas.microsoft.com/office/powerpoint/2010/main" val="124676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6"/>
          <p:cNvSpPr>
            <a:spLocks noGrp="1"/>
          </p:cNvSpPr>
          <p:nvPr>
            <p:ph type="ftr" sz="quarter" idx="10"/>
          </p:nvPr>
        </p:nvSpPr>
        <p:spPr>
          <a:xfrm>
            <a:off x="681039" y="6356352"/>
            <a:ext cx="5943600" cy="501648"/>
          </a:xfrm>
        </p:spPr>
        <p:txBody>
          <a:bodyPr/>
          <a:lstStyle>
            <a:lvl1pPr>
              <a:defRPr>
                <a:solidFill>
                  <a:srgbClr val="222A42"/>
                </a:solidFill>
              </a:defRPr>
            </a:lvl1pPr>
          </a:lstStyle>
          <a:p>
            <a:r>
              <a:rPr lang="en-US"/>
              <a:t>Confidential – Internal Use only</a:t>
            </a:r>
          </a:p>
        </p:txBody>
      </p:sp>
      <p:sp>
        <p:nvSpPr>
          <p:cNvPr id="6" name="Slide Number Placeholder 7"/>
          <p:cNvSpPr>
            <a:spLocks noGrp="1"/>
          </p:cNvSpPr>
          <p:nvPr>
            <p:ph type="sldNum" sz="quarter" idx="11"/>
          </p:nvPr>
        </p:nvSpPr>
        <p:spPr>
          <a:xfrm>
            <a:off x="6996113" y="6356352"/>
            <a:ext cx="2228850" cy="365125"/>
          </a:xfrm>
        </p:spPr>
        <p:txBody>
          <a:bodyPr/>
          <a:lstStyle>
            <a:lvl1pPr>
              <a:defRPr>
                <a:solidFill>
                  <a:srgbClr val="222A42"/>
                </a:solidFill>
              </a:defRPr>
            </a:lvl1pPr>
          </a:lstStyle>
          <a:p>
            <a:fld id="{32774A39-C7C7-BD47-8B40-29136095B8DD}" type="slidenum">
              <a:rPr lang="en-US" smtClean="0"/>
              <a:pPr/>
              <a:t>‹#›</a:t>
            </a:fld>
            <a:endParaRPr lang="en-US"/>
          </a:p>
        </p:txBody>
      </p:sp>
    </p:spTree>
    <p:extLst>
      <p:ext uri="{BB962C8B-B14F-4D97-AF65-F5344CB8AC3E}">
        <p14:creationId xmlns:p14="http://schemas.microsoft.com/office/powerpoint/2010/main" val="140752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solidFill>
                  <a:srgbClr val="222A42"/>
                </a:solidFill>
              </a:defRPr>
            </a:lvl1pPr>
          </a:lstStyle>
          <a:p>
            <a:r>
              <a:rPr lang="en-GB"/>
              <a:t>Click to edit Master title style</a:t>
            </a:r>
            <a:endParaRPr lang="en-US"/>
          </a:p>
        </p:txBody>
      </p:sp>
      <p:sp>
        <p:nvSpPr>
          <p:cNvPr id="3" name="Content Placeholder 2"/>
          <p:cNvSpPr>
            <a:spLocks noGrp="1"/>
          </p:cNvSpPr>
          <p:nvPr>
            <p:ph idx="1"/>
          </p:nvPr>
        </p:nvSpPr>
        <p:spPr>
          <a:xfrm>
            <a:off x="4211340" y="987427"/>
            <a:ext cx="5014913" cy="4873625"/>
          </a:xfrm>
        </p:spPr>
        <p:txBody>
          <a:bodyPr/>
          <a:lstStyle>
            <a:lvl1pPr>
              <a:defRPr sz="3200">
                <a:solidFill>
                  <a:srgbClr val="222A42"/>
                </a:solidFill>
              </a:defRPr>
            </a:lvl1pPr>
            <a:lvl2pPr>
              <a:defRPr sz="2800">
                <a:solidFill>
                  <a:srgbClr val="222A42"/>
                </a:solidFill>
              </a:defRPr>
            </a:lvl2pPr>
            <a:lvl3pPr>
              <a:defRPr sz="2400">
                <a:solidFill>
                  <a:srgbClr val="222A42"/>
                </a:solidFill>
              </a:defRPr>
            </a:lvl3pPr>
            <a:lvl4pPr>
              <a:defRPr sz="2000">
                <a:solidFill>
                  <a:srgbClr val="222A42"/>
                </a:solidFill>
              </a:defRPr>
            </a:lvl4pPr>
            <a:lvl5pPr>
              <a:defRPr sz="2000">
                <a:solidFill>
                  <a:srgbClr val="222A42"/>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solidFill>
                  <a:srgbClr val="222A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Footer Placeholder 6"/>
          <p:cNvSpPr>
            <a:spLocks noGrp="1"/>
          </p:cNvSpPr>
          <p:nvPr>
            <p:ph type="ftr" sz="quarter" idx="10"/>
          </p:nvPr>
        </p:nvSpPr>
        <p:spPr>
          <a:xfrm>
            <a:off x="681039" y="6356352"/>
            <a:ext cx="5943600" cy="501648"/>
          </a:xfrm>
        </p:spPr>
        <p:txBody>
          <a:bodyPr/>
          <a:lstStyle>
            <a:lvl1pPr>
              <a:defRPr>
                <a:solidFill>
                  <a:srgbClr val="222A42"/>
                </a:solidFill>
              </a:defRPr>
            </a:lvl1pPr>
          </a:lstStyle>
          <a:p>
            <a:r>
              <a:rPr lang="en-US"/>
              <a:t>Confidential – Internal Use only</a:t>
            </a:r>
          </a:p>
        </p:txBody>
      </p:sp>
      <p:sp>
        <p:nvSpPr>
          <p:cNvPr id="9" name="Slide Number Placeholder 7"/>
          <p:cNvSpPr>
            <a:spLocks noGrp="1"/>
          </p:cNvSpPr>
          <p:nvPr>
            <p:ph type="sldNum" sz="quarter" idx="11"/>
          </p:nvPr>
        </p:nvSpPr>
        <p:spPr>
          <a:xfrm>
            <a:off x="6996113" y="6356352"/>
            <a:ext cx="2228850" cy="365125"/>
          </a:xfrm>
        </p:spPr>
        <p:txBody>
          <a:bodyPr/>
          <a:lstStyle>
            <a:lvl1pPr>
              <a:defRPr>
                <a:solidFill>
                  <a:srgbClr val="222A42"/>
                </a:solidFill>
              </a:defRPr>
            </a:lvl1pPr>
          </a:lstStyle>
          <a:p>
            <a:fld id="{32774A39-C7C7-BD47-8B40-29136095B8DD}" type="slidenum">
              <a:rPr lang="en-US" smtClean="0"/>
              <a:pPr/>
              <a:t>‹#›</a:t>
            </a:fld>
            <a:endParaRPr lang="en-US"/>
          </a:p>
        </p:txBody>
      </p:sp>
    </p:spTree>
    <p:extLst>
      <p:ext uri="{BB962C8B-B14F-4D97-AF65-F5344CB8AC3E}">
        <p14:creationId xmlns:p14="http://schemas.microsoft.com/office/powerpoint/2010/main" val="181255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solidFill>
                  <a:srgbClr val="222A42"/>
                </a:solidFill>
              </a:defRPr>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solidFill>
                  <a:srgbClr val="222A4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solidFill>
                  <a:srgbClr val="222A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Footer Placeholder 6"/>
          <p:cNvSpPr>
            <a:spLocks noGrp="1"/>
          </p:cNvSpPr>
          <p:nvPr>
            <p:ph type="ftr" sz="quarter" idx="10"/>
          </p:nvPr>
        </p:nvSpPr>
        <p:spPr>
          <a:xfrm>
            <a:off x="681039" y="6356352"/>
            <a:ext cx="5943600" cy="501648"/>
          </a:xfrm>
        </p:spPr>
        <p:txBody>
          <a:bodyPr/>
          <a:lstStyle>
            <a:lvl1pPr>
              <a:defRPr>
                <a:solidFill>
                  <a:srgbClr val="222A42"/>
                </a:solidFill>
              </a:defRPr>
            </a:lvl1pPr>
          </a:lstStyle>
          <a:p>
            <a:r>
              <a:rPr lang="en-US"/>
              <a:t>Confidential – Internal Use only</a:t>
            </a:r>
          </a:p>
        </p:txBody>
      </p:sp>
      <p:sp>
        <p:nvSpPr>
          <p:cNvPr id="9" name="Slide Number Placeholder 7"/>
          <p:cNvSpPr>
            <a:spLocks noGrp="1"/>
          </p:cNvSpPr>
          <p:nvPr>
            <p:ph type="sldNum" sz="quarter" idx="11"/>
          </p:nvPr>
        </p:nvSpPr>
        <p:spPr>
          <a:xfrm>
            <a:off x="6996113" y="6356352"/>
            <a:ext cx="2228850" cy="365125"/>
          </a:xfrm>
        </p:spPr>
        <p:txBody>
          <a:bodyPr/>
          <a:lstStyle>
            <a:lvl1pPr>
              <a:defRPr>
                <a:solidFill>
                  <a:srgbClr val="222A42"/>
                </a:solidFill>
              </a:defRPr>
            </a:lvl1pPr>
          </a:lstStyle>
          <a:p>
            <a:fld id="{32774A39-C7C7-BD47-8B40-29136095B8DD}" type="slidenum">
              <a:rPr lang="en-US" smtClean="0"/>
              <a:pPr/>
              <a:t>‹#›</a:t>
            </a:fld>
            <a:endParaRPr lang="en-US"/>
          </a:p>
        </p:txBody>
      </p:sp>
    </p:spTree>
    <p:extLst>
      <p:ext uri="{BB962C8B-B14F-4D97-AF65-F5344CB8AC3E}">
        <p14:creationId xmlns:p14="http://schemas.microsoft.com/office/powerpoint/2010/main" val="158304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DFDF">
            <a:alpha val="50000"/>
          </a:srgb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1">
            <a:alphaModFix amt="70000"/>
          </a:blip>
          <a:stretch>
            <a:fillRect/>
          </a:stretch>
        </p:blipFill>
        <p:spPr>
          <a:xfrm>
            <a:off x="3610303" y="1285765"/>
            <a:ext cx="2685394" cy="4475656"/>
          </a:xfrm>
          <a:prstGeom prst="rect">
            <a:avLst/>
          </a:prstGeom>
        </p:spPr>
      </p:pic>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681039" y="6356352"/>
            <a:ext cx="5943600" cy="50164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Confidential – Internal Use only</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74A39-C7C7-BD47-8B40-29136095B8DD}" type="slidenum">
              <a:rPr lang="en-US" smtClean="0"/>
              <a:t>‹#›</a:t>
            </a:fld>
            <a:endParaRPr lang="en-US"/>
          </a:p>
        </p:txBody>
      </p:sp>
    </p:spTree>
    <p:extLst>
      <p:ext uri="{BB962C8B-B14F-4D97-AF65-F5344CB8AC3E}">
        <p14:creationId xmlns:p14="http://schemas.microsoft.com/office/powerpoint/2010/main" val="1500179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3" name="Subtitle 2"/>
          <p:cNvSpPr>
            <a:spLocks noGrp="1"/>
          </p:cNvSpPr>
          <p:nvPr>
            <p:ph type="subTitle" idx="1"/>
          </p:nvPr>
        </p:nvSpPr>
        <p:spPr>
          <a:xfrm>
            <a:off x="0" y="4206240"/>
            <a:ext cx="9906000" cy="879566"/>
          </a:xfrm>
        </p:spPr>
        <p:txBody>
          <a:bodyPr>
            <a:normAutofit/>
          </a:bodyPr>
          <a:lstStyle/>
          <a:p>
            <a:r>
              <a:rPr lang="en-US">
                <a:solidFill>
                  <a:srgbClr val="EDDFDF"/>
                </a:solidFill>
                <a:latin typeface="Gill Sans MT Std Light" panose="020B0302020104020203" pitchFamily="34" charset="0"/>
                <a:ea typeface="Arial" charset="0"/>
                <a:cs typeface="Arial" charset="0"/>
              </a:rPr>
              <a:t>Applying to Medical School</a:t>
            </a:r>
          </a:p>
          <a:p>
            <a:r>
              <a:rPr lang="en-US">
                <a:solidFill>
                  <a:srgbClr val="EDDFDF"/>
                </a:solidFill>
                <a:latin typeface="Gill Sans MT Std Light" panose="020B0302020104020203" pitchFamily="34" charset="0"/>
                <a:ea typeface="Arial" charset="0"/>
                <a:cs typeface="Arial" charset="0"/>
              </a:rPr>
              <a:t>A Users Guide</a:t>
            </a:r>
          </a:p>
        </p:txBody>
      </p:sp>
      <p:sp>
        <p:nvSpPr>
          <p:cNvPr id="5" name="TextBox 4"/>
          <p:cNvSpPr txBox="1"/>
          <p:nvPr/>
        </p:nvSpPr>
        <p:spPr>
          <a:xfrm>
            <a:off x="0" y="5211137"/>
            <a:ext cx="9906000" cy="338554"/>
          </a:xfrm>
          <a:prstGeom prst="rect">
            <a:avLst/>
          </a:prstGeom>
          <a:noFill/>
        </p:spPr>
        <p:txBody>
          <a:bodyPr wrap="square" rtlCol="0">
            <a:spAutoFit/>
          </a:bodyPr>
          <a:lstStyle/>
          <a:p>
            <a:pPr algn="ctr"/>
            <a:r>
              <a:rPr lang="en-US" sz="1600" dirty="0">
                <a:solidFill>
                  <a:srgbClr val="EDDFDF"/>
                </a:solidFill>
                <a:latin typeface="Gill Sans MT Std Light" panose="020B0302020104020203" pitchFamily="34" charset="0"/>
                <a:ea typeface="Arial" charset="0"/>
                <a:cs typeface="Arial" charset="0"/>
              </a:rPr>
              <a:t>January 2023</a:t>
            </a:r>
          </a:p>
        </p:txBody>
      </p:sp>
    </p:spTree>
    <p:extLst>
      <p:ext uri="{BB962C8B-B14F-4D97-AF65-F5344CB8AC3E}">
        <p14:creationId xmlns:p14="http://schemas.microsoft.com/office/powerpoint/2010/main" val="159158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rPr>
              <a:t>COVID and 2022 entry</a:t>
            </a:r>
          </a:p>
        </p:txBody>
      </p:sp>
      <p:sp>
        <p:nvSpPr>
          <p:cNvPr id="3" name="Content Placeholder 2">
            <a:extLst>
              <a:ext uri="{FF2B5EF4-FFF2-40B4-BE49-F238E27FC236}">
                <a16:creationId xmlns:a16="http://schemas.microsoft.com/office/drawing/2014/main" id="{102E5A5A-D955-499F-891C-4FA9E67F75F8}"/>
              </a:ext>
            </a:extLst>
          </p:cNvPr>
          <p:cNvSpPr>
            <a:spLocks noGrp="1"/>
          </p:cNvSpPr>
          <p:nvPr>
            <p:ph idx="1"/>
          </p:nvPr>
        </p:nvSpPr>
        <p:spPr>
          <a:xfrm>
            <a:off x="1066346" y="1732451"/>
            <a:ext cx="7765322" cy="4408577"/>
          </a:xfrm>
        </p:spPr>
        <p:txBody>
          <a:bodyPr>
            <a:normAutofit/>
          </a:bodyPr>
          <a:lstStyle/>
          <a:p>
            <a:r>
              <a:rPr lang="en-GB" dirty="0">
                <a:solidFill>
                  <a:schemeClr val="tx1"/>
                </a:solidFill>
              </a:rPr>
              <a:t>The increased size of the 2020 cohort still had an effect</a:t>
            </a:r>
          </a:p>
          <a:p>
            <a:r>
              <a:rPr lang="en-GB" dirty="0">
                <a:solidFill>
                  <a:schemeClr val="tx1"/>
                </a:solidFill>
              </a:rPr>
              <a:t>Assessment Tests and Interviews were more important</a:t>
            </a:r>
          </a:p>
          <a:p>
            <a:r>
              <a:rPr lang="en-GB" dirty="0">
                <a:solidFill>
                  <a:schemeClr val="tx1"/>
                </a:solidFill>
              </a:rPr>
              <a:t>Interviews stayed online</a:t>
            </a:r>
          </a:p>
          <a:p>
            <a:r>
              <a:rPr lang="en-GB" dirty="0">
                <a:solidFill>
                  <a:schemeClr val="tx1"/>
                </a:solidFill>
              </a:rPr>
              <a:t>The cap was still higher </a:t>
            </a:r>
          </a:p>
          <a:p>
            <a:pPr marL="0" indent="0">
              <a:buNone/>
            </a:pPr>
            <a:endParaRPr lang="en-GB" sz="3200" dirty="0">
              <a:solidFill>
                <a:schemeClr val="tx1"/>
              </a:solidFill>
            </a:endParaRPr>
          </a:p>
        </p:txBody>
      </p:sp>
    </p:spTree>
    <p:extLst>
      <p:ext uri="{BB962C8B-B14F-4D97-AF65-F5344CB8AC3E}">
        <p14:creationId xmlns:p14="http://schemas.microsoft.com/office/powerpoint/2010/main" val="2896557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B6F016-B85D-F3BB-9A68-86DE579443BF}"/>
              </a:ext>
            </a:extLst>
          </p:cNvPr>
          <p:cNvSpPr>
            <a:spLocks noGrp="1"/>
          </p:cNvSpPr>
          <p:nvPr>
            <p:ph idx="1"/>
          </p:nvPr>
        </p:nvSpPr>
        <p:spPr/>
        <p:txBody>
          <a:bodyPr/>
          <a:lstStyle/>
          <a:p>
            <a:r>
              <a:rPr lang="en-GB" dirty="0"/>
              <a:t>Cap re-introduced</a:t>
            </a:r>
          </a:p>
          <a:p>
            <a:r>
              <a:rPr lang="en-GB" dirty="0"/>
              <a:t>No evidence that applications have gone down</a:t>
            </a:r>
          </a:p>
          <a:p>
            <a:r>
              <a:rPr lang="en-GB" dirty="0"/>
              <a:t>Interviews seem to be a mixture of in person or online</a:t>
            </a:r>
          </a:p>
          <a:p>
            <a:endParaRPr lang="en-GB" dirty="0"/>
          </a:p>
        </p:txBody>
      </p:sp>
      <p:sp>
        <p:nvSpPr>
          <p:cNvPr id="3" name="Title 2">
            <a:extLst>
              <a:ext uri="{FF2B5EF4-FFF2-40B4-BE49-F238E27FC236}">
                <a16:creationId xmlns:a16="http://schemas.microsoft.com/office/drawing/2014/main" id="{73038002-E25D-80F1-DF1A-225550ECFF27}"/>
              </a:ext>
            </a:extLst>
          </p:cNvPr>
          <p:cNvSpPr>
            <a:spLocks noGrp="1"/>
          </p:cNvSpPr>
          <p:nvPr>
            <p:ph type="title"/>
          </p:nvPr>
        </p:nvSpPr>
        <p:spPr/>
        <p:txBody>
          <a:bodyPr/>
          <a:lstStyle/>
          <a:p>
            <a:r>
              <a:rPr lang="en-GB" dirty="0"/>
              <a:t>2023 Entry</a:t>
            </a:r>
          </a:p>
        </p:txBody>
      </p:sp>
    </p:spTree>
    <p:extLst>
      <p:ext uri="{BB962C8B-B14F-4D97-AF65-F5344CB8AC3E}">
        <p14:creationId xmlns:p14="http://schemas.microsoft.com/office/powerpoint/2010/main" val="1970320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339" y="693360"/>
            <a:ext cx="7765322" cy="5250241"/>
          </a:xfrm>
        </p:spPr>
        <p:txBody>
          <a:bodyPr>
            <a:noAutofit/>
          </a:bodyPr>
          <a:lstStyle/>
          <a:p>
            <a:pPr marL="36900" indent="0" algn="ctr">
              <a:buNone/>
            </a:pPr>
            <a:endParaRPr lang="en-GB" sz="4000">
              <a:solidFill>
                <a:schemeClr val="tx1"/>
              </a:solidFill>
            </a:endParaRPr>
          </a:p>
          <a:p>
            <a:pPr marL="36900" indent="0" algn="ctr">
              <a:buNone/>
            </a:pPr>
            <a:endParaRPr lang="en-GB" sz="4000">
              <a:solidFill>
                <a:schemeClr val="tx1"/>
              </a:solidFill>
            </a:endParaRPr>
          </a:p>
          <a:p>
            <a:pPr marL="36900" indent="0" algn="ctr">
              <a:buNone/>
            </a:pPr>
            <a:r>
              <a:rPr lang="en-GB" sz="4000">
                <a:solidFill>
                  <a:schemeClr val="tx1"/>
                </a:solidFill>
              </a:rPr>
              <a:t>A successful candidate is one who displays an overwhelming passion to study medicine and is willing to achieve this goal by any possible route.</a:t>
            </a:r>
          </a:p>
        </p:txBody>
      </p:sp>
    </p:spTree>
    <p:extLst>
      <p:ext uri="{BB962C8B-B14F-4D97-AF65-F5344CB8AC3E}">
        <p14:creationId xmlns:p14="http://schemas.microsoft.com/office/powerpoint/2010/main" val="320836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Type of Course</a:t>
            </a:r>
          </a:p>
        </p:txBody>
      </p:sp>
      <p:sp>
        <p:nvSpPr>
          <p:cNvPr id="3" name="Content Placeholder 2"/>
          <p:cNvSpPr>
            <a:spLocks noGrp="1"/>
          </p:cNvSpPr>
          <p:nvPr>
            <p:ph idx="1"/>
          </p:nvPr>
        </p:nvSpPr>
        <p:spPr>
          <a:xfrm>
            <a:off x="1066346" y="1732450"/>
            <a:ext cx="7765322" cy="4720886"/>
          </a:xfrm>
        </p:spPr>
        <p:txBody>
          <a:bodyPr>
            <a:normAutofit/>
          </a:bodyPr>
          <a:lstStyle/>
          <a:p>
            <a:pPr indent="-305435" algn="just"/>
            <a:r>
              <a:rPr lang="en-GB">
                <a:solidFill>
                  <a:schemeClr val="tx1"/>
                </a:solidFill>
              </a:rPr>
              <a:t>A basic Medicine course takes 5 years</a:t>
            </a:r>
            <a:endParaRPr lang="en-US"/>
          </a:p>
          <a:p>
            <a:pPr indent="-305435" algn="just"/>
            <a:r>
              <a:rPr lang="en-GB">
                <a:solidFill>
                  <a:schemeClr val="tx1"/>
                </a:solidFill>
              </a:rPr>
              <a:t>It is now common to do an extra </a:t>
            </a:r>
            <a:r>
              <a:rPr lang="en-GB" u="sng">
                <a:solidFill>
                  <a:schemeClr val="tx1"/>
                </a:solidFill>
              </a:rPr>
              <a:t>intercalated</a:t>
            </a:r>
            <a:r>
              <a:rPr lang="en-GB">
                <a:solidFill>
                  <a:schemeClr val="tx1"/>
                </a:solidFill>
              </a:rPr>
              <a:t> year </a:t>
            </a:r>
            <a:endParaRPr lang="en-GB">
              <a:ln>
                <a:solidFill>
                  <a:prstClr val="black">
                    <a:lumMod val="75000"/>
                    <a:lumOff val="25000"/>
                    <a:alpha val="10000"/>
                  </a:prstClr>
                </a:solidFill>
              </a:ln>
              <a:solidFill>
                <a:schemeClr val="tx1"/>
              </a:solidFill>
            </a:endParaRPr>
          </a:p>
          <a:p>
            <a:pPr indent="-305435" algn="just"/>
            <a:r>
              <a:rPr lang="en-GB">
                <a:solidFill>
                  <a:schemeClr val="tx1"/>
                </a:solidFill>
              </a:rPr>
              <a:t>This allows you to study a medically related area in detail and you will gain a BSc</a:t>
            </a:r>
            <a:endParaRPr lang="en-GB">
              <a:ln>
                <a:solidFill>
                  <a:prstClr val="black">
                    <a:lumMod val="75000"/>
                    <a:lumOff val="25000"/>
                    <a:alpha val="10000"/>
                  </a:prstClr>
                </a:solidFill>
              </a:ln>
              <a:solidFill>
                <a:schemeClr val="tx1"/>
              </a:solidFill>
            </a:endParaRPr>
          </a:p>
          <a:p>
            <a:pPr indent="-305435" algn="just"/>
            <a:r>
              <a:rPr lang="en-GB">
                <a:solidFill>
                  <a:schemeClr val="tx1"/>
                </a:solidFill>
              </a:rPr>
              <a:t>There are three main types of course. It is critical that candidates apply for the one that suits them</a:t>
            </a:r>
            <a:endParaRPr lang="en-GB">
              <a:ln>
                <a:solidFill>
                  <a:prstClr val="black">
                    <a:lumMod val="75000"/>
                    <a:lumOff val="25000"/>
                    <a:alpha val="10000"/>
                  </a:prstClr>
                </a:solidFill>
              </a:ln>
              <a:solidFill>
                <a:schemeClr val="tx1"/>
              </a:solidFill>
            </a:endParaRPr>
          </a:p>
        </p:txBody>
      </p:sp>
    </p:spTree>
    <p:extLst>
      <p:ext uri="{BB962C8B-B14F-4D97-AF65-F5344CB8AC3E}">
        <p14:creationId xmlns:p14="http://schemas.microsoft.com/office/powerpoint/2010/main" val="348312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Traditional</a:t>
            </a:r>
          </a:p>
        </p:txBody>
      </p:sp>
      <p:sp>
        <p:nvSpPr>
          <p:cNvPr id="3" name="Content Placeholder 2"/>
          <p:cNvSpPr>
            <a:spLocks noGrp="1"/>
          </p:cNvSpPr>
          <p:nvPr>
            <p:ph idx="1"/>
          </p:nvPr>
        </p:nvSpPr>
        <p:spPr/>
        <p:txBody>
          <a:bodyPr>
            <a:noAutofit/>
          </a:bodyPr>
          <a:lstStyle/>
          <a:p>
            <a:pPr indent="-305435" algn="just"/>
            <a:r>
              <a:rPr lang="en-GB">
                <a:solidFill>
                  <a:schemeClr val="tx1"/>
                </a:solidFill>
              </a:rPr>
              <a:t>Taught at Oxford and Cambridge. The course is split into in to two years Pre-Clinical, an intercalated year and then 3 Clinical years</a:t>
            </a:r>
          </a:p>
          <a:p>
            <a:pPr indent="-305435" algn="just"/>
            <a:r>
              <a:rPr lang="en-GB">
                <a:solidFill>
                  <a:schemeClr val="tx1"/>
                </a:solidFill>
              </a:rPr>
              <a:t>It is very academic, the equivalent of completing six A levels each year</a:t>
            </a:r>
          </a:p>
          <a:p>
            <a:pPr indent="-305435" algn="just"/>
            <a:r>
              <a:rPr lang="en-GB">
                <a:solidFill>
                  <a:schemeClr val="tx1"/>
                </a:solidFill>
              </a:rPr>
              <a:t>Oxbridge are after scientists who want to study medicine. There is little patient contact for the first 3 years</a:t>
            </a:r>
          </a:p>
        </p:txBody>
      </p:sp>
    </p:spTree>
    <p:extLst>
      <p:ext uri="{BB962C8B-B14F-4D97-AF65-F5344CB8AC3E}">
        <p14:creationId xmlns:p14="http://schemas.microsoft.com/office/powerpoint/2010/main" val="1661949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Traditional</a:t>
            </a:r>
          </a:p>
        </p:txBody>
      </p:sp>
      <p:sp>
        <p:nvSpPr>
          <p:cNvPr id="3" name="Content Placeholder 2"/>
          <p:cNvSpPr>
            <a:spLocks noGrp="1"/>
          </p:cNvSpPr>
          <p:nvPr>
            <p:ph idx="1"/>
          </p:nvPr>
        </p:nvSpPr>
        <p:spPr/>
        <p:txBody>
          <a:bodyPr>
            <a:normAutofit/>
          </a:bodyPr>
          <a:lstStyle/>
          <a:p>
            <a:pPr marL="36900" indent="0" algn="just">
              <a:buNone/>
            </a:pPr>
            <a:r>
              <a:rPr lang="en-GB">
                <a:solidFill>
                  <a:schemeClr val="tx1"/>
                </a:solidFill>
              </a:rPr>
              <a:t>An example from Cambridge:</a:t>
            </a:r>
          </a:p>
          <a:p>
            <a:pPr algn="just"/>
            <a:r>
              <a:rPr lang="en-GB">
                <a:solidFill>
                  <a:schemeClr val="tx1"/>
                </a:solidFill>
              </a:rPr>
              <a:t>They had 3 interviews in total. In the first the interviewers explained that they were scientists so will not be asking any ‘medic’ questions</a:t>
            </a:r>
          </a:p>
          <a:p>
            <a:pPr algn="just"/>
            <a:r>
              <a:rPr lang="en-GB">
                <a:solidFill>
                  <a:schemeClr val="tx1"/>
                </a:solidFill>
              </a:rPr>
              <a:t>The third interview also did not contain any medicine; it did contain maths!</a:t>
            </a:r>
          </a:p>
          <a:p>
            <a:pPr marL="594360" indent="-457200" algn="just"/>
            <a:endParaRPr lang="en-GB">
              <a:solidFill>
                <a:schemeClr val="tx1"/>
              </a:solidFill>
            </a:endParaRPr>
          </a:p>
        </p:txBody>
      </p:sp>
    </p:spTree>
    <p:extLst>
      <p:ext uri="{BB962C8B-B14F-4D97-AF65-F5344CB8AC3E}">
        <p14:creationId xmlns:p14="http://schemas.microsoft.com/office/powerpoint/2010/main" val="1684647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Integrated</a:t>
            </a:r>
          </a:p>
        </p:txBody>
      </p:sp>
      <p:sp>
        <p:nvSpPr>
          <p:cNvPr id="3" name="Content Placeholder 2"/>
          <p:cNvSpPr>
            <a:spLocks noGrp="1"/>
          </p:cNvSpPr>
          <p:nvPr>
            <p:ph idx="1"/>
          </p:nvPr>
        </p:nvSpPr>
        <p:spPr/>
        <p:txBody>
          <a:bodyPr>
            <a:normAutofit/>
          </a:bodyPr>
          <a:lstStyle/>
          <a:p>
            <a:pPr algn="just"/>
            <a:r>
              <a:rPr lang="en-GB">
                <a:solidFill>
                  <a:schemeClr val="tx1"/>
                </a:solidFill>
              </a:rPr>
              <a:t>This is the most common type of course</a:t>
            </a:r>
          </a:p>
          <a:p>
            <a:pPr algn="just"/>
            <a:r>
              <a:rPr lang="en-GB">
                <a:solidFill>
                  <a:schemeClr val="tx1"/>
                </a:solidFill>
              </a:rPr>
              <a:t>The Clinical and Pre-Clinical parts happen at the same time. You are introduced to hospitals and patients very quickly</a:t>
            </a:r>
          </a:p>
          <a:p>
            <a:pPr algn="just"/>
            <a:r>
              <a:rPr lang="en-GB">
                <a:solidFill>
                  <a:schemeClr val="tx1"/>
                </a:solidFill>
              </a:rPr>
              <a:t>This is a good style of course for those who wish to be exposed to the practical side of medicine</a:t>
            </a:r>
          </a:p>
          <a:p>
            <a:endParaRPr lang="en-GB">
              <a:solidFill>
                <a:schemeClr val="tx1"/>
              </a:solidFill>
              <a:effectLst/>
            </a:endParaRPr>
          </a:p>
        </p:txBody>
      </p:sp>
    </p:spTree>
    <p:extLst>
      <p:ext uri="{BB962C8B-B14F-4D97-AF65-F5344CB8AC3E}">
        <p14:creationId xmlns:p14="http://schemas.microsoft.com/office/powerpoint/2010/main" val="2366220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Graduate</a:t>
            </a:r>
          </a:p>
        </p:txBody>
      </p:sp>
      <p:sp>
        <p:nvSpPr>
          <p:cNvPr id="3" name="Content Placeholder 2"/>
          <p:cNvSpPr>
            <a:spLocks noGrp="1"/>
          </p:cNvSpPr>
          <p:nvPr>
            <p:ph idx="1"/>
          </p:nvPr>
        </p:nvSpPr>
        <p:spPr/>
        <p:txBody>
          <a:bodyPr>
            <a:noAutofit/>
          </a:bodyPr>
          <a:lstStyle/>
          <a:p>
            <a:r>
              <a:rPr lang="en-GB">
                <a:solidFill>
                  <a:schemeClr val="tx1"/>
                </a:solidFill>
              </a:rPr>
              <a:t>Apply after completing an undergraduate course in a related subject</a:t>
            </a:r>
          </a:p>
          <a:p>
            <a:r>
              <a:rPr lang="en-GB">
                <a:solidFill>
                  <a:schemeClr val="tx1"/>
                </a:solidFill>
              </a:rPr>
              <a:t>The course lasts four years </a:t>
            </a:r>
          </a:p>
          <a:p>
            <a:r>
              <a:rPr lang="en-GB">
                <a:solidFill>
                  <a:schemeClr val="tx1"/>
                </a:solidFill>
              </a:rPr>
              <a:t>Some universities, e.g. Swansea, have systems in place that make it easier to apply to their graduate course after completing a suitable undergraduate degree</a:t>
            </a:r>
          </a:p>
        </p:txBody>
      </p:sp>
    </p:spTree>
    <p:extLst>
      <p:ext uri="{BB962C8B-B14F-4D97-AF65-F5344CB8AC3E}">
        <p14:creationId xmlns:p14="http://schemas.microsoft.com/office/powerpoint/2010/main" val="206161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Problem Based Learning</a:t>
            </a:r>
          </a:p>
        </p:txBody>
      </p:sp>
      <p:sp>
        <p:nvSpPr>
          <p:cNvPr id="3" name="Content Placeholder 2"/>
          <p:cNvSpPr>
            <a:spLocks noGrp="1"/>
          </p:cNvSpPr>
          <p:nvPr>
            <p:ph idx="1"/>
          </p:nvPr>
        </p:nvSpPr>
        <p:spPr/>
        <p:txBody>
          <a:bodyPr/>
          <a:lstStyle/>
          <a:p>
            <a:pPr algn="just"/>
            <a:r>
              <a:rPr lang="en-GB">
                <a:solidFill>
                  <a:schemeClr val="tx1"/>
                </a:solidFill>
              </a:rPr>
              <a:t>PBL has less emphasis on traditional lectures </a:t>
            </a:r>
          </a:p>
          <a:p>
            <a:pPr algn="just"/>
            <a:r>
              <a:rPr lang="en-GB">
                <a:solidFill>
                  <a:schemeClr val="tx1"/>
                </a:solidFill>
              </a:rPr>
              <a:t>You work in a group to solve problems by dividing up the research</a:t>
            </a:r>
          </a:p>
          <a:p>
            <a:pPr algn="just"/>
            <a:r>
              <a:rPr lang="en-GB">
                <a:solidFill>
                  <a:schemeClr val="tx1"/>
                </a:solidFill>
              </a:rPr>
              <a:t>All medical schools use a form of PBL but the amount varies</a:t>
            </a:r>
          </a:p>
          <a:p>
            <a:pPr algn="just"/>
            <a:r>
              <a:rPr lang="en-GB">
                <a:solidFill>
                  <a:schemeClr val="tx1"/>
                </a:solidFill>
              </a:rPr>
              <a:t>It is excellent for self motivated learners</a:t>
            </a:r>
            <a:endParaRPr lang="en-GB">
              <a:solidFill>
                <a:schemeClr val="tx1"/>
              </a:solidFill>
              <a:effectLst/>
            </a:endParaRPr>
          </a:p>
          <a:p>
            <a:endParaRPr lang="en-GB">
              <a:solidFill>
                <a:schemeClr val="tx1"/>
              </a:solidFill>
              <a:effectLst/>
            </a:endParaRPr>
          </a:p>
        </p:txBody>
      </p:sp>
    </p:spTree>
    <p:extLst>
      <p:ext uri="{BB962C8B-B14F-4D97-AF65-F5344CB8AC3E}">
        <p14:creationId xmlns:p14="http://schemas.microsoft.com/office/powerpoint/2010/main" val="1145265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Foundation Courses</a:t>
            </a:r>
          </a:p>
        </p:txBody>
      </p:sp>
      <p:sp>
        <p:nvSpPr>
          <p:cNvPr id="3" name="Content Placeholder 2"/>
          <p:cNvSpPr>
            <a:spLocks noGrp="1"/>
          </p:cNvSpPr>
          <p:nvPr>
            <p:ph idx="1"/>
          </p:nvPr>
        </p:nvSpPr>
        <p:spPr/>
        <p:txBody>
          <a:bodyPr/>
          <a:lstStyle/>
          <a:p>
            <a:pPr marL="0" indent="0" algn="just">
              <a:buNone/>
            </a:pPr>
            <a:r>
              <a:rPr lang="en-GB">
                <a:solidFill>
                  <a:schemeClr val="tx1"/>
                </a:solidFill>
              </a:rPr>
              <a:t>A year of study before starting the main medical degree. There are two main types:</a:t>
            </a:r>
          </a:p>
          <a:p>
            <a:pPr marL="514350" indent="-514350" algn="just">
              <a:buFont typeface="+mj-lt"/>
              <a:buAutoNum type="arabicPeriod"/>
            </a:pPr>
            <a:r>
              <a:rPr lang="en-GB">
                <a:solidFill>
                  <a:schemeClr val="tx1"/>
                </a:solidFill>
              </a:rPr>
              <a:t>For those who did not take the required science subjects at A level.</a:t>
            </a:r>
          </a:p>
          <a:p>
            <a:pPr marL="514350" indent="-514350" algn="just">
              <a:buFont typeface="+mj-lt"/>
              <a:buAutoNum type="arabicPeriod"/>
            </a:pPr>
            <a:r>
              <a:rPr lang="en-GB">
                <a:solidFill>
                  <a:schemeClr val="tx1"/>
                </a:solidFill>
              </a:rPr>
              <a:t>Designed to widen participation, for those who have the potential to be medics but don’t meet the standard academic requirements.</a:t>
            </a:r>
          </a:p>
          <a:p>
            <a:pPr marL="514350" indent="-514350" algn="just">
              <a:buFont typeface="+mj-lt"/>
              <a:buAutoNum type="arabicPeriod"/>
            </a:pPr>
            <a:endParaRPr lang="en-GB">
              <a:solidFill>
                <a:schemeClr val="tx1"/>
              </a:solidFill>
            </a:endParaRPr>
          </a:p>
          <a:p>
            <a:pPr marL="0" indent="0" algn="just">
              <a:buNone/>
            </a:pPr>
            <a:r>
              <a:rPr lang="en-GB">
                <a:solidFill>
                  <a:schemeClr val="tx1"/>
                </a:solidFill>
              </a:rPr>
              <a:t>The entry requirements vary between universities.</a:t>
            </a:r>
          </a:p>
          <a:p>
            <a:pPr algn="just"/>
            <a:endParaRPr lang="en-GB">
              <a:solidFill>
                <a:schemeClr val="tx1"/>
              </a:solidFill>
              <a:effectLst/>
            </a:endParaRPr>
          </a:p>
          <a:p>
            <a:endParaRPr lang="en-GB">
              <a:solidFill>
                <a:schemeClr val="tx1"/>
              </a:solidFill>
              <a:effectLst/>
            </a:endParaRPr>
          </a:p>
        </p:txBody>
      </p:sp>
    </p:spTree>
    <p:extLst>
      <p:ext uri="{BB962C8B-B14F-4D97-AF65-F5344CB8AC3E}">
        <p14:creationId xmlns:p14="http://schemas.microsoft.com/office/powerpoint/2010/main" val="3754505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Introduction</a:t>
            </a:r>
          </a:p>
        </p:txBody>
      </p:sp>
      <p:sp>
        <p:nvSpPr>
          <p:cNvPr id="3" name="Content Placeholder 2"/>
          <p:cNvSpPr>
            <a:spLocks noGrp="1"/>
          </p:cNvSpPr>
          <p:nvPr>
            <p:ph idx="1"/>
          </p:nvPr>
        </p:nvSpPr>
        <p:spPr/>
        <p:txBody>
          <a:bodyPr>
            <a:normAutofit/>
          </a:bodyPr>
          <a:lstStyle/>
          <a:p>
            <a:pPr indent="-305435" algn="just"/>
            <a:r>
              <a:rPr lang="en-GB" dirty="0">
                <a:ln>
                  <a:solidFill>
                    <a:prstClr val="black">
                      <a:lumMod val="75000"/>
                      <a:lumOff val="25000"/>
                      <a:alpha val="10000"/>
                    </a:prstClr>
                  </a:solidFill>
                </a:ln>
                <a:solidFill>
                  <a:schemeClr val="tx1"/>
                </a:solidFill>
              </a:rPr>
              <a:t>Wycombe Abbey is an independent boarding school for girls.</a:t>
            </a:r>
          </a:p>
          <a:p>
            <a:pPr indent="-305435" algn="just"/>
            <a:r>
              <a:rPr lang="en-GB" dirty="0">
                <a:ln>
                  <a:solidFill>
                    <a:prstClr val="black">
                      <a:lumMod val="75000"/>
                      <a:lumOff val="25000"/>
                      <a:alpha val="10000"/>
                    </a:prstClr>
                  </a:solidFill>
                </a:ln>
                <a:solidFill>
                  <a:schemeClr val="tx1"/>
                </a:solidFill>
              </a:rPr>
              <a:t>We have been supporting pupils applying to medicine for 15 years.</a:t>
            </a:r>
          </a:p>
          <a:p>
            <a:pPr indent="-305435" algn="just"/>
            <a:r>
              <a:rPr lang="en-GB" dirty="0">
                <a:ln>
                  <a:solidFill>
                    <a:prstClr val="black">
                      <a:lumMod val="75000"/>
                      <a:lumOff val="25000"/>
                      <a:alpha val="10000"/>
                    </a:prstClr>
                  </a:solidFill>
                </a:ln>
                <a:solidFill>
                  <a:schemeClr val="tx1"/>
                </a:solidFill>
              </a:rPr>
              <a:t>On average about 15% of the year group apply for medicine.</a:t>
            </a:r>
          </a:p>
          <a:p>
            <a:pPr indent="-305435" algn="just"/>
            <a:r>
              <a:rPr lang="en-GB" dirty="0">
                <a:ln>
                  <a:solidFill>
                    <a:prstClr val="black">
                      <a:lumMod val="75000"/>
                      <a:lumOff val="25000"/>
                      <a:alpha val="10000"/>
                    </a:prstClr>
                  </a:solidFill>
                </a:ln>
                <a:solidFill>
                  <a:schemeClr val="tx1"/>
                </a:solidFill>
              </a:rPr>
              <a:t>This is an adaptation of a talk that we give to the parents’ of our Year 12</a:t>
            </a:r>
          </a:p>
        </p:txBody>
      </p:sp>
    </p:spTree>
    <p:extLst>
      <p:ext uri="{BB962C8B-B14F-4D97-AF65-F5344CB8AC3E}">
        <p14:creationId xmlns:p14="http://schemas.microsoft.com/office/powerpoint/2010/main" val="222309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Time Scale</a:t>
            </a:r>
          </a:p>
        </p:txBody>
      </p:sp>
      <p:sp>
        <p:nvSpPr>
          <p:cNvPr id="3" name="Content Placeholder 2"/>
          <p:cNvSpPr>
            <a:spLocks noGrp="1"/>
          </p:cNvSpPr>
          <p:nvPr>
            <p:ph idx="1"/>
          </p:nvPr>
        </p:nvSpPr>
        <p:spPr/>
        <p:txBody>
          <a:bodyPr>
            <a:noAutofit/>
          </a:bodyPr>
          <a:lstStyle/>
          <a:p>
            <a:r>
              <a:rPr lang="en-GB">
                <a:solidFill>
                  <a:schemeClr val="tx1"/>
                </a:solidFill>
              </a:rPr>
              <a:t>5 Years – Standard course</a:t>
            </a:r>
          </a:p>
          <a:p>
            <a:r>
              <a:rPr lang="en-GB">
                <a:solidFill>
                  <a:schemeClr val="tx1"/>
                </a:solidFill>
              </a:rPr>
              <a:t>6 Years – Standard course after a gap year</a:t>
            </a:r>
          </a:p>
          <a:p>
            <a:r>
              <a:rPr lang="en-GB">
                <a:solidFill>
                  <a:schemeClr val="tx1"/>
                </a:solidFill>
              </a:rPr>
              <a:t>6 Years – Integrated course</a:t>
            </a:r>
          </a:p>
          <a:p>
            <a:r>
              <a:rPr lang="en-GB">
                <a:solidFill>
                  <a:schemeClr val="tx1"/>
                </a:solidFill>
              </a:rPr>
              <a:t>7 Years – Integrated course after a gap year</a:t>
            </a:r>
          </a:p>
          <a:p>
            <a:r>
              <a:rPr lang="en-GB">
                <a:solidFill>
                  <a:schemeClr val="tx1"/>
                </a:solidFill>
              </a:rPr>
              <a:t>7 Years – Graduate entry</a:t>
            </a:r>
          </a:p>
        </p:txBody>
      </p:sp>
    </p:spTree>
    <p:extLst>
      <p:ext uri="{BB962C8B-B14F-4D97-AF65-F5344CB8AC3E}">
        <p14:creationId xmlns:p14="http://schemas.microsoft.com/office/powerpoint/2010/main" val="51920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rPr>
              <a:t>A Levels</a:t>
            </a:r>
          </a:p>
        </p:txBody>
      </p:sp>
      <p:sp>
        <p:nvSpPr>
          <p:cNvPr id="3" name="Content Placeholder 2"/>
          <p:cNvSpPr>
            <a:spLocks noGrp="1"/>
          </p:cNvSpPr>
          <p:nvPr>
            <p:ph idx="1"/>
          </p:nvPr>
        </p:nvSpPr>
        <p:spPr/>
        <p:txBody>
          <a:bodyPr>
            <a:normAutofit/>
          </a:bodyPr>
          <a:lstStyle/>
          <a:p>
            <a:pPr algn="just"/>
            <a:r>
              <a:rPr lang="en-GB">
                <a:solidFill>
                  <a:schemeClr val="tx1"/>
                </a:solidFill>
              </a:rPr>
              <a:t>Medical Schools will give you an offer on 3 A levels taken in one sitting</a:t>
            </a:r>
          </a:p>
          <a:p>
            <a:pPr algn="just"/>
            <a:r>
              <a:rPr lang="en-GB">
                <a:solidFill>
                  <a:schemeClr val="tx1"/>
                </a:solidFill>
              </a:rPr>
              <a:t>You must be studying Chemistry and one other science or Maths</a:t>
            </a:r>
          </a:p>
          <a:p>
            <a:pPr algn="just"/>
            <a:r>
              <a:rPr lang="en-GB">
                <a:solidFill>
                  <a:schemeClr val="tx1"/>
                </a:solidFill>
              </a:rPr>
              <a:t>Further Maths and Maths are considered a single subject by some Medical Schools</a:t>
            </a:r>
          </a:p>
          <a:p>
            <a:pPr indent="-305435" algn="just"/>
            <a:r>
              <a:rPr lang="en-GB">
                <a:solidFill>
                  <a:schemeClr val="tx1"/>
                </a:solidFill>
              </a:rPr>
              <a:t>Some universities recognise EPQ although not as part of your offer</a:t>
            </a:r>
            <a:endParaRPr lang="en-GB">
              <a:ln>
                <a:solidFill>
                  <a:prstClr val="black">
                    <a:lumMod val="75000"/>
                    <a:lumOff val="25000"/>
                    <a:alpha val="10000"/>
                  </a:prstClr>
                </a:solidFill>
              </a:ln>
              <a:solidFill>
                <a:schemeClr val="tx1"/>
              </a:solidFill>
            </a:endParaRPr>
          </a:p>
          <a:p>
            <a:pPr marL="137160" indent="0" algn="just">
              <a:buNone/>
            </a:pPr>
            <a:endParaRPr lang="en-GB">
              <a:solidFill>
                <a:schemeClr val="tx1"/>
              </a:solidFill>
            </a:endParaRPr>
          </a:p>
        </p:txBody>
      </p:sp>
    </p:spTree>
    <p:extLst>
      <p:ext uri="{BB962C8B-B14F-4D97-AF65-F5344CB8AC3E}">
        <p14:creationId xmlns:p14="http://schemas.microsoft.com/office/powerpoint/2010/main" val="800053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rPr>
              <a:t>Combinations of A Levels</a:t>
            </a:r>
          </a:p>
        </p:txBody>
      </p:sp>
      <p:sp>
        <p:nvSpPr>
          <p:cNvPr id="3" name="Content Placeholder 2"/>
          <p:cNvSpPr>
            <a:spLocks noGrp="1"/>
          </p:cNvSpPr>
          <p:nvPr>
            <p:ph idx="1"/>
          </p:nvPr>
        </p:nvSpPr>
        <p:spPr>
          <a:xfrm>
            <a:off x="1066346" y="1732450"/>
            <a:ext cx="7765322" cy="4515950"/>
          </a:xfrm>
        </p:spPr>
        <p:txBody>
          <a:bodyPr>
            <a:normAutofit/>
          </a:bodyPr>
          <a:lstStyle/>
          <a:p>
            <a:pPr algn="just"/>
            <a:r>
              <a:rPr lang="en-GB">
                <a:solidFill>
                  <a:schemeClr val="tx1"/>
                </a:solidFill>
              </a:rPr>
              <a:t>No medical school insists on three sciences </a:t>
            </a:r>
          </a:p>
          <a:p>
            <a:pPr algn="just"/>
            <a:r>
              <a:rPr lang="en-GB">
                <a:solidFill>
                  <a:schemeClr val="tx1"/>
                </a:solidFill>
              </a:rPr>
              <a:t>UCL likes a non science A level</a:t>
            </a:r>
          </a:p>
          <a:p>
            <a:pPr algn="just"/>
            <a:r>
              <a:rPr lang="en-GB">
                <a:solidFill>
                  <a:schemeClr val="tx1"/>
                </a:solidFill>
              </a:rPr>
              <a:t>Cambridge – those taking three sciences have a 25% success rate compared to 5% for those taking two</a:t>
            </a:r>
          </a:p>
          <a:p>
            <a:pPr algn="just"/>
            <a:r>
              <a:rPr lang="en-GB">
                <a:solidFill>
                  <a:schemeClr val="tx1"/>
                </a:solidFill>
              </a:rPr>
              <a:t>Oxford – Candidates offering 2 sciences made up 18% of applications but 10% of offers</a:t>
            </a:r>
          </a:p>
          <a:p>
            <a:pPr algn="just"/>
            <a:r>
              <a:rPr lang="en-GB">
                <a:solidFill>
                  <a:schemeClr val="tx1"/>
                </a:solidFill>
              </a:rPr>
              <a:t>Those taking three sciences &amp; Maths made up 11% of applications compared to 21% of offers</a:t>
            </a:r>
          </a:p>
          <a:p>
            <a:pPr algn="just"/>
            <a:endParaRPr lang="en-GB">
              <a:solidFill>
                <a:schemeClr val="tx1"/>
              </a:solidFill>
            </a:endParaRPr>
          </a:p>
        </p:txBody>
      </p:sp>
    </p:spTree>
    <p:extLst>
      <p:ext uri="{BB962C8B-B14F-4D97-AF65-F5344CB8AC3E}">
        <p14:creationId xmlns:p14="http://schemas.microsoft.com/office/powerpoint/2010/main" val="1277316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rPr>
              <a:t>Choosing a University</a:t>
            </a:r>
            <a:endParaRPr lang="en-GB">
              <a:solidFill>
                <a:schemeClr val="tx1"/>
              </a:solidFill>
              <a:effectLst/>
            </a:endParaRPr>
          </a:p>
        </p:txBody>
      </p:sp>
      <p:sp>
        <p:nvSpPr>
          <p:cNvPr id="3" name="Content Placeholder 2"/>
          <p:cNvSpPr>
            <a:spLocks noGrp="1"/>
          </p:cNvSpPr>
          <p:nvPr>
            <p:ph idx="1"/>
          </p:nvPr>
        </p:nvSpPr>
        <p:spPr>
          <a:xfrm>
            <a:off x="1066346" y="1732450"/>
            <a:ext cx="7765322" cy="4720886"/>
          </a:xfrm>
        </p:spPr>
        <p:txBody>
          <a:bodyPr>
            <a:normAutofit/>
          </a:bodyPr>
          <a:lstStyle/>
          <a:p>
            <a:pPr indent="-305435" algn="just"/>
            <a:r>
              <a:rPr lang="en-GB">
                <a:solidFill>
                  <a:schemeClr val="tx1"/>
                </a:solidFill>
              </a:rPr>
              <a:t>There are no bad medical schools; t</a:t>
            </a:r>
            <a:r>
              <a:rPr lang="en-GB">
                <a:ln>
                  <a:solidFill>
                    <a:prstClr val="black">
                      <a:lumMod val="75000"/>
                      <a:lumOff val="25000"/>
                      <a:alpha val="10000"/>
                    </a:prstClr>
                  </a:solidFill>
                </a:ln>
                <a:solidFill>
                  <a:schemeClr val="tx1"/>
                </a:solidFill>
              </a:rPr>
              <a:t>hey are differentiated by their focus</a:t>
            </a:r>
          </a:p>
          <a:p>
            <a:pPr indent="-305435" algn="just"/>
            <a:r>
              <a:rPr lang="en-GB">
                <a:solidFill>
                  <a:schemeClr val="tx1"/>
                </a:solidFill>
              </a:rPr>
              <a:t>They are looking for candidates that match their course and style of teaching</a:t>
            </a:r>
            <a:endParaRPr lang="en-GB">
              <a:ln>
                <a:solidFill>
                  <a:prstClr val="black">
                    <a:lumMod val="75000"/>
                    <a:lumOff val="25000"/>
                    <a:alpha val="10000"/>
                  </a:prstClr>
                </a:solidFill>
              </a:ln>
              <a:solidFill>
                <a:schemeClr val="tx1"/>
              </a:solidFill>
            </a:endParaRPr>
          </a:p>
          <a:p>
            <a:pPr indent="-305435" algn="just"/>
            <a:r>
              <a:rPr lang="en-GB">
                <a:solidFill>
                  <a:schemeClr val="tx1"/>
                </a:solidFill>
              </a:rPr>
              <a:t>Candidates are more likely to be successful if all 4 choices are for the same type of course</a:t>
            </a:r>
          </a:p>
          <a:p>
            <a:pPr indent="-305435" algn="just"/>
            <a:r>
              <a:rPr lang="en-GB" b="1">
                <a:solidFill>
                  <a:schemeClr val="tx1"/>
                </a:solidFill>
              </a:rPr>
              <a:t>Choose the style of course first and then the universities</a:t>
            </a:r>
            <a:endParaRPr lang="en-GB">
              <a:ln>
                <a:solidFill>
                  <a:prstClr val="black">
                    <a:lumMod val="75000"/>
                    <a:lumOff val="25000"/>
                    <a:alpha val="10000"/>
                  </a:prstClr>
                </a:solidFill>
              </a:ln>
              <a:solidFill>
                <a:schemeClr val="tx1"/>
              </a:solidFill>
            </a:endParaRPr>
          </a:p>
          <a:p>
            <a:pPr indent="-305435"/>
            <a:endParaRPr lang="en-GB">
              <a:ln>
                <a:solidFill>
                  <a:prstClr val="black">
                    <a:lumMod val="75000"/>
                    <a:lumOff val="25000"/>
                    <a:alpha val="10000"/>
                  </a:prstClr>
                </a:solidFill>
              </a:ln>
              <a:solidFill>
                <a:schemeClr val="tx1"/>
              </a:solidFill>
              <a:effectLst/>
            </a:endParaRPr>
          </a:p>
        </p:txBody>
      </p:sp>
    </p:spTree>
    <p:extLst>
      <p:ext uri="{BB962C8B-B14F-4D97-AF65-F5344CB8AC3E}">
        <p14:creationId xmlns:p14="http://schemas.microsoft.com/office/powerpoint/2010/main" val="3773489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D904D98-1ECE-40FD-BF64-129F71C02295}"/>
              </a:ext>
            </a:extLst>
          </p:cNvPr>
          <p:cNvSpPr>
            <a:spLocks noGrp="1"/>
          </p:cNvSpPr>
          <p:nvPr>
            <p:ph type="title"/>
          </p:nvPr>
        </p:nvSpPr>
        <p:spPr>
          <a:xfrm>
            <a:off x="681038" y="1678844"/>
            <a:ext cx="8543925" cy="1325563"/>
          </a:xfrm>
        </p:spPr>
        <p:txBody>
          <a:bodyPr>
            <a:normAutofit/>
          </a:bodyPr>
          <a:lstStyle/>
          <a:p>
            <a:pPr algn="ctr"/>
            <a:r>
              <a:rPr lang="en-GB" sz="2400">
                <a:solidFill>
                  <a:schemeClr val="tx1"/>
                </a:solidFill>
              </a:rPr>
              <a:t>A graph showing the number of applications made to each medical school by Wycombe Abbey pupils 2009-21</a:t>
            </a:r>
          </a:p>
        </p:txBody>
      </p:sp>
      <p:sp>
        <p:nvSpPr>
          <p:cNvPr id="14" name="Rectangle 13">
            <a:extLst>
              <a:ext uri="{FF2B5EF4-FFF2-40B4-BE49-F238E27FC236}">
                <a16:creationId xmlns:a16="http://schemas.microsoft.com/office/drawing/2014/main" id="{649DE88E-5CA2-4F12-BEF2-352870C7ED49}"/>
              </a:ext>
            </a:extLst>
          </p:cNvPr>
          <p:cNvSpPr/>
          <p:nvPr/>
        </p:nvSpPr>
        <p:spPr>
          <a:xfrm>
            <a:off x="2447544" y="4516374"/>
            <a:ext cx="153552" cy="4091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591308C0-BE84-4E5A-A275-53F04DDA1CE0}"/>
              </a:ext>
            </a:extLst>
          </p:cNvPr>
          <p:cNvGrpSpPr/>
          <p:nvPr/>
        </p:nvGrpSpPr>
        <p:grpSpPr>
          <a:xfrm>
            <a:off x="1150870" y="2928591"/>
            <a:ext cx="7596274" cy="3584759"/>
            <a:chOff x="1150870" y="1886319"/>
            <a:chExt cx="7596274" cy="3584759"/>
          </a:xfrm>
        </p:grpSpPr>
        <p:grpSp>
          <p:nvGrpSpPr>
            <p:cNvPr id="2" name="Group 1">
              <a:extLst>
                <a:ext uri="{FF2B5EF4-FFF2-40B4-BE49-F238E27FC236}">
                  <a16:creationId xmlns:a16="http://schemas.microsoft.com/office/drawing/2014/main" id="{1D09A4E1-41F9-4034-BB66-2E8F9C7D2476}"/>
                </a:ext>
              </a:extLst>
            </p:cNvPr>
            <p:cNvGrpSpPr/>
            <p:nvPr/>
          </p:nvGrpSpPr>
          <p:grpSpPr>
            <a:xfrm>
              <a:off x="1150870" y="1886319"/>
              <a:ext cx="7596274" cy="3584759"/>
              <a:chOff x="1150870" y="1886319"/>
              <a:chExt cx="7596274" cy="3584759"/>
            </a:xfrm>
          </p:grpSpPr>
          <p:pic>
            <p:nvPicPr>
              <p:cNvPr id="8" name="Picture 7">
                <a:extLst>
                  <a:ext uri="{FF2B5EF4-FFF2-40B4-BE49-F238E27FC236}">
                    <a16:creationId xmlns:a16="http://schemas.microsoft.com/office/drawing/2014/main" id="{8DFC857F-4942-407A-BA22-3F6724E54D3E}"/>
                  </a:ext>
                </a:extLst>
              </p:cNvPr>
              <p:cNvPicPr>
                <a:picLocks noChangeAspect="1"/>
              </p:cNvPicPr>
              <p:nvPr/>
            </p:nvPicPr>
            <p:blipFill>
              <a:blip r:embed="rId3"/>
              <a:stretch>
                <a:fillRect/>
              </a:stretch>
            </p:blipFill>
            <p:spPr>
              <a:xfrm>
                <a:off x="1150870" y="1886319"/>
                <a:ext cx="7596274" cy="3584759"/>
              </a:xfrm>
              <a:prstGeom prst="rect">
                <a:avLst/>
              </a:prstGeom>
            </p:spPr>
          </p:pic>
          <p:sp>
            <p:nvSpPr>
              <p:cNvPr id="3" name="Rectangle 2">
                <a:extLst>
                  <a:ext uri="{FF2B5EF4-FFF2-40B4-BE49-F238E27FC236}">
                    <a16:creationId xmlns:a16="http://schemas.microsoft.com/office/drawing/2014/main" id="{8457B105-0D93-4DB3-80D3-1527FA86B2DC}"/>
                  </a:ext>
                </a:extLst>
              </p:cNvPr>
              <p:cNvSpPr/>
              <p:nvPr/>
            </p:nvSpPr>
            <p:spPr>
              <a:xfrm>
                <a:off x="2052624" y="4516374"/>
                <a:ext cx="153552" cy="272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602D053-AEE0-4995-AECC-39429E093861}"/>
                  </a:ext>
                </a:extLst>
              </p:cNvPr>
              <p:cNvSpPr/>
              <p:nvPr/>
            </p:nvSpPr>
            <p:spPr>
              <a:xfrm>
                <a:off x="2246376" y="4510278"/>
                <a:ext cx="153552" cy="4579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E331AB3E-A903-484C-A1C5-F4132A917A5B}"/>
                </a:ext>
              </a:extLst>
            </p:cNvPr>
            <p:cNvSpPr/>
            <p:nvPr/>
          </p:nvSpPr>
          <p:spPr>
            <a:xfrm>
              <a:off x="2642616" y="4510278"/>
              <a:ext cx="153552" cy="567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4963541-7DD9-4977-912A-62F8B5A0C5F1}"/>
                </a:ext>
              </a:extLst>
            </p:cNvPr>
            <p:cNvSpPr/>
            <p:nvPr/>
          </p:nvSpPr>
          <p:spPr>
            <a:xfrm>
              <a:off x="3995928" y="4510278"/>
              <a:ext cx="153552" cy="3432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29CEBDB-5AD8-4AE0-B174-9EC7F3B12A76}"/>
                </a:ext>
              </a:extLst>
            </p:cNvPr>
            <p:cNvSpPr/>
            <p:nvPr/>
          </p:nvSpPr>
          <p:spPr>
            <a:xfrm>
              <a:off x="5739960" y="4516374"/>
              <a:ext cx="153552" cy="8827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E16B841-C101-4EF1-8FB8-7747A6CB51C8}"/>
                </a:ext>
              </a:extLst>
            </p:cNvPr>
            <p:cNvSpPr/>
            <p:nvPr/>
          </p:nvSpPr>
          <p:spPr>
            <a:xfrm>
              <a:off x="7085448" y="4516374"/>
              <a:ext cx="153552" cy="5067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itle 1">
            <a:extLst>
              <a:ext uri="{FF2B5EF4-FFF2-40B4-BE49-F238E27FC236}">
                <a16:creationId xmlns:a16="http://schemas.microsoft.com/office/drawing/2014/main" id="{5E96E869-0FAE-4608-87D8-304BC3297457}"/>
              </a:ext>
            </a:extLst>
          </p:cNvPr>
          <p:cNvSpPr txBox="1">
            <a:spLocks/>
          </p:cNvSpPr>
          <p:nvPr/>
        </p:nvSpPr>
        <p:spPr>
          <a:xfrm>
            <a:off x="833438" y="517527"/>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22A42"/>
                </a:solidFill>
                <a:latin typeface="Gill Sans Nova Light" panose="020B0302020104020203" pitchFamily="34" charset="0"/>
                <a:ea typeface="+mj-ea"/>
                <a:cs typeface="+mj-cs"/>
              </a:defRPr>
            </a:lvl1pPr>
          </a:lstStyle>
          <a:p>
            <a:r>
              <a:rPr lang="en-GB">
                <a:solidFill>
                  <a:schemeClr val="tx1"/>
                </a:solidFill>
              </a:rPr>
              <a:t>Choosing a University</a:t>
            </a:r>
          </a:p>
        </p:txBody>
      </p:sp>
    </p:spTree>
    <p:extLst>
      <p:ext uri="{BB962C8B-B14F-4D97-AF65-F5344CB8AC3E}">
        <p14:creationId xmlns:p14="http://schemas.microsoft.com/office/powerpoint/2010/main" val="2489051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latin typeface="Gill Sans Nova Light" panose="020B0302020104020203" pitchFamily="34" charset="0"/>
              </a:rPr>
              <a:t>Oxbridge</a:t>
            </a:r>
          </a:p>
        </p:txBody>
      </p:sp>
      <p:sp>
        <p:nvSpPr>
          <p:cNvPr id="3" name="Content Placeholder 2"/>
          <p:cNvSpPr>
            <a:spLocks noGrp="1"/>
          </p:cNvSpPr>
          <p:nvPr>
            <p:ph sz="half" idx="1"/>
          </p:nvPr>
        </p:nvSpPr>
        <p:spPr>
          <a:xfrm>
            <a:off x="838200" y="1600201"/>
            <a:ext cx="8229600" cy="4525963"/>
          </a:xfrm>
        </p:spPr>
        <p:txBody>
          <a:bodyPr vert="horz" lIns="91440" tIns="45720" rIns="91440" bIns="45720" rtlCol="0" anchor="t">
            <a:noAutofit/>
          </a:bodyPr>
          <a:lstStyle/>
          <a:p>
            <a:pPr algn="just"/>
            <a:r>
              <a:rPr lang="en-GB" dirty="0">
                <a:solidFill>
                  <a:schemeClr val="tx1"/>
                </a:solidFill>
                <a:latin typeface="Gill Sans Nova Light"/>
              </a:rPr>
              <a:t>In other subjects it is worth ‘having a go’ at applying to Oxbridge</a:t>
            </a:r>
          </a:p>
          <a:p>
            <a:pPr algn="just"/>
            <a:r>
              <a:rPr lang="en-GB" dirty="0">
                <a:solidFill>
                  <a:schemeClr val="tx1"/>
                </a:solidFill>
                <a:latin typeface="Gill Sans Nova Light"/>
              </a:rPr>
              <a:t>If you don’t get in you can still expect three or four other offers</a:t>
            </a:r>
          </a:p>
          <a:p>
            <a:pPr algn="just"/>
            <a:r>
              <a:rPr lang="en-GB" dirty="0">
                <a:solidFill>
                  <a:schemeClr val="tx1"/>
                </a:solidFill>
                <a:latin typeface="Gill Sans Nova Light"/>
              </a:rPr>
              <a:t>This is not true for medicine as you are doing well to get one offer</a:t>
            </a:r>
          </a:p>
          <a:p>
            <a:pPr algn="just"/>
            <a:r>
              <a:rPr lang="en-GB" b="1" dirty="0">
                <a:solidFill>
                  <a:schemeClr val="tx1"/>
                </a:solidFill>
                <a:latin typeface="Gill Sans Nova Light"/>
              </a:rPr>
              <a:t>You should only apply to Oxbridge if you feel the course suits you!</a:t>
            </a:r>
          </a:p>
          <a:p>
            <a:pPr algn="just"/>
            <a:r>
              <a:rPr lang="en-GB" dirty="0">
                <a:solidFill>
                  <a:schemeClr val="tx1"/>
                </a:solidFill>
                <a:latin typeface="Gill Sans Nova Light"/>
              </a:rPr>
              <a:t>Otherwise, it is a waste of a valuable option</a:t>
            </a:r>
            <a:endParaRPr lang="en-GB" dirty="0">
              <a:solidFill>
                <a:schemeClr val="tx1"/>
              </a:solidFill>
              <a:effectLst/>
              <a:latin typeface="Gill Sans Nova Light"/>
            </a:endParaRPr>
          </a:p>
        </p:txBody>
      </p:sp>
    </p:spTree>
    <p:extLst>
      <p:ext uri="{BB962C8B-B14F-4D97-AF65-F5344CB8AC3E}">
        <p14:creationId xmlns:p14="http://schemas.microsoft.com/office/powerpoint/2010/main" val="406194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rPr>
              <a:t>Scottish Universities</a:t>
            </a:r>
          </a:p>
        </p:txBody>
      </p:sp>
      <p:sp>
        <p:nvSpPr>
          <p:cNvPr id="3" name="Content Placeholder 2"/>
          <p:cNvSpPr>
            <a:spLocks noGrp="1"/>
          </p:cNvSpPr>
          <p:nvPr>
            <p:ph idx="1"/>
          </p:nvPr>
        </p:nvSpPr>
        <p:spPr/>
        <p:txBody>
          <a:bodyPr/>
          <a:lstStyle/>
          <a:p>
            <a:pPr algn="just"/>
            <a:r>
              <a:rPr lang="en-GB" dirty="0">
                <a:solidFill>
                  <a:schemeClr val="tx1"/>
                </a:solidFill>
              </a:rPr>
              <a:t>Scottish universities have quotas for the number of students from the rest of the UK</a:t>
            </a:r>
          </a:p>
          <a:p>
            <a:pPr algn="just"/>
            <a:r>
              <a:rPr lang="en-GB" dirty="0">
                <a:solidFill>
                  <a:schemeClr val="tx1"/>
                </a:solidFill>
              </a:rPr>
              <a:t>In 2020 Edinburgh had 131 places for Scottish/EU students and 59 for the rest of the UK  </a:t>
            </a:r>
          </a:p>
          <a:p>
            <a:pPr algn="just"/>
            <a:r>
              <a:rPr lang="en-GB" dirty="0">
                <a:solidFill>
                  <a:schemeClr val="tx1"/>
                </a:solidFill>
              </a:rPr>
              <a:t>This year all of our candidates were rejected by Edinburgh in November</a:t>
            </a:r>
          </a:p>
          <a:p>
            <a:pPr algn="just"/>
            <a:r>
              <a:rPr lang="en-GB" dirty="0">
                <a:solidFill>
                  <a:schemeClr val="tx1"/>
                </a:solidFill>
              </a:rPr>
              <a:t>If you do not count as Scottish think twice before applying there</a:t>
            </a:r>
          </a:p>
          <a:p>
            <a:endParaRPr lang="en-GB" dirty="0"/>
          </a:p>
        </p:txBody>
      </p:sp>
    </p:spTree>
    <p:extLst>
      <p:ext uri="{BB962C8B-B14F-4D97-AF65-F5344CB8AC3E}">
        <p14:creationId xmlns:p14="http://schemas.microsoft.com/office/powerpoint/2010/main" val="2238030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latin typeface="Gill Sans Nova Light" panose="020B0302020104020203" pitchFamily="34" charset="0"/>
              </a:rPr>
              <a:t>New Medical Schools</a:t>
            </a:r>
          </a:p>
        </p:txBody>
      </p:sp>
      <p:sp>
        <p:nvSpPr>
          <p:cNvPr id="3" name="Content Placeholder 2"/>
          <p:cNvSpPr>
            <a:spLocks noGrp="1"/>
          </p:cNvSpPr>
          <p:nvPr>
            <p:ph sz="half" idx="1"/>
          </p:nvPr>
        </p:nvSpPr>
        <p:spPr>
          <a:xfrm>
            <a:off x="838200" y="1600201"/>
            <a:ext cx="8229600" cy="4525963"/>
          </a:xfrm>
        </p:spPr>
        <p:txBody>
          <a:bodyPr>
            <a:noAutofit/>
          </a:bodyPr>
          <a:lstStyle/>
          <a:p>
            <a:pPr algn="just"/>
            <a:r>
              <a:rPr lang="en-GB">
                <a:solidFill>
                  <a:schemeClr val="tx1"/>
                </a:solidFill>
                <a:latin typeface="Gill Sans Nova Light" panose="020B0302020104020203" pitchFamily="34" charset="0"/>
              </a:rPr>
              <a:t>Aston University in Birmingham</a:t>
            </a:r>
          </a:p>
          <a:p>
            <a:pPr algn="just"/>
            <a:r>
              <a:rPr lang="en-GB">
                <a:solidFill>
                  <a:schemeClr val="tx1"/>
                </a:solidFill>
                <a:latin typeface="Gill Sans Nova Light" panose="020B0302020104020203" pitchFamily="34" charset="0"/>
              </a:rPr>
              <a:t>University of Lincoln (Run with Nottingham)</a:t>
            </a:r>
          </a:p>
          <a:p>
            <a:r>
              <a:rPr lang="en-GB">
                <a:solidFill>
                  <a:schemeClr val="tx1"/>
                </a:solidFill>
                <a:latin typeface="Gill Sans Nova Light" panose="020B0302020104020203" pitchFamily="34" charset="0"/>
              </a:rPr>
              <a:t>University of Sunderland (Run with Keele)</a:t>
            </a:r>
          </a:p>
          <a:p>
            <a:r>
              <a:rPr lang="en-GB">
                <a:solidFill>
                  <a:schemeClr val="tx1"/>
                </a:solidFill>
                <a:latin typeface="Gill Sans Nova Light" panose="020B0302020104020203" pitchFamily="34" charset="0"/>
              </a:rPr>
              <a:t>Anglia Ruskin University (based in Chelmsford)</a:t>
            </a:r>
          </a:p>
          <a:p>
            <a:r>
              <a:rPr lang="en-GB">
                <a:solidFill>
                  <a:schemeClr val="tx1"/>
                </a:solidFill>
                <a:latin typeface="Gill Sans Nova Light" panose="020B0302020104020203" pitchFamily="34" charset="0"/>
              </a:rPr>
              <a:t>Edge Hill (north of Liverpool)</a:t>
            </a:r>
          </a:p>
          <a:p>
            <a:r>
              <a:rPr lang="en-GB">
                <a:solidFill>
                  <a:schemeClr val="tx1"/>
                </a:solidFill>
                <a:latin typeface="Gill Sans Nova Light" panose="020B0302020104020203" pitchFamily="34" charset="0"/>
              </a:rPr>
              <a:t>Kent and Medway</a:t>
            </a:r>
          </a:p>
          <a:p>
            <a:pPr algn="just"/>
            <a:endParaRPr lang="en-GB">
              <a:solidFill>
                <a:schemeClr val="tx1"/>
              </a:solidFill>
              <a:effectLst/>
            </a:endParaRPr>
          </a:p>
        </p:txBody>
      </p:sp>
    </p:spTree>
    <p:extLst>
      <p:ext uri="{BB962C8B-B14F-4D97-AF65-F5344CB8AC3E}">
        <p14:creationId xmlns:p14="http://schemas.microsoft.com/office/powerpoint/2010/main" val="2971711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5A8E-9BB4-400D-A717-CE6492063111}"/>
              </a:ext>
            </a:extLst>
          </p:cNvPr>
          <p:cNvSpPr>
            <a:spLocks noGrp="1"/>
          </p:cNvSpPr>
          <p:nvPr>
            <p:ph type="title"/>
          </p:nvPr>
        </p:nvSpPr>
        <p:spPr/>
        <p:txBody>
          <a:bodyPr/>
          <a:lstStyle/>
          <a:p>
            <a:r>
              <a:rPr lang="en-GB">
                <a:solidFill>
                  <a:schemeClr val="tx1"/>
                </a:solidFill>
              </a:rPr>
              <a:t>Choosing a University</a:t>
            </a:r>
          </a:p>
        </p:txBody>
      </p:sp>
      <p:sp>
        <p:nvSpPr>
          <p:cNvPr id="3" name="Content Placeholder 2">
            <a:extLst>
              <a:ext uri="{FF2B5EF4-FFF2-40B4-BE49-F238E27FC236}">
                <a16:creationId xmlns:a16="http://schemas.microsoft.com/office/drawing/2014/main" id="{C9F78190-E09B-4437-AA1A-24DCA1DC4CD1}"/>
              </a:ext>
            </a:extLst>
          </p:cNvPr>
          <p:cNvSpPr>
            <a:spLocks noGrp="1"/>
          </p:cNvSpPr>
          <p:nvPr>
            <p:ph idx="1"/>
          </p:nvPr>
        </p:nvSpPr>
        <p:spPr>
          <a:xfrm>
            <a:off x="818607" y="1732451"/>
            <a:ext cx="8334102" cy="970451"/>
          </a:xfrm>
        </p:spPr>
        <p:txBody>
          <a:bodyPr>
            <a:noAutofit/>
          </a:bodyPr>
          <a:lstStyle/>
          <a:p>
            <a:r>
              <a:rPr lang="en-GB">
                <a:solidFill>
                  <a:schemeClr val="tx1"/>
                </a:solidFill>
              </a:rPr>
              <a:t>You must put a range of universities</a:t>
            </a:r>
          </a:p>
          <a:p>
            <a:r>
              <a:rPr lang="en-GB">
                <a:solidFill>
                  <a:schemeClr val="tx1"/>
                </a:solidFill>
              </a:rPr>
              <a:t>If you are young for the year check for age restrictions</a:t>
            </a:r>
          </a:p>
          <a:p>
            <a:r>
              <a:rPr lang="en-GB">
                <a:solidFill>
                  <a:schemeClr val="tx1"/>
                </a:solidFill>
              </a:rPr>
              <a:t>We suggest you follow the guidelines in this table</a:t>
            </a:r>
          </a:p>
        </p:txBody>
      </p:sp>
      <p:pic>
        <p:nvPicPr>
          <p:cNvPr id="4" name="Picture 3">
            <a:extLst>
              <a:ext uri="{FF2B5EF4-FFF2-40B4-BE49-F238E27FC236}">
                <a16:creationId xmlns:a16="http://schemas.microsoft.com/office/drawing/2014/main" id="{5A7D650B-A879-47B4-874E-1AA1434C1A07}"/>
              </a:ext>
            </a:extLst>
          </p:cNvPr>
          <p:cNvPicPr>
            <a:picLocks noChangeAspect="1"/>
          </p:cNvPicPr>
          <p:nvPr/>
        </p:nvPicPr>
        <p:blipFill>
          <a:blip r:embed="rId3"/>
          <a:stretch>
            <a:fillRect/>
          </a:stretch>
        </p:blipFill>
        <p:spPr>
          <a:xfrm>
            <a:off x="1589036" y="3460645"/>
            <a:ext cx="6431837" cy="3176291"/>
          </a:xfrm>
          <a:prstGeom prst="rect">
            <a:avLst/>
          </a:prstGeom>
        </p:spPr>
      </p:pic>
    </p:spTree>
    <p:extLst>
      <p:ext uri="{BB962C8B-B14F-4D97-AF65-F5344CB8AC3E}">
        <p14:creationId xmlns:p14="http://schemas.microsoft.com/office/powerpoint/2010/main" val="2857389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5A8E-9BB4-400D-A717-CE6492063111}"/>
              </a:ext>
            </a:extLst>
          </p:cNvPr>
          <p:cNvSpPr>
            <a:spLocks noGrp="1"/>
          </p:cNvSpPr>
          <p:nvPr>
            <p:ph type="title"/>
          </p:nvPr>
        </p:nvSpPr>
        <p:spPr/>
        <p:txBody>
          <a:bodyPr/>
          <a:lstStyle/>
          <a:p>
            <a:r>
              <a:rPr lang="en-GB">
                <a:solidFill>
                  <a:schemeClr val="tx1"/>
                </a:solidFill>
              </a:rPr>
              <a:t>Successful Candidates</a:t>
            </a:r>
          </a:p>
        </p:txBody>
      </p:sp>
      <p:sp>
        <p:nvSpPr>
          <p:cNvPr id="3" name="Content Placeholder 2">
            <a:extLst>
              <a:ext uri="{FF2B5EF4-FFF2-40B4-BE49-F238E27FC236}">
                <a16:creationId xmlns:a16="http://schemas.microsoft.com/office/drawing/2014/main" id="{C9F78190-E09B-4437-AA1A-24DCA1DC4CD1}"/>
              </a:ext>
            </a:extLst>
          </p:cNvPr>
          <p:cNvSpPr>
            <a:spLocks noGrp="1"/>
          </p:cNvSpPr>
          <p:nvPr>
            <p:ph idx="1"/>
          </p:nvPr>
        </p:nvSpPr>
        <p:spPr>
          <a:xfrm>
            <a:off x="818607" y="1732451"/>
            <a:ext cx="8334102" cy="970451"/>
          </a:xfrm>
        </p:spPr>
        <p:txBody>
          <a:bodyPr>
            <a:noAutofit/>
          </a:bodyPr>
          <a:lstStyle/>
          <a:p>
            <a:r>
              <a:rPr lang="en-GB" dirty="0">
                <a:solidFill>
                  <a:schemeClr val="tx1"/>
                </a:solidFill>
              </a:rPr>
              <a:t>This table compares the choices made by the two extremes in success from last 2021 cohort </a:t>
            </a:r>
          </a:p>
        </p:txBody>
      </p:sp>
      <p:graphicFrame>
        <p:nvGraphicFramePr>
          <p:cNvPr id="5" name="Table 5">
            <a:extLst>
              <a:ext uri="{FF2B5EF4-FFF2-40B4-BE49-F238E27FC236}">
                <a16:creationId xmlns:a16="http://schemas.microsoft.com/office/drawing/2014/main" id="{9C5970A2-5C2B-46FE-A5F4-7629A4AE9774}"/>
              </a:ext>
            </a:extLst>
          </p:cNvPr>
          <p:cNvGraphicFramePr>
            <a:graphicFrameLocks noGrp="1"/>
          </p:cNvGraphicFramePr>
          <p:nvPr>
            <p:extLst>
              <p:ext uri="{D42A27DB-BD31-4B8C-83A1-F6EECF244321}">
                <p14:modId xmlns:p14="http://schemas.microsoft.com/office/powerpoint/2010/main" val="2053084140"/>
              </p:ext>
            </p:extLst>
          </p:nvPr>
        </p:nvGraphicFramePr>
        <p:xfrm>
          <a:off x="1349917" y="2745695"/>
          <a:ext cx="6604000" cy="2926080"/>
        </p:xfrm>
        <a:graphic>
          <a:graphicData uri="http://schemas.openxmlformats.org/drawingml/2006/table">
            <a:tbl>
              <a:tblPr firstRow="1" bandRow="1">
                <a:tableStyleId>{7E9639D4-E3E2-4D34-9284-5A2195B3D0D7}</a:tableStyleId>
              </a:tblPr>
              <a:tblGrid>
                <a:gridCol w="3302000">
                  <a:extLst>
                    <a:ext uri="{9D8B030D-6E8A-4147-A177-3AD203B41FA5}">
                      <a16:colId xmlns:a16="http://schemas.microsoft.com/office/drawing/2014/main" val="3235540308"/>
                    </a:ext>
                  </a:extLst>
                </a:gridCol>
                <a:gridCol w="3302000">
                  <a:extLst>
                    <a:ext uri="{9D8B030D-6E8A-4147-A177-3AD203B41FA5}">
                      <a16:colId xmlns:a16="http://schemas.microsoft.com/office/drawing/2014/main" val="2690632426"/>
                    </a:ext>
                  </a:extLst>
                </a:gridCol>
              </a:tblGrid>
              <a:tr h="370840">
                <a:tc>
                  <a:txBody>
                    <a:bodyPr/>
                    <a:lstStyle/>
                    <a:p>
                      <a:pPr algn="ctr"/>
                      <a:r>
                        <a:rPr lang="en-GB"/>
                        <a:t>Three candidates with 3 or 4 offers</a:t>
                      </a:r>
                    </a:p>
                  </a:txBody>
                  <a:tcPr/>
                </a:tc>
                <a:tc>
                  <a:txBody>
                    <a:bodyPr/>
                    <a:lstStyle/>
                    <a:p>
                      <a:pPr algn="ctr"/>
                      <a:r>
                        <a:rPr lang="en-GB"/>
                        <a:t>Four candidates with no offers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06210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t>KCL</a:t>
                      </a:r>
                    </a:p>
                    <a:p>
                      <a:pPr algn="ctr"/>
                      <a:r>
                        <a:rPr lang="en-GB" b="1"/>
                        <a:t>Bristol</a:t>
                      </a:r>
                    </a:p>
                    <a:p>
                      <a:pPr algn="ctr"/>
                      <a:r>
                        <a:rPr lang="en-GB" b="1"/>
                        <a:t>Glasgow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a:t>Cardiff</a:t>
                      </a:r>
                    </a:p>
                    <a:p>
                      <a:pPr algn="ctr"/>
                      <a:r>
                        <a:rPr lang="en-GB" b="0"/>
                        <a:t>Lancaster</a:t>
                      </a:r>
                    </a:p>
                    <a:p>
                      <a:pPr algn="ctr"/>
                      <a:r>
                        <a:rPr lang="en-GB" b="0"/>
                        <a:t>Manchester</a:t>
                      </a:r>
                    </a:p>
                    <a:p>
                      <a:pPr algn="ctr"/>
                      <a:r>
                        <a:rPr lang="en-GB" b="0"/>
                        <a:t>Newcastle</a:t>
                      </a:r>
                    </a:p>
                    <a:p>
                      <a:pPr algn="ctr"/>
                      <a:r>
                        <a:rPr lang="en-GB" b="0"/>
                        <a:t>Sheffield</a:t>
                      </a:r>
                      <a:endParaRPr lang="en-GB"/>
                    </a:p>
                  </a:txBody>
                  <a:tcPr>
                    <a:lnR w="12700" cap="flat" cmpd="sng" algn="ctr">
                      <a:solidFill>
                        <a:schemeClr val="tx1"/>
                      </a:solidFill>
                      <a:prstDash val="solid"/>
                      <a:round/>
                      <a:headEnd type="none" w="med" len="med"/>
                      <a:tailEnd type="none" w="med" len="med"/>
                    </a:lnR>
                  </a:tcPr>
                </a:tc>
                <a:tc>
                  <a:txBody>
                    <a:bodyPr/>
                    <a:lstStyle/>
                    <a:p>
                      <a:pPr algn="ctr"/>
                      <a:r>
                        <a:rPr lang="en-GB" b="1"/>
                        <a:t>KCL</a:t>
                      </a:r>
                    </a:p>
                    <a:p>
                      <a:pPr algn="ctr"/>
                      <a:r>
                        <a:rPr lang="en-GB" b="1"/>
                        <a:t>Edinburgh</a:t>
                      </a:r>
                    </a:p>
                    <a:p>
                      <a:pPr algn="ctr"/>
                      <a:r>
                        <a:rPr lang="en-GB" b="1"/>
                        <a:t>UCL </a:t>
                      </a:r>
                    </a:p>
                    <a:p>
                      <a:pPr algn="ctr"/>
                      <a:r>
                        <a:rPr lang="en-GB" b="1"/>
                        <a:t>Imperial</a:t>
                      </a:r>
                    </a:p>
                    <a:p>
                      <a:pPr algn="ctr"/>
                      <a:r>
                        <a:rPr lang="en-GB" b="1"/>
                        <a:t>Cambridge</a:t>
                      </a:r>
                    </a:p>
                    <a:p>
                      <a:pPr algn="ctr"/>
                      <a:r>
                        <a:rPr lang="en-GB" b="0"/>
                        <a:t>Queen Mary</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7875420"/>
                  </a:ext>
                </a:extLst>
              </a:tr>
            </a:tbl>
          </a:graphicData>
        </a:graphic>
      </p:graphicFrame>
    </p:spTree>
    <p:extLst>
      <p:ext uri="{BB962C8B-B14F-4D97-AF65-F5344CB8AC3E}">
        <p14:creationId xmlns:p14="http://schemas.microsoft.com/office/powerpoint/2010/main" val="1253083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Aims</a:t>
            </a:r>
          </a:p>
        </p:txBody>
      </p:sp>
      <p:sp>
        <p:nvSpPr>
          <p:cNvPr id="3" name="Content Placeholder 2"/>
          <p:cNvSpPr>
            <a:spLocks noGrp="1"/>
          </p:cNvSpPr>
          <p:nvPr>
            <p:ph idx="1"/>
          </p:nvPr>
        </p:nvSpPr>
        <p:spPr/>
        <p:txBody>
          <a:bodyPr>
            <a:normAutofit/>
          </a:bodyPr>
          <a:lstStyle/>
          <a:p>
            <a:pPr indent="-305435" algn="just"/>
            <a:r>
              <a:rPr lang="en-GB">
                <a:ln>
                  <a:solidFill>
                    <a:prstClr val="black">
                      <a:lumMod val="75000"/>
                      <a:lumOff val="25000"/>
                      <a:alpha val="10000"/>
                    </a:prstClr>
                  </a:solidFill>
                </a:ln>
                <a:solidFill>
                  <a:schemeClr val="tx1"/>
                </a:solidFill>
              </a:rPr>
              <a:t>To share the timetable for applying for medicine</a:t>
            </a:r>
            <a:endParaRPr lang="en-US"/>
          </a:p>
          <a:p>
            <a:pPr indent="-305435" algn="just"/>
            <a:r>
              <a:rPr lang="en-GB">
                <a:solidFill>
                  <a:schemeClr val="tx1"/>
                </a:solidFill>
              </a:rPr>
              <a:t>To demonstrate realistic expectations when applying for medicine</a:t>
            </a:r>
            <a:endParaRPr lang="en-GB">
              <a:ln>
                <a:solidFill>
                  <a:prstClr val="black">
                    <a:lumMod val="75000"/>
                    <a:lumOff val="25000"/>
                    <a:alpha val="10000"/>
                  </a:prstClr>
                </a:solidFill>
              </a:ln>
              <a:solidFill>
                <a:schemeClr val="tx1"/>
              </a:solidFill>
            </a:endParaRPr>
          </a:p>
          <a:p>
            <a:pPr indent="-305435" algn="just"/>
            <a:r>
              <a:rPr lang="en-GB">
                <a:ln>
                  <a:solidFill>
                    <a:prstClr val="black">
                      <a:lumMod val="75000"/>
                      <a:lumOff val="25000"/>
                      <a:alpha val="10000"/>
                    </a:prstClr>
                  </a:solidFill>
                </a:ln>
                <a:solidFill>
                  <a:schemeClr val="tx1"/>
                </a:solidFill>
              </a:rPr>
              <a:t>To outline the qualities of a successful medical applicant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latin typeface="Gill Sans Nova Light" panose="020B0302020104020203" pitchFamily="34" charset="0"/>
              </a:rPr>
              <a:t>Other Options</a:t>
            </a:r>
          </a:p>
        </p:txBody>
      </p:sp>
      <p:sp>
        <p:nvSpPr>
          <p:cNvPr id="3" name="Content Placeholder 2"/>
          <p:cNvSpPr>
            <a:spLocks noGrp="1"/>
          </p:cNvSpPr>
          <p:nvPr>
            <p:ph sz="half" idx="1"/>
          </p:nvPr>
        </p:nvSpPr>
        <p:spPr>
          <a:xfrm>
            <a:off x="838200" y="1600201"/>
            <a:ext cx="8229600" cy="4525963"/>
          </a:xfrm>
        </p:spPr>
        <p:txBody>
          <a:bodyPr>
            <a:noAutofit/>
          </a:bodyPr>
          <a:lstStyle/>
          <a:p>
            <a:pPr algn="just"/>
            <a:r>
              <a:rPr lang="en-GB">
                <a:solidFill>
                  <a:schemeClr val="tx1"/>
                </a:solidFill>
                <a:latin typeface="Gill Sans Nova Light" panose="020B0302020104020203" pitchFamily="34" charset="0"/>
              </a:rPr>
              <a:t>The University of Buckingham Medical School is the first independent medical school in the UK</a:t>
            </a:r>
          </a:p>
          <a:p>
            <a:pPr algn="just"/>
            <a:r>
              <a:rPr lang="en-GB">
                <a:solidFill>
                  <a:schemeClr val="tx1"/>
                </a:solidFill>
                <a:latin typeface="Gill Sans Nova Light" panose="020B0302020104020203" pitchFamily="34" charset="0"/>
              </a:rPr>
              <a:t>The University of Central Lancashire runs a course aimed at fee paying international students</a:t>
            </a:r>
          </a:p>
          <a:p>
            <a:pPr algn="just"/>
            <a:r>
              <a:rPr lang="en-GB">
                <a:solidFill>
                  <a:schemeClr val="tx1"/>
                </a:solidFill>
                <a:latin typeface="Gill Sans Nova Light" panose="020B0302020104020203" pitchFamily="34" charset="0"/>
              </a:rPr>
              <a:t>Queen Mary’s has a campus in Malta</a:t>
            </a:r>
          </a:p>
          <a:p>
            <a:pPr algn="just"/>
            <a:r>
              <a:rPr lang="en-GB">
                <a:solidFill>
                  <a:schemeClr val="tx1"/>
                </a:solidFill>
                <a:latin typeface="Gill Sans Nova Light" panose="020B0302020104020203" pitchFamily="34" charset="0"/>
              </a:rPr>
              <a:t>European universities that teach medicine in English are found in Ireland, Cyprus, Italy and in Eastern Europe</a:t>
            </a:r>
          </a:p>
        </p:txBody>
      </p:sp>
    </p:spTree>
    <p:extLst>
      <p:ext uri="{BB962C8B-B14F-4D97-AF65-F5344CB8AC3E}">
        <p14:creationId xmlns:p14="http://schemas.microsoft.com/office/powerpoint/2010/main" val="2684395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4BBFE-14BD-4729-926F-9297584BEE04}"/>
              </a:ext>
            </a:extLst>
          </p:cNvPr>
          <p:cNvSpPr>
            <a:spLocks noGrp="1"/>
          </p:cNvSpPr>
          <p:nvPr>
            <p:ph type="title"/>
          </p:nvPr>
        </p:nvSpPr>
        <p:spPr/>
        <p:txBody>
          <a:bodyPr/>
          <a:lstStyle/>
          <a:p>
            <a:r>
              <a:rPr lang="en-GB">
                <a:solidFill>
                  <a:schemeClr val="tx1"/>
                </a:solidFill>
              </a:rPr>
              <a:t>Your Fifth Choice</a:t>
            </a:r>
          </a:p>
        </p:txBody>
      </p:sp>
      <p:sp>
        <p:nvSpPr>
          <p:cNvPr id="3" name="Content Placeholder 2">
            <a:extLst>
              <a:ext uri="{FF2B5EF4-FFF2-40B4-BE49-F238E27FC236}">
                <a16:creationId xmlns:a16="http://schemas.microsoft.com/office/drawing/2014/main" id="{236FCCAF-A943-4940-9117-3EE3B5BC0FCF}"/>
              </a:ext>
            </a:extLst>
          </p:cNvPr>
          <p:cNvSpPr>
            <a:spLocks noGrp="1"/>
          </p:cNvSpPr>
          <p:nvPr>
            <p:ph idx="1"/>
          </p:nvPr>
        </p:nvSpPr>
        <p:spPr>
          <a:xfrm>
            <a:off x="879566" y="1628503"/>
            <a:ext cx="7952102" cy="3913317"/>
          </a:xfrm>
        </p:spPr>
        <p:txBody>
          <a:bodyPr>
            <a:noAutofit/>
          </a:bodyPr>
          <a:lstStyle/>
          <a:p>
            <a:r>
              <a:rPr lang="en-GB">
                <a:solidFill>
                  <a:schemeClr val="tx1"/>
                </a:solidFill>
              </a:rPr>
              <a:t>This is normally for a Biological Science</a:t>
            </a:r>
          </a:p>
          <a:p>
            <a:r>
              <a:rPr lang="en-GB">
                <a:solidFill>
                  <a:schemeClr val="tx1"/>
                </a:solidFill>
              </a:rPr>
              <a:t>Some courses are very firm that they will not accept medics. You must do your research</a:t>
            </a:r>
          </a:p>
          <a:p>
            <a:r>
              <a:rPr lang="en-GB">
                <a:solidFill>
                  <a:schemeClr val="tx1"/>
                </a:solidFill>
              </a:rPr>
              <a:t>We would recommend that it has a maximum offer of AAB. If your results are higher than this you should be reapplying the next year</a:t>
            </a:r>
          </a:p>
        </p:txBody>
      </p:sp>
    </p:spTree>
    <p:extLst>
      <p:ext uri="{BB962C8B-B14F-4D97-AF65-F5344CB8AC3E}">
        <p14:creationId xmlns:p14="http://schemas.microsoft.com/office/powerpoint/2010/main" val="2655078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Applying</a:t>
            </a:r>
          </a:p>
        </p:txBody>
      </p:sp>
      <p:sp>
        <p:nvSpPr>
          <p:cNvPr id="3" name="Content Placeholder 2"/>
          <p:cNvSpPr>
            <a:spLocks noGrp="1"/>
          </p:cNvSpPr>
          <p:nvPr>
            <p:ph idx="1"/>
          </p:nvPr>
        </p:nvSpPr>
        <p:spPr>
          <a:xfrm>
            <a:off x="766354" y="1732450"/>
            <a:ext cx="8065314" cy="4450636"/>
          </a:xfrm>
        </p:spPr>
        <p:txBody>
          <a:bodyPr>
            <a:noAutofit/>
          </a:bodyPr>
          <a:lstStyle/>
          <a:p>
            <a:r>
              <a:rPr lang="en-GB">
                <a:solidFill>
                  <a:schemeClr val="tx1"/>
                </a:solidFill>
              </a:rPr>
              <a:t>Writing a personal statement that shows your passion for medicine. This includes reflecting on work experience</a:t>
            </a:r>
          </a:p>
          <a:p>
            <a:r>
              <a:rPr lang="en-GB">
                <a:solidFill>
                  <a:schemeClr val="tx1"/>
                </a:solidFill>
              </a:rPr>
              <a:t>Aptitude Tests (UCAT &amp; BMAT)</a:t>
            </a:r>
          </a:p>
          <a:p>
            <a:r>
              <a:rPr lang="en-GB">
                <a:solidFill>
                  <a:schemeClr val="tx1"/>
                </a:solidFill>
              </a:rPr>
              <a:t>The deadline for the application to reach UCAS is 15 October</a:t>
            </a:r>
          </a:p>
        </p:txBody>
      </p:sp>
    </p:spTree>
    <p:extLst>
      <p:ext uri="{BB962C8B-B14F-4D97-AF65-F5344CB8AC3E}">
        <p14:creationId xmlns:p14="http://schemas.microsoft.com/office/powerpoint/2010/main" val="322738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Work Experience</a:t>
            </a:r>
          </a:p>
        </p:txBody>
      </p:sp>
      <p:sp>
        <p:nvSpPr>
          <p:cNvPr id="3" name="Content Placeholder 2"/>
          <p:cNvSpPr>
            <a:spLocks noGrp="1"/>
          </p:cNvSpPr>
          <p:nvPr>
            <p:ph idx="1"/>
          </p:nvPr>
        </p:nvSpPr>
        <p:spPr>
          <a:xfrm>
            <a:off x="1066346" y="1732450"/>
            <a:ext cx="7765322" cy="4450636"/>
          </a:xfrm>
        </p:spPr>
        <p:txBody>
          <a:bodyPr>
            <a:noAutofit/>
          </a:bodyPr>
          <a:lstStyle/>
          <a:p>
            <a:pPr algn="just"/>
            <a:r>
              <a:rPr lang="en-GB">
                <a:solidFill>
                  <a:schemeClr val="tx1"/>
                </a:solidFill>
              </a:rPr>
              <a:t>Due to COVID clinical work experience is hard to find. However, it is still possible to volunteer</a:t>
            </a:r>
          </a:p>
          <a:p>
            <a:pPr algn="just"/>
            <a:r>
              <a:rPr lang="en-GB">
                <a:solidFill>
                  <a:schemeClr val="tx1"/>
                </a:solidFill>
              </a:rPr>
              <a:t>Brighton and Sussex Medical school and The Royal College of GPs have good virtual work experience programs</a:t>
            </a:r>
          </a:p>
          <a:p>
            <a:pPr algn="just"/>
            <a:r>
              <a:rPr lang="en-GB">
                <a:solidFill>
                  <a:schemeClr val="tx1"/>
                </a:solidFill>
              </a:rPr>
              <a:t>What is important is not what you did but you learnt from the experience. Showing that you have reflected on life as a doctor</a:t>
            </a:r>
          </a:p>
        </p:txBody>
      </p:sp>
    </p:spTree>
    <p:extLst>
      <p:ext uri="{BB962C8B-B14F-4D97-AF65-F5344CB8AC3E}">
        <p14:creationId xmlns:p14="http://schemas.microsoft.com/office/powerpoint/2010/main" val="2194451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latin typeface="Gill Sans Nova Light" panose="020B0302020104020203" pitchFamily="34" charset="0"/>
              </a:rPr>
              <a:t>UCAT</a:t>
            </a:r>
          </a:p>
        </p:txBody>
      </p:sp>
      <p:sp>
        <p:nvSpPr>
          <p:cNvPr id="3" name="Content Placeholder 2"/>
          <p:cNvSpPr>
            <a:spLocks noGrp="1"/>
          </p:cNvSpPr>
          <p:nvPr>
            <p:ph sz="half" idx="1"/>
          </p:nvPr>
        </p:nvSpPr>
        <p:spPr>
          <a:xfrm>
            <a:off x="838200" y="1600201"/>
            <a:ext cx="8075240" cy="4525963"/>
          </a:xfrm>
        </p:spPr>
        <p:txBody>
          <a:bodyPr>
            <a:noAutofit/>
          </a:bodyPr>
          <a:lstStyle/>
          <a:p>
            <a:pPr indent="-305435"/>
            <a:r>
              <a:rPr lang="en-GB">
                <a:solidFill>
                  <a:schemeClr val="tx1"/>
                </a:solidFill>
                <a:latin typeface="Gill Sans Nova Light" panose="020B0302020104020203" pitchFamily="34" charset="0"/>
              </a:rPr>
              <a:t>An aptitude test that looks at various styles of problem solving</a:t>
            </a:r>
            <a:endParaRPr lang="en-GB">
              <a:ln>
                <a:solidFill>
                  <a:prstClr val="black">
                    <a:lumMod val="75000"/>
                    <a:lumOff val="25000"/>
                    <a:alpha val="10000"/>
                  </a:prstClr>
                </a:solidFill>
              </a:ln>
              <a:solidFill>
                <a:schemeClr val="tx1"/>
              </a:solidFill>
              <a:latin typeface="Gill Sans Nova Light" panose="020B0302020104020203" pitchFamily="34" charset="0"/>
            </a:endParaRPr>
          </a:p>
          <a:p>
            <a:pPr indent="-305435"/>
            <a:r>
              <a:rPr lang="en-GB">
                <a:solidFill>
                  <a:schemeClr val="tx1"/>
                </a:solidFill>
                <a:latin typeface="Gill Sans Nova Light" panose="020B0302020104020203" pitchFamily="34" charset="0"/>
              </a:rPr>
              <a:t>It is taken on a computer in a driving test centre. </a:t>
            </a:r>
          </a:p>
          <a:p>
            <a:pPr indent="-305435"/>
            <a:r>
              <a:rPr lang="en-GB">
                <a:solidFill>
                  <a:schemeClr val="tx1"/>
                </a:solidFill>
                <a:latin typeface="Gill Sans Nova Light" panose="020B0302020104020203" pitchFamily="34" charset="0"/>
              </a:rPr>
              <a:t>Candidates need to register and book the test themselves.</a:t>
            </a:r>
            <a:endParaRPr lang="en-GB">
              <a:ln>
                <a:solidFill>
                  <a:prstClr val="black">
                    <a:lumMod val="75000"/>
                    <a:lumOff val="25000"/>
                    <a:alpha val="10000"/>
                  </a:prstClr>
                </a:solidFill>
              </a:ln>
              <a:solidFill>
                <a:schemeClr val="tx1"/>
              </a:solidFill>
              <a:latin typeface="Gill Sans Nova Light" panose="020B0302020104020203" pitchFamily="34" charset="0"/>
            </a:endParaRPr>
          </a:p>
        </p:txBody>
      </p:sp>
    </p:spTree>
    <p:extLst>
      <p:ext uri="{BB962C8B-B14F-4D97-AF65-F5344CB8AC3E}">
        <p14:creationId xmlns:p14="http://schemas.microsoft.com/office/powerpoint/2010/main" val="4061809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latin typeface="Gill Sans Nova Light" panose="020B0302020104020203" pitchFamily="34" charset="0"/>
              </a:rPr>
              <a:t>Preparation for UCAT</a:t>
            </a:r>
          </a:p>
        </p:txBody>
      </p:sp>
      <p:sp>
        <p:nvSpPr>
          <p:cNvPr id="3" name="Content Placeholder 2"/>
          <p:cNvSpPr>
            <a:spLocks noGrp="1"/>
          </p:cNvSpPr>
          <p:nvPr>
            <p:ph sz="half" idx="1"/>
          </p:nvPr>
        </p:nvSpPr>
        <p:spPr>
          <a:xfrm>
            <a:off x="966164" y="5320834"/>
            <a:ext cx="8048608" cy="1362909"/>
          </a:xfrm>
        </p:spPr>
        <p:txBody>
          <a:bodyPr>
            <a:normAutofit/>
          </a:bodyPr>
          <a:lstStyle/>
          <a:p>
            <a:pPr indent="-305435"/>
            <a:r>
              <a:rPr lang="en-GB">
                <a:solidFill>
                  <a:schemeClr val="tx1"/>
                </a:solidFill>
                <a:latin typeface="Gill Sans Nova Light" panose="020B0302020104020203" pitchFamily="34" charset="0"/>
              </a:rPr>
              <a:t>These are two popular books to help you prepare</a:t>
            </a:r>
            <a:endParaRPr lang="en-US">
              <a:solidFill>
                <a:schemeClr val="tx1"/>
              </a:solidFill>
              <a:latin typeface="Gill Sans Nova Light" panose="020B0302020104020203" pitchFamily="34" charset="0"/>
            </a:endParaRPr>
          </a:p>
          <a:p>
            <a:pPr indent="-305435"/>
            <a:r>
              <a:rPr lang="en-GB">
                <a:solidFill>
                  <a:schemeClr val="tx1"/>
                </a:solidFill>
                <a:latin typeface="Gill Sans Nova Light" panose="020B0302020104020203" pitchFamily="34" charset="0"/>
              </a:rPr>
              <a:t>There are practice papers online</a:t>
            </a:r>
            <a:endParaRPr lang="en-GB">
              <a:ln>
                <a:solidFill>
                  <a:prstClr val="black">
                    <a:lumMod val="75000"/>
                    <a:lumOff val="25000"/>
                    <a:alpha val="10000"/>
                  </a:prstClr>
                </a:solidFill>
              </a:ln>
              <a:solidFill>
                <a:schemeClr val="tx1"/>
              </a:solidFill>
              <a:latin typeface="Gill Sans Nova Light" panose="020B0302020104020203" pitchFamily="34" charset="0"/>
            </a:endParaRPr>
          </a:p>
        </p:txBody>
      </p:sp>
      <p:grpSp>
        <p:nvGrpSpPr>
          <p:cNvPr id="7" name="Group 6">
            <a:extLst>
              <a:ext uri="{FF2B5EF4-FFF2-40B4-BE49-F238E27FC236}">
                <a16:creationId xmlns:a16="http://schemas.microsoft.com/office/drawing/2014/main" id="{CE8915B8-1AFA-4326-AAFD-575BD5F00F3C}"/>
              </a:ext>
            </a:extLst>
          </p:cNvPr>
          <p:cNvGrpSpPr/>
          <p:nvPr/>
        </p:nvGrpSpPr>
        <p:grpSpPr>
          <a:xfrm>
            <a:off x="2406523" y="1573386"/>
            <a:ext cx="5093528" cy="3604085"/>
            <a:chOff x="2954495" y="1582493"/>
            <a:chExt cx="5093528" cy="3604085"/>
          </a:xfrm>
        </p:grpSpPr>
        <p:pic>
          <p:nvPicPr>
            <p:cNvPr id="4" name="Picture 3"/>
            <p:cNvPicPr>
              <a:picLocks noChangeAspect="1"/>
            </p:cNvPicPr>
            <p:nvPr/>
          </p:nvPicPr>
          <p:blipFill>
            <a:blip r:embed="rId3"/>
            <a:stretch>
              <a:fillRect/>
            </a:stretch>
          </p:blipFill>
          <p:spPr>
            <a:xfrm>
              <a:off x="5508104" y="1585954"/>
              <a:ext cx="2539919" cy="3600624"/>
            </a:xfrm>
            <a:prstGeom prst="rect">
              <a:avLst/>
            </a:prstGeom>
          </p:spPr>
        </p:pic>
        <p:pic>
          <p:nvPicPr>
            <p:cNvPr id="5" name="Picture 5" descr="A picture containing light, food&#10;&#10;Description generated with very high confidence">
              <a:extLst>
                <a:ext uri="{FF2B5EF4-FFF2-40B4-BE49-F238E27FC236}">
                  <a16:creationId xmlns:a16="http://schemas.microsoft.com/office/drawing/2014/main" id="{69FA4A71-7543-484F-9E6D-23B441DF20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4495" y="1582493"/>
              <a:ext cx="2579263" cy="3601939"/>
            </a:xfrm>
            <a:prstGeom prst="rect">
              <a:avLst/>
            </a:prstGeom>
          </p:spPr>
        </p:pic>
      </p:grpSp>
    </p:spTree>
    <p:extLst>
      <p:ext uri="{BB962C8B-B14F-4D97-AF65-F5344CB8AC3E}">
        <p14:creationId xmlns:p14="http://schemas.microsoft.com/office/powerpoint/2010/main" val="1144058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latin typeface="Gill Sans Nova Light" panose="020B0302020104020203" pitchFamily="34" charset="0"/>
              </a:rPr>
              <a:t>BMAT</a:t>
            </a:r>
          </a:p>
        </p:txBody>
      </p:sp>
      <p:sp>
        <p:nvSpPr>
          <p:cNvPr id="3" name="Content Placeholder 2"/>
          <p:cNvSpPr>
            <a:spLocks noGrp="1"/>
          </p:cNvSpPr>
          <p:nvPr>
            <p:ph sz="half" idx="1"/>
          </p:nvPr>
        </p:nvSpPr>
        <p:spPr>
          <a:xfrm>
            <a:off x="838200" y="1600201"/>
            <a:ext cx="8229600" cy="4525963"/>
          </a:xfrm>
        </p:spPr>
        <p:txBody>
          <a:bodyPr>
            <a:noAutofit/>
          </a:bodyPr>
          <a:lstStyle/>
          <a:p>
            <a:pPr marL="0">
              <a:buNone/>
            </a:pPr>
            <a:r>
              <a:rPr lang="en-GB" dirty="0">
                <a:solidFill>
                  <a:schemeClr val="tx1"/>
                </a:solidFill>
                <a:latin typeface="Gill Sans Nova Light" panose="020B0302020104020203" pitchFamily="34" charset="0"/>
              </a:rPr>
              <a:t>This is used by the following universities: </a:t>
            </a:r>
          </a:p>
          <a:p>
            <a:pPr marL="0">
              <a:buNone/>
            </a:pPr>
            <a:r>
              <a:rPr lang="en-GB" dirty="0">
                <a:solidFill>
                  <a:schemeClr val="tx1"/>
                </a:solidFill>
                <a:latin typeface="Gill Sans Nova Light" panose="020B0302020104020203" pitchFamily="34" charset="0"/>
              </a:rPr>
              <a:t>Cambridge, Oxford, Imperial, UCL, Lancaster, Leeds, Brighton and Sussex. </a:t>
            </a:r>
          </a:p>
          <a:p>
            <a:pPr algn="just"/>
            <a:r>
              <a:rPr lang="en-GB" dirty="0">
                <a:solidFill>
                  <a:schemeClr val="tx1"/>
                </a:solidFill>
                <a:latin typeface="Gill Sans Nova Light" panose="020B0302020104020203" pitchFamily="34" charset="0"/>
              </a:rPr>
              <a:t>A test designed so that the very best candidates find it hard</a:t>
            </a:r>
          </a:p>
          <a:p>
            <a:pPr algn="just"/>
            <a:r>
              <a:rPr lang="en-GB" dirty="0">
                <a:solidFill>
                  <a:schemeClr val="tx1"/>
                </a:solidFill>
                <a:latin typeface="Gill Sans Nova Light" panose="020B0302020104020203" pitchFamily="34" charset="0"/>
              </a:rPr>
              <a:t>It is sat in October/November </a:t>
            </a:r>
          </a:p>
          <a:p>
            <a:pPr algn="just"/>
            <a:r>
              <a:rPr lang="en-GB" dirty="0">
                <a:solidFill>
                  <a:schemeClr val="tx1"/>
                </a:solidFill>
                <a:latin typeface="Gill Sans Nova Light" panose="020B0302020104020203" pitchFamily="34" charset="0"/>
              </a:rPr>
              <a:t>You are registered by the exams office and sit it in school</a:t>
            </a:r>
          </a:p>
        </p:txBody>
      </p:sp>
    </p:spTree>
    <p:extLst>
      <p:ext uri="{BB962C8B-B14F-4D97-AF65-F5344CB8AC3E}">
        <p14:creationId xmlns:p14="http://schemas.microsoft.com/office/powerpoint/2010/main" val="45792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latin typeface="Gill Sans Nova Light" panose="020B0302020104020203" pitchFamily="34" charset="0"/>
              </a:rPr>
              <a:t>BMAT</a:t>
            </a:r>
          </a:p>
        </p:txBody>
      </p:sp>
      <p:sp>
        <p:nvSpPr>
          <p:cNvPr id="4" name="Content Placeholder 3"/>
          <p:cNvSpPr>
            <a:spLocks noGrp="1"/>
          </p:cNvSpPr>
          <p:nvPr>
            <p:ph sz="half" idx="1"/>
          </p:nvPr>
        </p:nvSpPr>
        <p:spPr>
          <a:xfrm>
            <a:off x="992560" y="1600201"/>
            <a:ext cx="8075240" cy="4525963"/>
          </a:xfrm>
        </p:spPr>
        <p:txBody>
          <a:bodyPr>
            <a:noAutofit/>
          </a:bodyPr>
          <a:lstStyle/>
          <a:p>
            <a:pPr marL="0" indent="0" algn="just">
              <a:buNone/>
            </a:pPr>
            <a:r>
              <a:rPr lang="en-GB">
                <a:solidFill>
                  <a:schemeClr val="tx1"/>
                </a:solidFill>
                <a:latin typeface="Gill Sans Nova Light" panose="020B0302020104020203" pitchFamily="34" charset="0"/>
              </a:rPr>
              <a:t>There are three papers; </a:t>
            </a:r>
          </a:p>
          <a:p>
            <a:pPr indent="-305435" algn="just"/>
            <a:r>
              <a:rPr lang="en-GB">
                <a:solidFill>
                  <a:schemeClr val="tx1"/>
                </a:solidFill>
                <a:latin typeface="Gill Sans Nova Light" panose="020B0302020104020203" pitchFamily="34" charset="0"/>
              </a:rPr>
              <a:t>Paper 1 is hour long testing problem solving and critical thinking (maths based)</a:t>
            </a:r>
            <a:endParaRPr lang="en-GB">
              <a:ln>
                <a:solidFill>
                  <a:prstClr val="black">
                    <a:lumMod val="75000"/>
                    <a:lumOff val="25000"/>
                    <a:alpha val="10000"/>
                  </a:prstClr>
                </a:solidFill>
              </a:ln>
              <a:solidFill>
                <a:schemeClr val="tx1"/>
              </a:solidFill>
              <a:latin typeface="Gill Sans Nova Light" panose="020B0302020104020203" pitchFamily="34" charset="0"/>
            </a:endParaRPr>
          </a:p>
          <a:p>
            <a:pPr indent="-305435" algn="just"/>
            <a:r>
              <a:rPr lang="en-GB">
                <a:solidFill>
                  <a:schemeClr val="tx1"/>
                </a:solidFill>
                <a:latin typeface="Gill Sans Nova Light" panose="020B0302020104020203" pitchFamily="34" charset="0"/>
              </a:rPr>
              <a:t>Paper 2 is half an hour and is science based</a:t>
            </a:r>
          </a:p>
          <a:p>
            <a:pPr indent="-305435" algn="just"/>
            <a:r>
              <a:rPr lang="en-GB">
                <a:solidFill>
                  <a:schemeClr val="tx1"/>
                </a:solidFill>
                <a:latin typeface="Gill Sans Nova Light" panose="020B0302020104020203" pitchFamily="34" charset="0"/>
              </a:rPr>
              <a:t>In paper 3 you have half an hour to write an essay.</a:t>
            </a:r>
          </a:p>
          <a:p>
            <a:pPr indent="-305435" algn="just"/>
            <a:r>
              <a:rPr lang="en-GB" b="1">
                <a:solidFill>
                  <a:schemeClr val="tx1"/>
                </a:solidFill>
                <a:latin typeface="Gill Sans Nova Light" panose="020B0302020104020203" pitchFamily="34" charset="0"/>
              </a:rPr>
              <a:t>You do not sit this until after you have made your applications</a:t>
            </a:r>
          </a:p>
          <a:p>
            <a:pPr indent="-305435" algn="just"/>
            <a:r>
              <a:rPr lang="en-GB">
                <a:solidFill>
                  <a:schemeClr val="tx1"/>
                </a:solidFill>
                <a:latin typeface="Gill Sans Nova Light" panose="020B0302020104020203" pitchFamily="34" charset="0"/>
              </a:rPr>
              <a:t>We strongly advise that you only apply to a maximum of 2 BMAT Universities</a:t>
            </a:r>
            <a:endParaRPr lang="en-GB">
              <a:ln>
                <a:solidFill>
                  <a:prstClr val="black">
                    <a:lumMod val="75000"/>
                    <a:lumOff val="25000"/>
                    <a:alpha val="10000"/>
                  </a:prstClr>
                </a:solidFill>
              </a:ln>
              <a:solidFill>
                <a:schemeClr val="tx1"/>
              </a:solidFill>
              <a:latin typeface="Gill Sans Nova Light" panose="020B0302020104020203" pitchFamily="34" charset="0"/>
            </a:endParaRPr>
          </a:p>
        </p:txBody>
      </p:sp>
    </p:spTree>
    <p:extLst>
      <p:ext uri="{BB962C8B-B14F-4D97-AF65-F5344CB8AC3E}">
        <p14:creationId xmlns:p14="http://schemas.microsoft.com/office/powerpoint/2010/main" val="3316969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Selection</a:t>
            </a:r>
          </a:p>
        </p:txBody>
      </p:sp>
      <p:sp>
        <p:nvSpPr>
          <p:cNvPr id="3" name="Content Placeholder 2"/>
          <p:cNvSpPr>
            <a:spLocks noGrp="1"/>
          </p:cNvSpPr>
          <p:nvPr>
            <p:ph idx="1"/>
          </p:nvPr>
        </p:nvSpPr>
        <p:spPr/>
        <p:txBody>
          <a:bodyPr>
            <a:normAutofit/>
          </a:bodyPr>
          <a:lstStyle/>
          <a:p>
            <a:pPr algn="just"/>
            <a:r>
              <a:rPr lang="en-GB">
                <a:solidFill>
                  <a:schemeClr val="tx1"/>
                </a:solidFill>
              </a:rPr>
              <a:t>GCSE results. Many use contextual data i.e. how do your GCSEs match the average for your school.</a:t>
            </a:r>
          </a:p>
          <a:p>
            <a:pPr algn="just"/>
            <a:r>
              <a:rPr lang="en-GB">
                <a:solidFill>
                  <a:schemeClr val="tx1"/>
                </a:solidFill>
              </a:rPr>
              <a:t>UCAT or BMAT </a:t>
            </a:r>
          </a:p>
          <a:p>
            <a:pPr algn="just"/>
            <a:r>
              <a:rPr lang="en-GB">
                <a:solidFill>
                  <a:schemeClr val="tx1"/>
                </a:solidFill>
              </a:rPr>
              <a:t>Your personal statement</a:t>
            </a:r>
          </a:p>
          <a:p>
            <a:pPr algn="just"/>
            <a:r>
              <a:rPr lang="en-GB">
                <a:solidFill>
                  <a:schemeClr val="tx1"/>
                </a:solidFill>
              </a:rPr>
              <a:t>Your school reference</a:t>
            </a:r>
          </a:p>
          <a:p>
            <a:pPr algn="just"/>
            <a:r>
              <a:rPr lang="en-GB">
                <a:solidFill>
                  <a:schemeClr val="tx1"/>
                </a:solidFill>
              </a:rPr>
              <a:t>Your predicted grades</a:t>
            </a:r>
          </a:p>
        </p:txBody>
      </p:sp>
    </p:spTree>
    <p:extLst>
      <p:ext uri="{BB962C8B-B14F-4D97-AF65-F5344CB8AC3E}">
        <p14:creationId xmlns:p14="http://schemas.microsoft.com/office/powerpoint/2010/main" val="2793310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solidFill>
                  <a:schemeClr val="tx1"/>
                </a:solidFill>
                <a:latin typeface="Gill Sans Nova Light" panose="020B0302020104020203" pitchFamily="34" charset="0"/>
              </a:rPr>
              <a:t>Example for Oxford 2020/21</a:t>
            </a:r>
          </a:p>
        </p:txBody>
      </p:sp>
      <p:grpSp>
        <p:nvGrpSpPr>
          <p:cNvPr id="3" name="Group 2">
            <a:extLst>
              <a:ext uri="{FF2B5EF4-FFF2-40B4-BE49-F238E27FC236}">
                <a16:creationId xmlns:a16="http://schemas.microsoft.com/office/drawing/2014/main" id="{2861331E-350D-43DE-8CB4-F89C8B7179B4}"/>
              </a:ext>
            </a:extLst>
          </p:cNvPr>
          <p:cNvGrpSpPr/>
          <p:nvPr/>
        </p:nvGrpSpPr>
        <p:grpSpPr>
          <a:xfrm>
            <a:off x="1086202" y="1988840"/>
            <a:ext cx="7981599" cy="3204000"/>
            <a:chOff x="995912" y="1833562"/>
            <a:chExt cx="7981599" cy="3190875"/>
          </a:xfrm>
        </p:grpSpPr>
        <p:pic>
          <p:nvPicPr>
            <p:cNvPr id="12" name="Picture 11">
              <a:extLst>
                <a:ext uri="{FF2B5EF4-FFF2-40B4-BE49-F238E27FC236}">
                  <a16:creationId xmlns:a16="http://schemas.microsoft.com/office/drawing/2014/main" id="{6C44B83F-5B8C-4A01-B1ED-020C0C9B6173}"/>
                </a:ext>
              </a:extLst>
            </p:cNvPr>
            <p:cNvPicPr>
              <a:picLocks noChangeAspect="1"/>
            </p:cNvPicPr>
            <p:nvPr/>
          </p:nvPicPr>
          <p:blipFill>
            <a:blip r:embed="rId3"/>
            <a:stretch>
              <a:fillRect/>
            </a:stretch>
          </p:blipFill>
          <p:spPr>
            <a:xfrm>
              <a:off x="995912" y="1833562"/>
              <a:ext cx="3020488" cy="3190875"/>
            </a:xfrm>
            <a:prstGeom prst="rect">
              <a:avLst/>
            </a:prstGeom>
          </p:spPr>
        </p:pic>
        <p:pic>
          <p:nvPicPr>
            <p:cNvPr id="2" name="Picture 1">
              <a:extLst>
                <a:ext uri="{FF2B5EF4-FFF2-40B4-BE49-F238E27FC236}">
                  <a16:creationId xmlns:a16="http://schemas.microsoft.com/office/drawing/2014/main" id="{5C1CF4A8-AEF8-4802-828A-B166EDA7BB28}"/>
                </a:ext>
              </a:extLst>
            </p:cNvPr>
            <p:cNvPicPr>
              <a:picLocks noChangeAspect="1"/>
            </p:cNvPicPr>
            <p:nvPr/>
          </p:nvPicPr>
          <p:blipFill>
            <a:blip r:embed="rId4"/>
            <a:stretch>
              <a:fillRect/>
            </a:stretch>
          </p:blipFill>
          <p:spPr>
            <a:xfrm>
              <a:off x="3995936" y="1833562"/>
              <a:ext cx="4981575" cy="3190875"/>
            </a:xfrm>
            <a:prstGeom prst="rect">
              <a:avLst/>
            </a:prstGeom>
            <a:ln>
              <a:solidFill>
                <a:schemeClr val="bg1"/>
              </a:solidFill>
            </a:ln>
          </p:spPr>
        </p:pic>
      </p:grpSp>
    </p:spTree>
    <p:extLst>
      <p:ext uri="{BB962C8B-B14F-4D97-AF65-F5344CB8AC3E}">
        <p14:creationId xmlns:p14="http://schemas.microsoft.com/office/powerpoint/2010/main" val="3435619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The Timetable</a:t>
            </a:r>
          </a:p>
        </p:txBody>
      </p:sp>
      <p:sp>
        <p:nvSpPr>
          <p:cNvPr id="3" name="Content Placeholder 2"/>
          <p:cNvSpPr>
            <a:spLocks noGrp="1"/>
          </p:cNvSpPr>
          <p:nvPr>
            <p:ph idx="1"/>
          </p:nvPr>
        </p:nvSpPr>
        <p:spPr/>
        <p:txBody>
          <a:bodyPr>
            <a:normAutofit/>
          </a:bodyPr>
          <a:lstStyle/>
          <a:p>
            <a:pPr indent="-305435" algn="just"/>
            <a:r>
              <a:rPr lang="en-GB" dirty="0">
                <a:solidFill>
                  <a:schemeClr val="tx1"/>
                </a:solidFill>
              </a:rPr>
              <a:t>May– Register for UCAT </a:t>
            </a:r>
          </a:p>
          <a:p>
            <a:pPr indent="-305435" algn="just"/>
            <a:r>
              <a:rPr lang="en-GB" dirty="0">
                <a:solidFill>
                  <a:schemeClr val="tx1"/>
                </a:solidFill>
              </a:rPr>
              <a:t>June – Book UCAT</a:t>
            </a:r>
          </a:p>
          <a:p>
            <a:pPr indent="-305435" algn="just"/>
            <a:r>
              <a:rPr lang="en-US" dirty="0">
                <a:solidFill>
                  <a:schemeClr val="tx1"/>
                </a:solidFill>
              </a:rPr>
              <a:t>Around 11 July – First day of UCAT testing</a:t>
            </a:r>
          </a:p>
          <a:p>
            <a:pPr indent="-305435" algn="just"/>
            <a:r>
              <a:rPr lang="en-GB" dirty="0">
                <a:solidFill>
                  <a:schemeClr val="tx1"/>
                </a:solidFill>
              </a:rPr>
              <a:t>15</a:t>
            </a:r>
            <a:r>
              <a:rPr lang="en-GB" baseline="30000" dirty="0">
                <a:solidFill>
                  <a:schemeClr val="tx1"/>
                </a:solidFill>
              </a:rPr>
              <a:t> </a:t>
            </a:r>
            <a:r>
              <a:rPr lang="en-GB" dirty="0">
                <a:solidFill>
                  <a:schemeClr val="tx1"/>
                </a:solidFill>
              </a:rPr>
              <a:t>October is the UCAS Deadline</a:t>
            </a:r>
            <a:endParaRPr lang="en-GB" dirty="0">
              <a:ln>
                <a:solidFill>
                  <a:prstClr val="black">
                    <a:lumMod val="75000"/>
                    <a:lumOff val="25000"/>
                    <a:alpha val="10000"/>
                  </a:prstClr>
                </a:solidFill>
              </a:ln>
              <a:solidFill>
                <a:schemeClr val="tx1"/>
              </a:solidFill>
            </a:endParaRPr>
          </a:p>
          <a:p>
            <a:pPr indent="-305435" algn="just"/>
            <a:r>
              <a:rPr lang="en-GB" dirty="0">
                <a:solidFill>
                  <a:schemeClr val="tx1"/>
                </a:solidFill>
              </a:rPr>
              <a:t>October/November BMAT exam</a:t>
            </a:r>
            <a:endParaRPr lang="en-GB" dirty="0">
              <a:ln>
                <a:solidFill>
                  <a:prstClr val="black">
                    <a:lumMod val="75000"/>
                    <a:lumOff val="25000"/>
                    <a:alpha val="10000"/>
                  </a:prstClr>
                </a:solidFill>
              </a:ln>
              <a:solidFill>
                <a:schemeClr val="tx1"/>
              </a:solidFill>
            </a:endParaRPr>
          </a:p>
          <a:p>
            <a:pPr indent="-305435" algn="just"/>
            <a:r>
              <a:rPr lang="en-GB" dirty="0">
                <a:solidFill>
                  <a:schemeClr val="tx1"/>
                </a:solidFill>
              </a:rPr>
              <a:t>Late November interviews start</a:t>
            </a:r>
            <a:endParaRPr lang="en-GB" dirty="0">
              <a:ln>
                <a:solidFill>
                  <a:prstClr val="black">
                    <a:lumMod val="75000"/>
                    <a:lumOff val="25000"/>
                    <a:alpha val="10000"/>
                  </a:prstClr>
                </a:solidFill>
              </a:ln>
              <a:solidFill>
                <a:schemeClr val="tx1"/>
              </a:solidFill>
            </a:endParaRPr>
          </a:p>
          <a:p>
            <a:pPr indent="-305435" algn="just"/>
            <a:r>
              <a:rPr lang="en-GB" dirty="0">
                <a:solidFill>
                  <a:schemeClr val="tx1"/>
                </a:solidFill>
              </a:rPr>
              <a:t>Late March/April, interviews finish with final decisions in Mid- late April</a:t>
            </a:r>
          </a:p>
          <a:p>
            <a:pPr indent="-305435" algn="just"/>
            <a:endParaRPr lang="en-GB" sz="3600" dirty="0">
              <a:ln>
                <a:solidFill>
                  <a:prstClr val="black">
                    <a:lumMod val="75000"/>
                    <a:lumOff val="25000"/>
                    <a:alpha val="10000"/>
                  </a:prstClr>
                </a:solidFill>
              </a:ln>
              <a:solidFill>
                <a:schemeClr val="tx1"/>
              </a:solidFill>
            </a:endParaRPr>
          </a:p>
        </p:txBody>
      </p:sp>
    </p:spTree>
    <p:extLst>
      <p:ext uri="{BB962C8B-B14F-4D97-AF65-F5344CB8AC3E}">
        <p14:creationId xmlns:p14="http://schemas.microsoft.com/office/powerpoint/2010/main" val="2593912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solidFill>
                  <a:schemeClr val="tx1"/>
                </a:solidFill>
                <a:latin typeface="Gill Sans Nova Light" panose="020B0302020104020203" pitchFamily="34" charset="0"/>
              </a:rPr>
              <a:t>Example for Oxford 2020/21</a:t>
            </a:r>
          </a:p>
        </p:txBody>
      </p:sp>
      <p:grpSp>
        <p:nvGrpSpPr>
          <p:cNvPr id="2" name="Group 1">
            <a:extLst>
              <a:ext uri="{FF2B5EF4-FFF2-40B4-BE49-F238E27FC236}">
                <a16:creationId xmlns:a16="http://schemas.microsoft.com/office/drawing/2014/main" id="{BC348616-2218-4211-BCAC-E0C4C98B8160}"/>
              </a:ext>
            </a:extLst>
          </p:cNvPr>
          <p:cNvGrpSpPr/>
          <p:nvPr/>
        </p:nvGrpSpPr>
        <p:grpSpPr>
          <a:xfrm>
            <a:off x="838201" y="1899000"/>
            <a:ext cx="8303521" cy="3060000"/>
            <a:chOff x="323528" y="1615678"/>
            <a:chExt cx="8303521" cy="3060000"/>
          </a:xfrm>
        </p:grpSpPr>
        <p:pic>
          <p:nvPicPr>
            <p:cNvPr id="16" name="Picture 15">
              <a:extLst>
                <a:ext uri="{FF2B5EF4-FFF2-40B4-BE49-F238E27FC236}">
                  <a16:creationId xmlns:a16="http://schemas.microsoft.com/office/drawing/2014/main" id="{FBABE280-C872-4C97-8C8F-097CD6920E2B}"/>
                </a:ext>
              </a:extLst>
            </p:cNvPr>
            <p:cNvPicPr>
              <a:picLocks noChangeAspect="1"/>
            </p:cNvPicPr>
            <p:nvPr/>
          </p:nvPicPr>
          <p:blipFill>
            <a:blip r:embed="rId3"/>
            <a:stretch>
              <a:fillRect/>
            </a:stretch>
          </p:blipFill>
          <p:spPr>
            <a:xfrm>
              <a:off x="323528" y="1615678"/>
              <a:ext cx="3683333" cy="3060000"/>
            </a:xfrm>
            <a:prstGeom prst="rect">
              <a:avLst/>
            </a:prstGeom>
            <a:ln>
              <a:solidFill>
                <a:schemeClr val="bg1"/>
              </a:solidFill>
            </a:ln>
          </p:spPr>
        </p:pic>
        <p:pic>
          <p:nvPicPr>
            <p:cNvPr id="1026" name="Picture 2">
              <a:extLst>
                <a:ext uri="{FF2B5EF4-FFF2-40B4-BE49-F238E27FC236}">
                  <a16:creationId xmlns:a16="http://schemas.microsoft.com/office/drawing/2014/main" id="{FBA16BF5-AFC3-4C8E-A55D-35BC936AB6E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06004" y="1615678"/>
              <a:ext cx="4621045" cy="3060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9613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solidFill>
                  <a:schemeClr val="tx1"/>
                </a:solidFill>
                <a:latin typeface="Gill Sans Nova Light" panose="020B0302020104020203" pitchFamily="34" charset="0"/>
              </a:rPr>
              <a:t>Example for Oxford 2020/21</a:t>
            </a:r>
          </a:p>
        </p:txBody>
      </p:sp>
      <p:pic>
        <p:nvPicPr>
          <p:cNvPr id="2" name="Picture 1">
            <a:extLst>
              <a:ext uri="{FF2B5EF4-FFF2-40B4-BE49-F238E27FC236}">
                <a16:creationId xmlns:a16="http://schemas.microsoft.com/office/drawing/2014/main" id="{1E4E2557-FD85-4107-8874-C5A85EC2DB94}"/>
              </a:ext>
            </a:extLst>
          </p:cNvPr>
          <p:cNvPicPr>
            <a:picLocks noChangeAspect="1"/>
          </p:cNvPicPr>
          <p:nvPr/>
        </p:nvPicPr>
        <p:blipFill>
          <a:blip r:embed="rId3"/>
          <a:stretch>
            <a:fillRect/>
          </a:stretch>
        </p:blipFill>
        <p:spPr>
          <a:xfrm>
            <a:off x="660731" y="1781950"/>
            <a:ext cx="3865748" cy="4083816"/>
          </a:xfrm>
          <a:prstGeom prst="rect">
            <a:avLst/>
          </a:prstGeom>
          <a:ln>
            <a:solidFill>
              <a:schemeClr val="bg1"/>
            </a:solidFill>
          </a:ln>
        </p:spPr>
      </p:pic>
      <p:pic>
        <p:nvPicPr>
          <p:cNvPr id="3" name="Picture 2">
            <a:extLst>
              <a:ext uri="{FF2B5EF4-FFF2-40B4-BE49-F238E27FC236}">
                <a16:creationId xmlns:a16="http://schemas.microsoft.com/office/drawing/2014/main" id="{EB2A0BD5-2466-43D9-86AC-843419954D76}"/>
              </a:ext>
            </a:extLst>
          </p:cNvPr>
          <p:cNvPicPr>
            <a:picLocks noChangeAspect="1"/>
          </p:cNvPicPr>
          <p:nvPr/>
        </p:nvPicPr>
        <p:blipFill>
          <a:blip r:embed="rId4"/>
          <a:stretch>
            <a:fillRect/>
          </a:stretch>
        </p:blipFill>
        <p:spPr>
          <a:xfrm>
            <a:off x="4520952" y="2098097"/>
            <a:ext cx="4760720" cy="3451522"/>
          </a:xfrm>
          <a:prstGeom prst="rect">
            <a:avLst/>
          </a:prstGeom>
          <a:ln>
            <a:solidFill>
              <a:schemeClr val="bg1"/>
            </a:solidFill>
          </a:ln>
        </p:spPr>
      </p:pic>
    </p:spTree>
    <p:extLst>
      <p:ext uri="{BB962C8B-B14F-4D97-AF65-F5344CB8AC3E}">
        <p14:creationId xmlns:p14="http://schemas.microsoft.com/office/powerpoint/2010/main" val="1472464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solidFill>
                  <a:schemeClr val="tx1"/>
                </a:solidFill>
                <a:latin typeface="Gill Sans Nova Light" panose="020B0302020104020203" pitchFamily="34" charset="0"/>
              </a:rPr>
              <a:t>Example for Oxford 2020/21</a:t>
            </a:r>
          </a:p>
        </p:txBody>
      </p:sp>
      <p:pic>
        <p:nvPicPr>
          <p:cNvPr id="5" name="Picture 4">
            <a:extLst>
              <a:ext uri="{FF2B5EF4-FFF2-40B4-BE49-F238E27FC236}">
                <a16:creationId xmlns:a16="http://schemas.microsoft.com/office/drawing/2014/main" id="{A06D768F-9F15-4ADF-A2D3-E524287254A1}"/>
              </a:ext>
            </a:extLst>
          </p:cNvPr>
          <p:cNvPicPr>
            <a:picLocks noChangeAspect="1"/>
          </p:cNvPicPr>
          <p:nvPr/>
        </p:nvPicPr>
        <p:blipFill>
          <a:blip r:embed="rId3"/>
          <a:stretch>
            <a:fillRect/>
          </a:stretch>
        </p:blipFill>
        <p:spPr>
          <a:xfrm>
            <a:off x="1527179" y="1844824"/>
            <a:ext cx="6851642" cy="3888432"/>
          </a:xfrm>
          <a:prstGeom prst="rect">
            <a:avLst/>
          </a:prstGeom>
        </p:spPr>
      </p:pic>
    </p:spTree>
    <p:extLst>
      <p:ext uri="{BB962C8B-B14F-4D97-AF65-F5344CB8AC3E}">
        <p14:creationId xmlns:p14="http://schemas.microsoft.com/office/powerpoint/2010/main" val="2868681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solidFill>
                  <a:schemeClr val="tx1"/>
                </a:solidFill>
                <a:effectLst/>
              </a:rPr>
              <a:t>Interview</a:t>
            </a:r>
          </a:p>
        </p:txBody>
      </p:sp>
      <p:sp>
        <p:nvSpPr>
          <p:cNvPr id="3" name="Content Placeholder 2"/>
          <p:cNvSpPr>
            <a:spLocks noGrp="1"/>
          </p:cNvSpPr>
          <p:nvPr>
            <p:ph idx="1"/>
          </p:nvPr>
        </p:nvSpPr>
        <p:spPr/>
        <p:txBody>
          <a:bodyPr>
            <a:normAutofit/>
          </a:bodyPr>
          <a:lstStyle/>
          <a:p>
            <a:pPr algn="just"/>
            <a:r>
              <a:rPr lang="en-GB" dirty="0">
                <a:solidFill>
                  <a:schemeClr val="tx1"/>
                </a:solidFill>
              </a:rPr>
              <a:t>These happen from November to March</a:t>
            </a:r>
          </a:p>
          <a:p>
            <a:pPr algn="just"/>
            <a:r>
              <a:rPr lang="en-GB" dirty="0">
                <a:solidFill>
                  <a:schemeClr val="tx1"/>
                </a:solidFill>
              </a:rPr>
              <a:t>We don’t know if interviews will be more in person but suspect that some will remain online</a:t>
            </a:r>
          </a:p>
          <a:p>
            <a:pPr algn="just"/>
            <a:r>
              <a:rPr lang="en-GB" dirty="0">
                <a:solidFill>
                  <a:schemeClr val="tx1"/>
                </a:solidFill>
              </a:rPr>
              <a:t>Interviews can be a traditional panel or Multiple Mini Interviews</a:t>
            </a:r>
          </a:p>
          <a:p>
            <a:r>
              <a:rPr lang="en-GB" dirty="0">
                <a:solidFill>
                  <a:schemeClr val="tx1"/>
                </a:solidFill>
              </a:rPr>
              <a:t>After interview you might have to wait several months to hear their decision</a:t>
            </a:r>
          </a:p>
        </p:txBody>
      </p:sp>
    </p:spTree>
    <p:extLst>
      <p:ext uri="{BB962C8B-B14F-4D97-AF65-F5344CB8AC3E}">
        <p14:creationId xmlns:p14="http://schemas.microsoft.com/office/powerpoint/2010/main" val="35253853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solidFill>
                  <a:schemeClr val="tx1"/>
                </a:solidFill>
                <a:effectLst/>
                <a:latin typeface="Gill Sans Nova Light" panose="020B0302020104020203" pitchFamily="34" charset="0"/>
              </a:rPr>
              <a:t>What they are looking for</a:t>
            </a:r>
          </a:p>
        </p:txBody>
      </p:sp>
      <p:sp>
        <p:nvSpPr>
          <p:cNvPr id="5" name="Text Placeholder 4"/>
          <p:cNvSpPr>
            <a:spLocks noGrp="1"/>
          </p:cNvSpPr>
          <p:nvPr>
            <p:ph type="body" idx="1"/>
          </p:nvPr>
        </p:nvSpPr>
        <p:spPr>
          <a:xfrm>
            <a:off x="682329" y="1550528"/>
            <a:ext cx="4190702" cy="823912"/>
          </a:xfrm>
        </p:spPr>
        <p:txBody>
          <a:bodyPr>
            <a:normAutofit/>
          </a:bodyPr>
          <a:lstStyle/>
          <a:p>
            <a:r>
              <a:rPr lang="en-GB" sz="2800">
                <a:solidFill>
                  <a:schemeClr val="tx1"/>
                </a:solidFill>
                <a:effectLst/>
                <a:latin typeface="Gill Sans Nova Light" panose="020B0302020104020203" pitchFamily="34" charset="0"/>
              </a:rPr>
              <a:t>General</a:t>
            </a:r>
          </a:p>
        </p:txBody>
      </p:sp>
      <p:sp>
        <p:nvSpPr>
          <p:cNvPr id="6" name="Content Placeholder 5"/>
          <p:cNvSpPr>
            <a:spLocks noGrp="1"/>
          </p:cNvSpPr>
          <p:nvPr>
            <p:ph sz="half" idx="2"/>
          </p:nvPr>
        </p:nvSpPr>
        <p:spPr>
          <a:xfrm>
            <a:off x="734813" y="2380138"/>
            <a:ext cx="3657258" cy="4073198"/>
          </a:xfrm>
        </p:spPr>
        <p:txBody>
          <a:bodyPr>
            <a:normAutofit lnSpcReduction="10000"/>
          </a:bodyPr>
          <a:lstStyle/>
          <a:p>
            <a:r>
              <a:rPr lang="en-US" sz="2400">
                <a:solidFill>
                  <a:schemeClr val="tx1"/>
                </a:solidFill>
                <a:latin typeface="Gill Sans Nova Light" panose="020B0302020104020203" pitchFamily="34" charset="0"/>
              </a:rPr>
              <a:t>Empathy</a:t>
            </a:r>
          </a:p>
          <a:p>
            <a:r>
              <a:rPr lang="en-US" sz="2400">
                <a:solidFill>
                  <a:schemeClr val="tx1"/>
                </a:solidFill>
                <a:latin typeface="Gill Sans Nova Light" panose="020B0302020104020203" pitchFamily="34" charset="0"/>
              </a:rPr>
              <a:t>Motivation</a:t>
            </a:r>
          </a:p>
          <a:p>
            <a:r>
              <a:rPr lang="en-US" sz="2400">
                <a:solidFill>
                  <a:schemeClr val="tx1"/>
                </a:solidFill>
                <a:latin typeface="Gill Sans Nova Light" panose="020B0302020104020203" pitchFamily="34" charset="0"/>
              </a:rPr>
              <a:t>Communication skills</a:t>
            </a:r>
          </a:p>
          <a:p>
            <a:r>
              <a:rPr lang="en-US" sz="2400">
                <a:solidFill>
                  <a:schemeClr val="tx1"/>
                </a:solidFill>
                <a:latin typeface="Gill Sans Nova Light" panose="020B0302020104020203" pitchFamily="34" charset="0"/>
              </a:rPr>
              <a:t>Honesty and integrity</a:t>
            </a:r>
          </a:p>
          <a:p>
            <a:r>
              <a:rPr lang="en-US" sz="2400">
                <a:solidFill>
                  <a:schemeClr val="tx1"/>
                </a:solidFill>
                <a:latin typeface="Gill Sans Nova Light" panose="020B0302020104020203" pitchFamily="34" charset="0"/>
              </a:rPr>
              <a:t>Ethical awareness</a:t>
            </a:r>
          </a:p>
          <a:p>
            <a:r>
              <a:rPr lang="en-US" sz="2400">
                <a:solidFill>
                  <a:schemeClr val="tx1"/>
                </a:solidFill>
                <a:latin typeface="Gill Sans Nova Light" panose="020B0302020104020203" pitchFamily="34" charset="0"/>
              </a:rPr>
              <a:t>Ability to work with others</a:t>
            </a:r>
          </a:p>
          <a:p>
            <a:r>
              <a:rPr lang="en-US" sz="2400">
                <a:solidFill>
                  <a:schemeClr val="tx1"/>
                </a:solidFill>
                <a:latin typeface="Gill Sans Nova Light" panose="020B0302020104020203" pitchFamily="34" charset="0"/>
              </a:rPr>
              <a:t>Capacity for sustained and intense work</a:t>
            </a:r>
          </a:p>
        </p:txBody>
      </p:sp>
      <p:sp>
        <p:nvSpPr>
          <p:cNvPr id="7" name="Text Placeholder 6"/>
          <p:cNvSpPr>
            <a:spLocks noGrp="1"/>
          </p:cNvSpPr>
          <p:nvPr>
            <p:ph type="body" sz="quarter" idx="3"/>
          </p:nvPr>
        </p:nvSpPr>
        <p:spPr>
          <a:xfrm>
            <a:off x="5014913" y="1559237"/>
            <a:ext cx="4211340" cy="823912"/>
          </a:xfrm>
        </p:spPr>
        <p:txBody>
          <a:bodyPr>
            <a:normAutofit/>
          </a:bodyPr>
          <a:lstStyle/>
          <a:p>
            <a:r>
              <a:rPr lang="en-GB" sz="2800">
                <a:solidFill>
                  <a:schemeClr val="tx1"/>
                </a:solidFill>
                <a:effectLst/>
                <a:latin typeface="Gill Sans Nova Light" panose="020B0302020104020203" pitchFamily="34" charset="0"/>
              </a:rPr>
              <a:t>Academic</a:t>
            </a:r>
          </a:p>
        </p:txBody>
      </p:sp>
      <p:sp>
        <p:nvSpPr>
          <p:cNvPr id="8" name="Content Placeholder 7"/>
          <p:cNvSpPr>
            <a:spLocks noGrp="1"/>
          </p:cNvSpPr>
          <p:nvPr>
            <p:ph sz="quarter" idx="4"/>
          </p:nvPr>
        </p:nvSpPr>
        <p:spPr>
          <a:xfrm>
            <a:off x="5102225" y="2380138"/>
            <a:ext cx="3671498" cy="4073198"/>
          </a:xfrm>
        </p:spPr>
        <p:txBody>
          <a:bodyPr>
            <a:normAutofit lnSpcReduction="10000"/>
          </a:bodyPr>
          <a:lstStyle/>
          <a:p>
            <a:r>
              <a:rPr lang="en-US" sz="2400">
                <a:solidFill>
                  <a:schemeClr val="tx1"/>
                </a:solidFill>
                <a:latin typeface="Gill Sans Nova Light" panose="020B0302020104020203" pitchFamily="34" charset="0"/>
              </a:rPr>
              <a:t>Problem-solving</a:t>
            </a:r>
          </a:p>
          <a:p>
            <a:r>
              <a:rPr lang="en-US" sz="2400">
                <a:solidFill>
                  <a:schemeClr val="tx1"/>
                </a:solidFill>
                <a:latin typeface="Gill Sans Nova Light" panose="020B0302020104020203" pitchFamily="34" charset="0"/>
              </a:rPr>
              <a:t>Critical thinking</a:t>
            </a:r>
          </a:p>
          <a:p>
            <a:r>
              <a:rPr lang="en-US" sz="2400">
                <a:solidFill>
                  <a:schemeClr val="tx1"/>
                </a:solidFill>
                <a:latin typeface="Gill Sans Nova Light" panose="020B0302020104020203" pitchFamily="34" charset="0"/>
              </a:rPr>
              <a:t>Analytical approach</a:t>
            </a:r>
          </a:p>
          <a:p>
            <a:r>
              <a:rPr lang="en-US" sz="2400">
                <a:solidFill>
                  <a:schemeClr val="tx1"/>
                </a:solidFill>
                <a:latin typeface="Gill Sans Nova Light" panose="020B0302020104020203" pitchFamily="34" charset="0"/>
              </a:rPr>
              <a:t>Intellectual curiosity</a:t>
            </a:r>
          </a:p>
          <a:p>
            <a:r>
              <a:rPr lang="en-US" sz="2400">
                <a:solidFill>
                  <a:schemeClr val="tx1"/>
                </a:solidFill>
                <a:latin typeface="Gill Sans Nova Light" panose="020B0302020104020203" pitchFamily="34" charset="0"/>
              </a:rPr>
              <a:t>Depth </a:t>
            </a:r>
          </a:p>
          <a:p>
            <a:r>
              <a:rPr lang="en-US" sz="2400">
                <a:solidFill>
                  <a:schemeClr val="tx1"/>
                </a:solidFill>
                <a:latin typeface="Gill Sans Nova Light" panose="020B0302020104020203" pitchFamily="34" charset="0"/>
              </a:rPr>
              <a:t>Tendency to look for meaning</a:t>
            </a:r>
          </a:p>
          <a:p>
            <a:r>
              <a:rPr lang="en-US" sz="2400">
                <a:solidFill>
                  <a:schemeClr val="tx1"/>
                </a:solidFill>
                <a:latin typeface="Gill Sans Nova Light" panose="020B0302020104020203" pitchFamily="34" charset="0"/>
              </a:rPr>
              <a:t>Enthusiasm and curiosity about science </a:t>
            </a:r>
          </a:p>
          <a:p>
            <a:r>
              <a:rPr lang="en-US" sz="2400">
                <a:solidFill>
                  <a:schemeClr val="tx1"/>
                </a:solidFill>
                <a:latin typeface="Gill Sans Nova Light" panose="020B0302020104020203" pitchFamily="34" charset="0"/>
              </a:rPr>
              <a:t>Compatibility with course</a:t>
            </a:r>
          </a:p>
        </p:txBody>
      </p:sp>
    </p:spTree>
    <p:extLst>
      <p:ext uri="{BB962C8B-B14F-4D97-AF65-F5344CB8AC3E}">
        <p14:creationId xmlns:p14="http://schemas.microsoft.com/office/powerpoint/2010/main" val="29622875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p:spPr>
        <p:txBody>
          <a:bodyPr>
            <a:normAutofit/>
          </a:bodyPr>
          <a:lstStyle/>
          <a:p>
            <a:r>
              <a:rPr lang="en-GB">
                <a:solidFill>
                  <a:schemeClr val="tx1"/>
                </a:solidFill>
                <a:effectLst/>
                <a:latin typeface="Gill Sans Nova Light" panose="020B0302020104020203" pitchFamily="34" charset="0"/>
              </a:rPr>
              <a:t>What candidates should be doing</a:t>
            </a:r>
          </a:p>
        </p:txBody>
      </p:sp>
      <p:sp>
        <p:nvSpPr>
          <p:cNvPr id="3" name="Content Placeholder 2"/>
          <p:cNvSpPr>
            <a:spLocks noGrp="1"/>
          </p:cNvSpPr>
          <p:nvPr>
            <p:ph sz="half" idx="1"/>
          </p:nvPr>
        </p:nvSpPr>
        <p:spPr>
          <a:xfrm>
            <a:off x="838200" y="1600201"/>
            <a:ext cx="7859216" cy="4781127"/>
          </a:xfrm>
        </p:spPr>
        <p:txBody>
          <a:bodyPr>
            <a:normAutofit/>
          </a:bodyPr>
          <a:lstStyle/>
          <a:p>
            <a:r>
              <a:rPr lang="en-GB" dirty="0">
                <a:solidFill>
                  <a:schemeClr val="tx1"/>
                </a:solidFill>
                <a:latin typeface="Gill Sans Nova Light" panose="020B0302020104020203" pitchFamily="34" charset="0"/>
              </a:rPr>
              <a:t>Reading around the subject.</a:t>
            </a:r>
          </a:p>
          <a:p>
            <a:r>
              <a:rPr lang="en-GB" dirty="0">
                <a:solidFill>
                  <a:schemeClr val="tx1"/>
                </a:solidFill>
                <a:latin typeface="Gill Sans Nova Light" panose="020B0302020104020203" pitchFamily="34" charset="0"/>
              </a:rPr>
              <a:t>Keeping a journal about what interests you &amp; recording your thoughts about your work experience.</a:t>
            </a:r>
          </a:p>
          <a:p>
            <a:r>
              <a:rPr lang="en-GB" dirty="0">
                <a:solidFill>
                  <a:schemeClr val="tx1"/>
                </a:solidFill>
                <a:latin typeface="Gill Sans Nova Light" panose="020B0302020104020203" pitchFamily="34" charset="0"/>
              </a:rPr>
              <a:t>Researching universities </a:t>
            </a:r>
            <a:r>
              <a:rPr lang="en-GB">
                <a:solidFill>
                  <a:schemeClr val="tx1"/>
                </a:solidFill>
                <a:latin typeface="Gill Sans Nova Light" panose="020B0302020104020203" pitchFamily="34" charset="0"/>
              </a:rPr>
              <a:t>and courses.</a:t>
            </a:r>
          </a:p>
          <a:p>
            <a:r>
              <a:rPr lang="en-GB" dirty="0">
                <a:solidFill>
                  <a:schemeClr val="tx1"/>
                </a:solidFill>
                <a:latin typeface="Gill Sans Nova Light" panose="020B0302020104020203" pitchFamily="34" charset="0"/>
              </a:rPr>
              <a:t>Register on the Medic Portal</a:t>
            </a:r>
          </a:p>
        </p:txBody>
      </p:sp>
      <p:grpSp>
        <p:nvGrpSpPr>
          <p:cNvPr id="13" name="Group 12">
            <a:extLst>
              <a:ext uri="{FF2B5EF4-FFF2-40B4-BE49-F238E27FC236}">
                <a16:creationId xmlns:a16="http://schemas.microsoft.com/office/drawing/2014/main" id="{387EDDC6-CDCA-46F7-83EA-7597C51D8C87}"/>
              </a:ext>
            </a:extLst>
          </p:cNvPr>
          <p:cNvGrpSpPr>
            <a:grpSpLocks noChangeAspect="1"/>
          </p:cNvGrpSpPr>
          <p:nvPr/>
        </p:nvGrpSpPr>
        <p:grpSpPr>
          <a:xfrm>
            <a:off x="2382583" y="3990764"/>
            <a:ext cx="5140834" cy="2448988"/>
            <a:chOff x="2063261" y="4350059"/>
            <a:chExt cx="4597068" cy="2189949"/>
          </a:xfrm>
        </p:grpSpPr>
        <p:pic>
          <p:nvPicPr>
            <p:cNvPr id="6" name="Picture 5">
              <a:extLst>
                <a:ext uri="{FF2B5EF4-FFF2-40B4-BE49-F238E27FC236}">
                  <a16:creationId xmlns:a16="http://schemas.microsoft.com/office/drawing/2014/main" id="{7AC522AF-5BDA-4922-9B49-191E10987A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3261" y="4350059"/>
              <a:ext cx="1532356" cy="2178282"/>
            </a:xfrm>
            <a:prstGeom prst="rect">
              <a:avLst/>
            </a:prstGeom>
          </p:spPr>
        </p:pic>
        <p:pic>
          <p:nvPicPr>
            <p:cNvPr id="10" name="Picture 9">
              <a:extLst>
                <a:ext uri="{FF2B5EF4-FFF2-40B4-BE49-F238E27FC236}">
                  <a16:creationId xmlns:a16="http://schemas.microsoft.com/office/drawing/2014/main" id="{93D69689-0A09-4373-BA4B-A51A2B79C482}"/>
                </a:ext>
              </a:extLst>
            </p:cNvPr>
            <p:cNvPicPr>
              <a:picLocks noChangeAspect="1"/>
            </p:cNvPicPr>
            <p:nvPr/>
          </p:nvPicPr>
          <p:blipFill>
            <a:blip r:embed="rId4"/>
            <a:stretch>
              <a:fillRect/>
            </a:stretch>
          </p:blipFill>
          <p:spPr>
            <a:xfrm>
              <a:off x="3595617" y="4380778"/>
              <a:ext cx="1532356" cy="2147563"/>
            </a:xfrm>
            <a:prstGeom prst="rect">
              <a:avLst/>
            </a:prstGeom>
          </p:spPr>
        </p:pic>
        <p:pic>
          <p:nvPicPr>
            <p:cNvPr id="12" name="Picture 11">
              <a:extLst>
                <a:ext uri="{FF2B5EF4-FFF2-40B4-BE49-F238E27FC236}">
                  <a16:creationId xmlns:a16="http://schemas.microsoft.com/office/drawing/2014/main" id="{F0DE5D6C-AA29-435A-940C-3A6C1BE6E57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27972" y="4380778"/>
              <a:ext cx="1532357" cy="2159230"/>
            </a:xfrm>
            <a:prstGeom prst="rect">
              <a:avLst/>
            </a:prstGeom>
          </p:spPr>
        </p:pic>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latin typeface="Gill Sans Nova Light" panose="020B0302020104020203" pitchFamily="34" charset="0"/>
              </a:rPr>
              <a:t>Resources</a:t>
            </a:r>
          </a:p>
        </p:txBody>
      </p:sp>
      <p:sp>
        <p:nvSpPr>
          <p:cNvPr id="3" name="Content Placeholder 2"/>
          <p:cNvSpPr>
            <a:spLocks noGrp="1"/>
          </p:cNvSpPr>
          <p:nvPr>
            <p:ph sz="half" idx="1"/>
          </p:nvPr>
        </p:nvSpPr>
        <p:spPr>
          <a:xfrm>
            <a:off x="838200" y="1600200"/>
            <a:ext cx="8075240" cy="4925144"/>
          </a:xfrm>
        </p:spPr>
        <p:txBody>
          <a:bodyPr>
            <a:noAutofit/>
          </a:bodyPr>
          <a:lstStyle/>
          <a:p>
            <a:r>
              <a:rPr lang="en-GB">
                <a:solidFill>
                  <a:schemeClr val="tx1"/>
                </a:solidFill>
                <a:latin typeface="Gill Sans Nova Light" panose="020B0302020104020203" pitchFamily="34" charset="0"/>
              </a:rPr>
              <a:t>Medical, Veterinary and Dental Schools Councils</a:t>
            </a:r>
          </a:p>
          <a:p>
            <a:r>
              <a:rPr lang="en-GB">
                <a:solidFill>
                  <a:schemeClr val="tx1"/>
                </a:solidFill>
                <a:latin typeface="Gill Sans Nova Light" panose="020B0302020104020203" pitchFamily="34" charset="0"/>
              </a:rPr>
              <a:t>University Web sites</a:t>
            </a:r>
          </a:p>
          <a:p>
            <a:r>
              <a:rPr lang="en-GB">
                <a:solidFill>
                  <a:schemeClr val="tx1"/>
                </a:solidFill>
                <a:latin typeface="Gill Sans Nova Light" panose="020B0302020104020203" pitchFamily="34" charset="0"/>
              </a:rPr>
              <a:t>General Medical Council</a:t>
            </a:r>
          </a:p>
          <a:p>
            <a:r>
              <a:rPr lang="en-GB">
                <a:solidFill>
                  <a:schemeClr val="tx1"/>
                </a:solidFill>
                <a:latin typeface="Gill Sans Nova Light" panose="020B0302020104020203" pitchFamily="34" charset="0"/>
              </a:rPr>
              <a:t>NHS Website</a:t>
            </a:r>
          </a:p>
          <a:p>
            <a:r>
              <a:rPr lang="en-GB">
                <a:solidFill>
                  <a:schemeClr val="tx1"/>
                </a:solidFill>
                <a:latin typeface="Gill Sans Nova Light" panose="020B0302020104020203" pitchFamily="34" charset="0"/>
              </a:rPr>
              <a:t>British Medical Journal</a:t>
            </a:r>
          </a:p>
          <a:p>
            <a:r>
              <a:rPr lang="en-GB">
                <a:solidFill>
                  <a:schemeClr val="tx1"/>
                </a:solidFill>
                <a:latin typeface="Gill Sans Nova Light" panose="020B0302020104020203" pitchFamily="34" charset="0"/>
              </a:rPr>
              <a:t>Royal College of Veterinary Surgeons</a:t>
            </a:r>
          </a:p>
          <a:p>
            <a:r>
              <a:rPr lang="en-GB">
                <a:solidFill>
                  <a:schemeClr val="tx1"/>
                </a:solidFill>
                <a:latin typeface="Gill Sans Nova Light" panose="020B0302020104020203" pitchFamily="34" charset="0"/>
              </a:rPr>
              <a:t>General Dental Council</a:t>
            </a:r>
          </a:p>
        </p:txBody>
      </p:sp>
    </p:spTree>
    <p:extLst>
      <p:ext uri="{BB962C8B-B14F-4D97-AF65-F5344CB8AC3E}">
        <p14:creationId xmlns:p14="http://schemas.microsoft.com/office/powerpoint/2010/main" val="4106064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53B3194-3A28-4A16-8462-618FFDA0D66B}"/>
              </a:ext>
            </a:extLst>
          </p:cNvPr>
          <p:cNvSpPr>
            <a:spLocks noGrp="1"/>
          </p:cNvSpPr>
          <p:nvPr>
            <p:ph idx="1"/>
          </p:nvPr>
        </p:nvSpPr>
        <p:spPr>
          <a:xfrm>
            <a:off x="681038" y="1825625"/>
            <a:ext cx="8705850" cy="4351338"/>
          </a:xfrm>
        </p:spPr>
        <p:txBody>
          <a:bodyPr/>
          <a:lstStyle/>
          <a:p>
            <a:r>
              <a:rPr lang="en-GB"/>
              <a:t>A successful candidate is one who displays an overwhelming passion to study medicine and is willing to achieve this goal by any possible route.</a:t>
            </a:r>
          </a:p>
          <a:p>
            <a:r>
              <a:rPr lang="en-GB"/>
              <a:t>Choose the type of course that suits you first and then look at universities.</a:t>
            </a:r>
          </a:p>
          <a:p>
            <a:r>
              <a:rPr lang="en-GB">
                <a:solidFill>
                  <a:schemeClr val="tx1"/>
                </a:solidFill>
              </a:rPr>
              <a:t>They are not interested in what you have done but what you </a:t>
            </a:r>
            <a:r>
              <a:rPr lang="en-GB" b="1">
                <a:solidFill>
                  <a:schemeClr val="tx1"/>
                </a:solidFill>
              </a:rPr>
              <a:t>learnt</a:t>
            </a:r>
            <a:r>
              <a:rPr lang="en-GB">
                <a:solidFill>
                  <a:schemeClr val="tx1"/>
                </a:solidFill>
              </a:rPr>
              <a:t> from the experience. </a:t>
            </a:r>
          </a:p>
          <a:p>
            <a:r>
              <a:rPr lang="en-GB">
                <a:solidFill>
                  <a:schemeClr val="tx1"/>
                </a:solidFill>
              </a:rPr>
              <a:t>Candidates do well to get 1 or 2 offers.</a:t>
            </a:r>
            <a:endParaRPr lang="en-GB"/>
          </a:p>
          <a:p>
            <a:endParaRPr lang="en-GB"/>
          </a:p>
          <a:p>
            <a:endParaRPr lang="en-GB"/>
          </a:p>
        </p:txBody>
      </p:sp>
      <p:sp>
        <p:nvSpPr>
          <p:cNvPr id="5" name="Title 4">
            <a:extLst>
              <a:ext uri="{FF2B5EF4-FFF2-40B4-BE49-F238E27FC236}">
                <a16:creationId xmlns:a16="http://schemas.microsoft.com/office/drawing/2014/main" id="{9FEA1BAA-5BF8-4A95-9A96-ED7968FA8C1F}"/>
              </a:ext>
            </a:extLst>
          </p:cNvPr>
          <p:cNvSpPr>
            <a:spLocks noGrp="1"/>
          </p:cNvSpPr>
          <p:nvPr>
            <p:ph type="title"/>
          </p:nvPr>
        </p:nvSpPr>
        <p:spPr/>
        <p:txBody>
          <a:bodyPr/>
          <a:lstStyle/>
          <a:p>
            <a:r>
              <a:rPr lang="en-GB"/>
              <a:t>Summary – Key Points</a:t>
            </a:r>
          </a:p>
        </p:txBody>
      </p:sp>
    </p:spTree>
    <p:extLst>
      <p:ext uri="{BB962C8B-B14F-4D97-AF65-F5344CB8AC3E}">
        <p14:creationId xmlns:p14="http://schemas.microsoft.com/office/powerpoint/2010/main" val="10318952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solidFill>
                  <a:schemeClr val="tx1"/>
                </a:solidFill>
                <a:effectLst/>
              </a:rPr>
              <a:t>A Final Point</a:t>
            </a:r>
          </a:p>
        </p:txBody>
      </p:sp>
      <p:sp>
        <p:nvSpPr>
          <p:cNvPr id="3" name="Content Placeholder 2">
            <a:extLst>
              <a:ext uri="{FF2B5EF4-FFF2-40B4-BE49-F238E27FC236}">
                <a16:creationId xmlns:a16="http://schemas.microsoft.com/office/drawing/2014/main" id="{94762A16-269E-874C-8347-9D206070FE98}"/>
              </a:ext>
            </a:extLst>
          </p:cNvPr>
          <p:cNvSpPr>
            <a:spLocks noGrp="1"/>
          </p:cNvSpPr>
          <p:nvPr>
            <p:ph idx="1"/>
          </p:nvPr>
        </p:nvSpPr>
        <p:spPr>
          <a:xfrm>
            <a:off x="836023" y="1732451"/>
            <a:ext cx="8255726" cy="4081328"/>
          </a:xfrm>
        </p:spPr>
        <p:txBody>
          <a:bodyPr>
            <a:normAutofit/>
          </a:bodyPr>
          <a:lstStyle/>
          <a:p>
            <a:pPr marL="36830" indent="0">
              <a:buNone/>
            </a:pPr>
            <a:r>
              <a:rPr lang="en-US">
                <a:solidFill>
                  <a:schemeClr val="tx1"/>
                </a:solidFill>
              </a:rPr>
              <a:t>Slightly immodestly I would like to finish by </a:t>
            </a:r>
            <a:r>
              <a:rPr lang="en-GB">
                <a:solidFill>
                  <a:schemeClr val="tx1"/>
                </a:solidFill>
              </a:rPr>
              <a:t>summarising</a:t>
            </a:r>
            <a:r>
              <a:rPr lang="en-US">
                <a:solidFill>
                  <a:schemeClr val="tx1"/>
                </a:solidFill>
              </a:rPr>
              <a:t> a comment made by the parent in March 2019 who then urged me to quote her.</a:t>
            </a:r>
          </a:p>
          <a:p>
            <a:pPr marL="36900" indent="0">
              <a:buNone/>
            </a:pPr>
            <a:r>
              <a:rPr lang="en-GB">
                <a:solidFill>
                  <a:schemeClr val="tx1"/>
                </a:solidFill>
              </a:rPr>
              <a:t>“When we attended the talk that you gave to parents about applying for medicine, we took it in our stride, knowing that we have a very capable daughter. However, everything you talked about occurred at some point in the last six months and I am so grateful that you had prepared us for it.”</a:t>
            </a:r>
          </a:p>
          <a:p>
            <a:pPr marL="36900" indent="0">
              <a:buNone/>
            </a:pPr>
            <a:endParaRPr lang="en-GB">
              <a:solidFill>
                <a:schemeClr val="tx1"/>
              </a:solidFill>
            </a:endParaRPr>
          </a:p>
        </p:txBody>
      </p:sp>
    </p:spTree>
    <p:extLst>
      <p:ext uri="{BB962C8B-B14F-4D97-AF65-F5344CB8AC3E}">
        <p14:creationId xmlns:p14="http://schemas.microsoft.com/office/powerpoint/2010/main" val="1304728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effectLst/>
              </a:rPr>
              <a:t>The Reality</a:t>
            </a:r>
          </a:p>
        </p:txBody>
      </p:sp>
      <p:sp>
        <p:nvSpPr>
          <p:cNvPr id="3" name="Content Placeholder 2"/>
          <p:cNvSpPr>
            <a:spLocks noGrp="1"/>
          </p:cNvSpPr>
          <p:nvPr>
            <p:ph idx="1"/>
          </p:nvPr>
        </p:nvSpPr>
        <p:spPr/>
        <p:txBody>
          <a:bodyPr>
            <a:normAutofit/>
          </a:bodyPr>
          <a:lstStyle/>
          <a:p>
            <a:pPr indent="-305435" algn="just"/>
            <a:r>
              <a:rPr lang="en-GB" dirty="0">
                <a:solidFill>
                  <a:schemeClr val="tx1"/>
                </a:solidFill>
              </a:rPr>
              <a:t>You are applying for one of the most competitive courses as there is a national cap of 9500 places</a:t>
            </a:r>
            <a:endParaRPr lang="en-US" dirty="0"/>
          </a:p>
          <a:p>
            <a:pPr indent="-305435" algn="just"/>
            <a:r>
              <a:rPr lang="en-GB" dirty="0">
                <a:solidFill>
                  <a:schemeClr val="tx1"/>
                </a:solidFill>
              </a:rPr>
              <a:t>The process is longer and more demanding than for any other course</a:t>
            </a:r>
            <a:endParaRPr lang="en-GB" dirty="0">
              <a:ln>
                <a:solidFill>
                  <a:prstClr val="black">
                    <a:lumMod val="75000"/>
                    <a:lumOff val="25000"/>
                    <a:alpha val="10000"/>
                  </a:prstClr>
                </a:solidFill>
              </a:ln>
              <a:solidFill>
                <a:schemeClr val="tx1"/>
              </a:solidFill>
            </a:endParaRPr>
          </a:p>
          <a:p>
            <a:pPr indent="-305435" algn="just"/>
            <a:r>
              <a:rPr lang="en-GB" dirty="0">
                <a:solidFill>
                  <a:schemeClr val="tx1"/>
                </a:solidFill>
              </a:rPr>
              <a:t>All universities use application tests</a:t>
            </a:r>
            <a:endParaRPr lang="en-GB" dirty="0">
              <a:ln>
                <a:solidFill>
                  <a:prstClr val="black">
                    <a:lumMod val="75000"/>
                    <a:lumOff val="25000"/>
                    <a:alpha val="10000"/>
                  </a:prstClr>
                </a:solidFill>
              </a:ln>
              <a:solidFill>
                <a:schemeClr val="tx1"/>
              </a:solidFill>
            </a:endParaRPr>
          </a:p>
          <a:p>
            <a:pPr indent="-305435" algn="just"/>
            <a:r>
              <a:rPr lang="en-GB" dirty="0">
                <a:solidFill>
                  <a:schemeClr val="tx1"/>
                </a:solidFill>
              </a:rPr>
              <a:t>All universities interview</a:t>
            </a:r>
            <a:endParaRPr lang="en-GB" dirty="0">
              <a:ln>
                <a:solidFill>
                  <a:prstClr val="black">
                    <a:lumMod val="75000"/>
                    <a:lumOff val="25000"/>
                    <a:alpha val="10000"/>
                  </a:prstClr>
                </a:solidFill>
              </a:ln>
              <a:solidFill>
                <a:schemeClr val="tx1"/>
              </a:solidFill>
            </a:endParaRPr>
          </a:p>
          <a:p>
            <a:pPr indent="-305435" algn="just"/>
            <a:endParaRPr lang="en-GB" dirty="0">
              <a:ln>
                <a:solidFill>
                  <a:prstClr val="black">
                    <a:lumMod val="75000"/>
                    <a:lumOff val="25000"/>
                    <a:alpha val="10000"/>
                  </a:prstClr>
                </a:solidFill>
              </a:ln>
              <a:solidFill>
                <a:schemeClr val="tx1"/>
              </a:solidFill>
              <a:effectLst/>
            </a:endParaRPr>
          </a:p>
        </p:txBody>
      </p:sp>
    </p:spTree>
    <p:extLst>
      <p:ext uri="{BB962C8B-B14F-4D97-AF65-F5344CB8AC3E}">
        <p14:creationId xmlns:p14="http://schemas.microsoft.com/office/powerpoint/2010/main" val="300243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rPr>
              <a:t>What to Expect</a:t>
            </a:r>
          </a:p>
        </p:txBody>
      </p:sp>
      <p:sp>
        <p:nvSpPr>
          <p:cNvPr id="3" name="Content Placeholder 2"/>
          <p:cNvSpPr>
            <a:spLocks noGrp="1"/>
          </p:cNvSpPr>
          <p:nvPr>
            <p:ph idx="1"/>
          </p:nvPr>
        </p:nvSpPr>
        <p:spPr/>
        <p:txBody>
          <a:bodyPr>
            <a:normAutofit/>
          </a:bodyPr>
          <a:lstStyle/>
          <a:p>
            <a:pPr algn="just"/>
            <a:r>
              <a:rPr lang="en-GB">
                <a:solidFill>
                  <a:schemeClr val="tx1"/>
                </a:solidFill>
              </a:rPr>
              <a:t>You can only apply to four medical schools</a:t>
            </a:r>
          </a:p>
          <a:p>
            <a:pPr algn="just"/>
            <a:r>
              <a:rPr lang="en-GB">
                <a:solidFill>
                  <a:schemeClr val="tx1"/>
                </a:solidFill>
              </a:rPr>
              <a:t>A different subject can be put as a fifth choice</a:t>
            </a:r>
          </a:p>
          <a:p>
            <a:pPr algn="just"/>
            <a:r>
              <a:rPr lang="en-GB">
                <a:solidFill>
                  <a:schemeClr val="tx1"/>
                </a:solidFill>
              </a:rPr>
              <a:t>The typical offer is AAA </a:t>
            </a:r>
          </a:p>
          <a:p>
            <a:pPr algn="just"/>
            <a:r>
              <a:rPr lang="en-GB">
                <a:solidFill>
                  <a:schemeClr val="tx1"/>
                </a:solidFill>
              </a:rPr>
              <a:t>Oxford, Imperial, Kings &amp; UCL ask for A*AA</a:t>
            </a:r>
          </a:p>
          <a:p>
            <a:pPr algn="just"/>
            <a:r>
              <a:rPr lang="en-GB">
                <a:solidFill>
                  <a:schemeClr val="tx1"/>
                </a:solidFill>
              </a:rPr>
              <a:t>Cambridge is A*A*A </a:t>
            </a:r>
          </a:p>
          <a:p>
            <a:pPr algn="just"/>
            <a:r>
              <a:rPr lang="en-GB">
                <a:solidFill>
                  <a:schemeClr val="tx1"/>
                </a:solidFill>
              </a:rPr>
              <a:t>It is rare for candidates to get 3 or 4 offers</a:t>
            </a:r>
          </a:p>
        </p:txBody>
      </p:sp>
    </p:spTree>
    <p:extLst>
      <p:ext uri="{BB962C8B-B14F-4D97-AF65-F5344CB8AC3E}">
        <p14:creationId xmlns:p14="http://schemas.microsoft.com/office/powerpoint/2010/main" val="381315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346" y="378781"/>
            <a:ext cx="7765322" cy="970450"/>
          </a:xfrm>
        </p:spPr>
        <p:txBody>
          <a:bodyPr/>
          <a:lstStyle/>
          <a:p>
            <a:r>
              <a:rPr lang="en-GB">
                <a:solidFill>
                  <a:schemeClr val="tx1"/>
                </a:solidFill>
                <a:effectLst/>
              </a:rPr>
              <a:t>Offers</a:t>
            </a:r>
          </a:p>
        </p:txBody>
      </p:sp>
      <p:sp>
        <p:nvSpPr>
          <p:cNvPr id="3" name="Content Placeholder 2"/>
          <p:cNvSpPr>
            <a:spLocks noGrp="1"/>
          </p:cNvSpPr>
          <p:nvPr>
            <p:ph idx="1"/>
          </p:nvPr>
        </p:nvSpPr>
        <p:spPr>
          <a:xfrm>
            <a:off x="1074332" y="1253057"/>
            <a:ext cx="7757336" cy="593499"/>
          </a:xfrm>
        </p:spPr>
        <p:txBody>
          <a:bodyPr>
            <a:normAutofit/>
          </a:bodyPr>
          <a:lstStyle/>
          <a:p>
            <a:pPr marL="0" indent="0" algn="ctr">
              <a:buNone/>
            </a:pPr>
            <a:r>
              <a:rPr lang="en-GB" sz="2400">
                <a:solidFill>
                  <a:schemeClr val="tx1"/>
                </a:solidFill>
              </a:rPr>
              <a:t>Data from 158 GSA &amp; HMC schools for 2017 entry</a:t>
            </a:r>
          </a:p>
        </p:txBody>
      </p:sp>
      <p:graphicFrame>
        <p:nvGraphicFramePr>
          <p:cNvPr id="6" name="Table 5">
            <a:extLst>
              <a:ext uri="{FF2B5EF4-FFF2-40B4-BE49-F238E27FC236}">
                <a16:creationId xmlns:a16="http://schemas.microsoft.com/office/drawing/2014/main" id="{16CC05AD-AFF7-41CD-B84D-086E430A99D4}"/>
              </a:ext>
            </a:extLst>
          </p:cNvPr>
          <p:cNvGraphicFramePr>
            <a:graphicFrameLocks noGrp="1"/>
          </p:cNvGraphicFramePr>
          <p:nvPr>
            <p:extLst>
              <p:ext uri="{D42A27DB-BD31-4B8C-83A1-F6EECF244321}">
                <p14:modId xmlns:p14="http://schemas.microsoft.com/office/powerpoint/2010/main" val="4100457049"/>
              </p:ext>
            </p:extLst>
          </p:nvPr>
        </p:nvGraphicFramePr>
        <p:xfrm>
          <a:off x="1219635" y="1846554"/>
          <a:ext cx="7348635" cy="4046245"/>
        </p:xfrm>
        <a:graphic>
          <a:graphicData uri="http://schemas.openxmlformats.org/drawingml/2006/table">
            <a:tbl>
              <a:tblPr/>
              <a:tblGrid>
                <a:gridCol w="1023502">
                  <a:extLst>
                    <a:ext uri="{9D8B030D-6E8A-4147-A177-3AD203B41FA5}">
                      <a16:colId xmlns:a16="http://schemas.microsoft.com/office/drawing/2014/main" val="4024824249"/>
                    </a:ext>
                  </a:extLst>
                </a:gridCol>
                <a:gridCol w="552366">
                  <a:extLst>
                    <a:ext uri="{9D8B030D-6E8A-4147-A177-3AD203B41FA5}">
                      <a16:colId xmlns:a16="http://schemas.microsoft.com/office/drawing/2014/main" val="2746292125"/>
                    </a:ext>
                  </a:extLst>
                </a:gridCol>
                <a:gridCol w="552366">
                  <a:extLst>
                    <a:ext uri="{9D8B030D-6E8A-4147-A177-3AD203B41FA5}">
                      <a16:colId xmlns:a16="http://schemas.microsoft.com/office/drawing/2014/main" val="3154897908"/>
                    </a:ext>
                  </a:extLst>
                </a:gridCol>
                <a:gridCol w="552366">
                  <a:extLst>
                    <a:ext uri="{9D8B030D-6E8A-4147-A177-3AD203B41FA5}">
                      <a16:colId xmlns:a16="http://schemas.microsoft.com/office/drawing/2014/main" val="2453376869"/>
                    </a:ext>
                  </a:extLst>
                </a:gridCol>
                <a:gridCol w="552366">
                  <a:extLst>
                    <a:ext uri="{9D8B030D-6E8A-4147-A177-3AD203B41FA5}">
                      <a16:colId xmlns:a16="http://schemas.microsoft.com/office/drawing/2014/main" val="2796581650"/>
                    </a:ext>
                  </a:extLst>
                </a:gridCol>
                <a:gridCol w="552366">
                  <a:extLst>
                    <a:ext uri="{9D8B030D-6E8A-4147-A177-3AD203B41FA5}">
                      <a16:colId xmlns:a16="http://schemas.microsoft.com/office/drawing/2014/main" val="704353731"/>
                    </a:ext>
                  </a:extLst>
                </a:gridCol>
                <a:gridCol w="552366">
                  <a:extLst>
                    <a:ext uri="{9D8B030D-6E8A-4147-A177-3AD203B41FA5}">
                      <a16:colId xmlns:a16="http://schemas.microsoft.com/office/drawing/2014/main" val="3437617344"/>
                    </a:ext>
                  </a:extLst>
                </a:gridCol>
                <a:gridCol w="552366">
                  <a:extLst>
                    <a:ext uri="{9D8B030D-6E8A-4147-A177-3AD203B41FA5}">
                      <a16:colId xmlns:a16="http://schemas.microsoft.com/office/drawing/2014/main" val="1483842377"/>
                    </a:ext>
                  </a:extLst>
                </a:gridCol>
                <a:gridCol w="552366">
                  <a:extLst>
                    <a:ext uri="{9D8B030D-6E8A-4147-A177-3AD203B41FA5}">
                      <a16:colId xmlns:a16="http://schemas.microsoft.com/office/drawing/2014/main" val="3220606189"/>
                    </a:ext>
                  </a:extLst>
                </a:gridCol>
                <a:gridCol w="552366">
                  <a:extLst>
                    <a:ext uri="{9D8B030D-6E8A-4147-A177-3AD203B41FA5}">
                      <a16:colId xmlns:a16="http://schemas.microsoft.com/office/drawing/2014/main" val="3067818262"/>
                    </a:ext>
                  </a:extLst>
                </a:gridCol>
                <a:gridCol w="552366">
                  <a:extLst>
                    <a:ext uri="{9D8B030D-6E8A-4147-A177-3AD203B41FA5}">
                      <a16:colId xmlns:a16="http://schemas.microsoft.com/office/drawing/2014/main" val="420690096"/>
                    </a:ext>
                  </a:extLst>
                </a:gridCol>
                <a:gridCol w="801473">
                  <a:extLst>
                    <a:ext uri="{9D8B030D-6E8A-4147-A177-3AD203B41FA5}">
                      <a16:colId xmlns:a16="http://schemas.microsoft.com/office/drawing/2014/main" val="50433304"/>
                    </a:ext>
                  </a:extLst>
                </a:gridCol>
              </a:tblGrid>
              <a:tr h="809249">
                <a:tc rowSpan="2">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b"/>
                      <a:r>
                        <a:rPr lang="en-GB" sz="1800" b="0" i="0" u="none" strike="noStrike">
                          <a:solidFill>
                            <a:srgbClr val="000000"/>
                          </a:solidFill>
                          <a:effectLst/>
                          <a:latin typeface="Calibri" panose="020F0502020204030204" pitchFamily="34" charset="0"/>
                        </a:rPr>
                        <a:t>Number of offers</a:t>
                      </a:r>
                    </a:p>
                  </a:txBody>
                  <a:tcPr marL="9525" marR="9525" marT="9525" marB="0" anchor="ctr">
                    <a:lnL w="38100" cap="flat" cmpd="sng" algn="ctr">
                      <a:solidFill>
                        <a:sysClr val="window" lastClr="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gridSpan="2">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GB"/>
                    </a:p>
                  </a:txBody>
                  <a:tcPr/>
                </a:tc>
                <a:tc gridSpan="2">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hMerge="1">
                  <a:txBody>
                    <a:bodyPr/>
                    <a:lstStyle/>
                    <a:p>
                      <a:endParaRPr lang="en-GB"/>
                    </a:p>
                  </a:txBody>
                  <a:tcPr/>
                </a:tc>
                <a:tc gridSpan="2">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GB"/>
                    </a:p>
                  </a:txBody>
                  <a:tcPr/>
                </a:tc>
                <a:tc gridSpan="2">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hMerge="1">
                  <a:txBody>
                    <a:bodyPr/>
                    <a:lstStyle/>
                    <a:p>
                      <a:endParaRPr lang="en-GB"/>
                    </a:p>
                  </a:txBody>
                  <a:tcPr/>
                </a:tc>
                <a:tc gridSpan="2">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GB"/>
                    </a:p>
                  </a:txBody>
                  <a:tcPr/>
                </a:tc>
                <a:tc rowSpan="2">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Raw Total</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3182426790"/>
                  </a:ext>
                </a:extLst>
              </a:tr>
              <a:tr h="809249">
                <a:tc vMerge="1">
                  <a:txBody>
                    <a:bodyPr/>
                    <a:lstStyle/>
                    <a:p>
                      <a:endParaRPr lang="en-GB"/>
                    </a:p>
                  </a:txBody>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Raw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Raw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Raw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Raw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Raw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vMerge="1">
                  <a:txBody>
                    <a:bodyPr/>
                    <a:lstStyle/>
                    <a:p>
                      <a:endParaRPr lang="en-GB"/>
                    </a:p>
                  </a:txBody>
                  <a:tcPr/>
                </a:tc>
                <a:extLst>
                  <a:ext uri="{0D108BD9-81ED-4DB2-BD59-A6C34878D82A}">
                    <a16:rowId xmlns:a16="http://schemas.microsoft.com/office/drawing/2014/main" val="2284154363"/>
                  </a:ext>
                </a:extLst>
              </a:tr>
              <a:tr h="809249">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l" fontAlgn="b"/>
                      <a:r>
                        <a:rPr lang="en-GB" sz="1800" b="0" i="0" u="none" strike="noStrike">
                          <a:solidFill>
                            <a:srgbClr val="000000"/>
                          </a:solidFill>
                          <a:effectLst/>
                          <a:latin typeface="Calibri" panose="020F0502020204030204" pitchFamily="34" charset="0"/>
                        </a:rPr>
                        <a:t> Medics</a:t>
                      </a:r>
                    </a:p>
                  </a:txBody>
                  <a:tcPr marL="9525" marR="9525" marT="9525" marB="0" anchor="ctr">
                    <a:lnL w="38100" cap="flat" cmpd="sng" algn="ctr">
                      <a:solidFill>
                        <a:sysClr val="window" lastClr="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906</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2563064923"/>
                  </a:ext>
                </a:extLst>
              </a:tr>
              <a:tr h="809249">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l" fontAlgn="b"/>
                      <a:r>
                        <a:rPr lang="en-GB" sz="1800" b="0" i="0" u="none" strike="noStrike">
                          <a:solidFill>
                            <a:srgbClr val="000000"/>
                          </a:solidFill>
                          <a:effectLst/>
                          <a:latin typeface="Calibri" panose="020F0502020204030204" pitchFamily="34" charset="0"/>
                        </a:rPr>
                        <a:t> Dentists</a:t>
                      </a:r>
                    </a:p>
                  </a:txBody>
                  <a:tcPr marL="9525" marR="9525" marT="9525" marB="0" anchor="ctr">
                    <a:lnL w="38100" cap="flat" cmpd="sng" algn="ctr">
                      <a:solidFill>
                        <a:sysClr val="window" lastClr="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109</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2562529437"/>
                  </a:ext>
                </a:extLst>
              </a:tr>
              <a:tr h="809249">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l" fontAlgn="b"/>
                      <a:r>
                        <a:rPr lang="en-GB" sz="1800" b="0" i="0" u="none" strike="noStrike">
                          <a:solidFill>
                            <a:srgbClr val="000000"/>
                          </a:solidFill>
                          <a:effectLst/>
                          <a:latin typeface="Calibri" panose="020F0502020204030204" pitchFamily="34" charset="0"/>
                        </a:rPr>
                        <a:t> Vets</a:t>
                      </a:r>
                    </a:p>
                  </a:txBody>
                  <a:tcPr marL="9525" marR="9525" marT="9525" marB="0" anchor="ctr">
                    <a:lnL w="38100" cap="flat" cmpd="sng" algn="ctr">
                      <a:solidFill>
                        <a:sysClr val="window" lastClr="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sto MT" panose="02040603050505030304"/>
                        </a:defRPr>
                      </a:lvl1pPr>
                      <a:lvl2pPr marL="457200" algn="l" defTabSz="914400" rtl="0" eaLnBrk="1" latinLnBrk="0" hangingPunct="1">
                        <a:defRPr sz="1800" kern="1200">
                          <a:solidFill>
                            <a:schemeClr val="tx1"/>
                          </a:solidFill>
                          <a:latin typeface="Calisto MT" panose="02040603050505030304"/>
                        </a:defRPr>
                      </a:lvl2pPr>
                      <a:lvl3pPr marL="914400" algn="l" defTabSz="914400" rtl="0" eaLnBrk="1" latinLnBrk="0" hangingPunct="1">
                        <a:defRPr sz="1800" kern="1200">
                          <a:solidFill>
                            <a:schemeClr val="tx1"/>
                          </a:solidFill>
                          <a:latin typeface="Calisto MT" panose="02040603050505030304"/>
                        </a:defRPr>
                      </a:lvl3pPr>
                      <a:lvl4pPr marL="1371600" algn="l" defTabSz="914400" rtl="0" eaLnBrk="1" latinLnBrk="0" hangingPunct="1">
                        <a:defRPr sz="1800" kern="1200">
                          <a:solidFill>
                            <a:schemeClr val="tx1"/>
                          </a:solidFill>
                          <a:latin typeface="Calisto MT" panose="02040603050505030304"/>
                        </a:defRPr>
                      </a:lvl4pPr>
                      <a:lvl5pPr marL="1828800" algn="l" defTabSz="914400" rtl="0" eaLnBrk="1" latinLnBrk="0" hangingPunct="1">
                        <a:defRPr sz="1800" kern="1200">
                          <a:solidFill>
                            <a:schemeClr val="tx1"/>
                          </a:solidFill>
                          <a:latin typeface="Calisto MT" panose="02040603050505030304"/>
                        </a:defRPr>
                      </a:lvl5pPr>
                      <a:lvl6pPr marL="2286000" algn="l" defTabSz="914400" rtl="0" eaLnBrk="1" latinLnBrk="0" hangingPunct="1">
                        <a:defRPr sz="1800" kern="1200">
                          <a:solidFill>
                            <a:schemeClr val="tx1"/>
                          </a:solidFill>
                          <a:latin typeface="Calisto MT" panose="02040603050505030304"/>
                        </a:defRPr>
                      </a:lvl6pPr>
                      <a:lvl7pPr marL="2743200" algn="l" defTabSz="914400" rtl="0" eaLnBrk="1" latinLnBrk="0" hangingPunct="1">
                        <a:defRPr sz="1800" kern="1200">
                          <a:solidFill>
                            <a:schemeClr val="tx1"/>
                          </a:solidFill>
                          <a:latin typeface="Calisto MT" panose="02040603050505030304"/>
                        </a:defRPr>
                      </a:lvl7pPr>
                      <a:lvl8pPr marL="3200400" algn="l" defTabSz="914400" rtl="0" eaLnBrk="1" latinLnBrk="0" hangingPunct="1">
                        <a:defRPr sz="1800" kern="1200">
                          <a:solidFill>
                            <a:schemeClr val="tx1"/>
                          </a:solidFill>
                          <a:latin typeface="Calisto MT" panose="02040603050505030304"/>
                        </a:defRPr>
                      </a:lvl8pPr>
                      <a:lvl9pPr marL="3657600" algn="l" defTabSz="914400" rtl="0" eaLnBrk="1" latinLnBrk="0" hangingPunct="1">
                        <a:defRPr sz="1800" kern="1200">
                          <a:solidFill>
                            <a:schemeClr val="tx1"/>
                          </a:solidFill>
                          <a:latin typeface="Calisto MT" panose="02040603050505030304"/>
                        </a:defRPr>
                      </a:lvl9pPr>
                    </a:lstStyle>
                    <a:p>
                      <a:pPr algn="ctr" fontAlgn="ctr"/>
                      <a:r>
                        <a:rPr lang="en-GB" sz="1800" b="0" i="0" u="none" strike="noStrike">
                          <a:solidFill>
                            <a:srgbClr val="000000"/>
                          </a:solidFill>
                          <a:effectLst/>
                          <a:latin typeface="Calibri" panose="020F0502020204030204" pitchFamily="34" charset="0"/>
                        </a:rPr>
                        <a:t>119</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2696882163"/>
                  </a:ext>
                </a:extLst>
              </a:tr>
            </a:tbl>
          </a:graphicData>
        </a:graphic>
      </p:graphicFrame>
    </p:spTree>
    <p:extLst>
      <p:ext uri="{BB962C8B-B14F-4D97-AF65-F5344CB8AC3E}">
        <p14:creationId xmlns:p14="http://schemas.microsoft.com/office/powerpoint/2010/main" val="3537225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rPr>
              <a:t>COVID and 2020 entry</a:t>
            </a:r>
          </a:p>
        </p:txBody>
      </p:sp>
      <p:sp>
        <p:nvSpPr>
          <p:cNvPr id="3" name="Content Placeholder 2">
            <a:extLst>
              <a:ext uri="{FF2B5EF4-FFF2-40B4-BE49-F238E27FC236}">
                <a16:creationId xmlns:a16="http://schemas.microsoft.com/office/drawing/2014/main" id="{102E5A5A-D955-499F-891C-4FA9E67F75F8}"/>
              </a:ext>
            </a:extLst>
          </p:cNvPr>
          <p:cNvSpPr>
            <a:spLocks noGrp="1"/>
          </p:cNvSpPr>
          <p:nvPr>
            <p:ph idx="1"/>
          </p:nvPr>
        </p:nvSpPr>
        <p:spPr/>
        <p:txBody>
          <a:bodyPr>
            <a:normAutofit/>
          </a:bodyPr>
          <a:lstStyle/>
          <a:p>
            <a:r>
              <a:rPr lang="en-GB">
                <a:solidFill>
                  <a:schemeClr val="tx1"/>
                </a:solidFill>
              </a:rPr>
              <a:t>The awarding of CAG as A level results led to more candidates than normal making their offers</a:t>
            </a:r>
          </a:p>
          <a:p>
            <a:r>
              <a:rPr lang="en-GB">
                <a:solidFill>
                  <a:schemeClr val="tx1"/>
                </a:solidFill>
              </a:rPr>
              <a:t>The government removed the cap on medical places</a:t>
            </a:r>
          </a:p>
          <a:p>
            <a:r>
              <a:rPr lang="en-GB">
                <a:solidFill>
                  <a:schemeClr val="tx1"/>
                </a:solidFill>
              </a:rPr>
              <a:t>Universities had to find over 1600 extra places</a:t>
            </a:r>
          </a:p>
        </p:txBody>
      </p:sp>
    </p:spTree>
    <p:extLst>
      <p:ext uri="{BB962C8B-B14F-4D97-AF65-F5344CB8AC3E}">
        <p14:creationId xmlns:p14="http://schemas.microsoft.com/office/powerpoint/2010/main" val="1981817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tx1"/>
                </a:solidFill>
              </a:rPr>
              <a:t>COVID and 2021 entry</a:t>
            </a:r>
          </a:p>
        </p:txBody>
      </p:sp>
      <p:sp>
        <p:nvSpPr>
          <p:cNvPr id="3" name="Content Placeholder 2">
            <a:extLst>
              <a:ext uri="{FF2B5EF4-FFF2-40B4-BE49-F238E27FC236}">
                <a16:creationId xmlns:a16="http://schemas.microsoft.com/office/drawing/2014/main" id="{102E5A5A-D955-499F-891C-4FA9E67F75F8}"/>
              </a:ext>
            </a:extLst>
          </p:cNvPr>
          <p:cNvSpPr>
            <a:spLocks noGrp="1"/>
          </p:cNvSpPr>
          <p:nvPr>
            <p:ph idx="1"/>
          </p:nvPr>
        </p:nvSpPr>
        <p:spPr/>
        <p:txBody>
          <a:bodyPr>
            <a:normAutofit/>
          </a:bodyPr>
          <a:lstStyle/>
          <a:p>
            <a:r>
              <a:rPr lang="en-GB">
                <a:solidFill>
                  <a:schemeClr val="tx1"/>
                </a:solidFill>
              </a:rPr>
              <a:t>Nationally there was an increase in in medical applications by 21% (23710 to 28690)</a:t>
            </a:r>
          </a:p>
          <a:p>
            <a:r>
              <a:rPr lang="en-GB">
                <a:solidFill>
                  <a:schemeClr val="tx1"/>
                </a:solidFill>
              </a:rPr>
              <a:t>Universities have reduced how much they over-offer</a:t>
            </a:r>
          </a:p>
          <a:p>
            <a:r>
              <a:rPr lang="en-GB">
                <a:solidFill>
                  <a:schemeClr val="tx1"/>
                </a:solidFill>
              </a:rPr>
              <a:t>Interviews were all online</a:t>
            </a:r>
          </a:p>
          <a:p>
            <a:r>
              <a:rPr lang="en-GB">
                <a:solidFill>
                  <a:schemeClr val="tx1"/>
                </a:solidFill>
              </a:rPr>
              <a:t>The cap was increased (by 2000 places in England)</a:t>
            </a:r>
          </a:p>
        </p:txBody>
      </p:sp>
    </p:spTree>
    <p:extLst>
      <p:ext uri="{BB962C8B-B14F-4D97-AF65-F5344CB8AC3E}">
        <p14:creationId xmlns:p14="http://schemas.microsoft.com/office/powerpoint/2010/main" val="3680184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10fcd7e24e04f758a034d92742c3e5f xmlns="fba4b05e-11c8-4520-a377-951cee0302a1">
      <Terms xmlns="http://schemas.microsoft.com/office/infopath/2007/PartnerControls"/>
    </g10fcd7e24e04f758a034d92742c3e5f>
    <pd137d16585a498198bdafeb05c36b51 xmlns="fba4b05e-11c8-4520-a377-951cee0302a1">
      <Terms xmlns="http://schemas.microsoft.com/office/infopath/2007/PartnerControls"/>
    </pd137d16585a498198bdafeb05c36b51>
    <PersonalIdentificationData xmlns="fba4b05e-11c8-4520-a377-951cee0302a1" xsi:nil="true"/>
    <Year xmlns="fba4b05e-11c8-4520-a377-951cee0302a1" xsi:nil="true"/>
    <TaxCatchAll xmlns="fba4b05e-11c8-4520-a377-951cee0302a1" xsi:nil="true"/>
    <KeyStage xmlns="fba4b05e-11c8-4520-a377-951cee0302a1" xsi:nil="true"/>
    <CustomTags xmlns="fba4b05e-11c8-4520-a377-951cee0302a1" xsi:nil="true"/>
    <bc6f87beb1a24b46aa3d8de8ced78b9e xmlns="fba4b05e-11c8-4520-a377-951cee0302a1">
      <Terms xmlns="http://schemas.microsoft.com/office/infopath/2007/PartnerControls"/>
    </bc6f87beb1a24b46aa3d8de8ced78b9e>
    <f0ccf5f175f847d3a4e856d90404a4db xmlns="fba4b05e-11c8-4520-a377-951cee0302a1">
      <Terms xmlns="http://schemas.microsoft.com/office/infopath/2007/PartnerControls"/>
    </f0ccf5f175f847d3a4e856d90404a4db>
    <Lesson xmlns="fba4b05e-11c8-4520-a377-951cee0302a1" xsi:nil="true"/>
    <CurriculumSubject xmlns="fba4b05e-11c8-4520-a377-951cee0302a1">Chemistry</CurriculumSubject>
    <c4edfdb1a3a448b7aafe227d9cfec653 xmlns="fba4b05e-11c8-4520-a377-951cee0302a1">
      <Terms xmlns="http://schemas.microsoft.com/office/infopath/2007/PartnerControls"/>
    </c4edfdb1a3a448b7aafe227d9cfec653>
    <lcf76f155ced4ddcb4097134ff3c332f xmlns="7552c6af-ad05-4223-ac52-bf9e458bafa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6082261B88514F8DCAC400EC780B73" ma:contentTypeVersion="32" ma:contentTypeDescription="Create a new document." ma:contentTypeScope="" ma:versionID="0d5b6e8b54b1b892a961072281d95563">
  <xsd:schema xmlns:xsd="http://www.w3.org/2001/XMLSchema" xmlns:xs="http://www.w3.org/2001/XMLSchema" xmlns:p="http://schemas.microsoft.com/office/2006/metadata/properties" xmlns:ns2="fba4b05e-11c8-4520-a377-951cee0302a1" xmlns:ns3="7552c6af-ad05-4223-ac52-bf9e458bafac" targetNamespace="http://schemas.microsoft.com/office/2006/metadata/properties" ma:root="true" ma:fieldsID="3240c602140cdbe954b93598ee41b094" ns2:_="" ns3:_="">
    <xsd:import namespace="fba4b05e-11c8-4520-a377-951cee0302a1"/>
    <xsd:import namespace="7552c6af-ad05-4223-ac52-bf9e458bafac"/>
    <xsd:element name="properties">
      <xsd:complexType>
        <xsd:sequence>
          <xsd:element name="documentManagement">
            <xsd:complexType>
              <xsd:all>
                <xsd:element ref="ns2:g10fcd7e24e04f758a034d92742c3e5f" minOccurs="0"/>
                <xsd:element ref="ns2:TaxCatchAll" minOccurs="0"/>
                <xsd:element ref="ns2:c4edfdb1a3a448b7aafe227d9cfec653" minOccurs="0"/>
                <xsd:element ref="ns2:bc6f87beb1a24b46aa3d8de8ced78b9e" minOccurs="0"/>
                <xsd:element ref="ns2:pd137d16585a498198bdafeb05c36b51" minOccurs="0"/>
                <xsd:element ref="ns2:f0ccf5f175f847d3a4e856d90404a4db"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2:SharedWithUsers" minOccurs="0"/>
                <xsd:element ref="ns2:SharedWithDetail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a4b05e-11c8-4520-a377-951cee0302a1" elementFormDefault="qualified">
    <xsd:import namespace="http://schemas.microsoft.com/office/2006/documentManagement/types"/>
    <xsd:import namespace="http://schemas.microsoft.com/office/infopath/2007/PartnerControls"/>
    <xsd:element name="g10fcd7e24e04f758a034d92742c3e5f" ma:index="9" nillable="true" ma:taxonomy="true" ma:internalName="g10fcd7e24e04f758a034d92742c3e5f" ma:taxonomyFieldName="Topic" ma:displayName="Topic" ma:fieldId="{010fcd7e-24e0-4f75-8a03-4d92742c3e5f}" ma:sspId="93c37a2e-70d2-4d86-bebf-0807e41d8e5d" ma:termSetId="a0676f58-f3e3-43d3-b53d-edc1290a4d6d"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e59f218c-bb36-4d0d-8b6d-b7fff5035f3f}" ma:internalName="TaxCatchAll" ma:showField="CatchAllData" ma:web="fba4b05e-11c8-4520-a377-951cee0302a1">
      <xsd:complexType>
        <xsd:complexContent>
          <xsd:extension base="dms:MultiChoiceLookup">
            <xsd:sequence>
              <xsd:element name="Value" type="dms:Lookup" maxOccurs="unbounded" minOccurs="0" nillable="true"/>
            </xsd:sequence>
          </xsd:extension>
        </xsd:complexContent>
      </xsd:complexType>
    </xsd:element>
    <xsd:element name="c4edfdb1a3a448b7aafe227d9cfec653" ma:index="12" nillable="true" ma:taxonomy="true" ma:internalName="c4edfdb1a3a448b7aafe227d9cfec653" ma:taxonomyFieldName="Staff_x0020_Category" ma:displayName="Staff Category" ma:fieldId="{c4edfdb1-a3a4-48b7-aafe-227d9cfec653}" ma:sspId="93c37a2e-70d2-4d86-bebf-0807e41d8e5d" ma:termSetId="fa5819f1-0ee2-41b9-94f6-ef113d31d7db" ma:anchorId="00000000-0000-0000-0000-000000000000" ma:open="false" ma:isKeyword="false">
      <xsd:complexType>
        <xsd:sequence>
          <xsd:element ref="pc:Terms" minOccurs="0" maxOccurs="1"/>
        </xsd:sequence>
      </xsd:complexType>
    </xsd:element>
    <xsd:element name="bc6f87beb1a24b46aa3d8de8ced78b9e" ma:index="14" nillable="true" ma:taxonomy="true" ma:internalName="bc6f87beb1a24b46aa3d8de8ced78b9e" ma:taxonomyFieldName="Exam_x0020_Board" ma:displayName="Exam Board" ma:fieldId="{bc6f87be-b1a2-4b46-aa3d-8de8ced78b9e}" ma:sspId="93c37a2e-70d2-4d86-bebf-0807e41d8e5d" ma:termSetId="0333a006-04ec-4ffc-8561-3402ed5f3849" ma:anchorId="00000000-0000-0000-0000-000000000000" ma:open="false" ma:isKeyword="false">
      <xsd:complexType>
        <xsd:sequence>
          <xsd:element ref="pc:Terms" minOccurs="0" maxOccurs="1"/>
        </xsd:sequence>
      </xsd:complexType>
    </xsd:element>
    <xsd:element name="pd137d16585a498198bdafeb05c36b51" ma:index="16" nillable="true" ma:taxonomy="true" ma:internalName="pd137d16585a498198bdafeb05c36b51" ma:taxonomyFieldName="Week" ma:displayName="Week" ma:fieldId="{9d137d16-585a-4981-98bd-afeb05c36b51}" ma:sspId="93c37a2e-70d2-4d86-bebf-0807e41d8e5d" ma:termSetId="eed8cf8e-2c7f-4c41-a89f-eb83adace065" ma:anchorId="00000000-0000-0000-0000-000000000000" ma:open="false" ma:isKeyword="false">
      <xsd:complexType>
        <xsd:sequence>
          <xsd:element ref="pc:Terms" minOccurs="0" maxOccurs="1"/>
        </xsd:sequence>
      </xsd:complexType>
    </xsd:element>
    <xsd:element name="f0ccf5f175f847d3a4e856d90404a4db" ma:index="18" nillable="true" ma:taxonomy="true" ma:internalName="f0ccf5f175f847d3a4e856d90404a4db" ma:taxonomyFieldName="Term" ma:displayName="Term" ma:fieldId="{f0ccf5f1-75f8-47d3-a4e8-56d90404a4db}" ma:sspId="93c37a2e-70d2-4d86-bebf-0807e41d8e5d" ma:termSetId="97356b1d-7ff2-486f-8914-932679c2a87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Chemistry" ma:internalName="Curriculum_x0020_Subject">
      <xsd:simpleType>
        <xsd:restriction base="dms:Text"/>
      </xsd:simpleType>
    </xsd:element>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52c6af-ad05-4223-ac52-bf9e458bafac"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Length (seconds)" ma:internalName="MediaLengthInSeconds" ma:readOnly="true">
      <xsd:simpleType>
        <xsd:restriction base="dms:Unknown"/>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Location" ma:index="35" nillable="true" ma:displayName="Location" ma:internalName="MediaServiceLocation"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3c37a2e-70d2-4d86-bebf-0807e41d8e5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F5E31F-8DC9-406A-9950-CF79482C9413}">
  <ds:schemaRefs>
    <ds:schemaRef ds:uri="fba4b05e-11c8-4520-a377-951cee0302a1"/>
    <ds:schemaRef ds:uri="http://purl.org/dc/dcmitype/"/>
    <ds:schemaRef ds:uri="http://schemas.openxmlformats.org/package/2006/metadata/core-properties"/>
    <ds:schemaRef ds:uri="http://schemas.microsoft.com/office/infopath/2007/PartnerControls"/>
    <ds:schemaRef ds:uri="7552c6af-ad05-4223-ac52-bf9e458bafac"/>
    <ds:schemaRef ds:uri="http://schemas.microsoft.com/office/2006/metadata/properties"/>
    <ds:schemaRef ds:uri="http://schemas.microsoft.com/office/2006/documentManagement/type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1CA3CD91-AE3C-4CC0-ABCA-CD9878D43E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a4b05e-11c8-4520-a377-951cee0302a1"/>
    <ds:schemaRef ds:uri="7552c6af-ad05-4223-ac52-bf9e458baf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C29273-BFCE-442F-A2CA-2A9C07E2B6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95</TotalTime>
  <Words>4018</Words>
  <Application>Microsoft Office PowerPoint</Application>
  <PresentationFormat>A4 Paper (210x297 mm)</PresentationFormat>
  <Paragraphs>456</Paragraphs>
  <Slides>48</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Gill Sans MT Std Light</vt:lpstr>
      <vt:lpstr>Gill Sans Nova Light</vt:lpstr>
      <vt:lpstr>Symbol</vt:lpstr>
      <vt:lpstr>Times New Roman</vt:lpstr>
      <vt:lpstr>Office Theme</vt:lpstr>
      <vt:lpstr>PowerPoint Presentation</vt:lpstr>
      <vt:lpstr>Introduction</vt:lpstr>
      <vt:lpstr>Aims</vt:lpstr>
      <vt:lpstr>The Timetable</vt:lpstr>
      <vt:lpstr>The Reality</vt:lpstr>
      <vt:lpstr>What to Expect</vt:lpstr>
      <vt:lpstr>Offers</vt:lpstr>
      <vt:lpstr>COVID and 2020 entry</vt:lpstr>
      <vt:lpstr>COVID and 2021 entry</vt:lpstr>
      <vt:lpstr>COVID and 2022 entry</vt:lpstr>
      <vt:lpstr>2023 Entry</vt:lpstr>
      <vt:lpstr>PowerPoint Presentation</vt:lpstr>
      <vt:lpstr>Type of Course</vt:lpstr>
      <vt:lpstr>Traditional</vt:lpstr>
      <vt:lpstr>Traditional</vt:lpstr>
      <vt:lpstr>Integrated</vt:lpstr>
      <vt:lpstr>Graduate</vt:lpstr>
      <vt:lpstr>Problem Based Learning</vt:lpstr>
      <vt:lpstr>Foundation Courses</vt:lpstr>
      <vt:lpstr>Time Scale</vt:lpstr>
      <vt:lpstr>A Levels</vt:lpstr>
      <vt:lpstr>Combinations of A Levels</vt:lpstr>
      <vt:lpstr>Choosing a University</vt:lpstr>
      <vt:lpstr>A graph showing the number of applications made to each medical school by Wycombe Abbey pupils 2009-21</vt:lpstr>
      <vt:lpstr>Oxbridge</vt:lpstr>
      <vt:lpstr>Scottish Universities</vt:lpstr>
      <vt:lpstr>New Medical Schools</vt:lpstr>
      <vt:lpstr>Choosing a University</vt:lpstr>
      <vt:lpstr>Successful Candidates</vt:lpstr>
      <vt:lpstr>Other Options</vt:lpstr>
      <vt:lpstr>Your Fifth Choice</vt:lpstr>
      <vt:lpstr>Applying</vt:lpstr>
      <vt:lpstr>Work Experience</vt:lpstr>
      <vt:lpstr>UCAT</vt:lpstr>
      <vt:lpstr>Preparation for UCAT</vt:lpstr>
      <vt:lpstr>BMAT</vt:lpstr>
      <vt:lpstr>BMAT</vt:lpstr>
      <vt:lpstr>Selection</vt:lpstr>
      <vt:lpstr>Example for Oxford 2020/21</vt:lpstr>
      <vt:lpstr>Example for Oxford 2020/21</vt:lpstr>
      <vt:lpstr>Example for Oxford 2020/21</vt:lpstr>
      <vt:lpstr>Example for Oxford 2020/21</vt:lpstr>
      <vt:lpstr>Interview</vt:lpstr>
      <vt:lpstr>What they are looking for</vt:lpstr>
      <vt:lpstr>What candidates should be doing</vt:lpstr>
      <vt:lpstr>Resources</vt:lpstr>
      <vt:lpstr>Summary – Key Points</vt:lpstr>
      <vt:lpstr>A Final 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McKnight</dc:creator>
  <cp:lastModifiedBy>Megan  HUGHES</cp:lastModifiedBy>
  <cp:revision>3</cp:revision>
  <dcterms:created xsi:type="dcterms:W3CDTF">2017-07-13T18:55:20Z</dcterms:created>
  <dcterms:modified xsi:type="dcterms:W3CDTF">2023-01-31T19:08:12Z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0x010100F06082261B88514F8DCAC400EC780B73</vt:lpwstr>
  </property>
  <property fmtid="{D5CDD505-2E9C-101B-9397-08002B2CF9AE}" pid="3" name="Topic">
    <vt:lpwstr/>
  </property>
  <property fmtid="{D5CDD505-2E9C-101B-9397-08002B2CF9AE}" pid="4" name="Term">
    <vt:lpwstr/>
  </property>
  <property fmtid="{D5CDD505-2E9C-101B-9397-08002B2CF9AE}" pid="5" name="Exam Board">
    <vt:lpwstr/>
  </property>
  <property fmtid="{D5CDD505-2E9C-101B-9397-08002B2CF9AE}" pid="6" name="Week">
    <vt:lpwstr/>
  </property>
  <property fmtid="{D5CDD505-2E9C-101B-9397-08002B2CF9AE}" pid="7" name="Staff Category">
    <vt:lpwstr/>
  </property>
  <property fmtid="{D5CDD505-2E9C-101B-9397-08002B2CF9AE}" pid="8" name="MediaServiceImageTags">
    <vt:lpwstr/>
  </property>
</Properties>
</file>