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2757337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Click to edit Master subtitle style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Click to edit Master title style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Click to edit Master text styles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Click to edit Master text styles</a:t>
            </a:r>
          </a:p>
          <a:p>
            <a:pPr lvl="1">
              <a:defRPr sz="1800"/>
            </a:pPr>
            <a:r>
              <a:rPr sz="2800"/>
              <a:t>Second level</a:t>
            </a:r>
          </a:p>
          <a:p>
            <a:pPr lvl="2">
              <a:defRPr sz="1800"/>
            </a:pPr>
            <a:r>
              <a:rPr sz="2800"/>
              <a:t>Third level</a:t>
            </a:r>
          </a:p>
          <a:p>
            <a:pPr lvl="3">
              <a:defRPr sz="1800"/>
            </a:pPr>
            <a:r>
              <a:rPr sz="2800"/>
              <a:t>Fourth level</a:t>
            </a:r>
          </a:p>
          <a:p>
            <a:pPr lvl="4">
              <a:defRPr sz="1800"/>
            </a:pPr>
            <a:r>
              <a:rPr sz="2800"/>
              <a:t>Fifth level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Click to edit Master text styles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Click to edit Master text styles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gradFill>
            <a:gsLst>
              <a:gs pos="0">
                <a:srgbClr val="5E437E"/>
              </a:gs>
              <a:gs pos="80000">
                <a:srgbClr val="7B58A6"/>
              </a:gs>
              <a:gs pos="100000">
                <a:srgbClr val="7B57A8"/>
              </a:gs>
            </a:gsLst>
            <a:lin ang="16200000"/>
          </a:gradFill>
          <a:ln>
            <a:solidFill>
              <a:srgbClr val="7D60A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0" y="0"/>
            <a:ext cx="3775867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1400"/>
              <a:t>OCR PRODUCT DESIGN     CORE KNOWLEDGE</a:t>
            </a:r>
          </a:p>
        </p:txBody>
      </p:sp>
      <p:sp>
        <p:nvSpPr>
          <p:cNvPr id="4" name="Shape 4"/>
          <p:cNvSpPr/>
          <p:nvPr/>
        </p:nvSpPr>
        <p:spPr>
          <a:xfrm>
            <a:off x="7704138" y="11113"/>
            <a:ext cx="1431824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lvl="0">
              <a:defRPr sz="1800"/>
            </a:pPr>
            <a:r>
              <a:rPr sz="1400"/>
              <a:t>G:VALUE ISSUES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Click to edit Master title style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Click to edit Master text styles</a:t>
            </a:r>
          </a:p>
          <a:p>
            <a:pPr lvl="1">
              <a:defRPr sz="1800"/>
            </a:pPr>
            <a:r>
              <a:rPr sz="3200"/>
              <a:t>Second level</a:t>
            </a:r>
          </a:p>
          <a:p>
            <a:pPr lvl="2">
              <a:defRPr sz="1800"/>
            </a:pPr>
            <a:r>
              <a:rPr sz="3200"/>
              <a:t>Third level</a:t>
            </a:r>
          </a:p>
          <a:p>
            <a:pPr lvl="3">
              <a:defRPr sz="1800"/>
            </a:pPr>
            <a:r>
              <a:rPr sz="3200"/>
              <a:t>Fourth level</a:t>
            </a:r>
          </a:p>
          <a:p>
            <a:pPr lvl="4">
              <a:defRPr sz="1800"/>
            </a:pPr>
            <a:r>
              <a:rPr sz="3200"/>
              <a:t>Fifth level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3175" y="2516186"/>
            <a:ext cx="9144000" cy="2898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spcBef>
                <a:spcPts val="2800"/>
              </a:spcBef>
            </a:pPr>
            <a:r>
              <a:rPr sz="4800">
                <a:latin typeface="Arial Bold"/>
                <a:ea typeface="Arial Bold"/>
                <a:cs typeface="Arial Bold"/>
                <a:sym typeface="Arial Bold"/>
              </a:rPr>
              <a:t>G: Value Issues</a:t>
            </a:r>
          </a:p>
          <a:p>
            <a:pPr lvl="0" algn="ctr">
              <a:spcBef>
                <a:spcPts val="2800"/>
              </a:spcBef>
            </a:pPr>
            <a:r>
              <a:rPr sz="4800">
                <a:solidFill>
                  <a:srgbClr val="A6A6A6"/>
                </a:solidFill>
                <a:latin typeface="Arial Bold"/>
                <a:ea typeface="Arial Bold"/>
                <a:cs typeface="Arial Bold"/>
                <a:sym typeface="Arial Bold"/>
              </a:rPr>
              <a:t>Moral    Social     Cultural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algn="ctr">
              <a:spcBef>
                <a:spcPts val="2800"/>
              </a:spcBef>
            </a:pPr>
            <a:r>
              <a:rPr sz="4800">
                <a:solidFill>
                  <a:srgbClr val="A6A6A6"/>
                </a:solidFill>
                <a:latin typeface="Arial Bold"/>
                <a:ea typeface="Arial Bold"/>
                <a:cs typeface="Arial Bold"/>
                <a:sym typeface="Arial Bold"/>
              </a:rPr>
              <a:t>Economic</a:t>
            </a:r>
          </a:p>
        </p:txBody>
      </p:sp>
      <p:pic>
        <p:nvPicPr>
          <p:cNvPr id="53" name="image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6" y="611187"/>
            <a:ext cx="2779715" cy="184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587" y="611185"/>
            <a:ext cx="2820989" cy="183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0187" y="5564187"/>
            <a:ext cx="914401" cy="1034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4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6" y="4802187"/>
            <a:ext cx="2517049" cy="1890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5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787" y="458787"/>
            <a:ext cx="2221457" cy="203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6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187" y="4497387"/>
            <a:ext cx="2627314" cy="2189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2794000" y="419100"/>
            <a:ext cx="3523420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Social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43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Issues</a:t>
            </a:r>
          </a:p>
        </p:txBody>
      </p:sp>
      <p:sp>
        <p:nvSpPr>
          <p:cNvPr id="129" name="Shape 129"/>
          <p:cNvSpPr/>
          <p:nvPr/>
        </p:nvSpPr>
        <p:spPr>
          <a:xfrm>
            <a:off x="558800" y="1676399"/>
            <a:ext cx="7859787" cy="3823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Social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issues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respond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changes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society</a:t>
            </a:r>
          </a:p>
          <a:p>
            <a:pPr lvl="0">
              <a:lnSpc>
                <a:spcPts val="3800"/>
              </a:lnSpc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at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any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given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time</a:t>
            </a:r>
          </a:p>
          <a:p>
            <a:pPr lvl="0">
              <a:lnSpc>
                <a:spcPts val="3800"/>
              </a:lnSpc>
            </a:pPr>
            <a:endParaRPr sz="31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indent="2333625">
              <a:lnSpc>
                <a:spcPts val="4600"/>
              </a:lnSpc>
            </a:pPr>
            <a:r>
              <a:rPr sz="31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Technological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advances</a:t>
            </a:r>
          </a:p>
          <a:p>
            <a:pPr lvl="0" indent="2333625">
              <a:lnSpc>
                <a:spcPts val="4500"/>
              </a:lnSpc>
            </a:pPr>
            <a:r>
              <a:rPr sz="31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Economy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indent="2333625">
              <a:lnSpc>
                <a:spcPts val="4500"/>
              </a:lnSpc>
            </a:pPr>
            <a:r>
              <a:rPr sz="31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Politics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indent="2333625">
              <a:lnSpc>
                <a:spcPts val="4500"/>
              </a:lnSpc>
            </a:pPr>
            <a:r>
              <a:rPr sz="31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Fashion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2" name="image23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6" y="992187"/>
            <a:ext cx="2514601" cy="194488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-30574" y="0"/>
            <a:ext cx="6223255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Technological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advances…</a:t>
            </a:r>
          </a:p>
        </p:txBody>
      </p:sp>
      <p:pic>
        <p:nvPicPr>
          <p:cNvPr id="134" name="image24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6" y="3201986"/>
            <a:ext cx="3760789" cy="2773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25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386" y="153987"/>
            <a:ext cx="2152163" cy="322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26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87" y="3506787"/>
            <a:ext cx="4138613" cy="248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7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86" y="992187"/>
            <a:ext cx="3232729" cy="213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2087532" y="6050321"/>
            <a:ext cx="6848283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100"/>
              </a:lnSpc>
              <a:def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FFFFFF"/>
                </a:solidFill>
              </a:rPr>
              <a:t>…at what cost to our lives?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1" name="image2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" y="101600"/>
            <a:ext cx="9033510" cy="6642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5716587" y="6086475"/>
            <a:ext cx="2202967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100"/>
              </a:lnSpc>
              <a:def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FFFFFF"/>
                </a:solidFill>
              </a:rPr>
              <a:t>Economy</a:t>
            </a:r>
          </a:p>
        </p:txBody>
      </p:sp>
      <p:pic>
        <p:nvPicPr>
          <p:cNvPr id="143" name="image29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573" y="9577"/>
            <a:ext cx="4470602" cy="304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30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187" y="2897186"/>
            <a:ext cx="4192588" cy="3121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7" name="image3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00" y="177800"/>
            <a:ext cx="4381500" cy="6515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4279900" y="419100"/>
            <a:ext cx="3295433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Politics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(war)</a:t>
            </a:r>
          </a:p>
        </p:txBody>
      </p:sp>
      <p:sp>
        <p:nvSpPr>
          <p:cNvPr id="149" name="Shape 149"/>
          <p:cNvSpPr/>
          <p:nvPr/>
        </p:nvSpPr>
        <p:spPr>
          <a:xfrm>
            <a:off x="4737100" y="1587500"/>
            <a:ext cx="2756793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During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</a:t>
            </a:r>
          </a:p>
        </p:txBody>
      </p:sp>
      <p:sp>
        <p:nvSpPr>
          <p:cNvPr id="150" name="Shape 150"/>
          <p:cNvSpPr/>
          <p:nvPr/>
        </p:nvSpPr>
        <p:spPr>
          <a:xfrm>
            <a:off x="5080000" y="2019300"/>
            <a:ext cx="3382913" cy="1353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clothing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fabric</a:t>
            </a:r>
          </a:p>
          <a:p>
            <a:pPr lvl="0">
              <a:lnSpc>
                <a:spcPts val="33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rationed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</a:t>
            </a:r>
          </a:p>
          <a:p>
            <a:pPr lvl="0">
              <a:lnSpc>
                <a:spcPts val="33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do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mend</a:t>
            </a:r>
          </a:p>
        </p:txBody>
      </p:sp>
      <p:sp>
        <p:nvSpPr>
          <p:cNvPr id="151" name="Shape 151"/>
          <p:cNvSpPr/>
          <p:nvPr/>
        </p:nvSpPr>
        <p:spPr>
          <a:xfrm>
            <a:off x="4737100" y="3378200"/>
            <a:ext cx="2790305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Dior</a:t>
            </a:r>
          </a:p>
        </p:txBody>
      </p:sp>
      <p:sp>
        <p:nvSpPr>
          <p:cNvPr id="152" name="Shape 152"/>
          <p:cNvSpPr/>
          <p:nvPr/>
        </p:nvSpPr>
        <p:spPr>
          <a:xfrm>
            <a:off x="5080000" y="3810000"/>
            <a:ext cx="3532238" cy="93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responded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by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making</a:t>
            </a:r>
          </a:p>
          <a:p>
            <a:pPr lvl="0">
              <a:lnSpc>
                <a:spcPts val="33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extravagant</a:t>
            </a:r>
          </a:p>
        </p:txBody>
      </p:sp>
      <p:sp>
        <p:nvSpPr>
          <p:cNvPr id="153" name="Shape 153"/>
          <p:cNvSpPr/>
          <p:nvPr/>
        </p:nvSpPr>
        <p:spPr>
          <a:xfrm>
            <a:off x="5035498" y="4660900"/>
            <a:ext cx="3458270" cy="302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outfit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using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up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70</a:t>
            </a:r>
          </a:p>
          <a:p>
            <a:pPr lvl="0">
              <a:lnSpc>
                <a:spcPts val="33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metres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fabric!</a:t>
            </a:r>
          </a:p>
          <a:p>
            <a:pPr lvl="0">
              <a:lnSpc>
                <a:spcPts val="3300"/>
              </a:lnSpc>
            </a:pPr>
            <a:endParaRPr sz="28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ts val="3300"/>
              </a:lnSpc>
            </a:pPr>
            <a:r>
              <a:rPr sz="2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(A Product response to</a:t>
            </a:r>
          </a:p>
          <a:p>
            <a:pPr lvl="0">
              <a:lnSpc>
                <a:spcPts val="3300"/>
              </a:lnSpc>
            </a:pPr>
            <a:r>
              <a:rPr sz="2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 social issue)</a:t>
            </a:r>
          </a:p>
          <a:p>
            <a:pPr lvl="0">
              <a:lnSpc>
                <a:spcPts val="3300"/>
              </a:lnSpc>
            </a:pPr>
            <a:endParaRPr sz="28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6" name="image3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7" y="3747080"/>
            <a:ext cx="2514601" cy="286649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4192587" y="306386"/>
            <a:ext cx="4667350" cy="1553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Fashion – trends, </a:t>
            </a:r>
          </a:p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taste and style</a:t>
            </a:r>
          </a:p>
        </p:txBody>
      </p:sp>
      <p:pic>
        <p:nvPicPr>
          <p:cNvPr id="158" name="image3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987" y="382586"/>
            <a:ext cx="2732583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34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986" y="2439986"/>
            <a:ext cx="2272465" cy="209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35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587" y="4802187"/>
            <a:ext cx="2745632" cy="1829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media4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3049586" y="2439986"/>
            <a:ext cx="3386670" cy="1905002"/>
          </a:xfrm>
          <a:prstGeom prst="rect">
            <a:avLst/>
          </a:prstGeom>
        </p:spPr>
      </p:pic>
      <p:sp>
        <p:nvSpPr>
          <p:cNvPr id="162" name="Shape 162"/>
          <p:cNvSpPr/>
          <p:nvPr/>
        </p:nvSpPr>
        <p:spPr>
          <a:xfrm>
            <a:off x="3049586" y="4421187"/>
            <a:ext cx="90401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PLAY 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400" b="1"/>
              <a:t>Plan the Question</a:t>
            </a: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2552700" y="241300"/>
            <a:ext cx="3999124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Cultural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43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Issues</a:t>
            </a:r>
          </a:p>
        </p:txBody>
      </p:sp>
      <p:sp>
        <p:nvSpPr>
          <p:cNvPr id="169" name="Shape 169"/>
          <p:cNvSpPr/>
          <p:nvPr/>
        </p:nvSpPr>
        <p:spPr>
          <a:xfrm>
            <a:off x="342900" y="1244600"/>
            <a:ext cx="7730220" cy="2024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  <a:tabLst>
                <a:tab pos="342900" algn="l"/>
              </a:tabLst>
            </a:pPr>
            <a:r>
              <a:rPr sz="31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Designers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must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consider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particular</a:t>
            </a:r>
          </a:p>
          <a:p>
            <a:pPr lvl="0">
              <a:lnSpc>
                <a:spcPts val="3800"/>
              </a:lnSpc>
              <a:tabLst>
                <a:tab pos="342900" algn="l"/>
              </a:tabLst>
            </a:pPr>
            <a:r>
              <a:t>	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shapes,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colours,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words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images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</a:t>
            </a:r>
          </a:p>
          <a:p>
            <a:pPr lvl="0">
              <a:lnSpc>
                <a:spcPts val="3800"/>
              </a:lnSpc>
              <a:tabLst>
                <a:tab pos="342900" algn="l"/>
              </a:tabLst>
            </a:pPr>
            <a:r>
              <a:t>	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have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different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meanings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different</a:t>
            </a:r>
          </a:p>
          <a:p>
            <a:pPr lvl="0">
              <a:lnSpc>
                <a:spcPts val="3800"/>
              </a:lnSpc>
              <a:tabLst>
                <a:tab pos="342900" algn="l"/>
              </a:tabLst>
            </a:pPr>
            <a:r>
              <a:t>	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groups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people</a:t>
            </a:r>
          </a:p>
        </p:txBody>
      </p:sp>
      <p:sp>
        <p:nvSpPr>
          <p:cNvPr id="170" name="Shape 170"/>
          <p:cNvSpPr/>
          <p:nvPr/>
        </p:nvSpPr>
        <p:spPr>
          <a:xfrm>
            <a:off x="342900" y="3289300"/>
            <a:ext cx="4552554" cy="56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</a:pPr>
            <a:r>
              <a:rPr sz="31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must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think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about:</a:t>
            </a:r>
          </a:p>
        </p:txBody>
      </p:sp>
      <p:sp>
        <p:nvSpPr>
          <p:cNvPr id="171" name="Shape 171"/>
          <p:cNvSpPr/>
          <p:nvPr/>
        </p:nvSpPr>
        <p:spPr>
          <a:xfrm>
            <a:off x="800100" y="3873500"/>
            <a:ext cx="275928" cy="25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</a:t>
            </a:r>
          </a:p>
        </p:txBody>
      </p:sp>
      <p:sp>
        <p:nvSpPr>
          <p:cNvPr id="172" name="Shape 172"/>
          <p:cNvSpPr/>
          <p:nvPr/>
        </p:nvSpPr>
        <p:spPr>
          <a:xfrm>
            <a:off x="1079500" y="3873500"/>
            <a:ext cx="7009408" cy="25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Religious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beliefs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Political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views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Sexuality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Personal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choices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beliefs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(vegetarianism)</a:t>
            </a:r>
          </a:p>
          <a:p>
            <a:pPr lvl="0">
              <a:lnSpc>
                <a:spcPts val="4000"/>
              </a:lnSpc>
            </a:pP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Traditions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5" name="image37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333500"/>
            <a:ext cx="5359400" cy="53467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1397000" y="419100"/>
            <a:ext cx="6134993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Ok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symbol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offensive?</a:t>
            </a:r>
          </a:p>
        </p:txBody>
      </p:sp>
      <p:grpSp>
        <p:nvGrpSpPr>
          <p:cNvPr id="181" name="Group 181"/>
          <p:cNvGrpSpPr/>
          <p:nvPr/>
        </p:nvGrpSpPr>
        <p:grpSpPr>
          <a:xfrm>
            <a:off x="6007100" y="1625599"/>
            <a:ext cx="2527536" cy="1840302"/>
            <a:chOff x="0" y="0"/>
            <a:chExt cx="2527535" cy="1840300"/>
          </a:xfrm>
        </p:grpSpPr>
        <p:sp>
          <p:nvSpPr>
            <p:cNvPr id="177" name="Shape 177"/>
            <p:cNvSpPr/>
            <p:nvPr/>
          </p:nvSpPr>
          <p:spPr>
            <a:xfrm>
              <a:off x="723900" y="0"/>
              <a:ext cx="1402185" cy="37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900"/>
                </a:lnSpc>
              </a:pPr>
              <a:r>
                <a: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In</a:t>
              </a:r>
              <a:r>
                <a:rPr sz="31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Latin</a:t>
              </a:r>
            </a:p>
          </p:txBody>
        </p:sp>
        <p:sp>
          <p:nvSpPr>
            <p:cNvPr id="178" name="Shape 178"/>
            <p:cNvSpPr/>
            <p:nvPr/>
          </p:nvSpPr>
          <p:spPr>
            <a:xfrm>
              <a:off x="0" y="495300"/>
              <a:ext cx="2527536" cy="37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900"/>
                </a:lnSpc>
              </a:pPr>
              <a:r>
                <a: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America</a:t>
              </a:r>
              <a:r>
                <a:rPr sz="31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this</a:t>
              </a:r>
              <a:r>
                <a:rPr sz="31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is</a:t>
              </a:r>
            </a:p>
          </p:txBody>
        </p:sp>
        <p:sp>
          <p:nvSpPr>
            <p:cNvPr id="179" name="Shape 179"/>
            <p:cNvSpPr/>
            <p:nvPr/>
          </p:nvSpPr>
          <p:spPr>
            <a:xfrm>
              <a:off x="330200" y="977900"/>
              <a:ext cx="1839138" cy="37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900"/>
                </a:lnSpc>
              </a:pPr>
              <a:r>
                <a: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an</a:t>
              </a:r>
              <a:r>
                <a:rPr sz="31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obscene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647699" y="1460500"/>
              <a:ext cx="1328367" cy="37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lnSpc>
                  <a:spcPts val="2900"/>
                </a:lnSpc>
                <a:defRPr sz="31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3100">
                  <a:solidFill>
                    <a:srgbClr val="FFFF00"/>
                  </a:solidFill>
                </a:rPr>
                <a:t>gesture.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4" name="image3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1981200"/>
            <a:ext cx="6223000" cy="44831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1117600" y="-12700"/>
            <a:ext cx="6645096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Clever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advert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insult?</a:t>
            </a:r>
          </a:p>
        </p:txBody>
      </p:sp>
      <p:grpSp>
        <p:nvGrpSpPr>
          <p:cNvPr id="188" name="Group 188"/>
          <p:cNvGrpSpPr/>
          <p:nvPr/>
        </p:nvGrpSpPr>
        <p:grpSpPr>
          <a:xfrm>
            <a:off x="800100" y="990599"/>
            <a:ext cx="6468567" cy="657752"/>
            <a:chOff x="0" y="0"/>
            <a:chExt cx="6468566" cy="657750"/>
          </a:xfrm>
        </p:grpSpPr>
        <p:sp>
          <p:nvSpPr>
            <p:cNvPr id="186" name="Shape 186"/>
            <p:cNvSpPr/>
            <p:nvPr/>
          </p:nvSpPr>
          <p:spPr>
            <a:xfrm>
              <a:off x="0" y="0"/>
              <a:ext cx="6468567" cy="289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200"/>
                </a:lnSpc>
              </a:pP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In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India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cow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is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sacred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animal.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In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Thailand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the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09600" y="368300"/>
              <a:ext cx="5108873" cy="289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200"/>
                </a:lnSpc>
              </a:pP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cow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is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considered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as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low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life</a:t>
              </a:r>
              <a:r>
                <a:rPr sz="24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4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creature.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1" name="image3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8300" y="1435100"/>
            <a:ext cx="2565400" cy="49911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2057400" y="419100"/>
            <a:ext cx="4829740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Menu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bad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omen?</a:t>
            </a:r>
          </a:p>
        </p:txBody>
      </p:sp>
      <p:grpSp>
        <p:nvGrpSpPr>
          <p:cNvPr id="196" name="Group 196"/>
          <p:cNvGrpSpPr/>
          <p:nvPr/>
        </p:nvGrpSpPr>
        <p:grpSpPr>
          <a:xfrm>
            <a:off x="5956300" y="1828799"/>
            <a:ext cx="2765351" cy="2045421"/>
            <a:chOff x="0" y="0"/>
            <a:chExt cx="2765350" cy="2045419"/>
          </a:xfrm>
        </p:grpSpPr>
        <p:sp>
          <p:nvSpPr>
            <p:cNvPr id="193" name="Shape 193"/>
            <p:cNvSpPr/>
            <p:nvPr/>
          </p:nvSpPr>
          <p:spPr>
            <a:xfrm>
              <a:off x="114299" y="0"/>
              <a:ext cx="2651052" cy="114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500"/>
                </a:lnSpc>
                <a:tabLst>
                  <a:tab pos="50800" algn="l"/>
                  <a:tab pos="88900" algn="l"/>
                </a:tabLst>
              </a:pP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In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China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placing</a:t>
              </a:r>
            </a:p>
            <a:p>
              <a:pPr lvl="0">
                <a:lnSpc>
                  <a:spcPts val="3300"/>
                </a:lnSpc>
                <a:tabLst>
                  <a:tab pos="50800" algn="l"/>
                  <a:tab pos="88900" algn="l"/>
                </a:tabLst>
              </a:pPr>
              <a:r>
                <a:t>		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two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chopsticks</a:t>
              </a:r>
            </a:p>
            <a:p>
              <a:pPr lvl="0">
                <a:lnSpc>
                  <a:spcPts val="3300"/>
                </a:lnSpc>
                <a:tabLst>
                  <a:tab pos="50800" algn="l"/>
                  <a:tab pos="88900" algn="l"/>
                </a:tabLst>
              </a:pPr>
              <a:r>
                <a:t>	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upright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is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bad</a:t>
              </a:r>
            </a:p>
          </p:txBody>
        </p:sp>
        <p:sp>
          <p:nvSpPr>
            <p:cNvPr id="194" name="Shape 194"/>
            <p:cNvSpPr/>
            <p:nvPr/>
          </p:nvSpPr>
          <p:spPr>
            <a:xfrm>
              <a:off x="647699" y="1282700"/>
              <a:ext cx="1504555" cy="33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500"/>
                </a:lnSpc>
              </a:pP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omen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and</a:t>
              </a:r>
            </a:p>
          </p:txBody>
        </p:sp>
        <p:sp>
          <p:nvSpPr>
            <p:cNvPr id="195" name="Shape 195"/>
            <p:cNvSpPr/>
            <p:nvPr/>
          </p:nvSpPr>
          <p:spPr>
            <a:xfrm>
              <a:off x="0" y="1714500"/>
              <a:ext cx="2571354" cy="33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>
                <a:lnSpc>
                  <a:spcPts val="2500"/>
                </a:lnSpc>
              </a:pP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symbolises</a:t>
              </a:r>
              <a:r>
                <a:rPr sz="2800"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sz="2800">
                  <a:solidFill>
                    <a:srgbClr val="FFFF00"/>
                  </a:solidFill>
                  <a:latin typeface="Times New Roman Bold"/>
                  <a:ea typeface="Times New Roman Bold"/>
                  <a:cs typeface="Times New Roman Bold"/>
                  <a:sym typeface="Times New Roman Bold"/>
                </a:rPr>
                <a:t>death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827375" y="908470"/>
            <a:ext cx="7708401" cy="4518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spcBef>
                <a:spcPts val="1900"/>
              </a:spcBef>
            </a:pPr>
            <a:r>
              <a:rPr sz="3200">
                <a:latin typeface="Arial Bold"/>
                <a:ea typeface="Arial Bold"/>
                <a:cs typeface="Arial Bold"/>
                <a:sym typeface="Arial Bold"/>
              </a:rPr>
              <a:t>Learning outcomes: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>
              <a:spcBef>
                <a:spcPts val="1400"/>
              </a:spcBef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By the end of this unit you should have developed a knowledge and understanding of the ethical issues associated with: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lvl="0"/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43002" lvl="0" indent="-343002">
              <a:spcBef>
                <a:spcPts val="600"/>
              </a:spcBef>
              <a:buSzPct val="100000"/>
              <a:buFont typeface="Arial"/>
              <a:buChar char="•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Environmental, moral, economic and social issues related to product design and manufacture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marL="343002" lvl="0" indent="-343002">
              <a:spcBef>
                <a:spcPts val="600"/>
              </a:spcBef>
              <a:buSzPct val="100000"/>
              <a:buFont typeface="Arial"/>
              <a:buChar char="•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The effect of fashion, trends, taste and style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marL="343002" lvl="0" indent="-343002">
              <a:spcBef>
                <a:spcPts val="600"/>
              </a:spcBef>
              <a:buSzPct val="100000"/>
              <a:buFont typeface="Arial"/>
              <a:buChar char="•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The effects of new technological developments</a:t>
            </a:r>
            <a:endParaRPr sz="2400">
              <a:latin typeface="Tahoma"/>
              <a:ea typeface="Tahoma"/>
              <a:cs typeface="Tahoma"/>
              <a:sym typeface="Tahoma"/>
            </a:endParaRPr>
          </a:p>
          <a:p>
            <a:pPr marL="343002" lvl="0" indent="-343002">
              <a:spcBef>
                <a:spcPts val="600"/>
              </a:spcBef>
              <a:buSzPct val="100000"/>
              <a:buFont typeface="Arial"/>
              <a:buChar char="•"/>
            </a:pPr>
            <a:r>
              <a:rPr sz="2400">
                <a:latin typeface="Arial"/>
                <a:ea typeface="Arial"/>
                <a:cs typeface="Arial"/>
                <a:sym typeface="Arial"/>
              </a:rPr>
              <a:t>Ethnic and cultural influences on the design and manufacture of products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2413635" y="2062352"/>
            <a:ext cx="4174998" cy="362940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2413635" y="2062352"/>
            <a:ext cx="4174998" cy="3629407"/>
          </a:xfrm>
          <a:prstGeom prst="rect">
            <a:avLst/>
          </a:prstGeom>
          <a:solidFill>
            <a:srgbClr val="000000">
              <a:alpha val="0"/>
            </a:srgbClr>
          </a:solidFill>
          <a:ln w="762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54200" y="419100"/>
            <a:ext cx="5229982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Good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Luck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Death?</a:t>
            </a:r>
          </a:p>
        </p:txBody>
      </p:sp>
      <p:sp>
        <p:nvSpPr>
          <p:cNvPr id="202" name="Shape 202"/>
          <p:cNvSpPr/>
          <p:nvPr/>
        </p:nvSpPr>
        <p:spPr>
          <a:xfrm>
            <a:off x="3009899" y="2857499"/>
            <a:ext cx="2528114" cy="37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2900"/>
              </a:lnSpc>
            </a:pPr>
            <a:r>
              <a: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Colour</a:t>
            </a:r>
            <a:r>
              <a:rPr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of</a:t>
            </a:r>
            <a:r>
              <a:rPr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good</a:t>
            </a:r>
          </a:p>
        </p:txBody>
      </p:sp>
      <p:sp>
        <p:nvSpPr>
          <p:cNvPr id="203" name="Shape 203"/>
          <p:cNvSpPr/>
          <p:nvPr/>
        </p:nvSpPr>
        <p:spPr>
          <a:xfrm>
            <a:off x="3632199" y="3340099"/>
            <a:ext cx="1467930" cy="37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2900"/>
              </a:lnSpc>
            </a:pPr>
            <a:r>
              <a: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luck</a:t>
            </a:r>
            <a:r>
              <a:rPr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and</a:t>
            </a:r>
          </a:p>
        </p:txBody>
      </p:sp>
      <p:sp>
        <p:nvSpPr>
          <p:cNvPr id="204" name="Shape 204"/>
          <p:cNvSpPr/>
          <p:nvPr/>
        </p:nvSpPr>
        <p:spPr>
          <a:xfrm>
            <a:off x="3136899" y="3822699"/>
            <a:ext cx="2319922" cy="37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2900"/>
              </a:lnSpc>
            </a:pPr>
            <a:r>
              <a: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celebration</a:t>
            </a:r>
            <a:r>
              <a:rPr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</a:t>
            </a:r>
          </a:p>
        </p:txBody>
      </p:sp>
      <p:sp>
        <p:nvSpPr>
          <p:cNvPr id="205" name="Shape 205"/>
          <p:cNvSpPr/>
          <p:nvPr/>
        </p:nvSpPr>
        <p:spPr>
          <a:xfrm>
            <a:off x="3898900" y="4317999"/>
            <a:ext cx="1041165" cy="37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900"/>
              </a:lnSpc>
              <a:defRPr sz="310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FF"/>
                </a:solidFill>
              </a:rPr>
              <a:t>China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2613278" y="1959481"/>
            <a:ext cx="1248157" cy="3145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7200"/>
                  <a:pt x="21600" y="14400"/>
                  <a:pt x="21600" y="21600"/>
                </a:cubicBezTo>
                <a:cubicBezTo>
                  <a:pt x="18066" y="21600"/>
                  <a:pt x="14532" y="21600"/>
                  <a:pt x="11011" y="21600"/>
                </a:cubicBezTo>
                <a:cubicBezTo>
                  <a:pt x="11011" y="16880"/>
                  <a:pt x="11011" y="12160"/>
                  <a:pt x="11011" y="7446"/>
                </a:cubicBezTo>
                <a:cubicBezTo>
                  <a:pt x="9297" y="8189"/>
                  <a:pt x="7622" y="8770"/>
                  <a:pt x="6040" y="9225"/>
                </a:cubicBezTo>
                <a:cubicBezTo>
                  <a:pt x="4431" y="9680"/>
                  <a:pt x="2413" y="10104"/>
                  <a:pt x="0" y="10528"/>
                </a:cubicBezTo>
                <a:cubicBezTo>
                  <a:pt x="0" y="8916"/>
                  <a:pt x="0" y="7305"/>
                  <a:pt x="0" y="5693"/>
                </a:cubicBezTo>
                <a:cubicBezTo>
                  <a:pt x="3560" y="5028"/>
                  <a:pt x="6343" y="4280"/>
                  <a:pt x="8308" y="3359"/>
                </a:cubicBezTo>
                <a:cubicBezTo>
                  <a:pt x="10259" y="2438"/>
                  <a:pt x="11842" y="1334"/>
                  <a:pt x="12936" y="0"/>
                </a:cubicBezTo>
                <a:cubicBezTo>
                  <a:pt x="15824" y="0"/>
                  <a:pt x="18712" y="0"/>
                  <a:pt x="21600" y="0"/>
                </a:cubicBezTo>
              </a:path>
            </a:pathLst>
          </a:cu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501515" y="1959481"/>
            <a:ext cx="1799845" cy="3198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61" y="6397"/>
                </a:moveTo>
                <a:cubicBezTo>
                  <a:pt x="4975" y="6063"/>
                  <a:pt x="2679" y="5749"/>
                  <a:pt x="393" y="5414"/>
                </a:cubicBezTo>
                <a:cubicBezTo>
                  <a:pt x="951" y="3659"/>
                  <a:pt x="2085" y="2331"/>
                  <a:pt x="3694" y="1395"/>
                </a:cubicBezTo>
                <a:cubicBezTo>
                  <a:pt x="5304" y="458"/>
                  <a:pt x="7599" y="0"/>
                  <a:pt x="10581" y="0"/>
                </a:cubicBezTo>
                <a:cubicBezTo>
                  <a:pt x="13982" y="0"/>
                  <a:pt x="16479" y="504"/>
                  <a:pt x="17979" y="1523"/>
                </a:cubicBezTo>
                <a:cubicBezTo>
                  <a:pt x="19478" y="2542"/>
                  <a:pt x="20265" y="3819"/>
                  <a:pt x="20265" y="5358"/>
                </a:cubicBezTo>
                <a:cubicBezTo>
                  <a:pt x="20265" y="6253"/>
                  <a:pt x="19945" y="7076"/>
                  <a:pt x="19332" y="7807"/>
                </a:cubicBezTo>
                <a:cubicBezTo>
                  <a:pt x="18719" y="8538"/>
                  <a:pt x="17768" y="9166"/>
                  <a:pt x="16534" y="9732"/>
                </a:cubicBezTo>
                <a:cubicBezTo>
                  <a:pt x="17549" y="9933"/>
                  <a:pt x="18317" y="10154"/>
                  <a:pt x="18847" y="10427"/>
                </a:cubicBezTo>
                <a:cubicBezTo>
                  <a:pt x="19716" y="10859"/>
                  <a:pt x="20411" y="11410"/>
                  <a:pt x="20887" y="12110"/>
                </a:cubicBezTo>
                <a:cubicBezTo>
                  <a:pt x="21353" y="12810"/>
                  <a:pt x="21600" y="13649"/>
                  <a:pt x="21600" y="14616"/>
                </a:cubicBezTo>
                <a:cubicBezTo>
                  <a:pt x="21600" y="15831"/>
                  <a:pt x="21188" y="16994"/>
                  <a:pt x="20402" y="18111"/>
                </a:cubicBezTo>
                <a:cubicBezTo>
                  <a:pt x="19616" y="19238"/>
                  <a:pt x="18445" y="20082"/>
                  <a:pt x="16964" y="20689"/>
                </a:cubicBezTo>
                <a:cubicBezTo>
                  <a:pt x="15473" y="21307"/>
                  <a:pt x="13498" y="21600"/>
                  <a:pt x="11056" y="21600"/>
                </a:cubicBezTo>
                <a:cubicBezTo>
                  <a:pt x="8688" y="21600"/>
                  <a:pt x="6804" y="21379"/>
                  <a:pt x="5441" y="20931"/>
                </a:cubicBezTo>
                <a:cubicBezTo>
                  <a:pt x="4079" y="20483"/>
                  <a:pt x="2917" y="19835"/>
                  <a:pt x="2058" y="18965"/>
                </a:cubicBezTo>
                <a:cubicBezTo>
                  <a:pt x="1180" y="18106"/>
                  <a:pt x="476" y="17025"/>
                  <a:pt x="0" y="15728"/>
                </a:cubicBezTo>
                <a:cubicBezTo>
                  <a:pt x="2423" y="15465"/>
                  <a:pt x="4847" y="15223"/>
                  <a:pt x="7261" y="14961"/>
                </a:cubicBezTo>
                <a:cubicBezTo>
                  <a:pt x="7544" y="16129"/>
                  <a:pt x="8002" y="16937"/>
                  <a:pt x="8596" y="17380"/>
                </a:cubicBezTo>
                <a:cubicBezTo>
                  <a:pt x="9181" y="17843"/>
                  <a:pt x="9950" y="18064"/>
                  <a:pt x="10882" y="18064"/>
                </a:cubicBezTo>
                <a:cubicBezTo>
                  <a:pt x="11861" y="18064"/>
                  <a:pt x="12675" y="17786"/>
                  <a:pt x="13324" y="17210"/>
                </a:cubicBezTo>
                <a:cubicBezTo>
                  <a:pt x="13955" y="16639"/>
                  <a:pt x="14284" y="15887"/>
                  <a:pt x="14284" y="14930"/>
                </a:cubicBezTo>
                <a:cubicBezTo>
                  <a:pt x="14284" y="13963"/>
                  <a:pt x="13973" y="13211"/>
                  <a:pt x="13361" y="12681"/>
                </a:cubicBezTo>
                <a:cubicBezTo>
                  <a:pt x="12748" y="12151"/>
                  <a:pt x="11879" y="11883"/>
                  <a:pt x="10809" y="11883"/>
                </a:cubicBezTo>
                <a:cubicBezTo>
                  <a:pt x="10242" y="11883"/>
                  <a:pt x="9456" y="11991"/>
                  <a:pt x="8459" y="12223"/>
                </a:cubicBezTo>
                <a:cubicBezTo>
                  <a:pt x="8578" y="10844"/>
                  <a:pt x="8706" y="9459"/>
                  <a:pt x="8834" y="8075"/>
                </a:cubicBezTo>
                <a:cubicBezTo>
                  <a:pt x="9236" y="8121"/>
                  <a:pt x="9547" y="8147"/>
                  <a:pt x="9776" y="8147"/>
                </a:cubicBezTo>
                <a:cubicBezTo>
                  <a:pt x="10718" y="8147"/>
                  <a:pt x="11532" y="7910"/>
                  <a:pt x="12163" y="7421"/>
                </a:cubicBezTo>
                <a:cubicBezTo>
                  <a:pt x="12784" y="6932"/>
                  <a:pt x="13114" y="6366"/>
                  <a:pt x="13114" y="5697"/>
                </a:cubicBezTo>
                <a:cubicBezTo>
                  <a:pt x="13114" y="5059"/>
                  <a:pt x="12876" y="4560"/>
                  <a:pt x="12400" y="4174"/>
                </a:cubicBezTo>
                <a:cubicBezTo>
                  <a:pt x="11925" y="3788"/>
                  <a:pt x="11276" y="3603"/>
                  <a:pt x="10434" y="3603"/>
                </a:cubicBezTo>
                <a:cubicBezTo>
                  <a:pt x="9584" y="3603"/>
                  <a:pt x="8880" y="3798"/>
                  <a:pt x="8349" y="4215"/>
                </a:cubicBezTo>
                <a:cubicBezTo>
                  <a:pt x="7819" y="4632"/>
                  <a:pt x="7453" y="5358"/>
                  <a:pt x="7261" y="6397"/>
                </a:cubicBezTo>
              </a:path>
            </a:pathLst>
          </a:custGeom>
          <a:solidFill>
            <a:srgbClr val="FF000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2613278" y="1959481"/>
            <a:ext cx="1248157" cy="3145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7200"/>
                  <a:pt x="21600" y="14400"/>
                  <a:pt x="21600" y="21600"/>
                </a:cubicBezTo>
                <a:cubicBezTo>
                  <a:pt x="18066" y="21600"/>
                  <a:pt x="14532" y="21600"/>
                  <a:pt x="11011" y="21600"/>
                </a:cubicBezTo>
                <a:cubicBezTo>
                  <a:pt x="11011" y="16880"/>
                  <a:pt x="11011" y="12160"/>
                  <a:pt x="11011" y="7446"/>
                </a:cubicBezTo>
                <a:cubicBezTo>
                  <a:pt x="9297" y="8189"/>
                  <a:pt x="7622" y="8770"/>
                  <a:pt x="6040" y="9225"/>
                </a:cubicBezTo>
                <a:cubicBezTo>
                  <a:pt x="4431" y="9680"/>
                  <a:pt x="2413" y="10104"/>
                  <a:pt x="0" y="10528"/>
                </a:cubicBezTo>
                <a:cubicBezTo>
                  <a:pt x="0" y="8916"/>
                  <a:pt x="0" y="7305"/>
                  <a:pt x="0" y="5693"/>
                </a:cubicBezTo>
                <a:cubicBezTo>
                  <a:pt x="3560" y="5028"/>
                  <a:pt x="6343" y="4280"/>
                  <a:pt x="8308" y="3359"/>
                </a:cubicBezTo>
                <a:cubicBezTo>
                  <a:pt x="10259" y="2438"/>
                  <a:pt x="11842" y="1334"/>
                  <a:pt x="12936" y="0"/>
                </a:cubicBezTo>
                <a:cubicBezTo>
                  <a:pt x="15824" y="0"/>
                  <a:pt x="18712" y="0"/>
                  <a:pt x="21600" y="0"/>
                </a:cubicBezTo>
              </a:path>
            </a:pathLst>
          </a:custGeom>
          <a:solidFill>
            <a:srgbClr val="FFFF00">
              <a:alpha val="0"/>
            </a:srgbClr>
          </a:solidFill>
          <a:ln w="127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00"/>
                </a:solidFill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4501515" y="1959481"/>
            <a:ext cx="1799845" cy="3198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61" y="6397"/>
                </a:moveTo>
                <a:cubicBezTo>
                  <a:pt x="4975" y="6063"/>
                  <a:pt x="2679" y="5749"/>
                  <a:pt x="393" y="5414"/>
                </a:cubicBezTo>
                <a:cubicBezTo>
                  <a:pt x="951" y="3659"/>
                  <a:pt x="2085" y="2331"/>
                  <a:pt x="3694" y="1395"/>
                </a:cubicBezTo>
                <a:cubicBezTo>
                  <a:pt x="5304" y="458"/>
                  <a:pt x="7599" y="0"/>
                  <a:pt x="10581" y="0"/>
                </a:cubicBezTo>
                <a:cubicBezTo>
                  <a:pt x="13982" y="0"/>
                  <a:pt x="16479" y="504"/>
                  <a:pt x="17979" y="1523"/>
                </a:cubicBezTo>
                <a:cubicBezTo>
                  <a:pt x="19478" y="2542"/>
                  <a:pt x="20265" y="3819"/>
                  <a:pt x="20265" y="5358"/>
                </a:cubicBezTo>
                <a:cubicBezTo>
                  <a:pt x="20265" y="6253"/>
                  <a:pt x="19945" y="7076"/>
                  <a:pt x="19332" y="7807"/>
                </a:cubicBezTo>
                <a:cubicBezTo>
                  <a:pt x="18719" y="8538"/>
                  <a:pt x="17768" y="9166"/>
                  <a:pt x="16534" y="9732"/>
                </a:cubicBezTo>
                <a:cubicBezTo>
                  <a:pt x="17549" y="9933"/>
                  <a:pt x="18317" y="10154"/>
                  <a:pt x="18847" y="10427"/>
                </a:cubicBezTo>
                <a:cubicBezTo>
                  <a:pt x="19716" y="10859"/>
                  <a:pt x="20411" y="11410"/>
                  <a:pt x="20887" y="12110"/>
                </a:cubicBezTo>
                <a:cubicBezTo>
                  <a:pt x="21353" y="12810"/>
                  <a:pt x="21600" y="13649"/>
                  <a:pt x="21600" y="14616"/>
                </a:cubicBezTo>
                <a:cubicBezTo>
                  <a:pt x="21600" y="15831"/>
                  <a:pt x="21188" y="16994"/>
                  <a:pt x="20402" y="18111"/>
                </a:cubicBezTo>
                <a:cubicBezTo>
                  <a:pt x="19616" y="19238"/>
                  <a:pt x="18445" y="20082"/>
                  <a:pt x="16964" y="20689"/>
                </a:cubicBezTo>
                <a:cubicBezTo>
                  <a:pt x="15473" y="21307"/>
                  <a:pt x="13498" y="21600"/>
                  <a:pt x="11056" y="21600"/>
                </a:cubicBezTo>
                <a:cubicBezTo>
                  <a:pt x="8688" y="21600"/>
                  <a:pt x="6804" y="21379"/>
                  <a:pt x="5441" y="20931"/>
                </a:cubicBezTo>
                <a:cubicBezTo>
                  <a:pt x="4079" y="20483"/>
                  <a:pt x="2917" y="19835"/>
                  <a:pt x="2058" y="18965"/>
                </a:cubicBezTo>
                <a:cubicBezTo>
                  <a:pt x="1180" y="18106"/>
                  <a:pt x="476" y="17025"/>
                  <a:pt x="0" y="15728"/>
                </a:cubicBezTo>
                <a:cubicBezTo>
                  <a:pt x="2423" y="15465"/>
                  <a:pt x="4847" y="15223"/>
                  <a:pt x="7261" y="14961"/>
                </a:cubicBezTo>
                <a:cubicBezTo>
                  <a:pt x="7544" y="16129"/>
                  <a:pt x="8002" y="16937"/>
                  <a:pt x="8596" y="17380"/>
                </a:cubicBezTo>
                <a:cubicBezTo>
                  <a:pt x="9181" y="17843"/>
                  <a:pt x="9950" y="18064"/>
                  <a:pt x="10882" y="18064"/>
                </a:cubicBezTo>
                <a:cubicBezTo>
                  <a:pt x="11861" y="18064"/>
                  <a:pt x="12675" y="17786"/>
                  <a:pt x="13324" y="17210"/>
                </a:cubicBezTo>
                <a:cubicBezTo>
                  <a:pt x="13955" y="16639"/>
                  <a:pt x="14284" y="15887"/>
                  <a:pt x="14284" y="14930"/>
                </a:cubicBezTo>
                <a:cubicBezTo>
                  <a:pt x="14284" y="13963"/>
                  <a:pt x="13973" y="13211"/>
                  <a:pt x="13361" y="12681"/>
                </a:cubicBezTo>
                <a:cubicBezTo>
                  <a:pt x="12748" y="12151"/>
                  <a:pt x="11879" y="11883"/>
                  <a:pt x="10809" y="11883"/>
                </a:cubicBezTo>
                <a:cubicBezTo>
                  <a:pt x="10242" y="11883"/>
                  <a:pt x="9456" y="11991"/>
                  <a:pt x="8459" y="12223"/>
                </a:cubicBezTo>
                <a:cubicBezTo>
                  <a:pt x="8578" y="10844"/>
                  <a:pt x="8706" y="9459"/>
                  <a:pt x="8834" y="8075"/>
                </a:cubicBezTo>
                <a:cubicBezTo>
                  <a:pt x="9236" y="8121"/>
                  <a:pt x="9547" y="8147"/>
                  <a:pt x="9776" y="8147"/>
                </a:cubicBezTo>
                <a:cubicBezTo>
                  <a:pt x="10718" y="8147"/>
                  <a:pt x="11532" y="7910"/>
                  <a:pt x="12163" y="7421"/>
                </a:cubicBezTo>
                <a:cubicBezTo>
                  <a:pt x="12784" y="6932"/>
                  <a:pt x="13114" y="6366"/>
                  <a:pt x="13114" y="5697"/>
                </a:cubicBezTo>
                <a:cubicBezTo>
                  <a:pt x="13114" y="5059"/>
                  <a:pt x="12876" y="4560"/>
                  <a:pt x="12400" y="4174"/>
                </a:cubicBezTo>
                <a:cubicBezTo>
                  <a:pt x="11925" y="3788"/>
                  <a:pt x="11276" y="3603"/>
                  <a:pt x="10434" y="3603"/>
                </a:cubicBezTo>
                <a:cubicBezTo>
                  <a:pt x="9584" y="3603"/>
                  <a:pt x="8880" y="3798"/>
                  <a:pt x="8349" y="4215"/>
                </a:cubicBezTo>
                <a:cubicBezTo>
                  <a:pt x="7819" y="4632"/>
                  <a:pt x="7453" y="5358"/>
                  <a:pt x="7261" y="6397"/>
                </a:cubicBezTo>
              </a:path>
            </a:pathLst>
          </a:custGeom>
          <a:solidFill>
            <a:srgbClr val="FFFF00">
              <a:alpha val="0"/>
            </a:srgbClr>
          </a:solidFill>
          <a:ln w="12700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00"/>
                </a:solidFill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435099" y="419100"/>
            <a:ext cx="6044866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latin typeface="Comic Sans MS"/>
                <a:ea typeface="Comic Sans MS"/>
                <a:cs typeface="Comic Sans MS"/>
                <a:sym typeface="Comic Sans MS"/>
              </a:rPr>
              <a:t>Comforting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latin typeface="Comic Sans MS"/>
                <a:ea typeface="Comic Sans MS"/>
                <a:cs typeface="Comic Sans MS"/>
                <a:sym typeface="Comic Sans MS"/>
              </a:rPr>
              <a:t>bad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latin typeface="Comic Sans MS"/>
                <a:ea typeface="Comic Sans MS"/>
                <a:cs typeface="Comic Sans MS"/>
                <a:sym typeface="Comic Sans MS"/>
              </a:rPr>
              <a:t>luck?</a:t>
            </a:r>
          </a:p>
        </p:txBody>
      </p:sp>
      <p:sp>
        <p:nvSpPr>
          <p:cNvPr id="212" name="Shape 212"/>
          <p:cNvSpPr/>
          <p:nvPr/>
        </p:nvSpPr>
        <p:spPr>
          <a:xfrm>
            <a:off x="381000" y="5638800"/>
            <a:ext cx="3476378" cy="985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2200"/>
              </a:lnSpc>
            </a:pP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China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–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comforting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and</a:t>
            </a:r>
          </a:p>
          <a:p>
            <a:pPr lvl="0">
              <a:lnSpc>
                <a:spcPts val="2800"/>
              </a:lnSpc>
            </a:pP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thought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to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bring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you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good</a:t>
            </a:r>
          </a:p>
          <a:p>
            <a:pPr lvl="0">
              <a:lnSpc>
                <a:spcPts val="2800"/>
              </a:lnSpc>
            </a:pP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health</a:t>
            </a:r>
          </a:p>
        </p:txBody>
      </p:sp>
      <p:sp>
        <p:nvSpPr>
          <p:cNvPr id="213" name="Shape 213"/>
          <p:cNvSpPr/>
          <p:nvPr/>
        </p:nvSpPr>
        <p:spPr>
          <a:xfrm>
            <a:off x="5473699" y="5638800"/>
            <a:ext cx="3300811" cy="985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2200"/>
              </a:lnSpc>
              <a:tabLst>
                <a:tab pos="127000" algn="l"/>
                <a:tab pos="1574800" algn="l"/>
              </a:tabLst>
            </a:pP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USA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–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bad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luck,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you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are</a:t>
            </a:r>
          </a:p>
          <a:p>
            <a:pPr lvl="0">
              <a:lnSpc>
                <a:spcPts val="2800"/>
              </a:lnSpc>
              <a:tabLst>
                <a:tab pos="127000" algn="l"/>
                <a:tab pos="1574800" algn="l"/>
              </a:tabLst>
            </a:pPr>
            <a:r>
              <a:t>	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unlikely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to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see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a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house</a:t>
            </a:r>
          </a:p>
          <a:p>
            <a:pPr lvl="0">
              <a:lnSpc>
                <a:spcPts val="2800"/>
              </a:lnSpc>
              <a:tabLst>
                <a:tab pos="127000" algn="l"/>
                <a:tab pos="1574800" algn="l"/>
              </a:tabLst>
            </a:pPr>
            <a:r>
              <a:t>		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numbered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latin typeface="Times New Roman Bold"/>
                <a:ea typeface="Times New Roman Bold"/>
                <a:cs typeface="Times New Roman Bold"/>
                <a:sym typeface="Times New Roman Bold"/>
              </a:rPr>
              <a:t>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2" animBg="1" advAuto="0"/>
      <p:bldP spid="213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body" idx="1"/>
          </p:nvPr>
        </p:nvSpPr>
        <p:spPr>
          <a:xfrm>
            <a:off x="6449076" y="400234"/>
            <a:ext cx="2534531" cy="6460942"/>
          </a:xfrm>
          <a:prstGeom prst="rect">
            <a:avLst/>
          </a:prstGeom>
        </p:spPr>
        <p:txBody>
          <a:bodyPr/>
          <a:lstStyle/>
          <a:p>
            <a:pPr marL="257175" lvl="0" indent="-257175">
              <a:spcBef>
                <a:spcPts val="500"/>
              </a:spcBef>
              <a:defRPr sz="1800"/>
            </a:pPr>
            <a:r>
              <a:rPr sz="2400"/>
              <a:t>Easy to make a mistake</a:t>
            </a:r>
          </a:p>
          <a:p>
            <a:pPr marL="257175" lvl="0" indent="-257175">
              <a:spcBef>
                <a:spcPts val="500"/>
              </a:spcBef>
              <a:defRPr sz="1800"/>
            </a:pPr>
            <a:r>
              <a:rPr sz="2400"/>
              <a:t>Especially when translating to another language</a:t>
            </a:r>
          </a:p>
        </p:txBody>
      </p:sp>
      <p:pic>
        <p:nvPicPr>
          <p:cNvPr id="220" name="image4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54186"/>
            <a:ext cx="2299570" cy="5106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4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1587" y="4040187"/>
            <a:ext cx="4343401" cy="2576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43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6186" y="1220786"/>
            <a:ext cx="3429610" cy="254586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20243" y="458787"/>
            <a:ext cx="7854503" cy="595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731520">
              <a:lnSpc>
                <a:spcPct val="80000"/>
              </a:lnSpc>
              <a:defRPr sz="3200" b="1"/>
            </a:lvl1pPr>
          </a:lstStyle>
          <a:p>
            <a:pPr lvl="0">
              <a:defRPr sz="1800" b="0"/>
            </a:pPr>
            <a:r>
              <a:rPr sz="3200" b="1"/>
              <a:t>Lost in Translation?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400" b="1"/>
              <a:t>Ethnic and cultural influences</a:t>
            </a:r>
          </a:p>
        </p:txBody>
      </p:sp>
      <p:pic>
        <p:nvPicPr>
          <p:cNvPr id="226" name="image44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6" y="1220787"/>
            <a:ext cx="2609666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45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3386" y="1220787"/>
            <a:ext cx="2752091" cy="2576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46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7" y="4040187"/>
            <a:ext cx="3978755" cy="2703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47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9987" y="1144587"/>
            <a:ext cx="2316719" cy="320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48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54587" y="4344987"/>
            <a:ext cx="3187570" cy="238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xfrm>
            <a:off x="458787" y="306386"/>
            <a:ext cx="8229601" cy="11430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400" b="1"/>
              <a:t>Try the GoodGuide… </a:t>
            </a:r>
          </a:p>
        </p:txBody>
      </p:sp>
      <p:pic>
        <p:nvPicPr>
          <p:cNvPr id="233" name="image49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587" y="1601787"/>
            <a:ext cx="7011989" cy="466114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>
            <a:off x="382586" y="611187"/>
            <a:ext cx="8264080" cy="138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000"/>
              </a:lnSpc>
              <a:tabLst>
                <a:tab pos="342900" algn="l"/>
              </a:tabLst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MORAL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ISSUES: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Making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one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nothing</a:t>
            </a:r>
          </a:p>
          <a:p>
            <a:pPr lvl="0">
              <a:lnSpc>
                <a:spcPts val="3400"/>
              </a:lnSpc>
              <a:tabLst>
                <a:tab pos="342900" algn="l"/>
              </a:tabLst>
            </a:pPr>
            <a:r>
              <a:t>	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contact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with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product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will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get</a:t>
            </a:r>
          </a:p>
          <a:p>
            <a:pPr lvl="0">
              <a:lnSpc>
                <a:spcPts val="3400"/>
              </a:lnSpc>
              <a:tabLst>
                <a:tab pos="342900" algn="l"/>
              </a:tabLst>
            </a:pPr>
            <a:r>
              <a:t>	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hurt</a:t>
            </a:r>
          </a:p>
        </p:txBody>
      </p:sp>
      <p:sp>
        <p:nvSpPr>
          <p:cNvPr id="237" name="Shape 237"/>
          <p:cNvSpPr/>
          <p:nvPr/>
        </p:nvSpPr>
        <p:spPr>
          <a:xfrm>
            <a:off x="382586" y="2706686"/>
            <a:ext cx="8427096" cy="1388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000"/>
              </a:lnSpc>
              <a:tabLst>
                <a:tab pos="342900" algn="l"/>
              </a:tabLst>
            </a:pPr>
            <a:r>
              <a:rPr sz="2800">
                <a:solidFill>
                  <a:srgbClr val="FE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SOCIAL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ISSUES: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Making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product</a:t>
            </a:r>
          </a:p>
          <a:p>
            <a:pPr lvl="0">
              <a:lnSpc>
                <a:spcPts val="3400"/>
              </a:lnSpc>
              <a:tabLst>
                <a:tab pos="342900" algn="l"/>
              </a:tabLst>
            </a:pPr>
            <a:r>
              <a:t>	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takes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into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account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happening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currently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</a:t>
            </a:r>
          </a:p>
          <a:p>
            <a:pPr lvl="0">
              <a:lnSpc>
                <a:spcPts val="3400"/>
              </a:lnSpc>
              <a:tabLst>
                <a:tab pos="342900" algn="l"/>
              </a:tabLst>
            </a:pPr>
            <a:r>
              <a:t>	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world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e.g.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money,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technology,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popular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culture</a:t>
            </a:r>
          </a:p>
        </p:txBody>
      </p:sp>
      <p:sp>
        <p:nvSpPr>
          <p:cNvPr id="238" name="Shape 238"/>
          <p:cNvSpPr/>
          <p:nvPr/>
        </p:nvSpPr>
        <p:spPr>
          <a:xfrm>
            <a:off x="382586" y="4802187"/>
            <a:ext cx="7434983" cy="138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000"/>
              </a:lnSpc>
              <a:tabLst>
                <a:tab pos="342900" algn="l"/>
              </a:tabLst>
            </a:pPr>
            <a:r>
              <a:rPr sz="28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CULTURAL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ISSUES: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Making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sure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</a:p>
          <a:p>
            <a:pPr lvl="0">
              <a:lnSpc>
                <a:spcPts val="3400"/>
              </a:lnSpc>
              <a:tabLst>
                <a:tab pos="342900" algn="l"/>
              </a:tabLst>
            </a:pPr>
            <a:r>
              <a:t>	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product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will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offend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upset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people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</a:t>
            </a:r>
          </a:p>
          <a:p>
            <a:pPr lvl="0">
              <a:lnSpc>
                <a:spcPts val="3400"/>
              </a:lnSpc>
              <a:tabLst>
                <a:tab pos="342900" algn="l"/>
              </a:tabLst>
            </a:pPr>
            <a:r>
              <a:t>	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different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cultures,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religions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beliefs.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102488" y="3791330"/>
            <a:ext cx="3966211" cy="2945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06" y="0"/>
                </a:moveTo>
                <a:lnTo>
                  <a:pt x="1606" y="16890"/>
                </a:lnTo>
                <a:lnTo>
                  <a:pt x="4938" y="16890"/>
                </a:lnTo>
                <a:lnTo>
                  <a:pt x="0" y="21600"/>
                </a:lnTo>
                <a:lnTo>
                  <a:pt x="9939" y="16890"/>
                </a:lnTo>
                <a:lnTo>
                  <a:pt x="21600" y="16890"/>
                </a:lnTo>
                <a:lnTo>
                  <a:pt x="21600" y="0"/>
                </a:lnTo>
                <a:lnTo>
                  <a:pt x="1606" y="0"/>
                </a:lnTo>
              </a:path>
            </a:pathLst>
          </a:custGeom>
          <a:solidFill>
            <a:srgbClr val="D6F23C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102488" y="3791330"/>
            <a:ext cx="3966211" cy="2945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06" y="0"/>
                </a:moveTo>
                <a:lnTo>
                  <a:pt x="1606" y="16890"/>
                </a:lnTo>
                <a:lnTo>
                  <a:pt x="4938" y="16890"/>
                </a:lnTo>
                <a:lnTo>
                  <a:pt x="0" y="21600"/>
                </a:lnTo>
                <a:lnTo>
                  <a:pt x="9939" y="16890"/>
                </a:lnTo>
                <a:lnTo>
                  <a:pt x="21600" y="16890"/>
                </a:lnTo>
                <a:lnTo>
                  <a:pt x="21600" y="0"/>
                </a:lnTo>
                <a:lnTo>
                  <a:pt x="1606" y="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9DB229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2895599" y="419100"/>
            <a:ext cx="3236505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Value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43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issues</a:t>
            </a:r>
          </a:p>
        </p:txBody>
      </p:sp>
      <p:sp>
        <p:nvSpPr>
          <p:cNvPr id="66" name="Shape 66"/>
          <p:cNvSpPr/>
          <p:nvPr/>
        </p:nvSpPr>
        <p:spPr>
          <a:xfrm>
            <a:off x="635000" y="1587500"/>
            <a:ext cx="7968556" cy="934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  <a:tabLst>
                <a:tab pos="393700" algn="l"/>
              </a:tabLst>
            </a:pPr>
            <a:r>
              <a:t>	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way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that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design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and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make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things</a:t>
            </a:r>
          </a:p>
          <a:p>
            <a:pPr lvl="0">
              <a:lnSpc>
                <a:spcPts val="3300"/>
              </a:lnSpc>
              <a:tabLst>
                <a:tab pos="393700" algn="l"/>
              </a:tabLst>
            </a:pP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affect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 u="sng">
                <a:solidFill>
                  <a:srgbClr val="E6F78A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safety, comfort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 u="sng">
                <a:solidFill>
                  <a:srgbClr val="E6F78A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and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 u="sng">
                <a:solidFill>
                  <a:srgbClr val="E6F78A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well being of</a:t>
            </a:r>
          </a:p>
        </p:txBody>
      </p:sp>
      <p:sp>
        <p:nvSpPr>
          <p:cNvPr id="67" name="Shape 67"/>
          <p:cNvSpPr/>
          <p:nvPr/>
        </p:nvSpPr>
        <p:spPr>
          <a:xfrm>
            <a:off x="1244600" y="2438400"/>
            <a:ext cx="6792367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 u="sng">
                <a:solidFill>
                  <a:srgbClr val="E6F78A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people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who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come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into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contact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with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our</a:t>
            </a:r>
          </a:p>
        </p:txBody>
      </p:sp>
      <p:sp>
        <p:nvSpPr>
          <p:cNvPr id="68" name="Shape 68"/>
          <p:cNvSpPr/>
          <p:nvPr/>
        </p:nvSpPr>
        <p:spPr>
          <a:xfrm>
            <a:off x="3873500" y="2870200"/>
            <a:ext cx="1395339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900"/>
              </a:lnSpc>
              <a:defRPr sz="28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00"/>
                </a:solidFill>
              </a:rPr>
              <a:t>designs.</a:t>
            </a:r>
          </a:p>
        </p:txBody>
      </p:sp>
      <p:sp>
        <p:nvSpPr>
          <p:cNvPr id="69" name="Shape 69"/>
          <p:cNvSpPr/>
          <p:nvPr/>
        </p:nvSpPr>
        <p:spPr>
          <a:xfrm>
            <a:off x="736600" y="4025900"/>
            <a:ext cx="2939976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This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could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</a:t>
            </a:r>
            <a:r>
              <a:rPr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8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the:</a:t>
            </a:r>
          </a:p>
        </p:txBody>
      </p:sp>
      <p:sp>
        <p:nvSpPr>
          <p:cNvPr id="70" name="Shape 70"/>
          <p:cNvSpPr/>
          <p:nvPr/>
        </p:nvSpPr>
        <p:spPr>
          <a:xfrm>
            <a:off x="1435100" y="4457700"/>
            <a:ext cx="1601962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sz="28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Designer</a:t>
            </a:r>
          </a:p>
        </p:txBody>
      </p:sp>
      <p:sp>
        <p:nvSpPr>
          <p:cNvPr id="71" name="Shape 71"/>
          <p:cNvSpPr/>
          <p:nvPr/>
        </p:nvSpPr>
        <p:spPr>
          <a:xfrm>
            <a:off x="1016000" y="4876800"/>
            <a:ext cx="2438525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sz="28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Manufacturer</a:t>
            </a:r>
          </a:p>
        </p:txBody>
      </p:sp>
      <p:sp>
        <p:nvSpPr>
          <p:cNvPr id="72" name="Shape 72"/>
          <p:cNvSpPr/>
          <p:nvPr/>
        </p:nvSpPr>
        <p:spPr>
          <a:xfrm>
            <a:off x="1384300" y="5308600"/>
            <a:ext cx="1705968" cy="49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3900"/>
              </a:lnSpc>
            </a:pPr>
            <a:r>
              <a:rPr sz="28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sz="280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Customer</a:t>
            </a:r>
          </a:p>
        </p:txBody>
      </p:sp>
      <p:sp>
        <p:nvSpPr>
          <p:cNvPr id="73" name="Shape 73"/>
          <p:cNvSpPr/>
          <p:nvPr/>
        </p:nvSpPr>
        <p:spPr>
          <a:xfrm>
            <a:off x="4846400" y="3811587"/>
            <a:ext cx="3865028" cy="43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sz="6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Moral</a:t>
            </a:r>
            <a:r>
              <a:rPr sz="6000"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</a:p>
          <a:p>
            <a:pPr lvl="0" algn="ctr"/>
            <a:r>
              <a:rPr sz="6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or</a:t>
            </a:r>
            <a:r>
              <a:rPr sz="6000"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</a:p>
          <a:p>
            <a:pPr lvl="0" algn="ctr"/>
            <a:r>
              <a:rPr sz="6000">
                <a:solidFill>
                  <a:srgbClr val="FFFFFF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Immoral?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6" name="image7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7" y="306386"/>
            <a:ext cx="3437403" cy="330358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4725987" y="611186"/>
            <a:ext cx="4256088" cy="5060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ts val="6100"/>
              </a:lnSpc>
              <a:tabLst>
                <a:tab pos="3022600" algn="l"/>
                <a:tab pos="3365500" algn="l"/>
              </a:tabLst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Immoral?</a:t>
            </a:r>
          </a:p>
          <a:p>
            <a:pPr lvl="0">
              <a:lnSpc>
                <a:spcPts val="1000"/>
              </a:lnSpc>
            </a:pPr>
            <a:endParaRPr sz="4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ts val="5200"/>
              </a:lnSpc>
              <a:tabLst>
                <a:tab pos="3022600" algn="l"/>
                <a:tab pos="3365500" algn="l"/>
              </a:tabLst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Worker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11p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 hour</a:t>
            </a:r>
          </a:p>
          <a:p>
            <a:pPr lvl="0">
              <a:lnSpc>
                <a:spcPts val="4600"/>
              </a:lnSpc>
              <a:tabLst>
                <a:tab pos="3022600" algn="l"/>
                <a:tab pos="3365500" algn="l"/>
              </a:tabLst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Garment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sold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= £65</a:t>
            </a:r>
          </a:p>
          <a:p>
            <a:pPr lvl="0">
              <a:lnSpc>
                <a:spcPts val="4600"/>
              </a:lnSpc>
              <a:tabLst>
                <a:tab pos="3022600" algn="l"/>
                <a:tab pos="3365500" algn="l"/>
              </a:tabLst>
            </a:pPr>
            <a:endParaRPr sz="31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>
              <a:lnSpc>
                <a:spcPts val="4500"/>
              </a:lnSpc>
              <a:tabLst>
                <a:tab pos="3022600" algn="l"/>
                <a:tab pos="3365500" algn="l"/>
              </a:tabLst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Workers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wage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=</a:t>
            </a:r>
          </a:p>
          <a:p>
            <a:pPr lvl="0">
              <a:lnSpc>
                <a:spcPts val="3800"/>
              </a:lnSpc>
              <a:tabLst>
                <a:tab pos="3022600" algn="l"/>
                <a:tab pos="3365500" algn="l"/>
              </a:tabLst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0.5%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final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price</a:t>
            </a:r>
          </a:p>
          <a:p>
            <a:pPr lvl="0">
              <a:lnSpc>
                <a:spcPts val="3800"/>
              </a:lnSpc>
              <a:tabLst>
                <a:tab pos="3022600" algn="l"/>
                <a:tab pos="3365500" algn="l"/>
              </a:tabLst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product!</a:t>
            </a:r>
          </a:p>
        </p:txBody>
      </p:sp>
      <p:pic>
        <p:nvPicPr>
          <p:cNvPr id="78" name="media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5520" y="4192587"/>
            <a:ext cx="4199467" cy="2362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06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503300" y="3942207"/>
            <a:ext cx="4007358" cy="2633473"/>
          </a:xfrm>
          <a:prstGeom prst="line">
            <a:avLst/>
          </a:prstGeom>
          <a:ln w="50800">
            <a:solidFill>
              <a:srgbClr val="FF000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 flipH="1">
            <a:off x="503300" y="3942207"/>
            <a:ext cx="4007360" cy="2633473"/>
          </a:xfrm>
          <a:prstGeom prst="line">
            <a:avLst/>
          </a:prstGeom>
          <a:ln w="50800">
            <a:solidFill>
              <a:srgbClr val="FF0000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83" name="image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384300"/>
            <a:ext cx="3911600" cy="233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1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" y="3924300"/>
            <a:ext cx="4025900" cy="2667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3175000" y="165100"/>
            <a:ext cx="2708536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Fair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Trade</a:t>
            </a:r>
          </a:p>
        </p:txBody>
      </p:sp>
      <p:sp>
        <p:nvSpPr>
          <p:cNvPr id="86" name="Shape 86"/>
          <p:cNvSpPr/>
          <p:nvPr/>
        </p:nvSpPr>
        <p:spPr>
          <a:xfrm>
            <a:off x="4737099" y="1244600"/>
            <a:ext cx="2927947" cy="1998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  <a:tabLst>
                <a:tab pos="342900" algn="l"/>
              </a:tabLst>
            </a:pPr>
            <a:r>
              <a:rPr sz="24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worker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has</a:t>
            </a:r>
          </a:p>
          <a:p>
            <a:pPr lvl="0">
              <a:lnSpc>
                <a:spcPts val="3800"/>
              </a:lnSpc>
              <a:tabLst>
                <a:tab pos="342900" algn="l"/>
              </a:tabLst>
            </a:pPr>
            <a:r>
              <a:rPr sz="2400"/>
              <a:t>	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been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exploited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</a:t>
            </a:r>
          </a:p>
          <a:p>
            <a:pPr lvl="0">
              <a:lnSpc>
                <a:spcPts val="3800"/>
              </a:lnSpc>
              <a:tabLst>
                <a:tab pos="342900" algn="l"/>
              </a:tabLst>
            </a:pPr>
            <a:r>
              <a:rPr sz="2400"/>
              <a:t>	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making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</a:p>
          <a:p>
            <a:pPr lvl="0">
              <a:lnSpc>
                <a:spcPts val="3800"/>
              </a:lnSpc>
              <a:tabLst>
                <a:tab pos="342900" algn="l"/>
              </a:tabLst>
            </a:pPr>
            <a:r>
              <a:rPr sz="2400"/>
              <a:t>	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garment.</a:t>
            </a:r>
          </a:p>
        </p:txBody>
      </p:sp>
      <p:sp>
        <p:nvSpPr>
          <p:cNvPr id="87" name="Shape 87"/>
          <p:cNvSpPr/>
          <p:nvPr/>
        </p:nvSpPr>
        <p:spPr>
          <a:xfrm>
            <a:off x="4737099" y="3289300"/>
            <a:ext cx="2527153" cy="53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</a:pPr>
            <a:r>
              <a:rPr sz="24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Fair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wages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</a:p>
        </p:txBody>
      </p:sp>
      <p:sp>
        <p:nvSpPr>
          <p:cNvPr id="88" name="Shape 88"/>
          <p:cNvSpPr/>
          <p:nvPr/>
        </p:nvSpPr>
        <p:spPr>
          <a:xfrm>
            <a:off x="5079999" y="3784600"/>
            <a:ext cx="1099296" cy="53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4400"/>
              </a:lnSpc>
              <a:def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00"/>
                </a:solidFill>
              </a:rPr>
              <a:t>working</a:t>
            </a:r>
          </a:p>
        </p:txBody>
      </p:sp>
      <p:sp>
        <p:nvSpPr>
          <p:cNvPr id="89" name="Shape 89"/>
          <p:cNvSpPr/>
          <p:nvPr/>
        </p:nvSpPr>
        <p:spPr>
          <a:xfrm>
            <a:off x="5079999" y="4267200"/>
            <a:ext cx="2541143" cy="1998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</a:pP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conditions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well</a:t>
            </a:r>
          </a:p>
          <a:p>
            <a:pPr lvl="0">
              <a:lnSpc>
                <a:spcPts val="3800"/>
              </a:lnSpc>
            </a:pP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putting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money</a:t>
            </a:r>
          </a:p>
          <a:p>
            <a:pPr lvl="0">
              <a:lnSpc>
                <a:spcPts val="3800"/>
              </a:lnSpc>
            </a:pP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back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into</a:t>
            </a:r>
            <a:r>
              <a:rPr sz="24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</a:t>
            </a:r>
          </a:p>
          <a:p>
            <a:pPr lvl="0">
              <a:lnSpc>
                <a:spcPts val="3800"/>
              </a:lnSpc>
            </a:pPr>
            <a:r>
              <a:rPr sz="2400">
                <a:solidFill>
                  <a:srgbClr val="FFFF0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community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6359361" y="306386"/>
            <a:ext cx="2424287" cy="2328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algn="ctr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Immoral?</a:t>
            </a:r>
          </a:p>
        </p:txBody>
      </p:sp>
      <p:pic>
        <p:nvPicPr>
          <p:cNvPr id="95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9787" y="3582987"/>
            <a:ext cx="4291013" cy="3110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1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186" y="306386"/>
            <a:ext cx="2527301" cy="322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image14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86" y="4040187"/>
            <a:ext cx="4065589" cy="254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15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187" y="382586"/>
            <a:ext cx="2180712" cy="3049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5639180" y="1443608"/>
            <a:ext cx="3240025" cy="195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256"/>
                </a:lnTo>
                <a:lnTo>
                  <a:pt x="3602" y="18256"/>
                </a:lnTo>
                <a:lnTo>
                  <a:pt x="8702" y="21600"/>
                </a:lnTo>
                <a:lnTo>
                  <a:pt x="9002" y="18256"/>
                </a:lnTo>
                <a:lnTo>
                  <a:pt x="21600" y="18256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solidFill>
            <a:srgbClr val="D6F23C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5639180" y="1443608"/>
            <a:ext cx="3240025" cy="1959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256"/>
                </a:lnTo>
                <a:lnTo>
                  <a:pt x="3602" y="18256"/>
                </a:lnTo>
                <a:lnTo>
                  <a:pt x="8702" y="21600"/>
                </a:lnTo>
                <a:lnTo>
                  <a:pt x="9002" y="18256"/>
                </a:lnTo>
                <a:lnTo>
                  <a:pt x="21600" y="18256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9DB229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3" name="image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397000"/>
            <a:ext cx="8305800" cy="520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2286000" y="419100"/>
            <a:ext cx="4707614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Immoral?</a:t>
            </a:r>
          </a:p>
        </p:txBody>
      </p:sp>
      <p:sp>
        <p:nvSpPr>
          <p:cNvPr id="105" name="Shape 105"/>
          <p:cNvSpPr/>
          <p:nvPr/>
        </p:nvSpPr>
        <p:spPr>
          <a:xfrm>
            <a:off x="5765800" y="1409700"/>
            <a:ext cx="3050915" cy="1397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2500"/>
              </a:lnSpc>
              <a:tabLst>
                <a:tab pos="127000" algn="l"/>
                <a:tab pos="139700" algn="l"/>
                <a:tab pos="152400" algn="l"/>
                <a:tab pos="190500" algn="l"/>
              </a:tabLst>
            </a:pPr>
            <a:r>
              <a:t>			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way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that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design</a:t>
            </a:r>
          </a:p>
          <a:p>
            <a:pPr lvl="0">
              <a:lnSpc>
                <a:spcPts val="2100"/>
              </a:lnSpc>
              <a:tabLst>
                <a:tab pos="127000" algn="l"/>
                <a:tab pos="139700" algn="l"/>
                <a:tab pos="152400" algn="l"/>
                <a:tab pos="190500" algn="l"/>
              </a:tabLst>
            </a:pPr>
            <a:r>
              <a:t>				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and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make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things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affect</a:t>
            </a:r>
          </a:p>
          <a:p>
            <a:pPr lvl="0">
              <a:lnSpc>
                <a:spcPts val="2100"/>
              </a:lnSpc>
              <a:tabLst>
                <a:tab pos="127000" algn="l"/>
                <a:tab pos="139700" algn="l"/>
                <a:tab pos="152400" algn="l"/>
                <a:tab pos="190500" algn="l"/>
              </a:tabLst>
            </a:pPr>
            <a:r>
              <a:t>	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safety,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comfort and</a:t>
            </a:r>
          </a:p>
          <a:p>
            <a:pPr lvl="0">
              <a:lnSpc>
                <a:spcPts val="2100"/>
              </a:lnSpc>
              <a:tabLst>
                <a:tab pos="127000" algn="l"/>
                <a:tab pos="139700" algn="l"/>
                <a:tab pos="152400" algn="l"/>
                <a:tab pos="190500" algn="l"/>
              </a:tabLst>
            </a:pPr>
            <a:r>
              <a:t>		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well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being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of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people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who</a:t>
            </a:r>
          </a:p>
          <a:p>
            <a:pPr lvl="0">
              <a:lnSpc>
                <a:spcPts val="2100"/>
              </a:lnSpc>
              <a:tabLst>
                <a:tab pos="127000" algn="l"/>
                <a:tab pos="139700" algn="l"/>
                <a:tab pos="152400" algn="l"/>
                <a:tab pos="190500" algn="l"/>
              </a:tabLst>
            </a:pP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come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into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contact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with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our</a:t>
            </a:r>
          </a:p>
        </p:txBody>
      </p:sp>
      <p:sp>
        <p:nvSpPr>
          <p:cNvPr id="106" name="Shape 106"/>
          <p:cNvSpPr/>
          <p:nvPr/>
        </p:nvSpPr>
        <p:spPr>
          <a:xfrm>
            <a:off x="6807200" y="2781300"/>
            <a:ext cx="901539" cy="320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2060"/>
                </a:solidFill>
              </a:rPr>
              <a:t>designs.</a:t>
            </a:r>
          </a:p>
        </p:txBody>
      </p:sp>
      <p:pic>
        <p:nvPicPr>
          <p:cNvPr id="107" name="image17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7" y="5030787"/>
            <a:ext cx="2575320" cy="146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3175" y="30353"/>
            <a:ext cx="9144000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2287586" y="230186"/>
            <a:ext cx="4707615" cy="77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Immoral?</a:t>
            </a:r>
          </a:p>
        </p:txBody>
      </p:sp>
      <p:sp>
        <p:nvSpPr>
          <p:cNvPr id="111" name="Shape 111"/>
          <p:cNvSpPr/>
          <p:nvPr/>
        </p:nvSpPr>
        <p:spPr>
          <a:xfrm>
            <a:off x="5792787" y="3659187"/>
            <a:ext cx="3011488" cy="2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400"/>
              </a:lnSpc>
              <a:tabLst>
                <a:tab pos="342900" algn="l"/>
              </a:tabLst>
              <a:def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FFFF00"/>
                </a:solidFill>
              </a:rPr>
              <a:t>Birth defects and skin conditions attributable to pesticides</a:t>
            </a:r>
          </a:p>
        </p:txBody>
      </p:sp>
      <p:pic>
        <p:nvPicPr>
          <p:cNvPr id="112" name="image18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786" y="1068387"/>
            <a:ext cx="3129916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19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86" y="1068387"/>
            <a:ext cx="23622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media3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58787" y="3735387"/>
            <a:ext cx="4749799" cy="2671763"/>
          </a:xfrm>
          <a:prstGeom prst="rect">
            <a:avLst/>
          </a:prstGeom>
        </p:spPr>
      </p:pic>
      <p:pic>
        <p:nvPicPr>
          <p:cNvPr id="115" name="image21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6386" y="1068387"/>
            <a:ext cx="2514601" cy="2415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9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1905" y="14604"/>
            <a:ext cx="9144001" cy="6845301"/>
          </a:xfrm>
          <a:prstGeom prst="rect">
            <a:avLst/>
          </a:prstGeom>
          <a:solidFill>
            <a:srgbClr val="7030A0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5726036" y="4654677"/>
            <a:ext cx="3240787" cy="1959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249"/>
                </a:lnTo>
                <a:lnTo>
                  <a:pt x="3601" y="18249"/>
                </a:lnTo>
                <a:lnTo>
                  <a:pt x="8700" y="21600"/>
                </a:lnTo>
                <a:lnTo>
                  <a:pt x="9000" y="18249"/>
                </a:lnTo>
                <a:lnTo>
                  <a:pt x="21600" y="18249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solidFill>
            <a:srgbClr val="D6F23C"/>
          </a:solidFill>
          <a:ln w="12700">
            <a:solidFill>
              <a:srgbClr val="000000">
                <a:alpha val="0"/>
              </a:srgb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5726036" y="4654677"/>
            <a:ext cx="3240787" cy="1959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249"/>
                </a:lnTo>
                <a:lnTo>
                  <a:pt x="3601" y="18249"/>
                </a:lnTo>
                <a:lnTo>
                  <a:pt x="8700" y="21600"/>
                </a:lnTo>
                <a:lnTo>
                  <a:pt x="9000" y="18249"/>
                </a:lnTo>
                <a:lnTo>
                  <a:pt x="21600" y="18249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9DB229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0" name="image2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1460500"/>
            <a:ext cx="5372100" cy="50927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2286000" y="419100"/>
            <a:ext cx="4707614" cy="778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6100"/>
              </a:lnSpc>
            </a:pP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Moral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</a:t>
            </a:r>
            <a:r>
              <a:rPr sz="43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Immoral?</a:t>
            </a:r>
          </a:p>
        </p:txBody>
      </p:sp>
      <p:sp>
        <p:nvSpPr>
          <p:cNvPr id="122" name="Shape 122"/>
          <p:cNvSpPr/>
          <p:nvPr/>
        </p:nvSpPr>
        <p:spPr>
          <a:xfrm>
            <a:off x="5829300" y="1574800"/>
            <a:ext cx="1949432" cy="105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  <a:tabLst>
                <a:tab pos="342900" algn="l"/>
              </a:tabLst>
            </a:pPr>
            <a:r>
              <a:rPr sz="3100">
                <a:solidFill>
                  <a:srgbClr val="FE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•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Organic</a:t>
            </a:r>
          </a:p>
          <a:p>
            <a:pPr lvl="0">
              <a:lnSpc>
                <a:spcPts val="3800"/>
              </a:lnSpc>
              <a:tabLst>
                <a:tab pos="342900" algn="l"/>
              </a:tabLst>
            </a:pPr>
            <a:r>
              <a:t>	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cotton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is</a:t>
            </a:r>
          </a:p>
        </p:txBody>
      </p:sp>
      <p:sp>
        <p:nvSpPr>
          <p:cNvPr id="123" name="Shape 123"/>
          <p:cNvSpPr/>
          <p:nvPr/>
        </p:nvSpPr>
        <p:spPr>
          <a:xfrm>
            <a:off x="6172200" y="2552700"/>
            <a:ext cx="1975626" cy="1542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4400"/>
              </a:lnSpc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made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with</a:t>
            </a:r>
          </a:p>
          <a:p>
            <a:pPr lvl="0">
              <a:lnSpc>
                <a:spcPts val="3800"/>
              </a:lnSpc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</a:t>
            </a:r>
            <a:r>
              <a:rPr sz="3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of</a:t>
            </a:r>
          </a:p>
          <a:p>
            <a:pPr lvl="0">
              <a:lnSpc>
                <a:spcPts val="3800"/>
              </a:lnSpc>
            </a:pPr>
            <a:r>
              <a:rPr sz="31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chemicals</a:t>
            </a:r>
          </a:p>
        </p:txBody>
      </p:sp>
      <p:sp>
        <p:nvSpPr>
          <p:cNvPr id="124" name="Shape 124"/>
          <p:cNvSpPr/>
          <p:nvPr/>
        </p:nvSpPr>
        <p:spPr>
          <a:xfrm>
            <a:off x="5854700" y="4622800"/>
            <a:ext cx="3050915" cy="1397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lnSpc>
                <a:spcPts val="2500"/>
              </a:lnSpc>
              <a:tabLst>
                <a:tab pos="114300" algn="l"/>
                <a:tab pos="139700" algn="l"/>
                <a:tab pos="152400" algn="l"/>
                <a:tab pos="190500" algn="l"/>
              </a:tabLst>
            </a:pPr>
            <a:r>
              <a:t>			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way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that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design</a:t>
            </a:r>
          </a:p>
          <a:p>
            <a:pPr lvl="0">
              <a:lnSpc>
                <a:spcPts val="2100"/>
              </a:lnSpc>
              <a:tabLst>
                <a:tab pos="114300" algn="l"/>
                <a:tab pos="139700" algn="l"/>
                <a:tab pos="152400" algn="l"/>
                <a:tab pos="190500" algn="l"/>
              </a:tabLst>
            </a:pPr>
            <a:r>
              <a:t>				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and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make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things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affect</a:t>
            </a:r>
          </a:p>
          <a:p>
            <a:pPr lvl="0">
              <a:lnSpc>
                <a:spcPts val="2100"/>
              </a:lnSpc>
              <a:tabLst>
                <a:tab pos="114300" algn="l"/>
                <a:tab pos="139700" algn="l"/>
                <a:tab pos="152400" algn="l"/>
                <a:tab pos="190500" algn="l"/>
              </a:tabLst>
            </a:pPr>
            <a:r>
              <a:t>	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the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safety,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comfort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and</a:t>
            </a:r>
          </a:p>
          <a:p>
            <a:pPr lvl="0">
              <a:lnSpc>
                <a:spcPts val="2100"/>
              </a:lnSpc>
              <a:tabLst>
                <a:tab pos="114300" algn="l"/>
                <a:tab pos="139700" algn="l"/>
                <a:tab pos="152400" algn="l"/>
                <a:tab pos="190500" algn="l"/>
              </a:tabLst>
            </a:pPr>
            <a:r>
              <a:t>		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well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being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u="sng"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of people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who</a:t>
            </a:r>
          </a:p>
          <a:p>
            <a:pPr lvl="0">
              <a:lnSpc>
                <a:spcPts val="2100"/>
              </a:lnSpc>
              <a:tabLst>
                <a:tab pos="114300" algn="l"/>
                <a:tab pos="139700" algn="l"/>
                <a:tab pos="152400" algn="l"/>
                <a:tab pos="190500" algn="l"/>
              </a:tabLst>
            </a:pP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come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into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contact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with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rPr>
              <a:t>our</a:t>
            </a:r>
          </a:p>
        </p:txBody>
      </p:sp>
      <p:sp>
        <p:nvSpPr>
          <p:cNvPr id="125" name="Shape 125"/>
          <p:cNvSpPr/>
          <p:nvPr/>
        </p:nvSpPr>
        <p:spPr>
          <a:xfrm>
            <a:off x="6896100" y="5994400"/>
            <a:ext cx="901539" cy="320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500"/>
              </a:lnSpc>
              <a:defRPr>
                <a:solidFill>
                  <a:srgbClr val="002060"/>
                </a:solidFill>
                <a:latin typeface="Comic Sans MS Bold"/>
                <a:ea typeface="Comic Sans MS Bold"/>
                <a:cs typeface="Comic Sans MS Bold"/>
                <a:sym typeface="Comic Sans MS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2060"/>
                </a:solidFill>
              </a:rPr>
              <a:t>designs.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441</Words>
  <Application>Microsoft Office PowerPoint</Application>
  <PresentationFormat>On-screen Show (4:3)</PresentationFormat>
  <Paragraphs>149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 Bold</vt:lpstr>
      <vt:lpstr>Avenir Roman</vt:lpstr>
      <vt:lpstr>Calibri</vt:lpstr>
      <vt:lpstr>Comic Sans MS</vt:lpstr>
      <vt:lpstr>Comic Sans MS Bold</vt:lpstr>
      <vt:lpstr>Helvetica</vt:lpstr>
      <vt:lpstr>Tahoma</vt:lpstr>
      <vt:lpstr>Times New Roman</vt:lpstr>
      <vt:lpstr>Times New Roman Bold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the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Ethnic and cultural influences</vt:lpstr>
      <vt:lpstr>Try the GoodGuide…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HOLDEN</dc:creator>
  <cp:lastModifiedBy>Daniel BIGMORE</cp:lastModifiedBy>
  <cp:revision>3</cp:revision>
  <dcterms:modified xsi:type="dcterms:W3CDTF">2018-05-23T09:40:53Z</dcterms:modified>
</cp:coreProperties>
</file>