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 id="2147483703" r:id="rId4"/>
    <p:sldMasterId id="2147483717" r:id="rId5"/>
  </p:sldMasterIdLst>
  <p:notesMasterIdLst>
    <p:notesMasterId r:id="rId51"/>
  </p:notesMasterIdLst>
  <p:sldIdLst>
    <p:sldId id="300" r:id="rId6"/>
    <p:sldId id="335" r:id="rId7"/>
    <p:sldId id="336" r:id="rId8"/>
    <p:sldId id="262" r:id="rId9"/>
    <p:sldId id="312" r:id="rId10"/>
    <p:sldId id="313" r:id="rId11"/>
    <p:sldId id="314" r:id="rId12"/>
    <p:sldId id="315" r:id="rId13"/>
    <p:sldId id="316" r:id="rId14"/>
    <p:sldId id="263" r:id="rId15"/>
    <p:sldId id="265" r:id="rId16"/>
    <p:sldId id="301" r:id="rId17"/>
    <p:sldId id="337" r:id="rId18"/>
    <p:sldId id="334" r:id="rId19"/>
    <p:sldId id="292" r:id="rId20"/>
    <p:sldId id="267" r:id="rId21"/>
    <p:sldId id="270" r:id="rId22"/>
    <p:sldId id="346" r:id="rId23"/>
    <p:sldId id="302" r:id="rId24"/>
    <p:sldId id="338" r:id="rId25"/>
    <p:sldId id="303" r:id="rId26"/>
    <p:sldId id="304" r:id="rId27"/>
    <p:sldId id="339" r:id="rId28"/>
    <p:sldId id="269" r:id="rId29"/>
    <p:sldId id="271" r:id="rId30"/>
    <p:sldId id="295" r:id="rId31"/>
    <p:sldId id="340" r:id="rId32"/>
    <p:sldId id="341" r:id="rId33"/>
    <p:sldId id="306" r:id="rId34"/>
    <p:sldId id="276" r:id="rId35"/>
    <p:sldId id="277" r:id="rId36"/>
    <p:sldId id="307" r:id="rId37"/>
    <p:sldId id="342" r:id="rId38"/>
    <p:sldId id="293" r:id="rId39"/>
    <p:sldId id="280" r:id="rId40"/>
    <p:sldId id="264" r:id="rId41"/>
    <p:sldId id="296" r:id="rId42"/>
    <p:sldId id="344" r:id="rId43"/>
    <p:sldId id="281" r:id="rId44"/>
    <p:sldId id="332" r:id="rId45"/>
    <p:sldId id="308" r:id="rId46"/>
    <p:sldId id="309" r:id="rId47"/>
    <p:sldId id="345" r:id="rId48"/>
    <p:sldId id="282" r:id="rId49"/>
    <p:sldId id="311" r:id="rId5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662" autoAdjust="0"/>
  </p:normalViewPr>
  <p:slideViewPr>
    <p:cSldViewPr>
      <p:cViewPr varScale="1">
        <p:scale>
          <a:sx n="91" d="100"/>
          <a:sy n="91" d="100"/>
        </p:scale>
        <p:origin x="654"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DB822-F36A-4596-996A-ADCE8082DB54}" type="doc">
      <dgm:prSet loTypeId="urn:microsoft.com/office/officeart/2005/8/layout/matrix1" loCatId="matrix" qsTypeId="urn:microsoft.com/office/officeart/2005/8/quickstyle/simple1" qsCatId="simple" csTypeId="urn:microsoft.com/office/officeart/2005/8/colors/accent3_3" csCatId="accent3" phldr="1"/>
      <dgm:spPr/>
      <dgm:t>
        <a:bodyPr/>
        <a:lstStyle/>
        <a:p>
          <a:endParaRPr lang="en-GB"/>
        </a:p>
      </dgm:t>
    </dgm:pt>
    <dgm:pt modelId="{393D233D-1F39-4988-85BA-5CEF31DD8440}">
      <dgm:prSet phldrT="[Text]"/>
      <dgm:spPr/>
      <dgm:t>
        <a:bodyPr/>
        <a:lstStyle/>
        <a:p>
          <a:pPr algn="ctr"/>
          <a:r>
            <a:rPr lang="en-GB" dirty="0">
              <a:solidFill>
                <a:srgbClr val="33B8BA"/>
              </a:solidFill>
            </a:rPr>
            <a:t>Personal Statements</a:t>
          </a:r>
        </a:p>
      </dgm:t>
    </dgm:pt>
    <dgm:pt modelId="{05585D9C-11ED-4211-B653-2582DC896203}" type="parTrans" cxnId="{302AD806-870A-48BC-815C-DDBCCF314ED1}">
      <dgm:prSet/>
      <dgm:spPr/>
      <dgm:t>
        <a:bodyPr/>
        <a:lstStyle/>
        <a:p>
          <a:pPr algn="ctr"/>
          <a:endParaRPr lang="en-GB"/>
        </a:p>
      </dgm:t>
    </dgm:pt>
    <dgm:pt modelId="{7A78A1DB-9A07-49AB-AFC5-6943B8C8BDFA}" type="sibTrans" cxnId="{302AD806-870A-48BC-815C-DDBCCF314ED1}">
      <dgm:prSet/>
      <dgm:spPr/>
      <dgm:t>
        <a:bodyPr/>
        <a:lstStyle/>
        <a:p>
          <a:pPr algn="ctr"/>
          <a:endParaRPr lang="en-GB"/>
        </a:p>
      </dgm:t>
    </dgm:pt>
    <dgm:pt modelId="{08CFD18B-FE6D-4C3D-846E-823F7BDE34AA}">
      <dgm:prSet phldrT="[Text]"/>
      <dgm:spPr>
        <a:solidFill>
          <a:schemeClr val="tx2"/>
        </a:solidFill>
      </dgm:spPr>
      <dgm:t>
        <a:bodyPr/>
        <a:lstStyle/>
        <a:p>
          <a:pPr algn="ctr"/>
          <a:r>
            <a:rPr lang="en-GB" dirty="0">
              <a:solidFill>
                <a:schemeClr val="bg1"/>
              </a:solidFill>
            </a:rPr>
            <a:t>Only place to focus on relevant skills, achievements and work experience</a:t>
          </a:r>
        </a:p>
      </dgm:t>
    </dgm:pt>
    <dgm:pt modelId="{A5BA8BB6-2D4C-4DDF-B065-C2D4258C4C47}" type="parTrans" cxnId="{9375C6EE-3F41-4711-BAA7-0A4A3339557D}">
      <dgm:prSet/>
      <dgm:spPr/>
      <dgm:t>
        <a:bodyPr/>
        <a:lstStyle/>
        <a:p>
          <a:pPr algn="ctr"/>
          <a:endParaRPr lang="en-GB"/>
        </a:p>
      </dgm:t>
    </dgm:pt>
    <dgm:pt modelId="{D6D604A9-DE59-4873-AA41-4E80A5AFFCC6}" type="sibTrans" cxnId="{9375C6EE-3F41-4711-BAA7-0A4A3339557D}">
      <dgm:prSet/>
      <dgm:spPr/>
      <dgm:t>
        <a:bodyPr/>
        <a:lstStyle/>
        <a:p>
          <a:pPr algn="ctr"/>
          <a:endParaRPr lang="en-GB"/>
        </a:p>
      </dgm:t>
    </dgm:pt>
    <dgm:pt modelId="{9E0C1A68-EDEF-477B-ACC9-AC1C454DF83D}">
      <dgm:prSet phldrT="[Text]"/>
      <dgm:spPr>
        <a:solidFill>
          <a:schemeClr val="accent1"/>
        </a:solidFill>
      </dgm:spPr>
      <dgm:t>
        <a:bodyPr/>
        <a:lstStyle/>
        <a:p>
          <a:pPr algn="ctr"/>
          <a:r>
            <a:rPr lang="en-GB" dirty="0"/>
            <a:t>A personal statement is a maximum of 4000 characters, or around 47 lines</a:t>
          </a:r>
        </a:p>
      </dgm:t>
    </dgm:pt>
    <dgm:pt modelId="{0555108B-AA9C-4D47-9E95-C38D03D5757E}" type="parTrans" cxnId="{DBACF200-32B6-4D7B-90D1-5888D0D5811C}">
      <dgm:prSet/>
      <dgm:spPr/>
      <dgm:t>
        <a:bodyPr/>
        <a:lstStyle/>
        <a:p>
          <a:pPr algn="ctr"/>
          <a:endParaRPr lang="en-GB"/>
        </a:p>
      </dgm:t>
    </dgm:pt>
    <dgm:pt modelId="{725BE6A7-FFC0-4854-BACB-D3729A5C6930}" type="sibTrans" cxnId="{DBACF200-32B6-4D7B-90D1-5888D0D5811C}">
      <dgm:prSet/>
      <dgm:spPr/>
      <dgm:t>
        <a:bodyPr/>
        <a:lstStyle/>
        <a:p>
          <a:pPr algn="ctr"/>
          <a:endParaRPr lang="en-GB"/>
        </a:p>
      </dgm:t>
    </dgm:pt>
    <dgm:pt modelId="{40A03937-B7AD-4B41-9B8B-0916B2665B4B}">
      <dgm:prSet phldrT="[Text]"/>
      <dgm:spPr>
        <a:solidFill>
          <a:srgbClr val="00B0F0"/>
        </a:solidFill>
      </dgm:spPr>
      <dgm:t>
        <a:bodyPr/>
        <a:lstStyle/>
        <a:p>
          <a:pPr algn="ctr"/>
          <a:r>
            <a:rPr lang="en-GB" dirty="0"/>
            <a:t>It may be read by two or more university staff at each university</a:t>
          </a:r>
        </a:p>
      </dgm:t>
    </dgm:pt>
    <dgm:pt modelId="{87CB57D9-2EDD-4D58-AD33-E3CCAE111ABF}" type="parTrans" cxnId="{6999CD66-CB5B-4D81-80BD-AC534653504D}">
      <dgm:prSet/>
      <dgm:spPr/>
      <dgm:t>
        <a:bodyPr/>
        <a:lstStyle/>
        <a:p>
          <a:pPr algn="ctr"/>
          <a:endParaRPr lang="en-GB"/>
        </a:p>
      </dgm:t>
    </dgm:pt>
    <dgm:pt modelId="{36FF8B1C-EDF7-4E73-AC3E-2C5FF1FE5E1B}" type="sibTrans" cxnId="{6999CD66-CB5B-4D81-80BD-AC534653504D}">
      <dgm:prSet/>
      <dgm:spPr/>
      <dgm:t>
        <a:bodyPr/>
        <a:lstStyle/>
        <a:p>
          <a:pPr algn="ctr"/>
          <a:endParaRPr lang="en-GB"/>
        </a:p>
      </dgm:t>
    </dgm:pt>
    <dgm:pt modelId="{576B1F27-F0D5-4397-94A8-0D012ED3384C}">
      <dgm:prSet phldrT="[Text]"/>
      <dgm:spPr>
        <a:solidFill>
          <a:schemeClr val="bg2"/>
        </a:solidFill>
      </dgm:spPr>
      <dgm:t>
        <a:bodyPr/>
        <a:lstStyle/>
        <a:p>
          <a:pPr algn="ctr"/>
          <a:r>
            <a:rPr lang="en-GB" dirty="0"/>
            <a:t>Can make the difference between a ‘yes’ and a ‘no’</a:t>
          </a:r>
        </a:p>
      </dgm:t>
    </dgm:pt>
    <dgm:pt modelId="{95A6919C-5CAC-4645-94A8-C31A65BDD7CD}" type="parTrans" cxnId="{5F23F19B-598E-40B4-86A4-383AE691B4C4}">
      <dgm:prSet/>
      <dgm:spPr/>
      <dgm:t>
        <a:bodyPr/>
        <a:lstStyle/>
        <a:p>
          <a:pPr algn="ctr"/>
          <a:endParaRPr lang="en-GB"/>
        </a:p>
      </dgm:t>
    </dgm:pt>
    <dgm:pt modelId="{E4CDEC57-FD41-4B77-9220-9D963E8846C4}" type="sibTrans" cxnId="{5F23F19B-598E-40B4-86A4-383AE691B4C4}">
      <dgm:prSet/>
      <dgm:spPr/>
      <dgm:t>
        <a:bodyPr/>
        <a:lstStyle/>
        <a:p>
          <a:pPr algn="ctr"/>
          <a:endParaRPr lang="en-GB"/>
        </a:p>
      </dgm:t>
    </dgm:pt>
    <dgm:pt modelId="{2024A612-126F-47A4-AAA2-4654121ACC17}" type="pres">
      <dgm:prSet presAssocID="{D5DDB822-F36A-4596-996A-ADCE8082DB54}" presName="diagram" presStyleCnt="0">
        <dgm:presLayoutVars>
          <dgm:chMax val="1"/>
          <dgm:dir/>
          <dgm:animLvl val="ctr"/>
          <dgm:resizeHandles val="exact"/>
        </dgm:presLayoutVars>
      </dgm:prSet>
      <dgm:spPr/>
      <dgm:t>
        <a:bodyPr/>
        <a:lstStyle/>
        <a:p>
          <a:endParaRPr lang="en-US"/>
        </a:p>
      </dgm:t>
    </dgm:pt>
    <dgm:pt modelId="{368BDE5C-5D76-463B-B07F-D1C3656ADCD8}" type="pres">
      <dgm:prSet presAssocID="{D5DDB822-F36A-4596-996A-ADCE8082DB54}" presName="matrix" presStyleCnt="0"/>
      <dgm:spPr/>
    </dgm:pt>
    <dgm:pt modelId="{2F01D112-F6EB-4BDB-A953-33EB62C5FA6B}" type="pres">
      <dgm:prSet presAssocID="{D5DDB822-F36A-4596-996A-ADCE8082DB54}" presName="tile1" presStyleLbl="node1" presStyleIdx="0" presStyleCnt="4"/>
      <dgm:spPr/>
      <dgm:t>
        <a:bodyPr/>
        <a:lstStyle/>
        <a:p>
          <a:endParaRPr lang="en-US"/>
        </a:p>
      </dgm:t>
    </dgm:pt>
    <dgm:pt modelId="{C78EFF91-3A78-409F-8FF5-CCC980FC3E9C}" type="pres">
      <dgm:prSet presAssocID="{D5DDB822-F36A-4596-996A-ADCE8082DB54}" presName="tile1text" presStyleLbl="node1" presStyleIdx="0" presStyleCnt="4">
        <dgm:presLayoutVars>
          <dgm:chMax val="0"/>
          <dgm:chPref val="0"/>
          <dgm:bulletEnabled val="1"/>
        </dgm:presLayoutVars>
      </dgm:prSet>
      <dgm:spPr/>
      <dgm:t>
        <a:bodyPr/>
        <a:lstStyle/>
        <a:p>
          <a:endParaRPr lang="en-US"/>
        </a:p>
      </dgm:t>
    </dgm:pt>
    <dgm:pt modelId="{971A91F3-CEBF-4788-9F7F-44CD6ED1D00F}" type="pres">
      <dgm:prSet presAssocID="{D5DDB822-F36A-4596-996A-ADCE8082DB54}" presName="tile2" presStyleLbl="node1" presStyleIdx="1" presStyleCnt="4"/>
      <dgm:spPr/>
      <dgm:t>
        <a:bodyPr/>
        <a:lstStyle/>
        <a:p>
          <a:endParaRPr lang="en-US"/>
        </a:p>
      </dgm:t>
    </dgm:pt>
    <dgm:pt modelId="{62D776F3-1A3D-48B6-8767-79D03435BD4D}" type="pres">
      <dgm:prSet presAssocID="{D5DDB822-F36A-4596-996A-ADCE8082DB54}" presName="tile2text" presStyleLbl="node1" presStyleIdx="1" presStyleCnt="4">
        <dgm:presLayoutVars>
          <dgm:chMax val="0"/>
          <dgm:chPref val="0"/>
          <dgm:bulletEnabled val="1"/>
        </dgm:presLayoutVars>
      </dgm:prSet>
      <dgm:spPr/>
      <dgm:t>
        <a:bodyPr/>
        <a:lstStyle/>
        <a:p>
          <a:endParaRPr lang="en-US"/>
        </a:p>
      </dgm:t>
    </dgm:pt>
    <dgm:pt modelId="{AE00EB09-6BB9-41FC-9018-A5218F1B5D49}" type="pres">
      <dgm:prSet presAssocID="{D5DDB822-F36A-4596-996A-ADCE8082DB54}" presName="tile3" presStyleLbl="node1" presStyleIdx="2" presStyleCnt="4"/>
      <dgm:spPr/>
      <dgm:t>
        <a:bodyPr/>
        <a:lstStyle/>
        <a:p>
          <a:endParaRPr lang="en-US"/>
        </a:p>
      </dgm:t>
    </dgm:pt>
    <dgm:pt modelId="{2A604A9A-C712-4C2A-9C0B-426B018D030C}" type="pres">
      <dgm:prSet presAssocID="{D5DDB822-F36A-4596-996A-ADCE8082DB54}" presName="tile3text" presStyleLbl="node1" presStyleIdx="2" presStyleCnt="4">
        <dgm:presLayoutVars>
          <dgm:chMax val="0"/>
          <dgm:chPref val="0"/>
          <dgm:bulletEnabled val="1"/>
        </dgm:presLayoutVars>
      </dgm:prSet>
      <dgm:spPr/>
      <dgm:t>
        <a:bodyPr/>
        <a:lstStyle/>
        <a:p>
          <a:endParaRPr lang="en-US"/>
        </a:p>
      </dgm:t>
    </dgm:pt>
    <dgm:pt modelId="{2F4A4F54-6ADD-4B00-BFC9-A867EEEBB413}" type="pres">
      <dgm:prSet presAssocID="{D5DDB822-F36A-4596-996A-ADCE8082DB54}" presName="tile4" presStyleLbl="node1" presStyleIdx="3" presStyleCnt="4" custLinFactNeighborX="7113" custLinFactNeighborY="6061"/>
      <dgm:spPr/>
      <dgm:t>
        <a:bodyPr/>
        <a:lstStyle/>
        <a:p>
          <a:endParaRPr lang="en-US"/>
        </a:p>
      </dgm:t>
    </dgm:pt>
    <dgm:pt modelId="{9DE93B87-6F20-4FE7-B79C-345A99C6A7BD}" type="pres">
      <dgm:prSet presAssocID="{D5DDB822-F36A-4596-996A-ADCE8082DB54}" presName="tile4text" presStyleLbl="node1" presStyleIdx="3" presStyleCnt="4">
        <dgm:presLayoutVars>
          <dgm:chMax val="0"/>
          <dgm:chPref val="0"/>
          <dgm:bulletEnabled val="1"/>
        </dgm:presLayoutVars>
      </dgm:prSet>
      <dgm:spPr/>
      <dgm:t>
        <a:bodyPr/>
        <a:lstStyle/>
        <a:p>
          <a:endParaRPr lang="en-US"/>
        </a:p>
      </dgm:t>
    </dgm:pt>
    <dgm:pt modelId="{D9538C95-8939-4401-8303-9AC6424B3B84}" type="pres">
      <dgm:prSet presAssocID="{D5DDB822-F36A-4596-996A-ADCE8082DB54}" presName="centerTile" presStyleLbl="fgShp" presStyleIdx="0" presStyleCnt="1">
        <dgm:presLayoutVars>
          <dgm:chMax val="0"/>
          <dgm:chPref val="0"/>
        </dgm:presLayoutVars>
      </dgm:prSet>
      <dgm:spPr/>
      <dgm:t>
        <a:bodyPr/>
        <a:lstStyle/>
        <a:p>
          <a:endParaRPr lang="en-US"/>
        </a:p>
      </dgm:t>
    </dgm:pt>
  </dgm:ptLst>
  <dgm:cxnLst>
    <dgm:cxn modelId="{DBACF200-32B6-4D7B-90D1-5888D0D5811C}" srcId="{393D233D-1F39-4988-85BA-5CEF31DD8440}" destId="{9E0C1A68-EDEF-477B-ACC9-AC1C454DF83D}" srcOrd="1" destOrd="0" parTransId="{0555108B-AA9C-4D47-9E95-C38D03D5757E}" sibTransId="{725BE6A7-FFC0-4854-BACB-D3729A5C6930}"/>
    <dgm:cxn modelId="{BA40D9A3-C3D9-417E-B686-D0623B5E6E71}" type="presOf" srcId="{08CFD18B-FE6D-4C3D-846E-823F7BDE34AA}" destId="{C78EFF91-3A78-409F-8FF5-CCC980FC3E9C}" srcOrd="1" destOrd="0" presId="urn:microsoft.com/office/officeart/2005/8/layout/matrix1"/>
    <dgm:cxn modelId="{D53B02B8-0BB6-4397-BF91-DD7D891CFF18}" type="presOf" srcId="{D5DDB822-F36A-4596-996A-ADCE8082DB54}" destId="{2024A612-126F-47A4-AAA2-4654121ACC17}" srcOrd="0" destOrd="0" presId="urn:microsoft.com/office/officeart/2005/8/layout/matrix1"/>
    <dgm:cxn modelId="{302AD806-870A-48BC-815C-DDBCCF314ED1}" srcId="{D5DDB822-F36A-4596-996A-ADCE8082DB54}" destId="{393D233D-1F39-4988-85BA-5CEF31DD8440}" srcOrd="0" destOrd="0" parTransId="{05585D9C-11ED-4211-B653-2582DC896203}" sibTransId="{7A78A1DB-9A07-49AB-AFC5-6943B8C8BDFA}"/>
    <dgm:cxn modelId="{088E0FB8-467E-4BCD-9A2B-7AD153EF43FE}" type="presOf" srcId="{9E0C1A68-EDEF-477B-ACC9-AC1C454DF83D}" destId="{971A91F3-CEBF-4788-9F7F-44CD6ED1D00F}" srcOrd="0" destOrd="0" presId="urn:microsoft.com/office/officeart/2005/8/layout/matrix1"/>
    <dgm:cxn modelId="{BE362F4F-2C0B-405F-AA94-01DAAA1627B3}" type="presOf" srcId="{40A03937-B7AD-4B41-9B8B-0916B2665B4B}" destId="{2A604A9A-C712-4C2A-9C0B-426B018D030C}" srcOrd="1" destOrd="0" presId="urn:microsoft.com/office/officeart/2005/8/layout/matrix1"/>
    <dgm:cxn modelId="{F3DDC055-CB32-4BE7-9555-7F57E3B5EAE2}" type="presOf" srcId="{40A03937-B7AD-4B41-9B8B-0916B2665B4B}" destId="{AE00EB09-6BB9-41FC-9018-A5218F1B5D49}" srcOrd="0" destOrd="0" presId="urn:microsoft.com/office/officeart/2005/8/layout/matrix1"/>
    <dgm:cxn modelId="{06AE54BA-9DBC-4C34-A45A-787002F0723E}" type="presOf" srcId="{576B1F27-F0D5-4397-94A8-0D012ED3384C}" destId="{2F4A4F54-6ADD-4B00-BFC9-A867EEEBB413}" srcOrd="0" destOrd="0" presId="urn:microsoft.com/office/officeart/2005/8/layout/matrix1"/>
    <dgm:cxn modelId="{AF7EDD1B-2457-41C4-BB71-8716312123B5}" type="presOf" srcId="{576B1F27-F0D5-4397-94A8-0D012ED3384C}" destId="{9DE93B87-6F20-4FE7-B79C-345A99C6A7BD}" srcOrd="1" destOrd="0" presId="urn:microsoft.com/office/officeart/2005/8/layout/matrix1"/>
    <dgm:cxn modelId="{6999CD66-CB5B-4D81-80BD-AC534653504D}" srcId="{393D233D-1F39-4988-85BA-5CEF31DD8440}" destId="{40A03937-B7AD-4B41-9B8B-0916B2665B4B}" srcOrd="2" destOrd="0" parTransId="{87CB57D9-2EDD-4D58-AD33-E3CCAE111ABF}" sibTransId="{36FF8B1C-EDF7-4E73-AC3E-2C5FF1FE5E1B}"/>
    <dgm:cxn modelId="{2D8371E1-743E-4EDE-838F-A037E5C55521}" type="presOf" srcId="{9E0C1A68-EDEF-477B-ACC9-AC1C454DF83D}" destId="{62D776F3-1A3D-48B6-8767-79D03435BD4D}" srcOrd="1" destOrd="0" presId="urn:microsoft.com/office/officeart/2005/8/layout/matrix1"/>
    <dgm:cxn modelId="{3AF5DBD7-DF33-4D85-9964-F39A6F87D787}" type="presOf" srcId="{393D233D-1F39-4988-85BA-5CEF31DD8440}" destId="{D9538C95-8939-4401-8303-9AC6424B3B84}" srcOrd="0" destOrd="0" presId="urn:microsoft.com/office/officeart/2005/8/layout/matrix1"/>
    <dgm:cxn modelId="{9375C6EE-3F41-4711-BAA7-0A4A3339557D}" srcId="{393D233D-1F39-4988-85BA-5CEF31DD8440}" destId="{08CFD18B-FE6D-4C3D-846E-823F7BDE34AA}" srcOrd="0" destOrd="0" parTransId="{A5BA8BB6-2D4C-4DDF-B065-C2D4258C4C47}" sibTransId="{D6D604A9-DE59-4873-AA41-4E80A5AFFCC6}"/>
    <dgm:cxn modelId="{FEB9501D-69B5-4AB1-9603-6DD8A876C7F8}" type="presOf" srcId="{08CFD18B-FE6D-4C3D-846E-823F7BDE34AA}" destId="{2F01D112-F6EB-4BDB-A953-33EB62C5FA6B}" srcOrd="0" destOrd="0" presId="urn:microsoft.com/office/officeart/2005/8/layout/matrix1"/>
    <dgm:cxn modelId="{5F23F19B-598E-40B4-86A4-383AE691B4C4}" srcId="{393D233D-1F39-4988-85BA-5CEF31DD8440}" destId="{576B1F27-F0D5-4397-94A8-0D012ED3384C}" srcOrd="3" destOrd="0" parTransId="{95A6919C-5CAC-4645-94A8-C31A65BDD7CD}" sibTransId="{E4CDEC57-FD41-4B77-9220-9D963E8846C4}"/>
    <dgm:cxn modelId="{A7746991-98E4-481A-AC5E-F0FFDC2B0C6F}" type="presParOf" srcId="{2024A612-126F-47A4-AAA2-4654121ACC17}" destId="{368BDE5C-5D76-463B-B07F-D1C3656ADCD8}" srcOrd="0" destOrd="0" presId="urn:microsoft.com/office/officeart/2005/8/layout/matrix1"/>
    <dgm:cxn modelId="{93AF2991-EBB6-4B3B-9AB2-0C1A07B9D5D5}" type="presParOf" srcId="{368BDE5C-5D76-463B-B07F-D1C3656ADCD8}" destId="{2F01D112-F6EB-4BDB-A953-33EB62C5FA6B}" srcOrd="0" destOrd="0" presId="urn:microsoft.com/office/officeart/2005/8/layout/matrix1"/>
    <dgm:cxn modelId="{1F728836-0E26-45D8-9624-38A60EA60622}" type="presParOf" srcId="{368BDE5C-5D76-463B-B07F-D1C3656ADCD8}" destId="{C78EFF91-3A78-409F-8FF5-CCC980FC3E9C}" srcOrd="1" destOrd="0" presId="urn:microsoft.com/office/officeart/2005/8/layout/matrix1"/>
    <dgm:cxn modelId="{F783899A-7351-4B0E-9705-D4389A45EF1E}" type="presParOf" srcId="{368BDE5C-5D76-463B-B07F-D1C3656ADCD8}" destId="{971A91F3-CEBF-4788-9F7F-44CD6ED1D00F}" srcOrd="2" destOrd="0" presId="urn:microsoft.com/office/officeart/2005/8/layout/matrix1"/>
    <dgm:cxn modelId="{186A78F0-7A5C-4D25-83D9-28AAC1DD461B}" type="presParOf" srcId="{368BDE5C-5D76-463B-B07F-D1C3656ADCD8}" destId="{62D776F3-1A3D-48B6-8767-79D03435BD4D}" srcOrd="3" destOrd="0" presId="urn:microsoft.com/office/officeart/2005/8/layout/matrix1"/>
    <dgm:cxn modelId="{85B6D08A-C88C-4CDC-8F67-09B5D5C56227}" type="presParOf" srcId="{368BDE5C-5D76-463B-B07F-D1C3656ADCD8}" destId="{AE00EB09-6BB9-41FC-9018-A5218F1B5D49}" srcOrd="4" destOrd="0" presId="urn:microsoft.com/office/officeart/2005/8/layout/matrix1"/>
    <dgm:cxn modelId="{0944428A-928F-4246-952C-B06633AAB275}" type="presParOf" srcId="{368BDE5C-5D76-463B-B07F-D1C3656ADCD8}" destId="{2A604A9A-C712-4C2A-9C0B-426B018D030C}" srcOrd="5" destOrd="0" presId="urn:microsoft.com/office/officeart/2005/8/layout/matrix1"/>
    <dgm:cxn modelId="{8F90ACD8-6F09-42C3-BED9-45357AA5296C}" type="presParOf" srcId="{368BDE5C-5D76-463B-B07F-D1C3656ADCD8}" destId="{2F4A4F54-6ADD-4B00-BFC9-A867EEEBB413}" srcOrd="6" destOrd="0" presId="urn:microsoft.com/office/officeart/2005/8/layout/matrix1"/>
    <dgm:cxn modelId="{9775A490-AAA0-4709-A19D-662E76C35A9D}" type="presParOf" srcId="{368BDE5C-5D76-463B-B07F-D1C3656ADCD8}" destId="{9DE93B87-6F20-4FE7-B79C-345A99C6A7BD}" srcOrd="7" destOrd="0" presId="urn:microsoft.com/office/officeart/2005/8/layout/matrix1"/>
    <dgm:cxn modelId="{18B609DA-D078-4010-A6B1-E8653D4AEAD2}" type="presParOf" srcId="{2024A612-126F-47A4-AAA2-4654121ACC17}" destId="{D9538C95-8939-4401-8303-9AC6424B3B8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1D112-F6EB-4BDB-A953-33EB62C5FA6B}">
      <dsp:nvSpPr>
        <dsp:cNvPr id="0" name=""/>
        <dsp:cNvSpPr/>
      </dsp:nvSpPr>
      <dsp:spPr>
        <a:xfrm rot="16200000">
          <a:off x="537605" y="-537605"/>
          <a:ext cx="2123411" cy="3198622"/>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solidFill>
                <a:schemeClr val="bg1"/>
              </a:solidFill>
            </a:rPr>
            <a:t>Only place to focus on relevant skills, achievements and work experience</a:t>
          </a:r>
        </a:p>
      </dsp:txBody>
      <dsp:txXfrm rot="5400000">
        <a:off x="-1" y="1"/>
        <a:ext cx="3198622" cy="1592558"/>
      </dsp:txXfrm>
    </dsp:sp>
    <dsp:sp modelId="{971A91F3-CEBF-4788-9F7F-44CD6ED1D00F}">
      <dsp:nvSpPr>
        <dsp:cNvPr id="0" name=""/>
        <dsp:cNvSpPr/>
      </dsp:nvSpPr>
      <dsp:spPr>
        <a:xfrm>
          <a:off x="3198622" y="0"/>
          <a:ext cx="3198622" cy="2123411"/>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A personal statement is a maximum of 4000 characters, or around 47 lines</a:t>
          </a:r>
        </a:p>
      </dsp:txBody>
      <dsp:txXfrm>
        <a:off x="3198622" y="0"/>
        <a:ext cx="3198622" cy="1592558"/>
      </dsp:txXfrm>
    </dsp:sp>
    <dsp:sp modelId="{AE00EB09-6BB9-41FC-9018-A5218F1B5D49}">
      <dsp:nvSpPr>
        <dsp:cNvPr id="0" name=""/>
        <dsp:cNvSpPr/>
      </dsp:nvSpPr>
      <dsp:spPr>
        <a:xfrm rot="10800000">
          <a:off x="0" y="2123411"/>
          <a:ext cx="3198622" cy="2123411"/>
        </a:xfrm>
        <a:prstGeom prst="round1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It may be read by two or more university staff at each university</a:t>
          </a:r>
        </a:p>
      </dsp:txBody>
      <dsp:txXfrm rot="10800000">
        <a:off x="0" y="2654264"/>
        <a:ext cx="3198622" cy="1592558"/>
      </dsp:txXfrm>
    </dsp:sp>
    <dsp:sp modelId="{2F4A4F54-6ADD-4B00-BFC9-A867EEEBB413}">
      <dsp:nvSpPr>
        <dsp:cNvPr id="0" name=""/>
        <dsp:cNvSpPr/>
      </dsp:nvSpPr>
      <dsp:spPr>
        <a:xfrm rot="5400000">
          <a:off x="3736227" y="1585806"/>
          <a:ext cx="2123411" cy="3198622"/>
        </a:xfrm>
        <a:prstGeom prst="round1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GB" sz="2300" kern="1200" dirty="0"/>
            <a:t>Can make the difference between a ‘yes’ and a ‘no’</a:t>
          </a:r>
        </a:p>
      </dsp:txBody>
      <dsp:txXfrm rot="-5400000">
        <a:off x="3198621" y="2654264"/>
        <a:ext cx="3198622" cy="1592558"/>
      </dsp:txXfrm>
    </dsp:sp>
    <dsp:sp modelId="{D9538C95-8939-4401-8303-9AC6424B3B84}">
      <dsp:nvSpPr>
        <dsp:cNvPr id="0" name=""/>
        <dsp:cNvSpPr/>
      </dsp:nvSpPr>
      <dsp:spPr>
        <a:xfrm>
          <a:off x="2239035" y="1592558"/>
          <a:ext cx="1919173" cy="1061705"/>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a:solidFill>
                <a:srgbClr val="33B8BA"/>
              </a:solidFill>
            </a:rPr>
            <a:t>Personal Statements</a:t>
          </a:r>
        </a:p>
      </dsp:txBody>
      <dsp:txXfrm>
        <a:off x="2290863" y="1644386"/>
        <a:ext cx="1815517" cy="958049"/>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412"/>
          </a:xfrm>
          <a:prstGeom prst="rect">
            <a:avLst/>
          </a:prstGeom>
        </p:spPr>
        <p:txBody>
          <a:bodyPr vert="horz" lIns="91433" tIns="45717" rIns="91433" bIns="45717" rtlCol="0"/>
          <a:lstStyle>
            <a:lvl1pPr algn="l">
              <a:defRPr sz="1200"/>
            </a:lvl1pPr>
          </a:lstStyle>
          <a:p>
            <a:endParaRPr lang="en-GB"/>
          </a:p>
        </p:txBody>
      </p:sp>
      <p:sp>
        <p:nvSpPr>
          <p:cNvPr id="3" name="Date Placeholder 2"/>
          <p:cNvSpPr>
            <a:spLocks noGrp="1"/>
          </p:cNvSpPr>
          <p:nvPr>
            <p:ph type="dt" idx="1"/>
          </p:nvPr>
        </p:nvSpPr>
        <p:spPr>
          <a:xfrm>
            <a:off x="3850445" y="0"/>
            <a:ext cx="2945659" cy="496412"/>
          </a:xfrm>
          <a:prstGeom prst="rect">
            <a:avLst/>
          </a:prstGeom>
        </p:spPr>
        <p:txBody>
          <a:bodyPr vert="horz" lIns="91433" tIns="45717" rIns="91433" bIns="45717" rtlCol="0"/>
          <a:lstStyle>
            <a:lvl1pPr algn="r">
              <a:defRPr sz="1200"/>
            </a:lvl1pPr>
          </a:lstStyle>
          <a:p>
            <a:fld id="{C12EF71D-0F27-494A-8226-32E9BB7EA12D}" type="datetimeFigureOut">
              <a:rPr lang="en-GB" smtClean="0"/>
              <a:t>13/07/2021</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3" tIns="45717" rIns="91433" bIns="45717" rtlCol="0" anchor="ctr"/>
          <a:lstStyle/>
          <a:p>
            <a:endParaRPr lang="en-GB"/>
          </a:p>
        </p:txBody>
      </p:sp>
      <p:sp>
        <p:nvSpPr>
          <p:cNvPr id="5" name="Notes Placeholder 4"/>
          <p:cNvSpPr>
            <a:spLocks noGrp="1"/>
          </p:cNvSpPr>
          <p:nvPr>
            <p:ph type="body" sz="quarter" idx="3"/>
          </p:nvPr>
        </p:nvSpPr>
        <p:spPr>
          <a:xfrm>
            <a:off x="679768" y="4715909"/>
            <a:ext cx="5438140" cy="4467701"/>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0091"/>
            <a:ext cx="2945659" cy="496412"/>
          </a:xfrm>
          <a:prstGeom prst="rect">
            <a:avLst/>
          </a:prstGeom>
        </p:spPr>
        <p:txBody>
          <a:bodyPr vert="horz" lIns="91433" tIns="45717" rIns="91433" bIns="45717"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1"/>
            <a:ext cx="2945659" cy="496412"/>
          </a:xfrm>
          <a:prstGeom prst="rect">
            <a:avLst/>
          </a:prstGeom>
        </p:spPr>
        <p:txBody>
          <a:bodyPr vert="horz" lIns="91433" tIns="45717" rIns="91433" bIns="45717" rtlCol="0" anchor="b"/>
          <a:lstStyle>
            <a:lvl1pPr algn="r">
              <a:defRPr sz="1200"/>
            </a:lvl1pPr>
          </a:lstStyle>
          <a:p>
            <a:fld id="{B6B69FFF-CBB4-4F82-A9C6-B5AC6462B577}" type="slidenum">
              <a:rPr lang="en-GB" smtClean="0"/>
              <a:t>‹#›</a:t>
            </a:fld>
            <a:endParaRPr lang="en-GB"/>
          </a:p>
        </p:txBody>
      </p:sp>
    </p:spTree>
    <p:extLst>
      <p:ext uri="{BB962C8B-B14F-4D97-AF65-F5344CB8AC3E}">
        <p14:creationId xmlns:p14="http://schemas.microsoft.com/office/powerpoint/2010/main" val="97574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2</a:t>
            </a:fld>
            <a:endParaRPr lang="en-GB"/>
          </a:p>
        </p:txBody>
      </p:sp>
    </p:spTree>
    <p:extLst>
      <p:ext uri="{BB962C8B-B14F-4D97-AF65-F5344CB8AC3E}">
        <p14:creationId xmlns:p14="http://schemas.microsoft.com/office/powerpoint/2010/main" val="2864943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798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376948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722812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r>
              <a:rPr lang="en-US" dirty="0"/>
              <a:t>Work experience at your age can be quite passive and involve watching people</a:t>
            </a:r>
            <a:r>
              <a:rPr lang="en-US" baseline="0" dirty="0"/>
              <a:t> do that job.  1 weeks work experience wont tell you much about a subject or job.  You should look to engage with your chosen subject and find ways to demonstrate your interest.</a:t>
            </a:r>
            <a:endParaRPr lang="en-US" dirty="0"/>
          </a:p>
        </p:txBody>
      </p:sp>
      <p:sp>
        <p:nvSpPr>
          <p:cNvPr id="72708" name="Slide Number Placeholder 3"/>
          <p:cNvSpPr>
            <a:spLocks noGrp="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1501CA66-75AA-4840-AD1C-A287585F94E8}" type="slidenum">
              <a:rPr lang="en-GB">
                <a:solidFill>
                  <a:prstClr val="black"/>
                </a:solidFill>
                <a:latin typeface="Arial" pitchFamily="34" charset="0"/>
              </a:rPr>
              <a:pPr/>
              <a:t>24</a:t>
            </a:fld>
            <a:endParaRPr lang="en-GB">
              <a:solidFill>
                <a:prstClr val="black"/>
              </a:solidFill>
              <a:latin typeface="Arial" pitchFamily="34" charset="0"/>
            </a:endParaRPr>
          </a:p>
        </p:txBody>
      </p:sp>
    </p:spTree>
    <p:extLst>
      <p:ext uri="{BB962C8B-B14F-4D97-AF65-F5344CB8AC3E}">
        <p14:creationId xmlns:p14="http://schemas.microsoft.com/office/powerpoint/2010/main" val="73879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Feel free to use this slide if you would like to talk about additional accredited</a:t>
            </a:r>
            <a:r>
              <a:rPr lang="en-GB" i="1" baseline="0" dirty="0"/>
              <a:t> qualifications.</a:t>
            </a:r>
            <a:endParaRPr lang="en-GB" i="1"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369960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are not looking for a “shopping list”. You may like doing these things, but how do they relate your application and/or course.</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944102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to try and be specific with hobbies. It</a:t>
            </a:r>
            <a:r>
              <a:rPr lang="en-GB" baseline="0" dirty="0"/>
              <a:t> is good if you can try make it relevant in any way to your course or the skills required for that course.</a:t>
            </a:r>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31</a:t>
            </a:fld>
            <a:endParaRPr lang="en-GB"/>
          </a:p>
        </p:txBody>
      </p:sp>
    </p:spTree>
    <p:extLst>
      <p:ext uri="{BB962C8B-B14F-4D97-AF65-F5344CB8AC3E}">
        <p14:creationId xmlns:p14="http://schemas.microsoft.com/office/powerpoint/2010/main" val="4085697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649025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6167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36</a:t>
            </a:fld>
            <a:endParaRPr lang="en-GB"/>
          </a:p>
        </p:txBody>
      </p:sp>
    </p:spTree>
    <p:extLst>
      <p:ext uri="{BB962C8B-B14F-4D97-AF65-F5344CB8AC3E}">
        <p14:creationId xmlns:p14="http://schemas.microsoft.com/office/powerpoint/2010/main" val="390947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the job of an admissions tutor – ultimately to ensure that they get like-minded, motivated and passionate students who will enrich the academic community, or more cynically, to ensure they get students on their courses who will cope both academically and socially with University and that won’t drop out. Reputation is very important to prospective students and admissions staff wouldn’t want high drop out rates which would affect the course/institutional reputation. </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997689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61679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person thinks</a:t>
            </a:r>
            <a:r>
              <a:rPr lang="en-GB" baseline="0" dirty="0"/>
              <a:t> they have been clever by plagiarising from three separate sources but the software shows that nearly 70% is not original.  This isn’t about inventing a new language that beats the system, this is about specific sentences that have been plagiarised.  The phrase “ during my free time…….” has probably been used lots of times, but it’s the fact it is used at the same time as the other two, very specific, quotes.</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703558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9D80DE-E23A-4FC1-91A8-7B0ABE29BEBE}" type="slidenum">
              <a:rPr lang="en-GB" smtClean="0"/>
              <a:t>40</a:t>
            </a:fld>
            <a:endParaRPr lang="en-GB" dirty="0"/>
          </a:p>
        </p:txBody>
      </p:sp>
    </p:spTree>
    <p:extLst>
      <p:ext uri="{BB962C8B-B14F-4D97-AF65-F5344CB8AC3E}">
        <p14:creationId xmlns:p14="http://schemas.microsoft.com/office/powerpoint/2010/main" val="2906324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GB" dirty="0"/>
              <a:t>Accuracy – be transparent and honest throughout, and make sure you don’t make silly spelling</a:t>
            </a:r>
            <a:r>
              <a:rPr lang="en-GB" baseline="0" dirty="0"/>
              <a:t> mistakes</a:t>
            </a:r>
            <a:r>
              <a:rPr lang="en-GB" dirty="0"/>
              <a:t>. </a:t>
            </a:r>
          </a:p>
          <a:p>
            <a:endParaRPr lang="en-GB" dirty="0"/>
          </a:p>
          <a:p>
            <a:r>
              <a:rPr lang="en-GB" dirty="0"/>
              <a:t>On the first sift, admissions tutors will make sure you meet or are very close to the entry requirements. If you are not studying maths and you want to do engineering, our admissions tutors won’t get as far as reading your PS. So make sure you have done the necessary research so that you are applying for the right course at the right institution. </a:t>
            </a:r>
          </a:p>
        </p:txBody>
      </p:sp>
      <p:sp>
        <p:nvSpPr>
          <p:cNvPr id="54276" name="Slide Number Placeholder 3"/>
          <p:cNvSpPr>
            <a:spLocks noGrp="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A99EA7B2-65E8-4655-B4FB-0DEF372971F7}" type="slidenum">
              <a:rPr lang="en-GB">
                <a:solidFill>
                  <a:prstClr val="black"/>
                </a:solidFill>
                <a:latin typeface="Arial" pitchFamily="34" charset="0"/>
              </a:rPr>
              <a:pPr/>
              <a:t>41</a:t>
            </a:fld>
            <a:endParaRPr lang="en-GB">
              <a:solidFill>
                <a:prstClr val="black"/>
              </a:solidFill>
              <a:latin typeface="Arial" pitchFamily="34" charset="0"/>
            </a:endParaRPr>
          </a:p>
        </p:txBody>
      </p:sp>
    </p:spTree>
    <p:extLst>
      <p:ext uri="{BB962C8B-B14F-4D97-AF65-F5344CB8AC3E}">
        <p14:creationId xmlns:p14="http://schemas.microsoft.com/office/powerpoint/2010/main" val="3986537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3A87EDBE-C614-49C8-A0DD-C1E45D905FF3}" type="slidenum">
              <a:rPr lang="en-GB">
                <a:solidFill>
                  <a:prstClr val="black"/>
                </a:solidFill>
                <a:latin typeface="Arial" pitchFamily="34" charset="0"/>
              </a:rPr>
              <a:pPr/>
              <a:t>42</a:t>
            </a:fld>
            <a:endParaRPr lang="en-GB">
              <a:solidFill>
                <a:prstClr val="black"/>
              </a:solidFill>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buFontTx/>
              <a:buNone/>
            </a:pPr>
            <a:r>
              <a:rPr lang="en-GB" dirty="0"/>
              <a:t>The clue is in</a:t>
            </a:r>
            <a:r>
              <a:rPr lang="en-GB" baseline="0" dirty="0"/>
              <a:t> the name – it is a </a:t>
            </a:r>
            <a:r>
              <a:rPr lang="en-GB" i="1" baseline="0" dirty="0"/>
              <a:t>personal </a:t>
            </a:r>
            <a:r>
              <a:rPr lang="en-GB" i="0" baseline="0" dirty="0"/>
              <a:t>statement. Admissions tutor want to know why YOU want to study their course, what enthrals YOU about that particular subject, they want to hear YOUR voice. Not some unrealistic ‘model’ statement from a ‘perfect’ student that doesn’t exist. It should be personal to you and your experiences and motivations.</a:t>
            </a:r>
            <a:endParaRPr lang="en-GB" i="0" dirty="0"/>
          </a:p>
        </p:txBody>
      </p:sp>
    </p:spTree>
    <p:extLst>
      <p:ext uri="{BB962C8B-B14F-4D97-AF65-F5344CB8AC3E}">
        <p14:creationId xmlns:p14="http://schemas.microsoft.com/office/powerpoint/2010/main" val="116169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1200">
                <a:solidFill>
                  <a:schemeClr val="tx1"/>
                </a:solidFill>
                <a:latin typeface="Lucida Sans" pitchFamily="34" charset="0"/>
                <a:ea typeface="ＭＳ Ｐゴシック" pitchFamily="34" charset="-128"/>
              </a:defRPr>
            </a:lvl1pPr>
            <a:lvl2pPr marL="742899" indent="-285730">
              <a:defRPr sz="1200">
                <a:solidFill>
                  <a:schemeClr val="tx1"/>
                </a:solidFill>
                <a:latin typeface="Lucida Sans" pitchFamily="34" charset="0"/>
                <a:ea typeface="ＭＳ Ｐゴシック" pitchFamily="34" charset="-128"/>
              </a:defRPr>
            </a:lvl2pPr>
            <a:lvl3pPr marL="1142921" indent="-228584">
              <a:defRPr sz="1200">
                <a:solidFill>
                  <a:schemeClr val="tx1"/>
                </a:solidFill>
                <a:latin typeface="Lucida Sans" pitchFamily="34" charset="0"/>
                <a:ea typeface="ＭＳ Ｐゴシック" pitchFamily="34" charset="-128"/>
              </a:defRPr>
            </a:lvl3pPr>
            <a:lvl4pPr marL="1600089" indent="-228584">
              <a:defRPr sz="1200">
                <a:solidFill>
                  <a:schemeClr val="tx1"/>
                </a:solidFill>
                <a:latin typeface="Lucida Sans" pitchFamily="34" charset="0"/>
                <a:ea typeface="ＭＳ Ｐゴシック" pitchFamily="34" charset="-128"/>
              </a:defRPr>
            </a:lvl4pPr>
            <a:lvl5pPr marL="2057258" indent="-228584">
              <a:defRPr sz="1200">
                <a:solidFill>
                  <a:schemeClr val="tx1"/>
                </a:solidFill>
                <a:latin typeface="Lucida Sans" pitchFamily="34" charset="0"/>
                <a:ea typeface="ＭＳ Ｐゴシック" pitchFamily="34" charset="-128"/>
              </a:defRPr>
            </a:lvl5pPr>
            <a:lvl6pPr marL="2514427"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595"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8763"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5932" indent="-228584"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502D4F65-026C-419F-8A9E-0D9B7DADCB43}" type="slidenum">
              <a:rPr lang="en-GB">
                <a:solidFill>
                  <a:prstClr val="black"/>
                </a:solidFill>
                <a:latin typeface="Arial" pitchFamily="34" charset="0"/>
              </a:rPr>
              <a:pPr/>
              <a:t>45</a:t>
            </a:fld>
            <a:endParaRPr lang="en-GB">
              <a:solidFill>
                <a:prstClr val="black"/>
              </a:solidFill>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GB" dirty="0"/>
              <a:t>We</a:t>
            </a:r>
            <a:r>
              <a:rPr lang="en-GB" baseline="0" dirty="0"/>
              <a:t> are aware that this title is a cliché and during this talk we will be telling you to avoid this – it just shows how easy it is to fall into using </a:t>
            </a:r>
            <a:r>
              <a:rPr lang="en-GB" baseline="0" dirty="0" err="1"/>
              <a:t>cliched</a:t>
            </a:r>
            <a:r>
              <a:rPr lang="en-GB" baseline="0" dirty="0"/>
              <a:t> phrases.</a:t>
            </a:r>
            <a:endParaRPr lang="en-GB" dirty="0"/>
          </a:p>
        </p:txBody>
      </p:sp>
    </p:spTree>
    <p:extLst>
      <p:ext uri="{BB962C8B-B14F-4D97-AF65-F5344CB8AC3E}">
        <p14:creationId xmlns:p14="http://schemas.microsoft.com/office/powerpoint/2010/main" val="190415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122315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a:t>
            </a:r>
            <a:r>
              <a:rPr lang="en-GB" baseline="0" dirty="0"/>
              <a:t> you want to study this subject – you may know you love it, but how do you start articulating it? Looking at websites, course brochures can be useful. </a:t>
            </a:r>
          </a:p>
          <a:p>
            <a:r>
              <a:rPr lang="en-GB" baseline="0" dirty="0"/>
              <a:t>Don’t be scared to email admissions if you have queries or questions about the course. This may help you with decisions.</a:t>
            </a:r>
          </a:p>
          <a:p>
            <a:r>
              <a:rPr lang="en-GB" baseline="0" dirty="0"/>
              <a:t>Try to visit Universities as much as you can – talking to current students may provide you with some ideas.</a:t>
            </a:r>
          </a:p>
          <a:p>
            <a:r>
              <a:rPr lang="en-GB" baseline="0" dirty="0"/>
              <a:t>Talking to careers staff or subject teachers may give your some insight.</a:t>
            </a:r>
          </a:p>
          <a:p>
            <a:r>
              <a:rPr lang="en-GB" baseline="0" dirty="0"/>
              <a:t>If it’s a subject your haven’t studied before, then thinking about similarities with your other A-Levels may get you thinking about why you want to study that subject, e.g. Philosophy.</a:t>
            </a:r>
          </a:p>
          <a:p>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14095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B69FFF-CBB4-4F82-A9C6-B5AC6462B577}" type="slidenum">
              <a:rPr lang="en-GB" smtClean="0"/>
              <a:t>12</a:t>
            </a:fld>
            <a:endParaRPr lang="en-GB"/>
          </a:p>
        </p:txBody>
      </p:sp>
    </p:spTree>
    <p:extLst>
      <p:ext uri="{BB962C8B-B14F-4D97-AF65-F5344CB8AC3E}">
        <p14:creationId xmlns:p14="http://schemas.microsoft.com/office/powerpoint/2010/main" val="90180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a:t>
            </a:r>
            <a:r>
              <a:rPr lang="en-GB" baseline="0" dirty="0"/>
              <a:t> statement can only be around 600 words long – 4,000 characters, or 47 lines.</a:t>
            </a:r>
          </a:p>
          <a:p>
            <a:endParaRPr lang="en-GB" baseline="0" dirty="0"/>
          </a:p>
          <a:p>
            <a:r>
              <a:rPr lang="en-GB" baseline="0" dirty="0"/>
              <a:t>Most RG/competitive </a:t>
            </a:r>
            <a:r>
              <a:rPr lang="en-GB" baseline="0" dirty="0" err="1"/>
              <a:t>Uni’s</a:t>
            </a:r>
            <a:r>
              <a:rPr lang="en-GB" baseline="0" dirty="0"/>
              <a:t> are looking at the majority of your PS to be about the academic side of things. Oxbridge prefer the whole statement to be academic.</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652312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Each time you mention something that demonstrates you have the necessary skills/qualities/experiences – make sure you describe why! Use ABC…</a:t>
            </a:r>
          </a:p>
        </p:txBody>
      </p:sp>
    </p:spTree>
    <p:extLst>
      <p:ext uri="{BB962C8B-B14F-4D97-AF65-F5344CB8AC3E}">
        <p14:creationId xmlns:p14="http://schemas.microsoft.com/office/powerpoint/2010/main" val="2828993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917227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about</a:t>
            </a:r>
            <a:r>
              <a:rPr lang="en-GB" baseline="0" dirty="0"/>
              <a:t> a tick list.  No matter what a student has done (travel, work experience, looking after a relative) its about drawing the skills from what they do and how it prepares them academically or socially for university.</a:t>
            </a:r>
            <a:endParaRPr lang="en-GB" dirty="0"/>
          </a:p>
        </p:txBody>
      </p:sp>
      <p:sp>
        <p:nvSpPr>
          <p:cNvPr id="4" name="Slide Number Placeholder 3"/>
          <p:cNvSpPr>
            <a:spLocks noGrp="1"/>
          </p:cNvSpPr>
          <p:nvPr>
            <p:ph type="sldNum" sz="quarter" idx="10"/>
          </p:nvPr>
        </p:nvSpPr>
        <p:spPr/>
        <p:txBody>
          <a:bodyPr/>
          <a:lstStyle/>
          <a:p>
            <a:fld id="{878AFC80-24C3-47A3-8BE3-A59B0620B4B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963465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pitchFamily="34" charset="0"/>
              </a:defRPr>
            </a:lvl1pPr>
          </a:lstStyle>
          <a:p>
            <a:pPr>
              <a:defRPr/>
            </a:pPr>
            <a:fld id="{7D2B2A26-E467-4384-90CB-51A310860BC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8551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9D1EE7-11E4-4BB2-8284-6158C89918F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07285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94A582-1915-4AC3-B157-CDDBB9DFCA8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202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9B573E-D6AD-41A9-ABCA-94E5C018D9B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870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42E787-992F-474B-B26A-20609788D77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8024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424E52A-32E4-4DA8-980B-851D160C05E7}"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584363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right">
    <p:bg>
      <p:bgPr>
        <a:solidFill>
          <a:schemeClr val="bg1"/>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49032CCF-A8A4-4FE9-BF14-FD9C9C828580}"/>
              </a:ext>
            </a:extLst>
          </p:cNvPr>
          <p:cNvSpPr>
            <a:spLocks noGrp="1"/>
          </p:cNvSpPr>
          <p:nvPr>
            <p:ph type="body" sz="quarter" idx="14" hasCustomPrompt="1"/>
          </p:nvPr>
        </p:nvSpPr>
        <p:spPr>
          <a:xfrm>
            <a:off x="4575362" y="430213"/>
            <a:ext cx="4568638" cy="6427789"/>
          </a:xfrm>
          <a:solidFill>
            <a:schemeClr val="accent2">
              <a:alpha val="66000"/>
            </a:schemeClr>
          </a:solidFill>
        </p:spPr>
        <p:txBody>
          <a:bodyPr/>
          <a:lstStyle/>
          <a:p>
            <a:pPr lvl="0"/>
            <a:r>
              <a:rPr lang="en-GB" dirty="0"/>
              <a:t> </a:t>
            </a:r>
          </a:p>
        </p:txBody>
      </p:sp>
      <p:sp>
        <p:nvSpPr>
          <p:cNvPr id="9" name="Text Placeholder 8">
            <a:extLst>
              <a:ext uri="{FF2B5EF4-FFF2-40B4-BE49-F238E27FC236}">
                <a16:creationId xmlns:a16="http://schemas.microsoft.com/office/drawing/2014/main" id="{BC6C1A07-A85A-4B2D-B4E8-5F58FDA18A46}"/>
              </a:ext>
            </a:extLst>
          </p:cNvPr>
          <p:cNvSpPr>
            <a:spLocks noGrp="1"/>
          </p:cNvSpPr>
          <p:nvPr>
            <p:ph type="body" sz="quarter" idx="13" hasCustomPrompt="1"/>
          </p:nvPr>
        </p:nvSpPr>
        <p:spPr>
          <a:xfrm>
            <a:off x="4864686" y="3893383"/>
            <a:ext cx="1996678" cy="28800"/>
          </a:xfrm>
          <a:solidFill>
            <a:schemeClr val="accent1"/>
          </a:solidFill>
        </p:spPr>
        <p:txBody>
          <a:bodyPr/>
          <a:lstStyle/>
          <a:p>
            <a:pPr lvl="0"/>
            <a:r>
              <a:rPr lang="en-GB" dirty="0"/>
              <a:t> </a:t>
            </a:r>
          </a:p>
        </p:txBody>
      </p:sp>
      <p:sp>
        <p:nvSpPr>
          <p:cNvPr id="8" name="Title 1">
            <a:extLst>
              <a:ext uri="{FF2B5EF4-FFF2-40B4-BE49-F238E27FC236}">
                <a16:creationId xmlns:a16="http://schemas.microsoft.com/office/drawing/2014/main" id="{ECAE43D7-FA50-4C13-8757-5D0F2AA8CB2B}"/>
              </a:ext>
            </a:extLst>
          </p:cNvPr>
          <p:cNvSpPr>
            <a:spLocks noGrp="1"/>
          </p:cNvSpPr>
          <p:nvPr>
            <p:ph type="title" hasCustomPrompt="1"/>
          </p:nvPr>
        </p:nvSpPr>
        <p:spPr>
          <a:xfrm>
            <a:off x="4864685" y="2026025"/>
            <a:ext cx="2980205" cy="1674000"/>
          </a:xfrm>
        </p:spPr>
        <p:txBody>
          <a:bodyPr anchor="b"/>
          <a:lstStyle>
            <a:lvl1pPr algn="l">
              <a:defRPr b="1">
                <a:solidFill>
                  <a:schemeClr val="bg1"/>
                </a:solidFill>
              </a:defRPr>
            </a:lvl1pPr>
          </a:lstStyle>
          <a:p>
            <a:r>
              <a:rPr lang="en-GB" dirty="0"/>
              <a:t>Click to add title</a:t>
            </a:r>
          </a:p>
        </p:txBody>
      </p:sp>
      <p:sp>
        <p:nvSpPr>
          <p:cNvPr id="11" name="Text Placeholder 3">
            <a:extLst>
              <a:ext uri="{FF2B5EF4-FFF2-40B4-BE49-F238E27FC236}">
                <a16:creationId xmlns:a16="http://schemas.microsoft.com/office/drawing/2014/main" id="{751D5FDB-2C38-4373-877F-D80FCDA355BC}"/>
              </a:ext>
            </a:extLst>
          </p:cNvPr>
          <p:cNvSpPr>
            <a:spLocks noGrp="1"/>
          </p:cNvSpPr>
          <p:nvPr>
            <p:ph type="body" sz="quarter" idx="18" hasCustomPrompt="1"/>
          </p:nvPr>
        </p:nvSpPr>
        <p:spPr>
          <a:xfrm>
            <a:off x="-3853" y="426574"/>
            <a:ext cx="9144000" cy="3600"/>
          </a:xfrm>
          <a:solidFill>
            <a:schemeClr val="bg1"/>
          </a:solidFill>
        </p:spPr>
        <p:txBody>
          <a:bodyPr/>
          <a:lstStyle/>
          <a:p>
            <a:pPr lvl="0"/>
            <a:r>
              <a:rPr lang="en-GB" dirty="0"/>
              <a:t> </a:t>
            </a:r>
          </a:p>
        </p:txBody>
      </p:sp>
      <p:sp>
        <p:nvSpPr>
          <p:cNvPr id="12" name="Footer Placeholder 4">
            <a:extLst>
              <a:ext uri="{FF2B5EF4-FFF2-40B4-BE49-F238E27FC236}">
                <a16:creationId xmlns:a16="http://schemas.microsoft.com/office/drawing/2014/main" id="{FF2D8AAB-E4B3-45AC-A3D9-D7192F9C3374}"/>
              </a:ext>
            </a:extLst>
          </p:cNvPr>
          <p:cNvSpPr>
            <a:spLocks noGrp="1"/>
          </p:cNvSpPr>
          <p:nvPr>
            <p:ph type="ftr" sz="quarter" idx="11"/>
          </p:nvPr>
        </p:nvSpPr>
        <p:spPr>
          <a:xfrm>
            <a:off x="601420" y="6448427"/>
            <a:ext cx="3086100" cy="409574"/>
          </a:xfrm>
        </p:spPr>
        <p:txBody>
          <a:bodyPr/>
          <a:lstStyle>
            <a:lvl1pPr>
              <a:defRPr>
                <a:solidFill>
                  <a:schemeClr val="bg1"/>
                </a:solidFill>
              </a:defRPr>
            </a:lvl1pPr>
          </a:lstStyle>
          <a:p>
            <a:endParaRPr lang="en-GB" dirty="0"/>
          </a:p>
        </p:txBody>
      </p:sp>
      <p:sp>
        <p:nvSpPr>
          <p:cNvPr id="13" name="Slide Number Placeholder 5">
            <a:extLst>
              <a:ext uri="{FF2B5EF4-FFF2-40B4-BE49-F238E27FC236}">
                <a16:creationId xmlns:a16="http://schemas.microsoft.com/office/drawing/2014/main" id="{2CDC4A7A-41C0-4569-9AAC-FA2E0174D2D6}"/>
              </a:ext>
            </a:extLst>
          </p:cNvPr>
          <p:cNvSpPr>
            <a:spLocks noGrp="1"/>
          </p:cNvSpPr>
          <p:nvPr>
            <p:ph type="sldNum" sz="quarter" idx="12"/>
          </p:nvPr>
        </p:nvSpPr>
        <p:spPr>
          <a:xfrm>
            <a:off x="3362" y="6448426"/>
            <a:ext cx="433668" cy="409574"/>
          </a:xfrm>
        </p:spPr>
        <p:txBody>
          <a:bodyPr/>
          <a:lstStyle>
            <a:lvl1pPr>
              <a:defRPr>
                <a:solidFill>
                  <a:schemeClr val="bg1"/>
                </a:solidFill>
              </a:defRPr>
            </a:lvl1pPr>
          </a:lstStyle>
          <a:p>
            <a:fld id="{59CDF08C-A8E3-4E12-B3C5-7BE5A2981715}" type="slidenum">
              <a:rPr lang="en-GB" smtClean="0"/>
              <a:pPr/>
              <a:t>‹#›</a:t>
            </a:fld>
            <a:endParaRPr lang="en-GB" dirty="0"/>
          </a:p>
        </p:txBody>
      </p:sp>
      <p:sp>
        <p:nvSpPr>
          <p:cNvPr id="16" name="Text Placeholder 14">
            <a:extLst>
              <a:ext uri="{FF2B5EF4-FFF2-40B4-BE49-F238E27FC236}">
                <a16:creationId xmlns:a16="http://schemas.microsoft.com/office/drawing/2014/main" id="{CB7A245A-E901-40CD-B70F-AB9F5BE7C0BA}"/>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dirty="0"/>
              <a:t> </a:t>
            </a:r>
          </a:p>
        </p:txBody>
      </p:sp>
      <p:sp>
        <p:nvSpPr>
          <p:cNvPr id="17" name="Text Placeholder 14">
            <a:extLst>
              <a:ext uri="{FF2B5EF4-FFF2-40B4-BE49-F238E27FC236}">
                <a16:creationId xmlns:a16="http://schemas.microsoft.com/office/drawing/2014/main" id="{4E0B1180-0CBB-44A5-A01B-260029289DE8}"/>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dirty="0"/>
              <a:t> </a:t>
            </a:r>
          </a:p>
        </p:txBody>
      </p:sp>
      <p:grpSp>
        <p:nvGrpSpPr>
          <p:cNvPr id="14" name="Group 13">
            <a:extLst>
              <a:ext uri="{FF2B5EF4-FFF2-40B4-BE49-F238E27FC236}">
                <a16:creationId xmlns:a16="http://schemas.microsoft.com/office/drawing/2014/main" id="{CEBF580C-17D0-4CBD-8103-89E0B2B7EA3D}"/>
              </a:ext>
            </a:extLst>
          </p:cNvPr>
          <p:cNvGrpSpPr/>
          <p:nvPr userDrawn="1"/>
        </p:nvGrpSpPr>
        <p:grpSpPr>
          <a:xfrm>
            <a:off x="-2690787" y="3"/>
            <a:ext cx="2630669" cy="4794429"/>
            <a:chOff x="838199" y="1150070"/>
            <a:chExt cx="3507558" cy="4794429"/>
          </a:xfrm>
          <a:solidFill>
            <a:schemeClr val="tx1"/>
          </a:solidFill>
        </p:grpSpPr>
        <p:sp>
          <p:nvSpPr>
            <p:cNvPr id="15" name="Rectangle 14">
              <a:extLst>
                <a:ext uri="{FF2B5EF4-FFF2-40B4-BE49-F238E27FC236}">
                  <a16:creationId xmlns:a16="http://schemas.microsoft.com/office/drawing/2014/main" id="{69DFF068-EA3D-47CC-BF9A-275DC075237F}"/>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p:txBody>
        </p:sp>
        <p:sp>
          <p:nvSpPr>
            <p:cNvPr id="19" name="TextBox 18">
              <a:extLst>
                <a:ext uri="{FF2B5EF4-FFF2-40B4-BE49-F238E27FC236}">
                  <a16:creationId xmlns:a16="http://schemas.microsoft.com/office/drawing/2014/main" id="{666233EE-8EC5-4323-9E5A-40B16FA6E057}"/>
                </a:ext>
              </a:extLst>
            </p:cNvPr>
            <p:cNvSpPr txBox="1"/>
            <p:nvPr/>
          </p:nvSpPr>
          <p:spPr>
            <a:xfrm>
              <a:off x="838200" y="1150070"/>
              <a:ext cx="3507555" cy="507831"/>
            </a:xfrm>
            <a:prstGeom prst="rect">
              <a:avLst/>
            </a:prstGeom>
            <a:noFill/>
          </p:spPr>
          <p:txBody>
            <a:bodyPr wrap="square" rtlCol="0">
              <a:spAutoFit/>
            </a:bodyPr>
            <a:lstStyle/>
            <a:p>
              <a:pPr algn="ctr"/>
              <a:r>
                <a:rPr lang="en-GB" sz="1350" dirty="0">
                  <a:solidFill>
                    <a:srgbClr val="333333"/>
                  </a:solidFill>
                </a:rPr>
                <a:t>How to insert a </a:t>
              </a:r>
              <a:br>
                <a:rPr lang="en-GB" sz="1350" dirty="0">
                  <a:solidFill>
                    <a:srgbClr val="333333"/>
                  </a:solidFill>
                </a:rPr>
              </a:br>
              <a:r>
                <a:rPr lang="en-GB" sz="1350" dirty="0">
                  <a:solidFill>
                    <a:srgbClr val="333333"/>
                  </a:solidFill>
                </a:rPr>
                <a:t>background in a placeholder</a:t>
              </a:r>
            </a:p>
          </p:txBody>
        </p:sp>
        <p:sp>
          <p:nvSpPr>
            <p:cNvPr id="20" name="Rectangle 19">
              <a:extLst>
                <a:ext uri="{FF2B5EF4-FFF2-40B4-BE49-F238E27FC236}">
                  <a16:creationId xmlns:a16="http://schemas.microsoft.com/office/drawing/2014/main" id="{7DC865DC-645A-42CF-8351-8E7D61C7BE75}"/>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sp>
          <p:nvSpPr>
            <p:cNvPr id="22" name="TextBox 21">
              <a:extLst>
                <a:ext uri="{FF2B5EF4-FFF2-40B4-BE49-F238E27FC236}">
                  <a16:creationId xmlns:a16="http://schemas.microsoft.com/office/drawing/2014/main" id="{2568BC70-8758-4053-95EF-3EF61DEAE033}"/>
                </a:ext>
              </a:extLst>
            </p:cNvPr>
            <p:cNvSpPr txBox="1"/>
            <p:nvPr/>
          </p:nvSpPr>
          <p:spPr>
            <a:xfrm>
              <a:off x="838199" y="3344436"/>
              <a:ext cx="3507557" cy="57708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C3CB40B2-F827-4BCA-9849-C422EEFFDDEF}"/>
                </a:ext>
              </a:extLst>
            </p:cNvPr>
            <p:cNvSpPr txBox="1"/>
            <p:nvPr/>
          </p:nvSpPr>
          <p:spPr>
            <a:xfrm>
              <a:off x="838199" y="4063370"/>
              <a:ext cx="3507557" cy="577081"/>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E3360A73-D533-44EE-88C7-735CE71B2090}"/>
                </a:ext>
              </a:extLst>
            </p:cNvPr>
            <p:cNvSpPr txBox="1"/>
            <p:nvPr/>
          </p:nvSpPr>
          <p:spPr>
            <a:xfrm>
              <a:off x="838199" y="4617885"/>
              <a:ext cx="3507557" cy="577081"/>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a:t>
              </a:r>
            </a:p>
          </p:txBody>
        </p:sp>
        <p:sp>
          <p:nvSpPr>
            <p:cNvPr id="25" name="TextBox 24">
              <a:extLst>
                <a:ext uri="{FF2B5EF4-FFF2-40B4-BE49-F238E27FC236}">
                  <a16:creationId xmlns:a16="http://schemas.microsoft.com/office/drawing/2014/main" id="{616FA43A-977F-41B7-A8C0-31358DC34F4A}"/>
                </a:ext>
              </a:extLst>
            </p:cNvPr>
            <p:cNvSpPr txBox="1"/>
            <p:nvPr/>
          </p:nvSpPr>
          <p:spPr>
            <a:xfrm>
              <a:off x="838199" y="5356549"/>
              <a:ext cx="3507557" cy="577081"/>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Once you are happy with your image, right click on it and select ‘</a:t>
              </a:r>
              <a:r>
                <a:rPr lang="en-GB" sz="1050" b="1" dirty="0">
                  <a:solidFill>
                    <a:srgbClr val="333333"/>
                  </a:solidFill>
                </a:rPr>
                <a:t>Send to back</a:t>
              </a:r>
              <a:r>
                <a:rPr lang="en-GB" sz="1050" dirty="0">
                  <a:solidFill>
                    <a:srgbClr val="333333"/>
                  </a:solidFill>
                </a:rPr>
                <a:t>’.</a:t>
              </a:r>
            </a:p>
          </p:txBody>
        </p:sp>
        <p:sp>
          <p:nvSpPr>
            <p:cNvPr id="26" name="TextBox 25">
              <a:extLst>
                <a:ext uri="{FF2B5EF4-FFF2-40B4-BE49-F238E27FC236}">
                  <a16:creationId xmlns:a16="http://schemas.microsoft.com/office/drawing/2014/main" id="{8C154D0E-EFF2-4D79-889C-C2EDC0B2C1EA}"/>
                </a:ext>
              </a:extLst>
            </p:cNvPr>
            <p:cNvSpPr txBox="1"/>
            <p:nvPr/>
          </p:nvSpPr>
          <p:spPr>
            <a:xfrm>
              <a:off x="838199" y="1867808"/>
              <a:ext cx="3507557" cy="1223412"/>
            </a:xfrm>
            <a:prstGeom prst="rect">
              <a:avLst/>
            </a:prstGeom>
            <a:noFill/>
          </p:spPr>
          <p:txBody>
            <a:bodyPr wrap="square" rtlCol="0">
              <a:spAutoFit/>
            </a:bodyPr>
            <a:lstStyle/>
            <a:p>
              <a:r>
                <a:rPr lang="en-GB" sz="1050" b="1" dirty="0">
                  <a:solidFill>
                    <a:srgbClr val="333333"/>
                  </a:solidFill>
                </a:rPr>
                <a:t>On this slide you will need to insert an image into the large picture placeholder first.</a:t>
              </a:r>
            </a:p>
            <a:p>
              <a:r>
                <a:rPr lang="en-GB" sz="1050" dirty="0">
                  <a:solidFill>
                    <a:srgbClr val="333333"/>
                  </a:solidFill>
                </a:rPr>
                <a:t>Once you’ve inserted an image, following the instructions below, you can then </a:t>
              </a:r>
              <a:r>
                <a:rPr lang="en-GB" sz="1050" dirty="0">
                  <a:solidFill>
                    <a:schemeClr val="accent1"/>
                  </a:solidFill>
                </a:rPr>
                <a:t>enter text and icons into the placeholders.</a:t>
              </a:r>
              <a:endParaRPr lang="en-GB" sz="1050" b="1" dirty="0">
                <a:solidFill>
                  <a:schemeClr val="accent1"/>
                </a:solidFill>
              </a:endParaRPr>
            </a:p>
          </p:txBody>
        </p:sp>
        <p:sp>
          <p:nvSpPr>
            <p:cNvPr id="27" name="Rectangle 26">
              <a:extLst>
                <a:ext uri="{FF2B5EF4-FFF2-40B4-BE49-F238E27FC236}">
                  <a16:creationId xmlns:a16="http://schemas.microsoft.com/office/drawing/2014/main" id="{90D0F69F-80FE-4B53-B473-5553CD22CB93}"/>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chemeClr val="bg1"/>
                </a:solidFill>
              </a:endParaRPr>
            </a:p>
          </p:txBody>
        </p:sp>
      </p:grpSp>
      <p:sp>
        <p:nvSpPr>
          <p:cNvPr id="18" name="Picture Placeholder 17">
            <a:extLst>
              <a:ext uri="{FF2B5EF4-FFF2-40B4-BE49-F238E27FC236}">
                <a16:creationId xmlns:a16="http://schemas.microsoft.com/office/drawing/2014/main" id="{83E06D02-82B7-414B-96E2-C0D2579E4153}"/>
              </a:ext>
            </a:extLst>
          </p:cNvPr>
          <p:cNvSpPr>
            <a:spLocks noGrp="1"/>
          </p:cNvSpPr>
          <p:nvPr>
            <p:ph type="pic" sz="quarter" idx="17"/>
          </p:nvPr>
        </p:nvSpPr>
        <p:spPr>
          <a:xfrm>
            <a:off x="-3854" y="433775"/>
            <a:ext cx="9147853" cy="6424225"/>
          </a:xfrm>
        </p:spPr>
        <p:txBody>
          <a:bodyPr anchor="ctr"/>
          <a:lstStyle>
            <a:lvl1pPr algn="ctr">
              <a:defRPr sz="1350"/>
            </a:lvl1pPr>
          </a:lstStyle>
          <a:p>
            <a:endParaRPr lang="en-GB" dirty="0"/>
          </a:p>
          <a:p>
            <a:r>
              <a:rPr lang="en-GB" dirty="0"/>
              <a:t>Click on the icon to insert an image</a:t>
            </a:r>
          </a:p>
        </p:txBody>
      </p:sp>
    </p:spTree>
    <p:extLst>
      <p:ext uri="{BB962C8B-B14F-4D97-AF65-F5344CB8AC3E}">
        <p14:creationId xmlns:p14="http://schemas.microsoft.com/office/powerpoint/2010/main" val="206040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ft Side Half + Half &lt; &gt;">
    <p:spTree>
      <p:nvGrpSpPr>
        <p:cNvPr id="1" name=""/>
        <p:cNvGrpSpPr/>
        <p:nvPr/>
      </p:nvGrpSpPr>
      <p:grpSpPr>
        <a:xfrm>
          <a:off x="0" y="0"/>
          <a:ext cx="0" cy="0"/>
          <a:chOff x="0" y="0"/>
          <a:chExt cx="0" cy="0"/>
        </a:xfrm>
      </p:grpSpPr>
      <p:sp>
        <p:nvSpPr>
          <p:cNvPr id="54" name="Picture Placeholder 39">
            <a:extLst>
              <a:ext uri="{FF2B5EF4-FFF2-40B4-BE49-F238E27FC236}">
                <a16:creationId xmlns:a16="http://schemas.microsoft.com/office/drawing/2014/main" id="{56C0C9B2-42B5-4FBD-A444-6711411788D5}"/>
              </a:ext>
            </a:extLst>
          </p:cNvPr>
          <p:cNvSpPr>
            <a:spLocks noGrp="1"/>
          </p:cNvSpPr>
          <p:nvPr>
            <p:ph type="pic" sz="quarter" idx="24"/>
          </p:nvPr>
        </p:nvSpPr>
        <p:spPr>
          <a:xfrm>
            <a:off x="4572000" y="426574"/>
            <a:ext cx="4571999" cy="6431427"/>
          </a:xfrm>
        </p:spPr>
        <p:txBody>
          <a:bodyPr anchor="ctr"/>
          <a:lstStyle>
            <a:lvl1pPr algn="ctr">
              <a:defRPr sz="1500"/>
            </a:lvl1pPr>
          </a:lstStyle>
          <a:p>
            <a:endParaRPr lang="en-GB" dirty="0"/>
          </a:p>
          <a:p>
            <a:r>
              <a:rPr lang="en-GB" dirty="0"/>
              <a:t>Click on the icon to insert an image</a:t>
            </a:r>
          </a:p>
        </p:txBody>
      </p:sp>
      <p:grpSp>
        <p:nvGrpSpPr>
          <p:cNvPr id="50" name="Group 49">
            <a:extLst>
              <a:ext uri="{FF2B5EF4-FFF2-40B4-BE49-F238E27FC236}">
                <a16:creationId xmlns:a16="http://schemas.microsoft.com/office/drawing/2014/main" id="{34AAEC11-727C-4856-9108-06DD81B84D90}"/>
              </a:ext>
            </a:extLst>
          </p:cNvPr>
          <p:cNvGrpSpPr/>
          <p:nvPr userDrawn="1"/>
        </p:nvGrpSpPr>
        <p:grpSpPr>
          <a:xfrm>
            <a:off x="-3853" y="430213"/>
            <a:ext cx="4575853" cy="6446281"/>
            <a:chOff x="-3853" y="656033"/>
            <a:chExt cx="4575853" cy="6446281"/>
          </a:xfrm>
        </p:grpSpPr>
        <p:sp>
          <p:nvSpPr>
            <p:cNvPr id="51" name="Freeform: Shape 50">
              <a:extLst>
                <a:ext uri="{FF2B5EF4-FFF2-40B4-BE49-F238E27FC236}">
                  <a16:creationId xmlns:a16="http://schemas.microsoft.com/office/drawing/2014/main" id="{FD3CC22B-021A-4464-899A-F490107C0211}"/>
                </a:ext>
              </a:extLst>
            </p:cNvPr>
            <p:cNvSpPr/>
            <p:nvPr userDrawn="1"/>
          </p:nvSpPr>
          <p:spPr>
            <a:xfrm rot="10800000">
              <a:off x="-3853" y="656033"/>
              <a:ext cx="4575853" cy="4120195"/>
            </a:xfrm>
            <a:custGeom>
              <a:avLst/>
              <a:gdLst>
                <a:gd name="connsiteX0" fmla="*/ 4575853 w 4575853"/>
                <a:gd name="connsiteY0" fmla="*/ 4120195 h 4120195"/>
                <a:gd name="connsiteX1" fmla="*/ 0 w 4575853"/>
                <a:gd name="connsiteY1" fmla="*/ 4120195 h 4120195"/>
                <a:gd name="connsiteX2" fmla="*/ 0 w 4575853"/>
                <a:gd name="connsiteY2" fmla="*/ 4112384 h 4120195"/>
                <a:gd name="connsiteX3" fmla="*/ 0 w 4575853"/>
                <a:gd name="connsiteY3" fmla="*/ 3286207 h 4120195"/>
                <a:gd name="connsiteX4" fmla="*/ 0 w 4575853"/>
                <a:gd name="connsiteY4" fmla="*/ 1353627 h 4120195"/>
                <a:gd name="connsiteX5" fmla="*/ 1368143 w 4575853"/>
                <a:gd name="connsiteY5" fmla="*/ 0 h 4120195"/>
                <a:gd name="connsiteX6" fmla="*/ 4575853 w 4575853"/>
                <a:gd name="connsiteY6" fmla="*/ 3173675 h 412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5853" h="4120195">
                  <a:moveTo>
                    <a:pt x="4575853" y="4120195"/>
                  </a:moveTo>
                  <a:lnTo>
                    <a:pt x="0" y="4120195"/>
                  </a:lnTo>
                  <a:lnTo>
                    <a:pt x="0" y="4112384"/>
                  </a:lnTo>
                  <a:lnTo>
                    <a:pt x="0" y="3286207"/>
                  </a:lnTo>
                  <a:lnTo>
                    <a:pt x="0" y="1353627"/>
                  </a:lnTo>
                  <a:lnTo>
                    <a:pt x="1368143" y="0"/>
                  </a:lnTo>
                  <a:lnTo>
                    <a:pt x="4575853" y="3173675"/>
                  </a:lnTo>
                  <a:close/>
                </a:path>
              </a:pathLst>
            </a:custGeom>
            <a:solidFill>
              <a:srgbClr val="5D68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620FCACF-6F05-4825-93C5-1688D1824234}"/>
                </a:ext>
              </a:extLst>
            </p:cNvPr>
            <p:cNvSpPr/>
            <p:nvPr userDrawn="1"/>
          </p:nvSpPr>
          <p:spPr>
            <a:xfrm rot="5400000">
              <a:off x="-927792" y="1591635"/>
              <a:ext cx="6427583" cy="4572001"/>
            </a:xfrm>
            <a:custGeom>
              <a:avLst/>
              <a:gdLst>
                <a:gd name="connsiteX0" fmla="*/ 0 w 6427583"/>
                <a:gd name="connsiteY0" fmla="*/ 4572001 h 4572001"/>
                <a:gd name="connsiteX1" fmla="*/ 5807777 w 6427583"/>
                <a:gd name="connsiteY1" fmla="*/ 0 h 4572001"/>
                <a:gd name="connsiteX2" fmla="*/ 6427583 w 6427583"/>
                <a:gd name="connsiteY2" fmla="*/ 0 h 4572001"/>
                <a:gd name="connsiteX3" fmla="*/ 6427583 w 6427583"/>
                <a:gd name="connsiteY3" fmla="*/ 4572001 h 4572001"/>
              </a:gdLst>
              <a:ahLst/>
              <a:cxnLst>
                <a:cxn ang="0">
                  <a:pos x="connsiteX0" y="connsiteY0"/>
                </a:cxn>
                <a:cxn ang="0">
                  <a:pos x="connsiteX1" y="connsiteY1"/>
                </a:cxn>
                <a:cxn ang="0">
                  <a:pos x="connsiteX2" y="connsiteY2"/>
                </a:cxn>
                <a:cxn ang="0">
                  <a:pos x="connsiteX3" y="connsiteY3"/>
                </a:cxn>
              </a:cxnLst>
              <a:rect l="l" t="t" r="r" b="b"/>
              <a:pathLst>
                <a:path w="6427583" h="4572001">
                  <a:moveTo>
                    <a:pt x="0" y="4572001"/>
                  </a:moveTo>
                  <a:lnTo>
                    <a:pt x="5807777" y="0"/>
                  </a:lnTo>
                  <a:lnTo>
                    <a:pt x="6427583" y="0"/>
                  </a:lnTo>
                  <a:lnTo>
                    <a:pt x="6427583" y="4572001"/>
                  </a:lnTo>
                  <a:close/>
                </a:path>
              </a:pathLst>
            </a:custGeom>
            <a:solidFill>
              <a:srgbClr val="4F5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EEF55150-910E-4F9D-B184-BE04BF17DE3C}"/>
                </a:ext>
              </a:extLst>
            </p:cNvPr>
            <p:cNvSpPr/>
            <p:nvPr userDrawn="1"/>
          </p:nvSpPr>
          <p:spPr>
            <a:xfrm>
              <a:off x="833590" y="3412108"/>
              <a:ext cx="3738410" cy="3690206"/>
            </a:xfrm>
            <a:custGeom>
              <a:avLst/>
              <a:gdLst>
                <a:gd name="connsiteX0" fmla="*/ 3738410 w 3738410"/>
                <a:gd name="connsiteY0" fmla="*/ 0 h 3690206"/>
                <a:gd name="connsiteX1" fmla="*/ 3738410 w 3738410"/>
                <a:gd name="connsiteY1" fmla="*/ 3690206 h 3690206"/>
                <a:gd name="connsiteX2" fmla="*/ 0 w 3738410"/>
                <a:gd name="connsiteY2" fmla="*/ 3690206 h 3690206"/>
              </a:gdLst>
              <a:ahLst/>
              <a:cxnLst>
                <a:cxn ang="0">
                  <a:pos x="connsiteX0" y="connsiteY0"/>
                </a:cxn>
                <a:cxn ang="0">
                  <a:pos x="connsiteX1" y="connsiteY1"/>
                </a:cxn>
                <a:cxn ang="0">
                  <a:pos x="connsiteX2" y="connsiteY2"/>
                </a:cxn>
              </a:cxnLst>
              <a:rect l="l" t="t" r="r" b="b"/>
              <a:pathLst>
                <a:path w="3738410" h="3690206">
                  <a:moveTo>
                    <a:pt x="3738410" y="0"/>
                  </a:moveTo>
                  <a:lnTo>
                    <a:pt x="3738410" y="3690206"/>
                  </a:lnTo>
                  <a:lnTo>
                    <a:pt x="0" y="3690206"/>
                  </a:lnTo>
                  <a:close/>
                </a:path>
              </a:pathLst>
            </a:custGeom>
            <a:solidFill>
              <a:srgbClr val="565E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latin typeface="Arial" panose="020B0604020202020204" pitchFamily="34" charset="0"/>
                <a:cs typeface="Arial" panose="020B0604020202020204" pitchFamily="34" charset="0"/>
              </a:endParaRPr>
            </a:p>
          </p:txBody>
        </p:sp>
      </p:grpSp>
      <p:sp>
        <p:nvSpPr>
          <p:cNvPr id="11" name="Footer Placeholder 4">
            <a:extLst>
              <a:ext uri="{FF2B5EF4-FFF2-40B4-BE49-F238E27FC236}">
                <a16:creationId xmlns:a16="http://schemas.microsoft.com/office/drawing/2014/main" id="{C8627C96-E55A-42E0-9DBE-ED78D4F22329}"/>
              </a:ext>
            </a:extLst>
          </p:cNvPr>
          <p:cNvSpPr>
            <a:spLocks noGrp="1"/>
          </p:cNvSpPr>
          <p:nvPr userDrawn="1">
            <p:ph type="ftr" sz="quarter" idx="11"/>
          </p:nvPr>
        </p:nvSpPr>
        <p:spPr>
          <a:xfrm>
            <a:off x="601420" y="6448427"/>
            <a:ext cx="3086100" cy="409574"/>
          </a:xfrm>
        </p:spPr>
        <p:txBody>
          <a:bodyPr/>
          <a:lstStyle/>
          <a:p>
            <a:endParaRPr lang="en-GB" dirty="0"/>
          </a:p>
        </p:txBody>
      </p:sp>
      <p:sp>
        <p:nvSpPr>
          <p:cNvPr id="37" name="Text Placeholder 16">
            <a:extLst>
              <a:ext uri="{FF2B5EF4-FFF2-40B4-BE49-F238E27FC236}">
                <a16:creationId xmlns:a16="http://schemas.microsoft.com/office/drawing/2014/main" id="{5EA5C46A-7BDD-4D29-8915-27FD4E81AEE1}"/>
              </a:ext>
            </a:extLst>
          </p:cNvPr>
          <p:cNvSpPr>
            <a:spLocks noGrp="1"/>
          </p:cNvSpPr>
          <p:nvPr userDrawn="1">
            <p:ph type="body" sz="quarter" idx="19" hasCustomPrompt="1"/>
          </p:nvPr>
        </p:nvSpPr>
        <p:spPr>
          <a:xfrm>
            <a:off x="288647" y="1362985"/>
            <a:ext cx="852567" cy="28800"/>
          </a:xfrm>
          <a:solidFill>
            <a:schemeClr val="accent1"/>
          </a:solidFill>
        </p:spPr>
        <p:txBody>
          <a:bodyPr/>
          <a:lstStyle/>
          <a:p>
            <a:pPr lvl="0"/>
            <a:r>
              <a:rPr lang="en-GB" dirty="0"/>
              <a:t> </a:t>
            </a:r>
          </a:p>
        </p:txBody>
      </p:sp>
      <p:sp>
        <p:nvSpPr>
          <p:cNvPr id="23" name="Text Placeholder 27">
            <a:extLst>
              <a:ext uri="{FF2B5EF4-FFF2-40B4-BE49-F238E27FC236}">
                <a16:creationId xmlns:a16="http://schemas.microsoft.com/office/drawing/2014/main" id="{AEE01336-A202-49B9-B7C4-645DC45EC546}"/>
              </a:ext>
            </a:extLst>
          </p:cNvPr>
          <p:cNvSpPr>
            <a:spLocks noGrp="1"/>
          </p:cNvSpPr>
          <p:nvPr userDrawn="1">
            <p:ph type="body" sz="quarter" idx="26" hasCustomPrompt="1"/>
          </p:nvPr>
        </p:nvSpPr>
        <p:spPr>
          <a:xfrm>
            <a:off x="499183" y="5697951"/>
            <a:ext cx="235400" cy="252000"/>
          </a:xfrm>
          <a:blipFill>
            <a:blip r:embed="rId2"/>
            <a:stretch>
              <a:fillRect/>
            </a:stretch>
          </a:blipFill>
        </p:spPr>
        <p:txBody>
          <a:bodyPr/>
          <a:lstStyle/>
          <a:p>
            <a:pPr lvl="0"/>
            <a:r>
              <a:rPr lang="en-GB" dirty="0"/>
              <a:t> </a:t>
            </a:r>
          </a:p>
        </p:txBody>
      </p:sp>
      <p:sp>
        <p:nvSpPr>
          <p:cNvPr id="24" name="Text Placeholder 27">
            <a:extLst>
              <a:ext uri="{FF2B5EF4-FFF2-40B4-BE49-F238E27FC236}">
                <a16:creationId xmlns:a16="http://schemas.microsoft.com/office/drawing/2014/main" id="{86D06A3D-13C0-467E-BE33-4DE6AE2E084E}"/>
              </a:ext>
            </a:extLst>
          </p:cNvPr>
          <p:cNvSpPr>
            <a:spLocks noGrp="1"/>
          </p:cNvSpPr>
          <p:nvPr userDrawn="1">
            <p:ph type="body" sz="quarter" idx="27" hasCustomPrompt="1"/>
          </p:nvPr>
        </p:nvSpPr>
        <p:spPr>
          <a:xfrm rot="10800000">
            <a:off x="219811" y="5697951"/>
            <a:ext cx="235400" cy="252000"/>
          </a:xfrm>
          <a:blipFill>
            <a:blip r:embed="rId2"/>
            <a:stretch>
              <a:fillRect/>
            </a:stretch>
          </a:blipFill>
        </p:spPr>
        <p:txBody>
          <a:bodyPr/>
          <a:lstStyle/>
          <a:p>
            <a:pPr lvl="0"/>
            <a:r>
              <a:rPr lang="en-GB" dirty="0"/>
              <a:t> </a:t>
            </a:r>
          </a:p>
        </p:txBody>
      </p:sp>
      <p:sp>
        <p:nvSpPr>
          <p:cNvPr id="12" name="Slide Number Placeholder 5">
            <a:extLst>
              <a:ext uri="{FF2B5EF4-FFF2-40B4-BE49-F238E27FC236}">
                <a16:creationId xmlns:a16="http://schemas.microsoft.com/office/drawing/2014/main" id="{C198C9CA-A9E4-40BA-89A5-4A35D7227B23}"/>
              </a:ext>
            </a:extLst>
          </p:cNvPr>
          <p:cNvSpPr>
            <a:spLocks noGrp="1"/>
          </p:cNvSpPr>
          <p:nvPr userDrawn="1">
            <p:ph type="sldNum" sz="quarter" idx="12"/>
          </p:nvPr>
        </p:nvSpPr>
        <p:spPr>
          <a:xfrm>
            <a:off x="3362" y="6448426"/>
            <a:ext cx="433668" cy="409574"/>
          </a:xfrm>
        </p:spPr>
        <p:txBody>
          <a:bodyPr/>
          <a:lstStyle/>
          <a:p>
            <a:fld id="{59CDF08C-A8E3-4E12-B3C5-7BE5A2981715}" type="slidenum">
              <a:rPr lang="en-GB" smtClean="0"/>
              <a:t>‹#›</a:t>
            </a:fld>
            <a:endParaRPr lang="en-GB" dirty="0"/>
          </a:p>
        </p:txBody>
      </p:sp>
      <p:sp>
        <p:nvSpPr>
          <p:cNvPr id="21" name="Text Placeholder 18">
            <a:extLst>
              <a:ext uri="{FF2B5EF4-FFF2-40B4-BE49-F238E27FC236}">
                <a16:creationId xmlns:a16="http://schemas.microsoft.com/office/drawing/2014/main" id="{4395D4DA-8E04-4076-8E06-3B93D7A6FDBA}"/>
              </a:ext>
            </a:extLst>
          </p:cNvPr>
          <p:cNvSpPr>
            <a:spLocks noGrp="1"/>
          </p:cNvSpPr>
          <p:nvPr>
            <p:ph type="body" sz="quarter" idx="28" hasCustomPrompt="1"/>
          </p:nvPr>
        </p:nvSpPr>
        <p:spPr>
          <a:xfrm>
            <a:off x="313135" y="2218157"/>
            <a:ext cx="3503372" cy="14400"/>
          </a:xfrm>
          <a:solidFill>
            <a:schemeClr val="bg1"/>
          </a:solidFill>
        </p:spPr>
        <p:txBody>
          <a:bodyPr/>
          <a:lstStyle/>
          <a:p>
            <a:pPr lvl="0"/>
            <a:r>
              <a:rPr lang="en-GB" dirty="0"/>
              <a:t> </a:t>
            </a:r>
          </a:p>
        </p:txBody>
      </p:sp>
      <p:sp>
        <p:nvSpPr>
          <p:cNvPr id="22" name="Text Placeholder 20">
            <a:extLst>
              <a:ext uri="{FF2B5EF4-FFF2-40B4-BE49-F238E27FC236}">
                <a16:creationId xmlns:a16="http://schemas.microsoft.com/office/drawing/2014/main" id="{3A76CFA5-C695-423E-A076-F00E009F7920}"/>
              </a:ext>
            </a:extLst>
          </p:cNvPr>
          <p:cNvSpPr>
            <a:spLocks noGrp="1"/>
          </p:cNvSpPr>
          <p:nvPr>
            <p:ph type="body" sz="quarter" idx="29" hasCustomPrompt="1"/>
          </p:nvPr>
        </p:nvSpPr>
        <p:spPr>
          <a:xfrm>
            <a:off x="1015133" y="2226833"/>
            <a:ext cx="702000" cy="25200"/>
          </a:xfrm>
          <a:solidFill>
            <a:schemeClr val="bg1"/>
          </a:solidFill>
        </p:spPr>
        <p:txBody>
          <a:bodyPr/>
          <a:lstStyle/>
          <a:p>
            <a:pPr lvl="0"/>
            <a:r>
              <a:rPr lang="en-GB" dirty="0"/>
              <a:t> </a:t>
            </a:r>
          </a:p>
        </p:txBody>
      </p:sp>
      <p:sp>
        <p:nvSpPr>
          <p:cNvPr id="27" name="Title 2">
            <a:extLst>
              <a:ext uri="{FF2B5EF4-FFF2-40B4-BE49-F238E27FC236}">
                <a16:creationId xmlns:a16="http://schemas.microsoft.com/office/drawing/2014/main" id="{277C9A88-1268-46C4-84A4-7C2CB299894F}"/>
              </a:ext>
            </a:extLst>
          </p:cNvPr>
          <p:cNvSpPr>
            <a:spLocks noGrp="1"/>
          </p:cNvSpPr>
          <p:nvPr>
            <p:ph type="title" hasCustomPrompt="1"/>
          </p:nvPr>
        </p:nvSpPr>
        <p:spPr>
          <a:xfrm>
            <a:off x="220197" y="850927"/>
            <a:ext cx="4343152" cy="462570"/>
          </a:xfrm>
        </p:spPr>
        <p:txBody>
          <a:bodyPr/>
          <a:lstStyle>
            <a:lvl1pPr>
              <a:defRPr sz="2200" b="1">
                <a:solidFill>
                  <a:schemeClr val="bg1"/>
                </a:solidFill>
              </a:defRPr>
            </a:lvl1pPr>
          </a:lstStyle>
          <a:p>
            <a:r>
              <a:rPr lang="en-US" dirty="0"/>
              <a:t>Click to add title</a:t>
            </a:r>
            <a:endParaRPr lang="en-GB" dirty="0"/>
          </a:p>
        </p:txBody>
      </p:sp>
      <p:sp>
        <p:nvSpPr>
          <p:cNvPr id="30" name="Text Placeholder 14">
            <a:extLst>
              <a:ext uri="{FF2B5EF4-FFF2-40B4-BE49-F238E27FC236}">
                <a16:creationId xmlns:a16="http://schemas.microsoft.com/office/drawing/2014/main" id="{061027C5-BC0C-43D9-A52D-A83322172DA3}"/>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dirty="0"/>
              <a:t> </a:t>
            </a:r>
          </a:p>
        </p:txBody>
      </p:sp>
      <p:sp>
        <p:nvSpPr>
          <p:cNvPr id="31" name="Text Placeholder 14">
            <a:extLst>
              <a:ext uri="{FF2B5EF4-FFF2-40B4-BE49-F238E27FC236}">
                <a16:creationId xmlns:a16="http://schemas.microsoft.com/office/drawing/2014/main" id="{304AAADB-341D-44FA-8BD3-725D6B7AB8FB}"/>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dirty="0"/>
              <a:t> </a:t>
            </a:r>
          </a:p>
        </p:txBody>
      </p:sp>
      <p:grpSp>
        <p:nvGrpSpPr>
          <p:cNvPr id="34" name="Group 33">
            <a:extLst>
              <a:ext uri="{FF2B5EF4-FFF2-40B4-BE49-F238E27FC236}">
                <a16:creationId xmlns:a16="http://schemas.microsoft.com/office/drawing/2014/main" id="{06DB4734-FE55-412D-90D7-CA9C3A386858}"/>
              </a:ext>
            </a:extLst>
          </p:cNvPr>
          <p:cNvGrpSpPr/>
          <p:nvPr userDrawn="1"/>
        </p:nvGrpSpPr>
        <p:grpSpPr>
          <a:xfrm>
            <a:off x="-2731512" y="3"/>
            <a:ext cx="2630669" cy="4472103"/>
            <a:chOff x="838198" y="1150069"/>
            <a:chExt cx="3507559" cy="4472103"/>
          </a:xfrm>
        </p:grpSpPr>
        <p:sp>
          <p:nvSpPr>
            <p:cNvPr id="35" name="Rectangle 34">
              <a:extLst>
                <a:ext uri="{FF2B5EF4-FFF2-40B4-BE49-F238E27FC236}">
                  <a16:creationId xmlns:a16="http://schemas.microsoft.com/office/drawing/2014/main" id="{45180300-2BAF-43FA-AFCF-904047241A04}"/>
                </a:ext>
              </a:extLst>
            </p:cNvPr>
            <p:cNvSpPr/>
            <p:nvPr/>
          </p:nvSpPr>
          <p:spPr>
            <a:xfrm>
              <a:off x="838200" y="1150069"/>
              <a:ext cx="3507557" cy="4472103"/>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333333"/>
                </a:solidFill>
              </a:endParaRPr>
            </a:p>
          </p:txBody>
        </p:sp>
        <p:sp>
          <p:nvSpPr>
            <p:cNvPr id="36" name="TextBox 35">
              <a:extLst>
                <a:ext uri="{FF2B5EF4-FFF2-40B4-BE49-F238E27FC236}">
                  <a16:creationId xmlns:a16="http://schemas.microsoft.com/office/drawing/2014/main" id="{7F2135CD-D994-4C87-ABDC-1F27995E6A77}"/>
                </a:ext>
              </a:extLst>
            </p:cNvPr>
            <p:cNvSpPr txBox="1"/>
            <p:nvPr/>
          </p:nvSpPr>
          <p:spPr>
            <a:xfrm>
              <a:off x="838200" y="1225485"/>
              <a:ext cx="3507557" cy="300082"/>
            </a:xfrm>
            <a:prstGeom prst="rect">
              <a:avLst/>
            </a:prstGeom>
            <a:noFill/>
          </p:spPr>
          <p:txBody>
            <a:bodyPr wrap="square" rtlCol="0">
              <a:spAutoFit/>
            </a:bodyPr>
            <a:lstStyle/>
            <a:p>
              <a:pPr algn="ctr"/>
              <a:r>
                <a:rPr lang="en-GB" sz="1350" dirty="0">
                  <a:solidFill>
                    <a:srgbClr val="333333"/>
                  </a:solidFill>
                  <a:latin typeface="+mj-lt"/>
                </a:rPr>
                <a:t>How to insert an image</a:t>
              </a:r>
            </a:p>
          </p:txBody>
        </p:sp>
        <p:sp>
          <p:nvSpPr>
            <p:cNvPr id="38" name="Rectangle 37">
              <a:extLst>
                <a:ext uri="{FF2B5EF4-FFF2-40B4-BE49-F238E27FC236}">
                  <a16:creationId xmlns:a16="http://schemas.microsoft.com/office/drawing/2014/main" id="{EB82C856-6D78-478D-BAF9-4C21D5110484}"/>
                </a:ext>
              </a:extLst>
            </p:cNvPr>
            <p:cNvSpPr/>
            <p:nvPr/>
          </p:nvSpPr>
          <p:spPr>
            <a:xfrm>
              <a:off x="838200" y="1670231"/>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dirty="0">
                <a:solidFill>
                  <a:srgbClr val="333333"/>
                </a:solidFill>
              </a:endParaRPr>
            </a:p>
          </p:txBody>
        </p:sp>
        <p:sp>
          <p:nvSpPr>
            <p:cNvPr id="44" name="TextBox 43">
              <a:extLst>
                <a:ext uri="{FF2B5EF4-FFF2-40B4-BE49-F238E27FC236}">
                  <a16:creationId xmlns:a16="http://schemas.microsoft.com/office/drawing/2014/main" id="{6D2171D5-3371-4320-A321-F81EEE220841}"/>
                </a:ext>
              </a:extLst>
            </p:cNvPr>
            <p:cNvSpPr txBox="1"/>
            <p:nvPr/>
          </p:nvSpPr>
          <p:spPr>
            <a:xfrm>
              <a:off x="838199" y="1867808"/>
              <a:ext cx="3410736" cy="577081"/>
            </a:xfrm>
            <a:prstGeom prst="rect">
              <a:avLst/>
            </a:prstGeom>
            <a:noFill/>
          </p:spPr>
          <p:txBody>
            <a:bodyPr wrap="square" rtlCol="0">
              <a:spAutoFit/>
            </a:bodyPr>
            <a:lstStyle/>
            <a:p>
              <a:r>
                <a:rPr lang="en-GB" sz="1050" b="1" dirty="0">
                  <a:solidFill>
                    <a:srgbClr val="333333"/>
                  </a:solidFill>
                </a:rPr>
                <a:t>1. </a:t>
              </a:r>
              <a:r>
                <a:rPr lang="en-GB" sz="1050" dirty="0">
                  <a:solidFill>
                    <a:srgbClr val="333333"/>
                  </a:solidFill>
                </a:rPr>
                <a:t>Click on the </a:t>
              </a:r>
              <a:r>
                <a:rPr lang="en-GB" sz="1050" b="1" dirty="0">
                  <a:solidFill>
                    <a:srgbClr val="333333"/>
                  </a:solidFill>
                </a:rPr>
                <a:t>icon</a:t>
              </a:r>
              <a:r>
                <a:rPr lang="en-GB" sz="1050" dirty="0">
                  <a:solidFill>
                    <a:srgbClr val="333333"/>
                  </a:solidFill>
                </a:rPr>
                <a:t> in the middle of the placeholder and choose the image from your computer.</a:t>
              </a:r>
            </a:p>
          </p:txBody>
        </p:sp>
        <p:sp>
          <p:nvSpPr>
            <p:cNvPr id="45" name="TextBox 44">
              <a:extLst>
                <a:ext uri="{FF2B5EF4-FFF2-40B4-BE49-F238E27FC236}">
                  <a16:creationId xmlns:a16="http://schemas.microsoft.com/office/drawing/2014/main" id="{2244852A-5379-4DBE-89CB-2CBF162D2EB2}"/>
                </a:ext>
              </a:extLst>
            </p:cNvPr>
            <p:cNvSpPr txBox="1"/>
            <p:nvPr/>
          </p:nvSpPr>
          <p:spPr>
            <a:xfrm>
              <a:off x="838199" y="2650785"/>
              <a:ext cx="3507558" cy="577081"/>
            </a:xfrm>
            <a:prstGeom prst="rect">
              <a:avLst/>
            </a:prstGeom>
            <a:noFill/>
          </p:spPr>
          <p:txBody>
            <a:bodyPr wrap="square" rtlCol="0">
              <a:spAutoFit/>
            </a:bodyPr>
            <a:lstStyle/>
            <a:p>
              <a:r>
                <a:rPr lang="en-GB" sz="1050" b="1" dirty="0">
                  <a:solidFill>
                    <a:srgbClr val="333333"/>
                  </a:solidFill>
                </a:rPr>
                <a:t>2. </a:t>
              </a:r>
              <a:r>
                <a:rPr lang="en-GB" sz="1050" dirty="0">
                  <a:solidFill>
                    <a:srgbClr val="333333"/>
                  </a:solidFill>
                </a:rPr>
                <a:t>Click on the </a:t>
              </a:r>
              <a:r>
                <a:rPr lang="en-GB" sz="1050" b="1" dirty="0">
                  <a:solidFill>
                    <a:srgbClr val="333333"/>
                  </a:solidFill>
                </a:rPr>
                <a:t>Format Picture </a:t>
              </a:r>
              <a:r>
                <a:rPr lang="en-GB" sz="1050" dirty="0">
                  <a:solidFill>
                    <a:srgbClr val="333333"/>
                  </a:solidFill>
                </a:rPr>
                <a:t>tab in the ribbon and use the tools to edit the image.</a:t>
              </a:r>
            </a:p>
          </p:txBody>
        </p:sp>
        <p:sp>
          <p:nvSpPr>
            <p:cNvPr id="46" name="TextBox 45">
              <a:extLst>
                <a:ext uri="{FF2B5EF4-FFF2-40B4-BE49-F238E27FC236}">
                  <a16:creationId xmlns:a16="http://schemas.microsoft.com/office/drawing/2014/main" id="{003AC9F7-E5EA-4C96-BCE0-35B9A54523C6}"/>
                </a:ext>
              </a:extLst>
            </p:cNvPr>
            <p:cNvSpPr txBox="1"/>
            <p:nvPr/>
          </p:nvSpPr>
          <p:spPr>
            <a:xfrm>
              <a:off x="838198" y="3236009"/>
              <a:ext cx="3507558" cy="1061829"/>
            </a:xfrm>
            <a:prstGeom prst="rect">
              <a:avLst/>
            </a:prstGeom>
            <a:noFill/>
          </p:spPr>
          <p:txBody>
            <a:bodyPr wrap="square" rtlCol="0">
              <a:spAutoFit/>
            </a:bodyPr>
            <a:lstStyle/>
            <a:p>
              <a:r>
                <a:rPr lang="en-GB" sz="1050" b="1" dirty="0">
                  <a:solidFill>
                    <a:srgbClr val="333333"/>
                  </a:solidFill>
                </a:rPr>
                <a:t>3. </a:t>
              </a:r>
              <a:r>
                <a:rPr lang="en-GB" sz="1050" dirty="0">
                  <a:solidFill>
                    <a:srgbClr val="333333"/>
                  </a:solidFill>
                </a:rPr>
                <a:t>Choose </a:t>
              </a:r>
              <a:r>
                <a:rPr lang="en-GB" sz="1050" b="1" dirty="0">
                  <a:solidFill>
                    <a:srgbClr val="333333"/>
                  </a:solidFill>
                </a:rPr>
                <a:t>Crop</a:t>
              </a:r>
              <a:r>
                <a:rPr lang="en-GB" sz="1050" dirty="0">
                  <a:solidFill>
                    <a:srgbClr val="333333"/>
                  </a:solidFill>
                </a:rPr>
                <a:t> to resize and move the image within the placeholder, using the white circles in the corners of the image. Click on the drop down arrow and choose </a:t>
              </a:r>
              <a:r>
                <a:rPr lang="en-GB" sz="1050" b="1" dirty="0">
                  <a:solidFill>
                    <a:srgbClr val="333333"/>
                  </a:solidFill>
                </a:rPr>
                <a:t>Fit</a:t>
              </a:r>
              <a:r>
                <a:rPr lang="en-GB" sz="1050" dirty="0">
                  <a:solidFill>
                    <a:srgbClr val="333333"/>
                  </a:solidFill>
                </a:rPr>
                <a:t> to fit the image to the placeholder.</a:t>
              </a:r>
            </a:p>
          </p:txBody>
        </p:sp>
        <p:sp>
          <p:nvSpPr>
            <p:cNvPr id="47" name="TextBox 46">
              <a:extLst>
                <a:ext uri="{FF2B5EF4-FFF2-40B4-BE49-F238E27FC236}">
                  <a16:creationId xmlns:a16="http://schemas.microsoft.com/office/drawing/2014/main" id="{CF3506F5-AF32-4994-96B0-9904D1C6E9EB}"/>
                </a:ext>
              </a:extLst>
            </p:cNvPr>
            <p:cNvSpPr txBox="1"/>
            <p:nvPr/>
          </p:nvSpPr>
          <p:spPr>
            <a:xfrm>
              <a:off x="838199" y="4448000"/>
              <a:ext cx="3507558" cy="415498"/>
            </a:xfrm>
            <a:prstGeom prst="rect">
              <a:avLst/>
            </a:prstGeom>
            <a:noFill/>
          </p:spPr>
          <p:txBody>
            <a:bodyPr wrap="square" rtlCol="0">
              <a:spAutoFit/>
            </a:bodyPr>
            <a:lstStyle/>
            <a:p>
              <a:r>
                <a:rPr lang="en-GB" sz="1050" b="1" dirty="0">
                  <a:solidFill>
                    <a:srgbClr val="333333"/>
                  </a:solidFill>
                </a:rPr>
                <a:t>4. </a:t>
              </a:r>
              <a:r>
                <a:rPr lang="en-GB" sz="1050" dirty="0">
                  <a:solidFill>
                    <a:srgbClr val="333333"/>
                  </a:solidFill>
                </a:rPr>
                <a:t>Choose </a:t>
              </a:r>
              <a:r>
                <a:rPr lang="en-GB" sz="1050" b="1" dirty="0">
                  <a:solidFill>
                    <a:srgbClr val="333333"/>
                  </a:solidFill>
                </a:rPr>
                <a:t>Picture Colour</a:t>
              </a:r>
              <a:r>
                <a:rPr lang="en-GB" sz="1050" dirty="0">
                  <a:solidFill>
                    <a:srgbClr val="333333"/>
                  </a:solidFill>
                </a:rPr>
                <a:t> to adjust the Saturation, Tone, and Colour.</a:t>
              </a:r>
            </a:p>
          </p:txBody>
        </p:sp>
        <p:sp>
          <p:nvSpPr>
            <p:cNvPr id="48" name="TextBox 47">
              <a:extLst>
                <a:ext uri="{FF2B5EF4-FFF2-40B4-BE49-F238E27FC236}">
                  <a16:creationId xmlns:a16="http://schemas.microsoft.com/office/drawing/2014/main" id="{7915EA52-E742-4DE4-A7A6-A0A4B67CF731}"/>
                </a:ext>
              </a:extLst>
            </p:cNvPr>
            <p:cNvSpPr txBox="1"/>
            <p:nvPr/>
          </p:nvSpPr>
          <p:spPr>
            <a:xfrm>
              <a:off x="838199" y="5039938"/>
              <a:ext cx="3507558" cy="415498"/>
            </a:xfrm>
            <a:prstGeom prst="rect">
              <a:avLst/>
            </a:prstGeom>
            <a:noFill/>
          </p:spPr>
          <p:txBody>
            <a:bodyPr wrap="square" rtlCol="0">
              <a:spAutoFit/>
            </a:bodyPr>
            <a:lstStyle/>
            <a:p>
              <a:r>
                <a:rPr lang="en-GB" sz="1050" b="1" dirty="0">
                  <a:solidFill>
                    <a:srgbClr val="333333"/>
                  </a:solidFill>
                </a:rPr>
                <a:t>5. </a:t>
              </a:r>
              <a:r>
                <a:rPr lang="en-GB" sz="1050" dirty="0">
                  <a:solidFill>
                    <a:srgbClr val="333333"/>
                  </a:solidFill>
                </a:rPr>
                <a:t>Choose </a:t>
              </a:r>
              <a:r>
                <a:rPr lang="en-GB" sz="1050" b="1" dirty="0">
                  <a:solidFill>
                    <a:srgbClr val="333333"/>
                  </a:solidFill>
                </a:rPr>
                <a:t>Picture Correction</a:t>
              </a:r>
              <a:r>
                <a:rPr lang="en-GB" sz="1050" dirty="0">
                  <a:solidFill>
                    <a:srgbClr val="333333"/>
                  </a:solidFill>
                </a:rPr>
                <a:t> to adjust the Sharpness, Brightness, and Contrast.</a:t>
              </a:r>
            </a:p>
          </p:txBody>
        </p:sp>
      </p:grpSp>
      <p:sp>
        <p:nvSpPr>
          <p:cNvPr id="55" name="Text Placeholder 3">
            <a:extLst>
              <a:ext uri="{FF2B5EF4-FFF2-40B4-BE49-F238E27FC236}">
                <a16:creationId xmlns:a16="http://schemas.microsoft.com/office/drawing/2014/main" id="{C74A0222-AF3F-4508-9227-31787AAB9D04}"/>
              </a:ext>
            </a:extLst>
          </p:cNvPr>
          <p:cNvSpPr>
            <a:spLocks noGrp="1"/>
          </p:cNvSpPr>
          <p:nvPr>
            <p:ph type="body" sz="quarter" idx="32" hasCustomPrompt="1"/>
          </p:nvPr>
        </p:nvSpPr>
        <p:spPr>
          <a:xfrm>
            <a:off x="-3853" y="426574"/>
            <a:ext cx="9144000" cy="3600"/>
          </a:xfrm>
          <a:solidFill>
            <a:schemeClr val="bg1"/>
          </a:solidFill>
        </p:spPr>
        <p:txBody>
          <a:bodyPr/>
          <a:lstStyle/>
          <a:p>
            <a:pPr lvl="0"/>
            <a:r>
              <a:rPr lang="en-GB" dirty="0"/>
              <a:t> </a:t>
            </a:r>
          </a:p>
        </p:txBody>
      </p:sp>
      <p:sp>
        <p:nvSpPr>
          <p:cNvPr id="56" name="Text Placeholder 33">
            <a:extLst>
              <a:ext uri="{FF2B5EF4-FFF2-40B4-BE49-F238E27FC236}">
                <a16:creationId xmlns:a16="http://schemas.microsoft.com/office/drawing/2014/main" id="{046E757F-19F6-457A-9F8B-A22DCD33C55C}"/>
              </a:ext>
            </a:extLst>
          </p:cNvPr>
          <p:cNvSpPr>
            <a:spLocks noGrp="1"/>
          </p:cNvSpPr>
          <p:nvPr>
            <p:ph type="body" sz="quarter" idx="22" hasCustomPrompt="1"/>
          </p:nvPr>
        </p:nvSpPr>
        <p:spPr>
          <a:xfrm>
            <a:off x="199417" y="2585120"/>
            <a:ext cx="3617090" cy="1709552"/>
          </a:xfrm>
        </p:spPr>
        <p:txBody>
          <a:bodyPr/>
          <a:lstStyle>
            <a:lvl1pPr>
              <a:defRPr sz="2800">
                <a:solidFill>
                  <a:schemeClr val="bg1"/>
                </a:solidFill>
              </a:defRPr>
            </a:lvl1pPr>
          </a:lstStyle>
          <a:p>
            <a:pPr lvl="0"/>
            <a:r>
              <a:rPr lang="en-GB" dirty="0"/>
              <a:t>Click to enter text</a:t>
            </a:r>
          </a:p>
        </p:txBody>
      </p:sp>
      <p:sp>
        <p:nvSpPr>
          <p:cNvPr id="57" name="Picture Placeholder 2">
            <a:extLst>
              <a:ext uri="{FF2B5EF4-FFF2-40B4-BE49-F238E27FC236}">
                <a16:creationId xmlns:a16="http://schemas.microsoft.com/office/drawing/2014/main" id="{64281ADC-B17F-42A7-98FF-F8ABD175DC0A}"/>
              </a:ext>
            </a:extLst>
          </p:cNvPr>
          <p:cNvSpPr>
            <a:spLocks noGrp="1"/>
          </p:cNvSpPr>
          <p:nvPr>
            <p:ph type="pic" sz="quarter" idx="31" hasCustomPrompt="1"/>
          </p:nvPr>
        </p:nvSpPr>
        <p:spPr>
          <a:xfrm>
            <a:off x="3433482" y="5346700"/>
            <a:ext cx="909920" cy="895350"/>
          </a:xfrm>
        </p:spPr>
        <p:txBody>
          <a:bodyPr/>
          <a:lstStyle>
            <a:lvl1pPr algn="ctr">
              <a:defRPr sz="825">
                <a:solidFill>
                  <a:schemeClr val="bg1"/>
                </a:solidFill>
              </a:defRPr>
            </a:lvl1pPr>
          </a:lstStyle>
          <a:p>
            <a:r>
              <a:rPr lang="en-US" dirty="0"/>
              <a:t>Click to add image</a:t>
            </a:r>
          </a:p>
        </p:txBody>
      </p:sp>
    </p:spTree>
    <p:extLst>
      <p:ext uri="{BB962C8B-B14F-4D97-AF65-F5344CB8AC3E}">
        <p14:creationId xmlns:p14="http://schemas.microsoft.com/office/powerpoint/2010/main" val="962893905"/>
      </p:ext>
    </p:extLst>
  </p:cSld>
  <p:clrMapOvr>
    <a:masterClrMapping/>
  </p:clrMapOvr>
  <p:extLst mod="1">
    <p:ext uri="{DCECCB84-F9BA-43D5-87BE-67443E8EF086}">
      <p15:sldGuideLst xmlns:p15="http://schemas.microsoft.com/office/powerpoint/2012/main">
        <p15:guide id="4"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69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74079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73749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15C5A3-1FA2-46A1-960A-8CBE6C0BD2A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90261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50248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62286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180919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04281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17077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36386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331197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32824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248800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2266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F630A6-7BBB-4083-8F6B-0EE615E52943}"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151516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975655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982274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6510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61170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34607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509522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1748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46574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3794625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3331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A5E88C-420D-40A8-82E5-CFE88961BB85}"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706488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23393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509262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874308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632169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smtClean="0">
                <a:latin typeface="Arial" pitchFamily="34" charset="0"/>
              </a:defRPr>
            </a:lvl1pPr>
          </a:lstStyle>
          <a:p>
            <a:pPr>
              <a:defRPr/>
            </a:pPr>
            <a:fld id="{85228394-F766-4083-AD39-0572A8EF631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533863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B5419-C7CD-4181-A65A-A1A96B6B7C5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336004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4A5B5C-AD5A-414C-9730-52FAEDCE336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5060683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E73285-BAD5-4F0F-A60D-549EC54C1FD1}"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18147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6C356-9752-4007-8646-6957DB8CC61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746701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AECA09-DE9F-4561-8E0C-E9AAFD82CD1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2201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7E9233-92AE-41EB-BA99-4CF4902DDD8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06094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57673B-37EE-460B-8B25-2294B95E8CDD}"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72866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250B59-8123-43A1-8FF0-77BEB86612F2}"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692031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C7F24-A2FC-4B56-8341-FA361DAD85DB}"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51304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AC6FD1-B15B-4978-BEF7-EBCE9BD26A10}"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171001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44C618-719E-4005-B1BC-9516EAE42E44}"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813948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23850" y="908050"/>
            <a:ext cx="8496300" cy="4906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E900A7-D1AB-4386-A4CF-3DE814646FA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624396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323D43"/>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323D43"/>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7025D-CBAB-4BA5-B478-DF881ADD9D36}"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03031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12" name="Text Placeholder 13">
            <a:extLst>
              <a:ext uri="{FF2B5EF4-FFF2-40B4-BE49-F238E27FC236}">
                <a16:creationId xmlns:a16="http://schemas.microsoft.com/office/drawing/2014/main" id="{6FCF7ACB-8585-4313-8C9D-3AB607207026}"/>
              </a:ext>
            </a:extLst>
          </p:cNvPr>
          <p:cNvSpPr>
            <a:spLocks noGrp="1"/>
          </p:cNvSpPr>
          <p:nvPr>
            <p:ph type="body" sz="quarter" idx="14" hasCustomPrompt="1"/>
          </p:nvPr>
        </p:nvSpPr>
        <p:spPr>
          <a:xfrm>
            <a:off x="-7705" y="512764"/>
            <a:ext cx="9151705" cy="6345237"/>
          </a:xfrm>
          <a:solidFill>
            <a:schemeClr val="accent5">
              <a:alpha val="75000"/>
            </a:schemeClr>
          </a:solidFill>
        </p:spPr>
        <p:txBody>
          <a:bodyPr/>
          <a:lstStyle/>
          <a:p>
            <a:pPr lvl="0"/>
            <a:r>
              <a:rPr lang="en-GB"/>
              <a:t> </a:t>
            </a:r>
          </a:p>
        </p:txBody>
      </p:sp>
      <p:sp>
        <p:nvSpPr>
          <p:cNvPr id="6" name="Footer Placeholder 4">
            <a:extLst>
              <a:ext uri="{FF2B5EF4-FFF2-40B4-BE49-F238E27FC236}">
                <a16:creationId xmlns:a16="http://schemas.microsoft.com/office/drawing/2014/main" id="{40D0E121-E260-4F8D-83FA-C5122E4F0313}"/>
              </a:ext>
            </a:extLst>
          </p:cNvPr>
          <p:cNvSpPr>
            <a:spLocks noGrp="1"/>
          </p:cNvSpPr>
          <p:nvPr>
            <p:ph type="ftr" sz="quarter" idx="11"/>
          </p:nvPr>
        </p:nvSpPr>
        <p:spPr>
          <a:xfrm>
            <a:off x="601419" y="6448427"/>
            <a:ext cx="3086100" cy="409574"/>
          </a:xfrm>
        </p:spPr>
        <p:txBody>
          <a:bodyPr/>
          <a:lstStyle/>
          <a:p>
            <a:endParaRPr lang="en-GB">
              <a:solidFill>
                <a:prstClr val="white"/>
              </a:solidFill>
            </a:endParaRPr>
          </a:p>
        </p:txBody>
      </p:sp>
      <p:sp>
        <p:nvSpPr>
          <p:cNvPr id="7" name="Slide Number Placeholder 5">
            <a:extLst>
              <a:ext uri="{FF2B5EF4-FFF2-40B4-BE49-F238E27FC236}">
                <a16:creationId xmlns:a16="http://schemas.microsoft.com/office/drawing/2014/main" id="{6CA9D1AA-3BEA-490B-A68B-5F2631082443}"/>
              </a:ext>
            </a:extLst>
          </p:cNvPr>
          <p:cNvSpPr>
            <a:spLocks noGrp="1"/>
          </p:cNvSpPr>
          <p:nvPr>
            <p:ph type="sldNum" sz="quarter" idx="12"/>
          </p:nvPr>
        </p:nvSpPr>
        <p:spPr>
          <a:xfrm>
            <a:off x="3363" y="6448426"/>
            <a:ext cx="433668" cy="409574"/>
          </a:xfrm>
        </p:spPr>
        <p:txBody>
          <a:bodyPr/>
          <a:lstStyle/>
          <a:p>
            <a:fld id="{59CDF08C-A8E3-4E12-B3C5-7BE5A2981715}" type="slidenum">
              <a:rPr lang="en-GB" smtClean="0">
                <a:solidFill>
                  <a:prstClr val="white"/>
                </a:solidFill>
              </a:rPr>
              <a:pPr/>
              <a:t>‹#›</a:t>
            </a:fld>
            <a:endParaRPr lang="en-GB">
              <a:solidFill>
                <a:prstClr val="white"/>
              </a:solidFill>
            </a:endParaRPr>
          </a:p>
        </p:txBody>
      </p:sp>
      <p:sp>
        <p:nvSpPr>
          <p:cNvPr id="15" name="Text Placeholder 16">
            <a:extLst>
              <a:ext uri="{FF2B5EF4-FFF2-40B4-BE49-F238E27FC236}">
                <a16:creationId xmlns:a16="http://schemas.microsoft.com/office/drawing/2014/main" id="{7DEA2416-0D8B-4847-98E8-97F707B1BA28}"/>
              </a:ext>
            </a:extLst>
          </p:cNvPr>
          <p:cNvSpPr>
            <a:spLocks noGrp="1"/>
          </p:cNvSpPr>
          <p:nvPr>
            <p:ph type="body" sz="quarter" idx="19" hasCustomPrompt="1"/>
          </p:nvPr>
        </p:nvSpPr>
        <p:spPr>
          <a:xfrm>
            <a:off x="3576453" y="3873245"/>
            <a:ext cx="1998000" cy="28800"/>
          </a:xfrm>
          <a:solidFill>
            <a:schemeClr val="accent1"/>
          </a:solidFill>
        </p:spPr>
        <p:txBody>
          <a:bodyPr/>
          <a:lstStyle/>
          <a:p>
            <a:pPr lvl="0"/>
            <a:r>
              <a:rPr lang="en-GB"/>
              <a:t> </a:t>
            </a:r>
          </a:p>
        </p:txBody>
      </p:sp>
      <p:sp>
        <p:nvSpPr>
          <p:cNvPr id="17" name="Text Placeholder 16">
            <a:extLst>
              <a:ext uri="{FF2B5EF4-FFF2-40B4-BE49-F238E27FC236}">
                <a16:creationId xmlns:a16="http://schemas.microsoft.com/office/drawing/2014/main" id="{D74546E7-7CEE-4FC7-8372-1ED3976993FA}"/>
              </a:ext>
            </a:extLst>
          </p:cNvPr>
          <p:cNvSpPr>
            <a:spLocks noGrp="1"/>
          </p:cNvSpPr>
          <p:nvPr>
            <p:ph type="body" sz="quarter" idx="20" hasCustomPrompt="1"/>
          </p:nvPr>
        </p:nvSpPr>
        <p:spPr>
          <a:xfrm>
            <a:off x="737420" y="796414"/>
            <a:ext cx="7669161" cy="3013586"/>
          </a:xfrm>
        </p:spPr>
        <p:txBody>
          <a:bodyPr anchor="b"/>
          <a:lstStyle>
            <a:lvl1pPr algn="ctr">
              <a:defRPr sz="2700" b="1">
                <a:solidFill>
                  <a:schemeClr val="bg1"/>
                </a:solidFill>
              </a:defRPr>
            </a:lvl1pPr>
          </a:lstStyle>
          <a:p>
            <a:pPr lvl="0"/>
            <a:r>
              <a:rPr lang="en-GB"/>
              <a:t>Click to add text</a:t>
            </a:r>
          </a:p>
        </p:txBody>
      </p:sp>
      <p:sp>
        <p:nvSpPr>
          <p:cNvPr id="10" name="Text Placeholder 3">
            <a:extLst>
              <a:ext uri="{FF2B5EF4-FFF2-40B4-BE49-F238E27FC236}">
                <a16:creationId xmlns:a16="http://schemas.microsoft.com/office/drawing/2014/main" id="{3896D7E3-FA49-4398-9FF7-93F146D4B12F}"/>
              </a:ext>
            </a:extLst>
          </p:cNvPr>
          <p:cNvSpPr>
            <a:spLocks noGrp="1"/>
          </p:cNvSpPr>
          <p:nvPr>
            <p:ph type="body" sz="quarter" idx="18" hasCustomPrompt="1"/>
          </p:nvPr>
        </p:nvSpPr>
        <p:spPr>
          <a:xfrm>
            <a:off x="-3853" y="515674"/>
            <a:ext cx="9144000" cy="3600"/>
          </a:xfrm>
          <a:solidFill>
            <a:schemeClr val="bg1"/>
          </a:solidFill>
        </p:spPr>
        <p:txBody>
          <a:bodyPr/>
          <a:lstStyle/>
          <a:p>
            <a:pPr lvl="0"/>
            <a:r>
              <a:rPr lang="en-GB"/>
              <a:t> </a:t>
            </a:r>
          </a:p>
        </p:txBody>
      </p:sp>
      <p:sp>
        <p:nvSpPr>
          <p:cNvPr id="13" name="Text Placeholder 14">
            <a:extLst>
              <a:ext uri="{FF2B5EF4-FFF2-40B4-BE49-F238E27FC236}">
                <a16:creationId xmlns:a16="http://schemas.microsoft.com/office/drawing/2014/main" id="{6FEAD3BB-205B-43E7-AF0E-ED7DAE1BB096}"/>
              </a:ext>
            </a:extLst>
          </p:cNvPr>
          <p:cNvSpPr>
            <a:spLocks noGrp="1"/>
          </p:cNvSpPr>
          <p:nvPr>
            <p:ph type="body" sz="quarter" idx="15" hasCustomPrompt="1"/>
          </p:nvPr>
        </p:nvSpPr>
        <p:spPr>
          <a:xfrm>
            <a:off x="529829" y="6502400"/>
            <a:ext cx="2700" cy="324000"/>
          </a:xfrm>
          <a:solidFill>
            <a:schemeClr val="accent3"/>
          </a:solidFill>
        </p:spPr>
        <p:txBody>
          <a:bodyPr/>
          <a:lstStyle/>
          <a:p>
            <a:pPr lvl="0"/>
            <a:r>
              <a:rPr lang="en-GB"/>
              <a:t> </a:t>
            </a:r>
          </a:p>
        </p:txBody>
      </p:sp>
      <p:sp>
        <p:nvSpPr>
          <p:cNvPr id="14" name="Text Placeholder 14">
            <a:extLst>
              <a:ext uri="{FF2B5EF4-FFF2-40B4-BE49-F238E27FC236}">
                <a16:creationId xmlns:a16="http://schemas.microsoft.com/office/drawing/2014/main" id="{D1D1FA3F-26A4-468F-A057-CAA4D1BE58F9}"/>
              </a:ext>
            </a:extLst>
          </p:cNvPr>
          <p:cNvSpPr>
            <a:spLocks noGrp="1"/>
          </p:cNvSpPr>
          <p:nvPr>
            <p:ph type="body" sz="quarter" idx="16" hasCustomPrompt="1"/>
          </p:nvPr>
        </p:nvSpPr>
        <p:spPr>
          <a:xfrm rot="5400000">
            <a:off x="4566347" y="2221099"/>
            <a:ext cx="3600" cy="8559000"/>
          </a:xfrm>
          <a:solidFill>
            <a:schemeClr val="accent3"/>
          </a:solidFill>
        </p:spPr>
        <p:txBody>
          <a:bodyPr/>
          <a:lstStyle/>
          <a:p>
            <a:pPr lvl="0"/>
            <a:r>
              <a:rPr lang="en-GB"/>
              <a:t> </a:t>
            </a:r>
          </a:p>
        </p:txBody>
      </p:sp>
      <p:sp>
        <p:nvSpPr>
          <p:cNvPr id="11" name="Picture Placeholder 10">
            <a:extLst>
              <a:ext uri="{FF2B5EF4-FFF2-40B4-BE49-F238E27FC236}">
                <a16:creationId xmlns:a16="http://schemas.microsoft.com/office/drawing/2014/main" id="{89F3C9CD-1772-4E17-AE6E-3772D1AFEC9A}"/>
              </a:ext>
            </a:extLst>
          </p:cNvPr>
          <p:cNvSpPr>
            <a:spLocks noGrp="1"/>
          </p:cNvSpPr>
          <p:nvPr>
            <p:ph type="pic" sz="quarter" idx="17" hasCustomPrompt="1"/>
          </p:nvPr>
        </p:nvSpPr>
        <p:spPr>
          <a:xfrm>
            <a:off x="-7706" y="519274"/>
            <a:ext cx="9144000" cy="6345237"/>
          </a:xfrm>
        </p:spPr>
        <p:txBody>
          <a:bodyPr anchor="ctr"/>
          <a:lstStyle>
            <a:lvl1pPr algn="ctr">
              <a:defRPr sz="1350"/>
            </a:lvl1pPr>
          </a:lstStyle>
          <a:p>
            <a:r>
              <a:rPr lang="en-GB"/>
              <a:t/>
            </a:r>
            <a:br>
              <a:rPr lang="en-GB"/>
            </a:br>
            <a:r>
              <a:rPr lang="en-GB"/>
              <a:t/>
            </a:r>
            <a:br>
              <a:rPr lang="en-GB"/>
            </a:br>
            <a:r>
              <a:rPr lang="en-GB"/>
              <a:t/>
            </a:r>
            <a:br>
              <a:rPr lang="en-GB"/>
            </a:br>
            <a:r>
              <a:rPr lang="en-GB"/>
              <a:t>Click on the icon to insert an image</a:t>
            </a:r>
          </a:p>
        </p:txBody>
      </p:sp>
      <p:grpSp>
        <p:nvGrpSpPr>
          <p:cNvPr id="16" name="Group 15">
            <a:extLst>
              <a:ext uri="{FF2B5EF4-FFF2-40B4-BE49-F238E27FC236}">
                <a16:creationId xmlns:a16="http://schemas.microsoft.com/office/drawing/2014/main" id="{D3486C30-455F-466C-9304-9C8E1696D7B3}"/>
              </a:ext>
            </a:extLst>
          </p:cNvPr>
          <p:cNvGrpSpPr/>
          <p:nvPr userDrawn="1"/>
        </p:nvGrpSpPr>
        <p:grpSpPr>
          <a:xfrm>
            <a:off x="-2690787" y="2"/>
            <a:ext cx="2630669" cy="4794429"/>
            <a:chOff x="838199" y="1150070"/>
            <a:chExt cx="3507558" cy="4794429"/>
          </a:xfrm>
          <a:solidFill>
            <a:schemeClr val="tx1"/>
          </a:solidFill>
        </p:grpSpPr>
        <p:sp>
          <p:nvSpPr>
            <p:cNvPr id="18" name="Rectangle 17">
              <a:extLst>
                <a:ext uri="{FF2B5EF4-FFF2-40B4-BE49-F238E27FC236}">
                  <a16:creationId xmlns:a16="http://schemas.microsoft.com/office/drawing/2014/main" id="{6B91CD7E-AF03-4EE9-80EE-D31760659001}"/>
                </a:ext>
              </a:extLst>
            </p:cNvPr>
            <p:cNvSpPr/>
            <p:nvPr/>
          </p:nvSpPr>
          <p:spPr>
            <a:xfrm>
              <a:off x="838200" y="1150070"/>
              <a:ext cx="3507557" cy="479442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19" name="TextBox 18">
              <a:extLst>
                <a:ext uri="{FF2B5EF4-FFF2-40B4-BE49-F238E27FC236}">
                  <a16:creationId xmlns:a16="http://schemas.microsoft.com/office/drawing/2014/main" id="{B722C2DD-3DC3-48D7-8279-DE2FCDE1B3D7}"/>
                </a:ext>
              </a:extLst>
            </p:cNvPr>
            <p:cNvSpPr txBox="1"/>
            <p:nvPr/>
          </p:nvSpPr>
          <p:spPr>
            <a:xfrm>
              <a:off x="838200" y="1150070"/>
              <a:ext cx="3507556" cy="507831"/>
            </a:xfrm>
            <a:prstGeom prst="rect">
              <a:avLst/>
            </a:prstGeom>
            <a:noFill/>
          </p:spPr>
          <p:txBody>
            <a:bodyPr wrap="square" rtlCol="0">
              <a:spAutoFit/>
            </a:bodyPr>
            <a:lstStyle/>
            <a:p>
              <a:pPr algn="ctr"/>
              <a:r>
                <a:rPr lang="en-GB" sz="1350">
                  <a:solidFill>
                    <a:srgbClr val="333333"/>
                  </a:solidFill>
                </a:rPr>
                <a:t>How to insert a </a:t>
              </a:r>
              <a:br>
                <a:rPr lang="en-GB" sz="1350">
                  <a:solidFill>
                    <a:srgbClr val="333333"/>
                  </a:solidFill>
                </a:rPr>
              </a:br>
              <a:r>
                <a:rPr lang="en-GB" sz="1350">
                  <a:solidFill>
                    <a:srgbClr val="333333"/>
                  </a:solidFill>
                </a:rPr>
                <a:t>background in a placeholder</a:t>
              </a:r>
            </a:p>
          </p:txBody>
        </p:sp>
        <p:sp>
          <p:nvSpPr>
            <p:cNvPr id="20" name="Rectangle 19">
              <a:extLst>
                <a:ext uri="{FF2B5EF4-FFF2-40B4-BE49-F238E27FC236}">
                  <a16:creationId xmlns:a16="http://schemas.microsoft.com/office/drawing/2014/main" id="{88C2EEF4-5807-45F7-BFB7-9799347035C7}"/>
                </a:ext>
              </a:extLst>
            </p:cNvPr>
            <p:cNvSpPr/>
            <p:nvPr/>
          </p:nvSpPr>
          <p:spPr>
            <a:xfrm>
              <a:off x="838200" y="1817193"/>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prstClr val="white"/>
                </a:solidFill>
              </a:endParaRPr>
            </a:p>
          </p:txBody>
        </p:sp>
        <p:sp>
          <p:nvSpPr>
            <p:cNvPr id="21" name="TextBox 20">
              <a:extLst>
                <a:ext uri="{FF2B5EF4-FFF2-40B4-BE49-F238E27FC236}">
                  <a16:creationId xmlns:a16="http://schemas.microsoft.com/office/drawing/2014/main" id="{62F1EEEB-843D-44B9-9C9B-8C25292E220F}"/>
                </a:ext>
              </a:extLst>
            </p:cNvPr>
            <p:cNvSpPr txBox="1"/>
            <p:nvPr/>
          </p:nvSpPr>
          <p:spPr>
            <a:xfrm>
              <a:off x="838199" y="3344436"/>
              <a:ext cx="3507557" cy="577081"/>
            </a:xfrm>
            <a:prstGeom prst="rect">
              <a:avLst/>
            </a:prstGeom>
            <a:noFill/>
          </p:spPr>
          <p:txBody>
            <a:bodyPr wrap="square" rtlCol="0">
              <a:spAutoFit/>
            </a:bodyPr>
            <a:lstStyle/>
            <a:p>
              <a:r>
                <a:rPr lang="en-GB" sz="1050" b="1">
                  <a:solidFill>
                    <a:srgbClr val="333333"/>
                  </a:solidFill>
                </a:rPr>
                <a:t>1. </a:t>
              </a:r>
              <a:r>
                <a:rPr lang="en-GB" sz="1050">
                  <a:solidFill>
                    <a:srgbClr val="333333"/>
                  </a:solidFill>
                </a:rPr>
                <a:t>Click on the </a:t>
              </a:r>
              <a:r>
                <a:rPr lang="en-GB" sz="1050" b="1">
                  <a:solidFill>
                    <a:srgbClr val="333333"/>
                  </a:solidFill>
                </a:rPr>
                <a:t>icon</a:t>
              </a:r>
              <a:r>
                <a:rPr lang="en-GB" sz="105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27345193-A2C5-4033-BA89-7C41AB532DC0}"/>
                </a:ext>
              </a:extLst>
            </p:cNvPr>
            <p:cNvSpPr txBox="1"/>
            <p:nvPr/>
          </p:nvSpPr>
          <p:spPr>
            <a:xfrm>
              <a:off x="838199" y="4063370"/>
              <a:ext cx="3507557" cy="577081"/>
            </a:xfrm>
            <a:prstGeom prst="rect">
              <a:avLst/>
            </a:prstGeom>
            <a:noFill/>
          </p:spPr>
          <p:txBody>
            <a:bodyPr wrap="square" rtlCol="0">
              <a:spAutoFit/>
            </a:bodyPr>
            <a:lstStyle/>
            <a:p>
              <a:r>
                <a:rPr lang="en-GB" sz="1050" b="1">
                  <a:solidFill>
                    <a:srgbClr val="333333"/>
                  </a:solidFill>
                </a:rPr>
                <a:t>2. </a:t>
              </a:r>
              <a:r>
                <a:rPr lang="en-GB" sz="1050">
                  <a:solidFill>
                    <a:srgbClr val="333333"/>
                  </a:solidFill>
                </a:rPr>
                <a:t>Click on the </a:t>
              </a:r>
              <a:r>
                <a:rPr lang="en-GB" sz="1050" b="1">
                  <a:solidFill>
                    <a:srgbClr val="333333"/>
                  </a:solidFill>
                </a:rPr>
                <a:t>Format Picture </a:t>
              </a:r>
              <a:r>
                <a:rPr lang="en-GB" sz="1050">
                  <a:solidFill>
                    <a:srgbClr val="333333"/>
                  </a:solidFill>
                </a:rPr>
                <a:t>tab in the ribbon and use the tools to edit the image.</a:t>
              </a:r>
            </a:p>
          </p:txBody>
        </p:sp>
        <p:sp>
          <p:nvSpPr>
            <p:cNvPr id="23" name="TextBox 22">
              <a:extLst>
                <a:ext uri="{FF2B5EF4-FFF2-40B4-BE49-F238E27FC236}">
                  <a16:creationId xmlns:a16="http://schemas.microsoft.com/office/drawing/2014/main" id="{2AE7F111-E473-457E-878E-B57AD9B5118F}"/>
                </a:ext>
              </a:extLst>
            </p:cNvPr>
            <p:cNvSpPr txBox="1"/>
            <p:nvPr/>
          </p:nvSpPr>
          <p:spPr>
            <a:xfrm>
              <a:off x="838199" y="4617885"/>
              <a:ext cx="3507557" cy="577081"/>
            </a:xfrm>
            <a:prstGeom prst="rect">
              <a:avLst/>
            </a:prstGeom>
            <a:noFill/>
          </p:spPr>
          <p:txBody>
            <a:bodyPr wrap="square" rtlCol="0">
              <a:spAutoFit/>
            </a:bodyPr>
            <a:lstStyle/>
            <a:p>
              <a:r>
                <a:rPr lang="en-GB" sz="1050" b="1">
                  <a:solidFill>
                    <a:srgbClr val="333333"/>
                  </a:solidFill>
                </a:rPr>
                <a:t>3. </a:t>
              </a:r>
              <a:r>
                <a:rPr lang="en-GB" sz="1050">
                  <a:solidFill>
                    <a:srgbClr val="333333"/>
                  </a:solidFill>
                </a:rPr>
                <a:t>Choose </a:t>
              </a:r>
              <a:r>
                <a:rPr lang="en-GB" sz="1050" b="1">
                  <a:solidFill>
                    <a:srgbClr val="333333"/>
                  </a:solidFill>
                </a:rPr>
                <a:t>Crop</a:t>
              </a:r>
              <a:r>
                <a:rPr lang="en-GB" sz="1050">
                  <a:solidFill>
                    <a:srgbClr val="333333"/>
                  </a:solidFill>
                </a:rPr>
                <a:t> to resize and move the image within the placeholder, using the white circles in the corners of the image.</a:t>
              </a:r>
            </a:p>
          </p:txBody>
        </p:sp>
        <p:sp>
          <p:nvSpPr>
            <p:cNvPr id="24" name="TextBox 23">
              <a:extLst>
                <a:ext uri="{FF2B5EF4-FFF2-40B4-BE49-F238E27FC236}">
                  <a16:creationId xmlns:a16="http://schemas.microsoft.com/office/drawing/2014/main" id="{47F715BD-A296-46FA-9294-FBFA1B8A6C0E}"/>
                </a:ext>
              </a:extLst>
            </p:cNvPr>
            <p:cNvSpPr txBox="1"/>
            <p:nvPr/>
          </p:nvSpPr>
          <p:spPr>
            <a:xfrm>
              <a:off x="838199" y="5356549"/>
              <a:ext cx="3507557" cy="577081"/>
            </a:xfrm>
            <a:prstGeom prst="rect">
              <a:avLst/>
            </a:prstGeom>
            <a:noFill/>
          </p:spPr>
          <p:txBody>
            <a:bodyPr wrap="square" rtlCol="0">
              <a:spAutoFit/>
            </a:bodyPr>
            <a:lstStyle/>
            <a:p>
              <a:r>
                <a:rPr lang="en-GB" sz="1050" b="1">
                  <a:solidFill>
                    <a:srgbClr val="333333"/>
                  </a:solidFill>
                </a:rPr>
                <a:t>4. </a:t>
              </a:r>
              <a:r>
                <a:rPr lang="en-GB" sz="1050">
                  <a:solidFill>
                    <a:srgbClr val="333333"/>
                  </a:solidFill>
                </a:rPr>
                <a:t>Once you are happy with your image, right click on it and select ‘</a:t>
              </a:r>
              <a:r>
                <a:rPr lang="en-GB" sz="1050" b="1">
                  <a:solidFill>
                    <a:srgbClr val="333333"/>
                  </a:solidFill>
                </a:rPr>
                <a:t>Send to back</a:t>
              </a:r>
              <a:r>
                <a:rPr lang="en-GB" sz="1050">
                  <a:solidFill>
                    <a:srgbClr val="333333"/>
                  </a:solidFill>
                </a:rPr>
                <a:t>’.</a:t>
              </a:r>
            </a:p>
          </p:txBody>
        </p:sp>
        <p:sp>
          <p:nvSpPr>
            <p:cNvPr id="25" name="TextBox 24">
              <a:extLst>
                <a:ext uri="{FF2B5EF4-FFF2-40B4-BE49-F238E27FC236}">
                  <a16:creationId xmlns:a16="http://schemas.microsoft.com/office/drawing/2014/main" id="{E29CBD22-F6EA-41FD-9CCA-1BD9B5C17CAC}"/>
                </a:ext>
              </a:extLst>
            </p:cNvPr>
            <p:cNvSpPr txBox="1"/>
            <p:nvPr/>
          </p:nvSpPr>
          <p:spPr>
            <a:xfrm>
              <a:off x="838199" y="1867808"/>
              <a:ext cx="3507557" cy="1223412"/>
            </a:xfrm>
            <a:prstGeom prst="rect">
              <a:avLst/>
            </a:prstGeom>
            <a:noFill/>
          </p:spPr>
          <p:txBody>
            <a:bodyPr wrap="square" rtlCol="0">
              <a:spAutoFit/>
            </a:bodyPr>
            <a:lstStyle/>
            <a:p>
              <a:r>
                <a:rPr lang="en-GB" sz="1050" b="1">
                  <a:solidFill>
                    <a:srgbClr val="333333"/>
                  </a:solidFill>
                </a:rPr>
                <a:t>On this slide you will need to insert an image into the large picture placeholder first.</a:t>
              </a:r>
            </a:p>
            <a:p>
              <a:r>
                <a:rPr lang="en-GB" sz="1050">
                  <a:solidFill>
                    <a:srgbClr val="333333"/>
                  </a:solidFill>
                </a:rPr>
                <a:t>Once you’ve inserted an image, following the instructions below, you can then </a:t>
              </a:r>
              <a:r>
                <a:rPr lang="en-GB" sz="1050">
                  <a:solidFill>
                    <a:srgbClr val="35B7BA"/>
                  </a:solidFill>
                </a:rPr>
                <a:t>enter text and icons into the placeholders.</a:t>
              </a:r>
              <a:endParaRPr lang="en-GB" sz="1050" b="1">
                <a:solidFill>
                  <a:srgbClr val="35B7BA"/>
                </a:solidFill>
              </a:endParaRPr>
            </a:p>
          </p:txBody>
        </p:sp>
        <p:sp>
          <p:nvSpPr>
            <p:cNvPr id="26" name="Rectangle 25">
              <a:extLst>
                <a:ext uri="{FF2B5EF4-FFF2-40B4-BE49-F238E27FC236}">
                  <a16:creationId xmlns:a16="http://schemas.microsoft.com/office/drawing/2014/main" id="{3265F8A4-A01F-4873-8503-AF1972D5E33F}"/>
                </a:ext>
              </a:extLst>
            </p:cNvPr>
            <p:cNvSpPr/>
            <p:nvPr/>
          </p:nvSpPr>
          <p:spPr>
            <a:xfrm>
              <a:off x="838200" y="3289777"/>
              <a:ext cx="3507557"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350">
                <a:solidFill>
                  <a:prstClr val="white"/>
                </a:solidFill>
              </a:endParaRPr>
            </a:p>
          </p:txBody>
        </p:sp>
      </p:grpSp>
    </p:spTree>
    <p:extLst>
      <p:ext uri="{BB962C8B-B14F-4D97-AF65-F5344CB8AC3E}">
        <p14:creationId xmlns:p14="http://schemas.microsoft.com/office/powerpoint/2010/main" val="4132052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7D2B2A26-E467-4384-90CB-51A310860BC3}"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828970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C415C5A3-1FA2-46A1-960A-8CBE6C0BD2AB}"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59808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DE4C24-B30D-481F-A8F7-D7BDB819DEE9}"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335292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E2F630A6-7BBB-4083-8F6B-0EE615E52943}"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525580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CCA5E88C-420D-40A8-82E5-CFE88961BB85}"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8600047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en-GB">
              <a:solidFill>
                <a:srgbClr val="323D43"/>
              </a:solidFill>
            </a:endParaRPr>
          </a:p>
        </p:txBody>
      </p:sp>
      <p:sp>
        <p:nvSpPr>
          <p:cNvPr id="8" name="Footer Placeholder 7"/>
          <p:cNvSpPr>
            <a:spLocks noGrp="1"/>
          </p:cNvSpPr>
          <p:nvPr>
            <p:ph type="ftr" sz="quarter" idx="11"/>
          </p:nvPr>
        </p:nvSpPr>
        <p:spPr/>
        <p:txBody>
          <a:bodyPr/>
          <a:lstStyle/>
          <a:p>
            <a:pPr>
              <a:defRPr/>
            </a:pPr>
            <a:endParaRPr lang="en-GB">
              <a:solidFill>
                <a:srgbClr val="323D43"/>
              </a:solidFill>
            </a:endParaRPr>
          </a:p>
        </p:txBody>
      </p:sp>
      <p:sp>
        <p:nvSpPr>
          <p:cNvPr id="9" name="Slide Number Placeholder 8"/>
          <p:cNvSpPr>
            <a:spLocks noGrp="1"/>
          </p:cNvSpPr>
          <p:nvPr>
            <p:ph type="sldNum" sz="quarter" idx="12"/>
          </p:nvPr>
        </p:nvSpPr>
        <p:spPr/>
        <p:txBody>
          <a:bodyPr/>
          <a:lstStyle/>
          <a:p>
            <a:pPr>
              <a:defRPr/>
            </a:pPr>
            <a:fld id="{E67E9233-92AE-41EB-BA99-4CF4902DDD86}"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18057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a:solidFill>
                <a:srgbClr val="323D43"/>
              </a:solidFill>
            </a:endParaRPr>
          </a:p>
        </p:txBody>
      </p:sp>
      <p:sp>
        <p:nvSpPr>
          <p:cNvPr id="4" name="Footer Placeholder 3"/>
          <p:cNvSpPr>
            <a:spLocks noGrp="1"/>
          </p:cNvSpPr>
          <p:nvPr>
            <p:ph type="ftr" sz="quarter" idx="11"/>
          </p:nvPr>
        </p:nvSpPr>
        <p:spPr/>
        <p:txBody>
          <a:bodyPr/>
          <a:lstStyle/>
          <a:p>
            <a:pPr>
              <a:defRPr/>
            </a:pPr>
            <a:endParaRPr lang="en-GB">
              <a:solidFill>
                <a:srgbClr val="323D43"/>
              </a:solidFill>
            </a:endParaRPr>
          </a:p>
        </p:txBody>
      </p:sp>
      <p:sp>
        <p:nvSpPr>
          <p:cNvPr id="5" name="Slide Number Placeholder 4"/>
          <p:cNvSpPr>
            <a:spLocks noGrp="1"/>
          </p:cNvSpPr>
          <p:nvPr>
            <p:ph type="sldNum" sz="quarter" idx="12"/>
          </p:nvPr>
        </p:nvSpPr>
        <p:spPr/>
        <p:txBody>
          <a:bodyPr/>
          <a:lstStyle/>
          <a:p>
            <a:pPr>
              <a:defRPr/>
            </a:pPr>
            <a:fld id="{18DE4C24-B30D-481F-A8F7-D7BDB819DEE9}"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362513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323D43"/>
              </a:solidFill>
            </a:endParaRPr>
          </a:p>
        </p:txBody>
      </p:sp>
      <p:sp>
        <p:nvSpPr>
          <p:cNvPr id="3" name="Footer Placeholder 2"/>
          <p:cNvSpPr>
            <a:spLocks noGrp="1"/>
          </p:cNvSpPr>
          <p:nvPr>
            <p:ph type="ftr" sz="quarter" idx="11"/>
          </p:nvPr>
        </p:nvSpPr>
        <p:spPr/>
        <p:txBody>
          <a:bodyPr/>
          <a:lstStyle/>
          <a:p>
            <a:pPr>
              <a:defRPr/>
            </a:pPr>
            <a:endParaRPr lang="en-GB">
              <a:solidFill>
                <a:srgbClr val="323D43"/>
              </a:solidFill>
            </a:endParaRPr>
          </a:p>
        </p:txBody>
      </p:sp>
      <p:sp>
        <p:nvSpPr>
          <p:cNvPr id="4" name="Slide Number Placeholder 3"/>
          <p:cNvSpPr>
            <a:spLocks noGrp="1"/>
          </p:cNvSpPr>
          <p:nvPr>
            <p:ph type="sldNum" sz="quarter" idx="12"/>
          </p:nvPr>
        </p:nvSpPr>
        <p:spPr/>
        <p:txBody>
          <a:bodyPr/>
          <a:lstStyle/>
          <a:p>
            <a:pPr>
              <a:defRPr/>
            </a:pPr>
            <a:fld id="{CC0C6681-5483-42FB-8C45-CA44878AAC3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970445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B6F548CA-CE7A-45F4-AFF7-53B44B552D4E}"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925597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solidFill>
                <a:srgbClr val="323D43"/>
              </a:solidFill>
            </a:endParaRPr>
          </a:p>
        </p:txBody>
      </p:sp>
      <p:sp>
        <p:nvSpPr>
          <p:cNvPr id="6" name="Footer Placeholder 5"/>
          <p:cNvSpPr>
            <a:spLocks noGrp="1"/>
          </p:cNvSpPr>
          <p:nvPr>
            <p:ph type="ftr" sz="quarter" idx="11"/>
          </p:nvPr>
        </p:nvSpPr>
        <p:spPr/>
        <p:txBody>
          <a:bodyPr/>
          <a:lstStyle/>
          <a:p>
            <a:pPr>
              <a:defRPr/>
            </a:pPr>
            <a:endParaRPr lang="en-GB">
              <a:solidFill>
                <a:srgbClr val="323D43"/>
              </a:solidFill>
            </a:endParaRPr>
          </a:p>
        </p:txBody>
      </p:sp>
      <p:sp>
        <p:nvSpPr>
          <p:cNvPr id="7" name="Slide Number Placeholder 6"/>
          <p:cNvSpPr>
            <a:spLocks noGrp="1"/>
          </p:cNvSpPr>
          <p:nvPr>
            <p:ph type="sldNum" sz="quarter" idx="12"/>
          </p:nvPr>
        </p:nvSpPr>
        <p:spPr/>
        <p:txBody>
          <a:bodyPr/>
          <a:lstStyle/>
          <a:p>
            <a:pPr>
              <a:defRPr/>
            </a:pPr>
            <a:fld id="{48B46EA2-7CDD-48EF-B053-D7663BECB7E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097801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279D1EE7-11E4-4BB2-8284-6158C89918F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34723933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en-GB">
              <a:solidFill>
                <a:srgbClr val="323D43"/>
              </a:solidFill>
            </a:endParaRPr>
          </a:p>
        </p:txBody>
      </p:sp>
      <p:sp>
        <p:nvSpPr>
          <p:cNvPr id="5" name="Footer Placeholder 4"/>
          <p:cNvSpPr>
            <a:spLocks noGrp="1"/>
          </p:cNvSpPr>
          <p:nvPr>
            <p:ph type="ftr" sz="quarter" idx="11"/>
          </p:nvPr>
        </p:nvSpPr>
        <p:spPr/>
        <p:txBody>
          <a:bodyPr/>
          <a:lstStyle/>
          <a:p>
            <a:pPr>
              <a:defRPr/>
            </a:pPr>
            <a:endParaRPr lang="en-GB">
              <a:solidFill>
                <a:srgbClr val="323D43"/>
              </a:solidFill>
            </a:endParaRPr>
          </a:p>
        </p:txBody>
      </p:sp>
      <p:sp>
        <p:nvSpPr>
          <p:cNvPr id="6" name="Slide Number Placeholder 5"/>
          <p:cNvSpPr>
            <a:spLocks noGrp="1"/>
          </p:cNvSpPr>
          <p:nvPr>
            <p:ph type="sldNum" sz="quarter" idx="12"/>
          </p:nvPr>
        </p:nvSpPr>
        <p:spPr/>
        <p:txBody>
          <a:bodyPr/>
          <a:lstStyle/>
          <a:p>
            <a:pPr>
              <a:defRPr/>
            </a:pPr>
            <a:fld id="{AA94A582-1915-4AC3-B157-CDDBB9DFCA8F}" type="slidenum">
              <a:rPr lang="en-GB" smtClean="0">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120746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0C6681-5483-42FB-8C45-CA44878AAC3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0994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F548CA-CE7A-45F4-AFF7-53B44B552D4E}"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24248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323D43"/>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323D43"/>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B46EA2-7CDD-48EF-B053-D7663BECB7EF}" type="slidenum">
              <a:rPr lang="en-GB">
                <a:solidFill>
                  <a:srgbClr val="323D43"/>
                </a:solidFill>
              </a:rPr>
              <a:pPr>
                <a:defRPr/>
              </a:pPr>
              <a:t>‹#›</a:t>
            </a:fld>
            <a:endParaRPr lang="en-GB">
              <a:solidFill>
                <a:srgbClr val="323D43"/>
              </a:solidFill>
            </a:endParaRPr>
          </a:p>
        </p:txBody>
      </p:sp>
    </p:spTree>
    <p:extLst>
      <p:ext uri="{BB962C8B-B14F-4D97-AF65-F5344CB8AC3E}">
        <p14:creationId xmlns:p14="http://schemas.microsoft.com/office/powerpoint/2010/main" val="402965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jpe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5.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pitchFamily="34" charset="0"/>
              </a:defRPr>
            </a:lvl1pPr>
          </a:lstStyle>
          <a:p>
            <a:pPr eaLnBrk="0" fontAlgn="base" hangingPunct="0">
              <a:spcBef>
                <a:spcPct val="0"/>
              </a:spcBef>
              <a:spcAft>
                <a:spcPct val="0"/>
              </a:spcAft>
              <a:defRPr/>
            </a:pPr>
            <a:endParaRPr lang="en-GB">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lgn="ctr" eaLnBrk="0" fontAlgn="base" hangingPunct="0">
              <a:spcBef>
                <a:spcPct val="0"/>
              </a:spcBef>
              <a:spcAft>
                <a:spcPct val="0"/>
              </a:spcAft>
              <a:defRPr/>
            </a:pPr>
            <a:endParaRPr lang="en-GB">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60B6ED3F-8EB0-44B6-BFCB-B61DFF384D53}"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204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41" r:id="rId15"/>
    <p:sldLayoutId id="2147483743" r:id="rId16"/>
    <p:sldLayoutId id="2147483746" r:id="rId17"/>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81134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6173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2400">
              <a:solidFill>
                <a:srgbClr val="323D43"/>
              </a:solidFill>
              <a:latin typeface="Arial" pitchFamily="34"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pitchFamily="34" charset="0"/>
              </a:defRPr>
            </a:lvl1pPr>
          </a:lstStyle>
          <a:p>
            <a:pPr eaLnBrk="0" fontAlgn="base" hangingPunct="0">
              <a:spcBef>
                <a:spcPct val="0"/>
              </a:spcBef>
              <a:spcAft>
                <a:spcPct val="0"/>
              </a:spcAft>
              <a:defRPr/>
            </a:pPr>
            <a:endParaRPr lang="en-US">
              <a:solidFill>
                <a:srgbClr val="323D43"/>
              </a:solidFill>
            </a:endParaRPr>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pitchFamily="34" charset="0"/>
              </a:defRPr>
            </a:lvl1pPr>
          </a:lstStyle>
          <a:p>
            <a:pPr algn="ctr" eaLnBrk="0" fontAlgn="base" hangingPunct="0">
              <a:spcBef>
                <a:spcPct val="0"/>
              </a:spcBef>
              <a:spcAft>
                <a:spcPct val="0"/>
              </a:spcAft>
              <a:defRPr/>
            </a:pPr>
            <a:endParaRPr lang="en-US">
              <a:solidFill>
                <a:srgbClr val="323D43"/>
              </a:solidFill>
            </a:endParaRPr>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smtClean="0">
                <a:latin typeface="Georgia" pitchFamily="18" charset="0"/>
              </a:defRPr>
            </a:lvl1pPr>
          </a:lstStyle>
          <a:p>
            <a:pPr eaLnBrk="0" fontAlgn="base" hangingPunct="0">
              <a:spcBef>
                <a:spcPct val="0"/>
              </a:spcBef>
              <a:spcAft>
                <a:spcPct val="0"/>
              </a:spcAft>
              <a:defRPr/>
            </a:pPr>
            <a:fld id="{552FB68E-DC3C-4A3B-A42E-68E3229FD2F2}" type="slidenum">
              <a:rPr lang="en-GB">
                <a:solidFill>
                  <a:srgbClr val="323D43"/>
                </a:solidFill>
              </a:rPr>
              <a:pPr eaLnBrk="0" fontAlgn="base" hangingPunct="0">
                <a:spcBef>
                  <a:spcPct val="0"/>
                </a:spcBef>
                <a:spcAft>
                  <a:spcPct val="0"/>
                </a:spcAft>
                <a:defRPr/>
              </a:pPr>
              <a:t>‹#›</a:t>
            </a:fld>
            <a:endParaRPr lang="en-GB">
              <a:solidFill>
                <a:srgbClr val="323D43"/>
              </a:solidFill>
            </a:endParaRPr>
          </a:p>
        </p:txBody>
      </p:sp>
      <p:pic>
        <p:nvPicPr>
          <p:cNvPr id="1033" name="Picture 7" descr="marine_blue _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1764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44" r:id="rId14"/>
  </p:sldLayoutIdLst>
  <p:hf sldNum="0"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34" charset="-128"/>
        </a:defRPr>
      </a:lvl5pPr>
      <a:lvl6pPr marL="457200" algn="l" rtl="0" fontAlgn="base">
        <a:spcBef>
          <a:spcPct val="0"/>
        </a:spcBef>
        <a:spcAft>
          <a:spcPct val="0"/>
        </a:spcAft>
        <a:defRPr sz="3500">
          <a:solidFill>
            <a:schemeClr val="tx2"/>
          </a:solidFill>
          <a:latin typeface="Georgia" pitchFamily="18" charset="0"/>
          <a:ea typeface="ＭＳ Ｐゴシック" pitchFamily="34" charset="-128"/>
        </a:defRPr>
      </a:lvl6pPr>
      <a:lvl7pPr marL="914400" algn="l" rtl="0" fontAlgn="base">
        <a:spcBef>
          <a:spcPct val="0"/>
        </a:spcBef>
        <a:spcAft>
          <a:spcPct val="0"/>
        </a:spcAft>
        <a:defRPr sz="3500">
          <a:solidFill>
            <a:schemeClr val="tx2"/>
          </a:solidFill>
          <a:latin typeface="Georgia" pitchFamily="18" charset="0"/>
          <a:ea typeface="ＭＳ Ｐゴシック" pitchFamily="34" charset="-128"/>
        </a:defRPr>
      </a:lvl7pPr>
      <a:lvl8pPr marL="1371600" algn="l" rtl="0" fontAlgn="base">
        <a:spcBef>
          <a:spcPct val="0"/>
        </a:spcBef>
        <a:spcAft>
          <a:spcPct val="0"/>
        </a:spcAft>
        <a:defRPr sz="3500">
          <a:solidFill>
            <a:schemeClr val="tx2"/>
          </a:solidFill>
          <a:latin typeface="Georgia" pitchFamily="18" charset="0"/>
          <a:ea typeface="ＭＳ Ｐゴシック" pitchFamily="34" charset="-128"/>
        </a:defRPr>
      </a:lvl8pPr>
      <a:lvl9pPr marL="1828800" algn="l" rtl="0" fontAlgn="base">
        <a:spcBef>
          <a:spcPct val="0"/>
        </a:spcBef>
        <a:spcAft>
          <a:spcPct val="0"/>
        </a:spcAft>
        <a:defRPr sz="3500">
          <a:solidFill>
            <a:schemeClr val="tx2"/>
          </a:solidFill>
          <a:latin typeface="Georgia" pitchFamily="18" charset="0"/>
          <a:ea typeface="ＭＳ Ｐゴシック" pitchFamily="34"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GB">
              <a:solidFill>
                <a:srgbClr val="323D43"/>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0" fontAlgn="base" hangingPunct="0">
              <a:spcBef>
                <a:spcPct val="0"/>
              </a:spcBef>
              <a:spcAft>
                <a:spcPct val="0"/>
              </a:spcAft>
              <a:defRPr/>
            </a:pPr>
            <a:endParaRPr lang="en-GB">
              <a:solidFill>
                <a:srgbClr val="323D43"/>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defRPr/>
            </a:pPr>
            <a:fld id="{60B6ED3F-8EB0-44B6-BFCB-B61DFF384D53}" type="slidenum">
              <a:rPr lang="en-GB" smtClean="0">
                <a:solidFill>
                  <a:srgbClr val="323D43"/>
                </a:solidFill>
              </a:rPr>
              <a:pPr eaLnBrk="0" fontAlgn="base" hangingPunct="0">
                <a:spcBef>
                  <a:spcPct val="0"/>
                </a:spcBef>
                <a:spcAft>
                  <a:spcPct val="0"/>
                </a:spcAft>
                <a:defRPr/>
              </a:pPr>
              <a:t>‹#›</a:t>
            </a:fld>
            <a:endParaRPr lang="en-GB">
              <a:solidFill>
                <a:srgbClr val="323D43"/>
              </a:solidFill>
            </a:endParaRPr>
          </a:p>
        </p:txBody>
      </p:sp>
    </p:spTree>
    <p:extLst>
      <p:ext uri="{BB962C8B-B14F-4D97-AF65-F5344CB8AC3E}">
        <p14:creationId xmlns:p14="http://schemas.microsoft.com/office/powerpoint/2010/main" val="212990171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ath.ac.uk/photography/free/free_research/content/index.html" TargetMode="External"/><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12"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jpeg"/><Relationship Id="rId4" Type="http://schemas.openxmlformats.org/officeDocument/2006/relationships/image" Target="../media/image47.jpe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5.jpeg"/><Relationship Id="rId4" Type="http://schemas.openxmlformats.org/officeDocument/2006/relationships/image" Target="../media/image60.png"/><Relationship Id="rId9" Type="http://schemas.openxmlformats.org/officeDocument/2006/relationships/image" Target="../media/image65.jpe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59.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hyperlink" Target="http://www.southampton.ac.uk/english/undergraduate/ucas_application.page" TargetMode="External"/><Relationship Id="rId4" Type="http://schemas.openxmlformats.org/officeDocument/2006/relationships/hyperlink" Target="http://www.bristol.ac.uk/study/schools/factsheets" TargetMode="Externa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1.jpe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87409"/>
            <a:ext cx="8496300" cy="1656854"/>
          </a:xfrm>
        </p:spPr>
        <p:txBody>
          <a:bodyPr>
            <a:normAutofit/>
          </a:bodyPr>
          <a:lstStyle/>
          <a:p>
            <a:r>
              <a:rPr lang="en-GB" dirty="0"/>
              <a:t>We’ve heard a lot about </a:t>
            </a:r>
            <a:br>
              <a:rPr lang="en-GB" dirty="0"/>
            </a:br>
            <a:r>
              <a:rPr lang="en-GB" dirty="0"/>
              <a:t>Personal Statements…..</a:t>
            </a:r>
          </a:p>
        </p:txBody>
      </p:sp>
      <p:sp>
        <p:nvSpPr>
          <p:cNvPr id="3" name="Content Placeholder 2"/>
          <p:cNvSpPr>
            <a:spLocks noGrp="1"/>
          </p:cNvSpPr>
          <p:nvPr>
            <p:ph idx="1"/>
          </p:nvPr>
        </p:nvSpPr>
        <p:spPr>
          <a:xfrm>
            <a:off x="323850" y="2564904"/>
            <a:ext cx="8496300" cy="4114800"/>
          </a:xfrm>
        </p:spPr>
        <p:txBody>
          <a:bodyPr/>
          <a:lstStyle/>
          <a:p>
            <a:pPr marL="0" indent="0">
              <a:buNone/>
            </a:pPr>
            <a:endParaRPr lang="en-GB" dirty="0"/>
          </a:p>
          <a:p>
            <a:pPr marL="0" indent="0">
              <a:buNone/>
            </a:pPr>
            <a:r>
              <a:rPr lang="en-GB" sz="4000" dirty="0"/>
              <a:t>……..now we’re ready to write!</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5652120" y="4278524"/>
            <a:ext cx="2705100" cy="1685925"/>
          </a:xfrm>
          <a:prstGeom prst="rect">
            <a:avLst/>
          </a:prstGeom>
        </p:spPr>
      </p:pic>
      <p:pic>
        <p:nvPicPr>
          <p:cNvPr id="1026"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40466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86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915514" y="4549153"/>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71551" y="5380381"/>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78708" y="1484313"/>
            <a:ext cx="7056437" cy="1103549"/>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63599" y="2579640"/>
            <a:ext cx="7056437" cy="1713456"/>
            <a:chOff x="567" y="2795"/>
            <a:chExt cx="4445" cy="590"/>
          </a:xfrm>
        </p:grpSpPr>
        <p:sp>
          <p:nvSpPr>
            <p:cNvPr id="19" name="Rectangle 5"/>
            <p:cNvSpPr>
              <a:spLocks noChangeArrowheads="1"/>
            </p:cNvSpPr>
            <p:nvPr/>
          </p:nvSpPr>
          <p:spPr bwMode="auto">
            <a:xfrm>
              <a:off x="567" y="2795"/>
              <a:ext cx="4445" cy="590"/>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30" y="2886"/>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endParaRPr lang="en-GB" sz="1800" b="1" dirty="0">
                <a:solidFill>
                  <a:srgbClr val="FFFFFF"/>
                </a:solidFill>
              </a:endParaRPr>
            </a:p>
          </p:txBody>
        </p:sp>
      </p:grpSp>
    </p:spTree>
    <p:extLst>
      <p:ext uri="{BB962C8B-B14F-4D97-AF65-F5344CB8AC3E}">
        <p14:creationId xmlns:p14="http://schemas.microsoft.com/office/powerpoint/2010/main" val="38256432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6"/>
          <p:cNvSpPr>
            <a:spLocks noChangeArrowheads="1"/>
          </p:cNvSpPr>
          <p:nvPr/>
        </p:nvSpPr>
        <p:spPr bwMode="auto">
          <a:xfrm>
            <a:off x="3563938" y="2852738"/>
            <a:ext cx="2160587" cy="129698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64" name="Text Box 7"/>
          <p:cNvSpPr txBox="1">
            <a:spLocks noChangeArrowheads="1"/>
          </p:cNvSpPr>
          <p:nvPr/>
        </p:nvSpPr>
        <p:spPr bwMode="auto">
          <a:xfrm>
            <a:off x="3563938" y="3070225"/>
            <a:ext cx="216058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Why this subject?</a:t>
            </a:r>
          </a:p>
        </p:txBody>
      </p:sp>
      <p:sp>
        <p:nvSpPr>
          <p:cNvPr id="153608" name="Line 8"/>
          <p:cNvSpPr>
            <a:spLocks noChangeShapeType="1"/>
          </p:cNvSpPr>
          <p:nvPr/>
        </p:nvSpPr>
        <p:spPr bwMode="auto">
          <a:xfrm flipH="1" flipV="1">
            <a:off x="2268538" y="1484313"/>
            <a:ext cx="1295400" cy="1368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24" name="Group 24"/>
          <p:cNvGrpSpPr>
            <a:grpSpLocks/>
          </p:cNvGrpSpPr>
          <p:nvPr/>
        </p:nvGrpSpPr>
        <p:grpSpPr bwMode="auto">
          <a:xfrm>
            <a:off x="395288" y="476250"/>
            <a:ext cx="1873250" cy="1008063"/>
            <a:chOff x="249" y="300"/>
            <a:chExt cx="1180" cy="635"/>
          </a:xfrm>
        </p:grpSpPr>
        <p:sp>
          <p:nvSpPr>
            <p:cNvPr id="15394" name="Rectangle 10"/>
            <p:cNvSpPr>
              <a:spLocks noChangeArrowheads="1"/>
            </p:cNvSpPr>
            <p:nvPr/>
          </p:nvSpPr>
          <p:spPr bwMode="auto">
            <a:xfrm>
              <a:off x="249" y="300"/>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5" name="Text Box 14"/>
            <p:cNvSpPr txBox="1">
              <a:spLocks noChangeArrowheads="1"/>
            </p:cNvSpPr>
            <p:nvPr/>
          </p:nvSpPr>
          <p:spPr bwMode="auto">
            <a:xfrm>
              <a:off x="249" y="391"/>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University website</a:t>
              </a:r>
            </a:p>
          </p:txBody>
        </p:sp>
      </p:grpSp>
      <p:sp>
        <p:nvSpPr>
          <p:cNvPr id="153618" name="Line 18"/>
          <p:cNvSpPr>
            <a:spLocks noChangeShapeType="1"/>
          </p:cNvSpPr>
          <p:nvPr/>
        </p:nvSpPr>
        <p:spPr bwMode="auto">
          <a:xfrm>
            <a:off x="1323759" y="1507598"/>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153619" name="Line 19"/>
          <p:cNvSpPr>
            <a:spLocks noChangeShapeType="1"/>
          </p:cNvSpPr>
          <p:nvPr/>
        </p:nvSpPr>
        <p:spPr bwMode="auto">
          <a:xfrm>
            <a:off x="1331913" y="3068638"/>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153620" name="Line 20"/>
          <p:cNvSpPr>
            <a:spLocks noChangeShapeType="1"/>
          </p:cNvSpPr>
          <p:nvPr/>
        </p:nvSpPr>
        <p:spPr bwMode="auto">
          <a:xfrm>
            <a:off x="1331913" y="4724400"/>
            <a:ext cx="0" cy="504825"/>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28" name="Group 28"/>
          <p:cNvGrpSpPr>
            <a:grpSpLocks/>
          </p:cNvGrpSpPr>
          <p:nvPr/>
        </p:nvGrpSpPr>
        <p:grpSpPr bwMode="auto">
          <a:xfrm>
            <a:off x="3635375" y="476250"/>
            <a:ext cx="1873250" cy="1008063"/>
            <a:chOff x="2290" y="300"/>
            <a:chExt cx="1180" cy="635"/>
          </a:xfrm>
        </p:grpSpPr>
        <p:sp>
          <p:nvSpPr>
            <p:cNvPr id="15392" name="Rectangle 21"/>
            <p:cNvSpPr>
              <a:spLocks noChangeArrowheads="1"/>
            </p:cNvSpPr>
            <p:nvPr/>
          </p:nvSpPr>
          <p:spPr bwMode="auto">
            <a:xfrm>
              <a:off x="2290" y="300"/>
              <a:ext cx="1179" cy="635"/>
            </a:xfrm>
            <a:prstGeom prst="rect">
              <a:avLst/>
            </a:prstGeom>
            <a:solidFill>
              <a:schemeClr val="hlink"/>
            </a:solidFill>
            <a:ln w="12700" algn="ctr">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3" name="Text Box 22"/>
            <p:cNvSpPr txBox="1">
              <a:spLocks noChangeArrowheads="1"/>
            </p:cNvSpPr>
            <p:nvPr/>
          </p:nvSpPr>
          <p:spPr bwMode="auto">
            <a:xfrm>
              <a:off x="2290" y="391"/>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Visit Open Days</a:t>
              </a:r>
            </a:p>
          </p:txBody>
        </p:sp>
      </p:grpSp>
      <p:sp>
        <p:nvSpPr>
          <p:cNvPr id="153623" name="Line 23"/>
          <p:cNvSpPr>
            <a:spLocks noChangeShapeType="1"/>
          </p:cNvSpPr>
          <p:nvPr/>
        </p:nvSpPr>
        <p:spPr bwMode="auto">
          <a:xfrm flipV="1">
            <a:off x="4572000" y="1484313"/>
            <a:ext cx="0" cy="13684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32" name="Group 32"/>
          <p:cNvGrpSpPr>
            <a:grpSpLocks/>
          </p:cNvGrpSpPr>
          <p:nvPr/>
        </p:nvGrpSpPr>
        <p:grpSpPr bwMode="auto">
          <a:xfrm>
            <a:off x="395288" y="2060575"/>
            <a:ext cx="1873250" cy="1008063"/>
            <a:chOff x="249" y="1298"/>
            <a:chExt cx="1180" cy="635"/>
          </a:xfrm>
        </p:grpSpPr>
        <p:sp>
          <p:nvSpPr>
            <p:cNvPr id="15390" name="Rectangle 33"/>
            <p:cNvSpPr>
              <a:spLocks noChangeArrowheads="1"/>
            </p:cNvSpPr>
            <p:nvPr/>
          </p:nvSpPr>
          <p:spPr bwMode="auto">
            <a:xfrm>
              <a:off x="249" y="1298"/>
              <a:ext cx="1179" cy="635"/>
            </a:xfrm>
            <a:prstGeom prst="rect">
              <a:avLst/>
            </a:prstGeom>
            <a:solidFill>
              <a:schemeClr val="bg2"/>
            </a:solidFill>
            <a:ln w="1270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91" name="Text Box 34"/>
            <p:cNvSpPr txBox="1">
              <a:spLocks noChangeArrowheads="1"/>
            </p:cNvSpPr>
            <p:nvPr/>
          </p:nvSpPr>
          <p:spPr bwMode="auto">
            <a:xfrm>
              <a:off x="249" y="1389"/>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University prospectus</a:t>
              </a:r>
            </a:p>
          </p:txBody>
        </p:sp>
      </p:grpSp>
      <p:grpSp>
        <p:nvGrpSpPr>
          <p:cNvPr id="153635" name="Group 35"/>
          <p:cNvGrpSpPr>
            <a:grpSpLocks/>
          </p:cNvGrpSpPr>
          <p:nvPr/>
        </p:nvGrpSpPr>
        <p:grpSpPr bwMode="auto">
          <a:xfrm>
            <a:off x="395288" y="3644900"/>
            <a:ext cx="1873250" cy="1008063"/>
            <a:chOff x="249" y="2296"/>
            <a:chExt cx="1180" cy="635"/>
          </a:xfrm>
        </p:grpSpPr>
        <p:sp>
          <p:nvSpPr>
            <p:cNvPr id="15388" name="Rectangle 36"/>
            <p:cNvSpPr>
              <a:spLocks noChangeArrowheads="1"/>
            </p:cNvSpPr>
            <p:nvPr/>
          </p:nvSpPr>
          <p:spPr bwMode="auto">
            <a:xfrm>
              <a:off x="249" y="2296"/>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9" name="Text Box 37"/>
            <p:cNvSpPr txBox="1">
              <a:spLocks noChangeArrowheads="1"/>
            </p:cNvSpPr>
            <p:nvPr/>
          </p:nvSpPr>
          <p:spPr bwMode="auto">
            <a:xfrm>
              <a:off x="249" y="2387"/>
              <a:ext cx="1180"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Course brochure</a:t>
              </a:r>
            </a:p>
          </p:txBody>
        </p:sp>
      </p:grpSp>
      <p:grpSp>
        <p:nvGrpSpPr>
          <p:cNvPr id="153638" name="Group 38"/>
          <p:cNvGrpSpPr>
            <a:grpSpLocks/>
          </p:cNvGrpSpPr>
          <p:nvPr/>
        </p:nvGrpSpPr>
        <p:grpSpPr bwMode="auto">
          <a:xfrm>
            <a:off x="395288" y="5300663"/>
            <a:ext cx="1873250" cy="1008062"/>
            <a:chOff x="249" y="3339"/>
            <a:chExt cx="1180" cy="635"/>
          </a:xfrm>
        </p:grpSpPr>
        <p:sp>
          <p:nvSpPr>
            <p:cNvPr id="15386" name="Rectangle 39"/>
            <p:cNvSpPr>
              <a:spLocks noChangeArrowheads="1"/>
            </p:cNvSpPr>
            <p:nvPr/>
          </p:nvSpPr>
          <p:spPr bwMode="auto">
            <a:xfrm>
              <a:off x="249" y="3339"/>
              <a:ext cx="1179" cy="635"/>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7" name="Text Box 40"/>
            <p:cNvSpPr txBox="1">
              <a:spLocks noChangeArrowheads="1"/>
            </p:cNvSpPr>
            <p:nvPr/>
          </p:nvSpPr>
          <p:spPr bwMode="auto">
            <a:xfrm>
              <a:off x="249" y="3339"/>
              <a:ext cx="1180" cy="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latin typeface="Georgia" pitchFamily="18" charset="0"/>
                </a:rPr>
                <a:t>E-mail admissions tutors</a:t>
              </a:r>
            </a:p>
          </p:txBody>
        </p:sp>
      </p:grpSp>
      <p:grpSp>
        <p:nvGrpSpPr>
          <p:cNvPr id="153643" name="Group 43"/>
          <p:cNvGrpSpPr>
            <a:grpSpLocks/>
          </p:cNvGrpSpPr>
          <p:nvPr/>
        </p:nvGrpSpPr>
        <p:grpSpPr bwMode="auto">
          <a:xfrm>
            <a:off x="6731125" y="2163842"/>
            <a:ext cx="1726380" cy="458529"/>
            <a:chOff x="4286" y="1933"/>
            <a:chExt cx="1180" cy="635"/>
          </a:xfrm>
        </p:grpSpPr>
        <p:sp>
          <p:nvSpPr>
            <p:cNvPr id="15384" name="Rectangle 41"/>
            <p:cNvSpPr>
              <a:spLocks noChangeArrowheads="1"/>
            </p:cNvSpPr>
            <p:nvPr/>
          </p:nvSpPr>
          <p:spPr bwMode="auto">
            <a:xfrm>
              <a:off x="4286" y="1933"/>
              <a:ext cx="1180" cy="635"/>
            </a:xfrm>
            <a:prstGeom prst="rect">
              <a:avLst/>
            </a:prstGeom>
            <a:solidFill>
              <a:schemeClr val="tx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5" name="Text Box 42"/>
            <p:cNvSpPr txBox="1">
              <a:spLocks noChangeArrowheads="1"/>
            </p:cNvSpPr>
            <p:nvPr/>
          </p:nvSpPr>
          <p:spPr bwMode="auto">
            <a:xfrm>
              <a:off x="4286" y="1933"/>
              <a:ext cx="1179" cy="394"/>
            </a:xfrm>
            <a:prstGeom prst="rect">
              <a:avLst/>
            </a:prstGeom>
            <a:solidFill>
              <a:schemeClr val="tx1"/>
            </a:solidFill>
            <a:ln>
              <a:noFill/>
            </a:ln>
            <a:effectLst/>
            <a:extLs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Staff</a:t>
              </a:r>
            </a:p>
          </p:txBody>
        </p:sp>
      </p:grpSp>
      <p:sp>
        <p:nvSpPr>
          <p:cNvPr id="153645" name="Line 45"/>
          <p:cNvSpPr>
            <a:spLocks noChangeShapeType="1"/>
          </p:cNvSpPr>
          <p:nvPr/>
        </p:nvSpPr>
        <p:spPr bwMode="auto">
          <a:xfrm flipV="1">
            <a:off x="5724525" y="2420938"/>
            <a:ext cx="1008063"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grpSp>
        <p:nvGrpSpPr>
          <p:cNvPr id="153648" name="Group 48"/>
          <p:cNvGrpSpPr>
            <a:grpSpLocks/>
          </p:cNvGrpSpPr>
          <p:nvPr/>
        </p:nvGrpSpPr>
        <p:grpSpPr bwMode="auto">
          <a:xfrm>
            <a:off x="3727876" y="5105777"/>
            <a:ext cx="1727844" cy="718189"/>
            <a:chOff x="4241" y="2659"/>
            <a:chExt cx="1180" cy="635"/>
          </a:xfrm>
        </p:grpSpPr>
        <p:sp>
          <p:nvSpPr>
            <p:cNvPr id="15382" name="Rectangle 46"/>
            <p:cNvSpPr>
              <a:spLocks noChangeArrowheads="1"/>
            </p:cNvSpPr>
            <p:nvPr/>
          </p:nvSpPr>
          <p:spPr bwMode="auto">
            <a:xfrm>
              <a:off x="4241" y="2659"/>
              <a:ext cx="1180" cy="635"/>
            </a:xfrm>
            <a:prstGeom prst="rect">
              <a:avLst/>
            </a:prstGeom>
            <a:solidFill>
              <a:schemeClr val="tx2"/>
            </a:solidFill>
            <a:ln w="12700" algn="ctr">
              <a:solidFill>
                <a:schemeClr val="tx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5383" name="Text Box 47"/>
            <p:cNvSpPr txBox="1">
              <a:spLocks noChangeArrowheads="1"/>
            </p:cNvSpPr>
            <p:nvPr/>
          </p:nvSpPr>
          <p:spPr bwMode="auto">
            <a:xfrm>
              <a:off x="4241" y="2750"/>
              <a:ext cx="1179"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UCAS</a:t>
              </a:r>
            </a:p>
          </p:txBody>
        </p:sp>
      </p:grpSp>
      <p:sp>
        <p:nvSpPr>
          <p:cNvPr id="153649" name="Line 49"/>
          <p:cNvSpPr>
            <a:spLocks noChangeShapeType="1"/>
          </p:cNvSpPr>
          <p:nvPr/>
        </p:nvSpPr>
        <p:spPr bwMode="auto">
          <a:xfrm>
            <a:off x="4623470" y="4146852"/>
            <a:ext cx="0" cy="100269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36" name="Line 45"/>
          <p:cNvSpPr>
            <a:spLocks noChangeShapeType="1"/>
          </p:cNvSpPr>
          <p:nvPr/>
        </p:nvSpPr>
        <p:spPr bwMode="auto">
          <a:xfrm>
            <a:off x="5724525" y="3859214"/>
            <a:ext cx="1071339" cy="5857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gn="ctr" eaLnBrk="0" fontAlgn="base" hangingPunct="0">
              <a:spcBef>
                <a:spcPct val="0"/>
              </a:spcBef>
              <a:spcAft>
                <a:spcPct val="0"/>
              </a:spcAft>
            </a:pPr>
            <a:endParaRPr lang="en-GB" sz="1200">
              <a:solidFill>
                <a:srgbClr val="323D43"/>
              </a:solidFill>
              <a:latin typeface="Lucida Sans" pitchFamily="34" charset="0"/>
            </a:endParaRPr>
          </a:p>
        </p:txBody>
      </p:sp>
      <p:sp>
        <p:nvSpPr>
          <p:cNvPr id="39" name="Text Box 42"/>
          <p:cNvSpPr txBox="1">
            <a:spLocks noChangeArrowheads="1"/>
          </p:cNvSpPr>
          <p:nvPr/>
        </p:nvSpPr>
        <p:spPr bwMode="auto">
          <a:xfrm>
            <a:off x="6795864" y="4117182"/>
            <a:ext cx="1724917" cy="969308"/>
          </a:xfrm>
          <a:prstGeom prst="rect">
            <a:avLst/>
          </a:prstGeom>
          <a:solidFill>
            <a:schemeClr val="accent4">
              <a:lumMod val="75000"/>
              <a:lumOff val="25000"/>
            </a:schemeClr>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latin typeface="Georgia" pitchFamily="18" charset="0"/>
              </a:rPr>
              <a:t>Prior knowledge (A-Levels)</a:t>
            </a:r>
          </a:p>
        </p:txBody>
      </p:sp>
      <p:pic>
        <p:nvPicPr>
          <p:cNvPr id="4098"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0305" y="16351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5471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08"/>
                                        </p:tgtEl>
                                        <p:attrNameLst>
                                          <p:attrName>style.visibility</p:attrName>
                                        </p:attrNameLst>
                                      </p:cBhvr>
                                      <p:to>
                                        <p:strVal val="visible"/>
                                      </p:to>
                                    </p:set>
                                    <p:animEffect transition="in" filter="wipe(down)">
                                      <p:cBhvr>
                                        <p:cTn id="7" dur="500"/>
                                        <p:tgtEl>
                                          <p:spTgt spid="15360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3624"/>
                                        </p:tgtEl>
                                        <p:attrNameLst>
                                          <p:attrName>style.visibility</p:attrName>
                                        </p:attrNameLst>
                                      </p:cBhvr>
                                      <p:to>
                                        <p:strVal val="visible"/>
                                      </p:to>
                                    </p:set>
                                    <p:animEffect transition="in" filter="fade">
                                      <p:cBhvr>
                                        <p:cTn id="11" dur="500"/>
                                        <p:tgtEl>
                                          <p:spTgt spid="153624"/>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3618"/>
                                        </p:tgtEl>
                                        <p:attrNameLst>
                                          <p:attrName>style.visibility</p:attrName>
                                        </p:attrNameLst>
                                      </p:cBhvr>
                                      <p:to>
                                        <p:strVal val="visible"/>
                                      </p:to>
                                    </p:set>
                                    <p:animEffect transition="in" filter="wipe(up)">
                                      <p:cBhvr>
                                        <p:cTn id="15" dur="500"/>
                                        <p:tgtEl>
                                          <p:spTgt spid="153618"/>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3632"/>
                                        </p:tgtEl>
                                        <p:attrNameLst>
                                          <p:attrName>style.visibility</p:attrName>
                                        </p:attrNameLst>
                                      </p:cBhvr>
                                      <p:to>
                                        <p:strVal val="visible"/>
                                      </p:to>
                                    </p:set>
                                    <p:animEffect transition="in" filter="fade">
                                      <p:cBhvr>
                                        <p:cTn id="19" dur="500"/>
                                        <p:tgtEl>
                                          <p:spTgt spid="153632"/>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53619"/>
                                        </p:tgtEl>
                                        <p:attrNameLst>
                                          <p:attrName>style.visibility</p:attrName>
                                        </p:attrNameLst>
                                      </p:cBhvr>
                                      <p:to>
                                        <p:strVal val="visible"/>
                                      </p:to>
                                    </p:set>
                                    <p:animEffect transition="in" filter="wipe(up)">
                                      <p:cBhvr>
                                        <p:cTn id="23" dur="500"/>
                                        <p:tgtEl>
                                          <p:spTgt spid="153619"/>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53635"/>
                                        </p:tgtEl>
                                        <p:attrNameLst>
                                          <p:attrName>style.visibility</p:attrName>
                                        </p:attrNameLst>
                                      </p:cBhvr>
                                      <p:to>
                                        <p:strVal val="visible"/>
                                      </p:to>
                                    </p:set>
                                    <p:animEffect transition="in" filter="fade">
                                      <p:cBhvr>
                                        <p:cTn id="27" dur="500"/>
                                        <p:tgtEl>
                                          <p:spTgt spid="153635"/>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3620"/>
                                        </p:tgtEl>
                                        <p:attrNameLst>
                                          <p:attrName>style.visibility</p:attrName>
                                        </p:attrNameLst>
                                      </p:cBhvr>
                                      <p:to>
                                        <p:strVal val="visible"/>
                                      </p:to>
                                    </p:set>
                                    <p:animEffect transition="in" filter="wipe(up)">
                                      <p:cBhvr>
                                        <p:cTn id="31" dur="500"/>
                                        <p:tgtEl>
                                          <p:spTgt spid="153620"/>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3638"/>
                                        </p:tgtEl>
                                        <p:attrNameLst>
                                          <p:attrName>style.visibility</p:attrName>
                                        </p:attrNameLst>
                                      </p:cBhvr>
                                      <p:to>
                                        <p:strVal val="visible"/>
                                      </p:to>
                                    </p:set>
                                    <p:animEffect transition="in" filter="fade">
                                      <p:cBhvr>
                                        <p:cTn id="35" dur="500"/>
                                        <p:tgtEl>
                                          <p:spTgt spid="15363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3623"/>
                                        </p:tgtEl>
                                        <p:attrNameLst>
                                          <p:attrName>style.visibility</p:attrName>
                                        </p:attrNameLst>
                                      </p:cBhvr>
                                      <p:to>
                                        <p:strVal val="visible"/>
                                      </p:to>
                                    </p:set>
                                    <p:animEffect transition="in" filter="wipe(down)">
                                      <p:cBhvr>
                                        <p:cTn id="40" dur="500"/>
                                        <p:tgtEl>
                                          <p:spTgt spid="153623"/>
                                        </p:tgtEl>
                                      </p:cBhvr>
                                    </p:animEffect>
                                  </p:childTnLst>
                                </p:cTn>
                              </p:par>
                            </p:childTnLst>
                          </p:cTn>
                        </p:par>
                        <p:par>
                          <p:cTn id="41" fill="hold" nodeType="afterGroup">
                            <p:stCondLst>
                              <p:cond delay="500"/>
                            </p:stCondLst>
                            <p:childTnLst>
                              <p:par>
                                <p:cTn id="42" presetID="10" presetClass="entr" presetSubtype="0" fill="hold" nodeType="afterEffect">
                                  <p:stCondLst>
                                    <p:cond delay="0"/>
                                  </p:stCondLst>
                                  <p:childTnLst>
                                    <p:set>
                                      <p:cBhvr>
                                        <p:cTn id="43" dur="1" fill="hold">
                                          <p:stCondLst>
                                            <p:cond delay="0"/>
                                          </p:stCondLst>
                                        </p:cTn>
                                        <p:tgtEl>
                                          <p:spTgt spid="153628"/>
                                        </p:tgtEl>
                                        <p:attrNameLst>
                                          <p:attrName>style.visibility</p:attrName>
                                        </p:attrNameLst>
                                      </p:cBhvr>
                                      <p:to>
                                        <p:strVal val="visible"/>
                                      </p:to>
                                    </p:set>
                                    <p:animEffect transition="in" filter="fade">
                                      <p:cBhvr>
                                        <p:cTn id="44" dur="500"/>
                                        <p:tgtEl>
                                          <p:spTgt spid="153628"/>
                                        </p:tgtEl>
                                      </p:cBhvr>
                                    </p:animEffect>
                                  </p:childTnLst>
                                </p:cTn>
                              </p:par>
                            </p:childTnLst>
                          </p:cTn>
                        </p:par>
                      </p:childTnLst>
                    </p:cTn>
                  </p:par>
                  <p:par>
                    <p:cTn id="45" fill="hold">
                      <p:stCondLst>
                        <p:cond delay="indefinite"/>
                      </p:stCondLst>
                      <p:childTnLst>
                        <p:par>
                          <p:cTn id="46" fill="hold" nodeType="after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53645"/>
                                        </p:tgtEl>
                                        <p:attrNameLst>
                                          <p:attrName>style.visibility</p:attrName>
                                        </p:attrNameLst>
                                      </p:cBhvr>
                                      <p:to>
                                        <p:strVal val="visible"/>
                                      </p:to>
                                    </p:set>
                                    <p:animEffect transition="in" filter="wipe(left)">
                                      <p:cBhvr>
                                        <p:cTn id="49" dur="500"/>
                                        <p:tgtEl>
                                          <p:spTgt spid="153645"/>
                                        </p:tgtEl>
                                      </p:cBhvr>
                                    </p:animEffect>
                                  </p:childTnLst>
                                </p:cTn>
                              </p:par>
                            </p:childTnLst>
                          </p:cTn>
                        </p:par>
                        <p:par>
                          <p:cTn id="50" fill="hold" nodeType="afterGroup">
                            <p:stCondLst>
                              <p:cond delay="500"/>
                            </p:stCondLst>
                            <p:childTnLst>
                              <p:par>
                                <p:cTn id="51" presetID="10" presetClass="entr" presetSubtype="0" fill="hold" nodeType="afterEffect">
                                  <p:stCondLst>
                                    <p:cond delay="0"/>
                                  </p:stCondLst>
                                  <p:childTnLst>
                                    <p:set>
                                      <p:cBhvr>
                                        <p:cTn id="52" dur="1" fill="hold">
                                          <p:stCondLst>
                                            <p:cond delay="0"/>
                                          </p:stCondLst>
                                        </p:cTn>
                                        <p:tgtEl>
                                          <p:spTgt spid="153643"/>
                                        </p:tgtEl>
                                        <p:attrNameLst>
                                          <p:attrName>style.visibility</p:attrName>
                                        </p:attrNameLst>
                                      </p:cBhvr>
                                      <p:to>
                                        <p:strVal val="visible"/>
                                      </p:to>
                                    </p:set>
                                    <p:animEffect transition="in" filter="fade">
                                      <p:cBhvr>
                                        <p:cTn id="53" dur="500"/>
                                        <p:tgtEl>
                                          <p:spTgt spid="1536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3649"/>
                                        </p:tgtEl>
                                        <p:attrNameLst>
                                          <p:attrName>style.visibility</p:attrName>
                                        </p:attrNameLst>
                                      </p:cBhvr>
                                      <p:to>
                                        <p:strVal val="visible"/>
                                      </p:to>
                                    </p:set>
                                    <p:animEffect transition="in" filter="wipe(up)">
                                      <p:cBhvr>
                                        <p:cTn id="67" dur="500"/>
                                        <p:tgtEl>
                                          <p:spTgt spid="153649"/>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153648"/>
                                        </p:tgtEl>
                                        <p:attrNameLst>
                                          <p:attrName>style.visibility</p:attrName>
                                        </p:attrNameLst>
                                      </p:cBhvr>
                                      <p:to>
                                        <p:strVal val="visible"/>
                                      </p:to>
                                    </p:set>
                                    <p:animEffect transition="in" filter="fade">
                                      <p:cBhvr>
                                        <p:cTn id="71" dur="500"/>
                                        <p:tgtEl>
                                          <p:spTgt spid="153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8" grpId="0" animBg="1"/>
      <p:bldP spid="153618" grpId="0" animBg="1"/>
      <p:bldP spid="153619" grpId="0" animBg="1"/>
      <p:bldP spid="153620" grpId="0" animBg="1"/>
      <p:bldP spid="153623" grpId="0" animBg="1"/>
      <p:bldP spid="153645" grpId="0" animBg="1"/>
      <p:bldP spid="153649" grpId="0" animBg="1"/>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0392"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Pick a course you want to do or might want to do. </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5 reasons why you want to do that course.</a:t>
            </a:r>
          </a:p>
        </p:txBody>
      </p:sp>
      <p:sp>
        <p:nvSpPr>
          <p:cNvPr id="5" name="TextBox 4"/>
          <p:cNvSpPr txBox="1"/>
          <p:nvPr/>
        </p:nvSpPr>
        <p:spPr>
          <a:xfrm rot="20709130">
            <a:off x="523390" y="1987300"/>
            <a:ext cx="8348508" cy="3416320"/>
          </a:xfrm>
          <a:prstGeom prst="rect">
            <a:avLst/>
          </a:prstGeom>
          <a:solidFill>
            <a:srgbClr val="FFC000"/>
          </a:solidFill>
        </p:spPr>
        <p:txBody>
          <a:bodyPr wrap="square" rtlCol="0">
            <a:spAutoFit/>
          </a:bodyPr>
          <a:lstStyle/>
          <a:p>
            <a:r>
              <a:rPr lang="en-GB" sz="2400" dirty="0">
                <a:solidFill>
                  <a:schemeClr val="tx1">
                    <a:lumMod val="50000"/>
                  </a:schemeClr>
                </a:solidFill>
              </a:rPr>
              <a:t>I find it intriguing how information, and its transmission, plays such a vital role within society. Whilst studying Media Studies, I discovered the fascinating, media dominated world in which we live, and how psychology, politics and contextual factors merge to create media texts. Everything from political policy, to television adverts and magazine articles use language and technology in a way that attempts to win the attention and support of the consumer, and I am keen to pursue further studies in this field.</a:t>
            </a:r>
          </a:p>
        </p:txBody>
      </p:sp>
      <p:sp>
        <p:nvSpPr>
          <p:cNvPr id="7" name="Content Placeholder 2"/>
          <p:cNvSpPr txBox="1">
            <a:spLocks/>
          </p:cNvSpPr>
          <p:nvPr/>
        </p:nvSpPr>
        <p:spPr bwMode="auto">
          <a:xfrm rot="896153">
            <a:off x="323850" y="1700213"/>
            <a:ext cx="8496300" cy="3600995"/>
          </a:xfrm>
          <a:prstGeom prst="rect">
            <a:avLst/>
          </a:prstGeom>
          <a:solidFill>
            <a:srgbClr val="FFC000"/>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a:lstStyle>
          <a:p>
            <a:pPr marL="0" indent="0">
              <a:buFontTx/>
              <a:buNone/>
            </a:pPr>
            <a:r>
              <a:rPr lang="en-GB" kern="0" dirty="0"/>
              <a:t>History is the subject I love most; whether I am analysing interpretations of a totalitarian regime, such as Fascist Italy, or challenging the view of a united England during</a:t>
            </a:r>
            <a:br>
              <a:rPr lang="en-GB" kern="0" dirty="0"/>
            </a:br>
            <a:r>
              <a:rPr lang="en-GB" kern="0" dirty="0"/>
              <a:t>the blitz, I greatly enjoy analysing the past. In particular, my ability to write critically, as opposed to simply describing and accepting the general consensus of historians, makes me a strong history undergraduate because being able to challenge both primary and secondary sources is paramount to the understanding of the past.</a:t>
            </a:r>
          </a:p>
        </p:txBody>
      </p:sp>
    </p:spTree>
    <p:extLst>
      <p:ext uri="{BB962C8B-B14F-4D97-AF65-F5344CB8AC3E}">
        <p14:creationId xmlns:p14="http://schemas.microsoft.com/office/powerpoint/2010/main" val="44080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915514" y="4549153"/>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71551" y="5380381"/>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2692460"/>
            <a:ext cx="7144863" cy="1744602"/>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63599" y="2719038"/>
            <a:ext cx="7056437" cy="1971926"/>
            <a:chOff x="567" y="2843"/>
            <a:chExt cx="4445" cy="679"/>
          </a:xfrm>
        </p:grpSpPr>
        <p:sp>
          <p:nvSpPr>
            <p:cNvPr id="19" name="Rectangle 5"/>
            <p:cNvSpPr>
              <a:spLocks noChangeArrowheads="1"/>
            </p:cNvSpPr>
            <p:nvPr/>
          </p:nvSpPr>
          <p:spPr bwMode="auto">
            <a:xfrm>
              <a:off x="567" y="2843"/>
              <a:ext cx="4445" cy="590"/>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30" y="2886"/>
              <a:ext cx="3674" cy="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366260629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737193C-C290-4FAE-94D5-77C0A7F7FB5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1E24A6-1237-416A-A7AB-731FD1A2BC66}"/>
              </a:ext>
            </a:extLst>
          </p:cNvPr>
          <p:cNvSpPr>
            <a:spLocks noGrp="1"/>
          </p:cNvSpPr>
          <p:nvPr>
            <p:ph type="sldNum" sz="quarter" idx="12"/>
          </p:nvPr>
        </p:nvSpPr>
        <p:spPr/>
        <p:txBody>
          <a:bodyPr/>
          <a:lstStyle/>
          <a:p>
            <a:endParaRPr lang="en-GB" dirty="0"/>
          </a:p>
        </p:txBody>
      </p:sp>
      <p:sp>
        <p:nvSpPr>
          <p:cNvPr id="12" name="Title 11">
            <a:extLst>
              <a:ext uri="{FF2B5EF4-FFF2-40B4-BE49-F238E27FC236}">
                <a16:creationId xmlns:a16="http://schemas.microsoft.com/office/drawing/2014/main" id="{26715C1F-D213-464A-B537-02FE63A620A1}"/>
              </a:ext>
            </a:extLst>
          </p:cNvPr>
          <p:cNvSpPr>
            <a:spLocks noGrp="1"/>
          </p:cNvSpPr>
          <p:nvPr>
            <p:ph type="title"/>
          </p:nvPr>
        </p:nvSpPr>
        <p:spPr>
          <a:xfrm>
            <a:off x="199417" y="631717"/>
            <a:ext cx="4363932" cy="490913"/>
          </a:xfrm>
        </p:spPr>
        <p:txBody>
          <a:bodyPr/>
          <a:lstStyle/>
          <a:p>
            <a:r>
              <a:rPr lang="en-GB" dirty="0">
                <a:solidFill>
                  <a:schemeClr val="accent1"/>
                </a:solidFill>
              </a:rPr>
              <a:t> Show don’t tell</a:t>
            </a:r>
            <a:endParaRPr lang="en-GB" dirty="0"/>
          </a:p>
        </p:txBody>
      </p:sp>
      <p:sp>
        <p:nvSpPr>
          <p:cNvPr id="8" name="Text Placeholder 7">
            <a:extLst>
              <a:ext uri="{FF2B5EF4-FFF2-40B4-BE49-F238E27FC236}">
                <a16:creationId xmlns:a16="http://schemas.microsoft.com/office/drawing/2014/main" id="{C77366E8-E701-483B-906E-C0638396AA33}"/>
              </a:ext>
            </a:extLst>
          </p:cNvPr>
          <p:cNvSpPr>
            <a:spLocks noGrp="1"/>
          </p:cNvSpPr>
          <p:nvPr>
            <p:ph type="body" sz="quarter" idx="15"/>
          </p:nvPr>
        </p:nvSpPr>
        <p:spPr/>
        <p:txBody>
          <a:bodyPr/>
          <a:lstStyle/>
          <a:p>
            <a:r>
              <a:rPr lang="en-GB" dirty="0"/>
              <a:t> </a:t>
            </a:r>
          </a:p>
        </p:txBody>
      </p:sp>
      <p:sp>
        <p:nvSpPr>
          <p:cNvPr id="10" name="Text Placeholder 9">
            <a:extLst>
              <a:ext uri="{FF2B5EF4-FFF2-40B4-BE49-F238E27FC236}">
                <a16:creationId xmlns:a16="http://schemas.microsoft.com/office/drawing/2014/main" id="{4B909F2D-DED2-48D9-871E-B97C94979AEA}"/>
              </a:ext>
            </a:extLst>
          </p:cNvPr>
          <p:cNvSpPr>
            <a:spLocks noGrp="1"/>
          </p:cNvSpPr>
          <p:nvPr>
            <p:ph type="body" sz="quarter" idx="16"/>
          </p:nvPr>
        </p:nvSpPr>
        <p:spPr/>
        <p:txBody>
          <a:bodyPr/>
          <a:lstStyle/>
          <a:p>
            <a:endParaRPr lang="en-GB" dirty="0"/>
          </a:p>
        </p:txBody>
      </p:sp>
      <p:sp>
        <p:nvSpPr>
          <p:cNvPr id="20" name="Text Placeholder 19">
            <a:extLst>
              <a:ext uri="{FF2B5EF4-FFF2-40B4-BE49-F238E27FC236}">
                <a16:creationId xmlns:a16="http://schemas.microsoft.com/office/drawing/2014/main" id="{2CEF5E76-C809-41F5-8AD5-B43E2E97D1A7}"/>
              </a:ext>
            </a:extLst>
          </p:cNvPr>
          <p:cNvSpPr>
            <a:spLocks noGrp="1"/>
          </p:cNvSpPr>
          <p:nvPr>
            <p:ph type="body" sz="quarter" idx="32"/>
          </p:nvPr>
        </p:nvSpPr>
        <p:spPr>
          <a:xfrm>
            <a:off x="-3853" y="426574"/>
            <a:ext cx="9144000" cy="3600"/>
          </a:xfrm>
        </p:spPr>
        <p:txBody>
          <a:bodyPr/>
          <a:lstStyle/>
          <a:p>
            <a:endParaRPr lang="en-GB" dirty="0"/>
          </a:p>
        </p:txBody>
      </p:sp>
      <p:sp>
        <p:nvSpPr>
          <p:cNvPr id="13" name="Text Placeholder 12">
            <a:extLst>
              <a:ext uri="{FF2B5EF4-FFF2-40B4-BE49-F238E27FC236}">
                <a16:creationId xmlns:a16="http://schemas.microsoft.com/office/drawing/2014/main" id="{00B90DBA-4383-49D6-A984-4F400ECB55D1}"/>
              </a:ext>
            </a:extLst>
          </p:cNvPr>
          <p:cNvSpPr>
            <a:spLocks noGrp="1"/>
          </p:cNvSpPr>
          <p:nvPr>
            <p:ph type="body" sz="quarter" idx="22"/>
          </p:nvPr>
        </p:nvSpPr>
        <p:spPr>
          <a:xfrm>
            <a:off x="246005" y="1425088"/>
            <a:ext cx="4067783" cy="4800253"/>
          </a:xfrm>
        </p:spPr>
        <p:txBody>
          <a:bodyPr/>
          <a:lstStyle/>
          <a:p>
            <a:pPr>
              <a:defRPr/>
            </a:pPr>
            <a:r>
              <a:rPr lang="en-GB" sz="2000" dirty="0"/>
              <a:t>Rather than claiming to be enthusiastic or informed about the subject, demonstrate your interest and enthusiasm by describing:</a:t>
            </a:r>
          </a:p>
          <a:p>
            <a:pPr marL="342900" indent="-342900">
              <a:buFont typeface="Arial" panose="020B0604020202020204" pitchFamily="34" charset="0"/>
              <a:buChar char="•"/>
              <a:defRPr/>
            </a:pPr>
            <a:r>
              <a:rPr lang="en-GB" sz="2000" dirty="0"/>
              <a:t>The background to your interest in the subject</a:t>
            </a:r>
          </a:p>
          <a:p>
            <a:pPr marL="342900" indent="-342900">
              <a:buFont typeface="Arial" panose="020B0604020202020204" pitchFamily="34" charset="0"/>
              <a:buChar char="•"/>
              <a:defRPr/>
            </a:pPr>
            <a:r>
              <a:rPr lang="en-GB" sz="2000" dirty="0"/>
              <a:t>Ways in which you are currently following up this enthusiasm</a:t>
            </a:r>
          </a:p>
          <a:p>
            <a:pPr marL="342900" indent="-342900">
              <a:buFont typeface="Arial" panose="020B0604020202020204" pitchFamily="34" charset="0"/>
              <a:buChar char="•"/>
              <a:defRPr/>
            </a:pPr>
            <a:r>
              <a:rPr lang="en-GB" sz="2000" dirty="0"/>
              <a:t>What exactly you know about the subject</a:t>
            </a:r>
          </a:p>
          <a:p>
            <a:pPr marL="342900" indent="-342900">
              <a:buFont typeface="Arial" panose="020B0604020202020204" pitchFamily="34" charset="0"/>
              <a:buChar char="•"/>
              <a:defRPr/>
            </a:pPr>
            <a:r>
              <a:rPr lang="en-GB" sz="2000" dirty="0"/>
              <a:t>Don’t just list what you did, tell us what you learnt from </a:t>
            </a:r>
            <a:r>
              <a:rPr lang="en-GB" sz="1600" b="1" dirty="0"/>
              <a:t>it</a:t>
            </a:r>
          </a:p>
          <a:p>
            <a:pPr>
              <a:defRPr/>
            </a:pPr>
            <a:endParaRPr lang="en-GB" sz="1600" b="1" dirty="0">
              <a:solidFill>
                <a:schemeClr val="accent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7415139" y="6225341"/>
            <a:ext cx="1737511" cy="640135"/>
          </a:xfrm>
          <a:prstGeom prst="rect">
            <a:avLst/>
          </a:prstGeom>
        </p:spPr>
      </p:pic>
      <p:sp>
        <p:nvSpPr>
          <p:cNvPr id="2" name="TextBox 1">
            <a:extLst>
              <a:ext uri="{FF2B5EF4-FFF2-40B4-BE49-F238E27FC236}">
                <a16:creationId xmlns:a16="http://schemas.microsoft.com/office/drawing/2014/main" id="{D7E3C09B-05AC-4D2D-929E-7E2CCF5774F3}"/>
              </a:ext>
            </a:extLst>
          </p:cNvPr>
          <p:cNvSpPr txBox="1"/>
          <p:nvPr/>
        </p:nvSpPr>
        <p:spPr>
          <a:xfrm>
            <a:off x="6084168" y="247565"/>
            <a:ext cx="2860415" cy="640135"/>
          </a:xfrm>
          <a:prstGeom prst="rect">
            <a:avLst/>
          </a:prstGeom>
          <a:solidFill>
            <a:schemeClr val="bg1"/>
          </a:solidFill>
        </p:spPr>
        <p:txBody>
          <a:bodyPr wrap="square" rtlCol="0">
            <a:spAutoFit/>
          </a:bodyPr>
          <a:lstStyle/>
          <a:p>
            <a:endParaRPr lang="en-GB" dirty="0"/>
          </a:p>
        </p:txBody>
      </p:sp>
      <p:sp>
        <p:nvSpPr>
          <p:cNvPr id="5" name="Picture Placeholder 4"/>
          <p:cNvSpPr>
            <a:spLocks noGrp="1"/>
          </p:cNvSpPr>
          <p:nvPr>
            <p:ph type="pic" sz="quarter" idx="24"/>
          </p:nvPr>
        </p:nvSpPr>
        <p:spPr>
          <a:xfrm>
            <a:off x="4525506" y="247565"/>
            <a:ext cx="4571999" cy="6431427"/>
          </a:xfrm>
        </p:spPr>
      </p:sp>
      <p:pic>
        <p:nvPicPr>
          <p:cNvPr id="15" name="Picture 10" descr="26468-02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316" y="426574"/>
            <a:ext cx="4661316" cy="647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49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1000"/>
                                        <p:tgtEl>
                                          <p:spTgt spid="1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1000"/>
                                        <p:tgtEl>
                                          <p:spTgt spid="1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1000"/>
                                        <p:tgtEl>
                                          <p:spTgt spid="1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1" name="Rectangle 3"/>
          <p:cNvSpPr>
            <a:spLocks noChangeArrowheads="1"/>
          </p:cNvSpPr>
          <p:nvPr/>
        </p:nvSpPr>
        <p:spPr bwMode="auto">
          <a:xfrm>
            <a:off x="1979712" y="1432445"/>
            <a:ext cx="56276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GB" sz="3200" dirty="0">
                <a:solidFill>
                  <a:srgbClr val="323D43"/>
                </a:solidFill>
                <a:latin typeface="Georgia" pitchFamily="18" charset="0"/>
                <a:ea typeface="ＭＳ Ｐゴシック" pitchFamily="34" charset="-128"/>
              </a:rPr>
              <a:t>Activity (what have you done) </a:t>
            </a:r>
          </a:p>
          <a:p>
            <a:pPr marL="342900" indent="-342900">
              <a:spcBef>
                <a:spcPct val="20000"/>
              </a:spcBef>
            </a:pPr>
            <a:endParaRPr lang="en-GB" sz="2400" dirty="0">
              <a:solidFill>
                <a:srgbClr val="323D43"/>
              </a:solidFill>
              <a:latin typeface="Georgia" pitchFamily="18" charset="0"/>
              <a:ea typeface="ＭＳ Ｐゴシック" pitchFamily="34" charset="-128"/>
            </a:endParaRPr>
          </a:p>
          <a:p>
            <a:pPr marL="342900" indent="-342900">
              <a:spcBef>
                <a:spcPct val="20000"/>
              </a:spcBef>
            </a:pPr>
            <a:endParaRPr lang="en-GB" sz="3200" dirty="0"/>
          </a:p>
          <a:p>
            <a:pPr marL="342900" indent="-342900">
              <a:spcBef>
                <a:spcPct val="20000"/>
              </a:spcBef>
            </a:pPr>
            <a:endParaRPr lang="en-GB" sz="3200" dirty="0"/>
          </a:p>
          <a:p>
            <a:pPr marL="342900" indent="-342900">
              <a:spcBef>
                <a:spcPct val="20000"/>
              </a:spcBef>
            </a:pPr>
            <a:endParaRPr lang="en-GB" sz="3200" dirty="0"/>
          </a:p>
          <a:p>
            <a:pPr marL="342900" indent="-342900">
              <a:spcBef>
                <a:spcPct val="20000"/>
              </a:spcBef>
            </a:pPr>
            <a:r>
              <a:rPr lang="en-GB" sz="3200" dirty="0"/>
              <a:t>		</a:t>
            </a:r>
            <a:endParaRPr lang="en-GB" sz="2000" dirty="0">
              <a:solidFill>
                <a:srgbClr val="660066"/>
              </a:solidFill>
              <a:latin typeface="Verdana" pitchFamily="34" charset="0"/>
            </a:endParaRPr>
          </a:p>
          <a:p>
            <a:pPr marL="342900" indent="-342900">
              <a:spcBef>
                <a:spcPct val="20000"/>
              </a:spcBef>
            </a:pPr>
            <a:endParaRPr lang="en-GB" sz="2000" dirty="0">
              <a:solidFill>
                <a:srgbClr val="660066"/>
              </a:solidFill>
              <a:latin typeface="Verdana" pitchFamily="34" charset="0"/>
            </a:endParaRPr>
          </a:p>
        </p:txBody>
      </p:sp>
      <p:sp>
        <p:nvSpPr>
          <p:cNvPr id="544776" name="Text Box 8"/>
          <p:cNvSpPr txBox="1">
            <a:spLocks noChangeArrowheads="1"/>
          </p:cNvSpPr>
          <p:nvPr/>
        </p:nvSpPr>
        <p:spPr bwMode="auto">
          <a:xfrm>
            <a:off x="1979712" y="3460722"/>
            <a:ext cx="51924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marL="342900" indent="-342900">
              <a:spcBef>
                <a:spcPct val="20000"/>
              </a:spcBef>
              <a:defRPr/>
            </a:pPr>
            <a:r>
              <a:rPr lang="en-GB" sz="3200" dirty="0">
                <a:solidFill>
                  <a:srgbClr val="323D43"/>
                </a:solidFill>
                <a:latin typeface="Georgia" pitchFamily="18" charset="0"/>
              </a:rPr>
              <a:t>Benefit (skills its given you)</a:t>
            </a:r>
          </a:p>
        </p:txBody>
      </p:sp>
      <p:sp>
        <p:nvSpPr>
          <p:cNvPr id="544777" name="Text Box 9"/>
          <p:cNvSpPr txBox="1">
            <a:spLocks noChangeArrowheads="1"/>
          </p:cNvSpPr>
          <p:nvPr/>
        </p:nvSpPr>
        <p:spPr bwMode="auto">
          <a:xfrm>
            <a:off x="1979712" y="5417014"/>
            <a:ext cx="6715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marL="342900" indent="-342900">
              <a:spcBef>
                <a:spcPct val="20000"/>
              </a:spcBef>
              <a:defRPr/>
            </a:pPr>
            <a:r>
              <a:rPr lang="en-GB" sz="3200" dirty="0">
                <a:solidFill>
                  <a:srgbClr val="323D43"/>
                </a:solidFill>
                <a:latin typeface="Georgia" pitchFamily="18" charset="0"/>
              </a:rPr>
              <a:t>Course (how it relates to the course)</a:t>
            </a:r>
          </a:p>
        </p:txBody>
      </p:sp>
      <p:pic>
        <p:nvPicPr>
          <p:cNvPr id="5122" name="Picture 2" descr="http://www.independentlearningschool.com/attachments/Image/Kozzi-Tilted-keyboard-key---letter-A-441x29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1092721"/>
            <a:ext cx="2100263"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cdn5.kozzi.com/b1/11/520/photo-24677026-tilted-keyboard-key---letter-b.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3053023"/>
            <a:ext cx="2100263"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cdn5.qualitystockphotos.com/b1/11/520/photo-24677015-tilted-keyboard-key---letter-c.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5013325"/>
            <a:ext cx="2088232" cy="13921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G:\6th Form Enrichment\6f tile- Sixth Form_NL_1 inch t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00392" y="170286"/>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6689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44771"/>
                                        </p:tgtEl>
                                        <p:attrNameLst>
                                          <p:attrName>style.visibility</p:attrName>
                                        </p:attrNameLst>
                                      </p:cBhvr>
                                      <p:to>
                                        <p:strVal val="visible"/>
                                      </p:to>
                                    </p:set>
                                    <p:anim calcmode="lin" valueType="num">
                                      <p:cBhvr additive="base">
                                        <p:cTn id="7" dur="500" fill="hold"/>
                                        <p:tgtEl>
                                          <p:spTgt spid="544771"/>
                                        </p:tgtEl>
                                        <p:attrNameLst>
                                          <p:attrName>ppt_x</p:attrName>
                                        </p:attrNameLst>
                                      </p:cBhvr>
                                      <p:tavLst>
                                        <p:tav tm="0">
                                          <p:val>
                                            <p:strVal val="#ppt_x"/>
                                          </p:val>
                                        </p:tav>
                                        <p:tav tm="100000">
                                          <p:val>
                                            <p:strVal val="#ppt_x"/>
                                          </p:val>
                                        </p:tav>
                                      </p:tavLst>
                                    </p:anim>
                                    <p:anim calcmode="lin" valueType="num">
                                      <p:cBhvr additive="base">
                                        <p:cTn id="8" dur="500" fill="hold"/>
                                        <p:tgtEl>
                                          <p:spTgt spid="54477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44776"/>
                                        </p:tgtEl>
                                        <p:attrNameLst>
                                          <p:attrName>style.visibility</p:attrName>
                                        </p:attrNameLst>
                                      </p:cBhvr>
                                      <p:to>
                                        <p:strVal val="visible"/>
                                      </p:to>
                                    </p:set>
                                    <p:anim calcmode="lin" valueType="num">
                                      <p:cBhvr additive="base">
                                        <p:cTn id="16" dur="500" fill="hold"/>
                                        <p:tgtEl>
                                          <p:spTgt spid="544776"/>
                                        </p:tgtEl>
                                        <p:attrNameLst>
                                          <p:attrName>ppt_x</p:attrName>
                                        </p:attrNameLst>
                                      </p:cBhvr>
                                      <p:tavLst>
                                        <p:tav tm="0">
                                          <p:val>
                                            <p:strVal val="#ppt_x"/>
                                          </p:val>
                                        </p:tav>
                                        <p:tav tm="100000">
                                          <p:val>
                                            <p:strVal val="#ppt_x"/>
                                          </p:val>
                                        </p:tav>
                                      </p:tavLst>
                                    </p:anim>
                                    <p:anim calcmode="lin" valueType="num">
                                      <p:cBhvr additive="base">
                                        <p:cTn id="17" dur="500" fill="hold"/>
                                        <p:tgtEl>
                                          <p:spTgt spid="544776"/>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5124"/>
                                        </p:tgtEl>
                                        <p:attrNameLst>
                                          <p:attrName>style.visibility</p:attrName>
                                        </p:attrNameLst>
                                      </p:cBhvr>
                                      <p:to>
                                        <p:strVal val="visible"/>
                                      </p:to>
                                    </p:set>
                                    <p:animEffect transition="in" filter="fade">
                                      <p:cBhvr>
                                        <p:cTn id="20" dur="500"/>
                                        <p:tgtEl>
                                          <p:spTgt spid="51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4777"/>
                                        </p:tgtEl>
                                        <p:attrNameLst>
                                          <p:attrName>style.visibility</p:attrName>
                                        </p:attrNameLst>
                                      </p:cBhvr>
                                      <p:to>
                                        <p:strVal val="visible"/>
                                      </p:to>
                                    </p:set>
                                    <p:anim calcmode="lin" valueType="num">
                                      <p:cBhvr additive="base">
                                        <p:cTn id="25" dur="500" fill="hold"/>
                                        <p:tgtEl>
                                          <p:spTgt spid="544777"/>
                                        </p:tgtEl>
                                        <p:attrNameLst>
                                          <p:attrName>ppt_x</p:attrName>
                                        </p:attrNameLst>
                                      </p:cBhvr>
                                      <p:tavLst>
                                        <p:tav tm="0">
                                          <p:val>
                                            <p:strVal val="#ppt_x"/>
                                          </p:val>
                                        </p:tav>
                                        <p:tav tm="100000">
                                          <p:val>
                                            <p:strVal val="#ppt_x"/>
                                          </p:val>
                                        </p:tav>
                                      </p:tavLst>
                                    </p:anim>
                                    <p:anim calcmode="lin" valueType="num">
                                      <p:cBhvr additive="base">
                                        <p:cTn id="26" dur="500" fill="hold"/>
                                        <p:tgtEl>
                                          <p:spTgt spid="544777"/>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animEffect transition="in" filter="fade">
                                      <p:cBhvr>
                                        <p:cTn id="29"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p:bldP spid="544776" grpId="0"/>
      <p:bldP spid="5447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03140" y="917575"/>
            <a:ext cx="8496300" cy="649288"/>
          </a:xfrm>
        </p:spPr>
        <p:txBody>
          <a:bodyPr/>
          <a:lstStyle/>
          <a:p>
            <a:pPr eaLnBrk="1" hangingPunct="1"/>
            <a:r>
              <a:rPr lang="en-GB" dirty="0"/>
              <a:t>Transferable skills</a:t>
            </a:r>
          </a:p>
        </p:txBody>
      </p:sp>
      <p:sp>
        <p:nvSpPr>
          <p:cNvPr id="22532" name="Text Box 3"/>
          <p:cNvSpPr txBox="1">
            <a:spLocks noChangeArrowheads="1"/>
          </p:cNvSpPr>
          <p:nvPr/>
        </p:nvSpPr>
        <p:spPr bwMode="auto">
          <a:xfrm>
            <a:off x="323850" y="2420938"/>
            <a:ext cx="2087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endParaRPr lang="en-US">
              <a:solidFill>
                <a:srgbClr val="323D43"/>
              </a:solidFill>
            </a:endParaRPr>
          </a:p>
        </p:txBody>
      </p:sp>
      <p:grpSp>
        <p:nvGrpSpPr>
          <p:cNvPr id="193540" name="Group 4"/>
          <p:cNvGrpSpPr>
            <a:grpSpLocks/>
          </p:cNvGrpSpPr>
          <p:nvPr/>
        </p:nvGrpSpPr>
        <p:grpSpPr bwMode="auto">
          <a:xfrm>
            <a:off x="179388" y="1628775"/>
            <a:ext cx="2089150" cy="2017713"/>
            <a:chOff x="204" y="1117"/>
            <a:chExt cx="1316" cy="1271"/>
          </a:xfrm>
        </p:grpSpPr>
        <p:sp>
          <p:nvSpPr>
            <p:cNvPr id="22600" name="AutoShape 5"/>
            <p:cNvSpPr>
              <a:spLocks noChangeArrowheads="1"/>
            </p:cNvSpPr>
            <p:nvPr/>
          </p:nvSpPr>
          <p:spPr bwMode="auto">
            <a:xfrm>
              <a:off x="204" y="1117"/>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601" name="Text Box 6"/>
            <p:cNvSpPr txBox="1">
              <a:spLocks noChangeArrowheads="1"/>
            </p:cNvSpPr>
            <p:nvPr/>
          </p:nvSpPr>
          <p:spPr bwMode="auto">
            <a:xfrm>
              <a:off x="204" y="152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Proactivity</a:t>
              </a:r>
            </a:p>
          </p:txBody>
        </p:sp>
      </p:grpSp>
      <p:grpSp>
        <p:nvGrpSpPr>
          <p:cNvPr id="193543" name="Group 7"/>
          <p:cNvGrpSpPr>
            <a:grpSpLocks/>
          </p:cNvGrpSpPr>
          <p:nvPr/>
        </p:nvGrpSpPr>
        <p:grpSpPr bwMode="auto">
          <a:xfrm>
            <a:off x="1476375" y="3213100"/>
            <a:ext cx="2089150" cy="2017713"/>
            <a:chOff x="975" y="1979"/>
            <a:chExt cx="1316" cy="1271"/>
          </a:xfrm>
        </p:grpSpPr>
        <p:sp>
          <p:nvSpPr>
            <p:cNvPr id="22598" name="AutoShape 8"/>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9" name="Text Box 9"/>
            <p:cNvSpPr txBox="1">
              <a:spLocks noChangeArrowheads="1"/>
            </p:cNvSpPr>
            <p:nvPr/>
          </p:nvSpPr>
          <p:spPr bwMode="auto">
            <a:xfrm>
              <a:off x="975" y="247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Commitment</a:t>
              </a:r>
            </a:p>
          </p:txBody>
        </p:sp>
      </p:grpSp>
      <p:grpSp>
        <p:nvGrpSpPr>
          <p:cNvPr id="193546" name="Group 10"/>
          <p:cNvGrpSpPr>
            <a:grpSpLocks/>
          </p:cNvGrpSpPr>
          <p:nvPr/>
        </p:nvGrpSpPr>
        <p:grpSpPr bwMode="auto">
          <a:xfrm>
            <a:off x="615752" y="4692650"/>
            <a:ext cx="2187576" cy="2017712"/>
            <a:chOff x="524" y="2906"/>
            <a:chExt cx="1378" cy="1271"/>
          </a:xfrm>
        </p:grpSpPr>
        <p:sp>
          <p:nvSpPr>
            <p:cNvPr id="22596" name="AutoShape 11"/>
            <p:cNvSpPr>
              <a:spLocks noChangeArrowheads="1"/>
            </p:cNvSpPr>
            <p:nvPr/>
          </p:nvSpPr>
          <p:spPr bwMode="auto">
            <a:xfrm>
              <a:off x="586" y="290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7" name="Text Box 12"/>
            <p:cNvSpPr txBox="1">
              <a:spLocks noChangeArrowheads="1"/>
            </p:cNvSpPr>
            <p:nvPr/>
          </p:nvSpPr>
          <p:spPr bwMode="auto">
            <a:xfrm>
              <a:off x="524" y="3304"/>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Independent thinking</a:t>
              </a:r>
            </a:p>
          </p:txBody>
        </p:sp>
      </p:grpSp>
      <p:grpSp>
        <p:nvGrpSpPr>
          <p:cNvPr id="193549" name="Group 13"/>
          <p:cNvGrpSpPr>
            <a:grpSpLocks/>
          </p:cNvGrpSpPr>
          <p:nvPr/>
        </p:nvGrpSpPr>
        <p:grpSpPr bwMode="auto">
          <a:xfrm>
            <a:off x="-396875" y="3141663"/>
            <a:ext cx="2089150" cy="2017712"/>
            <a:chOff x="-204" y="2024"/>
            <a:chExt cx="1316" cy="1271"/>
          </a:xfrm>
        </p:grpSpPr>
        <p:sp>
          <p:nvSpPr>
            <p:cNvPr id="22594" name="AutoShape 14"/>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5" name="Text Box 15"/>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Initiative</a:t>
              </a:r>
            </a:p>
          </p:txBody>
        </p:sp>
      </p:grpSp>
      <p:grpSp>
        <p:nvGrpSpPr>
          <p:cNvPr id="193552" name="Group 16"/>
          <p:cNvGrpSpPr>
            <a:grpSpLocks/>
          </p:cNvGrpSpPr>
          <p:nvPr/>
        </p:nvGrpSpPr>
        <p:grpSpPr bwMode="auto">
          <a:xfrm>
            <a:off x="2254251" y="1700213"/>
            <a:ext cx="2103438" cy="2017712"/>
            <a:chOff x="1510" y="1117"/>
            <a:chExt cx="1325" cy="1271"/>
          </a:xfrm>
        </p:grpSpPr>
        <p:sp>
          <p:nvSpPr>
            <p:cNvPr id="22592" name="AutoShape 17"/>
            <p:cNvSpPr>
              <a:spLocks noChangeArrowheads="1"/>
            </p:cNvSpPr>
            <p:nvPr/>
          </p:nvSpPr>
          <p:spPr bwMode="auto">
            <a:xfrm>
              <a:off x="1519" y="1117"/>
              <a:ext cx="1316" cy="1271"/>
            </a:xfrm>
            <a:prstGeom prst="plus">
              <a:avLst>
                <a:gd name="adj" fmla="val 30329"/>
              </a:avLst>
            </a:prstGeom>
            <a:solidFill>
              <a:schemeClr val="accent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3" name="Text Box 18"/>
            <p:cNvSpPr txBox="1">
              <a:spLocks noChangeArrowheads="1"/>
            </p:cNvSpPr>
            <p:nvPr/>
          </p:nvSpPr>
          <p:spPr bwMode="auto">
            <a:xfrm>
              <a:off x="1510" y="1544"/>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Intellectual flexibility</a:t>
              </a:r>
            </a:p>
          </p:txBody>
        </p:sp>
      </p:grpSp>
      <p:grpSp>
        <p:nvGrpSpPr>
          <p:cNvPr id="193555" name="Group 19"/>
          <p:cNvGrpSpPr>
            <a:grpSpLocks/>
          </p:cNvGrpSpPr>
          <p:nvPr/>
        </p:nvGrpSpPr>
        <p:grpSpPr bwMode="auto">
          <a:xfrm>
            <a:off x="3348038" y="3141663"/>
            <a:ext cx="2089150" cy="2017712"/>
            <a:chOff x="2245" y="1979"/>
            <a:chExt cx="1316" cy="1271"/>
          </a:xfrm>
        </p:grpSpPr>
        <p:sp>
          <p:nvSpPr>
            <p:cNvPr id="22590" name="AutoShape 20"/>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1" name="Text Box 21"/>
            <p:cNvSpPr txBox="1">
              <a:spLocks noChangeArrowheads="1"/>
            </p:cNvSpPr>
            <p:nvPr/>
          </p:nvSpPr>
          <p:spPr bwMode="auto">
            <a:xfrm>
              <a:off x="2245" y="2387"/>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Decision making</a:t>
              </a:r>
            </a:p>
          </p:txBody>
        </p:sp>
      </p:grpSp>
      <p:grpSp>
        <p:nvGrpSpPr>
          <p:cNvPr id="193558" name="Group 22"/>
          <p:cNvGrpSpPr>
            <a:grpSpLocks/>
          </p:cNvGrpSpPr>
          <p:nvPr/>
        </p:nvGrpSpPr>
        <p:grpSpPr bwMode="auto">
          <a:xfrm>
            <a:off x="2484438" y="4652963"/>
            <a:ext cx="2089150" cy="2017712"/>
            <a:chOff x="1701" y="2840"/>
            <a:chExt cx="1316" cy="1271"/>
          </a:xfrm>
        </p:grpSpPr>
        <p:sp>
          <p:nvSpPr>
            <p:cNvPr id="22588" name="AutoShape 23"/>
            <p:cNvSpPr>
              <a:spLocks noChangeArrowheads="1"/>
            </p:cNvSpPr>
            <p:nvPr/>
          </p:nvSpPr>
          <p:spPr bwMode="auto">
            <a:xfrm>
              <a:off x="1701" y="2840"/>
              <a:ext cx="1316" cy="1271"/>
            </a:xfrm>
            <a:prstGeom prst="plus">
              <a:avLst>
                <a:gd name="adj" fmla="val 30329"/>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9" name="Text Box 24"/>
            <p:cNvSpPr txBox="1">
              <a:spLocks noChangeArrowheads="1"/>
            </p:cNvSpPr>
            <p:nvPr/>
          </p:nvSpPr>
          <p:spPr bwMode="auto">
            <a:xfrm>
              <a:off x="1701" y="324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Problem solving</a:t>
              </a:r>
            </a:p>
          </p:txBody>
        </p:sp>
      </p:grpSp>
      <p:grpSp>
        <p:nvGrpSpPr>
          <p:cNvPr id="193561" name="Group 25"/>
          <p:cNvGrpSpPr>
            <a:grpSpLocks/>
          </p:cNvGrpSpPr>
          <p:nvPr/>
        </p:nvGrpSpPr>
        <p:grpSpPr bwMode="auto">
          <a:xfrm>
            <a:off x="3635375" y="836613"/>
            <a:ext cx="2160588" cy="2017712"/>
            <a:chOff x="2381" y="663"/>
            <a:chExt cx="1361" cy="1271"/>
          </a:xfrm>
        </p:grpSpPr>
        <p:sp>
          <p:nvSpPr>
            <p:cNvPr id="22586" name="AutoShape 26"/>
            <p:cNvSpPr>
              <a:spLocks noChangeArrowheads="1"/>
            </p:cNvSpPr>
            <p:nvPr/>
          </p:nvSpPr>
          <p:spPr bwMode="auto">
            <a:xfrm>
              <a:off x="2426"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7" name="Text Box 27"/>
            <p:cNvSpPr txBox="1">
              <a:spLocks noChangeArrowheads="1"/>
            </p:cNvSpPr>
            <p:nvPr/>
          </p:nvSpPr>
          <p:spPr bwMode="auto">
            <a:xfrm>
              <a:off x="2381" y="107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Time management</a:t>
              </a:r>
            </a:p>
          </p:txBody>
        </p:sp>
      </p:grpSp>
      <p:grpSp>
        <p:nvGrpSpPr>
          <p:cNvPr id="193564" name="Group 28"/>
          <p:cNvGrpSpPr>
            <a:grpSpLocks/>
          </p:cNvGrpSpPr>
          <p:nvPr/>
        </p:nvGrpSpPr>
        <p:grpSpPr bwMode="auto">
          <a:xfrm>
            <a:off x="4716463" y="2349500"/>
            <a:ext cx="2160587" cy="2017713"/>
            <a:chOff x="3107" y="1480"/>
            <a:chExt cx="1361" cy="1271"/>
          </a:xfrm>
        </p:grpSpPr>
        <p:sp>
          <p:nvSpPr>
            <p:cNvPr id="22584" name="AutoShape 2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5" name="Text Box 3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Enthusiasm</a:t>
              </a:r>
            </a:p>
          </p:txBody>
        </p:sp>
      </p:grpSp>
      <p:grpSp>
        <p:nvGrpSpPr>
          <p:cNvPr id="193567" name="Group 31"/>
          <p:cNvGrpSpPr>
            <a:grpSpLocks/>
          </p:cNvGrpSpPr>
          <p:nvPr/>
        </p:nvGrpSpPr>
        <p:grpSpPr bwMode="auto">
          <a:xfrm>
            <a:off x="5508625" y="908050"/>
            <a:ext cx="2089150" cy="2017713"/>
            <a:chOff x="4014" y="981"/>
            <a:chExt cx="1316" cy="1271"/>
          </a:xfrm>
        </p:grpSpPr>
        <p:sp>
          <p:nvSpPr>
            <p:cNvPr id="22582" name="AutoShape 32"/>
            <p:cNvSpPr>
              <a:spLocks noChangeArrowheads="1"/>
            </p:cNvSpPr>
            <p:nvPr/>
          </p:nvSpPr>
          <p:spPr bwMode="auto">
            <a:xfrm>
              <a:off x="4014" y="981"/>
              <a:ext cx="1316" cy="1271"/>
            </a:xfrm>
            <a:prstGeom prst="plus">
              <a:avLst>
                <a:gd name="adj" fmla="val 30329"/>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3" name="Text Box 33"/>
            <p:cNvSpPr txBox="1">
              <a:spLocks noChangeArrowheads="1"/>
            </p:cNvSpPr>
            <p:nvPr/>
          </p:nvSpPr>
          <p:spPr bwMode="auto">
            <a:xfrm>
              <a:off x="4014" y="138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Response to a challenge</a:t>
              </a:r>
            </a:p>
          </p:txBody>
        </p:sp>
      </p:grpSp>
      <p:grpSp>
        <p:nvGrpSpPr>
          <p:cNvPr id="193570" name="Group 34"/>
          <p:cNvGrpSpPr>
            <a:grpSpLocks/>
          </p:cNvGrpSpPr>
          <p:nvPr/>
        </p:nvGrpSpPr>
        <p:grpSpPr bwMode="auto">
          <a:xfrm>
            <a:off x="4500563" y="4581525"/>
            <a:ext cx="2089150" cy="2017713"/>
            <a:chOff x="2789" y="2886"/>
            <a:chExt cx="1316" cy="1271"/>
          </a:xfrm>
        </p:grpSpPr>
        <p:sp>
          <p:nvSpPr>
            <p:cNvPr id="22580" name="AutoShape 35"/>
            <p:cNvSpPr>
              <a:spLocks noChangeArrowheads="1"/>
            </p:cNvSpPr>
            <p:nvPr/>
          </p:nvSpPr>
          <p:spPr bwMode="auto">
            <a:xfrm>
              <a:off x="2789" y="2886"/>
              <a:ext cx="1316" cy="1271"/>
            </a:xfrm>
            <a:prstGeom prst="plus">
              <a:avLst>
                <a:gd name="adj" fmla="val 30329"/>
              </a:avLst>
            </a:prstGeom>
            <a:solidFill>
              <a:srgbClr val="F00F2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1" name="Text Box 36"/>
            <p:cNvSpPr txBox="1">
              <a:spLocks noChangeArrowheads="1"/>
            </p:cNvSpPr>
            <p:nvPr/>
          </p:nvSpPr>
          <p:spPr bwMode="auto">
            <a:xfrm>
              <a:off x="2789"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Analysis</a:t>
              </a:r>
            </a:p>
          </p:txBody>
        </p:sp>
      </p:grpSp>
      <p:grpSp>
        <p:nvGrpSpPr>
          <p:cNvPr id="193573" name="Group 37"/>
          <p:cNvGrpSpPr>
            <a:grpSpLocks/>
          </p:cNvGrpSpPr>
          <p:nvPr/>
        </p:nvGrpSpPr>
        <p:grpSpPr bwMode="auto">
          <a:xfrm>
            <a:off x="5508626" y="3644900"/>
            <a:ext cx="2159000" cy="2017713"/>
            <a:chOff x="3515" y="2387"/>
            <a:chExt cx="1360" cy="1271"/>
          </a:xfrm>
        </p:grpSpPr>
        <p:sp>
          <p:nvSpPr>
            <p:cNvPr id="22578" name="AutoShape 38"/>
            <p:cNvSpPr>
              <a:spLocks noChangeArrowheads="1"/>
            </p:cNvSpPr>
            <p:nvPr/>
          </p:nvSpPr>
          <p:spPr bwMode="auto">
            <a:xfrm>
              <a:off x="3515"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9" name="Text Box 39"/>
            <p:cNvSpPr txBox="1">
              <a:spLocks noChangeArrowheads="1"/>
            </p:cNvSpPr>
            <p:nvPr/>
          </p:nvSpPr>
          <p:spPr bwMode="auto">
            <a:xfrm>
              <a:off x="3560" y="283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Research Skills</a:t>
              </a:r>
            </a:p>
          </p:txBody>
        </p:sp>
      </p:grpSp>
      <p:grpSp>
        <p:nvGrpSpPr>
          <p:cNvPr id="193576" name="Group 40"/>
          <p:cNvGrpSpPr>
            <a:grpSpLocks/>
          </p:cNvGrpSpPr>
          <p:nvPr/>
        </p:nvGrpSpPr>
        <p:grpSpPr bwMode="auto">
          <a:xfrm>
            <a:off x="6804025" y="2205038"/>
            <a:ext cx="2089150" cy="2017712"/>
            <a:chOff x="4444" y="1842"/>
            <a:chExt cx="1316" cy="1271"/>
          </a:xfrm>
        </p:grpSpPr>
        <p:sp>
          <p:nvSpPr>
            <p:cNvPr id="22576" name="AutoShape 41"/>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7" name="Text Box 42"/>
            <p:cNvSpPr txBox="1">
              <a:spLocks noChangeArrowheads="1"/>
            </p:cNvSpPr>
            <p:nvPr/>
          </p:nvSpPr>
          <p:spPr bwMode="auto">
            <a:xfrm>
              <a:off x="4445" y="2341"/>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Team work</a:t>
              </a:r>
            </a:p>
          </p:txBody>
        </p:sp>
      </p:grpSp>
      <p:grpSp>
        <p:nvGrpSpPr>
          <p:cNvPr id="193579" name="Group 43"/>
          <p:cNvGrpSpPr>
            <a:grpSpLocks/>
          </p:cNvGrpSpPr>
          <p:nvPr/>
        </p:nvGrpSpPr>
        <p:grpSpPr bwMode="auto">
          <a:xfrm>
            <a:off x="7054850" y="4840288"/>
            <a:ext cx="2089150" cy="2017712"/>
            <a:chOff x="4444" y="2886"/>
            <a:chExt cx="1316" cy="1271"/>
          </a:xfrm>
        </p:grpSpPr>
        <p:sp>
          <p:nvSpPr>
            <p:cNvPr id="22574" name="AutoShape 44"/>
            <p:cNvSpPr>
              <a:spLocks noChangeArrowheads="1"/>
            </p:cNvSpPr>
            <p:nvPr/>
          </p:nvSpPr>
          <p:spPr bwMode="auto">
            <a:xfrm>
              <a:off x="4444" y="2886"/>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5" name="Text Box 45"/>
            <p:cNvSpPr txBox="1">
              <a:spLocks noChangeArrowheads="1"/>
            </p:cNvSpPr>
            <p:nvPr/>
          </p:nvSpPr>
          <p:spPr bwMode="auto">
            <a:xfrm>
              <a:off x="4445"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Leadership</a:t>
              </a:r>
            </a:p>
          </p:txBody>
        </p:sp>
      </p:grpSp>
      <p:grpSp>
        <p:nvGrpSpPr>
          <p:cNvPr id="193582" name="Group 46"/>
          <p:cNvGrpSpPr>
            <a:grpSpLocks/>
          </p:cNvGrpSpPr>
          <p:nvPr/>
        </p:nvGrpSpPr>
        <p:grpSpPr bwMode="auto">
          <a:xfrm>
            <a:off x="1258888" y="333375"/>
            <a:ext cx="2305050" cy="2017713"/>
            <a:chOff x="884" y="210"/>
            <a:chExt cx="1452" cy="1271"/>
          </a:xfrm>
        </p:grpSpPr>
        <p:sp>
          <p:nvSpPr>
            <p:cNvPr id="22572" name="AutoShape 47"/>
            <p:cNvSpPr>
              <a:spLocks noChangeArrowheads="1"/>
            </p:cNvSpPr>
            <p:nvPr/>
          </p:nvSpPr>
          <p:spPr bwMode="auto">
            <a:xfrm>
              <a:off x="975" y="210"/>
              <a:ext cx="1316" cy="1271"/>
            </a:xfrm>
            <a:prstGeom prst="plus">
              <a:avLst>
                <a:gd name="adj" fmla="val 30329"/>
              </a:avLst>
            </a:prstGeom>
            <a:solidFill>
              <a:srgbClr val="FE3E1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3" name="Text Box 48"/>
            <p:cNvSpPr txBox="1">
              <a:spLocks noChangeArrowheads="1"/>
            </p:cNvSpPr>
            <p:nvPr/>
          </p:nvSpPr>
          <p:spPr bwMode="auto">
            <a:xfrm>
              <a:off x="884" y="709"/>
              <a:ext cx="145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Communication</a:t>
              </a:r>
            </a:p>
          </p:txBody>
        </p:sp>
      </p:grpSp>
      <p:grpSp>
        <p:nvGrpSpPr>
          <p:cNvPr id="193585" name="Group 49"/>
          <p:cNvGrpSpPr>
            <a:grpSpLocks/>
          </p:cNvGrpSpPr>
          <p:nvPr/>
        </p:nvGrpSpPr>
        <p:grpSpPr bwMode="auto">
          <a:xfrm>
            <a:off x="2771775" y="-387350"/>
            <a:ext cx="2089150" cy="2017713"/>
            <a:chOff x="-204" y="2024"/>
            <a:chExt cx="1316" cy="1271"/>
          </a:xfrm>
        </p:grpSpPr>
        <p:sp>
          <p:nvSpPr>
            <p:cNvPr id="22570" name="AutoShape 50"/>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1" name="Text Box 51"/>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Presenting</a:t>
              </a:r>
            </a:p>
          </p:txBody>
        </p:sp>
      </p:grpSp>
      <p:grpSp>
        <p:nvGrpSpPr>
          <p:cNvPr id="193588" name="Group 52"/>
          <p:cNvGrpSpPr>
            <a:grpSpLocks/>
          </p:cNvGrpSpPr>
          <p:nvPr/>
        </p:nvGrpSpPr>
        <p:grpSpPr bwMode="auto">
          <a:xfrm>
            <a:off x="4859338" y="-458788"/>
            <a:ext cx="2089150" cy="2017713"/>
            <a:chOff x="4444" y="1842"/>
            <a:chExt cx="1316" cy="1271"/>
          </a:xfrm>
        </p:grpSpPr>
        <p:sp>
          <p:nvSpPr>
            <p:cNvPr id="22568" name="AutoShape 53"/>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9" name="Text Box 54"/>
            <p:cNvSpPr txBox="1">
              <a:spLocks noChangeArrowheads="1"/>
            </p:cNvSpPr>
            <p:nvPr/>
          </p:nvSpPr>
          <p:spPr bwMode="auto">
            <a:xfrm>
              <a:off x="4445" y="234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Business acumen</a:t>
              </a:r>
            </a:p>
          </p:txBody>
        </p:sp>
      </p:grpSp>
      <p:grpSp>
        <p:nvGrpSpPr>
          <p:cNvPr id="193591" name="Group 55"/>
          <p:cNvGrpSpPr>
            <a:grpSpLocks/>
          </p:cNvGrpSpPr>
          <p:nvPr/>
        </p:nvGrpSpPr>
        <p:grpSpPr bwMode="auto">
          <a:xfrm>
            <a:off x="7054850" y="0"/>
            <a:ext cx="2089150" cy="2017713"/>
            <a:chOff x="2245" y="1979"/>
            <a:chExt cx="1316" cy="1271"/>
          </a:xfrm>
        </p:grpSpPr>
        <p:sp>
          <p:nvSpPr>
            <p:cNvPr id="22566" name="AutoShape 56"/>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7" name="Text Box 57"/>
            <p:cNvSpPr txBox="1">
              <a:spLocks noChangeArrowheads="1"/>
            </p:cNvSpPr>
            <p:nvPr/>
          </p:nvSpPr>
          <p:spPr bwMode="auto">
            <a:xfrm>
              <a:off x="2245" y="238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Networking</a:t>
              </a:r>
            </a:p>
          </p:txBody>
        </p:sp>
      </p:grpSp>
      <p:grpSp>
        <p:nvGrpSpPr>
          <p:cNvPr id="193594" name="Group 58"/>
          <p:cNvGrpSpPr>
            <a:grpSpLocks/>
          </p:cNvGrpSpPr>
          <p:nvPr/>
        </p:nvGrpSpPr>
        <p:grpSpPr bwMode="auto">
          <a:xfrm>
            <a:off x="0" y="-387350"/>
            <a:ext cx="2160588" cy="2017713"/>
            <a:chOff x="3107" y="1480"/>
            <a:chExt cx="1361" cy="1271"/>
          </a:xfrm>
        </p:grpSpPr>
        <p:sp>
          <p:nvSpPr>
            <p:cNvPr id="22564" name="AutoShape 5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5" name="Text Box 6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 Self-awareness</a:t>
              </a:r>
            </a:p>
          </p:txBody>
        </p:sp>
      </p:grpSp>
      <p:grpSp>
        <p:nvGrpSpPr>
          <p:cNvPr id="193597" name="Group 61"/>
          <p:cNvGrpSpPr>
            <a:grpSpLocks/>
          </p:cNvGrpSpPr>
          <p:nvPr/>
        </p:nvGrpSpPr>
        <p:grpSpPr bwMode="auto">
          <a:xfrm>
            <a:off x="5535613" y="5373688"/>
            <a:ext cx="2133600" cy="2017712"/>
            <a:chOff x="947" y="1979"/>
            <a:chExt cx="1344" cy="1271"/>
          </a:xfrm>
        </p:grpSpPr>
        <p:sp>
          <p:nvSpPr>
            <p:cNvPr id="22562" name="AutoShape 62"/>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3" name="Text Box 63"/>
            <p:cNvSpPr txBox="1">
              <a:spLocks noChangeArrowheads="1"/>
            </p:cNvSpPr>
            <p:nvPr/>
          </p:nvSpPr>
          <p:spPr bwMode="auto">
            <a:xfrm>
              <a:off x="947" y="2408"/>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Foreign language</a:t>
              </a:r>
            </a:p>
          </p:txBody>
        </p:sp>
      </p:grpSp>
      <p:grpSp>
        <p:nvGrpSpPr>
          <p:cNvPr id="193600" name="Group 64"/>
          <p:cNvGrpSpPr>
            <a:grpSpLocks/>
          </p:cNvGrpSpPr>
          <p:nvPr/>
        </p:nvGrpSpPr>
        <p:grpSpPr bwMode="auto">
          <a:xfrm>
            <a:off x="1692275" y="5589588"/>
            <a:ext cx="2089150" cy="2017712"/>
            <a:chOff x="3651" y="2387"/>
            <a:chExt cx="1316" cy="1271"/>
          </a:xfrm>
        </p:grpSpPr>
        <p:sp>
          <p:nvSpPr>
            <p:cNvPr id="22560" name="AutoShape 65"/>
            <p:cNvSpPr>
              <a:spLocks noChangeArrowheads="1"/>
            </p:cNvSpPr>
            <p:nvPr/>
          </p:nvSpPr>
          <p:spPr bwMode="auto">
            <a:xfrm>
              <a:off x="3651"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1" name="Text Box 66"/>
            <p:cNvSpPr txBox="1">
              <a:spLocks noChangeArrowheads="1"/>
            </p:cNvSpPr>
            <p:nvPr/>
          </p:nvSpPr>
          <p:spPr bwMode="auto">
            <a:xfrm>
              <a:off x="3651" y="279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Numeracy</a:t>
              </a:r>
            </a:p>
          </p:txBody>
        </p:sp>
      </p:grpSp>
      <p:grpSp>
        <p:nvGrpSpPr>
          <p:cNvPr id="193603" name="Group 67"/>
          <p:cNvGrpSpPr>
            <a:grpSpLocks/>
          </p:cNvGrpSpPr>
          <p:nvPr/>
        </p:nvGrpSpPr>
        <p:grpSpPr bwMode="auto">
          <a:xfrm>
            <a:off x="7163841" y="3499520"/>
            <a:ext cx="2663826" cy="2017712"/>
            <a:chOff x="2245" y="663"/>
            <a:chExt cx="1678" cy="1271"/>
          </a:xfrm>
        </p:grpSpPr>
        <p:sp>
          <p:nvSpPr>
            <p:cNvPr id="22558" name="AutoShape 68"/>
            <p:cNvSpPr>
              <a:spLocks noChangeArrowheads="1"/>
            </p:cNvSpPr>
            <p:nvPr/>
          </p:nvSpPr>
          <p:spPr bwMode="auto">
            <a:xfrm>
              <a:off x="2471"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9" name="Text Box 69"/>
            <p:cNvSpPr txBox="1">
              <a:spLocks noChangeArrowheads="1"/>
            </p:cNvSpPr>
            <p:nvPr/>
          </p:nvSpPr>
          <p:spPr bwMode="auto">
            <a:xfrm>
              <a:off x="2245" y="1107"/>
              <a:ext cx="1678"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Aft>
                  <a:spcPct val="0"/>
                </a:spcAft>
              </a:pPr>
              <a:r>
                <a:rPr lang="en-GB" sz="2000" dirty="0">
                  <a:solidFill>
                    <a:srgbClr val="FFFFFF"/>
                  </a:solidFill>
                </a:rPr>
                <a:t>Attention</a:t>
              </a:r>
            </a:p>
            <a:p>
              <a:pPr algn="ctr" eaLnBrk="0" fontAlgn="base" hangingPunct="0">
                <a:spcAft>
                  <a:spcPct val="0"/>
                </a:spcAft>
              </a:pPr>
              <a:r>
                <a:rPr lang="en-GB" sz="2000" dirty="0">
                  <a:solidFill>
                    <a:srgbClr val="FFFFFF"/>
                  </a:solidFill>
                </a:rPr>
                <a:t>to detail </a:t>
              </a:r>
            </a:p>
          </p:txBody>
        </p:sp>
      </p:grpSp>
      <p:grpSp>
        <p:nvGrpSpPr>
          <p:cNvPr id="193606" name="Group 70"/>
          <p:cNvGrpSpPr>
            <a:grpSpLocks/>
          </p:cNvGrpSpPr>
          <p:nvPr/>
        </p:nvGrpSpPr>
        <p:grpSpPr bwMode="auto">
          <a:xfrm>
            <a:off x="7524750" y="1052513"/>
            <a:ext cx="2089150" cy="2017712"/>
            <a:chOff x="476" y="2886"/>
            <a:chExt cx="1316" cy="1271"/>
          </a:xfrm>
        </p:grpSpPr>
        <p:sp>
          <p:nvSpPr>
            <p:cNvPr id="22556" name="AutoShape 71"/>
            <p:cNvSpPr>
              <a:spLocks noChangeArrowheads="1"/>
            </p:cNvSpPr>
            <p:nvPr/>
          </p:nvSpPr>
          <p:spPr bwMode="auto">
            <a:xfrm>
              <a:off x="476" y="288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7" name="Text Box 72"/>
            <p:cNvSpPr txBox="1">
              <a:spLocks noChangeArrowheads="1"/>
            </p:cNvSpPr>
            <p:nvPr/>
          </p:nvSpPr>
          <p:spPr bwMode="auto">
            <a:xfrm>
              <a:off x="477" y="3346"/>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Flexibility</a:t>
              </a:r>
            </a:p>
          </p:txBody>
        </p:sp>
      </p:grpSp>
      <p:grpSp>
        <p:nvGrpSpPr>
          <p:cNvPr id="74" name="Group 64"/>
          <p:cNvGrpSpPr>
            <a:grpSpLocks/>
          </p:cNvGrpSpPr>
          <p:nvPr/>
        </p:nvGrpSpPr>
        <p:grpSpPr bwMode="auto">
          <a:xfrm>
            <a:off x="3492500" y="5464176"/>
            <a:ext cx="2124075" cy="2017712"/>
            <a:chOff x="4689" y="2212"/>
            <a:chExt cx="1338" cy="1271"/>
          </a:xfrm>
        </p:grpSpPr>
        <p:sp>
          <p:nvSpPr>
            <p:cNvPr id="75" name="AutoShape 65"/>
            <p:cNvSpPr>
              <a:spLocks noChangeArrowheads="1"/>
            </p:cNvSpPr>
            <p:nvPr/>
          </p:nvSpPr>
          <p:spPr bwMode="auto">
            <a:xfrm>
              <a:off x="4689" y="2212"/>
              <a:ext cx="1316" cy="1271"/>
            </a:xfrm>
            <a:prstGeom prst="plus">
              <a:avLst>
                <a:gd name="adj" fmla="val 30329"/>
              </a:avLst>
            </a:prstGeom>
            <a:solidFill>
              <a:srgbClr val="6600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6" name="Text Box 66"/>
            <p:cNvSpPr txBox="1">
              <a:spLocks noChangeArrowheads="1"/>
            </p:cNvSpPr>
            <p:nvPr/>
          </p:nvSpPr>
          <p:spPr bwMode="auto">
            <a:xfrm>
              <a:off x="4712" y="2640"/>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Critical thinking</a:t>
              </a:r>
            </a:p>
          </p:txBody>
        </p:sp>
      </p:grpSp>
      <p:grpSp>
        <p:nvGrpSpPr>
          <p:cNvPr id="77" name="Group 64"/>
          <p:cNvGrpSpPr>
            <a:grpSpLocks/>
          </p:cNvGrpSpPr>
          <p:nvPr/>
        </p:nvGrpSpPr>
        <p:grpSpPr bwMode="auto">
          <a:xfrm>
            <a:off x="-473868" y="5330547"/>
            <a:ext cx="2152650" cy="2017712"/>
            <a:chOff x="4798" y="2216"/>
            <a:chExt cx="1356" cy="1271"/>
          </a:xfrm>
        </p:grpSpPr>
        <p:sp>
          <p:nvSpPr>
            <p:cNvPr id="78" name="AutoShape 65"/>
            <p:cNvSpPr>
              <a:spLocks noChangeArrowheads="1"/>
            </p:cNvSpPr>
            <p:nvPr/>
          </p:nvSpPr>
          <p:spPr bwMode="auto">
            <a:xfrm>
              <a:off x="4798" y="2216"/>
              <a:ext cx="1316" cy="1271"/>
            </a:xfrm>
            <a:prstGeom prst="plus">
              <a:avLst>
                <a:gd name="adj" fmla="val 30329"/>
              </a:avLst>
            </a:prstGeom>
            <a:solidFill>
              <a:schemeClr val="tx1">
                <a:lumMod val="7500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9" name="Text Box 66"/>
            <p:cNvSpPr txBox="1">
              <a:spLocks noChangeArrowheads="1"/>
            </p:cNvSpPr>
            <p:nvPr/>
          </p:nvSpPr>
          <p:spPr bwMode="auto">
            <a:xfrm>
              <a:off x="4839" y="2713"/>
              <a:ext cx="1315"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Motivation  </a:t>
              </a:r>
            </a:p>
          </p:txBody>
        </p:sp>
      </p:grpSp>
    </p:spTree>
    <p:extLst>
      <p:ext uri="{BB962C8B-B14F-4D97-AF65-F5344CB8AC3E}">
        <p14:creationId xmlns:p14="http://schemas.microsoft.com/office/powerpoint/2010/main" val="3020223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p:cTn id="7" dur="500" fill="hold"/>
                                        <p:tgtEl>
                                          <p:spTgt spid="193540"/>
                                        </p:tgtEl>
                                        <p:attrNameLst>
                                          <p:attrName>ppt_w</p:attrName>
                                        </p:attrNameLst>
                                      </p:cBhvr>
                                      <p:tavLst>
                                        <p:tav tm="0">
                                          <p:val>
                                            <p:fltVal val="0"/>
                                          </p:val>
                                        </p:tav>
                                        <p:tav tm="100000">
                                          <p:val>
                                            <p:strVal val="#ppt_w"/>
                                          </p:val>
                                        </p:tav>
                                      </p:tavLst>
                                    </p:anim>
                                    <p:anim calcmode="lin" valueType="num">
                                      <p:cBhvr>
                                        <p:cTn id="8" dur="500" fill="hold"/>
                                        <p:tgtEl>
                                          <p:spTgt spid="193540"/>
                                        </p:tgtEl>
                                        <p:attrNameLst>
                                          <p:attrName>ppt_h</p:attrName>
                                        </p:attrNameLst>
                                      </p:cBhvr>
                                      <p:tavLst>
                                        <p:tav tm="0">
                                          <p:val>
                                            <p:fltVal val="0"/>
                                          </p:val>
                                        </p:tav>
                                        <p:tav tm="100000">
                                          <p:val>
                                            <p:strVal val="#ppt_h"/>
                                          </p:val>
                                        </p:tav>
                                      </p:tavLst>
                                    </p:anim>
                                    <p:animEffect transition="in" filter="fade">
                                      <p:cBhvr>
                                        <p:cTn id="9" dur="500"/>
                                        <p:tgtEl>
                                          <p:spTgt spid="19354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3555"/>
                                        </p:tgtEl>
                                        <p:attrNameLst>
                                          <p:attrName>style.visibility</p:attrName>
                                        </p:attrNameLst>
                                      </p:cBhvr>
                                      <p:to>
                                        <p:strVal val="visible"/>
                                      </p:to>
                                    </p:set>
                                    <p:anim calcmode="lin" valueType="num">
                                      <p:cBhvr>
                                        <p:cTn id="13" dur="500" fill="hold"/>
                                        <p:tgtEl>
                                          <p:spTgt spid="193555"/>
                                        </p:tgtEl>
                                        <p:attrNameLst>
                                          <p:attrName>ppt_w</p:attrName>
                                        </p:attrNameLst>
                                      </p:cBhvr>
                                      <p:tavLst>
                                        <p:tav tm="0">
                                          <p:val>
                                            <p:fltVal val="0"/>
                                          </p:val>
                                        </p:tav>
                                        <p:tav tm="100000">
                                          <p:val>
                                            <p:strVal val="#ppt_w"/>
                                          </p:val>
                                        </p:tav>
                                      </p:tavLst>
                                    </p:anim>
                                    <p:anim calcmode="lin" valueType="num">
                                      <p:cBhvr>
                                        <p:cTn id="14" dur="500" fill="hold"/>
                                        <p:tgtEl>
                                          <p:spTgt spid="193555"/>
                                        </p:tgtEl>
                                        <p:attrNameLst>
                                          <p:attrName>ppt_h</p:attrName>
                                        </p:attrNameLst>
                                      </p:cBhvr>
                                      <p:tavLst>
                                        <p:tav tm="0">
                                          <p:val>
                                            <p:fltVal val="0"/>
                                          </p:val>
                                        </p:tav>
                                        <p:tav tm="100000">
                                          <p:val>
                                            <p:strVal val="#ppt_h"/>
                                          </p:val>
                                        </p:tav>
                                      </p:tavLst>
                                    </p:anim>
                                    <p:animEffect transition="in" filter="fade">
                                      <p:cBhvr>
                                        <p:cTn id="15" dur="500"/>
                                        <p:tgtEl>
                                          <p:spTgt spid="19355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93576"/>
                                        </p:tgtEl>
                                        <p:attrNameLst>
                                          <p:attrName>style.visibility</p:attrName>
                                        </p:attrNameLst>
                                      </p:cBhvr>
                                      <p:to>
                                        <p:strVal val="visible"/>
                                      </p:to>
                                    </p:set>
                                    <p:anim calcmode="lin" valueType="num">
                                      <p:cBhvr>
                                        <p:cTn id="19" dur="500" fill="hold"/>
                                        <p:tgtEl>
                                          <p:spTgt spid="193576"/>
                                        </p:tgtEl>
                                        <p:attrNameLst>
                                          <p:attrName>ppt_w</p:attrName>
                                        </p:attrNameLst>
                                      </p:cBhvr>
                                      <p:tavLst>
                                        <p:tav tm="0">
                                          <p:val>
                                            <p:fltVal val="0"/>
                                          </p:val>
                                        </p:tav>
                                        <p:tav tm="100000">
                                          <p:val>
                                            <p:strVal val="#ppt_w"/>
                                          </p:val>
                                        </p:tav>
                                      </p:tavLst>
                                    </p:anim>
                                    <p:anim calcmode="lin" valueType="num">
                                      <p:cBhvr>
                                        <p:cTn id="20" dur="500" fill="hold"/>
                                        <p:tgtEl>
                                          <p:spTgt spid="193576"/>
                                        </p:tgtEl>
                                        <p:attrNameLst>
                                          <p:attrName>ppt_h</p:attrName>
                                        </p:attrNameLst>
                                      </p:cBhvr>
                                      <p:tavLst>
                                        <p:tav tm="0">
                                          <p:val>
                                            <p:fltVal val="0"/>
                                          </p:val>
                                        </p:tav>
                                        <p:tav tm="100000">
                                          <p:val>
                                            <p:strVal val="#ppt_h"/>
                                          </p:val>
                                        </p:tav>
                                      </p:tavLst>
                                    </p:anim>
                                    <p:animEffect transition="in" filter="fade">
                                      <p:cBhvr>
                                        <p:cTn id="21" dur="500"/>
                                        <p:tgtEl>
                                          <p:spTgt spid="193576"/>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par>
                          <p:cTn id="28" fill="hold" nodeType="afterGroup">
                            <p:stCondLst>
                              <p:cond delay="2000"/>
                            </p:stCondLst>
                            <p:childTnLst>
                              <p:par>
                                <p:cTn id="29" presetID="53" presetClass="entr" presetSubtype="0" fill="hold" nodeType="afterEffect">
                                  <p:stCondLst>
                                    <p:cond delay="0"/>
                                  </p:stCondLst>
                                  <p:childTnLst>
                                    <p:set>
                                      <p:cBhvr>
                                        <p:cTn id="30" dur="1" fill="hold">
                                          <p:stCondLst>
                                            <p:cond delay="0"/>
                                          </p:stCondLst>
                                        </p:cTn>
                                        <p:tgtEl>
                                          <p:spTgt spid="193552"/>
                                        </p:tgtEl>
                                        <p:attrNameLst>
                                          <p:attrName>style.visibility</p:attrName>
                                        </p:attrNameLst>
                                      </p:cBhvr>
                                      <p:to>
                                        <p:strVal val="visible"/>
                                      </p:to>
                                    </p:set>
                                    <p:anim calcmode="lin" valueType="num">
                                      <p:cBhvr>
                                        <p:cTn id="31" dur="500" fill="hold"/>
                                        <p:tgtEl>
                                          <p:spTgt spid="193552"/>
                                        </p:tgtEl>
                                        <p:attrNameLst>
                                          <p:attrName>ppt_w</p:attrName>
                                        </p:attrNameLst>
                                      </p:cBhvr>
                                      <p:tavLst>
                                        <p:tav tm="0">
                                          <p:val>
                                            <p:fltVal val="0"/>
                                          </p:val>
                                        </p:tav>
                                        <p:tav tm="100000">
                                          <p:val>
                                            <p:strVal val="#ppt_w"/>
                                          </p:val>
                                        </p:tav>
                                      </p:tavLst>
                                    </p:anim>
                                    <p:anim calcmode="lin" valueType="num">
                                      <p:cBhvr>
                                        <p:cTn id="32" dur="500" fill="hold"/>
                                        <p:tgtEl>
                                          <p:spTgt spid="193552"/>
                                        </p:tgtEl>
                                        <p:attrNameLst>
                                          <p:attrName>ppt_h</p:attrName>
                                        </p:attrNameLst>
                                      </p:cBhvr>
                                      <p:tavLst>
                                        <p:tav tm="0">
                                          <p:val>
                                            <p:fltVal val="0"/>
                                          </p:val>
                                        </p:tav>
                                        <p:tav tm="100000">
                                          <p:val>
                                            <p:strVal val="#ppt_h"/>
                                          </p:val>
                                        </p:tav>
                                      </p:tavLst>
                                    </p:anim>
                                    <p:animEffect transition="in" filter="fade">
                                      <p:cBhvr>
                                        <p:cTn id="33" dur="500"/>
                                        <p:tgtEl>
                                          <p:spTgt spid="193552"/>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193573"/>
                                        </p:tgtEl>
                                        <p:attrNameLst>
                                          <p:attrName>style.visibility</p:attrName>
                                        </p:attrNameLst>
                                      </p:cBhvr>
                                      <p:to>
                                        <p:strVal val="visible"/>
                                      </p:to>
                                    </p:set>
                                    <p:anim calcmode="lin" valueType="num">
                                      <p:cBhvr>
                                        <p:cTn id="37" dur="500" fill="hold"/>
                                        <p:tgtEl>
                                          <p:spTgt spid="193573"/>
                                        </p:tgtEl>
                                        <p:attrNameLst>
                                          <p:attrName>ppt_w</p:attrName>
                                        </p:attrNameLst>
                                      </p:cBhvr>
                                      <p:tavLst>
                                        <p:tav tm="0">
                                          <p:val>
                                            <p:fltVal val="0"/>
                                          </p:val>
                                        </p:tav>
                                        <p:tav tm="100000">
                                          <p:val>
                                            <p:strVal val="#ppt_w"/>
                                          </p:val>
                                        </p:tav>
                                      </p:tavLst>
                                    </p:anim>
                                    <p:anim calcmode="lin" valueType="num">
                                      <p:cBhvr>
                                        <p:cTn id="38" dur="500" fill="hold"/>
                                        <p:tgtEl>
                                          <p:spTgt spid="193573"/>
                                        </p:tgtEl>
                                        <p:attrNameLst>
                                          <p:attrName>ppt_h</p:attrName>
                                        </p:attrNameLst>
                                      </p:cBhvr>
                                      <p:tavLst>
                                        <p:tav tm="0">
                                          <p:val>
                                            <p:fltVal val="0"/>
                                          </p:val>
                                        </p:tav>
                                        <p:tav tm="100000">
                                          <p:val>
                                            <p:strVal val="#ppt_h"/>
                                          </p:val>
                                        </p:tav>
                                      </p:tavLst>
                                    </p:anim>
                                    <p:animEffect transition="in" filter="fade">
                                      <p:cBhvr>
                                        <p:cTn id="39" dur="500"/>
                                        <p:tgtEl>
                                          <p:spTgt spid="193573"/>
                                        </p:tgtEl>
                                      </p:cBhvr>
                                    </p:animEffect>
                                  </p:childTnLst>
                                </p:cTn>
                              </p:par>
                              <p:par>
                                <p:cTn id="40" presetID="10" presetClass="exit" presetSubtype="0" fill="hold" grpId="0" nodeType="withEffect">
                                  <p:stCondLst>
                                    <p:cond delay="0"/>
                                  </p:stCondLst>
                                  <p:childTnLst>
                                    <p:animEffect transition="out" filter="fade">
                                      <p:cBhvr>
                                        <p:cTn id="41" dur="500"/>
                                        <p:tgtEl>
                                          <p:spTgt spid="193538"/>
                                        </p:tgtEl>
                                      </p:cBhvr>
                                    </p:animEffect>
                                    <p:set>
                                      <p:cBhvr>
                                        <p:cTn id="42" dur="1" fill="hold">
                                          <p:stCondLst>
                                            <p:cond delay="499"/>
                                          </p:stCondLst>
                                        </p:cTn>
                                        <p:tgtEl>
                                          <p:spTgt spid="193538"/>
                                        </p:tgtEl>
                                        <p:attrNameLst>
                                          <p:attrName>style.visibility</p:attrName>
                                        </p:attrNameLst>
                                      </p:cBhvr>
                                      <p:to>
                                        <p:strVal val="hidden"/>
                                      </p:to>
                                    </p:se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193582"/>
                                        </p:tgtEl>
                                        <p:attrNameLst>
                                          <p:attrName>style.visibility</p:attrName>
                                        </p:attrNameLst>
                                      </p:cBhvr>
                                      <p:to>
                                        <p:strVal val="visible"/>
                                      </p:to>
                                    </p:set>
                                    <p:anim calcmode="lin" valueType="num">
                                      <p:cBhvr>
                                        <p:cTn id="46" dur="500" fill="hold"/>
                                        <p:tgtEl>
                                          <p:spTgt spid="193582"/>
                                        </p:tgtEl>
                                        <p:attrNameLst>
                                          <p:attrName>ppt_w</p:attrName>
                                        </p:attrNameLst>
                                      </p:cBhvr>
                                      <p:tavLst>
                                        <p:tav tm="0">
                                          <p:val>
                                            <p:fltVal val="0"/>
                                          </p:val>
                                        </p:tav>
                                        <p:tav tm="100000">
                                          <p:val>
                                            <p:strVal val="#ppt_w"/>
                                          </p:val>
                                        </p:tav>
                                      </p:tavLst>
                                    </p:anim>
                                    <p:anim calcmode="lin" valueType="num">
                                      <p:cBhvr>
                                        <p:cTn id="47" dur="500" fill="hold"/>
                                        <p:tgtEl>
                                          <p:spTgt spid="193582"/>
                                        </p:tgtEl>
                                        <p:attrNameLst>
                                          <p:attrName>ppt_h</p:attrName>
                                        </p:attrNameLst>
                                      </p:cBhvr>
                                      <p:tavLst>
                                        <p:tav tm="0">
                                          <p:val>
                                            <p:fltVal val="0"/>
                                          </p:val>
                                        </p:tav>
                                        <p:tav tm="100000">
                                          <p:val>
                                            <p:strVal val="#ppt_h"/>
                                          </p:val>
                                        </p:tav>
                                      </p:tavLst>
                                    </p:anim>
                                    <p:animEffect transition="in" filter="fade">
                                      <p:cBhvr>
                                        <p:cTn id="48" dur="500"/>
                                        <p:tgtEl>
                                          <p:spTgt spid="193582"/>
                                        </p:tgtEl>
                                      </p:cBhvr>
                                    </p:animEffect>
                                  </p:childTnLst>
                                </p:cTn>
                              </p:par>
                            </p:childTnLst>
                          </p:cTn>
                        </p:par>
                        <p:par>
                          <p:cTn id="49" fill="hold" nodeType="afterGroup">
                            <p:stCondLst>
                              <p:cond delay="3500"/>
                            </p:stCondLst>
                            <p:childTnLst>
                              <p:par>
                                <p:cTn id="50" presetID="53" presetClass="entr" presetSubtype="0" fill="hold" nodeType="afterEffect">
                                  <p:stCondLst>
                                    <p:cond delay="0"/>
                                  </p:stCondLst>
                                  <p:childTnLst>
                                    <p:set>
                                      <p:cBhvr>
                                        <p:cTn id="51" dur="1" fill="hold">
                                          <p:stCondLst>
                                            <p:cond delay="0"/>
                                          </p:stCondLst>
                                        </p:cTn>
                                        <p:tgtEl>
                                          <p:spTgt spid="193570"/>
                                        </p:tgtEl>
                                        <p:attrNameLst>
                                          <p:attrName>style.visibility</p:attrName>
                                        </p:attrNameLst>
                                      </p:cBhvr>
                                      <p:to>
                                        <p:strVal val="visible"/>
                                      </p:to>
                                    </p:set>
                                    <p:anim calcmode="lin" valueType="num">
                                      <p:cBhvr>
                                        <p:cTn id="52" dur="500" fill="hold"/>
                                        <p:tgtEl>
                                          <p:spTgt spid="193570"/>
                                        </p:tgtEl>
                                        <p:attrNameLst>
                                          <p:attrName>ppt_w</p:attrName>
                                        </p:attrNameLst>
                                      </p:cBhvr>
                                      <p:tavLst>
                                        <p:tav tm="0">
                                          <p:val>
                                            <p:fltVal val="0"/>
                                          </p:val>
                                        </p:tav>
                                        <p:tav tm="100000">
                                          <p:val>
                                            <p:strVal val="#ppt_w"/>
                                          </p:val>
                                        </p:tav>
                                      </p:tavLst>
                                    </p:anim>
                                    <p:anim calcmode="lin" valueType="num">
                                      <p:cBhvr>
                                        <p:cTn id="53" dur="500" fill="hold"/>
                                        <p:tgtEl>
                                          <p:spTgt spid="193570"/>
                                        </p:tgtEl>
                                        <p:attrNameLst>
                                          <p:attrName>ppt_h</p:attrName>
                                        </p:attrNameLst>
                                      </p:cBhvr>
                                      <p:tavLst>
                                        <p:tav tm="0">
                                          <p:val>
                                            <p:fltVal val="0"/>
                                          </p:val>
                                        </p:tav>
                                        <p:tav tm="100000">
                                          <p:val>
                                            <p:strVal val="#ppt_h"/>
                                          </p:val>
                                        </p:tav>
                                      </p:tavLst>
                                    </p:anim>
                                    <p:animEffect transition="in" filter="fade">
                                      <p:cBhvr>
                                        <p:cTn id="54" dur="500"/>
                                        <p:tgtEl>
                                          <p:spTgt spid="193570"/>
                                        </p:tgtEl>
                                      </p:cBhvr>
                                    </p:animEffect>
                                  </p:childTnLst>
                                </p:cTn>
                              </p:par>
                            </p:childTnLst>
                          </p:cTn>
                        </p:par>
                        <p:par>
                          <p:cTn id="55" fill="hold" nodeType="afterGroup">
                            <p:stCondLst>
                              <p:cond delay="4000"/>
                            </p:stCondLst>
                            <p:childTnLst>
                              <p:par>
                                <p:cTn id="56" presetID="53" presetClass="entr" presetSubtype="0" fill="hold" nodeType="afterEffect">
                                  <p:stCondLst>
                                    <p:cond delay="0"/>
                                  </p:stCondLst>
                                  <p:childTnLst>
                                    <p:set>
                                      <p:cBhvr>
                                        <p:cTn id="57" dur="1" fill="hold">
                                          <p:stCondLst>
                                            <p:cond delay="0"/>
                                          </p:stCondLst>
                                        </p:cTn>
                                        <p:tgtEl>
                                          <p:spTgt spid="193543"/>
                                        </p:tgtEl>
                                        <p:attrNameLst>
                                          <p:attrName>style.visibility</p:attrName>
                                        </p:attrNameLst>
                                      </p:cBhvr>
                                      <p:to>
                                        <p:strVal val="visible"/>
                                      </p:to>
                                    </p:set>
                                    <p:anim calcmode="lin" valueType="num">
                                      <p:cBhvr>
                                        <p:cTn id="58" dur="500" fill="hold"/>
                                        <p:tgtEl>
                                          <p:spTgt spid="193543"/>
                                        </p:tgtEl>
                                        <p:attrNameLst>
                                          <p:attrName>ppt_w</p:attrName>
                                        </p:attrNameLst>
                                      </p:cBhvr>
                                      <p:tavLst>
                                        <p:tav tm="0">
                                          <p:val>
                                            <p:fltVal val="0"/>
                                          </p:val>
                                        </p:tav>
                                        <p:tav tm="100000">
                                          <p:val>
                                            <p:strVal val="#ppt_w"/>
                                          </p:val>
                                        </p:tav>
                                      </p:tavLst>
                                    </p:anim>
                                    <p:anim calcmode="lin" valueType="num">
                                      <p:cBhvr>
                                        <p:cTn id="59" dur="500" fill="hold"/>
                                        <p:tgtEl>
                                          <p:spTgt spid="193543"/>
                                        </p:tgtEl>
                                        <p:attrNameLst>
                                          <p:attrName>ppt_h</p:attrName>
                                        </p:attrNameLst>
                                      </p:cBhvr>
                                      <p:tavLst>
                                        <p:tav tm="0">
                                          <p:val>
                                            <p:fltVal val="0"/>
                                          </p:val>
                                        </p:tav>
                                        <p:tav tm="100000">
                                          <p:val>
                                            <p:strVal val="#ppt_h"/>
                                          </p:val>
                                        </p:tav>
                                      </p:tavLst>
                                    </p:anim>
                                    <p:animEffect transition="in" filter="fade">
                                      <p:cBhvr>
                                        <p:cTn id="60" dur="500"/>
                                        <p:tgtEl>
                                          <p:spTgt spid="193543"/>
                                        </p:tgtEl>
                                      </p:cBhvr>
                                    </p:animEffect>
                                  </p:childTnLst>
                                </p:cTn>
                              </p:par>
                            </p:childTnLst>
                          </p:cTn>
                        </p:par>
                        <p:par>
                          <p:cTn id="61" fill="hold" nodeType="afterGroup">
                            <p:stCondLst>
                              <p:cond delay="4500"/>
                            </p:stCondLst>
                            <p:childTnLst>
                              <p:par>
                                <p:cTn id="62" presetID="53" presetClass="entr" presetSubtype="0" fill="hold" nodeType="afterEffect">
                                  <p:stCondLst>
                                    <p:cond delay="0"/>
                                  </p:stCondLst>
                                  <p:childTnLst>
                                    <p:set>
                                      <p:cBhvr>
                                        <p:cTn id="63" dur="1" fill="hold">
                                          <p:stCondLst>
                                            <p:cond delay="0"/>
                                          </p:stCondLst>
                                        </p:cTn>
                                        <p:tgtEl>
                                          <p:spTgt spid="193561"/>
                                        </p:tgtEl>
                                        <p:attrNameLst>
                                          <p:attrName>style.visibility</p:attrName>
                                        </p:attrNameLst>
                                      </p:cBhvr>
                                      <p:to>
                                        <p:strVal val="visible"/>
                                      </p:to>
                                    </p:set>
                                    <p:anim calcmode="lin" valueType="num">
                                      <p:cBhvr>
                                        <p:cTn id="64" dur="500" fill="hold"/>
                                        <p:tgtEl>
                                          <p:spTgt spid="193561"/>
                                        </p:tgtEl>
                                        <p:attrNameLst>
                                          <p:attrName>ppt_w</p:attrName>
                                        </p:attrNameLst>
                                      </p:cBhvr>
                                      <p:tavLst>
                                        <p:tav tm="0">
                                          <p:val>
                                            <p:fltVal val="0"/>
                                          </p:val>
                                        </p:tav>
                                        <p:tav tm="100000">
                                          <p:val>
                                            <p:strVal val="#ppt_w"/>
                                          </p:val>
                                        </p:tav>
                                      </p:tavLst>
                                    </p:anim>
                                    <p:anim calcmode="lin" valueType="num">
                                      <p:cBhvr>
                                        <p:cTn id="65" dur="500" fill="hold"/>
                                        <p:tgtEl>
                                          <p:spTgt spid="193561"/>
                                        </p:tgtEl>
                                        <p:attrNameLst>
                                          <p:attrName>ppt_h</p:attrName>
                                        </p:attrNameLst>
                                      </p:cBhvr>
                                      <p:tavLst>
                                        <p:tav tm="0">
                                          <p:val>
                                            <p:fltVal val="0"/>
                                          </p:val>
                                        </p:tav>
                                        <p:tav tm="100000">
                                          <p:val>
                                            <p:strVal val="#ppt_h"/>
                                          </p:val>
                                        </p:tav>
                                      </p:tavLst>
                                    </p:anim>
                                    <p:animEffect transition="in" filter="fade">
                                      <p:cBhvr>
                                        <p:cTn id="66" dur="500"/>
                                        <p:tgtEl>
                                          <p:spTgt spid="193561"/>
                                        </p:tgtEl>
                                      </p:cBhvr>
                                    </p:animEffect>
                                  </p:childTnLst>
                                </p:cTn>
                              </p:par>
                            </p:childTnLst>
                          </p:cTn>
                        </p:par>
                        <p:par>
                          <p:cTn id="67" fill="hold" nodeType="afterGroup">
                            <p:stCondLst>
                              <p:cond delay="5000"/>
                            </p:stCondLst>
                            <p:childTnLst>
                              <p:par>
                                <p:cTn id="68" presetID="53" presetClass="entr" presetSubtype="0" fill="hold" nodeType="afterEffect">
                                  <p:stCondLst>
                                    <p:cond delay="0"/>
                                  </p:stCondLst>
                                  <p:childTnLst>
                                    <p:set>
                                      <p:cBhvr>
                                        <p:cTn id="69" dur="1" fill="hold">
                                          <p:stCondLst>
                                            <p:cond delay="0"/>
                                          </p:stCondLst>
                                        </p:cTn>
                                        <p:tgtEl>
                                          <p:spTgt spid="193567"/>
                                        </p:tgtEl>
                                        <p:attrNameLst>
                                          <p:attrName>style.visibility</p:attrName>
                                        </p:attrNameLst>
                                      </p:cBhvr>
                                      <p:to>
                                        <p:strVal val="visible"/>
                                      </p:to>
                                    </p:set>
                                    <p:anim calcmode="lin" valueType="num">
                                      <p:cBhvr>
                                        <p:cTn id="70" dur="500" fill="hold"/>
                                        <p:tgtEl>
                                          <p:spTgt spid="193567"/>
                                        </p:tgtEl>
                                        <p:attrNameLst>
                                          <p:attrName>ppt_w</p:attrName>
                                        </p:attrNameLst>
                                      </p:cBhvr>
                                      <p:tavLst>
                                        <p:tav tm="0">
                                          <p:val>
                                            <p:fltVal val="0"/>
                                          </p:val>
                                        </p:tav>
                                        <p:tav tm="100000">
                                          <p:val>
                                            <p:strVal val="#ppt_w"/>
                                          </p:val>
                                        </p:tav>
                                      </p:tavLst>
                                    </p:anim>
                                    <p:anim calcmode="lin" valueType="num">
                                      <p:cBhvr>
                                        <p:cTn id="71" dur="500" fill="hold"/>
                                        <p:tgtEl>
                                          <p:spTgt spid="193567"/>
                                        </p:tgtEl>
                                        <p:attrNameLst>
                                          <p:attrName>ppt_h</p:attrName>
                                        </p:attrNameLst>
                                      </p:cBhvr>
                                      <p:tavLst>
                                        <p:tav tm="0">
                                          <p:val>
                                            <p:fltVal val="0"/>
                                          </p:val>
                                        </p:tav>
                                        <p:tav tm="100000">
                                          <p:val>
                                            <p:strVal val="#ppt_h"/>
                                          </p:val>
                                        </p:tav>
                                      </p:tavLst>
                                    </p:anim>
                                    <p:animEffect transition="in" filter="fade">
                                      <p:cBhvr>
                                        <p:cTn id="72" dur="500"/>
                                        <p:tgtEl>
                                          <p:spTgt spid="193567"/>
                                        </p:tgtEl>
                                      </p:cBhvr>
                                    </p:animEffect>
                                  </p:childTnLst>
                                </p:cTn>
                              </p:par>
                            </p:childTnLst>
                          </p:cTn>
                        </p:par>
                        <p:par>
                          <p:cTn id="73" fill="hold" nodeType="afterGroup">
                            <p:stCondLst>
                              <p:cond delay="5500"/>
                            </p:stCondLst>
                            <p:childTnLst>
                              <p:par>
                                <p:cTn id="74" presetID="53" presetClass="entr" presetSubtype="0" fill="hold" nodeType="afterEffect">
                                  <p:stCondLst>
                                    <p:cond delay="0"/>
                                  </p:stCondLst>
                                  <p:childTnLst>
                                    <p:set>
                                      <p:cBhvr>
                                        <p:cTn id="75" dur="1" fill="hold">
                                          <p:stCondLst>
                                            <p:cond delay="0"/>
                                          </p:stCondLst>
                                        </p:cTn>
                                        <p:tgtEl>
                                          <p:spTgt spid="193585"/>
                                        </p:tgtEl>
                                        <p:attrNameLst>
                                          <p:attrName>style.visibility</p:attrName>
                                        </p:attrNameLst>
                                      </p:cBhvr>
                                      <p:to>
                                        <p:strVal val="visible"/>
                                      </p:to>
                                    </p:set>
                                    <p:anim calcmode="lin" valueType="num">
                                      <p:cBhvr>
                                        <p:cTn id="76" dur="500" fill="hold"/>
                                        <p:tgtEl>
                                          <p:spTgt spid="193585"/>
                                        </p:tgtEl>
                                        <p:attrNameLst>
                                          <p:attrName>ppt_w</p:attrName>
                                        </p:attrNameLst>
                                      </p:cBhvr>
                                      <p:tavLst>
                                        <p:tav tm="0">
                                          <p:val>
                                            <p:fltVal val="0"/>
                                          </p:val>
                                        </p:tav>
                                        <p:tav tm="100000">
                                          <p:val>
                                            <p:strVal val="#ppt_w"/>
                                          </p:val>
                                        </p:tav>
                                      </p:tavLst>
                                    </p:anim>
                                    <p:anim calcmode="lin" valueType="num">
                                      <p:cBhvr>
                                        <p:cTn id="77" dur="500" fill="hold"/>
                                        <p:tgtEl>
                                          <p:spTgt spid="193585"/>
                                        </p:tgtEl>
                                        <p:attrNameLst>
                                          <p:attrName>ppt_h</p:attrName>
                                        </p:attrNameLst>
                                      </p:cBhvr>
                                      <p:tavLst>
                                        <p:tav tm="0">
                                          <p:val>
                                            <p:fltVal val="0"/>
                                          </p:val>
                                        </p:tav>
                                        <p:tav tm="100000">
                                          <p:val>
                                            <p:strVal val="#ppt_h"/>
                                          </p:val>
                                        </p:tav>
                                      </p:tavLst>
                                    </p:anim>
                                    <p:animEffect transition="in" filter="fade">
                                      <p:cBhvr>
                                        <p:cTn id="78" dur="500"/>
                                        <p:tgtEl>
                                          <p:spTgt spid="193585"/>
                                        </p:tgtEl>
                                      </p:cBhvr>
                                    </p:animEffect>
                                  </p:childTnLst>
                                </p:cTn>
                              </p:par>
                            </p:childTnLst>
                          </p:cTn>
                        </p:par>
                        <p:par>
                          <p:cTn id="79" fill="hold" nodeType="afterGroup">
                            <p:stCondLst>
                              <p:cond delay="6000"/>
                            </p:stCondLst>
                            <p:childTnLst>
                              <p:par>
                                <p:cTn id="80" presetID="53" presetClass="entr" presetSubtype="0" fill="hold" nodeType="afterEffect">
                                  <p:stCondLst>
                                    <p:cond delay="0"/>
                                  </p:stCondLst>
                                  <p:childTnLst>
                                    <p:set>
                                      <p:cBhvr>
                                        <p:cTn id="81" dur="1" fill="hold">
                                          <p:stCondLst>
                                            <p:cond delay="0"/>
                                          </p:stCondLst>
                                        </p:cTn>
                                        <p:tgtEl>
                                          <p:spTgt spid="193549"/>
                                        </p:tgtEl>
                                        <p:attrNameLst>
                                          <p:attrName>style.visibility</p:attrName>
                                        </p:attrNameLst>
                                      </p:cBhvr>
                                      <p:to>
                                        <p:strVal val="visible"/>
                                      </p:to>
                                    </p:set>
                                    <p:anim calcmode="lin" valueType="num">
                                      <p:cBhvr>
                                        <p:cTn id="82" dur="500" fill="hold"/>
                                        <p:tgtEl>
                                          <p:spTgt spid="193549"/>
                                        </p:tgtEl>
                                        <p:attrNameLst>
                                          <p:attrName>ppt_w</p:attrName>
                                        </p:attrNameLst>
                                      </p:cBhvr>
                                      <p:tavLst>
                                        <p:tav tm="0">
                                          <p:val>
                                            <p:fltVal val="0"/>
                                          </p:val>
                                        </p:tav>
                                        <p:tav tm="100000">
                                          <p:val>
                                            <p:strVal val="#ppt_w"/>
                                          </p:val>
                                        </p:tav>
                                      </p:tavLst>
                                    </p:anim>
                                    <p:anim calcmode="lin" valueType="num">
                                      <p:cBhvr>
                                        <p:cTn id="83" dur="500" fill="hold"/>
                                        <p:tgtEl>
                                          <p:spTgt spid="193549"/>
                                        </p:tgtEl>
                                        <p:attrNameLst>
                                          <p:attrName>ppt_h</p:attrName>
                                        </p:attrNameLst>
                                      </p:cBhvr>
                                      <p:tavLst>
                                        <p:tav tm="0">
                                          <p:val>
                                            <p:fltVal val="0"/>
                                          </p:val>
                                        </p:tav>
                                        <p:tav tm="100000">
                                          <p:val>
                                            <p:strVal val="#ppt_h"/>
                                          </p:val>
                                        </p:tav>
                                      </p:tavLst>
                                    </p:anim>
                                    <p:animEffect transition="in" filter="fade">
                                      <p:cBhvr>
                                        <p:cTn id="84" dur="500"/>
                                        <p:tgtEl>
                                          <p:spTgt spid="193549"/>
                                        </p:tgtEl>
                                      </p:cBhvr>
                                    </p:animEffect>
                                  </p:childTnLst>
                                </p:cTn>
                              </p:par>
                            </p:childTnLst>
                          </p:cTn>
                        </p:par>
                        <p:par>
                          <p:cTn id="85" fill="hold" nodeType="afterGroup">
                            <p:stCondLst>
                              <p:cond delay="6500"/>
                            </p:stCondLst>
                            <p:childTnLst>
                              <p:par>
                                <p:cTn id="86" presetID="53" presetClass="entr" presetSubtype="0" fill="hold" nodeType="afterEffect">
                                  <p:stCondLst>
                                    <p:cond delay="0"/>
                                  </p:stCondLst>
                                  <p:childTnLst>
                                    <p:set>
                                      <p:cBhvr>
                                        <p:cTn id="87" dur="1" fill="hold">
                                          <p:stCondLst>
                                            <p:cond delay="0"/>
                                          </p:stCondLst>
                                        </p:cTn>
                                        <p:tgtEl>
                                          <p:spTgt spid="193579"/>
                                        </p:tgtEl>
                                        <p:attrNameLst>
                                          <p:attrName>style.visibility</p:attrName>
                                        </p:attrNameLst>
                                      </p:cBhvr>
                                      <p:to>
                                        <p:strVal val="visible"/>
                                      </p:to>
                                    </p:set>
                                    <p:anim calcmode="lin" valueType="num">
                                      <p:cBhvr>
                                        <p:cTn id="88" dur="500" fill="hold"/>
                                        <p:tgtEl>
                                          <p:spTgt spid="193579"/>
                                        </p:tgtEl>
                                        <p:attrNameLst>
                                          <p:attrName>ppt_w</p:attrName>
                                        </p:attrNameLst>
                                      </p:cBhvr>
                                      <p:tavLst>
                                        <p:tav tm="0">
                                          <p:val>
                                            <p:fltVal val="0"/>
                                          </p:val>
                                        </p:tav>
                                        <p:tav tm="100000">
                                          <p:val>
                                            <p:strVal val="#ppt_w"/>
                                          </p:val>
                                        </p:tav>
                                      </p:tavLst>
                                    </p:anim>
                                    <p:anim calcmode="lin" valueType="num">
                                      <p:cBhvr>
                                        <p:cTn id="89" dur="500" fill="hold"/>
                                        <p:tgtEl>
                                          <p:spTgt spid="193579"/>
                                        </p:tgtEl>
                                        <p:attrNameLst>
                                          <p:attrName>ppt_h</p:attrName>
                                        </p:attrNameLst>
                                      </p:cBhvr>
                                      <p:tavLst>
                                        <p:tav tm="0">
                                          <p:val>
                                            <p:fltVal val="0"/>
                                          </p:val>
                                        </p:tav>
                                        <p:tav tm="100000">
                                          <p:val>
                                            <p:strVal val="#ppt_h"/>
                                          </p:val>
                                        </p:tav>
                                      </p:tavLst>
                                    </p:anim>
                                    <p:animEffect transition="in" filter="fade">
                                      <p:cBhvr>
                                        <p:cTn id="90" dur="500"/>
                                        <p:tgtEl>
                                          <p:spTgt spid="193579"/>
                                        </p:tgtEl>
                                      </p:cBhvr>
                                    </p:animEffect>
                                  </p:childTnLst>
                                </p:cTn>
                              </p:par>
                            </p:childTnLst>
                          </p:cTn>
                        </p:par>
                        <p:par>
                          <p:cTn id="91" fill="hold" nodeType="afterGroup">
                            <p:stCondLst>
                              <p:cond delay="7000"/>
                            </p:stCondLst>
                            <p:childTnLst>
                              <p:par>
                                <p:cTn id="92" presetID="53" presetClass="entr" presetSubtype="0" fill="hold" nodeType="afterEffect">
                                  <p:stCondLst>
                                    <p:cond delay="0"/>
                                  </p:stCondLst>
                                  <p:childTnLst>
                                    <p:set>
                                      <p:cBhvr>
                                        <p:cTn id="93" dur="1" fill="hold">
                                          <p:stCondLst>
                                            <p:cond delay="0"/>
                                          </p:stCondLst>
                                        </p:cTn>
                                        <p:tgtEl>
                                          <p:spTgt spid="193564"/>
                                        </p:tgtEl>
                                        <p:attrNameLst>
                                          <p:attrName>style.visibility</p:attrName>
                                        </p:attrNameLst>
                                      </p:cBhvr>
                                      <p:to>
                                        <p:strVal val="visible"/>
                                      </p:to>
                                    </p:set>
                                    <p:anim calcmode="lin" valueType="num">
                                      <p:cBhvr>
                                        <p:cTn id="94" dur="500" fill="hold"/>
                                        <p:tgtEl>
                                          <p:spTgt spid="193564"/>
                                        </p:tgtEl>
                                        <p:attrNameLst>
                                          <p:attrName>ppt_w</p:attrName>
                                        </p:attrNameLst>
                                      </p:cBhvr>
                                      <p:tavLst>
                                        <p:tav tm="0">
                                          <p:val>
                                            <p:fltVal val="0"/>
                                          </p:val>
                                        </p:tav>
                                        <p:tav tm="100000">
                                          <p:val>
                                            <p:strVal val="#ppt_w"/>
                                          </p:val>
                                        </p:tav>
                                      </p:tavLst>
                                    </p:anim>
                                    <p:anim calcmode="lin" valueType="num">
                                      <p:cBhvr>
                                        <p:cTn id="95" dur="500" fill="hold"/>
                                        <p:tgtEl>
                                          <p:spTgt spid="193564"/>
                                        </p:tgtEl>
                                        <p:attrNameLst>
                                          <p:attrName>ppt_h</p:attrName>
                                        </p:attrNameLst>
                                      </p:cBhvr>
                                      <p:tavLst>
                                        <p:tav tm="0">
                                          <p:val>
                                            <p:fltVal val="0"/>
                                          </p:val>
                                        </p:tav>
                                        <p:tav tm="100000">
                                          <p:val>
                                            <p:strVal val="#ppt_h"/>
                                          </p:val>
                                        </p:tav>
                                      </p:tavLst>
                                    </p:anim>
                                    <p:animEffect transition="in" filter="fade">
                                      <p:cBhvr>
                                        <p:cTn id="96" dur="500"/>
                                        <p:tgtEl>
                                          <p:spTgt spid="193564"/>
                                        </p:tgtEl>
                                      </p:cBhvr>
                                    </p:animEffect>
                                  </p:childTnLst>
                                </p:cTn>
                              </p:par>
                            </p:childTnLst>
                          </p:cTn>
                        </p:par>
                        <p:par>
                          <p:cTn id="97" fill="hold" nodeType="afterGroup">
                            <p:stCondLst>
                              <p:cond delay="7500"/>
                            </p:stCondLst>
                            <p:childTnLst>
                              <p:par>
                                <p:cTn id="98" presetID="53" presetClass="entr" presetSubtype="0" fill="hold" nodeType="afterEffect">
                                  <p:stCondLst>
                                    <p:cond delay="0"/>
                                  </p:stCondLst>
                                  <p:childTnLst>
                                    <p:set>
                                      <p:cBhvr>
                                        <p:cTn id="99" dur="1" fill="hold">
                                          <p:stCondLst>
                                            <p:cond delay="0"/>
                                          </p:stCondLst>
                                        </p:cTn>
                                        <p:tgtEl>
                                          <p:spTgt spid="193558"/>
                                        </p:tgtEl>
                                        <p:attrNameLst>
                                          <p:attrName>style.visibility</p:attrName>
                                        </p:attrNameLst>
                                      </p:cBhvr>
                                      <p:to>
                                        <p:strVal val="visible"/>
                                      </p:to>
                                    </p:set>
                                    <p:anim calcmode="lin" valueType="num">
                                      <p:cBhvr>
                                        <p:cTn id="100" dur="500" fill="hold"/>
                                        <p:tgtEl>
                                          <p:spTgt spid="193558"/>
                                        </p:tgtEl>
                                        <p:attrNameLst>
                                          <p:attrName>ppt_w</p:attrName>
                                        </p:attrNameLst>
                                      </p:cBhvr>
                                      <p:tavLst>
                                        <p:tav tm="0">
                                          <p:val>
                                            <p:fltVal val="0"/>
                                          </p:val>
                                        </p:tav>
                                        <p:tav tm="100000">
                                          <p:val>
                                            <p:strVal val="#ppt_w"/>
                                          </p:val>
                                        </p:tav>
                                      </p:tavLst>
                                    </p:anim>
                                    <p:anim calcmode="lin" valueType="num">
                                      <p:cBhvr>
                                        <p:cTn id="101" dur="500" fill="hold"/>
                                        <p:tgtEl>
                                          <p:spTgt spid="193558"/>
                                        </p:tgtEl>
                                        <p:attrNameLst>
                                          <p:attrName>ppt_h</p:attrName>
                                        </p:attrNameLst>
                                      </p:cBhvr>
                                      <p:tavLst>
                                        <p:tav tm="0">
                                          <p:val>
                                            <p:fltVal val="0"/>
                                          </p:val>
                                        </p:tav>
                                        <p:tav tm="100000">
                                          <p:val>
                                            <p:strVal val="#ppt_h"/>
                                          </p:val>
                                        </p:tav>
                                      </p:tavLst>
                                    </p:anim>
                                    <p:animEffect transition="in" filter="fade">
                                      <p:cBhvr>
                                        <p:cTn id="102" dur="500"/>
                                        <p:tgtEl>
                                          <p:spTgt spid="193558"/>
                                        </p:tgtEl>
                                      </p:cBhvr>
                                    </p:animEffect>
                                  </p:childTnLst>
                                </p:cTn>
                              </p:par>
                            </p:childTnLst>
                          </p:cTn>
                        </p:par>
                        <p:par>
                          <p:cTn id="103" fill="hold" nodeType="afterGroup">
                            <p:stCondLst>
                              <p:cond delay="8000"/>
                            </p:stCondLst>
                            <p:childTnLst>
                              <p:par>
                                <p:cTn id="104" presetID="53" presetClass="entr" presetSubtype="0" fill="hold" nodeType="afterEffect">
                                  <p:stCondLst>
                                    <p:cond delay="0"/>
                                  </p:stCondLst>
                                  <p:childTnLst>
                                    <p:set>
                                      <p:cBhvr>
                                        <p:cTn id="105" dur="1" fill="hold">
                                          <p:stCondLst>
                                            <p:cond delay="0"/>
                                          </p:stCondLst>
                                        </p:cTn>
                                        <p:tgtEl>
                                          <p:spTgt spid="193588"/>
                                        </p:tgtEl>
                                        <p:attrNameLst>
                                          <p:attrName>style.visibility</p:attrName>
                                        </p:attrNameLst>
                                      </p:cBhvr>
                                      <p:to>
                                        <p:strVal val="visible"/>
                                      </p:to>
                                    </p:set>
                                    <p:anim calcmode="lin" valueType="num">
                                      <p:cBhvr>
                                        <p:cTn id="106" dur="500" fill="hold"/>
                                        <p:tgtEl>
                                          <p:spTgt spid="193588"/>
                                        </p:tgtEl>
                                        <p:attrNameLst>
                                          <p:attrName>ppt_w</p:attrName>
                                        </p:attrNameLst>
                                      </p:cBhvr>
                                      <p:tavLst>
                                        <p:tav tm="0">
                                          <p:val>
                                            <p:fltVal val="0"/>
                                          </p:val>
                                        </p:tav>
                                        <p:tav tm="100000">
                                          <p:val>
                                            <p:strVal val="#ppt_w"/>
                                          </p:val>
                                        </p:tav>
                                      </p:tavLst>
                                    </p:anim>
                                    <p:anim calcmode="lin" valueType="num">
                                      <p:cBhvr>
                                        <p:cTn id="107" dur="500" fill="hold"/>
                                        <p:tgtEl>
                                          <p:spTgt spid="193588"/>
                                        </p:tgtEl>
                                        <p:attrNameLst>
                                          <p:attrName>ppt_h</p:attrName>
                                        </p:attrNameLst>
                                      </p:cBhvr>
                                      <p:tavLst>
                                        <p:tav tm="0">
                                          <p:val>
                                            <p:fltVal val="0"/>
                                          </p:val>
                                        </p:tav>
                                        <p:tav tm="100000">
                                          <p:val>
                                            <p:strVal val="#ppt_h"/>
                                          </p:val>
                                        </p:tav>
                                      </p:tavLst>
                                    </p:anim>
                                    <p:animEffect transition="in" filter="fade">
                                      <p:cBhvr>
                                        <p:cTn id="108" dur="500"/>
                                        <p:tgtEl>
                                          <p:spTgt spid="193588"/>
                                        </p:tgtEl>
                                      </p:cBhvr>
                                    </p:animEffect>
                                  </p:childTnLst>
                                </p:cTn>
                              </p:par>
                            </p:childTnLst>
                          </p:cTn>
                        </p:par>
                        <p:par>
                          <p:cTn id="109" fill="hold" nodeType="afterGroup">
                            <p:stCondLst>
                              <p:cond delay="8500"/>
                            </p:stCondLst>
                            <p:childTnLst>
                              <p:par>
                                <p:cTn id="110" presetID="53" presetClass="entr" presetSubtype="0" fill="hold" nodeType="afterEffect">
                                  <p:stCondLst>
                                    <p:cond delay="0"/>
                                  </p:stCondLst>
                                  <p:childTnLst>
                                    <p:set>
                                      <p:cBhvr>
                                        <p:cTn id="111" dur="1" fill="hold">
                                          <p:stCondLst>
                                            <p:cond delay="0"/>
                                          </p:stCondLst>
                                        </p:cTn>
                                        <p:tgtEl>
                                          <p:spTgt spid="193591"/>
                                        </p:tgtEl>
                                        <p:attrNameLst>
                                          <p:attrName>style.visibility</p:attrName>
                                        </p:attrNameLst>
                                      </p:cBhvr>
                                      <p:to>
                                        <p:strVal val="visible"/>
                                      </p:to>
                                    </p:set>
                                    <p:anim calcmode="lin" valueType="num">
                                      <p:cBhvr>
                                        <p:cTn id="112" dur="500" fill="hold"/>
                                        <p:tgtEl>
                                          <p:spTgt spid="193591"/>
                                        </p:tgtEl>
                                        <p:attrNameLst>
                                          <p:attrName>ppt_w</p:attrName>
                                        </p:attrNameLst>
                                      </p:cBhvr>
                                      <p:tavLst>
                                        <p:tav tm="0">
                                          <p:val>
                                            <p:fltVal val="0"/>
                                          </p:val>
                                        </p:tav>
                                        <p:tav tm="100000">
                                          <p:val>
                                            <p:strVal val="#ppt_w"/>
                                          </p:val>
                                        </p:tav>
                                      </p:tavLst>
                                    </p:anim>
                                    <p:anim calcmode="lin" valueType="num">
                                      <p:cBhvr>
                                        <p:cTn id="113" dur="500" fill="hold"/>
                                        <p:tgtEl>
                                          <p:spTgt spid="193591"/>
                                        </p:tgtEl>
                                        <p:attrNameLst>
                                          <p:attrName>ppt_h</p:attrName>
                                        </p:attrNameLst>
                                      </p:cBhvr>
                                      <p:tavLst>
                                        <p:tav tm="0">
                                          <p:val>
                                            <p:fltVal val="0"/>
                                          </p:val>
                                        </p:tav>
                                        <p:tav tm="100000">
                                          <p:val>
                                            <p:strVal val="#ppt_h"/>
                                          </p:val>
                                        </p:tav>
                                      </p:tavLst>
                                    </p:anim>
                                    <p:animEffect transition="in" filter="fade">
                                      <p:cBhvr>
                                        <p:cTn id="114" dur="500"/>
                                        <p:tgtEl>
                                          <p:spTgt spid="193591"/>
                                        </p:tgtEl>
                                      </p:cBhvr>
                                    </p:animEffect>
                                  </p:childTnLst>
                                </p:cTn>
                              </p:par>
                            </p:childTnLst>
                          </p:cTn>
                        </p:par>
                        <p:par>
                          <p:cTn id="115" fill="hold" nodeType="afterGroup">
                            <p:stCondLst>
                              <p:cond delay="9000"/>
                            </p:stCondLst>
                            <p:childTnLst>
                              <p:par>
                                <p:cTn id="116" presetID="53" presetClass="entr" presetSubtype="0" fill="hold" nodeType="afterEffect">
                                  <p:stCondLst>
                                    <p:cond delay="0"/>
                                  </p:stCondLst>
                                  <p:childTnLst>
                                    <p:set>
                                      <p:cBhvr>
                                        <p:cTn id="117" dur="1" fill="hold">
                                          <p:stCondLst>
                                            <p:cond delay="0"/>
                                          </p:stCondLst>
                                        </p:cTn>
                                        <p:tgtEl>
                                          <p:spTgt spid="193594"/>
                                        </p:tgtEl>
                                        <p:attrNameLst>
                                          <p:attrName>style.visibility</p:attrName>
                                        </p:attrNameLst>
                                      </p:cBhvr>
                                      <p:to>
                                        <p:strVal val="visible"/>
                                      </p:to>
                                    </p:set>
                                    <p:anim calcmode="lin" valueType="num">
                                      <p:cBhvr>
                                        <p:cTn id="118" dur="500" fill="hold"/>
                                        <p:tgtEl>
                                          <p:spTgt spid="193594"/>
                                        </p:tgtEl>
                                        <p:attrNameLst>
                                          <p:attrName>ppt_w</p:attrName>
                                        </p:attrNameLst>
                                      </p:cBhvr>
                                      <p:tavLst>
                                        <p:tav tm="0">
                                          <p:val>
                                            <p:fltVal val="0"/>
                                          </p:val>
                                        </p:tav>
                                        <p:tav tm="100000">
                                          <p:val>
                                            <p:strVal val="#ppt_w"/>
                                          </p:val>
                                        </p:tav>
                                      </p:tavLst>
                                    </p:anim>
                                    <p:anim calcmode="lin" valueType="num">
                                      <p:cBhvr>
                                        <p:cTn id="119" dur="500" fill="hold"/>
                                        <p:tgtEl>
                                          <p:spTgt spid="193594"/>
                                        </p:tgtEl>
                                        <p:attrNameLst>
                                          <p:attrName>ppt_h</p:attrName>
                                        </p:attrNameLst>
                                      </p:cBhvr>
                                      <p:tavLst>
                                        <p:tav tm="0">
                                          <p:val>
                                            <p:fltVal val="0"/>
                                          </p:val>
                                        </p:tav>
                                        <p:tav tm="100000">
                                          <p:val>
                                            <p:strVal val="#ppt_h"/>
                                          </p:val>
                                        </p:tav>
                                      </p:tavLst>
                                    </p:anim>
                                    <p:animEffect transition="in" filter="fade">
                                      <p:cBhvr>
                                        <p:cTn id="120" dur="500"/>
                                        <p:tgtEl>
                                          <p:spTgt spid="193594"/>
                                        </p:tgtEl>
                                      </p:cBhvr>
                                    </p:animEffect>
                                  </p:childTnLst>
                                </p:cTn>
                              </p:par>
                            </p:childTnLst>
                          </p:cTn>
                        </p:par>
                        <p:par>
                          <p:cTn id="121" fill="hold" nodeType="afterGroup">
                            <p:stCondLst>
                              <p:cond delay="9500"/>
                            </p:stCondLst>
                            <p:childTnLst>
                              <p:par>
                                <p:cTn id="122" presetID="53" presetClass="entr" presetSubtype="0" fill="hold" nodeType="afterEffect">
                                  <p:stCondLst>
                                    <p:cond delay="0"/>
                                  </p:stCondLst>
                                  <p:childTnLst>
                                    <p:set>
                                      <p:cBhvr>
                                        <p:cTn id="123" dur="1" fill="hold">
                                          <p:stCondLst>
                                            <p:cond delay="0"/>
                                          </p:stCondLst>
                                        </p:cTn>
                                        <p:tgtEl>
                                          <p:spTgt spid="193597"/>
                                        </p:tgtEl>
                                        <p:attrNameLst>
                                          <p:attrName>style.visibility</p:attrName>
                                        </p:attrNameLst>
                                      </p:cBhvr>
                                      <p:to>
                                        <p:strVal val="visible"/>
                                      </p:to>
                                    </p:set>
                                    <p:anim calcmode="lin" valueType="num">
                                      <p:cBhvr>
                                        <p:cTn id="124" dur="500" fill="hold"/>
                                        <p:tgtEl>
                                          <p:spTgt spid="193597"/>
                                        </p:tgtEl>
                                        <p:attrNameLst>
                                          <p:attrName>ppt_w</p:attrName>
                                        </p:attrNameLst>
                                      </p:cBhvr>
                                      <p:tavLst>
                                        <p:tav tm="0">
                                          <p:val>
                                            <p:fltVal val="0"/>
                                          </p:val>
                                        </p:tav>
                                        <p:tav tm="100000">
                                          <p:val>
                                            <p:strVal val="#ppt_w"/>
                                          </p:val>
                                        </p:tav>
                                      </p:tavLst>
                                    </p:anim>
                                    <p:anim calcmode="lin" valueType="num">
                                      <p:cBhvr>
                                        <p:cTn id="125" dur="500" fill="hold"/>
                                        <p:tgtEl>
                                          <p:spTgt spid="193597"/>
                                        </p:tgtEl>
                                        <p:attrNameLst>
                                          <p:attrName>ppt_h</p:attrName>
                                        </p:attrNameLst>
                                      </p:cBhvr>
                                      <p:tavLst>
                                        <p:tav tm="0">
                                          <p:val>
                                            <p:fltVal val="0"/>
                                          </p:val>
                                        </p:tav>
                                        <p:tav tm="100000">
                                          <p:val>
                                            <p:strVal val="#ppt_h"/>
                                          </p:val>
                                        </p:tav>
                                      </p:tavLst>
                                    </p:anim>
                                    <p:animEffect transition="in" filter="fade">
                                      <p:cBhvr>
                                        <p:cTn id="126" dur="500"/>
                                        <p:tgtEl>
                                          <p:spTgt spid="193597"/>
                                        </p:tgtEl>
                                      </p:cBhvr>
                                    </p:animEffect>
                                  </p:childTnLst>
                                </p:cTn>
                              </p:par>
                            </p:childTnLst>
                          </p:cTn>
                        </p:par>
                        <p:par>
                          <p:cTn id="127" fill="hold" nodeType="afterGroup">
                            <p:stCondLst>
                              <p:cond delay="10000"/>
                            </p:stCondLst>
                            <p:childTnLst>
                              <p:par>
                                <p:cTn id="128" presetID="53" presetClass="entr" presetSubtype="0" fill="hold" nodeType="afterEffect">
                                  <p:stCondLst>
                                    <p:cond delay="0"/>
                                  </p:stCondLst>
                                  <p:childTnLst>
                                    <p:set>
                                      <p:cBhvr>
                                        <p:cTn id="129" dur="1" fill="hold">
                                          <p:stCondLst>
                                            <p:cond delay="0"/>
                                          </p:stCondLst>
                                        </p:cTn>
                                        <p:tgtEl>
                                          <p:spTgt spid="193600"/>
                                        </p:tgtEl>
                                        <p:attrNameLst>
                                          <p:attrName>style.visibility</p:attrName>
                                        </p:attrNameLst>
                                      </p:cBhvr>
                                      <p:to>
                                        <p:strVal val="visible"/>
                                      </p:to>
                                    </p:set>
                                    <p:anim calcmode="lin" valueType="num">
                                      <p:cBhvr>
                                        <p:cTn id="130" dur="500" fill="hold"/>
                                        <p:tgtEl>
                                          <p:spTgt spid="193600"/>
                                        </p:tgtEl>
                                        <p:attrNameLst>
                                          <p:attrName>ppt_w</p:attrName>
                                        </p:attrNameLst>
                                      </p:cBhvr>
                                      <p:tavLst>
                                        <p:tav tm="0">
                                          <p:val>
                                            <p:fltVal val="0"/>
                                          </p:val>
                                        </p:tav>
                                        <p:tav tm="100000">
                                          <p:val>
                                            <p:strVal val="#ppt_w"/>
                                          </p:val>
                                        </p:tav>
                                      </p:tavLst>
                                    </p:anim>
                                    <p:anim calcmode="lin" valueType="num">
                                      <p:cBhvr>
                                        <p:cTn id="131" dur="500" fill="hold"/>
                                        <p:tgtEl>
                                          <p:spTgt spid="193600"/>
                                        </p:tgtEl>
                                        <p:attrNameLst>
                                          <p:attrName>ppt_h</p:attrName>
                                        </p:attrNameLst>
                                      </p:cBhvr>
                                      <p:tavLst>
                                        <p:tav tm="0">
                                          <p:val>
                                            <p:fltVal val="0"/>
                                          </p:val>
                                        </p:tav>
                                        <p:tav tm="100000">
                                          <p:val>
                                            <p:strVal val="#ppt_h"/>
                                          </p:val>
                                        </p:tav>
                                      </p:tavLst>
                                    </p:anim>
                                    <p:animEffect transition="in" filter="fade">
                                      <p:cBhvr>
                                        <p:cTn id="132" dur="500"/>
                                        <p:tgtEl>
                                          <p:spTgt spid="193600"/>
                                        </p:tgtEl>
                                      </p:cBhvr>
                                    </p:animEffect>
                                  </p:childTnLst>
                                </p:cTn>
                              </p:par>
                            </p:childTnLst>
                          </p:cTn>
                        </p:par>
                        <p:par>
                          <p:cTn id="133" fill="hold" nodeType="afterGroup">
                            <p:stCondLst>
                              <p:cond delay="10500"/>
                            </p:stCondLst>
                            <p:childTnLst>
                              <p:par>
                                <p:cTn id="134" presetID="53" presetClass="entr" presetSubtype="0" fill="hold" nodeType="afterEffect">
                                  <p:stCondLst>
                                    <p:cond delay="0"/>
                                  </p:stCondLst>
                                  <p:childTnLst>
                                    <p:set>
                                      <p:cBhvr>
                                        <p:cTn id="135" dur="1" fill="hold">
                                          <p:stCondLst>
                                            <p:cond delay="0"/>
                                          </p:stCondLst>
                                        </p:cTn>
                                        <p:tgtEl>
                                          <p:spTgt spid="193603"/>
                                        </p:tgtEl>
                                        <p:attrNameLst>
                                          <p:attrName>style.visibility</p:attrName>
                                        </p:attrNameLst>
                                      </p:cBhvr>
                                      <p:to>
                                        <p:strVal val="visible"/>
                                      </p:to>
                                    </p:set>
                                    <p:anim calcmode="lin" valueType="num">
                                      <p:cBhvr>
                                        <p:cTn id="136" dur="500" fill="hold"/>
                                        <p:tgtEl>
                                          <p:spTgt spid="193603"/>
                                        </p:tgtEl>
                                        <p:attrNameLst>
                                          <p:attrName>ppt_w</p:attrName>
                                        </p:attrNameLst>
                                      </p:cBhvr>
                                      <p:tavLst>
                                        <p:tav tm="0">
                                          <p:val>
                                            <p:fltVal val="0"/>
                                          </p:val>
                                        </p:tav>
                                        <p:tav tm="100000">
                                          <p:val>
                                            <p:strVal val="#ppt_w"/>
                                          </p:val>
                                        </p:tav>
                                      </p:tavLst>
                                    </p:anim>
                                    <p:anim calcmode="lin" valueType="num">
                                      <p:cBhvr>
                                        <p:cTn id="137" dur="500" fill="hold"/>
                                        <p:tgtEl>
                                          <p:spTgt spid="193603"/>
                                        </p:tgtEl>
                                        <p:attrNameLst>
                                          <p:attrName>ppt_h</p:attrName>
                                        </p:attrNameLst>
                                      </p:cBhvr>
                                      <p:tavLst>
                                        <p:tav tm="0">
                                          <p:val>
                                            <p:fltVal val="0"/>
                                          </p:val>
                                        </p:tav>
                                        <p:tav tm="100000">
                                          <p:val>
                                            <p:strVal val="#ppt_h"/>
                                          </p:val>
                                        </p:tav>
                                      </p:tavLst>
                                    </p:anim>
                                    <p:animEffect transition="in" filter="fade">
                                      <p:cBhvr>
                                        <p:cTn id="138" dur="500"/>
                                        <p:tgtEl>
                                          <p:spTgt spid="193603"/>
                                        </p:tgtEl>
                                      </p:cBhvr>
                                    </p:animEffect>
                                  </p:childTnLst>
                                </p:cTn>
                              </p:par>
                            </p:childTnLst>
                          </p:cTn>
                        </p:par>
                        <p:par>
                          <p:cTn id="139" fill="hold" nodeType="afterGroup">
                            <p:stCondLst>
                              <p:cond delay="11000"/>
                            </p:stCondLst>
                            <p:childTnLst>
                              <p:par>
                                <p:cTn id="140" presetID="53" presetClass="entr" presetSubtype="0" fill="hold" nodeType="afterEffect">
                                  <p:stCondLst>
                                    <p:cond delay="0"/>
                                  </p:stCondLst>
                                  <p:childTnLst>
                                    <p:set>
                                      <p:cBhvr>
                                        <p:cTn id="141" dur="1" fill="hold">
                                          <p:stCondLst>
                                            <p:cond delay="0"/>
                                          </p:stCondLst>
                                        </p:cTn>
                                        <p:tgtEl>
                                          <p:spTgt spid="193606"/>
                                        </p:tgtEl>
                                        <p:attrNameLst>
                                          <p:attrName>style.visibility</p:attrName>
                                        </p:attrNameLst>
                                      </p:cBhvr>
                                      <p:to>
                                        <p:strVal val="visible"/>
                                      </p:to>
                                    </p:set>
                                    <p:anim calcmode="lin" valueType="num">
                                      <p:cBhvr>
                                        <p:cTn id="142" dur="500" fill="hold"/>
                                        <p:tgtEl>
                                          <p:spTgt spid="193606"/>
                                        </p:tgtEl>
                                        <p:attrNameLst>
                                          <p:attrName>ppt_w</p:attrName>
                                        </p:attrNameLst>
                                      </p:cBhvr>
                                      <p:tavLst>
                                        <p:tav tm="0">
                                          <p:val>
                                            <p:fltVal val="0"/>
                                          </p:val>
                                        </p:tav>
                                        <p:tav tm="100000">
                                          <p:val>
                                            <p:strVal val="#ppt_w"/>
                                          </p:val>
                                        </p:tav>
                                      </p:tavLst>
                                    </p:anim>
                                    <p:anim calcmode="lin" valueType="num">
                                      <p:cBhvr>
                                        <p:cTn id="143" dur="500" fill="hold"/>
                                        <p:tgtEl>
                                          <p:spTgt spid="193606"/>
                                        </p:tgtEl>
                                        <p:attrNameLst>
                                          <p:attrName>ppt_h</p:attrName>
                                        </p:attrNameLst>
                                      </p:cBhvr>
                                      <p:tavLst>
                                        <p:tav tm="0">
                                          <p:val>
                                            <p:fltVal val="0"/>
                                          </p:val>
                                        </p:tav>
                                        <p:tav tm="100000">
                                          <p:val>
                                            <p:strVal val="#ppt_h"/>
                                          </p:val>
                                        </p:tav>
                                      </p:tavLst>
                                    </p:anim>
                                    <p:animEffect transition="in" filter="fade">
                                      <p:cBhvr>
                                        <p:cTn id="144" dur="500"/>
                                        <p:tgtEl>
                                          <p:spTgt spid="193606"/>
                                        </p:tgtEl>
                                      </p:cBhvr>
                                    </p:animEffect>
                                  </p:childTnLst>
                                </p:cTn>
                              </p:par>
                            </p:childTnLst>
                          </p:cTn>
                        </p:par>
                        <p:par>
                          <p:cTn id="145" fill="hold">
                            <p:stCondLst>
                              <p:cond delay="11500"/>
                            </p:stCondLst>
                            <p:childTnLst>
                              <p:par>
                                <p:cTn id="146" presetID="53" presetClass="entr" presetSubtype="0" fill="hold" nodeType="afterEffect">
                                  <p:stCondLst>
                                    <p:cond delay="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cTn>
                              </p:par>
                            </p:childTnLst>
                          </p:cTn>
                        </p:par>
                        <p:par>
                          <p:cTn id="151" fill="hold">
                            <p:stCondLst>
                              <p:cond delay="12000"/>
                            </p:stCondLst>
                            <p:childTnLst>
                              <p:par>
                                <p:cTn id="152" presetID="53" presetClass="entr" presetSubtype="0" fill="hold"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22262" y="331788"/>
            <a:ext cx="6410326" cy="649287"/>
          </a:xfrm>
        </p:spPr>
        <p:txBody>
          <a:bodyPr/>
          <a:lstStyle/>
          <a:p>
            <a:pPr eaLnBrk="1" hangingPunct="1"/>
            <a:r>
              <a:rPr lang="en-GB" dirty="0"/>
              <a:t>Additional experience and skills</a:t>
            </a:r>
          </a:p>
        </p:txBody>
      </p:sp>
      <p:sp>
        <p:nvSpPr>
          <p:cNvPr id="21508" name="Text Box 4"/>
          <p:cNvSpPr txBox="1">
            <a:spLocks noChangeArrowheads="1"/>
          </p:cNvSpPr>
          <p:nvPr/>
        </p:nvSpPr>
        <p:spPr bwMode="auto">
          <a:xfrm>
            <a:off x="266700" y="981075"/>
            <a:ext cx="813593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a:solidFill>
                  <a:srgbClr val="323D43"/>
                </a:solidFill>
                <a:latin typeface="Georgia" pitchFamily="18" charset="0"/>
              </a:rPr>
              <a:t>Look at the things you wrote in the boxes at the start of the session:</a:t>
            </a:r>
          </a:p>
        </p:txBody>
      </p:sp>
      <p:sp>
        <p:nvSpPr>
          <p:cNvPr id="158726" name="Text Box 6"/>
          <p:cNvSpPr txBox="1">
            <a:spLocks noChangeArrowheads="1"/>
          </p:cNvSpPr>
          <p:nvPr/>
        </p:nvSpPr>
        <p:spPr bwMode="auto">
          <a:xfrm>
            <a:off x="3203575" y="2139950"/>
            <a:ext cx="2808288" cy="4238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Volunteering</a:t>
            </a:r>
          </a:p>
        </p:txBody>
      </p:sp>
      <p:sp>
        <p:nvSpPr>
          <p:cNvPr id="158727" name="Text Box 7"/>
          <p:cNvSpPr txBox="1">
            <a:spLocks noChangeArrowheads="1"/>
          </p:cNvSpPr>
          <p:nvPr/>
        </p:nvSpPr>
        <p:spPr bwMode="auto">
          <a:xfrm>
            <a:off x="250825" y="2066925"/>
            <a:ext cx="2449513"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Paid employment</a:t>
            </a:r>
          </a:p>
        </p:txBody>
      </p:sp>
      <p:sp>
        <p:nvSpPr>
          <p:cNvPr id="158728" name="Text Box 8"/>
          <p:cNvSpPr txBox="1">
            <a:spLocks noChangeArrowheads="1"/>
          </p:cNvSpPr>
          <p:nvPr/>
        </p:nvSpPr>
        <p:spPr bwMode="auto">
          <a:xfrm>
            <a:off x="4211638" y="3003550"/>
            <a:ext cx="2735262"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Extra curricular groups</a:t>
            </a:r>
          </a:p>
        </p:txBody>
      </p:sp>
      <p:sp>
        <p:nvSpPr>
          <p:cNvPr id="158729" name="Text Box 9"/>
          <p:cNvSpPr txBox="1">
            <a:spLocks noChangeArrowheads="1"/>
          </p:cNvSpPr>
          <p:nvPr/>
        </p:nvSpPr>
        <p:spPr bwMode="auto">
          <a:xfrm>
            <a:off x="2051050" y="3003550"/>
            <a:ext cx="1295400" cy="423863"/>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Travel</a:t>
            </a:r>
          </a:p>
        </p:txBody>
      </p:sp>
      <p:sp>
        <p:nvSpPr>
          <p:cNvPr id="158732" name="Text Box 12"/>
          <p:cNvSpPr txBox="1">
            <a:spLocks noChangeArrowheads="1"/>
          </p:cNvSpPr>
          <p:nvPr/>
        </p:nvSpPr>
        <p:spPr bwMode="auto">
          <a:xfrm>
            <a:off x="6732588" y="1995488"/>
            <a:ext cx="2089150" cy="788987"/>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Work experience</a:t>
            </a:r>
          </a:p>
        </p:txBody>
      </p:sp>
      <p:sp>
        <p:nvSpPr>
          <p:cNvPr id="158733" name="Text Box 13"/>
          <p:cNvSpPr txBox="1">
            <a:spLocks noChangeArrowheads="1"/>
          </p:cNvSpPr>
          <p:nvPr/>
        </p:nvSpPr>
        <p:spPr bwMode="auto">
          <a:xfrm>
            <a:off x="266700" y="3719513"/>
            <a:ext cx="8135938"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b="1">
                <a:solidFill>
                  <a:srgbClr val="323D43"/>
                </a:solidFill>
                <a:latin typeface="Georgia" pitchFamily="18" charset="0"/>
              </a:rPr>
              <a:t>For each one consider</a:t>
            </a:r>
            <a:r>
              <a:rPr lang="en-GB" sz="2400">
                <a:solidFill>
                  <a:srgbClr val="323D43"/>
                </a:solidFill>
                <a:latin typeface="Georgia" pitchFamily="18" charset="0"/>
              </a:rPr>
              <a:t>:</a:t>
            </a:r>
          </a:p>
          <a:p>
            <a:pPr eaLnBrk="0" fontAlgn="base" hangingPunct="0">
              <a:spcBef>
                <a:spcPct val="50000"/>
              </a:spcBef>
              <a:spcAft>
                <a:spcPct val="0"/>
              </a:spcAft>
            </a:pPr>
            <a:r>
              <a:rPr lang="en-GB" sz="2400">
                <a:solidFill>
                  <a:srgbClr val="323D43"/>
                </a:solidFill>
                <a:latin typeface="Georgia" pitchFamily="18" charset="0"/>
              </a:rPr>
              <a:t>What did you learn? </a:t>
            </a:r>
          </a:p>
          <a:p>
            <a:pPr eaLnBrk="0" fontAlgn="base" hangingPunct="0">
              <a:spcBef>
                <a:spcPct val="50000"/>
              </a:spcBef>
              <a:spcAft>
                <a:spcPct val="0"/>
              </a:spcAft>
            </a:pPr>
            <a:r>
              <a:rPr lang="en-GB" sz="2400">
                <a:solidFill>
                  <a:srgbClr val="323D43"/>
                </a:solidFill>
                <a:latin typeface="Georgia" pitchFamily="18" charset="0"/>
              </a:rPr>
              <a:t>Does it relate to your subject in some way? </a:t>
            </a:r>
          </a:p>
          <a:p>
            <a:pPr eaLnBrk="0" fontAlgn="base" hangingPunct="0">
              <a:spcBef>
                <a:spcPct val="50000"/>
              </a:spcBef>
              <a:spcAft>
                <a:spcPct val="0"/>
              </a:spcAft>
            </a:pPr>
            <a:r>
              <a:rPr lang="en-GB" sz="2400">
                <a:solidFill>
                  <a:srgbClr val="323D43"/>
                </a:solidFill>
                <a:latin typeface="Georgia" pitchFamily="18" charset="0"/>
              </a:rPr>
              <a:t>What transferable skills did you gain? </a:t>
            </a:r>
          </a:p>
          <a:p>
            <a:pPr eaLnBrk="0" fontAlgn="base" hangingPunct="0">
              <a:spcBef>
                <a:spcPct val="50000"/>
              </a:spcBef>
              <a:spcAft>
                <a:spcPct val="0"/>
              </a:spcAft>
            </a:pPr>
            <a:r>
              <a:rPr lang="en-GB" sz="2400">
                <a:solidFill>
                  <a:srgbClr val="323D43"/>
                </a:solidFill>
                <a:latin typeface="Georgia" pitchFamily="18" charset="0"/>
              </a:rPr>
              <a:t>Can they be useful to you in university life?</a:t>
            </a:r>
          </a:p>
        </p:txBody>
      </p:sp>
      <p:sp>
        <p:nvSpPr>
          <p:cNvPr id="158734" name="Text Box 14"/>
          <p:cNvSpPr txBox="1">
            <a:spLocks noChangeArrowheads="1"/>
          </p:cNvSpPr>
          <p:nvPr/>
        </p:nvSpPr>
        <p:spPr bwMode="auto">
          <a:xfrm>
            <a:off x="4067175" y="4227513"/>
            <a:ext cx="2735263" cy="423862"/>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Student Union</a:t>
            </a:r>
          </a:p>
        </p:txBody>
      </p:sp>
      <p:sp>
        <p:nvSpPr>
          <p:cNvPr id="158735" name="Text Box 15"/>
          <p:cNvSpPr txBox="1">
            <a:spLocks noChangeArrowheads="1"/>
          </p:cNvSpPr>
          <p:nvPr/>
        </p:nvSpPr>
        <p:spPr bwMode="auto">
          <a:xfrm>
            <a:off x="7164388" y="3724275"/>
            <a:ext cx="1654175" cy="788988"/>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Student paper</a:t>
            </a:r>
          </a:p>
        </p:txBody>
      </p:sp>
      <p:sp>
        <p:nvSpPr>
          <p:cNvPr id="158736" name="Text Box 16"/>
          <p:cNvSpPr txBox="1">
            <a:spLocks noChangeArrowheads="1"/>
          </p:cNvSpPr>
          <p:nvPr/>
        </p:nvSpPr>
        <p:spPr bwMode="auto">
          <a:xfrm>
            <a:off x="6804025" y="4948238"/>
            <a:ext cx="1870075" cy="423862"/>
          </a:xfrm>
          <a:prstGeom prst="rect">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a:solidFill>
                  <a:srgbClr val="FFFFFF"/>
                </a:solidFill>
                <a:latin typeface="Georgia" pitchFamily="18" charset="0"/>
              </a:rPr>
              <a:t>Prefect</a:t>
            </a:r>
          </a:p>
        </p:txBody>
      </p:sp>
      <p:pic>
        <p:nvPicPr>
          <p:cNvPr id="717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4138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fade">
                                      <p:cBhvr>
                                        <p:cTn id="7" dur="500"/>
                                        <p:tgtEl>
                                          <p:spTgt spid="15872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8729"/>
                                        </p:tgtEl>
                                        <p:attrNameLst>
                                          <p:attrName>style.visibility</p:attrName>
                                        </p:attrNameLst>
                                      </p:cBhvr>
                                      <p:to>
                                        <p:strVal val="visible"/>
                                      </p:to>
                                    </p:set>
                                    <p:animEffect transition="in" filter="fade">
                                      <p:cBhvr>
                                        <p:cTn id="11" dur="500"/>
                                        <p:tgtEl>
                                          <p:spTgt spid="15872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8726"/>
                                        </p:tgtEl>
                                        <p:attrNameLst>
                                          <p:attrName>style.visibility</p:attrName>
                                        </p:attrNameLst>
                                      </p:cBhvr>
                                      <p:to>
                                        <p:strVal val="visible"/>
                                      </p:to>
                                    </p:set>
                                    <p:animEffect transition="in" filter="fade">
                                      <p:cBhvr>
                                        <p:cTn id="15" dur="500"/>
                                        <p:tgtEl>
                                          <p:spTgt spid="158726"/>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8732"/>
                                        </p:tgtEl>
                                        <p:attrNameLst>
                                          <p:attrName>style.visibility</p:attrName>
                                        </p:attrNameLst>
                                      </p:cBhvr>
                                      <p:to>
                                        <p:strVal val="visible"/>
                                      </p:to>
                                    </p:set>
                                    <p:animEffect transition="in" filter="fade">
                                      <p:cBhvr>
                                        <p:cTn id="19" dur="500"/>
                                        <p:tgtEl>
                                          <p:spTgt spid="158732"/>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8728"/>
                                        </p:tgtEl>
                                        <p:attrNameLst>
                                          <p:attrName>style.visibility</p:attrName>
                                        </p:attrNameLst>
                                      </p:cBhvr>
                                      <p:to>
                                        <p:strVal val="visible"/>
                                      </p:to>
                                    </p:set>
                                    <p:animEffect transition="in" filter="fade">
                                      <p:cBhvr>
                                        <p:cTn id="23" dur="500"/>
                                        <p:tgtEl>
                                          <p:spTgt spid="158728"/>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8735"/>
                                        </p:tgtEl>
                                        <p:attrNameLst>
                                          <p:attrName>style.visibility</p:attrName>
                                        </p:attrNameLst>
                                      </p:cBhvr>
                                      <p:to>
                                        <p:strVal val="visible"/>
                                      </p:to>
                                    </p:set>
                                    <p:animEffect transition="in" filter="fade">
                                      <p:cBhvr>
                                        <p:cTn id="27" dur="500"/>
                                        <p:tgtEl>
                                          <p:spTgt spid="1587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8734"/>
                                        </p:tgtEl>
                                        <p:attrNameLst>
                                          <p:attrName>style.visibility</p:attrName>
                                        </p:attrNameLst>
                                      </p:cBhvr>
                                      <p:to>
                                        <p:strVal val="visible"/>
                                      </p:to>
                                    </p:set>
                                    <p:animEffect transition="in" filter="fade">
                                      <p:cBhvr>
                                        <p:cTn id="31" dur="500"/>
                                        <p:tgtEl>
                                          <p:spTgt spid="158734"/>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8736"/>
                                        </p:tgtEl>
                                        <p:attrNameLst>
                                          <p:attrName>style.visibility</p:attrName>
                                        </p:attrNameLst>
                                      </p:cBhvr>
                                      <p:to>
                                        <p:strVal val="visible"/>
                                      </p:to>
                                    </p:set>
                                    <p:animEffect transition="in" filter="fade">
                                      <p:cBhvr>
                                        <p:cTn id="35" dur="500"/>
                                        <p:tgtEl>
                                          <p:spTgt spid="158736"/>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58733">
                                            <p:txEl>
                                              <p:pRg st="0" end="0"/>
                                            </p:txEl>
                                          </p:spTgt>
                                        </p:tgtEl>
                                        <p:attrNameLst>
                                          <p:attrName>style.visibility</p:attrName>
                                        </p:attrNameLst>
                                      </p:cBhvr>
                                      <p:to>
                                        <p:strVal val="visible"/>
                                      </p:to>
                                    </p:set>
                                    <p:animEffect transition="in" filter="fade">
                                      <p:cBhvr>
                                        <p:cTn id="39" dur="500"/>
                                        <p:tgtEl>
                                          <p:spTgt spid="158733">
                                            <p:txEl>
                                              <p:pRg st="0" end="0"/>
                                            </p:txEl>
                                          </p:spTgt>
                                        </p:tgtEl>
                                      </p:cBhvr>
                                    </p:animEffect>
                                  </p:childTnLst>
                                </p:cTn>
                              </p:par>
                            </p:childTnLst>
                          </p:cTn>
                        </p:par>
                        <p:par>
                          <p:cTn id="40" fill="hold" nodeType="afterGroup">
                            <p:stCondLst>
                              <p:cond delay="4500"/>
                            </p:stCondLst>
                            <p:childTnLst>
                              <p:par>
                                <p:cTn id="41" presetID="2" presetClass="entr" presetSubtype="8" fill="hold" nodeType="afterEffect">
                                  <p:stCondLst>
                                    <p:cond delay="0"/>
                                  </p:stCondLst>
                                  <p:childTnLst>
                                    <p:set>
                                      <p:cBhvr>
                                        <p:cTn id="42" dur="1" fill="hold">
                                          <p:stCondLst>
                                            <p:cond delay="0"/>
                                          </p:stCondLst>
                                        </p:cTn>
                                        <p:tgtEl>
                                          <p:spTgt spid="158733">
                                            <p:txEl>
                                              <p:pRg st="1" end="1"/>
                                            </p:txEl>
                                          </p:spTgt>
                                        </p:tgtEl>
                                        <p:attrNameLst>
                                          <p:attrName>style.visibility</p:attrName>
                                        </p:attrNameLst>
                                      </p:cBhvr>
                                      <p:to>
                                        <p:strVal val="visible"/>
                                      </p:to>
                                    </p:set>
                                    <p:anim calcmode="lin" valueType="num">
                                      <p:cBhvr additive="base">
                                        <p:cTn id="43" dur="500" fill="hold"/>
                                        <p:tgtEl>
                                          <p:spTgt spid="158733">
                                            <p:txEl>
                                              <p:pRg st="1" end="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8733">
                                            <p:txEl>
                                              <p:pRg st="1" end="1"/>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5000"/>
                            </p:stCondLst>
                            <p:childTnLst>
                              <p:par>
                                <p:cTn id="46" presetID="2" presetClass="entr" presetSubtype="8" fill="hold" nodeType="afterEffect">
                                  <p:stCondLst>
                                    <p:cond delay="0"/>
                                  </p:stCondLst>
                                  <p:childTnLst>
                                    <p:set>
                                      <p:cBhvr>
                                        <p:cTn id="47" dur="1" fill="hold">
                                          <p:stCondLst>
                                            <p:cond delay="0"/>
                                          </p:stCondLst>
                                        </p:cTn>
                                        <p:tgtEl>
                                          <p:spTgt spid="158733">
                                            <p:txEl>
                                              <p:pRg st="2" end="2"/>
                                            </p:txEl>
                                          </p:spTgt>
                                        </p:tgtEl>
                                        <p:attrNameLst>
                                          <p:attrName>style.visibility</p:attrName>
                                        </p:attrNameLst>
                                      </p:cBhvr>
                                      <p:to>
                                        <p:strVal val="visible"/>
                                      </p:to>
                                    </p:set>
                                    <p:anim calcmode="lin" valueType="num">
                                      <p:cBhvr additive="base">
                                        <p:cTn id="48" dur="500" fill="hold"/>
                                        <p:tgtEl>
                                          <p:spTgt spid="158733">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58733">
                                            <p:txEl>
                                              <p:pRg st="2" end="2"/>
                                            </p:txEl>
                                          </p:spTgt>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5500"/>
                            </p:stCondLst>
                            <p:childTnLst>
                              <p:par>
                                <p:cTn id="51" presetID="2" presetClass="entr" presetSubtype="8" fill="hold" nodeType="afterEffect">
                                  <p:stCondLst>
                                    <p:cond delay="0"/>
                                  </p:stCondLst>
                                  <p:childTnLst>
                                    <p:set>
                                      <p:cBhvr>
                                        <p:cTn id="52" dur="1" fill="hold">
                                          <p:stCondLst>
                                            <p:cond delay="0"/>
                                          </p:stCondLst>
                                        </p:cTn>
                                        <p:tgtEl>
                                          <p:spTgt spid="158733">
                                            <p:txEl>
                                              <p:pRg st="3" end="3"/>
                                            </p:txEl>
                                          </p:spTgt>
                                        </p:tgtEl>
                                        <p:attrNameLst>
                                          <p:attrName>style.visibility</p:attrName>
                                        </p:attrNameLst>
                                      </p:cBhvr>
                                      <p:to>
                                        <p:strVal val="visible"/>
                                      </p:to>
                                    </p:set>
                                    <p:anim calcmode="lin" valueType="num">
                                      <p:cBhvr additive="base">
                                        <p:cTn id="53" dur="500" fill="hold"/>
                                        <p:tgtEl>
                                          <p:spTgt spid="158733">
                                            <p:txEl>
                                              <p:pRg st="3" end="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58733">
                                            <p:txEl>
                                              <p:pRg st="3" end="3"/>
                                            </p:txEl>
                                          </p:spTgt>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6000"/>
                            </p:stCondLst>
                            <p:childTnLst>
                              <p:par>
                                <p:cTn id="56" presetID="2" presetClass="entr" presetSubtype="8" fill="hold" nodeType="afterEffect">
                                  <p:stCondLst>
                                    <p:cond delay="0"/>
                                  </p:stCondLst>
                                  <p:childTnLst>
                                    <p:set>
                                      <p:cBhvr>
                                        <p:cTn id="57" dur="1" fill="hold">
                                          <p:stCondLst>
                                            <p:cond delay="0"/>
                                          </p:stCondLst>
                                        </p:cTn>
                                        <p:tgtEl>
                                          <p:spTgt spid="158733">
                                            <p:txEl>
                                              <p:pRg st="4" end="4"/>
                                            </p:txEl>
                                          </p:spTgt>
                                        </p:tgtEl>
                                        <p:attrNameLst>
                                          <p:attrName>style.visibility</p:attrName>
                                        </p:attrNameLst>
                                      </p:cBhvr>
                                      <p:to>
                                        <p:strVal val="visible"/>
                                      </p:to>
                                    </p:set>
                                    <p:anim calcmode="lin" valueType="num">
                                      <p:cBhvr additive="base">
                                        <p:cTn id="58" dur="500" fill="hold"/>
                                        <p:tgtEl>
                                          <p:spTgt spid="158733">
                                            <p:txEl>
                                              <p:pRg st="4" end="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15873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6" grpId="0" animBg="1"/>
      <p:bldP spid="158727" grpId="0" animBg="1"/>
      <p:bldP spid="158728" grpId="0" animBg="1"/>
      <p:bldP spid="158729" grpId="0" animBg="1"/>
      <p:bldP spid="158732" grpId="0" animBg="1"/>
      <p:bldP spid="158734" grpId="0" animBg="1"/>
      <p:bldP spid="158735" grpId="0" animBg="1"/>
      <p:bldP spid="1587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03140" y="917575"/>
            <a:ext cx="8496300" cy="649288"/>
          </a:xfrm>
        </p:spPr>
        <p:txBody>
          <a:bodyPr/>
          <a:lstStyle/>
          <a:p>
            <a:pPr eaLnBrk="1" hangingPunct="1"/>
            <a:r>
              <a:rPr lang="en-GB" dirty="0"/>
              <a:t>Transferable skills</a:t>
            </a:r>
          </a:p>
        </p:txBody>
      </p:sp>
      <p:sp>
        <p:nvSpPr>
          <p:cNvPr id="22532" name="Text Box 3"/>
          <p:cNvSpPr txBox="1">
            <a:spLocks noChangeArrowheads="1"/>
          </p:cNvSpPr>
          <p:nvPr/>
        </p:nvSpPr>
        <p:spPr bwMode="auto">
          <a:xfrm>
            <a:off x="323850" y="2420938"/>
            <a:ext cx="208756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endParaRPr lang="en-US">
              <a:solidFill>
                <a:srgbClr val="323D43"/>
              </a:solidFill>
            </a:endParaRPr>
          </a:p>
        </p:txBody>
      </p:sp>
      <p:grpSp>
        <p:nvGrpSpPr>
          <p:cNvPr id="193540" name="Group 4"/>
          <p:cNvGrpSpPr>
            <a:grpSpLocks/>
          </p:cNvGrpSpPr>
          <p:nvPr/>
        </p:nvGrpSpPr>
        <p:grpSpPr bwMode="auto">
          <a:xfrm>
            <a:off x="179388" y="1628775"/>
            <a:ext cx="2089150" cy="2017713"/>
            <a:chOff x="204" y="1117"/>
            <a:chExt cx="1316" cy="1271"/>
          </a:xfrm>
        </p:grpSpPr>
        <p:sp>
          <p:nvSpPr>
            <p:cNvPr id="22600" name="AutoShape 5"/>
            <p:cNvSpPr>
              <a:spLocks noChangeArrowheads="1"/>
            </p:cNvSpPr>
            <p:nvPr/>
          </p:nvSpPr>
          <p:spPr bwMode="auto">
            <a:xfrm>
              <a:off x="204" y="1117"/>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601" name="Text Box 6"/>
            <p:cNvSpPr txBox="1">
              <a:spLocks noChangeArrowheads="1"/>
            </p:cNvSpPr>
            <p:nvPr/>
          </p:nvSpPr>
          <p:spPr bwMode="auto">
            <a:xfrm>
              <a:off x="204" y="152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Proactivity</a:t>
              </a:r>
            </a:p>
          </p:txBody>
        </p:sp>
      </p:grpSp>
      <p:grpSp>
        <p:nvGrpSpPr>
          <p:cNvPr id="193543" name="Group 7"/>
          <p:cNvGrpSpPr>
            <a:grpSpLocks/>
          </p:cNvGrpSpPr>
          <p:nvPr/>
        </p:nvGrpSpPr>
        <p:grpSpPr bwMode="auto">
          <a:xfrm>
            <a:off x="1476375" y="3213100"/>
            <a:ext cx="2089150" cy="2017713"/>
            <a:chOff x="975" y="1979"/>
            <a:chExt cx="1316" cy="1271"/>
          </a:xfrm>
        </p:grpSpPr>
        <p:sp>
          <p:nvSpPr>
            <p:cNvPr id="22598" name="AutoShape 8"/>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9" name="Text Box 9"/>
            <p:cNvSpPr txBox="1">
              <a:spLocks noChangeArrowheads="1"/>
            </p:cNvSpPr>
            <p:nvPr/>
          </p:nvSpPr>
          <p:spPr bwMode="auto">
            <a:xfrm>
              <a:off x="975" y="247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Commitment</a:t>
              </a:r>
            </a:p>
          </p:txBody>
        </p:sp>
      </p:grpSp>
      <p:grpSp>
        <p:nvGrpSpPr>
          <p:cNvPr id="193546" name="Group 10"/>
          <p:cNvGrpSpPr>
            <a:grpSpLocks/>
          </p:cNvGrpSpPr>
          <p:nvPr/>
        </p:nvGrpSpPr>
        <p:grpSpPr bwMode="auto">
          <a:xfrm>
            <a:off x="615752" y="4692650"/>
            <a:ext cx="2187576" cy="2017712"/>
            <a:chOff x="524" y="2906"/>
            <a:chExt cx="1378" cy="1271"/>
          </a:xfrm>
        </p:grpSpPr>
        <p:sp>
          <p:nvSpPr>
            <p:cNvPr id="22596" name="AutoShape 11"/>
            <p:cNvSpPr>
              <a:spLocks noChangeArrowheads="1"/>
            </p:cNvSpPr>
            <p:nvPr/>
          </p:nvSpPr>
          <p:spPr bwMode="auto">
            <a:xfrm>
              <a:off x="586" y="290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7" name="Text Box 12"/>
            <p:cNvSpPr txBox="1">
              <a:spLocks noChangeArrowheads="1"/>
            </p:cNvSpPr>
            <p:nvPr/>
          </p:nvSpPr>
          <p:spPr bwMode="auto">
            <a:xfrm>
              <a:off x="524" y="3304"/>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Independent thinking</a:t>
              </a:r>
            </a:p>
          </p:txBody>
        </p:sp>
      </p:grpSp>
      <p:grpSp>
        <p:nvGrpSpPr>
          <p:cNvPr id="193549" name="Group 13"/>
          <p:cNvGrpSpPr>
            <a:grpSpLocks/>
          </p:cNvGrpSpPr>
          <p:nvPr/>
        </p:nvGrpSpPr>
        <p:grpSpPr bwMode="auto">
          <a:xfrm>
            <a:off x="-396875" y="3141663"/>
            <a:ext cx="2089150" cy="2017712"/>
            <a:chOff x="-204" y="2024"/>
            <a:chExt cx="1316" cy="1271"/>
          </a:xfrm>
        </p:grpSpPr>
        <p:sp>
          <p:nvSpPr>
            <p:cNvPr id="22594" name="AutoShape 14"/>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5" name="Text Box 15"/>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Initiative</a:t>
              </a:r>
            </a:p>
          </p:txBody>
        </p:sp>
      </p:grpSp>
      <p:grpSp>
        <p:nvGrpSpPr>
          <p:cNvPr id="193552" name="Group 16"/>
          <p:cNvGrpSpPr>
            <a:grpSpLocks/>
          </p:cNvGrpSpPr>
          <p:nvPr/>
        </p:nvGrpSpPr>
        <p:grpSpPr bwMode="auto">
          <a:xfrm>
            <a:off x="2254251" y="1700213"/>
            <a:ext cx="2103438" cy="2017712"/>
            <a:chOff x="1510" y="1117"/>
            <a:chExt cx="1325" cy="1271"/>
          </a:xfrm>
        </p:grpSpPr>
        <p:sp>
          <p:nvSpPr>
            <p:cNvPr id="22592" name="AutoShape 17"/>
            <p:cNvSpPr>
              <a:spLocks noChangeArrowheads="1"/>
            </p:cNvSpPr>
            <p:nvPr/>
          </p:nvSpPr>
          <p:spPr bwMode="auto">
            <a:xfrm>
              <a:off x="1519" y="1117"/>
              <a:ext cx="1316" cy="1271"/>
            </a:xfrm>
            <a:prstGeom prst="plus">
              <a:avLst>
                <a:gd name="adj" fmla="val 30329"/>
              </a:avLst>
            </a:prstGeom>
            <a:solidFill>
              <a:schemeClr val="accent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3" name="Text Box 18"/>
            <p:cNvSpPr txBox="1">
              <a:spLocks noChangeArrowheads="1"/>
            </p:cNvSpPr>
            <p:nvPr/>
          </p:nvSpPr>
          <p:spPr bwMode="auto">
            <a:xfrm>
              <a:off x="1510" y="1544"/>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Intellectual flexibility</a:t>
              </a:r>
            </a:p>
          </p:txBody>
        </p:sp>
      </p:grpSp>
      <p:grpSp>
        <p:nvGrpSpPr>
          <p:cNvPr id="193555" name="Group 19"/>
          <p:cNvGrpSpPr>
            <a:grpSpLocks/>
          </p:cNvGrpSpPr>
          <p:nvPr/>
        </p:nvGrpSpPr>
        <p:grpSpPr bwMode="auto">
          <a:xfrm>
            <a:off x="3348038" y="3141663"/>
            <a:ext cx="2089150" cy="2017712"/>
            <a:chOff x="2245" y="1979"/>
            <a:chExt cx="1316" cy="1271"/>
          </a:xfrm>
        </p:grpSpPr>
        <p:sp>
          <p:nvSpPr>
            <p:cNvPr id="22590" name="AutoShape 20"/>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91" name="Text Box 21"/>
            <p:cNvSpPr txBox="1">
              <a:spLocks noChangeArrowheads="1"/>
            </p:cNvSpPr>
            <p:nvPr/>
          </p:nvSpPr>
          <p:spPr bwMode="auto">
            <a:xfrm>
              <a:off x="2245" y="2387"/>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Decision making</a:t>
              </a:r>
            </a:p>
          </p:txBody>
        </p:sp>
      </p:grpSp>
      <p:grpSp>
        <p:nvGrpSpPr>
          <p:cNvPr id="193558" name="Group 22"/>
          <p:cNvGrpSpPr>
            <a:grpSpLocks/>
          </p:cNvGrpSpPr>
          <p:nvPr/>
        </p:nvGrpSpPr>
        <p:grpSpPr bwMode="auto">
          <a:xfrm>
            <a:off x="2484438" y="4652963"/>
            <a:ext cx="2089150" cy="2017712"/>
            <a:chOff x="1701" y="2840"/>
            <a:chExt cx="1316" cy="1271"/>
          </a:xfrm>
        </p:grpSpPr>
        <p:sp>
          <p:nvSpPr>
            <p:cNvPr id="22588" name="AutoShape 23"/>
            <p:cNvSpPr>
              <a:spLocks noChangeArrowheads="1"/>
            </p:cNvSpPr>
            <p:nvPr/>
          </p:nvSpPr>
          <p:spPr bwMode="auto">
            <a:xfrm>
              <a:off x="1701" y="2840"/>
              <a:ext cx="1316" cy="1271"/>
            </a:xfrm>
            <a:prstGeom prst="plus">
              <a:avLst>
                <a:gd name="adj" fmla="val 30329"/>
              </a:avLst>
            </a:prstGeom>
            <a:solidFill>
              <a:schemeClr va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9" name="Text Box 24"/>
            <p:cNvSpPr txBox="1">
              <a:spLocks noChangeArrowheads="1"/>
            </p:cNvSpPr>
            <p:nvPr/>
          </p:nvSpPr>
          <p:spPr bwMode="auto">
            <a:xfrm>
              <a:off x="1701" y="324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Problem solving</a:t>
              </a:r>
            </a:p>
          </p:txBody>
        </p:sp>
      </p:grpSp>
      <p:grpSp>
        <p:nvGrpSpPr>
          <p:cNvPr id="193561" name="Group 25"/>
          <p:cNvGrpSpPr>
            <a:grpSpLocks/>
          </p:cNvGrpSpPr>
          <p:nvPr/>
        </p:nvGrpSpPr>
        <p:grpSpPr bwMode="auto">
          <a:xfrm>
            <a:off x="3635375" y="836613"/>
            <a:ext cx="2160588" cy="2017712"/>
            <a:chOff x="2381" y="663"/>
            <a:chExt cx="1361" cy="1271"/>
          </a:xfrm>
        </p:grpSpPr>
        <p:sp>
          <p:nvSpPr>
            <p:cNvPr id="22586" name="AutoShape 26"/>
            <p:cNvSpPr>
              <a:spLocks noChangeArrowheads="1"/>
            </p:cNvSpPr>
            <p:nvPr/>
          </p:nvSpPr>
          <p:spPr bwMode="auto">
            <a:xfrm>
              <a:off x="2426"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7" name="Text Box 27"/>
            <p:cNvSpPr txBox="1">
              <a:spLocks noChangeArrowheads="1"/>
            </p:cNvSpPr>
            <p:nvPr/>
          </p:nvSpPr>
          <p:spPr bwMode="auto">
            <a:xfrm>
              <a:off x="2381" y="107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Time management</a:t>
              </a:r>
            </a:p>
          </p:txBody>
        </p:sp>
      </p:grpSp>
      <p:grpSp>
        <p:nvGrpSpPr>
          <p:cNvPr id="193564" name="Group 28"/>
          <p:cNvGrpSpPr>
            <a:grpSpLocks/>
          </p:cNvGrpSpPr>
          <p:nvPr/>
        </p:nvGrpSpPr>
        <p:grpSpPr bwMode="auto">
          <a:xfrm>
            <a:off x="4716463" y="2349500"/>
            <a:ext cx="2160587" cy="2017713"/>
            <a:chOff x="3107" y="1480"/>
            <a:chExt cx="1361" cy="1271"/>
          </a:xfrm>
        </p:grpSpPr>
        <p:sp>
          <p:nvSpPr>
            <p:cNvPr id="22584" name="AutoShape 2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5" name="Text Box 3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Enthusiasm</a:t>
              </a:r>
            </a:p>
          </p:txBody>
        </p:sp>
      </p:grpSp>
      <p:grpSp>
        <p:nvGrpSpPr>
          <p:cNvPr id="193567" name="Group 31"/>
          <p:cNvGrpSpPr>
            <a:grpSpLocks/>
          </p:cNvGrpSpPr>
          <p:nvPr/>
        </p:nvGrpSpPr>
        <p:grpSpPr bwMode="auto">
          <a:xfrm>
            <a:off x="5508625" y="908050"/>
            <a:ext cx="2089150" cy="2017713"/>
            <a:chOff x="4014" y="981"/>
            <a:chExt cx="1316" cy="1271"/>
          </a:xfrm>
        </p:grpSpPr>
        <p:sp>
          <p:nvSpPr>
            <p:cNvPr id="22582" name="AutoShape 32"/>
            <p:cNvSpPr>
              <a:spLocks noChangeArrowheads="1"/>
            </p:cNvSpPr>
            <p:nvPr/>
          </p:nvSpPr>
          <p:spPr bwMode="auto">
            <a:xfrm>
              <a:off x="4014" y="981"/>
              <a:ext cx="1316" cy="1271"/>
            </a:xfrm>
            <a:prstGeom prst="plus">
              <a:avLst>
                <a:gd name="adj" fmla="val 30329"/>
              </a:avLst>
            </a:prstGeom>
            <a:solidFill>
              <a:schemeClr val="tx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3" name="Text Box 33"/>
            <p:cNvSpPr txBox="1">
              <a:spLocks noChangeArrowheads="1"/>
            </p:cNvSpPr>
            <p:nvPr/>
          </p:nvSpPr>
          <p:spPr bwMode="auto">
            <a:xfrm>
              <a:off x="4014" y="1389"/>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Response to a challenge</a:t>
              </a:r>
            </a:p>
          </p:txBody>
        </p:sp>
      </p:grpSp>
      <p:grpSp>
        <p:nvGrpSpPr>
          <p:cNvPr id="193570" name="Group 34"/>
          <p:cNvGrpSpPr>
            <a:grpSpLocks/>
          </p:cNvGrpSpPr>
          <p:nvPr/>
        </p:nvGrpSpPr>
        <p:grpSpPr bwMode="auto">
          <a:xfrm>
            <a:off x="4500563" y="4581525"/>
            <a:ext cx="2089150" cy="2017713"/>
            <a:chOff x="2789" y="2886"/>
            <a:chExt cx="1316" cy="1271"/>
          </a:xfrm>
        </p:grpSpPr>
        <p:sp>
          <p:nvSpPr>
            <p:cNvPr id="22580" name="AutoShape 35"/>
            <p:cNvSpPr>
              <a:spLocks noChangeArrowheads="1"/>
            </p:cNvSpPr>
            <p:nvPr/>
          </p:nvSpPr>
          <p:spPr bwMode="auto">
            <a:xfrm>
              <a:off x="2789" y="2886"/>
              <a:ext cx="1316" cy="1271"/>
            </a:xfrm>
            <a:prstGeom prst="plus">
              <a:avLst>
                <a:gd name="adj" fmla="val 30329"/>
              </a:avLst>
            </a:prstGeom>
            <a:solidFill>
              <a:srgbClr val="F00F2C"/>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81" name="Text Box 36"/>
            <p:cNvSpPr txBox="1">
              <a:spLocks noChangeArrowheads="1"/>
            </p:cNvSpPr>
            <p:nvPr/>
          </p:nvSpPr>
          <p:spPr bwMode="auto">
            <a:xfrm>
              <a:off x="2789"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Analysis</a:t>
              </a:r>
            </a:p>
          </p:txBody>
        </p:sp>
      </p:grpSp>
      <p:grpSp>
        <p:nvGrpSpPr>
          <p:cNvPr id="193573" name="Group 37"/>
          <p:cNvGrpSpPr>
            <a:grpSpLocks/>
          </p:cNvGrpSpPr>
          <p:nvPr/>
        </p:nvGrpSpPr>
        <p:grpSpPr bwMode="auto">
          <a:xfrm>
            <a:off x="5508626" y="3644900"/>
            <a:ext cx="2159000" cy="2017713"/>
            <a:chOff x="3515" y="2387"/>
            <a:chExt cx="1360" cy="1271"/>
          </a:xfrm>
        </p:grpSpPr>
        <p:sp>
          <p:nvSpPr>
            <p:cNvPr id="22578" name="AutoShape 38"/>
            <p:cNvSpPr>
              <a:spLocks noChangeArrowheads="1"/>
            </p:cNvSpPr>
            <p:nvPr/>
          </p:nvSpPr>
          <p:spPr bwMode="auto">
            <a:xfrm>
              <a:off x="3515"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9" name="Text Box 39"/>
            <p:cNvSpPr txBox="1">
              <a:spLocks noChangeArrowheads="1"/>
            </p:cNvSpPr>
            <p:nvPr/>
          </p:nvSpPr>
          <p:spPr bwMode="auto">
            <a:xfrm>
              <a:off x="3560" y="283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Research Skills</a:t>
              </a:r>
            </a:p>
          </p:txBody>
        </p:sp>
      </p:grpSp>
      <p:grpSp>
        <p:nvGrpSpPr>
          <p:cNvPr id="193576" name="Group 40"/>
          <p:cNvGrpSpPr>
            <a:grpSpLocks/>
          </p:cNvGrpSpPr>
          <p:nvPr/>
        </p:nvGrpSpPr>
        <p:grpSpPr bwMode="auto">
          <a:xfrm>
            <a:off x="6804025" y="2205038"/>
            <a:ext cx="2089150" cy="2017712"/>
            <a:chOff x="4444" y="1842"/>
            <a:chExt cx="1316" cy="1271"/>
          </a:xfrm>
        </p:grpSpPr>
        <p:sp>
          <p:nvSpPr>
            <p:cNvPr id="22576" name="AutoShape 41"/>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7" name="Text Box 42"/>
            <p:cNvSpPr txBox="1">
              <a:spLocks noChangeArrowheads="1"/>
            </p:cNvSpPr>
            <p:nvPr/>
          </p:nvSpPr>
          <p:spPr bwMode="auto">
            <a:xfrm>
              <a:off x="4445" y="2341"/>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Team work</a:t>
              </a:r>
            </a:p>
          </p:txBody>
        </p:sp>
      </p:grpSp>
      <p:grpSp>
        <p:nvGrpSpPr>
          <p:cNvPr id="193579" name="Group 43"/>
          <p:cNvGrpSpPr>
            <a:grpSpLocks/>
          </p:cNvGrpSpPr>
          <p:nvPr/>
        </p:nvGrpSpPr>
        <p:grpSpPr bwMode="auto">
          <a:xfrm>
            <a:off x="7054850" y="4840288"/>
            <a:ext cx="2089150" cy="2017712"/>
            <a:chOff x="4444" y="2886"/>
            <a:chExt cx="1316" cy="1271"/>
          </a:xfrm>
        </p:grpSpPr>
        <p:sp>
          <p:nvSpPr>
            <p:cNvPr id="22574" name="AutoShape 44"/>
            <p:cNvSpPr>
              <a:spLocks noChangeArrowheads="1"/>
            </p:cNvSpPr>
            <p:nvPr/>
          </p:nvSpPr>
          <p:spPr bwMode="auto">
            <a:xfrm>
              <a:off x="4444" y="2886"/>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5" name="Text Box 45"/>
            <p:cNvSpPr txBox="1">
              <a:spLocks noChangeArrowheads="1"/>
            </p:cNvSpPr>
            <p:nvPr/>
          </p:nvSpPr>
          <p:spPr bwMode="auto">
            <a:xfrm>
              <a:off x="4445" y="338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Leadership</a:t>
              </a:r>
            </a:p>
          </p:txBody>
        </p:sp>
      </p:grpSp>
      <p:grpSp>
        <p:nvGrpSpPr>
          <p:cNvPr id="193582" name="Group 46"/>
          <p:cNvGrpSpPr>
            <a:grpSpLocks/>
          </p:cNvGrpSpPr>
          <p:nvPr/>
        </p:nvGrpSpPr>
        <p:grpSpPr bwMode="auto">
          <a:xfrm>
            <a:off x="1258888" y="333375"/>
            <a:ext cx="2305050" cy="2017713"/>
            <a:chOff x="884" y="210"/>
            <a:chExt cx="1452" cy="1271"/>
          </a:xfrm>
        </p:grpSpPr>
        <p:sp>
          <p:nvSpPr>
            <p:cNvPr id="22572" name="AutoShape 47"/>
            <p:cNvSpPr>
              <a:spLocks noChangeArrowheads="1"/>
            </p:cNvSpPr>
            <p:nvPr/>
          </p:nvSpPr>
          <p:spPr bwMode="auto">
            <a:xfrm>
              <a:off x="975" y="210"/>
              <a:ext cx="1316" cy="1271"/>
            </a:xfrm>
            <a:prstGeom prst="plus">
              <a:avLst>
                <a:gd name="adj" fmla="val 30329"/>
              </a:avLst>
            </a:prstGeom>
            <a:solidFill>
              <a:srgbClr val="FE3E1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3" name="Text Box 48"/>
            <p:cNvSpPr txBox="1">
              <a:spLocks noChangeArrowheads="1"/>
            </p:cNvSpPr>
            <p:nvPr/>
          </p:nvSpPr>
          <p:spPr bwMode="auto">
            <a:xfrm>
              <a:off x="884" y="709"/>
              <a:ext cx="1452"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Communication</a:t>
              </a:r>
            </a:p>
          </p:txBody>
        </p:sp>
      </p:grpSp>
      <p:grpSp>
        <p:nvGrpSpPr>
          <p:cNvPr id="193585" name="Group 49"/>
          <p:cNvGrpSpPr>
            <a:grpSpLocks/>
          </p:cNvGrpSpPr>
          <p:nvPr/>
        </p:nvGrpSpPr>
        <p:grpSpPr bwMode="auto">
          <a:xfrm>
            <a:off x="2771775" y="-387350"/>
            <a:ext cx="2089150" cy="2017713"/>
            <a:chOff x="-204" y="2024"/>
            <a:chExt cx="1316" cy="1271"/>
          </a:xfrm>
        </p:grpSpPr>
        <p:sp>
          <p:nvSpPr>
            <p:cNvPr id="22570" name="AutoShape 50"/>
            <p:cNvSpPr>
              <a:spLocks noChangeArrowheads="1"/>
            </p:cNvSpPr>
            <p:nvPr/>
          </p:nvSpPr>
          <p:spPr bwMode="auto">
            <a:xfrm>
              <a:off x="-204" y="2024"/>
              <a:ext cx="1316" cy="1271"/>
            </a:xfrm>
            <a:prstGeom prst="plus">
              <a:avLst>
                <a:gd name="adj" fmla="val 30329"/>
              </a:avLst>
            </a:prstGeom>
            <a:solidFill>
              <a:srgbClr val="CCDA8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71" name="Text Box 51"/>
            <p:cNvSpPr txBox="1">
              <a:spLocks noChangeArrowheads="1"/>
            </p:cNvSpPr>
            <p:nvPr/>
          </p:nvSpPr>
          <p:spPr bwMode="auto">
            <a:xfrm>
              <a:off x="-204" y="2568"/>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Presenting</a:t>
              </a:r>
            </a:p>
          </p:txBody>
        </p:sp>
      </p:grpSp>
      <p:grpSp>
        <p:nvGrpSpPr>
          <p:cNvPr id="193588" name="Group 52"/>
          <p:cNvGrpSpPr>
            <a:grpSpLocks/>
          </p:cNvGrpSpPr>
          <p:nvPr/>
        </p:nvGrpSpPr>
        <p:grpSpPr bwMode="auto">
          <a:xfrm>
            <a:off x="4859338" y="-458788"/>
            <a:ext cx="2089150" cy="2017713"/>
            <a:chOff x="4444" y="1842"/>
            <a:chExt cx="1316" cy="1271"/>
          </a:xfrm>
        </p:grpSpPr>
        <p:sp>
          <p:nvSpPr>
            <p:cNvPr id="22568" name="AutoShape 53"/>
            <p:cNvSpPr>
              <a:spLocks noChangeArrowheads="1"/>
            </p:cNvSpPr>
            <p:nvPr/>
          </p:nvSpPr>
          <p:spPr bwMode="auto">
            <a:xfrm>
              <a:off x="4444" y="1842"/>
              <a:ext cx="1316" cy="1271"/>
            </a:xfrm>
            <a:prstGeom prst="plus">
              <a:avLst>
                <a:gd name="adj" fmla="val 30329"/>
              </a:avLst>
            </a:prstGeom>
            <a:solidFill>
              <a:schemeClr val="accent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9" name="Text Box 54"/>
            <p:cNvSpPr txBox="1">
              <a:spLocks noChangeArrowheads="1"/>
            </p:cNvSpPr>
            <p:nvPr/>
          </p:nvSpPr>
          <p:spPr bwMode="auto">
            <a:xfrm>
              <a:off x="4445" y="2341"/>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Business acumen</a:t>
              </a:r>
            </a:p>
          </p:txBody>
        </p:sp>
      </p:grpSp>
      <p:grpSp>
        <p:nvGrpSpPr>
          <p:cNvPr id="193591" name="Group 55"/>
          <p:cNvGrpSpPr>
            <a:grpSpLocks/>
          </p:cNvGrpSpPr>
          <p:nvPr/>
        </p:nvGrpSpPr>
        <p:grpSpPr bwMode="auto">
          <a:xfrm>
            <a:off x="7054850" y="0"/>
            <a:ext cx="2089150" cy="2017713"/>
            <a:chOff x="2245" y="1979"/>
            <a:chExt cx="1316" cy="1271"/>
          </a:xfrm>
        </p:grpSpPr>
        <p:sp>
          <p:nvSpPr>
            <p:cNvPr id="22566" name="AutoShape 56"/>
            <p:cNvSpPr>
              <a:spLocks noChangeArrowheads="1"/>
            </p:cNvSpPr>
            <p:nvPr/>
          </p:nvSpPr>
          <p:spPr bwMode="auto">
            <a:xfrm>
              <a:off x="2245" y="1979"/>
              <a:ext cx="1316" cy="1271"/>
            </a:xfrm>
            <a:prstGeom prst="plus">
              <a:avLst>
                <a:gd name="adj" fmla="val 30329"/>
              </a:avLst>
            </a:prstGeom>
            <a:solidFill>
              <a:schemeClr val="folHlink"/>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7" name="Text Box 57"/>
            <p:cNvSpPr txBox="1">
              <a:spLocks noChangeArrowheads="1"/>
            </p:cNvSpPr>
            <p:nvPr/>
          </p:nvSpPr>
          <p:spPr bwMode="auto">
            <a:xfrm>
              <a:off x="2245" y="2387"/>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Networking</a:t>
              </a:r>
            </a:p>
          </p:txBody>
        </p:sp>
      </p:grpSp>
      <p:grpSp>
        <p:nvGrpSpPr>
          <p:cNvPr id="193594" name="Group 58"/>
          <p:cNvGrpSpPr>
            <a:grpSpLocks/>
          </p:cNvGrpSpPr>
          <p:nvPr/>
        </p:nvGrpSpPr>
        <p:grpSpPr bwMode="auto">
          <a:xfrm>
            <a:off x="0" y="-387350"/>
            <a:ext cx="2160588" cy="2017713"/>
            <a:chOff x="3107" y="1480"/>
            <a:chExt cx="1361" cy="1271"/>
          </a:xfrm>
        </p:grpSpPr>
        <p:sp>
          <p:nvSpPr>
            <p:cNvPr id="22564" name="AutoShape 59"/>
            <p:cNvSpPr>
              <a:spLocks noChangeArrowheads="1"/>
            </p:cNvSpPr>
            <p:nvPr/>
          </p:nvSpPr>
          <p:spPr bwMode="auto">
            <a:xfrm>
              <a:off x="3152" y="1480"/>
              <a:ext cx="1316" cy="1271"/>
            </a:xfrm>
            <a:prstGeom prst="plus">
              <a:avLst>
                <a:gd name="adj" fmla="val 30329"/>
              </a:avLst>
            </a:prstGeom>
            <a:solidFill>
              <a:srgbClr val="531F44"/>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5" name="Text Box 60"/>
            <p:cNvSpPr txBox="1">
              <a:spLocks noChangeArrowheads="1"/>
            </p:cNvSpPr>
            <p:nvPr/>
          </p:nvSpPr>
          <p:spPr bwMode="auto">
            <a:xfrm>
              <a:off x="3107" y="1979"/>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FFFFFF"/>
                  </a:solidFill>
                </a:rPr>
                <a:t> Self-awareness</a:t>
              </a:r>
            </a:p>
          </p:txBody>
        </p:sp>
      </p:grpSp>
      <p:grpSp>
        <p:nvGrpSpPr>
          <p:cNvPr id="193597" name="Group 61"/>
          <p:cNvGrpSpPr>
            <a:grpSpLocks/>
          </p:cNvGrpSpPr>
          <p:nvPr/>
        </p:nvGrpSpPr>
        <p:grpSpPr bwMode="auto">
          <a:xfrm>
            <a:off x="5535613" y="5373688"/>
            <a:ext cx="2133600" cy="2017712"/>
            <a:chOff x="947" y="1979"/>
            <a:chExt cx="1344" cy="1271"/>
          </a:xfrm>
        </p:grpSpPr>
        <p:sp>
          <p:nvSpPr>
            <p:cNvPr id="22562" name="AutoShape 62"/>
            <p:cNvSpPr>
              <a:spLocks noChangeArrowheads="1"/>
            </p:cNvSpPr>
            <p:nvPr/>
          </p:nvSpPr>
          <p:spPr bwMode="auto">
            <a:xfrm>
              <a:off x="975" y="1979"/>
              <a:ext cx="1316" cy="1271"/>
            </a:xfrm>
            <a:prstGeom prst="plus">
              <a:avLst>
                <a:gd name="adj" fmla="val 30329"/>
              </a:avLst>
            </a:prstGeom>
            <a:solidFill>
              <a:schemeClr val="bg2"/>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3" name="Text Box 63"/>
            <p:cNvSpPr txBox="1">
              <a:spLocks noChangeArrowheads="1"/>
            </p:cNvSpPr>
            <p:nvPr/>
          </p:nvSpPr>
          <p:spPr bwMode="auto">
            <a:xfrm>
              <a:off x="947" y="2408"/>
              <a:ext cx="131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Foreign language</a:t>
              </a:r>
            </a:p>
          </p:txBody>
        </p:sp>
      </p:grpSp>
      <p:grpSp>
        <p:nvGrpSpPr>
          <p:cNvPr id="193600" name="Group 64"/>
          <p:cNvGrpSpPr>
            <a:grpSpLocks/>
          </p:cNvGrpSpPr>
          <p:nvPr/>
        </p:nvGrpSpPr>
        <p:grpSpPr bwMode="auto">
          <a:xfrm>
            <a:off x="1692275" y="5589588"/>
            <a:ext cx="2089150" cy="2017712"/>
            <a:chOff x="3651" y="2387"/>
            <a:chExt cx="1316" cy="1271"/>
          </a:xfrm>
        </p:grpSpPr>
        <p:sp>
          <p:nvSpPr>
            <p:cNvPr id="22560" name="AutoShape 65"/>
            <p:cNvSpPr>
              <a:spLocks noChangeArrowheads="1"/>
            </p:cNvSpPr>
            <p:nvPr/>
          </p:nvSpPr>
          <p:spPr bwMode="auto">
            <a:xfrm>
              <a:off x="3651" y="2387"/>
              <a:ext cx="1316" cy="1271"/>
            </a:xfrm>
            <a:prstGeom prst="plus">
              <a:avLst>
                <a:gd name="adj" fmla="val 30329"/>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61" name="Text Box 66"/>
            <p:cNvSpPr txBox="1">
              <a:spLocks noChangeArrowheads="1"/>
            </p:cNvSpPr>
            <p:nvPr/>
          </p:nvSpPr>
          <p:spPr bwMode="auto">
            <a:xfrm>
              <a:off x="3651" y="2795"/>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a:solidFill>
                    <a:srgbClr val="323D43"/>
                  </a:solidFill>
                </a:rPr>
                <a:t>Numeracy</a:t>
              </a:r>
            </a:p>
          </p:txBody>
        </p:sp>
      </p:grpSp>
      <p:grpSp>
        <p:nvGrpSpPr>
          <p:cNvPr id="193603" name="Group 67"/>
          <p:cNvGrpSpPr>
            <a:grpSpLocks/>
          </p:cNvGrpSpPr>
          <p:nvPr/>
        </p:nvGrpSpPr>
        <p:grpSpPr bwMode="auto">
          <a:xfrm>
            <a:off x="7163841" y="3499520"/>
            <a:ext cx="2663826" cy="2017712"/>
            <a:chOff x="2245" y="663"/>
            <a:chExt cx="1678" cy="1271"/>
          </a:xfrm>
        </p:grpSpPr>
        <p:sp>
          <p:nvSpPr>
            <p:cNvPr id="22558" name="AutoShape 68"/>
            <p:cNvSpPr>
              <a:spLocks noChangeArrowheads="1"/>
            </p:cNvSpPr>
            <p:nvPr/>
          </p:nvSpPr>
          <p:spPr bwMode="auto">
            <a:xfrm>
              <a:off x="2471" y="663"/>
              <a:ext cx="1316" cy="1271"/>
            </a:xfrm>
            <a:prstGeom prst="plus">
              <a:avLst>
                <a:gd name="adj" fmla="val 30329"/>
              </a:avLst>
            </a:prstGeom>
            <a:solidFill>
              <a:srgbClr val="8A412B"/>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9" name="Text Box 69"/>
            <p:cNvSpPr txBox="1">
              <a:spLocks noChangeArrowheads="1"/>
            </p:cNvSpPr>
            <p:nvPr/>
          </p:nvSpPr>
          <p:spPr bwMode="auto">
            <a:xfrm>
              <a:off x="2245" y="1107"/>
              <a:ext cx="1678"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Aft>
                  <a:spcPct val="0"/>
                </a:spcAft>
              </a:pPr>
              <a:r>
                <a:rPr lang="en-GB" sz="2000" dirty="0">
                  <a:solidFill>
                    <a:srgbClr val="FFFFFF"/>
                  </a:solidFill>
                </a:rPr>
                <a:t>Attention</a:t>
              </a:r>
            </a:p>
            <a:p>
              <a:pPr algn="ctr" eaLnBrk="0" fontAlgn="base" hangingPunct="0">
                <a:spcAft>
                  <a:spcPct val="0"/>
                </a:spcAft>
              </a:pPr>
              <a:r>
                <a:rPr lang="en-GB" sz="2000" dirty="0">
                  <a:solidFill>
                    <a:srgbClr val="FFFFFF"/>
                  </a:solidFill>
                </a:rPr>
                <a:t>to detail </a:t>
              </a:r>
            </a:p>
          </p:txBody>
        </p:sp>
      </p:grpSp>
      <p:grpSp>
        <p:nvGrpSpPr>
          <p:cNvPr id="193606" name="Group 70"/>
          <p:cNvGrpSpPr>
            <a:grpSpLocks/>
          </p:cNvGrpSpPr>
          <p:nvPr/>
        </p:nvGrpSpPr>
        <p:grpSpPr bwMode="auto">
          <a:xfrm>
            <a:off x="7524750" y="1052513"/>
            <a:ext cx="2089150" cy="2017712"/>
            <a:chOff x="476" y="2886"/>
            <a:chExt cx="1316" cy="1271"/>
          </a:xfrm>
        </p:grpSpPr>
        <p:sp>
          <p:nvSpPr>
            <p:cNvPr id="22556" name="AutoShape 71"/>
            <p:cNvSpPr>
              <a:spLocks noChangeArrowheads="1"/>
            </p:cNvSpPr>
            <p:nvPr/>
          </p:nvSpPr>
          <p:spPr bwMode="auto">
            <a:xfrm>
              <a:off x="476" y="2886"/>
              <a:ext cx="1316" cy="1271"/>
            </a:xfrm>
            <a:prstGeom prst="plus">
              <a:avLst>
                <a:gd name="adj" fmla="val 30329"/>
              </a:avLst>
            </a:prstGeom>
            <a:solidFill>
              <a:srgbClr val="FFB3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22557" name="Text Box 72"/>
            <p:cNvSpPr txBox="1">
              <a:spLocks noChangeArrowheads="1"/>
            </p:cNvSpPr>
            <p:nvPr/>
          </p:nvSpPr>
          <p:spPr bwMode="auto">
            <a:xfrm>
              <a:off x="477" y="3346"/>
              <a:ext cx="1315"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323D43"/>
                  </a:solidFill>
                </a:rPr>
                <a:t>Flexibility</a:t>
              </a:r>
            </a:p>
          </p:txBody>
        </p:sp>
      </p:grpSp>
      <p:grpSp>
        <p:nvGrpSpPr>
          <p:cNvPr id="74" name="Group 64"/>
          <p:cNvGrpSpPr>
            <a:grpSpLocks/>
          </p:cNvGrpSpPr>
          <p:nvPr/>
        </p:nvGrpSpPr>
        <p:grpSpPr bwMode="auto">
          <a:xfrm>
            <a:off x="3492500" y="5464176"/>
            <a:ext cx="2124075" cy="2017712"/>
            <a:chOff x="4689" y="2212"/>
            <a:chExt cx="1338" cy="1271"/>
          </a:xfrm>
        </p:grpSpPr>
        <p:sp>
          <p:nvSpPr>
            <p:cNvPr id="75" name="AutoShape 65"/>
            <p:cNvSpPr>
              <a:spLocks noChangeArrowheads="1"/>
            </p:cNvSpPr>
            <p:nvPr/>
          </p:nvSpPr>
          <p:spPr bwMode="auto">
            <a:xfrm>
              <a:off x="4689" y="2212"/>
              <a:ext cx="1316" cy="1271"/>
            </a:xfrm>
            <a:prstGeom prst="plus">
              <a:avLst>
                <a:gd name="adj" fmla="val 30329"/>
              </a:avLst>
            </a:prstGeom>
            <a:solidFill>
              <a:srgbClr val="660066"/>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6" name="Text Box 66"/>
            <p:cNvSpPr txBox="1">
              <a:spLocks noChangeArrowheads="1"/>
            </p:cNvSpPr>
            <p:nvPr/>
          </p:nvSpPr>
          <p:spPr bwMode="auto">
            <a:xfrm>
              <a:off x="4712" y="2640"/>
              <a:ext cx="1315"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Critical thinking</a:t>
              </a:r>
            </a:p>
          </p:txBody>
        </p:sp>
      </p:grpSp>
      <p:grpSp>
        <p:nvGrpSpPr>
          <p:cNvPr id="77" name="Group 64"/>
          <p:cNvGrpSpPr>
            <a:grpSpLocks/>
          </p:cNvGrpSpPr>
          <p:nvPr/>
        </p:nvGrpSpPr>
        <p:grpSpPr bwMode="auto">
          <a:xfrm>
            <a:off x="-473868" y="5330547"/>
            <a:ext cx="2152650" cy="2017712"/>
            <a:chOff x="4798" y="2216"/>
            <a:chExt cx="1356" cy="1271"/>
          </a:xfrm>
        </p:grpSpPr>
        <p:sp>
          <p:nvSpPr>
            <p:cNvPr id="78" name="AutoShape 65"/>
            <p:cNvSpPr>
              <a:spLocks noChangeArrowheads="1"/>
            </p:cNvSpPr>
            <p:nvPr/>
          </p:nvSpPr>
          <p:spPr bwMode="auto">
            <a:xfrm>
              <a:off x="4798" y="2216"/>
              <a:ext cx="1316" cy="1271"/>
            </a:xfrm>
            <a:prstGeom prst="plus">
              <a:avLst>
                <a:gd name="adj" fmla="val 30329"/>
              </a:avLst>
            </a:prstGeom>
            <a:solidFill>
              <a:schemeClr val="tx1">
                <a:lumMod val="75000"/>
              </a:scheme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79" name="Text Box 66"/>
            <p:cNvSpPr txBox="1">
              <a:spLocks noChangeArrowheads="1"/>
            </p:cNvSpPr>
            <p:nvPr/>
          </p:nvSpPr>
          <p:spPr bwMode="auto">
            <a:xfrm>
              <a:off x="4839" y="2713"/>
              <a:ext cx="1315"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000" dirty="0">
                  <a:solidFill>
                    <a:srgbClr val="FFFFFF"/>
                  </a:solidFill>
                </a:rPr>
                <a:t>Motivation  </a:t>
              </a:r>
            </a:p>
          </p:txBody>
        </p:sp>
      </p:grpSp>
    </p:spTree>
    <p:extLst>
      <p:ext uri="{BB962C8B-B14F-4D97-AF65-F5344CB8AC3E}">
        <p14:creationId xmlns:p14="http://schemas.microsoft.com/office/powerpoint/2010/main" val="274154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93540"/>
                                        </p:tgtEl>
                                        <p:attrNameLst>
                                          <p:attrName>style.visibility</p:attrName>
                                        </p:attrNameLst>
                                      </p:cBhvr>
                                      <p:to>
                                        <p:strVal val="visible"/>
                                      </p:to>
                                    </p:set>
                                    <p:anim calcmode="lin" valueType="num">
                                      <p:cBhvr>
                                        <p:cTn id="7" dur="500" fill="hold"/>
                                        <p:tgtEl>
                                          <p:spTgt spid="193540"/>
                                        </p:tgtEl>
                                        <p:attrNameLst>
                                          <p:attrName>ppt_w</p:attrName>
                                        </p:attrNameLst>
                                      </p:cBhvr>
                                      <p:tavLst>
                                        <p:tav tm="0">
                                          <p:val>
                                            <p:fltVal val="0"/>
                                          </p:val>
                                        </p:tav>
                                        <p:tav tm="100000">
                                          <p:val>
                                            <p:strVal val="#ppt_w"/>
                                          </p:val>
                                        </p:tav>
                                      </p:tavLst>
                                    </p:anim>
                                    <p:anim calcmode="lin" valueType="num">
                                      <p:cBhvr>
                                        <p:cTn id="8" dur="500" fill="hold"/>
                                        <p:tgtEl>
                                          <p:spTgt spid="193540"/>
                                        </p:tgtEl>
                                        <p:attrNameLst>
                                          <p:attrName>ppt_h</p:attrName>
                                        </p:attrNameLst>
                                      </p:cBhvr>
                                      <p:tavLst>
                                        <p:tav tm="0">
                                          <p:val>
                                            <p:fltVal val="0"/>
                                          </p:val>
                                        </p:tav>
                                        <p:tav tm="100000">
                                          <p:val>
                                            <p:strVal val="#ppt_h"/>
                                          </p:val>
                                        </p:tav>
                                      </p:tavLst>
                                    </p:anim>
                                    <p:animEffect transition="in" filter="fade">
                                      <p:cBhvr>
                                        <p:cTn id="9" dur="500"/>
                                        <p:tgtEl>
                                          <p:spTgt spid="193540"/>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93555"/>
                                        </p:tgtEl>
                                        <p:attrNameLst>
                                          <p:attrName>style.visibility</p:attrName>
                                        </p:attrNameLst>
                                      </p:cBhvr>
                                      <p:to>
                                        <p:strVal val="visible"/>
                                      </p:to>
                                    </p:set>
                                    <p:anim calcmode="lin" valueType="num">
                                      <p:cBhvr>
                                        <p:cTn id="13" dur="500" fill="hold"/>
                                        <p:tgtEl>
                                          <p:spTgt spid="193555"/>
                                        </p:tgtEl>
                                        <p:attrNameLst>
                                          <p:attrName>ppt_w</p:attrName>
                                        </p:attrNameLst>
                                      </p:cBhvr>
                                      <p:tavLst>
                                        <p:tav tm="0">
                                          <p:val>
                                            <p:fltVal val="0"/>
                                          </p:val>
                                        </p:tav>
                                        <p:tav tm="100000">
                                          <p:val>
                                            <p:strVal val="#ppt_w"/>
                                          </p:val>
                                        </p:tav>
                                      </p:tavLst>
                                    </p:anim>
                                    <p:anim calcmode="lin" valueType="num">
                                      <p:cBhvr>
                                        <p:cTn id="14" dur="500" fill="hold"/>
                                        <p:tgtEl>
                                          <p:spTgt spid="193555"/>
                                        </p:tgtEl>
                                        <p:attrNameLst>
                                          <p:attrName>ppt_h</p:attrName>
                                        </p:attrNameLst>
                                      </p:cBhvr>
                                      <p:tavLst>
                                        <p:tav tm="0">
                                          <p:val>
                                            <p:fltVal val="0"/>
                                          </p:val>
                                        </p:tav>
                                        <p:tav tm="100000">
                                          <p:val>
                                            <p:strVal val="#ppt_h"/>
                                          </p:val>
                                        </p:tav>
                                      </p:tavLst>
                                    </p:anim>
                                    <p:animEffect transition="in" filter="fade">
                                      <p:cBhvr>
                                        <p:cTn id="15" dur="500"/>
                                        <p:tgtEl>
                                          <p:spTgt spid="193555"/>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93576"/>
                                        </p:tgtEl>
                                        <p:attrNameLst>
                                          <p:attrName>style.visibility</p:attrName>
                                        </p:attrNameLst>
                                      </p:cBhvr>
                                      <p:to>
                                        <p:strVal val="visible"/>
                                      </p:to>
                                    </p:set>
                                    <p:anim calcmode="lin" valueType="num">
                                      <p:cBhvr>
                                        <p:cTn id="19" dur="500" fill="hold"/>
                                        <p:tgtEl>
                                          <p:spTgt spid="193576"/>
                                        </p:tgtEl>
                                        <p:attrNameLst>
                                          <p:attrName>ppt_w</p:attrName>
                                        </p:attrNameLst>
                                      </p:cBhvr>
                                      <p:tavLst>
                                        <p:tav tm="0">
                                          <p:val>
                                            <p:fltVal val="0"/>
                                          </p:val>
                                        </p:tav>
                                        <p:tav tm="100000">
                                          <p:val>
                                            <p:strVal val="#ppt_w"/>
                                          </p:val>
                                        </p:tav>
                                      </p:tavLst>
                                    </p:anim>
                                    <p:anim calcmode="lin" valueType="num">
                                      <p:cBhvr>
                                        <p:cTn id="20" dur="500" fill="hold"/>
                                        <p:tgtEl>
                                          <p:spTgt spid="193576"/>
                                        </p:tgtEl>
                                        <p:attrNameLst>
                                          <p:attrName>ppt_h</p:attrName>
                                        </p:attrNameLst>
                                      </p:cBhvr>
                                      <p:tavLst>
                                        <p:tav tm="0">
                                          <p:val>
                                            <p:fltVal val="0"/>
                                          </p:val>
                                        </p:tav>
                                        <p:tav tm="100000">
                                          <p:val>
                                            <p:strVal val="#ppt_h"/>
                                          </p:val>
                                        </p:tav>
                                      </p:tavLst>
                                    </p:anim>
                                    <p:animEffect transition="in" filter="fade">
                                      <p:cBhvr>
                                        <p:cTn id="21" dur="500"/>
                                        <p:tgtEl>
                                          <p:spTgt spid="193576"/>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93546"/>
                                        </p:tgtEl>
                                        <p:attrNameLst>
                                          <p:attrName>style.visibility</p:attrName>
                                        </p:attrNameLst>
                                      </p:cBhvr>
                                      <p:to>
                                        <p:strVal val="visible"/>
                                      </p:to>
                                    </p:set>
                                    <p:anim calcmode="lin" valueType="num">
                                      <p:cBhvr>
                                        <p:cTn id="25" dur="500" fill="hold"/>
                                        <p:tgtEl>
                                          <p:spTgt spid="193546"/>
                                        </p:tgtEl>
                                        <p:attrNameLst>
                                          <p:attrName>ppt_w</p:attrName>
                                        </p:attrNameLst>
                                      </p:cBhvr>
                                      <p:tavLst>
                                        <p:tav tm="0">
                                          <p:val>
                                            <p:fltVal val="0"/>
                                          </p:val>
                                        </p:tav>
                                        <p:tav tm="100000">
                                          <p:val>
                                            <p:strVal val="#ppt_w"/>
                                          </p:val>
                                        </p:tav>
                                      </p:tavLst>
                                    </p:anim>
                                    <p:anim calcmode="lin" valueType="num">
                                      <p:cBhvr>
                                        <p:cTn id="26" dur="500" fill="hold"/>
                                        <p:tgtEl>
                                          <p:spTgt spid="193546"/>
                                        </p:tgtEl>
                                        <p:attrNameLst>
                                          <p:attrName>ppt_h</p:attrName>
                                        </p:attrNameLst>
                                      </p:cBhvr>
                                      <p:tavLst>
                                        <p:tav tm="0">
                                          <p:val>
                                            <p:fltVal val="0"/>
                                          </p:val>
                                        </p:tav>
                                        <p:tav tm="100000">
                                          <p:val>
                                            <p:strVal val="#ppt_h"/>
                                          </p:val>
                                        </p:tav>
                                      </p:tavLst>
                                    </p:anim>
                                    <p:animEffect transition="in" filter="fade">
                                      <p:cBhvr>
                                        <p:cTn id="27" dur="500"/>
                                        <p:tgtEl>
                                          <p:spTgt spid="193546"/>
                                        </p:tgtEl>
                                      </p:cBhvr>
                                    </p:animEffect>
                                  </p:childTnLst>
                                </p:cTn>
                              </p:par>
                            </p:childTnLst>
                          </p:cTn>
                        </p:par>
                        <p:par>
                          <p:cTn id="28" fill="hold" nodeType="afterGroup">
                            <p:stCondLst>
                              <p:cond delay="2000"/>
                            </p:stCondLst>
                            <p:childTnLst>
                              <p:par>
                                <p:cTn id="29" presetID="53" presetClass="entr" presetSubtype="0" fill="hold" nodeType="afterEffect">
                                  <p:stCondLst>
                                    <p:cond delay="0"/>
                                  </p:stCondLst>
                                  <p:childTnLst>
                                    <p:set>
                                      <p:cBhvr>
                                        <p:cTn id="30" dur="1" fill="hold">
                                          <p:stCondLst>
                                            <p:cond delay="0"/>
                                          </p:stCondLst>
                                        </p:cTn>
                                        <p:tgtEl>
                                          <p:spTgt spid="193552"/>
                                        </p:tgtEl>
                                        <p:attrNameLst>
                                          <p:attrName>style.visibility</p:attrName>
                                        </p:attrNameLst>
                                      </p:cBhvr>
                                      <p:to>
                                        <p:strVal val="visible"/>
                                      </p:to>
                                    </p:set>
                                    <p:anim calcmode="lin" valueType="num">
                                      <p:cBhvr>
                                        <p:cTn id="31" dur="500" fill="hold"/>
                                        <p:tgtEl>
                                          <p:spTgt spid="193552"/>
                                        </p:tgtEl>
                                        <p:attrNameLst>
                                          <p:attrName>ppt_w</p:attrName>
                                        </p:attrNameLst>
                                      </p:cBhvr>
                                      <p:tavLst>
                                        <p:tav tm="0">
                                          <p:val>
                                            <p:fltVal val="0"/>
                                          </p:val>
                                        </p:tav>
                                        <p:tav tm="100000">
                                          <p:val>
                                            <p:strVal val="#ppt_w"/>
                                          </p:val>
                                        </p:tav>
                                      </p:tavLst>
                                    </p:anim>
                                    <p:anim calcmode="lin" valueType="num">
                                      <p:cBhvr>
                                        <p:cTn id="32" dur="500" fill="hold"/>
                                        <p:tgtEl>
                                          <p:spTgt spid="193552"/>
                                        </p:tgtEl>
                                        <p:attrNameLst>
                                          <p:attrName>ppt_h</p:attrName>
                                        </p:attrNameLst>
                                      </p:cBhvr>
                                      <p:tavLst>
                                        <p:tav tm="0">
                                          <p:val>
                                            <p:fltVal val="0"/>
                                          </p:val>
                                        </p:tav>
                                        <p:tav tm="100000">
                                          <p:val>
                                            <p:strVal val="#ppt_h"/>
                                          </p:val>
                                        </p:tav>
                                      </p:tavLst>
                                    </p:anim>
                                    <p:animEffect transition="in" filter="fade">
                                      <p:cBhvr>
                                        <p:cTn id="33" dur="500"/>
                                        <p:tgtEl>
                                          <p:spTgt spid="193552"/>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193573"/>
                                        </p:tgtEl>
                                        <p:attrNameLst>
                                          <p:attrName>style.visibility</p:attrName>
                                        </p:attrNameLst>
                                      </p:cBhvr>
                                      <p:to>
                                        <p:strVal val="visible"/>
                                      </p:to>
                                    </p:set>
                                    <p:anim calcmode="lin" valueType="num">
                                      <p:cBhvr>
                                        <p:cTn id="37" dur="500" fill="hold"/>
                                        <p:tgtEl>
                                          <p:spTgt spid="193573"/>
                                        </p:tgtEl>
                                        <p:attrNameLst>
                                          <p:attrName>ppt_w</p:attrName>
                                        </p:attrNameLst>
                                      </p:cBhvr>
                                      <p:tavLst>
                                        <p:tav tm="0">
                                          <p:val>
                                            <p:fltVal val="0"/>
                                          </p:val>
                                        </p:tav>
                                        <p:tav tm="100000">
                                          <p:val>
                                            <p:strVal val="#ppt_w"/>
                                          </p:val>
                                        </p:tav>
                                      </p:tavLst>
                                    </p:anim>
                                    <p:anim calcmode="lin" valueType="num">
                                      <p:cBhvr>
                                        <p:cTn id="38" dur="500" fill="hold"/>
                                        <p:tgtEl>
                                          <p:spTgt spid="193573"/>
                                        </p:tgtEl>
                                        <p:attrNameLst>
                                          <p:attrName>ppt_h</p:attrName>
                                        </p:attrNameLst>
                                      </p:cBhvr>
                                      <p:tavLst>
                                        <p:tav tm="0">
                                          <p:val>
                                            <p:fltVal val="0"/>
                                          </p:val>
                                        </p:tav>
                                        <p:tav tm="100000">
                                          <p:val>
                                            <p:strVal val="#ppt_h"/>
                                          </p:val>
                                        </p:tav>
                                      </p:tavLst>
                                    </p:anim>
                                    <p:animEffect transition="in" filter="fade">
                                      <p:cBhvr>
                                        <p:cTn id="39" dur="500"/>
                                        <p:tgtEl>
                                          <p:spTgt spid="193573"/>
                                        </p:tgtEl>
                                      </p:cBhvr>
                                    </p:animEffect>
                                  </p:childTnLst>
                                </p:cTn>
                              </p:par>
                              <p:par>
                                <p:cTn id="40" presetID="10" presetClass="exit" presetSubtype="0" fill="hold" grpId="0" nodeType="withEffect">
                                  <p:stCondLst>
                                    <p:cond delay="0"/>
                                  </p:stCondLst>
                                  <p:childTnLst>
                                    <p:animEffect transition="out" filter="fade">
                                      <p:cBhvr>
                                        <p:cTn id="41" dur="500"/>
                                        <p:tgtEl>
                                          <p:spTgt spid="193538"/>
                                        </p:tgtEl>
                                      </p:cBhvr>
                                    </p:animEffect>
                                    <p:set>
                                      <p:cBhvr>
                                        <p:cTn id="42" dur="1" fill="hold">
                                          <p:stCondLst>
                                            <p:cond delay="499"/>
                                          </p:stCondLst>
                                        </p:cTn>
                                        <p:tgtEl>
                                          <p:spTgt spid="193538"/>
                                        </p:tgtEl>
                                        <p:attrNameLst>
                                          <p:attrName>style.visibility</p:attrName>
                                        </p:attrNameLst>
                                      </p:cBhvr>
                                      <p:to>
                                        <p:strVal val="hidden"/>
                                      </p:to>
                                    </p:set>
                                  </p:childTnLst>
                                </p:cTn>
                              </p:par>
                            </p:childTnLst>
                          </p:cTn>
                        </p:par>
                        <p:par>
                          <p:cTn id="43" fill="hold" nodeType="afterGroup">
                            <p:stCondLst>
                              <p:cond delay="3000"/>
                            </p:stCondLst>
                            <p:childTnLst>
                              <p:par>
                                <p:cTn id="44" presetID="53" presetClass="entr" presetSubtype="0" fill="hold" nodeType="afterEffect">
                                  <p:stCondLst>
                                    <p:cond delay="0"/>
                                  </p:stCondLst>
                                  <p:childTnLst>
                                    <p:set>
                                      <p:cBhvr>
                                        <p:cTn id="45" dur="1" fill="hold">
                                          <p:stCondLst>
                                            <p:cond delay="0"/>
                                          </p:stCondLst>
                                        </p:cTn>
                                        <p:tgtEl>
                                          <p:spTgt spid="193582"/>
                                        </p:tgtEl>
                                        <p:attrNameLst>
                                          <p:attrName>style.visibility</p:attrName>
                                        </p:attrNameLst>
                                      </p:cBhvr>
                                      <p:to>
                                        <p:strVal val="visible"/>
                                      </p:to>
                                    </p:set>
                                    <p:anim calcmode="lin" valueType="num">
                                      <p:cBhvr>
                                        <p:cTn id="46" dur="500" fill="hold"/>
                                        <p:tgtEl>
                                          <p:spTgt spid="193582"/>
                                        </p:tgtEl>
                                        <p:attrNameLst>
                                          <p:attrName>ppt_w</p:attrName>
                                        </p:attrNameLst>
                                      </p:cBhvr>
                                      <p:tavLst>
                                        <p:tav tm="0">
                                          <p:val>
                                            <p:fltVal val="0"/>
                                          </p:val>
                                        </p:tav>
                                        <p:tav tm="100000">
                                          <p:val>
                                            <p:strVal val="#ppt_w"/>
                                          </p:val>
                                        </p:tav>
                                      </p:tavLst>
                                    </p:anim>
                                    <p:anim calcmode="lin" valueType="num">
                                      <p:cBhvr>
                                        <p:cTn id="47" dur="500" fill="hold"/>
                                        <p:tgtEl>
                                          <p:spTgt spid="193582"/>
                                        </p:tgtEl>
                                        <p:attrNameLst>
                                          <p:attrName>ppt_h</p:attrName>
                                        </p:attrNameLst>
                                      </p:cBhvr>
                                      <p:tavLst>
                                        <p:tav tm="0">
                                          <p:val>
                                            <p:fltVal val="0"/>
                                          </p:val>
                                        </p:tav>
                                        <p:tav tm="100000">
                                          <p:val>
                                            <p:strVal val="#ppt_h"/>
                                          </p:val>
                                        </p:tav>
                                      </p:tavLst>
                                    </p:anim>
                                    <p:animEffect transition="in" filter="fade">
                                      <p:cBhvr>
                                        <p:cTn id="48" dur="500"/>
                                        <p:tgtEl>
                                          <p:spTgt spid="193582"/>
                                        </p:tgtEl>
                                      </p:cBhvr>
                                    </p:animEffect>
                                  </p:childTnLst>
                                </p:cTn>
                              </p:par>
                            </p:childTnLst>
                          </p:cTn>
                        </p:par>
                        <p:par>
                          <p:cTn id="49" fill="hold" nodeType="afterGroup">
                            <p:stCondLst>
                              <p:cond delay="3500"/>
                            </p:stCondLst>
                            <p:childTnLst>
                              <p:par>
                                <p:cTn id="50" presetID="53" presetClass="entr" presetSubtype="0" fill="hold" nodeType="afterEffect">
                                  <p:stCondLst>
                                    <p:cond delay="0"/>
                                  </p:stCondLst>
                                  <p:childTnLst>
                                    <p:set>
                                      <p:cBhvr>
                                        <p:cTn id="51" dur="1" fill="hold">
                                          <p:stCondLst>
                                            <p:cond delay="0"/>
                                          </p:stCondLst>
                                        </p:cTn>
                                        <p:tgtEl>
                                          <p:spTgt spid="193570"/>
                                        </p:tgtEl>
                                        <p:attrNameLst>
                                          <p:attrName>style.visibility</p:attrName>
                                        </p:attrNameLst>
                                      </p:cBhvr>
                                      <p:to>
                                        <p:strVal val="visible"/>
                                      </p:to>
                                    </p:set>
                                    <p:anim calcmode="lin" valueType="num">
                                      <p:cBhvr>
                                        <p:cTn id="52" dur="500" fill="hold"/>
                                        <p:tgtEl>
                                          <p:spTgt spid="193570"/>
                                        </p:tgtEl>
                                        <p:attrNameLst>
                                          <p:attrName>ppt_w</p:attrName>
                                        </p:attrNameLst>
                                      </p:cBhvr>
                                      <p:tavLst>
                                        <p:tav tm="0">
                                          <p:val>
                                            <p:fltVal val="0"/>
                                          </p:val>
                                        </p:tav>
                                        <p:tav tm="100000">
                                          <p:val>
                                            <p:strVal val="#ppt_w"/>
                                          </p:val>
                                        </p:tav>
                                      </p:tavLst>
                                    </p:anim>
                                    <p:anim calcmode="lin" valueType="num">
                                      <p:cBhvr>
                                        <p:cTn id="53" dur="500" fill="hold"/>
                                        <p:tgtEl>
                                          <p:spTgt spid="193570"/>
                                        </p:tgtEl>
                                        <p:attrNameLst>
                                          <p:attrName>ppt_h</p:attrName>
                                        </p:attrNameLst>
                                      </p:cBhvr>
                                      <p:tavLst>
                                        <p:tav tm="0">
                                          <p:val>
                                            <p:fltVal val="0"/>
                                          </p:val>
                                        </p:tav>
                                        <p:tav tm="100000">
                                          <p:val>
                                            <p:strVal val="#ppt_h"/>
                                          </p:val>
                                        </p:tav>
                                      </p:tavLst>
                                    </p:anim>
                                    <p:animEffect transition="in" filter="fade">
                                      <p:cBhvr>
                                        <p:cTn id="54" dur="500"/>
                                        <p:tgtEl>
                                          <p:spTgt spid="193570"/>
                                        </p:tgtEl>
                                      </p:cBhvr>
                                    </p:animEffect>
                                  </p:childTnLst>
                                </p:cTn>
                              </p:par>
                            </p:childTnLst>
                          </p:cTn>
                        </p:par>
                        <p:par>
                          <p:cTn id="55" fill="hold" nodeType="afterGroup">
                            <p:stCondLst>
                              <p:cond delay="4000"/>
                            </p:stCondLst>
                            <p:childTnLst>
                              <p:par>
                                <p:cTn id="56" presetID="53" presetClass="entr" presetSubtype="0" fill="hold" nodeType="afterEffect">
                                  <p:stCondLst>
                                    <p:cond delay="0"/>
                                  </p:stCondLst>
                                  <p:childTnLst>
                                    <p:set>
                                      <p:cBhvr>
                                        <p:cTn id="57" dur="1" fill="hold">
                                          <p:stCondLst>
                                            <p:cond delay="0"/>
                                          </p:stCondLst>
                                        </p:cTn>
                                        <p:tgtEl>
                                          <p:spTgt spid="193543"/>
                                        </p:tgtEl>
                                        <p:attrNameLst>
                                          <p:attrName>style.visibility</p:attrName>
                                        </p:attrNameLst>
                                      </p:cBhvr>
                                      <p:to>
                                        <p:strVal val="visible"/>
                                      </p:to>
                                    </p:set>
                                    <p:anim calcmode="lin" valueType="num">
                                      <p:cBhvr>
                                        <p:cTn id="58" dur="500" fill="hold"/>
                                        <p:tgtEl>
                                          <p:spTgt spid="193543"/>
                                        </p:tgtEl>
                                        <p:attrNameLst>
                                          <p:attrName>ppt_w</p:attrName>
                                        </p:attrNameLst>
                                      </p:cBhvr>
                                      <p:tavLst>
                                        <p:tav tm="0">
                                          <p:val>
                                            <p:fltVal val="0"/>
                                          </p:val>
                                        </p:tav>
                                        <p:tav tm="100000">
                                          <p:val>
                                            <p:strVal val="#ppt_w"/>
                                          </p:val>
                                        </p:tav>
                                      </p:tavLst>
                                    </p:anim>
                                    <p:anim calcmode="lin" valueType="num">
                                      <p:cBhvr>
                                        <p:cTn id="59" dur="500" fill="hold"/>
                                        <p:tgtEl>
                                          <p:spTgt spid="193543"/>
                                        </p:tgtEl>
                                        <p:attrNameLst>
                                          <p:attrName>ppt_h</p:attrName>
                                        </p:attrNameLst>
                                      </p:cBhvr>
                                      <p:tavLst>
                                        <p:tav tm="0">
                                          <p:val>
                                            <p:fltVal val="0"/>
                                          </p:val>
                                        </p:tav>
                                        <p:tav tm="100000">
                                          <p:val>
                                            <p:strVal val="#ppt_h"/>
                                          </p:val>
                                        </p:tav>
                                      </p:tavLst>
                                    </p:anim>
                                    <p:animEffect transition="in" filter="fade">
                                      <p:cBhvr>
                                        <p:cTn id="60" dur="500"/>
                                        <p:tgtEl>
                                          <p:spTgt spid="193543"/>
                                        </p:tgtEl>
                                      </p:cBhvr>
                                    </p:animEffect>
                                  </p:childTnLst>
                                </p:cTn>
                              </p:par>
                            </p:childTnLst>
                          </p:cTn>
                        </p:par>
                        <p:par>
                          <p:cTn id="61" fill="hold" nodeType="afterGroup">
                            <p:stCondLst>
                              <p:cond delay="4500"/>
                            </p:stCondLst>
                            <p:childTnLst>
                              <p:par>
                                <p:cTn id="62" presetID="53" presetClass="entr" presetSubtype="0" fill="hold" nodeType="afterEffect">
                                  <p:stCondLst>
                                    <p:cond delay="0"/>
                                  </p:stCondLst>
                                  <p:childTnLst>
                                    <p:set>
                                      <p:cBhvr>
                                        <p:cTn id="63" dur="1" fill="hold">
                                          <p:stCondLst>
                                            <p:cond delay="0"/>
                                          </p:stCondLst>
                                        </p:cTn>
                                        <p:tgtEl>
                                          <p:spTgt spid="193561"/>
                                        </p:tgtEl>
                                        <p:attrNameLst>
                                          <p:attrName>style.visibility</p:attrName>
                                        </p:attrNameLst>
                                      </p:cBhvr>
                                      <p:to>
                                        <p:strVal val="visible"/>
                                      </p:to>
                                    </p:set>
                                    <p:anim calcmode="lin" valueType="num">
                                      <p:cBhvr>
                                        <p:cTn id="64" dur="500" fill="hold"/>
                                        <p:tgtEl>
                                          <p:spTgt spid="193561"/>
                                        </p:tgtEl>
                                        <p:attrNameLst>
                                          <p:attrName>ppt_w</p:attrName>
                                        </p:attrNameLst>
                                      </p:cBhvr>
                                      <p:tavLst>
                                        <p:tav tm="0">
                                          <p:val>
                                            <p:fltVal val="0"/>
                                          </p:val>
                                        </p:tav>
                                        <p:tav tm="100000">
                                          <p:val>
                                            <p:strVal val="#ppt_w"/>
                                          </p:val>
                                        </p:tav>
                                      </p:tavLst>
                                    </p:anim>
                                    <p:anim calcmode="lin" valueType="num">
                                      <p:cBhvr>
                                        <p:cTn id="65" dur="500" fill="hold"/>
                                        <p:tgtEl>
                                          <p:spTgt spid="193561"/>
                                        </p:tgtEl>
                                        <p:attrNameLst>
                                          <p:attrName>ppt_h</p:attrName>
                                        </p:attrNameLst>
                                      </p:cBhvr>
                                      <p:tavLst>
                                        <p:tav tm="0">
                                          <p:val>
                                            <p:fltVal val="0"/>
                                          </p:val>
                                        </p:tav>
                                        <p:tav tm="100000">
                                          <p:val>
                                            <p:strVal val="#ppt_h"/>
                                          </p:val>
                                        </p:tav>
                                      </p:tavLst>
                                    </p:anim>
                                    <p:animEffect transition="in" filter="fade">
                                      <p:cBhvr>
                                        <p:cTn id="66" dur="500"/>
                                        <p:tgtEl>
                                          <p:spTgt spid="193561"/>
                                        </p:tgtEl>
                                      </p:cBhvr>
                                    </p:animEffect>
                                  </p:childTnLst>
                                </p:cTn>
                              </p:par>
                            </p:childTnLst>
                          </p:cTn>
                        </p:par>
                        <p:par>
                          <p:cTn id="67" fill="hold" nodeType="afterGroup">
                            <p:stCondLst>
                              <p:cond delay="5000"/>
                            </p:stCondLst>
                            <p:childTnLst>
                              <p:par>
                                <p:cTn id="68" presetID="53" presetClass="entr" presetSubtype="0" fill="hold" nodeType="afterEffect">
                                  <p:stCondLst>
                                    <p:cond delay="0"/>
                                  </p:stCondLst>
                                  <p:childTnLst>
                                    <p:set>
                                      <p:cBhvr>
                                        <p:cTn id="69" dur="1" fill="hold">
                                          <p:stCondLst>
                                            <p:cond delay="0"/>
                                          </p:stCondLst>
                                        </p:cTn>
                                        <p:tgtEl>
                                          <p:spTgt spid="193567"/>
                                        </p:tgtEl>
                                        <p:attrNameLst>
                                          <p:attrName>style.visibility</p:attrName>
                                        </p:attrNameLst>
                                      </p:cBhvr>
                                      <p:to>
                                        <p:strVal val="visible"/>
                                      </p:to>
                                    </p:set>
                                    <p:anim calcmode="lin" valueType="num">
                                      <p:cBhvr>
                                        <p:cTn id="70" dur="500" fill="hold"/>
                                        <p:tgtEl>
                                          <p:spTgt spid="193567"/>
                                        </p:tgtEl>
                                        <p:attrNameLst>
                                          <p:attrName>ppt_w</p:attrName>
                                        </p:attrNameLst>
                                      </p:cBhvr>
                                      <p:tavLst>
                                        <p:tav tm="0">
                                          <p:val>
                                            <p:fltVal val="0"/>
                                          </p:val>
                                        </p:tav>
                                        <p:tav tm="100000">
                                          <p:val>
                                            <p:strVal val="#ppt_w"/>
                                          </p:val>
                                        </p:tav>
                                      </p:tavLst>
                                    </p:anim>
                                    <p:anim calcmode="lin" valueType="num">
                                      <p:cBhvr>
                                        <p:cTn id="71" dur="500" fill="hold"/>
                                        <p:tgtEl>
                                          <p:spTgt spid="193567"/>
                                        </p:tgtEl>
                                        <p:attrNameLst>
                                          <p:attrName>ppt_h</p:attrName>
                                        </p:attrNameLst>
                                      </p:cBhvr>
                                      <p:tavLst>
                                        <p:tav tm="0">
                                          <p:val>
                                            <p:fltVal val="0"/>
                                          </p:val>
                                        </p:tav>
                                        <p:tav tm="100000">
                                          <p:val>
                                            <p:strVal val="#ppt_h"/>
                                          </p:val>
                                        </p:tav>
                                      </p:tavLst>
                                    </p:anim>
                                    <p:animEffect transition="in" filter="fade">
                                      <p:cBhvr>
                                        <p:cTn id="72" dur="500"/>
                                        <p:tgtEl>
                                          <p:spTgt spid="193567"/>
                                        </p:tgtEl>
                                      </p:cBhvr>
                                    </p:animEffect>
                                  </p:childTnLst>
                                </p:cTn>
                              </p:par>
                            </p:childTnLst>
                          </p:cTn>
                        </p:par>
                        <p:par>
                          <p:cTn id="73" fill="hold" nodeType="afterGroup">
                            <p:stCondLst>
                              <p:cond delay="5500"/>
                            </p:stCondLst>
                            <p:childTnLst>
                              <p:par>
                                <p:cTn id="74" presetID="53" presetClass="entr" presetSubtype="0" fill="hold" nodeType="afterEffect">
                                  <p:stCondLst>
                                    <p:cond delay="0"/>
                                  </p:stCondLst>
                                  <p:childTnLst>
                                    <p:set>
                                      <p:cBhvr>
                                        <p:cTn id="75" dur="1" fill="hold">
                                          <p:stCondLst>
                                            <p:cond delay="0"/>
                                          </p:stCondLst>
                                        </p:cTn>
                                        <p:tgtEl>
                                          <p:spTgt spid="193585"/>
                                        </p:tgtEl>
                                        <p:attrNameLst>
                                          <p:attrName>style.visibility</p:attrName>
                                        </p:attrNameLst>
                                      </p:cBhvr>
                                      <p:to>
                                        <p:strVal val="visible"/>
                                      </p:to>
                                    </p:set>
                                    <p:anim calcmode="lin" valueType="num">
                                      <p:cBhvr>
                                        <p:cTn id="76" dur="500" fill="hold"/>
                                        <p:tgtEl>
                                          <p:spTgt spid="193585"/>
                                        </p:tgtEl>
                                        <p:attrNameLst>
                                          <p:attrName>ppt_w</p:attrName>
                                        </p:attrNameLst>
                                      </p:cBhvr>
                                      <p:tavLst>
                                        <p:tav tm="0">
                                          <p:val>
                                            <p:fltVal val="0"/>
                                          </p:val>
                                        </p:tav>
                                        <p:tav tm="100000">
                                          <p:val>
                                            <p:strVal val="#ppt_w"/>
                                          </p:val>
                                        </p:tav>
                                      </p:tavLst>
                                    </p:anim>
                                    <p:anim calcmode="lin" valueType="num">
                                      <p:cBhvr>
                                        <p:cTn id="77" dur="500" fill="hold"/>
                                        <p:tgtEl>
                                          <p:spTgt spid="193585"/>
                                        </p:tgtEl>
                                        <p:attrNameLst>
                                          <p:attrName>ppt_h</p:attrName>
                                        </p:attrNameLst>
                                      </p:cBhvr>
                                      <p:tavLst>
                                        <p:tav tm="0">
                                          <p:val>
                                            <p:fltVal val="0"/>
                                          </p:val>
                                        </p:tav>
                                        <p:tav tm="100000">
                                          <p:val>
                                            <p:strVal val="#ppt_h"/>
                                          </p:val>
                                        </p:tav>
                                      </p:tavLst>
                                    </p:anim>
                                    <p:animEffect transition="in" filter="fade">
                                      <p:cBhvr>
                                        <p:cTn id="78" dur="500"/>
                                        <p:tgtEl>
                                          <p:spTgt spid="193585"/>
                                        </p:tgtEl>
                                      </p:cBhvr>
                                    </p:animEffect>
                                  </p:childTnLst>
                                </p:cTn>
                              </p:par>
                            </p:childTnLst>
                          </p:cTn>
                        </p:par>
                        <p:par>
                          <p:cTn id="79" fill="hold" nodeType="afterGroup">
                            <p:stCondLst>
                              <p:cond delay="6000"/>
                            </p:stCondLst>
                            <p:childTnLst>
                              <p:par>
                                <p:cTn id="80" presetID="53" presetClass="entr" presetSubtype="0" fill="hold" nodeType="afterEffect">
                                  <p:stCondLst>
                                    <p:cond delay="0"/>
                                  </p:stCondLst>
                                  <p:childTnLst>
                                    <p:set>
                                      <p:cBhvr>
                                        <p:cTn id="81" dur="1" fill="hold">
                                          <p:stCondLst>
                                            <p:cond delay="0"/>
                                          </p:stCondLst>
                                        </p:cTn>
                                        <p:tgtEl>
                                          <p:spTgt spid="193549"/>
                                        </p:tgtEl>
                                        <p:attrNameLst>
                                          <p:attrName>style.visibility</p:attrName>
                                        </p:attrNameLst>
                                      </p:cBhvr>
                                      <p:to>
                                        <p:strVal val="visible"/>
                                      </p:to>
                                    </p:set>
                                    <p:anim calcmode="lin" valueType="num">
                                      <p:cBhvr>
                                        <p:cTn id="82" dur="500" fill="hold"/>
                                        <p:tgtEl>
                                          <p:spTgt spid="193549"/>
                                        </p:tgtEl>
                                        <p:attrNameLst>
                                          <p:attrName>ppt_w</p:attrName>
                                        </p:attrNameLst>
                                      </p:cBhvr>
                                      <p:tavLst>
                                        <p:tav tm="0">
                                          <p:val>
                                            <p:fltVal val="0"/>
                                          </p:val>
                                        </p:tav>
                                        <p:tav tm="100000">
                                          <p:val>
                                            <p:strVal val="#ppt_w"/>
                                          </p:val>
                                        </p:tav>
                                      </p:tavLst>
                                    </p:anim>
                                    <p:anim calcmode="lin" valueType="num">
                                      <p:cBhvr>
                                        <p:cTn id="83" dur="500" fill="hold"/>
                                        <p:tgtEl>
                                          <p:spTgt spid="193549"/>
                                        </p:tgtEl>
                                        <p:attrNameLst>
                                          <p:attrName>ppt_h</p:attrName>
                                        </p:attrNameLst>
                                      </p:cBhvr>
                                      <p:tavLst>
                                        <p:tav tm="0">
                                          <p:val>
                                            <p:fltVal val="0"/>
                                          </p:val>
                                        </p:tav>
                                        <p:tav tm="100000">
                                          <p:val>
                                            <p:strVal val="#ppt_h"/>
                                          </p:val>
                                        </p:tav>
                                      </p:tavLst>
                                    </p:anim>
                                    <p:animEffect transition="in" filter="fade">
                                      <p:cBhvr>
                                        <p:cTn id="84" dur="500"/>
                                        <p:tgtEl>
                                          <p:spTgt spid="193549"/>
                                        </p:tgtEl>
                                      </p:cBhvr>
                                    </p:animEffect>
                                  </p:childTnLst>
                                </p:cTn>
                              </p:par>
                            </p:childTnLst>
                          </p:cTn>
                        </p:par>
                        <p:par>
                          <p:cTn id="85" fill="hold" nodeType="afterGroup">
                            <p:stCondLst>
                              <p:cond delay="6500"/>
                            </p:stCondLst>
                            <p:childTnLst>
                              <p:par>
                                <p:cTn id="86" presetID="53" presetClass="entr" presetSubtype="0" fill="hold" nodeType="afterEffect">
                                  <p:stCondLst>
                                    <p:cond delay="0"/>
                                  </p:stCondLst>
                                  <p:childTnLst>
                                    <p:set>
                                      <p:cBhvr>
                                        <p:cTn id="87" dur="1" fill="hold">
                                          <p:stCondLst>
                                            <p:cond delay="0"/>
                                          </p:stCondLst>
                                        </p:cTn>
                                        <p:tgtEl>
                                          <p:spTgt spid="193579"/>
                                        </p:tgtEl>
                                        <p:attrNameLst>
                                          <p:attrName>style.visibility</p:attrName>
                                        </p:attrNameLst>
                                      </p:cBhvr>
                                      <p:to>
                                        <p:strVal val="visible"/>
                                      </p:to>
                                    </p:set>
                                    <p:anim calcmode="lin" valueType="num">
                                      <p:cBhvr>
                                        <p:cTn id="88" dur="500" fill="hold"/>
                                        <p:tgtEl>
                                          <p:spTgt spid="193579"/>
                                        </p:tgtEl>
                                        <p:attrNameLst>
                                          <p:attrName>ppt_w</p:attrName>
                                        </p:attrNameLst>
                                      </p:cBhvr>
                                      <p:tavLst>
                                        <p:tav tm="0">
                                          <p:val>
                                            <p:fltVal val="0"/>
                                          </p:val>
                                        </p:tav>
                                        <p:tav tm="100000">
                                          <p:val>
                                            <p:strVal val="#ppt_w"/>
                                          </p:val>
                                        </p:tav>
                                      </p:tavLst>
                                    </p:anim>
                                    <p:anim calcmode="lin" valueType="num">
                                      <p:cBhvr>
                                        <p:cTn id="89" dur="500" fill="hold"/>
                                        <p:tgtEl>
                                          <p:spTgt spid="193579"/>
                                        </p:tgtEl>
                                        <p:attrNameLst>
                                          <p:attrName>ppt_h</p:attrName>
                                        </p:attrNameLst>
                                      </p:cBhvr>
                                      <p:tavLst>
                                        <p:tav tm="0">
                                          <p:val>
                                            <p:fltVal val="0"/>
                                          </p:val>
                                        </p:tav>
                                        <p:tav tm="100000">
                                          <p:val>
                                            <p:strVal val="#ppt_h"/>
                                          </p:val>
                                        </p:tav>
                                      </p:tavLst>
                                    </p:anim>
                                    <p:animEffect transition="in" filter="fade">
                                      <p:cBhvr>
                                        <p:cTn id="90" dur="500"/>
                                        <p:tgtEl>
                                          <p:spTgt spid="193579"/>
                                        </p:tgtEl>
                                      </p:cBhvr>
                                    </p:animEffect>
                                  </p:childTnLst>
                                </p:cTn>
                              </p:par>
                            </p:childTnLst>
                          </p:cTn>
                        </p:par>
                        <p:par>
                          <p:cTn id="91" fill="hold" nodeType="afterGroup">
                            <p:stCondLst>
                              <p:cond delay="7000"/>
                            </p:stCondLst>
                            <p:childTnLst>
                              <p:par>
                                <p:cTn id="92" presetID="53" presetClass="entr" presetSubtype="0" fill="hold" nodeType="afterEffect">
                                  <p:stCondLst>
                                    <p:cond delay="0"/>
                                  </p:stCondLst>
                                  <p:childTnLst>
                                    <p:set>
                                      <p:cBhvr>
                                        <p:cTn id="93" dur="1" fill="hold">
                                          <p:stCondLst>
                                            <p:cond delay="0"/>
                                          </p:stCondLst>
                                        </p:cTn>
                                        <p:tgtEl>
                                          <p:spTgt spid="193564"/>
                                        </p:tgtEl>
                                        <p:attrNameLst>
                                          <p:attrName>style.visibility</p:attrName>
                                        </p:attrNameLst>
                                      </p:cBhvr>
                                      <p:to>
                                        <p:strVal val="visible"/>
                                      </p:to>
                                    </p:set>
                                    <p:anim calcmode="lin" valueType="num">
                                      <p:cBhvr>
                                        <p:cTn id="94" dur="500" fill="hold"/>
                                        <p:tgtEl>
                                          <p:spTgt spid="193564"/>
                                        </p:tgtEl>
                                        <p:attrNameLst>
                                          <p:attrName>ppt_w</p:attrName>
                                        </p:attrNameLst>
                                      </p:cBhvr>
                                      <p:tavLst>
                                        <p:tav tm="0">
                                          <p:val>
                                            <p:fltVal val="0"/>
                                          </p:val>
                                        </p:tav>
                                        <p:tav tm="100000">
                                          <p:val>
                                            <p:strVal val="#ppt_w"/>
                                          </p:val>
                                        </p:tav>
                                      </p:tavLst>
                                    </p:anim>
                                    <p:anim calcmode="lin" valueType="num">
                                      <p:cBhvr>
                                        <p:cTn id="95" dur="500" fill="hold"/>
                                        <p:tgtEl>
                                          <p:spTgt spid="193564"/>
                                        </p:tgtEl>
                                        <p:attrNameLst>
                                          <p:attrName>ppt_h</p:attrName>
                                        </p:attrNameLst>
                                      </p:cBhvr>
                                      <p:tavLst>
                                        <p:tav tm="0">
                                          <p:val>
                                            <p:fltVal val="0"/>
                                          </p:val>
                                        </p:tav>
                                        <p:tav tm="100000">
                                          <p:val>
                                            <p:strVal val="#ppt_h"/>
                                          </p:val>
                                        </p:tav>
                                      </p:tavLst>
                                    </p:anim>
                                    <p:animEffect transition="in" filter="fade">
                                      <p:cBhvr>
                                        <p:cTn id="96" dur="500"/>
                                        <p:tgtEl>
                                          <p:spTgt spid="193564"/>
                                        </p:tgtEl>
                                      </p:cBhvr>
                                    </p:animEffect>
                                  </p:childTnLst>
                                </p:cTn>
                              </p:par>
                            </p:childTnLst>
                          </p:cTn>
                        </p:par>
                        <p:par>
                          <p:cTn id="97" fill="hold" nodeType="afterGroup">
                            <p:stCondLst>
                              <p:cond delay="7500"/>
                            </p:stCondLst>
                            <p:childTnLst>
                              <p:par>
                                <p:cTn id="98" presetID="53" presetClass="entr" presetSubtype="0" fill="hold" nodeType="afterEffect">
                                  <p:stCondLst>
                                    <p:cond delay="0"/>
                                  </p:stCondLst>
                                  <p:childTnLst>
                                    <p:set>
                                      <p:cBhvr>
                                        <p:cTn id="99" dur="1" fill="hold">
                                          <p:stCondLst>
                                            <p:cond delay="0"/>
                                          </p:stCondLst>
                                        </p:cTn>
                                        <p:tgtEl>
                                          <p:spTgt spid="193558"/>
                                        </p:tgtEl>
                                        <p:attrNameLst>
                                          <p:attrName>style.visibility</p:attrName>
                                        </p:attrNameLst>
                                      </p:cBhvr>
                                      <p:to>
                                        <p:strVal val="visible"/>
                                      </p:to>
                                    </p:set>
                                    <p:anim calcmode="lin" valueType="num">
                                      <p:cBhvr>
                                        <p:cTn id="100" dur="500" fill="hold"/>
                                        <p:tgtEl>
                                          <p:spTgt spid="193558"/>
                                        </p:tgtEl>
                                        <p:attrNameLst>
                                          <p:attrName>ppt_w</p:attrName>
                                        </p:attrNameLst>
                                      </p:cBhvr>
                                      <p:tavLst>
                                        <p:tav tm="0">
                                          <p:val>
                                            <p:fltVal val="0"/>
                                          </p:val>
                                        </p:tav>
                                        <p:tav tm="100000">
                                          <p:val>
                                            <p:strVal val="#ppt_w"/>
                                          </p:val>
                                        </p:tav>
                                      </p:tavLst>
                                    </p:anim>
                                    <p:anim calcmode="lin" valueType="num">
                                      <p:cBhvr>
                                        <p:cTn id="101" dur="500" fill="hold"/>
                                        <p:tgtEl>
                                          <p:spTgt spid="193558"/>
                                        </p:tgtEl>
                                        <p:attrNameLst>
                                          <p:attrName>ppt_h</p:attrName>
                                        </p:attrNameLst>
                                      </p:cBhvr>
                                      <p:tavLst>
                                        <p:tav tm="0">
                                          <p:val>
                                            <p:fltVal val="0"/>
                                          </p:val>
                                        </p:tav>
                                        <p:tav tm="100000">
                                          <p:val>
                                            <p:strVal val="#ppt_h"/>
                                          </p:val>
                                        </p:tav>
                                      </p:tavLst>
                                    </p:anim>
                                    <p:animEffect transition="in" filter="fade">
                                      <p:cBhvr>
                                        <p:cTn id="102" dur="500"/>
                                        <p:tgtEl>
                                          <p:spTgt spid="193558"/>
                                        </p:tgtEl>
                                      </p:cBhvr>
                                    </p:animEffect>
                                  </p:childTnLst>
                                </p:cTn>
                              </p:par>
                            </p:childTnLst>
                          </p:cTn>
                        </p:par>
                        <p:par>
                          <p:cTn id="103" fill="hold" nodeType="afterGroup">
                            <p:stCondLst>
                              <p:cond delay="8000"/>
                            </p:stCondLst>
                            <p:childTnLst>
                              <p:par>
                                <p:cTn id="104" presetID="53" presetClass="entr" presetSubtype="0" fill="hold" nodeType="afterEffect">
                                  <p:stCondLst>
                                    <p:cond delay="0"/>
                                  </p:stCondLst>
                                  <p:childTnLst>
                                    <p:set>
                                      <p:cBhvr>
                                        <p:cTn id="105" dur="1" fill="hold">
                                          <p:stCondLst>
                                            <p:cond delay="0"/>
                                          </p:stCondLst>
                                        </p:cTn>
                                        <p:tgtEl>
                                          <p:spTgt spid="193588"/>
                                        </p:tgtEl>
                                        <p:attrNameLst>
                                          <p:attrName>style.visibility</p:attrName>
                                        </p:attrNameLst>
                                      </p:cBhvr>
                                      <p:to>
                                        <p:strVal val="visible"/>
                                      </p:to>
                                    </p:set>
                                    <p:anim calcmode="lin" valueType="num">
                                      <p:cBhvr>
                                        <p:cTn id="106" dur="500" fill="hold"/>
                                        <p:tgtEl>
                                          <p:spTgt spid="193588"/>
                                        </p:tgtEl>
                                        <p:attrNameLst>
                                          <p:attrName>ppt_w</p:attrName>
                                        </p:attrNameLst>
                                      </p:cBhvr>
                                      <p:tavLst>
                                        <p:tav tm="0">
                                          <p:val>
                                            <p:fltVal val="0"/>
                                          </p:val>
                                        </p:tav>
                                        <p:tav tm="100000">
                                          <p:val>
                                            <p:strVal val="#ppt_w"/>
                                          </p:val>
                                        </p:tav>
                                      </p:tavLst>
                                    </p:anim>
                                    <p:anim calcmode="lin" valueType="num">
                                      <p:cBhvr>
                                        <p:cTn id="107" dur="500" fill="hold"/>
                                        <p:tgtEl>
                                          <p:spTgt spid="193588"/>
                                        </p:tgtEl>
                                        <p:attrNameLst>
                                          <p:attrName>ppt_h</p:attrName>
                                        </p:attrNameLst>
                                      </p:cBhvr>
                                      <p:tavLst>
                                        <p:tav tm="0">
                                          <p:val>
                                            <p:fltVal val="0"/>
                                          </p:val>
                                        </p:tav>
                                        <p:tav tm="100000">
                                          <p:val>
                                            <p:strVal val="#ppt_h"/>
                                          </p:val>
                                        </p:tav>
                                      </p:tavLst>
                                    </p:anim>
                                    <p:animEffect transition="in" filter="fade">
                                      <p:cBhvr>
                                        <p:cTn id="108" dur="500"/>
                                        <p:tgtEl>
                                          <p:spTgt spid="193588"/>
                                        </p:tgtEl>
                                      </p:cBhvr>
                                    </p:animEffect>
                                  </p:childTnLst>
                                </p:cTn>
                              </p:par>
                            </p:childTnLst>
                          </p:cTn>
                        </p:par>
                        <p:par>
                          <p:cTn id="109" fill="hold" nodeType="afterGroup">
                            <p:stCondLst>
                              <p:cond delay="8500"/>
                            </p:stCondLst>
                            <p:childTnLst>
                              <p:par>
                                <p:cTn id="110" presetID="53" presetClass="entr" presetSubtype="0" fill="hold" nodeType="afterEffect">
                                  <p:stCondLst>
                                    <p:cond delay="0"/>
                                  </p:stCondLst>
                                  <p:childTnLst>
                                    <p:set>
                                      <p:cBhvr>
                                        <p:cTn id="111" dur="1" fill="hold">
                                          <p:stCondLst>
                                            <p:cond delay="0"/>
                                          </p:stCondLst>
                                        </p:cTn>
                                        <p:tgtEl>
                                          <p:spTgt spid="193591"/>
                                        </p:tgtEl>
                                        <p:attrNameLst>
                                          <p:attrName>style.visibility</p:attrName>
                                        </p:attrNameLst>
                                      </p:cBhvr>
                                      <p:to>
                                        <p:strVal val="visible"/>
                                      </p:to>
                                    </p:set>
                                    <p:anim calcmode="lin" valueType="num">
                                      <p:cBhvr>
                                        <p:cTn id="112" dur="500" fill="hold"/>
                                        <p:tgtEl>
                                          <p:spTgt spid="193591"/>
                                        </p:tgtEl>
                                        <p:attrNameLst>
                                          <p:attrName>ppt_w</p:attrName>
                                        </p:attrNameLst>
                                      </p:cBhvr>
                                      <p:tavLst>
                                        <p:tav tm="0">
                                          <p:val>
                                            <p:fltVal val="0"/>
                                          </p:val>
                                        </p:tav>
                                        <p:tav tm="100000">
                                          <p:val>
                                            <p:strVal val="#ppt_w"/>
                                          </p:val>
                                        </p:tav>
                                      </p:tavLst>
                                    </p:anim>
                                    <p:anim calcmode="lin" valueType="num">
                                      <p:cBhvr>
                                        <p:cTn id="113" dur="500" fill="hold"/>
                                        <p:tgtEl>
                                          <p:spTgt spid="193591"/>
                                        </p:tgtEl>
                                        <p:attrNameLst>
                                          <p:attrName>ppt_h</p:attrName>
                                        </p:attrNameLst>
                                      </p:cBhvr>
                                      <p:tavLst>
                                        <p:tav tm="0">
                                          <p:val>
                                            <p:fltVal val="0"/>
                                          </p:val>
                                        </p:tav>
                                        <p:tav tm="100000">
                                          <p:val>
                                            <p:strVal val="#ppt_h"/>
                                          </p:val>
                                        </p:tav>
                                      </p:tavLst>
                                    </p:anim>
                                    <p:animEffect transition="in" filter="fade">
                                      <p:cBhvr>
                                        <p:cTn id="114" dur="500"/>
                                        <p:tgtEl>
                                          <p:spTgt spid="193591"/>
                                        </p:tgtEl>
                                      </p:cBhvr>
                                    </p:animEffect>
                                  </p:childTnLst>
                                </p:cTn>
                              </p:par>
                            </p:childTnLst>
                          </p:cTn>
                        </p:par>
                        <p:par>
                          <p:cTn id="115" fill="hold" nodeType="afterGroup">
                            <p:stCondLst>
                              <p:cond delay="9000"/>
                            </p:stCondLst>
                            <p:childTnLst>
                              <p:par>
                                <p:cTn id="116" presetID="53" presetClass="entr" presetSubtype="0" fill="hold" nodeType="afterEffect">
                                  <p:stCondLst>
                                    <p:cond delay="0"/>
                                  </p:stCondLst>
                                  <p:childTnLst>
                                    <p:set>
                                      <p:cBhvr>
                                        <p:cTn id="117" dur="1" fill="hold">
                                          <p:stCondLst>
                                            <p:cond delay="0"/>
                                          </p:stCondLst>
                                        </p:cTn>
                                        <p:tgtEl>
                                          <p:spTgt spid="193594"/>
                                        </p:tgtEl>
                                        <p:attrNameLst>
                                          <p:attrName>style.visibility</p:attrName>
                                        </p:attrNameLst>
                                      </p:cBhvr>
                                      <p:to>
                                        <p:strVal val="visible"/>
                                      </p:to>
                                    </p:set>
                                    <p:anim calcmode="lin" valueType="num">
                                      <p:cBhvr>
                                        <p:cTn id="118" dur="500" fill="hold"/>
                                        <p:tgtEl>
                                          <p:spTgt spid="193594"/>
                                        </p:tgtEl>
                                        <p:attrNameLst>
                                          <p:attrName>ppt_w</p:attrName>
                                        </p:attrNameLst>
                                      </p:cBhvr>
                                      <p:tavLst>
                                        <p:tav tm="0">
                                          <p:val>
                                            <p:fltVal val="0"/>
                                          </p:val>
                                        </p:tav>
                                        <p:tav tm="100000">
                                          <p:val>
                                            <p:strVal val="#ppt_w"/>
                                          </p:val>
                                        </p:tav>
                                      </p:tavLst>
                                    </p:anim>
                                    <p:anim calcmode="lin" valueType="num">
                                      <p:cBhvr>
                                        <p:cTn id="119" dur="500" fill="hold"/>
                                        <p:tgtEl>
                                          <p:spTgt spid="193594"/>
                                        </p:tgtEl>
                                        <p:attrNameLst>
                                          <p:attrName>ppt_h</p:attrName>
                                        </p:attrNameLst>
                                      </p:cBhvr>
                                      <p:tavLst>
                                        <p:tav tm="0">
                                          <p:val>
                                            <p:fltVal val="0"/>
                                          </p:val>
                                        </p:tav>
                                        <p:tav tm="100000">
                                          <p:val>
                                            <p:strVal val="#ppt_h"/>
                                          </p:val>
                                        </p:tav>
                                      </p:tavLst>
                                    </p:anim>
                                    <p:animEffect transition="in" filter="fade">
                                      <p:cBhvr>
                                        <p:cTn id="120" dur="500"/>
                                        <p:tgtEl>
                                          <p:spTgt spid="193594"/>
                                        </p:tgtEl>
                                      </p:cBhvr>
                                    </p:animEffect>
                                  </p:childTnLst>
                                </p:cTn>
                              </p:par>
                            </p:childTnLst>
                          </p:cTn>
                        </p:par>
                        <p:par>
                          <p:cTn id="121" fill="hold" nodeType="afterGroup">
                            <p:stCondLst>
                              <p:cond delay="9500"/>
                            </p:stCondLst>
                            <p:childTnLst>
                              <p:par>
                                <p:cTn id="122" presetID="53" presetClass="entr" presetSubtype="0" fill="hold" nodeType="afterEffect">
                                  <p:stCondLst>
                                    <p:cond delay="0"/>
                                  </p:stCondLst>
                                  <p:childTnLst>
                                    <p:set>
                                      <p:cBhvr>
                                        <p:cTn id="123" dur="1" fill="hold">
                                          <p:stCondLst>
                                            <p:cond delay="0"/>
                                          </p:stCondLst>
                                        </p:cTn>
                                        <p:tgtEl>
                                          <p:spTgt spid="193597"/>
                                        </p:tgtEl>
                                        <p:attrNameLst>
                                          <p:attrName>style.visibility</p:attrName>
                                        </p:attrNameLst>
                                      </p:cBhvr>
                                      <p:to>
                                        <p:strVal val="visible"/>
                                      </p:to>
                                    </p:set>
                                    <p:anim calcmode="lin" valueType="num">
                                      <p:cBhvr>
                                        <p:cTn id="124" dur="500" fill="hold"/>
                                        <p:tgtEl>
                                          <p:spTgt spid="193597"/>
                                        </p:tgtEl>
                                        <p:attrNameLst>
                                          <p:attrName>ppt_w</p:attrName>
                                        </p:attrNameLst>
                                      </p:cBhvr>
                                      <p:tavLst>
                                        <p:tav tm="0">
                                          <p:val>
                                            <p:fltVal val="0"/>
                                          </p:val>
                                        </p:tav>
                                        <p:tav tm="100000">
                                          <p:val>
                                            <p:strVal val="#ppt_w"/>
                                          </p:val>
                                        </p:tav>
                                      </p:tavLst>
                                    </p:anim>
                                    <p:anim calcmode="lin" valueType="num">
                                      <p:cBhvr>
                                        <p:cTn id="125" dur="500" fill="hold"/>
                                        <p:tgtEl>
                                          <p:spTgt spid="193597"/>
                                        </p:tgtEl>
                                        <p:attrNameLst>
                                          <p:attrName>ppt_h</p:attrName>
                                        </p:attrNameLst>
                                      </p:cBhvr>
                                      <p:tavLst>
                                        <p:tav tm="0">
                                          <p:val>
                                            <p:fltVal val="0"/>
                                          </p:val>
                                        </p:tav>
                                        <p:tav tm="100000">
                                          <p:val>
                                            <p:strVal val="#ppt_h"/>
                                          </p:val>
                                        </p:tav>
                                      </p:tavLst>
                                    </p:anim>
                                    <p:animEffect transition="in" filter="fade">
                                      <p:cBhvr>
                                        <p:cTn id="126" dur="500"/>
                                        <p:tgtEl>
                                          <p:spTgt spid="193597"/>
                                        </p:tgtEl>
                                      </p:cBhvr>
                                    </p:animEffect>
                                  </p:childTnLst>
                                </p:cTn>
                              </p:par>
                            </p:childTnLst>
                          </p:cTn>
                        </p:par>
                        <p:par>
                          <p:cTn id="127" fill="hold" nodeType="afterGroup">
                            <p:stCondLst>
                              <p:cond delay="10000"/>
                            </p:stCondLst>
                            <p:childTnLst>
                              <p:par>
                                <p:cTn id="128" presetID="53" presetClass="entr" presetSubtype="0" fill="hold" nodeType="afterEffect">
                                  <p:stCondLst>
                                    <p:cond delay="0"/>
                                  </p:stCondLst>
                                  <p:childTnLst>
                                    <p:set>
                                      <p:cBhvr>
                                        <p:cTn id="129" dur="1" fill="hold">
                                          <p:stCondLst>
                                            <p:cond delay="0"/>
                                          </p:stCondLst>
                                        </p:cTn>
                                        <p:tgtEl>
                                          <p:spTgt spid="193600"/>
                                        </p:tgtEl>
                                        <p:attrNameLst>
                                          <p:attrName>style.visibility</p:attrName>
                                        </p:attrNameLst>
                                      </p:cBhvr>
                                      <p:to>
                                        <p:strVal val="visible"/>
                                      </p:to>
                                    </p:set>
                                    <p:anim calcmode="lin" valueType="num">
                                      <p:cBhvr>
                                        <p:cTn id="130" dur="500" fill="hold"/>
                                        <p:tgtEl>
                                          <p:spTgt spid="193600"/>
                                        </p:tgtEl>
                                        <p:attrNameLst>
                                          <p:attrName>ppt_w</p:attrName>
                                        </p:attrNameLst>
                                      </p:cBhvr>
                                      <p:tavLst>
                                        <p:tav tm="0">
                                          <p:val>
                                            <p:fltVal val="0"/>
                                          </p:val>
                                        </p:tav>
                                        <p:tav tm="100000">
                                          <p:val>
                                            <p:strVal val="#ppt_w"/>
                                          </p:val>
                                        </p:tav>
                                      </p:tavLst>
                                    </p:anim>
                                    <p:anim calcmode="lin" valueType="num">
                                      <p:cBhvr>
                                        <p:cTn id="131" dur="500" fill="hold"/>
                                        <p:tgtEl>
                                          <p:spTgt spid="193600"/>
                                        </p:tgtEl>
                                        <p:attrNameLst>
                                          <p:attrName>ppt_h</p:attrName>
                                        </p:attrNameLst>
                                      </p:cBhvr>
                                      <p:tavLst>
                                        <p:tav tm="0">
                                          <p:val>
                                            <p:fltVal val="0"/>
                                          </p:val>
                                        </p:tav>
                                        <p:tav tm="100000">
                                          <p:val>
                                            <p:strVal val="#ppt_h"/>
                                          </p:val>
                                        </p:tav>
                                      </p:tavLst>
                                    </p:anim>
                                    <p:animEffect transition="in" filter="fade">
                                      <p:cBhvr>
                                        <p:cTn id="132" dur="500"/>
                                        <p:tgtEl>
                                          <p:spTgt spid="193600"/>
                                        </p:tgtEl>
                                      </p:cBhvr>
                                    </p:animEffect>
                                  </p:childTnLst>
                                </p:cTn>
                              </p:par>
                            </p:childTnLst>
                          </p:cTn>
                        </p:par>
                        <p:par>
                          <p:cTn id="133" fill="hold" nodeType="afterGroup">
                            <p:stCondLst>
                              <p:cond delay="10500"/>
                            </p:stCondLst>
                            <p:childTnLst>
                              <p:par>
                                <p:cTn id="134" presetID="53" presetClass="entr" presetSubtype="0" fill="hold" nodeType="afterEffect">
                                  <p:stCondLst>
                                    <p:cond delay="0"/>
                                  </p:stCondLst>
                                  <p:childTnLst>
                                    <p:set>
                                      <p:cBhvr>
                                        <p:cTn id="135" dur="1" fill="hold">
                                          <p:stCondLst>
                                            <p:cond delay="0"/>
                                          </p:stCondLst>
                                        </p:cTn>
                                        <p:tgtEl>
                                          <p:spTgt spid="193603"/>
                                        </p:tgtEl>
                                        <p:attrNameLst>
                                          <p:attrName>style.visibility</p:attrName>
                                        </p:attrNameLst>
                                      </p:cBhvr>
                                      <p:to>
                                        <p:strVal val="visible"/>
                                      </p:to>
                                    </p:set>
                                    <p:anim calcmode="lin" valueType="num">
                                      <p:cBhvr>
                                        <p:cTn id="136" dur="500" fill="hold"/>
                                        <p:tgtEl>
                                          <p:spTgt spid="193603"/>
                                        </p:tgtEl>
                                        <p:attrNameLst>
                                          <p:attrName>ppt_w</p:attrName>
                                        </p:attrNameLst>
                                      </p:cBhvr>
                                      <p:tavLst>
                                        <p:tav tm="0">
                                          <p:val>
                                            <p:fltVal val="0"/>
                                          </p:val>
                                        </p:tav>
                                        <p:tav tm="100000">
                                          <p:val>
                                            <p:strVal val="#ppt_w"/>
                                          </p:val>
                                        </p:tav>
                                      </p:tavLst>
                                    </p:anim>
                                    <p:anim calcmode="lin" valueType="num">
                                      <p:cBhvr>
                                        <p:cTn id="137" dur="500" fill="hold"/>
                                        <p:tgtEl>
                                          <p:spTgt spid="193603"/>
                                        </p:tgtEl>
                                        <p:attrNameLst>
                                          <p:attrName>ppt_h</p:attrName>
                                        </p:attrNameLst>
                                      </p:cBhvr>
                                      <p:tavLst>
                                        <p:tav tm="0">
                                          <p:val>
                                            <p:fltVal val="0"/>
                                          </p:val>
                                        </p:tav>
                                        <p:tav tm="100000">
                                          <p:val>
                                            <p:strVal val="#ppt_h"/>
                                          </p:val>
                                        </p:tav>
                                      </p:tavLst>
                                    </p:anim>
                                    <p:animEffect transition="in" filter="fade">
                                      <p:cBhvr>
                                        <p:cTn id="138" dur="500"/>
                                        <p:tgtEl>
                                          <p:spTgt spid="193603"/>
                                        </p:tgtEl>
                                      </p:cBhvr>
                                    </p:animEffect>
                                  </p:childTnLst>
                                </p:cTn>
                              </p:par>
                            </p:childTnLst>
                          </p:cTn>
                        </p:par>
                        <p:par>
                          <p:cTn id="139" fill="hold" nodeType="afterGroup">
                            <p:stCondLst>
                              <p:cond delay="11000"/>
                            </p:stCondLst>
                            <p:childTnLst>
                              <p:par>
                                <p:cTn id="140" presetID="53" presetClass="entr" presetSubtype="0" fill="hold" nodeType="afterEffect">
                                  <p:stCondLst>
                                    <p:cond delay="0"/>
                                  </p:stCondLst>
                                  <p:childTnLst>
                                    <p:set>
                                      <p:cBhvr>
                                        <p:cTn id="141" dur="1" fill="hold">
                                          <p:stCondLst>
                                            <p:cond delay="0"/>
                                          </p:stCondLst>
                                        </p:cTn>
                                        <p:tgtEl>
                                          <p:spTgt spid="193606"/>
                                        </p:tgtEl>
                                        <p:attrNameLst>
                                          <p:attrName>style.visibility</p:attrName>
                                        </p:attrNameLst>
                                      </p:cBhvr>
                                      <p:to>
                                        <p:strVal val="visible"/>
                                      </p:to>
                                    </p:set>
                                    <p:anim calcmode="lin" valueType="num">
                                      <p:cBhvr>
                                        <p:cTn id="142" dur="500" fill="hold"/>
                                        <p:tgtEl>
                                          <p:spTgt spid="193606"/>
                                        </p:tgtEl>
                                        <p:attrNameLst>
                                          <p:attrName>ppt_w</p:attrName>
                                        </p:attrNameLst>
                                      </p:cBhvr>
                                      <p:tavLst>
                                        <p:tav tm="0">
                                          <p:val>
                                            <p:fltVal val="0"/>
                                          </p:val>
                                        </p:tav>
                                        <p:tav tm="100000">
                                          <p:val>
                                            <p:strVal val="#ppt_w"/>
                                          </p:val>
                                        </p:tav>
                                      </p:tavLst>
                                    </p:anim>
                                    <p:anim calcmode="lin" valueType="num">
                                      <p:cBhvr>
                                        <p:cTn id="143" dur="500" fill="hold"/>
                                        <p:tgtEl>
                                          <p:spTgt spid="193606"/>
                                        </p:tgtEl>
                                        <p:attrNameLst>
                                          <p:attrName>ppt_h</p:attrName>
                                        </p:attrNameLst>
                                      </p:cBhvr>
                                      <p:tavLst>
                                        <p:tav tm="0">
                                          <p:val>
                                            <p:fltVal val="0"/>
                                          </p:val>
                                        </p:tav>
                                        <p:tav tm="100000">
                                          <p:val>
                                            <p:strVal val="#ppt_h"/>
                                          </p:val>
                                        </p:tav>
                                      </p:tavLst>
                                    </p:anim>
                                    <p:animEffect transition="in" filter="fade">
                                      <p:cBhvr>
                                        <p:cTn id="144" dur="500"/>
                                        <p:tgtEl>
                                          <p:spTgt spid="193606"/>
                                        </p:tgtEl>
                                      </p:cBhvr>
                                    </p:animEffect>
                                  </p:childTnLst>
                                </p:cTn>
                              </p:par>
                            </p:childTnLst>
                          </p:cTn>
                        </p:par>
                        <p:par>
                          <p:cTn id="145" fill="hold">
                            <p:stCondLst>
                              <p:cond delay="11500"/>
                            </p:stCondLst>
                            <p:childTnLst>
                              <p:par>
                                <p:cTn id="146" presetID="53" presetClass="entr" presetSubtype="0" fill="hold" nodeType="afterEffect">
                                  <p:stCondLst>
                                    <p:cond delay="0"/>
                                  </p:stCondLst>
                                  <p:childTnLst>
                                    <p:set>
                                      <p:cBhvr>
                                        <p:cTn id="147" dur="1" fill="hold">
                                          <p:stCondLst>
                                            <p:cond delay="0"/>
                                          </p:stCondLst>
                                        </p:cTn>
                                        <p:tgtEl>
                                          <p:spTgt spid="74"/>
                                        </p:tgtEl>
                                        <p:attrNameLst>
                                          <p:attrName>style.visibility</p:attrName>
                                        </p:attrNameLst>
                                      </p:cBhvr>
                                      <p:to>
                                        <p:strVal val="visible"/>
                                      </p:to>
                                    </p:set>
                                    <p:anim calcmode="lin" valueType="num">
                                      <p:cBhvr>
                                        <p:cTn id="148" dur="500" fill="hold"/>
                                        <p:tgtEl>
                                          <p:spTgt spid="74"/>
                                        </p:tgtEl>
                                        <p:attrNameLst>
                                          <p:attrName>ppt_w</p:attrName>
                                        </p:attrNameLst>
                                      </p:cBhvr>
                                      <p:tavLst>
                                        <p:tav tm="0">
                                          <p:val>
                                            <p:fltVal val="0"/>
                                          </p:val>
                                        </p:tav>
                                        <p:tav tm="100000">
                                          <p:val>
                                            <p:strVal val="#ppt_w"/>
                                          </p:val>
                                        </p:tav>
                                      </p:tavLst>
                                    </p:anim>
                                    <p:anim calcmode="lin" valueType="num">
                                      <p:cBhvr>
                                        <p:cTn id="149" dur="500" fill="hold"/>
                                        <p:tgtEl>
                                          <p:spTgt spid="74"/>
                                        </p:tgtEl>
                                        <p:attrNameLst>
                                          <p:attrName>ppt_h</p:attrName>
                                        </p:attrNameLst>
                                      </p:cBhvr>
                                      <p:tavLst>
                                        <p:tav tm="0">
                                          <p:val>
                                            <p:fltVal val="0"/>
                                          </p:val>
                                        </p:tav>
                                        <p:tav tm="100000">
                                          <p:val>
                                            <p:strVal val="#ppt_h"/>
                                          </p:val>
                                        </p:tav>
                                      </p:tavLst>
                                    </p:anim>
                                    <p:animEffect transition="in" filter="fade">
                                      <p:cBhvr>
                                        <p:cTn id="150" dur="500"/>
                                        <p:tgtEl>
                                          <p:spTgt spid="74"/>
                                        </p:tgtEl>
                                      </p:cBhvr>
                                    </p:animEffect>
                                  </p:childTnLst>
                                </p:cTn>
                              </p:par>
                            </p:childTnLst>
                          </p:cTn>
                        </p:par>
                        <p:par>
                          <p:cTn id="151" fill="hold">
                            <p:stCondLst>
                              <p:cond delay="12000"/>
                            </p:stCondLst>
                            <p:childTnLst>
                              <p:par>
                                <p:cTn id="152" presetID="53" presetClass="entr" presetSubtype="0" fill="hold" nodeType="afterEffect">
                                  <p:stCondLst>
                                    <p:cond delay="0"/>
                                  </p:stCondLst>
                                  <p:childTnLst>
                                    <p:set>
                                      <p:cBhvr>
                                        <p:cTn id="153" dur="1" fill="hold">
                                          <p:stCondLst>
                                            <p:cond delay="0"/>
                                          </p:stCondLst>
                                        </p:cTn>
                                        <p:tgtEl>
                                          <p:spTgt spid="77"/>
                                        </p:tgtEl>
                                        <p:attrNameLst>
                                          <p:attrName>style.visibility</p:attrName>
                                        </p:attrNameLst>
                                      </p:cBhvr>
                                      <p:to>
                                        <p:strVal val="visible"/>
                                      </p:to>
                                    </p:set>
                                    <p:anim calcmode="lin" valueType="num">
                                      <p:cBhvr>
                                        <p:cTn id="154" dur="500" fill="hold"/>
                                        <p:tgtEl>
                                          <p:spTgt spid="77"/>
                                        </p:tgtEl>
                                        <p:attrNameLst>
                                          <p:attrName>ppt_w</p:attrName>
                                        </p:attrNameLst>
                                      </p:cBhvr>
                                      <p:tavLst>
                                        <p:tav tm="0">
                                          <p:val>
                                            <p:fltVal val="0"/>
                                          </p:val>
                                        </p:tav>
                                        <p:tav tm="100000">
                                          <p:val>
                                            <p:strVal val="#ppt_w"/>
                                          </p:val>
                                        </p:tav>
                                      </p:tavLst>
                                    </p:anim>
                                    <p:anim calcmode="lin" valueType="num">
                                      <p:cBhvr>
                                        <p:cTn id="155" dur="500" fill="hold"/>
                                        <p:tgtEl>
                                          <p:spTgt spid="77"/>
                                        </p:tgtEl>
                                        <p:attrNameLst>
                                          <p:attrName>ppt_h</p:attrName>
                                        </p:attrNameLst>
                                      </p:cBhvr>
                                      <p:tavLst>
                                        <p:tav tm="0">
                                          <p:val>
                                            <p:fltVal val="0"/>
                                          </p:val>
                                        </p:tav>
                                        <p:tav tm="100000">
                                          <p:val>
                                            <p:strVal val="#ppt_h"/>
                                          </p:val>
                                        </p:tav>
                                      </p:tavLst>
                                    </p:anim>
                                    <p:animEffect transition="in" filter="fade">
                                      <p:cBhvr>
                                        <p:cTn id="15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767" y="1886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996952"/>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a:t>What skills do you possess that will make you a good student of the subject?</a:t>
            </a:r>
          </a:p>
        </p:txBody>
      </p:sp>
      <p:sp>
        <p:nvSpPr>
          <p:cNvPr id="3" name="Content Placeholder 2"/>
          <p:cNvSpPr>
            <a:spLocks noGrp="1"/>
          </p:cNvSpPr>
          <p:nvPr>
            <p:ph idx="1"/>
          </p:nvPr>
        </p:nvSpPr>
        <p:spPr>
          <a:xfrm>
            <a:off x="283624" y="2186923"/>
            <a:ext cx="8496300" cy="4114800"/>
          </a:xfrm>
        </p:spPr>
        <p:txBody>
          <a:bodyPr/>
          <a:lstStyle/>
          <a:p>
            <a:r>
              <a:rPr lang="en-GB" dirty="0"/>
              <a:t>Bullet point 5 things you have done which have developed skills useful to the course.  Don’t forget the ‘Golden Rule’:</a:t>
            </a:r>
          </a:p>
          <a:p>
            <a:endParaRPr lang="en-GB" dirty="0"/>
          </a:p>
        </p:txBody>
      </p:sp>
      <p:sp>
        <p:nvSpPr>
          <p:cNvPr id="7" name="TextBox 6"/>
          <p:cNvSpPr txBox="1"/>
          <p:nvPr/>
        </p:nvSpPr>
        <p:spPr>
          <a:xfrm rot="20780712">
            <a:off x="477727" y="1311622"/>
            <a:ext cx="8248816" cy="4154984"/>
          </a:xfrm>
          <a:prstGeom prst="rect">
            <a:avLst/>
          </a:prstGeom>
          <a:solidFill>
            <a:srgbClr val="FFC000"/>
          </a:solidFill>
        </p:spPr>
        <p:txBody>
          <a:bodyPr wrap="square" rtlCol="0">
            <a:spAutoFit/>
          </a:bodyPr>
          <a:lstStyle/>
          <a:p>
            <a:r>
              <a:rPr lang="en-GB" sz="2400" dirty="0">
                <a:solidFill>
                  <a:schemeClr val="tx1">
                    <a:lumMod val="50000"/>
                  </a:schemeClr>
                </a:solidFill>
              </a:rPr>
              <a:t>I also participated in the Oxfordshire Model United Nations General Assembly, representing China. This involved research into China’s policies in deforestation, sexual violence and democratic process. These experiences have helped boost my confidence in front of large groups, improved my ability to </a:t>
            </a:r>
            <a:r>
              <a:rPr lang="en-GB" sz="2400" dirty="0" smtClean="0">
                <a:solidFill>
                  <a:schemeClr val="tx1">
                    <a:lumMod val="50000"/>
                  </a:schemeClr>
                </a:solidFill>
              </a:rPr>
              <a:t>debate and taught </a:t>
            </a:r>
            <a:r>
              <a:rPr lang="en-GB" sz="2400" dirty="0">
                <a:solidFill>
                  <a:schemeClr val="tx1">
                    <a:lumMod val="50000"/>
                  </a:schemeClr>
                </a:solidFill>
              </a:rPr>
              <a:t>me how to lead and be part of a team </a:t>
            </a:r>
            <a:r>
              <a:rPr lang="en-GB" sz="2400" dirty="0" smtClean="0">
                <a:solidFill>
                  <a:schemeClr val="tx1">
                    <a:lumMod val="50000"/>
                  </a:schemeClr>
                </a:solidFill>
              </a:rPr>
              <a:t>effectively. I </a:t>
            </a:r>
            <a:r>
              <a:rPr lang="en-GB" sz="2400" dirty="0">
                <a:solidFill>
                  <a:schemeClr val="tx1">
                    <a:lumMod val="50000"/>
                  </a:schemeClr>
                </a:solidFill>
              </a:rPr>
              <a:t>hope to continue developing my abilities in these areas when studying Geography, working with others to share learning in seminars and debating some of the problems the geographical environment currently faces.</a:t>
            </a:r>
          </a:p>
        </p:txBody>
      </p:sp>
    </p:spTree>
    <p:extLst>
      <p:ext uri="{BB962C8B-B14F-4D97-AF65-F5344CB8AC3E}">
        <p14:creationId xmlns:p14="http://schemas.microsoft.com/office/powerpoint/2010/main" val="279978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300192" y="254192"/>
            <a:ext cx="2664296" cy="614642"/>
          </a:xfrm>
          <a:prstGeom prst="rect">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2" name="Text Placeholder 1">
            <a:extLst>
              <a:ext uri="{FF2B5EF4-FFF2-40B4-BE49-F238E27FC236}">
                <a16:creationId xmlns:a16="http://schemas.microsoft.com/office/drawing/2014/main" id="{EF232FA1-8A03-4B7E-981E-A2ED1B3DD624}"/>
              </a:ext>
            </a:extLst>
          </p:cNvPr>
          <p:cNvSpPr>
            <a:spLocks noGrp="1"/>
          </p:cNvSpPr>
          <p:nvPr>
            <p:ph type="body" sz="quarter" idx="14"/>
          </p:nvPr>
        </p:nvSpPr>
        <p:spPr>
          <a:xfrm>
            <a:off x="-42700" y="868834"/>
            <a:ext cx="9128588" cy="6826400"/>
          </a:xfrm>
        </p:spPr>
        <p:txBody>
          <a:bodyPr/>
          <a:lstStyle/>
          <a:p>
            <a:endParaRPr lang="en-GB" dirty="0"/>
          </a:p>
        </p:txBody>
      </p:sp>
      <p:sp>
        <p:nvSpPr>
          <p:cNvPr id="5" name="Text Placeholder 4">
            <a:extLst>
              <a:ext uri="{FF2B5EF4-FFF2-40B4-BE49-F238E27FC236}">
                <a16:creationId xmlns:a16="http://schemas.microsoft.com/office/drawing/2014/main" id="{BB3D2425-BD3E-48C0-BFE3-1D8AF8F65D6B}"/>
              </a:ext>
            </a:extLst>
          </p:cNvPr>
          <p:cNvSpPr>
            <a:spLocks noGrp="1"/>
          </p:cNvSpPr>
          <p:nvPr>
            <p:ph type="body" sz="quarter" idx="18"/>
          </p:nvPr>
        </p:nvSpPr>
        <p:spPr>
          <a:xfrm>
            <a:off x="-108520" y="140678"/>
            <a:ext cx="9144000" cy="3600"/>
          </a:xfrm>
        </p:spPr>
        <p:txBody>
          <a:bodyPr>
            <a:normAutofit fontScale="25000" lnSpcReduction="20000"/>
          </a:bodyPr>
          <a:lstStyle/>
          <a:p>
            <a:endParaRPr lang="en-GB"/>
          </a:p>
        </p:txBody>
      </p:sp>
      <p:sp>
        <p:nvSpPr>
          <p:cNvPr id="6" name="Text Placeholder 5">
            <a:extLst>
              <a:ext uri="{FF2B5EF4-FFF2-40B4-BE49-F238E27FC236}">
                <a16:creationId xmlns:a16="http://schemas.microsoft.com/office/drawing/2014/main" id="{AA1C790D-C622-43AD-8D7A-4C790DD04698}"/>
              </a:ext>
            </a:extLst>
          </p:cNvPr>
          <p:cNvSpPr>
            <a:spLocks noGrp="1"/>
          </p:cNvSpPr>
          <p:nvPr>
            <p:ph type="body" sz="quarter" idx="15"/>
          </p:nvPr>
        </p:nvSpPr>
        <p:spPr/>
        <p:txBody>
          <a:bodyPr>
            <a:normAutofit fontScale="77500" lnSpcReduction="20000"/>
          </a:bodyPr>
          <a:lstStyle/>
          <a:p>
            <a:endParaRPr lang="en-GB"/>
          </a:p>
        </p:txBody>
      </p:sp>
      <p:sp>
        <p:nvSpPr>
          <p:cNvPr id="7" name="Text Placeholder 6">
            <a:extLst>
              <a:ext uri="{FF2B5EF4-FFF2-40B4-BE49-F238E27FC236}">
                <a16:creationId xmlns:a16="http://schemas.microsoft.com/office/drawing/2014/main" id="{E7EB2DA9-3D36-4AF7-8146-765E3CAAC95C}"/>
              </a:ext>
            </a:extLst>
          </p:cNvPr>
          <p:cNvSpPr>
            <a:spLocks noGrp="1"/>
          </p:cNvSpPr>
          <p:nvPr>
            <p:ph type="body" sz="quarter" idx="16"/>
          </p:nvPr>
        </p:nvSpPr>
        <p:spPr/>
        <p:txBody>
          <a:bodyPr/>
          <a:lstStyle/>
          <a:p>
            <a:endParaRPr lang="en-GB"/>
          </a:p>
        </p:txBody>
      </p:sp>
      <p:pic>
        <p:nvPicPr>
          <p:cNvPr id="9" name="Picture Placeholder 14">
            <a:extLst>
              <a:ext uri="{FF2B5EF4-FFF2-40B4-BE49-F238E27FC236}">
                <a16:creationId xmlns:a16="http://schemas.microsoft.com/office/drawing/2014/main" id="{EC480A72-46FC-4C59-A23A-3EAD3A817AE9}"/>
              </a:ext>
            </a:extLst>
          </p:cNvPr>
          <p:cNvPicPr>
            <a:picLocks noGrp="1" noChangeAspect="1"/>
          </p:cNvPicPr>
          <p:nvPr>
            <p:ph type="pic" sz="quarter" idx="17"/>
          </p:nvPr>
        </p:nvPicPr>
        <p:blipFill>
          <a:blip r:embed="rId3">
            <a:alphaModFix amt="70000"/>
            <a:extLst>
              <a:ext uri="{28A0092B-C50C-407E-A947-70E740481C1C}">
                <a14:useLocalDpi xmlns:a14="http://schemas.microsoft.com/office/drawing/2010/main" val="0"/>
              </a:ext>
            </a:extLst>
          </a:blip>
          <a:srcRect t="26007" b="26007"/>
          <a:stretch>
            <a:fillRect/>
          </a:stretch>
        </p:blipFill>
        <p:spPr>
          <a:xfrm>
            <a:off x="-7705" y="858804"/>
            <a:ext cx="9144000" cy="6836429"/>
          </a:xfrm>
          <a:prstGeom prst="rect">
            <a:avLst/>
          </a:prstGeom>
        </p:spPr>
      </p:pic>
      <p:sp>
        <p:nvSpPr>
          <p:cNvPr id="11" name="TextBox 10">
            <a:extLst>
              <a:ext uri="{FF2B5EF4-FFF2-40B4-BE49-F238E27FC236}">
                <a16:creationId xmlns:a16="http://schemas.microsoft.com/office/drawing/2014/main" id="{41C77F4A-746A-4621-A750-B518D2930135}"/>
              </a:ext>
            </a:extLst>
          </p:cNvPr>
          <p:cNvSpPr txBox="1"/>
          <p:nvPr/>
        </p:nvSpPr>
        <p:spPr>
          <a:xfrm>
            <a:off x="-50405" y="67676"/>
            <a:ext cx="9136293" cy="715581"/>
          </a:xfrm>
          <a:prstGeom prst="rect">
            <a:avLst/>
          </a:prstGeom>
          <a:solidFill>
            <a:srgbClr val="1B4974"/>
          </a:solidFill>
          <a:ln>
            <a:solidFill>
              <a:srgbClr val="1B4974"/>
            </a:solidFill>
          </a:ln>
        </p:spPr>
        <p:txBody>
          <a:bodyPr wrap="square" rtlCol="0" anchor="ctr">
            <a:spAutoFit/>
          </a:bodyPr>
          <a:lstStyle/>
          <a:p>
            <a:pPr algn="ctr"/>
            <a:endParaRPr lang="en-GB" sz="1350" dirty="0">
              <a:solidFill>
                <a:schemeClr val="bg1"/>
              </a:solidFill>
            </a:endParaRPr>
          </a:p>
          <a:p>
            <a:pPr algn="ctr"/>
            <a:r>
              <a:rPr lang="en-GB" sz="1350" dirty="0">
                <a:solidFill>
                  <a:schemeClr val="bg1"/>
                </a:solidFill>
              </a:rPr>
              <a:t>Personal Statements are important because…</a:t>
            </a:r>
          </a:p>
          <a:p>
            <a:pPr algn="ctr"/>
            <a:endParaRPr lang="en-GB" sz="1350" dirty="0">
              <a:solidFill>
                <a:schemeClr val="bg1"/>
              </a:solidFill>
            </a:endParaRPr>
          </a:p>
        </p:txBody>
      </p:sp>
      <p:sp>
        <p:nvSpPr>
          <p:cNvPr id="12" name="Rectangle: Rounded Corners 11">
            <a:extLst>
              <a:ext uri="{FF2B5EF4-FFF2-40B4-BE49-F238E27FC236}">
                <a16:creationId xmlns:a16="http://schemas.microsoft.com/office/drawing/2014/main" id="{BE6C99BF-DDAD-4386-9936-AA3463EED217}"/>
              </a:ext>
            </a:extLst>
          </p:cNvPr>
          <p:cNvSpPr/>
          <p:nvPr/>
        </p:nvSpPr>
        <p:spPr>
          <a:xfrm>
            <a:off x="827584" y="1196753"/>
            <a:ext cx="3204215" cy="2709336"/>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For the majority of courses it is your </a:t>
            </a:r>
            <a:r>
              <a:rPr lang="en-GB" sz="2000" dirty="0">
                <a:solidFill>
                  <a:srgbClr val="33B8BA"/>
                </a:solidFill>
              </a:rPr>
              <a:t>only opportunity </a:t>
            </a:r>
            <a:r>
              <a:rPr lang="en-GB" sz="2000" dirty="0">
                <a:solidFill>
                  <a:schemeClr val="bg1"/>
                </a:solidFill>
              </a:rPr>
              <a:t>to speak directly to the person making admissions decisions</a:t>
            </a:r>
          </a:p>
        </p:txBody>
      </p:sp>
      <p:sp>
        <p:nvSpPr>
          <p:cNvPr id="13" name="Rectangle: Rounded Corners 12">
            <a:extLst>
              <a:ext uri="{FF2B5EF4-FFF2-40B4-BE49-F238E27FC236}">
                <a16:creationId xmlns:a16="http://schemas.microsoft.com/office/drawing/2014/main" id="{A322E65E-300A-437A-8CB5-00F05A6D42BE}"/>
              </a:ext>
            </a:extLst>
          </p:cNvPr>
          <p:cNvSpPr/>
          <p:nvPr/>
        </p:nvSpPr>
        <p:spPr>
          <a:xfrm>
            <a:off x="827584" y="4077241"/>
            <a:ext cx="3204215" cy="2335981"/>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allows you to provide </a:t>
            </a:r>
            <a:r>
              <a:rPr lang="en-GB" sz="2000" dirty="0">
                <a:solidFill>
                  <a:srgbClr val="33B8BA"/>
                </a:solidFill>
              </a:rPr>
              <a:t>evidence </a:t>
            </a:r>
            <a:r>
              <a:rPr lang="en-GB" sz="2000" dirty="0"/>
              <a:t>of work experience and additional activities you’ve done to support your application</a:t>
            </a:r>
          </a:p>
        </p:txBody>
      </p:sp>
      <p:sp>
        <p:nvSpPr>
          <p:cNvPr id="14" name="Rectangle: Rounded Corners 13">
            <a:extLst>
              <a:ext uri="{FF2B5EF4-FFF2-40B4-BE49-F238E27FC236}">
                <a16:creationId xmlns:a16="http://schemas.microsoft.com/office/drawing/2014/main" id="{E4BB0DDE-6AC7-458C-9324-2491315CD02F}"/>
              </a:ext>
            </a:extLst>
          </p:cNvPr>
          <p:cNvSpPr/>
          <p:nvPr/>
        </p:nvSpPr>
        <p:spPr>
          <a:xfrm>
            <a:off x="4734060" y="4077241"/>
            <a:ext cx="3150308" cy="2335981"/>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will also be used when considering </a:t>
            </a:r>
            <a:r>
              <a:rPr lang="en-GB" sz="2000" dirty="0">
                <a:solidFill>
                  <a:srgbClr val="33B8BA"/>
                </a:solidFill>
              </a:rPr>
              <a:t>‘near </a:t>
            </a:r>
            <a:r>
              <a:rPr lang="en-GB" sz="2000" dirty="0" err="1">
                <a:solidFill>
                  <a:srgbClr val="33B8BA"/>
                </a:solidFill>
              </a:rPr>
              <a:t>miss’</a:t>
            </a:r>
            <a:r>
              <a:rPr lang="en-GB" sz="2000" dirty="0">
                <a:solidFill>
                  <a:srgbClr val="33B8BA"/>
                </a:solidFill>
              </a:rPr>
              <a:t> applications</a:t>
            </a:r>
          </a:p>
        </p:txBody>
      </p:sp>
      <p:sp>
        <p:nvSpPr>
          <p:cNvPr id="15" name="Rectangle: Rounded Corners 14">
            <a:extLst>
              <a:ext uri="{FF2B5EF4-FFF2-40B4-BE49-F238E27FC236}">
                <a16:creationId xmlns:a16="http://schemas.microsoft.com/office/drawing/2014/main" id="{DC6EA325-04CE-4A72-86C8-D246CC848047}"/>
              </a:ext>
            </a:extLst>
          </p:cNvPr>
          <p:cNvSpPr/>
          <p:nvPr/>
        </p:nvSpPr>
        <p:spPr>
          <a:xfrm>
            <a:off x="4734060" y="1196753"/>
            <a:ext cx="3150308" cy="2709335"/>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It can be used as a basis for an </a:t>
            </a:r>
            <a:r>
              <a:rPr lang="en-GB" sz="2000" dirty="0">
                <a:solidFill>
                  <a:srgbClr val="33B8BA"/>
                </a:solidFill>
              </a:rPr>
              <a:t>interview</a:t>
            </a:r>
          </a:p>
        </p:txBody>
      </p:sp>
    </p:spTree>
    <p:extLst>
      <p:ext uri="{BB962C8B-B14F-4D97-AF65-F5344CB8AC3E}">
        <p14:creationId xmlns:p14="http://schemas.microsoft.com/office/powerpoint/2010/main" val="6841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2881546"/>
            <a:ext cx="7212489" cy="2298450"/>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921232"/>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1584624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0392"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Who or what has inspired you?</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2 events/people/things which have inspired you and say why.</a:t>
            </a:r>
          </a:p>
        </p:txBody>
      </p:sp>
      <p:sp>
        <p:nvSpPr>
          <p:cNvPr id="5" name="TextBox 4"/>
          <p:cNvSpPr txBox="1"/>
          <p:nvPr/>
        </p:nvSpPr>
        <p:spPr>
          <a:xfrm rot="20709130">
            <a:off x="483407" y="1068676"/>
            <a:ext cx="8379970" cy="4154984"/>
          </a:xfrm>
          <a:prstGeom prst="rect">
            <a:avLst/>
          </a:prstGeom>
          <a:solidFill>
            <a:srgbClr val="FFC000"/>
          </a:solidFill>
        </p:spPr>
        <p:txBody>
          <a:bodyPr wrap="square" rtlCol="0">
            <a:spAutoFit/>
          </a:bodyPr>
          <a:lstStyle/>
          <a:p>
            <a:r>
              <a:rPr lang="en-GB" sz="2400" dirty="0">
                <a:solidFill>
                  <a:schemeClr val="tx1">
                    <a:lumMod val="50000"/>
                  </a:schemeClr>
                </a:solidFill>
              </a:rPr>
              <a:t>My interest was kindled whilst doing my AS Media Studies coursework . The task was to create and evaluate publications, which I enjoyed immensely. The creation of publications requires a meticulous attention to detail (each camera-shot, lighting effect and backing track has connotations for audiences), this taught me how to analyse the conventions of media institutions and the effects they have on audiences. An understanding of both digital technology and language was essential, thus uniting my interests and igniting a passion that I would like to pursue in the future.</a:t>
            </a:r>
          </a:p>
        </p:txBody>
      </p:sp>
    </p:spTree>
    <p:extLst>
      <p:ext uri="{BB962C8B-B14F-4D97-AF65-F5344CB8AC3E}">
        <p14:creationId xmlns:p14="http://schemas.microsoft.com/office/powerpoint/2010/main" val="283155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aspects of the subject have you/do you want to explore further? </a:t>
            </a:r>
          </a:p>
        </p:txBody>
      </p:sp>
      <p:sp>
        <p:nvSpPr>
          <p:cNvPr id="3" name="Content Placeholder 2"/>
          <p:cNvSpPr>
            <a:spLocks noGrp="1"/>
          </p:cNvSpPr>
          <p:nvPr>
            <p:ph idx="1"/>
          </p:nvPr>
        </p:nvSpPr>
        <p:spPr>
          <a:xfrm>
            <a:off x="251288" y="2422525"/>
            <a:ext cx="8496300" cy="4114800"/>
          </a:xfrm>
        </p:spPr>
        <p:txBody>
          <a:bodyPr/>
          <a:lstStyle/>
          <a:p>
            <a:r>
              <a:rPr lang="en-GB" dirty="0"/>
              <a:t>Bullet point at least 2 aspects – what and why.</a:t>
            </a:r>
          </a:p>
        </p:txBody>
      </p:sp>
      <p:pic>
        <p:nvPicPr>
          <p:cNvPr id="12290"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5963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D3C232-90D9-4273-9DAD-9532147942E8}"/>
              </a:ext>
            </a:extLst>
          </p:cNvPr>
          <p:cNvSpPr txBox="1"/>
          <p:nvPr/>
        </p:nvSpPr>
        <p:spPr>
          <a:xfrm rot="20709130">
            <a:off x="501783" y="2580164"/>
            <a:ext cx="8379970" cy="3046988"/>
          </a:xfrm>
          <a:prstGeom prst="rect">
            <a:avLst/>
          </a:prstGeom>
          <a:solidFill>
            <a:srgbClr val="FFC000"/>
          </a:solidFill>
        </p:spPr>
        <p:txBody>
          <a:bodyPr wrap="square" rtlCol="0">
            <a:spAutoFit/>
          </a:bodyPr>
          <a:lstStyle/>
          <a:p>
            <a:r>
              <a:rPr lang="en-GB" sz="2400" dirty="0"/>
              <a:t>Molecular Biology is the basis for the building blocks for all life, and I find it intriguing to learn about the way that molecules interact with each other for life to be developed. This is because in order to understand this, you must first examine the reactions that have enabled the synthesis of the molecules, and then the mechanisms that they undertake; something that I have always wanted to explore in more depth.</a:t>
            </a:r>
            <a:endParaRPr lang="en-GB" sz="3200" dirty="0"/>
          </a:p>
        </p:txBody>
      </p:sp>
    </p:spTree>
    <p:extLst>
      <p:ext uri="{BB962C8B-B14F-4D97-AF65-F5344CB8AC3E}">
        <p14:creationId xmlns:p14="http://schemas.microsoft.com/office/powerpoint/2010/main" val="189626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99319" y="5094430"/>
            <a:ext cx="7140258" cy="926858"/>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444" y="3204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721730"/>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28984501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92412" y="572007"/>
            <a:ext cx="8496300" cy="649288"/>
          </a:xfrm>
        </p:spPr>
        <p:txBody>
          <a:bodyPr/>
          <a:lstStyle/>
          <a:p>
            <a:pPr eaLnBrk="1" hangingPunct="1"/>
            <a:r>
              <a:rPr lang="en-GB" sz="3000" dirty="0" smtClean="0"/>
              <a:t>Work is not the </a:t>
            </a:r>
            <a:r>
              <a:rPr lang="en-GB" sz="3000" dirty="0" smtClean="0"/>
              <a:t>only </a:t>
            </a:r>
            <a:r>
              <a:rPr lang="en-GB" sz="3000" dirty="0" smtClean="0"/>
              <a:t>valuable experience!</a:t>
            </a:r>
            <a:endParaRPr lang="en-GB" sz="3000" dirty="0"/>
          </a:p>
        </p:txBody>
      </p:sp>
      <p:sp>
        <p:nvSpPr>
          <p:cNvPr id="191491" name="Text Box 3"/>
          <p:cNvSpPr txBox="1">
            <a:spLocks noChangeArrowheads="1"/>
          </p:cNvSpPr>
          <p:nvPr/>
        </p:nvSpPr>
        <p:spPr bwMode="auto">
          <a:xfrm>
            <a:off x="396875" y="1361336"/>
            <a:ext cx="84963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smtClean="0">
                <a:solidFill>
                  <a:srgbClr val="323D43"/>
                </a:solidFill>
                <a:latin typeface="Georgia" pitchFamily="18" charset="0"/>
              </a:rPr>
              <a:t>Students </a:t>
            </a:r>
            <a:r>
              <a:rPr lang="en-GB" sz="2400" dirty="0">
                <a:solidFill>
                  <a:srgbClr val="323D43"/>
                </a:solidFill>
                <a:latin typeface="Georgia" pitchFamily="18" charset="0"/>
              </a:rPr>
              <a:t>should use their initiative to begin getting involved in what they love</a:t>
            </a:r>
            <a:r>
              <a:rPr lang="en-GB" sz="2400" dirty="0" smtClean="0">
                <a:solidFill>
                  <a:srgbClr val="323D43"/>
                </a:solidFill>
                <a:latin typeface="Georgia" pitchFamily="18" charset="0"/>
              </a:rPr>
              <a:t>……………………………….. </a:t>
            </a:r>
            <a:r>
              <a:rPr lang="en-GB" sz="2400" dirty="0">
                <a:solidFill>
                  <a:srgbClr val="323D43"/>
                </a:solidFill>
                <a:latin typeface="Georgia" pitchFamily="18" charset="0"/>
              </a:rPr>
              <a:t>Why wait? </a:t>
            </a:r>
          </a:p>
          <a:p>
            <a:pPr eaLnBrk="0" fontAlgn="base" hangingPunct="0">
              <a:spcBef>
                <a:spcPct val="50000"/>
              </a:spcBef>
              <a:spcAft>
                <a:spcPct val="0"/>
              </a:spcAft>
            </a:pPr>
            <a:endParaRPr lang="en-GB" sz="2400" dirty="0">
              <a:solidFill>
                <a:srgbClr val="323D43"/>
              </a:solidFill>
              <a:latin typeface="Georgia" pitchFamily="18" charset="0"/>
            </a:endParaRPr>
          </a:p>
        </p:txBody>
      </p:sp>
      <p:sp>
        <p:nvSpPr>
          <p:cNvPr id="191494" name="Text Box 6"/>
          <p:cNvSpPr txBox="1">
            <a:spLocks noChangeArrowheads="1"/>
          </p:cNvSpPr>
          <p:nvPr/>
        </p:nvSpPr>
        <p:spPr bwMode="auto">
          <a:xfrm>
            <a:off x="5796136" y="5445224"/>
            <a:ext cx="2592388"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Creative writing</a:t>
            </a:r>
          </a:p>
        </p:txBody>
      </p:sp>
      <p:sp>
        <p:nvSpPr>
          <p:cNvPr id="191495" name="Text Box 7"/>
          <p:cNvSpPr txBox="1">
            <a:spLocks noChangeArrowheads="1"/>
          </p:cNvSpPr>
          <p:nvPr/>
        </p:nvSpPr>
        <p:spPr bwMode="auto">
          <a:xfrm>
            <a:off x="2331715" y="6093296"/>
            <a:ext cx="2592388"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Political thoughts</a:t>
            </a:r>
          </a:p>
        </p:txBody>
      </p:sp>
      <p:sp>
        <p:nvSpPr>
          <p:cNvPr id="191500" name="Text Box 12"/>
          <p:cNvSpPr txBox="1">
            <a:spLocks noChangeArrowheads="1"/>
          </p:cNvSpPr>
          <p:nvPr/>
        </p:nvSpPr>
        <p:spPr bwMode="auto">
          <a:xfrm>
            <a:off x="4932040" y="6202971"/>
            <a:ext cx="2879725"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Websites</a:t>
            </a:r>
          </a:p>
        </p:txBody>
      </p:sp>
      <p:sp>
        <p:nvSpPr>
          <p:cNvPr id="191503" name="Text Box 15"/>
          <p:cNvSpPr txBox="1">
            <a:spLocks noChangeArrowheads="1"/>
          </p:cNvSpPr>
          <p:nvPr/>
        </p:nvSpPr>
        <p:spPr bwMode="auto">
          <a:xfrm>
            <a:off x="250825" y="3717032"/>
            <a:ext cx="2881313"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Student magazines</a:t>
            </a:r>
          </a:p>
        </p:txBody>
      </p:sp>
      <p:sp>
        <p:nvSpPr>
          <p:cNvPr id="191504" name="Text Box 16"/>
          <p:cNvSpPr txBox="1">
            <a:spLocks noChangeArrowheads="1"/>
          </p:cNvSpPr>
          <p:nvPr/>
        </p:nvSpPr>
        <p:spPr bwMode="auto">
          <a:xfrm>
            <a:off x="1258838" y="2887159"/>
            <a:ext cx="23050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Public lectures</a:t>
            </a:r>
          </a:p>
        </p:txBody>
      </p:sp>
      <p:sp>
        <p:nvSpPr>
          <p:cNvPr id="17" name="Text Box 6"/>
          <p:cNvSpPr txBox="1">
            <a:spLocks noChangeArrowheads="1"/>
          </p:cNvSpPr>
          <p:nvPr/>
        </p:nvSpPr>
        <p:spPr bwMode="auto">
          <a:xfrm>
            <a:off x="3779514" y="3508266"/>
            <a:ext cx="2592388"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2400" dirty="0">
                <a:solidFill>
                  <a:srgbClr val="323D43"/>
                </a:solidFill>
                <a:latin typeface="Georgia" pitchFamily="18" charset="0"/>
              </a:rPr>
              <a:t>Extended Project/Essay</a:t>
            </a:r>
          </a:p>
        </p:txBody>
      </p:sp>
      <p:pic>
        <p:nvPicPr>
          <p:cNvPr id="1026" name="Picture 2" descr="http://knowledge.brandify.com/wp-content/uploads/2013/03/Y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67212">
            <a:off x="6984313" y="3954290"/>
            <a:ext cx="1062470" cy="10624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205300">
            <a:off x="2400028" y="4184517"/>
            <a:ext cx="3203922" cy="123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s://enternships-core.s3.amazonaws.com/company/51e69f71fbb0432124000387/logo/normal/futurelearn.jpg?137406935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6532" y="2391859"/>
            <a:ext cx="20002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81.138.142.186/wp-content/uploads/2012/10/front-cover-page-2-copy.jpg?w=2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11652">
            <a:off x="452198" y="4453330"/>
            <a:ext cx="1352594" cy="19138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9794" y="2861907"/>
            <a:ext cx="1800598" cy="461665"/>
          </a:xfrm>
          <a:prstGeom prst="rect">
            <a:avLst/>
          </a:prstGeom>
          <a:noFill/>
        </p:spPr>
        <p:txBody>
          <a:bodyPr wrap="square" rtlCol="0">
            <a:spAutoFit/>
          </a:bodyPr>
          <a:lstStyle/>
          <a:p>
            <a:r>
              <a:rPr lang="en-GB" sz="2400" dirty="0">
                <a:solidFill>
                  <a:srgbClr val="323D43"/>
                </a:solidFill>
                <a:latin typeface="Georgia" pitchFamily="18" charset="0"/>
                <a:ea typeface="ＭＳ Ｐゴシック" pitchFamily="34" charset="-128"/>
              </a:rPr>
              <a:t>MOOCs</a:t>
            </a:r>
          </a:p>
        </p:txBody>
      </p:sp>
      <p:pic>
        <p:nvPicPr>
          <p:cNvPr id="1033" name="Picture 9" descr="http://www.thedrum.com/uploads/drum_basic_article/119246/main_images/twitter_0.pn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5145" y="5157192"/>
            <a:ext cx="1052959" cy="105295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G:\6th Form Enrichment\6f tile- Sixth Form_NL_1 inch ti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0392" y="18864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7833653" y="2121651"/>
            <a:ext cx="1002407" cy="1503611"/>
          </a:xfrm>
          <a:prstGeom prst="rect">
            <a:avLst/>
          </a:prstGeom>
        </p:spPr>
      </p:pic>
    </p:spTree>
    <p:extLst>
      <p:ext uri="{BB962C8B-B14F-4D97-AF65-F5344CB8AC3E}">
        <p14:creationId xmlns:p14="http://schemas.microsoft.com/office/powerpoint/2010/main" val="116550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1504"/>
                                        </p:tgtEl>
                                        <p:attrNameLst>
                                          <p:attrName>style.visibility</p:attrName>
                                        </p:attrNameLst>
                                      </p:cBhvr>
                                      <p:to>
                                        <p:strVal val="visible"/>
                                      </p:to>
                                    </p:set>
                                    <p:animEffect transition="in" filter="fade">
                                      <p:cBhvr>
                                        <p:cTn id="7" dur="500"/>
                                        <p:tgtEl>
                                          <p:spTgt spid="191504"/>
                                        </p:tgtEl>
                                      </p:cBhvr>
                                    </p:animEffect>
                                  </p:childTnLst>
                                </p:cTn>
                              </p:par>
                              <p:par>
                                <p:cTn id="8" presetID="10"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fade">
                                      <p:cBhvr>
                                        <p:cTn id="10" dur="500"/>
                                        <p:tgtEl>
                                          <p:spTgt spid="10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1500"/>
                                  </p:stCondLst>
                                  <p:childTnLst>
                                    <p:set>
                                      <p:cBhvr>
                                        <p:cTn id="16" dur="1" fill="hold">
                                          <p:stCondLst>
                                            <p:cond delay="0"/>
                                          </p:stCondLst>
                                        </p:cTn>
                                        <p:tgtEl>
                                          <p:spTgt spid="191503"/>
                                        </p:tgtEl>
                                        <p:attrNameLst>
                                          <p:attrName>style.visibility</p:attrName>
                                        </p:attrNameLst>
                                      </p:cBhvr>
                                      <p:to>
                                        <p:strVal val="visible"/>
                                      </p:to>
                                    </p:set>
                                    <p:animEffect transition="in" filter="fade">
                                      <p:cBhvr>
                                        <p:cTn id="17" dur="500"/>
                                        <p:tgtEl>
                                          <p:spTgt spid="191503"/>
                                        </p:tgtEl>
                                      </p:cBhvr>
                                    </p:animEffect>
                                  </p:childTnLst>
                                </p:cTn>
                              </p:par>
                              <p:par>
                                <p:cTn id="18" presetID="10" presetClass="entr" presetSubtype="0" fill="hold" nodeType="withEffect">
                                  <p:stCondLst>
                                    <p:cond delay="1500"/>
                                  </p:stCondLst>
                                  <p:childTnLst>
                                    <p:set>
                                      <p:cBhvr>
                                        <p:cTn id="19" dur="1" fill="hold">
                                          <p:stCondLst>
                                            <p:cond delay="0"/>
                                          </p:stCondLst>
                                        </p:cTn>
                                        <p:tgtEl>
                                          <p:spTgt spid="1031"/>
                                        </p:tgtEl>
                                        <p:attrNameLst>
                                          <p:attrName>style.visibility</p:attrName>
                                        </p:attrNameLst>
                                      </p:cBhvr>
                                      <p:to>
                                        <p:strVal val="visible"/>
                                      </p:to>
                                    </p:set>
                                    <p:animEffect transition="in" filter="fade">
                                      <p:cBhvr>
                                        <p:cTn id="20" dur="500"/>
                                        <p:tgtEl>
                                          <p:spTgt spid="1031"/>
                                        </p:tgtEl>
                                      </p:cBhvr>
                                    </p:animEffect>
                                  </p:childTnLst>
                                </p:cTn>
                              </p:par>
                              <p:par>
                                <p:cTn id="21" presetID="10" presetClass="entr" presetSubtype="0" fill="hold" grpId="0" nodeType="withEffect">
                                  <p:stCondLst>
                                    <p:cond delay="150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150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par>
                          <p:cTn id="27" fill="hold">
                            <p:stCondLst>
                              <p:cond delay="2500"/>
                            </p:stCondLst>
                            <p:childTnLst>
                              <p:par>
                                <p:cTn id="28" presetID="10" presetClass="entr" presetSubtype="0" fill="hold" nodeType="afterEffect">
                                  <p:stCondLst>
                                    <p:cond delay="150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par>
                                <p:cTn id="31" presetID="1" presetClass="entr" presetSubtype="0" fill="hold" nodeType="withEffect">
                                  <p:stCondLst>
                                    <p:cond delay="1500"/>
                                  </p:stCondLst>
                                  <p:childTnLst>
                                    <p:set>
                                      <p:cBhvr>
                                        <p:cTn id="32" dur="1" fill="hold">
                                          <p:stCondLst>
                                            <p:cond delay="9"/>
                                          </p:stCondLst>
                                        </p:cTn>
                                        <p:tgtEl>
                                          <p:spTgt spid="3"/>
                                        </p:tgtEl>
                                        <p:attrNameLst>
                                          <p:attrName>style.visibility</p:attrName>
                                        </p:attrNameLst>
                                      </p:cBhvr>
                                      <p:to>
                                        <p:strVal val="visible"/>
                                      </p:to>
                                    </p:set>
                                  </p:childTnLst>
                                </p:cTn>
                              </p:par>
                              <p:par>
                                <p:cTn id="33" presetID="10" presetClass="entr" presetSubtype="0" fill="hold" grpId="0" nodeType="withEffect">
                                  <p:stCondLst>
                                    <p:cond delay="1500"/>
                                  </p:stCondLst>
                                  <p:childTnLst>
                                    <p:set>
                                      <p:cBhvr>
                                        <p:cTn id="34" dur="1" fill="hold">
                                          <p:stCondLst>
                                            <p:cond delay="0"/>
                                          </p:stCondLst>
                                        </p:cTn>
                                        <p:tgtEl>
                                          <p:spTgt spid="191495"/>
                                        </p:tgtEl>
                                        <p:attrNameLst>
                                          <p:attrName>style.visibility</p:attrName>
                                        </p:attrNameLst>
                                      </p:cBhvr>
                                      <p:to>
                                        <p:strVal val="visible"/>
                                      </p:to>
                                    </p:set>
                                    <p:animEffect transition="in" filter="fade">
                                      <p:cBhvr>
                                        <p:cTn id="35" dur="500"/>
                                        <p:tgtEl>
                                          <p:spTgt spid="191495"/>
                                        </p:tgtEl>
                                      </p:cBhvr>
                                    </p:animEffect>
                                  </p:childTnLst>
                                </p:cTn>
                              </p:par>
                              <p:par>
                                <p:cTn id="36" presetID="10" presetClass="entr" presetSubtype="0" fill="hold" grpId="0" nodeType="withEffect">
                                  <p:stCondLst>
                                    <p:cond delay="1500"/>
                                  </p:stCondLst>
                                  <p:childTnLst>
                                    <p:set>
                                      <p:cBhvr>
                                        <p:cTn id="37" dur="1" fill="hold">
                                          <p:stCondLst>
                                            <p:cond delay="0"/>
                                          </p:stCondLst>
                                        </p:cTn>
                                        <p:tgtEl>
                                          <p:spTgt spid="191494"/>
                                        </p:tgtEl>
                                        <p:attrNameLst>
                                          <p:attrName>style.visibility</p:attrName>
                                        </p:attrNameLst>
                                      </p:cBhvr>
                                      <p:to>
                                        <p:strVal val="visible"/>
                                      </p:to>
                                    </p:set>
                                    <p:animEffect transition="in" filter="fade">
                                      <p:cBhvr>
                                        <p:cTn id="38" dur="500"/>
                                        <p:tgtEl>
                                          <p:spTgt spid="191494"/>
                                        </p:tgtEl>
                                      </p:cBhvr>
                                    </p:animEffect>
                                  </p:childTnLst>
                                </p:cTn>
                              </p:par>
                              <p:par>
                                <p:cTn id="39" presetID="10" presetClass="entr" presetSubtype="0" fill="hold" grpId="0" nodeType="withEffect">
                                  <p:stCondLst>
                                    <p:cond delay="1500"/>
                                  </p:stCondLst>
                                  <p:childTnLst>
                                    <p:set>
                                      <p:cBhvr>
                                        <p:cTn id="40" dur="1" fill="hold">
                                          <p:stCondLst>
                                            <p:cond delay="0"/>
                                          </p:stCondLst>
                                        </p:cTn>
                                        <p:tgtEl>
                                          <p:spTgt spid="191500"/>
                                        </p:tgtEl>
                                        <p:attrNameLst>
                                          <p:attrName>style.visibility</p:attrName>
                                        </p:attrNameLst>
                                      </p:cBhvr>
                                      <p:to>
                                        <p:strVal val="visible"/>
                                      </p:to>
                                    </p:set>
                                    <p:animEffect transition="in" filter="fade">
                                      <p:cBhvr>
                                        <p:cTn id="41" dur="500"/>
                                        <p:tgtEl>
                                          <p:spTgt spid="191500"/>
                                        </p:tgtEl>
                                      </p:cBhvr>
                                    </p:animEffect>
                                  </p:childTnLst>
                                </p:cTn>
                              </p:par>
                              <p:par>
                                <p:cTn id="42" presetID="10" presetClass="entr" presetSubtype="0" fill="hold" nodeType="withEffect">
                                  <p:stCondLst>
                                    <p:cond delay="1500"/>
                                  </p:stCondLst>
                                  <p:childTnLst>
                                    <p:set>
                                      <p:cBhvr>
                                        <p:cTn id="43" dur="1" fill="hold">
                                          <p:stCondLst>
                                            <p:cond delay="0"/>
                                          </p:stCondLst>
                                        </p:cTn>
                                        <p:tgtEl>
                                          <p:spTgt spid="1033"/>
                                        </p:tgtEl>
                                        <p:attrNameLst>
                                          <p:attrName>style.visibility</p:attrName>
                                        </p:attrNameLst>
                                      </p:cBhvr>
                                      <p:to>
                                        <p:strVal val="visible"/>
                                      </p:to>
                                    </p:set>
                                    <p:animEffect transition="in" filter="fade">
                                      <p:cBhvr>
                                        <p:cTn id="44"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500" grpId="0"/>
      <p:bldP spid="191503" grpId="0"/>
      <p:bldP spid="191504" grpId="0"/>
      <p:bldP spid="17"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88900" y="260350"/>
            <a:ext cx="8496300" cy="649288"/>
          </a:xfrm>
        </p:spPr>
        <p:txBody>
          <a:bodyPr/>
          <a:lstStyle/>
          <a:p>
            <a:pPr eaLnBrk="1" hangingPunct="1"/>
            <a:r>
              <a:rPr lang="en-GB"/>
              <a:t>Additional experience and skills</a:t>
            </a:r>
          </a:p>
        </p:txBody>
      </p:sp>
      <p:sp>
        <p:nvSpPr>
          <p:cNvPr id="23556" name="Text Box 3"/>
          <p:cNvSpPr txBox="1">
            <a:spLocks noChangeArrowheads="1"/>
          </p:cNvSpPr>
          <p:nvPr/>
        </p:nvSpPr>
        <p:spPr bwMode="auto">
          <a:xfrm>
            <a:off x="250825" y="1109663"/>
            <a:ext cx="8496300"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0" fontAlgn="base" hangingPunct="0">
              <a:spcBef>
                <a:spcPct val="50000"/>
              </a:spcBef>
              <a:spcAft>
                <a:spcPct val="0"/>
              </a:spcAft>
            </a:pPr>
            <a:r>
              <a:rPr lang="en-GB" sz="2400" dirty="0">
                <a:solidFill>
                  <a:srgbClr val="323D43"/>
                </a:solidFill>
                <a:latin typeface="Georgia" pitchFamily="18" charset="0"/>
              </a:rPr>
              <a:t>Additional accredited qualifications</a:t>
            </a:r>
          </a:p>
        </p:txBody>
      </p:sp>
      <p:pic>
        <p:nvPicPr>
          <p:cNvPr id="23557" name="Picture 4" descr="Duke of Edinburgh Award group in the Lake Distri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549">
            <a:off x="74613" y="1768475"/>
            <a:ext cx="3313112"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5" descr="Duke_of_Edinburgh_Award_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74061">
            <a:off x="369888" y="4494213"/>
            <a:ext cx="179228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6" descr="students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2492375"/>
            <a:ext cx="23241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3938" y="5373688"/>
            <a:ext cx="502126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8" descr="at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85960">
            <a:off x="4154488" y="3270250"/>
            <a:ext cx="13938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aqa-logo-rgb2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89781">
            <a:off x="5795963" y="3779838"/>
            <a:ext cx="19875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818794">
            <a:off x="2319338" y="5045075"/>
            <a:ext cx="187325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11769">
            <a:off x="6021388" y="1268413"/>
            <a:ext cx="22987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5" name="Picture 13" descr="132819010_c0eaad3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48849">
            <a:off x="4322763" y="1770063"/>
            <a:ext cx="13017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G:\6th Form Enrichment\6f tile- Sixth Form_NL_1 inch til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8000" y="195263"/>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9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73063" y="712788"/>
            <a:ext cx="8229600" cy="850900"/>
          </a:xfrm>
        </p:spPr>
        <p:txBody>
          <a:bodyPr/>
          <a:lstStyle/>
          <a:p>
            <a:r>
              <a:rPr lang="en-GB" sz="3600" dirty="0"/>
              <a:t>Enhancing Your Application</a:t>
            </a:r>
          </a:p>
        </p:txBody>
      </p:sp>
      <p:sp>
        <p:nvSpPr>
          <p:cNvPr id="105475" name="Rectangle 3"/>
          <p:cNvSpPr>
            <a:spLocks noGrp="1" noChangeArrowheads="1"/>
          </p:cNvSpPr>
          <p:nvPr>
            <p:ph type="body" idx="1"/>
          </p:nvPr>
        </p:nvSpPr>
        <p:spPr/>
        <p:txBody>
          <a:bodyPr/>
          <a:lstStyle/>
          <a:p>
            <a:endParaRPr lang="en-GB" dirty="0">
              <a:latin typeface="Lucida Sans" pitchFamily="34" charset="0"/>
            </a:endParaRPr>
          </a:p>
          <a:p>
            <a:r>
              <a:rPr lang="en-GB" dirty="0"/>
              <a:t>Reading outside the syllabus</a:t>
            </a:r>
          </a:p>
          <a:p>
            <a:r>
              <a:rPr lang="en-GB" dirty="0"/>
              <a:t>University Websites</a:t>
            </a:r>
          </a:p>
          <a:p>
            <a:r>
              <a:rPr lang="en-GB" dirty="0"/>
              <a:t>Newspapers</a:t>
            </a:r>
          </a:p>
          <a:p>
            <a:r>
              <a:rPr lang="en-GB" dirty="0"/>
              <a:t>Journals</a:t>
            </a:r>
          </a:p>
          <a:p>
            <a:endParaRPr lang="en-GB" dirty="0"/>
          </a:p>
        </p:txBody>
      </p:sp>
      <p:sp>
        <p:nvSpPr>
          <p:cNvPr id="105476" name="Text Box 4"/>
          <p:cNvSpPr txBox="1">
            <a:spLocks noChangeArrowheads="1"/>
          </p:cNvSpPr>
          <p:nvPr/>
        </p:nvSpPr>
        <p:spPr bwMode="auto">
          <a:xfrm>
            <a:off x="5468938" y="1779588"/>
            <a:ext cx="2882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spcBef>
                <a:spcPct val="50000"/>
              </a:spcBef>
            </a:pPr>
            <a:endParaRPr lang="en-US">
              <a:solidFill>
                <a:srgbClr val="323D43"/>
              </a:solidFill>
            </a:endParaRPr>
          </a:p>
        </p:txBody>
      </p:sp>
      <p:pic>
        <p:nvPicPr>
          <p:cNvPr id="11" name="Picture 8" descr="js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24421">
            <a:off x="5635721" y="3787370"/>
            <a:ext cx="801429" cy="101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national_geographic_volc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8829">
            <a:off x="7937630" y="2147677"/>
            <a:ext cx="1114846" cy="15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94877">
            <a:off x="7815321" y="4218548"/>
            <a:ext cx="1209481" cy="159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8206">
            <a:off x="6485216" y="4898507"/>
            <a:ext cx="1101432" cy="159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02893">
            <a:off x="5251785" y="1590130"/>
            <a:ext cx="1207975" cy="159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0897">
            <a:off x="6641129" y="2815727"/>
            <a:ext cx="1134999" cy="1590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48942">
            <a:off x="6378274" y="1293703"/>
            <a:ext cx="2279114" cy="971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24539">
            <a:off x="3871344" y="5101770"/>
            <a:ext cx="23717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descr="G:\6th Form Enrichment\6f tile- Sixth Form_NL_1 inch ti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99503" y="144485"/>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5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5476"/>
                                        </p:tgtEl>
                                        <p:attrNameLst>
                                          <p:attrName>style.visibility</p:attrName>
                                        </p:attrNameLst>
                                      </p:cBhvr>
                                      <p:to>
                                        <p:strVal val="visible"/>
                                      </p:to>
                                    </p:set>
                                    <p:anim calcmode="lin" valueType="num">
                                      <p:cBhvr additive="base">
                                        <p:cTn id="7" dur="1000" fill="hold"/>
                                        <p:tgtEl>
                                          <p:spTgt spid="105476"/>
                                        </p:tgtEl>
                                        <p:attrNameLst>
                                          <p:attrName>ppt_x</p:attrName>
                                        </p:attrNameLst>
                                      </p:cBhvr>
                                      <p:tavLst>
                                        <p:tav tm="0">
                                          <p:val>
                                            <p:strVal val="#ppt_x"/>
                                          </p:val>
                                        </p:tav>
                                        <p:tav tm="100000">
                                          <p:val>
                                            <p:strVal val="#ppt_x"/>
                                          </p:val>
                                        </p:tav>
                                      </p:tavLst>
                                    </p:anim>
                                    <p:anim calcmode="lin" valueType="num">
                                      <p:cBhvr additive="base">
                                        <p:cTn id="8" dur="1000" fill="hold"/>
                                        <p:tgtEl>
                                          <p:spTgt spid="1054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098"/>
                                        </p:tgtEl>
                                        <p:attrNameLst>
                                          <p:attrName>style.visibility</p:attrName>
                                        </p:attrNameLst>
                                      </p:cBhvr>
                                      <p:to>
                                        <p:strVal val="visible"/>
                                      </p:to>
                                    </p:set>
                                    <p:anim calcmode="lin" valueType="num">
                                      <p:cBhvr additive="base">
                                        <p:cTn id="35" dur="1000" fill="hold"/>
                                        <p:tgtEl>
                                          <p:spTgt spid="4098"/>
                                        </p:tgtEl>
                                        <p:attrNameLst>
                                          <p:attrName>ppt_x</p:attrName>
                                        </p:attrNameLst>
                                      </p:cBhvr>
                                      <p:tavLst>
                                        <p:tav tm="0">
                                          <p:val>
                                            <p:strVal val="#ppt_x"/>
                                          </p:val>
                                        </p:tav>
                                        <p:tav tm="100000">
                                          <p:val>
                                            <p:strVal val="#ppt_x"/>
                                          </p:val>
                                        </p:tav>
                                      </p:tavLst>
                                    </p:anim>
                                    <p:anim calcmode="lin" valueType="num">
                                      <p:cBhvr additive="base">
                                        <p:cTn id="36" dur="1000" fill="hold"/>
                                        <p:tgtEl>
                                          <p:spTgt spid="409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36E476-0ECF-4218-AD07-8F6F8FC3030A}"/>
              </a:ext>
              <a:ext uri="{C183D7F6-B498-43B3-948B-1728B52AA6E4}">
                <adec:decorative xmlns="" xmlns:adec="http://schemas.microsoft.com/office/drawing/2017/decorative" val="1"/>
              </a:ext>
            </a:extLst>
          </p:cNvPr>
          <p:cNvSpPr/>
          <p:nvPr/>
        </p:nvSpPr>
        <p:spPr>
          <a:xfrm flipV="1">
            <a:off x="4571999" y="1916438"/>
            <a:ext cx="3420655" cy="3349244"/>
          </a:xfrm>
          <a:prstGeom prst="rect">
            <a:avLst/>
          </a:prstGeom>
          <a:solidFill>
            <a:srgbClr val="0094DB"/>
          </a:solidFill>
          <a:ln>
            <a:solidFill>
              <a:srgbClr val="009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A18320A-6F30-413E-8154-5E6236FDFE11}"/>
              </a:ext>
            </a:extLst>
          </p:cNvPr>
          <p:cNvSpPr>
            <a:spLocks noGrp="1"/>
          </p:cNvSpPr>
          <p:nvPr>
            <p:ph type="title"/>
          </p:nvPr>
        </p:nvSpPr>
        <p:spPr>
          <a:xfrm>
            <a:off x="540141" y="548680"/>
            <a:ext cx="3086904" cy="1143298"/>
          </a:xfrm>
        </p:spPr>
        <p:txBody>
          <a:bodyPr anchor="ctr">
            <a:normAutofit/>
          </a:bodyPr>
          <a:lstStyle/>
          <a:p>
            <a:r>
              <a:rPr lang="en-GB" sz="2401" dirty="0"/>
              <a:t>Skills gained from a part-time job</a:t>
            </a:r>
          </a:p>
        </p:txBody>
      </p:sp>
      <p:pic>
        <p:nvPicPr>
          <p:cNvPr id="5" name="Content Placeholder 4">
            <a:extLst>
              <a:ext uri="{FF2B5EF4-FFF2-40B4-BE49-F238E27FC236}">
                <a16:creationId xmlns:a16="http://schemas.microsoft.com/office/drawing/2014/main" id="{95ECDD66-CB1B-4C20-9461-D314D317B4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075" r="7580" b="2"/>
          <a:stretch/>
        </p:blipFill>
        <p:spPr>
          <a:xfrm>
            <a:off x="5274261" y="1256735"/>
            <a:ext cx="3527941" cy="3432590"/>
          </a:xfrm>
          <a:prstGeom prst="rect">
            <a:avLst/>
          </a:prstGeom>
          <a:noFill/>
        </p:spPr>
      </p:pic>
      <p:sp>
        <p:nvSpPr>
          <p:cNvPr id="4" name="Text Placeholder 3">
            <a:extLst>
              <a:ext uri="{FF2B5EF4-FFF2-40B4-BE49-F238E27FC236}">
                <a16:creationId xmlns:a16="http://schemas.microsoft.com/office/drawing/2014/main" id="{71CBE522-4154-472E-BA04-19B9FE7135FF}"/>
              </a:ext>
            </a:extLst>
          </p:cNvPr>
          <p:cNvSpPr>
            <a:spLocks noGrp="1"/>
          </p:cNvSpPr>
          <p:nvPr>
            <p:ph type="body" sz="half" idx="2"/>
          </p:nvPr>
        </p:nvSpPr>
        <p:spPr>
          <a:xfrm>
            <a:off x="540141" y="1714943"/>
            <a:ext cx="3329598" cy="3021421"/>
          </a:xfrm>
        </p:spPr>
        <p:txBody>
          <a:bodyPr>
            <a:noAutofit/>
          </a:bodyPr>
          <a:lstStyle/>
          <a:p>
            <a:pPr>
              <a:lnSpc>
                <a:spcPct val="100000"/>
              </a:lnSpc>
            </a:pPr>
            <a:r>
              <a:rPr lang="en-GB" sz="1800" dirty="0"/>
              <a:t>Skills gained from a </a:t>
            </a:r>
            <a:r>
              <a:rPr lang="en-GB" sz="1800" b="1" dirty="0"/>
              <a:t>part-time job</a:t>
            </a:r>
            <a:r>
              <a:rPr lang="en-GB" sz="1800" dirty="0" smtClean="0"/>
              <a:t>:</a:t>
            </a:r>
            <a:endParaRPr lang="en-GB" sz="1800" dirty="0"/>
          </a:p>
          <a:p>
            <a:pPr marL="257244" indent="-257244">
              <a:buFont typeface="Arial" panose="020B0604020202020204" pitchFamily="34" charset="0"/>
              <a:buChar char="•"/>
            </a:pPr>
            <a:r>
              <a:rPr lang="en-GB" sz="1800" dirty="0"/>
              <a:t>Position of </a:t>
            </a:r>
            <a:r>
              <a:rPr lang="en-GB" sz="1800" dirty="0" smtClean="0"/>
              <a:t>responsibility</a:t>
            </a:r>
            <a:endParaRPr lang="en-GB" sz="1800" dirty="0"/>
          </a:p>
          <a:p>
            <a:pPr marL="257244" indent="-257244">
              <a:buFont typeface="Arial" panose="020B0604020202020204" pitchFamily="34" charset="0"/>
              <a:buChar char="•"/>
            </a:pPr>
            <a:r>
              <a:rPr lang="en-GB" sz="1800" dirty="0"/>
              <a:t>Confident talking to new </a:t>
            </a:r>
            <a:r>
              <a:rPr lang="en-GB" sz="1800" dirty="0" smtClean="0"/>
              <a:t>people</a:t>
            </a:r>
            <a:endParaRPr lang="en-GB" sz="1800" dirty="0"/>
          </a:p>
          <a:p>
            <a:pPr marL="257244" indent="-257244">
              <a:buFont typeface="Arial" panose="020B0604020202020204" pitchFamily="34" charset="0"/>
              <a:buChar char="•"/>
            </a:pPr>
            <a:r>
              <a:rPr lang="en-GB" sz="1800" dirty="0"/>
              <a:t>Became more financially </a:t>
            </a:r>
            <a:r>
              <a:rPr lang="en-GB" sz="1800" dirty="0" smtClean="0"/>
              <a:t>independent</a:t>
            </a:r>
            <a:endParaRPr lang="en-GB" sz="1800" dirty="0"/>
          </a:p>
          <a:p>
            <a:pPr marL="257244" indent="-257244">
              <a:buFont typeface="Arial" panose="020B0604020202020204" pitchFamily="34" charset="0"/>
              <a:buChar char="•"/>
            </a:pPr>
            <a:r>
              <a:rPr lang="en-GB" sz="1800" dirty="0"/>
              <a:t>Excellent communication skills </a:t>
            </a:r>
          </a:p>
          <a:p>
            <a:pPr marL="257244" indent="-257244">
              <a:buFont typeface="Arial" panose="020B0604020202020204" pitchFamily="34" charset="0"/>
              <a:buChar char="•"/>
            </a:pPr>
            <a:r>
              <a:rPr lang="en-GB" sz="1800" dirty="0"/>
              <a:t>Increased time management and organisational skills</a:t>
            </a:r>
          </a:p>
          <a:p>
            <a:pPr>
              <a:lnSpc>
                <a:spcPct val="100000"/>
              </a:lnSpc>
            </a:pPr>
            <a:endParaRPr lang="en-GB" dirty="0"/>
          </a:p>
        </p:txBody>
      </p:sp>
      <p:sp>
        <p:nvSpPr>
          <p:cNvPr id="3" name="Rectangle 2"/>
          <p:cNvSpPr/>
          <p:nvPr/>
        </p:nvSpPr>
        <p:spPr bwMode="auto">
          <a:xfrm>
            <a:off x="6156176" y="188640"/>
            <a:ext cx="2808312" cy="72008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1059147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36E476-0ECF-4218-AD07-8F6F8FC3030A}"/>
              </a:ext>
              <a:ext uri="{C183D7F6-B498-43B3-948B-1728B52AA6E4}">
                <adec:decorative xmlns="" xmlns:adec="http://schemas.microsoft.com/office/drawing/2017/decorative" val="1"/>
              </a:ext>
            </a:extLst>
          </p:cNvPr>
          <p:cNvSpPr/>
          <p:nvPr/>
        </p:nvSpPr>
        <p:spPr>
          <a:xfrm flipV="1">
            <a:off x="4571999" y="1916438"/>
            <a:ext cx="3420655" cy="3349244"/>
          </a:xfrm>
          <a:prstGeom prst="rect">
            <a:avLst/>
          </a:prstGeom>
          <a:solidFill>
            <a:srgbClr val="0094DB"/>
          </a:solidFill>
          <a:ln>
            <a:solidFill>
              <a:srgbClr val="0094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A18320A-6F30-413E-8154-5E6236FDFE11}"/>
              </a:ext>
            </a:extLst>
          </p:cNvPr>
          <p:cNvSpPr>
            <a:spLocks noGrp="1"/>
          </p:cNvSpPr>
          <p:nvPr>
            <p:ph type="title"/>
          </p:nvPr>
        </p:nvSpPr>
        <p:spPr>
          <a:xfrm>
            <a:off x="540141" y="692696"/>
            <a:ext cx="3086904" cy="1143298"/>
          </a:xfrm>
        </p:spPr>
        <p:txBody>
          <a:bodyPr anchor="ctr">
            <a:normAutofit fontScale="90000"/>
          </a:bodyPr>
          <a:lstStyle/>
          <a:p>
            <a:pPr algn="l"/>
            <a:r>
              <a:rPr lang="en-GB" sz="2401" dirty="0"/>
              <a:t>Skills gained from being a member of a sports team:</a:t>
            </a:r>
          </a:p>
        </p:txBody>
      </p:sp>
      <p:sp>
        <p:nvSpPr>
          <p:cNvPr id="4" name="Text Placeholder 3">
            <a:extLst>
              <a:ext uri="{FF2B5EF4-FFF2-40B4-BE49-F238E27FC236}">
                <a16:creationId xmlns:a16="http://schemas.microsoft.com/office/drawing/2014/main" id="{71CBE522-4154-472E-BA04-19B9FE7135FF}"/>
              </a:ext>
            </a:extLst>
          </p:cNvPr>
          <p:cNvSpPr>
            <a:spLocks noGrp="1"/>
          </p:cNvSpPr>
          <p:nvPr>
            <p:ph type="body" sz="half" idx="2"/>
          </p:nvPr>
        </p:nvSpPr>
        <p:spPr>
          <a:xfrm>
            <a:off x="540140" y="2080349"/>
            <a:ext cx="3671819" cy="3021421"/>
          </a:xfrm>
        </p:spPr>
        <p:txBody>
          <a:bodyPr vert="horz" wrap="square" lIns="0" tIns="34299" rIns="68598" bIns="34299" numCol="1" rtlCol="0" anchor="t" anchorCtr="0" compatLnSpc="1">
            <a:prstTxWarp prst="textNoShape">
              <a:avLst/>
            </a:prstTxWarp>
            <a:noAutofit/>
          </a:bodyPr>
          <a:lstStyle/>
          <a:p>
            <a:r>
              <a:rPr lang="en-GB" sz="1800" dirty="0">
                <a:latin typeface="Arial"/>
                <a:cs typeface="Arial"/>
              </a:rPr>
              <a:t>Skills gained from being a </a:t>
            </a:r>
            <a:r>
              <a:rPr lang="en-GB" sz="1800" b="1" dirty="0">
                <a:latin typeface="Arial"/>
                <a:cs typeface="Arial"/>
              </a:rPr>
              <a:t>member of a sports team:</a:t>
            </a:r>
            <a:endParaRPr lang="en-US" sz="1800" b="1" dirty="0">
              <a:latin typeface="Arial"/>
              <a:cs typeface="Arial"/>
            </a:endParaRPr>
          </a:p>
          <a:p>
            <a:pPr marL="214370" indent="-214370">
              <a:buChar char="•"/>
            </a:pPr>
            <a:r>
              <a:rPr lang="en-GB" sz="1800" dirty="0">
                <a:latin typeface="Arial"/>
                <a:cs typeface="Arial"/>
              </a:rPr>
              <a:t>Learn to adapt quickly to a game </a:t>
            </a:r>
            <a:r>
              <a:rPr lang="en-GB" sz="1800" dirty="0" smtClean="0">
                <a:latin typeface="Arial"/>
                <a:cs typeface="Arial"/>
              </a:rPr>
              <a:t>plan</a:t>
            </a:r>
            <a:endParaRPr lang="en-GB" sz="1800" dirty="0">
              <a:latin typeface="Arial"/>
              <a:cs typeface="Arial"/>
            </a:endParaRPr>
          </a:p>
          <a:p>
            <a:pPr marL="214370" indent="-214370">
              <a:buChar char="•"/>
            </a:pPr>
            <a:r>
              <a:rPr lang="en-GB" sz="1800" dirty="0">
                <a:latin typeface="Arial"/>
                <a:cs typeface="Arial"/>
              </a:rPr>
              <a:t>Excellent team working </a:t>
            </a:r>
            <a:r>
              <a:rPr lang="en-GB" sz="1800" dirty="0" smtClean="0">
                <a:latin typeface="Arial"/>
                <a:cs typeface="Arial"/>
              </a:rPr>
              <a:t>skills</a:t>
            </a:r>
            <a:endParaRPr lang="en-GB" sz="1800" dirty="0"/>
          </a:p>
          <a:p>
            <a:pPr marL="214370" indent="-214370">
              <a:buChar char="•"/>
            </a:pPr>
            <a:r>
              <a:rPr lang="en-GB" sz="1800" dirty="0">
                <a:latin typeface="Arial"/>
                <a:cs typeface="Arial"/>
              </a:rPr>
              <a:t>Displayed strong leadership </a:t>
            </a:r>
            <a:r>
              <a:rPr lang="en-GB" sz="1800" dirty="0" smtClean="0">
                <a:latin typeface="Arial"/>
                <a:cs typeface="Arial"/>
              </a:rPr>
              <a:t>qualities</a:t>
            </a:r>
            <a:endParaRPr lang="en-GB" sz="1800" dirty="0"/>
          </a:p>
          <a:p>
            <a:pPr marL="214370" indent="-214370">
              <a:buChar char="•"/>
            </a:pPr>
            <a:r>
              <a:rPr lang="en-GB" sz="1800" dirty="0">
                <a:latin typeface="Arial"/>
                <a:cs typeface="Arial"/>
              </a:rPr>
              <a:t>Demonstrated time management and organisational skills</a:t>
            </a:r>
          </a:p>
          <a:p>
            <a:pPr>
              <a:lnSpc>
                <a:spcPct val="100000"/>
              </a:lnSpc>
            </a:pPr>
            <a:endParaRPr lang="en-GB" dirty="0"/>
          </a:p>
          <a:p>
            <a:pPr>
              <a:lnSpc>
                <a:spcPct val="100000"/>
              </a:lnSpc>
            </a:pPr>
            <a:endParaRPr lang="en-GB" dirty="0"/>
          </a:p>
        </p:txBody>
      </p:sp>
      <p:pic>
        <p:nvPicPr>
          <p:cNvPr id="7" name="Picture 2" descr="https://fotoweb.bath.ac.uk/fotoweb/cache/5000/ImgLib/29566%20Varsity%202018%20Bath%20vs%20Cardiff%20Met%2018%20April%202018/29566-0619.t5addb253.m1024.xSdM8kfOF.jpg">
            <a:extLst>
              <a:ext uri="{FF2B5EF4-FFF2-40B4-BE49-F238E27FC236}">
                <a16:creationId xmlns:a16="http://schemas.microsoft.com/office/drawing/2014/main" id="{32902822-65B0-4F9A-B425-6CD61EE53B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18" t="8321" r="13208"/>
          <a:stretch/>
        </p:blipFill>
        <p:spPr bwMode="auto">
          <a:xfrm>
            <a:off x="5005655" y="1376238"/>
            <a:ext cx="3619345" cy="34885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6156176" y="188640"/>
            <a:ext cx="2808312" cy="720080"/>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288533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additional experience and skills do you have to offer?</a:t>
            </a:r>
          </a:p>
        </p:txBody>
      </p:sp>
      <p:sp>
        <p:nvSpPr>
          <p:cNvPr id="3" name="Content Placeholder 2"/>
          <p:cNvSpPr>
            <a:spLocks noGrp="1"/>
          </p:cNvSpPr>
          <p:nvPr>
            <p:ph idx="1"/>
          </p:nvPr>
        </p:nvSpPr>
        <p:spPr>
          <a:xfrm>
            <a:off x="0" y="2223588"/>
            <a:ext cx="8496300" cy="4114800"/>
          </a:xfrm>
        </p:spPr>
        <p:txBody>
          <a:bodyPr/>
          <a:lstStyle/>
          <a:p>
            <a:r>
              <a:rPr lang="en-GB" dirty="0"/>
              <a:t>Bullet point things you have done/are doing/would like to do to enhance your application (and then do them over the summer!)</a:t>
            </a:r>
          </a:p>
        </p:txBody>
      </p:sp>
      <p:sp>
        <p:nvSpPr>
          <p:cNvPr id="5" name="TextBox 4"/>
          <p:cNvSpPr txBox="1"/>
          <p:nvPr/>
        </p:nvSpPr>
        <p:spPr>
          <a:xfrm rot="20438876">
            <a:off x="627284" y="1310026"/>
            <a:ext cx="7496201" cy="4154984"/>
          </a:xfrm>
          <a:prstGeom prst="rect">
            <a:avLst/>
          </a:prstGeom>
          <a:solidFill>
            <a:srgbClr val="FFC000"/>
          </a:solidFill>
        </p:spPr>
        <p:txBody>
          <a:bodyPr wrap="square" rtlCol="0">
            <a:spAutoFit/>
          </a:bodyPr>
          <a:lstStyle/>
          <a:p>
            <a:r>
              <a:rPr lang="en-GB" sz="2400" dirty="0"/>
              <a:t>I recently spend some time with the Environment Agency, working in their local Analysis and Reporting team. I helped process and identify some freshwater</a:t>
            </a:r>
            <a:br>
              <a:rPr lang="en-GB" sz="2400" dirty="0"/>
            </a:br>
            <a:r>
              <a:rPr lang="en-GB" sz="2400" dirty="0"/>
              <a:t>invertebrate samples, where I used a dissecting microscope and taxonomic keys. I learned about</a:t>
            </a:r>
            <a:br>
              <a:rPr lang="en-GB" sz="2400" dirty="0"/>
            </a:br>
            <a:r>
              <a:rPr lang="en-GB" sz="2400" dirty="0"/>
              <a:t>freshwater invertebrates sampling methods and how the data is used to classify rivers. This</a:t>
            </a:r>
            <a:br>
              <a:rPr lang="en-GB" sz="2400" dirty="0"/>
            </a:br>
            <a:r>
              <a:rPr lang="en-GB" sz="2400" dirty="0"/>
              <a:t>experience taught me some useful laboratory skills and showed me how biology can be applied. I</a:t>
            </a:r>
            <a:br>
              <a:rPr lang="en-GB" sz="2400" dirty="0"/>
            </a:br>
            <a:r>
              <a:rPr lang="en-GB" sz="2400" dirty="0"/>
              <a:t>plan to expand my skills and gain further experience in helping with field work.</a:t>
            </a:r>
          </a:p>
        </p:txBody>
      </p:sp>
      <p:pic>
        <p:nvPicPr>
          <p:cNvPr id="17410"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9591"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96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408682" y="228835"/>
            <a:ext cx="2438965" cy="605374"/>
          </a:xfrm>
          <a:prstGeom prst="rect">
            <a:avLst/>
          </a:prstGeom>
          <a:solidFill>
            <a:schemeClr val="bg1"/>
          </a:solidFill>
          <a:ln w="12700" cap="flat" cmpd="sng" algn="ctr">
            <a:solidFill>
              <a:schemeClr val="accent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2" name="Text Placeholder 1">
            <a:extLst>
              <a:ext uri="{FF2B5EF4-FFF2-40B4-BE49-F238E27FC236}">
                <a16:creationId xmlns:a16="http://schemas.microsoft.com/office/drawing/2014/main" id="{EF232FA1-8A03-4B7E-981E-A2ED1B3DD624}"/>
              </a:ext>
            </a:extLst>
          </p:cNvPr>
          <p:cNvSpPr>
            <a:spLocks noGrp="1"/>
          </p:cNvSpPr>
          <p:nvPr>
            <p:ph type="body" sz="quarter" idx="14"/>
          </p:nvPr>
        </p:nvSpPr>
        <p:spPr>
          <a:xfrm>
            <a:off x="15843" y="1013665"/>
            <a:ext cx="9151705" cy="6345237"/>
          </a:xfrm>
        </p:spPr>
        <p:txBody>
          <a:bodyPr/>
          <a:lstStyle/>
          <a:p>
            <a:endParaRPr lang="en-GB" dirty="0"/>
          </a:p>
        </p:txBody>
      </p:sp>
      <p:sp>
        <p:nvSpPr>
          <p:cNvPr id="5" name="Text Placeholder 4">
            <a:extLst>
              <a:ext uri="{FF2B5EF4-FFF2-40B4-BE49-F238E27FC236}">
                <a16:creationId xmlns:a16="http://schemas.microsoft.com/office/drawing/2014/main" id="{BB3D2425-BD3E-48C0-BFE3-1D8AF8F65D6B}"/>
              </a:ext>
            </a:extLst>
          </p:cNvPr>
          <p:cNvSpPr>
            <a:spLocks noGrp="1"/>
          </p:cNvSpPr>
          <p:nvPr>
            <p:ph type="body" sz="quarter" idx="18"/>
          </p:nvPr>
        </p:nvSpPr>
        <p:spPr>
          <a:xfrm>
            <a:off x="-2769" y="922137"/>
            <a:ext cx="9144000" cy="3600"/>
          </a:xfrm>
        </p:spPr>
        <p:txBody>
          <a:bodyPr>
            <a:normAutofit fontScale="25000" lnSpcReduction="20000"/>
          </a:bodyPr>
          <a:lstStyle/>
          <a:p>
            <a:endParaRPr lang="en-GB"/>
          </a:p>
        </p:txBody>
      </p:sp>
      <p:sp>
        <p:nvSpPr>
          <p:cNvPr id="6" name="Text Placeholder 5">
            <a:extLst>
              <a:ext uri="{FF2B5EF4-FFF2-40B4-BE49-F238E27FC236}">
                <a16:creationId xmlns:a16="http://schemas.microsoft.com/office/drawing/2014/main" id="{AA1C790D-C622-43AD-8D7A-4C790DD04698}"/>
              </a:ext>
            </a:extLst>
          </p:cNvPr>
          <p:cNvSpPr>
            <a:spLocks noGrp="1"/>
          </p:cNvSpPr>
          <p:nvPr>
            <p:ph type="body" sz="quarter" idx="15"/>
          </p:nvPr>
        </p:nvSpPr>
        <p:spPr/>
        <p:txBody>
          <a:bodyPr>
            <a:normAutofit fontScale="77500" lnSpcReduction="20000"/>
          </a:bodyPr>
          <a:lstStyle/>
          <a:p>
            <a:endParaRPr lang="en-GB"/>
          </a:p>
        </p:txBody>
      </p:sp>
      <p:sp>
        <p:nvSpPr>
          <p:cNvPr id="7" name="Text Placeholder 6">
            <a:extLst>
              <a:ext uri="{FF2B5EF4-FFF2-40B4-BE49-F238E27FC236}">
                <a16:creationId xmlns:a16="http://schemas.microsoft.com/office/drawing/2014/main" id="{E7EB2DA9-3D36-4AF7-8146-765E3CAAC95C}"/>
              </a:ext>
            </a:extLst>
          </p:cNvPr>
          <p:cNvSpPr>
            <a:spLocks noGrp="1"/>
          </p:cNvSpPr>
          <p:nvPr>
            <p:ph type="body" sz="quarter" idx="16"/>
          </p:nvPr>
        </p:nvSpPr>
        <p:spPr/>
        <p:txBody>
          <a:bodyPr/>
          <a:lstStyle/>
          <a:p>
            <a:endParaRPr lang="en-GB"/>
          </a:p>
        </p:txBody>
      </p:sp>
      <p:pic>
        <p:nvPicPr>
          <p:cNvPr id="9" name="Picture Placeholder 14">
            <a:extLst>
              <a:ext uri="{FF2B5EF4-FFF2-40B4-BE49-F238E27FC236}">
                <a16:creationId xmlns:a16="http://schemas.microsoft.com/office/drawing/2014/main" id="{EC480A72-46FC-4C59-A23A-3EAD3A817AE9}"/>
              </a:ext>
            </a:extLst>
          </p:cNvPr>
          <p:cNvPicPr>
            <a:picLocks noGrp="1" noChangeAspect="1"/>
          </p:cNvPicPr>
          <p:nvPr>
            <p:ph type="pic" sz="quarter" idx="17"/>
          </p:nvPr>
        </p:nvPicPr>
        <p:blipFill>
          <a:blip r:embed="rId2">
            <a:alphaModFix amt="70000"/>
            <a:extLst>
              <a:ext uri="{28A0092B-C50C-407E-A947-70E740481C1C}">
                <a14:useLocalDpi xmlns:a14="http://schemas.microsoft.com/office/drawing/2010/main" val="0"/>
              </a:ext>
            </a:extLst>
          </a:blip>
          <a:srcRect t="26007" b="26007"/>
          <a:stretch>
            <a:fillRect/>
          </a:stretch>
        </p:blipFill>
        <p:spPr>
          <a:xfrm>
            <a:off x="-7705" y="1246136"/>
            <a:ext cx="9144000" cy="5999287"/>
          </a:xfrm>
          <a:prstGeom prst="rect">
            <a:avLst/>
          </a:prstGeom>
        </p:spPr>
      </p:pic>
      <p:sp>
        <p:nvSpPr>
          <p:cNvPr id="11" name="TextBox 10">
            <a:extLst>
              <a:ext uri="{FF2B5EF4-FFF2-40B4-BE49-F238E27FC236}">
                <a16:creationId xmlns:a16="http://schemas.microsoft.com/office/drawing/2014/main" id="{41C77F4A-746A-4621-A750-B518D2930135}"/>
              </a:ext>
            </a:extLst>
          </p:cNvPr>
          <p:cNvSpPr txBox="1"/>
          <p:nvPr/>
        </p:nvSpPr>
        <p:spPr>
          <a:xfrm>
            <a:off x="2" y="193629"/>
            <a:ext cx="9136293" cy="923330"/>
          </a:xfrm>
          <a:prstGeom prst="rect">
            <a:avLst/>
          </a:prstGeom>
          <a:solidFill>
            <a:srgbClr val="1B4974"/>
          </a:solidFill>
          <a:ln>
            <a:solidFill>
              <a:srgbClr val="1B4974"/>
            </a:solidFill>
          </a:ln>
        </p:spPr>
        <p:txBody>
          <a:bodyPr wrap="square" rtlCol="0" anchor="ctr">
            <a:spAutoFit/>
          </a:bodyPr>
          <a:lstStyle/>
          <a:p>
            <a:pPr algn="ctr"/>
            <a:endParaRPr lang="en-GB" sz="1500" dirty="0">
              <a:solidFill>
                <a:schemeClr val="bg1"/>
              </a:solidFill>
            </a:endParaRPr>
          </a:p>
          <a:p>
            <a:pPr algn="ctr"/>
            <a:r>
              <a:rPr lang="en-GB" sz="2400" dirty="0">
                <a:solidFill>
                  <a:schemeClr val="bg1"/>
                </a:solidFill>
              </a:rPr>
              <a:t>Imagine you are being interviewed…</a:t>
            </a:r>
          </a:p>
          <a:p>
            <a:pPr algn="ctr"/>
            <a:endParaRPr lang="en-GB" sz="1500" dirty="0">
              <a:solidFill>
                <a:schemeClr val="bg1"/>
              </a:solidFill>
            </a:endParaRPr>
          </a:p>
        </p:txBody>
      </p:sp>
      <p:sp>
        <p:nvSpPr>
          <p:cNvPr id="13" name="Rectangle: Rounded Corners 12">
            <a:extLst>
              <a:ext uri="{FF2B5EF4-FFF2-40B4-BE49-F238E27FC236}">
                <a16:creationId xmlns:a16="http://schemas.microsoft.com/office/drawing/2014/main" id="{A322E65E-300A-437A-8CB5-00F05A6D42BE}"/>
              </a:ext>
            </a:extLst>
          </p:cNvPr>
          <p:cNvSpPr/>
          <p:nvPr/>
        </p:nvSpPr>
        <p:spPr>
          <a:xfrm>
            <a:off x="2519237" y="2826555"/>
            <a:ext cx="3889445" cy="2430903"/>
          </a:xfrm>
          <a:prstGeom prst="roundRect">
            <a:avLst/>
          </a:prstGeom>
          <a:solidFill>
            <a:srgbClr val="1B4974"/>
          </a:solidFill>
          <a:ln>
            <a:solidFill>
              <a:srgbClr val="1B4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Why do </a:t>
            </a:r>
            <a:r>
              <a:rPr lang="en-GB" sz="2000" dirty="0">
                <a:solidFill>
                  <a:srgbClr val="33B8BA"/>
                </a:solidFill>
              </a:rPr>
              <a:t>you</a:t>
            </a:r>
            <a:r>
              <a:rPr lang="en-GB" sz="2000" dirty="0"/>
              <a:t> want to study this subject, and what makes </a:t>
            </a:r>
            <a:r>
              <a:rPr lang="en-GB" sz="2000" dirty="0">
                <a:solidFill>
                  <a:srgbClr val="33B8BA"/>
                </a:solidFill>
              </a:rPr>
              <a:t>you</a:t>
            </a:r>
            <a:r>
              <a:rPr lang="en-GB" sz="2000" dirty="0"/>
              <a:t> the right person for the course?</a:t>
            </a:r>
          </a:p>
        </p:txBody>
      </p:sp>
      <p:pic>
        <p:nvPicPr>
          <p:cNvPr id="4" name="Picture 3"/>
          <p:cNvPicPr>
            <a:picLocks noChangeAspect="1"/>
          </p:cNvPicPr>
          <p:nvPr/>
        </p:nvPicPr>
        <p:blipFill>
          <a:blip r:embed="rId3"/>
          <a:stretch>
            <a:fillRect/>
          </a:stretch>
        </p:blipFill>
        <p:spPr>
          <a:xfrm rot="20279268">
            <a:off x="6147069" y="5276278"/>
            <a:ext cx="2332205" cy="1173483"/>
          </a:xfrm>
          <a:prstGeom prst="rect">
            <a:avLst/>
          </a:prstGeom>
        </p:spPr>
      </p:pic>
    </p:spTree>
    <p:extLst>
      <p:ext uri="{BB962C8B-B14F-4D97-AF65-F5344CB8AC3E}">
        <p14:creationId xmlns:p14="http://schemas.microsoft.com/office/powerpoint/2010/main" val="186513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46050" y="776288"/>
            <a:ext cx="8496300" cy="649287"/>
          </a:xfrm>
        </p:spPr>
        <p:txBody>
          <a:bodyPr/>
          <a:lstStyle/>
          <a:p>
            <a:pPr eaLnBrk="1" hangingPunct="1">
              <a:defRPr/>
            </a:pPr>
            <a:r>
              <a:rPr lang="en-GB" dirty="0">
                <a:solidFill>
                  <a:schemeClr val="tx2">
                    <a:lumMod val="90000"/>
                    <a:lumOff val="10000"/>
                  </a:schemeClr>
                </a:solidFill>
              </a:rPr>
              <a:t>Hobbies and interests</a:t>
            </a:r>
          </a:p>
        </p:txBody>
      </p:sp>
      <p:pic>
        <p:nvPicPr>
          <p:cNvPr id="28676" name="Picture 5" descr="drunkgirlsPA_468x346"/>
          <p:cNvPicPr>
            <a:picLocks noChangeAspect="1" noChangeArrowheads="1"/>
          </p:cNvPicPr>
          <p:nvPr/>
        </p:nvPicPr>
        <p:blipFill>
          <a:blip r:embed="rId3">
            <a:extLst>
              <a:ext uri="{28A0092B-C50C-407E-A947-70E740481C1C}">
                <a14:useLocalDpi xmlns:a14="http://schemas.microsoft.com/office/drawing/2010/main" val="0"/>
              </a:ext>
            </a:extLst>
          </a:blip>
          <a:srcRect l="4361" r="2203" b="5898"/>
          <a:stretch>
            <a:fillRect/>
          </a:stretch>
        </p:blipFill>
        <p:spPr bwMode="auto">
          <a:xfrm>
            <a:off x="237263" y="2852936"/>
            <a:ext cx="3095625" cy="23050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7" descr="Teenage Drin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3121">
            <a:off x="6251391" y="3403325"/>
            <a:ext cx="2184400" cy="316388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8678" name="Picture 9" descr="z119367781"/>
          <p:cNvPicPr>
            <a:picLocks noChangeAspect="1" noChangeArrowheads="1"/>
          </p:cNvPicPr>
          <p:nvPr/>
        </p:nvPicPr>
        <p:blipFill>
          <a:blip r:embed="rId5">
            <a:extLst>
              <a:ext uri="{28A0092B-C50C-407E-A947-70E740481C1C}">
                <a14:useLocalDpi xmlns:a14="http://schemas.microsoft.com/office/drawing/2010/main" val="0"/>
              </a:ext>
            </a:extLst>
          </a:blip>
          <a:srcRect l="13251" t="12048" r="14958" b="18100"/>
          <a:stretch>
            <a:fillRect/>
          </a:stretch>
        </p:blipFill>
        <p:spPr bwMode="auto">
          <a:xfrm>
            <a:off x="4067175" y="2636838"/>
            <a:ext cx="2735263" cy="20891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
        <p:nvSpPr>
          <p:cNvPr id="28679" name="Text Box 10"/>
          <p:cNvSpPr txBox="1">
            <a:spLocks noChangeArrowheads="1"/>
          </p:cNvSpPr>
          <p:nvPr/>
        </p:nvSpPr>
        <p:spPr bwMode="auto">
          <a:xfrm>
            <a:off x="73025" y="1700213"/>
            <a:ext cx="68405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50000"/>
              </a:spcBef>
              <a:spcAft>
                <a:spcPct val="0"/>
              </a:spcAft>
            </a:pPr>
            <a:r>
              <a:rPr lang="en-GB" sz="2400" dirty="0">
                <a:solidFill>
                  <a:srgbClr val="323D43"/>
                </a:solidFill>
                <a:latin typeface="Georgia" pitchFamily="18" charset="0"/>
              </a:rPr>
              <a:t>Avoid a boring list of hobbies, e.g. </a:t>
            </a:r>
            <a:r>
              <a:rPr lang="en-GB" sz="2400" i="1" dirty="0">
                <a:solidFill>
                  <a:srgbClr val="323D43"/>
                </a:solidFill>
                <a:latin typeface="Georgia" pitchFamily="18" charset="0"/>
              </a:rPr>
              <a:t>‘reading’, ‘socialising with friends’, ‘going to the cinema’.</a:t>
            </a:r>
          </a:p>
        </p:txBody>
      </p:sp>
      <p:pic>
        <p:nvPicPr>
          <p:cNvPr id="28680" name="Picture 11" descr="14974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350" y="4487862"/>
            <a:ext cx="3975100" cy="237013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19458" name="Picture 2" descr="G:\6th Form Enrichment\6f tile- Sixth Form_NL_1 inch t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22242"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394160"/>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700808"/>
            <a:ext cx="8496300" cy="4114800"/>
          </a:xfrm>
        </p:spPr>
        <p:txBody>
          <a:bodyPr/>
          <a:lstStyle/>
          <a:p>
            <a:pPr marL="0" indent="0">
              <a:buNone/>
            </a:pPr>
            <a:endParaRPr lang="en-GB" dirty="0"/>
          </a:p>
          <a:p>
            <a:pPr marL="0" indent="0">
              <a:buNone/>
            </a:pPr>
            <a:endParaRPr lang="en-GB" dirty="0"/>
          </a:p>
          <a:p>
            <a:pPr marL="0" indent="0">
              <a:buNone/>
            </a:pPr>
            <a:r>
              <a:rPr lang="en-GB" dirty="0"/>
              <a:t>Fine to mention films, books that you like but make sure to mention genres, authors, artists etc. and mention why they interest you. Try to make it relevant.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3741">
            <a:off x="559328" y="307402"/>
            <a:ext cx="2176883" cy="257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2166">
            <a:off x="6653227" y="3841101"/>
            <a:ext cx="1944216" cy="2882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20287">
            <a:off x="3071369" y="1179624"/>
            <a:ext cx="2500763" cy="1573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460">
            <a:off x="6096661" y="1023621"/>
            <a:ext cx="1885913" cy="188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2792">
            <a:off x="2741921" y="4653136"/>
            <a:ext cx="2496270" cy="1615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300" y="3965889"/>
            <a:ext cx="1169869" cy="120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http://respectlove.opdv.ny.gov/p7ssm_img_1/fullsize/youngmanguitar_f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64900">
            <a:off x="129207" y="4506255"/>
            <a:ext cx="2325836" cy="1552496"/>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G:\6th Form Enrichment\6f tile- Sixth Form_NL_1 inch til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9256" y="7414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245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your hobbies and interests?</a:t>
            </a:r>
          </a:p>
        </p:txBody>
      </p:sp>
      <p:sp>
        <p:nvSpPr>
          <p:cNvPr id="3" name="Content Placeholder 2"/>
          <p:cNvSpPr>
            <a:spLocks noGrp="1"/>
          </p:cNvSpPr>
          <p:nvPr>
            <p:ph idx="1"/>
          </p:nvPr>
        </p:nvSpPr>
        <p:spPr>
          <a:xfrm>
            <a:off x="0" y="2223588"/>
            <a:ext cx="8496300" cy="4114800"/>
          </a:xfrm>
        </p:spPr>
        <p:txBody>
          <a:bodyPr/>
          <a:lstStyle/>
          <a:p>
            <a:r>
              <a:rPr lang="en-GB" dirty="0"/>
              <a:t>Bullet point your hobbies and interests – how can you make them relevant?</a:t>
            </a:r>
          </a:p>
        </p:txBody>
      </p:sp>
      <p:sp>
        <p:nvSpPr>
          <p:cNvPr id="5" name="TextBox 4"/>
          <p:cNvSpPr txBox="1"/>
          <p:nvPr/>
        </p:nvSpPr>
        <p:spPr>
          <a:xfrm rot="20438876">
            <a:off x="1064491" y="2626811"/>
            <a:ext cx="6552728" cy="2677656"/>
          </a:xfrm>
          <a:prstGeom prst="rect">
            <a:avLst/>
          </a:prstGeom>
          <a:solidFill>
            <a:srgbClr val="FFC000"/>
          </a:solidFill>
        </p:spPr>
        <p:txBody>
          <a:bodyPr wrap="square" rtlCol="0">
            <a:spAutoFit/>
          </a:bodyPr>
          <a:lstStyle/>
          <a:p>
            <a:r>
              <a:rPr lang="en-GB" sz="2400" dirty="0"/>
              <a:t>I attend a Community Youth theatre group on a weekly basis; as a senior member I help supervise, motivate and focus the younger members. I also delight in a range of other subjects and consider myself to be an all-rounder which has to be essential to teach within Primary Education.</a:t>
            </a:r>
          </a:p>
        </p:txBody>
      </p:sp>
      <p:pic>
        <p:nvPicPr>
          <p:cNvPr id="21506"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0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E23241-2680-4B3A-BC45-8C00FD76EBB5}"/>
              </a:ext>
            </a:extLst>
          </p:cNvPr>
          <p:cNvSpPr txBox="1"/>
          <p:nvPr/>
        </p:nvSpPr>
        <p:spPr>
          <a:xfrm rot="743846">
            <a:off x="231478" y="2329770"/>
            <a:ext cx="8566378" cy="1938992"/>
          </a:xfrm>
          <a:prstGeom prst="rect">
            <a:avLst/>
          </a:prstGeom>
          <a:solidFill>
            <a:srgbClr val="FFC000"/>
          </a:solidFill>
        </p:spPr>
        <p:txBody>
          <a:bodyPr wrap="square" rtlCol="0">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Outside of the academic world, I spend time teaching myself to play various musical instruments such as guitar, bass, and drums. The process of learning and exploring music on my own has been incredibly insightful, as it has helped me acquire the techniques and discipline required for independent learning. </a:t>
            </a:r>
            <a:endParaRPr lang="en-GB" sz="2400" dirty="0"/>
          </a:p>
        </p:txBody>
      </p:sp>
      <p:sp>
        <p:nvSpPr>
          <p:cNvPr id="8" name="TextBox 7">
            <a:extLst>
              <a:ext uri="{FF2B5EF4-FFF2-40B4-BE49-F238E27FC236}">
                <a16:creationId xmlns:a16="http://schemas.microsoft.com/office/drawing/2014/main" id="{7A23EBEE-48BA-421D-A9EE-136C1420A25D}"/>
              </a:ext>
            </a:extLst>
          </p:cNvPr>
          <p:cNvSpPr txBox="1"/>
          <p:nvPr/>
        </p:nvSpPr>
        <p:spPr>
          <a:xfrm rot="230174">
            <a:off x="414167" y="4525996"/>
            <a:ext cx="8714606" cy="1938992"/>
          </a:xfrm>
          <a:prstGeom prst="rect">
            <a:avLst/>
          </a:prstGeom>
          <a:solidFill>
            <a:srgbClr val="FFC000"/>
          </a:solidFill>
        </p:spPr>
        <p:txBody>
          <a:bodyPr wrap="square" rtlCol="0">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Other achievements have included winning Player of the Year twice for my local netball team. Although sport is not my strongest attribute, over time I have been able to gain considerable confidence, and have learnt the importance of being able to work effectively as a team, as well as an individual.</a:t>
            </a:r>
            <a:endParaRPr lang="en-GB" sz="2400" dirty="0"/>
          </a:p>
        </p:txBody>
      </p:sp>
    </p:spTree>
    <p:extLst>
      <p:ext uri="{BB962C8B-B14F-4D97-AF65-F5344CB8AC3E}">
        <p14:creationId xmlns:p14="http://schemas.microsoft.com/office/powerpoint/2010/main" val="303194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156176" y="188639"/>
            <a:ext cx="2954014" cy="760133"/>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
        <p:nvSpPr>
          <p:cNvPr id="13315" name="Rectangle 2"/>
          <p:cNvSpPr>
            <a:spLocks noGrp="1" noChangeArrowheads="1"/>
          </p:cNvSpPr>
          <p:nvPr>
            <p:ph type="title"/>
          </p:nvPr>
        </p:nvSpPr>
        <p:spPr>
          <a:xfrm>
            <a:off x="323528" y="814538"/>
            <a:ext cx="8496300" cy="649288"/>
          </a:xfrm>
        </p:spPr>
        <p:txBody>
          <a:bodyPr/>
          <a:lstStyle/>
          <a:p>
            <a:pPr eaLnBrk="1" hangingPunct="1">
              <a:defRPr/>
            </a:pPr>
            <a:r>
              <a:rPr lang="en-GB" sz="3100" dirty="0"/>
              <a:t>Getting started - 47 lines, approx. 600 words</a:t>
            </a:r>
          </a:p>
        </p:txBody>
      </p:sp>
      <p:grpSp>
        <p:nvGrpSpPr>
          <p:cNvPr id="151563" name="Group 11"/>
          <p:cNvGrpSpPr>
            <a:grpSpLocks/>
          </p:cNvGrpSpPr>
          <p:nvPr/>
        </p:nvGrpSpPr>
        <p:grpSpPr bwMode="auto">
          <a:xfrm>
            <a:off x="863600" y="1531192"/>
            <a:ext cx="7056437" cy="1321744"/>
            <a:chOff x="567" y="981"/>
            <a:chExt cx="4445" cy="1769"/>
          </a:xfrm>
        </p:grpSpPr>
        <p:sp>
          <p:nvSpPr>
            <p:cNvPr id="14352" name="Rectangle 3"/>
            <p:cNvSpPr>
              <a:spLocks noChangeArrowheads="1"/>
            </p:cNvSpPr>
            <p:nvPr/>
          </p:nvSpPr>
          <p:spPr bwMode="auto">
            <a:xfrm>
              <a:off x="567" y="981"/>
              <a:ext cx="4445" cy="1769"/>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53" name="Text Box 6"/>
            <p:cNvSpPr txBox="1">
              <a:spLocks noChangeArrowheads="1"/>
            </p:cNvSpPr>
            <p:nvPr/>
          </p:nvSpPr>
          <p:spPr bwMode="auto">
            <a:xfrm>
              <a:off x="930" y="1071"/>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80 </a:t>
              </a:r>
              <a:r>
                <a:rPr lang="en-GB" sz="1800" b="1" dirty="0" smtClean="0">
                  <a:solidFill>
                    <a:srgbClr val="FFFFFF"/>
                  </a:solidFill>
                </a:rPr>
                <a:t>% </a:t>
              </a:r>
              <a:r>
                <a:rPr lang="en-GB" sz="1800" b="1" dirty="0">
                  <a:solidFill>
                    <a:srgbClr val="FFFFFF"/>
                  </a:solidFill>
                </a:rPr>
                <a:t>Academic</a:t>
              </a:r>
            </a:p>
          </p:txBody>
        </p:sp>
      </p:grpSp>
      <p:grpSp>
        <p:nvGrpSpPr>
          <p:cNvPr id="151565" name="Group 13"/>
          <p:cNvGrpSpPr>
            <a:grpSpLocks/>
          </p:cNvGrpSpPr>
          <p:nvPr/>
        </p:nvGrpSpPr>
        <p:grpSpPr bwMode="auto">
          <a:xfrm>
            <a:off x="899319" y="5227621"/>
            <a:ext cx="7056437" cy="719138"/>
            <a:chOff x="567" y="3430"/>
            <a:chExt cx="4445" cy="453"/>
          </a:xfrm>
        </p:grpSpPr>
        <p:sp>
          <p:nvSpPr>
            <p:cNvPr id="14348" name="Rectangle 4"/>
            <p:cNvSpPr>
              <a:spLocks noChangeArrowheads="1"/>
            </p:cNvSpPr>
            <p:nvPr/>
          </p:nvSpPr>
          <p:spPr bwMode="auto">
            <a:xfrm>
              <a:off x="567" y="3430"/>
              <a:ext cx="4445" cy="453"/>
            </a:xfrm>
            <a:prstGeom prst="rect">
              <a:avLst/>
            </a:prstGeom>
            <a:solidFill>
              <a:schemeClr val="hlink"/>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9" name="Text Box 8"/>
            <p:cNvSpPr txBox="1">
              <a:spLocks noChangeArrowheads="1"/>
            </p:cNvSpPr>
            <p:nvPr/>
          </p:nvSpPr>
          <p:spPr bwMode="auto">
            <a:xfrm>
              <a:off x="930" y="3475"/>
              <a:ext cx="3674" cy="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Your life/work experience, skills and achievements</a:t>
              </a:r>
              <a:endParaRPr lang="en-GB" sz="1800" b="1" dirty="0">
                <a:solidFill>
                  <a:srgbClr val="FFFFFF"/>
                </a:solidFill>
              </a:endParaRPr>
            </a:p>
          </p:txBody>
        </p:sp>
      </p:grpSp>
      <p:grpSp>
        <p:nvGrpSpPr>
          <p:cNvPr id="151566" name="Group 14"/>
          <p:cNvGrpSpPr>
            <a:grpSpLocks/>
          </p:cNvGrpSpPr>
          <p:nvPr/>
        </p:nvGrpSpPr>
        <p:grpSpPr bwMode="auto">
          <a:xfrm>
            <a:off x="983140" y="6021288"/>
            <a:ext cx="7056437" cy="360362"/>
            <a:chOff x="567" y="3929"/>
            <a:chExt cx="4445" cy="227"/>
          </a:xfrm>
        </p:grpSpPr>
        <p:sp>
          <p:nvSpPr>
            <p:cNvPr id="14346" name="Rectangle 9"/>
            <p:cNvSpPr>
              <a:spLocks noChangeArrowheads="1"/>
            </p:cNvSpPr>
            <p:nvPr/>
          </p:nvSpPr>
          <p:spPr bwMode="auto">
            <a:xfrm>
              <a:off x="567" y="3929"/>
              <a:ext cx="4445" cy="227"/>
            </a:xfrm>
            <a:prstGeom prst="rect">
              <a:avLst/>
            </a:prstGeom>
            <a:solidFill>
              <a:schemeClr val="accent1"/>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4347" name="Text Box 10"/>
            <p:cNvSpPr txBox="1">
              <a:spLocks noChangeArrowheads="1"/>
            </p:cNvSpPr>
            <p:nvPr/>
          </p:nvSpPr>
          <p:spPr bwMode="auto">
            <a:xfrm>
              <a:off x="930" y="3929"/>
              <a:ext cx="367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a:solidFill>
                    <a:srgbClr val="FFFFFF"/>
                  </a:solidFill>
                </a:rPr>
                <a:t>Summarise why you will be a good choice</a:t>
              </a:r>
            </a:p>
          </p:txBody>
        </p:sp>
      </p:grpSp>
      <p:sp>
        <p:nvSpPr>
          <p:cNvPr id="151567" name="Text Box 15"/>
          <p:cNvSpPr txBox="1">
            <a:spLocks noChangeArrowheads="1"/>
          </p:cNvSpPr>
          <p:nvPr/>
        </p:nvSpPr>
        <p:spPr bwMode="auto">
          <a:xfrm>
            <a:off x="1403350" y="206057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dirty="0">
                <a:solidFill>
                  <a:srgbClr val="FFFFFF"/>
                </a:solidFill>
              </a:rPr>
              <a:t>Why do you want to study the </a:t>
            </a:r>
            <a:r>
              <a:rPr lang="en-GB" sz="1800" dirty="0" smtClean="0">
                <a:solidFill>
                  <a:srgbClr val="FFFFFF"/>
                </a:solidFill>
              </a:rPr>
              <a:t>course?</a:t>
            </a:r>
            <a:endParaRPr lang="en-GB" sz="1800" dirty="0">
              <a:solidFill>
                <a:srgbClr val="FFFFFF"/>
              </a:solidFill>
            </a:endParaRPr>
          </a:p>
        </p:txBody>
      </p:sp>
      <p:sp>
        <p:nvSpPr>
          <p:cNvPr id="151568" name="Rectangle 16"/>
          <p:cNvSpPr>
            <a:spLocks noChangeArrowheads="1"/>
          </p:cNvSpPr>
          <p:nvPr/>
        </p:nvSpPr>
        <p:spPr bwMode="auto">
          <a:xfrm>
            <a:off x="827088" y="5970572"/>
            <a:ext cx="7338356" cy="554772"/>
          </a:xfrm>
          <a:prstGeom prst="rect">
            <a:avLst/>
          </a:prstGeom>
          <a:noFill/>
          <a:ln w="76200" algn="ctr">
            <a:solidFill>
              <a:srgbClr val="F00F2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pic>
        <p:nvPicPr>
          <p:cNvPr id="307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777" y="125909"/>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2"/>
          <p:cNvGrpSpPr>
            <a:grpSpLocks/>
          </p:cNvGrpSpPr>
          <p:nvPr/>
        </p:nvGrpSpPr>
        <p:grpSpPr bwMode="auto">
          <a:xfrm>
            <a:off x="827088" y="2721730"/>
            <a:ext cx="7128335" cy="4333010"/>
            <a:chOff x="567" y="2795"/>
            <a:chExt cx="4457" cy="1492"/>
          </a:xfrm>
        </p:grpSpPr>
        <p:sp>
          <p:nvSpPr>
            <p:cNvPr id="19" name="Rectangle 5"/>
            <p:cNvSpPr>
              <a:spLocks noChangeArrowheads="1"/>
            </p:cNvSpPr>
            <p:nvPr/>
          </p:nvSpPr>
          <p:spPr bwMode="auto">
            <a:xfrm>
              <a:off x="567" y="2795"/>
              <a:ext cx="4457" cy="772"/>
            </a:xfrm>
            <a:prstGeom prst="rect">
              <a:avLst/>
            </a:prstGeom>
            <a:solidFill>
              <a:schemeClr val="bg2"/>
            </a:solidFill>
            <a:ln w="12700"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nchor="ctr">
              <a:spAutoFit/>
            </a:bodyPr>
            <a:lstStyle/>
            <a:p>
              <a:pPr algn="ctr" eaLnBrk="0" fontAlgn="base" hangingPunct="0">
                <a:spcBef>
                  <a:spcPct val="0"/>
                </a:spcBef>
                <a:spcAft>
                  <a:spcPct val="0"/>
                </a:spcAft>
              </a:pPr>
              <a:endParaRPr lang="en-US" sz="1200" dirty="0">
                <a:solidFill>
                  <a:srgbClr val="323D43"/>
                </a:solidFill>
                <a:latin typeface="Lucida Sans" pitchFamily="34" charset="0"/>
              </a:endParaRPr>
            </a:p>
          </p:txBody>
        </p:sp>
        <p:sp>
          <p:nvSpPr>
            <p:cNvPr id="20" name="Text Box 7"/>
            <p:cNvSpPr txBox="1">
              <a:spLocks noChangeArrowheads="1"/>
            </p:cNvSpPr>
            <p:nvPr/>
          </p:nvSpPr>
          <p:spPr bwMode="auto">
            <a:xfrm>
              <a:off x="945" y="2840"/>
              <a:ext cx="3674" cy="1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50000"/>
                </a:spcBef>
                <a:spcAft>
                  <a:spcPct val="0"/>
                </a:spcAft>
              </a:pPr>
              <a:r>
                <a:rPr lang="en-GB" sz="1800" b="1" dirty="0" smtClean="0">
                  <a:solidFill>
                    <a:srgbClr val="FFFFFF"/>
                  </a:solidFill>
                </a:rPr>
                <a:t>Academic interests</a:t>
              </a:r>
            </a:p>
            <a:p>
              <a:pPr algn="ctr" eaLnBrk="0" fontAlgn="base" hangingPunct="0">
                <a:spcBef>
                  <a:spcPct val="50000"/>
                </a:spcBef>
                <a:spcAft>
                  <a:spcPct val="0"/>
                </a:spcAft>
              </a:pPr>
              <a:r>
                <a:rPr lang="en-GB" sz="1800" dirty="0">
                  <a:solidFill>
                    <a:srgbClr val="FFFFFF"/>
                  </a:solidFill>
                </a:rPr>
                <a:t>What </a:t>
              </a:r>
              <a:r>
                <a:rPr lang="en-GB" sz="1800" dirty="0" smtClean="0">
                  <a:solidFill>
                    <a:srgbClr val="FFFFFF"/>
                  </a:solidFill>
                </a:rPr>
                <a:t>experience/skills </a:t>
              </a:r>
              <a:r>
                <a:rPr lang="en-GB" sz="1800" dirty="0">
                  <a:solidFill>
                    <a:srgbClr val="FFFFFF"/>
                  </a:solidFill>
                </a:rPr>
                <a:t>do you possess that will make you a good student of the subject</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Who or what has inspired you</a:t>
              </a:r>
              <a:r>
                <a:rPr lang="en-GB" sz="1800" dirty="0" smtClean="0">
                  <a:solidFill>
                    <a:srgbClr val="FFFFFF"/>
                  </a:solidFill>
                </a:rPr>
                <a:t>?</a:t>
              </a:r>
            </a:p>
            <a:p>
              <a:pPr algn="ctr" eaLnBrk="0" fontAlgn="base" hangingPunct="0">
                <a:spcBef>
                  <a:spcPct val="50000"/>
                </a:spcBef>
                <a:spcAft>
                  <a:spcPct val="0"/>
                </a:spcAft>
              </a:pPr>
              <a:r>
                <a:rPr lang="en-GB" sz="1800" dirty="0">
                  <a:solidFill>
                    <a:srgbClr val="FFFFFF"/>
                  </a:solidFill>
                </a:rPr>
                <a:t>What aspects of the subject have you/do you want to explore further?</a:t>
              </a:r>
            </a:p>
            <a:p>
              <a:pPr algn="ctr" eaLnBrk="0" fontAlgn="base" hangingPunct="0">
                <a:spcBef>
                  <a:spcPct val="50000"/>
                </a:spcBef>
                <a:spcAft>
                  <a:spcPct val="0"/>
                </a:spcAft>
              </a:pPr>
              <a:endParaRPr lang="en-GB" sz="1800" dirty="0" smtClean="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GB" sz="1800" dirty="0">
                <a:solidFill>
                  <a:srgbClr val="FFFFFF"/>
                </a:solidFill>
              </a:endParaRPr>
            </a:p>
            <a:p>
              <a:pPr algn="ctr" eaLnBrk="0" fontAlgn="base" hangingPunct="0">
                <a:spcBef>
                  <a:spcPct val="50000"/>
                </a:spcBef>
                <a:spcAft>
                  <a:spcPct val="0"/>
                </a:spcAft>
              </a:pPr>
              <a:endParaRPr lang="en-US" sz="1800" b="1" dirty="0">
                <a:solidFill>
                  <a:srgbClr val="FFFFFF"/>
                </a:solidFill>
              </a:endParaRPr>
            </a:p>
            <a:p>
              <a:pPr algn="ctr" eaLnBrk="0" fontAlgn="base" hangingPunct="0">
                <a:spcBef>
                  <a:spcPct val="50000"/>
                </a:spcBef>
                <a:spcAft>
                  <a:spcPct val="0"/>
                </a:spcAft>
              </a:pPr>
              <a:endParaRPr lang="en-GB" sz="1800" b="1" dirty="0">
                <a:solidFill>
                  <a:srgbClr val="FFFFFF"/>
                </a:solidFill>
              </a:endParaRPr>
            </a:p>
          </p:txBody>
        </p:sp>
      </p:grpSp>
    </p:spTree>
    <p:extLst>
      <p:ext uri="{BB962C8B-B14F-4D97-AF65-F5344CB8AC3E}">
        <p14:creationId xmlns:p14="http://schemas.microsoft.com/office/powerpoint/2010/main" val="412779004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fade">
                                      <p:cBhvr>
                                        <p:cTn id="7" dur="1000"/>
                                        <p:tgtEl>
                                          <p:spTgt spid="151563"/>
                                        </p:tgtEl>
                                      </p:cBhvr>
                                    </p:animEffect>
                                  </p:childTnLst>
                                </p:cTn>
                              </p:par>
                              <p:par>
                                <p:cTn id="8" presetID="10" presetClass="entr" presetSubtype="0" fill="hold" nodeType="withEffect">
                                  <p:stCondLst>
                                    <p:cond delay="0"/>
                                  </p:stCondLst>
                                  <p:childTnLst>
                                    <p:set>
                                      <p:cBhvr>
                                        <p:cTn id="9" dur="1" fill="hold">
                                          <p:stCondLst>
                                            <p:cond delay="0"/>
                                          </p:stCondLst>
                                        </p:cTn>
                                        <p:tgtEl>
                                          <p:spTgt spid="151565"/>
                                        </p:tgtEl>
                                        <p:attrNameLst>
                                          <p:attrName>style.visibility</p:attrName>
                                        </p:attrNameLst>
                                      </p:cBhvr>
                                      <p:to>
                                        <p:strVal val="visible"/>
                                      </p:to>
                                    </p:set>
                                    <p:animEffect transition="in" filter="fade">
                                      <p:cBhvr>
                                        <p:cTn id="10" dur="1000"/>
                                        <p:tgtEl>
                                          <p:spTgt spid="151565"/>
                                        </p:tgtEl>
                                      </p:cBhvr>
                                    </p:animEffect>
                                  </p:childTnLst>
                                </p:cTn>
                              </p:par>
                              <p:par>
                                <p:cTn id="11" presetID="10" presetClass="entr" presetSubtype="0" fill="hold" nodeType="withEffect">
                                  <p:stCondLst>
                                    <p:cond delay="0"/>
                                  </p:stCondLst>
                                  <p:childTnLst>
                                    <p:set>
                                      <p:cBhvr>
                                        <p:cTn id="12" dur="1" fill="hold">
                                          <p:stCondLst>
                                            <p:cond delay="0"/>
                                          </p:stCondLst>
                                        </p:cTn>
                                        <p:tgtEl>
                                          <p:spTgt spid="151566"/>
                                        </p:tgtEl>
                                        <p:attrNameLst>
                                          <p:attrName>style.visibility</p:attrName>
                                        </p:attrNameLst>
                                      </p:cBhvr>
                                      <p:to>
                                        <p:strVal val="visible"/>
                                      </p:to>
                                    </p:set>
                                    <p:animEffect transition="in" filter="fade">
                                      <p:cBhvr>
                                        <p:cTn id="13" dur="1000"/>
                                        <p:tgtEl>
                                          <p:spTgt spid="151566"/>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3"/>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childTnLst>
                          </p:cTn>
                        </p:par>
                        <p:par>
                          <p:cTn id="20" fill="hold" nodeType="afterGroup">
                            <p:stCondLst>
                              <p:cond delay="2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1567">
                                            <p:txEl>
                                              <p:pRg st="0" end="0"/>
                                            </p:txEl>
                                          </p:spTgt>
                                        </p:tgtEl>
                                        <p:attrNameLst>
                                          <p:attrName>style.visibility</p:attrName>
                                        </p:attrNameLst>
                                      </p:cBhvr>
                                      <p:to>
                                        <p:strVal val="visible"/>
                                      </p:to>
                                    </p:set>
                                    <p:anim calcmode="discrete" valueType="clr">
                                      <p:cBhvr override="childStyle">
                                        <p:cTn id="23" dur="80"/>
                                        <p:tgtEl>
                                          <p:spTgt spid="15156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1567">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1567">
                                            <p:txEl>
                                              <p:pRg st="0" end="0"/>
                                            </p:txEl>
                                          </p:spTgt>
                                        </p:tgtEl>
                                        <p:attrNameLst>
                                          <p:attrName>fill.type</p:attrName>
                                        </p:attrNameLst>
                                      </p:cBhvr>
                                      <p:to>
                                        <p:strVal val="solid"/>
                                      </p:to>
                                    </p:se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p:txBody>
          <a:bodyPr/>
          <a:lstStyle/>
          <a:p>
            <a:pPr eaLnBrk="1" hangingPunct="1"/>
            <a:r>
              <a:rPr lang="en-GB"/>
              <a:t>Summary paragraph</a:t>
            </a:r>
          </a:p>
        </p:txBody>
      </p:sp>
      <p:sp>
        <p:nvSpPr>
          <p:cNvPr id="109572" name="Text Box 4"/>
          <p:cNvSpPr txBox="1">
            <a:spLocks noChangeArrowheads="1"/>
          </p:cNvSpPr>
          <p:nvPr/>
        </p:nvSpPr>
        <p:spPr bwMode="auto">
          <a:xfrm>
            <a:off x="323850" y="1844824"/>
            <a:ext cx="8280400" cy="342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l">
              <a:spcBef>
                <a:spcPct val="50000"/>
              </a:spcBef>
            </a:pPr>
            <a:r>
              <a:rPr lang="en-GB" sz="2400" dirty="0">
                <a:latin typeface="Georgia" pitchFamily="18" charset="0"/>
              </a:rPr>
              <a:t>Conclude your personal statement by briefly and concisely bringing it back to why you are a good choice for the course and the university.</a:t>
            </a:r>
          </a:p>
          <a:p>
            <a:pPr>
              <a:spcBef>
                <a:spcPct val="50000"/>
              </a:spcBef>
            </a:pPr>
            <a:endParaRPr lang="en-GB" sz="2400" dirty="0">
              <a:latin typeface="Georgia" pitchFamily="18" charset="0"/>
            </a:endParaRPr>
          </a:p>
          <a:p>
            <a:pPr algn="l">
              <a:spcBef>
                <a:spcPct val="50000"/>
              </a:spcBef>
            </a:pPr>
            <a:r>
              <a:rPr lang="en-GB" sz="2400" dirty="0">
                <a:latin typeface="Georgia" pitchFamily="18" charset="0"/>
              </a:rPr>
              <a:t>Highlight how you are prepared both </a:t>
            </a:r>
            <a:r>
              <a:rPr lang="en-GB" sz="2400" b="1" dirty="0">
                <a:solidFill>
                  <a:schemeClr val="accent1"/>
                </a:solidFill>
                <a:latin typeface="Georgia" pitchFamily="18" charset="0"/>
              </a:rPr>
              <a:t>academically</a:t>
            </a:r>
            <a:r>
              <a:rPr lang="en-GB" sz="2400" dirty="0">
                <a:latin typeface="Georgia" pitchFamily="18" charset="0"/>
              </a:rPr>
              <a:t> and </a:t>
            </a:r>
            <a:r>
              <a:rPr lang="en-GB" sz="2400" b="1" dirty="0">
                <a:solidFill>
                  <a:schemeClr val="bg2"/>
                </a:solidFill>
                <a:latin typeface="Georgia" pitchFamily="18" charset="0"/>
              </a:rPr>
              <a:t>socially</a:t>
            </a:r>
            <a:r>
              <a:rPr lang="en-GB" sz="2400" dirty="0">
                <a:latin typeface="Georgia" pitchFamily="18" charset="0"/>
              </a:rPr>
              <a:t> for the challenge of Higher Education.</a:t>
            </a:r>
          </a:p>
          <a:p>
            <a:pPr>
              <a:spcBef>
                <a:spcPct val="50000"/>
              </a:spcBef>
            </a:pPr>
            <a:endParaRPr lang="en-GB" sz="2400" dirty="0">
              <a:latin typeface="Georgia" pitchFamily="18" charset="0"/>
            </a:endParaRPr>
          </a:p>
          <a:p>
            <a:pPr>
              <a:spcBef>
                <a:spcPct val="50000"/>
              </a:spcBef>
            </a:pPr>
            <a:endParaRPr lang="en-GB" dirty="0"/>
          </a:p>
        </p:txBody>
      </p:sp>
      <p:pic>
        <p:nvPicPr>
          <p:cNvPr id="7" name="Picture 2" descr="http://www.designofsignage.com/application/symbol/hospital/image/600x600/man-t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8757" y="4830731"/>
            <a:ext cx="1754560" cy="1754560"/>
          </a:xfrm>
          <a:prstGeom prst="rect">
            <a:avLst/>
          </a:prstGeom>
          <a:noFill/>
          <a:scene3d>
            <a:camera prst="orthographicFront">
              <a:rot lat="0" lon="16200000" rev="10200000"/>
            </a:camera>
            <a:lightRig rig="threePt" dir="t"/>
          </a:scene3d>
          <a:extLst>
            <a:ext uri="{909E8E84-426E-40DD-AFC4-6F175D3DCCD1}">
              <a14:hiddenFill xmlns:a14="http://schemas.microsoft.com/office/drawing/2010/main">
                <a:solidFill>
                  <a:srgbClr val="FFFFFF"/>
                </a:solidFill>
              </a14:hiddenFill>
            </a:ext>
          </a:extLst>
        </p:spPr>
      </p:pic>
      <p:sp>
        <p:nvSpPr>
          <p:cNvPr id="2" name="TextBox 1"/>
          <p:cNvSpPr txBox="1"/>
          <p:nvPr/>
        </p:nvSpPr>
        <p:spPr>
          <a:xfrm rot="20396266">
            <a:off x="782202" y="1712370"/>
            <a:ext cx="7364495" cy="3970318"/>
          </a:xfrm>
          <a:prstGeom prst="rect">
            <a:avLst/>
          </a:prstGeom>
          <a:solidFill>
            <a:srgbClr val="FFC000"/>
          </a:solidFill>
        </p:spPr>
        <p:txBody>
          <a:bodyPr wrap="square" rtlCol="0">
            <a:spAutoFit/>
          </a:bodyPr>
          <a:lstStyle/>
          <a:p>
            <a:r>
              <a:rPr lang="en-GB" sz="2800" dirty="0"/>
              <a:t>In these extra-curricular activities, I have both enjoyed, and been proud of, my approach to leading and managing situations; I have learnt how to make rational decisions and prioritise tasks and how to communicate this to group of diverse individuals with different understandings, all of which will be of benefit as I pursue a course, and ultimately a career, in Business Management.  </a:t>
            </a:r>
            <a:endParaRPr lang="en-GB" sz="4000" dirty="0">
              <a:solidFill>
                <a:schemeClr val="tx1">
                  <a:lumMod val="50000"/>
                </a:schemeClr>
              </a:solidFill>
            </a:endParaRPr>
          </a:p>
        </p:txBody>
      </p:sp>
      <p:pic>
        <p:nvPicPr>
          <p:cNvPr id="23554"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705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519C86C-11B1-42F5-94EE-8E4BDC11F8F3}"/>
              </a:ext>
            </a:extLst>
          </p:cNvPr>
          <p:cNvSpPr txBox="1"/>
          <p:nvPr/>
        </p:nvSpPr>
        <p:spPr>
          <a:xfrm rot="1054202">
            <a:off x="1065207" y="1139013"/>
            <a:ext cx="7364495" cy="4524315"/>
          </a:xfrm>
          <a:prstGeom prst="rect">
            <a:avLst/>
          </a:prstGeom>
          <a:solidFill>
            <a:srgbClr val="FFC000"/>
          </a:solidFill>
        </p:spPr>
        <p:txBody>
          <a:bodyPr wrap="square" rtlCol="0">
            <a:spAutoFit/>
          </a:bodyPr>
          <a:lstStyle/>
          <a:p>
            <a:r>
              <a:rPr lang="en-GB" sz="3600" dirty="0"/>
              <a:t>In conclusion, I believe that I will enjoy and excel at studying Biology, specifically the medical and neurological aspects, at university level. Personally, it is the subject which enthrals me the most and always leaves me wanting to learn more.</a:t>
            </a:r>
          </a:p>
        </p:txBody>
      </p:sp>
    </p:spTree>
    <p:extLst>
      <p:ext uri="{BB962C8B-B14F-4D97-AF65-F5344CB8AC3E}">
        <p14:creationId xmlns:p14="http://schemas.microsoft.com/office/powerpoint/2010/main" val="39042904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GB" dirty="0" smtClean="0">
                <a:solidFill>
                  <a:schemeClr val="tx2">
                    <a:lumMod val="90000"/>
                    <a:lumOff val="10000"/>
                  </a:schemeClr>
                </a:solidFill>
              </a:rPr>
              <a:t>There are a load of resources on line to help you with writing a personal statement.  </a:t>
            </a:r>
            <a:endParaRPr lang="en-GB" dirty="0">
              <a:solidFill>
                <a:schemeClr val="tx2">
                  <a:lumMod val="90000"/>
                  <a:lumOff val="10000"/>
                </a:schemeClr>
              </a:solidFill>
            </a:endParaRPr>
          </a:p>
        </p:txBody>
      </p:sp>
      <p:sp>
        <p:nvSpPr>
          <p:cNvPr id="171011" name="Rectangle 3"/>
          <p:cNvSpPr>
            <a:spLocks noGrp="1" noChangeArrowheads="1"/>
          </p:cNvSpPr>
          <p:nvPr>
            <p:ph type="body" idx="1"/>
          </p:nvPr>
        </p:nvSpPr>
        <p:spPr>
          <a:xfrm>
            <a:off x="323850" y="2852936"/>
            <a:ext cx="8496300" cy="4114800"/>
          </a:xfrm>
        </p:spPr>
        <p:txBody>
          <a:bodyPr/>
          <a:lstStyle/>
          <a:p>
            <a:pPr eaLnBrk="1" hangingPunct="1"/>
            <a:r>
              <a:rPr lang="en-GB" dirty="0" smtClean="0"/>
              <a:t>Some are out of date.  Make </a:t>
            </a:r>
            <a:r>
              <a:rPr lang="en-GB" dirty="0"/>
              <a:t>use of the resources on </a:t>
            </a:r>
            <a:r>
              <a:rPr lang="en-GB" dirty="0" err="1" smtClean="0"/>
              <a:t>Unifrog</a:t>
            </a:r>
            <a:r>
              <a:rPr lang="en-GB" dirty="0" smtClean="0"/>
              <a:t> and the </a:t>
            </a:r>
            <a:r>
              <a:rPr lang="en-GB" dirty="0"/>
              <a:t>UCAS website</a:t>
            </a:r>
          </a:p>
        </p:txBody>
      </p:sp>
      <p:pic>
        <p:nvPicPr>
          <p:cNvPr id="24578"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00"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9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Effect transition="in" filter="fade">
                                      <p:cBhvr>
                                        <p:cTn id="7" dur="500"/>
                                        <p:tgtEl>
                                          <p:spTgt spid="171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593169"/>
            <a:ext cx="7272808" cy="261610"/>
          </a:xfrm>
          <a:prstGeom prst="rect">
            <a:avLst/>
          </a:prstGeom>
          <a:noFill/>
        </p:spPr>
        <p:txBody>
          <a:bodyPr wrap="square" rtlCol="0">
            <a:spAutoFit/>
          </a:bodyPr>
          <a:lstStyle/>
          <a:p>
            <a:r>
              <a:rPr lang="en-GB" sz="1100" dirty="0"/>
              <a:t>http://www.ucas.com/sites/default/files/personal-statement-full-size_0.pdf</a:t>
            </a:r>
          </a:p>
        </p:txBody>
      </p:sp>
      <p:grpSp>
        <p:nvGrpSpPr>
          <p:cNvPr id="7" name="Group 6"/>
          <p:cNvGrpSpPr/>
          <p:nvPr/>
        </p:nvGrpSpPr>
        <p:grpSpPr>
          <a:xfrm>
            <a:off x="323528" y="0"/>
            <a:ext cx="8676457" cy="6723974"/>
            <a:chOff x="467543" y="0"/>
            <a:chExt cx="8676457" cy="6723974"/>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0"/>
              <a:ext cx="8577087" cy="6593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68344" y="6237312"/>
              <a:ext cx="1475656" cy="48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602" name="Picture 2" descr="G:\6th Form Enrichment\6f tile- Sixth Form_NL_1 inch t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5585" y="5809574"/>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3958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GB" dirty="0">
                <a:solidFill>
                  <a:schemeClr val="tx2">
                    <a:lumMod val="90000"/>
                    <a:lumOff val="10000"/>
                  </a:schemeClr>
                </a:solidFill>
              </a:rPr>
              <a:t>Top tips</a:t>
            </a:r>
          </a:p>
        </p:txBody>
      </p:sp>
      <p:sp>
        <p:nvSpPr>
          <p:cNvPr id="171011" name="Rectangle 3"/>
          <p:cNvSpPr>
            <a:spLocks noGrp="1" noChangeArrowheads="1"/>
          </p:cNvSpPr>
          <p:nvPr>
            <p:ph type="body" idx="1"/>
          </p:nvPr>
        </p:nvSpPr>
        <p:spPr/>
        <p:txBody>
          <a:bodyPr/>
          <a:lstStyle/>
          <a:p>
            <a:pPr eaLnBrk="1" hangingPunct="1"/>
            <a:r>
              <a:rPr lang="en-GB" dirty="0"/>
              <a:t>Start early</a:t>
            </a:r>
          </a:p>
          <a:p>
            <a:pPr eaLnBrk="1" hangingPunct="1"/>
            <a:r>
              <a:rPr lang="en-GB" dirty="0"/>
              <a:t>Make use of the resources on the UCAS website</a:t>
            </a:r>
          </a:p>
          <a:p>
            <a:pPr eaLnBrk="1" hangingPunct="1"/>
            <a:r>
              <a:rPr lang="en-GB" dirty="0"/>
              <a:t>Plan out the structure with bullet points and headings, then turn these into full sentences and paragraphs</a:t>
            </a:r>
          </a:p>
          <a:p>
            <a:pPr eaLnBrk="1" hangingPunct="1"/>
            <a:r>
              <a:rPr lang="en-GB" dirty="0"/>
              <a:t>Draft in Microsoft Word, spell checking AND proof reading it before you paste it into UCAS</a:t>
            </a:r>
          </a:p>
          <a:p>
            <a:pPr eaLnBrk="1" hangingPunct="1"/>
            <a:r>
              <a:rPr lang="en-GB" dirty="0"/>
              <a:t>Keep a copy in case you are called to interview</a:t>
            </a:r>
          </a:p>
          <a:p>
            <a:pPr eaLnBrk="1" hangingPunct="1"/>
            <a:r>
              <a:rPr lang="en-GB" dirty="0"/>
              <a:t>DO NOT plagiarise</a:t>
            </a:r>
          </a:p>
        </p:txBody>
      </p:sp>
      <p:pic>
        <p:nvPicPr>
          <p:cNvPr id="26626"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3008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1011">
                                            <p:txEl>
                                              <p:pRg st="2" end="2"/>
                                            </p:txEl>
                                          </p:spTgt>
                                        </p:tgtEl>
                                        <p:attrNameLst>
                                          <p:attrName>style.visibility</p:attrName>
                                        </p:attrNameLst>
                                      </p:cBhvr>
                                      <p:to>
                                        <p:strVal val="visible"/>
                                      </p:to>
                                    </p:set>
                                    <p:animEffect transition="in" filter="fade">
                                      <p:cBhvr>
                                        <p:cTn id="7" dur="500"/>
                                        <p:tgtEl>
                                          <p:spTgt spid="171011">
                                            <p:txEl>
                                              <p:pRg st="2" end="2"/>
                                            </p:txEl>
                                          </p:spTgt>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71011">
                                            <p:txEl>
                                              <p:pRg st="3" end="3"/>
                                            </p:txEl>
                                          </p:spTgt>
                                        </p:tgtEl>
                                        <p:attrNameLst>
                                          <p:attrName>style.visibility</p:attrName>
                                        </p:attrNameLst>
                                      </p:cBhvr>
                                      <p:to>
                                        <p:strVal val="visible"/>
                                      </p:to>
                                    </p:set>
                                    <p:animEffect transition="in" filter="fade">
                                      <p:cBhvr>
                                        <p:cTn id="12" dur="500"/>
                                        <p:tgtEl>
                                          <p:spTgt spid="171011">
                                            <p:txEl>
                                              <p:pRg st="3" end="3"/>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71011">
                                            <p:txEl>
                                              <p:pRg st="4" end="4"/>
                                            </p:txEl>
                                          </p:spTgt>
                                        </p:tgtEl>
                                        <p:attrNameLst>
                                          <p:attrName>style.visibility</p:attrName>
                                        </p:attrNameLst>
                                      </p:cBhvr>
                                      <p:to>
                                        <p:strVal val="visible"/>
                                      </p:to>
                                    </p:set>
                                    <p:animEffect transition="in" filter="fade">
                                      <p:cBhvr>
                                        <p:cTn id="16" dur="500"/>
                                        <p:tgtEl>
                                          <p:spTgt spid="171011">
                                            <p:txEl>
                                              <p:pRg st="4" end="4"/>
                                            </p:txEl>
                                          </p:spTgt>
                                        </p:tgtEl>
                                      </p:cBhvr>
                                    </p:animEffect>
                                  </p:childTnLst>
                                </p:cTn>
                              </p:par>
                            </p:childTnLst>
                          </p:cTn>
                        </p:par>
                        <p:par>
                          <p:cTn id="17" fill="hold" nodeType="afterGroup">
                            <p:stCondLst>
                              <p:cond delay="1000"/>
                            </p:stCondLst>
                            <p:childTnLst>
                              <p:par>
                                <p:cTn id="18" presetID="10" presetClass="entr" presetSubtype="0" fill="hold" nodeType="afterEffect">
                                  <p:stCondLst>
                                    <p:cond delay="0"/>
                                  </p:stCondLst>
                                  <p:childTnLst>
                                    <p:set>
                                      <p:cBhvr>
                                        <p:cTn id="19" dur="1" fill="hold">
                                          <p:stCondLst>
                                            <p:cond delay="0"/>
                                          </p:stCondLst>
                                        </p:cTn>
                                        <p:tgtEl>
                                          <p:spTgt spid="171011">
                                            <p:txEl>
                                              <p:pRg st="5" end="5"/>
                                            </p:txEl>
                                          </p:spTgt>
                                        </p:tgtEl>
                                        <p:attrNameLst>
                                          <p:attrName>style.visibility</p:attrName>
                                        </p:attrNameLst>
                                      </p:cBhvr>
                                      <p:to>
                                        <p:strVal val="visible"/>
                                      </p:to>
                                    </p:set>
                                    <p:animEffect transition="in" filter="fade">
                                      <p:cBhvr>
                                        <p:cTn id="20" dur="500"/>
                                        <p:tgtEl>
                                          <p:spTgt spid="1710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a:srcRect l="14404" t="18058" r="46610" b="10122"/>
          <a:stretch/>
        </p:blipFill>
        <p:spPr>
          <a:xfrm>
            <a:off x="-71546" y="908050"/>
            <a:ext cx="9301295" cy="5257254"/>
          </a:xfrm>
          <a:prstGeom prst="rect">
            <a:avLst/>
          </a:prstGeom>
        </p:spPr>
      </p:pic>
      <p:sp>
        <p:nvSpPr>
          <p:cNvPr id="5" name="Rectangle 4"/>
          <p:cNvSpPr/>
          <p:nvPr/>
        </p:nvSpPr>
        <p:spPr bwMode="auto">
          <a:xfrm>
            <a:off x="6084168" y="116632"/>
            <a:ext cx="2808312" cy="791418"/>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22106485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descr="exp1"/>
          <p:cNvPicPr>
            <a:picLocks noGrp="1" noChangeAspect="1" noChangeArrowheads="1"/>
          </p:cNvPicPr>
          <p:nvPr>
            <p:ph/>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36513" y="1104900"/>
            <a:ext cx="9144001" cy="506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1344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225650" y="764704"/>
            <a:ext cx="8673653" cy="576263"/>
          </a:xfrm>
        </p:spPr>
        <p:txBody>
          <a:bodyPr/>
          <a:lstStyle/>
          <a:p>
            <a:pPr eaLnBrk="1" hangingPunct="1">
              <a:defRPr/>
            </a:pPr>
            <a:r>
              <a:rPr lang="en-GB" sz="2800" dirty="0"/>
              <a:t>What do admissions tutors look for in the PS?</a:t>
            </a:r>
          </a:p>
        </p:txBody>
      </p:sp>
      <p:sp>
        <p:nvSpPr>
          <p:cNvPr id="147459" name="Text Box 3"/>
          <p:cNvSpPr txBox="1">
            <a:spLocks noChangeArrowheads="1"/>
          </p:cNvSpPr>
          <p:nvPr/>
        </p:nvSpPr>
        <p:spPr bwMode="auto">
          <a:xfrm>
            <a:off x="161804" y="1491642"/>
            <a:ext cx="8640762"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179388">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20000"/>
              </a:spcBef>
              <a:spcAft>
                <a:spcPct val="0"/>
              </a:spcAft>
              <a:buClr>
                <a:srgbClr val="969696"/>
              </a:buClr>
              <a:buSzPct val="80000"/>
              <a:buFont typeface="Wingdings" pitchFamily="2" charset="2"/>
              <a:buNone/>
            </a:pPr>
            <a:r>
              <a:rPr lang="en-GB" sz="2400" dirty="0">
                <a:solidFill>
                  <a:srgbClr val="323D43"/>
                </a:solidFill>
                <a:latin typeface="Georgia" pitchFamily="18" charset="0"/>
              </a:rPr>
              <a:t>A rounded picture to show that you are a suitable candidate for the university both </a:t>
            </a:r>
            <a:r>
              <a:rPr lang="en-GB" sz="2400" b="1" u="sng" dirty="0">
                <a:solidFill>
                  <a:srgbClr val="979E45"/>
                </a:solidFill>
                <a:latin typeface="Georgia" pitchFamily="18" charset="0"/>
              </a:rPr>
              <a:t>academically</a:t>
            </a:r>
            <a:r>
              <a:rPr lang="en-GB" sz="2400" dirty="0">
                <a:solidFill>
                  <a:srgbClr val="323D43"/>
                </a:solidFill>
                <a:latin typeface="Georgia" pitchFamily="18" charset="0"/>
              </a:rPr>
              <a:t> and </a:t>
            </a:r>
            <a:r>
              <a:rPr lang="en-GB" sz="2400" b="1" u="sng" dirty="0">
                <a:solidFill>
                  <a:srgbClr val="77ADD3"/>
                </a:solidFill>
                <a:latin typeface="Georgia" pitchFamily="18" charset="0"/>
              </a:rPr>
              <a:t>socially</a:t>
            </a:r>
          </a:p>
        </p:txBody>
      </p:sp>
      <p:sp>
        <p:nvSpPr>
          <p:cNvPr id="13317" name="Text Box 4"/>
          <p:cNvSpPr txBox="1">
            <a:spLocks noChangeArrowheads="1"/>
          </p:cNvSpPr>
          <p:nvPr/>
        </p:nvSpPr>
        <p:spPr bwMode="auto">
          <a:xfrm>
            <a:off x="3635375" y="3213100"/>
            <a:ext cx="1944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fontAlgn="base">
              <a:spcBef>
                <a:spcPct val="50000"/>
              </a:spcBef>
              <a:spcAft>
                <a:spcPct val="0"/>
              </a:spcAft>
            </a:pPr>
            <a:endParaRPr lang="en-US" sz="1800">
              <a:solidFill>
                <a:srgbClr val="323D43"/>
              </a:solidFill>
              <a:latin typeface="Arial" pitchFamily="34" charset="0"/>
            </a:endParaRPr>
          </a:p>
        </p:txBody>
      </p:sp>
      <p:sp>
        <p:nvSpPr>
          <p:cNvPr id="147462" name="Text Box 6"/>
          <p:cNvSpPr txBox="1">
            <a:spLocks noChangeArrowheads="1"/>
          </p:cNvSpPr>
          <p:nvPr/>
        </p:nvSpPr>
        <p:spPr bwMode="auto">
          <a:xfrm>
            <a:off x="3962" y="2592314"/>
            <a:ext cx="2951163" cy="1135063"/>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200" dirty="0">
                <a:solidFill>
                  <a:srgbClr val="FFFFFF"/>
                </a:solidFill>
              </a:rPr>
              <a:t>Reasons for choosing the course</a:t>
            </a:r>
          </a:p>
        </p:txBody>
      </p:sp>
      <p:sp>
        <p:nvSpPr>
          <p:cNvPr id="147464" name="Text Box 8"/>
          <p:cNvSpPr txBox="1">
            <a:spLocks noChangeArrowheads="1"/>
          </p:cNvSpPr>
          <p:nvPr/>
        </p:nvSpPr>
        <p:spPr bwMode="auto">
          <a:xfrm>
            <a:off x="6046019" y="2916932"/>
            <a:ext cx="2951162" cy="8001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Enthusiasm for your subject</a:t>
            </a:r>
          </a:p>
        </p:txBody>
      </p:sp>
      <p:sp>
        <p:nvSpPr>
          <p:cNvPr id="147465" name="Text Box 9"/>
          <p:cNvSpPr txBox="1">
            <a:spLocks noChangeArrowheads="1"/>
          </p:cNvSpPr>
          <p:nvPr/>
        </p:nvSpPr>
        <p:spPr bwMode="auto">
          <a:xfrm>
            <a:off x="3059112" y="2916932"/>
            <a:ext cx="2840204" cy="800100"/>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Subject specific skills</a:t>
            </a:r>
          </a:p>
        </p:txBody>
      </p:sp>
      <p:sp>
        <p:nvSpPr>
          <p:cNvPr id="147466" name="Text Box 10"/>
          <p:cNvSpPr txBox="1">
            <a:spLocks noChangeArrowheads="1"/>
          </p:cNvSpPr>
          <p:nvPr/>
        </p:nvSpPr>
        <p:spPr bwMode="auto">
          <a:xfrm>
            <a:off x="0" y="3895393"/>
            <a:ext cx="2951163" cy="1470025"/>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a:solidFill>
                  <a:srgbClr val="FFFFFF"/>
                </a:solidFill>
              </a:rPr>
              <a:t>Any work experience, placement or voluntary work</a:t>
            </a:r>
            <a:r>
              <a:rPr lang="en-GB" sz="2200">
                <a:solidFill>
                  <a:srgbClr val="FFFFFF"/>
                </a:solidFill>
                <a:latin typeface="Arial" pitchFamily="34" charset="0"/>
              </a:rPr>
              <a:t> </a:t>
            </a:r>
          </a:p>
        </p:txBody>
      </p:sp>
      <p:sp>
        <p:nvSpPr>
          <p:cNvPr id="147467" name="Text Box 11"/>
          <p:cNvSpPr txBox="1">
            <a:spLocks noChangeArrowheads="1"/>
          </p:cNvSpPr>
          <p:nvPr/>
        </p:nvSpPr>
        <p:spPr bwMode="auto">
          <a:xfrm>
            <a:off x="3059113" y="4153344"/>
            <a:ext cx="2879725" cy="430212"/>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FFFFFF"/>
                </a:solidFill>
              </a:rPr>
              <a:t>Career plans</a:t>
            </a:r>
          </a:p>
        </p:txBody>
      </p:sp>
      <p:sp>
        <p:nvSpPr>
          <p:cNvPr id="147468" name="Text Box 12"/>
          <p:cNvSpPr txBox="1">
            <a:spLocks noChangeArrowheads="1"/>
          </p:cNvSpPr>
          <p:nvPr/>
        </p:nvSpPr>
        <p:spPr bwMode="auto">
          <a:xfrm>
            <a:off x="3059112" y="4768499"/>
            <a:ext cx="2879725" cy="430213"/>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Gap year plans</a:t>
            </a:r>
          </a:p>
        </p:txBody>
      </p:sp>
      <p:sp>
        <p:nvSpPr>
          <p:cNvPr id="147469" name="Text Box 13"/>
          <p:cNvSpPr txBox="1">
            <a:spLocks noChangeArrowheads="1"/>
          </p:cNvSpPr>
          <p:nvPr/>
        </p:nvSpPr>
        <p:spPr bwMode="auto">
          <a:xfrm>
            <a:off x="6065026" y="4368449"/>
            <a:ext cx="2951162" cy="800100"/>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200">
                <a:solidFill>
                  <a:srgbClr val="323D43"/>
                </a:solidFill>
              </a:rPr>
              <a:t>Motivation and commitment</a:t>
            </a:r>
          </a:p>
        </p:txBody>
      </p:sp>
      <p:sp>
        <p:nvSpPr>
          <p:cNvPr id="147470" name="Text Box 14"/>
          <p:cNvSpPr txBox="1">
            <a:spLocks noChangeArrowheads="1"/>
          </p:cNvSpPr>
          <p:nvPr/>
        </p:nvSpPr>
        <p:spPr bwMode="auto">
          <a:xfrm>
            <a:off x="3059113" y="5469549"/>
            <a:ext cx="2881312" cy="1135062"/>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Extra-curricular hobbies and interests</a:t>
            </a:r>
          </a:p>
        </p:txBody>
      </p:sp>
      <p:sp>
        <p:nvSpPr>
          <p:cNvPr id="147471" name="Text Box 15"/>
          <p:cNvSpPr txBox="1">
            <a:spLocks noChangeArrowheads="1"/>
          </p:cNvSpPr>
          <p:nvPr/>
        </p:nvSpPr>
        <p:spPr bwMode="auto">
          <a:xfrm>
            <a:off x="6058194" y="5637030"/>
            <a:ext cx="2951162" cy="800100"/>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Why </a:t>
            </a:r>
            <a:r>
              <a:rPr lang="en-GB" sz="2200" b="1" u="sng" dirty="0">
                <a:solidFill>
                  <a:srgbClr val="323D43"/>
                </a:solidFill>
              </a:rPr>
              <a:t>you</a:t>
            </a:r>
            <a:r>
              <a:rPr lang="en-GB" sz="2200" dirty="0">
                <a:solidFill>
                  <a:srgbClr val="323D43"/>
                </a:solidFill>
              </a:rPr>
              <a:t>?  What can </a:t>
            </a:r>
            <a:r>
              <a:rPr lang="en-GB" sz="2200" b="1" u="sng" dirty="0">
                <a:solidFill>
                  <a:srgbClr val="323D43"/>
                </a:solidFill>
              </a:rPr>
              <a:t>you</a:t>
            </a:r>
            <a:r>
              <a:rPr lang="en-GB" sz="2200" dirty="0">
                <a:solidFill>
                  <a:srgbClr val="323D43"/>
                </a:solidFill>
              </a:rPr>
              <a:t> offer?  </a:t>
            </a:r>
          </a:p>
        </p:txBody>
      </p:sp>
      <p:sp>
        <p:nvSpPr>
          <p:cNvPr id="147473" name="Text Box 17"/>
          <p:cNvSpPr txBox="1">
            <a:spLocks noChangeArrowheads="1"/>
          </p:cNvSpPr>
          <p:nvPr/>
        </p:nvSpPr>
        <p:spPr bwMode="auto">
          <a:xfrm>
            <a:off x="13278" y="5872516"/>
            <a:ext cx="2951163" cy="465138"/>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20000"/>
              </a:spcBef>
              <a:spcAft>
                <a:spcPct val="0"/>
              </a:spcAft>
              <a:buClr>
                <a:srgbClr val="969696"/>
              </a:buClr>
              <a:buSzPct val="80000"/>
              <a:buFont typeface="Wingdings" pitchFamily="2" charset="2"/>
              <a:buNone/>
            </a:pPr>
            <a:r>
              <a:rPr lang="en-GB" sz="2200" dirty="0">
                <a:solidFill>
                  <a:srgbClr val="323D43"/>
                </a:solidFill>
              </a:rPr>
              <a:t>Transferable skills</a:t>
            </a:r>
          </a:p>
        </p:txBody>
      </p:sp>
      <p:pic>
        <p:nvPicPr>
          <p:cNvPr id="205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6737"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73818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500"/>
                                        <p:tgtEl>
                                          <p:spTgt spid="147459">
                                            <p:txEl>
                                              <p:pRg st="0" end="0"/>
                                            </p:txEl>
                                          </p:spTgt>
                                        </p:tgtEl>
                                      </p:cBhvr>
                                    </p:animEffect>
                                  </p:childTnLst>
                                </p:cTn>
                              </p:par>
                            </p:childTnLst>
                          </p:cTn>
                        </p:par>
                        <p:par>
                          <p:cTn id="8" fill="hold" nodeType="afterGroup">
                            <p:stCondLst>
                              <p:cond delay="500"/>
                            </p:stCondLst>
                            <p:childTnLst>
                              <p:par>
                                <p:cTn id="9" presetID="23" presetClass="entr" presetSubtype="528" fill="hold" grpId="0" nodeType="afterEffect">
                                  <p:stCondLst>
                                    <p:cond delay="1000"/>
                                  </p:stCondLst>
                                  <p:childTnLst>
                                    <p:set>
                                      <p:cBhvr>
                                        <p:cTn id="10" dur="1" fill="hold">
                                          <p:stCondLst>
                                            <p:cond delay="0"/>
                                          </p:stCondLst>
                                        </p:cTn>
                                        <p:tgtEl>
                                          <p:spTgt spid="147462"/>
                                        </p:tgtEl>
                                        <p:attrNameLst>
                                          <p:attrName>style.visibility</p:attrName>
                                        </p:attrNameLst>
                                      </p:cBhvr>
                                      <p:to>
                                        <p:strVal val="visible"/>
                                      </p:to>
                                    </p:set>
                                    <p:anim calcmode="lin" valueType="num">
                                      <p:cBhvr>
                                        <p:cTn id="11" dur="500" fill="hold"/>
                                        <p:tgtEl>
                                          <p:spTgt spid="147462"/>
                                        </p:tgtEl>
                                        <p:attrNameLst>
                                          <p:attrName>ppt_w</p:attrName>
                                        </p:attrNameLst>
                                      </p:cBhvr>
                                      <p:tavLst>
                                        <p:tav tm="0">
                                          <p:val>
                                            <p:fltVal val="0"/>
                                          </p:val>
                                        </p:tav>
                                        <p:tav tm="100000">
                                          <p:val>
                                            <p:strVal val="#ppt_w"/>
                                          </p:val>
                                        </p:tav>
                                      </p:tavLst>
                                    </p:anim>
                                    <p:anim calcmode="lin" valueType="num">
                                      <p:cBhvr>
                                        <p:cTn id="12" dur="500" fill="hold"/>
                                        <p:tgtEl>
                                          <p:spTgt spid="147462"/>
                                        </p:tgtEl>
                                        <p:attrNameLst>
                                          <p:attrName>ppt_h</p:attrName>
                                        </p:attrNameLst>
                                      </p:cBhvr>
                                      <p:tavLst>
                                        <p:tav tm="0">
                                          <p:val>
                                            <p:fltVal val="0"/>
                                          </p:val>
                                        </p:tav>
                                        <p:tav tm="100000">
                                          <p:val>
                                            <p:strVal val="#ppt_h"/>
                                          </p:val>
                                        </p:tav>
                                      </p:tavLst>
                                    </p:anim>
                                    <p:anim calcmode="lin" valueType="num">
                                      <p:cBhvr>
                                        <p:cTn id="13" dur="500" fill="hold"/>
                                        <p:tgtEl>
                                          <p:spTgt spid="147462"/>
                                        </p:tgtEl>
                                        <p:attrNameLst>
                                          <p:attrName>ppt_x</p:attrName>
                                        </p:attrNameLst>
                                      </p:cBhvr>
                                      <p:tavLst>
                                        <p:tav tm="0">
                                          <p:val>
                                            <p:fltVal val="0.5"/>
                                          </p:val>
                                        </p:tav>
                                        <p:tav tm="100000">
                                          <p:val>
                                            <p:strVal val="#ppt_x"/>
                                          </p:val>
                                        </p:tav>
                                      </p:tavLst>
                                    </p:anim>
                                    <p:anim calcmode="lin" valueType="num">
                                      <p:cBhvr>
                                        <p:cTn id="14" dur="500" fill="hold"/>
                                        <p:tgtEl>
                                          <p:spTgt spid="147462"/>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2000"/>
                            </p:stCondLst>
                            <p:childTnLst>
                              <p:par>
                                <p:cTn id="16" presetID="23" presetClass="entr" presetSubtype="528" fill="hold" grpId="0" nodeType="afterEffect">
                                  <p:stCondLst>
                                    <p:cond delay="1250"/>
                                  </p:stCondLst>
                                  <p:childTnLst>
                                    <p:set>
                                      <p:cBhvr>
                                        <p:cTn id="17" dur="1" fill="hold">
                                          <p:stCondLst>
                                            <p:cond delay="0"/>
                                          </p:stCondLst>
                                        </p:cTn>
                                        <p:tgtEl>
                                          <p:spTgt spid="147465"/>
                                        </p:tgtEl>
                                        <p:attrNameLst>
                                          <p:attrName>style.visibility</p:attrName>
                                        </p:attrNameLst>
                                      </p:cBhvr>
                                      <p:to>
                                        <p:strVal val="visible"/>
                                      </p:to>
                                    </p:set>
                                    <p:anim calcmode="lin" valueType="num">
                                      <p:cBhvr>
                                        <p:cTn id="18" dur="500" fill="hold"/>
                                        <p:tgtEl>
                                          <p:spTgt spid="147465"/>
                                        </p:tgtEl>
                                        <p:attrNameLst>
                                          <p:attrName>ppt_w</p:attrName>
                                        </p:attrNameLst>
                                      </p:cBhvr>
                                      <p:tavLst>
                                        <p:tav tm="0">
                                          <p:val>
                                            <p:fltVal val="0"/>
                                          </p:val>
                                        </p:tav>
                                        <p:tav tm="100000">
                                          <p:val>
                                            <p:strVal val="#ppt_w"/>
                                          </p:val>
                                        </p:tav>
                                      </p:tavLst>
                                    </p:anim>
                                    <p:anim calcmode="lin" valueType="num">
                                      <p:cBhvr>
                                        <p:cTn id="19" dur="500" fill="hold"/>
                                        <p:tgtEl>
                                          <p:spTgt spid="147465"/>
                                        </p:tgtEl>
                                        <p:attrNameLst>
                                          <p:attrName>ppt_h</p:attrName>
                                        </p:attrNameLst>
                                      </p:cBhvr>
                                      <p:tavLst>
                                        <p:tav tm="0">
                                          <p:val>
                                            <p:fltVal val="0"/>
                                          </p:val>
                                        </p:tav>
                                        <p:tav tm="100000">
                                          <p:val>
                                            <p:strVal val="#ppt_h"/>
                                          </p:val>
                                        </p:tav>
                                      </p:tavLst>
                                    </p:anim>
                                    <p:anim calcmode="lin" valueType="num">
                                      <p:cBhvr>
                                        <p:cTn id="20" dur="500" fill="hold"/>
                                        <p:tgtEl>
                                          <p:spTgt spid="147465"/>
                                        </p:tgtEl>
                                        <p:attrNameLst>
                                          <p:attrName>ppt_x</p:attrName>
                                        </p:attrNameLst>
                                      </p:cBhvr>
                                      <p:tavLst>
                                        <p:tav tm="0">
                                          <p:val>
                                            <p:fltVal val="0.5"/>
                                          </p:val>
                                        </p:tav>
                                        <p:tav tm="100000">
                                          <p:val>
                                            <p:strVal val="#ppt_x"/>
                                          </p:val>
                                        </p:tav>
                                      </p:tavLst>
                                    </p:anim>
                                    <p:anim calcmode="lin" valueType="num">
                                      <p:cBhvr>
                                        <p:cTn id="21" dur="500" fill="hold"/>
                                        <p:tgtEl>
                                          <p:spTgt spid="147465"/>
                                        </p:tgtEl>
                                        <p:attrNameLst>
                                          <p:attrName>ppt_y</p:attrName>
                                        </p:attrNameLst>
                                      </p:cBhvr>
                                      <p:tavLst>
                                        <p:tav tm="0">
                                          <p:val>
                                            <p:fltVal val="0.5"/>
                                          </p:val>
                                        </p:tav>
                                        <p:tav tm="100000">
                                          <p:val>
                                            <p:strVal val="#ppt_y"/>
                                          </p:val>
                                        </p:tav>
                                      </p:tavLst>
                                    </p:anim>
                                  </p:childTnLst>
                                </p:cTn>
                              </p:par>
                            </p:childTnLst>
                          </p:cTn>
                        </p:par>
                        <p:par>
                          <p:cTn id="22" fill="hold" nodeType="afterGroup">
                            <p:stCondLst>
                              <p:cond delay="3750"/>
                            </p:stCondLst>
                            <p:childTnLst>
                              <p:par>
                                <p:cTn id="23" presetID="23" presetClass="entr" presetSubtype="528" fill="hold" grpId="0" nodeType="afterEffect">
                                  <p:stCondLst>
                                    <p:cond delay="1000"/>
                                  </p:stCondLst>
                                  <p:childTnLst>
                                    <p:set>
                                      <p:cBhvr>
                                        <p:cTn id="24" dur="1" fill="hold">
                                          <p:stCondLst>
                                            <p:cond delay="0"/>
                                          </p:stCondLst>
                                        </p:cTn>
                                        <p:tgtEl>
                                          <p:spTgt spid="147464"/>
                                        </p:tgtEl>
                                        <p:attrNameLst>
                                          <p:attrName>style.visibility</p:attrName>
                                        </p:attrNameLst>
                                      </p:cBhvr>
                                      <p:to>
                                        <p:strVal val="visible"/>
                                      </p:to>
                                    </p:set>
                                    <p:anim calcmode="lin" valueType="num">
                                      <p:cBhvr>
                                        <p:cTn id="25" dur="500" fill="hold"/>
                                        <p:tgtEl>
                                          <p:spTgt spid="147464"/>
                                        </p:tgtEl>
                                        <p:attrNameLst>
                                          <p:attrName>ppt_w</p:attrName>
                                        </p:attrNameLst>
                                      </p:cBhvr>
                                      <p:tavLst>
                                        <p:tav tm="0">
                                          <p:val>
                                            <p:fltVal val="0"/>
                                          </p:val>
                                        </p:tav>
                                        <p:tav tm="100000">
                                          <p:val>
                                            <p:strVal val="#ppt_w"/>
                                          </p:val>
                                        </p:tav>
                                      </p:tavLst>
                                    </p:anim>
                                    <p:anim calcmode="lin" valueType="num">
                                      <p:cBhvr>
                                        <p:cTn id="26" dur="500" fill="hold"/>
                                        <p:tgtEl>
                                          <p:spTgt spid="147464"/>
                                        </p:tgtEl>
                                        <p:attrNameLst>
                                          <p:attrName>ppt_h</p:attrName>
                                        </p:attrNameLst>
                                      </p:cBhvr>
                                      <p:tavLst>
                                        <p:tav tm="0">
                                          <p:val>
                                            <p:fltVal val="0"/>
                                          </p:val>
                                        </p:tav>
                                        <p:tav tm="100000">
                                          <p:val>
                                            <p:strVal val="#ppt_h"/>
                                          </p:val>
                                        </p:tav>
                                      </p:tavLst>
                                    </p:anim>
                                    <p:anim calcmode="lin" valueType="num">
                                      <p:cBhvr>
                                        <p:cTn id="27" dur="500" fill="hold"/>
                                        <p:tgtEl>
                                          <p:spTgt spid="147464"/>
                                        </p:tgtEl>
                                        <p:attrNameLst>
                                          <p:attrName>ppt_x</p:attrName>
                                        </p:attrNameLst>
                                      </p:cBhvr>
                                      <p:tavLst>
                                        <p:tav tm="0">
                                          <p:val>
                                            <p:fltVal val="0.5"/>
                                          </p:val>
                                        </p:tav>
                                        <p:tav tm="100000">
                                          <p:val>
                                            <p:strVal val="#ppt_x"/>
                                          </p:val>
                                        </p:tav>
                                      </p:tavLst>
                                    </p:anim>
                                    <p:anim calcmode="lin" valueType="num">
                                      <p:cBhvr>
                                        <p:cTn id="28" dur="500" fill="hold"/>
                                        <p:tgtEl>
                                          <p:spTgt spid="147464"/>
                                        </p:tgtEl>
                                        <p:attrNameLst>
                                          <p:attrName>ppt_y</p:attrName>
                                        </p:attrNameLst>
                                      </p:cBhvr>
                                      <p:tavLst>
                                        <p:tav tm="0">
                                          <p:val>
                                            <p:fltVal val="0.5"/>
                                          </p:val>
                                        </p:tav>
                                        <p:tav tm="100000">
                                          <p:val>
                                            <p:strVal val="#ppt_y"/>
                                          </p:val>
                                        </p:tav>
                                      </p:tavLst>
                                    </p:anim>
                                  </p:childTnLst>
                                </p:cTn>
                              </p:par>
                            </p:childTnLst>
                          </p:cTn>
                        </p:par>
                        <p:par>
                          <p:cTn id="29" fill="hold" nodeType="afterGroup">
                            <p:stCondLst>
                              <p:cond delay="5250"/>
                            </p:stCondLst>
                            <p:childTnLst>
                              <p:par>
                                <p:cTn id="30" presetID="23" presetClass="entr" presetSubtype="528" fill="hold" grpId="0" nodeType="afterEffect">
                                  <p:stCondLst>
                                    <p:cond delay="1250"/>
                                  </p:stCondLst>
                                  <p:childTnLst>
                                    <p:set>
                                      <p:cBhvr>
                                        <p:cTn id="31" dur="1" fill="hold">
                                          <p:stCondLst>
                                            <p:cond delay="0"/>
                                          </p:stCondLst>
                                        </p:cTn>
                                        <p:tgtEl>
                                          <p:spTgt spid="147466"/>
                                        </p:tgtEl>
                                        <p:attrNameLst>
                                          <p:attrName>style.visibility</p:attrName>
                                        </p:attrNameLst>
                                      </p:cBhvr>
                                      <p:to>
                                        <p:strVal val="visible"/>
                                      </p:to>
                                    </p:set>
                                    <p:anim calcmode="lin" valueType="num">
                                      <p:cBhvr>
                                        <p:cTn id="32" dur="500" fill="hold"/>
                                        <p:tgtEl>
                                          <p:spTgt spid="147466"/>
                                        </p:tgtEl>
                                        <p:attrNameLst>
                                          <p:attrName>ppt_w</p:attrName>
                                        </p:attrNameLst>
                                      </p:cBhvr>
                                      <p:tavLst>
                                        <p:tav tm="0">
                                          <p:val>
                                            <p:fltVal val="0"/>
                                          </p:val>
                                        </p:tav>
                                        <p:tav tm="100000">
                                          <p:val>
                                            <p:strVal val="#ppt_w"/>
                                          </p:val>
                                        </p:tav>
                                      </p:tavLst>
                                    </p:anim>
                                    <p:anim calcmode="lin" valueType="num">
                                      <p:cBhvr>
                                        <p:cTn id="33" dur="500" fill="hold"/>
                                        <p:tgtEl>
                                          <p:spTgt spid="147466"/>
                                        </p:tgtEl>
                                        <p:attrNameLst>
                                          <p:attrName>ppt_h</p:attrName>
                                        </p:attrNameLst>
                                      </p:cBhvr>
                                      <p:tavLst>
                                        <p:tav tm="0">
                                          <p:val>
                                            <p:fltVal val="0"/>
                                          </p:val>
                                        </p:tav>
                                        <p:tav tm="100000">
                                          <p:val>
                                            <p:strVal val="#ppt_h"/>
                                          </p:val>
                                        </p:tav>
                                      </p:tavLst>
                                    </p:anim>
                                    <p:anim calcmode="lin" valueType="num">
                                      <p:cBhvr>
                                        <p:cTn id="34" dur="500" fill="hold"/>
                                        <p:tgtEl>
                                          <p:spTgt spid="147466"/>
                                        </p:tgtEl>
                                        <p:attrNameLst>
                                          <p:attrName>ppt_x</p:attrName>
                                        </p:attrNameLst>
                                      </p:cBhvr>
                                      <p:tavLst>
                                        <p:tav tm="0">
                                          <p:val>
                                            <p:fltVal val="0.5"/>
                                          </p:val>
                                        </p:tav>
                                        <p:tav tm="100000">
                                          <p:val>
                                            <p:strVal val="#ppt_x"/>
                                          </p:val>
                                        </p:tav>
                                      </p:tavLst>
                                    </p:anim>
                                    <p:anim calcmode="lin" valueType="num">
                                      <p:cBhvr>
                                        <p:cTn id="35" dur="500" fill="hold"/>
                                        <p:tgtEl>
                                          <p:spTgt spid="147466"/>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7000"/>
                            </p:stCondLst>
                            <p:childTnLst>
                              <p:par>
                                <p:cTn id="37" presetID="23" presetClass="entr" presetSubtype="528" fill="hold" grpId="0" nodeType="afterEffect">
                                  <p:stCondLst>
                                    <p:cond delay="1500"/>
                                  </p:stCondLst>
                                  <p:childTnLst>
                                    <p:set>
                                      <p:cBhvr>
                                        <p:cTn id="38" dur="1" fill="hold">
                                          <p:stCondLst>
                                            <p:cond delay="0"/>
                                          </p:stCondLst>
                                        </p:cTn>
                                        <p:tgtEl>
                                          <p:spTgt spid="147467"/>
                                        </p:tgtEl>
                                        <p:attrNameLst>
                                          <p:attrName>style.visibility</p:attrName>
                                        </p:attrNameLst>
                                      </p:cBhvr>
                                      <p:to>
                                        <p:strVal val="visible"/>
                                      </p:to>
                                    </p:set>
                                    <p:anim calcmode="lin" valueType="num">
                                      <p:cBhvr>
                                        <p:cTn id="39" dur="500" fill="hold"/>
                                        <p:tgtEl>
                                          <p:spTgt spid="147467"/>
                                        </p:tgtEl>
                                        <p:attrNameLst>
                                          <p:attrName>ppt_w</p:attrName>
                                        </p:attrNameLst>
                                      </p:cBhvr>
                                      <p:tavLst>
                                        <p:tav tm="0">
                                          <p:val>
                                            <p:fltVal val="0"/>
                                          </p:val>
                                        </p:tav>
                                        <p:tav tm="100000">
                                          <p:val>
                                            <p:strVal val="#ppt_w"/>
                                          </p:val>
                                        </p:tav>
                                      </p:tavLst>
                                    </p:anim>
                                    <p:anim calcmode="lin" valueType="num">
                                      <p:cBhvr>
                                        <p:cTn id="40" dur="500" fill="hold"/>
                                        <p:tgtEl>
                                          <p:spTgt spid="147467"/>
                                        </p:tgtEl>
                                        <p:attrNameLst>
                                          <p:attrName>ppt_h</p:attrName>
                                        </p:attrNameLst>
                                      </p:cBhvr>
                                      <p:tavLst>
                                        <p:tav tm="0">
                                          <p:val>
                                            <p:fltVal val="0"/>
                                          </p:val>
                                        </p:tav>
                                        <p:tav tm="100000">
                                          <p:val>
                                            <p:strVal val="#ppt_h"/>
                                          </p:val>
                                        </p:tav>
                                      </p:tavLst>
                                    </p:anim>
                                    <p:anim calcmode="lin" valueType="num">
                                      <p:cBhvr>
                                        <p:cTn id="41" dur="500" fill="hold"/>
                                        <p:tgtEl>
                                          <p:spTgt spid="147467"/>
                                        </p:tgtEl>
                                        <p:attrNameLst>
                                          <p:attrName>ppt_x</p:attrName>
                                        </p:attrNameLst>
                                      </p:cBhvr>
                                      <p:tavLst>
                                        <p:tav tm="0">
                                          <p:val>
                                            <p:fltVal val="0.5"/>
                                          </p:val>
                                        </p:tav>
                                        <p:tav tm="100000">
                                          <p:val>
                                            <p:strVal val="#ppt_x"/>
                                          </p:val>
                                        </p:tav>
                                      </p:tavLst>
                                    </p:anim>
                                    <p:anim calcmode="lin" valueType="num">
                                      <p:cBhvr>
                                        <p:cTn id="42" dur="500" fill="hold"/>
                                        <p:tgtEl>
                                          <p:spTgt spid="147467"/>
                                        </p:tgtEl>
                                        <p:attrNameLst>
                                          <p:attrName>ppt_y</p:attrName>
                                        </p:attrNameLst>
                                      </p:cBhvr>
                                      <p:tavLst>
                                        <p:tav tm="0">
                                          <p:val>
                                            <p:fltVal val="0.5"/>
                                          </p:val>
                                        </p:tav>
                                        <p:tav tm="100000">
                                          <p:val>
                                            <p:strVal val="#ppt_y"/>
                                          </p:val>
                                        </p:tav>
                                      </p:tavLst>
                                    </p:anim>
                                  </p:childTnLst>
                                </p:cTn>
                              </p:par>
                            </p:childTnLst>
                          </p:cTn>
                        </p:par>
                        <p:par>
                          <p:cTn id="43" fill="hold" nodeType="afterGroup">
                            <p:stCondLst>
                              <p:cond delay="9000"/>
                            </p:stCondLst>
                            <p:childTnLst>
                              <p:par>
                                <p:cTn id="44" presetID="23" presetClass="entr" presetSubtype="528" fill="hold" grpId="0" nodeType="afterEffect">
                                  <p:stCondLst>
                                    <p:cond delay="1000"/>
                                  </p:stCondLst>
                                  <p:childTnLst>
                                    <p:set>
                                      <p:cBhvr>
                                        <p:cTn id="45" dur="1" fill="hold">
                                          <p:stCondLst>
                                            <p:cond delay="0"/>
                                          </p:stCondLst>
                                        </p:cTn>
                                        <p:tgtEl>
                                          <p:spTgt spid="147468"/>
                                        </p:tgtEl>
                                        <p:attrNameLst>
                                          <p:attrName>style.visibility</p:attrName>
                                        </p:attrNameLst>
                                      </p:cBhvr>
                                      <p:to>
                                        <p:strVal val="visible"/>
                                      </p:to>
                                    </p:set>
                                    <p:anim calcmode="lin" valueType="num">
                                      <p:cBhvr>
                                        <p:cTn id="46" dur="500" fill="hold"/>
                                        <p:tgtEl>
                                          <p:spTgt spid="147468"/>
                                        </p:tgtEl>
                                        <p:attrNameLst>
                                          <p:attrName>ppt_w</p:attrName>
                                        </p:attrNameLst>
                                      </p:cBhvr>
                                      <p:tavLst>
                                        <p:tav tm="0">
                                          <p:val>
                                            <p:fltVal val="0"/>
                                          </p:val>
                                        </p:tav>
                                        <p:tav tm="100000">
                                          <p:val>
                                            <p:strVal val="#ppt_w"/>
                                          </p:val>
                                        </p:tav>
                                      </p:tavLst>
                                    </p:anim>
                                    <p:anim calcmode="lin" valueType="num">
                                      <p:cBhvr>
                                        <p:cTn id="47" dur="500" fill="hold"/>
                                        <p:tgtEl>
                                          <p:spTgt spid="147468"/>
                                        </p:tgtEl>
                                        <p:attrNameLst>
                                          <p:attrName>ppt_h</p:attrName>
                                        </p:attrNameLst>
                                      </p:cBhvr>
                                      <p:tavLst>
                                        <p:tav tm="0">
                                          <p:val>
                                            <p:fltVal val="0"/>
                                          </p:val>
                                        </p:tav>
                                        <p:tav tm="100000">
                                          <p:val>
                                            <p:strVal val="#ppt_h"/>
                                          </p:val>
                                        </p:tav>
                                      </p:tavLst>
                                    </p:anim>
                                    <p:anim calcmode="lin" valueType="num">
                                      <p:cBhvr>
                                        <p:cTn id="48" dur="500" fill="hold"/>
                                        <p:tgtEl>
                                          <p:spTgt spid="147468"/>
                                        </p:tgtEl>
                                        <p:attrNameLst>
                                          <p:attrName>ppt_x</p:attrName>
                                        </p:attrNameLst>
                                      </p:cBhvr>
                                      <p:tavLst>
                                        <p:tav tm="0">
                                          <p:val>
                                            <p:fltVal val="0.5"/>
                                          </p:val>
                                        </p:tav>
                                        <p:tav tm="100000">
                                          <p:val>
                                            <p:strVal val="#ppt_x"/>
                                          </p:val>
                                        </p:tav>
                                      </p:tavLst>
                                    </p:anim>
                                    <p:anim calcmode="lin" valueType="num">
                                      <p:cBhvr>
                                        <p:cTn id="49" dur="500" fill="hold"/>
                                        <p:tgtEl>
                                          <p:spTgt spid="147468"/>
                                        </p:tgtEl>
                                        <p:attrNameLst>
                                          <p:attrName>ppt_y</p:attrName>
                                        </p:attrNameLst>
                                      </p:cBhvr>
                                      <p:tavLst>
                                        <p:tav tm="0">
                                          <p:val>
                                            <p:fltVal val="0.5"/>
                                          </p:val>
                                        </p:tav>
                                        <p:tav tm="100000">
                                          <p:val>
                                            <p:strVal val="#ppt_y"/>
                                          </p:val>
                                        </p:tav>
                                      </p:tavLst>
                                    </p:anim>
                                  </p:childTnLst>
                                </p:cTn>
                              </p:par>
                            </p:childTnLst>
                          </p:cTn>
                        </p:par>
                        <p:par>
                          <p:cTn id="50" fill="hold" nodeType="afterGroup">
                            <p:stCondLst>
                              <p:cond delay="10500"/>
                            </p:stCondLst>
                            <p:childTnLst>
                              <p:par>
                                <p:cTn id="51" presetID="23" presetClass="entr" presetSubtype="528" fill="hold" grpId="0" nodeType="afterEffect">
                                  <p:stCondLst>
                                    <p:cond delay="1000"/>
                                  </p:stCondLst>
                                  <p:childTnLst>
                                    <p:set>
                                      <p:cBhvr>
                                        <p:cTn id="52" dur="1" fill="hold">
                                          <p:stCondLst>
                                            <p:cond delay="0"/>
                                          </p:stCondLst>
                                        </p:cTn>
                                        <p:tgtEl>
                                          <p:spTgt spid="147469"/>
                                        </p:tgtEl>
                                        <p:attrNameLst>
                                          <p:attrName>style.visibility</p:attrName>
                                        </p:attrNameLst>
                                      </p:cBhvr>
                                      <p:to>
                                        <p:strVal val="visible"/>
                                      </p:to>
                                    </p:set>
                                    <p:anim calcmode="lin" valueType="num">
                                      <p:cBhvr>
                                        <p:cTn id="53" dur="500" fill="hold"/>
                                        <p:tgtEl>
                                          <p:spTgt spid="147469"/>
                                        </p:tgtEl>
                                        <p:attrNameLst>
                                          <p:attrName>ppt_w</p:attrName>
                                        </p:attrNameLst>
                                      </p:cBhvr>
                                      <p:tavLst>
                                        <p:tav tm="0">
                                          <p:val>
                                            <p:fltVal val="0"/>
                                          </p:val>
                                        </p:tav>
                                        <p:tav tm="100000">
                                          <p:val>
                                            <p:strVal val="#ppt_w"/>
                                          </p:val>
                                        </p:tav>
                                      </p:tavLst>
                                    </p:anim>
                                    <p:anim calcmode="lin" valueType="num">
                                      <p:cBhvr>
                                        <p:cTn id="54" dur="500" fill="hold"/>
                                        <p:tgtEl>
                                          <p:spTgt spid="147469"/>
                                        </p:tgtEl>
                                        <p:attrNameLst>
                                          <p:attrName>ppt_h</p:attrName>
                                        </p:attrNameLst>
                                      </p:cBhvr>
                                      <p:tavLst>
                                        <p:tav tm="0">
                                          <p:val>
                                            <p:fltVal val="0"/>
                                          </p:val>
                                        </p:tav>
                                        <p:tav tm="100000">
                                          <p:val>
                                            <p:strVal val="#ppt_h"/>
                                          </p:val>
                                        </p:tav>
                                      </p:tavLst>
                                    </p:anim>
                                    <p:anim calcmode="lin" valueType="num">
                                      <p:cBhvr>
                                        <p:cTn id="55" dur="500" fill="hold"/>
                                        <p:tgtEl>
                                          <p:spTgt spid="147469"/>
                                        </p:tgtEl>
                                        <p:attrNameLst>
                                          <p:attrName>ppt_x</p:attrName>
                                        </p:attrNameLst>
                                      </p:cBhvr>
                                      <p:tavLst>
                                        <p:tav tm="0">
                                          <p:val>
                                            <p:fltVal val="0.5"/>
                                          </p:val>
                                        </p:tav>
                                        <p:tav tm="100000">
                                          <p:val>
                                            <p:strVal val="#ppt_x"/>
                                          </p:val>
                                        </p:tav>
                                      </p:tavLst>
                                    </p:anim>
                                    <p:anim calcmode="lin" valueType="num">
                                      <p:cBhvr>
                                        <p:cTn id="56" dur="500" fill="hold"/>
                                        <p:tgtEl>
                                          <p:spTgt spid="147469"/>
                                        </p:tgtEl>
                                        <p:attrNameLst>
                                          <p:attrName>ppt_y</p:attrName>
                                        </p:attrNameLst>
                                      </p:cBhvr>
                                      <p:tavLst>
                                        <p:tav tm="0">
                                          <p:val>
                                            <p:fltVal val="0.5"/>
                                          </p:val>
                                        </p:tav>
                                        <p:tav tm="100000">
                                          <p:val>
                                            <p:strVal val="#ppt_y"/>
                                          </p:val>
                                        </p:tav>
                                      </p:tavLst>
                                    </p:anim>
                                  </p:childTnLst>
                                </p:cTn>
                              </p:par>
                            </p:childTnLst>
                          </p:cTn>
                        </p:par>
                        <p:par>
                          <p:cTn id="57" fill="hold" nodeType="afterGroup">
                            <p:stCondLst>
                              <p:cond delay="12000"/>
                            </p:stCondLst>
                            <p:childTnLst>
                              <p:par>
                                <p:cTn id="58" presetID="23" presetClass="entr" presetSubtype="528" fill="hold" grpId="0" nodeType="afterEffect">
                                  <p:stCondLst>
                                    <p:cond delay="1000"/>
                                  </p:stCondLst>
                                  <p:childTnLst>
                                    <p:set>
                                      <p:cBhvr>
                                        <p:cTn id="59" dur="1" fill="hold">
                                          <p:stCondLst>
                                            <p:cond delay="0"/>
                                          </p:stCondLst>
                                        </p:cTn>
                                        <p:tgtEl>
                                          <p:spTgt spid="147473"/>
                                        </p:tgtEl>
                                        <p:attrNameLst>
                                          <p:attrName>style.visibility</p:attrName>
                                        </p:attrNameLst>
                                      </p:cBhvr>
                                      <p:to>
                                        <p:strVal val="visible"/>
                                      </p:to>
                                    </p:set>
                                    <p:anim calcmode="lin" valueType="num">
                                      <p:cBhvr>
                                        <p:cTn id="60" dur="500" fill="hold"/>
                                        <p:tgtEl>
                                          <p:spTgt spid="147473"/>
                                        </p:tgtEl>
                                        <p:attrNameLst>
                                          <p:attrName>ppt_w</p:attrName>
                                        </p:attrNameLst>
                                      </p:cBhvr>
                                      <p:tavLst>
                                        <p:tav tm="0">
                                          <p:val>
                                            <p:fltVal val="0"/>
                                          </p:val>
                                        </p:tav>
                                        <p:tav tm="100000">
                                          <p:val>
                                            <p:strVal val="#ppt_w"/>
                                          </p:val>
                                        </p:tav>
                                      </p:tavLst>
                                    </p:anim>
                                    <p:anim calcmode="lin" valueType="num">
                                      <p:cBhvr>
                                        <p:cTn id="61" dur="500" fill="hold"/>
                                        <p:tgtEl>
                                          <p:spTgt spid="147473"/>
                                        </p:tgtEl>
                                        <p:attrNameLst>
                                          <p:attrName>ppt_h</p:attrName>
                                        </p:attrNameLst>
                                      </p:cBhvr>
                                      <p:tavLst>
                                        <p:tav tm="0">
                                          <p:val>
                                            <p:fltVal val="0"/>
                                          </p:val>
                                        </p:tav>
                                        <p:tav tm="100000">
                                          <p:val>
                                            <p:strVal val="#ppt_h"/>
                                          </p:val>
                                        </p:tav>
                                      </p:tavLst>
                                    </p:anim>
                                    <p:anim calcmode="lin" valueType="num">
                                      <p:cBhvr>
                                        <p:cTn id="62" dur="500" fill="hold"/>
                                        <p:tgtEl>
                                          <p:spTgt spid="147473"/>
                                        </p:tgtEl>
                                        <p:attrNameLst>
                                          <p:attrName>ppt_x</p:attrName>
                                        </p:attrNameLst>
                                      </p:cBhvr>
                                      <p:tavLst>
                                        <p:tav tm="0">
                                          <p:val>
                                            <p:fltVal val="0.5"/>
                                          </p:val>
                                        </p:tav>
                                        <p:tav tm="100000">
                                          <p:val>
                                            <p:strVal val="#ppt_x"/>
                                          </p:val>
                                        </p:tav>
                                      </p:tavLst>
                                    </p:anim>
                                    <p:anim calcmode="lin" valueType="num">
                                      <p:cBhvr>
                                        <p:cTn id="63" dur="500" fill="hold"/>
                                        <p:tgtEl>
                                          <p:spTgt spid="147473"/>
                                        </p:tgtEl>
                                        <p:attrNameLst>
                                          <p:attrName>ppt_y</p:attrName>
                                        </p:attrNameLst>
                                      </p:cBhvr>
                                      <p:tavLst>
                                        <p:tav tm="0">
                                          <p:val>
                                            <p:fltVal val="0.5"/>
                                          </p:val>
                                        </p:tav>
                                        <p:tav tm="100000">
                                          <p:val>
                                            <p:strVal val="#ppt_y"/>
                                          </p:val>
                                        </p:tav>
                                      </p:tavLst>
                                    </p:anim>
                                  </p:childTnLst>
                                </p:cTn>
                              </p:par>
                            </p:childTnLst>
                          </p:cTn>
                        </p:par>
                        <p:par>
                          <p:cTn id="64" fill="hold" nodeType="afterGroup">
                            <p:stCondLst>
                              <p:cond delay="13500"/>
                            </p:stCondLst>
                            <p:childTnLst>
                              <p:par>
                                <p:cTn id="65" presetID="23" presetClass="entr" presetSubtype="528" fill="hold" grpId="0" nodeType="afterEffect">
                                  <p:stCondLst>
                                    <p:cond delay="1000"/>
                                  </p:stCondLst>
                                  <p:childTnLst>
                                    <p:set>
                                      <p:cBhvr>
                                        <p:cTn id="66" dur="1" fill="hold">
                                          <p:stCondLst>
                                            <p:cond delay="0"/>
                                          </p:stCondLst>
                                        </p:cTn>
                                        <p:tgtEl>
                                          <p:spTgt spid="147470"/>
                                        </p:tgtEl>
                                        <p:attrNameLst>
                                          <p:attrName>style.visibility</p:attrName>
                                        </p:attrNameLst>
                                      </p:cBhvr>
                                      <p:to>
                                        <p:strVal val="visible"/>
                                      </p:to>
                                    </p:set>
                                    <p:anim calcmode="lin" valueType="num">
                                      <p:cBhvr>
                                        <p:cTn id="67" dur="500" fill="hold"/>
                                        <p:tgtEl>
                                          <p:spTgt spid="147470"/>
                                        </p:tgtEl>
                                        <p:attrNameLst>
                                          <p:attrName>ppt_w</p:attrName>
                                        </p:attrNameLst>
                                      </p:cBhvr>
                                      <p:tavLst>
                                        <p:tav tm="0">
                                          <p:val>
                                            <p:fltVal val="0"/>
                                          </p:val>
                                        </p:tav>
                                        <p:tav tm="100000">
                                          <p:val>
                                            <p:strVal val="#ppt_w"/>
                                          </p:val>
                                        </p:tav>
                                      </p:tavLst>
                                    </p:anim>
                                    <p:anim calcmode="lin" valueType="num">
                                      <p:cBhvr>
                                        <p:cTn id="68" dur="500" fill="hold"/>
                                        <p:tgtEl>
                                          <p:spTgt spid="147470"/>
                                        </p:tgtEl>
                                        <p:attrNameLst>
                                          <p:attrName>ppt_h</p:attrName>
                                        </p:attrNameLst>
                                      </p:cBhvr>
                                      <p:tavLst>
                                        <p:tav tm="0">
                                          <p:val>
                                            <p:fltVal val="0"/>
                                          </p:val>
                                        </p:tav>
                                        <p:tav tm="100000">
                                          <p:val>
                                            <p:strVal val="#ppt_h"/>
                                          </p:val>
                                        </p:tav>
                                      </p:tavLst>
                                    </p:anim>
                                    <p:anim calcmode="lin" valueType="num">
                                      <p:cBhvr>
                                        <p:cTn id="69" dur="500" fill="hold"/>
                                        <p:tgtEl>
                                          <p:spTgt spid="147470"/>
                                        </p:tgtEl>
                                        <p:attrNameLst>
                                          <p:attrName>ppt_x</p:attrName>
                                        </p:attrNameLst>
                                      </p:cBhvr>
                                      <p:tavLst>
                                        <p:tav tm="0">
                                          <p:val>
                                            <p:fltVal val="0.5"/>
                                          </p:val>
                                        </p:tav>
                                        <p:tav tm="100000">
                                          <p:val>
                                            <p:strVal val="#ppt_x"/>
                                          </p:val>
                                        </p:tav>
                                      </p:tavLst>
                                    </p:anim>
                                    <p:anim calcmode="lin" valueType="num">
                                      <p:cBhvr>
                                        <p:cTn id="70" dur="500" fill="hold"/>
                                        <p:tgtEl>
                                          <p:spTgt spid="147470"/>
                                        </p:tgtEl>
                                        <p:attrNameLst>
                                          <p:attrName>ppt_y</p:attrName>
                                        </p:attrNameLst>
                                      </p:cBhvr>
                                      <p:tavLst>
                                        <p:tav tm="0">
                                          <p:val>
                                            <p:fltVal val="0.5"/>
                                          </p:val>
                                        </p:tav>
                                        <p:tav tm="100000">
                                          <p:val>
                                            <p:strVal val="#ppt_y"/>
                                          </p:val>
                                        </p:tav>
                                      </p:tavLst>
                                    </p:anim>
                                  </p:childTnLst>
                                </p:cTn>
                              </p:par>
                            </p:childTnLst>
                          </p:cTn>
                        </p:par>
                        <p:par>
                          <p:cTn id="71" fill="hold" nodeType="afterGroup">
                            <p:stCondLst>
                              <p:cond delay="15000"/>
                            </p:stCondLst>
                            <p:childTnLst>
                              <p:par>
                                <p:cTn id="72" presetID="23" presetClass="entr" presetSubtype="528" fill="hold" grpId="0" nodeType="afterEffect">
                                  <p:stCondLst>
                                    <p:cond delay="1000"/>
                                  </p:stCondLst>
                                  <p:childTnLst>
                                    <p:set>
                                      <p:cBhvr>
                                        <p:cTn id="73" dur="1" fill="hold">
                                          <p:stCondLst>
                                            <p:cond delay="0"/>
                                          </p:stCondLst>
                                        </p:cTn>
                                        <p:tgtEl>
                                          <p:spTgt spid="147471"/>
                                        </p:tgtEl>
                                        <p:attrNameLst>
                                          <p:attrName>style.visibility</p:attrName>
                                        </p:attrNameLst>
                                      </p:cBhvr>
                                      <p:to>
                                        <p:strVal val="visible"/>
                                      </p:to>
                                    </p:set>
                                    <p:anim calcmode="lin" valueType="num">
                                      <p:cBhvr>
                                        <p:cTn id="74" dur="500" fill="hold"/>
                                        <p:tgtEl>
                                          <p:spTgt spid="147471"/>
                                        </p:tgtEl>
                                        <p:attrNameLst>
                                          <p:attrName>ppt_w</p:attrName>
                                        </p:attrNameLst>
                                      </p:cBhvr>
                                      <p:tavLst>
                                        <p:tav tm="0">
                                          <p:val>
                                            <p:fltVal val="0"/>
                                          </p:val>
                                        </p:tav>
                                        <p:tav tm="100000">
                                          <p:val>
                                            <p:strVal val="#ppt_w"/>
                                          </p:val>
                                        </p:tav>
                                      </p:tavLst>
                                    </p:anim>
                                    <p:anim calcmode="lin" valueType="num">
                                      <p:cBhvr>
                                        <p:cTn id="75" dur="500" fill="hold"/>
                                        <p:tgtEl>
                                          <p:spTgt spid="147471"/>
                                        </p:tgtEl>
                                        <p:attrNameLst>
                                          <p:attrName>ppt_h</p:attrName>
                                        </p:attrNameLst>
                                      </p:cBhvr>
                                      <p:tavLst>
                                        <p:tav tm="0">
                                          <p:val>
                                            <p:fltVal val="0"/>
                                          </p:val>
                                        </p:tav>
                                        <p:tav tm="100000">
                                          <p:val>
                                            <p:strVal val="#ppt_h"/>
                                          </p:val>
                                        </p:tav>
                                      </p:tavLst>
                                    </p:anim>
                                    <p:anim calcmode="lin" valueType="num">
                                      <p:cBhvr>
                                        <p:cTn id="76" dur="500" fill="hold"/>
                                        <p:tgtEl>
                                          <p:spTgt spid="147471"/>
                                        </p:tgtEl>
                                        <p:attrNameLst>
                                          <p:attrName>ppt_x</p:attrName>
                                        </p:attrNameLst>
                                      </p:cBhvr>
                                      <p:tavLst>
                                        <p:tav tm="0">
                                          <p:val>
                                            <p:fltVal val="0.5"/>
                                          </p:val>
                                        </p:tav>
                                        <p:tav tm="100000">
                                          <p:val>
                                            <p:strVal val="#ppt_x"/>
                                          </p:val>
                                        </p:tav>
                                      </p:tavLst>
                                    </p:anim>
                                    <p:anim calcmode="lin" valueType="num">
                                      <p:cBhvr>
                                        <p:cTn id="77" dur="500" fill="hold"/>
                                        <p:tgtEl>
                                          <p:spTgt spid="1474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allAtOnce"/>
      <p:bldP spid="147462" grpId="0" animBg="1"/>
      <p:bldP spid="147464" grpId="0" animBg="1"/>
      <p:bldP spid="147465" grpId="0" animBg="1"/>
      <p:bldP spid="147466" grpId="0" animBg="1"/>
      <p:bldP spid="147467" grpId="0" animBg="1"/>
      <p:bldP spid="147468" grpId="0" animBg="1"/>
      <p:bldP spid="147469" grpId="0" animBg="1"/>
      <p:bldP spid="147470" grpId="0" animBg="1"/>
      <p:bldP spid="147471" grpId="0" animBg="1"/>
      <p:bldP spid="14747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BEFD1-2EE4-439F-9FFC-767CAD589B40}"/>
              </a:ext>
            </a:extLst>
          </p:cNvPr>
          <p:cNvSpPr>
            <a:spLocks noGrp="1"/>
          </p:cNvSpPr>
          <p:nvPr>
            <p:ph type="title"/>
          </p:nvPr>
        </p:nvSpPr>
        <p:spPr/>
        <p:txBody>
          <a:bodyPr/>
          <a:lstStyle/>
          <a:p>
            <a:r>
              <a:rPr lang="en-GB" dirty="0"/>
              <a:t>Teaching</a:t>
            </a:r>
          </a:p>
        </p:txBody>
      </p:sp>
      <p:sp>
        <p:nvSpPr>
          <p:cNvPr id="17" name="Text Placeholder 16">
            <a:extLst>
              <a:ext uri="{FF2B5EF4-FFF2-40B4-BE49-F238E27FC236}">
                <a16:creationId xmlns:a16="http://schemas.microsoft.com/office/drawing/2014/main" id="{09271156-33CD-470F-9208-EA30A31FD3A9}"/>
              </a:ext>
            </a:extLst>
          </p:cNvPr>
          <p:cNvSpPr>
            <a:spLocks noGrp="1"/>
          </p:cNvSpPr>
          <p:nvPr>
            <p:ph type="body" sz="quarter" idx="15"/>
          </p:nvPr>
        </p:nvSpPr>
        <p:spPr/>
        <p:txBody>
          <a:bodyPr/>
          <a:lstStyle/>
          <a:p>
            <a:endParaRPr lang="en-GB" dirty="0"/>
          </a:p>
        </p:txBody>
      </p:sp>
      <p:sp>
        <p:nvSpPr>
          <p:cNvPr id="18" name="Text Placeholder 17">
            <a:extLst>
              <a:ext uri="{FF2B5EF4-FFF2-40B4-BE49-F238E27FC236}">
                <a16:creationId xmlns:a16="http://schemas.microsoft.com/office/drawing/2014/main" id="{9D4CAF7C-D97D-41FD-9808-C3695A9AB3C1}"/>
              </a:ext>
            </a:extLst>
          </p:cNvPr>
          <p:cNvSpPr>
            <a:spLocks noGrp="1"/>
          </p:cNvSpPr>
          <p:nvPr>
            <p:ph type="body" sz="quarter" idx="16"/>
          </p:nvPr>
        </p:nvSpPr>
        <p:spPr/>
        <p:txBody>
          <a:bodyPr/>
          <a:lstStyle/>
          <a:p>
            <a:endParaRPr lang="en-GB" dirty="0"/>
          </a:p>
        </p:txBody>
      </p:sp>
      <p:sp>
        <p:nvSpPr>
          <p:cNvPr id="3" name="Rectangle 2"/>
          <p:cNvSpPr/>
          <p:nvPr/>
        </p:nvSpPr>
        <p:spPr>
          <a:xfrm>
            <a:off x="4905879" y="879163"/>
            <a:ext cx="3941768" cy="369332"/>
          </a:xfrm>
          <a:prstGeom prst="rect">
            <a:avLst/>
          </a:prstGeom>
        </p:spPr>
        <p:txBody>
          <a:bodyPr wrap="square">
            <a:spAutoFit/>
          </a:bodyPr>
          <a:lstStyle/>
          <a:p>
            <a:pPr>
              <a:buNone/>
            </a:pPr>
            <a:endParaRPr lang="en-GB" b="1" dirty="0">
              <a:latin typeface="+mj-lt"/>
              <a:ea typeface="Segoe UI" panose="020B0502040204020203" pitchFamily="34" charset="0"/>
              <a:cs typeface="Segoe UI" panose="020B0502040204020203" pitchFamily="34" charset="0"/>
            </a:endParaRPr>
          </a:p>
        </p:txBody>
      </p:sp>
      <p:sp>
        <p:nvSpPr>
          <p:cNvPr id="5" name="TextBox 4"/>
          <p:cNvSpPr txBox="1"/>
          <p:nvPr/>
        </p:nvSpPr>
        <p:spPr>
          <a:xfrm>
            <a:off x="601420" y="1493822"/>
            <a:ext cx="914400" cy="914400"/>
          </a:xfrm>
          <a:prstGeom prst="rect">
            <a:avLst/>
          </a:prstGeom>
          <a:noFill/>
        </p:spPr>
        <p:txBody>
          <a:bodyPr wrap="none" rtlCol="0">
            <a:noAutofit/>
          </a:bodyPr>
          <a:lstStyle/>
          <a:p>
            <a:pPr>
              <a:lnSpc>
                <a:spcPct val="90000"/>
              </a:lnSpc>
              <a:spcAft>
                <a:spcPts val="600"/>
              </a:spcAft>
            </a:pPr>
            <a:endParaRPr lang="en-GB" dirty="0">
              <a:latin typeface="Arial" panose="020B0604020202020204" pitchFamily="34" charset="0"/>
              <a:cs typeface="Arial" panose="020B0604020202020204" pitchFamily="34" charset="0"/>
            </a:endParaRPr>
          </a:p>
        </p:txBody>
      </p:sp>
      <p:pic>
        <p:nvPicPr>
          <p:cNvPr id="9" name="Picture 8" descr="28615-0024.jpg"/>
          <p:cNvPicPr>
            <a:picLocks noChangeAspect="1"/>
          </p:cNvPicPr>
          <p:nvPr/>
        </p:nvPicPr>
        <p:blipFill rotWithShape="1">
          <a:blip r:embed="rId3" cstate="print">
            <a:extLst>
              <a:ext uri="{28A0092B-C50C-407E-A947-70E740481C1C}">
                <a14:useLocalDpi xmlns:a14="http://schemas.microsoft.com/office/drawing/2010/main" val="0"/>
              </a:ext>
            </a:extLst>
          </a:blip>
          <a:srcRect l="14490" t="28" r="39453" b="-1202"/>
          <a:stretch/>
        </p:blipFill>
        <p:spPr>
          <a:xfrm>
            <a:off x="129309" y="490400"/>
            <a:ext cx="4248472" cy="6174000"/>
          </a:xfrm>
          <a:prstGeom prst="rect">
            <a:avLst/>
          </a:prstGeom>
        </p:spPr>
      </p:pic>
      <p:sp>
        <p:nvSpPr>
          <p:cNvPr id="8" name="Rectangle 7"/>
          <p:cNvSpPr/>
          <p:nvPr/>
        </p:nvSpPr>
        <p:spPr>
          <a:xfrm>
            <a:off x="4864685" y="817903"/>
            <a:ext cx="3982962" cy="5863913"/>
          </a:xfrm>
          <a:prstGeom prst="rect">
            <a:avLst/>
          </a:prstGeom>
        </p:spPr>
        <p:txBody>
          <a:bodyPr wrap="square">
            <a:spAutoFit/>
          </a:bodyPr>
          <a:lstStyle/>
          <a:p>
            <a:pPr lvl="0">
              <a:lnSpc>
                <a:spcPct val="107000"/>
              </a:lnSpc>
              <a:spcAft>
                <a:spcPts val="800"/>
              </a:spcAft>
              <a:tabLst>
                <a:tab pos="457200" algn="l"/>
              </a:tabLst>
            </a:pPr>
            <a:r>
              <a:rPr lang="en-GB" sz="2400"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Some final rules to remember</a:t>
            </a:r>
          </a:p>
          <a:p>
            <a:pPr marL="285750" lvl="0" indent="-28575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Research courses thoroughly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Be specific – don’t be vague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Be honest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Try to sound interesting and interested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Express yourself clearly</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be negative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Organise your statement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repeat yourself</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Check spelling and grammar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ü"/>
              <a:tabLst>
                <a:tab pos="457200" algn="l"/>
              </a:tabLst>
            </a:pPr>
            <a:r>
              <a:rPr lang="en-GB" b="1" dirty="0">
                <a:latin typeface="Arial" panose="020B0604020202020204" pitchFamily="34" charset="0"/>
                <a:ea typeface="Calibri" panose="020F0502020204030204" pitchFamily="34" charset="0"/>
                <a:cs typeface="Times New Roman" panose="02020603050405020304" pitchFamily="18" charset="0"/>
              </a:rPr>
              <a:t>Don’t misuse words in an attempt to sound clever</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3C9F54C-4A6D-4B00-B011-881FFEF4320B}"/>
              </a:ext>
            </a:extLst>
          </p:cNvPr>
          <p:cNvSpPr txBox="1"/>
          <p:nvPr/>
        </p:nvSpPr>
        <p:spPr>
          <a:xfrm>
            <a:off x="6278387" y="355600"/>
            <a:ext cx="2736304" cy="51996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08829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sz="2800" dirty="0"/>
              <a:t>What do admissions tutors look for in applications?</a:t>
            </a:r>
          </a:p>
        </p:txBody>
      </p:sp>
      <p:sp>
        <p:nvSpPr>
          <p:cNvPr id="128003" name="Rectangle 3"/>
          <p:cNvSpPr>
            <a:spLocks noGrp="1" noChangeArrowheads="1"/>
          </p:cNvSpPr>
          <p:nvPr>
            <p:ph type="body" idx="1"/>
          </p:nvPr>
        </p:nvSpPr>
        <p:spPr/>
        <p:txBody>
          <a:bodyPr/>
          <a:lstStyle/>
          <a:p>
            <a:pPr eaLnBrk="1" hangingPunct="1">
              <a:lnSpc>
                <a:spcPct val="80000"/>
              </a:lnSpc>
            </a:pPr>
            <a:r>
              <a:rPr lang="en-GB" dirty="0"/>
              <a:t>Accuracy</a:t>
            </a:r>
          </a:p>
          <a:p>
            <a:pPr eaLnBrk="1" hangingPunct="1">
              <a:lnSpc>
                <a:spcPct val="80000"/>
              </a:lnSpc>
            </a:pPr>
            <a:r>
              <a:rPr lang="en-GB" dirty="0"/>
              <a:t>Exam results – GCSEs, AS Levels</a:t>
            </a:r>
          </a:p>
          <a:p>
            <a:pPr eaLnBrk="1" hangingPunct="1">
              <a:lnSpc>
                <a:spcPct val="80000"/>
              </a:lnSpc>
            </a:pPr>
            <a:r>
              <a:rPr lang="en-GB" dirty="0"/>
              <a:t>Choice of A-Levels</a:t>
            </a:r>
          </a:p>
          <a:p>
            <a:pPr eaLnBrk="1" hangingPunct="1">
              <a:lnSpc>
                <a:spcPct val="80000"/>
              </a:lnSpc>
            </a:pPr>
            <a:r>
              <a:rPr lang="en-GB" dirty="0"/>
              <a:t>Predicted grades</a:t>
            </a:r>
          </a:p>
          <a:p>
            <a:pPr eaLnBrk="1" hangingPunct="1">
              <a:lnSpc>
                <a:spcPct val="80000"/>
              </a:lnSpc>
            </a:pPr>
            <a:r>
              <a:rPr lang="en-GB" dirty="0"/>
              <a:t>Academic reference from school/college</a:t>
            </a:r>
          </a:p>
          <a:p>
            <a:pPr eaLnBrk="1" hangingPunct="1">
              <a:lnSpc>
                <a:spcPct val="80000"/>
              </a:lnSpc>
            </a:pPr>
            <a:r>
              <a:rPr lang="en-GB" dirty="0"/>
              <a:t>Personal statement</a:t>
            </a:r>
          </a:p>
          <a:p>
            <a:pPr lvl="1" eaLnBrk="1" hangingPunct="1">
              <a:lnSpc>
                <a:spcPct val="80000"/>
              </a:lnSpc>
            </a:pPr>
            <a:r>
              <a:rPr lang="en-GB" dirty="0"/>
              <a:t>Motivation and commitment to the subject</a:t>
            </a:r>
          </a:p>
          <a:p>
            <a:pPr lvl="1" eaLnBrk="1" hangingPunct="1">
              <a:lnSpc>
                <a:spcPct val="80000"/>
              </a:lnSpc>
            </a:pPr>
            <a:r>
              <a:rPr lang="en-GB" dirty="0"/>
              <a:t>Suitability to the course/institution</a:t>
            </a:r>
          </a:p>
          <a:p>
            <a:pPr lvl="1" eaLnBrk="1" hangingPunct="1">
              <a:lnSpc>
                <a:spcPct val="80000"/>
              </a:lnSpc>
            </a:pPr>
            <a:r>
              <a:rPr lang="en-GB" dirty="0"/>
              <a:t>Nature of the competition – how do you compare?</a:t>
            </a:r>
          </a:p>
        </p:txBody>
      </p:sp>
      <p:grpSp>
        <p:nvGrpSpPr>
          <p:cNvPr id="128010" name="Group 10"/>
          <p:cNvGrpSpPr>
            <a:grpSpLocks/>
          </p:cNvGrpSpPr>
          <p:nvPr/>
        </p:nvGrpSpPr>
        <p:grpSpPr bwMode="auto">
          <a:xfrm>
            <a:off x="5076056" y="2060575"/>
            <a:ext cx="3744913" cy="1584325"/>
            <a:chOff x="3016" y="1298"/>
            <a:chExt cx="2359" cy="998"/>
          </a:xfrm>
        </p:grpSpPr>
        <p:sp>
          <p:nvSpPr>
            <p:cNvPr id="11270" name="AutoShape 5"/>
            <p:cNvSpPr>
              <a:spLocks/>
            </p:cNvSpPr>
            <p:nvPr/>
          </p:nvSpPr>
          <p:spPr bwMode="auto">
            <a:xfrm>
              <a:off x="3016" y="1344"/>
              <a:ext cx="589" cy="952"/>
            </a:xfrm>
            <a:prstGeom prst="rightBrace">
              <a:avLst>
                <a:gd name="adj1" fmla="val 13469"/>
                <a:gd name="adj2" fmla="val 50000"/>
              </a:avLst>
            </a:prstGeom>
            <a:noFill/>
            <a:ln w="127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0" fontAlgn="base" hangingPunct="0">
                <a:spcBef>
                  <a:spcPct val="0"/>
                </a:spcBef>
                <a:spcAft>
                  <a:spcPct val="0"/>
                </a:spcAft>
              </a:pPr>
              <a:endParaRPr lang="en-US" sz="1200">
                <a:solidFill>
                  <a:srgbClr val="323D43"/>
                </a:solidFill>
                <a:latin typeface="Lucida Sans" pitchFamily="34" charset="0"/>
              </a:endParaRPr>
            </a:p>
          </p:txBody>
        </p:sp>
        <p:sp>
          <p:nvSpPr>
            <p:cNvPr id="11271" name="Text Box 9"/>
            <p:cNvSpPr txBox="1">
              <a:spLocks noChangeArrowheads="1"/>
            </p:cNvSpPr>
            <p:nvPr/>
          </p:nvSpPr>
          <p:spPr bwMode="auto">
            <a:xfrm>
              <a:off x="3651" y="1298"/>
              <a:ext cx="1724"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fontAlgn="base">
                <a:spcBef>
                  <a:spcPct val="50000"/>
                </a:spcBef>
                <a:spcAft>
                  <a:spcPct val="0"/>
                </a:spcAft>
              </a:pPr>
              <a:r>
                <a:rPr lang="en-GB" sz="2400" dirty="0">
                  <a:solidFill>
                    <a:srgbClr val="323D43"/>
                  </a:solidFill>
                  <a:latin typeface="+mj-lt"/>
                </a:rPr>
                <a:t>Careful research to make sure the right courses are chosen is vital…</a:t>
              </a:r>
            </a:p>
          </p:txBody>
        </p:sp>
      </p:grpSp>
      <p:pic>
        <p:nvPicPr>
          <p:cNvPr id="27650" name="Picture 2" descr="G:\6th Form Enrichment\6f tile- Sixth Form_NL_1 inch ti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116632"/>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2397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fade">
                                      <p:cBhvr>
                                        <p:cTn id="7" dur="1000"/>
                                        <p:tgtEl>
                                          <p:spTgt spid="12800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animEffect transition="in" filter="fade">
                                      <p:cBhvr>
                                        <p:cTn id="11" dur="1000"/>
                                        <p:tgtEl>
                                          <p:spTgt spid="12800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animEffect transition="in" filter="fade">
                                      <p:cBhvr>
                                        <p:cTn id="15" dur="1000"/>
                                        <p:tgtEl>
                                          <p:spTgt spid="12800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animEffect transition="in" filter="fade">
                                      <p:cBhvr>
                                        <p:cTn id="19" dur="1000"/>
                                        <p:tgtEl>
                                          <p:spTgt spid="12800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28003">
                                            <p:txEl>
                                              <p:pRg st="4" end="4"/>
                                            </p:txEl>
                                          </p:spTgt>
                                        </p:tgtEl>
                                        <p:attrNameLst>
                                          <p:attrName>style.visibility</p:attrName>
                                        </p:attrNameLst>
                                      </p:cBhvr>
                                      <p:to>
                                        <p:strVal val="visible"/>
                                      </p:to>
                                    </p:set>
                                    <p:animEffect transition="in" filter="fade">
                                      <p:cBhvr>
                                        <p:cTn id="23" dur="1000"/>
                                        <p:tgtEl>
                                          <p:spTgt spid="12800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8010"/>
                                        </p:tgtEl>
                                        <p:attrNameLst>
                                          <p:attrName>style.visibility</p:attrName>
                                        </p:attrNameLst>
                                      </p:cBhvr>
                                      <p:to>
                                        <p:strVal val="visible"/>
                                      </p:to>
                                    </p:set>
                                    <p:animEffect transition="in" filter="wipe(left)">
                                      <p:cBhvr>
                                        <p:cTn id="27" dur="1000"/>
                                        <p:tgtEl>
                                          <p:spTgt spid="128010"/>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28003">
                                            <p:txEl>
                                              <p:pRg st="5" end="5"/>
                                            </p:txEl>
                                          </p:spTgt>
                                        </p:tgtEl>
                                        <p:attrNameLst>
                                          <p:attrName>style.visibility</p:attrName>
                                        </p:attrNameLst>
                                      </p:cBhvr>
                                      <p:to>
                                        <p:strVal val="visible"/>
                                      </p:to>
                                    </p:set>
                                    <p:animEffect transition="in" filter="fade">
                                      <p:cBhvr>
                                        <p:cTn id="31" dur="1000"/>
                                        <p:tgtEl>
                                          <p:spTgt spid="128003">
                                            <p:txEl>
                                              <p:pRg st="5" end="5"/>
                                            </p:txEl>
                                          </p:spTgt>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28003">
                                            <p:txEl>
                                              <p:pRg st="6" end="6"/>
                                            </p:txEl>
                                          </p:spTgt>
                                        </p:tgtEl>
                                        <p:attrNameLst>
                                          <p:attrName>style.visibility</p:attrName>
                                        </p:attrNameLst>
                                      </p:cBhvr>
                                      <p:to>
                                        <p:strVal val="visible"/>
                                      </p:to>
                                    </p:set>
                                    <p:animEffect transition="in" filter="fade">
                                      <p:cBhvr>
                                        <p:cTn id="35" dur="1000"/>
                                        <p:tgtEl>
                                          <p:spTgt spid="128003">
                                            <p:txEl>
                                              <p:pRg st="6" end="6"/>
                                            </p:txEl>
                                          </p:spTgt>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28003">
                                            <p:txEl>
                                              <p:pRg st="7" end="7"/>
                                            </p:txEl>
                                          </p:spTgt>
                                        </p:tgtEl>
                                        <p:attrNameLst>
                                          <p:attrName>style.visibility</p:attrName>
                                        </p:attrNameLst>
                                      </p:cBhvr>
                                      <p:to>
                                        <p:strVal val="visible"/>
                                      </p:to>
                                    </p:set>
                                    <p:animEffect transition="in" filter="fade">
                                      <p:cBhvr>
                                        <p:cTn id="39" dur="1000"/>
                                        <p:tgtEl>
                                          <p:spTgt spid="128003">
                                            <p:txEl>
                                              <p:pRg st="7" end="7"/>
                                            </p:txEl>
                                          </p:spTgt>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28003">
                                            <p:txEl>
                                              <p:pRg st="8" end="8"/>
                                            </p:txEl>
                                          </p:spTgt>
                                        </p:tgtEl>
                                        <p:attrNameLst>
                                          <p:attrName>style.visibility</p:attrName>
                                        </p:attrNameLst>
                                      </p:cBhvr>
                                      <p:to>
                                        <p:strVal val="visible"/>
                                      </p:to>
                                    </p:set>
                                    <p:animEffect transition="in" filter="fade">
                                      <p:cBhvr>
                                        <p:cTn id="43" dur="1000"/>
                                        <p:tgtEl>
                                          <p:spTgt spid="1280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GB" dirty="0">
                <a:solidFill>
                  <a:srgbClr val="016283"/>
                </a:solidFill>
              </a:rPr>
              <a:t>Be original…</a:t>
            </a:r>
          </a:p>
        </p:txBody>
      </p:sp>
      <p:sp>
        <p:nvSpPr>
          <p:cNvPr id="223236" name="Text Box 4"/>
          <p:cNvSpPr txBox="1">
            <a:spLocks noChangeArrowheads="1"/>
          </p:cNvSpPr>
          <p:nvPr/>
        </p:nvSpPr>
        <p:spPr bwMode="auto">
          <a:xfrm>
            <a:off x="179388" y="1412875"/>
            <a:ext cx="8569325" cy="133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lgn="ctr" eaLnBrk="0" fontAlgn="base" hangingPunct="0">
              <a:spcBef>
                <a:spcPct val="0"/>
              </a:spcBef>
              <a:spcAft>
                <a:spcPct val="0"/>
              </a:spcAft>
            </a:pPr>
            <a:endParaRPr lang="en-GB" sz="2400" dirty="0">
              <a:solidFill>
                <a:srgbClr val="323D43"/>
              </a:solidFill>
              <a:latin typeface="Georgia" pitchFamily="18" charset="0"/>
            </a:endParaRPr>
          </a:p>
          <a:p>
            <a:pPr algn="ctr" eaLnBrk="0" fontAlgn="base" hangingPunct="0">
              <a:spcBef>
                <a:spcPct val="0"/>
              </a:spcBef>
              <a:spcAft>
                <a:spcPct val="0"/>
              </a:spcAft>
            </a:pPr>
            <a:r>
              <a:rPr lang="en-GB" sz="2400" dirty="0">
                <a:solidFill>
                  <a:srgbClr val="323D43"/>
                </a:solidFill>
                <a:latin typeface="Georgia" pitchFamily="18" charset="0"/>
              </a:rPr>
              <a:t>“</a:t>
            </a:r>
            <a:r>
              <a:rPr lang="en-GB" sz="2400" dirty="0">
                <a:solidFill>
                  <a:srgbClr val="323D43"/>
                </a:solidFill>
              </a:rPr>
              <a:t>I want you to tell me about </a:t>
            </a:r>
            <a:r>
              <a:rPr lang="en-GB" sz="2400" dirty="0">
                <a:solidFill>
                  <a:srgbClr val="FF0000"/>
                </a:solidFill>
              </a:rPr>
              <a:t>you</a:t>
            </a:r>
            <a:r>
              <a:rPr lang="en-GB" sz="2400" dirty="0">
                <a:solidFill>
                  <a:srgbClr val="323D43"/>
                </a:solidFill>
              </a:rPr>
              <a:t> as a real, three-dimensional person.”</a:t>
            </a:r>
            <a:endParaRPr lang="en-GB" sz="2400" dirty="0">
              <a:solidFill>
                <a:srgbClr val="323D43"/>
              </a:solidFill>
              <a:latin typeface="Georgia" pitchFamily="18" charset="0"/>
            </a:endParaRPr>
          </a:p>
          <a:p>
            <a:pPr algn="r" eaLnBrk="0" fontAlgn="base" hangingPunct="0">
              <a:spcBef>
                <a:spcPct val="0"/>
              </a:spcBef>
              <a:spcAft>
                <a:spcPct val="0"/>
              </a:spcAft>
            </a:pPr>
            <a:r>
              <a:rPr lang="en-GB" dirty="0">
                <a:solidFill>
                  <a:srgbClr val="323D43"/>
                </a:solidFill>
                <a:latin typeface="Georgia" pitchFamily="18" charset="0"/>
              </a:rPr>
              <a:t>Dr Jon Scott, University of Leicester</a:t>
            </a:r>
          </a:p>
        </p:txBody>
      </p:sp>
      <p:sp>
        <p:nvSpPr>
          <p:cNvPr id="2" name="TextBox 1"/>
          <p:cNvSpPr txBox="1"/>
          <p:nvPr/>
        </p:nvSpPr>
        <p:spPr>
          <a:xfrm>
            <a:off x="384175" y="4751388"/>
            <a:ext cx="8353425" cy="1754187"/>
          </a:xfrm>
          <a:prstGeom prst="rect">
            <a:avLst/>
          </a:prstGeom>
          <a:noFill/>
        </p:spPr>
        <p:txBody>
          <a:bodyPr>
            <a:spAutoFit/>
          </a:bodyPr>
          <a:lstStyle/>
          <a:p>
            <a:pPr algn="ctr" eaLnBrk="0" fontAlgn="base" hangingPunct="0">
              <a:spcBef>
                <a:spcPct val="0"/>
              </a:spcBef>
              <a:spcAft>
                <a:spcPct val="0"/>
              </a:spcAft>
              <a:defRPr/>
            </a:pPr>
            <a:r>
              <a:rPr lang="en-GB" sz="2400" dirty="0">
                <a:solidFill>
                  <a:srgbClr val="323D43"/>
                </a:solidFill>
                <a:latin typeface="Lucida Sans" pitchFamily="34" charset="0"/>
              </a:rPr>
              <a:t>“It is important that you write it in</a:t>
            </a:r>
          </a:p>
          <a:p>
            <a:pPr algn="ctr" eaLnBrk="0" fontAlgn="base" hangingPunct="0">
              <a:spcBef>
                <a:spcPct val="0"/>
              </a:spcBef>
              <a:spcAft>
                <a:spcPct val="0"/>
              </a:spcAft>
              <a:defRPr/>
            </a:pPr>
            <a:r>
              <a:rPr lang="en-GB" sz="2400" dirty="0">
                <a:solidFill>
                  <a:srgbClr val="323D43"/>
                </a:solidFill>
                <a:latin typeface="Lucida Sans" pitchFamily="34" charset="0"/>
              </a:rPr>
              <a:t>your own style rather than </a:t>
            </a:r>
            <a:r>
              <a:rPr lang="en-GB" sz="2400" dirty="0">
                <a:solidFill>
                  <a:srgbClr val="FF0000"/>
                </a:solidFill>
                <a:latin typeface="Lucida Sans" pitchFamily="34" charset="0"/>
              </a:rPr>
              <a:t>trying to conform </a:t>
            </a:r>
            <a:r>
              <a:rPr lang="en-GB" sz="2400" dirty="0">
                <a:solidFill>
                  <a:srgbClr val="323D43"/>
                </a:solidFill>
                <a:latin typeface="Lucida Sans" pitchFamily="34" charset="0"/>
              </a:rPr>
              <a:t>to what</a:t>
            </a:r>
          </a:p>
          <a:p>
            <a:pPr algn="ctr" eaLnBrk="0" fontAlgn="base" hangingPunct="0">
              <a:spcBef>
                <a:spcPct val="0"/>
              </a:spcBef>
              <a:spcAft>
                <a:spcPct val="0"/>
              </a:spcAft>
              <a:defRPr/>
            </a:pPr>
            <a:r>
              <a:rPr lang="en-GB" sz="2400" dirty="0">
                <a:solidFill>
                  <a:srgbClr val="323D43"/>
                </a:solidFill>
                <a:latin typeface="Lucida Sans" pitchFamily="34" charset="0"/>
              </a:rPr>
              <a:t>someone else thinks is right.”</a:t>
            </a:r>
          </a:p>
          <a:p>
            <a:pPr algn="ctr" eaLnBrk="0" fontAlgn="base" hangingPunct="0">
              <a:spcBef>
                <a:spcPct val="0"/>
              </a:spcBef>
              <a:spcAft>
                <a:spcPct val="0"/>
              </a:spcAft>
              <a:defRPr/>
            </a:pPr>
            <a:r>
              <a:rPr lang="en-GB" sz="1200" b="1" dirty="0">
                <a:solidFill>
                  <a:srgbClr val="323D43"/>
                </a:solidFill>
                <a:latin typeface="Lucida Sans" pitchFamily="34" charset="0"/>
              </a:rPr>
              <a:t>		</a:t>
            </a:r>
            <a:r>
              <a:rPr lang="en-GB" sz="1200" dirty="0">
                <a:solidFill>
                  <a:srgbClr val="323D43"/>
                </a:solidFill>
                <a:latin typeface="Lucida Sans" pitchFamily="34" charset="0"/>
              </a:rPr>
              <a:t>          </a:t>
            </a:r>
          </a:p>
          <a:p>
            <a:pPr algn="ctr" eaLnBrk="0" fontAlgn="base" hangingPunct="0">
              <a:spcBef>
                <a:spcPct val="0"/>
              </a:spcBef>
              <a:spcAft>
                <a:spcPct val="0"/>
              </a:spcAft>
              <a:defRPr/>
            </a:pPr>
            <a:r>
              <a:rPr lang="en-GB" sz="1200" dirty="0">
                <a:solidFill>
                  <a:srgbClr val="323D43"/>
                </a:solidFill>
                <a:latin typeface="Lucida Sans" pitchFamily="34" charset="0"/>
              </a:rPr>
              <a:t>			</a:t>
            </a:r>
            <a:r>
              <a:rPr lang="en-GB" sz="1200" dirty="0">
                <a:solidFill>
                  <a:srgbClr val="323D43"/>
                </a:solidFill>
              </a:rPr>
              <a:t>                                                  University of Bristol UCAS application dos and don’ts                         					                 </a:t>
            </a:r>
            <a:r>
              <a:rPr lang="en-GB" sz="1200" dirty="0">
                <a:solidFill>
                  <a:srgbClr val="323D43"/>
                </a:solidFill>
                <a:hlinkClick r:id="rId4"/>
              </a:rPr>
              <a:t>www.bristol.ac.uk/study/schools/factsheets</a:t>
            </a:r>
            <a:r>
              <a:rPr lang="en-GB" sz="1200" dirty="0">
                <a:solidFill>
                  <a:srgbClr val="323D43"/>
                </a:solidFill>
              </a:rPr>
              <a:t> </a:t>
            </a:r>
          </a:p>
        </p:txBody>
      </p:sp>
      <p:sp>
        <p:nvSpPr>
          <p:cNvPr id="3" name="TextBox 2"/>
          <p:cNvSpPr txBox="1"/>
          <p:nvPr/>
        </p:nvSpPr>
        <p:spPr>
          <a:xfrm>
            <a:off x="395288" y="2924175"/>
            <a:ext cx="8353425" cy="1939925"/>
          </a:xfrm>
          <a:prstGeom prst="rect">
            <a:avLst/>
          </a:prstGeom>
          <a:noFill/>
        </p:spPr>
        <p:txBody>
          <a:bodyPr>
            <a:spAutoFit/>
          </a:bodyPr>
          <a:lstStyle/>
          <a:p>
            <a:pPr algn="ctr" eaLnBrk="0" fontAlgn="base" hangingPunct="0">
              <a:spcBef>
                <a:spcPct val="0"/>
              </a:spcBef>
              <a:spcAft>
                <a:spcPct val="0"/>
              </a:spcAft>
              <a:defRPr/>
            </a:pPr>
            <a:r>
              <a:rPr lang="en-GB" sz="2400" dirty="0">
                <a:solidFill>
                  <a:srgbClr val="323D43"/>
                </a:solidFill>
                <a:latin typeface="Lucida Sans" pitchFamily="34" charset="0"/>
              </a:rPr>
              <a:t>“</a:t>
            </a:r>
            <a:r>
              <a:rPr lang="en-GB" sz="2400" dirty="0">
                <a:solidFill>
                  <a:srgbClr val="FF0000"/>
                </a:solidFill>
                <a:latin typeface="Lucida Sans" pitchFamily="34" charset="0"/>
              </a:rPr>
              <a:t>Be yourself</a:t>
            </a:r>
            <a:r>
              <a:rPr lang="en-GB" sz="2400" dirty="0">
                <a:solidFill>
                  <a:srgbClr val="323D43"/>
                </a:solidFill>
                <a:latin typeface="Lucida Sans" pitchFamily="34" charset="0"/>
              </a:rPr>
              <a:t>; it's a pleasure (though a surprisingly rare one) to read a statement where the candidate's </a:t>
            </a:r>
            <a:r>
              <a:rPr lang="en-GB" sz="2400" dirty="0">
                <a:solidFill>
                  <a:srgbClr val="FF0000"/>
                </a:solidFill>
                <a:latin typeface="Lucida Sans" pitchFamily="34" charset="0"/>
              </a:rPr>
              <a:t>own voice</a:t>
            </a:r>
            <a:r>
              <a:rPr lang="en-GB" sz="2400" dirty="0">
                <a:solidFill>
                  <a:srgbClr val="323D43"/>
                </a:solidFill>
                <a:latin typeface="Lucida Sans" pitchFamily="34" charset="0"/>
              </a:rPr>
              <a:t> comes over clearly.” </a:t>
            </a:r>
          </a:p>
          <a:p>
            <a:pPr eaLnBrk="0" fontAlgn="base" hangingPunct="0">
              <a:spcBef>
                <a:spcPct val="0"/>
              </a:spcBef>
              <a:spcAft>
                <a:spcPct val="0"/>
              </a:spcAft>
              <a:defRPr/>
            </a:pPr>
            <a:r>
              <a:rPr lang="en-GB" sz="1200" dirty="0">
                <a:solidFill>
                  <a:srgbClr val="323D43"/>
                </a:solidFill>
                <a:latin typeface="Lucida Sans" pitchFamily="34" charset="0"/>
              </a:rPr>
              <a:t>				                </a:t>
            </a:r>
          </a:p>
          <a:p>
            <a:pPr eaLnBrk="0" fontAlgn="base" hangingPunct="0">
              <a:spcBef>
                <a:spcPct val="0"/>
              </a:spcBef>
              <a:spcAft>
                <a:spcPct val="0"/>
              </a:spcAft>
              <a:defRPr/>
            </a:pPr>
            <a:r>
              <a:rPr lang="en-GB" sz="1200" dirty="0">
                <a:solidFill>
                  <a:srgbClr val="323D43"/>
                </a:solidFill>
              </a:rPr>
              <a:t>					        University of Southampton English Department 			</a:t>
            </a:r>
            <a:r>
              <a:rPr lang="en-GB" sz="1200" dirty="0">
                <a:solidFill>
                  <a:srgbClr val="323D43"/>
                </a:solidFill>
                <a:hlinkClick r:id="rId5"/>
              </a:rPr>
              <a:t>http://www.southampton.ac.uk/english/undergraduate/ucas_application.page</a:t>
            </a:r>
            <a:r>
              <a:rPr lang="en-GB" sz="1200" dirty="0">
                <a:solidFill>
                  <a:srgbClr val="323D43"/>
                </a:solidFill>
              </a:rPr>
              <a:t> </a:t>
            </a:r>
          </a:p>
          <a:p>
            <a:pPr algn="ctr" eaLnBrk="0" fontAlgn="base" hangingPunct="0">
              <a:spcBef>
                <a:spcPct val="0"/>
              </a:spcBef>
              <a:spcAft>
                <a:spcPct val="0"/>
              </a:spcAft>
              <a:defRPr/>
            </a:pPr>
            <a:endParaRPr lang="en-GB" sz="1200" dirty="0">
              <a:solidFill>
                <a:srgbClr val="323D43"/>
              </a:solidFill>
              <a:latin typeface="Lucida Sans" pitchFamily="34" charset="0"/>
            </a:endParaRPr>
          </a:p>
        </p:txBody>
      </p:sp>
      <p:pic>
        <p:nvPicPr>
          <p:cNvPr id="28674" name="Picture 2" descr="G:\6th Form Enrichment\6f tile- Sixth Form_NL_1 inch ti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28384"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35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3236">
                                            <p:txEl>
                                              <p:pRg st="1" end="1"/>
                                            </p:txEl>
                                          </p:spTgt>
                                        </p:tgtEl>
                                        <p:attrNameLst>
                                          <p:attrName>style.visibility</p:attrName>
                                        </p:attrNameLst>
                                      </p:cBhvr>
                                      <p:to>
                                        <p:strVal val="visible"/>
                                      </p:to>
                                    </p:set>
                                    <p:anim calcmode="lin" valueType="num">
                                      <p:cBhvr additive="base">
                                        <p:cTn id="11" dur="1000" fill="hold"/>
                                        <p:tgtEl>
                                          <p:spTgt spid="223236">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2323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3236">
                                            <p:txEl>
                                              <p:pRg st="2" end="2"/>
                                            </p:txEl>
                                          </p:spTgt>
                                        </p:tgtEl>
                                        <p:attrNameLst>
                                          <p:attrName>style.visibility</p:attrName>
                                        </p:attrNameLst>
                                      </p:cBhvr>
                                      <p:to>
                                        <p:strVal val="visible"/>
                                      </p:to>
                                    </p:set>
                                    <p:anim calcmode="lin" valueType="num">
                                      <p:cBhvr additive="base">
                                        <p:cTn id="15" dur="1000" fill="hold"/>
                                        <p:tgtEl>
                                          <p:spTgt spid="22323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23236">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2">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 calcmode="lin" valueType="num">
                                      <p:cBhvr additive="base">
                                        <p:cTn id="41"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2">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2">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7">
            <a:extLst>
              <a:ext uri="{FF2B5EF4-FFF2-40B4-BE49-F238E27FC236}">
                <a16:creationId xmlns:a16="http://schemas.microsoft.com/office/drawing/2014/main" id="{5E19CBB3-F17B-4F5A-998C-55C6DC2A8A1F}"/>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1016" b="11016"/>
          <a:stretch>
            <a:fillRect/>
          </a:stretch>
        </p:blipFill>
        <p:spPr>
          <a:xfrm>
            <a:off x="-54406" y="856580"/>
            <a:ext cx="9198406" cy="6001420"/>
          </a:xfrm>
          <a:prstGeom prst="rect">
            <a:avLst/>
          </a:prstGeom>
        </p:spPr>
      </p:pic>
      <p:graphicFrame>
        <p:nvGraphicFramePr>
          <p:cNvPr id="5" name="Diagram 4">
            <a:extLst>
              <a:ext uri="{FF2B5EF4-FFF2-40B4-BE49-F238E27FC236}">
                <a16:creationId xmlns:a16="http://schemas.microsoft.com/office/drawing/2014/main" id="{16C4BC99-227E-4DEB-B4B6-0FD05092498C}"/>
              </a:ext>
            </a:extLst>
          </p:cNvPr>
          <p:cNvGraphicFramePr/>
          <p:nvPr>
            <p:extLst>
              <p:ext uri="{D42A27DB-BD31-4B8C-83A1-F6EECF244321}">
                <p14:modId xmlns:p14="http://schemas.microsoft.com/office/powerpoint/2010/main" val="335333476"/>
              </p:ext>
            </p:extLst>
          </p:nvPr>
        </p:nvGraphicFramePr>
        <p:xfrm>
          <a:off x="1492856" y="1484278"/>
          <a:ext cx="6397244" cy="4246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bwMode="auto">
          <a:xfrm>
            <a:off x="6372200" y="44624"/>
            <a:ext cx="2592288" cy="811956"/>
          </a:xfrm>
          <a:prstGeom prst="rect">
            <a:avLst/>
          </a:prstGeom>
          <a:solidFill>
            <a:schemeClr val="bg1"/>
          </a:solidFill>
          <a:ln w="12700" cap="flat" cmpd="sng" algn="ctr">
            <a:solidFill>
              <a:schemeClr val="bg1"/>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smtClean="0">
              <a:ln>
                <a:noFill/>
              </a:ln>
              <a:solidFill>
                <a:schemeClr val="tx1"/>
              </a:solidFill>
              <a:effectLst/>
              <a:latin typeface="Lucida Sans" pitchFamily="34" charset="0"/>
              <a:ea typeface="ＭＳ Ｐゴシック" pitchFamily="34" charset="-128"/>
            </a:endParaRPr>
          </a:p>
        </p:txBody>
      </p:sp>
    </p:spTree>
    <p:extLst>
      <p:ext uri="{BB962C8B-B14F-4D97-AF65-F5344CB8AC3E}">
        <p14:creationId xmlns:p14="http://schemas.microsoft.com/office/powerpoint/2010/main" val="185875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D9538C95-8939-4401-8303-9AC6424B3B84}"/>
                                            </p:graphicEl>
                                          </p:spTgt>
                                        </p:tgtEl>
                                        <p:attrNameLst>
                                          <p:attrName>style.visibility</p:attrName>
                                        </p:attrNameLst>
                                      </p:cBhvr>
                                      <p:to>
                                        <p:strVal val="visible"/>
                                      </p:to>
                                    </p:set>
                                    <p:animEffect transition="in" filter="fade">
                                      <p:cBhvr>
                                        <p:cTn id="7" dur="500"/>
                                        <p:tgtEl>
                                          <p:spTgt spid="5">
                                            <p:graphicEl>
                                              <a:dgm id="{D9538C95-8939-4401-8303-9AC6424B3B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F01D112-F6EB-4BDB-A953-33EB62C5FA6B}"/>
                                            </p:graphicEl>
                                          </p:spTgt>
                                        </p:tgtEl>
                                        <p:attrNameLst>
                                          <p:attrName>style.visibility</p:attrName>
                                        </p:attrNameLst>
                                      </p:cBhvr>
                                      <p:to>
                                        <p:strVal val="visible"/>
                                      </p:to>
                                    </p:set>
                                    <p:animEffect transition="in" filter="fade">
                                      <p:cBhvr>
                                        <p:cTn id="12" dur="500"/>
                                        <p:tgtEl>
                                          <p:spTgt spid="5">
                                            <p:graphicEl>
                                              <a:dgm id="{2F01D112-F6EB-4BDB-A953-33EB62C5FA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71A91F3-CEBF-4788-9F7F-44CD6ED1D00F}"/>
                                            </p:graphicEl>
                                          </p:spTgt>
                                        </p:tgtEl>
                                        <p:attrNameLst>
                                          <p:attrName>style.visibility</p:attrName>
                                        </p:attrNameLst>
                                      </p:cBhvr>
                                      <p:to>
                                        <p:strVal val="visible"/>
                                      </p:to>
                                    </p:set>
                                    <p:animEffect transition="in" filter="fade">
                                      <p:cBhvr>
                                        <p:cTn id="17" dur="500"/>
                                        <p:tgtEl>
                                          <p:spTgt spid="5">
                                            <p:graphicEl>
                                              <a:dgm id="{971A91F3-CEBF-4788-9F7F-44CD6ED1D0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E00EB09-6BB9-41FC-9018-A5218F1B5D49}"/>
                                            </p:graphicEl>
                                          </p:spTgt>
                                        </p:tgtEl>
                                        <p:attrNameLst>
                                          <p:attrName>style.visibility</p:attrName>
                                        </p:attrNameLst>
                                      </p:cBhvr>
                                      <p:to>
                                        <p:strVal val="visible"/>
                                      </p:to>
                                    </p:set>
                                    <p:animEffect transition="in" filter="fade">
                                      <p:cBhvr>
                                        <p:cTn id="22" dur="500"/>
                                        <p:tgtEl>
                                          <p:spTgt spid="5">
                                            <p:graphicEl>
                                              <a:dgm id="{AE00EB09-6BB9-41FC-9018-A5218F1B5D4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2F4A4F54-6ADD-4B00-BFC9-A867EEEBB413}"/>
                                            </p:graphicEl>
                                          </p:spTgt>
                                        </p:tgtEl>
                                        <p:attrNameLst>
                                          <p:attrName>style.visibility</p:attrName>
                                        </p:attrNameLst>
                                      </p:cBhvr>
                                      <p:to>
                                        <p:strVal val="visible"/>
                                      </p:to>
                                    </p:set>
                                    <p:animEffect transition="in" filter="fade">
                                      <p:cBhvr>
                                        <p:cTn id="27" dur="500"/>
                                        <p:tgtEl>
                                          <p:spTgt spid="5">
                                            <p:graphicEl>
                                              <a:dgm id="{2F4A4F54-6ADD-4B00-BFC9-A867EEEBB4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sp>
        <p:nvSpPr>
          <p:cNvPr id="6" name="Content Placeholder 5"/>
          <p:cNvSpPr>
            <a:spLocks noGrp="1"/>
          </p:cNvSpPr>
          <p:nvPr>
            <p:ph idx="1"/>
          </p:nvPr>
        </p:nvSpPr>
        <p:spPr>
          <a:xfrm>
            <a:off x="323528" y="2204864"/>
            <a:ext cx="8496300" cy="4114800"/>
          </a:xfrm>
        </p:spPr>
        <p:txBody>
          <a:bodyPr/>
          <a:lstStyle/>
          <a:p>
            <a:pPr marL="0" indent="0">
              <a:buNone/>
            </a:pPr>
            <a:r>
              <a:rPr lang="en-GB" sz="9000" dirty="0"/>
              <a:t> Any questions?</a:t>
            </a:r>
          </a:p>
        </p:txBody>
      </p:sp>
      <p:pic>
        <p:nvPicPr>
          <p:cNvPr id="30722" name="Picture 2" descr="G:\6th Form Enrichment\6f tile- Sixth Form_NL_1 inch ti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8864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927" y="4149080"/>
            <a:ext cx="8475240" cy="646331"/>
          </a:xfrm>
          <a:prstGeom prst="rect">
            <a:avLst/>
          </a:prstGeom>
          <a:noFill/>
        </p:spPr>
        <p:txBody>
          <a:bodyPr wrap="square" rtlCol="0">
            <a:spAutoFit/>
          </a:bodyPr>
          <a:lstStyle/>
          <a:p>
            <a:r>
              <a:rPr lang="en-US" dirty="0" smtClean="0"/>
              <a:t>Now go and type up your notes into paragraphs in the personal statement section of Unifrog…………….by the end of the day!</a:t>
            </a:r>
            <a:endParaRPr lang="en-GB" dirty="0"/>
          </a:p>
        </p:txBody>
      </p:sp>
      <p:pic>
        <p:nvPicPr>
          <p:cNvPr id="3" name="Picture 2"/>
          <p:cNvPicPr>
            <a:picLocks noChangeAspect="1"/>
          </p:cNvPicPr>
          <p:nvPr/>
        </p:nvPicPr>
        <p:blipFill>
          <a:blip r:embed="rId3"/>
          <a:stretch>
            <a:fillRect/>
          </a:stretch>
        </p:blipFill>
        <p:spPr>
          <a:xfrm>
            <a:off x="5508104" y="5013176"/>
            <a:ext cx="3028950" cy="1514475"/>
          </a:xfrm>
          <a:prstGeom prst="rect">
            <a:avLst/>
          </a:prstGeom>
        </p:spPr>
      </p:pic>
    </p:spTree>
    <p:extLst>
      <p:ext uri="{BB962C8B-B14F-4D97-AF65-F5344CB8AC3E}">
        <p14:creationId xmlns:p14="http://schemas.microsoft.com/office/powerpoint/2010/main" val="282902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8194" name="Rectangle 14"/>
          <p:cNvSpPr>
            <a:spLocks noGrp="1" noChangeArrowheads="1"/>
          </p:cNvSpPr>
          <p:nvPr>
            <p:ph type="ctrTitle"/>
          </p:nvPr>
        </p:nvSpPr>
        <p:spPr/>
        <p:txBody>
          <a:bodyPr/>
          <a:lstStyle/>
          <a:p>
            <a:r>
              <a:rPr lang="en-GB" dirty="0"/>
              <a:t>Standing out from the crowd.</a:t>
            </a:r>
          </a:p>
        </p:txBody>
      </p:sp>
      <p:sp>
        <p:nvSpPr>
          <p:cNvPr id="8195" name="Rectangle 24"/>
          <p:cNvSpPr>
            <a:spLocks noGrp="1" noChangeArrowheads="1"/>
          </p:cNvSpPr>
          <p:nvPr>
            <p:ph type="subTitle" idx="1"/>
          </p:nvPr>
        </p:nvSpPr>
        <p:spPr/>
        <p:txBody>
          <a:bodyPr/>
          <a:lstStyle/>
          <a:p>
            <a:r>
              <a:rPr lang="en-GB" dirty="0"/>
              <a:t>The importance of personal statements</a:t>
            </a:r>
          </a:p>
        </p:txBody>
      </p:sp>
      <p:sp>
        <p:nvSpPr>
          <p:cNvPr id="2" name="TextBox 1"/>
          <p:cNvSpPr txBox="1"/>
          <p:nvPr/>
        </p:nvSpPr>
        <p:spPr>
          <a:xfrm>
            <a:off x="395536" y="5235286"/>
            <a:ext cx="8352928" cy="461665"/>
          </a:xfrm>
          <a:prstGeom prst="rect">
            <a:avLst/>
          </a:prstGeom>
          <a:noFill/>
        </p:spPr>
        <p:txBody>
          <a:bodyPr wrap="square" rtlCol="0">
            <a:spAutoFit/>
          </a:bodyPr>
          <a:lstStyle/>
          <a:p>
            <a:r>
              <a:rPr lang="en-GB" sz="2400" b="1" dirty="0">
                <a:solidFill>
                  <a:schemeClr val="bg1"/>
                </a:solidFill>
              </a:rPr>
              <a:t>So go away and type up your notes into paragraphs.  </a:t>
            </a:r>
          </a:p>
        </p:txBody>
      </p:sp>
      <p:sp>
        <p:nvSpPr>
          <p:cNvPr id="5" name="TextBox 4"/>
          <p:cNvSpPr txBox="1"/>
          <p:nvPr/>
        </p:nvSpPr>
        <p:spPr>
          <a:xfrm>
            <a:off x="1115616" y="5760699"/>
            <a:ext cx="6768752" cy="461665"/>
          </a:xfrm>
          <a:prstGeom prst="rect">
            <a:avLst/>
          </a:prstGeom>
          <a:noFill/>
        </p:spPr>
        <p:txBody>
          <a:bodyPr wrap="square" rtlCol="0">
            <a:spAutoFit/>
          </a:bodyPr>
          <a:lstStyle/>
          <a:p>
            <a:r>
              <a:rPr lang="en-GB" sz="2400" b="1" dirty="0">
                <a:solidFill>
                  <a:schemeClr val="bg1"/>
                </a:solidFill>
              </a:rPr>
              <a:t>………by </a:t>
            </a:r>
            <a:r>
              <a:rPr lang="en-GB" sz="2400" b="1" dirty="0" smtClean="0">
                <a:solidFill>
                  <a:schemeClr val="bg1"/>
                </a:solidFill>
              </a:rPr>
              <a:t>the end of the day!</a:t>
            </a:r>
            <a:endParaRPr lang="en-GB" sz="2400" b="1" dirty="0">
              <a:solidFill>
                <a:schemeClr val="bg1"/>
              </a:solidFill>
            </a:endParaRPr>
          </a:p>
        </p:txBody>
      </p:sp>
      <p:pic>
        <p:nvPicPr>
          <p:cNvPr id="31746" name="Picture 2" descr="G:\6th Form Enrichment\6f tile- Sixth Form_NL_1 inch ti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6064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21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Page </a:t>
            </a:r>
            <a:r>
              <a:rPr lang="en-GB" dirty="0" smtClean="0"/>
              <a:t>21 </a:t>
            </a:r>
            <a:r>
              <a:rPr lang="en-GB" dirty="0"/>
              <a:t>– fill in the top box</a:t>
            </a: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7784" y="2023821"/>
            <a:ext cx="6668431" cy="346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11663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2924944"/>
            <a:ext cx="6408712" cy="923330"/>
          </a:xfrm>
          <a:prstGeom prst="rect">
            <a:avLst/>
          </a:prstGeom>
          <a:noFill/>
        </p:spPr>
        <p:txBody>
          <a:bodyPr wrap="square" rtlCol="0">
            <a:spAutoFit/>
          </a:bodyPr>
          <a:lstStyle/>
          <a:p>
            <a:r>
              <a:rPr lang="en-GB" b="1" dirty="0" err="1">
                <a:latin typeface="Bradley Hand ITC" panose="03070402050302030203" pitchFamily="66" charset="0"/>
              </a:rPr>
              <a:t>Eg</a:t>
            </a:r>
            <a:r>
              <a:rPr lang="en-GB" b="1" dirty="0">
                <a:latin typeface="Bradley Hand ITC" panose="03070402050302030203" pitchFamily="66" charset="0"/>
              </a:rPr>
              <a:t>.</a:t>
            </a:r>
          </a:p>
          <a:p>
            <a:r>
              <a:rPr lang="en-GB" b="1" u="sng" dirty="0">
                <a:latin typeface="Bradley Hand ITC" panose="03070402050302030203" pitchFamily="66" charset="0"/>
              </a:rPr>
              <a:t>Drama </a:t>
            </a:r>
            <a:r>
              <a:rPr lang="en-GB" b="1" dirty="0">
                <a:latin typeface="Bradley Hand ITC" panose="03070402050302030203" pitchFamily="66" charset="0"/>
              </a:rPr>
              <a:t>– practical work on Tennessee Williams/ Arthur Miller – inspired interest in American Writers</a:t>
            </a:r>
          </a:p>
        </p:txBody>
      </p:sp>
    </p:spTree>
    <p:extLst>
      <p:ext uri="{BB962C8B-B14F-4D97-AF65-F5344CB8AC3E}">
        <p14:creationId xmlns:p14="http://schemas.microsoft.com/office/powerpoint/2010/main" val="11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fill in the two boxes under</a:t>
            </a: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8224" y="764704"/>
            <a:ext cx="2381583" cy="8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327660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700808"/>
            <a:ext cx="32194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883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496300" cy="649288"/>
          </a:xfrm>
        </p:spPr>
        <p:txBody>
          <a:bodyPr/>
          <a:lstStyle/>
          <a:p>
            <a:r>
              <a:rPr lang="en-GB" dirty="0"/>
              <a:t>Page </a:t>
            </a:r>
            <a:r>
              <a:rPr lang="en-GB" dirty="0" smtClean="0"/>
              <a:t>22</a:t>
            </a:r>
            <a:endParaRPr lang="en-GB" dirty="0"/>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6"/>
            <a:ext cx="6649378" cy="316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665487"/>
            <a:ext cx="322897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a:extLst>
              <a:ext uri="{FF2B5EF4-FFF2-40B4-BE49-F238E27FC236}">
                <a16:creationId xmlns:a16="http://schemas.microsoft.com/office/drawing/2014/main" id="{0EB96FC8-6EB7-4E4E-8A51-7D19E22CE1DE}"/>
              </a:ext>
            </a:extLst>
          </p:cNvPr>
          <p:cNvSpPr txBox="1"/>
          <p:nvPr/>
        </p:nvSpPr>
        <p:spPr>
          <a:xfrm>
            <a:off x="5055518" y="2665487"/>
            <a:ext cx="3157855" cy="5361305"/>
          </a:xfrm>
          <a:prstGeom prst="rect">
            <a:avLst/>
          </a:prstGeom>
          <a:solidFill>
            <a:sysClr val="window" lastClr="FFFFFF"/>
          </a:solidFill>
          <a:ln w="25400" cap="flat" cmpd="sng" algn="ctr">
            <a:solidFill>
              <a:srgbClr val="8064A2"/>
            </a:solid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b="1" dirty="0">
                <a:effectLst/>
                <a:latin typeface="Times New Roman" panose="02020603050405020304" pitchFamily="18" charset="0"/>
                <a:ea typeface="Times New Roman" panose="02020603050405020304" pitchFamily="18" charset="0"/>
              </a:rPr>
              <a:t>School trips you have been part of</a:t>
            </a:r>
            <a:endParaRPr lang="en-GB" sz="1200" dirty="0">
              <a:effectLst/>
              <a:latin typeface="Times New Roman" panose="02020603050405020304" pitchFamily="18" charset="0"/>
              <a:ea typeface="Times New Roman" panose="02020603050405020304" pitchFamily="18" charset="0"/>
            </a:endParaRP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Trip to Florence, Rome, French/German exchange, ILYMUN…</a:t>
            </a:r>
          </a:p>
        </p:txBody>
      </p:sp>
    </p:spTree>
    <p:extLst>
      <p:ext uri="{BB962C8B-B14F-4D97-AF65-F5344CB8AC3E}">
        <p14:creationId xmlns:p14="http://schemas.microsoft.com/office/powerpoint/2010/main" val="361868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96300" cy="649288"/>
          </a:xfrm>
        </p:spPr>
        <p:txBody>
          <a:bodyPr/>
          <a:lstStyle/>
          <a:p>
            <a:r>
              <a:rPr lang="en-GB" dirty="0"/>
              <a:t>Page </a:t>
            </a:r>
            <a:r>
              <a:rPr lang="en-GB" dirty="0" smtClean="0"/>
              <a:t>23</a:t>
            </a:r>
            <a:endParaRPr lang="en-GB"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32656"/>
            <a:ext cx="448627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3181794" cy="4267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700808"/>
            <a:ext cx="32385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0" y="2492896"/>
            <a:ext cx="31813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717032"/>
            <a:ext cx="32385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4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5845"/>
                                        </p:tgtEl>
                                        <p:attrNameLst>
                                          <p:attrName>style.visibility</p:attrName>
                                        </p:attrNameLst>
                                      </p:cBhvr>
                                      <p:to>
                                        <p:strVal val="visible"/>
                                      </p:to>
                                    </p:set>
                                    <p:animEffect transition="in" filter="fade">
                                      <p:cBhvr>
                                        <p:cTn id="14" dur="1000"/>
                                        <p:tgtEl>
                                          <p:spTgt spid="35845"/>
                                        </p:tgtEl>
                                      </p:cBhvr>
                                    </p:animEffect>
                                    <p:anim calcmode="lin" valueType="num">
                                      <p:cBhvr>
                                        <p:cTn id="15" dur="1000" fill="hold"/>
                                        <p:tgtEl>
                                          <p:spTgt spid="35845"/>
                                        </p:tgtEl>
                                        <p:attrNameLst>
                                          <p:attrName>ppt_x</p:attrName>
                                        </p:attrNameLst>
                                      </p:cBhvr>
                                      <p:tavLst>
                                        <p:tav tm="0">
                                          <p:val>
                                            <p:strVal val="#ppt_x"/>
                                          </p:val>
                                        </p:tav>
                                        <p:tav tm="100000">
                                          <p:val>
                                            <p:strVal val="#ppt_x"/>
                                          </p:val>
                                        </p:tav>
                                      </p:tavLst>
                                    </p:anim>
                                    <p:anim calcmode="lin" valueType="num">
                                      <p:cBhvr>
                                        <p:cTn id="16" dur="1000" fill="hold"/>
                                        <p:tgtEl>
                                          <p:spTgt spid="358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fade">
                                      <p:cBhvr>
                                        <p:cTn id="21" dur="1000"/>
                                        <p:tgtEl>
                                          <p:spTgt spid="35846"/>
                                        </p:tgtEl>
                                      </p:cBhvr>
                                    </p:animEffect>
                                    <p:anim calcmode="lin" valueType="num">
                                      <p:cBhvr>
                                        <p:cTn id="22" dur="1000" fill="hold"/>
                                        <p:tgtEl>
                                          <p:spTgt spid="35846"/>
                                        </p:tgtEl>
                                        <p:attrNameLst>
                                          <p:attrName>ppt_x</p:attrName>
                                        </p:attrNameLst>
                                      </p:cBhvr>
                                      <p:tavLst>
                                        <p:tav tm="0">
                                          <p:val>
                                            <p:strVal val="#ppt_x"/>
                                          </p:val>
                                        </p:tav>
                                        <p:tav tm="100000">
                                          <p:val>
                                            <p:strVal val="#ppt_x"/>
                                          </p:val>
                                        </p:tav>
                                      </p:tavLst>
                                    </p:anim>
                                    <p:anim calcmode="lin" valueType="num">
                                      <p:cBhvr>
                                        <p:cTn id="23" dur="1000" fill="hold"/>
                                        <p:tgtEl>
                                          <p:spTgt spid="358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496300" cy="649288"/>
          </a:xfrm>
        </p:spPr>
        <p:txBody>
          <a:bodyPr/>
          <a:lstStyle/>
          <a:p>
            <a:r>
              <a:rPr lang="en-GB" dirty="0" smtClean="0"/>
              <a:t>P24 </a:t>
            </a:r>
            <a:endParaRPr lang="en-GB"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76672"/>
            <a:ext cx="447675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124744"/>
            <a:ext cx="6611273" cy="40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381250"/>
            <a:ext cx="6611937"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2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1000"/>
                                        <p:tgtEl>
                                          <p:spTgt spid="36868"/>
                                        </p:tgtEl>
                                      </p:cBhvr>
                                    </p:animEffect>
                                    <p:anim calcmode="lin" valueType="num">
                                      <p:cBhvr>
                                        <p:cTn id="8" dur="1000" fill="hold"/>
                                        <p:tgtEl>
                                          <p:spTgt spid="36868"/>
                                        </p:tgtEl>
                                        <p:attrNameLst>
                                          <p:attrName>ppt_x</p:attrName>
                                        </p:attrNameLst>
                                      </p:cBhvr>
                                      <p:tavLst>
                                        <p:tav tm="0">
                                          <p:val>
                                            <p:strVal val="#ppt_x"/>
                                          </p:val>
                                        </p:tav>
                                        <p:tav tm="100000">
                                          <p:val>
                                            <p:strVal val="#ppt_x"/>
                                          </p:val>
                                        </p:tav>
                                      </p:tavLst>
                                    </p:anim>
                                    <p:anim calcmode="lin" valueType="num">
                                      <p:cBhvr>
                                        <p:cTn id="9" dur="1000" fill="hold"/>
                                        <p:tgtEl>
                                          <p:spTgt spid="3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34"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3244</Words>
  <Application>Microsoft Office PowerPoint</Application>
  <PresentationFormat>On-screen Show (4:3)</PresentationFormat>
  <Paragraphs>351</Paragraphs>
  <Slides>45</Slides>
  <Notes>25</Notes>
  <HiddenSlides>3</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45</vt:i4>
      </vt:variant>
    </vt:vector>
  </HeadingPairs>
  <TitlesOfParts>
    <vt:vector size="60" baseType="lpstr">
      <vt:lpstr>MS PGothic</vt:lpstr>
      <vt:lpstr>Arial</vt:lpstr>
      <vt:lpstr>Bradley Hand ITC</vt:lpstr>
      <vt:lpstr>Calibri</vt:lpstr>
      <vt:lpstr>Georgia</vt:lpstr>
      <vt:lpstr>Lucida Sans</vt:lpstr>
      <vt:lpstr>Segoe UI</vt:lpstr>
      <vt:lpstr>Times New Roman</vt:lpstr>
      <vt:lpstr>Verdana</vt:lpstr>
      <vt:lpstr>Wingdings</vt:lpstr>
      <vt:lpstr>uos_ppt__template_v7</vt:lpstr>
      <vt:lpstr>1_uos_ppt__template_v7</vt:lpstr>
      <vt:lpstr>2_uos_ppt__template_v7</vt:lpstr>
      <vt:lpstr>3_uos_ppt__template_v7</vt:lpstr>
      <vt:lpstr>Office Theme</vt:lpstr>
      <vt:lpstr>We’ve heard a lot about  Personal Statements…..</vt:lpstr>
      <vt:lpstr>PowerPoint Presentation</vt:lpstr>
      <vt:lpstr>PowerPoint Presentation</vt:lpstr>
      <vt:lpstr>What do admissions tutors look for in the PS?</vt:lpstr>
      <vt:lpstr>Page 21 – fill in the top box</vt:lpstr>
      <vt:lpstr>Now fill in the two boxes under</vt:lpstr>
      <vt:lpstr>Page 22</vt:lpstr>
      <vt:lpstr>Page 23</vt:lpstr>
      <vt:lpstr>P24 </vt:lpstr>
      <vt:lpstr>Getting started - 47 lines, approx. 600 words</vt:lpstr>
      <vt:lpstr>PowerPoint Presentation</vt:lpstr>
      <vt:lpstr>Pick a course you want to do or might want to do. </vt:lpstr>
      <vt:lpstr>Getting started - 47 lines, approx. 600 words</vt:lpstr>
      <vt:lpstr> Show don’t tell</vt:lpstr>
      <vt:lpstr>PowerPoint Presentation</vt:lpstr>
      <vt:lpstr>Transferable skills</vt:lpstr>
      <vt:lpstr>Additional experience and skills</vt:lpstr>
      <vt:lpstr>Transferable skills</vt:lpstr>
      <vt:lpstr>What skills do you possess that will make you a good student of the subject?</vt:lpstr>
      <vt:lpstr>Getting started - 47 lines, approx. 600 words</vt:lpstr>
      <vt:lpstr>Who or what has inspired you?</vt:lpstr>
      <vt:lpstr>What aspects of the subject have you/do you want to explore further? </vt:lpstr>
      <vt:lpstr>Getting started - 47 lines, approx. 600 words</vt:lpstr>
      <vt:lpstr>Work is not the only valuable experience!</vt:lpstr>
      <vt:lpstr>Additional experience and skills</vt:lpstr>
      <vt:lpstr>Enhancing Your Application</vt:lpstr>
      <vt:lpstr>Skills gained from a part-time job</vt:lpstr>
      <vt:lpstr>Skills gained from being a member of a sports team:</vt:lpstr>
      <vt:lpstr>What additional experience and skills do you have to offer?</vt:lpstr>
      <vt:lpstr>Hobbies and interests</vt:lpstr>
      <vt:lpstr>PowerPoint Presentation</vt:lpstr>
      <vt:lpstr>What are your hobbies and interests?</vt:lpstr>
      <vt:lpstr>Getting started - 47 lines, approx. 600 words</vt:lpstr>
      <vt:lpstr>Summary paragraph</vt:lpstr>
      <vt:lpstr>There are a load of resources on line to help you with writing a personal statement.  </vt:lpstr>
      <vt:lpstr>PowerPoint Presentation</vt:lpstr>
      <vt:lpstr>Top tips</vt:lpstr>
      <vt:lpstr>PowerPoint Presentation</vt:lpstr>
      <vt:lpstr>PowerPoint Presentation</vt:lpstr>
      <vt:lpstr>Teaching</vt:lpstr>
      <vt:lpstr>What do admissions tutors look for in applications?</vt:lpstr>
      <vt:lpstr>Be original…</vt:lpstr>
      <vt:lpstr>PowerPoint Presentation</vt:lpstr>
      <vt:lpstr>PowerPoint Presentation</vt:lpstr>
      <vt:lpstr>Standing out from the crowd.</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Standing out from the crowd.</dc:title>
  <dc:creator>Skone E.</dc:creator>
  <cp:lastModifiedBy>Alison MUMMERY</cp:lastModifiedBy>
  <cp:revision>81</cp:revision>
  <cp:lastPrinted>2021-07-13T16:14:13Z</cp:lastPrinted>
  <dcterms:created xsi:type="dcterms:W3CDTF">2013-10-30T16:07:03Z</dcterms:created>
  <dcterms:modified xsi:type="dcterms:W3CDTF">2021-07-13T16:21:11Z</dcterms:modified>
</cp:coreProperties>
</file>