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4" r:id="rId3"/>
    <p:sldId id="275" r:id="rId4"/>
    <p:sldId id="271" r:id="rId5"/>
    <p:sldId id="298" r:id="rId6"/>
    <p:sldId id="299" r:id="rId7"/>
    <p:sldId id="300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29" r:id="rId16"/>
    <p:sldId id="333" r:id="rId17"/>
    <p:sldId id="335" r:id="rId18"/>
    <p:sldId id="336" r:id="rId19"/>
    <p:sldId id="337" r:id="rId20"/>
    <p:sldId id="338" r:id="rId21"/>
    <p:sldId id="346" r:id="rId22"/>
    <p:sldId id="349" r:id="rId23"/>
    <p:sldId id="290" r:id="rId24"/>
    <p:sldId id="297" r:id="rId25"/>
    <p:sldId id="360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57F3D4-87E6-324E-B304-081B7E6109C0}">
          <p14:sldIdLst>
            <p14:sldId id="256"/>
            <p14:sldId id="284"/>
          </p14:sldIdLst>
        </p14:section>
        <p14:section name="What do we need for life to exist?" id="{73A6BBB6-6EE3-F64E-B3E7-0FC9B5F01A17}">
          <p14:sldIdLst>
            <p14:sldId id="275"/>
            <p14:sldId id="271"/>
          </p14:sldIdLst>
        </p14:section>
        <p14:section name="The Inner Solar System" id="{DDC56B55-7E9B-1D47-B410-5FF43B40B491}">
          <p14:sldIdLst>
            <p14:sldId id="298"/>
            <p14:sldId id="299"/>
            <p14:sldId id="300"/>
          </p14:sldIdLst>
        </p14:section>
        <p14:section name="Comparing Earth and Mars" id="{9C304D29-1C57-4EA2-8E6A-6EE3B0B75B72}">
          <p14:sldIdLst>
            <p14:sldId id="308"/>
            <p14:sldId id="309"/>
            <p14:sldId id="310"/>
          </p14:sldIdLst>
        </p14:section>
        <p14:section name="The Outer Planets" id="{62A0C244-0AAC-46A4-AFB8-B86CB9C84ECE}">
          <p14:sldIdLst>
            <p14:sldId id="311"/>
            <p14:sldId id="312"/>
            <p14:sldId id="313"/>
            <p14:sldId id="314"/>
            <p14:sldId id="329"/>
          </p14:sldIdLst>
        </p14:section>
        <p14:section name="Moons of the outer planets" id="{C47C803B-FCDA-43CA-B6A8-53271EC49BEF}">
          <p14:sldIdLst>
            <p14:sldId id="333"/>
            <p14:sldId id="335"/>
            <p14:sldId id="336"/>
            <p14:sldId id="337"/>
            <p14:sldId id="338"/>
            <p14:sldId id="346"/>
            <p14:sldId id="349"/>
          </p14:sldIdLst>
        </p14:section>
        <p14:section name="Humanity in Space" id="{E0417070-D4EF-6643-AA55-A1332CA20D42}">
          <p14:sldIdLst>
            <p14:sldId id="290"/>
            <p14:sldId id="297"/>
          </p14:sldIdLst>
        </p14:section>
        <p14:section name="NASA Artemis Project" id="{3D5F5889-F5D4-C64E-A393-572D5F641287}">
          <p14:sldIdLst>
            <p14:sldId id="360"/>
          </p14:sldIdLst>
        </p14:section>
        <p14:section name="Extension: Exploring with NASA" id="{602FB71A-C422-0D41-88E1-F66A6C96D910}">
          <p14:sldIdLst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640"/>
    <a:srgbClr val="82A1D7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/>
    <p:restoredTop sz="70476" autoAdjust="0"/>
  </p:normalViewPr>
  <p:slideViewPr>
    <p:cSldViewPr snapToGrid="0" snapToObjects="1">
      <p:cViewPr varScale="1">
        <p:scale>
          <a:sx n="80" d="100"/>
          <a:sy n="80" d="100"/>
        </p:scale>
        <p:origin x="17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C31694-EE72-456B-A3A1-6051FE24BB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80261-8C9A-44E1-B403-4D28C8F9B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1D2DB-05BF-4D64-9B0C-566A9C220CB4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7F268-E8A6-46C2-9D06-72732D7231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27E07-31BB-4F29-84A8-8B1A2B3D20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19B87-C13B-4D99-9D1B-39B968EA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4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FB64B-AE3A-2441-ABC1-600A1ACC47EB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6BD87-D0C6-334E-B797-037E12C97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4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science-environment-35326827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science-environment-35326827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Add your name and form group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15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 the questions above onto this slide</a:t>
            </a:r>
          </a:p>
          <a:p>
            <a:r>
              <a:rPr lang="en-GB" b="1" dirty="0"/>
              <a:t>To search Google for the answers type in the questions just as they are – e.g. who was Galileo</a:t>
            </a:r>
          </a:p>
          <a:p>
            <a:r>
              <a:rPr lang="en-GB" b="1" dirty="0"/>
              <a:t>The first answer you get from Google is often all you need!</a:t>
            </a:r>
          </a:p>
          <a:p>
            <a:pPr marL="0" indent="0">
              <a:buFont typeface="+mj-lt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523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Read through this BBC article: 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https://www.bbc.co.uk/news/science-environment-35326827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Fill in the answers to the questions above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Questions 7-12 are on the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183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Read through this BBC article: 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https://www.bbc.co.uk/news/science-environment-35326827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Fill in the answers to the questions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00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Read through the instructions above. Your teacher will also demonstrate how to use the website.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Here are some ideas for objects you could find or search for that we haven’t looked at so far with tips on how to find them: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Use the Planets menu (top right-hand side of the webpage) to find: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dirty="0"/>
              <a:t>The (dwarf) planet Haumea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dirty="0"/>
              <a:t>The (dwarf) planet </a:t>
            </a:r>
            <a:r>
              <a:rPr lang="en-US" b="1" dirty="0" err="1"/>
              <a:t>Makemake</a:t>
            </a:r>
            <a:endParaRPr lang="en-US" b="1" dirty="0"/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Click on the Solar System icon and then use the search box to find: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dirty="0"/>
              <a:t>The Hubble Space Telescope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b="1" dirty="0"/>
              <a:t>Mars 2020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76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b="1" dirty="0"/>
              <a:t>Label the diagram above with the names of the planets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77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Use your whiteboards and/or the information on the teacher screen to help you complete this slide</a:t>
            </a:r>
          </a:p>
          <a:p>
            <a:pPr marL="228600" indent="-228600">
              <a:buFont typeface="+mj-lt"/>
              <a:buAutoNum type="arabicPeriod"/>
            </a:pPr>
            <a:endParaRPr lang="en-US" b="1" dirty="0"/>
          </a:p>
          <a:p>
            <a:pPr marL="0" indent="0">
              <a:buFont typeface="+mj-lt"/>
              <a:buNone/>
            </a:pPr>
            <a:r>
              <a:rPr lang="en-US" b="1" dirty="0"/>
              <a:t>List the features of Earth that are essential for life to exist (Left hand box)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21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b="1" dirty="0"/>
              <a:t>Complete the gaps on the left-hand side using the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1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Add the name of the planet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Complete the blanks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96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Add the name of the planet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Complete the blanks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8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Add the name of the planet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Complete the blanks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941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1" dirty="0"/>
              <a:t>Add the name of the planet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dirty="0"/>
              <a:t>Complete the blanks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6BD87-D0C6-334E-B797-037E12C97A0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34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1D392-E9AC-4E65-9174-D72554E267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3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6409-7C54-1F43-9856-EF3628405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32FA7-BE0A-A146-93DC-DC58FADB2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D59BD-C0BF-1D41-BCF4-7819BD01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200D7-1F34-4D4E-BAE8-D8B2A3DB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BD739-EC06-2F45-BE83-B23B7FD8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43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12AA-82C6-6A4B-9786-80A4DF2A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96085-1E11-8643-AC5C-2B2BB45B7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E9162-47D8-E249-93A2-95ADD1C21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8B36C-26DC-2D46-AFB4-C2C89F53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CE7C7-C4E0-C94E-BFA0-5F04F960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D6434-2D77-A74C-A94E-742A1F85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45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D668-72B8-B048-A826-E5E673ED2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5D8A2-75B9-7649-97EF-C773CDE2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65600-D2AE-3044-9DCD-7252E019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EBD52-2CDA-044C-AD84-16C1BEADD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C9755-F147-5740-962E-3F3C7FF5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082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69F967-71C7-E842-95DE-97C9D5524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8B4D-129D-C545-A9DC-2181C4FE8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2753B-3819-F544-89B9-076D36A4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EA52-5182-BC4F-BFE2-01A579E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ABE9E-DF7F-824A-8F9D-36BF9A73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951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72FBB-25B3-4FB9-A466-59C9196F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179CC-2E05-4BAB-B79A-866E62CA3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9FBEE-5988-43BB-A79D-9FDDD69B2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96527-E67C-44AF-9BA7-4E5958996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B9E56-705D-4B1E-A905-DFEC22542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3E4C3-428B-407D-80AC-629E6C85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9FE0C-47D7-F64A-8451-8C340CF1983C}" type="datetime1">
              <a:rPr lang="en-GB" smtClean="0"/>
              <a:t>17/04/2021</a:t>
            </a:fld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E8DF3-AB77-47B0-94C0-B7802549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153E-103D-44C5-825F-2736754C6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69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7107-07CB-A94B-BD52-9B45C8BD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1225-ECBC-4742-9479-E0A7E7EF5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D8E8F-B2D1-BF45-9927-43C47A52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13300-F417-BA43-A5CB-8B8FEFC5F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14095-6535-7343-8F6F-9180C9C9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7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17B1-F7F2-6246-AD4A-3860DEEC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C4E2-16B0-F24D-B08A-16A622118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3F40F-591F-BE47-980A-E7D93DC8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0F545-CDAD-D04E-906D-673452BA8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FC2BC-FC78-DB4F-8FE5-0704D981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9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4E064-77A4-FA4B-A5B7-C97A9F9D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B2435-6FE8-BC44-82C9-04B78A77F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3932C-500F-A44E-935F-04883ED53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9158F-C100-D441-9B04-FEBCABC5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0ACDE-EA14-A841-A5AC-068D7300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4413-BA60-B944-9051-7E299B21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6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043-70CB-5B45-B5BE-4057BC71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648"/>
            <a:ext cx="12191999" cy="996610"/>
          </a:xfrm>
          <a:solidFill>
            <a:srgbClr val="82A1D7"/>
          </a:solidFill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718C5-CE46-6A49-82E7-0D487FCBAB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4" y="1019063"/>
            <a:ext cx="6096003" cy="823912"/>
          </a:xfrm>
          <a:solidFill>
            <a:srgbClr val="82A1D7"/>
          </a:solidFill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Four Facts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579B-50EE-8E4E-8568-914DBEEA1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26" y="1946617"/>
            <a:ext cx="5876924" cy="477485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3A79D9-B418-4D90-AB4E-82A41ADD9C8A}"/>
              </a:ext>
            </a:extLst>
          </p:cNvPr>
          <p:cNvCxnSpPr>
            <a:cxnSpLocks/>
          </p:cNvCxnSpPr>
          <p:nvPr userDrawn="1"/>
        </p:nvCxnSpPr>
        <p:spPr>
          <a:xfrm>
            <a:off x="0" y="102325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B93394-F3C2-419A-8354-EAED46CF73D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5998" y="1019063"/>
            <a:ext cx="6096000" cy="823912"/>
          </a:xfrm>
          <a:solidFill>
            <a:srgbClr val="82A1D7"/>
          </a:solidFill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Two to three pictures</a:t>
            </a:r>
          </a:p>
        </p:txBody>
      </p:sp>
    </p:spTree>
    <p:extLst>
      <p:ext uri="{BB962C8B-B14F-4D97-AF65-F5344CB8AC3E}">
        <p14:creationId xmlns:p14="http://schemas.microsoft.com/office/powerpoint/2010/main" val="50757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043-70CB-5B45-B5BE-4057BC71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648"/>
            <a:ext cx="12191999" cy="996610"/>
          </a:xfrm>
          <a:solidFill>
            <a:srgbClr val="82A1D7"/>
          </a:solidFill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718C5-CE46-6A49-82E7-0D487FCBAB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4" y="1019063"/>
            <a:ext cx="6096003" cy="823912"/>
          </a:xfrm>
          <a:solidFill>
            <a:srgbClr val="82A1D7"/>
          </a:solidFill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Four Facts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579B-50EE-8E4E-8568-914DBEEA1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26" y="1946617"/>
            <a:ext cx="11991974" cy="41684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3A79D9-B418-4D90-AB4E-82A41ADD9C8A}"/>
              </a:ext>
            </a:extLst>
          </p:cNvPr>
          <p:cNvCxnSpPr>
            <a:cxnSpLocks/>
          </p:cNvCxnSpPr>
          <p:nvPr userDrawn="1"/>
        </p:nvCxnSpPr>
        <p:spPr>
          <a:xfrm>
            <a:off x="0" y="102325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B93394-F3C2-419A-8354-EAED46CF73D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5998" y="1019063"/>
            <a:ext cx="6096000" cy="823912"/>
          </a:xfrm>
          <a:solidFill>
            <a:srgbClr val="82A1D7"/>
          </a:solidFill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Two to three pictures</a:t>
            </a:r>
          </a:p>
        </p:txBody>
      </p:sp>
    </p:spTree>
    <p:extLst>
      <p:ext uri="{BB962C8B-B14F-4D97-AF65-F5344CB8AC3E}">
        <p14:creationId xmlns:p14="http://schemas.microsoft.com/office/powerpoint/2010/main" val="164446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56DA-29C8-1B43-B963-B358CCF6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83CB2-F008-224C-9A0E-79D96D4E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46849-6B43-F146-823A-8EE50379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11C51-8304-6745-B596-654273F2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20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AF372-80E5-DA40-A70F-928082BC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38E25-1B61-8B48-AB03-EB41B082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7E686-A323-6A47-86FF-F5EF38B1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4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53B3-6DEF-214F-AEF6-463A1C12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8B5A3-EF2F-1D4B-9165-D4B9847E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9E06D-E5FC-5248-8084-AB730ADC6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BBDF7-6BE7-A448-8E11-8D9119050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1847A-1552-F649-897C-32785E62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89FCF-DC9B-7641-845C-578D620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11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B0ED1-0434-D742-BC29-868AE7B0A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AA5EF-59B0-BE41-A520-137A014E8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D1F71-E8C7-9A43-A785-F256FDA3D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49C62-6F1F-9245-98CF-4227BEA5C86F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2749A-B9E3-B140-82FC-6462D98A2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F66E9-9C71-2D4D-8BB5-A75F7506F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DEAE-9CEE-0C4B-9B9D-3F606F344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hyperlink" Target="http://www.htxt.co.za/2014/02/19/tweets-8-000m-mount-everest-gets-3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viewer.ne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nasa.gov/specials/artemis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system.nasa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lukesurl.com/archives/comic/603-goldie-looking-zon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1381-EED9-8749-B380-6A1FFD4B0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Astronomy workbook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0A7AE-0441-CA4B-957F-F0494EABBB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Pupil:</a:t>
            </a:r>
          </a:p>
          <a:p>
            <a:endParaRPr lang="en-GB" dirty="0"/>
          </a:p>
          <a:p>
            <a:r>
              <a:rPr lang="en-GB" dirty="0"/>
              <a:t>Form Group: </a:t>
            </a:r>
          </a:p>
        </p:txBody>
      </p:sp>
    </p:spTree>
    <p:extLst>
      <p:ext uri="{BB962C8B-B14F-4D97-AF65-F5344CB8AC3E}">
        <p14:creationId xmlns:p14="http://schemas.microsoft.com/office/powerpoint/2010/main" val="3216011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225E-95D6-4DAC-ADD2-6B3DA894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335"/>
            <a:ext cx="10515600" cy="902824"/>
          </a:xfrm>
        </p:spPr>
        <p:txBody>
          <a:bodyPr/>
          <a:lstStyle/>
          <a:p>
            <a:r>
              <a:rPr lang="en-GB" dirty="0"/>
              <a:t>Comparing Earth and Mars: Volcanos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0464B-2C48-44F1-9886-CE6CC2082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091846"/>
            <a:ext cx="5157787" cy="330517"/>
          </a:xfrm>
        </p:spPr>
        <p:txBody>
          <a:bodyPr>
            <a:noAutofit/>
          </a:bodyPr>
          <a:lstStyle/>
          <a:p>
            <a:r>
              <a:rPr lang="en-GB" sz="3600" dirty="0"/>
              <a:t>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42460-63FF-4265-BD6D-5B2FC360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984" y="1442422"/>
            <a:ext cx="5157787" cy="198657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Olympus Mons, the largest volcano on Mars – and in the Solar System – is 25 km high</a:t>
            </a:r>
          </a:p>
          <a:p>
            <a:r>
              <a:rPr lang="en-GB" dirty="0"/>
              <a:t>The distance from Wallingford to Oxford is about 22 km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2EE8C-79CA-4340-9829-61DDF5205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1010407"/>
            <a:ext cx="5183188" cy="411956"/>
          </a:xfrm>
        </p:spPr>
        <p:txBody>
          <a:bodyPr>
            <a:noAutofit/>
          </a:bodyPr>
          <a:lstStyle/>
          <a:p>
            <a:r>
              <a:rPr lang="en-GB" sz="3600" dirty="0"/>
              <a:t>Earth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8B4B1-9A6D-49F6-985B-01E85DF4F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0553" y="1549858"/>
            <a:ext cx="5526798" cy="172046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What’s the largest volcano on Earth?</a:t>
            </a:r>
          </a:p>
          <a:p>
            <a:r>
              <a:rPr lang="en-GB" dirty="0"/>
              <a:t>What’s the highest mountain on </a:t>
            </a:r>
            <a:r>
              <a:rPr lang="en-GB"/>
              <a:t>Earth?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F5D89-2771-457C-A361-99A8879250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LO TBAT explain the basic structure of the Solar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5DA4E-BE6E-47F0-8C3D-69BE151605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0" b="16310"/>
          <a:stretch/>
        </p:blipFill>
        <p:spPr bwMode="auto">
          <a:xfrm>
            <a:off x="92336" y="4093599"/>
            <a:ext cx="4081600" cy="18092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E694B2-C46F-4378-BCFE-22D5EA8FFD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9" b="10599"/>
          <a:stretch/>
        </p:blipFill>
        <p:spPr bwMode="auto">
          <a:xfrm>
            <a:off x="7812317" y="4011185"/>
            <a:ext cx="4169013" cy="18479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FCC8F9A7-E210-41AD-8489-A43D8B8D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35" y="3556495"/>
            <a:ext cx="2945271" cy="27522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0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DE85D-CA30-445D-8026-AF83A38E2A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7260" y="166320"/>
            <a:ext cx="7928708" cy="5252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507869-B825-416A-ADFF-25E72B390353}"/>
              </a:ext>
            </a:extLst>
          </p:cNvPr>
          <p:cNvSpPr txBox="1"/>
          <p:nvPr/>
        </p:nvSpPr>
        <p:spPr>
          <a:xfrm>
            <a:off x="287501" y="513398"/>
            <a:ext cx="529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The Planet:</a:t>
            </a:r>
            <a:r>
              <a:rPr lang="en-GB" sz="3200" b="1" dirty="0">
                <a:solidFill>
                  <a:schemeClr val="bg1"/>
                </a:solidFill>
              </a:rPr>
              <a:t> ________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5DBDC-F0F4-4666-A76A-1C6F136757E3}"/>
              </a:ext>
            </a:extLst>
          </p:cNvPr>
          <p:cNvSpPr txBox="1"/>
          <p:nvPr/>
        </p:nvSpPr>
        <p:spPr>
          <a:xfrm>
            <a:off x="287501" y="5080481"/>
            <a:ext cx="11616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The _______ ___ _____. </a:t>
            </a:r>
          </a:p>
          <a:p>
            <a:r>
              <a:rPr lang="en-GB" sz="3200" dirty="0">
                <a:solidFill>
                  <a:schemeClr val="bg1"/>
                </a:solidFill>
              </a:rPr>
              <a:t>This is  is a giant storm several times the size of ______, which has lasted over ____ _____.</a:t>
            </a:r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7553B7EF-3947-4F7B-99FC-849226F0FC99}"/>
              </a:ext>
            </a:extLst>
          </p:cNvPr>
          <p:cNvSpPr/>
          <p:nvPr/>
        </p:nvSpPr>
        <p:spPr>
          <a:xfrm rot="20354469">
            <a:off x="4882534" y="4303539"/>
            <a:ext cx="3070918" cy="71038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DCDA7-EF2E-4F8E-ADA6-BB0D9FAE0564}"/>
              </a:ext>
            </a:extLst>
          </p:cNvPr>
          <p:cNvSpPr txBox="1"/>
          <p:nvPr/>
        </p:nvSpPr>
        <p:spPr>
          <a:xfrm>
            <a:off x="287501" y="1998406"/>
            <a:ext cx="4817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This is the largest planet and is a ________ giant.</a:t>
            </a:r>
          </a:p>
        </p:txBody>
      </p:sp>
    </p:spTree>
    <p:extLst>
      <p:ext uri="{BB962C8B-B14F-4D97-AF65-F5344CB8AC3E}">
        <p14:creationId xmlns:p14="http://schemas.microsoft.com/office/powerpoint/2010/main" val="1687030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E7422B-3F52-495A-A876-6FF52CE381F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r="1" b="1"/>
          <a:stretch/>
        </p:blipFill>
        <p:spPr bwMode="auto">
          <a:xfrm>
            <a:off x="3270552" y="805785"/>
            <a:ext cx="8921448" cy="39545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507869-B825-416A-ADFF-25E72B390353}"/>
              </a:ext>
            </a:extLst>
          </p:cNvPr>
          <p:cNvSpPr txBox="1"/>
          <p:nvPr/>
        </p:nvSpPr>
        <p:spPr>
          <a:xfrm>
            <a:off x="287501" y="513398"/>
            <a:ext cx="529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The Planet:</a:t>
            </a:r>
            <a:r>
              <a:rPr lang="en-GB" sz="3200" b="1" dirty="0">
                <a:solidFill>
                  <a:schemeClr val="bg1"/>
                </a:solidFill>
              </a:rPr>
              <a:t> ________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5DBDC-F0F4-4666-A76A-1C6F136757E3}"/>
              </a:ext>
            </a:extLst>
          </p:cNvPr>
          <p:cNvSpPr txBox="1"/>
          <p:nvPr/>
        </p:nvSpPr>
        <p:spPr>
          <a:xfrm>
            <a:off x="287501" y="5080481"/>
            <a:ext cx="11616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Like Jupiter, this is a ____ giant.</a:t>
            </a:r>
          </a:p>
          <a:p>
            <a:r>
              <a:rPr lang="en-GB" sz="3200" dirty="0">
                <a:solidFill>
                  <a:schemeClr val="bg1"/>
                </a:solidFill>
              </a:rPr>
              <a:t>However, it also has a spectacular ______ system. This is made up of rock and ____ fragments.</a:t>
            </a:r>
          </a:p>
        </p:txBody>
      </p:sp>
    </p:spTree>
    <p:extLst>
      <p:ext uri="{BB962C8B-B14F-4D97-AF65-F5344CB8AC3E}">
        <p14:creationId xmlns:p14="http://schemas.microsoft.com/office/powerpoint/2010/main" val="43721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F0860E-AC2B-49C1-BBD6-947C92C589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930" y="287027"/>
            <a:ext cx="3254040" cy="47934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507869-B825-416A-ADFF-25E72B390353}"/>
              </a:ext>
            </a:extLst>
          </p:cNvPr>
          <p:cNvSpPr txBox="1"/>
          <p:nvPr/>
        </p:nvSpPr>
        <p:spPr>
          <a:xfrm>
            <a:off x="287501" y="513398"/>
            <a:ext cx="529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The Planet:</a:t>
            </a:r>
            <a:r>
              <a:rPr lang="en-GB" sz="3200" b="1" dirty="0">
                <a:solidFill>
                  <a:schemeClr val="bg1"/>
                </a:solidFill>
              </a:rPr>
              <a:t> ________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5DBDC-F0F4-4666-A76A-1C6F136757E3}"/>
              </a:ext>
            </a:extLst>
          </p:cNvPr>
          <p:cNvSpPr txBox="1"/>
          <p:nvPr/>
        </p:nvSpPr>
        <p:spPr>
          <a:xfrm>
            <a:off x="287501" y="5080481"/>
            <a:ext cx="11616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This is an ____ giant with a faint ring system.</a:t>
            </a:r>
          </a:p>
          <a:p>
            <a:r>
              <a:rPr lang="en-GB" sz="3200" dirty="0">
                <a:solidFill>
                  <a:schemeClr val="bg1"/>
                </a:solidFill>
              </a:rPr>
              <a:t>It has blue ________ clouds and white storm clouds.</a:t>
            </a:r>
          </a:p>
        </p:txBody>
      </p:sp>
    </p:spTree>
    <p:extLst>
      <p:ext uri="{BB962C8B-B14F-4D97-AF65-F5344CB8AC3E}">
        <p14:creationId xmlns:p14="http://schemas.microsoft.com/office/powerpoint/2010/main" val="4133833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507869-B825-416A-ADFF-25E72B390353}"/>
              </a:ext>
            </a:extLst>
          </p:cNvPr>
          <p:cNvSpPr txBox="1"/>
          <p:nvPr/>
        </p:nvSpPr>
        <p:spPr>
          <a:xfrm>
            <a:off x="7681359" y="171782"/>
            <a:ext cx="529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The Planet:</a:t>
            </a:r>
            <a:r>
              <a:rPr lang="en-GB" sz="3200" b="1" dirty="0">
                <a:solidFill>
                  <a:schemeClr val="bg1"/>
                </a:solidFill>
              </a:rPr>
              <a:t> ________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5DBDC-F0F4-4666-A76A-1C6F136757E3}"/>
              </a:ext>
            </a:extLst>
          </p:cNvPr>
          <p:cNvSpPr txBox="1"/>
          <p:nvPr/>
        </p:nvSpPr>
        <p:spPr>
          <a:xfrm>
            <a:off x="287501" y="5080481"/>
            <a:ext cx="11616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This is the fourth giant planet and is a _____ giant.</a:t>
            </a:r>
          </a:p>
          <a:p>
            <a:r>
              <a:rPr lang="en-GB" sz="3200" dirty="0">
                <a:solidFill>
                  <a:schemeClr val="bg1"/>
                </a:solidFill>
              </a:rPr>
              <a:t>The ____ ____ Spot is a storm that raged for several years</a:t>
            </a:r>
          </a:p>
        </p:txBody>
      </p:sp>
      <p:pic>
        <p:nvPicPr>
          <p:cNvPr id="7" name="Picture 6" descr="What Is The Surface of Neptune Like? - Universe Today">
            <a:extLst>
              <a:ext uri="{FF2B5EF4-FFF2-40B4-BE49-F238E27FC236}">
                <a16:creationId xmlns:a16="http://schemas.microsoft.com/office/drawing/2014/main" id="{53A80F88-B202-4F0F-8360-6FE0733C3B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1" y="0"/>
            <a:ext cx="5974168" cy="484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8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7854AF-3A45-4E43-82DD-AA188D49269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Key Features of the Outer Planets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BA1CBB-7B7F-40A9-A66E-F6A2A4CA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825625"/>
            <a:ext cx="1154974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They are all giant planets made of hydrogen, methane and ammonia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The atmosphere consists of methane clouds with raging winds and storms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Underneath the atmosphere is liquid methane and ammonia with no real solid surface. There is </a:t>
            </a:r>
            <a:r>
              <a:rPr lang="en-GB" b="1" dirty="0">
                <a:solidFill>
                  <a:schemeClr val="bg1"/>
                </a:solidFill>
              </a:rPr>
              <a:t>no solid surface for liquid water (or life) to form on.</a:t>
            </a:r>
            <a:endParaRPr lang="en-GB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Temperatures, measured at the cloud tops, are -143</a:t>
            </a:r>
            <a:r>
              <a:rPr lang="en-GB" baseline="30000" dirty="0">
                <a:solidFill>
                  <a:schemeClr val="bg1"/>
                </a:solidFill>
              </a:rPr>
              <a:t>o</a:t>
            </a:r>
            <a:r>
              <a:rPr lang="en-GB" dirty="0">
                <a:solidFill>
                  <a:schemeClr val="bg1"/>
                </a:solidFill>
              </a:rPr>
              <a:t>C to -220</a:t>
            </a:r>
            <a:r>
              <a:rPr lang="en-GB" baseline="30000" dirty="0">
                <a:solidFill>
                  <a:schemeClr val="bg1"/>
                </a:solidFill>
              </a:rPr>
              <a:t>o</a:t>
            </a:r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E1E4D8-E131-42DD-9EE3-3217A1B4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 TBAT explain the basic structure of the Solar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A2E6C-253C-4273-A3E7-34EE5A15B22E}"/>
              </a:ext>
            </a:extLst>
          </p:cNvPr>
          <p:cNvSpPr txBox="1"/>
          <p:nvPr/>
        </p:nvSpPr>
        <p:spPr>
          <a:xfrm>
            <a:off x="2986531" y="5156021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</p:spTree>
    <p:extLst>
      <p:ext uri="{BB962C8B-B14F-4D97-AF65-F5344CB8AC3E}">
        <p14:creationId xmlns:p14="http://schemas.microsoft.com/office/powerpoint/2010/main" val="28709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C6AB-5A30-42D7-AC46-B0208A50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Galileo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80150EB-EC5A-41A9-907B-4643FA5C1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943706"/>
              </p:ext>
            </p:extLst>
          </p:nvPr>
        </p:nvGraphicFramePr>
        <p:xfrm>
          <a:off x="825910" y="1825625"/>
          <a:ext cx="10527890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090">
                  <a:extLst>
                    <a:ext uri="{9D8B030D-6E8A-4147-A177-3AD203B41FA5}">
                      <a16:colId xmlns:a16="http://schemas.microsoft.com/office/drawing/2014/main" val="80275385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70445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Your 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78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Who was Galileo?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802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Where was he born?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074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What was his main profession?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925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What did Galileo invent in 1609?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527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What did he discover using his invention in 1610?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70259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 a picture of Galileo to this slide in the top right-hand corner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040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403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A39CFE1-9336-4925-A9F8-2D8CE504535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6255428"/>
              </p:ext>
            </p:extLst>
          </p:nvPr>
        </p:nvGraphicFramePr>
        <p:xfrm>
          <a:off x="187178" y="1534882"/>
          <a:ext cx="6406116" cy="3192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749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418367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on Io’s surface?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Why is Io yellow?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925839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Io the ‘most’ of in the Solar System?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</a:tbl>
          </a:graphicData>
        </a:graphic>
      </p:graphicFrame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3722747-DB48-4287-B7AD-3AABA0D95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081727" y="1634007"/>
            <a:ext cx="4753638" cy="4187975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39EF34-4209-48FA-84E1-7E75C5D786DE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080ADB-B502-4BD1-B759-000780CB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46273"/>
            <a:ext cx="7334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8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A39CFE1-9336-4925-A9F8-2D8CE504535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692471"/>
              </p:ext>
            </p:extLst>
          </p:nvPr>
        </p:nvGraphicFramePr>
        <p:xfrm>
          <a:off x="187178" y="1534882"/>
          <a:ext cx="6406116" cy="3289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749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418367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on Europa’s surface?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Europa’s surface made of?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925839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in Europa’s subsurface water ocean?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</a:tbl>
          </a:graphicData>
        </a:graphic>
      </p:graphicFrame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3722747-DB48-4287-B7AD-3AABA0D95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165703" y="1751405"/>
            <a:ext cx="4753638" cy="2856726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39EF34-4209-48FA-84E1-7E75C5D786DE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1694F3-10B8-4724-90C9-C9723A78D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74544"/>
            <a:ext cx="31242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00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A39CFE1-9336-4925-A9F8-2D8CE504535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4746332"/>
              </p:ext>
            </p:extLst>
          </p:nvPr>
        </p:nvGraphicFramePr>
        <p:xfrm>
          <a:off x="187178" y="1534882"/>
          <a:ext cx="6406116" cy="3483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3851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262265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on Ganymede’s icy surface?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Ganymede has the largest what in the Solar System?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925839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in Ganymede’s subsurface water ocean?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5839EF34-4209-48FA-84E1-7E75C5D786DE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FD017-3397-49DA-BC18-19A7257F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73" y="1099812"/>
            <a:ext cx="4963218" cy="46583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D7B8CEA-D63D-4BEE-B80B-AA4A8D36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91" y="421249"/>
            <a:ext cx="46672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1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1E35A5AE-2263-4DBA-94E4-F2B494217254}"/>
              </a:ext>
            </a:extLst>
          </p:cNvPr>
          <p:cNvSpPr/>
          <p:nvPr/>
        </p:nvSpPr>
        <p:spPr>
          <a:xfrm>
            <a:off x="8740923" y="-2990"/>
            <a:ext cx="2542615" cy="7247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B6E137-B0B8-47A9-8C36-CFF415ACC1E8}"/>
              </a:ext>
            </a:extLst>
          </p:cNvPr>
          <p:cNvSpPr/>
          <p:nvPr/>
        </p:nvSpPr>
        <p:spPr>
          <a:xfrm>
            <a:off x="4348715" y="1471884"/>
            <a:ext cx="1996537" cy="515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BD82DB-7314-43A2-B6DF-F8F31EF72F81}"/>
              </a:ext>
            </a:extLst>
          </p:cNvPr>
          <p:cNvSpPr/>
          <p:nvPr/>
        </p:nvSpPr>
        <p:spPr>
          <a:xfrm>
            <a:off x="2777204" y="2118199"/>
            <a:ext cx="2196536" cy="515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C0E96C-C8CB-482E-A5AB-8E2E85358BF5}"/>
              </a:ext>
            </a:extLst>
          </p:cNvPr>
          <p:cNvSpPr/>
          <p:nvPr/>
        </p:nvSpPr>
        <p:spPr>
          <a:xfrm>
            <a:off x="50994" y="4600065"/>
            <a:ext cx="2385494" cy="524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2A1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E771A2-8974-4359-8B40-EBF88BF1E9FD}"/>
              </a:ext>
            </a:extLst>
          </p:cNvPr>
          <p:cNvSpPr/>
          <p:nvPr/>
        </p:nvSpPr>
        <p:spPr>
          <a:xfrm>
            <a:off x="2514563" y="5720066"/>
            <a:ext cx="2332074" cy="515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D753390-46F0-4FFC-AA92-C2995D92EDDF}"/>
              </a:ext>
            </a:extLst>
          </p:cNvPr>
          <p:cNvSpPr/>
          <p:nvPr/>
        </p:nvSpPr>
        <p:spPr>
          <a:xfrm>
            <a:off x="5073439" y="5099225"/>
            <a:ext cx="1250085" cy="424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BDA5FAE-0CC8-4F18-BB65-B9EA20A4B167}"/>
              </a:ext>
            </a:extLst>
          </p:cNvPr>
          <p:cNvSpPr/>
          <p:nvPr/>
        </p:nvSpPr>
        <p:spPr>
          <a:xfrm>
            <a:off x="6894515" y="5767607"/>
            <a:ext cx="2078820" cy="542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9504B89-9563-45E8-B895-B50C83E8E1D8}"/>
              </a:ext>
            </a:extLst>
          </p:cNvPr>
          <p:cNvSpPr/>
          <p:nvPr/>
        </p:nvSpPr>
        <p:spPr>
          <a:xfrm>
            <a:off x="10235787" y="6038658"/>
            <a:ext cx="1832544" cy="542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AD100A0-C7DE-46C8-B825-CB9BF8E6EB9A}"/>
              </a:ext>
            </a:extLst>
          </p:cNvPr>
          <p:cNvSpPr/>
          <p:nvPr/>
        </p:nvSpPr>
        <p:spPr>
          <a:xfrm>
            <a:off x="9905401" y="1215854"/>
            <a:ext cx="2078821" cy="515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60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A39CFE1-9336-4925-A9F8-2D8CE504535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96148909"/>
              </p:ext>
            </p:extLst>
          </p:nvPr>
        </p:nvGraphicFramePr>
        <p:xfrm>
          <a:off x="187178" y="1534882"/>
          <a:ext cx="6406116" cy="3386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3851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262265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on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Callisto’s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rock and ice surface?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in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Callisto’s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subsurface water ocean?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Which planet is 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Callisto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slightly </a:t>
                      </a:r>
                      <a:r>
                        <a:rPr lang="en-GB" sz="200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smaller than?</a:t>
                      </a:r>
                      <a:endParaRPr lang="en-GB" sz="20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8843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5839EF34-4209-48FA-84E1-7E75C5D786DE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FD017-3397-49DA-BC18-19A7257F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73" y="1099812"/>
            <a:ext cx="4963218" cy="465837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E28D850-CC32-4F24-A392-FFBCC945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23247"/>
            <a:ext cx="37242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6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B5C1-E2C2-4522-A10C-3EF97A83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Saturn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83495EA-C60C-4F61-A14A-F80052DC6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3939FB-976C-4EED-A118-AC2932413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968018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Saturn has more than 80 moons</a:t>
            </a:r>
          </a:p>
          <a:p>
            <a:r>
              <a:rPr lang="en-US" dirty="0">
                <a:solidFill>
                  <a:schemeClr val="bg1"/>
                </a:solidFill>
              </a:rPr>
              <a:t>The two moons that have icy crusts with subsurface saltwater oceans are: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Enceladus (which has water geysers)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Rhea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DB574-2521-45D7-8041-9FD7A4D7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LO TBAT explain the basic structure of the Solar System</a:t>
            </a:r>
          </a:p>
        </p:txBody>
      </p:sp>
    </p:spTree>
    <p:extLst>
      <p:ext uri="{BB962C8B-B14F-4D97-AF65-F5344CB8AC3E}">
        <p14:creationId xmlns:p14="http://schemas.microsoft.com/office/powerpoint/2010/main" val="283574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3939FB-976C-4EED-A118-AC2932413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0982" y="494506"/>
            <a:ext cx="6317018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Uranus has 27 moons</a:t>
            </a:r>
          </a:p>
          <a:p>
            <a:r>
              <a:rPr lang="en-US" dirty="0">
                <a:solidFill>
                  <a:schemeClr val="bg1"/>
                </a:solidFill>
              </a:rPr>
              <a:t>The two moons that have icy crusts with subsurface saltwater oceans are: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Oberon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Titania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DB574-2521-45D7-8041-9FD7A4D7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LO TBAT explain the basic structure of the Solar System</a:t>
            </a:r>
          </a:p>
        </p:txBody>
      </p:sp>
      <p:pic>
        <p:nvPicPr>
          <p:cNvPr id="6146" name="Picture 2" descr="The moon Oberon - History, structure, orbit, surface, evolution">
            <a:extLst>
              <a:ext uri="{FF2B5EF4-FFF2-40B4-BE49-F238E27FC236}">
                <a16:creationId xmlns:a16="http://schemas.microsoft.com/office/drawing/2014/main" id="{81B926FD-5B14-4457-9C71-38C47689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92579"/>
            <a:ext cx="4298950" cy="245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7B1EF32-A432-4064-A374-07AA2ADE2067}"/>
              </a:ext>
            </a:extLst>
          </p:cNvPr>
          <p:cNvSpPr txBox="1">
            <a:spLocks/>
          </p:cNvSpPr>
          <p:nvPr/>
        </p:nvSpPr>
        <p:spPr>
          <a:xfrm>
            <a:off x="5620982" y="3510756"/>
            <a:ext cx="631701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Neptune has 14 moons</a:t>
            </a:r>
          </a:p>
          <a:p>
            <a:r>
              <a:rPr lang="en-US" dirty="0">
                <a:solidFill>
                  <a:schemeClr val="bg1"/>
                </a:solidFill>
              </a:rPr>
              <a:t>The one moon that has an icy crust with a subsurface saltwater ocean is Triton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1977A2-2179-4FE2-BED4-87D2DEC61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20" y="3394173"/>
            <a:ext cx="3651010" cy="31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02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3A0B-F1F6-2242-A5D3-32481421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436" y="0"/>
            <a:ext cx="6525127" cy="693654"/>
          </a:xfrm>
        </p:spPr>
        <p:txBody>
          <a:bodyPr>
            <a:normAutofit fontScale="90000"/>
          </a:bodyPr>
          <a:lstStyle/>
          <a:p>
            <a:r>
              <a:rPr lang="en-US" dirty="0"/>
              <a:t>Facts about humanity in space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123C5EE-FDBF-414F-A19C-BE2FE62CF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143749"/>
              </p:ext>
            </p:extLst>
          </p:nvPr>
        </p:nvGraphicFramePr>
        <p:xfrm>
          <a:off x="0" y="975392"/>
          <a:ext cx="12192000" cy="6032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96816318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255451092"/>
                    </a:ext>
                  </a:extLst>
                </a:gridCol>
              </a:tblGrid>
              <a:tr h="735447">
                <a:tc>
                  <a:txBody>
                    <a:bodyPr/>
                    <a:lstStyle/>
                    <a:p>
                      <a:r>
                        <a:rPr lang="en-US" sz="2400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5002"/>
                  </a:ext>
                </a:extLst>
              </a:tr>
              <a:tr h="735447">
                <a:tc>
                  <a:txBody>
                    <a:bodyPr/>
                    <a:lstStyle/>
                    <a:p>
                      <a:r>
                        <a:rPr lang="en-US" sz="2400" dirty="0"/>
                        <a:t>1. 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was the first ever man-made satellite launched?</a:t>
                      </a:r>
                      <a:r>
                        <a:rPr lang="en-GB" sz="2400" dirty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832657"/>
                  </a:ext>
                </a:extLst>
              </a:tr>
              <a:tr h="735447">
                <a:tc>
                  <a:txBody>
                    <a:bodyPr/>
                    <a:lstStyle/>
                    <a:p>
                      <a:r>
                        <a:rPr lang="en-US" sz="2400" dirty="0"/>
                        <a:t>2. What was it called?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102715"/>
                  </a:ext>
                </a:extLst>
              </a:tr>
              <a:tr h="735447">
                <a:tc>
                  <a:txBody>
                    <a:bodyPr/>
                    <a:lstStyle/>
                    <a:p>
                      <a:r>
                        <a:rPr lang="en-US" sz="2400" dirty="0"/>
                        <a:t>3. What was the first living creature to fly in space?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47112"/>
                  </a:ext>
                </a:extLst>
              </a:tr>
              <a:tr h="735447">
                <a:tc>
                  <a:txBody>
                    <a:bodyPr/>
                    <a:lstStyle/>
                    <a:p>
                      <a:r>
                        <a:rPr lang="en-US" sz="2400" dirty="0"/>
                        <a:t>4. Who was the first man to fly in space and in what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921123"/>
                  </a:ext>
                </a:extLst>
              </a:tr>
              <a:tr h="735447">
                <a:tc>
                  <a:txBody>
                    <a:bodyPr/>
                    <a:lstStyle/>
                    <a:p>
                      <a:r>
                        <a:rPr lang="en-US" sz="2400" dirty="0"/>
                        <a:t>5. Who was the first woman to fly in space and in what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727832"/>
                  </a:ext>
                </a:extLst>
              </a:tr>
              <a:tr h="1269401">
                <a:tc>
                  <a:txBody>
                    <a:bodyPr/>
                    <a:lstStyle/>
                    <a:p>
                      <a:r>
                        <a:rPr lang="en-US" sz="2400" dirty="0"/>
                        <a:t>6. 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Who was the first man to set foot on the Moon, which space craft took him there, and when?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81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207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3A0B-F1F6-2242-A5D3-32481421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436" y="0"/>
            <a:ext cx="6525127" cy="693654"/>
          </a:xfrm>
        </p:spPr>
        <p:txBody>
          <a:bodyPr>
            <a:normAutofit fontScale="90000"/>
          </a:bodyPr>
          <a:lstStyle/>
          <a:p>
            <a:r>
              <a:rPr lang="en-US" dirty="0"/>
              <a:t>Facts about humanity in space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123C5EE-FDBF-414F-A19C-BE2FE62CF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679078"/>
              </p:ext>
            </p:extLst>
          </p:nvPr>
        </p:nvGraphicFramePr>
        <p:xfrm>
          <a:off x="0" y="975393"/>
          <a:ext cx="12192000" cy="6020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96816318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255451092"/>
                    </a:ext>
                  </a:extLst>
                </a:gridCol>
              </a:tblGrid>
              <a:tr h="651394">
                <a:tc>
                  <a:txBody>
                    <a:bodyPr/>
                    <a:lstStyle/>
                    <a:p>
                      <a:r>
                        <a:rPr lang="en-US" sz="2400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5002"/>
                  </a:ext>
                </a:extLst>
              </a:tr>
              <a:tr h="651394">
                <a:tc>
                  <a:txBody>
                    <a:bodyPr/>
                    <a:lstStyle/>
                    <a:p>
                      <a:r>
                        <a:rPr lang="en-US" sz="2400" dirty="0"/>
                        <a:t>7. What were his first words on the Moon?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503992"/>
                  </a:ext>
                </a:extLst>
              </a:tr>
              <a:tr h="651394">
                <a:tc>
                  <a:txBody>
                    <a:bodyPr/>
                    <a:lstStyle/>
                    <a:p>
                      <a:r>
                        <a:rPr lang="en-US" sz="2400" dirty="0"/>
                        <a:t>8. Which Apollo mission had an accident, and what happened?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468288"/>
                  </a:ext>
                </a:extLst>
              </a:tr>
              <a:tr h="1124324">
                <a:tc>
                  <a:txBody>
                    <a:bodyPr/>
                    <a:lstStyle/>
                    <a:p>
                      <a:r>
                        <a:rPr lang="en-US" sz="2400" dirty="0"/>
                        <a:t>9. When was the first manned space station launched – and what was it called?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708516"/>
                  </a:ext>
                </a:extLst>
              </a:tr>
              <a:tr h="651394">
                <a:tc>
                  <a:txBody>
                    <a:bodyPr/>
                    <a:lstStyle/>
                    <a:p>
                      <a:r>
                        <a:rPr lang="en-US" sz="2400" dirty="0"/>
                        <a:t>10. What is the longest continuously occupied space structure?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710877"/>
                  </a:ext>
                </a:extLst>
              </a:tr>
              <a:tr h="651394">
                <a:tc>
                  <a:txBody>
                    <a:bodyPr/>
                    <a:lstStyle/>
                    <a:p>
                      <a:r>
                        <a:rPr lang="en-US" sz="2400" dirty="0"/>
                        <a:t>11. How many astronauts have walked on the Moon?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086052"/>
                  </a:ext>
                </a:extLst>
              </a:tr>
              <a:tr h="1124324">
                <a:tc>
                  <a:txBody>
                    <a:bodyPr/>
                    <a:lstStyle/>
                    <a:p>
                      <a:r>
                        <a:rPr lang="en-US" sz="2400" dirty="0"/>
                        <a:t>12. Who was the first space tourist, where did he go and how much did he pay for his holiday?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757451"/>
                  </a:ext>
                </a:extLst>
              </a:tr>
            </a:tbl>
          </a:graphicData>
        </a:graphic>
      </p:graphicFrame>
      <p:pic>
        <p:nvPicPr>
          <p:cNvPr id="1026" name="Picture 2" descr="AstroViewer">
            <a:hlinkClick r:id="rId3"/>
            <a:extLst>
              <a:ext uri="{FF2B5EF4-FFF2-40B4-BE49-F238E27FC236}">
                <a16:creationId xmlns:a16="http://schemas.microsoft.com/office/drawing/2014/main" id="{33418531-7F1C-4906-80DD-19562F19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3859" y="1661360"/>
            <a:ext cx="11239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82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9B7F-68B4-4B51-B4B1-F1BEAD41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Artemis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2198-2989-455A-8E24-97AF3C032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59207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You are going to create your own PowerPoint slides on the Artemis program</a:t>
            </a:r>
          </a:p>
          <a:p>
            <a:r>
              <a:rPr lang="en-GB" dirty="0">
                <a:solidFill>
                  <a:schemeClr val="bg1"/>
                </a:solidFill>
              </a:rPr>
              <a:t>You will need to start a new PowerPoint Presentation</a:t>
            </a:r>
          </a:p>
          <a:p>
            <a:r>
              <a:rPr lang="en-GB" dirty="0">
                <a:solidFill>
                  <a:schemeClr val="bg1"/>
                </a:solidFill>
              </a:rPr>
              <a:t>Save it with your name and the word Artemis: </a:t>
            </a:r>
            <a:r>
              <a:rPr lang="en-GB" b="1" dirty="0">
                <a:solidFill>
                  <a:schemeClr val="bg1"/>
                </a:solidFill>
              </a:rPr>
              <a:t>Jack Smith Artemis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You will need to create: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 title slide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Slides that answer these questions: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When is the first Artemis mission planned to land on the moon?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What will Artemis be used to do after the moon missions?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What is the Space Launch System?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What is the Orion?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Use images and text from the Artemis website: 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sz="2400" b="1" u="sng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https://www.nasa.gov/specials/artemis/</a:t>
            </a:r>
            <a:endParaRPr lang="en-GB" sz="2400" b="1" u="sng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u="sng" dirty="0">
                <a:solidFill>
                  <a:schemeClr val="bg1"/>
                </a:solidFill>
              </a:rPr>
              <a:t>Extension:</a:t>
            </a:r>
            <a:r>
              <a:rPr lang="en-GB" b="1" dirty="0">
                <a:solidFill>
                  <a:schemeClr val="bg1"/>
                </a:solidFill>
              </a:rPr>
              <a:t>  use animation, background colours (e.g. black background, white writing) etc to make your slide show stand out (in a good way!)</a:t>
            </a:r>
            <a:endParaRPr lang="en-GB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5DAC0-F0CF-4DA0-8A66-D9AA9CFC2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336" y="37167"/>
            <a:ext cx="1788664" cy="16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31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DEAD-A1B2-DC47-B7B0-10E85ADF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the solar system with NASA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3F339-E7A2-7F4A-A4EA-B1C0CDB11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Go to </a:t>
            </a:r>
            <a:r>
              <a:rPr lang="en-GB" dirty="0">
                <a:hlinkClick r:id="rId3"/>
              </a:rPr>
              <a:t>https://solarsystem.nasa.gov/</a:t>
            </a:r>
            <a:endParaRPr lang="en-GB" dirty="0"/>
          </a:p>
          <a:p>
            <a:r>
              <a:rPr lang="en-GB" dirty="0"/>
              <a:t>Click on the solar system icon at the top</a:t>
            </a:r>
          </a:p>
          <a:p>
            <a:r>
              <a:rPr lang="en-GB" dirty="0"/>
              <a:t>Explore the solar system - focus on places we haven’t yet talked about. You can click on an object, zoom in, search (if you know or have found the object name).</a:t>
            </a:r>
          </a:p>
          <a:p>
            <a:r>
              <a:rPr lang="en-GB" dirty="0"/>
              <a:t>You can always get back to the main menu (and perhaps explore using the labels at the top) by clicking on the white X</a:t>
            </a:r>
          </a:p>
          <a:p>
            <a:r>
              <a:rPr lang="en-GB" dirty="0"/>
              <a:t>Find 2-4 objects we haven’t looked at so far</a:t>
            </a:r>
          </a:p>
          <a:p>
            <a:r>
              <a:rPr lang="en-GB" dirty="0"/>
              <a:t>Create a new slide for each object with 2-4 facts, 2-3 pictures per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4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CF67-9F49-4B4D-82DA-3091A9A2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 is the only place we are certain life exists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BC815-B2D7-D142-9F70-E1445A19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" y="1019063"/>
            <a:ext cx="12191999" cy="823912"/>
          </a:xfrm>
        </p:spPr>
        <p:txBody>
          <a:bodyPr/>
          <a:lstStyle/>
          <a:p>
            <a:r>
              <a:rPr lang="en-US" dirty="0"/>
              <a:t>What features of Earth are essential to life?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B3131-C369-5C44-96F3-36E6D894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851" y="1946617"/>
            <a:ext cx="11897727" cy="477485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FBE95A-44E9-F143-A55B-5B139015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Goldilocks Zone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7645A-9CBB-4353-8D75-B655F429F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it?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ADD57F-862C-7845-9E1E-814060572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The Goldilocks Zone refers to the ___________ zone around a star where the temperature of a planet is just right.</a:t>
            </a:r>
          </a:p>
          <a:p>
            <a:r>
              <a:rPr lang="en-GB" dirty="0"/>
              <a:t>The temperature must not be too _____ and not too cold - for ________ _________to exist.</a:t>
            </a:r>
          </a:p>
          <a:p>
            <a:r>
              <a:rPr lang="en-GB" dirty="0"/>
              <a:t>The only planets in our Solar System in this Zone are: _______ and Earth</a:t>
            </a:r>
          </a:p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BBB64C-7264-4503-AA4E-2F1ACC548EC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Image of the Goldilocks Zone</a:t>
            </a:r>
          </a:p>
        </p:txBody>
      </p:sp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A7D53EA8-9A8F-4FED-957F-3F892281B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34865" y="2030135"/>
            <a:ext cx="5876923" cy="3813470"/>
          </a:xfrm>
          <a:prstGeom prst="rect">
            <a:avLst/>
          </a:prstGeom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5A175374-FC84-4CA6-868A-4D74C456ABD8}"/>
              </a:ext>
            </a:extLst>
          </p:cNvPr>
          <p:cNvSpPr/>
          <p:nvPr/>
        </p:nvSpPr>
        <p:spPr>
          <a:xfrm>
            <a:off x="-1873049" y="2584874"/>
            <a:ext cx="1686560" cy="467360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habitable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95B213E3-8764-41DB-BA29-AF9B1E30A8AC}"/>
              </a:ext>
            </a:extLst>
          </p:cNvPr>
          <p:cNvSpPr/>
          <p:nvPr/>
        </p:nvSpPr>
        <p:spPr>
          <a:xfrm>
            <a:off x="-1879600" y="1349882"/>
            <a:ext cx="1686560" cy="467360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hot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1ED9A724-225A-4394-97BB-68603FA92914}"/>
              </a:ext>
            </a:extLst>
          </p:cNvPr>
          <p:cNvSpPr/>
          <p:nvPr/>
        </p:nvSpPr>
        <p:spPr>
          <a:xfrm>
            <a:off x="-1913270" y="118838"/>
            <a:ext cx="1686560" cy="467360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liquid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5B5FEEBA-AF9E-4158-B1B8-75DACAFEC589}"/>
              </a:ext>
            </a:extLst>
          </p:cNvPr>
          <p:cNvSpPr/>
          <p:nvPr/>
        </p:nvSpPr>
        <p:spPr>
          <a:xfrm>
            <a:off x="-1873049" y="1967378"/>
            <a:ext cx="1686560" cy="467360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water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1BE80C78-7B02-4AED-BFD9-F54718F16C9F}"/>
              </a:ext>
            </a:extLst>
          </p:cNvPr>
          <p:cNvSpPr/>
          <p:nvPr/>
        </p:nvSpPr>
        <p:spPr>
          <a:xfrm>
            <a:off x="-1889760" y="732386"/>
            <a:ext cx="1686560" cy="467360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422301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5A39CFE1-9336-4925-A9F8-2D8CE504535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00726839"/>
              </p:ext>
            </p:extLst>
          </p:nvPr>
        </p:nvGraphicFramePr>
        <p:xfrm>
          <a:off x="187178" y="1534882"/>
          <a:ext cx="6406116" cy="3192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749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418367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Does Mercury have any atmosphere?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range on Mercury?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925839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Is there any water?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</a:tbl>
          </a:graphicData>
        </a:graphic>
      </p:graphicFrame>
      <p:pic>
        <p:nvPicPr>
          <p:cNvPr id="22" name="Content Placeholder 21" descr="The planet Mercury">
            <a:extLst>
              <a:ext uri="{FF2B5EF4-FFF2-40B4-BE49-F238E27FC236}">
                <a16:creationId xmlns:a16="http://schemas.microsoft.com/office/drawing/2014/main" id="{D3722747-DB48-4287-B7AD-3AABA0D95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1727" y="1370228"/>
            <a:ext cx="4753638" cy="4715533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ECB17D-C4D2-454B-BA58-C26AB14A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491754"/>
            <a:ext cx="39814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39EF34-4209-48FA-84E1-7E75C5D786DE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</p:spTree>
    <p:extLst>
      <p:ext uri="{BB962C8B-B14F-4D97-AF65-F5344CB8AC3E}">
        <p14:creationId xmlns:p14="http://schemas.microsoft.com/office/powerpoint/2010/main" val="186412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The planet Venus">
            <a:extLst>
              <a:ext uri="{FF2B5EF4-FFF2-40B4-BE49-F238E27FC236}">
                <a16:creationId xmlns:a16="http://schemas.microsoft.com/office/drawing/2014/main" id="{D3722747-DB48-4287-B7AD-3AABA0D95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215251" y="1816292"/>
            <a:ext cx="4656711" cy="4715533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A25F86-3DDF-4571-A1BA-484AD004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647491" y="326175"/>
            <a:ext cx="2744617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1A60E-16B5-4C13-AF8C-C6552B4B3274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  <p:graphicFrame>
        <p:nvGraphicFramePr>
          <p:cNvPr id="6" name="Table 23">
            <a:extLst>
              <a:ext uri="{FF2B5EF4-FFF2-40B4-BE49-F238E27FC236}">
                <a16:creationId xmlns:a16="http://schemas.microsoft.com/office/drawing/2014/main" id="{FF6E3B16-A9A9-47A2-8584-4BF96FAAA6B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9518623"/>
              </p:ext>
            </p:extLst>
          </p:nvPr>
        </p:nvGraphicFramePr>
        <p:xfrm>
          <a:off x="187178" y="1281154"/>
          <a:ext cx="6406116" cy="3192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749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418367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Does Venus have any atmosphere?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on Venus?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925839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Is there any water?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97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3722747-DB48-4287-B7AD-3AABA0D95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221377" y="1281154"/>
            <a:ext cx="4656711" cy="4656711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A25F86-3DDF-4571-A1BA-484AD004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818222" y="326175"/>
            <a:ext cx="240315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51940D-EAA0-4718-B7B1-F6F2F02FD9BD}"/>
              </a:ext>
            </a:extLst>
          </p:cNvPr>
          <p:cNvSpPr txBox="1"/>
          <p:nvPr/>
        </p:nvSpPr>
        <p:spPr>
          <a:xfrm>
            <a:off x="187178" y="5485597"/>
            <a:ext cx="621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</a:rPr>
              <a:t>So life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B050"/>
                </a:solidFill>
              </a:rPr>
              <a:t>possible</a:t>
            </a:r>
            <a:r>
              <a:rPr lang="en-GB" sz="3600" dirty="0"/>
              <a:t> </a:t>
            </a:r>
            <a:r>
              <a:rPr lang="en-GB" sz="3600" dirty="0">
                <a:solidFill>
                  <a:schemeClr val="bg1"/>
                </a:solidFill>
              </a:rPr>
              <a:t>/</a:t>
            </a:r>
            <a:r>
              <a:rPr lang="en-GB" sz="3600" dirty="0"/>
              <a:t> </a:t>
            </a:r>
            <a:r>
              <a:rPr lang="en-GB" sz="3600" dirty="0">
                <a:solidFill>
                  <a:srgbClr val="FF0000"/>
                </a:solidFill>
              </a:rPr>
              <a:t>unlikely</a:t>
            </a:r>
          </a:p>
        </p:txBody>
      </p:sp>
      <p:graphicFrame>
        <p:nvGraphicFramePr>
          <p:cNvPr id="9" name="Table 23">
            <a:extLst>
              <a:ext uri="{FF2B5EF4-FFF2-40B4-BE49-F238E27FC236}">
                <a16:creationId xmlns:a16="http://schemas.microsoft.com/office/drawing/2014/main" id="{3BC5FD52-7597-4312-96CB-FD7326F625A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4623523"/>
              </p:ext>
            </p:extLst>
          </p:nvPr>
        </p:nvGraphicFramePr>
        <p:xfrm>
          <a:off x="187178" y="1281154"/>
          <a:ext cx="6406116" cy="3192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749">
                  <a:extLst>
                    <a:ext uri="{9D8B030D-6E8A-4147-A177-3AD203B41FA5}">
                      <a16:colId xmlns:a16="http://schemas.microsoft.com/office/drawing/2014/main" val="4024062841"/>
                    </a:ext>
                  </a:extLst>
                </a:gridCol>
                <a:gridCol w="3418367">
                  <a:extLst>
                    <a:ext uri="{9D8B030D-6E8A-4147-A177-3AD203B41FA5}">
                      <a16:colId xmlns:a16="http://schemas.microsoft.com/office/drawing/2014/main" val="330828852"/>
                    </a:ext>
                  </a:extLst>
                </a:gridCol>
              </a:tblGrid>
              <a:tr h="46591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Question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 answer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41677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Does Mars have any atmosphere?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934587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What is the temperature range on Mars?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925839"/>
                  </a:ext>
                </a:extLst>
              </a:tr>
              <a:tr h="909009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Is there any water?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75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63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225E-95D6-4DAC-ADD2-6B3DA894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335"/>
            <a:ext cx="10515600" cy="902824"/>
          </a:xfrm>
        </p:spPr>
        <p:txBody>
          <a:bodyPr/>
          <a:lstStyle/>
          <a:p>
            <a:r>
              <a:rPr lang="en-GB" dirty="0"/>
              <a:t>Comparing Earth and Mars: Canyons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0464B-2C48-44F1-9886-CE6CC2082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091846"/>
            <a:ext cx="5157787" cy="330517"/>
          </a:xfrm>
        </p:spPr>
        <p:txBody>
          <a:bodyPr>
            <a:noAutofit/>
          </a:bodyPr>
          <a:lstStyle/>
          <a:p>
            <a:r>
              <a:rPr lang="en-GB" sz="3600" dirty="0"/>
              <a:t>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42460-63FF-4265-BD6D-5B2FC360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984" y="1442422"/>
            <a:ext cx="5157787" cy="1053352"/>
          </a:xfrm>
        </p:spPr>
        <p:txBody>
          <a:bodyPr>
            <a:noAutofit/>
          </a:bodyPr>
          <a:lstStyle/>
          <a:p>
            <a:r>
              <a:rPr lang="en-GB" dirty="0"/>
              <a:t>Hellas </a:t>
            </a:r>
            <a:r>
              <a:rPr lang="en-GB" dirty="0" err="1"/>
              <a:t>Planitia</a:t>
            </a:r>
            <a:r>
              <a:rPr lang="en-GB" dirty="0"/>
              <a:t>, the largest visible impact crater on Mars – and in the Solar System - is 2,300 km in diameter and 8 km deep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2EE8C-79CA-4340-9829-61DDF5205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1010407"/>
            <a:ext cx="5183188" cy="411956"/>
          </a:xfrm>
        </p:spPr>
        <p:txBody>
          <a:bodyPr>
            <a:noAutofit/>
          </a:bodyPr>
          <a:lstStyle/>
          <a:p>
            <a:r>
              <a:rPr lang="en-GB" sz="3600" dirty="0"/>
              <a:t>Earth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8B4B1-9A6D-49F6-985B-01E85DF4F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0553" y="1549858"/>
            <a:ext cx="5752708" cy="1720467"/>
          </a:xfrm>
        </p:spPr>
        <p:txBody>
          <a:bodyPr>
            <a:noAutofit/>
          </a:bodyPr>
          <a:lstStyle/>
          <a:p>
            <a:r>
              <a:rPr lang="en-GB" dirty="0"/>
              <a:t>What’s the deepest canyon on Earth?</a:t>
            </a:r>
          </a:p>
          <a:p>
            <a:endParaRPr lang="en-GB" dirty="0"/>
          </a:p>
          <a:p>
            <a:r>
              <a:rPr lang="en-GB" dirty="0"/>
              <a:t>What’s the longest canyon on Earth?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F5D89-2771-457C-A361-99A8879250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LO TBAT explain the basic structure of the Solar System</a:t>
            </a:r>
          </a:p>
        </p:txBody>
      </p:sp>
      <p:pic>
        <p:nvPicPr>
          <p:cNvPr id="7" name="Picture 6" descr="The REALLY grand canyon on Mars that is the biggest in the entire Solar  System | Daily Mail Online">
            <a:extLst>
              <a:ext uri="{FF2B5EF4-FFF2-40B4-BE49-F238E27FC236}">
                <a16:creationId xmlns:a16="http://schemas.microsoft.com/office/drawing/2014/main" id="{F625DA4E-BE6E-47F0-8C3D-69BE151605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99"/>
          <a:stretch/>
        </p:blipFill>
        <p:spPr bwMode="auto">
          <a:xfrm>
            <a:off x="300858" y="4276873"/>
            <a:ext cx="4301267" cy="19065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0C47B435-BF34-490D-872B-28650457D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51" y="4260615"/>
            <a:ext cx="2109804" cy="20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B46955E6-DC1C-4B43-B8CD-3E20C2C3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02" y="4103979"/>
            <a:ext cx="4102361" cy="272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1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225E-95D6-4DAC-ADD2-6B3DA894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335"/>
            <a:ext cx="10515600" cy="902824"/>
          </a:xfrm>
        </p:spPr>
        <p:txBody>
          <a:bodyPr/>
          <a:lstStyle/>
          <a:p>
            <a:r>
              <a:rPr lang="en-GB" dirty="0"/>
              <a:t>Comparing Earth and Mars: Impact Craters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0464B-2C48-44F1-9886-CE6CC2082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091846"/>
            <a:ext cx="5157787" cy="330517"/>
          </a:xfrm>
        </p:spPr>
        <p:txBody>
          <a:bodyPr>
            <a:noAutofit/>
          </a:bodyPr>
          <a:lstStyle/>
          <a:p>
            <a:r>
              <a:rPr lang="en-GB" sz="3600" dirty="0"/>
              <a:t>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42460-63FF-4265-BD6D-5B2FC360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984" y="1442422"/>
            <a:ext cx="5157787" cy="3684588"/>
          </a:xfrm>
        </p:spPr>
        <p:txBody>
          <a:bodyPr/>
          <a:lstStyle/>
          <a:p>
            <a:r>
              <a:rPr lang="en-GB" dirty="0"/>
              <a:t>Hellas </a:t>
            </a:r>
            <a:r>
              <a:rPr lang="en-GB" dirty="0" err="1"/>
              <a:t>Planitia</a:t>
            </a:r>
            <a:r>
              <a:rPr lang="en-GB" dirty="0"/>
              <a:t>, the largest visible impact crater on Mars – and in the Solar System - is 2,300 km in diameter</a:t>
            </a:r>
          </a:p>
          <a:p>
            <a:r>
              <a:rPr lang="en-GB" dirty="0"/>
              <a:t>The UK is about 960 km long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2EE8C-79CA-4340-9829-61DDF5205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1010407"/>
            <a:ext cx="5183188" cy="411956"/>
          </a:xfrm>
        </p:spPr>
        <p:txBody>
          <a:bodyPr>
            <a:noAutofit/>
          </a:bodyPr>
          <a:lstStyle/>
          <a:p>
            <a:r>
              <a:rPr lang="en-GB" sz="3600" dirty="0"/>
              <a:t>Earth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8B4B1-9A6D-49F6-985B-01E85DF4F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0553" y="1549858"/>
            <a:ext cx="5183188" cy="1720467"/>
          </a:xfrm>
        </p:spPr>
        <p:txBody>
          <a:bodyPr/>
          <a:lstStyle/>
          <a:p>
            <a:r>
              <a:rPr lang="en-GB" dirty="0"/>
              <a:t>What’s the largest impact crater on Earth?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F5D89-2771-457C-A361-99A88792507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LO TBAT explain the basic structure of the Solar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5DA4E-BE6E-47F0-8C3D-69BE151605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b="21834"/>
          <a:stretch/>
        </p:blipFill>
        <p:spPr bwMode="auto">
          <a:xfrm>
            <a:off x="346037" y="3754032"/>
            <a:ext cx="5628470" cy="24948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D1CA4-B32C-4119-A80F-015B0BA9E9C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 b="14407"/>
          <a:stretch/>
        </p:blipFill>
        <p:spPr bwMode="auto">
          <a:xfrm>
            <a:off x="6339840" y="3754032"/>
            <a:ext cx="5628470" cy="24948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965839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1597</Words>
  <Application>Microsoft Office PowerPoint</Application>
  <PresentationFormat>Widescreen</PresentationFormat>
  <Paragraphs>214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Office Theme</vt:lpstr>
      <vt:lpstr>Astronomy workbook</vt:lpstr>
      <vt:lpstr>PowerPoint Presentation</vt:lpstr>
      <vt:lpstr>Earth is the only place we are certain life exists</vt:lpstr>
      <vt:lpstr>The Goldilocks Zone</vt:lpstr>
      <vt:lpstr>PowerPoint Presentation</vt:lpstr>
      <vt:lpstr>PowerPoint Presentation</vt:lpstr>
      <vt:lpstr>PowerPoint Presentation</vt:lpstr>
      <vt:lpstr>Comparing Earth and Mars: Canyons</vt:lpstr>
      <vt:lpstr>Comparing Earth and Mars: Impact Craters</vt:lpstr>
      <vt:lpstr>Comparing Earth and Mars: Volcanos</vt:lpstr>
      <vt:lpstr>PowerPoint Presentation</vt:lpstr>
      <vt:lpstr>PowerPoint Presentation</vt:lpstr>
      <vt:lpstr>PowerPoint Presentation</vt:lpstr>
      <vt:lpstr>PowerPoint Presentation</vt:lpstr>
      <vt:lpstr>Key Features of the Outer Planets</vt:lpstr>
      <vt:lpstr>Galileo</vt:lpstr>
      <vt:lpstr>PowerPoint Presentation</vt:lpstr>
      <vt:lpstr>PowerPoint Presentation</vt:lpstr>
      <vt:lpstr>PowerPoint Presentation</vt:lpstr>
      <vt:lpstr>PowerPoint Presentation</vt:lpstr>
      <vt:lpstr>Saturn</vt:lpstr>
      <vt:lpstr>PowerPoint Presentation</vt:lpstr>
      <vt:lpstr>Facts about humanity in space</vt:lpstr>
      <vt:lpstr>Facts about humanity in space</vt:lpstr>
      <vt:lpstr>Artemis Research Project</vt:lpstr>
      <vt:lpstr>Exploring the solar system with NASA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 workbook</dc:title>
  <dc:creator>Vernon Leigh</dc:creator>
  <cp:lastModifiedBy>Vernon Leigh</cp:lastModifiedBy>
  <cp:revision>4</cp:revision>
  <dcterms:created xsi:type="dcterms:W3CDTF">2020-12-05T14:17:09Z</dcterms:created>
  <dcterms:modified xsi:type="dcterms:W3CDTF">2021-04-17T11:05:18Z</dcterms:modified>
</cp:coreProperties>
</file>