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52"/>
  </p:notesMasterIdLst>
  <p:sldIdLst>
    <p:sldId id="256" r:id="rId2"/>
    <p:sldId id="316" r:id="rId3"/>
    <p:sldId id="317" r:id="rId4"/>
    <p:sldId id="318" r:id="rId5"/>
    <p:sldId id="319" r:id="rId6"/>
    <p:sldId id="320" r:id="rId7"/>
    <p:sldId id="321"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35" r:id="rId22"/>
    <p:sldId id="336" r:id="rId23"/>
    <p:sldId id="346" r:id="rId24"/>
    <p:sldId id="347" r:id="rId25"/>
    <p:sldId id="284" r:id="rId26"/>
    <p:sldId id="283" r:id="rId27"/>
    <p:sldId id="282" r:id="rId28"/>
    <p:sldId id="287" r:id="rId29"/>
    <p:sldId id="288" r:id="rId30"/>
    <p:sldId id="286" r:id="rId31"/>
    <p:sldId id="285" r:id="rId32"/>
    <p:sldId id="292" r:id="rId33"/>
    <p:sldId id="289" r:id="rId34"/>
    <p:sldId id="297" r:id="rId35"/>
    <p:sldId id="299" r:id="rId36"/>
    <p:sldId id="300" r:id="rId37"/>
    <p:sldId id="294" r:id="rId38"/>
    <p:sldId id="301" r:id="rId39"/>
    <p:sldId id="303" r:id="rId40"/>
    <p:sldId id="305" r:id="rId41"/>
    <p:sldId id="306" r:id="rId42"/>
    <p:sldId id="293" r:id="rId43"/>
    <p:sldId id="308" r:id="rId44"/>
    <p:sldId id="309" r:id="rId45"/>
    <p:sldId id="310" r:id="rId46"/>
    <p:sldId id="311" r:id="rId47"/>
    <p:sldId id="312" r:id="rId48"/>
    <p:sldId id="313" r:id="rId49"/>
    <p:sldId id="314" r:id="rId50"/>
    <p:sldId id="315" r:id="rId51"/>
  </p:sldIdLst>
  <p:sldSz cx="12192000" cy="6858000"/>
  <p:notesSz cx="6797675" cy="9926638"/>
  <p:custDataLst>
    <p:tags r:id="rId5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13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816" autoAdjust="0"/>
    <p:restoredTop sz="96395" autoAdjust="0"/>
  </p:normalViewPr>
  <p:slideViewPr>
    <p:cSldViewPr snapToGrid="0">
      <p:cViewPr varScale="1">
        <p:scale>
          <a:sx n="66" d="100"/>
          <a:sy n="66" d="100"/>
        </p:scale>
        <p:origin x="72" y="10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lang="en-GB" b="1" dirty="0" smtClean="0"/>
          </a:p>
        </p:txBody>
      </p:sp>
      <p:sp>
        <p:nvSpPr>
          <p:cNvPr id="229" name="Google Shape;229;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b="1" dirty="0" smtClean="0"/>
          </a:p>
        </p:txBody>
      </p:sp>
      <p:sp>
        <p:nvSpPr>
          <p:cNvPr id="337" name="Google Shape;337;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8016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b="1" dirty="0" smtClean="0"/>
          </a:p>
        </p:txBody>
      </p:sp>
      <p:sp>
        <p:nvSpPr>
          <p:cNvPr id="337" name="Google Shape;337;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7560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b="1" dirty="0" smtClean="0"/>
          </a:p>
        </p:txBody>
      </p:sp>
      <p:sp>
        <p:nvSpPr>
          <p:cNvPr id="337" name="Google Shape;337;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5685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b="1" dirty="0" smtClean="0"/>
          </a:p>
        </p:txBody>
      </p:sp>
      <p:sp>
        <p:nvSpPr>
          <p:cNvPr id="337" name="Google Shape;337;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3798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b="1" dirty="0" smtClean="0"/>
          </a:p>
        </p:txBody>
      </p:sp>
      <p:sp>
        <p:nvSpPr>
          <p:cNvPr id="337" name="Google Shape;337;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5916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GB" b="1" dirty="0" smtClean="0"/>
          </a:p>
        </p:txBody>
      </p:sp>
      <p:sp>
        <p:nvSpPr>
          <p:cNvPr id="358" name="Google Shape;358;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1754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r>
              <a:rPr lang="en-GB" dirty="0" smtClean="0"/>
              <a:t>The ‘student experience’ encompasses</a:t>
            </a:r>
            <a:r>
              <a:rPr lang="en-GB" baseline="0" dirty="0" smtClean="0"/>
              <a:t> more than the time you’ll spend in lecture theatres and seminar rooms. </a:t>
            </a:r>
          </a:p>
          <a:p>
            <a:endParaRPr lang="en-GB" baseline="0" dirty="0" smtClean="0"/>
          </a:p>
          <a:p>
            <a:r>
              <a:rPr lang="en-GB" baseline="0" dirty="0" smtClean="0"/>
              <a:t>Your time at university is an opportunity to try new things and get involved with many of the things going on around campus. </a:t>
            </a:r>
          </a:p>
          <a:p>
            <a:endParaRPr lang="en-GB" baseline="0" dirty="0" smtClean="0"/>
          </a:p>
          <a:p>
            <a:pPr marL="171450" indent="-171450">
              <a:buFontTx/>
              <a:buChar char="-"/>
            </a:pPr>
            <a:r>
              <a:rPr lang="en-GB" baseline="0" dirty="0" smtClean="0"/>
              <a:t>The Students’ Union</a:t>
            </a:r>
          </a:p>
          <a:p>
            <a:pPr marL="171450" indent="-171450">
              <a:buFontTx/>
              <a:buChar char="-"/>
            </a:pPr>
            <a:r>
              <a:rPr lang="en-GB" baseline="0" dirty="0" smtClean="0"/>
              <a:t>Sports </a:t>
            </a:r>
          </a:p>
          <a:p>
            <a:pPr marL="171450" indent="-171450">
              <a:buFontTx/>
              <a:buChar char="-"/>
            </a:pPr>
            <a:r>
              <a:rPr lang="en-GB" baseline="0" dirty="0" smtClean="0"/>
              <a:t>The local community</a:t>
            </a:r>
          </a:p>
          <a:p>
            <a:pPr marL="171450" indent="-171450">
              <a:buFontTx/>
              <a:buChar char="-"/>
            </a:pPr>
            <a:r>
              <a:rPr lang="en-GB" baseline="0" dirty="0" smtClean="0"/>
              <a:t>Other opportunities</a:t>
            </a:r>
            <a:endParaRPr lang="en-GB" dirty="0"/>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0773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dirty="0" smtClean="0"/>
              <a:t>Just a small selection of</a:t>
            </a:r>
            <a:r>
              <a:rPr lang="en-GB" baseline="0" dirty="0" smtClean="0"/>
              <a:t> from of the 150 societies we have a Portsmouth.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baseline="0" dirty="0" smtClean="0"/>
              <a:t>You are bound to find something you’re interested in – however, if your particular interest or hobby isn’t a society yet you can create one – you’ll just need to find a few fellow members!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GB" b="1" dirty="0" smtClean="0"/>
          </a:p>
        </p:txBody>
      </p:sp>
      <p:sp>
        <p:nvSpPr>
          <p:cNvPr id="358" name="Google Shape;358;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025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indent="0">
              <a:buNone/>
            </a:pPr>
            <a:r>
              <a:rPr lang="en-GB" sz="1200" dirty="0" smtClean="0">
                <a:solidFill>
                  <a:schemeClr val="accent2"/>
                </a:solidFill>
              </a:rPr>
              <a:t>HELP WITH ACADEMIC WORK</a:t>
            </a:r>
          </a:p>
          <a:p>
            <a:pPr>
              <a:spcBef>
                <a:spcPts val="0"/>
              </a:spcBef>
            </a:pPr>
            <a:r>
              <a:rPr lang="en-GB" sz="1200" dirty="0" smtClean="0"/>
              <a:t>Personal tutor</a:t>
            </a:r>
          </a:p>
          <a:p>
            <a:pPr>
              <a:spcBef>
                <a:spcPts val="0"/>
              </a:spcBef>
            </a:pPr>
            <a:r>
              <a:rPr lang="en-GB" sz="1200" dirty="0" smtClean="0"/>
              <a:t>ASK – Academic Skills Unit</a:t>
            </a:r>
          </a:p>
          <a:p>
            <a:pPr>
              <a:spcBef>
                <a:spcPts val="0"/>
              </a:spcBef>
            </a:pPr>
            <a:r>
              <a:rPr lang="en-GB" sz="1200" dirty="0" smtClean="0"/>
              <a:t>Maths café </a:t>
            </a:r>
          </a:p>
          <a:p>
            <a:pPr>
              <a:spcBef>
                <a:spcPts val="0"/>
              </a:spcBef>
            </a:pPr>
            <a:endParaRPr lang="en-GB" sz="1200" dirty="0" smtClean="0"/>
          </a:p>
          <a:p>
            <a:pPr marL="0" indent="0">
              <a:buNone/>
            </a:pPr>
            <a:r>
              <a:rPr lang="en-GB" sz="1200" dirty="0" smtClean="0">
                <a:solidFill>
                  <a:schemeClr val="accent2"/>
                </a:solidFill>
              </a:rPr>
              <a:t>ADDITIONAL SUPPORT</a:t>
            </a:r>
          </a:p>
          <a:p>
            <a:pPr>
              <a:spcBef>
                <a:spcPts val="0"/>
              </a:spcBef>
            </a:pPr>
            <a:r>
              <a:rPr lang="en-GB" sz="1200" dirty="0" smtClean="0"/>
              <a:t>Additional Support and Disability Advice Centre (ASDAC)</a:t>
            </a:r>
          </a:p>
          <a:p>
            <a:pPr>
              <a:spcBef>
                <a:spcPts val="0"/>
              </a:spcBef>
            </a:pPr>
            <a:endParaRPr lang="en-GB" sz="1200" dirty="0" smtClean="0"/>
          </a:p>
          <a:p>
            <a:pPr marL="0" indent="0">
              <a:buNone/>
            </a:pPr>
            <a:r>
              <a:rPr lang="en-GB" sz="1200" dirty="0" smtClean="0">
                <a:solidFill>
                  <a:schemeClr val="accent2"/>
                </a:solidFill>
              </a:rPr>
              <a:t>WELLBEING</a:t>
            </a:r>
          </a:p>
          <a:p>
            <a:pPr>
              <a:spcBef>
                <a:spcPts val="0"/>
              </a:spcBef>
            </a:pPr>
            <a:r>
              <a:rPr lang="en-GB" sz="1200" dirty="0" smtClean="0"/>
              <a:t>Student Wellbeing Service – workshops, courses, advice, mental health support and counselling</a:t>
            </a:r>
          </a:p>
          <a:p>
            <a:pPr>
              <a:spcBef>
                <a:spcPts val="0"/>
              </a:spcBef>
            </a:pPr>
            <a:r>
              <a:rPr lang="en-GB" sz="1200" dirty="0" smtClean="0"/>
              <a:t>Weekly wellbeing café </a:t>
            </a:r>
          </a:p>
          <a:p>
            <a:pPr>
              <a:spcBef>
                <a:spcPts val="0"/>
              </a:spcBef>
            </a:pPr>
            <a:r>
              <a:rPr lang="en-GB" sz="1200" dirty="0" smtClean="0"/>
              <a:t>Feel Good Fest</a:t>
            </a:r>
          </a:p>
          <a:p>
            <a:pPr>
              <a:spcBef>
                <a:spcPts val="0"/>
              </a:spcBef>
            </a:pPr>
            <a:endParaRPr lang="en-GB" sz="1200" dirty="0" smtClean="0"/>
          </a:p>
          <a:p>
            <a:pPr marL="0" indent="0">
              <a:lnSpc>
                <a:spcPct val="200000"/>
              </a:lnSpc>
              <a:spcBef>
                <a:spcPts val="0"/>
              </a:spcBef>
              <a:buNone/>
            </a:pPr>
            <a:r>
              <a:rPr lang="en-GB" sz="1200" dirty="0" smtClean="0">
                <a:solidFill>
                  <a:schemeClr val="tx2"/>
                </a:solidFill>
              </a:rPr>
              <a:t>CAREERS</a:t>
            </a:r>
          </a:p>
          <a:p>
            <a:pPr>
              <a:spcBef>
                <a:spcPts val="0"/>
              </a:spcBef>
            </a:pPr>
            <a:r>
              <a:rPr lang="en-GB" sz="1200" dirty="0" smtClean="0">
                <a:solidFill>
                  <a:schemeClr val="accent5">
                    <a:lumMod val="50000"/>
                  </a:schemeClr>
                </a:solidFill>
              </a:rPr>
              <a:t>Part-time jobs and volunteering</a:t>
            </a:r>
          </a:p>
          <a:p>
            <a:pPr>
              <a:spcBef>
                <a:spcPts val="0"/>
              </a:spcBef>
            </a:pPr>
            <a:r>
              <a:rPr lang="en-GB" sz="1200" dirty="0" smtClean="0">
                <a:solidFill>
                  <a:schemeClr val="accent5">
                    <a:lumMod val="50000"/>
                  </a:schemeClr>
                </a:solidFill>
              </a:rPr>
              <a:t>Career planning and work experience</a:t>
            </a:r>
          </a:p>
          <a:p>
            <a:pPr>
              <a:spcBef>
                <a:spcPts val="0"/>
              </a:spcBef>
            </a:pPr>
            <a:r>
              <a:rPr lang="en-GB" sz="1200" dirty="0" smtClean="0">
                <a:solidFill>
                  <a:schemeClr val="accent5">
                    <a:lumMod val="50000"/>
                  </a:schemeClr>
                </a:solidFill>
              </a:rPr>
              <a:t>Placements</a:t>
            </a:r>
          </a:p>
          <a:p>
            <a:pPr>
              <a:spcBef>
                <a:spcPts val="0"/>
              </a:spcBef>
            </a:pPr>
            <a:r>
              <a:rPr lang="en-GB" sz="1200" dirty="0" smtClean="0">
                <a:solidFill>
                  <a:schemeClr val="accent5">
                    <a:lumMod val="50000"/>
                  </a:schemeClr>
                </a:solidFill>
              </a:rPr>
              <a:t>Support for up to 5 years after graduation</a:t>
            </a:r>
          </a:p>
          <a:p>
            <a:pPr>
              <a:spcBef>
                <a:spcPts val="0"/>
              </a:spcBef>
            </a:pPr>
            <a:endParaRPr lang="en-GB" sz="1200" dirty="0" smtClean="0">
              <a:solidFill>
                <a:schemeClr val="accent5">
                  <a:lumMod val="50000"/>
                </a:schemeClr>
              </a:solidFill>
            </a:endParaRPr>
          </a:p>
          <a:p>
            <a:pPr marL="0" indent="0">
              <a:buFont typeface="Arial" panose="020B0604020202020204" pitchFamily="34" charset="0"/>
              <a:buNone/>
            </a:pPr>
            <a:r>
              <a:rPr lang="en-GB" sz="1200" dirty="0" smtClean="0">
                <a:solidFill>
                  <a:schemeClr val="accent2"/>
                </a:solidFill>
              </a:rPr>
              <a:t>KEEPING HEALTHY</a:t>
            </a:r>
          </a:p>
          <a:p>
            <a:pPr>
              <a:spcBef>
                <a:spcPts val="0"/>
              </a:spcBef>
            </a:pPr>
            <a:r>
              <a:rPr lang="en-GB" sz="1200" dirty="0" smtClean="0"/>
              <a:t>Easy access to health services</a:t>
            </a:r>
          </a:p>
          <a:p>
            <a:pPr>
              <a:spcBef>
                <a:spcPts val="0"/>
              </a:spcBef>
            </a:pPr>
            <a:endParaRPr lang="en-GB" sz="1200" dirty="0" smtClean="0">
              <a:solidFill>
                <a:schemeClr val="accent5">
                  <a:lumMod val="50000"/>
                </a:schemeClr>
              </a:solidFill>
            </a:endParaRPr>
          </a:p>
          <a:p>
            <a:pPr marL="0" indent="0">
              <a:spcBef>
                <a:spcPts val="0"/>
              </a:spcBef>
              <a:buNone/>
            </a:pPr>
            <a:r>
              <a:rPr lang="en-GB" sz="1200" dirty="0" smtClean="0">
                <a:solidFill>
                  <a:schemeClr val="accent2"/>
                </a:solidFill>
              </a:rPr>
              <a:t>HOUSING SUPPORT</a:t>
            </a:r>
          </a:p>
          <a:p>
            <a:pPr>
              <a:spcBef>
                <a:spcPts val="0"/>
              </a:spcBef>
            </a:pPr>
            <a:r>
              <a:rPr lang="en-GB" sz="1200" dirty="0" smtClean="0">
                <a:solidFill>
                  <a:schemeClr val="accent5">
                    <a:lumMod val="50000"/>
                  </a:schemeClr>
                </a:solidFill>
              </a:rPr>
              <a:t>24/7 welfare support from Residence Life Teams</a:t>
            </a:r>
          </a:p>
          <a:p>
            <a:pPr>
              <a:spcBef>
                <a:spcPts val="0"/>
              </a:spcBef>
            </a:pPr>
            <a:r>
              <a:rPr lang="en-GB" sz="1200" dirty="0" smtClean="0">
                <a:solidFill>
                  <a:schemeClr val="accent5">
                    <a:lumMod val="50000"/>
                  </a:schemeClr>
                </a:solidFill>
              </a:rPr>
              <a:t>Support and advice in finding a home in the private rented sector</a:t>
            </a:r>
          </a:p>
          <a:p>
            <a:pPr marL="0" indent="0">
              <a:spcBef>
                <a:spcPts val="0"/>
              </a:spcBef>
              <a:buNone/>
            </a:pPr>
            <a:endParaRPr lang="en-GB" sz="1200" dirty="0" smtClean="0">
              <a:solidFill>
                <a:schemeClr val="accent5">
                  <a:lumMod val="50000"/>
                </a:schemeClr>
              </a:solidFill>
            </a:endParaRPr>
          </a:p>
          <a:p>
            <a:pPr marL="0" indent="0">
              <a:spcBef>
                <a:spcPts val="0"/>
              </a:spcBef>
              <a:buNone/>
            </a:pPr>
            <a:r>
              <a:rPr lang="en-GB" sz="1200" dirty="0" smtClean="0">
                <a:solidFill>
                  <a:schemeClr val="accent2"/>
                </a:solidFill>
              </a:rPr>
              <a:t>FINANCE AND MONEY</a:t>
            </a:r>
          </a:p>
          <a:p>
            <a:pPr>
              <a:spcBef>
                <a:spcPts val="0"/>
              </a:spcBef>
            </a:pPr>
            <a:r>
              <a:rPr lang="en-GB" sz="1200" dirty="0" smtClean="0">
                <a:solidFill>
                  <a:schemeClr val="accent5">
                    <a:lumMod val="50000"/>
                  </a:schemeClr>
                </a:solidFill>
              </a:rPr>
              <a:t>Information, advice and support on student loans, bursaries and additional funding</a:t>
            </a:r>
          </a:p>
          <a:p>
            <a:pPr>
              <a:spcBef>
                <a:spcPts val="0"/>
              </a:spcBef>
            </a:pPr>
            <a:r>
              <a:rPr lang="en-GB" sz="1200" dirty="0" smtClean="0">
                <a:solidFill>
                  <a:schemeClr val="accent5">
                    <a:lumMod val="50000"/>
                  </a:schemeClr>
                </a:solidFill>
              </a:rPr>
              <a:t>Money management and budgeting advice</a:t>
            </a:r>
          </a:p>
          <a:p>
            <a:pPr>
              <a:spcBef>
                <a:spcPts val="0"/>
              </a:spcBef>
            </a:pPr>
            <a:r>
              <a:rPr lang="en-GB" sz="1200" dirty="0" smtClean="0"/>
              <a:t>Budget-friendly gym memberships at University sports centres</a:t>
            </a:r>
          </a:p>
          <a:p>
            <a:pPr marL="0" indent="0">
              <a:spcBef>
                <a:spcPts val="0"/>
              </a:spcBef>
              <a:buNone/>
            </a:pPr>
            <a:endParaRPr lang="en-GB" sz="1200" dirty="0" smtClean="0"/>
          </a:p>
          <a:p>
            <a:pPr marL="0" indent="0">
              <a:spcBef>
                <a:spcPts val="0"/>
              </a:spcBef>
              <a:buFont typeface="Arial" panose="020B0604020202020204" pitchFamily="34" charset="0"/>
              <a:buNone/>
            </a:pPr>
            <a:r>
              <a:rPr lang="en-GB" sz="1200" dirty="0" smtClean="0">
                <a:solidFill>
                  <a:schemeClr val="accent2"/>
                </a:solidFill>
              </a:rPr>
              <a:t>REFLECTION, THOUGHT AND PRAYER</a:t>
            </a:r>
          </a:p>
          <a:p>
            <a:pPr>
              <a:spcBef>
                <a:spcPts val="0"/>
              </a:spcBef>
            </a:pPr>
            <a:r>
              <a:rPr lang="en-GB" sz="1200" dirty="0" smtClean="0">
                <a:solidFill>
                  <a:schemeClr val="accent5">
                    <a:lumMod val="50000"/>
                  </a:schemeClr>
                </a:solidFill>
              </a:rPr>
              <a:t>Multi-faith Chaplaincy</a:t>
            </a:r>
          </a:p>
          <a:p>
            <a:pPr>
              <a:spcBef>
                <a:spcPts val="0"/>
              </a:spcBef>
            </a:pPr>
            <a:r>
              <a:rPr lang="en-GB" sz="1200" dirty="0" smtClean="0">
                <a:solidFill>
                  <a:schemeClr val="accent5">
                    <a:lumMod val="50000"/>
                  </a:schemeClr>
                </a:solidFill>
              </a:rPr>
              <a:t>Quiet room for reflection</a:t>
            </a:r>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1573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GB" b="1" dirty="0" smtClean="0"/>
          </a:p>
        </p:txBody>
      </p:sp>
      <p:sp>
        <p:nvSpPr>
          <p:cNvPr id="358" name="Google Shape;358;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0241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b="1" dirty="0" smtClean="0"/>
              <a:t>DO NOT CHANGE THE FONT STYLE OR SIZE.  COLOUR MUST BE BLACK OR WHITE, DEPENDING ON THE IMAGE YOU CHOOSE.</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GB" b="1" dirty="0" smtClean="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b="1" dirty="0" smtClean="0"/>
              <a:t>CHOOSE THE WHITE OR BLACK/GREY LOGO TO MATCH THE TEXT COLOUR</a:t>
            </a:r>
          </a:p>
          <a:p>
            <a:pPr marL="0" lvl="0" indent="0" algn="l" rtl="0">
              <a:spcBef>
                <a:spcPts val="0"/>
              </a:spcBef>
              <a:spcAft>
                <a:spcPts val="0"/>
              </a:spcAft>
              <a:buClr>
                <a:schemeClr val="dk1"/>
              </a:buClr>
              <a:buSzPts val="1100"/>
              <a:buFont typeface="Arial"/>
              <a:buNone/>
            </a:pPr>
            <a:endParaRPr lang="en-GB" b="1" u="sng" dirty="0" smtClean="0"/>
          </a:p>
          <a:p>
            <a:pPr marL="0" lvl="0" indent="0" algn="l" rtl="0">
              <a:spcBef>
                <a:spcPts val="0"/>
              </a:spcBef>
              <a:spcAft>
                <a:spcPts val="0"/>
              </a:spcAft>
              <a:buClr>
                <a:schemeClr val="dk1"/>
              </a:buClr>
              <a:buSzPts val="1100"/>
              <a:buFont typeface="Arial"/>
              <a:buNone/>
            </a:pPr>
            <a:r>
              <a:rPr lang="en-GB" b="1" u="sng" dirty="0" smtClean="0"/>
              <a:t>Replacing the image</a:t>
            </a:r>
          </a:p>
          <a:p>
            <a:pPr marL="0" lvl="0" indent="0" algn="l" rtl="0">
              <a:spcBef>
                <a:spcPts val="0"/>
              </a:spcBef>
              <a:spcAft>
                <a:spcPts val="0"/>
              </a:spcAft>
              <a:buClr>
                <a:schemeClr val="dk1"/>
              </a:buClr>
              <a:buSzPts val="1100"/>
              <a:buFont typeface="Arial"/>
              <a:buNone/>
            </a:pPr>
            <a:endParaRPr lang="en-GB" b="1" u="sng" dirty="0" smtClean="0"/>
          </a:p>
          <a:p>
            <a:pPr marL="0" lvl="0" indent="0" algn="l" rtl="0">
              <a:spcBef>
                <a:spcPts val="0"/>
              </a:spcBef>
              <a:spcAft>
                <a:spcPts val="0"/>
              </a:spcAft>
              <a:buClr>
                <a:schemeClr val="dk1"/>
              </a:buClr>
              <a:buSzPts val="1100"/>
              <a:buFont typeface="Arial"/>
              <a:buNone/>
            </a:pPr>
            <a:r>
              <a:rPr lang="en-GB" b="1" dirty="0" smtClean="0"/>
              <a:t>1. Save the image you want to your desktop first.</a:t>
            </a:r>
          </a:p>
          <a:p>
            <a:pPr marL="0" lvl="0" indent="0" algn="l" rtl="0">
              <a:spcBef>
                <a:spcPts val="0"/>
              </a:spcBef>
              <a:spcAft>
                <a:spcPts val="0"/>
              </a:spcAft>
              <a:buClr>
                <a:schemeClr val="dk1"/>
              </a:buClr>
              <a:buSzPts val="1100"/>
              <a:buFont typeface="Arial"/>
              <a:buNone/>
            </a:pPr>
            <a:endParaRPr lang="en-GB" b="1" dirty="0" smtClean="0"/>
          </a:p>
          <a:p>
            <a:pPr marL="0" lvl="0" indent="0" algn="l" rtl="0">
              <a:spcBef>
                <a:spcPts val="0"/>
              </a:spcBef>
              <a:spcAft>
                <a:spcPts val="0"/>
              </a:spcAft>
              <a:buClr>
                <a:schemeClr val="dk1"/>
              </a:buClr>
              <a:buSzPts val="1100"/>
              <a:buFont typeface="Arial"/>
              <a:buNone/>
            </a:pPr>
            <a:r>
              <a:rPr lang="en-GB" b="1" dirty="0" smtClean="0"/>
              <a:t>2. All</a:t>
            </a:r>
            <a:r>
              <a:rPr lang="en-GB" b="1" baseline="0" dirty="0" smtClean="0"/>
              <a:t> images MUST be on brand. They </a:t>
            </a:r>
            <a:r>
              <a:rPr lang="en-GB" b="1" dirty="0" smtClean="0"/>
              <a:t>can be found and downloaded for free on the Marketing Portal at: www.marketing.port.ac.uk</a:t>
            </a:r>
          </a:p>
          <a:p>
            <a:pPr marL="0" lvl="0" indent="0" algn="l" rtl="0">
              <a:spcBef>
                <a:spcPts val="0"/>
              </a:spcBef>
              <a:spcAft>
                <a:spcPts val="0"/>
              </a:spcAft>
              <a:buClr>
                <a:schemeClr val="dk1"/>
              </a:buClr>
              <a:buSzPts val="1100"/>
              <a:buFont typeface="Arial"/>
              <a:buNone/>
            </a:pPr>
            <a:endParaRPr lang="en-GB" b="1" dirty="0" smtClean="0"/>
          </a:p>
          <a:p>
            <a:pPr marL="0" lvl="0" indent="0" algn="l" rtl="0">
              <a:spcBef>
                <a:spcPts val="0"/>
              </a:spcBef>
              <a:spcAft>
                <a:spcPts val="0"/>
              </a:spcAft>
              <a:buClr>
                <a:schemeClr val="dk1"/>
              </a:buClr>
              <a:buSzPts val="1100"/>
              <a:buFont typeface="Arial"/>
              <a:buNone/>
            </a:pPr>
            <a:r>
              <a:rPr lang="en-GB" b="1" dirty="0" smtClean="0"/>
              <a:t>3. To replace the background image, right click the image and select “Format Background”</a:t>
            </a:r>
          </a:p>
          <a:p>
            <a:pPr marL="0" lvl="0" indent="0" algn="l" rtl="0">
              <a:spcBef>
                <a:spcPts val="0"/>
              </a:spcBef>
              <a:spcAft>
                <a:spcPts val="0"/>
              </a:spcAft>
              <a:buClr>
                <a:schemeClr val="dk1"/>
              </a:buClr>
              <a:buSzPts val="1100"/>
              <a:buFont typeface="Arial"/>
              <a:buNone/>
            </a:pPr>
            <a:endParaRPr lang="en-GB" b="1" dirty="0" smtClean="0"/>
          </a:p>
          <a:p>
            <a:pPr marL="0" lvl="0" indent="0" algn="l" rtl="0">
              <a:spcBef>
                <a:spcPts val="0"/>
              </a:spcBef>
              <a:spcAft>
                <a:spcPts val="0"/>
              </a:spcAft>
              <a:buClr>
                <a:schemeClr val="dk1"/>
              </a:buClr>
              <a:buSzPts val="1100"/>
              <a:buFont typeface="Arial"/>
              <a:buNone/>
            </a:pPr>
            <a:r>
              <a:rPr lang="en-GB" b="1" dirty="0" smtClean="0"/>
              <a:t>4. On the right hand side click ‘insert picture from File&gt; Desktop</a:t>
            </a:r>
          </a:p>
        </p:txBody>
      </p:sp>
      <p:sp>
        <p:nvSpPr>
          <p:cNvPr id="229" name="Google Shape;229;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4000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r>
              <a:rPr lang="en-GB" dirty="0" smtClean="0"/>
              <a:t>There are lots of opportunities available outside</a:t>
            </a:r>
            <a:r>
              <a:rPr lang="en-GB" baseline="0" dirty="0" smtClean="0"/>
              <a:t> the classroom at university that will allow you to develop personally and improve your career prospects. </a:t>
            </a:r>
          </a:p>
          <a:p>
            <a:endParaRPr lang="en-GB" baseline="0" dirty="0" smtClean="0"/>
          </a:p>
          <a:p>
            <a:r>
              <a:rPr lang="en-GB" baseline="0" dirty="0" smtClean="0"/>
              <a:t>Some courses have the opportunity for students to spend a whole academic year or a semester studying abroad. The university will have partner universities around the world and you could go to some really exciting places. Study abroad is a fantastic challenge – you’ll be learning how to adapt in a new environment, often where English may not be the native language. You’ll gain confidence, meet lots of people from around the world – and broaden your cultural awareness. You may even learn a new language too! Where you go may depend on the partnerships the university has – at Portsmouth we’ve sent students to Europe, Australia, Brazil, Japan and the USA just to name a few. Find out more about if and where you could study abroad during your course research. </a:t>
            </a:r>
          </a:p>
          <a:p>
            <a:endParaRPr lang="en-GB" baseline="0" dirty="0" smtClean="0"/>
          </a:p>
          <a:p>
            <a:r>
              <a:rPr lang="en-GB" baseline="0" dirty="0" smtClean="0"/>
              <a:t>Lots of courses now offer a placement year – as do many we offer at Portsmouth. You’ll spend a year on a work placement (often salaried!) learning more about how your subject fits within industry and applied what you’ve learned in the classroom to real-world workplace situations. You’ll also develop transferrable skills and after your course finishes, you’ll be a graduate with a degree and a year’s worth of really valuable work experience. Often students see this as a great opportunity to network and it is sometimes the case that students are offered positions within the organisation after graduation. You can usually see where previous students have been on placement on the course web pages. </a:t>
            </a:r>
          </a:p>
          <a:p>
            <a:endParaRPr lang="en-GB" baseline="0" dirty="0" smtClean="0"/>
          </a:p>
          <a:p>
            <a:r>
              <a:rPr lang="en-GB" baseline="0" dirty="0" smtClean="0"/>
              <a:t>Both are fantastic experiences that will allow you to develop both personally and professionally and will really help to make you stand out to employers. </a:t>
            </a:r>
            <a:endParaRPr lang="en-GB" dirty="0"/>
          </a:p>
        </p:txBody>
      </p:sp>
      <p:sp>
        <p:nvSpPr>
          <p:cNvPr id="270" name="Google Shape;270;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6593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sz="1200" b="1" dirty="0" smtClean="0"/>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2411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b="1" dirty="0" smtClean="0"/>
          </a:p>
        </p:txBody>
      </p:sp>
      <p:sp>
        <p:nvSpPr>
          <p:cNvPr id="337" name="Google Shape;337;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4160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r>
              <a:rPr lang="en-GB" dirty="0" smtClean="0"/>
              <a:t>Revisit</a:t>
            </a:r>
            <a:r>
              <a:rPr lang="en-GB" baseline="0" dirty="0" smtClean="0"/>
              <a:t> – how do you feel about these statements now? Did anything surprise you? (you could ask a similar question and do a show of hands here). </a:t>
            </a:r>
            <a:endParaRPr lang="en-GB" dirty="0" smtClean="0"/>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7144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b="1" dirty="0" smtClean="0"/>
              <a:t>DO NOT CHANGE THE FONT STYLE OR SIZE.  COLOUR MUST BE BLACK OR WHITE, DEPENDING ON THE IMAGE YOU CHOOSE.</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GB" b="1" dirty="0" smtClean="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b="1" dirty="0" smtClean="0"/>
              <a:t>CHOOSE THE WHITE OR BLACK/GREY LOGO TO MATCH THE TEXT COLOUR</a:t>
            </a:r>
          </a:p>
          <a:p>
            <a:pPr marL="0" lvl="0" indent="0" algn="l" rtl="0">
              <a:spcBef>
                <a:spcPts val="0"/>
              </a:spcBef>
              <a:spcAft>
                <a:spcPts val="0"/>
              </a:spcAft>
              <a:buClr>
                <a:schemeClr val="dk1"/>
              </a:buClr>
              <a:buSzPts val="1100"/>
              <a:buFont typeface="Arial"/>
              <a:buNone/>
            </a:pPr>
            <a:endParaRPr lang="en-GB" b="1" u="sng" dirty="0" smtClean="0"/>
          </a:p>
          <a:p>
            <a:pPr marL="0" lvl="0" indent="0" algn="l" rtl="0">
              <a:spcBef>
                <a:spcPts val="0"/>
              </a:spcBef>
              <a:spcAft>
                <a:spcPts val="0"/>
              </a:spcAft>
              <a:buClr>
                <a:schemeClr val="dk1"/>
              </a:buClr>
              <a:buSzPts val="1100"/>
              <a:buFont typeface="Arial"/>
              <a:buNone/>
            </a:pPr>
            <a:r>
              <a:rPr lang="en-GB" b="1" u="sng" dirty="0" smtClean="0"/>
              <a:t>Replacing the image</a:t>
            </a:r>
          </a:p>
          <a:p>
            <a:pPr marL="0" lvl="0" indent="0" algn="l" rtl="0">
              <a:spcBef>
                <a:spcPts val="0"/>
              </a:spcBef>
              <a:spcAft>
                <a:spcPts val="0"/>
              </a:spcAft>
              <a:buClr>
                <a:schemeClr val="dk1"/>
              </a:buClr>
              <a:buSzPts val="1100"/>
              <a:buFont typeface="Arial"/>
              <a:buNone/>
            </a:pPr>
            <a:endParaRPr lang="en-GB" b="1" u="sng" dirty="0" smtClean="0"/>
          </a:p>
          <a:p>
            <a:pPr marL="0" lvl="0" indent="0" algn="l" rtl="0">
              <a:spcBef>
                <a:spcPts val="0"/>
              </a:spcBef>
              <a:spcAft>
                <a:spcPts val="0"/>
              </a:spcAft>
              <a:buClr>
                <a:schemeClr val="dk1"/>
              </a:buClr>
              <a:buSzPts val="1100"/>
              <a:buFont typeface="Arial"/>
              <a:buNone/>
            </a:pPr>
            <a:r>
              <a:rPr lang="en-GB" b="1" dirty="0" smtClean="0"/>
              <a:t>1. Save the image you want to your desktop first.</a:t>
            </a:r>
          </a:p>
          <a:p>
            <a:pPr marL="0" lvl="0" indent="0" algn="l" rtl="0">
              <a:spcBef>
                <a:spcPts val="0"/>
              </a:spcBef>
              <a:spcAft>
                <a:spcPts val="0"/>
              </a:spcAft>
              <a:buClr>
                <a:schemeClr val="dk1"/>
              </a:buClr>
              <a:buSzPts val="1100"/>
              <a:buFont typeface="Arial"/>
              <a:buNone/>
            </a:pPr>
            <a:endParaRPr lang="en-GB" b="1" dirty="0" smtClean="0"/>
          </a:p>
          <a:p>
            <a:pPr marL="0" lvl="0" indent="0" algn="l" rtl="0">
              <a:spcBef>
                <a:spcPts val="0"/>
              </a:spcBef>
              <a:spcAft>
                <a:spcPts val="0"/>
              </a:spcAft>
              <a:buClr>
                <a:schemeClr val="dk1"/>
              </a:buClr>
              <a:buSzPts val="1100"/>
              <a:buFont typeface="Arial"/>
              <a:buNone/>
            </a:pPr>
            <a:r>
              <a:rPr lang="en-GB" b="1" dirty="0" smtClean="0"/>
              <a:t>2. All</a:t>
            </a:r>
            <a:r>
              <a:rPr lang="en-GB" b="1" baseline="0" dirty="0" smtClean="0"/>
              <a:t> images MUST be on brand. They </a:t>
            </a:r>
            <a:r>
              <a:rPr lang="en-GB" b="1" dirty="0" smtClean="0"/>
              <a:t>can be found and downloaded for free on the Marketing Portal at: www.marketing.port.ac.uk</a:t>
            </a:r>
          </a:p>
          <a:p>
            <a:pPr marL="0" lvl="0" indent="0" algn="l" rtl="0">
              <a:spcBef>
                <a:spcPts val="0"/>
              </a:spcBef>
              <a:spcAft>
                <a:spcPts val="0"/>
              </a:spcAft>
              <a:buClr>
                <a:schemeClr val="dk1"/>
              </a:buClr>
              <a:buSzPts val="1100"/>
              <a:buFont typeface="Arial"/>
              <a:buNone/>
            </a:pPr>
            <a:endParaRPr lang="en-GB" b="1" dirty="0" smtClean="0"/>
          </a:p>
          <a:p>
            <a:pPr marL="0" lvl="0" indent="0" algn="l" rtl="0">
              <a:spcBef>
                <a:spcPts val="0"/>
              </a:spcBef>
              <a:spcAft>
                <a:spcPts val="0"/>
              </a:spcAft>
              <a:buClr>
                <a:schemeClr val="dk1"/>
              </a:buClr>
              <a:buSzPts val="1100"/>
              <a:buFont typeface="Arial"/>
              <a:buNone/>
            </a:pPr>
            <a:r>
              <a:rPr lang="en-GB" b="1" dirty="0" smtClean="0"/>
              <a:t>3. To replace the background image, right click the image and select “Format Background”</a:t>
            </a:r>
          </a:p>
          <a:p>
            <a:pPr marL="0" lvl="0" indent="0" algn="l" rtl="0">
              <a:spcBef>
                <a:spcPts val="0"/>
              </a:spcBef>
              <a:spcAft>
                <a:spcPts val="0"/>
              </a:spcAft>
              <a:buClr>
                <a:schemeClr val="dk1"/>
              </a:buClr>
              <a:buSzPts val="1100"/>
              <a:buFont typeface="Arial"/>
              <a:buNone/>
            </a:pPr>
            <a:endParaRPr lang="en-GB" b="1" dirty="0" smtClean="0"/>
          </a:p>
          <a:p>
            <a:pPr marL="0" lvl="0" indent="0" algn="l" rtl="0">
              <a:spcBef>
                <a:spcPts val="0"/>
              </a:spcBef>
              <a:spcAft>
                <a:spcPts val="0"/>
              </a:spcAft>
              <a:buClr>
                <a:schemeClr val="dk1"/>
              </a:buClr>
              <a:buSzPts val="1100"/>
              <a:buFont typeface="Arial"/>
              <a:buNone/>
            </a:pPr>
            <a:r>
              <a:rPr lang="en-GB" b="1" dirty="0" smtClean="0"/>
              <a:t>4. On the right hand side click ‘insert picture from File&gt; Desktop</a:t>
            </a:r>
          </a:p>
        </p:txBody>
      </p:sp>
      <p:sp>
        <p:nvSpPr>
          <p:cNvPr id="229" name="Google Shape;229;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9333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dirty="0" smtClean="0"/>
              <a:t>With over 50,000 courses to choose from in the UK alone, it’s important to take the time to research the right course for you, before you choose the university.</a:t>
            </a:r>
            <a:endParaRPr lang="en-GB" sz="1200" b="1" dirty="0"/>
          </a:p>
        </p:txBody>
      </p:sp>
      <p:sp>
        <p:nvSpPr>
          <p:cNvPr id="370" name="Google Shape;370;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349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1" u="sng" dirty="0" smtClean="0"/>
              <a:t>UCAS Timeline for 2022 Entry</a:t>
            </a:r>
            <a:endParaRPr lang="en-GB" dirty="0" smtClean="0"/>
          </a:p>
          <a:p>
            <a:pPr marL="0" lvl="0" indent="0" algn="l" rtl="0">
              <a:lnSpc>
                <a:spcPct val="100000"/>
              </a:lnSpc>
              <a:spcBef>
                <a:spcPts val="0"/>
              </a:spcBef>
              <a:spcAft>
                <a:spcPts val="0"/>
              </a:spcAft>
              <a:buSzPts val="1400"/>
              <a:buNone/>
            </a:pPr>
            <a:endParaRPr lang="en-GB" sz="1200"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The following is the UCAS timeline that you’ll follow in year 13/year 2. In year 12, you’ll have already started to research and make a shortlist of universities that interest you. You may have visited some Open Days during the summer between year 12 &amp; 13 and there are autumn open days during the beginning of year 13. </a:t>
            </a:r>
            <a:endParaRPr lang="en-GB" dirty="0" smtClean="0"/>
          </a:p>
          <a:p>
            <a:pPr marL="0" lvl="0" indent="0" algn="l" rtl="0">
              <a:lnSpc>
                <a:spcPct val="100000"/>
              </a:lnSpc>
              <a:spcBef>
                <a:spcPts val="0"/>
              </a:spcBef>
              <a:spcAft>
                <a:spcPts val="0"/>
              </a:spcAft>
              <a:buClr>
                <a:schemeClr val="dk1"/>
              </a:buClr>
              <a:buSzPts val="1000"/>
              <a:buFont typeface="Calibri"/>
              <a:buNone/>
            </a:pPr>
            <a:endParaRPr lang="en-GB" sz="1200"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15 October is the deadline for Oxford, Cambridge and Med, Vet &amp; Dentistry (although your school/college deadline will be earlier)</a:t>
            </a:r>
            <a:endParaRPr lang="en-GB"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15 January is the deadline for all other courses (although your school/college deadline will be earlier). </a:t>
            </a:r>
            <a:endParaRPr lang="en-GB"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Offers can be made from October onwards </a:t>
            </a:r>
            <a:endParaRPr lang="en-GB"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Most interviews are held between November &amp; March</a:t>
            </a:r>
            <a:endParaRPr lang="en-GB"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UCAS Extra open from Feb – Early July</a:t>
            </a:r>
            <a:endParaRPr lang="en-GB"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You may be invited to an applicant experience day December – March </a:t>
            </a:r>
            <a:endParaRPr lang="en-GB"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You can accept your offers at any time but should do before early May (Firm, Insurance)</a:t>
            </a:r>
            <a:endParaRPr lang="en-GB"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If you’ve met the requirements of your conditional offer, your place will be confirmed. If you received (and accepted!) an unconditional offer, your place will be confirmed regardless of what happens on results day. </a:t>
            </a:r>
            <a:endParaRPr lang="en-GB"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Clearing and adjustment</a:t>
            </a:r>
            <a:endParaRPr lang="en-GB" dirty="0" smtClean="0"/>
          </a:p>
          <a:p>
            <a:pPr marL="0" lvl="0" indent="0" algn="l" rtl="0">
              <a:lnSpc>
                <a:spcPct val="100000"/>
              </a:lnSpc>
              <a:spcBef>
                <a:spcPts val="0"/>
              </a:spcBef>
              <a:spcAft>
                <a:spcPts val="0"/>
              </a:spcAft>
              <a:buClr>
                <a:schemeClr val="dk1"/>
              </a:buClr>
              <a:buSzPts val="1200"/>
              <a:buFont typeface="Calibri"/>
              <a:buNone/>
            </a:pPr>
            <a:endParaRPr lang="en-GB" dirty="0" smtClean="0"/>
          </a:p>
          <a:p>
            <a:pPr marL="0" lvl="0" indent="0" algn="l" rtl="0">
              <a:lnSpc>
                <a:spcPct val="100000"/>
              </a:lnSpc>
              <a:spcBef>
                <a:spcPts val="0"/>
              </a:spcBef>
              <a:spcAft>
                <a:spcPts val="0"/>
              </a:spcAft>
              <a:buClr>
                <a:schemeClr val="dk1"/>
              </a:buClr>
              <a:buSzPts val="1200"/>
              <a:buFont typeface="Calibri"/>
              <a:buNone/>
            </a:pPr>
            <a:endParaRPr lang="en-GB" dirty="0" smtClean="0"/>
          </a:p>
          <a:p>
            <a:pPr marL="0" lvl="0" indent="0" algn="l" rtl="0">
              <a:lnSpc>
                <a:spcPct val="100000"/>
              </a:lnSpc>
              <a:spcBef>
                <a:spcPts val="0"/>
              </a:spcBef>
              <a:spcAft>
                <a:spcPts val="0"/>
              </a:spcAft>
              <a:buClr>
                <a:schemeClr val="dk1"/>
              </a:buClr>
              <a:buSzPts val="1200"/>
              <a:buFont typeface="Calibri"/>
              <a:buNone/>
            </a:pPr>
            <a:endParaRPr lang="en-GB" dirty="0"/>
          </a:p>
        </p:txBody>
      </p:sp>
      <p:sp>
        <p:nvSpPr>
          <p:cNvPr id="358" name="Google Shape;358;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4880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1" u="sng" dirty="0" smtClean="0"/>
              <a:t>UCAS Timeline for 2022 Entry</a:t>
            </a:r>
            <a:endParaRPr lang="en-GB" dirty="0" smtClean="0"/>
          </a:p>
          <a:p>
            <a:pPr marL="0" lvl="0" indent="0" algn="l" rtl="0">
              <a:lnSpc>
                <a:spcPct val="100000"/>
              </a:lnSpc>
              <a:spcBef>
                <a:spcPts val="0"/>
              </a:spcBef>
              <a:spcAft>
                <a:spcPts val="0"/>
              </a:spcAft>
              <a:buSzPts val="1400"/>
              <a:buNone/>
            </a:pPr>
            <a:endParaRPr lang="en-GB" sz="1200"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The following is the UCAS timeline that you’ll follow in year 13/year 2. In year 12, you’ll have already started to research and make a shortlist of universities that interest you. You may have visited some Open Days during the summer between year 12 &amp; 13 and there are autumn open days during the beginning of year 13. </a:t>
            </a:r>
            <a:endParaRPr lang="en-GB" dirty="0" smtClean="0"/>
          </a:p>
          <a:p>
            <a:pPr marL="0" lvl="0" indent="0" algn="l" rtl="0">
              <a:lnSpc>
                <a:spcPct val="100000"/>
              </a:lnSpc>
              <a:spcBef>
                <a:spcPts val="0"/>
              </a:spcBef>
              <a:spcAft>
                <a:spcPts val="0"/>
              </a:spcAft>
              <a:buClr>
                <a:schemeClr val="dk1"/>
              </a:buClr>
              <a:buSzPts val="1000"/>
              <a:buFont typeface="Calibri"/>
              <a:buNone/>
            </a:pPr>
            <a:endParaRPr lang="en-GB" sz="1200"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15 October is the deadline for Oxford, Cambridge and Med, Vet &amp; Dentistry (although your school/college deadline will be earlier)</a:t>
            </a:r>
            <a:endParaRPr lang="en-GB"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15 January is the deadline for all other courses (although your school/college deadline will be earlier). </a:t>
            </a:r>
            <a:endParaRPr lang="en-GB"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Offers can be made from October onwards </a:t>
            </a:r>
            <a:endParaRPr lang="en-GB"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Most interviews are held between November &amp; March</a:t>
            </a:r>
            <a:endParaRPr lang="en-GB"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UCAS Extra open from Feb – Early July</a:t>
            </a:r>
            <a:endParaRPr lang="en-GB"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You may be invited to an applicant experience day December – March </a:t>
            </a:r>
            <a:endParaRPr lang="en-GB"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You can accept your offers at any time but should do before early May (Firm, Insurance)</a:t>
            </a:r>
            <a:endParaRPr lang="en-GB"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If you’ve met the requirements of your conditional offer, your place will be confirmed. If you received (and accepted!) an unconditional offer, your place will be confirmed regardless of what happens on results day. </a:t>
            </a:r>
            <a:endParaRPr lang="en-GB" dirty="0" smtClean="0"/>
          </a:p>
          <a:p>
            <a:pPr marL="171450" lvl="0" indent="-171450" algn="l" rtl="0">
              <a:lnSpc>
                <a:spcPct val="100000"/>
              </a:lnSpc>
              <a:spcBef>
                <a:spcPts val="0"/>
              </a:spcBef>
              <a:spcAft>
                <a:spcPts val="0"/>
              </a:spcAft>
              <a:buClr>
                <a:schemeClr val="dk1"/>
              </a:buClr>
              <a:buSzPts val="1000"/>
              <a:buFont typeface="Calibri"/>
              <a:buChar char="-"/>
            </a:pPr>
            <a:r>
              <a:rPr lang="en-GB" sz="1200" dirty="0" smtClean="0"/>
              <a:t>Clearing and adjustment</a:t>
            </a:r>
            <a:endParaRPr lang="en-GB" dirty="0" smtClean="0"/>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9000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200" b="1" dirty="0"/>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6040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lang="en-GB" b="1" dirty="0" smtClean="0"/>
          </a:p>
        </p:txBody>
      </p:sp>
      <p:sp>
        <p:nvSpPr>
          <p:cNvPr id="370" name="Google Shape;370;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0167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indent="0">
              <a:buFontTx/>
              <a:buNone/>
            </a:pPr>
            <a:r>
              <a:rPr lang="en-GB" baseline="0" dirty="0" smtClean="0"/>
              <a:t>To get you thinking…</a:t>
            </a:r>
          </a:p>
          <a:p>
            <a:pPr marL="0" indent="0">
              <a:buFontTx/>
              <a:buNone/>
            </a:pPr>
            <a:endParaRPr lang="en-GB" baseline="0" dirty="0" smtClean="0"/>
          </a:p>
          <a:p>
            <a:pPr marL="0" indent="0">
              <a:buFontTx/>
              <a:buNone/>
            </a:pPr>
            <a:r>
              <a:rPr lang="en-GB" baseline="0" dirty="0" smtClean="0"/>
              <a:t>90 seconds to have a look at these statements about university – how true do you think they are? </a:t>
            </a:r>
          </a:p>
          <a:p>
            <a:pPr marL="0" indent="0">
              <a:buFontTx/>
              <a:buNone/>
            </a:pPr>
            <a:endParaRPr lang="en-GB" i="1" baseline="0" dirty="0" smtClean="0"/>
          </a:p>
          <a:p>
            <a:pPr marL="0" indent="0">
              <a:buFontTx/>
              <a:buNone/>
            </a:pPr>
            <a:r>
              <a:rPr lang="en-GB" i="1" baseline="0" dirty="0" smtClean="0"/>
              <a:t>Listen in to students discussion but don’t feed back as a group.  </a:t>
            </a:r>
            <a:endParaRPr lang="en-GB" baseline="0" dirty="0" smtClean="0"/>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7142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u="none" dirty="0" smtClean="0"/>
              <a:t>When carrying out your research, it’s important to compare the title of the course you are interested in at different universities. </a:t>
            </a:r>
          </a:p>
          <a:p>
            <a:pPr marL="0" lvl="0" indent="0" algn="l" rtl="0">
              <a:lnSpc>
                <a:spcPct val="100000"/>
              </a:lnSpc>
              <a:spcBef>
                <a:spcPts val="0"/>
              </a:spcBef>
              <a:spcAft>
                <a:spcPts val="0"/>
              </a:spcAft>
              <a:buSzPts val="1400"/>
              <a:buNone/>
            </a:pPr>
            <a:endParaRPr lang="en-GB" b="0" u="none" dirty="0" smtClean="0"/>
          </a:p>
          <a:p>
            <a:pPr marL="0" lvl="0" indent="0" algn="l" rtl="0">
              <a:lnSpc>
                <a:spcPct val="100000"/>
              </a:lnSpc>
              <a:spcBef>
                <a:spcPts val="0"/>
              </a:spcBef>
              <a:spcAft>
                <a:spcPts val="0"/>
              </a:spcAft>
              <a:buSzPts val="1400"/>
              <a:buNone/>
            </a:pPr>
            <a:r>
              <a:rPr lang="en-GB" b="0" u="none" dirty="0" smtClean="0"/>
              <a:t>To use the example here, this is the structure for English Literature at the University of Portsmouth. </a:t>
            </a:r>
          </a:p>
          <a:p>
            <a:pPr marL="0" lvl="0" indent="0" algn="l" rtl="0">
              <a:lnSpc>
                <a:spcPct val="100000"/>
              </a:lnSpc>
              <a:spcBef>
                <a:spcPts val="0"/>
              </a:spcBef>
              <a:spcAft>
                <a:spcPts val="0"/>
              </a:spcAft>
              <a:buSzPts val="1400"/>
              <a:buNone/>
            </a:pPr>
            <a:endParaRPr lang="en-GB" b="0" u="none" dirty="0" smtClean="0"/>
          </a:p>
          <a:p>
            <a:pPr marL="0" lvl="0" indent="0" algn="l" rtl="0">
              <a:lnSpc>
                <a:spcPct val="100000"/>
              </a:lnSpc>
              <a:spcBef>
                <a:spcPts val="0"/>
              </a:spcBef>
              <a:spcAft>
                <a:spcPts val="0"/>
              </a:spcAft>
              <a:buSzPts val="1400"/>
              <a:buNone/>
            </a:pPr>
            <a:r>
              <a:rPr lang="en-GB" b="0" u="none" dirty="0" smtClean="0"/>
              <a:t>As you can see though, the structure at ‘University 1’ is quite different so it’s important not to let the course title mislead you.</a:t>
            </a:r>
            <a:endParaRPr lang="en-GB" b="0" u="none" dirty="0"/>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8584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smtClean="0"/>
              <a:t>Guardian University Guide 2021.</a:t>
            </a:r>
          </a:p>
          <a:p>
            <a:pPr marL="0" lvl="0" indent="0" algn="l" rtl="0">
              <a:lnSpc>
                <a:spcPct val="100000"/>
              </a:lnSpc>
              <a:spcBef>
                <a:spcPts val="0"/>
              </a:spcBef>
              <a:spcAft>
                <a:spcPts val="0"/>
              </a:spcAft>
              <a:buSzPts val="1400"/>
              <a:buNone/>
            </a:pPr>
            <a:endParaRPr lang="en-GB" dirty="0" smtClean="0"/>
          </a:p>
          <a:p>
            <a:pPr marL="0" lvl="0" indent="0" algn="l" rtl="0">
              <a:lnSpc>
                <a:spcPct val="100000"/>
              </a:lnSpc>
              <a:spcBef>
                <a:spcPts val="0"/>
              </a:spcBef>
              <a:spcAft>
                <a:spcPts val="0"/>
              </a:spcAft>
              <a:buSzPts val="1400"/>
              <a:buNone/>
            </a:pPr>
            <a:r>
              <a:rPr lang="en-GB" dirty="0" smtClean="0"/>
              <a:t>The first slide here is a generic league table, providing a comparison of different universities overall. It’s important to look at these league tables, but try not to let them blind you, only consider the factors that are important to you. Just because ‘University X’ is high in a particular league table, still doesn’t mean that it’s necessarily the right university for you.</a:t>
            </a:r>
          </a:p>
          <a:p>
            <a:pPr marL="0" lvl="0" indent="0" algn="l" rtl="0">
              <a:lnSpc>
                <a:spcPct val="100000"/>
              </a:lnSpc>
              <a:spcBef>
                <a:spcPts val="0"/>
              </a:spcBef>
              <a:spcAft>
                <a:spcPts val="0"/>
              </a:spcAft>
              <a:buSzPts val="1400"/>
              <a:buNone/>
            </a:pPr>
            <a:endParaRPr lang="en-GB" dirty="0" smtClean="0"/>
          </a:p>
          <a:p>
            <a:pPr marL="0" lvl="0" indent="0" algn="l" rtl="0">
              <a:lnSpc>
                <a:spcPct val="100000"/>
              </a:lnSpc>
              <a:spcBef>
                <a:spcPts val="0"/>
              </a:spcBef>
              <a:spcAft>
                <a:spcPts val="0"/>
              </a:spcAft>
              <a:buSzPts val="1400"/>
              <a:buNone/>
            </a:pPr>
            <a:r>
              <a:rPr lang="en-GB" dirty="0" smtClean="0"/>
              <a:t>The second slide is where you use the </a:t>
            </a:r>
            <a:r>
              <a:rPr lang="en-GB" b="1" dirty="0" smtClean="0"/>
              <a:t>‘Pick a subject area’ search bar </a:t>
            </a:r>
            <a:r>
              <a:rPr lang="en-GB" dirty="0" smtClean="0"/>
              <a:t>at the top of the slide. This is a really interesting comparison which is course specific, rather than overall university rankings. </a:t>
            </a:r>
          </a:p>
          <a:p>
            <a:pPr marL="0" lvl="0" indent="0" algn="l" rtl="0">
              <a:lnSpc>
                <a:spcPct val="100000"/>
              </a:lnSpc>
              <a:spcBef>
                <a:spcPts val="0"/>
              </a:spcBef>
              <a:spcAft>
                <a:spcPts val="0"/>
              </a:spcAft>
              <a:buSzPts val="1400"/>
              <a:buNone/>
            </a:pPr>
            <a:endParaRPr lang="en-GB" dirty="0" smtClean="0"/>
          </a:p>
          <a:p>
            <a:pPr marL="0" lvl="0" indent="0" algn="l" rtl="0">
              <a:lnSpc>
                <a:spcPct val="100000"/>
              </a:lnSpc>
              <a:spcBef>
                <a:spcPts val="0"/>
              </a:spcBef>
              <a:spcAft>
                <a:spcPts val="0"/>
              </a:spcAft>
              <a:buSzPts val="1400"/>
              <a:buNone/>
            </a:pPr>
            <a:r>
              <a:rPr lang="en-GB" dirty="0" smtClean="0"/>
              <a:t>We’ve used the course example of </a:t>
            </a:r>
            <a:r>
              <a:rPr lang="en-GB" b="1" dirty="0" smtClean="0"/>
              <a:t>Biosciences</a:t>
            </a:r>
            <a:r>
              <a:rPr lang="en-GB" dirty="0" smtClean="0"/>
              <a:t> and you can see that the top ten list of universities is a different list compared to the previous slide.</a:t>
            </a:r>
            <a:endParaRPr lang="en-GB" dirty="0"/>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6039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lang="en-GB" b="1" dirty="0" smtClean="0"/>
          </a:p>
        </p:txBody>
      </p:sp>
      <p:sp>
        <p:nvSpPr>
          <p:cNvPr id="370" name="Google Shape;370;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6713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smtClean="0"/>
              <a:t>The ways in which you learn at university will be very different at school or college. </a:t>
            </a:r>
          </a:p>
          <a:p>
            <a:pPr marL="0" lvl="0" indent="0" algn="l" rtl="0">
              <a:lnSpc>
                <a:spcPct val="100000"/>
              </a:lnSpc>
              <a:spcBef>
                <a:spcPts val="0"/>
              </a:spcBef>
              <a:spcAft>
                <a:spcPts val="0"/>
              </a:spcAft>
              <a:buSzPts val="1400"/>
              <a:buNone/>
            </a:pPr>
            <a:endParaRPr lang="en-GB" dirty="0" smtClean="0"/>
          </a:p>
          <a:p>
            <a:pPr marL="171450" lvl="0" indent="-171450" algn="l" rtl="0">
              <a:lnSpc>
                <a:spcPct val="100000"/>
              </a:lnSpc>
              <a:spcBef>
                <a:spcPts val="0"/>
              </a:spcBef>
              <a:spcAft>
                <a:spcPts val="0"/>
              </a:spcAft>
              <a:buClr>
                <a:schemeClr val="dk1"/>
              </a:buClr>
              <a:buSzPts val="1200"/>
              <a:buFont typeface="Calibri"/>
              <a:buChar char="-"/>
            </a:pPr>
            <a:r>
              <a:rPr lang="en-GB" dirty="0" smtClean="0"/>
              <a:t>All students will have lectures (talks), seminars (classroom sessions) and most will have tutorials (going through topics in more detail with a lecturer on either a 1-1 basis or in a small group)</a:t>
            </a:r>
          </a:p>
          <a:p>
            <a:pPr marL="0" lvl="0" indent="0" algn="l" rtl="0">
              <a:lnSpc>
                <a:spcPct val="100000"/>
              </a:lnSpc>
              <a:spcBef>
                <a:spcPts val="0"/>
              </a:spcBef>
              <a:spcAft>
                <a:spcPts val="0"/>
              </a:spcAft>
              <a:buClr>
                <a:schemeClr val="dk1"/>
              </a:buClr>
              <a:buSzPts val="1200"/>
              <a:buFont typeface="Calibri"/>
              <a:buNone/>
            </a:pPr>
            <a:endParaRPr lang="en-GB" dirty="0" smtClean="0"/>
          </a:p>
          <a:p>
            <a:pPr marL="171450" lvl="0" indent="-171450" algn="l" rtl="0">
              <a:lnSpc>
                <a:spcPct val="100000"/>
              </a:lnSpc>
              <a:spcBef>
                <a:spcPts val="0"/>
              </a:spcBef>
              <a:spcAft>
                <a:spcPts val="0"/>
              </a:spcAft>
              <a:buClr>
                <a:schemeClr val="dk1"/>
              </a:buClr>
              <a:buSzPts val="1200"/>
              <a:buFont typeface="Calibri"/>
              <a:buChar char="-"/>
            </a:pPr>
            <a:r>
              <a:rPr lang="en-GB" dirty="0" smtClean="0"/>
              <a:t>Alongside these you may have a combination of other learning experiences – such as practicals, workshops, lab sessions, group work or field work depending on which course you’re studying. </a:t>
            </a:r>
          </a:p>
          <a:p>
            <a:pPr marL="171450" lvl="0" indent="-95250" algn="l" rtl="0">
              <a:lnSpc>
                <a:spcPct val="100000"/>
              </a:lnSpc>
              <a:spcBef>
                <a:spcPts val="0"/>
              </a:spcBef>
              <a:spcAft>
                <a:spcPts val="0"/>
              </a:spcAft>
              <a:buClr>
                <a:schemeClr val="dk1"/>
              </a:buClr>
              <a:buSzPts val="1200"/>
              <a:buFont typeface="Calibri"/>
              <a:buNone/>
            </a:pPr>
            <a:endParaRPr lang="en-GB" dirty="0" smtClean="0"/>
          </a:p>
          <a:p>
            <a:pPr marL="171450" lvl="0" indent="-171450" algn="l" rtl="0">
              <a:lnSpc>
                <a:spcPct val="100000"/>
              </a:lnSpc>
              <a:spcBef>
                <a:spcPts val="0"/>
              </a:spcBef>
              <a:spcAft>
                <a:spcPts val="0"/>
              </a:spcAft>
              <a:buClr>
                <a:schemeClr val="dk1"/>
              </a:buClr>
              <a:buSzPts val="1200"/>
              <a:buFont typeface="Calibri"/>
              <a:buChar char="-"/>
            </a:pPr>
            <a:r>
              <a:rPr lang="en-GB" dirty="0" smtClean="0"/>
              <a:t>All students will have to do some self-study/independent learning – your week won’t be 9-5 in classes, and lots of your learning will take place outside of the classroom/lecture theatre. …You’ll be in the library a lot! </a:t>
            </a:r>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2037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lang="en-GB" b="1" dirty="0" smtClean="0"/>
          </a:p>
        </p:txBody>
      </p:sp>
      <p:sp>
        <p:nvSpPr>
          <p:cNvPr id="358" name="Google Shape;358;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9985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smtClean="0"/>
              <a:t>There are lots of opportunities available outside the classroom at university that will allow you to develop personally and improve your career prospects. </a:t>
            </a:r>
          </a:p>
          <a:p>
            <a:pPr marL="0" lvl="0" indent="0" algn="l" rtl="0">
              <a:lnSpc>
                <a:spcPct val="100000"/>
              </a:lnSpc>
              <a:spcBef>
                <a:spcPts val="0"/>
              </a:spcBef>
              <a:spcAft>
                <a:spcPts val="0"/>
              </a:spcAft>
              <a:buSzPts val="1400"/>
              <a:buNone/>
            </a:pPr>
            <a:endParaRPr lang="en-GB" dirty="0" smtClean="0"/>
          </a:p>
          <a:p>
            <a:pPr marL="0" lvl="0" indent="0" algn="l" rtl="0">
              <a:lnSpc>
                <a:spcPct val="100000"/>
              </a:lnSpc>
              <a:spcBef>
                <a:spcPts val="0"/>
              </a:spcBef>
              <a:spcAft>
                <a:spcPts val="0"/>
              </a:spcAft>
              <a:buSzPts val="1400"/>
              <a:buNone/>
            </a:pPr>
            <a:r>
              <a:rPr lang="en-GB" dirty="0" smtClean="0"/>
              <a:t>Some courses have the opportunity for students to spend a whole academic year or a semester studying abroad. The university will have partner universities around the world and you could go to some really exciting places. Study abroad is a fantastic challenge – you’ll be learning how to adapt in a new environment, often where English may not be the native language. You’ll gain confidence, meet lots of people from around the world – and broaden your cultural awareness. You may even learn a new language too! Where you go may depend on the partnerships the university has – at Portsmouth we’ve sent students to Europe, Australia, Brazil, Japan and the USA just to name a few. Find out more about if and where you could study abroad during your course research. </a:t>
            </a:r>
          </a:p>
          <a:p>
            <a:pPr marL="0" lvl="0" indent="0" algn="l" rtl="0">
              <a:lnSpc>
                <a:spcPct val="100000"/>
              </a:lnSpc>
              <a:spcBef>
                <a:spcPts val="0"/>
              </a:spcBef>
              <a:spcAft>
                <a:spcPts val="0"/>
              </a:spcAft>
              <a:buSzPts val="1400"/>
              <a:buNone/>
            </a:pPr>
            <a:endParaRPr lang="en-GB" dirty="0" smtClean="0"/>
          </a:p>
          <a:p>
            <a:pPr marL="0" lvl="0" indent="0" algn="l" rtl="0">
              <a:lnSpc>
                <a:spcPct val="100000"/>
              </a:lnSpc>
              <a:spcBef>
                <a:spcPts val="0"/>
              </a:spcBef>
              <a:spcAft>
                <a:spcPts val="0"/>
              </a:spcAft>
              <a:buSzPts val="1400"/>
              <a:buNone/>
            </a:pPr>
            <a:r>
              <a:rPr lang="en-GB" dirty="0" smtClean="0"/>
              <a:t>Lots of courses now offer a placement year – as do many we offer at Portsmouth. You’ll spend a year on a work placement (often salaried!) learning more about how your subject fits within industry and applied what you’ve learned in the classroom to real-world workplace situations. You’ll also develop transferrable skills and after your course finishes, you’ll be a graduate with a degree and a year’s worth of really valuable work experience. Often students see this as a great opportunity to network and it is sometimes the case that students are offered positions within the organisation after graduation. You can usually see where previous students have been on placement on the course web pages. </a:t>
            </a:r>
            <a:endParaRPr lang="en-GB" dirty="0"/>
          </a:p>
        </p:txBody>
      </p:sp>
      <p:sp>
        <p:nvSpPr>
          <p:cNvPr id="285" name="Google Shape;285;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5485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lang="en-GB" b="1" dirty="0" smtClean="0"/>
          </a:p>
        </p:txBody>
      </p:sp>
      <p:sp>
        <p:nvSpPr>
          <p:cNvPr id="358" name="Google Shape;358;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617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200" b="1" dirty="0"/>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8651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lang="en-GB" b="1" dirty="0" smtClean="0"/>
          </a:p>
        </p:txBody>
      </p:sp>
      <p:sp>
        <p:nvSpPr>
          <p:cNvPr id="358" name="Google Shape;358;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1874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smtClean="0"/>
              <a:t>The ‘student experience’ encompasses more than the time you’ll spend in lecture theatres and seminar rooms. </a:t>
            </a:r>
          </a:p>
          <a:p>
            <a:pPr marL="0" lvl="0" indent="0" algn="l" rtl="0">
              <a:lnSpc>
                <a:spcPct val="100000"/>
              </a:lnSpc>
              <a:spcBef>
                <a:spcPts val="0"/>
              </a:spcBef>
              <a:spcAft>
                <a:spcPts val="0"/>
              </a:spcAft>
              <a:buSzPts val="1400"/>
              <a:buNone/>
            </a:pPr>
            <a:endParaRPr lang="en-GB" dirty="0" smtClean="0"/>
          </a:p>
          <a:p>
            <a:pPr marL="0" lvl="0" indent="0" algn="l" rtl="0">
              <a:lnSpc>
                <a:spcPct val="100000"/>
              </a:lnSpc>
              <a:spcBef>
                <a:spcPts val="0"/>
              </a:spcBef>
              <a:spcAft>
                <a:spcPts val="0"/>
              </a:spcAft>
              <a:buSzPts val="1400"/>
              <a:buNone/>
            </a:pPr>
            <a:r>
              <a:rPr lang="en-GB" dirty="0" smtClean="0"/>
              <a:t>Your time at university is an opportunity to try new things and get involved with many of the things going on around campus. </a:t>
            </a:r>
          </a:p>
          <a:p>
            <a:pPr marL="0" lvl="0" indent="0" algn="l" rtl="0">
              <a:lnSpc>
                <a:spcPct val="100000"/>
              </a:lnSpc>
              <a:spcBef>
                <a:spcPts val="0"/>
              </a:spcBef>
              <a:spcAft>
                <a:spcPts val="0"/>
              </a:spcAft>
              <a:buSzPts val="1400"/>
              <a:buNone/>
            </a:pPr>
            <a:endParaRPr lang="en-GB" dirty="0" smtClean="0"/>
          </a:p>
          <a:p>
            <a:pPr marL="171450" lvl="0" indent="-171450" algn="l" rtl="0">
              <a:lnSpc>
                <a:spcPct val="100000"/>
              </a:lnSpc>
              <a:spcBef>
                <a:spcPts val="0"/>
              </a:spcBef>
              <a:spcAft>
                <a:spcPts val="0"/>
              </a:spcAft>
              <a:buClr>
                <a:schemeClr val="dk1"/>
              </a:buClr>
              <a:buSzPts val="1200"/>
              <a:buFont typeface="Calibri"/>
              <a:buChar char="-"/>
            </a:pPr>
            <a:r>
              <a:rPr lang="en-GB" dirty="0" smtClean="0"/>
              <a:t>The Students’ Union</a:t>
            </a:r>
          </a:p>
          <a:p>
            <a:pPr marL="171450" lvl="0" indent="-171450" algn="l" rtl="0">
              <a:lnSpc>
                <a:spcPct val="100000"/>
              </a:lnSpc>
              <a:spcBef>
                <a:spcPts val="0"/>
              </a:spcBef>
              <a:spcAft>
                <a:spcPts val="0"/>
              </a:spcAft>
              <a:buClr>
                <a:schemeClr val="dk1"/>
              </a:buClr>
              <a:buSzPts val="1200"/>
              <a:buFont typeface="Calibri"/>
              <a:buChar char="-"/>
            </a:pPr>
            <a:r>
              <a:rPr lang="en-GB" dirty="0" smtClean="0"/>
              <a:t>Sports </a:t>
            </a:r>
          </a:p>
          <a:p>
            <a:pPr marL="171450" lvl="0" indent="-171450" algn="l" rtl="0">
              <a:lnSpc>
                <a:spcPct val="100000"/>
              </a:lnSpc>
              <a:spcBef>
                <a:spcPts val="0"/>
              </a:spcBef>
              <a:spcAft>
                <a:spcPts val="0"/>
              </a:spcAft>
              <a:buClr>
                <a:schemeClr val="dk1"/>
              </a:buClr>
              <a:buSzPts val="1200"/>
              <a:buFont typeface="Calibri"/>
              <a:buChar char="-"/>
            </a:pPr>
            <a:r>
              <a:rPr lang="en-GB" dirty="0" smtClean="0"/>
              <a:t>The local community</a:t>
            </a:r>
          </a:p>
          <a:p>
            <a:pPr marL="171450" lvl="0" indent="-171450" algn="l" rtl="0">
              <a:lnSpc>
                <a:spcPct val="100000"/>
              </a:lnSpc>
              <a:spcBef>
                <a:spcPts val="0"/>
              </a:spcBef>
              <a:spcAft>
                <a:spcPts val="0"/>
              </a:spcAft>
              <a:buClr>
                <a:schemeClr val="dk1"/>
              </a:buClr>
              <a:buSzPts val="1200"/>
              <a:buFont typeface="Calibri"/>
              <a:buChar char="-"/>
            </a:pPr>
            <a:r>
              <a:rPr lang="en-GB" dirty="0" smtClean="0"/>
              <a:t>Other opportunities</a:t>
            </a:r>
            <a:endParaRPr lang="en-GB" dirty="0"/>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2493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r>
              <a:rPr lang="en-GB" dirty="0" smtClean="0"/>
              <a:t>There are lots – the</a:t>
            </a:r>
            <a:r>
              <a:rPr lang="en-GB" baseline="0" dirty="0" smtClean="0"/>
              <a:t> 3 main factors that influence people’s decision whether to go to university are usually: </a:t>
            </a:r>
          </a:p>
          <a:p>
            <a:endParaRPr lang="en-GB" baseline="0" dirty="0" smtClean="0"/>
          </a:p>
          <a:p>
            <a:r>
              <a:rPr lang="en-GB" b="1" baseline="0" dirty="0" smtClean="0"/>
              <a:t>Academic – </a:t>
            </a:r>
            <a:endParaRPr lang="en-GB" b="0" baseline="0" dirty="0" smtClean="0"/>
          </a:p>
          <a:p>
            <a:endParaRPr lang="en-GB" b="0" baseline="0" dirty="0" smtClean="0"/>
          </a:p>
          <a:p>
            <a:pPr marL="171450" indent="-171450">
              <a:buFont typeface="Arial" panose="020B0604020202020204" pitchFamily="34" charset="0"/>
              <a:buChar char="•"/>
            </a:pPr>
            <a:r>
              <a:rPr lang="en-GB" b="0" baseline="0" dirty="0" smtClean="0"/>
              <a:t>you’ll spend 3, 4, 5 years surrounded by your subject and will really develop both your academic skills and knowledge of the subject area</a:t>
            </a:r>
          </a:p>
          <a:p>
            <a:pPr marL="171450" indent="-171450">
              <a:buFont typeface="Arial" panose="020B0604020202020204" pitchFamily="34" charset="0"/>
              <a:buChar char="•"/>
            </a:pPr>
            <a:r>
              <a:rPr lang="en-GB" b="0" baseline="0" dirty="0" smtClean="0"/>
              <a:t>you’ll be learning from academics who are leaders in their fields and many of whom have published papers, written books and regularly give their expertise on current topics in the media</a:t>
            </a:r>
          </a:p>
          <a:p>
            <a:pPr marL="171450" indent="-171450">
              <a:buFont typeface="Arial" panose="020B0604020202020204" pitchFamily="34" charset="0"/>
              <a:buChar char="•"/>
            </a:pPr>
            <a:r>
              <a:rPr lang="en-GB" b="0" baseline="0" dirty="0" smtClean="0"/>
              <a:t>The way you learn will be very different to school and college and you’ll be more in charge of your own learning[more on this later!]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smtClean="0"/>
              <a:t>you will have the opportunity to study something you love (hopefully!)</a:t>
            </a:r>
            <a:r>
              <a:rPr lang="en-GB" baseline="0" dirty="0" smtClean="0"/>
              <a:t> You need to have interest in a subject. This could be something that you are already studying or something completely new. Depending on the degree you choose you could be studying for anywhere up to five years so it is essential you are studying something you are passionate about. The more you enjoy something the better you tend to perform.</a:t>
            </a:r>
            <a:endParaRPr lang="en-GB" b="0" baseline="0" dirty="0" smtClean="0"/>
          </a:p>
          <a:p>
            <a:pPr marL="0" indent="0">
              <a:buFont typeface="Arial" panose="020B0604020202020204" pitchFamily="34" charset="0"/>
              <a:buNone/>
            </a:pPr>
            <a:endParaRPr lang="en-GB" b="0" baseline="0" dirty="0" smtClean="0"/>
          </a:p>
          <a:p>
            <a:pPr marL="0" indent="0">
              <a:buFont typeface="Arial" panose="020B0604020202020204" pitchFamily="34" charset="0"/>
              <a:buNone/>
            </a:pPr>
            <a:r>
              <a:rPr lang="en-GB" b="0" u="sng" baseline="0" dirty="0" smtClean="0"/>
              <a:t>You’ll graduate with unique expertise in your subject area (every student’s academic experience is different … different modules chosen, different experiences, different subject specialism/dissertation area</a:t>
            </a:r>
          </a:p>
          <a:p>
            <a:pPr marL="0" indent="0">
              <a:buFont typeface="Arial" panose="020B0604020202020204" pitchFamily="34" charset="0"/>
              <a:buNone/>
            </a:pPr>
            <a:endParaRPr lang="en-GB" b="0" baseline="0" dirty="0" smtClean="0"/>
          </a:p>
          <a:p>
            <a:pPr marL="0" indent="0">
              <a:buFont typeface="Arial" panose="020B0604020202020204" pitchFamily="34" charset="0"/>
              <a:buNone/>
            </a:pPr>
            <a:r>
              <a:rPr lang="en-GB" b="1" baseline="0" dirty="0" smtClean="0"/>
              <a:t>Personal</a:t>
            </a:r>
          </a:p>
          <a:p>
            <a:pPr marL="0" indent="0">
              <a:buFont typeface="Arial" panose="020B0604020202020204" pitchFamily="34" charset="0"/>
              <a:buNone/>
            </a:pPr>
            <a:endParaRPr lang="en-GB" b="1" baseline="0" dirty="0" smtClean="0"/>
          </a:p>
          <a:p>
            <a:pPr marL="171450" indent="-171450">
              <a:buFont typeface="Arial" panose="020B0604020202020204" pitchFamily="34" charset="0"/>
              <a:buChar char="•"/>
            </a:pPr>
            <a:r>
              <a:rPr lang="en-GB" b="0" baseline="0" dirty="0" smtClean="0"/>
              <a:t>You will gain a whole load of transferrable skills (which will help you both in your career and in life!) [more on this later!]</a:t>
            </a:r>
          </a:p>
          <a:p>
            <a:pPr marL="171450" indent="-171450">
              <a:buFont typeface="Arial" panose="020B0604020202020204" pitchFamily="34" charset="0"/>
              <a:buChar char="•"/>
            </a:pPr>
            <a:r>
              <a:rPr lang="en-GB" baseline="0" dirty="0" smtClean="0"/>
              <a:t> Independent Living, many people go to university because they value the experience,  they will be building up their independence, getting to know a new city, budgeting, cooking and cleaning, which is something you may not be used to. </a:t>
            </a:r>
            <a:endParaRPr lang="en-GB" b="0"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University is a chance to meet people which under normal circumstances you would never have met. You will meet so many new people and you form a completely new social circle with people who have similar interests for you. Ask anyone who went to university and they will tell you they made friends for 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Universities are really international environments – you’ll meet, make friends with and be taught by people from all over the world. </a:t>
            </a:r>
          </a:p>
          <a:p>
            <a:pPr marL="171450" indent="-171450">
              <a:buFont typeface="Arial" panose="020B0604020202020204" pitchFamily="34" charset="0"/>
              <a:buChar char="•"/>
            </a:pPr>
            <a:r>
              <a:rPr lang="en-GB" b="0" baseline="0" dirty="0" smtClean="0"/>
              <a:t>You can try new things</a:t>
            </a:r>
          </a:p>
          <a:p>
            <a:pPr marL="171450" indent="-171450">
              <a:buFont typeface="Arial" panose="020B0604020202020204" pitchFamily="34" charset="0"/>
              <a:buChar char="•"/>
            </a:pPr>
            <a:r>
              <a:rPr lang="en-GB" b="0" baseline="0" dirty="0" smtClean="0"/>
              <a:t>You’ll have opportunities to challenge yourself – including studying abroad</a:t>
            </a:r>
          </a:p>
          <a:p>
            <a:pPr marL="171450" indent="-171450">
              <a:buFont typeface="Arial" panose="020B0604020202020204" pitchFamily="34" charset="0"/>
              <a:buChar char="•"/>
            </a:pPr>
            <a:endParaRPr lang="en-GB" b="0" baseline="0" dirty="0" smtClean="0"/>
          </a:p>
          <a:p>
            <a:pPr marL="0" indent="0">
              <a:buFont typeface="Arial" panose="020B0604020202020204" pitchFamily="34" charset="0"/>
              <a:buNone/>
            </a:pPr>
            <a:r>
              <a:rPr lang="en-GB" b="0" u="sng" baseline="0" dirty="0" smtClean="0"/>
              <a:t>You’ll develop and grow at university – and it’s very likely that you’ll leave us having changed quite a bit! You’ll have grown in independence, confidence and you will have developed skills that will stay with you for life. </a:t>
            </a:r>
            <a:endParaRPr lang="en-GB" b="0" u="sng" dirty="0" smtClean="0"/>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Career-related</a:t>
            </a:r>
          </a:p>
          <a:p>
            <a:endParaRPr lang="en-GB" dirty="0" smtClean="0"/>
          </a:p>
          <a:p>
            <a:pPr marL="171450" indent="-171450">
              <a:buFont typeface="Arial" panose="020B0604020202020204" pitchFamily="34" charset="0"/>
              <a:buChar char="•"/>
            </a:pPr>
            <a:r>
              <a:rPr lang="en-GB" dirty="0" smtClean="0"/>
              <a:t>Careers where a degree helps,</a:t>
            </a:r>
            <a:r>
              <a:rPr lang="en-GB" baseline="0" dirty="0" smtClean="0"/>
              <a:t> for example you need a law degree to become a lawyer, or a degree in medical science to become a doctor. There are also careers where you need a degree in general, for example, a teacher.</a:t>
            </a:r>
          </a:p>
          <a:p>
            <a:pPr marL="0" indent="0">
              <a:buFont typeface="Arial" panose="020B0604020202020204" pitchFamily="34" charset="0"/>
              <a:buNone/>
            </a:pPr>
            <a:endParaRPr lang="en-GB" baseline="0" dirty="0" smtClean="0"/>
          </a:p>
          <a:p>
            <a:pPr marL="171450" indent="-171450">
              <a:buFont typeface="Arial" panose="020B0604020202020204" pitchFamily="34" charset="0"/>
              <a:buChar char="•"/>
            </a:pPr>
            <a:r>
              <a:rPr lang="en-GB" baseline="0" dirty="0" smtClean="0"/>
              <a:t>There are many careers where a degree helps. More on this later, but transferable skills, graduate schemes, and maturing your skills all come into play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Potential to earn more money. There is a lot of research which shows that graduates earn more over their lifetime then non-graduates, and that graduate jobs and sectors on average pay higher salaries.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You’ll gain lots of skills and knowledge at university that will help you in your career. However, you’ll have lots of opportunities to gain practical skills and industry knowledge through your course, placement years and other opportunities. </a:t>
            </a:r>
          </a:p>
          <a:p>
            <a:pPr marL="171450" indent="-171450">
              <a:buFont typeface="Arial" panose="020B0604020202020204" pitchFamily="34" charset="0"/>
              <a:buChar char="•"/>
            </a:pPr>
            <a:endParaRPr lang="en-GB" baseline="0" dirty="0" smtClean="0"/>
          </a:p>
          <a:p>
            <a:pPr marL="0" indent="0">
              <a:buFont typeface="Arial" panose="020B0604020202020204" pitchFamily="34" charset="0"/>
              <a:buNone/>
            </a:pPr>
            <a:r>
              <a:rPr lang="en-GB" b="0" u="sng" baseline="0" dirty="0" smtClean="0"/>
              <a:t>University can enhance your employability and degrees are sought after by many employers. At Portsmouth, 97.5% of our graduates are working or are in further study within six months of graduating – and over 82% of those are in professional or managerial roles.</a:t>
            </a:r>
            <a:endParaRPr lang="en-GB" sz="1200" b="1" dirty="0" smtClean="0"/>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679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lang="en-GB" b="1" dirty="0" smtClean="0"/>
          </a:p>
        </p:txBody>
      </p:sp>
      <p:sp>
        <p:nvSpPr>
          <p:cNvPr id="358" name="Google Shape;358;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0655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lang="en-GB" b="1" dirty="0" smtClean="0"/>
          </a:p>
        </p:txBody>
      </p:sp>
      <p:sp>
        <p:nvSpPr>
          <p:cNvPr id="358" name="Google Shape;358;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6549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2"/>
              </a:buClr>
              <a:buSzPts val="1200"/>
              <a:buFont typeface="Calibri"/>
              <a:buNone/>
            </a:pPr>
            <a:r>
              <a:rPr lang="en-GB" sz="1200" b="1" dirty="0" smtClean="0">
                <a:solidFill>
                  <a:schemeClr val="accent2"/>
                </a:solidFill>
              </a:rPr>
              <a:t>SUPPORT WITH ACADEMIC WORK</a:t>
            </a:r>
            <a:endParaRPr lang="en-GB" b="1" dirty="0" smtClean="0"/>
          </a:p>
          <a:p>
            <a:pPr marL="0" lvl="0" indent="0" algn="l" rtl="0">
              <a:lnSpc>
                <a:spcPct val="100000"/>
              </a:lnSpc>
              <a:spcBef>
                <a:spcPts val="0"/>
              </a:spcBef>
              <a:spcAft>
                <a:spcPts val="0"/>
              </a:spcAft>
              <a:buSzPts val="1400"/>
              <a:buNone/>
            </a:pPr>
            <a:r>
              <a:rPr lang="en-GB" sz="1200" dirty="0" smtClean="0"/>
              <a:t>Personal tutor</a:t>
            </a:r>
            <a:endParaRPr lang="en-GB" dirty="0" smtClean="0"/>
          </a:p>
          <a:p>
            <a:pPr marL="0" lvl="0" indent="0" algn="l" rtl="0">
              <a:lnSpc>
                <a:spcPct val="100000"/>
              </a:lnSpc>
              <a:spcBef>
                <a:spcPts val="0"/>
              </a:spcBef>
              <a:spcAft>
                <a:spcPts val="0"/>
              </a:spcAft>
              <a:buSzPts val="1400"/>
              <a:buNone/>
            </a:pPr>
            <a:r>
              <a:rPr lang="en-GB" sz="1200" dirty="0" smtClean="0"/>
              <a:t>ASK – Academic Skills Unit</a:t>
            </a:r>
            <a:endParaRPr lang="en-GB" dirty="0" smtClean="0"/>
          </a:p>
          <a:p>
            <a:pPr marL="0" lvl="0" indent="0" algn="l" rtl="0">
              <a:lnSpc>
                <a:spcPct val="100000"/>
              </a:lnSpc>
              <a:spcBef>
                <a:spcPts val="0"/>
              </a:spcBef>
              <a:spcAft>
                <a:spcPts val="0"/>
              </a:spcAft>
              <a:buSzPts val="1400"/>
              <a:buNone/>
            </a:pPr>
            <a:r>
              <a:rPr lang="en-GB" sz="1200" dirty="0" smtClean="0"/>
              <a:t>Maths café</a:t>
            </a:r>
          </a:p>
          <a:p>
            <a:pPr marL="0" lvl="0" indent="0" algn="l" rtl="0">
              <a:lnSpc>
                <a:spcPct val="100000"/>
              </a:lnSpc>
              <a:spcBef>
                <a:spcPts val="0"/>
              </a:spcBef>
              <a:spcAft>
                <a:spcPts val="0"/>
              </a:spcAft>
              <a:buSzPts val="1400"/>
              <a:buNone/>
            </a:pPr>
            <a:endParaRPr lang="en-GB" dirty="0" smtClean="0"/>
          </a:p>
          <a:p>
            <a:pPr marL="0" lvl="0" indent="0" algn="l" rtl="0">
              <a:lnSpc>
                <a:spcPct val="100000"/>
              </a:lnSpc>
              <a:spcBef>
                <a:spcPts val="0"/>
              </a:spcBef>
              <a:spcAft>
                <a:spcPts val="0"/>
              </a:spcAft>
              <a:buClr>
                <a:schemeClr val="accent2"/>
              </a:buClr>
              <a:buSzPts val="1200"/>
              <a:buFont typeface="Calibri"/>
              <a:buNone/>
            </a:pPr>
            <a:r>
              <a:rPr lang="en-GB" sz="1200" b="1" dirty="0" smtClean="0">
                <a:solidFill>
                  <a:schemeClr val="accent2"/>
                </a:solidFill>
              </a:rPr>
              <a:t>ADDITIONAL SUPPORT</a:t>
            </a:r>
            <a:endParaRPr lang="en-GB" b="1" dirty="0" smtClean="0"/>
          </a:p>
          <a:p>
            <a:pPr marL="0" lvl="0" indent="0" algn="l" rtl="0">
              <a:lnSpc>
                <a:spcPct val="100000"/>
              </a:lnSpc>
              <a:spcBef>
                <a:spcPts val="0"/>
              </a:spcBef>
              <a:spcAft>
                <a:spcPts val="0"/>
              </a:spcAft>
              <a:buSzPts val="1400"/>
              <a:buNone/>
            </a:pPr>
            <a:r>
              <a:rPr lang="en-GB" sz="1200" dirty="0" smtClean="0"/>
              <a:t>Additional Support and Disability Advice Centre (ASDAC)</a:t>
            </a:r>
          </a:p>
          <a:p>
            <a:pPr marL="0" lvl="0" indent="0" algn="l" rtl="0">
              <a:lnSpc>
                <a:spcPct val="100000"/>
              </a:lnSpc>
              <a:spcBef>
                <a:spcPts val="0"/>
              </a:spcBef>
              <a:spcAft>
                <a:spcPts val="0"/>
              </a:spcAft>
              <a:buSzPts val="1400"/>
              <a:buNone/>
            </a:pPr>
            <a:endParaRPr lang="en-GB" sz="1200" dirty="0" smtClean="0"/>
          </a:p>
          <a:p>
            <a:pPr marL="0" lvl="0" indent="0" algn="l" rtl="0">
              <a:lnSpc>
                <a:spcPct val="200000"/>
              </a:lnSpc>
              <a:spcBef>
                <a:spcPts val="0"/>
              </a:spcBef>
              <a:spcAft>
                <a:spcPts val="0"/>
              </a:spcAft>
              <a:buClr>
                <a:schemeClr val="dk2"/>
              </a:buClr>
              <a:buSzPts val="1200"/>
              <a:buFont typeface="Calibri"/>
              <a:buNone/>
            </a:pPr>
            <a:r>
              <a:rPr lang="en-GB" sz="1200" b="1" dirty="0" smtClean="0">
                <a:solidFill>
                  <a:schemeClr val="dk2"/>
                </a:solidFill>
              </a:rPr>
              <a:t>CAREERS</a:t>
            </a:r>
            <a:endParaRPr lang="en-GB" b="1" dirty="0" smtClean="0"/>
          </a:p>
          <a:p>
            <a:pPr marL="0" lvl="0" indent="0" algn="l" rtl="0">
              <a:lnSpc>
                <a:spcPct val="100000"/>
              </a:lnSpc>
              <a:spcBef>
                <a:spcPts val="0"/>
              </a:spcBef>
              <a:spcAft>
                <a:spcPts val="0"/>
              </a:spcAft>
              <a:buSzPts val="1400"/>
              <a:buNone/>
            </a:pPr>
            <a:r>
              <a:rPr lang="en-GB" sz="1200" dirty="0" smtClean="0">
                <a:solidFill>
                  <a:srgbClr val="1F3864"/>
                </a:solidFill>
              </a:rPr>
              <a:t>Part-time jobs and volunteering</a:t>
            </a:r>
            <a:endParaRPr lang="en-GB" dirty="0" smtClean="0"/>
          </a:p>
          <a:p>
            <a:pPr marL="0" lvl="0" indent="0" algn="l" rtl="0">
              <a:lnSpc>
                <a:spcPct val="100000"/>
              </a:lnSpc>
              <a:spcBef>
                <a:spcPts val="0"/>
              </a:spcBef>
              <a:spcAft>
                <a:spcPts val="0"/>
              </a:spcAft>
              <a:buSzPts val="1400"/>
              <a:buNone/>
            </a:pPr>
            <a:r>
              <a:rPr lang="en-GB" sz="1200" dirty="0" smtClean="0">
                <a:solidFill>
                  <a:srgbClr val="1F3864"/>
                </a:solidFill>
              </a:rPr>
              <a:t>Career planning and work experience</a:t>
            </a:r>
            <a:endParaRPr lang="en-GB" dirty="0" smtClean="0"/>
          </a:p>
          <a:p>
            <a:pPr marL="0" lvl="0" indent="0" algn="l" rtl="0">
              <a:lnSpc>
                <a:spcPct val="100000"/>
              </a:lnSpc>
              <a:spcBef>
                <a:spcPts val="0"/>
              </a:spcBef>
              <a:spcAft>
                <a:spcPts val="0"/>
              </a:spcAft>
              <a:buSzPts val="1400"/>
              <a:buNone/>
            </a:pPr>
            <a:r>
              <a:rPr lang="en-GB" sz="1200" dirty="0" smtClean="0">
                <a:solidFill>
                  <a:srgbClr val="1F3864"/>
                </a:solidFill>
              </a:rPr>
              <a:t>Placements</a:t>
            </a:r>
            <a:endParaRPr lang="en-GB" dirty="0" smtClean="0"/>
          </a:p>
          <a:p>
            <a:pPr marL="0" lvl="0" indent="0" algn="l" rtl="0">
              <a:lnSpc>
                <a:spcPct val="100000"/>
              </a:lnSpc>
              <a:spcBef>
                <a:spcPts val="0"/>
              </a:spcBef>
              <a:spcAft>
                <a:spcPts val="0"/>
              </a:spcAft>
              <a:buSzPts val="1400"/>
              <a:buNone/>
            </a:pPr>
            <a:r>
              <a:rPr lang="en-GB" sz="1200" dirty="0" smtClean="0">
                <a:solidFill>
                  <a:srgbClr val="1F3864"/>
                </a:solidFill>
              </a:rPr>
              <a:t>Support for up to 5 years after graduation</a:t>
            </a:r>
          </a:p>
          <a:p>
            <a:pPr marL="0" lvl="0" indent="0" algn="l" rtl="0">
              <a:lnSpc>
                <a:spcPct val="100000"/>
              </a:lnSpc>
              <a:spcBef>
                <a:spcPts val="0"/>
              </a:spcBef>
              <a:spcAft>
                <a:spcPts val="0"/>
              </a:spcAft>
              <a:buSzPts val="1400"/>
              <a:buNone/>
            </a:pPr>
            <a:endParaRPr lang="en-GB" dirty="0" smtClean="0"/>
          </a:p>
          <a:p>
            <a:pPr marL="0" lvl="0" indent="0" algn="l" rtl="0">
              <a:lnSpc>
                <a:spcPct val="100000"/>
              </a:lnSpc>
              <a:spcBef>
                <a:spcPts val="0"/>
              </a:spcBef>
              <a:spcAft>
                <a:spcPts val="0"/>
              </a:spcAft>
              <a:buClr>
                <a:schemeClr val="accent2"/>
              </a:buClr>
              <a:buSzPts val="1200"/>
              <a:buFont typeface="Calibri"/>
              <a:buNone/>
            </a:pPr>
            <a:r>
              <a:rPr lang="en-GB" sz="1200" b="1" dirty="0" smtClean="0">
                <a:solidFill>
                  <a:schemeClr val="accent2"/>
                </a:solidFill>
              </a:rPr>
              <a:t>WELLBEING</a:t>
            </a:r>
            <a:endParaRPr lang="en-GB" b="1" dirty="0" smtClean="0"/>
          </a:p>
          <a:p>
            <a:pPr marL="0" lvl="0" indent="0" algn="l" rtl="0">
              <a:lnSpc>
                <a:spcPct val="100000"/>
              </a:lnSpc>
              <a:spcBef>
                <a:spcPts val="0"/>
              </a:spcBef>
              <a:spcAft>
                <a:spcPts val="0"/>
              </a:spcAft>
              <a:buSzPts val="1400"/>
              <a:buNone/>
            </a:pPr>
            <a:r>
              <a:rPr lang="en-GB" sz="1200" dirty="0" smtClean="0"/>
              <a:t>Student Wellbeing Service – workshops, courses, advice, mental health support and counselling</a:t>
            </a:r>
            <a:endParaRPr lang="en-GB" dirty="0" smtClean="0"/>
          </a:p>
          <a:p>
            <a:pPr marL="0" lvl="0" indent="0" algn="l" rtl="0">
              <a:lnSpc>
                <a:spcPct val="100000"/>
              </a:lnSpc>
              <a:spcBef>
                <a:spcPts val="0"/>
              </a:spcBef>
              <a:spcAft>
                <a:spcPts val="0"/>
              </a:spcAft>
              <a:buSzPts val="1400"/>
              <a:buNone/>
            </a:pPr>
            <a:r>
              <a:rPr lang="en-GB" sz="1200" dirty="0" smtClean="0"/>
              <a:t>Weekly wellbeing café </a:t>
            </a:r>
            <a:endParaRPr lang="en-GB" dirty="0" smtClean="0"/>
          </a:p>
          <a:p>
            <a:pPr marL="0" lvl="0" indent="0" algn="l" rtl="0">
              <a:lnSpc>
                <a:spcPct val="100000"/>
              </a:lnSpc>
              <a:spcBef>
                <a:spcPts val="0"/>
              </a:spcBef>
              <a:spcAft>
                <a:spcPts val="0"/>
              </a:spcAft>
              <a:buSzPts val="1400"/>
              <a:buNone/>
            </a:pPr>
            <a:r>
              <a:rPr lang="en-GB" sz="1200" dirty="0" smtClean="0"/>
              <a:t>Feel Good Fest</a:t>
            </a:r>
          </a:p>
          <a:p>
            <a:pPr marL="0" lvl="0" indent="0" algn="l" rtl="0">
              <a:lnSpc>
                <a:spcPct val="100000"/>
              </a:lnSpc>
              <a:spcBef>
                <a:spcPts val="0"/>
              </a:spcBef>
              <a:spcAft>
                <a:spcPts val="0"/>
              </a:spcAft>
              <a:buSzPts val="1400"/>
              <a:buNone/>
            </a:pPr>
            <a:endParaRPr lang="en-GB" dirty="0" smtClean="0"/>
          </a:p>
          <a:p>
            <a:pPr marL="0" lvl="0" indent="0" algn="l" rtl="0">
              <a:lnSpc>
                <a:spcPct val="100000"/>
              </a:lnSpc>
              <a:spcBef>
                <a:spcPts val="0"/>
              </a:spcBef>
              <a:spcAft>
                <a:spcPts val="0"/>
              </a:spcAft>
              <a:buClr>
                <a:schemeClr val="accent2"/>
              </a:buClr>
              <a:buSzPts val="1200"/>
              <a:buFont typeface="Arial"/>
              <a:buNone/>
            </a:pPr>
            <a:r>
              <a:rPr lang="en-GB" sz="1200" b="1" dirty="0" smtClean="0">
                <a:solidFill>
                  <a:schemeClr val="accent2"/>
                </a:solidFill>
              </a:rPr>
              <a:t>KEEPING HEALTHY</a:t>
            </a:r>
            <a:endParaRPr lang="en-GB" b="1" dirty="0" smtClean="0"/>
          </a:p>
          <a:p>
            <a:pPr marL="0" lvl="0" indent="0" algn="l" rtl="0">
              <a:lnSpc>
                <a:spcPct val="100000"/>
              </a:lnSpc>
              <a:spcBef>
                <a:spcPts val="0"/>
              </a:spcBef>
              <a:spcAft>
                <a:spcPts val="0"/>
              </a:spcAft>
              <a:buSzPts val="1400"/>
              <a:buNone/>
            </a:pPr>
            <a:r>
              <a:rPr lang="en-GB" sz="1200" dirty="0" smtClean="0"/>
              <a:t>Easy access to health services</a:t>
            </a:r>
            <a:endParaRPr lang="en-GB" dirty="0" smtClean="0"/>
          </a:p>
          <a:p>
            <a:pPr marL="0" lvl="0" indent="0" algn="l" rtl="0">
              <a:lnSpc>
                <a:spcPct val="100000"/>
              </a:lnSpc>
              <a:spcBef>
                <a:spcPts val="0"/>
              </a:spcBef>
              <a:spcAft>
                <a:spcPts val="0"/>
              </a:spcAft>
              <a:buSzPts val="1400"/>
              <a:buNone/>
            </a:pPr>
            <a:r>
              <a:rPr lang="en-GB" sz="1200" dirty="0" smtClean="0"/>
              <a:t>Budget-friendly gym memberships at University sports centres</a:t>
            </a:r>
          </a:p>
          <a:p>
            <a:pPr marL="0" lvl="0" indent="0" algn="l" rtl="0">
              <a:lnSpc>
                <a:spcPct val="100000"/>
              </a:lnSpc>
              <a:spcBef>
                <a:spcPts val="0"/>
              </a:spcBef>
              <a:spcAft>
                <a:spcPts val="0"/>
              </a:spcAft>
              <a:buSzPts val="1400"/>
              <a:buNone/>
            </a:pPr>
            <a:endParaRPr lang="en-GB" sz="1200" dirty="0" smtClean="0"/>
          </a:p>
          <a:p>
            <a:pPr marL="0" lvl="0" indent="0" algn="l" rtl="0">
              <a:lnSpc>
                <a:spcPct val="100000"/>
              </a:lnSpc>
              <a:spcBef>
                <a:spcPts val="0"/>
              </a:spcBef>
              <a:spcAft>
                <a:spcPts val="0"/>
              </a:spcAft>
              <a:buClr>
                <a:schemeClr val="accent2"/>
              </a:buClr>
              <a:buSzPts val="1200"/>
              <a:buFont typeface="Calibri"/>
              <a:buNone/>
            </a:pPr>
            <a:r>
              <a:rPr lang="en-GB" sz="1200" b="1" dirty="0" smtClean="0">
                <a:solidFill>
                  <a:schemeClr val="accent2"/>
                </a:solidFill>
              </a:rPr>
              <a:t>HOUSING SUPPORT</a:t>
            </a:r>
            <a:endParaRPr lang="en-GB" b="1" dirty="0" smtClean="0"/>
          </a:p>
          <a:p>
            <a:pPr marL="0" lvl="0" indent="0" algn="l" rtl="0">
              <a:lnSpc>
                <a:spcPct val="100000"/>
              </a:lnSpc>
              <a:spcBef>
                <a:spcPts val="0"/>
              </a:spcBef>
              <a:spcAft>
                <a:spcPts val="0"/>
              </a:spcAft>
              <a:buSzPts val="1400"/>
              <a:buNone/>
            </a:pPr>
            <a:r>
              <a:rPr lang="en-GB" sz="1200" dirty="0" smtClean="0">
                <a:solidFill>
                  <a:srgbClr val="1F3864"/>
                </a:solidFill>
              </a:rPr>
              <a:t>24/7 welfare support from Residence Life Teams</a:t>
            </a:r>
            <a:endParaRPr lang="en-GB" dirty="0" smtClean="0"/>
          </a:p>
          <a:p>
            <a:pPr marL="0" lvl="0" indent="0" algn="l" rtl="0">
              <a:lnSpc>
                <a:spcPct val="100000"/>
              </a:lnSpc>
              <a:spcBef>
                <a:spcPts val="0"/>
              </a:spcBef>
              <a:spcAft>
                <a:spcPts val="0"/>
              </a:spcAft>
              <a:buSzPts val="1400"/>
              <a:buNone/>
            </a:pPr>
            <a:r>
              <a:rPr lang="en-GB" sz="1200" dirty="0" smtClean="0">
                <a:solidFill>
                  <a:srgbClr val="1F3864"/>
                </a:solidFill>
              </a:rPr>
              <a:t>Support and advice in finding a home in the private rented sector</a:t>
            </a:r>
            <a:endParaRPr lang="en-GB" dirty="0" smtClean="0"/>
          </a:p>
          <a:p>
            <a:pPr marL="0" lvl="0" indent="0" algn="l" rtl="0">
              <a:lnSpc>
                <a:spcPct val="100000"/>
              </a:lnSpc>
              <a:spcBef>
                <a:spcPts val="0"/>
              </a:spcBef>
              <a:spcAft>
                <a:spcPts val="0"/>
              </a:spcAft>
              <a:buClr>
                <a:schemeClr val="dk1"/>
              </a:buClr>
              <a:buSzPts val="1200"/>
              <a:buFont typeface="Calibri"/>
              <a:buNone/>
            </a:pPr>
            <a:endParaRPr lang="en-GB" sz="1200" dirty="0" smtClean="0">
              <a:solidFill>
                <a:srgbClr val="1F3864"/>
              </a:solidFill>
            </a:endParaRPr>
          </a:p>
          <a:p>
            <a:pPr marL="0" lvl="0" indent="0" algn="l" rtl="0">
              <a:lnSpc>
                <a:spcPct val="100000"/>
              </a:lnSpc>
              <a:spcBef>
                <a:spcPts val="0"/>
              </a:spcBef>
              <a:spcAft>
                <a:spcPts val="0"/>
              </a:spcAft>
              <a:buClr>
                <a:schemeClr val="accent2"/>
              </a:buClr>
              <a:buSzPts val="1200"/>
              <a:buFont typeface="Calibri"/>
              <a:buNone/>
            </a:pPr>
            <a:r>
              <a:rPr lang="en-GB" sz="1200" b="1" dirty="0" smtClean="0">
                <a:solidFill>
                  <a:schemeClr val="accent2"/>
                </a:solidFill>
              </a:rPr>
              <a:t>FINANCE AND MONEY</a:t>
            </a:r>
            <a:endParaRPr lang="en-GB" b="1" dirty="0" smtClean="0"/>
          </a:p>
          <a:p>
            <a:pPr marL="0" lvl="0" indent="0" algn="l" rtl="0">
              <a:lnSpc>
                <a:spcPct val="100000"/>
              </a:lnSpc>
              <a:spcBef>
                <a:spcPts val="0"/>
              </a:spcBef>
              <a:spcAft>
                <a:spcPts val="0"/>
              </a:spcAft>
              <a:buSzPts val="1400"/>
              <a:buNone/>
            </a:pPr>
            <a:r>
              <a:rPr lang="en-GB" sz="1200" dirty="0" smtClean="0">
                <a:solidFill>
                  <a:srgbClr val="1F3864"/>
                </a:solidFill>
              </a:rPr>
              <a:t>Information, advice and support on student loans, bursaries and additional funding</a:t>
            </a:r>
            <a:endParaRPr lang="en-GB" dirty="0" smtClean="0"/>
          </a:p>
          <a:p>
            <a:pPr marL="0" lvl="0" indent="0" algn="l" rtl="0">
              <a:lnSpc>
                <a:spcPct val="100000"/>
              </a:lnSpc>
              <a:spcBef>
                <a:spcPts val="0"/>
              </a:spcBef>
              <a:spcAft>
                <a:spcPts val="0"/>
              </a:spcAft>
              <a:buSzPts val="1400"/>
              <a:buNone/>
            </a:pPr>
            <a:r>
              <a:rPr lang="en-GB" sz="1200" dirty="0" smtClean="0">
                <a:solidFill>
                  <a:srgbClr val="1F3864"/>
                </a:solidFill>
              </a:rPr>
              <a:t>Money management and budgeting advice</a:t>
            </a:r>
          </a:p>
          <a:p>
            <a:pPr marL="0" lvl="0" indent="0" algn="l" rtl="0">
              <a:lnSpc>
                <a:spcPct val="100000"/>
              </a:lnSpc>
              <a:spcBef>
                <a:spcPts val="0"/>
              </a:spcBef>
              <a:spcAft>
                <a:spcPts val="0"/>
              </a:spcAft>
              <a:buSzPts val="1400"/>
              <a:buNone/>
            </a:pPr>
            <a:endParaRPr lang="en-GB" sz="800" dirty="0" smtClean="0"/>
          </a:p>
          <a:p>
            <a:pPr marL="0" lvl="0" indent="0" algn="l" rtl="0">
              <a:lnSpc>
                <a:spcPct val="100000"/>
              </a:lnSpc>
              <a:spcBef>
                <a:spcPts val="0"/>
              </a:spcBef>
              <a:spcAft>
                <a:spcPts val="0"/>
              </a:spcAft>
              <a:buClr>
                <a:schemeClr val="accent2"/>
              </a:buClr>
              <a:buSzPts val="1200"/>
              <a:buFont typeface="Arial"/>
              <a:buNone/>
            </a:pPr>
            <a:r>
              <a:rPr lang="en-GB" sz="1200" b="1" dirty="0" smtClean="0">
                <a:solidFill>
                  <a:schemeClr val="accent2"/>
                </a:solidFill>
              </a:rPr>
              <a:t>REFLECTION, THOUGHT AND PRAYER</a:t>
            </a:r>
            <a:endParaRPr lang="en-GB" b="1" dirty="0" smtClean="0"/>
          </a:p>
          <a:p>
            <a:pPr marL="0" lvl="0" indent="0" algn="l" rtl="0">
              <a:lnSpc>
                <a:spcPct val="100000"/>
              </a:lnSpc>
              <a:spcBef>
                <a:spcPts val="0"/>
              </a:spcBef>
              <a:spcAft>
                <a:spcPts val="0"/>
              </a:spcAft>
              <a:buSzPts val="1400"/>
              <a:buNone/>
            </a:pPr>
            <a:r>
              <a:rPr lang="en-GB" sz="1200" dirty="0" smtClean="0">
                <a:solidFill>
                  <a:srgbClr val="1F3864"/>
                </a:solidFill>
              </a:rPr>
              <a:t>Multi-faith Chaplaincy</a:t>
            </a:r>
            <a:endParaRPr lang="en-GB" dirty="0" smtClean="0"/>
          </a:p>
          <a:p>
            <a:pPr marL="0" lvl="0" indent="0" algn="l" rtl="0">
              <a:lnSpc>
                <a:spcPct val="100000"/>
              </a:lnSpc>
              <a:spcBef>
                <a:spcPts val="0"/>
              </a:spcBef>
              <a:spcAft>
                <a:spcPts val="0"/>
              </a:spcAft>
              <a:buSzPts val="1400"/>
              <a:buNone/>
            </a:pPr>
            <a:r>
              <a:rPr lang="en-GB" sz="1200" dirty="0" smtClean="0">
                <a:solidFill>
                  <a:srgbClr val="1F3864"/>
                </a:solidFill>
              </a:rPr>
              <a:t>Quiet room for reflection</a:t>
            </a:r>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44164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smtClean="0"/>
              <a:t>Do some research</a:t>
            </a:r>
          </a:p>
          <a:p>
            <a:pPr marL="0" lvl="0" indent="0" algn="l" rtl="0">
              <a:lnSpc>
                <a:spcPct val="100000"/>
              </a:lnSpc>
              <a:spcBef>
                <a:spcPts val="0"/>
              </a:spcBef>
              <a:spcAft>
                <a:spcPts val="0"/>
              </a:spcAft>
              <a:buSzPts val="1400"/>
              <a:buNone/>
            </a:pPr>
            <a:r>
              <a:rPr lang="en-GB" dirty="0" smtClean="0"/>
              <a:t>Leads here – keep in touch, we’ll let you know about events, information and advice</a:t>
            </a:r>
            <a:endParaRPr lang="en-GB" dirty="0"/>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9572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lang="en-GB" b="1" dirty="0" smtClean="0"/>
          </a:p>
        </p:txBody>
      </p:sp>
      <p:sp>
        <p:nvSpPr>
          <p:cNvPr id="358" name="Google Shape;358;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26663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lang="en-GB" b="1" dirty="0" smtClean="0"/>
          </a:p>
        </p:txBody>
      </p:sp>
      <p:sp>
        <p:nvSpPr>
          <p:cNvPr id="285" name="Google Shape;285;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118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lang="en-GB" b="1" dirty="0" smtClean="0"/>
          </a:p>
        </p:txBody>
      </p:sp>
      <p:sp>
        <p:nvSpPr>
          <p:cNvPr id="285" name="Google Shape;285;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4555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lang="en-GB" b="1" dirty="0" smtClean="0"/>
          </a:p>
        </p:txBody>
      </p:sp>
      <p:sp>
        <p:nvSpPr>
          <p:cNvPr id="285" name="Google Shape;285;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9442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lang="en-GB" b="1" dirty="0" smtClean="0"/>
          </a:p>
        </p:txBody>
      </p:sp>
      <p:sp>
        <p:nvSpPr>
          <p:cNvPr id="285" name="Google Shape;285;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56662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lang="en-GB" b="1" dirty="0" smtClean="0"/>
          </a:p>
        </p:txBody>
      </p:sp>
      <p:sp>
        <p:nvSpPr>
          <p:cNvPr id="358" name="Google Shape;358;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3903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b="1" dirty="0" smtClean="0"/>
              <a:t>DO NOT CHANGE THE FONT STYLE, COLOUR OR SIZE.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GB" b="1" dirty="0" smtClean="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b="1" dirty="0" smtClean="0"/>
              <a:t>CHOOSE THE WHITE OR BLACK/GREY LOGO DEPENDING ON WHAT PHOTO YOU USE</a:t>
            </a:r>
          </a:p>
          <a:p>
            <a:pPr marL="0" lvl="0" indent="0" algn="l" rtl="0">
              <a:spcBef>
                <a:spcPts val="0"/>
              </a:spcBef>
              <a:spcAft>
                <a:spcPts val="0"/>
              </a:spcAft>
              <a:buClr>
                <a:schemeClr val="dk1"/>
              </a:buClr>
              <a:buSzPts val="1100"/>
              <a:buFont typeface="Arial"/>
              <a:buNone/>
            </a:pPr>
            <a:endParaRPr lang="en-GB" b="1" u="sng" dirty="0" smtClean="0"/>
          </a:p>
          <a:p>
            <a:pPr marL="0" lvl="0" indent="0" algn="l" rtl="0">
              <a:spcBef>
                <a:spcPts val="0"/>
              </a:spcBef>
              <a:spcAft>
                <a:spcPts val="0"/>
              </a:spcAft>
              <a:buClr>
                <a:schemeClr val="dk1"/>
              </a:buClr>
              <a:buSzPts val="1100"/>
              <a:buFont typeface="Arial"/>
              <a:buNone/>
            </a:pPr>
            <a:r>
              <a:rPr lang="en-GB" b="1" u="sng" dirty="0" smtClean="0"/>
              <a:t>Replacing the image</a:t>
            </a:r>
          </a:p>
          <a:p>
            <a:pPr marL="0" lvl="0" indent="0" algn="l" rtl="0">
              <a:spcBef>
                <a:spcPts val="0"/>
              </a:spcBef>
              <a:spcAft>
                <a:spcPts val="0"/>
              </a:spcAft>
              <a:buClr>
                <a:schemeClr val="dk1"/>
              </a:buClr>
              <a:buSzPts val="1100"/>
              <a:buFont typeface="Arial"/>
              <a:buNone/>
            </a:pPr>
            <a:endParaRPr lang="en-GB" b="1" u="sng" dirty="0" smtClean="0"/>
          </a:p>
          <a:p>
            <a:pPr marL="0" lvl="0" indent="0" algn="l" rtl="0">
              <a:spcBef>
                <a:spcPts val="0"/>
              </a:spcBef>
              <a:spcAft>
                <a:spcPts val="0"/>
              </a:spcAft>
              <a:buClr>
                <a:schemeClr val="dk1"/>
              </a:buClr>
              <a:buSzPts val="1100"/>
              <a:buFont typeface="Arial"/>
              <a:buNone/>
            </a:pPr>
            <a:r>
              <a:rPr lang="en-GB" b="1" dirty="0" smtClean="0"/>
              <a:t>1. Save the image you want to your desktop first.</a:t>
            </a:r>
          </a:p>
          <a:p>
            <a:pPr marL="0" lvl="0" indent="0" algn="l" rtl="0">
              <a:spcBef>
                <a:spcPts val="0"/>
              </a:spcBef>
              <a:spcAft>
                <a:spcPts val="0"/>
              </a:spcAft>
              <a:buClr>
                <a:schemeClr val="dk1"/>
              </a:buClr>
              <a:buSzPts val="1100"/>
              <a:buFont typeface="Arial"/>
              <a:buNone/>
            </a:pPr>
            <a:endParaRPr lang="en-GB" b="1" dirty="0" smtClean="0"/>
          </a:p>
          <a:p>
            <a:pPr marL="0" lvl="0" indent="0" algn="l" rtl="0">
              <a:spcBef>
                <a:spcPts val="0"/>
              </a:spcBef>
              <a:spcAft>
                <a:spcPts val="0"/>
              </a:spcAft>
              <a:buClr>
                <a:schemeClr val="dk1"/>
              </a:buClr>
              <a:buSzPts val="1100"/>
              <a:buFont typeface="Arial"/>
              <a:buNone/>
            </a:pPr>
            <a:r>
              <a:rPr lang="en-GB" b="1" dirty="0" smtClean="0"/>
              <a:t>2. All</a:t>
            </a:r>
            <a:r>
              <a:rPr lang="en-GB" b="1" baseline="0" dirty="0" smtClean="0"/>
              <a:t> images MUST be on brand. They </a:t>
            </a:r>
            <a:r>
              <a:rPr lang="en-GB" b="1" dirty="0" smtClean="0"/>
              <a:t>can be found and downloaded for free on the Marketing Portal at: www.marketing.port.ac.uk</a:t>
            </a:r>
          </a:p>
          <a:p>
            <a:pPr marL="0" lvl="0" indent="0" algn="l" rtl="0">
              <a:spcBef>
                <a:spcPts val="0"/>
              </a:spcBef>
              <a:spcAft>
                <a:spcPts val="0"/>
              </a:spcAft>
              <a:buClr>
                <a:schemeClr val="dk1"/>
              </a:buClr>
              <a:buSzPts val="1100"/>
              <a:buFont typeface="Arial"/>
              <a:buNone/>
            </a:pPr>
            <a:endParaRPr lang="en-GB" b="1" dirty="0" smtClean="0"/>
          </a:p>
          <a:p>
            <a:pPr marL="0" lvl="0" indent="0" algn="l" rtl="0">
              <a:spcBef>
                <a:spcPts val="0"/>
              </a:spcBef>
              <a:spcAft>
                <a:spcPts val="0"/>
              </a:spcAft>
              <a:buClr>
                <a:schemeClr val="dk1"/>
              </a:buClr>
              <a:buSzPts val="1100"/>
              <a:buFont typeface="Arial"/>
              <a:buNone/>
            </a:pPr>
            <a:r>
              <a:rPr lang="en-GB" b="1" dirty="0" smtClean="0"/>
              <a:t>3. To replace the background image, right click the image and select “Format Background”</a:t>
            </a:r>
          </a:p>
          <a:p>
            <a:pPr marL="0" lvl="0" indent="0" algn="l" rtl="0">
              <a:spcBef>
                <a:spcPts val="0"/>
              </a:spcBef>
              <a:spcAft>
                <a:spcPts val="0"/>
              </a:spcAft>
              <a:buClr>
                <a:schemeClr val="dk1"/>
              </a:buClr>
              <a:buSzPts val="1100"/>
              <a:buFont typeface="Arial"/>
              <a:buNone/>
            </a:pPr>
            <a:endParaRPr lang="en-GB" b="1" dirty="0" smtClean="0"/>
          </a:p>
          <a:p>
            <a:pPr marL="0" lvl="0" indent="0" algn="l" rtl="0">
              <a:spcBef>
                <a:spcPts val="0"/>
              </a:spcBef>
              <a:spcAft>
                <a:spcPts val="0"/>
              </a:spcAft>
              <a:buClr>
                <a:schemeClr val="dk1"/>
              </a:buClr>
              <a:buSzPts val="1100"/>
              <a:buFont typeface="Arial"/>
              <a:buNone/>
            </a:pPr>
            <a:r>
              <a:rPr lang="en-GB" b="1" dirty="0" smtClean="0"/>
              <a:t>4. On the right hand side click ‘insert picture from File&gt; Desktop</a:t>
            </a:r>
          </a:p>
        </p:txBody>
      </p:sp>
      <p:sp>
        <p:nvSpPr>
          <p:cNvPr id="358" name="Google Shape;358;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52537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GB" b="1" dirty="0" smtClean="0"/>
          </a:p>
        </p:txBody>
      </p:sp>
      <p:sp>
        <p:nvSpPr>
          <p:cNvPr id="381" name="Google Shape;381;p2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5074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b="1" dirty="0" smtClean="0"/>
              <a:t>- TITLE - DO NOT CHANGE THE FONT, COLOUR OR SIZE</a:t>
            </a:r>
          </a:p>
          <a:p>
            <a:pPr marL="0" lvl="0" indent="0" algn="l" rtl="0">
              <a:spcBef>
                <a:spcPts val="0"/>
              </a:spcBef>
              <a:spcAft>
                <a:spcPts val="0"/>
              </a:spcAft>
              <a:buNone/>
            </a:pPr>
            <a:endParaRPr lang="en-GB" sz="1200" b="1" dirty="0" smtClean="0"/>
          </a:p>
          <a:p>
            <a:pPr marL="0" lvl="0" indent="0" algn="l" rtl="0">
              <a:spcBef>
                <a:spcPts val="0"/>
              </a:spcBef>
              <a:spcAft>
                <a:spcPts val="0"/>
              </a:spcAft>
              <a:buNone/>
            </a:pPr>
            <a:r>
              <a:rPr lang="en-GB" sz="1200" b="1" dirty="0" smtClean="0"/>
              <a:t>- MAIN TEXT – DO NOT  CHANGE THE COLOUR.</a:t>
            </a:r>
            <a:r>
              <a:rPr lang="en-GB" sz="1200" b="1" baseline="0" dirty="0" smtClean="0"/>
              <a:t> SIZE </a:t>
            </a:r>
            <a:r>
              <a:rPr lang="en-GB" sz="1200" b="1" dirty="0" smtClean="0"/>
              <a:t>SHOULD BE NO BIGGER THAN 24</a:t>
            </a:r>
            <a:r>
              <a:rPr lang="en-GB" sz="1200" b="1" baseline="0" dirty="0" smtClean="0"/>
              <a:t> AND</a:t>
            </a:r>
            <a:r>
              <a:rPr lang="en-GB" sz="1200" b="1" dirty="0" smtClean="0"/>
              <a:t> NO SMALLER THAN 14</a:t>
            </a:r>
          </a:p>
          <a:p>
            <a:pPr marL="0" lvl="0" indent="0" algn="l" rtl="0">
              <a:spcBef>
                <a:spcPts val="0"/>
              </a:spcBef>
              <a:spcAft>
                <a:spcPts val="0"/>
              </a:spcAft>
              <a:buNone/>
            </a:pPr>
            <a:endParaRPr lang="en-GB"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 KEEP ALL TEXT AND IMAGES TO WITHIN THE HEIGHT OF THE LINES ON EACH SIDE OF THE SLIDE</a:t>
            </a:r>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9601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171450" indent="-171450">
              <a:buFont typeface="Arial" panose="020B0604020202020204" pitchFamily="34" charset="0"/>
              <a:buChar char="•"/>
            </a:pPr>
            <a:r>
              <a:rPr lang="en-GB" dirty="0" smtClean="0"/>
              <a:t>You</a:t>
            </a:r>
            <a:r>
              <a:rPr lang="en-GB" baseline="0" dirty="0" smtClean="0"/>
              <a:t> will have a lecturer for each module you take and a personal tutor, who’ll be your go to throughout your time at university if you have any problems on your course. However, there’s lots of other support at university too which we’ll touch upon later. </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Lecturers usually have two roles – ‘teacher’ and ‘researcher’. Each lecturer will have their own specialism and this is great for students as they are learning from experts in the field. Lots of really ground breaking research comes from universities…such as the research into plastic-eating enzyme happening at the University of Portsmouth. </a:t>
            </a:r>
          </a:p>
          <a:p>
            <a:pPr marL="0" indent="0">
              <a:buFont typeface="Arial" panose="020B0604020202020204" pitchFamily="34" charset="0"/>
              <a:buNone/>
            </a:pPr>
            <a:endParaRPr lang="en-GB" baseline="0" dirty="0" smtClean="0"/>
          </a:p>
          <a:p>
            <a:pPr marL="171450" indent="-171450">
              <a:buFont typeface="Arial" panose="020B0604020202020204" pitchFamily="34" charset="0"/>
              <a:buChar char="•"/>
            </a:pPr>
            <a:r>
              <a:rPr lang="en-GB" baseline="0" dirty="0" smtClean="0"/>
              <a:t>However, at university you take responsibility for a lot of your learning. It’s your responsibility to make sure you attend all of your lectures and seminars, and to study outside of your classes. You’ll find that you might have quite a bit of ‘spare time’ – but time outside formal teaching is for self study (and socialising too!). You’ll end up being brilliant at time management, and you’ll need to be motivated too! You really do get out what you put in – and essentially, sometimes </a:t>
            </a:r>
            <a:r>
              <a:rPr lang="en-GB" b="1" i="1" baseline="0" dirty="0" smtClean="0"/>
              <a:t>you</a:t>
            </a:r>
            <a:r>
              <a:rPr lang="en-GB" baseline="0" dirty="0" smtClean="0"/>
              <a:t> are your own teacher. </a:t>
            </a:r>
            <a:endParaRPr lang="en-GB" dirty="0"/>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654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r>
              <a:rPr lang="en-GB" dirty="0" smtClean="0"/>
              <a:t>These</a:t>
            </a:r>
            <a:r>
              <a:rPr lang="en-GB" baseline="0" dirty="0" smtClean="0"/>
              <a:t> pictures and subjects each link to a University of Portsmouth lecturer’s research – can you guess what they might be? </a:t>
            </a:r>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8872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smtClean="0"/>
              <a:t>The ways in which you learn at university will be very different at school or college. </a:t>
            </a:r>
          </a:p>
          <a:p>
            <a:pPr marL="0" lvl="0" indent="0" algn="l" rtl="0">
              <a:lnSpc>
                <a:spcPct val="100000"/>
              </a:lnSpc>
              <a:spcBef>
                <a:spcPts val="0"/>
              </a:spcBef>
              <a:spcAft>
                <a:spcPts val="0"/>
              </a:spcAft>
              <a:buSzPts val="1400"/>
              <a:buNone/>
            </a:pPr>
            <a:endParaRPr lang="en-GB" dirty="0" smtClean="0"/>
          </a:p>
          <a:p>
            <a:pPr marL="171450" lvl="0" indent="-171450" algn="l" rtl="0">
              <a:lnSpc>
                <a:spcPct val="100000"/>
              </a:lnSpc>
              <a:spcBef>
                <a:spcPts val="0"/>
              </a:spcBef>
              <a:spcAft>
                <a:spcPts val="0"/>
              </a:spcAft>
              <a:buClr>
                <a:schemeClr val="dk1"/>
              </a:buClr>
              <a:buSzPts val="1200"/>
              <a:buFont typeface="Calibri"/>
              <a:buChar char="-"/>
            </a:pPr>
            <a:r>
              <a:rPr lang="en-GB" dirty="0" smtClean="0"/>
              <a:t>All students will have lectures (talks), seminars (classroom sessions) and most will have tutorials (going through topics in more detail with a lecturer on either a 1-1 basis or in a small group)</a:t>
            </a:r>
          </a:p>
          <a:p>
            <a:pPr marL="0" lvl="0" indent="0" algn="l" rtl="0">
              <a:lnSpc>
                <a:spcPct val="100000"/>
              </a:lnSpc>
              <a:spcBef>
                <a:spcPts val="0"/>
              </a:spcBef>
              <a:spcAft>
                <a:spcPts val="0"/>
              </a:spcAft>
              <a:buClr>
                <a:schemeClr val="dk1"/>
              </a:buClr>
              <a:buSzPts val="1200"/>
              <a:buFont typeface="Calibri"/>
              <a:buNone/>
            </a:pPr>
            <a:endParaRPr lang="en-GB" dirty="0" smtClean="0"/>
          </a:p>
          <a:p>
            <a:pPr marL="171450" lvl="0" indent="-171450" algn="l" rtl="0">
              <a:lnSpc>
                <a:spcPct val="100000"/>
              </a:lnSpc>
              <a:spcBef>
                <a:spcPts val="0"/>
              </a:spcBef>
              <a:spcAft>
                <a:spcPts val="0"/>
              </a:spcAft>
              <a:buClr>
                <a:schemeClr val="dk1"/>
              </a:buClr>
              <a:buSzPts val="1200"/>
              <a:buFont typeface="Calibri"/>
              <a:buChar char="-"/>
            </a:pPr>
            <a:r>
              <a:rPr lang="en-GB" dirty="0" smtClean="0"/>
              <a:t>Alongside these you may have a combination of other learning experiences – such as </a:t>
            </a:r>
            <a:r>
              <a:rPr lang="en-GB" dirty="0" err="1" smtClean="0"/>
              <a:t>practicals</a:t>
            </a:r>
            <a:r>
              <a:rPr lang="en-GB" dirty="0" smtClean="0"/>
              <a:t>, workshops, lab sessions, group work or field work depending on which course you’re studying. </a:t>
            </a:r>
          </a:p>
          <a:p>
            <a:pPr marL="171450" lvl="0" indent="-95250" algn="l" rtl="0">
              <a:lnSpc>
                <a:spcPct val="100000"/>
              </a:lnSpc>
              <a:spcBef>
                <a:spcPts val="0"/>
              </a:spcBef>
              <a:spcAft>
                <a:spcPts val="0"/>
              </a:spcAft>
              <a:buClr>
                <a:schemeClr val="dk1"/>
              </a:buClr>
              <a:buSzPts val="1200"/>
              <a:buFont typeface="Calibri"/>
              <a:buNone/>
            </a:pPr>
            <a:endParaRPr lang="en-GB" dirty="0" smtClean="0"/>
          </a:p>
          <a:p>
            <a:pPr marL="171450" lvl="0" indent="-171450" algn="l" rtl="0">
              <a:lnSpc>
                <a:spcPct val="100000"/>
              </a:lnSpc>
              <a:spcBef>
                <a:spcPts val="0"/>
              </a:spcBef>
              <a:spcAft>
                <a:spcPts val="0"/>
              </a:spcAft>
              <a:buClr>
                <a:schemeClr val="dk1"/>
              </a:buClr>
              <a:buSzPts val="1200"/>
              <a:buFont typeface="Calibri"/>
              <a:buChar char="-"/>
            </a:pPr>
            <a:r>
              <a:rPr lang="en-GB" dirty="0" smtClean="0"/>
              <a:t>All students will have to do some self-study/independent learning – your week won’t be 9-5 in classes, and lots of your learning will take place outside of the classroom/</a:t>
            </a:r>
          </a:p>
          <a:p>
            <a:pPr marL="171450" lvl="0" indent="-171450" algn="l" rtl="0">
              <a:lnSpc>
                <a:spcPct val="100000"/>
              </a:lnSpc>
              <a:spcBef>
                <a:spcPts val="0"/>
              </a:spcBef>
              <a:spcAft>
                <a:spcPts val="0"/>
              </a:spcAft>
              <a:buClr>
                <a:schemeClr val="dk1"/>
              </a:buClr>
              <a:buSzPts val="1200"/>
              <a:buFont typeface="Calibri"/>
              <a:buChar char="-"/>
            </a:pPr>
            <a:endParaRPr lang="en-GB" dirty="0" smtClean="0"/>
          </a:p>
          <a:p>
            <a:pPr marL="171450" lvl="0" indent="-171450" algn="l" rtl="0">
              <a:lnSpc>
                <a:spcPct val="100000"/>
              </a:lnSpc>
              <a:spcBef>
                <a:spcPts val="0"/>
              </a:spcBef>
              <a:spcAft>
                <a:spcPts val="0"/>
              </a:spcAft>
              <a:buClr>
                <a:schemeClr val="dk1"/>
              </a:buClr>
              <a:buSzPts val="1200"/>
              <a:buFont typeface="Calibri"/>
              <a:buChar char="-"/>
            </a:pPr>
            <a:r>
              <a:rPr lang="en-GB" dirty="0" smtClean="0"/>
              <a:t>lecture theatre. …You’ll be in the library a lot! </a:t>
            </a:r>
          </a:p>
          <a:p>
            <a:pPr marL="171450" lvl="0" indent="-171450" algn="l" rtl="0">
              <a:lnSpc>
                <a:spcPct val="100000"/>
              </a:lnSpc>
              <a:spcBef>
                <a:spcPts val="0"/>
              </a:spcBef>
              <a:spcAft>
                <a:spcPts val="0"/>
              </a:spcAft>
              <a:buClr>
                <a:schemeClr val="dk1"/>
              </a:buClr>
              <a:buSzPts val="1200"/>
              <a:buFont typeface="Calibri"/>
              <a:buChar char="-"/>
            </a:pPr>
            <a:endParaRPr lang="en-GB" dirty="0" smtClean="0"/>
          </a:p>
          <a:p>
            <a:pPr marL="0" indent="0">
              <a:buFontTx/>
              <a:buNone/>
            </a:pPr>
            <a:r>
              <a:rPr lang="en-GB" baseline="0" dirty="0" smtClean="0"/>
              <a:t>I’m going to show you some of the ‘real-life’ learning we do at Portsmouth so you can get an idea of the variety that’s on offer. Knowing how you like to learn may influence your decision to choose a course, so it’s important to have an idea of your strengths and do your course research. </a:t>
            </a:r>
          </a:p>
          <a:p>
            <a:pPr marL="0" indent="0">
              <a:buFontTx/>
              <a:buNone/>
            </a:pPr>
            <a:endParaRPr lang="en-GB" baseline="0" dirty="0" smtClean="0"/>
          </a:p>
          <a:p>
            <a:pPr marL="0" indent="0">
              <a:buFontTx/>
              <a:buNone/>
            </a:pPr>
            <a:r>
              <a:rPr lang="en-GB" baseline="0" dirty="0" smtClean="0"/>
              <a:t>Cover ways of assessment too. </a:t>
            </a:r>
          </a:p>
        </p:txBody>
      </p:sp>
      <p:sp>
        <p:nvSpPr>
          <p:cNvPr id="256" name="Google Shape;256;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8567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Full Image / LIGHT">
  <p:cSld name="Title Slide Full Image / LIGHT">
    <p:bg>
      <p:bgPr>
        <a:blipFill>
          <a:blip r:embed="rId2">
            <a:alphaModFix/>
          </a:blip>
          <a:stretch>
            <a:fillRect/>
          </a:stretch>
        </a:blipFill>
        <a:effectLst/>
      </p:bgPr>
    </p:bg>
    <p:spTree>
      <p:nvGrpSpPr>
        <p:cNvPr id="1" name="Shape 10"/>
        <p:cNvGrpSpPr/>
        <p:nvPr/>
      </p:nvGrpSpPr>
      <p:grpSpPr>
        <a:xfrm>
          <a:off x="0" y="0"/>
          <a:ext cx="0" cy="0"/>
          <a:chOff x="0" y="0"/>
          <a:chExt cx="0" cy="0"/>
        </a:xfrm>
      </p:grpSpPr>
      <p:grpSp>
        <p:nvGrpSpPr>
          <p:cNvPr id="11" name="Google Shape;11;p2"/>
          <p:cNvGrpSpPr/>
          <p:nvPr/>
        </p:nvGrpSpPr>
        <p:grpSpPr>
          <a:xfrm rot="10800000">
            <a:off x="323810" y="2046761"/>
            <a:ext cx="1048759" cy="4510364"/>
            <a:chOff x="1950949" y="2035401"/>
            <a:chExt cx="1048759" cy="4510364"/>
          </a:xfrm>
        </p:grpSpPr>
        <p:sp>
          <p:nvSpPr>
            <p:cNvPr id="12" name="Google Shape;12;p2"/>
            <p:cNvSpPr/>
            <p:nvPr/>
          </p:nvSpPr>
          <p:spPr>
            <a:xfrm rot="10800000">
              <a:off x="1950949" y="2035401"/>
              <a:ext cx="85963" cy="4510364"/>
            </a:xfrm>
            <a:prstGeom prst="rect">
              <a:avLst/>
            </a:prstGeom>
            <a:solidFill>
              <a:srgbClr val="00A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 name="Google Shape;13;p2"/>
            <p:cNvSpPr/>
            <p:nvPr/>
          </p:nvSpPr>
          <p:spPr>
            <a:xfrm>
              <a:off x="2890332" y="2035401"/>
              <a:ext cx="109376"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grpSp>
        <p:nvGrpSpPr>
          <p:cNvPr id="14" name="Google Shape;14;p2"/>
          <p:cNvGrpSpPr/>
          <p:nvPr/>
        </p:nvGrpSpPr>
        <p:grpSpPr>
          <a:xfrm>
            <a:off x="7765869" y="2046760"/>
            <a:ext cx="4106893" cy="4510366"/>
            <a:chOff x="6749734" y="2060159"/>
            <a:chExt cx="4106893" cy="4510366"/>
          </a:xfrm>
        </p:grpSpPr>
        <p:sp>
          <p:nvSpPr>
            <p:cNvPr id="15" name="Google Shape;15;p2"/>
            <p:cNvSpPr/>
            <p:nvPr/>
          </p:nvSpPr>
          <p:spPr>
            <a:xfrm rot="10800000">
              <a:off x="6749734" y="2060159"/>
              <a:ext cx="85963" cy="4510364"/>
            </a:xfrm>
            <a:prstGeom prst="rect">
              <a:avLst/>
            </a:prstGeom>
            <a:solidFill>
              <a:srgbClr val="00A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6" name="Google Shape;16;p2"/>
            <p:cNvSpPr/>
            <p:nvPr/>
          </p:nvSpPr>
          <p:spPr>
            <a:xfrm rot="10800000">
              <a:off x="9678787" y="2060160"/>
              <a:ext cx="156237" cy="4510364"/>
            </a:xfrm>
            <a:prstGeom prst="rect">
              <a:avLst/>
            </a:prstGeom>
            <a:solidFill>
              <a:srgbClr val="00A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 name="Google Shape;17;p2"/>
            <p:cNvSpPr/>
            <p:nvPr/>
          </p:nvSpPr>
          <p:spPr>
            <a:xfrm>
              <a:off x="10688444" y="2060159"/>
              <a:ext cx="168183"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8" name="Google Shape;18;p2"/>
            <p:cNvSpPr/>
            <p:nvPr/>
          </p:nvSpPr>
          <p:spPr>
            <a:xfrm>
              <a:off x="8655148" y="2060159"/>
              <a:ext cx="127881"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 name="Google Shape;19;p2"/>
            <p:cNvSpPr/>
            <p:nvPr/>
          </p:nvSpPr>
          <p:spPr>
            <a:xfrm>
              <a:off x="7689117" y="2060159"/>
              <a:ext cx="109376"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20" name="Google Shape;20;p2"/>
          <p:cNvPicPr preferRelativeResize="0"/>
          <p:nvPr/>
        </p:nvPicPr>
        <p:blipFill rotWithShape="1">
          <a:blip r:embed="rId3">
            <a:alphaModFix/>
          </a:blip>
          <a:srcRect/>
          <a:stretch/>
        </p:blipFill>
        <p:spPr>
          <a:xfrm>
            <a:off x="323810" y="475886"/>
            <a:ext cx="2835026" cy="1010227"/>
          </a:xfrm>
          <a:prstGeom prst="rect">
            <a:avLst/>
          </a:prstGeom>
          <a:noFill/>
          <a:ln>
            <a:noFill/>
          </a:ln>
        </p:spPr>
      </p:pic>
      <p:sp>
        <p:nvSpPr>
          <p:cNvPr id="21" name="Google Shape;21;p2"/>
          <p:cNvSpPr txBox="1">
            <a:spLocks noGrp="1"/>
          </p:cNvSpPr>
          <p:nvPr>
            <p:ph type="body" idx="1"/>
          </p:nvPr>
        </p:nvSpPr>
        <p:spPr>
          <a:xfrm>
            <a:off x="1558288" y="5876049"/>
            <a:ext cx="6001606" cy="6810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1pPr>
            <a:lvl2pPr marL="914400" marR="0" lvl="1"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2pPr>
            <a:lvl3pPr marL="1371600" marR="0" lvl="2"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5pPr>
            <a:lvl6pPr marL="2743200" marR="0" lvl="5"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6pPr>
            <a:lvl7pPr marL="3200400" marR="0" lvl="6"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7pPr>
            <a:lvl8pPr marL="3657600" marR="0" lvl="7"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8pPr>
            <a:lvl9pPr marL="4114800" marR="0" lvl="8"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9pPr>
          </a:lstStyle>
          <a:p>
            <a:endParaRPr/>
          </a:p>
        </p:txBody>
      </p:sp>
      <p:sp>
        <p:nvSpPr>
          <p:cNvPr id="22" name="Google Shape;22;p2"/>
          <p:cNvSpPr txBox="1">
            <a:spLocks noGrp="1"/>
          </p:cNvSpPr>
          <p:nvPr>
            <p:ph type="ctrTitle"/>
          </p:nvPr>
        </p:nvSpPr>
        <p:spPr>
          <a:xfrm>
            <a:off x="1569438" y="4010324"/>
            <a:ext cx="5989602" cy="1167973"/>
          </a:xfrm>
          <a:prstGeom prst="rect">
            <a:avLst/>
          </a:prstGeom>
          <a:noFill/>
          <a:ln>
            <a:noFill/>
          </a:ln>
        </p:spPr>
        <p:txBody>
          <a:bodyPr spcFirstLastPara="1" wrap="square" lIns="91425" tIns="45700" rIns="91425" bIns="45700" anchor="t" anchorCtr="0">
            <a:noAutofit/>
          </a:bodyPr>
          <a:lstStyle>
            <a:lvl1pPr marR="0" lvl="0" algn="l" rtl="0">
              <a:lnSpc>
                <a:spcPct val="1125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2"/>
          <p:cNvSpPr txBox="1">
            <a:spLocks noGrp="1"/>
          </p:cNvSpPr>
          <p:nvPr>
            <p:ph type="subTitle" idx="2"/>
          </p:nvPr>
        </p:nvSpPr>
        <p:spPr>
          <a:xfrm>
            <a:off x="1558288" y="5351390"/>
            <a:ext cx="5989602" cy="3515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R="0" lvl="1" algn="ctr" rtl="0">
              <a:lnSpc>
                <a:spcPct val="90000"/>
              </a:lnSpc>
              <a:spcBef>
                <a:spcPts val="500"/>
              </a:spcBef>
              <a:spcAft>
                <a:spcPts val="0"/>
              </a:spcAft>
              <a:buClr>
                <a:srgbClr val="343434"/>
              </a:buClr>
              <a:buSzPts val="2000"/>
              <a:buFont typeface="Arial"/>
              <a:buNone/>
              <a:defRPr sz="2000" b="0" i="0" u="none" strike="noStrike" cap="none">
                <a:solidFill>
                  <a:srgbClr val="343434"/>
                </a:solidFill>
                <a:latin typeface="Calibri"/>
                <a:ea typeface="Calibri"/>
                <a:cs typeface="Calibri"/>
                <a:sym typeface="Calibri"/>
              </a:defRPr>
            </a:lvl2pPr>
            <a:lvl3pPr marR="0" lvl="2" algn="ctr" rtl="0">
              <a:lnSpc>
                <a:spcPct val="90000"/>
              </a:lnSpc>
              <a:spcBef>
                <a:spcPts val="500"/>
              </a:spcBef>
              <a:spcAft>
                <a:spcPts val="0"/>
              </a:spcAft>
              <a:buClr>
                <a:srgbClr val="343434"/>
              </a:buClr>
              <a:buSzPts val="1800"/>
              <a:buFont typeface="Arial"/>
              <a:buNone/>
              <a:defRPr sz="1800" b="0" i="0" u="none" strike="noStrike" cap="none">
                <a:solidFill>
                  <a:srgbClr val="343434"/>
                </a:solidFill>
                <a:latin typeface="Calibri"/>
                <a:ea typeface="Calibri"/>
                <a:cs typeface="Calibri"/>
                <a:sym typeface="Calibri"/>
              </a:defRPr>
            </a:lvl3pPr>
            <a:lvl4pPr marR="0" lvl="3" algn="ctr" rtl="0">
              <a:lnSpc>
                <a:spcPct val="90000"/>
              </a:lnSpc>
              <a:spcBef>
                <a:spcPts val="500"/>
              </a:spcBef>
              <a:spcAft>
                <a:spcPts val="0"/>
              </a:spcAft>
              <a:buClr>
                <a:srgbClr val="343434"/>
              </a:buClr>
              <a:buSzPts val="1600"/>
              <a:buFont typeface="Arial"/>
              <a:buNone/>
              <a:defRPr sz="1600" b="0" i="0" u="none" strike="noStrike" cap="none">
                <a:solidFill>
                  <a:srgbClr val="343434"/>
                </a:solidFill>
                <a:latin typeface="Calibri"/>
                <a:ea typeface="Calibri"/>
                <a:cs typeface="Calibri"/>
                <a:sym typeface="Calibri"/>
              </a:defRPr>
            </a:lvl4pPr>
            <a:lvl5pPr marR="0" lvl="4" algn="ctr" rtl="0">
              <a:lnSpc>
                <a:spcPct val="90000"/>
              </a:lnSpc>
              <a:spcBef>
                <a:spcPts val="500"/>
              </a:spcBef>
              <a:spcAft>
                <a:spcPts val="0"/>
              </a:spcAft>
              <a:buClr>
                <a:srgbClr val="343434"/>
              </a:buClr>
              <a:buSzPts val="1600"/>
              <a:buFont typeface="Arial"/>
              <a:buNone/>
              <a:defRPr sz="1600" b="0" i="0" u="none" strike="noStrike" cap="none">
                <a:solidFill>
                  <a:srgbClr val="343434"/>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ragraph no Image">
  <p:cSld name="Paragraph no Image">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a:spLocks noGrp="1"/>
          </p:cNvSpPr>
          <p:nvPr>
            <p:ph type="body" idx="1"/>
          </p:nvPr>
        </p:nvSpPr>
        <p:spPr>
          <a:xfrm>
            <a:off x="1168510" y="2029460"/>
            <a:ext cx="10701436" cy="451036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SzPts val="2400"/>
              <a:buFont typeface="Arial"/>
              <a:buChar char="•"/>
              <a:defRPr sz="2400" b="0" i="0" u="none" strike="noStrike" cap="none">
                <a:latin typeface="Calibri"/>
                <a:ea typeface="Calibri"/>
                <a:cs typeface="Calibri"/>
                <a:sym typeface="Calibri"/>
              </a:defRPr>
            </a:lvl1pPr>
            <a:lvl2pPr marL="914400" marR="0" lvl="1"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3pPr>
            <a:lvl4pPr marL="1828800" marR="0" lvl="3"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4pPr>
            <a:lvl5pPr marL="2286000" marR="0" lvl="4"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5pPr>
            <a:lvl6pPr marL="2743200" marR="0" lvl="5"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6pPr>
            <a:lvl7pPr marL="3200400" marR="0" lvl="6"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7pPr>
            <a:lvl8pPr marL="3657600" marR="0" lvl="7"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8pPr>
            <a:lvl9pPr marL="4114800" marR="0" lvl="8"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9pPr>
          </a:lstStyle>
          <a:p>
            <a:endParaRPr/>
          </a:p>
        </p:txBody>
      </p:sp>
      <p:sp>
        <p:nvSpPr>
          <p:cNvPr id="62" name="Google Shape;62;p6"/>
          <p:cNvSpPr/>
          <p:nvPr/>
        </p:nvSpPr>
        <p:spPr>
          <a:xfrm>
            <a:off x="11975659" y="2029464"/>
            <a:ext cx="168215"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63" name="Google Shape;63;p6"/>
          <p:cNvGrpSpPr/>
          <p:nvPr/>
        </p:nvGrpSpPr>
        <p:grpSpPr>
          <a:xfrm>
            <a:off x="314776" y="2029464"/>
            <a:ext cx="696265" cy="4510364"/>
            <a:chOff x="314776" y="2029464"/>
            <a:chExt cx="696265" cy="4510364"/>
          </a:xfrm>
        </p:grpSpPr>
        <p:sp>
          <p:nvSpPr>
            <p:cNvPr id="64" name="Google Shape;64;p6"/>
            <p:cNvSpPr/>
            <p:nvPr/>
          </p:nvSpPr>
          <p:spPr>
            <a:xfrm rot="10800000" flipH="1">
              <a:off x="873963" y="2029464"/>
              <a:ext cx="137078" cy="4510364"/>
            </a:xfrm>
            <a:prstGeom prst="rect">
              <a:avLst/>
            </a:prstGeom>
            <a:solidFill>
              <a:srgbClr val="00A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5" name="Google Shape;65;p6"/>
            <p:cNvSpPr/>
            <p:nvPr/>
          </p:nvSpPr>
          <p:spPr>
            <a:xfrm rot="10800000" flipH="1">
              <a:off x="314776" y="2029464"/>
              <a:ext cx="168215"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ull Image with Caption / LIGHT B">
  <p:cSld name="Full Image with Caption / LIGHT B">
    <p:bg>
      <p:bgPr>
        <a:blipFill>
          <a:blip r:embed="rId2">
            <a:alphaModFix/>
          </a:blip>
          <a:stretch>
            <a:fillRect/>
          </a:stretch>
        </a:blipFill>
        <a:effectLst/>
      </p:bgPr>
    </p:bg>
    <p:spTree>
      <p:nvGrpSpPr>
        <p:cNvPr id="1" name="Shape 163"/>
        <p:cNvGrpSpPr/>
        <p:nvPr/>
      </p:nvGrpSpPr>
      <p:grpSpPr>
        <a:xfrm>
          <a:off x="0" y="0"/>
          <a:ext cx="0" cy="0"/>
          <a:chOff x="0" y="0"/>
          <a:chExt cx="0" cy="0"/>
        </a:xfrm>
      </p:grpSpPr>
      <p:sp>
        <p:nvSpPr>
          <p:cNvPr id="164" name="Google Shape;164;p20"/>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65" name="Google Shape;165;p20"/>
          <p:cNvGrpSpPr/>
          <p:nvPr/>
        </p:nvGrpSpPr>
        <p:grpSpPr>
          <a:xfrm>
            <a:off x="10538581" y="2029464"/>
            <a:ext cx="1331365" cy="4510364"/>
            <a:chOff x="10538581" y="2029464"/>
            <a:chExt cx="1331365" cy="4510364"/>
          </a:xfrm>
        </p:grpSpPr>
        <p:sp>
          <p:nvSpPr>
            <p:cNvPr id="166" name="Google Shape;166;p20"/>
            <p:cNvSpPr/>
            <p:nvPr/>
          </p:nvSpPr>
          <p:spPr>
            <a:xfrm>
              <a:off x="10538581" y="2029464"/>
              <a:ext cx="104712"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67" name="Google Shape;167;p20"/>
            <p:cNvSpPr/>
            <p:nvPr/>
          </p:nvSpPr>
          <p:spPr>
            <a:xfrm>
              <a:off x="11113603" y="2029464"/>
              <a:ext cx="137078" cy="4510364"/>
            </a:xfrm>
            <a:prstGeom prst="rect">
              <a:avLst/>
            </a:prstGeom>
            <a:solidFill>
              <a:srgbClr val="00A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68" name="Google Shape;168;p20"/>
            <p:cNvSpPr/>
            <p:nvPr/>
          </p:nvSpPr>
          <p:spPr>
            <a:xfrm>
              <a:off x="11701731" y="2029464"/>
              <a:ext cx="168215"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
        <p:nvSpPr>
          <p:cNvPr id="169" name="Google Shape;169;p20"/>
          <p:cNvSpPr txBox="1">
            <a:spLocks noGrp="1"/>
          </p:cNvSpPr>
          <p:nvPr>
            <p:ph type="body" idx="1"/>
          </p:nvPr>
        </p:nvSpPr>
        <p:spPr>
          <a:xfrm>
            <a:off x="322054" y="4283242"/>
            <a:ext cx="4466076" cy="2257990"/>
          </a:xfrm>
          <a:prstGeom prst="rect">
            <a:avLst/>
          </a:prstGeom>
          <a:solidFill>
            <a:srgbClr val="621260"/>
          </a:solid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2pPr>
            <a:lvl3pPr marL="1371600" marR="0" lvl="2"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5pPr>
            <a:lvl6pPr marL="2743200" marR="0" lvl="5"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6pPr>
            <a:lvl7pPr marL="3200400" marR="0" lvl="6"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7pPr>
            <a:lvl8pPr marL="3657600" marR="0" lvl="7"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8pPr>
            <a:lvl9pPr marL="4114800" marR="0" lvl="8"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ull Image with Caption / DARK B">
  <p:cSld name="Full Image with Caption / DARK B">
    <p:bg>
      <p:bgPr>
        <a:blipFill>
          <a:blip r:embed="rId2">
            <a:alphaModFix/>
          </a:blip>
          <a:stretch>
            <a:fillRect/>
          </a:stretch>
        </a:blipFill>
        <a:effectLst/>
      </p:bgPr>
    </p:bg>
    <p:spTree>
      <p:nvGrpSpPr>
        <p:cNvPr id="1" name="Shape 177"/>
        <p:cNvGrpSpPr/>
        <p:nvPr/>
      </p:nvGrpSpPr>
      <p:grpSpPr>
        <a:xfrm>
          <a:off x="0" y="0"/>
          <a:ext cx="0" cy="0"/>
          <a:chOff x="0" y="0"/>
          <a:chExt cx="0" cy="0"/>
        </a:xfrm>
      </p:grpSpPr>
      <p:sp>
        <p:nvSpPr>
          <p:cNvPr id="178" name="Google Shape;178;p22"/>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C0C0C"/>
              </a:buClr>
              <a:buSzPts val="4000"/>
              <a:buFont typeface="Calibri"/>
              <a:buNone/>
              <a:defRPr sz="4000" b="1" i="0" u="none" strike="noStrike" cap="none">
                <a:solidFill>
                  <a:srgbClr val="0C0C0C"/>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9" name="Google Shape;179;p22"/>
          <p:cNvSpPr/>
          <p:nvPr/>
        </p:nvSpPr>
        <p:spPr>
          <a:xfrm>
            <a:off x="10538581" y="2029464"/>
            <a:ext cx="104712"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80" name="Google Shape;180;p22"/>
          <p:cNvSpPr/>
          <p:nvPr/>
        </p:nvSpPr>
        <p:spPr>
          <a:xfrm>
            <a:off x="11113603" y="2029464"/>
            <a:ext cx="137078" cy="4510364"/>
          </a:xfrm>
          <a:prstGeom prst="rect">
            <a:avLst/>
          </a:prstGeom>
          <a:solidFill>
            <a:srgbClr val="00A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81" name="Google Shape;181;p22"/>
          <p:cNvSpPr/>
          <p:nvPr/>
        </p:nvSpPr>
        <p:spPr>
          <a:xfrm>
            <a:off x="11701731" y="2029464"/>
            <a:ext cx="168215"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82" name="Google Shape;182;p22"/>
          <p:cNvSpPr txBox="1">
            <a:spLocks noGrp="1"/>
          </p:cNvSpPr>
          <p:nvPr>
            <p:ph type="body" idx="1"/>
          </p:nvPr>
        </p:nvSpPr>
        <p:spPr>
          <a:xfrm>
            <a:off x="322054" y="4283242"/>
            <a:ext cx="4466076" cy="2257990"/>
          </a:xfrm>
          <a:prstGeom prst="rect">
            <a:avLst/>
          </a:prstGeom>
          <a:solidFill>
            <a:srgbClr val="621260"/>
          </a:solid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2pPr>
            <a:lvl3pPr marL="1371600" marR="0" lvl="2"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5pPr>
            <a:lvl6pPr marL="2743200" marR="0" lvl="5"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6pPr>
            <a:lvl7pPr marL="3200400" marR="0" lvl="6"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7pPr>
            <a:lvl8pPr marL="3657600" marR="0" lvl="7"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8pPr>
            <a:lvl9pPr marL="4114800" marR="0" lvl="8"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aragraph with 1/2 Image">
  <p:cSld name="Paragraph with 1/2 Image">
    <p:spTree>
      <p:nvGrpSpPr>
        <p:cNvPr id="1" name="Shape 81"/>
        <p:cNvGrpSpPr/>
        <p:nvPr/>
      </p:nvGrpSpPr>
      <p:grpSpPr>
        <a:xfrm>
          <a:off x="0" y="0"/>
          <a:ext cx="0" cy="0"/>
          <a:chOff x="0" y="0"/>
          <a:chExt cx="0" cy="0"/>
        </a:xfrm>
      </p:grpSpPr>
      <p:sp>
        <p:nvSpPr>
          <p:cNvPr id="82" name="Google Shape;82;p9"/>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83" name="Google Shape;83;p9"/>
          <p:cNvGrpSpPr/>
          <p:nvPr/>
        </p:nvGrpSpPr>
        <p:grpSpPr>
          <a:xfrm>
            <a:off x="314776" y="2029464"/>
            <a:ext cx="696265" cy="4510364"/>
            <a:chOff x="314776" y="2029464"/>
            <a:chExt cx="696265" cy="4510364"/>
          </a:xfrm>
        </p:grpSpPr>
        <p:sp>
          <p:nvSpPr>
            <p:cNvPr id="84" name="Google Shape;84;p9"/>
            <p:cNvSpPr/>
            <p:nvPr/>
          </p:nvSpPr>
          <p:spPr>
            <a:xfrm rot="10800000" flipH="1">
              <a:off x="873963" y="2029464"/>
              <a:ext cx="137078" cy="4510364"/>
            </a:xfrm>
            <a:prstGeom prst="rect">
              <a:avLst/>
            </a:prstGeom>
            <a:solidFill>
              <a:srgbClr val="00A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85" name="Google Shape;85;p9"/>
            <p:cNvSpPr/>
            <p:nvPr/>
          </p:nvSpPr>
          <p:spPr>
            <a:xfrm rot="10800000" flipH="1">
              <a:off x="314776" y="2029464"/>
              <a:ext cx="168215"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
        <p:nvSpPr>
          <p:cNvPr id="86" name="Google Shape;86;p9"/>
          <p:cNvSpPr txBox="1">
            <a:spLocks noGrp="1"/>
          </p:cNvSpPr>
          <p:nvPr>
            <p:ph type="body" idx="1"/>
          </p:nvPr>
        </p:nvSpPr>
        <p:spPr>
          <a:xfrm>
            <a:off x="1168510" y="2029460"/>
            <a:ext cx="4927490" cy="451036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343434"/>
              </a:buClr>
              <a:buSzPts val="2400"/>
              <a:buFont typeface="Arial"/>
              <a:buChar char="•"/>
              <a:defRPr sz="2400" b="0" i="0" u="none" strike="noStrike" cap="none">
                <a:solidFill>
                  <a:srgbClr val="343434"/>
                </a:solidFill>
                <a:latin typeface="Calibri"/>
                <a:ea typeface="Calibri"/>
                <a:cs typeface="Calibri"/>
                <a:sym typeface="Calibri"/>
              </a:defRPr>
            </a:lvl1pPr>
            <a:lvl2pPr marL="914400" marR="0" lvl="1"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3pPr>
            <a:lvl4pPr marL="1828800" marR="0" lvl="3"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4pPr>
            <a:lvl5pPr marL="2286000" marR="0" lvl="4"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5pPr>
            <a:lvl6pPr marL="2743200" marR="0" lvl="5"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6pPr>
            <a:lvl7pPr marL="3200400" marR="0" lvl="6"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7pPr>
            <a:lvl8pPr marL="3657600" marR="0" lvl="7"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8pPr>
            <a:lvl9pPr marL="4114800" marR="0" lvl="8"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9pPr>
          </a:lstStyle>
          <a:p>
            <a:endParaRPr/>
          </a:p>
        </p:txBody>
      </p:sp>
      <p:sp>
        <p:nvSpPr>
          <p:cNvPr id="87" name="Google Shape;87;p9"/>
          <p:cNvSpPr/>
          <p:nvPr/>
        </p:nvSpPr>
        <p:spPr>
          <a:xfrm>
            <a:off x="11975659" y="2029464"/>
            <a:ext cx="168215"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739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d Slide / LIGHT B">
  <p:cSld name="End Slide / LIGHT B">
    <p:bg>
      <p:bgPr>
        <a:blipFill>
          <a:blip r:embed="rId2">
            <a:alphaModFix/>
          </a:blip>
          <a:stretch>
            <a:fillRect/>
          </a:stretch>
        </a:blipFill>
        <a:effectLst/>
      </p:bgPr>
    </p:bg>
    <p:spTree>
      <p:nvGrpSpPr>
        <p:cNvPr id="1" name="Shape 194"/>
        <p:cNvGrpSpPr/>
        <p:nvPr/>
      </p:nvGrpSpPr>
      <p:grpSpPr>
        <a:xfrm>
          <a:off x="0" y="0"/>
          <a:ext cx="0" cy="0"/>
          <a:chOff x="0" y="0"/>
          <a:chExt cx="0" cy="0"/>
        </a:xfrm>
      </p:grpSpPr>
      <p:sp>
        <p:nvSpPr>
          <p:cNvPr id="195" name="Google Shape;195;p24"/>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96" name="Google Shape;196;p24"/>
          <p:cNvGrpSpPr/>
          <p:nvPr/>
        </p:nvGrpSpPr>
        <p:grpSpPr>
          <a:xfrm rot="10800000" flipH="1">
            <a:off x="7763053" y="2035400"/>
            <a:ext cx="4106893" cy="4510366"/>
            <a:chOff x="6749734" y="2060159"/>
            <a:chExt cx="4106893" cy="4510366"/>
          </a:xfrm>
        </p:grpSpPr>
        <p:sp>
          <p:nvSpPr>
            <p:cNvPr id="197" name="Google Shape;197;p24"/>
            <p:cNvSpPr/>
            <p:nvPr/>
          </p:nvSpPr>
          <p:spPr>
            <a:xfrm rot="10800000">
              <a:off x="6749734" y="2060159"/>
              <a:ext cx="85963" cy="4510364"/>
            </a:xfrm>
            <a:prstGeom prst="rect">
              <a:avLst/>
            </a:prstGeom>
            <a:solidFill>
              <a:srgbClr val="00A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8" name="Google Shape;198;p24"/>
            <p:cNvSpPr/>
            <p:nvPr/>
          </p:nvSpPr>
          <p:spPr>
            <a:xfrm rot="10800000">
              <a:off x="9678787" y="2060160"/>
              <a:ext cx="156237" cy="4510364"/>
            </a:xfrm>
            <a:prstGeom prst="rect">
              <a:avLst/>
            </a:prstGeom>
            <a:solidFill>
              <a:srgbClr val="00A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9" name="Google Shape;199;p24"/>
            <p:cNvSpPr/>
            <p:nvPr/>
          </p:nvSpPr>
          <p:spPr>
            <a:xfrm>
              <a:off x="10688444" y="2060159"/>
              <a:ext cx="168183"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00" name="Google Shape;200;p24"/>
            <p:cNvSpPr/>
            <p:nvPr/>
          </p:nvSpPr>
          <p:spPr>
            <a:xfrm>
              <a:off x="8655148" y="2060159"/>
              <a:ext cx="127881"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01" name="Google Shape;201;p24"/>
            <p:cNvSpPr/>
            <p:nvPr/>
          </p:nvSpPr>
          <p:spPr>
            <a:xfrm>
              <a:off x="7689117" y="2060159"/>
              <a:ext cx="109376"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grpSp>
        <p:nvGrpSpPr>
          <p:cNvPr id="202" name="Google Shape;202;p24"/>
          <p:cNvGrpSpPr/>
          <p:nvPr/>
        </p:nvGrpSpPr>
        <p:grpSpPr>
          <a:xfrm flipH="1">
            <a:off x="294898" y="2035400"/>
            <a:ext cx="1048759" cy="4510364"/>
            <a:chOff x="1950949" y="2035401"/>
            <a:chExt cx="1048759" cy="4510364"/>
          </a:xfrm>
        </p:grpSpPr>
        <p:sp>
          <p:nvSpPr>
            <p:cNvPr id="203" name="Google Shape;203;p24"/>
            <p:cNvSpPr/>
            <p:nvPr/>
          </p:nvSpPr>
          <p:spPr>
            <a:xfrm rot="10800000">
              <a:off x="1950949" y="2035401"/>
              <a:ext cx="85963" cy="4510364"/>
            </a:xfrm>
            <a:prstGeom prst="rect">
              <a:avLst/>
            </a:prstGeom>
            <a:solidFill>
              <a:srgbClr val="00A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04" name="Google Shape;204;p24"/>
            <p:cNvSpPr/>
            <p:nvPr/>
          </p:nvSpPr>
          <p:spPr>
            <a:xfrm>
              <a:off x="2890332" y="2035401"/>
              <a:ext cx="109376"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4151306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Image / LIGHT B">
  <p:cSld name="Full Image / LIGHT B">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16"/>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37" name="Google Shape;137;p16"/>
          <p:cNvGrpSpPr/>
          <p:nvPr/>
        </p:nvGrpSpPr>
        <p:grpSpPr>
          <a:xfrm>
            <a:off x="294621" y="2007162"/>
            <a:ext cx="11575325" cy="4532666"/>
            <a:chOff x="294621" y="2007162"/>
            <a:chExt cx="11575325" cy="4532666"/>
          </a:xfrm>
        </p:grpSpPr>
        <p:sp>
          <p:nvSpPr>
            <p:cNvPr id="138" name="Google Shape;138;p16"/>
            <p:cNvSpPr/>
            <p:nvPr/>
          </p:nvSpPr>
          <p:spPr>
            <a:xfrm>
              <a:off x="294621" y="2029464"/>
              <a:ext cx="173502"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9" name="Google Shape;139;p16"/>
            <p:cNvSpPr/>
            <p:nvPr/>
          </p:nvSpPr>
          <p:spPr>
            <a:xfrm>
              <a:off x="10523713" y="2007162"/>
              <a:ext cx="104712"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0" name="Google Shape;140;p16"/>
            <p:cNvSpPr/>
            <p:nvPr/>
          </p:nvSpPr>
          <p:spPr>
            <a:xfrm>
              <a:off x="11113603" y="2007162"/>
              <a:ext cx="137078" cy="4510364"/>
            </a:xfrm>
            <a:prstGeom prst="rect">
              <a:avLst/>
            </a:prstGeom>
            <a:solidFill>
              <a:srgbClr val="00A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141;p16"/>
            <p:cNvSpPr/>
            <p:nvPr/>
          </p:nvSpPr>
          <p:spPr>
            <a:xfrm>
              <a:off x="11701731" y="2007162"/>
              <a:ext cx="168215"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1570871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aragraph with 2/3 Image">
  <p:cSld name="Paragraph with 2/3 Image">
    <p:spTree>
      <p:nvGrpSpPr>
        <p:cNvPr id="1" name="Shape 66"/>
        <p:cNvGrpSpPr/>
        <p:nvPr/>
      </p:nvGrpSpPr>
      <p:grpSpPr>
        <a:xfrm>
          <a:off x="0" y="0"/>
          <a:ext cx="0" cy="0"/>
          <a:chOff x="0" y="0"/>
          <a:chExt cx="0" cy="0"/>
        </a:xfrm>
      </p:grpSpPr>
      <p:sp>
        <p:nvSpPr>
          <p:cNvPr id="67" name="Google Shape;67;p7"/>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68" name="Google Shape;68;p7"/>
          <p:cNvGrpSpPr/>
          <p:nvPr/>
        </p:nvGrpSpPr>
        <p:grpSpPr>
          <a:xfrm>
            <a:off x="314776" y="2029464"/>
            <a:ext cx="696265" cy="4510364"/>
            <a:chOff x="314776" y="2029464"/>
            <a:chExt cx="696265" cy="4510364"/>
          </a:xfrm>
        </p:grpSpPr>
        <p:sp>
          <p:nvSpPr>
            <p:cNvPr id="69" name="Google Shape;69;p7"/>
            <p:cNvSpPr/>
            <p:nvPr/>
          </p:nvSpPr>
          <p:spPr>
            <a:xfrm rot="10800000" flipH="1">
              <a:off x="873963" y="2029464"/>
              <a:ext cx="137078" cy="4510364"/>
            </a:xfrm>
            <a:prstGeom prst="rect">
              <a:avLst/>
            </a:prstGeom>
            <a:solidFill>
              <a:srgbClr val="00A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 name="Google Shape;70;p7"/>
            <p:cNvSpPr/>
            <p:nvPr/>
          </p:nvSpPr>
          <p:spPr>
            <a:xfrm rot="10800000" flipH="1">
              <a:off x="314776" y="2029464"/>
              <a:ext cx="168215"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71" name="Google Shape;71;p7"/>
          <p:cNvSpPr txBox="1">
            <a:spLocks noGrp="1"/>
          </p:cNvSpPr>
          <p:nvPr>
            <p:ph type="body" idx="1"/>
          </p:nvPr>
        </p:nvSpPr>
        <p:spPr>
          <a:xfrm>
            <a:off x="1168510" y="2029460"/>
            <a:ext cx="6643995" cy="451036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SzPts val="2400"/>
              <a:buFont typeface="Arial"/>
              <a:buChar char="•"/>
              <a:defRPr sz="2400" b="0" i="0" u="none" strike="noStrike" cap="none">
                <a:latin typeface="Calibri"/>
                <a:ea typeface="Calibri"/>
                <a:cs typeface="Calibri"/>
                <a:sym typeface="Calibri"/>
              </a:defRPr>
            </a:lvl1pPr>
            <a:lvl2pPr marL="914400" marR="0" lvl="1"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3pPr>
            <a:lvl4pPr marL="1828800" marR="0" lvl="3"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4pPr>
            <a:lvl5pPr marL="2286000" marR="0" lvl="4"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5pPr>
            <a:lvl6pPr marL="2743200" marR="0" lvl="5"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6pPr>
            <a:lvl7pPr marL="3200400" marR="0" lvl="6"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7pPr>
            <a:lvl8pPr marL="3657600" marR="0" lvl="7"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8pPr>
            <a:lvl9pPr marL="4114800" marR="0" lvl="8" indent="-355600" algn="l" rtl="0">
              <a:lnSpc>
                <a:spcPct val="90000"/>
              </a:lnSpc>
              <a:spcBef>
                <a:spcPts val="500"/>
              </a:spcBef>
              <a:spcAft>
                <a:spcPts val="0"/>
              </a:spcAft>
              <a:buSzPts val="2000"/>
              <a:buFont typeface="Arial"/>
              <a:buChar char="•"/>
              <a:defRPr sz="2000" b="0" i="0" u="none" strike="noStrike" cap="none">
                <a:latin typeface="Calibri"/>
                <a:ea typeface="Calibri"/>
                <a:cs typeface="Calibri"/>
                <a:sym typeface="Calibri"/>
              </a:defRPr>
            </a:lvl9pPr>
          </a:lstStyle>
          <a:p>
            <a:endParaRPr/>
          </a:p>
        </p:txBody>
      </p:sp>
      <p:sp>
        <p:nvSpPr>
          <p:cNvPr id="72" name="Google Shape;72;p7"/>
          <p:cNvSpPr/>
          <p:nvPr/>
        </p:nvSpPr>
        <p:spPr>
          <a:xfrm>
            <a:off x="11975659" y="2029464"/>
            <a:ext cx="168215" cy="4510364"/>
          </a:xfrm>
          <a:prstGeom prst="rect">
            <a:avLst/>
          </a:prstGeom>
          <a:solidFill>
            <a:srgbClr val="621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58072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2" r:id="rId2"/>
    <p:sldLayoutId id="2147483666" r:id="rId3"/>
    <p:sldLayoutId id="2147483668" r:id="rId4"/>
    <p:sldLayoutId id="2147483676" r:id="rId5"/>
    <p:sldLayoutId id="2147483677" r:id="rId6"/>
    <p:sldLayoutId id="2147483678" r:id="rId7"/>
    <p:sldLayoutId id="21474836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11.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notesSlide" Target="../notesSlides/notesSlide17.xml"/><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hyperlink" Target="uspu.net/activities/societi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jp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6.jpg"/><Relationship Id="rId18" Type="http://schemas.openxmlformats.org/officeDocument/2006/relationships/image" Target="../media/image80.png"/><Relationship Id="rId3" Type="http://schemas.openxmlformats.org/officeDocument/2006/relationships/hyperlink" Target="https://discoveruni.gov.uk/" TargetMode="External"/><Relationship Id="rId21" Type="http://schemas.openxmlformats.org/officeDocument/2006/relationships/image" Target="../media/image82.png"/><Relationship Id="rId7" Type="http://schemas.openxmlformats.org/officeDocument/2006/relationships/hyperlink" Target="https://www.theguardian.com/education/universityguide" TargetMode="External"/><Relationship Id="rId12" Type="http://schemas.openxmlformats.org/officeDocument/2006/relationships/image" Target="../media/image75.png"/><Relationship Id="rId17" Type="http://schemas.openxmlformats.org/officeDocument/2006/relationships/hyperlink" Target="https://www.ucas.com/" TargetMode="External"/><Relationship Id="rId2" Type="http://schemas.openxmlformats.org/officeDocument/2006/relationships/notesSlide" Target="../notesSlides/notesSlide28.xml"/><Relationship Id="rId16" Type="http://schemas.openxmlformats.org/officeDocument/2006/relationships/image" Target="../media/image79.jpg"/><Relationship Id="rId20"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hyperlink" Target="https://www.thestudentroom.co.uk/" TargetMode="External"/><Relationship Id="rId5" Type="http://schemas.openxmlformats.org/officeDocument/2006/relationships/hyperlink" Target="https://www.thecompleteuniversityguide.co.uk/" TargetMode="External"/><Relationship Id="rId15" Type="http://schemas.openxmlformats.org/officeDocument/2006/relationships/image" Target="../media/image78.png"/><Relationship Id="rId10" Type="http://schemas.openxmlformats.org/officeDocument/2006/relationships/image" Target="../media/image74.png"/><Relationship Id="rId19" Type="http://schemas.openxmlformats.org/officeDocument/2006/relationships/hyperlink" Target="https://www.unitasterdays.com/" TargetMode="External"/><Relationship Id="rId4" Type="http://schemas.openxmlformats.org/officeDocument/2006/relationships/image" Target="../media/image71.jpg"/><Relationship Id="rId9" Type="http://schemas.openxmlformats.org/officeDocument/2006/relationships/hyperlink" Target="https://www.opendays.com/" TargetMode="External"/><Relationship Id="rId14" Type="http://schemas.openxmlformats.org/officeDocument/2006/relationships/image" Target="../media/image77.png"/><Relationship Id="rId22"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9.png"/><Relationship Id="rId7"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12"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3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hyperlink" Target="uni.port.ac.uk/PSHub"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02.JPG"/></Relationships>
</file>

<file path=ppt/slides/_rels/slide46.xml.rels><?xml version="1.0" encoding="UTF-8" standalone="yes"?>
<Relationships xmlns="http://schemas.openxmlformats.org/package/2006/relationships"><Relationship Id="rId3" Type="http://schemas.openxmlformats.org/officeDocument/2006/relationships/hyperlink" Target="uni.port.ac.uk/getting-started"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03.JPG"/></Relationships>
</file>

<file path=ppt/slides/_rels/slide47.xml.rels><?xml version="1.0" encoding="UTF-8" standalone="yes"?>
<Relationships xmlns="http://schemas.openxmlformats.org/package/2006/relationships"><Relationship Id="rId3" Type="http://schemas.openxmlformats.org/officeDocument/2006/relationships/hyperlink" Target="http://uni.port.ac.uk/opendays"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04.JPG"/></Relationships>
</file>

<file path=ppt/slides/_rels/slide48.xml.rels><?xml version="1.0" encoding="UTF-8" standalone="yes"?>
<Relationships xmlns="http://schemas.openxmlformats.org/package/2006/relationships"><Relationship Id="rId3" Type="http://schemas.openxmlformats.org/officeDocument/2006/relationships/hyperlink" Target="http://uni.port.ac.uk/VirtualHub"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05.JPG"/></Relationships>
</file>

<file path=ppt/slides/_rels/slide4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6.png"/><Relationship Id="rId7" Type="http://schemas.openxmlformats.org/officeDocument/2006/relationships/image" Target="../media/image67.png"/><Relationship Id="rId12"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68.png"/><Relationship Id="rId5" Type="http://schemas.openxmlformats.org/officeDocument/2006/relationships/image" Target="../media/image108.png"/><Relationship Id="rId10" Type="http://schemas.openxmlformats.org/officeDocument/2006/relationships/image" Target="../media/image66.png"/><Relationship Id="rId4" Type="http://schemas.openxmlformats.org/officeDocument/2006/relationships/image" Target="../media/image107.png"/><Relationship Id="rId9"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10.png"/><Relationship Id="rId7"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13.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12"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9000" b="-9000"/>
          </a:stretch>
        </a:blipFill>
        <a:effectLst/>
      </p:bgPr>
    </p:bg>
    <p:spTree>
      <p:nvGrpSpPr>
        <p:cNvPr id="1" name="Shape 230"/>
        <p:cNvGrpSpPr/>
        <p:nvPr/>
      </p:nvGrpSpPr>
      <p:grpSpPr>
        <a:xfrm>
          <a:off x="0" y="0"/>
          <a:ext cx="0" cy="0"/>
          <a:chOff x="0" y="0"/>
          <a:chExt cx="0" cy="0"/>
        </a:xfrm>
      </p:grpSpPr>
      <p:sp>
        <p:nvSpPr>
          <p:cNvPr id="5" name="Google Shape;231;p27"/>
          <p:cNvSpPr txBox="1">
            <a:spLocks noGrp="1"/>
          </p:cNvSpPr>
          <p:nvPr>
            <p:ph type="body" idx="1"/>
          </p:nvPr>
        </p:nvSpPr>
        <p:spPr>
          <a:xfrm>
            <a:off x="1558288" y="6292909"/>
            <a:ext cx="6001606" cy="4166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GB" sz="1800" b="1" dirty="0" smtClean="0">
                <a:effectLst>
                  <a:outerShdw blurRad="38100" dist="38100" dir="2700000" algn="tl">
                    <a:srgbClr val="000000">
                      <a:alpha val="43137"/>
                    </a:srgbClr>
                  </a:outerShdw>
                </a:effectLst>
              </a:rPr>
              <a:t>Regional Student Recruitment Coordinator</a:t>
            </a:r>
            <a:endParaRPr sz="1800" b="1" dirty="0">
              <a:effectLst>
                <a:outerShdw blurRad="38100" dist="38100" dir="2700000" algn="tl">
                  <a:srgbClr val="000000">
                    <a:alpha val="43137"/>
                  </a:srgbClr>
                </a:outerShdw>
              </a:effectLst>
            </a:endParaRPr>
          </a:p>
        </p:txBody>
      </p:sp>
      <p:sp>
        <p:nvSpPr>
          <p:cNvPr id="6" name="Google Shape;232;p27"/>
          <p:cNvSpPr txBox="1">
            <a:spLocks noGrp="1"/>
          </p:cNvSpPr>
          <p:nvPr>
            <p:ph type="ctrTitle"/>
          </p:nvPr>
        </p:nvSpPr>
        <p:spPr>
          <a:xfrm>
            <a:off x="1570292" y="4520647"/>
            <a:ext cx="5989602" cy="1409045"/>
          </a:xfrm>
          <a:prstGeom prst="rect">
            <a:avLst/>
          </a:prstGeom>
          <a:solidFill>
            <a:schemeClr val="bg1">
              <a:alpha val="65000"/>
            </a:schemeClr>
          </a:solidFill>
          <a:ln>
            <a:noFill/>
          </a:ln>
        </p:spPr>
        <p:txBody>
          <a:bodyPr spcFirstLastPara="1" wrap="square" lIns="91425" tIns="45700" rIns="91425" bIns="45700" anchor="ctr" anchorCtr="0">
            <a:noAutofit/>
          </a:bodyPr>
          <a:lstStyle/>
          <a:p>
            <a:pPr marL="0" lvl="0" indent="0" algn="l" rtl="0">
              <a:lnSpc>
                <a:spcPct val="112500"/>
              </a:lnSpc>
              <a:spcBef>
                <a:spcPts val="0"/>
              </a:spcBef>
              <a:spcAft>
                <a:spcPts val="0"/>
              </a:spcAft>
              <a:buClr>
                <a:schemeClr val="lt1"/>
              </a:buClr>
              <a:buSzPts val="4000"/>
              <a:buFont typeface="Calibri"/>
              <a:buNone/>
            </a:pPr>
            <a:r>
              <a:rPr lang="en-GB" dirty="0" smtClean="0">
                <a:solidFill>
                  <a:schemeClr val="tx1"/>
                </a:solidFill>
                <a:effectLst>
                  <a:outerShdw blurRad="38100" dist="38100" dir="2700000" algn="tl">
                    <a:srgbClr val="000000">
                      <a:alpha val="43137"/>
                    </a:srgbClr>
                  </a:outerShdw>
                </a:effectLst>
              </a:rPr>
              <a:t>Why Uni and Researching </a:t>
            </a:r>
            <a:r>
              <a:rPr lang="en-GB" dirty="0">
                <a:solidFill>
                  <a:schemeClr val="tx1"/>
                </a:solidFill>
                <a:effectLst>
                  <a:outerShdw blurRad="38100" dist="38100" dir="2700000" algn="tl">
                    <a:srgbClr val="000000">
                      <a:alpha val="43137"/>
                    </a:srgbClr>
                  </a:outerShdw>
                </a:effectLst>
              </a:rPr>
              <a:t>y</a:t>
            </a:r>
            <a:r>
              <a:rPr lang="en-GB" dirty="0" smtClean="0">
                <a:solidFill>
                  <a:schemeClr val="tx1"/>
                </a:solidFill>
                <a:effectLst>
                  <a:outerShdw blurRad="38100" dist="38100" dir="2700000" algn="tl">
                    <a:srgbClr val="000000">
                      <a:alpha val="43137"/>
                    </a:srgbClr>
                  </a:outerShdw>
                </a:effectLst>
              </a:rPr>
              <a:t>our </a:t>
            </a:r>
            <a:r>
              <a:rPr lang="en-GB" dirty="0">
                <a:solidFill>
                  <a:schemeClr val="tx1"/>
                </a:solidFill>
                <a:effectLst>
                  <a:outerShdw blurRad="38100" dist="38100" dir="2700000" algn="tl">
                    <a:srgbClr val="000000">
                      <a:alpha val="43137"/>
                    </a:srgbClr>
                  </a:outerShdw>
                </a:effectLst>
              </a:rPr>
              <a:t>C</a:t>
            </a:r>
            <a:r>
              <a:rPr lang="en-GB" dirty="0" smtClean="0">
                <a:solidFill>
                  <a:schemeClr val="tx1"/>
                </a:solidFill>
                <a:effectLst>
                  <a:outerShdw blurRad="38100" dist="38100" dir="2700000" algn="tl">
                    <a:srgbClr val="000000">
                      <a:alpha val="43137"/>
                    </a:srgbClr>
                  </a:outerShdw>
                </a:effectLst>
              </a:rPr>
              <a:t>ourse and University</a:t>
            </a:r>
            <a:endParaRPr dirty="0">
              <a:solidFill>
                <a:schemeClr val="tx1"/>
              </a:solidFill>
              <a:effectLst>
                <a:outerShdw blurRad="38100" dist="38100" dir="2700000" algn="tl">
                  <a:srgbClr val="000000">
                    <a:alpha val="43137"/>
                  </a:srgbClr>
                </a:outerShdw>
              </a:effectLst>
            </a:endParaRPr>
          </a:p>
        </p:txBody>
      </p:sp>
      <p:sp>
        <p:nvSpPr>
          <p:cNvPr id="7" name="Google Shape;233;p27"/>
          <p:cNvSpPr txBox="1">
            <a:spLocks noGrp="1"/>
          </p:cNvSpPr>
          <p:nvPr>
            <p:ph type="subTitle" idx="2"/>
          </p:nvPr>
        </p:nvSpPr>
        <p:spPr>
          <a:xfrm>
            <a:off x="1558288" y="5935518"/>
            <a:ext cx="5989602" cy="35156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GB" b="1" dirty="0" smtClean="0">
                <a:effectLst>
                  <a:outerShdw blurRad="38100" dist="38100" dir="2700000" algn="tl">
                    <a:srgbClr val="000000">
                      <a:alpha val="43137"/>
                    </a:srgbClr>
                  </a:outerShdw>
                </a:effectLst>
              </a:rPr>
              <a:t>Ruth Walton</a:t>
            </a:r>
            <a:endParaRPr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38"/>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1947" y="177387"/>
            <a:ext cx="1007999" cy="360000"/>
          </a:xfrm>
          <a:prstGeom prst="rect">
            <a:avLst/>
          </a:prstGeom>
        </p:spPr>
      </p:pic>
    </p:spTree>
    <p:extLst>
      <p:ext uri="{BB962C8B-B14F-4D97-AF65-F5344CB8AC3E}">
        <p14:creationId xmlns:p14="http://schemas.microsoft.com/office/powerpoint/2010/main" val="38119057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38"/>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1947" y="177387"/>
            <a:ext cx="1007999" cy="360000"/>
          </a:xfrm>
          <a:prstGeom prst="rect">
            <a:avLst/>
          </a:prstGeom>
        </p:spPr>
      </p:pic>
    </p:spTree>
    <p:extLst>
      <p:ext uri="{BB962C8B-B14F-4D97-AF65-F5344CB8AC3E}">
        <p14:creationId xmlns:p14="http://schemas.microsoft.com/office/powerpoint/2010/main" val="17296687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38"/>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1947" y="177387"/>
            <a:ext cx="1007999" cy="360000"/>
          </a:xfrm>
          <a:prstGeom prst="rect">
            <a:avLst/>
          </a:prstGeom>
        </p:spPr>
      </p:pic>
    </p:spTree>
    <p:extLst>
      <p:ext uri="{BB962C8B-B14F-4D97-AF65-F5344CB8AC3E}">
        <p14:creationId xmlns:p14="http://schemas.microsoft.com/office/powerpoint/2010/main" val="946180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38"/>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1947" y="177387"/>
            <a:ext cx="1007999" cy="360000"/>
          </a:xfrm>
          <a:prstGeom prst="rect">
            <a:avLst/>
          </a:prstGeom>
        </p:spPr>
      </p:pic>
    </p:spTree>
    <p:extLst>
      <p:ext uri="{BB962C8B-B14F-4D97-AF65-F5344CB8AC3E}">
        <p14:creationId xmlns:p14="http://schemas.microsoft.com/office/powerpoint/2010/main" val="378236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38"/>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1947" y="177387"/>
            <a:ext cx="1007999" cy="360000"/>
          </a:xfrm>
          <a:prstGeom prst="rect">
            <a:avLst/>
          </a:prstGeom>
        </p:spPr>
      </p:pic>
    </p:spTree>
    <p:extLst>
      <p:ext uri="{BB962C8B-B14F-4D97-AF65-F5344CB8AC3E}">
        <p14:creationId xmlns:p14="http://schemas.microsoft.com/office/powerpoint/2010/main" val="39334806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59"/>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1947" y="177387"/>
            <a:ext cx="1007999" cy="360000"/>
          </a:xfrm>
          <a:prstGeom prst="rect">
            <a:avLst/>
          </a:prstGeom>
        </p:spPr>
      </p:pic>
      <p:sp>
        <p:nvSpPr>
          <p:cNvPr id="14" name="Google Shape;361;p45"/>
          <p:cNvSpPr txBox="1">
            <a:spLocks/>
          </p:cNvSpPr>
          <p:nvPr/>
        </p:nvSpPr>
        <p:spPr>
          <a:xfrm>
            <a:off x="239136" y="4342451"/>
            <a:ext cx="4465637" cy="2257425"/>
          </a:xfrm>
          <a:prstGeom prst="rect">
            <a:avLst/>
          </a:prstGeom>
          <a:solidFill>
            <a:srgbClr val="621260"/>
          </a:solidFill>
          <a:ln>
            <a:noFill/>
          </a:ln>
        </p:spPr>
        <p:txBody>
          <a:bodyPr spcFirstLastPara="1" vert="horz" wrap="square" lIns="91425" tIns="45700" rIns="91425" bIns="45700" rtlCol="0" anchor="ctr" anchorCtr="0">
            <a:noAutofit/>
          </a:bodyPr>
          <a:lstStyle>
            <a:lvl1pPr marL="457200" marR="0" lvl="0" indent="-381000" algn="l" defTabSz="914400" rtl="0" eaLnBrk="1" latinLnBrk="0" hangingPunct="1">
              <a:lnSpc>
                <a:spcPct val="90000"/>
              </a:lnSpc>
              <a:spcBef>
                <a:spcPts val="1000"/>
              </a:spcBef>
              <a:spcAft>
                <a:spcPts val="0"/>
              </a:spcAft>
              <a:buClr>
                <a:schemeClr val="lt1"/>
              </a:buClr>
              <a:buSzPts val="2400"/>
              <a:buFont typeface="Arial"/>
              <a:buChar char="•"/>
              <a:defRPr sz="2400" b="0" i="0" u="none" strike="noStrike" kern="1200" cap="none">
                <a:solidFill>
                  <a:schemeClr val="lt1"/>
                </a:solidFill>
                <a:latin typeface="Calibri"/>
                <a:ea typeface="Calibri"/>
                <a:cs typeface="Calibri"/>
                <a:sym typeface="Calibri"/>
              </a:defRPr>
            </a:lvl1pPr>
            <a:lvl2pPr marL="914400" marR="0" lvl="1"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2pPr>
            <a:lvl3pPr marL="1371600" marR="0" lvl="2"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3pPr>
            <a:lvl4pPr marL="1828800" marR="0" lvl="3"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4pPr>
            <a:lvl5pPr marL="2286000" marR="0" lvl="4"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5pPr>
            <a:lvl6pPr marL="2743200" marR="0" lvl="5"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6pPr>
            <a:lvl7pPr marL="3200400" marR="0" lvl="6"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7pPr>
            <a:lvl8pPr marL="3657600" marR="0" lvl="7"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8pPr>
            <a:lvl9pPr marL="4114800" marR="0" lvl="8"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9pPr>
          </a:lstStyle>
          <a:p>
            <a:pPr marL="228600" indent="-76200" algn="ctr">
              <a:spcBef>
                <a:spcPts val="0"/>
              </a:spcBef>
              <a:buFont typeface="Arial"/>
              <a:buNone/>
            </a:pPr>
            <a:r>
              <a:rPr lang="en-GB" sz="4000" b="1" dirty="0" smtClean="0"/>
              <a:t>PERSONAL</a:t>
            </a:r>
          </a:p>
          <a:p>
            <a:pPr marL="228600" indent="-76200" algn="ctr">
              <a:spcBef>
                <a:spcPts val="0"/>
              </a:spcBef>
              <a:buFont typeface="Arial"/>
              <a:buNone/>
            </a:pPr>
            <a:r>
              <a:rPr lang="en-GB" sz="2000" b="1" dirty="0" smtClean="0"/>
              <a:t>Develop and grow</a:t>
            </a:r>
            <a:endParaRPr lang="en-GB" sz="2000" b="1" dirty="0"/>
          </a:p>
        </p:txBody>
      </p:sp>
    </p:spTree>
    <p:extLst>
      <p:ext uri="{BB962C8B-B14F-4D97-AF65-F5344CB8AC3E}">
        <p14:creationId xmlns:p14="http://schemas.microsoft.com/office/powerpoint/2010/main" val="4798254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09489" y="569250"/>
            <a:ext cx="11560457" cy="6743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GB" dirty="0" smtClean="0">
                <a:solidFill>
                  <a:srgbClr val="621360"/>
                </a:solidFill>
              </a:rPr>
              <a:t>YOUR BEST BEGINS WITH A PLACE WHERE YOU CAN FIND YOUR PEOPLE</a:t>
            </a:r>
            <a:endParaRPr lang="en-GB" dirty="0">
              <a:solidFill>
                <a:srgbClr val="62136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
        <p:nvSpPr>
          <p:cNvPr id="4" name="Google Shape;415;p19"/>
          <p:cNvSpPr txBox="1"/>
          <p:nvPr/>
        </p:nvSpPr>
        <p:spPr>
          <a:xfrm>
            <a:off x="1161097" y="5260560"/>
            <a:ext cx="2405780" cy="674575"/>
          </a:xfrm>
          <a:prstGeom prst="rect">
            <a:avLst/>
          </a:prstGeom>
          <a:noFill/>
          <a:ln>
            <a:noFill/>
          </a:ln>
        </p:spPr>
        <p:txBody>
          <a:bodyPr spcFirstLastPara="1" wrap="square" lIns="91425" tIns="45700" rIns="91425" bIns="45700" anchor="t" anchorCtr="0">
            <a:normAutofit/>
          </a:bodyPr>
          <a:lstStyle/>
          <a:p>
            <a:pPr marL="0" marR="0" lvl="0" indent="0" rtl="0">
              <a:lnSpc>
                <a:spcPct val="80000"/>
              </a:lnSpc>
              <a:spcBef>
                <a:spcPts val="0"/>
              </a:spcBef>
              <a:spcAft>
                <a:spcPts val="0"/>
              </a:spcAft>
              <a:buClr>
                <a:srgbClr val="000000"/>
              </a:buClr>
              <a:buSzPts val="1610"/>
              <a:buFont typeface="Arial"/>
              <a:buNone/>
            </a:pPr>
            <a:r>
              <a:rPr lang="en-GB" sz="1700" b="0" i="0" u="none" strike="noStrike" cap="none" dirty="0" smtClean="0">
                <a:solidFill>
                  <a:srgbClr val="000000"/>
                </a:solidFill>
                <a:latin typeface="Calibri"/>
                <a:ea typeface="Calibri"/>
                <a:cs typeface="Calibri"/>
                <a:sym typeface="Calibri"/>
              </a:rPr>
              <a:t>Clubs</a:t>
            </a:r>
            <a:r>
              <a:rPr lang="en-GB" sz="1700" b="0" i="0" u="none" strike="noStrike" cap="none" dirty="0">
                <a:solidFill>
                  <a:srgbClr val="000000"/>
                </a:solidFill>
                <a:latin typeface="Calibri"/>
                <a:ea typeface="Calibri"/>
                <a:cs typeface="Calibri"/>
                <a:sym typeface="Calibri"/>
              </a:rPr>
              <a:t>, societies and the Students’ Union</a:t>
            </a:r>
            <a:endParaRPr sz="1700" b="0" i="0" u="none" strike="noStrike" cap="none" dirty="0">
              <a:solidFill>
                <a:srgbClr val="000000"/>
              </a:solidFill>
              <a:sym typeface="Arial"/>
            </a:endParaRPr>
          </a:p>
          <a:p>
            <a:pPr marL="0" marR="0" lvl="0" indent="0" rtl="0">
              <a:lnSpc>
                <a:spcPct val="80000"/>
              </a:lnSpc>
              <a:spcBef>
                <a:spcPts val="0"/>
              </a:spcBef>
              <a:spcAft>
                <a:spcPts val="0"/>
              </a:spcAft>
              <a:buClr>
                <a:schemeClr val="dk1"/>
              </a:buClr>
              <a:buSzPts val="1680"/>
              <a:buFont typeface="Calibri"/>
              <a:buNone/>
            </a:pPr>
            <a:endParaRPr sz="1700" b="0" i="0" u="none" strike="noStrike" cap="none" dirty="0">
              <a:solidFill>
                <a:srgbClr val="621360"/>
              </a:solidFill>
              <a:latin typeface="Calibri"/>
              <a:ea typeface="Calibri"/>
              <a:cs typeface="Calibri"/>
              <a:sym typeface="Calibri"/>
            </a:endParaRPr>
          </a:p>
          <a:p>
            <a:pPr marL="0" marR="0" lvl="0" indent="0" rtl="0">
              <a:lnSpc>
                <a:spcPct val="80000"/>
              </a:lnSpc>
              <a:spcBef>
                <a:spcPts val="0"/>
              </a:spcBef>
              <a:spcAft>
                <a:spcPts val="0"/>
              </a:spcAft>
              <a:buClr>
                <a:schemeClr val="dk1"/>
              </a:buClr>
              <a:buSzPts val="1680"/>
              <a:buFont typeface="Calibri"/>
              <a:buNone/>
            </a:pPr>
            <a:endParaRPr sz="1700" b="0" i="0" u="none" strike="noStrike" cap="none" dirty="0">
              <a:solidFill>
                <a:srgbClr val="621360"/>
              </a:solidFill>
              <a:latin typeface="Calibri"/>
              <a:ea typeface="Calibri"/>
              <a:cs typeface="Calibri"/>
              <a:sym typeface="Calibri"/>
            </a:endParaRPr>
          </a:p>
          <a:p>
            <a:pPr marL="0" marR="0" lvl="0" indent="0" rtl="0">
              <a:lnSpc>
                <a:spcPct val="80000"/>
              </a:lnSpc>
              <a:spcBef>
                <a:spcPts val="0"/>
              </a:spcBef>
              <a:spcAft>
                <a:spcPts val="0"/>
              </a:spcAft>
              <a:buClr>
                <a:schemeClr val="dk1"/>
              </a:buClr>
              <a:buSzPts val="1260"/>
              <a:buFont typeface="Calibri"/>
              <a:buNone/>
            </a:pPr>
            <a:endParaRPr sz="1700" b="0" i="0" u="none" strike="noStrike" cap="none" dirty="0">
              <a:solidFill>
                <a:srgbClr val="000000"/>
              </a:solidFill>
              <a:latin typeface="Calibri"/>
              <a:ea typeface="Calibri"/>
              <a:cs typeface="Calibri"/>
              <a:sym typeface="Calibri"/>
            </a:endParaRPr>
          </a:p>
          <a:p>
            <a:pPr marL="0" marR="0" lvl="0" indent="0" rtl="0">
              <a:lnSpc>
                <a:spcPct val="80000"/>
              </a:lnSpc>
              <a:spcBef>
                <a:spcPts val="0"/>
              </a:spcBef>
              <a:spcAft>
                <a:spcPts val="0"/>
              </a:spcAft>
              <a:buClr>
                <a:schemeClr val="dk1"/>
              </a:buClr>
              <a:buSzPts val="1260"/>
              <a:buFont typeface="Calibri"/>
              <a:buNone/>
            </a:pPr>
            <a:endParaRPr sz="1700" b="0" i="0" u="none" strike="noStrike" cap="none" dirty="0">
              <a:solidFill>
                <a:srgbClr val="000000"/>
              </a:solidFill>
              <a:latin typeface="Calibri"/>
              <a:ea typeface="Calibri"/>
              <a:cs typeface="Calibri"/>
              <a:sym typeface="Calibri"/>
            </a:endParaRPr>
          </a:p>
          <a:p>
            <a:pPr marL="285750" marR="0" lvl="0" indent="-205740" rtl="0">
              <a:lnSpc>
                <a:spcPct val="80000"/>
              </a:lnSpc>
              <a:spcBef>
                <a:spcPts val="0"/>
              </a:spcBef>
              <a:spcAft>
                <a:spcPts val="0"/>
              </a:spcAft>
              <a:buClr>
                <a:schemeClr val="dk1"/>
              </a:buClr>
              <a:buSzPts val="1260"/>
              <a:buFont typeface="Arial"/>
              <a:buNone/>
            </a:pPr>
            <a:endParaRPr sz="1700" b="0" i="0" u="none" strike="noStrike" cap="none" dirty="0">
              <a:solidFill>
                <a:srgbClr val="000000"/>
              </a:solidFill>
              <a:latin typeface="Calibri"/>
              <a:ea typeface="Calibri"/>
              <a:cs typeface="Calibri"/>
              <a:sym typeface="Calibri"/>
            </a:endParaRPr>
          </a:p>
        </p:txBody>
      </p:sp>
      <p:sp>
        <p:nvSpPr>
          <p:cNvPr id="5" name="Google Shape;416;p19"/>
          <p:cNvSpPr txBox="1"/>
          <p:nvPr/>
        </p:nvSpPr>
        <p:spPr>
          <a:xfrm>
            <a:off x="9095232" y="5268815"/>
            <a:ext cx="3020563" cy="1412401"/>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600"/>
              <a:buFont typeface="Calibri"/>
              <a:buNone/>
            </a:pPr>
            <a:r>
              <a:rPr lang="en-GB" b="0" i="0" u="none" strike="noStrike" cap="none" dirty="0">
                <a:solidFill>
                  <a:srgbClr val="000000"/>
                </a:solidFill>
                <a:latin typeface="Calibri"/>
                <a:ea typeface="Calibri"/>
                <a:cs typeface="Calibri"/>
                <a:sym typeface="Calibri"/>
              </a:rPr>
              <a:t>Learning outside the classroom</a:t>
            </a:r>
            <a:endParaRPr b="0"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600"/>
              <a:buFont typeface="Calibri"/>
              <a:buNone/>
            </a:pPr>
            <a:r>
              <a:rPr lang="en-GB" b="0" i="0" u="none" strike="noStrike" cap="none" dirty="0">
                <a:solidFill>
                  <a:srgbClr val="000000"/>
                </a:solidFill>
                <a:latin typeface="Calibri"/>
                <a:ea typeface="Calibri"/>
                <a:cs typeface="Calibri"/>
                <a:sym typeface="Calibri"/>
              </a:rPr>
              <a:t>Work experience and internships</a:t>
            </a:r>
            <a:endParaRPr b="0"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600"/>
              <a:buFont typeface="Calibri"/>
              <a:buNone/>
            </a:pPr>
            <a:r>
              <a:rPr lang="en-GB" b="0" i="0" u="none" strike="noStrike" cap="none" dirty="0">
                <a:solidFill>
                  <a:srgbClr val="000000"/>
                </a:solidFill>
                <a:latin typeface="Calibri"/>
                <a:ea typeface="Calibri"/>
                <a:cs typeface="Calibri"/>
                <a:sym typeface="Calibri"/>
              </a:rPr>
              <a:t>Student media groups</a:t>
            </a:r>
            <a:endParaRPr b="0"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600"/>
              <a:buFont typeface="Calibri"/>
              <a:buNone/>
            </a:pPr>
            <a:r>
              <a:rPr lang="en-GB" b="0" i="0" u="none" strike="noStrike" cap="none" dirty="0">
                <a:solidFill>
                  <a:srgbClr val="000000"/>
                </a:solidFill>
                <a:latin typeface="Calibri"/>
                <a:ea typeface="Calibri"/>
                <a:cs typeface="Calibri"/>
                <a:sym typeface="Calibri"/>
              </a:rPr>
              <a:t>Projects</a:t>
            </a:r>
            <a:endParaRPr b="0"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600"/>
              <a:buFont typeface="Calibri"/>
              <a:buNone/>
            </a:pPr>
            <a:r>
              <a:rPr lang="en-GB" b="0" i="0" u="none" strike="noStrike" cap="none" dirty="0">
                <a:solidFill>
                  <a:srgbClr val="000000"/>
                </a:solidFill>
                <a:latin typeface="Calibri"/>
                <a:ea typeface="Calibri"/>
                <a:cs typeface="Calibri"/>
                <a:sym typeface="Calibri"/>
              </a:rPr>
              <a:t>Lots more</a:t>
            </a:r>
            <a:r>
              <a:rPr lang="en-GB" b="0" i="0" u="none" strike="noStrike" cap="none" dirty="0" smtClean="0">
                <a:solidFill>
                  <a:srgbClr val="000000"/>
                </a:solidFill>
                <a:latin typeface="Calibri"/>
                <a:ea typeface="Calibri"/>
                <a:cs typeface="Calibri"/>
                <a:sym typeface="Calibri"/>
              </a:rPr>
              <a:t>!</a:t>
            </a:r>
            <a:endParaRPr b="0" i="0" u="none" strike="noStrike" cap="none" dirty="0">
              <a:solidFill>
                <a:srgbClr val="000000"/>
              </a:solidFill>
              <a:latin typeface="Calibri"/>
              <a:ea typeface="Calibri"/>
              <a:cs typeface="Calibri"/>
              <a:sym typeface="Calibri"/>
            </a:endParaRPr>
          </a:p>
        </p:txBody>
      </p:sp>
      <p:sp>
        <p:nvSpPr>
          <p:cNvPr id="6" name="Google Shape;417;p19"/>
          <p:cNvSpPr/>
          <p:nvPr/>
        </p:nvSpPr>
        <p:spPr>
          <a:xfrm>
            <a:off x="1152582" y="2065784"/>
            <a:ext cx="2405780" cy="234591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grpSp>
        <p:nvGrpSpPr>
          <p:cNvPr id="8" name="Google Shape;418;p19"/>
          <p:cNvGrpSpPr/>
          <p:nvPr/>
        </p:nvGrpSpPr>
        <p:grpSpPr>
          <a:xfrm>
            <a:off x="1721675" y="4157330"/>
            <a:ext cx="1203775" cy="1076854"/>
            <a:chOff x="1753000" y="2130620"/>
            <a:chExt cx="953389" cy="871946"/>
          </a:xfrm>
          <a:solidFill>
            <a:srgbClr val="621360"/>
          </a:solidFill>
        </p:grpSpPr>
        <p:sp>
          <p:nvSpPr>
            <p:cNvPr id="9" name="Google Shape;419;p19"/>
            <p:cNvSpPr/>
            <p:nvPr/>
          </p:nvSpPr>
          <p:spPr>
            <a:xfrm>
              <a:off x="1753000" y="2130620"/>
              <a:ext cx="953389" cy="871946"/>
            </a:xfrm>
            <a:prstGeom prst="ellipse">
              <a:avLst/>
            </a:pr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10" name="Google Shape;420;p19"/>
            <p:cNvSpPr txBox="1"/>
            <p:nvPr/>
          </p:nvSpPr>
          <p:spPr>
            <a:xfrm>
              <a:off x="1865116" y="2542505"/>
              <a:ext cx="729155" cy="245921"/>
            </a:xfrm>
            <a:prstGeom prst="rect">
              <a:avLst/>
            </a:prstGeom>
            <a:grp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200"/>
                <a:buFont typeface="Calibri"/>
                <a:buNone/>
              </a:pPr>
              <a:r>
                <a:rPr lang="en-GB" sz="1200" b="1" i="0" u="none" strike="noStrike" cap="none" dirty="0">
                  <a:solidFill>
                    <a:srgbClr val="FFFFFF"/>
                  </a:solidFill>
                  <a:latin typeface="Calibri"/>
                  <a:ea typeface="Calibri"/>
                  <a:cs typeface="Calibri"/>
                  <a:sym typeface="Calibri"/>
                </a:rPr>
                <a:t>THE STUDENTS’ UNION</a:t>
              </a:r>
              <a:endParaRPr sz="1400" b="0" i="0" u="none" strike="noStrike" cap="none" dirty="0">
                <a:solidFill>
                  <a:srgbClr val="000000"/>
                </a:solidFill>
                <a:latin typeface="Arial"/>
                <a:ea typeface="Arial"/>
                <a:cs typeface="Arial"/>
                <a:sym typeface="Arial"/>
              </a:endParaRPr>
            </a:p>
          </p:txBody>
        </p:sp>
      </p:grpSp>
      <p:grpSp>
        <p:nvGrpSpPr>
          <p:cNvPr id="11" name="Group 10"/>
          <p:cNvGrpSpPr/>
          <p:nvPr/>
        </p:nvGrpSpPr>
        <p:grpSpPr>
          <a:xfrm>
            <a:off x="3821316" y="2065784"/>
            <a:ext cx="2405780" cy="3180535"/>
            <a:chOff x="3936929" y="2065784"/>
            <a:chExt cx="2405780" cy="3180535"/>
          </a:xfrm>
        </p:grpSpPr>
        <p:sp>
          <p:nvSpPr>
            <p:cNvPr id="12" name="Google Shape;421;p19"/>
            <p:cNvSpPr/>
            <p:nvPr/>
          </p:nvSpPr>
          <p:spPr>
            <a:xfrm>
              <a:off x="3936929" y="2065784"/>
              <a:ext cx="2405780" cy="234591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grpSp>
          <p:nvGrpSpPr>
            <p:cNvPr id="13" name="Google Shape;422;p19"/>
            <p:cNvGrpSpPr/>
            <p:nvPr/>
          </p:nvGrpSpPr>
          <p:grpSpPr>
            <a:xfrm>
              <a:off x="4516608" y="4169465"/>
              <a:ext cx="1203776" cy="1076854"/>
              <a:chOff x="1740601" y="1899568"/>
              <a:chExt cx="953389" cy="871946"/>
            </a:xfrm>
          </p:grpSpPr>
          <p:sp>
            <p:nvSpPr>
              <p:cNvPr id="14" name="Google Shape;423;p19"/>
              <p:cNvSpPr/>
              <p:nvPr/>
            </p:nvSpPr>
            <p:spPr>
              <a:xfrm>
                <a:off x="1740601" y="1899568"/>
                <a:ext cx="953389" cy="871946"/>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15" name="Google Shape;424;p19"/>
              <p:cNvSpPr txBox="1"/>
              <p:nvPr/>
            </p:nvSpPr>
            <p:spPr>
              <a:xfrm>
                <a:off x="1840305" y="2342735"/>
                <a:ext cx="729155" cy="245921"/>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200"/>
                  <a:buFont typeface="Calibri"/>
                  <a:buNone/>
                </a:pPr>
                <a:r>
                  <a:rPr lang="en-GB" sz="1200" b="1" i="0" u="none" strike="noStrike" cap="none" dirty="0">
                    <a:solidFill>
                      <a:srgbClr val="FFFFFF"/>
                    </a:solidFill>
                    <a:latin typeface="Calibri"/>
                    <a:ea typeface="Calibri"/>
                    <a:cs typeface="Calibri"/>
                    <a:sym typeface="Calibri"/>
                  </a:rPr>
                  <a:t>SPORT AND EXERCISE</a:t>
                </a:r>
                <a:endParaRPr sz="1400" b="0" i="0" u="none" strike="noStrike" cap="none" dirty="0">
                  <a:solidFill>
                    <a:srgbClr val="000000"/>
                  </a:solidFill>
                  <a:latin typeface="Arial"/>
                  <a:ea typeface="Arial"/>
                  <a:cs typeface="Arial"/>
                  <a:sym typeface="Arial"/>
                </a:endParaRPr>
              </a:p>
            </p:txBody>
          </p:sp>
        </p:grpSp>
      </p:grpSp>
      <p:sp>
        <p:nvSpPr>
          <p:cNvPr id="16" name="Google Shape;425;p19"/>
          <p:cNvSpPr txBox="1"/>
          <p:nvPr/>
        </p:nvSpPr>
        <p:spPr>
          <a:xfrm>
            <a:off x="3874715" y="5208387"/>
            <a:ext cx="2405779" cy="113546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600"/>
              <a:buFont typeface="Calibri"/>
              <a:buNone/>
            </a:pPr>
            <a:r>
              <a:rPr lang="en-GB" sz="1700" b="0" i="0" u="none" strike="noStrike" cap="none" dirty="0" smtClean="0">
                <a:solidFill>
                  <a:srgbClr val="000000"/>
                </a:solidFill>
                <a:latin typeface="Calibri"/>
                <a:ea typeface="Calibri"/>
                <a:cs typeface="Calibri"/>
                <a:sym typeface="Calibri"/>
              </a:rPr>
              <a:t>Try </a:t>
            </a:r>
            <a:r>
              <a:rPr lang="en-GB" sz="1700" b="0" i="0" u="none" strike="noStrike" cap="none" dirty="0">
                <a:solidFill>
                  <a:srgbClr val="000000"/>
                </a:solidFill>
                <a:latin typeface="Calibri"/>
                <a:ea typeface="Calibri"/>
                <a:cs typeface="Calibri"/>
                <a:sym typeface="Calibri"/>
              </a:rPr>
              <a:t>a new sport - competitively or just for fun</a:t>
            </a:r>
            <a:endParaRPr sz="1700" b="0"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600"/>
              <a:buFont typeface="Calibri"/>
              <a:buNone/>
            </a:pPr>
            <a:r>
              <a:rPr lang="en-GB" sz="1700" b="0" i="0" u="none" strike="noStrike" cap="none" dirty="0">
                <a:solidFill>
                  <a:srgbClr val="000000"/>
                </a:solidFill>
                <a:latin typeface="Calibri"/>
                <a:ea typeface="Calibri"/>
                <a:cs typeface="Calibri"/>
                <a:sym typeface="Calibri"/>
              </a:rPr>
              <a:t>Join the gym</a:t>
            </a:r>
            <a:endParaRPr sz="1700" b="0" i="0" u="none" strike="noStrike" cap="none" dirty="0">
              <a:solidFill>
                <a:srgbClr val="000000"/>
              </a:solidFill>
              <a:sym typeface="Arial"/>
            </a:endParaRPr>
          </a:p>
          <a:p>
            <a:pPr marL="0" marR="0" lvl="0" indent="0" algn="l" rtl="0">
              <a:lnSpc>
                <a:spcPct val="100000"/>
              </a:lnSpc>
              <a:spcBef>
                <a:spcPts val="0"/>
              </a:spcBef>
              <a:spcAft>
                <a:spcPts val="0"/>
              </a:spcAft>
              <a:buClr>
                <a:schemeClr val="dk1"/>
              </a:buClr>
              <a:buSzPts val="2400"/>
              <a:buFont typeface="Calibri"/>
              <a:buNone/>
            </a:pPr>
            <a:endParaRPr sz="1700" b="0" i="0" u="none" strike="noStrike" cap="none" dirty="0">
              <a:solidFill>
                <a:srgbClr val="62136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7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700" b="0" i="0" u="none" strike="noStrike" cap="none" dirty="0">
              <a:solidFill>
                <a:srgbClr val="000000"/>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700" b="0" i="0" u="none" strike="noStrike" cap="none" dirty="0">
              <a:solidFill>
                <a:srgbClr val="000000"/>
              </a:solidFill>
              <a:latin typeface="Calibri"/>
              <a:ea typeface="Calibri"/>
              <a:cs typeface="Calibri"/>
              <a:sym typeface="Calibri"/>
            </a:endParaRPr>
          </a:p>
        </p:txBody>
      </p:sp>
      <p:sp>
        <p:nvSpPr>
          <p:cNvPr id="17" name="Google Shape;426;p19"/>
          <p:cNvSpPr/>
          <p:nvPr/>
        </p:nvSpPr>
        <p:spPr>
          <a:xfrm>
            <a:off x="6611387" y="2054196"/>
            <a:ext cx="2405780" cy="234591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18" name="Google Shape;434;p19"/>
          <p:cNvSpPr txBox="1"/>
          <p:nvPr/>
        </p:nvSpPr>
        <p:spPr>
          <a:xfrm>
            <a:off x="6696731" y="5207637"/>
            <a:ext cx="2405781" cy="11354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Calibri"/>
              <a:buNone/>
            </a:pPr>
            <a:r>
              <a:rPr lang="en-GB" sz="1700" b="0" i="0" u="none" strike="noStrike" cap="none" dirty="0" smtClean="0">
                <a:solidFill>
                  <a:srgbClr val="000000"/>
                </a:solidFill>
                <a:latin typeface="Calibri"/>
                <a:ea typeface="Calibri"/>
                <a:cs typeface="Calibri"/>
                <a:sym typeface="Calibri"/>
              </a:rPr>
              <a:t>Volunteering </a:t>
            </a:r>
            <a:r>
              <a:rPr lang="en-GB" sz="1700" b="0" i="0" u="none" strike="noStrike" cap="none" dirty="0">
                <a:solidFill>
                  <a:srgbClr val="000000"/>
                </a:solidFill>
                <a:latin typeface="Calibri"/>
                <a:ea typeface="Calibri"/>
                <a:cs typeface="Calibri"/>
                <a:sym typeface="Calibri"/>
              </a:rPr>
              <a:t>programmes</a:t>
            </a:r>
            <a:endParaRPr sz="1700" b="0"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600"/>
              <a:buFont typeface="Calibri"/>
              <a:buNone/>
            </a:pPr>
            <a:r>
              <a:rPr lang="en-GB" sz="1700" b="0" i="0" u="none" strike="noStrike" cap="none" dirty="0">
                <a:solidFill>
                  <a:srgbClr val="000000"/>
                </a:solidFill>
                <a:latin typeface="Calibri"/>
                <a:ea typeface="Calibri"/>
                <a:cs typeface="Calibri"/>
                <a:sym typeface="Calibri"/>
              </a:rPr>
              <a:t>RAG (Raising and Giving)</a:t>
            </a:r>
            <a:endParaRPr sz="1700" b="0" i="0" u="none" strike="noStrike" cap="none" dirty="0">
              <a:solidFill>
                <a:srgbClr val="000000"/>
              </a:solidFill>
              <a:sym typeface="Arial"/>
            </a:endParaRPr>
          </a:p>
          <a:p>
            <a:pPr marL="0" marR="0" lvl="0" indent="0" algn="l" rtl="0">
              <a:lnSpc>
                <a:spcPct val="100000"/>
              </a:lnSpc>
              <a:spcBef>
                <a:spcPts val="0"/>
              </a:spcBef>
              <a:spcAft>
                <a:spcPts val="0"/>
              </a:spcAft>
              <a:buClr>
                <a:schemeClr val="dk1"/>
              </a:buClr>
              <a:buSzPts val="2400"/>
              <a:buFont typeface="Calibri"/>
              <a:buNone/>
            </a:pPr>
            <a:endParaRPr sz="1700" b="0" i="0" u="none" strike="noStrike" cap="none" dirty="0">
              <a:solidFill>
                <a:srgbClr val="621360"/>
              </a:solidFill>
              <a:latin typeface="Calibri"/>
              <a:ea typeface="Calibri"/>
              <a:cs typeface="Calibri"/>
              <a:sym typeface="Calibri"/>
            </a:endParaRPr>
          </a:p>
        </p:txBody>
      </p:sp>
      <p:sp>
        <p:nvSpPr>
          <p:cNvPr id="19" name="Google Shape;430;p19"/>
          <p:cNvSpPr/>
          <p:nvPr/>
        </p:nvSpPr>
        <p:spPr>
          <a:xfrm>
            <a:off x="9276163" y="2058545"/>
            <a:ext cx="2405780" cy="2345912"/>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grpSp>
        <p:nvGrpSpPr>
          <p:cNvPr id="20" name="Google Shape;431;p19"/>
          <p:cNvGrpSpPr/>
          <p:nvPr/>
        </p:nvGrpSpPr>
        <p:grpSpPr>
          <a:xfrm>
            <a:off x="9908392" y="4171037"/>
            <a:ext cx="1203774" cy="1076854"/>
            <a:chOff x="1753000" y="2130620"/>
            <a:chExt cx="953389" cy="871946"/>
          </a:xfrm>
          <a:solidFill>
            <a:srgbClr val="621360"/>
          </a:solidFill>
        </p:grpSpPr>
        <p:sp>
          <p:nvSpPr>
            <p:cNvPr id="21" name="Google Shape;432;p19"/>
            <p:cNvSpPr/>
            <p:nvPr/>
          </p:nvSpPr>
          <p:spPr>
            <a:xfrm>
              <a:off x="1753000" y="2130620"/>
              <a:ext cx="953389" cy="871946"/>
            </a:xfrm>
            <a:prstGeom prst="ellipse">
              <a:avLst/>
            </a:pr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22" name="Google Shape;433;p19"/>
            <p:cNvSpPr txBox="1"/>
            <p:nvPr/>
          </p:nvSpPr>
          <p:spPr>
            <a:xfrm>
              <a:off x="1770926" y="2443632"/>
              <a:ext cx="917536" cy="245921"/>
            </a:xfrm>
            <a:prstGeom prst="rect">
              <a:avLst/>
            </a:prstGeom>
            <a:grp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100"/>
                <a:buFont typeface="Calibri"/>
                <a:buNone/>
              </a:pPr>
              <a:r>
                <a:rPr lang="en-GB" sz="1100" b="1" i="0" u="none" strike="noStrike" cap="none" dirty="0">
                  <a:solidFill>
                    <a:srgbClr val="FFFFFF"/>
                  </a:solidFill>
                  <a:latin typeface="Calibri"/>
                  <a:ea typeface="Calibri"/>
                  <a:cs typeface="Calibri"/>
                  <a:sym typeface="Calibri"/>
                </a:rPr>
                <a:t>OTHER OPPORTUNITIES</a:t>
              </a:r>
              <a:endParaRPr sz="1400" b="0" i="0" u="none" strike="noStrike" cap="none" dirty="0">
                <a:solidFill>
                  <a:srgbClr val="000000"/>
                </a:solidFill>
                <a:latin typeface="Arial"/>
                <a:ea typeface="Arial"/>
                <a:cs typeface="Arial"/>
                <a:sym typeface="Arial"/>
              </a:endParaRPr>
            </a:p>
          </p:txBody>
        </p:sp>
      </p:grpSp>
      <p:grpSp>
        <p:nvGrpSpPr>
          <p:cNvPr id="23" name="Google Shape;427;p19"/>
          <p:cNvGrpSpPr/>
          <p:nvPr/>
        </p:nvGrpSpPr>
        <p:grpSpPr>
          <a:xfrm>
            <a:off x="7175709" y="4171036"/>
            <a:ext cx="1203776" cy="1076854"/>
            <a:chOff x="1753000" y="2130620"/>
            <a:chExt cx="953389" cy="871946"/>
          </a:xfrm>
          <a:solidFill>
            <a:srgbClr val="621360"/>
          </a:solidFill>
        </p:grpSpPr>
        <p:sp>
          <p:nvSpPr>
            <p:cNvPr id="24" name="Google Shape;428;p19"/>
            <p:cNvSpPr/>
            <p:nvPr/>
          </p:nvSpPr>
          <p:spPr>
            <a:xfrm>
              <a:off x="1753000" y="2130620"/>
              <a:ext cx="953389" cy="871946"/>
            </a:xfrm>
            <a:prstGeom prst="ellipse">
              <a:avLst/>
            </a:pr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25" name="Google Shape;429;p19"/>
            <p:cNvSpPr txBox="1"/>
            <p:nvPr/>
          </p:nvSpPr>
          <p:spPr>
            <a:xfrm>
              <a:off x="1791381" y="2592404"/>
              <a:ext cx="914306" cy="227105"/>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100"/>
                <a:buFont typeface="Calibri"/>
                <a:buNone/>
              </a:pPr>
              <a:r>
                <a:rPr lang="en-GB" sz="1100" b="1" i="0" u="none" strike="noStrike" cap="none" dirty="0">
                  <a:solidFill>
                    <a:srgbClr val="FFFFFF"/>
                  </a:solidFill>
                  <a:latin typeface="Calibri"/>
                  <a:ea typeface="Calibri"/>
                  <a:cs typeface="Calibri"/>
                  <a:sym typeface="Calibri"/>
                </a:rPr>
                <a:t>VOLUNTEERING AND FUNDRAISING</a:t>
              </a:r>
              <a:endParaRPr sz="14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1892191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21360"/>
        </a:solidFill>
        <a:effectLst/>
      </p:bgPr>
    </p:bg>
    <p:spTree>
      <p:nvGrpSpPr>
        <p:cNvPr id="1" name="Shape 359"/>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1947" y="177387"/>
            <a:ext cx="1007999" cy="360000"/>
          </a:xfrm>
          <a:prstGeom prst="rect">
            <a:avLst/>
          </a:prstGeom>
        </p:spPr>
      </p:pic>
      <p:sp>
        <p:nvSpPr>
          <p:cNvPr id="3" name="Google Shape;263;p23"/>
          <p:cNvSpPr/>
          <p:nvPr/>
        </p:nvSpPr>
        <p:spPr>
          <a:xfrm>
            <a:off x="474931" y="369495"/>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5" name="Google Shape;263;p23"/>
          <p:cNvSpPr/>
          <p:nvPr/>
        </p:nvSpPr>
        <p:spPr>
          <a:xfrm>
            <a:off x="1744266" y="374619"/>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6" name="Google Shape;263;p23"/>
          <p:cNvSpPr/>
          <p:nvPr/>
        </p:nvSpPr>
        <p:spPr>
          <a:xfrm>
            <a:off x="478898" y="1867590"/>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7" name="Google Shape;263;p23"/>
          <p:cNvSpPr/>
          <p:nvPr/>
        </p:nvSpPr>
        <p:spPr>
          <a:xfrm>
            <a:off x="1751660" y="1878841"/>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8" name="Google Shape;263;p23"/>
          <p:cNvSpPr/>
          <p:nvPr/>
        </p:nvSpPr>
        <p:spPr>
          <a:xfrm>
            <a:off x="3014041" y="359761"/>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9" name="Google Shape;263;p23"/>
          <p:cNvSpPr/>
          <p:nvPr/>
        </p:nvSpPr>
        <p:spPr>
          <a:xfrm>
            <a:off x="4283376" y="340492"/>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10" name="Google Shape;263;p23"/>
          <p:cNvSpPr/>
          <p:nvPr/>
        </p:nvSpPr>
        <p:spPr>
          <a:xfrm>
            <a:off x="3026466" y="1867590"/>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11" name="Google Shape;263;p23"/>
          <p:cNvSpPr/>
          <p:nvPr/>
        </p:nvSpPr>
        <p:spPr>
          <a:xfrm>
            <a:off x="4290437" y="1878841"/>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12" name="Google Shape;263;p23"/>
          <p:cNvSpPr/>
          <p:nvPr/>
        </p:nvSpPr>
        <p:spPr>
          <a:xfrm>
            <a:off x="5554352" y="358967"/>
            <a:ext cx="1193887" cy="1125635"/>
          </a:xfrm>
          <a:prstGeom prst="ellipse">
            <a:avLst/>
          </a:prstGeom>
          <a:noFill/>
          <a:ln w="57150" cap="flat" cmpd="sng">
            <a:solidFill>
              <a:schemeClr val="bg2">
                <a:lumMod val="85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13" name="Google Shape;263;p23"/>
          <p:cNvSpPr/>
          <p:nvPr/>
        </p:nvSpPr>
        <p:spPr>
          <a:xfrm>
            <a:off x="6819060" y="350279"/>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14" name="Google Shape;263;p23"/>
          <p:cNvSpPr/>
          <p:nvPr/>
        </p:nvSpPr>
        <p:spPr>
          <a:xfrm>
            <a:off x="5553422" y="1867590"/>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15" name="Google Shape;263;p23"/>
          <p:cNvSpPr/>
          <p:nvPr/>
        </p:nvSpPr>
        <p:spPr>
          <a:xfrm>
            <a:off x="6817393" y="1878841"/>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16" name="Google Shape;263;p23"/>
          <p:cNvSpPr/>
          <p:nvPr/>
        </p:nvSpPr>
        <p:spPr>
          <a:xfrm>
            <a:off x="8083768" y="378295"/>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17" name="Google Shape;263;p23"/>
          <p:cNvSpPr/>
          <p:nvPr/>
        </p:nvSpPr>
        <p:spPr>
          <a:xfrm>
            <a:off x="471688" y="5053592"/>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18" name="Google Shape;263;p23"/>
          <p:cNvSpPr/>
          <p:nvPr/>
        </p:nvSpPr>
        <p:spPr>
          <a:xfrm>
            <a:off x="8099394" y="1888705"/>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19" name="Google Shape;263;p23"/>
          <p:cNvSpPr/>
          <p:nvPr/>
        </p:nvSpPr>
        <p:spPr>
          <a:xfrm>
            <a:off x="3035408" y="5051459"/>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20" name="TextBox 19"/>
          <p:cNvSpPr txBox="1"/>
          <p:nvPr/>
        </p:nvSpPr>
        <p:spPr>
          <a:xfrm>
            <a:off x="706770" y="1492391"/>
            <a:ext cx="938667"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Acting</a:t>
            </a:r>
          </a:p>
        </p:txBody>
      </p:sp>
      <p:sp>
        <p:nvSpPr>
          <p:cNvPr id="21" name="TextBox 20"/>
          <p:cNvSpPr txBox="1"/>
          <p:nvPr/>
        </p:nvSpPr>
        <p:spPr>
          <a:xfrm>
            <a:off x="1734823" y="1490506"/>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Entrepreneurs</a:t>
            </a:r>
          </a:p>
        </p:txBody>
      </p:sp>
      <p:sp>
        <p:nvSpPr>
          <p:cNvPr id="22" name="TextBox 21"/>
          <p:cNvSpPr txBox="1"/>
          <p:nvPr/>
        </p:nvSpPr>
        <p:spPr>
          <a:xfrm>
            <a:off x="3098229" y="1500172"/>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Harry Potter</a:t>
            </a:r>
          </a:p>
        </p:txBody>
      </p:sp>
      <p:sp>
        <p:nvSpPr>
          <p:cNvPr id="23" name="TextBox 22"/>
          <p:cNvSpPr txBox="1"/>
          <p:nvPr/>
        </p:nvSpPr>
        <p:spPr>
          <a:xfrm>
            <a:off x="4434294" y="3055555"/>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Portuguese</a:t>
            </a:r>
          </a:p>
        </p:txBody>
      </p:sp>
      <p:sp>
        <p:nvSpPr>
          <p:cNvPr id="24" name="TextBox 23"/>
          <p:cNvSpPr txBox="1"/>
          <p:nvPr/>
        </p:nvSpPr>
        <p:spPr>
          <a:xfrm>
            <a:off x="7082559" y="4630887"/>
            <a:ext cx="815005"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Marvel</a:t>
            </a:r>
          </a:p>
        </p:txBody>
      </p:sp>
      <p:sp>
        <p:nvSpPr>
          <p:cNvPr id="25" name="TextBox 24"/>
          <p:cNvSpPr txBox="1"/>
          <p:nvPr/>
        </p:nvSpPr>
        <p:spPr>
          <a:xfrm>
            <a:off x="424107" y="4626256"/>
            <a:ext cx="2271349"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       Vegan </a:t>
            </a:r>
          </a:p>
        </p:txBody>
      </p:sp>
      <p:sp>
        <p:nvSpPr>
          <p:cNvPr id="26" name="TextBox 25"/>
          <p:cNvSpPr txBox="1"/>
          <p:nvPr/>
        </p:nvSpPr>
        <p:spPr>
          <a:xfrm>
            <a:off x="5390564" y="3066806"/>
            <a:ext cx="1519601" cy="274320"/>
          </a:xfrm>
          <a:prstGeom prst="rect">
            <a:avLst/>
          </a:prstGeom>
          <a:ln>
            <a:noFill/>
          </a:ln>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  Ultimate Frisbee</a:t>
            </a:r>
          </a:p>
        </p:txBody>
      </p:sp>
      <p:sp>
        <p:nvSpPr>
          <p:cNvPr id="27" name="TextBox 26"/>
          <p:cNvSpPr txBox="1"/>
          <p:nvPr/>
        </p:nvSpPr>
        <p:spPr>
          <a:xfrm>
            <a:off x="3281424" y="3045393"/>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Rugby</a:t>
            </a:r>
          </a:p>
        </p:txBody>
      </p:sp>
      <p:sp>
        <p:nvSpPr>
          <p:cNvPr id="28" name="TextBox 27"/>
          <p:cNvSpPr txBox="1"/>
          <p:nvPr/>
        </p:nvSpPr>
        <p:spPr>
          <a:xfrm>
            <a:off x="6991725" y="1515566"/>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Quidditch</a:t>
            </a:r>
          </a:p>
        </p:txBody>
      </p:sp>
      <p:sp>
        <p:nvSpPr>
          <p:cNvPr id="29" name="TextBox 28"/>
          <p:cNvSpPr txBox="1"/>
          <p:nvPr/>
        </p:nvSpPr>
        <p:spPr>
          <a:xfrm>
            <a:off x="8154924" y="1522432"/>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Rock Society</a:t>
            </a:r>
          </a:p>
        </p:txBody>
      </p:sp>
      <p:sp>
        <p:nvSpPr>
          <p:cNvPr id="30" name="TextBox 29"/>
          <p:cNvSpPr txBox="1"/>
          <p:nvPr/>
        </p:nvSpPr>
        <p:spPr>
          <a:xfrm>
            <a:off x="6959112" y="3073373"/>
            <a:ext cx="991898" cy="274320"/>
          </a:xfrm>
          <a:prstGeom prst="rect">
            <a:avLst/>
          </a:prstGeom>
          <a:ln>
            <a:noFill/>
          </a:ln>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Rounders</a:t>
            </a:r>
          </a:p>
        </p:txBody>
      </p:sp>
      <p:sp>
        <p:nvSpPr>
          <p:cNvPr id="31" name="TextBox 30"/>
          <p:cNvSpPr txBox="1"/>
          <p:nvPr/>
        </p:nvSpPr>
        <p:spPr>
          <a:xfrm>
            <a:off x="2014770" y="3049323"/>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Poetry</a:t>
            </a:r>
          </a:p>
        </p:txBody>
      </p:sp>
      <p:sp>
        <p:nvSpPr>
          <p:cNvPr id="32" name="TextBox 31"/>
          <p:cNvSpPr txBox="1"/>
          <p:nvPr/>
        </p:nvSpPr>
        <p:spPr>
          <a:xfrm>
            <a:off x="4605158" y="4637035"/>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LGBT+</a:t>
            </a:r>
          </a:p>
        </p:txBody>
      </p:sp>
      <p:sp>
        <p:nvSpPr>
          <p:cNvPr id="33" name="TextBox 32"/>
          <p:cNvSpPr txBox="1"/>
          <p:nvPr/>
        </p:nvSpPr>
        <p:spPr>
          <a:xfrm>
            <a:off x="3414432" y="4642348"/>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ACS</a:t>
            </a:r>
          </a:p>
        </p:txBody>
      </p:sp>
      <p:sp>
        <p:nvSpPr>
          <p:cNvPr id="34" name="TextBox 33"/>
          <p:cNvSpPr txBox="1"/>
          <p:nvPr/>
        </p:nvSpPr>
        <p:spPr>
          <a:xfrm>
            <a:off x="515956" y="6242672"/>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Gospel Choir</a:t>
            </a:r>
          </a:p>
        </p:txBody>
      </p:sp>
      <p:sp>
        <p:nvSpPr>
          <p:cNvPr id="35" name="TextBox 34"/>
          <p:cNvSpPr txBox="1"/>
          <p:nvPr/>
        </p:nvSpPr>
        <p:spPr>
          <a:xfrm>
            <a:off x="8330107" y="3066806"/>
            <a:ext cx="703971"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Dance</a:t>
            </a:r>
          </a:p>
        </p:txBody>
      </p:sp>
      <p:sp>
        <p:nvSpPr>
          <p:cNvPr id="36" name="TextBox 35"/>
          <p:cNvSpPr txBox="1"/>
          <p:nvPr/>
        </p:nvSpPr>
        <p:spPr>
          <a:xfrm>
            <a:off x="5926045" y="6214276"/>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Boxing</a:t>
            </a:r>
          </a:p>
        </p:txBody>
      </p:sp>
      <p:sp>
        <p:nvSpPr>
          <p:cNvPr id="37" name="TextBox 36"/>
          <p:cNvSpPr txBox="1"/>
          <p:nvPr/>
        </p:nvSpPr>
        <p:spPr>
          <a:xfrm>
            <a:off x="8224376" y="4619179"/>
            <a:ext cx="1416382" cy="503084"/>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   Amnesty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International</a:t>
            </a:r>
          </a:p>
        </p:txBody>
      </p:sp>
      <p:sp>
        <p:nvSpPr>
          <p:cNvPr id="38" name="TextBox 37"/>
          <p:cNvSpPr txBox="1"/>
          <p:nvPr/>
        </p:nvSpPr>
        <p:spPr>
          <a:xfrm>
            <a:off x="5439402" y="1509043"/>
            <a:ext cx="1451360" cy="274320"/>
          </a:xfrm>
          <a:prstGeom prst="rect">
            <a:avLst/>
          </a:prstGeom>
          <a:ln>
            <a:noFill/>
          </a:ln>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AI a</a:t>
            </a:r>
            <a:r>
              <a:rPr kumimoji="0" lang="en-GB" sz="1400" b="1" i="0" u="none" strike="noStrike" kern="1200" cap="none" spc="0" normalizeH="0" baseline="0" noProof="0" dirty="0">
                <a:ln>
                  <a:noFill/>
                </a:ln>
                <a:solidFill>
                  <a:schemeClr val="bg1"/>
                </a:solidFill>
                <a:effectLst/>
                <a:uLnTx/>
                <a:uFillTx/>
                <a:latin typeface="Calibri" panose="020F0502020204030204"/>
                <a:ea typeface="+mn-ea"/>
                <a:cs typeface="+mn-cs"/>
              </a:rPr>
              <a:t>n</a:t>
            </a: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d Robotics</a:t>
            </a:r>
          </a:p>
        </p:txBody>
      </p:sp>
      <p:sp>
        <p:nvSpPr>
          <p:cNvPr id="39" name="TextBox 38"/>
          <p:cNvSpPr txBox="1"/>
          <p:nvPr/>
        </p:nvSpPr>
        <p:spPr>
          <a:xfrm>
            <a:off x="3079676" y="6233792"/>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Cheerleading</a:t>
            </a:r>
          </a:p>
        </p:txBody>
      </p:sp>
      <p:sp>
        <p:nvSpPr>
          <p:cNvPr id="40" name="TextBox 39"/>
          <p:cNvSpPr txBox="1"/>
          <p:nvPr/>
        </p:nvSpPr>
        <p:spPr>
          <a:xfrm>
            <a:off x="4478471" y="1493616"/>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Cinema</a:t>
            </a:r>
          </a:p>
        </p:txBody>
      </p:sp>
      <p:sp>
        <p:nvSpPr>
          <p:cNvPr id="41" name="TextBox 40"/>
          <p:cNvSpPr txBox="1"/>
          <p:nvPr/>
        </p:nvSpPr>
        <p:spPr>
          <a:xfrm>
            <a:off x="656522" y="3045628"/>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Comedy</a:t>
            </a:r>
          </a:p>
        </p:txBody>
      </p:sp>
      <p:sp>
        <p:nvSpPr>
          <p:cNvPr id="42" name="TextBox 41"/>
          <p:cNvSpPr txBox="1"/>
          <p:nvPr/>
        </p:nvSpPr>
        <p:spPr>
          <a:xfrm>
            <a:off x="1681847" y="4642348"/>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Political Union</a:t>
            </a:r>
          </a:p>
        </p:txBody>
      </p:sp>
      <p:sp>
        <p:nvSpPr>
          <p:cNvPr id="43" name="TextBox 42"/>
          <p:cNvSpPr txBox="1"/>
          <p:nvPr/>
        </p:nvSpPr>
        <p:spPr>
          <a:xfrm>
            <a:off x="5785665" y="4643620"/>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First Aid</a:t>
            </a:r>
          </a:p>
        </p:txBody>
      </p:sp>
      <p:sp>
        <p:nvSpPr>
          <p:cNvPr id="44" name="Google Shape;263;p23"/>
          <p:cNvSpPr/>
          <p:nvPr/>
        </p:nvSpPr>
        <p:spPr>
          <a:xfrm>
            <a:off x="1746494" y="5053592"/>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45" name="Google Shape;263;p23"/>
          <p:cNvSpPr/>
          <p:nvPr/>
        </p:nvSpPr>
        <p:spPr>
          <a:xfrm>
            <a:off x="4310214" y="5039260"/>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46" name="TextBox 45"/>
          <p:cNvSpPr txBox="1"/>
          <p:nvPr/>
        </p:nvSpPr>
        <p:spPr>
          <a:xfrm>
            <a:off x="2008142" y="6223900"/>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Softball</a:t>
            </a:r>
          </a:p>
        </p:txBody>
      </p:sp>
      <p:sp>
        <p:nvSpPr>
          <p:cNvPr id="47" name="TextBox 46"/>
          <p:cNvSpPr txBox="1"/>
          <p:nvPr/>
        </p:nvSpPr>
        <p:spPr>
          <a:xfrm>
            <a:off x="4348963" y="6233792"/>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Mathematics</a:t>
            </a:r>
          </a:p>
        </p:txBody>
      </p:sp>
      <p:sp>
        <p:nvSpPr>
          <p:cNvPr id="48" name="TextBox 47"/>
          <p:cNvSpPr txBox="1"/>
          <p:nvPr/>
        </p:nvSpPr>
        <p:spPr>
          <a:xfrm>
            <a:off x="7070500" y="6200568"/>
            <a:ext cx="1416382" cy="274320"/>
          </a:xfrm>
          <a:prstGeom prst="rect">
            <a:avLst/>
          </a:prstGeom>
          <a:ln>
            <a:no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bg1"/>
                </a:solidFill>
                <a:effectLst/>
                <a:uLnTx/>
                <a:uFillTx/>
                <a:latin typeface="Calibri" panose="020F0502020204030204"/>
                <a:ea typeface="+mn-ea"/>
                <a:cs typeface="+mn-cs"/>
              </a:rPr>
              <a:t>Cuban Salsa</a:t>
            </a:r>
          </a:p>
        </p:txBody>
      </p:sp>
      <p:pic>
        <p:nvPicPr>
          <p:cNvPr id="49" name="Picture 2" descr="Group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692" y="628303"/>
            <a:ext cx="592570" cy="59257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0" name="Picture 4" descr="Group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8474" y="660899"/>
            <a:ext cx="540861" cy="54086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1" name="Picture 6" descr="Group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071" y="564667"/>
            <a:ext cx="691722" cy="691722"/>
          </a:xfrm>
          <a:prstGeom prst="rect">
            <a:avLst/>
          </a:prstGeom>
          <a:solidFill>
            <a:schemeClr val="bg1"/>
          </a:solidFill>
          <a:ln>
            <a:noFill/>
          </a:ln>
          <a:extLst/>
        </p:spPr>
      </p:pic>
      <p:pic>
        <p:nvPicPr>
          <p:cNvPr id="52" name="Picture 8" descr="Group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114" y="566739"/>
            <a:ext cx="702680" cy="7026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3" name="Picture 10" descr="Group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2448" y="636047"/>
            <a:ext cx="623743" cy="62374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4" name="Picture 12" descr="Group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53978" y="640789"/>
            <a:ext cx="554580" cy="5545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5" name="Picture 14" descr="Group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25398" y="639588"/>
            <a:ext cx="541881" cy="54188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6" name="Picture 16" descr="Group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416" y="5245121"/>
            <a:ext cx="675698" cy="67569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7" name="Picture 18" descr="Group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88742" y="5339858"/>
            <a:ext cx="509390" cy="50939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8" name="Picture 20" descr="Group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0816" y="2152112"/>
            <a:ext cx="576086" cy="57608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9" name="Picture 22" descr="Group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5984" y="5252926"/>
            <a:ext cx="718027" cy="71802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0" name="Picture 24" descr="Group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25398" y="2176400"/>
            <a:ext cx="541881" cy="54188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1" name="Picture 28" descr="Group 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14770" y="2136372"/>
            <a:ext cx="651069" cy="65106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2" name="Picture 30" descr="Group Logo"/>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63743" y="2101557"/>
            <a:ext cx="581130" cy="58113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3" name="Picture 30" descr="Group Logo"/>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74517" y="2109447"/>
            <a:ext cx="581130" cy="58113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4" name="Picture 32" descr="Group 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68404" y="2127787"/>
            <a:ext cx="668728" cy="66872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5" name="Picture 34" descr="Group Logo"/>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16592" y="5350299"/>
            <a:ext cx="581130" cy="58113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6" name="Google Shape;263;p23"/>
          <p:cNvSpPr/>
          <p:nvPr/>
        </p:nvSpPr>
        <p:spPr>
          <a:xfrm>
            <a:off x="478898" y="3384432"/>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67" name="Google Shape;263;p23"/>
          <p:cNvSpPr/>
          <p:nvPr/>
        </p:nvSpPr>
        <p:spPr>
          <a:xfrm>
            <a:off x="1751660" y="3395683"/>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68" name="Google Shape;263;p23"/>
          <p:cNvSpPr/>
          <p:nvPr/>
        </p:nvSpPr>
        <p:spPr>
          <a:xfrm>
            <a:off x="3026466" y="3384432"/>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69" name="Google Shape;263;p23"/>
          <p:cNvSpPr/>
          <p:nvPr/>
        </p:nvSpPr>
        <p:spPr>
          <a:xfrm>
            <a:off x="4290437" y="3395683"/>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70" name="Google Shape;263;p23"/>
          <p:cNvSpPr/>
          <p:nvPr/>
        </p:nvSpPr>
        <p:spPr>
          <a:xfrm>
            <a:off x="5553422" y="3384432"/>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71" name="Google Shape;263;p23"/>
          <p:cNvSpPr/>
          <p:nvPr/>
        </p:nvSpPr>
        <p:spPr>
          <a:xfrm>
            <a:off x="8166690" y="3395683"/>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72" name="Google Shape;263;p23"/>
          <p:cNvSpPr/>
          <p:nvPr/>
        </p:nvSpPr>
        <p:spPr>
          <a:xfrm>
            <a:off x="6829214" y="3394086"/>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73" name="Google Shape;263;p23"/>
          <p:cNvSpPr/>
          <p:nvPr/>
        </p:nvSpPr>
        <p:spPr>
          <a:xfrm>
            <a:off x="5647896" y="4989271"/>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sp>
        <p:nvSpPr>
          <p:cNvPr id="74" name="Google Shape;263;p23"/>
          <p:cNvSpPr/>
          <p:nvPr/>
        </p:nvSpPr>
        <p:spPr>
          <a:xfrm>
            <a:off x="6922702" y="4977072"/>
            <a:ext cx="1193887" cy="1125635"/>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1200" cap="none" spc="0" normalizeH="0" baseline="0" noProof="0" dirty="0">
              <a:ln>
                <a:noFill/>
              </a:ln>
              <a:solidFill>
                <a:schemeClr val="bg1"/>
              </a:solidFill>
              <a:effectLst/>
              <a:uLnTx/>
              <a:uFillTx/>
              <a:latin typeface="Calibri" panose="020F0502020204030204"/>
              <a:ea typeface="Roboto Condensed"/>
              <a:cs typeface="Roboto Condensed"/>
              <a:sym typeface="Roboto Condensed"/>
            </a:endParaRPr>
          </a:p>
        </p:txBody>
      </p:sp>
      <p:pic>
        <p:nvPicPr>
          <p:cNvPr id="75" name="Picture 36" descr="Group 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31421" y="5244111"/>
            <a:ext cx="636901" cy="63690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6" name="Picture 38" descr="Group Log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03275" y="3728235"/>
            <a:ext cx="513085" cy="51308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7" name="Picture 40" descr="Group Logo"/>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365971" y="3699253"/>
            <a:ext cx="514875" cy="5148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8" name="Picture 42" descr="Group Logo"/>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264950" y="5289319"/>
            <a:ext cx="506198" cy="50619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9" name="Picture 44" descr="Group Logo"/>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864042" y="3687231"/>
            <a:ext cx="556271" cy="55627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0" name="Picture 48" descr="Image result for marvel logo"/>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011552" y="3795568"/>
            <a:ext cx="886012" cy="31667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1" name="Picture 50" descr="Group Logo"/>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582698" y="3665455"/>
            <a:ext cx="669817" cy="66981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2" name="Picture 52" descr="Group Logo"/>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633887" y="2185795"/>
            <a:ext cx="551007" cy="5510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3" name="Picture 54" descr="Group Logo"/>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7255" y="3645339"/>
            <a:ext cx="640053" cy="64005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4" name="Picture 56" descr="Group Logo"/>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031572" y="3638473"/>
            <a:ext cx="640053" cy="64005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5" name="TextBox 84">
            <a:hlinkClick r:id="rId30" action="ppaction://hlinkfile"/>
          </p:cNvPr>
          <p:cNvSpPr txBox="1"/>
          <p:nvPr/>
        </p:nvSpPr>
        <p:spPr>
          <a:xfrm>
            <a:off x="8272496" y="5513382"/>
            <a:ext cx="2736523" cy="323385"/>
          </a:xfrm>
          <a:prstGeom prst="rect">
            <a:avLst/>
          </a:prstGeom>
          <a:ln>
            <a:noFill/>
          </a:ln>
        </p:spPr>
        <p:txBody>
          <a:bodyPr vert="horz" wrap="square" lIns="91440" tIns="45720" rIns="91440" bIns="45720" rtlCol="0" anchor="b">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smtClean="0">
                <a:ln>
                  <a:noFill/>
                </a:ln>
                <a:solidFill>
                  <a:schemeClr val="bg1"/>
                </a:solidFill>
                <a:effectLst/>
                <a:uLnTx/>
                <a:uFillTx/>
                <a:latin typeface="Calibri" panose="020F0502020204030204"/>
                <a:ea typeface="+mn-ea"/>
                <a:cs typeface="+mn-cs"/>
              </a:rPr>
              <a:t>uspu.net/activities/societies</a:t>
            </a:r>
          </a:p>
        </p:txBody>
      </p:sp>
      <p:sp>
        <p:nvSpPr>
          <p:cNvPr id="86" name="Rectangle 85"/>
          <p:cNvSpPr/>
          <p:nvPr/>
        </p:nvSpPr>
        <p:spPr>
          <a:xfrm>
            <a:off x="11831439" y="2029522"/>
            <a:ext cx="126000" cy="450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p:cNvSpPr/>
          <p:nvPr/>
        </p:nvSpPr>
        <p:spPr>
          <a:xfrm>
            <a:off x="11473389" y="2029522"/>
            <a:ext cx="126000" cy="450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5581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
        <p:nvSpPr>
          <p:cNvPr id="8" name="Oval 7"/>
          <p:cNvSpPr/>
          <p:nvPr/>
        </p:nvSpPr>
        <p:spPr>
          <a:xfrm>
            <a:off x="2659671" y="3573230"/>
            <a:ext cx="2311879" cy="21312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cxnSp>
        <p:nvCxnSpPr>
          <p:cNvPr id="9" name="Straight Connector 8"/>
          <p:cNvCxnSpPr/>
          <p:nvPr/>
        </p:nvCxnSpPr>
        <p:spPr>
          <a:xfrm flipH="1">
            <a:off x="1370937" y="4099754"/>
            <a:ext cx="690101" cy="1"/>
          </a:xfrm>
          <a:prstGeom prst="line">
            <a:avLst/>
          </a:prstGeom>
          <a:noFill/>
          <a:ln w="19050" cap="flat" cmpd="sng" algn="ctr">
            <a:solidFill>
              <a:sysClr val="window" lastClr="FFFFFF">
                <a:lumMod val="75000"/>
              </a:sysClr>
            </a:solidFill>
            <a:prstDash val="solid"/>
            <a:miter lim="800000"/>
          </a:ln>
          <a:effectLst/>
        </p:spPr>
      </p:cxnSp>
      <p:cxnSp>
        <p:nvCxnSpPr>
          <p:cNvPr id="10" name="Straight Connector 9"/>
          <p:cNvCxnSpPr/>
          <p:nvPr/>
        </p:nvCxnSpPr>
        <p:spPr>
          <a:xfrm>
            <a:off x="2221036" y="4368994"/>
            <a:ext cx="0" cy="1140314"/>
          </a:xfrm>
          <a:prstGeom prst="line">
            <a:avLst/>
          </a:prstGeom>
          <a:noFill/>
          <a:ln w="19050" cap="flat" cmpd="sng" algn="ctr">
            <a:solidFill>
              <a:srgbClr val="5B9BD5"/>
            </a:solidFill>
            <a:prstDash val="solid"/>
            <a:miter lim="800000"/>
          </a:ln>
          <a:effectLst/>
        </p:spPr>
      </p:cxnSp>
      <p:sp>
        <p:nvSpPr>
          <p:cNvPr id="11" name="TextBox 10"/>
          <p:cNvSpPr txBox="1"/>
          <p:nvPr/>
        </p:nvSpPr>
        <p:spPr>
          <a:xfrm>
            <a:off x="1607361" y="5591460"/>
            <a:ext cx="121665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smtClean="0">
                <a:ln>
                  <a:noFill/>
                </a:ln>
                <a:solidFill>
                  <a:schemeClr val="tx2"/>
                </a:solidFill>
                <a:effectLst/>
                <a:uLnTx/>
                <a:uFillTx/>
                <a:latin typeface="Calibri" panose="020F0502020204030204"/>
                <a:ea typeface="+mn-ea"/>
                <a:cs typeface="+mn-cs"/>
              </a:rPr>
              <a:t>ACADEMIC</a:t>
            </a:r>
            <a:endParaRPr kumimoji="0" lang="en-GB" sz="16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sp>
        <p:nvSpPr>
          <p:cNvPr id="12" name="Oval 11"/>
          <p:cNvSpPr/>
          <p:nvPr/>
        </p:nvSpPr>
        <p:spPr>
          <a:xfrm>
            <a:off x="2173556" y="5483460"/>
            <a:ext cx="108000" cy="108000"/>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smtClean="0">
              <a:ln>
                <a:noFill/>
              </a:ln>
              <a:solidFill>
                <a:schemeClr val="tx2"/>
              </a:solidFill>
              <a:effectLst/>
              <a:uLnTx/>
              <a:uFillTx/>
              <a:latin typeface="Calibri" panose="020F0502020204030204"/>
              <a:ea typeface="+mn-ea"/>
              <a:cs typeface="+mn-cs"/>
            </a:endParaRPr>
          </a:p>
        </p:txBody>
      </p:sp>
      <p:cxnSp>
        <p:nvCxnSpPr>
          <p:cNvPr id="13" name="Straight Connector 12"/>
          <p:cNvCxnSpPr/>
          <p:nvPr/>
        </p:nvCxnSpPr>
        <p:spPr>
          <a:xfrm>
            <a:off x="10132247" y="4112564"/>
            <a:ext cx="1237469" cy="1792"/>
          </a:xfrm>
          <a:prstGeom prst="line">
            <a:avLst/>
          </a:prstGeom>
          <a:noFill/>
          <a:ln w="19050" cap="flat" cmpd="sng" algn="ctr">
            <a:solidFill>
              <a:sysClr val="window" lastClr="FFFFFF">
                <a:lumMod val="75000"/>
              </a:sysClr>
            </a:solidFill>
            <a:prstDash val="solid"/>
            <a:miter lim="800000"/>
          </a:ln>
          <a:effectLst/>
        </p:spPr>
      </p:cxnSp>
      <p:cxnSp>
        <p:nvCxnSpPr>
          <p:cNvPr id="14" name="Straight Connector 13"/>
          <p:cNvCxnSpPr/>
          <p:nvPr/>
        </p:nvCxnSpPr>
        <p:spPr>
          <a:xfrm flipH="1">
            <a:off x="2349662" y="4099755"/>
            <a:ext cx="690101" cy="1"/>
          </a:xfrm>
          <a:prstGeom prst="line">
            <a:avLst/>
          </a:prstGeom>
          <a:noFill/>
          <a:ln w="19050" cap="flat" cmpd="sng" algn="ctr">
            <a:solidFill>
              <a:sysClr val="window" lastClr="FFFFFF">
                <a:lumMod val="75000"/>
              </a:sysClr>
            </a:solidFill>
            <a:prstDash val="solid"/>
            <a:miter lim="800000"/>
          </a:ln>
          <a:effectLst/>
        </p:spPr>
      </p:cxnSp>
      <p:cxnSp>
        <p:nvCxnSpPr>
          <p:cNvPr id="15" name="Straight Connector 14"/>
          <p:cNvCxnSpPr/>
          <p:nvPr/>
        </p:nvCxnSpPr>
        <p:spPr>
          <a:xfrm>
            <a:off x="3304255" y="2712744"/>
            <a:ext cx="0" cy="1140314"/>
          </a:xfrm>
          <a:prstGeom prst="line">
            <a:avLst/>
          </a:prstGeom>
          <a:noFill/>
          <a:ln w="19050" cap="flat" cmpd="sng" algn="ctr">
            <a:solidFill>
              <a:srgbClr val="5B9BD5"/>
            </a:solidFill>
            <a:prstDash val="solid"/>
            <a:miter lim="800000"/>
          </a:ln>
          <a:effectLst/>
        </p:spPr>
      </p:cxnSp>
      <p:sp>
        <p:nvSpPr>
          <p:cNvPr id="16" name="Oval 15"/>
          <p:cNvSpPr/>
          <p:nvPr/>
        </p:nvSpPr>
        <p:spPr>
          <a:xfrm>
            <a:off x="3250254" y="2635579"/>
            <a:ext cx="108000" cy="108000"/>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smtClean="0">
              <a:ln>
                <a:noFill/>
              </a:ln>
              <a:solidFill>
                <a:schemeClr val="tx2"/>
              </a:solidFill>
              <a:effectLst/>
              <a:uLnTx/>
              <a:uFillTx/>
              <a:latin typeface="Calibri" panose="020F0502020204030204"/>
              <a:ea typeface="+mn-ea"/>
              <a:cs typeface="+mn-cs"/>
            </a:endParaRPr>
          </a:p>
        </p:txBody>
      </p:sp>
      <p:cxnSp>
        <p:nvCxnSpPr>
          <p:cNvPr id="17" name="Straight Connector 16"/>
          <p:cNvCxnSpPr/>
          <p:nvPr/>
        </p:nvCxnSpPr>
        <p:spPr>
          <a:xfrm flipH="1">
            <a:off x="3484533" y="4103286"/>
            <a:ext cx="690101" cy="1"/>
          </a:xfrm>
          <a:prstGeom prst="line">
            <a:avLst/>
          </a:prstGeom>
          <a:noFill/>
          <a:ln w="19050" cap="flat" cmpd="sng" algn="ctr">
            <a:solidFill>
              <a:sysClr val="window" lastClr="FFFFFF">
                <a:lumMod val="75000"/>
              </a:sysClr>
            </a:solidFill>
            <a:prstDash val="solid"/>
            <a:miter lim="800000"/>
          </a:ln>
          <a:effectLst/>
        </p:spPr>
      </p:cxnSp>
      <p:sp>
        <p:nvSpPr>
          <p:cNvPr id="18" name="TextBox 17"/>
          <p:cNvSpPr txBox="1"/>
          <p:nvPr/>
        </p:nvSpPr>
        <p:spPr>
          <a:xfrm>
            <a:off x="3615349" y="5604288"/>
            <a:ext cx="1545032"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smtClean="0">
                <a:ln>
                  <a:noFill/>
                </a:ln>
                <a:solidFill>
                  <a:schemeClr val="tx2"/>
                </a:solidFill>
                <a:effectLst/>
                <a:uLnTx/>
                <a:uFillTx/>
                <a:latin typeface="Calibri" panose="020F0502020204030204"/>
                <a:ea typeface="+mn-ea"/>
                <a:cs typeface="+mn-cs"/>
              </a:rPr>
              <a:t>CAREERS &amp; EMPLOYABILITY</a:t>
            </a:r>
            <a:endParaRPr kumimoji="0" lang="en-GB" sz="16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cxnSp>
        <p:nvCxnSpPr>
          <p:cNvPr id="19" name="Straight Connector 18"/>
          <p:cNvCxnSpPr/>
          <p:nvPr/>
        </p:nvCxnSpPr>
        <p:spPr>
          <a:xfrm flipH="1">
            <a:off x="4381345" y="4334620"/>
            <a:ext cx="7522" cy="1170975"/>
          </a:xfrm>
          <a:prstGeom prst="line">
            <a:avLst/>
          </a:prstGeom>
          <a:noFill/>
          <a:ln w="19050" cap="flat" cmpd="sng" algn="ctr">
            <a:solidFill>
              <a:srgbClr val="5B9BD5"/>
            </a:solidFill>
            <a:prstDash val="solid"/>
            <a:miter lim="800000"/>
          </a:ln>
          <a:effectLst/>
        </p:spPr>
      </p:cxnSp>
      <p:sp>
        <p:nvSpPr>
          <p:cNvPr id="20" name="Oval 19"/>
          <p:cNvSpPr/>
          <p:nvPr/>
        </p:nvSpPr>
        <p:spPr>
          <a:xfrm>
            <a:off x="4333865" y="5479747"/>
            <a:ext cx="108000" cy="108000"/>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smtClean="0">
              <a:ln>
                <a:noFill/>
              </a:ln>
              <a:solidFill>
                <a:schemeClr val="tx2"/>
              </a:solidFill>
              <a:effectLst/>
              <a:uLnTx/>
              <a:uFillTx/>
              <a:latin typeface="Calibri" panose="020F0502020204030204"/>
              <a:ea typeface="+mn-ea"/>
              <a:cs typeface="+mn-cs"/>
            </a:endParaRPr>
          </a:p>
        </p:txBody>
      </p:sp>
      <p:sp>
        <p:nvSpPr>
          <p:cNvPr id="21" name="TextBox 20"/>
          <p:cNvSpPr txBox="1"/>
          <p:nvPr/>
        </p:nvSpPr>
        <p:spPr>
          <a:xfrm>
            <a:off x="2281556" y="2120092"/>
            <a:ext cx="2137173"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smtClean="0">
                <a:ln>
                  <a:noFill/>
                </a:ln>
                <a:solidFill>
                  <a:schemeClr val="tx2"/>
                </a:solidFill>
                <a:effectLst/>
                <a:uLnTx/>
                <a:uFillTx/>
                <a:latin typeface="Calibri" panose="020F0502020204030204"/>
                <a:ea typeface="+mn-ea"/>
                <a:cs typeface="+mn-cs"/>
              </a:rPr>
              <a:t>ADDITIONAL SUPPORT &amp; DISABILITY ADVICE</a:t>
            </a:r>
            <a:endParaRPr kumimoji="0" lang="en-GB" sz="16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cxnSp>
        <p:nvCxnSpPr>
          <p:cNvPr id="22" name="Straight Connector 21"/>
          <p:cNvCxnSpPr/>
          <p:nvPr/>
        </p:nvCxnSpPr>
        <p:spPr>
          <a:xfrm flipH="1">
            <a:off x="4605139" y="4108540"/>
            <a:ext cx="876645" cy="0"/>
          </a:xfrm>
          <a:prstGeom prst="line">
            <a:avLst/>
          </a:prstGeom>
          <a:noFill/>
          <a:ln w="19050" cap="flat" cmpd="sng" algn="ctr">
            <a:solidFill>
              <a:sysClr val="window" lastClr="FFFFFF">
                <a:lumMod val="75000"/>
              </a:sysClr>
            </a:solidFill>
            <a:prstDash val="solid"/>
            <a:miter lim="800000"/>
          </a:ln>
          <a:effectLst/>
        </p:spPr>
      </p:cxnSp>
      <p:sp>
        <p:nvSpPr>
          <p:cNvPr id="23" name="TextBox 22"/>
          <p:cNvSpPr txBox="1"/>
          <p:nvPr/>
        </p:nvSpPr>
        <p:spPr>
          <a:xfrm>
            <a:off x="4810610" y="2284863"/>
            <a:ext cx="1409797" cy="3139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smtClean="0">
                <a:ln>
                  <a:noFill/>
                </a:ln>
                <a:solidFill>
                  <a:schemeClr val="tx2"/>
                </a:solidFill>
                <a:effectLst/>
                <a:uLnTx/>
                <a:uFillTx/>
                <a:latin typeface="Calibri" panose="020F0502020204030204"/>
                <a:ea typeface="+mn-ea"/>
                <a:cs typeface="+mn-cs"/>
              </a:rPr>
              <a:t>WELLBEING</a:t>
            </a:r>
            <a:endParaRPr kumimoji="0" lang="en-GB" sz="16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cxnSp>
        <p:nvCxnSpPr>
          <p:cNvPr id="24" name="Straight Connector 23"/>
          <p:cNvCxnSpPr/>
          <p:nvPr/>
        </p:nvCxnSpPr>
        <p:spPr>
          <a:xfrm>
            <a:off x="5515510" y="2712744"/>
            <a:ext cx="0" cy="1140314"/>
          </a:xfrm>
          <a:prstGeom prst="line">
            <a:avLst/>
          </a:prstGeom>
          <a:noFill/>
          <a:ln w="19050" cap="flat" cmpd="sng" algn="ctr">
            <a:solidFill>
              <a:srgbClr val="5B9BD5"/>
            </a:solidFill>
            <a:prstDash val="solid"/>
            <a:miter lim="800000"/>
          </a:ln>
          <a:effectLst/>
        </p:spPr>
      </p:cxnSp>
      <p:sp>
        <p:nvSpPr>
          <p:cNvPr id="25" name="Oval 24"/>
          <p:cNvSpPr/>
          <p:nvPr/>
        </p:nvSpPr>
        <p:spPr>
          <a:xfrm>
            <a:off x="5461509" y="2635579"/>
            <a:ext cx="108000" cy="108000"/>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smtClean="0">
              <a:ln>
                <a:noFill/>
              </a:ln>
              <a:solidFill>
                <a:schemeClr val="tx2"/>
              </a:solidFill>
              <a:effectLst/>
              <a:uLnTx/>
              <a:uFillTx/>
              <a:latin typeface="Calibri" panose="020F0502020204030204"/>
              <a:ea typeface="+mn-ea"/>
              <a:cs typeface="+mn-cs"/>
            </a:endParaRPr>
          </a:p>
        </p:txBody>
      </p:sp>
      <p:cxnSp>
        <p:nvCxnSpPr>
          <p:cNvPr id="26" name="Straight Connector 25"/>
          <p:cNvCxnSpPr/>
          <p:nvPr/>
        </p:nvCxnSpPr>
        <p:spPr>
          <a:xfrm flipH="1">
            <a:off x="5600503" y="4108540"/>
            <a:ext cx="690101" cy="1"/>
          </a:xfrm>
          <a:prstGeom prst="line">
            <a:avLst/>
          </a:prstGeom>
          <a:noFill/>
          <a:ln w="19050" cap="flat" cmpd="sng" algn="ctr">
            <a:solidFill>
              <a:sysClr val="window" lastClr="FFFFFF">
                <a:lumMod val="75000"/>
              </a:sysClr>
            </a:solidFill>
            <a:prstDash val="solid"/>
            <a:miter lim="800000"/>
          </a:ln>
          <a:effectLst/>
        </p:spPr>
      </p:cxnSp>
      <p:sp>
        <p:nvSpPr>
          <p:cNvPr id="27" name="TextBox 26"/>
          <p:cNvSpPr txBox="1"/>
          <p:nvPr/>
        </p:nvSpPr>
        <p:spPr>
          <a:xfrm>
            <a:off x="5729219" y="5612828"/>
            <a:ext cx="1545032"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smtClean="0">
                <a:ln>
                  <a:noFill/>
                </a:ln>
                <a:solidFill>
                  <a:schemeClr val="tx2"/>
                </a:solidFill>
                <a:effectLst/>
                <a:uLnTx/>
                <a:uFillTx/>
                <a:latin typeface="Calibri" panose="020F0502020204030204"/>
                <a:ea typeface="+mn-ea"/>
                <a:cs typeface="+mn-cs"/>
              </a:rPr>
              <a:t>KEEPING HEALTHY</a:t>
            </a:r>
            <a:endParaRPr kumimoji="0" lang="en-GB" sz="16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cxnSp>
        <p:nvCxnSpPr>
          <p:cNvPr id="28" name="Straight Connector 27"/>
          <p:cNvCxnSpPr/>
          <p:nvPr/>
        </p:nvCxnSpPr>
        <p:spPr>
          <a:xfrm flipH="1">
            <a:off x="6495215" y="4357065"/>
            <a:ext cx="7522" cy="1170975"/>
          </a:xfrm>
          <a:prstGeom prst="line">
            <a:avLst/>
          </a:prstGeom>
          <a:noFill/>
          <a:ln w="19050" cap="flat" cmpd="sng" algn="ctr">
            <a:solidFill>
              <a:srgbClr val="5B9BD5"/>
            </a:solidFill>
            <a:prstDash val="solid"/>
            <a:miter lim="800000"/>
          </a:ln>
          <a:effectLst/>
        </p:spPr>
      </p:cxnSp>
      <p:sp>
        <p:nvSpPr>
          <p:cNvPr id="29" name="Oval 28"/>
          <p:cNvSpPr/>
          <p:nvPr/>
        </p:nvSpPr>
        <p:spPr>
          <a:xfrm>
            <a:off x="6447735" y="5502192"/>
            <a:ext cx="108000" cy="108000"/>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smtClean="0">
              <a:ln>
                <a:noFill/>
              </a:ln>
              <a:solidFill>
                <a:schemeClr val="tx2"/>
              </a:solidFill>
              <a:effectLst/>
              <a:uLnTx/>
              <a:uFillTx/>
              <a:latin typeface="Calibri" panose="020F0502020204030204"/>
              <a:ea typeface="+mn-ea"/>
              <a:cs typeface="+mn-cs"/>
            </a:endParaRPr>
          </a:p>
        </p:txBody>
      </p:sp>
      <p:cxnSp>
        <p:nvCxnSpPr>
          <p:cNvPr id="30" name="Straight Connector 29"/>
          <p:cNvCxnSpPr/>
          <p:nvPr/>
        </p:nvCxnSpPr>
        <p:spPr>
          <a:xfrm flipH="1">
            <a:off x="6720547" y="4108540"/>
            <a:ext cx="876645" cy="0"/>
          </a:xfrm>
          <a:prstGeom prst="line">
            <a:avLst/>
          </a:prstGeom>
          <a:noFill/>
          <a:ln w="19050" cap="flat" cmpd="sng" algn="ctr">
            <a:solidFill>
              <a:sysClr val="window" lastClr="FFFFFF">
                <a:lumMod val="75000"/>
              </a:sysClr>
            </a:solidFill>
            <a:prstDash val="solid"/>
            <a:miter lim="800000"/>
          </a:ln>
          <a:effectLst/>
        </p:spPr>
      </p:cxnSp>
      <p:sp>
        <p:nvSpPr>
          <p:cNvPr id="31" name="TextBox 30"/>
          <p:cNvSpPr txBox="1"/>
          <p:nvPr/>
        </p:nvSpPr>
        <p:spPr>
          <a:xfrm>
            <a:off x="6926018" y="2130101"/>
            <a:ext cx="1409797"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smtClean="0">
                <a:ln>
                  <a:noFill/>
                </a:ln>
                <a:solidFill>
                  <a:schemeClr val="tx2"/>
                </a:solidFill>
                <a:effectLst/>
                <a:uLnTx/>
                <a:uFillTx/>
                <a:latin typeface="Calibri" panose="020F0502020204030204"/>
                <a:ea typeface="+mn-ea"/>
                <a:cs typeface="+mn-cs"/>
              </a:rPr>
              <a:t>HOUSING SUPPORT</a:t>
            </a:r>
            <a:endParaRPr kumimoji="0" lang="en-GB" sz="16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cxnSp>
        <p:nvCxnSpPr>
          <p:cNvPr id="32" name="Straight Connector 31"/>
          <p:cNvCxnSpPr/>
          <p:nvPr/>
        </p:nvCxnSpPr>
        <p:spPr>
          <a:xfrm>
            <a:off x="7630918" y="2712744"/>
            <a:ext cx="0" cy="1140314"/>
          </a:xfrm>
          <a:prstGeom prst="line">
            <a:avLst/>
          </a:prstGeom>
          <a:noFill/>
          <a:ln w="19050" cap="flat" cmpd="sng" algn="ctr">
            <a:solidFill>
              <a:srgbClr val="5B9BD5"/>
            </a:solidFill>
            <a:prstDash val="solid"/>
            <a:miter lim="800000"/>
          </a:ln>
          <a:effectLst/>
        </p:spPr>
      </p:cxnSp>
      <p:sp>
        <p:nvSpPr>
          <p:cNvPr id="33" name="Oval 32"/>
          <p:cNvSpPr/>
          <p:nvPr/>
        </p:nvSpPr>
        <p:spPr>
          <a:xfrm>
            <a:off x="7576917" y="2635579"/>
            <a:ext cx="108000" cy="108000"/>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smtClean="0">
              <a:ln>
                <a:noFill/>
              </a:ln>
              <a:solidFill>
                <a:schemeClr val="tx2"/>
              </a:solidFill>
              <a:effectLst/>
              <a:uLnTx/>
              <a:uFillTx/>
              <a:latin typeface="Calibri" panose="020F0502020204030204"/>
              <a:ea typeface="+mn-ea"/>
              <a:cs typeface="+mn-cs"/>
            </a:endParaRPr>
          </a:p>
        </p:txBody>
      </p:sp>
      <p:cxnSp>
        <p:nvCxnSpPr>
          <p:cNvPr id="34" name="Straight Connector 33"/>
          <p:cNvCxnSpPr/>
          <p:nvPr/>
        </p:nvCxnSpPr>
        <p:spPr>
          <a:xfrm flipH="1">
            <a:off x="7807035" y="4108877"/>
            <a:ext cx="690101" cy="1"/>
          </a:xfrm>
          <a:prstGeom prst="line">
            <a:avLst/>
          </a:prstGeom>
          <a:noFill/>
          <a:ln w="19050" cap="flat" cmpd="sng" algn="ctr">
            <a:solidFill>
              <a:sysClr val="window" lastClr="FFFFFF">
                <a:lumMod val="75000"/>
              </a:sysClr>
            </a:solidFill>
            <a:prstDash val="solid"/>
            <a:miter lim="800000"/>
          </a:ln>
          <a:effectLst/>
        </p:spPr>
      </p:cxnSp>
      <p:sp>
        <p:nvSpPr>
          <p:cNvPr id="35" name="TextBox 34"/>
          <p:cNvSpPr txBox="1"/>
          <p:nvPr/>
        </p:nvSpPr>
        <p:spPr>
          <a:xfrm>
            <a:off x="7935751" y="5615141"/>
            <a:ext cx="1545032"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smtClean="0">
                <a:ln>
                  <a:noFill/>
                </a:ln>
                <a:solidFill>
                  <a:schemeClr val="tx2"/>
                </a:solidFill>
                <a:effectLst/>
                <a:uLnTx/>
                <a:uFillTx/>
                <a:latin typeface="Calibri" panose="020F0502020204030204"/>
                <a:ea typeface="+mn-ea"/>
                <a:cs typeface="+mn-cs"/>
              </a:rPr>
              <a:t>FINANCE &amp; MONEY</a:t>
            </a:r>
            <a:endParaRPr kumimoji="0" lang="en-GB" sz="16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cxnSp>
        <p:nvCxnSpPr>
          <p:cNvPr id="36" name="Straight Connector 35"/>
          <p:cNvCxnSpPr/>
          <p:nvPr/>
        </p:nvCxnSpPr>
        <p:spPr>
          <a:xfrm flipH="1">
            <a:off x="8701747" y="4357402"/>
            <a:ext cx="7522" cy="1170975"/>
          </a:xfrm>
          <a:prstGeom prst="line">
            <a:avLst/>
          </a:prstGeom>
          <a:noFill/>
          <a:ln w="19050" cap="flat" cmpd="sng" algn="ctr">
            <a:solidFill>
              <a:srgbClr val="5B9BD5"/>
            </a:solidFill>
            <a:prstDash val="solid"/>
            <a:miter lim="800000"/>
          </a:ln>
          <a:effectLst/>
        </p:spPr>
      </p:cxnSp>
      <p:sp>
        <p:nvSpPr>
          <p:cNvPr id="37" name="Oval 36"/>
          <p:cNvSpPr/>
          <p:nvPr/>
        </p:nvSpPr>
        <p:spPr>
          <a:xfrm>
            <a:off x="8654267" y="5502529"/>
            <a:ext cx="108000" cy="108000"/>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smtClean="0">
              <a:ln>
                <a:noFill/>
              </a:ln>
              <a:solidFill>
                <a:schemeClr val="tx2"/>
              </a:solidFill>
              <a:effectLst/>
              <a:uLnTx/>
              <a:uFillTx/>
              <a:latin typeface="Calibri" panose="020F0502020204030204"/>
              <a:ea typeface="+mn-ea"/>
              <a:cs typeface="+mn-cs"/>
            </a:endParaRPr>
          </a:p>
        </p:txBody>
      </p:sp>
      <p:cxnSp>
        <p:nvCxnSpPr>
          <p:cNvPr id="38" name="Straight Connector 37"/>
          <p:cNvCxnSpPr/>
          <p:nvPr/>
        </p:nvCxnSpPr>
        <p:spPr>
          <a:xfrm flipH="1">
            <a:off x="9023440" y="4109710"/>
            <a:ext cx="876645" cy="0"/>
          </a:xfrm>
          <a:prstGeom prst="line">
            <a:avLst/>
          </a:prstGeom>
          <a:noFill/>
          <a:ln w="19050" cap="flat" cmpd="sng" algn="ctr">
            <a:solidFill>
              <a:sysClr val="window" lastClr="FFFFFF">
                <a:lumMod val="75000"/>
              </a:sysClr>
            </a:solidFill>
            <a:prstDash val="solid"/>
            <a:miter lim="800000"/>
          </a:ln>
          <a:effectLst/>
        </p:spPr>
      </p:cxnSp>
      <p:sp>
        <p:nvSpPr>
          <p:cNvPr id="39" name="TextBox 38"/>
          <p:cNvSpPr txBox="1"/>
          <p:nvPr/>
        </p:nvSpPr>
        <p:spPr>
          <a:xfrm>
            <a:off x="9195186" y="1922215"/>
            <a:ext cx="1409797" cy="7571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smtClean="0">
                <a:ln>
                  <a:noFill/>
                </a:ln>
                <a:solidFill>
                  <a:schemeClr val="tx2"/>
                </a:solidFill>
                <a:effectLst/>
                <a:uLnTx/>
                <a:uFillTx/>
                <a:latin typeface="Calibri" panose="020F0502020204030204"/>
                <a:ea typeface="+mn-ea"/>
                <a:cs typeface="+mn-cs"/>
              </a:rPr>
              <a:t>REFLECTION, THOUGHT &amp; PRAYER</a:t>
            </a:r>
            <a:endParaRPr kumimoji="0" lang="en-GB" sz="16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cxnSp>
        <p:nvCxnSpPr>
          <p:cNvPr id="40" name="Straight Connector 39"/>
          <p:cNvCxnSpPr/>
          <p:nvPr/>
        </p:nvCxnSpPr>
        <p:spPr>
          <a:xfrm>
            <a:off x="9933811" y="2713914"/>
            <a:ext cx="0" cy="1140314"/>
          </a:xfrm>
          <a:prstGeom prst="line">
            <a:avLst/>
          </a:prstGeom>
          <a:noFill/>
          <a:ln w="19050" cap="flat" cmpd="sng" algn="ctr">
            <a:solidFill>
              <a:srgbClr val="5B9BD5"/>
            </a:solidFill>
            <a:prstDash val="solid"/>
            <a:miter lim="800000"/>
          </a:ln>
          <a:effectLst/>
        </p:spPr>
      </p:cxnSp>
      <p:sp>
        <p:nvSpPr>
          <p:cNvPr id="41" name="Oval 40"/>
          <p:cNvSpPr/>
          <p:nvPr/>
        </p:nvSpPr>
        <p:spPr>
          <a:xfrm>
            <a:off x="9879810" y="2636749"/>
            <a:ext cx="108000" cy="108000"/>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smtClean="0">
              <a:ln>
                <a:noFill/>
              </a:ln>
              <a:solidFill>
                <a:schemeClr val="tx2"/>
              </a:solidFill>
              <a:effectLst/>
              <a:uLnTx/>
              <a:uFillTx/>
              <a:latin typeface="Calibri" panose="020F0502020204030204"/>
              <a:ea typeface="+mn-ea"/>
              <a:cs typeface="+mn-cs"/>
            </a:endParaRPr>
          </a:p>
        </p:txBody>
      </p:sp>
      <p:grpSp>
        <p:nvGrpSpPr>
          <p:cNvPr id="42" name="Google Shape;4545;p39"/>
          <p:cNvGrpSpPr/>
          <p:nvPr/>
        </p:nvGrpSpPr>
        <p:grpSpPr>
          <a:xfrm>
            <a:off x="2043478" y="3853058"/>
            <a:ext cx="355115" cy="569310"/>
            <a:chOff x="6730350" y="2315900"/>
            <a:chExt cx="257700" cy="420100"/>
          </a:xfrm>
          <a:solidFill>
            <a:schemeClr val="accent1"/>
          </a:solidFill>
        </p:grpSpPr>
        <p:sp>
          <p:nvSpPr>
            <p:cNvPr id="43" name="Google Shape;4546;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44" name="Google Shape;4547;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45" name="Google Shape;4548;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46" name="Google Shape;4549;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47" name="Google Shape;4550;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chemeClr val="tx2"/>
                </a:solidFill>
                <a:effectLst/>
                <a:uLnTx/>
                <a:uFillTx/>
                <a:latin typeface="Calibri" panose="020F0502020204030204"/>
                <a:ea typeface="+mn-ea"/>
                <a:cs typeface="+mn-cs"/>
              </a:endParaRPr>
            </a:p>
          </p:txBody>
        </p:sp>
      </p:grpSp>
      <p:grpSp>
        <p:nvGrpSpPr>
          <p:cNvPr id="48" name="Google Shape;4584;p39"/>
          <p:cNvGrpSpPr/>
          <p:nvPr/>
        </p:nvGrpSpPr>
        <p:grpSpPr>
          <a:xfrm>
            <a:off x="4102116" y="3853058"/>
            <a:ext cx="537340" cy="474968"/>
            <a:chOff x="2599825" y="3689700"/>
            <a:chExt cx="429850" cy="360275"/>
          </a:xfrm>
          <a:solidFill>
            <a:schemeClr val="accent1"/>
          </a:solidFill>
        </p:grpSpPr>
        <p:sp>
          <p:nvSpPr>
            <p:cNvPr id="49" name="Google Shape;4585;p39"/>
            <p:cNvSpPr/>
            <p:nvPr/>
          </p:nvSpPr>
          <p:spPr>
            <a:xfrm>
              <a:off x="2599825" y="3689700"/>
              <a:ext cx="429850" cy="169150"/>
            </a:xfrm>
            <a:custGeom>
              <a:avLst/>
              <a:gdLst/>
              <a:ahLst/>
              <a:cxnLst/>
              <a:rect l="l" t="t" r="r" b="b"/>
              <a:pathLst>
                <a:path w="17194" h="6766" extrusionOk="0">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smtClean="0">
                <a:ln>
                  <a:noFill/>
                </a:ln>
                <a:solidFill>
                  <a:schemeClr val="tx2"/>
                </a:solidFill>
                <a:effectLst/>
                <a:uLnTx/>
                <a:uFillTx/>
                <a:latin typeface="Arial"/>
                <a:ea typeface="+mn-ea"/>
                <a:cs typeface="Arial"/>
                <a:sym typeface="Arial"/>
              </a:endParaRPr>
            </a:p>
          </p:txBody>
        </p:sp>
        <p:sp>
          <p:nvSpPr>
            <p:cNvPr id="50" name="Google Shape;4586;p39"/>
            <p:cNvSpPr/>
            <p:nvPr/>
          </p:nvSpPr>
          <p:spPr>
            <a:xfrm>
              <a:off x="2599825" y="3861275"/>
              <a:ext cx="429850" cy="188700"/>
            </a:xfrm>
            <a:custGeom>
              <a:avLst/>
              <a:gdLst/>
              <a:ahLst/>
              <a:cxnLst/>
              <a:rect l="l" t="t" r="r" b="b"/>
              <a:pathLst>
                <a:path w="17194" h="7548" extrusionOk="0">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smtClean="0">
                <a:ln>
                  <a:noFill/>
                </a:ln>
                <a:solidFill>
                  <a:schemeClr val="tx2"/>
                </a:solidFill>
                <a:effectLst/>
                <a:uLnTx/>
                <a:uFillTx/>
                <a:latin typeface="Arial"/>
                <a:ea typeface="+mn-ea"/>
                <a:cs typeface="Arial"/>
                <a:sym typeface="Arial"/>
              </a:endParaRPr>
            </a:p>
          </p:txBody>
        </p:sp>
      </p:grpSp>
      <p:grpSp>
        <p:nvGrpSpPr>
          <p:cNvPr id="51" name="Google Shape;610;p39"/>
          <p:cNvGrpSpPr/>
          <p:nvPr/>
        </p:nvGrpSpPr>
        <p:grpSpPr>
          <a:xfrm>
            <a:off x="6290604" y="3796362"/>
            <a:ext cx="429163" cy="560703"/>
            <a:chOff x="3972400" y="4996350"/>
            <a:chExt cx="381000" cy="442675"/>
          </a:xfrm>
          <a:solidFill>
            <a:schemeClr val="accent1"/>
          </a:solidFill>
        </p:grpSpPr>
        <p:sp>
          <p:nvSpPr>
            <p:cNvPr id="52" name="Google Shape;611;p39"/>
            <p:cNvSpPr/>
            <p:nvPr/>
          </p:nvSpPr>
          <p:spPr>
            <a:xfrm>
              <a:off x="4157400" y="4996350"/>
              <a:ext cx="86725" cy="103200"/>
            </a:xfrm>
            <a:custGeom>
              <a:avLst/>
              <a:gdLst/>
              <a:ahLst/>
              <a:cxnLst/>
              <a:rect l="l" t="t" r="r" b="b"/>
              <a:pathLst>
                <a:path w="3469" h="4128" extrusionOk="0">
                  <a:moveTo>
                    <a:pt x="3395" y="0"/>
                  </a:moveTo>
                  <a:lnTo>
                    <a:pt x="3029" y="98"/>
                  </a:lnTo>
                  <a:lnTo>
                    <a:pt x="2638" y="195"/>
                  </a:lnTo>
                  <a:lnTo>
                    <a:pt x="2149" y="342"/>
                  </a:lnTo>
                  <a:lnTo>
                    <a:pt x="1661" y="537"/>
                  </a:lnTo>
                  <a:lnTo>
                    <a:pt x="1392" y="659"/>
                  </a:lnTo>
                  <a:lnTo>
                    <a:pt x="1148" y="806"/>
                  </a:lnTo>
                  <a:lnTo>
                    <a:pt x="904" y="953"/>
                  </a:lnTo>
                  <a:lnTo>
                    <a:pt x="684" y="1124"/>
                  </a:lnTo>
                  <a:lnTo>
                    <a:pt x="489" y="1319"/>
                  </a:lnTo>
                  <a:lnTo>
                    <a:pt x="318" y="1514"/>
                  </a:lnTo>
                  <a:lnTo>
                    <a:pt x="196" y="1710"/>
                  </a:lnTo>
                  <a:lnTo>
                    <a:pt x="98" y="1929"/>
                  </a:lnTo>
                  <a:lnTo>
                    <a:pt x="49" y="2149"/>
                  </a:lnTo>
                  <a:lnTo>
                    <a:pt x="0" y="2369"/>
                  </a:lnTo>
                  <a:lnTo>
                    <a:pt x="0" y="2589"/>
                  </a:lnTo>
                  <a:lnTo>
                    <a:pt x="25" y="2784"/>
                  </a:lnTo>
                  <a:lnTo>
                    <a:pt x="49" y="2980"/>
                  </a:lnTo>
                  <a:lnTo>
                    <a:pt x="98" y="3175"/>
                  </a:lnTo>
                  <a:lnTo>
                    <a:pt x="220" y="3517"/>
                  </a:lnTo>
                  <a:lnTo>
                    <a:pt x="342" y="3786"/>
                  </a:lnTo>
                  <a:lnTo>
                    <a:pt x="489" y="4030"/>
                  </a:lnTo>
                  <a:lnTo>
                    <a:pt x="757" y="4079"/>
                  </a:lnTo>
                  <a:lnTo>
                    <a:pt x="1050" y="4103"/>
                  </a:lnTo>
                  <a:lnTo>
                    <a:pt x="1392" y="4128"/>
                  </a:lnTo>
                  <a:lnTo>
                    <a:pt x="1588" y="4103"/>
                  </a:lnTo>
                  <a:lnTo>
                    <a:pt x="1808" y="4079"/>
                  </a:lnTo>
                  <a:lnTo>
                    <a:pt x="2003" y="4030"/>
                  </a:lnTo>
                  <a:lnTo>
                    <a:pt x="2198" y="3957"/>
                  </a:lnTo>
                  <a:lnTo>
                    <a:pt x="2394" y="3859"/>
                  </a:lnTo>
                  <a:lnTo>
                    <a:pt x="2589" y="3737"/>
                  </a:lnTo>
                  <a:lnTo>
                    <a:pt x="2760" y="3590"/>
                  </a:lnTo>
                  <a:lnTo>
                    <a:pt x="2931" y="3395"/>
                  </a:lnTo>
                  <a:lnTo>
                    <a:pt x="3053" y="3175"/>
                  </a:lnTo>
                  <a:lnTo>
                    <a:pt x="3175" y="2931"/>
                  </a:lnTo>
                  <a:lnTo>
                    <a:pt x="3273" y="2662"/>
                  </a:lnTo>
                  <a:lnTo>
                    <a:pt x="3346" y="2394"/>
                  </a:lnTo>
                  <a:lnTo>
                    <a:pt x="3395" y="2125"/>
                  </a:lnTo>
                  <a:lnTo>
                    <a:pt x="3419" y="1832"/>
                  </a:lnTo>
                  <a:lnTo>
                    <a:pt x="3468" y="1294"/>
                  </a:lnTo>
                  <a:lnTo>
                    <a:pt x="3468" y="782"/>
                  </a:lnTo>
                  <a:lnTo>
                    <a:pt x="3444" y="391"/>
                  </a:lnTo>
                  <a:lnTo>
                    <a:pt x="3395" y="0"/>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chemeClr val="tx2"/>
                </a:solidFill>
                <a:effectLst/>
                <a:uLnTx/>
                <a:uFillTx/>
                <a:latin typeface="Arial"/>
                <a:cs typeface="Arial"/>
                <a:sym typeface="Arial"/>
              </a:endParaRPr>
            </a:p>
          </p:txBody>
        </p:sp>
        <p:sp>
          <p:nvSpPr>
            <p:cNvPr id="53" name="Google Shape;612;p39"/>
            <p:cNvSpPr/>
            <p:nvPr/>
          </p:nvSpPr>
          <p:spPr>
            <a:xfrm>
              <a:off x="3972400" y="5048250"/>
              <a:ext cx="381000" cy="390775"/>
            </a:xfrm>
            <a:custGeom>
              <a:avLst/>
              <a:gdLst/>
              <a:ahLst/>
              <a:cxnLst/>
              <a:rect l="l" t="t" r="r" b="b"/>
              <a:pathLst>
                <a:path w="15240" h="15631" extrusionOk="0">
                  <a:moveTo>
                    <a:pt x="4689" y="3810"/>
                  </a:moveTo>
                  <a:lnTo>
                    <a:pt x="4787" y="3834"/>
                  </a:lnTo>
                  <a:lnTo>
                    <a:pt x="4860" y="3908"/>
                  </a:lnTo>
                  <a:lnTo>
                    <a:pt x="4885" y="4005"/>
                  </a:lnTo>
                  <a:lnTo>
                    <a:pt x="4885" y="4103"/>
                  </a:lnTo>
                  <a:lnTo>
                    <a:pt x="4836" y="4176"/>
                  </a:lnTo>
                  <a:lnTo>
                    <a:pt x="4787" y="4250"/>
                  </a:lnTo>
                  <a:lnTo>
                    <a:pt x="4689" y="4298"/>
                  </a:lnTo>
                  <a:lnTo>
                    <a:pt x="4421" y="4347"/>
                  </a:lnTo>
                  <a:lnTo>
                    <a:pt x="4176" y="4421"/>
                  </a:lnTo>
                  <a:lnTo>
                    <a:pt x="3957" y="4518"/>
                  </a:lnTo>
                  <a:lnTo>
                    <a:pt x="3737" y="4640"/>
                  </a:lnTo>
                  <a:lnTo>
                    <a:pt x="3566" y="4787"/>
                  </a:lnTo>
                  <a:lnTo>
                    <a:pt x="3395" y="4933"/>
                  </a:lnTo>
                  <a:lnTo>
                    <a:pt x="3248" y="5080"/>
                  </a:lnTo>
                  <a:lnTo>
                    <a:pt x="3102" y="5251"/>
                  </a:lnTo>
                  <a:lnTo>
                    <a:pt x="3004" y="5422"/>
                  </a:lnTo>
                  <a:lnTo>
                    <a:pt x="2882" y="5617"/>
                  </a:lnTo>
                  <a:lnTo>
                    <a:pt x="2735" y="5984"/>
                  </a:lnTo>
                  <a:lnTo>
                    <a:pt x="2613" y="6374"/>
                  </a:lnTo>
                  <a:lnTo>
                    <a:pt x="2516" y="6765"/>
                  </a:lnTo>
                  <a:lnTo>
                    <a:pt x="2491" y="6838"/>
                  </a:lnTo>
                  <a:lnTo>
                    <a:pt x="2442" y="6912"/>
                  </a:lnTo>
                  <a:lnTo>
                    <a:pt x="2369" y="6936"/>
                  </a:lnTo>
                  <a:lnTo>
                    <a:pt x="2296" y="6961"/>
                  </a:lnTo>
                  <a:lnTo>
                    <a:pt x="2247" y="6961"/>
                  </a:lnTo>
                  <a:lnTo>
                    <a:pt x="2149" y="6912"/>
                  </a:lnTo>
                  <a:lnTo>
                    <a:pt x="2076" y="6863"/>
                  </a:lnTo>
                  <a:lnTo>
                    <a:pt x="2052" y="6765"/>
                  </a:lnTo>
                  <a:lnTo>
                    <a:pt x="2052" y="6668"/>
                  </a:lnTo>
                  <a:lnTo>
                    <a:pt x="2100" y="6374"/>
                  </a:lnTo>
                  <a:lnTo>
                    <a:pt x="2174" y="6106"/>
                  </a:lnTo>
                  <a:lnTo>
                    <a:pt x="2271" y="5837"/>
                  </a:lnTo>
                  <a:lnTo>
                    <a:pt x="2369" y="5593"/>
                  </a:lnTo>
                  <a:lnTo>
                    <a:pt x="2491" y="5349"/>
                  </a:lnTo>
                  <a:lnTo>
                    <a:pt x="2613" y="5129"/>
                  </a:lnTo>
                  <a:lnTo>
                    <a:pt x="2760" y="4933"/>
                  </a:lnTo>
                  <a:lnTo>
                    <a:pt x="2906" y="4738"/>
                  </a:lnTo>
                  <a:lnTo>
                    <a:pt x="3077" y="4567"/>
                  </a:lnTo>
                  <a:lnTo>
                    <a:pt x="3248" y="4396"/>
                  </a:lnTo>
                  <a:lnTo>
                    <a:pt x="3444" y="4250"/>
                  </a:lnTo>
                  <a:lnTo>
                    <a:pt x="3663" y="4128"/>
                  </a:lnTo>
                  <a:lnTo>
                    <a:pt x="3883" y="4030"/>
                  </a:lnTo>
                  <a:lnTo>
                    <a:pt x="4103" y="3932"/>
                  </a:lnTo>
                  <a:lnTo>
                    <a:pt x="4347" y="3859"/>
                  </a:lnTo>
                  <a:lnTo>
                    <a:pt x="4616" y="3810"/>
                  </a:lnTo>
                  <a:close/>
                  <a:moveTo>
                    <a:pt x="6374" y="0"/>
                  </a:moveTo>
                  <a:lnTo>
                    <a:pt x="6008" y="293"/>
                  </a:lnTo>
                  <a:lnTo>
                    <a:pt x="6301" y="953"/>
                  </a:lnTo>
                  <a:lnTo>
                    <a:pt x="7083" y="2687"/>
                  </a:lnTo>
                  <a:lnTo>
                    <a:pt x="6619" y="2662"/>
                  </a:lnTo>
                  <a:lnTo>
                    <a:pt x="6179" y="2638"/>
                  </a:lnTo>
                  <a:lnTo>
                    <a:pt x="5373" y="2516"/>
                  </a:lnTo>
                  <a:lnTo>
                    <a:pt x="4592" y="2516"/>
                  </a:lnTo>
                  <a:lnTo>
                    <a:pt x="4421" y="2540"/>
                  </a:lnTo>
                  <a:lnTo>
                    <a:pt x="4225" y="2589"/>
                  </a:lnTo>
                  <a:lnTo>
                    <a:pt x="4030" y="2662"/>
                  </a:lnTo>
                  <a:lnTo>
                    <a:pt x="3834" y="2735"/>
                  </a:lnTo>
                  <a:lnTo>
                    <a:pt x="3419" y="2955"/>
                  </a:lnTo>
                  <a:lnTo>
                    <a:pt x="3004" y="3175"/>
                  </a:lnTo>
                  <a:lnTo>
                    <a:pt x="2638" y="3444"/>
                  </a:lnTo>
                  <a:lnTo>
                    <a:pt x="2271" y="3712"/>
                  </a:lnTo>
                  <a:lnTo>
                    <a:pt x="1929" y="4030"/>
                  </a:lnTo>
                  <a:lnTo>
                    <a:pt x="1612" y="4347"/>
                  </a:lnTo>
                  <a:lnTo>
                    <a:pt x="1319" y="4689"/>
                  </a:lnTo>
                  <a:lnTo>
                    <a:pt x="1075" y="5056"/>
                  </a:lnTo>
                  <a:lnTo>
                    <a:pt x="830" y="5446"/>
                  </a:lnTo>
                  <a:lnTo>
                    <a:pt x="611" y="5862"/>
                  </a:lnTo>
                  <a:lnTo>
                    <a:pt x="440" y="6301"/>
                  </a:lnTo>
                  <a:lnTo>
                    <a:pt x="293" y="6741"/>
                  </a:lnTo>
                  <a:lnTo>
                    <a:pt x="171" y="7205"/>
                  </a:lnTo>
                  <a:lnTo>
                    <a:pt x="73" y="7693"/>
                  </a:lnTo>
                  <a:lnTo>
                    <a:pt x="24" y="8206"/>
                  </a:lnTo>
                  <a:lnTo>
                    <a:pt x="0" y="8719"/>
                  </a:lnTo>
                  <a:lnTo>
                    <a:pt x="24" y="9256"/>
                  </a:lnTo>
                  <a:lnTo>
                    <a:pt x="73" y="9794"/>
                  </a:lnTo>
                  <a:lnTo>
                    <a:pt x="171" y="10307"/>
                  </a:lnTo>
                  <a:lnTo>
                    <a:pt x="293" y="10795"/>
                  </a:lnTo>
                  <a:lnTo>
                    <a:pt x="464" y="11308"/>
                  </a:lnTo>
                  <a:lnTo>
                    <a:pt x="659" y="11772"/>
                  </a:lnTo>
                  <a:lnTo>
                    <a:pt x="879" y="12236"/>
                  </a:lnTo>
                  <a:lnTo>
                    <a:pt x="1123" y="12676"/>
                  </a:lnTo>
                  <a:lnTo>
                    <a:pt x="1392" y="13091"/>
                  </a:lnTo>
                  <a:lnTo>
                    <a:pt x="1710" y="13506"/>
                  </a:lnTo>
                  <a:lnTo>
                    <a:pt x="2027" y="13872"/>
                  </a:lnTo>
                  <a:lnTo>
                    <a:pt x="2393" y="14239"/>
                  </a:lnTo>
                  <a:lnTo>
                    <a:pt x="2760" y="14581"/>
                  </a:lnTo>
                  <a:lnTo>
                    <a:pt x="3151" y="14874"/>
                  </a:lnTo>
                  <a:lnTo>
                    <a:pt x="3590" y="15167"/>
                  </a:lnTo>
                  <a:lnTo>
                    <a:pt x="4030" y="15411"/>
                  </a:lnTo>
                  <a:lnTo>
                    <a:pt x="4225" y="15509"/>
                  </a:lnTo>
                  <a:lnTo>
                    <a:pt x="4421" y="15582"/>
                  </a:lnTo>
                  <a:lnTo>
                    <a:pt x="4640" y="15631"/>
                  </a:lnTo>
                  <a:lnTo>
                    <a:pt x="5275" y="15631"/>
                  </a:lnTo>
                  <a:lnTo>
                    <a:pt x="5739" y="15558"/>
                  </a:lnTo>
                  <a:lnTo>
                    <a:pt x="6668" y="15362"/>
                  </a:lnTo>
                  <a:lnTo>
                    <a:pt x="7132" y="15289"/>
                  </a:lnTo>
                  <a:lnTo>
                    <a:pt x="7376" y="15264"/>
                  </a:lnTo>
                  <a:lnTo>
                    <a:pt x="7864" y="15264"/>
                  </a:lnTo>
                  <a:lnTo>
                    <a:pt x="8108" y="15289"/>
                  </a:lnTo>
                  <a:lnTo>
                    <a:pt x="8597" y="15362"/>
                  </a:lnTo>
                  <a:lnTo>
                    <a:pt x="9549" y="15558"/>
                  </a:lnTo>
                  <a:lnTo>
                    <a:pt x="9989" y="15606"/>
                  </a:lnTo>
                  <a:lnTo>
                    <a:pt x="10209" y="15631"/>
                  </a:lnTo>
                  <a:lnTo>
                    <a:pt x="10429" y="15631"/>
                  </a:lnTo>
                  <a:lnTo>
                    <a:pt x="10648" y="15606"/>
                  </a:lnTo>
                  <a:lnTo>
                    <a:pt x="10868" y="15558"/>
                  </a:lnTo>
                  <a:lnTo>
                    <a:pt x="11064" y="15484"/>
                  </a:lnTo>
                  <a:lnTo>
                    <a:pt x="11283" y="15387"/>
                  </a:lnTo>
                  <a:lnTo>
                    <a:pt x="11723" y="15142"/>
                  </a:lnTo>
                  <a:lnTo>
                    <a:pt x="12114" y="14849"/>
                  </a:lnTo>
                  <a:lnTo>
                    <a:pt x="12529" y="14532"/>
                  </a:lnTo>
                  <a:lnTo>
                    <a:pt x="12895" y="14214"/>
                  </a:lnTo>
                  <a:lnTo>
                    <a:pt x="13237" y="13848"/>
                  </a:lnTo>
                  <a:lnTo>
                    <a:pt x="13555" y="13457"/>
                  </a:lnTo>
                  <a:lnTo>
                    <a:pt x="13872" y="13066"/>
                  </a:lnTo>
                  <a:lnTo>
                    <a:pt x="14141" y="12651"/>
                  </a:lnTo>
                  <a:lnTo>
                    <a:pt x="14385" y="12212"/>
                  </a:lnTo>
                  <a:lnTo>
                    <a:pt x="14605" y="11748"/>
                  </a:lnTo>
                  <a:lnTo>
                    <a:pt x="14800" y="11283"/>
                  </a:lnTo>
                  <a:lnTo>
                    <a:pt x="14947" y="10795"/>
                  </a:lnTo>
                  <a:lnTo>
                    <a:pt x="15069" y="10282"/>
                  </a:lnTo>
                  <a:lnTo>
                    <a:pt x="15167" y="9769"/>
                  </a:lnTo>
                  <a:lnTo>
                    <a:pt x="15216" y="9256"/>
                  </a:lnTo>
                  <a:lnTo>
                    <a:pt x="15240" y="8719"/>
                  </a:lnTo>
                  <a:lnTo>
                    <a:pt x="15216" y="8182"/>
                  </a:lnTo>
                  <a:lnTo>
                    <a:pt x="15167" y="7669"/>
                  </a:lnTo>
                  <a:lnTo>
                    <a:pt x="15069" y="7180"/>
                  </a:lnTo>
                  <a:lnTo>
                    <a:pt x="14947" y="6692"/>
                  </a:lnTo>
                  <a:lnTo>
                    <a:pt x="14776" y="6252"/>
                  </a:lnTo>
                  <a:lnTo>
                    <a:pt x="14605" y="5813"/>
                  </a:lnTo>
                  <a:lnTo>
                    <a:pt x="14385" y="5398"/>
                  </a:lnTo>
                  <a:lnTo>
                    <a:pt x="14141" y="5007"/>
                  </a:lnTo>
                  <a:lnTo>
                    <a:pt x="13848" y="4616"/>
                  </a:lnTo>
                  <a:lnTo>
                    <a:pt x="13555" y="4274"/>
                  </a:lnTo>
                  <a:lnTo>
                    <a:pt x="13213" y="3957"/>
                  </a:lnTo>
                  <a:lnTo>
                    <a:pt x="12871" y="3639"/>
                  </a:lnTo>
                  <a:lnTo>
                    <a:pt x="12505" y="3370"/>
                  </a:lnTo>
                  <a:lnTo>
                    <a:pt x="12089" y="3102"/>
                  </a:lnTo>
                  <a:lnTo>
                    <a:pt x="11674" y="2858"/>
                  </a:lnTo>
                  <a:lnTo>
                    <a:pt x="11259" y="2662"/>
                  </a:lnTo>
                  <a:lnTo>
                    <a:pt x="11064" y="2589"/>
                  </a:lnTo>
                  <a:lnTo>
                    <a:pt x="10893" y="2540"/>
                  </a:lnTo>
                  <a:lnTo>
                    <a:pt x="10697" y="2516"/>
                  </a:lnTo>
                  <a:lnTo>
                    <a:pt x="10526" y="2491"/>
                  </a:lnTo>
                  <a:lnTo>
                    <a:pt x="10111" y="2491"/>
                  </a:lnTo>
                  <a:lnTo>
                    <a:pt x="9696" y="2516"/>
                  </a:lnTo>
                  <a:lnTo>
                    <a:pt x="8841" y="2613"/>
                  </a:lnTo>
                  <a:lnTo>
                    <a:pt x="8426" y="2662"/>
                  </a:lnTo>
                  <a:lnTo>
                    <a:pt x="7986" y="2687"/>
                  </a:lnTo>
                  <a:lnTo>
                    <a:pt x="6374" y="0"/>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chemeClr val="tx2"/>
                </a:solidFill>
                <a:effectLst/>
                <a:uLnTx/>
                <a:uFillTx/>
                <a:latin typeface="Arial"/>
                <a:cs typeface="Arial"/>
                <a:sym typeface="Arial"/>
              </a:endParaRPr>
            </a:p>
          </p:txBody>
        </p:sp>
      </p:grpSp>
      <p:sp>
        <p:nvSpPr>
          <p:cNvPr id="54" name="Google Shape;380;p39"/>
          <p:cNvSpPr/>
          <p:nvPr/>
        </p:nvSpPr>
        <p:spPr>
          <a:xfrm>
            <a:off x="7368213" y="3792649"/>
            <a:ext cx="540348" cy="564416"/>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chemeClr val="tx2"/>
              </a:solidFill>
              <a:effectLst/>
              <a:uLnTx/>
              <a:uFillTx/>
              <a:latin typeface="Arial"/>
              <a:cs typeface="Arial"/>
              <a:sym typeface="Arial"/>
            </a:endParaRPr>
          </a:p>
        </p:txBody>
      </p:sp>
      <p:sp>
        <p:nvSpPr>
          <p:cNvPr id="55" name="Google Shape;517;p39"/>
          <p:cNvSpPr/>
          <p:nvPr/>
        </p:nvSpPr>
        <p:spPr>
          <a:xfrm>
            <a:off x="8418213" y="3863853"/>
            <a:ext cx="634323" cy="520211"/>
          </a:xfrm>
          <a:custGeom>
            <a:avLst/>
            <a:gdLst/>
            <a:ahLst/>
            <a:cxnLst/>
            <a:rect l="l" t="t" r="r" b="b"/>
            <a:pathLst>
              <a:path w="18513" h="14557" extrusionOk="0">
                <a:moveTo>
                  <a:pt x="9159" y="2125"/>
                </a:moveTo>
                <a:lnTo>
                  <a:pt x="9403" y="2150"/>
                </a:lnTo>
                <a:lnTo>
                  <a:pt x="9672" y="2198"/>
                </a:lnTo>
                <a:lnTo>
                  <a:pt x="9916" y="2272"/>
                </a:lnTo>
                <a:lnTo>
                  <a:pt x="10160" y="2345"/>
                </a:lnTo>
                <a:lnTo>
                  <a:pt x="10404" y="2443"/>
                </a:lnTo>
                <a:lnTo>
                  <a:pt x="10624" y="2565"/>
                </a:lnTo>
                <a:lnTo>
                  <a:pt x="10820" y="2687"/>
                </a:lnTo>
                <a:lnTo>
                  <a:pt x="10893" y="2760"/>
                </a:lnTo>
                <a:lnTo>
                  <a:pt x="10942" y="2858"/>
                </a:lnTo>
                <a:lnTo>
                  <a:pt x="10942" y="2956"/>
                </a:lnTo>
                <a:lnTo>
                  <a:pt x="10917" y="3078"/>
                </a:lnTo>
                <a:lnTo>
                  <a:pt x="10844" y="3151"/>
                </a:lnTo>
                <a:lnTo>
                  <a:pt x="10771" y="3200"/>
                </a:lnTo>
                <a:lnTo>
                  <a:pt x="10698" y="3224"/>
                </a:lnTo>
                <a:lnTo>
                  <a:pt x="10600" y="3175"/>
                </a:lnTo>
                <a:lnTo>
                  <a:pt x="10404" y="3053"/>
                </a:lnTo>
                <a:lnTo>
                  <a:pt x="10209" y="2956"/>
                </a:lnTo>
                <a:lnTo>
                  <a:pt x="10014" y="2882"/>
                </a:lnTo>
                <a:lnTo>
                  <a:pt x="9794" y="2809"/>
                </a:lnTo>
                <a:lnTo>
                  <a:pt x="9574" y="2760"/>
                </a:lnTo>
                <a:lnTo>
                  <a:pt x="9354" y="2711"/>
                </a:lnTo>
                <a:lnTo>
                  <a:pt x="9110" y="2687"/>
                </a:lnTo>
                <a:lnTo>
                  <a:pt x="8646" y="2687"/>
                </a:lnTo>
                <a:lnTo>
                  <a:pt x="8426" y="2711"/>
                </a:lnTo>
                <a:lnTo>
                  <a:pt x="8206" y="2760"/>
                </a:lnTo>
                <a:lnTo>
                  <a:pt x="7987" y="2809"/>
                </a:lnTo>
                <a:lnTo>
                  <a:pt x="7767" y="2882"/>
                </a:lnTo>
                <a:lnTo>
                  <a:pt x="7547" y="2956"/>
                </a:lnTo>
                <a:lnTo>
                  <a:pt x="7352" y="3053"/>
                </a:lnTo>
                <a:lnTo>
                  <a:pt x="7181" y="3175"/>
                </a:lnTo>
                <a:lnTo>
                  <a:pt x="7107" y="3200"/>
                </a:lnTo>
                <a:lnTo>
                  <a:pt x="7059" y="3224"/>
                </a:lnTo>
                <a:lnTo>
                  <a:pt x="7010" y="3200"/>
                </a:lnTo>
                <a:lnTo>
                  <a:pt x="6936" y="3175"/>
                </a:lnTo>
                <a:lnTo>
                  <a:pt x="6888" y="3127"/>
                </a:lnTo>
                <a:lnTo>
                  <a:pt x="6863" y="3078"/>
                </a:lnTo>
                <a:lnTo>
                  <a:pt x="6839" y="2956"/>
                </a:lnTo>
                <a:lnTo>
                  <a:pt x="6839" y="2858"/>
                </a:lnTo>
                <a:lnTo>
                  <a:pt x="6888" y="2760"/>
                </a:lnTo>
                <a:lnTo>
                  <a:pt x="6936" y="2687"/>
                </a:lnTo>
                <a:lnTo>
                  <a:pt x="7156" y="2565"/>
                </a:lnTo>
                <a:lnTo>
                  <a:pt x="7376" y="2443"/>
                </a:lnTo>
                <a:lnTo>
                  <a:pt x="7620" y="2345"/>
                </a:lnTo>
                <a:lnTo>
                  <a:pt x="7864" y="2272"/>
                </a:lnTo>
                <a:lnTo>
                  <a:pt x="8109" y="2198"/>
                </a:lnTo>
                <a:lnTo>
                  <a:pt x="8377" y="2150"/>
                </a:lnTo>
                <a:lnTo>
                  <a:pt x="8622" y="2125"/>
                </a:lnTo>
                <a:close/>
                <a:moveTo>
                  <a:pt x="3761" y="5373"/>
                </a:moveTo>
                <a:lnTo>
                  <a:pt x="3884" y="5398"/>
                </a:lnTo>
                <a:lnTo>
                  <a:pt x="4030" y="5447"/>
                </a:lnTo>
                <a:lnTo>
                  <a:pt x="4128" y="5496"/>
                </a:lnTo>
                <a:lnTo>
                  <a:pt x="4250" y="5569"/>
                </a:lnTo>
                <a:lnTo>
                  <a:pt x="4323" y="5691"/>
                </a:lnTo>
                <a:lnTo>
                  <a:pt x="4372" y="5789"/>
                </a:lnTo>
                <a:lnTo>
                  <a:pt x="4421" y="5911"/>
                </a:lnTo>
                <a:lnTo>
                  <a:pt x="4445" y="6057"/>
                </a:lnTo>
                <a:lnTo>
                  <a:pt x="4421" y="6204"/>
                </a:lnTo>
                <a:lnTo>
                  <a:pt x="4372" y="6326"/>
                </a:lnTo>
                <a:lnTo>
                  <a:pt x="4323" y="6448"/>
                </a:lnTo>
                <a:lnTo>
                  <a:pt x="4250" y="6546"/>
                </a:lnTo>
                <a:lnTo>
                  <a:pt x="4128" y="6619"/>
                </a:lnTo>
                <a:lnTo>
                  <a:pt x="4030" y="6692"/>
                </a:lnTo>
                <a:lnTo>
                  <a:pt x="3884" y="6717"/>
                </a:lnTo>
                <a:lnTo>
                  <a:pt x="3761" y="6741"/>
                </a:lnTo>
                <a:lnTo>
                  <a:pt x="3615" y="6717"/>
                </a:lnTo>
                <a:lnTo>
                  <a:pt x="3493" y="6692"/>
                </a:lnTo>
                <a:lnTo>
                  <a:pt x="3371" y="6619"/>
                </a:lnTo>
                <a:lnTo>
                  <a:pt x="3273" y="6546"/>
                </a:lnTo>
                <a:lnTo>
                  <a:pt x="3200" y="6448"/>
                </a:lnTo>
                <a:lnTo>
                  <a:pt x="3126" y="6326"/>
                </a:lnTo>
                <a:lnTo>
                  <a:pt x="3102" y="6204"/>
                </a:lnTo>
                <a:lnTo>
                  <a:pt x="3078" y="6057"/>
                </a:lnTo>
                <a:lnTo>
                  <a:pt x="3102" y="5911"/>
                </a:lnTo>
                <a:lnTo>
                  <a:pt x="3126" y="5789"/>
                </a:lnTo>
                <a:lnTo>
                  <a:pt x="3200" y="5691"/>
                </a:lnTo>
                <a:lnTo>
                  <a:pt x="3273" y="5569"/>
                </a:lnTo>
                <a:lnTo>
                  <a:pt x="3371" y="5496"/>
                </a:lnTo>
                <a:lnTo>
                  <a:pt x="3493" y="5447"/>
                </a:lnTo>
                <a:lnTo>
                  <a:pt x="3615" y="5398"/>
                </a:lnTo>
                <a:lnTo>
                  <a:pt x="3761" y="5373"/>
                </a:lnTo>
                <a:close/>
                <a:moveTo>
                  <a:pt x="17609" y="6741"/>
                </a:moveTo>
                <a:lnTo>
                  <a:pt x="17609" y="6790"/>
                </a:lnTo>
                <a:lnTo>
                  <a:pt x="17585" y="6888"/>
                </a:lnTo>
                <a:lnTo>
                  <a:pt x="17560" y="6937"/>
                </a:lnTo>
                <a:lnTo>
                  <a:pt x="17512" y="7010"/>
                </a:lnTo>
                <a:lnTo>
                  <a:pt x="17365" y="7132"/>
                </a:lnTo>
                <a:lnTo>
                  <a:pt x="17365" y="7132"/>
                </a:lnTo>
                <a:lnTo>
                  <a:pt x="17389" y="7010"/>
                </a:lnTo>
                <a:lnTo>
                  <a:pt x="17414" y="6863"/>
                </a:lnTo>
                <a:lnTo>
                  <a:pt x="17463" y="6790"/>
                </a:lnTo>
                <a:lnTo>
                  <a:pt x="17512" y="6766"/>
                </a:lnTo>
                <a:lnTo>
                  <a:pt x="17560" y="6741"/>
                </a:lnTo>
                <a:close/>
                <a:moveTo>
                  <a:pt x="4836" y="0"/>
                </a:moveTo>
                <a:lnTo>
                  <a:pt x="4738" y="196"/>
                </a:lnTo>
                <a:lnTo>
                  <a:pt x="4641" y="391"/>
                </a:lnTo>
                <a:lnTo>
                  <a:pt x="4543" y="684"/>
                </a:lnTo>
                <a:lnTo>
                  <a:pt x="4445" y="1002"/>
                </a:lnTo>
                <a:lnTo>
                  <a:pt x="4396" y="1393"/>
                </a:lnTo>
                <a:lnTo>
                  <a:pt x="4372" y="1783"/>
                </a:lnTo>
                <a:lnTo>
                  <a:pt x="4372" y="2003"/>
                </a:lnTo>
                <a:lnTo>
                  <a:pt x="4421" y="2223"/>
                </a:lnTo>
                <a:lnTo>
                  <a:pt x="4079" y="2443"/>
                </a:lnTo>
                <a:lnTo>
                  <a:pt x="3688" y="2736"/>
                </a:lnTo>
                <a:lnTo>
                  <a:pt x="3273" y="3151"/>
                </a:lnTo>
                <a:lnTo>
                  <a:pt x="2833" y="3615"/>
                </a:lnTo>
                <a:lnTo>
                  <a:pt x="2418" y="4128"/>
                </a:lnTo>
                <a:lnTo>
                  <a:pt x="2027" y="4665"/>
                </a:lnTo>
                <a:lnTo>
                  <a:pt x="1856" y="4958"/>
                </a:lnTo>
                <a:lnTo>
                  <a:pt x="1710" y="5251"/>
                </a:lnTo>
                <a:lnTo>
                  <a:pt x="1563" y="5544"/>
                </a:lnTo>
                <a:lnTo>
                  <a:pt x="1466" y="5813"/>
                </a:lnTo>
                <a:lnTo>
                  <a:pt x="562" y="5813"/>
                </a:lnTo>
                <a:lnTo>
                  <a:pt x="464" y="5838"/>
                </a:lnTo>
                <a:lnTo>
                  <a:pt x="342" y="5862"/>
                </a:lnTo>
                <a:lnTo>
                  <a:pt x="244" y="5911"/>
                </a:lnTo>
                <a:lnTo>
                  <a:pt x="171" y="5984"/>
                </a:lnTo>
                <a:lnTo>
                  <a:pt x="98" y="6057"/>
                </a:lnTo>
                <a:lnTo>
                  <a:pt x="49" y="6155"/>
                </a:lnTo>
                <a:lnTo>
                  <a:pt x="25" y="6277"/>
                </a:lnTo>
                <a:lnTo>
                  <a:pt x="0" y="6375"/>
                </a:lnTo>
                <a:lnTo>
                  <a:pt x="0" y="8622"/>
                </a:lnTo>
                <a:lnTo>
                  <a:pt x="25" y="8744"/>
                </a:lnTo>
                <a:lnTo>
                  <a:pt x="49" y="8842"/>
                </a:lnTo>
                <a:lnTo>
                  <a:pt x="98" y="8939"/>
                </a:lnTo>
                <a:lnTo>
                  <a:pt x="171" y="9013"/>
                </a:lnTo>
                <a:lnTo>
                  <a:pt x="244" y="9086"/>
                </a:lnTo>
                <a:lnTo>
                  <a:pt x="342" y="9135"/>
                </a:lnTo>
                <a:lnTo>
                  <a:pt x="464" y="9183"/>
                </a:lnTo>
                <a:lnTo>
                  <a:pt x="1514" y="9183"/>
                </a:lnTo>
                <a:lnTo>
                  <a:pt x="1588" y="9379"/>
                </a:lnTo>
                <a:lnTo>
                  <a:pt x="1685" y="9599"/>
                </a:lnTo>
                <a:lnTo>
                  <a:pt x="1930" y="10014"/>
                </a:lnTo>
                <a:lnTo>
                  <a:pt x="2223" y="10405"/>
                </a:lnTo>
                <a:lnTo>
                  <a:pt x="2589" y="10795"/>
                </a:lnTo>
                <a:lnTo>
                  <a:pt x="2980" y="11162"/>
                </a:lnTo>
                <a:lnTo>
                  <a:pt x="3419" y="11504"/>
                </a:lnTo>
                <a:lnTo>
                  <a:pt x="3908" y="11821"/>
                </a:lnTo>
                <a:lnTo>
                  <a:pt x="4421" y="12065"/>
                </a:lnTo>
                <a:lnTo>
                  <a:pt x="4421" y="14557"/>
                </a:lnTo>
                <a:lnTo>
                  <a:pt x="5105" y="14557"/>
                </a:lnTo>
                <a:lnTo>
                  <a:pt x="6326" y="12896"/>
                </a:lnTo>
                <a:lnTo>
                  <a:pt x="6936" y="13067"/>
                </a:lnTo>
                <a:lnTo>
                  <a:pt x="7571" y="13164"/>
                </a:lnTo>
                <a:lnTo>
                  <a:pt x="8231" y="13238"/>
                </a:lnTo>
                <a:lnTo>
                  <a:pt x="8890" y="13262"/>
                </a:lnTo>
                <a:lnTo>
                  <a:pt x="9550" y="13238"/>
                </a:lnTo>
                <a:lnTo>
                  <a:pt x="10209" y="13164"/>
                </a:lnTo>
                <a:lnTo>
                  <a:pt x="10844" y="13067"/>
                </a:lnTo>
                <a:lnTo>
                  <a:pt x="11455" y="12896"/>
                </a:lnTo>
                <a:lnTo>
                  <a:pt x="12627" y="14557"/>
                </a:lnTo>
                <a:lnTo>
                  <a:pt x="13384" y="14557"/>
                </a:lnTo>
                <a:lnTo>
                  <a:pt x="13384" y="12065"/>
                </a:lnTo>
                <a:lnTo>
                  <a:pt x="13726" y="11919"/>
                </a:lnTo>
                <a:lnTo>
                  <a:pt x="14044" y="11748"/>
                </a:lnTo>
                <a:lnTo>
                  <a:pt x="14337" y="11577"/>
                </a:lnTo>
                <a:lnTo>
                  <a:pt x="14630" y="11382"/>
                </a:lnTo>
                <a:lnTo>
                  <a:pt x="14898" y="11162"/>
                </a:lnTo>
                <a:lnTo>
                  <a:pt x="15143" y="10942"/>
                </a:lnTo>
                <a:lnTo>
                  <a:pt x="15387" y="10698"/>
                </a:lnTo>
                <a:lnTo>
                  <a:pt x="15607" y="10429"/>
                </a:lnTo>
                <a:lnTo>
                  <a:pt x="15778" y="10160"/>
                </a:lnTo>
                <a:lnTo>
                  <a:pt x="15949" y="9892"/>
                </a:lnTo>
                <a:lnTo>
                  <a:pt x="16119" y="9599"/>
                </a:lnTo>
                <a:lnTo>
                  <a:pt x="16242" y="9281"/>
                </a:lnTo>
                <a:lnTo>
                  <a:pt x="16364" y="8964"/>
                </a:lnTo>
                <a:lnTo>
                  <a:pt x="16437" y="8622"/>
                </a:lnTo>
                <a:lnTo>
                  <a:pt x="16510" y="8280"/>
                </a:lnTo>
                <a:lnTo>
                  <a:pt x="16559" y="7938"/>
                </a:lnTo>
                <a:lnTo>
                  <a:pt x="16974" y="7938"/>
                </a:lnTo>
                <a:lnTo>
                  <a:pt x="17096" y="7913"/>
                </a:lnTo>
                <a:lnTo>
                  <a:pt x="17316" y="8109"/>
                </a:lnTo>
                <a:lnTo>
                  <a:pt x="17536" y="8231"/>
                </a:lnTo>
                <a:lnTo>
                  <a:pt x="17780" y="8329"/>
                </a:lnTo>
                <a:lnTo>
                  <a:pt x="18024" y="8353"/>
                </a:lnTo>
                <a:lnTo>
                  <a:pt x="18171" y="8353"/>
                </a:lnTo>
                <a:lnTo>
                  <a:pt x="18318" y="8304"/>
                </a:lnTo>
                <a:lnTo>
                  <a:pt x="18415" y="8255"/>
                </a:lnTo>
                <a:lnTo>
                  <a:pt x="18464" y="8158"/>
                </a:lnTo>
                <a:lnTo>
                  <a:pt x="18513" y="8060"/>
                </a:lnTo>
                <a:lnTo>
                  <a:pt x="18488" y="7962"/>
                </a:lnTo>
                <a:lnTo>
                  <a:pt x="18440" y="7865"/>
                </a:lnTo>
                <a:lnTo>
                  <a:pt x="18342" y="7791"/>
                </a:lnTo>
                <a:lnTo>
                  <a:pt x="18244" y="7767"/>
                </a:lnTo>
                <a:lnTo>
                  <a:pt x="18147" y="7767"/>
                </a:lnTo>
                <a:lnTo>
                  <a:pt x="18024" y="7791"/>
                </a:lnTo>
                <a:lnTo>
                  <a:pt x="17902" y="7767"/>
                </a:lnTo>
                <a:lnTo>
                  <a:pt x="17756" y="7718"/>
                </a:lnTo>
                <a:lnTo>
                  <a:pt x="17634" y="7645"/>
                </a:lnTo>
                <a:lnTo>
                  <a:pt x="17780" y="7523"/>
                </a:lnTo>
                <a:lnTo>
                  <a:pt x="17927" y="7376"/>
                </a:lnTo>
                <a:lnTo>
                  <a:pt x="18049" y="7230"/>
                </a:lnTo>
                <a:lnTo>
                  <a:pt x="18122" y="7059"/>
                </a:lnTo>
                <a:lnTo>
                  <a:pt x="18171" y="6888"/>
                </a:lnTo>
                <a:lnTo>
                  <a:pt x="18171" y="6717"/>
                </a:lnTo>
                <a:lnTo>
                  <a:pt x="18147" y="6546"/>
                </a:lnTo>
                <a:lnTo>
                  <a:pt x="18073" y="6424"/>
                </a:lnTo>
                <a:lnTo>
                  <a:pt x="18000" y="6326"/>
                </a:lnTo>
                <a:lnTo>
                  <a:pt x="17902" y="6253"/>
                </a:lnTo>
                <a:lnTo>
                  <a:pt x="17805" y="6204"/>
                </a:lnTo>
                <a:lnTo>
                  <a:pt x="17683" y="6179"/>
                </a:lnTo>
                <a:lnTo>
                  <a:pt x="17560" y="6179"/>
                </a:lnTo>
                <a:lnTo>
                  <a:pt x="17438" y="6204"/>
                </a:lnTo>
                <a:lnTo>
                  <a:pt x="17341" y="6228"/>
                </a:lnTo>
                <a:lnTo>
                  <a:pt x="17243" y="6277"/>
                </a:lnTo>
                <a:lnTo>
                  <a:pt x="17145" y="6326"/>
                </a:lnTo>
                <a:lnTo>
                  <a:pt x="17048" y="6424"/>
                </a:lnTo>
                <a:lnTo>
                  <a:pt x="16974" y="6497"/>
                </a:lnTo>
                <a:lnTo>
                  <a:pt x="16925" y="6619"/>
                </a:lnTo>
                <a:lnTo>
                  <a:pt x="16852" y="6790"/>
                </a:lnTo>
                <a:lnTo>
                  <a:pt x="16803" y="6985"/>
                </a:lnTo>
                <a:lnTo>
                  <a:pt x="16803" y="7181"/>
                </a:lnTo>
                <a:lnTo>
                  <a:pt x="16828" y="7376"/>
                </a:lnTo>
                <a:lnTo>
                  <a:pt x="16706" y="7376"/>
                </a:lnTo>
                <a:lnTo>
                  <a:pt x="16584" y="7352"/>
                </a:lnTo>
                <a:lnTo>
                  <a:pt x="16559" y="7034"/>
                </a:lnTo>
                <a:lnTo>
                  <a:pt x="16535" y="6717"/>
                </a:lnTo>
                <a:lnTo>
                  <a:pt x="16486" y="6399"/>
                </a:lnTo>
                <a:lnTo>
                  <a:pt x="16413" y="6082"/>
                </a:lnTo>
                <a:lnTo>
                  <a:pt x="16315" y="5764"/>
                </a:lnTo>
                <a:lnTo>
                  <a:pt x="16217" y="5471"/>
                </a:lnTo>
                <a:lnTo>
                  <a:pt x="16095" y="5178"/>
                </a:lnTo>
                <a:lnTo>
                  <a:pt x="15949" y="4885"/>
                </a:lnTo>
                <a:lnTo>
                  <a:pt x="15802" y="4616"/>
                </a:lnTo>
                <a:lnTo>
                  <a:pt x="15631" y="4323"/>
                </a:lnTo>
                <a:lnTo>
                  <a:pt x="15436" y="4079"/>
                </a:lnTo>
                <a:lnTo>
                  <a:pt x="15240" y="3810"/>
                </a:lnTo>
                <a:lnTo>
                  <a:pt x="15020" y="3566"/>
                </a:lnTo>
                <a:lnTo>
                  <a:pt x="14801" y="3322"/>
                </a:lnTo>
                <a:lnTo>
                  <a:pt x="14556" y="3102"/>
                </a:lnTo>
                <a:lnTo>
                  <a:pt x="14312" y="2882"/>
                </a:lnTo>
                <a:lnTo>
                  <a:pt x="14044" y="2663"/>
                </a:lnTo>
                <a:lnTo>
                  <a:pt x="13750" y="2467"/>
                </a:lnTo>
                <a:lnTo>
                  <a:pt x="13457" y="2272"/>
                </a:lnTo>
                <a:lnTo>
                  <a:pt x="13164" y="2101"/>
                </a:lnTo>
                <a:lnTo>
                  <a:pt x="12847" y="1930"/>
                </a:lnTo>
                <a:lnTo>
                  <a:pt x="12529" y="1783"/>
                </a:lnTo>
                <a:lnTo>
                  <a:pt x="12212" y="1637"/>
                </a:lnTo>
                <a:lnTo>
                  <a:pt x="11870" y="1515"/>
                </a:lnTo>
                <a:lnTo>
                  <a:pt x="11528" y="1393"/>
                </a:lnTo>
                <a:lnTo>
                  <a:pt x="11162" y="1295"/>
                </a:lnTo>
                <a:lnTo>
                  <a:pt x="10795" y="1222"/>
                </a:lnTo>
                <a:lnTo>
                  <a:pt x="10429" y="1148"/>
                </a:lnTo>
                <a:lnTo>
                  <a:pt x="10063" y="1099"/>
                </a:lnTo>
                <a:lnTo>
                  <a:pt x="9672" y="1051"/>
                </a:lnTo>
                <a:lnTo>
                  <a:pt x="9281" y="1026"/>
                </a:lnTo>
                <a:lnTo>
                  <a:pt x="8353" y="1026"/>
                </a:lnTo>
                <a:lnTo>
                  <a:pt x="7816" y="1075"/>
                </a:lnTo>
                <a:lnTo>
                  <a:pt x="7278" y="1148"/>
                </a:lnTo>
                <a:lnTo>
                  <a:pt x="6765" y="1270"/>
                </a:lnTo>
                <a:lnTo>
                  <a:pt x="6619" y="1051"/>
                </a:lnTo>
                <a:lnTo>
                  <a:pt x="6472" y="880"/>
                </a:lnTo>
                <a:lnTo>
                  <a:pt x="6301" y="709"/>
                </a:lnTo>
                <a:lnTo>
                  <a:pt x="6155" y="562"/>
                </a:lnTo>
                <a:lnTo>
                  <a:pt x="5984" y="440"/>
                </a:lnTo>
                <a:lnTo>
                  <a:pt x="5837" y="342"/>
                </a:lnTo>
                <a:lnTo>
                  <a:pt x="5520" y="196"/>
                </a:lnTo>
                <a:lnTo>
                  <a:pt x="5251" y="98"/>
                </a:lnTo>
                <a:lnTo>
                  <a:pt x="5031" y="49"/>
                </a:lnTo>
                <a:lnTo>
                  <a:pt x="4836"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chemeClr val="tx2"/>
              </a:solidFill>
              <a:effectLst/>
              <a:uLnTx/>
              <a:uFillTx/>
              <a:latin typeface="Arial"/>
              <a:cs typeface="Arial"/>
              <a:sym typeface="Arial"/>
            </a:endParaRPr>
          </a:p>
        </p:txBody>
      </p:sp>
      <p:sp>
        <p:nvSpPr>
          <p:cNvPr id="56" name="Google Shape;380;p39"/>
          <p:cNvSpPr/>
          <p:nvPr/>
        </p:nvSpPr>
        <p:spPr>
          <a:xfrm>
            <a:off x="9671106" y="3793819"/>
            <a:ext cx="540348" cy="564416"/>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chemeClr val="tx2"/>
              </a:solidFill>
              <a:effectLst/>
              <a:uLnTx/>
              <a:uFillTx/>
              <a:latin typeface="Arial"/>
              <a:cs typeface="Arial"/>
              <a:sym typeface="Arial"/>
            </a:endParaRPr>
          </a:p>
        </p:txBody>
      </p:sp>
      <p:grpSp>
        <p:nvGrpSpPr>
          <p:cNvPr id="57" name="Google Shape;482;p39"/>
          <p:cNvGrpSpPr/>
          <p:nvPr/>
        </p:nvGrpSpPr>
        <p:grpSpPr>
          <a:xfrm>
            <a:off x="5384555" y="3756801"/>
            <a:ext cx="302459" cy="610415"/>
            <a:chOff x="4753325" y="2329350"/>
            <a:chExt cx="167300" cy="379800"/>
          </a:xfrm>
          <a:solidFill>
            <a:schemeClr val="accent1"/>
          </a:solidFill>
        </p:grpSpPr>
        <p:sp>
          <p:nvSpPr>
            <p:cNvPr id="58" name="Google Shape;483;p39"/>
            <p:cNvSpPr/>
            <p:nvPr/>
          </p:nvSpPr>
          <p:spPr>
            <a:xfrm>
              <a:off x="4753325" y="2424600"/>
              <a:ext cx="167300" cy="284550"/>
            </a:xfrm>
            <a:custGeom>
              <a:avLst/>
              <a:gdLst/>
              <a:ahLst/>
              <a:cxnLst/>
              <a:rect l="l" t="t" r="r" b="b"/>
              <a:pathLst>
                <a:path w="6692" h="11382" extrusionOk="0">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1200" cap="none" spc="0" normalizeH="0" baseline="0" noProof="0">
                <a:ln>
                  <a:noFill/>
                </a:ln>
                <a:solidFill>
                  <a:schemeClr val="tx2"/>
                </a:solidFill>
                <a:effectLst/>
                <a:uLnTx/>
                <a:uFillTx/>
                <a:latin typeface="Arial"/>
                <a:cs typeface="Arial"/>
                <a:sym typeface="Arial"/>
              </a:endParaRPr>
            </a:p>
          </p:txBody>
        </p:sp>
        <p:sp>
          <p:nvSpPr>
            <p:cNvPr id="59" name="Google Shape;484;p39"/>
            <p:cNvSpPr/>
            <p:nvPr/>
          </p:nvSpPr>
          <p:spPr>
            <a:xfrm>
              <a:off x="4798500" y="2329350"/>
              <a:ext cx="76950" cy="84275"/>
            </a:xfrm>
            <a:custGeom>
              <a:avLst/>
              <a:gdLst/>
              <a:ahLst/>
              <a:cxnLst/>
              <a:rect l="l" t="t" r="r" b="b"/>
              <a:pathLst>
                <a:path w="3078" h="3371" extrusionOk="0">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1200" cap="none" spc="0" normalizeH="0" baseline="0" noProof="0">
                <a:ln>
                  <a:noFill/>
                </a:ln>
                <a:solidFill>
                  <a:schemeClr val="tx2"/>
                </a:solidFill>
                <a:effectLst/>
                <a:uLnTx/>
                <a:uFillTx/>
                <a:latin typeface="Arial"/>
                <a:cs typeface="Arial"/>
                <a:sym typeface="Arial"/>
              </a:endParaRPr>
            </a:p>
          </p:txBody>
        </p:sp>
      </p:grpSp>
      <p:sp>
        <p:nvSpPr>
          <p:cNvPr id="60" name="Google Shape;420;p39"/>
          <p:cNvSpPr/>
          <p:nvPr/>
        </p:nvSpPr>
        <p:spPr>
          <a:xfrm>
            <a:off x="3009905" y="3842448"/>
            <a:ext cx="563239" cy="514617"/>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chemeClr val="tx2"/>
              </a:solidFill>
              <a:effectLst/>
              <a:uLnTx/>
              <a:uFillTx/>
              <a:latin typeface="Arial"/>
              <a:cs typeface="Arial"/>
              <a:sym typeface="Arial"/>
            </a:endParaRPr>
          </a:p>
        </p:txBody>
      </p:sp>
      <p:sp>
        <p:nvSpPr>
          <p:cNvPr id="61" name="Title 1"/>
          <p:cNvSpPr>
            <a:spLocks noGrp="1"/>
          </p:cNvSpPr>
          <p:nvPr>
            <p:ph type="title"/>
          </p:nvPr>
        </p:nvSpPr>
        <p:spPr>
          <a:xfrm>
            <a:off x="283429" y="452259"/>
            <a:ext cx="11591579" cy="1122228"/>
          </a:xfrm>
          <a:noFill/>
        </p:spPr>
        <p:txBody>
          <a:bodyPr anchor="t"/>
          <a:lstStyle/>
          <a:p>
            <a:pPr>
              <a:lnSpc>
                <a:spcPct val="100000"/>
              </a:lnSpc>
            </a:pPr>
            <a:r>
              <a:rPr lang="en-GB" dirty="0" smtClean="0">
                <a:solidFill>
                  <a:srgbClr val="621360"/>
                </a:solidFill>
                <a:latin typeface="Calibri" panose="020F0502020204030204" pitchFamily="34" charset="0"/>
                <a:cs typeface="Calibri" panose="020F0502020204030204" pitchFamily="34" charset="0"/>
              </a:rPr>
              <a:t>YOUR BEST BEGINS </a:t>
            </a:r>
            <a:r>
              <a:rPr lang="en-GB" dirty="0">
                <a:solidFill>
                  <a:srgbClr val="621360"/>
                </a:solidFill>
              </a:rPr>
              <a:t>WITH A UNI THAT IS </a:t>
            </a:r>
            <a:r>
              <a:rPr lang="en-GB" dirty="0" smtClean="0">
                <a:solidFill>
                  <a:srgbClr val="621360"/>
                </a:solidFill>
              </a:rPr>
              <a:t>THERE</a:t>
            </a:r>
            <a:br>
              <a:rPr lang="en-GB" dirty="0" smtClean="0">
                <a:solidFill>
                  <a:srgbClr val="621360"/>
                </a:solidFill>
              </a:rPr>
            </a:br>
            <a:r>
              <a:rPr lang="en-GB" dirty="0" smtClean="0">
                <a:solidFill>
                  <a:srgbClr val="621360"/>
                </a:solidFill>
              </a:rPr>
              <a:t>FOR </a:t>
            </a:r>
            <a:r>
              <a:rPr lang="en-GB" dirty="0">
                <a:solidFill>
                  <a:srgbClr val="621360"/>
                </a:solidFill>
              </a:rPr>
              <a:t>YOU</a:t>
            </a:r>
            <a:br>
              <a:rPr lang="en-GB" dirty="0">
                <a:solidFill>
                  <a:srgbClr val="621360"/>
                </a:solidFill>
              </a:rPr>
            </a:br>
            <a:endParaRPr lang="en-GB" dirty="0">
              <a:solidFill>
                <a:srgbClr val="621360"/>
              </a:solidFill>
              <a:latin typeface="Calibri" panose="020F0502020204030204" pitchFamily="34" charset="0"/>
              <a:cs typeface="Calibri" panose="020F0502020204030204" pitchFamily="34" charset="0"/>
            </a:endParaRPr>
          </a:p>
        </p:txBody>
      </p:sp>
      <p:sp>
        <p:nvSpPr>
          <p:cNvPr id="62" name="TextBox 61"/>
          <p:cNvSpPr txBox="1"/>
          <p:nvPr/>
        </p:nvSpPr>
        <p:spPr>
          <a:xfrm>
            <a:off x="1689040" y="5699460"/>
            <a:ext cx="1216657"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Calibri" panose="020F0502020204030204"/>
                <a:ea typeface="+mn-ea"/>
                <a:cs typeface="+mn-cs"/>
              </a:rPr>
              <a:t>ACADEMIC</a:t>
            </a:r>
            <a:endParaRPr kumimoji="0" lang="en-GB" sz="16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63" name="TextBox 62"/>
          <p:cNvSpPr txBox="1"/>
          <p:nvPr/>
        </p:nvSpPr>
        <p:spPr>
          <a:xfrm>
            <a:off x="2281555" y="2081526"/>
            <a:ext cx="2137173"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Calibri" panose="020F0502020204030204"/>
                <a:ea typeface="+mn-ea"/>
                <a:cs typeface="+mn-cs"/>
              </a:rPr>
              <a:t>ADDITIONAL SUPPORT &amp; DISABILITY ADVICE</a:t>
            </a:r>
            <a:endParaRPr kumimoji="0" lang="en-GB" sz="16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64" name="TextBox 63"/>
          <p:cNvSpPr txBox="1"/>
          <p:nvPr/>
        </p:nvSpPr>
        <p:spPr>
          <a:xfrm>
            <a:off x="3615349" y="5690068"/>
            <a:ext cx="1545032"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Calibri" panose="020F0502020204030204"/>
                <a:ea typeface="+mn-ea"/>
                <a:cs typeface="+mn-cs"/>
              </a:rPr>
              <a:t>CAREERS &amp; EMPLOYABILITY</a:t>
            </a:r>
            <a:endParaRPr kumimoji="0" lang="en-GB" sz="16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65" name="TextBox 64"/>
          <p:cNvSpPr txBox="1"/>
          <p:nvPr/>
        </p:nvSpPr>
        <p:spPr>
          <a:xfrm>
            <a:off x="4848248" y="2335128"/>
            <a:ext cx="1409797" cy="3139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Calibri" panose="020F0502020204030204"/>
                <a:ea typeface="+mn-ea"/>
                <a:cs typeface="+mn-cs"/>
              </a:rPr>
              <a:t>WELLBEING</a:t>
            </a:r>
            <a:endParaRPr kumimoji="0" lang="en-GB" sz="16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66" name="TextBox 65"/>
          <p:cNvSpPr txBox="1"/>
          <p:nvPr/>
        </p:nvSpPr>
        <p:spPr>
          <a:xfrm>
            <a:off x="5762881" y="5690068"/>
            <a:ext cx="1545032"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Calibri" panose="020F0502020204030204"/>
                <a:ea typeface="+mn-ea"/>
                <a:cs typeface="+mn-cs"/>
              </a:rPr>
              <a:t>KEEPING HEALTHY</a:t>
            </a:r>
            <a:endParaRPr kumimoji="0" lang="en-GB" sz="16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67" name="TextBox 66"/>
          <p:cNvSpPr txBox="1"/>
          <p:nvPr/>
        </p:nvSpPr>
        <p:spPr>
          <a:xfrm>
            <a:off x="6933488" y="2113529"/>
            <a:ext cx="1409797"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Calibri" panose="020F0502020204030204"/>
                <a:ea typeface="+mn-ea"/>
                <a:cs typeface="+mn-cs"/>
              </a:rPr>
              <a:t>HOUSING SUPPORT</a:t>
            </a:r>
            <a:endParaRPr kumimoji="0" lang="en-GB" sz="16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68" name="TextBox 67"/>
          <p:cNvSpPr txBox="1"/>
          <p:nvPr/>
        </p:nvSpPr>
        <p:spPr>
          <a:xfrm>
            <a:off x="7962858" y="5724419"/>
            <a:ext cx="1545032"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Calibri" panose="020F0502020204030204"/>
                <a:ea typeface="+mn-ea"/>
                <a:cs typeface="+mn-cs"/>
              </a:rPr>
              <a:t>FINANCE &amp; MONEY</a:t>
            </a:r>
            <a:endParaRPr kumimoji="0" lang="en-GB" sz="16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69" name="TextBox 68"/>
          <p:cNvSpPr txBox="1"/>
          <p:nvPr/>
        </p:nvSpPr>
        <p:spPr>
          <a:xfrm>
            <a:off x="9218085" y="1917045"/>
            <a:ext cx="1409797" cy="7571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Calibri" panose="020F0502020204030204"/>
                <a:ea typeface="+mn-ea"/>
                <a:cs typeface="+mn-cs"/>
              </a:rPr>
              <a:t>REFLECTION, THOUGHT &amp; PRAYER</a:t>
            </a:r>
            <a:endParaRPr kumimoji="0" lang="en-GB" sz="16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531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59"/>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1947" y="177387"/>
            <a:ext cx="1007999" cy="360000"/>
          </a:xfrm>
          <a:prstGeom prst="rect">
            <a:avLst/>
          </a:prstGeom>
        </p:spPr>
      </p:pic>
      <p:sp>
        <p:nvSpPr>
          <p:cNvPr id="14" name="Google Shape;361;p45"/>
          <p:cNvSpPr txBox="1">
            <a:spLocks/>
          </p:cNvSpPr>
          <p:nvPr/>
        </p:nvSpPr>
        <p:spPr>
          <a:xfrm>
            <a:off x="239136" y="4342451"/>
            <a:ext cx="4465637" cy="2257425"/>
          </a:xfrm>
          <a:prstGeom prst="rect">
            <a:avLst/>
          </a:prstGeom>
          <a:solidFill>
            <a:srgbClr val="621260"/>
          </a:solidFill>
          <a:ln>
            <a:noFill/>
          </a:ln>
        </p:spPr>
        <p:txBody>
          <a:bodyPr spcFirstLastPara="1" vert="horz" wrap="square" lIns="91425" tIns="45700" rIns="91425" bIns="45700" rtlCol="0" anchor="ctr" anchorCtr="0">
            <a:noAutofit/>
          </a:bodyPr>
          <a:lstStyle>
            <a:lvl1pPr marL="457200" marR="0" lvl="0" indent="-381000" algn="l" defTabSz="914400" rtl="0" eaLnBrk="1" latinLnBrk="0" hangingPunct="1">
              <a:lnSpc>
                <a:spcPct val="90000"/>
              </a:lnSpc>
              <a:spcBef>
                <a:spcPts val="1000"/>
              </a:spcBef>
              <a:spcAft>
                <a:spcPts val="0"/>
              </a:spcAft>
              <a:buClr>
                <a:schemeClr val="lt1"/>
              </a:buClr>
              <a:buSzPts val="2400"/>
              <a:buFont typeface="Arial"/>
              <a:buChar char="•"/>
              <a:defRPr sz="2400" b="0" i="0" u="none" strike="noStrike" kern="1200" cap="none">
                <a:solidFill>
                  <a:schemeClr val="lt1"/>
                </a:solidFill>
                <a:latin typeface="Calibri"/>
                <a:ea typeface="Calibri"/>
                <a:cs typeface="Calibri"/>
                <a:sym typeface="Calibri"/>
              </a:defRPr>
            </a:lvl1pPr>
            <a:lvl2pPr marL="914400" marR="0" lvl="1"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2pPr>
            <a:lvl3pPr marL="1371600" marR="0" lvl="2"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3pPr>
            <a:lvl4pPr marL="1828800" marR="0" lvl="3"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4pPr>
            <a:lvl5pPr marL="2286000" marR="0" lvl="4"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5pPr>
            <a:lvl6pPr marL="2743200" marR="0" lvl="5"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6pPr>
            <a:lvl7pPr marL="3200400" marR="0" lvl="6"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7pPr>
            <a:lvl8pPr marL="3657600" marR="0" lvl="7"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8pPr>
            <a:lvl9pPr marL="4114800" marR="0" lvl="8"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9pPr>
          </a:lstStyle>
          <a:p>
            <a:pPr marL="228600" indent="-76200" algn="ctr">
              <a:spcBef>
                <a:spcPts val="0"/>
              </a:spcBef>
              <a:buFont typeface="Arial"/>
              <a:buNone/>
            </a:pPr>
            <a:r>
              <a:rPr lang="en-GB" sz="4000" b="1" dirty="0" smtClean="0"/>
              <a:t>CAREER</a:t>
            </a:r>
          </a:p>
          <a:p>
            <a:pPr marL="228600" indent="-76200" algn="ctr">
              <a:spcBef>
                <a:spcPts val="0"/>
              </a:spcBef>
              <a:buFont typeface="Arial"/>
              <a:buNone/>
            </a:pPr>
            <a:r>
              <a:rPr lang="en-GB" sz="2000" b="1" dirty="0" smtClean="0"/>
              <a:t>Enhance your employability</a:t>
            </a:r>
            <a:endParaRPr lang="en-GB" sz="2000" b="1" dirty="0"/>
          </a:p>
        </p:txBody>
      </p:sp>
    </p:spTree>
    <p:extLst>
      <p:ext uri="{BB962C8B-B14F-4D97-AF65-F5344CB8AC3E}">
        <p14:creationId xmlns:p14="http://schemas.microsoft.com/office/powerpoint/2010/main" val="2786632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30"/>
        <p:cNvGrpSpPr/>
        <p:nvPr/>
      </p:nvGrpSpPr>
      <p:grpSpPr>
        <a:xfrm>
          <a:off x="0" y="0"/>
          <a:ext cx="0" cy="0"/>
          <a:chOff x="0" y="0"/>
          <a:chExt cx="0" cy="0"/>
        </a:xfrm>
      </p:grpSpPr>
      <p:sp>
        <p:nvSpPr>
          <p:cNvPr id="6" name="Google Shape;232;p27"/>
          <p:cNvSpPr txBox="1">
            <a:spLocks noGrp="1"/>
          </p:cNvSpPr>
          <p:nvPr>
            <p:ph type="ctrTitle"/>
          </p:nvPr>
        </p:nvSpPr>
        <p:spPr>
          <a:xfrm>
            <a:off x="1546284" y="5099645"/>
            <a:ext cx="5644738" cy="594020"/>
          </a:xfrm>
          <a:prstGeom prst="rect">
            <a:avLst/>
          </a:prstGeom>
          <a:solidFill>
            <a:schemeClr val="bg1">
              <a:alpha val="65000"/>
            </a:schemeClr>
          </a:solidFill>
          <a:ln>
            <a:noFill/>
          </a:ln>
        </p:spPr>
        <p:txBody>
          <a:bodyPr spcFirstLastPara="1" wrap="square" lIns="91425" tIns="45700" rIns="91425" bIns="45700" anchor="ctr" anchorCtr="0">
            <a:noAutofit/>
          </a:bodyPr>
          <a:lstStyle/>
          <a:p>
            <a:pPr marL="0" lvl="0" indent="0" algn="l" rtl="0">
              <a:lnSpc>
                <a:spcPct val="112500"/>
              </a:lnSpc>
              <a:spcBef>
                <a:spcPts val="0"/>
              </a:spcBef>
              <a:spcAft>
                <a:spcPts val="0"/>
              </a:spcAft>
              <a:buClr>
                <a:schemeClr val="lt1"/>
              </a:buClr>
              <a:buSzPts val="4000"/>
              <a:buFont typeface="Calibri"/>
              <a:buNone/>
            </a:pPr>
            <a:r>
              <a:rPr lang="en-GB" dirty="0" smtClean="0">
                <a:solidFill>
                  <a:schemeClr val="tx1"/>
                </a:solidFill>
                <a:effectLst>
                  <a:outerShdw blurRad="38100" dist="38100" dir="2700000" algn="tl">
                    <a:srgbClr val="000000">
                      <a:alpha val="43137"/>
                    </a:srgbClr>
                  </a:outerShdw>
                </a:effectLst>
              </a:rPr>
              <a:t>WHY GO TO UNIVERSITY?</a:t>
            </a:r>
            <a:endParaRPr lang="en-GB"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07846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4" name="Google Shape;274;p33"/>
          <p:cNvPicPr preferRelativeResize="0"/>
          <p:nvPr/>
        </p:nvPicPr>
        <p:blipFill>
          <a:blip r:embed="rId3">
            <a:extLst>
              <a:ext uri="{28A0092B-C50C-407E-A947-70E740481C1C}">
                <a14:useLocalDpi xmlns:a14="http://schemas.microsoft.com/office/drawing/2010/main" val="0"/>
              </a:ext>
            </a:extLst>
          </a:blip>
          <a:stretch>
            <a:fillRect/>
          </a:stretch>
        </p:blipFill>
        <p:spPr>
          <a:xfrm>
            <a:off x="7220253" y="2243328"/>
            <a:ext cx="4649693" cy="3998975"/>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
        <p:nvSpPr>
          <p:cNvPr id="8" name="Google Shape;258;p31"/>
          <p:cNvSpPr txBox="1">
            <a:spLocks noGrp="1"/>
          </p:cNvSpPr>
          <p:nvPr>
            <p:ph type="title"/>
          </p:nvPr>
        </p:nvSpPr>
        <p:spPr>
          <a:xfrm>
            <a:off x="309489" y="520482"/>
            <a:ext cx="11560457" cy="6743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GB" dirty="0" smtClean="0">
                <a:solidFill>
                  <a:srgbClr val="621360"/>
                </a:solidFill>
              </a:rPr>
              <a:t>YOUR BEST BEGINS WITH EXPERIENCES THAT WILL PREPARE YOU FOR THE REAL WORLD</a:t>
            </a:r>
            <a:endParaRPr lang="en-GB" dirty="0">
              <a:solidFill>
                <a:srgbClr val="621360"/>
              </a:solidFill>
            </a:endParaRPr>
          </a:p>
        </p:txBody>
      </p:sp>
      <p:sp>
        <p:nvSpPr>
          <p:cNvPr id="9" name="Content Placeholder 2"/>
          <p:cNvSpPr txBox="1">
            <a:spLocks/>
          </p:cNvSpPr>
          <p:nvPr/>
        </p:nvSpPr>
        <p:spPr>
          <a:xfrm>
            <a:off x="1958634" y="4080839"/>
            <a:ext cx="5878828" cy="2276183"/>
          </a:xfrm>
          <a:prstGeom prst="rect">
            <a:avLst/>
          </a:prstGeom>
          <a:noFill/>
          <a:ln>
            <a:noFill/>
          </a:ln>
        </p:spPr>
        <p:txBody>
          <a:bodyPr spcFirstLastPara="1" vert="horz" wrap="square" lIns="91425" tIns="45700" rIns="91425" bIns="45700" rtlCol="0" anchor="t" anchorCtr="0">
            <a:noAutofit/>
          </a:bodyPr>
          <a:lstStyle>
            <a:lvl1pPr marL="457200" marR="0" lvl="0" indent="-381000" algn="l" defTabSz="914400" rtl="0" eaLnBrk="1" latinLnBrk="0" hangingPunct="1">
              <a:lnSpc>
                <a:spcPct val="90000"/>
              </a:lnSpc>
              <a:spcBef>
                <a:spcPts val="1000"/>
              </a:spcBef>
              <a:spcAft>
                <a:spcPts val="0"/>
              </a:spcAft>
              <a:buSzPts val="2400"/>
              <a:buFont typeface="Arial"/>
              <a:buChar char="•"/>
              <a:defRPr sz="2400" b="0" i="0" u="none" strike="noStrike" kern="1200" cap="none">
                <a:solidFill>
                  <a:schemeClr val="tx1"/>
                </a:solidFill>
                <a:latin typeface="Calibri"/>
                <a:ea typeface="Calibri"/>
                <a:cs typeface="Calibri"/>
                <a:sym typeface="Calibri"/>
              </a:defRPr>
            </a:lvl1pPr>
            <a:lvl2pPr marL="914400" marR="0" lvl="1" indent="-355600" algn="l" defTabSz="914400" rtl="0" eaLnBrk="1" latinLnBrk="0" hangingPunct="1">
              <a:lnSpc>
                <a:spcPct val="90000"/>
              </a:lnSpc>
              <a:spcBef>
                <a:spcPts val="500"/>
              </a:spcBef>
              <a:spcAft>
                <a:spcPts val="0"/>
              </a:spcAft>
              <a:buSzPts val="2000"/>
              <a:buFont typeface="Arial"/>
              <a:buChar char="•"/>
              <a:defRPr sz="2000" b="0" i="0" u="none" strike="noStrike" kern="1200" cap="none">
                <a:solidFill>
                  <a:schemeClr val="tx1"/>
                </a:solidFill>
                <a:latin typeface="Calibri"/>
                <a:ea typeface="Calibri"/>
                <a:cs typeface="Calibri"/>
                <a:sym typeface="Calibri"/>
              </a:defRPr>
            </a:lvl2pPr>
            <a:lvl3pPr marL="1371600" marR="0" lvl="2" indent="-355600" algn="l" defTabSz="914400" rtl="0" eaLnBrk="1" latinLnBrk="0" hangingPunct="1">
              <a:lnSpc>
                <a:spcPct val="90000"/>
              </a:lnSpc>
              <a:spcBef>
                <a:spcPts val="500"/>
              </a:spcBef>
              <a:spcAft>
                <a:spcPts val="0"/>
              </a:spcAft>
              <a:buSzPts val="2000"/>
              <a:buFont typeface="Arial"/>
              <a:buChar char="•"/>
              <a:defRPr sz="2000" b="0" i="0" u="none" strike="noStrike" kern="1200" cap="none">
                <a:solidFill>
                  <a:schemeClr val="tx1"/>
                </a:solidFill>
                <a:latin typeface="Calibri"/>
                <a:ea typeface="Calibri"/>
                <a:cs typeface="Calibri"/>
                <a:sym typeface="Calibri"/>
              </a:defRPr>
            </a:lvl3pPr>
            <a:lvl4pPr marL="1828800" marR="0" lvl="3" indent="-355600" algn="l" defTabSz="914400" rtl="0" eaLnBrk="1" latinLnBrk="0" hangingPunct="1">
              <a:lnSpc>
                <a:spcPct val="90000"/>
              </a:lnSpc>
              <a:spcBef>
                <a:spcPts val="500"/>
              </a:spcBef>
              <a:spcAft>
                <a:spcPts val="0"/>
              </a:spcAft>
              <a:buSzPts val="2000"/>
              <a:buFont typeface="Arial"/>
              <a:buChar char="•"/>
              <a:defRPr sz="2000" b="0" i="0" u="none" strike="noStrike" kern="1200" cap="none">
                <a:solidFill>
                  <a:schemeClr val="tx1"/>
                </a:solidFill>
                <a:latin typeface="Calibri"/>
                <a:ea typeface="Calibri"/>
                <a:cs typeface="Calibri"/>
                <a:sym typeface="Calibri"/>
              </a:defRPr>
            </a:lvl4pPr>
            <a:lvl5pPr marL="2286000" marR="0" lvl="4" indent="-355600" algn="l" defTabSz="914400" rtl="0" eaLnBrk="1" latinLnBrk="0" hangingPunct="1">
              <a:lnSpc>
                <a:spcPct val="90000"/>
              </a:lnSpc>
              <a:spcBef>
                <a:spcPts val="500"/>
              </a:spcBef>
              <a:spcAft>
                <a:spcPts val="0"/>
              </a:spcAft>
              <a:buSzPts val="2000"/>
              <a:buFont typeface="Arial"/>
              <a:buChar char="•"/>
              <a:defRPr sz="2000" b="0" i="0" u="none" strike="noStrike" kern="1200" cap="none">
                <a:solidFill>
                  <a:schemeClr val="tx1"/>
                </a:solidFill>
                <a:latin typeface="Calibri"/>
                <a:ea typeface="Calibri"/>
                <a:cs typeface="Calibri"/>
                <a:sym typeface="Calibri"/>
              </a:defRPr>
            </a:lvl5pPr>
            <a:lvl6pPr marL="2743200" marR="0" lvl="5" indent="-355600" algn="l" defTabSz="914400" rtl="0" eaLnBrk="1" latinLnBrk="0" hangingPunct="1">
              <a:lnSpc>
                <a:spcPct val="90000"/>
              </a:lnSpc>
              <a:spcBef>
                <a:spcPts val="500"/>
              </a:spcBef>
              <a:spcAft>
                <a:spcPts val="0"/>
              </a:spcAft>
              <a:buSzPts val="2000"/>
              <a:buFont typeface="Arial"/>
              <a:buChar char="•"/>
              <a:defRPr sz="2000" b="0" i="0" u="none" strike="noStrike" kern="1200" cap="none">
                <a:solidFill>
                  <a:schemeClr val="tx1"/>
                </a:solidFill>
                <a:latin typeface="Calibri"/>
                <a:ea typeface="Calibri"/>
                <a:cs typeface="Calibri"/>
                <a:sym typeface="Calibri"/>
              </a:defRPr>
            </a:lvl6pPr>
            <a:lvl7pPr marL="3200400" marR="0" lvl="6" indent="-355600" algn="l" defTabSz="914400" rtl="0" eaLnBrk="1" latinLnBrk="0" hangingPunct="1">
              <a:lnSpc>
                <a:spcPct val="90000"/>
              </a:lnSpc>
              <a:spcBef>
                <a:spcPts val="500"/>
              </a:spcBef>
              <a:spcAft>
                <a:spcPts val="0"/>
              </a:spcAft>
              <a:buSzPts val="2000"/>
              <a:buFont typeface="Arial"/>
              <a:buChar char="•"/>
              <a:defRPr sz="2000" b="0" i="0" u="none" strike="noStrike" kern="1200" cap="none">
                <a:solidFill>
                  <a:schemeClr val="tx1"/>
                </a:solidFill>
                <a:latin typeface="Calibri"/>
                <a:ea typeface="Calibri"/>
                <a:cs typeface="Calibri"/>
                <a:sym typeface="Calibri"/>
              </a:defRPr>
            </a:lvl7pPr>
            <a:lvl8pPr marL="3657600" marR="0" lvl="7" indent="-355600" algn="l" defTabSz="914400" rtl="0" eaLnBrk="1" latinLnBrk="0" hangingPunct="1">
              <a:lnSpc>
                <a:spcPct val="90000"/>
              </a:lnSpc>
              <a:spcBef>
                <a:spcPts val="500"/>
              </a:spcBef>
              <a:spcAft>
                <a:spcPts val="0"/>
              </a:spcAft>
              <a:buSzPts val="2000"/>
              <a:buFont typeface="Arial"/>
              <a:buChar char="•"/>
              <a:defRPr sz="2000" b="0" i="0" u="none" strike="noStrike" kern="1200" cap="none">
                <a:solidFill>
                  <a:schemeClr val="tx1"/>
                </a:solidFill>
                <a:latin typeface="Calibri"/>
                <a:ea typeface="Calibri"/>
                <a:cs typeface="Calibri"/>
                <a:sym typeface="Calibri"/>
              </a:defRPr>
            </a:lvl8pPr>
            <a:lvl9pPr marL="4114800" marR="0" lvl="8" indent="-355600" algn="l" defTabSz="914400" rtl="0" eaLnBrk="1" latinLnBrk="0" hangingPunct="1">
              <a:lnSpc>
                <a:spcPct val="90000"/>
              </a:lnSpc>
              <a:spcBef>
                <a:spcPts val="500"/>
              </a:spcBef>
              <a:spcAft>
                <a:spcPts val="0"/>
              </a:spcAft>
              <a:buSzPts val="2000"/>
              <a:buFont typeface="Arial"/>
              <a:buChar char="•"/>
              <a:defRPr sz="2000" b="0" i="0" u="none" strike="noStrike" kern="1200" cap="none">
                <a:solidFill>
                  <a:schemeClr val="tx1"/>
                </a:solidFill>
                <a:latin typeface="Calibri"/>
                <a:ea typeface="Calibri"/>
                <a:cs typeface="Calibri"/>
                <a:sym typeface="Calibri"/>
              </a:defRPr>
            </a:lvl9pPr>
          </a:lstStyle>
          <a:p>
            <a:pPr marL="0" indent="0">
              <a:buFont typeface="Arial"/>
              <a:buNone/>
            </a:pPr>
            <a:r>
              <a:rPr lang="en-GB" dirty="0" smtClean="0">
                <a:solidFill>
                  <a:srgbClr val="621360"/>
                </a:solidFill>
              </a:rPr>
              <a:t>PLACEMENT YEARS</a:t>
            </a:r>
          </a:p>
          <a:p>
            <a:r>
              <a:rPr lang="en-GB" sz="1800" dirty="0" smtClean="0"/>
              <a:t>Earn while you learn</a:t>
            </a:r>
          </a:p>
          <a:p>
            <a:r>
              <a:rPr lang="en-GB" sz="1800" dirty="0" smtClean="0"/>
              <a:t>Develop good working practices</a:t>
            </a:r>
          </a:p>
          <a:p>
            <a:r>
              <a:rPr lang="en-GB" sz="1800" dirty="0" smtClean="0"/>
              <a:t>Gain experience relevant to your degree</a:t>
            </a:r>
          </a:p>
          <a:p>
            <a:r>
              <a:rPr lang="en-GB" sz="1800" dirty="0" smtClean="0"/>
              <a:t>Increase your industry knowledge</a:t>
            </a:r>
          </a:p>
          <a:p>
            <a:r>
              <a:rPr lang="en-GB" sz="1800" dirty="0" smtClean="0"/>
              <a:t>Network</a:t>
            </a:r>
            <a:endParaRPr lang="en-GB" b="1" dirty="0" smtClean="0"/>
          </a:p>
          <a:p>
            <a:pPr marL="0" indent="0">
              <a:buFont typeface="Arial"/>
              <a:buNone/>
            </a:pPr>
            <a:endParaRPr lang="en-GB" b="1" dirty="0" smtClean="0">
              <a:solidFill>
                <a:srgbClr val="621360"/>
              </a:solidFill>
            </a:endParaRPr>
          </a:p>
          <a:p>
            <a:endParaRPr lang="en-GB" b="1" dirty="0">
              <a:solidFill>
                <a:srgbClr val="621360"/>
              </a:solidFill>
            </a:endParaRPr>
          </a:p>
        </p:txBody>
      </p:sp>
      <p:sp>
        <p:nvSpPr>
          <p:cNvPr id="10" name="Content Placeholder 2"/>
          <p:cNvSpPr txBox="1">
            <a:spLocks/>
          </p:cNvSpPr>
          <p:nvPr/>
        </p:nvSpPr>
        <p:spPr>
          <a:xfrm>
            <a:off x="1958634" y="2095202"/>
            <a:ext cx="5878828" cy="1870917"/>
          </a:xfrm>
          <a:prstGeom prst="rect">
            <a:avLst/>
          </a:prstGeom>
          <a:noFill/>
          <a:ln>
            <a:noFill/>
          </a:ln>
        </p:spPr>
        <p:txBody>
          <a:bodyPr spcFirstLastPara="1" vert="horz" wrap="square" lIns="91425" tIns="45700" rIns="91425" bIns="45700" rtlCol="0" anchor="t" anchorCtr="0">
            <a:noAutofit/>
          </a:bodyPr>
          <a:lstStyle>
            <a:lvl1pPr marL="457200" marR="0" lvl="0" indent="-381000" algn="l" defTabSz="914400" rtl="0" eaLnBrk="1" latinLnBrk="0" hangingPunct="1">
              <a:lnSpc>
                <a:spcPct val="90000"/>
              </a:lnSpc>
              <a:spcBef>
                <a:spcPts val="1000"/>
              </a:spcBef>
              <a:spcAft>
                <a:spcPts val="0"/>
              </a:spcAft>
              <a:buSzPts val="2400"/>
              <a:buFont typeface="Arial"/>
              <a:buChar char="•"/>
              <a:defRPr sz="2400" b="0" i="0" u="none" strike="noStrike" kern="1200" cap="none">
                <a:solidFill>
                  <a:schemeClr val="tx1"/>
                </a:solidFill>
                <a:latin typeface="Calibri"/>
                <a:ea typeface="Calibri"/>
                <a:cs typeface="Calibri"/>
                <a:sym typeface="Calibri"/>
              </a:defRPr>
            </a:lvl1pPr>
            <a:lvl2pPr marL="914400" marR="0" lvl="1" indent="-355600" algn="l" defTabSz="914400" rtl="0" eaLnBrk="1" latinLnBrk="0" hangingPunct="1">
              <a:lnSpc>
                <a:spcPct val="90000"/>
              </a:lnSpc>
              <a:spcBef>
                <a:spcPts val="500"/>
              </a:spcBef>
              <a:spcAft>
                <a:spcPts val="0"/>
              </a:spcAft>
              <a:buSzPts val="2000"/>
              <a:buFont typeface="Arial"/>
              <a:buChar char="•"/>
              <a:defRPr sz="2000" b="0" i="0" u="none" strike="noStrike" kern="1200" cap="none">
                <a:solidFill>
                  <a:schemeClr val="tx1"/>
                </a:solidFill>
                <a:latin typeface="Calibri"/>
                <a:ea typeface="Calibri"/>
                <a:cs typeface="Calibri"/>
                <a:sym typeface="Calibri"/>
              </a:defRPr>
            </a:lvl2pPr>
            <a:lvl3pPr marL="1371600" marR="0" lvl="2" indent="-355600" algn="l" defTabSz="914400" rtl="0" eaLnBrk="1" latinLnBrk="0" hangingPunct="1">
              <a:lnSpc>
                <a:spcPct val="90000"/>
              </a:lnSpc>
              <a:spcBef>
                <a:spcPts val="500"/>
              </a:spcBef>
              <a:spcAft>
                <a:spcPts val="0"/>
              </a:spcAft>
              <a:buSzPts val="2000"/>
              <a:buFont typeface="Arial"/>
              <a:buChar char="•"/>
              <a:defRPr sz="2000" b="0" i="0" u="none" strike="noStrike" kern="1200" cap="none">
                <a:solidFill>
                  <a:schemeClr val="tx1"/>
                </a:solidFill>
                <a:latin typeface="Calibri"/>
                <a:ea typeface="Calibri"/>
                <a:cs typeface="Calibri"/>
                <a:sym typeface="Calibri"/>
              </a:defRPr>
            </a:lvl3pPr>
            <a:lvl4pPr marL="1828800" marR="0" lvl="3" indent="-355600" algn="l" defTabSz="914400" rtl="0" eaLnBrk="1" latinLnBrk="0" hangingPunct="1">
              <a:lnSpc>
                <a:spcPct val="90000"/>
              </a:lnSpc>
              <a:spcBef>
                <a:spcPts val="500"/>
              </a:spcBef>
              <a:spcAft>
                <a:spcPts val="0"/>
              </a:spcAft>
              <a:buSzPts val="2000"/>
              <a:buFont typeface="Arial"/>
              <a:buChar char="•"/>
              <a:defRPr sz="2000" b="0" i="0" u="none" strike="noStrike" kern="1200" cap="none">
                <a:solidFill>
                  <a:schemeClr val="tx1"/>
                </a:solidFill>
                <a:latin typeface="Calibri"/>
                <a:ea typeface="Calibri"/>
                <a:cs typeface="Calibri"/>
                <a:sym typeface="Calibri"/>
              </a:defRPr>
            </a:lvl4pPr>
            <a:lvl5pPr marL="2286000" marR="0" lvl="4" indent="-355600" algn="l" defTabSz="914400" rtl="0" eaLnBrk="1" latinLnBrk="0" hangingPunct="1">
              <a:lnSpc>
                <a:spcPct val="90000"/>
              </a:lnSpc>
              <a:spcBef>
                <a:spcPts val="500"/>
              </a:spcBef>
              <a:spcAft>
                <a:spcPts val="0"/>
              </a:spcAft>
              <a:buSzPts val="2000"/>
              <a:buFont typeface="Arial"/>
              <a:buChar char="•"/>
              <a:defRPr sz="2000" b="0" i="0" u="none" strike="noStrike" kern="1200" cap="none">
                <a:solidFill>
                  <a:schemeClr val="tx1"/>
                </a:solidFill>
                <a:latin typeface="Calibri"/>
                <a:ea typeface="Calibri"/>
                <a:cs typeface="Calibri"/>
                <a:sym typeface="Calibri"/>
              </a:defRPr>
            </a:lvl5pPr>
            <a:lvl6pPr marL="2743200" marR="0" lvl="5" indent="-355600" algn="l" defTabSz="914400" rtl="0" eaLnBrk="1" latinLnBrk="0" hangingPunct="1">
              <a:lnSpc>
                <a:spcPct val="90000"/>
              </a:lnSpc>
              <a:spcBef>
                <a:spcPts val="500"/>
              </a:spcBef>
              <a:spcAft>
                <a:spcPts val="0"/>
              </a:spcAft>
              <a:buSzPts val="2000"/>
              <a:buFont typeface="Arial"/>
              <a:buChar char="•"/>
              <a:defRPr sz="2000" b="0" i="0" u="none" strike="noStrike" kern="1200" cap="none">
                <a:solidFill>
                  <a:schemeClr val="tx1"/>
                </a:solidFill>
                <a:latin typeface="Calibri"/>
                <a:ea typeface="Calibri"/>
                <a:cs typeface="Calibri"/>
                <a:sym typeface="Calibri"/>
              </a:defRPr>
            </a:lvl6pPr>
            <a:lvl7pPr marL="3200400" marR="0" lvl="6" indent="-355600" algn="l" defTabSz="914400" rtl="0" eaLnBrk="1" latinLnBrk="0" hangingPunct="1">
              <a:lnSpc>
                <a:spcPct val="90000"/>
              </a:lnSpc>
              <a:spcBef>
                <a:spcPts val="500"/>
              </a:spcBef>
              <a:spcAft>
                <a:spcPts val="0"/>
              </a:spcAft>
              <a:buSzPts val="2000"/>
              <a:buFont typeface="Arial"/>
              <a:buChar char="•"/>
              <a:defRPr sz="2000" b="0" i="0" u="none" strike="noStrike" kern="1200" cap="none">
                <a:solidFill>
                  <a:schemeClr val="tx1"/>
                </a:solidFill>
                <a:latin typeface="Calibri"/>
                <a:ea typeface="Calibri"/>
                <a:cs typeface="Calibri"/>
                <a:sym typeface="Calibri"/>
              </a:defRPr>
            </a:lvl7pPr>
            <a:lvl8pPr marL="3657600" marR="0" lvl="7" indent="-355600" algn="l" defTabSz="914400" rtl="0" eaLnBrk="1" latinLnBrk="0" hangingPunct="1">
              <a:lnSpc>
                <a:spcPct val="90000"/>
              </a:lnSpc>
              <a:spcBef>
                <a:spcPts val="500"/>
              </a:spcBef>
              <a:spcAft>
                <a:spcPts val="0"/>
              </a:spcAft>
              <a:buSzPts val="2000"/>
              <a:buFont typeface="Arial"/>
              <a:buChar char="•"/>
              <a:defRPr sz="2000" b="0" i="0" u="none" strike="noStrike" kern="1200" cap="none">
                <a:solidFill>
                  <a:schemeClr val="tx1"/>
                </a:solidFill>
                <a:latin typeface="Calibri"/>
                <a:ea typeface="Calibri"/>
                <a:cs typeface="Calibri"/>
                <a:sym typeface="Calibri"/>
              </a:defRPr>
            </a:lvl8pPr>
            <a:lvl9pPr marL="4114800" marR="0" lvl="8" indent="-355600" algn="l" defTabSz="914400" rtl="0" eaLnBrk="1" latinLnBrk="0" hangingPunct="1">
              <a:lnSpc>
                <a:spcPct val="90000"/>
              </a:lnSpc>
              <a:spcBef>
                <a:spcPts val="500"/>
              </a:spcBef>
              <a:spcAft>
                <a:spcPts val="0"/>
              </a:spcAft>
              <a:buSzPts val="2000"/>
              <a:buFont typeface="Arial"/>
              <a:buChar char="•"/>
              <a:defRPr sz="2000" b="0" i="0" u="none" strike="noStrike" kern="1200" cap="none">
                <a:solidFill>
                  <a:schemeClr val="tx1"/>
                </a:solidFill>
                <a:latin typeface="Calibri"/>
                <a:ea typeface="Calibri"/>
                <a:cs typeface="Calibri"/>
                <a:sym typeface="Calibri"/>
              </a:defRPr>
            </a:lvl9pPr>
          </a:lstStyle>
          <a:p>
            <a:pPr marL="0" indent="0">
              <a:buFont typeface="Arial"/>
              <a:buNone/>
            </a:pPr>
            <a:r>
              <a:rPr lang="en-GB" dirty="0" smtClean="0">
                <a:solidFill>
                  <a:srgbClr val="621360"/>
                </a:solidFill>
              </a:rPr>
              <a:t>STUDY ABROAD</a:t>
            </a:r>
          </a:p>
          <a:p>
            <a:r>
              <a:rPr lang="en-GB" sz="1800" dirty="0" smtClean="0"/>
              <a:t>Broaden your cultural awareness</a:t>
            </a:r>
          </a:p>
          <a:p>
            <a:r>
              <a:rPr lang="en-GB" sz="1800" dirty="0" smtClean="0"/>
              <a:t>Learn language skills</a:t>
            </a:r>
          </a:p>
          <a:p>
            <a:r>
              <a:rPr lang="en-GB" sz="1800" dirty="0" smtClean="0"/>
              <a:t>Gain confidence</a:t>
            </a:r>
          </a:p>
          <a:p>
            <a:endParaRPr lang="en-GB" sz="1800" dirty="0" smtClean="0">
              <a:solidFill>
                <a:srgbClr val="621360"/>
              </a:solidFill>
            </a:endParaRPr>
          </a:p>
          <a:p>
            <a:endParaRPr lang="en-GB" b="1" dirty="0" smtClean="0">
              <a:solidFill>
                <a:srgbClr val="621360"/>
              </a:solidFill>
            </a:endParaRPr>
          </a:p>
          <a:p>
            <a:pPr marL="0" indent="0">
              <a:buFont typeface="Arial"/>
              <a:buNone/>
            </a:pPr>
            <a:endParaRPr lang="en-GB" b="1" dirty="0" smtClean="0">
              <a:solidFill>
                <a:srgbClr val="621360"/>
              </a:solidFill>
            </a:endParaRPr>
          </a:p>
          <a:p>
            <a:endParaRPr lang="en-GB" b="1" dirty="0">
              <a:solidFill>
                <a:srgbClr val="621360"/>
              </a:solidFill>
            </a:endParaRPr>
          </a:p>
        </p:txBody>
      </p:sp>
      <p:grpSp>
        <p:nvGrpSpPr>
          <p:cNvPr id="11" name="Group 10"/>
          <p:cNvGrpSpPr/>
          <p:nvPr/>
        </p:nvGrpSpPr>
        <p:grpSpPr>
          <a:xfrm>
            <a:off x="1196743" y="4832910"/>
            <a:ext cx="478379" cy="386020"/>
            <a:chOff x="1053959" y="2420278"/>
            <a:chExt cx="827891" cy="641322"/>
          </a:xfrm>
          <a:solidFill>
            <a:srgbClr val="621360"/>
          </a:solidFill>
        </p:grpSpPr>
        <p:sp>
          <p:nvSpPr>
            <p:cNvPr id="12" name="Google Shape;586;p37"/>
            <p:cNvSpPr/>
            <p:nvPr/>
          </p:nvSpPr>
          <p:spPr>
            <a:xfrm>
              <a:off x="1053959" y="2420278"/>
              <a:ext cx="827891" cy="301104"/>
            </a:xfrm>
            <a:custGeom>
              <a:avLst/>
              <a:gdLst/>
              <a:ahLst/>
              <a:cxnLst/>
              <a:rect l="l" t="t" r="r" b="b"/>
              <a:pathLst>
                <a:path w="17194" h="6766" extrusionOk="0">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587;p37"/>
            <p:cNvSpPr/>
            <p:nvPr/>
          </p:nvSpPr>
          <p:spPr>
            <a:xfrm>
              <a:off x="1053959" y="2725695"/>
              <a:ext cx="827891" cy="335905"/>
            </a:xfrm>
            <a:custGeom>
              <a:avLst/>
              <a:gdLst/>
              <a:ahLst/>
              <a:cxnLst/>
              <a:rect l="l" t="t" r="r" b="b"/>
              <a:pathLst>
                <a:path w="17194" h="7548" extrusionOk="0">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607;p37"/>
          <p:cNvSpPr/>
          <p:nvPr/>
        </p:nvSpPr>
        <p:spPr>
          <a:xfrm>
            <a:off x="1196743" y="2626257"/>
            <a:ext cx="478379" cy="464699"/>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6213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94294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
        <p:nvSpPr>
          <p:cNvPr id="2" name="Title 1"/>
          <p:cNvSpPr>
            <a:spLocks noGrp="1"/>
          </p:cNvSpPr>
          <p:nvPr>
            <p:ph type="title"/>
          </p:nvPr>
        </p:nvSpPr>
        <p:spPr/>
        <p:txBody>
          <a:bodyPr/>
          <a:lstStyle/>
          <a:p>
            <a:r>
              <a:rPr lang="en-GB" dirty="0" smtClean="0">
                <a:solidFill>
                  <a:srgbClr val="621360"/>
                </a:solidFill>
              </a:rPr>
              <a:t>YOUR BEST BEGINS WITH LEARNING TRANSFERABLE SKILLS</a:t>
            </a:r>
            <a:endParaRPr lang="en-GB" dirty="0">
              <a:solidFill>
                <a:srgbClr val="621360"/>
              </a:solidFill>
            </a:endParaRPr>
          </a:p>
        </p:txBody>
      </p:sp>
      <p:sp>
        <p:nvSpPr>
          <p:cNvPr id="5" name="Google Shape;263;p23"/>
          <p:cNvSpPr/>
          <p:nvPr/>
        </p:nvSpPr>
        <p:spPr>
          <a:xfrm>
            <a:off x="1067172" y="2201239"/>
            <a:ext cx="2101210" cy="2040548"/>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Taking responsibility for your own learning – preparing for lectures, research, etc</a:t>
            </a:r>
            <a:endParaRPr sz="1600" dirty="0">
              <a:solidFill>
                <a:schemeClr val="tx1"/>
              </a:solidFill>
              <a:latin typeface="+mn-lt"/>
              <a:ea typeface="Roboto Condensed"/>
              <a:cs typeface="Roboto Condensed"/>
              <a:sym typeface="Roboto Condensed"/>
            </a:endParaRPr>
          </a:p>
        </p:txBody>
      </p:sp>
      <p:sp>
        <p:nvSpPr>
          <p:cNvPr id="6" name="Google Shape;263;p23"/>
          <p:cNvSpPr/>
          <p:nvPr/>
        </p:nvSpPr>
        <p:spPr>
          <a:xfrm>
            <a:off x="5420465" y="4371304"/>
            <a:ext cx="2101210" cy="2040548"/>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Using new ways to solve problems in academic and personal life</a:t>
            </a:r>
            <a:endParaRPr sz="1600" dirty="0">
              <a:solidFill>
                <a:schemeClr val="tx1"/>
              </a:solidFill>
              <a:latin typeface="+mn-lt"/>
              <a:ea typeface="Roboto Condensed"/>
              <a:cs typeface="Roboto Condensed"/>
              <a:sym typeface="Roboto Condensed"/>
            </a:endParaRPr>
          </a:p>
        </p:txBody>
      </p:sp>
      <p:sp>
        <p:nvSpPr>
          <p:cNvPr id="8" name="Google Shape;263;p23"/>
          <p:cNvSpPr/>
          <p:nvPr/>
        </p:nvSpPr>
        <p:spPr>
          <a:xfrm>
            <a:off x="3248621" y="4371304"/>
            <a:ext cx="2101210" cy="2040548"/>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Juggling deadlines, lectures and social activities</a:t>
            </a:r>
            <a:endParaRPr sz="1600" dirty="0">
              <a:solidFill>
                <a:schemeClr val="tx1"/>
              </a:solidFill>
              <a:latin typeface="+mn-lt"/>
              <a:ea typeface="Roboto Condensed"/>
              <a:cs typeface="Roboto Condensed"/>
              <a:sym typeface="Roboto Condensed"/>
            </a:endParaRPr>
          </a:p>
        </p:txBody>
      </p:sp>
      <p:sp>
        <p:nvSpPr>
          <p:cNvPr id="9" name="Google Shape;263;p23"/>
          <p:cNvSpPr/>
          <p:nvPr/>
        </p:nvSpPr>
        <p:spPr>
          <a:xfrm>
            <a:off x="1064585" y="4371304"/>
            <a:ext cx="2101210" cy="2040548"/>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550" dirty="0" smtClean="0">
                <a:solidFill>
                  <a:schemeClr val="tx1"/>
                </a:solidFill>
                <a:latin typeface="+mn-lt"/>
                <a:ea typeface="Roboto Condensed"/>
                <a:cs typeface="Roboto Condensed"/>
                <a:sym typeface="Roboto Condensed"/>
              </a:rPr>
              <a:t>Meeting new people – and working, living and studying with them</a:t>
            </a:r>
            <a:endParaRPr sz="1550" dirty="0">
              <a:solidFill>
                <a:schemeClr val="tx1"/>
              </a:solidFill>
              <a:latin typeface="+mn-lt"/>
              <a:ea typeface="Roboto Condensed"/>
              <a:cs typeface="Roboto Condensed"/>
              <a:sym typeface="Roboto Condensed"/>
            </a:endParaRPr>
          </a:p>
        </p:txBody>
      </p:sp>
      <p:sp>
        <p:nvSpPr>
          <p:cNvPr id="10" name="Google Shape;263;p23"/>
          <p:cNvSpPr/>
          <p:nvPr/>
        </p:nvSpPr>
        <p:spPr>
          <a:xfrm>
            <a:off x="3260813" y="2201239"/>
            <a:ext cx="2101210" cy="2040548"/>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Questioning sources of information and evaluating arguments </a:t>
            </a:r>
            <a:endParaRPr sz="1600" dirty="0">
              <a:solidFill>
                <a:schemeClr val="tx1"/>
              </a:solidFill>
              <a:latin typeface="+mn-lt"/>
              <a:ea typeface="Roboto Condensed"/>
              <a:cs typeface="Roboto Condensed"/>
              <a:sym typeface="Roboto Condensed"/>
            </a:endParaRPr>
          </a:p>
        </p:txBody>
      </p:sp>
      <p:sp>
        <p:nvSpPr>
          <p:cNvPr id="11" name="Google Shape;263;p23"/>
          <p:cNvSpPr/>
          <p:nvPr/>
        </p:nvSpPr>
        <p:spPr>
          <a:xfrm>
            <a:off x="5442262" y="2141401"/>
            <a:ext cx="2101210" cy="2040548"/>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Group projects, societies and sports clubs, volunteering and part-time work</a:t>
            </a:r>
            <a:endParaRPr sz="1600" dirty="0">
              <a:solidFill>
                <a:schemeClr val="tx1"/>
              </a:solidFill>
              <a:latin typeface="+mn-lt"/>
              <a:ea typeface="Roboto Condensed"/>
              <a:cs typeface="Roboto Condensed"/>
              <a:sym typeface="Roboto Condensed"/>
            </a:endParaRPr>
          </a:p>
        </p:txBody>
      </p:sp>
      <p:sp>
        <p:nvSpPr>
          <p:cNvPr id="12" name="Google Shape;263;p23"/>
          <p:cNvSpPr/>
          <p:nvPr/>
        </p:nvSpPr>
        <p:spPr>
          <a:xfrm>
            <a:off x="7623711" y="2141401"/>
            <a:ext cx="2101210" cy="2040548"/>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Motivation to succeed on course, motivation to complete work to deadlines</a:t>
            </a:r>
            <a:endParaRPr sz="1600" dirty="0">
              <a:solidFill>
                <a:schemeClr val="tx1"/>
              </a:solidFill>
              <a:latin typeface="+mn-lt"/>
              <a:ea typeface="Roboto Condensed"/>
              <a:cs typeface="Roboto Condensed"/>
              <a:sym typeface="Roboto Condensed"/>
            </a:endParaRPr>
          </a:p>
        </p:txBody>
      </p:sp>
      <p:sp>
        <p:nvSpPr>
          <p:cNvPr id="13" name="Google Shape;263;p23"/>
          <p:cNvSpPr/>
          <p:nvPr/>
        </p:nvSpPr>
        <p:spPr>
          <a:xfrm>
            <a:off x="7593561" y="4368731"/>
            <a:ext cx="2101210" cy="2040548"/>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Prioritising what you do </a:t>
            </a:r>
            <a:endParaRPr sz="1600" dirty="0">
              <a:solidFill>
                <a:schemeClr val="tx1"/>
              </a:solidFill>
              <a:latin typeface="+mn-lt"/>
              <a:ea typeface="Roboto Condensed"/>
              <a:cs typeface="Roboto Condensed"/>
              <a:sym typeface="Roboto Condensed"/>
            </a:endParaRPr>
          </a:p>
        </p:txBody>
      </p:sp>
      <p:sp>
        <p:nvSpPr>
          <p:cNvPr id="14" name="Google Shape;263;p23"/>
          <p:cNvSpPr/>
          <p:nvPr/>
        </p:nvSpPr>
        <p:spPr>
          <a:xfrm>
            <a:off x="9805160" y="2141401"/>
            <a:ext cx="2101210" cy="2040548"/>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Researching a topic for a piece of work – using academic sources</a:t>
            </a:r>
            <a:endParaRPr sz="1600" dirty="0">
              <a:solidFill>
                <a:schemeClr val="tx1"/>
              </a:solidFill>
              <a:latin typeface="+mn-lt"/>
              <a:ea typeface="Roboto Condensed"/>
              <a:cs typeface="Roboto Condensed"/>
              <a:sym typeface="Roboto Condensed"/>
            </a:endParaRPr>
          </a:p>
        </p:txBody>
      </p:sp>
      <p:sp>
        <p:nvSpPr>
          <p:cNvPr id="15" name="Google Shape;263;p23"/>
          <p:cNvSpPr/>
          <p:nvPr/>
        </p:nvSpPr>
        <p:spPr>
          <a:xfrm>
            <a:off x="9766784" y="4322158"/>
            <a:ext cx="2101210" cy="2040548"/>
          </a:xfrm>
          <a:prstGeom prst="ellipse">
            <a:avLst/>
          </a:prstGeom>
          <a:noFill/>
          <a:ln w="571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Sticking at something you need to work at – studies, a new skill, university!</a:t>
            </a:r>
            <a:endParaRPr sz="1600" dirty="0">
              <a:solidFill>
                <a:schemeClr val="tx1"/>
              </a:solidFill>
              <a:latin typeface="+mn-lt"/>
              <a:ea typeface="Roboto Condensed"/>
              <a:cs typeface="Roboto Condensed"/>
              <a:sym typeface="Roboto Condensed"/>
            </a:endParaRPr>
          </a:p>
        </p:txBody>
      </p:sp>
      <p:sp>
        <p:nvSpPr>
          <p:cNvPr id="16" name="Google Shape;263;p23"/>
          <p:cNvSpPr/>
          <p:nvPr/>
        </p:nvSpPr>
        <p:spPr>
          <a:xfrm>
            <a:off x="1075672" y="2194516"/>
            <a:ext cx="2101210" cy="2040548"/>
          </a:xfrm>
          <a:prstGeom prst="ellipse">
            <a:avLst/>
          </a:prstGeom>
          <a:solidFill>
            <a:schemeClr val="bg1"/>
          </a:solid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Independent learning</a:t>
            </a:r>
            <a:endParaRPr sz="1600" dirty="0">
              <a:solidFill>
                <a:schemeClr val="tx1"/>
              </a:solidFill>
              <a:latin typeface="+mn-lt"/>
              <a:ea typeface="Roboto Condensed"/>
              <a:cs typeface="Roboto Condensed"/>
              <a:sym typeface="Roboto Condensed"/>
            </a:endParaRPr>
          </a:p>
        </p:txBody>
      </p:sp>
      <p:sp>
        <p:nvSpPr>
          <p:cNvPr id="17" name="Google Shape;263;p23"/>
          <p:cNvSpPr/>
          <p:nvPr/>
        </p:nvSpPr>
        <p:spPr>
          <a:xfrm>
            <a:off x="3260813" y="2194516"/>
            <a:ext cx="2101210" cy="2040548"/>
          </a:xfrm>
          <a:prstGeom prst="ellipse">
            <a:avLst/>
          </a:prstGeom>
          <a:solidFill>
            <a:schemeClr val="bg1"/>
          </a:solid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Critical and analytical thinking</a:t>
            </a:r>
            <a:endParaRPr sz="1600" dirty="0">
              <a:solidFill>
                <a:schemeClr val="tx1"/>
              </a:solidFill>
              <a:latin typeface="+mn-lt"/>
              <a:ea typeface="Roboto Condensed"/>
              <a:cs typeface="Roboto Condensed"/>
              <a:sym typeface="Roboto Condensed"/>
            </a:endParaRPr>
          </a:p>
        </p:txBody>
      </p:sp>
      <p:sp>
        <p:nvSpPr>
          <p:cNvPr id="18" name="Google Shape;263;p23"/>
          <p:cNvSpPr/>
          <p:nvPr/>
        </p:nvSpPr>
        <p:spPr>
          <a:xfrm>
            <a:off x="5442262" y="2141401"/>
            <a:ext cx="2101210" cy="2040548"/>
          </a:xfrm>
          <a:prstGeom prst="ellipse">
            <a:avLst/>
          </a:prstGeom>
          <a:solidFill>
            <a:schemeClr val="bg1"/>
          </a:solid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Teamwork</a:t>
            </a:r>
            <a:endParaRPr sz="1600" dirty="0">
              <a:solidFill>
                <a:schemeClr val="tx1"/>
              </a:solidFill>
              <a:latin typeface="+mn-lt"/>
              <a:ea typeface="Roboto Condensed"/>
              <a:cs typeface="Roboto Condensed"/>
              <a:sym typeface="Roboto Condensed"/>
            </a:endParaRPr>
          </a:p>
        </p:txBody>
      </p:sp>
      <p:sp>
        <p:nvSpPr>
          <p:cNvPr id="19" name="Google Shape;263;p23"/>
          <p:cNvSpPr/>
          <p:nvPr/>
        </p:nvSpPr>
        <p:spPr>
          <a:xfrm>
            <a:off x="7623711" y="2141401"/>
            <a:ext cx="2101210" cy="2040548"/>
          </a:xfrm>
          <a:prstGeom prst="ellipse">
            <a:avLst/>
          </a:prstGeom>
          <a:solidFill>
            <a:schemeClr val="bg1"/>
          </a:solid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Motivation</a:t>
            </a:r>
            <a:endParaRPr sz="1600" dirty="0">
              <a:solidFill>
                <a:schemeClr val="tx1"/>
              </a:solidFill>
              <a:latin typeface="+mn-lt"/>
              <a:ea typeface="Roboto Condensed"/>
              <a:cs typeface="Roboto Condensed"/>
              <a:sym typeface="Roboto Condensed"/>
            </a:endParaRPr>
          </a:p>
        </p:txBody>
      </p:sp>
      <p:sp>
        <p:nvSpPr>
          <p:cNvPr id="20" name="Google Shape;263;p23"/>
          <p:cNvSpPr/>
          <p:nvPr/>
        </p:nvSpPr>
        <p:spPr>
          <a:xfrm>
            <a:off x="9806844" y="2141401"/>
            <a:ext cx="2101210" cy="2040548"/>
          </a:xfrm>
          <a:prstGeom prst="ellipse">
            <a:avLst/>
          </a:prstGeom>
          <a:solidFill>
            <a:schemeClr val="bg1"/>
          </a:solid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Research</a:t>
            </a:r>
            <a:endParaRPr sz="1600" dirty="0">
              <a:solidFill>
                <a:schemeClr val="tx1"/>
              </a:solidFill>
              <a:latin typeface="+mn-lt"/>
              <a:ea typeface="Roboto Condensed"/>
              <a:cs typeface="Roboto Condensed"/>
              <a:sym typeface="Roboto Condensed"/>
            </a:endParaRPr>
          </a:p>
        </p:txBody>
      </p:sp>
      <p:sp>
        <p:nvSpPr>
          <p:cNvPr id="21" name="Google Shape;263;p23"/>
          <p:cNvSpPr/>
          <p:nvPr/>
        </p:nvSpPr>
        <p:spPr>
          <a:xfrm>
            <a:off x="1063723" y="4368731"/>
            <a:ext cx="2101210" cy="2040548"/>
          </a:xfrm>
          <a:prstGeom prst="ellipse">
            <a:avLst/>
          </a:prstGeom>
          <a:solidFill>
            <a:schemeClr val="bg1"/>
          </a:solid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50" dirty="0" smtClean="0">
                <a:solidFill>
                  <a:schemeClr val="tx1"/>
                </a:solidFill>
                <a:latin typeface="+mn-lt"/>
                <a:ea typeface="Roboto Condensed"/>
                <a:cs typeface="Roboto Condensed"/>
                <a:sym typeface="Roboto Condensed"/>
              </a:rPr>
              <a:t>Communication</a:t>
            </a:r>
            <a:endParaRPr sz="1450" dirty="0">
              <a:solidFill>
                <a:schemeClr val="tx1"/>
              </a:solidFill>
              <a:latin typeface="+mn-lt"/>
              <a:ea typeface="Roboto Condensed"/>
              <a:cs typeface="Roboto Condensed"/>
              <a:sym typeface="Roboto Condensed"/>
            </a:endParaRPr>
          </a:p>
        </p:txBody>
      </p:sp>
      <p:sp>
        <p:nvSpPr>
          <p:cNvPr id="22" name="Google Shape;263;p23"/>
          <p:cNvSpPr/>
          <p:nvPr/>
        </p:nvSpPr>
        <p:spPr>
          <a:xfrm>
            <a:off x="3248621" y="4371304"/>
            <a:ext cx="2101210" cy="2040548"/>
          </a:xfrm>
          <a:prstGeom prst="ellipse">
            <a:avLst/>
          </a:prstGeom>
          <a:solidFill>
            <a:schemeClr val="bg1"/>
          </a:solid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Time management</a:t>
            </a:r>
            <a:endParaRPr sz="1600" dirty="0">
              <a:solidFill>
                <a:schemeClr val="tx1"/>
              </a:solidFill>
              <a:latin typeface="+mn-lt"/>
              <a:ea typeface="Roboto Condensed"/>
              <a:cs typeface="Roboto Condensed"/>
              <a:sym typeface="Roboto Condensed"/>
            </a:endParaRPr>
          </a:p>
        </p:txBody>
      </p:sp>
      <p:sp>
        <p:nvSpPr>
          <p:cNvPr id="23" name="Google Shape;263;p23"/>
          <p:cNvSpPr/>
          <p:nvPr/>
        </p:nvSpPr>
        <p:spPr>
          <a:xfrm>
            <a:off x="5419603" y="4371304"/>
            <a:ext cx="2101210" cy="2040548"/>
          </a:xfrm>
          <a:prstGeom prst="ellipse">
            <a:avLst/>
          </a:prstGeom>
          <a:solidFill>
            <a:schemeClr val="bg1"/>
          </a:solid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Problem solving</a:t>
            </a:r>
            <a:endParaRPr sz="1600" dirty="0">
              <a:solidFill>
                <a:schemeClr val="tx1"/>
              </a:solidFill>
              <a:latin typeface="+mn-lt"/>
              <a:ea typeface="Roboto Condensed"/>
              <a:cs typeface="Roboto Condensed"/>
              <a:sym typeface="Roboto Condensed"/>
            </a:endParaRPr>
          </a:p>
        </p:txBody>
      </p:sp>
      <p:sp>
        <p:nvSpPr>
          <p:cNvPr id="24" name="Google Shape;263;p23"/>
          <p:cNvSpPr/>
          <p:nvPr/>
        </p:nvSpPr>
        <p:spPr>
          <a:xfrm>
            <a:off x="7593526" y="4359112"/>
            <a:ext cx="2101210" cy="2040548"/>
          </a:xfrm>
          <a:prstGeom prst="ellipse">
            <a:avLst/>
          </a:prstGeom>
          <a:solidFill>
            <a:schemeClr val="bg1"/>
          </a:solid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Organisation</a:t>
            </a:r>
            <a:endParaRPr sz="1600" dirty="0">
              <a:solidFill>
                <a:schemeClr val="tx1"/>
              </a:solidFill>
              <a:latin typeface="+mn-lt"/>
              <a:ea typeface="Roboto Condensed"/>
              <a:cs typeface="Roboto Condensed"/>
              <a:sym typeface="Roboto Condensed"/>
            </a:endParaRPr>
          </a:p>
        </p:txBody>
      </p:sp>
      <p:sp>
        <p:nvSpPr>
          <p:cNvPr id="25" name="Google Shape;263;p23"/>
          <p:cNvSpPr/>
          <p:nvPr/>
        </p:nvSpPr>
        <p:spPr>
          <a:xfrm>
            <a:off x="9766784" y="4322158"/>
            <a:ext cx="2101210" cy="2040548"/>
          </a:xfrm>
          <a:prstGeom prst="ellipse">
            <a:avLst/>
          </a:prstGeom>
          <a:solidFill>
            <a:schemeClr val="bg1"/>
          </a:solid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tx1"/>
                </a:solidFill>
                <a:latin typeface="+mn-lt"/>
                <a:ea typeface="Roboto Condensed"/>
                <a:cs typeface="Roboto Condensed"/>
                <a:sym typeface="Roboto Condensed"/>
              </a:rPr>
              <a:t>Commitment</a:t>
            </a:r>
            <a:endParaRPr sz="1600" dirty="0">
              <a:solidFill>
                <a:schemeClr val="tx1"/>
              </a:solidFill>
              <a:latin typeface="+mn-lt"/>
              <a:ea typeface="Roboto Condensed"/>
              <a:cs typeface="Roboto Condensed"/>
              <a:sym typeface="Roboto Condensed"/>
            </a:endParaRPr>
          </a:p>
        </p:txBody>
      </p:sp>
    </p:spTree>
    <p:extLst>
      <p:ext uri="{BB962C8B-B14F-4D97-AF65-F5344CB8AC3E}">
        <p14:creationId xmlns:p14="http://schemas.microsoft.com/office/powerpoint/2010/main" val="61009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38"/>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1947" y="177387"/>
            <a:ext cx="1007999" cy="360000"/>
          </a:xfrm>
          <a:prstGeom prst="rect">
            <a:avLst/>
          </a:prstGeom>
        </p:spPr>
      </p:pic>
      <p:grpSp>
        <p:nvGrpSpPr>
          <p:cNvPr id="6" name="Group 5"/>
          <p:cNvGrpSpPr/>
          <p:nvPr/>
        </p:nvGrpSpPr>
        <p:grpSpPr>
          <a:xfrm>
            <a:off x="543925" y="4167894"/>
            <a:ext cx="4242062" cy="2470609"/>
            <a:chOff x="6796726" y="2271072"/>
            <a:chExt cx="4242062" cy="2470609"/>
          </a:xfrm>
          <a:solidFill>
            <a:srgbClr val="621360"/>
          </a:solidFill>
        </p:grpSpPr>
        <p:sp>
          <p:nvSpPr>
            <p:cNvPr id="7" name="Oval Callout 6"/>
            <p:cNvSpPr/>
            <p:nvPr/>
          </p:nvSpPr>
          <p:spPr>
            <a:xfrm>
              <a:off x="6796726" y="2271072"/>
              <a:ext cx="4242062" cy="2470609"/>
            </a:xfrm>
            <a:prstGeom prst="wedgeEllipseCallout">
              <a:avLst>
                <a:gd name="adj1" fmla="val 49869"/>
                <a:gd name="adj2" fmla="val -2780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103410" y="2918412"/>
              <a:ext cx="3682287" cy="1415772"/>
            </a:xfrm>
            <a:prstGeom prst="rect">
              <a:avLst/>
            </a:prstGeom>
            <a:noFill/>
          </p:spPr>
          <p:txBody>
            <a:bodyPr wrap="square" rtlCol="0">
              <a:spAutoFit/>
            </a:bodyPr>
            <a:lstStyle/>
            <a:p>
              <a:pPr algn="ctr">
                <a:buClr>
                  <a:srgbClr val="000000"/>
                </a:buClr>
              </a:pPr>
              <a:r>
                <a:rPr lang="en-GB" b="1" kern="0" dirty="0" smtClean="0">
                  <a:solidFill>
                    <a:schemeClr val="bg1"/>
                  </a:solidFill>
                  <a:latin typeface="Calibri" panose="020F0502020204030204" pitchFamily="34" charset="0"/>
                  <a:cs typeface="Calibri" panose="020F0502020204030204" pitchFamily="34" charset="0"/>
                  <a:sym typeface="Arial"/>
                </a:rPr>
                <a:t>Working-age </a:t>
              </a:r>
              <a:r>
                <a:rPr lang="en-GB" b="1" kern="0" dirty="0">
                  <a:solidFill>
                    <a:schemeClr val="bg1"/>
                  </a:solidFill>
                  <a:latin typeface="Calibri" panose="020F0502020204030204" pitchFamily="34" charset="0"/>
                  <a:cs typeface="Calibri" panose="020F0502020204030204" pitchFamily="34" charset="0"/>
                  <a:sym typeface="Arial"/>
                </a:rPr>
                <a:t>graduates earned £10,000 more than non-graduates in 2018 and had higher employment </a:t>
              </a:r>
              <a:r>
                <a:rPr lang="en-GB" b="1" kern="0" dirty="0" smtClean="0">
                  <a:solidFill>
                    <a:schemeClr val="bg1"/>
                  </a:solidFill>
                  <a:latin typeface="Calibri" panose="020F0502020204030204" pitchFamily="34" charset="0"/>
                  <a:cs typeface="Calibri" panose="020F0502020204030204" pitchFamily="34" charset="0"/>
                  <a:sym typeface="Arial"/>
                </a:rPr>
                <a:t>rates. </a:t>
              </a:r>
              <a:endParaRPr lang="en-GB" b="1" kern="0" dirty="0">
                <a:solidFill>
                  <a:schemeClr val="bg1"/>
                </a:solidFill>
                <a:latin typeface="Calibri" panose="020F0502020204030204" pitchFamily="34" charset="0"/>
                <a:cs typeface="Calibri" panose="020F0502020204030204" pitchFamily="34" charset="0"/>
                <a:sym typeface="Arial"/>
              </a:endParaRPr>
            </a:p>
            <a:p>
              <a:pPr algn="ctr">
                <a:buClr>
                  <a:srgbClr val="000000"/>
                </a:buClr>
              </a:pPr>
              <a:r>
                <a:rPr lang="en-GB" sz="1400" i="1" kern="0" dirty="0">
                  <a:solidFill>
                    <a:schemeClr val="tx1">
                      <a:lumMod val="50000"/>
                      <a:lumOff val="50000"/>
                    </a:schemeClr>
                  </a:solidFill>
                  <a:latin typeface="Calibri" panose="020F0502020204030204" pitchFamily="34" charset="0"/>
                  <a:cs typeface="Calibri" panose="020F0502020204030204" pitchFamily="34" charset="0"/>
                  <a:sym typeface="Arial"/>
                </a:rPr>
                <a:t>www.gov.uk, April 2019</a:t>
              </a:r>
            </a:p>
          </p:txBody>
        </p:sp>
      </p:grpSp>
      <p:grpSp>
        <p:nvGrpSpPr>
          <p:cNvPr id="9" name="Group 8"/>
          <p:cNvGrpSpPr/>
          <p:nvPr/>
        </p:nvGrpSpPr>
        <p:grpSpPr>
          <a:xfrm>
            <a:off x="566595" y="1593783"/>
            <a:ext cx="4242062" cy="2470609"/>
            <a:chOff x="841719" y="3488704"/>
            <a:chExt cx="4242062" cy="2470609"/>
          </a:xfrm>
          <a:solidFill>
            <a:srgbClr val="621360"/>
          </a:solidFill>
        </p:grpSpPr>
        <p:sp>
          <p:nvSpPr>
            <p:cNvPr id="10" name="Oval Callout 9"/>
            <p:cNvSpPr/>
            <p:nvPr/>
          </p:nvSpPr>
          <p:spPr>
            <a:xfrm>
              <a:off x="841719" y="3488704"/>
              <a:ext cx="4242062" cy="2470609"/>
            </a:xfrm>
            <a:prstGeom prst="wedgeEllipseCallout">
              <a:avLst>
                <a:gd name="adj1" fmla="val 56192"/>
                <a:gd name="adj2" fmla="val 62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199065" y="4103878"/>
              <a:ext cx="3527370" cy="1415772"/>
            </a:xfrm>
            <a:prstGeom prst="rect">
              <a:avLst/>
            </a:prstGeom>
            <a:noFill/>
          </p:spPr>
          <p:txBody>
            <a:bodyPr wrap="square" rtlCol="0">
              <a:spAutoFit/>
            </a:bodyPr>
            <a:lstStyle/>
            <a:p>
              <a:pPr algn="ctr">
                <a:buClr>
                  <a:srgbClr val="000000"/>
                </a:buClr>
              </a:pPr>
              <a:r>
                <a:rPr lang="en-GB" b="1" kern="0" dirty="0" smtClean="0">
                  <a:solidFill>
                    <a:schemeClr val="bg1"/>
                  </a:solidFill>
                  <a:latin typeface="Calibri" panose="020F0502020204030204" pitchFamily="34" charset="0"/>
                  <a:cs typeface="Calibri" panose="020F0502020204030204" pitchFamily="34" charset="0"/>
                  <a:sym typeface="Arial"/>
                </a:rPr>
                <a:t>In 2018, the graduate employment rate (87.7%) was substantially higher than the employment rate of non-graduates (71.6%).</a:t>
              </a:r>
              <a:endParaRPr lang="en-GB" b="1" kern="0" dirty="0">
                <a:solidFill>
                  <a:schemeClr val="bg1"/>
                </a:solidFill>
                <a:latin typeface="Calibri" panose="020F0502020204030204" pitchFamily="34" charset="0"/>
                <a:cs typeface="Calibri" panose="020F0502020204030204" pitchFamily="34" charset="0"/>
                <a:sym typeface="Arial"/>
              </a:endParaRPr>
            </a:p>
            <a:p>
              <a:pPr algn="ctr">
                <a:buClr>
                  <a:srgbClr val="000000"/>
                </a:buClr>
              </a:pPr>
              <a:r>
                <a:rPr lang="en-GB" sz="1400" i="1" kern="0" dirty="0">
                  <a:solidFill>
                    <a:schemeClr val="tx1">
                      <a:lumMod val="50000"/>
                      <a:lumOff val="50000"/>
                    </a:schemeClr>
                  </a:solidFill>
                  <a:latin typeface="Calibri" panose="020F0502020204030204" pitchFamily="34" charset="0"/>
                  <a:cs typeface="Calibri" panose="020F0502020204030204" pitchFamily="34" charset="0"/>
                  <a:sym typeface="Arial"/>
                </a:rPr>
                <a:t>www.gov.uk, April 2019</a:t>
              </a:r>
            </a:p>
          </p:txBody>
        </p:sp>
      </p:grpSp>
      <p:pic>
        <p:nvPicPr>
          <p:cNvPr id="14" name="Picture 13"/>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8992719" y="1532272"/>
            <a:ext cx="1440000" cy="1080000"/>
          </a:xfrm>
          <a:prstGeom prst="rect">
            <a:avLst/>
          </a:prstGeom>
        </p:spPr>
      </p:pic>
      <p:pic>
        <p:nvPicPr>
          <p:cNvPr id="15" name="Picture 14"/>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9036814" y="4103303"/>
            <a:ext cx="1440000" cy="1080000"/>
          </a:xfrm>
          <a:prstGeom prst="rect">
            <a:avLst/>
          </a:prstGeom>
        </p:spPr>
      </p:pic>
      <p:pic>
        <p:nvPicPr>
          <p:cNvPr id="16" name="Picture 15"/>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8992719" y="5403199"/>
            <a:ext cx="1440000" cy="1080000"/>
          </a:xfrm>
          <a:prstGeom prst="rect">
            <a:avLst/>
          </a:prstGeom>
        </p:spPr>
      </p:pic>
      <p:pic>
        <p:nvPicPr>
          <p:cNvPr id="17" name="Picture 16"/>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8992719" y="2803407"/>
            <a:ext cx="1440000" cy="1080000"/>
          </a:xfrm>
          <a:prstGeom prst="rect">
            <a:avLst/>
          </a:prstGeom>
        </p:spPr>
      </p:pic>
    </p:spTree>
    <p:extLst>
      <p:ext uri="{BB962C8B-B14F-4D97-AF65-F5344CB8AC3E}">
        <p14:creationId xmlns:p14="http://schemas.microsoft.com/office/powerpoint/2010/main" val="40325831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09489" y="427736"/>
            <a:ext cx="11560457" cy="12388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GB" dirty="0" smtClean="0">
                <a:solidFill>
                  <a:srgbClr val="621360"/>
                </a:solidFill>
              </a:rPr>
              <a:t>WHAT ABOUT NOW?</a:t>
            </a:r>
            <a:endParaRPr dirty="0">
              <a:solidFill>
                <a:srgbClr val="62136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a:noFill/>
        </p:spPr>
      </p:pic>
      <p:sp>
        <p:nvSpPr>
          <p:cNvPr id="6" name="Hexagon 5"/>
          <p:cNvSpPr/>
          <p:nvPr/>
        </p:nvSpPr>
        <p:spPr>
          <a:xfrm>
            <a:off x="5013059" y="4597138"/>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Hexagon 7"/>
          <p:cNvSpPr/>
          <p:nvPr/>
        </p:nvSpPr>
        <p:spPr>
          <a:xfrm>
            <a:off x="6906276" y="3527196"/>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Hexagon 8"/>
          <p:cNvSpPr/>
          <p:nvPr/>
        </p:nvSpPr>
        <p:spPr>
          <a:xfrm>
            <a:off x="5013060" y="2378696"/>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Hexagon 9"/>
          <p:cNvSpPr/>
          <p:nvPr/>
        </p:nvSpPr>
        <p:spPr>
          <a:xfrm>
            <a:off x="3119842" y="3487917"/>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Hexagon 10"/>
          <p:cNvSpPr/>
          <p:nvPr/>
        </p:nvSpPr>
        <p:spPr>
          <a:xfrm>
            <a:off x="6906276" y="1298478"/>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Hexagon 11"/>
          <p:cNvSpPr/>
          <p:nvPr/>
        </p:nvSpPr>
        <p:spPr>
          <a:xfrm>
            <a:off x="3119841" y="1269475"/>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12"/>
          <p:cNvSpPr/>
          <p:nvPr/>
        </p:nvSpPr>
        <p:spPr>
          <a:xfrm>
            <a:off x="8799489" y="2407698"/>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p:cNvSpPr/>
          <p:nvPr/>
        </p:nvSpPr>
        <p:spPr>
          <a:xfrm>
            <a:off x="8799491" y="4649315"/>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xagon 14"/>
          <p:cNvSpPr/>
          <p:nvPr/>
        </p:nvSpPr>
        <p:spPr>
          <a:xfrm>
            <a:off x="1226623" y="2378695"/>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1575327" y="2300139"/>
            <a:ext cx="1715679" cy="1602557"/>
          </a:xfrm>
          <a:prstGeom prst="rect">
            <a:avLst/>
          </a:prstGeom>
        </p:spPr>
        <p:txBody>
          <a:bodyPr vert="horz" wrap="square" lIns="91440" tIns="45720" rIns="91440" bIns="45720" rtlCol="0" anchor="b">
            <a:normAutofit/>
          </a:bodyPr>
          <a:lstStyle/>
          <a:p>
            <a:pPr algn="ctr"/>
            <a:r>
              <a:rPr lang="en-GB" dirty="0" smtClean="0"/>
              <a:t>University doesn’t prepare you for the real word</a:t>
            </a:r>
          </a:p>
        </p:txBody>
      </p:sp>
      <p:sp>
        <p:nvSpPr>
          <p:cNvPr id="17" name="TextBox 16"/>
          <p:cNvSpPr txBox="1"/>
          <p:nvPr/>
        </p:nvSpPr>
        <p:spPr>
          <a:xfrm>
            <a:off x="5220448" y="2030163"/>
            <a:ext cx="2031482" cy="1884587"/>
          </a:xfrm>
          <a:prstGeom prst="rect">
            <a:avLst/>
          </a:prstGeom>
        </p:spPr>
        <p:txBody>
          <a:bodyPr vert="horz" wrap="square" lIns="91440" tIns="45720" rIns="91440" bIns="45720" rtlCol="0" anchor="b">
            <a:normAutofit/>
          </a:bodyPr>
          <a:lstStyle/>
          <a:p>
            <a:pPr algn="ctr"/>
            <a:r>
              <a:rPr lang="en-GB" dirty="0" smtClean="0"/>
              <a:t>Clubbing/drinking is basically a module for </a:t>
            </a:r>
            <a:r>
              <a:rPr lang="en-GB" dirty="0" err="1" smtClean="0"/>
              <a:t>uni</a:t>
            </a:r>
            <a:r>
              <a:rPr lang="en-GB" dirty="0" smtClean="0"/>
              <a:t> students</a:t>
            </a:r>
          </a:p>
        </p:txBody>
      </p:sp>
      <p:sp>
        <p:nvSpPr>
          <p:cNvPr id="18" name="TextBox 17"/>
          <p:cNvSpPr txBox="1"/>
          <p:nvPr/>
        </p:nvSpPr>
        <p:spPr>
          <a:xfrm>
            <a:off x="3504769" y="4010157"/>
            <a:ext cx="1715679" cy="837721"/>
          </a:xfrm>
          <a:prstGeom prst="rect">
            <a:avLst/>
          </a:prstGeom>
        </p:spPr>
        <p:txBody>
          <a:bodyPr vert="horz" wrap="square" lIns="91440" tIns="45720" rIns="91440" bIns="45720" rtlCol="0" anchor="b">
            <a:normAutofit/>
          </a:bodyPr>
          <a:lstStyle/>
          <a:p>
            <a:pPr algn="ctr"/>
            <a:r>
              <a:rPr lang="en-GB" dirty="0" smtClean="0"/>
              <a:t>Student Unions are all about sport </a:t>
            </a:r>
          </a:p>
        </p:txBody>
      </p:sp>
      <p:sp>
        <p:nvSpPr>
          <p:cNvPr id="19" name="TextBox 18"/>
          <p:cNvSpPr txBox="1"/>
          <p:nvPr/>
        </p:nvSpPr>
        <p:spPr>
          <a:xfrm>
            <a:off x="5383825" y="5185337"/>
            <a:ext cx="1715679" cy="837721"/>
          </a:xfrm>
          <a:prstGeom prst="rect">
            <a:avLst/>
          </a:prstGeom>
        </p:spPr>
        <p:txBody>
          <a:bodyPr vert="horz" wrap="square" lIns="91440" tIns="45720" rIns="91440" bIns="45720" rtlCol="0" anchor="b">
            <a:normAutofit/>
          </a:bodyPr>
          <a:lstStyle/>
          <a:p>
            <a:pPr algn="ctr"/>
            <a:r>
              <a:rPr lang="en-GB" dirty="0" smtClean="0"/>
              <a:t>Students live on a diet of beans on toast</a:t>
            </a:r>
          </a:p>
        </p:txBody>
      </p:sp>
      <p:sp>
        <p:nvSpPr>
          <p:cNvPr id="20" name="TextBox 19"/>
          <p:cNvSpPr txBox="1"/>
          <p:nvPr/>
        </p:nvSpPr>
        <p:spPr>
          <a:xfrm>
            <a:off x="3393986" y="1640415"/>
            <a:ext cx="1818708" cy="1319446"/>
          </a:xfrm>
          <a:prstGeom prst="rect">
            <a:avLst/>
          </a:prstGeom>
        </p:spPr>
        <p:txBody>
          <a:bodyPr vert="horz" wrap="square" lIns="91440" tIns="45720" rIns="91440" bIns="45720" rtlCol="0" anchor="b">
            <a:noAutofit/>
          </a:bodyPr>
          <a:lstStyle/>
          <a:p>
            <a:pPr algn="ctr"/>
            <a:r>
              <a:rPr lang="en-GB" dirty="0" smtClean="0"/>
              <a:t>You have to be a confident person to enjoy the ‘university experience’</a:t>
            </a:r>
            <a:endParaRPr lang="en-GB" sz="1600" dirty="0" smtClean="0"/>
          </a:p>
        </p:txBody>
      </p:sp>
      <p:sp>
        <p:nvSpPr>
          <p:cNvPr id="21" name="TextBox 20"/>
          <p:cNvSpPr txBox="1"/>
          <p:nvPr/>
        </p:nvSpPr>
        <p:spPr>
          <a:xfrm>
            <a:off x="7281784" y="3310032"/>
            <a:ext cx="1646548" cy="1680806"/>
          </a:xfrm>
          <a:prstGeom prst="rect">
            <a:avLst/>
          </a:prstGeom>
        </p:spPr>
        <p:txBody>
          <a:bodyPr vert="horz" wrap="square" lIns="91440" tIns="45720" rIns="91440" bIns="45720" rtlCol="0" anchor="b">
            <a:normAutofit/>
          </a:bodyPr>
          <a:lstStyle/>
          <a:p>
            <a:pPr algn="ctr"/>
            <a:r>
              <a:rPr lang="en-GB" dirty="0" smtClean="0"/>
              <a:t>People who go to university have to be good at exams</a:t>
            </a:r>
          </a:p>
        </p:txBody>
      </p:sp>
      <p:sp>
        <p:nvSpPr>
          <p:cNvPr id="22" name="TextBox 21"/>
          <p:cNvSpPr txBox="1"/>
          <p:nvPr/>
        </p:nvSpPr>
        <p:spPr>
          <a:xfrm>
            <a:off x="7241711" y="1835312"/>
            <a:ext cx="1715679" cy="837721"/>
          </a:xfrm>
          <a:prstGeom prst="rect">
            <a:avLst/>
          </a:prstGeom>
        </p:spPr>
        <p:txBody>
          <a:bodyPr vert="horz" wrap="square" lIns="91440" tIns="45720" rIns="91440" bIns="45720" rtlCol="0" anchor="b">
            <a:normAutofit/>
          </a:bodyPr>
          <a:lstStyle/>
          <a:p>
            <a:pPr algn="ctr"/>
            <a:r>
              <a:rPr lang="en-GB" dirty="0" smtClean="0"/>
              <a:t>University = too much debt</a:t>
            </a:r>
          </a:p>
        </p:txBody>
      </p:sp>
      <p:sp>
        <p:nvSpPr>
          <p:cNvPr id="23" name="TextBox 22"/>
          <p:cNvSpPr txBox="1"/>
          <p:nvPr/>
        </p:nvSpPr>
        <p:spPr>
          <a:xfrm>
            <a:off x="9131050" y="2281986"/>
            <a:ext cx="1715680" cy="1502469"/>
          </a:xfrm>
          <a:prstGeom prst="rect">
            <a:avLst/>
          </a:prstGeom>
        </p:spPr>
        <p:txBody>
          <a:bodyPr vert="horz" wrap="square" lIns="91440" tIns="45720" rIns="91440" bIns="45720" rtlCol="0" anchor="b">
            <a:normAutofit/>
          </a:bodyPr>
          <a:lstStyle/>
          <a:p>
            <a:pPr algn="ctr"/>
            <a:r>
              <a:rPr lang="en-GB" dirty="0" smtClean="0"/>
              <a:t>Apprenticeships are better as I can learn and earn</a:t>
            </a:r>
          </a:p>
        </p:txBody>
      </p:sp>
      <p:sp>
        <p:nvSpPr>
          <p:cNvPr id="24" name="TextBox 23"/>
          <p:cNvSpPr txBox="1"/>
          <p:nvPr/>
        </p:nvSpPr>
        <p:spPr>
          <a:xfrm>
            <a:off x="9143567" y="4876567"/>
            <a:ext cx="1715680" cy="1502469"/>
          </a:xfrm>
          <a:prstGeom prst="rect">
            <a:avLst/>
          </a:prstGeom>
        </p:spPr>
        <p:txBody>
          <a:bodyPr vert="horz" wrap="square" lIns="91440" tIns="45720" rIns="91440" bIns="45720" rtlCol="0" anchor="b">
            <a:normAutofit/>
          </a:bodyPr>
          <a:lstStyle/>
          <a:p>
            <a:pPr algn="ctr"/>
            <a:endParaRPr lang="en-GB" dirty="0" smtClean="0"/>
          </a:p>
        </p:txBody>
      </p:sp>
      <p:sp>
        <p:nvSpPr>
          <p:cNvPr id="25" name="Hexagon 24"/>
          <p:cNvSpPr/>
          <p:nvPr/>
        </p:nvSpPr>
        <p:spPr>
          <a:xfrm>
            <a:off x="8799489" y="189257"/>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Hexagon 25"/>
          <p:cNvSpPr/>
          <p:nvPr/>
        </p:nvSpPr>
        <p:spPr>
          <a:xfrm>
            <a:off x="5044114" y="160254"/>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9154567" y="4915845"/>
            <a:ext cx="1715680" cy="1502469"/>
          </a:xfrm>
          <a:prstGeom prst="rect">
            <a:avLst/>
          </a:prstGeom>
        </p:spPr>
        <p:txBody>
          <a:bodyPr vert="horz" wrap="square" lIns="91440" tIns="45720" rIns="91440" bIns="45720" rtlCol="0" anchor="b">
            <a:normAutofit/>
          </a:bodyPr>
          <a:lstStyle/>
          <a:p>
            <a:pPr algn="ctr"/>
            <a:endParaRPr lang="en-GB" dirty="0" smtClean="0"/>
          </a:p>
        </p:txBody>
      </p:sp>
      <p:sp>
        <p:nvSpPr>
          <p:cNvPr id="28" name="TextBox 27"/>
          <p:cNvSpPr txBox="1"/>
          <p:nvPr/>
        </p:nvSpPr>
        <p:spPr>
          <a:xfrm>
            <a:off x="9131050" y="4597138"/>
            <a:ext cx="1715680" cy="1502469"/>
          </a:xfrm>
          <a:prstGeom prst="rect">
            <a:avLst/>
          </a:prstGeom>
        </p:spPr>
        <p:txBody>
          <a:bodyPr vert="horz" wrap="square" lIns="91440" tIns="45720" rIns="91440" bIns="45720" rtlCol="0" anchor="b">
            <a:normAutofit/>
          </a:bodyPr>
          <a:lstStyle/>
          <a:p>
            <a:pPr algn="ctr"/>
            <a:r>
              <a:rPr lang="en-GB" dirty="0" smtClean="0"/>
              <a:t>Student make all their friends during freshers’ week</a:t>
            </a:r>
          </a:p>
        </p:txBody>
      </p:sp>
      <p:sp>
        <p:nvSpPr>
          <p:cNvPr id="29" name="TextBox 28"/>
          <p:cNvSpPr txBox="1"/>
          <p:nvPr/>
        </p:nvSpPr>
        <p:spPr>
          <a:xfrm>
            <a:off x="5361842" y="186806"/>
            <a:ext cx="1715680" cy="1502469"/>
          </a:xfrm>
          <a:prstGeom prst="rect">
            <a:avLst/>
          </a:prstGeom>
        </p:spPr>
        <p:txBody>
          <a:bodyPr vert="horz" wrap="square" lIns="91440" tIns="45720" rIns="91440" bIns="45720" rtlCol="0" anchor="b">
            <a:normAutofit/>
          </a:bodyPr>
          <a:lstStyle/>
          <a:p>
            <a:pPr algn="ctr"/>
            <a:r>
              <a:rPr lang="en-GB" dirty="0" smtClean="0"/>
              <a:t>Universities only support you in your studies</a:t>
            </a:r>
          </a:p>
        </p:txBody>
      </p:sp>
      <p:sp>
        <p:nvSpPr>
          <p:cNvPr id="30" name="TextBox 29"/>
          <p:cNvSpPr txBox="1"/>
          <p:nvPr/>
        </p:nvSpPr>
        <p:spPr>
          <a:xfrm>
            <a:off x="9142702" y="186805"/>
            <a:ext cx="1715680" cy="1502469"/>
          </a:xfrm>
          <a:prstGeom prst="rect">
            <a:avLst/>
          </a:prstGeom>
        </p:spPr>
        <p:txBody>
          <a:bodyPr vert="horz" wrap="square" lIns="91440" tIns="45720" rIns="91440" bIns="45720" rtlCol="0" anchor="b">
            <a:normAutofit/>
          </a:bodyPr>
          <a:lstStyle/>
          <a:p>
            <a:pPr algn="ctr"/>
            <a:r>
              <a:rPr lang="en-GB" dirty="0" smtClean="0"/>
              <a:t>A degree won’t make me stand out to employers</a:t>
            </a:r>
          </a:p>
        </p:txBody>
      </p:sp>
    </p:spTree>
    <p:extLst>
      <p:ext uri="{BB962C8B-B14F-4D97-AF65-F5344CB8AC3E}">
        <p14:creationId xmlns:p14="http://schemas.microsoft.com/office/powerpoint/2010/main" val="8858701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6" name="Google Shape;232;p27"/>
          <p:cNvSpPr txBox="1">
            <a:spLocks noGrp="1"/>
          </p:cNvSpPr>
          <p:nvPr>
            <p:ph type="ctrTitle"/>
          </p:nvPr>
        </p:nvSpPr>
        <p:spPr>
          <a:xfrm>
            <a:off x="1546284" y="5099645"/>
            <a:ext cx="5644738" cy="1335022"/>
          </a:xfrm>
          <a:prstGeom prst="rect">
            <a:avLst/>
          </a:prstGeom>
          <a:solidFill>
            <a:schemeClr val="bg1">
              <a:alpha val="65000"/>
            </a:schemeClr>
          </a:solidFill>
          <a:ln>
            <a:noFill/>
          </a:ln>
        </p:spPr>
        <p:txBody>
          <a:bodyPr spcFirstLastPara="1" wrap="square" lIns="91425" tIns="45700" rIns="91425" bIns="45700" anchor="ctr" anchorCtr="0">
            <a:noAutofit/>
          </a:bodyPr>
          <a:lstStyle/>
          <a:p>
            <a:pPr marL="0" lvl="0" indent="0" algn="l" rtl="0">
              <a:lnSpc>
                <a:spcPct val="112500"/>
              </a:lnSpc>
              <a:spcBef>
                <a:spcPts val="0"/>
              </a:spcBef>
              <a:spcAft>
                <a:spcPts val="0"/>
              </a:spcAft>
              <a:buClr>
                <a:schemeClr val="lt1"/>
              </a:buClr>
              <a:buSzPts val="4000"/>
              <a:buFont typeface="Calibri"/>
              <a:buNone/>
            </a:pPr>
            <a:r>
              <a:rPr lang="en-GB" dirty="0" smtClean="0">
                <a:solidFill>
                  <a:schemeClr val="tx1"/>
                </a:solidFill>
                <a:effectLst>
                  <a:outerShdw blurRad="38100" dist="38100" dir="2700000" algn="tl">
                    <a:srgbClr val="000000">
                      <a:alpha val="43137"/>
                    </a:srgbClr>
                  </a:outerShdw>
                </a:effectLst>
              </a:rPr>
              <a:t>CHOOSING THE RIGHT COURSE AND UNIVERSITY</a:t>
            </a:r>
            <a:endParaRPr lang="en-GB"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36921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4" name="Google Shape;361;p45"/>
          <p:cNvSpPr txBox="1">
            <a:spLocks noGrp="1"/>
          </p:cNvSpPr>
          <p:nvPr>
            <p:ph type="body" idx="1"/>
          </p:nvPr>
        </p:nvSpPr>
        <p:spPr>
          <a:xfrm>
            <a:off x="322263" y="4283075"/>
            <a:ext cx="4465637" cy="2257425"/>
          </a:xfrm>
          <a:prstGeom prst="rect">
            <a:avLst/>
          </a:prstGeom>
          <a:solidFill>
            <a:srgbClr val="621260"/>
          </a:solidFill>
          <a:ln>
            <a:noFill/>
          </a:ln>
        </p:spPr>
        <p:txBody>
          <a:bodyPr spcFirstLastPara="1" wrap="square" lIns="91425" tIns="45700" rIns="91425" bIns="45700" anchor="ctr" anchorCtr="0">
            <a:noAutofit/>
          </a:bodyPr>
          <a:lstStyle/>
          <a:p>
            <a:pPr marL="228600" lvl="0" indent="-76200" algn="ctr" rtl="0">
              <a:lnSpc>
                <a:spcPct val="90000"/>
              </a:lnSpc>
              <a:spcBef>
                <a:spcPts val="0"/>
              </a:spcBef>
              <a:spcAft>
                <a:spcPts val="0"/>
              </a:spcAft>
              <a:buClr>
                <a:schemeClr val="lt1"/>
              </a:buClr>
              <a:buSzPts val="2400"/>
              <a:buNone/>
            </a:pPr>
            <a:r>
              <a:rPr lang="en-GB" sz="4000" b="1" dirty="0" smtClean="0"/>
              <a:t>COURSE FIRST</a:t>
            </a:r>
          </a:p>
          <a:p>
            <a:pPr marL="228600" lvl="0" indent="-76200" algn="ctr" rtl="0">
              <a:lnSpc>
                <a:spcPct val="90000"/>
              </a:lnSpc>
              <a:spcBef>
                <a:spcPts val="0"/>
              </a:spcBef>
              <a:spcAft>
                <a:spcPts val="0"/>
              </a:spcAft>
              <a:buClr>
                <a:schemeClr val="lt1"/>
              </a:buClr>
              <a:buSzPts val="2400"/>
              <a:buNone/>
            </a:pPr>
            <a:r>
              <a:rPr lang="en-GB" sz="4000" b="1" dirty="0" smtClean="0"/>
              <a:t>UNIVERSITY LATER</a:t>
            </a:r>
            <a:endParaRPr lang="en-GB" sz="4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1847067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59"/>
        <p:cNvGrpSpPr/>
        <p:nvPr/>
      </p:nvGrpSpPr>
      <p:grpSpPr>
        <a:xfrm>
          <a:off x="0" y="0"/>
          <a:ext cx="0" cy="0"/>
          <a:chOff x="0" y="0"/>
          <a:chExt cx="0" cy="0"/>
        </a:xfrm>
      </p:grpSpPr>
      <p:sp>
        <p:nvSpPr>
          <p:cNvPr id="361" name="Google Shape;361;p45"/>
          <p:cNvSpPr txBox="1">
            <a:spLocks noGrp="1"/>
          </p:cNvSpPr>
          <p:nvPr>
            <p:ph type="body" idx="1"/>
          </p:nvPr>
        </p:nvSpPr>
        <p:spPr>
          <a:xfrm>
            <a:off x="322054" y="4283242"/>
            <a:ext cx="4466100" cy="2258100"/>
          </a:xfrm>
          <a:prstGeom prst="rect">
            <a:avLst/>
          </a:prstGeom>
          <a:solidFill>
            <a:srgbClr val="621260"/>
          </a:solidFill>
          <a:ln>
            <a:noFill/>
          </a:ln>
        </p:spPr>
        <p:txBody>
          <a:bodyPr spcFirstLastPara="1" wrap="square" lIns="91425" tIns="45700" rIns="91425" bIns="45700" anchor="ctr" anchorCtr="0">
            <a:noAutofit/>
          </a:bodyPr>
          <a:lstStyle/>
          <a:p>
            <a:pPr marL="228600" lvl="0" indent="-76200" algn="ctr" rtl="0">
              <a:lnSpc>
                <a:spcPct val="90000"/>
              </a:lnSpc>
              <a:spcBef>
                <a:spcPts val="0"/>
              </a:spcBef>
              <a:spcAft>
                <a:spcPts val="0"/>
              </a:spcAft>
              <a:buClr>
                <a:schemeClr val="lt1"/>
              </a:buClr>
              <a:buSzPts val="2400"/>
              <a:buNone/>
            </a:pPr>
            <a:r>
              <a:rPr lang="en-GB" sz="4000" b="1" dirty="0" smtClean="0"/>
              <a:t>WHERE TO</a:t>
            </a:r>
          </a:p>
          <a:p>
            <a:pPr marL="228600" lvl="0" indent="-76200" algn="ctr" rtl="0">
              <a:lnSpc>
                <a:spcPct val="90000"/>
              </a:lnSpc>
              <a:spcBef>
                <a:spcPts val="0"/>
              </a:spcBef>
              <a:spcAft>
                <a:spcPts val="0"/>
              </a:spcAft>
              <a:buClr>
                <a:schemeClr val="lt1"/>
              </a:buClr>
              <a:buSzPts val="2400"/>
              <a:buNone/>
            </a:pPr>
            <a:r>
              <a:rPr lang="en-GB" sz="4000" b="1" dirty="0" smtClean="0"/>
              <a:t>START</a:t>
            </a:r>
            <a:endParaRPr lang="en-GB" sz="40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26131950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GB" dirty="0" smtClean="0">
                <a:solidFill>
                  <a:srgbClr val="621360"/>
                </a:solidFill>
              </a:rPr>
              <a:t>WHERE TO START</a:t>
            </a:r>
            <a:endParaRPr lang="en-GB" dirty="0">
              <a:solidFill>
                <a:srgbClr val="621360"/>
              </a:solidFill>
            </a:endParaRPr>
          </a:p>
        </p:txBody>
      </p:sp>
      <p:cxnSp>
        <p:nvCxnSpPr>
          <p:cNvPr id="4" name="Google Shape;192;p6"/>
          <p:cNvCxnSpPr/>
          <p:nvPr/>
        </p:nvCxnSpPr>
        <p:spPr>
          <a:xfrm>
            <a:off x="7399511" y="4134032"/>
            <a:ext cx="1368000" cy="0"/>
          </a:xfrm>
          <a:prstGeom prst="straightConnector1">
            <a:avLst/>
          </a:prstGeom>
          <a:noFill/>
          <a:ln w="12700" cap="flat" cmpd="sng">
            <a:solidFill>
              <a:schemeClr val="bg1">
                <a:lumMod val="85000"/>
              </a:schemeClr>
            </a:solidFill>
            <a:prstDash val="solid"/>
            <a:miter lim="800000"/>
            <a:headEnd type="none" w="sm" len="sm"/>
            <a:tailEnd type="none" w="sm" len="sm"/>
          </a:ln>
        </p:spPr>
      </p:cxnSp>
      <p:cxnSp>
        <p:nvCxnSpPr>
          <p:cNvPr id="6" name="Google Shape;194;p6"/>
          <p:cNvCxnSpPr/>
          <p:nvPr/>
        </p:nvCxnSpPr>
        <p:spPr>
          <a:xfrm>
            <a:off x="3815991" y="4134032"/>
            <a:ext cx="1304322" cy="0"/>
          </a:xfrm>
          <a:prstGeom prst="straightConnector1">
            <a:avLst/>
          </a:prstGeom>
          <a:noFill/>
          <a:ln w="12700" cap="flat" cmpd="sng">
            <a:solidFill>
              <a:schemeClr val="bg1">
                <a:lumMod val="85000"/>
              </a:schemeClr>
            </a:solidFill>
            <a:prstDash val="solid"/>
            <a:miter lim="800000"/>
            <a:headEnd type="none" w="sm" len="sm"/>
            <a:tailEnd type="none" w="sm" len="sm"/>
          </a:ln>
        </p:spPr>
      </p:cxnSp>
      <p:cxnSp>
        <p:nvCxnSpPr>
          <p:cNvPr id="7" name="Google Shape;195;p6"/>
          <p:cNvCxnSpPr/>
          <p:nvPr/>
        </p:nvCxnSpPr>
        <p:spPr>
          <a:xfrm>
            <a:off x="2290400" y="4134032"/>
            <a:ext cx="1149301" cy="0"/>
          </a:xfrm>
          <a:prstGeom prst="straightConnector1">
            <a:avLst/>
          </a:prstGeom>
          <a:noFill/>
          <a:ln w="12700" cap="flat" cmpd="sng">
            <a:solidFill>
              <a:schemeClr val="bg1">
                <a:lumMod val="85000"/>
              </a:schemeClr>
            </a:solidFill>
            <a:prstDash val="solid"/>
            <a:miter lim="800000"/>
            <a:headEnd type="none" w="sm" len="sm"/>
            <a:tailEnd type="none" w="sm" len="sm"/>
          </a:ln>
        </p:spPr>
      </p:cxnSp>
      <p:cxnSp>
        <p:nvCxnSpPr>
          <p:cNvPr id="8" name="Google Shape;196;p6"/>
          <p:cNvCxnSpPr/>
          <p:nvPr/>
        </p:nvCxnSpPr>
        <p:spPr>
          <a:xfrm>
            <a:off x="2097070" y="4381459"/>
            <a:ext cx="0" cy="1140314"/>
          </a:xfrm>
          <a:prstGeom prst="straightConnector1">
            <a:avLst/>
          </a:prstGeom>
          <a:noFill/>
          <a:ln w="19050" cap="flat" cmpd="sng">
            <a:solidFill>
              <a:srgbClr val="5B9BD5"/>
            </a:solidFill>
            <a:prstDash val="solid"/>
            <a:miter lim="800000"/>
            <a:headEnd type="none" w="sm" len="sm"/>
            <a:tailEnd type="none" w="sm" len="sm"/>
          </a:ln>
        </p:spPr>
      </p:cxnSp>
      <p:sp>
        <p:nvSpPr>
          <p:cNvPr id="9" name="Google Shape;197;p6"/>
          <p:cNvSpPr txBox="1"/>
          <p:nvPr/>
        </p:nvSpPr>
        <p:spPr>
          <a:xfrm>
            <a:off x="1325654" y="5615001"/>
            <a:ext cx="153834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dirty="0">
                <a:solidFill>
                  <a:srgbClr val="000000"/>
                </a:solidFill>
                <a:latin typeface="Calibri"/>
                <a:ea typeface="Calibri"/>
                <a:cs typeface="Calibri"/>
                <a:sym typeface="Calibri"/>
              </a:rPr>
              <a:t>What are you studying now? </a:t>
            </a:r>
            <a:endParaRPr sz="1400" b="0" i="0" u="none" strike="noStrike" cap="none" dirty="0">
              <a:solidFill>
                <a:srgbClr val="000000"/>
              </a:solidFill>
              <a:latin typeface="Arial"/>
              <a:ea typeface="Arial"/>
              <a:cs typeface="Arial"/>
              <a:sym typeface="Arial"/>
            </a:endParaRPr>
          </a:p>
        </p:txBody>
      </p:sp>
      <p:cxnSp>
        <p:nvCxnSpPr>
          <p:cNvPr id="10" name="Google Shape;198;p6"/>
          <p:cNvCxnSpPr/>
          <p:nvPr/>
        </p:nvCxnSpPr>
        <p:spPr>
          <a:xfrm>
            <a:off x="3646172" y="2746293"/>
            <a:ext cx="0" cy="1140314"/>
          </a:xfrm>
          <a:prstGeom prst="straightConnector1">
            <a:avLst/>
          </a:prstGeom>
          <a:noFill/>
          <a:ln w="19050" cap="flat" cmpd="sng">
            <a:solidFill>
              <a:srgbClr val="5B9BD5"/>
            </a:solidFill>
            <a:prstDash val="solid"/>
            <a:miter lim="800000"/>
            <a:headEnd type="none" w="sm" len="sm"/>
            <a:tailEnd type="none" w="sm" len="sm"/>
          </a:ln>
        </p:spPr>
      </p:cxnSp>
      <p:sp>
        <p:nvSpPr>
          <p:cNvPr id="11" name="Google Shape;199;p6"/>
          <p:cNvSpPr txBox="1"/>
          <p:nvPr/>
        </p:nvSpPr>
        <p:spPr>
          <a:xfrm>
            <a:off x="2513370" y="2245485"/>
            <a:ext cx="224834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dirty="0">
                <a:solidFill>
                  <a:srgbClr val="000000"/>
                </a:solidFill>
                <a:latin typeface="Calibri"/>
                <a:ea typeface="Calibri"/>
                <a:cs typeface="Calibri"/>
                <a:sym typeface="Calibri"/>
              </a:rPr>
              <a:t>What do you enjoy?</a:t>
            </a:r>
            <a:endParaRPr sz="1400" b="0" i="0" u="none" strike="noStrike" cap="none" dirty="0">
              <a:solidFill>
                <a:srgbClr val="000000"/>
              </a:solidFill>
              <a:latin typeface="Arial"/>
              <a:ea typeface="Arial"/>
              <a:cs typeface="Arial"/>
              <a:sym typeface="Arial"/>
            </a:endParaRPr>
          </a:p>
        </p:txBody>
      </p:sp>
      <p:cxnSp>
        <p:nvCxnSpPr>
          <p:cNvPr id="12" name="Google Shape;200;p6"/>
          <p:cNvCxnSpPr/>
          <p:nvPr/>
        </p:nvCxnSpPr>
        <p:spPr>
          <a:xfrm>
            <a:off x="5297472" y="4381458"/>
            <a:ext cx="0" cy="1140314"/>
          </a:xfrm>
          <a:prstGeom prst="straightConnector1">
            <a:avLst/>
          </a:prstGeom>
          <a:noFill/>
          <a:ln w="19050" cap="flat" cmpd="sng">
            <a:solidFill>
              <a:srgbClr val="5B9BD5"/>
            </a:solidFill>
            <a:prstDash val="solid"/>
            <a:miter lim="800000"/>
            <a:headEnd type="none" w="sm" len="sm"/>
            <a:tailEnd type="none" w="sm" len="sm"/>
          </a:ln>
        </p:spPr>
      </p:cxnSp>
      <p:sp>
        <p:nvSpPr>
          <p:cNvPr id="13" name="Google Shape;201;p6"/>
          <p:cNvSpPr txBox="1"/>
          <p:nvPr/>
        </p:nvSpPr>
        <p:spPr>
          <a:xfrm>
            <a:off x="4126574" y="5661874"/>
            <a:ext cx="232903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dirty="0">
                <a:solidFill>
                  <a:srgbClr val="000000"/>
                </a:solidFill>
                <a:latin typeface="Calibri"/>
                <a:ea typeface="Calibri"/>
                <a:cs typeface="Calibri"/>
                <a:sym typeface="Calibri"/>
              </a:rPr>
              <a:t>What are your career aspirations?</a:t>
            </a:r>
            <a:endParaRPr sz="1400" b="0" i="0" u="none" strike="noStrike" cap="none" dirty="0">
              <a:solidFill>
                <a:srgbClr val="000000"/>
              </a:solidFill>
              <a:latin typeface="Arial"/>
              <a:ea typeface="Arial"/>
              <a:cs typeface="Arial"/>
              <a:sym typeface="Arial"/>
            </a:endParaRPr>
          </a:p>
        </p:txBody>
      </p:sp>
      <p:cxnSp>
        <p:nvCxnSpPr>
          <p:cNvPr id="14" name="Google Shape;202;p6"/>
          <p:cNvCxnSpPr/>
          <p:nvPr/>
        </p:nvCxnSpPr>
        <p:spPr>
          <a:xfrm>
            <a:off x="5523838" y="4134032"/>
            <a:ext cx="1426896" cy="0"/>
          </a:xfrm>
          <a:prstGeom prst="straightConnector1">
            <a:avLst/>
          </a:prstGeom>
          <a:noFill/>
          <a:ln w="12700" cap="flat" cmpd="sng">
            <a:solidFill>
              <a:schemeClr val="bg1">
                <a:lumMod val="85000"/>
              </a:schemeClr>
            </a:solidFill>
            <a:prstDash val="solid"/>
            <a:miter lim="800000"/>
            <a:headEnd type="none" w="sm" len="sm"/>
            <a:tailEnd type="none" w="sm" len="sm"/>
          </a:ln>
        </p:spPr>
      </p:cxnSp>
      <p:cxnSp>
        <p:nvCxnSpPr>
          <p:cNvPr id="15" name="Google Shape;203;p6"/>
          <p:cNvCxnSpPr/>
          <p:nvPr/>
        </p:nvCxnSpPr>
        <p:spPr>
          <a:xfrm>
            <a:off x="7182754" y="2746293"/>
            <a:ext cx="0" cy="1140314"/>
          </a:xfrm>
          <a:prstGeom prst="straightConnector1">
            <a:avLst/>
          </a:prstGeom>
          <a:noFill/>
          <a:ln w="19050" cap="flat" cmpd="sng">
            <a:solidFill>
              <a:srgbClr val="5B9BD5"/>
            </a:solidFill>
            <a:prstDash val="solid"/>
            <a:miter lim="800000"/>
            <a:headEnd type="none" w="sm" len="sm"/>
            <a:tailEnd type="none" w="sm" len="sm"/>
          </a:ln>
        </p:spPr>
      </p:cxnSp>
      <p:sp>
        <p:nvSpPr>
          <p:cNvPr id="16" name="Google Shape;204;p6"/>
          <p:cNvSpPr txBox="1"/>
          <p:nvPr/>
        </p:nvSpPr>
        <p:spPr>
          <a:xfrm>
            <a:off x="5763083" y="2244738"/>
            <a:ext cx="282657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dirty="0">
                <a:solidFill>
                  <a:srgbClr val="000000"/>
                </a:solidFill>
                <a:latin typeface="Calibri"/>
                <a:ea typeface="Calibri"/>
                <a:cs typeface="Calibri"/>
                <a:sym typeface="Calibri"/>
              </a:rPr>
              <a:t>What are you interested in? </a:t>
            </a:r>
            <a:endParaRPr sz="1400" b="0" i="0" u="none" strike="noStrike" cap="none" dirty="0">
              <a:solidFill>
                <a:srgbClr val="000000"/>
              </a:solidFill>
              <a:latin typeface="Arial"/>
              <a:ea typeface="Arial"/>
              <a:cs typeface="Arial"/>
              <a:sym typeface="Arial"/>
            </a:endParaRPr>
          </a:p>
        </p:txBody>
      </p:sp>
      <p:sp>
        <p:nvSpPr>
          <p:cNvPr id="17" name="Google Shape;205;p6"/>
          <p:cNvSpPr/>
          <p:nvPr/>
        </p:nvSpPr>
        <p:spPr>
          <a:xfrm>
            <a:off x="2043070" y="5461345"/>
            <a:ext cx="108000" cy="108000"/>
          </a:xfrm>
          <a:prstGeom prst="ellipse">
            <a:avLst/>
          </a:prstGeom>
          <a:solidFill>
            <a:srgbClr val="5B9B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rgbClr val="FFFFFF"/>
              </a:solidFill>
              <a:latin typeface="Calibri"/>
              <a:ea typeface="Calibri"/>
              <a:cs typeface="Calibri"/>
              <a:sym typeface="Calibri"/>
            </a:endParaRPr>
          </a:p>
        </p:txBody>
      </p:sp>
      <p:cxnSp>
        <p:nvCxnSpPr>
          <p:cNvPr id="18" name="Google Shape;206;p6"/>
          <p:cNvCxnSpPr/>
          <p:nvPr/>
        </p:nvCxnSpPr>
        <p:spPr>
          <a:xfrm>
            <a:off x="8965833" y="4381458"/>
            <a:ext cx="0" cy="1140314"/>
          </a:xfrm>
          <a:prstGeom prst="straightConnector1">
            <a:avLst/>
          </a:prstGeom>
          <a:noFill/>
          <a:ln w="19050" cap="flat" cmpd="sng">
            <a:solidFill>
              <a:srgbClr val="5B9BD5"/>
            </a:solidFill>
            <a:prstDash val="solid"/>
            <a:miter lim="800000"/>
            <a:headEnd type="none" w="sm" len="sm"/>
            <a:tailEnd type="none" w="sm" len="sm"/>
          </a:ln>
        </p:spPr>
      </p:cxnSp>
      <p:sp>
        <p:nvSpPr>
          <p:cNvPr id="19" name="Google Shape;207;p6"/>
          <p:cNvSpPr txBox="1"/>
          <p:nvPr/>
        </p:nvSpPr>
        <p:spPr>
          <a:xfrm>
            <a:off x="7806238" y="5684014"/>
            <a:ext cx="232903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dirty="0">
                <a:solidFill>
                  <a:srgbClr val="000000"/>
                </a:solidFill>
                <a:latin typeface="Calibri"/>
                <a:ea typeface="Calibri"/>
                <a:cs typeface="Calibri"/>
                <a:sym typeface="Calibri"/>
              </a:rPr>
              <a:t>What are your predicted grades? </a:t>
            </a:r>
            <a:endParaRPr sz="2000" b="0" i="0" u="none" strike="noStrike" cap="none" dirty="0">
              <a:solidFill>
                <a:srgbClr val="000000"/>
              </a:solidFill>
              <a:latin typeface="Calibri"/>
              <a:ea typeface="Calibri"/>
              <a:cs typeface="Calibri"/>
              <a:sym typeface="Calibri"/>
            </a:endParaRPr>
          </a:p>
        </p:txBody>
      </p:sp>
      <p:cxnSp>
        <p:nvCxnSpPr>
          <p:cNvPr id="20" name="Google Shape;208;p6"/>
          <p:cNvCxnSpPr/>
          <p:nvPr/>
        </p:nvCxnSpPr>
        <p:spPr>
          <a:xfrm>
            <a:off x="9184713" y="4134032"/>
            <a:ext cx="1268942" cy="0"/>
          </a:xfrm>
          <a:prstGeom prst="straightConnector1">
            <a:avLst/>
          </a:prstGeom>
          <a:noFill/>
          <a:ln w="12700" cap="flat" cmpd="sng">
            <a:solidFill>
              <a:schemeClr val="bg1">
                <a:lumMod val="85000"/>
              </a:schemeClr>
            </a:solidFill>
            <a:prstDash val="solid"/>
            <a:miter lim="800000"/>
            <a:headEnd type="none" w="sm" len="sm"/>
            <a:tailEnd type="none" w="sm" len="sm"/>
          </a:ln>
        </p:spPr>
      </p:cxnSp>
      <p:cxnSp>
        <p:nvCxnSpPr>
          <p:cNvPr id="21" name="Google Shape;209;p6"/>
          <p:cNvCxnSpPr/>
          <p:nvPr/>
        </p:nvCxnSpPr>
        <p:spPr>
          <a:xfrm>
            <a:off x="10507656" y="2746292"/>
            <a:ext cx="0" cy="1140314"/>
          </a:xfrm>
          <a:prstGeom prst="straightConnector1">
            <a:avLst/>
          </a:prstGeom>
          <a:noFill/>
          <a:ln w="19050" cap="flat" cmpd="sng">
            <a:solidFill>
              <a:srgbClr val="5B9BD5"/>
            </a:solidFill>
            <a:prstDash val="solid"/>
            <a:miter lim="800000"/>
            <a:headEnd type="none" w="sm" len="sm"/>
            <a:tailEnd type="none" w="sm" len="sm"/>
          </a:ln>
        </p:spPr>
      </p:cxnSp>
      <p:sp>
        <p:nvSpPr>
          <p:cNvPr id="22" name="Google Shape;210;p6"/>
          <p:cNvSpPr txBox="1"/>
          <p:nvPr/>
        </p:nvSpPr>
        <p:spPr>
          <a:xfrm>
            <a:off x="9475318" y="1996903"/>
            <a:ext cx="206467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dirty="0">
                <a:solidFill>
                  <a:srgbClr val="000000"/>
                </a:solidFill>
                <a:latin typeface="Calibri"/>
                <a:ea typeface="Calibri"/>
                <a:cs typeface="Calibri"/>
                <a:sym typeface="Calibri"/>
              </a:rPr>
              <a:t>Make your own decision</a:t>
            </a:r>
            <a:endParaRPr sz="2000" b="0" i="0" u="none" strike="noStrike" cap="none" dirty="0">
              <a:solidFill>
                <a:srgbClr val="000000"/>
              </a:solidFill>
              <a:latin typeface="Calibri"/>
              <a:ea typeface="Calibri"/>
              <a:cs typeface="Calibri"/>
              <a:sym typeface="Calibri"/>
            </a:endParaRPr>
          </a:p>
        </p:txBody>
      </p:sp>
      <p:sp>
        <p:nvSpPr>
          <p:cNvPr id="24" name="Google Shape;212;p6"/>
          <p:cNvSpPr/>
          <p:nvPr/>
        </p:nvSpPr>
        <p:spPr>
          <a:xfrm>
            <a:off x="3592171" y="2669127"/>
            <a:ext cx="108000" cy="108000"/>
          </a:xfrm>
          <a:prstGeom prst="ellipse">
            <a:avLst/>
          </a:prstGeom>
          <a:solidFill>
            <a:srgbClr val="5B9B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5" name="Google Shape;213;p6"/>
          <p:cNvSpPr/>
          <p:nvPr/>
        </p:nvSpPr>
        <p:spPr>
          <a:xfrm>
            <a:off x="5243472" y="5503245"/>
            <a:ext cx="108000" cy="108000"/>
          </a:xfrm>
          <a:prstGeom prst="ellipse">
            <a:avLst/>
          </a:prstGeom>
          <a:solidFill>
            <a:srgbClr val="5B9B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6" name="Google Shape;214;p6"/>
          <p:cNvSpPr/>
          <p:nvPr/>
        </p:nvSpPr>
        <p:spPr>
          <a:xfrm>
            <a:off x="8911833" y="5521772"/>
            <a:ext cx="108000" cy="108000"/>
          </a:xfrm>
          <a:prstGeom prst="ellipse">
            <a:avLst/>
          </a:prstGeom>
          <a:solidFill>
            <a:srgbClr val="5B9B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7" name="Google Shape;215;p6"/>
          <p:cNvSpPr/>
          <p:nvPr/>
        </p:nvSpPr>
        <p:spPr>
          <a:xfrm>
            <a:off x="10453655" y="2669127"/>
            <a:ext cx="108000" cy="108000"/>
          </a:xfrm>
          <a:prstGeom prst="ellipse">
            <a:avLst/>
          </a:prstGeom>
          <a:solidFill>
            <a:srgbClr val="5B9B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8" name="Google Shape;216;p6"/>
          <p:cNvSpPr/>
          <p:nvPr/>
        </p:nvSpPr>
        <p:spPr>
          <a:xfrm>
            <a:off x="7128754" y="2669127"/>
            <a:ext cx="108000" cy="108000"/>
          </a:xfrm>
          <a:prstGeom prst="ellipse">
            <a:avLst/>
          </a:prstGeom>
          <a:solidFill>
            <a:srgbClr val="5B9B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9" name="Google Shape;217;p6"/>
          <p:cNvSpPr/>
          <p:nvPr/>
        </p:nvSpPr>
        <p:spPr>
          <a:xfrm>
            <a:off x="1887973" y="3886606"/>
            <a:ext cx="437760" cy="565536"/>
          </a:xfrm>
          <a:custGeom>
            <a:avLst/>
            <a:gdLst/>
            <a:ahLst/>
            <a:cxnLst/>
            <a:rect l="l" t="t" r="r" b="b"/>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 name="Google Shape;218;p6"/>
          <p:cNvSpPr/>
          <p:nvPr/>
        </p:nvSpPr>
        <p:spPr>
          <a:xfrm>
            <a:off x="8746953" y="3890456"/>
            <a:ext cx="437760" cy="565536"/>
          </a:xfrm>
          <a:custGeom>
            <a:avLst/>
            <a:gdLst/>
            <a:ahLst/>
            <a:cxnLst/>
            <a:rect l="l" t="t" r="r" b="b"/>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 name="Google Shape;219;p6"/>
          <p:cNvSpPr/>
          <p:nvPr/>
        </p:nvSpPr>
        <p:spPr>
          <a:xfrm>
            <a:off x="6950734" y="3885854"/>
            <a:ext cx="437760" cy="565536"/>
          </a:xfrm>
          <a:custGeom>
            <a:avLst/>
            <a:gdLst/>
            <a:ahLst/>
            <a:cxnLst/>
            <a:rect l="l" t="t" r="r" b="b"/>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 name="Google Shape;220;p6"/>
          <p:cNvSpPr/>
          <p:nvPr/>
        </p:nvSpPr>
        <p:spPr>
          <a:xfrm>
            <a:off x="3431507" y="3885436"/>
            <a:ext cx="437760" cy="565536"/>
          </a:xfrm>
          <a:custGeom>
            <a:avLst/>
            <a:gdLst/>
            <a:ahLst/>
            <a:cxnLst/>
            <a:rect l="l" t="t" r="r" b="b"/>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 name="Google Shape;221;p6"/>
          <p:cNvSpPr/>
          <p:nvPr/>
        </p:nvSpPr>
        <p:spPr>
          <a:xfrm>
            <a:off x="5086078" y="3892312"/>
            <a:ext cx="437760" cy="565536"/>
          </a:xfrm>
          <a:custGeom>
            <a:avLst/>
            <a:gdLst/>
            <a:ahLst/>
            <a:cxnLst/>
            <a:rect l="l" t="t" r="r" b="b"/>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 name="Google Shape;222;p6"/>
          <p:cNvSpPr/>
          <p:nvPr/>
        </p:nvSpPr>
        <p:spPr>
          <a:xfrm>
            <a:off x="10290138" y="3837039"/>
            <a:ext cx="435034" cy="610513"/>
          </a:xfrm>
          <a:custGeom>
            <a:avLst/>
            <a:gdLst/>
            <a:ahLst/>
            <a:cxnLst/>
            <a:rect l="l" t="t" r="r" b="b"/>
            <a:pathLst>
              <a:path w="4456" h="5928" extrusionOk="0">
                <a:moveTo>
                  <a:pt x="2237" y="0"/>
                </a:moveTo>
                <a:lnTo>
                  <a:pt x="2069" y="19"/>
                </a:lnTo>
                <a:lnTo>
                  <a:pt x="1920" y="56"/>
                </a:lnTo>
                <a:lnTo>
                  <a:pt x="1771" y="131"/>
                </a:lnTo>
                <a:lnTo>
                  <a:pt x="1640" y="243"/>
                </a:lnTo>
                <a:lnTo>
                  <a:pt x="1547" y="355"/>
                </a:lnTo>
                <a:lnTo>
                  <a:pt x="1473" y="504"/>
                </a:lnTo>
                <a:lnTo>
                  <a:pt x="1417" y="653"/>
                </a:lnTo>
                <a:lnTo>
                  <a:pt x="1398" y="821"/>
                </a:lnTo>
                <a:lnTo>
                  <a:pt x="1417" y="988"/>
                </a:lnTo>
                <a:lnTo>
                  <a:pt x="1473" y="1156"/>
                </a:lnTo>
                <a:lnTo>
                  <a:pt x="1547" y="1287"/>
                </a:lnTo>
                <a:lnTo>
                  <a:pt x="1640" y="1417"/>
                </a:lnTo>
                <a:lnTo>
                  <a:pt x="1771" y="1529"/>
                </a:lnTo>
                <a:lnTo>
                  <a:pt x="1920" y="1603"/>
                </a:lnTo>
                <a:lnTo>
                  <a:pt x="2069" y="1641"/>
                </a:lnTo>
                <a:lnTo>
                  <a:pt x="2237" y="1659"/>
                </a:lnTo>
                <a:lnTo>
                  <a:pt x="2405" y="1641"/>
                </a:lnTo>
                <a:lnTo>
                  <a:pt x="2554" y="1603"/>
                </a:lnTo>
                <a:lnTo>
                  <a:pt x="2703" y="1529"/>
                </a:lnTo>
                <a:lnTo>
                  <a:pt x="2833" y="1417"/>
                </a:lnTo>
                <a:lnTo>
                  <a:pt x="2927" y="1287"/>
                </a:lnTo>
                <a:lnTo>
                  <a:pt x="3001" y="1156"/>
                </a:lnTo>
                <a:lnTo>
                  <a:pt x="3057" y="988"/>
                </a:lnTo>
                <a:lnTo>
                  <a:pt x="3076" y="821"/>
                </a:lnTo>
                <a:lnTo>
                  <a:pt x="3057" y="653"/>
                </a:lnTo>
                <a:lnTo>
                  <a:pt x="3001" y="504"/>
                </a:lnTo>
                <a:lnTo>
                  <a:pt x="2927" y="355"/>
                </a:lnTo>
                <a:lnTo>
                  <a:pt x="2833" y="243"/>
                </a:lnTo>
                <a:lnTo>
                  <a:pt x="2703" y="131"/>
                </a:lnTo>
                <a:lnTo>
                  <a:pt x="2554" y="56"/>
                </a:lnTo>
                <a:lnTo>
                  <a:pt x="2405" y="19"/>
                </a:lnTo>
                <a:lnTo>
                  <a:pt x="2237" y="0"/>
                </a:lnTo>
                <a:close/>
                <a:moveTo>
                  <a:pt x="373" y="727"/>
                </a:moveTo>
                <a:lnTo>
                  <a:pt x="317" y="746"/>
                </a:lnTo>
                <a:lnTo>
                  <a:pt x="243" y="765"/>
                </a:lnTo>
                <a:lnTo>
                  <a:pt x="168" y="783"/>
                </a:lnTo>
                <a:lnTo>
                  <a:pt x="112" y="839"/>
                </a:lnTo>
                <a:lnTo>
                  <a:pt x="75" y="895"/>
                </a:lnTo>
                <a:lnTo>
                  <a:pt x="37" y="970"/>
                </a:lnTo>
                <a:lnTo>
                  <a:pt x="19" y="1026"/>
                </a:lnTo>
                <a:lnTo>
                  <a:pt x="0" y="1100"/>
                </a:lnTo>
                <a:lnTo>
                  <a:pt x="19" y="1175"/>
                </a:lnTo>
                <a:lnTo>
                  <a:pt x="37" y="1249"/>
                </a:lnTo>
                <a:lnTo>
                  <a:pt x="75" y="1305"/>
                </a:lnTo>
                <a:lnTo>
                  <a:pt x="112" y="1361"/>
                </a:lnTo>
                <a:lnTo>
                  <a:pt x="1212" y="2461"/>
                </a:lnTo>
                <a:lnTo>
                  <a:pt x="1212" y="5555"/>
                </a:lnTo>
                <a:lnTo>
                  <a:pt x="1230" y="5630"/>
                </a:lnTo>
                <a:lnTo>
                  <a:pt x="1249" y="5704"/>
                </a:lnTo>
                <a:lnTo>
                  <a:pt x="1286" y="5760"/>
                </a:lnTo>
                <a:lnTo>
                  <a:pt x="1324" y="5816"/>
                </a:lnTo>
                <a:lnTo>
                  <a:pt x="1380" y="5872"/>
                </a:lnTo>
                <a:lnTo>
                  <a:pt x="1435" y="5891"/>
                </a:lnTo>
                <a:lnTo>
                  <a:pt x="1510" y="5928"/>
                </a:lnTo>
                <a:lnTo>
                  <a:pt x="1957" y="5928"/>
                </a:lnTo>
                <a:lnTo>
                  <a:pt x="2032" y="5909"/>
                </a:lnTo>
                <a:lnTo>
                  <a:pt x="2088" y="5872"/>
                </a:lnTo>
                <a:lnTo>
                  <a:pt x="2125" y="5816"/>
                </a:lnTo>
                <a:lnTo>
                  <a:pt x="2144" y="5742"/>
                </a:lnTo>
                <a:lnTo>
                  <a:pt x="2144" y="4250"/>
                </a:lnTo>
                <a:lnTo>
                  <a:pt x="2330" y="4250"/>
                </a:lnTo>
                <a:lnTo>
                  <a:pt x="2330" y="5742"/>
                </a:lnTo>
                <a:lnTo>
                  <a:pt x="2349" y="5816"/>
                </a:lnTo>
                <a:lnTo>
                  <a:pt x="2386" y="5872"/>
                </a:lnTo>
                <a:lnTo>
                  <a:pt x="2442" y="5909"/>
                </a:lnTo>
                <a:lnTo>
                  <a:pt x="2517" y="5928"/>
                </a:lnTo>
                <a:lnTo>
                  <a:pt x="2964" y="5928"/>
                </a:lnTo>
                <a:lnTo>
                  <a:pt x="3038" y="5891"/>
                </a:lnTo>
                <a:lnTo>
                  <a:pt x="3094" y="5872"/>
                </a:lnTo>
                <a:lnTo>
                  <a:pt x="3150" y="5816"/>
                </a:lnTo>
                <a:lnTo>
                  <a:pt x="3188" y="5760"/>
                </a:lnTo>
                <a:lnTo>
                  <a:pt x="3225" y="5704"/>
                </a:lnTo>
                <a:lnTo>
                  <a:pt x="3244" y="5630"/>
                </a:lnTo>
                <a:lnTo>
                  <a:pt x="3262" y="5555"/>
                </a:lnTo>
                <a:lnTo>
                  <a:pt x="3262" y="2461"/>
                </a:lnTo>
                <a:lnTo>
                  <a:pt x="4362" y="1361"/>
                </a:lnTo>
                <a:lnTo>
                  <a:pt x="4399" y="1305"/>
                </a:lnTo>
                <a:lnTo>
                  <a:pt x="4436" y="1249"/>
                </a:lnTo>
                <a:lnTo>
                  <a:pt x="4455" y="1175"/>
                </a:lnTo>
                <a:lnTo>
                  <a:pt x="4455" y="1100"/>
                </a:lnTo>
                <a:lnTo>
                  <a:pt x="4455" y="1026"/>
                </a:lnTo>
                <a:lnTo>
                  <a:pt x="4436" y="970"/>
                </a:lnTo>
                <a:lnTo>
                  <a:pt x="4399" y="895"/>
                </a:lnTo>
                <a:lnTo>
                  <a:pt x="4362" y="839"/>
                </a:lnTo>
                <a:lnTo>
                  <a:pt x="4306" y="783"/>
                </a:lnTo>
                <a:lnTo>
                  <a:pt x="4231" y="765"/>
                </a:lnTo>
                <a:lnTo>
                  <a:pt x="4157" y="746"/>
                </a:lnTo>
                <a:lnTo>
                  <a:pt x="4101" y="727"/>
                </a:lnTo>
                <a:lnTo>
                  <a:pt x="4026" y="746"/>
                </a:lnTo>
                <a:lnTo>
                  <a:pt x="3952" y="765"/>
                </a:lnTo>
                <a:lnTo>
                  <a:pt x="3896" y="783"/>
                </a:lnTo>
                <a:lnTo>
                  <a:pt x="3821" y="839"/>
                </a:lnTo>
                <a:lnTo>
                  <a:pt x="2833" y="1846"/>
                </a:lnTo>
                <a:lnTo>
                  <a:pt x="1640" y="1846"/>
                </a:lnTo>
                <a:lnTo>
                  <a:pt x="634" y="839"/>
                </a:lnTo>
                <a:lnTo>
                  <a:pt x="578" y="783"/>
                </a:lnTo>
                <a:lnTo>
                  <a:pt x="522" y="765"/>
                </a:lnTo>
                <a:lnTo>
                  <a:pt x="448" y="746"/>
                </a:lnTo>
                <a:lnTo>
                  <a:pt x="373" y="727"/>
                </a:lnTo>
                <a:close/>
              </a:path>
            </a:pathLst>
          </a:custGeom>
          <a:solidFill>
            <a:srgbClr val="621360"/>
          </a:solidFill>
          <a:ln>
            <a:solidFill>
              <a:srgbClr val="621360"/>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120131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ppt_w</p:attrName>
                                        </p:attrNameLst>
                                      </p:cBhvr>
                                      <p:tavLst>
                                        <p:tav tm="0">
                                          <p:val>
                                            <p:strVal val="0"/>
                                          </p:val>
                                        </p:tav>
                                        <p:tav tm="100000">
                                          <p:val>
                                            <p:strVal val="#ppt_w"/>
                                          </p:val>
                                        </p:tav>
                                      </p:tavLst>
                                    </p:anim>
                                    <p:anim calcmode="lin" valueType="num">
                                      <p:cBhvr additive="base">
                                        <p:cTn id="8" dur="500"/>
                                        <p:tgtEl>
                                          <p:spTgt spid="29"/>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p:tgtEl>
                                          <p:spTgt spid="17"/>
                                        </p:tgtEl>
                                        <p:attrNameLst>
                                          <p:attrName>ppt_w</p:attrName>
                                        </p:attrNameLst>
                                      </p:cBhvr>
                                      <p:tavLst>
                                        <p:tav tm="0">
                                          <p:val>
                                            <p:strVal val="0"/>
                                          </p:val>
                                        </p:tav>
                                        <p:tav tm="100000">
                                          <p:val>
                                            <p:strVal val="#ppt_w"/>
                                          </p:val>
                                        </p:tav>
                                      </p:tavLst>
                                    </p:anim>
                                    <p:anim calcmode="lin" valueType="num">
                                      <p:cBhvr additive="base">
                                        <p:cTn id="17" dur="250"/>
                                        <p:tgtEl>
                                          <p:spTgt spid="17"/>
                                        </p:tgtEl>
                                        <p:attrNameLst>
                                          <p:attrName>ppt_h</p:attrName>
                                        </p:attrNameLst>
                                      </p:cBhvr>
                                      <p:tavLst>
                                        <p:tav tm="0">
                                          <p:val>
                                            <p:strVal val="0"/>
                                          </p:val>
                                        </p:tav>
                                        <p:tav tm="100000">
                                          <p:val>
                                            <p:strVal val="#ppt_h"/>
                                          </p:val>
                                        </p:tav>
                                      </p:tavLst>
                                    </p:anim>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500"/>
                            </p:stCondLst>
                            <p:childTnLst>
                              <p:par>
                                <p:cTn id="27" presetID="23" presetClass="entr" presetSubtype="16"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p:tgtEl>
                                          <p:spTgt spid="32"/>
                                        </p:tgtEl>
                                        <p:attrNameLst>
                                          <p:attrName>ppt_w</p:attrName>
                                        </p:attrNameLst>
                                      </p:cBhvr>
                                      <p:tavLst>
                                        <p:tav tm="0">
                                          <p:val>
                                            <p:strVal val="0"/>
                                          </p:val>
                                        </p:tav>
                                        <p:tav tm="100000">
                                          <p:val>
                                            <p:strVal val="#ppt_w"/>
                                          </p:val>
                                        </p:tav>
                                      </p:tavLst>
                                    </p:anim>
                                    <p:anim calcmode="lin" valueType="num">
                                      <p:cBhvr additive="base">
                                        <p:cTn id="30" dur="500"/>
                                        <p:tgtEl>
                                          <p:spTgt spid="32"/>
                                        </p:tgtEl>
                                        <p:attrNameLst>
                                          <p:attrName>ppt_h</p:attrName>
                                        </p:attrNameLst>
                                      </p:cBhvr>
                                      <p:tavLst>
                                        <p:tav tm="0">
                                          <p:val>
                                            <p:strVal val="0"/>
                                          </p:val>
                                        </p:tav>
                                        <p:tav tm="100000">
                                          <p:val>
                                            <p:strVal val="#ppt_h"/>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1500"/>
                            </p:stCondLst>
                            <p:childTnLst>
                              <p:par>
                                <p:cTn id="36" presetID="23" presetClass="entr" presetSubtype="16"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250"/>
                                        <p:tgtEl>
                                          <p:spTgt spid="24"/>
                                        </p:tgtEl>
                                        <p:attrNameLst>
                                          <p:attrName>ppt_w</p:attrName>
                                        </p:attrNameLst>
                                      </p:cBhvr>
                                      <p:tavLst>
                                        <p:tav tm="0">
                                          <p:val>
                                            <p:strVal val="0"/>
                                          </p:val>
                                        </p:tav>
                                        <p:tav tm="100000">
                                          <p:val>
                                            <p:strVal val="#ppt_w"/>
                                          </p:val>
                                        </p:tav>
                                      </p:tavLst>
                                    </p:anim>
                                    <p:anim calcmode="lin" valueType="num">
                                      <p:cBhvr additive="base">
                                        <p:cTn id="39" dur="250"/>
                                        <p:tgtEl>
                                          <p:spTgt spid="24"/>
                                        </p:tgtEl>
                                        <p:attrNameLst>
                                          <p:attrName>ppt_h</p:attrName>
                                        </p:attrNameLst>
                                      </p:cBhvr>
                                      <p:tavLst>
                                        <p:tav tm="0">
                                          <p:val>
                                            <p:strVal val="0"/>
                                          </p:val>
                                        </p:tav>
                                        <p:tav tm="100000">
                                          <p:val>
                                            <p:strVal val="#ppt_h"/>
                                          </p:val>
                                        </p:tav>
                                      </p:tavLst>
                                    </p:anim>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500"/>
                            </p:stCondLst>
                            <p:childTnLst>
                              <p:par>
                                <p:cTn id="49" presetID="23" presetClass="entr" presetSubtype="16"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p:tgtEl>
                                          <p:spTgt spid="33"/>
                                        </p:tgtEl>
                                        <p:attrNameLst>
                                          <p:attrName>ppt_w</p:attrName>
                                        </p:attrNameLst>
                                      </p:cBhvr>
                                      <p:tavLst>
                                        <p:tav tm="0">
                                          <p:val>
                                            <p:strVal val="0"/>
                                          </p:val>
                                        </p:tav>
                                        <p:tav tm="100000">
                                          <p:val>
                                            <p:strVal val="#ppt_w"/>
                                          </p:val>
                                        </p:tav>
                                      </p:tavLst>
                                    </p:anim>
                                    <p:anim calcmode="lin" valueType="num">
                                      <p:cBhvr additive="base">
                                        <p:cTn id="52" dur="500"/>
                                        <p:tgtEl>
                                          <p:spTgt spid="33"/>
                                        </p:tgtEl>
                                        <p:attrNameLst>
                                          <p:attrName>ppt_h</p:attrName>
                                        </p:attrNameLst>
                                      </p:cBhvr>
                                      <p:tavLst>
                                        <p:tav tm="0">
                                          <p:val>
                                            <p:strVal val="0"/>
                                          </p:val>
                                        </p:tav>
                                        <p:tav tm="100000">
                                          <p:val>
                                            <p:strVal val="#ppt_h"/>
                                          </p:val>
                                        </p:tav>
                                      </p:tavLst>
                                    </p:anim>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par>
                          <p:cTn id="57" fill="hold">
                            <p:stCondLst>
                              <p:cond delay="1500"/>
                            </p:stCondLst>
                            <p:childTnLst>
                              <p:par>
                                <p:cTn id="58" presetID="23" presetClass="entr" presetSubtype="16"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250"/>
                                        <p:tgtEl>
                                          <p:spTgt spid="25"/>
                                        </p:tgtEl>
                                        <p:attrNameLst>
                                          <p:attrName>ppt_w</p:attrName>
                                        </p:attrNameLst>
                                      </p:cBhvr>
                                      <p:tavLst>
                                        <p:tav tm="0">
                                          <p:val>
                                            <p:strVal val="0"/>
                                          </p:val>
                                        </p:tav>
                                        <p:tav tm="100000">
                                          <p:val>
                                            <p:strVal val="#ppt_w"/>
                                          </p:val>
                                        </p:tav>
                                      </p:tavLst>
                                    </p:anim>
                                    <p:anim calcmode="lin" valueType="num">
                                      <p:cBhvr additive="base">
                                        <p:cTn id="61" dur="250"/>
                                        <p:tgtEl>
                                          <p:spTgt spid="25"/>
                                        </p:tgtEl>
                                        <p:attrNameLst>
                                          <p:attrName>ppt_h</p:attrName>
                                        </p:attrNameLst>
                                      </p:cBhvr>
                                      <p:tavLst>
                                        <p:tav tm="0">
                                          <p:val>
                                            <p:strVal val="0"/>
                                          </p:val>
                                        </p:tav>
                                        <p:tav tm="100000">
                                          <p:val>
                                            <p:strVal val="#ppt_h"/>
                                          </p:val>
                                        </p:tav>
                                      </p:tavLst>
                                    </p:anim>
                                  </p:childTnLst>
                                </p:cTn>
                              </p:par>
                              <p:par>
                                <p:cTn id="62" presetID="10"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23" presetClass="entr" presetSubtype="16" fill="hold" nodeType="after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p:tgtEl>
                                          <p:spTgt spid="31"/>
                                        </p:tgtEl>
                                        <p:attrNameLst>
                                          <p:attrName>ppt_w</p:attrName>
                                        </p:attrNameLst>
                                      </p:cBhvr>
                                      <p:tavLst>
                                        <p:tav tm="0">
                                          <p:val>
                                            <p:strVal val="0"/>
                                          </p:val>
                                        </p:tav>
                                        <p:tav tm="100000">
                                          <p:val>
                                            <p:strVal val="#ppt_w"/>
                                          </p:val>
                                        </p:tav>
                                      </p:tavLst>
                                    </p:anim>
                                    <p:anim calcmode="lin" valueType="num">
                                      <p:cBhvr additive="base">
                                        <p:cTn id="74" dur="500"/>
                                        <p:tgtEl>
                                          <p:spTgt spid="31"/>
                                        </p:tgtEl>
                                        <p:attrNameLst>
                                          <p:attrName>ppt_h</p:attrName>
                                        </p:attrNameLst>
                                      </p:cBhvr>
                                      <p:tavLst>
                                        <p:tav tm="0">
                                          <p:val>
                                            <p:strVal val="0"/>
                                          </p:val>
                                        </p:tav>
                                        <p:tav tm="100000">
                                          <p:val>
                                            <p:strVal val="#ppt_h"/>
                                          </p:val>
                                        </p:tav>
                                      </p:tavLst>
                                    </p:anim>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childTnLst>
                          </p:cTn>
                        </p:par>
                        <p:par>
                          <p:cTn id="79" fill="hold">
                            <p:stCondLst>
                              <p:cond delay="1500"/>
                            </p:stCondLst>
                            <p:childTnLst>
                              <p:par>
                                <p:cTn id="80" presetID="23" presetClass="entr" presetSubtype="16" fill="hold" nodeType="after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additive="base">
                                        <p:cTn id="82" dur="250"/>
                                        <p:tgtEl>
                                          <p:spTgt spid="28"/>
                                        </p:tgtEl>
                                        <p:attrNameLst>
                                          <p:attrName>ppt_w</p:attrName>
                                        </p:attrNameLst>
                                      </p:cBhvr>
                                      <p:tavLst>
                                        <p:tav tm="0">
                                          <p:val>
                                            <p:strVal val="0"/>
                                          </p:val>
                                        </p:tav>
                                        <p:tav tm="100000">
                                          <p:val>
                                            <p:strVal val="#ppt_w"/>
                                          </p:val>
                                        </p:tav>
                                      </p:tavLst>
                                    </p:anim>
                                    <p:anim calcmode="lin" valueType="num">
                                      <p:cBhvr additive="base">
                                        <p:cTn id="83" dur="250"/>
                                        <p:tgtEl>
                                          <p:spTgt spid="28"/>
                                        </p:tgtEl>
                                        <p:attrNameLst>
                                          <p:attrName>ppt_h</p:attrName>
                                        </p:attrNameLst>
                                      </p:cBhvr>
                                      <p:tavLst>
                                        <p:tav tm="0">
                                          <p:val>
                                            <p:strVal val="0"/>
                                          </p:val>
                                        </p:tav>
                                        <p:tav tm="100000">
                                          <p:val>
                                            <p:strVal val="#ppt_h"/>
                                          </p:val>
                                        </p:tav>
                                      </p:tavLst>
                                    </p:anim>
                                  </p:childTnLst>
                                </p:cTn>
                              </p:par>
                              <p:par>
                                <p:cTn id="84" presetID="10" presetClass="entr" presetSubtype="0"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fade">
                                      <p:cBhvr>
                                        <p:cTn id="91" dur="500"/>
                                        <p:tgtEl>
                                          <p:spTgt spid="4"/>
                                        </p:tgtEl>
                                      </p:cBhvr>
                                    </p:animEffect>
                                  </p:childTnLst>
                                </p:cTn>
                              </p:par>
                            </p:childTnLst>
                          </p:cTn>
                        </p:par>
                        <p:par>
                          <p:cTn id="92" fill="hold">
                            <p:stCondLst>
                              <p:cond delay="500"/>
                            </p:stCondLst>
                            <p:childTnLst>
                              <p:par>
                                <p:cTn id="93" presetID="23" presetClass="entr" presetSubtype="16" fill="hold" nodeType="afterEffect">
                                  <p:stCondLst>
                                    <p:cond delay="0"/>
                                  </p:stCondLst>
                                  <p:childTnLst>
                                    <p:set>
                                      <p:cBhvr>
                                        <p:cTn id="94" dur="1" fill="hold">
                                          <p:stCondLst>
                                            <p:cond delay="0"/>
                                          </p:stCondLst>
                                        </p:cTn>
                                        <p:tgtEl>
                                          <p:spTgt spid="30"/>
                                        </p:tgtEl>
                                        <p:attrNameLst>
                                          <p:attrName>style.visibility</p:attrName>
                                        </p:attrNameLst>
                                      </p:cBhvr>
                                      <p:to>
                                        <p:strVal val="visible"/>
                                      </p:to>
                                    </p:set>
                                    <p:anim calcmode="lin" valueType="num">
                                      <p:cBhvr additive="base">
                                        <p:cTn id="95" dur="500"/>
                                        <p:tgtEl>
                                          <p:spTgt spid="30"/>
                                        </p:tgtEl>
                                        <p:attrNameLst>
                                          <p:attrName>ppt_w</p:attrName>
                                        </p:attrNameLst>
                                      </p:cBhvr>
                                      <p:tavLst>
                                        <p:tav tm="0">
                                          <p:val>
                                            <p:strVal val="0"/>
                                          </p:val>
                                        </p:tav>
                                        <p:tav tm="100000">
                                          <p:val>
                                            <p:strVal val="#ppt_w"/>
                                          </p:val>
                                        </p:tav>
                                      </p:tavLst>
                                    </p:anim>
                                    <p:anim calcmode="lin" valueType="num">
                                      <p:cBhvr additive="base">
                                        <p:cTn id="96" dur="500"/>
                                        <p:tgtEl>
                                          <p:spTgt spid="30"/>
                                        </p:tgtEl>
                                        <p:attrNameLst>
                                          <p:attrName>ppt_h</p:attrName>
                                        </p:attrNameLst>
                                      </p:cBhvr>
                                      <p:tavLst>
                                        <p:tav tm="0">
                                          <p:val>
                                            <p:strVal val="0"/>
                                          </p:val>
                                        </p:tav>
                                        <p:tav tm="100000">
                                          <p:val>
                                            <p:strVal val="#ppt_h"/>
                                          </p:val>
                                        </p:tav>
                                      </p:tavLst>
                                    </p:anim>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500"/>
                                        <p:tgtEl>
                                          <p:spTgt spid="18"/>
                                        </p:tgtEl>
                                      </p:cBhvr>
                                    </p:animEffect>
                                  </p:childTnLst>
                                </p:cTn>
                              </p:par>
                            </p:childTnLst>
                          </p:cTn>
                        </p:par>
                        <p:par>
                          <p:cTn id="101" fill="hold">
                            <p:stCondLst>
                              <p:cond delay="1500"/>
                            </p:stCondLst>
                            <p:childTnLst>
                              <p:par>
                                <p:cTn id="102" presetID="23" presetClass="entr" presetSubtype="16" fill="hold" nodeType="after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additive="base">
                                        <p:cTn id="104" dur="250"/>
                                        <p:tgtEl>
                                          <p:spTgt spid="26"/>
                                        </p:tgtEl>
                                        <p:attrNameLst>
                                          <p:attrName>ppt_w</p:attrName>
                                        </p:attrNameLst>
                                      </p:cBhvr>
                                      <p:tavLst>
                                        <p:tav tm="0">
                                          <p:val>
                                            <p:strVal val="0"/>
                                          </p:val>
                                        </p:tav>
                                        <p:tav tm="100000">
                                          <p:val>
                                            <p:strVal val="#ppt_w"/>
                                          </p:val>
                                        </p:tav>
                                      </p:tavLst>
                                    </p:anim>
                                    <p:anim calcmode="lin" valueType="num">
                                      <p:cBhvr additive="base">
                                        <p:cTn id="105" dur="250"/>
                                        <p:tgtEl>
                                          <p:spTgt spid="26"/>
                                        </p:tgtEl>
                                        <p:attrNameLst>
                                          <p:attrName>ppt_h</p:attrName>
                                        </p:attrNameLst>
                                      </p:cBhvr>
                                      <p:tavLst>
                                        <p:tav tm="0">
                                          <p:val>
                                            <p:strVal val="0"/>
                                          </p:val>
                                        </p:tav>
                                        <p:tav tm="100000">
                                          <p:val>
                                            <p:strVal val="#ppt_h"/>
                                          </p:val>
                                        </p:tav>
                                      </p:tavLst>
                                    </p:anim>
                                  </p:childTnLst>
                                </p:cTn>
                              </p:par>
                              <p:par>
                                <p:cTn id="106" presetID="10" presetClass="entr" presetSubtype="0" fill="hold"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500"/>
                                        <p:tgtEl>
                                          <p:spTgt spid="19"/>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20"/>
                                        </p:tgtEl>
                                        <p:attrNameLst>
                                          <p:attrName>style.visibility</p:attrName>
                                        </p:attrNameLst>
                                      </p:cBhvr>
                                      <p:to>
                                        <p:strVal val="visible"/>
                                      </p:to>
                                    </p:set>
                                    <p:animEffect transition="in" filter="fade">
                                      <p:cBhvr>
                                        <p:cTn id="113" dur="500"/>
                                        <p:tgtEl>
                                          <p:spTgt spid="20"/>
                                        </p:tgtEl>
                                      </p:cBhvr>
                                    </p:animEffect>
                                  </p:childTnLst>
                                </p:cTn>
                              </p:par>
                            </p:childTnLst>
                          </p:cTn>
                        </p:par>
                        <p:par>
                          <p:cTn id="114" fill="hold">
                            <p:stCondLst>
                              <p:cond delay="500"/>
                            </p:stCondLst>
                            <p:childTnLst>
                              <p:par>
                                <p:cTn id="115" presetID="23" presetClass="entr" presetSubtype="16" fill="hold" nodeType="afterEffect">
                                  <p:stCondLst>
                                    <p:cond delay="0"/>
                                  </p:stCondLst>
                                  <p:childTnLst>
                                    <p:set>
                                      <p:cBhvr>
                                        <p:cTn id="116" dur="1" fill="hold">
                                          <p:stCondLst>
                                            <p:cond delay="0"/>
                                          </p:stCondLst>
                                        </p:cTn>
                                        <p:tgtEl>
                                          <p:spTgt spid="34"/>
                                        </p:tgtEl>
                                        <p:attrNameLst>
                                          <p:attrName>style.visibility</p:attrName>
                                        </p:attrNameLst>
                                      </p:cBhvr>
                                      <p:to>
                                        <p:strVal val="visible"/>
                                      </p:to>
                                    </p:set>
                                    <p:anim calcmode="lin" valueType="num">
                                      <p:cBhvr additive="base">
                                        <p:cTn id="117" dur="500"/>
                                        <p:tgtEl>
                                          <p:spTgt spid="34"/>
                                        </p:tgtEl>
                                        <p:attrNameLst>
                                          <p:attrName>ppt_w</p:attrName>
                                        </p:attrNameLst>
                                      </p:cBhvr>
                                      <p:tavLst>
                                        <p:tav tm="0">
                                          <p:val>
                                            <p:strVal val="0"/>
                                          </p:val>
                                        </p:tav>
                                        <p:tav tm="100000">
                                          <p:val>
                                            <p:strVal val="#ppt_w"/>
                                          </p:val>
                                        </p:tav>
                                      </p:tavLst>
                                    </p:anim>
                                    <p:anim calcmode="lin" valueType="num">
                                      <p:cBhvr additive="base">
                                        <p:cTn id="118" dur="500"/>
                                        <p:tgtEl>
                                          <p:spTgt spid="34"/>
                                        </p:tgtEl>
                                        <p:attrNameLst>
                                          <p:attrName>ppt_h</p:attrName>
                                        </p:attrNameLst>
                                      </p:cBhvr>
                                      <p:tavLst>
                                        <p:tav tm="0">
                                          <p:val>
                                            <p:strVal val="0"/>
                                          </p:val>
                                        </p:tav>
                                        <p:tav tm="100000">
                                          <p:val>
                                            <p:strVal val="#ppt_h"/>
                                          </p:val>
                                        </p:tav>
                                      </p:tavLst>
                                    </p:anim>
                                  </p:childTnLst>
                                </p:cTn>
                              </p:par>
                            </p:childTnLst>
                          </p:cTn>
                        </p:par>
                        <p:par>
                          <p:cTn id="119" fill="hold">
                            <p:stCondLst>
                              <p:cond delay="1000"/>
                            </p:stCondLst>
                            <p:childTnLst>
                              <p:par>
                                <p:cTn id="120" presetID="10" presetClass="entr" presetSubtype="0" fill="hold" nodeType="after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500"/>
                                        <p:tgtEl>
                                          <p:spTgt spid="21"/>
                                        </p:tgtEl>
                                      </p:cBhvr>
                                    </p:animEffect>
                                  </p:childTnLst>
                                </p:cTn>
                              </p:par>
                            </p:childTnLst>
                          </p:cTn>
                        </p:par>
                        <p:par>
                          <p:cTn id="123" fill="hold">
                            <p:stCondLst>
                              <p:cond delay="1500"/>
                            </p:stCondLst>
                            <p:childTnLst>
                              <p:par>
                                <p:cTn id="124" presetID="23" presetClass="entr" presetSubtype="16" fill="hold" nodeType="afterEffect">
                                  <p:stCondLst>
                                    <p:cond delay="0"/>
                                  </p:stCondLst>
                                  <p:childTnLst>
                                    <p:set>
                                      <p:cBhvr>
                                        <p:cTn id="125" dur="1" fill="hold">
                                          <p:stCondLst>
                                            <p:cond delay="0"/>
                                          </p:stCondLst>
                                        </p:cTn>
                                        <p:tgtEl>
                                          <p:spTgt spid="27"/>
                                        </p:tgtEl>
                                        <p:attrNameLst>
                                          <p:attrName>style.visibility</p:attrName>
                                        </p:attrNameLst>
                                      </p:cBhvr>
                                      <p:to>
                                        <p:strVal val="visible"/>
                                      </p:to>
                                    </p:set>
                                    <p:anim calcmode="lin" valueType="num">
                                      <p:cBhvr additive="base">
                                        <p:cTn id="126" dur="250"/>
                                        <p:tgtEl>
                                          <p:spTgt spid="27"/>
                                        </p:tgtEl>
                                        <p:attrNameLst>
                                          <p:attrName>ppt_w</p:attrName>
                                        </p:attrNameLst>
                                      </p:cBhvr>
                                      <p:tavLst>
                                        <p:tav tm="0">
                                          <p:val>
                                            <p:strVal val="0"/>
                                          </p:val>
                                        </p:tav>
                                        <p:tav tm="100000">
                                          <p:val>
                                            <p:strVal val="#ppt_w"/>
                                          </p:val>
                                        </p:tav>
                                      </p:tavLst>
                                    </p:anim>
                                    <p:anim calcmode="lin" valueType="num">
                                      <p:cBhvr additive="base">
                                        <p:cTn id="127" dur="250"/>
                                        <p:tgtEl>
                                          <p:spTgt spid="27"/>
                                        </p:tgtEl>
                                        <p:attrNameLst>
                                          <p:attrName>ppt_h</p:attrName>
                                        </p:attrNameLst>
                                      </p:cBhvr>
                                      <p:tavLst>
                                        <p:tav tm="0">
                                          <p:val>
                                            <p:strVal val="0"/>
                                          </p:val>
                                        </p:tav>
                                        <p:tav tm="100000">
                                          <p:val>
                                            <p:strVal val="#ppt_h"/>
                                          </p:val>
                                        </p:tav>
                                      </p:tavLst>
                                    </p:anim>
                                  </p:childTnLst>
                                </p:cTn>
                              </p:par>
                              <p:par>
                                <p:cTn id="128" presetID="10" presetClass="entr" presetSubtype="0" fill="hold" nodeType="withEffect">
                                  <p:stCondLst>
                                    <p:cond delay="0"/>
                                  </p:stCondLst>
                                  <p:childTnLst>
                                    <p:set>
                                      <p:cBhvr>
                                        <p:cTn id="129" dur="1" fill="hold">
                                          <p:stCondLst>
                                            <p:cond delay="0"/>
                                          </p:stCondLst>
                                        </p:cTn>
                                        <p:tgtEl>
                                          <p:spTgt spid="22"/>
                                        </p:tgtEl>
                                        <p:attrNameLst>
                                          <p:attrName>style.visibility</p:attrName>
                                        </p:attrNameLst>
                                      </p:cBhvr>
                                      <p:to>
                                        <p:strVal val="visible"/>
                                      </p:to>
                                    </p:set>
                                    <p:animEffect transition="in" filter="fade">
                                      <p:cBhvr>
                                        <p:cTn id="130" dur="500"/>
                                        <p:tgtEl>
                                          <p:spTgt spid="22"/>
                                        </p:tgtEl>
                                      </p:cBhvr>
                                    </p:animEffect>
                                  </p:childTnLst>
                                </p:cTn>
                              </p:par>
                              <p:par>
                                <p:cTn id="131" presetID="10" presetClass="entr" presetSubtype="0" fill="hold" nodeType="withEffect">
                                  <p:stCondLst>
                                    <p:cond delay="0"/>
                                  </p:stCondLst>
                                  <p:childTnLst>
                                    <p:set>
                                      <p:cBhvr>
                                        <p:cTn id="132" dur="1" fill="hold">
                                          <p:stCondLst>
                                            <p:cond delay="0"/>
                                          </p:stCondLst>
                                        </p:cTn>
                                        <p:tgtEl>
                                          <p:spTgt spid="22"/>
                                        </p:tgtEl>
                                        <p:attrNameLst>
                                          <p:attrName>style.visibility</p:attrName>
                                        </p:attrNameLst>
                                      </p:cBhvr>
                                      <p:to>
                                        <p:strVal val="visible"/>
                                      </p:to>
                                    </p:set>
                                    <p:animEffect transition="in" filter="fade">
                                      <p:cBhvr>
                                        <p:cTn id="1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09489" y="451800"/>
            <a:ext cx="11560457" cy="82088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GB" dirty="0" smtClean="0">
                <a:solidFill>
                  <a:srgbClr val="621360"/>
                </a:solidFill>
              </a:rPr>
              <a:t>RESEARCH</a:t>
            </a:r>
            <a:endParaRPr dirty="0">
              <a:solidFill>
                <a:srgbClr val="621360"/>
              </a:solidFill>
            </a:endParaRPr>
          </a:p>
        </p:txBody>
      </p:sp>
      <p:pic>
        <p:nvPicPr>
          <p:cNvPr id="4" name="Google Shape;460;p8" descr="Image result for discover uni logo">
            <a:hlinkClick r:id="rId3"/>
          </p:cNvPr>
          <p:cNvPicPr preferRelativeResize="0"/>
          <p:nvPr/>
        </p:nvPicPr>
        <p:blipFill rotWithShape="1">
          <a:blip r:embed="rId4">
            <a:alphaModFix/>
          </a:blip>
          <a:srcRect l="12720" t="17917" r="13869" b="17927"/>
          <a:stretch/>
        </p:blipFill>
        <p:spPr>
          <a:xfrm>
            <a:off x="8024207" y="2033267"/>
            <a:ext cx="2154725" cy="941561"/>
          </a:xfrm>
          <a:prstGeom prst="rect">
            <a:avLst/>
          </a:prstGeom>
          <a:noFill/>
          <a:ln>
            <a:noFill/>
          </a:ln>
        </p:spPr>
      </p:pic>
      <p:pic>
        <p:nvPicPr>
          <p:cNvPr id="5" name="Google Shape;461;p8">
            <a:hlinkClick r:id="rId5"/>
          </p:cNvPr>
          <p:cNvPicPr preferRelativeResize="0"/>
          <p:nvPr/>
        </p:nvPicPr>
        <p:blipFill rotWithShape="1">
          <a:blip r:embed="rId6">
            <a:alphaModFix/>
          </a:blip>
          <a:srcRect/>
          <a:stretch/>
        </p:blipFill>
        <p:spPr>
          <a:xfrm>
            <a:off x="10368229" y="3980155"/>
            <a:ext cx="1531078" cy="773579"/>
          </a:xfrm>
          <a:prstGeom prst="rect">
            <a:avLst/>
          </a:prstGeom>
          <a:noFill/>
          <a:ln>
            <a:noFill/>
          </a:ln>
        </p:spPr>
      </p:pic>
      <p:pic>
        <p:nvPicPr>
          <p:cNvPr id="6" name="Google Shape;462;p8" descr="Image result for guardian university guide 2020">
            <a:hlinkClick r:id="rId7"/>
          </p:cNvPr>
          <p:cNvPicPr preferRelativeResize="0"/>
          <p:nvPr/>
        </p:nvPicPr>
        <p:blipFill rotWithShape="1">
          <a:blip r:embed="rId8">
            <a:alphaModFix/>
          </a:blip>
          <a:srcRect/>
          <a:stretch/>
        </p:blipFill>
        <p:spPr>
          <a:xfrm>
            <a:off x="7599440" y="3084038"/>
            <a:ext cx="1673412" cy="766981"/>
          </a:xfrm>
          <a:prstGeom prst="rect">
            <a:avLst/>
          </a:prstGeom>
          <a:noFill/>
          <a:ln>
            <a:noFill/>
          </a:ln>
        </p:spPr>
      </p:pic>
      <p:sp>
        <p:nvSpPr>
          <p:cNvPr id="7" name="Google Shape;464;p8"/>
          <p:cNvSpPr/>
          <p:nvPr/>
        </p:nvSpPr>
        <p:spPr>
          <a:xfrm>
            <a:off x="9300910" y="2562145"/>
            <a:ext cx="1804800" cy="1804800"/>
          </a:xfrm>
          <a:prstGeom prst="ellipse">
            <a:avLst/>
          </a:prstGeom>
          <a:solidFill>
            <a:srgbClr val="621360">
              <a:alpha val="89411"/>
            </a:srgbClr>
          </a:solidFill>
          <a:ln>
            <a:solidFill>
              <a:srgbClr val="621360"/>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FFFFFF"/>
              </a:solidFill>
              <a:latin typeface="Calibri"/>
              <a:ea typeface="Calibri"/>
              <a:cs typeface="Calibri"/>
              <a:sym typeface="Calibri"/>
            </a:endParaRPr>
          </a:p>
        </p:txBody>
      </p:sp>
      <p:pic>
        <p:nvPicPr>
          <p:cNvPr id="8" name="Google Shape;466;p8">
            <a:hlinkClick r:id="rId9"/>
          </p:cNvPr>
          <p:cNvPicPr preferRelativeResize="0"/>
          <p:nvPr/>
        </p:nvPicPr>
        <p:blipFill rotWithShape="1">
          <a:blip r:embed="rId10">
            <a:alphaModFix/>
          </a:blip>
          <a:srcRect/>
          <a:stretch/>
        </p:blipFill>
        <p:spPr>
          <a:xfrm>
            <a:off x="3132782" y="5671637"/>
            <a:ext cx="2105584" cy="698252"/>
          </a:xfrm>
          <a:prstGeom prst="rect">
            <a:avLst/>
          </a:prstGeom>
          <a:noFill/>
          <a:ln>
            <a:noFill/>
          </a:ln>
        </p:spPr>
      </p:pic>
      <p:sp>
        <p:nvSpPr>
          <p:cNvPr id="9" name="Google Shape;467;p8"/>
          <p:cNvSpPr txBox="1"/>
          <p:nvPr/>
        </p:nvSpPr>
        <p:spPr>
          <a:xfrm>
            <a:off x="9447338" y="3122529"/>
            <a:ext cx="1511943" cy="629991"/>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FFFFFF"/>
              </a:buClr>
              <a:buSzPts val="1800"/>
              <a:buFont typeface="Calibri"/>
              <a:buNone/>
            </a:pPr>
            <a:r>
              <a:rPr lang="en-GB" sz="1800" b="1" i="0" u="none" strike="noStrike" cap="none" dirty="0">
                <a:solidFill>
                  <a:srgbClr val="FFFFFF"/>
                </a:solidFill>
                <a:latin typeface="Calibri"/>
                <a:ea typeface="Calibri"/>
                <a:cs typeface="Calibri"/>
                <a:sym typeface="Calibri"/>
              </a:rPr>
              <a:t>COMPARE UNIVERSITIES</a:t>
            </a:r>
            <a:endParaRPr sz="1800" b="1" i="0" u="none" strike="noStrike" cap="none" dirty="0">
              <a:solidFill>
                <a:srgbClr val="FFFFFF"/>
              </a:solidFill>
              <a:latin typeface="Calibri"/>
              <a:ea typeface="Calibri"/>
              <a:cs typeface="Calibri"/>
              <a:sym typeface="Calibri"/>
            </a:endParaRPr>
          </a:p>
        </p:txBody>
      </p:sp>
      <p:sp>
        <p:nvSpPr>
          <p:cNvPr id="10" name="Google Shape;468;p8"/>
          <p:cNvSpPr/>
          <p:nvPr/>
        </p:nvSpPr>
        <p:spPr>
          <a:xfrm>
            <a:off x="2605401" y="2317986"/>
            <a:ext cx="1804800" cy="1804800"/>
          </a:xfrm>
          <a:prstGeom prst="ellipse">
            <a:avLst/>
          </a:prstGeom>
          <a:solidFill>
            <a:srgbClr val="621360">
              <a:alpha val="89411"/>
            </a:srgbClr>
          </a:solidFill>
          <a:ln>
            <a:solidFill>
              <a:srgbClr val="621360"/>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p:txBody>
      </p:sp>
      <p:sp>
        <p:nvSpPr>
          <p:cNvPr id="11" name="Google Shape;469;p8"/>
          <p:cNvSpPr txBox="1"/>
          <p:nvPr/>
        </p:nvSpPr>
        <p:spPr>
          <a:xfrm>
            <a:off x="2807133" y="2830144"/>
            <a:ext cx="1393625" cy="723644"/>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rgbClr val="FFFFFF"/>
              </a:buClr>
              <a:buSzPts val="1800"/>
              <a:buFont typeface="Calibri"/>
              <a:buNone/>
            </a:pPr>
            <a:r>
              <a:rPr lang="en-GB" sz="1800" b="1" i="0" u="none" strike="noStrike" cap="none" dirty="0">
                <a:solidFill>
                  <a:srgbClr val="FFFFFF"/>
                </a:solidFill>
                <a:latin typeface="Calibri"/>
                <a:ea typeface="Calibri"/>
                <a:cs typeface="Calibri"/>
                <a:sym typeface="Calibri"/>
              </a:rPr>
              <a:t>ABOUT THE COURSE</a:t>
            </a:r>
            <a:endParaRPr sz="1800" b="1" i="0" u="none" strike="noStrike" cap="none" dirty="0">
              <a:solidFill>
                <a:srgbClr val="FFFFFF"/>
              </a:solidFill>
              <a:latin typeface="Calibri"/>
              <a:ea typeface="Calibri"/>
              <a:cs typeface="Calibri"/>
              <a:sym typeface="Calibri"/>
            </a:endParaRPr>
          </a:p>
        </p:txBody>
      </p:sp>
      <p:sp>
        <p:nvSpPr>
          <p:cNvPr id="12" name="Google Shape;470;p8"/>
          <p:cNvSpPr/>
          <p:nvPr/>
        </p:nvSpPr>
        <p:spPr>
          <a:xfrm>
            <a:off x="5316143" y="4553178"/>
            <a:ext cx="1804800" cy="1804800"/>
          </a:xfrm>
          <a:prstGeom prst="ellipse">
            <a:avLst/>
          </a:prstGeom>
          <a:solidFill>
            <a:srgbClr val="621360">
              <a:alpha val="89411"/>
            </a:srgbClr>
          </a:solidFill>
          <a:ln>
            <a:solidFill>
              <a:srgbClr val="621360"/>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p:txBody>
      </p:sp>
      <p:sp>
        <p:nvSpPr>
          <p:cNvPr id="13" name="Google Shape;471;p8"/>
          <p:cNvSpPr txBox="1"/>
          <p:nvPr/>
        </p:nvSpPr>
        <p:spPr>
          <a:xfrm>
            <a:off x="5521730" y="5132076"/>
            <a:ext cx="1393625" cy="610144"/>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FFFFFF"/>
              </a:buClr>
              <a:buSzPts val="1800"/>
              <a:buFont typeface="Calibri"/>
              <a:buNone/>
            </a:pPr>
            <a:r>
              <a:rPr lang="en-GB" sz="1800" b="1" i="0" u="none" strike="noStrike" cap="none" dirty="0">
                <a:solidFill>
                  <a:srgbClr val="FFFFFF"/>
                </a:solidFill>
                <a:latin typeface="Calibri"/>
                <a:ea typeface="Calibri"/>
                <a:cs typeface="Calibri"/>
                <a:sym typeface="Calibri"/>
              </a:rPr>
              <a:t>OTHER SOURCES</a:t>
            </a:r>
            <a:endParaRPr sz="1800" b="0" i="0" u="none" strike="noStrike" cap="none" dirty="0">
              <a:solidFill>
                <a:schemeClr val="dk1"/>
              </a:solidFill>
              <a:latin typeface="Calibri"/>
              <a:ea typeface="Calibri"/>
              <a:cs typeface="Calibri"/>
              <a:sym typeface="Calibri"/>
            </a:endParaRPr>
          </a:p>
        </p:txBody>
      </p:sp>
      <p:pic>
        <p:nvPicPr>
          <p:cNvPr id="14" name="Google Shape;472;p8" descr="Image result for the student room">
            <a:hlinkClick r:id="rId11"/>
          </p:cNvPr>
          <p:cNvPicPr preferRelativeResize="0"/>
          <p:nvPr/>
        </p:nvPicPr>
        <p:blipFill rotWithShape="1">
          <a:blip r:embed="rId12">
            <a:alphaModFix/>
          </a:blip>
          <a:srcRect/>
          <a:stretch/>
        </p:blipFill>
        <p:spPr>
          <a:xfrm>
            <a:off x="4060514" y="4327757"/>
            <a:ext cx="1331727" cy="1331727"/>
          </a:xfrm>
          <a:prstGeom prst="rect">
            <a:avLst/>
          </a:prstGeom>
          <a:noFill/>
          <a:ln>
            <a:noFill/>
          </a:ln>
        </p:spPr>
      </p:pic>
      <p:sp>
        <p:nvSpPr>
          <p:cNvPr id="15" name="Google Shape;473;p8"/>
          <p:cNvSpPr txBox="1"/>
          <p:nvPr/>
        </p:nvSpPr>
        <p:spPr>
          <a:xfrm>
            <a:off x="3502564" y="1916109"/>
            <a:ext cx="1605180" cy="460664"/>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2000"/>
              <a:buFont typeface="Calibri"/>
              <a:buNone/>
            </a:pPr>
            <a:r>
              <a:rPr lang="en-GB" sz="2000" b="1" i="0" u="none" strike="noStrike" cap="none" dirty="0">
                <a:solidFill>
                  <a:srgbClr val="621360"/>
                </a:solidFill>
                <a:latin typeface="Calibri"/>
                <a:ea typeface="Calibri"/>
                <a:cs typeface="Calibri"/>
                <a:sym typeface="Calibri"/>
              </a:rPr>
              <a:t>Taster days</a:t>
            </a:r>
            <a:endParaRPr sz="1800" b="1" i="0" u="none" strike="noStrike" cap="none" dirty="0">
              <a:solidFill>
                <a:srgbClr val="621360"/>
              </a:solidFill>
              <a:latin typeface="Calibri"/>
              <a:ea typeface="Calibri"/>
              <a:cs typeface="Calibri"/>
              <a:sym typeface="Calibri"/>
            </a:endParaRPr>
          </a:p>
        </p:txBody>
      </p:sp>
      <p:sp>
        <p:nvSpPr>
          <p:cNvPr id="16" name="Google Shape;474;p8"/>
          <p:cNvSpPr txBox="1"/>
          <p:nvPr/>
        </p:nvSpPr>
        <p:spPr>
          <a:xfrm>
            <a:off x="4125835" y="2388109"/>
            <a:ext cx="1605180" cy="460664"/>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2000"/>
              <a:buFont typeface="Calibri"/>
              <a:buNone/>
            </a:pPr>
            <a:r>
              <a:rPr lang="en-GB" sz="2000" b="1" i="0" u="none" strike="noStrike" cap="none" dirty="0">
                <a:solidFill>
                  <a:srgbClr val="621360"/>
                </a:solidFill>
                <a:latin typeface="Calibri"/>
                <a:ea typeface="Calibri"/>
                <a:cs typeface="Calibri"/>
                <a:sym typeface="Calibri"/>
              </a:rPr>
              <a:t>Webinars </a:t>
            </a:r>
            <a:endParaRPr sz="1800" b="1" i="0" u="none" strike="noStrike" cap="none" dirty="0">
              <a:solidFill>
                <a:srgbClr val="621360"/>
              </a:solidFill>
              <a:latin typeface="Calibri"/>
              <a:ea typeface="Calibri"/>
              <a:cs typeface="Calibri"/>
              <a:sym typeface="Calibri"/>
            </a:endParaRPr>
          </a:p>
        </p:txBody>
      </p:sp>
      <p:sp>
        <p:nvSpPr>
          <p:cNvPr id="17" name="Google Shape;475;p8"/>
          <p:cNvSpPr txBox="1"/>
          <p:nvPr/>
        </p:nvSpPr>
        <p:spPr>
          <a:xfrm>
            <a:off x="1014649" y="2705322"/>
            <a:ext cx="1605180" cy="46066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2000"/>
              <a:buFont typeface="Calibri"/>
              <a:buNone/>
            </a:pPr>
            <a:r>
              <a:rPr lang="en-GB" sz="2000" b="1" i="0" u="none" strike="noStrike" cap="none" dirty="0">
                <a:solidFill>
                  <a:srgbClr val="621360"/>
                </a:solidFill>
                <a:latin typeface="Calibri"/>
                <a:ea typeface="Calibri"/>
                <a:cs typeface="Calibri"/>
                <a:sym typeface="Calibri"/>
              </a:rPr>
              <a:t>Subject talks</a:t>
            </a:r>
            <a:endParaRPr sz="1800" b="1" i="0" u="none" strike="noStrike" cap="none" dirty="0">
              <a:solidFill>
                <a:srgbClr val="621360"/>
              </a:solidFill>
              <a:latin typeface="Calibri"/>
              <a:ea typeface="Calibri"/>
              <a:cs typeface="Calibri"/>
              <a:sym typeface="Calibri"/>
            </a:endParaRPr>
          </a:p>
        </p:txBody>
      </p:sp>
      <p:sp>
        <p:nvSpPr>
          <p:cNvPr id="18" name="Google Shape;476;p8"/>
          <p:cNvSpPr txBox="1"/>
          <p:nvPr/>
        </p:nvSpPr>
        <p:spPr>
          <a:xfrm>
            <a:off x="1146361" y="3464545"/>
            <a:ext cx="1789373" cy="67589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2000"/>
              <a:buFont typeface="Calibri"/>
              <a:buNone/>
            </a:pPr>
            <a:r>
              <a:rPr lang="en-GB" sz="2000" b="1" i="0" u="none" strike="noStrike" cap="none" dirty="0">
                <a:solidFill>
                  <a:srgbClr val="621360"/>
                </a:solidFill>
                <a:latin typeface="Calibri"/>
                <a:ea typeface="Calibri"/>
                <a:cs typeface="Calibri"/>
                <a:sym typeface="Calibri"/>
              </a:rPr>
              <a:t>University course pages</a:t>
            </a:r>
            <a:endParaRPr sz="1800" b="1" i="0" u="none" strike="noStrike" cap="none" dirty="0">
              <a:solidFill>
                <a:srgbClr val="621360"/>
              </a:solidFill>
              <a:latin typeface="Calibri"/>
              <a:ea typeface="Calibri"/>
              <a:cs typeface="Calibri"/>
              <a:sym typeface="Calibri"/>
            </a:endParaRPr>
          </a:p>
        </p:txBody>
      </p:sp>
      <p:sp>
        <p:nvSpPr>
          <p:cNvPr id="19" name="Google Shape;477;p8"/>
          <p:cNvSpPr txBox="1"/>
          <p:nvPr/>
        </p:nvSpPr>
        <p:spPr>
          <a:xfrm>
            <a:off x="4277895" y="3091481"/>
            <a:ext cx="1789373" cy="67589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2000"/>
              <a:buFont typeface="Calibri"/>
              <a:buNone/>
            </a:pPr>
            <a:r>
              <a:rPr lang="en-GB" sz="2000" b="1" i="0" u="none" strike="noStrike" cap="none" dirty="0">
                <a:solidFill>
                  <a:srgbClr val="621360"/>
                </a:solidFill>
                <a:latin typeface="Calibri"/>
                <a:ea typeface="Calibri"/>
                <a:cs typeface="Calibri"/>
                <a:sym typeface="Calibri"/>
              </a:rPr>
              <a:t>HE/Careers fairs</a:t>
            </a:r>
            <a:endParaRPr sz="1800" b="1" i="0" u="none" strike="noStrike" cap="none" dirty="0">
              <a:solidFill>
                <a:srgbClr val="621360"/>
              </a:solidFill>
              <a:latin typeface="Calibri"/>
              <a:ea typeface="Calibri"/>
              <a:cs typeface="Calibri"/>
              <a:sym typeface="Calibri"/>
            </a:endParaRPr>
          </a:p>
        </p:txBody>
      </p:sp>
      <p:grpSp>
        <p:nvGrpSpPr>
          <p:cNvPr id="2" name="Group 1"/>
          <p:cNvGrpSpPr/>
          <p:nvPr/>
        </p:nvGrpSpPr>
        <p:grpSpPr>
          <a:xfrm>
            <a:off x="7179945" y="5800242"/>
            <a:ext cx="2213316" cy="538761"/>
            <a:chOff x="6546330" y="5484580"/>
            <a:chExt cx="2213316" cy="538761"/>
          </a:xfrm>
        </p:grpSpPr>
        <p:pic>
          <p:nvPicPr>
            <p:cNvPr id="20" name="Google Shape;478;p8" descr="Image result for snapchat logo white background"/>
            <p:cNvPicPr preferRelativeResize="0"/>
            <p:nvPr/>
          </p:nvPicPr>
          <p:blipFill rotWithShape="1">
            <a:blip r:embed="rId13">
              <a:alphaModFix/>
            </a:blip>
            <a:srcRect/>
            <a:stretch/>
          </p:blipFill>
          <p:spPr>
            <a:xfrm>
              <a:off x="6956391" y="5484580"/>
              <a:ext cx="807889" cy="538761"/>
            </a:xfrm>
            <a:prstGeom prst="rect">
              <a:avLst/>
            </a:prstGeom>
            <a:noFill/>
            <a:ln>
              <a:noFill/>
            </a:ln>
          </p:spPr>
        </p:pic>
        <p:pic>
          <p:nvPicPr>
            <p:cNvPr id="21" name="Google Shape;479;p8"/>
            <p:cNvPicPr preferRelativeResize="0"/>
            <p:nvPr/>
          </p:nvPicPr>
          <p:blipFill rotWithShape="1">
            <a:blip r:embed="rId14">
              <a:alphaModFix/>
            </a:blip>
            <a:srcRect/>
            <a:stretch/>
          </p:blipFill>
          <p:spPr>
            <a:xfrm>
              <a:off x="7668637" y="5518127"/>
              <a:ext cx="483069" cy="471669"/>
            </a:xfrm>
            <a:prstGeom prst="rect">
              <a:avLst/>
            </a:prstGeom>
            <a:noFill/>
            <a:ln>
              <a:noFill/>
            </a:ln>
          </p:spPr>
        </p:pic>
        <p:pic>
          <p:nvPicPr>
            <p:cNvPr id="22" name="Google Shape;480;p8" descr="Image result for twitter logo"/>
            <p:cNvPicPr preferRelativeResize="0"/>
            <p:nvPr/>
          </p:nvPicPr>
          <p:blipFill rotWithShape="1">
            <a:blip r:embed="rId15">
              <a:alphaModFix/>
            </a:blip>
            <a:srcRect/>
            <a:stretch/>
          </p:blipFill>
          <p:spPr>
            <a:xfrm>
              <a:off x="8251683" y="5523753"/>
              <a:ext cx="507963" cy="471669"/>
            </a:xfrm>
            <a:prstGeom prst="rect">
              <a:avLst/>
            </a:prstGeom>
            <a:noFill/>
            <a:ln>
              <a:noFill/>
            </a:ln>
          </p:spPr>
        </p:pic>
        <p:pic>
          <p:nvPicPr>
            <p:cNvPr id="23" name="Google Shape;481;p8" descr="Image result for instagram logo"/>
            <p:cNvPicPr preferRelativeResize="0"/>
            <p:nvPr/>
          </p:nvPicPr>
          <p:blipFill rotWithShape="1">
            <a:blip r:embed="rId16">
              <a:alphaModFix/>
            </a:blip>
            <a:srcRect/>
            <a:stretch/>
          </p:blipFill>
          <p:spPr>
            <a:xfrm>
              <a:off x="6546330" y="5512628"/>
              <a:ext cx="477168" cy="477168"/>
            </a:xfrm>
            <a:prstGeom prst="rect">
              <a:avLst/>
            </a:prstGeom>
            <a:noFill/>
            <a:ln>
              <a:noFill/>
            </a:ln>
          </p:spPr>
        </p:pic>
      </p:grpSp>
      <p:pic>
        <p:nvPicPr>
          <p:cNvPr id="24" name="Google Shape;482;p8" descr="Image result for ucas">
            <a:hlinkClick r:id="rId17"/>
          </p:cNvPr>
          <p:cNvPicPr preferRelativeResize="0"/>
          <p:nvPr/>
        </p:nvPicPr>
        <p:blipFill rotWithShape="1">
          <a:blip r:embed="rId18">
            <a:alphaModFix/>
          </a:blip>
          <a:srcRect/>
          <a:stretch/>
        </p:blipFill>
        <p:spPr>
          <a:xfrm>
            <a:off x="1603482" y="2008290"/>
            <a:ext cx="1389855" cy="463285"/>
          </a:xfrm>
          <a:prstGeom prst="rect">
            <a:avLst/>
          </a:prstGeom>
          <a:noFill/>
          <a:ln>
            <a:noFill/>
          </a:ln>
        </p:spPr>
      </p:pic>
      <p:pic>
        <p:nvPicPr>
          <p:cNvPr id="25" name="Google Shape;483;p8">
            <a:hlinkClick r:id="rId19"/>
          </p:cNvPr>
          <p:cNvPicPr preferRelativeResize="0"/>
          <p:nvPr/>
        </p:nvPicPr>
        <p:blipFill rotWithShape="1">
          <a:blip r:embed="rId20">
            <a:alphaModFix/>
          </a:blip>
          <a:srcRect/>
          <a:stretch/>
        </p:blipFill>
        <p:spPr>
          <a:xfrm>
            <a:off x="7198720" y="4780786"/>
            <a:ext cx="1638300" cy="409575"/>
          </a:xfrm>
          <a:prstGeom prst="rect">
            <a:avLst/>
          </a:prstGeom>
          <a:noFill/>
          <a:ln>
            <a:noFill/>
          </a:ln>
        </p:spPr>
      </p:pic>
      <p:sp>
        <p:nvSpPr>
          <p:cNvPr id="26" name="TextBox 25"/>
          <p:cNvSpPr txBox="1"/>
          <p:nvPr/>
        </p:nvSpPr>
        <p:spPr>
          <a:xfrm>
            <a:off x="7599440" y="3663598"/>
            <a:ext cx="1673412" cy="228336"/>
          </a:xfrm>
          <a:prstGeom prst="rect">
            <a:avLst/>
          </a:prstGeom>
          <a:solidFill>
            <a:schemeClr val="bg1"/>
          </a:solidFill>
        </p:spPr>
        <p:txBody>
          <a:bodyPr vert="horz" wrap="square" lIns="91440" tIns="45720" rIns="91440" bIns="45720" rtlCol="0" anchor="b">
            <a:noAutofit/>
          </a:bodyPr>
          <a:lstStyle/>
          <a:p>
            <a:pPr algn="ctr"/>
            <a:r>
              <a:rPr lang="en-GB" sz="1200" b="1" dirty="0" smtClean="0">
                <a:latin typeface="Times New Roman" panose="02020603050405020304" pitchFamily="18" charset="0"/>
                <a:cs typeface="Times New Roman" panose="02020603050405020304" pitchFamily="18" charset="0"/>
              </a:rPr>
              <a:t>University Guide 2021</a:t>
            </a:r>
          </a:p>
        </p:txBody>
      </p:sp>
      <p:pic>
        <p:nvPicPr>
          <p:cNvPr id="27" name="Picture 26"/>
          <p:cNvPicPr>
            <a:picLocks noChangeAspect="1"/>
          </p:cNvPicPr>
          <p:nvPr/>
        </p:nvPicPr>
        <p:blipFill>
          <a:blip r:embed="rId21"/>
          <a:stretch>
            <a:fillRect/>
          </a:stretch>
        </p:blipFill>
        <p:spPr>
          <a:xfrm>
            <a:off x="11058731" y="2030983"/>
            <a:ext cx="732800" cy="998229"/>
          </a:xfrm>
          <a:prstGeom prst="rect">
            <a:avLst/>
          </a:prstGeom>
        </p:spPr>
      </p:pic>
      <p:pic>
        <p:nvPicPr>
          <p:cNvPr id="28" name="Picture 2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54449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P spid="12" grpId="0" animBg="1"/>
      <p:bldP spid="13" grpId="0"/>
      <p:bldP spid="15" grpId="0"/>
      <p:bldP spid="16" grpId="0"/>
      <p:bldP spid="17" grpId="0"/>
      <p:bldP spid="18" grpId="0"/>
      <p:bldP spid="19" grpId="0"/>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71"/>
        <p:cNvGrpSpPr/>
        <p:nvPr/>
      </p:nvGrpSpPr>
      <p:grpSpPr>
        <a:xfrm>
          <a:off x="0" y="0"/>
          <a:ext cx="0" cy="0"/>
          <a:chOff x="0" y="0"/>
          <a:chExt cx="0" cy="0"/>
        </a:xfrm>
      </p:grpSpPr>
      <p:sp>
        <p:nvSpPr>
          <p:cNvPr id="373" name="Google Shape;373;p47"/>
          <p:cNvSpPr txBox="1">
            <a:spLocks noGrp="1"/>
          </p:cNvSpPr>
          <p:nvPr>
            <p:ph type="body" idx="1"/>
          </p:nvPr>
        </p:nvSpPr>
        <p:spPr>
          <a:xfrm>
            <a:off x="322054" y="4283242"/>
            <a:ext cx="4466076" cy="2257990"/>
          </a:xfrm>
          <a:prstGeom prst="rect">
            <a:avLst/>
          </a:prstGeom>
          <a:solidFill>
            <a:srgbClr val="621260"/>
          </a:solidFill>
          <a:ln>
            <a:noFill/>
          </a:ln>
        </p:spPr>
        <p:txBody>
          <a:bodyPr spcFirstLastPara="1" wrap="square" lIns="91425" tIns="45700" rIns="91425" bIns="45700" anchor="ctr" anchorCtr="0">
            <a:noAutofit/>
          </a:bodyPr>
          <a:lstStyle/>
          <a:p>
            <a:pPr marL="228600" lvl="0" indent="-76200" algn="ctr" rtl="0">
              <a:lnSpc>
                <a:spcPct val="90000"/>
              </a:lnSpc>
              <a:spcBef>
                <a:spcPts val="0"/>
              </a:spcBef>
              <a:spcAft>
                <a:spcPts val="0"/>
              </a:spcAft>
              <a:buClr>
                <a:schemeClr val="lt1"/>
              </a:buClr>
              <a:buSzPts val="2400"/>
              <a:buNone/>
            </a:pPr>
            <a:r>
              <a:rPr lang="en-GB" sz="4000" b="1" dirty="0" smtClean="0"/>
              <a:t>COMPARE</a:t>
            </a:r>
          </a:p>
          <a:p>
            <a:pPr marL="228600" lvl="0" indent="-76200" algn="ctr" rtl="0">
              <a:lnSpc>
                <a:spcPct val="90000"/>
              </a:lnSpc>
              <a:spcBef>
                <a:spcPts val="0"/>
              </a:spcBef>
              <a:spcAft>
                <a:spcPts val="0"/>
              </a:spcAft>
              <a:buClr>
                <a:schemeClr val="lt1"/>
              </a:buClr>
              <a:buSzPts val="2400"/>
              <a:buNone/>
            </a:pPr>
            <a:r>
              <a:rPr lang="en-GB" sz="4000" b="1" dirty="0" smtClean="0"/>
              <a:t>COURSES</a:t>
            </a:r>
            <a:endParaRPr sz="40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1010706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GB" dirty="0" smtClean="0">
                <a:solidFill>
                  <a:srgbClr val="621360"/>
                </a:solidFill>
              </a:rPr>
              <a:t>MYTHBUSTERS</a:t>
            </a:r>
            <a:endParaRPr dirty="0">
              <a:solidFill>
                <a:srgbClr val="62136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a:noFill/>
        </p:spPr>
      </p:pic>
      <p:sp>
        <p:nvSpPr>
          <p:cNvPr id="6" name="Hexagon 5"/>
          <p:cNvSpPr/>
          <p:nvPr/>
        </p:nvSpPr>
        <p:spPr>
          <a:xfrm>
            <a:off x="5013059" y="4597138"/>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Hexagon 7"/>
          <p:cNvSpPr/>
          <p:nvPr/>
        </p:nvSpPr>
        <p:spPr>
          <a:xfrm>
            <a:off x="6906276" y="3527196"/>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Hexagon 8"/>
          <p:cNvSpPr/>
          <p:nvPr/>
        </p:nvSpPr>
        <p:spPr>
          <a:xfrm>
            <a:off x="5013060" y="2378696"/>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Hexagon 9"/>
          <p:cNvSpPr/>
          <p:nvPr/>
        </p:nvSpPr>
        <p:spPr>
          <a:xfrm>
            <a:off x="3119840" y="3478815"/>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Hexagon 10"/>
          <p:cNvSpPr/>
          <p:nvPr/>
        </p:nvSpPr>
        <p:spPr>
          <a:xfrm>
            <a:off x="6921802" y="1285331"/>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Hexagon 11"/>
          <p:cNvSpPr/>
          <p:nvPr/>
        </p:nvSpPr>
        <p:spPr>
          <a:xfrm>
            <a:off x="3119841" y="1269475"/>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12"/>
          <p:cNvSpPr/>
          <p:nvPr/>
        </p:nvSpPr>
        <p:spPr>
          <a:xfrm>
            <a:off x="8799489" y="2417974"/>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p:cNvSpPr/>
          <p:nvPr/>
        </p:nvSpPr>
        <p:spPr>
          <a:xfrm>
            <a:off x="8799491" y="4649315"/>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xagon 14"/>
          <p:cNvSpPr/>
          <p:nvPr/>
        </p:nvSpPr>
        <p:spPr>
          <a:xfrm>
            <a:off x="1226623" y="2378695"/>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1565187" y="2236196"/>
            <a:ext cx="1715679" cy="1602557"/>
          </a:xfrm>
          <a:prstGeom prst="rect">
            <a:avLst/>
          </a:prstGeom>
        </p:spPr>
        <p:txBody>
          <a:bodyPr vert="horz" wrap="square" lIns="91440" tIns="45720" rIns="91440" bIns="45720" rtlCol="0" anchor="b">
            <a:normAutofit/>
          </a:bodyPr>
          <a:lstStyle/>
          <a:p>
            <a:pPr algn="ctr"/>
            <a:r>
              <a:rPr lang="en-GB" dirty="0" smtClean="0"/>
              <a:t>University doesn’t prepare you for the real word</a:t>
            </a:r>
          </a:p>
        </p:txBody>
      </p:sp>
      <p:sp>
        <p:nvSpPr>
          <p:cNvPr id="17" name="TextBox 16"/>
          <p:cNvSpPr txBox="1"/>
          <p:nvPr/>
        </p:nvSpPr>
        <p:spPr>
          <a:xfrm>
            <a:off x="5238242" y="2055276"/>
            <a:ext cx="2031482" cy="1884587"/>
          </a:xfrm>
          <a:prstGeom prst="rect">
            <a:avLst/>
          </a:prstGeom>
        </p:spPr>
        <p:txBody>
          <a:bodyPr vert="horz" wrap="square" lIns="91440" tIns="45720" rIns="91440" bIns="45720" rtlCol="0" anchor="b">
            <a:normAutofit/>
          </a:bodyPr>
          <a:lstStyle/>
          <a:p>
            <a:pPr algn="ctr"/>
            <a:r>
              <a:rPr lang="en-GB" dirty="0" smtClean="0"/>
              <a:t>Clubbing/drinking is basically a module for </a:t>
            </a:r>
            <a:r>
              <a:rPr lang="en-GB" dirty="0" err="1" smtClean="0"/>
              <a:t>uni</a:t>
            </a:r>
            <a:r>
              <a:rPr lang="en-GB" dirty="0" smtClean="0"/>
              <a:t> students</a:t>
            </a:r>
          </a:p>
        </p:txBody>
      </p:sp>
      <p:sp>
        <p:nvSpPr>
          <p:cNvPr id="18" name="TextBox 17"/>
          <p:cNvSpPr txBox="1"/>
          <p:nvPr/>
        </p:nvSpPr>
        <p:spPr>
          <a:xfrm>
            <a:off x="3522563" y="3935839"/>
            <a:ext cx="1715679" cy="837721"/>
          </a:xfrm>
          <a:prstGeom prst="rect">
            <a:avLst/>
          </a:prstGeom>
        </p:spPr>
        <p:txBody>
          <a:bodyPr vert="horz" wrap="square" lIns="91440" tIns="45720" rIns="91440" bIns="45720" rtlCol="0" anchor="b">
            <a:normAutofit/>
          </a:bodyPr>
          <a:lstStyle/>
          <a:p>
            <a:pPr algn="ctr"/>
            <a:r>
              <a:rPr lang="en-GB" dirty="0" smtClean="0"/>
              <a:t>Student Unions are all about sport </a:t>
            </a:r>
          </a:p>
        </p:txBody>
      </p:sp>
      <p:sp>
        <p:nvSpPr>
          <p:cNvPr id="19" name="TextBox 18"/>
          <p:cNvSpPr txBox="1"/>
          <p:nvPr/>
        </p:nvSpPr>
        <p:spPr>
          <a:xfrm>
            <a:off x="5359911" y="5206589"/>
            <a:ext cx="1715679" cy="837721"/>
          </a:xfrm>
          <a:prstGeom prst="rect">
            <a:avLst/>
          </a:prstGeom>
        </p:spPr>
        <p:txBody>
          <a:bodyPr vert="horz" wrap="square" lIns="91440" tIns="45720" rIns="91440" bIns="45720" rtlCol="0" anchor="b">
            <a:normAutofit/>
          </a:bodyPr>
          <a:lstStyle/>
          <a:p>
            <a:pPr algn="ctr"/>
            <a:r>
              <a:rPr lang="en-GB" dirty="0" smtClean="0"/>
              <a:t>Students live on a diet of beans on toast</a:t>
            </a:r>
          </a:p>
        </p:txBody>
      </p:sp>
      <p:sp>
        <p:nvSpPr>
          <p:cNvPr id="20" name="TextBox 19"/>
          <p:cNvSpPr txBox="1"/>
          <p:nvPr/>
        </p:nvSpPr>
        <p:spPr>
          <a:xfrm>
            <a:off x="3390357" y="1613861"/>
            <a:ext cx="1818708" cy="1319446"/>
          </a:xfrm>
          <a:prstGeom prst="rect">
            <a:avLst/>
          </a:prstGeom>
        </p:spPr>
        <p:txBody>
          <a:bodyPr vert="horz" wrap="square" lIns="91440" tIns="45720" rIns="91440" bIns="45720" rtlCol="0" anchor="b">
            <a:noAutofit/>
          </a:bodyPr>
          <a:lstStyle/>
          <a:p>
            <a:pPr algn="ctr"/>
            <a:r>
              <a:rPr lang="en-GB" dirty="0" smtClean="0"/>
              <a:t>You have to be a confident person to enjoy the ‘university experience’</a:t>
            </a:r>
            <a:endParaRPr lang="en-GB" sz="1600" dirty="0" smtClean="0"/>
          </a:p>
        </p:txBody>
      </p:sp>
      <p:sp>
        <p:nvSpPr>
          <p:cNvPr id="21" name="TextBox 20"/>
          <p:cNvSpPr txBox="1"/>
          <p:nvPr/>
        </p:nvSpPr>
        <p:spPr>
          <a:xfrm>
            <a:off x="7310843" y="3287524"/>
            <a:ext cx="1646548" cy="1680806"/>
          </a:xfrm>
          <a:prstGeom prst="rect">
            <a:avLst/>
          </a:prstGeom>
        </p:spPr>
        <p:txBody>
          <a:bodyPr vert="horz" wrap="square" lIns="91440" tIns="45720" rIns="91440" bIns="45720" rtlCol="0" anchor="b">
            <a:normAutofit/>
          </a:bodyPr>
          <a:lstStyle/>
          <a:p>
            <a:pPr algn="ctr"/>
            <a:r>
              <a:rPr lang="en-GB" dirty="0" smtClean="0"/>
              <a:t>People who go to university have to be good at exams</a:t>
            </a:r>
          </a:p>
        </p:txBody>
      </p:sp>
      <p:sp>
        <p:nvSpPr>
          <p:cNvPr id="22" name="TextBox 21"/>
          <p:cNvSpPr txBox="1"/>
          <p:nvPr/>
        </p:nvSpPr>
        <p:spPr>
          <a:xfrm>
            <a:off x="7256639" y="1824011"/>
            <a:ext cx="1715679" cy="837721"/>
          </a:xfrm>
          <a:prstGeom prst="rect">
            <a:avLst/>
          </a:prstGeom>
        </p:spPr>
        <p:txBody>
          <a:bodyPr vert="horz" wrap="square" lIns="91440" tIns="45720" rIns="91440" bIns="45720" rtlCol="0" anchor="b">
            <a:normAutofit/>
          </a:bodyPr>
          <a:lstStyle/>
          <a:p>
            <a:pPr algn="ctr"/>
            <a:r>
              <a:rPr lang="en-GB" dirty="0" smtClean="0"/>
              <a:t>University = too much debt</a:t>
            </a:r>
          </a:p>
        </p:txBody>
      </p:sp>
      <p:sp>
        <p:nvSpPr>
          <p:cNvPr id="23" name="TextBox 22"/>
          <p:cNvSpPr txBox="1"/>
          <p:nvPr/>
        </p:nvSpPr>
        <p:spPr>
          <a:xfrm>
            <a:off x="9115286" y="2417974"/>
            <a:ext cx="1715680" cy="1502469"/>
          </a:xfrm>
          <a:prstGeom prst="rect">
            <a:avLst/>
          </a:prstGeom>
        </p:spPr>
        <p:txBody>
          <a:bodyPr vert="horz" wrap="square" lIns="91440" tIns="45720" rIns="91440" bIns="45720" rtlCol="0" anchor="b">
            <a:normAutofit/>
          </a:bodyPr>
          <a:lstStyle/>
          <a:p>
            <a:pPr algn="ctr"/>
            <a:r>
              <a:rPr lang="en-GB" dirty="0" smtClean="0"/>
              <a:t>Apprenticeships are better as I can learn and earn</a:t>
            </a:r>
          </a:p>
        </p:txBody>
      </p:sp>
      <p:sp>
        <p:nvSpPr>
          <p:cNvPr id="24" name="TextBox 23"/>
          <p:cNvSpPr txBox="1"/>
          <p:nvPr/>
        </p:nvSpPr>
        <p:spPr>
          <a:xfrm>
            <a:off x="9143567" y="4876567"/>
            <a:ext cx="1715680" cy="1502469"/>
          </a:xfrm>
          <a:prstGeom prst="rect">
            <a:avLst/>
          </a:prstGeom>
        </p:spPr>
        <p:txBody>
          <a:bodyPr vert="horz" wrap="square" lIns="91440" tIns="45720" rIns="91440" bIns="45720" rtlCol="0" anchor="b">
            <a:normAutofit/>
          </a:bodyPr>
          <a:lstStyle/>
          <a:p>
            <a:pPr algn="ctr"/>
            <a:endParaRPr lang="en-GB" dirty="0" smtClean="0"/>
          </a:p>
        </p:txBody>
      </p:sp>
      <p:sp>
        <p:nvSpPr>
          <p:cNvPr id="25" name="Hexagon 24"/>
          <p:cNvSpPr/>
          <p:nvPr/>
        </p:nvSpPr>
        <p:spPr>
          <a:xfrm>
            <a:off x="8799489" y="189257"/>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Hexagon 25"/>
          <p:cNvSpPr/>
          <p:nvPr/>
        </p:nvSpPr>
        <p:spPr>
          <a:xfrm>
            <a:off x="5044114" y="160254"/>
            <a:ext cx="2347275" cy="2139885"/>
          </a:xfrm>
          <a:prstGeom prst="hexagon">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9154567" y="4915845"/>
            <a:ext cx="1715680" cy="1502469"/>
          </a:xfrm>
          <a:prstGeom prst="rect">
            <a:avLst/>
          </a:prstGeom>
        </p:spPr>
        <p:txBody>
          <a:bodyPr vert="horz" wrap="square" lIns="91440" tIns="45720" rIns="91440" bIns="45720" rtlCol="0" anchor="b">
            <a:normAutofit/>
          </a:bodyPr>
          <a:lstStyle/>
          <a:p>
            <a:pPr algn="ctr"/>
            <a:endParaRPr lang="en-GB" dirty="0" smtClean="0"/>
          </a:p>
        </p:txBody>
      </p:sp>
      <p:sp>
        <p:nvSpPr>
          <p:cNvPr id="28" name="TextBox 27"/>
          <p:cNvSpPr txBox="1"/>
          <p:nvPr/>
        </p:nvSpPr>
        <p:spPr>
          <a:xfrm>
            <a:off x="9154134" y="4597137"/>
            <a:ext cx="1715680" cy="1502469"/>
          </a:xfrm>
          <a:prstGeom prst="rect">
            <a:avLst/>
          </a:prstGeom>
        </p:spPr>
        <p:txBody>
          <a:bodyPr vert="horz" wrap="square" lIns="91440" tIns="45720" rIns="91440" bIns="45720" rtlCol="0" anchor="b">
            <a:normAutofit/>
          </a:bodyPr>
          <a:lstStyle/>
          <a:p>
            <a:pPr algn="ctr"/>
            <a:r>
              <a:rPr lang="en-GB" dirty="0" smtClean="0"/>
              <a:t>Student make all their friends during freshers’ week</a:t>
            </a:r>
          </a:p>
        </p:txBody>
      </p:sp>
      <p:sp>
        <p:nvSpPr>
          <p:cNvPr id="29" name="TextBox 28"/>
          <p:cNvSpPr txBox="1"/>
          <p:nvPr/>
        </p:nvSpPr>
        <p:spPr>
          <a:xfrm>
            <a:off x="5397986" y="214961"/>
            <a:ext cx="1715680" cy="1502469"/>
          </a:xfrm>
          <a:prstGeom prst="rect">
            <a:avLst/>
          </a:prstGeom>
        </p:spPr>
        <p:txBody>
          <a:bodyPr vert="horz" wrap="square" lIns="91440" tIns="45720" rIns="91440" bIns="45720" rtlCol="0" anchor="b">
            <a:normAutofit/>
          </a:bodyPr>
          <a:lstStyle/>
          <a:p>
            <a:pPr algn="ctr"/>
            <a:r>
              <a:rPr lang="en-GB" dirty="0" smtClean="0"/>
              <a:t>Universities only support you in your studies</a:t>
            </a:r>
          </a:p>
        </p:txBody>
      </p:sp>
      <p:sp>
        <p:nvSpPr>
          <p:cNvPr id="30" name="TextBox 29"/>
          <p:cNvSpPr txBox="1"/>
          <p:nvPr/>
        </p:nvSpPr>
        <p:spPr>
          <a:xfrm>
            <a:off x="9143134" y="172370"/>
            <a:ext cx="1715680" cy="1502469"/>
          </a:xfrm>
          <a:prstGeom prst="rect">
            <a:avLst/>
          </a:prstGeom>
        </p:spPr>
        <p:txBody>
          <a:bodyPr vert="horz" wrap="square" lIns="91440" tIns="45720" rIns="91440" bIns="45720" rtlCol="0" anchor="b">
            <a:normAutofit/>
          </a:bodyPr>
          <a:lstStyle/>
          <a:p>
            <a:pPr algn="ctr"/>
            <a:r>
              <a:rPr lang="en-GB" dirty="0" smtClean="0"/>
              <a:t>A degree won’t make me stand out to employers</a:t>
            </a:r>
          </a:p>
        </p:txBody>
      </p:sp>
    </p:spTree>
    <p:extLst>
      <p:ext uri="{BB962C8B-B14F-4D97-AF65-F5344CB8AC3E}">
        <p14:creationId xmlns:p14="http://schemas.microsoft.com/office/powerpoint/2010/main" val="10027075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lvl="0"/>
            <a:r>
              <a:rPr lang="en-GB" dirty="0">
                <a:solidFill>
                  <a:srgbClr val="621360"/>
                </a:solidFill>
              </a:rPr>
              <a:t>SPOT THE DIFFERENCE: BUSINESS &amp;</a:t>
            </a:r>
            <a:r>
              <a:rPr lang="en-GB" dirty="0" smtClean="0">
                <a:solidFill>
                  <a:srgbClr val="621360"/>
                </a:solidFill>
              </a:rPr>
              <a:t> </a:t>
            </a:r>
            <a:r>
              <a:rPr lang="en-GB" dirty="0">
                <a:solidFill>
                  <a:srgbClr val="621360"/>
                </a:solidFill>
              </a:rPr>
              <a:t>MANAGEMENT</a:t>
            </a:r>
            <a:endParaRPr dirty="0">
              <a:solidFill>
                <a:srgbClr val="621360"/>
              </a:solidFill>
            </a:endParaRPr>
          </a:p>
        </p:txBody>
      </p:sp>
      <p:sp>
        <p:nvSpPr>
          <p:cNvPr id="4" name="Google Shape;263;p48"/>
          <p:cNvSpPr/>
          <p:nvPr/>
        </p:nvSpPr>
        <p:spPr>
          <a:xfrm>
            <a:off x="2172398" y="2127647"/>
            <a:ext cx="3357914" cy="574653"/>
          </a:xfrm>
          <a:prstGeom prst="roundRect">
            <a:avLst>
              <a:gd name="adj" fmla="val 16667"/>
            </a:avLst>
          </a:prstGeom>
          <a:solidFill>
            <a:schemeClr val="lt1"/>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dirty="0">
                <a:solidFill>
                  <a:srgbClr val="000000"/>
                </a:solidFill>
                <a:latin typeface="Calibri"/>
                <a:ea typeface="Calibri"/>
                <a:cs typeface="Calibri"/>
                <a:sym typeface="Calibri"/>
              </a:rPr>
              <a:t>BA (hons) Business and Management</a:t>
            </a:r>
            <a:endParaRPr sz="1800" b="0" i="0" u="none" strike="noStrike" cap="none" dirty="0">
              <a:solidFill>
                <a:srgbClr val="000000"/>
              </a:solidFill>
              <a:latin typeface="Calibri"/>
              <a:ea typeface="Calibri"/>
              <a:cs typeface="Calibri"/>
              <a:sym typeface="Calibri"/>
            </a:endParaRPr>
          </a:p>
        </p:txBody>
      </p:sp>
      <p:sp>
        <p:nvSpPr>
          <p:cNvPr id="5" name="Google Shape;265;p48"/>
          <p:cNvSpPr/>
          <p:nvPr/>
        </p:nvSpPr>
        <p:spPr>
          <a:xfrm>
            <a:off x="2172398" y="2760940"/>
            <a:ext cx="3357914" cy="3142479"/>
          </a:xfrm>
          <a:prstGeom prst="roundRect">
            <a:avLst>
              <a:gd name="adj" fmla="val 16667"/>
            </a:avLst>
          </a:prstGeom>
          <a:solidFill>
            <a:schemeClr val="lt1"/>
          </a:solidFill>
          <a:ln w="19050" cap="flat" cmpd="sng">
            <a:solidFill>
              <a:srgbClr val="703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43434"/>
              </a:buClr>
              <a:buSzPts val="1600"/>
              <a:buFont typeface="Calibri"/>
              <a:buNone/>
            </a:pPr>
            <a:r>
              <a:rPr lang="en-GB" sz="1600" b="1" i="0" u="none" strike="noStrike" cap="none" dirty="0">
                <a:solidFill>
                  <a:srgbClr val="343434"/>
                </a:solidFill>
                <a:latin typeface="Calibri"/>
                <a:ea typeface="Calibri"/>
                <a:cs typeface="Calibri"/>
                <a:sym typeface="Calibri"/>
              </a:rPr>
              <a:t>YEAR ONE UNITS</a:t>
            </a:r>
            <a:endParaRPr sz="1600" b="0" i="0" u="none" strike="noStrike" cap="none" dirty="0">
              <a:solidFill>
                <a:srgbClr val="343434"/>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rgbClr val="343434"/>
              </a:buClr>
              <a:buSzPts val="1400"/>
              <a:buFont typeface="Calibri"/>
              <a:buNone/>
            </a:pPr>
            <a:r>
              <a:rPr lang="en-GB" sz="1350" b="0" i="0" u="none" strike="noStrike" cap="none" dirty="0">
                <a:solidFill>
                  <a:srgbClr val="343434"/>
                </a:solidFill>
                <a:latin typeface="Calibri"/>
                <a:ea typeface="Calibri"/>
                <a:cs typeface="Calibri"/>
                <a:sym typeface="Calibri"/>
              </a:rPr>
              <a:t>Business Accounting</a:t>
            </a:r>
            <a:endParaRPr dirty="0"/>
          </a:p>
          <a:p>
            <a:pPr marL="0" marR="0" lvl="0" indent="0" algn="ctr" rtl="0">
              <a:lnSpc>
                <a:spcPct val="90000"/>
              </a:lnSpc>
              <a:spcBef>
                <a:spcPts val="1000"/>
              </a:spcBef>
              <a:spcAft>
                <a:spcPts val="0"/>
              </a:spcAft>
              <a:buClr>
                <a:srgbClr val="343434"/>
              </a:buClr>
              <a:buSzPts val="1400"/>
              <a:buFont typeface="Calibri"/>
              <a:buNone/>
            </a:pPr>
            <a:r>
              <a:rPr lang="en-GB" sz="1350" b="0" i="0" u="none" strike="noStrike" cap="none" dirty="0">
                <a:solidFill>
                  <a:srgbClr val="343434"/>
                </a:solidFill>
                <a:latin typeface="Calibri"/>
                <a:ea typeface="Calibri"/>
                <a:cs typeface="Calibri"/>
                <a:sym typeface="Calibri"/>
              </a:rPr>
              <a:t>Business Operations and Systems Management</a:t>
            </a:r>
            <a:endParaRPr dirty="0"/>
          </a:p>
          <a:p>
            <a:pPr marL="0" marR="0" lvl="0" indent="0" algn="ctr" rtl="0">
              <a:lnSpc>
                <a:spcPct val="90000"/>
              </a:lnSpc>
              <a:spcBef>
                <a:spcPts val="1000"/>
              </a:spcBef>
              <a:spcAft>
                <a:spcPts val="0"/>
              </a:spcAft>
              <a:buClr>
                <a:srgbClr val="343434"/>
              </a:buClr>
              <a:buSzPts val="1400"/>
              <a:buFont typeface="Calibri"/>
              <a:buNone/>
            </a:pPr>
            <a:r>
              <a:rPr lang="en-GB" sz="1350" b="0" i="0" u="none" strike="noStrike" cap="none" dirty="0">
                <a:solidFill>
                  <a:srgbClr val="000000"/>
                </a:solidFill>
                <a:latin typeface="Calibri"/>
                <a:ea typeface="Calibri"/>
                <a:cs typeface="Calibri"/>
                <a:sym typeface="Calibri"/>
              </a:rPr>
              <a:t>Economics for Business</a:t>
            </a:r>
            <a:endParaRPr dirty="0"/>
          </a:p>
          <a:p>
            <a:pPr marL="0" marR="0" lvl="0" indent="0" algn="ctr" rtl="0">
              <a:lnSpc>
                <a:spcPct val="90000"/>
              </a:lnSpc>
              <a:spcBef>
                <a:spcPts val="1000"/>
              </a:spcBef>
              <a:spcAft>
                <a:spcPts val="0"/>
              </a:spcAft>
              <a:buClr>
                <a:srgbClr val="343434"/>
              </a:buClr>
              <a:buSzPts val="1400"/>
              <a:buFont typeface="Calibri"/>
              <a:buNone/>
            </a:pPr>
            <a:r>
              <a:rPr lang="en-GB" sz="1350" b="0" i="0" u="none" strike="noStrike" cap="none" dirty="0">
                <a:solidFill>
                  <a:srgbClr val="000000"/>
                </a:solidFill>
                <a:latin typeface="Calibri"/>
                <a:ea typeface="Calibri"/>
                <a:cs typeface="Calibri"/>
                <a:sym typeface="Calibri"/>
              </a:rPr>
              <a:t>Managing People in Organisations</a:t>
            </a:r>
            <a:endParaRPr dirty="0"/>
          </a:p>
          <a:p>
            <a:pPr marL="0" marR="0" lvl="0" indent="0" algn="ctr" rtl="0">
              <a:lnSpc>
                <a:spcPct val="90000"/>
              </a:lnSpc>
              <a:spcBef>
                <a:spcPts val="1000"/>
              </a:spcBef>
              <a:spcAft>
                <a:spcPts val="0"/>
              </a:spcAft>
              <a:buClr>
                <a:srgbClr val="343434"/>
              </a:buClr>
              <a:buSzPts val="1400"/>
              <a:buFont typeface="Calibri"/>
              <a:buNone/>
            </a:pPr>
            <a:r>
              <a:rPr lang="en-GB" sz="1350" b="0" i="0" u="none" strike="noStrike" cap="none" dirty="0">
                <a:solidFill>
                  <a:srgbClr val="000000"/>
                </a:solidFill>
                <a:latin typeface="Calibri"/>
                <a:ea typeface="Calibri"/>
                <a:cs typeface="Calibri"/>
                <a:sym typeface="Calibri"/>
              </a:rPr>
              <a:t>Marketing Principles and Practice</a:t>
            </a:r>
            <a:endParaRPr dirty="0"/>
          </a:p>
          <a:p>
            <a:pPr marL="0" marR="0" lvl="0" indent="0" algn="ctr" rtl="0">
              <a:lnSpc>
                <a:spcPct val="90000"/>
              </a:lnSpc>
              <a:spcBef>
                <a:spcPts val="1000"/>
              </a:spcBef>
              <a:spcAft>
                <a:spcPts val="0"/>
              </a:spcAft>
              <a:buClr>
                <a:srgbClr val="343434"/>
              </a:buClr>
              <a:buSzPts val="1400"/>
              <a:buFont typeface="Calibri"/>
              <a:buNone/>
            </a:pPr>
            <a:r>
              <a:rPr lang="en-GB" sz="1350" b="0" i="0" u="none" strike="noStrike" cap="none" dirty="0">
                <a:solidFill>
                  <a:srgbClr val="000000"/>
                </a:solidFill>
                <a:latin typeface="Calibri"/>
                <a:ea typeface="Calibri"/>
                <a:cs typeface="Calibri"/>
                <a:sym typeface="Calibri"/>
              </a:rPr>
              <a:t>Quantitative Methods and Data Analysis</a:t>
            </a:r>
            <a:endParaRPr dirty="0"/>
          </a:p>
          <a:p>
            <a:pPr marL="0" marR="0" lvl="0" indent="0" algn="ctr" rtl="0">
              <a:lnSpc>
                <a:spcPct val="90000"/>
              </a:lnSpc>
              <a:spcBef>
                <a:spcPts val="1000"/>
              </a:spcBef>
              <a:spcAft>
                <a:spcPts val="0"/>
              </a:spcAft>
              <a:buClr>
                <a:srgbClr val="343434"/>
              </a:buClr>
              <a:buSzPts val="1400"/>
              <a:buFont typeface="Calibri"/>
              <a:buNone/>
            </a:pPr>
            <a:r>
              <a:rPr lang="en-GB" sz="1350" b="0" i="0" u="none" strike="noStrike" cap="none" dirty="0">
                <a:solidFill>
                  <a:srgbClr val="000000"/>
                </a:solidFill>
                <a:latin typeface="Calibri"/>
                <a:ea typeface="Calibri"/>
                <a:cs typeface="Calibri"/>
                <a:sym typeface="Calibri"/>
              </a:rPr>
              <a:t>Business Innovation Development Project</a:t>
            </a:r>
            <a:endParaRPr sz="1350" b="0" i="0" u="none" strike="noStrike" cap="none" dirty="0">
              <a:solidFill>
                <a:srgbClr val="000000"/>
              </a:solidFill>
              <a:latin typeface="Calibri"/>
              <a:ea typeface="Calibri"/>
              <a:cs typeface="Calibri"/>
              <a:sym typeface="Calibri"/>
            </a:endParaRPr>
          </a:p>
        </p:txBody>
      </p:sp>
      <p:cxnSp>
        <p:nvCxnSpPr>
          <p:cNvPr id="6" name="Google Shape;266;p48"/>
          <p:cNvCxnSpPr/>
          <p:nvPr/>
        </p:nvCxnSpPr>
        <p:spPr>
          <a:xfrm>
            <a:off x="5530312" y="4186436"/>
            <a:ext cx="1168400" cy="0"/>
          </a:xfrm>
          <a:prstGeom prst="straightConnector1">
            <a:avLst/>
          </a:prstGeom>
          <a:noFill/>
          <a:ln w="9525" cap="flat" cmpd="sng">
            <a:solidFill>
              <a:srgbClr val="BCBCBC"/>
            </a:solidFill>
            <a:prstDash val="solid"/>
            <a:miter lim="800000"/>
            <a:headEnd type="triangle" w="med" len="med"/>
            <a:tailEnd type="triangle" w="med" len="med"/>
          </a:ln>
        </p:spPr>
      </p:cxnSp>
      <p:pic>
        <p:nvPicPr>
          <p:cNvPr id="7" name="Google Shape;267;p48" descr="University of Portsmouth"/>
          <p:cNvPicPr preferRelativeResize="0"/>
          <p:nvPr/>
        </p:nvPicPr>
        <p:blipFill rotWithShape="1">
          <a:blip r:embed="rId3">
            <a:alphaModFix/>
          </a:blip>
          <a:srcRect/>
          <a:stretch/>
        </p:blipFill>
        <p:spPr>
          <a:xfrm>
            <a:off x="3517987" y="1481264"/>
            <a:ext cx="598934" cy="598934"/>
          </a:xfrm>
          <a:prstGeom prst="rect">
            <a:avLst/>
          </a:prstGeom>
          <a:noFill/>
          <a:ln>
            <a:noFill/>
          </a:ln>
        </p:spPr>
      </p:pic>
      <p:sp>
        <p:nvSpPr>
          <p:cNvPr id="8" name="Google Shape;268;p48"/>
          <p:cNvSpPr txBox="1"/>
          <p:nvPr/>
        </p:nvSpPr>
        <p:spPr>
          <a:xfrm>
            <a:off x="7813646" y="1586703"/>
            <a:ext cx="1696915" cy="388055"/>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dirty="0">
                <a:solidFill>
                  <a:srgbClr val="000000"/>
                </a:solidFill>
                <a:latin typeface="Calibri"/>
                <a:ea typeface="Calibri"/>
                <a:cs typeface="Calibri"/>
                <a:sym typeface="Calibri"/>
              </a:rPr>
              <a:t>University </a:t>
            </a:r>
            <a:r>
              <a:rPr lang="en-GB" sz="1800" b="0" i="0" u="none" strike="noStrike" cap="none" dirty="0" smtClean="0">
                <a:solidFill>
                  <a:srgbClr val="000000"/>
                </a:solidFill>
                <a:latin typeface="Calibri"/>
                <a:ea typeface="Calibri"/>
                <a:cs typeface="Calibri"/>
                <a:sym typeface="Calibri"/>
              </a:rPr>
              <a:t>X</a:t>
            </a:r>
            <a:endParaRPr sz="1400" b="0" i="0" u="none" strike="noStrike" cap="none" dirty="0">
              <a:solidFill>
                <a:srgbClr val="000000"/>
              </a:solidFill>
              <a:latin typeface="Arial"/>
              <a:ea typeface="Arial"/>
              <a:cs typeface="Arial"/>
              <a:sym typeface="Arial"/>
            </a:endParaRPr>
          </a:p>
        </p:txBody>
      </p:sp>
      <p:sp>
        <p:nvSpPr>
          <p:cNvPr id="9" name="Google Shape;269;p48"/>
          <p:cNvSpPr/>
          <p:nvPr/>
        </p:nvSpPr>
        <p:spPr>
          <a:xfrm>
            <a:off x="6698712" y="2790993"/>
            <a:ext cx="3563436" cy="3121218"/>
          </a:xfrm>
          <a:prstGeom prst="roundRect">
            <a:avLst>
              <a:gd name="adj" fmla="val 16667"/>
            </a:avLst>
          </a:prstGeom>
          <a:solidFill>
            <a:schemeClr val="lt1"/>
          </a:solidFill>
          <a:ln w="19050" cap="flat" cmpd="sng">
            <a:solidFill>
              <a:srgbClr val="703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Calibri"/>
              <a:buNone/>
            </a:pPr>
            <a:r>
              <a:rPr lang="en-GB" sz="1600" b="1" i="0" u="none" strike="noStrike" cap="none" dirty="0">
                <a:solidFill>
                  <a:srgbClr val="000000"/>
                </a:solidFill>
                <a:latin typeface="Calibri"/>
                <a:ea typeface="Calibri"/>
                <a:cs typeface="Calibri"/>
                <a:sym typeface="Calibri"/>
              </a:rPr>
              <a:t>YEAR ONE UNITS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1000"/>
              </a:spcBef>
              <a:spcAft>
                <a:spcPts val="0"/>
              </a:spcAft>
              <a:buClr>
                <a:srgbClr val="000000"/>
              </a:buClr>
              <a:buSzPts val="1400"/>
              <a:buFont typeface="Calibri"/>
              <a:buNone/>
            </a:pPr>
            <a:r>
              <a:rPr lang="en-GB" sz="1350" b="0" i="0" u="none" strike="noStrike" cap="none" dirty="0">
                <a:solidFill>
                  <a:srgbClr val="000000"/>
                </a:solidFill>
                <a:latin typeface="Calibri"/>
                <a:ea typeface="Calibri"/>
                <a:cs typeface="Calibri"/>
                <a:sym typeface="Calibri"/>
              </a:rPr>
              <a:t>Developing Management Competencies</a:t>
            </a:r>
            <a:endParaRPr dirty="0"/>
          </a:p>
          <a:p>
            <a:pPr marL="0" marR="0" lvl="0" indent="0" algn="ctr" rtl="0">
              <a:lnSpc>
                <a:spcPct val="100000"/>
              </a:lnSpc>
              <a:spcBef>
                <a:spcPts val="1000"/>
              </a:spcBef>
              <a:spcAft>
                <a:spcPts val="0"/>
              </a:spcAft>
              <a:buClr>
                <a:srgbClr val="000000"/>
              </a:buClr>
              <a:buSzPts val="1400"/>
              <a:buFont typeface="Calibri"/>
              <a:buNone/>
            </a:pPr>
            <a:r>
              <a:rPr lang="en-GB" sz="1350" b="0" i="0" u="none" strike="noStrike" cap="none" dirty="0">
                <a:solidFill>
                  <a:srgbClr val="000000"/>
                </a:solidFill>
                <a:latin typeface="Calibri"/>
                <a:ea typeface="Calibri"/>
                <a:cs typeface="Calibri"/>
                <a:sym typeface="Calibri"/>
              </a:rPr>
              <a:t>Global Business Environment</a:t>
            </a:r>
            <a:endParaRPr dirty="0"/>
          </a:p>
          <a:p>
            <a:pPr marL="0" marR="0" lvl="0" indent="0" algn="ctr" rtl="0">
              <a:lnSpc>
                <a:spcPct val="100000"/>
              </a:lnSpc>
              <a:spcBef>
                <a:spcPts val="1000"/>
              </a:spcBef>
              <a:spcAft>
                <a:spcPts val="0"/>
              </a:spcAft>
              <a:buClr>
                <a:srgbClr val="000000"/>
              </a:buClr>
              <a:buSzPts val="1400"/>
              <a:buFont typeface="Calibri"/>
              <a:buNone/>
            </a:pPr>
            <a:r>
              <a:rPr lang="en-GB" sz="1350" b="0" i="0" u="none" strike="noStrike" cap="none" dirty="0">
                <a:solidFill>
                  <a:srgbClr val="000000"/>
                </a:solidFill>
                <a:latin typeface="Calibri"/>
                <a:ea typeface="Calibri"/>
                <a:cs typeface="Calibri"/>
                <a:sym typeface="Calibri"/>
              </a:rPr>
              <a:t>Introduction to Accounting</a:t>
            </a:r>
            <a:endParaRPr dirty="0"/>
          </a:p>
          <a:p>
            <a:pPr marL="0" marR="0" lvl="0" indent="0" algn="ctr" rtl="0">
              <a:lnSpc>
                <a:spcPct val="100000"/>
              </a:lnSpc>
              <a:spcBef>
                <a:spcPts val="1000"/>
              </a:spcBef>
              <a:spcAft>
                <a:spcPts val="0"/>
              </a:spcAft>
              <a:buClr>
                <a:srgbClr val="000000"/>
              </a:buClr>
              <a:buSzPts val="1400"/>
              <a:buFont typeface="Calibri"/>
              <a:buNone/>
            </a:pPr>
            <a:r>
              <a:rPr lang="en-GB" sz="1350" b="0" i="0" u="none" strike="noStrike" cap="none" dirty="0">
                <a:solidFill>
                  <a:srgbClr val="000000"/>
                </a:solidFill>
                <a:latin typeface="Calibri"/>
                <a:ea typeface="Calibri"/>
                <a:cs typeface="Calibri"/>
                <a:sym typeface="Calibri"/>
              </a:rPr>
              <a:t>Organisational Behaviour and Responsible Management</a:t>
            </a:r>
            <a:endParaRPr dirty="0"/>
          </a:p>
          <a:p>
            <a:pPr marL="0" marR="0" lvl="0" indent="0" algn="ctr" rtl="0">
              <a:lnSpc>
                <a:spcPct val="100000"/>
              </a:lnSpc>
              <a:spcBef>
                <a:spcPts val="1000"/>
              </a:spcBef>
              <a:spcAft>
                <a:spcPts val="0"/>
              </a:spcAft>
              <a:buClr>
                <a:srgbClr val="000000"/>
              </a:buClr>
              <a:buSzPts val="1400"/>
              <a:buFont typeface="Calibri"/>
              <a:buNone/>
            </a:pPr>
            <a:r>
              <a:rPr lang="en-GB" sz="1350" b="0" i="0" u="none" strike="noStrike" cap="none" dirty="0">
                <a:solidFill>
                  <a:srgbClr val="000000"/>
                </a:solidFill>
                <a:latin typeface="Calibri"/>
                <a:ea typeface="Calibri"/>
                <a:cs typeface="Calibri"/>
                <a:sym typeface="Calibri"/>
              </a:rPr>
              <a:t>Business Simulation</a:t>
            </a:r>
            <a:endParaRPr dirty="0"/>
          </a:p>
          <a:p>
            <a:pPr marL="0" marR="0" lvl="0" indent="0" algn="ctr" rtl="0">
              <a:lnSpc>
                <a:spcPct val="100000"/>
              </a:lnSpc>
              <a:spcBef>
                <a:spcPts val="1000"/>
              </a:spcBef>
              <a:spcAft>
                <a:spcPts val="0"/>
              </a:spcAft>
              <a:buClr>
                <a:srgbClr val="000000"/>
              </a:buClr>
              <a:buSzPts val="1400"/>
              <a:buFont typeface="Calibri"/>
              <a:buNone/>
            </a:pPr>
            <a:r>
              <a:rPr lang="en-GB" sz="1350" b="0" i="0" u="none" strike="noStrike" cap="none" dirty="0">
                <a:solidFill>
                  <a:srgbClr val="000000"/>
                </a:solidFill>
                <a:latin typeface="Calibri"/>
                <a:ea typeface="Calibri"/>
                <a:cs typeface="Calibri"/>
                <a:sym typeface="Calibri"/>
              </a:rPr>
              <a:t>Fundamentals of Marketing</a:t>
            </a:r>
            <a:endParaRPr sz="1350" b="0" i="0" u="none" strike="noStrike" cap="none" dirty="0">
              <a:solidFill>
                <a:srgbClr val="000000"/>
              </a:solidFill>
              <a:latin typeface="Arial"/>
              <a:ea typeface="Arial"/>
              <a:cs typeface="Arial"/>
              <a:sym typeface="Arial"/>
            </a:endParaRPr>
          </a:p>
        </p:txBody>
      </p:sp>
      <p:sp>
        <p:nvSpPr>
          <p:cNvPr id="10" name="Google Shape;270;p48"/>
          <p:cNvSpPr/>
          <p:nvPr/>
        </p:nvSpPr>
        <p:spPr>
          <a:xfrm>
            <a:off x="2172398" y="5970056"/>
            <a:ext cx="3357914" cy="564643"/>
          </a:xfrm>
          <a:prstGeom prst="roundRect">
            <a:avLst>
              <a:gd name="adj" fmla="val 16667"/>
            </a:avLst>
          </a:prstGeom>
          <a:solidFill>
            <a:schemeClr val="lt1"/>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43434"/>
              </a:buClr>
              <a:buSzPts val="1600"/>
              <a:buFont typeface="Calibri"/>
              <a:buNone/>
            </a:pPr>
            <a:r>
              <a:rPr lang="en-GB" sz="1600" b="1" i="0" u="none" strike="noStrike" cap="none" dirty="0">
                <a:solidFill>
                  <a:schemeClr val="dk1"/>
                </a:solidFill>
                <a:latin typeface="Calibri"/>
                <a:ea typeface="Calibri"/>
                <a:cs typeface="Calibri"/>
                <a:sym typeface="Calibri"/>
              </a:rPr>
              <a:t>Overall assessment: </a:t>
            </a:r>
            <a:endParaRPr dirty="0"/>
          </a:p>
          <a:p>
            <a:pPr marL="0" marR="0" lvl="0" indent="0" algn="ctr" rtl="0">
              <a:lnSpc>
                <a:spcPct val="90000"/>
              </a:lnSpc>
              <a:spcBef>
                <a:spcPts val="0"/>
              </a:spcBef>
              <a:spcAft>
                <a:spcPts val="0"/>
              </a:spcAft>
              <a:buClr>
                <a:srgbClr val="343434"/>
              </a:buClr>
              <a:buSzPts val="1600"/>
              <a:buFont typeface="Calibri"/>
              <a:buNone/>
            </a:pPr>
            <a:r>
              <a:rPr lang="en-GB" sz="1600" b="1" i="0" u="none" strike="noStrike" cap="none" dirty="0">
                <a:solidFill>
                  <a:schemeClr val="dk1"/>
                </a:solidFill>
                <a:latin typeface="Calibri"/>
                <a:ea typeface="Calibri"/>
                <a:cs typeface="Calibri"/>
                <a:sym typeface="Calibri"/>
              </a:rPr>
              <a:t>58% exams + 42% coursework</a:t>
            </a:r>
            <a:endParaRPr sz="1400" b="1" i="0" u="none" strike="noStrike" cap="none" dirty="0">
              <a:solidFill>
                <a:schemeClr val="dk1"/>
              </a:solidFill>
              <a:latin typeface="Calibri"/>
              <a:ea typeface="Calibri"/>
              <a:cs typeface="Calibri"/>
              <a:sym typeface="Calibri"/>
            </a:endParaRPr>
          </a:p>
        </p:txBody>
      </p:sp>
      <p:sp>
        <p:nvSpPr>
          <p:cNvPr id="11" name="Google Shape;271;p48"/>
          <p:cNvSpPr/>
          <p:nvPr/>
        </p:nvSpPr>
        <p:spPr>
          <a:xfrm>
            <a:off x="6698712" y="5970056"/>
            <a:ext cx="3563436" cy="564273"/>
          </a:xfrm>
          <a:prstGeom prst="roundRect">
            <a:avLst>
              <a:gd name="adj" fmla="val 16667"/>
            </a:avLst>
          </a:prstGeom>
          <a:solidFill>
            <a:schemeClr val="lt1"/>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GB" sz="1600" b="1" i="0" u="none" strike="noStrike" cap="none" dirty="0">
                <a:solidFill>
                  <a:srgbClr val="000000"/>
                </a:solidFill>
                <a:latin typeface="Calibri"/>
                <a:ea typeface="Calibri"/>
                <a:cs typeface="Calibri"/>
                <a:sym typeface="Calibri"/>
              </a:rPr>
              <a:t>Overall assessment: </a:t>
            </a:r>
            <a:endParaRPr dirty="0"/>
          </a:p>
          <a:p>
            <a:pPr marL="0" marR="0" lvl="0" indent="0" algn="ctr" rtl="0">
              <a:lnSpc>
                <a:spcPct val="100000"/>
              </a:lnSpc>
              <a:spcBef>
                <a:spcPts val="0"/>
              </a:spcBef>
              <a:spcAft>
                <a:spcPts val="0"/>
              </a:spcAft>
              <a:buClr>
                <a:srgbClr val="000000"/>
              </a:buClr>
              <a:buSzPts val="1600"/>
              <a:buFont typeface="Calibri"/>
              <a:buNone/>
            </a:pPr>
            <a:r>
              <a:rPr lang="en-GB" sz="1600" b="1" i="0" u="none" strike="noStrike" cap="none" dirty="0">
                <a:solidFill>
                  <a:srgbClr val="000000"/>
                </a:solidFill>
                <a:latin typeface="Calibri"/>
                <a:ea typeface="Calibri"/>
                <a:cs typeface="Calibri"/>
                <a:sym typeface="Calibri"/>
              </a:rPr>
              <a:t>33% exams + 67% coursework</a:t>
            </a:r>
            <a:endParaRPr sz="1600" b="0" i="0" u="none" strike="noStrike" cap="none" dirty="0">
              <a:solidFill>
                <a:srgbClr val="000000"/>
              </a:solidFill>
              <a:latin typeface="Calibri"/>
              <a:ea typeface="Calibri"/>
              <a:cs typeface="Calibri"/>
              <a:sym typeface="Calibri"/>
            </a:endParaRPr>
          </a:p>
        </p:txBody>
      </p:sp>
      <p:cxnSp>
        <p:nvCxnSpPr>
          <p:cNvPr id="12" name="Google Shape;272;p48"/>
          <p:cNvCxnSpPr/>
          <p:nvPr/>
        </p:nvCxnSpPr>
        <p:spPr>
          <a:xfrm>
            <a:off x="5530312" y="6245226"/>
            <a:ext cx="1168400" cy="0"/>
          </a:xfrm>
          <a:prstGeom prst="straightConnector1">
            <a:avLst/>
          </a:prstGeom>
          <a:noFill/>
          <a:ln w="9525" cap="flat" cmpd="sng">
            <a:solidFill>
              <a:srgbClr val="BCBCBC"/>
            </a:solidFill>
            <a:prstDash val="solid"/>
            <a:miter lim="800000"/>
            <a:headEnd type="triangle" w="med" len="med"/>
            <a:tailEnd type="triangle" w="med" len="med"/>
          </a:ln>
        </p:spPr>
      </p:cxnSp>
      <p:sp>
        <p:nvSpPr>
          <p:cNvPr id="13" name="Google Shape;273;p48"/>
          <p:cNvSpPr/>
          <p:nvPr/>
        </p:nvSpPr>
        <p:spPr>
          <a:xfrm>
            <a:off x="6801473" y="2106045"/>
            <a:ext cx="3357914" cy="574653"/>
          </a:xfrm>
          <a:prstGeom prst="roundRect">
            <a:avLst>
              <a:gd name="adj" fmla="val 16667"/>
            </a:avLst>
          </a:prstGeom>
          <a:solidFill>
            <a:schemeClr val="lt1"/>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dirty="0">
                <a:solidFill>
                  <a:srgbClr val="000000"/>
                </a:solidFill>
                <a:latin typeface="Calibri"/>
                <a:ea typeface="Calibri"/>
                <a:cs typeface="Calibri"/>
                <a:sym typeface="Calibri"/>
              </a:rPr>
              <a:t>BA (hons) Business and Management</a:t>
            </a:r>
            <a:endParaRPr sz="1800" b="0" i="0" u="none" strike="noStrike" cap="none" dirty="0">
              <a:solidFill>
                <a:srgbClr val="000000"/>
              </a:solidFill>
              <a:latin typeface="Calibri"/>
              <a:ea typeface="Calibri"/>
              <a:cs typeface="Calibri"/>
              <a:sym typeface="Calibri"/>
            </a:endParaRPr>
          </a:p>
        </p:txBody>
      </p:sp>
      <p:cxnSp>
        <p:nvCxnSpPr>
          <p:cNvPr id="14" name="Google Shape;274;p48"/>
          <p:cNvCxnSpPr/>
          <p:nvPr/>
        </p:nvCxnSpPr>
        <p:spPr>
          <a:xfrm>
            <a:off x="5574272" y="2372378"/>
            <a:ext cx="1168400" cy="0"/>
          </a:xfrm>
          <a:prstGeom prst="straightConnector1">
            <a:avLst/>
          </a:prstGeom>
          <a:noFill/>
          <a:ln w="9525" cap="flat" cmpd="sng">
            <a:solidFill>
              <a:srgbClr val="BCBCBC"/>
            </a:solidFill>
            <a:prstDash val="solid"/>
            <a:miter lim="800000"/>
            <a:headEnd type="triangle" w="med" len="med"/>
            <a:tailEnd type="triangle" w="med" len="med"/>
          </a:ln>
        </p:spPr>
      </p:cxn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26075380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GB" dirty="0" smtClean="0">
                <a:solidFill>
                  <a:srgbClr val="621360"/>
                </a:solidFill>
              </a:rPr>
              <a:t>LEAGUE TABLES AND RANKINGS</a:t>
            </a:r>
            <a:endParaRPr dirty="0">
              <a:solidFill>
                <a:srgbClr val="621360"/>
              </a:solidFill>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pic>
        <p:nvPicPr>
          <p:cNvPr id="3" name="Picture 2"/>
          <p:cNvPicPr preferRelativeResize="0">
            <a:picLocks/>
          </p:cNvPicPr>
          <p:nvPr/>
        </p:nvPicPr>
        <p:blipFill>
          <a:blip r:embed="rId4"/>
          <a:stretch>
            <a:fillRect/>
          </a:stretch>
        </p:blipFill>
        <p:spPr>
          <a:xfrm>
            <a:off x="1431927" y="2078136"/>
            <a:ext cx="7020000" cy="4320000"/>
          </a:xfrm>
          <a:prstGeom prst="rect">
            <a:avLst/>
          </a:prstGeom>
        </p:spPr>
      </p:pic>
      <p:grpSp>
        <p:nvGrpSpPr>
          <p:cNvPr id="7" name="Group 6"/>
          <p:cNvGrpSpPr/>
          <p:nvPr/>
        </p:nvGrpSpPr>
        <p:grpSpPr>
          <a:xfrm>
            <a:off x="1391525" y="2013543"/>
            <a:ext cx="10086849" cy="4542169"/>
            <a:chOff x="1289111" y="2010340"/>
            <a:chExt cx="10086849" cy="4542169"/>
          </a:xfrm>
        </p:grpSpPr>
        <p:grpSp>
          <p:nvGrpSpPr>
            <p:cNvPr id="2" name="Group 1"/>
            <p:cNvGrpSpPr/>
            <p:nvPr/>
          </p:nvGrpSpPr>
          <p:grpSpPr>
            <a:xfrm>
              <a:off x="8765628" y="2010340"/>
              <a:ext cx="2610332" cy="4542169"/>
              <a:chOff x="8607125" y="2259723"/>
              <a:chExt cx="2092406" cy="4196224"/>
            </a:xfrm>
          </p:grpSpPr>
          <p:sp>
            <p:nvSpPr>
              <p:cNvPr id="8" name="Rectangle 7"/>
              <p:cNvSpPr/>
              <p:nvPr/>
            </p:nvSpPr>
            <p:spPr>
              <a:xfrm>
                <a:off x="8635117" y="5392352"/>
                <a:ext cx="1986778" cy="477318"/>
              </a:xfrm>
              <a:prstGeom prst="rect">
                <a:avLst/>
              </a:prstGeom>
              <a:solidFill>
                <a:srgbClr val="76BE2A"/>
              </a:solidFill>
              <a:ln>
                <a:solidFill>
                  <a:srgbClr val="76B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9" name="Rectangle 8"/>
              <p:cNvSpPr/>
              <p:nvPr/>
            </p:nvSpPr>
            <p:spPr>
              <a:xfrm>
                <a:off x="10141706" y="6170779"/>
                <a:ext cx="457869" cy="106899"/>
              </a:xfrm>
              <a:prstGeom prst="rect">
                <a:avLst/>
              </a:prstGeom>
              <a:solidFill>
                <a:srgbClr val="76BE2A"/>
              </a:solidFill>
              <a:ln>
                <a:solidFill>
                  <a:srgbClr val="76B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0" name="Rectangle 9"/>
              <p:cNvSpPr/>
              <p:nvPr/>
            </p:nvSpPr>
            <p:spPr>
              <a:xfrm>
                <a:off x="8628962" y="4043403"/>
                <a:ext cx="1956257" cy="479272"/>
              </a:xfrm>
              <a:prstGeom prst="rect">
                <a:avLst/>
              </a:prstGeom>
              <a:solidFill>
                <a:srgbClr val="E5007E"/>
              </a:solidFill>
              <a:ln>
                <a:solidFill>
                  <a:srgbClr val="E50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1" name="Rectangle 10"/>
              <p:cNvSpPr/>
              <p:nvPr/>
            </p:nvSpPr>
            <p:spPr>
              <a:xfrm>
                <a:off x="10141706" y="4801409"/>
                <a:ext cx="473129" cy="150072"/>
              </a:xfrm>
              <a:prstGeom prst="rect">
                <a:avLst/>
              </a:prstGeom>
              <a:solidFill>
                <a:srgbClr val="E5007E"/>
              </a:solidFill>
              <a:ln>
                <a:solidFill>
                  <a:srgbClr val="E50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12" name="Picture 11"/>
              <p:cNvPicPr>
                <a:picLocks/>
              </p:cNvPicPr>
              <p:nvPr/>
            </p:nvPicPr>
            <p:blipFill>
              <a:blip r:embed="rId5"/>
              <a:stretch>
                <a:fillRect/>
              </a:stretch>
            </p:blipFill>
            <p:spPr>
              <a:xfrm>
                <a:off x="8616229" y="2259723"/>
                <a:ext cx="2082397" cy="1388850"/>
              </a:xfrm>
              <a:prstGeom prst="rect">
                <a:avLst/>
              </a:prstGeom>
            </p:spPr>
          </p:pic>
          <p:pic>
            <p:nvPicPr>
              <p:cNvPr id="13" name="Picture 12"/>
              <p:cNvPicPr>
                <a:picLocks/>
              </p:cNvPicPr>
              <p:nvPr/>
            </p:nvPicPr>
            <p:blipFill>
              <a:blip r:embed="rId6"/>
              <a:stretch>
                <a:fillRect/>
              </a:stretch>
            </p:blipFill>
            <p:spPr>
              <a:xfrm>
                <a:off x="8616229" y="5062618"/>
                <a:ext cx="2082397" cy="1388850"/>
              </a:xfrm>
              <a:prstGeom prst="rect">
                <a:avLst/>
              </a:prstGeom>
            </p:spPr>
          </p:pic>
          <p:pic>
            <p:nvPicPr>
              <p:cNvPr id="14" name="Picture 13"/>
              <p:cNvPicPr>
                <a:picLocks/>
              </p:cNvPicPr>
              <p:nvPr/>
            </p:nvPicPr>
            <p:blipFill>
              <a:blip r:embed="rId7"/>
              <a:stretch>
                <a:fillRect/>
              </a:stretch>
            </p:blipFill>
            <p:spPr>
              <a:xfrm>
                <a:off x="8617134" y="3652858"/>
                <a:ext cx="2082397" cy="1388850"/>
              </a:xfrm>
              <a:prstGeom prst="rect">
                <a:avLst/>
              </a:prstGeom>
            </p:spPr>
          </p:pic>
          <p:sp>
            <p:nvSpPr>
              <p:cNvPr id="15" name="TextBox 14"/>
              <p:cNvSpPr txBox="1"/>
              <p:nvPr/>
            </p:nvSpPr>
            <p:spPr>
              <a:xfrm>
                <a:off x="8671022" y="2639205"/>
                <a:ext cx="1671049" cy="710838"/>
              </a:xfrm>
              <a:prstGeom prst="rect">
                <a:avLst/>
              </a:prstGeom>
              <a:noFill/>
            </p:spPr>
            <p:txBody>
              <a:bodyPr wrap="square" rtlCol="0">
                <a:spAutoFit/>
              </a:bodyPr>
              <a:lstStyle/>
              <a:p>
                <a:r>
                  <a:rPr lang="en-GB" sz="4400" b="1" dirty="0" smtClean="0">
                    <a:solidFill>
                      <a:schemeClr val="bg1"/>
                    </a:solidFill>
                    <a:latin typeface="Ebrima" panose="02000000000000000000" pitchFamily="2" charset="0"/>
                    <a:ea typeface="Ebrima" panose="02000000000000000000" pitchFamily="2" charset="0"/>
                    <a:cs typeface="Ebrima" panose="02000000000000000000" pitchFamily="2" charset="0"/>
                  </a:rPr>
                  <a:t>TOP 5</a:t>
                </a:r>
                <a:endParaRPr lang="en-GB" sz="44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6" name="TextBox 15"/>
              <p:cNvSpPr txBox="1"/>
              <p:nvPr/>
            </p:nvSpPr>
            <p:spPr>
              <a:xfrm>
                <a:off x="10223713" y="3408495"/>
                <a:ext cx="468080" cy="255902"/>
              </a:xfrm>
              <a:prstGeom prst="rect">
                <a:avLst/>
              </a:prstGeom>
              <a:noFill/>
            </p:spPr>
            <p:txBody>
              <a:bodyPr wrap="square" rtlCol="0">
                <a:spAutoFit/>
              </a:bodyPr>
              <a:lstStyle/>
              <a:p>
                <a:r>
                  <a:rPr lang="en-GB" sz="1200" b="1" dirty="0" smtClean="0">
                    <a:solidFill>
                      <a:schemeClr val="bg1"/>
                    </a:solidFill>
                    <a:latin typeface="Ebrima" panose="02000000000000000000" pitchFamily="2" charset="0"/>
                    <a:ea typeface="Ebrima" panose="02000000000000000000" pitchFamily="2" charset="0"/>
                    <a:cs typeface="Ebrima" panose="02000000000000000000" pitchFamily="2" charset="0"/>
                  </a:rPr>
                  <a:t>2021</a:t>
                </a:r>
                <a:endParaRPr lang="en-GB" sz="12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7" name="TextBox 16"/>
              <p:cNvSpPr txBox="1"/>
              <p:nvPr/>
            </p:nvSpPr>
            <p:spPr>
              <a:xfrm>
                <a:off x="8679911" y="3992389"/>
                <a:ext cx="1971517" cy="710838"/>
              </a:xfrm>
              <a:prstGeom prst="rect">
                <a:avLst/>
              </a:prstGeom>
              <a:noFill/>
            </p:spPr>
            <p:txBody>
              <a:bodyPr wrap="square" rtlCol="0">
                <a:spAutoFit/>
              </a:bodyPr>
              <a:lstStyle/>
              <a:p>
                <a:r>
                  <a:rPr lang="en-GB" sz="4400" b="1" dirty="0" smtClean="0">
                    <a:solidFill>
                      <a:schemeClr val="bg1"/>
                    </a:solidFill>
                    <a:latin typeface="Ebrima" panose="02000000000000000000" pitchFamily="2" charset="0"/>
                    <a:ea typeface="Ebrima" panose="02000000000000000000" pitchFamily="2" charset="0"/>
                    <a:cs typeface="Ebrima" panose="02000000000000000000" pitchFamily="2" charset="0"/>
                  </a:rPr>
                  <a:t>TOP 12</a:t>
                </a:r>
                <a:endParaRPr lang="en-GB" sz="44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8" name="TextBox 17"/>
              <p:cNvSpPr txBox="1"/>
              <p:nvPr/>
            </p:nvSpPr>
            <p:spPr>
              <a:xfrm>
                <a:off x="10215513" y="4799059"/>
                <a:ext cx="468080" cy="255902"/>
              </a:xfrm>
              <a:prstGeom prst="rect">
                <a:avLst/>
              </a:prstGeom>
              <a:noFill/>
            </p:spPr>
            <p:txBody>
              <a:bodyPr wrap="square" rtlCol="0">
                <a:spAutoFit/>
              </a:bodyPr>
              <a:lstStyle/>
              <a:p>
                <a:r>
                  <a:rPr lang="en-GB" sz="1200" b="1" dirty="0" smtClean="0">
                    <a:solidFill>
                      <a:schemeClr val="bg1"/>
                    </a:solidFill>
                    <a:latin typeface="Ebrima" panose="02000000000000000000" pitchFamily="2" charset="0"/>
                    <a:ea typeface="Ebrima" panose="02000000000000000000" pitchFamily="2" charset="0"/>
                    <a:cs typeface="Ebrima" panose="02000000000000000000" pitchFamily="2" charset="0"/>
                  </a:rPr>
                  <a:t>2021</a:t>
                </a:r>
                <a:endParaRPr lang="en-GB" sz="12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9" name="TextBox 18"/>
              <p:cNvSpPr txBox="1"/>
              <p:nvPr/>
            </p:nvSpPr>
            <p:spPr>
              <a:xfrm>
                <a:off x="10191656" y="6200045"/>
                <a:ext cx="468080" cy="255902"/>
              </a:xfrm>
              <a:prstGeom prst="rect">
                <a:avLst/>
              </a:prstGeom>
              <a:noFill/>
            </p:spPr>
            <p:txBody>
              <a:bodyPr wrap="square" rtlCol="0">
                <a:spAutoFit/>
              </a:bodyPr>
              <a:lstStyle/>
              <a:p>
                <a:r>
                  <a:rPr lang="en-GB" sz="1200" b="1" dirty="0" smtClean="0">
                    <a:solidFill>
                      <a:schemeClr val="bg1"/>
                    </a:solidFill>
                    <a:latin typeface="Ebrima" panose="02000000000000000000" pitchFamily="2" charset="0"/>
                    <a:ea typeface="Ebrima" panose="02000000000000000000" pitchFamily="2" charset="0"/>
                    <a:cs typeface="Ebrima" panose="02000000000000000000" pitchFamily="2" charset="0"/>
                  </a:rPr>
                  <a:t>2021</a:t>
                </a:r>
                <a:endParaRPr lang="en-GB" sz="12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20" name="Picture 19"/>
              <p:cNvPicPr>
                <a:picLocks noChangeAspect="1"/>
              </p:cNvPicPr>
              <p:nvPr/>
            </p:nvPicPr>
            <p:blipFill>
              <a:blip r:embed="rId8"/>
              <a:stretch>
                <a:fillRect/>
              </a:stretch>
            </p:blipFill>
            <p:spPr>
              <a:xfrm>
                <a:off x="8936513" y="6010934"/>
                <a:ext cx="1682966" cy="229365"/>
              </a:xfrm>
              <a:prstGeom prst="rect">
                <a:avLst/>
              </a:prstGeom>
            </p:spPr>
          </p:pic>
          <p:sp>
            <p:nvSpPr>
              <p:cNvPr id="21" name="TextBox 20"/>
              <p:cNvSpPr txBox="1"/>
              <p:nvPr/>
            </p:nvSpPr>
            <p:spPr>
              <a:xfrm>
                <a:off x="8648657" y="5405754"/>
                <a:ext cx="1971517" cy="710838"/>
              </a:xfrm>
              <a:prstGeom prst="rect">
                <a:avLst/>
              </a:prstGeom>
              <a:noFill/>
            </p:spPr>
            <p:txBody>
              <a:bodyPr wrap="square" rtlCol="0">
                <a:spAutoFit/>
              </a:bodyPr>
              <a:lstStyle/>
              <a:p>
                <a:r>
                  <a:rPr lang="en-GB" sz="4400" b="1" dirty="0" smtClean="0">
                    <a:solidFill>
                      <a:schemeClr val="bg1"/>
                    </a:solidFill>
                    <a:latin typeface="Ebrima" panose="02000000000000000000" pitchFamily="2" charset="0"/>
                    <a:ea typeface="Ebrima" panose="02000000000000000000" pitchFamily="2" charset="0"/>
                    <a:cs typeface="Ebrima" panose="02000000000000000000" pitchFamily="2" charset="0"/>
                  </a:rPr>
                  <a:t>TOP 12</a:t>
                </a:r>
                <a:endParaRPr lang="en-GB" sz="44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22" name="Picture 21"/>
              <p:cNvPicPr>
                <a:picLocks noChangeAspect="1"/>
              </p:cNvPicPr>
              <p:nvPr/>
            </p:nvPicPr>
            <p:blipFill>
              <a:blip r:embed="rId9"/>
              <a:stretch>
                <a:fillRect/>
              </a:stretch>
            </p:blipFill>
            <p:spPr>
              <a:xfrm>
                <a:off x="8607125" y="5137986"/>
                <a:ext cx="1978094" cy="345498"/>
              </a:xfrm>
              <a:prstGeom prst="rect">
                <a:avLst/>
              </a:prstGeom>
            </p:spPr>
          </p:pic>
          <p:sp>
            <p:nvSpPr>
              <p:cNvPr id="23" name="Rectangle 22"/>
              <p:cNvSpPr/>
              <p:nvPr/>
            </p:nvSpPr>
            <p:spPr>
              <a:xfrm>
                <a:off x="8649794" y="5098613"/>
                <a:ext cx="1972101" cy="357186"/>
              </a:xfrm>
              <a:prstGeom prst="rect">
                <a:avLst/>
              </a:prstGeom>
              <a:solidFill>
                <a:srgbClr val="E17300"/>
              </a:solidFill>
              <a:ln>
                <a:solidFill>
                  <a:srgbClr val="E1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smtClean="0">
                    <a:latin typeface="Calibri" panose="020F0502020204030204" pitchFamily="34" charset="0"/>
                    <a:cs typeface="Calibri" panose="020F0502020204030204" pitchFamily="34" charset="0"/>
                  </a:rPr>
                  <a:t>OUR</a:t>
                </a:r>
                <a:r>
                  <a:rPr lang="en-GB" b="1" dirty="0" smtClean="0">
                    <a:latin typeface="Calibri" panose="020F0502020204030204" pitchFamily="34" charset="0"/>
                    <a:cs typeface="Calibri" panose="020F0502020204030204" pitchFamily="34" charset="0"/>
                  </a:rPr>
                  <a:t> </a:t>
                </a:r>
                <a:r>
                  <a:rPr lang="en-GB" sz="2400" b="1" dirty="0" smtClean="0">
                    <a:latin typeface="Calibri" panose="020F0502020204030204" pitchFamily="34" charset="0"/>
                    <a:cs typeface="Calibri" panose="020F0502020204030204" pitchFamily="34" charset="0"/>
                  </a:rPr>
                  <a:t>NURSING</a:t>
                </a:r>
                <a:r>
                  <a:rPr lang="en-GB" b="1" dirty="0" smtClean="0">
                    <a:latin typeface="Calibri" panose="020F0502020204030204" pitchFamily="34" charset="0"/>
                    <a:cs typeface="Calibri" panose="020F0502020204030204" pitchFamily="34" charset="0"/>
                  </a:rPr>
                  <a:t> </a:t>
                </a:r>
              </a:p>
              <a:p>
                <a:r>
                  <a:rPr lang="en-GB" sz="1200" b="1" dirty="0" smtClean="0">
                    <a:latin typeface="Calibri" panose="020F0502020204030204" pitchFamily="34" charset="0"/>
                    <a:cs typeface="Calibri" panose="020F0502020204030204" pitchFamily="34" charset="0"/>
                  </a:rPr>
                  <a:t>COURSES ARE</a:t>
                </a:r>
                <a:endParaRPr lang="en-GB" sz="1200" b="1" dirty="0">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a:blip r:embed="rId10"/>
              <a:stretch>
                <a:fillRect/>
              </a:stretch>
            </p:blipFill>
            <p:spPr>
              <a:xfrm>
                <a:off x="8628961" y="3696498"/>
                <a:ext cx="2030774" cy="359931"/>
              </a:xfrm>
              <a:prstGeom prst="rect">
                <a:avLst/>
              </a:prstGeom>
            </p:spPr>
          </p:pic>
          <p:sp>
            <p:nvSpPr>
              <p:cNvPr id="25" name="Rectangle 24"/>
              <p:cNvSpPr/>
              <p:nvPr/>
            </p:nvSpPr>
            <p:spPr>
              <a:xfrm>
                <a:off x="8671022" y="3689524"/>
                <a:ext cx="1972101" cy="357186"/>
              </a:xfrm>
              <a:prstGeom prst="rect">
                <a:avLst/>
              </a:prstGeom>
              <a:solidFill>
                <a:srgbClr val="E5007E"/>
              </a:solidFill>
              <a:ln>
                <a:solidFill>
                  <a:srgbClr val="E50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smtClean="0">
                    <a:latin typeface="Calibri" panose="020F0502020204030204" pitchFamily="34" charset="0"/>
                    <a:cs typeface="Calibri" panose="020F0502020204030204" pitchFamily="34" charset="0"/>
                  </a:rPr>
                  <a:t>OUR</a:t>
                </a:r>
                <a:r>
                  <a:rPr lang="en-GB" b="1" dirty="0" smtClean="0">
                    <a:latin typeface="Calibri" panose="020F0502020204030204" pitchFamily="34" charset="0"/>
                    <a:cs typeface="Calibri" panose="020F0502020204030204" pitchFamily="34" charset="0"/>
                  </a:rPr>
                  <a:t> </a:t>
                </a:r>
                <a:r>
                  <a:rPr lang="en-GB" sz="2400" b="1" dirty="0" smtClean="0">
                    <a:latin typeface="Calibri" panose="020F0502020204030204" pitchFamily="34" charset="0"/>
                    <a:cs typeface="Calibri" panose="020F0502020204030204" pitchFamily="34" charset="0"/>
                  </a:rPr>
                  <a:t>JOURNALISM</a:t>
                </a:r>
                <a:endParaRPr lang="en-GB" b="1" dirty="0" smtClean="0">
                  <a:latin typeface="Calibri" panose="020F0502020204030204" pitchFamily="34" charset="0"/>
                  <a:cs typeface="Calibri" panose="020F0502020204030204" pitchFamily="34" charset="0"/>
                </a:endParaRPr>
              </a:p>
              <a:p>
                <a:r>
                  <a:rPr lang="en-GB" sz="1200" b="1" dirty="0" smtClean="0">
                    <a:latin typeface="Calibri" panose="020F0502020204030204" pitchFamily="34" charset="0"/>
                    <a:cs typeface="Calibri" panose="020F0502020204030204" pitchFamily="34" charset="0"/>
                  </a:rPr>
                  <a:t>COURSES ARE</a:t>
                </a:r>
                <a:endParaRPr lang="en-GB" sz="1200" b="1" dirty="0">
                  <a:latin typeface="Calibri" panose="020F0502020204030204" pitchFamily="34" charset="0"/>
                  <a:cs typeface="Calibri" panose="020F0502020204030204" pitchFamily="34" charset="0"/>
                </a:endParaRPr>
              </a:p>
            </p:txBody>
          </p:sp>
          <p:sp>
            <p:nvSpPr>
              <p:cNvPr id="26" name="Rectangle 25"/>
              <p:cNvSpPr/>
              <p:nvPr/>
            </p:nvSpPr>
            <p:spPr>
              <a:xfrm>
                <a:off x="8656800" y="2309872"/>
                <a:ext cx="1972101" cy="357186"/>
              </a:xfrm>
              <a:prstGeom prst="rect">
                <a:avLst/>
              </a:prstGeom>
              <a:solidFill>
                <a:srgbClr val="76BE2A"/>
              </a:solidFill>
              <a:ln>
                <a:solidFill>
                  <a:srgbClr val="76B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smtClean="0">
                    <a:latin typeface="Calibri" panose="020F0502020204030204" pitchFamily="34" charset="0"/>
                    <a:cs typeface="Calibri" panose="020F0502020204030204" pitchFamily="34" charset="0"/>
                  </a:rPr>
                  <a:t>OUR</a:t>
                </a:r>
                <a:r>
                  <a:rPr lang="en-GB" b="1" dirty="0" smtClean="0">
                    <a:latin typeface="Calibri" panose="020F0502020204030204" pitchFamily="34" charset="0"/>
                    <a:cs typeface="Calibri" panose="020F0502020204030204" pitchFamily="34" charset="0"/>
                  </a:rPr>
                  <a:t> </a:t>
                </a:r>
                <a:r>
                  <a:rPr lang="en-GB" sz="2400" b="1" dirty="0" smtClean="0">
                    <a:latin typeface="Calibri" panose="020F0502020204030204" pitchFamily="34" charset="0"/>
                    <a:cs typeface="Calibri" panose="020F0502020204030204" pitchFamily="34" charset="0"/>
                  </a:rPr>
                  <a:t>BIOSCIENCES</a:t>
                </a:r>
                <a:endParaRPr lang="en-GB" b="1" dirty="0" smtClean="0">
                  <a:latin typeface="Calibri" panose="020F0502020204030204" pitchFamily="34" charset="0"/>
                  <a:cs typeface="Calibri" panose="020F0502020204030204" pitchFamily="34" charset="0"/>
                </a:endParaRPr>
              </a:p>
              <a:p>
                <a:r>
                  <a:rPr lang="en-GB" sz="1200" b="1" dirty="0" smtClean="0">
                    <a:latin typeface="Calibri" panose="020F0502020204030204" pitchFamily="34" charset="0"/>
                    <a:cs typeface="Calibri" panose="020F0502020204030204" pitchFamily="34" charset="0"/>
                  </a:rPr>
                  <a:t>COURSES ARE</a:t>
                </a:r>
                <a:endParaRPr lang="en-GB" sz="1200" b="1" dirty="0">
                  <a:latin typeface="Calibri" panose="020F0502020204030204" pitchFamily="34" charset="0"/>
                  <a:cs typeface="Calibri" panose="020F0502020204030204" pitchFamily="34" charset="0"/>
                </a:endParaRPr>
              </a:p>
            </p:txBody>
          </p:sp>
        </p:grpSp>
        <p:pic>
          <p:nvPicPr>
            <p:cNvPr id="5" name="Picture 4"/>
            <p:cNvPicPr preferRelativeResize="0">
              <a:picLocks/>
            </p:cNvPicPr>
            <p:nvPr/>
          </p:nvPicPr>
          <p:blipFill>
            <a:blip r:embed="rId11"/>
            <a:stretch>
              <a:fillRect/>
            </a:stretch>
          </p:blipFill>
          <p:spPr>
            <a:xfrm>
              <a:off x="1289111" y="2110003"/>
              <a:ext cx="7020000" cy="4320000"/>
            </a:xfrm>
            <a:prstGeom prst="rect">
              <a:avLst/>
            </a:prstGeom>
          </p:spPr>
        </p:pic>
      </p:grpSp>
    </p:spTree>
    <p:extLst>
      <p:ext uri="{BB962C8B-B14F-4D97-AF65-F5344CB8AC3E}">
        <p14:creationId xmlns:p14="http://schemas.microsoft.com/office/powerpoint/2010/main" val="95506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71"/>
        <p:cNvGrpSpPr/>
        <p:nvPr/>
      </p:nvGrpSpPr>
      <p:grpSpPr>
        <a:xfrm>
          <a:off x="0" y="0"/>
          <a:ext cx="0" cy="0"/>
          <a:chOff x="0" y="0"/>
          <a:chExt cx="0" cy="0"/>
        </a:xfrm>
      </p:grpSpPr>
      <p:sp>
        <p:nvSpPr>
          <p:cNvPr id="4" name="Google Shape;367;p46"/>
          <p:cNvSpPr txBox="1">
            <a:spLocks noGrp="1"/>
          </p:cNvSpPr>
          <p:nvPr>
            <p:ph type="body" idx="1"/>
          </p:nvPr>
        </p:nvSpPr>
        <p:spPr>
          <a:xfrm>
            <a:off x="322263" y="4283075"/>
            <a:ext cx="4465637" cy="2257425"/>
          </a:xfrm>
          <a:prstGeom prst="rect">
            <a:avLst/>
          </a:prstGeom>
          <a:solidFill>
            <a:srgbClr val="621260"/>
          </a:solidFill>
          <a:ln>
            <a:noFill/>
          </a:ln>
        </p:spPr>
        <p:txBody>
          <a:bodyPr spcFirstLastPara="1" wrap="square" lIns="91425" tIns="45700" rIns="91425" bIns="45700" anchor="ctr" anchorCtr="0">
            <a:noAutofit/>
          </a:bodyPr>
          <a:lstStyle/>
          <a:p>
            <a:pPr marL="228600" lvl="0" indent="-76200" algn="ctr" rtl="0">
              <a:lnSpc>
                <a:spcPct val="90000"/>
              </a:lnSpc>
              <a:spcBef>
                <a:spcPts val="0"/>
              </a:spcBef>
              <a:spcAft>
                <a:spcPts val="0"/>
              </a:spcAft>
              <a:buClr>
                <a:schemeClr val="lt1"/>
              </a:buClr>
              <a:buSzPts val="2400"/>
              <a:buNone/>
            </a:pPr>
            <a:r>
              <a:rPr lang="en-GB" sz="4000" b="1" dirty="0" smtClean="0"/>
              <a:t>KNOW HOW YOU</a:t>
            </a:r>
          </a:p>
          <a:p>
            <a:pPr marL="228600" lvl="0" indent="-76200" algn="ctr" rtl="0">
              <a:lnSpc>
                <a:spcPct val="90000"/>
              </a:lnSpc>
              <a:spcBef>
                <a:spcPts val="0"/>
              </a:spcBef>
              <a:spcAft>
                <a:spcPts val="0"/>
              </a:spcAft>
              <a:buClr>
                <a:schemeClr val="lt1"/>
              </a:buClr>
              <a:buSzPts val="2400"/>
              <a:buNone/>
            </a:pPr>
            <a:r>
              <a:rPr lang="en-GB" sz="4000" b="1" dirty="0" smtClean="0"/>
              <a:t>LEARN BEST</a:t>
            </a:r>
            <a:endParaRPr sz="40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5157828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GB" dirty="0" smtClean="0">
                <a:solidFill>
                  <a:srgbClr val="621360"/>
                </a:solidFill>
              </a:rPr>
              <a:t>YOUR BEST BEGINS WITH NEW WAYS OF LEARNING</a:t>
            </a:r>
            <a:endParaRPr dirty="0">
              <a:solidFill>
                <a:srgbClr val="621360"/>
              </a:solidFill>
            </a:endParaRPr>
          </a:p>
        </p:txBody>
      </p:sp>
      <p:grpSp>
        <p:nvGrpSpPr>
          <p:cNvPr id="4" name="Google Shape;300;p12"/>
          <p:cNvGrpSpPr/>
          <p:nvPr/>
        </p:nvGrpSpPr>
        <p:grpSpPr>
          <a:xfrm>
            <a:off x="1282263" y="2027014"/>
            <a:ext cx="2176477" cy="1429063"/>
            <a:chOff x="699370" y="1198495"/>
            <a:chExt cx="2159643" cy="1727703"/>
          </a:xfrm>
        </p:grpSpPr>
        <p:sp>
          <p:nvSpPr>
            <p:cNvPr id="5" name="Google Shape;301;p12"/>
            <p:cNvSpPr/>
            <p:nvPr/>
          </p:nvSpPr>
          <p:spPr>
            <a:xfrm>
              <a:off x="699370" y="1198495"/>
              <a:ext cx="1605729" cy="158443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grpSp>
          <p:nvGrpSpPr>
            <p:cNvPr id="6" name="Google Shape;302;p12"/>
            <p:cNvGrpSpPr/>
            <p:nvPr/>
          </p:nvGrpSpPr>
          <p:grpSpPr>
            <a:xfrm>
              <a:off x="1863263" y="2054252"/>
              <a:ext cx="995750" cy="871946"/>
              <a:chOff x="1753000" y="2130620"/>
              <a:chExt cx="995750" cy="871946"/>
            </a:xfrm>
          </p:grpSpPr>
          <p:sp>
            <p:nvSpPr>
              <p:cNvPr id="7" name="Google Shape;303;p12"/>
              <p:cNvSpPr/>
              <p:nvPr/>
            </p:nvSpPr>
            <p:spPr>
              <a:xfrm>
                <a:off x="1753000" y="2130620"/>
                <a:ext cx="953389" cy="871946"/>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Calibri"/>
                  <a:ea typeface="Calibri"/>
                  <a:cs typeface="Calibri"/>
                  <a:sym typeface="Calibri"/>
                </a:endParaRPr>
              </a:p>
            </p:txBody>
          </p:sp>
          <p:sp>
            <p:nvSpPr>
              <p:cNvPr id="8" name="Google Shape;304;p12"/>
              <p:cNvSpPr txBox="1"/>
              <p:nvPr/>
            </p:nvSpPr>
            <p:spPr>
              <a:xfrm>
                <a:off x="1838598" y="2429635"/>
                <a:ext cx="910152" cy="27645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FFFFFF"/>
                  </a:buClr>
                  <a:buSzPts val="1200"/>
                  <a:buFont typeface="Calibri"/>
                  <a:buNone/>
                </a:pPr>
                <a:r>
                  <a:rPr lang="en-GB" sz="1200" b="1" i="0" u="none" strike="noStrike" cap="none" dirty="0">
                    <a:solidFill>
                      <a:srgbClr val="FFFFFF"/>
                    </a:solidFill>
                    <a:latin typeface="Calibri"/>
                    <a:ea typeface="Calibri"/>
                    <a:cs typeface="Calibri"/>
                    <a:sym typeface="Calibri"/>
                  </a:rPr>
                  <a:t>LECTURES</a:t>
                </a:r>
                <a:endParaRPr sz="1400" b="0" i="0" u="none" strike="noStrike" cap="none" dirty="0">
                  <a:solidFill>
                    <a:srgbClr val="000000"/>
                  </a:solidFill>
                  <a:latin typeface="Arial"/>
                  <a:ea typeface="Arial"/>
                  <a:cs typeface="Arial"/>
                  <a:sym typeface="Arial"/>
                </a:endParaRPr>
              </a:p>
            </p:txBody>
          </p:sp>
        </p:grpSp>
      </p:grpSp>
      <p:grpSp>
        <p:nvGrpSpPr>
          <p:cNvPr id="9" name="Google Shape;305;p12"/>
          <p:cNvGrpSpPr/>
          <p:nvPr/>
        </p:nvGrpSpPr>
        <p:grpSpPr>
          <a:xfrm>
            <a:off x="3597620" y="2223630"/>
            <a:ext cx="2528622" cy="1737508"/>
            <a:chOff x="2986181" y="1634751"/>
            <a:chExt cx="2730667" cy="2100606"/>
          </a:xfrm>
        </p:grpSpPr>
        <p:sp>
          <p:nvSpPr>
            <p:cNvPr id="10" name="Google Shape;306;p12"/>
            <p:cNvSpPr/>
            <p:nvPr/>
          </p:nvSpPr>
          <p:spPr>
            <a:xfrm>
              <a:off x="2986181" y="1634751"/>
              <a:ext cx="1996771" cy="1917456"/>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grpSp>
          <p:nvGrpSpPr>
            <p:cNvPr id="11" name="Google Shape;307;p12"/>
            <p:cNvGrpSpPr/>
            <p:nvPr/>
          </p:nvGrpSpPr>
          <p:grpSpPr>
            <a:xfrm>
              <a:off x="4557246" y="2593479"/>
              <a:ext cx="1159602" cy="1141878"/>
              <a:chOff x="5740693" y="4384171"/>
              <a:chExt cx="1523707" cy="1457829"/>
            </a:xfrm>
          </p:grpSpPr>
          <p:sp>
            <p:nvSpPr>
              <p:cNvPr id="12" name="Google Shape;308;p12"/>
              <p:cNvSpPr/>
              <p:nvPr/>
            </p:nvSpPr>
            <p:spPr>
              <a:xfrm>
                <a:off x="5740693" y="4384171"/>
                <a:ext cx="1523707" cy="1457829"/>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sp>
            <p:nvSpPr>
              <p:cNvPr id="13" name="Google Shape;309;p12"/>
              <p:cNvSpPr txBox="1"/>
              <p:nvPr/>
            </p:nvSpPr>
            <p:spPr>
              <a:xfrm>
                <a:off x="5780039" y="4708362"/>
                <a:ext cx="1452529" cy="79347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621360"/>
                  </a:buClr>
                  <a:buSzPts val="2000"/>
                  <a:buFont typeface="Calibri"/>
                  <a:buNone/>
                </a:pPr>
                <a:r>
                  <a:rPr lang="en-GB" sz="2000" b="1" i="0" u="none" strike="noStrike" cap="none" dirty="0">
                    <a:solidFill>
                      <a:srgbClr val="621360"/>
                    </a:solidFill>
                    <a:latin typeface="Calibri"/>
                    <a:ea typeface="Calibri"/>
                    <a:cs typeface="Calibri"/>
                    <a:sym typeface="Calibri"/>
                  </a:rPr>
                  <a:t> </a:t>
                </a:r>
                <a:r>
                  <a:rPr lang="en-GB" sz="1400" b="1" i="0" u="none" strike="noStrike" cap="none" dirty="0">
                    <a:solidFill>
                      <a:srgbClr val="FFFFFF"/>
                    </a:solidFill>
                    <a:latin typeface="Calibri"/>
                    <a:ea typeface="Calibri"/>
                    <a:cs typeface="Calibri"/>
                    <a:sym typeface="Calibri"/>
                  </a:rPr>
                  <a:t>GROUP</a:t>
                </a:r>
                <a:r>
                  <a:rPr lang="en-GB" sz="1400" b="1" i="0" u="none" strike="noStrike" cap="none" dirty="0">
                    <a:solidFill>
                      <a:srgbClr val="621360"/>
                    </a:solidFill>
                    <a:latin typeface="Calibri"/>
                    <a:ea typeface="Calibri"/>
                    <a:cs typeface="Calibri"/>
                    <a:sym typeface="Calibri"/>
                  </a:rPr>
                  <a:t> </a:t>
                </a:r>
                <a:r>
                  <a:rPr lang="en-GB" sz="1400" b="1" i="0" u="none" strike="noStrike" cap="none" dirty="0">
                    <a:solidFill>
                      <a:srgbClr val="FFFFFF"/>
                    </a:solidFill>
                    <a:latin typeface="Calibri"/>
                    <a:ea typeface="Calibri"/>
                    <a:cs typeface="Calibri"/>
                    <a:sym typeface="Calibri"/>
                  </a:rPr>
                  <a:t>WORK</a:t>
                </a:r>
                <a:endParaRPr sz="1400" b="0" i="0" u="none" strike="noStrike" cap="none" dirty="0">
                  <a:solidFill>
                    <a:srgbClr val="000000"/>
                  </a:solidFill>
                  <a:latin typeface="Arial"/>
                  <a:ea typeface="Arial"/>
                  <a:cs typeface="Arial"/>
                  <a:sym typeface="Arial"/>
                </a:endParaRPr>
              </a:p>
            </p:txBody>
          </p:sp>
        </p:grpSp>
      </p:grpSp>
      <p:grpSp>
        <p:nvGrpSpPr>
          <p:cNvPr id="14" name="Google Shape;310;p12"/>
          <p:cNvGrpSpPr/>
          <p:nvPr/>
        </p:nvGrpSpPr>
        <p:grpSpPr>
          <a:xfrm>
            <a:off x="6219835" y="4528459"/>
            <a:ext cx="2796853" cy="1706633"/>
            <a:chOff x="5912958" y="3946034"/>
            <a:chExt cx="2829026" cy="2063278"/>
          </a:xfrm>
        </p:grpSpPr>
        <p:sp>
          <p:nvSpPr>
            <p:cNvPr id="15" name="Google Shape;311;p12"/>
            <p:cNvSpPr/>
            <p:nvPr/>
          </p:nvSpPr>
          <p:spPr>
            <a:xfrm>
              <a:off x="5912958" y="3946034"/>
              <a:ext cx="2013659" cy="1917456"/>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grpSp>
          <p:nvGrpSpPr>
            <p:cNvPr id="16" name="Google Shape;312;p12"/>
            <p:cNvGrpSpPr/>
            <p:nvPr/>
          </p:nvGrpSpPr>
          <p:grpSpPr>
            <a:xfrm>
              <a:off x="7542930" y="4867434"/>
              <a:ext cx="1199054" cy="1141878"/>
              <a:chOff x="5740693" y="4384171"/>
              <a:chExt cx="1575548" cy="1457829"/>
            </a:xfrm>
          </p:grpSpPr>
          <p:sp>
            <p:nvSpPr>
              <p:cNvPr id="17" name="Google Shape;313;p12"/>
              <p:cNvSpPr/>
              <p:nvPr/>
            </p:nvSpPr>
            <p:spPr>
              <a:xfrm>
                <a:off x="5740693" y="4384171"/>
                <a:ext cx="1523707" cy="1457829"/>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sp>
            <p:nvSpPr>
              <p:cNvPr id="18" name="Google Shape;314;p12"/>
              <p:cNvSpPr txBox="1"/>
              <p:nvPr/>
            </p:nvSpPr>
            <p:spPr>
              <a:xfrm>
                <a:off x="5740693" y="4907505"/>
                <a:ext cx="1575548" cy="419171"/>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400"/>
                  <a:buFont typeface="Calibri"/>
                  <a:buNone/>
                </a:pPr>
                <a:r>
                  <a:rPr lang="en-GB" sz="1400" b="1" i="0" u="none" strike="noStrike" cap="none" dirty="0">
                    <a:solidFill>
                      <a:srgbClr val="FFFFFF"/>
                    </a:solidFill>
                    <a:latin typeface="Calibri"/>
                    <a:ea typeface="Calibri"/>
                    <a:cs typeface="Calibri"/>
                    <a:sym typeface="Calibri"/>
                  </a:rPr>
                  <a:t>WORKSHOPS</a:t>
                </a:r>
                <a:endParaRPr sz="1400" b="1" i="0" u="none" strike="noStrike" cap="none" dirty="0">
                  <a:solidFill>
                    <a:srgbClr val="621360"/>
                  </a:solidFill>
                  <a:latin typeface="Calibri"/>
                  <a:ea typeface="Calibri"/>
                  <a:cs typeface="Calibri"/>
                  <a:sym typeface="Calibri"/>
                </a:endParaRPr>
              </a:p>
            </p:txBody>
          </p:sp>
        </p:grpSp>
      </p:grpSp>
      <p:grpSp>
        <p:nvGrpSpPr>
          <p:cNvPr id="19" name="Google Shape;315;p12"/>
          <p:cNvGrpSpPr/>
          <p:nvPr/>
        </p:nvGrpSpPr>
        <p:grpSpPr>
          <a:xfrm>
            <a:off x="9050332" y="2273796"/>
            <a:ext cx="2587737" cy="1687342"/>
            <a:chOff x="8633868" y="1695401"/>
            <a:chExt cx="2794505" cy="2039956"/>
          </a:xfrm>
        </p:grpSpPr>
        <p:sp>
          <p:nvSpPr>
            <p:cNvPr id="20" name="Google Shape;316;p12"/>
            <p:cNvSpPr/>
            <p:nvPr/>
          </p:nvSpPr>
          <p:spPr>
            <a:xfrm>
              <a:off x="8633868" y="1695401"/>
              <a:ext cx="2033952" cy="1953563"/>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grpSp>
          <p:nvGrpSpPr>
            <p:cNvPr id="21" name="Google Shape;317;p12"/>
            <p:cNvGrpSpPr/>
            <p:nvPr/>
          </p:nvGrpSpPr>
          <p:grpSpPr>
            <a:xfrm>
              <a:off x="10239175" y="2593479"/>
              <a:ext cx="1189198" cy="1141878"/>
              <a:chOff x="2526320" y="2822071"/>
              <a:chExt cx="1523707" cy="1457829"/>
            </a:xfrm>
          </p:grpSpPr>
          <p:sp>
            <p:nvSpPr>
              <p:cNvPr id="22" name="Google Shape;318;p12"/>
              <p:cNvSpPr/>
              <p:nvPr/>
            </p:nvSpPr>
            <p:spPr>
              <a:xfrm>
                <a:off x="2526320" y="2822071"/>
                <a:ext cx="1523707" cy="1457829"/>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sp>
            <p:nvSpPr>
              <p:cNvPr id="23" name="Google Shape;319;p12"/>
              <p:cNvSpPr txBox="1"/>
              <p:nvPr/>
            </p:nvSpPr>
            <p:spPr>
              <a:xfrm>
                <a:off x="2677384" y="3301911"/>
                <a:ext cx="1184633" cy="57060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400"/>
                  <a:buFont typeface="Calibri"/>
                  <a:buNone/>
                </a:pPr>
                <a:r>
                  <a:rPr lang="en-GB" sz="1400" b="1" i="0" u="none" strike="noStrike" cap="none" dirty="0">
                    <a:solidFill>
                      <a:srgbClr val="FFFFFF"/>
                    </a:solidFill>
                    <a:latin typeface="Calibri"/>
                    <a:ea typeface="Calibri"/>
                    <a:cs typeface="Calibri"/>
                    <a:sym typeface="Calibri"/>
                  </a:rPr>
                  <a:t>SELF</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400"/>
                  <a:buFont typeface="Calibri"/>
                  <a:buNone/>
                </a:pPr>
                <a:r>
                  <a:rPr lang="en-GB" sz="1400" b="1" i="0" u="none" strike="noStrike" cap="none" dirty="0">
                    <a:solidFill>
                      <a:srgbClr val="FFFFFF"/>
                    </a:solidFill>
                    <a:latin typeface="Calibri"/>
                    <a:ea typeface="Calibri"/>
                    <a:cs typeface="Calibri"/>
                    <a:sym typeface="Calibri"/>
                  </a:rPr>
                  <a:t> STUDY</a:t>
                </a:r>
                <a:endParaRPr sz="1400" b="0" i="0" u="none" strike="noStrike" cap="none" dirty="0">
                  <a:solidFill>
                    <a:srgbClr val="000000"/>
                  </a:solidFill>
                  <a:latin typeface="Arial"/>
                  <a:ea typeface="Arial"/>
                  <a:cs typeface="Arial"/>
                  <a:sym typeface="Arial"/>
                </a:endParaRPr>
              </a:p>
            </p:txBody>
          </p:sp>
        </p:grpSp>
      </p:grpSp>
      <p:grpSp>
        <p:nvGrpSpPr>
          <p:cNvPr id="24" name="Google Shape;320;p12"/>
          <p:cNvGrpSpPr/>
          <p:nvPr/>
        </p:nvGrpSpPr>
        <p:grpSpPr>
          <a:xfrm>
            <a:off x="3597619" y="4532927"/>
            <a:ext cx="2528619" cy="1703777"/>
            <a:chOff x="2986181" y="3951098"/>
            <a:chExt cx="2730663" cy="2059826"/>
          </a:xfrm>
        </p:grpSpPr>
        <p:sp>
          <p:nvSpPr>
            <p:cNvPr id="25" name="Google Shape;321;p12"/>
            <p:cNvSpPr/>
            <p:nvPr/>
          </p:nvSpPr>
          <p:spPr>
            <a:xfrm>
              <a:off x="2986181" y="3951098"/>
              <a:ext cx="1996771" cy="1917456"/>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grpSp>
          <p:nvGrpSpPr>
            <p:cNvPr id="26" name="Google Shape;322;p12"/>
            <p:cNvGrpSpPr/>
            <p:nvPr/>
          </p:nvGrpSpPr>
          <p:grpSpPr>
            <a:xfrm>
              <a:off x="4557243" y="4869046"/>
              <a:ext cx="1159601" cy="1141878"/>
              <a:chOff x="5740693" y="4384171"/>
              <a:chExt cx="1523707" cy="1457829"/>
            </a:xfrm>
          </p:grpSpPr>
          <p:sp>
            <p:nvSpPr>
              <p:cNvPr id="27" name="Google Shape;323;p12"/>
              <p:cNvSpPr/>
              <p:nvPr/>
            </p:nvSpPr>
            <p:spPr>
              <a:xfrm>
                <a:off x="5740693" y="4384171"/>
                <a:ext cx="1523707" cy="1457829"/>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sp>
            <p:nvSpPr>
              <p:cNvPr id="28" name="Google Shape;324;p12"/>
              <p:cNvSpPr txBox="1"/>
              <p:nvPr/>
            </p:nvSpPr>
            <p:spPr>
              <a:xfrm>
                <a:off x="5899296" y="5021877"/>
                <a:ext cx="1206499" cy="411161"/>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400"/>
                  <a:buFont typeface="Calibri"/>
                  <a:buNone/>
                </a:pPr>
                <a:r>
                  <a:rPr lang="en-GB" sz="1400" b="1" i="0" u="none" strike="noStrike" cap="none" dirty="0">
                    <a:solidFill>
                      <a:srgbClr val="FFFFFF"/>
                    </a:solidFill>
                    <a:latin typeface="Calibri"/>
                    <a:ea typeface="Calibri"/>
                    <a:cs typeface="Calibri"/>
                    <a:sym typeface="Calibri"/>
                  </a:rPr>
                  <a:t> LAB WORK</a:t>
                </a:r>
                <a:endParaRPr sz="1400" b="0" i="0" u="none" strike="noStrike" cap="none" dirty="0">
                  <a:solidFill>
                    <a:srgbClr val="000000"/>
                  </a:solidFill>
                  <a:latin typeface="Arial"/>
                  <a:ea typeface="Arial"/>
                  <a:cs typeface="Arial"/>
                  <a:sym typeface="Arial"/>
                </a:endParaRPr>
              </a:p>
            </p:txBody>
          </p:sp>
        </p:grpSp>
      </p:grpSp>
      <p:grpSp>
        <p:nvGrpSpPr>
          <p:cNvPr id="29" name="Google Shape;325;p12"/>
          <p:cNvGrpSpPr/>
          <p:nvPr/>
        </p:nvGrpSpPr>
        <p:grpSpPr>
          <a:xfrm>
            <a:off x="6199669" y="2264132"/>
            <a:ext cx="2714785" cy="1701797"/>
            <a:chOff x="5786561" y="1682717"/>
            <a:chExt cx="2749158" cy="2057432"/>
          </a:xfrm>
        </p:grpSpPr>
        <p:sp>
          <p:nvSpPr>
            <p:cNvPr id="30" name="Google Shape;326;p12"/>
            <p:cNvSpPr/>
            <p:nvPr/>
          </p:nvSpPr>
          <p:spPr>
            <a:xfrm>
              <a:off x="5786561" y="1682717"/>
              <a:ext cx="2033952" cy="1953563"/>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grpSp>
          <p:nvGrpSpPr>
            <p:cNvPr id="31" name="Google Shape;327;p12"/>
            <p:cNvGrpSpPr/>
            <p:nvPr/>
          </p:nvGrpSpPr>
          <p:grpSpPr>
            <a:xfrm>
              <a:off x="7376118" y="2598271"/>
              <a:ext cx="1159601" cy="1141878"/>
              <a:chOff x="5740693" y="4384171"/>
              <a:chExt cx="1523707" cy="1457829"/>
            </a:xfrm>
          </p:grpSpPr>
          <p:sp>
            <p:nvSpPr>
              <p:cNvPr id="32" name="Google Shape;328;p12"/>
              <p:cNvSpPr/>
              <p:nvPr/>
            </p:nvSpPr>
            <p:spPr>
              <a:xfrm>
                <a:off x="5740693" y="4384171"/>
                <a:ext cx="1523707" cy="1457829"/>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sp>
            <p:nvSpPr>
              <p:cNvPr id="33" name="Google Shape;329;p12"/>
              <p:cNvSpPr txBox="1"/>
              <p:nvPr/>
            </p:nvSpPr>
            <p:spPr>
              <a:xfrm>
                <a:off x="5836600" y="4991658"/>
                <a:ext cx="1363957" cy="47161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400"/>
                  <a:buFont typeface="Calibri"/>
                  <a:buNone/>
                </a:pPr>
                <a:r>
                  <a:rPr lang="en-GB" sz="1400" b="1" i="0" u="none" strike="noStrike" cap="none" dirty="0">
                    <a:solidFill>
                      <a:srgbClr val="FFFFFF"/>
                    </a:solidFill>
                    <a:latin typeface="Calibri"/>
                    <a:ea typeface="Calibri"/>
                    <a:cs typeface="Calibri"/>
                    <a:sym typeface="Calibri"/>
                  </a:rPr>
                  <a:t>PRACTICAL SESSIONS</a:t>
                </a:r>
                <a:endParaRPr sz="1400" b="0" i="0" u="none" strike="noStrike" cap="none" dirty="0">
                  <a:solidFill>
                    <a:srgbClr val="000000"/>
                  </a:solidFill>
                  <a:latin typeface="Arial"/>
                  <a:ea typeface="Arial"/>
                  <a:cs typeface="Arial"/>
                  <a:sym typeface="Arial"/>
                </a:endParaRPr>
              </a:p>
            </p:txBody>
          </p:sp>
        </p:grpSp>
      </p:grpSp>
      <p:grpSp>
        <p:nvGrpSpPr>
          <p:cNvPr id="34" name="Google Shape;330;p12"/>
          <p:cNvGrpSpPr/>
          <p:nvPr/>
        </p:nvGrpSpPr>
        <p:grpSpPr>
          <a:xfrm>
            <a:off x="9070596" y="4527449"/>
            <a:ext cx="2599652" cy="1701797"/>
            <a:chOff x="8799822" y="3946034"/>
            <a:chExt cx="2807372" cy="2057432"/>
          </a:xfrm>
        </p:grpSpPr>
        <p:sp>
          <p:nvSpPr>
            <p:cNvPr id="35" name="Google Shape;331;p12"/>
            <p:cNvSpPr/>
            <p:nvPr/>
          </p:nvSpPr>
          <p:spPr>
            <a:xfrm>
              <a:off x="8799822" y="3946034"/>
              <a:ext cx="2033952" cy="1953563"/>
            </a:xfrm>
            <a:prstGeom prst="ellipse">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grpSp>
          <p:nvGrpSpPr>
            <p:cNvPr id="36" name="Google Shape;332;p12"/>
            <p:cNvGrpSpPr/>
            <p:nvPr/>
          </p:nvGrpSpPr>
          <p:grpSpPr>
            <a:xfrm>
              <a:off x="10389379" y="4861588"/>
              <a:ext cx="1217815" cy="1141878"/>
              <a:chOff x="5740693" y="4384171"/>
              <a:chExt cx="1600200" cy="1457829"/>
            </a:xfrm>
          </p:grpSpPr>
          <p:sp>
            <p:nvSpPr>
              <p:cNvPr id="37" name="Google Shape;333;p12"/>
              <p:cNvSpPr/>
              <p:nvPr/>
            </p:nvSpPr>
            <p:spPr>
              <a:xfrm>
                <a:off x="5740693" y="4384171"/>
                <a:ext cx="1523707" cy="1457829"/>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sp>
            <p:nvSpPr>
              <p:cNvPr id="38" name="Google Shape;334;p12"/>
              <p:cNvSpPr txBox="1"/>
              <p:nvPr/>
            </p:nvSpPr>
            <p:spPr>
              <a:xfrm>
                <a:off x="5792534" y="4922978"/>
                <a:ext cx="1548359" cy="411161"/>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400"/>
                  <a:buFont typeface="Calibri"/>
                  <a:buNone/>
                </a:pPr>
                <a:r>
                  <a:rPr lang="en-GB" sz="1400" b="1" i="0" u="none" strike="noStrike" cap="none" dirty="0">
                    <a:solidFill>
                      <a:srgbClr val="FFFFFF"/>
                    </a:solidFill>
                    <a:latin typeface="Calibri"/>
                    <a:ea typeface="Calibri"/>
                    <a:cs typeface="Calibri"/>
                    <a:sym typeface="Calibri"/>
                  </a:rPr>
                  <a:t>FIELDWORK</a:t>
                </a:r>
                <a:endParaRPr sz="1400" b="0" i="0" u="none" strike="noStrike" cap="none" dirty="0">
                  <a:solidFill>
                    <a:srgbClr val="000000"/>
                  </a:solidFill>
                  <a:latin typeface="Arial"/>
                  <a:ea typeface="Arial"/>
                  <a:cs typeface="Arial"/>
                  <a:sym typeface="Arial"/>
                </a:endParaRPr>
              </a:p>
            </p:txBody>
          </p:sp>
        </p:grpSp>
      </p:grpSp>
      <p:grpSp>
        <p:nvGrpSpPr>
          <p:cNvPr id="39" name="Google Shape;335;p12"/>
          <p:cNvGrpSpPr/>
          <p:nvPr/>
        </p:nvGrpSpPr>
        <p:grpSpPr>
          <a:xfrm>
            <a:off x="1269758" y="3559740"/>
            <a:ext cx="2191983" cy="1429063"/>
            <a:chOff x="699370" y="2906221"/>
            <a:chExt cx="2175863" cy="1727703"/>
          </a:xfrm>
        </p:grpSpPr>
        <p:sp>
          <p:nvSpPr>
            <p:cNvPr id="40" name="Google Shape;336;p12"/>
            <p:cNvSpPr/>
            <p:nvPr/>
          </p:nvSpPr>
          <p:spPr>
            <a:xfrm>
              <a:off x="699370" y="2906221"/>
              <a:ext cx="1605729" cy="1584433"/>
            </a:xfrm>
            <a:prstGeom prst="ellipse">
              <a:avLst/>
            </a:prstGeom>
            <a:blipFill rotWithShape="1">
              <a:blip r:embed="rId10">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grpSp>
          <p:nvGrpSpPr>
            <p:cNvPr id="41" name="Google Shape;337;p12"/>
            <p:cNvGrpSpPr/>
            <p:nvPr/>
          </p:nvGrpSpPr>
          <p:grpSpPr>
            <a:xfrm>
              <a:off x="1856266" y="3761978"/>
              <a:ext cx="1018967" cy="871946"/>
              <a:chOff x="1753000" y="2130620"/>
              <a:chExt cx="1018967" cy="871946"/>
            </a:xfrm>
          </p:grpSpPr>
          <p:sp>
            <p:nvSpPr>
              <p:cNvPr id="42" name="Google Shape;338;p12"/>
              <p:cNvSpPr/>
              <p:nvPr/>
            </p:nvSpPr>
            <p:spPr>
              <a:xfrm>
                <a:off x="1753000" y="2130620"/>
                <a:ext cx="953389" cy="871946"/>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Calibri"/>
                  <a:ea typeface="Calibri"/>
                  <a:cs typeface="Calibri"/>
                  <a:sym typeface="Calibri"/>
                </a:endParaRPr>
              </a:p>
            </p:txBody>
          </p:sp>
          <p:sp>
            <p:nvSpPr>
              <p:cNvPr id="43" name="Google Shape;339;p12"/>
              <p:cNvSpPr txBox="1"/>
              <p:nvPr/>
            </p:nvSpPr>
            <p:spPr>
              <a:xfrm>
                <a:off x="1859677" y="2480146"/>
                <a:ext cx="912290" cy="245921"/>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FFFFFF"/>
                  </a:buClr>
                  <a:buSzPts val="1200"/>
                  <a:buFont typeface="Calibri"/>
                  <a:buNone/>
                </a:pPr>
                <a:r>
                  <a:rPr lang="en-GB" sz="1200" b="1" i="0" u="none" strike="noStrike" cap="none" dirty="0">
                    <a:solidFill>
                      <a:srgbClr val="FFFFFF"/>
                    </a:solidFill>
                    <a:latin typeface="Calibri"/>
                    <a:ea typeface="Calibri"/>
                    <a:cs typeface="Calibri"/>
                    <a:sym typeface="Calibri"/>
                  </a:rPr>
                  <a:t>SEMINARS</a:t>
                </a:r>
                <a:endParaRPr sz="1400" b="0" i="0" u="none" strike="noStrike" cap="none" dirty="0">
                  <a:solidFill>
                    <a:srgbClr val="000000"/>
                  </a:solidFill>
                  <a:latin typeface="Arial"/>
                  <a:ea typeface="Arial"/>
                  <a:cs typeface="Arial"/>
                  <a:sym typeface="Arial"/>
                </a:endParaRPr>
              </a:p>
            </p:txBody>
          </p:sp>
        </p:grpSp>
      </p:grpSp>
      <p:grpSp>
        <p:nvGrpSpPr>
          <p:cNvPr id="44" name="Google Shape;340;p12"/>
          <p:cNvGrpSpPr/>
          <p:nvPr/>
        </p:nvGrpSpPr>
        <p:grpSpPr>
          <a:xfrm>
            <a:off x="1304419" y="5121107"/>
            <a:ext cx="2101139" cy="1429063"/>
            <a:chOff x="699370" y="4607867"/>
            <a:chExt cx="2117282" cy="1727703"/>
          </a:xfrm>
        </p:grpSpPr>
        <p:sp>
          <p:nvSpPr>
            <p:cNvPr id="45" name="Google Shape;341;p12"/>
            <p:cNvSpPr/>
            <p:nvPr/>
          </p:nvSpPr>
          <p:spPr>
            <a:xfrm>
              <a:off x="699370" y="4607867"/>
              <a:ext cx="1628819" cy="1584433"/>
            </a:xfrm>
            <a:prstGeom prst="ellipse">
              <a:avLst/>
            </a:prstGeom>
            <a:blipFill rotWithShape="1">
              <a:blip r:embed="rId11">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grpSp>
          <p:nvGrpSpPr>
            <p:cNvPr id="46" name="Google Shape;342;p12"/>
            <p:cNvGrpSpPr/>
            <p:nvPr/>
          </p:nvGrpSpPr>
          <p:grpSpPr>
            <a:xfrm>
              <a:off x="1863263" y="5463624"/>
              <a:ext cx="953389" cy="871946"/>
              <a:chOff x="1753000" y="2130620"/>
              <a:chExt cx="953389" cy="871946"/>
            </a:xfrm>
          </p:grpSpPr>
          <p:sp>
            <p:nvSpPr>
              <p:cNvPr id="47" name="Google Shape;343;p12"/>
              <p:cNvSpPr/>
              <p:nvPr/>
            </p:nvSpPr>
            <p:spPr>
              <a:xfrm>
                <a:off x="1753000" y="2130620"/>
                <a:ext cx="953389" cy="871946"/>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Calibri"/>
                  <a:ea typeface="Calibri"/>
                  <a:cs typeface="Calibri"/>
                  <a:sym typeface="Calibri"/>
                </a:endParaRPr>
              </a:p>
            </p:txBody>
          </p:sp>
          <p:sp>
            <p:nvSpPr>
              <p:cNvPr id="48" name="Google Shape;344;p12"/>
              <p:cNvSpPr txBox="1"/>
              <p:nvPr/>
            </p:nvSpPr>
            <p:spPr>
              <a:xfrm>
                <a:off x="1797429" y="2479808"/>
                <a:ext cx="908960" cy="198112"/>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FFFFFF"/>
                  </a:buClr>
                  <a:buSzPts val="1200"/>
                  <a:buFont typeface="Calibri"/>
                  <a:buNone/>
                </a:pPr>
                <a:r>
                  <a:rPr lang="en-GB" sz="1200" b="1" i="0" u="none" strike="noStrike" cap="none" dirty="0">
                    <a:solidFill>
                      <a:srgbClr val="FFFFFF"/>
                    </a:solidFill>
                    <a:latin typeface="Calibri"/>
                    <a:ea typeface="Calibri"/>
                    <a:cs typeface="Calibri"/>
                    <a:sym typeface="Calibri"/>
                  </a:rPr>
                  <a:t>TUTORIALS</a:t>
                </a:r>
                <a:endParaRPr sz="1400" b="0" i="0" u="none" strike="noStrike" cap="none" dirty="0">
                  <a:solidFill>
                    <a:srgbClr val="000000"/>
                  </a:solidFill>
                  <a:latin typeface="Arial"/>
                  <a:ea typeface="Arial"/>
                  <a:cs typeface="Arial"/>
                  <a:sym typeface="Arial"/>
                </a:endParaRPr>
              </a:p>
            </p:txBody>
          </p:sp>
        </p:grpSp>
      </p:grpSp>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15636369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59"/>
        <p:cNvGrpSpPr/>
        <p:nvPr/>
      </p:nvGrpSpPr>
      <p:grpSpPr>
        <a:xfrm>
          <a:off x="0" y="0"/>
          <a:ext cx="0" cy="0"/>
          <a:chOff x="0" y="0"/>
          <a:chExt cx="0" cy="0"/>
        </a:xfrm>
      </p:grpSpPr>
      <p:sp>
        <p:nvSpPr>
          <p:cNvPr id="361" name="Google Shape;361;p45"/>
          <p:cNvSpPr txBox="1">
            <a:spLocks noGrp="1"/>
          </p:cNvSpPr>
          <p:nvPr>
            <p:ph type="body" idx="1"/>
          </p:nvPr>
        </p:nvSpPr>
        <p:spPr>
          <a:xfrm>
            <a:off x="322054" y="4283242"/>
            <a:ext cx="4466100" cy="2258100"/>
          </a:xfrm>
          <a:prstGeom prst="rect">
            <a:avLst/>
          </a:prstGeom>
          <a:solidFill>
            <a:srgbClr val="621260"/>
          </a:solidFill>
          <a:ln>
            <a:noFill/>
          </a:ln>
        </p:spPr>
        <p:txBody>
          <a:bodyPr spcFirstLastPara="1" wrap="square" lIns="91425" tIns="45700" rIns="91425" bIns="45700" anchor="ctr" anchorCtr="0">
            <a:noAutofit/>
          </a:bodyPr>
          <a:lstStyle/>
          <a:p>
            <a:pPr marL="228600" lvl="0" indent="-76200" algn="ctr" rtl="0">
              <a:lnSpc>
                <a:spcPct val="90000"/>
              </a:lnSpc>
              <a:spcBef>
                <a:spcPts val="0"/>
              </a:spcBef>
              <a:spcAft>
                <a:spcPts val="0"/>
              </a:spcAft>
              <a:buClr>
                <a:schemeClr val="lt1"/>
              </a:buClr>
              <a:buSzPts val="2400"/>
              <a:buNone/>
            </a:pPr>
            <a:r>
              <a:rPr lang="en-GB" sz="4000" b="1" dirty="0" smtClean="0"/>
              <a:t>LOOK AT THE </a:t>
            </a:r>
          </a:p>
          <a:p>
            <a:pPr marL="228600" lvl="0" indent="-76200" algn="ctr" rtl="0">
              <a:lnSpc>
                <a:spcPct val="90000"/>
              </a:lnSpc>
              <a:spcBef>
                <a:spcPts val="0"/>
              </a:spcBef>
              <a:spcAft>
                <a:spcPts val="0"/>
              </a:spcAft>
              <a:buClr>
                <a:schemeClr val="lt1"/>
              </a:buClr>
              <a:buSzPts val="2400"/>
              <a:buNone/>
            </a:pPr>
            <a:r>
              <a:rPr lang="en-GB" sz="4000" b="1" dirty="0" smtClean="0"/>
              <a:t>OPPORTUNITIES</a:t>
            </a:r>
          </a:p>
          <a:p>
            <a:pPr marL="228600" lvl="0" indent="-76200" algn="ctr" rtl="0">
              <a:lnSpc>
                <a:spcPct val="90000"/>
              </a:lnSpc>
              <a:spcBef>
                <a:spcPts val="0"/>
              </a:spcBef>
              <a:spcAft>
                <a:spcPts val="0"/>
              </a:spcAft>
              <a:buClr>
                <a:schemeClr val="lt1"/>
              </a:buClr>
              <a:buSzPts val="2400"/>
              <a:buNone/>
            </a:pPr>
            <a:r>
              <a:rPr lang="en-GB" sz="4000" b="1" dirty="0" smtClean="0"/>
              <a:t>ON OFFER</a:t>
            </a:r>
            <a:endParaRPr sz="40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28706755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5" name="Google Shape;378;p15"/>
          <p:cNvPicPr preferRelativeResize="0"/>
          <p:nvPr/>
        </p:nvPicPr>
        <p:blipFill>
          <a:blip r:embed="rId3">
            <a:extLst>
              <a:ext uri="{28A0092B-C50C-407E-A947-70E740481C1C}">
                <a14:useLocalDpi xmlns:a14="http://schemas.microsoft.com/office/drawing/2010/main" val="0"/>
              </a:ext>
            </a:extLst>
          </a:blip>
          <a:stretch>
            <a:fillRect/>
          </a:stretch>
        </p:blipFill>
        <p:spPr>
          <a:xfrm>
            <a:off x="6074339" y="2046950"/>
            <a:ext cx="5791411" cy="4478028"/>
          </a:xfrm>
          <a:prstGeom prst="rect">
            <a:avLst/>
          </a:prstGeom>
          <a:noFill/>
          <a:ln>
            <a:noFill/>
          </a:ln>
        </p:spPr>
      </p:pic>
      <p:sp>
        <p:nvSpPr>
          <p:cNvPr id="6" name="Google Shape;372;p15"/>
          <p:cNvSpPr txBox="1">
            <a:spLocks/>
          </p:cNvSpPr>
          <p:nvPr/>
        </p:nvSpPr>
        <p:spPr>
          <a:xfrm>
            <a:off x="1790212" y="3980495"/>
            <a:ext cx="4381083" cy="227618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1pPr>
            <a:lvl2pPr marL="914400" marR="0" lvl="1"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5pPr>
            <a:lvl6pPr marL="2743200" marR="0" lvl="5"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6pPr>
            <a:lvl7pPr marL="3200400" marR="0" lvl="6"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7pPr>
            <a:lvl8pPr marL="3657600" marR="0" lvl="7"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8pPr>
            <a:lvl9pPr marL="4114800" marR="0" lvl="8"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9pPr>
          </a:lstStyle>
          <a:p>
            <a:pPr marL="0" indent="0">
              <a:spcBef>
                <a:spcPts val="0"/>
              </a:spcBef>
              <a:buClr>
                <a:schemeClr val="accent2"/>
              </a:buClr>
              <a:buFont typeface="Arial"/>
              <a:buNone/>
            </a:pPr>
            <a:r>
              <a:rPr lang="en-GB" b="1" dirty="0" smtClean="0">
                <a:solidFill>
                  <a:srgbClr val="621360"/>
                </a:solidFill>
              </a:rPr>
              <a:t>PLACEMENT YEARS</a:t>
            </a:r>
          </a:p>
          <a:p>
            <a:pPr marL="228600" indent="-228600">
              <a:buClr>
                <a:srgbClr val="343434"/>
              </a:buClr>
              <a:buSzPts val="1800"/>
            </a:pPr>
            <a:r>
              <a:rPr lang="en-GB" sz="1800" dirty="0" smtClean="0">
                <a:solidFill>
                  <a:srgbClr val="621360"/>
                </a:solidFill>
              </a:rPr>
              <a:t>Earn while you learn</a:t>
            </a:r>
            <a:endParaRPr lang="en-GB" dirty="0" smtClean="0">
              <a:solidFill>
                <a:srgbClr val="621360"/>
              </a:solidFill>
            </a:endParaRPr>
          </a:p>
          <a:p>
            <a:pPr marL="228600" indent="-228600">
              <a:buClr>
                <a:srgbClr val="343434"/>
              </a:buClr>
              <a:buSzPts val="1800"/>
            </a:pPr>
            <a:r>
              <a:rPr lang="en-GB" sz="1800" dirty="0" smtClean="0">
                <a:solidFill>
                  <a:srgbClr val="621360"/>
                </a:solidFill>
              </a:rPr>
              <a:t>Develop good working practices</a:t>
            </a:r>
            <a:endParaRPr lang="en-GB" dirty="0" smtClean="0">
              <a:solidFill>
                <a:srgbClr val="621360"/>
              </a:solidFill>
            </a:endParaRPr>
          </a:p>
          <a:p>
            <a:pPr marL="228600" indent="-228600">
              <a:buClr>
                <a:srgbClr val="343434"/>
              </a:buClr>
              <a:buSzPts val="1800"/>
            </a:pPr>
            <a:r>
              <a:rPr lang="en-GB" sz="1800" dirty="0" smtClean="0">
                <a:solidFill>
                  <a:srgbClr val="621360"/>
                </a:solidFill>
              </a:rPr>
              <a:t>Gain experience relevant to your degree</a:t>
            </a:r>
            <a:endParaRPr lang="en-GB" dirty="0" smtClean="0">
              <a:solidFill>
                <a:srgbClr val="621360"/>
              </a:solidFill>
            </a:endParaRPr>
          </a:p>
          <a:p>
            <a:pPr marL="228600" indent="-228600">
              <a:buClr>
                <a:srgbClr val="343434"/>
              </a:buClr>
              <a:buSzPts val="1800"/>
            </a:pPr>
            <a:r>
              <a:rPr lang="en-GB" sz="1800" dirty="0" smtClean="0">
                <a:solidFill>
                  <a:srgbClr val="621360"/>
                </a:solidFill>
              </a:rPr>
              <a:t>Increase your industry knowledge</a:t>
            </a:r>
            <a:endParaRPr lang="en-GB" dirty="0" smtClean="0">
              <a:solidFill>
                <a:srgbClr val="621360"/>
              </a:solidFill>
            </a:endParaRPr>
          </a:p>
          <a:p>
            <a:pPr marL="228600" indent="-228600">
              <a:buClr>
                <a:srgbClr val="343434"/>
              </a:buClr>
              <a:buSzPts val="1800"/>
            </a:pPr>
            <a:r>
              <a:rPr lang="en-GB" sz="1800" dirty="0" smtClean="0">
                <a:solidFill>
                  <a:srgbClr val="621360"/>
                </a:solidFill>
              </a:rPr>
              <a:t>Network</a:t>
            </a:r>
            <a:endParaRPr lang="en-GB" b="1" dirty="0">
              <a:solidFill>
                <a:srgbClr val="621360"/>
              </a:solidFill>
            </a:endParaRPr>
          </a:p>
        </p:txBody>
      </p:sp>
      <p:sp>
        <p:nvSpPr>
          <p:cNvPr id="7" name="Google Shape;373;p15"/>
          <p:cNvSpPr txBox="1">
            <a:spLocks/>
          </p:cNvSpPr>
          <p:nvPr/>
        </p:nvSpPr>
        <p:spPr>
          <a:xfrm>
            <a:off x="1790212" y="2124264"/>
            <a:ext cx="3557211" cy="151745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1pPr>
            <a:lvl2pPr marL="914400" marR="0" lvl="1"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5pPr>
            <a:lvl6pPr marL="2743200" marR="0" lvl="5"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6pPr>
            <a:lvl7pPr marL="3200400" marR="0" lvl="6"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7pPr>
            <a:lvl8pPr marL="3657600" marR="0" lvl="7"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8pPr>
            <a:lvl9pPr marL="4114800" marR="0" lvl="8"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9pPr>
          </a:lstStyle>
          <a:p>
            <a:pPr marL="0" indent="0">
              <a:spcBef>
                <a:spcPts val="0"/>
              </a:spcBef>
              <a:buClr>
                <a:schemeClr val="accent2"/>
              </a:buClr>
              <a:buFont typeface="Arial"/>
              <a:buNone/>
            </a:pPr>
            <a:r>
              <a:rPr lang="en-GB" b="1" dirty="0" smtClean="0">
                <a:solidFill>
                  <a:srgbClr val="621360"/>
                </a:solidFill>
              </a:rPr>
              <a:t>STUDY ABROAD</a:t>
            </a:r>
          </a:p>
          <a:p>
            <a:pPr marL="228600" indent="-228600">
              <a:buClr>
                <a:srgbClr val="343434"/>
              </a:buClr>
              <a:buSzPts val="1800"/>
            </a:pPr>
            <a:r>
              <a:rPr lang="en-GB" sz="1800" dirty="0" smtClean="0">
                <a:solidFill>
                  <a:srgbClr val="621360"/>
                </a:solidFill>
              </a:rPr>
              <a:t>Broaden your cultural awareness</a:t>
            </a:r>
            <a:endParaRPr lang="en-GB" dirty="0" smtClean="0">
              <a:solidFill>
                <a:srgbClr val="621360"/>
              </a:solidFill>
            </a:endParaRPr>
          </a:p>
          <a:p>
            <a:pPr marL="228600" indent="-228600">
              <a:buClr>
                <a:srgbClr val="343434"/>
              </a:buClr>
              <a:buSzPts val="1800"/>
            </a:pPr>
            <a:r>
              <a:rPr lang="en-GB" sz="1800" dirty="0" smtClean="0">
                <a:solidFill>
                  <a:srgbClr val="621360"/>
                </a:solidFill>
              </a:rPr>
              <a:t>Learn language skills</a:t>
            </a:r>
            <a:endParaRPr lang="en-GB" dirty="0" smtClean="0">
              <a:solidFill>
                <a:srgbClr val="621360"/>
              </a:solidFill>
            </a:endParaRPr>
          </a:p>
          <a:p>
            <a:pPr marL="228600" indent="-228600">
              <a:buClr>
                <a:srgbClr val="343434"/>
              </a:buClr>
              <a:buSzPts val="1800"/>
            </a:pPr>
            <a:r>
              <a:rPr lang="en-GB" sz="1800" dirty="0" smtClean="0">
                <a:solidFill>
                  <a:srgbClr val="621360"/>
                </a:solidFill>
              </a:rPr>
              <a:t>Gain confidence</a:t>
            </a:r>
            <a:endParaRPr lang="en-GB" b="1" dirty="0" smtClean="0">
              <a:solidFill>
                <a:srgbClr val="621360"/>
              </a:solidFill>
            </a:endParaRPr>
          </a:p>
        </p:txBody>
      </p:sp>
      <p:grpSp>
        <p:nvGrpSpPr>
          <p:cNvPr id="8" name="Google Shape;374;p15"/>
          <p:cNvGrpSpPr/>
          <p:nvPr/>
        </p:nvGrpSpPr>
        <p:grpSpPr>
          <a:xfrm>
            <a:off x="1226719" y="5146633"/>
            <a:ext cx="478379" cy="386020"/>
            <a:chOff x="1053959" y="2420278"/>
            <a:chExt cx="827891" cy="641322"/>
          </a:xfrm>
        </p:grpSpPr>
        <p:sp>
          <p:nvSpPr>
            <p:cNvPr id="9" name="Google Shape;375;p15"/>
            <p:cNvSpPr/>
            <p:nvPr/>
          </p:nvSpPr>
          <p:spPr>
            <a:xfrm>
              <a:off x="1053959" y="2420278"/>
              <a:ext cx="827891" cy="301104"/>
            </a:xfrm>
            <a:custGeom>
              <a:avLst/>
              <a:gdLst/>
              <a:ahLst/>
              <a:cxnLst/>
              <a:rect l="l" t="t" r="r" b="b"/>
              <a:pathLst>
                <a:path w="17194" h="6766" extrusionOk="0">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621360"/>
                </a:solidFill>
                <a:latin typeface="Arial"/>
                <a:ea typeface="Arial"/>
                <a:cs typeface="Arial"/>
                <a:sym typeface="Arial"/>
              </a:endParaRPr>
            </a:p>
          </p:txBody>
        </p:sp>
        <p:sp>
          <p:nvSpPr>
            <p:cNvPr id="10" name="Google Shape;376;p15"/>
            <p:cNvSpPr/>
            <p:nvPr/>
          </p:nvSpPr>
          <p:spPr>
            <a:xfrm>
              <a:off x="1053959" y="2725695"/>
              <a:ext cx="827891" cy="335905"/>
            </a:xfrm>
            <a:custGeom>
              <a:avLst/>
              <a:gdLst/>
              <a:ahLst/>
              <a:cxnLst/>
              <a:rect l="l" t="t" r="r" b="b"/>
              <a:pathLst>
                <a:path w="17194" h="7548" extrusionOk="0">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621360"/>
                </a:solidFill>
                <a:latin typeface="Arial"/>
                <a:ea typeface="Arial"/>
                <a:cs typeface="Arial"/>
                <a:sym typeface="Arial"/>
              </a:endParaRPr>
            </a:p>
          </p:txBody>
        </p:sp>
      </p:grpSp>
      <p:sp>
        <p:nvSpPr>
          <p:cNvPr id="11" name="Google Shape;377;p15"/>
          <p:cNvSpPr/>
          <p:nvPr/>
        </p:nvSpPr>
        <p:spPr>
          <a:xfrm>
            <a:off x="1226719" y="2672568"/>
            <a:ext cx="478379" cy="464699"/>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621360"/>
              </a:solidFill>
              <a:latin typeface="Arial"/>
              <a:ea typeface="Arial"/>
              <a:cs typeface="Arial"/>
              <a:sym typeface="Arial"/>
            </a:endParaRPr>
          </a:p>
        </p:txBody>
      </p:sp>
      <p:sp>
        <p:nvSpPr>
          <p:cNvPr id="12" name="Google Shape;272;p33"/>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lvl="0"/>
            <a:r>
              <a:rPr lang="en-GB" dirty="0">
                <a:solidFill>
                  <a:srgbClr val="621360"/>
                </a:solidFill>
              </a:rPr>
              <a:t>YOUR BEST BEGINS WITH EXPERIENCES THAT WILL PREPARE YOU FOR THE REAL WORLD</a:t>
            </a:r>
            <a:endParaRPr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3057341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59"/>
        <p:cNvGrpSpPr/>
        <p:nvPr/>
      </p:nvGrpSpPr>
      <p:grpSpPr>
        <a:xfrm>
          <a:off x="0" y="0"/>
          <a:ext cx="0" cy="0"/>
          <a:chOff x="0" y="0"/>
          <a:chExt cx="0" cy="0"/>
        </a:xfrm>
      </p:grpSpPr>
      <p:sp>
        <p:nvSpPr>
          <p:cNvPr id="361" name="Google Shape;361;p45"/>
          <p:cNvSpPr txBox="1">
            <a:spLocks noGrp="1"/>
          </p:cNvSpPr>
          <p:nvPr>
            <p:ph type="body" idx="1"/>
          </p:nvPr>
        </p:nvSpPr>
        <p:spPr>
          <a:xfrm>
            <a:off x="322054" y="4283242"/>
            <a:ext cx="4466100" cy="2258100"/>
          </a:xfrm>
          <a:prstGeom prst="rect">
            <a:avLst/>
          </a:prstGeom>
          <a:solidFill>
            <a:srgbClr val="621260"/>
          </a:solidFill>
          <a:ln>
            <a:noFill/>
          </a:ln>
        </p:spPr>
        <p:txBody>
          <a:bodyPr spcFirstLastPara="1" wrap="square" lIns="91425" tIns="45700" rIns="91425" bIns="45700" anchor="ctr" anchorCtr="0">
            <a:noAutofit/>
          </a:bodyPr>
          <a:lstStyle/>
          <a:p>
            <a:pPr marL="228600" lvl="0" indent="-76200" algn="ctr" rtl="0">
              <a:lnSpc>
                <a:spcPct val="90000"/>
              </a:lnSpc>
              <a:spcBef>
                <a:spcPts val="0"/>
              </a:spcBef>
              <a:spcAft>
                <a:spcPts val="0"/>
              </a:spcAft>
              <a:buClr>
                <a:schemeClr val="lt1"/>
              </a:buClr>
              <a:buSzPts val="2400"/>
              <a:buNone/>
            </a:pPr>
            <a:r>
              <a:rPr lang="en-GB" sz="4000" b="1" dirty="0" smtClean="0"/>
              <a:t>CHOOSE YOUR</a:t>
            </a:r>
          </a:p>
          <a:p>
            <a:pPr marL="228600" lvl="0" indent="-76200" algn="ctr" rtl="0">
              <a:lnSpc>
                <a:spcPct val="90000"/>
              </a:lnSpc>
              <a:spcBef>
                <a:spcPts val="0"/>
              </a:spcBef>
              <a:spcAft>
                <a:spcPts val="0"/>
              </a:spcAft>
              <a:buClr>
                <a:schemeClr val="lt1"/>
              </a:buClr>
              <a:buSzPts val="2400"/>
              <a:buNone/>
            </a:pPr>
            <a:r>
              <a:rPr lang="en-GB" sz="4000" b="1" dirty="0" smtClean="0"/>
              <a:t>UNIVERSITY</a:t>
            </a:r>
            <a:endParaRPr sz="40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37433652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GB" dirty="0" smtClean="0">
                <a:solidFill>
                  <a:srgbClr val="621360"/>
                </a:solidFill>
              </a:rPr>
              <a:t>WHERE CAN I UNLOCK MY POTENTIAL?</a:t>
            </a:r>
            <a:endParaRPr dirty="0">
              <a:solidFill>
                <a:srgbClr val="621360"/>
              </a:solidFill>
            </a:endParaRPr>
          </a:p>
        </p:txBody>
      </p:sp>
      <p:pic>
        <p:nvPicPr>
          <p:cNvPr id="4" name="Google Shape;390;p17"/>
          <p:cNvPicPr preferRelativeResize="0"/>
          <p:nvPr/>
        </p:nvPicPr>
        <p:blipFill rotWithShape="1">
          <a:blip r:embed="rId3">
            <a:alphaModFix/>
          </a:blip>
          <a:srcRect/>
          <a:stretch/>
        </p:blipFill>
        <p:spPr>
          <a:xfrm>
            <a:off x="8884091" y="2509256"/>
            <a:ext cx="3012862" cy="3570336"/>
          </a:xfrm>
          <a:prstGeom prst="rect">
            <a:avLst/>
          </a:prstGeom>
          <a:noFill/>
          <a:ln>
            <a:noFill/>
          </a:ln>
        </p:spPr>
      </p:pic>
      <p:pic>
        <p:nvPicPr>
          <p:cNvPr id="5" name="Google Shape;393;p17" descr="UoP_Primary_Logo_Stacked_White_CMYK"/>
          <p:cNvPicPr preferRelativeResize="0"/>
          <p:nvPr/>
        </p:nvPicPr>
        <p:blipFill rotWithShape="1">
          <a:blip r:embed="rId4">
            <a:alphaModFix/>
          </a:blip>
          <a:srcRect l="-1295" t="-1" b="22584"/>
          <a:stretch/>
        </p:blipFill>
        <p:spPr>
          <a:xfrm>
            <a:off x="11093918" y="5583347"/>
            <a:ext cx="184042" cy="164011"/>
          </a:xfrm>
          <a:prstGeom prst="rect">
            <a:avLst/>
          </a:prstGeom>
          <a:noFill/>
          <a:ln>
            <a:noFill/>
          </a:ln>
        </p:spPr>
      </p:pic>
      <p:sp>
        <p:nvSpPr>
          <p:cNvPr id="6" name="Google Shape;395;p17"/>
          <p:cNvSpPr/>
          <p:nvPr/>
        </p:nvSpPr>
        <p:spPr>
          <a:xfrm>
            <a:off x="1155090" y="2397157"/>
            <a:ext cx="1804800" cy="1804800"/>
          </a:xfrm>
          <a:prstGeom prst="ellipse">
            <a:avLst/>
          </a:prstGeom>
          <a:no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GB" sz="1250" b="0" i="0" u="none" strike="noStrike" cap="none" dirty="0">
                <a:solidFill>
                  <a:srgbClr val="000000"/>
                </a:solidFill>
                <a:latin typeface="Calibri"/>
                <a:ea typeface="Calibri"/>
                <a:cs typeface="Calibri"/>
                <a:sym typeface="Calibri"/>
              </a:rPr>
              <a:t>Home or away? </a:t>
            </a:r>
            <a:endParaRPr sz="1250" b="0" i="0" u="none" strike="noStrike" cap="none" dirty="0">
              <a:solidFill>
                <a:srgbClr val="000000"/>
              </a:solidFill>
              <a:latin typeface="Calibri"/>
              <a:ea typeface="Calibri"/>
              <a:cs typeface="Calibri"/>
              <a:sym typeface="Calibri"/>
            </a:endParaRPr>
          </a:p>
        </p:txBody>
      </p:sp>
      <p:sp>
        <p:nvSpPr>
          <p:cNvPr id="7" name="Google Shape;396;p17"/>
          <p:cNvSpPr/>
          <p:nvPr/>
        </p:nvSpPr>
        <p:spPr>
          <a:xfrm>
            <a:off x="3086897" y="2397157"/>
            <a:ext cx="1804800" cy="1804800"/>
          </a:xfrm>
          <a:prstGeom prst="ellipse">
            <a:avLst/>
          </a:prstGeom>
          <a:no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GB" sz="1250" b="0" i="0" u="none" strike="noStrike" cap="none" dirty="0">
                <a:solidFill>
                  <a:srgbClr val="000000"/>
                </a:solidFill>
                <a:latin typeface="Calibri"/>
                <a:ea typeface="Calibri"/>
                <a:cs typeface="Calibri"/>
                <a:sym typeface="Calibri"/>
              </a:rPr>
              <a:t>City or campus? </a:t>
            </a:r>
            <a:endParaRPr sz="1250" b="0" i="0" u="none" strike="noStrike" cap="none" dirty="0">
              <a:solidFill>
                <a:srgbClr val="000000"/>
              </a:solidFill>
              <a:latin typeface="Calibri"/>
              <a:ea typeface="Calibri"/>
              <a:cs typeface="Calibri"/>
              <a:sym typeface="Calibri"/>
            </a:endParaRPr>
          </a:p>
        </p:txBody>
      </p:sp>
      <p:sp>
        <p:nvSpPr>
          <p:cNvPr id="8" name="Google Shape;397;p17"/>
          <p:cNvSpPr/>
          <p:nvPr/>
        </p:nvSpPr>
        <p:spPr>
          <a:xfrm>
            <a:off x="5002980" y="2386545"/>
            <a:ext cx="1804800" cy="1804800"/>
          </a:xfrm>
          <a:prstGeom prst="ellipse">
            <a:avLst/>
          </a:prstGeom>
          <a:no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GB" sz="1250" b="0" i="0" u="none" strike="noStrike" cap="none" dirty="0">
                <a:solidFill>
                  <a:srgbClr val="000000"/>
                </a:solidFill>
                <a:latin typeface="Calibri"/>
                <a:ea typeface="Calibri"/>
                <a:cs typeface="Calibri"/>
                <a:sym typeface="Calibri"/>
              </a:rPr>
              <a:t>Student opportunities</a:t>
            </a:r>
            <a:endParaRPr sz="1250" b="0" i="0" u="none" strike="noStrike" cap="none" dirty="0">
              <a:solidFill>
                <a:srgbClr val="000000"/>
              </a:solidFill>
              <a:latin typeface="Calibri"/>
              <a:ea typeface="Calibri"/>
              <a:cs typeface="Calibri"/>
              <a:sym typeface="Calibri"/>
            </a:endParaRPr>
          </a:p>
        </p:txBody>
      </p:sp>
      <p:sp>
        <p:nvSpPr>
          <p:cNvPr id="9" name="Google Shape;398;p17"/>
          <p:cNvSpPr/>
          <p:nvPr/>
        </p:nvSpPr>
        <p:spPr>
          <a:xfrm>
            <a:off x="1132556" y="4384741"/>
            <a:ext cx="1804800" cy="1804800"/>
          </a:xfrm>
          <a:prstGeom prst="ellipse">
            <a:avLst/>
          </a:prstGeom>
          <a:no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GB" sz="1250" b="0" i="0" u="none" strike="noStrike" cap="none" dirty="0">
                <a:solidFill>
                  <a:srgbClr val="000000"/>
                </a:solidFill>
                <a:latin typeface="Calibri"/>
                <a:ea typeface="Calibri"/>
                <a:cs typeface="Calibri"/>
                <a:sym typeface="Calibri"/>
              </a:rPr>
              <a:t>Graduate employability</a:t>
            </a:r>
            <a:endParaRPr sz="1250" b="0" i="0" u="none" strike="noStrike" cap="none" dirty="0">
              <a:solidFill>
                <a:srgbClr val="000000"/>
              </a:solidFill>
              <a:latin typeface="Calibri"/>
              <a:ea typeface="Calibri"/>
              <a:cs typeface="Calibri"/>
              <a:sym typeface="Calibri"/>
            </a:endParaRPr>
          </a:p>
        </p:txBody>
      </p:sp>
      <p:sp>
        <p:nvSpPr>
          <p:cNvPr id="10" name="Google Shape;399;p17"/>
          <p:cNvSpPr/>
          <p:nvPr/>
        </p:nvSpPr>
        <p:spPr>
          <a:xfrm>
            <a:off x="3087425" y="4386449"/>
            <a:ext cx="1804800" cy="1804800"/>
          </a:xfrm>
          <a:prstGeom prst="ellipse">
            <a:avLst/>
          </a:prstGeom>
          <a:no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GB" sz="1250" b="0" i="0" u="none" strike="noStrike" cap="none" dirty="0">
                <a:solidFill>
                  <a:srgbClr val="000000"/>
                </a:solidFill>
                <a:latin typeface="Calibri"/>
                <a:ea typeface="Calibri"/>
                <a:cs typeface="Calibri"/>
                <a:sym typeface="Calibri"/>
              </a:rPr>
              <a:t>Support available</a:t>
            </a:r>
            <a:endParaRPr sz="1250" b="0" i="0" u="none" strike="noStrike" cap="none" dirty="0">
              <a:solidFill>
                <a:srgbClr val="000000"/>
              </a:solidFill>
              <a:latin typeface="Calibri"/>
              <a:ea typeface="Calibri"/>
              <a:cs typeface="Calibri"/>
              <a:sym typeface="Calibri"/>
            </a:endParaRPr>
          </a:p>
        </p:txBody>
      </p:sp>
      <p:sp>
        <p:nvSpPr>
          <p:cNvPr id="11" name="Google Shape;400;p17"/>
          <p:cNvSpPr/>
          <p:nvPr/>
        </p:nvSpPr>
        <p:spPr>
          <a:xfrm>
            <a:off x="5013667" y="4382055"/>
            <a:ext cx="1804800" cy="1804800"/>
          </a:xfrm>
          <a:prstGeom prst="ellipse">
            <a:avLst/>
          </a:prstGeom>
          <a:no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GB" sz="1250" b="0" i="0" u="none" strike="noStrike" cap="none" dirty="0">
                <a:solidFill>
                  <a:srgbClr val="000000"/>
                </a:solidFill>
                <a:latin typeface="Calibri"/>
                <a:ea typeface="Calibri"/>
                <a:cs typeface="Calibri"/>
                <a:sym typeface="Calibri"/>
              </a:rPr>
              <a:t>Student life</a:t>
            </a:r>
            <a:endParaRPr sz="1250" b="0" i="0" u="none" strike="noStrike" cap="none" dirty="0">
              <a:solidFill>
                <a:srgbClr val="000000"/>
              </a:solidFill>
              <a:latin typeface="Calibri"/>
              <a:ea typeface="Calibri"/>
              <a:cs typeface="Calibri"/>
              <a:sym typeface="Calibri"/>
            </a:endParaRPr>
          </a:p>
        </p:txBody>
      </p:sp>
      <p:sp>
        <p:nvSpPr>
          <p:cNvPr id="12" name="Google Shape;401;p17"/>
          <p:cNvSpPr/>
          <p:nvPr/>
        </p:nvSpPr>
        <p:spPr>
          <a:xfrm>
            <a:off x="6928290" y="2410601"/>
            <a:ext cx="1804800" cy="1804800"/>
          </a:xfrm>
          <a:prstGeom prst="ellipse">
            <a:avLst/>
          </a:prstGeom>
          <a:no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GB" sz="1250" b="0" i="0" u="none" strike="noStrike" cap="none" dirty="0">
                <a:solidFill>
                  <a:srgbClr val="000000"/>
                </a:solidFill>
                <a:latin typeface="Calibri"/>
                <a:ea typeface="Calibri"/>
                <a:cs typeface="Calibri"/>
                <a:sym typeface="Calibri"/>
              </a:rPr>
              <a:t>Accommodation</a:t>
            </a:r>
            <a:endParaRPr sz="1250" b="0" i="0" u="none" strike="noStrike" cap="none" dirty="0">
              <a:solidFill>
                <a:srgbClr val="000000"/>
              </a:solidFill>
              <a:latin typeface="Calibri"/>
              <a:ea typeface="Calibri"/>
              <a:cs typeface="Calibri"/>
              <a:sym typeface="Calibri"/>
            </a:endParaRPr>
          </a:p>
        </p:txBody>
      </p:sp>
      <p:sp>
        <p:nvSpPr>
          <p:cNvPr id="13" name="Google Shape;402;p17"/>
          <p:cNvSpPr/>
          <p:nvPr/>
        </p:nvSpPr>
        <p:spPr>
          <a:xfrm>
            <a:off x="6938977" y="4434686"/>
            <a:ext cx="1804800" cy="1804800"/>
          </a:xfrm>
          <a:prstGeom prst="ellipse">
            <a:avLst/>
          </a:prstGeom>
          <a:noFill/>
          <a:ln w="57150" cap="flat" cmpd="sng">
            <a:solidFill>
              <a:srgbClr val="62136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GB" sz="1250" b="0" i="0" u="none" strike="noStrike" cap="none" dirty="0">
                <a:solidFill>
                  <a:srgbClr val="000000"/>
                </a:solidFill>
                <a:latin typeface="Calibri"/>
                <a:ea typeface="Calibri"/>
                <a:cs typeface="Calibri"/>
                <a:sym typeface="Calibri"/>
              </a:rPr>
              <a:t>Broad range of subjects or specialised? </a:t>
            </a:r>
            <a:endParaRPr sz="1250" b="0" i="0" u="none" strike="noStrike" cap="none" dirty="0">
              <a:solidFill>
                <a:srgbClr val="000000"/>
              </a:solidFill>
              <a:latin typeface="Calibri"/>
              <a:ea typeface="Calibri"/>
              <a:cs typeface="Calibri"/>
              <a:sym typeface="Calibri"/>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15642379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Shape 359"/>
        <p:cNvGrpSpPr/>
        <p:nvPr/>
      </p:nvGrpSpPr>
      <p:grpSpPr>
        <a:xfrm>
          <a:off x="0" y="0"/>
          <a:ext cx="0" cy="0"/>
          <a:chOff x="0" y="0"/>
          <a:chExt cx="0" cy="0"/>
        </a:xfrm>
      </p:grpSpPr>
      <p:sp>
        <p:nvSpPr>
          <p:cNvPr id="361" name="Google Shape;361;p45"/>
          <p:cNvSpPr txBox="1">
            <a:spLocks noGrp="1"/>
          </p:cNvSpPr>
          <p:nvPr>
            <p:ph type="body" idx="1"/>
          </p:nvPr>
        </p:nvSpPr>
        <p:spPr>
          <a:xfrm>
            <a:off x="322054" y="4283242"/>
            <a:ext cx="4466100" cy="2258100"/>
          </a:xfrm>
          <a:prstGeom prst="rect">
            <a:avLst/>
          </a:prstGeom>
          <a:solidFill>
            <a:srgbClr val="621260"/>
          </a:solidFill>
          <a:ln>
            <a:noFill/>
          </a:ln>
        </p:spPr>
        <p:txBody>
          <a:bodyPr spcFirstLastPara="1" wrap="square" lIns="91425" tIns="45700" rIns="91425" bIns="45700" anchor="ctr" anchorCtr="0">
            <a:noAutofit/>
          </a:bodyPr>
          <a:lstStyle/>
          <a:p>
            <a:pPr marL="228600" lvl="0" indent="-76200" algn="ctr" rtl="0">
              <a:lnSpc>
                <a:spcPct val="90000"/>
              </a:lnSpc>
              <a:spcBef>
                <a:spcPts val="0"/>
              </a:spcBef>
              <a:spcAft>
                <a:spcPts val="0"/>
              </a:spcAft>
              <a:buClr>
                <a:schemeClr val="lt1"/>
              </a:buClr>
              <a:buSzPts val="2400"/>
              <a:buNone/>
            </a:pPr>
            <a:r>
              <a:rPr lang="en-GB" sz="4000" b="1" dirty="0" smtClean="0"/>
              <a:t>THE STUDENT EXPERIENCE =</a:t>
            </a:r>
          </a:p>
          <a:p>
            <a:pPr marL="228600" lvl="0" indent="-76200" algn="ctr" rtl="0">
              <a:lnSpc>
                <a:spcPct val="90000"/>
              </a:lnSpc>
              <a:spcBef>
                <a:spcPts val="0"/>
              </a:spcBef>
              <a:spcAft>
                <a:spcPts val="0"/>
              </a:spcAft>
              <a:buClr>
                <a:schemeClr val="lt1"/>
              </a:buClr>
              <a:buSzPts val="2400"/>
              <a:buNone/>
            </a:pPr>
            <a:r>
              <a:rPr lang="en-GB" sz="4000" b="1" dirty="0" smtClean="0"/>
              <a:t>MORE THAN LECTURES</a:t>
            </a:r>
            <a:endParaRPr sz="40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17818881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GB" dirty="0" smtClean="0">
                <a:solidFill>
                  <a:srgbClr val="621360"/>
                </a:solidFill>
              </a:rPr>
              <a:t>THE STUDENT EXPERIENCE</a:t>
            </a:r>
            <a:endParaRPr dirty="0">
              <a:solidFill>
                <a:srgbClr val="621360"/>
              </a:solidFill>
            </a:endParaRPr>
          </a:p>
        </p:txBody>
      </p:sp>
      <p:sp>
        <p:nvSpPr>
          <p:cNvPr id="4" name="Google Shape;415;p19"/>
          <p:cNvSpPr txBox="1"/>
          <p:nvPr/>
        </p:nvSpPr>
        <p:spPr>
          <a:xfrm>
            <a:off x="1176288" y="5336081"/>
            <a:ext cx="2405780" cy="468608"/>
          </a:xfrm>
          <a:prstGeom prst="rect">
            <a:avLst/>
          </a:prstGeom>
          <a:noFill/>
          <a:ln>
            <a:noFill/>
          </a:ln>
        </p:spPr>
        <p:txBody>
          <a:bodyPr spcFirstLastPara="1" wrap="square" lIns="91425" tIns="45700" rIns="91425" bIns="45700" anchor="t" anchorCtr="0">
            <a:normAutofit/>
          </a:bodyPr>
          <a:lstStyle/>
          <a:p>
            <a:pPr marL="0" marR="0" lvl="0" indent="0" rtl="0">
              <a:lnSpc>
                <a:spcPct val="80000"/>
              </a:lnSpc>
              <a:spcBef>
                <a:spcPts val="0"/>
              </a:spcBef>
              <a:spcAft>
                <a:spcPts val="0"/>
              </a:spcAft>
              <a:buClr>
                <a:srgbClr val="000000"/>
              </a:buClr>
              <a:buSzPts val="1610"/>
              <a:buFont typeface="Arial"/>
              <a:buNone/>
            </a:pPr>
            <a:r>
              <a:rPr lang="en-GB" b="0" i="0" u="none" strike="noStrike" cap="none" dirty="0" smtClean="0">
                <a:solidFill>
                  <a:srgbClr val="000000"/>
                </a:solidFill>
                <a:latin typeface="Calibri"/>
                <a:ea typeface="Calibri"/>
                <a:cs typeface="Calibri"/>
                <a:sym typeface="Calibri"/>
              </a:rPr>
              <a:t>Clubs</a:t>
            </a:r>
            <a:r>
              <a:rPr lang="en-GB" b="0" i="0" u="none" strike="noStrike" cap="none" dirty="0">
                <a:solidFill>
                  <a:srgbClr val="000000"/>
                </a:solidFill>
                <a:latin typeface="Calibri"/>
                <a:ea typeface="Calibri"/>
                <a:cs typeface="Calibri"/>
                <a:sym typeface="Calibri"/>
              </a:rPr>
              <a:t>, societies and the Students’ Union</a:t>
            </a:r>
            <a:endParaRPr b="0" i="0" u="none" strike="noStrike" cap="none" dirty="0">
              <a:solidFill>
                <a:srgbClr val="000000"/>
              </a:solidFill>
              <a:sym typeface="Arial"/>
            </a:endParaRPr>
          </a:p>
          <a:p>
            <a:pPr marL="0" marR="0" lvl="0" indent="0" rtl="0">
              <a:lnSpc>
                <a:spcPct val="80000"/>
              </a:lnSpc>
              <a:spcBef>
                <a:spcPts val="0"/>
              </a:spcBef>
              <a:spcAft>
                <a:spcPts val="0"/>
              </a:spcAft>
              <a:buClr>
                <a:schemeClr val="dk1"/>
              </a:buClr>
              <a:buSzPts val="1680"/>
              <a:buFont typeface="Calibri"/>
              <a:buNone/>
            </a:pPr>
            <a:endParaRPr b="0" i="0" u="none" strike="noStrike" cap="none" dirty="0">
              <a:solidFill>
                <a:srgbClr val="621360"/>
              </a:solidFill>
              <a:latin typeface="Calibri"/>
              <a:ea typeface="Calibri"/>
              <a:cs typeface="Calibri"/>
              <a:sym typeface="Calibri"/>
            </a:endParaRPr>
          </a:p>
          <a:p>
            <a:pPr marL="0" marR="0" lvl="0" indent="0" rtl="0">
              <a:lnSpc>
                <a:spcPct val="80000"/>
              </a:lnSpc>
              <a:spcBef>
                <a:spcPts val="0"/>
              </a:spcBef>
              <a:spcAft>
                <a:spcPts val="0"/>
              </a:spcAft>
              <a:buClr>
                <a:schemeClr val="dk1"/>
              </a:buClr>
              <a:buSzPts val="1680"/>
              <a:buFont typeface="Calibri"/>
              <a:buNone/>
            </a:pPr>
            <a:endParaRPr b="0" i="0" u="none" strike="noStrike" cap="none" dirty="0">
              <a:solidFill>
                <a:srgbClr val="621360"/>
              </a:solidFill>
              <a:latin typeface="Calibri"/>
              <a:ea typeface="Calibri"/>
              <a:cs typeface="Calibri"/>
              <a:sym typeface="Calibri"/>
            </a:endParaRPr>
          </a:p>
          <a:p>
            <a:pPr marL="0" marR="0" lvl="0" indent="0" rtl="0">
              <a:lnSpc>
                <a:spcPct val="80000"/>
              </a:lnSpc>
              <a:spcBef>
                <a:spcPts val="0"/>
              </a:spcBef>
              <a:spcAft>
                <a:spcPts val="0"/>
              </a:spcAft>
              <a:buClr>
                <a:schemeClr val="dk1"/>
              </a:buClr>
              <a:buSzPts val="1260"/>
              <a:buFont typeface="Calibri"/>
              <a:buNone/>
            </a:pPr>
            <a:endParaRPr b="0" i="0" u="none" strike="noStrike" cap="none" dirty="0">
              <a:solidFill>
                <a:srgbClr val="000000"/>
              </a:solidFill>
              <a:latin typeface="Calibri"/>
              <a:ea typeface="Calibri"/>
              <a:cs typeface="Calibri"/>
              <a:sym typeface="Calibri"/>
            </a:endParaRPr>
          </a:p>
          <a:p>
            <a:pPr marL="0" marR="0" lvl="0" indent="0" rtl="0">
              <a:lnSpc>
                <a:spcPct val="80000"/>
              </a:lnSpc>
              <a:spcBef>
                <a:spcPts val="0"/>
              </a:spcBef>
              <a:spcAft>
                <a:spcPts val="0"/>
              </a:spcAft>
              <a:buClr>
                <a:schemeClr val="dk1"/>
              </a:buClr>
              <a:buSzPts val="1260"/>
              <a:buFont typeface="Calibri"/>
              <a:buNone/>
            </a:pPr>
            <a:endParaRPr b="0" i="0" u="none" strike="noStrike" cap="none" dirty="0">
              <a:solidFill>
                <a:srgbClr val="000000"/>
              </a:solidFill>
              <a:latin typeface="Calibri"/>
              <a:ea typeface="Calibri"/>
              <a:cs typeface="Calibri"/>
              <a:sym typeface="Calibri"/>
            </a:endParaRPr>
          </a:p>
          <a:p>
            <a:pPr marL="285750" marR="0" lvl="0" indent="-205740" rtl="0">
              <a:lnSpc>
                <a:spcPct val="80000"/>
              </a:lnSpc>
              <a:spcBef>
                <a:spcPts val="0"/>
              </a:spcBef>
              <a:spcAft>
                <a:spcPts val="0"/>
              </a:spcAft>
              <a:buClr>
                <a:schemeClr val="dk1"/>
              </a:buClr>
              <a:buSzPts val="1260"/>
              <a:buFont typeface="Arial"/>
              <a:buNone/>
            </a:pPr>
            <a:endParaRPr b="0" i="0" u="none" strike="noStrike" cap="none" dirty="0">
              <a:solidFill>
                <a:srgbClr val="000000"/>
              </a:solidFill>
              <a:latin typeface="Calibri"/>
              <a:ea typeface="Calibri"/>
              <a:cs typeface="Calibri"/>
              <a:sym typeface="Calibri"/>
            </a:endParaRPr>
          </a:p>
        </p:txBody>
      </p:sp>
      <p:sp>
        <p:nvSpPr>
          <p:cNvPr id="5" name="Google Shape;416;p19"/>
          <p:cNvSpPr txBox="1"/>
          <p:nvPr/>
        </p:nvSpPr>
        <p:spPr>
          <a:xfrm>
            <a:off x="9150043" y="5268815"/>
            <a:ext cx="2758488" cy="117182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600"/>
              <a:buFont typeface="Calibri"/>
              <a:buNone/>
            </a:pPr>
            <a:r>
              <a:rPr lang="en-GB" b="0" i="0" u="none" strike="noStrike" cap="none" dirty="0">
                <a:solidFill>
                  <a:srgbClr val="000000"/>
                </a:solidFill>
                <a:latin typeface="Calibri"/>
                <a:ea typeface="Calibri"/>
                <a:cs typeface="Calibri"/>
                <a:sym typeface="Calibri"/>
              </a:rPr>
              <a:t>Learning outside the classroom</a:t>
            </a:r>
            <a:endParaRPr b="0"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600"/>
              <a:buFont typeface="Calibri"/>
              <a:buNone/>
            </a:pPr>
            <a:r>
              <a:rPr lang="en-GB" b="0" i="0" u="none" strike="noStrike" cap="none" dirty="0">
                <a:solidFill>
                  <a:srgbClr val="000000"/>
                </a:solidFill>
                <a:latin typeface="Calibri"/>
                <a:ea typeface="Calibri"/>
                <a:cs typeface="Calibri"/>
                <a:sym typeface="Calibri"/>
              </a:rPr>
              <a:t>Work experience and internships</a:t>
            </a:r>
            <a:endParaRPr b="0"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600"/>
              <a:buFont typeface="Calibri"/>
              <a:buNone/>
            </a:pPr>
            <a:r>
              <a:rPr lang="en-GB" b="0" i="0" u="none" strike="noStrike" cap="none" dirty="0">
                <a:solidFill>
                  <a:srgbClr val="000000"/>
                </a:solidFill>
                <a:latin typeface="Calibri"/>
                <a:ea typeface="Calibri"/>
                <a:cs typeface="Calibri"/>
                <a:sym typeface="Calibri"/>
              </a:rPr>
              <a:t>Student media groups</a:t>
            </a:r>
            <a:endParaRPr b="0"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600"/>
              <a:buFont typeface="Calibri"/>
              <a:buNone/>
            </a:pPr>
            <a:r>
              <a:rPr lang="en-GB" b="0" i="0" u="none" strike="noStrike" cap="none" dirty="0">
                <a:solidFill>
                  <a:srgbClr val="000000"/>
                </a:solidFill>
                <a:latin typeface="Calibri"/>
                <a:ea typeface="Calibri"/>
                <a:cs typeface="Calibri"/>
                <a:sym typeface="Calibri"/>
              </a:rPr>
              <a:t>Projects</a:t>
            </a:r>
            <a:endParaRPr b="0"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600"/>
              <a:buFont typeface="Calibri"/>
              <a:buNone/>
            </a:pPr>
            <a:r>
              <a:rPr lang="en-GB" b="0" i="0" u="none" strike="noStrike" cap="none" dirty="0">
                <a:solidFill>
                  <a:srgbClr val="000000"/>
                </a:solidFill>
                <a:latin typeface="Calibri"/>
                <a:ea typeface="Calibri"/>
                <a:cs typeface="Calibri"/>
                <a:sym typeface="Calibri"/>
              </a:rPr>
              <a:t>Lots more</a:t>
            </a:r>
            <a:r>
              <a:rPr lang="en-GB" b="0" i="0" u="none" strike="noStrike" cap="none" dirty="0" smtClean="0">
                <a:solidFill>
                  <a:srgbClr val="000000"/>
                </a:solidFill>
                <a:latin typeface="Calibri"/>
                <a:ea typeface="Calibri"/>
                <a:cs typeface="Calibri"/>
                <a:sym typeface="Calibri"/>
              </a:rPr>
              <a:t>!</a:t>
            </a:r>
            <a:endParaRPr b="0" i="0" u="none" strike="noStrike" cap="none" dirty="0">
              <a:solidFill>
                <a:srgbClr val="000000"/>
              </a:solidFill>
              <a:latin typeface="Calibri"/>
              <a:ea typeface="Calibri"/>
              <a:cs typeface="Calibri"/>
              <a:sym typeface="Calibri"/>
            </a:endParaRPr>
          </a:p>
        </p:txBody>
      </p:sp>
      <p:sp>
        <p:nvSpPr>
          <p:cNvPr id="6" name="Google Shape;417;p19"/>
          <p:cNvSpPr/>
          <p:nvPr/>
        </p:nvSpPr>
        <p:spPr>
          <a:xfrm>
            <a:off x="1152582" y="2065784"/>
            <a:ext cx="2405780" cy="234591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p:txBody>
      </p:sp>
      <p:grpSp>
        <p:nvGrpSpPr>
          <p:cNvPr id="7" name="Google Shape;418;p19"/>
          <p:cNvGrpSpPr/>
          <p:nvPr/>
        </p:nvGrpSpPr>
        <p:grpSpPr>
          <a:xfrm>
            <a:off x="1721675" y="4157330"/>
            <a:ext cx="1203775" cy="1076854"/>
            <a:chOff x="1753000" y="2130620"/>
            <a:chExt cx="953389" cy="871946"/>
          </a:xfrm>
          <a:solidFill>
            <a:srgbClr val="621360"/>
          </a:solidFill>
        </p:grpSpPr>
        <p:sp>
          <p:nvSpPr>
            <p:cNvPr id="8" name="Google Shape;419;p19"/>
            <p:cNvSpPr/>
            <p:nvPr/>
          </p:nvSpPr>
          <p:spPr>
            <a:xfrm>
              <a:off x="1753000" y="2130620"/>
              <a:ext cx="953389" cy="871946"/>
            </a:xfrm>
            <a:prstGeom prst="ellipse">
              <a:avLst/>
            </a:pr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p:txBody>
        </p:sp>
        <p:sp>
          <p:nvSpPr>
            <p:cNvPr id="9" name="Google Shape;420;p19"/>
            <p:cNvSpPr txBox="1"/>
            <p:nvPr/>
          </p:nvSpPr>
          <p:spPr>
            <a:xfrm>
              <a:off x="1865116" y="2542505"/>
              <a:ext cx="729155" cy="245921"/>
            </a:xfrm>
            <a:prstGeom prst="rect">
              <a:avLst/>
            </a:prstGeom>
            <a:grp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200"/>
                <a:buFont typeface="Calibri"/>
                <a:buNone/>
              </a:pPr>
              <a:r>
                <a:rPr lang="en-GB" sz="1200" b="1" i="0" u="none" strike="noStrike" cap="none" dirty="0">
                  <a:solidFill>
                    <a:srgbClr val="FFFFFF"/>
                  </a:solidFill>
                  <a:latin typeface="Calibri"/>
                  <a:ea typeface="Calibri"/>
                  <a:cs typeface="Calibri"/>
                  <a:sym typeface="Calibri"/>
                </a:rPr>
                <a:t>THE STUDENTS’ UNION</a:t>
              </a:r>
              <a:endParaRPr sz="1400" b="0" i="0" u="none" strike="noStrike" cap="none" dirty="0">
                <a:solidFill>
                  <a:srgbClr val="000000"/>
                </a:solidFill>
                <a:latin typeface="Arial"/>
                <a:ea typeface="Arial"/>
                <a:cs typeface="Arial"/>
                <a:sym typeface="Arial"/>
              </a:endParaRPr>
            </a:p>
          </p:txBody>
        </p:sp>
      </p:grpSp>
      <p:grpSp>
        <p:nvGrpSpPr>
          <p:cNvPr id="2" name="Group 1"/>
          <p:cNvGrpSpPr/>
          <p:nvPr/>
        </p:nvGrpSpPr>
        <p:grpSpPr>
          <a:xfrm>
            <a:off x="3821316" y="2065784"/>
            <a:ext cx="2405780" cy="3180535"/>
            <a:chOff x="3936929" y="2065784"/>
            <a:chExt cx="2405780" cy="3180535"/>
          </a:xfrm>
        </p:grpSpPr>
        <p:sp>
          <p:nvSpPr>
            <p:cNvPr id="10" name="Google Shape;421;p19"/>
            <p:cNvSpPr/>
            <p:nvPr/>
          </p:nvSpPr>
          <p:spPr>
            <a:xfrm>
              <a:off x="3936929" y="2065784"/>
              <a:ext cx="2405780" cy="234591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p:txBody>
        </p:sp>
        <p:grpSp>
          <p:nvGrpSpPr>
            <p:cNvPr id="11" name="Google Shape;422;p19"/>
            <p:cNvGrpSpPr/>
            <p:nvPr/>
          </p:nvGrpSpPr>
          <p:grpSpPr>
            <a:xfrm>
              <a:off x="4516608" y="4169465"/>
              <a:ext cx="1203776" cy="1076854"/>
              <a:chOff x="1740601" y="1899568"/>
              <a:chExt cx="953389" cy="871946"/>
            </a:xfrm>
          </p:grpSpPr>
          <p:sp>
            <p:nvSpPr>
              <p:cNvPr id="12" name="Google Shape;423;p19"/>
              <p:cNvSpPr/>
              <p:nvPr/>
            </p:nvSpPr>
            <p:spPr>
              <a:xfrm>
                <a:off x="1740601" y="1899568"/>
                <a:ext cx="953389" cy="871946"/>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p:txBody>
          </p:sp>
          <p:sp>
            <p:nvSpPr>
              <p:cNvPr id="13" name="Google Shape;424;p19"/>
              <p:cNvSpPr txBox="1"/>
              <p:nvPr/>
            </p:nvSpPr>
            <p:spPr>
              <a:xfrm>
                <a:off x="1840305" y="2342735"/>
                <a:ext cx="729155" cy="245921"/>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200"/>
                  <a:buFont typeface="Calibri"/>
                  <a:buNone/>
                </a:pPr>
                <a:r>
                  <a:rPr lang="en-GB" sz="1200" b="1" i="0" u="none" strike="noStrike" cap="none" dirty="0">
                    <a:solidFill>
                      <a:srgbClr val="FFFFFF"/>
                    </a:solidFill>
                    <a:latin typeface="Calibri"/>
                    <a:ea typeface="Calibri"/>
                    <a:cs typeface="Calibri"/>
                    <a:sym typeface="Calibri"/>
                  </a:rPr>
                  <a:t>SPORT AND EXERCISE</a:t>
                </a:r>
                <a:endParaRPr sz="1400" b="0" i="0" u="none" strike="noStrike" cap="none" dirty="0">
                  <a:solidFill>
                    <a:srgbClr val="000000"/>
                  </a:solidFill>
                  <a:latin typeface="Arial"/>
                  <a:ea typeface="Arial"/>
                  <a:cs typeface="Arial"/>
                  <a:sym typeface="Arial"/>
                </a:endParaRPr>
              </a:p>
            </p:txBody>
          </p:sp>
        </p:grpSp>
      </p:grpSp>
      <p:sp>
        <p:nvSpPr>
          <p:cNvPr id="14" name="Google Shape;425;p19"/>
          <p:cNvSpPr txBox="1"/>
          <p:nvPr/>
        </p:nvSpPr>
        <p:spPr>
          <a:xfrm>
            <a:off x="3800296" y="5308279"/>
            <a:ext cx="2405779" cy="113546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600"/>
              <a:buFont typeface="Calibri"/>
              <a:buNone/>
            </a:pPr>
            <a:r>
              <a:rPr lang="en-GB" b="0" i="0" u="none" strike="noStrike" cap="none" dirty="0" smtClean="0">
                <a:solidFill>
                  <a:srgbClr val="000000"/>
                </a:solidFill>
                <a:latin typeface="Calibri"/>
                <a:ea typeface="Calibri"/>
                <a:cs typeface="Calibri"/>
                <a:sym typeface="Calibri"/>
              </a:rPr>
              <a:t>Try </a:t>
            </a:r>
            <a:r>
              <a:rPr lang="en-GB" b="0" i="0" u="none" strike="noStrike" cap="none" dirty="0">
                <a:solidFill>
                  <a:srgbClr val="000000"/>
                </a:solidFill>
                <a:latin typeface="Calibri"/>
                <a:ea typeface="Calibri"/>
                <a:cs typeface="Calibri"/>
                <a:sym typeface="Calibri"/>
              </a:rPr>
              <a:t>a new sport - competitively or just for fun</a:t>
            </a:r>
            <a:endParaRPr b="0"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600"/>
              <a:buFont typeface="Calibri"/>
              <a:buNone/>
            </a:pPr>
            <a:r>
              <a:rPr lang="en-GB" b="0" i="0" u="none" strike="noStrike" cap="none" dirty="0">
                <a:solidFill>
                  <a:srgbClr val="000000"/>
                </a:solidFill>
                <a:latin typeface="Calibri"/>
                <a:ea typeface="Calibri"/>
                <a:cs typeface="Calibri"/>
                <a:sym typeface="Calibri"/>
              </a:rPr>
              <a:t>Join the gym</a:t>
            </a:r>
            <a:endParaRPr b="0" i="0" u="none" strike="noStrike" cap="none" dirty="0">
              <a:solidFill>
                <a:srgbClr val="000000"/>
              </a:solidFill>
              <a:sym typeface="Arial"/>
            </a:endParaRPr>
          </a:p>
          <a:p>
            <a:pPr marL="0" marR="0" lvl="0" indent="0" algn="l" rtl="0">
              <a:lnSpc>
                <a:spcPct val="100000"/>
              </a:lnSpc>
              <a:spcBef>
                <a:spcPts val="0"/>
              </a:spcBef>
              <a:spcAft>
                <a:spcPts val="0"/>
              </a:spcAft>
              <a:buClr>
                <a:schemeClr val="dk1"/>
              </a:buClr>
              <a:buSzPts val="2400"/>
              <a:buFont typeface="Calibri"/>
              <a:buNone/>
            </a:pPr>
            <a:endParaRPr b="0" i="0" u="none" strike="noStrike" cap="none" dirty="0">
              <a:solidFill>
                <a:srgbClr val="62136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b="0" i="0" u="none" strike="noStrike" cap="none" dirty="0">
              <a:solidFill>
                <a:srgbClr val="000000"/>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b="0" i="0" u="none" strike="noStrike" cap="none" dirty="0">
              <a:solidFill>
                <a:srgbClr val="000000"/>
              </a:solidFill>
              <a:latin typeface="Calibri"/>
              <a:ea typeface="Calibri"/>
              <a:cs typeface="Calibri"/>
              <a:sym typeface="Calibri"/>
            </a:endParaRPr>
          </a:p>
        </p:txBody>
      </p:sp>
      <p:sp>
        <p:nvSpPr>
          <p:cNvPr id="15" name="Google Shape;426;p19"/>
          <p:cNvSpPr/>
          <p:nvPr/>
        </p:nvSpPr>
        <p:spPr>
          <a:xfrm>
            <a:off x="6611387" y="2054196"/>
            <a:ext cx="2405780" cy="234591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p:txBody>
      </p:sp>
      <p:sp>
        <p:nvSpPr>
          <p:cNvPr id="22" name="Google Shape;434;p19"/>
          <p:cNvSpPr txBox="1"/>
          <p:nvPr/>
        </p:nvSpPr>
        <p:spPr>
          <a:xfrm>
            <a:off x="6611387" y="5305173"/>
            <a:ext cx="2405781" cy="113546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600"/>
              <a:buFont typeface="Calibri"/>
              <a:buNone/>
            </a:pPr>
            <a:r>
              <a:rPr lang="en-GB" b="0" i="0" u="none" strike="noStrike" cap="none" dirty="0" smtClean="0">
                <a:solidFill>
                  <a:srgbClr val="000000"/>
                </a:solidFill>
                <a:latin typeface="Calibri"/>
                <a:ea typeface="Calibri"/>
                <a:cs typeface="Calibri"/>
                <a:sym typeface="Calibri"/>
              </a:rPr>
              <a:t>Volunteering </a:t>
            </a:r>
            <a:r>
              <a:rPr lang="en-GB" b="0" i="0" u="none" strike="noStrike" cap="none" dirty="0">
                <a:solidFill>
                  <a:srgbClr val="000000"/>
                </a:solidFill>
                <a:latin typeface="Calibri"/>
                <a:ea typeface="Calibri"/>
                <a:cs typeface="Calibri"/>
                <a:sym typeface="Calibri"/>
              </a:rPr>
              <a:t>programmes</a:t>
            </a:r>
            <a:endParaRPr b="0"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600"/>
              <a:buFont typeface="Calibri"/>
              <a:buNone/>
            </a:pPr>
            <a:r>
              <a:rPr lang="en-GB" b="0" i="0" u="none" strike="noStrike" cap="none" dirty="0">
                <a:solidFill>
                  <a:srgbClr val="000000"/>
                </a:solidFill>
                <a:latin typeface="Calibri"/>
                <a:ea typeface="Calibri"/>
                <a:cs typeface="Calibri"/>
                <a:sym typeface="Calibri"/>
              </a:rPr>
              <a:t>RAG (Raising and Giving)</a:t>
            </a:r>
            <a:endParaRPr b="0" i="0" u="none" strike="noStrike" cap="none" dirty="0">
              <a:solidFill>
                <a:srgbClr val="000000"/>
              </a:solidFill>
              <a:sym typeface="Arial"/>
            </a:endParaRPr>
          </a:p>
          <a:p>
            <a:pPr marL="0" marR="0" lvl="0" indent="0" algn="l" rtl="0">
              <a:lnSpc>
                <a:spcPct val="100000"/>
              </a:lnSpc>
              <a:spcBef>
                <a:spcPts val="0"/>
              </a:spcBef>
              <a:spcAft>
                <a:spcPts val="0"/>
              </a:spcAft>
              <a:buClr>
                <a:schemeClr val="dk1"/>
              </a:buClr>
              <a:buSzPts val="2400"/>
              <a:buFont typeface="Calibri"/>
              <a:buNone/>
            </a:pPr>
            <a:endParaRPr b="0" i="0" u="none" strike="noStrike" cap="none" dirty="0">
              <a:solidFill>
                <a:srgbClr val="621360"/>
              </a:solidFill>
              <a:latin typeface="Calibri"/>
              <a:ea typeface="Calibri"/>
              <a:cs typeface="Calibri"/>
              <a:sym typeface="Calibri"/>
            </a:endParaRPr>
          </a:p>
        </p:txBody>
      </p:sp>
      <p:sp>
        <p:nvSpPr>
          <p:cNvPr id="23" name="Google Shape;430;p19"/>
          <p:cNvSpPr/>
          <p:nvPr/>
        </p:nvSpPr>
        <p:spPr>
          <a:xfrm>
            <a:off x="9276163" y="2058545"/>
            <a:ext cx="2405780" cy="234591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p:txBody>
      </p:sp>
      <p:grpSp>
        <p:nvGrpSpPr>
          <p:cNvPr id="19" name="Google Shape;431;p19"/>
          <p:cNvGrpSpPr/>
          <p:nvPr/>
        </p:nvGrpSpPr>
        <p:grpSpPr>
          <a:xfrm>
            <a:off x="9908392" y="4171037"/>
            <a:ext cx="1203774" cy="1076854"/>
            <a:chOff x="1753000" y="2130620"/>
            <a:chExt cx="953389" cy="871946"/>
          </a:xfrm>
          <a:solidFill>
            <a:srgbClr val="621360"/>
          </a:solidFill>
        </p:grpSpPr>
        <p:sp>
          <p:nvSpPr>
            <p:cNvPr id="20" name="Google Shape;432;p19"/>
            <p:cNvSpPr/>
            <p:nvPr/>
          </p:nvSpPr>
          <p:spPr>
            <a:xfrm>
              <a:off x="1753000" y="2130620"/>
              <a:ext cx="953389" cy="871946"/>
            </a:xfrm>
            <a:prstGeom prst="ellipse">
              <a:avLst/>
            </a:pr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p:txBody>
        </p:sp>
        <p:sp>
          <p:nvSpPr>
            <p:cNvPr id="21" name="Google Shape;433;p19"/>
            <p:cNvSpPr txBox="1"/>
            <p:nvPr/>
          </p:nvSpPr>
          <p:spPr>
            <a:xfrm>
              <a:off x="1770926" y="2443632"/>
              <a:ext cx="917536" cy="245921"/>
            </a:xfrm>
            <a:prstGeom prst="rect">
              <a:avLst/>
            </a:prstGeom>
            <a:grp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100"/>
                <a:buFont typeface="Calibri"/>
                <a:buNone/>
              </a:pPr>
              <a:r>
                <a:rPr lang="en-GB" sz="1100" b="1" i="0" u="none" strike="noStrike" cap="none" dirty="0">
                  <a:solidFill>
                    <a:srgbClr val="FFFFFF"/>
                  </a:solidFill>
                  <a:latin typeface="Calibri"/>
                  <a:ea typeface="Calibri"/>
                  <a:cs typeface="Calibri"/>
                  <a:sym typeface="Calibri"/>
                </a:rPr>
                <a:t>OTHER OPPORTUNITIES</a:t>
              </a:r>
              <a:endParaRPr sz="1400" b="0" i="0" u="none" strike="noStrike" cap="none" dirty="0">
                <a:solidFill>
                  <a:srgbClr val="000000"/>
                </a:solidFill>
                <a:latin typeface="Arial"/>
                <a:ea typeface="Arial"/>
                <a:cs typeface="Arial"/>
                <a:sym typeface="Arial"/>
              </a:endParaRPr>
            </a:p>
          </p:txBody>
        </p:sp>
      </p:grpSp>
      <p:grpSp>
        <p:nvGrpSpPr>
          <p:cNvPr id="16" name="Google Shape;427;p19"/>
          <p:cNvGrpSpPr/>
          <p:nvPr/>
        </p:nvGrpSpPr>
        <p:grpSpPr>
          <a:xfrm>
            <a:off x="7175709" y="4171036"/>
            <a:ext cx="1203776" cy="1076854"/>
            <a:chOff x="1753000" y="2130620"/>
            <a:chExt cx="953389" cy="871946"/>
          </a:xfrm>
          <a:solidFill>
            <a:srgbClr val="621360"/>
          </a:solidFill>
        </p:grpSpPr>
        <p:sp>
          <p:nvSpPr>
            <p:cNvPr id="17" name="Google Shape;428;p19"/>
            <p:cNvSpPr/>
            <p:nvPr/>
          </p:nvSpPr>
          <p:spPr>
            <a:xfrm>
              <a:off x="1753000" y="2130620"/>
              <a:ext cx="953389" cy="871946"/>
            </a:xfrm>
            <a:prstGeom prst="ellipse">
              <a:avLst/>
            </a:pr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p:txBody>
        </p:sp>
        <p:sp>
          <p:nvSpPr>
            <p:cNvPr id="18" name="Google Shape;429;p19"/>
            <p:cNvSpPr txBox="1"/>
            <p:nvPr/>
          </p:nvSpPr>
          <p:spPr>
            <a:xfrm>
              <a:off x="1791381" y="2592404"/>
              <a:ext cx="914306" cy="227105"/>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100"/>
                <a:buFont typeface="Calibri"/>
                <a:buNone/>
              </a:pPr>
              <a:r>
                <a:rPr lang="en-GB" sz="1100" b="1" i="0" u="none" strike="noStrike" cap="none" dirty="0">
                  <a:solidFill>
                    <a:srgbClr val="FFFFFF"/>
                  </a:solidFill>
                  <a:latin typeface="Calibri"/>
                  <a:ea typeface="Calibri"/>
                  <a:cs typeface="Calibri"/>
                  <a:sym typeface="Calibri"/>
                </a:rPr>
                <a:t>VOLUNTEERING AND FUNDRAISING</a:t>
              </a:r>
              <a:endParaRPr sz="1400" b="0" i="0" u="none" strike="noStrike" cap="none" dirty="0">
                <a:solidFill>
                  <a:srgbClr val="000000"/>
                </a:solidFill>
                <a:latin typeface="Arial"/>
                <a:ea typeface="Arial"/>
                <a:cs typeface="Arial"/>
                <a:sym typeface="Arial"/>
              </a:endParaRPr>
            </a:p>
          </p:txBody>
        </p:sp>
      </p:gr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36828094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GB" dirty="0" smtClean="0">
                <a:solidFill>
                  <a:srgbClr val="621360"/>
                </a:solidFill>
              </a:rPr>
              <a:t>WHAT ARE THE BENEFITS?</a:t>
            </a:r>
            <a:endParaRPr dirty="0">
              <a:solidFill>
                <a:srgbClr val="62136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
        <p:nvSpPr>
          <p:cNvPr id="6" name="TextBox 5"/>
          <p:cNvSpPr txBox="1"/>
          <p:nvPr/>
        </p:nvSpPr>
        <p:spPr>
          <a:xfrm>
            <a:off x="1998386" y="3639426"/>
            <a:ext cx="15383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0" dirty="0" smtClean="0">
                <a:solidFill>
                  <a:srgbClr val="621360"/>
                </a:solidFill>
                <a:latin typeface="Calibri" panose="020F0502020204030204"/>
              </a:rPr>
              <a:t>Academic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dirty="0" smtClean="0">
                <a:ln>
                  <a:noFill/>
                </a:ln>
                <a:solidFill>
                  <a:srgbClr val="621360"/>
                </a:solidFill>
                <a:effectLst/>
                <a:uLnTx/>
                <a:uFillTx/>
                <a:latin typeface="Calibri" panose="020F0502020204030204"/>
              </a:rPr>
              <a:t>Become an expert in</a:t>
            </a:r>
            <a:r>
              <a:rPr kumimoji="0" lang="en-GB" sz="1600" i="0" u="none" strike="noStrike" kern="0" cap="none" spc="0" normalizeH="0" noProof="0" dirty="0" smtClean="0">
                <a:ln>
                  <a:noFill/>
                </a:ln>
                <a:solidFill>
                  <a:srgbClr val="621360"/>
                </a:solidFill>
                <a:effectLst/>
                <a:uLnTx/>
                <a:uFillTx/>
                <a:latin typeface="Calibri" panose="020F0502020204030204"/>
              </a:rPr>
              <a:t> your subject</a:t>
            </a:r>
            <a:endParaRPr kumimoji="0" lang="en-GB" sz="1600" i="0" u="none" strike="noStrike" kern="0" cap="none" spc="0" normalizeH="0" baseline="0" noProof="0" dirty="0" smtClean="0">
              <a:ln>
                <a:noFill/>
              </a:ln>
              <a:solidFill>
                <a:srgbClr val="621360"/>
              </a:solidFill>
              <a:effectLst/>
              <a:uLnTx/>
              <a:uFillTx/>
              <a:latin typeface="Calibri" panose="020F0502020204030204"/>
            </a:endParaRPr>
          </a:p>
        </p:txBody>
      </p:sp>
      <p:sp>
        <p:nvSpPr>
          <p:cNvPr id="8" name="TextBox 7"/>
          <p:cNvSpPr txBox="1"/>
          <p:nvPr/>
        </p:nvSpPr>
        <p:spPr>
          <a:xfrm>
            <a:off x="4872740" y="3656727"/>
            <a:ext cx="23290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0" dirty="0" smtClean="0">
                <a:solidFill>
                  <a:srgbClr val="621360"/>
                </a:solidFill>
                <a:latin typeface="Calibri" panose="020F0502020204030204"/>
              </a:rPr>
              <a:t>Personal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dirty="0" smtClean="0">
                <a:ln>
                  <a:noFill/>
                </a:ln>
                <a:solidFill>
                  <a:srgbClr val="621360"/>
                </a:solidFill>
                <a:effectLst/>
                <a:uLnTx/>
                <a:uFillTx/>
                <a:latin typeface="Calibri" panose="020F0502020204030204"/>
              </a:rPr>
              <a:t>Develop and grow</a:t>
            </a:r>
          </a:p>
        </p:txBody>
      </p:sp>
      <p:sp>
        <p:nvSpPr>
          <p:cNvPr id="9" name="TextBox 8"/>
          <p:cNvSpPr txBox="1"/>
          <p:nvPr/>
        </p:nvSpPr>
        <p:spPr>
          <a:xfrm>
            <a:off x="8255031" y="3651722"/>
            <a:ext cx="232903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rgbClr val="621360"/>
                </a:solidFill>
                <a:effectLst/>
                <a:uLnTx/>
                <a:uFillTx/>
                <a:latin typeface="Calibri" panose="020F0502020204030204"/>
                <a:ea typeface="+mn-ea"/>
                <a:cs typeface="+mn-cs"/>
              </a:rPr>
              <a:t>Career-related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0" dirty="0" smtClean="0">
                <a:solidFill>
                  <a:srgbClr val="621360"/>
                </a:solidFill>
                <a:latin typeface="Calibri" panose="020F0502020204030204"/>
              </a:rPr>
              <a:t>Enhance your employability</a:t>
            </a:r>
            <a:endParaRPr kumimoji="0" lang="en-GB" sz="1600" i="0" u="none" strike="noStrike" kern="0" cap="none" spc="0" normalizeH="0" baseline="0" noProof="0" dirty="0" smtClean="0">
              <a:ln>
                <a:noFill/>
              </a:ln>
              <a:solidFill>
                <a:srgbClr val="621360"/>
              </a:solidFill>
              <a:effectLst/>
              <a:uLnTx/>
              <a:uFillTx/>
              <a:latin typeface="Calibri" panose="020F0502020204030204"/>
            </a:endParaRPr>
          </a:p>
        </p:txBody>
      </p:sp>
      <p:grpSp>
        <p:nvGrpSpPr>
          <p:cNvPr id="10" name="Google Shape;4545;p39"/>
          <p:cNvGrpSpPr/>
          <p:nvPr/>
        </p:nvGrpSpPr>
        <p:grpSpPr>
          <a:xfrm>
            <a:off x="2530673" y="2871579"/>
            <a:ext cx="473770" cy="746178"/>
            <a:chOff x="6730350" y="2315900"/>
            <a:chExt cx="257700" cy="420100"/>
          </a:xfrm>
          <a:solidFill>
            <a:srgbClr val="621360"/>
          </a:solidFill>
        </p:grpSpPr>
        <p:sp>
          <p:nvSpPr>
            <p:cNvPr id="11" name="Google Shape;4546;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 name="Google Shape;4547;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 name="Google Shape;4548;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4" name="Google Shape;4549;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5" name="Google Shape;4550;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6" name="Google Shape;203;p8"/>
          <p:cNvSpPr/>
          <p:nvPr/>
        </p:nvSpPr>
        <p:spPr>
          <a:xfrm>
            <a:off x="5778034" y="2911466"/>
            <a:ext cx="518441" cy="740256"/>
          </a:xfrm>
          <a:custGeom>
            <a:avLst/>
            <a:gdLst/>
            <a:ahLst/>
            <a:cxnLst/>
            <a:rect l="l" t="t" r="r" b="b"/>
            <a:pathLst>
              <a:path w="4456" h="5928" extrusionOk="0">
                <a:moveTo>
                  <a:pt x="2237" y="0"/>
                </a:moveTo>
                <a:lnTo>
                  <a:pt x="2069" y="19"/>
                </a:lnTo>
                <a:lnTo>
                  <a:pt x="1920" y="56"/>
                </a:lnTo>
                <a:lnTo>
                  <a:pt x="1771" y="131"/>
                </a:lnTo>
                <a:lnTo>
                  <a:pt x="1640" y="243"/>
                </a:lnTo>
                <a:lnTo>
                  <a:pt x="1547" y="355"/>
                </a:lnTo>
                <a:lnTo>
                  <a:pt x="1473" y="504"/>
                </a:lnTo>
                <a:lnTo>
                  <a:pt x="1417" y="653"/>
                </a:lnTo>
                <a:lnTo>
                  <a:pt x="1398" y="821"/>
                </a:lnTo>
                <a:lnTo>
                  <a:pt x="1417" y="988"/>
                </a:lnTo>
                <a:lnTo>
                  <a:pt x="1473" y="1156"/>
                </a:lnTo>
                <a:lnTo>
                  <a:pt x="1547" y="1287"/>
                </a:lnTo>
                <a:lnTo>
                  <a:pt x="1640" y="1417"/>
                </a:lnTo>
                <a:lnTo>
                  <a:pt x="1771" y="1529"/>
                </a:lnTo>
                <a:lnTo>
                  <a:pt x="1920" y="1603"/>
                </a:lnTo>
                <a:lnTo>
                  <a:pt x="2069" y="1641"/>
                </a:lnTo>
                <a:lnTo>
                  <a:pt x="2237" y="1659"/>
                </a:lnTo>
                <a:lnTo>
                  <a:pt x="2405" y="1641"/>
                </a:lnTo>
                <a:lnTo>
                  <a:pt x="2554" y="1603"/>
                </a:lnTo>
                <a:lnTo>
                  <a:pt x="2703" y="1529"/>
                </a:lnTo>
                <a:lnTo>
                  <a:pt x="2833" y="1417"/>
                </a:lnTo>
                <a:lnTo>
                  <a:pt x="2927" y="1287"/>
                </a:lnTo>
                <a:lnTo>
                  <a:pt x="3001" y="1156"/>
                </a:lnTo>
                <a:lnTo>
                  <a:pt x="3057" y="988"/>
                </a:lnTo>
                <a:lnTo>
                  <a:pt x="3076" y="821"/>
                </a:lnTo>
                <a:lnTo>
                  <a:pt x="3057" y="653"/>
                </a:lnTo>
                <a:lnTo>
                  <a:pt x="3001" y="504"/>
                </a:lnTo>
                <a:lnTo>
                  <a:pt x="2927" y="355"/>
                </a:lnTo>
                <a:lnTo>
                  <a:pt x="2833" y="243"/>
                </a:lnTo>
                <a:lnTo>
                  <a:pt x="2703" y="131"/>
                </a:lnTo>
                <a:lnTo>
                  <a:pt x="2554" y="56"/>
                </a:lnTo>
                <a:lnTo>
                  <a:pt x="2405" y="19"/>
                </a:lnTo>
                <a:lnTo>
                  <a:pt x="2237" y="0"/>
                </a:lnTo>
                <a:close/>
                <a:moveTo>
                  <a:pt x="373" y="727"/>
                </a:moveTo>
                <a:lnTo>
                  <a:pt x="317" y="746"/>
                </a:lnTo>
                <a:lnTo>
                  <a:pt x="243" y="765"/>
                </a:lnTo>
                <a:lnTo>
                  <a:pt x="168" y="783"/>
                </a:lnTo>
                <a:lnTo>
                  <a:pt x="112" y="839"/>
                </a:lnTo>
                <a:lnTo>
                  <a:pt x="75" y="895"/>
                </a:lnTo>
                <a:lnTo>
                  <a:pt x="37" y="970"/>
                </a:lnTo>
                <a:lnTo>
                  <a:pt x="19" y="1026"/>
                </a:lnTo>
                <a:lnTo>
                  <a:pt x="0" y="1100"/>
                </a:lnTo>
                <a:lnTo>
                  <a:pt x="19" y="1175"/>
                </a:lnTo>
                <a:lnTo>
                  <a:pt x="37" y="1249"/>
                </a:lnTo>
                <a:lnTo>
                  <a:pt x="75" y="1305"/>
                </a:lnTo>
                <a:lnTo>
                  <a:pt x="112" y="1361"/>
                </a:lnTo>
                <a:lnTo>
                  <a:pt x="1212" y="2461"/>
                </a:lnTo>
                <a:lnTo>
                  <a:pt x="1212" y="5555"/>
                </a:lnTo>
                <a:lnTo>
                  <a:pt x="1230" y="5630"/>
                </a:lnTo>
                <a:lnTo>
                  <a:pt x="1249" y="5704"/>
                </a:lnTo>
                <a:lnTo>
                  <a:pt x="1286" y="5760"/>
                </a:lnTo>
                <a:lnTo>
                  <a:pt x="1324" y="5816"/>
                </a:lnTo>
                <a:lnTo>
                  <a:pt x="1380" y="5872"/>
                </a:lnTo>
                <a:lnTo>
                  <a:pt x="1435" y="5891"/>
                </a:lnTo>
                <a:lnTo>
                  <a:pt x="1510" y="5928"/>
                </a:lnTo>
                <a:lnTo>
                  <a:pt x="1957" y="5928"/>
                </a:lnTo>
                <a:lnTo>
                  <a:pt x="2032" y="5909"/>
                </a:lnTo>
                <a:lnTo>
                  <a:pt x="2088" y="5872"/>
                </a:lnTo>
                <a:lnTo>
                  <a:pt x="2125" y="5816"/>
                </a:lnTo>
                <a:lnTo>
                  <a:pt x="2144" y="5742"/>
                </a:lnTo>
                <a:lnTo>
                  <a:pt x="2144" y="4250"/>
                </a:lnTo>
                <a:lnTo>
                  <a:pt x="2330" y="4250"/>
                </a:lnTo>
                <a:lnTo>
                  <a:pt x="2330" y="5742"/>
                </a:lnTo>
                <a:lnTo>
                  <a:pt x="2349" y="5816"/>
                </a:lnTo>
                <a:lnTo>
                  <a:pt x="2386" y="5872"/>
                </a:lnTo>
                <a:lnTo>
                  <a:pt x="2442" y="5909"/>
                </a:lnTo>
                <a:lnTo>
                  <a:pt x="2517" y="5928"/>
                </a:lnTo>
                <a:lnTo>
                  <a:pt x="2964" y="5928"/>
                </a:lnTo>
                <a:lnTo>
                  <a:pt x="3038" y="5891"/>
                </a:lnTo>
                <a:lnTo>
                  <a:pt x="3094" y="5872"/>
                </a:lnTo>
                <a:lnTo>
                  <a:pt x="3150" y="5816"/>
                </a:lnTo>
                <a:lnTo>
                  <a:pt x="3188" y="5760"/>
                </a:lnTo>
                <a:lnTo>
                  <a:pt x="3225" y="5704"/>
                </a:lnTo>
                <a:lnTo>
                  <a:pt x="3244" y="5630"/>
                </a:lnTo>
                <a:lnTo>
                  <a:pt x="3262" y="5555"/>
                </a:lnTo>
                <a:lnTo>
                  <a:pt x="3262" y="2461"/>
                </a:lnTo>
                <a:lnTo>
                  <a:pt x="4362" y="1361"/>
                </a:lnTo>
                <a:lnTo>
                  <a:pt x="4399" y="1305"/>
                </a:lnTo>
                <a:lnTo>
                  <a:pt x="4436" y="1249"/>
                </a:lnTo>
                <a:lnTo>
                  <a:pt x="4455" y="1175"/>
                </a:lnTo>
                <a:lnTo>
                  <a:pt x="4455" y="1100"/>
                </a:lnTo>
                <a:lnTo>
                  <a:pt x="4455" y="1026"/>
                </a:lnTo>
                <a:lnTo>
                  <a:pt x="4436" y="970"/>
                </a:lnTo>
                <a:lnTo>
                  <a:pt x="4399" y="895"/>
                </a:lnTo>
                <a:lnTo>
                  <a:pt x="4362" y="839"/>
                </a:lnTo>
                <a:lnTo>
                  <a:pt x="4306" y="783"/>
                </a:lnTo>
                <a:lnTo>
                  <a:pt x="4231" y="765"/>
                </a:lnTo>
                <a:lnTo>
                  <a:pt x="4157" y="746"/>
                </a:lnTo>
                <a:lnTo>
                  <a:pt x="4101" y="727"/>
                </a:lnTo>
                <a:lnTo>
                  <a:pt x="4026" y="746"/>
                </a:lnTo>
                <a:lnTo>
                  <a:pt x="3952" y="765"/>
                </a:lnTo>
                <a:lnTo>
                  <a:pt x="3896" y="783"/>
                </a:lnTo>
                <a:lnTo>
                  <a:pt x="3821" y="839"/>
                </a:lnTo>
                <a:lnTo>
                  <a:pt x="2833" y="1846"/>
                </a:lnTo>
                <a:lnTo>
                  <a:pt x="1640" y="1846"/>
                </a:lnTo>
                <a:lnTo>
                  <a:pt x="634" y="839"/>
                </a:lnTo>
                <a:lnTo>
                  <a:pt x="578" y="783"/>
                </a:lnTo>
                <a:lnTo>
                  <a:pt x="522" y="765"/>
                </a:lnTo>
                <a:lnTo>
                  <a:pt x="448" y="746"/>
                </a:lnTo>
                <a:lnTo>
                  <a:pt x="373" y="727"/>
                </a:lnTo>
                <a:close/>
              </a:path>
            </a:pathLst>
          </a:custGeom>
          <a:solidFill>
            <a:srgbClr val="6213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4584;p39"/>
          <p:cNvGrpSpPr/>
          <p:nvPr/>
        </p:nvGrpSpPr>
        <p:grpSpPr>
          <a:xfrm>
            <a:off x="9021301" y="2931130"/>
            <a:ext cx="796490" cy="691108"/>
            <a:chOff x="2599825" y="3689700"/>
            <a:chExt cx="429850" cy="360275"/>
          </a:xfrm>
          <a:solidFill>
            <a:srgbClr val="621360"/>
          </a:solidFill>
        </p:grpSpPr>
        <p:sp>
          <p:nvSpPr>
            <p:cNvPr id="18" name="Google Shape;4585;p39"/>
            <p:cNvSpPr/>
            <p:nvPr/>
          </p:nvSpPr>
          <p:spPr>
            <a:xfrm>
              <a:off x="2599825" y="3689700"/>
              <a:ext cx="429850" cy="169150"/>
            </a:xfrm>
            <a:custGeom>
              <a:avLst/>
              <a:gdLst/>
              <a:ahLst/>
              <a:cxnLst/>
              <a:rect l="l" t="t" r="r" b="b"/>
              <a:pathLst>
                <a:path w="17194" h="6766" extrusionOk="0">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3A3F50"/>
                </a:solidFill>
                <a:effectLst/>
                <a:uLnTx/>
                <a:uFillTx/>
                <a:latin typeface="Arial"/>
                <a:cs typeface="Arial"/>
                <a:sym typeface="Arial"/>
              </a:endParaRPr>
            </a:p>
          </p:txBody>
        </p:sp>
        <p:sp>
          <p:nvSpPr>
            <p:cNvPr id="19" name="Google Shape;4586;p39"/>
            <p:cNvSpPr/>
            <p:nvPr/>
          </p:nvSpPr>
          <p:spPr>
            <a:xfrm>
              <a:off x="2599825" y="3861275"/>
              <a:ext cx="429850" cy="188700"/>
            </a:xfrm>
            <a:custGeom>
              <a:avLst/>
              <a:gdLst/>
              <a:ahLst/>
              <a:cxnLst/>
              <a:rect l="l" t="t" r="r" b="b"/>
              <a:pathLst>
                <a:path w="17194" h="7548" extrusionOk="0">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3A3F50"/>
                </a:solidFill>
                <a:effectLst/>
                <a:uLnTx/>
                <a:uFillTx/>
                <a:latin typeface="Arial"/>
                <a:cs typeface="Arial"/>
                <a:sym typeface="Arial"/>
              </a:endParaRPr>
            </a:p>
          </p:txBody>
        </p:sp>
      </p:grpSp>
    </p:spTree>
    <p:extLst>
      <p:ext uri="{BB962C8B-B14F-4D97-AF65-F5344CB8AC3E}">
        <p14:creationId xmlns:p14="http://schemas.microsoft.com/office/powerpoint/2010/main" val="39188611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59"/>
        <p:cNvGrpSpPr/>
        <p:nvPr/>
      </p:nvGrpSpPr>
      <p:grpSpPr>
        <a:xfrm>
          <a:off x="0" y="0"/>
          <a:ext cx="0" cy="0"/>
          <a:chOff x="0" y="0"/>
          <a:chExt cx="0" cy="0"/>
        </a:xfrm>
      </p:grpSpPr>
      <p:sp>
        <p:nvSpPr>
          <p:cNvPr id="4" name="Google Shape;440;p20"/>
          <p:cNvSpPr/>
          <p:nvPr/>
        </p:nvSpPr>
        <p:spPr>
          <a:xfrm>
            <a:off x="2895160" y="4362800"/>
            <a:ext cx="2502456"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1" u="none" strike="noStrike" cap="none" dirty="0">
                <a:solidFill>
                  <a:schemeClr val="lt1"/>
                </a:solidFill>
                <a:latin typeface="Open Sans"/>
                <a:ea typeface="Open Sans"/>
                <a:cs typeface="Open Sans"/>
                <a:sym typeface="Open Sans"/>
              </a:rPr>
              <a:t> </a:t>
            </a:r>
            <a:endParaRPr sz="1400" b="0" i="0" u="none" strike="noStrike" cap="none" dirty="0">
              <a:solidFill>
                <a:srgbClr val="000000"/>
              </a:solidFill>
              <a:latin typeface="Arial"/>
              <a:ea typeface="Arial"/>
              <a:cs typeface="Arial"/>
              <a:sym typeface="Arial"/>
            </a:endParaRPr>
          </a:p>
        </p:txBody>
      </p:sp>
      <p:sp>
        <p:nvSpPr>
          <p:cNvPr id="5" name="Google Shape;441;p20"/>
          <p:cNvSpPr/>
          <p:nvPr/>
        </p:nvSpPr>
        <p:spPr>
          <a:xfrm>
            <a:off x="2184050" y="4395902"/>
            <a:ext cx="540348" cy="564416"/>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p:txBody>
      </p:sp>
      <p:sp>
        <p:nvSpPr>
          <p:cNvPr id="6" name="Google Shape;442;p20"/>
          <p:cNvSpPr/>
          <p:nvPr/>
        </p:nvSpPr>
        <p:spPr>
          <a:xfrm>
            <a:off x="1001157" y="1862202"/>
            <a:ext cx="2880000" cy="216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8" name="Google Shape;444;p20"/>
          <p:cNvSpPr/>
          <p:nvPr/>
        </p:nvSpPr>
        <p:spPr>
          <a:xfrm>
            <a:off x="999180" y="4181654"/>
            <a:ext cx="2880000" cy="216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0" name="Google Shape;446;p20"/>
          <p:cNvSpPr/>
          <p:nvPr/>
        </p:nvSpPr>
        <p:spPr>
          <a:xfrm>
            <a:off x="3994098" y="4179199"/>
            <a:ext cx="2880000" cy="216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1" name="Google Shape;447;p20"/>
          <p:cNvSpPr/>
          <p:nvPr/>
        </p:nvSpPr>
        <p:spPr>
          <a:xfrm>
            <a:off x="3994098" y="5270509"/>
            <a:ext cx="2872367"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chemeClr val="lt1"/>
                </a:solidFill>
                <a:latin typeface="Calibri"/>
                <a:ea typeface="Calibri"/>
                <a:cs typeface="Calibri"/>
                <a:sym typeface="Calibri"/>
              </a:rPr>
              <a:t>Residence Life Team are there for help, advice and support</a:t>
            </a:r>
            <a:endParaRPr sz="1400" b="0" i="0" u="none" strike="noStrike" cap="none" dirty="0">
              <a:solidFill>
                <a:srgbClr val="000000"/>
              </a:solidFill>
              <a:latin typeface="Arial"/>
              <a:ea typeface="Arial"/>
              <a:cs typeface="Arial"/>
              <a:sym typeface="Arial"/>
            </a:endParaRPr>
          </a:p>
        </p:txBody>
      </p:sp>
      <p:sp>
        <p:nvSpPr>
          <p:cNvPr id="12" name="Google Shape;448;p20"/>
          <p:cNvSpPr/>
          <p:nvPr/>
        </p:nvSpPr>
        <p:spPr>
          <a:xfrm>
            <a:off x="3986465" y="1860233"/>
            <a:ext cx="2880000" cy="216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3" name="Google Shape;449;p20"/>
          <p:cNvSpPr/>
          <p:nvPr/>
        </p:nvSpPr>
        <p:spPr>
          <a:xfrm>
            <a:off x="3986466" y="3033477"/>
            <a:ext cx="28800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1" u="none" strike="noStrike" cap="none" dirty="0">
                <a:solidFill>
                  <a:schemeClr val="lt1"/>
                </a:solidFill>
                <a:latin typeface="Open Sans"/>
                <a:ea typeface="Open Sans"/>
                <a:cs typeface="Open Sans"/>
                <a:sym typeface="Open Sans"/>
              </a:rPr>
              <a:t> </a:t>
            </a:r>
            <a:r>
              <a:rPr lang="en-GB" sz="1600" b="1" i="0" u="none" strike="noStrike" cap="none" dirty="0" smtClean="0">
                <a:solidFill>
                  <a:schemeClr val="lt1"/>
                </a:solidFill>
                <a:latin typeface="Calibri"/>
                <a:ea typeface="Calibri"/>
                <a:cs typeface="Calibri"/>
                <a:sym typeface="Calibri"/>
              </a:rPr>
              <a:t>All </a:t>
            </a:r>
            <a:r>
              <a:rPr lang="en-GB" sz="1600" b="1" i="0" u="none" strike="noStrike" cap="none" dirty="0">
                <a:solidFill>
                  <a:schemeClr val="lt1"/>
                </a:solidFill>
                <a:latin typeface="Calibri"/>
                <a:ea typeface="Calibri"/>
                <a:cs typeface="Calibri"/>
                <a:sym typeface="Calibri"/>
              </a:rPr>
              <a:t>bills are </a:t>
            </a:r>
            <a:r>
              <a:rPr lang="en-GB" sz="1600" b="1" i="0" u="none" strike="noStrike" cap="none" dirty="0" smtClean="0">
                <a:solidFill>
                  <a:schemeClr val="lt1"/>
                </a:solidFill>
                <a:latin typeface="Calibri"/>
                <a:ea typeface="Calibri"/>
                <a:cs typeface="Calibri"/>
                <a:sym typeface="Calibri"/>
              </a:rPr>
              <a:t>included</a:t>
            </a:r>
            <a:endParaRPr sz="1400" b="0" i="0" u="none" strike="noStrike" cap="none" dirty="0">
              <a:solidFill>
                <a:srgbClr val="000000"/>
              </a:solidFill>
              <a:latin typeface="Arial"/>
              <a:ea typeface="Arial"/>
              <a:cs typeface="Arial"/>
              <a:sym typeface="Arial"/>
            </a:endParaRPr>
          </a:p>
        </p:txBody>
      </p:sp>
      <p:sp>
        <p:nvSpPr>
          <p:cNvPr id="14" name="Google Shape;450;p20"/>
          <p:cNvSpPr/>
          <p:nvPr/>
        </p:nvSpPr>
        <p:spPr>
          <a:xfrm>
            <a:off x="2140542" y="4552830"/>
            <a:ext cx="597269" cy="606076"/>
          </a:xfrm>
          <a:custGeom>
            <a:avLst/>
            <a:gdLst/>
            <a:ahLst/>
            <a:cxnLst/>
            <a:rect l="l" t="t" r="r" b="b"/>
            <a:pathLst>
              <a:path w="5929" h="5202" extrusionOk="0">
                <a:moveTo>
                  <a:pt x="1287" y="1"/>
                </a:moveTo>
                <a:lnTo>
                  <a:pt x="1101" y="19"/>
                </a:lnTo>
                <a:lnTo>
                  <a:pt x="933" y="75"/>
                </a:lnTo>
                <a:lnTo>
                  <a:pt x="784" y="168"/>
                </a:lnTo>
                <a:lnTo>
                  <a:pt x="635" y="280"/>
                </a:lnTo>
                <a:lnTo>
                  <a:pt x="523" y="411"/>
                </a:lnTo>
                <a:lnTo>
                  <a:pt x="448" y="560"/>
                </a:lnTo>
                <a:lnTo>
                  <a:pt x="392" y="746"/>
                </a:lnTo>
                <a:lnTo>
                  <a:pt x="374" y="933"/>
                </a:lnTo>
                <a:lnTo>
                  <a:pt x="374" y="2592"/>
                </a:lnTo>
                <a:lnTo>
                  <a:pt x="280" y="2592"/>
                </a:lnTo>
                <a:lnTo>
                  <a:pt x="224" y="2610"/>
                </a:lnTo>
                <a:lnTo>
                  <a:pt x="169" y="2629"/>
                </a:lnTo>
                <a:lnTo>
                  <a:pt x="75" y="2685"/>
                </a:lnTo>
                <a:lnTo>
                  <a:pt x="19" y="2778"/>
                </a:lnTo>
                <a:lnTo>
                  <a:pt x="1" y="2815"/>
                </a:lnTo>
                <a:lnTo>
                  <a:pt x="1" y="2871"/>
                </a:lnTo>
                <a:lnTo>
                  <a:pt x="1" y="3058"/>
                </a:lnTo>
                <a:lnTo>
                  <a:pt x="1" y="3114"/>
                </a:lnTo>
                <a:lnTo>
                  <a:pt x="19" y="3170"/>
                </a:lnTo>
                <a:lnTo>
                  <a:pt x="75" y="3263"/>
                </a:lnTo>
                <a:lnTo>
                  <a:pt x="169" y="3319"/>
                </a:lnTo>
                <a:lnTo>
                  <a:pt x="224" y="3337"/>
                </a:lnTo>
                <a:lnTo>
                  <a:pt x="374" y="3337"/>
                </a:lnTo>
                <a:lnTo>
                  <a:pt x="374" y="3710"/>
                </a:lnTo>
                <a:lnTo>
                  <a:pt x="374" y="3841"/>
                </a:lnTo>
                <a:lnTo>
                  <a:pt x="392" y="3952"/>
                </a:lnTo>
                <a:lnTo>
                  <a:pt x="430" y="4064"/>
                </a:lnTo>
                <a:lnTo>
                  <a:pt x="467" y="4176"/>
                </a:lnTo>
                <a:lnTo>
                  <a:pt x="523" y="4269"/>
                </a:lnTo>
                <a:lnTo>
                  <a:pt x="579" y="4381"/>
                </a:lnTo>
                <a:lnTo>
                  <a:pt x="653" y="4456"/>
                </a:lnTo>
                <a:lnTo>
                  <a:pt x="746" y="4549"/>
                </a:lnTo>
                <a:lnTo>
                  <a:pt x="746" y="4922"/>
                </a:lnTo>
                <a:lnTo>
                  <a:pt x="746" y="4978"/>
                </a:lnTo>
                <a:lnTo>
                  <a:pt x="765" y="5034"/>
                </a:lnTo>
                <a:lnTo>
                  <a:pt x="821" y="5108"/>
                </a:lnTo>
                <a:lnTo>
                  <a:pt x="914" y="5183"/>
                </a:lnTo>
                <a:lnTo>
                  <a:pt x="951" y="5201"/>
                </a:lnTo>
                <a:lnTo>
                  <a:pt x="1250" y="5201"/>
                </a:lnTo>
                <a:lnTo>
                  <a:pt x="1306" y="5183"/>
                </a:lnTo>
                <a:lnTo>
                  <a:pt x="1399" y="5108"/>
                </a:lnTo>
                <a:lnTo>
                  <a:pt x="1455" y="5034"/>
                </a:lnTo>
                <a:lnTo>
                  <a:pt x="1473" y="4978"/>
                </a:lnTo>
                <a:lnTo>
                  <a:pt x="1473" y="4922"/>
                </a:lnTo>
                <a:lnTo>
                  <a:pt x="1473" y="4828"/>
                </a:lnTo>
                <a:lnTo>
                  <a:pt x="4456" y="4828"/>
                </a:lnTo>
                <a:lnTo>
                  <a:pt x="4456" y="4922"/>
                </a:lnTo>
                <a:lnTo>
                  <a:pt x="4456" y="4978"/>
                </a:lnTo>
                <a:lnTo>
                  <a:pt x="4474" y="5034"/>
                </a:lnTo>
                <a:lnTo>
                  <a:pt x="4530" y="5108"/>
                </a:lnTo>
                <a:lnTo>
                  <a:pt x="4623" y="5183"/>
                </a:lnTo>
                <a:lnTo>
                  <a:pt x="4679" y="5201"/>
                </a:lnTo>
                <a:lnTo>
                  <a:pt x="4978" y="5201"/>
                </a:lnTo>
                <a:lnTo>
                  <a:pt x="5015" y="5183"/>
                </a:lnTo>
                <a:lnTo>
                  <a:pt x="5108" y="5108"/>
                </a:lnTo>
                <a:lnTo>
                  <a:pt x="5164" y="5034"/>
                </a:lnTo>
                <a:lnTo>
                  <a:pt x="5183" y="4978"/>
                </a:lnTo>
                <a:lnTo>
                  <a:pt x="5201" y="4922"/>
                </a:lnTo>
                <a:lnTo>
                  <a:pt x="5201" y="4549"/>
                </a:lnTo>
                <a:lnTo>
                  <a:pt x="5276" y="4456"/>
                </a:lnTo>
                <a:lnTo>
                  <a:pt x="5350" y="4381"/>
                </a:lnTo>
                <a:lnTo>
                  <a:pt x="5406" y="4269"/>
                </a:lnTo>
                <a:lnTo>
                  <a:pt x="5462" y="4176"/>
                </a:lnTo>
                <a:lnTo>
                  <a:pt x="5500" y="4064"/>
                </a:lnTo>
                <a:lnTo>
                  <a:pt x="5537" y="3952"/>
                </a:lnTo>
                <a:lnTo>
                  <a:pt x="5555" y="3841"/>
                </a:lnTo>
                <a:lnTo>
                  <a:pt x="5555" y="3710"/>
                </a:lnTo>
                <a:lnTo>
                  <a:pt x="5555" y="3337"/>
                </a:lnTo>
                <a:lnTo>
                  <a:pt x="5705" y="3337"/>
                </a:lnTo>
                <a:lnTo>
                  <a:pt x="5761" y="3319"/>
                </a:lnTo>
                <a:lnTo>
                  <a:pt x="5854" y="3263"/>
                </a:lnTo>
                <a:lnTo>
                  <a:pt x="5910" y="3170"/>
                </a:lnTo>
                <a:lnTo>
                  <a:pt x="5928" y="3114"/>
                </a:lnTo>
                <a:lnTo>
                  <a:pt x="5928" y="3058"/>
                </a:lnTo>
                <a:lnTo>
                  <a:pt x="5928" y="2871"/>
                </a:lnTo>
                <a:lnTo>
                  <a:pt x="5928" y="2815"/>
                </a:lnTo>
                <a:lnTo>
                  <a:pt x="5910" y="2778"/>
                </a:lnTo>
                <a:lnTo>
                  <a:pt x="5854" y="2685"/>
                </a:lnTo>
                <a:lnTo>
                  <a:pt x="5761" y="2629"/>
                </a:lnTo>
                <a:lnTo>
                  <a:pt x="5705" y="2610"/>
                </a:lnTo>
                <a:lnTo>
                  <a:pt x="5649" y="2592"/>
                </a:lnTo>
                <a:lnTo>
                  <a:pt x="933" y="2592"/>
                </a:lnTo>
                <a:lnTo>
                  <a:pt x="933" y="933"/>
                </a:lnTo>
                <a:lnTo>
                  <a:pt x="933" y="858"/>
                </a:lnTo>
                <a:lnTo>
                  <a:pt x="951" y="784"/>
                </a:lnTo>
                <a:lnTo>
                  <a:pt x="989" y="728"/>
                </a:lnTo>
                <a:lnTo>
                  <a:pt x="1026" y="672"/>
                </a:lnTo>
                <a:lnTo>
                  <a:pt x="1082" y="616"/>
                </a:lnTo>
                <a:lnTo>
                  <a:pt x="1156" y="579"/>
                </a:lnTo>
                <a:lnTo>
                  <a:pt x="1212" y="560"/>
                </a:lnTo>
                <a:lnTo>
                  <a:pt x="1287" y="560"/>
                </a:lnTo>
                <a:lnTo>
                  <a:pt x="1399" y="579"/>
                </a:lnTo>
                <a:lnTo>
                  <a:pt x="1473" y="597"/>
                </a:lnTo>
                <a:lnTo>
                  <a:pt x="1548" y="653"/>
                </a:lnTo>
                <a:lnTo>
                  <a:pt x="1604" y="728"/>
                </a:lnTo>
                <a:lnTo>
                  <a:pt x="1548" y="840"/>
                </a:lnTo>
                <a:lnTo>
                  <a:pt x="1511" y="970"/>
                </a:lnTo>
                <a:lnTo>
                  <a:pt x="1492" y="1100"/>
                </a:lnTo>
                <a:lnTo>
                  <a:pt x="1492" y="1212"/>
                </a:lnTo>
                <a:lnTo>
                  <a:pt x="1511" y="1343"/>
                </a:lnTo>
                <a:lnTo>
                  <a:pt x="1548" y="1473"/>
                </a:lnTo>
                <a:lnTo>
                  <a:pt x="1604" y="1585"/>
                </a:lnTo>
                <a:lnTo>
                  <a:pt x="1697" y="1697"/>
                </a:lnTo>
                <a:lnTo>
                  <a:pt x="1660" y="1734"/>
                </a:lnTo>
                <a:lnTo>
                  <a:pt x="1660" y="1790"/>
                </a:lnTo>
                <a:lnTo>
                  <a:pt x="1660" y="1846"/>
                </a:lnTo>
                <a:lnTo>
                  <a:pt x="1697" y="1883"/>
                </a:lnTo>
                <a:lnTo>
                  <a:pt x="1827" y="2014"/>
                </a:lnTo>
                <a:lnTo>
                  <a:pt x="1865" y="2051"/>
                </a:lnTo>
                <a:lnTo>
                  <a:pt x="1977" y="2051"/>
                </a:lnTo>
                <a:lnTo>
                  <a:pt x="2014" y="2014"/>
                </a:lnTo>
                <a:lnTo>
                  <a:pt x="3132" y="914"/>
                </a:lnTo>
                <a:lnTo>
                  <a:pt x="3151" y="858"/>
                </a:lnTo>
                <a:lnTo>
                  <a:pt x="3170" y="821"/>
                </a:lnTo>
                <a:lnTo>
                  <a:pt x="3151" y="765"/>
                </a:lnTo>
                <a:lnTo>
                  <a:pt x="3132" y="709"/>
                </a:lnTo>
                <a:lnTo>
                  <a:pt x="3002" y="579"/>
                </a:lnTo>
                <a:lnTo>
                  <a:pt x="2946" y="560"/>
                </a:lnTo>
                <a:lnTo>
                  <a:pt x="2890" y="541"/>
                </a:lnTo>
                <a:lnTo>
                  <a:pt x="2853" y="560"/>
                </a:lnTo>
                <a:lnTo>
                  <a:pt x="2797" y="579"/>
                </a:lnTo>
                <a:lnTo>
                  <a:pt x="2722" y="523"/>
                </a:lnTo>
                <a:lnTo>
                  <a:pt x="2629" y="467"/>
                </a:lnTo>
                <a:lnTo>
                  <a:pt x="2536" y="429"/>
                </a:lnTo>
                <a:lnTo>
                  <a:pt x="2443" y="392"/>
                </a:lnTo>
                <a:lnTo>
                  <a:pt x="2349" y="374"/>
                </a:lnTo>
                <a:lnTo>
                  <a:pt x="2163" y="374"/>
                </a:lnTo>
                <a:lnTo>
                  <a:pt x="2051" y="392"/>
                </a:lnTo>
                <a:lnTo>
                  <a:pt x="1995" y="318"/>
                </a:lnTo>
                <a:lnTo>
                  <a:pt x="1921" y="243"/>
                </a:lnTo>
                <a:lnTo>
                  <a:pt x="1827" y="168"/>
                </a:lnTo>
                <a:lnTo>
                  <a:pt x="1734" y="113"/>
                </a:lnTo>
                <a:lnTo>
                  <a:pt x="1622" y="57"/>
                </a:lnTo>
                <a:lnTo>
                  <a:pt x="1529" y="38"/>
                </a:lnTo>
                <a:lnTo>
                  <a:pt x="1417"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 name="Google Shape;451;p20"/>
          <p:cNvSpPr/>
          <p:nvPr/>
        </p:nvSpPr>
        <p:spPr>
          <a:xfrm>
            <a:off x="5121627" y="2331141"/>
            <a:ext cx="574279" cy="467663"/>
          </a:xfrm>
          <a:custGeom>
            <a:avLst/>
            <a:gdLst/>
            <a:ahLst/>
            <a:cxnLst/>
            <a:rect l="l" t="t" r="r" b="b"/>
            <a:pathLst>
              <a:path w="18513" h="14557" extrusionOk="0">
                <a:moveTo>
                  <a:pt x="9159" y="2125"/>
                </a:moveTo>
                <a:lnTo>
                  <a:pt x="9403" y="2150"/>
                </a:lnTo>
                <a:lnTo>
                  <a:pt x="9672" y="2198"/>
                </a:lnTo>
                <a:lnTo>
                  <a:pt x="9916" y="2272"/>
                </a:lnTo>
                <a:lnTo>
                  <a:pt x="10160" y="2345"/>
                </a:lnTo>
                <a:lnTo>
                  <a:pt x="10404" y="2443"/>
                </a:lnTo>
                <a:lnTo>
                  <a:pt x="10624" y="2565"/>
                </a:lnTo>
                <a:lnTo>
                  <a:pt x="10820" y="2687"/>
                </a:lnTo>
                <a:lnTo>
                  <a:pt x="10893" y="2760"/>
                </a:lnTo>
                <a:lnTo>
                  <a:pt x="10942" y="2858"/>
                </a:lnTo>
                <a:lnTo>
                  <a:pt x="10942" y="2956"/>
                </a:lnTo>
                <a:lnTo>
                  <a:pt x="10917" y="3078"/>
                </a:lnTo>
                <a:lnTo>
                  <a:pt x="10844" y="3151"/>
                </a:lnTo>
                <a:lnTo>
                  <a:pt x="10771" y="3200"/>
                </a:lnTo>
                <a:lnTo>
                  <a:pt x="10698" y="3224"/>
                </a:lnTo>
                <a:lnTo>
                  <a:pt x="10600" y="3175"/>
                </a:lnTo>
                <a:lnTo>
                  <a:pt x="10404" y="3053"/>
                </a:lnTo>
                <a:lnTo>
                  <a:pt x="10209" y="2956"/>
                </a:lnTo>
                <a:lnTo>
                  <a:pt x="10014" y="2882"/>
                </a:lnTo>
                <a:lnTo>
                  <a:pt x="9794" y="2809"/>
                </a:lnTo>
                <a:lnTo>
                  <a:pt x="9574" y="2760"/>
                </a:lnTo>
                <a:lnTo>
                  <a:pt x="9354" y="2711"/>
                </a:lnTo>
                <a:lnTo>
                  <a:pt x="9110" y="2687"/>
                </a:lnTo>
                <a:lnTo>
                  <a:pt x="8646" y="2687"/>
                </a:lnTo>
                <a:lnTo>
                  <a:pt x="8426" y="2711"/>
                </a:lnTo>
                <a:lnTo>
                  <a:pt x="8206" y="2760"/>
                </a:lnTo>
                <a:lnTo>
                  <a:pt x="7987" y="2809"/>
                </a:lnTo>
                <a:lnTo>
                  <a:pt x="7767" y="2882"/>
                </a:lnTo>
                <a:lnTo>
                  <a:pt x="7547" y="2956"/>
                </a:lnTo>
                <a:lnTo>
                  <a:pt x="7352" y="3053"/>
                </a:lnTo>
                <a:lnTo>
                  <a:pt x="7181" y="3175"/>
                </a:lnTo>
                <a:lnTo>
                  <a:pt x="7107" y="3200"/>
                </a:lnTo>
                <a:lnTo>
                  <a:pt x="7059" y="3224"/>
                </a:lnTo>
                <a:lnTo>
                  <a:pt x="7010" y="3200"/>
                </a:lnTo>
                <a:lnTo>
                  <a:pt x="6936" y="3175"/>
                </a:lnTo>
                <a:lnTo>
                  <a:pt x="6888" y="3127"/>
                </a:lnTo>
                <a:lnTo>
                  <a:pt x="6863" y="3078"/>
                </a:lnTo>
                <a:lnTo>
                  <a:pt x="6839" y="2956"/>
                </a:lnTo>
                <a:lnTo>
                  <a:pt x="6839" y="2858"/>
                </a:lnTo>
                <a:lnTo>
                  <a:pt x="6888" y="2760"/>
                </a:lnTo>
                <a:lnTo>
                  <a:pt x="6936" y="2687"/>
                </a:lnTo>
                <a:lnTo>
                  <a:pt x="7156" y="2565"/>
                </a:lnTo>
                <a:lnTo>
                  <a:pt x="7376" y="2443"/>
                </a:lnTo>
                <a:lnTo>
                  <a:pt x="7620" y="2345"/>
                </a:lnTo>
                <a:lnTo>
                  <a:pt x="7864" y="2272"/>
                </a:lnTo>
                <a:lnTo>
                  <a:pt x="8109" y="2198"/>
                </a:lnTo>
                <a:lnTo>
                  <a:pt x="8377" y="2150"/>
                </a:lnTo>
                <a:lnTo>
                  <a:pt x="8622" y="2125"/>
                </a:lnTo>
                <a:close/>
                <a:moveTo>
                  <a:pt x="3761" y="5373"/>
                </a:moveTo>
                <a:lnTo>
                  <a:pt x="3884" y="5398"/>
                </a:lnTo>
                <a:lnTo>
                  <a:pt x="4030" y="5447"/>
                </a:lnTo>
                <a:lnTo>
                  <a:pt x="4128" y="5496"/>
                </a:lnTo>
                <a:lnTo>
                  <a:pt x="4250" y="5569"/>
                </a:lnTo>
                <a:lnTo>
                  <a:pt x="4323" y="5691"/>
                </a:lnTo>
                <a:lnTo>
                  <a:pt x="4372" y="5789"/>
                </a:lnTo>
                <a:lnTo>
                  <a:pt x="4421" y="5911"/>
                </a:lnTo>
                <a:lnTo>
                  <a:pt x="4445" y="6057"/>
                </a:lnTo>
                <a:lnTo>
                  <a:pt x="4421" y="6204"/>
                </a:lnTo>
                <a:lnTo>
                  <a:pt x="4372" y="6326"/>
                </a:lnTo>
                <a:lnTo>
                  <a:pt x="4323" y="6448"/>
                </a:lnTo>
                <a:lnTo>
                  <a:pt x="4250" y="6546"/>
                </a:lnTo>
                <a:lnTo>
                  <a:pt x="4128" y="6619"/>
                </a:lnTo>
                <a:lnTo>
                  <a:pt x="4030" y="6692"/>
                </a:lnTo>
                <a:lnTo>
                  <a:pt x="3884" y="6717"/>
                </a:lnTo>
                <a:lnTo>
                  <a:pt x="3761" y="6741"/>
                </a:lnTo>
                <a:lnTo>
                  <a:pt x="3615" y="6717"/>
                </a:lnTo>
                <a:lnTo>
                  <a:pt x="3493" y="6692"/>
                </a:lnTo>
                <a:lnTo>
                  <a:pt x="3371" y="6619"/>
                </a:lnTo>
                <a:lnTo>
                  <a:pt x="3273" y="6546"/>
                </a:lnTo>
                <a:lnTo>
                  <a:pt x="3200" y="6448"/>
                </a:lnTo>
                <a:lnTo>
                  <a:pt x="3126" y="6326"/>
                </a:lnTo>
                <a:lnTo>
                  <a:pt x="3102" y="6204"/>
                </a:lnTo>
                <a:lnTo>
                  <a:pt x="3078" y="6057"/>
                </a:lnTo>
                <a:lnTo>
                  <a:pt x="3102" y="5911"/>
                </a:lnTo>
                <a:lnTo>
                  <a:pt x="3126" y="5789"/>
                </a:lnTo>
                <a:lnTo>
                  <a:pt x="3200" y="5691"/>
                </a:lnTo>
                <a:lnTo>
                  <a:pt x="3273" y="5569"/>
                </a:lnTo>
                <a:lnTo>
                  <a:pt x="3371" y="5496"/>
                </a:lnTo>
                <a:lnTo>
                  <a:pt x="3493" y="5447"/>
                </a:lnTo>
                <a:lnTo>
                  <a:pt x="3615" y="5398"/>
                </a:lnTo>
                <a:lnTo>
                  <a:pt x="3761" y="5373"/>
                </a:lnTo>
                <a:close/>
                <a:moveTo>
                  <a:pt x="17609" y="6741"/>
                </a:moveTo>
                <a:lnTo>
                  <a:pt x="17609" y="6790"/>
                </a:lnTo>
                <a:lnTo>
                  <a:pt x="17585" y="6888"/>
                </a:lnTo>
                <a:lnTo>
                  <a:pt x="17560" y="6937"/>
                </a:lnTo>
                <a:lnTo>
                  <a:pt x="17512" y="7010"/>
                </a:lnTo>
                <a:lnTo>
                  <a:pt x="17365" y="7132"/>
                </a:lnTo>
                <a:lnTo>
                  <a:pt x="17365" y="7132"/>
                </a:lnTo>
                <a:lnTo>
                  <a:pt x="17389" y="7010"/>
                </a:lnTo>
                <a:lnTo>
                  <a:pt x="17414" y="6863"/>
                </a:lnTo>
                <a:lnTo>
                  <a:pt x="17463" y="6790"/>
                </a:lnTo>
                <a:lnTo>
                  <a:pt x="17512" y="6766"/>
                </a:lnTo>
                <a:lnTo>
                  <a:pt x="17560" y="6741"/>
                </a:lnTo>
                <a:close/>
                <a:moveTo>
                  <a:pt x="4836" y="0"/>
                </a:moveTo>
                <a:lnTo>
                  <a:pt x="4738" y="196"/>
                </a:lnTo>
                <a:lnTo>
                  <a:pt x="4641" y="391"/>
                </a:lnTo>
                <a:lnTo>
                  <a:pt x="4543" y="684"/>
                </a:lnTo>
                <a:lnTo>
                  <a:pt x="4445" y="1002"/>
                </a:lnTo>
                <a:lnTo>
                  <a:pt x="4396" y="1393"/>
                </a:lnTo>
                <a:lnTo>
                  <a:pt x="4372" y="1783"/>
                </a:lnTo>
                <a:lnTo>
                  <a:pt x="4372" y="2003"/>
                </a:lnTo>
                <a:lnTo>
                  <a:pt x="4421" y="2223"/>
                </a:lnTo>
                <a:lnTo>
                  <a:pt x="4079" y="2443"/>
                </a:lnTo>
                <a:lnTo>
                  <a:pt x="3688" y="2736"/>
                </a:lnTo>
                <a:lnTo>
                  <a:pt x="3273" y="3151"/>
                </a:lnTo>
                <a:lnTo>
                  <a:pt x="2833" y="3615"/>
                </a:lnTo>
                <a:lnTo>
                  <a:pt x="2418" y="4128"/>
                </a:lnTo>
                <a:lnTo>
                  <a:pt x="2027" y="4665"/>
                </a:lnTo>
                <a:lnTo>
                  <a:pt x="1856" y="4958"/>
                </a:lnTo>
                <a:lnTo>
                  <a:pt x="1710" y="5251"/>
                </a:lnTo>
                <a:lnTo>
                  <a:pt x="1563" y="5544"/>
                </a:lnTo>
                <a:lnTo>
                  <a:pt x="1466" y="5813"/>
                </a:lnTo>
                <a:lnTo>
                  <a:pt x="562" y="5813"/>
                </a:lnTo>
                <a:lnTo>
                  <a:pt x="464" y="5838"/>
                </a:lnTo>
                <a:lnTo>
                  <a:pt x="342" y="5862"/>
                </a:lnTo>
                <a:lnTo>
                  <a:pt x="244" y="5911"/>
                </a:lnTo>
                <a:lnTo>
                  <a:pt x="171" y="5984"/>
                </a:lnTo>
                <a:lnTo>
                  <a:pt x="98" y="6057"/>
                </a:lnTo>
                <a:lnTo>
                  <a:pt x="49" y="6155"/>
                </a:lnTo>
                <a:lnTo>
                  <a:pt x="25" y="6277"/>
                </a:lnTo>
                <a:lnTo>
                  <a:pt x="0" y="6375"/>
                </a:lnTo>
                <a:lnTo>
                  <a:pt x="0" y="8622"/>
                </a:lnTo>
                <a:lnTo>
                  <a:pt x="25" y="8744"/>
                </a:lnTo>
                <a:lnTo>
                  <a:pt x="49" y="8842"/>
                </a:lnTo>
                <a:lnTo>
                  <a:pt x="98" y="8939"/>
                </a:lnTo>
                <a:lnTo>
                  <a:pt x="171" y="9013"/>
                </a:lnTo>
                <a:lnTo>
                  <a:pt x="244" y="9086"/>
                </a:lnTo>
                <a:lnTo>
                  <a:pt x="342" y="9135"/>
                </a:lnTo>
                <a:lnTo>
                  <a:pt x="464" y="9183"/>
                </a:lnTo>
                <a:lnTo>
                  <a:pt x="1514" y="9183"/>
                </a:lnTo>
                <a:lnTo>
                  <a:pt x="1588" y="9379"/>
                </a:lnTo>
                <a:lnTo>
                  <a:pt x="1685" y="9599"/>
                </a:lnTo>
                <a:lnTo>
                  <a:pt x="1930" y="10014"/>
                </a:lnTo>
                <a:lnTo>
                  <a:pt x="2223" y="10405"/>
                </a:lnTo>
                <a:lnTo>
                  <a:pt x="2589" y="10795"/>
                </a:lnTo>
                <a:lnTo>
                  <a:pt x="2980" y="11162"/>
                </a:lnTo>
                <a:lnTo>
                  <a:pt x="3419" y="11504"/>
                </a:lnTo>
                <a:lnTo>
                  <a:pt x="3908" y="11821"/>
                </a:lnTo>
                <a:lnTo>
                  <a:pt x="4421" y="12065"/>
                </a:lnTo>
                <a:lnTo>
                  <a:pt x="4421" y="14557"/>
                </a:lnTo>
                <a:lnTo>
                  <a:pt x="5105" y="14557"/>
                </a:lnTo>
                <a:lnTo>
                  <a:pt x="6326" y="12896"/>
                </a:lnTo>
                <a:lnTo>
                  <a:pt x="6936" y="13067"/>
                </a:lnTo>
                <a:lnTo>
                  <a:pt x="7571" y="13164"/>
                </a:lnTo>
                <a:lnTo>
                  <a:pt x="8231" y="13238"/>
                </a:lnTo>
                <a:lnTo>
                  <a:pt x="8890" y="13262"/>
                </a:lnTo>
                <a:lnTo>
                  <a:pt x="9550" y="13238"/>
                </a:lnTo>
                <a:lnTo>
                  <a:pt x="10209" y="13164"/>
                </a:lnTo>
                <a:lnTo>
                  <a:pt x="10844" y="13067"/>
                </a:lnTo>
                <a:lnTo>
                  <a:pt x="11455" y="12896"/>
                </a:lnTo>
                <a:lnTo>
                  <a:pt x="12627" y="14557"/>
                </a:lnTo>
                <a:lnTo>
                  <a:pt x="13384" y="14557"/>
                </a:lnTo>
                <a:lnTo>
                  <a:pt x="13384" y="12065"/>
                </a:lnTo>
                <a:lnTo>
                  <a:pt x="13726" y="11919"/>
                </a:lnTo>
                <a:lnTo>
                  <a:pt x="14044" y="11748"/>
                </a:lnTo>
                <a:lnTo>
                  <a:pt x="14337" y="11577"/>
                </a:lnTo>
                <a:lnTo>
                  <a:pt x="14630" y="11382"/>
                </a:lnTo>
                <a:lnTo>
                  <a:pt x="14898" y="11162"/>
                </a:lnTo>
                <a:lnTo>
                  <a:pt x="15143" y="10942"/>
                </a:lnTo>
                <a:lnTo>
                  <a:pt x="15387" y="10698"/>
                </a:lnTo>
                <a:lnTo>
                  <a:pt x="15607" y="10429"/>
                </a:lnTo>
                <a:lnTo>
                  <a:pt x="15778" y="10160"/>
                </a:lnTo>
                <a:lnTo>
                  <a:pt x="15949" y="9892"/>
                </a:lnTo>
                <a:lnTo>
                  <a:pt x="16119" y="9599"/>
                </a:lnTo>
                <a:lnTo>
                  <a:pt x="16242" y="9281"/>
                </a:lnTo>
                <a:lnTo>
                  <a:pt x="16364" y="8964"/>
                </a:lnTo>
                <a:lnTo>
                  <a:pt x="16437" y="8622"/>
                </a:lnTo>
                <a:lnTo>
                  <a:pt x="16510" y="8280"/>
                </a:lnTo>
                <a:lnTo>
                  <a:pt x="16559" y="7938"/>
                </a:lnTo>
                <a:lnTo>
                  <a:pt x="16974" y="7938"/>
                </a:lnTo>
                <a:lnTo>
                  <a:pt x="17096" y="7913"/>
                </a:lnTo>
                <a:lnTo>
                  <a:pt x="17316" y="8109"/>
                </a:lnTo>
                <a:lnTo>
                  <a:pt x="17536" y="8231"/>
                </a:lnTo>
                <a:lnTo>
                  <a:pt x="17780" y="8329"/>
                </a:lnTo>
                <a:lnTo>
                  <a:pt x="18024" y="8353"/>
                </a:lnTo>
                <a:lnTo>
                  <a:pt x="18171" y="8353"/>
                </a:lnTo>
                <a:lnTo>
                  <a:pt x="18318" y="8304"/>
                </a:lnTo>
                <a:lnTo>
                  <a:pt x="18415" y="8255"/>
                </a:lnTo>
                <a:lnTo>
                  <a:pt x="18464" y="8158"/>
                </a:lnTo>
                <a:lnTo>
                  <a:pt x="18513" y="8060"/>
                </a:lnTo>
                <a:lnTo>
                  <a:pt x="18488" y="7962"/>
                </a:lnTo>
                <a:lnTo>
                  <a:pt x="18440" y="7865"/>
                </a:lnTo>
                <a:lnTo>
                  <a:pt x="18342" y="7791"/>
                </a:lnTo>
                <a:lnTo>
                  <a:pt x="18244" y="7767"/>
                </a:lnTo>
                <a:lnTo>
                  <a:pt x="18147" y="7767"/>
                </a:lnTo>
                <a:lnTo>
                  <a:pt x="18024" y="7791"/>
                </a:lnTo>
                <a:lnTo>
                  <a:pt x="17902" y="7767"/>
                </a:lnTo>
                <a:lnTo>
                  <a:pt x="17756" y="7718"/>
                </a:lnTo>
                <a:lnTo>
                  <a:pt x="17634" y="7645"/>
                </a:lnTo>
                <a:lnTo>
                  <a:pt x="17780" y="7523"/>
                </a:lnTo>
                <a:lnTo>
                  <a:pt x="17927" y="7376"/>
                </a:lnTo>
                <a:lnTo>
                  <a:pt x="18049" y="7230"/>
                </a:lnTo>
                <a:lnTo>
                  <a:pt x="18122" y="7059"/>
                </a:lnTo>
                <a:lnTo>
                  <a:pt x="18171" y="6888"/>
                </a:lnTo>
                <a:lnTo>
                  <a:pt x="18171" y="6717"/>
                </a:lnTo>
                <a:lnTo>
                  <a:pt x="18147" y="6546"/>
                </a:lnTo>
                <a:lnTo>
                  <a:pt x="18073" y="6424"/>
                </a:lnTo>
                <a:lnTo>
                  <a:pt x="18000" y="6326"/>
                </a:lnTo>
                <a:lnTo>
                  <a:pt x="17902" y="6253"/>
                </a:lnTo>
                <a:lnTo>
                  <a:pt x="17805" y="6204"/>
                </a:lnTo>
                <a:lnTo>
                  <a:pt x="17683" y="6179"/>
                </a:lnTo>
                <a:lnTo>
                  <a:pt x="17560" y="6179"/>
                </a:lnTo>
                <a:lnTo>
                  <a:pt x="17438" y="6204"/>
                </a:lnTo>
                <a:lnTo>
                  <a:pt x="17341" y="6228"/>
                </a:lnTo>
                <a:lnTo>
                  <a:pt x="17243" y="6277"/>
                </a:lnTo>
                <a:lnTo>
                  <a:pt x="17145" y="6326"/>
                </a:lnTo>
                <a:lnTo>
                  <a:pt x="17048" y="6424"/>
                </a:lnTo>
                <a:lnTo>
                  <a:pt x="16974" y="6497"/>
                </a:lnTo>
                <a:lnTo>
                  <a:pt x="16925" y="6619"/>
                </a:lnTo>
                <a:lnTo>
                  <a:pt x="16852" y="6790"/>
                </a:lnTo>
                <a:lnTo>
                  <a:pt x="16803" y="6985"/>
                </a:lnTo>
                <a:lnTo>
                  <a:pt x="16803" y="7181"/>
                </a:lnTo>
                <a:lnTo>
                  <a:pt x="16828" y="7376"/>
                </a:lnTo>
                <a:lnTo>
                  <a:pt x="16706" y="7376"/>
                </a:lnTo>
                <a:lnTo>
                  <a:pt x="16584" y="7352"/>
                </a:lnTo>
                <a:lnTo>
                  <a:pt x="16559" y="7034"/>
                </a:lnTo>
                <a:lnTo>
                  <a:pt x="16535" y="6717"/>
                </a:lnTo>
                <a:lnTo>
                  <a:pt x="16486" y="6399"/>
                </a:lnTo>
                <a:lnTo>
                  <a:pt x="16413" y="6082"/>
                </a:lnTo>
                <a:lnTo>
                  <a:pt x="16315" y="5764"/>
                </a:lnTo>
                <a:lnTo>
                  <a:pt x="16217" y="5471"/>
                </a:lnTo>
                <a:lnTo>
                  <a:pt x="16095" y="5178"/>
                </a:lnTo>
                <a:lnTo>
                  <a:pt x="15949" y="4885"/>
                </a:lnTo>
                <a:lnTo>
                  <a:pt x="15802" y="4616"/>
                </a:lnTo>
                <a:lnTo>
                  <a:pt x="15631" y="4323"/>
                </a:lnTo>
                <a:lnTo>
                  <a:pt x="15436" y="4079"/>
                </a:lnTo>
                <a:lnTo>
                  <a:pt x="15240" y="3810"/>
                </a:lnTo>
                <a:lnTo>
                  <a:pt x="15020" y="3566"/>
                </a:lnTo>
                <a:lnTo>
                  <a:pt x="14801" y="3322"/>
                </a:lnTo>
                <a:lnTo>
                  <a:pt x="14556" y="3102"/>
                </a:lnTo>
                <a:lnTo>
                  <a:pt x="14312" y="2882"/>
                </a:lnTo>
                <a:lnTo>
                  <a:pt x="14044" y="2663"/>
                </a:lnTo>
                <a:lnTo>
                  <a:pt x="13750" y="2467"/>
                </a:lnTo>
                <a:lnTo>
                  <a:pt x="13457" y="2272"/>
                </a:lnTo>
                <a:lnTo>
                  <a:pt x="13164" y="2101"/>
                </a:lnTo>
                <a:lnTo>
                  <a:pt x="12847" y="1930"/>
                </a:lnTo>
                <a:lnTo>
                  <a:pt x="12529" y="1783"/>
                </a:lnTo>
                <a:lnTo>
                  <a:pt x="12212" y="1637"/>
                </a:lnTo>
                <a:lnTo>
                  <a:pt x="11870" y="1515"/>
                </a:lnTo>
                <a:lnTo>
                  <a:pt x="11528" y="1393"/>
                </a:lnTo>
                <a:lnTo>
                  <a:pt x="11162" y="1295"/>
                </a:lnTo>
                <a:lnTo>
                  <a:pt x="10795" y="1222"/>
                </a:lnTo>
                <a:lnTo>
                  <a:pt x="10429" y="1148"/>
                </a:lnTo>
                <a:lnTo>
                  <a:pt x="10063" y="1099"/>
                </a:lnTo>
                <a:lnTo>
                  <a:pt x="9672" y="1051"/>
                </a:lnTo>
                <a:lnTo>
                  <a:pt x="9281" y="1026"/>
                </a:lnTo>
                <a:lnTo>
                  <a:pt x="8353" y="1026"/>
                </a:lnTo>
                <a:lnTo>
                  <a:pt x="7816" y="1075"/>
                </a:lnTo>
                <a:lnTo>
                  <a:pt x="7278" y="1148"/>
                </a:lnTo>
                <a:lnTo>
                  <a:pt x="6765" y="1270"/>
                </a:lnTo>
                <a:lnTo>
                  <a:pt x="6619" y="1051"/>
                </a:lnTo>
                <a:lnTo>
                  <a:pt x="6472" y="880"/>
                </a:lnTo>
                <a:lnTo>
                  <a:pt x="6301" y="709"/>
                </a:lnTo>
                <a:lnTo>
                  <a:pt x="6155" y="562"/>
                </a:lnTo>
                <a:lnTo>
                  <a:pt x="5984" y="440"/>
                </a:lnTo>
                <a:lnTo>
                  <a:pt x="5837" y="342"/>
                </a:lnTo>
                <a:lnTo>
                  <a:pt x="5520" y="196"/>
                </a:lnTo>
                <a:lnTo>
                  <a:pt x="5251" y="98"/>
                </a:lnTo>
                <a:lnTo>
                  <a:pt x="5031" y="49"/>
                </a:lnTo>
                <a:lnTo>
                  <a:pt x="4836"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6" name="Google Shape;452;p20"/>
          <p:cNvGrpSpPr/>
          <p:nvPr/>
        </p:nvGrpSpPr>
        <p:grpSpPr>
          <a:xfrm>
            <a:off x="5252539" y="4560034"/>
            <a:ext cx="312453" cy="598872"/>
            <a:chOff x="4753325" y="2329350"/>
            <a:chExt cx="167300" cy="379800"/>
          </a:xfrm>
        </p:grpSpPr>
        <p:sp>
          <p:nvSpPr>
            <p:cNvPr id="17" name="Google Shape;453;p20"/>
            <p:cNvSpPr/>
            <p:nvPr/>
          </p:nvSpPr>
          <p:spPr>
            <a:xfrm>
              <a:off x="4753325" y="2424600"/>
              <a:ext cx="167300" cy="284550"/>
            </a:xfrm>
            <a:custGeom>
              <a:avLst/>
              <a:gdLst/>
              <a:ahLst/>
              <a:cxnLst/>
              <a:rect l="l" t="t" r="r" b="b"/>
              <a:pathLst>
                <a:path w="6692" h="11382" extrusionOk="0">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 name="Google Shape;454;p20"/>
            <p:cNvSpPr/>
            <p:nvPr/>
          </p:nvSpPr>
          <p:spPr>
            <a:xfrm>
              <a:off x="4798500" y="2329350"/>
              <a:ext cx="76950" cy="84275"/>
            </a:xfrm>
            <a:custGeom>
              <a:avLst/>
              <a:gdLst/>
              <a:ahLst/>
              <a:cxnLst/>
              <a:rect l="l" t="t" r="r" b="b"/>
              <a:pathLst>
                <a:path w="3078" h="3371" extrusionOk="0">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19" name="Google Shape;455;p20"/>
          <p:cNvSpPr/>
          <p:nvPr/>
        </p:nvSpPr>
        <p:spPr>
          <a:xfrm>
            <a:off x="2170425" y="2164735"/>
            <a:ext cx="515200" cy="634069"/>
          </a:xfrm>
          <a:custGeom>
            <a:avLst/>
            <a:gdLst/>
            <a:ahLst/>
            <a:cxnLst/>
            <a:rect l="l" t="t" r="r" b="b"/>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 name="Google Shape;439;p20"/>
          <p:cNvSpPr/>
          <p:nvPr/>
        </p:nvSpPr>
        <p:spPr>
          <a:xfrm>
            <a:off x="7328305" y="3075230"/>
            <a:ext cx="2880000" cy="21600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22" name="Google Shape;440;p20"/>
          <p:cNvSpPr/>
          <p:nvPr/>
        </p:nvSpPr>
        <p:spPr>
          <a:xfrm>
            <a:off x="7328304" y="3535701"/>
            <a:ext cx="2880001"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1" u="none" strike="noStrike" cap="none" dirty="0">
                <a:solidFill>
                  <a:schemeClr val="lt1"/>
                </a:solidFill>
                <a:latin typeface="Open Sans"/>
                <a:ea typeface="Open Sans"/>
                <a:cs typeface="Open Sans"/>
                <a:sym typeface="Open Sans"/>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chemeClr val="lt1"/>
                </a:solidFill>
                <a:latin typeface="Calibri"/>
                <a:ea typeface="Calibri"/>
                <a:cs typeface="Calibri"/>
                <a:sym typeface="Calibri"/>
              </a:rPr>
              <a:t>Accommodation Guarantee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8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chemeClr val="lt1"/>
                </a:solidFill>
                <a:latin typeface="Calibri"/>
                <a:ea typeface="Calibri"/>
                <a:cs typeface="Calibri"/>
                <a:sym typeface="Calibri"/>
              </a:rPr>
              <a:t>Make us your firm, first choice and guarantee your room</a:t>
            </a:r>
            <a:endParaRPr sz="1400" b="0" i="0" u="none" strike="noStrike" cap="none" dirty="0">
              <a:solidFill>
                <a:srgbClr val="000000"/>
              </a:solidFill>
              <a:latin typeface="Arial"/>
              <a:ea typeface="Arial"/>
              <a:cs typeface="Arial"/>
              <a:sym typeface="Arial"/>
            </a:endParaRPr>
          </a:p>
        </p:txBody>
      </p:sp>
      <p:sp>
        <p:nvSpPr>
          <p:cNvPr id="23" name="Google Shape;441;p20"/>
          <p:cNvSpPr/>
          <p:nvPr/>
        </p:nvSpPr>
        <p:spPr>
          <a:xfrm>
            <a:off x="8510636" y="3233849"/>
            <a:ext cx="521852" cy="458136"/>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p:txBody>
      </p:sp>
      <p:sp>
        <p:nvSpPr>
          <p:cNvPr id="9" name="Google Shape;445;p20"/>
          <p:cNvSpPr/>
          <p:nvPr/>
        </p:nvSpPr>
        <p:spPr>
          <a:xfrm>
            <a:off x="999178" y="5275215"/>
            <a:ext cx="2879999"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smtClean="0">
                <a:solidFill>
                  <a:schemeClr val="lt1"/>
                </a:solidFill>
                <a:latin typeface="Calibri"/>
                <a:ea typeface="Calibri"/>
                <a:cs typeface="Calibri"/>
                <a:sym typeface="Calibri"/>
              </a:rPr>
              <a:t>Majority </a:t>
            </a:r>
            <a:r>
              <a:rPr lang="en-GB" sz="1600" b="1" i="0" u="none" strike="noStrike" cap="none" dirty="0">
                <a:solidFill>
                  <a:schemeClr val="lt1"/>
                </a:solidFill>
                <a:latin typeface="Calibri"/>
                <a:ea typeface="Calibri"/>
                <a:cs typeface="Calibri"/>
                <a:sym typeface="Calibri"/>
              </a:rPr>
              <a:t>are </a:t>
            </a:r>
            <a:r>
              <a:rPr lang="en-GB" sz="1600" b="1" i="0" u="none" strike="noStrike" cap="none" dirty="0" smtClean="0">
                <a:solidFill>
                  <a:schemeClr val="lt1"/>
                </a:solidFill>
                <a:latin typeface="Calibri"/>
                <a:ea typeface="Calibri"/>
                <a:cs typeface="Calibri"/>
                <a:sym typeface="Calibri"/>
              </a:rPr>
              <a:t>en-suite</a:t>
            </a:r>
            <a:endParaRPr sz="1400" b="0" i="0" u="none" strike="noStrike" cap="none" dirty="0">
              <a:solidFill>
                <a:srgbClr val="000000"/>
              </a:solidFill>
              <a:latin typeface="Arial"/>
              <a:ea typeface="Arial"/>
              <a:cs typeface="Arial"/>
              <a:sym typeface="Arial"/>
            </a:endParaRPr>
          </a:p>
        </p:txBody>
      </p:sp>
      <p:sp>
        <p:nvSpPr>
          <p:cNvPr id="7" name="Google Shape;443;p20"/>
          <p:cNvSpPr/>
          <p:nvPr/>
        </p:nvSpPr>
        <p:spPr>
          <a:xfrm>
            <a:off x="988026" y="3036223"/>
            <a:ext cx="2879998"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1" u="none" strike="noStrike" cap="none" dirty="0">
                <a:solidFill>
                  <a:schemeClr val="lt1"/>
                </a:solidFill>
                <a:latin typeface="Open Sans"/>
                <a:ea typeface="Open Sans"/>
                <a:cs typeface="Open Sans"/>
                <a:sym typeface="Open Sans"/>
              </a:rPr>
              <a:t> </a:t>
            </a:r>
            <a:r>
              <a:rPr lang="en-GB" sz="1600" b="1" i="0" u="none" strike="noStrike" cap="none" dirty="0">
                <a:solidFill>
                  <a:schemeClr val="lt1"/>
                </a:solidFill>
                <a:latin typeface="Calibri"/>
                <a:ea typeface="Calibri"/>
                <a:cs typeface="Calibri"/>
                <a:sym typeface="Calibri"/>
              </a:rPr>
              <a:t>Central Portsmouth </a:t>
            </a:r>
            <a:r>
              <a:rPr lang="en-GB" sz="1600" b="1" dirty="0">
                <a:solidFill>
                  <a:schemeClr val="lt1"/>
                </a:solidFill>
                <a:latin typeface="Calibri"/>
                <a:ea typeface="Calibri"/>
                <a:cs typeface="Calibri"/>
                <a:sym typeface="Calibri"/>
              </a:rPr>
              <a:t>l</a:t>
            </a:r>
            <a:r>
              <a:rPr lang="en-GB" sz="1600" b="1" i="0" u="none" strike="noStrike" cap="none" dirty="0" smtClean="0">
                <a:solidFill>
                  <a:schemeClr val="lt1"/>
                </a:solidFill>
                <a:latin typeface="Calibri"/>
                <a:ea typeface="Calibri"/>
                <a:cs typeface="Calibri"/>
                <a:sym typeface="Calibri"/>
              </a:rPr>
              <a:t>ocations</a:t>
            </a:r>
            <a:endParaRPr sz="1600" b="0" i="0" u="none" strike="noStrike" cap="none" dirty="0">
              <a:solidFill>
                <a:schemeClr val="lt1"/>
              </a:solidFill>
              <a:latin typeface="Calibri"/>
              <a:ea typeface="Calibri"/>
              <a:cs typeface="Calibri"/>
              <a:sym typeface="Calibri"/>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17426373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59"/>
        <p:cNvGrpSpPr/>
        <p:nvPr/>
      </p:nvGrpSpPr>
      <p:grpSpPr>
        <a:xfrm>
          <a:off x="0" y="0"/>
          <a:ext cx="0" cy="0"/>
          <a:chOff x="0" y="0"/>
          <a:chExt cx="0" cy="0"/>
        </a:xfrm>
      </p:grpSpPr>
      <p:sp>
        <p:nvSpPr>
          <p:cNvPr id="361" name="Google Shape;361;p45"/>
          <p:cNvSpPr txBox="1">
            <a:spLocks noGrp="1"/>
          </p:cNvSpPr>
          <p:nvPr>
            <p:ph type="body" idx="1"/>
          </p:nvPr>
        </p:nvSpPr>
        <p:spPr>
          <a:xfrm>
            <a:off x="322054" y="4283242"/>
            <a:ext cx="4520879" cy="2258100"/>
          </a:xfrm>
          <a:prstGeom prst="rect">
            <a:avLst/>
          </a:prstGeom>
          <a:solidFill>
            <a:srgbClr val="621260"/>
          </a:solidFill>
          <a:ln>
            <a:noFill/>
          </a:ln>
        </p:spPr>
        <p:txBody>
          <a:bodyPr spcFirstLastPara="1" wrap="square" lIns="91425" tIns="45700" rIns="91425" bIns="45700" anchor="ctr" anchorCtr="0">
            <a:noAutofit/>
          </a:bodyPr>
          <a:lstStyle/>
          <a:p>
            <a:pPr marL="228600" lvl="0" indent="-76200" algn="ctr" rtl="0">
              <a:lnSpc>
                <a:spcPct val="90000"/>
              </a:lnSpc>
              <a:spcBef>
                <a:spcPts val="0"/>
              </a:spcBef>
              <a:spcAft>
                <a:spcPts val="0"/>
              </a:spcAft>
              <a:buClr>
                <a:schemeClr val="lt1"/>
              </a:buClr>
              <a:buSzPts val="2400"/>
              <a:buNone/>
            </a:pPr>
            <a:r>
              <a:rPr lang="en-GB" sz="4000" b="1" dirty="0" smtClean="0"/>
              <a:t>LOOK AT SUPPORT</a:t>
            </a:r>
            <a:r>
              <a:rPr lang="en-GB" sz="4000" b="1" dirty="0" smtClean="0">
                <a:solidFill>
                  <a:srgbClr val="621360"/>
                </a:solidFill>
              </a:rPr>
              <a:t>.</a:t>
            </a:r>
            <a:r>
              <a:rPr lang="en-GB" sz="4000" b="1" dirty="0" smtClean="0"/>
              <a:t>   </a:t>
            </a:r>
          </a:p>
          <a:p>
            <a:pPr marL="228600" lvl="0" indent="-76200" algn="ctr" rtl="0">
              <a:lnSpc>
                <a:spcPct val="90000"/>
              </a:lnSpc>
              <a:spcBef>
                <a:spcPts val="0"/>
              </a:spcBef>
              <a:spcAft>
                <a:spcPts val="0"/>
              </a:spcAft>
              <a:buClr>
                <a:schemeClr val="lt1"/>
              </a:buClr>
              <a:buSzPts val="2400"/>
              <a:buNone/>
            </a:pPr>
            <a:r>
              <a:rPr lang="en-GB" sz="4000" b="1" dirty="0" smtClean="0"/>
              <a:t>AVAILABLE</a:t>
            </a:r>
            <a:endParaRPr sz="40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896127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GB" dirty="0" smtClean="0">
                <a:solidFill>
                  <a:srgbClr val="621360"/>
                </a:solidFill>
              </a:rPr>
              <a:t>YOUR BEST BEGINS WITH A UNIVERSITY THAT WILL TRULY SUPPORT YOU</a:t>
            </a:r>
            <a:endParaRPr dirty="0">
              <a:solidFill>
                <a:srgbClr val="621360"/>
              </a:solidFill>
            </a:endParaRPr>
          </a:p>
        </p:txBody>
      </p:sp>
      <p:cxnSp>
        <p:nvCxnSpPr>
          <p:cNvPr id="4" name="Google Shape;468;p22"/>
          <p:cNvCxnSpPr/>
          <p:nvPr/>
        </p:nvCxnSpPr>
        <p:spPr>
          <a:xfrm flipH="1">
            <a:off x="1463696" y="4196526"/>
            <a:ext cx="690101" cy="1"/>
          </a:xfrm>
          <a:prstGeom prst="straightConnector1">
            <a:avLst/>
          </a:prstGeom>
          <a:noFill/>
          <a:ln w="19050" cap="flat" cmpd="sng">
            <a:solidFill>
              <a:schemeClr val="bg1">
                <a:lumMod val="85000"/>
              </a:schemeClr>
            </a:solidFill>
            <a:prstDash val="solid"/>
            <a:miter lim="800000"/>
            <a:headEnd type="none" w="sm" len="sm"/>
            <a:tailEnd type="none" w="sm" len="sm"/>
          </a:ln>
        </p:spPr>
      </p:cxnSp>
      <p:cxnSp>
        <p:nvCxnSpPr>
          <p:cNvPr id="5" name="Google Shape;469;p22"/>
          <p:cNvCxnSpPr/>
          <p:nvPr/>
        </p:nvCxnSpPr>
        <p:spPr>
          <a:xfrm>
            <a:off x="2338179" y="4465766"/>
            <a:ext cx="0" cy="1140314"/>
          </a:xfrm>
          <a:prstGeom prst="straightConnector1">
            <a:avLst/>
          </a:prstGeom>
          <a:noFill/>
          <a:ln w="19050" cap="flat" cmpd="sng">
            <a:solidFill>
              <a:srgbClr val="5B9BD5"/>
            </a:solidFill>
            <a:prstDash val="solid"/>
            <a:miter lim="800000"/>
            <a:headEnd type="none" w="sm" len="sm"/>
            <a:tailEnd type="none" w="sm" len="sm"/>
          </a:ln>
        </p:spPr>
      </p:cxnSp>
      <p:sp>
        <p:nvSpPr>
          <p:cNvPr id="6" name="Google Shape;470;p22"/>
          <p:cNvSpPr txBox="1"/>
          <p:nvPr/>
        </p:nvSpPr>
        <p:spPr>
          <a:xfrm>
            <a:off x="1779186" y="5688232"/>
            <a:ext cx="1099482" cy="3139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621360"/>
              </a:buClr>
              <a:buSzPts val="1600"/>
              <a:buFont typeface="Calibri"/>
              <a:buNone/>
            </a:pPr>
            <a:r>
              <a:rPr lang="en-GB" sz="1600" b="0" i="0" u="none" strike="noStrike" cap="none" dirty="0">
                <a:solidFill>
                  <a:srgbClr val="621360"/>
                </a:solidFill>
                <a:latin typeface="Calibri"/>
                <a:ea typeface="Calibri"/>
                <a:cs typeface="Calibri"/>
                <a:sym typeface="Calibri"/>
              </a:rPr>
              <a:t>ACADEMIC</a:t>
            </a:r>
            <a:endParaRPr sz="1600" b="0" i="0" u="none" strike="noStrike" cap="none" dirty="0">
              <a:solidFill>
                <a:srgbClr val="621360"/>
              </a:solidFill>
              <a:latin typeface="Calibri"/>
              <a:ea typeface="Calibri"/>
              <a:cs typeface="Calibri"/>
              <a:sym typeface="Calibri"/>
            </a:endParaRPr>
          </a:p>
        </p:txBody>
      </p:sp>
      <p:sp>
        <p:nvSpPr>
          <p:cNvPr id="7" name="Google Shape;471;p22"/>
          <p:cNvSpPr/>
          <p:nvPr/>
        </p:nvSpPr>
        <p:spPr>
          <a:xfrm>
            <a:off x="2290699" y="5580232"/>
            <a:ext cx="108000" cy="108000"/>
          </a:xfrm>
          <a:prstGeom prst="ellipse">
            <a:avLst/>
          </a:prstGeom>
          <a:solidFill>
            <a:srgbClr val="5B9B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dirty="0">
              <a:solidFill>
                <a:srgbClr val="FFFFFF"/>
              </a:solidFill>
              <a:latin typeface="Calibri"/>
              <a:ea typeface="Calibri"/>
              <a:cs typeface="Calibri"/>
              <a:sym typeface="Calibri"/>
            </a:endParaRPr>
          </a:p>
        </p:txBody>
      </p:sp>
      <p:cxnSp>
        <p:nvCxnSpPr>
          <p:cNvPr id="8" name="Google Shape;472;p22"/>
          <p:cNvCxnSpPr/>
          <p:nvPr/>
        </p:nvCxnSpPr>
        <p:spPr>
          <a:xfrm>
            <a:off x="10249390" y="4209336"/>
            <a:ext cx="1237469" cy="1792"/>
          </a:xfrm>
          <a:prstGeom prst="straightConnector1">
            <a:avLst/>
          </a:prstGeom>
          <a:noFill/>
          <a:ln w="19050" cap="flat" cmpd="sng">
            <a:solidFill>
              <a:schemeClr val="bg1">
                <a:lumMod val="85000"/>
              </a:schemeClr>
            </a:solidFill>
            <a:prstDash val="solid"/>
            <a:miter lim="800000"/>
            <a:headEnd type="none" w="sm" len="sm"/>
            <a:tailEnd type="none" w="sm" len="sm"/>
          </a:ln>
        </p:spPr>
      </p:cxnSp>
      <p:cxnSp>
        <p:nvCxnSpPr>
          <p:cNvPr id="9" name="Google Shape;473;p22"/>
          <p:cNvCxnSpPr/>
          <p:nvPr/>
        </p:nvCxnSpPr>
        <p:spPr>
          <a:xfrm flipH="1">
            <a:off x="2522560" y="4196527"/>
            <a:ext cx="690101" cy="1"/>
          </a:xfrm>
          <a:prstGeom prst="straightConnector1">
            <a:avLst/>
          </a:prstGeom>
          <a:noFill/>
          <a:ln w="19050" cap="flat" cmpd="sng">
            <a:solidFill>
              <a:schemeClr val="bg1">
                <a:lumMod val="85000"/>
              </a:schemeClr>
            </a:solidFill>
            <a:prstDash val="solid"/>
            <a:miter lim="800000"/>
            <a:headEnd type="none" w="sm" len="sm"/>
            <a:tailEnd type="none" w="sm" len="sm"/>
          </a:ln>
        </p:spPr>
      </p:cxnSp>
      <p:cxnSp>
        <p:nvCxnSpPr>
          <p:cNvPr id="10" name="Google Shape;474;p22"/>
          <p:cNvCxnSpPr/>
          <p:nvPr/>
        </p:nvCxnSpPr>
        <p:spPr>
          <a:xfrm>
            <a:off x="3421398" y="2809516"/>
            <a:ext cx="0" cy="1140314"/>
          </a:xfrm>
          <a:prstGeom prst="straightConnector1">
            <a:avLst/>
          </a:prstGeom>
          <a:noFill/>
          <a:ln w="19050" cap="flat" cmpd="sng">
            <a:solidFill>
              <a:srgbClr val="5B9BD5"/>
            </a:solidFill>
            <a:prstDash val="solid"/>
            <a:miter lim="800000"/>
            <a:headEnd type="none" w="sm" len="sm"/>
            <a:tailEnd type="none" w="sm" len="sm"/>
          </a:ln>
        </p:spPr>
      </p:cxnSp>
      <p:sp>
        <p:nvSpPr>
          <p:cNvPr id="11" name="Google Shape;475;p22"/>
          <p:cNvSpPr/>
          <p:nvPr/>
        </p:nvSpPr>
        <p:spPr>
          <a:xfrm>
            <a:off x="3367397" y="2732351"/>
            <a:ext cx="108000" cy="108000"/>
          </a:xfrm>
          <a:prstGeom prst="ellipse">
            <a:avLst/>
          </a:prstGeom>
          <a:solidFill>
            <a:srgbClr val="5B9B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dirty="0">
              <a:solidFill>
                <a:srgbClr val="FFFFFF"/>
              </a:solidFill>
              <a:latin typeface="Calibri"/>
              <a:ea typeface="Calibri"/>
              <a:cs typeface="Calibri"/>
              <a:sym typeface="Calibri"/>
            </a:endParaRPr>
          </a:p>
        </p:txBody>
      </p:sp>
      <p:cxnSp>
        <p:nvCxnSpPr>
          <p:cNvPr id="12" name="Google Shape;476;p22"/>
          <p:cNvCxnSpPr/>
          <p:nvPr/>
        </p:nvCxnSpPr>
        <p:spPr>
          <a:xfrm flipH="1">
            <a:off x="3601676" y="4200058"/>
            <a:ext cx="690101" cy="1"/>
          </a:xfrm>
          <a:prstGeom prst="straightConnector1">
            <a:avLst/>
          </a:prstGeom>
          <a:noFill/>
          <a:ln w="19050" cap="flat" cmpd="sng">
            <a:solidFill>
              <a:schemeClr val="bg1">
                <a:lumMod val="85000"/>
              </a:schemeClr>
            </a:solidFill>
            <a:prstDash val="solid"/>
            <a:miter lim="800000"/>
            <a:headEnd type="none" w="sm" len="sm"/>
            <a:tailEnd type="none" w="sm" len="sm"/>
          </a:ln>
        </p:spPr>
      </p:cxnSp>
      <p:sp>
        <p:nvSpPr>
          <p:cNvPr id="13" name="Google Shape;477;p22"/>
          <p:cNvSpPr txBox="1"/>
          <p:nvPr/>
        </p:nvSpPr>
        <p:spPr>
          <a:xfrm>
            <a:off x="3732492" y="5691535"/>
            <a:ext cx="1545032" cy="5355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621360"/>
              </a:buClr>
              <a:buSzPts val="1600"/>
              <a:buFont typeface="Calibri"/>
              <a:buNone/>
            </a:pPr>
            <a:r>
              <a:rPr lang="en-GB" sz="1600" b="0" i="0" u="none" strike="noStrike" cap="none" dirty="0">
                <a:solidFill>
                  <a:srgbClr val="621360"/>
                </a:solidFill>
                <a:latin typeface="Calibri"/>
                <a:ea typeface="Calibri"/>
                <a:cs typeface="Calibri"/>
                <a:sym typeface="Calibri"/>
              </a:rPr>
              <a:t>CAREERS &amp; EMPLOYABILITY</a:t>
            </a:r>
            <a:endParaRPr sz="1600" b="0" i="0" u="none" strike="noStrike" cap="none" dirty="0">
              <a:solidFill>
                <a:srgbClr val="621360"/>
              </a:solidFill>
              <a:latin typeface="Calibri"/>
              <a:ea typeface="Calibri"/>
              <a:cs typeface="Calibri"/>
              <a:sym typeface="Calibri"/>
            </a:endParaRPr>
          </a:p>
        </p:txBody>
      </p:sp>
      <p:cxnSp>
        <p:nvCxnSpPr>
          <p:cNvPr id="14" name="Google Shape;478;p22"/>
          <p:cNvCxnSpPr/>
          <p:nvPr/>
        </p:nvCxnSpPr>
        <p:spPr>
          <a:xfrm flipH="1">
            <a:off x="4498488" y="4431392"/>
            <a:ext cx="7522" cy="1170975"/>
          </a:xfrm>
          <a:prstGeom prst="straightConnector1">
            <a:avLst/>
          </a:prstGeom>
          <a:noFill/>
          <a:ln w="19050" cap="flat" cmpd="sng">
            <a:solidFill>
              <a:srgbClr val="5B9BD5"/>
            </a:solidFill>
            <a:prstDash val="solid"/>
            <a:miter lim="800000"/>
            <a:headEnd type="none" w="sm" len="sm"/>
            <a:tailEnd type="none" w="sm" len="sm"/>
          </a:ln>
        </p:spPr>
      </p:cxnSp>
      <p:sp>
        <p:nvSpPr>
          <p:cNvPr id="15" name="Google Shape;479;p22"/>
          <p:cNvSpPr/>
          <p:nvPr/>
        </p:nvSpPr>
        <p:spPr>
          <a:xfrm>
            <a:off x="4451008" y="5576519"/>
            <a:ext cx="108000" cy="108000"/>
          </a:xfrm>
          <a:prstGeom prst="ellipse">
            <a:avLst/>
          </a:prstGeom>
          <a:solidFill>
            <a:srgbClr val="5B9B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dirty="0">
              <a:solidFill>
                <a:srgbClr val="FFFFFF"/>
              </a:solidFill>
              <a:latin typeface="Calibri"/>
              <a:ea typeface="Calibri"/>
              <a:cs typeface="Calibri"/>
              <a:sym typeface="Calibri"/>
            </a:endParaRPr>
          </a:p>
        </p:txBody>
      </p:sp>
      <p:sp>
        <p:nvSpPr>
          <p:cNvPr id="16" name="Google Shape;480;p22"/>
          <p:cNvSpPr txBox="1"/>
          <p:nvPr/>
        </p:nvSpPr>
        <p:spPr>
          <a:xfrm>
            <a:off x="2351074" y="2235914"/>
            <a:ext cx="2137173" cy="5355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621360"/>
              </a:buClr>
              <a:buSzPts val="1600"/>
              <a:buFont typeface="Calibri"/>
              <a:buNone/>
            </a:pPr>
            <a:r>
              <a:rPr lang="en-GB" sz="1600" b="0" i="0" u="none" strike="noStrike" cap="none" dirty="0">
                <a:solidFill>
                  <a:srgbClr val="621360"/>
                </a:solidFill>
                <a:latin typeface="Calibri"/>
                <a:ea typeface="Calibri"/>
                <a:cs typeface="Calibri"/>
                <a:sym typeface="Calibri"/>
              </a:rPr>
              <a:t>ADDITIONAL SUPPORT &amp; DISABILITY ADVICE</a:t>
            </a:r>
            <a:endParaRPr sz="1600" b="0" i="0" u="none" strike="noStrike" cap="none" dirty="0">
              <a:solidFill>
                <a:srgbClr val="621360"/>
              </a:solidFill>
              <a:latin typeface="Calibri"/>
              <a:ea typeface="Calibri"/>
              <a:cs typeface="Calibri"/>
              <a:sym typeface="Calibri"/>
            </a:endParaRPr>
          </a:p>
        </p:txBody>
      </p:sp>
      <p:cxnSp>
        <p:nvCxnSpPr>
          <p:cNvPr id="17" name="Google Shape;481;p22"/>
          <p:cNvCxnSpPr/>
          <p:nvPr/>
        </p:nvCxnSpPr>
        <p:spPr>
          <a:xfrm rot="10800000">
            <a:off x="4722282" y="4205312"/>
            <a:ext cx="876645" cy="0"/>
          </a:xfrm>
          <a:prstGeom prst="straightConnector1">
            <a:avLst/>
          </a:prstGeom>
          <a:noFill/>
          <a:ln w="19050" cap="flat" cmpd="sng">
            <a:solidFill>
              <a:schemeClr val="bg1">
                <a:lumMod val="85000"/>
              </a:schemeClr>
            </a:solidFill>
            <a:prstDash val="solid"/>
            <a:miter lim="800000"/>
            <a:headEnd type="none" w="sm" len="sm"/>
            <a:tailEnd type="none" w="sm" len="sm"/>
          </a:ln>
        </p:spPr>
      </p:cxnSp>
      <p:sp>
        <p:nvSpPr>
          <p:cNvPr id="18" name="Google Shape;482;p22"/>
          <p:cNvSpPr txBox="1"/>
          <p:nvPr/>
        </p:nvSpPr>
        <p:spPr>
          <a:xfrm>
            <a:off x="4948773" y="2457835"/>
            <a:ext cx="1409797" cy="3139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621360"/>
              </a:buClr>
              <a:buSzPts val="1600"/>
              <a:buFont typeface="Calibri"/>
              <a:buNone/>
            </a:pPr>
            <a:r>
              <a:rPr lang="en-GB" sz="1600" b="0" i="0" u="none" strike="noStrike" cap="none" dirty="0">
                <a:solidFill>
                  <a:srgbClr val="621360"/>
                </a:solidFill>
                <a:latin typeface="Calibri"/>
                <a:ea typeface="Calibri"/>
                <a:cs typeface="Calibri"/>
                <a:sym typeface="Calibri"/>
              </a:rPr>
              <a:t>WELLBEING</a:t>
            </a:r>
            <a:endParaRPr sz="1600" b="0" i="0" u="none" strike="noStrike" cap="none" dirty="0">
              <a:solidFill>
                <a:srgbClr val="621360"/>
              </a:solidFill>
              <a:latin typeface="Calibri"/>
              <a:ea typeface="Calibri"/>
              <a:cs typeface="Calibri"/>
              <a:sym typeface="Calibri"/>
            </a:endParaRPr>
          </a:p>
        </p:txBody>
      </p:sp>
      <p:cxnSp>
        <p:nvCxnSpPr>
          <p:cNvPr id="19" name="Google Shape;483;p22"/>
          <p:cNvCxnSpPr/>
          <p:nvPr/>
        </p:nvCxnSpPr>
        <p:spPr>
          <a:xfrm>
            <a:off x="5653673" y="2809516"/>
            <a:ext cx="0" cy="1140314"/>
          </a:xfrm>
          <a:prstGeom prst="straightConnector1">
            <a:avLst/>
          </a:prstGeom>
          <a:noFill/>
          <a:ln w="19050" cap="flat" cmpd="sng">
            <a:solidFill>
              <a:srgbClr val="5B9BD5"/>
            </a:solidFill>
            <a:prstDash val="solid"/>
            <a:miter lim="800000"/>
            <a:headEnd type="none" w="sm" len="sm"/>
            <a:tailEnd type="none" w="sm" len="sm"/>
          </a:ln>
        </p:spPr>
      </p:cxnSp>
      <p:sp>
        <p:nvSpPr>
          <p:cNvPr id="20" name="Google Shape;484;p22"/>
          <p:cNvSpPr/>
          <p:nvPr/>
        </p:nvSpPr>
        <p:spPr>
          <a:xfrm>
            <a:off x="5599672" y="2732351"/>
            <a:ext cx="108000" cy="108000"/>
          </a:xfrm>
          <a:prstGeom prst="ellipse">
            <a:avLst/>
          </a:prstGeom>
          <a:solidFill>
            <a:srgbClr val="5B9B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dirty="0">
              <a:solidFill>
                <a:srgbClr val="FFFFFF"/>
              </a:solidFill>
              <a:latin typeface="Calibri"/>
              <a:ea typeface="Calibri"/>
              <a:cs typeface="Calibri"/>
              <a:sym typeface="Calibri"/>
            </a:endParaRPr>
          </a:p>
        </p:txBody>
      </p:sp>
      <p:cxnSp>
        <p:nvCxnSpPr>
          <p:cNvPr id="21" name="Google Shape;485;p22"/>
          <p:cNvCxnSpPr/>
          <p:nvPr/>
        </p:nvCxnSpPr>
        <p:spPr>
          <a:xfrm flipH="1">
            <a:off x="5717646" y="4205312"/>
            <a:ext cx="690101" cy="1"/>
          </a:xfrm>
          <a:prstGeom prst="straightConnector1">
            <a:avLst/>
          </a:prstGeom>
          <a:noFill/>
          <a:ln w="19050" cap="flat" cmpd="sng">
            <a:solidFill>
              <a:schemeClr val="bg1">
                <a:lumMod val="85000"/>
              </a:schemeClr>
            </a:solidFill>
            <a:prstDash val="solid"/>
            <a:miter lim="800000"/>
            <a:headEnd type="none" w="sm" len="sm"/>
            <a:tailEnd type="none" w="sm" len="sm"/>
          </a:ln>
        </p:spPr>
      </p:cxnSp>
      <p:sp>
        <p:nvSpPr>
          <p:cNvPr id="22" name="Google Shape;486;p22"/>
          <p:cNvSpPr txBox="1"/>
          <p:nvPr/>
        </p:nvSpPr>
        <p:spPr>
          <a:xfrm>
            <a:off x="5846362" y="5700075"/>
            <a:ext cx="1545032" cy="5355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621360"/>
              </a:buClr>
              <a:buSzPts val="1600"/>
              <a:buFont typeface="Calibri"/>
              <a:buNone/>
            </a:pPr>
            <a:r>
              <a:rPr lang="en-GB" sz="1600" b="0" i="0" u="none" strike="noStrike" cap="none" dirty="0">
                <a:solidFill>
                  <a:srgbClr val="621360"/>
                </a:solidFill>
                <a:latin typeface="Calibri"/>
                <a:ea typeface="Calibri"/>
                <a:cs typeface="Calibri"/>
                <a:sym typeface="Calibri"/>
              </a:rPr>
              <a:t>KEEPING HEALTHY</a:t>
            </a:r>
            <a:endParaRPr sz="1600" b="0" i="0" u="none" strike="noStrike" cap="none" dirty="0">
              <a:solidFill>
                <a:srgbClr val="621360"/>
              </a:solidFill>
              <a:latin typeface="Calibri"/>
              <a:ea typeface="Calibri"/>
              <a:cs typeface="Calibri"/>
              <a:sym typeface="Calibri"/>
            </a:endParaRPr>
          </a:p>
        </p:txBody>
      </p:sp>
      <p:cxnSp>
        <p:nvCxnSpPr>
          <p:cNvPr id="23" name="Google Shape;487;p22"/>
          <p:cNvCxnSpPr/>
          <p:nvPr/>
        </p:nvCxnSpPr>
        <p:spPr>
          <a:xfrm flipH="1">
            <a:off x="6612358" y="4453837"/>
            <a:ext cx="7522" cy="1170975"/>
          </a:xfrm>
          <a:prstGeom prst="straightConnector1">
            <a:avLst/>
          </a:prstGeom>
          <a:noFill/>
          <a:ln w="19050" cap="flat" cmpd="sng">
            <a:solidFill>
              <a:srgbClr val="5B9BD5"/>
            </a:solidFill>
            <a:prstDash val="solid"/>
            <a:miter lim="800000"/>
            <a:headEnd type="none" w="sm" len="sm"/>
            <a:tailEnd type="none" w="sm" len="sm"/>
          </a:ln>
        </p:spPr>
      </p:cxnSp>
      <p:sp>
        <p:nvSpPr>
          <p:cNvPr id="24" name="Google Shape;488;p22"/>
          <p:cNvSpPr/>
          <p:nvPr/>
        </p:nvSpPr>
        <p:spPr>
          <a:xfrm>
            <a:off x="6564878" y="5598964"/>
            <a:ext cx="108000" cy="108000"/>
          </a:xfrm>
          <a:prstGeom prst="ellipse">
            <a:avLst/>
          </a:prstGeom>
          <a:solidFill>
            <a:srgbClr val="5B9B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dirty="0">
              <a:solidFill>
                <a:srgbClr val="FFFFFF"/>
              </a:solidFill>
              <a:latin typeface="Calibri"/>
              <a:ea typeface="Calibri"/>
              <a:cs typeface="Calibri"/>
              <a:sym typeface="Calibri"/>
            </a:endParaRPr>
          </a:p>
        </p:txBody>
      </p:sp>
      <p:cxnSp>
        <p:nvCxnSpPr>
          <p:cNvPr id="25" name="Google Shape;489;p22"/>
          <p:cNvCxnSpPr/>
          <p:nvPr/>
        </p:nvCxnSpPr>
        <p:spPr>
          <a:xfrm rot="10800000">
            <a:off x="6837690" y="4205312"/>
            <a:ext cx="876645" cy="0"/>
          </a:xfrm>
          <a:prstGeom prst="straightConnector1">
            <a:avLst/>
          </a:prstGeom>
          <a:noFill/>
          <a:ln w="19050" cap="flat" cmpd="sng">
            <a:solidFill>
              <a:schemeClr val="bg1">
                <a:lumMod val="85000"/>
              </a:schemeClr>
            </a:solidFill>
            <a:prstDash val="solid"/>
            <a:miter lim="800000"/>
            <a:headEnd type="none" w="sm" len="sm"/>
            <a:tailEnd type="none" w="sm" len="sm"/>
          </a:ln>
        </p:spPr>
      </p:cxnSp>
      <p:sp>
        <p:nvSpPr>
          <p:cNvPr id="26" name="Google Shape;490;p22"/>
          <p:cNvSpPr txBox="1"/>
          <p:nvPr/>
        </p:nvSpPr>
        <p:spPr>
          <a:xfrm>
            <a:off x="7043161" y="2226873"/>
            <a:ext cx="1409797" cy="5355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621360"/>
              </a:buClr>
              <a:buSzPts val="1600"/>
              <a:buFont typeface="Calibri"/>
              <a:buNone/>
            </a:pPr>
            <a:r>
              <a:rPr lang="en-GB" sz="1600" b="0" i="0" u="none" strike="noStrike" cap="none" dirty="0">
                <a:solidFill>
                  <a:srgbClr val="621360"/>
                </a:solidFill>
                <a:latin typeface="Calibri"/>
                <a:ea typeface="Calibri"/>
                <a:cs typeface="Calibri"/>
                <a:sym typeface="Calibri"/>
              </a:rPr>
              <a:t>HOUSING SUPPORT</a:t>
            </a:r>
            <a:endParaRPr sz="1600" b="0" i="0" u="none" strike="noStrike" cap="none" dirty="0">
              <a:solidFill>
                <a:srgbClr val="621360"/>
              </a:solidFill>
              <a:latin typeface="Calibri"/>
              <a:ea typeface="Calibri"/>
              <a:cs typeface="Calibri"/>
              <a:sym typeface="Calibri"/>
            </a:endParaRPr>
          </a:p>
        </p:txBody>
      </p:sp>
      <p:cxnSp>
        <p:nvCxnSpPr>
          <p:cNvPr id="27" name="Google Shape;491;p22"/>
          <p:cNvCxnSpPr/>
          <p:nvPr/>
        </p:nvCxnSpPr>
        <p:spPr>
          <a:xfrm>
            <a:off x="7748061" y="2809516"/>
            <a:ext cx="0" cy="1140314"/>
          </a:xfrm>
          <a:prstGeom prst="straightConnector1">
            <a:avLst/>
          </a:prstGeom>
          <a:noFill/>
          <a:ln w="19050" cap="flat" cmpd="sng">
            <a:solidFill>
              <a:srgbClr val="5B9BD5"/>
            </a:solidFill>
            <a:prstDash val="solid"/>
            <a:miter lim="800000"/>
            <a:headEnd type="none" w="sm" len="sm"/>
            <a:tailEnd type="none" w="sm" len="sm"/>
          </a:ln>
        </p:spPr>
      </p:cxnSp>
      <p:sp>
        <p:nvSpPr>
          <p:cNvPr id="28" name="Google Shape;492;p22"/>
          <p:cNvSpPr/>
          <p:nvPr/>
        </p:nvSpPr>
        <p:spPr>
          <a:xfrm>
            <a:off x="7694060" y="2732351"/>
            <a:ext cx="108000" cy="108000"/>
          </a:xfrm>
          <a:prstGeom prst="ellipse">
            <a:avLst/>
          </a:prstGeom>
          <a:solidFill>
            <a:srgbClr val="5B9B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dirty="0">
              <a:solidFill>
                <a:srgbClr val="FFFFFF"/>
              </a:solidFill>
              <a:latin typeface="Calibri"/>
              <a:ea typeface="Calibri"/>
              <a:cs typeface="Calibri"/>
              <a:sym typeface="Calibri"/>
            </a:endParaRPr>
          </a:p>
        </p:txBody>
      </p:sp>
      <p:cxnSp>
        <p:nvCxnSpPr>
          <p:cNvPr id="29" name="Google Shape;493;p22"/>
          <p:cNvCxnSpPr/>
          <p:nvPr/>
        </p:nvCxnSpPr>
        <p:spPr>
          <a:xfrm flipH="1">
            <a:off x="7924178" y="4205649"/>
            <a:ext cx="690101" cy="1"/>
          </a:xfrm>
          <a:prstGeom prst="straightConnector1">
            <a:avLst/>
          </a:prstGeom>
          <a:noFill/>
          <a:ln w="19050" cap="flat" cmpd="sng">
            <a:solidFill>
              <a:schemeClr val="bg1">
                <a:lumMod val="85000"/>
              </a:schemeClr>
            </a:solidFill>
            <a:prstDash val="solid"/>
            <a:miter lim="800000"/>
            <a:headEnd type="none" w="sm" len="sm"/>
            <a:tailEnd type="none" w="sm" len="sm"/>
          </a:ln>
        </p:spPr>
      </p:cxnSp>
      <p:sp>
        <p:nvSpPr>
          <p:cNvPr id="30" name="Google Shape;494;p22"/>
          <p:cNvSpPr txBox="1"/>
          <p:nvPr/>
        </p:nvSpPr>
        <p:spPr>
          <a:xfrm>
            <a:off x="8072929" y="5683338"/>
            <a:ext cx="1545032" cy="5355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621360"/>
              </a:buClr>
              <a:buSzPts val="1600"/>
              <a:buFont typeface="Calibri"/>
              <a:buNone/>
            </a:pPr>
            <a:r>
              <a:rPr lang="en-GB" sz="1600" b="0" i="0" u="none" strike="noStrike" cap="none" dirty="0">
                <a:solidFill>
                  <a:srgbClr val="621360"/>
                </a:solidFill>
                <a:latin typeface="Calibri"/>
                <a:ea typeface="Calibri"/>
                <a:cs typeface="Calibri"/>
                <a:sym typeface="Calibri"/>
              </a:rPr>
              <a:t>FINANCE &amp; MONEY</a:t>
            </a:r>
            <a:endParaRPr sz="1600" b="0" i="0" u="none" strike="noStrike" cap="none" dirty="0">
              <a:solidFill>
                <a:srgbClr val="621360"/>
              </a:solidFill>
              <a:latin typeface="Calibri"/>
              <a:ea typeface="Calibri"/>
              <a:cs typeface="Calibri"/>
              <a:sym typeface="Calibri"/>
            </a:endParaRPr>
          </a:p>
        </p:txBody>
      </p:sp>
      <p:cxnSp>
        <p:nvCxnSpPr>
          <p:cNvPr id="31" name="Google Shape;495;p22"/>
          <p:cNvCxnSpPr/>
          <p:nvPr/>
        </p:nvCxnSpPr>
        <p:spPr>
          <a:xfrm flipH="1">
            <a:off x="8829400" y="4454174"/>
            <a:ext cx="7522" cy="1170975"/>
          </a:xfrm>
          <a:prstGeom prst="straightConnector1">
            <a:avLst/>
          </a:prstGeom>
          <a:noFill/>
          <a:ln w="19050" cap="flat" cmpd="sng">
            <a:solidFill>
              <a:srgbClr val="5B9BD5"/>
            </a:solidFill>
            <a:prstDash val="solid"/>
            <a:miter lim="800000"/>
            <a:headEnd type="none" w="sm" len="sm"/>
            <a:tailEnd type="none" w="sm" len="sm"/>
          </a:ln>
        </p:spPr>
      </p:cxnSp>
      <p:sp>
        <p:nvSpPr>
          <p:cNvPr id="32" name="Google Shape;496;p22"/>
          <p:cNvSpPr/>
          <p:nvPr/>
        </p:nvSpPr>
        <p:spPr>
          <a:xfrm>
            <a:off x="8781920" y="5599301"/>
            <a:ext cx="108000" cy="108000"/>
          </a:xfrm>
          <a:prstGeom prst="ellipse">
            <a:avLst/>
          </a:prstGeom>
          <a:solidFill>
            <a:srgbClr val="5B9B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dirty="0">
              <a:solidFill>
                <a:srgbClr val="FFFFFF"/>
              </a:solidFill>
              <a:latin typeface="Calibri"/>
              <a:ea typeface="Calibri"/>
              <a:cs typeface="Calibri"/>
              <a:sym typeface="Calibri"/>
            </a:endParaRPr>
          </a:p>
        </p:txBody>
      </p:sp>
      <p:cxnSp>
        <p:nvCxnSpPr>
          <p:cNvPr id="33" name="Google Shape;497;p22"/>
          <p:cNvCxnSpPr/>
          <p:nvPr/>
        </p:nvCxnSpPr>
        <p:spPr>
          <a:xfrm rot="10800000">
            <a:off x="9140583" y="4206482"/>
            <a:ext cx="876645" cy="0"/>
          </a:xfrm>
          <a:prstGeom prst="straightConnector1">
            <a:avLst/>
          </a:prstGeom>
          <a:noFill/>
          <a:ln w="19050" cap="flat" cmpd="sng">
            <a:solidFill>
              <a:schemeClr val="bg1">
                <a:lumMod val="85000"/>
              </a:schemeClr>
            </a:solidFill>
            <a:prstDash val="solid"/>
            <a:miter lim="800000"/>
            <a:headEnd type="none" w="sm" len="sm"/>
            <a:tailEnd type="none" w="sm" len="sm"/>
          </a:ln>
        </p:spPr>
      </p:cxnSp>
      <p:sp>
        <p:nvSpPr>
          <p:cNvPr id="34" name="Google Shape;498;p22"/>
          <p:cNvSpPr txBox="1"/>
          <p:nvPr/>
        </p:nvSpPr>
        <p:spPr>
          <a:xfrm>
            <a:off x="9046727" y="2235054"/>
            <a:ext cx="2008770" cy="5355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621360"/>
              </a:buClr>
              <a:buSzPts val="1600"/>
              <a:buFont typeface="Calibri"/>
              <a:buNone/>
            </a:pPr>
            <a:r>
              <a:rPr lang="en-GB" sz="1600" b="0" i="0" u="none" strike="noStrike" cap="none" dirty="0">
                <a:solidFill>
                  <a:srgbClr val="621360"/>
                </a:solidFill>
                <a:latin typeface="Calibri"/>
                <a:ea typeface="Calibri"/>
                <a:cs typeface="Calibri"/>
                <a:sym typeface="Calibri"/>
              </a:rPr>
              <a:t>REFLECTION, THOUGHT &amp; PRAYER</a:t>
            </a:r>
            <a:endParaRPr sz="1600" b="0" i="0" u="none" strike="noStrike" cap="none" dirty="0">
              <a:solidFill>
                <a:srgbClr val="621360"/>
              </a:solidFill>
              <a:latin typeface="Calibri"/>
              <a:ea typeface="Calibri"/>
              <a:cs typeface="Calibri"/>
              <a:sym typeface="Calibri"/>
            </a:endParaRPr>
          </a:p>
        </p:txBody>
      </p:sp>
      <p:cxnSp>
        <p:nvCxnSpPr>
          <p:cNvPr id="35" name="Google Shape;499;p22"/>
          <p:cNvCxnSpPr/>
          <p:nvPr/>
        </p:nvCxnSpPr>
        <p:spPr>
          <a:xfrm>
            <a:off x="10050954" y="2810686"/>
            <a:ext cx="0" cy="1140314"/>
          </a:xfrm>
          <a:prstGeom prst="straightConnector1">
            <a:avLst/>
          </a:prstGeom>
          <a:noFill/>
          <a:ln w="19050" cap="flat" cmpd="sng">
            <a:solidFill>
              <a:srgbClr val="5B9BD5"/>
            </a:solidFill>
            <a:prstDash val="solid"/>
            <a:miter lim="800000"/>
            <a:headEnd type="none" w="sm" len="sm"/>
            <a:tailEnd type="none" w="sm" len="sm"/>
          </a:ln>
        </p:spPr>
      </p:cxnSp>
      <p:sp>
        <p:nvSpPr>
          <p:cNvPr id="36" name="Google Shape;500;p22"/>
          <p:cNvSpPr/>
          <p:nvPr/>
        </p:nvSpPr>
        <p:spPr>
          <a:xfrm>
            <a:off x="9996953" y="2733521"/>
            <a:ext cx="108000" cy="108000"/>
          </a:xfrm>
          <a:prstGeom prst="ellipse">
            <a:avLst/>
          </a:prstGeom>
          <a:solidFill>
            <a:srgbClr val="5B9B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dirty="0">
              <a:solidFill>
                <a:srgbClr val="FFFFFF"/>
              </a:solidFill>
              <a:latin typeface="Calibri"/>
              <a:ea typeface="Calibri"/>
              <a:cs typeface="Calibri"/>
              <a:sym typeface="Calibri"/>
            </a:endParaRPr>
          </a:p>
        </p:txBody>
      </p:sp>
      <p:grpSp>
        <p:nvGrpSpPr>
          <p:cNvPr id="37" name="Google Shape;501;p22"/>
          <p:cNvGrpSpPr/>
          <p:nvPr/>
        </p:nvGrpSpPr>
        <p:grpSpPr>
          <a:xfrm>
            <a:off x="2160621" y="3949830"/>
            <a:ext cx="355115" cy="569310"/>
            <a:chOff x="6730350" y="2315900"/>
            <a:chExt cx="257700" cy="420100"/>
          </a:xfrm>
        </p:grpSpPr>
        <p:sp>
          <p:nvSpPr>
            <p:cNvPr id="38" name="Google Shape;502;p22"/>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600"/>
                <a:buFont typeface="Calibri"/>
                <a:buNone/>
              </a:pPr>
              <a:endParaRPr sz="1600" b="0" i="0" u="none" strike="noStrike" cap="none" dirty="0">
                <a:solidFill>
                  <a:srgbClr val="000000"/>
                </a:solidFill>
                <a:latin typeface="Calibri"/>
                <a:ea typeface="Calibri"/>
                <a:cs typeface="Calibri"/>
                <a:sym typeface="Calibri"/>
              </a:endParaRPr>
            </a:p>
          </p:txBody>
        </p:sp>
        <p:sp>
          <p:nvSpPr>
            <p:cNvPr id="39" name="Google Shape;503;p22"/>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600"/>
                <a:buFont typeface="Calibri"/>
                <a:buNone/>
              </a:pPr>
              <a:endParaRPr sz="1600" b="0" i="0" u="none" strike="noStrike" cap="none" dirty="0">
                <a:solidFill>
                  <a:srgbClr val="000000"/>
                </a:solidFill>
                <a:latin typeface="Calibri"/>
                <a:ea typeface="Calibri"/>
                <a:cs typeface="Calibri"/>
                <a:sym typeface="Calibri"/>
              </a:endParaRPr>
            </a:p>
          </p:txBody>
        </p:sp>
        <p:sp>
          <p:nvSpPr>
            <p:cNvPr id="40" name="Google Shape;504;p22"/>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600"/>
                <a:buFont typeface="Calibri"/>
                <a:buNone/>
              </a:pPr>
              <a:endParaRPr sz="1600" b="0" i="0" u="none" strike="noStrike" cap="none" dirty="0">
                <a:solidFill>
                  <a:srgbClr val="000000"/>
                </a:solidFill>
                <a:latin typeface="Calibri"/>
                <a:ea typeface="Calibri"/>
                <a:cs typeface="Calibri"/>
                <a:sym typeface="Calibri"/>
              </a:endParaRPr>
            </a:p>
          </p:txBody>
        </p:sp>
        <p:sp>
          <p:nvSpPr>
            <p:cNvPr id="41" name="Google Shape;505;p22"/>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600"/>
                <a:buFont typeface="Calibri"/>
                <a:buNone/>
              </a:pPr>
              <a:endParaRPr sz="1600" b="0" i="0" u="none" strike="noStrike" cap="none" dirty="0">
                <a:solidFill>
                  <a:srgbClr val="000000"/>
                </a:solidFill>
                <a:latin typeface="Calibri"/>
                <a:ea typeface="Calibri"/>
                <a:cs typeface="Calibri"/>
                <a:sym typeface="Calibri"/>
              </a:endParaRPr>
            </a:p>
          </p:txBody>
        </p:sp>
        <p:sp>
          <p:nvSpPr>
            <p:cNvPr id="42" name="Google Shape;506;p22"/>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600"/>
                <a:buFont typeface="Calibri"/>
                <a:buNone/>
              </a:pPr>
              <a:endParaRPr sz="1600" b="0" i="0" u="none" strike="noStrike" cap="none" dirty="0">
                <a:solidFill>
                  <a:srgbClr val="000000"/>
                </a:solidFill>
                <a:latin typeface="Calibri"/>
                <a:ea typeface="Calibri"/>
                <a:cs typeface="Calibri"/>
                <a:sym typeface="Calibri"/>
              </a:endParaRPr>
            </a:p>
          </p:txBody>
        </p:sp>
      </p:grpSp>
      <p:grpSp>
        <p:nvGrpSpPr>
          <p:cNvPr id="43" name="Google Shape;507;p22"/>
          <p:cNvGrpSpPr/>
          <p:nvPr/>
        </p:nvGrpSpPr>
        <p:grpSpPr>
          <a:xfrm>
            <a:off x="4219259" y="3949830"/>
            <a:ext cx="537340" cy="474968"/>
            <a:chOff x="2599825" y="3689700"/>
            <a:chExt cx="429850" cy="360275"/>
          </a:xfrm>
        </p:grpSpPr>
        <p:sp>
          <p:nvSpPr>
            <p:cNvPr id="44" name="Google Shape;508;p22"/>
            <p:cNvSpPr/>
            <p:nvPr/>
          </p:nvSpPr>
          <p:spPr>
            <a:xfrm>
              <a:off x="2599825" y="3689700"/>
              <a:ext cx="429850" cy="169150"/>
            </a:xfrm>
            <a:custGeom>
              <a:avLst/>
              <a:gdLst/>
              <a:ahLst/>
              <a:cxnLst/>
              <a:rect l="l" t="t" r="r" b="b"/>
              <a:pathLst>
                <a:path w="17194" h="6766" extrusionOk="0">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3A3F50"/>
                </a:solidFill>
                <a:latin typeface="Arial"/>
                <a:ea typeface="Arial"/>
                <a:cs typeface="Arial"/>
                <a:sym typeface="Arial"/>
              </a:endParaRPr>
            </a:p>
          </p:txBody>
        </p:sp>
        <p:sp>
          <p:nvSpPr>
            <p:cNvPr id="45" name="Google Shape;509;p22"/>
            <p:cNvSpPr/>
            <p:nvPr/>
          </p:nvSpPr>
          <p:spPr>
            <a:xfrm>
              <a:off x="2599825" y="3861275"/>
              <a:ext cx="429850" cy="188700"/>
            </a:xfrm>
            <a:custGeom>
              <a:avLst/>
              <a:gdLst/>
              <a:ahLst/>
              <a:cxnLst/>
              <a:rect l="l" t="t" r="r" b="b"/>
              <a:pathLst>
                <a:path w="17194" h="7548" extrusionOk="0">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3A3F50"/>
                </a:solidFill>
                <a:latin typeface="Arial"/>
                <a:ea typeface="Arial"/>
                <a:cs typeface="Arial"/>
                <a:sym typeface="Arial"/>
              </a:endParaRPr>
            </a:p>
          </p:txBody>
        </p:sp>
      </p:grpSp>
      <p:grpSp>
        <p:nvGrpSpPr>
          <p:cNvPr id="46" name="Google Shape;510;p22"/>
          <p:cNvGrpSpPr/>
          <p:nvPr/>
        </p:nvGrpSpPr>
        <p:grpSpPr>
          <a:xfrm>
            <a:off x="6407747" y="3893134"/>
            <a:ext cx="429163" cy="560703"/>
            <a:chOff x="3972400" y="4996350"/>
            <a:chExt cx="381000" cy="442675"/>
          </a:xfrm>
        </p:grpSpPr>
        <p:sp>
          <p:nvSpPr>
            <p:cNvPr id="47" name="Google Shape;511;p22"/>
            <p:cNvSpPr/>
            <p:nvPr/>
          </p:nvSpPr>
          <p:spPr>
            <a:xfrm>
              <a:off x="4157400" y="4996350"/>
              <a:ext cx="86725" cy="103200"/>
            </a:xfrm>
            <a:custGeom>
              <a:avLst/>
              <a:gdLst/>
              <a:ahLst/>
              <a:cxnLst/>
              <a:rect l="l" t="t" r="r" b="b"/>
              <a:pathLst>
                <a:path w="3469" h="4128" extrusionOk="0">
                  <a:moveTo>
                    <a:pt x="3395" y="0"/>
                  </a:moveTo>
                  <a:lnTo>
                    <a:pt x="3029" y="98"/>
                  </a:lnTo>
                  <a:lnTo>
                    <a:pt x="2638" y="195"/>
                  </a:lnTo>
                  <a:lnTo>
                    <a:pt x="2149" y="342"/>
                  </a:lnTo>
                  <a:lnTo>
                    <a:pt x="1661" y="537"/>
                  </a:lnTo>
                  <a:lnTo>
                    <a:pt x="1392" y="659"/>
                  </a:lnTo>
                  <a:lnTo>
                    <a:pt x="1148" y="806"/>
                  </a:lnTo>
                  <a:lnTo>
                    <a:pt x="904" y="953"/>
                  </a:lnTo>
                  <a:lnTo>
                    <a:pt x="684" y="1124"/>
                  </a:lnTo>
                  <a:lnTo>
                    <a:pt x="489" y="1319"/>
                  </a:lnTo>
                  <a:lnTo>
                    <a:pt x="318" y="1514"/>
                  </a:lnTo>
                  <a:lnTo>
                    <a:pt x="196" y="1710"/>
                  </a:lnTo>
                  <a:lnTo>
                    <a:pt x="98" y="1929"/>
                  </a:lnTo>
                  <a:lnTo>
                    <a:pt x="49" y="2149"/>
                  </a:lnTo>
                  <a:lnTo>
                    <a:pt x="0" y="2369"/>
                  </a:lnTo>
                  <a:lnTo>
                    <a:pt x="0" y="2589"/>
                  </a:lnTo>
                  <a:lnTo>
                    <a:pt x="25" y="2784"/>
                  </a:lnTo>
                  <a:lnTo>
                    <a:pt x="49" y="2980"/>
                  </a:lnTo>
                  <a:lnTo>
                    <a:pt x="98" y="3175"/>
                  </a:lnTo>
                  <a:lnTo>
                    <a:pt x="220" y="3517"/>
                  </a:lnTo>
                  <a:lnTo>
                    <a:pt x="342" y="3786"/>
                  </a:lnTo>
                  <a:lnTo>
                    <a:pt x="489" y="4030"/>
                  </a:lnTo>
                  <a:lnTo>
                    <a:pt x="757" y="4079"/>
                  </a:lnTo>
                  <a:lnTo>
                    <a:pt x="1050" y="4103"/>
                  </a:lnTo>
                  <a:lnTo>
                    <a:pt x="1392" y="4128"/>
                  </a:lnTo>
                  <a:lnTo>
                    <a:pt x="1588" y="4103"/>
                  </a:lnTo>
                  <a:lnTo>
                    <a:pt x="1808" y="4079"/>
                  </a:lnTo>
                  <a:lnTo>
                    <a:pt x="2003" y="4030"/>
                  </a:lnTo>
                  <a:lnTo>
                    <a:pt x="2198" y="3957"/>
                  </a:lnTo>
                  <a:lnTo>
                    <a:pt x="2394" y="3859"/>
                  </a:lnTo>
                  <a:lnTo>
                    <a:pt x="2589" y="3737"/>
                  </a:lnTo>
                  <a:lnTo>
                    <a:pt x="2760" y="3590"/>
                  </a:lnTo>
                  <a:lnTo>
                    <a:pt x="2931" y="3395"/>
                  </a:lnTo>
                  <a:lnTo>
                    <a:pt x="3053" y="3175"/>
                  </a:lnTo>
                  <a:lnTo>
                    <a:pt x="3175" y="2931"/>
                  </a:lnTo>
                  <a:lnTo>
                    <a:pt x="3273" y="2662"/>
                  </a:lnTo>
                  <a:lnTo>
                    <a:pt x="3346" y="2394"/>
                  </a:lnTo>
                  <a:lnTo>
                    <a:pt x="3395" y="2125"/>
                  </a:lnTo>
                  <a:lnTo>
                    <a:pt x="3419" y="1832"/>
                  </a:lnTo>
                  <a:lnTo>
                    <a:pt x="3468" y="1294"/>
                  </a:lnTo>
                  <a:lnTo>
                    <a:pt x="3468" y="782"/>
                  </a:lnTo>
                  <a:lnTo>
                    <a:pt x="3444" y="391"/>
                  </a:lnTo>
                  <a:lnTo>
                    <a:pt x="339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p:txBody>
        </p:sp>
        <p:sp>
          <p:nvSpPr>
            <p:cNvPr id="48" name="Google Shape;512;p22"/>
            <p:cNvSpPr/>
            <p:nvPr/>
          </p:nvSpPr>
          <p:spPr>
            <a:xfrm>
              <a:off x="3972400" y="5048250"/>
              <a:ext cx="381000" cy="390775"/>
            </a:xfrm>
            <a:custGeom>
              <a:avLst/>
              <a:gdLst/>
              <a:ahLst/>
              <a:cxnLst/>
              <a:rect l="l" t="t" r="r" b="b"/>
              <a:pathLst>
                <a:path w="15240" h="15631" extrusionOk="0">
                  <a:moveTo>
                    <a:pt x="4689" y="3810"/>
                  </a:moveTo>
                  <a:lnTo>
                    <a:pt x="4787" y="3834"/>
                  </a:lnTo>
                  <a:lnTo>
                    <a:pt x="4860" y="3908"/>
                  </a:lnTo>
                  <a:lnTo>
                    <a:pt x="4885" y="4005"/>
                  </a:lnTo>
                  <a:lnTo>
                    <a:pt x="4885" y="4103"/>
                  </a:lnTo>
                  <a:lnTo>
                    <a:pt x="4836" y="4176"/>
                  </a:lnTo>
                  <a:lnTo>
                    <a:pt x="4787" y="4250"/>
                  </a:lnTo>
                  <a:lnTo>
                    <a:pt x="4689" y="4298"/>
                  </a:lnTo>
                  <a:lnTo>
                    <a:pt x="4421" y="4347"/>
                  </a:lnTo>
                  <a:lnTo>
                    <a:pt x="4176" y="4421"/>
                  </a:lnTo>
                  <a:lnTo>
                    <a:pt x="3957" y="4518"/>
                  </a:lnTo>
                  <a:lnTo>
                    <a:pt x="3737" y="4640"/>
                  </a:lnTo>
                  <a:lnTo>
                    <a:pt x="3566" y="4787"/>
                  </a:lnTo>
                  <a:lnTo>
                    <a:pt x="3395" y="4933"/>
                  </a:lnTo>
                  <a:lnTo>
                    <a:pt x="3248" y="5080"/>
                  </a:lnTo>
                  <a:lnTo>
                    <a:pt x="3102" y="5251"/>
                  </a:lnTo>
                  <a:lnTo>
                    <a:pt x="3004" y="5422"/>
                  </a:lnTo>
                  <a:lnTo>
                    <a:pt x="2882" y="5617"/>
                  </a:lnTo>
                  <a:lnTo>
                    <a:pt x="2735" y="5984"/>
                  </a:lnTo>
                  <a:lnTo>
                    <a:pt x="2613" y="6374"/>
                  </a:lnTo>
                  <a:lnTo>
                    <a:pt x="2516" y="6765"/>
                  </a:lnTo>
                  <a:lnTo>
                    <a:pt x="2491" y="6838"/>
                  </a:lnTo>
                  <a:lnTo>
                    <a:pt x="2442" y="6912"/>
                  </a:lnTo>
                  <a:lnTo>
                    <a:pt x="2369" y="6936"/>
                  </a:lnTo>
                  <a:lnTo>
                    <a:pt x="2296" y="6961"/>
                  </a:lnTo>
                  <a:lnTo>
                    <a:pt x="2247" y="6961"/>
                  </a:lnTo>
                  <a:lnTo>
                    <a:pt x="2149" y="6912"/>
                  </a:lnTo>
                  <a:lnTo>
                    <a:pt x="2076" y="6863"/>
                  </a:lnTo>
                  <a:lnTo>
                    <a:pt x="2052" y="6765"/>
                  </a:lnTo>
                  <a:lnTo>
                    <a:pt x="2052" y="6668"/>
                  </a:lnTo>
                  <a:lnTo>
                    <a:pt x="2100" y="6374"/>
                  </a:lnTo>
                  <a:lnTo>
                    <a:pt x="2174" y="6106"/>
                  </a:lnTo>
                  <a:lnTo>
                    <a:pt x="2271" y="5837"/>
                  </a:lnTo>
                  <a:lnTo>
                    <a:pt x="2369" y="5593"/>
                  </a:lnTo>
                  <a:lnTo>
                    <a:pt x="2491" y="5349"/>
                  </a:lnTo>
                  <a:lnTo>
                    <a:pt x="2613" y="5129"/>
                  </a:lnTo>
                  <a:lnTo>
                    <a:pt x="2760" y="4933"/>
                  </a:lnTo>
                  <a:lnTo>
                    <a:pt x="2906" y="4738"/>
                  </a:lnTo>
                  <a:lnTo>
                    <a:pt x="3077" y="4567"/>
                  </a:lnTo>
                  <a:lnTo>
                    <a:pt x="3248" y="4396"/>
                  </a:lnTo>
                  <a:lnTo>
                    <a:pt x="3444" y="4250"/>
                  </a:lnTo>
                  <a:lnTo>
                    <a:pt x="3663" y="4128"/>
                  </a:lnTo>
                  <a:lnTo>
                    <a:pt x="3883" y="4030"/>
                  </a:lnTo>
                  <a:lnTo>
                    <a:pt x="4103" y="3932"/>
                  </a:lnTo>
                  <a:lnTo>
                    <a:pt x="4347" y="3859"/>
                  </a:lnTo>
                  <a:lnTo>
                    <a:pt x="4616" y="3810"/>
                  </a:lnTo>
                  <a:close/>
                  <a:moveTo>
                    <a:pt x="6374" y="0"/>
                  </a:moveTo>
                  <a:lnTo>
                    <a:pt x="6008" y="293"/>
                  </a:lnTo>
                  <a:lnTo>
                    <a:pt x="6301" y="953"/>
                  </a:lnTo>
                  <a:lnTo>
                    <a:pt x="7083" y="2687"/>
                  </a:lnTo>
                  <a:lnTo>
                    <a:pt x="6619" y="2662"/>
                  </a:lnTo>
                  <a:lnTo>
                    <a:pt x="6179" y="2638"/>
                  </a:lnTo>
                  <a:lnTo>
                    <a:pt x="5373" y="2516"/>
                  </a:lnTo>
                  <a:lnTo>
                    <a:pt x="4592" y="2516"/>
                  </a:lnTo>
                  <a:lnTo>
                    <a:pt x="4421" y="2540"/>
                  </a:lnTo>
                  <a:lnTo>
                    <a:pt x="4225" y="2589"/>
                  </a:lnTo>
                  <a:lnTo>
                    <a:pt x="4030" y="2662"/>
                  </a:lnTo>
                  <a:lnTo>
                    <a:pt x="3834" y="2735"/>
                  </a:lnTo>
                  <a:lnTo>
                    <a:pt x="3419" y="2955"/>
                  </a:lnTo>
                  <a:lnTo>
                    <a:pt x="3004" y="3175"/>
                  </a:lnTo>
                  <a:lnTo>
                    <a:pt x="2638" y="3444"/>
                  </a:lnTo>
                  <a:lnTo>
                    <a:pt x="2271" y="3712"/>
                  </a:lnTo>
                  <a:lnTo>
                    <a:pt x="1929" y="4030"/>
                  </a:lnTo>
                  <a:lnTo>
                    <a:pt x="1612" y="4347"/>
                  </a:lnTo>
                  <a:lnTo>
                    <a:pt x="1319" y="4689"/>
                  </a:lnTo>
                  <a:lnTo>
                    <a:pt x="1075" y="5056"/>
                  </a:lnTo>
                  <a:lnTo>
                    <a:pt x="830" y="5446"/>
                  </a:lnTo>
                  <a:lnTo>
                    <a:pt x="611" y="5862"/>
                  </a:lnTo>
                  <a:lnTo>
                    <a:pt x="440" y="6301"/>
                  </a:lnTo>
                  <a:lnTo>
                    <a:pt x="293" y="6741"/>
                  </a:lnTo>
                  <a:lnTo>
                    <a:pt x="171" y="7205"/>
                  </a:lnTo>
                  <a:lnTo>
                    <a:pt x="73" y="7693"/>
                  </a:lnTo>
                  <a:lnTo>
                    <a:pt x="24" y="8206"/>
                  </a:lnTo>
                  <a:lnTo>
                    <a:pt x="0" y="8719"/>
                  </a:lnTo>
                  <a:lnTo>
                    <a:pt x="24" y="9256"/>
                  </a:lnTo>
                  <a:lnTo>
                    <a:pt x="73" y="9794"/>
                  </a:lnTo>
                  <a:lnTo>
                    <a:pt x="171" y="10307"/>
                  </a:lnTo>
                  <a:lnTo>
                    <a:pt x="293" y="10795"/>
                  </a:lnTo>
                  <a:lnTo>
                    <a:pt x="464" y="11308"/>
                  </a:lnTo>
                  <a:lnTo>
                    <a:pt x="659" y="11772"/>
                  </a:lnTo>
                  <a:lnTo>
                    <a:pt x="879" y="12236"/>
                  </a:lnTo>
                  <a:lnTo>
                    <a:pt x="1123" y="12676"/>
                  </a:lnTo>
                  <a:lnTo>
                    <a:pt x="1392" y="13091"/>
                  </a:lnTo>
                  <a:lnTo>
                    <a:pt x="1710" y="13506"/>
                  </a:lnTo>
                  <a:lnTo>
                    <a:pt x="2027" y="13872"/>
                  </a:lnTo>
                  <a:lnTo>
                    <a:pt x="2393" y="14239"/>
                  </a:lnTo>
                  <a:lnTo>
                    <a:pt x="2760" y="14581"/>
                  </a:lnTo>
                  <a:lnTo>
                    <a:pt x="3151" y="14874"/>
                  </a:lnTo>
                  <a:lnTo>
                    <a:pt x="3590" y="15167"/>
                  </a:lnTo>
                  <a:lnTo>
                    <a:pt x="4030" y="15411"/>
                  </a:lnTo>
                  <a:lnTo>
                    <a:pt x="4225" y="15509"/>
                  </a:lnTo>
                  <a:lnTo>
                    <a:pt x="4421" y="15582"/>
                  </a:lnTo>
                  <a:lnTo>
                    <a:pt x="4640" y="15631"/>
                  </a:lnTo>
                  <a:lnTo>
                    <a:pt x="5275" y="15631"/>
                  </a:lnTo>
                  <a:lnTo>
                    <a:pt x="5739" y="15558"/>
                  </a:lnTo>
                  <a:lnTo>
                    <a:pt x="6668" y="15362"/>
                  </a:lnTo>
                  <a:lnTo>
                    <a:pt x="7132" y="15289"/>
                  </a:lnTo>
                  <a:lnTo>
                    <a:pt x="7376" y="15264"/>
                  </a:lnTo>
                  <a:lnTo>
                    <a:pt x="7864" y="15264"/>
                  </a:lnTo>
                  <a:lnTo>
                    <a:pt x="8108" y="15289"/>
                  </a:lnTo>
                  <a:lnTo>
                    <a:pt x="8597" y="15362"/>
                  </a:lnTo>
                  <a:lnTo>
                    <a:pt x="9549" y="15558"/>
                  </a:lnTo>
                  <a:lnTo>
                    <a:pt x="9989" y="15606"/>
                  </a:lnTo>
                  <a:lnTo>
                    <a:pt x="10209" y="15631"/>
                  </a:lnTo>
                  <a:lnTo>
                    <a:pt x="10429" y="15631"/>
                  </a:lnTo>
                  <a:lnTo>
                    <a:pt x="10648" y="15606"/>
                  </a:lnTo>
                  <a:lnTo>
                    <a:pt x="10868" y="15558"/>
                  </a:lnTo>
                  <a:lnTo>
                    <a:pt x="11064" y="15484"/>
                  </a:lnTo>
                  <a:lnTo>
                    <a:pt x="11283" y="15387"/>
                  </a:lnTo>
                  <a:lnTo>
                    <a:pt x="11723" y="15142"/>
                  </a:lnTo>
                  <a:lnTo>
                    <a:pt x="12114" y="14849"/>
                  </a:lnTo>
                  <a:lnTo>
                    <a:pt x="12529" y="14532"/>
                  </a:lnTo>
                  <a:lnTo>
                    <a:pt x="12895" y="14214"/>
                  </a:lnTo>
                  <a:lnTo>
                    <a:pt x="13237" y="13848"/>
                  </a:lnTo>
                  <a:lnTo>
                    <a:pt x="13555" y="13457"/>
                  </a:lnTo>
                  <a:lnTo>
                    <a:pt x="13872" y="13066"/>
                  </a:lnTo>
                  <a:lnTo>
                    <a:pt x="14141" y="12651"/>
                  </a:lnTo>
                  <a:lnTo>
                    <a:pt x="14385" y="12212"/>
                  </a:lnTo>
                  <a:lnTo>
                    <a:pt x="14605" y="11748"/>
                  </a:lnTo>
                  <a:lnTo>
                    <a:pt x="14800" y="11283"/>
                  </a:lnTo>
                  <a:lnTo>
                    <a:pt x="14947" y="10795"/>
                  </a:lnTo>
                  <a:lnTo>
                    <a:pt x="15069" y="10282"/>
                  </a:lnTo>
                  <a:lnTo>
                    <a:pt x="15167" y="9769"/>
                  </a:lnTo>
                  <a:lnTo>
                    <a:pt x="15216" y="9256"/>
                  </a:lnTo>
                  <a:lnTo>
                    <a:pt x="15240" y="8719"/>
                  </a:lnTo>
                  <a:lnTo>
                    <a:pt x="15216" y="8182"/>
                  </a:lnTo>
                  <a:lnTo>
                    <a:pt x="15167" y="7669"/>
                  </a:lnTo>
                  <a:lnTo>
                    <a:pt x="15069" y="7180"/>
                  </a:lnTo>
                  <a:lnTo>
                    <a:pt x="14947" y="6692"/>
                  </a:lnTo>
                  <a:lnTo>
                    <a:pt x="14776" y="6252"/>
                  </a:lnTo>
                  <a:lnTo>
                    <a:pt x="14605" y="5813"/>
                  </a:lnTo>
                  <a:lnTo>
                    <a:pt x="14385" y="5398"/>
                  </a:lnTo>
                  <a:lnTo>
                    <a:pt x="14141" y="5007"/>
                  </a:lnTo>
                  <a:lnTo>
                    <a:pt x="13848" y="4616"/>
                  </a:lnTo>
                  <a:lnTo>
                    <a:pt x="13555" y="4274"/>
                  </a:lnTo>
                  <a:lnTo>
                    <a:pt x="13213" y="3957"/>
                  </a:lnTo>
                  <a:lnTo>
                    <a:pt x="12871" y="3639"/>
                  </a:lnTo>
                  <a:lnTo>
                    <a:pt x="12505" y="3370"/>
                  </a:lnTo>
                  <a:lnTo>
                    <a:pt x="12089" y="3102"/>
                  </a:lnTo>
                  <a:lnTo>
                    <a:pt x="11674" y="2858"/>
                  </a:lnTo>
                  <a:lnTo>
                    <a:pt x="11259" y="2662"/>
                  </a:lnTo>
                  <a:lnTo>
                    <a:pt x="11064" y="2589"/>
                  </a:lnTo>
                  <a:lnTo>
                    <a:pt x="10893" y="2540"/>
                  </a:lnTo>
                  <a:lnTo>
                    <a:pt x="10697" y="2516"/>
                  </a:lnTo>
                  <a:lnTo>
                    <a:pt x="10526" y="2491"/>
                  </a:lnTo>
                  <a:lnTo>
                    <a:pt x="10111" y="2491"/>
                  </a:lnTo>
                  <a:lnTo>
                    <a:pt x="9696" y="2516"/>
                  </a:lnTo>
                  <a:lnTo>
                    <a:pt x="8841" y="2613"/>
                  </a:lnTo>
                  <a:lnTo>
                    <a:pt x="8426" y="2662"/>
                  </a:lnTo>
                  <a:lnTo>
                    <a:pt x="7986" y="2687"/>
                  </a:lnTo>
                  <a:lnTo>
                    <a:pt x="63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p:txBody>
        </p:sp>
      </p:grpSp>
      <p:sp>
        <p:nvSpPr>
          <p:cNvPr id="49" name="Google Shape;513;p22"/>
          <p:cNvSpPr/>
          <p:nvPr/>
        </p:nvSpPr>
        <p:spPr>
          <a:xfrm>
            <a:off x="7485356" y="3889421"/>
            <a:ext cx="540348" cy="564416"/>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p:txBody>
      </p:sp>
      <p:sp>
        <p:nvSpPr>
          <p:cNvPr id="50" name="Google Shape;514;p22"/>
          <p:cNvSpPr/>
          <p:nvPr/>
        </p:nvSpPr>
        <p:spPr>
          <a:xfrm>
            <a:off x="8535356" y="3960625"/>
            <a:ext cx="634323" cy="520211"/>
          </a:xfrm>
          <a:custGeom>
            <a:avLst/>
            <a:gdLst/>
            <a:ahLst/>
            <a:cxnLst/>
            <a:rect l="l" t="t" r="r" b="b"/>
            <a:pathLst>
              <a:path w="18513" h="14557" extrusionOk="0">
                <a:moveTo>
                  <a:pt x="9159" y="2125"/>
                </a:moveTo>
                <a:lnTo>
                  <a:pt x="9403" y="2150"/>
                </a:lnTo>
                <a:lnTo>
                  <a:pt x="9672" y="2198"/>
                </a:lnTo>
                <a:lnTo>
                  <a:pt x="9916" y="2272"/>
                </a:lnTo>
                <a:lnTo>
                  <a:pt x="10160" y="2345"/>
                </a:lnTo>
                <a:lnTo>
                  <a:pt x="10404" y="2443"/>
                </a:lnTo>
                <a:lnTo>
                  <a:pt x="10624" y="2565"/>
                </a:lnTo>
                <a:lnTo>
                  <a:pt x="10820" y="2687"/>
                </a:lnTo>
                <a:lnTo>
                  <a:pt x="10893" y="2760"/>
                </a:lnTo>
                <a:lnTo>
                  <a:pt x="10942" y="2858"/>
                </a:lnTo>
                <a:lnTo>
                  <a:pt x="10942" y="2956"/>
                </a:lnTo>
                <a:lnTo>
                  <a:pt x="10917" y="3078"/>
                </a:lnTo>
                <a:lnTo>
                  <a:pt x="10844" y="3151"/>
                </a:lnTo>
                <a:lnTo>
                  <a:pt x="10771" y="3200"/>
                </a:lnTo>
                <a:lnTo>
                  <a:pt x="10698" y="3224"/>
                </a:lnTo>
                <a:lnTo>
                  <a:pt x="10600" y="3175"/>
                </a:lnTo>
                <a:lnTo>
                  <a:pt x="10404" y="3053"/>
                </a:lnTo>
                <a:lnTo>
                  <a:pt x="10209" y="2956"/>
                </a:lnTo>
                <a:lnTo>
                  <a:pt x="10014" y="2882"/>
                </a:lnTo>
                <a:lnTo>
                  <a:pt x="9794" y="2809"/>
                </a:lnTo>
                <a:lnTo>
                  <a:pt x="9574" y="2760"/>
                </a:lnTo>
                <a:lnTo>
                  <a:pt x="9354" y="2711"/>
                </a:lnTo>
                <a:lnTo>
                  <a:pt x="9110" y="2687"/>
                </a:lnTo>
                <a:lnTo>
                  <a:pt x="8646" y="2687"/>
                </a:lnTo>
                <a:lnTo>
                  <a:pt x="8426" y="2711"/>
                </a:lnTo>
                <a:lnTo>
                  <a:pt x="8206" y="2760"/>
                </a:lnTo>
                <a:lnTo>
                  <a:pt x="7987" y="2809"/>
                </a:lnTo>
                <a:lnTo>
                  <a:pt x="7767" y="2882"/>
                </a:lnTo>
                <a:lnTo>
                  <a:pt x="7547" y="2956"/>
                </a:lnTo>
                <a:lnTo>
                  <a:pt x="7352" y="3053"/>
                </a:lnTo>
                <a:lnTo>
                  <a:pt x="7181" y="3175"/>
                </a:lnTo>
                <a:lnTo>
                  <a:pt x="7107" y="3200"/>
                </a:lnTo>
                <a:lnTo>
                  <a:pt x="7059" y="3224"/>
                </a:lnTo>
                <a:lnTo>
                  <a:pt x="7010" y="3200"/>
                </a:lnTo>
                <a:lnTo>
                  <a:pt x="6936" y="3175"/>
                </a:lnTo>
                <a:lnTo>
                  <a:pt x="6888" y="3127"/>
                </a:lnTo>
                <a:lnTo>
                  <a:pt x="6863" y="3078"/>
                </a:lnTo>
                <a:lnTo>
                  <a:pt x="6839" y="2956"/>
                </a:lnTo>
                <a:lnTo>
                  <a:pt x="6839" y="2858"/>
                </a:lnTo>
                <a:lnTo>
                  <a:pt x="6888" y="2760"/>
                </a:lnTo>
                <a:lnTo>
                  <a:pt x="6936" y="2687"/>
                </a:lnTo>
                <a:lnTo>
                  <a:pt x="7156" y="2565"/>
                </a:lnTo>
                <a:lnTo>
                  <a:pt x="7376" y="2443"/>
                </a:lnTo>
                <a:lnTo>
                  <a:pt x="7620" y="2345"/>
                </a:lnTo>
                <a:lnTo>
                  <a:pt x="7864" y="2272"/>
                </a:lnTo>
                <a:lnTo>
                  <a:pt x="8109" y="2198"/>
                </a:lnTo>
                <a:lnTo>
                  <a:pt x="8377" y="2150"/>
                </a:lnTo>
                <a:lnTo>
                  <a:pt x="8622" y="2125"/>
                </a:lnTo>
                <a:close/>
                <a:moveTo>
                  <a:pt x="3761" y="5373"/>
                </a:moveTo>
                <a:lnTo>
                  <a:pt x="3884" y="5398"/>
                </a:lnTo>
                <a:lnTo>
                  <a:pt x="4030" y="5447"/>
                </a:lnTo>
                <a:lnTo>
                  <a:pt x="4128" y="5496"/>
                </a:lnTo>
                <a:lnTo>
                  <a:pt x="4250" y="5569"/>
                </a:lnTo>
                <a:lnTo>
                  <a:pt x="4323" y="5691"/>
                </a:lnTo>
                <a:lnTo>
                  <a:pt x="4372" y="5789"/>
                </a:lnTo>
                <a:lnTo>
                  <a:pt x="4421" y="5911"/>
                </a:lnTo>
                <a:lnTo>
                  <a:pt x="4445" y="6057"/>
                </a:lnTo>
                <a:lnTo>
                  <a:pt x="4421" y="6204"/>
                </a:lnTo>
                <a:lnTo>
                  <a:pt x="4372" y="6326"/>
                </a:lnTo>
                <a:lnTo>
                  <a:pt x="4323" y="6448"/>
                </a:lnTo>
                <a:lnTo>
                  <a:pt x="4250" y="6546"/>
                </a:lnTo>
                <a:lnTo>
                  <a:pt x="4128" y="6619"/>
                </a:lnTo>
                <a:lnTo>
                  <a:pt x="4030" y="6692"/>
                </a:lnTo>
                <a:lnTo>
                  <a:pt x="3884" y="6717"/>
                </a:lnTo>
                <a:lnTo>
                  <a:pt x="3761" y="6741"/>
                </a:lnTo>
                <a:lnTo>
                  <a:pt x="3615" y="6717"/>
                </a:lnTo>
                <a:lnTo>
                  <a:pt x="3493" y="6692"/>
                </a:lnTo>
                <a:lnTo>
                  <a:pt x="3371" y="6619"/>
                </a:lnTo>
                <a:lnTo>
                  <a:pt x="3273" y="6546"/>
                </a:lnTo>
                <a:lnTo>
                  <a:pt x="3200" y="6448"/>
                </a:lnTo>
                <a:lnTo>
                  <a:pt x="3126" y="6326"/>
                </a:lnTo>
                <a:lnTo>
                  <a:pt x="3102" y="6204"/>
                </a:lnTo>
                <a:lnTo>
                  <a:pt x="3078" y="6057"/>
                </a:lnTo>
                <a:lnTo>
                  <a:pt x="3102" y="5911"/>
                </a:lnTo>
                <a:lnTo>
                  <a:pt x="3126" y="5789"/>
                </a:lnTo>
                <a:lnTo>
                  <a:pt x="3200" y="5691"/>
                </a:lnTo>
                <a:lnTo>
                  <a:pt x="3273" y="5569"/>
                </a:lnTo>
                <a:lnTo>
                  <a:pt x="3371" y="5496"/>
                </a:lnTo>
                <a:lnTo>
                  <a:pt x="3493" y="5447"/>
                </a:lnTo>
                <a:lnTo>
                  <a:pt x="3615" y="5398"/>
                </a:lnTo>
                <a:lnTo>
                  <a:pt x="3761" y="5373"/>
                </a:lnTo>
                <a:close/>
                <a:moveTo>
                  <a:pt x="17609" y="6741"/>
                </a:moveTo>
                <a:lnTo>
                  <a:pt x="17609" y="6790"/>
                </a:lnTo>
                <a:lnTo>
                  <a:pt x="17585" y="6888"/>
                </a:lnTo>
                <a:lnTo>
                  <a:pt x="17560" y="6937"/>
                </a:lnTo>
                <a:lnTo>
                  <a:pt x="17512" y="7010"/>
                </a:lnTo>
                <a:lnTo>
                  <a:pt x="17365" y="7132"/>
                </a:lnTo>
                <a:lnTo>
                  <a:pt x="17365" y="7132"/>
                </a:lnTo>
                <a:lnTo>
                  <a:pt x="17389" y="7010"/>
                </a:lnTo>
                <a:lnTo>
                  <a:pt x="17414" y="6863"/>
                </a:lnTo>
                <a:lnTo>
                  <a:pt x="17463" y="6790"/>
                </a:lnTo>
                <a:lnTo>
                  <a:pt x="17512" y="6766"/>
                </a:lnTo>
                <a:lnTo>
                  <a:pt x="17560" y="6741"/>
                </a:lnTo>
                <a:close/>
                <a:moveTo>
                  <a:pt x="4836" y="0"/>
                </a:moveTo>
                <a:lnTo>
                  <a:pt x="4738" y="196"/>
                </a:lnTo>
                <a:lnTo>
                  <a:pt x="4641" y="391"/>
                </a:lnTo>
                <a:lnTo>
                  <a:pt x="4543" y="684"/>
                </a:lnTo>
                <a:lnTo>
                  <a:pt x="4445" y="1002"/>
                </a:lnTo>
                <a:lnTo>
                  <a:pt x="4396" y="1393"/>
                </a:lnTo>
                <a:lnTo>
                  <a:pt x="4372" y="1783"/>
                </a:lnTo>
                <a:lnTo>
                  <a:pt x="4372" y="2003"/>
                </a:lnTo>
                <a:lnTo>
                  <a:pt x="4421" y="2223"/>
                </a:lnTo>
                <a:lnTo>
                  <a:pt x="4079" y="2443"/>
                </a:lnTo>
                <a:lnTo>
                  <a:pt x="3688" y="2736"/>
                </a:lnTo>
                <a:lnTo>
                  <a:pt x="3273" y="3151"/>
                </a:lnTo>
                <a:lnTo>
                  <a:pt x="2833" y="3615"/>
                </a:lnTo>
                <a:lnTo>
                  <a:pt x="2418" y="4128"/>
                </a:lnTo>
                <a:lnTo>
                  <a:pt x="2027" y="4665"/>
                </a:lnTo>
                <a:lnTo>
                  <a:pt x="1856" y="4958"/>
                </a:lnTo>
                <a:lnTo>
                  <a:pt x="1710" y="5251"/>
                </a:lnTo>
                <a:lnTo>
                  <a:pt x="1563" y="5544"/>
                </a:lnTo>
                <a:lnTo>
                  <a:pt x="1466" y="5813"/>
                </a:lnTo>
                <a:lnTo>
                  <a:pt x="562" y="5813"/>
                </a:lnTo>
                <a:lnTo>
                  <a:pt x="464" y="5838"/>
                </a:lnTo>
                <a:lnTo>
                  <a:pt x="342" y="5862"/>
                </a:lnTo>
                <a:lnTo>
                  <a:pt x="244" y="5911"/>
                </a:lnTo>
                <a:lnTo>
                  <a:pt x="171" y="5984"/>
                </a:lnTo>
                <a:lnTo>
                  <a:pt x="98" y="6057"/>
                </a:lnTo>
                <a:lnTo>
                  <a:pt x="49" y="6155"/>
                </a:lnTo>
                <a:lnTo>
                  <a:pt x="25" y="6277"/>
                </a:lnTo>
                <a:lnTo>
                  <a:pt x="0" y="6375"/>
                </a:lnTo>
                <a:lnTo>
                  <a:pt x="0" y="8622"/>
                </a:lnTo>
                <a:lnTo>
                  <a:pt x="25" y="8744"/>
                </a:lnTo>
                <a:lnTo>
                  <a:pt x="49" y="8842"/>
                </a:lnTo>
                <a:lnTo>
                  <a:pt x="98" y="8939"/>
                </a:lnTo>
                <a:lnTo>
                  <a:pt x="171" y="9013"/>
                </a:lnTo>
                <a:lnTo>
                  <a:pt x="244" y="9086"/>
                </a:lnTo>
                <a:lnTo>
                  <a:pt x="342" y="9135"/>
                </a:lnTo>
                <a:lnTo>
                  <a:pt x="464" y="9183"/>
                </a:lnTo>
                <a:lnTo>
                  <a:pt x="1514" y="9183"/>
                </a:lnTo>
                <a:lnTo>
                  <a:pt x="1588" y="9379"/>
                </a:lnTo>
                <a:lnTo>
                  <a:pt x="1685" y="9599"/>
                </a:lnTo>
                <a:lnTo>
                  <a:pt x="1930" y="10014"/>
                </a:lnTo>
                <a:lnTo>
                  <a:pt x="2223" y="10405"/>
                </a:lnTo>
                <a:lnTo>
                  <a:pt x="2589" y="10795"/>
                </a:lnTo>
                <a:lnTo>
                  <a:pt x="2980" y="11162"/>
                </a:lnTo>
                <a:lnTo>
                  <a:pt x="3419" y="11504"/>
                </a:lnTo>
                <a:lnTo>
                  <a:pt x="3908" y="11821"/>
                </a:lnTo>
                <a:lnTo>
                  <a:pt x="4421" y="12065"/>
                </a:lnTo>
                <a:lnTo>
                  <a:pt x="4421" y="14557"/>
                </a:lnTo>
                <a:lnTo>
                  <a:pt x="5105" y="14557"/>
                </a:lnTo>
                <a:lnTo>
                  <a:pt x="6326" y="12896"/>
                </a:lnTo>
                <a:lnTo>
                  <a:pt x="6936" y="13067"/>
                </a:lnTo>
                <a:lnTo>
                  <a:pt x="7571" y="13164"/>
                </a:lnTo>
                <a:lnTo>
                  <a:pt x="8231" y="13238"/>
                </a:lnTo>
                <a:lnTo>
                  <a:pt x="8890" y="13262"/>
                </a:lnTo>
                <a:lnTo>
                  <a:pt x="9550" y="13238"/>
                </a:lnTo>
                <a:lnTo>
                  <a:pt x="10209" y="13164"/>
                </a:lnTo>
                <a:lnTo>
                  <a:pt x="10844" y="13067"/>
                </a:lnTo>
                <a:lnTo>
                  <a:pt x="11455" y="12896"/>
                </a:lnTo>
                <a:lnTo>
                  <a:pt x="12627" y="14557"/>
                </a:lnTo>
                <a:lnTo>
                  <a:pt x="13384" y="14557"/>
                </a:lnTo>
                <a:lnTo>
                  <a:pt x="13384" y="12065"/>
                </a:lnTo>
                <a:lnTo>
                  <a:pt x="13726" y="11919"/>
                </a:lnTo>
                <a:lnTo>
                  <a:pt x="14044" y="11748"/>
                </a:lnTo>
                <a:lnTo>
                  <a:pt x="14337" y="11577"/>
                </a:lnTo>
                <a:lnTo>
                  <a:pt x="14630" y="11382"/>
                </a:lnTo>
                <a:lnTo>
                  <a:pt x="14898" y="11162"/>
                </a:lnTo>
                <a:lnTo>
                  <a:pt x="15143" y="10942"/>
                </a:lnTo>
                <a:lnTo>
                  <a:pt x="15387" y="10698"/>
                </a:lnTo>
                <a:lnTo>
                  <a:pt x="15607" y="10429"/>
                </a:lnTo>
                <a:lnTo>
                  <a:pt x="15778" y="10160"/>
                </a:lnTo>
                <a:lnTo>
                  <a:pt x="15949" y="9892"/>
                </a:lnTo>
                <a:lnTo>
                  <a:pt x="16119" y="9599"/>
                </a:lnTo>
                <a:lnTo>
                  <a:pt x="16242" y="9281"/>
                </a:lnTo>
                <a:lnTo>
                  <a:pt x="16364" y="8964"/>
                </a:lnTo>
                <a:lnTo>
                  <a:pt x="16437" y="8622"/>
                </a:lnTo>
                <a:lnTo>
                  <a:pt x="16510" y="8280"/>
                </a:lnTo>
                <a:lnTo>
                  <a:pt x="16559" y="7938"/>
                </a:lnTo>
                <a:lnTo>
                  <a:pt x="16974" y="7938"/>
                </a:lnTo>
                <a:lnTo>
                  <a:pt x="17096" y="7913"/>
                </a:lnTo>
                <a:lnTo>
                  <a:pt x="17316" y="8109"/>
                </a:lnTo>
                <a:lnTo>
                  <a:pt x="17536" y="8231"/>
                </a:lnTo>
                <a:lnTo>
                  <a:pt x="17780" y="8329"/>
                </a:lnTo>
                <a:lnTo>
                  <a:pt x="18024" y="8353"/>
                </a:lnTo>
                <a:lnTo>
                  <a:pt x="18171" y="8353"/>
                </a:lnTo>
                <a:lnTo>
                  <a:pt x="18318" y="8304"/>
                </a:lnTo>
                <a:lnTo>
                  <a:pt x="18415" y="8255"/>
                </a:lnTo>
                <a:lnTo>
                  <a:pt x="18464" y="8158"/>
                </a:lnTo>
                <a:lnTo>
                  <a:pt x="18513" y="8060"/>
                </a:lnTo>
                <a:lnTo>
                  <a:pt x="18488" y="7962"/>
                </a:lnTo>
                <a:lnTo>
                  <a:pt x="18440" y="7865"/>
                </a:lnTo>
                <a:lnTo>
                  <a:pt x="18342" y="7791"/>
                </a:lnTo>
                <a:lnTo>
                  <a:pt x="18244" y="7767"/>
                </a:lnTo>
                <a:lnTo>
                  <a:pt x="18147" y="7767"/>
                </a:lnTo>
                <a:lnTo>
                  <a:pt x="18024" y="7791"/>
                </a:lnTo>
                <a:lnTo>
                  <a:pt x="17902" y="7767"/>
                </a:lnTo>
                <a:lnTo>
                  <a:pt x="17756" y="7718"/>
                </a:lnTo>
                <a:lnTo>
                  <a:pt x="17634" y="7645"/>
                </a:lnTo>
                <a:lnTo>
                  <a:pt x="17780" y="7523"/>
                </a:lnTo>
                <a:lnTo>
                  <a:pt x="17927" y="7376"/>
                </a:lnTo>
                <a:lnTo>
                  <a:pt x="18049" y="7230"/>
                </a:lnTo>
                <a:lnTo>
                  <a:pt x="18122" y="7059"/>
                </a:lnTo>
                <a:lnTo>
                  <a:pt x="18171" y="6888"/>
                </a:lnTo>
                <a:lnTo>
                  <a:pt x="18171" y="6717"/>
                </a:lnTo>
                <a:lnTo>
                  <a:pt x="18147" y="6546"/>
                </a:lnTo>
                <a:lnTo>
                  <a:pt x="18073" y="6424"/>
                </a:lnTo>
                <a:lnTo>
                  <a:pt x="18000" y="6326"/>
                </a:lnTo>
                <a:lnTo>
                  <a:pt x="17902" y="6253"/>
                </a:lnTo>
                <a:lnTo>
                  <a:pt x="17805" y="6204"/>
                </a:lnTo>
                <a:lnTo>
                  <a:pt x="17683" y="6179"/>
                </a:lnTo>
                <a:lnTo>
                  <a:pt x="17560" y="6179"/>
                </a:lnTo>
                <a:lnTo>
                  <a:pt x="17438" y="6204"/>
                </a:lnTo>
                <a:lnTo>
                  <a:pt x="17341" y="6228"/>
                </a:lnTo>
                <a:lnTo>
                  <a:pt x="17243" y="6277"/>
                </a:lnTo>
                <a:lnTo>
                  <a:pt x="17145" y="6326"/>
                </a:lnTo>
                <a:lnTo>
                  <a:pt x="17048" y="6424"/>
                </a:lnTo>
                <a:lnTo>
                  <a:pt x="16974" y="6497"/>
                </a:lnTo>
                <a:lnTo>
                  <a:pt x="16925" y="6619"/>
                </a:lnTo>
                <a:lnTo>
                  <a:pt x="16852" y="6790"/>
                </a:lnTo>
                <a:lnTo>
                  <a:pt x="16803" y="6985"/>
                </a:lnTo>
                <a:lnTo>
                  <a:pt x="16803" y="7181"/>
                </a:lnTo>
                <a:lnTo>
                  <a:pt x="16828" y="7376"/>
                </a:lnTo>
                <a:lnTo>
                  <a:pt x="16706" y="7376"/>
                </a:lnTo>
                <a:lnTo>
                  <a:pt x="16584" y="7352"/>
                </a:lnTo>
                <a:lnTo>
                  <a:pt x="16559" y="7034"/>
                </a:lnTo>
                <a:lnTo>
                  <a:pt x="16535" y="6717"/>
                </a:lnTo>
                <a:lnTo>
                  <a:pt x="16486" y="6399"/>
                </a:lnTo>
                <a:lnTo>
                  <a:pt x="16413" y="6082"/>
                </a:lnTo>
                <a:lnTo>
                  <a:pt x="16315" y="5764"/>
                </a:lnTo>
                <a:lnTo>
                  <a:pt x="16217" y="5471"/>
                </a:lnTo>
                <a:lnTo>
                  <a:pt x="16095" y="5178"/>
                </a:lnTo>
                <a:lnTo>
                  <a:pt x="15949" y="4885"/>
                </a:lnTo>
                <a:lnTo>
                  <a:pt x="15802" y="4616"/>
                </a:lnTo>
                <a:lnTo>
                  <a:pt x="15631" y="4323"/>
                </a:lnTo>
                <a:lnTo>
                  <a:pt x="15436" y="4079"/>
                </a:lnTo>
                <a:lnTo>
                  <a:pt x="15240" y="3810"/>
                </a:lnTo>
                <a:lnTo>
                  <a:pt x="15020" y="3566"/>
                </a:lnTo>
                <a:lnTo>
                  <a:pt x="14801" y="3322"/>
                </a:lnTo>
                <a:lnTo>
                  <a:pt x="14556" y="3102"/>
                </a:lnTo>
                <a:lnTo>
                  <a:pt x="14312" y="2882"/>
                </a:lnTo>
                <a:lnTo>
                  <a:pt x="14044" y="2663"/>
                </a:lnTo>
                <a:lnTo>
                  <a:pt x="13750" y="2467"/>
                </a:lnTo>
                <a:lnTo>
                  <a:pt x="13457" y="2272"/>
                </a:lnTo>
                <a:lnTo>
                  <a:pt x="13164" y="2101"/>
                </a:lnTo>
                <a:lnTo>
                  <a:pt x="12847" y="1930"/>
                </a:lnTo>
                <a:lnTo>
                  <a:pt x="12529" y="1783"/>
                </a:lnTo>
                <a:lnTo>
                  <a:pt x="12212" y="1637"/>
                </a:lnTo>
                <a:lnTo>
                  <a:pt x="11870" y="1515"/>
                </a:lnTo>
                <a:lnTo>
                  <a:pt x="11528" y="1393"/>
                </a:lnTo>
                <a:lnTo>
                  <a:pt x="11162" y="1295"/>
                </a:lnTo>
                <a:lnTo>
                  <a:pt x="10795" y="1222"/>
                </a:lnTo>
                <a:lnTo>
                  <a:pt x="10429" y="1148"/>
                </a:lnTo>
                <a:lnTo>
                  <a:pt x="10063" y="1099"/>
                </a:lnTo>
                <a:lnTo>
                  <a:pt x="9672" y="1051"/>
                </a:lnTo>
                <a:lnTo>
                  <a:pt x="9281" y="1026"/>
                </a:lnTo>
                <a:lnTo>
                  <a:pt x="8353" y="1026"/>
                </a:lnTo>
                <a:lnTo>
                  <a:pt x="7816" y="1075"/>
                </a:lnTo>
                <a:lnTo>
                  <a:pt x="7278" y="1148"/>
                </a:lnTo>
                <a:lnTo>
                  <a:pt x="6765" y="1270"/>
                </a:lnTo>
                <a:lnTo>
                  <a:pt x="6619" y="1051"/>
                </a:lnTo>
                <a:lnTo>
                  <a:pt x="6472" y="880"/>
                </a:lnTo>
                <a:lnTo>
                  <a:pt x="6301" y="709"/>
                </a:lnTo>
                <a:lnTo>
                  <a:pt x="6155" y="562"/>
                </a:lnTo>
                <a:lnTo>
                  <a:pt x="5984" y="440"/>
                </a:lnTo>
                <a:lnTo>
                  <a:pt x="5837" y="342"/>
                </a:lnTo>
                <a:lnTo>
                  <a:pt x="5520" y="196"/>
                </a:lnTo>
                <a:lnTo>
                  <a:pt x="5251" y="98"/>
                </a:lnTo>
                <a:lnTo>
                  <a:pt x="5031" y="49"/>
                </a:lnTo>
                <a:lnTo>
                  <a:pt x="483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p:txBody>
      </p:sp>
      <p:sp>
        <p:nvSpPr>
          <p:cNvPr id="51" name="Google Shape;515;p22"/>
          <p:cNvSpPr/>
          <p:nvPr/>
        </p:nvSpPr>
        <p:spPr>
          <a:xfrm>
            <a:off x="9788249" y="3890591"/>
            <a:ext cx="540348" cy="564416"/>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p:txBody>
      </p:sp>
      <p:grpSp>
        <p:nvGrpSpPr>
          <p:cNvPr id="52" name="Google Shape;516;p22"/>
          <p:cNvGrpSpPr/>
          <p:nvPr/>
        </p:nvGrpSpPr>
        <p:grpSpPr>
          <a:xfrm>
            <a:off x="5501698" y="3853573"/>
            <a:ext cx="302459" cy="610415"/>
            <a:chOff x="4753325" y="2329350"/>
            <a:chExt cx="167300" cy="379800"/>
          </a:xfrm>
        </p:grpSpPr>
        <p:sp>
          <p:nvSpPr>
            <p:cNvPr id="53" name="Google Shape;517;p22"/>
            <p:cNvSpPr/>
            <p:nvPr/>
          </p:nvSpPr>
          <p:spPr>
            <a:xfrm>
              <a:off x="4753325" y="2424600"/>
              <a:ext cx="167300" cy="284550"/>
            </a:xfrm>
            <a:custGeom>
              <a:avLst/>
              <a:gdLst/>
              <a:ahLst/>
              <a:cxnLst/>
              <a:rect l="l" t="t" r="r" b="b"/>
              <a:pathLst>
                <a:path w="6692" h="11382" extrusionOk="0">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p:txBody>
        </p:sp>
        <p:sp>
          <p:nvSpPr>
            <p:cNvPr id="54" name="Google Shape;518;p22"/>
            <p:cNvSpPr/>
            <p:nvPr/>
          </p:nvSpPr>
          <p:spPr>
            <a:xfrm>
              <a:off x="4798500" y="2329350"/>
              <a:ext cx="76950" cy="84275"/>
            </a:xfrm>
            <a:custGeom>
              <a:avLst/>
              <a:gdLst/>
              <a:ahLst/>
              <a:cxnLst/>
              <a:rect l="l" t="t" r="r" b="b"/>
              <a:pathLst>
                <a:path w="3078" h="3371" extrusionOk="0">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p:txBody>
        </p:sp>
      </p:grpSp>
      <p:sp>
        <p:nvSpPr>
          <p:cNvPr id="55" name="Google Shape;519;p22"/>
          <p:cNvSpPr/>
          <p:nvPr/>
        </p:nvSpPr>
        <p:spPr>
          <a:xfrm>
            <a:off x="3127048" y="3939220"/>
            <a:ext cx="563239" cy="514617"/>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p:txBody>
      </p:sp>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1896830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09489" y="430780"/>
            <a:ext cx="11560457" cy="80366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GB" dirty="0" smtClean="0">
                <a:solidFill>
                  <a:srgbClr val="621360"/>
                </a:solidFill>
              </a:rPr>
              <a:t>NEXT STEPS</a:t>
            </a:r>
            <a:endParaRPr dirty="0">
              <a:solidFill>
                <a:srgbClr val="621360"/>
              </a:solidFill>
            </a:endParaRPr>
          </a:p>
        </p:txBody>
      </p:sp>
      <p:sp>
        <p:nvSpPr>
          <p:cNvPr id="259" name="Google Shape;259;p31"/>
          <p:cNvSpPr txBox="1">
            <a:spLocks noGrp="1"/>
          </p:cNvSpPr>
          <p:nvPr>
            <p:ph type="body" idx="1"/>
          </p:nvPr>
        </p:nvSpPr>
        <p:spPr>
          <a:xfrm>
            <a:off x="1818008" y="2027620"/>
            <a:ext cx="9829162" cy="4510363"/>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dk2"/>
              </a:buClr>
              <a:buNone/>
            </a:pPr>
            <a:r>
              <a:rPr lang="en-GB" b="1" dirty="0">
                <a:solidFill>
                  <a:srgbClr val="621360"/>
                </a:solidFill>
              </a:rPr>
              <a:t>GET ONLINE</a:t>
            </a:r>
            <a:endParaRPr lang="en-GB" dirty="0">
              <a:solidFill>
                <a:srgbClr val="621360"/>
              </a:solidFill>
            </a:endParaRPr>
          </a:p>
          <a:p>
            <a:pPr marL="0" lvl="0" indent="0">
              <a:buClr>
                <a:schemeClr val="dk1"/>
              </a:buClr>
              <a:buSzPts val="1800"/>
              <a:buNone/>
            </a:pPr>
            <a:r>
              <a:rPr lang="en-GB" sz="1600" dirty="0">
                <a:solidFill>
                  <a:schemeClr val="dk1"/>
                </a:solidFill>
              </a:rPr>
              <a:t>UCAS.com  </a:t>
            </a:r>
            <a:endParaRPr lang="en-GB" sz="1600" dirty="0"/>
          </a:p>
          <a:p>
            <a:pPr marL="0" lvl="0" indent="0">
              <a:buClr>
                <a:schemeClr val="dk1"/>
              </a:buClr>
              <a:buSzPts val="1800"/>
              <a:buNone/>
            </a:pPr>
            <a:r>
              <a:rPr lang="en-GB" sz="1600" dirty="0">
                <a:solidFill>
                  <a:schemeClr val="dk1"/>
                </a:solidFill>
              </a:rPr>
              <a:t>University course pages – more detailed information</a:t>
            </a:r>
            <a:endParaRPr lang="en-GB" sz="1600" dirty="0"/>
          </a:p>
          <a:p>
            <a:pPr marL="0" lvl="0" indent="0">
              <a:spcBef>
                <a:spcPts val="600"/>
              </a:spcBef>
              <a:buClr>
                <a:schemeClr val="dk1"/>
              </a:buClr>
              <a:buSzPts val="1800"/>
              <a:buNone/>
            </a:pPr>
            <a:r>
              <a:rPr lang="en-GB" sz="1600" dirty="0">
                <a:solidFill>
                  <a:schemeClr val="dk1"/>
                </a:solidFill>
              </a:rPr>
              <a:t>Comparison websites – Discoveruni, WhatUni, league tables</a:t>
            </a:r>
            <a:endParaRPr lang="en-GB" sz="1600" dirty="0"/>
          </a:p>
          <a:p>
            <a:pPr marL="0" lvl="0" indent="0">
              <a:spcBef>
                <a:spcPts val="600"/>
              </a:spcBef>
              <a:buClr>
                <a:srgbClr val="343434"/>
              </a:buClr>
              <a:buSzPts val="2000"/>
              <a:buNone/>
            </a:pPr>
            <a:endParaRPr lang="en-GB" sz="2000" dirty="0">
              <a:solidFill>
                <a:schemeClr val="dk1"/>
              </a:solidFill>
            </a:endParaRPr>
          </a:p>
          <a:p>
            <a:pPr marL="0" lvl="0" indent="0">
              <a:spcBef>
                <a:spcPts val="600"/>
              </a:spcBef>
              <a:buClr>
                <a:schemeClr val="dk2"/>
              </a:buClr>
              <a:buNone/>
            </a:pPr>
            <a:r>
              <a:rPr lang="en-GB" b="1" dirty="0">
                <a:solidFill>
                  <a:srgbClr val="621360"/>
                </a:solidFill>
              </a:rPr>
              <a:t>GET OUT THERE</a:t>
            </a:r>
          </a:p>
          <a:p>
            <a:pPr marL="0" lvl="0" indent="0">
              <a:buClr>
                <a:schemeClr val="dk1"/>
              </a:buClr>
              <a:buSzPts val="1800"/>
              <a:buNone/>
            </a:pPr>
            <a:r>
              <a:rPr lang="en-GB" sz="1600" dirty="0">
                <a:solidFill>
                  <a:schemeClr val="dk1"/>
                </a:solidFill>
              </a:rPr>
              <a:t>Higher Education fairs – in school, UCAS fairs</a:t>
            </a:r>
            <a:endParaRPr lang="en-GB" sz="1600" dirty="0"/>
          </a:p>
          <a:p>
            <a:pPr marL="0" lvl="0" indent="0">
              <a:buClr>
                <a:schemeClr val="dk1"/>
              </a:buClr>
              <a:buSzPts val="1800"/>
              <a:buNone/>
            </a:pPr>
            <a:r>
              <a:rPr lang="en-GB" sz="1600" dirty="0">
                <a:solidFill>
                  <a:schemeClr val="dk1"/>
                </a:solidFill>
              </a:rPr>
              <a:t>Open days - get a feel for a university and course (visit/revisit)</a:t>
            </a:r>
            <a:endParaRPr lang="en-GB" sz="1600" dirty="0"/>
          </a:p>
          <a:p>
            <a:pPr marL="0" lvl="0" indent="0">
              <a:spcBef>
                <a:spcPts val="600"/>
              </a:spcBef>
              <a:buClr>
                <a:schemeClr val="dk1"/>
              </a:buClr>
              <a:buSzPts val="1800"/>
              <a:buNone/>
            </a:pPr>
            <a:r>
              <a:rPr lang="en-GB" sz="1600" dirty="0">
                <a:solidFill>
                  <a:schemeClr val="dk1"/>
                </a:solidFill>
              </a:rPr>
              <a:t>Taster days/summer schools – try out a course/university</a:t>
            </a:r>
            <a:endParaRPr lang="en-GB" sz="1600" dirty="0"/>
          </a:p>
          <a:p>
            <a:pPr marL="0" lvl="0" indent="0">
              <a:spcBef>
                <a:spcPts val="600"/>
              </a:spcBef>
              <a:buClr>
                <a:srgbClr val="343434"/>
              </a:buClr>
              <a:buSzPts val="2000"/>
              <a:buNone/>
            </a:pPr>
            <a:endParaRPr lang="en-GB" sz="2000" dirty="0">
              <a:solidFill>
                <a:schemeClr val="dk1"/>
              </a:solidFill>
            </a:endParaRPr>
          </a:p>
          <a:p>
            <a:pPr marL="0" lvl="0" indent="0">
              <a:spcBef>
                <a:spcPts val="600"/>
              </a:spcBef>
              <a:buClr>
                <a:schemeClr val="dk2"/>
              </a:buClr>
              <a:buNone/>
            </a:pPr>
            <a:r>
              <a:rPr lang="en-GB" b="1" dirty="0">
                <a:solidFill>
                  <a:srgbClr val="621360"/>
                </a:solidFill>
              </a:rPr>
              <a:t>GET IN TOUCH</a:t>
            </a:r>
          </a:p>
          <a:p>
            <a:pPr marL="0" lvl="0" indent="0">
              <a:buClr>
                <a:schemeClr val="dk1"/>
              </a:buClr>
              <a:buSzPts val="1800"/>
              <a:buNone/>
            </a:pPr>
            <a:r>
              <a:rPr lang="en-GB" sz="1600" dirty="0">
                <a:solidFill>
                  <a:schemeClr val="dk1"/>
                </a:solidFill>
              </a:rPr>
              <a:t>Speak to staff and current students– open days, taster days/summer schools, higher education/careers fairs, </a:t>
            </a:r>
            <a:r>
              <a:rPr lang="en-GB" sz="1600" dirty="0" smtClean="0">
                <a:solidFill>
                  <a:schemeClr val="dk1"/>
                </a:solidFill>
              </a:rPr>
              <a:t>email</a:t>
            </a:r>
            <a:endParaRPr lang="en-GB" sz="1600" dirty="0"/>
          </a:p>
        </p:txBody>
      </p:sp>
      <p:sp>
        <p:nvSpPr>
          <p:cNvPr id="10" name="Google Shape;526;p24"/>
          <p:cNvSpPr/>
          <p:nvPr/>
        </p:nvSpPr>
        <p:spPr>
          <a:xfrm>
            <a:off x="1459183" y="5602712"/>
            <a:ext cx="338956" cy="308317"/>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6213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Arial"/>
              <a:ea typeface="Arial"/>
              <a:cs typeface="Arial"/>
              <a:sym typeface="Arial"/>
            </a:endParaRPr>
          </a:p>
        </p:txBody>
      </p:sp>
      <p:sp>
        <p:nvSpPr>
          <p:cNvPr id="11" name="Google Shape;527;p24"/>
          <p:cNvSpPr/>
          <p:nvPr/>
        </p:nvSpPr>
        <p:spPr>
          <a:xfrm>
            <a:off x="1467807" y="3855086"/>
            <a:ext cx="251176" cy="332812"/>
          </a:xfrm>
          <a:custGeom>
            <a:avLst/>
            <a:gdLst/>
            <a:ahLst/>
            <a:cxnLst/>
            <a:rect l="l" t="t" r="r" b="b"/>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6213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Arial"/>
              <a:ea typeface="Arial"/>
              <a:cs typeface="Arial"/>
              <a:sym typeface="Arial"/>
            </a:endParaRPr>
          </a:p>
        </p:txBody>
      </p:sp>
      <p:grpSp>
        <p:nvGrpSpPr>
          <p:cNvPr id="12" name="Google Shape;528;p24"/>
          <p:cNvGrpSpPr/>
          <p:nvPr/>
        </p:nvGrpSpPr>
        <p:grpSpPr>
          <a:xfrm>
            <a:off x="1431065" y="2130490"/>
            <a:ext cx="386943" cy="372647"/>
            <a:chOff x="2583325" y="2972875"/>
            <a:chExt cx="462850" cy="445750"/>
          </a:xfrm>
          <a:solidFill>
            <a:srgbClr val="621360"/>
          </a:solidFill>
        </p:grpSpPr>
        <p:sp>
          <p:nvSpPr>
            <p:cNvPr id="13" name="Google Shape;529;p24"/>
            <p:cNvSpPr/>
            <p:nvPr/>
          </p:nvSpPr>
          <p:spPr>
            <a:xfrm>
              <a:off x="2701775" y="3323350"/>
              <a:ext cx="225950" cy="95275"/>
            </a:xfrm>
            <a:custGeom>
              <a:avLst/>
              <a:gdLst/>
              <a:ahLst/>
              <a:cxnLst/>
              <a:rect l="l" t="t" r="r" b="b"/>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Arial"/>
                <a:ea typeface="Arial"/>
                <a:cs typeface="Arial"/>
                <a:sym typeface="Arial"/>
              </a:endParaRPr>
            </a:p>
          </p:txBody>
        </p:sp>
        <p:sp>
          <p:nvSpPr>
            <p:cNvPr id="14" name="Google Shape;530;p24"/>
            <p:cNvSpPr/>
            <p:nvPr/>
          </p:nvSpPr>
          <p:spPr>
            <a:xfrm>
              <a:off x="2583325" y="2972875"/>
              <a:ext cx="462850" cy="337075"/>
            </a:xfrm>
            <a:custGeom>
              <a:avLst/>
              <a:gdLst/>
              <a:ahLst/>
              <a:cxnLst/>
              <a:rect l="l" t="t" r="r" b="b"/>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FFFFFF"/>
                </a:solidFill>
                <a:latin typeface="Arial"/>
                <a:ea typeface="Arial"/>
                <a:cs typeface="Arial"/>
                <a:sym typeface="Arial"/>
              </a:endParaRPr>
            </a:p>
          </p:txBody>
        </p:sp>
      </p:gr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23467418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59"/>
        <p:cNvGrpSpPr/>
        <p:nvPr/>
      </p:nvGrpSpPr>
      <p:grpSpPr>
        <a:xfrm>
          <a:off x="0" y="0"/>
          <a:ext cx="0" cy="0"/>
          <a:chOff x="0" y="0"/>
          <a:chExt cx="0" cy="0"/>
        </a:xfrm>
      </p:grpSpPr>
      <p:sp>
        <p:nvSpPr>
          <p:cNvPr id="361" name="Google Shape;361;p45"/>
          <p:cNvSpPr txBox="1">
            <a:spLocks noGrp="1"/>
          </p:cNvSpPr>
          <p:nvPr>
            <p:ph type="body" idx="1"/>
          </p:nvPr>
        </p:nvSpPr>
        <p:spPr>
          <a:xfrm>
            <a:off x="322054" y="4283242"/>
            <a:ext cx="4466100" cy="2258100"/>
          </a:xfrm>
          <a:prstGeom prst="rect">
            <a:avLst/>
          </a:prstGeom>
          <a:solidFill>
            <a:srgbClr val="621260"/>
          </a:solidFill>
          <a:ln>
            <a:noFill/>
          </a:ln>
        </p:spPr>
        <p:txBody>
          <a:bodyPr spcFirstLastPara="1" wrap="square" lIns="91425" tIns="45700" rIns="91425" bIns="45700" anchor="ctr" anchorCtr="0">
            <a:noAutofit/>
          </a:bodyPr>
          <a:lstStyle/>
          <a:p>
            <a:pPr marL="228600" lvl="0" indent="-76200" algn="ctr" rtl="0">
              <a:lnSpc>
                <a:spcPct val="90000"/>
              </a:lnSpc>
              <a:spcBef>
                <a:spcPts val="0"/>
              </a:spcBef>
              <a:spcAft>
                <a:spcPts val="0"/>
              </a:spcAft>
              <a:buClr>
                <a:schemeClr val="lt1"/>
              </a:buClr>
              <a:buSzPts val="2400"/>
              <a:buNone/>
            </a:pPr>
            <a:r>
              <a:rPr lang="en-GB" sz="4000" b="1" dirty="0" smtClean="0"/>
              <a:t>MAKE YOUR</a:t>
            </a:r>
          </a:p>
          <a:p>
            <a:pPr marL="228600" lvl="0" indent="-76200" algn="ctr" rtl="0">
              <a:lnSpc>
                <a:spcPct val="90000"/>
              </a:lnSpc>
              <a:spcBef>
                <a:spcPts val="0"/>
              </a:spcBef>
              <a:spcAft>
                <a:spcPts val="0"/>
              </a:spcAft>
              <a:buClr>
                <a:schemeClr val="lt1"/>
              </a:buClr>
              <a:buSzPts val="2400"/>
              <a:buNone/>
            </a:pPr>
            <a:r>
              <a:rPr lang="en-GB" sz="4000" b="1" dirty="0" smtClean="0"/>
              <a:t>SHORTLIST</a:t>
            </a:r>
            <a:endParaRPr sz="40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36167515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5"/>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lvl="0"/>
            <a:r>
              <a:rPr lang="en-GB" dirty="0">
                <a:solidFill>
                  <a:srgbClr val="621360"/>
                </a:solidFill>
              </a:rPr>
              <a:t>NEXT STEPS : VISIT OUR PERSONAL STATEMENT HUB</a:t>
            </a:r>
            <a:endParaRPr dirty="0">
              <a:solidFill>
                <a:srgbClr val="621360"/>
              </a:solidFill>
            </a:endParaRPr>
          </a:p>
        </p:txBody>
      </p:sp>
      <p:sp>
        <p:nvSpPr>
          <p:cNvPr id="288" name="Google Shape;288;p35"/>
          <p:cNvSpPr txBox="1">
            <a:spLocks noGrp="1"/>
          </p:cNvSpPr>
          <p:nvPr>
            <p:ph type="body" idx="1"/>
          </p:nvPr>
        </p:nvSpPr>
        <p:spPr>
          <a:xfrm>
            <a:off x="1168510" y="2029460"/>
            <a:ext cx="4927490" cy="4510363"/>
          </a:xfrm>
          <a:prstGeom prst="rect">
            <a:avLst/>
          </a:prstGeom>
          <a:noFill/>
          <a:ln>
            <a:noFill/>
          </a:ln>
        </p:spPr>
        <p:txBody>
          <a:bodyPr spcFirstLastPara="1" wrap="square" lIns="91425" tIns="45700" rIns="91425" bIns="45700" anchor="ctr" anchorCtr="0">
            <a:noAutofit/>
          </a:bodyPr>
          <a:lstStyle/>
          <a:p>
            <a:pPr marL="285750" lvl="0" indent="-285750">
              <a:lnSpc>
                <a:spcPct val="110000"/>
              </a:lnSpc>
              <a:spcBef>
                <a:spcPts val="0"/>
              </a:spcBef>
              <a:buClr>
                <a:srgbClr val="000000"/>
              </a:buClr>
              <a:buSzPts val="1800"/>
            </a:pPr>
            <a:r>
              <a:rPr lang="en-GB" sz="2000" dirty="0">
                <a:solidFill>
                  <a:srgbClr val="621360"/>
                </a:solidFill>
              </a:rPr>
              <a:t>Top tips on how to write a stand out personal statement</a:t>
            </a:r>
          </a:p>
          <a:p>
            <a:pPr marL="285750" lvl="0" indent="-171450">
              <a:lnSpc>
                <a:spcPct val="110000"/>
              </a:lnSpc>
              <a:spcBef>
                <a:spcPts val="0"/>
              </a:spcBef>
              <a:buClr>
                <a:srgbClr val="000000"/>
              </a:buClr>
              <a:buSzPts val="1800"/>
              <a:buNone/>
            </a:pPr>
            <a:endParaRPr lang="en-GB" sz="2000" dirty="0">
              <a:solidFill>
                <a:srgbClr val="621360"/>
              </a:solidFill>
            </a:endParaRPr>
          </a:p>
          <a:p>
            <a:pPr marL="285750" lvl="0" indent="-285750">
              <a:lnSpc>
                <a:spcPct val="110000"/>
              </a:lnSpc>
              <a:spcBef>
                <a:spcPts val="0"/>
              </a:spcBef>
              <a:buClr>
                <a:srgbClr val="000000"/>
              </a:buClr>
              <a:buSzPts val="1800"/>
            </a:pPr>
            <a:r>
              <a:rPr lang="en-GB" sz="2000" dirty="0">
                <a:solidFill>
                  <a:srgbClr val="621360"/>
                </a:solidFill>
              </a:rPr>
              <a:t>Download helpsheets</a:t>
            </a:r>
          </a:p>
          <a:p>
            <a:pPr marL="285750" lvl="0" indent="-171450">
              <a:lnSpc>
                <a:spcPct val="110000"/>
              </a:lnSpc>
              <a:spcBef>
                <a:spcPts val="0"/>
              </a:spcBef>
              <a:buClr>
                <a:srgbClr val="000000"/>
              </a:buClr>
              <a:buSzPts val="1800"/>
              <a:buNone/>
            </a:pPr>
            <a:endParaRPr lang="en-GB" sz="2000" dirty="0">
              <a:solidFill>
                <a:srgbClr val="621360"/>
              </a:solidFill>
            </a:endParaRPr>
          </a:p>
          <a:p>
            <a:pPr marL="285750" lvl="0" indent="-285750">
              <a:lnSpc>
                <a:spcPct val="110000"/>
              </a:lnSpc>
              <a:spcBef>
                <a:spcPts val="0"/>
              </a:spcBef>
              <a:buClr>
                <a:srgbClr val="000000"/>
              </a:buClr>
              <a:buSzPts val="1800"/>
            </a:pPr>
            <a:r>
              <a:rPr lang="en-GB" sz="2000" dirty="0">
                <a:solidFill>
                  <a:srgbClr val="621360"/>
                </a:solidFill>
              </a:rPr>
              <a:t>Access a range of videos</a:t>
            </a:r>
          </a:p>
          <a:p>
            <a:pPr marL="285750" lvl="0" indent="-171450">
              <a:lnSpc>
                <a:spcPct val="110000"/>
              </a:lnSpc>
              <a:spcBef>
                <a:spcPts val="0"/>
              </a:spcBef>
              <a:buClr>
                <a:srgbClr val="000000"/>
              </a:buClr>
              <a:buSzPts val="1800"/>
              <a:buNone/>
            </a:pPr>
            <a:endParaRPr lang="en-GB" sz="2000" dirty="0">
              <a:solidFill>
                <a:srgbClr val="621360"/>
              </a:solidFill>
            </a:endParaRPr>
          </a:p>
          <a:p>
            <a:pPr marL="285750" lvl="0" indent="-285750">
              <a:lnSpc>
                <a:spcPct val="110000"/>
              </a:lnSpc>
              <a:spcBef>
                <a:spcPts val="0"/>
              </a:spcBef>
              <a:buClr>
                <a:srgbClr val="000000"/>
              </a:buClr>
              <a:buSzPts val="1800"/>
            </a:pPr>
            <a:r>
              <a:rPr lang="en-GB" sz="2000" dirty="0">
                <a:solidFill>
                  <a:srgbClr val="621360"/>
                </a:solidFill>
              </a:rPr>
              <a:t>Submit a draft for feedback from one of the </a:t>
            </a:r>
            <a:r>
              <a:rPr lang="en-GB" sz="2000" dirty="0" smtClean="0">
                <a:solidFill>
                  <a:srgbClr val="621360"/>
                </a:solidFill>
              </a:rPr>
              <a:t>team</a:t>
            </a:r>
          </a:p>
          <a:p>
            <a:pPr marL="285750" lvl="0" indent="-285750">
              <a:lnSpc>
                <a:spcPct val="110000"/>
              </a:lnSpc>
              <a:spcBef>
                <a:spcPts val="0"/>
              </a:spcBef>
              <a:buClr>
                <a:srgbClr val="000000"/>
              </a:buClr>
              <a:buSzPts val="1800"/>
            </a:pPr>
            <a:endParaRPr lang="en-GB" sz="2000" dirty="0">
              <a:solidFill>
                <a:srgbClr val="621360"/>
              </a:solidFill>
            </a:endParaRPr>
          </a:p>
          <a:p>
            <a:pPr marL="0" lvl="0" indent="0">
              <a:lnSpc>
                <a:spcPct val="110000"/>
              </a:lnSpc>
              <a:spcBef>
                <a:spcPts val="0"/>
              </a:spcBef>
              <a:buClr>
                <a:srgbClr val="000000"/>
              </a:buClr>
              <a:buSzPts val="1800"/>
              <a:buNone/>
            </a:pPr>
            <a:r>
              <a:rPr lang="en-GB" sz="1800" b="1" dirty="0" smtClean="0">
                <a:solidFill>
                  <a:srgbClr val="621360"/>
                </a:solidFill>
              </a:rPr>
              <a:t>Register here</a:t>
            </a:r>
            <a:r>
              <a:rPr lang="en-GB" sz="1800" b="1" dirty="0">
                <a:solidFill>
                  <a:srgbClr val="621360"/>
                </a:solidFill>
              </a:rPr>
              <a:t>:  </a:t>
            </a:r>
            <a:r>
              <a:rPr lang="en-GB" sz="1800" b="1" dirty="0" smtClean="0">
                <a:solidFill>
                  <a:srgbClr val="621360"/>
                </a:solidFill>
                <a:hlinkClick r:id="rId3" action="ppaction://hlinkfile"/>
              </a:rPr>
              <a:t>uni.port.ac.uk/PSHub</a:t>
            </a:r>
            <a:endParaRPr lang="en-GB" sz="1800" b="1" dirty="0" smtClean="0">
              <a:solidFill>
                <a:srgbClr val="621360"/>
              </a:solidFill>
            </a:endParaRPr>
          </a:p>
          <a:p>
            <a:pPr marL="0" lvl="0" indent="0">
              <a:lnSpc>
                <a:spcPct val="110000"/>
              </a:lnSpc>
              <a:spcBef>
                <a:spcPts val="0"/>
              </a:spcBef>
              <a:buClr>
                <a:srgbClr val="000000"/>
              </a:buClr>
              <a:buSzPts val="1800"/>
              <a:buNone/>
            </a:pPr>
            <a:endParaRPr lang="en-GB" sz="1800" b="1" dirty="0">
              <a:solidFill>
                <a:srgbClr val="621360"/>
              </a:solidFill>
            </a:endParaRPr>
          </a:p>
        </p:txBody>
      </p:sp>
      <p:pic>
        <p:nvPicPr>
          <p:cNvPr id="289" name="Google Shape;289;p35"/>
          <p:cNvPicPr preferRelativeResize="0"/>
          <p:nvPr/>
        </p:nvPicPr>
        <p:blipFill>
          <a:blip r:embed="rId4">
            <a:extLst>
              <a:ext uri="{28A0092B-C50C-407E-A947-70E740481C1C}">
                <a14:useLocalDpi xmlns:a14="http://schemas.microsoft.com/office/drawing/2010/main" val="0"/>
              </a:ext>
            </a:extLst>
          </a:blip>
          <a:stretch>
            <a:fillRect/>
          </a:stretch>
        </p:blipFill>
        <p:spPr>
          <a:xfrm>
            <a:off x="6425132" y="2851063"/>
            <a:ext cx="5400000" cy="2856774"/>
          </a:xfrm>
          <a:prstGeom prst="rect">
            <a:avLst/>
          </a:prstGeom>
          <a:noFill/>
          <a:ln>
            <a:no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39744234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5"/>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lvl="0"/>
            <a:r>
              <a:rPr lang="en-GB" dirty="0">
                <a:solidFill>
                  <a:srgbClr val="621360"/>
                </a:solidFill>
              </a:rPr>
              <a:t>NEXT STEPS: BOOK </a:t>
            </a:r>
            <a:r>
              <a:rPr lang="en-GB" dirty="0" smtClean="0">
                <a:solidFill>
                  <a:srgbClr val="621360"/>
                </a:solidFill>
              </a:rPr>
              <a:t>ONTO A </a:t>
            </a:r>
            <a:r>
              <a:rPr lang="en-GB" dirty="0">
                <a:solidFill>
                  <a:srgbClr val="621360"/>
                </a:solidFill>
              </a:rPr>
              <a:t>WEBINAR</a:t>
            </a:r>
            <a:endParaRPr dirty="0"/>
          </a:p>
        </p:txBody>
      </p:sp>
      <p:sp>
        <p:nvSpPr>
          <p:cNvPr id="288" name="Google Shape;288;p35"/>
          <p:cNvSpPr txBox="1">
            <a:spLocks noGrp="1"/>
          </p:cNvSpPr>
          <p:nvPr>
            <p:ph type="body" idx="1"/>
          </p:nvPr>
        </p:nvSpPr>
        <p:spPr>
          <a:xfrm>
            <a:off x="1168510" y="2062915"/>
            <a:ext cx="5256622" cy="2799016"/>
          </a:xfrm>
          <a:prstGeom prst="rect">
            <a:avLst/>
          </a:prstGeom>
          <a:noFill/>
          <a:ln>
            <a:noFill/>
          </a:ln>
        </p:spPr>
        <p:txBody>
          <a:bodyPr spcFirstLastPara="1" wrap="square" lIns="91425" tIns="45700" rIns="91425" bIns="45700" anchor="t" anchorCtr="0">
            <a:noAutofit/>
          </a:bodyPr>
          <a:lstStyle/>
          <a:p>
            <a:pPr marL="228600" lvl="0" indent="-76200" algn="l" rtl="0">
              <a:lnSpc>
                <a:spcPct val="90000"/>
              </a:lnSpc>
              <a:spcBef>
                <a:spcPts val="0"/>
              </a:spcBef>
              <a:spcAft>
                <a:spcPts val="0"/>
              </a:spcAft>
              <a:buClr>
                <a:srgbClr val="343434"/>
              </a:buClr>
              <a:buSzPts val="2400"/>
              <a:buNone/>
            </a:pPr>
            <a:r>
              <a:rPr lang="en-GB" sz="1800" b="1" u="sng" dirty="0" smtClean="0">
                <a:solidFill>
                  <a:srgbClr val="621360"/>
                </a:solidFill>
              </a:rPr>
              <a:t>Getting Started</a:t>
            </a:r>
          </a:p>
          <a:p>
            <a:pPr marL="228600" lvl="0" indent="-76200" algn="l" rtl="0">
              <a:lnSpc>
                <a:spcPct val="90000"/>
              </a:lnSpc>
              <a:spcBef>
                <a:spcPts val="0"/>
              </a:spcBef>
              <a:spcAft>
                <a:spcPts val="0"/>
              </a:spcAft>
              <a:buClr>
                <a:srgbClr val="343434"/>
              </a:buClr>
              <a:buSzPts val="2400"/>
              <a:buNone/>
            </a:pPr>
            <a:endParaRPr lang="en-GB" sz="1800" dirty="0" smtClean="0">
              <a:solidFill>
                <a:srgbClr val="621360"/>
              </a:solidFill>
            </a:endParaRPr>
          </a:p>
          <a:p>
            <a:pPr marL="152400" indent="0">
              <a:spcBef>
                <a:spcPts val="0"/>
              </a:spcBef>
              <a:buClr>
                <a:srgbClr val="621360"/>
              </a:buClr>
              <a:buSzPct val="95000"/>
              <a:buNone/>
            </a:pPr>
            <a:endParaRPr lang="en-GB" sz="1800" dirty="0" smtClean="0">
              <a:solidFill>
                <a:srgbClr val="621360"/>
              </a:solidFill>
            </a:endParaRPr>
          </a:p>
          <a:p>
            <a:pPr marL="438150" indent="-285750">
              <a:spcBef>
                <a:spcPts val="0"/>
              </a:spcBef>
              <a:buClr>
                <a:srgbClr val="621360"/>
              </a:buClr>
              <a:buSzPct val="95000"/>
            </a:pPr>
            <a:r>
              <a:rPr lang="en-GB" sz="1800" dirty="0" smtClean="0">
                <a:solidFill>
                  <a:srgbClr val="621360"/>
                </a:solidFill>
              </a:rPr>
              <a:t>27</a:t>
            </a:r>
            <a:r>
              <a:rPr lang="en-GB" sz="1800" baseline="30000" dirty="0" smtClean="0">
                <a:solidFill>
                  <a:srgbClr val="621360"/>
                </a:solidFill>
              </a:rPr>
              <a:t>th</a:t>
            </a:r>
            <a:r>
              <a:rPr lang="en-GB" sz="1800" dirty="0" smtClean="0">
                <a:solidFill>
                  <a:srgbClr val="621360"/>
                </a:solidFill>
              </a:rPr>
              <a:t> July: Using clearing and adjustment</a:t>
            </a:r>
          </a:p>
          <a:p>
            <a:pPr marL="152400" indent="0">
              <a:spcBef>
                <a:spcPts val="0"/>
              </a:spcBef>
              <a:buClr>
                <a:srgbClr val="621360"/>
              </a:buClr>
              <a:buSzPct val="95000"/>
              <a:buNone/>
            </a:pPr>
            <a:endParaRPr lang="en-GB" sz="1800" dirty="0" smtClean="0">
              <a:solidFill>
                <a:srgbClr val="621360"/>
              </a:solidFill>
            </a:endParaRPr>
          </a:p>
          <a:p>
            <a:pPr marL="438150" indent="-285750">
              <a:spcBef>
                <a:spcPts val="0"/>
              </a:spcBef>
              <a:buClr>
                <a:srgbClr val="621360"/>
              </a:buClr>
              <a:buSzPct val="95000"/>
            </a:pPr>
            <a:r>
              <a:rPr lang="en-GB" sz="1800" dirty="0" smtClean="0">
                <a:solidFill>
                  <a:srgbClr val="621360"/>
                </a:solidFill>
              </a:rPr>
              <a:t>28</a:t>
            </a:r>
            <a:r>
              <a:rPr lang="en-GB" sz="1800" baseline="30000" dirty="0" smtClean="0">
                <a:solidFill>
                  <a:srgbClr val="621360"/>
                </a:solidFill>
              </a:rPr>
              <a:t>th</a:t>
            </a:r>
            <a:r>
              <a:rPr lang="en-GB" sz="1800" dirty="0" smtClean="0">
                <a:solidFill>
                  <a:srgbClr val="621360"/>
                </a:solidFill>
              </a:rPr>
              <a:t> July: Parent and supporter talk – helping someone through clearing</a:t>
            </a:r>
          </a:p>
          <a:p>
            <a:pPr marL="152400" indent="0">
              <a:spcBef>
                <a:spcPts val="0"/>
              </a:spcBef>
              <a:buClr>
                <a:srgbClr val="621360"/>
              </a:buClr>
              <a:buSzPct val="95000"/>
              <a:buNone/>
            </a:pPr>
            <a:endParaRPr lang="en-GB" sz="1800" dirty="0" smtClean="0">
              <a:solidFill>
                <a:srgbClr val="621360"/>
              </a:solidFill>
            </a:endParaRPr>
          </a:p>
          <a:p>
            <a:pPr marL="152400" indent="0">
              <a:spcBef>
                <a:spcPts val="0"/>
              </a:spcBef>
              <a:buClr>
                <a:srgbClr val="621360"/>
              </a:buClr>
              <a:buSzPct val="95000"/>
              <a:buNone/>
            </a:pPr>
            <a:r>
              <a:rPr lang="en-GB" sz="1800" b="1" dirty="0" smtClean="0">
                <a:solidFill>
                  <a:srgbClr val="621360"/>
                </a:solidFill>
              </a:rPr>
              <a:t>Register here</a:t>
            </a:r>
            <a:r>
              <a:rPr lang="en-GB" sz="1800" b="1" dirty="0">
                <a:solidFill>
                  <a:srgbClr val="621360"/>
                </a:solidFill>
              </a:rPr>
              <a:t>:  </a:t>
            </a:r>
            <a:r>
              <a:rPr lang="en-GB" sz="1800" b="1" dirty="0" smtClean="0">
                <a:solidFill>
                  <a:srgbClr val="621360"/>
                </a:solidFill>
                <a:hlinkClick r:id="rId3" action="ppaction://hlinkfile"/>
              </a:rPr>
              <a:t>port.ac.uk/getting-started</a:t>
            </a:r>
            <a:endParaRPr lang="en-GB" sz="1800" b="1" dirty="0">
              <a:solidFill>
                <a:srgbClr val="621360"/>
              </a:solidFill>
            </a:endParaRPr>
          </a:p>
          <a:p>
            <a:pPr marL="152400" indent="0">
              <a:spcBef>
                <a:spcPts val="0"/>
              </a:spcBef>
              <a:buClr>
                <a:srgbClr val="621360"/>
              </a:buClr>
              <a:buSzPct val="95000"/>
              <a:buNone/>
            </a:pPr>
            <a:endParaRPr lang="en-GB" sz="1800" dirty="0" smtClean="0">
              <a:solidFill>
                <a:srgbClr val="621360"/>
              </a:solidFill>
            </a:endParaRPr>
          </a:p>
          <a:p>
            <a:pPr marL="152400" indent="0">
              <a:spcBef>
                <a:spcPts val="0"/>
              </a:spcBef>
              <a:buClr>
                <a:srgbClr val="621360"/>
              </a:buClr>
              <a:buSzPct val="95000"/>
              <a:buNone/>
            </a:pPr>
            <a:endParaRPr lang="en-GB" sz="1800" dirty="0" smtClean="0">
              <a:solidFill>
                <a:srgbClr val="621360"/>
              </a:solidFill>
            </a:endParaRPr>
          </a:p>
          <a:p>
            <a:pPr marL="152400" indent="0">
              <a:spcBef>
                <a:spcPts val="0"/>
              </a:spcBef>
              <a:buClr>
                <a:srgbClr val="621360"/>
              </a:buClr>
              <a:buSzPct val="95000"/>
              <a:buNone/>
            </a:pPr>
            <a:endParaRPr lang="en-GB" sz="1800" dirty="0">
              <a:solidFill>
                <a:srgbClr val="621360"/>
              </a:solidFill>
            </a:endParaRPr>
          </a:p>
          <a:p>
            <a:pPr marL="152400" indent="0">
              <a:spcBef>
                <a:spcPts val="0"/>
              </a:spcBef>
              <a:buClr>
                <a:srgbClr val="621360"/>
              </a:buClr>
              <a:buSzPct val="95000"/>
              <a:buNone/>
            </a:pPr>
            <a:endParaRPr lang="en-GB" sz="1800" dirty="0" smtClean="0">
              <a:solidFill>
                <a:srgbClr val="621360"/>
              </a:solidFill>
            </a:endParaRPr>
          </a:p>
        </p:txBody>
      </p:sp>
      <p:pic>
        <p:nvPicPr>
          <p:cNvPr id="289" name="Google Shape;289;p35"/>
          <p:cNvPicPr preferRelativeResize="0"/>
          <p:nvPr/>
        </p:nvPicPr>
        <p:blipFill>
          <a:blip r:embed="rId4">
            <a:extLst>
              <a:ext uri="{28A0092B-C50C-407E-A947-70E740481C1C}">
                <a14:useLocalDpi xmlns:a14="http://schemas.microsoft.com/office/drawing/2010/main" val="0"/>
              </a:ext>
            </a:extLst>
          </a:blip>
          <a:stretch>
            <a:fillRect/>
          </a:stretch>
        </p:blipFill>
        <p:spPr>
          <a:xfrm>
            <a:off x="6425132" y="2853411"/>
            <a:ext cx="5400000" cy="2852077"/>
          </a:xfrm>
          <a:prstGeom prst="rect">
            <a:avLst/>
          </a:prstGeom>
          <a:noFill/>
          <a:ln>
            <a:no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25521949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5"/>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lvl="0"/>
            <a:r>
              <a:rPr lang="en-GB" dirty="0">
                <a:solidFill>
                  <a:srgbClr val="621360"/>
                </a:solidFill>
              </a:rPr>
              <a:t>NEXT STEPS: BOOK ONTO AN OPEN DAY</a:t>
            </a:r>
            <a:endParaRPr dirty="0">
              <a:solidFill>
                <a:srgbClr val="621360"/>
              </a:solidFill>
            </a:endParaRPr>
          </a:p>
        </p:txBody>
      </p:sp>
      <p:sp>
        <p:nvSpPr>
          <p:cNvPr id="288" name="Google Shape;288;p35"/>
          <p:cNvSpPr txBox="1">
            <a:spLocks noGrp="1"/>
          </p:cNvSpPr>
          <p:nvPr>
            <p:ph type="body" idx="1"/>
          </p:nvPr>
        </p:nvSpPr>
        <p:spPr>
          <a:xfrm>
            <a:off x="1168510" y="2029460"/>
            <a:ext cx="4927490" cy="4510363"/>
          </a:xfrm>
          <a:prstGeom prst="rect">
            <a:avLst/>
          </a:prstGeom>
          <a:noFill/>
          <a:ln>
            <a:noFill/>
          </a:ln>
        </p:spPr>
        <p:txBody>
          <a:bodyPr spcFirstLastPara="1" wrap="square" lIns="91425" tIns="45700" rIns="91425" bIns="45700" anchor="ctr" anchorCtr="0">
            <a:noAutofit/>
          </a:bodyPr>
          <a:lstStyle/>
          <a:p>
            <a:pPr marL="0" lvl="0" indent="0">
              <a:lnSpc>
                <a:spcPct val="100000"/>
              </a:lnSpc>
              <a:spcBef>
                <a:spcPts val="0"/>
              </a:spcBef>
              <a:buNone/>
            </a:pPr>
            <a:r>
              <a:rPr lang="en-GB" sz="1800" dirty="0" smtClean="0">
                <a:solidFill>
                  <a:srgbClr val="621360"/>
                </a:solidFill>
                <a:latin typeface="Calibri" panose="020F0502020204030204" pitchFamily="34" charset="0"/>
                <a:cs typeface="Calibri" panose="020F0502020204030204" pitchFamily="34" charset="0"/>
              </a:rPr>
              <a:t>Visit </a:t>
            </a:r>
            <a:r>
              <a:rPr lang="en-GB" sz="1800" dirty="0">
                <a:solidFill>
                  <a:srgbClr val="621360"/>
                </a:solidFill>
                <a:latin typeface="Calibri" panose="020F0502020204030204" pitchFamily="34" charset="0"/>
                <a:cs typeface="Calibri" panose="020F0502020204030204" pitchFamily="34" charset="0"/>
              </a:rPr>
              <a:t>one of our Open </a:t>
            </a:r>
            <a:r>
              <a:rPr lang="en-GB" sz="1800" dirty="0" smtClean="0">
                <a:solidFill>
                  <a:srgbClr val="621360"/>
                </a:solidFill>
                <a:latin typeface="Calibri" panose="020F0502020204030204" pitchFamily="34" charset="0"/>
                <a:cs typeface="Calibri" panose="020F0502020204030204" pitchFamily="34" charset="0"/>
              </a:rPr>
              <a:t>Days* </a:t>
            </a:r>
            <a:r>
              <a:rPr lang="en-GB" sz="1800" dirty="0">
                <a:solidFill>
                  <a:srgbClr val="621360"/>
                </a:solidFill>
                <a:latin typeface="Calibri" panose="020F0502020204030204" pitchFamily="34" charset="0"/>
                <a:cs typeface="Calibri" panose="020F0502020204030204" pitchFamily="34" charset="0"/>
              </a:rPr>
              <a:t>and get a taste for undergrad life in Portsmouth. We'll help you explore our island city, student life and the University.</a:t>
            </a:r>
          </a:p>
          <a:p>
            <a:pPr marL="76200" indent="0">
              <a:buNone/>
            </a:pPr>
            <a:endParaRPr lang="en-GB" sz="1800" dirty="0">
              <a:solidFill>
                <a:srgbClr val="621360"/>
              </a:solidFill>
              <a:latin typeface="Calibri" panose="020F0502020204030204" pitchFamily="34" charset="0"/>
              <a:cs typeface="Calibri" panose="020F0502020204030204" pitchFamily="34" charset="0"/>
            </a:endParaRPr>
          </a:p>
          <a:p>
            <a:pPr marL="342900" lvl="0" indent="-342900">
              <a:lnSpc>
                <a:spcPct val="100000"/>
              </a:lnSpc>
              <a:spcBef>
                <a:spcPts val="0"/>
              </a:spcBef>
              <a:buFont typeface="Arial" panose="020B0604020202020204" pitchFamily="34" charset="0"/>
              <a:buChar char="•"/>
            </a:pPr>
            <a:r>
              <a:rPr lang="en-GB" sz="1800" dirty="0" smtClean="0">
                <a:solidFill>
                  <a:srgbClr val="621360"/>
                </a:solidFill>
                <a:latin typeface="Calibri" panose="020F0502020204030204" pitchFamily="34" charset="0"/>
                <a:cs typeface="Calibri" panose="020F0502020204030204" pitchFamily="34" charset="0"/>
              </a:rPr>
              <a:t>Wednesday 22</a:t>
            </a:r>
            <a:r>
              <a:rPr lang="en-GB" sz="1800" baseline="30000" dirty="0" smtClean="0">
                <a:solidFill>
                  <a:srgbClr val="621360"/>
                </a:solidFill>
                <a:latin typeface="Calibri" panose="020F0502020204030204" pitchFamily="34" charset="0"/>
                <a:cs typeface="Calibri" panose="020F0502020204030204" pitchFamily="34" charset="0"/>
              </a:rPr>
              <a:t>nd</a:t>
            </a:r>
            <a:r>
              <a:rPr lang="en-GB" sz="1800" dirty="0" smtClean="0">
                <a:solidFill>
                  <a:srgbClr val="621360"/>
                </a:solidFill>
                <a:latin typeface="Calibri" panose="020F0502020204030204" pitchFamily="34" charset="0"/>
                <a:cs typeface="Calibri" panose="020F0502020204030204" pitchFamily="34" charset="0"/>
              </a:rPr>
              <a:t> September</a:t>
            </a:r>
            <a:endParaRPr lang="en-GB" sz="1800" dirty="0">
              <a:solidFill>
                <a:srgbClr val="621360"/>
              </a:solidFill>
              <a:latin typeface="Calibri" panose="020F0502020204030204" pitchFamily="34" charset="0"/>
              <a:cs typeface="Calibri" panose="020F0502020204030204" pitchFamily="34" charset="0"/>
            </a:endParaRPr>
          </a:p>
          <a:p>
            <a:pPr marL="342900" lvl="0" indent="-342900">
              <a:lnSpc>
                <a:spcPct val="100000"/>
              </a:lnSpc>
              <a:spcBef>
                <a:spcPts val="0"/>
              </a:spcBef>
              <a:buFont typeface="Arial" panose="020B0604020202020204" pitchFamily="34" charset="0"/>
              <a:buChar char="•"/>
            </a:pPr>
            <a:r>
              <a:rPr lang="en-GB" sz="1800" dirty="0">
                <a:solidFill>
                  <a:srgbClr val="621360"/>
                </a:solidFill>
                <a:latin typeface="Calibri" panose="020F0502020204030204" pitchFamily="34" charset="0"/>
                <a:cs typeface="Calibri" panose="020F0502020204030204" pitchFamily="34" charset="0"/>
                <a:sym typeface="Arial"/>
              </a:rPr>
              <a:t>Saturday 6</a:t>
            </a:r>
            <a:r>
              <a:rPr lang="en-GB" sz="1800" baseline="30000" dirty="0">
                <a:solidFill>
                  <a:srgbClr val="621360"/>
                </a:solidFill>
                <a:latin typeface="Calibri" panose="020F0502020204030204" pitchFamily="34" charset="0"/>
                <a:cs typeface="Calibri" panose="020F0502020204030204" pitchFamily="34" charset="0"/>
                <a:sym typeface="Arial"/>
              </a:rPr>
              <a:t>th</a:t>
            </a:r>
            <a:r>
              <a:rPr lang="en-GB" sz="1800" dirty="0">
                <a:solidFill>
                  <a:srgbClr val="621360"/>
                </a:solidFill>
                <a:latin typeface="Calibri" panose="020F0502020204030204" pitchFamily="34" charset="0"/>
                <a:cs typeface="Calibri" panose="020F0502020204030204" pitchFamily="34" charset="0"/>
                <a:sym typeface="Arial"/>
              </a:rPr>
              <a:t> November</a:t>
            </a:r>
          </a:p>
          <a:p>
            <a:pPr marL="342900" lvl="0" indent="-342900">
              <a:lnSpc>
                <a:spcPct val="100000"/>
              </a:lnSpc>
              <a:spcBef>
                <a:spcPts val="0"/>
              </a:spcBef>
              <a:buFont typeface="Arial" panose="020B0604020202020204" pitchFamily="34" charset="0"/>
              <a:buChar char="•"/>
            </a:pPr>
            <a:r>
              <a:rPr lang="en-GB" sz="1800" dirty="0">
                <a:solidFill>
                  <a:srgbClr val="621360"/>
                </a:solidFill>
                <a:latin typeface="Calibri" panose="020F0502020204030204" pitchFamily="34" charset="0"/>
                <a:cs typeface="Calibri" panose="020F0502020204030204" pitchFamily="34" charset="0"/>
              </a:rPr>
              <a:t>Saturday 4</a:t>
            </a:r>
            <a:r>
              <a:rPr lang="en-GB" sz="1800" baseline="30000" dirty="0">
                <a:solidFill>
                  <a:srgbClr val="621360"/>
                </a:solidFill>
                <a:latin typeface="Calibri" panose="020F0502020204030204" pitchFamily="34" charset="0"/>
                <a:cs typeface="Calibri" panose="020F0502020204030204" pitchFamily="34" charset="0"/>
              </a:rPr>
              <a:t>th</a:t>
            </a:r>
            <a:r>
              <a:rPr lang="en-GB" sz="1800" dirty="0">
                <a:solidFill>
                  <a:srgbClr val="621360"/>
                </a:solidFill>
                <a:latin typeface="Calibri" panose="020F0502020204030204" pitchFamily="34" charset="0"/>
                <a:cs typeface="Calibri" panose="020F0502020204030204" pitchFamily="34" charset="0"/>
              </a:rPr>
              <a:t> </a:t>
            </a:r>
            <a:r>
              <a:rPr lang="en-GB" sz="1800" dirty="0" smtClean="0">
                <a:solidFill>
                  <a:srgbClr val="621360"/>
                </a:solidFill>
                <a:latin typeface="Calibri" panose="020F0502020204030204" pitchFamily="34" charset="0"/>
                <a:cs typeface="Calibri" panose="020F0502020204030204" pitchFamily="34" charset="0"/>
              </a:rPr>
              <a:t>December</a:t>
            </a:r>
          </a:p>
          <a:p>
            <a:pPr marL="342900" lvl="0" indent="-342900">
              <a:lnSpc>
                <a:spcPct val="100000"/>
              </a:lnSpc>
              <a:spcBef>
                <a:spcPts val="0"/>
              </a:spcBef>
              <a:buFont typeface="Arial" panose="020B0604020202020204" pitchFamily="34" charset="0"/>
              <a:buChar char="•"/>
            </a:pPr>
            <a:endParaRPr lang="en-GB" sz="1800" dirty="0">
              <a:solidFill>
                <a:srgbClr val="621360"/>
              </a:solidFill>
              <a:latin typeface="Calibri" panose="020F0502020204030204" pitchFamily="34" charset="0"/>
              <a:cs typeface="Calibri" panose="020F0502020204030204" pitchFamily="34" charset="0"/>
            </a:endParaRPr>
          </a:p>
          <a:p>
            <a:pPr marL="0" lvl="0" indent="0">
              <a:lnSpc>
                <a:spcPct val="100000"/>
              </a:lnSpc>
              <a:spcBef>
                <a:spcPts val="0"/>
              </a:spcBef>
              <a:buNone/>
            </a:pPr>
            <a:r>
              <a:rPr lang="en-GB" sz="1800" b="1" dirty="0" smtClean="0">
                <a:solidFill>
                  <a:srgbClr val="621360"/>
                </a:solidFill>
                <a:latin typeface="Calibri" panose="020F0502020204030204" pitchFamily="34" charset="0"/>
                <a:cs typeface="Calibri" panose="020F0502020204030204" pitchFamily="34" charset="0"/>
              </a:rPr>
              <a:t>Book </a:t>
            </a:r>
            <a:r>
              <a:rPr lang="en-GB" sz="1800" b="1" dirty="0">
                <a:solidFill>
                  <a:srgbClr val="621360"/>
                </a:solidFill>
                <a:latin typeface="Calibri" panose="020F0502020204030204" pitchFamily="34" charset="0"/>
                <a:cs typeface="Calibri" panose="020F0502020204030204" pitchFamily="34" charset="0"/>
              </a:rPr>
              <a:t>your place </a:t>
            </a:r>
            <a:r>
              <a:rPr lang="en-GB" sz="1800" b="1" dirty="0" smtClean="0">
                <a:solidFill>
                  <a:srgbClr val="621360"/>
                </a:solidFill>
                <a:latin typeface="Calibri" panose="020F0502020204030204" pitchFamily="34" charset="0"/>
                <a:cs typeface="Calibri" panose="020F0502020204030204" pitchFamily="34" charset="0"/>
              </a:rPr>
              <a:t>here: </a:t>
            </a:r>
            <a:r>
              <a:rPr lang="en-GB" sz="1800" b="1" dirty="0" smtClean="0">
                <a:solidFill>
                  <a:srgbClr val="621360"/>
                </a:solidFill>
                <a:latin typeface="Calibri" panose="020F0502020204030204" pitchFamily="34" charset="0"/>
                <a:cs typeface="Calibri" panose="020F0502020204030204" pitchFamily="34" charset="0"/>
                <a:hlinkClick r:id="rId3"/>
              </a:rPr>
              <a:t>port.ac.uk/opendays</a:t>
            </a:r>
            <a:endParaRPr lang="en-GB" sz="1800" b="1" dirty="0" smtClean="0">
              <a:solidFill>
                <a:srgbClr val="621360"/>
              </a:solidFill>
              <a:latin typeface="Calibri" panose="020F0502020204030204" pitchFamily="34" charset="0"/>
              <a:cs typeface="Calibri" panose="020F0502020204030204" pitchFamily="34" charset="0"/>
            </a:endParaRPr>
          </a:p>
          <a:p>
            <a:pPr marL="0" lvl="0" indent="0">
              <a:lnSpc>
                <a:spcPct val="100000"/>
              </a:lnSpc>
              <a:spcBef>
                <a:spcPts val="0"/>
              </a:spcBef>
              <a:buNone/>
            </a:pPr>
            <a:endParaRPr lang="en-GB" sz="1800" dirty="0" smtClean="0">
              <a:solidFill>
                <a:srgbClr val="621360"/>
              </a:solidFill>
              <a:latin typeface="Calibri" panose="020F0502020204030204" pitchFamily="34" charset="0"/>
              <a:cs typeface="Calibri" panose="020F0502020204030204" pitchFamily="34" charset="0"/>
            </a:endParaRPr>
          </a:p>
          <a:p>
            <a:pPr marL="0" lvl="0" indent="0">
              <a:lnSpc>
                <a:spcPct val="100000"/>
              </a:lnSpc>
              <a:spcBef>
                <a:spcPts val="0"/>
              </a:spcBef>
              <a:buNone/>
            </a:pPr>
            <a:endParaRPr lang="en-GB" sz="1800" dirty="0">
              <a:solidFill>
                <a:srgbClr val="621360"/>
              </a:solidFill>
              <a:latin typeface="Calibri" panose="020F0502020204030204" pitchFamily="34" charset="0"/>
              <a:cs typeface="Calibri" panose="020F0502020204030204" pitchFamily="34" charset="0"/>
            </a:endParaRPr>
          </a:p>
          <a:p>
            <a:pPr marL="76200" indent="0">
              <a:lnSpc>
                <a:spcPct val="100000"/>
              </a:lnSpc>
              <a:spcBef>
                <a:spcPts val="0"/>
              </a:spcBef>
              <a:buNone/>
            </a:pPr>
            <a:r>
              <a:rPr lang="en-GB" sz="1400" i="1" dirty="0" smtClean="0">
                <a:solidFill>
                  <a:srgbClr val="621360"/>
                </a:solidFill>
                <a:latin typeface="Calibri" panose="020F0502020204030204" pitchFamily="34" charset="0"/>
                <a:cs typeface="Calibri" panose="020F0502020204030204" pitchFamily="34" charset="0"/>
              </a:rPr>
              <a:t>*</a:t>
            </a:r>
            <a:r>
              <a:rPr lang="en-GB" sz="1400" i="1" dirty="0">
                <a:solidFill>
                  <a:srgbClr val="621360"/>
                </a:solidFill>
                <a:latin typeface="Calibri" panose="020F0502020204030204" pitchFamily="34" charset="0"/>
                <a:cs typeface="Calibri" panose="020F0502020204030204" pitchFamily="34" charset="0"/>
              </a:rPr>
              <a:t>We hope to hold </a:t>
            </a:r>
            <a:r>
              <a:rPr lang="en-GB" sz="1400" i="1" dirty="0" smtClean="0">
                <a:solidFill>
                  <a:srgbClr val="621360"/>
                </a:solidFill>
                <a:latin typeface="Calibri" panose="020F0502020204030204" pitchFamily="34" charset="0"/>
                <a:cs typeface="Calibri" panose="020F0502020204030204" pitchFamily="34" charset="0"/>
              </a:rPr>
              <a:t>some of these </a:t>
            </a:r>
            <a:r>
              <a:rPr lang="en-GB" sz="1400" i="1" dirty="0">
                <a:solidFill>
                  <a:srgbClr val="621360"/>
                </a:solidFill>
                <a:latin typeface="Calibri" panose="020F0502020204030204" pitchFamily="34" charset="0"/>
                <a:cs typeface="Calibri" panose="020F0502020204030204" pitchFamily="34" charset="0"/>
              </a:rPr>
              <a:t>Open Day events on campus. </a:t>
            </a:r>
            <a:r>
              <a:rPr lang="en-GB" sz="1400" i="1" dirty="0" smtClean="0">
                <a:solidFill>
                  <a:srgbClr val="621360"/>
                </a:solidFill>
                <a:latin typeface="Calibri" panose="020F0502020204030204" pitchFamily="34" charset="0"/>
                <a:cs typeface="Calibri" panose="020F0502020204030204" pitchFamily="34" charset="0"/>
              </a:rPr>
              <a:t>Once you’ve booked, we'll </a:t>
            </a:r>
            <a:r>
              <a:rPr lang="en-GB" sz="1400" i="1" dirty="0">
                <a:solidFill>
                  <a:srgbClr val="621360"/>
                </a:solidFill>
                <a:latin typeface="Calibri" panose="020F0502020204030204" pitchFamily="34" charset="0"/>
                <a:cs typeface="Calibri" panose="020F0502020204030204" pitchFamily="34" charset="0"/>
              </a:rPr>
              <a:t>let you know if circumstances change and we have to hold these events virtually</a:t>
            </a:r>
            <a:r>
              <a:rPr lang="en-GB" sz="1400" i="1" dirty="0" smtClean="0">
                <a:solidFill>
                  <a:srgbClr val="621360"/>
                </a:solidFill>
                <a:latin typeface="Calibri" panose="020F0502020204030204" pitchFamily="34" charset="0"/>
                <a:cs typeface="Calibri" panose="020F0502020204030204" pitchFamily="34" charset="0"/>
              </a:rPr>
              <a:t>.</a:t>
            </a:r>
            <a:endParaRPr sz="1400" dirty="0"/>
          </a:p>
        </p:txBody>
      </p:sp>
      <p:pic>
        <p:nvPicPr>
          <p:cNvPr id="289" name="Google Shape;289;p35"/>
          <p:cNvPicPr preferRelativeResize="0"/>
          <p:nvPr/>
        </p:nvPicPr>
        <p:blipFill>
          <a:blip r:embed="rId4">
            <a:extLst>
              <a:ext uri="{28A0092B-C50C-407E-A947-70E740481C1C}">
                <a14:useLocalDpi xmlns:a14="http://schemas.microsoft.com/office/drawing/2010/main" val="0"/>
              </a:ext>
            </a:extLst>
          </a:blip>
          <a:stretch>
            <a:fillRect/>
          </a:stretch>
        </p:blipFill>
        <p:spPr>
          <a:xfrm>
            <a:off x="6223518" y="2528597"/>
            <a:ext cx="5676262" cy="2908342"/>
          </a:xfrm>
          <a:prstGeom prst="rect">
            <a:avLst/>
          </a:prstGeom>
          <a:noFill/>
          <a:ln>
            <a:no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770391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5"/>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lvl="0"/>
            <a:r>
              <a:rPr lang="en-GB" dirty="0">
                <a:solidFill>
                  <a:srgbClr val="621360"/>
                </a:solidFill>
              </a:rPr>
              <a:t>NEXT STEPS: VISIT OUR VIRTUAL EXPERIENCE HUB</a:t>
            </a:r>
            <a:endParaRPr dirty="0">
              <a:solidFill>
                <a:srgbClr val="621360"/>
              </a:solidFill>
            </a:endParaRPr>
          </a:p>
        </p:txBody>
      </p:sp>
      <p:sp>
        <p:nvSpPr>
          <p:cNvPr id="288" name="Google Shape;288;p35"/>
          <p:cNvSpPr txBox="1">
            <a:spLocks noGrp="1"/>
          </p:cNvSpPr>
          <p:nvPr>
            <p:ph type="body" idx="1"/>
          </p:nvPr>
        </p:nvSpPr>
        <p:spPr>
          <a:xfrm>
            <a:off x="1168510" y="2029460"/>
            <a:ext cx="4927490" cy="4510363"/>
          </a:xfrm>
          <a:prstGeom prst="rect">
            <a:avLst/>
          </a:prstGeom>
          <a:noFill/>
          <a:ln>
            <a:noFill/>
          </a:ln>
        </p:spPr>
        <p:txBody>
          <a:bodyPr spcFirstLastPara="1" wrap="square" lIns="91425" tIns="45700" rIns="91425" bIns="45700" anchor="ctr" anchorCtr="0">
            <a:noAutofit/>
          </a:bodyPr>
          <a:lstStyle/>
          <a:p>
            <a:pPr marL="0" lvl="0" indent="0">
              <a:lnSpc>
                <a:spcPct val="100000"/>
              </a:lnSpc>
              <a:spcBef>
                <a:spcPts val="0"/>
              </a:spcBef>
              <a:buNone/>
            </a:pPr>
            <a:endParaRPr lang="en-GB" sz="1800" b="1" dirty="0">
              <a:solidFill>
                <a:srgbClr val="621360"/>
              </a:solidFill>
            </a:endParaRPr>
          </a:p>
          <a:p>
            <a:pPr marL="171450" lvl="0" indent="-171450">
              <a:lnSpc>
                <a:spcPct val="100000"/>
              </a:lnSpc>
              <a:spcBef>
                <a:spcPts val="0"/>
              </a:spcBef>
              <a:buClr>
                <a:srgbClr val="000000"/>
              </a:buClr>
              <a:buSzPts val="1600"/>
            </a:pPr>
            <a:r>
              <a:rPr lang="en-GB" sz="1800" dirty="0">
                <a:solidFill>
                  <a:srgbClr val="621360"/>
                </a:solidFill>
              </a:rPr>
              <a:t>Explore the city and the University via our online experience pages</a:t>
            </a:r>
            <a:endParaRPr lang="en-GB" sz="1800" dirty="0"/>
          </a:p>
          <a:p>
            <a:pPr marL="0" lvl="0" indent="0">
              <a:lnSpc>
                <a:spcPct val="100000"/>
              </a:lnSpc>
              <a:spcBef>
                <a:spcPts val="0"/>
              </a:spcBef>
              <a:buNone/>
            </a:pPr>
            <a:endParaRPr lang="en-GB" sz="1800" dirty="0">
              <a:solidFill>
                <a:srgbClr val="621360"/>
              </a:solidFill>
            </a:endParaRPr>
          </a:p>
          <a:p>
            <a:pPr marL="171450" lvl="0" indent="-171450">
              <a:lnSpc>
                <a:spcPct val="100000"/>
              </a:lnSpc>
              <a:spcBef>
                <a:spcPts val="0"/>
              </a:spcBef>
              <a:buClr>
                <a:srgbClr val="000000"/>
              </a:buClr>
              <a:buSzPts val="1600"/>
            </a:pPr>
            <a:r>
              <a:rPr lang="en-GB" sz="1800" dirty="0">
                <a:solidFill>
                  <a:srgbClr val="621360"/>
                </a:solidFill>
              </a:rPr>
              <a:t>Explore what student life in the city is really like: find the best places to eat, drink and socialise</a:t>
            </a:r>
            <a:endParaRPr lang="en-GB" sz="1800" dirty="0"/>
          </a:p>
          <a:p>
            <a:pPr marL="171450" lvl="0" indent="-69850">
              <a:lnSpc>
                <a:spcPct val="100000"/>
              </a:lnSpc>
              <a:spcBef>
                <a:spcPts val="0"/>
              </a:spcBef>
              <a:buClr>
                <a:srgbClr val="000000"/>
              </a:buClr>
              <a:buSzPts val="1600"/>
              <a:buNone/>
            </a:pPr>
            <a:endParaRPr lang="en-GB" sz="1800" dirty="0">
              <a:solidFill>
                <a:srgbClr val="621360"/>
              </a:solidFill>
            </a:endParaRPr>
          </a:p>
          <a:p>
            <a:pPr marL="171450" lvl="0" indent="-171450">
              <a:lnSpc>
                <a:spcPct val="100000"/>
              </a:lnSpc>
              <a:spcBef>
                <a:spcPts val="0"/>
              </a:spcBef>
              <a:buClr>
                <a:srgbClr val="000000"/>
              </a:buClr>
              <a:buSzPts val="1600"/>
            </a:pPr>
            <a:r>
              <a:rPr lang="en-GB" sz="1800" dirty="0">
                <a:solidFill>
                  <a:srgbClr val="621360"/>
                </a:solidFill>
              </a:rPr>
              <a:t>Hear what our recent students and graduates have to say about their Portsmouth </a:t>
            </a:r>
            <a:r>
              <a:rPr lang="en-GB" sz="1800" dirty="0" smtClean="0">
                <a:solidFill>
                  <a:srgbClr val="621360"/>
                </a:solidFill>
              </a:rPr>
              <a:t>experience</a:t>
            </a:r>
          </a:p>
          <a:p>
            <a:pPr marL="171450" lvl="0" indent="-171450">
              <a:lnSpc>
                <a:spcPct val="100000"/>
              </a:lnSpc>
              <a:spcBef>
                <a:spcPts val="0"/>
              </a:spcBef>
              <a:buClr>
                <a:srgbClr val="000000"/>
              </a:buClr>
              <a:buSzPts val="1600"/>
            </a:pPr>
            <a:endParaRPr lang="en-GB" sz="1800" dirty="0">
              <a:solidFill>
                <a:srgbClr val="621360"/>
              </a:solidFill>
            </a:endParaRPr>
          </a:p>
          <a:p>
            <a:pPr marL="0" lvl="0" indent="0">
              <a:lnSpc>
                <a:spcPct val="100000"/>
              </a:lnSpc>
              <a:spcBef>
                <a:spcPts val="0"/>
              </a:spcBef>
              <a:buClr>
                <a:srgbClr val="000000"/>
              </a:buClr>
              <a:buSzPts val="1600"/>
              <a:buNone/>
            </a:pPr>
            <a:r>
              <a:rPr lang="en-GB" sz="1800" dirty="0" smtClean="0">
                <a:solidFill>
                  <a:srgbClr val="621360"/>
                </a:solidFill>
              </a:rPr>
              <a:t>Visit </a:t>
            </a:r>
            <a:r>
              <a:rPr lang="en-GB" sz="1800" dirty="0">
                <a:solidFill>
                  <a:srgbClr val="621360"/>
                </a:solidFill>
              </a:rPr>
              <a:t>the hub here:  </a:t>
            </a:r>
            <a:r>
              <a:rPr lang="en-GB" sz="1800" dirty="0" smtClean="0">
                <a:solidFill>
                  <a:srgbClr val="621360"/>
                </a:solidFill>
                <a:hlinkClick r:id="rId3"/>
              </a:rPr>
              <a:t>port.ac.uk/VirtualHub</a:t>
            </a:r>
            <a:endParaRPr lang="en-GB" sz="1800" dirty="0">
              <a:solidFill>
                <a:srgbClr val="621360"/>
              </a:solidFill>
            </a:endParaRPr>
          </a:p>
          <a:p>
            <a:pPr marL="228600" lvl="0" indent="-76200" algn="l" rtl="0">
              <a:lnSpc>
                <a:spcPct val="90000"/>
              </a:lnSpc>
              <a:spcBef>
                <a:spcPts val="0"/>
              </a:spcBef>
              <a:spcAft>
                <a:spcPts val="0"/>
              </a:spcAft>
              <a:buClr>
                <a:srgbClr val="343434"/>
              </a:buClr>
              <a:buSzPts val="2400"/>
              <a:buNone/>
            </a:pPr>
            <a:endParaRPr sz="1800" dirty="0"/>
          </a:p>
        </p:txBody>
      </p:sp>
      <p:pic>
        <p:nvPicPr>
          <p:cNvPr id="289" name="Google Shape;289;p35"/>
          <p:cNvPicPr preferRelativeResize="0"/>
          <p:nvPr/>
        </p:nvPicPr>
        <p:blipFill>
          <a:blip r:embed="rId4">
            <a:extLst>
              <a:ext uri="{28A0092B-C50C-407E-A947-70E740481C1C}">
                <a14:useLocalDpi xmlns:a14="http://schemas.microsoft.com/office/drawing/2010/main" val="0"/>
              </a:ext>
            </a:extLst>
          </a:blip>
          <a:stretch>
            <a:fillRect/>
          </a:stretch>
        </p:blipFill>
        <p:spPr>
          <a:xfrm>
            <a:off x="6425132" y="2931945"/>
            <a:ext cx="5400000" cy="2695009"/>
          </a:xfrm>
          <a:prstGeom prst="rect">
            <a:avLst/>
          </a:prstGeom>
          <a:noFill/>
          <a:ln>
            <a:no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2948547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5"/>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000"/>
              <a:buFont typeface="Calibri"/>
              <a:buNone/>
            </a:pPr>
            <a:r>
              <a:rPr lang="en-GB" sz="9600" dirty="0" smtClean="0">
                <a:solidFill>
                  <a:schemeClr val="bg1"/>
                </a:solidFill>
                <a:effectLst>
                  <a:outerShdw blurRad="38100" dist="38100" dir="2700000" algn="tl">
                    <a:srgbClr val="000000">
                      <a:alpha val="43137"/>
                    </a:srgbClr>
                  </a:outerShdw>
                </a:effectLst>
              </a:rPr>
              <a:t>QUESTIONS?</a:t>
            </a:r>
            <a:endParaRPr sz="9600" dirty="0">
              <a:solidFill>
                <a:schemeClr val="bg1"/>
              </a:solidFill>
              <a:effectLst>
                <a:outerShdw blurRad="38100" dist="38100" dir="2700000" algn="tl">
                  <a:srgbClr val="000000">
                    <a:alpha val="43137"/>
                  </a:srgbClr>
                </a:outerShdw>
              </a:effectLst>
            </a:endParaRPr>
          </a:p>
        </p:txBody>
      </p:sp>
      <p:sp>
        <p:nvSpPr>
          <p:cNvPr id="361" name="Google Shape;361;p45"/>
          <p:cNvSpPr txBox="1">
            <a:spLocks noGrp="1"/>
          </p:cNvSpPr>
          <p:nvPr>
            <p:ph type="body" idx="1"/>
          </p:nvPr>
        </p:nvSpPr>
        <p:spPr>
          <a:xfrm>
            <a:off x="322054" y="4564614"/>
            <a:ext cx="3769377" cy="1976727"/>
          </a:xfrm>
          <a:prstGeom prst="rect">
            <a:avLst/>
          </a:prstGeom>
          <a:solidFill>
            <a:srgbClr val="621260"/>
          </a:solidFill>
          <a:ln>
            <a:noFill/>
          </a:ln>
        </p:spPr>
        <p:txBody>
          <a:bodyPr spcFirstLastPara="1" wrap="square" lIns="91425" tIns="45700" rIns="91425" bIns="45700" anchor="t" anchorCtr="0">
            <a:noAutofit/>
          </a:bodyPr>
          <a:lstStyle/>
          <a:p>
            <a:pPr marL="228600" lvl="0" indent="-76200" algn="l" rtl="0">
              <a:lnSpc>
                <a:spcPct val="90000"/>
              </a:lnSpc>
              <a:spcBef>
                <a:spcPts val="0"/>
              </a:spcBef>
              <a:spcAft>
                <a:spcPts val="0"/>
              </a:spcAft>
              <a:buClr>
                <a:schemeClr val="lt1"/>
              </a:buClr>
              <a:buSzPts val="2400"/>
              <a:buNone/>
            </a:pPr>
            <a:r>
              <a:rPr lang="en-GB" dirty="0">
                <a:solidFill>
                  <a:srgbClr val="621360"/>
                </a:solidFill>
              </a:rPr>
              <a:t>.</a:t>
            </a:r>
            <a:endParaRPr dirty="0">
              <a:solidFill>
                <a:srgbClr val="621360"/>
              </a:solidFill>
            </a:endParaRPr>
          </a:p>
        </p:txBody>
      </p:sp>
      <p:sp>
        <p:nvSpPr>
          <p:cNvPr id="12" name="Title 1"/>
          <p:cNvSpPr txBox="1">
            <a:spLocks/>
          </p:cNvSpPr>
          <p:nvPr/>
        </p:nvSpPr>
        <p:spPr>
          <a:xfrm>
            <a:off x="343356" y="5770921"/>
            <a:ext cx="4478665" cy="47105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2272"/>
              </a:lnSpc>
              <a:spcBef>
                <a:spcPts val="0"/>
              </a:spcBef>
              <a:spcAft>
                <a:spcPts val="0"/>
              </a:spcAft>
              <a:buClr>
                <a:schemeClr val="lt2"/>
              </a:buClr>
              <a:buSzPts val="4400"/>
              <a:buFont typeface="Calibri"/>
              <a:buNone/>
              <a:defRPr sz="4400" b="1" i="0" u="none" strike="noStrike" cap="none">
                <a:solidFill>
                  <a:schemeClr val="l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dirty="0" smtClean="0"/>
              <a:t>Email us:     </a:t>
            </a:r>
            <a:r>
              <a:rPr lang="en-GB" sz="1600" b="0" dirty="0" smtClean="0"/>
              <a:t>rao@port.ac.uk</a:t>
            </a:r>
            <a:endParaRPr lang="en-GB" sz="1600" b="0" dirty="0"/>
          </a:p>
        </p:txBody>
      </p:sp>
      <p:sp>
        <p:nvSpPr>
          <p:cNvPr id="13" name="Google Shape;328;g720e92db8a_0_0"/>
          <p:cNvSpPr txBox="1">
            <a:spLocks/>
          </p:cNvSpPr>
          <p:nvPr/>
        </p:nvSpPr>
        <p:spPr>
          <a:xfrm>
            <a:off x="332067" y="4985040"/>
            <a:ext cx="4478665" cy="430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2"/>
              </a:buClr>
              <a:buSzPts val="2000"/>
            </a:pPr>
            <a:r>
              <a:rPr lang="en-GB" sz="2000" b="1" dirty="0" smtClean="0">
                <a:solidFill>
                  <a:schemeClr val="lt2"/>
                </a:solidFill>
                <a:latin typeface="Calibri"/>
                <a:ea typeface="Calibri"/>
                <a:cs typeface="Calibri"/>
                <a:sym typeface="Calibri"/>
              </a:rPr>
              <a:t>Follow us:</a:t>
            </a:r>
            <a:endParaRPr lang="en-GB" sz="2000" b="1" dirty="0">
              <a:solidFill>
                <a:schemeClr val="lt2"/>
              </a:solidFill>
              <a:latin typeface="Calibri"/>
              <a:ea typeface="Calibri"/>
              <a:cs typeface="Calibri"/>
              <a:sym typeface="Calibri"/>
            </a:endParaRPr>
          </a:p>
        </p:txBody>
      </p:sp>
      <p:pic>
        <p:nvPicPr>
          <p:cNvPr id="14" name="Google Shape;329;g720e92db8a_0_0" descr="Twitter_Logo_WhiteOnImage"/>
          <p:cNvPicPr preferRelativeResize="0"/>
          <p:nvPr/>
        </p:nvPicPr>
        <p:blipFill rotWithShape="1">
          <a:blip r:embed="rId3">
            <a:alphaModFix/>
          </a:blip>
          <a:srcRect/>
          <a:stretch/>
        </p:blipFill>
        <p:spPr>
          <a:xfrm>
            <a:off x="1684118" y="5136102"/>
            <a:ext cx="201238" cy="163387"/>
          </a:xfrm>
          <a:prstGeom prst="rect">
            <a:avLst/>
          </a:prstGeom>
          <a:noFill/>
          <a:ln>
            <a:noFill/>
          </a:ln>
        </p:spPr>
      </p:pic>
      <p:pic>
        <p:nvPicPr>
          <p:cNvPr id="15" name="Google Shape;330;g720e92db8a_0_0" descr="Facebook Logo_RGB_White_1024px"/>
          <p:cNvPicPr preferRelativeResize="0"/>
          <p:nvPr/>
        </p:nvPicPr>
        <p:blipFill rotWithShape="1">
          <a:blip r:embed="rId4">
            <a:alphaModFix/>
          </a:blip>
          <a:srcRect/>
          <a:stretch/>
        </p:blipFill>
        <p:spPr>
          <a:xfrm>
            <a:off x="1696770" y="4807468"/>
            <a:ext cx="201238" cy="201238"/>
          </a:xfrm>
          <a:prstGeom prst="rect">
            <a:avLst/>
          </a:prstGeom>
          <a:noFill/>
          <a:ln>
            <a:noFill/>
          </a:ln>
        </p:spPr>
      </p:pic>
      <p:pic>
        <p:nvPicPr>
          <p:cNvPr id="16" name="Google Shape;331;g720e92db8a_0_0" descr="https://www.brit.croydon.sch.uk/_site/data/files/images/Assets/A11C821181B2E439B932794A81D9DC0E.png"/>
          <p:cNvPicPr preferRelativeResize="0"/>
          <p:nvPr/>
        </p:nvPicPr>
        <p:blipFill rotWithShape="1">
          <a:blip r:embed="rId5">
            <a:alphaModFix/>
          </a:blip>
          <a:srcRect/>
          <a:stretch/>
        </p:blipFill>
        <p:spPr>
          <a:xfrm>
            <a:off x="1684118" y="5391255"/>
            <a:ext cx="213890" cy="216240"/>
          </a:xfrm>
          <a:prstGeom prst="rect">
            <a:avLst/>
          </a:prstGeom>
          <a:noFill/>
          <a:ln>
            <a:noFill/>
          </a:ln>
        </p:spPr>
      </p:pic>
      <p:sp>
        <p:nvSpPr>
          <p:cNvPr id="17" name="Google Shape;332;g720e92db8a_0_0"/>
          <p:cNvSpPr txBox="1">
            <a:spLocks/>
          </p:cNvSpPr>
          <p:nvPr/>
        </p:nvSpPr>
        <p:spPr>
          <a:xfrm>
            <a:off x="1824774" y="4741899"/>
            <a:ext cx="2465269" cy="430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2pPr>
            <a:lvl3pPr marL="1371600" marR="0" lvl="2"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3pPr>
            <a:lvl4pPr marL="1828800" marR="0" lvl="3"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4pPr>
            <a:lvl5pPr marL="2286000" marR="0" lvl="4"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5pPr>
            <a:lvl6pPr marL="2743200" marR="0" lvl="5"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6pPr>
            <a:lvl7pPr marL="3200400" marR="0" lvl="6"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7pPr>
            <a:lvl8pPr marL="3657600" marR="0" lvl="7"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8pPr>
            <a:lvl9pPr marL="4114800" marR="0" lvl="8"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9pPr>
          </a:lstStyle>
          <a:p>
            <a:pPr marL="0" indent="0">
              <a:spcBef>
                <a:spcPts val="0"/>
              </a:spcBef>
              <a:buClr>
                <a:schemeClr val="lt2"/>
              </a:buClr>
              <a:buSzPts val="1800"/>
              <a:buFont typeface="Arial"/>
              <a:buNone/>
            </a:pPr>
            <a:r>
              <a:rPr lang="en-GB" sz="1600" dirty="0" smtClean="0">
                <a:solidFill>
                  <a:schemeClr val="lt2"/>
                </a:solidFill>
              </a:rPr>
              <a:t>UniversityofPortsmouth</a:t>
            </a:r>
            <a:endParaRPr lang="en-GB" sz="1600" dirty="0">
              <a:solidFill>
                <a:schemeClr val="lt2"/>
              </a:solidFill>
            </a:endParaRPr>
          </a:p>
        </p:txBody>
      </p:sp>
      <p:sp>
        <p:nvSpPr>
          <p:cNvPr id="18" name="Google Shape;333;g720e92db8a_0_0"/>
          <p:cNvSpPr txBox="1">
            <a:spLocks/>
          </p:cNvSpPr>
          <p:nvPr/>
        </p:nvSpPr>
        <p:spPr>
          <a:xfrm>
            <a:off x="1824774" y="5036488"/>
            <a:ext cx="2465269" cy="430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2"/>
              </a:buClr>
              <a:buSzPts val="2000"/>
              <a:buFont typeface="Arial"/>
              <a:buNone/>
              <a:defRPr sz="2000" b="0" i="0" u="none" strike="noStrike" cap="none">
                <a:solidFill>
                  <a:schemeClr val="lt2"/>
                </a:solidFill>
                <a:latin typeface="Calibri"/>
                <a:ea typeface="Calibri"/>
                <a:cs typeface="Calibri"/>
                <a:sym typeface="Calibri"/>
              </a:defRPr>
            </a:lvl1pPr>
            <a:lvl2pPr marL="914400" marR="0" lvl="1" indent="-342900" algn="l" rtl="0">
              <a:lnSpc>
                <a:spcPct val="90000"/>
              </a:lnSpc>
              <a:spcBef>
                <a:spcPts val="500"/>
              </a:spcBef>
              <a:spcAft>
                <a:spcPts val="0"/>
              </a:spcAft>
              <a:buClr>
                <a:srgbClr val="343434"/>
              </a:buClr>
              <a:buSzPts val="1800"/>
              <a:buFont typeface="Arial"/>
              <a:buChar char="•"/>
              <a:defRPr sz="1800" b="0" i="0" u="none" strike="noStrike" cap="none">
                <a:solidFill>
                  <a:srgbClr val="343434"/>
                </a:solidFill>
                <a:latin typeface="Calibri"/>
                <a:ea typeface="Calibri"/>
                <a:cs typeface="Calibri"/>
                <a:sym typeface="Calibri"/>
              </a:defRPr>
            </a:lvl2pPr>
            <a:lvl3pPr marL="1371600" marR="0" lvl="2" indent="-330200" algn="l" rtl="0">
              <a:lnSpc>
                <a:spcPct val="90000"/>
              </a:lnSpc>
              <a:spcBef>
                <a:spcPts val="500"/>
              </a:spcBef>
              <a:spcAft>
                <a:spcPts val="0"/>
              </a:spcAft>
              <a:buClr>
                <a:srgbClr val="343434"/>
              </a:buClr>
              <a:buSzPts val="1600"/>
              <a:buFont typeface="Arial"/>
              <a:buChar char="•"/>
              <a:defRPr sz="1600" b="0" i="0" u="none" strike="noStrike" cap="none">
                <a:solidFill>
                  <a:srgbClr val="343434"/>
                </a:solidFill>
                <a:latin typeface="Calibri"/>
                <a:ea typeface="Calibri"/>
                <a:cs typeface="Calibri"/>
                <a:sym typeface="Calibri"/>
              </a:defRPr>
            </a:lvl3pPr>
            <a:lvl4pPr marL="1828800" marR="0" lvl="3" indent="-317500" algn="l" rtl="0">
              <a:lnSpc>
                <a:spcPct val="90000"/>
              </a:lnSpc>
              <a:spcBef>
                <a:spcPts val="500"/>
              </a:spcBef>
              <a:spcAft>
                <a:spcPts val="0"/>
              </a:spcAft>
              <a:buClr>
                <a:srgbClr val="343434"/>
              </a:buClr>
              <a:buSzPts val="1400"/>
              <a:buFont typeface="Arial"/>
              <a:buChar char="•"/>
              <a:defRPr sz="1400" b="0" i="0" u="none" strike="noStrike" cap="none">
                <a:solidFill>
                  <a:srgbClr val="343434"/>
                </a:solidFill>
                <a:latin typeface="Calibri"/>
                <a:ea typeface="Calibri"/>
                <a:cs typeface="Calibri"/>
                <a:sym typeface="Calibri"/>
              </a:defRPr>
            </a:lvl4pPr>
            <a:lvl5pPr marL="2286000" marR="0" lvl="4" indent="-317500" algn="l" rtl="0">
              <a:lnSpc>
                <a:spcPct val="90000"/>
              </a:lnSpc>
              <a:spcBef>
                <a:spcPts val="500"/>
              </a:spcBef>
              <a:spcAft>
                <a:spcPts val="0"/>
              </a:spcAft>
              <a:buClr>
                <a:srgbClr val="343434"/>
              </a:buClr>
              <a:buSzPts val="1400"/>
              <a:buFont typeface="Arial"/>
              <a:buChar char="•"/>
              <a:defRPr sz="1400" b="0" i="0" u="none" strike="noStrike" cap="none">
                <a:solidFill>
                  <a:srgbClr val="343434"/>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800"/>
            </a:pPr>
            <a:r>
              <a:rPr lang="en-GB" sz="1600" dirty="0" smtClean="0"/>
              <a:t>@portsmouthuni</a:t>
            </a:r>
            <a:endParaRPr lang="en-GB" sz="1600" dirty="0"/>
          </a:p>
        </p:txBody>
      </p:sp>
      <p:sp>
        <p:nvSpPr>
          <p:cNvPr id="19" name="Google Shape;334;g720e92db8a_0_0"/>
          <p:cNvSpPr txBox="1">
            <a:spLocks/>
          </p:cNvSpPr>
          <p:nvPr/>
        </p:nvSpPr>
        <p:spPr>
          <a:xfrm>
            <a:off x="1824774" y="5340610"/>
            <a:ext cx="2465269" cy="35209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2"/>
              </a:buClr>
              <a:buSzPts val="2000"/>
              <a:buFont typeface="Arial"/>
              <a:buNone/>
              <a:defRPr sz="2000" b="0" i="0" u="none" strike="noStrike" cap="none">
                <a:solidFill>
                  <a:schemeClr val="lt2"/>
                </a:solidFill>
                <a:latin typeface="Calibri"/>
                <a:ea typeface="Calibri"/>
                <a:cs typeface="Calibri"/>
                <a:sym typeface="Calibri"/>
              </a:defRPr>
            </a:lvl1pPr>
            <a:lvl2pPr marL="914400" marR="0" lvl="1" indent="-342900" algn="l" rtl="0">
              <a:lnSpc>
                <a:spcPct val="90000"/>
              </a:lnSpc>
              <a:spcBef>
                <a:spcPts val="500"/>
              </a:spcBef>
              <a:spcAft>
                <a:spcPts val="0"/>
              </a:spcAft>
              <a:buClr>
                <a:srgbClr val="343434"/>
              </a:buClr>
              <a:buSzPts val="1800"/>
              <a:buFont typeface="Arial"/>
              <a:buChar char="•"/>
              <a:defRPr sz="1800" b="0" i="0" u="none" strike="noStrike" cap="none">
                <a:solidFill>
                  <a:srgbClr val="343434"/>
                </a:solidFill>
                <a:latin typeface="Calibri"/>
                <a:ea typeface="Calibri"/>
                <a:cs typeface="Calibri"/>
                <a:sym typeface="Calibri"/>
              </a:defRPr>
            </a:lvl2pPr>
            <a:lvl3pPr marL="1371600" marR="0" lvl="2" indent="-330200" algn="l" rtl="0">
              <a:lnSpc>
                <a:spcPct val="90000"/>
              </a:lnSpc>
              <a:spcBef>
                <a:spcPts val="500"/>
              </a:spcBef>
              <a:spcAft>
                <a:spcPts val="0"/>
              </a:spcAft>
              <a:buClr>
                <a:srgbClr val="343434"/>
              </a:buClr>
              <a:buSzPts val="1600"/>
              <a:buFont typeface="Arial"/>
              <a:buChar char="•"/>
              <a:defRPr sz="1600" b="0" i="0" u="none" strike="noStrike" cap="none">
                <a:solidFill>
                  <a:srgbClr val="343434"/>
                </a:solidFill>
                <a:latin typeface="Calibri"/>
                <a:ea typeface="Calibri"/>
                <a:cs typeface="Calibri"/>
                <a:sym typeface="Calibri"/>
              </a:defRPr>
            </a:lvl3pPr>
            <a:lvl4pPr marL="1828800" marR="0" lvl="3" indent="-317500" algn="l" rtl="0">
              <a:lnSpc>
                <a:spcPct val="90000"/>
              </a:lnSpc>
              <a:spcBef>
                <a:spcPts val="500"/>
              </a:spcBef>
              <a:spcAft>
                <a:spcPts val="0"/>
              </a:spcAft>
              <a:buClr>
                <a:srgbClr val="343434"/>
              </a:buClr>
              <a:buSzPts val="1400"/>
              <a:buFont typeface="Arial"/>
              <a:buChar char="•"/>
              <a:defRPr sz="1400" b="0" i="0" u="none" strike="noStrike" cap="none">
                <a:solidFill>
                  <a:srgbClr val="343434"/>
                </a:solidFill>
                <a:latin typeface="Calibri"/>
                <a:ea typeface="Calibri"/>
                <a:cs typeface="Calibri"/>
                <a:sym typeface="Calibri"/>
              </a:defRPr>
            </a:lvl4pPr>
            <a:lvl5pPr marL="2286000" marR="0" lvl="4" indent="-317500" algn="l" rtl="0">
              <a:lnSpc>
                <a:spcPct val="90000"/>
              </a:lnSpc>
              <a:spcBef>
                <a:spcPts val="500"/>
              </a:spcBef>
              <a:spcAft>
                <a:spcPts val="0"/>
              </a:spcAft>
              <a:buClr>
                <a:srgbClr val="343434"/>
              </a:buClr>
              <a:buSzPts val="1400"/>
              <a:buFont typeface="Arial"/>
              <a:buChar char="•"/>
              <a:defRPr sz="1400" b="0" i="0" u="none" strike="noStrike" cap="none">
                <a:solidFill>
                  <a:srgbClr val="343434"/>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800"/>
            </a:pPr>
            <a:r>
              <a:rPr lang="en-GB" sz="1600" dirty="0" smtClean="0"/>
              <a:t>@portsmouthuni</a:t>
            </a:r>
            <a:endParaRPr lang="en-GB" sz="1600" dirty="0"/>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pic>
        <p:nvPicPr>
          <p:cNvPr id="21" name="Picture 20"/>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8154835" y="5655468"/>
            <a:ext cx="1080000" cy="900000"/>
          </a:xfrm>
          <a:prstGeom prst="rect">
            <a:avLst/>
          </a:prstGeom>
        </p:spPr>
      </p:pic>
      <p:pic>
        <p:nvPicPr>
          <p:cNvPr id="22" name="Picture 21"/>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6896438" y="5656585"/>
            <a:ext cx="1080000" cy="900000"/>
          </a:xfrm>
          <a:prstGeom prst="rect">
            <a:avLst/>
          </a:prstGeom>
        </p:spPr>
      </p:pic>
      <p:pic>
        <p:nvPicPr>
          <p:cNvPr id="26" name="Picture 25"/>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4176518" y="5655468"/>
            <a:ext cx="1080000" cy="900000"/>
          </a:xfrm>
          <a:prstGeom prst="rect">
            <a:avLst/>
          </a:prstGeom>
        </p:spPr>
      </p:pic>
      <p:pic>
        <p:nvPicPr>
          <p:cNvPr id="27" name="Picture 26"/>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a:xfrm>
            <a:off x="5332338" y="5648070"/>
            <a:ext cx="1395034" cy="900000"/>
          </a:xfrm>
          <a:prstGeom prst="rect">
            <a:avLst/>
          </a:prstGeom>
        </p:spPr>
      </p:pic>
      <p:pic>
        <p:nvPicPr>
          <p:cNvPr id="2" name="Picture 1"/>
          <p:cNvPicPr preferRelativeResize="0">
            <a:picLocks/>
          </p:cNvPicPr>
          <p:nvPr/>
        </p:nvPicPr>
        <p:blipFill>
          <a:blip r:embed="rId11" cstate="print">
            <a:extLst>
              <a:ext uri="{28A0092B-C50C-407E-A947-70E740481C1C}">
                <a14:useLocalDpi xmlns:a14="http://schemas.microsoft.com/office/drawing/2010/main" val="0"/>
              </a:ext>
            </a:extLst>
          </a:blip>
          <a:stretch>
            <a:fillRect/>
          </a:stretch>
        </p:blipFill>
        <p:spPr>
          <a:xfrm>
            <a:off x="9375908" y="5660003"/>
            <a:ext cx="1080000" cy="900000"/>
          </a:xfrm>
          <a:prstGeom prst="rect">
            <a:avLst/>
          </a:prstGeom>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75908" y="1991376"/>
            <a:ext cx="2816092" cy="2816092"/>
          </a:xfrm>
          <a:prstGeom prst="rect">
            <a:avLst/>
          </a:prstGeom>
        </p:spPr>
      </p:pic>
    </p:spTree>
    <p:extLst>
      <p:ext uri="{BB962C8B-B14F-4D97-AF65-F5344CB8AC3E}">
        <p14:creationId xmlns:p14="http://schemas.microsoft.com/office/powerpoint/2010/main" val="52673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59"/>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1947" y="177387"/>
            <a:ext cx="1007999" cy="360000"/>
          </a:xfrm>
          <a:prstGeom prst="rect">
            <a:avLst/>
          </a:prstGeom>
        </p:spPr>
      </p:pic>
      <p:sp>
        <p:nvSpPr>
          <p:cNvPr id="14" name="Google Shape;361;p45"/>
          <p:cNvSpPr txBox="1">
            <a:spLocks/>
          </p:cNvSpPr>
          <p:nvPr/>
        </p:nvSpPr>
        <p:spPr>
          <a:xfrm>
            <a:off x="239136" y="4342451"/>
            <a:ext cx="4465637" cy="2257425"/>
          </a:xfrm>
          <a:prstGeom prst="rect">
            <a:avLst/>
          </a:prstGeom>
          <a:solidFill>
            <a:srgbClr val="621260"/>
          </a:solidFill>
          <a:ln>
            <a:noFill/>
          </a:ln>
        </p:spPr>
        <p:txBody>
          <a:bodyPr spcFirstLastPara="1" vert="horz" wrap="square" lIns="91425" tIns="45700" rIns="91425" bIns="45700" rtlCol="0" anchor="ctr" anchorCtr="0">
            <a:noAutofit/>
          </a:bodyPr>
          <a:lstStyle>
            <a:lvl1pPr marL="457200" marR="0" lvl="0" indent="-381000" algn="l" defTabSz="914400" rtl="0" eaLnBrk="1" latinLnBrk="0" hangingPunct="1">
              <a:lnSpc>
                <a:spcPct val="90000"/>
              </a:lnSpc>
              <a:spcBef>
                <a:spcPts val="1000"/>
              </a:spcBef>
              <a:spcAft>
                <a:spcPts val="0"/>
              </a:spcAft>
              <a:buClr>
                <a:schemeClr val="lt1"/>
              </a:buClr>
              <a:buSzPts val="2400"/>
              <a:buFont typeface="Arial"/>
              <a:buChar char="•"/>
              <a:defRPr sz="2400" b="0" i="0" u="none" strike="noStrike" kern="1200" cap="none">
                <a:solidFill>
                  <a:schemeClr val="lt1"/>
                </a:solidFill>
                <a:latin typeface="Calibri"/>
                <a:ea typeface="Calibri"/>
                <a:cs typeface="Calibri"/>
                <a:sym typeface="Calibri"/>
              </a:defRPr>
            </a:lvl1pPr>
            <a:lvl2pPr marL="914400" marR="0" lvl="1"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2pPr>
            <a:lvl3pPr marL="1371600" marR="0" lvl="2"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3pPr>
            <a:lvl4pPr marL="1828800" marR="0" lvl="3"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4pPr>
            <a:lvl5pPr marL="2286000" marR="0" lvl="4"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5pPr>
            <a:lvl6pPr marL="2743200" marR="0" lvl="5"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6pPr>
            <a:lvl7pPr marL="3200400" marR="0" lvl="6"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7pPr>
            <a:lvl8pPr marL="3657600" marR="0" lvl="7"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8pPr>
            <a:lvl9pPr marL="4114800" marR="0" lvl="8" indent="-355600" algn="l" defTabSz="914400" rtl="0" eaLnBrk="1" latinLnBrk="0" hangingPunct="1">
              <a:lnSpc>
                <a:spcPct val="90000"/>
              </a:lnSpc>
              <a:spcBef>
                <a:spcPts val="500"/>
              </a:spcBef>
              <a:spcAft>
                <a:spcPts val="0"/>
              </a:spcAft>
              <a:buClr>
                <a:srgbClr val="FFFFFF"/>
              </a:buClr>
              <a:buSzPts val="2000"/>
              <a:buFont typeface="Arial"/>
              <a:buChar char="•"/>
              <a:defRPr sz="2000" b="0" i="0" u="none" strike="noStrike" kern="1200" cap="none">
                <a:solidFill>
                  <a:srgbClr val="FFFFFF"/>
                </a:solidFill>
                <a:latin typeface="Calibri"/>
                <a:ea typeface="Calibri"/>
                <a:cs typeface="Calibri"/>
                <a:sym typeface="Calibri"/>
              </a:defRPr>
            </a:lvl9pPr>
          </a:lstStyle>
          <a:p>
            <a:pPr marL="228600" indent="-76200" algn="ctr">
              <a:spcBef>
                <a:spcPts val="0"/>
              </a:spcBef>
              <a:buFont typeface="Arial"/>
              <a:buNone/>
            </a:pPr>
            <a:r>
              <a:rPr lang="en-GB" sz="4000" b="1" dirty="0" smtClean="0"/>
              <a:t>ACADEMIC</a:t>
            </a:r>
          </a:p>
          <a:p>
            <a:pPr marL="228600" indent="-76200" algn="ctr">
              <a:spcBef>
                <a:spcPts val="0"/>
              </a:spcBef>
              <a:buFont typeface="Arial"/>
              <a:buNone/>
            </a:pPr>
            <a:r>
              <a:rPr lang="en-GB" sz="2000" b="1" dirty="0" smtClean="0"/>
              <a:t>Become an expert in your subject</a:t>
            </a:r>
            <a:endParaRPr lang="en-GB" sz="2000" b="1" dirty="0"/>
          </a:p>
        </p:txBody>
      </p:sp>
    </p:spTree>
    <p:extLst>
      <p:ext uri="{BB962C8B-B14F-4D97-AF65-F5344CB8AC3E}">
        <p14:creationId xmlns:p14="http://schemas.microsoft.com/office/powerpoint/2010/main" val="25488153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263" y="290402"/>
            <a:ext cx="3541783" cy="1264923"/>
          </a:xfrm>
          <a:prstGeom prst="rect">
            <a:avLst/>
          </a:prstGeom>
        </p:spPr>
      </p:pic>
      <p:sp>
        <p:nvSpPr>
          <p:cNvPr id="4" name="Google Shape;383;p49"/>
          <p:cNvSpPr txBox="1">
            <a:spLocks noGrp="1"/>
          </p:cNvSpPr>
          <p:nvPr>
            <p:ph type="title"/>
          </p:nvPr>
        </p:nvSpPr>
        <p:spPr>
          <a:xfrm>
            <a:off x="1423587" y="2280356"/>
            <a:ext cx="6322538" cy="11853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000"/>
              <a:buFont typeface="Calibri"/>
              <a:buNone/>
            </a:pPr>
            <a:r>
              <a:rPr lang="en-GB" sz="8800" dirty="0" smtClean="0"/>
              <a:t>THANK YOU!</a:t>
            </a:r>
            <a:endParaRPr sz="8800" dirty="0"/>
          </a:p>
        </p:txBody>
      </p:sp>
      <p:pic>
        <p:nvPicPr>
          <p:cNvPr id="5" name="Picture 4"/>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5392970" y="5655468"/>
            <a:ext cx="1080000" cy="900000"/>
          </a:xfrm>
          <a:prstGeom prst="rect">
            <a:avLst/>
          </a:prstGeom>
        </p:spPr>
      </p:pic>
      <p:pic>
        <p:nvPicPr>
          <p:cNvPr id="6" name="Picture 5"/>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4134573" y="5656585"/>
            <a:ext cx="1080000" cy="900000"/>
          </a:xfrm>
          <a:prstGeom prst="rect">
            <a:avLst/>
          </a:prstGeom>
        </p:spPr>
      </p:pic>
      <p:pic>
        <p:nvPicPr>
          <p:cNvPr id="7" name="Picture 6"/>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1414653" y="5655468"/>
            <a:ext cx="1080000" cy="900000"/>
          </a:xfrm>
          <a:prstGeom prst="rect">
            <a:avLst/>
          </a:prstGeom>
        </p:spPr>
      </p:pic>
      <p:pic>
        <p:nvPicPr>
          <p:cNvPr id="8" name="Picture 7"/>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570473" y="5648070"/>
            <a:ext cx="1395034" cy="900000"/>
          </a:xfrm>
          <a:prstGeom prst="rect">
            <a:avLst/>
          </a:prstGeom>
        </p:spPr>
      </p:pic>
      <p:pic>
        <p:nvPicPr>
          <p:cNvPr id="9" name="Picture 8"/>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6576725" y="5660003"/>
            <a:ext cx="1080000" cy="900000"/>
          </a:xfrm>
          <a:prstGeom prst="rect">
            <a:avLst/>
          </a:prstGeom>
        </p:spPr>
      </p:pic>
    </p:spTree>
    <p:extLst>
      <p:ext uri="{BB962C8B-B14F-4D97-AF65-F5344CB8AC3E}">
        <p14:creationId xmlns:p14="http://schemas.microsoft.com/office/powerpoint/2010/main" val="8254088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GB" dirty="0" smtClean="0">
                <a:solidFill>
                  <a:srgbClr val="621360"/>
                </a:solidFill>
              </a:rPr>
              <a:t>YOUR BEST BEGINS WITH DEVELOPING YOUR ACADEMIC EXPERIENCE</a:t>
            </a:r>
            <a:endParaRPr lang="en-GB" dirty="0">
              <a:solidFill>
                <a:srgbClr val="62136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
        <p:nvSpPr>
          <p:cNvPr id="6" name="Rectangle 5"/>
          <p:cNvSpPr/>
          <p:nvPr/>
        </p:nvSpPr>
        <p:spPr>
          <a:xfrm>
            <a:off x="2055816" y="2160674"/>
            <a:ext cx="8067802" cy="3785652"/>
          </a:xfrm>
          <a:prstGeom prst="rect">
            <a:avLst/>
          </a:prstGeom>
        </p:spPr>
        <p:txBody>
          <a:bodyPr wrap="square">
            <a:spAutoFit/>
          </a:bodyPr>
          <a:lstStyle/>
          <a:p>
            <a:r>
              <a:rPr lang="en-GB" sz="2400" b="1" dirty="0">
                <a:ea typeface="Century Gothic"/>
                <a:cs typeface="Century Gothic"/>
                <a:sym typeface="Century Gothic"/>
              </a:rPr>
              <a:t>Adult </a:t>
            </a:r>
            <a:r>
              <a:rPr lang="en-GB" sz="2400" b="1" dirty="0" smtClean="0">
                <a:ea typeface="Century Gothic"/>
                <a:cs typeface="Century Gothic"/>
                <a:sym typeface="Century Gothic"/>
              </a:rPr>
              <a:t>Nursing </a:t>
            </a:r>
            <a:r>
              <a:rPr lang="en-GB" sz="2400" b="1" dirty="0" smtClean="0">
                <a:solidFill>
                  <a:srgbClr val="50BCBE"/>
                </a:solidFill>
                <a:ea typeface="Century Gothic"/>
                <a:cs typeface="Century Gothic"/>
                <a:sym typeface="Century Gothic"/>
              </a:rPr>
              <a:t>American Studies </a:t>
            </a:r>
            <a:r>
              <a:rPr lang="en-GB" sz="2400" b="1" dirty="0" smtClean="0">
                <a:ea typeface="Century Gothic"/>
                <a:cs typeface="Century Gothic"/>
                <a:sym typeface="Century Gothic"/>
              </a:rPr>
              <a:t>Architecture</a:t>
            </a:r>
            <a:r>
              <a:rPr lang="en-GB" sz="2400" b="1" dirty="0" smtClean="0">
                <a:solidFill>
                  <a:srgbClr val="50BCBE"/>
                </a:solidFill>
                <a:ea typeface="Century Gothic"/>
                <a:cs typeface="Century Gothic"/>
                <a:sym typeface="Century Gothic"/>
              </a:rPr>
              <a:t> </a:t>
            </a:r>
            <a:r>
              <a:rPr lang="en-GB" sz="2400" b="1" dirty="0">
                <a:solidFill>
                  <a:srgbClr val="50BCBE"/>
                </a:solidFill>
                <a:ea typeface="Century Gothic"/>
                <a:cs typeface="Century Gothic"/>
                <a:sym typeface="Century Gothic"/>
              </a:rPr>
              <a:t>Biomedical Science </a:t>
            </a:r>
            <a:r>
              <a:rPr lang="en-GB" sz="2400" b="1" dirty="0" smtClean="0">
                <a:ea typeface="Century Gothic"/>
                <a:cs typeface="Century Gothic"/>
                <a:sym typeface="Century Gothic"/>
              </a:rPr>
              <a:t>Computer </a:t>
            </a:r>
            <a:r>
              <a:rPr lang="en-GB" sz="2400" b="1" dirty="0">
                <a:ea typeface="Century Gothic"/>
                <a:cs typeface="Century Gothic"/>
                <a:sym typeface="Century Gothic"/>
              </a:rPr>
              <a:t>Games </a:t>
            </a:r>
            <a:r>
              <a:rPr lang="en-GB" sz="2400" b="1" dirty="0" smtClean="0">
                <a:ea typeface="Century Gothic"/>
                <a:cs typeface="Century Gothic"/>
                <a:sym typeface="Century Gothic"/>
              </a:rPr>
              <a:t>Enterprise </a:t>
            </a:r>
            <a:r>
              <a:rPr lang="en-GB" sz="2400" b="1" dirty="0">
                <a:solidFill>
                  <a:srgbClr val="50BCBE"/>
                </a:solidFill>
                <a:ea typeface="Century Gothic"/>
                <a:cs typeface="Century Gothic"/>
                <a:sym typeface="Century Gothic"/>
              </a:rPr>
              <a:t>Criminology </a:t>
            </a:r>
            <a:r>
              <a:rPr lang="en-GB" sz="2400" b="1" dirty="0">
                <a:ea typeface="Century Gothic"/>
                <a:cs typeface="Century Gothic"/>
                <a:sym typeface="Century Gothic"/>
              </a:rPr>
              <a:t>Creative Writing </a:t>
            </a:r>
            <a:r>
              <a:rPr lang="en-GB" sz="2400" b="1" dirty="0">
                <a:solidFill>
                  <a:srgbClr val="50BCBE"/>
                </a:solidFill>
                <a:ea typeface="Century Gothic"/>
                <a:cs typeface="Century Gothic"/>
                <a:sym typeface="Century Gothic"/>
              </a:rPr>
              <a:t>Dental Hygiene and Therapy </a:t>
            </a:r>
            <a:r>
              <a:rPr lang="en-GB" sz="2400" b="1" dirty="0">
                <a:ea typeface="Century Gothic"/>
                <a:cs typeface="Century Gothic"/>
                <a:sym typeface="Century Gothic"/>
              </a:rPr>
              <a:t>Early Childhood Studies </a:t>
            </a:r>
            <a:r>
              <a:rPr lang="en-GB" sz="2400" b="1" dirty="0">
                <a:solidFill>
                  <a:srgbClr val="50BCBE"/>
                </a:solidFill>
                <a:ea typeface="Century Gothic"/>
                <a:cs typeface="Century Gothic"/>
                <a:sym typeface="Century Gothic"/>
              </a:rPr>
              <a:t>Civil Engineering </a:t>
            </a:r>
            <a:r>
              <a:rPr lang="en-GB" sz="2400" b="1" dirty="0">
                <a:ea typeface="Century Gothic"/>
                <a:cs typeface="Century Gothic"/>
                <a:sym typeface="Century Gothic"/>
              </a:rPr>
              <a:t>Forensic Computing</a:t>
            </a:r>
            <a:r>
              <a:rPr lang="en-GB" sz="2400" b="1" dirty="0">
                <a:solidFill>
                  <a:srgbClr val="50BCBE"/>
                </a:solidFill>
                <a:ea typeface="Century Gothic"/>
                <a:cs typeface="Century Gothic"/>
                <a:sym typeface="Century Gothic"/>
              </a:rPr>
              <a:t> Geological Hazards </a:t>
            </a:r>
            <a:r>
              <a:rPr lang="en-GB" sz="2400" b="1" dirty="0">
                <a:ea typeface="Century Gothic"/>
                <a:cs typeface="Century Gothic"/>
                <a:sym typeface="Century Gothic"/>
              </a:rPr>
              <a:t>Hospitality Management </a:t>
            </a:r>
            <a:r>
              <a:rPr lang="en-GB" sz="2400" b="1" dirty="0">
                <a:solidFill>
                  <a:srgbClr val="50BCBE"/>
                </a:solidFill>
                <a:ea typeface="Century Gothic"/>
                <a:cs typeface="Century Gothic"/>
                <a:sym typeface="Century Gothic"/>
              </a:rPr>
              <a:t>Human Resource Management </a:t>
            </a:r>
            <a:r>
              <a:rPr lang="en-GB" sz="2400" b="1" dirty="0">
                <a:ea typeface="Century Gothic"/>
                <a:cs typeface="Century Gothic"/>
                <a:sym typeface="Century Gothic"/>
              </a:rPr>
              <a:t>Illustration</a:t>
            </a:r>
            <a:r>
              <a:rPr lang="en-GB" sz="2400" b="1" dirty="0">
                <a:solidFill>
                  <a:srgbClr val="50BCBE"/>
                </a:solidFill>
                <a:ea typeface="Century Gothic"/>
                <a:cs typeface="Century Gothic"/>
                <a:sym typeface="Century Gothic"/>
              </a:rPr>
              <a:t> </a:t>
            </a:r>
            <a:r>
              <a:rPr lang="en-GB" sz="2400" b="1" dirty="0" smtClean="0">
                <a:solidFill>
                  <a:srgbClr val="50BCBE"/>
                </a:solidFill>
                <a:ea typeface="Century Gothic"/>
                <a:cs typeface="Century Gothic"/>
                <a:sym typeface="Century Gothic"/>
              </a:rPr>
              <a:t>Innovation </a:t>
            </a:r>
            <a:r>
              <a:rPr lang="en-GB" sz="2400" b="1" dirty="0">
                <a:solidFill>
                  <a:srgbClr val="50BCBE"/>
                </a:solidFill>
                <a:ea typeface="Century Gothic"/>
                <a:cs typeface="Century Gothic"/>
                <a:sym typeface="Century Gothic"/>
              </a:rPr>
              <a:t>Engineering </a:t>
            </a:r>
            <a:r>
              <a:rPr lang="en-GB" sz="2400" b="1" dirty="0">
                <a:ea typeface="Century Gothic"/>
                <a:cs typeface="Century Gothic"/>
                <a:sym typeface="Century Gothic"/>
              </a:rPr>
              <a:t>International Relations </a:t>
            </a:r>
            <a:r>
              <a:rPr lang="en-GB" sz="2400" b="1" dirty="0">
                <a:solidFill>
                  <a:srgbClr val="50BCBE"/>
                </a:solidFill>
                <a:ea typeface="Century Gothic"/>
                <a:cs typeface="Century Gothic"/>
                <a:sym typeface="Century Gothic"/>
              </a:rPr>
              <a:t>Journalism </a:t>
            </a:r>
            <a:r>
              <a:rPr lang="en-GB" sz="2400" b="1" dirty="0">
                <a:ea typeface="Century Gothic"/>
                <a:cs typeface="Century Gothic"/>
                <a:sym typeface="Century Gothic"/>
              </a:rPr>
              <a:t>Applied Languages</a:t>
            </a:r>
            <a:r>
              <a:rPr lang="en-GB" sz="2400" b="1" dirty="0">
                <a:solidFill>
                  <a:srgbClr val="50BCBE"/>
                </a:solidFill>
                <a:ea typeface="Century Gothic"/>
                <a:cs typeface="Century Gothic"/>
                <a:sym typeface="Century Gothic"/>
              </a:rPr>
              <a:t> Marketing </a:t>
            </a:r>
            <a:r>
              <a:rPr lang="en-GB" sz="2400" b="1" dirty="0">
                <a:ea typeface="Century Gothic"/>
                <a:cs typeface="Century Gothic"/>
                <a:sym typeface="Century Gothic"/>
              </a:rPr>
              <a:t>Operating Department Practice </a:t>
            </a:r>
            <a:r>
              <a:rPr lang="en-GB" sz="2400" b="1" dirty="0">
                <a:solidFill>
                  <a:srgbClr val="50BCBE"/>
                </a:solidFill>
                <a:ea typeface="Century Gothic"/>
                <a:cs typeface="Century Gothic"/>
                <a:sym typeface="Century Gothic"/>
              </a:rPr>
              <a:t>Palaeontology </a:t>
            </a:r>
            <a:r>
              <a:rPr lang="en-GB" sz="2400" b="1" dirty="0">
                <a:ea typeface="Century Gothic"/>
                <a:cs typeface="Century Gothic"/>
                <a:sym typeface="Century Gothic"/>
              </a:rPr>
              <a:t>Product Design</a:t>
            </a:r>
            <a:r>
              <a:rPr lang="en-GB" sz="2400" b="1" dirty="0">
                <a:solidFill>
                  <a:srgbClr val="50BCBE"/>
                </a:solidFill>
                <a:ea typeface="Century Gothic"/>
                <a:cs typeface="Century Gothic"/>
                <a:sym typeface="Century Gothic"/>
              </a:rPr>
              <a:t> Quantity Surveying </a:t>
            </a:r>
            <a:r>
              <a:rPr lang="en-GB" sz="2400" b="1" dirty="0">
                <a:ea typeface="Century Gothic"/>
                <a:cs typeface="Century Gothic"/>
                <a:sym typeface="Century Gothic"/>
              </a:rPr>
              <a:t>Social Work </a:t>
            </a:r>
            <a:r>
              <a:rPr lang="en-GB" sz="2400" b="1" dirty="0">
                <a:solidFill>
                  <a:srgbClr val="50BCBE"/>
                </a:solidFill>
                <a:ea typeface="Century Gothic"/>
                <a:cs typeface="Century Gothic"/>
                <a:sym typeface="Century Gothic"/>
              </a:rPr>
              <a:t>Sport and Exercise Science </a:t>
            </a:r>
            <a:r>
              <a:rPr lang="en-GB" sz="2400" b="1" dirty="0">
                <a:ea typeface="Century Gothic"/>
                <a:cs typeface="Century Gothic"/>
                <a:sym typeface="Century Gothic"/>
              </a:rPr>
              <a:t>Therapeutic Radiography </a:t>
            </a:r>
            <a:r>
              <a:rPr lang="en-GB" sz="2400" b="1" dirty="0">
                <a:solidFill>
                  <a:srgbClr val="50BCBE"/>
                </a:solidFill>
                <a:ea typeface="Century Gothic"/>
                <a:cs typeface="Century Gothic"/>
                <a:sym typeface="Century Gothic"/>
              </a:rPr>
              <a:t>Web Technologies</a:t>
            </a:r>
            <a:endParaRPr lang="en-GB" sz="2400" b="1" dirty="0"/>
          </a:p>
        </p:txBody>
      </p:sp>
    </p:spTree>
    <p:extLst>
      <p:ext uri="{BB962C8B-B14F-4D97-AF65-F5344CB8AC3E}">
        <p14:creationId xmlns:p14="http://schemas.microsoft.com/office/powerpoint/2010/main" val="2547570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GB" dirty="0" smtClean="0">
                <a:solidFill>
                  <a:srgbClr val="621360"/>
                </a:solidFill>
              </a:rPr>
              <a:t>LEARNING AND TEACHING AT UNIVERSITY</a:t>
            </a:r>
            <a:endParaRPr dirty="0">
              <a:solidFill>
                <a:srgbClr val="62136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grpSp>
        <p:nvGrpSpPr>
          <p:cNvPr id="6" name="Group 5"/>
          <p:cNvGrpSpPr/>
          <p:nvPr/>
        </p:nvGrpSpPr>
        <p:grpSpPr>
          <a:xfrm>
            <a:off x="1288545" y="2112451"/>
            <a:ext cx="2927849" cy="2856285"/>
            <a:chOff x="3493426" y="2392691"/>
            <a:chExt cx="953389" cy="871946"/>
          </a:xfrm>
          <a:solidFill>
            <a:srgbClr val="621360"/>
          </a:solidFill>
        </p:grpSpPr>
        <p:sp>
          <p:nvSpPr>
            <p:cNvPr id="8" name="Google Shape;263;p23"/>
            <p:cNvSpPr/>
            <p:nvPr/>
          </p:nvSpPr>
          <p:spPr>
            <a:xfrm>
              <a:off x="3493426" y="2392691"/>
              <a:ext cx="953389" cy="871946"/>
            </a:xfrm>
            <a:prstGeom prst="ellipse">
              <a:avLst/>
            </a:prstGeom>
            <a:grpFill/>
            <a:ln w="571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i="0" u="none" strike="noStrike" kern="1200" cap="none" spc="0" normalizeH="0" baseline="0" noProof="0" dirty="0">
                <a:ln>
                  <a:noFill/>
                </a:ln>
                <a:solidFill>
                  <a:srgbClr val="000000"/>
                </a:solidFill>
                <a:effectLst/>
                <a:uLnTx/>
                <a:uFillTx/>
                <a:latin typeface="+mn-lt"/>
                <a:ea typeface="Roboto Condensed"/>
                <a:cs typeface="Roboto Condensed"/>
                <a:sym typeface="Roboto Condensed"/>
              </a:endParaRPr>
            </a:p>
          </p:txBody>
        </p:sp>
        <p:sp>
          <p:nvSpPr>
            <p:cNvPr id="9" name="TextBox 8"/>
            <p:cNvSpPr txBox="1"/>
            <p:nvPr/>
          </p:nvSpPr>
          <p:spPr>
            <a:xfrm>
              <a:off x="3550939" y="2880604"/>
              <a:ext cx="838362" cy="245921"/>
            </a:xfrm>
            <a:prstGeom prst="rect">
              <a:avLst/>
            </a:prstGeom>
            <a:noFill/>
            <a:ln>
              <a:noFill/>
            </a:ln>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smtClean="0">
                  <a:ln>
                    <a:noFill/>
                  </a:ln>
                  <a:solidFill>
                    <a:schemeClr val="bg1"/>
                  </a:solidFill>
                  <a:effectLst/>
                  <a:uLnTx/>
                  <a:uFillTx/>
                  <a:ea typeface="+mn-ea"/>
                  <a:cs typeface="+mn-cs"/>
                </a:rPr>
                <a:t>WHAT DO LECTURERS DO</a:t>
              </a:r>
              <a:r>
                <a:rPr kumimoji="0" lang="en-GB" sz="1600" b="1" i="0" u="none" strike="noStrike" kern="1200" cap="none" spc="0" normalizeH="0" baseline="0" noProof="0" dirty="0" smtClean="0">
                  <a:ln>
                    <a:noFill/>
                  </a:ln>
                  <a:solidFill>
                    <a:schemeClr val="bg1"/>
                  </a:solidFill>
                  <a:effectLst/>
                  <a:uLnTx/>
                  <a:uFillTx/>
                  <a:ea typeface="+mn-ea"/>
                  <a:cs typeface="+mn-cs"/>
                </a:rPr>
                <a:t>?</a:t>
              </a:r>
            </a:p>
          </p:txBody>
        </p:sp>
      </p:grpSp>
      <p:grpSp>
        <p:nvGrpSpPr>
          <p:cNvPr id="10" name="Group 9"/>
          <p:cNvGrpSpPr/>
          <p:nvPr/>
        </p:nvGrpSpPr>
        <p:grpSpPr>
          <a:xfrm>
            <a:off x="8652905" y="2112451"/>
            <a:ext cx="2927849" cy="2856285"/>
            <a:chOff x="3493426" y="2392691"/>
            <a:chExt cx="953389" cy="871946"/>
          </a:xfrm>
          <a:solidFill>
            <a:srgbClr val="621360"/>
          </a:solidFill>
        </p:grpSpPr>
        <p:sp>
          <p:nvSpPr>
            <p:cNvPr id="11" name="Google Shape;263;p23"/>
            <p:cNvSpPr/>
            <p:nvPr/>
          </p:nvSpPr>
          <p:spPr>
            <a:xfrm>
              <a:off x="3493426" y="2392691"/>
              <a:ext cx="953389" cy="871946"/>
            </a:xfrm>
            <a:prstGeom prst="ellipse">
              <a:avLst/>
            </a:prstGeom>
            <a:grpFill/>
            <a:ln w="571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i="0" u="none" strike="noStrike" kern="1200" cap="none" spc="0" normalizeH="0" baseline="0" noProof="0" dirty="0">
                <a:ln>
                  <a:noFill/>
                </a:ln>
                <a:solidFill>
                  <a:srgbClr val="000000"/>
                </a:solidFill>
                <a:effectLst/>
                <a:uLnTx/>
                <a:uFillTx/>
                <a:latin typeface="+mn-lt"/>
                <a:ea typeface="Roboto Condensed"/>
                <a:cs typeface="Roboto Condensed"/>
                <a:sym typeface="Roboto Condensed"/>
              </a:endParaRPr>
            </a:p>
          </p:txBody>
        </p:sp>
        <p:sp>
          <p:nvSpPr>
            <p:cNvPr id="12" name="TextBox 11"/>
            <p:cNvSpPr txBox="1"/>
            <p:nvPr/>
          </p:nvSpPr>
          <p:spPr>
            <a:xfrm>
              <a:off x="3550544" y="2812904"/>
              <a:ext cx="838362" cy="245921"/>
            </a:xfrm>
            <a:prstGeom prst="rect">
              <a:avLst/>
            </a:prstGeom>
            <a:noFill/>
            <a:ln>
              <a:noFill/>
            </a:ln>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smtClean="0">
                  <a:ln>
                    <a:noFill/>
                  </a:ln>
                  <a:solidFill>
                    <a:schemeClr val="bg1"/>
                  </a:solidFill>
                  <a:effectLst/>
                  <a:uLnTx/>
                  <a:uFillTx/>
                  <a:ea typeface="+mn-ea"/>
                  <a:cs typeface="+mn-cs"/>
                </a:rPr>
                <a:t>IT’S DOWN TO</a:t>
              </a:r>
              <a:r>
                <a:rPr kumimoji="0" lang="en-GB" b="1" i="0" u="none" strike="noStrike" kern="1200" cap="none" spc="0" normalizeH="0" noProof="0" dirty="0" smtClean="0">
                  <a:ln>
                    <a:noFill/>
                  </a:ln>
                  <a:solidFill>
                    <a:schemeClr val="bg1"/>
                  </a:solidFill>
                  <a:effectLst/>
                  <a:uLnTx/>
                  <a:uFillTx/>
                  <a:ea typeface="+mn-ea"/>
                  <a:cs typeface="+mn-cs"/>
                </a:rPr>
                <a:t> YOU</a:t>
              </a:r>
              <a:endParaRPr kumimoji="0" lang="en-GB" sz="1600" b="1" i="0" u="none" strike="noStrike" kern="1200" cap="none" spc="0" normalizeH="0" baseline="0" noProof="0" dirty="0" smtClean="0">
                <a:ln>
                  <a:noFill/>
                </a:ln>
                <a:solidFill>
                  <a:schemeClr val="bg1"/>
                </a:solidFill>
                <a:effectLst/>
                <a:uLnTx/>
                <a:uFillTx/>
                <a:ea typeface="+mn-ea"/>
                <a:cs typeface="+mn-cs"/>
              </a:endParaRPr>
            </a:p>
          </p:txBody>
        </p:sp>
      </p:grpSp>
      <p:grpSp>
        <p:nvGrpSpPr>
          <p:cNvPr id="13" name="Group 12"/>
          <p:cNvGrpSpPr/>
          <p:nvPr/>
        </p:nvGrpSpPr>
        <p:grpSpPr>
          <a:xfrm>
            <a:off x="4970725" y="2112451"/>
            <a:ext cx="2927849" cy="2856285"/>
            <a:chOff x="3493426" y="2392691"/>
            <a:chExt cx="953389" cy="871946"/>
          </a:xfrm>
          <a:solidFill>
            <a:srgbClr val="621360"/>
          </a:solidFill>
        </p:grpSpPr>
        <p:sp>
          <p:nvSpPr>
            <p:cNvPr id="14" name="Google Shape;263;p23"/>
            <p:cNvSpPr/>
            <p:nvPr/>
          </p:nvSpPr>
          <p:spPr>
            <a:xfrm>
              <a:off x="3493426" y="2392691"/>
              <a:ext cx="953389" cy="871946"/>
            </a:xfrm>
            <a:prstGeom prst="ellipse">
              <a:avLst/>
            </a:prstGeom>
            <a:grpFill/>
            <a:ln w="571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i="0" u="none" strike="noStrike" kern="1200" cap="none" spc="0" normalizeH="0" baseline="0" noProof="0" dirty="0">
                <a:ln>
                  <a:noFill/>
                </a:ln>
                <a:solidFill>
                  <a:srgbClr val="000000"/>
                </a:solidFill>
                <a:effectLst/>
                <a:uLnTx/>
                <a:uFillTx/>
                <a:latin typeface="+mn-lt"/>
                <a:ea typeface="Roboto Condensed"/>
                <a:cs typeface="Roboto Condensed"/>
                <a:sym typeface="Roboto Condensed"/>
              </a:endParaRPr>
            </a:p>
          </p:txBody>
        </p:sp>
        <p:sp>
          <p:nvSpPr>
            <p:cNvPr id="15" name="TextBox 14"/>
            <p:cNvSpPr txBox="1"/>
            <p:nvPr/>
          </p:nvSpPr>
          <p:spPr>
            <a:xfrm>
              <a:off x="3550939" y="2886473"/>
              <a:ext cx="838362" cy="245921"/>
            </a:xfrm>
            <a:prstGeom prst="rect">
              <a:avLst/>
            </a:prstGeom>
            <a:noFill/>
            <a:ln>
              <a:noFill/>
            </a:ln>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smtClean="0">
                  <a:ln>
                    <a:noFill/>
                  </a:ln>
                  <a:solidFill>
                    <a:schemeClr val="bg1"/>
                  </a:solidFill>
                  <a:effectLst/>
                  <a:uLnTx/>
                  <a:uFillTx/>
                  <a:ea typeface="+mn-ea"/>
                  <a:cs typeface="+mn-cs"/>
                </a:rPr>
                <a:t>I HAVE LOTS OF ‘FREE TIME’</a:t>
              </a:r>
              <a:endParaRPr kumimoji="0" lang="en-GB" sz="1600" b="1" i="0" u="none" strike="noStrike" kern="1200" cap="none" spc="0" normalizeH="0" baseline="0" noProof="0" dirty="0" smtClean="0">
                <a:ln>
                  <a:noFill/>
                </a:ln>
                <a:solidFill>
                  <a:schemeClr val="bg1"/>
                </a:solidFill>
                <a:effectLst/>
                <a:uLnTx/>
                <a:uFillTx/>
                <a:ea typeface="+mn-ea"/>
                <a:cs typeface="+mn-cs"/>
              </a:endParaRPr>
            </a:p>
          </p:txBody>
        </p:sp>
      </p:grpSp>
      <p:grpSp>
        <p:nvGrpSpPr>
          <p:cNvPr id="16" name="Group 15"/>
          <p:cNvGrpSpPr/>
          <p:nvPr/>
        </p:nvGrpSpPr>
        <p:grpSpPr>
          <a:xfrm>
            <a:off x="2527135" y="2598496"/>
            <a:ext cx="450667" cy="977243"/>
            <a:chOff x="831430" y="5489299"/>
            <a:chExt cx="140237" cy="318339"/>
          </a:xfrm>
        </p:grpSpPr>
        <p:sp>
          <p:nvSpPr>
            <p:cNvPr id="17" name="Google Shape;465;p39"/>
            <p:cNvSpPr/>
            <p:nvPr/>
          </p:nvSpPr>
          <p:spPr>
            <a:xfrm>
              <a:off x="831430" y="5569146"/>
              <a:ext cx="140237" cy="238492"/>
            </a:xfrm>
            <a:custGeom>
              <a:avLst/>
              <a:gdLst/>
              <a:ahLst/>
              <a:cxnLst/>
              <a:rect l="l" t="t" r="r" b="b"/>
              <a:pathLst>
                <a:path w="6674" h="11350" fill="none" extrusionOk="0">
                  <a:moveTo>
                    <a:pt x="4019" y="0"/>
                  </a:moveTo>
                  <a:lnTo>
                    <a:pt x="4019" y="0"/>
                  </a:lnTo>
                  <a:lnTo>
                    <a:pt x="3873" y="73"/>
                  </a:lnTo>
                  <a:lnTo>
                    <a:pt x="3703" y="122"/>
                  </a:lnTo>
                  <a:lnTo>
                    <a:pt x="3508" y="171"/>
                  </a:lnTo>
                  <a:lnTo>
                    <a:pt x="3337" y="171"/>
                  </a:lnTo>
                  <a:lnTo>
                    <a:pt x="3337" y="171"/>
                  </a:lnTo>
                  <a:lnTo>
                    <a:pt x="3167" y="171"/>
                  </a:lnTo>
                  <a:lnTo>
                    <a:pt x="2996" y="146"/>
                  </a:lnTo>
                  <a:lnTo>
                    <a:pt x="2826" y="73"/>
                  </a:lnTo>
                  <a:lnTo>
                    <a:pt x="2655" y="24"/>
                  </a:lnTo>
                  <a:lnTo>
                    <a:pt x="2655" y="24"/>
                  </a:lnTo>
                  <a:lnTo>
                    <a:pt x="2412" y="24"/>
                  </a:lnTo>
                  <a:lnTo>
                    <a:pt x="2168" y="97"/>
                  </a:lnTo>
                  <a:lnTo>
                    <a:pt x="1949" y="171"/>
                  </a:lnTo>
                  <a:lnTo>
                    <a:pt x="1706" y="317"/>
                  </a:lnTo>
                  <a:lnTo>
                    <a:pt x="1486" y="487"/>
                  </a:lnTo>
                  <a:lnTo>
                    <a:pt x="1243" y="682"/>
                  </a:lnTo>
                  <a:lnTo>
                    <a:pt x="1048" y="926"/>
                  </a:lnTo>
                  <a:lnTo>
                    <a:pt x="853" y="1193"/>
                  </a:lnTo>
                  <a:lnTo>
                    <a:pt x="658" y="1510"/>
                  </a:lnTo>
                  <a:lnTo>
                    <a:pt x="512" y="1851"/>
                  </a:lnTo>
                  <a:lnTo>
                    <a:pt x="366" y="2216"/>
                  </a:lnTo>
                  <a:lnTo>
                    <a:pt x="244" y="2630"/>
                  </a:lnTo>
                  <a:lnTo>
                    <a:pt x="123" y="3093"/>
                  </a:lnTo>
                  <a:lnTo>
                    <a:pt x="49" y="3580"/>
                  </a:lnTo>
                  <a:lnTo>
                    <a:pt x="1" y="4092"/>
                  </a:lnTo>
                  <a:lnTo>
                    <a:pt x="1" y="4652"/>
                  </a:lnTo>
                  <a:lnTo>
                    <a:pt x="1" y="4652"/>
                  </a:lnTo>
                  <a:lnTo>
                    <a:pt x="1" y="4774"/>
                  </a:lnTo>
                  <a:lnTo>
                    <a:pt x="25" y="4895"/>
                  </a:lnTo>
                  <a:lnTo>
                    <a:pt x="74" y="4993"/>
                  </a:lnTo>
                  <a:lnTo>
                    <a:pt x="147" y="5090"/>
                  </a:lnTo>
                  <a:lnTo>
                    <a:pt x="220" y="5163"/>
                  </a:lnTo>
                  <a:lnTo>
                    <a:pt x="317" y="5236"/>
                  </a:lnTo>
                  <a:lnTo>
                    <a:pt x="415" y="5261"/>
                  </a:lnTo>
                  <a:lnTo>
                    <a:pt x="537" y="5285"/>
                  </a:lnTo>
                  <a:lnTo>
                    <a:pt x="537" y="5285"/>
                  </a:lnTo>
                  <a:lnTo>
                    <a:pt x="658" y="5261"/>
                  </a:lnTo>
                  <a:lnTo>
                    <a:pt x="756" y="5236"/>
                  </a:lnTo>
                  <a:lnTo>
                    <a:pt x="853" y="5163"/>
                  </a:lnTo>
                  <a:lnTo>
                    <a:pt x="926" y="5090"/>
                  </a:lnTo>
                  <a:lnTo>
                    <a:pt x="999" y="4993"/>
                  </a:lnTo>
                  <a:lnTo>
                    <a:pt x="1024" y="4895"/>
                  </a:lnTo>
                  <a:lnTo>
                    <a:pt x="1048" y="4774"/>
                  </a:lnTo>
                  <a:lnTo>
                    <a:pt x="1072" y="4652"/>
                  </a:lnTo>
                  <a:lnTo>
                    <a:pt x="1072" y="4652"/>
                  </a:lnTo>
                  <a:lnTo>
                    <a:pt x="1097" y="4189"/>
                  </a:lnTo>
                  <a:lnTo>
                    <a:pt x="1145" y="3726"/>
                  </a:lnTo>
                  <a:lnTo>
                    <a:pt x="1218" y="3312"/>
                  </a:lnTo>
                  <a:lnTo>
                    <a:pt x="1316" y="2923"/>
                  </a:lnTo>
                  <a:lnTo>
                    <a:pt x="1438" y="2582"/>
                  </a:lnTo>
                  <a:lnTo>
                    <a:pt x="1535" y="2338"/>
                  </a:lnTo>
                  <a:lnTo>
                    <a:pt x="1633" y="2168"/>
                  </a:lnTo>
                  <a:lnTo>
                    <a:pt x="1681" y="2143"/>
                  </a:lnTo>
                  <a:lnTo>
                    <a:pt x="1706" y="2143"/>
                  </a:lnTo>
                  <a:lnTo>
                    <a:pt x="1706" y="2143"/>
                  </a:lnTo>
                  <a:lnTo>
                    <a:pt x="1730" y="2241"/>
                  </a:lnTo>
                  <a:lnTo>
                    <a:pt x="1730" y="2509"/>
                  </a:lnTo>
                  <a:lnTo>
                    <a:pt x="1681" y="3483"/>
                  </a:lnTo>
                  <a:lnTo>
                    <a:pt x="1608" y="4822"/>
                  </a:lnTo>
                  <a:lnTo>
                    <a:pt x="1486" y="6357"/>
                  </a:lnTo>
                  <a:lnTo>
                    <a:pt x="1243" y="9231"/>
                  </a:lnTo>
                  <a:lnTo>
                    <a:pt x="1145" y="10521"/>
                  </a:lnTo>
                  <a:lnTo>
                    <a:pt x="1145" y="10521"/>
                  </a:lnTo>
                  <a:lnTo>
                    <a:pt x="1145" y="10668"/>
                  </a:lnTo>
                  <a:lnTo>
                    <a:pt x="1145" y="10814"/>
                  </a:lnTo>
                  <a:lnTo>
                    <a:pt x="1194" y="10935"/>
                  </a:lnTo>
                  <a:lnTo>
                    <a:pt x="1267" y="11057"/>
                  </a:lnTo>
                  <a:lnTo>
                    <a:pt x="1340" y="11155"/>
                  </a:lnTo>
                  <a:lnTo>
                    <a:pt x="1462" y="11252"/>
                  </a:lnTo>
                  <a:lnTo>
                    <a:pt x="1584" y="11325"/>
                  </a:lnTo>
                  <a:lnTo>
                    <a:pt x="1706" y="11349"/>
                  </a:lnTo>
                  <a:lnTo>
                    <a:pt x="1706" y="11349"/>
                  </a:lnTo>
                  <a:lnTo>
                    <a:pt x="1827" y="11349"/>
                  </a:lnTo>
                  <a:lnTo>
                    <a:pt x="1827" y="11349"/>
                  </a:lnTo>
                  <a:lnTo>
                    <a:pt x="1949" y="11349"/>
                  </a:lnTo>
                  <a:lnTo>
                    <a:pt x="2071" y="11325"/>
                  </a:lnTo>
                  <a:lnTo>
                    <a:pt x="2168" y="11252"/>
                  </a:lnTo>
                  <a:lnTo>
                    <a:pt x="2266" y="11179"/>
                  </a:lnTo>
                  <a:lnTo>
                    <a:pt x="2339" y="11106"/>
                  </a:lnTo>
                  <a:lnTo>
                    <a:pt x="2412" y="11008"/>
                  </a:lnTo>
                  <a:lnTo>
                    <a:pt x="2461" y="10887"/>
                  </a:lnTo>
                  <a:lnTo>
                    <a:pt x="2509" y="10765"/>
                  </a:lnTo>
                  <a:lnTo>
                    <a:pt x="3045" y="7014"/>
                  </a:lnTo>
                  <a:lnTo>
                    <a:pt x="3045" y="7014"/>
                  </a:lnTo>
                  <a:lnTo>
                    <a:pt x="3045" y="6966"/>
                  </a:lnTo>
                  <a:lnTo>
                    <a:pt x="3094" y="6868"/>
                  </a:lnTo>
                  <a:lnTo>
                    <a:pt x="3143" y="6819"/>
                  </a:lnTo>
                  <a:lnTo>
                    <a:pt x="3191" y="6771"/>
                  </a:lnTo>
                  <a:lnTo>
                    <a:pt x="3264" y="6746"/>
                  </a:lnTo>
                  <a:lnTo>
                    <a:pt x="3337" y="6722"/>
                  </a:lnTo>
                  <a:lnTo>
                    <a:pt x="3337" y="6722"/>
                  </a:lnTo>
                  <a:lnTo>
                    <a:pt x="3410" y="6746"/>
                  </a:lnTo>
                  <a:lnTo>
                    <a:pt x="3484" y="6771"/>
                  </a:lnTo>
                  <a:lnTo>
                    <a:pt x="3532" y="6819"/>
                  </a:lnTo>
                  <a:lnTo>
                    <a:pt x="3581" y="6868"/>
                  </a:lnTo>
                  <a:lnTo>
                    <a:pt x="3630" y="6966"/>
                  </a:lnTo>
                  <a:lnTo>
                    <a:pt x="3630" y="7014"/>
                  </a:lnTo>
                  <a:lnTo>
                    <a:pt x="4165" y="10765"/>
                  </a:lnTo>
                  <a:lnTo>
                    <a:pt x="4165" y="10765"/>
                  </a:lnTo>
                  <a:lnTo>
                    <a:pt x="4214" y="10887"/>
                  </a:lnTo>
                  <a:lnTo>
                    <a:pt x="4263" y="11008"/>
                  </a:lnTo>
                  <a:lnTo>
                    <a:pt x="4336" y="11106"/>
                  </a:lnTo>
                  <a:lnTo>
                    <a:pt x="4409" y="11179"/>
                  </a:lnTo>
                  <a:lnTo>
                    <a:pt x="4506" y="11252"/>
                  </a:lnTo>
                  <a:lnTo>
                    <a:pt x="4604" y="11325"/>
                  </a:lnTo>
                  <a:lnTo>
                    <a:pt x="4726" y="11349"/>
                  </a:lnTo>
                  <a:lnTo>
                    <a:pt x="4847" y="11349"/>
                  </a:lnTo>
                  <a:lnTo>
                    <a:pt x="4847" y="11349"/>
                  </a:lnTo>
                  <a:lnTo>
                    <a:pt x="4969" y="11349"/>
                  </a:lnTo>
                  <a:lnTo>
                    <a:pt x="4969" y="11349"/>
                  </a:lnTo>
                  <a:lnTo>
                    <a:pt x="5091" y="11325"/>
                  </a:lnTo>
                  <a:lnTo>
                    <a:pt x="5213" y="11252"/>
                  </a:lnTo>
                  <a:lnTo>
                    <a:pt x="5334" y="11155"/>
                  </a:lnTo>
                  <a:lnTo>
                    <a:pt x="5408" y="11057"/>
                  </a:lnTo>
                  <a:lnTo>
                    <a:pt x="5481" y="10935"/>
                  </a:lnTo>
                  <a:lnTo>
                    <a:pt x="5529" y="10814"/>
                  </a:lnTo>
                  <a:lnTo>
                    <a:pt x="5529" y="10668"/>
                  </a:lnTo>
                  <a:lnTo>
                    <a:pt x="5529" y="10521"/>
                  </a:lnTo>
                  <a:lnTo>
                    <a:pt x="5529" y="10521"/>
                  </a:lnTo>
                  <a:lnTo>
                    <a:pt x="5188" y="6381"/>
                  </a:lnTo>
                  <a:lnTo>
                    <a:pt x="4994" y="3507"/>
                  </a:lnTo>
                  <a:lnTo>
                    <a:pt x="4945" y="2533"/>
                  </a:lnTo>
                  <a:lnTo>
                    <a:pt x="4945" y="2241"/>
                  </a:lnTo>
                  <a:lnTo>
                    <a:pt x="4969" y="2143"/>
                  </a:lnTo>
                  <a:lnTo>
                    <a:pt x="4969" y="2143"/>
                  </a:lnTo>
                  <a:lnTo>
                    <a:pt x="4994" y="2143"/>
                  </a:lnTo>
                  <a:lnTo>
                    <a:pt x="5042" y="2168"/>
                  </a:lnTo>
                  <a:lnTo>
                    <a:pt x="5140" y="2314"/>
                  </a:lnTo>
                  <a:lnTo>
                    <a:pt x="5237" y="2557"/>
                  </a:lnTo>
                  <a:lnTo>
                    <a:pt x="5334" y="2898"/>
                  </a:lnTo>
                  <a:lnTo>
                    <a:pt x="5432" y="3288"/>
                  </a:lnTo>
                  <a:lnTo>
                    <a:pt x="5529" y="3726"/>
                  </a:lnTo>
                  <a:lnTo>
                    <a:pt x="5578" y="4189"/>
                  </a:lnTo>
                  <a:lnTo>
                    <a:pt x="5602" y="4652"/>
                  </a:lnTo>
                  <a:lnTo>
                    <a:pt x="5602" y="4652"/>
                  </a:lnTo>
                  <a:lnTo>
                    <a:pt x="5627" y="4774"/>
                  </a:lnTo>
                  <a:lnTo>
                    <a:pt x="5651" y="4895"/>
                  </a:lnTo>
                  <a:lnTo>
                    <a:pt x="5675" y="4993"/>
                  </a:lnTo>
                  <a:lnTo>
                    <a:pt x="5749" y="5090"/>
                  </a:lnTo>
                  <a:lnTo>
                    <a:pt x="5822" y="5163"/>
                  </a:lnTo>
                  <a:lnTo>
                    <a:pt x="5919" y="5236"/>
                  </a:lnTo>
                  <a:lnTo>
                    <a:pt x="6016" y="5261"/>
                  </a:lnTo>
                  <a:lnTo>
                    <a:pt x="6138" y="5285"/>
                  </a:lnTo>
                  <a:lnTo>
                    <a:pt x="6138" y="5285"/>
                  </a:lnTo>
                  <a:lnTo>
                    <a:pt x="6260" y="5261"/>
                  </a:lnTo>
                  <a:lnTo>
                    <a:pt x="6357" y="5236"/>
                  </a:lnTo>
                  <a:lnTo>
                    <a:pt x="6455" y="5163"/>
                  </a:lnTo>
                  <a:lnTo>
                    <a:pt x="6528" y="5090"/>
                  </a:lnTo>
                  <a:lnTo>
                    <a:pt x="6601" y="4993"/>
                  </a:lnTo>
                  <a:lnTo>
                    <a:pt x="6650" y="4895"/>
                  </a:lnTo>
                  <a:lnTo>
                    <a:pt x="6674" y="4774"/>
                  </a:lnTo>
                  <a:lnTo>
                    <a:pt x="6674" y="4652"/>
                  </a:lnTo>
                  <a:lnTo>
                    <a:pt x="6674" y="4652"/>
                  </a:lnTo>
                  <a:lnTo>
                    <a:pt x="6674" y="4092"/>
                  </a:lnTo>
                  <a:lnTo>
                    <a:pt x="6625" y="3556"/>
                  </a:lnTo>
                  <a:lnTo>
                    <a:pt x="6552" y="3069"/>
                  </a:lnTo>
                  <a:lnTo>
                    <a:pt x="6455" y="2630"/>
                  </a:lnTo>
                  <a:lnTo>
                    <a:pt x="6357" y="2216"/>
                  </a:lnTo>
                  <a:lnTo>
                    <a:pt x="6211" y="1827"/>
                  </a:lnTo>
                  <a:lnTo>
                    <a:pt x="6065" y="1486"/>
                  </a:lnTo>
                  <a:lnTo>
                    <a:pt x="5895" y="1169"/>
                  </a:lnTo>
                  <a:lnTo>
                    <a:pt x="5700" y="901"/>
                  </a:lnTo>
                  <a:lnTo>
                    <a:pt x="5505" y="658"/>
                  </a:lnTo>
                  <a:lnTo>
                    <a:pt x="5286" y="463"/>
                  </a:lnTo>
                  <a:lnTo>
                    <a:pt x="5042" y="292"/>
                  </a:lnTo>
                  <a:lnTo>
                    <a:pt x="4799" y="171"/>
                  </a:lnTo>
                  <a:lnTo>
                    <a:pt x="4555" y="73"/>
                  </a:lnTo>
                  <a:lnTo>
                    <a:pt x="4287" y="24"/>
                  </a:lnTo>
                  <a:lnTo>
                    <a:pt x="4019" y="0"/>
                  </a:lnTo>
                  <a:lnTo>
                    <a:pt x="4019"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466;p39"/>
            <p:cNvSpPr/>
            <p:nvPr/>
          </p:nvSpPr>
          <p:spPr>
            <a:xfrm>
              <a:off x="869315" y="5489299"/>
              <a:ext cx="64487" cy="70644"/>
            </a:xfrm>
            <a:custGeom>
              <a:avLst/>
              <a:gdLst/>
              <a:ahLst/>
              <a:cxnLst/>
              <a:rect l="l" t="t" r="r" b="b"/>
              <a:pathLst>
                <a:path w="3069" h="3362" fill="none" extrusionOk="0">
                  <a:moveTo>
                    <a:pt x="0" y="1511"/>
                  </a:moveTo>
                  <a:lnTo>
                    <a:pt x="0" y="1511"/>
                  </a:lnTo>
                  <a:lnTo>
                    <a:pt x="24" y="1340"/>
                  </a:lnTo>
                  <a:lnTo>
                    <a:pt x="49" y="1170"/>
                  </a:lnTo>
                  <a:lnTo>
                    <a:pt x="73" y="1024"/>
                  </a:lnTo>
                  <a:lnTo>
                    <a:pt x="122" y="877"/>
                  </a:lnTo>
                  <a:lnTo>
                    <a:pt x="195" y="756"/>
                  </a:lnTo>
                  <a:lnTo>
                    <a:pt x="268" y="634"/>
                  </a:lnTo>
                  <a:lnTo>
                    <a:pt x="365" y="512"/>
                  </a:lnTo>
                  <a:lnTo>
                    <a:pt x="463" y="415"/>
                  </a:lnTo>
                  <a:lnTo>
                    <a:pt x="682" y="220"/>
                  </a:lnTo>
                  <a:lnTo>
                    <a:pt x="950" y="98"/>
                  </a:lnTo>
                  <a:lnTo>
                    <a:pt x="1218" y="25"/>
                  </a:lnTo>
                  <a:lnTo>
                    <a:pt x="1534" y="1"/>
                  </a:lnTo>
                  <a:lnTo>
                    <a:pt x="1534" y="1"/>
                  </a:lnTo>
                  <a:lnTo>
                    <a:pt x="1851" y="25"/>
                  </a:lnTo>
                  <a:lnTo>
                    <a:pt x="2119" y="98"/>
                  </a:lnTo>
                  <a:lnTo>
                    <a:pt x="2387" y="220"/>
                  </a:lnTo>
                  <a:lnTo>
                    <a:pt x="2606" y="415"/>
                  </a:lnTo>
                  <a:lnTo>
                    <a:pt x="2703" y="512"/>
                  </a:lnTo>
                  <a:lnTo>
                    <a:pt x="2801" y="634"/>
                  </a:lnTo>
                  <a:lnTo>
                    <a:pt x="2874" y="756"/>
                  </a:lnTo>
                  <a:lnTo>
                    <a:pt x="2947" y="877"/>
                  </a:lnTo>
                  <a:lnTo>
                    <a:pt x="2996" y="1024"/>
                  </a:lnTo>
                  <a:lnTo>
                    <a:pt x="3020" y="1170"/>
                  </a:lnTo>
                  <a:lnTo>
                    <a:pt x="3044" y="1340"/>
                  </a:lnTo>
                  <a:lnTo>
                    <a:pt x="3069" y="1511"/>
                  </a:lnTo>
                  <a:lnTo>
                    <a:pt x="3069" y="1511"/>
                  </a:lnTo>
                  <a:lnTo>
                    <a:pt x="3044" y="1681"/>
                  </a:lnTo>
                  <a:lnTo>
                    <a:pt x="3020" y="1852"/>
                  </a:lnTo>
                  <a:lnTo>
                    <a:pt x="2947" y="2193"/>
                  </a:lnTo>
                  <a:lnTo>
                    <a:pt x="2801" y="2509"/>
                  </a:lnTo>
                  <a:lnTo>
                    <a:pt x="2606" y="2777"/>
                  </a:lnTo>
                  <a:lnTo>
                    <a:pt x="2509" y="2899"/>
                  </a:lnTo>
                  <a:lnTo>
                    <a:pt x="2387" y="3021"/>
                  </a:lnTo>
                  <a:lnTo>
                    <a:pt x="2265" y="3118"/>
                  </a:lnTo>
                  <a:lnTo>
                    <a:pt x="2119" y="3191"/>
                  </a:lnTo>
                  <a:lnTo>
                    <a:pt x="1997" y="3264"/>
                  </a:lnTo>
                  <a:lnTo>
                    <a:pt x="1851" y="3313"/>
                  </a:lnTo>
                  <a:lnTo>
                    <a:pt x="1681" y="3337"/>
                  </a:lnTo>
                  <a:lnTo>
                    <a:pt x="1534" y="3362"/>
                  </a:lnTo>
                  <a:lnTo>
                    <a:pt x="1534" y="3362"/>
                  </a:lnTo>
                  <a:lnTo>
                    <a:pt x="1388" y="3337"/>
                  </a:lnTo>
                  <a:lnTo>
                    <a:pt x="1218" y="3313"/>
                  </a:lnTo>
                  <a:lnTo>
                    <a:pt x="1072" y="3264"/>
                  </a:lnTo>
                  <a:lnTo>
                    <a:pt x="950" y="3191"/>
                  </a:lnTo>
                  <a:lnTo>
                    <a:pt x="804" y="3118"/>
                  </a:lnTo>
                  <a:lnTo>
                    <a:pt x="682" y="3021"/>
                  </a:lnTo>
                  <a:lnTo>
                    <a:pt x="560" y="2899"/>
                  </a:lnTo>
                  <a:lnTo>
                    <a:pt x="463" y="2777"/>
                  </a:lnTo>
                  <a:lnTo>
                    <a:pt x="268" y="2509"/>
                  </a:lnTo>
                  <a:lnTo>
                    <a:pt x="122" y="2193"/>
                  </a:lnTo>
                  <a:lnTo>
                    <a:pt x="49" y="1852"/>
                  </a:lnTo>
                  <a:lnTo>
                    <a:pt x="24" y="1681"/>
                  </a:lnTo>
                  <a:lnTo>
                    <a:pt x="0" y="1511"/>
                  </a:lnTo>
                  <a:lnTo>
                    <a:pt x="0" y="15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19" name="Google Shape;4455;p39"/>
          <p:cNvGrpSpPr/>
          <p:nvPr/>
        </p:nvGrpSpPr>
        <p:grpSpPr>
          <a:xfrm>
            <a:off x="5991969" y="2727767"/>
            <a:ext cx="885357" cy="852970"/>
            <a:chOff x="6660750" y="298550"/>
            <a:chExt cx="396900" cy="396300"/>
          </a:xfrm>
          <a:solidFill>
            <a:schemeClr val="bg1"/>
          </a:solidFill>
        </p:grpSpPr>
        <p:sp>
          <p:nvSpPr>
            <p:cNvPr id="20" name="Google Shape;4456;p39"/>
            <p:cNvSpPr/>
            <p:nvPr/>
          </p:nvSpPr>
          <p:spPr>
            <a:xfrm>
              <a:off x="6660750" y="298550"/>
              <a:ext cx="396900" cy="396300"/>
            </a:xfrm>
            <a:custGeom>
              <a:avLst/>
              <a:gdLst/>
              <a:ahLst/>
              <a:cxnLst/>
              <a:rect l="l" t="t" r="r" b="b"/>
              <a:pathLst>
                <a:path w="15876" h="15852" extrusionOk="0">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A3F50"/>
                </a:solidFill>
                <a:effectLst/>
                <a:uLnTx/>
                <a:uFillTx/>
                <a:latin typeface="Arial"/>
                <a:cs typeface="Arial"/>
                <a:sym typeface="Arial"/>
              </a:endParaRPr>
            </a:p>
          </p:txBody>
        </p:sp>
        <p:sp>
          <p:nvSpPr>
            <p:cNvPr id="21" name="Google Shape;4457;p39"/>
            <p:cNvSpPr/>
            <p:nvPr/>
          </p:nvSpPr>
          <p:spPr>
            <a:xfrm>
              <a:off x="6697400" y="335200"/>
              <a:ext cx="323625" cy="323025"/>
            </a:xfrm>
            <a:custGeom>
              <a:avLst/>
              <a:gdLst/>
              <a:ahLst/>
              <a:cxnLst/>
              <a:rect l="l" t="t" r="r" b="b"/>
              <a:pathLst>
                <a:path w="12945" h="12921" extrusionOk="0">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A3F50"/>
                </a:solidFill>
                <a:effectLst/>
                <a:uLnTx/>
                <a:uFillTx/>
                <a:latin typeface="Arial"/>
                <a:cs typeface="Arial"/>
                <a:sym typeface="Arial"/>
              </a:endParaRPr>
            </a:p>
          </p:txBody>
        </p:sp>
      </p:grpSp>
      <p:grpSp>
        <p:nvGrpSpPr>
          <p:cNvPr id="22" name="Group 21"/>
          <p:cNvGrpSpPr/>
          <p:nvPr/>
        </p:nvGrpSpPr>
        <p:grpSpPr>
          <a:xfrm>
            <a:off x="9208508" y="2324940"/>
            <a:ext cx="1816641" cy="1524355"/>
            <a:chOff x="526369" y="3654428"/>
            <a:chExt cx="714079" cy="660791"/>
          </a:xfrm>
          <a:solidFill>
            <a:srgbClr val="621360"/>
          </a:solidFill>
        </p:grpSpPr>
        <p:sp>
          <p:nvSpPr>
            <p:cNvPr id="23" name="Flowchart: Connector 22"/>
            <p:cNvSpPr/>
            <p:nvPr/>
          </p:nvSpPr>
          <p:spPr>
            <a:xfrm>
              <a:off x="526369" y="3654428"/>
              <a:ext cx="714079" cy="660791"/>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grpSp>
          <p:nvGrpSpPr>
            <p:cNvPr id="24" name="Google Shape;693;p39"/>
            <p:cNvGrpSpPr/>
            <p:nvPr/>
          </p:nvGrpSpPr>
          <p:grpSpPr>
            <a:xfrm>
              <a:off x="774949" y="3810147"/>
              <a:ext cx="215966" cy="342399"/>
              <a:chOff x="6718575" y="2318625"/>
              <a:chExt cx="256950" cy="407375"/>
            </a:xfrm>
            <a:grpFill/>
          </p:grpSpPr>
          <p:sp>
            <p:nvSpPr>
              <p:cNvPr id="25" name="Google Shape;694;p39"/>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grp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6" name="Google Shape;695;p39"/>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grp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7" name="Google Shape;696;p39"/>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grp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 name="Google Shape;697;p39"/>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grp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 name="Google Shape;698;p39"/>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grp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 name="Google Shape;699;p39"/>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grp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 name="Google Shape;700;p39"/>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grp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 name="Google Shape;701;p39"/>
              <p:cNvSpPr/>
              <p:nvPr/>
            </p:nvSpPr>
            <p:spPr>
              <a:xfrm>
                <a:off x="6795900" y="2628550"/>
                <a:ext cx="102300" cy="25"/>
              </a:xfrm>
              <a:custGeom>
                <a:avLst/>
                <a:gdLst/>
                <a:ahLst/>
                <a:cxnLst/>
                <a:rect l="l" t="t" r="r" b="b"/>
                <a:pathLst>
                  <a:path w="4092" h="1" fill="none" extrusionOk="0">
                    <a:moveTo>
                      <a:pt x="0" y="1"/>
                    </a:moveTo>
                    <a:lnTo>
                      <a:pt x="4092" y="1"/>
                    </a:lnTo>
                  </a:path>
                </a:pathLst>
              </a:custGeom>
              <a:grp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pic>
        <p:nvPicPr>
          <p:cNvPr id="33" name="Picture 32"/>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8433220" y="5453242"/>
            <a:ext cx="1777441" cy="941680"/>
          </a:xfrm>
          <a:prstGeom prst="rect">
            <a:avLst/>
          </a:prstGeom>
        </p:spPr>
      </p:pic>
      <p:pic>
        <p:nvPicPr>
          <p:cNvPr id="34" name="Picture 33"/>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10500754" y="5500254"/>
            <a:ext cx="1080000" cy="900000"/>
          </a:xfrm>
          <a:prstGeom prst="rect">
            <a:avLst/>
          </a:prstGeom>
        </p:spPr>
      </p:pic>
    </p:spTree>
    <p:extLst>
      <p:ext uri="{BB962C8B-B14F-4D97-AF65-F5344CB8AC3E}">
        <p14:creationId xmlns:p14="http://schemas.microsoft.com/office/powerpoint/2010/main" val="35503155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
        <p:nvSpPr>
          <p:cNvPr id="6" name="Google Shape;263;p23"/>
          <p:cNvSpPr/>
          <p:nvPr/>
        </p:nvSpPr>
        <p:spPr>
          <a:xfrm>
            <a:off x="8877534" y="2494472"/>
            <a:ext cx="2752724" cy="2632990"/>
          </a:xfrm>
          <a:prstGeom prst="ellipse">
            <a:avLst/>
          </a:prstGeom>
          <a:solidFill>
            <a:schemeClr val="bg1"/>
          </a:solidFill>
          <a:ln w="571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noProof="0" dirty="0" smtClean="0">
                <a:latin typeface="+mn-lt"/>
                <a:ea typeface="Roboto Condensed"/>
                <a:cs typeface="Roboto Condensed"/>
                <a:sym typeface="Roboto Condensed"/>
              </a:rPr>
              <a:t>Supporting an end to violence against women and girls</a:t>
            </a:r>
          </a:p>
          <a:p>
            <a:pPr algn="ctr">
              <a:defRPr/>
            </a:pPr>
            <a:r>
              <a:rPr lang="en-GB" sz="1100" i="1" dirty="0" smtClean="0">
                <a:solidFill>
                  <a:srgbClr val="7030A0"/>
                </a:solidFill>
                <a:latin typeface="+mn-lt"/>
                <a:ea typeface="Roboto Condensed"/>
                <a:cs typeface="Roboto Condensed"/>
                <a:sym typeface="Roboto Condensed"/>
              </a:rPr>
              <a:t>Tamsin, Professor of International Development Studies</a:t>
            </a:r>
            <a:endParaRPr kumimoji="0" lang="en-GB" b="0" i="0" u="none" strike="noStrike" kern="1200" cap="none" spc="0" normalizeH="0" baseline="0" dirty="0">
              <a:ln>
                <a:noFill/>
              </a:ln>
              <a:solidFill>
                <a:schemeClr val="tx1">
                  <a:lumMod val="50000"/>
                  <a:lumOff val="50000"/>
                </a:schemeClr>
              </a:solidFill>
              <a:effectLst/>
              <a:uLnTx/>
              <a:uFillTx/>
              <a:latin typeface="+mn-lt"/>
              <a:ea typeface="Roboto Condensed"/>
              <a:cs typeface="Roboto Condensed"/>
              <a:sym typeface="Roboto Condensed"/>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noProof="0" dirty="0" smtClean="0">
                <a:solidFill>
                  <a:schemeClr val="tx1">
                    <a:lumMod val="50000"/>
                    <a:lumOff val="50000"/>
                  </a:schemeClr>
                </a:solidFill>
                <a:latin typeface="+mn-lt"/>
                <a:ea typeface="Roboto Condensed"/>
                <a:cs typeface="Roboto Condensed"/>
                <a:sym typeface="Roboto Condensed"/>
              </a:rPr>
              <a:t>Works across South Asia, Africa and the UK to gather research on women, work, violence and displacement. </a:t>
            </a:r>
            <a:endParaRPr kumimoji="0" lang="en-GB" sz="1200" b="0" i="0" u="none" strike="noStrike" kern="1200" cap="none" spc="0" normalizeH="0" baseline="0" noProof="0" dirty="0" smtClean="0">
              <a:ln>
                <a:noFill/>
              </a:ln>
              <a:solidFill>
                <a:schemeClr val="tx1">
                  <a:lumMod val="50000"/>
                  <a:lumOff val="50000"/>
                </a:schemeClr>
              </a:solidFill>
              <a:effectLst/>
              <a:uLnTx/>
              <a:uFillTx/>
              <a:latin typeface="+mn-lt"/>
              <a:ea typeface="Roboto Condensed"/>
              <a:cs typeface="Roboto Condensed"/>
              <a:sym typeface="Roboto Condensed"/>
            </a:endParaRPr>
          </a:p>
        </p:txBody>
      </p:sp>
      <p:sp>
        <p:nvSpPr>
          <p:cNvPr id="8" name="Google Shape;263;p23"/>
          <p:cNvSpPr/>
          <p:nvPr/>
        </p:nvSpPr>
        <p:spPr>
          <a:xfrm>
            <a:off x="4955427" y="2494472"/>
            <a:ext cx="2752724" cy="2632990"/>
          </a:xfrm>
          <a:prstGeom prst="ellipse">
            <a:avLst/>
          </a:prstGeom>
          <a:solidFill>
            <a:schemeClr val="bg1"/>
          </a:solidFill>
          <a:ln w="571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1600" noProof="0" dirty="0" smtClean="0">
              <a:latin typeface="+mn-lt"/>
              <a:ea typeface="Roboto Condensed"/>
              <a:cs typeface="Roboto Condensed"/>
              <a:sym typeface="Roboto Condensed"/>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noProof="0" dirty="0" smtClean="0">
                <a:latin typeface="+mn-lt"/>
                <a:ea typeface="Roboto Condensed"/>
                <a:cs typeface="Roboto Condensed"/>
                <a:sym typeface="Roboto Condensed"/>
              </a:rPr>
              <a:t>Happiness and wellbeing in today’s society</a:t>
            </a:r>
          </a:p>
          <a:p>
            <a:pPr algn="ctr">
              <a:defRPr/>
            </a:pPr>
            <a:r>
              <a:rPr lang="en-GB" sz="1200" i="1" dirty="0" smtClean="0">
                <a:solidFill>
                  <a:srgbClr val="7030A0"/>
                </a:solidFill>
                <a:latin typeface="+mn-lt"/>
                <a:ea typeface="Roboto Condensed"/>
                <a:cs typeface="Roboto Condensed"/>
                <a:sym typeface="Roboto Condensed"/>
              </a:rPr>
              <a:t>Laura, Senior Lecturer</a:t>
            </a:r>
            <a:endParaRPr lang="en-GB" sz="1600" noProof="0" dirty="0" smtClean="0">
              <a:solidFill>
                <a:srgbClr val="7030A0"/>
              </a:solidFill>
              <a:latin typeface="+mn-lt"/>
              <a:ea typeface="Roboto Condensed"/>
              <a:cs typeface="Roboto Condensed"/>
              <a:sym typeface="Roboto Condensed"/>
            </a:endParaRPr>
          </a:p>
          <a:p>
            <a:pPr lvl="0" algn="ctr">
              <a:defRPr/>
            </a:pPr>
            <a:r>
              <a:rPr lang="en-GB" sz="1200" dirty="0" smtClean="0">
                <a:solidFill>
                  <a:schemeClr val="tx1">
                    <a:lumMod val="50000"/>
                    <a:lumOff val="50000"/>
                  </a:schemeClr>
                </a:solidFill>
                <a:latin typeface="+mn-lt"/>
                <a:ea typeface="Roboto Condensed"/>
                <a:cs typeface="Roboto Condensed"/>
                <a:sym typeface="Roboto Condensed"/>
              </a:rPr>
              <a:t>Examines </a:t>
            </a:r>
            <a:r>
              <a:rPr lang="en-GB" sz="1200" dirty="0">
                <a:solidFill>
                  <a:schemeClr val="tx1">
                    <a:lumMod val="50000"/>
                    <a:lumOff val="50000"/>
                  </a:schemeClr>
                </a:solidFill>
                <a:latin typeface="+mn-lt"/>
                <a:ea typeface="Roboto Condensed"/>
                <a:cs typeface="Roboto Condensed"/>
                <a:sym typeface="Roboto Condensed"/>
              </a:rPr>
              <a:t>p</a:t>
            </a:r>
            <a:r>
              <a:rPr lang="en-GB" sz="1200" dirty="0" smtClean="0">
                <a:solidFill>
                  <a:schemeClr val="tx1">
                    <a:lumMod val="50000"/>
                    <a:lumOff val="50000"/>
                  </a:schemeClr>
                </a:solidFill>
                <a:latin typeface="+mn-lt"/>
                <a:ea typeface="Roboto Condensed"/>
                <a:cs typeface="Roboto Condensed"/>
                <a:sym typeface="Roboto Condensed"/>
              </a:rPr>
              <a:t>eople’s everyday experiences and perceptions of happiness. </a:t>
            </a:r>
            <a:endParaRPr kumimoji="0" lang="en-GB" sz="1200" b="0" i="0" u="none" strike="noStrike" kern="1200" cap="none" spc="0" normalizeH="0" baseline="0" dirty="0">
              <a:ln>
                <a:noFill/>
              </a:ln>
              <a:solidFill>
                <a:schemeClr val="tx1">
                  <a:lumMod val="50000"/>
                  <a:lumOff val="50000"/>
                </a:schemeClr>
              </a:solidFill>
              <a:effectLst/>
              <a:uLnTx/>
              <a:uFillTx/>
              <a:latin typeface="+mn-lt"/>
              <a:ea typeface="Roboto Condensed"/>
              <a:cs typeface="Roboto Condensed"/>
              <a:sym typeface="Roboto Condensed"/>
            </a:endParaRPr>
          </a:p>
        </p:txBody>
      </p:sp>
      <p:sp>
        <p:nvSpPr>
          <p:cNvPr id="9" name="Google Shape;263;p23"/>
          <p:cNvSpPr/>
          <p:nvPr/>
        </p:nvSpPr>
        <p:spPr>
          <a:xfrm>
            <a:off x="1206738" y="2597324"/>
            <a:ext cx="2752724" cy="2632990"/>
          </a:xfrm>
          <a:prstGeom prst="ellipse">
            <a:avLst/>
          </a:prstGeom>
          <a:solidFill>
            <a:schemeClr val="bg1"/>
          </a:solidFill>
          <a:ln w="571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noProof="0" dirty="0" smtClean="0">
                <a:latin typeface="+mn-lt"/>
                <a:ea typeface="Roboto Condensed"/>
                <a:cs typeface="Roboto Condensed"/>
                <a:sym typeface="Roboto Condensed"/>
              </a:rPr>
              <a:t>Wildlife crime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i="1" dirty="0" smtClean="0">
                <a:solidFill>
                  <a:srgbClr val="7030A0"/>
                </a:solidFill>
                <a:latin typeface="+mn-lt"/>
                <a:ea typeface="Roboto Condensed"/>
                <a:cs typeface="Roboto Condensed"/>
                <a:sym typeface="Roboto Condensed"/>
              </a:rPr>
              <a:t>Nick, Principal Lecturer</a:t>
            </a:r>
            <a:endParaRPr lang="en-GB" dirty="0" smtClean="0">
              <a:solidFill>
                <a:srgbClr val="7030A0"/>
              </a:solidFill>
              <a:latin typeface="+mn-lt"/>
              <a:ea typeface="Roboto Condensed"/>
              <a:cs typeface="Roboto Condensed"/>
              <a:sym typeface="Roboto Condensed"/>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smtClean="0">
                <a:solidFill>
                  <a:schemeClr val="tx1">
                    <a:lumMod val="50000"/>
                    <a:lumOff val="50000"/>
                  </a:schemeClr>
                </a:solidFill>
                <a:latin typeface="+mn-lt"/>
                <a:ea typeface="Roboto Condensed"/>
                <a:cs typeface="Roboto Condensed"/>
                <a:sym typeface="Roboto Condensed"/>
              </a:rPr>
              <a:t>Using forensics to combat the </a:t>
            </a:r>
            <a:r>
              <a:rPr lang="en-GB" dirty="0">
                <a:solidFill>
                  <a:schemeClr val="tx1">
                    <a:lumMod val="50000"/>
                    <a:lumOff val="50000"/>
                  </a:schemeClr>
                </a:solidFill>
                <a:latin typeface="+mn-lt"/>
                <a:ea typeface="Roboto Condensed"/>
                <a:cs typeface="Roboto Condensed"/>
                <a:sym typeface="Roboto Condensed"/>
              </a:rPr>
              <a:t>i</a:t>
            </a:r>
            <a:r>
              <a:rPr lang="en-GB" dirty="0" smtClean="0">
                <a:solidFill>
                  <a:schemeClr val="tx1">
                    <a:lumMod val="50000"/>
                    <a:lumOff val="50000"/>
                  </a:schemeClr>
                </a:solidFill>
                <a:latin typeface="+mn-lt"/>
                <a:ea typeface="Roboto Condensed"/>
                <a:cs typeface="Roboto Condensed"/>
                <a:sym typeface="Roboto Condensed"/>
              </a:rPr>
              <a:t>llegal trafficking and poaching of animals, including the pangolin – the world’s most trafficked animal.</a:t>
            </a:r>
            <a:endParaRPr kumimoji="0" lang="en-GB" b="0" i="0" u="none" strike="noStrike" kern="1200" cap="none" spc="0" normalizeH="0" baseline="0" noProof="0" dirty="0" smtClean="0">
              <a:ln>
                <a:noFill/>
              </a:ln>
              <a:solidFill>
                <a:schemeClr val="tx1">
                  <a:lumMod val="50000"/>
                  <a:lumOff val="50000"/>
                </a:schemeClr>
              </a:solidFill>
              <a:effectLst/>
              <a:uLnTx/>
              <a:uFillTx/>
              <a:latin typeface="+mn-lt"/>
              <a:ea typeface="Roboto Condensed"/>
              <a:cs typeface="Roboto Condensed"/>
              <a:sym typeface="Roboto Condensed"/>
            </a:endParaRPr>
          </a:p>
        </p:txBody>
      </p:sp>
      <p:sp>
        <p:nvSpPr>
          <p:cNvPr id="10" name="TextBox 9"/>
          <p:cNvSpPr txBox="1"/>
          <p:nvPr/>
        </p:nvSpPr>
        <p:spPr>
          <a:xfrm>
            <a:off x="1740408" y="2959608"/>
            <a:ext cx="1504950" cy="1798258"/>
          </a:xfrm>
          <a:prstGeom prst="rect">
            <a:avLst/>
          </a:prstGeom>
        </p:spPr>
        <p:txBody>
          <a:bodyPr vert="horz" wrap="square" lIns="91440" tIns="45720" rIns="91440" bIns="45720" rtlCol="0" anchor="b">
            <a:normAutofit/>
          </a:bodyPr>
          <a:lstStyle/>
          <a:p>
            <a:pPr algn="l"/>
            <a:endParaRPr lang="en-GB" dirty="0" smtClean="0"/>
          </a:p>
        </p:txBody>
      </p:sp>
      <p:sp>
        <p:nvSpPr>
          <p:cNvPr id="11" name="Google Shape;263;p23"/>
          <p:cNvSpPr/>
          <p:nvPr/>
        </p:nvSpPr>
        <p:spPr>
          <a:xfrm>
            <a:off x="5006925" y="2494472"/>
            <a:ext cx="2752724" cy="2632990"/>
          </a:xfrm>
          <a:prstGeom prst="ellipse">
            <a:avLst/>
          </a:prstGeom>
          <a:blipFill>
            <a:blip r:embed="rId4"/>
            <a:stretch>
              <a:fillRect/>
            </a:stretch>
          </a:blipFill>
          <a:ln w="571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1200" cap="none" spc="0" normalizeH="0" baseline="0" noProof="0" dirty="0">
              <a:ln>
                <a:noFill/>
              </a:ln>
              <a:solidFill>
                <a:srgbClr val="000000"/>
              </a:solidFill>
              <a:effectLst/>
              <a:uLnTx/>
              <a:uFillTx/>
              <a:latin typeface="+mn-lt"/>
              <a:ea typeface="Roboto Condensed"/>
              <a:cs typeface="Roboto Condensed"/>
              <a:sym typeface="Roboto Condensed"/>
            </a:endParaRPr>
          </a:p>
        </p:txBody>
      </p:sp>
      <p:sp>
        <p:nvSpPr>
          <p:cNvPr id="12" name="TextBox 11"/>
          <p:cNvSpPr txBox="1"/>
          <p:nvPr/>
        </p:nvSpPr>
        <p:spPr>
          <a:xfrm>
            <a:off x="1740408" y="5514023"/>
            <a:ext cx="1705742" cy="442231"/>
          </a:xfrm>
          <a:prstGeom prst="rect">
            <a:avLst/>
          </a:prstGeom>
          <a:solidFill>
            <a:schemeClr val="bg1"/>
          </a:solidFill>
          <a:ln>
            <a:noFill/>
          </a:ln>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smtClean="0">
                <a:ln>
                  <a:noFill/>
                </a:ln>
                <a:solidFill>
                  <a:srgbClr val="621360"/>
                </a:solidFill>
                <a:effectLst/>
                <a:uLnTx/>
                <a:uFillTx/>
              </a:rPr>
              <a:t> </a:t>
            </a:r>
            <a:r>
              <a:rPr lang="en-GB" b="1" dirty="0" smtClean="0">
                <a:solidFill>
                  <a:srgbClr val="621360"/>
                </a:solidFill>
              </a:rPr>
              <a:t>Criminology</a:t>
            </a:r>
            <a:endParaRPr kumimoji="0" lang="en-GB" b="1" i="0" u="none" strike="noStrike" kern="1200" cap="none" spc="0" normalizeH="0" baseline="0" noProof="0" dirty="0" smtClean="0">
              <a:ln>
                <a:noFill/>
              </a:ln>
              <a:solidFill>
                <a:srgbClr val="621360"/>
              </a:solidFill>
              <a:effectLst/>
              <a:uLnTx/>
              <a:uFillTx/>
            </a:endParaRPr>
          </a:p>
        </p:txBody>
      </p:sp>
      <p:sp>
        <p:nvSpPr>
          <p:cNvPr id="13" name="Google Shape;263;p23"/>
          <p:cNvSpPr/>
          <p:nvPr/>
        </p:nvSpPr>
        <p:spPr>
          <a:xfrm>
            <a:off x="1206738" y="2494472"/>
            <a:ext cx="2752724" cy="2632990"/>
          </a:xfrm>
          <a:prstGeom prst="ellipse">
            <a:avLst/>
          </a:prstGeom>
          <a:blipFill>
            <a:blip r:embed="rId5"/>
            <a:stretch>
              <a:fillRect/>
            </a:stretch>
          </a:blipFill>
          <a:ln w="571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1200" cap="none" spc="0" normalizeH="0" baseline="0" noProof="0" dirty="0">
              <a:ln>
                <a:noFill/>
              </a:ln>
              <a:solidFill>
                <a:srgbClr val="000000"/>
              </a:solidFill>
              <a:effectLst/>
              <a:uLnTx/>
              <a:uFillTx/>
              <a:latin typeface="+mn-lt"/>
              <a:ea typeface="Roboto Condensed"/>
              <a:cs typeface="Roboto Condensed"/>
              <a:sym typeface="Roboto Condensed"/>
            </a:endParaRPr>
          </a:p>
        </p:txBody>
      </p:sp>
      <p:sp>
        <p:nvSpPr>
          <p:cNvPr id="14" name="Google Shape;263;p23"/>
          <p:cNvSpPr/>
          <p:nvPr/>
        </p:nvSpPr>
        <p:spPr>
          <a:xfrm>
            <a:off x="8877534" y="2494472"/>
            <a:ext cx="2752724" cy="2632990"/>
          </a:xfrm>
          <a:prstGeom prst="ellipse">
            <a:avLst/>
          </a:prstGeom>
          <a:blipFill>
            <a:blip r:embed="rId6"/>
            <a:stretch>
              <a:fillRect/>
            </a:stretch>
          </a:blipFill>
          <a:ln w="571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1200" cap="none" spc="0" normalizeH="0" baseline="0" noProof="0" dirty="0">
              <a:ln>
                <a:noFill/>
              </a:ln>
              <a:solidFill>
                <a:srgbClr val="000000"/>
              </a:solidFill>
              <a:effectLst/>
              <a:uLnTx/>
              <a:uFillTx/>
              <a:latin typeface="+mn-lt"/>
              <a:ea typeface="Roboto Condensed"/>
              <a:cs typeface="Roboto Condensed"/>
              <a:sym typeface="Roboto Condensed"/>
            </a:endParaRPr>
          </a:p>
        </p:txBody>
      </p:sp>
      <p:sp>
        <p:nvSpPr>
          <p:cNvPr id="15" name="TextBox 14"/>
          <p:cNvSpPr txBox="1"/>
          <p:nvPr/>
        </p:nvSpPr>
        <p:spPr>
          <a:xfrm>
            <a:off x="8896623" y="5703779"/>
            <a:ext cx="2733635" cy="442231"/>
          </a:xfrm>
          <a:prstGeom prst="rect">
            <a:avLst/>
          </a:prstGeom>
          <a:solidFill>
            <a:schemeClr val="bg1"/>
          </a:solidFill>
          <a:ln>
            <a:noFill/>
          </a:ln>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smtClean="0">
                <a:ln>
                  <a:noFill/>
                </a:ln>
                <a:solidFill>
                  <a:srgbClr val="621360"/>
                </a:solidFill>
                <a:effectLst/>
                <a:uLnTx/>
                <a:uFillTx/>
              </a:rPr>
              <a:t> </a:t>
            </a:r>
            <a:r>
              <a:rPr lang="en-GB" b="1" noProof="0" dirty="0" smtClean="0">
                <a:solidFill>
                  <a:srgbClr val="621360"/>
                </a:solidFill>
              </a:rPr>
              <a:t>International Development Studies</a:t>
            </a:r>
            <a:endParaRPr kumimoji="0" lang="en-GB" b="1" i="0" u="none" strike="noStrike" kern="1200" cap="none" spc="0" normalizeH="0" baseline="0" noProof="0" dirty="0" smtClean="0">
              <a:ln>
                <a:noFill/>
              </a:ln>
              <a:solidFill>
                <a:srgbClr val="621360"/>
              </a:solidFill>
              <a:effectLst/>
              <a:uLnTx/>
              <a:uFillTx/>
            </a:endParaRPr>
          </a:p>
        </p:txBody>
      </p:sp>
      <p:sp>
        <p:nvSpPr>
          <p:cNvPr id="16" name="TextBox 15"/>
          <p:cNvSpPr txBox="1"/>
          <p:nvPr/>
        </p:nvSpPr>
        <p:spPr>
          <a:xfrm>
            <a:off x="5768348" y="5514023"/>
            <a:ext cx="1229878" cy="442231"/>
          </a:xfrm>
          <a:prstGeom prst="rect">
            <a:avLst/>
          </a:prstGeom>
          <a:solidFill>
            <a:schemeClr val="bg1"/>
          </a:solidFill>
          <a:ln>
            <a:noFill/>
          </a:ln>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smtClean="0">
                <a:ln>
                  <a:noFill/>
                </a:ln>
                <a:solidFill>
                  <a:srgbClr val="621360"/>
                </a:solidFill>
                <a:effectLst/>
                <a:uLnTx/>
                <a:uFillTx/>
              </a:rPr>
              <a:t> </a:t>
            </a:r>
            <a:r>
              <a:rPr lang="en-GB" b="1" noProof="0" dirty="0" smtClean="0">
                <a:solidFill>
                  <a:srgbClr val="621360"/>
                </a:solidFill>
              </a:rPr>
              <a:t>Sociology</a:t>
            </a:r>
            <a:endParaRPr kumimoji="0" lang="en-GB" b="1" i="0" u="none" strike="noStrike" kern="1200" cap="none" spc="0" normalizeH="0" baseline="0" noProof="0" dirty="0" smtClean="0">
              <a:ln>
                <a:noFill/>
              </a:ln>
              <a:solidFill>
                <a:srgbClr val="621360"/>
              </a:solidFill>
              <a:effectLst/>
              <a:uLnTx/>
              <a:uFillTx/>
            </a:endParaRPr>
          </a:p>
        </p:txBody>
      </p:sp>
      <p:sp>
        <p:nvSpPr>
          <p:cNvPr id="17" name="Title 1"/>
          <p:cNvSpPr>
            <a:spLocks noGrp="1"/>
          </p:cNvSpPr>
          <p:nvPr>
            <p:ph type="title"/>
          </p:nvPr>
        </p:nvSpPr>
        <p:spPr>
          <a:xfrm>
            <a:off x="483873" y="560367"/>
            <a:ext cx="11144412" cy="1136672"/>
          </a:xfrm>
        </p:spPr>
        <p:txBody>
          <a:bodyPr/>
          <a:lstStyle/>
          <a:p>
            <a:r>
              <a:rPr lang="en-GB" b="1" dirty="0" smtClean="0">
                <a:solidFill>
                  <a:srgbClr val="621360"/>
                </a:solidFill>
                <a:latin typeface="+mn-lt"/>
              </a:rPr>
              <a:t>TEACHING AND RESEARCH</a:t>
            </a:r>
            <a:br>
              <a:rPr lang="en-GB" b="1" dirty="0" smtClean="0">
                <a:solidFill>
                  <a:srgbClr val="621360"/>
                </a:solidFill>
                <a:latin typeface="+mn-lt"/>
              </a:rPr>
            </a:br>
            <a:r>
              <a:rPr lang="en-GB" sz="1600" b="0" dirty="0">
                <a:solidFill>
                  <a:schemeClr val="tx1"/>
                </a:solidFill>
              </a:rPr>
              <a:t>These pictures and subjects each link to a University of Portsmouth lecturer’s research – can you guess what it might be? </a:t>
            </a:r>
            <a:endParaRPr lang="en-GB" sz="1600" b="0" dirty="0">
              <a:solidFill>
                <a:schemeClr val="tx1"/>
              </a:solidFill>
              <a:latin typeface="+mn-lt"/>
            </a:endParaRPr>
          </a:p>
        </p:txBody>
      </p:sp>
    </p:spTree>
    <p:extLst>
      <p:ext uri="{BB962C8B-B14F-4D97-AF65-F5344CB8AC3E}">
        <p14:creationId xmlns:p14="http://schemas.microsoft.com/office/powerpoint/2010/main" val="95369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09489" y="451800"/>
            <a:ext cx="11560457" cy="12388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GB" dirty="0" smtClean="0">
                <a:solidFill>
                  <a:srgbClr val="621360"/>
                </a:solidFill>
              </a:rPr>
              <a:t>YOUR BEST BEGINS WITH NEW WAYS OF LEARNING</a:t>
            </a:r>
            <a:endParaRPr dirty="0">
              <a:solidFill>
                <a:srgbClr val="621360"/>
              </a:solidFill>
            </a:endParaRPr>
          </a:p>
        </p:txBody>
      </p:sp>
      <p:grpSp>
        <p:nvGrpSpPr>
          <p:cNvPr id="4" name="Google Shape;300;p12"/>
          <p:cNvGrpSpPr/>
          <p:nvPr/>
        </p:nvGrpSpPr>
        <p:grpSpPr>
          <a:xfrm>
            <a:off x="1282263" y="2027014"/>
            <a:ext cx="2176477" cy="1429063"/>
            <a:chOff x="699370" y="1198495"/>
            <a:chExt cx="2159643" cy="1727703"/>
          </a:xfrm>
        </p:grpSpPr>
        <p:sp>
          <p:nvSpPr>
            <p:cNvPr id="5" name="Google Shape;301;p12"/>
            <p:cNvSpPr/>
            <p:nvPr/>
          </p:nvSpPr>
          <p:spPr>
            <a:xfrm>
              <a:off x="699370" y="1198495"/>
              <a:ext cx="1605729" cy="158443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alibri"/>
                <a:ea typeface="Calibri"/>
                <a:cs typeface="Calibri"/>
                <a:sym typeface="Calibri"/>
              </a:endParaRPr>
            </a:p>
          </p:txBody>
        </p:sp>
        <p:grpSp>
          <p:nvGrpSpPr>
            <p:cNvPr id="6" name="Google Shape;302;p12"/>
            <p:cNvGrpSpPr/>
            <p:nvPr/>
          </p:nvGrpSpPr>
          <p:grpSpPr>
            <a:xfrm>
              <a:off x="1863263" y="2054252"/>
              <a:ext cx="995750" cy="871946"/>
              <a:chOff x="1753000" y="2130620"/>
              <a:chExt cx="995750" cy="871946"/>
            </a:xfrm>
          </p:grpSpPr>
          <p:sp>
            <p:nvSpPr>
              <p:cNvPr id="7" name="Google Shape;303;p12"/>
              <p:cNvSpPr/>
              <p:nvPr/>
            </p:nvSpPr>
            <p:spPr>
              <a:xfrm>
                <a:off x="1753000" y="2130620"/>
                <a:ext cx="953389" cy="871946"/>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Calibri"/>
                  <a:ea typeface="Calibri"/>
                  <a:cs typeface="Calibri"/>
                  <a:sym typeface="Calibri"/>
                </a:endParaRPr>
              </a:p>
            </p:txBody>
          </p:sp>
          <p:sp>
            <p:nvSpPr>
              <p:cNvPr id="8" name="Google Shape;304;p12"/>
              <p:cNvSpPr txBox="1"/>
              <p:nvPr/>
            </p:nvSpPr>
            <p:spPr>
              <a:xfrm>
                <a:off x="1838598" y="2429635"/>
                <a:ext cx="910152" cy="27645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FFFFFF"/>
                  </a:buClr>
                  <a:buSzPts val="1200"/>
                  <a:buFont typeface="Calibri"/>
                  <a:buNone/>
                </a:pPr>
                <a:r>
                  <a:rPr lang="en-GB" sz="1200" b="1" i="0" u="none" strike="noStrike" cap="none" dirty="0">
                    <a:solidFill>
                      <a:srgbClr val="FFFFFF"/>
                    </a:solidFill>
                    <a:latin typeface="Calibri"/>
                    <a:ea typeface="Calibri"/>
                    <a:cs typeface="Calibri"/>
                    <a:sym typeface="Calibri"/>
                  </a:rPr>
                  <a:t>LECTURES</a:t>
                </a:r>
                <a:endParaRPr sz="1400" b="0" i="0" u="none" strike="noStrike" cap="none" dirty="0">
                  <a:solidFill>
                    <a:srgbClr val="000000"/>
                  </a:solidFill>
                  <a:latin typeface="Arial"/>
                  <a:ea typeface="Arial"/>
                  <a:cs typeface="Arial"/>
                  <a:sym typeface="Arial"/>
                </a:endParaRPr>
              </a:p>
            </p:txBody>
          </p:sp>
        </p:grpSp>
      </p:grpSp>
      <p:grpSp>
        <p:nvGrpSpPr>
          <p:cNvPr id="9" name="Google Shape;305;p12"/>
          <p:cNvGrpSpPr/>
          <p:nvPr/>
        </p:nvGrpSpPr>
        <p:grpSpPr>
          <a:xfrm>
            <a:off x="3597620" y="2223630"/>
            <a:ext cx="2528622" cy="1737508"/>
            <a:chOff x="2986181" y="1634751"/>
            <a:chExt cx="2730667" cy="2100606"/>
          </a:xfrm>
        </p:grpSpPr>
        <p:sp>
          <p:nvSpPr>
            <p:cNvPr id="10" name="Google Shape;306;p12"/>
            <p:cNvSpPr/>
            <p:nvPr/>
          </p:nvSpPr>
          <p:spPr>
            <a:xfrm>
              <a:off x="2986181" y="1634751"/>
              <a:ext cx="1996771" cy="1917456"/>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alibri"/>
                <a:ea typeface="Calibri"/>
                <a:cs typeface="Calibri"/>
                <a:sym typeface="Calibri"/>
              </a:endParaRPr>
            </a:p>
          </p:txBody>
        </p:sp>
        <p:grpSp>
          <p:nvGrpSpPr>
            <p:cNvPr id="11" name="Google Shape;307;p12"/>
            <p:cNvGrpSpPr/>
            <p:nvPr/>
          </p:nvGrpSpPr>
          <p:grpSpPr>
            <a:xfrm>
              <a:off x="4557246" y="2593479"/>
              <a:ext cx="1159602" cy="1141878"/>
              <a:chOff x="5740693" y="4384171"/>
              <a:chExt cx="1523707" cy="1457829"/>
            </a:xfrm>
          </p:grpSpPr>
          <p:sp>
            <p:nvSpPr>
              <p:cNvPr id="12" name="Google Shape;308;p12"/>
              <p:cNvSpPr/>
              <p:nvPr/>
            </p:nvSpPr>
            <p:spPr>
              <a:xfrm>
                <a:off x="5740693" y="4384171"/>
                <a:ext cx="1523707" cy="1457829"/>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alibri"/>
                  <a:ea typeface="Calibri"/>
                  <a:cs typeface="Calibri"/>
                  <a:sym typeface="Calibri"/>
                </a:endParaRPr>
              </a:p>
            </p:txBody>
          </p:sp>
          <p:sp>
            <p:nvSpPr>
              <p:cNvPr id="13" name="Google Shape;309;p12"/>
              <p:cNvSpPr txBox="1"/>
              <p:nvPr/>
            </p:nvSpPr>
            <p:spPr>
              <a:xfrm>
                <a:off x="5780039" y="4708362"/>
                <a:ext cx="1452529" cy="79347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621360"/>
                  </a:buClr>
                  <a:buSzPts val="2000"/>
                  <a:buFont typeface="Calibri"/>
                  <a:buNone/>
                </a:pPr>
                <a:r>
                  <a:rPr lang="en-GB" sz="2000" b="1" i="0" u="none" strike="noStrike" cap="none" dirty="0">
                    <a:solidFill>
                      <a:srgbClr val="621360"/>
                    </a:solidFill>
                    <a:latin typeface="Calibri"/>
                    <a:ea typeface="Calibri"/>
                    <a:cs typeface="Calibri"/>
                    <a:sym typeface="Calibri"/>
                  </a:rPr>
                  <a:t> </a:t>
                </a:r>
                <a:r>
                  <a:rPr lang="en-GB" sz="1400" b="1" i="0" u="none" strike="noStrike" cap="none" dirty="0">
                    <a:solidFill>
                      <a:srgbClr val="FFFFFF"/>
                    </a:solidFill>
                    <a:latin typeface="Calibri"/>
                    <a:ea typeface="Calibri"/>
                    <a:cs typeface="Calibri"/>
                    <a:sym typeface="Calibri"/>
                  </a:rPr>
                  <a:t>GROUP</a:t>
                </a:r>
                <a:r>
                  <a:rPr lang="en-GB" sz="1400" b="1" i="0" u="none" strike="noStrike" cap="none" dirty="0">
                    <a:solidFill>
                      <a:srgbClr val="621360"/>
                    </a:solidFill>
                    <a:latin typeface="Calibri"/>
                    <a:ea typeface="Calibri"/>
                    <a:cs typeface="Calibri"/>
                    <a:sym typeface="Calibri"/>
                  </a:rPr>
                  <a:t> </a:t>
                </a:r>
                <a:r>
                  <a:rPr lang="en-GB" sz="1400" b="1" i="0" u="none" strike="noStrike" cap="none" dirty="0">
                    <a:solidFill>
                      <a:srgbClr val="FFFFFF"/>
                    </a:solidFill>
                    <a:latin typeface="Calibri"/>
                    <a:ea typeface="Calibri"/>
                    <a:cs typeface="Calibri"/>
                    <a:sym typeface="Calibri"/>
                  </a:rPr>
                  <a:t>WORK</a:t>
                </a:r>
                <a:endParaRPr sz="1400" b="0" i="0" u="none" strike="noStrike" cap="none" dirty="0">
                  <a:solidFill>
                    <a:srgbClr val="000000"/>
                  </a:solidFill>
                  <a:latin typeface="Arial"/>
                  <a:ea typeface="Arial"/>
                  <a:cs typeface="Arial"/>
                  <a:sym typeface="Arial"/>
                </a:endParaRPr>
              </a:p>
            </p:txBody>
          </p:sp>
        </p:grpSp>
      </p:grpSp>
      <p:grpSp>
        <p:nvGrpSpPr>
          <p:cNvPr id="14" name="Google Shape;310;p12"/>
          <p:cNvGrpSpPr/>
          <p:nvPr/>
        </p:nvGrpSpPr>
        <p:grpSpPr>
          <a:xfrm>
            <a:off x="6219835" y="4528459"/>
            <a:ext cx="2796853" cy="1706633"/>
            <a:chOff x="5912958" y="3946034"/>
            <a:chExt cx="2829026" cy="2063278"/>
          </a:xfrm>
        </p:grpSpPr>
        <p:sp>
          <p:nvSpPr>
            <p:cNvPr id="15" name="Google Shape;311;p12"/>
            <p:cNvSpPr/>
            <p:nvPr/>
          </p:nvSpPr>
          <p:spPr>
            <a:xfrm>
              <a:off x="5912958" y="3946034"/>
              <a:ext cx="2013659" cy="1917456"/>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alibri"/>
                <a:ea typeface="Calibri"/>
                <a:cs typeface="Calibri"/>
                <a:sym typeface="Calibri"/>
              </a:endParaRPr>
            </a:p>
          </p:txBody>
        </p:sp>
        <p:grpSp>
          <p:nvGrpSpPr>
            <p:cNvPr id="16" name="Google Shape;312;p12"/>
            <p:cNvGrpSpPr/>
            <p:nvPr/>
          </p:nvGrpSpPr>
          <p:grpSpPr>
            <a:xfrm>
              <a:off x="7542930" y="4867434"/>
              <a:ext cx="1199054" cy="1141878"/>
              <a:chOff x="5740693" y="4384171"/>
              <a:chExt cx="1575548" cy="1457829"/>
            </a:xfrm>
          </p:grpSpPr>
          <p:sp>
            <p:nvSpPr>
              <p:cNvPr id="17" name="Google Shape;313;p12"/>
              <p:cNvSpPr/>
              <p:nvPr/>
            </p:nvSpPr>
            <p:spPr>
              <a:xfrm>
                <a:off x="5740693" y="4384171"/>
                <a:ext cx="1523707" cy="1457829"/>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alibri"/>
                  <a:ea typeface="Calibri"/>
                  <a:cs typeface="Calibri"/>
                  <a:sym typeface="Calibri"/>
                </a:endParaRPr>
              </a:p>
            </p:txBody>
          </p:sp>
          <p:sp>
            <p:nvSpPr>
              <p:cNvPr id="18" name="Google Shape;314;p12"/>
              <p:cNvSpPr txBox="1"/>
              <p:nvPr/>
            </p:nvSpPr>
            <p:spPr>
              <a:xfrm>
                <a:off x="5740693" y="4907505"/>
                <a:ext cx="1575548" cy="419171"/>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400"/>
                  <a:buFont typeface="Calibri"/>
                  <a:buNone/>
                </a:pPr>
                <a:r>
                  <a:rPr lang="en-GB" sz="1400" b="1" i="0" u="none" strike="noStrike" cap="none">
                    <a:solidFill>
                      <a:srgbClr val="FFFFFF"/>
                    </a:solidFill>
                    <a:latin typeface="Calibri"/>
                    <a:ea typeface="Calibri"/>
                    <a:cs typeface="Calibri"/>
                    <a:sym typeface="Calibri"/>
                  </a:rPr>
                  <a:t>WORKSHOPS</a:t>
                </a:r>
                <a:endParaRPr sz="1400" b="1" i="0" u="none" strike="noStrike" cap="none">
                  <a:solidFill>
                    <a:srgbClr val="621360"/>
                  </a:solidFill>
                  <a:latin typeface="Calibri"/>
                  <a:ea typeface="Calibri"/>
                  <a:cs typeface="Calibri"/>
                  <a:sym typeface="Calibri"/>
                </a:endParaRPr>
              </a:p>
            </p:txBody>
          </p:sp>
        </p:grpSp>
      </p:grpSp>
      <p:grpSp>
        <p:nvGrpSpPr>
          <p:cNvPr id="19" name="Google Shape;315;p12"/>
          <p:cNvGrpSpPr/>
          <p:nvPr/>
        </p:nvGrpSpPr>
        <p:grpSpPr>
          <a:xfrm>
            <a:off x="9050332" y="2273796"/>
            <a:ext cx="2587737" cy="1687342"/>
            <a:chOff x="8633868" y="1695401"/>
            <a:chExt cx="2794505" cy="2039956"/>
          </a:xfrm>
        </p:grpSpPr>
        <p:sp>
          <p:nvSpPr>
            <p:cNvPr id="20" name="Google Shape;316;p12"/>
            <p:cNvSpPr/>
            <p:nvPr/>
          </p:nvSpPr>
          <p:spPr>
            <a:xfrm>
              <a:off x="8633868" y="1695401"/>
              <a:ext cx="2033952" cy="1953563"/>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alibri"/>
                <a:ea typeface="Calibri"/>
                <a:cs typeface="Calibri"/>
                <a:sym typeface="Calibri"/>
              </a:endParaRPr>
            </a:p>
          </p:txBody>
        </p:sp>
        <p:grpSp>
          <p:nvGrpSpPr>
            <p:cNvPr id="21" name="Google Shape;317;p12"/>
            <p:cNvGrpSpPr/>
            <p:nvPr/>
          </p:nvGrpSpPr>
          <p:grpSpPr>
            <a:xfrm>
              <a:off x="10239175" y="2593479"/>
              <a:ext cx="1189198" cy="1141878"/>
              <a:chOff x="2526320" y="2822071"/>
              <a:chExt cx="1523707" cy="1457829"/>
            </a:xfrm>
          </p:grpSpPr>
          <p:sp>
            <p:nvSpPr>
              <p:cNvPr id="22" name="Google Shape;318;p12"/>
              <p:cNvSpPr/>
              <p:nvPr/>
            </p:nvSpPr>
            <p:spPr>
              <a:xfrm>
                <a:off x="2526320" y="2822071"/>
                <a:ext cx="1523707" cy="1457829"/>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alibri"/>
                  <a:ea typeface="Calibri"/>
                  <a:cs typeface="Calibri"/>
                  <a:sym typeface="Calibri"/>
                </a:endParaRPr>
              </a:p>
            </p:txBody>
          </p:sp>
          <p:sp>
            <p:nvSpPr>
              <p:cNvPr id="23" name="Google Shape;319;p12"/>
              <p:cNvSpPr txBox="1"/>
              <p:nvPr/>
            </p:nvSpPr>
            <p:spPr>
              <a:xfrm>
                <a:off x="2677384" y="3301911"/>
                <a:ext cx="1184633" cy="57060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400"/>
                  <a:buFont typeface="Calibri"/>
                  <a:buNone/>
                </a:pPr>
                <a:r>
                  <a:rPr lang="en-GB" sz="1400" b="1" i="0" u="none" strike="noStrike" cap="none" dirty="0">
                    <a:solidFill>
                      <a:srgbClr val="FFFFFF"/>
                    </a:solidFill>
                    <a:latin typeface="Calibri"/>
                    <a:ea typeface="Calibri"/>
                    <a:cs typeface="Calibri"/>
                    <a:sym typeface="Calibri"/>
                  </a:rPr>
                  <a:t>SELF</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400"/>
                  <a:buFont typeface="Calibri"/>
                  <a:buNone/>
                </a:pPr>
                <a:r>
                  <a:rPr lang="en-GB" sz="1400" b="1" i="0" u="none" strike="noStrike" cap="none" dirty="0">
                    <a:solidFill>
                      <a:srgbClr val="FFFFFF"/>
                    </a:solidFill>
                    <a:latin typeface="Calibri"/>
                    <a:ea typeface="Calibri"/>
                    <a:cs typeface="Calibri"/>
                    <a:sym typeface="Calibri"/>
                  </a:rPr>
                  <a:t> STUDY</a:t>
                </a:r>
                <a:endParaRPr sz="1400" b="0" i="0" u="none" strike="noStrike" cap="none" dirty="0">
                  <a:solidFill>
                    <a:srgbClr val="000000"/>
                  </a:solidFill>
                  <a:latin typeface="Arial"/>
                  <a:ea typeface="Arial"/>
                  <a:cs typeface="Arial"/>
                  <a:sym typeface="Arial"/>
                </a:endParaRPr>
              </a:p>
            </p:txBody>
          </p:sp>
        </p:grpSp>
      </p:grpSp>
      <p:grpSp>
        <p:nvGrpSpPr>
          <p:cNvPr id="24" name="Google Shape;320;p12"/>
          <p:cNvGrpSpPr/>
          <p:nvPr/>
        </p:nvGrpSpPr>
        <p:grpSpPr>
          <a:xfrm>
            <a:off x="3597619" y="4532927"/>
            <a:ext cx="2528619" cy="1703777"/>
            <a:chOff x="2986181" y="3951098"/>
            <a:chExt cx="2730663" cy="2059826"/>
          </a:xfrm>
        </p:grpSpPr>
        <p:sp>
          <p:nvSpPr>
            <p:cNvPr id="25" name="Google Shape;321;p12"/>
            <p:cNvSpPr/>
            <p:nvPr/>
          </p:nvSpPr>
          <p:spPr>
            <a:xfrm>
              <a:off x="2986181" y="3951098"/>
              <a:ext cx="1996771" cy="1917456"/>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alibri"/>
                <a:ea typeface="Calibri"/>
                <a:cs typeface="Calibri"/>
                <a:sym typeface="Calibri"/>
              </a:endParaRPr>
            </a:p>
          </p:txBody>
        </p:sp>
        <p:grpSp>
          <p:nvGrpSpPr>
            <p:cNvPr id="26" name="Google Shape;322;p12"/>
            <p:cNvGrpSpPr/>
            <p:nvPr/>
          </p:nvGrpSpPr>
          <p:grpSpPr>
            <a:xfrm>
              <a:off x="4557243" y="4869046"/>
              <a:ext cx="1159601" cy="1141878"/>
              <a:chOff x="5740693" y="4384171"/>
              <a:chExt cx="1523707" cy="1457829"/>
            </a:xfrm>
          </p:grpSpPr>
          <p:sp>
            <p:nvSpPr>
              <p:cNvPr id="27" name="Google Shape;323;p12"/>
              <p:cNvSpPr/>
              <p:nvPr/>
            </p:nvSpPr>
            <p:spPr>
              <a:xfrm>
                <a:off x="5740693" y="4384171"/>
                <a:ext cx="1523707" cy="1457829"/>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alibri"/>
                  <a:ea typeface="Calibri"/>
                  <a:cs typeface="Calibri"/>
                  <a:sym typeface="Calibri"/>
                </a:endParaRPr>
              </a:p>
            </p:txBody>
          </p:sp>
          <p:sp>
            <p:nvSpPr>
              <p:cNvPr id="28" name="Google Shape;324;p12"/>
              <p:cNvSpPr txBox="1"/>
              <p:nvPr/>
            </p:nvSpPr>
            <p:spPr>
              <a:xfrm>
                <a:off x="5899296" y="5021877"/>
                <a:ext cx="1206499" cy="411161"/>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400"/>
                  <a:buFont typeface="Calibri"/>
                  <a:buNone/>
                </a:pPr>
                <a:r>
                  <a:rPr lang="en-GB" sz="1400" b="1" i="0" u="none" strike="noStrike" cap="none">
                    <a:solidFill>
                      <a:srgbClr val="FFFFFF"/>
                    </a:solidFill>
                    <a:latin typeface="Calibri"/>
                    <a:ea typeface="Calibri"/>
                    <a:cs typeface="Calibri"/>
                    <a:sym typeface="Calibri"/>
                  </a:rPr>
                  <a:t> LAB WORK</a:t>
                </a:r>
                <a:endParaRPr sz="1400" b="0" i="0" u="none" strike="noStrike" cap="none">
                  <a:solidFill>
                    <a:srgbClr val="000000"/>
                  </a:solidFill>
                  <a:latin typeface="Arial"/>
                  <a:ea typeface="Arial"/>
                  <a:cs typeface="Arial"/>
                  <a:sym typeface="Arial"/>
                </a:endParaRPr>
              </a:p>
            </p:txBody>
          </p:sp>
        </p:grpSp>
      </p:grpSp>
      <p:grpSp>
        <p:nvGrpSpPr>
          <p:cNvPr id="29" name="Google Shape;325;p12"/>
          <p:cNvGrpSpPr/>
          <p:nvPr/>
        </p:nvGrpSpPr>
        <p:grpSpPr>
          <a:xfrm>
            <a:off x="6199669" y="2264132"/>
            <a:ext cx="2714785" cy="1701797"/>
            <a:chOff x="5786561" y="1682717"/>
            <a:chExt cx="2749158" cy="2057432"/>
          </a:xfrm>
        </p:grpSpPr>
        <p:sp>
          <p:nvSpPr>
            <p:cNvPr id="30" name="Google Shape;326;p12"/>
            <p:cNvSpPr/>
            <p:nvPr/>
          </p:nvSpPr>
          <p:spPr>
            <a:xfrm>
              <a:off x="5786561" y="1682717"/>
              <a:ext cx="2033952" cy="1953563"/>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alibri"/>
                <a:ea typeface="Calibri"/>
                <a:cs typeface="Calibri"/>
                <a:sym typeface="Calibri"/>
              </a:endParaRPr>
            </a:p>
          </p:txBody>
        </p:sp>
        <p:grpSp>
          <p:nvGrpSpPr>
            <p:cNvPr id="31" name="Google Shape;327;p12"/>
            <p:cNvGrpSpPr/>
            <p:nvPr/>
          </p:nvGrpSpPr>
          <p:grpSpPr>
            <a:xfrm>
              <a:off x="7376118" y="2598271"/>
              <a:ext cx="1159601" cy="1141878"/>
              <a:chOff x="5740693" y="4384171"/>
              <a:chExt cx="1523707" cy="1457829"/>
            </a:xfrm>
          </p:grpSpPr>
          <p:sp>
            <p:nvSpPr>
              <p:cNvPr id="32" name="Google Shape;328;p12"/>
              <p:cNvSpPr/>
              <p:nvPr/>
            </p:nvSpPr>
            <p:spPr>
              <a:xfrm>
                <a:off x="5740693" y="4384171"/>
                <a:ext cx="1523707" cy="1457829"/>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alibri"/>
                  <a:ea typeface="Calibri"/>
                  <a:cs typeface="Calibri"/>
                  <a:sym typeface="Calibri"/>
                </a:endParaRPr>
              </a:p>
            </p:txBody>
          </p:sp>
          <p:sp>
            <p:nvSpPr>
              <p:cNvPr id="33" name="Google Shape;329;p12"/>
              <p:cNvSpPr txBox="1"/>
              <p:nvPr/>
            </p:nvSpPr>
            <p:spPr>
              <a:xfrm>
                <a:off x="5836600" y="4991658"/>
                <a:ext cx="1363957" cy="47161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400"/>
                  <a:buFont typeface="Calibri"/>
                  <a:buNone/>
                </a:pPr>
                <a:r>
                  <a:rPr lang="en-GB" sz="1400" b="1" i="0" u="none" strike="noStrike" cap="none" dirty="0">
                    <a:solidFill>
                      <a:srgbClr val="FFFFFF"/>
                    </a:solidFill>
                    <a:latin typeface="Calibri"/>
                    <a:ea typeface="Calibri"/>
                    <a:cs typeface="Calibri"/>
                    <a:sym typeface="Calibri"/>
                  </a:rPr>
                  <a:t>PRACTICAL SESSIONS</a:t>
                </a:r>
                <a:endParaRPr sz="1400" b="0" i="0" u="none" strike="noStrike" cap="none" dirty="0">
                  <a:solidFill>
                    <a:srgbClr val="000000"/>
                  </a:solidFill>
                  <a:latin typeface="Arial"/>
                  <a:ea typeface="Arial"/>
                  <a:cs typeface="Arial"/>
                  <a:sym typeface="Arial"/>
                </a:endParaRPr>
              </a:p>
            </p:txBody>
          </p:sp>
        </p:grpSp>
      </p:grpSp>
      <p:grpSp>
        <p:nvGrpSpPr>
          <p:cNvPr id="34" name="Google Shape;330;p12"/>
          <p:cNvGrpSpPr/>
          <p:nvPr/>
        </p:nvGrpSpPr>
        <p:grpSpPr>
          <a:xfrm>
            <a:off x="9070596" y="4527449"/>
            <a:ext cx="2599652" cy="1701797"/>
            <a:chOff x="8799822" y="3946034"/>
            <a:chExt cx="2807372" cy="2057432"/>
          </a:xfrm>
        </p:grpSpPr>
        <p:sp>
          <p:nvSpPr>
            <p:cNvPr id="35" name="Google Shape;331;p12"/>
            <p:cNvSpPr/>
            <p:nvPr/>
          </p:nvSpPr>
          <p:spPr>
            <a:xfrm>
              <a:off x="8799822" y="3946034"/>
              <a:ext cx="2033952" cy="1953563"/>
            </a:xfrm>
            <a:prstGeom prst="ellipse">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alibri"/>
                <a:ea typeface="Calibri"/>
                <a:cs typeface="Calibri"/>
                <a:sym typeface="Calibri"/>
              </a:endParaRPr>
            </a:p>
          </p:txBody>
        </p:sp>
        <p:grpSp>
          <p:nvGrpSpPr>
            <p:cNvPr id="36" name="Google Shape;332;p12"/>
            <p:cNvGrpSpPr/>
            <p:nvPr/>
          </p:nvGrpSpPr>
          <p:grpSpPr>
            <a:xfrm>
              <a:off x="10389379" y="4861588"/>
              <a:ext cx="1217815" cy="1141878"/>
              <a:chOff x="5740693" y="4384171"/>
              <a:chExt cx="1600200" cy="1457829"/>
            </a:xfrm>
          </p:grpSpPr>
          <p:sp>
            <p:nvSpPr>
              <p:cNvPr id="37" name="Google Shape;333;p12"/>
              <p:cNvSpPr/>
              <p:nvPr/>
            </p:nvSpPr>
            <p:spPr>
              <a:xfrm>
                <a:off x="5740693" y="4384171"/>
                <a:ext cx="1523707" cy="1457829"/>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alibri"/>
                  <a:ea typeface="Calibri"/>
                  <a:cs typeface="Calibri"/>
                  <a:sym typeface="Calibri"/>
                </a:endParaRPr>
              </a:p>
            </p:txBody>
          </p:sp>
          <p:sp>
            <p:nvSpPr>
              <p:cNvPr id="38" name="Google Shape;334;p12"/>
              <p:cNvSpPr txBox="1"/>
              <p:nvPr/>
            </p:nvSpPr>
            <p:spPr>
              <a:xfrm>
                <a:off x="5792534" y="4922978"/>
                <a:ext cx="1548359" cy="411161"/>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FFFF"/>
                  </a:buClr>
                  <a:buSzPts val="1400"/>
                  <a:buFont typeface="Calibri"/>
                  <a:buNone/>
                </a:pPr>
                <a:r>
                  <a:rPr lang="en-GB" sz="1400" b="1" i="0" u="none" strike="noStrike" cap="none">
                    <a:solidFill>
                      <a:srgbClr val="FFFFFF"/>
                    </a:solidFill>
                    <a:latin typeface="Calibri"/>
                    <a:ea typeface="Calibri"/>
                    <a:cs typeface="Calibri"/>
                    <a:sym typeface="Calibri"/>
                  </a:rPr>
                  <a:t>FIELDWORK</a:t>
                </a:r>
                <a:endParaRPr sz="1400" b="0" i="0" u="none" strike="noStrike" cap="none">
                  <a:solidFill>
                    <a:srgbClr val="000000"/>
                  </a:solidFill>
                  <a:latin typeface="Arial"/>
                  <a:ea typeface="Arial"/>
                  <a:cs typeface="Arial"/>
                  <a:sym typeface="Arial"/>
                </a:endParaRPr>
              </a:p>
            </p:txBody>
          </p:sp>
        </p:grpSp>
      </p:grpSp>
      <p:grpSp>
        <p:nvGrpSpPr>
          <p:cNvPr id="39" name="Google Shape;335;p12"/>
          <p:cNvGrpSpPr/>
          <p:nvPr/>
        </p:nvGrpSpPr>
        <p:grpSpPr>
          <a:xfrm>
            <a:off x="1269758" y="3559740"/>
            <a:ext cx="2191983" cy="1429063"/>
            <a:chOff x="699370" y="2906221"/>
            <a:chExt cx="2175863" cy="1727703"/>
          </a:xfrm>
        </p:grpSpPr>
        <p:sp>
          <p:nvSpPr>
            <p:cNvPr id="40" name="Google Shape;336;p12"/>
            <p:cNvSpPr/>
            <p:nvPr/>
          </p:nvSpPr>
          <p:spPr>
            <a:xfrm>
              <a:off x="699370" y="2906221"/>
              <a:ext cx="1605729" cy="1584433"/>
            </a:xfrm>
            <a:prstGeom prst="ellipse">
              <a:avLst/>
            </a:prstGeom>
            <a:blipFill rotWithShape="1">
              <a:blip r:embed="rId10">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alibri"/>
                <a:ea typeface="Calibri"/>
                <a:cs typeface="Calibri"/>
                <a:sym typeface="Calibri"/>
              </a:endParaRPr>
            </a:p>
          </p:txBody>
        </p:sp>
        <p:grpSp>
          <p:nvGrpSpPr>
            <p:cNvPr id="41" name="Google Shape;337;p12"/>
            <p:cNvGrpSpPr/>
            <p:nvPr/>
          </p:nvGrpSpPr>
          <p:grpSpPr>
            <a:xfrm>
              <a:off x="1856266" y="3761978"/>
              <a:ext cx="1018967" cy="871946"/>
              <a:chOff x="1753000" y="2130620"/>
              <a:chExt cx="1018967" cy="871946"/>
            </a:xfrm>
          </p:grpSpPr>
          <p:sp>
            <p:nvSpPr>
              <p:cNvPr id="42" name="Google Shape;338;p12"/>
              <p:cNvSpPr/>
              <p:nvPr/>
            </p:nvSpPr>
            <p:spPr>
              <a:xfrm>
                <a:off x="1753000" y="2130620"/>
                <a:ext cx="953389" cy="871946"/>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Calibri"/>
                  <a:ea typeface="Calibri"/>
                  <a:cs typeface="Calibri"/>
                  <a:sym typeface="Calibri"/>
                </a:endParaRPr>
              </a:p>
            </p:txBody>
          </p:sp>
          <p:sp>
            <p:nvSpPr>
              <p:cNvPr id="43" name="Google Shape;339;p12"/>
              <p:cNvSpPr txBox="1"/>
              <p:nvPr/>
            </p:nvSpPr>
            <p:spPr>
              <a:xfrm>
                <a:off x="1859677" y="2480146"/>
                <a:ext cx="912290" cy="245921"/>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FFFFFF"/>
                  </a:buClr>
                  <a:buSzPts val="1200"/>
                  <a:buFont typeface="Calibri"/>
                  <a:buNone/>
                </a:pPr>
                <a:r>
                  <a:rPr lang="en-GB" sz="1200" b="1" i="0" u="none" strike="noStrike" cap="none" dirty="0">
                    <a:solidFill>
                      <a:srgbClr val="FFFFFF"/>
                    </a:solidFill>
                    <a:latin typeface="Calibri"/>
                    <a:ea typeface="Calibri"/>
                    <a:cs typeface="Calibri"/>
                    <a:sym typeface="Calibri"/>
                  </a:rPr>
                  <a:t>SEMINARS</a:t>
                </a:r>
                <a:endParaRPr sz="1400" b="0" i="0" u="none" strike="noStrike" cap="none" dirty="0">
                  <a:solidFill>
                    <a:srgbClr val="000000"/>
                  </a:solidFill>
                  <a:latin typeface="Arial"/>
                  <a:ea typeface="Arial"/>
                  <a:cs typeface="Arial"/>
                  <a:sym typeface="Arial"/>
                </a:endParaRPr>
              </a:p>
            </p:txBody>
          </p:sp>
        </p:grpSp>
      </p:grpSp>
      <p:grpSp>
        <p:nvGrpSpPr>
          <p:cNvPr id="44" name="Google Shape;340;p12"/>
          <p:cNvGrpSpPr/>
          <p:nvPr/>
        </p:nvGrpSpPr>
        <p:grpSpPr>
          <a:xfrm>
            <a:off x="1304419" y="5121107"/>
            <a:ext cx="2101139" cy="1429063"/>
            <a:chOff x="699370" y="4607867"/>
            <a:chExt cx="2117282" cy="1727703"/>
          </a:xfrm>
        </p:grpSpPr>
        <p:sp>
          <p:nvSpPr>
            <p:cNvPr id="45" name="Google Shape;341;p12"/>
            <p:cNvSpPr/>
            <p:nvPr/>
          </p:nvSpPr>
          <p:spPr>
            <a:xfrm>
              <a:off x="699370" y="4607867"/>
              <a:ext cx="1628819" cy="1584433"/>
            </a:xfrm>
            <a:prstGeom prst="ellipse">
              <a:avLst/>
            </a:prstGeom>
            <a:blipFill rotWithShape="1">
              <a:blip r:embed="rId11">
                <a:alphaModFix/>
              </a:blip>
              <a:stretch>
                <a:fillRect/>
              </a:stretch>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alibri"/>
                <a:ea typeface="Calibri"/>
                <a:cs typeface="Calibri"/>
                <a:sym typeface="Calibri"/>
              </a:endParaRPr>
            </a:p>
          </p:txBody>
        </p:sp>
        <p:grpSp>
          <p:nvGrpSpPr>
            <p:cNvPr id="46" name="Google Shape;342;p12"/>
            <p:cNvGrpSpPr/>
            <p:nvPr/>
          </p:nvGrpSpPr>
          <p:grpSpPr>
            <a:xfrm>
              <a:off x="1863263" y="5463624"/>
              <a:ext cx="953389" cy="871946"/>
              <a:chOff x="1753000" y="2130620"/>
              <a:chExt cx="953389" cy="871946"/>
            </a:xfrm>
          </p:grpSpPr>
          <p:sp>
            <p:nvSpPr>
              <p:cNvPr id="47" name="Google Shape;343;p12"/>
              <p:cNvSpPr/>
              <p:nvPr/>
            </p:nvSpPr>
            <p:spPr>
              <a:xfrm>
                <a:off x="1753000" y="2130620"/>
                <a:ext cx="953389" cy="871946"/>
              </a:xfrm>
              <a:prstGeom prst="ellipse">
                <a:avLst/>
              </a:prstGeom>
              <a:solidFill>
                <a:srgbClr val="6213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Calibri"/>
                  <a:ea typeface="Calibri"/>
                  <a:cs typeface="Calibri"/>
                  <a:sym typeface="Calibri"/>
                </a:endParaRPr>
              </a:p>
            </p:txBody>
          </p:sp>
          <p:sp>
            <p:nvSpPr>
              <p:cNvPr id="48" name="Google Shape;344;p12"/>
              <p:cNvSpPr txBox="1"/>
              <p:nvPr/>
            </p:nvSpPr>
            <p:spPr>
              <a:xfrm>
                <a:off x="1797429" y="2479808"/>
                <a:ext cx="908960" cy="198112"/>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FFFFFF"/>
                  </a:buClr>
                  <a:buSzPts val="1200"/>
                  <a:buFont typeface="Calibri"/>
                  <a:buNone/>
                </a:pPr>
                <a:r>
                  <a:rPr lang="en-GB" sz="1200" b="1" i="0" u="none" strike="noStrike" cap="none" dirty="0">
                    <a:solidFill>
                      <a:srgbClr val="FFFFFF"/>
                    </a:solidFill>
                    <a:latin typeface="Calibri"/>
                    <a:ea typeface="Calibri"/>
                    <a:cs typeface="Calibri"/>
                    <a:sym typeface="Calibri"/>
                  </a:rPr>
                  <a:t>TUTORIALS</a:t>
                </a:r>
                <a:endParaRPr sz="1400" b="0" i="0" u="none" strike="noStrike" cap="none" dirty="0">
                  <a:solidFill>
                    <a:srgbClr val="000000"/>
                  </a:solidFill>
                  <a:latin typeface="Arial"/>
                  <a:ea typeface="Arial"/>
                  <a:cs typeface="Arial"/>
                  <a:sym typeface="Arial"/>
                </a:endParaRPr>
              </a:p>
            </p:txBody>
          </p:sp>
        </p:grpSp>
      </p:grpSp>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66158" y="174561"/>
            <a:ext cx="1011564" cy="360000"/>
          </a:xfrm>
          <a:prstGeom prst="rect">
            <a:avLst/>
          </a:prstGeom>
        </p:spPr>
      </p:pic>
    </p:spTree>
    <p:extLst>
      <p:ext uri="{BB962C8B-B14F-4D97-AF65-F5344CB8AC3E}">
        <p14:creationId xmlns:p14="http://schemas.microsoft.com/office/powerpoint/2010/main" val="41888998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GUID" val="ab484dca-5b64-4cd3-b60b-02e46273ad19"/>
</p:tagLst>
</file>

<file path=ppt/theme/theme1.xml><?xml version="1.0" encoding="utf-8"?>
<a:theme xmlns:a="http://schemas.openxmlformats.org/drawingml/2006/main" name="UoP master">
  <a:themeElements>
    <a:clrScheme name="Custom 1">
      <a:dk1>
        <a:srgbClr val="000000"/>
      </a:dk1>
      <a:lt1>
        <a:srgbClr val="FFFFFF"/>
      </a:lt1>
      <a:dk2>
        <a:srgbClr val="000000"/>
      </a:dk2>
      <a:lt2>
        <a:srgbClr val="FFFFFF"/>
      </a:lt2>
      <a:accent1>
        <a:srgbClr val="00A0FF"/>
      </a:accent1>
      <a:accent2>
        <a:srgbClr val="621360"/>
      </a:accent2>
      <a:accent3>
        <a:srgbClr val="D1D1D1"/>
      </a:accent3>
      <a:accent4>
        <a:srgbClr val="621360"/>
      </a:accent4>
      <a:accent5>
        <a:srgbClr val="ABAAAA"/>
      </a:accent5>
      <a:accent6>
        <a:srgbClr val="3C023C"/>
      </a:accent6>
      <a:hlink>
        <a:srgbClr val="00A0FF"/>
      </a:hlink>
      <a:folHlink>
        <a:srgbClr val="0078B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1322</TotalTime>
  <Words>4908</Words>
  <Application>Microsoft Office PowerPoint</Application>
  <PresentationFormat>Widescreen</PresentationFormat>
  <Paragraphs>630</Paragraphs>
  <Slides>50</Slides>
  <Notes>50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Century Gothic</vt:lpstr>
      <vt:lpstr>Ebrima</vt:lpstr>
      <vt:lpstr>Open Sans</vt:lpstr>
      <vt:lpstr>Roboto Condensed</vt:lpstr>
      <vt:lpstr>Times New Roman</vt:lpstr>
      <vt:lpstr>UoP master</vt:lpstr>
      <vt:lpstr>Why Uni and Researching your Course and University</vt:lpstr>
      <vt:lpstr>WHY GO TO UNIVERSITY?</vt:lpstr>
      <vt:lpstr>MYTHBUSTERS</vt:lpstr>
      <vt:lpstr>WHAT ARE THE BENEFITS?</vt:lpstr>
      <vt:lpstr>PowerPoint Presentation</vt:lpstr>
      <vt:lpstr>YOUR BEST BEGINS WITH DEVELOPING YOUR ACADEMIC EXPERIENCE</vt:lpstr>
      <vt:lpstr>LEARNING AND TEACHING AT UNIVERSITY</vt:lpstr>
      <vt:lpstr>TEACHING AND RESEARCH These pictures and subjects each link to a University of Portsmouth lecturer’s research – can you guess what it might be? </vt:lpstr>
      <vt:lpstr>YOUR BEST BEGINS WITH NEW WAYS OF LEARNING</vt:lpstr>
      <vt:lpstr>PowerPoint Presentation</vt:lpstr>
      <vt:lpstr>PowerPoint Presentation</vt:lpstr>
      <vt:lpstr>PowerPoint Presentation</vt:lpstr>
      <vt:lpstr>PowerPoint Presentation</vt:lpstr>
      <vt:lpstr>PowerPoint Presentation</vt:lpstr>
      <vt:lpstr>PowerPoint Presentation</vt:lpstr>
      <vt:lpstr>YOUR BEST BEGINS WITH A PLACE WHERE YOU CAN FIND YOUR PEOPLE</vt:lpstr>
      <vt:lpstr>PowerPoint Presentation</vt:lpstr>
      <vt:lpstr>YOUR BEST BEGINS WITH A UNI THAT IS THERE FOR YOU </vt:lpstr>
      <vt:lpstr>PowerPoint Presentation</vt:lpstr>
      <vt:lpstr>YOUR BEST BEGINS WITH EXPERIENCES THAT WILL PREPARE YOU FOR THE REAL WORLD</vt:lpstr>
      <vt:lpstr>YOUR BEST BEGINS WITH LEARNING TRANSFERABLE SKILLS</vt:lpstr>
      <vt:lpstr>PowerPoint Presentation</vt:lpstr>
      <vt:lpstr>WHAT ABOUT NOW?</vt:lpstr>
      <vt:lpstr>CHOOSING THE RIGHT COURSE AND UNIVERSITY</vt:lpstr>
      <vt:lpstr>PowerPoint Presentation</vt:lpstr>
      <vt:lpstr>PowerPoint Presentation</vt:lpstr>
      <vt:lpstr>WHERE TO START</vt:lpstr>
      <vt:lpstr>RESEARCH</vt:lpstr>
      <vt:lpstr>PowerPoint Presentation</vt:lpstr>
      <vt:lpstr>SPOT THE DIFFERENCE: BUSINESS &amp; MANAGEMENT</vt:lpstr>
      <vt:lpstr>LEAGUE TABLES AND RANKINGS</vt:lpstr>
      <vt:lpstr>PowerPoint Presentation</vt:lpstr>
      <vt:lpstr>YOUR BEST BEGINS WITH NEW WAYS OF LEARNING</vt:lpstr>
      <vt:lpstr>PowerPoint Presentation</vt:lpstr>
      <vt:lpstr>YOUR BEST BEGINS WITH EXPERIENCES THAT WILL PREPARE YOU FOR THE REAL WORLD</vt:lpstr>
      <vt:lpstr>PowerPoint Presentation</vt:lpstr>
      <vt:lpstr>WHERE CAN I UNLOCK MY POTENTIAL?</vt:lpstr>
      <vt:lpstr>PowerPoint Presentation</vt:lpstr>
      <vt:lpstr>THE STUDENT EXPERIENCE</vt:lpstr>
      <vt:lpstr>PowerPoint Presentation</vt:lpstr>
      <vt:lpstr>PowerPoint Presentation</vt:lpstr>
      <vt:lpstr>YOUR BEST BEGINS WITH A UNIVERSITY THAT WILL TRULY SUPPORT YOU</vt:lpstr>
      <vt:lpstr>NEXT STEPS</vt:lpstr>
      <vt:lpstr>PowerPoint Presentation</vt:lpstr>
      <vt:lpstr>NEXT STEPS : VISIT OUR PERSONAL STATEMENT HUB</vt:lpstr>
      <vt:lpstr>NEXT STEPS: BOOK ONTO A WEBINAR</vt:lpstr>
      <vt:lpstr>NEXT STEPS: BOOK ONTO AN OPEN DAY</vt:lpstr>
      <vt:lpstr>NEXT STEPS: VISIT OUR VIRTUAL EXPERIENCE HUB</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Treasurer</dc:creator>
  <cp:lastModifiedBy>Nicola JONES</cp:lastModifiedBy>
  <cp:revision>87</cp:revision>
  <dcterms:modified xsi:type="dcterms:W3CDTF">2021-07-12T11:05:45Z</dcterms:modified>
</cp:coreProperties>
</file>