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8" r:id="rId2"/>
    <p:sldId id="257" r:id="rId3"/>
    <p:sldId id="261" r:id="rId4"/>
    <p:sldId id="258" r:id="rId5"/>
    <p:sldId id="273" r:id="rId6"/>
    <p:sldId id="289" r:id="rId7"/>
    <p:sldId id="283" r:id="rId8"/>
    <p:sldId id="284" r:id="rId9"/>
    <p:sldId id="285" r:id="rId10"/>
    <p:sldId id="286" r:id="rId11"/>
    <p:sldId id="287" r:id="rId12"/>
    <p:sldId id="291" r:id="rId13"/>
    <p:sldId id="263" r:id="rId14"/>
    <p:sldId id="264" r:id="rId15"/>
    <p:sldId id="276" r:id="rId16"/>
    <p:sldId id="277" r:id="rId17"/>
    <p:sldId id="292" r:id="rId18"/>
    <p:sldId id="293" r:id="rId19"/>
    <p:sldId id="294" r:id="rId20"/>
    <p:sldId id="280" r:id="rId21"/>
    <p:sldId id="271" r:id="rId22"/>
    <p:sldId id="290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00" autoAdjust="0"/>
  </p:normalViewPr>
  <p:slideViewPr>
    <p:cSldViewPr snapToGrid="0" snapToObjects="1">
      <p:cViewPr varScale="1">
        <p:scale>
          <a:sx n="91" d="100"/>
          <a:sy n="91" d="100"/>
        </p:scale>
        <p:origin x="21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FB158DF-4099-8C40-B58D-508E8DFF85CF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1940664-C307-8840-A982-41E249E30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47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2B565-BBF4-8544-A930-1D5F95263E8F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59331-CE69-4549-A7F3-696AA238C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8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951C2357-1F9F-5B43-BD5F-C546A9FE7E43}" type="slidenum">
              <a:rPr lang="en-GB" sz="1200"/>
              <a:pPr eaLnBrk="1" hangingPunct="1"/>
              <a:t>1</a:t>
            </a:fld>
            <a:endParaRPr lang="en-GB" sz="1200"/>
          </a:p>
        </p:txBody>
      </p:sp>
      <p:sp>
        <p:nvSpPr>
          <p:cNvPr id="16388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COMMERCIAL PRACTICE</a:t>
            </a:r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Core – benefit to the user – convenience of a car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Actual – the tangible product – the car itself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Augmented – service support, warranties, after sales service etc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Quality depends on – Aesthetics, performance, Maintenance, Durability, Range of features, ease of use, brand name</a:t>
            </a:r>
          </a:p>
        </p:txBody>
      </p:sp>
      <p:sp>
        <p:nvSpPr>
          <p:cNvPr id="21507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929E80-B4C0-164F-B7CD-9B71F85189ED}" type="slidenum">
              <a:rPr lang="en-GB" sz="1200">
                <a:latin typeface="Tahoma" charset="0"/>
              </a:rPr>
              <a:pPr eaLnBrk="1" hangingPunct="1"/>
              <a:t>8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methods of pricing include.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Penetration pricing – price set artificially low to gain market share, once achieved, the price is increased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Price Skimming – if product has competitive edge, a higher price can be set, this will fall with increased supply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Psychological pricing – charging £1.99 rather than £2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Predatory pricing – undercutting competitors, creating price wars.</a:t>
            </a:r>
          </a:p>
        </p:txBody>
      </p:sp>
      <p:sp>
        <p:nvSpPr>
          <p:cNvPr id="23555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62A5CE-E115-B848-88E0-52716AE89B5B}" type="slidenum">
              <a:rPr lang="en-GB" sz="1200">
                <a:latin typeface="Tahoma" charset="0"/>
              </a:rPr>
              <a:pPr eaLnBrk="1" hangingPunct="1"/>
              <a:t>9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Place or placement refers to the location where a customer can purchase a product.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It is sometimes known as the distribution channel.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It can include any physical store or shop as well as TV shopping channel is on Internet.</a:t>
            </a:r>
          </a:p>
        </p:txBody>
      </p:sp>
      <p:sp>
        <p:nvSpPr>
          <p:cNvPr id="25603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32E9D-6E08-B345-B8F9-BB819B6171F6}" type="slidenum">
              <a:rPr lang="en-GB" sz="1200">
                <a:latin typeface="Tahoma" charset="0"/>
              </a:rPr>
              <a:pPr eaLnBrk="1" hangingPunct="1"/>
              <a:t>10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 Decisions have to be made on how best to </a:t>
            </a:r>
            <a:r>
              <a:rPr lang="en-GB" b="1">
                <a:latin typeface="Calibri" charset="0"/>
              </a:rPr>
              <a:t>promote </a:t>
            </a:r>
            <a:r>
              <a:rPr lang="en-GB">
                <a:latin typeface="Calibri" charset="0"/>
              </a:rPr>
              <a:t>the product and bring it to the attention of potential customers.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The intention is to win new customers will persuade them to change brand loyalty</a:t>
            </a: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Methods include early show on slide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Can be expensive and risky, careful budgeting required</a:t>
            </a:r>
          </a:p>
          <a:p>
            <a:pPr>
              <a:spcBef>
                <a:spcPct val="0"/>
              </a:spcBef>
            </a:pPr>
            <a:endParaRPr lang="en-GB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GB">
                <a:latin typeface="Calibri" charset="0"/>
              </a:rPr>
              <a:t>The acronym AIDA is used for promotion and advertising, draw </a:t>
            </a:r>
            <a:r>
              <a:rPr lang="en-GB" b="1">
                <a:latin typeface="Calibri" charset="0"/>
              </a:rPr>
              <a:t>attention</a:t>
            </a:r>
            <a:r>
              <a:rPr lang="en-GB">
                <a:latin typeface="Calibri" charset="0"/>
              </a:rPr>
              <a:t>, create </a:t>
            </a:r>
            <a:r>
              <a:rPr lang="en-GB" b="1">
                <a:latin typeface="Calibri" charset="0"/>
              </a:rPr>
              <a:t>interest</a:t>
            </a:r>
            <a:r>
              <a:rPr lang="en-GB">
                <a:latin typeface="Calibri" charset="0"/>
              </a:rPr>
              <a:t>, generate </a:t>
            </a:r>
            <a:r>
              <a:rPr lang="en-GB" b="1">
                <a:latin typeface="Calibri" charset="0"/>
              </a:rPr>
              <a:t>desire</a:t>
            </a:r>
            <a:r>
              <a:rPr lang="en-GB">
                <a:latin typeface="Calibri" charset="0"/>
              </a:rPr>
              <a:t>, invite </a:t>
            </a:r>
            <a:r>
              <a:rPr lang="en-GB" b="1">
                <a:latin typeface="Calibri" charset="0"/>
              </a:rPr>
              <a:t>action</a:t>
            </a:r>
            <a:r>
              <a:rPr lang="en-GB">
                <a:latin typeface="Calibri" charset="0"/>
              </a:rPr>
              <a:t>.</a:t>
            </a:r>
          </a:p>
        </p:txBody>
      </p:sp>
      <p:sp>
        <p:nvSpPr>
          <p:cNvPr id="27651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ahoma" charset="0"/>
              </a:rPr>
              <a:t>COMMERCIAL PRACTICE</a:t>
            </a:r>
            <a:endParaRPr lang="en-GB" sz="1200">
              <a:latin typeface="Tahoma" charset="0"/>
            </a:endParaRP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BD1755-1927-9146-915F-AD27CD4EC1C3}" type="slidenum">
              <a:rPr lang="en-GB" sz="1200">
                <a:latin typeface="Tahoma" charset="0"/>
              </a:rPr>
              <a:pPr eaLnBrk="1" hangingPunct="1"/>
              <a:t>11</a:t>
            </a:fld>
            <a:endParaRPr lang="en-GB" sz="1200">
              <a:latin typeface="Tahom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2DB7-C972-1144-8C04-EC578BF1BB50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BF04-1D7D-7349-B0DF-F8E03AEC41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3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9F68-F897-2C46-8EC6-4413836C9FAA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4123-3903-0741-B354-5E1711E440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35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337F1-A2F9-E647-9AC1-7D094A795998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5545-C589-984A-8D48-9CC51DFA5A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8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C196-4D3D-7B44-832C-37729EDB902C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B1E43-BE13-964D-AFE2-4F2C577C84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7EA6B-03FB-1241-A611-94FB6BE83CB4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79B3B-F382-A644-9527-6B62BCF749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5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B8CD-9D24-F64D-8EFC-86135C46CF42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69CC-FB12-0F42-9A61-C8873EC969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5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80A0-BA32-6C47-BEB5-4C57AE594522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C6EE8-BB69-BC44-BCFC-FB835A4A34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7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D983-48AE-9740-BD15-B1CD0C63345A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2EBFB-DD4C-3E4E-B4DA-AB4663E5B9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6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E360F-5FA9-0B4B-89E2-F739A01314B0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356C-1BB2-5441-B390-93E20B545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8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AF85-A8FC-C541-9959-4434016CAC01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2AF8E-3425-494E-83BE-AE076E510C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23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4A261-0271-A144-BDB4-66147C5267B4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F2EE-84C8-1041-9880-77D781B3C1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37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F2236E4-D9E9-DB4B-A2DF-D2451C2B89CB}" type="datetime1">
              <a:rPr lang="en-US"/>
              <a:pPr>
                <a:defRPr/>
              </a:pPr>
              <a:t>5/23/2018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2EB82F-A9BD-AC4E-980A-3CB6C6BC6D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0"/>
            <a:ext cx="389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OCR PRODUCT DESIGN     CORE KNOWLEDGE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477000" y="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cs typeface="Arial" charset="0"/>
              </a:rPr>
              <a:t>C: COMMERCIAL PRACTICE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www.asa.org.uk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://www.writeonit.org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0" y="3048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800" b="1">
                <a:latin typeface="Arial" charset="0"/>
              </a:rPr>
              <a:t> Commercial Practice</a:t>
            </a:r>
            <a:endParaRPr lang="en-US" sz="4800" b="1">
              <a:latin typeface="Arial" charset="0"/>
            </a:endParaRPr>
          </a:p>
        </p:txBody>
      </p:sp>
      <p:pic>
        <p:nvPicPr>
          <p:cNvPr id="15362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1130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285273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25781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343400"/>
            <a:ext cx="30035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238250" y="12700"/>
            <a:ext cx="6175375" cy="1143000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Place</a:t>
            </a:r>
          </a:p>
        </p:txBody>
      </p:sp>
      <p:pic>
        <p:nvPicPr>
          <p:cNvPr id="24578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2513013"/>
            <a:ext cx="298767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3082437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382587"/>
            <a:ext cx="23653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3230563" y="1565275"/>
            <a:ext cx="300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Where can I buy it?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5931791"/>
            <a:ext cx="61691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Where </a:t>
            </a:r>
            <a:r>
              <a:rPr lang="en-US" b="1" dirty="0" smtClean="0">
                <a:solidFill>
                  <a:srgbClr val="FF0000"/>
                </a:solidFill>
              </a:rPr>
              <a:t>would people buy your product?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Promotion</a:t>
            </a:r>
            <a:br>
              <a:rPr lang="en-GB">
                <a:latin typeface="Calibri" charset="0"/>
                <a:ea typeface="ＭＳ Ｐゴシック" charset="0"/>
                <a:cs typeface="ＭＳ Ｐゴシック" charset="0"/>
              </a:rPr>
            </a:b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42" y="1022933"/>
            <a:ext cx="8637458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How will people know its for sale?</a:t>
            </a:r>
          </a:p>
          <a:p>
            <a:pPr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Short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term promotions </a:t>
            </a:r>
            <a:r>
              <a:rPr lang="en-GB" sz="2000" dirty="0" smtClean="0">
                <a:latin typeface="Calibri" charset="0"/>
                <a:ea typeface="ＭＳ Ｐゴシック" charset="0"/>
                <a:cs typeface="ＭＳ Ｐゴシック" charset="0"/>
              </a:rPr>
              <a:t>(e.g. “Buy a football get a free bottle”)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Exhibitions/trade 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fairs/events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Publicity 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campaigns -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Advertising</a:t>
            </a:r>
            <a:endParaRPr lang="en-GB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463867"/>
            <a:ext cx="1066800" cy="10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4679950"/>
            <a:ext cx="21621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124325"/>
            <a:ext cx="3340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ddie Izzard on advertising (unrepeatable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7182" y="2717256"/>
            <a:ext cx="2518218" cy="18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99"/>
            <a:ext cx="8229600" cy="1143000"/>
          </a:xfrm>
        </p:spPr>
        <p:txBody>
          <a:bodyPr/>
          <a:lstStyle/>
          <a:p>
            <a:r>
              <a:rPr lang="en-US" dirty="0" smtClean="0"/>
              <a:t>But first… Slogans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5257800"/>
          </a:xfrm>
        </p:spPr>
        <p:txBody>
          <a:bodyPr/>
          <a:lstStyle/>
          <a:p>
            <a:r>
              <a:rPr lang="en-US" dirty="0" smtClean="0"/>
              <a:t>Used to draw attention to your product</a:t>
            </a:r>
          </a:p>
          <a:p>
            <a:r>
              <a:rPr lang="en-US" dirty="0" smtClean="0"/>
              <a:t>To catch the eye of your target market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Marker Felt"/>
                <a:cs typeface="Marker Felt"/>
              </a:rPr>
              <a:t>What Slogan could you use to sell your product?</a:t>
            </a:r>
            <a:endParaRPr lang="en-US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5" y="3222636"/>
            <a:ext cx="2351452" cy="235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151" y="3308897"/>
            <a:ext cx="3411697" cy="22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7153" y="3308898"/>
            <a:ext cx="3411696" cy="61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05" y="3222636"/>
            <a:ext cx="2351452" cy="123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31" y="3015332"/>
            <a:ext cx="3018769" cy="2744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231" y="5223769"/>
            <a:ext cx="3018769" cy="5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Back to Advertising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3450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Is a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part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of your Marketing Strategy</a:t>
            </a:r>
          </a:p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Used to attract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more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of a target group and </a:t>
            </a:r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persuade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 other people to buy the product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BUT...</a:t>
            </a:r>
          </a:p>
          <a:p>
            <a:pPr eaLnBrk="1" hangingPunct="1">
              <a:defRPr/>
            </a:pP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You must consider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: 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Overall </a:t>
            </a:r>
            <a:r>
              <a:rPr lang="en-GB" b="1" dirty="0">
                <a:latin typeface="Calibri" charset="0"/>
                <a:ea typeface="ＭＳ Ｐゴシック" charset="0"/>
              </a:rPr>
              <a:t>costs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target market or </a:t>
            </a:r>
            <a:r>
              <a:rPr lang="en-GB" b="1" dirty="0">
                <a:latin typeface="Calibri" charset="0"/>
                <a:ea typeface="ＭＳ Ｐゴシック" charset="0"/>
              </a:rPr>
              <a:t>audience</a:t>
            </a:r>
          </a:p>
          <a:p>
            <a:pPr lvl="1" eaLnBrk="1" hangingPunct="1">
              <a:defRPr/>
            </a:pPr>
            <a:r>
              <a:rPr lang="en-GB" dirty="0">
                <a:latin typeface="Calibri" charset="0"/>
                <a:ea typeface="ＭＳ Ｐゴシック" charset="0"/>
              </a:rPr>
              <a:t>the most appropriate </a:t>
            </a:r>
            <a:r>
              <a:rPr lang="en-GB" b="1" dirty="0" smtClean="0">
                <a:latin typeface="Calibri" charset="0"/>
                <a:ea typeface="ＭＳ Ｐゴシック" charset="0"/>
              </a:rPr>
              <a:t>type of advertising </a:t>
            </a:r>
            <a:r>
              <a:rPr lang="en-GB" dirty="0" smtClean="0">
                <a:latin typeface="Calibri" charset="0"/>
                <a:ea typeface="ＭＳ Ｐゴシック" charset="0"/>
              </a:rPr>
              <a:t>(or medium).</a:t>
            </a:r>
            <a:endParaRPr lang="en-GB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79538"/>
            <a:ext cx="8229600" cy="1417638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Types of Advertising -</a:t>
            </a:r>
            <a:b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3200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Note some of the Advantages</a:t>
            </a:r>
            <a:r>
              <a:rPr lang="en-GB" sz="3200" dirty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, limitations and </a:t>
            </a:r>
            <a:r>
              <a:rPr lang="en-GB" sz="3200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costs on the </a:t>
            </a:r>
            <a:r>
              <a:rPr lang="en-GB" sz="3200" dirty="0" err="1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handouts</a:t>
            </a:r>
            <a:endParaRPr lang="en-GB" sz="3200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692339"/>
            <a:ext cx="17526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25950"/>
            <a:ext cx="22367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730750"/>
            <a:ext cx="32273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538" y="4730750"/>
            <a:ext cx="29384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760538"/>
            <a:ext cx="27717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31178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eath on the pho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7718" y="3614738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119" y="1608138"/>
            <a:ext cx="47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9005" y="1955305"/>
            <a:ext cx="78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32313" y="1443752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6688" y="4106347"/>
            <a:ext cx="127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Mail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4375214"/>
            <a:ext cx="11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Billboards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53869" y="4389166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4" name="Go Compare Advertisement Commercial H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" y="2125106"/>
            <a:ext cx="2172727" cy="122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936625"/>
            <a:ext cx="23828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55750" y="274638"/>
            <a:ext cx="713105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Have you ever noticed....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471738" y="1600200"/>
            <a:ext cx="6672262" cy="40290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On children's TV channels, the adverts are all for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Toys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During a holiday program, there are adverts for...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Holidays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During episodes of Doctors, there are adverts for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medicines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and cold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remedies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22563"/>
            <a:ext cx="16240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6192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900" y="5440363"/>
            <a:ext cx="90551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latin typeface="+mj-lt"/>
              </a:rPr>
              <a:t>It</a:t>
            </a:r>
            <a:r>
              <a:rPr lang="fr-FR" sz="4000" b="1" dirty="0">
                <a:latin typeface="+mj-lt"/>
              </a:rPr>
              <a:t>’</a:t>
            </a:r>
            <a:r>
              <a:rPr lang="en-US" sz="4000" b="1" dirty="0">
                <a:latin typeface="+mj-lt"/>
              </a:rPr>
              <a:t>s a DELIBERATE PLOY to target people on the edge of a target group</a:t>
            </a:r>
          </a:p>
          <a:p>
            <a:pPr>
              <a:defRPr/>
            </a:pPr>
            <a:endParaRPr lang="en-US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62096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few successful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Advertising Campaigns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9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Design for the sake of design?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167187" y="1960583"/>
            <a:ext cx="4976813" cy="4525963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Is </a:t>
            </a:r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not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product design</a:t>
            </a:r>
          </a:p>
          <a:p>
            <a:pPr eaLnBrk="1" hangingPunct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User need 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is important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Otherwise, no profit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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84" y="1417638"/>
            <a:ext cx="370998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35782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4288"/>
            <a:ext cx="89392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3733800" y="903288"/>
            <a:ext cx="495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/>
              <a:t>There to make sure all advertising meets advertising codes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/>
              <a:t>Visit </a:t>
            </a:r>
            <a:r>
              <a:rPr lang="en-US" sz="1800">
                <a:hlinkClick r:id="rId6"/>
              </a:rPr>
              <a:t>www.asa.org.uk</a:t>
            </a:r>
            <a:r>
              <a:rPr lang="en-US" sz="1800"/>
              <a:t> for more info</a:t>
            </a:r>
          </a:p>
        </p:txBody>
      </p:sp>
      <p:pic>
        <p:nvPicPr>
          <p:cNvPr id="3" name="Banned Commercials - Microsoft XBox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8377" y="2840148"/>
            <a:ext cx="4813473" cy="280810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60814"/>
            <a:ext cx="1620135" cy="112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651" y="412878"/>
            <a:ext cx="3832273" cy="296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43546"/>
            <a:ext cx="345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Advert using PowerPoint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61" y="547105"/>
            <a:ext cx="3594520" cy="276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09642" y="177773"/>
            <a:ext cx="389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all, right click, save as picture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652485" y="1479416"/>
            <a:ext cx="1496902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991" y="3439492"/>
            <a:ext cx="290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5"/>
              </a:rPr>
              <a:t>www.writeonit.org</a:t>
            </a:r>
            <a:r>
              <a:rPr lang="en-US" dirty="0" smtClean="0"/>
              <a:t> and follow the instructions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968" y="4106877"/>
            <a:ext cx="2992692" cy="246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 rot="10800000">
            <a:off x="5492501" y="4741873"/>
            <a:ext cx="714287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7953489" y="3354360"/>
            <a:ext cx="1496902" cy="655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481120"/>
            <a:ext cx="486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Voila! – A fake advert </a:t>
            </a:r>
            <a:r>
              <a:rPr lang="en-US" sz="1400" dirty="0" smtClean="0"/>
              <a:t>(just check/adjust proportions!)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0804"/>
            <a:ext cx="1789474" cy="114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20" y="3867072"/>
            <a:ext cx="1781765" cy="112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328" y="3936228"/>
            <a:ext cx="1823663" cy="226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569" y="5107833"/>
            <a:ext cx="1150916" cy="14601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575196"/>
            <a:ext cx="4122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You could also try – </a:t>
            </a:r>
            <a:r>
              <a:rPr lang="en-US" sz="1200" dirty="0" err="1" smtClean="0"/>
              <a:t>photomontager.com</a:t>
            </a:r>
            <a:r>
              <a:rPr lang="en-US" sz="1200" dirty="0"/>
              <a:t> </a:t>
            </a:r>
            <a:r>
              <a:rPr lang="en-US" sz="1200" dirty="0" smtClean="0"/>
              <a:t>or photo505.com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98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Design for a </a:t>
            </a:r>
            <a:r>
              <a:rPr lang="en-GB" u="sng" dirty="0">
                <a:latin typeface="Calibri" charset="0"/>
                <a:ea typeface="ＭＳ Ｐゴシック" charset="0"/>
                <a:cs typeface="ＭＳ Ｐゴシック" charset="0"/>
              </a:rPr>
              <a:t>Specific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User group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6947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That’s what its about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!</a:t>
            </a: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Who is YOUR target market?</a:t>
            </a:r>
            <a:endParaRPr lang="en-GB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Then you can focus on:</a:t>
            </a:r>
          </a:p>
          <a:p>
            <a:pPr lvl="1" eaLnBrk="1" hangingPunct="1"/>
            <a:r>
              <a:rPr lang="en-GB" b="1" dirty="0">
                <a:latin typeface="Calibri" charset="0"/>
                <a:ea typeface="ＭＳ Ｐゴシック" charset="0"/>
              </a:rPr>
              <a:t>extending </a:t>
            </a:r>
            <a:r>
              <a:rPr lang="en-GB" dirty="0">
                <a:latin typeface="Calibri" charset="0"/>
                <a:ea typeface="ＭＳ Ｐゴシック" charset="0"/>
              </a:rPr>
              <a:t>the market</a:t>
            </a:r>
          </a:p>
          <a:p>
            <a:pPr lvl="1" eaLnBrk="1" hangingPunct="1"/>
            <a:r>
              <a:rPr lang="en-GB" dirty="0">
                <a:latin typeface="Calibri" charset="0"/>
                <a:ea typeface="ＭＳ Ｐゴシック" charset="0"/>
              </a:rPr>
              <a:t>Making more </a:t>
            </a:r>
            <a:r>
              <a:rPr lang="en-GB" b="1" dirty="0">
                <a:latin typeface="Calibri" charset="0"/>
                <a:ea typeface="ＭＳ Ｐゴシック" charset="0"/>
              </a:rPr>
              <a:t>sales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How do you this?</a:t>
            </a:r>
          </a:p>
          <a:p>
            <a:pPr eaLnBrk="1" hangingPunct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Companies use </a:t>
            </a:r>
            <a:endParaRPr lang="en-GB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GB" sz="5400" b="1" dirty="0" smtClean="0">
                <a:latin typeface="Calibri" charset="0"/>
                <a:ea typeface="ＭＳ Ｐゴシック" charset="0"/>
                <a:cs typeface="ＭＳ Ｐゴシック" charset="0"/>
              </a:rPr>
              <a:t>  MARKETING</a:t>
            </a:r>
            <a:endParaRPr lang="en-GB" sz="5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256" y="3268496"/>
            <a:ext cx="2290496" cy="293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4474" y="274638"/>
            <a:ext cx="8800724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Marketing Part 1 – Is there a need?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GB" b="1" dirty="0"/>
              <a:t>MARKET RESEARCH</a:t>
            </a:r>
          </a:p>
          <a:p>
            <a:pPr marL="457200" lvl="1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GB" dirty="0" smtClean="0">
              <a:ea typeface="+mn-ea"/>
              <a:cs typeface="+mn-cs"/>
            </a:endParaRPr>
          </a:p>
          <a:p>
            <a:pPr marL="457200" lvl="1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GB" b="1" dirty="0" smtClean="0">
                <a:ea typeface="+mn-ea"/>
                <a:cs typeface="+mn-cs"/>
              </a:rPr>
              <a:t>Consumer surveys</a:t>
            </a:r>
          </a:p>
          <a:p>
            <a:pPr lvl="2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Interviews</a:t>
            </a:r>
          </a:p>
          <a:p>
            <a:pPr lvl="2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Questionnaires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GB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GB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>
                <a:ea typeface="+mn-ea"/>
                <a:cs typeface="+mn-cs"/>
              </a:rPr>
              <a:t>All designed to find out what people </a:t>
            </a:r>
            <a:r>
              <a:rPr lang="en-GB" b="1" dirty="0" smtClean="0">
                <a:ea typeface="+mn-ea"/>
                <a:cs typeface="+mn-cs"/>
              </a:rPr>
              <a:t>need</a:t>
            </a:r>
            <a:r>
              <a:rPr lang="en-GB" dirty="0" smtClean="0">
                <a:ea typeface="+mn-ea"/>
                <a:cs typeface="+mn-cs"/>
              </a:rPr>
              <a:t>/</a:t>
            </a:r>
            <a:r>
              <a:rPr lang="en-GB" b="1" dirty="0" smtClean="0">
                <a:ea typeface="+mn-ea"/>
                <a:cs typeface="+mn-cs"/>
              </a:rPr>
              <a:t>want</a:t>
            </a:r>
            <a:r>
              <a:rPr lang="en-GB" dirty="0" smtClean="0">
                <a:ea typeface="+mn-ea"/>
                <a:cs typeface="+mn-cs"/>
              </a:rPr>
              <a:t>/</a:t>
            </a:r>
            <a:r>
              <a:rPr lang="en-GB" b="1" dirty="0" smtClean="0">
                <a:ea typeface="+mn-ea"/>
                <a:cs typeface="+mn-cs"/>
              </a:rPr>
              <a:t>think</a:t>
            </a:r>
            <a:r>
              <a:rPr lang="en-GB" dirty="0" smtClean="0">
                <a:ea typeface="+mn-ea"/>
                <a:cs typeface="+mn-cs"/>
              </a:rPr>
              <a:t> about existing products &amp;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95" y="1498600"/>
            <a:ext cx="2540000" cy="384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92811">
            <a:off x="2650810" y="4863446"/>
            <a:ext cx="261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What are the Strengths </a:t>
            </a:r>
          </a:p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of each of theses?</a:t>
            </a:r>
            <a:endParaRPr lang="en-GB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29" r="9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868">
            <a:off x="3429066" y="4184474"/>
            <a:ext cx="871698" cy="560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 if you are sure there is a MARKET for your product.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67994"/>
            <a:ext cx="9197845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 DESIGN &amp; MAKE THE PRODUCT!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14863" y="5989638"/>
            <a:ext cx="411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....BUT WHAT COMES AFTER THAT?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54474" y="274638"/>
            <a:ext cx="8800724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Marketing Part 2 – Selling it to your target market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851931"/>
            <a:ext cx="8229600" cy="806226"/>
          </a:xfrm>
        </p:spPr>
        <p:txBody>
          <a:bodyPr/>
          <a:lstStyle/>
          <a:p>
            <a:r>
              <a:rPr lang="en-US" dirty="0" smtClean="0"/>
              <a:t>You will need a Marketing STRATEGY (a plan of attack!)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39" y="1605705"/>
            <a:ext cx="4833569" cy="40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0" y="1604419"/>
            <a:ext cx="353573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	The basic components of a marketing plan or </a:t>
            </a:r>
            <a:r>
              <a:rPr lang="en-GB" sz="2400" dirty="0" smtClean="0">
                <a:latin typeface="Calibri" charset="0"/>
                <a:ea typeface="ＭＳ Ｐゴシック" charset="0"/>
                <a:cs typeface="ＭＳ Ｐゴシック" charset="0"/>
              </a:rPr>
              <a:t>strategy are </a:t>
            </a:r>
            <a:r>
              <a:rPr lang="en-GB" sz="2400" dirty="0">
                <a:latin typeface="Calibri" charset="0"/>
                <a:ea typeface="ＭＳ Ｐゴシック" charset="0"/>
                <a:cs typeface="ＭＳ Ｐゴシック" charset="0"/>
              </a:rPr>
              <a:t>often referred to as </a:t>
            </a:r>
            <a:endParaRPr lang="en-GB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GB" sz="24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GB" sz="24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r>
              <a:rPr lang="en-GB" sz="5400" b="1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GB" sz="5400" b="1" dirty="0">
                <a:latin typeface="Calibri" charset="0"/>
                <a:ea typeface="ＭＳ Ｐゴシック" charset="0"/>
                <a:cs typeface="ＭＳ Ｐゴシック" charset="0"/>
              </a:rPr>
              <a:t>four 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382" y="990600"/>
            <a:ext cx="4928217" cy="499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4800600" cy="1143000"/>
          </a:xfrm>
        </p:spPr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The Marketing Mix</a:t>
            </a:r>
          </a:p>
        </p:txBody>
      </p:sp>
      <p:sp>
        <p:nvSpPr>
          <p:cNvPr id="5" name="TextBox 4"/>
          <p:cNvSpPr txBox="1"/>
          <p:nvPr/>
        </p:nvSpPr>
        <p:spPr>
          <a:xfrm rot="690780">
            <a:off x="3247466" y="5945716"/>
            <a:ext cx="244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Marker Felt"/>
                <a:cs typeface="Marker Felt"/>
              </a:rPr>
              <a:t>Make a NOTE of these!</a:t>
            </a:r>
            <a:endParaRPr lang="en-GB" dirty="0">
              <a:solidFill>
                <a:srgbClr val="FF0000"/>
              </a:solidFill>
              <a:latin typeface="Marker Felt"/>
              <a:cs typeface="Marker Fe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29" r="9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28705">
            <a:off x="4195304" y="5283258"/>
            <a:ext cx="871698" cy="5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Product</a:t>
            </a:r>
            <a:endParaRPr lang="en-GB" b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5613"/>
            <a:ext cx="4262838" cy="4525962"/>
          </a:xfrm>
        </p:spPr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Focus on its USPs</a:t>
            </a:r>
          </a:p>
          <a:p>
            <a:pPr lvl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U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nique</a:t>
            </a:r>
          </a:p>
          <a:p>
            <a:pPr lvl="1"/>
            <a:r>
              <a:rPr lang="en-GB" b="1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elling</a:t>
            </a:r>
          </a:p>
          <a:p>
            <a:pPr lvl="1"/>
            <a:r>
              <a:rPr lang="en-GB" b="1" dirty="0" smtClean="0">
                <a:latin typeface="Calibri" charset="0"/>
                <a:ea typeface="ＭＳ Ｐゴシック" charset="0"/>
                <a:cs typeface="ＭＳ Ｐゴシック" charset="0"/>
              </a:rPr>
              <a:t>P</a:t>
            </a:r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oints</a:t>
            </a:r>
          </a:p>
          <a:p>
            <a:pPr lvl="1"/>
            <a:endParaRPr lang="en-GB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Its BEST features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Marker Felt"/>
                <a:ea typeface="ＭＳ Ｐゴシック" charset="0"/>
                <a:cs typeface="Marker Felt"/>
              </a:rPr>
              <a:t>What are YOUR products USPs?</a:t>
            </a:r>
            <a:endParaRPr lang="en-GB" b="1" dirty="0">
              <a:solidFill>
                <a:srgbClr val="FF0000"/>
              </a:solidFill>
              <a:latin typeface="Marker Felt"/>
              <a:ea typeface="ＭＳ Ｐゴシック" charset="0"/>
              <a:cs typeface="Marker Felt"/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5334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182" y="2293351"/>
            <a:ext cx="3312159" cy="31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13" y="1841499"/>
            <a:ext cx="3942487" cy="4928109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Price</a:t>
            </a:r>
            <a:endParaRPr lang="en-GB" b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How much to sell it for?</a:t>
            </a:r>
          </a:p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Depends on: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Demand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Costs to make it</a:t>
            </a:r>
          </a:p>
          <a:p>
            <a:pPr lvl="1"/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Government taxes</a:t>
            </a:r>
          </a:p>
          <a:p>
            <a:pPr lvl="1"/>
            <a:r>
              <a:rPr lang="en-GB" dirty="0" smtClean="0">
                <a:latin typeface="Calibri" charset="0"/>
                <a:ea typeface="ＭＳ Ｐゴシック" charset="0"/>
                <a:cs typeface="ＭＳ Ｐゴシック" charset="0"/>
              </a:rPr>
              <a:t>Competition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52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892811">
            <a:off x="106610" y="5520671"/>
            <a:ext cx="6263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Marker Felt"/>
                <a:cs typeface="Marker Felt"/>
              </a:rPr>
              <a:t>How much would you sell YOUR PRODUCT for?</a:t>
            </a:r>
          </a:p>
        </p:txBody>
      </p:sp>
    </p:spTree>
    <p:extLst>
      <p:ext uri="{BB962C8B-B14F-4D97-AF65-F5344CB8AC3E}">
        <p14:creationId xmlns:p14="http://schemas.microsoft.com/office/powerpoint/2010/main" val="38805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703</Words>
  <Application>Microsoft Office PowerPoint</Application>
  <PresentationFormat>On-screen Show (4:3)</PresentationFormat>
  <Paragraphs>129</Paragraphs>
  <Slides>22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Marker Felt</vt:lpstr>
      <vt:lpstr>Tahoma</vt:lpstr>
      <vt:lpstr>Wingdings</vt:lpstr>
      <vt:lpstr>Office Theme</vt:lpstr>
      <vt:lpstr>PowerPoint Presentation</vt:lpstr>
      <vt:lpstr>Design for the sake of design?</vt:lpstr>
      <vt:lpstr>Design for a Specific User group</vt:lpstr>
      <vt:lpstr>Marketing Part 1 – Is there a need?</vt:lpstr>
      <vt:lpstr>So if you are sure there is a MARKET for your product...</vt:lpstr>
      <vt:lpstr>Marketing Part 2 – Selling it to your target market</vt:lpstr>
      <vt:lpstr>The Marketing Mix</vt:lpstr>
      <vt:lpstr>Product</vt:lpstr>
      <vt:lpstr>Price</vt:lpstr>
      <vt:lpstr>Place</vt:lpstr>
      <vt:lpstr>Promotion </vt:lpstr>
      <vt:lpstr>But first… Slogans</vt:lpstr>
      <vt:lpstr>Back to Advertising</vt:lpstr>
      <vt:lpstr>Types of Advertising - Note some of the Advantages, limitations and costs on the handouts</vt:lpstr>
      <vt:lpstr>Have you ever noticed....</vt:lpstr>
      <vt:lpstr>A few successful Advertising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&amp; Economics</dc:title>
  <dc:creator>Chris Rowe</dc:creator>
  <cp:lastModifiedBy>Daniel BIGMORE</cp:lastModifiedBy>
  <cp:revision>63</cp:revision>
  <cp:lastPrinted>2013-01-09T12:49:42Z</cp:lastPrinted>
  <dcterms:created xsi:type="dcterms:W3CDTF">2010-12-10T08:46:15Z</dcterms:created>
  <dcterms:modified xsi:type="dcterms:W3CDTF">2018-05-23T09:36:41Z</dcterms:modified>
</cp:coreProperties>
</file>