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63" r:id="rId5"/>
    <p:sldId id="258" r:id="rId6"/>
    <p:sldId id="262" r:id="rId7"/>
    <p:sldId id="264" r:id="rId8"/>
    <p:sldId id="268" r:id="rId9"/>
    <p:sldId id="278" r:id="rId10"/>
    <p:sldId id="265" r:id="rId11"/>
    <p:sldId id="269" r:id="rId12"/>
    <p:sldId id="275" r:id="rId13"/>
    <p:sldId id="270" r:id="rId14"/>
    <p:sldId id="274" r:id="rId15"/>
    <p:sldId id="271" r:id="rId16"/>
    <p:sldId id="267" r:id="rId17"/>
    <p:sldId id="277" r:id="rId18"/>
    <p:sldId id="279" r:id="rId19"/>
    <p:sldId id="280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529" autoAdjust="0"/>
  </p:normalViewPr>
  <p:slideViewPr>
    <p:cSldViewPr snapToGrid="0">
      <p:cViewPr varScale="1">
        <p:scale>
          <a:sx n="81" d="100"/>
          <a:sy n="81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E9149-F501-4AA9-9997-736AAA680859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1D392-E9AC-4E65-9174-D72554E26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85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1) Making T-Shirts and other clothing more interesting. Some sewing machines can be programmed to stitch vector graphics onto lots of different fabrics.</a:t>
            </a:r>
          </a:p>
          <a:p>
            <a:r>
              <a:rPr lang="en-GB" dirty="0"/>
              <a:t>2) Animation / cartoons</a:t>
            </a:r>
          </a:p>
          <a:p>
            <a:r>
              <a:rPr lang="en-GB" dirty="0"/>
              <a:t>3) Logos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4) Creative art - e.g. for computer games</a:t>
            </a:r>
          </a:p>
          <a:p>
            <a:endParaRPr lang="en-GB" dirty="0"/>
          </a:p>
          <a:p>
            <a:r>
              <a:rPr lang="en-GB" dirty="0"/>
              <a:t>Making signs</a:t>
            </a:r>
          </a:p>
          <a:p>
            <a:r>
              <a:rPr lang="en-GB" dirty="0"/>
              <a:t>Anything where you want a clear image that you can easily change in size and doesn’t need photographic detail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1D392-E9AC-4E65-9174-D72554E267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60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DD7D-164E-4340-BF3B-F0D7395E4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AA70E-2AFC-4E12-A246-D934A414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1E539-DC82-4078-BD1D-B8DE492D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C4189-69D5-4E73-B652-B4A17DED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D7BCD-8CC6-45C9-AD36-029CAB62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01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15D3-3794-4E65-A190-B1655B771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D77F3-342E-4E38-8563-6FCE8AEC9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F8A33-1FD5-4193-862F-B347E700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D995C-CEC7-46FE-9C8C-FB769049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0A7CA-3479-4140-99A8-8D439C7E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0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50E0C2-2142-4F39-9484-288BEBB68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97F12-54DF-4ED2-A046-BD8BD689D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3D643-EBC7-4462-9D29-AEB4FD20B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A84E0-9EBB-48AA-8A97-6CFD7739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DB339-0E21-49A1-BFB3-66FF8DC5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87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F22D-69CE-4756-BEDE-2D8AB859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0160B-1AA1-436C-B3CD-FC1B98476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56E58-F798-4C5B-9A6D-B0279B6D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B37D5-9971-4571-8D60-21FBFBD7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41F0C-DCCC-4B9F-BEFE-08C9FFAB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3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4239-79EE-428D-A11C-C84F6682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A6694-30BB-46C8-9886-D55B4004D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BD84A-8B77-4F49-B9E9-877E94B3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87527-3893-40BA-BDB6-39839CA3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4E02B-D778-4393-8B29-DAD66157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00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24A4-7928-4672-95E9-5C4A57EA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45823-C944-4B42-AB61-F738CDA5E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65671-8EA3-4EAC-97C7-7C709213A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5F970-4D6C-410C-948A-C4EDFFB9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D603E-7100-4A63-8419-61363771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59900-CF00-4046-80B1-FF775379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4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2FBB-25B3-4FB9-A466-59C9196F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179CC-2E05-4BAB-B79A-866E62CA3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9FBEE-5988-43BB-A79D-9FDDD69B2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96527-E67C-44AF-9BA7-4E5958996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B9E56-705D-4B1E-A905-DFEC22542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3E4C3-428B-407D-80AC-629E6C85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80AD6-624E-4FFF-8CBC-677AC976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E8DF3-AB77-47B0-94C0-B7802549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F560-28BF-44BE-BCCE-06D4E1CE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415B6-DC1E-47FC-AC67-8D1E7DF7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BBA69-21E4-4427-81C3-95E2D91C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4C24A-4841-45D6-8F0A-5EAB633D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7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658DF-463F-41D3-B4C3-74CAD3FD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6AFDDE-BB18-4842-B28D-A2A6C673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F53B2-AF9D-4C8C-ACDF-FD43F3D1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95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14DAD-1AE0-4322-A452-F7F5FFEA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A0C3-9602-46DB-ABCC-79CAA6A82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24835-2392-40E2-ADE6-8F4C4C8CB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2E438-E82B-427A-8031-98EE5BA9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B117A-7B27-4140-9A70-514B5DC6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A0E76-DC02-4169-9B6F-35948324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2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2931-2390-4779-886A-86024F9E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AC49B-EA88-48B2-968E-D502DFC35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E2858-4B22-4B71-BCF0-0CD499BA0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3C8F3-7305-4620-8A9C-6427B5D6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22100-8D2C-4A4F-9856-D1102870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5D9EF-89DF-4C3C-89F2-2D3EF9E8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8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6E2F0-0852-4705-AF56-022ED1D3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0F53B-F548-441D-A650-EB4676CC2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862D6-07B6-4585-895E-D3E1BE3560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B5588-6666-41C6-B9EF-113BA17B24F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DDFD2-AA03-4261-815C-D9D4CBE5F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C418B-FE2C-40A0-8BE3-13890B325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2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isney_Channe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mp.org/" TargetMode="External"/><Relationship Id="rId2" Type="http://schemas.openxmlformats.org/officeDocument/2006/relationships/hyperlink" Target="http://www.inkscape.org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3C45-A498-4518-9ABA-76EAA4F3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Introduction to Vector Graphics using Inkscape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6826F-7B9F-440C-93E8-9AD258A669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TBAT: explain the difference between Vector and Bitmap graphics</a:t>
            </a:r>
          </a:p>
          <a:p>
            <a:pPr algn="l"/>
            <a:r>
              <a:rPr lang="en-GB" dirty="0"/>
              <a:t>TBAT: access and use the Document Properties and Zoom functions in Inkscape</a:t>
            </a:r>
          </a:p>
        </p:txBody>
      </p:sp>
    </p:spTree>
    <p:extLst>
      <p:ext uri="{BB962C8B-B14F-4D97-AF65-F5344CB8AC3E}">
        <p14:creationId xmlns:p14="http://schemas.microsoft.com/office/powerpoint/2010/main" val="6176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9F058-5836-4814-88FF-B72D4CC2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you are going to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3694-F084-43F6-9AC9-EA04D3877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Inkscape – a free vector drawing package. It’s all on the network PCs at school, and, if you’ve got a computer running Windows, Mac OS or Linux, you can get it for free at home</a:t>
            </a:r>
          </a:p>
          <a:p>
            <a:r>
              <a:rPr lang="en-GB" dirty="0"/>
              <a:t>If you do want to get it: inkscape.org</a:t>
            </a:r>
          </a:p>
          <a:p>
            <a:r>
              <a:rPr lang="en-GB" dirty="0"/>
              <a:t>Depending on how you use it, Inkscape can be as powerful as some of the big expensive programs like Adobe Illustrator</a:t>
            </a:r>
          </a:p>
          <a:p>
            <a:r>
              <a:rPr lang="en-GB" dirty="0"/>
              <a:t>Here are some examples…</a:t>
            </a:r>
          </a:p>
        </p:txBody>
      </p:sp>
    </p:spTree>
    <p:extLst>
      <p:ext uri="{BB962C8B-B14F-4D97-AF65-F5344CB8AC3E}">
        <p14:creationId xmlns:p14="http://schemas.microsoft.com/office/powerpoint/2010/main" val="12881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9902" r="49913" b="12321"/>
          <a:stretch/>
        </p:blipFill>
        <p:spPr bwMode="auto">
          <a:xfrm>
            <a:off x="649705" y="288757"/>
            <a:ext cx="1588169" cy="15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68" y="34757"/>
            <a:ext cx="5117432" cy="682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9902" r="49913" b="12321"/>
          <a:stretch/>
        </p:blipFill>
        <p:spPr bwMode="auto">
          <a:xfrm flipH="1">
            <a:off x="2973387" y="288757"/>
            <a:ext cx="1588169" cy="15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2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90" y="-540806"/>
            <a:ext cx="9036551" cy="78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25" y="-1330826"/>
            <a:ext cx="7286625" cy="94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3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https://inkscapetutorials.files.wordpress.com/2014/11/hills.jpg?w=6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57" y="0"/>
            <a:ext cx="9413213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7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55" y="-54686"/>
            <a:ext cx="5868890" cy="69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54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99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10" y="699524"/>
            <a:ext cx="6684090" cy="545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9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DF85-36A0-4EA8-8DA2-B704D214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6CD1-EB15-4018-A524-A74AB1502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Pressing S </a:t>
            </a:r>
            <a:r>
              <a:rPr lang="en-GB" dirty="0"/>
              <a:t>will get you back to the SELECTION tool (or ESCAPE twice)</a:t>
            </a:r>
          </a:p>
          <a:p>
            <a:r>
              <a:rPr lang="en-GB" dirty="0" smtClean="0"/>
              <a:t>Pressing 5 </a:t>
            </a:r>
            <a:r>
              <a:rPr lang="en-GB" dirty="0"/>
              <a:t>will show you the whole document/image</a:t>
            </a:r>
          </a:p>
          <a:p>
            <a:r>
              <a:rPr lang="en-GB" dirty="0"/>
              <a:t>CTRL + Z undoes the last action – you can keep pressing CTRL+Z until you get back to where things started to go wrong!</a:t>
            </a:r>
          </a:p>
          <a:p>
            <a:r>
              <a:rPr lang="en-GB" dirty="0"/>
              <a:t>CTRL + Y redoes the last action</a:t>
            </a:r>
          </a:p>
          <a:p>
            <a:r>
              <a:rPr lang="en-GB" dirty="0"/>
              <a:t>Save OFTEN</a:t>
            </a:r>
          </a:p>
          <a:p>
            <a:r>
              <a:rPr lang="en-GB" dirty="0"/>
              <a:t>Getting stuck is fine – getting weird results is fine – going wrong often leads to some fantastic results!</a:t>
            </a:r>
          </a:p>
          <a:p>
            <a:r>
              <a:rPr lang="en-GB" dirty="0"/>
              <a:t>If in doubt, press S!!!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0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5C95-CEF2-40EE-886D-AED014D6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5"/>
            <a:ext cx="12192000" cy="1137445"/>
          </a:xfrm>
        </p:spPr>
        <p:txBody>
          <a:bodyPr>
            <a:normAutofit fontScale="90000"/>
          </a:bodyPr>
          <a:lstStyle/>
          <a:p>
            <a:r>
              <a:rPr lang="en-GB" dirty="0"/>
              <a:t>Lesson Videos and Exercises</a:t>
            </a:r>
            <a:br>
              <a:rPr lang="en-GB" dirty="0"/>
            </a:br>
            <a:r>
              <a:rPr lang="en-GB" sz="3600" dirty="0"/>
              <a:t>Complete the main lesson video </a:t>
            </a:r>
            <a:r>
              <a:rPr lang="en-GB" sz="3600" b="1" dirty="0"/>
              <a:t>before</a:t>
            </a:r>
            <a:r>
              <a:rPr lang="en-GB" sz="3600" dirty="0"/>
              <a:t> working on the exercise files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8718-502B-48C6-85B7-809347FC4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538"/>
            <a:ext cx="5157787" cy="823912"/>
          </a:xfrm>
        </p:spPr>
        <p:txBody>
          <a:bodyPr/>
          <a:lstStyle/>
          <a:p>
            <a:r>
              <a:rPr lang="en-GB" dirty="0"/>
              <a:t>Main Lesson Video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F1F91-AC97-49EE-BD49-A30B3AFCF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76450"/>
            <a:ext cx="5157787" cy="3684588"/>
          </a:xfrm>
        </p:spPr>
        <p:txBody>
          <a:bodyPr/>
          <a:lstStyle/>
          <a:p>
            <a:r>
              <a:rPr lang="en-GB" dirty="0"/>
              <a:t>Document Properties and Zooms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All videos are on the VLE</a:t>
            </a:r>
          </a:p>
          <a:p>
            <a:pPr marL="0" indent="0">
              <a:buNone/>
            </a:pPr>
            <a:r>
              <a:rPr lang="en-GB" dirty="0"/>
              <a:t>Use the </a:t>
            </a:r>
            <a:r>
              <a:rPr lang="en-GB" dirty="0" err="1"/>
              <a:t>ScreenCast</a:t>
            </a:r>
            <a:r>
              <a:rPr lang="en-GB" dirty="0"/>
              <a:t> link to use the videos with the quizzes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1F426-3E65-4D64-A6AF-16A133AC0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538"/>
            <a:ext cx="5183188" cy="823912"/>
          </a:xfrm>
        </p:spPr>
        <p:txBody>
          <a:bodyPr/>
          <a:lstStyle/>
          <a:p>
            <a:r>
              <a:rPr lang="en-GB" dirty="0"/>
              <a:t>Exercise files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6F0863-DF6B-43D4-AAAE-2B008E417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6450"/>
            <a:ext cx="5183188" cy="3684588"/>
          </a:xfrm>
        </p:spPr>
        <p:txBody>
          <a:bodyPr/>
          <a:lstStyle/>
          <a:p>
            <a:r>
              <a:rPr lang="en-GB" dirty="0"/>
              <a:t>1a </a:t>
            </a:r>
            <a:r>
              <a:rPr lang="en-GB" dirty="0" err="1"/>
              <a:t>fireflies.svg</a:t>
            </a:r>
            <a:endParaRPr lang="en-GB" dirty="0"/>
          </a:p>
          <a:p>
            <a:r>
              <a:rPr lang="en-GB" dirty="0"/>
              <a:t>1b resize move and group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All exercise files are on the VLE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D54C1E-752D-4FA8-A4D4-F0ECE49A6B9C}"/>
              </a:ext>
            </a:extLst>
          </p:cNvPr>
          <p:cNvSpPr txBox="1">
            <a:spLocks/>
          </p:cNvSpPr>
          <p:nvPr/>
        </p:nvSpPr>
        <p:spPr>
          <a:xfrm>
            <a:off x="836612" y="4979988"/>
            <a:ext cx="10336213" cy="9159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Finished? Want a challenge?</a:t>
            </a:r>
          </a:p>
          <a:p>
            <a:r>
              <a:rPr lang="en-GB" i="1" dirty="0"/>
              <a:t>Try out some of the extension exercises in the Extension Folder on the VLE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5FFCDA-59B4-41F6-AF4B-6C0C83B422E3}"/>
              </a:ext>
            </a:extLst>
          </p:cNvPr>
          <p:cNvSpPr txBox="1">
            <a:spLocks/>
          </p:cNvSpPr>
          <p:nvPr/>
        </p:nvSpPr>
        <p:spPr>
          <a:xfrm>
            <a:off x="0" y="6407942"/>
            <a:ext cx="12192000" cy="45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1"/>
                </a:solidFill>
              </a:rPr>
              <a:t>LO TBAT: use document properties and zooms in Inkscape</a:t>
            </a:r>
          </a:p>
        </p:txBody>
      </p:sp>
    </p:spTree>
    <p:extLst>
      <p:ext uri="{BB962C8B-B14F-4D97-AF65-F5344CB8AC3E}">
        <p14:creationId xmlns:p14="http://schemas.microsoft.com/office/powerpoint/2010/main" val="15143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DF85-36A0-4EA8-8DA2-B704D214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Shortcuts covered in this lesson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067853"/>
              </p:ext>
            </p:extLst>
          </p:nvPr>
        </p:nvGraphicFramePr>
        <p:xfrm>
          <a:off x="838200" y="1825625"/>
          <a:ext cx="10515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3490938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65380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Shortcut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What it does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59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CTRL + SHIFT + D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Document Properties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51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+ </a:t>
                      </a:r>
                      <a:r>
                        <a:rPr lang="en-GB" sz="3200" b="0" baseline="0" dirty="0" smtClean="0"/>
                        <a:t>     -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Zoom in and zoom out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317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5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Zoom to whole page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33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6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Zoom to page width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00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CTRL + 4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Centre the page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57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CTRL + S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Save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935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5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started with the exercises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Login</a:t>
            </a:r>
          </a:p>
          <a:p>
            <a:r>
              <a:rPr lang="en-GB" dirty="0"/>
              <a:t>G</a:t>
            </a:r>
            <a:r>
              <a:rPr lang="en-GB" dirty="0" smtClean="0"/>
              <a:t>o to the STEM course on the VLE</a:t>
            </a:r>
          </a:p>
          <a:p>
            <a:r>
              <a:rPr lang="en-GB" dirty="0" smtClean="0"/>
              <a:t>Save exercise 1a and 1b to your area</a:t>
            </a:r>
          </a:p>
          <a:p>
            <a:r>
              <a:rPr lang="en-GB" dirty="0" smtClean="0"/>
              <a:t>Open </a:t>
            </a:r>
            <a:r>
              <a:rPr lang="en-GB" dirty="0" err="1" smtClean="0"/>
              <a:t>Inkscape</a:t>
            </a:r>
            <a:endParaRPr lang="en-GB" dirty="0" smtClean="0"/>
          </a:p>
          <a:p>
            <a:r>
              <a:rPr lang="en-GB" dirty="0" smtClean="0"/>
              <a:t>Open exercise 1a from </a:t>
            </a:r>
            <a:r>
              <a:rPr lang="en-GB" dirty="0" err="1" smtClean="0"/>
              <a:t>Inkscape</a:t>
            </a:r>
            <a:endParaRPr lang="en-GB" dirty="0" smtClean="0"/>
          </a:p>
          <a:p>
            <a:r>
              <a:rPr lang="en-GB" dirty="0" smtClean="0"/>
              <a:t>Use your shortcut sheet for help</a:t>
            </a:r>
          </a:p>
          <a:p>
            <a:r>
              <a:rPr lang="en-GB" dirty="0" smtClean="0"/>
              <a:t>Follow the exercise on paper ticking off each part as you complete it</a:t>
            </a:r>
          </a:p>
          <a:p>
            <a:r>
              <a:rPr lang="en-GB" smtClean="0"/>
              <a:t>Save often!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2366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476C-64C1-48D3-95AC-5DF1F14C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Vector versus Bitmap Graphics</a:t>
            </a:r>
            <a:br>
              <a:rPr lang="en-GB" dirty="0"/>
            </a:br>
            <a:r>
              <a:rPr lang="en-GB" dirty="0"/>
              <a:t>What differences are there between these lions?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2F609-3948-4807-9743-F724DADB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Vector graphic	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F034C7-244E-4C5A-AC57-FA036D5B6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0998" y="2707688"/>
            <a:ext cx="2691773" cy="362855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7321-186B-4095-99FA-52BFAD33B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Bitmap graphic</a:t>
            </a:r>
          </a:p>
        </p:txBody>
      </p:sp>
      <p:pic>
        <p:nvPicPr>
          <p:cNvPr id="12" name="Content Placeholder 11" descr="A lion lying down in the dirt&#10;&#10;Description automatically generated">
            <a:extLst>
              <a:ext uri="{FF2B5EF4-FFF2-40B4-BE49-F238E27FC236}">
                <a16:creationId xmlns:a16="http://schemas.microsoft.com/office/drawing/2014/main" id="{1BB08C11-60E2-43EB-829E-8F13BCB33A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8" y="2728318"/>
            <a:ext cx="4347376" cy="3249215"/>
          </a:xfrm>
        </p:spPr>
      </p:pic>
    </p:spTree>
    <p:extLst>
      <p:ext uri="{BB962C8B-B14F-4D97-AF65-F5344CB8AC3E}">
        <p14:creationId xmlns:p14="http://schemas.microsoft.com/office/powerpoint/2010/main" val="6703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 properties and zooms">
            <a:hlinkClick r:id="" action="ppaction://media"/>
            <a:extLst>
              <a:ext uri="{FF2B5EF4-FFF2-40B4-BE49-F238E27FC236}">
                <a16:creationId xmlns:a16="http://schemas.microsoft.com/office/drawing/2014/main" id="{718EE4DF-AE22-4EDD-86B7-D1A9225B0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5100"/>
            <a:ext cx="12192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476C-64C1-48D3-95AC-5DF1F14C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Vector versus Bitmap Graphics</a:t>
            </a:r>
            <a:br>
              <a:rPr lang="en-GB" dirty="0"/>
            </a:br>
            <a:r>
              <a:rPr lang="en-GB" dirty="0"/>
              <a:t>What differences are there between these lions?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2F609-3948-4807-9743-F724DADB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Vector graphic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7321-186B-4095-99FA-52BFAD33B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Bitmap graphic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8F3ABF-E718-4E84-96E8-533027D8F6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Like a drawing</a:t>
            </a:r>
          </a:p>
          <a:p>
            <a:r>
              <a:rPr lang="en-GB" dirty="0"/>
              <a:t>Made of definite shapes and blocks of colour</a:t>
            </a:r>
          </a:p>
          <a:p>
            <a:r>
              <a:rPr lang="en-GB" dirty="0"/>
              <a:t>Cartoony / not huge amounts of detail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506574-6FE3-4D34-9138-52768CCF36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Photograph</a:t>
            </a:r>
          </a:p>
          <a:p>
            <a:r>
              <a:rPr lang="en-GB" dirty="0"/>
              <a:t>Highly detailed</a:t>
            </a:r>
          </a:p>
          <a:p>
            <a:r>
              <a:rPr lang="en-GB" dirty="0"/>
              <a:t>Realistic</a:t>
            </a:r>
          </a:p>
        </p:txBody>
      </p:sp>
    </p:spTree>
    <p:extLst>
      <p:ext uri="{BB962C8B-B14F-4D97-AF65-F5344CB8AC3E}">
        <p14:creationId xmlns:p14="http://schemas.microsoft.com/office/powerpoint/2010/main" val="15926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476C-64C1-48D3-95AC-5DF1F14C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Vector versus Bitmap Graphics</a:t>
            </a:r>
            <a:br>
              <a:rPr lang="en-GB" dirty="0"/>
            </a:br>
            <a:r>
              <a:rPr lang="en-GB" dirty="0"/>
              <a:t>How are these images made?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2F609-3948-4807-9743-F724DADB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Vector graphic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7321-186B-4095-99FA-52BFAD33B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Bitmap graphic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8F3ABF-E718-4E84-96E8-533027D8F6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From lines, shapes (circles, rectangles), filled in colours</a:t>
            </a:r>
          </a:p>
          <a:p>
            <a:r>
              <a:rPr lang="en-GB" dirty="0"/>
              <a:t>Vector graphics are ‘descriptions’ of pictures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506574-6FE3-4D34-9138-52768CCF36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From tiny blocks of colour called PIXELs</a:t>
            </a:r>
          </a:p>
          <a:p>
            <a:r>
              <a:rPr lang="en-GB" dirty="0"/>
              <a:t>Bitmap graphics are ‘actual’ pictures – colour by colour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8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FEF69F2-FCC4-49E9-89D1-02C7CC05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if we zoom right in on his nose?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BDB27E-7DE1-481D-9E78-4B7B69E21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Vector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EF254E7-E5D9-496C-BA16-A92705DC85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8" y="2692723"/>
            <a:ext cx="4804311" cy="2256779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72FBD8-6633-4F59-8CF2-0AAB11769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Bitmap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0690C965-D561-4AD8-A881-3BB750CECD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69070" y="2505075"/>
            <a:ext cx="3734128" cy="3684588"/>
          </a:xfrm>
        </p:spPr>
      </p:pic>
    </p:spTree>
    <p:extLst>
      <p:ext uri="{BB962C8B-B14F-4D97-AF65-F5344CB8AC3E}">
        <p14:creationId xmlns:p14="http://schemas.microsoft.com/office/powerpoint/2010/main" val="42011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FEF69F2-FCC4-49E9-89D1-02C7CC05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if we zoom right in on his nose?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BDB27E-7DE1-481D-9E78-4B7B69E21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Vector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72FBD8-6633-4F59-8CF2-0AAB11769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Bitmap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3CD4-D5D5-4E33-A55F-8856593794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The detail and structure of the picture doesn’t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8BBF46-FE6F-4DFF-89D9-DFD1BC8EBE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We lose detail</a:t>
            </a:r>
          </a:p>
          <a:p>
            <a:r>
              <a:rPr lang="en-GB" dirty="0"/>
              <a:t>It’s difficult to make out the structure</a:t>
            </a:r>
          </a:p>
          <a:p>
            <a:r>
              <a:rPr lang="en-GB" dirty="0"/>
              <a:t>It becomes ‘blocky’</a:t>
            </a:r>
          </a:p>
          <a:p>
            <a:r>
              <a:rPr lang="en-GB" dirty="0"/>
              <a:t>The </a:t>
            </a:r>
            <a:r>
              <a:rPr lang="en-GB" dirty="0" err="1"/>
              <a:t>blockiness</a:t>
            </a:r>
            <a:r>
              <a:rPr lang="en-GB" dirty="0"/>
              <a:t> is called PIXELLATION</a:t>
            </a:r>
          </a:p>
        </p:txBody>
      </p:sp>
    </p:spTree>
    <p:extLst>
      <p:ext uri="{BB962C8B-B14F-4D97-AF65-F5344CB8AC3E}">
        <p14:creationId xmlns:p14="http://schemas.microsoft.com/office/powerpoint/2010/main" val="28879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stronaut Crunch graphic t-shirt design">
            <a:extLst>
              <a:ext uri="{FF2B5EF4-FFF2-40B4-BE49-F238E27FC236}">
                <a16:creationId xmlns:a16="http://schemas.microsoft.com/office/drawing/2014/main" id="{9FA96944-8DC5-4EBB-843D-C6BD3A2FA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ger Mascot Looking Angry Vector Cartoon Clipart - FriendlyStock | Cartoon  clip art, Cartoon tiger, Cartoon">
            <a:extLst>
              <a:ext uri="{FF2B5EF4-FFF2-40B4-BE49-F238E27FC236}">
                <a16:creationId xmlns:a16="http://schemas.microsoft.com/office/drawing/2014/main" id="{7EF567A0-D0A7-4661-B7CB-71A7EDE19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86" r="-60186"/>
          <a:stretch/>
        </p:blipFill>
        <p:spPr bwMode="auto">
          <a:xfrm>
            <a:off x="6572238" y="10"/>
            <a:ext cx="514348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E78FC1B-EE81-492B-BCDF-C2C225BBF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-10862" b="-18285"/>
          <a:stretch/>
        </p:blipFill>
        <p:spPr bwMode="auto">
          <a:xfrm>
            <a:off x="476277" y="3882045"/>
            <a:ext cx="4587796" cy="25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AME ART on Behance">
            <a:extLst>
              <a:ext uri="{FF2B5EF4-FFF2-40B4-BE49-F238E27FC236}">
                <a16:creationId xmlns:a16="http://schemas.microsoft.com/office/drawing/2014/main" id="{C3BA4D57-A250-4F73-98DD-87A083CF3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b="365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4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ame 14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656FE7-3E9D-42AD-A06C-ECBABC4D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What can we use Vector images for?</a:t>
            </a:r>
          </a:p>
        </p:txBody>
      </p:sp>
    </p:spTree>
    <p:extLst>
      <p:ext uri="{BB962C8B-B14F-4D97-AF65-F5344CB8AC3E}">
        <p14:creationId xmlns:p14="http://schemas.microsoft.com/office/powerpoint/2010/main" val="19451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FEF69F2-FCC4-49E9-89D1-02C7CC05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programs that create different types of graphics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BDB27E-7DE1-481D-9E78-4B7B69E21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Vector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72FBD8-6633-4F59-8CF2-0AAB11769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Bitmap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3CD4-D5D5-4E33-A55F-8856593794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Inkscape – </a:t>
            </a:r>
            <a:r>
              <a:rPr lang="en-GB" dirty="0">
                <a:hlinkClick r:id="rId2"/>
              </a:rPr>
              <a:t>www.inkscape.org</a:t>
            </a:r>
            <a:endParaRPr lang="en-GB" dirty="0"/>
          </a:p>
          <a:p>
            <a:r>
              <a:rPr lang="en-GB" dirty="0"/>
              <a:t>It’s free but very powerful!</a:t>
            </a:r>
          </a:p>
          <a:p>
            <a:r>
              <a:rPr lang="en-GB" dirty="0"/>
              <a:t>It works on PCs, Macs and Linux machines</a:t>
            </a:r>
          </a:p>
          <a:p>
            <a:endParaRPr lang="en-GB" dirty="0"/>
          </a:p>
          <a:p>
            <a:r>
              <a:rPr lang="en-GB" dirty="0"/>
              <a:t>Adobe Illustrator</a:t>
            </a:r>
          </a:p>
          <a:p>
            <a:r>
              <a:rPr lang="en-GB" dirty="0"/>
              <a:t>The package industry uses</a:t>
            </a:r>
          </a:p>
          <a:p>
            <a:r>
              <a:rPr lang="en-GB" dirty="0"/>
              <a:t>Very expensive, complicated, but also very, very powerful!</a:t>
            </a:r>
          </a:p>
          <a:p>
            <a:r>
              <a:rPr lang="en-GB" dirty="0"/>
              <a:t>Works on PCs and Macs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8BBF46-FE6F-4DFF-89D9-DFD1BC8EBE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GIMP – </a:t>
            </a:r>
            <a:r>
              <a:rPr lang="en-GB" dirty="0">
                <a:hlinkClick r:id="rId3"/>
              </a:rPr>
              <a:t>www.gimp.org</a:t>
            </a:r>
            <a:endParaRPr lang="en-GB" dirty="0"/>
          </a:p>
          <a:p>
            <a:r>
              <a:rPr lang="en-GB" dirty="0"/>
              <a:t>Free but powerful</a:t>
            </a:r>
          </a:p>
          <a:p>
            <a:r>
              <a:rPr lang="en-GB" dirty="0"/>
              <a:t>Works on PCs, Macs and Linux machines</a:t>
            </a:r>
          </a:p>
          <a:p>
            <a:endParaRPr lang="en-GB" dirty="0"/>
          </a:p>
          <a:p>
            <a:r>
              <a:rPr lang="en-GB" dirty="0"/>
              <a:t>Adobe Photoshop</a:t>
            </a:r>
          </a:p>
          <a:p>
            <a:r>
              <a:rPr lang="en-GB" dirty="0"/>
              <a:t>Probably the most popular graphics program in the world</a:t>
            </a:r>
          </a:p>
          <a:p>
            <a:r>
              <a:rPr lang="en-GB" dirty="0"/>
              <a:t>If you are a professional photographer this is what you’d use</a:t>
            </a:r>
          </a:p>
          <a:p>
            <a:r>
              <a:rPr lang="en-GB" dirty="0"/>
              <a:t>Works on PCs and Macs</a:t>
            </a:r>
          </a:p>
        </p:txBody>
      </p:sp>
    </p:spTree>
    <p:extLst>
      <p:ext uri="{BB962C8B-B14F-4D97-AF65-F5344CB8AC3E}">
        <p14:creationId xmlns:p14="http://schemas.microsoft.com/office/powerpoint/2010/main" val="206010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452E6-1934-4EF2-BF2B-C214E224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22" y="0"/>
            <a:ext cx="11273156" cy="925513"/>
          </a:xfrm>
        </p:spPr>
        <p:txBody>
          <a:bodyPr>
            <a:normAutofit/>
          </a:bodyPr>
          <a:lstStyle/>
          <a:p>
            <a:r>
              <a:rPr lang="en-GB" dirty="0" smtClean="0"/>
              <a:t>Vectors versus bitmaps</a:t>
            </a:r>
            <a:endParaRPr lang="en-GB" dirty="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FE89B1FC-0E36-4B26-97F9-24D4176C5B6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08818" y="925513"/>
            <a:ext cx="10791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48A383-CDD7-4C72-A552-E66A7619A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1003301"/>
            <a:ext cx="6859588" cy="609600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147446-FF89-46D1-9330-D8C3ED563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1003301"/>
            <a:ext cx="2036763" cy="609600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98AD5AD-31AF-4A48-902B-A2869E0E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1003301"/>
            <a:ext cx="1862138" cy="609600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30383706-60B3-4CF6-96B4-27E6CD4B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1612901"/>
            <a:ext cx="6859588" cy="5492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52E5856-5E2A-4112-87A8-4A912E71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1612901"/>
            <a:ext cx="2036763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6A324D67-41C8-4F89-A1E7-943EEABAB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1612901"/>
            <a:ext cx="1862138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B848B8D-329F-4DA1-9FF9-B9F577583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2162176"/>
            <a:ext cx="6859588" cy="609600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B2C42EA-C712-4DB9-81BA-3F218B94A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2162176"/>
            <a:ext cx="2036763" cy="609600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2445DC5-55D1-424A-9D2C-F4B122285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2162176"/>
            <a:ext cx="1862138" cy="609600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01C88F11-7386-4F74-834A-31825A2F9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2771776"/>
            <a:ext cx="6859588" cy="5492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5E4A4E0A-AA50-4E57-8168-B95E97B3A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2771776"/>
            <a:ext cx="2036763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DA0A0014-2F88-423E-8978-2189D34D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2771776"/>
            <a:ext cx="1862138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3D2DEFF0-FC0B-40F1-87E0-881282FE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3321051"/>
            <a:ext cx="6859588" cy="547688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CE1F3AED-2FC6-4A23-8B9D-9AAAAC613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3321051"/>
            <a:ext cx="2036763" cy="547688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227B3528-4504-47AA-8BCD-814ECA5FE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3321051"/>
            <a:ext cx="1862138" cy="547688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ADE343C0-A9D0-45D5-8E14-F436E54F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3868738"/>
            <a:ext cx="6859588" cy="5492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53AEB753-5A28-46A4-B4FD-6CA953EF3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3868738"/>
            <a:ext cx="2036763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932521F4-BB01-44D5-9967-ED7876860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3868738"/>
            <a:ext cx="1862138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E6D94208-57AF-4949-B4AE-5CDE6C42D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4418013"/>
            <a:ext cx="6859588" cy="5492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E2220781-4E29-499A-BF17-EAAD546B5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4418013"/>
            <a:ext cx="2036763" cy="54927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CA2D3F97-1F38-4DA3-9BB2-FA8BAEDC4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4418013"/>
            <a:ext cx="1862138" cy="54927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A30435E2-D7BE-4ABC-8F36-408664FA4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4967288"/>
            <a:ext cx="6859588" cy="5492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F370DA4F-6EEB-49E3-A825-45B0C2FCE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4967288"/>
            <a:ext cx="2036763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0E02CEB8-8F5B-45AC-8E1C-1A75D84C8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4967288"/>
            <a:ext cx="1862138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916DFEC6-7BB5-41A1-9313-EEF03FA7C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5516563"/>
            <a:ext cx="6859588" cy="5365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Rectangle 30">
            <a:extLst>
              <a:ext uri="{FF2B5EF4-FFF2-40B4-BE49-F238E27FC236}">
                <a16:creationId xmlns:a16="http://schemas.microsoft.com/office/drawing/2014/main" id="{B690FC9F-466B-4233-93E6-5213B6E62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5516563"/>
            <a:ext cx="2036763" cy="53657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349D2AAF-77E4-4D14-82A0-A5AC3448F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5516563"/>
            <a:ext cx="1862138" cy="53657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EFDE3F4B-C024-4990-8554-94B1C2EA9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" y="6053138"/>
            <a:ext cx="6859588" cy="54927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5D5DA2B3-6839-4143-A92C-78B9216C6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343" y="6053138"/>
            <a:ext cx="2036763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72D0E80C-ECB7-4033-8903-F28476DE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106" y="6053138"/>
            <a:ext cx="1862138" cy="54927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Line 35">
            <a:extLst>
              <a:ext uri="{FF2B5EF4-FFF2-40B4-BE49-F238E27FC236}">
                <a16:creationId xmlns:a16="http://schemas.microsoft.com/office/drawing/2014/main" id="{3380159C-0913-40B6-B5CB-50AA58B2D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6343" y="996951"/>
            <a:ext cx="0" cy="5611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36">
            <a:extLst>
              <a:ext uri="{FF2B5EF4-FFF2-40B4-BE49-F238E27FC236}">
                <a16:creationId xmlns:a16="http://schemas.microsoft.com/office/drawing/2014/main" id="{4CBC1A33-E629-43CC-B31B-36425B6127D8}"/>
              </a:ext>
            </a:extLst>
          </p:cNvPr>
          <p:cNvSpPr>
            <a:spLocks noChangeShapeType="1"/>
          </p:cNvSpPr>
          <p:nvPr/>
        </p:nvSpPr>
        <p:spPr bwMode="auto">
          <a:xfrm>
            <a:off x="9613106" y="996951"/>
            <a:ext cx="0" cy="5611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Line 37">
            <a:extLst>
              <a:ext uri="{FF2B5EF4-FFF2-40B4-BE49-F238E27FC236}">
                <a16:creationId xmlns:a16="http://schemas.microsoft.com/office/drawing/2014/main" id="{E3435514-DC55-4EB6-B761-D26E4E6026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1612901"/>
            <a:ext cx="107711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Line 38">
            <a:extLst>
              <a:ext uri="{FF2B5EF4-FFF2-40B4-BE49-F238E27FC236}">
                <a16:creationId xmlns:a16="http://schemas.microsoft.com/office/drawing/2014/main" id="{BD634920-91C5-4988-A83A-EFC473C1D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2162176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Line 39">
            <a:extLst>
              <a:ext uri="{FF2B5EF4-FFF2-40B4-BE49-F238E27FC236}">
                <a16:creationId xmlns:a16="http://schemas.microsoft.com/office/drawing/2014/main" id="{75DEE293-BEB2-4B06-A507-84F35D639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2771776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Line 40">
            <a:extLst>
              <a:ext uri="{FF2B5EF4-FFF2-40B4-BE49-F238E27FC236}">
                <a16:creationId xmlns:a16="http://schemas.microsoft.com/office/drawing/2014/main" id="{859C3A12-CFE6-4F51-A493-B267E05B2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3321051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Line 41">
            <a:extLst>
              <a:ext uri="{FF2B5EF4-FFF2-40B4-BE49-F238E27FC236}">
                <a16:creationId xmlns:a16="http://schemas.microsoft.com/office/drawing/2014/main" id="{950AE95F-599E-4949-9984-D4EB6782D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3868738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Line 42">
            <a:extLst>
              <a:ext uri="{FF2B5EF4-FFF2-40B4-BE49-F238E27FC236}">
                <a16:creationId xmlns:a16="http://schemas.microsoft.com/office/drawing/2014/main" id="{D57199C9-8679-4F2D-B7E7-4E03D4CD3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4418013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Line 43">
            <a:extLst>
              <a:ext uri="{FF2B5EF4-FFF2-40B4-BE49-F238E27FC236}">
                <a16:creationId xmlns:a16="http://schemas.microsoft.com/office/drawing/2014/main" id="{537D1133-AA48-4F71-9C31-B49057592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4967288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Line 44">
            <a:extLst>
              <a:ext uri="{FF2B5EF4-FFF2-40B4-BE49-F238E27FC236}">
                <a16:creationId xmlns:a16="http://schemas.microsoft.com/office/drawing/2014/main" id="{A94A4F01-582C-475A-87E9-3BE3E9015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5516563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Line 45">
            <a:extLst>
              <a:ext uri="{FF2B5EF4-FFF2-40B4-BE49-F238E27FC236}">
                <a16:creationId xmlns:a16="http://schemas.microsoft.com/office/drawing/2014/main" id="{96876F5B-F5C3-4485-8DFA-933AFEE7E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6053138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Line 46">
            <a:extLst>
              <a:ext uri="{FF2B5EF4-FFF2-40B4-BE49-F238E27FC236}">
                <a16:creationId xmlns:a16="http://schemas.microsoft.com/office/drawing/2014/main" id="{D79C14AB-A975-4E53-A40F-BD4E75B925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" y="996951"/>
            <a:ext cx="0" cy="5611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Line 47">
            <a:extLst>
              <a:ext uri="{FF2B5EF4-FFF2-40B4-BE49-F238E27FC236}">
                <a16:creationId xmlns:a16="http://schemas.microsoft.com/office/drawing/2014/main" id="{F4094DA7-86E2-4628-941C-433FB626A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5243" y="996951"/>
            <a:ext cx="0" cy="5611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48">
            <a:extLst>
              <a:ext uri="{FF2B5EF4-FFF2-40B4-BE49-F238E27FC236}">
                <a16:creationId xmlns:a16="http://schemas.microsoft.com/office/drawing/2014/main" id="{C944FA21-27E4-40CF-A665-6FB122339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1003301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Line 49">
            <a:extLst>
              <a:ext uri="{FF2B5EF4-FFF2-40B4-BE49-F238E27FC236}">
                <a16:creationId xmlns:a16="http://schemas.microsoft.com/office/drawing/2014/main" id="{612CCF81-2E78-4456-82CB-F58022CF8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" y="6602413"/>
            <a:ext cx="107711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AD3C7EE8-4FA2-41F1-A7D5-A7D45DE2B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643" y="998538"/>
            <a:ext cx="17716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Vector Graphic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51">
            <a:extLst>
              <a:ext uri="{FF2B5EF4-FFF2-40B4-BE49-F238E27FC236}">
                <a16:creationId xmlns:a16="http://schemas.microsoft.com/office/drawing/2014/main" id="{7E446739-8002-4B09-B4BD-DE9473045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8993" y="998538"/>
            <a:ext cx="17764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Bitmap Graphic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EFD3DA8B-211C-4BC3-A268-1E50C5D10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1608138"/>
            <a:ext cx="41433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Made up of shapes, curves and lines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3">
            <a:extLst>
              <a:ext uri="{FF2B5EF4-FFF2-40B4-BE49-F238E27FC236}">
                <a16:creationId xmlns:a16="http://schemas.microsoft.com/office/drawing/2014/main" id="{E0156722-B487-4B49-AD8D-0B953877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318" y="1636713"/>
            <a:ext cx="814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54">
            <a:extLst>
              <a:ext uri="{FF2B5EF4-FFF2-40B4-BE49-F238E27FC236}">
                <a16:creationId xmlns:a16="http://schemas.microsoft.com/office/drawing/2014/main" id="{49CD4D9C-013F-4B8A-8C77-FC2978A77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2157413"/>
            <a:ext cx="38322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Use blocks of colours called ‘pixels’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5">
            <a:extLst>
              <a:ext uri="{FF2B5EF4-FFF2-40B4-BE49-F238E27FC236}">
                <a16:creationId xmlns:a16="http://schemas.microsoft.com/office/drawing/2014/main" id="{E337A0CE-3CBA-4D71-8E41-4AD501D8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0181" y="2185988"/>
            <a:ext cx="815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6">
            <a:extLst>
              <a:ext uri="{FF2B5EF4-FFF2-40B4-BE49-F238E27FC236}">
                <a16:creationId xmlns:a16="http://schemas.microsoft.com/office/drawing/2014/main" id="{8D003018-04C6-4DDF-A9A2-8FD2EA93E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2767013"/>
            <a:ext cx="61610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The detail doesn’t change if you change the image size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7">
            <a:extLst>
              <a:ext uri="{FF2B5EF4-FFF2-40B4-BE49-F238E27FC236}">
                <a16:creationId xmlns:a16="http://schemas.microsoft.com/office/drawing/2014/main" id="{B3DC09EF-B870-4BFB-A1E9-1AEB90DBC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318" y="2795588"/>
            <a:ext cx="814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8">
            <a:extLst>
              <a:ext uri="{FF2B5EF4-FFF2-40B4-BE49-F238E27FC236}">
                <a16:creationId xmlns:a16="http://schemas.microsoft.com/office/drawing/2014/main" id="{40CDCBEA-9CFC-4D3E-BD6A-248CA388E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3316288"/>
            <a:ext cx="53768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Becomes ‘pixellated’ when you zoom in too much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9">
            <a:extLst>
              <a:ext uri="{FF2B5EF4-FFF2-40B4-BE49-F238E27FC236}">
                <a16:creationId xmlns:a16="http://schemas.microsoft.com/office/drawing/2014/main" id="{DD0AEAE4-23C3-4746-A538-563DDC430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0181" y="3344863"/>
            <a:ext cx="815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60">
            <a:extLst>
              <a:ext uri="{FF2B5EF4-FFF2-40B4-BE49-F238E27FC236}">
                <a16:creationId xmlns:a16="http://schemas.microsoft.com/office/drawing/2014/main" id="{A9BAF23D-9508-4337-B79B-07311A044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3867151"/>
            <a:ext cx="48704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Used for photographs and high detail images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61">
            <a:extLst>
              <a:ext uri="{FF2B5EF4-FFF2-40B4-BE49-F238E27FC236}">
                <a16:creationId xmlns:a16="http://schemas.microsoft.com/office/drawing/2014/main" id="{8794B773-AC92-4C85-BBC8-59E9591BF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0181" y="3894138"/>
            <a:ext cx="815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62">
            <a:extLst>
              <a:ext uri="{FF2B5EF4-FFF2-40B4-BE49-F238E27FC236}">
                <a16:creationId xmlns:a16="http://schemas.microsoft.com/office/drawing/2014/main" id="{957D3E5F-2AC7-4B67-905C-95CA267F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4413251"/>
            <a:ext cx="36591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Used for animation, logos and 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63">
            <a:extLst>
              <a:ext uri="{FF2B5EF4-FFF2-40B4-BE49-F238E27FC236}">
                <a16:creationId xmlns:a16="http://schemas.microsoft.com/office/drawing/2014/main" id="{6A3ED742-5786-404B-A3D6-006E0A325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293" y="4413251"/>
            <a:ext cx="2238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64">
            <a:extLst>
              <a:ext uri="{FF2B5EF4-FFF2-40B4-BE49-F238E27FC236}">
                <a16:creationId xmlns:a16="http://schemas.microsoft.com/office/drawing/2014/main" id="{B98DBE38-5E79-45B7-B015-4A64ED62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081" y="4413251"/>
            <a:ext cx="15779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shirt printing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65">
            <a:extLst>
              <a:ext uri="{FF2B5EF4-FFF2-40B4-BE49-F238E27FC236}">
                <a16:creationId xmlns:a16="http://schemas.microsoft.com/office/drawing/2014/main" id="{D27FAB3B-51B9-4981-84D2-72DBD6589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318" y="4440238"/>
            <a:ext cx="8143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6">
            <a:extLst>
              <a:ext uri="{FF2B5EF4-FFF2-40B4-BE49-F238E27FC236}">
                <a16:creationId xmlns:a16="http://schemas.microsoft.com/office/drawing/2014/main" id="{24012075-B7B1-4F8F-AC7C-944057DFB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4962526"/>
            <a:ext cx="63738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Created by programs like Inkscape and Adobe Illustrator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7">
            <a:extLst>
              <a:ext uri="{FF2B5EF4-FFF2-40B4-BE49-F238E27FC236}">
                <a16:creationId xmlns:a16="http://schemas.microsoft.com/office/drawing/2014/main" id="{A897296B-D239-4E9C-91A3-7DF79ECF3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318" y="4991101"/>
            <a:ext cx="814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716E42E-F55D-45BA-9868-8B697043F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5511801"/>
            <a:ext cx="58324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Created by programs like GIMP and Adobe Photoshop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4EAB836-CF96-4D56-8C19-EA7837A20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" y="6048376"/>
            <a:ext cx="17414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Like a drawing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30B28DC-C1F2-4672-85C8-77BEB68CA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318" y="6075363"/>
            <a:ext cx="8143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7">
            <a:extLst>
              <a:ext uri="{FF2B5EF4-FFF2-40B4-BE49-F238E27FC236}">
                <a16:creationId xmlns:a16="http://schemas.microsoft.com/office/drawing/2014/main" id="{0B8550AF-F439-4EC2-AEEC-16B3BFEE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1605" y="5521325"/>
            <a:ext cx="814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þ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4" name="Content Placeholder 20">
            <a:extLst>
              <a:ext uri="{FF2B5EF4-FFF2-40B4-BE49-F238E27FC236}">
                <a16:creationId xmlns:a16="http://schemas.microsoft.com/office/drawing/2014/main" id="{CE9F3C3F-E322-4AD4-9913-1B5AE5A7719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133350"/>
            <a:ext cx="1600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Content Placeholder 24">
            <a:extLst>
              <a:ext uri="{FF2B5EF4-FFF2-40B4-BE49-F238E27FC236}">
                <a16:creationId xmlns:a16="http://schemas.microsoft.com/office/drawing/2014/main" id="{8FB36C23-42D2-4EAC-BD8F-7B2E7D61E5F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715" y="142875"/>
            <a:ext cx="7524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/>
      <p:bldP spid="61" grpId="0"/>
      <p:bldP spid="63" grpId="0"/>
      <p:bldP spid="67" grpId="0"/>
      <p:bldP spid="69" grpId="0"/>
      <p:bldP spid="72" grpId="0"/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759</Words>
  <Application>Microsoft Office PowerPoint</Application>
  <PresentationFormat>Widescreen</PresentationFormat>
  <Paragraphs>136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Introduction to Vector Graphics using Inkscape</vt:lpstr>
      <vt:lpstr>Vector versus Bitmap Graphics What differences are there between these lions?</vt:lpstr>
      <vt:lpstr>Vector versus Bitmap Graphics What differences are there between these lions?</vt:lpstr>
      <vt:lpstr>Vector versus Bitmap Graphics How are these images made?</vt:lpstr>
      <vt:lpstr>What happens if we zoom right in on his nose?</vt:lpstr>
      <vt:lpstr>What happens if we zoom right in on his nose?</vt:lpstr>
      <vt:lpstr>What can we use Vector images for?</vt:lpstr>
      <vt:lpstr>Software programs that create different types of graphics</vt:lpstr>
      <vt:lpstr>Vectors versus bitmaps</vt:lpstr>
      <vt:lpstr>What you are going to learn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Help!</vt:lpstr>
      <vt:lpstr>Lesson Videos and Exercises Complete the main lesson video before working on the exercise files</vt:lpstr>
      <vt:lpstr>Shortcuts covered in this lesson</vt:lpstr>
      <vt:lpstr>Getting started with the exercises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Vernon Leigh</dc:creator>
  <cp:lastModifiedBy>Vernon LEIGH</cp:lastModifiedBy>
  <cp:revision>10</cp:revision>
  <dcterms:created xsi:type="dcterms:W3CDTF">2020-09-22T18:36:50Z</dcterms:created>
  <dcterms:modified xsi:type="dcterms:W3CDTF">2020-11-25T10:40:26Z</dcterms:modified>
</cp:coreProperties>
</file>