
<file path=[Content_Types].xml><?xml version="1.0" encoding="utf-8"?>
<Types xmlns="http://schemas.openxmlformats.org/package/2006/content-types">
  <Default Extension="png" ContentType="image/png"/>
  <Default Extension="jpeg" ContentType="image/jpeg"/>
  <Default Extension="MOV" ContentType="video/unknown"/>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595" r:id="rId1"/>
  </p:sldMasterIdLst>
  <p:notesMasterIdLst>
    <p:notesMasterId r:id="rId23"/>
  </p:notesMasterIdLst>
  <p:sldIdLst>
    <p:sldId id="256" r:id="rId2"/>
    <p:sldId id="258" r:id="rId3"/>
    <p:sldId id="260" r:id="rId4"/>
    <p:sldId id="270" r:id="rId5"/>
    <p:sldId id="271" r:id="rId6"/>
    <p:sldId id="268" r:id="rId7"/>
    <p:sldId id="266" r:id="rId8"/>
    <p:sldId id="277" r:id="rId9"/>
    <p:sldId id="272" r:id="rId10"/>
    <p:sldId id="279" r:id="rId11"/>
    <p:sldId id="276" r:id="rId12"/>
    <p:sldId id="274" r:id="rId13"/>
    <p:sldId id="275" r:id="rId14"/>
    <p:sldId id="281" r:id="rId15"/>
    <p:sldId id="285" r:id="rId16"/>
    <p:sldId id="286" r:id="rId17"/>
    <p:sldId id="287" r:id="rId18"/>
    <p:sldId id="288" r:id="rId19"/>
    <p:sldId id="289" r:id="rId20"/>
    <p:sldId id="291" r:id="rId21"/>
    <p:sldId id="290" r:id="rId22"/>
  </p:sldIdLst>
  <p:sldSz cx="12801600" cy="9601200" type="A3"/>
  <p:notesSz cx="9926638" cy="14355763"/>
  <p:defaultTextStyle>
    <a:defPPr>
      <a:defRPr lang="en-US"/>
    </a:defPPr>
    <a:lvl1pPr marL="0" algn="l" defTabSz="1280160" rtl="0" eaLnBrk="1" latinLnBrk="0" hangingPunct="1">
      <a:defRPr sz="2500" kern="1200">
        <a:solidFill>
          <a:schemeClr val="tx1"/>
        </a:solidFill>
        <a:latin typeface="+mn-lt"/>
        <a:ea typeface="+mn-ea"/>
        <a:cs typeface="+mn-cs"/>
      </a:defRPr>
    </a:lvl1pPr>
    <a:lvl2pPr marL="640080" algn="l" defTabSz="1280160" rtl="0" eaLnBrk="1" latinLnBrk="0" hangingPunct="1">
      <a:defRPr sz="2500" kern="1200">
        <a:solidFill>
          <a:schemeClr val="tx1"/>
        </a:solidFill>
        <a:latin typeface="+mn-lt"/>
        <a:ea typeface="+mn-ea"/>
        <a:cs typeface="+mn-cs"/>
      </a:defRPr>
    </a:lvl2pPr>
    <a:lvl3pPr marL="1280160" algn="l" defTabSz="1280160" rtl="0" eaLnBrk="1" latinLnBrk="0" hangingPunct="1">
      <a:defRPr sz="2500" kern="1200">
        <a:solidFill>
          <a:schemeClr val="tx1"/>
        </a:solidFill>
        <a:latin typeface="+mn-lt"/>
        <a:ea typeface="+mn-ea"/>
        <a:cs typeface="+mn-cs"/>
      </a:defRPr>
    </a:lvl3pPr>
    <a:lvl4pPr marL="1920240" algn="l" defTabSz="1280160" rtl="0" eaLnBrk="1" latinLnBrk="0" hangingPunct="1">
      <a:defRPr sz="2500" kern="1200">
        <a:solidFill>
          <a:schemeClr val="tx1"/>
        </a:solidFill>
        <a:latin typeface="+mn-lt"/>
        <a:ea typeface="+mn-ea"/>
        <a:cs typeface="+mn-cs"/>
      </a:defRPr>
    </a:lvl4pPr>
    <a:lvl5pPr marL="2560320" algn="l" defTabSz="1280160" rtl="0" eaLnBrk="1" latinLnBrk="0" hangingPunct="1">
      <a:defRPr sz="2500" kern="1200">
        <a:solidFill>
          <a:schemeClr val="tx1"/>
        </a:solidFill>
        <a:latin typeface="+mn-lt"/>
        <a:ea typeface="+mn-ea"/>
        <a:cs typeface="+mn-cs"/>
      </a:defRPr>
    </a:lvl5pPr>
    <a:lvl6pPr marL="3200400" algn="l" defTabSz="1280160" rtl="0" eaLnBrk="1" latinLnBrk="0" hangingPunct="1">
      <a:defRPr sz="2500" kern="1200">
        <a:solidFill>
          <a:schemeClr val="tx1"/>
        </a:solidFill>
        <a:latin typeface="+mn-lt"/>
        <a:ea typeface="+mn-ea"/>
        <a:cs typeface="+mn-cs"/>
      </a:defRPr>
    </a:lvl6pPr>
    <a:lvl7pPr marL="3840480" algn="l" defTabSz="1280160" rtl="0" eaLnBrk="1" latinLnBrk="0" hangingPunct="1">
      <a:defRPr sz="2500" kern="1200">
        <a:solidFill>
          <a:schemeClr val="tx1"/>
        </a:solidFill>
        <a:latin typeface="+mn-lt"/>
        <a:ea typeface="+mn-ea"/>
        <a:cs typeface="+mn-cs"/>
      </a:defRPr>
    </a:lvl7pPr>
    <a:lvl8pPr marL="4480560" algn="l" defTabSz="1280160" rtl="0" eaLnBrk="1" latinLnBrk="0" hangingPunct="1">
      <a:defRPr sz="2500" kern="1200">
        <a:solidFill>
          <a:schemeClr val="tx1"/>
        </a:solidFill>
        <a:latin typeface="+mn-lt"/>
        <a:ea typeface="+mn-ea"/>
        <a:cs typeface="+mn-cs"/>
      </a:defRPr>
    </a:lvl8pPr>
    <a:lvl9pPr marL="5120640" algn="l" defTabSz="1280160" rtl="0" eaLnBrk="1" latinLnBrk="0" hangingPunct="1">
      <a:defRPr sz="25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3024">
          <p15:clr>
            <a:srgbClr val="A4A3A4"/>
          </p15:clr>
        </p15:guide>
        <p15:guide id="2" pos="403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00CC99"/>
    <a:srgbClr val="CFF9F4"/>
    <a:srgbClr val="000000"/>
    <a:srgbClr val="FFCCCC"/>
    <a:srgbClr val="CC99FF"/>
    <a:srgbClr val="990033"/>
    <a:srgbClr val="CC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771" autoAdjust="0"/>
    <p:restoredTop sz="50047" autoAdjust="0"/>
  </p:normalViewPr>
  <p:slideViewPr>
    <p:cSldViewPr>
      <p:cViewPr>
        <p:scale>
          <a:sx n="90" d="100"/>
          <a:sy n="90" d="100"/>
        </p:scale>
        <p:origin x="-306" y="522"/>
      </p:cViewPr>
      <p:guideLst>
        <p:guide orient="horz" pos="3024"/>
        <p:guide pos="4032"/>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5"/>
            <a:ext cx="4302126" cy="717550"/>
          </a:xfrm>
          <a:prstGeom prst="rect">
            <a:avLst/>
          </a:prstGeom>
        </p:spPr>
        <p:txBody>
          <a:bodyPr vert="horz" lIns="91415" tIns="45707" rIns="91415" bIns="45707" rtlCol="0"/>
          <a:lstStyle>
            <a:lvl1pPr algn="l">
              <a:defRPr sz="1200"/>
            </a:lvl1pPr>
          </a:lstStyle>
          <a:p>
            <a:endParaRPr lang="en-GB" dirty="0"/>
          </a:p>
        </p:txBody>
      </p:sp>
      <p:sp>
        <p:nvSpPr>
          <p:cNvPr id="3" name="Date Placeholder 2"/>
          <p:cNvSpPr>
            <a:spLocks noGrp="1"/>
          </p:cNvSpPr>
          <p:nvPr>
            <p:ph type="dt" idx="1"/>
          </p:nvPr>
        </p:nvSpPr>
        <p:spPr>
          <a:xfrm>
            <a:off x="5622925" y="5"/>
            <a:ext cx="4302126" cy="717550"/>
          </a:xfrm>
          <a:prstGeom prst="rect">
            <a:avLst/>
          </a:prstGeom>
        </p:spPr>
        <p:txBody>
          <a:bodyPr vert="horz" lIns="91415" tIns="45707" rIns="91415" bIns="45707" rtlCol="0"/>
          <a:lstStyle>
            <a:lvl1pPr algn="r">
              <a:defRPr sz="1200"/>
            </a:lvl1pPr>
          </a:lstStyle>
          <a:p>
            <a:fld id="{ECF6D40F-8FF3-4F2F-9FB3-F9BAE165F1E0}" type="datetimeFigureOut">
              <a:rPr lang="en-GB" smtClean="0"/>
              <a:pPr/>
              <a:t>05/05/2017</a:t>
            </a:fld>
            <a:endParaRPr lang="en-GB" dirty="0"/>
          </a:p>
        </p:txBody>
      </p:sp>
      <p:sp>
        <p:nvSpPr>
          <p:cNvPr id="4" name="Slide Image Placeholder 3"/>
          <p:cNvSpPr>
            <a:spLocks noGrp="1" noRot="1" noChangeAspect="1"/>
          </p:cNvSpPr>
          <p:nvPr>
            <p:ph type="sldImg" idx="2"/>
          </p:nvPr>
        </p:nvSpPr>
        <p:spPr>
          <a:xfrm>
            <a:off x="1373188" y="1074738"/>
            <a:ext cx="7180262" cy="5386387"/>
          </a:xfrm>
          <a:prstGeom prst="rect">
            <a:avLst/>
          </a:prstGeom>
          <a:noFill/>
          <a:ln w="12700">
            <a:solidFill>
              <a:prstClr val="black"/>
            </a:solidFill>
          </a:ln>
        </p:spPr>
        <p:txBody>
          <a:bodyPr vert="horz" lIns="91415" tIns="45707" rIns="91415" bIns="45707" rtlCol="0" anchor="ctr"/>
          <a:lstStyle/>
          <a:p>
            <a:endParaRPr lang="en-GB" dirty="0"/>
          </a:p>
        </p:txBody>
      </p:sp>
      <p:sp>
        <p:nvSpPr>
          <p:cNvPr id="5" name="Notes Placeholder 4"/>
          <p:cNvSpPr>
            <a:spLocks noGrp="1"/>
          </p:cNvSpPr>
          <p:nvPr>
            <p:ph type="body" sz="quarter" idx="3"/>
          </p:nvPr>
        </p:nvSpPr>
        <p:spPr>
          <a:xfrm>
            <a:off x="992189" y="6818318"/>
            <a:ext cx="7942264" cy="6461123"/>
          </a:xfrm>
          <a:prstGeom prst="rect">
            <a:avLst/>
          </a:prstGeom>
        </p:spPr>
        <p:txBody>
          <a:bodyPr vert="horz" lIns="91415" tIns="45707" rIns="91415" bIns="45707"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1" y="13635040"/>
            <a:ext cx="4302126" cy="717550"/>
          </a:xfrm>
          <a:prstGeom prst="rect">
            <a:avLst/>
          </a:prstGeom>
        </p:spPr>
        <p:txBody>
          <a:bodyPr vert="horz" lIns="91415" tIns="45707" rIns="91415" bIns="45707" rtlCol="0" anchor="b"/>
          <a:lstStyle>
            <a:lvl1pPr algn="l">
              <a:defRPr sz="1200"/>
            </a:lvl1pPr>
          </a:lstStyle>
          <a:p>
            <a:endParaRPr lang="en-GB" dirty="0"/>
          </a:p>
        </p:txBody>
      </p:sp>
      <p:sp>
        <p:nvSpPr>
          <p:cNvPr id="7" name="Slide Number Placeholder 6"/>
          <p:cNvSpPr>
            <a:spLocks noGrp="1"/>
          </p:cNvSpPr>
          <p:nvPr>
            <p:ph type="sldNum" sz="quarter" idx="5"/>
          </p:nvPr>
        </p:nvSpPr>
        <p:spPr>
          <a:xfrm>
            <a:off x="5622925" y="13635040"/>
            <a:ext cx="4302126" cy="717550"/>
          </a:xfrm>
          <a:prstGeom prst="rect">
            <a:avLst/>
          </a:prstGeom>
        </p:spPr>
        <p:txBody>
          <a:bodyPr vert="horz" lIns="91415" tIns="45707" rIns="91415" bIns="45707" rtlCol="0" anchor="b"/>
          <a:lstStyle>
            <a:lvl1pPr algn="r">
              <a:defRPr sz="1200"/>
            </a:lvl1pPr>
          </a:lstStyle>
          <a:p>
            <a:fld id="{111563E4-25A0-4453-B486-57CF81269D11}" type="slidenum">
              <a:rPr lang="en-GB" smtClean="0"/>
              <a:pPr/>
              <a:t>‹#›</a:t>
            </a:fld>
            <a:endParaRPr lang="en-GB" dirty="0"/>
          </a:p>
        </p:txBody>
      </p:sp>
    </p:spTree>
    <p:extLst>
      <p:ext uri="{BB962C8B-B14F-4D97-AF65-F5344CB8AC3E}">
        <p14:creationId xmlns:p14="http://schemas.microsoft.com/office/powerpoint/2010/main" val="41674054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11563E4-25A0-4453-B486-57CF81269D11}" type="slidenum">
              <a:rPr lang="en-GB" smtClean="0"/>
              <a:pPr/>
              <a:t>1</a:t>
            </a:fld>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11563E4-25A0-4453-B486-57CF81269D11}" type="slidenum">
              <a:rPr lang="en-GB" smtClean="0"/>
              <a:pPr/>
              <a:t>2</a:t>
            </a:fld>
            <a:endParaRPr lang="en-GB"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11563E4-25A0-4453-B486-57CF81269D11}" type="slidenum">
              <a:rPr lang="en-GB" smtClean="0"/>
              <a:pPr/>
              <a:t>3</a:t>
            </a:fld>
            <a:endParaRPr lang="en-GB"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11563E4-25A0-4453-B486-57CF81269D11}" type="slidenum">
              <a:rPr lang="en-GB" smtClean="0"/>
              <a:pPr/>
              <a:t>4</a:t>
            </a:fld>
            <a:endParaRPr lang="en-GB"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11563E4-25A0-4453-B486-57CF81269D11}" type="slidenum">
              <a:rPr lang="en-GB" smtClean="0"/>
              <a:pPr/>
              <a:t>5</a:t>
            </a:fld>
            <a:endParaRPr lang="en-GB"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11563E4-25A0-4453-B486-57CF81269D11}" type="slidenum">
              <a:rPr lang="en-GB" smtClean="0"/>
              <a:pPr/>
              <a:t>6</a:t>
            </a:fld>
            <a:endParaRPr lang="en-GB"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11563E4-25A0-4453-B486-57CF81269D11}" type="slidenum">
              <a:rPr lang="en-GB" smtClean="0"/>
              <a:pPr/>
              <a:t>7</a:t>
            </a:fld>
            <a:endParaRPr lang="en-GB"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11563E4-25A0-4453-B486-57CF81269D11}" type="slidenum">
              <a:rPr lang="en-GB" smtClean="0"/>
              <a:pPr/>
              <a:t>8</a:t>
            </a:fld>
            <a:endParaRPr lang="en-GB"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11563E4-25A0-4453-B486-57CF81269D11}" type="slidenum">
              <a:rPr lang="en-GB" smtClean="0"/>
              <a:pPr/>
              <a:t>9</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11563E4-25A0-4453-B486-57CF81269D11}" type="slidenum">
              <a:rPr lang="en-GB" smtClean="0"/>
              <a:pPr/>
              <a:t>10</a:t>
            </a:fld>
            <a:endParaRPr lang="en-GB"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11563E4-25A0-4453-B486-57CF81269D11}" type="slidenum">
              <a:rPr lang="en-GB" smtClean="0"/>
              <a:pPr/>
              <a:t>11</a:t>
            </a:fld>
            <a:endParaRPr lang="en-GB"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11563E4-25A0-4453-B486-57CF81269D11}" type="slidenum">
              <a:rPr lang="en-GB" smtClean="0"/>
              <a:pPr/>
              <a:t>12</a:t>
            </a:fld>
            <a:endParaRPr lang="en-GB"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11563E4-25A0-4453-B486-57CF81269D11}" type="slidenum">
              <a:rPr lang="en-GB" smtClean="0"/>
              <a:pPr/>
              <a:t>13</a:t>
            </a:fld>
            <a:endParaRPr lang="en-GB"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11563E4-25A0-4453-B486-57CF81269D11}" type="slidenum">
              <a:rPr lang="en-GB" smtClean="0"/>
              <a:pPr/>
              <a:t>14</a:t>
            </a:fld>
            <a:endParaRPr lang="en-GB"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11563E4-25A0-4453-B486-57CF81269D11}" type="slidenum">
              <a:rPr lang="en-GB" smtClean="0"/>
              <a:pPr/>
              <a:t>15</a:t>
            </a:fld>
            <a:endParaRPr lang="en-GB"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11563E4-25A0-4453-B486-57CF81269D11}" type="slidenum">
              <a:rPr lang="en-GB" smtClean="0"/>
              <a:pPr/>
              <a:t>16</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11563E4-25A0-4453-B486-57CF81269D11}" type="slidenum">
              <a:rPr lang="en-GB" smtClean="0"/>
              <a:pPr/>
              <a:t>17</a:t>
            </a:fld>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11563E4-25A0-4453-B486-57CF81269D11}" type="slidenum">
              <a:rPr lang="en-GB" smtClean="0"/>
              <a:pPr/>
              <a:t>18</a:t>
            </a:fld>
            <a:endParaRPr lang="en-GB"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11563E4-25A0-4453-B486-57CF81269D11}" type="slidenum">
              <a:rPr lang="en-GB" smtClean="0"/>
              <a:pPr/>
              <a:t>19</a:t>
            </a:fld>
            <a:endParaRPr lang="en-GB"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11563E4-25A0-4453-B486-57CF81269D11}" type="slidenum">
              <a:rPr lang="en-GB" smtClean="0"/>
              <a:pPr/>
              <a:t>20</a:t>
            </a:fld>
            <a:endParaRPr lang="en-GB"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11563E4-25A0-4453-B486-57CF81269D11}" type="slidenum">
              <a:rPr lang="en-GB" smtClean="0"/>
              <a:pPr/>
              <a:t>21</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746760" y="1920240"/>
            <a:ext cx="10992307" cy="2560320"/>
          </a:xfrm>
          <a:ln>
            <a:noFill/>
          </a:ln>
        </p:spPr>
        <p:txBody>
          <a:bodyPr vert="horz" tIns="0" rIns="25603"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78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746760" y="4519950"/>
            <a:ext cx="10996574" cy="2453640"/>
          </a:xfrm>
        </p:spPr>
        <p:txBody>
          <a:bodyPr lIns="0" rIns="25603"/>
          <a:lstStyle>
            <a:lvl1pPr marL="0" marR="64008" indent="0" algn="r">
              <a:buNone/>
              <a:defRPr>
                <a:solidFill>
                  <a:schemeClr val="tx1"/>
                </a:solidFill>
              </a:defRPr>
            </a:lvl1pPr>
            <a:lvl2pPr marL="640080" indent="0" algn="ctr">
              <a:buNone/>
            </a:lvl2pPr>
            <a:lvl3pPr marL="1280160" indent="0" algn="ctr">
              <a:buNone/>
            </a:lvl3pPr>
            <a:lvl4pPr marL="1920240" indent="0" algn="ctr">
              <a:buNone/>
            </a:lvl4pPr>
            <a:lvl5pPr marL="2560320" indent="0" algn="ctr">
              <a:buNone/>
            </a:lvl5pPr>
            <a:lvl6pPr marL="3200400" indent="0" algn="ctr">
              <a:buNone/>
            </a:lvl6pPr>
            <a:lvl7pPr marL="3840480" indent="0" algn="ctr">
              <a:buNone/>
            </a:lvl7pPr>
            <a:lvl8pPr marL="4480560" indent="0" algn="ctr">
              <a:buNone/>
            </a:lvl8pPr>
            <a:lvl9pPr marL="512064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80F823D2-46AC-4820-BF97-EEA4169527AE}" type="datetimeFigureOut">
              <a:rPr lang="en-GB" smtClean="0"/>
              <a:pPr/>
              <a:t>05/05/2017</a:t>
            </a:fld>
            <a:endParaRPr lang="en-GB" dirty="0"/>
          </a:p>
        </p:txBody>
      </p:sp>
      <p:sp>
        <p:nvSpPr>
          <p:cNvPr id="19" name="Footer Placeholder 18"/>
          <p:cNvSpPr>
            <a:spLocks noGrp="1"/>
          </p:cNvSpPr>
          <p:nvPr>
            <p:ph type="ftr" sz="quarter" idx="11"/>
          </p:nvPr>
        </p:nvSpPr>
        <p:spPr/>
        <p:txBody>
          <a:bodyPr/>
          <a:lstStyle/>
          <a:p>
            <a:endParaRPr lang="en-GB" dirty="0"/>
          </a:p>
        </p:txBody>
      </p:sp>
      <p:sp>
        <p:nvSpPr>
          <p:cNvPr id="27" name="Slide Number Placeholder 26"/>
          <p:cNvSpPr>
            <a:spLocks noGrp="1"/>
          </p:cNvSpPr>
          <p:nvPr>
            <p:ph type="sldNum" sz="quarter" idx="12"/>
          </p:nvPr>
        </p:nvSpPr>
        <p:spPr/>
        <p:txBody>
          <a:bodyPr/>
          <a:lstStyle/>
          <a:p>
            <a:fld id="{C7DF108F-3B9F-48FB-A997-FF476212A973}" type="slidenum">
              <a:rPr lang="en-GB" smtClean="0"/>
              <a:pPr/>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0F823D2-46AC-4820-BF97-EEA4169527AE}" type="datetimeFigureOut">
              <a:rPr lang="en-GB" smtClean="0"/>
              <a:pPr/>
              <a:t>05/05/2017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7DF108F-3B9F-48FB-A997-FF476212A973}"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42493" y="1843431"/>
            <a:ext cx="10881360" cy="1907438"/>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78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42493" y="3786530"/>
            <a:ext cx="10881360" cy="2113597"/>
          </a:xfrm>
        </p:spPr>
        <p:txBody>
          <a:bodyPr lIns="64008" rIns="64008" anchor="t"/>
          <a:lstStyle>
            <a:lvl1pPr marL="0" indent="0">
              <a:buNone/>
              <a:defRPr sz="3100">
                <a:solidFill>
                  <a:schemeClr val="tx1"/>
                </a:solidFill>
              </a:defRPr>
            </a:lvl1pPr>
            <a:lvl2pPr>
              <a:buNone/>
              <a:defRPr sz="2500">
                <a:solidFill>
                  <a:schemeClr val="tx1">
                    <a:tint val="75000"/>
                  </a:schemeClr>
                </a:solidFill>
              </a:defRPr>
            </a:lvl2pPr>
            <a:lvl3pPr>
              <a:buNone/>
              <a:defRPr sz="2200">
                <a:solidFill>
                  <a:schemeClr val="tx1">
                    <a:tint val="75000"/>
                  </a:schemeClr>
                </a:solidFill>
              </a:defRPr>
            </a:lvl3pPr>
            <a:lvl4pPr>
              <a:buNone/>
              <a:defRPr sz="2000">
                <a:solidFill>
                  <a:schemeClr val="tx1">
                    <a:tint val="75000"/>
                  </a:schemeClr>
                </a:solidFill>
              </a:defRPr>
            </a:lvl4pPr>
            <a:lvl5pPr>
              <a:buNone/>
              <a:defRPr sz="20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0F823D2-46AC-4820-BF97-EEA4169527AE}" type="datetimeFigureOut">
              <a:rPr lang="en-GB" smtClean="0"/>
              <a:pPr/>
              <a:t>05/05/2017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7DF108F-3B9F-48FB-A997-FF476212A973}" type="slidenum">
              <a:rPr lang="en-GB" smtClean="0"/>
              <a:pPr/>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40080" y="985723"/>
            <a:ext cx="11521440" cy="16002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640080" y="2688119"/>
            <a:ext cx="5654040" cy="6208776"/>
          </a:xfrm>
        </p:spPr>
        <p:txBody>
          <a:bodyPr/>
          <a:lstStyle>
            <a:lvl1pPr>
              <a:defRPr sz="3600"/>
            </a:lvl1pPr>
            <a:lvl2pPr>
              <a:defRPr sz="3400"/>
            </a:lvl2pPr>
            <a:lvl3pPr>
              <a:defRPr sz="2800"/>
            </a:lvl3pPr>
            <a:lvl4pPr>
              <a:defRPr sz="2500"/>
            </a:lvl4pPr>
            <a:lvl5pPr>
              <a:defRPr sz="25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507480" y="2688119"/>
            <a:ext cx="5654040" cy="6208776"/>
          </a:xfrm>
        </p:spPr>
        <p:txBody>
          <a:bodyPr/>
          <a:lstStyle>
            <a:lvl1pPr>
              <a:defRPr sz="3600"/>
            </a:lvl1pPr>
            <a:lvl2pPr>
              <a:defRPr sz="3400"/>
            </a:lvl2pPr>
            <a:lvl3pPr>
              <a:defRPr sz="2800"/>
            </a:lvl3pPr>
            <a:lvl4pPr>
              <a:defRPr sz="2500"/>
            </a:lvl4pPr>
            <a:lvl5pPr>
              <a:defRPr sz="25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0F823D2-46AC-4820-BF97-EEA4169527AE}" type="datetimeFigureOut">
              <a:rPr lang="en-GB" smtClean="0"/>
              <a:pPr/>
              <a:t>05/05/2017</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7DF108F-3B9F-48FB-A997-FF476212A973}"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40080" y="985723"/>
            <a:ext cx="11521440" cy="1600200"/>
          </a:xfrm>
        </p:spPr>
        <p:txBody>
          <a:bodyPr tIns="64008"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40080" y="2597347"/>
            <a:ext cx="5656263" cy="923093"/>
          </a:xfrm>
        </p:spPr>
        <p:txBody>
          <a:bodyPr lIns="64008" tIns="0" rIns="64008" bIns="0" anchor="ctr">
            <a:noAutofit/>
          </a:bodyPr>
          <a:lstStyle>
            <a:lvl1pPr marL="0" indent="0">
              <a:buNone/>
              <a:defRPr sz="3400" b="1" cap="none" baseline="0">
                <a:solidFill>
                  <a:schemeClr val="tx2"/>
                </a:solidFill>
                <a:effectLst/>
              </a:defRPr>
            </a:lvl1pPr>
            <a:lvl2pPr>
              <a:buNone/>
              <a:defRPr sz="2800" b="1"/>
            </a:lvl2pPr>
            <a:lvl3pPr>
              <a:buNone/>
              <a:defRPr sz="2500" b="1"/>
            </a:lvl3pPr>
            <a:lvl4pPr>
              <a:buNone/>
              <a:defRPr sz="2200" b="1"/>
            </a:lvl4pPr>
            <a:lvl5pPr>
              <a:buNone/>
              <a:defRPr sz="22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503036" y="2603661"/>
            <a:ext cx="5658485" cy="916780"/>
          </a:xfrm>
        </p:spPr>
        <p:txBody>
          <a:bodyPr lIns="64008" tIns="0" rIns="64008" bIns="0" anchor="ctr"/>
          <a:lstStyle>
            <a:lvl1pPr marL="0" indent="0">
              <a:buNone/>
              <a:defRPr sz="3400" b="1" cap="none" baseline="0">
                <a:solidFill>
                  <a:schemeClr val="tx2"/>
                </a:solidFill>
                <a:effectLst/>
              </a:defRPr>
            </a:lvl1pPr>
            <a:lvl2pPr>
              <a:buNone/>
              <a:defRPr sz="2800" b="1"/>
            </a:lvl2pPr>
            <a:lvl3pPr>
              <a:buNone/>
              <a:defRPr sz="2500" b="1"/>
            </a:lvl3pPr>
            <a:lvl4pPr>
              <a:buNone/>
              <a:defRPr sz="2200" b="1"/>
            </a:lvl4pPr>
            <a:lvl5pPr>
              <a:buNone/>
              <a:defRPr sz="22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40080" y="3520440"/>
            <a:ext cx="5656263" cy="5384008"/>
          </a:xfrm>
        </p:spPr>
        <p:txBody>
          <a:bodyPr tIns="0"/>
          <a:lstStyle>
            <a:lvl1pPr>
              <a:defRPr sz="3100"/>
            </a:lvl1pPr>
            <a:lvl2pPr>
              <a:defRPr sz="2800"/>
            </a:lvl2pPr>
            <a:lvl3pPr>
              <a:defRPr sz="2500"/>
            </a:lvl3pPr>
            <a:lvl4pPr>
              <a:defRPr sz="2200"/>
            </a:lvl4pPr>
            <a:lvl5pPr>
              <a:defRPr sz="22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503036" y="3520440"/>
            <a:ext cx="5658485" cy="5384008"/>
          </a:xfrm>
        </p:spPr>
        <p:txBody>
          <a:bodyPr tIns="0"/>
          <a:lstStyle>
            <a:lvl1pPr>
              <a:defRPr sz="3100"/>
            </a:lvl1pPr>
            <a:lvl2pPr>
              <a:defRPr sz="2800"/>
            </a:lvl2pPr>
            <a:lvl3pPr>
              <a:defRPr sz="2500"/>
            </a:lvl3pPr>
            <a:lvl4pPr>
              <a:defRPr sz="2200"/>
            </a:lvl4pPr>
            <a:lvl5pPr>
              <a:defRPr sz="22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0F823D2-46AC-4820-BF97-EEA4169527AE}" type="datetimeFigureOut">
              <a:rPr lang="en-GB" smtClean="0"/>
              <a:pPr/>
              <a:t>05/05/2017</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C7DF108F-3B9F-48FB-A997-FF476212A973}"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40080" y="985723"/>
            <a:ext cx="11628120" cy="1600200"/>
          </a:xfrm>
        </p:spPr>
        <p:txBody>
          <a:bodyPr vert="horz" tIns="64008"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7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0F823D2-46AC-4820-BF97-EEA4169527AE}" type="datetimeFigureOut">
              <a:rPr lang="en-GB" smtClean="0"/>
              <a:pPr/>
              <a:t>05/05/2017</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C7DF108F-3B9F-48FB-A997-FF476212A973}"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F823D2-46AC-4820-BF97-EEA4169527AE}" type="datetimeFigureOut">
              <a:rPr lang="en-GB" smtClean="0"/>
              <a:pPr/>
              <a:t>05/05/2017</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C7DF108F-3B9F-48FB-A997-FF476212A973}"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60120" y="720093"/>
            <a:ext cx="3840480" cy="1626870"/>
          </a:xfrm>
        </p:spPr>
        <p:txBody>
          <a:bodyPr lIns="0" anchor="b">
            <a:noAutofit/>
          </a:bodyPr>
          <a:lstStyle>
            <a:lvl1pPr algn="l" rtl="0">
              <a:spcBef>
                <a:spcPct val="0"/>
              </a:spcBef>
              <a:buNone/>
              <a:defRPr sz="3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60120" y="2346960"/>
            <a:ext cx="3840480" cy="6400800"/>
          </a:xfrm>
        </p:spPr>
        <p:txBody>
          <a:bodyPr lIns="25603" rIns="25603"/>
          <a:lstStyle>
            <a:lvl1pPr marL="0" indent="0" algn="l">
              <a:buNone/>
              <a:defRPr sz="2000"/>
            </a:lvl1pPr>
            <a:lvl2pPr indent="0" algn="l">
              <a:buNone/>
              <a:defRPr sz="1700"/>
            </a:lvl2pPr>
            <a:lvl3pPr indent="0" algn="l">
              <a:buNone/>
              <a:defRPr sz="1400"/>
            </a:lvl3pPr>
            <a:lvl4pPr indent="0" algn="l">
              <a:buNone/>
              <a:defRPr sz="1300"/>
            </a:lvl4pPr>
            <a:lvl5pPr indent="0" algn="l">
              <a:buNone/>
              <a:defRPr sz="13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5005070" y="2346960"/>
            <a:ext cx="7156450" cy="6400800"/>
          </a:xfrm>
        </p:spPr>
        <p:txBody>
          <a:bodyPr tIns="0"/>
          <a:lstStyle>
            <a:lvl1pPr>
              <a:defRPr sz="3900"/>
            </a:lvl1pPr>
            <a:lvl2pPr>
              <a:defRPr sz="3600"/>
            </a:lvl2pPr>
            <a:lvl3pPr>
              <a:defRPr sz="3400"/>
            </a:lvl3pPr>
            <a:lvl4pPr>
              <a:defRPr sz="2800"/>
            </a:lvl4pPr>
            <a:lvl5pPr>
              <a:defRPr sz="25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0F823D2-46AC-4820-BF97-EEA4169527AE}" type="datetimeFigureOut">
              <a:rPr lang="en-GB" smtClean="0"/>
              <a:pPr/>
              <a:t>05/05/2017</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7DF108F-3B9F-48FB-A997-FF476212A973}"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432054" y="1551308"/>
            <a:ext cx="7360920" cy="576072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lIns="128016" tIns="64008" rIns="128016" bIns="64008" rtlCol="0" anchor="ctr"/>
          <a:lstStyle/>
          <a:p>
            <a:pPr algn="ctr" eaLnBrk="1" latinLnBrk="0" hangingPunct="1"/>
            <a:endParaRPr kumimoji="0" lang="en-US" dirty="0"/>
          </a:p>
        </p:txBody>
      </p:sp>
      <p:sp>
        <p:nvSpPr>
          <p:cNvPr id="12" name="Right Triangle 11"/>
          <p:cNvSpPr/>
          <p:nvPr/>
        </p:nvSpPr>
        <p:spPr>
          <a:xfrm rot="420000" flipV="1">
            <a:off x="11205788" y="7503677"/>
            <a:ext cx="217627" cy="217627"/>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lIns="128016" tIns="64008" rIns="128016" bIns="64008" rtlCol="0" anchor="ctr"/>
          <a:lstStyle/>
          <a:p>
            <a:pPr algn="ctr" eaLnBrk="1" latinLnBrk="0" hangingPunct="1"/>
            <a:endParaRPr kumimoji="0" lang="en-US" dirty="0"/>
          </a:p>
        </p:txBody>
      </p:sp>
      <p:sp>
        <p:nvSpPr>
          <p:cNvPr id="2" name="Title 1"/>
          <p:cNvSpPr>
            <a:spLocks noGrp="1"/>
          </p:cNvSpPr>
          <p:nvPr>
            <p:ph type="title"/>
          </p:nvPr>
        </p:nvSpPr>
        <p:spPr>
          <a:xfrm>
            <a:off x="853440" y="1647795"/>
            <a:ext cx="3097987" cy="2215669"/>
          </a:xfrm>
        </p:spPr>
        <p:txBody>
          <a:bodyPr vert="horz" lIns="64008" tIns="64008" rIns="64008" bIns="64008" anchor="b"/>
          <a:lstStyle>
            <a:lvl1pPr algn="l">
              <a:buNone/>
              <a:defRPr sz="28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853440" y="3960299"/>
            <a:ext cx="3093720" cy="3051048"/>
          </a:xfrm>
        </p:spPr>
        <p:txBody>
          <a:bodyPr lIns="89611" rIns="64008" bIns="64008" anchor="t"/>
          <a:lstStyle>
            <a:lvl1pPr marL="0" indent="0" algn="l">
              <a:spcBef>
                <a:spcPts val="350"/>
              </a:spcBef>
              <a:buFontTx/>
              <a:buNone/>
              <a:defRPr sz="1800"/>
            </a:lvl1pPr>
            <a:lvl2pPr>
              <a:defRPr sz="1700"/>
            </a:lvl2pPr>
            <a:lvl3pPr>
              <a:defRPr sz="1400"/>
            </a:lvl3pPr>
            <a:lvl4pPr>
              <a:defRPr sz="1300"/>
            </a:lvl4pPr>
            <a:lvl5pPr>
              <a:defRPr sz="13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80F823D2-46AC-4820-BF97-EEA4169527AE}" type="datetimeFigureOut">
              <a:rPr lang="en-GB" smtClean="0"/>
              <a:pPr/>
              <a:t>05/05/2017</a:t>
            </a:fld>
            <a:endParaRPr lang="en-GB"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1308080" y="8898891"/>
            <a:ext cx="853440" cy="511175"/>
          </a:xfrm>
        </p:spPr>
        <p:txBody>
          <a:bodyPr/>
          <a:lstStyle/>
          <a:p>
            <a:fld id="{C7DF108F-3B9F-48FB-A997-FF476212A973}" type="slidenum">
              <a:rPr lang="en-GB" smtClean="0"/>
              <a:pPr/>
              <a:t>‹#›</a:t>
            </a:fld>
            <a:endParaRPr lang="en-GB" dirty="0"/>
          </a:p>
        </p:txBody>
      </p:sp>
      <p:sp>
        <p:nvSpPr>
          <p:cNvPr id="3" name="Picture Placeholder 2"/>
          <p:cNvSpPr>
            <a:spLocks noGrp="1"/>
          </p:cNvSpPr>
          <p:nvPr>
            <p:ph type="pic" idx="1"/>
          </p:nvPr>
        </p:nvSpPr>
        <p:spPr>
          <a:xfrm rot="420000">
            <a:off x="4880110" y="1679324"/>
            <a:ext cx="6464808" cy="5504688"/>
          </a:xfrm>
          <a:prstGeom prst="rect">
            <a:avLst/>
          </a:prstGeom>
          <a:solidFill>
            <a:schemeClr val="bg2"/>
          </a:solidFill>
          <a:ln w="3000" cap="rnd">
            <a:solidFill>
              <a:srgbClr val="C0C0C0"/>
            </a:solidFill>
            <a:round/>
          </a:ln>
          <a:effectLst/>
        </p:spPr>
        <p:txBody>
          <a:bodyPr/>
          <a:lstStyle>
            <a:lvl1pPr marL="0" indent="0">
              <a:buNone/>
              <a:defRPr sz="4500"/>
            </a:lvl1pPr>
          </a:lstStyle>
          <a:p>
            <a:r>
              <a:rPr kumimoji="0" lang="en-US" dirty="0" smtClean="0"/>
              <a:t>Click icon to add picture</a:t>
            </a:r>
            <a:endParaRPr kumimoji="0" lang="en-US" dirty="0"/>
          </a:p>
        </p:txBody>
      </p:sp>
      <p:sp>
        <p:nvSpPr>
          <p:cNvPr id="10" name="Freeform 9"/>
          <p:cNvSpPr>
            <a:spLocks/>
          </p:cNvSpPr>
          <p:nvPr/>
        </p:nvSpPr>
        <p:spPr bwMode="auto">
          <a:xfrm flipV="1">
            <a:off x="-13335" y="8143240"/>
            <a:ext cx="12828270" cy="145796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128016" tIns="64008" rIns="128016" bIns="64008" anchor="t" compatLnSpc="1"/>
          <a:lstStyle/>
          <a:p>
            <a:pPr marL="0" algn="l" rtl="0" eaLnBrk="1" latinLnBrk="0" hangingPunct="1"/>
            <a:endParaRPr kumimoji="0" lang="en-US" dirty="0">
              <a:solidFill>
                <a:schemeClr val="tx1"/>
              </a:solidFill>
              <a:latin typeface="+mn-lt"/>
              <a:ea typeface="+mn-ea"/>
              <a:cs typeface="+mn-cs"/>
            </a:endParaRPr>
          </a:p>
        </p:txBody>
      </p:sp>
      <p:sp>
        <p:nvSpPr>
          <p:cNvPr id="11" name="Freeform 10"/>
          <p:cNvSpPr>
            <a:spLocks/>
          </p:cNvSpPr>
          <p:nvPr/>
        </p:nvSpPr>
        <p:spPr bwMode="auto">
          <a:xfrm flipV="1">
            <a:off x="6134100" y="8707756"/>
            <a:ext cx="6667500" cy="89344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128016" tIns="64008" rIns="128016" bIns="64008" anchor="t" compatLnSpc="1"/>
          <a:lstStyle/>
          <a:p>
            <a:pPr marL="0" algn="l" rtl="0" eaLnBrk="1" latinLnBrk="0" hangingPunct="1"/>
            <a:endParaRPr kumimoji="0" lang="en-US" dirty="0">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0F823D2-46AC-4820-BF97-EEA4169527AE}" type="datetimeFigureOut">
              <a:rPr lang="en-GB" smtClean="0"/>
              <a:pPr/>
              <a:t>05/05/2017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7DF108F-3B9F-48FB-A997-FF476212A973}"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81160" y="1280162"/>
            <a:ext cx="2880360" cy="7296468"/>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40080" y="1280162"/>
            <a:ext cx="8427720" cy="7296468"/>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0F823D2-46AC-4820-BF97-EEA4169527AE}" type="datetimeFigureOut">
              <a:rPr lang="en-GB" smtClean="0"/>
              <a:pPr/>
              <a:t>05/05/2017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7DF108F-3B9F-48FB-A997-FF476212A973}"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13335" y="-10002"/>
            <a:ext cx="12828270" cy="145796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128016" tIns="64008" rIns="128016" bIns="64008" anchor="t" compatLnSpc="1"/>
          <a:lstStyle/>
          <a:p>
            <a:pPr marL="0" algn="l" rtl="0" eaLnBrk="1" latinLnBrk="0" hangingPunct="1"/>
            <a:endParaRPr kumimoji="0" lang="en-US" dirty="0">
              <a:solidFill>
                <a:schemeClr val="tx1"/>
              </a:solidFill>
              <a:latin typeface="+mn-lt"/>
              <a:ea typeface="+mn-ea"/>
              <a:cs typeface="+mn-cs"/>
            </a:endParaRPr>
          </a:p>
        </p:txBody>
      </p:sp>
      <p:sp>
        <p:nvSpPr>
          <p:cNvPr id="8" name="Freeform 7"/>
          <p:cNvSpPr>
            <a:spLocks/>
          </p:cNvSpPr>
          <p:nvPr/>
        </p:nvSpPr>
        <p:spPr bwMode="auto">
          <a:xfrm>
            <a:off x="6134100" y="-10001"/>
            <a:ext cx="6667500" cy="89344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128016" tIns="64008" rIns="128016" bIns="64008" anchor="t" compatLnSpc="1"/>
          <a:lstStyle/>
          <a:p>
            <a:pPr marL="0" algn="l" rtl="0" eaLnBrk="1" latinLnBrk="0" hangingPunct="1"/>
            <a:endParaRPr kumimoji="0" lang="en-US" dirty="0">
              <a:solidFill>
                <a:schemeClr val="tx1"/>
              </a:solidFill>
              <a:latin typeface="+mn-lt"/>
              <a:ea typeface="+mn-ea"/>
              <a:cs typeface="+mn-cs"/>
            </a:endParaRPr>
          </a:p>
        </p:txBody>
      </p:sp>
      <p:sp>
        <p:nvSpPr>
          <p:cNvPr id="9" name="Title Placeholder 8"/>
          <p:cNvSpPr>
            <a:spLocks noGrp="1"/>
          </p:cNvSpPr>
          <p:nvPr>
            <p:ph type="title"/>
          </p:nvPr>
        </p:nvSpPr>
        <p:spPr>
          <a:xfrm>
            <a:off x="640080" y="985723"/>
            <a:ext cx="11521440" cy="1600200"/>
          </a:xfrm>
          <a:prstGeom prst="rect">
            <a:avLst/>
          </a:prstGeom>
        </p:spPr>
        <p:txBody>
          <a:bodyPr vert="horz" lIns="0" tIns="64008"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640080" y="2709672"/>
            <a:ext cx="11521440" cy="6144768"/>
          </a:xfrm>
          <a:prstGeom prst="rect">
            <a:avLst/>
          </a:prstGeom>
        </p:spPr>
        <p:txBody>
          <a:bodyPr vert="horz" lIns="128016" tIns="64008" rIns="128016" bIns="64008">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40080" y="8898891"/>
            <a:ext cx="2987040" cy="511175"/>
          </a:xfrm>
          <a:prstGeom prst="rect">
            <a:avLst/>
          </a:prstGeom>
        </p:spPr>
        <p:txBody>
          <a:bodyPr vert="horz" lIns="0" tIns="0" rIns="0" bIns="0" anchor="b"/>
          <a:lstStyle>
            <a:lvl1pPr algn="l" eaLnBrk="1" latinLnBrk="0" hangingPunct="1">
              <a:defRPr kumimoji="0" sz="1700">
                <a:solidFill>
                  <a:schemeClr val="tx2">
                    <a:shade val="90000"/>
                  </a:schemeClr>
                </a:solidFill>
              </a:defRPr>
            </a:lvl1pPr>
          </a:lstStyle>
          <a:p>
            <a:fld id="{80F823D2-46AC-4820-BF97-EEA4169527AE}" type="datetimeFigureOut">
              <a:rPr lang="en-GB" smtClean="0"/>
              <a:pPr/>
              <a:t>05/05/2017</a:t>
            </a:fld>
            <a:endParaRPr lang="en-GB" dirty="0"/>
          </a:p>
        </p:txBody>
      </p:sp>
      <p:sp>
        <p:nvSpPr>
          <p:cNvPr id="22" name="Footer Placeholder 21"/>
          <p:cNvSpPr>
            <a:spLocks noGrp="1"/>
          </p:cNvSpPr>
          <p:nvPr>
            <p:ph type="ftr" sz="quarter" idx="3"/>
          </p:nvPr>
        </p:nvSpPr>
        <p:spPr>
          <a:xfrm>
            <a:off x="3733800" y="8898891"/>
            <a:ext cx="4693920" cy="511175"/>
          </a:xfrm>
          <a:prstGeom prst="rect">
            <a:avLst/>
          </a:prstGeom>
        </p:spPr>
        <p:txBody>
          <a:bodyPr vert="horz" lIns="0" tIns="0" rIns="0" bIns="0" anchor="b"/>
          <a:lstStyle>
            <a:lvl1pPr algn="l" eaLnBrk="1" latinLnBrk="0" hangingPunct="1">
              <a:defRPr kumimoji="0" sz="1700">
                <a:solidFill>
                  <a:schemeClr val="tx2">
                    <a:shade val="90000"/>
                  </a:schemeClr>
                </a:solidFill>
              </a:defRPr>
            </a:lvl1pPr>
          </a:lstStyle>
          <a:p>
            <a:endParaRPr lang="en-GB" dirty="0"/>
          </a:p>
        </p:txBody>
      </p:sp>
      <p:sp>
        <p:nvSpPr>
          <p:cNvPr id="18" name="Slide Number Placeholder 17"/>
          <p:cNvSpPr>
            <a:spLocks noGrp="1"/>
          </p:cNvSpPr>
          <p:nvPr>
            <p:ph type="sldNum" sz="quarter" idx="4"/>
          </p:nvPr>
        </p:nvSpPr>
        <p:spPr>
          <a:xfrm>
            <a:off x="11094720" y="8898891"/>
            <a:ext cx="1066800" cy="511175"/>
          </a:xfrm>
          <a:prstGeom prst="rect">
            <a:avLst/>
          </a:prstGeom>
        </p:spPr>
        <p:txBody>
          <a:bodyPr vert="horz" lIns="0" tIns="0" rIns="0" bIns="0" anchor="b"/>
          <a:lstStyle>
            <a:lvl1pPr algn="r" eaLnBrk="1" latinLnBrk="0" hangingPunct="1">
              <a:defRPr kumimoji="0" sz="1700">
                <a:solidFill>
                  <a:schemeClr val="tx2">
                    <a:shade val="90000"/>
                  </a:schemeClr>
                </a:solidFill>
              </a:defRPr>
            </a:lvl1pPr>
          </a:lstStyle>
          <a:p>
            <a:fld id="{C7DF108F-3B9F-48FB-A997-FF476212A973}" type="slidenum">
              <a:rPr lang="en-GB" smtClean="0"/>
              <a:pPr/>
              <a:t>‹#›</a:t>
            </a:fld>
            <a:endParaRPr lang="en-GB" dirty="0"/>
          </a:p>
        </p:txBody>
      </p:sp>
      <p:grpSp>
        <p:nvGrpSpPr>
          <p:cNvPr id="2" name="Group 1"/>
          <p:cNvGrpSpPr/>
          <p:nvPr/>
        </p:nvGrpSpPr>
        <p:grpSpPr>
          <a:xfrm>
            <a:off x="-26624" y="283371"/>
            <a:ext cx="12852767" cy="90891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grpSp>
    </p:spTree>
  </p:cSld>
  <p:clrMap bg1="lt1" tx1="dk1" bg2="lt2" tx2="dk2" accent1="accent1" accent2="accent2" accent3="accent3" accent4="accent4" accent5="accent5" accent6="accent6" hlink="hlink" folHlink="folHlink"/>
  <p:sldLayoutIdLst>
    <p:sldLayoutId id="2147484596" r:id="rId1"/>
    <p:sldLayoutId id="2147484597" r:id="rId2"/>
    <p:sldLayoutId id="2147484598" r:id="rId3"/>
    <p:sldLayoutId id="2147484599" r:id="rId4"/>
    <p:sldLayoutId id="2147484600" r:id="rId5"/>
    <p:sldLayoutId id="2147484601" r:id="rId6"/>
    <p:sldLayoutId id="2147484602" r:id="rId7"/>
    <p:sldLayoutId id="2147484603" r:id="rId8"/>
    <p:sldLayoutId id="2147484604" r:id="rId9"/>
    <p:sldLayoutId id="2147484605" r:id="rId10"/>
    <p:sldLayoutId id="2147484606" r:id="rId11"/>
  </p:sldLayoutIdLst>
  <p:txStyles>
    <p:titleStyle>
      <a:lvl1pPr algn="l" rtl="0" eaLnBrk="1" latinLnBrk="0" hangingPunct="1">
        <a:spcBef>
          <a:spcPct val="0"/>
        </a:spcBef>
        <a:buNone/>
        <a:defRPr kumimoji="0" sz="7000" b="0" kern="1200">
          <a:ln>
            <a:noFill/>
          </a:ln>
          <a:solidFill>
            <a:schemeClr val="tx2"/>
          </a:solidFill>
          <a:effectLst/>
          <a:latin typeface="+mj-lt"/>
          <a:ea typeface="+mj-ea"/>
          <a:cs typeface="+mj-cs"/>
        </a:defRPr>
      </a:lvl1pPr>
    </p:titleStyle>
    <p:bodyStyle>
      <a:lvl1pPr marL="384048" indent="-384048" algn="l" rtl="0" eaLnBrk="1" latinLnBrk="0" hangingPunct="1">
        <a:spcBef>
          <a:spcPct val="20000"/>
        </a:spcBef>
        <a:buClr>
          <a:schemeClr val="accent3"/>
        </a:buClr>
        <a:buSzPct val="95000"/>
        <a:buFont typeface="Wingdings 2"/>
        <a:buChar char=""/>
        <a:defRPr kumimoji="0" sz="3600" kern="1200">
          <a:solidFill>
            <a:schemeClr val="tx1"/>
          </a:solidFill>
          <a:latin typeface="+mn-lt"/>
          <a:ea typeface="+mn-ea"/>
          <a:cs typeface="+mn-cs"/>
        </a:defRPr>
      </a:lvl1pPr>
      <a:lvl2pPr marL="896112" indent="-345643" algn="l" rtl="0" eaLnBrk="1" latinLnBrk="0" hangingPunct="1">
        <a:spcBef>
          <a:spcPct val="20000"/>
        </a:spcBef>
        <a:buClr>
          <a:schemeClr val="accent1"/>
        </a:buClr>
        <a:buSzPct val="85000"/>
        <a:buFont typeface="Wingdings 2"/>
        <a:buChar char=""/>
        <a:defRPr kumimoji="0" sz="3400" kern="1200">
          <a:solidFill>
            <a:schemeClr val="tx1"/>
          </a:solidFill>
          <a:latin typeface="+mn-lt"/>
          <a:ea typeface="+mn-ea"/>
          <a:cs typeface="+mn-cs"/>
        </a:defRPr>
      </a:lvl2pPr>
      <a:lvl3pPr marL="1280160" indent="-345643" algn="l" rtl="0" eaLnBrk="1" latinLnBrk="0" hangingPunct="1">
        <a:spcBef>
          <a:spcPct val="20000"/>
        </a:spcBef>
        <a:buClr>
          <a:schemeClr val="accent2"/>
        </a:buClr>
        <a:buSzPct val="70000"/>
        <a:buFont typeface="Wingdings 2"/>
        <a:buChar char=""/>
        <a:defRPr kumimoji="0" sz="2900" kern="1200">
          <a:solidFill>
            <a:schemeClr val="tx1"/>
          </a:solidFill>
          <a:latin typeface="+mn-lt"/>
          <a:ea typeface="+mn-ea"/>
          <a:cs typeface="+mn-cs"/>
        </a:defRPr>
      </a:lvl3pPr>
      <a:lvl4pPr marL="1664208" indent="-294437" algn="l" rtl="0" eaLnBrk="1" latinLnBrk="0" hangingPunct="1">
        <a:spcBef>
          <a:spcPct val="20000"/>
        </a:spcBef>
        <a:buClr>
          <a:schemeClr val="accent3"/>
        </a:buClr>
        <a:buSzPct val="65000"/>
        <a:buFont typeface="Wingdings 2"/>
        <a:buChar char=""/>
        <a:defRPr kumimoji="0" sz="2800" kern="1200">
          <a:solidFill>
            <a:schemeClr val="tx1"/>
          </a:solidFill>
          <a:latin typeface="+mn-lt"/>
          <a:ea typeface="+mn-ea"/>
          <a:cs typeface="+mn-cs"/>
        </a:defRPr>
      </a:lvl4pPr>
      <a:lvl5pPr marL="2048256" indent="-294437" algn="l" rtl="0" eaLnBrk="1" latinLnBrk="0" hangingPunct="1">
        <a:spcBef>
          <a:spcPct val="20000"/>
        </a:spcBef>
        <a:buClr>
          <a:schemeClr val="accent4"/>
        </a:buClr>
        <a:buSzPct val="65000"/>
        <a:buFont typeface="Wingdings 2"/>
        <a:buChar char=""/>
        <a:defRPr kumimoji="0" sz="2800" kern="1200">
          <a:solidFill>
            <a:schemeClr val="tx1"/>
          </a:solidFill>
          <a:latin typeface="+mn-lt"/>
          <a:ea typeface="+mn-ea"/>
          <a:cs typeface="+mn-cs"/>
        </a:defRPr>
      </a:lvl5pPr>
      <a:lvl6pPr marL="2432304" indent="-294437" algn="l" rtl="0" eaLnBrk="1" latinLnBrk="0" hangingPunct="1">
        <a:spcBef>
          <a:spcPct val="20000"/>
        </a:spcBef>
        <a:buClr>
          <a:schemeClr val="accent5"/>
        </a:buClr>
        <a:buSzPct val="80000"/>
        <a:buFont typeface="Wingdings 2"/>
        <a:buChar char=""/>
        <a:defRPr kumimoji="0" sz="2500" kern="1200">
          <a:solidFill>
            <a:schemeClr val="tx1"/>
          </a:solidFill>
          <a:latin typeface="+mn-lt"/>
          <a:ea typeface="+mn-ea"/>
          <a:cs typeface="+mn-cs"/>
        </a:defRPr>
      </a:lvl6pPr>
      <a:lvl7pPr marL="2688336" indent="-256032" algn="l" rtl="0" eaLnBrk="1" latinLnBrk="0" hangingPunct="1">
        <a:spcBef>
          <a:spcPct val="20000"/>
        </a:spcBef>
        <a:buClr>
          <a:schemeClr val="accent6"/>
        </a:buClr>
        <a:buSzPct val="80000"/>
        <a:buFont typeface="Wingdings 2"/>
        <a:buChar char=""/>
        <a:defRPr kumimoji="0" sz="2200" kern="1200" baseline="0">
          <a:solidFill>
            <a:schemeClr val="tx1"/>
          </a:solidFill>
          <a:latin typeface="+mn-lt"/>
          <a:ea typeface="+mn-ea"/>
          <a:cs typeface="+mn-cs"/>
        </a:defRPr>
      </a:lvl7pPr>
      <a:lvl8pPr marL="3072384" indent="-256032" algn="l" rtl="0" eaLnBrk="1" latinLnBrk="0" hangingPunct="1">
        <a:spcBef>
          <a:spcPct val="20000"/>
        </a:spcBef>
        <a:buClr>
          <a:schemeClr val="tx2"/>
        </a:buClr>
        <a:buChar char="•"/>
        <a:defRPr kumimoji="0" sz="2200" kern="1200">
          <a:solidFill>
            <a:schemeClr val="tx1"/>
          </a:solidFill>
          <a:latin typeface="+mn-lt"/>
          <a:ea typeface="+mn-ea"/>
          <a:cs typeface="+mn-cs"/>
        </a:defRPr>
      </a:lvl8pPr>
      <a:lvl9pPr marL="3456432" indent="-256032" algn="l" rtl="0" eaLnBrk="1" latinLnBrk="0" hangingPunct="1">
        <a:spcBef>
          <a:spcPct val="20000"/>
        </a:spcBef>
        <a:buClr>
          <a:schemeClr val="tx2"/>
        </a:buClr>
        <a:buFontTx/>
        <a:buChar char="•"/>
        <a:defRPr kumimoji="0" sz="20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640080" algn="l" rtl="0" eaLnBrk="1" latinLnBrk="0" hangingPunct="1">
        <a:defRPr kumimoji="0" kern="1200">
          <a:solidFill>
            <a:schemeClr val="tx1"/>
          </a:solidFill>
          <a:latin typeface="+mn-lt"/>
          <a:ea typeface="+mn-ea"/>
          <a:cs typeface="+mn-cs"/>
        </a:defRPr>
      </a:lvl2pPr>
      <a:lvl3pPr marL="1280160" algn="l" rtl="0" eaLnBrk="1" latinLnBrk="0" hangingPunct="1">
        <a:defRPr kumimoji="0" kern="1200">
          <a:solidFill>
            <a:schemeClr val="tx1"/>
          </a:solidFill>
          <a:latin typeface="+mn-lt"/>
          <a:ea typeface="+mn-ea"/>
          <a:cs typeface="+mn-cs"/>
        </a:defRPr>
      </a:lvl3pPr>
      <a:lvl4pPr marL="1920240" algn="l" rtl="0" eaLnBrk="1" latinLnBrk="0" hangingPunct="1">
        <a:defRPr kumimoji="0" kern="1200">
          <a:solidFill>
            <a:schemeClr val="tx1"/>
          </a:solidFill>
          <a:latin typeface="+mn-lt"/>
          <a:ea typeface="+mn-ea"/>
          <a:cs typeface="+mn-cs"/>
        </a:defRPr>
      </a:lvl4pPr>
      <a:lvl5pPr marL="2560320" algn="l" rtl="0" eaLnBrk="1" latinLnBrk="0" hangingPunct="1">
        <a:defRPr kumimoji="0" kern="1200">
          <a:solidFill>
            <a:schemeClr val="tx1"/>
          </a:solidFill>
          <a:latin typeface="+mn-lt"/>
          <a:ea typeface="+mn-ea"/>
          <a:cs typeface="+mn-cs"/>
        </a:defRPr>
      </a:lvl5pPr>
      <a:lvl6pPr marL="3200400" algn="l" rtl="0" eaLnBrk="1" latinLnBrk="0" hangingPunct="1">
        <a:defRPr kumimoji="0" kern="1200">
          <a:solidFill>
            <a:schemeClr val="tx1"/>
          </a:solidFill>
          <a:latin typeface="+mn-lt"/>
          <a:ea typeface="+mn-ea"/>
          <a:cs typeface="+mn-cs"/>
        </a:defRPr>
      </a:lvl6pPr>
      <a:lvl7pPr marL="3840480" algn="l" rtl="0" eaLnBrk="1" latinLnBrk="0" hangingPunct="1">
        <a:defRPr kumimoji="0" kern="1200">
          <a:solidFill>
            <a:schemeClr val="tx1"/>
          </a:solidFill>
          <a:latin typeface="+mn-lt"/>
          <a:ea typeface="+mn-ea"/>
          <a:cs typeface="+mn-cs"/>
        </a:defRPr>
      </a:lvl7pPr>
      <a:lvl8pPr marL="4480560" algn="l" rtl="0" eaLnBrk="1" latinLnBrk="0" hangingPunct="1">
        <a:defRPr kumimoji="0" kern="1200">
          <a:solidFill>
            <a:schemeClr val="tx1"/>
          </a:solidFill>
          <a:latin typeface="+mn-lt"/>
          <a:ea typeface="+mn-ea"/>
          <a:cs typeface="+mn-cs"/>
        </a:defRPr>
      </a:lvl8pPr>
      <a:lvl9pPr marL="512064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5.jpeg"/><Relationship Id="rId13" Type="http://schemas.openxmlformats.org/officeDocument/2006/relationships/image" Target="../media/image10.jpeg"/><Relationship Id="rId3" Type="http://schemas.openxmlformats.org/officeDocument/2006/relationships/slideLayout" Target="../slideLayouts/slideLayout2.xml"/><Relationship Id="rId7" Type="http://schemas.openxmlformats.org/officeDocument/2006/relationships/image" Target="../media/image4.jpeg"/><Relationship Id="rId12" Type="http://schemas.openxmlformats.org/officeDocument/2006/relationships/image" Target="../media/image9.jpeg"/><Relationship Id="rId2" Type="http://schemas.openxmlformats.org/officeDocument/2006/relationships/video" Target="../media/media1.MOV"/><Relationship Id="rId1" Type="http://schemas.microsoft.com/office/2007/relationships/media" Target="../media/media1.MOV"/><Relationship Id="rId6" Type="http://schemas.openxmlformats.org/officeDocument/2006/relationships/image" Target="../media/image3.png"/><Relationship Id="rId11" Type="http://schemas.openxmlformats.org/officeDocument/2006/relationships/image" Target="../media/image8.jpeg"/><Relationship Id="rId5" Type="http://schemas.openxmlformats.org/officeDocument/2006/relationships/image" Target="../media/image2.jpeg"/><Relationship Id="rId15" Type="http://schemas.openxmlformats.org/officeDocument/2006/relationships/image" Target="../media/image12.jpeg"/><Relationship Id="rId10" Type="http://schemas.openxmlformats.org/officeDocument/2006/relationships/image" Target="../media/image7.jpeg"/><Relationship Id="rId4" Type="http://schemas.openxmlformats.org/officeDocument/2006/relationships/notesSlide" Target="../notesSlides/notesSlide2.xml"/><Relationship Id="rId9" Type="http://schemas.openxmlformats.org/officeDocument/2006/relationships/image" Target="../media/image6.jpeg"/><Relationship Id="rId14" Type="http://schemas.openxmlformats.org/officeDocument/2006/relationships/image" Target="../media/image11.jpeg"/></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4.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9.jpeg"/><Relationship Id="rId11" Type="http://schemas.openxmlformats.org/officeDocument/2006/relationships/image" Target="../media/image24.jpe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image" Target="../media/image17.jpeg"/><Relationship Id="rId9" Type="http://schemas.openxmlformats.org/officeDocument/2006/relationships/image" Target="../media/image22.jpeg"/></Relationships>
</file>

<file path=ppt/slides/_rels/slide5.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5.jpeg"/><Relationship Id="rId7" Type="http://schemas.openxmlformats.org/officeDocument/2006/relationships/image" Target="../media/image29.jpeg"/><Relationship Id="rId12" Type="http://schemas.openxmlformats.org/officeDocument/2006/relationships/image" Target="../media/image34.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8.jpeg"/><Relationship Id="rId11" Type="http://schemas.openxmlformats.org/officeDocument/2006/relationships/image" Target="../media/image33.jpeg"/><Relationship Id="rId5" Type="http://schemas.openxmlformats.org/officeDocument/2006/relationships/image" Target="../media/image27.jpeg"/><Relationship Id="rId10" Type="http://schemas.openxmlformats.org/officeDocument/2006/relationships/image" Target="../media/image32.jpeg"/><Relationship Id="rId4" Type="http://schemas.openxmlformats.org/officeDocument/2006/relationships/image" Target="../media/image26.jpeg"/><Relationship Id="rId9" Type="http://schemas.openxmlformats.org/officeDocument/2006/relationships/image" Target="../media/image31.jpe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44.png"/><Relationship Id="rId18" Type="http://schemas.openxmlformats.org/officeDocument/2006/relationships/image" Target="../media/image49.jpeg"/><Relationship Id="rId26" Type="http://schemas.openxmlformats.org/officeDocument/2006/relationships/image" Target="../media/image57.png"/><Relationship Id="rId3" Type="http://schemas.openxmlformats.org/officeDocument/2006/relationships/slideLayout" Target="../slideLayouts/slideLayout2.xml"/><Relationship Id="rId21" Type="http://schemas.openxmlformats.org/officeDocument/2006/relationships/image" Target="../media/image52.png"/><Relationship Id="rId7" Type="http://schemas.openxmlformats.org/officeDocument/2006/relationships/image" Target="../media/image38.png"/><Relationship Id="rId12" Type="http://schemas.openxmlformats.org/officeDocument/2006/relationships/image" Target="../media/image43.jpeg"/><Relationship Id="rId17" Type="http://schemas.openxmlformats.org/officeDocument/2006/relationships/image" Target="../media/image48.jpeg"/><Relationship Id="rId25" Type="http://schemas.openxmlformats.org/officeDocument/2006/relationships/image" Target="../media/image56.png"/><Relationship Id="rId2" Type="http://schemas.openxmlformats.org/officeDocument/2006/relationships/video" Target="../media/media2.MOV"/><Relationship Id="rId16" Type="http://schemas.openxmlformats.org/officeDocument/2006/relationships/image" Target="../media/image47.png"/><Relationship Id="rId20" Type="http://schemas.openxmlformats.org/officeDocument/2006/relationships/image" Target="../media/image51.jpeg"/><Relationship Id="rId29" Type="http://schemas.microsoft.com/office/2007/relationships/hdphoto" Target="../media/hdphoto1.wdp"/><Relationship Id="rId1" Type="http://schemas.microsoft.com/office/2007/relationships/media" Target="../media/media2.MOV"/><Relationship Id="rId6" Type="http://schemas.openxmlformats.org/officeDocument/2006/relationships/image" Target="../media/image37.png"/><Relationship Id="rId11" Type="http://schemas.openxmlformats.org/officeDocument/2006/relationships/image" Target="../media/image42.jpeg"/><Relationship Id="rId24" Type="http://schemas.openxmlformats.org/officeDocument/2006/relationships/image" Target="../media/image55.png"/><Relationship Id="rId5" Type="http://schemas.openxmlformats.org/officeDocument/2006/relationships/image" Target="../media/image36.png"/><Relationship Id="rId15" Type="http://schemas.openxmlformats.org/officeDocument/2006/relationships/image" Target="../media/image46.png"/><Relationship Id="rId23" Type="http://schemas.openxmlformats.org/officeDocument/2006/relationships/image" Target="../media/image54.png"/><Relationship Id="rId28" Type="http://schemas.openxmlformats.org/officeDocument/2006/relationships/image" Target="../media/image59.png"/><Relationship Id="rId10" Type="http://schemas.openxmlformats.org/officeDocument/2006/relationships/image" Target="../media/image41.png"/><Relationship Id="rId19" Type="http://schemas.openxmlformats.org/officeDocument/2006/relationships/image" Target="../media/image50.jpeg"/><Relationship Id="rId4" Type="http://schemas.openxmlformats.org/officeDocument/2006/relationships/notesSlide" Target="../notesSlides/notesSlide8.xml"/><Relationship Id="rId9" Type="http://schemas.openxmlformats.org/officeDocument/2006/relationships/image" Target="../media/image40.png"/><Relationship Id="rId14" Type="http://schemas.openxmlformats.org/officeDocument/2006/relationships/image" Target="../media/image45.png"/><Relationship Id="rId22" Type="http://schemas.openxmlformats.org/officeDocument/2006/relationships/image" Target="../media/image53.png"/><Relationship Id="rId27" Type="http://schemas.openxmlformats.org/officeDocument/2006/relationships/image" Target="../media/image58.png"/><Relationship Id="rId30" Type="http://schemas.openxmlformats.org/officeDocument/2006/relationships/image" Target="../media/image60.jpeg"/></Relationships>
</file>

<file path=ppt/slides/_rels/slide9.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jpeg"/><Relationship Id="rId18" Type="http://schemas.openxmlformats.org/officeDocument/2006/relationships/image" Target="../media/image74.png"/><Relationship Id="rId26" Type="http://schemas.openxmlformats.org/officeDocument/2006/relationships/image" Target="../media/image59.png"/><Relationship Id="rId3" Type="http://schemas.openxmlformats.org/officeDocument/2006/relationships/slideLayout" Target="../slideLayouts/slideLayout2.xml"/><Relationship Id="rId21" Type="http://schemas.openxmlformats.org/officeDocument/2006/relationships/image" Target="../media/image77.png"/><Relationship Id="rId7" Type="http://schemas.openxmlformats.org/officeDocument/2006/relationships/image" Target="../media/image63.png"/><Relationship Id="rId12" Type="http://schemas.openxmlformats.org/officeDocument/2006/relationships/image" Target="../media/image68.jpeg"/><Relationship Id="rId17" Type="http://schemas.openxmlformats.org/officeDocument/2006/relationships/image" Target="../media/image73.png"/><Relationship Id="rId25" Type="http://schemas.openxmlformats.org/officeDocument/2006/relationships/image" Target="../media/image81.png"/><Relationship Id="rId2" Type="http://schemas.openxmlformats.org/officeDocument/2006/relationships/video" Target="../media/media3.MOV"/><Relationship Id="rId16" Type="http://schemas.openxmlformats.org/officeDocument/2006/relationships/image" Target="../media/image72.png"/><Relationship Id="rId20" Type="http://schemas.openxmlformats.org/officeDocument/2006/relationships/image" Target="../media/image76.png"/><Relationship Id="rId1" Type="http://schemas.microsoft.com/office/2007/relationships/media" Target="../media/media3.MOV"/><Relationship Id="rId6" Type="http://schemas.openxmlformats.org/officeDocument/2006/relationships/image" Target="../media/image62.png"/><Relationship Id="rId11" Type="http://schemas.openxmlformats.org/officeDocument/2006/relationships/image" Target="../media/image67.jpeg"/><Relationship Id="rId24" Type="http://schemas.openxmlformats.org/officeDocument/2006/relationships/image" Target="../media/image80.png"/><Relationship Id="rId5" Type="http://schemas.openxmlformats.org/officeDocument/2006/relationships/image" Target="../media/image61.png"/><Relationship Id="rId15" Type="http://schemas.openxmlformats.org/officeDocument/2006/relationships/image" Target="../media/image71.png"/><Relationship Id="rId23" Type="http://schemas.openxmlformats.org/officeDocument/2006/relationships/image" Target="../media/image79.png"/><Relationship Id="rId28" Type="http://schemas.openxmlformats.org/officeDocument/2006/relationships/image" Target="../media/image82.png"/><Relationship Id="rId10" Type="http://schemas.openxmlformats.org/officeDocument/2006/relationships/image" Target="../media/image66.png"/><Relationship Id="rId19" Type="http://schemas.openxmlformats.org/officeDocument/2006/relationships/image" Target="../media/image75.png"/><Relationship Id="rId4" Type="http://schemas.openxmlformats.org/officeDocument/2006/relationships/notesSlide" Target="../notesSlides/notesSlide9.xml"/><Relationship Id="rId9" Type="http://schemas.openxmlformats.org/officeDocument/2006/relationships/image" Target="../media/image65.png"/><Relationship Id="rId14" Type="http://schemas.openxmlformats.org/officeDocument/2006/relationships/image" Target="../media/image70.png"/><Relationship Id="rId22" Type="http://schemas.openxmlformats.org/officeDocument/2006/relationships/image" Target="../media/image78.png"/><Relationship Id="rId27" Type="http://schemas.microsoft.com/office/2007/relationships/hdphoto" Target="../media/hdphoto1.wdp"/></Relationships>
</file>

<file path=ppt/slides/_rels/slide10.xml.rels><?xml version="1.0" encoding="UTF-8" standalone="yes"?>
<Relationships xmlns="http://schemas.openxmlformats.org/package/2006/relationships"><Relationship Id="rId8" Type="http://schemas.openxmlformats.org/officeDocument/2006/relationships/image" Target="../media/image88.jpeg"/><Relationship Id="rId3" Type="http://schemas.openxmlformats.org/officeDocument/2006/relationships/image" Target="../media/image83.png"/><Relationship Id="rId7" Type="http://schemas.openxmlformats.org/officeDocument/2006/relationships/image" Target="../media/image87.jpeg"/><Relationship Id="rId12" Type="http://schemas.microsoft.com/office/2007/relationships/hdphoto" Target="../media/hdphoto1.wdp"/><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86.jpeg"/><Relationship Id="rId11" Type="http://schemas.openxmlformats.org/officeDocument/2006/relationships/image" Target="../media/image59.png"/><Relationship Id="rId5" Type="http://schemas.openxmlformats.org/officeDocument/2006/relationships/image" Target="../media/image85.jpeg"/><Relationship Id="rId10" Type="http://schemas.openxmlformats.org/officeDocument/2006/relationships/image" Target="../media/image90.png"/><Relationship Id="rId4" Type="http://schemas.openxmlformats.org/officeDocument/2006/relationships/image" Target="../media/image84.png"/><Relationship Id="rId9" Type="http://schemas.openxmlformats.org/officeDocument/2006/relationships/image" Target="../media/image89.jpeg"/></Relationships>
</file>

<file path=ppt/slides/_rels/slide11.xml.rels><?xml version="1.0" encoding="UTF-8" standalone="yes"?>
<Relationships xmlns="http://schemas.openxmlformats.org/package/2006/relationships"><Relationship Id="rId13" Type="http://schemas.openxmlformats.org/officeDocument/2006/relationships/image" Target="../media/image99.png"/><Relationship Id="rId18" Type="http://schemas.openxmlformats.org/officeDocument/2006/relationships/image" Target="../media/image59.png"/><Relationship Id="rId26" Type="http://schemas.openxmlformats.org/officeDocument/2006/relationships/image" Target="../media/image110.jpeg"/><Relationship Id="rId3" Type="http://schemas.openxmlformats.org/officeDocument/2006/relationships/slideLayout" Target="../slideLayouts/slideLayout2.xml"/><Relationship Id="rId21" Type="http://schemas.openxmlformats.org/officeDocument/2006/relationships/image" Target="../media/image105.png"/><Relationship Id="rId7" Type="http://schemas.openxmlformats.org/officeDocument/2006/relationships/image" Target="../media/image93.png"/><Relationship Id="rId12" Type="http://schemas.openxmlformats.org/officeDocument/2006/relationships/image" Target="../media/image98.png"/><Relationship Id="rId17" Type="http://schemas.openxmlformats.org/officeDocument/2006/relationships/image" Target="../media/image103.png"/><Relationship Id="rId25" Type="http://schemas.openxmlformats.org/officeDocument/2006/relationships/image" Target="../media/image109.jpeg"/><Relationship Id="rId33" Type="http://schemas.openxmlformats.org/officeDocument/2006/relationships/image" Target="../media/image117.jpeg"/><Relationship Id="rId2" Type="http://schemas.openxmlformats.org/officeDocument/2006/relationships/video" Target="../media/media4.MOV"/><Relationship Id="rId16" Type="http://schemas.openxmlformats.org/officeDocument/2006/relationships/image" Target="../media/image102.png"/><Relationship Id="rId20" Type="http://schemas.openxmlformats.org/officeDocument/2006/relationships/image" Target="../media/image104.png"/><Relationship Id="rId29" Type="http://schemas.openxmlformats.org/officeDocument/2006/relationships/image" Target="../media/image113.jpeg"/><Relationship Id="rId1" Type="http://schemas.microsoft.com/office/2007/relationships/media" Target="../media/media4.MOV"/><Relationship Id="rId6" Type="http://schemas.openxmlformats.org/officeDocument/2006/relationships/image" Target="../media/image92.png"/><Relationship Id="rId11" Type="http://schemas.openxmlformats.org/officeDocument/2006/relationships/image" Target="../media/image97.png"/><Relationship Id="rId24" Type="http://schemas.openxmlformats.org/officeDocument/2006/relationships/image" Target="../media/image108.png"/><Relationship Id="rId32" Type="http://schemas.openxmlformats.org/officeDocument/2006/relationships/image" Target="../media/image116.png"/><Relationship Id="rId5" Type="http://schemas.openxmlformats.org/officeDocument/2006/relationships/image" Target="../media/image91.png"/><Relationship Id="rId15" Type="http://schemas.openxmlformats.org/officeDocument/2006/relationships/image" Target="../media/image101.png"/><Relationship Id="rId23" Type="http://schemas.openxmlformats.org/officeDocument/2006/relationships/image" Target="../media/image107.png"/><Relationship Id="rId28" Type="http://schemas.openxmlformats.org/officeDocument/2006/relationships/image" Target="../media/image112.jpeg"/><Relationship Id="rId10" Type="http://schemas.openxmlformats.org/officeDocument/2006/relationships/image" Target="../media/image96.png"/><Relationship Id="rId19" Type="http://schemas.microsoft.com/office/2007/relationships/hdphoto" Target="../media/hdphoto1.wdp"/><Relationship Id="rId31" Type="http://schemas.openxmlformats.org/officeDocument/2006/relationships/image" Target="../media/image115.jpeg"/><Relationship Id="rId4" Type="http://schemas.openxmlformats.org/officeDocument/2006/relationships/notesSlide" Target="../notesSlides/notesSlide11.xml"/><Relationship Id="rId9" Type="http://schemas.openxmlformats.org/officeDocument/2006/relationships/image" Target="../media/image95.png"/><Relationship Id="rId14" Type="http://schemas.openxmlformats.org/officeDocument/2006/relationships/image" Target="../media/image100.png"/><Relationship Id="rId22" Type="http://schemas.openxmlformats.org/officeDocument/2006/relationships/image" Target="../media/image106.png"/><Relationship Id="rId27" Type="http://schemas.openxmlformats.org/officeDocument/2006/relationships/image" Target="../media/image111.jpeg"/><Relationship Id="rId30" Type="http://schemas.openxmlformats.org/officeDocument/2006/relationships/image" Target="../media/image114.jpeg"/><Relationship Id="rId8" Type="http://schemas.openxmlformats.org/officeDocument/2006/relationships/image" Target="../media/image94.png"/></Relationships>
</file>

<file path=ppt/slides/_rels/slide12.xml.rels><?xml version="1.0" encoding="UTF-8" standalone="yes"?>
<Relationships xmlns="http://schemas.openxmlformats.org/package/2006/relationships"><Relationship Id="rId8" Type="http://schemas.openxmlformats.org/officeDocument/2006/relationships/image" Target="../media/image122.jpeg"/><Relationship Id="rId13" Type="http://schemas.openxmlformats.org/officeDocument/2006/relationships/image" Target="../media/image127.png"/><Relationship Id="rId18" Type="http://schemas.openxmlformats.org/officeDocument/2006/relationships/image" Target="../media/image130.png"/><Relationship Id="rId3" Type="http://schemas.openxmlformats.org/officeDocument/2006/relationships/image" Target="../media/image118.png"/><Relationship Id="rId21" Type="http://schemas.openxmlformats.org/officeDocument/2006/relationships/image" Target="../media/image133.png"/><Relationship Id="rId7" Type="http://schemas.openxmlformats.org/officeDocument/2006/relationships/image" Target="../media/image121.jpeg"/><Relationship Id="rId12" Type="http://schemas.openxmlformats.org/officeDocument/2006/relationships/image" Target="../media/image126.png"/><Relationship Id="rId17" Type="http://schemas.openxmlformats.org/officeDocument/2006/relationships/image" Target="../media/image129.png"/><Relationship Id="rId2" Type="http://schemas.openxmlformats.org/officeDocument/2006/relationships/notesSlide" Target="../notesSlides/notesSlide12.xml"/><Relationship Id="rId16" Type="http://schemas.microsoft.com/office/2007/relationships/hdphoto" Target="../media/hdphoto1.wdp"/><Relationship Id="rId20" Type="http://schemas.openxmlformats.org/officeDocument/2006/relationships/image" Target="../media/image132.png"/><Relationship Id="rId1" Type="http://schemas.openxmlformats.org/officeDocument/2006/relationships/slideLayout" Target="../slideLayouts/slideLayout2.xml"/><Relationship Id="rId6" Type="http://schemas.openxmlformats.org/officeDocument/2006/relationships/image" Target="../media/image120.jpeg"/><Relationship Id="rId11" Type="http://schemas.openxmlformats.org/officeDocument/2006/relationships/image" Target="../media/image125.png"/><Relationship Id="rId24" Type="http://schemas.openxmlformats.org/officeDocument/2006/relationships/image" Target="../media/image136.png"/><Relationship Id="rId5" Type="http://schemas.openxmlformats.org/officeDocument/2006/relationships/image" Target="../media/image119.jpeg"/><Relationship Id="rId15" Type="http://schemas.openxmlformats.org/officeDocument/2006/relationships/image" Target="../media/image59.png"/><Relationship Id="rId23" Type="http://schemas.openxmlformats.org/officeDocument/2006/relationships/image" Target="../media/image135.png"/><Relationship Id="rId10" Type="http://schemas.openxmlformats.org/officeDocument/2006/relationships/image" Target="../media/image124.png"/><Relationship Id="rId19" Type="http://schemas.openxmlformats.org/officeDocument/2006/relationships/image" Target="../media/image131.png"/><Relationship Id="rId4" Type="http://schemas.openxmlformats.org/officeDocument/2006/relationships/image" Target="../media/image60.jpeg"/><Relationship Id="rId9" Type="http://schemas.openxmlformats.org/officeDocument/2006/relationships/image" Target="../media/image123.png"/><Relationship Id="rId14" Type="http://schemas.openxmlformats.org/officeDocument/2006/relationships/image" Target="../media/image128.png"/><Relationship Id="rId22" Type="http://schemas.openxmlformats.org/officeDocument/2006/relationships/image" Target="../media/image134.png"/></Relationships>
</file>

<file path=ppt/slides/_rels/slide13.xml.rels><?xml version="1.0" encoding="UTF-8" standalone="yes"?>
<Relationships xmlns="http://schemas.openxmlformats.org/package/2006/relationships"><Relationship Id="rId8" Type="http://schemas.openxmlformats.org/officeDocument/2006/relationships/image" Target="../media/image138.png"/><Relationship Id="rId13" Type="http://schemas.openxmlformats.org/officeDocument/2006/relationships/image" Target="../media/image143.jpeg"/><Relationship Id="rId18" Type="http://schemas.microsoft.com/office/2007/relationships/hdphoto" Target="../media/hdphoto1.wdp"/><Relationship Id="rId26" Type="http://schemas.openxmlformats.org/officeDocument/2006/relationships/image" Target="../media/image154.jpeg"/><Relationship Id="rId3" Type="http://schemas.openxmlformats.org/officeDocument/2006/relationships/slideLayout" Target="../slideLayouts/slideLayout2.xml"/><Relationship Id="rId21" Type="http://schemas.openxmlformats.org/officeDocument/2006/relationships/image" Target="../media/image149.jpeg"/><Relationship Id="rId7" Type="http://schemas.openxmlformats.org/officeDocument/2006/relationships/image" Target="../media/image137.png"/><Relationship Id="rId12" Type="http://schemas.openxmlformats.org/officeDocument/2006/relationships/image" Target="../media/image142.png"/><Relationship Id="rId17" Type="http://schemas.openxmlformats.org/officeDocument/2006/relationships/image" Target="../media/image59.png"/><Relationship Id="rId25" Type="http://schemas.openxmlformats.org/officeDocument/2006/relationships/image" Target="../media/image153.png"/><Relationship Id="rId2" Type="http://schemas.openxmlformats.org/officeDocument/2006/relationships/video" Target="../media/media5.MOV"/><Relationship Id="rId16" Type="http://schemas.openxmlformats.org/officeDocument/2006/relationships/image" Target="../media/image146.png"/><Relationship Id="rId20" Type="http://schemas.openxmlformats.org/officeDocument/2006/relationships/image" Target="../media/image148.jpeg"/><Relationship Id="rId1" Type="http://schemas.microsoft.com/office/2007/relationships/media" Target="../media/media5.MOV"/><Relationship Id="rId6" Type="http://schemas.openxmlformats.org/officeDocument/2006/relationships/image" Target="../media/image57.png"/><Relationship Id="rId11" Type="http://schemas.openxmlformats.org/officeDocument/2006/relationships/image" Target="../media/image141.png"/><Relationship Id="rId24" Type="http://schemas.openxmlformats.org/officeDocument/2006/relationships/image" Target="../media/image152.png"/><Relationship Id="rId5" Type="http://schemas.openxmlformats.org/officeDocument/2006/relationships/image" Target="../media/image41.png"/><Relationship Id="rId15" Type="http://schemas.openxmlformats.org/officeDocument/2006/relationships/image" Target="../media/image145.png"/><Relationship Id="rId23" Type="http://schemas.openxmlformats.org/officeDocument/2006/relationships/image" Target="../media/image151.png"/><Relationship Id="rId10" Type="http://schemas.openxmlformats.org/officeDocument/2006/relationships/image" Target="../media/image140.png"/><Relationship Id="rId19" Type="http://schemas.openxmlformats.org/officeDocument/2006/relationships/image" Target="../media/image147.jpeg"/><Relationship Id="rId4" Type="http://schemas.openxmlformats.org/officeDocument/2006/relationships/notesSlide" Target="../notesSlides/notesSlide13.xml"/><Relationship Id="rId9" Type="http://schemas.openxmlformats.org/officeDocument/2006/relationships/image" Target="../media/image139.png"/><Relationship Id="rId14" Type="http://schemas.openxmlformats.org/officeDocument/2006/relationships/image" Target="../media/image144.png"/><Relationship Id="rId22" Type="http://schemas.openxmlformats.org/officeDocument/2006/relationships/image" Target="../media/image150.jpeg"/></Relationships>
</file>

<file path=ppt/slides/_rels/slide14.xml.rels><?xml version="1.0" encoding="UTF-8" standalone="yes"?>
<Relationships xmlns="http://schemas.openxmlformats.org/package/2006/relationships"><Relationship Id="rId8" Type="http://schemas.openxmlformats.org/officeDocument/2006/relationships/image" Target="../media/image156.jpeg"/><Relationship Id="rId3" Type="http://schemas.openxmlformats.org/officeDocument/2006/relationships/image" Target="../media/image137.png"/><Relationship Id="rId7" Type="http://schemas.openxmlformats.org/officeDocument/2006/relationships/image" Target="../media/image112.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91.png"/><Relationship Id="rId5" Type="http://schemas.openxmlformats.org/officeDocument/2006/relationships/image" Target="../media/image83.png"/><Relationship Id="rId10" Type="http://schemas.microsoft.com/office/2007/relationships/hdphoto" Target="../media/hdphoto1.wdp"/><Relationship Id="rId4" Type="http://schemas.openxmlformats.org/officeDocument/2006/relationships/image" Target="../media/image155.png"/><Relationship Id="rId9" Type="http://schemas.openxmlformats.org/officeDocument/2006/relationships/image" Target="../media/image59.png"/></Relationships>
</file>

<file path=ppt/slides/_rels/slide15.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165.png"/><Relationship Id="rId18" Type="http://schemas.openxmlformats.org/officeDocument/2006/relationships/image" Target="../media/image170.png"/><Relationship Id="rId3" Type="http://schemas.openxmlformats.org/officeDocument/2006/relationships/image" Target="../media/image157.jpeg"/><Relationship Id="rId7" Type="http://schemas.openxmlformats.org/officeDocument/2006/relationships/image" Target="../media/image161.jpeg"/><Relationship Id="rId12" Type="http://schemas.openxmlformats.org/officeDocument/2006/relationships/image" Target="../media/image164.png"/><Relationship Id="rId17" Type="http://schemas.openxmlformats.org/officeDocument/2006/relationships/image" Target="../media/image169.png"/><Relationship Id="rId2" Type="http://schemas.openxmlformats.org/officeDocument/2006/relationships/notesSlide" Target="../notesSlides/notesSlide15.xml"/><Relationship Id="rId16" Type="http://schemas.openxmlformats.org/officeDocument/2006/relationships/image" Target="../media/image168.png"/><Relationship Id="rId1" Type="http://schemas.openxmlformats.org/officeDocument/2006/relationships/slideLayout" Target="../slideLayouts/slideLayout2.xml"/><Relationship Id="rId6" Type="http://schemas.openxmlformats.org/officeDocument/2006/relationships/image" Target="../media/image160.jpeg"/><Relationship Id="rId11" Type="http://schemas.openxmlformats.org/officeDocument/2006/relationships/image" Target="../media/image163.png"/><Relationship Id="rId5" Type="http://schemas.openxmlformats.org/officeDocument/2006/relationships/image" Target="../media/image159.jpeg"/><Relationship Id="rId15" Type="http://schemas.openxmlformats.org/officeDocument/2006/relationships/image" Target="../media/image167.jpeg"/><Relationship Id="rId10" Type="http://schemas.openxmlformats.org/officeDocument/2006/relationships/image" Target="../media/image162.png"/><Relationship Id="rId4" Type="http://schemas.openxmlformats.org/officeDocument/2006/relationships/image" Target="../media/image158.jpeg"/><Relationship Id="rId9" Type="http://schemas.microsoft.com/office/2007/relationships/hdphoto" Target="../media/hdphoto1.wdp"/><Relationship Id="rId14" Type="http://schemas.openxmlformats.org/officeDocument/2006/relationships/image" Target="../media/image166.jpeg"/></Relationships>
</file>

<file path=ppt/slides/_rels/slide16.xml.rels><?xml version="1.0" encoding="UTF-8" standalone="yes"?>
<Relationships xmlns="http://schemas.openxmlformats.org/package/2006/relationships"><Relationship Id="rId8" Type="http://schemas.openxmlformats.org/officeDocument/2006/relationships/image" Target="../media/image176.jpeg"/><Relationship Id="rId13" Type="http://schemas.openxmlformats.org/officeDocument/2006/relationships/image" Target="../media/image181.jpeg"/><Relationship Id="rId18" Type="http://schemas.openxmlformats.org/officeDocument/2006/relationships/image" Target="../media/image186.jpeg"/><Relationship Id="rId3" Type="http://schemas.openxmlformats.org/officeDocument/2006/relationships/image" Target="../media/image171.jpeg"/><Relationship Id="rId21" Type="http://schemas.openxmlformats.org/officeDocument/2006/relationships/image" Target="../media/image187.jpeg"/><Relationship Id="rId7" Type="http://schemas.openxmlformats.org/officeDocument/2006/relationships/image" Target="../media/image175.jpeg"/><Relationship Id="rId12" Type="http://schemas.openxmlformats.org/officeDocument/2006/relationships/image" Target="../media/image180.jpeg"/><Relationship Id="rId17" Type="http://schemas.openxmlformats.org/officeDocument/2006/relationships/image" Target="../media/image185.jpeg"/><Relationship Id="rId2" Type="http://schemas.openxmlformats.org/officeDocument/2006/relationships/notesSlide" Target="../notesSlides/notesSlide16.xml"/><Relationship Id="rId16" Type="http://schemas.openxmlformats.org/officeDocument/2006/relationships/image" Target="../media/image184.jpeg"/><Relationship Id="rId20" Type="http://schemas.microsoft.com/office/2007/relationships/hdphoto" Target="../media/hdphoto1.wdp"/><Relationship Id="rId1" Type="http://schemas.openxmlformats.org/officeDocument/2006/relationships/slideLayout" Target="../slideLayouts/slideLayout2.xml"/><Relationship Id="rId6" Type="http://schemas.openxmlformats.org/officeDocument/2006/relationships/image" Target="../media/image174.jpeg"/><Relationship Id="rId11" Type="http://schemas.openxmlformats.org/officeDocument/2006/relationships/image" Target="../media/image179.jpeg"/><Relationship Id="rId5" Type="http://schemas.openxmlformats.org/officeDocument/2006/relationships/image" Target="../media/image173.jpeg"/><Relationship Id="rId15" Type="http://schemas.openxmlformats.org/officeDocument/2006/relationships/image" Target="../media/image183.jpeg"/><Relationship Id="rId10" Type="http://schemas.openxmlformats.org/officeDocument/2006/relationships/image" Target="../media/image178.jpeg"/><Relationship Id="rId19" Type="http://schemas.openxmlformats.org/officeDocument/2006/relationships/image" Target="../media/image59.png"/><Relationship Id="rId4" Type="http://schemas.openxmlformats.org/officeDocument/2006/relationships/image" Target="../media/image172.jpeg"/><Relationship Id="rId9" Type="http://schemas.openxmlformats.org/officeDocument/2006/relationships/image" Target="../media/image177.jpeg"/><Relationship Id="rId14" Type="http://schemas.openxmlformats.org/officeDocument/2006/relationships/image" Target="../media/image182.jpeg"/><Relationship Id="rId22" Type="http://schemas.openxmlformats.org/officeDocument/2006/relationships/image" Target="../media/image188.jpeg"/></Relationships>
</file>

<file path=ppt/slides/_rels/slide17.xml.rels><?xml version="1.0" encoding="UTF-8" standalone="yes"?>
<Relationships xmlns="http://schemas.openxmlformats.org/package/2006/relationships"><Relationship Id="rId8" Type="http://schemas.openxmlformats.org/officeDocument/2006/relationships/image" Target="../media/image190.png"/><Relationship Id="rId3" Type="http://schemas.microsoft.com/office/2007/relationships/media" Target="../media/media7.MOV"/><Relationship Id="rId7" Type="http://schemas.openxmlformats.org/officeDocument/2006/relationships/image" Target="../media/image189.png"/><Relationship Id="rId2" Type="http://schemas.openxmlformats.org/officeDocument/2006/relationships/video" Target="../media/media6.MOV"/><Relationship Id="rId1" Type="http://schemas.microsoft.com/office/2007/relationships/media" Target="../media/media6.MOV"/><Relationship Id="rId6" Type="http://schemas.openxmlformats.org/officeDocument/2006/relationships/notesSlide" Target="../notesSlides/notesSlide17.xml"/><Relationship Id="rId11" Type="http://schemas.openxmlformats.org/officeDocument/2006/relationships/image" Target="../media/image193.jpeg"/><Relationship Id="rId5" Type="http://schemas.openxmlformats.org/officeDocument/2006/relationships/slideLayout" Target="../slideLayouts/slideLayout2.xml"/><Relationship Id="rId10" Type="http://schemas.openxmlformats.org/officeDocument/2006/relationships/image" Target="../media/image192.jpeg"/><Relationship Id="rId4" Type="http://schemas.openxmlformats.org/officeDocument/2006/relationships/video" Target="../media/media7.MOV"/><Relationship Id="rId9" Type="http://schemas.openxmlformats.org/officeDocument/2006/relationships/image" Target="../media/image191.jpeg"/></Relationships>
</file>

<file path=ppt/slides/_rels/slide18.xml.rels><?xml version="1.0" encoding="UTF-8" standalone="yes"?>
<Relationships xmlns="http://schemas.openxmlformats.org/package/2006/relationships"><Relationship Id="rId8" Type="http://schemas.openxmlformats.org/officeDocument/2006/relationships/image" Target="../media/image195.jpeg"/><Relationship Id="rId13" Type="http://schemas.openxmlformats.org/officeDocument/2006/relationships/image" Target="../media/image200.jpeg"/><Relationship Id="rId3" Type="http://schemas.microsoft.com/office/2007/relationships/media" Target="../media/media9.MOV"/><Relationship Id="rId7" Type="http://schemas.openxmlformats.org/officeDocument/2006/relationships/image" Target="../media/image194.jpeg"/><Relationship Id="rId12" Type="http://schemas.openxmlformats.org/officeDocument/2006/relationships/image" Target="../media/image199.png"/><Relationship Id="rId2" Type="http://schemas.openxmlformats.org/officeDocument/2006/relationships/video" Target="../media/media8.MOV"/><Relationship Id="rId1" Type="http://schemas.microsoft.com/office/2007/relationships/media" Target="../media/media8.MOV"/><Relationship Id="rId6" Type="http://schemas.openxmlformats.org/officeDocument/2006/relationships/notesSlide" Target="../notesSlides/notesSlide18.xml"/><Relationship Id="rId11" Type="http://schemas.openxmlformats.org/officeDocument/2006/relationships/image" Target="../media/image198.png"/><Relationship Id="rId5" Type="http://schemas.openxmlformats.org/officeDocument/2006/relationships/slideLayout" Target="../slideLayouts/slideLayout2.xml"/><Relationship Id="rId10" Type="http://schemas.openxmlformats.org/officeDocument/2006/relationships/image" Target="../media/image197.png"/><Relationship Id="rId4" Type="http://schemas.openxmlformats.org/officeDocument/2006/relationships/video" Target="../media/media9.MOV"/><Relationship Id="rId9" Type="http://schemas.openxmlformats.org/officeDocument/2006/relationships/image" Target="../media/image196.png"/><Relationship Id="rId14" Type="http://schemas.openxmlformats.org/officeDocument/2006/relationships/image" Target="../media/image201.jpeg"/></Relationships>
</file>

<file path=ppt/slides/_rels/slide19.xml.rels><?xml version="1.0" encoding="UTF-8" standalone="yes"?>
<Relationships xmlns="http://schemas.openxmlformats.org/package/2006/relationships"><Relationship Id="rId3" Type="http://schemas.openxmlformats.org/officeDocument/2006/relationships/image" Target="../media/image202.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05.jpeg"/><Relationship Id="rId5" Type="http://schemas.openxmlformats.org/officeDocument/2006/relationships/image" Target="../media/image204.jpeg"/><Relationship Id="rId4" Type="http://schemas.openxmlformats.org/officeDocument/2006/relationships/image" Target="../media/image203.jpeg"/></Relationships>
</file>

<file path=ppt/slides/_rels/slide20.xml.rels><?xml version="1.0" encoding="UTF-8" standalone="yes"?>
<Relationships xmlns="http://schemas.openxmlformats.org/package/2006/relationships"><Relationship Id="rId3" Type="http://schemas.openxmlformats.org/officeDocument/2006/relationships/image" Target="../media/image206.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211.png"/><Relationship Id="rId13" Type="http://schemas.microsoft.com/office/2007/relationships/hdphoto" Target="../media/hdphoto3.wdp"/><Relationship Id="rId18" Type="http://schemas.openxmlformats.org/officeDocument/2006/relationships/image" Target="../media/image218.png"/><Relationship Id="rId26" Type="http://schemas.microsoft.com/office/2007/relationships/hdphoto" Target="../media/hdphoto1.wdp"/><Relationship Id="rId3" Type="http://schemas.openxmlformats.org/officeDocument/2006/relationships/image" Target="../media/image207.png"/><Relationship Id="rId21" Type="http://schemas.openxmlformats.org/officeDocument/2006/relationships/image" Target="../media/image220.png"/><Relationship Id="rId7" Type="http://schemas.openxmlformats.org/officeDocument/2006/relationships/image" Target="../media/image210.jpeg"/><Relationship Id="rId12" Type="http://schemas.openxmlformats.org/officeDocument/2006/relationships/image" Target="../media/image214.png"/><Relationship Id="rId17" Type="http://schemas.openxmlformats.org/officeDocument/2006/relationships/image" Target="../media/image169.png"/><Relationship Id="rId25" Type="http://schemas.openxmlformats.org/officeDocument/2006/relationships/image" Target="../media/image59.png"/><Relationship Id="rId2" Type="http://schemas.openxmlformats.org/officeDocument/2006/relationships/notesSlide" Target="../notesSlides/notesSlide21.xml"/><Relationship Id="rId16" Type="http://schemas.openxmlformats.org/officeDocument/2006/relationships/image" Target="../media/image217.png"/><Relationship Id="rId20" Type="http://schemas.openxmlformats.org/officeDocument/2006/relationships/image" Target="../media/image219.png"/><Relationship Id="rId1" Type="http://schemas.openxmlformats.org/officeDocument/2006/relationships/slideLayout" Target="../slideLayouts/slideLayout2.xml"/><Relationship Id="rId6" Type="http://schemas.openxmlformats.org/officeDocument/2006/relationships/image" Target="../media/image209.jpeg"/><Relationship Id="rId11" Type="http://schemas.microsoft.com/office/2007/relationships/hdphoto" Target="../media/hdphoto2.wdp"/><Relationship Id="rId24" Type="http://schemas.openxmlformats.org/officeDocument/2006/relationships/image" Target="../media/image223.png"/><Relationship Id="rId5" Type="http://schemas.openxmlformats.org/officeDocument/2006/relationships/image" Target="../media/image208.png"/><Relationship Id="rId15" Type="http://schemas.openxmlformats.org/officeDocument/2006/relationships/image" Target="../media/image216.png"/><Relationship Id="rId23" Type="http://schemas.openxmlformats.org/officeDocument/2006/relationships/image" Target="../media/image222.png"/><Relationship Id="rId10" Type="http://schemas.openxmlformats.org/officeDocument/2006/relationships/image" Target="../media/image213.png"/><Relationship Id="rId19" Type="http://schemas.microsoft.com/office/2007/relationships/hdphoto" Target="../media/hdphoto4.wdp"/><Relationship Id="rId4" Type="http://schemas.openxmlformats.org/officeDocument/2006/relationships/image" Target="../media/image60.jpeg"/><Relationship Id="rId9" Type="http://schemas.openxmlformats.org/officeDocument/2006/relationships/image" Target="../media/image212.png"/><Relationship Id="rId14" Type="http://schemas.openxmlformats.org/officeDocument/2006/relationships/image" Target="../media/image215.png"/><Relationship Id="rId22" Type="http://schemas.openxmlformats.org/officeDocument/2006/relationships/image" Target="../media/image221.png"/><Relationship Id="rId27" Type="http://schemas.openxmlformats.org/officeDocument/2006/relationships/image" Target="../media/image2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73219" y="3660446"/>
            <a:ext cx="6754350" cy="1077217"/>
          </a:xfrm>
          <a:prstGeom prst="rect">
            <a:avLst/>
          </a:prstGeom>
          <a:noFill/>
        </p:spPr>
        <p:txBody>
          <a:bodyPr wrap="square" lIns="128016" tIns="64008" rIns="128016" bIns="64008" rtlCol="0">
            <a:spAutoFit/>
          </a:bodyPr>
          <a:lstStyle/>
          <a:p>
            <a:pPr algn="ctr"/>
            <a:r>
              <a:rPr lang="en-GB" sz="6200" b="1" dirty="0">
                <a:latin typeface="Batang" panose="02030600000101010101" pitchFamily="18" charset="-127"/>
                <a:ea typeface="Batang" panose="02030600000101010101" pitchFamily="18" charset="-127"/>
              </a:rPr>
              <a:t>Tara Kemp</a:t>
            </a:r>
          </a:p>
        </p:txBody>
      </p:sp>
      <p:sp>
        <p:nvSpPr>
          <p:cNvPr id="5" name="TextBox 4"/>
          <p:cNvSpPr txBox="1"/>
          <p:nvPr/>
        </p:nvSpPr>
        <p:spPr>
          <a:xfrm>
            <a:off x="3275653" y="4979245"/>
            <a:ext cx="6653539" cy="904863"/>
          </a:xfrm>
          <a:prstGeom prst="rect">
            <a:avLst/>
          </a:prstGeom>
          <a:noFill/>
        </p:spPr>
        <p:txBody>
          <a:bodyPr wrap="square" lIns="128016" tIns="64008" rIns="128016" bIns="64008" rtlCol="0">
            <a:spAutoFit/>
          </a:bodyPr>
          <a:lstStyle/>
          <a:p>
            <a:pPr algn="ctr"/>
            <a:r>
              <a:rPr lang="en-GB" dirty="0" smtClean="0">
                <a:latin typeface="Batang" panose="02030600000101010101" pitchFamily="18" charset="-127"/>
                <a:ea typeface="Batang" panose="02030600000101010101" pitchFamily="18" charset="-127"/>
              </a:rPr>
              <a:t>Candidate Number: 5088</a:t>
            </a:r>
          </a:p>
          <a:p>
            <a:pPr algn="ctr"/>
            <a:r>
              <a:rPr lang="en-GB" dirty="0" smtClean="0">
                <a:latin typeface="Batang" panose="02030600000101010101" pitchFamily="18" charset="-127"/>
                <a:ea typeface="Batang" panose="02030600000101010101" pitchFamily="18" charset="-127"/>
              </a:rPr>
              <a:t>Centre Number: 62451</a:t>
            </a:r>
            <a:endParaRPr lang="en-GB" dirty="0">
              <a:latin typeface="Batang" panose="02030600000101010101" pitchFamily="18" charset="-127"/>
              <a:ea typeface="Batang" panose="02030600000101010101" pitchFamily="18" charset="-127"/>
            </a:endParaRPr>
          </a:p>
        </p:txBody>
      </p:sp>
    </p:spTree>
    <p:extLst>
      <p:ext uri="{BB962C8B-B14F-4D97-AF65-F5344CB8AC3E}">
        <p14:creationId xmlns:p14="http://schemas.microsoft.com/office/powerpoint/2010/main" val="33976901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1" name="Rectangle 1040"/>
          <p:cNvSpPr/>
          <p:nvPr/>
        </p:nvSpPr>
        <p:spPr>
          <a:xfrm>
            <a:off x="7933519" y="120080"/>
            <a:ext cx="4803985" cy="4752528"/>
          </a:xfrm>
          <a:prstGeom prst="rect">
            <a:avLst/>
          </a:prstGeom>
          <a:noFill/>
          <a:ln w="38100">
            <a:solidFill>
              <a:srgbClr val="FFCC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9" descr="C:\Users\11kempt\AppData\Local\Microsoft\Windows\Temporary Internet Files\Content.IE5\O7V0EZKR\IMG_0295.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8387"/>
          <a:stretch/>
        </p:blipFill>
        <p:spPr bwMode="auto">
          <a:xfrm rot="5400000">
            <a:off x="132868" y="354238"/>
            <a:ext cx="1857310" cy="170682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985290" y="198985"/>
            <a:ext cx="3727268" cy="560153"/>
          </a:xfrm>
          <a:prstGeom prst="rect">
            <a:avLst/>
          </a:prstGeom>
          <a:noFill/>
        </p:spPr>
        <p:txBody>
          <a:bodyPr wrap="square" lIns="128016" tIns="64008" rIns="128016" bIns="64008" rtlCol="0">
            <a:spAutoFit/>
          </a:bodyPr>
          <a:lstStyle/>
          <a:p>
            <a:pPr algn="ctr"/>
            <a:r>
              <a:rPr lang="en-GB" sz="2800" u="sng" dirty="0" smtClean="0">
                <a:latin typeface="Century Gothic" panose="020B0502020202020204" pitchFamily="34" charset="0"/>
                <a:ea typeface="Batang" panose="02030600000101010101" pitchFamily="18" charset="-127"/>
              </a:rPr>
              <a:t>ICE CREAM SCOOP</a:t>
            </a:r>
            <a:endParaRPr lang="en-GB" sz="2800" u="sng" dirty="0">
              <a:latin typeface="Century Gothic" panose="020B0502020202020204" pitchFamily="34" charset="0"/>
              <a:ea typeface="Batang" panose="02030600000101010101" pitchFamily="18" charset="-127"/>
            </a:endParaRPr>
          </a:p>
        </p:txBody>
      </p:sp>
      <p:sp>
        <p:nvSpPr>
          <p:cNvPr id="14" name="TextBox 13"/>
          <p:cNvSpPr txBox="1"/>
          <p:nvPr/>
        </p:nvSpPr>
        <p:spPr>
          <a:xfrm>
            <a:off x="2008312" y="714376"/>
            <a:ext cx="2293995" cy="1421928"/>
          </a:xfrm>
          <a:prstGeom prst="rect">
            <a:avLst/>
          </a:prstGeom>
          <a:noFill/>
          <a:ln w="28575">
            <a:solidFill>
              <a:srgbClr val="FFCCCC"/>
            </a:solidFill>
          </a:ln>
        </p:spPr>
        <p:txBody>
          <a:bodyPr wrap="square" lIns="128016" tIns="64008" rIns="128016" bIns="64008" rtlCol="0">
            <a:spAutoFit/>
          </a:bodyPr>
          <a:lstStyle/>
          <a:p>
            <a:r>
              <a:rPr lang="en-GB" sz="1200" u="sng" dirty="0" smtClean="0">
                <a:latin typeface="Century Gothic" panose="020B0502020202020204" pitchFamily="34" charset="0"/>
                <a:ea typeface="Batang" panose="02030600000101010101" pitchFamily="18" charset="-127"/>
              </a:rPr>
              <a:t>INTRODUCTION</a:t>
            </a:r>
          </a:p>
          <a:p>
            <a:r>
              <a:rPr lang="en-GB" sz="1200" dirty="0">
                <a:latin typeface="Century Gothic" panose="020B0502020202020204" pitchFamily="34" charset="0"/>
                <a:ea typeface="Batang" panose="02030600000101010101" pitchFamily="18" charset="-127"/>
              </a:rPr>
              <a:t>T</a:t>
            </a:r>
            <a:r>
              <a:rPr lang="en-GB" sz="1200" dirty="0" smtClean="0">
                <a:latin typeface="Century Gothic" panose="020B0502020202020204" pitchFamily="34" charset="0"/>
                <a:ea typeface="Batang" panose="02030600000101010101" pitchFamily="18" charset="-127"/>
              </a:rPr>
              <a:t>his </a:t>
            </a:r>
            <a:r>
              <a:rPr lang="en-GB" sz="1200" dirty="0">
                <a:latin typeface="Century Gothic" panose="020B0502020202020204" pitchFamily="34" charset="0"/>
                <a:ea typeface="Batang" panose="02030600000101010101" pitchFamily="18" charset="-127"/>
              </a:rPr>
              <a:t>ice cream </a:t>
            </a:r>
            <a:r>
              <a:rPr lang="en-GB" sz="1200" dirty="0" smtClean="0">
                <a:latin typeface="Century Gothic" panose="020B0502020202020204" pitchFamily="34" charset="0"/>
                <a:ea typeface="Batang" panose="02030600000101010101" pitchFamily="18" charset="-127"/>
              </a:rPr>
              <a:t>scoop is from Ikea and costs £2. The actual scoop is made out of stainless steel and the handle is made out of ABS plastic. </a:t>
            </a:r>
            <a:endParaRPr lang="en-GB" sz="1400" dirty="0">
              <a:latin typeface="Century Gothic" panose="020B0502020202020204" pitchFamily="34" charset="0"/>
              <a:ea typeface="Batang" panose="02030600000101010101" pitchFamily="18" charset="-127"/>
            </a:endParaRPr>
          </a:p>
        </p:txBody>
      </p:sp>
      <p:sp>
        <p:nvSpPr>
          <p:cNvPr id="15" name="TextBox 14"/>
          <p:cNvSpPr txBox="1"/>
          <p:nvPr/>
        </p:nvSpPr>
        <p:spPr>
          <a:xfrm>
            <a:off x="280120" y="2232119"/>
            <a:ext cx="4011278" cy="1200329"/>
          </a:xfrm>
          <a:prstGeom prst="rect">
            <a:avLst/>
          </a:prstGeom>
          <a:noFill/>
          <a:ln w="28575">
            <a:solidFill>
              <a:srgbClr val="FFCCCC"/>
            </a:solidFill>
          </a:ln>
        </p:spPr>
        <p:txBody>
          <a:bodyPr wrap="square" rtlCol="0">
            <a:spAutoFit/>
          </a:bodyPr>
          <a:lstStyle/>
          <a:p>
            <a:r>
              <a:rPr lang="en-GB" sz="1200" u="sng" dirty="0" smtClean="0">
                <a:latin typeface="Century Gothic" panose="020B0502020202020204" pitchFamily="34" charset="0"/>
                <a:ea typeface="Batang" panose="02030600000101010101" pitchFamily="18" charset="-127"/>
              </a:rPr>
              <a:t>INTENDED PURPOSE</a:t>
            </a:r>
          </a:p>
          <a:p>
            <a:r>
              <a:rPr lang="en-GB" sz="1200" dirty="0" smtClean="0">
                <a:latin typeface="Century Gothic" panose="020B0502020202020204" pitchFamily="34" charset="0"/>
                <a:ea typeface="Batang" panose="02030600000101010101" pitchFamily="18" charset="-127"/>
              </a:rPr>
              <a:t>This product is meant to make scooping ice cream easier than using a regular dessert spoon by being more curved and creating a ball. It is also supposed to be comfortable and easy for the user to hold.</a:t>
            </a:r>
            <a:endParaRPr lang="en-GB" sz="1200" dirty="0">
              <a:latin typeface="Century Gothic" panose="020B0502020202020204" pitchFamily="34" charset="0"/>
              <a:ea typeface="Batang" panose="02030600000101010101" pitchFamily="18" charset="-127"/>
            </a:endParaRPr>
          </a:p>
        </p:txBody>
      </p:sp>
      <p:sp>
        <p:nvSpPr>
          <p:cNvPr id="27" name="TextBox 26"/>
          <p:cNvSpPr txBox="1"/>
          <p:nvPr/>
        </p:nvSpPr>
        <p:spPr>
          <a:xfrm>
            <a:off x="7933520" y="120080"/>
            <a:ext cx="4380541" cy="1569660"/>
          </a:xfrm>
          <a:prstGeom prst="rect">
            <a:avLst/>
          </a:prstGeom>
          <a:noFill/>
        </p:spPr>
        <p:txBody>
          <a:bodyPr wrap="square" rtlCol="0">
            <a:spAutoFit/>
          </a:bodyPr>
          <a:lstStyle/>
          <a:p>
            <a:r>
              <a:rPr lang="en-GB" sz="1200" u="sng" dirty="0" smtClean="0">
                <a:latin typeface="Century Gothic" panose="020B0502020202020204" pitchFamily="34" charset="0"/>
                <a:ea typeface="Batang" panose="02030600000101010101" pitchFamily="18" charset="-127"/>
              </a:rPr>
              <a:t>MANUFACTURE</a:t>
            </a:r>
            <a:endParaRPr lang="en-GB" sz="1200" u="sng" dirty="0">
              <a:latin typeface="Century Gothic" panose="020B0502020202020204" pitchFamily="34" charset="0"/>
              <a:ea typeface="Batang" panose="02030600000101010101" pitchFamily="18" charset="-127"/>
            </a:endParaRPr>
          </a:p>
          <a:p>
            <a:r>
              <a:rPr lang="en-GB" sz="1200" dirty="0" smtClean="0">
                <a:latin typeface="Century Gothic" panose="020B0502020202020204" pitchFamily="34" charset="0"/>
                <a:ea typeface="Batang" panose="02030600000101010101" pitchFamily="18" charset="-127"/>
              </a:rPr>
              <a:t>The ice cream scoop is produced in China which means the labour is cheap. </a:t>
            </a:r>
            <a:r>
              <a:rPr lang="en-GB" sz="1200" dirty="0">
                <a:latin typeface="Century Gothic" panose="020B0502020202020204" pitchFamily="34" charset="0"/>
                <a:ea typeface="Batang" panose="02030600000101010101" pitchFamily="18" charset="-127"/>
              </a:rPr>
              <a:t>I</a:t>
            </a:r>
            <a:r>
              <a:rPr lang="en-GB" sz="1200" dirty="0" smtClean="0">
                <a:latin typeface="Century Gothic" panose="020B0502020202020204" pitchFamily="34" charset="0"/>
                <a:ea typeface="Batang" panose="02030600000101010101" pitchFamily="18" charset="-127"/>
              </a:rPr>
              <a:t>t will also be produced through large batches to make the costs lower. The products will then be shipped around the world to different locations and that will damage the environment because the large shipping boats will release a lot of pollution into the atmosphere.</a:t>
            </a:r>
            <a:endParaRPr lang="en-GB" sz="1200" dirty="0">
              <a:latin typeface="Century Gothic" panose="020B0502020202020204" pitchFamily="34" charset="0"/>
              <a:ea typeface="Batang" panose="02030600000101010101" pitchFamily="18" charset="-127"/>
            </a:endParaRPr>
          </a:p>
        </p:txBody>
      </p:sp>
      <p:sp>
        <p:nvSpPr>
          <p:cNvPr id="28" name="TextBox 27"/>
          <p:cNvSpPr txBox="1"/>
          <p:nvPr/>
        </p:nvSpPr>
        <p:spPr>
          <a:xfrm>
            <a:off x="7933519" y="1632248"/>
            <a:ext cx="4536505" cy="2677656"/>
          </a:xfrm>
          <a:prstGeom prst="rect">
            <a:avLst/>
          </a:prstGeom>
          <a:noFill/>
        </p:spPr>
        <p:txBody>
          <a:bodyPr wrap="square" rtlCol="0">
            <a:spAutoFit/>
          </a:bodyPr>
          <a:lstStyle/>
          <a:p>
            <a:r>
              <a:rPr lang="en-GB" sz="1200" u="sng" dirty="0" smtClean="0">
                <a:latin typeface="Century Gothic" panose="020B0502020202020204" pitchFamily="34" charset="0"/>
                <a:ea typeface="Batang" panose="02030600000101010101" pitchFamily="18" charset="-127"/>
              </a:rPr>
              <a:t>MANUFACTURE NEEDS:</a:t>
            </a:r>
          </a:p>
          <a:p>
            <a:pPr marL="171450" indent="-171450">
              <a:buFont typeface="Arial" panose="020B0604020202020204" pitchFamily="34" charset="0"/>
              <a:buChar char="•"/>
            </a:pPr>
            <a:r>
              <a:rPr lang="en-GB" sz="1200" dirty="0" smtClean="0">
                <a:latin typeface="Century Gothic" panose="020B0502020202020204" pitchFamily="34" charset="0"/>
                <a:ea typeface="Batang" panose="02030600000101010101" pitchFamily="18" charset="-127"/>
              </a:rPr>
              <a:t>To produce a product that is sellable for a low price</a:t>
            </a:r>
          </a:p>
          <a:p>
            <a:pPr marL="171450" indent="-171450">
              <a:buFont typeface="Arial" panose="020B0604020202020204" pitchFamily="34" charset="0"/>
              <a:buChar char="•"/>
            </a:pPr>
            <a:r>
              <a:rPr lang="en-GB" sz="1200" dirty="0" smtClean="0">
                <a:latin typeface="Century Gothic" panose="020B0502020202020204" pitchFamily="34" charset="0"/>
                <a:ea typeface="Batang" panose="02030600000101010101" pitchFamily="18" charset="-127"/>
              </a:rPr>
              <a:t>Make a profit out of the item</a:t>
            </a:r>
          </a:p>
          <a:p>
            <a:pPr marL="171450" indent="-171450">
              <a:buFont typeface="Arial" panose="020B0604020202020204" pitchFamily="34" charset="0"/>
              <a:buChar char="•"/>
            </a:pPr>
            <a:r>
              <a:rPr lang="en-GB" sz="1200" dirty="0" smtClean="0">
                <a:latin typeface="Century Gothic" panose="020B0502020202020204" pitchFamily="34" charset="0"/>
                <a:ea typeface="Batang" panose="02030600000101010101" pitchFamily="18" charset="-127"/>
              </a:rPr>
              <a:t>Be able to use materials that are easily accessible and affordable</a:t>
            </a:r>
          </a:p>
          <a:p>
            <a:pPr marL="171450" indent="-171450">
              <a:buFont typeface="Arial" panose="020B0604020202020204" pitchFamily="34" charset="0"/>
              <a:buChar char="•"/>
            </a:pPr>
            <a:r>
              <a:rPr lang="en-GB" sz="1200" dirty="0" smtClean="0">
                <a:latin typeface="Century Gothic" panose="020B0502020202020204" pitchFamily="34" charset="0"/>
                <a:ea typeface="Batang" panose="02030600000101010101" pitchFamily="18" charset="-127"/>
              </a:rPr>
              <a:t>Transportation costs shouldn't be very high as the manufacturer wants to make a profit, this means it will have to be produced close to the area where it will be sold. </a:t>
            </a:r>
          </a:p>
          <a:p>
            <a:pPr marL="171450" indent="-171450">
              <a:buFont typeface="Arial" panose="020B0604020202020204" pitchFamily="34" charset="0"/>
              <a:buChar char="•"/>
            </a:pPr>
            <a:r>
              <a:rPr lang="en-GB" sz="1200" dirty="0" smtClean="0">
                <a:latin typeface="Century Gothic" panose="020B0502020202020204" pitchFamily="34" charset="0"/>
                <a:ea typeface="Batang" panose="02030600000101010101" pitchFamily="18" charset="-127"/>
              </a:rPr>
              <a:t>Need to create a product that is durable and lasts through wear and tear.</a:t>
            </a:r>
          </a:p>
          <a:p>
            <a:pPr marL="171450" indent="-171450">
              <a:buFont typeface="Arial" panose="020B0604020202020204" pitchFamily="34" charset="0"/>
              <a:buChar char="•"/>
            </a:pPr>
            <a:r>
              <a:rPr lang="en-GB" sz="1200" dirty="0" smtClean="0">
                <a:latin typeface="Century Gothic" panose="020B0502020202020204" pitchFamily="34" charset="0"/>
                <a:ea typeface="Batang" panose="02030600000101010101" pitchFamily="18" charset="-127"/>
              </a:rPr>
              <a:t>The product should be of a good quality so that the manufacture get a good reputation and more people buy their products.</a:t>
            </a:r>
          </a:p>
        </p:txBody>
      </p:sp>
      <p:pic>
        <p:nvPicPr>
          <p:cNvPr id="2" name="harry.MO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cstate="print"/>
          <a:stretch>
            <a:fillRect/>
          </a:stretch>
        </p:blipFill>
        <p:spPr>
          <a:xfrm rot="5400000">
            <a:off x="9792586" y="6101235"/>
            <a:ext cx="3567301" cy="1896325"/>
          </a:xfrm>
          <a:prstGeom prst="rect">
            <a:avLst/>
          </a:prstGeom>
        </p:spPr>
      </p:pic>
      <p:sp>
        <p:nvSpPr>
          <p:cNvPr id="4" name="TextBox 3"/>
          <p:cNvSpPr txBox="1"/>
          <p:nvPr/>
        </p:nvSpPr>
        <p:spPr>
          <a:xfrm>
            <a:off x="5104656" y="3936504"/>
            <a:ext cx="2814953" cy="1200329"/>
          </a:xfrm>
          <a:prstGeom prst="rect">
            <a:avLst/>
          </a:prstGeom>
          <a:noFill/>
        </p:spPr>
        <p:txBody>
          <a:bodyPr wrap="square" rtlCol="0">
            <a:spAutoFit/>
          </a:bodyPr>
          <a:lstStyle/>
          <a:p>
            <a:r>
              <a:rPr lang="en-GB" sz="1200" dirty="0" smtClean="0">
                <a:latin typeface="Century Gothic" panose="020B0502020202020204" pitchFamily="34" charset="0"/>
                <a:ea typeface="Batang" panose="02030600000101010101" pitchFamily="18" charset="-127"/>
              </a:rPr>
              <a:t>The handle of the ice cream scoop is not very comfortable to hold and the ergonomics haven't been thought through in much detail as the wider end makes it difficult to hold.</a:t>
            </a:r>
            <a:endParaRPr lang="en-GB" sz="1200" dirty="0">
              <a:latin typeface="Century Gothic" panose="020B0502020202020204" pitchFamily="34" charset="0"/>
              <a:ea typeface="Batang" panose="02030600000101010101" pitchFamily="18" charset="-127"/>
            </a:endParaRPr>
          </a:p>
        </p:txBody>
      </p:sp>
      <p:pic>
        <p:nvPicPr>
          <p:cNvPr id="3" name="Picture 2" descr="C:\Users\11kempt\AppData\Local\Microsoft\Windows\Temporary Internet Files\Content.IE5\TT3WKFSG\IMG_0582.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160440" y="8256984"/>
            <a:ext cx="1693949" cy="11697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11kempt\AppData\Local\Microsoft\Windows\Temporary Internet Files\Content.IE5\ZLFDEBPE\IMG_0583.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994883" y="8256984"/>
            <a:ext cx="1693949" cy="116973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11kempt\AppData\Local\Microsoft\Windows\Temporary Internet Files\Content.IE5\A4YXE4ZP\IMG_0584.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867091" y="8256985"/>
            <a:ext cx="1693949" cy="1169736"/>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11kempt\AppData\Local\Microsoft\Windows\Temporary Internet Files\Content.IE5\TT3WKFSG\IMG_0585.JPG"/>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7434" t="15461" b="5922"/>
          <a:stretch/>
        </p:blipFill>
        <p:spPr bwMode="auto">
          <a:xfrm>
            <a:off x="64096" y="5270092"/>
            <a:ext cx="1592044" cy="116044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11kempt\AppData\Local\Microsoft\Windows\Temporary Internet Files\Content.IE5\ZLFDEBPE\IMG_0586.JPG"/>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20131" t="9656" b="12722"/>
          <a:stretch/>
        </p:blipFill>
        <p:spPr bwMode="auto">
          <a:xfrm>
            <a:off x="60626" y="3955491"/>
            <a:ext cx="1578177" cy="118134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720280" y="3847653"/>
            <a:ext cx="1816224" cy="1384995"/>
          </a:xfrm>
          <a:prstGeom prst="rect">
            <a:avLst/>
          </a:prstGeom>
          <a:noFill/>
        </p:spPr>
        <p:txBody>
          <a:bodyPr wrap="square" rtlCol="0">
            <a:spAutoFit/>
          </a:bodyPr>
          <a:lstStyle/>
          <a:p>
            <a:r>
              <a:rPr lang="en-GB" sz="1200" dirty="0" smtClean="0">
                <a:latin typeface="Century Gothic" panose="020B0502020202020204" pitchFamily="34" charset="0"/>
              </a:rPr>
              <a:t>When using the scoop, due to there being nowhere to rest your index finger, the ice cream goes up the scoop and gets on the users finger.</a:t>
            </a:r>
            <a:endParaRPr lang="en-GB" sz="1200" dirty="0">
              <a:latin typeface="Century Gothic" panose="020B0502020202020204" pitchFamily="34" charset="0"/>
            </a:endParaRPr>
          </a:p>
        </p:txBody>
      </p:sp>
      <p:sp>
        <p:nvSpPr>
          <p:cNvPr id="10" name="TextBox 9"/>
          <p:cNvSpPr txBox="1"/>
          <p:nvPr/>
        </p:nvSpPr>
        <p:spPr>
          <a:xfrm>
            <a:off x="64096" y="6456784"/>
            <a:ext cx="1792344" cy="3046988"/>
          </a:xfrm>
          <a:prstGeom prst="rect">
            <a:avLst/>
          </a:prstGeom>
          <a:noFill/>
        </p:spPr>
        <p:txBody>
          <a:bodyPr wrap="square" rtlCol="0">
            <a:spAutoFit/>
          </a:bodyPr>
          <a:lstStyle/>
          <a:p>
            <a:r>
              <a:rPr lang="en-GB" sz="1200" dirty="0" smtClean="0">
                <a:latin typeface="Century Gothic" panose="020B0502020202020204" pitchFamily="34" charset="0"/>
              </a:rPr>
              <a:t>The scoop also changes temperature very quickly once it comes in contact with the ice cream and becomes painful to rest your index finger on, making it hard to scoop because you need to apply force through your finger due to there not being any indentations on the handle.</a:t>
            </a:r>
            <a:endParaRPr lang="en-GB" sz="1200" dirty="0">
              <a:latin typeface="Century Gothic" panose="020B0502020202020204" pitchFamily="34" charset="0"/>
            </a:endParaRPr>
          </a:p>
        </p:txBody>
      </p:sp>
      <p:sp>
        <p:nvSpPr>
          <p:cNvPr id="13" name="TextBox 12"/>
          <p:cNvSpPr txBox="1"/>
          <p:nvPr/>
        </p:nvSpPr>
        <p:spPr>
          <a:xfrm>
            <a:off x="3448472" y="6120551"/>
            <a:ext cx="3369410" cy="1200329"/>
          </a:xfrm>
          <a:prstGeom prst="rect">
            <a:avLst/>
          </a:prstGeom>
          <a:noFill/>
        </p:spPr>
        <p:txBody>
          <a:bodyPr wrap="square" rtlCol="0">
            <a:spAutoFit/>
          </a:bodyPr>
          <a:lstStyle/>
          <a:p>
            <a:r>
              <a:rPr lang="en-GB" sz="1200" dirty="0" smtClean="0">
                <a:latin typeface="Century Gothic" panose="020B0502020202020204" pitchFamily="34" charset="0"/>
              </a:rPr>
              <a:t>The narrow top of the handle means that not a lot of pressure can be applied because it is quite weak  and not supportive, it needs to be a stronger joining between the handle itself and the scoop otherwise it may break.</a:t>
            </a:r>
            <a:endParaRPr lang="en-GB" sz="1200" dirty="0">
              <a:latin typeface="Century Gothic" panose="020B0502020202020204" pitchFamily="34" charset="0"/>
            </a:endParaRPr>
          </a:p>
        </p:txBody>
      </p:sp>
      <p:sp>
        <p:nvSpPr>
          <p:cNvPr id="12" name="TextBox 11"/>
          <p:cNvSpPr txBox="1"/>
          <p:nvPr/>
        </p:nvSpPr>
        <p:spPr>
          <a:xfrm>
            <a:off x="2080320" y="3402831"/>
            <a:ext cx="2456518" cy="461665"/>
          </a:xfrm>
          <a:prstGeom prst="rect">
            <a:avLst/>
          </a:prstGeom>
          <a:noFill/>
        </p:spPr>
        <p:txBody>
          <a:bodyPr wrap="square" rtlCol="0">
            <a:spAutoFit/>
          </a:bodyPr>
          <a:lstStyle/>
          <a:p>
            <a:r>
              <a:rPr lang="en-GB" sz="1200" u="sng" dirty="0" smtClean="0">
                <a:latin typeface="Century Gothic" panose="020B0502020202020204" pitchFamily="34" charset="0"/>
              </a:rPr>
              <a:t>PROBLEMS INDENTIFIED WITH THE PRODUCT</a:t>
            </a:r>
            <a:endParaRPr lang="en-GB" sz="1200" u="sng" dirty="0">
              <a:latin typeface="Century Gothic" panose="020B0502020202020204" pitchFamily="34" charset="0"/>
            </a:endParaRPr>
          </a:p>
        </p:txBody>
      </p:sp>
      <p:sp>
        <p:nvSpPr>
          <p:cNvPr id="16" name="TextBox 15"/>
          <p:cNvSpPr txBox="1"/>
          <p:nvPr/>
        </p:nvSpPr>
        <p:spPr>
          <a:xfrm>
            <a:off x="11216896" y="9132113"/>
            <a:ext cx="1296144" cy="276999"/>
          </a:xfrm>
          <a:prstGeom prst="rect">
            <a:avLst/>
          </a:prstGeom>
          <a:noFill/>
        </p:spPr>
        <p:txBody>
          <a:bodyPr wrap="square" rtlCol="0">
            <a:spAutoFit/>
          </a:bodyPr>
          <a:lstStyle/>
          <a:p>
            <a:r>
              <a:rPr lang="en-GB" sz="1200" dirty="0" smtClean="0">
                <a:latin typeface="Century Gothic" panose="020B0502020202020204" pitchFamily="34" charset="0"/>
              </a:rPr>
              <a:t>WATCH ME</a:t>
            </a:r>
            <a:endParaRPr lang="en-GB" sz="1200" dirty="0">
              <a:latin typeface="Century Gothic" panose="020B0502020202020204" pitchFamily="34" charset="0"/>
            </a:endParaRPr>
          </a:p>
        </p:txBody>
      </p:sp>
      <p:sp>
        <p:nvSpPr>
          <p:cNvPr id="24" name="TextBox 23"/>
          <p:cNvSpPr txBox="1"/>
          <p:nvPr/>
        </p:nvSpPr>
        <p:spPr>
          <a:xfrm>
            <a:off x="4600600" y="768152"/>
            <a:ext cx="2952328" cy="3046988"/>
          </a:xfrm>
          <a:prstGeom prst="rect">
            <a:avLst/>
          </a:prstGeom>
          <a:noFill/>
          <a:ln w="38100">
            <a:solidFill>
              <a:srgbClr val="FFCCCC"/>
            </a:solidFill>
          </a:ln>
        </p:spPr>
        <p:txBody>
          <a:bodyPr wrap="square" rtlCol="0">
            <a:spAutoFit/>
          </a:bodyPr>
          <a:lstStyle/>
          <a:p>
            <a:r>
              <a:rPr lang="en-GB" sz="1200" u="sng" dirty="0" smtClean="0">
                <a:latin typeface="Century Gothic" panose="020B0502020202020204" pitchFamily="34" charset="0"/>
                <a:ea typeface="Batang" panose="02030600000101010101" pitchFamily="18" charset="-127"/>
              </a:rPr>
              <a:t>USER NEEDS:</a:t>
            </a:r>
            <a:endParaRPr lang="en-GB" sz="1400" u="sng" dirty="0" smtClean="0">
              <a:latin typeface="Century Gothic" panose="020B0502020202020204" pitchFamily="34" charset="0"/>
              <a:ea typeface="Batang" panose="02030600000101010101" pitchFamily="18" charset="-127"/>
            </a:endParaRPr>
          </a:p>
          <a:p>
            <a:pPr marL="171450" indent="-171450">
              <a:buFont typeface="Arial" panose="020B0604020202020204" pitchFamily="34" charset="0"/>
              <a:buChar char="•"/>
            </a:pPr>
            <a:r>
              <a:rPr lang="en-GB" sz="1200" dirty="0" smtClean="0">
                <a:latin typeface="Century Gothic" panose="020B0502020202020204" pitchFamily="34" charset="0"/>
                <a:ea typeface="Batang" panose="02030600000101010101" pitchFamily="18" charset="-127"/>
              </a:rPr>
              <a:t>Should be affordable </a:t>
            </a:r>
          </a:p>
          <a:p>
            <a:pPr marL="171450" indent="-171450">
              <a:buFont typeface="Arial" panose="020B0604020202020204" pitchFamily="34" charset="0"/>
              <a:buChar char="•"/>
            </a:pPr>
            <a:r>
              <a:rPr lang="en-GB" sz="1200" dirty="0" smtClean="0">
                <a:latin typeface="Century Gothic" panose="020B0502020202020204" pitchFamily="34" charset="0"/>
                <a:ea typeface="Batang" panose="02030600000101010101" pitchFamily="18" charset="-127"/>
              </a:rPr>
              <a:t>Effectively scoops ice cream without getting it on the users hands</a:t>
            </a:r>
          </a:p>
          <a:p>
            <a:pPr marL="171450" indent="-171450">
              <a:buFont typeface="Arial" panose="020B0604020202020204" pitchFamily="34" charset="0"/>
              <a:buChar char="•"/>
            </a:pPr>
            <a:r>
              <a:rPr lang="en-GB" sz="1200" dirty="0" smtClean="0">
                <a:latin typeface="Century Gothic" panose="020B0502020202020204" pitchFamily="34" charset="0"/>
                <a:ea typeface="Batang" panose="02030600000101010101" pitchFamily="18" charset="-127"/>
              </a:rPr>
              <a:t>Shouldn’t require a lot of strength on the users behalf</a:t>
            </a:r>
          </a:p>
          <a:p>
            <a:pPr marL="171450" indent="-171450">
              <a:buFont typeface="Arial" panose="020B0604020202020204" pitchFamily="34" charset="0"/>
              <a:buChar char="•"/>
            </a:pPr>
            <a:r>
              <a:rPr lang="en-GB" sz="1200" dirty="0" smtClean="0">
                <a:latin typeface="Century Gothic" panose="020B0502020202020204" pitchFamily="34" charset="0"/>
                <a:ea typeface="Batang" panose="02030600000101010101" pitchFamily="18" charset="-127"/>
              </a:rPr>
              <a:t>Be aesthetically pleasing and appeal to the users, should be a product that they want to buy and have in their house</a:t>
            </a:r>
          </a:p>
          <a:p>
            <a:pPr marL="171450" indent="-171450">
              <a:buFont typeface="Arial" panose="020B0604020202020204" pitchFamily="34" charset="0"/>
              <a:buChar char="•"/>
            </a:pPr>
            <a:r>
              <a:rPr lang="en-GB" sz="1200" dirty="0" smtClean="0">
                <a:latin typeface="Century Gothic" panose="020B0502020202020204" pitchFamily="34" charset="0"/>
                <a:ea typeface="Batang" panose="02030600000101010101" pitchFamily="18" charset="-127"/>
              </a:rPr>
              <a:t>Should last multiple years without breaking or showing signs of wear</a:t>
            </a:r>
          </a:p>
          <a:p>
            <a:pPr marL="171450" indent="-171450">
              <a:buFont typeface="Arial" panose="020B0604020202020204" pitchFamily="34" charset="0"/>
              <a:buChar char="•"/>
            </a:pPr>
            <a:r>
              <a:rPr lang="en-GB" sz="1200" dirty="0" smtClean="0">
                <a:latin typeface="Century Gothic" panose="020B0502020202020204" pitchFamily="34" charset="0"/>
                <a:ea typeface="Batang" panose="02030600000101010101" pitchFamily="18" charset="-127"/>
              </a:rPr>
              <a:t>Handle should be comfortable for all users with different sized hands and be easy to hold</a:t>
            </a:r>
          </a:p>
        </p:txBody>
      </p:sp>
      <p:pic>
        <p:nvPicPr>
          <p:cNvPr id="25" name="Picture 24" descr="C:\Users\11kempt\AppData\Local\Microsoft\Windows\Temporary Internet Files\Content.IE5\O7V0EZKR\IMG_0305.JPG"/>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14459" r="23690"/>
          <a:stretch/>
        </p:blipFill>
        <p:spPr bwMode="auto">
          <a:xfrm rot="5400000">
            <a:off x="3706530" y="3708114"/>
            <a:ext cx="1169736" cy="1626516"/>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p:cNvSpPr txBox="1"/>
          <p:nvPr/>
        </p:nvSpPr>
        <p:spPr>
          <a:xfrm>
            <a:off x="8624575" y="5232648"/>
            <a:ext cx="1880681" cy="1200329"/>
          </a:xfrm>
          <a:prstGeom prst="rect">
            <a:avLst/>
          </a:prstGeom>
          <a:noFill/>
        </p:spPr>
        <p:txBody>
          <a:bodyPr wrap="square" rtlCol="0">
            <a:spAutoFit/>
          </a:bodyPr>
          <a:lstStyle/>
          <a:p>
            <a:r>
              <a:rPr lang="en-GB" sz="1200" dirty="0" smtClean="0">
                <a:latin typeface="Century Gothic" panose="020B0502020202020204" pitchFamily="34" charset="0"/>
                <a:ea typeface="Batang" panose="02030600000101010101" pitchFamily="18" charset="-127"/>
              </a:rPr>
              <a:t>The end of the handle is very rounded and large which makes it difficult to grip when trying to scoop ice cream.</a:t>
            </a:r>
            <a:endParaRPr lang="en-GB" sz="1200" dirty="0">
              <a:latin typeface="Century Gothic" panose="020B0502020202020204" pitchFamily="34" charset="0"/>
              <a:ea typeface="Batang" panose="02030600000101010101" pitchFamily="18" charset="-127"/>
            </a:endParaRPr>
          </a:p>
        </p:txBody>
      </p:sp>
      <p:sp>
        <p:nvSpPr>
          <p:cNvPr id="29" name="TextBox 28"/>
          <p:cNvSpPr txBox="1"/>
          <p:nvPr/>
        </p:nvSpPr>
        <p:spPr>
          <a:xfrm>
            <a:off x="3520480" y="5265747"/>
            <a:ext cx="2815960" cy="830997"/>
          </a:xfrm>
          <a:prstGeom prst="rect">
            <a:avLst/>
          </a:prstGeom>
          <a:noFill/>
        </p:spPr>
        <p:txBody>
          <a:bodyPr wrap="square" rtlCol="0">
            <a:spAutoFit/>
          </a:bodyPr>
          <a:lstStyle/>
          <a:p>
            <a:r>
              <a:rPr lang="en-GB" sz="1200" dirty="0" smtClean="0">
                <a:latin typeface="Century Gothic" panose="020B0502020202020204" pitchFamily="34" charset="0"/>
                <a:ea typeface="Batang" panose="02030600000101010101" pitchFamily="18" charset="-127"/>
              </a:rPr>
              <a:t>The top of the handle close to the scoop is too narrow and makes it difficult to apply force when scooping the ice cream. </a:t>
            </a:r>
            <a:endParaRPr lang="en-GB" sz="1200" dirty="0">
              <a:latin typeface="Century Gothic" panose="020B0502020202020204" pitchFamily="34" charset="0"/>
              <a:ea typeface="Batang" panose="02030600000101010101" pitchFamily="18" charset="-127"/>
            </a:endParaRPr>
          </a:p>
        </p:txBody>
      </p:sp>
      <p:sp>
        <p:nvSpPr>
          <p:cNvPr id="30" name="TextBox 29"/>
          <p:cNvSpPr txBox="1"/>
          <p:nvPr/>
        </p:nvSpPr>
        <p:spPr>
          <a:xfrm>
            <a:off x="3448472" y="7241321"/>
            <a:ext cx="3335214" cy="1015663"/>
          </a:xfrm>
          <a:prstGeom prst="rect">
            <a:avLst/>
          </a:prstGeom>
          <a:noFill/>
        </p:spPr>
        <p:txBody>
          <a:bodyPr wrap="square" rtlCol="0">
            <a:spAutoFit/>
          </a:bodyPr>
          <a:lstStyle/>
          <a:p>
            <a:r>
              <a:rPr lang="en-GB" sz="1200" dirty="0" smtClean="0">
                <a:latin typeface="Century Gothic" panose="020B0502020202020204" pitchFamily="34" charset="0"/>
                <a:ea typeface="Batang" panose="02030600000101010101" pitchFamily="18" charset="-127"/>
              </a:rPr>
              <a:t>The texture of the ABS plastic makes it hard to grip as it is smooth, and if it gets ice cream on it from where it can get on the users fingers then it will slip our of their hand. </a:t>
            </a:r>
            <a:endParaRPr lang="en-GB" sz="1200" dirty="0">
              <a:latin typeface="Century Gothic" panose="020B0502020202020204" pitchFamily="34" charset="0"/>
              <a:ea typeface="Batang" panose="02030600000101010101" pitchFamily="18" charset="-127"/>
            </a:endParaRPr>
          </a:p>
        </p:txBody>
      </p:sp>
      <p:sp>
        <p:nvSpPr>
          <p:cNvPr id="32" name="TextBox 31"/>
          <p:cNvSpPr txBox="1"/>
          <p:nvPr/>
        </p:nvSpPr>
        <p:spPr>
          <a:xfrm>
            <a:off x="1792288" y="6816824"/>
            <a:ext cx="1462951" cy="2308324"/>
          </a:xfrm>
          <a:prstGeom prst="rect">
            <a:avLst/>
          </a:prstGeom>
          <a:noFill/>
        </p:spPr>
        <p:txBody>
          <a:bodyPr wrap="square" rtlCol="0">
            <a:spAutoFit/>
          </a:bodyPr>
          <a:lstStyle/>
          <a:p>
            <a:r>
              <a:rPr lang="en-GB" sz="1200" dirty="0" smtClean="0">
                <a:latin typeface="Century Gothic" panose="020B0502020202020204" pitchFamily="34" charset="0"/>
              </a:rPr>
              <a:t>The stainless steel scoop is much heavier than the plastic handle and unbalances it which makes it uncomfortable to hold because you have to put effort in to keep it balanced in your hand.</a:t>
            </a:r>
            <a:endParaRPr lang="en-GB" sz="1200" dirty="0">
              <a:latin typeface="Century Gothic" panose="020B0502020202020204" pitchFamily="34" charset="0"/>
            </a:endParaRPr>
          </a:p>
        </p:txBody>
      </p:sp>
      <p:pic>
        <p:nvPicPr>
          <p:cNvPr id="33" name="Picture 32" descr="C:\Users\11kempt\AppData\Local\Microsoft\Windows\Temporary Internet Files\Content.IE5\JYJ9VFEP\IMG_0297.JPG"/>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l="13222" b="20691"/>
          <a:stretch/>
        </p:blipFill>
        <p:spPr bwMode="auto">
          <a:xfrm>
            <a:off x="1749948" y="5304656"/>
            <a:ext cx="1626516" cy="1169736"/>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5" descr="C:\Users\11kempt\AppData\Local\Microsoft\Windows\Temporary Internet Files\Content.IE5\O7V0EZKR\IMG_0301.JPG"/>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b="18805"/>
          <a:stretch/>
        </p:blipFill>
        <p:spPr bwMode="auto">
          <a:xfrm>
            <a:off x="6808416" y="5071025"/>
            <a:ext cx="1752624" cy="1169735"/>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4" descr="C:\Users\11kempt\AppData\Local\Microsoft\Windows\Temporary Internet Files\Content.IE5\NCAO6YKP\IMG_0302.JPG"/>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817882" y="6672808"/>
            <a:ext cx="1743158" cy="116973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8648343" y="6744816"/>
            <a:ext cx="1856914" cy="2123658"/>
          </a:xfrm>
          <a:prstGeom prst="rect">
            <a:avLst/>
          </a:prstGeom>
          <a:noFill/>
          <a:ln w="38100">
            <a:noFill/>
          </a:ln>
        </p:spPr>
        <p:txBody>
          <a:bodyPr wrap="square" rtlCol="0">
            <a:spAutoFit/>
          </a:bodyPr>
          <a:lstStyle/>
          <a:p>
            <a:r>
              <a:rPr lang="en-GB" sz="1200" u="sng" dirty="0" smtClean="0">
                <a:latin typeface="Century Gothic" pitchFamily="34" charset="0"/>
              </a:rPr>
              <a:t>END USER FEEDBACK – HARRY MOUNTFORD</a:t>
            </a:r>
          </a:p>
          <a:p>
            <a:r>
              <a:rPr lang="en-GB" sz="1200" dirty="0" smtClean="0">
                <a:latin typeface="Century Gothic" pitchFamily="34" charset="0"/>
              </a:rPr>
              <a:t>The ice cream goes onto his hand due to there being no support for the index finger meaning he has to rest  it on the scoop itself in order to apply any force whilst scooping.</a:t>
            </a:r>
          </a:p>
        </p:txBody>
      </p:sp>
      <p:sp>
        <p:nvSpPr>
          <p:cNvPr id="17" name="TextBox 16"/>
          <p:cNvSpPr txBox="1"/>
          <p:nvPr/>
        </p:nvSpPr>
        <p:spPr>
          <a:xfrm>
            <a:off x="7933520" y="4265299"/>
            <a:ext cx="3744416" cy="646331"/>
          </a:xfrm>
          <a:prstGeom prst="rect">
            <a:avLst/>
          </a:prstGeom>
          <a:noFill/>
        </p:spPr>
        <p:txBody>
          <a:bodyPr wrap="square" rtlCol="0">
            <a:spAutoFit/>
          </a:bodyPr>
          <a:lstStyle/>
          <a:p>
            <a:pPr marL="171450" indent="-171450">
              <a:buFont typeface="Arial" panose="020B0604020202020204" pitchFamily="34" charset="0"/>
              <a:buChar char="•"/>
            </a:pPr>
            <a:r>
              <a:rPr lang="en-GB" sz="1200" dirty="0" smtClean="0">
                <a:latin typeface="Century Gothic" panose="020B0502020202020204" pitchFamily="34" charset="0"/>
              </a:rPr>
              <a:t>Need to have the correct equipment and machinery.</a:t>
            </a:r>
          </a:p>
          <a:p>
            <a:pPr marL="171450" indent="-171450">
              <a:buFont typeface="Arial" panose="020B0604020202020204" pitchFamily="34" charset="0"/>
              <a:buChar char="•"/>
            </a:pPr>
            <a:endParaRPr lang="en-GB" sz="1200" dirty="0">
              <a:latin typeface="Century Gothic" panose="020B0502020202020204" pitchFamily="34" charset="0"/>
            </a:endParaRPr>
          </a:p>
        </p:txBody>
      </p:sp>
    </p:spTree>
    <p:extLst>
      <p:ext uri="{BB962C8B-B14F-4D97-AF65-F5344CB8AC3E}">
        <p14:creationId xmlns:p14="http://schemas.microsoft.com/office/powerpoint/2010/main" val="304654724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11kempt\AppData\Local\Microsoft\Windows\Temporary Internet Files\Content.IE5\TYIRDN6E\IMG_033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10880913" y="7768059"/>
            <a:ext cx="1659798" cy="150028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7480920" y="7824936"/>
            <a:ext cx="3600400" cy="1384995"/>
          </a:xfrm>
          <a:prstGeom prst="rect">
            <a:avLst/>
          </a:prstGeom>
          <a:noFill/>
        </p:spPr>
        <p:txBody>
          <a:bodyPr wrap="square" rtlCol="0">
            <a:spAutoFit/>
          </a:bodyPr>
          <a:lstStyle/>
          <a:p>
            <a:r>
              <a:rPr lang="en-GB" sz="1200" u="sng" dirty="0" smtClean="0">
                <a:latin typeface="Century Gothic" panose="020B0502020202020204" pitchFamily="34" charset="0"/>
                <a:ea typeface="Batang" panose="02030600000101010101" pitchFamily="18" charset="-127"/>
              </a:rPr>
              <a:t>END USER FEEDBACK – WILL DEVETTA</a:t>
            </a:r>
          </a:p>
          <a:p>
            <a:pPr marL="171450" indent="-171450">
              <a:buFont typeface="Arial" panose="020B0604020202020204" pitchFamily="34" charset="0"/>
              <a:buChar char="•"/>
            </a:pPr>
            <a:r>
              <a:rPr lang="en-GB" sz="1200" dirty="0" smtClean="0">
                <a:latin typeface="Century Gothic" panose="020B0502020202020204" pitchFamily="34" charset="0"/>
                <a:ea typeface="Batang" panose="02030600000101010101" pitchFamily="18" charset="-127"/>
              </a:rPr>
              <a:t>Doesn’t like the roundness of the handle base</a:t>
            </a:r>
          </a:p>
          <a:p>
            <a:pPr marL="171450" indent="-171450">
              <a:buFont typeface="Arial" panose="020B0604020202020204" pitchFamily="34" charset="0"/>
              <a:buChar char="•"/>
            </a:pPr>
            <a:r>
              <a:rPr lang="en-GB" sz="1200" dirty="0">
                <a:latin typeface="Century Gothic" panose="020B0502020202020204" pitchFamily="34" charset="0"/>
                <a:ea typeface="Batang" panose="02030600000101010101" pitchFamily="18" charset="-127"/>
              </a:rPr>
              <a:t>Wants more support for his thumb and index finger to allow more pressure to be put on the handle so that it’s easier to scoop the ice cream</a:t>
            </a:r>
            <a:r>
              <a:rPr lang="en-GB" sz="1200" dirty="0" smtClean="0">
                <a:latin typeface="Century Gothic" panose="020B0502020202020204" pitchFamily="34" charset="0"/>
                <a:ea typeface="Batang" panose="02030600000101010101" pitchFamily="18" charset="-127"/>
              </a:rPr>
              <a:t>.</a:t>
            </a:r>
            <a:endParaRPr lang="en-GB" sz="1200" dirty="0">
              <a:latin typeface="Century Gothic" panose="020B0502020202020204" pitchFamily="34" charset="0"/>
              <a:ea typeface="Batang" panose="02030600000101010101" pitchFamily="18" charset="-127"/>
            </a:endParaRPr>
          </a:p>
        </p:txBody>
      </p:sp>
      <p:pic>
        <p:nvPicPr>
          <p:cNvPr id="13" name="Picture 6" descr="C:\Users\11kempt\AppData\Local\Microsoft\Windows\Temporary Internet Files\Content.IE5\OVR0RFH1\IMG_0300.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4830" r="35191"/>
          <a:stretch/>
        </p:blipFill>
        <p:spPr bwMode="auto">
          <a:xfrm rot="5400000">
            <a:off x="10586439" y="-312443"/>
            <a:ext cx="1504036" cy="238721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3" descr="C:\Users\11kempt\AppData\Local\Microsoft\Windows\Temporary Internet Files\Content.IE5\NCAO6YKP\IMG_0303.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0918" r="20818" b="43241"/>
          <a:stretch/>
        </p:blipFill>
        <p:spPr bwMode="auto">
          <a:xfrm>
            <a:off x="7408912" y="3773369"/>
            <a:ext cx="2270080" cy="131526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7624207" y="5378306"/>
            <a:ext cx="5041289" cy="2123658"/>
          </a:xfrm>
          <a:prstGeom prst="rect">
            <a:avLst/>
          </a:prstGeom>
          <a:noFill/>
        </p:spPr>
        <p:txBody>
          <a:bodyPr wrap="square" rtlCol="0">
            <a:spAutoFit/>
          </a:bodyPr>
          <a:lstStyle/>
          <a:p>
            <a:r>
              <a:rPr lang="en-GB" sz="1200" u="sng" dirty="0" smtClean="0">
                <a:latin typeface="Century Gothic" pitchFamily="34" charset="0"/>
              </a:rPr>
              <a:t>END USER FEEDBACK - BEN VENNER</a:t>
            </a:r>
          </a:p>
          <a:p>
            <a:r>
              <a:rPr lang="en-GB" sz="1200" dirty="0" smtClean="0">
                <a:latin typeface="Century Gothic" pitchFamily="34" charset="0"/>
              </a:rPr>
              <a:t>He works in a café that makes a lot of milkshakes and therefore uses ice cream scoops lots of the time whilst working. He took the scoop to work with him to use and see how it performed in the work place. </a:t>
            </a:r>
          </a:p>
          <a:p>
            <a:r>
              <a:rPr lang="en-GB" sz="1200" u="sng" dirty="0" smtClean="0">
                <a:latin typeface="Century Gothic" pitchFamily="34" charset="0"/>
              </a:rPr>
              <a:t>FEEDBACK</a:t>
            </a:r>
          </a:p>
          <a:p>
            <a:r>
              <a:rPr lang="en-GB" sz="1200" dirty="0" smtClean="0">
                <a:latin typeface="Century Gothic" pitchFamily="34" charset="0"/>
              </a:rPr>
              <a:t>The scoop is not suitable to use quickly and easily when you’re in a rush to make a lot of milkshakes, it slips out of your hand and you cant grip it to scoop the ice cream fast enough. It also doesn’t get a large enough amount of ice cream so you need to do more scoops to make each milkshake.</a:t>
            </a:r>
          </a:p>
        </p:txBody>
      </p:sp>
      <p:sp>
        <p:nvSpPr>
          <p:cNvPr id="2" name="TextBox 1"/>
          <p:cNvSpPr txBox="1"/>
          <p:nvPr/>
        </p:nvSpPr>
        <p:spPr>
          <a:xfrm>
            <a:off x="3553409" y="725732"/>
            <a:ext cx="5655703" cy="707886"/>
          </a:xfrm>
          <a:prstGeom prst="rect">
            <a:avLst/>
          </a:prstGeom>
          <a:noFill/>
        </p:spPr>
        <p:txBody>
          <a:bodyPr wrap="square" rtlCol="0">
            <a:spAutoFit/>
          </a:bodyPr>
          <a:lstStyle/>
          <a:p>
            <a:pPr algn="ctr"/>
            <a:r>
              <a:rPr lang="en-GB" sz="2000" u="sng" dirty="0" smtClean="0">
                <a:latin typeface="Century Gothic" pitchFamily="34" charset="0"/>
              </a:rPr>
              <a:t>KEY DESIGN CRITERIA FOR ORIGINAL PRODUCT </a:t>
            </a:r>
            <a:endParaRPr lang="en-GB" sz="2000" u="sng" dirty="0">
              <a:latin typeface="Century Gothic" pitchFamily="34" charset="0"/>
            </a:endParaRPr>
          </a:p>
        </p:txBody>
      </p:sp>
      <p:sp>
        <p:nvSpPr>
          <p:cNvPr id="16" name="TextBox 15"/>
          <p:cNvSpPr txBox="1"/>
          <p:nvPr/>
        </p:nvSpPr>
        <p:spPr>
          <a:xfrm>
            <a:off x="136104" y="556455"/>
            <a:ext cx="3384376" cy="1600438"/>
          </a:xfrm>
          <a:prstGeom prst="rect">
            <a:avLst/>
          </a:prstGeom>
          <a:noFill/>
          <a:ln w="28575">
            <a:solidFill>
              <a:srgbClr val="00CC99"/>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200" u="sng" dirty="0" smtClean="0">
                <a:latin typeface="Century Gothic" pitchFamily="34" charset="0"/>
              </a:rPr>
              <a:t>MATERIALS</a:t>
            </a:r>
          </a:p>
          <a:p>
            <a:r>
              <a:rPr lang="en-GB" sz="1200" dirty="0" smtClean="0">
                <a:latin typeface="Century Gothic" pitchFamily="34" charset="0"/>
              </a:rPr>
              <a:t>The materials need to be non slip to reduce the chance of the product falling out of the users hands.</a:t>
            </a:r>
          </a:p>
          <a:p>
            <a:r>
              <a:rPr lang="en-GB" sz="1200" dirty="0" smtClean="0">
                <a:latin typeface="Century Gothic" pitchFamily="34" charset="0"/>
              </a:rPr>
              <a:t>Cold or hot conditions shouldn’t affect the scoops performance (if its dipped in hot water to enable it to scoop through harder ice cream)</a:t>
            </a:r>
            <a:endParaRPr lang="en-GB" sz="1200" dirty="0">
              <a:latin typeface="Century Gothic" pitchFamily="34" charset="0"/>
            </a:endParaRPr>
          </a:p>
        </p:txBody>
      </p:sp>
      <p:sp>
        <p:nvSpPr>
          <p:cNvPr id="17" name="TextBox 16"/>
          <p:cNvSpPr txBox="1"/>
          <p:nvPr/>
        </p:nvSpPr>
        <p:spPr>
          <a:xfrm>
            <a:off x="3520480" y="209434"/>
            <a:ext cx="5785558" cy="523220"/>
          </a:xfrm>
          <a:prstGeom prst="rect">
            <a:avLst/>
          </a:prstGeom>
          <a:noFill/>
        </p:spPr>
        <p:txBody>
          <a:bodyPr wrap="none" rtlCol="0">
            <a:spAutoFit/>
          </a:bodyPr>
          <a:lstStyle/>
          <a:p>
            <a:r>
              <a:rPr lang="en-GB" sz="2800" u="sng" dirty="0" smtClean="0">
                <a:latin typeface="Century Gothic" pitchFamily="34" charset="0"/>
              </a:rPr>
              <a:t>PRODUCT FOCUS AND ANALYSIS</a:t>
            </a:r>
            <a:endParaRPr lang="en-GB" sz="2800" u="sng" dirty="0">
              <a:latin typeface="Century Gothic" pitchFamily="34" charset="0"/>
            </a:endParaRPr>
          </a:p>
        </p:txBody>
      </p:sp>
      <p:sp>
        <p:nvSpPr>
          <p:cNvPr id="21" name="TextBox 20"/>
          <p:cNvSpPr txBox="1"/>
          <p:nvPr/>
        </p:nvSpPr>
        <p:spPr>
          <a:xfrm>
            <a:off x="136104" y="2376135"/>
            <a:ext cx="3384376" cy="1200329"/>
          </a:xfrm>
          <a:prstGeom prst="rect">
            <a:avLst/>
          </a:prstGeom>
          <a:noFill/>
          <a:ln w="28575">
            <a:solidFill>
              <a:srgbClr val="00CC99"/>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200" u="sng" dirty="0" smtClean="0">
                <a:latin typeface="Century Gothic" pitchFamily="34" charset="0"/>
              </a:rPr>
              <a:t>SAFETY</a:t>
            </a:r>
          </a:p>
          <a:p>
            <a:r>
              <a:rPr lang="en-GB" sz="1200" dirty="0" smtClean="0">
                <a:latin typeface="Century Gothic" pitchFamily="34" charset="0"/>
              </a:rPr>
              <a:t>The product should pose no threat to the user and should therefore have no sharp edges or components that are liable to fall off and hurt the user.</a:t>
            </a:r>
          </a:p>
          <a:p>
            <a:endParaRPr lang="en-GB" sz="1200" dirty="0">
              <a:latin typeface="Century Gothic" pitchFamily="34" charset="0"/>
            </a:endParaRPr>
          </a:p>
        </p:txBody>
      </p:sp>
      <p:sp>
        <p:nvSpPr>
          <p:cNvPr id="4" name="TextBox 3"/>
          <p:cNvSpPr txBox="1"/>
          <p:nvPr/>
        </p:nvSpPr>
        <p:spPr>
          <a:xfrm>
            <a:off x="7408912" y="7608912"/>
            <a:ext cx="5256584" cy="1800201"/>
          </a:xfrm>
          <a:prstGeom prst="rect">
            <a:avLst/>
          </a:prstGeom>
          <a:noFill/>
          <a:ln w="38100">
            <a:solidFill>
              <a:srgbClr val="FFCCCC"/>
            </a:solidFill>
          </a:ln>
        </p:spPr>
        <p:txBody>
          <a:bodyPr wrap="square" rtlCol="0">
            <a:spAutoFit/>
          </a:bodyPr>
          <a:lstStyle/>
          <a:p>
            <a:endParaRPr lang="en-GB" dirty="0"/>
          </a:p>
        </p:txBody>
      </p:sp>
      <p:sp>
        <p:nvSpPr>
          <p:cNvPr id="3" name="TextBox 2"/>
          <p:cNvSpPr txBox="1"/>
          <p:nvPr/>
        </p:nvSpPr>
        <p:spPr>
          <a:xfrm>
            <a:off x="7408912" y="5269716"/>
            <a:ext cx="5256584" cy="2232248"/>
          </a:xfrm>
          <a:prstGeom prst="rect">
            <a:avLst/>
          </a:prstGeom>
          <a:noFill/>
          <a:ln w="38100">
            <a:solidFill>
              <a:srgbClr val="FFCCCC"/>
            </a:solidFill>
          </a:ln>
        </p:spPr>
        <p:txBody>
          <a:bodyPr wrap="square" rtlCol="0">
            <a:spAutoFit/>
          </a:bodyPr>
          <a:lstStyle/>
          <a:p>
            <a:endParaRPr lang="en-GB" dirty="0"/>
          </a:p>
        </p:txBody>
      </p:sp>
      <p:sp>
        <p:nvSpPr>
          <p:cNvPr id="9" name="TextBox 8"/>
          <p:cNvSpPr txBox="1"/>
          <p:nvPr/>
        </p:nvSpPr>
        <p:spPr>
          <a:xfrm>
            <a:off x="3674414" y="1474741"/>
            <a:ext cx="2706846" cy="2123658"/>
          </a:xfrm>
          <a:prstGeom prst="rect">
            <a:avLst/>
          </a:prstGeom>
          <a:noFill/>
          <a:ln w="28575">
            <a:solidFill>
              <a:srgbClr val="00CC99"/>
            </a:solidFill>
          </a:ln>
        </p:spPr>
        <p:txBody>
          <a:bodyPr wrap="square" rtlCol="0">
            <a:spAutoFit/>
          </a:bodyPr>
          <a:lstStyle/>
          <a:p>
            <a:r>
              <a:rPr lang="en-GB" sz="1200" u="sng" dirty="0" smtClean="0">
                <a:latin typeface="Century Gothic" panose="020B0502020202020204" pitchFamily="34" charset="0"/>
              </a:rPr>
              <a:t>SUSTAINABILITY</a:t>
            </a:r>
          </a:p>
          <a:p>
            <a:r>
              <a:rPr lang="en-GB" sz="1200" dirty="0" smtClean="0">
                <a:latin typeface="Century Gothic" panose="020B0502020202020204" pitchFamily="34" charset="0"/>
              </a:rPr>
              <a:t>Sourcing the materials should require as little energy as possible and release the least amount of gases so that the atmosphere isn’t unnecessarily damaged further.</a:t>
            </a:r>
          </a:p>
          <a:p>
            <a:r>
              <a:rPr lang="en-GB" sz="1200" dirty="0" smtClean="0">
                <a:latin typeface="Century Gothic" panose="020B0502020202020204" pitchFamily="34" charset="0"/>
              </a:rPr>
              <a:t>The materials used should be renewable if possible so that finite resources such as oil and coal aren’t used up.</a:t>
            </a:r>
            <a:endParaRPr lang="en-GB" sz="1200" dirty="0">
              <a:latin typeface="Century Gothic" panose="020B0502020202020204" pitchFamily="34" charset="0"/>
            </a:endParaRPr>
          </a:p>
        </p:txBody>
      </p:sp>
      <p:sp>
        <p:nvSpPr>
          <p:cNvPr id="10" name="TextBox 9"/>
          <p:cNvSpPr txBox="1"/>
          <p:nvPr/>
        </p:nvSpPr>
        <p:spPr>
          <a:xfrm>
            <a:off x="9929192" y="1768713"/>
            <a:ext cx="2664296" cy="1015663"/>
          </a:xfrm>
          <a:prstGeom prst="rect">
            <a:avLst/>
          </a:prstGeom>
          <a:noFill/>
          <a:ln w="28575">
            <a:solidFill>
              <a:srgbClr val="00CC99"/>
            </a:solidFill>
          </a:ln>
        </p:spPr>
        <p:txBody>
          <a:bodyPr wrap="square" rtlCol="0">
            <a:spAutoFit/>
          </a:bodyPr>
          <a:lstStyle/>
          <a:p>
            <a:r>
              <a:rPr lang="en-GB" sz="1200" u="sng" dirty="0" smtClean="0">
                <a:latin typeface="Century Gothic" panose="020B0502020202020204" pitchFamily="34" charset="0"/>
              </a:rPr>
              <a:t>EASE OF USE</a:t>
            </a:r>
          </a:p>
          <a:p>
            <a:r>
              <a:rPr lang="en-GB" sz="1200" dirty="0" smtClean="0">
                <a:latin typeface="Century Gothic" panose="020B0502020202020204" pitchFamily="34" charset="0"/>
              </a:rPr>
              <a:t>The product should not require exceptional amounts of strength to use, it should ne relatively easy to scoop the ice cream.</a:t>
            </a:r>
            <a:endParaRPr lang="en-GB" sz="1200" dirty="0">
              <a:latin typeface="Century Gothic" panose="020B0502020202020204" pitchFamily="34" charset="0"/>
            </a:endParaRPr>
          </a:p>
        </p:txBody>
      </p:sp>
      <p:sp>
        <p:nvSpPr>
          <p:cNvPr id="12" name="TextBox 11"/>
          <p:cNvSpPr txBox="1"/>
          <p:nvPr/>
        </p:nvSpPr>
        <p:spPr>
          <a:xfrm>
            <a:off x="121376" y="5791869"/>
            <a:ext cx="2396517" cy="1384995"/>
          </a:xfrm>
          <a:prstGeom prst="rect">
            <a:avLst/>
          </a:prstGeom>
          <a:noFill/>
          <a:ln w="28575">
            <a:solidFill>
              <a:srgbClr val="00CC99"/>
            </a:solidFill>
          </a:ln>
        </p:spPr>
        <p:txBody>
          <a:bodyPr wrap="square" rtlCol="0">
            <a:spAutoFit/>
          </a:bodyPr>
          <a:lstStyle/>
          <a:p>
            <a:r>
              <a:rPr lang="en-GB" sz="1200" u="sng" dirty="0" smtClean="0">
                <a:latin typeface="Century Gothic" panose="020B0502020202020204" pitchFamily="34" charset="0"/>
              </a:rPr>
              <a:t>ENVIRONMENTAL</a:t>
            </a:r>
          </a:p>
          <a:p>
            <a:r>
              <a:rPr lang="en-GB" sz="1200" dirty="0" smtClean="0">
                <a:latin typeface="Century Gothic" panose="020B0502020202020204" pitchFamily="34" charset="0"/>
              </a:rPr>
              <a:t>The materials used should be recyclable if possible or re-usable so that they aren’t just put into landfill where they will be burnt and contribute to global warming.</a:t>
            </a:r>
          </a:p>
        </p:txBody>
      </p:sp>
      <p:sp>
        <p:nvSpPr>
          <p:cNvPr id="23" name="TextBox 22"/>
          <p:cNvSpPr txBox="1"/>
          <p:nvPr/>
        </p:nvSpPr>
        <p:spPr>
          <a:xfrm>
            <a:off x="2728391" y="7164090"/>
            <a:ext cx="1944217" cy="2308324"/>
          </a:xfrm>
          <a:prstGeom prst="rect">
            <a:avLst/>
          </a:prstGeom>
          <a:noFill/>
          <a:ln w="28575">
            <a:solidFill>
              <a:srgbClr val="00CC99"/>
            </a:solidFill>
          </a:ln>
        </p:spPr>
        <p:txBody>
          <a:bodyPr wrap="square" rtlCol="0">
            <a:spAutoFit/>
          </a:bodyPr>
          <a:lstStyle/>
          <a:p>
            <a:r>
              <a:rPr lang="en-GB" sz="1200" u="sng" dirty="0" smtClean="0">
                <a:latin typeface="Century Gothic" panose="020B0502020202020204" pitchFamily="34" charset="0"/>
              </a:rPr>
              <a:t>METHODS OF MANUFACTURE</a:t>
            </a:r>
          </a:p>
          <a:p>
            <a:r>
              <a:rPr lang="en-GB" sz="1200" dirty="0" smtClean="0">
                <a:latin typeface="Century Gothic" panose="020B0502020202020204" pitchFamily="34" charset="0"/>
              </a:rPr>
              <a:t>This product can be produced by batch production which is easier than one-off. </a:t>
            </a:r>
          </a:p>
          <a:p>
            <a:r>
              <a:rPr lang="en-GB" sz="1200" dirty="0" smtClean="0">
                <a:latin typeface="Century Gothic" panose="020B0502020202020204" pitchFamily="34" charset="0"/>
              </a:rPr>
              <a:t>The manufacturing process should take as little time as possible so that money can be saved from hiring workers. </a:t>
            </a:r>
          </a:p>
        </p:txBody>
      </p:sp>
      <p:sp>
        <p:nvSpPr>
          <p:cNvPr id="24" name="TextBox 23"/>
          <p:cNvSpPr txBox="1"/>
          <p:nvPr/>
        </p:nvSpPr>
        <p:spPr>
          <a:xfrm>
            <a:off x="2800400" y="3720480"/>
            <a:ext cx="4392488" cy="2308324"/>
          </a:xfrm>
          <a:prstGeom prst="rect">
            <a:avLst/>
          </a:prstGeom>
          <a:noFill/>
          <a:ln w="28575">
            <a:solidFill>
              <a:srgbClr val="00CC99"/>
            </a:solidFill>
          </a:ln>
        </p:spPr>
        <p:txBody>
          <a:bodyPr wrap="square" rtlCol="0">
            <a:spAutoFit/>
          </a:bodyPr>
          <a:lstStyle/>
          <a:p>
            <a:r>
              <a:rPr lang="en-GB" sz="1200" u="sng" dirty="0" smtClean="0">
                <a:latin typeface="Century Gothic" panose="020B0502020202020204" pitchFamily="34" charset="0"/>
              </a:rPr>
              <a:t>LIFE CYCLE OF PRODUCT</a:t>
            </a:r>
          </a:p>
          <a:p>
            <a:r>
              <a:rPr lang="en-GB" sz="1200" dirty="0" smtClean="0">
                <a:latin typeface="Century Gothic" panose="020B0502020202020204" pitchFamily="34" charset="0"/>
              </a:rPr>
              <a:t>During the use stage of its cycle the product has neither a positive nor negative impact on the environment. The disposal  could have a very negative impact if it is disposed of incorrectly and just burnt in landfill, the materials need to be recycled if possible or reused. At the beginning of the cycle, depending on what materials are used  the impact will be negative because most methods of sourcing include mining which releases green house gases from all the machinery and high temperatures needs to change the state of the raw materials. </a:t>
            </a:r>
          </a:p>
        </p:txBody>
      </p:sp>
      <p:sp>
        <p:nvSpPr>
          <p:cNvPr id="25" name="TextBox 24"/>
          <p:cNvSpPr txBox="1"/>
          <p:nvPr/>
        </p:nvSpPr>
        <p:spPr>
          <a:xfrm>
            <a:off x="9929192" y="2964974"/>
            <a:ext cx="2634235" cy="2123658"/>
          </a:xfrm>
          <a:prstGeom prst="rect">
            <a:avLst/>
          </a:prstGeom>
          <a:noFill/>
          <a:ln w="28575">
            <a:solidFill>
              <a:srgbClr val="00CC99"/>
            </a:solidFill>
          </a:ln>
        </p:spPr>
        <p:txBody>
          <a:bodyPr wrap="square" rtlCol="0">
            <a:spAutoFit/>
          </a:bodyPr>
          <a:lstStyle/>
          <a:p>
            <a:r>
              <a:rPr lang="en-GB" sz="1200" u="sng" dirty="0" smtClean="0">
                <a:latin typeface="Century Gothic" panose="020B0502020202020204" pitchFamily="34" charset="0"/>
              </a:rPr>
              <a:t>ERGONOMICS</a:t>
            </a:r>
          </a:p>
          <a:p>
            <a:r>
              <a:rPr lang="en-GB" sz="1200" dirty="0" smtClean="0">
                <a:latin typeface="Century Gothic" panose="020B0502020202020204" pitchFamily="34" charset="0"/>
              </a:rPr>
              <a:t>The scoop should be comfortable for the user to hold and use.</a:t>
            </a:r>
          </a:p>
          <a:p>
            <a:r>
              <a:rPr lang="en-GB" sz="1200" dirty="0" smtClean="0">
                <a:latin typeface="Century Gothic" panose="020B0502020202020204" pitchFamily="34" charset="0"/>
              </a:rPr>
              <a:t>It should fit into the shape of their hand so that they don’t have to hold it in an unnatural position, they should be able to pick it up and hold it correctly without having to think about the positioning of fingers. </a:t>
            </a:r>
            <a:endParaRPr lang="en-GB" sz="1200" dirty="0">
              <a:latin typeface="Century Gothic" panose="020B0502020202020204" pitchFamily="34" charset="0"/>
            </a:endParaRPr>
          </a:p>
        </p:txBody>
      </p:sp>
      <p:sp>
        <p:nvSpPr>
          <p:cNvPr id="26" name="TextBox 25"/>
          <p:cNvSpPr txBox="1"/>
          <p:nvPr/>
        </p:nvSpPr>
        <p:spPr>
          <a:xfrm>
            <a:off x="121376" y="3686032"/>
            <a:ext cx="2396517" cy="1938992"/>
          </a:xfrm>
          <a:prstGeom prst="rect">
            <a:avLst/>
          </a:prstGeom>
          <a:noFill/>
          <a:ln w="28575">
            <a:solidFill>
              <a:srgbClr val="00CC99"/>
            </a:solidFill>
          </a:ln>
        </p:spPr>
        <p:txBody>
          <a:bodyPr wrap="square" rtlCol="0">
            <a:spAutoFit/>
          </a:bodyPr>
          <a:lstStyle/>
          <a:p>
            <a:r>
              <a:rPr lang="en-GB" sz="1200" u="sng" dirty="0" smtClean="0">
                <a:latin typeface="Century Gothic" panose="020B0502020202020204" pitchFamily="34" charset="0"/>
              </a:rPr>
              <a:t>COST</a:t>
            </a:r>
            <a:endParaRPr lang="en-GB" sz="1200" dirty="0" smtClean="0">
              <a:latin typeface="Century Gothic" panose="020B0502020202020204" pitchFamily="34" charset="0"/>
            </a:endParaRPr>
          </a:p>
          <a:p>
            <a:r>
              <a:rPr lang="en-GB" sz="1200" dirty="0" smtClean="0">
                <a:latin typeface="Century Gothic" panose="020B0502020202020204" pitchFamily="34" charset="0"/>
              </a:rPr>
              <a:t>Needs to be cost effective and cheap to produce so that the manufacturing company makes a profit. </a:t>
            </a:r>
          </a:p>
          <a:p>
            <a:r>
              <a:rPr lang="en-GB" sz="1200" dirty="0" smtClean="0">
                <a:latin typeface="Century Gothic" panose="020B0502020202020204" pitchFamily="34" charset="0"/>
              </a:rPr>
              <a:t>The price that the product is sold for shouldn’t be too expensive otherwise the target market won’t want to buy it.</a:t>
            </a:r>
            <a:endParaRPr lang="en-GB" sz="1200" dirty="0">
              <a:latin typeface="Century Gothic" panose="020B0502020202020204" pitchFamily="34" charset="0"/>
            </a:endParaRPr>
          </a:p>
        </p:txBody>
      </p:sp>
      <p:sp>
        <p:nvSpPr>
          <p:cNvPr id="27" name="TextBox 26"/>
          <p:cNvSpPr txBox="1"/>
          <p:nvPr/>
        </p:nvSpPr>
        <p:spPr>
          <a:xfrm>
            <a:off x="136104" y="7348756"/>
            <a:ext cx="2381789" cy="2123658"/>
          </a:xfrm>
          <a:prstGeom prst="rect">
            <a:avLst/>
          </a:prstGeom>
          <a:noFill/>
          <a:ln w="28575">
            <a:solidFill>
              <a:srgbClr val="00CC99"/>
            </a:solidFill>
          </a:ln>
        </p:spPr>
        <p:txBody>
          <a:bodyPr wrap="square" rtlCol="0">
            <a:spAutoFit/>
          </a:bodyPr>
          <a:lstStyle/>
          <a:p>
            <a:r>
              <a:rPr lang="en-GB" sz="1200" u="sng" dirty="0">
                <a:latin typeface="Century Gothic" pitchFamily="34" charset="0"/>
              </a:rPr>
              <a:t>TARGET MARKET</a:t>
            </a:r>
          </a:p>
          <a:p>
            <a:r>
              <a:rPr lang="en-GB" sz="1200" dirty="0">
                <a:latin typeface="Century Gothic" pitchFamily="34" charset="0"/>
              </a:rPr>
              <a:t>This product is mainly aimed to be used as a household item and the target market is  families because of the bright design that children will like.  The target market is also individuals who cook a lot/eat ice cream and prefer to use an actual scoop over a regular dessert spoon</a:t>
            </a:r>
            <a:endParaRPr lang="en-GB" sz="1200" u="sng" dirty="0">
              <a:latin typeface="Century Gothic" panose="020B0502020202020204" pitchFamily="34" charset="0"/>
            </a:endParaRPr>
          </a:p>
        </p:txBody>
      </p:sp>
      <p:sp>
        <p:nvSpPr>
          <p:cNvPr id="28" name="TextBox 27"/>
          <p:cNvSpPr txBox="1"/>
          <p:nvPr/>
        </p:nvSpPr>
        <p:spPr>
          <a:xfrm>
            <a:off x="4816624" y="6240760"/>
            <a:ext cx="2448272" cy="3231654"/>
          </a:xfrm>
          <a:prstGeom prst="rect">
            <a:avLst/>
          </a:prstGeom>
          <a:noFill/>
          <a:ln w="28575">
            <a:solidFill>
              <a:srgbClr val="00CC99"/>
            </a:solidFill>
          </a:ln>
        </p:spPr>
        <p:txBody>
          <a:bodyPr wrap="square" rtlCol="0">
            <a:spAutoFit/>
          </a:bodyPr>
          <a:lstStyle/>
          <a:p>
            <a:r>
              <a:rPr lang="en-GB" sz="1200" u="sng" dirty="0" smtClean="0">
                <a:latin typeface="Century Gothic" panose="020B0502020202020204" pitchFamily="34" charset="0"/>
              </a:rPr>
              <a:t>COMPARISONS WITH COMPETITION</a:t>
            </a:r>
          </a:p>
          <a:p>
            <a:r>
              <a:rPr lang="en-GB" sz="1200" dirty="0">
                <a:latin typeface="Century Gothic" pitchFamily="34" charset="0"/>
              </a:rPr>
              <a:t>There isn’t a lot of variety when it comes to ice cream scoops and in comparison to other similar products, this scoop is relatively good quality and good value for money (£2).</a:t>
            </a:r>
          </a:p>
          <a:p>
            <a:r>
              <a:rPr lang="en-GB" sz="1200" dirty="0">
                <a:latin typeface="Century Gothic" pitchFamily="34" charset="0"/>
              </a:rPr>
              <a:t>It can only be bought from IKEA, making it an exclusive item but millions of people shop in IKEA so it is owned by many people because they see it as a good value item that is useful and brightly coloured</a:t>
            </a:r>
            <a:r>
              <a:rPr lang="en-GB" sz="1200" dirty="0" smtClean="0">
                <a:latin typeface="Century Gothic" pitchFamily="34" charset="0"/>
              </a:rPr>
              <a:t>.</a:t>
            </a:r>
            <a:endParaRPr lang="en-GB" sz="1200" dirty="0">
              <a:latin typeface="Century Gothic" pitchFamily="34" charset="0"/>
            </a:endParaRPr>
          </a:p>
        </p:txBody>
      </p:sp>
      <p:sp>
        <p:nvSpPr>
          <p:cNvPr id="29" name="TextBox 28"/>
          <p:cNvSpPr txBox="1"/>
          <p:nvPr/>
        </p:nvSpPr>
        <p:spPr>
          <a:xfrm>
            <a:off x="6616824" y="1488232"/>
            <a:ext cx="3062168" cy="2123658"/>
          </a:xfrm>
          <a:prstGeom prst="rect">
            <a:avLst/>
          </a:prstGeom>
          <a:noFill/>
          <a:ln w="28575">
            <a:solidFill>
              <a:srgbClr val="00CC99"/>
            </a:solidFill>
          </a:ln>
        </p:spPr>
        <p:txBody>
          <a:bodyPr wrap="square" rtlCol="0">
            <a:spAutoFit/>
          </a:bodyPr>
          <a:lstStyle/>
          <a:p>
            <a:r>
              <a:rPr lang="en-GB" sz="1200" u="sng" dirty="0" smtClean="0">
                <a:latin typeface="Century Gothic" panose="020B0502020202020204" pitchFamily="34" charset="0"/>
              </a:rPr>
              <a:t>AESTHETICS</a:t>
            </a:r>
          </a:p>
          <a:p>
            <a:r>
              <a:rPr lang="en-GB" sz="1200" dirty="0" smtClean="0">
                <a:latin typeface="Century Gothic" panose="020B0502020202020204" pitchFamily="34" charset="0"/>
              </a:rPr>
              <a:t>The product needs to have an appealing and stylish design that catches the eye of the target market. </a:t>
            </a:r>
            <a:endParaRPr lang="en-GB" sz="1200" dirty="0">
              <a:latin typeface="Century Gothic" panose="020B0502020202020204" pitchFamily="34" charset="0"/>
            </a:endParaRPr>
          </a:p>
          <a:p>
            <a:r>
              <a:rPr lang="en-GB" sz="1200" dirty="0" smtClean="0">
                <a:latin typeface="Century Gothic" panose="020B0502020202020204" pitchFamily="34" charset="0"/>
              </a:rPr>
              <a:t>It should have a well thought out design that looks good as well as serving its function fully, the fulfilment of the function shouldn’t be compromised by a better looking design it still needs to work properly otherwise the client won’t purchase it.</a:t>
            </a:r>
          </a:p>
        </p:txBody>
      </p:sp>
    </p:spTree>
    <p:extLst>
      <p:ext uri="{BB962C8B-B14F-4D97-AF65-F5344CB8AC3E}">
        <p14:creationId xmlns:p14="http://schemas.microsoft.com/office/powerpoint/2010/main" val="14166539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11kempt\AppData\Local\Microsoft\Windows\Temporary Internet Files\Content.IE5\NCAO6YKP\IMG_0302.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6924" t="13078" b="31088"/>
          <a:stretch/>
        </p:blipFill>
        <p:spPr bwMode="auto">
          <a:xfrm>
            <a:off x="2944416" y="5558483"/>
            <a:ext cx="1721367" cy="82629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016424" y="912168"/>
            <a:ext cx="3096344" cy="3785652"/>
          </a:xfrm>
          <a:prstGeom prst="rect">
            <a:avLst/>
          </a:prstGeom>
          <a:noFill/>
        </p:spPr>
        <p:txBody>
          <a:bodyPr wrap="square" rtlCol="0">
            <a:spAutoFit/>
          </a:bodyPr>
          <a:lstStyle/>
          <a:p>
            <a:r>
              <a:rPr lang="en-GB" sz="1200" u="sng" dirty="0" smtClean="0">
                <a:latin typeface="Century Gothic" panose="020B0502020202020204" pitchFamily="34" charset="0"/>
                <a:ea typeface="Batang" panose="02030600000101010101" pitchFamily="18" charset="-127"/>
              </a:rPr>
              <a:t>STRENGTHS:</a:t>
            </a:r>
          </a:p>
          <a:p>
            <a:pPr marL="171450" indent="-171450">
              <a:buFont typeface="Arial" panose="020B0604020202020204" pitchFamily="34" charset="0"/>
              <a:buChar char="•"/>
            </a:pPr>
            <a:r>
              <a:rPr lang="en-GB" sz="1200" u="sng" dirty="0" smtClean="0">
                <a:latin typeface="Century Gothic" panose="020B0502020202020204" pitchFamily="34" charset="0"/>
                <a:ea typeface="Batang" panose="02030600000101010101" pitchFamily="18" charset="-127"/>
              </a:rPr>
              <a:t>Aesthetics </a:t>
            </a:r>
            <a:r>
              <a:rPr lang="en-GB" sz="1200" dirty="0" smtClean="0">
                <a:latin typeface="Century Gothic" panose="020B0502020202020204" pitchFamily="34" charset="0"/>
                <a:ea typeface="Batang" panose="02030600000101010101" pitchFamily="18" charset="-127"/>
              </a:rPr>
              <a:t>– it is brightly coloured and attracts the attention of end users, the bright pink makes it quirky and eccentric.</a:t>
            </a:r>
          </a:p>
          <a:p>
            <a:pPr marL="171450" indent="-171450">
              <a:buFont typeface="Arial" panose="020B0604020202020204" pitchFamily="34" charset="0"/>
              <a:buChar char="•"/>
            </a:pPr>
            <a:r>
              <a:rPr lang="en-GB" sz="1200" u="sng" dirty="0" smtClean="0">
                <a:latin typeface="Century Gothic" panose="020B0502020202020204" pitchFamily="34" charset="0"/>
                <a:ea typeface="Batang" panose="02030600000101010101" pitchFamily="18" charset="-127"/>
              </a:rPr>
              <a:t>Ergonomics </a:t>
            </a:r>
            <a:r>
              <a:rPr lang="en-GB" sz="1200" dirty="0" smtClean="0">
                <a:latin typeface="Century Gothic" panose="020B0502020202020204" pitchFamily="34" charset="0"/>
                <a:ea typeface="Batang" panose="02030600000101010101" pitchFamily="18" charset="-127"/>
              </a:rPr>
              <a:t>– the handle is curved so that it is wider at the bottom and fits into the shape of a palm.</a:t>
            </a:r>
          </a:p>
          <a:p>
            <a:pPr marL="171450" indent="-171450">
              <a:buFont typeface="Arial" panose="020B0604020202020204" pitchFamily="34" charset="0"/>
              <a:buChar char="•"/>
            </a:pPr>
            <a:r>
              <a:rPr lang="en-GB" sz="1200" u="sng" dirty="0" smtClean="0">
                <a:latin typeface="Century Gothic" panose="020B0502020202020204" pitchFamily="34" charset="0"/>
                <a:ea typeface="Batang" panose="02030600000101010101" pitchFamily="18" charset="-127"/>
              </a:rPr>
              <a:t>Materials</a:t>
            </a:r>
            <a:r>
              <a:rPr lang="en-GB" sz="1200" dirty="0" smtClean="0">
                <a:latin typeface="Century Gothic" panose="020B0502020202020204" pitchFamily="34" charset="0"/>
                <a:ea typeface="Batang" panose="02030600000101010101" pitchFamily="18" charset="-127"/>
              </a:rPr>
              <a:t> – the stainless steel of the scoop will last a long time and wont be damaged from being exposed to the cold ice cream all the time. </a:t>
            </a:r>
          </a:p>
          <a:p>
            <a:pPr marL="171450" indent="-171450">
              <a:buFont typeface="Arial" panose="020B0604020202020204" pitchFamily="34" charset="0"/>
              <a:buChar char="•"/>
            </a:pPr>
            <a:r>
              <a:rPr lang="en-GB" sz="1200" u="sng" dirty="0" smtClean="0">
                <a:latin typeface="Century Gothic" panose="020B0502020202020204" pitchFamily="34" charset="0"/>
                <a:ea typeface="Batang" panose="02030600000101010101" pitchFamily="18" charset="-127"/>
              </a:rPr>
              <a:t>Cost</a:t>
            </a:r>
            <a:r>
              <a:rPr lang="en-GB" sz="1200" dirty="0" smtClean="0">
                <a:latin typeface="Century Gothic" panose="020B0502020202020204" pitchFamily="34" charset="0"/>
                <a:ea typeface="Batang" panose="02030600000101010101" pitchFamily="18" charset="-127"/>
              </a:rPr>
              <a:t> – the product is good value for money(£2) which makes it appealing to purchase as it is so low.</a:t>
            </a:r>
          </a:p>
          <a:p>
            <a:pPr marL="171450" indent="-171450">
              <a:buFont typeface="Arial" panose="020B0604020202020204" pitchFamily="34" charset="0"/>
              <a:buChar char="•"/>
            </a:pPr>
            <a:r>
              <a:rPr lang="en-GB" sz="1200" u="sng" dirty="0" smtClean="0">
                <a:latin typeface="Century Gothic" panose="020B0502020202020204" pitchFamily="34" charset="0"/>
                <a:ea typeface="Batang" panose="02030600000101010101" pitchFamily="18" charset="-127"/>
              </a:rPr>
              <a:t>Durability </a:t>
            </a:r>
            <a:r>
              <a:rPr lang="en-GB" sz="1200" dirty="0" smtClean="0">
                <a:latin typeface="Century Gothic" panose="020B0502020202020204" pitchFamily="34" charset="0"/>
                <a:ea typeface="Batang" panose="02030600000101010101" pitchFamily="18" charset="-127"/>
              </a:rPr>
              <a:t>- the handle is strong and will last a long time without wear. The stainless steel at the top of the handle gives strength to the narrow top section which wraps around it.</a:t>
            </a:r>
            <a:endParaRPr lang="en-GB" sz="1200" u="sng" dirty="0" smtClean="0">
              <a:latin typeface="Century Gothic" panose="020B0502020202020204" pitchFamily="34" charset="0"/>
              <a:ea typeface="Batang" panose="02030600000101010101" pitchFamily="18" charset="-127"/>
            </a:endParaRPr>
          </a:p>
        </p:txBody>
      </p:sp>
      <p:sp>
        <p:nvSpPr>
          <p:cNvPr id="6" name="TextBox 5"/>
          <p:cNvSpPr txBox="1"/>
          <p:nvPr/>
        </p:nvSpPr>
        <p:spPr>
          <a:xfrm>
            <a:off x="424136" y="1200200"/>
            <a:ext cx="2592288" cy="5262979"/>
          </a:xfrm>
          <a:prstGeom prst="rect">
            <a:avLst/>
          </a:prstGeom>
          <a:noFill/>
        </p:spPr>
        <p:txBody>
          <a:bodyPr wrap="square" rtlCol="0">
            <a:spAutoFit/>
          </a:bodyPr>
          <a:lstStyle/>
          <a:p>
            <a:r>
              <a:rPr lang="en-GB" sz="1200" u="sng" dirty="0" smtClean="0">
                <a:latin typeface="Century Gothic" panose="020B0502020202020204" pitchFamily="34" charset="0"/>
                <a:ea typeface="Batang" panose="02030600000101010101" pitchFamily="18" charset="-127"/>
              </a:rPr>
              <a:t>WEAKNESSES:</a:t>
            </a:r>
          </a:p>
          <a:p>
            <a:pPr marL="171450" indent="-171450">
              <a:buFont typeface="Arial" panose="020B0604020202020204" pitchFamily="34" charset="0"/>
              <a:buChar char="•"/>
            </a:pPr>
            <a:r>
              <a:rPr lang="en-GB" sz="1200" u="sng" dirty="0" smtClean="0">
                <a:latin typeface="Century Gothic" panose="020B0502020202020204" pitchFamily="34" charset="0"/>
                <a:ea typeface="Batang" panose="02030600000101010101" pitchFamily="18" charset="-127"/>
              </a:rPr>
              <a:t>Function</a:t>
            </a:r>
            <a:r>
              <a:rPr lang="en-GB" sz="1200" dirty="0" smtClean="0">
                <a:latin typeface="Century Gothic" panose="020B0502020202020204" pitchFamily="34" charset="0"/>
                <a:ea typeface="Batang" panose="02030600000101010101" pitchFamily="18" charset="-127"/>
              </a:rPr>
              <a:t> – the scoop shouldn’t get ice cream onto the users hands, but it goes up the handle and onto their fingers.</a:t>
            </a:r>
          </a:p>
          <a:p>
            <a:pPr marL="171450" indent="-171450">
              <a:buFont typeface="Arial" panose="020B0604020202020204" pitchFamily="34" charset="0"/>
              <a:buChar char="•"/>
            </a:pPr>
            <a:r>
              <a:rPr lang="en-GB" sz="1200" u="sng" dirty="0" smtClean="0">
                <a:latin typeface="Century Gothic" panose="020B0502020202020204" pitchFamily="34" charset="0"/>
                <a:ea typeface="Batang" panose="02030600000101010101" pitchFamily="18" charset="-127"/>
              </a:rPr>
              <a:t>Ergonomics</a:t>
            </a:r>
            <a:r>
              <a:rPr lang="en-GB" sz="1200" dirty="0" smtClean="0">
                <a:latin typeface="Century Gothic" panose="020B0502020202020204" pitchFamily="34" charset="0"/>
                <a:ea typeface="Batang" panose="02030600000101010101" pitchFamily="18" charset="-127"/>
              </a:rPr>
              <a:t> – there is no where for the users to rest their index finger and thumb which prevents them from applying pressure whilst scooping. It also means that they have to put their finger on the actual scoop and ice cream goes up their hand. The top of the handle is too narrow and the length isn't suitable for different hands, it only fits small hands.</a:t>
            </a:r>
          </a:p>
          <a:p>
            <a:pPr marL="171450" indent="-171450">
              <a:buFont typeface="Arial" panose="020B0604020202020204" pitchFamily="34" charset="0"/>
              <a:buChar char="•"/>
            </a:pPr>
            <a:r>
              <a:rPr lang="en-GB" sz="1200" u="sng" dirty="0" smtClean="0">
                <a:latin typeface="Century Gothic" panose="020B0502020202020204" pitchFamily="34" charset="0"/>
                <a:ea typeface="Batang" panose="02030600000101010101" pitchFamily="18" charset="-127"/>
              </a:rPr>
              <a:t>Manufacturing</a:t>
            </a:r>
            <a:r>
              <a:rPr lang="en-GB" sz="1200" dirty="0" smtClean="0">
                <a:latin typeface="Century Gothic" panose="020B0502020202020204" pitchFamily="34" charset="0"/>
                <a:ea typeface="Batang" panose="02030600000101010101" pitchFamily="18" charset="-127"/>
              </a:rPr>
              <a:t> – produced in china which means transportation will damage the environment, cheap labour and cheap materials.</a:t>
            </a:r>
          </a:p>
          <a:p>
            <a:pPr marL="171450" indent="-171450">
              <a:buFont typeface="Arial" panose="020B0604020202020204" pitchFamily="34" charset="0"/>
              <a:buChar char="•"/>
            </a:pPr>
            <a:r>
              <a:rPr lang="en-GB" sz="1200" u="sng" dirty="0" smtClean="0">
                <a:latin typeface="Century Gothic" panose="020B0502020202020204" pitchFamily="34" charset="0"/>
                <a:ea typeface="Batang" panose="02030600000101010101" pitchFamily="18" charset="-127"/>
              </a:rPr>
              <a:t>Materials</a:t>
            </a:r>
            <a:r>
              <a:rPr lang="en-GB" sz="1200" dirty="0" smtClean="0">
                <a:latin typeface="Century Gothic" panose="020B0502020202020204" pitchFamily="34" charset="0"/>
                <a:ea typeface="Batang" panose="02030600000101010101" pitchFamily="18" charset="-127"/>
              </a:rPr>
              <a:t> – the texture of the ABS plastic makes it hard to hold when applying lots of pressure, its quite slippery.</a:t>
            </a:r>
            <a:endParaRPr lang="en-GB" sz="1200" dirty="0">
              <a:latin typeface="Century Gothic" panose="020B0502020202020204" pitchFamily="34" charset="0"/>
              <a:ea typeface="Batang" panose="02030600000101010101" pitchFamily="18" charset="-127"/>
            </a:endParaRPr>
          </a:p>
        </p:txBody>
      </p:sp>
      <p:sp>
        <p:nvSpPr>
          <p:cNvPr id="7" name="TextBox 6"/>
          <p:cNvSpPr txBox="1"/>
          <p:nvPr/>
        </p:nvSpPr>
        <p:spPr>
          <a:xfrm>
            <a:off x="424136" y="184537"/>
            <a:ext cx="3620706" cy="1015663"/>
          </a:xfrm>
          <a:prstGeom prst="rect">
            <a:avLst/>
          </a:prstGeom>
          <a:noFill/>
        </p:spPr>
        <p:txBody>
          <a:bodyPr wrap="square" rtlCol="0">
            <a:spAutoFit/>
          </a:bodyPr>
          <a:lstStyle/>
          <a:p>
            <a:r>
              <a:rPr lang="en-GB" sz="2000" u="sng" dirty="0" smtClean="0">
                <a:latin typeface="Century Gothic" panose="020B0502020202020204" pitchFamily="34" charset="0"/>
              </a:rPr>
              <a:t>STRENGTHS AND WEAKNESSES OF ORIGINAL PRODUCT</a:t>
            </a:r>
            <a:endParaRPr lang="en-GB" sz="2000" u="sng" dirty="0">
              <a:latin typeface="Century Gothic" panose="020B0502020202020204" pitchFamily="34" charset="0"/>
            </a:endParaRPr>
          </a:p>
        </p:txBody>
      </p:sp>
      <p:sp>
        <p:nvSpPr>
          <p:cNvPr id="8" name="Rectangle 7"/>
          <p:cNvSpPr/>
          <p:nvPr/>
        </p:nvSpPr>
        <p:spPr>
          <a:xfrm>
            <a:off x="3376464" y="81171"/>
            <a:ext cx="7060922" cy="830997"/>
          </a:xfrm>
          <a:prstGeom prst="rect">
            <a:avLst/>
          </a:prstGeom>
        </p:spPr>
        <p:txBody>
          <a:bodyPr wrap="square">
            <a:spAutoFit/>
          </a:bodyPr>
          <a:lstStyle/>
          <a:p>
            <a:pPr algn="ctr"/>
            <a:r>
              <a:rPr lang="en-GB" sz="2400" u="sng" dirty="0" smtClean="0">
                <a:latin typeface="Century Gothic" panose="020B0502020202020204" pitchFamily="34" charset="0"/>
                <a:ea typeface="Batang" panose="02030600000101010101" pitchFamily="18" charset="-127"/>
              </a:rPr>
              <a:t>STRENGTHS AND WEAKNESSES COMPARISON WITH EXISTING PRODUCTS…</a:t>
            </a:r>
            <a:endParaRPr lang="en-GB" b="1" u="sng" dirty="0">
              <a:latin typeface="Batang" panose="02030600000101010101" pitchFamily="18" charset="-127"/>
              <a:ea typeface="Batang" panose="02030600000101010101" pitchFamily="18" charset="-127"/>
            </a:endParaRPr>
          </a:p>
        </p:txBody>
      </p:sp>
      <p:pic>
        <p:nvPicPr>
          <p:cNvPr id="10" name="Picture 8" descr="C:\Users\11kempt\AppData\Local\Microsoft\Windows\Temporary Internet Files\Content.IE5\9AITIIHR\IMG_0510.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0069"/>
          <a:stretch/>
        </p:blipFill>
        <p:spPr bwMode="auto">
          <a:xfrm rot="5400000">
            <a:off x="10180767" y="680865"/>
            <a:ext cx="1996390" cy="134653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7768952" y="874750"/>
            <a:ext cx="2473728" cy="338554"/>
          </a:xfrm>
          <a:prstGeom prst="rect">
            <a:avLst/>
          </a:prstGeom>
          <a:noFill/>
        </p:spPr>
        <p:txBody>
          <a:bodyPr wrap="square" rtlCol="0">
            <a:spAutoFit/>
          </a:bodyPr>
          <a:lstStyle/>
          <a:p>
            <a:r>
              <a:rPr lang="en-GB" sz="1600" u="sng" dirty="0" smtClean="0">
                <a:latin typeface="Century Gothic" panose="020B0502020202020204" pitchFamily="34" charset="0"/>
                <a:ea typeface="Batang" panose="02030600000101010101" pitchFamily="18" charset="-127"/>
              </a:rPr>
              <a:t>…ICE CREAM SCOOP 1</a:t>
            </a:r>
            <a:endParaRPr lang="en-GB" sz="1600" u="sng" dirty="0">
              <a:latin typeface="Century Gothic" panose="020B0502020202020204" pitchFamily="34" charset="0"/>
              <a:ea typeface="Batang" panose="02030600000101010101" pitchFamily="18" charset="-127"/>
            </a:endParaRPr>
          </a:p>
        </p:txBody>
      </p:sp>
      <p:sp>
        <p:nvSpPr>
          <p:cNvPr id="12" name="TextBox 11"/>
          <p:cNvSpPr txBox="1"/>
          <p:nvPr/>
        </p:nvSpPr>
        <p:spPr>
          <a:xfrm>
            <a:off x="7984976" y="2424336"/>
            <a:ext cx="2700904" cy="1015663"/>
          </a:xfrm>
          <a:prstGeom prst="rect">
            <a:avLst/>
          </a:prstGeom>
          <a:noFill/>
        </p:spPr>
        <p:txBody>
          <a:bodyPr wrap="square" rtlCol="0">
            <a:spAutoFit/>
          </a:bodyPr>
          <a:lstStyle/>
          <a:p>
            <a:r>
              <a:rPr lang="en-GB" sz="1200" dirty="0" smtClean="0">
                <a:latin typeface="Century Gothic" panose="020B0502020202020204" pitchFamily="34" charset="0"/>
                <a:ea typeface="Batang" panose="02030600000101010101" pitchFamily="18" charset="-127"/>
              </a:rPr>
              <a:t>Aesthetics: the colours are different greys and they compliment each other </a:t>
            </a:r>
            <a:r>
              <a:rPr lang="en-GB" sz="1200" dirty="0" smtClean="0">
                <a:solidFill>
                  <a:srgbClr val="FF0066"/>
                </a:solidFill>
                <a:latin typeface="Century Gothic" panose="020B0502020202020204" pitchFamily="34" charset="0"/>
                <a:ea typeface="Batang" panose="02030600000101010101" pitchFamily="18" charset="-127"/>
              </a:rPr>
              <a:t>but it isn’t bold</a:t>
            </a:r>
            <a:r>
              <a:rPr lang="en-GB" sz="1200" dirty="0" smtClean="0">
                <a:latin typeface="Century Gothic" panose="020B0502020202020204" pitchFamily="34" charset="0"/>
                <a:ea typeface="Batang" panose="02030600000101010101" pitchFamily="18" charset="-127"/>
              </a:rPr>
              <a:t>, the original is brightly coloured to attract attention.</a:t>
            </a:r>
            <a:endParaRPr lang="en-GB" sz="1200" dirty="0">
              <a:latin typeface="Century Gothic" panose="020B0502020202020204" pitchFamily="34" charset="0"/>
              <a:ea typeface="Batang" panose="02030600000101010101" pitchFamily="18" charset="-127"/>
            </a:endParaRPr>
          </a:p>
        </p:txBody>
      </p:sp>
      <p:pic>
        <p:nvPicPr>
          <p:cNvPr id="13" name="Picture 6" descr="C:\Users\11kempt\AppData\Local\Microsoft\Windows\Temporary Internet Files\Content.IE5\CHIDKBMV\IMG_0508.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2259" r="10170" b="19320"/>
          <a:stretch/>
        </p:blipFill>
        <p:spPr bwMode="auto">
          <a:xfrm>
            <a:off x="6274689" y="3949701"/>
            <a:ext cx="1836398" cy="120236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7" descr="C:\Users\11kempt\AppData\Local\Microsoft\Windows\Temporary Internet Files\Content.IE5\C2Q0W2PH\IMG_0509.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6817" t="16835" r="10797" b="14151"/>
          <a:stretch/>
        </p:blipFill>
        <p:spPr bwMode="auto">
          <a:xfrm rot="5400000">
            <a:off x="10476018" y="4082638"/>
            <a:ext cx="1948515" cy="1224199"/>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10613872" y="2448143"/>
            <a:ext cx="1691584" cy="1200329"/>
          </a:xfrm>
          <a:prstGeom prst="rect">
            <a:avLst/>
          </a:prstGeom>
          <a:noFill/>
        </p:spPr>
        <p:txBody>
          <a:bodyPr wrap="square" rtlCol="0">
            <a:spAutoFit/>
          </a:bodyPr>
          <a:lstStyle/>
          <a:p>
            <a:r>
              <a:rPr lang="en-GB" sz="1200" dirty="0" smtClean="0">
                <a:latin typeface="Century Gothic" panose="020B0502020202020204" pitchFamily="34" charset="0"/>
                <a:ea typeface="Batang" panose="02030600000101010101" pitchFamily="18" charset="-127"/>
              </a:rPr>
              <a:t>Function: this ice cream has the same purpose and </a:t>
            </a:r>
            <a:r>
              <a:rPr lang="en-GB" sz="1200" dirty="0" smtClean="0">
                <a:solidFill>
                  <a:srgbClr val="00B050"/>
                </a:solidFill>
                <a:latin typeface="Century Gothic" panose="020B0502020202020204" pitchFamily="34" charset="0"/>
                <a:ea typeface="Batang" panose="02030600000101010101" pitchFamily="18" charset="-127"/>
              </a:rPr>
              <a:t>it has a larger capacity than the original product</a:t>
            </a:r>
            <a:r>
              <a:rPr lang="en-GB" sz="1200" dirty="0" smtClean="0">
                <a:latin typeface="Century Gothic" panose="020B0502020202020204" pitchFamily="34" charset="0"/>
                <a:ea typeface="Batang" panose="02030600000101010101" pitchFamily="18" charset="-127"/>
              </a:rPr>
              <a:t>. </a:t>
            </a:r>
            <a:endParaRPr lang="en-GB" sz="1200" dirty="0">
              <a:latin typeface="Century Gothic" panose="020B0502020202020204" pitchFamily="34" charset="0"/>
              <a:ea typeface="Batang" panose="02030600000101010101" pitchFamily="18" charset="-127"/>
            </a:endParaRPr>
          </a:p>
        </p:txBody>
      </p:sp>
      <p:sp>
        <p:nvSpPr>
          <p:cNvPr id="17" name="TextBox 16"/>
          <p:cNvSpPr txBox="1"/>
          <p:nvPr/>
        </p:nvSpPr>
        <p:spPr>
          <a:xfrm>
            <a:off x="7554769" y="5832519"/>
            <a:ext cx="4606671" cy="1200329"/>
          </a:xfrm>
          <a:prstGeom prst="rect">
            <a:avLst/>
          </a:prstGeom>
          <a:noFill/>
          <a:ln w="38100">
            <a:solidFill>
              <a:srgbClr val="990033"/>
            </a:solidFill>
          </a:ln>
        </p:spPr>
        <p:txBody>
          <a:bodyPr wrap="square" rtlCol="0">
            <a:spAutoFit/>
          </a:bodyPr>
          <a:lstStyle/>
          <a:p>
            <a:r>
              <a:rPr lang="en-GB" sz="1200" dirty="0" smtClean="0">
                <a:latin typeface="Century Gothic" panose="020B0502020202020204" pitchFamily="34" charset="0"/>
                <a:ea typeface="Batang" panose="02030600000101010101" pitchFamily="18" charset="-127"/>
              </a:rPr>
              <a:t>Conclusion: overall this product is successful because it considers the comfort of the user, carries out the function well and uses suitable materials. It may cost more than the original but it has more features that suit the end users needs. It could be more colourful to encourage more buyers.</a:t>
            </a:r>
            <a:endParaRPr lang="en-GB" sz="1200" dirty="0">
              <a:latin typeface="Century Gothic" panose="020B0502020202020204" pitchFamily="34" charset="0"/>
              <a:ea typeface="Batang" panose="02030600000101010101" pitchFamily="18" charset="-127"/>
            </a:endParaRPr>
          </a:p>
        </p:txBody>
      </p:sp>
      <p:sp>
        <p:nvSpPr>
          <p:cNvPr id="18" name="TextBox 17"/>
          <p:cNvSpPr txBox="1"/>
          <p:nvPr/>
        </p:nvSpPr>
        <p:spPr>
          <a:xfrm>
            <a:off x="6184776" y="2640360"/>
            <a:ext cx="1842592" cy="1200329"/>
          </a:xfrm>
          <a:prstGeom prst="rect">
            <a:avLst/>
          </a:prstGeom>
          <a:noFill/>
        </p:spPr>
        <p:txBody>
          <a:bodyPr wrap="square" rtlCol="0">
            <a:spAutoFit/>
          </a:bodyPr>
          <a:lstStyle/>
          <a:p>
            <a:r>
              <a:rPr lang="en-GB" sz="1200" dirty="0" smtClean="0">
                <a:latin typeface="Century Gothic" panose="020B0502020202020204" pitchFamily="34" charset="0"/>
                <a:ea typeface="Batang" panose="02030600000101010101" pitchFamily="18" charset="-127"/>
              </a:rPr>
              <a:t>Manufacturing:</a:t>
            </a:r>
            <a:r>
              <a:rPr lang="en-GB" sz="1200" dirty="0" smtClean="0">
                <a:solidFill>
                  <a:srgbClr val="FF0066"/>
                </a:solidFill>
                <a:latin typeface="Century Gothic" panose="020B0502020202020204" pitchFamily="34" charset="0"/>
                <a:ea typeface="Batang" panose="02030600000101010101" pitchFamily="18" charset="-127"/>
              </a:rPr>
              <a:t> the two types of plastic will make the manufacture process more complex than that of the original</a:t>
            </a:r>
            <a:r>
              <a:rPr lang="en-GB" sz="1200" dirty="0" smtClean="0">
                <a:latin typeface="Century Gothic" panose="020B0502020202020204" pitchFamily="34" charset="0"/>
                <a:ea typeface="Batang" panose="02030600000101010101" pitchFamily="18" charset="-127"/>
              </a:rPr>
              <a:t>. </a:t>
            </a:r>
            <a:endParaRPr lang="en-GB" sz="1200" dirty="0">
              <a:latin typeface="Century Gothic" panose="020B0502020202020204" pitchFamily="34" charset="0"/>
              <a:ea typeface="Batang" panose="02030600000101010101" pitchFamily="18" charset="-127"/>
            </a:endParaRPr>
          </a:p>
        </p:txBody>
      </p:sp>
      <p:sp>
        <p:nvSpPr>
          <p:cNvPr id="19" name="TextBox 18"/>
          <p:cNvSpPr txBox="1"/>
          <p:nvPr/>
        </p:nvSpPr>
        <p:spPr>
          <a:xfrm>
            <a:off x="8273008" y="3504456"/>
            <a:ext cx="2565169" cy="1200329"/>
          </a:xfrm>
          <a:prstGeom prst="rect">
            <a:avLst/>
          </a:prstGeom>
          <a:noFill/>
        </p:spPr>
        <p:txBody>
          <a:bodyPr wrap="square" rtlCol="0">
            <a:spAutoFit/>
          </a:bodyPr>
          <a:lstStyle/>
          <a:p>
            <a:r>
              <a:rPr lang="en-GB" sz="1200" dirty="0" smtClean="0">
                <a:latin typeface="Century Gothic" panose="020B0502020202020204" pitchFamily="34" charset="0"/>
                <a:ea typeface="Batang" panose="02030600000101010101" pitchFamily="18" charset="-127"/>
              </a:rPr>
              <a:t>Cost: </a:t>
            </a:r>
            <a:r>
              <a:rPr lang="en-GB" sz="1200" dirty="0" smtClean="0">
                <a:solidFill>
                  <a:srgbClr val="FF0066"/>
                </a:solidFill>
                <a:latin typeface="Century Gothic" panose="020B0502020202020204" pitchFamily="34" charset="0"/>
                <a:ea typeface="Batang" panose="02030600000101010101" pitchFamily="18" charset="-127"/>
              </a:rPr>
              <a:t>this product is larger than the original so requires more materials and the cost will be higher</a:t>
            </a:r>
            <a:r>
              <a:rPr lang="en-GB" sz="1200" dirty="0" smtClean="0">
                <a:latin typeface="Century Gothic" panose="020B0502020202020204" pitchFamily="34" charset="0"/>
                <a:ea typeface="Batang" panose="02030600000101010101" pitchFamily="18" charset="-127"/>
              </a:rPr>
              <a:t>, </a:t>
            </a:r>
            <a:r>
              <a:rPr lang="en-GB" sz="1200" dirty="0" smtClean="0">
                <a:solidFill>
                  <a:srgbClr val="00B050"/>
                </a:solidFill>
                <a:latin typeface="Century Gothic" panose="020B0502020202020204" pitchFamily="34" charset="0"/>
                <a:ea typeface="Batang" panose="02030600000101010101" pitchFamily="18" charset="-127"/>
              </a:rPr>
              <a:t>however it has the silicone grip where the original doesn’t.</a:t>
            </a:r>
          </a:p>
        </p:txBody>
      </p:sp>
      <p:sp>
        <p:nvSpPr>
          <p:cNvPr id="20" name="TextBox 19"/>
          <p:cNvSpPr txBox="1"/>
          <p:nvPr/>
        </p:nvSpPr>
        <p:spPr>
          <a:xfrm>
            <a:off x="6142492" y="1230972"/>
            <a:ext cx="4100188" cy="1384995"/>
          </a:xfrm>
          <a:prstGeom prst="rect">
            <a:avLst/>
          </a:prstGeom>
          <a:noFill/>
        </p:spPr>
        <p:txBody>
          <a:bodyPr wrap="square" rtlCol="0">
            <a:spAutoFit/>
          </a:bodyPr>
          <a:lstStyle/>
          <a:p>
            <a:r>
              <a:rPr lang="en-GB" sz="1200" dirty="0" smtClean="0">
                <a:latin typeface="Century Gothic" panose="020B0502020202020204" pitchFamily="34" charset="0"/>
                <a:ea typeface="Batang" panose="02030600000101010101" pitchFamily="18" charset="-127"/>
              </a:rPr>
              <a:t>Ergonomics: </a:t>
            </a:r>
            <a:r>
              <a:rPr lang="en-GB" sz="1200" dirty="0" smtClean="0">
                <a:solidFill>
                  <a:srgbClr val="00B050"/>
                </a:solidFill>
                <a:latin typeface="Century Gothic" panose="020B0502020202020204" pitchFamily="34" charset="0"/>
                <a:ea typeface="Batang" panose="02030600000101010101" pitchFamily="18" charset="-127"/>
              </a:rPr>
              <a:t>the handle is wider and fits into a hand better than the original, it also has a silicone grip that is raised against the handle and makes it easier to grip. </a:t>
            </a:r>
            <a:r>
              <a:rPr lang="en-GB" sz="1200" dirty="0" smtClean="0">
                <a:latin typeface="Century Gothic" panose="020B0502020202020204" pitchFamily="34" charset="0"/>
                <a:ea typeface="Batang" panose="02030600000101010101" pitchFamily="18" charset="-127"/>
              </a:rPr>
              <a:t>The original doesn’t have any grip however it does change width so that the users thumbs can fit around the top better, </a:t>
            </a:r>
            <a:r>
              <a:rPr lang="en-GB" sz="1200" dirty="0" smtClean="0">
                <a:solidFill>
                  <a:srgbClr val="FF0066"/>
                </a:solidFill>
                <a:latin typeface="Century Gothic" panose="020B0502020202020204" pitchFamily="34" charset="0"/>
                <a:ea typeface="Batang" panose="02030600000101010101" pitchFamily="18" charset="-127"/>
              </a:rPr>
              <a:t>the top of this product is too wide to fit around. </a:t>
            </a:r>
            <a:endParaRPr lang="en-GB" sz="1200" dirty="0">
              <a:solidFill>
                <a:srgbClr val="FF0066"/>
              </a:solidFill>
              <a:latin typeface="Century Gothic" panose="020B0502020202020204" pitchFamily="34" charset="0"/>
              <a:ea typeface="Batang" panose="02030600000101010101" pitchFamily="18" charset="-127"/>
            </a:endParaRPr>
          </a:p>
        </p:txBody>
      </p:sp>
      <p:sp>
        <p:nvSpPr>
          <p:cNvPr id="21" name="TextBox 20"/>
          <p:cNvSpPr txBox="1"/>
          <p:nvPr/>
        </p:nvSpPr>
        <p:spPr>
          <a:xfrm>
            <a:off x="8264374" y="4664135"/>
            <a:ext cx="2600922" cy="1200329"/>
          </a:xfrm>
          <a:prstGeom prst="rect">
            <a:avLst/>
          </a:prstGeom>
          <a:noFill/>
        </p:spPr>
        <p:txBody>
          <a:bodyPr wrap="square" rtlCol="0">
            <a:spAutoFit/>
          </a:bodyPr>
          <a:lstStyle/>
          <a:p>
            <a:r>
              <a:rPr lang="en-GB" sz="1200" dirty="0" smtClean="0">
                <a:latin typeface="Century Gothic" panose="020B0502020202020204" pitchFamily="34" charset="0"/>
                <a:ea typeface="Batang" panose="02030600000101010101" pitchFamily="18" charset="-127"/>
              </a:rPr>
              <a:t>Materials:</a:t>
            </a:r>
            <a:r>
              <a:rPr lang="en-GB" sz="1200" dirty="0" smtClean="0">
                <a:solidFill>
                  <a:srgbClr val="00B050"/>
                </a:solidFill>
                <a:latin typeface="Century Gothic" panose="020B0502020202020204" pitchFamily="34" charset="0"/>
                <a:ea typeface="Batang" panose="02030600000101010101" pitchFamily="18" charset="-127"/>
              </a:rPr>
              <a:t> there is a soft silicone on the front of the handle that goes around the ABS main handle </a:t>
            </a:r>
            <a:r>
              <a:rPr lang="en-GB" sz="1200" dirty="0" smtClean="0">
                <a:latin typeface="Century Gothic" panose="020B0502020202020204" pitchFamily="34" charset="0"/>
                <a:ea typeface="Batang" panose="02030600000101010101" pitchFamily="18" charset="-127"/>
              </a:rPr>
              <a:t>and stainless steel scoop, the pink scoop does not have the soft silicone.</a:t>
            </a:r>
            <a:endParaRPr lang="en-GB" sz="1200" dirty="0">
              <a:latin typeface="Century Gothic" panose="020B0502020202020204" pitchFamily="34" charset="0"/>
              <a:ea typeface="Batang" panose="02030600000101010101" pitchFamily="18" charset="-127"/>
            </a:endParaRPr>
          </a:p>
        </p:txBody>
      </p:sp>
      <p:pic>
        <p:nvPicPr>
          <p:cNvPr id="38" name="Picture 7" descr="C:\Users\11kempt\AppData\Local\Microsoft\Windows\Temporary Internet Files\Content.IE5\JYJ9VFEP\IMG_0298.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b="15680"/>
          <a:stretch/>
        </p:blipFill>
        <p:spPr bwMode="auto">
          <a:xfrm>
            <a:off x="5793207" y="5376665"/>
            <a:ext cx="1543697" cy="936104"/>
          </a:xfrm>
          <a:prstGeom prst="rect">
            <a:avLst/>
          </a:prstGeom>
          <a:noFill/>
          <a:extLst>
            <a:ext uri="{909E8E84-426E-40DD-AFC4-6F175D3DCCD1}">
              <a14:hiddenFill xmlns:a14="http://schemas.microsoft.com/office/drawing/2010/main">
                <a:solidFill>
                  <a:srgbClr val="FFFFFF"/>
                </a:solidFill>
              </a14:hiddenFill>
            </a:ext>
          </a:extLst>
        </p:spPr>
      </p:pic>
      <p:pic>
        <p:nvPicPr>
          <p:cNvPr id="22530" name="Picture 2" descr="https://attachment.outlook.office.net/owa/tarakemp8@hotmail.co.uk/service.svc/s/GetAttachmentThumbnail?id=AQMkADAwATYwMAItZDZjMi05ZjM5LTAwAi0wMAoARgAAA%2BHPJTDVoQVOuZUx%2Fx0XPsIHAI2JhIuBmf5HpEXgbZClMIsAAAIBDAAAAI2JhIuBmf5HpEXgbZClMIsAAACkkKEvAAAAARIAEAC5tTvPemD1SZpizjhW3dS8&amp;thumbnailType=2&amp;X-OWA-CANARY=L77ha8pFZkOyoDrPqr8MxuD3JLZukNQYIjR0Rruad1O7oANuyxfAhpqnd_Y69yO7F93oQ-N0MNE.&amp;token=c4eecc86-5478-4e0e-af37-e232e3bd7668&amp;owa=outlook.live.com&amp;isc=1"/>
          <p:cNvPicPr>
            <a:picLocks noChangeAspect="1" noChangeArrowheads="1"/>
          </p:cNvPicPr>
          <p:nvPr/>
        </p:nvPicPr>
        <p:blipFill>
          <a:blip r:embed="rId8" cstate="print"/>
          <a:srcRect l="10156" t="13542" r="3125" b="5208"/>
          <a:stretch>
            <a:fillRect/>
          </a:stretch>
        </p:blipFill>
        <p:spPr bwMode="auto">
          <a:xfrm rot="5400000">
            <a:off x="236650" y="6751476"/>
            <a:ext cx="1629352" cy="1144950"/>
          </a:xfrm>
          <a:prstGeom prst="rect">
            <a:avLst/>
          </a:prstGeom>
          <a:noFill/>
        </p:spPr>
      </p:pic>
      <p:pic>
        <p:nvPicPr>
          <p:cNvPr id="22532" name="Picture 4" descr="https://attachment.outlook.office.net/owa/tarakemp8@hotmail.co.uk/service.svc/s/GetAttachmentThumbnail?id=AQMkADAwATYwMAItZDZjMi05ZjM5LTAwAi0wMAoARgAAA%2BHPJTDVoQVOuZUx%2Fx0XPsIHAI2JhIuBmf5HpEXgbZClMIsAAAIBDAAAAI2JhIuBmf5HpEXgbZClMIsAAACkkKEvAAAAARIAEAC%2BxQ9N3hcHRZA9zTpZQpSP&amp;thumbnailType=2&amp;X-OWA-CANARY=v94mRuHKQUKJQU5AsvMosZBoUbZukNQYWmaHUM-ynwveBZ_oscKsHBQMWagIzGbwD2IhFWLiOR4.&amp;token=c4eecc86-5478-4e0e-af37-e232e3bd7668&amp;owa=outlook.live.com&amp;isc=1"/>
          <p:cNvPicPr>
            <a:picLocks noChangeAspect="1" noChangeArrowheads="1"/>
          </p:cNvPicPr>
          <p:nvPr/>
        </p:nvPicPr>
        <p:blipFill>
          <a:blip r:embed="rId9" cstate="print"/>
          <a:srcRect l="7258" t="4838"/>
          <a:stretch>
            <a:fillRect/>
          </a:stretch>
        </p:blipFill>
        <p:spPr bwMode="auto">
          <a:xfrm>
            <a:off x="456551" y="8301496"/>
            <a:ext cx="1512168" cy="1163711"/>
          </a:xfrm>
          <a:prstGeom prst="rect">
            <a:avLst/>
          </a:prstGeom>
          <a:noFill/>
        </p:spPr>
      </p:pic>
      <p:pic>
        <p:nvPicPr>
          <p:cNvPr id="22534" name="Picture 6" descr="https://attachment.outlook.office.net/owa/tarakemp8@hotmail.co.uk/service.svc/s/GetAttachmentThumbnail?id=AQMkADAwATYwMAItZDZjMi05ZjM5LTAwAi0wMAoARgAAA%2BHPJTDVoQVOuZUx%2Fx0XPsIHAI2JhIuBmf5HpEXgbZClMIsAAAIBDAAAAI2JhIuBmf5HpEXgbZClMIsAAACkkKEvAAAAARIAEADXBeN%2BFN3%2BS5GQ24zpJDun&amp;thumbnailType=2&amp;X-OWA-CANARY=v94mRuHKQUKJQU5AsvMosZBoUbZukNQYWmaHUM-ynwveBZ_oscKsHBQMWagIzGbwD2IhFWLiOR4.&amp;token=c4eecc86-5478-4e0e-af37-e232e3bd7668&amp;owa=outlook.live.com&amp;isc=1"/>
          <p:cNvPicPr>
            <a:picLocks noChangeAspect="1" noChangeArrowheads="1"/>
          </p:cNvPicPr>
          <p:nvPr/>
        </p:nvPicPr>
        <p:blipFill>
          <a:blip r:embed="rId10" cstate="print"/>
          <a:srcRect t="24074" r="1389"/>
          <a:stretch>
            <a:fillRect/>
          </a:stretch>
        </p:blipFill>
        <p:spPr bwMode="auto">
          <a:xfrm rot="5400000">
            <a:off x="10789592" y="7516001"/>
            <a:ext cx="1605248" cy="926974"/>
          </a:xfrm>
          <a:prstGeom prst="rect">
            <a:avLst/>
          </a:prstGeom>
          <a:noFill/>
        </p:spPr>
      </p:pic>
      <p:pic>
        <p:nvPicPr>
          <p:cNvPr id="22536" name="Picture 8" descr="https://attachment.outlook.office.net/owa/tarakemp8@hotmail.co.uk/service.svc/s/GetAttachmentThumbnail?id=AQMkADAwATYwMAItZDZjMi05ZjM5LTAwAi0wMAoARgAAA%2BHPJTDVoQVOuZUx%2Fx0XPsIHAI2JhIuBmf5HpEXgbZClMIsAAAIBDAAAAI2JhIuBmf5HpEXgbZClMIsAAACkkKEvAAAAARIAEAAhGvmEpbkHSJ8Cbvl4skYn&amp;thumbnailType=2&amp;X-OWA-CANARY=v94mRuHKQUKJQU5AsvMosZBoUbZukNQYWmaHUM-ynwveBZ_oscKsHBQMWagIzGbwD2IhFWLiOR4.&amp;token=c4eecc86-5478-4e0e-af37-e232e3bd7668&amp;owa=outlook.live.com&amp;isc=1"/>
          <p:cNvPicPr>
            <a:picLocks noChangeAspect="1" noChangeArrowheads="1"/>
          </p:cNvPicPr>
          <p:nvPr/>
        </p:nvPicPr>
        <p:blipFill>
          <a:blip r:embed="rId11" cstate="print"/>
          <a:srcRect l="5978" t="9420" r="7065" b="9420"/>
          <a:stretch>
            <a:fillRect/>
          </a:stretch>
        </p:blipFill>
        <p:spPr bwMode="auto">
          <a:xfrm rot="5400000">
            <a:off x="5783068" y="6910434"/>
            <a:ext cx="1584176" cy="1108923"/>
          </a:xfrm>
          <a:prstGeom prst="rect">
            <a:avLst/>
          </a:prstGeom>
          <a:noFill/>
        </p:spPr>
      </p:pic>
      <p:sp>
        <p:nvSpPr>
          <p:cNvPr id="24" name="TextBox 23"/>
          <p:cNvSpPr txBox="1"/>
          <p:nvPr/>
        </p:nvSpPr>
        <p:spPr>
          <a:xfrm>
            <a:off x="2126872" y="6550278"/>
            <a:ext cx="2473728" cy="338554"/>
          </a:xfrm>
          <a:prstGeom prst="rect">
            <a:avLst/>
          </a:prstGeom>
          <a:noFill/>
        </p:spPr>
        <p:txBody>
          <a:bodyPr wrap="square" rtlCol="0">
            <a:spAutoFit/>
          </a:bodyPr>
          <a:lstStyle/>
          <a:p>
            <a:r>
              <a:rPr lang="en-GB" sz="1600" u="sng" dirty="0" smtClean="0">
                <a:latin typeface="Century Gothic" panose="020B0502020202020204" pitchFamily="34" charset="0"/>
                <a:ea typeface="Batang" panose="02030600000101010101" pitchFamily="18" charset="-127"/>
              </a:rPr>
              <a:t>…SCREW DRIVER</a:t>
            </a:r>
            <a:endParaRPr lang="en-GB" sz="1600" u="sng" dirty="0">
              <a:latin typeface="Century Gothic" panose="020B0502020202020204" pitchFamily="34" charset="0"/>
              <a:ea typeface="Batang" panose="02030600000101010101" pitchFamily="18" charset="-127"/>
            </a:endParaRPr>
          </a:p>
        </p:txBody>
      </p:sp>
      <p:sp>
        <p:nvSpPr>
          <p:cNvPr id="2" name="TextBox 1"/>
          <p:cNvSpPr txBox="1"/>
          <p:nvPr/>
        </p:nvSpPr>
        <p:spPr>
          <a:xfrm>
            <a:off x="1648272" y="6871989"/>
            <a:ext cx="2520280" cy="1384995"/>
          </a:xfrm>
          <a:prstGeom prst="rect">
            <a:avLst/>
          </a:prstGeom>
          <a:noFill/>
        </p:spPr>
        <p:txBody>
          <a:bodyPr wrap="square" rtlCol="0">
            <a:spAutoFit/>
          </a:bodyPr>
          <a:lstStyle/>
          <a:p>
            <a:r>
              <a:rPr lang="en-GB" sz="1200" dirty="0" smtClean="0">
                <a:latin typeface="Century Gothic" panose="020B0502020202020204" pitchFamily="34" charset="0"/>
              </a:rPr>
              <a:t>Ergonomics: the handle is wider than the ice cream scoop and it is made out of a soft plastic that provides grip unlike the original. The top has a curve to stop the users thumb slipping up onto the metal.</a:t>
            </a:r>
            <a:endParaRPr lang="en-GB" sz="1200" dirty="0">
              <a:latin typeface="Century Gothic" panose="020B0502020202020204" pitchFamily="34" charset="0"/>
            </a:endParaRPr>
          </a:p>
        </p:txBody>
      </p:sp>
      <p:sp>
        <p:nvSpPr>
          <p:cNvPr id="26" name="TextBox 25"/>
          <p:cNvSpPr txBox="1"/>
          <p:nvPr/>
        </p:nvSpPr>
        <p:spPr>
          <a:xfrm>
            <a:off x="4096544" y="6888832"/>
            <a:ext cx="1924150" cy="1384995"/>
          </a:xfrm>
          <a:prstGeom prst="rect">
            <a:avLst/>
          </a:prstGeom>
          <a:noFill/>
        </p:spPr>
        <p:txBody>
          <a:bodyPr wrap="square" rtlCol="0">
            <a:spAutoFit/>
          </a:bodyPr>
          <a:lstStyle/>
          <a:p>
            <a:r>
              <a:rPr lang="en-GB" sz="1200" dirty="0" smtClean="0">
                <a:latin typeface="Century Gothic" panose="020B0502020202020204" pitchFamily="34" charset="0"/>
              </a:rPr>
              <a:t>Aesthetics: the blue contrasts against the black and makes the grips stand out so they are obvious to the user. The original is just one block colour.</a:t>
            </a:r>
            <a:endParaRPr lang="en-GB" sz="1200" dirty="0">
              <a:latin typeface="Century Gothic" panose="020B0502020202020204" pitchFamily="34" charset="0"/>
            </a:endParaRPr>
          </a:p>
        </p:txBody>
      </p:sp>
      <p:sp>
        <p:nvSpPr>
          <p:cNvPr id="27" name="TextBox 26"/>
          <p:cNvSpPr txBox="1"/>
          <p:nvPr/>
        </p:nvSpPr>
        <p:spPr>
          <a:xfrm>
            <a:off x="2126872" y="8401000"/>
            <a:ext cx="1917970" cy="1015663"/>
          </a:xfrm>
          <a:prstGeom prst="rect">
            <a:avLst/>
          </a:prstGeom>
          <a:noFill/>
        </p:spPr>
        <p:txBody>
          <a:bodyPr wrap="square" rtlCol="0">
            <a:spAutoFit/>
          </a:bodyPr>
          <a:lstStyle/>
          <a:p>
            <a:r>
              <a:rPr lang="en-GB" sz="1200" dirty="0" smtClean="0">
                <a:latin typeface="Century Gothic" panose="020B0502020202020204" pitchFamily="34" charset="0"/>
              </a:rPr>
              <a:t>Function: it is meant for construction and is used in twisting actions instead of pulling like the scoop is.</a:t>
            </a:r>
            <a:endParaRPr lang="en-GB" sz="1200" dirty="0">
              <a:latin typeface="Century Gothic" panose="020B0502020202020204" pitchFamily="34" charset="0"/>
            </a:endParaRPr>
          </a:p>
        </p:txBody>
      </p:sp>
      <p:sp>
        <p:nvSpPr>
          <p:cNvPr id="28" name="TextBox 27"/>
          <p:cNvSpPr txBox="1"/>
          <p:nvPr/>
        </p:nvSpPr>
        <p:spPr>
          <a:xfrm>
            <a:off x="4102724" y="8375519"/>
            <a:ext cx="3003348" cy="1015663"/>
          </a:xfrm>
          <a:prstGeom prst="rect">
            <a:avLst/>
          </a:prstGeom>
          <a:noFill/>
        </p:spPr>
        <p:txBody>
          <a:bodyPr wrap="square" rtlCol="0">
            <a:spAutoFit/>
          </a:bodyPr>
          <a:lstStyle/>
          <a:p>
            <a:r>
              <a:rPr lang="en-GB" sz="1200" dirty="0" smtClean="0">
                <a:latin typeface="Century Gothic" panose="020B0502020202020204" pitchFamily="34" charset="0"/>
              </a:rPr>
              <a:t>Materials: made from a soft silicone with small PVC grips that are hard. The pink ice cream scoop doesn’t contain any silicone to provide grip and is made only out of ABS plastic.</a:t>
            </a:r>
            <a:endParaRPr lang="en-GB" sz="1200" dirty="0">
              <a:latin typeface="Century Gothic" panose="020B0502020202020204" pitchFamily="34" charset="0"/>
            </a:endParaRPr>
          </a:p>
        </p:txBody>
      </p:sp>
      <p:sp>
        <p:nvSpPr>
          <p:cNvPr id="29" name="TextBox 28"/>
          <p:cNvSpPr txBox="1"/>
          <p:nvPr/>
        </p:nvSpPr>
        <p:spPr>
          <a:xfrm>
            <a:off x="7120880" y="7128663"/>
            <a:ext cx="2455730" cy="1200329"/>
          </a:xfrm>
          <a:prstGeom prst="rect">
            <a:avLst/>
          </a:prstGeom>
          <a:noFill/>
        </p:spPr>
        <p:txBody>
          <a:bodyPr wrap="square" rtlCol="0">
            <a:spAutoFit/>
          </a:bodyPr>
          <a:lstStyle/>
          <a:p>
            <a:r>
              <a:rPr lang="en-GB" sz="1200" dirty="0" smtClean="0">
                <a:latin typeface="Century Gothic" panose="020B0502020202020204" pitchFamily="34" charset="0"/>
              </a:rPr>
              <a:t>Cost: this screwdriver costs around £10 which is much more expensive than the original scoop but that is due to the higher quality materials used.</a:t>
            </a:r>
            <a:endParaRPr lang="en-GB" sz="1200" dirty="0">
              <a:latin typeface="Century Gothic" panose="020B0502020202020204" pitchFamily="34" charset="0"/>
            </a:endParaRPr>
          </a:p>
        </p:txBody>
      </p:sp>
      <p:sp>
        <p:nvSpPr>
          <p:cNvPr id="30" name="TextBox 29"/>
          <p:cNvSpPr txBox="1"/>
          <p:nvPr/>
        </p:nvSpPr>
        <p:spPr>
          <a:xfrm>
            <a:off x="9497144" y="7128663"/>
            <a:ext cx="1736073" cy="1200329"/>
          </a:xfrm>
          <a:prstGeom prst="rect">
            <a:avLst/>
          </a:prstGeom>
          <a:noFill/>
        </p:spPr>
        <p:txBody>
          <a:bodyPr wrap="square" rtlCol="0">
            <a:spAutoFit/>
          </a:bodyPr>
          <a:lstStyle/>
          <a:p>
            <a:r>
              <a:rPr lang="en-GB" sz="1200" dirty="0" smtClean="0">
                <a:latin typeface="Century Gothic" panose="020B0502020202020204" pitchFamily="34" charset="0"/>
              </a:rPr>
              <a:t>Manufacturing: would be injection moulded into a cast and then the PVC sections added on top.</a:t>
            </a:r>
            <a:endParaRPr lang="en-GB" sz="1200" dirty="0">
              <a:latin typeface="Century Gothic" panose="020B0502020202020204" pitchFamily="34" charset="0"/>
            </a:endParaRPr>
          </a:p>
        </p:txBody>
      </p:sp>
      <p:sp>
        <p:nvSpPr>
          <p:cNvPr id="31" name="TextBox 30"/>
          <p:cNvSpPr txBox="1"/>
          <p:nvPr/>
        </p:nvSpPr>
        <p:spPr>
          <a:xfrm>
            <a:off x="6904856" y="8328992"/>
            <a:ext cx="4223873" cy="1200329"/>
          </a:xfrm>
          <a:prstGeom prst="rect">
            <a:avLst/>
          </a:prstGeom>
          <a:noFill/>
          <a:ln w="38100">
            <a:solidFill>
              <a:srgbClr val="990033"/>
            </a:solidFill>
          </a:ln>
        </p:spPr>
        <p:txBody>
          <a:bodyPr wrap="square" rtlCol="0">
            <a:spAutoFit/>
          </a:bodyPr>
          <a:lstStyle/>
          <a:p>
            <a:r>
              <a:rPr lang="en-GB" sz="1200" dirty="0" smtClean="0">
                <a:latin typeface="Century Gothic" panose="020B0502020202020204" pitchFamily="34" charset="0"/>
                <a:ea typeface="Batang" panose="02030600000101010101" pitchFamily="18" charset="-127"/>
              </a:rPr>
              <a:t>Conclusion: overall this product is successful because it takes into account the users comfort and uses materials that are well suited to the function and ergonomics. In comparison to the scoop it is ergonomically better and despite a higher cost, it is overall of a higher quality than the scoop.</a:t>
            </a:r>
          </a:p>
        </p:txBody>
      </p:sp>
    </p:spTree>
    <p:extLst>
      <p:ext uri="{BB962C8B-B14F-4D97-AF65-F5344CB8AC3E}">
        <p14:creationId xmlns:p14="http://schemas.microsoft.com/office/powerpoint/2010/main" val="2036199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6105" y="630892"/>
            <a:ext cx="5184576" cy="8850228"/>
          </a:xfrm>
          <a:prstGeom prst="rect">
            <a:avLst/>
          </a:prstGeom>
          <a:noFill/>
          <a:ln w="28575">
            <a:solidFill>
              <a:srgbClr val="CC99FF"/>
            </a:solidFill>
          </a:ln>
        </p:spPr>
        <p:txBody>
          <a:bodyPr wrap="square" rtlCol="0">
            <a:spAutoFit/>
          </a:bodyPr>
          <a:lstStyle/>
          <a:p>
            <a:endParaRPr lang="en-GB" dirty="0"/>
          </a:p>
        </p:txBody>
      </p:sp>
      <p:pic>
        <p:nvPicPr>
          <p:cNvPr id="5" name="Picture 1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10537" y="7684989"/>
            <a:ext cx="1760746" cy="132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0"/>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0516"/>
          <a:stretch/>
        </p:blipFill>
        <p:spPr bwMode="auto">
          <a:xfrm rot="5400000">
            <a:off x="3562704" y="7831379"/>
            <a:ext cx="1823541" cy="13319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1"/>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21062"/>
          <a:stretch/>
        </p:blipFill>
        <p:spPr bwMode="auto">
          <a:xfrm>
            <a:off x="3059055" y="4970932"/>
            <a:ext cx="1901585" cy="1125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2512368" y="766357"/>
            <a:ext cx="2592288" cy="2308324"/>
          </a:xfrm>
          <a:prstGeom prst="rect">
            <a:avLst/>
          </a:prstGeom>
          <a:noFill/>
        </p:spPr>
        <p:txBody>
          <a:bodyPr wrap="square" rtlCol="0">
            <a:spAutoFit/>
          </a:bodyPr>
          <a:lstStyle/>
          <a:p>
            <a:r>
              <a:rPr lang="en-GB" sz="1200" dirty="0" smtClean="0">
                <a:latin typeface="Century Gothic" panose="020B0502020202020204" pitchFamily="34" charset="0"/>
                <a:ea typeface="Batang" pitchFamily="18" charset="-127"/>
              </a:rPr>
              <a:t>Function: this is meant for scooping food such a peas out of hot water, which means it doesn’t require as much force to be applied to it as the ice cream scoop does. </a:t>
            </a:r>
            <a:r>
              <a:rPr lang="en-GB" sz="1200" dirty="0" smtClean="0">
                <a:solidFill>
                  <a:srgbClr val="00B050"/>
                </a:solidFill>
                <a:latin typeface="Century Gothic" panose="020B0502020202020204" pitchFamily="34" charset="0"/>
                <a:ea typeface="Batang" pitchFamily="18" charset="-127"/>
              </a:rPr>
              <a:t>It needs to protect the users hands from the contents which it does so with the long handle, whereas the ice cream scoop has a short one and ice cream gets on the user. </a:t>
            </a:r>
            <a:endParaRPr lang="en-GB" sz="1200" dirty="0">
              <a:solidFill>
                <a:srgbClr val="00B050"/>
              </a:solidFill>
              <a:latin typeface="Century Gothic" panose="020B0502020202020204" pitchFamily="34" charset="0"/>
              <a:ea typeface="Batang" pitchFamily="18" charset="-127"/>
            </a:endParaRPr>
          </a:p>
        </p:txBody>
      </p:sp>
      <p:sp>
        <p:nvSpPr>
          <p:cNvPr id="10" name="TextBox 9"/>
          <p:cNvSpPr txBox="1"/>
          <p:nvPr/>
        </p:nvSpPr>
        <p:spPr>
          <a:xfrm>
            <a:off x="215182" y="1174066"/>
            <a:ext cx="2297186" cy="1569660"/>
          </a:xfrm>
          <a:prstGeom prst="rect">
            <a:avLst/>
          </a:prstGeom>
          <a:noFill/>
        </p:spPr>
        <p:txBody>
          <a:bodyPr wrap="square" rtlCol="0">
            <a:spAutoFit/>
          </a:bodyPr>
          <a:lstStyle/>
          <a:p>
            <a:r>
              <a:rPr lang="en-GB" sz="1200" dirty="0" smtClean="0">
                <a:latin typeface="Century Gothic" panose="020B0502020202020204" pitchFamily="34" charset="0"/>
                <a:ea typeface="Batang" pitchFamily="18" charset="-127"/>
              </a:rPr>
              <a:t>Materials</a:t>
            </a:r>
            <a:r>
              <a:rPr lang="en-GB" sz="1200" dirty="0" smtClean="0">
                <a:solidFill>
                  <a:srgbClr val="00B050"/>
                </a:solidFill>
                <a:latin typeface="Century Gothic" panose="020B0502020202020204" pitchFamily="34" charset="0"/>
                <a:ea typeface="Batang" pitchFamily="18" charset="-127"/>
              </a:rPr>
              <a:t>: the main handle is made out of thermosetting plastic and has a layer of silicone over the top for grip. </a:t>
            </a:r>
            <a:r>
              <a:rPr lang="en-GB" sz="1200" dirty="0" smtClean="0">
                <a:latin typeface="Century Gothic" panose="020B0502020202020204" pitchFamily="34" charset="0"/>
                <a:ea typeface="Batang" pitchFamily="18" charset="-127"/>
              </a:rPr>
              <a:t>The ice cream scoop does not contain any silicone and is made of ABS plastic and stainless steel.</a:t>
            </a:r>
            <a:endParaRPr lang="en-GB" sz="1200" dirty="0">
              <a:latin typeface="Century Gothic" panose="020B0502020202020204" pitchFamily="34" charset="0"/>
              <a:ea typeface="Batang" pitchFamily="18" charset="-127"/>
            </a:endParaRPr>
          </a:p>
        </p:txBody>
      </p:sp>
      <p:sp>
        <p:nvSpPr>
          <p:cNvPr id="11" name="TextBox 10"/>
          <p:cNvSpPr txBox="1"/>
          <p:nvPr/>
        </p:nvSpPr>
        <p:spPr>
          <a:xfrm>
            <a:off x="2584376" y="3046274"/>
            <a:ext cx="2592288" cy="1754326"/>
          </a:xfrm>
          <a:prstGeom prst="rect">
            <a:avLst/>
          </a:prstGeom>
          <a:noFill/>
        </p:spPr>
        <p:txBody>
          <a:bodyPr wrap="square" rtlCol="0">
            <a:spAutoFit/>
          </a:bodyPr>
          <a:lstStyle/>
          <a:p>
            <a:r>
              <a:rPr lang="en-GB" sz="1200" dirty="0" smtClean="0">
                <a:latin typeface="Century Gothic" panose="020B0502020202020204" pitchFamily="34" charset="0"/>
                <a:ea typeface="Batang" pitchFamily="18" charset="-127"/>
              </a:rPr>
              <a:t>Aesthetics</a:t>
            </a:r>
            <a:r>
              <a:rPr lang="en-GB" sz="1200" dirty="0" smtClean="0">
                <a:solidFill>
                  <a:srgbClr val="FF0066"/>
                </a:solidFill>
                <a:latin typeface="Century Gothic" panose="020B0502020202020204" pitchFamily="34" charset="0"/>
                <a:ea typeface="Batang" pitchFamily="18" charset="-127"/>
              </a:rPr>
              <a:t>: no decoration to this product, it is very simple and not eye catching – it is plain and only intended to be used and not as a decorative object. </a:t>
            </a:r>
            <a:r>
              <a:rPr lang="en-GB" sz="1200" dirty="0" smtClean="0">
                <a:latin typeface="Century Gothic" panose="020B0502020202020204" pitchFamily="34" charset="0"/>
                <a:ea typeface="Batang" pitchFamily="18" charset="-127"/>
              </a:rPr>
              <a:t>The ice cream scoop is pink and appealing to users who like colour and want to brighten their kitchen. </a:t>
            </a:r>
            <a:endParaRPr lang="en-GB" sz="1200" dirty="0">
              <a:latin typeface="Century Gothic" panose="020B0502020202020204" pitchFamily="34" charset="0"/>
              <a:ea typeface="Batang" pitchFamily="18" charset="-127"/>
            </a:endParaRPr>
          </a:p>
        </p:txBody>
      </p:sp>
      <p:sp>
        <p:nvSpPr>
          <p:cNvPr id="12" name="TextBox 11"/>
          <p:cNvSpPr txBox="1"/>
          <p:nvPr/>
        </p:nvSpPr>
        <p:spPr>
          <a:xfrm>
            <a:off x="208112" y="5225097"/>
            <a:ext cx="2736304" cy="1015663"/>
          </a:xfrm>
          <a:prstGeom prst="rect">
            <a:avLst/>
          </a:prstGeom>
          <a:noFill/>
        </p:spPr>
        <p:txBody>
          <a:bodyPr wrap="square" rtlCol="0">
            <a:spAutoFit/>
          </a:bodyPr>
          <a:lstStyle/>
          <a:p>
            <a:r>
              <a:rPr lang="en-GB" sz="1200" dirty="0" smtClean="0">
                <a:latin typeface="Century Gothic" panose="020B0502020202020204" pitchFamily="34" charset="0"/>
                <a:ea typeface="Batang" pitchFamily="18" charset="-127"/>
              </a:rPr>
              <a:t>Cost: </a:t>
            </a:r>
            <a:r>
              <a:rPr lang="en-GB" sz="1200" dirty="0" smtClean="0">
                <a:solidFill>
                  <a:srgbClr val="FF0066"/>
                </a:solidFill>
                <a:latin typeface="Century Gothic" panose="020B0502020202020204" pitchFamily="34" charset="0"/>
                <a:ea typeface="Batang" pitchFamily="18" charset="-127"/>
              </a:rPr>
              <a:t>the thermosetting plastic and silicone will increase the price and it is more expensive than the ice cream scoop </a:t>
            </a:r>
            <a:r>
              <a:rPr lang="en-GB" sz="1200" dirty="0" smtClean="0">
                <a:latin typeface="Century Gothic" panose="020B0502020202020204" pitchFamily="34" charset="0"/>
                <a:ea typeface="Batang" pitchFamily="18" charset="-127"/>
              </a:rPr>
              <a:t>but it is also larger so requires more materials</a:t>
            </a:r>
            <a:r>
              <a:rPr lang="en-GB" sz="1200" dirty="0" smtClean="0">
                <a:latin typeface="Century Gothic" panose="020B0502020202020204" pitchFamily="34" charset="0"/>
              </a:rPr>
              <a:t>.</a:t>
            </a:r>
            <a:endParaRPr lang="en-GB" sz="1200" dirty="0">
              <a:latin typeface="Century Gothic" panose="020B0502020202020204" pitchFamily="34" charset="0"/>
            </a:endParaRPr>
          </a:p>
        </p:txBody>
      </p:sp>
      <p:sp>
        <p:nvSpPr>
          <p:cNvPr id="13" name="TextBox 12"/>
          <p:cNvSpPr txBox="1"/>
          <p:nvPr/>
        </p:nvSpPr>
        <p:spPr>
          <a:xfrm>
            <a:off x="208112" y="2712368"/>
            <a:ext cx="2088232" cy="2492990"/>
          </a:xfrm>
          <a:prstGeom prst="rect">
            <a:avLst/>
          </a:prstGeom>
          <a:noFill/>
        </p:spPr>
        <p:txBody>
          <a:bodyPr wrap="square" rtlCol="0">
            <a:spAutoFit/>
          </a:bodyPr>
          <a:lstStyle/>
          <a:p>
            <a:r>
              <a:rPr lang="en-GB" sz="1200" dirty="0" smtClean="0">
                <a:latin typeface="Century Gothic" panose="020B0502020202020204" pitchFamily="34" charset="0"/>
                <a:ea typeface="Batang" pitchFamily="18" charset="-127"/>
              </a:rPr>
              <a:t>Ergonomics:</a:t>
            </a:r>
            <a:r>
              <a:rPr lang="en-GB" sz="1200" dirty="0" smtClean="0">
                <a:solidFill>
                  <a:srgbClr val="00B050"/>
                </a:solidFill>
                <a:latin typeface="Century Gothic" panose="020B0502020202020204" pitchFamily="34" charset="0"/>
                <a:ea typeface="Batang" pitchFamily="18" charset="-127"/>
              </a:rPr>
              <a:t> the silicone on the front adds comfort as it is soft on the hand </a:t>
            </a:r>
            <a:r>
              <a:rPr lang="en-GB" sz="1200" dirty="0" smtClean="0">
                <a:latin typeface="Century Gothic" panose="020B0502020202020204" pitchFamily="34" charset="0"/>
                <a:ea typeface="Batang" pitchFamily="18" charset="-127"/>
              </a:rPr>
              <a:t>and also prevents the handle from slipping out of their grip. The </a:t>
            </a:r>
            <a:r>
              <a:rPr lang="en-GB" sz="1200" dirty="0" smtClean="0">
                <a:solidFill>
                  <a:srgbClr val="00B050"/>
                </a:solidFill>
                <a:latin typeface="Century Gothic" panose="020B0502020202020204" pitchFamily="34" charset="0"/>
                <a:ea typeface="Batang" pitchFamily="18" charset="-127"/>
              </a:rPr>
              <a:t>handle is wide and allows different hand sizes to hold it </a:t>
            </a:r>
            <a:r>
              <a:rPr lang="en-GB" sz="1200" dirty="0" smtClean="0">
                <a:latin typeface="Century Gothic" panose="020B0502020202020204" pitchFamily="34" charset="0"/>
                <a:ea typeface="Batang" pitchFamily="18" charset="-127"/>
              </a:rPr>
              <a:t>whereas the ice cream scoop is very narrow and limits use to only people with small hands.</a:t>
            </a:r>
            <a:endParaRPr lang="en-GB" sz="1200" dirty="0">
              <a:latin typeface="Century Gothic" panose="020B0502020202020204" pitchFamily="34" charset="0"/>
              <a:ea typeface="Batang" pitchFamily="18" charset="-127"/>
            </a:endParaRPr>
          </a:p>
        </p:txBody>
      </p:sp>
      <p:sp>
        <p:nvSpPr>
          <p:cNvPr id="14" name="TextBox 13"/>
          <p:cNvSpPr txBox="1"/>
          <p:nvPr/>
        </p:nvSpPr>
        <p:spPr>
          <a:xfrm>
            <a:off x="1648272" y="7470120"/>
            <a:ext cx="2075002" cy="1938992"/>
          </a:xfrm>
          <a:prstGeom prst="rect">
            <a:avLst/>
          </a:prstGeom>
          <a:noFill/>
          <a:ln w="38100">
            <a:solidFill>
              <a:srgbClr val="990033"/>
            </a:solidFill>
          </a:ln>
        </p:spPr>
        <p:txBody>
          <a:bodyPr wrap="square" rtlCol="0">
            <a:spAutoFit/>
          </a:bodyPr>
          <a:lstStyle/>
          <a:p>
            <a:r>
              <a:rPr lang="en-GB" sz="1200" dirty="0" smtClean="0">
                <a:latin typeface="Century Gothic" panose="020B0502020202020204" pitchFamily="34" charset="0"/>
                <a:ea typeface="Batang" pitchFamily="18" charset="-127"/>
              </a:rPr>
              <a:t>Conclusion: this product is suited to  its function, it doesn’t have any additional decoration to make it more appealing but it is comfortable to hold and use. The cost is suitable to its size and the materials used so it is a successful item</a:t>
            </a:r>
            <a:r>
              <a:rPr lang="en-GB" sz="1200" dirty="0" smtClean="0">
                <a:latin typeface="Century Gothic" panose="020B0502020202020204" pitchFamily="34" charset="0"/>
              </a:rPr>
              <a:t>. </a:t>
            </a:r>
            <a:endParaRPr lang="en-GB" sz="1200" dirty="0">
              <a:latin typeface="Century Gothic" panose="020B0502020202020204" pitchFamily="34" charset="0"/>
            </a:endParaRPr>
          </a:p>
        </p:txBody>
      </p:sp>
      <p:sp>
        <p:nvSpPr>
          <p:cNvPr id="15" name="TextBox 14"/>
          <p:cNvSpPr txBox="1"/>
          <p:nvPr/>
        </p:nvSpPr>
        <p:spPr>
          <a:xfrm>
            <a:off x="208112" y="6264567"/>
            <a:ext cx="4334696" cy="1200329"/>
          </a:xfrm>
          <a:prstGeom prst="rect">
            <a:avLst/>
          </a:prstGeom>
          <a:noFill/>
        </p:spPr>
        <p:txBody>
          <a:bodyPr wrap="square" rtlCol="0">
            <a:spAutoFit/>
          </a:bodyPr>
          <a:lstStyle/>
          <a:p>
            <a:r>
              <a:rPr lang="en-GB" sz="1200" dirty="0" smtClean="0">
                <a:latin typeface="Century Gothic" panose="020B0502020202020204" pitchFamily="34" charset="0"/>
                <a:ea typeface="Batang" pitchFamily="18" charset="-127"/>
              </a:rPr>
              <a:t>Manufacturing: the manufacture of this product will be similar to the ice cream scoop. </a:t>
            </a:r>
            <a:r>
              <a:rPr lang="en-GB" sz="1200" dirty="0">
                <a:solidFill>
                  <a:srgbClr val="FF0066"/>
                </a:solidFill>
                <a:latin typeface="Century Gothic" panose="020B0502020202020204" pitchFamily="34" charset="0"/>
                <a:ea typeface="Batang" pitchFamily="18" charset="-127"/>
              </a:rPr>
              <a:t>B</a:t>
            </a:r>
            <a:r>
              <a:rPr lang="en-GB" sz="1200" dirty="0" smtClean="0">
                <a:solidFill>
                  <a:srgbClr val="FF0066"/>
                </a:solidFill>
                <a:latin typeface="Century Gothic" panose="020B0502020202020204" pitchFamily="34" charset="0"/>
                <a:ea typeface="Batang" pitchFamily="18" charset="-127"/>
              </a:rPr>
              <a:t>ecause it contains different materials, the hole in the middle will also make it more complicated because that will have to be cut ou</a:t>
            </a:r>
            <a:r>
              <a:rPr lang="en-GB" sz="1200" dirty="0" smtClean="0">
                <a:latin typeface="Century Gothic" panose="020B0502020202020204" pitchFamily="34" charset="0"/>
                <a:ea typeface="Batang" pitchFamily="18" charset="-127"/>
              </a:rPr>
              <a:t>t. It would be produced through batch production as demand for it is not continuous all the time. </a:t>
            </a:r>
            <a:endParaRPr lang="en-GB" sz="1200" dirty="0">
              <a:latin typeface="Century Gothic" panose="020B0502020202020204" pitchFamily="34" charset="0"/>
              <a:ea typeface="Batang" pitchFamily="18" charset="-127"/>
            </a:endParaRPr>
          </a:p>
        </p:txBody>
      </p:sp>
      <p:sp>
        <p:nvSpPr>
          <p:cNvPr id="16" name="TextBox 15"/>
          <p:cNvSpPr txBox="1"/>
          <p:nvPr/>
        </p:nvSpPr>
        <p:spPr>
          <a:xfrm>
            <a:off x="280120" y="766357"/>
            <a:ext cx="2232248" cy="338554"/>
          </a:xfrm>
          <a:prstGeom prst="rect">
            <a:avLst/>
          </a:prstGeom>
          <a:noFill/>
        </p:spPr>
        <p:txBody>
          <a:bodyPr wrap="square" rtlCol="0">
            <a:spAutoFit/>
          </a:bodyPr>
          <a:lstStyle/>
          <a:p>
            <a:r>
              <a:rPr lang="en-GB" sz="1600" u="sng" dirty="0" smtClean="0">
                <a:latin typeface="Century Gothic" panose="020B0502020202020204" pitchFamily="34" charset="0"/>
              </a:rPr>
              <a:t>…COOKING SPOON</a:t>
            </a:r>
            <a:endParaRPr lang="en-GB" sz="1600" u="sng" dirty="0">
              <a:latin typeface="Century Gothic" panose="020B0502020202020204" pitchFamily="34" charset="0"/>
            </a:endParaRPr>
          </a:p>
        </p:txBody>
      </p:sp>
      <p:pic>
        <p:nvPicPr>
          <p:cNvPr id="17" name="Picture 2" descr="C:\Users\11kempt\AppData\Local\Microsoft\Windows\Temporary Internet Files\Content.IE5\CHIDKBMV\IMG_0470.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44383"/>
          <a:stretch/>
        </p:blipFill>
        <p:spPr bwMode="auto">
          <a:xfrm rot="5400000">
            <a:off x="7318032" y="1867145"/>
            <a:ext cx="1131391" cy="1525694"/>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C:\Users\11kempt\AppData\Local\Microsoft\Windows\Temporary Internet Files\Content.IE5\2WV763QT\IMG_0469.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20007" t="1967" r="15493" b="13072"/>
          <a:stretch/>
        </p:blipFill>
        <p:spPr bwMode="auto">
          <a:xfrm rot="5400000">
            <a:off x="11182105" y="3572492"/>
            <a:ext cx="1202620" cy="1188097"/>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5" descr="C:\Users\11kempt\AppData\Local\Microsoft\Windows\Temporary Internet Files\Content.IE5\NT5JLUCL\IMG_0468.JP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32018" r="13272"/>
          <a:stretch/>
        </p:blipFill>
        <p:spPr bwMode="auto">
          <a:xfrm rot="5400000">
            <a:off x="11074236" y="500228"/>
            <a:ext cx="1268617" cy="1739101"/>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p:cNvSpPr txBox="1"/>
          <p:nvPr/>
        </p:nvSpPr>
        <p:spPr>
          <a:xfrm>
            <a:off x="5622609" y="984176"/>
            <a:ext cx="1775376" cy="1754326"/>
          </a:xfrm>
          <a:prstGeom prst="rect">
            <a:avLst/>
          </a:prstGeom>
          <a:noFill/>
        </p:spPr>
        <p:txBody>
          <a:bodyPr wrap="square" rtlCol="0">
            <a:spAutoFit/>
          </a:bodyPr>
          <a:lstStyle/>
          <a:p>
            <a:r>
              <a:rPr lang="en-GB" sz="1200" dirty="0" smtClean="0">
                <a:latin typeface="Century Gothic" panose="020B0502020202020204" pitchFamily="34" charset="0"/>
                <a:ea typeface="Batang" panose="02030600000101010101" pitchFamily="18" charset="-127"/>
              </a:rPr>
              <a:t>Materials: the ladle is made only out of stainless steel. </a:t>
            </a:r>
            <a:r>
              <a:rPr lang="en-GB" sz="1200" dirty="0" smtClean="0">
                <a:solidFill>
                  <a:srgbClr val="00B050"/>
                </a:solidFill>
                <a:latin typeface="Century Gothic" panose="020B0502020202020204" pitchFamily="34" charset="0"/>
                <a:ea typeface="Batang" panose="02030600000101010101" pitchFamily="18" charset="-127"/>
              </a:rPr>
              <a:t>It is a strong material</a:t>
            </a:r>
            <a:r>
              <a:rPr lang="en-GB" sz="1200" dirty="0" smtClean="0">
                <a:latin typeface="Century Gothic" panose="020B0502020202020204" pitchFamily="34" charset="0"/>
                <a:ea typeface="Batang" panose="02030600000101010101" pitchFamily="18" charset="-127"/>
              </a:rPr>
              <a:t> and with stands a lot, the ice cream scoop also has stainless steel so it will last a long time. </a:t>
            </a:r>
            <a:endParaRPr lang="en-GB" sz="1200" dirty="0">
              <a:latin typeface="Century Gothic" panose="020B0502020202020204" pitchFamily="34" charset="0"/>
              <a:ea typeface="Batang" panose="02030600000101010101" pitchFamily="18" charset="-127"/>
            </a:endParaRPr>
          </a:p>
        </p:txBody>
      </p:sp>
      <p:sp>
        <p:nvSpPr>
          <p:cNvPr id="21" name="TextBox 20"/>
          <p:cNvSpPr txBox="1"/>
          <p:nvPr/>
        </p:nvSpPr>
        <p:spPr>
          <a:xfrm>
            <a:off x="10517959" y="1992288"/>
            <a:ext cx="2291553" cy="1569660"/>
          </a:xfrm>
          <a:prstGeom prst="rect">
            <a:avLst/>
          </a:prstGeom>
          <a:noFill/>
        </p:spPr>
        <p:txBody>
          <a:bodyPr wrap="square" rtlCol="0">
            <a:spAutoFit/>
          </a:bodyPr>
          <a:lstStyle/>
          <a:p>
            <a:r>
              <a:rPr lang="en-GB" sz="1200" dirty="0" smtClean="0">
                <a:latin typeface="Century Gothic" panose="020B0502020202020204" pitchFamily="34" charset="0"/>
                <a:ea typeface="Batang" panose="02030600000101010101" pitchFamily="18" charset="-127"/>
              </a:rPr>
              <a:t>Ergonomics:</a:t>
            </a:r>
            <a:r>
              <a:rPr lang="en-GB" sz="1200" dirty="0" smtClean="0">
                <a:solidFill>
                  <a:srgbClr val="FF0066"/>
                </a:solidFill>
                <a:latin typeface="Century Gothic" panose="020B0502020202020204" pitchFamily="34" charset="0"/>
                <a:ea typeface="Batang" panose="02030600000101010101" pitchFamily="18" charset="-127"/>
              </a:rPr>
              <a:t> </a:t>
            </a:r>
            <a:r>
              <a:rPr lang="en-GB" sz="1200" dirty="0">
                <a:solidFill>
                  <a:srgbClr val="FF0066"/>
                </a:solidFill>
                <a:latin typeface="Century Gothic" panose="020B0502020202020204" pitchFamily="34" charset="0"/>
                <a:ea typeface="Batang" panose="02030600000101010101" pitchFamily="18" charset="-127"/>
              </a:rPr>
              <a:t>t</a:t>
            </a:r>
            <a:r>
              <a:rPr lang="en-GB" sz="1200" dirty="0" smtClean="0">
                <a:solidFill>
                  <a:srgbClr val="FF0066"/>
                </a:solidFill>
                <a:latin typeface="Century Gothic" panose="020B0502020202020204" pitchFamily="34" charset="0"/>
                <a:ea typeface="Batang" panose="02030600000101010101" pitchFamily="18" charset="-127"/>
              </a:rPr>
              <a:t>he handle is just a straight piece of metal which is uncomfortable to hold because the edges aren’t curved. </a:t>
            </a:r>
            <a:r>
              <a:rPr lang="en-GB" sz="1200" dirty="0" smtClean="0">
                <a:latin typeface="Century Gothic" panose="020B0502020202020204" pitchFamily="34" charset="0"/>
                <a:ea typeface="Batang" panose="02030600000101010101" pitchFamily="18" charset="-127"/>
              </a:rPr>
              <a:t>The ice cream scoop has a round handle which makes it comfortable to hold firmly.</a:t>
            </a:r>
            <a:endParaRPr lang="en-GB" sz="1200" dirty="0">
              <a:latin typeface="Century Gothic" panose="020B0502020202020204" pitchFamily="34" charset="0"/>
              <a:ea typeface="Batang" panose="02030600000101010101" pitchFamily="18" charset="-127"/>
            </a:endParaRPr>
          </a:p>
        </p:txBody>
      </p:sp>
      <p:sp>
        <p:nvSpPr>
          <p:cNvPr id="22" name="TextBox 21"/>
          <p:cNvSpPr txBox="1"/>
          <p:nvPr/>
        </p:nvSpPr>
        <p:spPr>
          <a:xfrm>
            <a:off x="7240557" y="788426"/>
            <a:ext cx="3489093" cy="1384995"/>
          </a:xfrm>
          <a:prstGeom prst="rect">
            <a:avLst/>
          </a:prstGeom>
          <a:noFill/>
        </p:spPr>
        <p:txBody>
          <a:bodyPr wrap="square" rtlCol="0">
            <a:spAutoFit/>
          </a:bodyPr>
          <a:lstStyle/>
          <a:p>
            <a:r>
              <a:rPr lang="en-GB" sz="1200" dirty="0" smtClean="0">
                <a:latin typeface="Century Gothic" panose="020B0502020202020204" pitchFamily="34" charset="0"/>
                <a:ea typeface="Batang" panose="02030600000101010101" pitchFamily="18" charset="-127"/>
              </a:rPr>
              <a:t>Manufacturing: </a:t>
            </a:r>
            <a:r>
              <a:rPr lang="en-GB" sz="1200" dirty="0" smtClean="0">
                <a:solidFill>
                  <a:srgbClr val="00B050"/>
                </a:solidFill>
                <a:latin typeface="Century Gothic" panose="020B0502020202020204" pitchFamily="34" charset="0"/>
                <a:ea typeface="Batang" panose="02030600000101010101" pitchFamily="18" charset="-127"/>
              </a:rPr>
              <a:t>manufacture will be easy because it is only made of one material that is easily accessible</a:t>
            </a:r>
            <a:r>
              <a:rPr lang="en-GB" sz="1200" dirty="0" smtClean="0">
                <a:latin typeface="Century Gothic" panose="020B0502020202020204" pitchFamily="34" charset="0"/>
                <a:ea typeface="Batang" panose="02030600000101010101" pitchFamily="18" charset="-127"/>
              </a:rPr>
              <a:t>, the scoop will be harder because of the ABS plastic handle. Would be made through batch production, the same as the ice cream scoop.</a:t>
            </a:r>
          </a:p>
          <a:p>
            <a:endParaRPr lang="en-GB" sz="1200" dirty="0">
              <a:latin typeface="Century Gothic" panose="020B0502020202020204" pitchFamily="34" charset="0"/>
              <a:ea typeface="Batang" panose="02030600000101010101" pitchFamily="18" charset="-127"/>
            </a:endParaRPr>
          </a:p>
        </p:txBody>
      </p:sp>
      <p:sp>
        <p:nvSpPr>
          <p:cNvPr id="23" name="TextBox 22"/>
          <p:cNvSpPr txBox="1"/>
          <p:nvPr/>
        </p:nvSpPr>
        <p:spPr>
          <a:xfrm>
            <a:off x="8740786" y="2016290"/>
            <a:ext cx="1908486" cy="1569660"/>
          </a:xfrm>
          <a:prstGeom prst="rect">
            <a:avLst/>
          </a:prstGeom>
          <a:noFill/>
        </p:spPr>
        <p:txBody>
          <a:bodyPr wrap="square" rtlCol="0">
            <a:spAutoFit/>
          </a:bodyPr>
          <a:lstStyle/>
          <a:p>
            <a:r>
              <a:rPr lang="en-GB" sz="1200" dirty="0" smtClean="0">
                <a:latin typeface="Century Gothic" panose="020B0502020202020204" pitchFamily="34" charset="0"/>
                <a:ea typeface="Batang" panose="02030600000101010101" pitchFamily="18" charset="-127"/>
              </a:rPr>
              <a:t>Cost: </a:t>
            </a:r>
            <a:r>
              <a:rPr lang="en-GB" sz="1200" dirty="0" smtClean="0">
                <a:solidFill>
                  <a:srgbClr val="00B050"/>
                </a:solidFill>
                <a:latin typeface="Century Gothic" panose="020B0502020202020204" pitchFamily="34" charset="0"/>
                <a:ea typeface="Batang" panose="02030600000101010101" pitchFamily="18" charset="-127"/>
              </a:rPr>
              <a:t>stainless steel is relatively cheap and easy to resource, </a:t>
            </a:r>
            <a:r>
              <a:rPr lang="en-GB" sz="1200" dirty="0" smtClean="0">
                <a:latin typeface="Century Gothic" panose="020B0502020202020204" pitchFamily="34" charset="0"/>
                <a:ea typeface="Batang" panose="02030600000101010101" pitchFamily="18" charset="-127"/>
              </a:rPr>
              <a:t>the ABS plastic of the scoop will be more expensive. </a:t>
            </a:r>
            <a:r>
              <a:rPr lang="en-GB" sz="1200" dirty="0" smtClean="0">
                <a:solidFill>
                  <a:srgbClr val="00B050"/>
                </a:solidFill>
                <a:latin typeface="Century Gothic" panose="020B0502020202020204" pitchFamily="34" charset="0"/>
                <a:ea typeface="Batang" panose="02030600000101010101" pitchFamily="18" charset="-127"/>
              </a:rPr>
              <a:t>This product is cheaper than the original.</a:t>
            </a:r>
            <a:endParaRPr lang="en-GB" sz="1200" dirty="0">
              <a:solidFill>
                <a:srgbClr val="00B050"/>
              </a:solidFill>
              <a:latin typeface="Century Gothic" panose="020B0502020202020204" pitchFamily="34" charset="0"/>
              <a:ea typeface="Batang" panose="02030600000101010101" pitchFamily="18" charset="-127"/>
            </a:endParaRPr>
          </a:p>
        </p:txBody>
      </p:sp>
      <p:sp>
        <p:nvSpPr>
          <p:cNvPr id="24" name="TextBox 23"/>
          <p:cNvSpPr txBox="1"/>
          <p:nvPr/>
        </p:nvSpPr>
        <p:spPr>
          <a:xfrm>
            <a:off x="7227651" y="3576464"/>
            <a:ext cx="3600400" cy="1015663"/>
          </a:xfrm>
          <a:prstGeom prst="rect">
            <a:avLst/>
          </a:prstGeom>
          <a:noFill/>
          <a:ln w="38100">
            <a:solidFill>
              <a:srgbClr val="990033"/>
            </a:solidFill>
          </a:ln>
        </p:spPr>
        <p:txBody>
          <a:bodyPr wrap="square" rtlCol="0">
            <a:spAutoFit/>
          </a:bodyPr>
          <a:lstStyle/>
          <a:p>
            <a:r>
              <a:rPr lang="en-GB" sz="1200" dirty="0" smtClean="0">
                <a:latin typeface="Century Gothic" panose="020B0502020202020204" pitchFamily="34" charset="0"/>
                <a:ea typeface="Batang" panose="02030600000101010101" pitchFamily="18" charset="-127"/>
              </a:rPr>
              <a:t>Conclusion: the ladle is a very simple product and cheap to produce however it is not comfortable to hold or appealing to end users. Its successful for the purpose of holding liquids but is not creative or innovative.</a:t>
            </a:r>
            <a:endParaRPr lang="en-GB" sz="1200" dirty="0">
              <a:latin typeface="Century Gothic" panose="020B0502020202020204" pitchFamily="34" charset="0"/>
              <a:ea typeface="Batang" panose="02030600000101010101" pitchFamily="18" charset="-127"/>
            </a:endParaRPr>
          </a:p>
        </p:txBody>
      </p:sp>
      <p:sp>
        <p:nvSpPr>
          <p:cNvPr id="25" name="TextBox 24"/>
          <p:cNvSpPr txBox="1"/>
          <p:nvPr/>
        </p:nvSpPr>
        <p:spPr>
          <a:xfrm>
            <a:off x="5608712" y="2784376"/>
            <a:ext cx="1634403" cy="1754326"/>
          </a:xfrm>
          <a:prstGeom prst="rect">
            <a:avLst/>
          </a:prstGeom>
          <a:noFill/>
        </p:spPr>
        <p:txBody>
          <a:bodyPr wrap="square" rtlCol="0">
            <a:spAutoFit/>
          </a:bodyPr>
          <a:lstStyle/>
          <a:p>
            <a:r>
              <a:rPr lang="en-GB" sz="1200" dirty="0" smtClean="0">
                <a:latin typeface="Century Gothic" panose="020B0502020202020204" pitchFamily="34" charset="0"/>
                <a:ea typeface="Batang" panose="02030600000101010101" pitchFamily="18" charset="-127"/>
              </a:rPr>
              <a:t>Aesthetics: </a:t>
            </a:r>
            <a:r>
              <a:rPr lang="en-GB" sz="1200" dirty="0" smtClean="0">
                <a:solidFill>
                  <a:srgbClr val="FF0066"/>
                </a:solidFill>
                <a:latin typeface="Century Gothic" panose="020B0502020202020204" pitchFamily="34" charset="0"/>
                <a:ea typeface="Batang" panose="02030600000101010101" pitchFamily="18" charset="-127"/>
              </a:rPr>
              <a:t>no colour or decoration and very plain, </a:t>
            </a:r>
            <a:r>
              <a:rPr lang="en-GB" sz="1200" dirty="0" smtClean="0">
                <a:latin typeface="Century Gothic" panose="020B0502020202020204" pitchFamily="34" charset="0"/>
                <a:ea typeface="Batang" panose="02030600000101010101" pitchFamily="18" charset="-127"/>
              </a:rPr>
              <a:t>it is not intended to be a decorative item. The scoop needs to be creative and eye catching.</a:t>
            </a:r>
            <a:endParaRPr lang="en-GB" sz="1200" dirty="0">
              <a:latin typeface="Century Gothic" panose="020B0502020202020204" pitchFamily="34" charset="0"/>
              <a:ea typeface="Batang" panose="02030600000101010101" pitchFamily="18" charset="-127"/>
            </a:endParaRPr>
          </a:p>
        </p:txBody>
      </p:sp>
      <p:sp>
        <p:nvSpPr>
          <p:cNvPr id="26" name="TextBox 25"/>
          <p:cNvSpPr txBox="1"/>
          <p:nvPr/>
        </p:nvSpPr>
        <p:spPr>
          <a:xfrm>
            <a:off x="5680720" y="619149"/>
            <a:ext cx="1368152" cy="338554"/>
          </a:xfrm>
          <a:prstGeom prst="rect">
            <a:avLst/>
          </a:prstGeom>
          <a:noFill/>
        </p:spPr>
        <p:txBody>
          <a:bodyPr wrap="square" rtlCol="0">
            <a:spAutoFit/>
          </a:bodyPr>
          <a:lstStyle/>
          <a:p>
            <a:r>
              <a:rPr lang="en-GB" sz="1600" u="sng" dirty="0" smtClean="0">
                <a:latin typeface="Century Gothic" panose="020B0502020202020204" pitchFamily="34" charset="0"/>
                <a:ea typeface="Batang" panose="02030600000101010101" pitchFamily="18" charset="-127"/>
              </a:rPr>
              <a:t>…LADLE</a:t>
            </a:r>
            <a:endParaRPr lang="en-GB" sz="1600" u="sng" dirty="0">
              <a:latin typeface="Century Gothic" panose="020B0502020202020204" pitchFamily="34" charset="0"/>
              <a:ea typeface="Batang" panose="02030600000101010101" pitchFamily="18" charset="-127"/>
            </a:endParaRPr>
          </a:p>
        </p:txBody>
      </p:sp>
      <p:sp>
        <p:nvSpPr>
          <p:cNvPr id="27" name="TextBox 26"/>
          <p:cNvSpPr txBox="1"/>
          <p:nvPr/>
        </p:nvSpPr>
        <p:spPr>
          <a:xfrm>
            <a:off x="5588387" y="624136"/>
            <a:ext cx="7096084" cy="4265816"/>
          </a:xfrm>
          <a:prstGeom prst="rect">
            <a:avLst/>
          </a:prstGeom>
          <a:noFill/>
          <a:ln w="28575">
            <a:solidFill>
              <a:srgbClr val="CC99FF"/>
            </a:solidFill>
          </a:ln>
        </p:spPr>
        <p:txBody>
          <a:bodyPr wrap="square" rtlCol="0">
            <a:spAutoFit/>
          </a:bodyPr>
          <a:lstStyle/>
          <a:p>
            <a:endParaRPr lang="en-GB" dirty="0"/>
          </a:p>
        </p:txBody>
      </p:sp>
      <p:sp>
        <p:nvSpPr>
          <p:cNvPr id="28" name="TextBox 27"/>
          <p:cNvSpPr txBox="1"/>
          <p:nvPr/>
        </p:nvSpPr>
        <p:spPr>
          <a:xfrm>
            <a:off x="5588386" y="5056006"/>
            <a:ext cx="7096085" cy="4425114"/>
          </a:xfrm>
          <a:prstGeom prst="rect">
            <a:avLst/>
          </a:prstGeom>
          <a:noFill/>
          <a:ln w="28575">
            <a:solidFill>
              <a:srgbClr val="CC99FF"/>
            </a:solidFill>
          </a:ln>
        </p:spPr>
        <p:txBody>
          <a:bodyPr wrap="square" rtlCol="0">
            <a:spAutoFit/>
          </a:bodyPr>
          <a:lstStyle/>
          <a:p>
            <a:endParaRPr lang="en-GB" dirty="0"/>
          </a:p>
        </p:txBody>
      </p:sp>
      <p:pic>
        <p:nvPicPr>
          <p:cNvPr id="29" name="Picture 13"/>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5400000">
            <a:off x="14029172" y="13103566"/>
            <a:ext cx="1574245" cy="11806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Picture 14"/>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24699" t="14830" r="13552" b="5428"/>
          <a:stretch/>
        </p:blipFill>
        <p:spPr bwMode="auto">
          <a:xfrm rot="5400000">
            <a:off x="11693606" y="6183515"/>
            <a:ext cx="936104" cy="9066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 name="Picture 15"/>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27412" t="7556" r="11507" b="10182"/>
          <a:stretch/>
        </p:blipFill>
        <p:spPr bwMode="auto">
          <a:xfrm rot="5400000">
            <a:off x="11585623" y="7263651"/>
            <a:ext cx="973882" cy="9837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 name="Picture 18"/>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b="32121"/>
          <a:stretch/>
        </p:blipFill>
        <p:spPr bwMode="auto">
          <a:xfrm>
            <a:off x="7480920" y="7104856"/>
            <a:ext cx="1312074" cy="6679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 name="TextBox 34"/>
          <p:cNvSpPr txBox="1"/>
          <p:nvPr/>
        </p:nvSpPr>
        <p:spPr>
          <a:xfrm>
            <a:off x="7420278" y="5232648"/>
            <a:ext cx="1644818" cy="1938992"/>
          </a:xfrm>
          <a:prstGeom prst="rect">
            <a:avLst/>
          </a:prstGeom>
          <a:noFill/>
        </p:spPr>
        <p:txBody>
          <a:bodyPr wrap="square" rtlCol="0">
            <a:spAutoFit/>
          </a:bodyPr>
          <a:lstStyle/>
          <a:p>
            <a:r>
              <a:rPr lang="en-GB" sz="1200" dirty="0" smtClean="0">
                <a:latin typeface="Century Gothic" panose="020B0502020202020204" pitchFamily="34" charset="0"/>
                <a:ea typeface="Batang" pitchFamily="18" charset="-127"/>
              </a:rPr>
              <a:t>Aesthetics: the whole scoop is the same colour apart from the black grips </a:t>
            </a:r>
            <a:r>
              <a:rPr lang="en-GB" sz="1200" dirty="0" smtClean="0">
                <a:solidFill>
                  <a:srgbClr val="00B050"/>
                </a:solidFill>
                <a:latin typeface="Century Gothic" panose="020B0502020202020204" pitchFamily="34" charset="0"/>
                <a:ea typeface="Batang" pitchFamily="18" charset="-127"/>
              </a:rPr>
              <a:t>which makes it very modern looking</a:t>
            </a:r>
            <a:r>
              <a:rPr lang="en-GB" sz="1200" dirty="0" smtClean="0">
                <a:latin typeface="Century Gothic" panose="020B0502020202020204" pitchFamily="34" charset="0"/>
                <a:ea typeface="Batang" pitchFamily="18" charset="-127"/>
              </a:rPr>
              <a:t>, the original is very bright and not as stylish looking.</a:t>
            </a:r>
            <a:endParaRPr lang="en-GB" sz="1200" dirty="0">
              <a:latin typeface="Century Gothic" panose="020B0502020202020204" pitchFamily="34" charset="0"/>
              <a:ea typeface="Batang" pitchFamily="18" charset="-127"/>
            </a:endParaRPr>
          </a:p>
        </p:txBody>
      </p:sp>
      <p:sp>
        <p:nvSpPr>
          <p:cNvPr id="36" name="TextBox 35"/>
          <p:cNvSpPr txBox="1"/>
          <p:nvPr/>
        </p:nvSpPr>
        <p:spPr>
          <a:xfrm>
            <a:off x="5536704" y="5232648"/>
            <a:ext cx="1910836" cy="2677656"/>
          </a:xfrm>
          <a:prstGeom prst="rect">
            <a:avLst/>
          </a:prstGeom>
          <a:noFill/>
        </p:spPr>
        <p:txBody>
          <a:bodyPr wrap="square" rtlCol="0">
            <a:spAutoFit/>
          </a:bodyPr>
          <a:lstStyle/>
          <a:p>
            <a:r>
              <a:rPr lang="en-GB" sz="1200" dirty="0" smtClean="0">
                <a:latin typeface="Century Gothic" panose="020B0502020202020204" pitchFamily="34" charset="0"/>
                <a:ea typeface="Batang" pitchFamily="18" charset="-127"/>
              </a:rPr>
              <a:t>Ergonomics: </a:t>
            </a:r>
            <a:r>
              <a:rPr lang="en-GB" sz="1200" dirty="0" smtClean="0">
                <a:solidFill>
                  <a:srgbClr val="00B050"/>
                </a:solidFill>
                <a:latin typeface="Century Gothic" panose="020B0502020202020204" pitchFamily="34" charset="0"/>
                <a:ea typeface="Batang" pitchFamily="18" charset="-127"/>
              </a:rPr>
              <a:t>the handle is straight and there are no indentations for fingers to rest</a:t>
            </a:r>
            <a:r>
              <a:rPr lang="en-GB" sz="1200" dirty="0" smtClean="0">
                <a:latin typeface="Century Gothic" panose="020B0502020202020204" pitchFamily="34" charset="0"/>
                <a:ea typeface="Batang" pitchFamily="18" charset="-127"/>
              </a:rPr>
              <a:t>, </a:t>
            </a:r>
            <a:r>
              <a:rPr lang="en-GB" sz="1200" dirty="0" smtClean="0">
                <a:solidFill>
                  <a:srgbClr val="FF0066"/>
                </a:solidFill>
                <a:latin typeface="Century Gothic" panose="020B0502020202020204" pitchFamily="34" charset="0"/>
                <a:ea typeface="Batang" pitchFamily="18" charset="-127"/>
              </a:rPr>
              <a:t>but there are four grips on the front that allow pressure to be applied. </a:t>
            </a:r>
            <a:r>
              <a:rPr lang="en-GB" sz="1200" dirty="0" smtClean="0">
                <a:latin typeface="Century Gothic" panose="020B0502020202020204" pitchFamily="34" charset="0"/>
                <a:ea typeface="Batang" pitchFamily="18" charset="-127"/>
              </a:rPr>
              <a:t>The original has no grips so the users fingers slide along the handle</a:t>
            </a:r>
            <a:r>
              <a:rPr lang="en-GB" sz="1200" dirty="0" smtClean="0">
                <a:solidFill>
                  <a:srgbClr val="00B050"/>
                </a:solidFill>
                <a:latin typeface="Century Gothic" panose="020B0502020202020204" pitchFamily="34" charset="0"/>
                <a:ea typeface="Batang" pitchFamily="18" charset="-127"/>
              </a:rPr>
              <a:t>.  This handle is long enough to fit all size hands unlike the original. </a:t>
            </a:r>
            <a:endParaRPr lang="en-GB" sz="1200" dirty="0">
              <a:solidFill>
                <a:srgbClr val="00B050"/>
              </a:solidFill>
              <a:latin typeface="Century Gothic" panose="020B0502020202020204" pitchFamily="34" charset="0"/>
              <a:ea typeface="Batang" pitchFamily="18" charset="-127"/>
            </a:endParaRPr>
          </a:p>
        </p:txBody>
      </p:sp>
      <p:sp>
        <p:nvSpPr>
          <p:cNvPr id="37" name="TextBox 36"/>
          <p:cNvSpPr txBox="1"/>
          <p:nvPr/>
        </p:nvSpPr>
        <p:spPr>
          <a:xfrm>
            <a:off x="8945413" y="5112439"/>
            <a:ext cx="3792091" cy="1200329"/>
          </a:xfrm>
          <a:prstGeom prst="rect">
            <a:avLst/>
          </a:prstGeom>
          <a:noFill/>
        </p:spPr>
        <p:txBody>
          <a:bodyPr wrap="square" rtlCol="0">
            <a:spAutoFit/>
          </a:bodyPr>
          <a:lstStyle/>
          <a:p>
            <a:r>
              <a:rPr lang="en-GB" sz="1200" dirty="0" smtClean="0">
                <a:latin typeface="Century Gothic" panose="020B0502020202020204" pitchFamily="34" charset="0"/>
                <a:ea typeface="Batang" pitchFamily="18" charset="-127"/>
              </a:rPr>
              <a:t>Function: this product is also an ice cream scoop and</a:t>
            </a:r>
            <a:r>
              <a:rPr lang="en-GB" sz="1200" dirty="0" smtClean="0">
                <a:solidFill>
                  <a:srgbClr val="00B050"/>
                </a:solidFill>
                <a:latin typeface="Century Gothic" panose="020B0502020202020204" pitchFamily="34" charset="0"/>
                <a:ea typeface="Batang" pitchFamily="18" charset="-127"/>
              </a:rPr>
              <a:t> it has a slightly larger capacity than the original. </a:t>
            </a:r>
            <a:r>
              <a:rPr lang="en-GB" sz="1200" dirty="0" smtClean="0">
                <a:latin typeface="Century Gothic" panose="020B0502020202020204" pitchFamily="34" charset="0"/>
                <a:ea typeface="Batang" pitchFamily="18" charset="-127"/>
              </a:rPr>
              <a:t>It needs to be able to scoop </a:t>
            </a:r>
            <a:r>
              <a:rPr lang="en-GB" sz="1200" dirty="0" smtClean="0">
                <a:solidFill>
                  <a:srgbClr val="00B050"/>
                </a:solidFill>
                <a:latin typeface="Century Gothic" panose="020B0502020202020204" pitchFamily="34" charset="0"/>
                <a:ea typeface="Batang" pitchFamily="18" charset="-127"/>
              </a:rPr>
              <a:t>without getting any ice cream on the users hand which it does effectively unlike the original because of the narrow handle.</a:t>
            </a:r>
            <a:endParaRPr lang="en-GB" sz="1200" dirty="0">
              <a:solidFill>
                <a:srgbClr val="00B050"/>
              </a:solidFill>
              <a:latin typeface="Century Gothic" panose="020B0502020202020204" pitchFamily="34" charset="0"/>
              <a:ea typeface="Batang" pitchFamily="18" charset="-127"/>
            </a:endParaRPr>
          </a:p>
        </p:txBody>
      </p:sp>
      <p:sp>
        <p:nvSpPr>
          <p:cNvPr id="38" name="TextBox 37"/>
          <p:cNvSpPr txBox="1"/>
          <p:nvPr/>
        </p:nvSpPr>
        <p:spPr>
          <a:xfrm>
            <a:off x="5582380" y="7839452"/>
            <a:ext cx="2114564" cy="1569660"/>
          </a:xfrm>
          <a:prstGeom prst="rect">
            <a:avLst/>
          </a:prstGeom>
          <a:noFill/>
        </p:spPr>
        <p:txBody>
          <a:bodyPr wrap="square" rtlCol="0">
            <a:spAutoFit/>
          </a:bodyPr>
          <a:lstStyle/>
          <a:p>
            <a:r>
              <a:rPr lang="en-GB" sz="1200" dirty="0" smtClean="0">
                <a:latin typeface="Century Gothic" panose="020B0502020202020204" pitchFamily="34" charset="0"/>
                <a:ea typeface="Batang" pitchFamily="18" charset="-127"/>
              </a:rPr>
              <a:t>Materials: </a:t>
            </a:r>
            <a:r>
              <a:rPr lang="en-GB" sz="1200" dirty="0" smtClean="0">
                <a:solidFill>
                  <a:srgbClr val="00B050"/>
                </a:solidFill>
                <a:latin typeface="Century Gothic" panose="020B0502020202020204" pitchFamily="34" charset="0"/>
                <a:ea typeface="Batang" pitchFamily="18" charset="-127"/>
              </a:rPr>
              <a:t>made mainly out of stainless steel with the addition of the small black silicone grips  on the front</a:t>
            </a:r>
            <a:r>
              <a:rPr lang="en-GB" sz="1200" dirty="0" smtClean="0">
                <a:latin typeface="Century Gothic" panose="020B0502020202020204" pitchFamily="34" charset="0"/>
                <a:ea typeface="Batang" pitchFamily="18" charset="-127"/>
              </a:rPr>
              <a:t>. The original only has stainless steel for the scoop and the handle is made of ABS plastic</a:t>
            </a:r>
            <a:r>
              <a:rPr lang="en-GB" sz="1200" dirty="0" smtClean="0">
                <a:latin typeface="Century Gothic" panose="020B0502020202020204" pitchFamily="34" charset="0"/>
              </a:rPr>
              <a:t>.</a:t>
            </a:r>
            <a:endParaRPr lang="en-GB" sz="1200" dirty="0">
              <a:latin typeface="Century Gothic" panose="020B0502020202020204" pitchFamily="34" charset="0"/>
            </a:endParaRPr>
          </a:p>
        </p:txBody>
      </p:sp>
      <p:sp>
        <p:nvSpPr>
          <p:cNvPr id="39" name="TextBox 38"/>
          <p:cNvSpPr txBox="1"/>
          <p:nvPr/>
        </p:nvSpPr>
        <p:spPr>
          <a:xfrm>
            <a:off x="7624936" y="7726794"/>
            <a:ext cx="1483214" cy="1754326"/>
          </a:xfrm>
          <a:prstGeom prst="rect">
            <a:avLst/>
          </a:prstGeom>
          <a:noFill/>
        </p:spPr>
        <p:txBody>
          <a:bodyPr wrap="square" rtlCol="0">
            <a:spAutoFit/>
          </a:bodyPr>
          <a:lstStyle/>
          <a:p>
            <a:r>
              <a:rPr lang="en-GB" sz="1200" dirty="0" smtClean="0">
                <a:latin typeface="Century Gothic" panose="020B0502020202020204" pitchFamily="34" charset="0"/>
                <a:ea typeface="Batang" pitchFamily="18" charset="-127"/>
              </a:rPr>
              <a:t>Cost: this product is more expensive than the original because it is of a higher quality, </a:t>
            </a:r>
            <a:r>
              <a:rPr lang="en-GB" sz="1200" dirty="0" smtClean="0">
                <a:solidFill>
                  <a:srgbClr val="00B050"/>
                </a:solidFill>
                <a:latin typeface="Century Gothic" panose="020B0502020202020204" pitchFamily="34" charset="0"/>
                <a:ea typeface="Batang" pitchFamily="18" charset="-127"/>
              </a:rPr>
              <a:t>the stainless steel in the original is not as good as this one</a:t>
            </a:r>
            <a:r>
              <a:rPr lang="en-GB" sz="1200" dirty="0" smtClean="0">
                <a:solidFill>
                  <a:srgbClr val="00B050"/>
                </a:solidFill>
                <a:latin typeface="Batang" pitchFamily="18" charset="-127"/>
                <a:ea typeface="Batang" pitchFamily="18" charset="-127"/>
              </a:rPr>
              <a:t>. </a:t>
            </a:r>
            <a:endParaRPr lang="en-GB" sz="1200" dirty="0">
              <a:solidFill>
                <a:srgbClr val="00B050"/>
              </a:solidFill>
              <a:latin typeface="Batang" pitchFamily="18" charset="-127"/>
              <a:ea typeface="Batang" pitchFamily="18" charset="-127"/>
            </a:endParaRPr>
          </a:p>
        </p:txBody>
      </p:sp>
      <p:sp>
        <p:nvSpPr>
          <p:cNvPr id="40" name="TextBox 39"/>
          <p:cNvSpPr txBox="1"/>
          <p:nvPr/>
        </p:nvSpPr>
        <p:spPr>
          <a:xfrm>
            <a:off x="9136429" y="8393449"/>
            <a:ext cx="3449800" cy="1015663"/>
          </a:xfrm>
          <a:prstGeom prst="rect">
            <a:avLst/>
          </a:prstGeom>
          <a:noFill/>
          <a:ln w="38100">
            <a:solidFill>
              <a:srgbClr val="990033"/>
            </a:solidFill>
          </a:ln>
        </p:spPr>
        <p:txBody>
          <a:bodyPr wrap="square" rtlCol="0">
            <a:spAutoFit/>
          </a:bodyPr>
          <a:lstStyle/>
          <a:p>
            <a:r>
              <a:rPr lang="en-GB" sz="1200" dirty="0" smtClean="0">
                <a:latin typeface="Century Gothic" panose="020B0502020202020204" pitchFamily="34" charset="0"/>
                <a:ea typeface="Batang" pitchFamily="18" charset="-127"/>
              </a:rPr>
              <a:t>Conclusion: this product is very successful as it considers the end user and the style is appealing, it may not be brightly coloured but it still looks good. It is more expensive but the high quality finish makes up for that. </a:t>
            </a:r>
            <a:endParaRPr lang="en-GB" sz="1200" dirty="0">
              <a:latin typeface="Century Gothic" panose="020B0502020202020204" pitchFamily="34" charset="0"/>
              <a:ea typeface="Batang" pitchFamily="18" charset="-127"/>
            </a:endParaRPr>
          </a:p>
        </p:txBody>
      </p:sp>
      <p:sp>
        <p:nvSpPr>
          <p:cNvPr id="41" name="TextBox 40"/>
          <p:cNvSpPr txBox="1"/>
          <p:nvPr/>
        </p:nvSpPr>
        <p:spPr>
          <a:xfrm>
            <a:off x="8985103" y="6312768"/>
            <a:ext cx="2816297" cy="1938992"/>
          </a:xfrm>
          <a:prstGeom prst="rect">
            <a:avLst/>
          </a:prstGeom>
          <a:noFill/>
        </p:spPr>
        <p:txBody>
          <a:bodyPr wrap="square" rtlCol="0">
            <a:spAutoFit/>
          </a:bodyPr>
          <a:lstStyle/>
          <a:p>
            <a:r>
              <a:rPr lang="en-GB" sz="1200" dirty="0" smtClean="0">
                <a:latin typeface="Century Gothic" panose="020B0502020202020204" pitchFamily="34" charset="0"/>
                <a:ea typeface="Batang" pitchFamily="18" charset="-127"/>
              </a:rPr>
              <a:t>Manufacturing: this product would be produced through batch production and it would be relatively easy because the main component is stainless steel with the added silicone strips. </a:t>
            </a:r>
            <a:r>
              <a:rPr lang="en-GB" sz="1200" dirty="0" smtClean="0">
                <a:solidFill>
                  <a:srgbClr val="FF0066"/>
                </a:solidFill>
                <a:latin typeface="Century Gothic" panose="020B0502020202020204" pitchFamily="34" charset="0"/>
                <a:ea typeface="Batang" pitchFamily="18" charset="-127"/>
              </a:rPr>
              <a:t>The original would also be through batch but it would be more complex because it contains ABS plastic which will need shaping. </a:t>
            </a:r>
            <a:endParaRPr lang="en-GB" sz="1200" dirty="0">
              <a:solidFill>
                <a:srgbClr val="FF0066"/>
              </a:solidFill>
              <a:latin typeface="Century Gothic" panose="020B0502020202020204" pitchFamily="34" charset="0"/>
              <a:ea typeface="Batang" pitchFamily="18" charset="-127"/>
            </a:endParaRPr>
          </a:p>
        </p:txBody>
      </p:sp>
      <p:sp>
        <p:nvSpPr>
          <p:cNvPr id="42" name="TextBox 41"/>
          <p:cNvSpPr txBox="1"/>
          <p:nvPr/>
        </p:nvSpPr>
        <p:spPr>
          <a:xfrm>
            <a:off x="5633980" y="5016624"/>
            <a:ext cx="2551059" cy="338554"/>
          </a:xfrm>
          <a:prstGeom prst="rect">
            <a:avLst/>
          </a:prstGeom>
          <a:noFill/>
        </p:spPr>
        <p:txBody>
          <a:bodyPr wrap="square" rtlCol="0">
            <a:spAutoFit/>
          </a:bodyPr>
          <a:lstStyle/>
          <a:p>
            <a:r>
              <a:rPr lang="en-GB" sz="1600" u="sng" dirty="0" smtClean="0">
                <a:latin typeface="Century Gothic" panose="020B0502020202020204" pitchFamily="34" charset="0"/>
              </a:rPr>
              <a:t>…ICE CREAM SCOOP 2</a:t>
            </a:r>
            <a:endParaRPr lang="en-GB" sz="1600" u="sng" dirty="0">
              <a:latin typeface="Century Gothic" panose="020B0502020202020204" pitchFamily="34" charset="0"/>
            </a:endParaRPr>
          </a:p>
        </p:txBody>
      </p:sp>
      <p:sp>
        <p:nvSpPr>
          <p:cNvPr id="43" name="Rectangle 42"/>
          <p:cNvSpPr/>
          <p:nvPr/>
        </p:nvSpPr>
        <p:spPr>
          <a:xfrm>
            <a:off x="1288232" y="81171"/>
            <a:ext cx="11017225" cy="461665"/>
          </a:xfrm>
          <a:prstGeom prst="rect">
            <a:avLst/>
          </a:prstGeom>
        </p:spPr>
        <p:txBody>
          <a:bodyPr wrap="square">
            <a:spAutoFit/>
          </a:bodyPr>
          <a:lstStyle/>
          <a:p>
            <a:pPr algn="ctr"/>
            <a:r>
              <a:rPr lang="en-GB" sz="2400" u="sng" dirty="0" smtClean="0">
                <a:latin typeface="Century Gothic" panose="020B0502020202020204" pitchFamily="34" charset="0"/>
                <a:ea typeface="Batang" panose="02030600000101010101" pitchFamily="18" charset="-127"/>
              </a:rPr>
              <a:t>STRENGTHS AND WEAKNESSES COMPARISON WITH EXISTING PRODUCTS…</a:t>
            </a:r>
            <a:endParaRPr lang="en-GB" b="1" u="sng" dirty="0">
              <a:latin typeface="Batang" panose="02030600000101010101" pitchFamily="18" charset="-127"/>
              <a:ea typeface="Batang" panose="02030600000101010101" pitchFamily="18" charset="-127"/>
            </a:endParaRPr>
          </a:p>
        </p:txBody>
      </p:sp>
    </p:spTree>
    <p:extLst>
      <p:ext uri="{BB962C8B-B14F-4D97-AF65-F5344CB8AC3E}">
        <p14:creationId xmlns:p14="http://schemas.microsoft.com/office/powerpoint/2010/main" val="36806242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6"/>
          <p:cNvSpPr txBox="1"/>
          <p:nvPr/>
        </p:nvSpPr>
        <p:spPr>
          <a:xfrm>
            <a:off x="5680721" y="120080"/>
            <a:ext cx="6273080" cy="5072828"/>
          </a:xfrm>
          <a:prstGeom prst="rect">
            <a:avLst/>
          </a:prstGeom>
          <a:noFill/>
          <a:ln w="38100">
            <a:solidFill>
              <a:srgbClr val="FFCCCC"/>
            </a:solidFill>
          </a:ln>
        </p:spPr>
        <p:txBody>
          <a:bodyPr wrap="square" rtlCol="0">
            <a:spAutoFit/>
          </a:bodyPr>
          <a:lstStyle/>
          <a:p>
            <a:endParaRPr lang="en-GB" dirty="0"/>
          </a:p>
        </p:txBody>
      </p:sp>
      <p:sp>
        <p:nvSpPr>
          <p:cNvPr id="28" name="TextBox 27"/>
          <p:cNvSpPr txBox="1"/>
          <p:nvPr/>
        </p:nvSpPr>
        <p:spPr>
          <a:xfrm>
            <a:off x="5824737" y="215972"/>
            <a:ext cx="5976663" cy="4824536"/>
          </a:xfrm>
          <a:prstGeom prst="rect">
            <a:avLst/>
          </a:prstGeom>
          <a:noFill/>
          <a:ln w="38100">
            <a:solidFill>
              <a:srgbClr val="FFCCCC"/>
            </a:solidFill>
          </a:ln>
        </p:spPr>
        <p:txBody>
          <a:bodyPr wrap="square" rtlCol="0">
            <a:spAutoFit/>
          </a:bodyPr>
          <a:lstStyle/>
          <a:p>
            <a:endParaRPr lang="en-GB" dirty="0"/>
          </a:p>
        </p:txBody>
      </p:sp>
      <p:sp>
        <p:nvSpPr>
          <p:cNvPr id="4" name="TextBox 3"/>
          <p:cNvSpPr txBox="1"/>
          <p:nvPr/>
        </p:nvSpPr>
        <p:spPr>
          <a:xfrm>
            <a:off x="136104" y="5304656"/>
            <a:ext cx="9217024" cy="4176464"/>
          </a:xfrm>
          <a:prstGeom prst="rect">
            <a:avLst/>
          </a:prstGeom>
          <a:noFill/>
          <a:ln w="38100">
            <a:solidFill>
              <a:schemeClr val="accent3"/>
            </a:solidFill>
          </a:ln>
        </p:spPr>
        <p:txBody>
          <a:bodyPr wrap="square" rtlCol="0">
            <a:spAutoFit/>
          </a:bodyPr>
          <a:lstStyle/>
          <a:p>
            <a:endParaRPr lang="en-GB" dirty="0"/>
          </a:p>
        </p:txBody>
      </p:sp>
      <p:sp>
        <p:nvSpPr>
          <p:cNvPr id="5" name="TextBox 4"/>
          <p:cNvSpPr txBox="1"/>
          <p:nvPr/>
        </p:nvSpPr>
        <p:spPr>
          <a:xfrm>
            <a:off x="233636" y="6434132"/>
            <a:ext cx="3312368" cy="3046988"/>
          </a:xfrm>
          <a:prstGeom prst="rect">
            <a:avLst/>
          </a:prstGeom>
          <a:noFill/>
          <a:ln>
            <a:noFill/>
          </a:ln>
        </p:spPr>
        <p:txBody>
          <a:bodyPr wrap="square" rtlCol="0">
            <a:spAutoFit/>
          </a:bodyPr>
          <a:lstStyle/>
          <a:p>
            <a:r>
              <a:rPr lang="en-GB" sz="1200" dirty="0" smtClean="0">
                <a:latin typeface="Century Gothic" panose="020B0502020202020204" pitchFamily="34" charset="0"/>
              </a:rPr>
              <a:t>SOURCING MATERIALS: </a:t>
            </a:r>
          </a:p>
          <a:p>
            <a:r>
              <a:rPr lang="en-GB" sz="1200" dirty="0" smtClean="0">
                <a:latin typeface="Century Gothic" panose="020B0502020202020204" pitchFamily="34" charset="0"/>
              </a:rPr>
              <a:t>ABS plastic is made out of crude oil which means that it has to be mined. Mining  can cause subsidence of land and the heavy machinery used to dig below ground releases a lot of polluting gases. The oil then undergoes fractional distillation to separate the different monomers and that requires high temperatures which also releases carbon dioxide into the atmosphere. Stainless steel is made out of elements such as iron ore, silicon, nickel, carbon and chromium. These will all need to be mined which again will release toxic gases into the atmosphere.</a:t>
            </a:r>
            <a:endParaRPr lang="en-GB" sz="1200" dirty="0">
              <a:latin typeface="Century Gothic" panose="020B0502020202020204" pitchFamily="34" charset="0"/>
            </a:endParaRPr>
          </a:p>
        </p:txBody>
      </p:sp>
      <p:sp>
        <p:nvSpPr>
          <p:cNvPr id="6" name="TextBox 5"/>
          <p:cNvSpPr txBox="1"/>
          <p:nvPr/>
        </p:nvSpPr>
        <p:spPr>
          <a:xfrm>
            <a:off x="3546004" y="5491734"/>
            <a:ext cx="2376264" cy="2677656"/>
          </a:xfrm>
          <a:prstGeom prst="rect">
            <a:avLst/>
          </a:prstGeom>
          <a:noFill/>
          <a:ln>
            <a:noFill/>
          </a:ln>
        </p:spPr>
        <p:txBody>
          <a:bodyPr wrap="square" rtlCol="0">
            <a:spAutoFit/>
          </a:bodyPr>
          <a:lstStyle/>
          <a:p>
            <a:r>
              <a:rPr lang="en-GB" sz="1200" dirty="0" smtClean="0">
                <a:latin typeface="Century Gothic" panose="020B0502020202020204" pitchFamily="34" charset="0"/>
              </a:rPr>
              <a:t>DISPOSAL OF THE PRODUCT: my product is mainly made of ABS plastic which is recyclable but it isn't accepted at all recycling facilities. Stainless steel is also recyclable and is melted down to be reused so this product doesn’t damage the environment. However  if the plastic isn’t disposed of correctly then the chemicals in it can leech out and harm the environment.</a:t>
            </a:r>
            <a:endParaRPr lang="en-GB" sz="1200" dirty="0">
              <a:latin typeface="Century Gothic" panose="020B0502020202020204" pitchFamily="34" charset="0"/>
            </a:endParaRPr>
          </a:p>
        </p:txBody>
      </p:sp>
      <p:sp>
        <p:nvSpPr>
          <p:cNvPr id="7" name="TextBox 6"/>
          <p:cNvSpPr txBox="1"/>
          <p:nvPr/>
        </p:nvSpPr>
        <p:spPr>
          <a:xfrm>
            <a:off x="3546004" y="8179837"/>
            <a:ext cx="2206724" cy="1200329"/>
          </a:xfrm>
          <a:prstGeom prst="rect">
            <a:avLst/>
          </a:prstGeom>
          <a:noFill/>
          <a:ln>
            <a:noFill/>
          </a:ln>
        </p:spPr>
        <p:txBody>
          <a:bodyPr wrap="square" rtlCol="0">
            <a:spAutoFit/>
          </a:bodyPr>
          <a:lstStyle/>
          <a:p>
            <a:r>
              <a:rPr lang="en-GB" sz="1200" dirty="0" smtClean="0">
                <a:latin typeface="Century Gothic" panose="020B0502020202020204" pitchFamily="34" charset="0"/>
              </a:rPr>
              <a:t>USING THE PRODUCT:</a:t>
            </a:r>
          </a:p>
          <a:p>
            <a:r>
              <a:rPr lang="en-GB" sz="1200" dirty="0" smtClean="0">
                <a:latin typeface="Century Gothic" panose="020B0502020202020204" pitchFamily="34" charset="0"/>
              </a:rPr>
              <a:t>Whilst being used, my product doesn’t threaten the environment because it uses no energy and is a stationary object.</a:t>
            </a:r>
            <a:endParaRPr lang="en-GB" sz="1200" dirty="0">
              <a:latin typeface="Century Gothic" panose="020B0502020202020204" pitchFamily="34" charset="0"/>
            </a:endParaRPr>
          </a:p>
        </p:txBody>
      </p:sp>
      <p:sp>
        <p:nvSpPr>
          <p:cNvPr id="8" name="TextBox 7"/>
          <p:cNvSpPr txBox="1"/>
          <p:nvPr/>
        </p:nvSpPr>
        <p:spPr>
          <a:xfrm>
            <a:off x="5925244" y="7400524"/>
            <a:ext cx="3253002" cy="2123658"/>
          </a:xfrm>
          <a:prstGeom prst="rect">
            <a:avLst/>
          </a:prstGeom>
          <a:noFill/>
          <a:ln>
            <a:noFill/>
          </a:ln>
        </p:spPr>
        <p:txBody>
          <a:bodyPr wrap="square" rtlCol="0">
            <a:spAutoFit/>
          </a:bodyPr>
          <a:lstStyle/>
          <a:p>
            <a:r>
              <a:rPr lang="en-GB" sz="1200" dirty="0" smtClean="0">
                <a:latin typeface="Century Gothic" panose="020B0502020202020204" pitchFamily="34" charset="0"/>
              </a:rPr>
              <a:t>DISTRIBUSTION:</a:t>
            </a:r>
          </a:p>
          <a:p>
            <a:r>
              <a:rPr lang="en-GB" sz="1200" dirty="0" smtClean="0">
                <a:latin typeface="Century Gothic" panose="020B0502020202020204" pitchFamily="34" charset="0"/>
              </a:rPr>
              <a:t>The scoop has to be transported from china across to the headquarters in Sweden where it is then distributed to the other outlets around Europe. The transportation to two final locations will increase the products carbon footprint. To reduce this the factory could be moved to a location closer to or in Europe however the raw materials will still need to be transported to that location. </a:t>
            </a:r>
          </a:p>
        </p:txBody>
      </p:sp>
      <p:sp>
        <p:nvSpPr>
          <p:cNvPr id="9" name="TextBox 8"/>
          <p:cNvSpPr txBox="1"/>
          <p:nvPr/>
        </p:nvSpPr>
        <p:spPr>
          <a:xfrm>
            <a:off x="5968752" y="5309880"/>
            <a:ext cx="3343234" cy="1938992"/>
          </a:xfrm>
          <a:prstGeom prst="rect">
            <a:avLst/>
          </a:prstGeom>
          <a:noFill/>
          <a:ln>
            <a:noFill/>
          </a:ln>
        </p:spPr>
        <p:txBody>
          <a:bodyPr wrap="square" rtlCol="0">
            <a:spAutoFit/>
          </a:bodyPr>
          <a:lstStyle/>
          <a:p>
            <a:r>
              <a:rPr lang="en-GB" sz="1200" dirty="0" smtClean="0">
                <a:latin typeface="Century Gothic" panose="020B0502020202020204" pitchFamily="34" charset="0"/>
              </a:rPr>
              <a:t>MANUFACTURING PROCESS: </a:t>
            </a:r>
          </a:p>
          <a:p>
            <a:r>
              <a:rPr lang="en-GB" sz="1200" dirty="0" smtClean="0">
                <a:latin typeface="Century Gothic" panose="020B0502020202020204" pitchFamily="34" charset="0"/>
              </a:rPr>
              <a:t>the raw materials that make up stainless steel are melted in an electric furnace. This creates a lot of polluting gases that are released into the environment. To mould the ABS plastic it will need to be heated and this will also release green house gases into the atmosphere as there is no other alternative method to heating and moulding the plastic. </a:t>
            </a:r>
            <a:endParaRPr lang="en-GB" sz="1200" dirty="0">
              <a:latin typeface="Century Gothic" panose="020B0502020202020204" pitchFamily="34" charset="0"/>
            </a:endParaRPr>
          </a:p>
        </p:txBody>
      </p:sp>
      <p:sp>
        <p:nvSpPr>
          <p:cNvPr id="10" name="TextBox 9"/>
          <p:cNvSpPr txBox="1"/>
          <p:nvPr/>
        </p:nvSpPr>
        <p:spPr>
          <a:xfrm>
            <a:off x="280120" y="5491734"/>
            <a:ext cx="2434108" cy="707886"/>
          </a:xfrm>
          <a:prstGeom prst="rect">
            <a:avLst/>
          </a:prstGeom>
          <a:noFill/>
        </p:spPr>
        <p:txBody>
          <a:bodyPr wrap="square" rtlCol="0">
            <a:spAutoFit/>
          </a:bodyPr>
          <a:lstStyle/>
          <a:p>
            <a:r>
              <a:rPr lang="en-GB" sz="2000" dirty="0" smtClean="0">
                <a:solidFill>
                  <a:srgbClr val="0070C0"/>
                </a:solidFill>
                <a:latin typeface="Century Gothic" panose="020B0502020202020204" pitchFamily="34" charset="0"/>
              </a:rPr>
              <a:t>ENVIRONMENTAL ISSUES</a:t>
            </a:r>
            <a:r>
              <a:rPr lang="en-GB" sz="1200" dirty="0" smtClean="0">
                <a:solidFill>
                  <a:srgbClr val="0070C0"/>
                </a:solidFill>
                <a:latin typeface="Century Gothic" panose="020B0502020202020204" pitchFamily="34" charset="0"/>
              </a:rPr>
              <a:t>:</a:t>
            </a:r>
            <a:endParaRPr lang="en-GB" sz="1200" dirty="0">
              <a:solidFill>
                <a:srgbClr val="0070C0"/>
              </a:solidFill>
              <a:latin typeface="Century Gothic" panose="020B0502020202020204" pitchFamily="34" charset="0"/>
            </a:endParaRPr>
          </a:p>
        </p:txBody>
      </p:sp>
      <p:sp>
        <p:nvSpPr>
          <p:cNvPr id="11" name="TextBox 10"/>
          <p:cNvSpPr txBox="1"/>
          <p:nvPr/>
        </p:nvSpPr>
        <p:spPr>
          <a:xfrm>
            <a:off x="232732" y="696144"/>
            <a:ext cx="4871924" cy="4392488"/>
          </a:xfrm>
          <a:prstGeom prst="rect">
            <a:avLst/>
          </a:prstGeom>
          <a:noFill/>
          <a:ln w="38100">
            <a:solidFill>
              <a:srgbClr val="FF0066"/>
            </a:solidFill>
          </a:ln>
        </p:spPr>
        <p:txBody>
          <a:bodyPr wrap="square" rtlCol="0">
            <a:spAutoFit/>
          </a:bodyPr>
          <a:lstStyle/>
          <a:p>
            <a:endParaRPr lang="en-GB" dirty="0"/>
          </a:p>
        </p:txBody>
      </p:sp>
      <p:sp>
        <p:nvSpPr>
          <p:cNvPr id="12" name="TextBox 11"/>
          <p:cNvSpPr txBox="1"/>
          <p:nvPr/>
        </p:nvSpPr>
        <p:spPr>
          <a:xfrm>
            <a:off x="245346" y="1155482"/>
            <a:ext cx="2304256" cy="2492990"/>
          </a:xfrm>
          <a:prstGeom prst="rect">
            <a:avLst/>
          </a:prstGeom>
          <a:noFill/>
          <a:ln>
            <a:noFill/>
          </a:ln>
        </p:spPr>
        <p:txBody>
          <a:bodyPr wrap="square" rtlCol="0">
            <a:spAutoFit/>
          </a:bodyPr>
          <a:lstStyle/>
          <a:p>
            <a:r>
              <a:rPr lang="en-GB" sz="1200" dirty="0" smtClean="0">
                <a:latin typeface="Century Gothic" panose="020B0502020202020204" pitchFamily="34" charset="0"/>
              </a:rPr>
              <a:t>WORKERS:</a:t>
            </a:r>
          </a:p>
          <a:p>
            <a:r>
              <a:rPr lang="en-GB" sz="1200" dirty="0" smtClean="0">
                <a:latin typeface="Century Gothic" panose="020B0502020202020204" pitchFamily="34" charset="0"/>
              </a:rPr>
              <a:t>Without the income that the factory provides for the area surrounding it, locals/workers would live in much poorer conditions than the ones they do currently. The factory gives them a stable income even if it is really low and allows them to survive. Without it and the jobs it creates, they would struggle a lot more.</a:t>
            </a:r>
            <a:endParaRPr lang="en-GB" sz="1200" dirty="0">
              <a:latin typeface="Century Gothic" panose="020B0502020202020204" pitchFamily="34" charset="0"/>
            </a:endParaRPr>
          </a:p>
        </p:txBody>
      </p:sp>
      <p:sp>
        <p:nvSpPr>
          <p:cNvPr id="13" name="TextBox 12"/>
          <p:cNvSpPr txBox="1"/>
          <p:nvPr/>
        </p:nvSpPr>
        <p:spPr>
          <a:xfrm>
            <a:off x="2675348" y="2280320"/>
            <a:ext cx="2285292" cy="1754326"/>
          </a:xfrm>
          <a:prstGeom prst="rect">
            <a:avLst/>
          </a:prstGeom>
          <a:noFill/>
          <a:ln>
            <a:noFill/>
          </a:ln>
        </p:spPr>
        <p:txBody>
          <a:bodyPr wrap="square" rtlCol="0">
            <a:spAutoFit/>
          </a:bodyPr>
          <a:lstStyle/>
          <a:p>
            <a:r>
              <a:rPr lang="en-GB" sz="1200" dirty="0" smtClean="0">
                <a:latin typeface="Century Gothic" panose="020B0502020202020204" pitchFamily="34" charset="0"/>
              </a:rPr>
              <a:t>WORKING CONDITIONS:</a:t>
            </a:r>
          </a:p>
          <a:p>
            <a:r>
              <a:rPr lang="en-GB" sz="1200" dirty="0" smtClean="0">
                <a:latin typeface="Century Gothic" panose="020B0502020202020204" pitchFamily="34" charset="0"/>
              </a:rPr>
              <a:t>The conditions of factories in china are generally poor but IKEA work with organisations that try to improve these conditions so that the workers aren't at risk from health and safety issues. </a:t>
            </a:r>
            <a:endParaRPr lang="en-GB" sz="1200" dirty="0">
              <a:latin typeface="Century Gothic" panose="020B0502020202020204" pitchFamily="34" charset="0"/>
            </a:endParaRPr>
          </a:p>
        </p:txBody>
      </p:sp>
      <p:sp>
        <p:nvSpPr>
          <p:cNvPr id="14" name="TextBox 13"/>
          <p:cNvSpPr txBox="1"/>
          <p:nvPr/>
        </p:nvSpPr>
        <p:spPr>
          <a:xfrm>
            <a:off x="280120" y="3648472"/>
            <a:ext cx="2448272" cy="1384995"/>
          </a:xfrm>
          <a:prstGeom prst="rect">
            <a:avLst/>
          </a:prstGeom>
          <a:noFill/>
          <a:ln>
            <a:noFill/>
          </a:ln>
        </p:spPr>
        <p:txBody>
          <a:bodyPr wrap="square" rtlCol="0">
            <a:spAutoFit/>
          </a:bodyPr>
          <a:lstStyle/>
          <a:p>
            <a:r>
              <a:rPr lang="en-GB" sz="1200" dirty="0" smtClean="0">
                <a:latin typeface="Century Gothic" panose="020B0502020202020204" pitchFamily="34" charset="0"/>
              </a:rPr>
              <a:t>BASIC RIGHTS: </a:t>
            </a:r>
          </a:p>
          <a:p>
            <a:r>
              <a:rPr lang="en-GB" sz="1200" dirty="0" smtClean="0">
                <a:latin typeface="Century Gothic" panose="020B0502020202020204" pitchFamily="34" charset="0"/>
              </a:rPr>
              <a:t>IKEA works with UNICEF and save the children to prevent child labour being used in the work factories in china where the products are manufactured.</a:t>
            </a:r>
            <a:endParaRPr lang="en-GB" sz="1200" dirty="0">
              <a:latin typeface="Century Gothic" panose="020B0502020202020204" pitchFamily="34" charset="0"/>
            </a:endParaRPr>
          </a:p>
        </p:txBody>
      </p:sp>
      <p:sp>
        <p:nvSpPr>
          <p:cNvPr id="15" name="TextBox 14"/>
          <p:cNvSpPr txBox="1"/>
          <p:nvPr/>
        </p:nvSpPr>
        <p:spPr>
          <a:xfrm>
            <a:off x="2681003" y="4000961"/>
            <a:ext cx="2423653" cy="1015663"/>
          </a:xfrm>
          <a:prstGeom prst="rect">
            <a:avLst/>
          </a:prstGeom>
          <a:noFill/>
          <a:ln>
            <a:noFill/>
          </a:ln>
        </p:spPr>
        <p:txBody>
          <a:bodyPr wrap="square" rtlCol="0">
            <a:spAutoFit/>
          </a:bodyPr>
          <a:lstStyle/>
          <a:p>
            <a:r>
              <a:rPr lang="en-GB" sz="1200" dirty="0" smtClean="0">
                <a:latin typeface="Century Gothic" panose="020B0502020202020204" pitchFamily="34" charset="0"/>
              </a:rPr>
              <a:t>NECESSITY OF THE PRODUCT:</a:t>
            </a:r>
          </a:p>
          <a:p>
            <a:r>
              <a:rPr lang="en-GB" sz="1200" dirty="0" smtClean="0">
                <a:latin typeface="Century Gothic" panose="020B0502020202020204" pitchFamily="34" charset="0"/>
              </a:rPr>
              <a:t>The scoop isn’t necessary to daily life, it is more of a luxury item that aids people in serving ice cream</a:t>
            </a:r>
            <a:endParaRPr lang="en-GB" sz="1200" dirty="0">
              <a:latin typeface="Century Gothic" panose="020B0502020202020204" pitchFamily="34" charset="0"/>
            </a:endParaRPr>
          </a:p>
        </p:txBody>
      </p:sp>
      <p:sp>
        <p:nvSpPr>
          <p:cNvPr id="16" name="TextBox 15"/>
          <p:cNvSpPr txBox="1"/>
          <p:nvPr/>
        </p:nvSpPr>
        <p:spPr>
          <a:xfrm>
            <a:off x="2677533" y="768152"/>
            <a:ext cx="2256861" cy="1569660"/>
          </a:xfrm>
          <a:prstGeom prst="rect">
            <a:avLst/>
          </a:prstGeom>
          <a:noFill/>
          <a:ln>
            <a:noFill/>
          </a:ln>
        </p:spPr>
        <p:txBody>
          <a:bodyPr wrap="square" rtlCol="0">
            <a:spAutoFit/>
          </a:bodyPr>
          <a:lstStyle/>
          <a:p>
            <a:r>
              <a:rPr lang="en-GB" sz="1200" dirty="0" smtClean="0">
                <a:latin typeface="Century Gothic" panose="020B0502020202020204" pitchFamily="34" charset="0"/>
              </a:rPr>
              <a:t>SOCIABILITY:</a:t>
            </a:r>
          </a:p>
          <a:p>
            <a:r>
              <a:rPr lang="en-GB" sz="1200" dirty="0" smtClean="0">
                <a:latin typeface="Century Gothic" panose="020B0502020202020204" pitchFamily="34" charset="0"/>
              </a:rPr>
              <a:t>My product doesn’t limit the sociability of the user, they can continue interacting with their surroundings whilst using the scoop easily for a short amount of time. </a:t>
            </a:r>
            <a:endParaRPr lang="en-GB" sz="1200" dirty="0">
              <a:latin typeface="Century Gothic" panose="020B0502020202020204" pitchFamily="34" charset="0"/>
            </a:endParaRPr>
          </a:p>
        </p:txBody>
      </p:sp>
      <p:sp>
        <p:nvSpPr>
          <p:cNvPr id="19" name="TextBox 18"/>
          <p:cNvSpPr txBox="1"/>
          <p:nvPr/>
        </p:nvSpPr>
        <p:spPr>
          <a:xfrm>
            <a:off x="223392" y="856129"/>
            <a:ext cx="2247528" cy="400110"/>
          </a:xfrm>
          <a:prstGeom prst="rect">
            <a:avLst/>
          </a:prstGeom>
          <a:noFill/>
          <a:ln>
            <a:noFill/>
          </a:ln>
        </p:spPr>
        <p:txBody>
          <a:bodyPr wrap="square" rtlCol="0">
            <a:spAutoFit/>
          </a:bodyPr>
          <a:lstStyle/>
          <a:p>
            <a:r>
              <a:rPr lang="en-GB" sz="2000" dirty="0" smtClean="0">
                <a:solidFill>
                  <a:srgbClr val="FFC000"/>
                </a:solidFill>
                <a:latin typeface="Century Gothic" panose="020B0502020202020204" pitchFamily="34" charset="0"/>
              </a:rPr>
              <a:t>SOCIAL ISSUES</a:t>
            </a:r>
            <a:endParaRPr lang="en-GB" sz="2000" dirty="0">
              <a:solidFill>
                <a:srgbClr val="FFC000"/>
              </a:solidFill>
              <a:latin typeface="Century Gothic" panose="020B0502020202020204" pitchFamily="34" charset="0"/>
            </a:endParaRPr>
          </a:p>
        </p:txBody>
      </p:sp>
      <p:sp>
        <p:nvSpPr>
          <p:cNvPr id="20" name="TextBox 19"/>
          <p:cNvSpPr txBox="1"/>
          <p:nvPr/>
        </p:nvSpPr>
        <p:spPr>
          <a:xfrm>
            <a:off x="9497144" y="5304656"/>
            <a:ext cx="3096344" cy="4176464"/>
          </a:xfrm>
          <a:prstGeom prst="rect">
            <a:avLst/>
          </a:prstGeom>
          <a:noFill/>
          <a:ln w="38100">
            <a:solidFill>
              <a:srgbClr val="CC99FF"/>
            </a:solidFill>
          </a:ln>
        </p:spPr>
        <p:txBody>
          <a:bodyPr wrap="square" rtlCol="0">
            <a:spAutoFit/>
          </a:bodyPr>
          <a:lstStyle/>
          <a:p>
            <a:endParaRPr lang="en-GB" dirty="0"/>
          </a:p>
        </p:txBody>
      </p:sp>
      <p:sp>
        <p:nvSpPr>
          <p:cNvPr id="21" name="TextBox 20"/>
          <p:cNvSpPr txBox="1"/>
          <p:nvPr/>
        </p:nvSpPr>
        <p:spPr>
          <a:xfrm>
            <a:off x="9569152" y="5657145"/>
            <a:ext cx="2952327" cy="1015663"/>
          </a:xfrm>
          <a:prstGeom prst="rect">
            <a:avLst/>
          </a:prstGeom>
          <a:noFill/>
          <a:ln>
            <a:noFill/>
          </a:ln>
        </p:spPr>
        <p:txBody>
          <a:bodyPr wrap="square" rtlCol="0">
            <a:spAutoFit/>
          </a:bodyPr>
          <a:lstStyle/>
          <a:p>
            <a:r>
              <a:rPr lang="en-GB" sz="1200" dirty="0" smtClean="0">
                <a:latin typeface="Century Gothic" panose="020B0502020202020204" pitchFamily="34" charset="0"/>
              </a:rPr>
              <a:t>PROFIT: </a:t>
            </a:r>
          </a:p>
          <a:p>
            <a:r>
              <a:rPr lang="en-GB" sz="1200" dirty="0" smtClean="0">
                <a:latin typeface="Century Gothic" panose="020B0502020202020204" pitchFamily="34" charset="0"/>
              </a:rPr>
              <a:t>The ice cream scoop is produced for about £1 per unit so quite a substantial profit is made as it is sold for £2.</a:t>
            </a:r>
            <a:endParaRPr lang="en-GB" sz="1200" dirty="0">
              <a:latin typeface="Century Gothic" panose="020B0502020202020204" pitchFamily="34" charset="0"/>
            </a:endParaRPr>
          </a:p>
        </p:txBody>
      </p:sp>
      <p:sp>
        <p:nvSpPr>
          <p:cNvPr id="22" name="TextBox 21"/>
          <p:cNvSpPr txBox="1"/>
          <p:nvPr/>
        </p:nvSpPr>
        <p:spPr>
          <a:xfrm>
            <a:off x="9586245" y="7911460"/>
            <a:ext cx="3007243" cy="1569660"/>
          </a:xfrm>
          <a:prstGeom prst="rect">
            <a:avLst/>
          </a:prstGeom>
          <a:noFill/>
          <a:ln>
            <a:noFill/>
          </a:ln>
        </p:spPr>
        <p:txBody>
          <a:bodyPr wrap="square" rtlCol="0">
            <a:spAutoFit/>
          </a:bodyPr>
          <a:lstStyle/>
          <a:p>
            <a:r>
              <a:rPr lang="en-GB" sz="1200" dirty="0" smtClean="0">
                <a:latin typeface="Century Gothic" panose="020B0502020202020204" pitchFamily="34" charset="0"/>
              </a:rPr>
              <a:t>EXPLOITATION OF WORKERS:</a:t>
            </a:r>
          </a:p>
          <a:p>
            <a:r>
              <a:rPr lang="en-GB" sz="1200" dirty="0" smtClean="0">
                <a:latin typeface="Century Gothic" panose="020B0502020202020204" pitchFamily="34" charset="0"/>
              </a:rPr>
              <a:t>My scoop is manufactured in China, in this part of Asia and surrounding countries. China, as a key country in manufacture, is becoming more aware of workers rights and the conditions are gradually beginning to improve.</a:t>
            </a:r>
            <a:endParaRPr lang="en-GB" sz="1200" dirty="0">
              <a:latin typeface="Century Gothic" panose="020B0502020202020204" pitchFamily="34" charset="0"/>
            </a:endParaRPr>
          </a:p>
        </p:txBody>
      </p:sp>
      <p:sp>
        <p:nvSpPr>
          <p:cNvPr id="23" name="TextBox 22"/>
          <p:cNvSpPr txBox="1"/>
          <p:nvPr/>
        </p:nvSpPr>
        <p:spPr>
          <a:xfrm>
            <a:off x="9569152" y="6583957"/>
            <a:ext cx="3232448" cy="1384995"/>
          </a:xfrm>
          <a:prstGeom prst="rect">
            <a:avLst/>
          </a:prstGeom>
          <a:noFill/>
          <a:ln>
            <a:noFill/>
          </a:ln>
        </p:spPr>
        <p:txBody>
          <a:bodyPr wrap="square" rtlCol="0">
            <a:spAutoFit/>
          </a:bodyPr>
          <a:lstStyle/>
          <a:p>
            <a:r>
              <a:rPr lang="en-GB" sz="1200" dirty="0" smtClean="0">
                <a:latin typeface="Century Gothic" panose="020B0502020202020204" pitchFamily="34" charset="0"/>
              </a:rPr>
              <a:t>CREATION OF JOBS: </a:t>
            </a:r>
          </a:p>
          <a:p>
            <a:r>
              <a:rPr lang="en-GB" sz="1200" dirty="0" smtClean="0">
                <a:latin typeface="Century Gothic" panose="020B0502020202020204" pitchFamily="34" charset="0"/>
              </a:rPr>
              <a:t>the different processes involved in getting the product into the shop creates a lot of jobs. People will be employed for the mining of resources, disposal, manufacturing and transportation. </a:t>
            </a:r>
            <a:endParaRPr lang="en-GB" sz="1200" dirty="0">
              <a:latin typeface="Century Gothic" panose="020B0502020202020204" pitchFamily="34" charset="0"/>
            </a:endParaRPr>
          </a:p>
        </p:txBody>
      </p:sp>
      <p:sp>
        <p:nvSpPr>
          <p:cNvPr id="24" name="TextBox 23"/>
          <p:cNvSpPr txBox="1"/>
          <p:nvPr/>
        </p:nvSpPr>
        <p:spPr>
          <a:xfrm>
            <a:off x="5919282" y="685980"/>
            <a:ext cx="4915508" cy="1384995"/>
          </a:xfrm>
          <a:prstGeom prst="rect">
            <a:avLst/>
          </a:prstGeom>
          <a:noFill/>
        </p:spPr>
        <p:txBody>
          <a:bodyPr wrap="square" rtlCol="0">
            <a:spAutoFit/>
          </a:bodyPr>
          <a:lstStyle/>
          <a:p>
            <a:r>
              <a:rPr lang="en-GB" sz="1200" dirty="0" smtClean="0">
                <a:latin typeface="Century Gothic" panose="020B0502020202020204" pitchFamily="34" charset="0"/>
              </a:rPr>
              <a:t>Mr Leeds, the business teacher at our school came into our lesson </a:t>
            </a:r>
            <a:r>
              <a:rPr lang="en-GB" sz="1200" dirty="0" smtClean="0">
                <a:solidFill>
                  <a:srgbClr val="FF0000"/>
                </a:solidFill>
                <a:latin typeface="Century Gothic" panose="020B0502020202020204" pitchFamily="34" charset="0"/>
              </a:rPr>
              <a:t>to talk to us about the economic factors and moral implications that affect our products</a:t>
            </a:r>
            <a:r>
              <a:rPr lang="en-GB" sz="1200" dirty="0" smtClean="0">
                <a:latin typeface="Century Gothic" panose="020B0502020202020204" pitchFamily="34" charset="0"/>
              </a:rPr>
              <a:t>. We had a whole group discussion about money management schemes that companies have such as break even to cover costs and ensure they get a profit, and the effect that factories can have on the surrounding environment.</a:t>
            </a:r>
            <a:endParaRPr lang="en-GB" sz="1200" dirty="0">
              <a:latin typeface="Century Gothic" panose="020B0502020202020204" pitchFamily="34" charset="0"/>
            </a:endParaRPr>
          </a:p>
        </p:txBody>
      </p:sp>
      <p:pic>
        <p:nvPicPr>
          <p:cNvPr id="25" name="Picture 2" descr="C:\Users\11kempt\AppData\Local\Microsoft\Windows\Temporary Internet Files\Content.IE5\T5RM2BUI\IMG_0831.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9935" b="30574"/>
          <a:stretch/>
        </p:blipFill>
        <p:spPr bwMode="auto">
          <a:xfrm>
            <a:off x="8561041" y="2147524"/>
            <a:ext cx="3168351" cy="2789040"/>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p:cNvSpPr txBox="1"/>
          <p:nvPr/>
        </p:nvSpPr>
        <p:spPr>
          <a:xfrm>
            <a:off x="5922269" y="2280320"/>
            <a:ext cx="2638772" cy="2677656"/>
          </a:xfrm>
          <a:prstGeom prst="rect">
            <a:avLst/>
          </a:prstGeom>
          <a:noFill/>
        </p:spPr>
        <p:txBody>
          <a:bodyPr wrap="square" rtlCol="0">
            <a:spAutoFit/>
          </a:bodyPr>
          <a:lstStyle/>
          <a:p>
            <a:r>
              <a:rPr lang="en-GB" sz="1200" dirty="0">
                <a:latin typeface="Century Gothic" panose="020B0502020202020204" pitchFamily="34" charset="0"/>
              </a:rPr>
              <a:t>I then asked if it would be suitable to relocate  the factory to a location that is closer to where the products are sold, and he said that it would be much more expensive and hard to find a large enough plot of land and that the overall benefits weren’t worth it, and that to make up for such poor conditions the company should just increase pay and the conditions inside the factories that the workers have to be in</a:t>
            </a:r>
            <a:r>
              <a:rPr lang="en-GB" sz="1200" dirty="0" smtClean="0">
                <a:latin typeface="Century Gothic" panose="020B0502020202020204" pitchFamily="34" charset="0"/>
              </a:rPr>
              <a:t>.</a:t>
            </a:r>
            <a:endParaRPr lang="en-GB" sz="1200" dirty="0">
              <a:latin typeface="Century Gothic" panose="020B0502020202020204" pitchFamily="34" charset="0"/>
            </a:endParaRPr>
          </a:p>
        </p:txBody>
      </p:sp>
      <p:sp>
        <p:nvSpPr>
          <p:cNvPr id="29" name="TextBox 28"/>
          <p:cNvSpPr txBox="1"/>
          <p:nvPr/>
        </p:nvSpPr>
        <p:spPr>
          <a:xfrm>
            <a:off x="5919282" y="299809"/>
            <a:ext cx="5810110" cy="369332"/>
          </a:xfrm>
          <a:prstGeom prst="rect">
            <a:avLst/>
          </a:prstGeom>
          <a:noFill/>
        </p:spPr>
        <p:txBody>
          <a:bodyPr wrap="square" rtlCol="0">
            <a:spAutoFit/>
          </a:bodyPr>
          <a:lstStyle/>
          <a:p>
            <a:r>
              <a:rPr lang="en-GB" sz="1800" u="sng" dirty="0" smtClean="0">
                <a:latin typeface="Century Gothic" panose="020B0502020202020204" pitchFamily="34" charset="0"/>
              </a:rPr>
              <a:t>MR LEEDS, DEPUTY HEAD AND BUSINESS TEACHER</a:t>
            </a:r>
            <a:endParaRPr lang="en-GB" sz="1800" u="sng" dirty="0">
              <a:latin typeface="Century Gothic" panose="020B0502020202020204" pitchFamily="34" charset="0"/>
            </a:endParaRPr>
          </a:p>
        </p:txBody>
      </p:sp>
      <p:sp>
        <p:nvSpPr>
          <p:cNvPr id="30" name="TextBox 29"/>
          <p:cNvSpPr txBox="1"/>
          <p:nvPr/>
        </p:nvSpPr>
        <p:spPr>
          <a:xfrm>
            <a:off x="9569152" y="5336594"/>
            <a:ext cx="2664296" cy="400110"/>
          </a:xfrm>
          <a:prstGeom prst="rect">
            <a:avLst/>
          </a:prstGeom>
          <a:noFill/>
        </p:spPr>
        <p:txBody>
          <a:bodyPr wrap="square" rtlCol="0">
            <a:spAutoFit/>
          </a:bodyPr>
          <a:lstStyle/>
          <a:p>
            <a:r>
              <a:rPr lang="en-GB" sz="2000" dirty="0" smtClean="0">
                <a:solidFill>
                  <a:srgbClr val="7030A0"/>
                </a:solidFill>
                <a:latin typeface="Century Gothic" panose="020B0502020202020204" pitchFamily="34" charset="0"/>
              </a:rPr>
              <a:t>ECONOMIC ISSUES</a:t>
            </a:r>
            <a:r>
              <a:rPr lang="en-GB" sz="1800" dirty="0" smtClean="0">
                <a:solidFill>
                  <a:srgbClr val="7030A0"/>
                </a:solidFill>
                <a:latin typeface="Century Gothic" panose="020B0502020202020204" pitchFamily="34" charset="0"/>
              </a:rPr>
              <a:t>:</a:t>
            </a:r>
            <a:endParaRPr lang="en-GB" sz="1800" dirty="0">
              <a:solidFill>
                <a:srgbClr val="7030A0"/>
              </a:solidFill>
              <a:latin typeface="Century Gothic" panose="020B0502020202020204" pitchFamily="34" charset="0"/>
            </a:endParaRPr>
          </a:p>
        </p:txBody>
      </p:sp>
      <p:sp>
        <p:nvSpPr>
          <p:cNvPr id="31" name="TextBox 30"/>
          <p:cNvSpPr txBox="1"/>
          <p:nvPr/>
        </p:nvSpPr>
        <p:spPr>
          <a:xfrm>
            <a:off x="1648272" y="192088"/>
            <a:ext cx="5448910" cy="523220"/>
          </a:xfrm>
          <a:prstGeom prst="rect">
            <a:avLst/>
          </a:prstGeom>
          <a:noFill/>
        </p:spPr>
        <p:txBody>
          <a:bodyPr wrap="square" rtlCol="0">
            <a:spAutoFit/>
          </a:bodyPr>
          <a:lstStyle/>
          <a:p>
            <a:r>
              <a:rPr lang="en-GB" sz="2800" u="sng" dirty="0" smtClean="0">
                <a:latin typeface="Century Gothic" panose="020B0502020202020204" pitchFamily="34" charset="0"/>
              </a:rPr>
              <a:t>MORAL IMPLICATIONS</a:t>
            </a:r>
            <a:endParaRPr lang="en-GB" sz="2800" u="sng" dirty="0">
              <a:latin typeface="Century Gothic" panose="020B0502020202020204" pitchFamily="34" charset="0"/>
            </a:endParaRPr>
          </a:p>
        </p:txBody>
      </p:sp>
      <p:sp>
        <p:nvSpPr>
          <p:cNvPr id="2" name="TextBox 1"/>
          <p:cNvSpPr txBox="1"/>
          <p:nvPr/>
        </p:nvSpPr>
        <p:spPr>
          <a:xfrm>
            <a:off x="8561041" y="1848272"/>
            <a:ext cx="3240359" cy="307777"/>
          </a:xfrm>
          <a:prstGeom prst="rect">
            <a:avLst/>
          </a:prstGeom>
          <a:noFill/>
        </p:spPr>
        <p:txBody>
          <a:bodyPr wrap="square" rtlCol="0">
            <a:spAutoFit/>
          </a:bodyPr>
          <a:lstStyle/>
          <a:p>
            <a:r>
              <a:rPr lang="en-GB" sz="1400" dirty="0" smtClean="0">
                <a:latin typeface="Century Gothic" panose="020B0502020202020204" pitchFamily="34" charset="0"/>
              </a:rPr>
              <a:t>MR LEEDS SPEAKING TO THE CLASS</a:t>
            </a:r>
            <a:endParaRPr lang="en-GB" sz="1400" dirty="0">
              <a:latin typeface="Century Gothic" panose="020B0502020202020204" pitchFamily="34" charset="0"/>
            </a:endParaRPr>
          </a:p>
        </p:txBody>
      </p:sp>
    </p:spTree>
    <p:extLst>
      <p:ext uri="{BB962C8B-B14F-4D97-AF65-F5344CB8AC3E}">
        <p14:creationId xmlns:p14="http://schemas.microsoft.com/office/powerpoint/2010/main" val="31984829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66015" y="48072"/>
            <a:ext cx="5283057" cy="830997"/>
          </a:xfrm>
          <a:prstGeom prst="rect">
            <a:avLst/>
          </a:prstGeom>
          <a:noFill/>
        </p:spPr>
        <p:txBody>
          <a:bodyPr wrap="square" rtlCol="0">
            <a:spAutoFit/>
          </a:bodyPr>
          <a:lstStyle/>
          <a:p>
            <a:pPr algn="ctr"/>
            <a:r>
              <a:rPr lang="en-GB" sz="2400" u="sng" dirty="0" smtClean="0">
                <a:latin typeface="Century Gothic" panose="020B0502020202020204" pitchFamily="34" charset="0"/>
              </a:rPr>
              <a:t>DESIGN BRIEF AND SPECIFICATION FOR IMPROVING THE PRODUCT.</a:t>
            </a:r>
            <a:endParaRPr lang="en-GB" sz="2400" u="sng" dirty="0">
              <a:latin typeface="Century Gothic" panose="020B0502020202020204" pitchFamily="34" charset="0"/>
            </a:endParaRPr>
          </a:p>
        </p:txBody>
      </p:sp>
      <p:sp>
        <p:nvSpPr>
          <p:cNvPr id="5" name="TextBox 4"/>
          <p:cNvSpPr txBox="1"/>
          <p:nvPr/>
        </p:nvSpPr>
        <p:spPr>
          <a:xfrm>
            <a:off x="208112" y="768152"/>
            <a:ext cx="3213888" cy="1769715"/>
          </a:xfrm>
          <a:prstGeom prst="rect">
            <a:avLst/>
          </a:prstGeom>
          <a:noFill/>
        </p:spPr>
        <p:txBody>
          <a:bodyPr wrap="square" rtlCol="0">
            <a:spAutoFit/>
          </a:bodyPr>
          <a:lstStyle/>
          <a:p>
            <a:r>
              <a:rPr lang="en-GB" dirty="0" smtClean="0"/>
              <a:t> </a:t>
            </a:r>
            <a:r>
              <a:rPr lang="en-GB" sz="1600" u="sng" dirty="0" smtClean="0">
                <a:latin typeface="Century Gothic" panose="020B0502020202020204" pitchFamily="34" charset="0"/>
              </a:rPr>
              <a:t>DESIGN BRIEF</a:t>
            </a:r>
          </a:p>
          <a:p>
            <a:pPr marL="171450" indent="-171450">
              <a:buFont typeface="Arial" panose="020B0604020202020204" pitchFamily="34" charset="0"/>
              <a:buChar char="•"/>
            </a:pPr>
            <a:r>
              <a:rPr lang="en-GB" sz="1200" dirty="0" smtClean="0">
                <a:latin typeface="Century Gothic" panose="020B0502020202020204" pitchFamily="34" charset="0"/>
              </a:rPr>
              <a:t>After analysing the  strengths and weaknesses of the ice cream scoop from IKEA I have found that the handle is not comfortable to hold because of the shape of the design and the material it is made out of. </a:t>
            </a:r>
          </a:p>
          <a:p>
            <a:endParaRPr lang="en-GB" sz="1200" dirty="0" smtClean="0">
              <a:latin typeface="Century Gothic" panose="020B0502020202020204" pitchFamily="34" charset="0"/>
            </a:endParaRPr>
          </a:p>
        </p:txBody>
      </p:sp>
      <p:sp>
        <p:nvSpPr>
          <p:cNvPr id="6" name="TextBox 5"/>
          <p:cNvSpPr txBox="1"/>
          <p:nvPr/>
        </p:nvSpPr>
        <p:spPr>
          <a:xfrm>
            <a:off x="314446" y="3136578"/>
            <a:ext cx="3338841" cy="338554"/>
          </a:xfrm>
          <a:prstGeom prst="rect">
            <a:avLst/>
          </a:prstGeom>
          <a:noFill/>
        </p:spPr>
        <p:txBody>
          <a:bodyPr wrap="square" rtlCol="0">
            <a:spAutoFit/>
          </a:bodyPr>
          <a:lstStyle/>
          <a:p>
            <a:r>
              <a:rPr lang="en-GB" sz="1600" u="sng" dirty="0" smtClean="0">
                <a:latin typeface="Century Gothic" panose="020B0502020202020204" pitchFamily="34" charset="0"/>
              </a:rPr>
              <a:t>SPECIFICATION</a:t>
            </a:r>
            <a:endParaRPr lang="en-GB" sz="1600" u="sng" dirty="0">
              <a:latin typeface="Century Gothic" panose="020B0502020202020204" pitchFamily="34" charset="0"/>
            </a:endParaRPr>
          </a:p>
        </p:txBody>
      </p:sp>
      <p:sp>
        <p:nvSpPr>
          <p:cNvPr id="3" name="TextBox 2"/>
          <p:cNvSpPr txBox="1"/>
          <p:nvPr/>
        </p:nvSpPr>
        <p:spPr>
          <a:xfrm>
            <a:off x="3232448" y="1200200"/>
            <a:ext cx="2304256" cy="1631216"/>
          </a:xfrm>
          <a:prstGeom prst="rect">
            <a:avLst/>
          </a:prstGeom>
          <a:noFill/>
        </p:spPr>
        <p:txBody>
          <a:bodyPr wrap="square" rtlCol="0">
            <a:spAutoFit/>
          </a:bodyPr>
          <a:lstStyle/>
          <a:p>
            <a:pPr marL="171450" indent="-171450">
              <a:buFont typeface="Arial" panose="020B0604020202020204" pitchFamily="34" charset="0"/>
              <a:buChar char="•"/>
            </a:pPr>
            <a:r>
              <a:rPr lang="en-GB" sz="1200" dirty="0">
                <a:latin typeface="Century Gothic" panose="020B0502020202020204" pitchFamily="34" charset="0"/>
              </a:rPr>
              <a:t>Due to this I aim to create a different handle design that provides more comfort and grip for the user and makes it as easy to use as possible.</a:t>
            </a:r>
          </a:p>
          <a:p>
            <a:endParaRPr lang="en-GB" sz="2800" dirty="0">
              <a:latin typeface="Century Gothic" panose="020B0502020202020204" pitchFamily="34" charset="0"/>
            </a:endParaRPr>
          </a:p>
        </p:txBody>
      </p:sp>
      <p:sp>
        <p:nvSpPr>
          <p:cNvPr id="9" name="TextBox 8"/>
          <p:cNvSpPr txBox="1"/>
          <p:nvPr/>
        </p:nvSpPr>
        <p:spPr>
          <a:xfrm>
            <a:off x="5680720" y="947008"/>
            <a:ext cx="2376264" cy="1661993"/>
          </a:xfrm>
          <a:prstGeom prst="rect">
            <a:avLst/>
          </a:prstGeom>
          <a:noFill/>
        </p:spPr>
        <p:txBody>
          <a:bodyPr wrap="square" rtlCol="0">
            <a:spAutoFit/>
          </a:bodyPr>
          <a:lstStyle/>
          <a:p>
            <a:r>
              <a:rPr lang="en-GB" sz="1600" u="sng" dirty="0" smtClean="0">
                <a:latin typeface="Century Gothic" panose="020B0502020202020204" pitchFamily="34" charset="0"/>
              </a:rPr>
              <a:t>KEY SPECIFICATION</a:t>
            </a:r>
          </a:p>
          <a:p>
            <a:pPr marL="285750" indent="-285750">
              <a:buFont typeface="Arial" panose="020B0604020202020204" pitchFamily="34" charset="0"/>
              <a:buChar char="•"/>
            </a:pPr>
            <a:r>
              <a:rPr lang="en-GB" sz="1200" dirty="0">
                <a:latin typeface="Century Gothic" panose="020B0502020202020204" pitchFamily="34" charset="0"/>
              </a:rPr>
              <a:t>The shape of the handle must allow for a secure grip so that it doesn’t slip out of the users hand so that they can apply force when scooping.</a:t>
            </a:r>
          </a:p>
          <a:p>
            <a:pPr marL="285750" indent="-285750">
              <a:buFont typeface="Arial" panose="020B0604020202020204" pitchFamily="34" charset="0"/>
              <a:buChar char="•"/>
            </a:pPr>
            <a:endParaRPr lang="en-GB" sz="1400" u="sng" dirty="0">
              <a:latin typeface="Century Gothic" panose="020B0502020202020204" pitchFamily="34" charset="0"/>
            </a:endParaRPr>
          </a:p>
        </p:txBody>
      </p:sp>
      <p:sp>
        <p:nvSpPr>
          <p:cNvPr id="10" name="TextBox 9"/>
          <p:cNvSpPr txBox="1"/>
          <p:nvPr/>
        </p:nvSpPr>
        <p:spPr>
          <a:xfrm>
            <a:off x="8128992" y="1200200"/>
            <a:ext cx="2520280" cy="1200329"/>
          </a:xfrm>
          <a:prstGeom prst="rect">
            <a:avLst/>
          </a:prstGeom>
          <a:noFill/>
        </p:spPr>
        <p:txBody>
          <a:bodyPr wrap="square" rtlCol="0">
            <a:spAutoFit/>
          </a:bodyPr>
          <a:lstStyle/>
          <a:p>
            <a:pPr marL="171450" indent="-171450">
              <a:buFont typeface="Arial" panose="020B0604020202020204" pitchFamily="34" charset="0"/>
              <a:buChar char="•"/>
            </a:pPr>
            <a:r>
              <a:rPr lang="en-GB" sz="1200" dirty="0" smtClean="0">
                <a:latin typeface="Century Gothic" panose="020B0502020202020204" pitchFamily="34" charset="0"/>
              </a:rPr>
              <a:t>The handle needs to have a stylish and modern design so that it stands out from other simpler designs to encourage the target market to purchase it.</a:t>
            </a:r>
            <a:endParaRPr lang="en-GB" sz="1200" dirty="0">
              <a:latin typeface="Century Gothic" panose="020B0502020202020204" pitchFamily="34" charset="0"/>
            </a:endParaRPr>
          </a:p>
        </p:txBody>
      </p:sp>
      <p:sp>
        <p:nvSpPr>
          <p:cNvPr id="11" name="TextBox 10"/>
          <p:cNvSpPr txBox="1"/>
          <p:nvPr/>
        </p:nvSpPr>
        <p:spPr>
          <a:xfrm>
            <a:off x="10577264" y="1200200"/>
            <a:ext cx="2016224" cy="1200329"/>
          </a:xfrm>
          <a:prstGeom prst="rect">
            <a:avLst/>
          </a:prstGeom>
          <a:noFill/>
        </p:spPr>
        <p:txBody>
          <a:bodyPr wrap="square" rtlCol="0">
            <a:spAutoFit/>
          </a:bodyPr>
          <a:lstStyle/>
          <a:p>
            <a:pPr marL="171450" indent="-171450">
              <a:buFont typeface="Arial" panose="020B0604020202020204" pitchFamily="34" charset="0"/>
              <a:buChar char="•"/>
            </a:pPr>
            <a:r>
              <a:rPr lang="en-GB" sz="1200" dirty="0" smtClean="0">
                <a:latin typeface="Century Gothic" panose="020B0502020202020204" pitchFamily="34" charset="0"/>
              </a:rPr>
              <a:t>The materials used need to give the user grip at crucial points  so that their fingers don’t fall off the handle when in use.</a:t>
            </a:r>
            <a:endParaRPr lang="en-GB" sz="1200" dirty="0">
              <a:latin typeface="Century Gothic" panose="020B0502020202020204" pitchFamily="34" charset="0"/>
            </a:endParaRPr>
          </a:p>
        </p:txBody>
      </p:sp>
      <p:sp>
        <p:nvSpPr>
          <p:cNvPr id="17" name="TextBox 16"/>
          <p:cNvSpPr txBox="1"/>
          <p:nvPr/>
        </p:nvSpPr>
        <p:spPr>
          <a:xfrm>
            <a:off x="388132" y="3637044"/>
            <a:ext cx="2853847" cy="1569660"/>
          </a:xfrm>
          <a:prstGeom prst="rect">
            <a:avLst/>
          </a:prstGeom>
          <a:noFill/>
        </p:spPr>
        <p:txBody>
          <a:bodyPr wrap="square" rtlCol="0">
            <a:spAutoFit/>
          </a:bodyPr>
          <a:lstStyle/>
          <a:p>
            <a:r>
              <a:rPr lang="en-GB" sz="1200" dirty="0" smtClean="0">
                <a:latin typeface="Century Gothic" panose="020B0502020202020204" pitchFamily="34" charset="0"/>
              </a:rPr>
              <a:t>ERGONOMICS</a:t>
            </a:r>
          </a:p>
          <a:p>
            <a:pPr marL="171450" indent="-171450">
              <a:buFont typeface="Arial" panose="020B0604020202020204" pitchFamily="34" charset="0"/>
              <a:buChar char="•"/>
            </a:pPr>
            <a:r>
              <a:rPr lang="en-GB" sz="1200" dirty="0" smtClean="0">
                <a:latin typeface="Century Gothic" panose="020B0502020202020204" pitchFamily="34" charset="0"/>
              </a:rPr>
              <a:t>E1- Needs to be comfortable to hold when applying force to scoop with.</a:t>
            </a:r>
          </a:p>
          <a:p>
            <a:pPr marL="171450" indent="-171450">
              <a:buFont typeface="Arial" panose="020B0604020202020204" pitchFamily="34" charset="0"/>
              <a:buChar char="•"/>
            </a:pPr>
            <a:r>
              <a:rPr lang="en-GB" sz="1200" dirty="0" smtClean="0">
                <a:solidFill>
                  <a:srgbClr val="00B0F0"/>
                </a:solidFill>
                <a:latin typeface="Century Gothic" panose="020B0502020202020204" pitchFamily="34" charset="0"/>
              </a:rPr>
              <a:t>E2- Should have some sort of indentation that lets the user hold it securely.</a:t>
            </a:r>
          </a:p>
          <a:p>
            <a:pPr marL="171450" indent="-171450">
              <a:buFont typeface="Arial" panose="020B0604020202020204" pitchFamily="34" charset="0"/>
              <a:buChar char="•"/>
            </a:pPr>
            <a:endParaRPr lang="en-GB" sz="1200" dirty="0">
              <a:latin typeface="Century Gothic" panose="020B0502020202020204" pitchFamily="34" charset="0"/>
            </a:endParaRPr>
          </a:p>
        </p:txBody>
      </p:sp>
      <p:sp>
        <p:nvSpPr>
          <p:cNvPr id="18" name="TextBox 17"/>
          <p:cNvSpPr txBox="1"/>
          <p:nvPr/>
        </p:nvSpPr>
        <p:spPr>
          <a:xfrm>
            <a:off x="3349992" y="3276813"/>
            <a:ext cx="2618760" cy="2862322"/>
          </a:xfrm>
          <a:prstGeom prst="rect">
            <a:avLst/>
          </a:prstGeom>
          <a:noFill/>
        </p:spPr>
        <p:txBody>
          <a:bodyPr wrap="square" rtlCol="0">
            <a:spAutoFit/>
          </a:bodyPr>
          <a:lstStyle/>
          <a:p>
            <a:r>
              <a:rPr lang="en-GB" sz="1200" dirty="0" smtClean="0">
                <a:latin typeface="Century Gothic" panose="020B0502020202020204" pitchFamily="34" charset="0"/>
              </a:rPr>
              <a:t>MORAL ISSUES</a:t>
            </a:r>
          </a:p>
          <a:p>
            <a:pPr marL="171450" indent="-171450">
              <a:buFont typeface="Arial" panose="020B0604020202020204" pitchFamily="34" charset="0"/>
              <a:buChar char="•"/>
            </a:pPr>
            <a:r>
              <a:rPr lang="en-GB" sz="1200" dirty="0" smtClean="0">
                <a:latin typeface="Century Gothic" panose="020B0502020202020204" pitchFamily="34" charset="0"/>
              </a:rPr>
              <a:t>MI1- The workers who produce this must be treated fairly and paid well, they should also work in comfortable conditions and not be in any danger.</a:t>
            </a:r>
          </a:p>
          <a:p>
            <a:pPr marL="171450" indent="-171450">
              <a:buFont typeface="Arial" panose="020B0604020202020204" pitchFamily="34" charset="0"/>
              <a:buChar char="•"/>
            </a:pPr>
            <a:r>
              <a:rPr lang="en-GB" sz="1200" dirty="0" smtClean="0">
                <a:latin typeface="Century Gothic" panose="020B0502020202020204" pitchFamily="34" charset="0"/>
              </a:rPr>
              <a:t>MI2- The scoop should result in a profit for the company and therefore benefit the economy.</a:t>
            </a:r>
          </a:p>
          <a:p>
            <a:pPr marL="171450" indent="-171450">
              <a:buFont typeface="Arial" panose="020B0604020202020204" pitchFamily="34" charset="0"/>
              <a:buChar char="•"/>
            </a:pPr>
            <a:r>
              <a:rPr lang="en-GB" sz="1200" dirty="0" smtClean="0">
                <a:latin typeface="Century Gothic" panose="020B0502020202020204" pitchFamily="34" charset="0"/>
              </a:rPr>
              <a:t>MI3- It should not cause extreme damage to the environment when being disposed of and produced. </a:t>
            </a:r>
          </a:p>
        </p:txBody>
      </p:sp>
      <p:sp>
        <p:nvSpPr>
          <p:cNvPr id="19" name="TextBox 18"/>
          <p:cNvSpPr txBox="1"/>
          <p:nvPr/>
        </p:nvSpPr>
        <p:spPr>
          <a:xfrm>
            <a:off x="397664" y="5023589"/>
            <a:ext cx="2618760" cy="2123658"/>
          </a:xfrm>
          <a:prstGeom prst="rect">
            <a:avLst/>
          </a:prstGeom>
          <a:noFill/>
        </p:spPr>
        <p:txBody>
          <a:bodyPr wrap="square" rtlCol="0">
            <a:spAutoFit/>
          </a:bodyPr>
          <a:lstStyle/>
          <a:p>
            <a:r>
              <a:rPr lang="en-GB" sz="1200" dirty="0" smtClean="0">
                <a:latin typeface="Century Gothic" panose="020B0502020202020204" pitchFamily="34" charset="0"/>
              </a:rPr>
              <a:t>AESTHETICS</a:t>
            </a:r>
          </a:p>
          <a:p>
            <a:pPr marL="171450" indent="-171450">
              <a:buFont typeface="Arial" panose="020B0604020202020204" pitchFamily="34" charset="0"/>
              <a:buChar char="•"/>
            </a:pPr>
            <a:r>
              <a:rPr lang="en-GB" sz="1200" dirty="0" smtClean="0">
                <a:solidFill>
                  <a:srgbClr val="00B0F0"/>
                </a:solidFill>
                <a:latin typeface="Century Gothic" panose="020B0502020202020204" pitchFamily="34" charset="0"/>
              </a:rPr>
              <a:t>A1- The design should be stylish and modern so that it appeals to the target market but it also needs to remain practical.</a:t>
            </a:r>
          </a:p>
          <a:p>
            <a:pPr marL="171450" indent="-171450">
              <a:buFont typeface="Arial" panose="020B0604020202020204" pitchFamily="34" charset="0"/>
              <a:buChar char="•"/>
            </a:pPr>
            <a:r>
              <a:rPr lang="en-GB" sz="1200" dirty="0" smtClean="0">
                <a:latin typeface="Century Gothic" panose="020B0502020202020204" pitchFamily="34" charset="0"/>
              </a:rPr>
              <a:t>A2- It needs to have a well co-ordinated colour scheme to make it eye catching and look professional. </a:t>
            </a:r>
          </a:p>
          <a:p>
            <a:endParaRPr lang="en-GB" sz="1200" dirty="0">
              <a:latin typeface="Century Gothic" panose="020B0502020202020204" pitchFamily="34" charset="0"/>
            </a:endParaRPr>
          </a:p>
        </p:txBody>
      </p:sp>
      <p:sp>
        <p:nvSpPr>
          <p:cNvPr id="20" name="TextBox 19"/>
          <p:cNvSpPr txBox="1"/>
          <p:nvPr/>
        </p:nvSpPr>
        <p:spPr>
          <a:xfrm>
            <a:off x="9182640" y="6312768"/>
            <a:ext cx="2618760" cy="3046988"/>
          </a:xfrm>
          <a:prstGeom prst="rect">
            <a:avLst/>
          </a:prstGeom>
          <a:noFill/>
        </p:spPr>
        <p:txBody>
          <a:bodyPr wrap="square" rtlCol="0">
            <a:spAutoFit/>
          </a:bodyPr>
          <a:lstStyle/>
          <a:p>
            <a:r>
              <a:rPr lang="en-GB" sz="1200" dirty="0" smtClean="0">
                <a:latin typeface="Century Gothic" panose="020B0502020202020204" pitchFamily="34" charset="0"/>
              </a:rPr>
              <a:t>PRACTICALITY</a:t>
            </a:r>
          </a:p>
          <a:p>
            <a:pPr marL="171450" indent="-171450">
              <a:buFont typeface="Arial" pitchFamily="34" charset="0"/>
              <a:buChar char="•"/>
            </a:pPr>
            <a:r>
              <a:rPr lang="en-GB" sz="1200" dirty="0" smtClean="0">
                <a:latin typeface="Century Gothic" panose="020B0502020202020204" pitchFamily="34" charset="0"/>
              </a:rPr>
              <a:t>P1- Should be easily storable (be able to fit in a cutlery draw or maybe hang up)</a:t>
            </a:r>
          </a:p>
          <a:p>
            <a:pPr marL="171450" indent="-171450">
              <a:buFont typeface="Arial" pitchFamily="34" charset="0"/>
              <a:buChar char="•"/>
            </a:pPr>
            <a:r>
              <a:rPr lang="en-GB" sz="1200" dirty="0" smtClean="0">
                <a:latin typeface="Century Gothic" panose="020B0502020202020204" pitchFamily="34" charset="0"/>
              </a:rPr>
              <a:t>P2- Should be dishwasher safe and therefore be made out of a material that won’t be damaged if it’s placed in the dishwasher.</a:t>
            </a:r>
          </a:p>
          <a:p>
            <a:pPr marL="171450" indent="-171450">
              <a:buFont typeface="Arial" pitchFamily="34" charset="0"/>
              <a:buChar char="•"/>
            </a:pPr>
            <a:r>
              <a:rPr lang="en-GB" sz="1200" dirty="0" smtClean="0">
                <a:solidFill>
                  <a:srgbClr val="00B0F0"/>
                </a:solidFill>
                <a:latin typeface="Century Gothic" panose="020B0502020202020204" pitchFamily="34" charset="0"/>
              </a:rPr>
              <a:t>P3- It shouldn’t be so heavy that it compromises the functionality (making it difficult to use the scoop for a long period of time if lots of ice cream needs to be served)</a:t>
            </a:r>
          </a:p>
          <a:p>
            <a:pPr marL="171450" indent="-171450">
              <a:buFont typeface="Arial" pitchFamily="34" charset="0"/>
              <a:buChar char="•"/>
            </a:pPr>
            <a:endParaRPr lang="en-GB" sz="1200" dirty="0">
              <a:latin typeface="Century Gothic" panose="020B0502020202020204" pitchFamily="34" charset="0"/>
            </a:endParaRPr>
          </a:p>
        </p:txBody>
      </p:sp>
      <p:sp>
        <p:nvSpPr>
          <p:cNvPr id="21" name="TextBox 20"/>
          <p:cNvSpPr txBox="1"/>
          <p:nvPr/>
        </p:nvSpPr>
        <p:spPr>
          <a:xfrm>
            <a:off x="424136" y="7003231"/>
            <a:ext cx="2618760" cy="1384995"/>
          </a:xfrm>
          <a:prstGeom prst="rect">
            <a:avLst/>
          </a:prstGeom>
          <a:noFill/>
        </p:spPr>
        <p:txBody>
          <a:bodyPr wrap="square" rtlCol="0">
            <a:spAutoFit/>
          </a:bodyPr>
          <a:lstStyle/>
          <a:p>
            <a:r>
              <a:rPr lang="en-GB" sz="1200" dirty="0" smtClean="0">
                <a:latin typeface="Century Gothic" panose="020B0502020202020204" pitchFamily="34" charset="0"/>
              </a:rPr>
              <a:t>FUNCTION</a:t>
            </a:r>
          </a:p>
          <a:p>
            <a:pPr marL="171450" indent="-171450">
              <a:buFont typeface="Arial" panose="020B0604020202020204" pitchFamily="34" charset="0"/>
              <a:buChar char="•"/>
            </a:pPr>
            <a:r>
              <a:rPr lang="en-GB" sz="1200" dirty="0" smtClean="0">
                <a:latin typeface="Century Gothic" panose="020B0502020202020204" pitchFamily="34" charset="0"/>
              </a:rPr>
              <a:t>F1- Needs to scoop ice cream effectively</a:t>
            </a:r>
          </a:p>
          <a:p>
            <a:pPr marL="171450" indent="-171450">
              <a:buFont typeface="Arial" panose="020B0604020202020204" pitchFamily="34" charset="0"/>
              <a:buChar char="•"/>
            </a:pPr>
            <a:r>
              <a:rPr lang="en-GB" sz="1200" dirty="0" smtClean="0">
                <a:latin typeface="Century Gothic" panose="020B0502020202020204" pitchFamily="34" charset="0"/>
              </a:rPr>
              <a:t>F2- Should produce similar sized scoops each time so that portions are fair and not massively different.</a:t>
            </a:r>
          </a:p>
        </p:txBody>
      </p:sp>
      <p:sp>
        <p:nvSpPr>
          <p:cNvPr id="22" name="TextBox 21"/>
          <p:cNvSpPr txBox="1"/>
          <p:nvPr/>
        </p:nvSpPr>
        <p:spPr>
          <a:xfrm>
            <a:off x="6302320" y="3223389"/>
            <a:ext cx="2618760" cy="2862322"/>
          </a:xfrm>
          <a:prstGeom prst="rect">
            <a:avLst/>
          </a:prstGeom>
          <a:noFill/>
        </p:spPr>
        <p:txBody>
          <a:bodyPr wrap="square" rtlCol="0">
            <a:spAutoFit/>
          </a:bodyPr>
          <a:lstStyle/>
          <a:p>
            <a:r>
              <a:rPr lang="en-GB" sz="1200" dirty="0" smtClean="0">
                <a:latin typeface="Century Gothic" panose="020B0502020202020204" pitchFamily="34" charset="0"/>
              </a:rPr>
              <a:t>MATERIALS</a:t>
            </a:r>
          </a:p>
          <a:p>
            <a:pPr marL="171450" indent="-171450">
              <a:buFont typeface="Arial" pitchFamily="34" charset="0"/>
              <a:buChar char="•"/>
            </a:pPr>
            <a:r>
              <a:rPr lang="en-GB" sz="1200" dirty="0" smtClean="0">
                <a:latin typeface="Century Gothic" panose="020B0502020202020204" pitchFamily="34" charset="0"/>
              </a:rPr>
              <a:t>MAT1- The materials should be as environmentally as possible by being recyclable or biodegradable.</a:t>
            </a:r>
          </a:p>
          <a:p>
            <a:pPr marL="171450" indent="-171450">
              <a:buFont typeface="Arial" pitchFamily="34" charset="0"/>
              <a:buChar char="•"/>
            </a:pPr>
            <a:r>
              <a:rPr lang="en-GB" sz="1200" dirty="0" smtClean="0">
                <a:latin typeface="Century Gothic" panose="020B0502020202020204" pitchFamily="34" charset="0"/>
              </a:rPr>
              <a:t>MAT2- The spoon should be heat resistant so that it doesn’t melt if it’s accidentally placed on a hot surface or comes in contact with something hot. </a:t>
            </a:r>
          </a:p>
          <a:p>
            <a:pPr marL="171450" indent="-171450">
              <a:buFont typeface="Arial" pitchFamily="34" charset="0"/>
              <a:buChar char="•"/>
            </a:pPr>
            <a:r>
              <a:rPr lang="en-GB" sz="1200" dirty="0" smtClean="0">
                <a:solidFill>
                  <a:srgbClr val="00B0F0"/>
                </a:solidFill>
                <a:latin typeface="Century Gothic" panose="020B0502020202020204" pitchFamily="34" charset="0"/>
              </a:rPr>
              <a:t>MAT3- The materials used should provide grip and prevent the users hands from slipping.</a:t>
            </a:r>
            <a:endParaRPr lang="en-GB" sz="1200" dirty="0">
              <a:solidFill>
                <a:srgbClr val="00B0F0"/>
              </a:solidFill>
              <a:latin typeface="Century Gothic" panose="020B0502020202020204" pitchFamily="34" charset="0"/>
            </a:endParaRPr>
          </a:p>
        </p:txBody>
      </p:sp>
      <p:sp>
        <p:nvSpPr>
          <p:cNvPr id="23" name="TextBox 22"/>
          <p:cNvSpPr txBox="1"/>
          <p:nvPr/>
        </p:nvSpPr>
        <p:spPr>
          <a:xfrm>
            <a:off x="6302320" y="6042734"/>
            <a:ext cx="2618760" cy="2862322"/>
          </a:xfrm>
          <a:prstGeom prst="rect">
            <a:avLst/>
          </a:prstGeom>
          <a:noFill/>
        </p:spPr>
        <p:txBody>
          <a:bodyPr wrap="square" rtlCol="0">
            <a:spAutoFit/>
          </a:bodyPr>
          <a:lstStyle/>
          <a:p>
            <a:r>
              <a:rPr lang="en-GB" sz="1200" dirty="0" smtClean="0">
                <a:latin typeface="Century Gothic" panose="020B0502020202020204" pitchFamily="34" charset="0"/>
              </a:rPr>
              <a:t>MANUFACTURING</a:t>
            </a:r>
          </a:p>
          <a:p>
            <a:pPr marL="171450" indent="-171450">
              <a:buFont typeface="Arial" pitchFamily="34" charset="0"/>
              <a:buChar char="•"/>
            </a:pPr>
            <a:r>
              <a:rPr lang="en-GB" sz="1200" dirty="0" smtClean="0">
                <a:latin typeface="Century Gothic" panose="020B0502020202020204" pitchFamily="34" charset="0"/>
              </a:rPr>
              <a:t>MAN1- The handle should be manufactured through injection moulding.</a:t>
            </a:r>
          </a:p>
          <a:p>
            <a:pPr marL="171450" indent="-171450">
              <a:buFont typeface="Arial" pitchFamily="34" charset="0"/>
              <a:buChar char="•"/>
            </a:pPr>
            <a:r>
              <a:rPr lang="en-GB" sz="1200" dirty="0" smtClean="0">
                <a:latin typeface="Century Gothic" panose="020B0502020202020204" pitchFamily="34" charset="0"/>
              </a:rPr>
              <a:t>MAN2- The manufacture of each spoon needs to be carefully quality checked throughout the process to ensure that each one is of a high standard and has a long product life.</a:t>
            </a:r>
          </a:p>
          <a:p>
            <a:pPr marL="171450" indent="-171450">
              <a:buFont typeface="Arial" pitchFamily="34" charset="0"/>
              <a:buChar char="•"/>
            </a:pPr>
            <a:r>
              <a:rPr lang="en-GB" sz="1200" dirty="0" smtClean="0">
                <a:latin typeface="Century Gothic" panose="020B0502020202020204" pitchFamily="34" charset="0"/>
              </a:rPr>
              <a:t>MAN3- Should be batch produced to make a large amount of spoons in a shorter time. </a:t>
            </a:r>
            <a:endParaRPr lang="en-GB" sz="1200" dirty="0">
              <a:latin typeface="Century Gothic" panose="020B0502020202020204" pitchFamily="34" charset="0"/>
            </a:endParaRPr>
          </a:p>
        </p:txBody>
      </p:sp>
      <p:sp>
        <p:nvSpPr>
          <p:cNvPr id="24" name="TextBox 23"/>
          <p:cNvSpPr txBox="1"/>
          <p:nvPr/>
        </p:nvSpPr>
        <p:spPr>
          <a:xfrm>
            <a:off x="9182640" y="3164155"/>
            <a:ext cx="2618760" cy="3046988"/>
          </a:xfrm>
          <a:prstGeom prst="rect">
            <a:avLst/>
          </a:prstGeom>
          <a:noFill/>
        </p:spPr>
        <p:txBody>
          <a:bodyPr wrap="square" rtlCol="0">
            <a:spAutoFit/>
          </a:bodyPr>
          <a:lstStyle/>
          <a:p>
            <a:r>
              <a:rPr lang="en-GB" sz="1200" dirty="0" smtClean="0">
                <a:latin typeface="Century Gothic" panose="020B0502020202020204" pitchFamily="34" charset="0"/>
              </a:rPr>
              <a:t>COST</a:t>
            </a:r>
          </a:p>
          <a:p>
            <a:pPr marL="171450" indent="-171450">
              <a:buFont typeface="Arial" pitchFamily="34" charset="0"/>
              <a:buChar char="•"/>
            </a:pPr>
            <a:r>
              <a:rPr lang="en-GB" sz="1200" dirty="0" smtClean="0">
                <a:latin typeface="Century Gothic" panose="020B0502020202020204" pitchFamily="34" charset="0"/>
              </a:rPr>
              <a:t>C1- The cost to produce the scoop and the handle should be less than the retail price in order to create a profit.</a:t>
            </a:r>
          </a:p>
          <a:p>
            <a:pPr marL="171450" indent="-171450">
              <a:buFont typeface="Arial" pitchFamily="34" charset="0"/>
              <a:buChar char="•"/>
            </a:pPr>
            <a:r>
              <a:rPr lang="en-GB" sz="1200" dirty="0" smtClean="0">
                <a:latin typeface="Century Gothic" panose="020B0502020202020204" pitchFamily="34" charset="0"/>
              </a:rPr>
              <a:t>C2- The retail price should be low enough that plenty of customers will purchase it because it’s sold in IKEA – a shop that is well known for the cheapness of their products.</a:t>
            </a:r>
          </a:p>
          <a:p>
            <a:pPr marL="171450" indent="-171450">
              <a:buFont typeface="Arial" pitchFamily="34" charset="0"/>
              <a:buChar char="•"/>
            </a:pPr>
            <a:r>
              <a:rPr lang="en-GB" sz="1200" dirty="0" smtClean="0">
                <a:latin typeface="Century Gothic" panose="020B0502020202020204" pitchFamily="34" charset="0"/>
              </a:rPr>
              <a:t>C3- It shouldn’t be significantly more expensive than similar existing ice cream scoops otherwise people won’t purchase it. </a:t>
            </a:r>
          </a:p>
        </p:txBody>
      </p:sp>
      <p:sp>
        <p:nvSpPr>
          <p:cNvPr id="25" name="TextBox 24"/>
          <p:cNvSpPr txBox="1"/>
          <p:nvPr/>
        </p:nvSpPr>
        <p:spPr>
          <a:xfrm>
            <a:off x="3379297" y="6139135"/>
            <a:ext cx="2733471" cy="2308324"/>
          </a:xfrm>
          <a:prstGeom prst="rect">
            <a:avLst/>
          </a:prstGeom>
          <a:noFill/>
        </p:spPr>
        <p:txBody>
          <a:bodyPr wrap="square" rtlCol="0">
            <a:spAutoFit/>
          </a:bodyPr>
          <a:lstStyle/>
          <a:p>
            <a:r>
              <a:rPr lang="en-GB" sz="1200" dirty="0" smtClean="0">
                <a:latin typeface="Century Gothic" panose="020B0502020202020204" pitchFamily="34" charset="0"/>
              </a:rPr>
              <a:t>SAFETY</a:t>
            </a:r>
          </a:p>
          <a:p>
            <a:pPr marL="171450" indent="-171450">
              <a:buFont typeface="Arial" pitchFamily="34" charset="0"/>
              <a:buChar char="•"/>
            </a:pPr>
            <a:r>
              <a:rPr lang="en-GB" sz="1200" dirty="0" smtClean="0">
                <a:latin typeface="Century Gothic" panose="020B0502020202020204" pitchFamily="34" charset="0"/>
              </a:rPr>
              <a:t>S1- If the scoop isn’t cleaned properly then bacteria will remain on it, so thorough cleaning instructions need to be included so that germs are removed.</a:t>
            </a:r>
          </a:p>
          <a:p>
            <a:pPr marL="171450" indent="-171450">
              <a:buFont typeface="Arial" pitchFamily="34" charset="0"/>
              <a:buChar char="•"/>
            </a:pPr>
            <a:r>
              <a:rPr lang="en-GB" sz="1200" dirty="0" smtClean="0">
                <a:latin typeface="Century Gothic" panose="020B0502020202020204" pitchFamily="34" charset="0"/>
              </a:rPr>
              <a:t>S2- Should be tactile and comfortable to hold so that when force is applied it doesn’t cause any harm to the user.</a:t>
            </a:r>
          </a:p>
          <a:p>
            <a:pPr marL="171450" indent="-171450">
              <a:buFont typeface="Arial" pitchFamily="34" charset="0"/>
              <a:buChar char="•"/>
            </a:pPr>
            <a:endParaRPr lang="en-GB" sz="1200" dirty="0">
              <a:latin typeface="Century Gothic" panose="020B0502020202020204" pitchFamily="34" charset="0"/>
            </a:endParaRPr>
          </a:p>
        </p:txBody>
      </p:sp>
      <p:sp>
        <p:nvSpPr>
          <p:cNvPr id="2" name="TextBox 1"/>
          <p:cNvSpPr txBox="1"/>
          <p:nvPr/>
        </p:nvSpPr>
        <p:spPr>
          <a:xfrm>
            <a:off x="5667301" y="912168"/>
            <a:ext cx="6854179" cy="1658798"/>
          </a:xfrm>
          <a:prstGeom prst="rect">
            <a:avLst/>
          </a:prstGeom>
          <a:noFill/>
          <a:ln w="28575">
            <a:solidFill>
              <a:srgbClr val="00CC99"/>
            </a:solidFill>
          </a:ln>
        </p:spPr>
        <p:txBody>
          <a:bodyPr wrap="square" rtlCol="0">
            <a:spAutoFit/>
          </a:bodyPr>
          <a:lstStyle/>
          <a:p>
            <a:endParaRPr lang="en-GB" dirty="0"/>
          </a:p>
        </p:txBody>
      </p:sp>
      <p:sp>
        <p:nvSpPr>
          <p:cNvPr id="26" name="TextBox 25"/>
          <p:cNvSpPr txBox="1"/>
          <p:nvPr/>
        </p:nvSpPr>
        <p:spPr>
          <a:xfrm>
            <a:off x="208112" y="883286"/>
            <a:ext cx="5328592" cy="1658798"/>
          </a:xfrm>
          <a:prstGeom prst="rect">
            <a:avLst/>
          </a:prstGeom>
          <a:noFill/>
          <a:ln w="28575">
            <a:solidFill>
              <a:srgbClr val="00CC99"/>
            </a:solidFill>
          </a:ln>
        </p:spPr>
        <p:txBody>
          <a:bodyPr wrap="square" rtlCol="0">
            <a:spAutoFit/>
          </a:bodyPr>
          <a:lstStyle/>
          <a:p>
            <a:endParaRPr lang="en-GB" dirty="0"/>
          </a:p>
        </p:txBody>
      </p:sp>
      <p:sp>
        <p:nvSpPr>
          <p:cNvPr id="7" name="TextBox 6"/>
          <p:cNvSpPr txBox="1"/>
          <p:nvPr/>
        </p:nvSpPr>
        <p:spPr>
          <a:xfrm>
            <a:off x="3376464" y="8256984"/>
            <a:ext cx="3122816" cy="1015663"/>
          </a:xfrm>
          <a:prstGeom prst="rect">
            <a:avLst/>
          </a:prstGeom>
          <a:noFill/>
        </p:spPr>
        <p:txBody>
          <a:bodyPr wrap="square" rtlCol="0">
            <a:spAutoFit/>
          </a:bodyPr>
          <a:lstStyle/>
          <a:p>
            <a:r>
              <a:rPr lang="en-GB" sz="1200" dirty="0" smtClean="0">
                <a:latin typeface="Century Gothic" panose="020B0502020202020204" pitchFamily="34" charset="0"/>
              </a:rPr>
              <a:t>SIZE</a:t>
            </a:r>
          </a:p>
          <a:p>
            <a:pPr marL="171450" indent="-171450">
              <a:buFont typeface="Arial" panose="020B0604020202020204" pitchFamily="34" charset="0"/>
              <a:buChar char="•"/>
            </a:pPr>
            <a:r>
              <a:rPr lang="en-GB" sz="1200" dirty="0" smtClean="0">
                <a:solidFill>
                  <a:srgbClr val="00B0F0"/>
                </a:solidFill>
                <a:latin typeface="Century Gothic" panose="020B0502020202020204" pitchFamily="34" charset="0"/>
              </a:rPr>
              <a:t>SI1- The handle needs to be long enough so that the user can apply force</a:t>
            </a:r>
          </a:p>
          <a:p>
            <a:pPr marL="171450" indent="-171450">
              <a:buFont typeface="Arial" panose="020B0604020202020204" pitchFamily="34" charset="0"/>
              <a:buChar char="•"/>
            </a:pPr>
            <a:r>
              <a:rPr lang="en-GB" sz="1200" dirty="0" smtClean="0">
                <a:latin typeface="Century Gothic" panose="020B0502020202020204" pitchFamily="34" charset="0"/>
              </a:rPr>
              <a:t>S2- Should fit a range of hand sizes.</a:t>
            </a:r>
            <a:endParaRPr lang="en-GB" sz="1200" dirty="0">
              <a:latin typeface="Century Gothic" panose="020B0502020202020204" pitchFamily="34" charset="0"/>
            </a:endParaRPr>
          </a:p>
        </p:txBody>
      </p:sp>
      <p:sp>
        <p:nvSpPr>
          <p:cNvPr id="8" name="Rectangle 7"/>
          <p:cNvSpPr/>
          <p:nvPr/>
        </p:nvSpPr>
        <p:spPr>
          <a:xfrm>
            <a:off x="208112" y="2831416"/>
            <a:ext cx="12313368" cy="6465624"/>
          </a:xfrm>
          <a:prstGeom prst="rect">
            <a:avLst/>
          </a:prstGeom>
          <a:noFill/>
          <a:ln w="28575">
            <a:solidFill>
              <a:srgbClr val="00CC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p:cNvSpPr txBox="1"/>
          <p:nvPr/>
        </p:nvSpPr>
        <p:spPr>
          <a:xfrm>
            <a:off x="170430" y="8680321"/>
            <a:ext cx="2918002" cy="584775"/>
          </a:xfrm>
          <a:prstGeom prst="rect">
            <a:avLst/>
          </a:prstGeom>
          <a:noFill/>
        </p:spPr>
        <p:txBody>
          <a:bodyPr wrap="square" rtlCol="0">
            <a:spAutoFit/>
          </a:bodyPr>
          <a:lstStyle/>
          <a:p>
            <a:r>
              <a:rPr lang="en-GB" sz="1600" dirty="0" smtClean="0">
                <a:solidFill>
                  <a:srgbClr val="00B0F0"/>
                </a:solidFill>
                <a:latin typeface="Century Gothic" panose="020B0502020202020204" pitchFamily="34" charset="0"/>
              </a:rPr>
              <a:t>Blue text = key specification points that need to be met. </a:t>
            </a:r>
            <a:endParaRPr lang="en-GB" sz="1600" dirty="0">
              <a:solidFill>
                <a:srgbClr val="00B0F0"/>
              </a:solidFill>
              <a:latin typeface="Century Gothic" panose="020B0502020202020204" pitchFamily="34" charset="0"/>
            </a:endParaRPr>
          </a:p>
        </p:txBody>
      </p:sp>
    </p:spTree>
    <p:extLst>
      <p:ext uri="{BB962C8B-B14F-4D97-AF65-F5344CB8AC3E}">
        <p14:creationId xmlns:p14="http://schemas.microsoft.com/office/powerpoint/2010/main" val="35827626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26581"/>
          <a:stretch/>
        </p:blipFill>
        <p:spPr bwMode="auto">
          <a:xfrm>
            <a:off x="3568038" y="5107225"/>
            <a:ext cx="3192802" cy="43624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608712" y="3937839"/>
            <a:ext cx="3353625" cy="26629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 name="Picture 2"/>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4272" r="1462" b="15434"/>
          <a:stretch/>
        </p:blipFill>
        <p:spPr bwMode="auto">
          <a:xfrm>
            <a:off x="6708513" y="6575590"/>
            <a:ext cx="4732847" cy="19694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6536" t="73726" r="10508"/>
          <a:stretch/>
        </p:blipFill>
        <p:spPr bwMode="auto">
          <a:xfrm rot="5400000">
            <a:off x="1919651" y="7448243"/>
            <a:ext cx="2648606" cy="15611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3"/>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6104" y="6861889"/>
            <a:ext cx="2447208" cy="2619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137104" y="3135441"/>
            <a:ext cx="1746250" cy="2916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9" name="Picture 3"/>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674624" y="8340049"/>
            <a:ext cx="1470592" cy="12130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2"/>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1" t="15084" r="3449"/>
          <a:stretch/>
        </p:blipFill>
        <p:spPr bwMode="auto">
          <a:xfrm>
            <a:off x="10818517" y="4664135"/>
            <a:ext cx="1843048" cy="12157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13059" t="23175" r="6405" b="16423"/>
          <a:stretch/>
        </p:blipFill>
        <p:spPr bwMode="auto">
          <a:xfrm>
            <a:off x="10859091" y="3023166"/>
            <a:ext cx="1872207" cy="12177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will.MO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13" cstate="print"/>
          <a:stretch>
            <a:fillRect/>
          </a:stretch>
        </p:blipFill>
        <p:spPr>
          <a:xfrm rot="5400000">
            <a:off x="7304466" y="803547"/>
            <a:ext cx="3010584" cy="1693454"/>
          </a:xfrm>
          <a:prstGeom prst="rect">
            <a:avLst/>
          </a:prstGeom>
        </p:spPr>
      </p:pic>
      <p:sp>
        <p:nvSpPr>
          <p:cNvPr id="6" name="TextBox 5"/>
          <p:cNvSpPr txBox="1"/>
          <p:nvPr/>
        </p:nvSpPr>
        <p:spPr>
          <a:xfrm>
            <a:off x="9875316" y="144708"/>
            <a:ext cx="1996578" cy="2677656"/>
          </a:xfrm>
          <a:prstGeom prst="rect">
            <a:avLst/>
          </a:prstGeom>
          <a:noFill/>
          <a:ln w="28575">
            <a:solidFill>
              <a:srgbClr val="FFCCCC"/>
            </a:solidFill>
          </a:ln>
        </p:spPr>
        <p:txBody>
          <a:bodyPr wrap="square" rtlCol="0">
            <a:spAutoFit/>
          </a:bodyPr>
          <a:lstStyle/>
          <a:p>
            <a:r>
              <a:rPr lang="en-GB" sz="1200" u="sng" dirty="0" smtClean="0">
                <a:latin typeface="Century Gothic" pitchFamily="34" charset="0"/>
              </a:rPr>
              <a:t>END USER FEEDBACK- WILL DEVETTA</a:t>
            </a:r>
          </a:p>
          <a:p>
            <a:r>
              <a:rPr lang="en-GB" sz="1200" dirty="0" smtClean="0">
                <a:latin typeface="Century Gothic" pitchFamily="34" charset="0"/>
              </a:rPr>
              <a:t>Will said that he likes the supports for the fingers.</a:t>
            </a:r>
          </a:p>
          <a:p>
            <a:r>
              <a:rPr lang="en-GB" sz="1200" dirty="0" smtClean="0">
                <a:latin typeface="Century Gothic" pitchFamily="34" charset="0"/>
              </a:rPr>
              <a:t>An improvement would be having more support for his palm.</a:t>
            </a:r>
          </a:p>
          <a:p>
            <a:r>
              <a:rPr lang="en-GB" sz="1200" u="sng" dirty="0" smtClean="0">
                <a:latin typeface="Century Gothic" pitchFamily="34" charset="0"/>
              </a:rPr>
              <a:t>RESPONSE TO FEEDBACK</a:t>
            </a:r>
          </a:p>
          <a:p>
            <a:r>
              <a:rPr lang="en-GB" sz="1200" dirty="0" smtClean="0">
                <a:latin typeface="Century Gothic" pitchFamily="34" charset="0"/>
              </a:rPr>
              <a:t>I will add in a raised support for the palm so that it is more comfortable to rest your thumb on the indentation.</a:t>
            </a:r>
          </a:p>
        </p:txBody>
      </p:sp>
      <p:pic>
        <p:nvPicPr>
          <p:cNvPr id="4" name="Picture 2"/>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l="27709" t="19029" r="16194" b="42492"/>
          <a:stretch/>
        </p:blipFill>
        <p:spPr bwMode="auto">
          <a:xfrm>
            <a:off x="262669" y="1201895"/>
            <a:ext cx="2266530" cy="1243775"/>
          </a:xfrm>
          <a:prstGeom prst="rect">
            <a:avLst/>
          </a:prstGeom>
          <a:noFill/>
          <a:ln>
            <a:noFill/>
          </a:ln>
          <a:effectLst/>
        </p:spPr>
      </p:pic>
      <p:pic>
        <p:nvPicPr>
          <p:cNvPr id="5" name="Picture 3"/>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l="4216" t="12815" r="30970" b="37092"/>
          <a:stretch/>
        </p:blipFill>
        <p:spPr bwMode="auto">
          <a:xfrm>
            <a:off x="4649232" y="754360"/>
            <a:ext cx="2189972" cy="13540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4"/>
          <p:cNvPicPr>
            <a:picLocks noChangeAspect="1" noChangeArrowheads="1"/>
          </p:cNvPicPr>
          <p:nvPr/>
        </p:nvPicPr>
        <p:blipFill rotWithShape="1">
          <a:blip r:embed="rId16" cstate="print">
            <a:extLst>
              <a:ext uri="{28A0092B-C50C-407E-A947-70E740481C1C}">
                <a14:useLocalDpi xmlns:a14="http://schemas.microsoft.com/office/drawing/2010/main" val="0"/>
              </a:ext>
            </a:extLst>
          </a:blip>
          <a:srcRect t="11111" r="3657" b="11065"/>
          <a:stretch/>
        </p:blipFill>
        <p:spPr bwMode="auto">
          <a:xfrm>
            <a:off x="3322553" y="144708"/>
            <a:ext cx="1166954" cy="754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8125580" y="3286968"/>
            <a:ext cx="1248328" cy="307777"/>
          </a:xfrm>
          <a:prstGeom prst="rect">
            <a:avLst/>
          </a:prstGeom>
          <a:noFill/>
        </p:spPr>
        <p:txBody>
          <a:bodyPr wrap="square" rtlCol="0">
            <a:spAutoFit/>
          </a:bodyPr>
          <a:lstStyle/>
          <a:p>
            <a:r>
              <a:rPr lang="en-GB" sz="1400" dirty="0" smtClean="0">
                <a:latin typeface="Century Gothic" panose="020B0502020202020204" pitchFamily="34" charset="0"/>
              </a:rPr>
              <a:t>WATCH ME</a:t>
            </a:r>
            <a:endParaRPr lang="en-GB" sz="1200" dirty="0">
              <a:latin typeface="Century Gothic" panose="020B0502020202020204" pitchFamily="34" charset="0"/>
            </a:endParaRPr>
          </a:p>
        </p:txBody>
      </p:sp>
      <p:pic>
        <p:nvPicPr>
          <p:cNvPr id="2050" name="Picture 2"/>
          <p:cNvPicPr>
            <a:picLocks noChangeAspect="1" noChangeArrowheads="1"/>
          </p:cNvPicPr>
          <p:nvPr/>
        </p:nvPicPr>
        <p:blipFill rotWithShape="1">
          <a:blip r:embed="rId17" cstate="print">
            <a:extLst>
              <a:ext uri="{28A0092B-C50C-407E-A947-70E740481C1C}">
                <a14:useLocalDpi xmlns:a14="http://schemas.microsoft.com/office/drawing/2010/main" val="0"/>
              </a:ext>
            </a:extLst>
          </a:blip>
          <a:srcRect t="14817" r="20587"/>
          <a:stretch/>
        </p:blipFill>
        <p:spPr bwMode="auto">
          <a:xfrm>
            <a:off x="4240560" y="2298105"/>
            <a:ext cx="1559571" cy="12546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294647" y="2640360"/>
            <a:ext cx="1569649" cy="1177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rotWithShape="1">
          <a:blip r:embed="rId19" cstate="print">
            <a:extLst>
              <a:ext uri="{28A0092B-C50C-407E-A947-70E740481C1C}">
                <a14:useLocalDpi xmlns:a14="http://schemas.microsoft.com/office/drawing/2010/main" val="0"/>
              </a:ext>
            </a:extLst>
          </a:blip>
          <a:srcRect l="10814" t="17830" r="17517" b="22336"/>
          <a:stretch/>
        </p:blipFill>
        <p:spPr bwMode="auto">
          <a:xfrm>
            <a:off x="3858969" y="3980553"/>
            <a:ext cx="1766986" cy="11064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7351770" y="5016624"/>
            <a:ext cx="1837843" cy="12157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288034" y="55091"/>
            <a:ext cx="2800400" cy="11468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3"/>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2656385" y="1092236"/>
            <a:ext cx="1872208" cy="11160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4"/>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2080320" y="2712368"/>
            <a:ext cx="2127110" cy="10686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5837448" y="2136304"/>
            <a:ext cx="1862531" cy="17025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9557621" y="6079993"/>
            <a:ext cx="2312466" cy="7841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 name="Picture 4"/>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10505464" y="8184976"/>
            <a:ext cx="1367944" cy="904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4"/>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5464696" y="8426336"/>
            <a:ext cx="2304256" cy="1198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5"/>
          <p:cNvPicPr>
            <a:picLocks noChangeAspect="1" noChangeArrowheads="1"/>
          </p:cNvPicPr>
          <p:nvPr/>
        </p:nvPicPr>
        <p:blipFill>
          <a:blip r:embed="rId28" cstate="print">
            <a:extLst>
              <a:ext uri="{BEBA8EAE-BF5A-486C-A8C5-ECC9F3942E4B}">
                <a14:imgProps xmlns:a14="http://schemas.microsoft.com/office/drawing/2010/main">
                  <a14:imgLayer r:embed="rId29">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3406193">
            <a:off x="10842076" y="3544276"/>
            <a:ext cx="514751" cy="1393199"/>
          </a:xfrm>
          <a:prstGeom prst="rect">
            <a:avLst/>
          </a:prstGeom>
          <a:noFill/>
          <a:ln>
            <a:noFill/>
          </a:ln>
        </p:spPr>
      </p:pic>
      <p:pic>
        <p:nvPicPr>
          <p:cNvPr id="31" name="Picture 5"/>
          <p:cNvPicPr>
            <a:picLocks noChangeAspect="1" noChangeArrowheads="1"/>
          </p:cNvPicPr>
          <p:nvPr/>
        </p:nvPicPr>
        <p:blipFill>
          <a:blip r:embed="rId28" cstate="print">
            <a:extLst>
              <a:ext uri="{BEBA8EAE-BF5A-486C-A8C5-ECC9F3942E4B}">
                <a14:imgProps xmlns:a14="http://schemas.microsoft.com/office/drawing/2010/main">
                  <a14:imgLayer r:embed="rId29">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5745409">
            <a:off x="2316820" y="986106"/>
            <a:ext cx="293104" cy="793298"/>
          </a:xfrm>
          <a:prstGeom prst="rect">
            <a:avLst/>
          </a:prstGeom>
          <a:noFill/>
          <a:ln>
            <a:noFill/>
          </a:ln>
        </p:spPr>
      </p:pic>
      <p:pic>
        <p:nvPicPr>
          <p:cNvPr id="32" name="Picture 5"/>
          <p:cNvPicPr>
            <a:picLocks noChangeAspect="1" noChangeArrowheads="1"/>
          </p:cNvPicPr>
          <p:nvPr/>
        </p:nvPicPr>
        <p:blipFill>
          <a:blip r:embed="rId28" cstate="print">
            <a:extLst>
              <a:ext uri="{BEBA8EAE-BF5A-486C-A8C5-ECC9F3942E4B}">
                <a14:imgProps xmlns:a14="http://schemas.microsoft.com/office/drawing/2010/main">
                  <a14:imgLayer r:embed="rId29">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5745409">
            <a:off x="1791086" y="2497666"/>
            <a:ext cx="316107" cy="855557"/>
          </a:xfrm>
          <a:prstGeom prst="rect">
            <a:avLst/>
          </a:prstGeom>
          <a:noFill/>
          <a:ln>
            <a:noFill/>
          </a:ln>
        </p:spPr>
      </p:pic>
      <p:pic>
        <p:nvPicPr>
          <p:cNvPr id="33" name="Picture 5"/>
          <p:cNvPicPr>
            <a:picLocks noChangeAspect="1" noChangeArrowheads="1"/>
          </p:cNvPicPr>
          <p:nvPr/>
        </p:nvPicPr>
        <p:blipFill>
          <a:blip r:embed="rId28" cstate="print">
            <a:extLst>
              <a:ext uri="{BEBA8EAE-BF5A-486C-A8C5-ECC9F3942E4B}">
                <a14:imgProps xmlns:a14="http://schemas.microsoft.com/office/drawing/2010/main">
                  <a14:imgLayer r:embed="rId29">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5400000">
            <a:off x="3217824" y="-182576"/>
            <a:ext cx="288032" cy="893343"/>
          </a:xfrm>
          <a:prstGeom prst="rect">
            <a:avLst/>
          </a:prstGeom>
          <a:noFill/>
          <a:ln>
            <a:noFill/>
          </a:ln>
        </p:spPr>
      </p:pic>
      <p:pic>
        <p:nvPicPr>
          <p:cNvPr id="34" name="Picture 5"/>
          <p:cNvPicPr>
            <a:picLocks noChangeAspect="1" noChangeArrowheads="1"/>
          </p:cNvPicPr>
          <p:nvPr/>
        </p:nvPicPr>
        <p:blipFill>
          <a:blip r:embed="rId28" cstate="print">
            <a:extLst>
              <a:ext uri="{BEBA8EAE-BF5A-486C-A8C5-ECC9F3942E4B}">
                <a14:imgProps xmlns:a14="http://schemas.microsoft.com/office/drawing/2010/main">
                  <a14:imgLayer r:embed="rId29">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5482070">
            <a:off x="5358481" y="2019250"/>
            <a:ext cx="316107" cy="1017422"/>
          </a:xfrm>
          <a:prstGeom prst="rect">
            <a:avLst/>
          </a:prstGeom>
          <a:noFill/>
          <a:ln>
            <a:noFill/>
          </a:ln>
        </p:spPr>
      </p:pic>
      <p:pic>
        <p:nvPicPr>
          <p:cNvPr id="35" name="Picture 5"/>
          <p:cNvPicPr>
            <a:picLocks noChangeAspect="1" noChangeArrowheads="1"/>
          </p:cNvPicPr>
          <p:nvPr/>
        </p:nvPicPr>
        <p:blipFill>
          <a:blip r:embed="rId28" cstate="print">
            <a:extLst>
              <a:ext uri="{BEBA8EAE-BF5A-486C-A8C5-ECC9F3942E4B}">
                <a14:imgProps xmlns:a14="http://schemas.microsoft.com/office/drawing/2010/main">
                  <a14:imgLayer r:embed="rId29">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0282022">
            <a:off x="9617741" y="6487005"/>
            <a:ext cx="250057" cy="676790"/>
          </a:xfrm>
          <a:prstGeom prst="rect">
            <a:avLst/>
          </a:prstGeom>
          <a:noFill/>
          <a:ln>
            <a:noFill/>
          </a:ln>
        </p:spPr>
      </p:pic>
      <p:pic>
        <p:nvPicPr>
          <p:cNvPr id="36" name="Picture 5"/>
          <p:cNvPicPr>
            <a:picLocks noChangeAspect="1" noChangeArrowheads="1"/>
          </p:cNvPicPr>
          <p:nvPr/>
        </p:nvPicPr>
        <p:blipFill>
          <a:blip r:embed="rId28" cstate="print">
            <a:extLst>
              <a:ext uri="{BEBA8EAE-BF5A-486C-A8C5-ECC9F3942E4B}">
                <a14:imgProps xmlns:a14="http://schemas.microsoft.com/office/drawing/2010/main">
                  <a14:imgLayer r:embed="rId29">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4778478">
            <a:off x="10212371" y="8430137"/>
            <a:ext cx="326694" cy="884211"/>
          </a:xfrm>
          <a:prstGeom prst="rect">
            <a:avLst/>
          </a:prstGeom>
          <a:noFill/>
          <a:ln>
            <a:noFill/>
          </a:ln>
        </p:spPr>
      </p:pic>
      <p:pic>
        <p:nvPicPr>
          <p:cNvPr id="37" name="Picture 5"/>
          <p:cNvPicPr>
            <a:picLocks noChangeAspect="1" noChangeArrowheads="1"/>
          </p:cNvPicPr>
          <p:nvPr/>
        </p:nvPicPr>
        <p:blipFill>
          <a:blip r:embed="rId28" cstate="print">
            <a:extLst>
              <a:ext uri="{BEBA8EAE-BF5A-486C-A8C5-ECC9F3942E4B}">
                <a14:imgProps xmlns:a14="http://schemas.microsoft.com/office/drawing/2010/main">
                  <a14:imgLayer r:embed="rId29">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8843534">
            <a:off x="2440647" y="7411558"/>
            <a:ext cx="332557" cy="900080"/>
          </a:xfrm>
          <a:prstGeom prst="rect">
            <a:avLst/>
          </a:prstGeom>
          <a:noFill/>
          <a:ln>
            <a:noFill/>
          </a:ln>
        </p:spPr>
      </p:pic>
      <p:pic>
        <p:nvPicPr>
          <p:cNvPr id="38" name="Picture 5"/>
          <p:cNvPicPr>
            <a:picLocks noChangeAspect="1" noChangeArrowheads="1"/>
          </p:cNvPicPr>
          <p:nvPr/>
        </p:nvPicPr>
        <p:blipFill>
          <a:blip r:embed="rId28" cstate="print">
            <a:extLst>
              <a:ext uri="{BEBA8EAE-BF5A-486C-A8C5-ECC9F3942E4B}">
                <a14:imgProps xmlns:a14="http://schemas.microsoft.com/office/drawing/2010/main">
                  <a14:imgLayer r:embed="rId29">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9703598">
            <a:off x="7226742" y="4615697"/>
            <a:ext cx="250057" cy="676790"/>
          </a:xfrm>
          <a:prstGeom prst="rect">
            <a:avLst/>
          </a:prstGeom>
          <a:noFill/>
          <a:ln>
            <a:noFill/>
          </a:ln>
        </p:spPr>
      </p:pic>
      <p:sp>
        <p:nvSpPr>
          <p:cNvPr id="11" name="TextBox 10"/>
          <p:cNvSpPr txBox="1"/>
          <p:nvPr/>
        </p:nvSpPr>
        <p:spPr>
          <a:xfrm>
            <a:off x="294647" y="3995152"/>
            <a:ext cx="3473835" cy="2677656"/>
          </a:xfrm>
          <a:prstGeom prst="rect">
            <a:avLst/>
          </a:prstGeom>
          <a:noFill/>
          <a:ln w="28575">
            <a:solidFill>
              <a:srgbClr val="FFCCCC"/>
            </a:solidFill>
          </a:ln>
        </p:spPr>
        <p:txBody>
          <a:bodyPr wrap="square" rtlCol="0">
            <a:spAutoFit/>
          </a:bodyPr>
          <a:lstStyle/>
          <a:p>
            <a:r>
              <a:rPr lang="en-GB" sz="1200" dirty="0" smtClean="0">
                <a:latin typeface="Century Gothic" panose="020B0502020202020204" pitchFamily="34" charset="0"/>
              </a:rPr>
              <a:t>MEETING SPECIFICATION</a:t>
            </a:r>
          </a:p>
          <a:p>
            <a:r>
              <a:rPr lang="en-GB" sz="1200" dirty="0" smtClean="0">
                <a:latin typeface="Century Gothic" panose="020B0502020202020204" pitchFamily="34" charset="0"/>
              </a:rPr>
              <a:t>P3 - The model I created is too heavy and bulky and the real product may compromise functionality if its that size/weight.</a:t>
            </a:r>
          </a:p>
          <a:p>
            <a:r>
              <a:rPr lang="en-GB" sz="1200" dirty="0" smtClean="0">
                <a:latin typeface="Century Gothic" panose="020B0502020202020204" pitchFamily="34" charset="0"/>
              </a:rPr>
              <a:t> E2 – has indentations for the user to grip the handle better with</a:t>
            </a:r>
          </a:p>
          <a:p>
            <a:r>
              <a:rPr lang="en-GB" sz="1200" dirty="0" smtClean="0">
                <a:latin typeface="Century Gothic" panose="020B0502020202020204" pitchFamily="34" charset="0"/>
              </a:rPr>
              <a:t>A1 – the indentations don’t make the design sleek and stylish, it needs to be more flowing.</a:t>
            </a:r>
          </a:p>
          <a:p>
            <a:r>
              <a:rPr lang="en-GB" sz="1200" dirty="0" smtClean="0">
                <a:latin typeface="Century Gothic" panose="020B0502020202020204" pitchFamily="34" charset="0"/>
              </a:rPr>
              <a:t>MAT3 – the plastic is mixed with silicone so that it provides grip for the user, there could be extra grip inside the indentations. </a:t>
            </a:r>
          </a:p>
          <a:p>
            <a:endParaRPr lang="en-GB" sz="1200" dirty="0">
              <a:latin typeface="Century Gothic" panose="020B0502020202020204" pitchFamily="34" charset="0"/>
            </a:endParaRPr>
          </a:p>
        </p:txBody>
      </p:sp>
      <p:sp>
        <p:nvSpPr>
          <p:cNvPr id="39" name="TextBox 38"/>
          <p:cNvSpPr txBox="1"/>
          <p:nvPr/>
        </p:nvSpPr>
        <p:spPr>
          <a:xfrm>
            <a:off x="4528592" y="107304"/>
            <a:ext cx="3456384" cy="584775"/>
          </a:xfrm>
          <a:prstGeom prst="rect">
            <a:avLst/>
          </a:prstGeom>
          <a:noFill/>
        </p:spPr>
        <p:txBody>
          <a:bodyPr wrap="square" rtlCol="0">
            <a:spAutoFit/>
          </a:bodyPr>
          <a:lstStyle/>
          <a:p>
            <a:r>
              <a:rPr lang="en-GB" sz="3200" u="sng" dirty="0" smtClean="0">
                <a:latin typeface="Century Gothic" panose="020B0502020202020204" pitchFamily="34" charset="0"/>
              </a:rPr>
              <a:t>DEVELOPMENTS</a:t>
            </a:r>
            <a:endParaRPr lang="en-GB" sz="3200" u="sng" dirty="0">
              <a:latin typeface="Century Gothic" panose="020B0502020202020204" pitchFamily="34" charset="0"/>
            </a:endParaRPr>
          </a:p>
        </p:txBody>
      </p:sp>
      <p:pic>
        <p:nvPicPr>
          <p:cNvPr id="40" name="Picture 2"/>
          <p:cNvPicPr>
            <a:picLocks noChangeAspect="1" noChangeArrowheads="1"/>
          </p:cNvPicPr>
          <p:nvPr/>
        </p:nvPicPr>
        <p:blipFill rotWithShape="1">
          <a:blip r:embed="rId30" cstate="print">
            <a:extLst>
              <a:ext uri="{28A0092B-C50C-407E-A947-70E740481C1C}">
                <a14:useLocalDpi xmlns:a14="http://schemas.microsoft.com/office/drawing/2010/main" val="0"/>
              </a:ext>
            </a:extLst>
          </a:blip>
          <a:srcRect l="16451" t="37457" r="2354" b="20047"/>
          <a:stretch/>
        </p:blipFill>
        <p:spPr bwMode="auto">
          <a:xfrm rot="10800000">
            <a:off x="653010" y="346266"/>
            <a:ext cx="2587482" cy="1015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 name="Picture 2"/>
          <p:cNvPicPr>
            <a:picLocks noChangeAspect="1" noChangeArrowheads="1"/>
          </p:cNvPicPr>
          <p:nvPr/>
        </p:nvPicPr>
        <p:blipFill rotWithShape="1">
          <a:blip r:embed="rId30" cstate="print">
            <a:extLst>
              <a:ext uri="{28A0092B-C50C-407E-A947-70E740481C1C}">
                <a14:useLocalDpi xmlns:a14="http://schemas.microsoft.com/office/drawing/2010/main" val="0"/>
              </a:ext>
            </a:extLst>
          </a:blip>
          <a:srcRect l="16451" t="37457" r="2354" b="20047"/>
          <a:stretch/>
        </p:blipFill>
        <p:spPr bwMode="auto">
          <a:xfrm rot="10800000">
            <a:off x="805410" y="498666"/>
            <a:ext cx="2587482" cy="1015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14225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88162" y="5375519"/>
            <a:ext cx="3181350" cy="1463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1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80450" y="6239615"/>
            <a:ext cx="1600200" cy="1408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1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88562" y="3504456"/>
            <a:ext cx="887413" cy="26876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1"/>
          <p:cNvPicPr>
            <a:picLocks noChangeAspect="1"/>
          </p:cNvPicPr>
          <p:nvPr/>
        </p:nvPicPr>
        <p:blipFill rotWithShape="1">
          <a:blip r:embed="rId8" cstate="print"/>
          <a:srcRect l="34250" t="30198" r="21875" b="30803"/>
          <a:stretch/>
        </p:blipFill>
        <p:spPr>
          <a:xfrm>
            <a:off x="6137438" y="912168"/>
            <a:ext cx="2232060" cy="1116030"/>
          </a:xfrm>
          <a:prstGeom prst="rect">
            <a:avLst/>
          </a:prstGeom>
        </p:spPr>
      </p:pic>
      <p:pic>
        <p:nvPicPr>
          <p:cNvPr id="3" name="Picture 2"/>
          <p:cNvPicPr>
            <a:picLocks noChangeAspect="1"/>
          </p:cNvPicPr>
          <p:nvPr/>
        </p:nvPicPr>
        <p:blipFill rotWithShape="1">
          <a:blip r:embed="rId9" cstate="print"/>
          <a:srcRect l="31500" t="26111" r="23500" b="30685"/>
          <a:stretch/>
        </p:blipFill>
        <p:spPr>
          <a:xfrm>
            <a:off x="6113480" y="2327273"/>
            <a:ext cx="2086932" cy="1127093"/>
          </a:xfrm>
          <a:prstGeom prst="rect">
            <a:avLst/>
          </a:prstGeom>
        </p:spPr>
      </p:pic>
      <p:pic>
        <p:nvPicPr>
          <p:cNvPr id="5" name="Picture 4"/>
          <p:cNvPicPr>
            <a:picLocks noChangeAspect="1"/>
          </p:cNvPicPr>
          <p:nvPr/>
        </p:nvPicPr>
        <p:blipFill rotWithShape="1">
          <a:blip r:embed="rId10" cstate="print"/>
          <a:srcRect l="23995" t="7768" r="19755" b="38233"/>
          <a:stretch/>
        </p:blipFill>
        <p:spPr>
          <a:xfrm>
            <a:off x="615955" y="351603"/>
            <a:ext cx="2533615" cy="1368152"/>
          </a:xfrm>
          <a:prstGeom prst="rect">
            <a:avLst/>
          </a:prstGeom>
        </p:spPr>
      </p:pic>
      <p:pic>
        <p:nvPicPr>
          <p:cNvPr id="1026" name="Picture 2"/>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10932" t="6669" r="6297" b="13693"/>
          <a:stretch/>
        </p:blipFill>
        <p:spPr bwMode="auto">
          <a:xfrm rot="5400000">
            <a:off x="4800451" y="7913972"/>
            <a:ext cx="1912808" cy="1380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43946" y="6743671"/>
            <a:ext cx="1822660" cy="1366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548367" y="8151143"/>
            <a:ext cx="1818239" cy="1400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332791" y="48072"/>
            <a:ext cx="3841150" cy="44605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l="19612" t="18677" r="21250" b="15333"/>
          <a:stretch/>
        </p:blipFill>
        <p:spPr bwMode="auto">
          <a:xfrm>
            <a:off x="543946" y="5447527"/>
            <a:ext cx="1883433" cy="12449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21"/>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9521829" y="4423820"/>
            <a:ext cx="2750489" cy="8577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0"/>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rot="242895">
            <a:off x="9440506" y="5530855"/>
            <a:ext cx="2354070" cy="1204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19"/>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rot="195525">
            <a:off x="7300693" y="6445744"/>
            <a:ext cx="2183987" cy="13691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15"/>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7421172" y="4421508"/>
            <a:ext cx="1607090" cy="14682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17"/>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7047483" y="5958663"/>
            <a:ext cx="2007208" cy="4201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3"/>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7077599" y="7838341"/>
            <a:ext cx="1650131" cy="1762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2503514" y="7189832"/>
            <a:ext cx="2216896" cy="23273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5"/>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3280250" y="550983"/>
            <a:ext cx="2476606" cy="12418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4"/>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10589765" y="2696580"/>
            <a:ext cx="1715691" cy="5443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5"/>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7211273" y="3551917"/>
            <a:ext cx="1973633" cy="8166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2560170" y="2081149"/>
            <a:ext cx="3240360" cy="2862322"/>
          </a:xfrm>
          <a:prstGeom prst="rect">
            <a:avLst/>
          </a:prstGeom>
          <a:noFill/>
          <a:ln w="28575">
            <a:solidFill>
              <a:srgbClr val="FFCCCC"/>
            </a:solidFill>
          </a:ln>
        </p:spPr>
        <p:txBody>
          <a:bodyPr wrap="square" rtlCol="0">
            <a:spAutoFit/>
          </a:bodyPr>
          <a:lstStyle/>
          <a:p>
            <a:r>
              <a:rPr lang="en-GB" sz="1200" u="sng" dirty="0" smtClean="0">
                <a:latin typeface="Century Gothic" panose="020B0502020202020204" pitchFamily="34" charset="0"/>
              </a:rPr>
              <a:t>END USER FEEDBACK – SEB HALE</a:t>
            </a:r>
          </a:p>
          <a:p>
            <a:r>
              <a:rPr lang="en-GB" sz="1200" dirty="0" err="1" smtClean="0">
                <a:latin typeface="Century Gothic" panose="020B0502020202020204" pitchFamily="34" charset="0"/>
              </a:rPr>
              <a:t>Seb</a:t>
            </a:r>
            <a:r>
              <a:rPr lang="en-GB" sz="1200" dirty="0" smtClean="0">
                <a:latin typeface="Century Gothic" panose="020B0502020202020204" pitchFamily="34" charset="0"/>
              </a:rPr>
              <a:t> said that he likes the indentation provided for the thumb.</a:t>
            </a:r>
          </a:p>
          <a:p>
            <a:r>
              <a:rPr lang="en-GB" sz="1200" dirty="0" smtClean="0">
                <a:latin typeface="Century Gothic" panose="020B0502020202020204" pitchFamily="34" charset="0"/>
              </a:rPr>
              <a:t>But he doesn’t think that the handle provides any additional support for the fingers – something that I noticed during sketching but I needed the opinion of an end user. </a:t>
            </a:r>
          </a:p>
          <a:p>
            <a:r>
              <a:rPr lang="en-GB" sz="1200" u="sng" dirty="0" smtClean="0">
                <a:latin typeface="Century Gothic" panose="020B0502020202020204" pitchFamily="34" charset="0"/>
              </a:rPr>
              <a:t>RESPONSE</a:t>
            </a:r>
          </a:p>
          <a:p>
            <a:r>
              <a:rPr lang="en-GB" sz="1200" dirty="0" smtClean="0">
                <a:latin typeface="Century Gothic" panose="020B0502020202020204" pitchFamily="34" charset="0"/>
              </a:rPr>
              <a:t>I could remove the handle and swap it for another feature, in my specification I mentioned the scoop being able to be hung up. I could add in some sort of hook at a point on the handle, probably the bottom. </a:t>
            </a:r>
          </a:p>
        </p:txBody>
      </p:sp>
      <p:sp>
        <p:nvSpPr>
          <p:cNvPr id="26" name="TextBox 25"/>
          <p:cNvSpPr txBox="1"/>
          <p:nvPr/>
        </p:nvSpPr>
        <p:spPr>
          <a:xfrm>
            <a:off x="831978" y="4871463"/>
            <a:ext cx="1248328" cy="307777"/>
          </a:xfrm>
          <a:prstGeom prst="rect">
            <a:avLst/>
          </a:prstGeom>
          <a:noFill/>
        </p:spPr>
        <p:txBody>
          <a:bodyPr wrap="square" rtlCol="0">
            <a:spAutoFit/>
          </a:bodyPr>
          <a:lstStyle/>
          <a:p>
            <a:r>
              <a:rPr lang="en-GB" sz="1400" dirty="0" smtClean="0">
                <a:latin typeface="Century Gothic" panose="020B0502020202020204" pitchFamily="34" charset="0"/>
              </a:rPr>
              <a:t>WATCH ME</a:t>
            </a:r>
            <a:endParaRPr lang="en-GB" sz="1200" dirty="0">
              <a:latin typeface="Century Gothic" panose="020B0502020202020204" pitchFamily="34" charset="0"/>
            </a:endParaRPr>
          </a:p>
        </p:txBody>
      </p:sp>
      <p:pic>
        <p:nvPicPr>
          <p:cNvPr id="27" name="Picture 5"/>
          <p:cNvPicPr>
            <a:picLocks noChangeAspect="1" noChangeArrowheads="1"/>
          </p:cNvPicPr>
          <p:nvPr/>
        </p:nvPicPr>
        <p:blipFill>
          <a:blip r:embed="rId26" cstate="print">
            <a:extLst>
              <a:ext uri="{BEBA8EAE-BF5A-486C-A8C5-ECC9F3942E4B}">
                <a14:imgProps xmlns:a14="http://schemas.microsoft.com/office/drawing/2010/main">
                  <a14:imgLayer r:embed="rId27">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8423436">
            <a:off x="10859090" y="3787193"/>
            <a:ext cx="316107" cy="1017422"/>
          </a:xfrm>
          <a:prstGeom prst="rect">
            <a:avLst/>
          </a:prstGeom>
          <a:noFill/>
          <a:ln>
            <a:noFill/>
          </a:ln>
        </p:spPr>
      </p:pic>
      <p:pic>
        <p:nvPicPr>
          <p:cNvPr id="28" name="Picture 5"/>
          <p:cNvPicPr>
            <a:picLocks noChangeAspect="1" noChangeArrowheads="1"/>
          </p:cNvPicPr>
          <p:nvPr/>
        </p:nvPicPr>
        <p:blipFill>
          <a:blip r:embed="rId26" cstate="print">
            <a:extLst>
              <a:ext uri="{BEBA8EAE-BF5A-486C-A8C5-ECC9F3942E4B}">
                <a14:imgProps xmlns:a14="http://schemas.microsoft.com/office/drawing/2010/main">
                  <a14:imgLayer r:embed="rId27">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4283537">
            <a:off x="8563629" y="2847843"/>
            <a:ext cx="316107" cy="1017422"/>
          </a:xfrm>
          <a:prstGeom prst="rect">
            <a:avLst/>
          </a:prstGeom>
          <a:noFill/>
          <a:ln>
            <a:noFill/>
          </a:ln>
        </p:spPr>
      </p:pic>
      <p:pic>
        <p:nvPicPr>
          <p:cNvPr id="29" name="Picture 5"/>
          <p:cNvPicPr>
            <a:picLocks noChangeAspect="1" noChangeArrowheads="1"/>
          </p:cNvPicPr>
          <p:nvPr/>
        </p:nvPicPr>
        <p:blipFill>
          <a:blip r:embed="rId26" cstate="print">
            <a:extLst>
              <a:ext uri="{BEBA8EAE-BF5A-486C-A8C5-ECC9F3942E4B}">
                <a14:imgProps xmlns:a14="http://schemas.microsoft.com/office/drawing/2010/main">
                  <a14:imgLayer r:embed="rId27">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7587446">
            <a:off x="6964920" y="6899079"/>
            <a:ext cx="316107" cy="1017422"/>
          </a:xfrm>
          <a:prstGeom prst="rect">
            <a:avLst/>
          </a:prstGeom>
          <a:noFill/>
          <a:ln>
            <a:noFill/>
          </a:ln>
        </p:spPr>
      </p:pic>
      <p:pic>
        <p:nvPicPr>
          <p:cNvPr id="30" name="Picture 5"/>
          <p:cNvPicPr>
            <a:picLocks noChangeAspect="1" noChangeArrowheads="1"/>
          </p:cNvPicPr>
          <p:nvPr/>
        </p:nvPicPr>
        <p:blipFill>
          <a:blip r:embed="rId26" cstate="print">
            <a:extLst>
              <a:ext uri="{BEBA8EAE-BF5A-486C-A8C5-ECC9F3942E4B}">
                <a14:imgProps xmlns:a14="http://schemas.microsoft.com/office/drawing/2010/main">
                  <a14:imgLayer r:embed="rId27">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6472842">
            <a:off x="6591871" y="7886023"/>
            <a:ext cx="246454" cy="793237"/>
          </a:xfrm>
          <a:prstGeom prst="rect">
            <a:avLst/>
          </a:prstGeom>
          <a:noFill/>
          <a:ln>
            <a:noFill/>
          </a:ln>
        </p:spPr>
      </p:pic>
      <p:pic>
        <p:nvPicPr>
          <p:cNvPr id="31" name="Picture 5"/>
          <p:cNvPicPr>
            <a:picLocks noChangeAspect="1" noChangeArrowheads="1"/>
          </p:cNvPicPr>
          <p:nvPr/>
        </p:nvPicPr>
        <p:blipFill>
          <a:blip r:embed="rId26" cstate="print">
            <a:extLst>
              <a:ext uri="{BEBA8EAE-BF5A-486C-A8C5-ECC9F3942E4B}">
                <a14:imgProps xmlns:a14="http://schemas.microsoft.com/office/drawing/2010/main">
                  <a14:imgLayer r:embed="rId27">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6771992">
            <a:off x="2444927" y="450655"/>
            <a:ext cx="462713" cy="1613650"/>
          </a:xfrm>
          <a:prstGeom prst="rect">
            <a:avLst/>
          </a:prstGeom>
          <a:noFill/>
          <a:ln>
            <a:noFill/>
          </a:ln>
        </p:spPr>
      </p:pic>
      <p:sp>
        <p:nvSpPr>
          <p:cNvPr id="7" name="TextBox 6"/>
          <p:cNvSpPr txBox="1"/>
          <p:nvPr/>
        </p:nvSpPr>
        <p:spPr>
          <a:xfrm>
            <a:off x="9459678" y="6672222"/>
            <a:ext cx="2677556" cy="3600986"/>
          </a:xfrm>
          <a:prstGeom prst="rect">
            <a:avLst/>
          </a:prstGeom>
          <a:noFill/>
        </p:spPr>
        <p:txBody>
          <a:bodyPr wrap="square" rtlCol="0">
            <a:spAutoFit/>
          </a:bodyPr>
          <a:lstStyle/>
          <a:p>
            <a:r>
              <a:rPr lang="en-GB" sz="1200" dirty="0" smtClean="0">
                <a:latin typeface="Century Gothic" panose="020B0502020202020204" pitchFamily="34" charset="0"/>
              </a:rPr>
              <a:t>MANUFACTURING </a:t>
            </a:r>
          </a:p>
          <a:p>
            <a:r>
              <a:rPr lang="en-GB" sz="1200" dirty="0" smtClean="0">
                <a:latin typeface="Century Gothic" panose="020B0502020202020204" pitchFamily="34" charset="0"/>
              </a:rPr>
              <a:t>This model would be harder to split into two halves because it could weaken the handle in the places where it joins. </a:t>
            </a:r>
          </a:p>
          <a:p>
            <a:r>
              <a:rPr lang="en-GB" sz="1200" dirty="0" smtClean="0">
                <a:latin typeface="Century Gothic" panose="020B0502020202020204" pitchFamily="34" charset="0"/>
              </a:rPr>
              <a:t>It could be blow moulded to make the inside hollow and then join the handle onto the main body so that it isn’t too weak. </a:t>
            </a:r>
          </a:p>
          <a:p>
            <a:r>
              <a:rPr lang="en-GB" sz="1200" dirty="0" smtClean="0">
                <a:latin typeface="Century Gothic" panose="020B0502020202020204" pitchFamily="34" charset="0"/>
              </a:rPr>
              <a:t>Flow production could be used so that the silicone grips and handle can be added on in the correct way with no mistakes or differences between each product made. </a:t>
            </a:r>
          </a:p>
          <a:p>
            <a:endParaRPr lang="en-GB" sz="1200" dirty="0" smtClean="0">
              <a:latin typeface="Century Gothic" panose="020B0502020202020204" pitchFamily="34" charset="0"/>
            </a:endParaRPr>
          </a:p>
          <a:p>
            <a:endParaRPr lang="en-GB" sz="1200" dirty="0" smtClean="0">
              <a:latin typeface="Century Gothic" panose="020B0502020202020204" pitchFamily="34" charset="0"/>
            </a:endParaRPr>
          </a:p>
          <a:p>
            <a:endParaRPr lang="en-GB" sz="1200" dirty="0" smtClean="0">
              <a:latin typeface="Century Gothic" panose="020B0502020202020204" pitchFamily="34" charset="0"/>
            </a:endParaRPr>
          </a:p>
          <a:p>
            <a:endParaRPr lang="en-GB" sz="1200" dirty="0">
              <a:latin typeface="Century Gothic" panose="020B0502020202020204" pitchFamily="34" charset="0"/>
            </a:endParaRPr>
          </a:p>
        </p:txBody>
      </p:sp>
      <p:pic>
        <p:nvPicPr>
          <p:cNvPr id="33" name="Picture 5"/>
          <p:cNvPicPr>
            <a:picLocks noChangeAspect="1" noChangeArrowheads="1"/>
          </p:cNvPicPr>
          <p:nvPr/>
        </p:nvPicPr>
        <p:blipFill>
          <a:blip r:embed="rId26" cstate="print">
            <a:extLst>
              <a:ext uri="{BEBA8EAE-BF5A-486C-A8C5-ECC9F3942E4B}">
                <a14:imgProps xmlns:a14="http://schemas.microsoft.com/office/drawing/2010/main">
                  <a14:imgLayer r:embed="rId27">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7491312">
            <a:off x="8910006" y="5298579"/>
            <a:ext cx="316107" cy="1017422"/>
          </a:xfrm>
          <a:prstGeom prst="rect">
            <a:avLst/>
          </a:prstGeom>
          <a:noFill/>
          <a:ln>
            <a:noFill/>
          </a:ln>
        </p:spPr>
      </p:pic>
      <p:pic>
        <p:nvPicPr>
          <p:cNvPr id="34" name="Picture 5"/>
          <p:cNvPicPr>
            <a:picLocks noChangeAspect="1" noChangeArrowheads="1"/>
          </p:cNvPicPr>
          <p:nvPr/>
        </p:nvPicPr>
        <p:blipFill>
          <a:blip r:embed="rId26" cstate="print">
            <a:extLst>
              <a:ext uri="{BEBA8EAE-BF5A-486C-A8C5-ECC9F3942E4B}">
                <a14:imgProps xmlns:a14="http://schemas.microsoft.com/office/drawing/2010/main">
                  <a14:imgLayer r:embed="rId27">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0800000">
            <a:off x="10645389" y="5016624"/>
            <a:ext cx="195701" cy="629883"/>
          </a:xfrm>
          <a:prstGeom prst="rect">
            <a:avLst/>
          </a:prstGeom>
          <a:noFill/>
          <a:ln>
            <a:noFill/>
          </a:ln>
        </p:spPr>
      </p:pic>
      <p:pic>
        <p:nvPicPr>
          <p:cNvPr id="35" name="SEB.MO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28" cstate="print"/>
          <a:stretch>
            <a:fillRect/>
          </a:stretch>
        </p:blipFill>
        <p:spPr>
          <a:xfrm rot="5400000">
            <a:off x="30244" y="2512321"/>
            <a:ext cx="3006711" cy="1691275"/>
          </a:xfrm>
          <a:prstGeom prst="rect">
            <a:avLst/>
          </a:prstGeom>
        </p:spPr>
      </p:pic>
      <p:sp>
        <p:nvSpPr>
          <p:cNvPr id="36" name="TextBox 35"/>
          <p:cNvSpPr txBox="1"/>
          <p:nvPr/>
        </p:nvSpPr>
        <p:spPr>
          <a:xfrm>
            <a:off x="5536704" y="111369"/>
            <a:ext cx="3456384" cy="584775"/>
          </a:xfrm>
          <a:prstGeom prst="rect">
            <a:avLst/>
          </a:prstGeom>
          <a:noFill/>
        </p:spPr>
        <p:txBody>
          <a:bodyPr wrap="square" rtlCol="0">
            <a:spAutoFit/>
          </a:bodyPr>
          <a:lstStyle/>
          <a:p>
            <a:r>
              <a:rPr lang="en-GB" sz="3200" u="sng" dirty="0" smtClean="0">
                <a:latin typeface="Century Gothic" panose="020B0502020202020204" pitchFamily="34" charset="0"/>
              </a:rPr>
              <a:t>DEVELOPMENTS</a:t>
            </a:r>
            <a:endParaRPr lang="en-GB" sz="3200" u="sng" dirty="0">
              <a:latin typeface="Century Gothic" panose="020B0502020202020204" pitchFamily="34" charset="0"/>
            </a:endParaRPr>
          </a:p>
        </p:txBody>
      </p:sp>
    </p:spTree>
    <p:extLst>
      <p:ext uri="{BB962C8B-B14F-4D97-AF65-F5344CB8AC3E}">
        <p14:creationId xmlns:p14="http://schemas.microsoft.com/office/powerpoint/2010/main" val="227184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5"/>
                                        </p:tgtEl>
                                      </p:cBhvr>
                                    </p:cmd>
                                  </p:childTnLst>
                                </p:cTn>
                              </p:par>
                            </p:childTnLst>
                          </p:cTn>
                        </p:par>
                      </p:childTnLst>
                    </p:cTn>
                  </p:par>
                </p:childTnLst>
              </p:cTn>
              <p:nextCondLst>
                <p:cond evt="onClick" delay="0">
                  <p:tgtEl>
                    <p:spTgt spid="35"/>
                  </p:tgtEl>
                </p:cond>
              </p:nextCondLst>
            </p:seq>
            <p:video>
              <p:cMediaNode vol="80000">
                <p:cTn id="7" fill="hold" display="0">
                  <p:stCondLst>
                    <p:cond delay="indefinite"/>
                  </p:stCondLst>
                </p:cTn>
                <p:tgtEl>
                  <p:spTgt spid="35"/>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97161" y="1072278"/>
            <a:ext cx="8240343" cy="84088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80320" y="1009393"/>
            <a:ext cx="4495794" cy="14869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4290296" y="39361"/>
            <a:ext cx="3456384" cy="584775"/>
          </a:xfrm>
          <a:prstGeom prst="rect">
            <a:avLst/>
          </a:prstGeom>
          <a:noFill/>
        </p:spPr>
        <p:txBody>
          <a:bodyPr wrap="square" rtlCol="0">
            <a:spAutoFit/>
          </a:bodyPr>
          <a:lstStyle/>
          <a:p>
            <a:r>
              <a:rPr lang="en-GB" sz="3200" u="sng" dirty="0" smtClean="0">
                <a:latin typeface="Century Gothic" panose="020B0502020202020204" pitchFamily="34" charset="0"/>
              </a:rPr>
              <a:t>DEVELOPMENTS</a:t>
            </a:r>
            <a:endParaRPr lang="en-GB" sz="3200" u="sng" dirty="0">
              <a:latin typeface="Century Gothic" panose="020B0502020202020204" pitchFamily="34" charset="0"/>
            </a:endParaRPr>
          </a:p>
        </p:txBody>
      </p:sp>
      <p:pic>
        <p:nvPicPr>
          <p:cNvPr id="2050"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6900" t="12737" r="16592" b="12290"/>
          <a:stretch/>
        </p:blipFill>
        <p:spPr bwMode="auto">
          <a:xfrm rot="10800000">
            <a:off x="2512369" y="4110974"/>
            <a:ext cx="2126988" cy="16237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6699" t="815" b="8376"/>
          <a:stretch/>
        </p:blipFill>
        <p:spPr bwMode="auto">
          <a:xfrm rot="5400000">
            <a:off x="111140" y="5091292"/>
            <a:ext cx="2112352" cy="15419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6052" t="9192"/>
          <a:stretch/>
        </p:blipFill>
        <p:spPr bwMode="auto">
          <a:xfrm rot="5400000">
            <a:off x="79365" y="7541400"/>
            <a:ext cx="2126987" cy="15419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11725" t="10230"/>
          <a:stretch/>
        </p:blipFill>
        <p:spPr bwMode="auto">
          <a:xfrm rot="5400000">
            <a:off x="109947" y="481427"/>
            <a:ext cx="2041074" cy="155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t="2646"/>
          <a:stretch/>
        </p:blipFill>
        <p:spPr bwMode="auto">
          <a:xfrm rot="5400000">
            <a:off x="87887" y="2779161"/>
            <a:ext cx="2104958" cy="15369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028528" y="2665159"/>
            <a:ext cx="3151322" cy="13618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2119962" y="5952728"/>
            <a:ext cx="2552646" cy="3600986"/>
          </a:xfrm>
          <a:prstGeom prst="rect">
            <a:avLst/>
          </a:prstGeom>
          <a:noFill/>
          <a:ln w="28575">
            <a:solidFill>
              <a:srgbClr val="FFCCCC"/>
            </a:solidFill>
          </a:ln>
        </p:spPr>
        <p:txBody>
          <a:bodyPr wrap="square" rtlCol="0">
            <a:spAutoFit/>
          </a:bodyPr>
          <a:lstStyle/>
          <a:p>
            <a:r>
              <a:rPr lang="en-GB" sz="1200" dirty="0" smtClean="0">
                <a:latin typeface="Century Gothic" panose="020B0502020202020204" pitchFamily="34" charset="0"/>
              </a:rPr>
              <a:t>MEETING SPECIFICATION</a:t>
            </a:r>
          </a:p>
          <a:p>
            <a:r>
              <a:rPr lang="en-GB" sz="1200" dirty="0" smtClean="0">
                <a:latin typeface="Century Gothic" panose="020B0502020202020204" pitchFamily="34" charset="0"/>
              </a:rPr>
              <a:t>SI1 – the handle is long enough to comfortably fit into a hand but isn’t too long that it’s a waste of materials.</a:t>
            </a:r>
          </a:p>
          <a:p>
            <a:r>
              <a:rPr lang="en-GB" sz="1200" dirty="0" smtClean="0">
                <a:latin typeface="Century Gothic" panose="020B0502020202020204" pitchFamily="34" charset="0"/>
              </a:rPr>
              <a:t>A2 – I used plasticine colours that go well together and could potentially be used as the scheme for the real product. </a:t>
            </a:r>
          </a:p>
          <a:p>
            <a:r>
              <a:rPr lang="en-GB" sz="1200" dirty="0" smtClean="0">
                <a:latin typeface="Century Gothic" panose="020B0502020202020204" pitchFamily="34" charset="0"/>
              </a:rPr>
              <a:t>MAT3 – the silicone grips placed in key points will prevent the users fingers from slipping. </a:t>
            </a:r>
          </a:p>
          <a:p>
            <a:r>
              <a:rPr lang="en-GB" sz="1200" dirty="0" smtClean="0">
                <a:latin typeface="Century Gothic" panose="020B0502020202020204" pitchFamily="34" charset="0"/>
              </a:rPr>
              <a:t>P3 – this design is quite heavy as the inside is solid, if it were to be hollow it would reduce the weight and make it more practical and less uncomfortable to hold. </a:t>
            </a:r>
            <a:endParaRPr lang="en-GB" sz="1200" dirty="0">
              <a:latin typeface="Century Gothic" panose="020B0502020202020204" pitchFamily="34" charset="0"/>
            </a:endParaRPr>
          </a:p>
        </p:txBody>
      </p:sp>
      <p:pic>
        <p:nvPicPr>
          <p:cNvPr id="12" name="Picture 5"/>
          <p:cNvPicPr>
            <a:picLocks noChangeAspect="1" noChangeArrowheads="1"/>
          </p:cNvPicPr>
          <p:nvPr/>
        </p:nvPicPr>
        <p:blipFill>
          <a:blip r:embed="rId11" cstate="print">
            <a:extLst>
              <a:ext uri="{BEBA8EAE-BF5A-486C-A8C5-ECC9F3942E4B}">
                <a14:imgProps xmlns:a14="http://schemas.microsoft.com/office/drawing/2010/main">
                  <a14:imgLayer r:embed="rId12">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2654266">
            <a:off x="1628909" y="3508012"/>
            <a:ext cx="436497" cy="1580738"/>
          </a:xfrm>
          <a:prstGeom prst="rect">
            <a:avLst/>
          </a:prstGeom>
          <a:noFill/>
          <a:ln>
            <a:noFill/>
          </a:ln>
        </p:spPr>
      </p:pic>
      <p:pic>
        <p:nvPicPr>
          <p:cNvPr id="13" name="Picture 5"/>
          <p:cNvPicPr>
            <a:picLocks noChangeAspect="1" noChangeArrowheads="1"/>
          </p:cNvPicPr>
          <p:nvPr/>
        </p:nvPicPr>
        <p:blipFill>
          <a:blip r:embed="rId11" cstate="print">
            <a:extLst>
              <a:ext uri="{BEBA8EAE-BF5A-486C-A8C5-ECC9F3942E4B}">
                <a14:imgProps xmlns:a14="http://schemas.microsoft.com/office/drawing/2010/main">
                  <a14:imgLayer r:embed="rId12">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6002928">
            <a:off x="1743530" y="952412"/>
            <a:ext cx="210758" cy="678345"/>
          </a:xfrm>
          <a:prstGeom prst="rect">
            <a:avLst/>
          </a:prstGeom>
          <a:noFill/>
          <a:ln>
            <a:noFill/>
          </a:ln>
        </p:spPr>
      </p:pic>
      <p:pic>
        <p:nvPicPr>
          <p:cNvPr id="15" name="Picture 5"/>
          <p:cNvPicPr>
            <a:picLocks noChangeAspect="1" noChangeArrowheads="1"/>
          </p:cNvPicPr>
          <p:nvPr/>
        </p:nvPicPr>
        <p:blipFill>
          <a:blip r:embed="rId11" cstate="print">
            <a:extLst>
              <a:ext uri="{BEBA8EAE-BF5A-486C-A8C5-ECC9F3942E4B}">
                <a14:imgProps xmlns:a14="http://schemas.microsoft.com/office/drawing/2010/main">
                  <a14:imgLayer r:embed="rId12">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2078275">
            <a:off x="9620234" y="3575616"/>
            <a:ext cx="185866" cy="529458"/>
          </a:xfrm>
          <a:prstGeom prst="rect">
            <a:avLst/>
          </a:prstGeom>
          <a:noFill/>
          <a:ln>
            <a:noFill/>
          </a:ln>
        </p:spPr>
      </p:pic>
      <p:pic>
        <p:nvPicPr>
          <p:cNvPr id="17" name="Picture 5"/>
          <p:cNvPicPr>
            <a:picLocks noChangeAspect="1" noChangeArrowheads="1"/>
          </p:cNvPicPr>
          <p:nvPr/>
        </p:nvPicPr>
        <p:blipFill>
          <a:blip r:embed="rId11" cstate="print">
            <a:extLst>
              <a:ext uri="{BEBA8EAE-BF5A-486C-A8C5-ECC9F3942E4B}">
                <a14:imgProps xmlns:a14="http://schemas.microsoft.com/office/drawing/2010/main">
                  <a14:imgLayer r:embed="rId12">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5908055">
            <a:off x="10095383" y="6639315"/>
            <a:ext cx="333547" cy="1073553"/>
          </a:xfrm>
          <a:prstGeom prst="rect">
            <a:avLst/>
          </a:prstGeom>
          <a:noFill/>
          <a:ln>
            <a:noFill/>
          </a:ln>
        </p:spPr>
      </p:pic>
      <p:pic>
        <p:nvPicPr>
          <p:cNvPr id="18" name="Picture 5"/>
          <p:cNvPicPr>
            <a:picLocks noChangeAspect="1" noChangeArrowheads="1"/>
          </p:cNvPicPr>
          <p:nvPr/>
        </p:nvPicPr>
        <p:blipFill>
          <a:blip r:embed="rId11" cstate="print">
            <a:extLst>
              <a:ext uri="{BEBA8EAE-BF5A-486C-A8C5-ECC9F3942E4B}">
                <a14:imgProps xmlns:a14="http://schemas.microsoft.com/office/drawing/2010/main">
                  <a14:imgLayer r:embed="rId12">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2233252">
            <a:off x="8000939" y="3060041"/>
            <a:ext cx="428803" cy="2101866"/>
          </a:xfrm>
          <a:prstGeom prst="rect">
            <a:avLst/>
          </a:prstGeom>
          <a:noFill/>
          <a:ln>
            <a:noFill/>
          </a:ln>
        </p:spPr>
      </p:pic>
    </p:spTree>
    <p:extLst>
      <p:ext uri="{BB962C8B-B14F-4D97-AF65-F5344CB8AC3E}">
        <p14:creationId xmlns:p14="http://schemas.microsoft.com/office/powerpoint/2010/main" val="23942819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00200" y="74175"/>
            <a:ext cx="1944216" cy="37903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1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309647">
            <a:off x="261965" y="8281120"/>
            <a:ext cx="3790553" cy="11496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1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6200000">
            <a:off x="1298997" y="6035500"/>
            <a:ext cx="850900" cy="3448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1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20059" y="8112968"/>
            <a:ext cx="3144837" cy="1362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6"/>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3859" y="2404975"/>
            <a:ext cx="1733129" cy="19307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33563" t="22322" r="48608" b="11361"/>
          <a:stretch/>
        </p:blipFill>
        <p:spPr bwMode="auto">
          <a:xfrm>
            <a:off x="11409236" y="74175"/>
            <a:ext cx="1163050" cy="2703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34598" t="29862" r="34942" b="16069"/>
          <a:stretch/>
        </p:blipFill>
        <p:spPr bwMode="auto">
          <a:xfrm>
            <a:off x="8633048" y="498148"/>
            <a:ext cx="1801095" cy="19981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148079" y="48072"/>
            <a:ext cx="3381340" cy="11850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3"/>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083744" y="1344216"/>
            <a:ext cx="2668984" cy="7144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058398" y="2361500"/>
            <a:ext cx="1758226" cy="12801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4551812" y="3290346"/>
            <a:ext cx="1776980" cy="8800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5824736" y="768152"/>
            <a:ext cx="2523316" cy="828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5820687" y="1704256"/>
            <a:ext cx="2672696" cy="12537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5"/>
          <p:cNvPicPr>
            <a:picLocks noChangeAspect="1" noChangeArrowheads="1"/>
          </p:cNvPicPr>
          <p:nvPr/>
        </p:nvPicPr>
        <p:blipFill>
          <a:blip r:embed="rId18" cstate="print">
            <a:extLst>
              <a:ext uri="{BEBA8EAE-BF5A-486C-A8C5-ECC9F3942E4B}">
                <a14:imgProps xmlns:a14="http://schemas.microsoft.com/office/drawing/2010/main">
                  <a14:imgLayer r:embed="rId19">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9479670">
            <a:off x="962179" y="7914435"/>
            <a:ext cx="424850" cy="637333"/>
          </a:xfrm>
          <a:prstGeom prst="rect">
            <a:avLst/>
          </a:prstGeom>
          <a:noFill/>
          <a:ln>
            <a:noFill/>
          </a:ln>
        </p:spPr>
      </p:pic>
      <p:pic>
        <p:nvPicPr>
          <p:cNvPr id="17" name="Picture 5"/>
          <p:cNvPicPr>
            <a:picLocks noChangeAspect="1" noChangeArrowheads="1"/>
          </p:cNvPicPr>
          <p:nvPr/>
        </p:nvPicPr>
        <p:blipFill>
          <a:blip r:embed="rId18" cstate="print">
            <a:extLst>
              <a:ext uri="{BEBA8EAE-BF5A-486C-A8C5-ECC9F3942E4B}">
                <a14:imgProps xmlns:a14="http://schemas.microsoft.com/office/drawing/2010/main">
                  <a14:imgLayer r:embed="rId19">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3620096">
            <a:off x="8327083" y="828892"/>
            <a:ext cx="332601" cy="1132933"/>
          </a:xfrm>
          <a:prstGeom prst="rect">
            <a:avLst/>
          </a:prstGeom>
          <a:noFill/>
          <a:ln>
            <a:noFill/>
          </a:ln>
        </p:spPr>
      </p:pic>
      <p:pic>
        <p:nvPicPr>
          <p:cNvPr id="18" name="Picture 5"/>
          <p:cNvPicPr>
            <a:picLocks noChangeAspect="1" noChangeArrowheads="1"/>
          </p:cNvPicPr>
          <p:nvPr/>
        </p:nvPicPr>
        <p:blipFill>
          <a:blip r:embed="rId18" cstate="print">
            <a:extLst>
              <a:ext uri="{BEBA8EAE-BF5A-486C-A8C5-ECC9F3942E4B}">
                <a14:imgProps xmlns:a14="http://schemas.microsoft.com/office/drawing/2010/main">
                  <a14:imgLayer r:embed="rId19">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5771674">
            <a:off x="2252551" y="1124616"/>
            <a:ext cx="311285" cy="1347589"/>
          </a:xfrm>
          <a:prstGeom prst="rect">
            <a:avLst/>
          </a:prstGeom>
          <a:noFill/>
          <a:ln>
            <a:noFill/>
          </a:ln>
        </p:spPr>
      </p:pic>
      <p:pic>
        <p:nvPicPr>
          <p:cNvPr id="19" name="Picture 5"/>
          <p:cNvPicPr>
            <a:picLocks noChangeAspect="1" noChangeArrowheads="1"/>
          </p:cNvPicPr>
          <p:nvPr/>
        </p:nvPicPr>
        <p:blipFill>
          <a:blip r:embed="rId18" cstate="print">
            <a:extLst>
              <a:ext uri="{BEBA8EAE-BF5A-486C-A8C5-ECC9F3942E4B}">
                <a14:imgProps xmlns:a14="http://schemas.microsoft.com/office/drawing/2010/main">
                  <a14:imgLayer r:embed="rId19">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7971705">
            <a:off x="4090015" y="3242594"/>
            <a:ext cx="356998" cy="574804"/>
          </a:xfrm>
          <a:prstGeom prst="rect">
            <a:avLst/>
          </a:prstGeom>
          <a:noFill/>
          <a:ln>
            <a:noFill/>
          </a:ln>
        </p:spPr>
      </p:pic>
      <p:pic>
        <p:nvPicPr>
          <p:cNvPr id="20" name="Picture 5"/>
          <p:cNvPicPr>
            <a:picLocks noChangeAspect="1" noChangeArrowheads="1"/>
          </p:cNvPicPr>
          <p:nvPr/>
        </p:nvPicPr>
        <p:blipFill>
          <a:blip r:embed="rId18" cstate="print">
            <a:extLst>
              <a:ext uri="{BEBA8EAE-BF5A-486C-A8C5-ECC9F3942E4B}">
                <a14:imgProps xmlns:a14="http://schemas.microsoft.com/office/drawing/2010/main">
                  <a14:imgLayer r:embed="rId19">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1892129">
            <a:off x="4306774" y="1961657"/>
            <a:ext cx="356998" cy="574804"/>
          </a:xfrm>
          <a:prstGeom prst="rect">
            <a:avLst/>
          </a:prstGeom>
          <a:noFill/>
          <a:ln>
            <a:noFill/>
          </a:ln>
        </p:spPr>
      </p:pic>
      <p:pic>
        <p:nvPicPr>
          <p:cNvPr id="21" name="Picture 2"/>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4962451" y="5191959"/>
            <a:ext cx="2230437" cy="8874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3"/>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4842371" y="4410553"/>
            <a:ext cx="2422525" cy="8048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4"/>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280120" y="6013797"/>
            <a:ext cx="1884363" cy="1235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5"/>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1429619" y="4368552"/>
            <a:ext cx="1874837" cy="969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6"/>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8903443" y="2926133"/>
            <a:ext cx="3402013" cy="1809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2"/>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7147732" y="3192787"/>
            <a:ext cx="1557324" cy="11679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 name="Picture 4"/>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7590749" y="4872608"/>
            <a:ext cx="1618363" cy="1213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 name="Picture 5"/>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3988997" y="6384776"/>
            <a:ext cx="1547707" cy="1160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Picture 6"/>
          <p:cNvPicPr>
            <a:picLocks noChangeAspect="1" noChangeArrowheads="1"/>
          </p:cNvPicPr>
          <p:nvPr/>
        </p:nvPicPr>
        <p:blipFill rotWithShape="1">
          <a:blip r:embed="rId28" cstate="print">
            <a:extLst>
              <a:ext uri="{28A0092B-C50C-407E-A947-70E740481C1C}">
                <a14:useLocalDpi xmlns:a14="http://schemas.microsoft.com/office/drawing/2010/main" val="0"/>
              </a:ext>
            </a:extLst>
          </a:blip>
          <a:srcRect t="11093" r="11090"/>
          <a:stretch/>
        </p:blipFill>
        <p:spPr bwMode="auto">
          <a:xfrm rot="5400000">
            <a:off x="5604459" y="6524539"/>
            <a:ext cx="1650781" cy="1238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 name="Picture 7"/>
          <p:cNvPicPr>
            <a:picLocks noChangeAspect="1" noChangeArrowheads="1"/>
          </p:cNvPicPr>
          <p:nvPr/>
        </p:nvPicPr>
        <p:blipFill rotWithShape="1">
          <a:blip r:embed="rId29" cstate="print">
            <a:extLst>
              <a:ext uri="{28A0092B-C50C-407E-A947-70E740481C1C}">
                <a14:useLocalDpi xmlns:a14="http://schemas.microsoft.com/office/drawing/2010/main" val="0"/>
              </a:ext>
            </a:extLst>
          </a:blip>
          <a:srcRect b="18518"/>
          <a:stretch/>
        </p:blipFill>
        <p:spPr bwMode="auto">
          <a:xfrm rot="5400000">
            <a:off x="-113347" y="4667314"/>
            <a:ext cx="1394359" cy="852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 name="Picture 8"/>
          <p:cNvPicPr>
            <a:picLocks noChangeAspect="1" noChangeArrowheads="1"/>
          </p:cNvPicPr>
          <p:nvPr/>
        </p:nvPicPr>
        <p:blipFill rotWithShape="1">
          <a:blip r:embed="rId30" cstate="print">
            <a:extLst>
              <a:ext uri="{28A0092B-C50C-407E-A947-70E740481C1C}">
                <a14:useLocalDpi xmlns:a14="http://schemas.microsoft.com/office/drawing/2010/main" val="0"/>
              </a:ext>
            </a:extLst>
          </a:blip>
          <a:srcRect l="4337" t="1" b="29326"/>
          <a:stretch/>
        </p:blipFill>
        <p:spPr bwMode="auto">
          <a:xfrm rot="5400000">
            <a:off x="3328902" y="4681030"/>
            <a:ext cx="1729263" cy="958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 name="Picture 9"/>
          <p:cNvPicPr>
            <a:picLocks noChangeAspect="1" noChangeArrowheads="1"/>
          </p:cNvPicPr>
          <p:nvPr/>
        </p:nvPicPr>
        <p:blipFill rotWithShape="1">
          <a:blip r:embed="rId31" cstate="print">
            <a:extLst>
              <a:ext uri="{28A0092B-C50C-407E-A947-70E740481C1C}">
                <a14:useLocalDpi xmlns:a14="http://schemas.microsoft.com/office/drawing/2010/main" val="0"/>
              </a:ext>
            </a:extLst>
          </a:blip>
          <a:srcRect t="21648" b="12104"/>
          <a:stretch/>
        </p:blipFill>
        <p:spPr bwMode="auto">
          <a:xfrm rot="5400000">
            <a:off x="1985001" y="5857409"/>
            <a:ext cx="1955391" cy="97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4" name="TextBox 33"/>
          <p:cNvSpPr txBox="1"/>
          <p:nvPr/>
        </p:nvSpPr>
        <p:spPr>
          <a:xfrm>
            <a:off x="5330822" y="98737"/>
            <a:ext cx="3456384" cy="584775"/>
          </a:xfrm>
          <a:prstGeom prst="rect">
            <a:avLst/>
          </a:prstGeom>
          <a:noFill/>
        </p:spPr>
        <p:txBody>
          <a:bodyPr wrap="square" rtlCol="0">
            <a:spAutoFit/>
          </a:bodyPr>
          <a:lstStyle/>
          <a:p>
            <a:r>
              <a:rPr lang="en-GB" sz="3200" u="sng" dirty="0" smtClean="0">
                <a:latin typeface="Century Gothic" panose="020B0502020202020204" pitchFamily="34" charset="0"/>
              </a:rPr>
              <a:t>DEVELOPMENTS</a:t>
            </a:r>
            <a:endParaRPr lang="en-GB" sz="3200" u="sng" dirty="0">
              <a:latin typeface="Century Gothic" panose="020B0502020202020204" pitchFamily="34" charset="0"/>
            </a:endParaRPr>
          </a:p>
        </p:txBody>
      </p:sp>
      <p:pic>
        <p:nvPicPr>
          <p:cNvPr id="35" name="IMG_1649.MO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32" cstate="print"/>
          <a:stretch>
            <a:fillRect/>
          </a:stretch>
        </p:blipFill>
        <p:spPr>
          <a:xfrm rot="5400000">
            <a:off x="7167123" y="6940829"/>
            <a:ext cx="2422040" cy="1362398"/>
          </a:xfrm>
          <a:prstGeom prst="rect">
            <a:avLst/>
          </a:prstGeom>
        </p:spPr>
      </p:pic>
      <p:sp>
        <p:nvSpPr>
          <p:cNvPr id="36" name="TextBox 35"/>
          <p:cNvSpPr txBox="1"/>
          <p:nvPr/>
        </p:nvSpPr>
        <p:spPr>
          <a:xfrm>
            <a:off x="7768952" y="8957320"/>
            <a:ext cx="1474494" cy="338554"/>
          </a:xfrm>
          <a:prstGeom prst="rect">
            <a:avLst/>
          </a:prstGeom>
          <a:noFill/>
        </p:spPr>
        <p:txBody>
          <a:bodyPr wrap="square" rtlCol="0">
            <a:spAutoFit/>
          </a:bodyPr>
          <a:lstStyle/>
          <a:p>
            <a:r>
              <a:rPr lang="en-GB" sz="1600" dirty="0" smtClean="0">
                <a:latin typeface="Century Gothic" panose="020B0502020202020204" pitchFamily="34" charset="0"/>
              </a:rPr>
              <a:t>WATCH ME</a:t>
            </a:r>
            <a:endParaRPr lang="en-GB" sz="1400" dirty="0">
              <a:latin typeface="Century Gothic" panose="020B0502020202020204" pitchFamily="34" charset="0"/>
            </a:endParaRPr>
          </a:p>
        </p:txBody>
      </p:sp>
      <p:sp>
        <p:nvSpPr>
          <p:cNvPr id="8" name="TextBox 7"/>
          <p:cNvSpPr txBox="1"/>
          <p:nvPr/>
        </p:nvSpPr>
        <p:spPr>
          <a:xfrm>
            <a:off x="8787206" y="4872608"/>
            <a:ext cx="2222106" cy="477054"/>
          </a:xfrm>
          <a:prstGeom prst="rect">
            <a:avLst/>
          </a:prstGeom>
          <a:noFill/>
        </p:spPr>
        <p:txBody>
          <a:bodyPr wrap="square" rtlCol="0">
            <a:spAutoFit/>
          </a:bodyPr>
          <a:lstStyle/>
          <a:p>
            <a:endParaRPr lang="en-GB" dirty="0"/>
          </a:p>
        </p:txBody>
      </p:sp>
      <p:sp>
        <p:nvSpPr>
          <p:cNvPr id="11" name="TextBox 10"/>
          <p:cNvSpPr txBox="1"/>
          <p:nvPr/>
        </p:nvSpPr>
        <p:spPr>
          <a:xfrm>
            <a:off x="9640380" y="7614136"/>
            <a:ext cx="2953108" cy="1938992"/>
          </a:xfrm>
          <a:prstGeom prst="rect">
            <a:avLst/>
          </a:prstGeom>
          <a:noFill/>
          <a:ln w="28575">
            <a:solidFill>
              <a:srgbClr val="FFCCCC"/>
            </a:solidFill>
          </a:ln>
        </p:spPr>
        <p:txBody>
          <a:bodyPr wrap="square" rtlCol="0">
            <a:spAutoFit/>
          </a:bodyPr>
          <a:lstStyle/>
          <a:p>
            <a:r>
              <a:rPr lang="en-GB" sz="1200" u="sng" dirty="0" smtClean="0">
                <a:latin typeface="Century Gothic" panose="020B0502020202020204" pitchFamily="34" charset="0"/>
              </a:rPr>
              <a:t>END USER FEEDBACK – BEN PEARSON</a:t>
            </a:r>
            <a:endParaRPr lang="en-GB" sz="1200" dirty="0" smtClean="0">
              <a:latin typeface="Century Gothic" panose="020B0502020202020204" pitchFamily="34" charset="0"/>
            </a:endParaRPr>
          </a:p>
          <a:p>
            <a:r>
              <a:rPr lang="en-GB" sz="1200" dirty="0" smtClean="0">
                <a:latin typeface="Century Gothic" panose="020B0502020202020204" pitchFamily="34" charset="0"/>
              </a:rPr>
              <a:t>Ben said that it would be more useful to have a thumb indentation in line with the scoop and I should remove some of the others because although they give people the choice of where to put their fingers, the complexity of it at a first glance confuses everyone I tried it on quite a lot. </a:t>
            </a:r>
          </a:p>
        </p:txBody>
      </p:sp>
      <p:sp>
        <p:nvSpPr>
          <p:cNvPr id="13" name="TextBox 12"/>
          <p:cNvSpPr txBox="1"/>
          <p:nvPr/>
        </p:nvSpPr>
        <p:spPr>
          <a:xfrm>
            <a:off x="9497144" y="4800600"/>
            <a:ext cx="3107266" cy="2677656"/>
          </a:xfrm>
          <a:prstGeom prst="rect">
            <a:avLst/>
          </a:prstGeom>
          <a:noFill/>
          <a:ln w="28575">
            <a:solidFill>
              <a:srgbClr val="FFCCCC"/>
            </a:solidFill>
          </a:ln>
        </p:spPr>
        <p:txBody>
          <a:bodyPr wrap="square" rtlCol="0">
            <a:spAutoFit/>
          </a:bodyPr>
          <a:lstStyle/>
          <a:p>
            <a:r>
              <a:rPr lang="en-GB" sz="1200" u="sng" dirty="0" smtClean="0">
                <a:latin typeface="Century Gothic" panose="020B0502020202020204" pitchFamily="34" charset="0"/>
              </a:rPr>
              <a:t>MEETING SPECIFICATION</a:t>
            </a:r>
          </a:p>
          <a:p>
            <a:r>
              <a:rPr lang="en-GB" sz="1200" dirty="0" smtClean="0">
                <a:latin typeface="Century Gothic" panose="020B0502020202020204" pitchFamily="34" charset="0"/>
              </a:rPr>
              <a:t>MAT2 – the handle is made out</a:t>
            </a:r>
          </a:p>
          <a:p>
            <a:r>
              <a:rPr lang="en-GB" sz="1200" dirty="0">
                <a:latin typeface="Century Gothic" panose="020B0502020202020204" pitchFamily="34" charset="0"/>
              </a:rPr>
              <a:t>o</a:t>
            </a:r>
            <a:r>
              <a:rPr lang="en-GB" sz="1200" dirty="0" smtClean="0">
                <a:latin typeface="Century Gothic" panose="020B0502020202020204" pitchFamily="34" charset="0"/>
              </a:rPr>
              <a:t>f thermosetting plastic which</a:t>
            </a:r>
          </a:p>
          <a:p>
            <a:r>
              <a:rPr lang="en-GB" sz="1200" dirty="0">
                <a:latin typeface="Century Gothic" panose="020B0502020202020204" pitchFamily="34" charset="0"/>
              </a:rPr>
              <a:t>m</a:t>
            </a:r>
            <a:r>
              <a:rPr lang="en-GB" sz="1200" dirty="0" smtClean="0">
                <a:latin typeface="Century Gothic" panose="020B0502020202020204" pitchFamily="34" charset="0"/>
              </a:rPr>
              <a:t>eans that it will not change form if the temperatures in its surroundings change.</a:t>
            </a:r>
          </a:p>
          <a:p>
            <a:r>
              <a:rPr lang="en-GB" sz="1200" dirty="0" smtClean="0">
                <a:latin typeface="Century Gothic" panose="020B0502020202020204" pitchFamily="34" charset="0"/>
              </a:rPr>
              <a:t>E2 – it has lots of indentations however there may be too many and there should be fewer. They all provide support for the users fingers.</a:t>
            </a:r>
          </a:p>
          <a:p>
            <a:r>
              <a:rPr lang="en-GB" sz="1200" dirty="0" smtClean="0">
                <a:latin typeface="Century Gothic" panose="020B0502020202020204" pitchFamily="34" charset="0"/>
              </a:rPr>
              <a:t>SI1 – this handle is slightly longer than the others but the length is needed to allow room for the user to put their fingers in the position they wish.</a:t>
            </a:r>
            <a:endParaRPr lang="en-GB" sz="1200" dirty="0">
              <a:latin typeface="Century Gothic" panose="020B0502020202020204" pitchFamily="34" charset="0"/>
            </a:endParaRPr>
          </a:p>
        </p:txBody>
      </p:sp>
      <p:pic>
        <p:nvPicPr>
          <p:cNvPr id="27" name="Picture 3"/>
          <p:cNvPicPr>
            <a:picLocks noChangeAspect="1" noChangeArrowheads="1"/>
          </p:cNvPicPr>
          <p:nvPr/>
        </p:nvPicPr>
        <p:blipFill rotWithShape="1">
          <a:blip r:embed="rId33" cstate="print">
            <a:extLst>
              <a:ext uri="{28A0092B-C50C-407E-A947-70E740481C1C}">
                <a14:useLocalDpi xmlns:a14="http://schemas.microsoft.com/office/drawing/2010/main" val="0"/>
              </a:ext>
            </a:extLst>
          </a:blip>
          <a:srcRect t="42023" b="22962"/>
          <a:stretch/>
        </p:blipFill>
        <p:spPr bwMode="auto">
          <a:xfrm rot="5400000">
            <a:off x="9658732" y="1289414"/>
            <a:ext cx="2471909" cy="6491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 name="Picture 5"/>
          <p:cNvPicPr>
            <a:picLocks noChangeAspect="1" noChangeArrowheads="1"/>
          </p:cNvPicPr>
          <p:nvPr/>
        </p:nvPicPr>
        <p:blipFill>
          <a:blip r:embed="rId18" cstate="print">
            <a:extLst>
              <a:ext uri="{BEBA8EAE-BF5A-486C-A8C5-ECC9F3942E4B}">
                <a14:imgProps xmlns:a14="http://schemas.microsoft.com/office/drawing/2010/main">
                  <a14:imgLayer r:embed="rId19">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5368667">
            <a:off x="1151885" y="5141939"/>
            <a:ext cx="356998" cy="740435"/>
          </a:xfrm>
          <a:prstGeom prst="rect">
            <a:avLst/>
          </a:prstGeom>
          <a:noFill/>
          <a:ln>
            <a:noFill/>
          </a:ln>
        </p:spPr>
      </p:pic>
      <p:pic>
        <p:nvPicPr>
          <p:cNvPr id="40" name="Picture 5"/>
          <p:cNvPicPr>
            <a:picLocks noChangeAspect="1" noChangeArrowheads="1"/>
          </p:cNvPicPr>
          <p:nvPr/>
        </p:nvPicPr>
        <p:blipFill>
          <a:blip r:embed="rId18" cstate="print">
            <a:extLst>
              <a:ext uri="{BEBA8EAE-BF5A-486C-A8C5-ECC9F3942E4B}">
                <a14:imgProps xmlns:a14="http://schemas.microsoft.com/office/drawing/2010/main">
                  <a14:imgLayer r:embed="rId19">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7967248">
            <a:off x="1707237" y="5203876"/>
            <a:ext cx="356998" cy="745431"/>
          </a:xfrm>
          <a:prstGeom prst="rect">
            <a:avLst/>
          </a:prstGeom>
          <a:noFill/>
          <a:ln>
            <a:noFill/>
          </a:ln>
        </p:spPr>
      </p:pic>
      <p:pic>
        <p:nvPicPr>
          <p:cNvPr id="42" name="Picture 5"/>
          <p:cNvPicPr>
            <a:picLocks noChangeAspect="1" noChangeArrowheads="1"/>
          </p:cNvPicPr>
          <p:nvPr/>
        </p:nvPicPr>
        <p:blipFill>
          <a:blip r:embed="rId18" cstate="print">
            <a:extLst>
              <a:ext uri="{BEBA8EAE-BF5A-486C-A8C5-ECC9F3942E4B}">
                <a14:imgProps xmlns:a14="http://schemas.microsoft.com/office/drawing/2010/main">
                  <a14:imgLayer r:embed="rId19">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6627848">
            <a:off x="4473618" y="5101881"/>
            <a:ext cx="356998" cy="867471"/>
          </a:xfrm>
          <a:prstGeom prst="rect">
            <a:avLst/>
          </a:prstGeom>
          <a:noFill/>
          <a:ln>
            <a:noFill/>
          </a:ln>
        </p:spPr>
      </p:pic>
    </p:spTree>
    <p:extLst>
      <p:ext uri="{BB962C8B-B14F-4D97-AF65-F5344CB8AC3E}">
        <p14:creationId xmlns:p14="http://schemas.microsoft.com/office/powerpoint/2010/main" val="25946262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5"/>
                                        </p:tgtEl>
                                      </p:cBhvr>
                                    </p:cmd>
                                  </p:childTnLst>
                                </p:cTn>
                              </p:par>
                            </p:childTnLst>
                          </p:cTn>
                        </p:par>
                      </p:childTnLst>
                    </p:cTn>
                  </p:par>
                </p:childTnLst>
              </p:cTn>
              <p:nextCondLst>
                <p:cond evt="onClick" delay="0">
                  <p:tgtEl>
                    <p:spTgt spid="35"/>
                  </p:tgtEl>
                </p:cond>
              </p:nextCondLst>
            </p:seq>
            <p:video>
              <p:cMediaNode vol="80000">
                <p:cTn id="7" fill="hold" display="0">
                  <p:stCondLst>
                    <p:cond delay="indefinite"/>
                  </p:stCondLst>
                </p:cTn>
                <p:tgtEl>
                  <p:spTgt spid="35"/>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0120" y="1554560"/>
            <a:ext cx="3755775" cy="1877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6451" t="37457" r="2354" b="20047"/>
          <a:stretch/>
        </p:blipFill>
        <p:spPr bwMode="auto">
          <a:xfrm rot="10800000">
            <a:off x="653010" y="346266"/>
            <a:ext cx="2587482" cy="1015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4671" b="13538"/>
          <a:stretch/>
        </p:blipFill>
        <p:spPr bwMode="auto">
          <a:xfrm rot="5400000">
            <a:off x="3942186" y="434780"/>
            <a:ext cx="1495862" cy="1091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4"/>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8631" b="14547"/>
          <a:stretch/>
        </p:blipFill>
        <p:spPr bwMode="auto">
          <a:xfrm rot="5400000">
            <a:off x="6602119" y="5630567"/>
            <a:ext cx="1728192" cy="1260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0000" b="6741"/>
          <a:stretch/>
        </p:blipFill>
        <p:spPr bwMode="auto">
          <a:xfrm rot="10800000">
            <a:off x="352128" y="2756854"/>
            <a:ext cx="1152129" cy="1611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5400000">
            <a:off x="4746866" y="3142166"/>
            <a:ext cx="1728192" cy="1300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p:cNvPicPr>
            <a:picLocks noChangeAspect="1"/>
          </p:cNvPicPr>
          <p:nvPr/>
        </p:nvPicPr>
        <p:blipFill rotWithShape="1">
          <a:blip r:embed="rId9" cstate="print"/>
          <a:srcRect l="17938" t="22848" r="29750" b="35000"/>
          <a:stretch/>
        </p:blipFill>
        <p:spPr>
          <a:xfrm>
            <a:off x="424136" y="8197091"/>
            <a:ext cx="2891239" cy="1212021"/>
          </a:xfrm>
          <a:prstGeom prst="rect">
            <a:avLst/>
          </a:prstGeom>
        </p:spPr>
      </p:pic>
      <p:pic>
        <p:nvPicPr>
          <p:cNvPr id="10" name="Picture 9"/>
          <p:cNvPicPr>
            <a:picLocks noChangeAspect="1"/>
          </p:cNvPicPr>
          <p:nvPr/>
        </p:nvPicPr>
        <p:blipFill rotWithShape="1">
          <a:blip r:embed="rId10" cstate="print"/>
          <a:srcRect l="18501" t="28000" r="30313" b="39001"/>
          <a:stretch/>
        </p:blipFill>
        <p:spPr>
          <a:xfrm>
            <a:off x="280120" y="4450889"/>
            <a:ext cx="3107137" cy="1126764"/>
          </a:xfrm>
          <a:prstGeom prst="rect">
            <a:avLst/>
          </a:prstGeom>
        </p:spPr>
      </p:pic>
      <p:pic>
        <p:nvPicPr>
          <p:cNvPr id="11" name="Picture 10"/>
          <p:cNvPicPr>
            <a:picLocks noChangeAspect="1"/>
          </p:cNvPicPr>
          <p:nvPr/>
        </p:nvPicPr>
        <p:blipFill rotWithShape="1">
          <a:blip r:embed="rId11" cstate="print"/>
          <a:srcRect l="13739" t="14769" r="18402" b="16044"/>
          <a:stretch/>
        </p:blipFill>
        <p:spPr>
          <a:xfrm>
            <a:off x="4024536" y="6031726"/>
            <a:ext cx="2013197" cy="1201404"/>
          </a:xfrm>
          <a:prstGeom prst="rect">
            <a:avLst/>
          </a:prstGeom>
        </p:spPr>
      </p:pic>
      <p:pic>
        <p:nvPicPr>
          <p:cNvPr id="3074"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41115" y="5617488"/>
            <a:ext cx="3423381" cy="10553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5"/>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rot="20680819">
            <a:off x="9307980" y="1170344"/>
            <a:ext cx="2539683" cy="4352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36104" y="6823017"/>
            <a:ext cx="3511550" cy="11064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5"/>
          <p:cNvPicPr>
            <a:picLocks noChangeAspect="1" noChangeArrowheads="1"/>
          </p:cNvPicPr>
          <p:nvPr/>
        </p:nvPicPr>
        <p:blipFill>
          <a:blip r:embed="rId15" cstate="print">
            <a:extLst>
              <a:ext uri="{BEBA8EAE-BF5A-486C-A8C5-ECC9F3942E4B}">
                <a14:imgProps xmlns:a14="http://schemas.microsoft.com/office/drawing/2010/main">
                  <a14:imgLayer r:embed="rId16">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4628325">
            <a:off x="1512398" y="3074091"/>
            <a:ext cx="316107" cy="1017422"/>
          </a:xfrm>
          <a:prstGeom prst="rect">
            <a:avLst/>
          </a:prstGeom>
          <a:noFill/>
          <a:ln>
            <a:noFill/>
          </a:ln>
        </p:spPr>
      </p:pic>
      <p:pic>
        <p:nvPicPr>
          <p:cNvPr id="22" name="Picture 5"/>
          <p:cNvPicPr>
            <a:picLocks noChangeAspect="1" noChangeArrowheads="1"/>
          </p:cNvPicPr>
          <p:nvPr/>
        </p:nvPicPr>
        <p:blipFill>
          <a:blip r:embed="rId15" cstate="print">
            <a:extLst>
              <a:ext uri="{BEBA8EAE-BF5A-486C-A8C5-ECC9F3942E4B}">
                <a14:imgProps xmlns:a14="http://schemas.microsoft.com/office/drawing/2010/main">
                  <a14:imgLayer r:embed="rId16">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6760224">
            <a:off x="3532166" y="5090264"/>
            <a:ext cx="316107" cy="1172313"/>
          </a:xfrm>
          <a:prstGeom prst="rect">
            <a:avLst/>
          </a:prstGeom>
          <a:noFill/>
          <a:ln>
            <a:noFill/>
          </a:ln>
        </p:spPr>
      </p:pic>
      <p:pic>
        <p:nvPicPr>
          <p:cNvPr id="23" name="Picture 5"/>
          <p:cNvPicPr>
            <a:picLocks noChangeAspect="1" noChangeArrowheads="1"/>
          </p:cNvPicPr>
          <p:nvPr/>
        </p:nvPicPr>
        <p:blipFill>
          <a:blip r:embed="rId15" cstate="print">
            <a:extLst>
              <a:ext uri="{BEBA8EAE-BF5A-486C-A8C5-ECC9F3942E4B}">
                <a14:imgProps xmlns:a14="http://schemas.microsoft.com/office/drawing/2010/main">
                  <a14:imgLayer r:embed="rId16">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0088761">
            <a:off x="2957764" y="7497456"/>
            <a:ext cx="318401" cy="864096"/>
          </a:xfrm>
          <a:prstGeom prst="rect">
            <a:avLst/>
          </a:prstGeom>
          <a:noFill/>
          <a:ln>
            <a:noFill/>
          </a:ln>
        </p:spPr>
      </p:pic>
      <p:pic>
        <p:nvPicPr>
          <p:cNvPr id="13" name="Picture 3"/>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6788621" y="2019077"/>
            <a:ext cx="2276475" cy="549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0252050" y="1056184"/>
            <a:ext cx="2485454" cy="8762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6800302" y="2764483"/>
            <a:ext cx="2239963" cy="13160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8" name="Picture 6"/>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5608712" y="1106909"/>
            <a:ext cx="3027363" cy="7413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9" name="Picture 5"/>
          <p:cNvPicPr>
            <a:picLocks noChangeAspect="1" noChangeArrowheads="1"/>
          </p:cNvPicPr>
          <p:nvPr/>
        </p:nvPicPr>
        <p:blipFill>
          <a:blip r:embed="rId15" cstate="print">
            <a:extLst>
              <a:ext uri="{BEBA8EAE-BF5A-486C-A8C5-ECC9F3942E4B}">
                <a14:imgProps xmlns:a14="http://schemas.microsoft.com/office/drawing/2010/main">
                  <a14:imgLayer r:embed="rId16">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3186508">
            <a:off x="7472813" y="1557064"/>
            <a:ext cx="266168" cy="640185"/>
          </a:xfrm>
          <a:prstGeom prst="rect">
            <a:avLst/>
          </a:prstGeom>
          <a:noFill/>
          <a:ln>
            <a:noFill/>
          </a:ln>
        </p:spPr>
      </p:pic>
      <p:pic>
        <p:nvPicPr>
          <p:cNvPr id="3" name="Picture 2"/>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8252235" y="6203009"/>
            <a:ext cx="2185987" cy="8588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 name="TextBox 15"/>
          <p:cNvSpPr txBox="1"/>
          <p:nvPr/>
        </p:nvSpPr>
        <p:spPr>
          <a:xfrm>
            <a:off x="2953294" y="3424897"/>
            <a:ext cx="2007346" cy="1015663"/>
          </a:xfrm>
          <a:prstGeom prst="rect">
            <a:avLst/>
          </a:prstGeom>
          <a:noFill/>
        </p:spPr>
        <p:txBody>
          <a:bodyPr wrap="square" rtlCol="0">
            <a:spAutoFit/>
          </a:bodyPr>
          <a:lstStyle/>
          <a:p>
            <a:r>
              <a:rPr lang="en-GB" sz="1200" dirty="0" smtClean="0">
                <a:latin typeface="Century Gothic" panose="020B0502020202020204" pitchFamily="34" charset="0"/>
              </a:rPr>
              <a:t>This design has more flowing indentations for the fingers which gives it a sleek appearance.  A1</a:t>
            </a:r>
            <a:endParaRPr lang="en-GB" sz="1200" dirty="0">
              <a:latin typeface="Century Gothic" panose="020B0502020202020204" pitchFamily="34" charset="0"/>
            </a:endParaRPr>
          </a:p>
        </p:txBody>
      </p:sp>
      <p:sp>
        <p:nvSpPr>
          <p:cNvPr id="17" name="TextBox 16"/>
          <p:cNvSpPr txBox="1"/>
          <p:nvPr/>
        </p:nvSpPr>
        <p:spPr>
          <a:xfrm>
            <a:off x="4528592" y="4639741"/>
            <a:ext cx="2413307" cy="1384995"/>
          </a:xfrm>
          <a:prstGeom prst="rect">
            <a:avLst/>
          </a:prstGeom>
          <a:noFill/>
        </p:spPr>
        <p:txBody>
          <a:bodyPr wrap="square" rtlCol="0">
            <a:spAutoFit/>
          </a:bodyPr>
          <a:lstStyle/>
          <a:p>
            <a:r>
              <a:rPr lang="en-GB" sz="1200" dirty="0" smtClean="0">
                <a:latin typeface="Century Gothic" panose="020B0502020202020204" pitchFamily="34" charset="0"/>
              </a:rPr>
              <a:t>The bottom of the model is too pointed, its curved to fit around the palm however the actual end should be rounded off and not in a point because it is likely to break off if dropped. </a:t>
            </a:r>
            <a:endParaRPr lang="en-GB" sz="1200" dirty="0">
              <a:latin typeface="Century Gothic" panose="020B0502020202020204" pitchFamily="34" charset="0"/>
            </a:endParaRPr>
          </a:p>
        </p:txBody>
      </p:sp>
      <p:sp>
        <p:nvSpPr>
          <p:cNvPr id="18" name="TextBox 17"/>
          <p:cNvSpPr txBox="1"/>
          <p:nvPr/>
        </p:nvSpPr>
        <p:spPr>
          <a:xfrm>
            <a:off x="8230314" y="3968370"/>
            <a:ext cx="1619902" cy="1754326"/>
          </a:xfrm>
          <a:prstGeom prst="rect">
            <a:avLst/>
          </a:prstGeom>
          <a:noFill/>
        </p:spPr>
        <p:txBody>
          <a:bodyPr wrap="square" rtlCol="0">
            <a:spAutoFit/>
          </a:bodyPr>
          <a:lstStyle/>
          <a:p>
            <a:r>
              <a:rPr lang="en-GB" sz="1200" dirty="0" smtClean="0">
                <a:latin typeface="Century Gothic" panose="020B0502020202020204" pitchFamily="34" charset="0"/>
              </a:rPr>
              <a:t>The curving shape of the handle makes it comfortable for the user to hold, it is also durable and allows them to apply force when scooping  E1, E2</a:t>
            </a:r>
            <a:endParaRPr lang="en-GB" sz="1200" dirty="0">
              <a:latin typeface="Century Gothic" panose="020B0502020202020204" pitchFamily="34" charset="0"/>
            </a:endParaRPr>
          </a:p>
        </p:txBody>
      </p:sp>
      <p:sp>
        <p:nvSpPr>
          <p:cNvPr id="24" name="TextBox 23"/>
          <p:cNvSpPr txBox="1"/>
          <p:nvPr/>
        </p:nvSpPr>
        <p:spPr>
          <a:xfrm>
            <a:off x="4021182" y="7320880"/>
            <a:ext cx="4514334" cy="2123658"/>
          </a:xfrm>
          <a:prstGeom prst="rect">
            <a:avLst/>
          </a:prstGeom>
          <a:noFill/>
          <a:ln w="28575">
            <a:solidFill>
              <a:srgbClr val="FFCCCC"/>
            </a:solidFill>
          </a:ln>
        </p:spPr>
        <p:txBody>
          <a:bodyPr wrap="square" rtlCol="0">
            <a:spAutoFit/>
          </a:bodyPr>
          <a:lstStyle/>
          <a:p>
            <a:r>
              <a:rPr lang="en-GB" sz="1200" dirty="0" smtClean="0">
                <a:latin typeface="Century Gothic" panose="020B0502020202020204" pitchFamily="34" charset="0"/>
              </a:rPr>
              <a:t>MEETING SPECIFICATION</a:t>
            </a:r>
          </a:p>
          <a:p>
            <a:r>
              <a:rPr lang="en-GB" sz="1200" dirty="0" smtClean="0">
                <a:latin typeface="Century Gothic" panose="020B0502020202020204" pitchFamily="34" charset="0"/>
              </a:rPr>
              <a:t>MAT2 – the ABS is heat resistant and it will not change shape when put into hot conditions.</a:t>
            </a:r>
          </a:p>
          <a:p>
            <a:r>
              <a:rPr lang="en-GB" sz="1200" dirty="0" smtClean="0">
                <a:latin typeface="Century Gothic" panose="020B0502020202020204" pitchFamily="34" charset="0"/>
              </a:rPr>
              <a:t>MAT3 – the silicone prevents the users hand slipping when holding the scoop</a:t>
            </a:r>
          </a:p>
          <a:p>
            <a:r>
              <a:rPr lang="en-GB" sz="1200" dirty="0" smtClean="0">
                <a:latin typeface="Century Gothic" panose="020B0502020202020204" pitchFamily="34" charset="0"/>
              </a:rPr>
              <a:t>S2 – the handle is the correct length to allow the user to apply pressure, but it is too wide and will waste materials if it remains that wide.</a:t>
            </a:r>
          </a:p>
          <a:p>
            <a:r>
              <a:rPr lang="en-GB" sz="1200" dirty="0" smtClean="0">
                <a:latin typeface="Century Gothic" panose="020B0502020202020204" pitchFamily="34" charset="0"/>
              </a:rPr>
              <a:t>A1 – the curving shape is stylish and looks good</a:t>
            </a:r>
          </a:p>
          <a:p>
            <a:r>
              <a:rPr lang="en-GB" sz="1200" dirty="0" smtClean="0">
                <a:latin typeface="Century Gothic" panose="020B0502020202020204" pitchFamily="34" charset="0"/>
              </a:rPr>
              <a:t>E1 – the silicone in the indentations make it comfortable and soft to hold instead of gripping the hard ABS plastic. </a:t>
            </a:r>
          </a:p>
        </p:txBody>
      </p:sp>
      <p:pic>
        <p:nvPicPr>
          <p:cNvPr id="3075" name="Picture 3"/>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3849666" y="1762359"/>
            <a:ext cx="2346649" cy="10168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11223922" y="4849068"/>
            <a:ext cx="1225550" cy="3263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8561040" y="7624896"/>
            <a:ext cx="3282950" cy="1965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3" name="TextBox 32"/>
          <p:cNvSpPr txBox="1"/>
          <p:nvPr/>
        </p:nvSpPr>
        <p:spPr>
          <a:xfrm>
            <a:off x="5608712" y="39361"/>
            <a:ext cx="3456384" cy="584775"/>
          </a:xfrm>
          <a:prstGeom prst="rect">
            <a:avLst/>
          </a:prstGeom>
          <a:noFill/>
        </p:spPr>
        <p:txBody>
          <a:bodyPr wrap="square" rtlCol="0">
            <a:spAutoFit/>
          </a:bodyPr>
          <a:lstStyle/>
          <a:p>
            <a:r>
              <a:rPr lang="en-GB" sz="3200" u="sng" dirty="0" smtClean="0">
                <a:latin typeface="Century Gothic" panose="020B0502020202020204" pitchFamily="34" charset="0"/>
              </a:rPr>
              <a:t>DEVELOPMENTS</a:t>
            </a:r>
            <a:endParaRPr lang="en-GB" sz="3200" u="sng" dirty="0">
              <a:latin typeface="Century Gothic" panose="020B0502020202020204" pitchFamily="34" charset="0"/>
            </a:endParaRPr>
          </a:p>
        </p:txBody>
      </p:sp>
    </p:spTree>
    <p:extLst>
      <p:ext uri="{BB962C8B-B14F-4D97-AF65-F5344CB8AC3E}">
        <p14:creationId xmlns:p14="http://schemas.microsoft.com/office/powerpoint/2010/main" val="3006004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411" y="6159202"/>
            <a:ext cx="2193925" cy="1809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48608" y="5289663"/>
            <a:ext cx="1475928" cy="9763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6104" y="1461244"/>
            <a:ext cx="2195230" cy="4635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286595" y="4065527"/>
            <a:ext cx="2386013" cy="1087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3" name="Picture 9"/>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r="20450" b="50000"/>
          <a:stretch/>
        </p:blipFill>
        <p:spPr bwMode="auto">
          <a:xfrm>
            <a:off x="2980127" y="3057415"/>
            <a:ext cx="1692481" cy="9175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4" name="Picture 10"/>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728392" y="696144"/>
            <a:ext cx="2304256" cy="13458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9"/>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14169" t="55220"/>
          <a:stretch/>
        </p:blipFill>
        <p:spPr bwMode="auto">
          <a:xfrm>
            <a:off x="4676547" y="4431571"/>
            <a:ext cx="1940277" cy="8730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26567" t="20134" r="26537" b="17288"/>
          <a:stretch/>
        </p:blipFill>
        <p:spPr bwMode="auto">
          <a:xfrm>
            <a:off x="4141274" y="7896944"/>
            <a:ext cx="1899486" cy="15841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3"/>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27816" t="26368" r="44383" b="22169"/>
          <a:stretch/>
        </p:blipFill>
        <p:spPr bwMode="auto">
          <a:xfrm>
            <a:off x="64096" y="8072080"/>
            <a:ext cx="1280126" cy="14810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4"/>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l="19793" t="10655" b="22710"/>
          <a:stretch/>
        </p:blipFill>
        <p:spPr bwMode="auto">
          <a:xfrm rot="5400000">
            <a:off x="5062952" y="5832871"/>
            <a:ext cx="1825987" cy="11377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219277" y="6178699"/>
            <a:ext cx="1957387" cy="1646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726977" y="7967895"/>
            <a:ext cx="2441575" cy="16467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6144617" y="8194048"/>
            <a:ext cx="1984375" cy="13350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5"/>
          <p:cNvPicPr>
            <a:picLocks noChangeAspect="1" noChangeArrowheads="1"/>
          </p:cNvPicPr>
          <p:nvPr/>
        </p:nvPicPr>
        <p:blipFill>
          <a:blip r:embed="rId17" cstate="print">
            <a:extLst>
              <a:ext uri="{BEBA8EAE-BF5A-486C-A8C5-ECC9F3942E4B}">
                <a14:imgProps xmlns:a14="http://schemas.microsoft.com/office/drawing/2010/main">
                  <a14:imgLayer r:embed="rId18">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0320396">
            <a:off x="6375527" y="7274067"/>
            <a:ext cx="316107" cy="1017422"/>
          </a:xfrm>
          <a:prstGeom prst="rect">
            <a:avLst/>
          </a:prstGeom>
          <a:noFill/>
          <a:ln>
            <a:noFill/>
          </a:ln>
        </p:spPr>
      </p:pic>
      <p:pic>
        <p:nvPicPr>
          <p:cNvPr id="16" name="Picture 5"/>
          <p:cNvPicPr>
            <a:picLocks noChangeAspect="1" noChangeArrowheads="1"/>
          </p:cNvPicPr>
          <p:nvPr/>
        </p:nvPicPr>
        <p:blipFill>
          <a:blip r:embed="rId17" cstate="print">
            <a:extLst>
              <a:ext uri="{BEBA8EAE-BF5A-486C-A8C5-ECC9F3942E4B}">
                <a14:imgProps xmlns:a14="http://schemas.microsoft.com/office/drawing/2010/main">
                  <a14:imgLayer r:embed="rId18">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637865">
            <a:off x="2723449" y="7186090"/>
            <a:ext cx="378384" cy="975510"/>
          </a:xfrm>
          <a:prstGeom prst="rect">
            <a:avLst/>
          </a:prstGeom>
          <a:noFill/>
          <a:ln>
            <a:noFill/>
          </a:ln>
        </p:spPr>
      </p:pic>
      <p:sp>
        <p:nvSpPr>
          <p:cNvPr id="4" name="TextBox 3"/>
          <p:cNvSpPr txBox="1"/>
          <p:nvPr/>
        </p:nvSpPr>
        <p:spPr>
          <a:xfrm>
            <a:off x="4024536" y="39361"/>
            <a:ext cx="3456384" cy="584775"/>
          </a:xfrm>
          <a:prstGeom prst="rect">
            <a:avLst/>
          </a:prstGeom>
          <a:noFill/>
        </p:spPr>
        <p:txBody>
          <a:bodyPr wrap="square" rtlCol="0">
            <a:spAutoFit/>
          </a:bodyPr>
          <a:lstStyle/>
          <a:p>
            <a:r>
              <a:rPr lang="en-GB" sz="3200" u="sng" dirty="0" smtClean="0">
                <a:latin typeface="Century Gothic" panose="020B0502020202020204" pitchFamily="34" charset="0"/>
              </a:rPr>
              <a:t>DEVELOPMENTS</a:t>
            </a:r>
            <a:endParaRPr lang="en-GB" sz="3200" u="sng" dirty="0">
              <a:latin typeface="Century Gothic" panose="020B0502020202020204" pitchFamily="34" charset="0"/>
            </a:endParaRPr>
          </a:p>
        </p:txBody>
      </p:sp>
      <p:grpSp>
        <p:nvGrpSpPr>
          <p:cNvPr id="11" name="Group 10"/>
          <p:cNvGrpSpPr/>
          <p:nvPr/>
        </p:nvGrpSpPr>
        <p:grpSpPr>
          <a:xfrm>
            <a:off x="5245310" y="192088"/>
            <a:ext cx="7348178" cy="3986519"/>
            <a:chOff x="4364682" y="5513813"/>
            <a:chExt cx="7348178" cy="3986519"/>
          </a:xfrm>
        </p:grpSpPr>
        <p:pic>
          <p:nvPicPr>
            <p:cNvPr id="19" name="Picture 5"/>
            <p:cNvPicPr>
              <a:picLocks noChangeAspect="1" noChangeArrowheads="1"/>
            </p:cNvPicPr>
            <p:nvPr/>
          </p:nvPicPr>
          <p:blipFill rotWithShape="1">
            <a:blip r:embed="rId19" cstate="print">
              <a:extLst>
                <a:ext uri="{28A0092B-C50C-407E-A947-70E740481C1C}">
                  <a14:useLocalDpi xmlns:a14="http://schemas.microsoft.com/office/drawing/2010/main" val="0"/>
                </a:ext>
              </a:extLst>
            </a:blip>
            <a:srcRect l="10997" t="7621" b="22060"/>
            <a:stretch/>
          </p:blipFill>
          <p:spPr bwMode="auto">
            <a:xfrm rot="5400000">
              <a:off x="5909069" y="7661729"/>
              <a:ext cx="2060235" cy="1220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2"/>
            <p:cNvPicPr>
              <a:picLocks noChangeAspect="1" noChangeArrowheads="1"/>
            </p:cNvPicPr>
            <p:nvPr/>
          </p:nvPicPr>
          <p:blipFill rotWithShape="1">
            <a:blip r:embed="rId20" cstate="print">
              <a:extLst>
                <a:ext uri="{28A0092B-C50C-407E-A947-70E740481C1C}">
                  <a14:useLocalDpi xmlns:a14="http://schemas.microsoft.com/office/drawing/2010/main" val="0"/>
                </a:ext>
              </a:extLst>
            </a:blip>
            <a:srcRect l="9692" t="8614" b="16103"/>
            <a:stretch/>
          </p:blipFill>
          <p:spPr bwMode="auto">
            <a:xfrm rot="5400000">
              <a:off x="10049728" y="7625525"/>
              <a:ext cx="2046652" cy="1279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3"/>
            <p:cNvPicPr>
              <a:picLocks noChangeAspect="1" noChangeArrowheads="1"/>
            </p:cNvPicPr>
            <p:nvPr/>
          </p:nvPicPr>
          <p:blipFill rotWithShape="1">
            <a:blip r:embed="rId21" cstate="print">
              <a:extLst>
                <a:ext uri="{28A0092B-C50C-407E-A947-70E740481C1C}">
                  <a14:useLocalDpi xmlns:a14="http://schemas.microsoft.com/office/drawing/2010/main" val="0"/>
                </a:ext>
              </a:extLst>
            </a:blip>
            <a:srcRect l="11610" t="3612" b="20305"/>
            <a:stretch/>
          </p:blipFill>
          <p:spPr bwMode="auto">
            <a:xfrm rot="5400000">
              <a:off x="7323534" y="7615416"/>
              <a:ext cx="2033378" cy="12865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4"/>
            <p:cNvPicPr>
              <a:picLocks noChangeAspect="1" noChangeArrowheads="1"/>
            </p:cNvPicPr>
            <p:nvPr/>
          </p:nvPicPr>
          <p:blipFill rotWithShape="1">
            <a:blip r:embed="rId22" cstate="print">
              <a:extLst>
                <a:ext uri="{28A0092B-C50C-407E-A947-70E740481C1C}">
                  <a14:useLocalDpi xmlns:a14="http://schemas.microsoft.com/office/drawing/2010/main" val="0"/>
                </a:ext>
              </a:extLst>
            </a:blip>
            <a:srcRect t="24605"/>
            <a:stretch/>
          </p:blipFill>
          <p:spPr bwMode="auto">
            <a:xfrm rot="5400000">
              <a:off x="8696356" y="7682753"/>
              <a:ext cx="2028609" cy="1147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7264896" y="5585821"/>
              <a:ext cx="2229218" cy="1384995"/>
            </a:xfrm>
            <a:prstGeom prst="rect">
              <a:avLst/>
            </a:prstGeom>
            <a:noFill/>
          </p:spPr>
          <p:txBody>
            <a:bodyPr wrap="square" rtlCol="0">
              <a:spAutoFit/>
            </a:bodyPr>
            <a:lstStyle/>
            <a:p>
              <a:r>
                <a:rPr lang="en-GB" sz="1200" dirty="0" smtClean="0">
                  <a:latin typeface="Century Gothic" panose="020B0502020202020204" pitchFamily="34" charset="0"/>
                </a:rPr>
                <a:t>I made a model of this design out of Styrofoam to see how the grooves that I added to the design would feel against the palm and if they would make any difference to the grip.</a:t>
              </a:r>
              <a:endParaRPr lang="en-GB" sz="1200" dirty="0">
                <a:latin typeface="Century Gothic" panose="020B0502020202020204" pitchFamily="34" charset="0"/>
              </a:endParaRPr>
            </a:p>
          </p:txBody>
        </p:sp>
        <p:sp>
          <p:nvSpPr>
            <p:cNvPr id="6" name="TextBox 5"/>
            <p:cNvSpPr txBox="1"/>
            <p:nvPr/>
          </p:nvSpPr>
          <p:spPr>
            <a:xfrm>
              <a:off x="9688202" y="5513813"/>
              <a:ext cx="1996330" cy="1754326"/>
            </a:xfrm>
            <a:prstGeom prst="rect">
              <a:avLst/>
            </a:prstGeom>
            <a:noFill/>
          </p:spPr>
          <p:txBody>
            <a:bodyPr wrap="square" rtlCol="0">
              <a:spAutoFit/>
            </a:bodyPr>
            <a:lstStyle/>
            <a:p>
              <a:r>
                <a:rPr lang="en-GB" sz="1200" dirty="0" smtClean="0">
                  <a:latin typeface="Century Gothic" panose="020B0502020202020204" pitchFamily="34" charset="0"/>
                </a:rPr>
                <a:t>The real product would be rounded at the edges but for the purpose of seeing if the grips worked it didn’t need to be rounded fully, just slightly was enough.</a:t>
              </a:r>
            </a:p>
            <a:p>
              <a:endParaRPr lang="en-GB" sz="1200" dirty="0">
                <a:latin typeface="Century Gothic" panose="020B0502020202020204" pitchFamily="34" charset="0"/>
              </a:endParaRPr>
            </a:p>
          </p:txBody>
        </p:sp>
        <p:sp>
          <p:nvSpPr>
            <p:cNvPr id="8" name="TextBox 7"/>
            <p:cNvSpPr txBox="1"/>
            <p:nvPr/>
          </p:nvSpPr>
          <p:spPr>
            <a:xfrm>
              <a:off x="4364682" y="7376674"/>
              <a:ext cx="1964110" cy="2123658"/>
            </a:xfrm>
            <a:prstGeom prst="rect">
              <a:avLst/>
            </a:prstGeom>
            <a:noFill/>
          </p:spPr>
          <p:txBody>
            <a:bodyPr wrap="square" rtlCol="0">
              <a:spAutoFit/>
            </a:bodyPr>
            <a:lstStyle/>
            <a:p>
              <a:r>
                <a:rPr lang="en-GB" sz="1200" dirty="0">
                  <a:latin typeface="Century Gothic" panose="020B0502020202020204" pitchFamily="34" charset="0"/>
                </a:rPr>
                <a:t>T</a:t>
              </a:r>
              <a:r>
                <a:rPr lang="en-GB" sz="1200" dirty="0" smtClean="0">
                  <a:latin typeface="Century Gothic" panose="020B0502020202020204" pitchFamily="34" charset="0"/>
                </a:rPr>
                <a:t>he grooves don’t need to be any deeper, the provide enough grip for the palm to prevent it from slipping. On the actual product they will need to blend into the sides of the handle to make them look more smooth so that they don’t end so abruptly.  </a:t>
              </a:r>
              <a:endParaRPr lang="en-GB" sz="1200" dirty="0">
                <a:latin typeface="Century Gothic" panose="020B0502020202020204" pitchFamily="34" charset="0"/>
              </a:endParaRPr>
            </a:p>
          </p:txBody>
        </p:sp>
        <p:sp>
          <p:nvSpPr>
            <p:cNvPr id="9" name="TextBox 8"/>
            <p:cNvSpPr txBox="1"/>
            <p:nvPr/>
          </p:nvSpPr>
          <p:spPr>
            <a:xfrm>
              <a:off x="4600600" y="5863877"/>
              <a:ext cx="2650410" cy="1384995"/>
            </a:xfrm>
            <a:prstGeom prst="rect">
              <a:avLst/>
            </a:prstGeom>
            <a:noFill/>
          </p:spPr>
          <p:txBody>
            <a:bodyPr wrap="square" rtlCol="0">
              <a:spAutoFit/>
            </a:bodyPr>
            <a:lstStyle/>
            <a:p>
              <a:r>
                <a:rPr lang="en-GB" sz="1200" dirty="0" smtClean="0">
                  <a:latin typeface="Century Gothic" panose="020B0502020202020204" pitchFamily="34" charset="0"/>
                </a:rPr>
                <a:t>The indentations don’t look very good just going straight across the handle, I need to change the shape of them so that it fits into the overall shape of the handle so that it all flows and looks aesthetically pleasing.</a:t>
              </a:r>
              <a:endParaRPr lang="en-GB" sz="1200" dirty="0">
                <a:latin typeface="Century Gothic" panose="020B0502020202020204" pitchFamily="34" charset="0"/>
              </a:endParaRPr>
            </a:p>
          </p:txBody>
        </p:sp>
      </p:grpSp>
      <p:pic>
        <p:nvPicPr>
          <p:cNvPr id="29" name="Picture 14"/>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2224336" y="1940336"/>
            <a:ext cx="532606" cy="1038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 name="Picture 2"/>
          <p:cNvPicPr>
            <a:picLocks noChangeAspect="1" noChangeArrowheads="1"/>
          </p:cNvPicPr>
          <p:nvPr/>
        </p:nvPicPr>
        <p:blipFill rotWithShape="1">
          <a:blip r:embed="rId24" cstate="print">
            <a:extLst>
              <a:ext uri="{28A0092B-C50C-407E-A947-70E740481C1C}">
                <a14:useLocalDpi xmlns:a14="http://schemas.microsoft.com/office/drawing/2010/main" val="0"/>
              </a:ext>
            </a:extLst>
          </a:blip>
          <a:srcRect t="4272" r="1462" b="15434"/>
          <a:stretch/>
        </p:blipFill>
        <p:spPr bwMode="auto">
          <a:xfrm>
            <a:off x="3173710" y="2079486"/>
            <a:ext cx="1364914" cy="5679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Cross 9"/>
          <p:cNvSpPr/>
          <p:nvPr/>
        </p:nvSpPr>
        <p:spPr>
          <a:xfrm>
            <a:off x="2827639" y="2348234"/>
            <a:ext cx="233553" cy="222540"/>
          </a:xfrm>
          <a:prstGeom prst="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2" name="Picture 5"/>
          <p:cNvPicPr>
            <a:picLocks noChangeAspect="1" noChangeArrowheads="1"/>
          </p:cNvPicPr>
          <p:nvPr/>
        </p:nvPicPr>
        <p:blipFill>
          <a:blip r:embed="rId17" cstate="print">
            <a:extLst>
              <a:ext uri="{BEBA8EAE-BF5A-486C-A8C5-ECC9F3942E4B}">
                <a14:imgProps xmlns:a14="http://schemas.microsoft.com/office/drawing/2010/main">
                  <a14:imgLayer r:embed="rId18">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5338229">
            <a:off x="1944352" y="2413805"/>
            <a:ext cx="256731" cy="661877"/>
          </a:xfrm>
          <a:prstGeom prst="rect">
            <a:avLst/>
          </a:prstGeom>
          <a:noFill/>
          <a:ln>
            <a:noFill/>
          </a:ln>
        </p:spPr>
      </p:pic>
      <p:pic>
        <p:nvPicPr>
          <p:cNvPr id="33" name="IMG_1650.MO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25" cstate="print"/>
          <a:stretch>
            <a:fillRect/>
          </a:stretch>
        </p:blipFill>
        <p:spPr>
          <a:xfrm rot="5400000">
            <a:off x="5968682" y="4944547"/>
            <a:ext cx="3041706" cy="1710960"/>
          </a:xfrm>
          <a:prstGeom prst="rect">
            <a:avLst/>
          </a:prstGeom>
        </p:spPr>
      </p:pic>
      <p:sp>
        <p:nvSpPr>
          <p:cNvPr id="34" name="TextBox 33"/>
          <p:cNvSpPr txBox="1"/>
          <p:nvPr/>
        </p:nvSpPr>
        <p:spPr>
          <a:xfrm>
            <a:off x="6832848" y="7367595"/>
            <a:ext cx="1440319" cy="338554"/>
          </a:xfrm>
          <a:prstGeom prst="rect">
            <a:avLst/>
          </a:prstGeom>
          <a:noFill/>
        </p:spPr>
        <p:txBody>
          <a:bodyPr wrap="square" rtlCol="0">
            <a:spAutoFit/>
          </a:bodyPr>
          <a:lstStyle/>
          <a:p>
            <a:r>
              <a:rPr lang="en-GB" sz="1600" dirty="0" smtClean="0">
                <a:latin typeface="Century Gothic" panose="020B0502020202020204" pitchFamily="34" charset="0"/>
              </a:rPr>
              <a:t>WATCH ME</a:t>
            </a:r>
            <a:endParaRPr lang="en-GB" sz="1400" dirty="0">
              <a:latin typeface="Century Gothic" panose="020B0502020202020204" pitchFamily="34" charset="0"/>
            </a:endParaRPr>
          </a:p>
        </p:txBody>
      </p:sp>
      <p:sp>
        <p:nvSpPr>
          <p:cNvPr id="7" name="TextBox 6"/>
          <p:cNvSpPr txBox="1"/>
          <p:nvPr/>
        </p:nvSpPr>
        <p:spPr>
          <a:xfrm>
            <a:off x="8633048" y="4292476"/>
            <a:ext cx="3987588" cy="2123658"/>
          </a:xfrm>
          <a:prstGeom prst="rect">
            <a:avLst/>
          </a:prstGeom>
          <a:noFill/>
          <a:ln w="28575">
            <a:solidFill>
              <a:srgbClr val="FFCCCC"/>
            </a:solidFill>
          </a:ln>
        </p:spPr>
        <p:txBody>
          <a:bodyPr wrap="square" rtlCol="0">
            <a:spAutoFit/>
          </a:bodyPr>
          <a:lstStyle/>
          <a:p>
            <a:r>
              <a:rPr lang="en-GB" sz="1200" u="sng" dirty="0" smtClean="0">
                <a:latin typeface="Century Gothic" panose="020B0502020202020204" pitchFamily="34" charset="0"/>
              </a:rPr>
              <a:t>END USER FEEDBACK – JOEY  GH</a:t>
            </a:r>
          </a:p>
          <a:p>
            <a:r>
              <a:rPr lang="en-GB" sz="1200" dirty="0" smtClean="0">
                <a:latin typeface="Century Gothic" panose="020B0502020202020204" pitchFamily="34" charset="0"/>
              </a:rPr>
              <a:t>Joey said that he likes the slight </a:t>
            </a:r>
          </a:p>
          <a:p>
            <a:r>
              <a:rPr lang="en-GB" sz="1200" dirty="0" smtClean="0">
                <a:latin typeface="Century Gothic" panose="020B0502020202020204" pitchFamily="34" charset="0"/>
              </a:rPr>
              <a:t>grooves and he thinks that the</a:t>
            </a:r>
          </a:p>
          <a:p>
            <a:r>
              <a:rPr lang="en-GB" sz="1200" dirty="0" smtClean="0">
                <a:latin typeface="Century Gothic" panose="020B0502020202020204" pitchFamily="34" charset="0"/>
              </a:rPr>
              <a:t> support for the index finger should </a:t>
            </a:r>
          </a:p>
          <a:p>
            <a:r>
              <a:rPr lang="en-GB" sz="1200" dirty="0" smtClean="0">
                <a:latin typeface="Century Gothic" panose="020B0502020202020204" pitchFamily="34" charset="0"/>
              </a:rPr>
              <a:t>be raised higher along the handle </a:t>
            </a:r>
          </a:p>
          <a:p>
            <a:r>
              <a:rPr lang="en-GB" sz="1200" dirty="0" smtClean="0">
                <a:latin typeface="Century Gothic" panose="020B0502020202020204" pitchFamily="34" charset="0"/>
              </a:rPr>
              <a:t>as it’s currently too low and close </a:t>
            </a:r>
          </a:p>
          <a:p>
            <a:r>
              <a:rPr lang="en-GB" sz="1200" dirty="0" smtClean="0">
                <a:latin typeface="Century Gothic" panose="020B0502020202020204" pitchFamily="34" charset="0"/>
              </a:rPr>
              <a:t>to the indentations for the other 3 fingers.</a:t>
            </a:r>
          </a:p>
          <a:p>
            <a:r>
              <a:rPr lang="en-GB" sz="1200" u="sng" dirty="0" smtClean="0">
                <a:latin typeface="Century Gothic" panose="020B0502020202020204" pitchFamily="34" charset="0"/>
              </a:rPr>
              <a:t>RESPONSE</a:t>
            </a:r>
          </a:p>
          <a:p>
            <a:r>
              <a:rPr lang="en-GB" sz="1200" dirty="0" smtClean="0">
                <a:latin typeface="Century Gothic" panose="020B0502020202020204" pitchFamily="34" charset="0"/>
              </a:rPr>
              <a:t>I’m going to include the slight grooves on the raised palm section in my final design because it prevents the hand from slipping.</a:t>
            </a:r>
          </a:p>
        </p:txBody>
      </p:sp>
      <p:sp>
        <p:nvSpPr>
          <p:cNvPr id="12" name="TextBox 11"/>
          <p:cNvSpPr txBox="1"/>
          <p:nvPr/>
        </p:nvSpPr>
        <p:spPr>
          <a:xfrm>
            <a:off x="8633048" y="6543785"/>
            <a:ext cx="3987588" cy="3046988"/>
          </a:xfrm>
          <a:prstGeom prst="rect">
            <a:avLst/>
          </a:prstGeom>
          <a:noFill/>
          <a:ln w="28575">
            <a:solidFill>
              <a:srgbClr val="FFCCCC"/>
            </a:solidFill>
          </a:ln>
        </p:spPr>
        <p:txBody>
          <a:bodyPr wrap="square" rtlCol="0">
            <a:spAutoFit/>
          </a:bodyPr>
          <a:lstStyle/>
          <a:p>
            <a:r>
              <a:rPr lang="en-GB" sz="1200" u="sng" dirty="0" smtClean="0">
                <a:latin typeface="Century Gothic" panose="020B0502020202020204" pitchFamily="34" charset="0"/>
              </a:rPr>
              <a:t>MEETING SPECIFICATION</a:t>
            </a:r>
          </a:p>
          <a:p>
            <a:r>
              <a:rPr lang="en-GB" sz="1200" dirty="0" smtClean="0">
                <a:latin typeface="Century Gothic" panose="020B0502020202020204" pitchFamily="34" charset="0"/>
              </a:rPr>
              <a:t>MAT3 – the handle has silicone grips which will provide support for the users fingers and prevent them from slipping.</a:t>
            </a:r>
          </a:p>
          <a:p>
            <a:r>
              <a:rPr lang="en-GB" sz="1200" dirty="0" smtClean="0">
                <a:latin typeface="Century Gothic" panose="020B0502020202020204" pitchFamily="34" charset="0"/>
              </a:rPr>
              <a:t>E2 – there are slight grooves for the user to rest their palm on and indentations for fingers.</a:t>
            </a:r>
          </a:p>
          <a:p>
            <a:r>
              <a:rPr lang="en-GB" sz="1200" dirty="0" smtClean="0">
                <a:latin typeface="Century Gothic" panose="020B0502020202020204" pitchFamily="34" charset="0"/>
              </a:rPr>
              <a:t>SI1 – the handle is just long enough to fit comfortably into someone's hand but isn't unnecessarily long and a waste of materials.</a:t>
            </a:r>
          </a:p>
          <a:p>
            <a:r>
              <a:rPr lang="en-GB" sz="1200" dirty="0" smtClean="0">
                <a:latin typeface="Century Gothic" panose="020B0502020202020204" pitchFamily="34" charset="0"/>
              </a:rPr>
              <a:t>A1 – this design is curved and gives it a sleek appearance.</a:t>
            </a:r>
          </a:p>
          <a:p>
            <a:r>
              <a:rPr lang="en-GB" sz="1200" dirty="0" smtClean="0">
                <a:latin typeface="Century Gothic" panose="020B0502020202020204" pitchFamily="34" charset="0"/>
              </a:rPr>
              <a:t> MAN1 – the handle can be easily split into two halves and both can have ABS plastic injected into the moulds. They can then be joined together around the stainless steel scoop and seal it between them. </a:t>
            </a:r>
            <a:endParaRPr lang="en-GB" sz="1200" dirty="0">
              <a:latin typeface="Century Gothic" panose="020B0502020202020204" pitchFamily="34" charset="0"/>
            </a:endParaRPr>
          </a:p>
        </p:txBody>
      </p:sp>
      <p:sp>
        <p:nvSpPr>
          <p:cNvPr id="14" name="TextBox 13"/>
          <p:cNvSpPr txBox="1"/>
          <p:nvPr/>
        </p:nvSpPr>
        <p:spPr>
          <a:xfrm>
            <a:off x="30411" y="4126394"/>
            <a:ext cx="1069174" cy="1754326"/>
          </a:xfrm>
          <a:prstGeom prst="rect">
            <a:avLst/>
          </a:prstGeom>
          <a:noFill/>
        </p:spPr>
        <p:txBody>
          <a:bodyPr wrap="square" rtlCol="0">
            <a:spAutoFit/>
          </a:bodyPr>
          <a:lstStyle/>
          <a:p>
            <a:r>
              <a:rPr lang="en-GB" sz="1200" dirty="0" smtClean="0">
                <a:latin typeface="Century Gothic" panose="020B0502020202020204" pitchFamily="34" charset="0"/>
              </a:rPr>
              <a:t>Handle made out of ABS plastic and then indents filled with silicone for grip</a:t>
            </a:r>
            <a:endParaRPr lang="en-GB" sz="1200" dirty="0">
              <a:latin typeface="Century Gothic" panose="020B0502020202020204" pitchFamily="34" charset="0"/>
            </a:endParaRPr>
          </a:p>
        </p:txBody>
      </p:sp>
      <p:pic>
        <p:nvPicPr>
          <p:cNvPr id="37" name="Picture 5"/>
          <p:cNvPicPr>
            <a:picLocks noChangeAspect="1" noChangeArrowheads="1"/>
          </p:cNvPicPr>
          <p:nvPr/>
        </p:nvPicPr>
        <p:blipFill>
          <a:blip r:embed="rId17" cstate="print">
            <a:extLst>
              <a:ext uri="{BEBA8EAE-BF5A-486C-A8C5-ECC9F3942E4B}">
                <a14:imgProps xmlns:a14="http://schemas.microsoft.com/office/drawing/2010/main">
                  <a14:imgLayer r:embed="rId18">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4297376">
            <a:off x="563780" y="3615696"/>
            <a:ext cx="256731" cy="661877"/>
          </a:xfrm>
          <a:prstGeom prst="rect">
            <a:avLst/>
          </a:prstGeom>
          <a:noFill/>
          <a:ln>
            <a:noFill/>
          </a:ln>
        </p:spPr>
      </p:pic>
      <p:pic>
        <p:nvPicPr>
          <p:cNvPr id="18" name="Picture 6"/>
          <p:cNvPicPr>
            <a:picLocks noChangeAspect="1" noChangeArrowheads="1"/>
          </p:cNvPicPr>
          <p:nvPr/>
        </p:nvPicPr>
        <p:blipFill rotWithShape="1">
          <a:blip r:embed="rId26" cstate="print">
            <a:extLst>
              <a:ext uri="{28A0092B-C50C-407E-A947-70E740481C1C}">
                <a14:useLocalDpi xmlns:a14="http://schemas.microsoft.com/office/drawing/2010/main" val="0"/>
              </a:ext>
            </a:extLst>
          </a:blip>
          <a:srcRect l="9274" r="11225"/>
          <a:stretch/>
        </p:blipFill>
        <p:spPr bwMode="auto">
          <a:xfrm rot="5400000">
            <a:off x="11424894" y="4124134"/>
            <a:ext cx="1373935" cy="12512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050772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3"/>
                                        </p:tgtEl>
                                      </p:cBhvr>
                                    </p:cmd>
                                  </p:childTnLst>
                                </p:cTn>
                              </p:par>
                            </p:childTnLst>
                          </p:cTn>
                        </p:par>
                      </p:childTnLst>
                    </p:cTn>
                  </p:par>
                </p:childTnLst>
              </p:cTn>
              <p:nextCondLst>
                <p:cond evt="onClick" delay="0">
                  <p:tgtEl>
                    <p:spTgt spid="33"/>
                  </p:tgtEl>
                </p:cond>
              </p:nextCondLst>
            </p:seq>
            <p:video>
              <p:cMediaNode vol="80000">
                <p:cTn id="7" fill="hold" display="0">
                  <p:stCondLst>
                    <p:cond delay="indefinite"/>
                  </p:stCondLst>
                </p:cTn>
                <p:tgtEl>
                  <p:spTgt spid="33"/>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7648" y="6245796"/>
            <a:ext cx="1589016" cy="3355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t="4298"/>
          <a:stretch>
            <a:fillRect/>
          </a:stretch>
        </p:blipFill>
        <p:spPr bwMode="auto">
          <a:xfrm>
            <a:off x="2569390" y="772998"/>
            <a:ext cx="2887394" cy="3739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44808" t="-1" r="2184" b="43362"/>
          <a:stretch/>
        </p:blipFill>
        <p:spPr bwMode="auto">
          <a:xfrm>
            <a:off x="6276990" y="1200200"/>
            <a:ext cx="2852202" cy="32515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4633860" y="-21034"/>
            <a:ext cx="3927180" cy="1077218"/>
          </a:xfrm>
          <a:prstGeom prst="rect">
            <a:avLst/>
          </a:prstGeom>
          <a:noFill/>
        </p:spPr>
        <p:txBody>
          <a:bodyPr wrap="square" rtlCol="0">
            <a:spAutoFit/>
          </a:bodyPr>
          <a:lstStyle/>
          <a:p>
            <a:pPr algn="ctr"/>
            <a:r>
              <a:rPr lang="en-GB" sz="3200" u="sng" dirty="0" smtClean="0">
                <a:latin typeface="Century Gothic" panose="020B0502020202020204" pitchFamily="34" charset="0"/>
              </a:rPr>
              <a:t>COMPARISON OF DESIGNS</a:t>
            </a:r>
            <a:endParaRPr lang="en-GB" sz="3200" u="sng" dirty="0">
              <a:latin typeface="Century Gothic" panose="020B0502020202020204" pitchFamily="34" charset="0"/>
            </a:endParaRPr>
          </a:p>
        </p:txBody>
      </p:sp>
      <p:sp>
        <p:nvSpPr>
          <p:cNvPr id="2" name="TextBox 1"/>
          <p:cNvSpPr txBox="1"/>
          <p:nvPr/>
        </p:nvSpPr>
        <p:spPr>
          <a:xfrm>
            <a:off x="5600800" y="7100788"/>
            <a:ext cx="3024336" cy="2308324"/>
          </a:xfrm>
          <a:prstGeom prst="rect">
            <a:avLst/>
          </a:prstGeom>
          <a:noFill/>
        </p:spPr>
        <p:txBody>
          <a:bodyPr wrap="square" rtlCol="0">
            <a:spAutoFit/>
          </a:bodyPr>
          <a:lstStyle/>
          <a:p>
            <a:r>
              <a:rPr lang="en-GB" sz="1200" dirty="0" smtClean="0">
                <a:solidFill>
                  <a:srgbClr val="00B050"/>
                </a:solidFill>
                <a:latin typeface="Century Gothic" panose="020B0502020202020204" pitchFamily="34" charset="0"/>
              </a:rPr>
              <a:t>STRENGTHS:</a:t>
            </a:r>
          </a:p>
          <a:p>
            <a:pPr marL="171450" indent="-171450">
              <a:buFont typeface="Arial" panose="020B0604020202020204" pitchFamily="34" charset="0"/>
              <a:buChar char="•"/>
            </a:pPr>
            <a:r>
              <a:rPr lang="en-GB" sz="1200" dirty="0" smtClean="0">
                <a:solidFill>
                  <a:srgbClr val="00B050"/>
                </a:solidFill>
                <a:latin typeface="Century Gothic" panose="020B0502020202020204" pitchFamily="34" charset="0"/>
              </a:rPr>
              <a:t>The slight grooves along the raised palm section.</a:t>
            </a:r>
          </a:p>
          <a:p>
            <a:pPr marL="171450" indent="-171450">
              <a:buFont typeface="Arial" panose="020B0604020202020204" pitchFamily="34" charset="0"/>
              <a:buChar char="•"/>
            </a:pPr>
            <a:r>
              <a:rPr lang="en-GB" sz="1200" dirty="0" smtClean="0">
                <a:solidFill>
                  <a:srgbClr val="00B050"/>
                </a:solidFill>
                <a:latin typeface="Century Gothic" panose="020B0502020202020204" pitchFamily="34" charset="0"/>
              </a:rPr>
              <a:t>Strong material that is enhanced with silicone grips.</a:t>
            </a:r>
          </a:p>
          <a:p>
            <a:pPr marL="171450" indent="-171450">
              <a:buFont typeface="Arial" panose="020B0604020202020204" pitchFamily="34" charset="0"/>
              <a:buChar char="•"/>
            </a:pPr>
            <a:r>
              <a:rPr lang="en-GB" sz="1200" dirty="0" smtClean="0">
                <a:solidFill>
                  <a:srgbClr val="00B050"/>
                </a:solidFill>
                <a:latin typeface="Century Gothic" panose="020B0502020202020204" pitchFamily="34" charset="0"/>
              </a:rPr>
              <a:t>Small hoop at bottom  for added practicality for storage. </a:t>
            </a:r>
          </a:p>
          <a:p>
            <a:endParaRPr lang="en-GB" sz="1200" dirty="0">
              <a:solidFill>
                <a:srgbClr val="00B050"/>
              </a:solidFill>
              <a:latin typeface="Century Gothic" panose="020B0502020202020204" pitchFamily="34" charset="0"/>
            </a:endParaRPr>
          </a:p>
          <a:p>
            <a:endParaRPr lang="en-GB" sz="1200" dirty="0" smtClean="0">
              <a:solidFill>
                <a:srgbClr val="FF0000"/>
              </a:solidFill>
              <a:latin typeface="Century Gothic" panose="020B0502020202020204" pitchFamily="34" charset="0"/>
            </a:endParaRPr>
          </a:p>
          <a:p>
            <a:r>
              <a:rPr lang="en-GB" sz="1200" dirty="0" smtClean="0">
                <a:solidFill>
                  <a:srgbClr val="FF0000"/>
                </a:solidFill>
                <a:latin typeface="Century Gothic" panose="020B0502020202020204" pitchFamily="34" charset="0"/>
              </a:rPr>
              <a:t>WEAKNESSES:</a:t>
            </a:r>
          </a:p>
          <a:p>
            <a:pPr marL="171450" indent="-171450">
              <a:buFont typeface="Arial" panose="020B0604020202020204" pitchFamily="34" charset="0"/>
              <a:buChar char="•"/>
            </a:pPr>
            <a:r>
              <a:rPr lang="en-GB" sz="1200" dirty="0" smtClean="0">
                <a:solidFill>
                  <a:srgbClr val="FF0000"/>
                </a:solidFill>
                <a:latin typeface="Century Gothic" panose="020B0502020202020204" pitchFamily="34" charset="0"/>
              </a:rPr>
              <a:t>Design is quite simple and nothing about it stands out. </a:t>
            </a:r>
          </a:p>
        </p:txBody>
      </p:sp>
      <p:sp>
        <p:nvSpPr>
          <p:cNvPr id="8" name="TextBox 7"/>
          <p:cNvSpPr txBox="1"/>
          <p:nvPr/>
        </p:nvSpPr>
        <p:spPr>
          <a:xfrm>
            <a:off x="280120" y="813407"/>
            <a:ext cx="2736304" cy="2677656"/>
          </a:xfrm>
          <a:prstGeom prst="rect">
            <a:avLst/>
          </a:prstGeom>
          <a:noFill/>
        </p:spPr>
        <p:txBody>
          <a:bodyPr wrap="square" rtlCol="0">
            <a:spAutoFit/>
          </a:bodyPr>
          <a:lstStyle/>
          <a:p>
            <a:r>
              <a:rPr lang="en-GB" sz="1200" dirty="0" smtClean="0">
                <a:solidFill>
                  <a:srgbClr val="00B050"/>
                </a:solidFill>
                <a:latin typeface="Century Gothic" panose="020B0502020202020204" pitchFamily="34" charset="0"/>
              </a:rPr>
              <a:t>STRENGTHS:</a:t>
            </a:r>
          </a:p>
          <a:p>
            <a:pPr marL="171450" indent="-171450">
              <a:buFont typeface="Arial" panose="020B0604020202020204" pitchFamily="34" charset="0"/>
              <a:buChar char="•"/>
            </a:pPr>
            <a:r>
              <a:rPr lang="en-GB" sz="1200" dirty="0" smtClean="0">
                <a:solidFill>
                  <a:srgbClr val="00B050"/>
                </a:solidFill>
                <a:latin typeface="Century Gothic" panose="020B0502020202020204" pitchFamily="34" charset="0"/>
              </a:rPr>
              <a:t>Flowing and smooth designs because of the way the indentations flow together.</a:t>
            </a:r>
          </a:p>
          <a:p>
            <a:pPr marL="171450" indent="-171450">
              <a:buFont typeface="Arial" panose="020B0604020202020204" pitchFamily="34" charset="0"/>
              <a:buChar char="•"/>
            </a:pPr>
            <a:r>
              <a:rPr lang="en-GB" sz="1200" dirty="0" smtClean="0">
                <a:solidFill>
                  <a:srgbClr val="00B050"/>
                </a:solidFill>
                <a:latin typeface="Century Gothic" panose="020B0502020202020204" pitchFamily="34" charset="0"/>
              </a:rPr>
              <a:t>Secure grips that provide sturdy structure.</a:t>
            </a:r>
          </a:p>
          <a:p>
            <a:endParaRPr lang="en-GB" sz="1200" dirty="0">
              <a:solidFill>
                <a:srgbClr val="00B050"/>
              </a:solidFill>
              <a:latin typeface="Century Gothic" panose="020B0502020202020204" pitchFamily="34" charset="0"/>
            </a:endParaRPr>
          </a:p>
          <a:p>
            <a:r>
              <a:rPr lang="en-GB" sz="1200" dirty="0" smtClean="0">
                <a:solidFill>
                  <a:srgbClr val="FF0000"/>
                </a:solidFill>
                <a:latin typeface="Century Gothic" panose="020B0502020202020204" pitchFamily="34" charset="0"/>
              </a:rPr>
              <a:t>WEAKNESSES:</a:t>
            </a:r>
          </a:p>
          <a:p>
            <a:pPr marL="171450" indent="-171450">
              <a:buFont typeface="Arial" panose="020B0604020202020204" pitchFamily="34" charset="0"/>
              <a:buChar char="•"/>
            </a:pPr>
            <a:r>
              <a:rPr lang="en-GB" sz="1200" dirty="0" smtClean="0">
                <a:solidFill>
                  <a:srgbClr val="FF0000"/>
                </a:solidFill>
                <a:latin typeface="Century Gothic" panose="020B0502020202020204" pitchFamily="34" charset="0"/>
              </a:rPr>
              <a:t>Would be difficult to split into two halves and seal around stainless steel scoop because the indentations curve all the way around the handle. </a:t>
            </a:r>
          </a:p>
          <a:p>
            <a:pPr marL="171450" indent="-171450">
              <a:buFont typeface="Arial" panose="020B0604020202020204" pitchFamily="34" charset="0"/>
              <a:buChar char="•"/>
            </a:pPr>
            <a:endParaRPr lang="en-GB" sz="1200" dirty="0">
              <a:solidFill>
                <a:srgbClr val="FF0000"/>
              </a:solidFill>
              <a:latin typeface="Century Gothic" panose="020B0502020202020204" pitchFamily="34" charset="0"/>
            </a:endParaRPr>
          </a:p>
        </p:txBody>
      </p:sp>
      <p:sp>
        <p:nvSpPr>
          <p:cNvPr id="9" name="TextBox 8"/>
          <p:cNvSpPr txBox="1"/>
          <p:nvPr/>
        </p:nvSpPr>
        <p:spPr>
          <a:xfrm>
            <a:off x="776264" y="7429470"/>
            <a:ext cx="2736304" cy="2123658"/>
          </a:xfrm>
          <a:prstGeom prst="rect">
            <a:avLst/>
          </a:prstGeom>
          <a:noFill/>
        </p:spPr>
        <p:txBody>
          <a:bodyPr wrap="square" rtlCol="0">
            <a:spAutoFit/>
          </a:bodyPr>
          <a:lstStyle/>
          <a:p>
            <a:r>
              <a:rPr lang="en-GB" sz="1200" dirty="0" smtClean="0">
                <a:solidFill>
                  <a:srgbClr val="00B050"/>
                </a:solidFill>
                <a:latin typeface="Century Gothic" panose="020B0502020202020204" pitchFamily="34" charset="0"/>
              </a:rPr>
              <a:t>STRENGTHS:</a:t>
            </a:r>
          </a:p>
          <a:p>
            <a:pPr marL="171450" indent="-171450">
              <a:buFont typeface="Arial" panose="020B0604020202020204" pitchFamily="34" charset="0"/>
              <a:buChar char="•"/>
            </a:pPr>
            <a:r>
              <a:rPr lang="en-GB" sz="1200" dirty="0" smtClean="0">
                <a:solidFill>
                  <a:srgbClr val="00B050"/>
                </a:solidFill>
                <a:latin typeface="Century Gothic" panose="020B0502020202020204" pitchFamily="34" charset="0"/>
              </a:rPr>
              <a:t>Ambidextrous design, opens product to a wider target (right AND left handed users)</a:t>
            </a:r>
          </a:p>
          <a:p>
            <a:endParaRPr lang="en-GB" sz="1200" dirty="0" smtClean="0">
              <a:solidFill>
                <a:srgbClr val="FF0000"/>
              </a:solidFill>
              <a:latin typeface="Century Gothic" panose="020B0502020202020204" pitchFamily="34" charset="0"/>
            </a:endParaRPr>
          </a:p>
          <a:p>
            <a:r>
              <a:rPr lang="en-GB" sz="1200" dirty="0" smtClean="0">
                <a:solidFill>
                  <a:srgbClr val="FF0000"/>
                </a:solidFill>
                <a:latin typeface="Century Gothic" panose="020B0502020202020204" pitchFamily="34" charset="0"/>
              </a:rPr>
              <a:t>WEAKNESSES:</a:t>
            </a:r>
          </a:p>
          <a:p>
            <a:pPr marL="171450" indent="-171450">
              <a:buFont typeface="Arial" panose="020B0604020202020204" pitchFamily="34" charset="0"/>
              <a:buChar char="•"/>
            </a:pPr>
            <a:r>
              <a:rPr lang="en-GB" sz="1200" dirty="0" smtClean="0">
                <a:solidFill>
                  <a:srgbClr val="FF0000"/>
                </a:solidFill>
                <a:latin typeface="Century Gothic" panose="020B0502020202020204" pitchFamily="34" charset="0"/>
              </a:rPr>
              <a:t>Doesn’t provide individual support for fingers.</a:t>
            </a:r>
          </a:p>
          <a:p>
            <a:pPr marL="171450" indent="-171450">
              <a:buFont typeface="Arial" panose="020B0604020202020204" pitchFamily="34" charset="0"/>
              <a:buChar char="•"/>
            </a:pPr>
            <a:r>
              <a:rPr lang="en-GB" sz="1200" dirty="0" smtClean="0">
                <a:solidFill>
                  <a:srgbClr val="FF0000"/>
                </a:solidFill>
                <a:latin typeface="Century Gothic" panose="020B0502020202020204" pitchFamily="34" charset="0"/>
              </a:rPr>
              <a:t>Where the user needs to place their fingers isn’t clear and may confuse them slightly.</a:t>
            </a:r>
          </a:p>
        </p:txBody>
      </p:sp>
      <p:sp>
        <p:nvSpPr>
          <p:cNvPr id="10" name="TextBox 9"/>
          <p:cNvSpPr txBox="1"/>
          <p:nvPr/>
        </p:nvSpPr>
        <p:spPr>
          <a:xfrm>
            <a:off x="5312768" y="4512568"/>
            <a:ext cx="3240360" cy="2308324"/>
          </a:xfrm>
          <a:prstGeom prst="rect">
            <a:avLst/>
          </a:prstGeom>
          <a:noFill/>
        </p:spPr>
        <p:txBody>
          <a:bodyPr wrap="square" rtlCol="0">
            <a:spAutoFit/>
          </a:bodyPr>
          <a:lstStyle/>
          <a:p>
            <a:r>
              <a:rPr lang="en-GB" sz="1200" dirty="0" smtClean="0">
                <a:solidFill>
                  <a:srgbClr val="00B050"/>
                </a:solidFill>
                <a:latin typeface="Century Gothic" panose="020B0502020202020204" pitchFamily="34" charset="0"/>
              </a:rPr>
              <a:t>STRENGTHS:</a:t>
            </a:r>
          </a:p>
          <a:p>
            <a:pPr marL="171450" indent="-171450">
              <a:buFont typeface="Arial" panose="020B0604020202020204" pitchFamily="34" charset="0"/>
              <a:buChar char="•"/>
            </a:pPr>
            <a:r>
              <a:rPr lang="en-GB" sz="1200" dirty="0" smtClean="0">
                <a:solidFill>
                  <a:srgbClr val="00B050"/>
                </a:solidFill>
                <a:latin typeface="Century Gothic" panose="020B0502020202020204" pitchFamily="34" charset="0"/>
              </a:rPr>
              <a:t>Solid structure that is easy to grip onto.</a:t>
            </a:r>
          </a:p>
          <a:p>
            <a:pPr marL="171450" indent="-171450">
              <a:buFont typeface="Arial" panose="020B0604020202020204" pitchFamily="34" charset="0"/>
              <a:buChar char="•"/>
            </a:pPr>
            <a:r>
              <a:rPr lang="en-GB" sz="1200" dirty="0" smtClean="0">
                <a:solidFill>
                  <a:srgbClr val="00B050"/>
                </a:solidFill>
                <a:latin typeface="Century Gothic" panose="020B0502020202020204" pitchFamily="34" charset="0"/>
              </a:rPr>
              <a:t>Flows together.</a:t>
            </a:r>
          </a:p>
          <a:p>
            <a:pPr marL="171450" indent="-171450">
              <a:buFont typeface="Arial" panose="020B0604020202020204" pitchFamily="34" charset="0"/>
              <a:buChar char="•"/>
            </a:pPr>
            <a:r>
              <a:rPr lang="en-GB" sz="1200" dirty="0" smtClean="0">
                <a:solidFill>
                  <a:srgbClr val="00B050"/>
                </a:solidFill>
                <a:latin typeface="Century Gothic" panose="020B0502020202020204" pitchFamily="34" charset="0"/>
              </a:rPr>
              <a:t>Contrasting colours between two halves look appealing.</a:t>
            </a:r>
          </a:p>
          <a:p>
            <a:pPr marL="171450" indent="-171450">
              <a:buFont typeface="Arial" panose="020B0604020202020204" pitchFamily="34" charset="0"/>
              <a:buChar char="•"/>
            </a:pPr>
            <a:endParaRPr lang="en-GB" sz="1200" dirty="0">
              <a:solidFill>
                <a:srgbClr val="00B050"/>
              </a:solidFill>
              <a:latin typeface="Century Gothic" panose="020B0502020202020204" pitchFamily="34" charset="0"/>
            </a:endParaRPr>
          </a:p>
          <a:p>
            <a:r>
              <a:rPr lang="en-GB" sz="1200" dirty="0" smtClean="0">
                <a:solidFill>
                  <a:srgbClr val="FF0000"/>
                </a:solidFill>
                <a:latin typeface="Century Gothic" panose="020B0502020202020204" pitchFamily="34" charset="0"/>
              </a:rPr>
              <a:t>WEAKNESSES:</a:t>
            </a:r>
          </a:p>
          <a:p>
            <a:pPr marL="171450" indent="-171450">
              <a:buFont typeface="Arial" panose="020B0604020202020204" pitchFamily="34" charset="0"/>
              <a:buChar char="•"/>
            </a:pPr>
            <a:r>
              <a:rPr lang="en-GB" sz="1200" dirty="0" smtClean="0">
                <a:solidFill>
                  <a:srgbClr val="FF0000"/>
                </a:solidFill>
                <a:latin typeface="Century Gothic" panose="020B0502020202020204" pitchFamily="34" charset="0"/>
              </a:rPr>
              <a:t>Also difficult to split into two halves. </a:t>
            </a:r>
          </a:p>
          <a:p>
            <a:pPr marL="171450" indent="-171450">
              <a:buFont typeface="Arial" panose="020B0604020202020204" pitchFamily="34" charset="0"/>
              <a:buChar char="•"/>
            </a:pPr>
            <a:r>
              <a:rPr lang="en-GB" sz="1200" dirty="0" smtClean="0">
                <a:solidFill>
                  <a:srgbClr val="FF0000"/>
                </a:solidFill>
                <a:latin typeface="Century Gothic" panose="020B0502020202020204" pitchFamily="34" charset="0"/>
              </a:rPr>
              <a:t>No added features that help with storage.</a:t>
            </a:r>
          </a:p>
          <a:p>
            <a:pPr marL="171450" indent="-171450">
              <a:buFont typeface="Arial" panose="020B0604020202020204" pitchFamily="34" charset="0"/>
              <a:buChar char="•"/>
            </a:pPr>
            <a:r>
              <a:rPr lang="en-GB" sz="1200" dirty="0" smtClean="0">
                <a:solidFill>
                  <a:srgbClr val="FF0000"/>
                </a:solidFill>
                <a:latin typeface="Century Gothic" panose="020B0502020202020204" pitchFamily="34" charset="0"/>
              </a:rPr>
              <a:t>Very simple design despite practicality and comfort of it. </a:t>
            </a:r>
            <a:endParaRPr lang="en-GB" sz="1200" dirty="0">
              <a:solidFill>
                <a:srgbClr val="FF0000"/>
              </a:solidFill>
              <a:latin typeface="Century Gothic" panose="020B0502020202020204" pitchFamily="34" charset="0"/>
            </a:endParaRPr>
          </a:p>
        </p:txBody>
      </p:sp>
      <p:pic>
        <p:nvPicPr>
          <p:cNvPr id="11" name="Picture 1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92288" y="3674575"/>
            <a:ext cx="1944216" cy="37903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6"/>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11094" r="11090" b="11090"/>
          <a:stretch/>
        </p:blipFill>
        <p:spPr bwMode="auto">
          <a:xfrm rot="5400000">
            <a:off x="2351748" y="4738246"/>
            <a:ext cx="1727230" cy="11337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4"/>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8631" b="14547"/>
          <a:stretch/>
        </p:blipFill>
        <p:spPr bwMode="auto">
          <a:xfrm rot="5400000">
            <a:off x="3389659" y="314997"/>
            <a:ext cx="1440952" cy="10511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5"/>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6574128">
            <a:off x="2574370" y="1511258"/>
            <a:ext cx="383714" cy="989251"/>
          </a:xfrm>
          <a:prstGeom prst="rect">
            <a:avLst/>
          </a:prstGeom>
          <a:noFill/>
          <a:ln>
            <a:noFill/>
          </a:ln>
        </p:spPr>
      </p:pic>
      <p:pic>
        <p:nvPicPr>
          <p:cNvPr id="15" name="Picture 5"/>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2591758">
            <a:off x="1257576" y="6375770"/>
            <a:ext cx="451622" cy="1164323"/>
          </a:xfrm>
          <a:prstGeom prst="rect">
            <a:avLst/>
          </a:prstGeom>
          <a:noFill/>
          <a:ln>
            <a:noFill/>
          </a:ln>
        </p:spPr>
      </p:pic>
      <p:pic>
        <p:nvPicPr>
          <p:cNvPr id="16" name="Picture 5"/>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162371">
            <a:off x="5845179" y="3270774"/>
            <a:ext cx="545802" cy="1407128"/>
          </a:xfrm>
          <a:prstGeom prst="rect">
            <a:avLst/>
          </a:prstGeom>
          <a:noFill/>
          <a:ln>
            <a:noFill/>
          </a:ln>
        </p:spPr>
      </p:pic>
      <p:pic>
        <p:nvPicPr>
          <p:cNvPr id="17" name="Picture 5"/>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5621764">
            <a:off x="5035405" y="6853119"/>
            <a:ext cx="433802" cy="1118381"/>
          </a:xfrm>
          <a:prstGeom prst="rect">
            <a:avLst/>
          </a:prstGeom>
          <a:noFill/>
          <a:ln>
            <a:noFill/>
          </a:ln>
        </p:spPr>
      </p:pic>
      <p:cxnSp>
        <p:nvCxnSpPr>
          <p:cNvPr id="20" name="Straight Connector 19"/>
          <p:cNvCxnSpPr/>
          <p:nvPr/>
        </p:nvCxnSpPr>
        <p:spPr>
          <a:xfrm flipH="1">
            <a:off x="5096744" y="6816824"/>
            <a:ext cx="417646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V="1">
            <a:off x="5096744" y="4368552"/>
            <a:ext cx="0" cy="2448272"/>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5096744" y="4368552"/>
            <a:ext cx="72008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V="1">
            <a:off x="5816824" y="1128192"/>
            <a:ext cx="0" cy="3240360"/>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a:off x="3512568" y="6240760"/>
            <a:ext cx="158417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3512568" y="6240760"/>
            <a:ext cx="0" cy="324036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2288432" y="4368552"/>
            <a:ext cx="280831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flipV="1">
            <a:off x="2288432" y="3648472"/>
            <a:ext cx="0" cy="720080"/>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H="1">
            <a:off x="920280" y="3648472"/>
            <a:ext cx="1368152"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9232866" y="1854651"/>
            <a:ext cx="2952328" cy="6186309"/>
          </a:xfrm>
          <a:prstGeom prst="rect">
            <a:avLst/>
          </a:prstGeom>
          <a:noFill/>
        </p:spPr>
        <p:txBody>
          <a:bodyPr wrap="square" rtlCol="0">
            <a:spAutoFit/>
          </a:bodyPr>
          <a:lstStyle/>
          <a:p>
            <a:r>
              <a:rPr lang="en-GB" sz="1600" u="sng" dirty="0" smtClean="0">
                <a:latin typeface="Century Gothic" panose="020B0502020202020204" pitchFamily="34" charset="0"/>
              </a:rPr>
              <a:t>Key features that should be used in the final development.</a:t>
            </a:r>
          </a:p>
          <a:p>
            <a:pPr marL="171450" indent="-171450">
              <a:buFont typeface="Courier New" panose="02070309020205020404" pitchFamily="49" charset="0"/>
              <a:buChar char="o"/>
            </a:pPr>
            <a:r>
              <a:rPr lang="en-GB" sz="1400" dirty="0" smtClean="0">
                <a:latin typeface="Century Gothic" panose="020B0502020202020204" pitchFamily="34" charset="0"/>
              </a:rPr>
              <a:t>Indentations that join together smoothly. (looks more appealing than separate, bulky indentations.)</a:t>
            </a:r>
          </a:p>
          <a:p>
            <a:pPr marL="171450" indent="-171450">
              <a:buFont typeface="Courier New" panose="02070309020205020404" pitchFamily="49" charset="0"/>
              <a:buChar char="o"/>
            </a:pPr>
            <a:r>
              <a:rPr lang="en-GB" sz="1400" dirty="0" smtClean="0">
                <a:latin typeface="Century Gothic" panose="020B0502020202020204" pitchFamily="34" charset="0"/>
              </a:rPr>
              <a:t>Raised section for the palm that is lined with small grooves (gives support and stops the users palm and thumb from slipping down the handle.)</a:t>
            </a:r>
          </a:p>
          <a:p>
            <a:pPr marL="171450" indent="-171450">
              <a:buFont typeface="Courier New" panose="02070309020205020404" pitchFamily="49" charset="0"/>
              <a:buChar char="o"/>
            </a:pPr>
            <a:r>
              <a:rPr lang="en-GB" sz="1400" dirty="0" smtClean="0">
                <a:latin typeface="Century Gothic" panose="020B0502020202020204" pitchFamily="34" charset="0"/>
              </a:rPr>
              <a:t>Support for individual fingers.</a:t>
            </a:r>
          </a:p>
          <a:p>
            <a:pPr marL="171450" indent="-171450">
              <a:buFont typeface="Courier New" panose="02070309020205020404" pitchFamily="49" charset="0"/>
              <a:buChar char="o"/>
            </a:pPr>
            <a:r>
              <a:rPr lang="en-GB" sz="1400" dirty="0" smtClean="0">
                <a:latin typeface="Century Gothic" panose="020B0502020202020204" pitchFamily="34" charset="0"/>
              </a:rPr>
              <a:t>Design that can be split in half down the middle so that it can be blow moulded and then joined together around the stainless steel scoop. </a:t>
            </a:r>
            <a:endParaRPr lang="en-GB" sz="1400" dirty="0">
              <a:latin typeface="Century Gothic" panose="020B0502020202020204" pitchFamily="34" charset="0"/>
            </a:endParaRPr>
          </a:p>
          <a:p>
            <a:pPr marL="171450" indent="-171450">
              <a:buFont typeface="Courier New" panose="02070309020205020404" pitchFamily="49" charset="0"/>
              <a:buChar char="o"/>
            </a:pPr>
            <a:r>
              <a:rPr lang="en-GB" sz="1400" dirty="0" smtClean="0">
                <a:latin typeface="Century Gothic" panose="020B0502020202020204" pitchFamily="34" charset="0"/>
              </a:rPr>
              <a:t>Can’t be too wide otherwise it won’t fit comfortably into a range of hand sizes. </a:t>
            </a:r>
          </a:p>
          <a:p>
            <a:pPr marL="171450" indent="-171450">
              <a:buFont typeface="Courier New" panose="02070309020205020404" pitchFamily="49" charset="0"/>
              <a:buChar char="o"/>
            </a:pPr>
            <a:r>
              <a:rPr lang="en-GB" sz="1400" dirty="0" smtClean="0">
                <a:latin typeface="Century Gothic" panose="020B0502020202020204" pitchFamily="34" charset="0"/>
              </a:rPr>
              <a:t>A large index finger support because that is one of the key supports, without it the users hand slips down the handle a significant amount if applying pressure.</a:t>
            </a:r>
          </a:p>
          <a:p>
            <a:pPr marL="171450" indent="-171450">
              <a:buFont typeface="Courier New" panose="02070309020205020404" pitchFamily="49" charset="0"/>
              <a:buChar char="o"/>
            </a:pPr>
            <a:endParaRPr lang="en-GB" sz="1200" dirty="0">
              <a:latin typeface="Century Gothic" panose="020B0502020202020204" pitchFamily="34" charset="0"/>
            </a:endParaRPr>
          </a:p>
        </p:txBody>
      </p:sp>
    </p:spTree>
    <p:extLst>
      <p:ext uri="{BB962C8B-B14F-4D97-AF65-F5344CB8AC3E}">
        <p14:creationId xmlns:p14="http://schemas.microsoft.com/office/powerpoint/2010/main" val="1115027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384576" y="111369"/>
            <a:ext cx="3456384" cy="584775"/>
          </a:xfrm>
          <a:prstGeom prst="rect">
            <a:avLst/>
          </a:prstGeom>
          <a:noFill/>
        </p:spPr>
        <p:txBody>
          <a:bodyPr wrap="square" rtlCol="0">
            <a:spAutoFit/>
          </a:bodyPr>
          <a:lstStyle/>
          <a:p>
            <a:r>
              <a:rPr lang="en-GB" sz="3200" u="sng" dirty="0" smtClean="0">
                <a:latin typeface="Century Gothic" panose="020B0502020202020204" pitchFamily="34" charset="0"/>
              </a:rPr>
              <a:t>DEVELOPMENTS</a:t>
            </a:r>
            <a:endParaRPr lang="en-GB" sz="3200" u="sng" dirty="0">
              <a:latin typeface="Century Gothic" panose="020B0502020202020204" pitchFamily="34" charset="0"/>
            </a:endParaRPr>
          </a:p>
        </p:txBody>
      </p:sp>
      <p:pic>
        <p:nvPicPr>
          <p:cNvPr id="1026" name="Picture 2" descr="C:\Users\11kempt\AppData\Local\Microsoft\Windows\Temporary Internet Files\Content.IE5\JMZJAOX2\IMG_165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5131" y="1526659"/>
            <a:ext cx="1885189" cy="141389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5978" t="15486" r="2357" b="23607"/>
          <a:stretch/>
        </p:blipFill>
        <p:spPr bwMode="auto">
          <a:xfrm>
            <a:off x="194364" y="3280441"/>
            <a:ext cx="2390012" cy="1191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23452" r="6727" b="14829"/>
          <a:stretch/>
        </p:blipFill>
        <p:spPr bwMode="auto">
          <a:xfrm rot="5400000">
            <a:off x="-405381" y="5419234"/>
            <a:ext cx="2456263" cy="1218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descr="C:\Users\11kempt\AppData\Local\Microsoft\Windows\Temporary Internet Files\Content.IE5\Z3IWQO05\IMG_1670.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400000">
            <a:off x="6710995" y="6242530"/>
            <a:ext cx="1851815" cy="127221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C:\Users\11kempt\AppData\Local\Microsoft\Windows\Temporary Internet Files\Content.IE5\JMZJAOX2\IMG_1672.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400000">
            <a:off x="3384310" y="5800867"/>
            <a:ext cx="1623097" cy="120674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440360" y="908100"/>
            <a:ext cx="2005747" cy="2308324"/>
          </a:xfrm>
          <a:prstGeom prst="rect">
            <a:avLst/>
          </a:prstGeom>
          <a:noFill/>
        </p:spPr>
        <p:txBody>
          <a:bodyPr wrap="square" rtlCol="0">
            <a:spAutoFit/>
          </a:bodyPr>
          <a:lstStyle/>
          <a:p>
            <a:r>
              <a:rPr lang="en-GB" sz="1200" dirty="0" smtClean="0">
                <a:latin typeface="Century Gothic" panose="020B0502020202020204" pitchFamily="34" charset="0"/>
              </a:rPr>
              <a:t>To remove the stainless steel scoop from the original handle  I cut it from the bottom upwards until I determined where the scoop started. I did this so that I can use the scoop in my prototype and realistically test the functionality of the prototype. </a:t>
            </a:r>
            <a:endParaRPr lang="en-GB" sz="1200" dirty="0">
              <a:latin typeface="Century Gothic" panose="020B0502020202020204" pitchFamily="34" charset="0"/>
            </a:endParaRPr>
          </a:p>
        </p:txBody>
      </p:sp>
      <p:pic>
        <p:nvPicPr>
          <p:cNvPr id="12" name="Picture 5"/>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5610829">
            <a:off x="2167462" y="1521971"/>
            <a:ext cx="302317" cy="779401"/>
          </a:xfrm>
          <a:prstGeom prst="rect">
            <a:avLst/>
          </a:prstGeom>
          <a:noFill/>
          <a:ln>
            <a:noFill/>
          </a:ln>
        </p:spPr>
      </p:pic>
      <p:pic>
        <p:nvPicPr>
          <p:cNvPr id="13" name="Picture 5"/>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3103438">
            <a:off x="1240905" y="4086896"/>
            <a:ext cx="451622" cy="1164323"/>
          </a:xfrm>
          <a:prstGeom prst="rect">
            <a:avLst/>
          </a:prstGeom>
          <a:noFill/>
          <a:ln>
            <a:noFill/>
          </a:ln>
        </p:spPr>
      </p:pic>
      <p:sp>
        <p:nvSpPr>
          <p:cNvPr id="5" name="TextBox 4"/>
          <p:cNvSpPr txBox="1"/>
          <p:nvPr/>
        </p:nvSpPr>
        <p:spPr>
          <a:xfrm>
            <a:off x="2662010" y="3576464"/>
            <a:ext cx="1722566" cy="1015663"/>
          </a:xfrm>
          <a:prstGeom prst="rect">
            <a:avLst/>
          </a:prstGeom>
          <a:noFill/>
        </p:spPr>
        <p:txBody>
          <a:bodyPr wrap="square" rtlCol="0">
            <a:spAutoFit/>
          </a:bodyPr>
          <a:lstStyle/>
          <a:p>
            <a:r>
              <a:rPr lang="en-GB" sz="1200" dirty="0" smtClean="0">
                <a:latin typeface="Century Gothic" panose="020B0502020202020204" pitchFamily="34" charset="0"/>
              </a:rPr>
              <a:t>I moulded polymorph around the stainless steel scoop to hold it securely in place.</a:t>
            </a:r>
          </a:p>
        </p:txBody>
      </p:sp>
      <p:sp>
        <p:nvSpPr>
          <p:cNvPr id="6" name="TextBox 5"/>
          <p:cNvSpPr txBox="1"/>
          <p:nvPr/>
        </p:nvSpPr>
        <p:spPr>
          <a:xfrm>
            <a:off x="1504256" y="5160640"/>
            <a:ext cx="2160240" cy="1569660"/>
          </a:xfrm>
          <a:prstGeom prst="rect">
            <a:avLst/>
          </a:prstGeom>
          <a:noFill/>
        </p:spPr>
        <p:txBody>
          <a:bodyPr wrap="square" rtlCol="0">
            <a:spAutoFit/>
          </a:bodyPr>
          <a:lstStyle/>
          <a:p>
            <a:r>
              <a:rPr lang="en-GB" sz="1200" dirty="0" smtClean="0">
                <a:latin typeface="Century Gothic" panose="020B0502020202020204" pitchFamily="34" charset="0"/>
              </a:rPr>
              <a:t>I then used plasticine to create the finger indentations – this method made it a lot easier to make corrections and change the shape on top of the basic polymorph structure. </a:t>
            </a:r>
            <a:endParaRPr lang="en-GB" sz="1200" dirty="0">
              <a:latin typeface="Century Gothic" panose="020B0502020202020204" pitchFamily="34" charset="0"/>
            </a:endParaRPr>
          </a:p>
        </p:txBody>
      </p:sp>
      <p:pic>
        <p:nvPicPr>
          <p:cNvPr id="17" name="Picture 5"/>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3748985">
            <a:off x="2662256" y="4604804"/>
            <a:ext cx="276642" cy="713209"/>
          </a:xfrm>
          <a:prstGeom prst="rect">
            <a:avLst/>
          </a:prstGeom>
          <a:noFill/>
          <a:ln>
            <a:noFill/>
          </a:ln>
        </p:spPr>
      </p:pic>
      <p:pic>
        <p:nvPicPr>
          <p:cNvPr id="18" name="Picture 2"/>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353128" y="1067941"/>
            <a:ext cx="3402013" cy="84851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141072" y="2928392"/>
            <a:ext cx="2284064" cy="11851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575053" y="8474645"/>
            <a:ext cx="2570163" cy="1006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1153328" y="5593923"/>
            <a:ext cx="1590675" cy="8778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5"/>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3741946">
            <a:off x="9594210" y="7627472"/>
            <a:ext cx="375733" cy="968674"/>
          </a:xfrm>
          <a:prstGeom prst="rect">
            <a:avLst/>
          </a:prstGeom>
          <a:noFill/>
          <a:ln>
            <a:noFill/>
          </a:ln>
        </p:spPr>
      </p:pic>
      <p:pic>
        <p:nvPicPr>
          <p:cNvPr id="22" name="Picture 5"/>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5594496">
            <a:off x="9659447" y="3267612"/>
            <a:ext cx="375733" cy="968674"/>
          </a:xfrm>
          <a:prstGeom prst="rect">
            <a:avLst/>
          </a:prstGeom>
          <a:noFill/>
          <a:ln>
            <a:noFill/>
          </a:ln>
        </p:spPr>
      </p:pic>
      <p:sp>
        <p:nvSpPr>
          <p:cNvPr id="25" name="Rectangle 24"/>
          <p:cNvSpPr/>
          <p:nvPr/>
        </p:nvSpPr>
        <p:spPr>
          <a:xfrm>
            <a:off x="4672608" y="912168"/>
            <a:ext cx="2376264" cy="3312368"/>
          </a:xfrm>
          <a:prstGeom prst="rect">
            <a:avLst/>
          </a:prstGeom>
          <a:solidFill>
            <a:schemeClr val="bg1"/>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TextBox 23"/>
          <p:cNvSpPr txBox="1"/>
          <p:nvPr/>
        </p:nvSpPr>
        <p:spPr>
          <a:xfrm>
            <a:off x="4600600" y="2613157"/>
            <a:ext cx="2448272" cy="1600438"/>
          </a:xfrm>
          <a:prstGeom prst="rect">
            <a:avLst/>
          </a:prstGeom>
          <a:noFill/>
        </p:spPr>
        <p:txBody>
          <a:bodyPr wrap="square" rtlCol="0">
            <a:spAutoFit/>
          </a:bodyPr>
          <a:lstStyle/>
          <a:p>
            <a:r>
              <a:rPr lang="en-GB" sz="1400" dirty="0" smtClean="0">
                <a:latin typeface="Century Gothic" pitchFamily="34" charset="0"/>
              </a:rPr>
              <a:t>MANUFACTURE</a:t>
            </a:r>
          </a:p>
          <a:p>
            <a:pPr>
              <a:buFont typeface="Courier New" pitchFamily="49" charset="0"/>
              <a:buChar char="o"/>
            </a:pPr>
            <a:r>
              <a:rPr lang="en-GB" sz="1200" dirty="0" smtClean="0">
                <a:latin typeface="Century Gothic" pitchFamily="34" charset="0"/>
              </a:rPr>
              <a:t> </a:t>
            </a:r>
            <a:r>
              <a:rPr lang="en-GB" sz="1200" dirty="0" smtClean="0">
                <a:solidFill>
                  <a:srgbClr val="FF0000"/>
                </a:solidFill>
                <a:latin typeface="Century Gothic" pitchFamily="34" charset="0"/>
              </a:rPr>
              <a:t>Mass production </a:t>
            </a:r>
            <a:r>
              <a:rPr lang="en-GB" sz="1200" dirty="0" smtClean="0">
                <a:latin typeface="Century Gothic" pitchFamily="34" charset="0"/>
              </a:rPr>
              <a:t>because each scoop will require the same processes so the same machinery can be set in place along the production line to reduce the cost and time.  </a:t>
            </a:r>
            <a:endParaRPr lang="en-GB" sz="1200" dirty="0">
              <a:latin typeface="Century Gothic" pitchFamily="34" charset="0"/>
            </a:endParaRPr>
          </a:p>
        </p:txBody>
      </p:sp>
      <p:sp>
        <p:nvSpPr>
          <p:cNvPr id="23" name="TextBox 22"/>
          <p:cNvSpPr txBox="1"/>
          <p:nvPr/>
        </p:nvSpPr>
        <p:spPr>
          <a:xfrm>
            <a:off x="4600600" y="912168"/>
            <a:ext cx="2448272" cy="1785104"/>
          </a:xfrm>
          <a:prstGeom prst="rect">
            <a:avLst/>
          </a:prstGeom>
          <a:noFill/>
        </p:spPr>
        <p:txBody>
          <a:bodyPr wrap="square" rtlCol="0">
            <a:spAutoFit/>
          </a:bodyPr>
          <a:lstStyle/>
          <a:p>
            <a:r>
              <a:rPr lang="en-GB" sz="1400" dirty="0" smtClean="0">
                <a:latin typeface="Century Gothic" pitchFamily="34" charset="0"/>
              </a:rPr>
              <a:t>MATERIALS</a:t>
            </a:r>
          </a:p>
          <a:p>
            <a:pPr>
              <a:buFont typeface="Courier New" pitchFamily="49" charset="0"/>
              <a:buChar char="o"/>
            </a:pPr>
            <a:r>
              <a:rPr lang="en-GB" sz="1200" dirty="0" smtClean="0">
                <a:latin typeface="Century Gothic" pitchFamily="34" charset="0"/>
              </a:rPr>
              <a:t> </a:t>
            </a:r>
            <a:r>
              <a:rPr lang="en-GB" sz="1200" dirty="0" smtClean="0">
                <a:solidFill>
                  <a:srgbClr val="FF0000"/>
                </a:solidFill>
                <a:latin typeface="Century Gothic" pitchFamily="34" charset="0"/>
              </a:rPr>
              <a:t>Acrylonitile Butadiene Styrene </a:t>
            </a:r>
            <a:r>
              <a:rPr lang="en-GB" sz="1200" dirty="0" smtClean="0">
                <a:latin typeface="Century Gothic" pitchFamily="34" charset="0"/>
              </a:rPr>
              <a:t>because it’s scratch resistant, tough and rigid, low-cost and easy to recycle.</a:t>
            </a:r>
          </a:p>
          <a:p>
            <a:pPr>
              <a:buFont typeface="Courier New" pitchFamily="49" charset="0"/>
              <a:buChar char="o"/>
            </a:pPr>
            <a:r>
              <a:rPr lang="en-GB" sz="1200" dirty="0" smtClean="0">
                <a:latin typeface="Century Gothic" pitchFamily="34" charset="0"/>
              </a:rPr>
              <a:t> </a:t>
            </a:r>
            <a:r>
              <a:rPr lang="en-GB" sz="1200" dirty="0" smtClean="0">
                <a:solidFill>
                  <a:srgbClr val="FF0000"/>
                </a:solidFill>
                <a:latin typeface="Century Gothic" pitchFamily="34" charset="0"/>
              </a:rPr>
              <a:t>Silicone </a:t>
            </a:r>
            <a:r>
              <a:rPr lang="en-GB" sz="1200" dirty="0" smtClean="0">
                <a:latin typeface="Century Gothic" pitchFamily="34" charset="0"/>
              </a:rPr>
              <a:t>to provide grip against the hard surface on the ABS plastic and prevent slipping.</a:t>
            </a:r>
            <a:endParaRPr lang="en-GB" sz="1200" dirty="0" smtClean="0">
              <a:solidFill>
                <a:srgbClr val="FF0000"/>
              </a:solidFill>
              <a:latin typeface="Century Gothic" pitchFamily="34" charset="0"/>
            </a:endParaRPr>
          </a:p>
        </p:txBody>
      </p:sp>
      <p:sp>
        <p:nvSpPr>
          <p:cNvPr id="3" name="TextBox 2"/>
          <p:cNvSpPr txBox="1"/>
          <p:nvPr/>
        </p:nvSpPr>
        <p:spPr>
          <a:xfrm>
            <a:off x="7048872" y="912168"/>
            <a:ext cx="2323510" cy="1754326"/>
          </a:xfrm>
          <a:prstGeom prst="rect">
            <a:avLst/>
          </a:prstGeom>
          <a:noFill/>
          <a:ln w="28575">
            <a:solidFill>
              <a:srgbClr val="FF0066"/>
            </a:solidFill>
          </a:ln>
        </p:spPr>
        <p:txBody>
          <a:bodyPr wrap="square" rtlCol="0">
            <a:spAutoFit/>
          </a:bodyPr>
          <a:lstStyle/>
          <a:p>
            <a:r>
              <a:rPr lang="en-GB" sz="1200" dirty="0" smtClean="0">
                <a:latin typeface="Century Gothic" panose="020B0502020202020204" pitchFamily="34" charset="0"/>
              </a:rPr>
              <a:t>In real industry the ABS plastic would be blow moulded into two separate casts of the design and then sealed together (once dry) around the tip of the stainless steel scoop so that it doesn’t fall out under a lot of pressure. </a:t>
            </a:r>
            <a:endParaRPr lang="en-GB" sz="1200" dirty="0">
              <a:latin typeface="Century Gothic" panose="020B0502020202020204" pitchFamily="34" charset="0"/>
            </a:endParaRPr>
          </a:p>
        </p:txBody>
      </p:sp>
      <p:sp>
        <p:nvSpPr>
          <p:cNvPr id="27" name="TextBox 26"/>
          <p:cNvSpPr txBox="1"/>
          <p:nvPr/>
        </p:nvSpPr>
        <p:spPr>
          <a:xfrm>
            <a:off x="136104" y="7320880"/>
            <a:ext cx="6624736" cy="2154436"/>
          </a:xfrm>
          <a:prstGeom prst="rect">
            <a:avLst/>
          </a:prstGeom>
          <a:noFill/>
          <a:ln w="28575">
            <a:solidFill>
              <a:srgbClr val="FFCCCC"/>
            </a:solidFill>
          </a:ln>
        </p:spPr>
        <p:txBody>
          <a:bodyPr wrap="square" rtlCol="0">
            <a:spAutoFit/>
          </a:bodyPr>
          <a:lstStyle/>
          <a:p>
            <a:r>
              <a:rPr lang="en-GB" sz="1400" u="sng" dirty="0" smtClean="0">
                <a:latin typeface="Century Gothic" panose="020B0502020202020204" pitchFamily="34" charset="0"/>
              </a:rPr>
              <a:t>MEETING SPECIFICATION</a:t>
            </a:r>
          </a:p>
          <a:p>
            <a:pPr marL="285750" indent="-285750">
              <a:buFont typeface="Arial" panose="020B0604020202020204" pitchFamily="34" charset="0"/>
              <a:buChar char="•"/>
            </a:pPr>
            <a:r>
              <a:rPr lang="en-GB" sz="1200" dirty="0" smtClean="0">
                <a:latin typeface="Century Gothic" panose="020B0502020202020204" pitchFamily="34" charset="0"/>
              </a:rPr>
              <a:t>E2- This model has indentations around the handle that provide support for fingers. </a:t>
            </a:r>
          </a:p>
          <a:p>
            <a:pPr marL="285750" indent="-285750">
              <a:buFont typeface="Arial" panose="020B0604020202020204" pitchFamily="34" charset="0"/>
              <a:buChar char="•"/>
            </a:pPr>
            <a:r>
              <a:rPr lang="en-GB" sz="1200" dirty="0" smtClean="0">
                <a:latin typeface="Century Gothic" panose="020B0502020202020204" pitchFamily="34" charset="0"/>
              </a:rPr>
              <a:t>A1- the design isn’t complicated and intricate, it has simple twists around it that don’t compromise the ability to function.</a:t>
            </a:r>
          </a:p>
          <a:p>
            <a:pPr marL="285750" indent="-285750">
              <a:buFont typeface="Arial" panose="020B0604020202020204" pitchFamily="34" charset="0"/>
              <a:buChar char="•"/>
            </a:pPr>
            <a:r>
              <a:rPr lang="en-GB" sz="1200" dirty="0" smtClean="0">
                <a:latin typeface="Century Gothic" panose="020B0502020202020204" pitchFamily="34" charset="0"/>
              </a:rPr>
              <a:t>MAT3- the real product would have silicone along the indentations to prevent slipping and to make it more soft and comfortable to hold.</a:t>
            </a:r>
          </a:p>
          <a:p>
            <a:pPr marL="285750" indent="-285750">
              <a:buFont typeface="Arial" panose="020B0604020202020204" pitchFamily="34" charset="0"/>
              <a:buChar char="•"/>
            </a:pPr>
            <a:r>
              <a:rPr lang="en-GB" sz="1200" dirty="0" smtClean="0">
                <a:latin typeface="Century Gothic" panose="020B0502020202020204" pitchFamily="34" charset="0"/>
              </a:rPr>
              <a:t>SI1- the handle could be made slightly shorter, and still be a suitable size, to further reduce the amount of materials used and reduce the cost.</a:t>
            </a:r>
          </a:p>
          <a:p>
            <a:pPr marL="285750" indent="-285750">
              <a:buFont typeface="Arial" panose="020B0604020202020204" pitchFamily="34" charset="0"/>
              <a:buChar char="•"/>
            </a:pPr>
            <a:r>
              <a:rPr lang="en-GB" sz="1200" dirty="0" smtClean="0">
                <a:latin typeface="Century Gothic" panose="020B0502020202020204" pitchFamily="34" charset="0"/>
              </a:rPr>
              <a:t>P3- the prototype is very heavy due to it being made out of resin but the real product would be lightweight as it is partially hollow and made out of ABS plastic which isn’t dense and heavy. </a:t>
            </a:r>
          </a:p>
        </p:txBody>
      </p:sp>
      <p:pic>
        <p:nvPicPr>
          <p:cNvPr id="1031" name="Picture 7" descr="C:\Users\11kempt\AppData\Local\Microsoft\Windows\Temporary Internet Files\Content.IE5\JMZJAOX2\IMG_1669.JPG"/>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t="14197"/>
          <a:stretch/>
        </p:blipFill>
        <p:spPr bwMode="auto">
          <a:xfrm rot="5400000">
            <a:off x="8275917" y="4432129"/>
            <a:ext cx="1702408" cy="1095548"/>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descr="C:\Users\11kempt\AppData\Local\Microsoft\Windows\Temporary Internet Files\Content.IE5\PJMTFZRE\IMG_1671.JPG"/>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l="5037" t="7431" b="6016"/>
          <a:stretch/>
        </p:blipFill>
        <p:spPr bwMode="auto">
          <a:xfrm rot="5400000">
            <a:off x="8144193" y="6235568"/>
            <a:ext cx="1863850" cy="1274100"/>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448472" y="4590597"/>
            <a:ext cx="2879725" cy="8683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8" name="Picture 16"/>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920533" y="5725008"/>
            <a:ext cx="1974850" cy="15541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6328197" y="4505544"/>
            <a:ext cx="2120900" cy="13255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234901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464896" y="758860"/>
            <a:ext cx="5760640" cy="4170372"/>
          </a:xfrm>
          <a:prstGeom prst="rect">
            <a:avLst/>
          </a:prstGeom>
          <a:noFill/>
          <a:ln w="38100">
            <a:solidFill>
              <a:srgbClr val="FF0066"/>
            </a:solidFill>
          </a:ln>
        </p:spPr>
        <p:txBody>
          <a:bodyPr wrap="square" rtlCol="0">
            <a:spAutoFit/>
          </a:bodyPr>
          <a:lstStyle/>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sz="1000" dirty="0" smtClean="0"/>
          </a:p>
          <a:p>
            <a:endParaRPr lang="en-GB" sz="1000" dirty="0"/>
          </a:p>
          <a:p>
            <a:endParaRPr lang="en-GB" sz="1000" dirty="0" smtClean="0"/>
          </a:p>
          <a:p>
            <a:endParaRPr lang="en-GB" sz="1000" dirty="0"/>
          </a:p>
        </p:txBody>
      </p:sp>
      <p:sp>
        <p:nvSpPr>
          <p:cNvPr id="4" name="TextBox 3"/>
          <p:cNvSpPr txBox="1"/>
          <p:nvPr/>
        </p:nvSpPr>
        <p:spPr>
          <a:xfrm>
            <a:off x="4232648" y="120080"/>
            <a:ext cx="4464496" cy="584775"/>
          </a:xfrm>
          <a:prstGeom prst="rect">
            <a:avLst/>
          </a:prstGeom>
          <a:noFill/>
        </p:spPr>
        <p:txBody>
          <a:bodyPr wrap="square" rtlCol="0">
            <a:spAutoFit/>
          </a:bodyPr>
          <a:lstStyle/>
          <a:p>
            <a:r>
              <a:rPr lang="en-GB" sz="3200" u="sng" dirty="0" smtClean="0">
                <a:latin typeface="Century Gothic" panose="020B0502020202020204" pitchFamily="34" charset="0"/>
              </a:rPr>
              <a:t>FINAL DEVELOPMENT</a:t>
            </a:r>
            <a:endParaRPr lang="en-GB" sz="3200" u="sng" dirty="0">
              <a:latin typeface="Century Gothic" panose="020B0502020202020204" pitchFamily="34" charset="0"/>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7344" y="7281586"/>
            <a:ext cx="1325614" cy="17674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1998"/>
          <a:stretch/>
        </p:blipFill>
        <p:spPr bwMode="auto">
          <a:xfrm>
            <a:off x="2496823" y="6766214"/>
            <a:ext cx="1234021" cy="1283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7429" r="17844" b="18238"/>
          <a:stretch/>
        </p:blipFill>
        <p:spPr bwMode="auto">
          <a:xfrm>
            <a:off x="4520680" y="7608912"/>
            <a:ext cx="1534503" cy="1259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2"/>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26829"/>
          <a:stretch/>
        </p:blipFill>
        <p:spPr bwMode="auto">
          <a:xfrm rot="16200000">
            <a:off x="4610307" y="5431053"/>
            <a:ext cx="1409348" cy="1444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0800000">
            <a:off x="6320880" y="5448672"/>
            <a:ext cx="1512168" cy="1134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121080" y="8040960"/>
            <a:ext cx="1599434" cy="1199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353328" y="7536904"/>
            <a:ext cx="1221395" cy="1628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b="26115"/>
          <a:stretch/>
        </p:blipFill>
        <p:spPr bwMode="auto">
          <a:xfrm>
            <a:off x="9437895" y="3241241"/>
            <a:ext cx="2499609" cy="14153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1868" t="14074" b="24747"/>
          <a:stretch/>
        </p:blipFill>
        <p:spPr bwMode="auto">
          <a:xfrm>
            <a:off x="9444569" y="1483152"/>
            <a:ext cx="2492935" cy="1373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5326" t="7501" b="25539"/>
          <a:stretch/>
        </p:blipFill>
        <p:spPr bwMode="auto">
          <a:xfrm>
            <a:off x="6750216" y="3320136"/>
            <a:ext cx="2450984" cy="1336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4" name="Picture 10"/>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l="6861" t="8436" b="16479"/>
          <a:stretch/>
        </p:blipFill>
        <p:spPr bwMode="auto">
          <a:xfrm>
            <a:off x="6750216" y="1508092"/>
            <a:ext cx="2450984" cy="13482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5" name="Picture 11"/>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l="12117" b="19125"/>
          <a:stretch/>
        </p:blipFill>
        <p:spPr bwMode="auto">
          <a:xfrm rot="5400000">
            <a:off x="4720497" y="3345271"/>
            <a:ext cx="1807288" cy="12473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6" name="Picture 12"/>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l="13030" t="27451" r="19814"/>
          <a:stretch/>
        </p:blipFill>
        <p:spPr bwMode="auto">
          <a:xfrm rot="5400000">
            <a:off x="465665" y="5399446"/>
            <a:ext cx="1748972" cy="14170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7" name="Picture 13"/>
          <p:cNvPicPr>
            <a:picLocks noChangeAspect="1" noChangeArrowheads="1"/>
          </p:cNvPicPr>
          <p:nvPr/>
        </p:nvPicPr>
        <p:blipFill rotWithShape="1">
          <a:blip r:embed="rId16" cstate="print">
            <a:extLst>
              <a:ext uri="{28A0092B-C50C-407E-A947-70E740481C1C}">
                <a14:useLocalDpi xmlns:a14="http://schemas.microsoft.com/office/drawing/2010/main" val="0"/>
              </a:ext>
            </a:extLst>
          </a:blip>
          <a:srcRect t="45665" r="247"/>
          <a:stretch/>
        </p:blipFill>
        <p:spPr bwMode="auto">
          <a:xfrm rot="10800000">
            <a:off x="1019343" y="2976488"/>
            <a:ext cx="2274994" cy="929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13"/>
          <p:cNvPicPr>
            <a:picLocks noChangeAspect="1" noChangeArrowheads="1"/>
          </p:cNvPicPr>
          <p:nvPr/>
        </p:nvPicPr>
        <p:blipFill rotWithShape="1">
          <a:blip r:embed="rId17" cstate="print">
            <a:extLst>
              <a:ext uri="{28A0092B-C50C-407E-A947-70E740481C1C}">
                <a14:useLocalDpi xmlns:a14="http://schemas.microsoft.com/office/drawing/2010/main" val="0"/>
              </a:ext>
            </a:extLst>
          </a:blip>
          <a:srcRect l="44043" t="45665" r="27538" b="12673"/>
          <a:stretch/>
        </p:blipFill>
        <p:spPr bwMode="auto">
          <a:xfrm rot="10800000">
            <a:off x="4170931" y="2844046"/>
            <a:ext cx="648126" cy="7126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11"/>
          <p:cNvPicPr>
            <a:picLocks noChangeAspect="1" noChangeArrowheads="1"/>
          </p:cNvPicPr>
          <p:nvPr/>
        </p:nvPicPr>
        <p:blipFill rotWithShape="1">
          <a:blip r:embed="rId18" cstate="print">
            <a:extLst>
              <a:ext uri="{28A0092B-C50C-407E-A947-70E740481C1C}">
                <a14:useLocalDpi xmlns:a14="http://schemas.microsoft.com/office/drawing/2010/main" val="0"/>
              </a:ext>
            </a:extLst>
          </a:blip>
          <a:srcRect l="47234" t="34066" r="-721" b="36022"/>
          <a:stretch/>
        </p:blipFill>
        <p:spPr bwMode="auto">
          <a:xfrm rot="5400000">
            <a:off x="3819667" y="4188098"/>
            <a:ext cx="1422669" cy="5967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806288" y="758860"/>
            <a:ext cx="2778288" cy="369332"/>
          </a:xfrm>
          <a:prstGeom prst="rect">
            <a:avLst/>
          </a:prstGeom>
          <a:noFill/>
        </p:spPr>
        <p:txBody>
          <a:bodyPr wrap="square" rtlCol="0">
            <a:spAutoFit/>
          </a:bodyPr>
          <a:lstStyle/>
          <a:p>
            <a:r>
              <a:rPr lang="en-GB" sz="1800" u="sng" dirty="0" smtClean="0">
                <a:latin typeface="Century Gothic" panose="020B0502020202020204" pitchFamily="34" charset="0"/>
              </a:rPr>
              <a:t>THE MAKING PROCESS</a:t>
            </a:r>
            <a:endParaRPr lang="en-GB" sz="1800" u="sng" dirty="0">
              <a:latin typeface="Century Gothic" panose="020B0502020202020204" pitchFamily="34" charset="0"/>
            </a:endParaRPr>
          </a:p>
        </p:txBody>
      </p:sp>
      <p:sp>
        <p:nvSpPr>
          <p:cNvPr id="9" name="TextBox 8"/>
          <p:cNvSpPr txBox="1"/>
          <p:nvPr/>
        </p:nvSpPr>
        <p:spPr>
          <a:xfrm>
            <a:off x="571629" y="3936504"/>
            <a:ext cx="3084955" cy="1200329"/>
          </a:xfrm>
          <a:prstGeom prst="rect">
            <a:avLst/>
          </a:prstGeom>
          <a:noFill/>
        </p:spPr>
        <p:txBody>
          <a:bodyPr wrap="square" rtlCol="0">
            <a:spAutoFit/>
          </a:bodyPr>
          <a:lstStyle/>
          <a:p>
            <a:r>
              <a:rPr lang="en-GB" sz="1200" dirty="0" smtClean="0">
                <a:latin typeface="Century Gothic" panose="020B0502020202020204" pitchFamily="34" charset="0"/>
              </a:rPr>
              <a:t>I made two halves of the model out of fast setting fibreglass resin mixed with saw dust. When pouring it into the moulds it went slightly over the edge and these sharp thin layers formed around the edge of the halves.</a:t>
            </a:r>
            <a:endParaRPr lang="en-GB" sz="1200" dirty="0">
              <a:latin typeface="Century Gothic" panose="020B0502020202020204" pitchFamily="34" charset="0"/>
            </a:endParaRPr>
          </a:p>
        </p:txBody>
      </p:sp>
      <p:sp>
        <p:nvSpPr>
          <p:cNvPr id="10" name="TextBox 9"/>
          <p:cNvSpPr txBox="1"/>
          <p:nvPr/>
        </p:nvSpPr>
        <p:spPr>
          <a:xfrm>
            <a:off x="2321366" y="5216613"/>
            <a:ext cx="1725934" cy="1569660"/>
          </a:xfrm>
          <a:prstGeom prst="rect">
            <a:avLst/>
          </a:prstGeom>
          <a:noFill/>
        </p:spPr>
        <p:txBody>
          <a:bodyPr wrap="square" rtlCol="0">
            <a:spAutoFit/>
          </a:bodyPr>
          <a:lstStyle/>
          <a:p>
            <a:r>
              <a:rPr lang="en-GB" sz="1200" dirty="0" smtClean="0">
                <a:latin typeface="Century Gothic" panose="020B0502020202020204" pitchFamily="34" charset="0"/>
              </a:rPr>
              <a:t>I used a large file to get rid of the worst of the edge and then used sanding paper to further smooth the edges so that they fit together well.</a:t>
            </a:r>
            <a:endParaRPr lang="en-GB" sz="1200" dirty="0">
              <a:latin typeface="Century Gothic" panose="020B0502020202020204" pitchFamily="34" charset="0"/>
            </a:endParaRPr>
          </a:p>
        </p:txBody>
      </p:sp>
      <p:pic>
        <p:nvPicPr>
          <p:cNvPr id="25" name="Picture 5"/>
          <p:cNvPicPr>
            <a:picLocks noChangeAspect="1" noChangeArrowheads="1"/>
          </p:cNvPicPr>
          <p:nvPr/>
        </p:nvPicPr>
        <p:blipFill>
          <a:blip r:embed="rId19" cstate="print">
            <a:extLst>
              <a:ext uri="{BEBA8EAE-BF5A-486C-A8C5-ECC9F3942E4B}">
                <a14:imgProps xmlns:a14="http://schemas.microsoft.com/office/drawing/2010/main">
                  <a14:imgLayer r:embed="rId20">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3112016">
            <a:off x="3632259" y="3329434"/>
            <a:ext cx="329337" cy="891365"/>
          </a:xfrm>
          <a:prstGeom prst="rect">
            <a:avLst/>
          </a:prstGeom>
          <a:noFill/>
          <a:ln>
            <a:noFill/>
          </a:ln>
        </p:spPr>
      </p:pic>
      <p:pic>
        <p:nvPicPr>
          <p:cNvPr id="26" name="Picture 5"/>
          <p:cNvPicPr>
            <a:picLocks noChangeAspect="1" noChangeArrowheads="1"/>
          </p:cNvPicPr>
          <p:nvPr/>
        </p:nvPicPr>
        <p:blipFill>
          <a:blip r:embed="rId19" cstate="print">
            <a:extLst>
              <a:ext uri="{BEBA8EAE-BF5A-486C-A8C5-ECC9F3942E4B}">
                <a14:imgProps xmlns:a14="http://schemas.microsoft.com/office/drawing/2010/main">
                  <a14:imgLayer r:embed="rId20">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5939817">
            <a:off x="3716451" y="3837700"/>
            <a:ext cx="283283" cy="766717"/>
          </a:xfrm>
          <a:prstGeom prst="rect">
            <a:avLst/>
          </a:prstGeom>
          <a:noFill/>
          <a:ln>
            <a:noFill/>
          </a:ln>
        </p:spPr>
      </p:pic>
      <p:pic>
        <p:nvPicPr>
          <p:cNvPr id="27" name="Picture 5"/>
          <p:cNvPicPr>
            <a:picLocks noChangeAspect="1" noChangeArrowheads="1"/>
          </p:cNvPicPr>
          <p:nvPr/>
        </p:nvPicPr>
        <p:blipFill>
          <a:blip r:embed="rId19" cstate="print">
            <a:extLst>
              <a:ext uri="{BEBA8EAE-BF5A-486C-A8C5-ECC9F3942E4B}">
                <a14:imgProps xmlns:a14="http://schemas.microsoft.com/office/drawing/2010/main">
                  <a14:imgLayer r:embed="rId20">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6200000" flipH="1">
            <a:off x="2182276" y="8210206"/>
            <a:ext cx="297542" cy="805309"/>
          </a:xfrm>
          <a:prstGeom prst="rect">
            <a:avLst/>
          </a:prstGeom>
          <a:noFill/>
          <a:ln>
            <a:noFill/>
          </a:ln>
        </p:spPr>
      </p:pic>
      <p:pic>
        <p:nvPicPr>
          <p:cNvPr id="28" name="Picture 5"/>
          <p:cNvPicPr>
            <a:picLocks noChangeAspect="1" noChangeArrowheads="1"/>
          </p:cNvPicPr>
          <p:nvPr/>
        </p:nvPicPr>
        <p:blipFill>
          <a:blip r:embed="rId19" cstate="print">
            <a:extLst>
              <a:ext uri="{BEBA8EAE-BF5A-486C-A8C5-ECC9F3942E4B}">
                <a14:imgProps xmlns:a14="http://schemas.microsoft.com/office/drawing/2010/main">
                  <a14:imgLayer r:embed="rId20">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flipH="1">
            <a:off x="3112077" y="7950352"/>
            <a:ext cx="256475" cy="694160"/>
          </a:xfrm>
          <a:prstGeom prst="rect">
            <a:avLst/>
          </a:prstGeom>
          <a:noFill/>
          <a:ln>
            <a:noFill/>
          </a:ln>
        </p:spPr>
      </p:pic>
      <p:sp>
        <p:nvSpPr>
          <p:cNvPr id="11" name="TextBox 10"/>
          <p:cNvSpPr txBox="1"/>
          <p:nvPr/>
        </p:nvSpPr>
        <p:spPr>
          <a:xfrm>
            <a:off x="2577804" y="8473008"/>
            <a:ext cx="1942876" cy="646331"/>
          </a:xfrm>
          <a:prstGeom prst="rect">
            <a:avLst/>
          </a:prstGeom>
          <a:noFill/>
        </p:spPr>
        <p:txBody>
          <a:bodyPr wrap="square" rtlCol="0">
            <a:spAutoFit/>
          </a:bodyPr>
          <a:lstStyle/>
          <a:p>
            <a:r>
              <a:rPr lang="en-GB" sz="1200" dirty="0" smtClean="0">
                <a:latin typeface="Century Gothic" panose="020B0502020202020204" pitchFamily="34" charset="0"/>
              </a:rPr>
              <a:t>I then used john burn two part filler to join the two halves together.</a:t>
            </a:r>
            <a:endParaRPr lang="en-GB" sz="1200" dirty="0">
              <a:latin typeface="Century Gothic" panose="020B0502020202020204" pitchFamily="34" charset="0"/>
            </a:endParaRPr>
          </a:p>
        </p:txBody>
      </p:sp>
      <p:sp>
        <p:nvSpPr>
          <p:cNvPr id="13" name="TextBox 12"/>
          <p:cNvSpPr txBox="1"/>
          <p:nvPr/>
        </p:nvSpPr>
        <p:spPr>
          <a:xfrm>
            <a:off x="6086122" y="6888832"/>
            <a:ext cx="1674918" cy="2123658"/>
          </a:xfrm>
          <a:prstGeom prst="rect">
            <a:avLst/>
          </a:prstGeom>
          <a:noFill/>
        </p:spPr>
        <p:txBody>
          <a:bodyPr wrap="square" rtlCol="0">
            <a:spAutoFit/>
          </a:bodyPr>
          <a:lstStyle/>
          <a:p>
            <a:r>
              <a:rPr lang="en-GB" sz="1200" dirty="0" smtClean="0">
                <a:latin typeface="Century Gothic" panose="020B0502020202020204" pitchFamily="34" charset="0"/>
              </a:rPr>
              <a:t>Once that had dried I drilled a hole into the top that was slightly larger than the stainless steel scoop.</a:t>
            </a:r>
          </a:p>
          <a:p>
            <a:r>
              <a:rPr lang="en-GB" sz="1200" dirty="0">
                <a:latin typeface="Century Gothic" panose="020B0502020202020204" pitchFamily="34" charset="0"/>
              </a:rPr>
              <a:t>It isn't directly down the middle of the join because one half is thicker than the other. </a:t>
            </a:r>
          </a:p>
        </p:txBody>
      </p:sp>
      <p:sp>
        <p:nvSpPr>
          <p:cNvPr id="16" name="TextBox 15"/>
          <p:cNvSpPr txBox="1"/>
          <p:nvPr/>
        </p:nvSpPr>
        <p:spPr>
          <a:xfrm>
            <a:off x="8121080" y="5520680"/>
            <a:ext cx="1728192" cy="2308324"/>
          </a:xfrm>
          <a:prstGeom prst="rect">
            <a:avLst/>
          </a:prstGeom>
          <a:noFill/>
        </p:spPr>
        <p:txBody>
          <a:bodyPr wrap="square" rtlCol="0">
            <a:spAutoFit/>
          </a:bodyPr>
          <a:lstStyle/>
          <a:p>
            <a:r>
              <a:rPr lang="en-GB" sz="1200" dirty="0" smtClean="0">
                <a:latin typeface="Century Gothic" panose="020B0502020202020204" pitchFamily="34" charset="0"/>
              </a:rPr>
              <a:t>I filled the hole with the two part apoxy resin and forced the end of the scoop into it. I then cleaned up the excess glue from the outside so that it was a smooth join between the scoop and the top of the handle. </a:t>
            </a:r>
          </a:p>
        </p:txBody>
      </p:sp>
      <p:pic>
        <p:nvPicPr>
          <p:cNvPr id="35" name="Picture 5"/>
          <p:cNvPicPr>
            <a:picLocks noChangeAspect="1" noChangeArrowheads="1"/>
          </p:cNvPicPr>
          <p:nvPr/>
        </p:nvPicPr>
        <p:blipFill>
          <a:blip r:embed="rId19" cstate="print">
            <a:extLst>
              <a:ext uri="{BEBA8EAE-BF5A-486C-A8C5-ECC9F3942E4B}">
                <a14:imgProps xmlns:a14="http://schemas.microsoft.com/office/drawing/2010/main">
                  <a14:imgLayer r:embed="rId20">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9903627" flipH="1">
            <a:off x="10353328" y="6888832"/>
            <a:ext cx="294936" cy="798256"/>
          </a:xfrm>
          <a:prstGeom prst="rect">
            <a:avLst/>
          </a:prstGeom>
          <a:noFill/>
          <a:ln>
            <a:noFill/>
          </a:ln>
        </p:spPr>
      </p:pic>
      <p:sp>
        <p:nvSpPr>
          <p:cNvPr id="18" name="TextBox 17"/>
          <p:cNvSpPr txBox="1"/>
          <p:nvPr/>
        </p:nvSpPr>
        <p:spPr>
          <a:xfrm>
            <a:off x="9777264" y="5448672"/>
            <a:ext cx="2304256" cy="1754326"/>
          </a:xfrm>
          <a:prstGeom prst="rect">
            <a:avLst/>
          </a:prstGeom>
          <a:noFill/>
        </p:spPr>
        <p:txBody>
          <a:bodyPr wrap="square" rtlCol="0">
            <a:spAutoFit/>
          </a:bodyPr>
          <a:lstStyle/>
          <a:p>
            <a:r>
              <a:rPr lang="en-GB" sz="1200" dirty="0" smtClean="0">
                <a:latin typeface="Century Gothic" panose="020B0502020202020204" pitchFamily="34" charset="0"/>
              </a:rPr>
              <a:t>I spray painted the handle to make the scoop look more appealing than the brown colour it originally was.</a:t>
            </a:r>
          </a:p>
          <a:p>
            <a:r>
              <a:rPr lang="en-GB" sz="1200" dirty="0" smtClean="0">
                <a:latin typeface="Century Gothic" panose="020B0502020202020204" pitchFamily="34" charset="0"/>
              </a:rPr>
              <a:t>To protect the stainless steel from the spray paint I used I covered it up with masking tape. </a:t>
            </a:r>
            <a:endParaRPr lang="en-GB" sz="1200" dirty="0">
              <a:latin typeface="Century Gothic" panose="020B0502020202020204" pitchFamily="34" charset="0"/>
            </a:endParaRPr>
          </a:p>
        </p:txBody>
      </p:sp>
      <p:sp>
        <p:nvSpPr>
          <p:cNvPr id="22" name="TextBox 21"/>
          <p:cNvSpPr txBox="1"/>
          <p:nvPr/>
        </p:nvSpPr>
        <p:spPr>
          <a:xfrm>
            <a:off x="8451386" y="947997"/>
            <a:ext cx="2184819" cy="461665"/>
          </a:xfrm>
          <a:prstGeom prst="rect">
            <a:avLst/>
          </a:prstGeom>
          <a:noFill/>
        </p:spPr>
        <p:txBody>
          <a:bodyPr wrap="square" rtlCol="0">
            <a:spAutoFit/>
          </a:bodyPr>
          <a:lstStyle/>
          <a:p>
            <a:r>
              <a:rPr lang="en-GB" sz="2400" u="sng" dirty="0" smtClean="0">
                <a:latin typeface="Century Gothic" panose="020B0502020202020204" pitchFamily="34" charset="0"/>
              </a:rPr>
              <a:t>FINAL MODEL</a:t>
            </a:r>
            <a:endParaRPr lang="en-GB" sz="2400" u="sng" dirty="0">
              <a:latin typeface="Century Gothic" panose="020B0502020202020204" pitchFamily="34" charset="0"/>
            </a:endParaRPr>
          </a:p>
        </p:txBody>
      </p:sp>
      <p:pic>
        <p:nvPicPr>
          <p:cNvPr id="41" name="Picture 5"/>
          <p:cNvPicPr>
            <a:picLocks noChangeAspect="1" noChangeArrowheads="1"/>
          </p:cNvPicPr>
          <p:nvPr/>
        </p:nvPicPr>
        <p:blipFill>
          <a:blip r:embed="rId19" cstate="print">
            <a:extLst>
              <a:ext uri="{BEBA8EAE-BF5A-486C-A8C5-ECC9F3942E4B}">
                <a14:imgProps xmlns:a14="http://schemas.microsoft.com/office/drawing/2010/main">
                  <a14:imgLayer r:embed="rId20">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5156897">
            <a:off x="7857495" y="5488311"/>
            <a:ext cx="240035" cy="649665"/>
          </a:xfrm>
          <a:prstGeom prst="rect">
            <a:avLst/>
          </a:prstGeom>
          <a:noFill/>
          <a:ln>
            <a:noFill/>
          </a:ln>
        </p:spPr>
      </p:pic>
      <p:sp>
        <p:nvSpPr>
          <p:cNvPr id="5" name="TextBox 4"/>
          <p:cNvSpPr txBox="1"/>
          <p:nvPr/>
        </p:nvSpPr>
        <p:spPr>
          <a:xfrm>
            <a:off x="560240" y="1358732"/>
            <a:ext cx="2976915" cy="1569660"/>
          </a:xfrm>
          <a:prstGeom prst="rect">
            <a:avLst/>
          </a:prstGeom>
          <a:noFill/>
        </p:spPr>
        <p:txBody>
          <a:bodyPr wrap="square" rtlCol="0">
            <a:spAutoFit/>
          </a:bodyPr>
          <a:lstStyle/>
          <a:p>
            <a:r>
              <a:rPr lang="en-GB" sz="1200" dirty="0" smtClean="0">
                <a:latin typeface="Century Gothic" panose="020B0502020202020204" pitchFamily="34" charset="0"/>
              </a:rPr>
              <a:t>I made the original shape out of </a:t>
            </a:r>
            <a:r>
              <a:rPr lang="en-GB" sz="1200" dirty="0" err="1" smtClean="0">
                <a:latin typeface="Century Gothic" panose="020B0502020202020204" pitchFamily="34" charset="0"/>
              </a:rPr>
              <a:t>plasticine</a:t>
            </a:r>
            <a:r>
              <a:rPr lang="en-GB" sz="1200" dirty="0" smtClean="0">
                <a:latin typeface="Century Gothic" panose="020B0502020202020204" pitchFamily="34" charset="0"/>
              </a:rPr>
              <a:t> and made it into two halves that fit together to form the whole handle. </a:t>
            </a:r>
          </a:p>
          <a:p>
            <a:r>
              <a:rPr lang="en-GB" sz="1200" dirty="0" smtClean="0">
                <a:latin typeface="Century Gothic" panose="020B0502020202020204" pitchFamily="34" charset="0"/>
              </a:rPr>
              <a:t>I then vacuum formed each half to make a hollow cast into which I was able to pour the resin and make a solid shape. </a:t>
            </a:r>
          </a:p>
        </p:txBody>
      </p:sp>
      <p:pic>
        <p:nvPicPr>
          <p:cNvPr id="12" name="Picture 2"/>
          <p:cNvPicPr>
            <a:picLocks noChangeAspect="1" noChangeArrowheads="1"/>
          </p:cNvPicPr>
          <p:nvPr/>
        </p:nvPicPr>
        <p:blipFill rotWithShape="1">
          <a:blip r:embed="rId21" cstate="print">
            <a:extLst>
              <a:ext uri="{28A0092B-C50C-407E-A947-70E740481C1C}">
                <a14:useLocalDpi xmlns:a14="http://schemas.microsoft.com/office/drawing/2010/main" val="0"/>
              </a:ext>
            </a:extLst>
          </a:blip>
          <a:srcRect l="12990" t="2332" r="21180" b="295"/>
          <a:stretch/>
        </p:blipFill>
        <p:spPr bwMode="auto">
          <a:xfrm>
            <a:off x="4855397" y="767369"/>
            <a:ext cx="1537491" cy="17056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3"/>
          <p:cNvPicPr>
            <a:picLocks noChangeAspect="1" noChangeArrowheads="1"/>
          </p:cNvPicPr>
          <p:nvPr/>
        </p:nvPicPr>
        <p:blipFill rotWithShape="1">
          <a:blip r:embed="rId22" cstate="print">
            <a:extLst>
              <a:ext uri="{28A0092B-C50C-407E-A947-70E740481C1C}">
                <a14:useLocalDpi xmlns:a14="http://schemas.microsoft.com/office/drawing/2010/main" val="0"/>
              </a:ext>
            </a:extLst>
          </a:blip>
          <a:srcRect l="18476" t="2669" r="24097"/>
          <a:stretch/>
        </p:blipFill>
        <p:spPr bwMode="auto">
          <a:xfrm>
            <a:off x="3460108" y="767369"/>
            <a:ext cx="1420612" cy="17056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Down Arrow 14"/>
          <p:cNvSpPr/>
          <p:nvPr/>
        </p:nvSpPr>
        <p:spPr>
          <a:xfrm>
            <a:off x="352128" y="1483152"/>
            <a:ext cx="219501" cy="316818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Down Arrow 38"/>
          <p:cNvSpPr/>
          <p:nvPr/>
        </p:nvSpPr>
        <p:spPr>
          <a:xfrm>
            <a:off x="352128" y="5376833"/>
            <a:ext cx="219501" cy="316818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Down Arrow 41"/>
          <p:cNvSpPr/>
          <p:nvPr/>
        </p:nvSpPr>
        <p:spPr>
          <a:xfrm rot="16200000">
            <a:off x="1964994" y="7787278"/>
            <a:ext cx="219501" cy="316818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Down Arrow 42"/>
          <p:cNvSpPr/>
          <p:nvPr/>
        </p:nvSpPr>
        <p:spPr>
          <a:xfrm rot="16200000">
            <a:off x="5802039" y="7782705"/>
            <a:ext cx="219501" cy="316818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Down Arrow 43"/>
          <p:cNvSpPr/>
          <p:nvPr/>
        </p:nvSpPr>
        <p:spPr>
          <a:xfrm rot="10800000">
            <a:off x="7689031" y="6744816"/>
            <a:ext cx="216024" cy="266429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Down Arrow 44"/>
          <p:cNvSpPr/>
          <p:nvPr/>
        </p:nvSpPr>
        <p:spPr>
          <a:xfrm rot="16200000">
            <a:off x="9379397" y="3754829"/>
            <a:ext cx="219501" cy="316818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Down Arrow 45"/>
          <p:cNvSpPr/>
          <p:nvPr/>
        </p:nvSpPr>
        <p:spPr>
          <a:xfrm rot="10800000">
            <a:off x="11429971" y="5025007"/>
            <a:ext cx="219501" cy="49567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7" name="Picture 5"/>
          <p:cNvPicPr>
            <a:picLocks noChangeAspect="1" noChangeArrowheads="1"/>
          </p:cNvPicPr>
          <p:nvPr/>
        </p:nvPicPr>
        <p:blipFill>
          <a:blip r:embed="rId19" cstate="print">
            <a:extLst>
              <a:ext uri="{BEBA8EAE-BF5A-486C-A8C5-ECC9F3942E4B}">
                <a14:imgProps xmlns:a14="http://schemas.microsoft.com/office/drawing/2010/main">
                  <a14:imgLayer r:embed="rId20">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0800000">
            <a:off x="8850972" y="7535310"/>
            <a:ext cx="240035" cy="649665"/>
          </a:xfrm>
          <a:prstGeom prst="rect">
            <a:avLst/>
          </a:prstGeom>
          <a:noFill/>
          <a:ln>
            <a:noFill/>
          </a:ln>
        </p:spPr>
      </p:pic>
    </p:spTree>
    <p:extLst>
      <p:ext uri="{BB962C8B-B14F-4D97-AF65-F5344CB8AC3E}">
        <p14:creationId xmlns:p14="http://schemas.microsoft.com/office/powerpoint/2010/main" val="28490865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736504" y="183377"/>
            <a:ext cx="5400600" cy="584775"/>
          </a:xfrm>
          <a:prstGeom prst="rect">
            <a:avLst/>
          </a:prstGeom>
          <a:noFill/>
        </p:spPr>
        <p:txBody>
          <a:bodyPr wrap="square" rtlCol="0">
            <a:spAutoFit/>
          </a:bodyPr>
          <a:lstStyle/>
          <a:p>
            <a:r>
              <a:rPr lang="en-GB" sz="3200" u="sng" dirty="0" smtClean="0">
                <a:latin typeface="Century Gothic" panose="020B0502020202020204" pitchFamily="34" charset="0"/>
              </a:rPr>
              <a:t>TESTING OF FINAL MODEL</a:t>
            </a:r>
            <a:endParaRPr lang="en-GB" sz="3200" u="sng" dirty="0">
              <a:latin typeface="Century Gothic" panose="020B0502020202020204" pitchFamily="34" charset="0"/>
            </a:endParaRPr>
          </a:p>
        </p:txBody>
      </p:sp>
      <p:sp>
        <p:nvSpPr>
          <p:cNvPr id="2" name="TextBox 1"/>
          <p:cNvSpPr txBox="1"/>
          <p:nvPr/>
        </p:nvSpPr>
        <p:spPr>
          <a:xfrm>
            <a:off x="64096" y="2979545"/>
            <a:ext cx="6048672" cy="1600438"/>
          </a:xfrm>
          <a:prstGeom prst="rect">
            <a:avLst/>
          </a:prstGeom>
          <a:noFill/>
        </p:spPr>
        <p:txBody>
          <a:bodyPr wrap="square" rtlCol="0">
            <a:spAutoFit/>
          </a:bodyPr>
          <a:lstStyle/>
          <a:p>
            <a:r>
              <a:rPr lang="en-GB" sz="1400" u="sng" dirty="0" smtClean="0">
                <a:latin typeface="Century Gothic" panose="020B0502020202020204" pitchFamily="34" charset="0"/>
              </a:rPr>
              <a:t>Questions:</a:t>
            </a:r>
          </a:p>
          <a:p>
            <a:pPr marL="285750" indent="-285750">
              <a:buFont typeface="Courier New" panose="02070309020205020404" pitchFamily="49" charset="0"/>
              <a:buChar char="o"/>
            </a:pPr>
            <a:r>
              <a:rPr lang="en-GB" sz="1200" dirty="0" smtClean="0">
                <a:latin typeface="Century Gothic" panose="020B0502020202020204" pitchFamily="34" charset="0"/>
              </a:rPr>
              <a:t>Q1-Are the finger indentations comfortable and in the places you wants them?</a:t>
            </a:r>
          </a:p>
          <a:p>
            <a:pPr marL="285750" indent="-285750">
              <a:buFont typeface="Courier New" panose="02070309020205020404" pitchFamily="49" charset="0"/>
              <a:buChar char="o"/>
            </a:pPr>
            <a:r>
              <a:rPr lang="en-GB" sz="1200" dirty="0" smtClean="0">
                <a:latin typeface="Century Gothic" panose="020B0502020202020204" pitchFamily="34" charset="0"/>
              </a:rPr>
              <a:t>Q2-Is </a:t>
            </a:r>
            <a:r>
              <a:rPr lang="en-GB" sz="1200" dirty="0">
                <a:latin typeface="Century Gothic" panose="020B0502020202020204" pitchFamily="34" charset="0"/>
              </a:rPr>
              <a:t>the length of the handle suitable?</a:t>
            </a:r>
          </a:p>
          <a:p>
            <a:pPr marL="285750" indent="-285750">
              <a:buFont typeface="Courier New" panose="02070309020205020404" pitchFamily="49" charset="0"/>
              <a:buChar char="o"/>
            </a:pPr>
            <a:r>
              <a:rPr lang="en-GB" sz="1200" dirty="0" smtClean="0">
                <a:latin typeface="Century Gothic" panose="020B0502020202020204" pitchFamily="34" charset="0"/>
              </a:rPr>
              <a:t>Q3-Did </a:t>
            </a:r>
            <a:r>
              <a:rPr lang="en-GB" sz="1200" dirty="0">
                <a:latin typeface="Century Gothic" panose="020B0502020202020204" pitchFamily="34" charset="0"/>
              </a:rPr>
              <a:t>it provide support for you to apply pressure when scooping?</a:t>
            </a:r>
          </a:p>
          <a:p>
            <a:pPr marL="285750" indent="-285750">
              <a:buFont typeface="Courier New" panose="02070309020205020404" pitchFamily="49" charset="0"/>
              <a:buChar char="o"/>
            </a:pPr>
            <a:r>
              <a:rPr lang="en-GB" sz="1200" dirty="0" smtClean="0">
                <a:latin typeface="Century Gothic" panose="020B0502020202020204" pitchFamily="34" charset="0"/>
              </a:rPr>
              <a:t>Q4-Was </a:t>
            </a:r>
            <a:r>
              <a:rPr lang="en-GB" sz="1200" dirty="0">
                <a:latin typeface="Century Gothic" panose="020B0502020202020204" pitchFamily="34" charset="0"/>
              </a:rPr>
              <a:t>scooping the ice cream difficult? Did the handle slip in your hand?</a:t>
            </a:r>
          </a:p>
          <a:p>
            <a:pPr marL="285750" indent="-285750">
              <a:buFont typeface="Courier New" panose="02070309020205020404" pitchFamily="49" charset="0"/>
              <a:buChar char="o"/>
            </a:pPr>
            <a:r>
              <a:rPr lang="en-GB" sz="1200" dirty="0" smtClean="0">
                <a:latin typeface="Century Gothic" panose="020B0502020202020204" pitchFamily="34" charset="0"/>
              </a:rPr>
              <a:t>Q5-Is </a:t>
            </a:r>
            <a:r>
              <a:rPr lang="en-GB" sz="1200" dirty="0">
                <a:latin typeface="Century Gothic" panose="020B0502020202020204" pitchFamily="34" charset="0"/>
              </a:rPr>
              <a:t>the scoop facing in the correct direction in comparison to the indents and way the handle is held</a:t>
            </a:r>
            <a:r>
              <a:rPr lang="en-GB" sz="1200" dirty="0" smtClean="0">
                <a:latin typeface="Century Gothic" panose="020B0502020202020204" pitchFamily="34" charset="0"/>
              </a:rPr>
              <a:t>?</a:t>
            </a:r>
            <a:endParaRPr lang="en-GB" sz="1200" dirty="0">
              <a:latin typeface="Century Gothic" panose="020B0502020202020204" pitchFamily="34" charset="0"/>
            </a:endParaRPr>
          </a:p>
        </p:txBody>
      </p:sp>
      <p:pic>
        <p:nvPicPr>
          <p:cNvPr id="3" name="IMG_2038.MO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rotWithShape="1">
          <a:blip r:embed="rId7" cstate="print"/>
          <a:srcRect l="10437" r="9676"/>
          <a:stretch/>
        </p:blipFill>
        <p:spPr>
          <a:xfrm rot="5400000">
            <a:off x="5823405" y="1201531"/>
            <a:ext cx="1955879" cy="1377153"/>
          </a:xfrm>
          <a:prstGeom prst="rect">
            <a:avLst/>
          </a:prstGeom>
        </p:spPr>
      </p:pic>
      <p:sp>
        <p:nvSpPr>
          <p:cNvPr id="7" name="TextBox 6"/>
          <p:cNvSpPr txBox="1"/>
          <p:nvPr/>
        </p:nvSpPr>
        <p:spPr>
          <a:xfrm>
            <a:off x="6112609" y="3000400"/>
            <a:ext cx="1440319" cy="338554"/>
          </a:xfrm>
          <a:prstGeom prst="rect">
            <a:avLst/>
          </a:prstGeom>
          <a:noFill/>
          <a:ln>
            <a:noFill/>
          </a:ln>
        </p:spPr>
        <p:txBody>
          <a:bodyPr wrap="square" rtlCol="0">
            <a:spAutoFit/>
          </a:bodyPr>
          <a:lstStyle/>
          <a:p>
            <a:r>
              <a:rPr lang="en-GB" sz="1600" dirty="0" smtClean="0">
                <a:latin typeface="Century Gothic" panose="020B0502020202020204" pitchFamily="34" charset="0"/>
              </a:rPr>
              <a:t>WATCH ME</a:t>
            </a:r>
            <a:endParaRPr lang="en-GB" sz="1400" dirty="0">
              <a:latin typeface="Century Gothic" panose="020B0502020202020204" pitchFamily="34" charset="0"/>
            </a:endParaRPr>
          </a:p>
        </p:txBody>
      </p:sp>
      <p:sp>
        <p:nvSpPr>
          <p:cNvPr id="6" name="TextBox 5"/>
          <p:cNvSpPr txBox="1"/>
          <p:nvPr/>
        </p:nvSpPr>
        <p:spPr>
          <a:xfrm>
            <a:off x="7696944" y="674072"/>
            <a:ext cx="4896544" cy="3262432"/>
          </a:xfrm>
          <a:prstGeom prst="rect">
            <a:avLst/>
          </a:prstGeom>
          <a:noFill/>
          <a:ln>
            <a:noFill/>
          </a:ln>
        </p:spPr>
        <p:txBody>
          <a:bodyPr wrap="square" rtlCol="0">
            <a:spAutoFit/>
          </a:bodyPr>
          <a:lstStyle/>
          <a:p>
            <a:r>
              <a:rPr lang="en-GB" sz="1400" u="sng" dirty="0" smtClean="0">
                <a:latin typeface="Century Gothic" panose="020B0502020202020204" pitchFamily="34" charset="0"/>
              </a:rPr>
              <a:t>TESTING FEEDBACK</a:t>
            </a:r>
          </a:p>
          <a:p>
            <a:r>
              <a:rPr lang="en-GB" sz="1200" dirty="0" smtClean="0">
                <a:latin typeface="Century Gothic" panose="020B0502020202020204" pitchFamily="34" charset="0"/>
              </a:rPr>
              <a:t>CLAIRE UNWIN:</a:t>
            </a:r>
            <a:endParaRPr lang="en-GB" sz="1200" dirty="0">
              <a:latin typeface="Century Gothic" panose="020B0502020202020204" pitchFamily="34" charset="0"/>
            </a:endParaRPr>
          </a:p>
          <a:p>
            <a:r>
              <a:rPr lang="en-GB" sz="1200" dirty="0" smtClean="0">
                <a:solidFill>
                  <a:srgbClr val="00CC99"/>
                </a:solidFill>
                <a:latin typeface="Century Gothic" panose="020B0502020202020204" pitchFamily="34" charset="0"/>
              </a:rPr>
              <a:t>Q1. </a:t>
            </a:r>
            <a:r>
              <a:rPr lang="en-GB" sz="1200" dirty="0" smtClean="0">
                <a:latin typeface="Century Gothic" panose="020B0502020202020204" pitchFamily="34" charset="0"/>
              </a:rPr>
              <a:t>They were slightly too spread apart and she had to stretch her fingers which was due to the</a:t>
            </a:r>
          </a:p>
          <a:p>
            <a:r>
              <a:rPr lang="en-GB" sz="1200" dirty="0" smtClean="0">
                <a:latin typeface="Century Gothic" panose="020B0502020202020204" pitchFamily="34" charset="0"/>
              </a:rPr>
              <a:t> largeness of the prototype. They are complex and you have to find the correct position to hold it before use it cannot just be picked up and used without a thought.</a:t>
            </a:r>
          </a:p>
          <a:p>
            <a:r>
              <a:rPr lang="en-GB" sz="1200" dirty="0" smtClean="0">
                <a:solidFill>
                  <a:srgbClr val="00CC99"/>
                </a:solidFill>
                <a:latin typeface="Century Gothic" panose="020B0502020202020204" pitchFamily="34" charset="0"/>
              </a:rPr>
              <a:t>Q2. </a:t>
            </a:r>
            <a:r>
              <a:rPr lang="en-GB" sz="1200" dirty="0" smtClean="0">
                <a:latin typeface="Century Gothic" panose="020B0502020202020204" pitchFamily="34" charset="0"/>
              </a:rPr>
              <a:t>The length is just right and any longer would be difficult to hold .</a:t>
            </a:r>
          </a:p>
          <a:p>
            <a:r>
              <a:rPr lang="en-GB" sz="1200" dirty="0" smtClean="0">
                <a:solidFill>
                  <a:srgbClr val="00CC99"/>
                </a:solidFill>
                <a:latin typeface="Century Gothic" panose="020B0502020202020204" pitchFamily="34" charset="0"/>
              </a:rPr>
              <a:t>Q3. </a:t>
            </a:r>
            <a:r>
              <a:rPr lang="en-GB" sz="1200" dirty="0" smtClean="0">
                <a:latin typeface="Century Gothic" panose="020B0502020202020204" pitchFamily="34" charset="0"/>
              </a:rPr>
              <a:t>The indentations support each finger individually which allows you to apply a force if the ice cream is hard.</a:t>
            </a:r>
          </a:p>
          <a:p>
            <a:r>
              <a:rPr lang="en-GB" sz="1200" dirty="0" smtClean="0">
                <a:solidFill>
                  <a:srgbClr val="00CC99"/>
                </a:solidFill>
                <a:latin typeface="Century Gothic" panose="020B0502020202020204" pitchFamily="34" charset="0"/>
              </a:rPr>
              <a:t>Q4. </a:t>
            </a:r>
            <a:r>
              <a:rPr lang="en-GB" sz="1200" dirty="0" smtClean="0">
                <a:latin typeface="Century Gothic" panose="020B0502020202020204" pitchFamily="34" charset="0"/>
              </a:rPr>
              <a:t>It slipped when the index finger wasn’t placed above it’s support but if it actually had the silicone grips then she doubts it would have moved. </a:t>
            </a:r>
          </a:p>
          <a:p>
            <a:r>
              <a:rPr lang="en-GB" sz="1200" dirty="0" smtClean="0">
                <a:solidFill>
                  <a:srgbClr val="00CC99"/>
                </a:solidFill>
                <a:latin typeface="Century Gothic" panose="020B0502020202020204" pitchFamily="34" charset="0"/>
              </a:rPr>
              <a:t>Q5. </a:t>
            </a:r>
            <a:r>
              <a:rPr lang="en-GB" sz="1200" dirty="0" smtClean="0">
                <a:latin typeface="Century Gothic" panose="020B0502020202020204" pitchFamily="34" charset="0"/>
              </a:rPr>
              <a:t>The handle was directly in line with the thumb support and that made it difficult to twist your hand around and pull it towards you with force at the same time. </a:t>
            </a:r>
          </a:p>
        </p:txBody>
      </p:sp>
      <p:sp>
        <p:nvSpPr>
          <p:cNvPr id="8" name="TextBox 7"/>
          <p:cNvSpPr txBox="1"/>
          <p:nvPr/>
        </p:nvSpPr>
        <p:spPr>
          <a:xfrm>
            <a:off x="64096" y="1611393"/>
            <a:ext cx="4202703" cy="1415772"/>
          </a:xfrm>
          <a:prstGeom prst="rect">
            <a:avLst/>
          </a:prstGeom>
          <a:noFill/>
        </p:spPr>
        <p:txBody>
          <a:bodyPr wrap="square" rtlCol="0">
            <a:spAutoFit/>
          </a:bodyPr>
          <a:lstStyle/>
          <a:p>
            <a:r>
              <a:rPr lang="en-GB" sz="1400" u="sng" dirty="0" smtClean="0">
                <a:latin typeface="Century Gothic" panose="020B0502020202020204" pitchFamily="34" charset="0"/>
              </a:rPr>
              <a:t>How I plan to test my model:</a:t>
            </a:r>
          </a:p>
          <a:p>
            <a:r>
              <a:rPr lang="en-GB" sz="1200" dirty="0" smtClean="0">
                <a:latin typeface="Century Gothic" panose="020B0502020202020204" pitchFamily="34" charset="0"/>
              </a:rPr>
              <a:t>I will give the scoop to end users and ask them to test it by scooping ice cream. I will then ask them questions about the product and design. I will show them the original scoop and see how they think it has been improved and ask for any further changes to the current design that would improve it.</a:t>
            </a:r>
          </a:p>
        </p:txBody>
      </p:sp>
      <p:sp>
        <p:nvSpPr>
          <p:cNvPr id="9" name="TextBox 8"/>
          <p:cNvSpPr txBox="1"/>
          <p:nvPr/>
        </p:nvSpPr>
        <p:spPr>
          <a:xfrm>
            <a:off x="6121638" y="3872097"/>
            <a:ext cx="4081238" cy="2154436"/>
          </a:xfrm>
          <a:prstGeom prst="rect">
            <a:avLst/>
          </a:prstGeom>
          <a:noFill/>
        </p:spPr>
        <p:txBody>
          <a:bodyPr wrap="square" rtlCol="0">
            <a:spAutoFit/>
          </a:bodyPr>
          <a:lstStyle/>
          <a:p>
            <a:r>
              <a:rPr lang="en-GB" sz="1400" u="sng" dirty="0" smtClean="0">
                <a:latin typeface="Century Gothic" panose="020B0502020202020204" pitchFamily="34" charset="0"/>
              </a:rPr>
              <a:t>SUGGESTED IMPROVEMENTS</a:t>
            </a:r>
          </a:p>
          <a:p>
            <a:pPr marL="285750" indent="-285750">
              <a:buFont typeface="Courier New" panose="02070309020205020404" pitchFamily="49" charset="0"/>
              <a:buChar char="o"/>
            </a:pPr>
            <a:r>
              <a:rPr lang="en-GB" sz="1200" dirty="0" smtClean="0">
                <a:solidFill>
                  <a:srgbClr val="FF0066"/>
                </a:solidFill>
                <a:latin typeface="Century Gothic" panose="020B0502020202020204" pitchFamily="34" charset="0"/>
              </a:rPr>
              <a:t>Reduce the number or finger grips so that it isn’t as confusing to hold.</a:t>
            </a:r>
          </a:p>
          <a:p>
            <a:pPr marL="285750" indent="-285750">
              <a:buFont typeface="Courier New" panose="02070309020205020404" pitchFamily="49" charset="0"/>
              <a:buChar char="o"/>
            </a:pPr>
            <a:r>
              <a:rPr lang="en-GB" sz="1200" dirty="0" smtClean="0">
                <a:solidFill>
                  <a:srgbClr val="FF0066"/>
                </a:solidFill>
                <a:latin typeface="Century Gothic" panose="020B0502020202020204" pitchFamily="34" charset="0"/>
              </a:rPr>
              <a:t>Make the main handle narrower (the model turned out larger than it was supposed to be so the actual product wouldn’t be this wide.)</a:t>
            </a:r>
          </a:p>
          <a:p>
            <a:pPr marL="285750" indent="-285750">
              <a:buFont typeface="Courier New" panose="02070309020205020404" pitchFamily="49" charset="0"/>
              <a:buChar char="o"/>
            </a:pPr>
            <a:r>
              <a:rPr lang="en-GB" sz="1200" dirty="0" smtClean="0">
                <a:solidFill>
                  <a:srgbClr val="FF0066"/>
                </a:solidFill>
                <a:latin typeface="Century Gothic" panose="020B0502020202020204" pitchFamily="34" charset="0"/>
              </a:rPr>
              <a:t>Lower the index support because it’s quite high up and I naturally went to place my finger below it. </a:t>
            </a:r>
          </a:p>
          <a:p>
            <a:pPr marL="285750" indent="-285750">
              <a:buFont typeface="Courier New" panose="02070309020205020404" pitchFamily="49" charset="0"/>
              <a:buChar char="o"/>
            </a:pPr>
            <a:r>
              <a:rPr lang="en-GB" sz="1200" dirty="0" smtClean="0">
                <a:solidFill>
                  <a:srgbClr val="FF0066"/>
                </a:solidFill>
                <a:latin typeface="Century Gothic" panose="020B0502020202020204" pitchFamily="34" charset="0"/>
              </a:rPr>
              <a:t>Make the design multiple colours instead of one block colour to make it more interesting. </a:t>
            </a:r>
          </a:p>
        </p:txBody>
      </p:sp>
      <p:sp>
        <p:nvSpPr>
          <p:cNvPr id="5" name="TextBox 4"/>
          <p:cNvSpPr txBox="1"/>
          <p:nvPr/>
        </p:nvSpPr>
        <p:spPr>
          <a:xfrm>
            <a:off x="64096" y="408112"/>
            <a:ext cx="3770655" cy="1231106"/>
          </a:xfrm>
          <a:prstGeom prst="rect">
            <a:avLst/>
          </a:prstGeom>
          <a:noFill/>
        </p:spPr>
        <p:txBody>
          <a:bodyPr wrap="square" rtlCol="0">
            <a:spAutoFit/>
          </a:bodyPr>
          <a:lstStyle/>
          <a:p>
            <a:r>
              <a:rPr lang="en-GB" sz="1400" u="sng" dirty="0" smtClean="0">
                <a:latin typeface="Century Gothic" panose="020B0502020202020204" pitchFamily="34" charset="0"/>
              </a:rPr>
              <a:t>What I plan to gain from my testing</a:t>
            </a:r>
          </a:p>
          <a:p>
            <a:r>
              <a:rPr lang="en-GB" sz="1200" dirty="0" smtClean="0">
                <a:latin typeface="Century Gothic" panose="020B0502020202020204" pitchFamily="34" charset="0"/>
              </a:rPr>
              <a:t>I aim to prove the durability of the handle and to see how comfortable the chosen design is to hold whilst actually in use. I also want to get feedback on how the design could be altered to improve comfort and functionality.</a:t>
            </a:r>
            <a:endParaRPr lang="en-GB" sz="1200" dirty="0">
              <a:latin typeface="Century Gothic" panose="020B0502020202020204" pitchFamily="34" charset="0"/>
            </a:endParaRPr>
          </a:p>
        </p:txBody>
      </p:sp>
      <p:pic>
        <p:nvPicPr>
          <p:cNvPr id="11" name="IMG_2085.MOV">
            <a:hlinkClick r:id="" action="ppaction://media"/>
          </p:cNvPr>
          <p:cNvPicPr>
            <a:picLocks noChangeAspect="1"/>
          </p:cNvPicPr>
          <p:nvPr>
            <a:videoFile r:link="rId4"/>
            <p:extLst>
              <p:ext uri="{DAA4B4D4-6D71-4841-9C94-3DE7FCFB9230}">
                <p14:media xmlns:p14="http://schemas.microsoft.com/office/powerpoint/2010/main" r:embed="rId3"/>
              </p:ext>
            </p:extLst>
          </p:nvPr>
        </p:nvPicPr>
        <p:blipFill>
          <a:blip r:embed="rId8"/>
          <a:stretch>
            <a:fillRect/>
          </a:stretch>
        </p:blipFill>
        <p:spPr>
          <a:xfrm rot="5400000">
            <a:off x="3922443" y="5154562"/>
            <a:ext cx="2544128" cy="1548172"/>
          </a:xfrm>
          <a:prstGeom prst="rect">
            <a:avLst/>
          </a:prstGeom>
        </p:spPr>
      </p:pic>
      <p:pic>
        <p:nvPicPr>
          <p:cNvPr id="3074" name="Picture 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5400000">
            <a:off x="4162551" y="1206201"/>
            <a:ext cx="1776198" cy="1332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Box 16"/>
          <p:cNvSpPr txBox="1"/>
          <p:nvPr/>
        </p:nvSpPr>
        <p:spPr>
          <a:xfrm>
            <a:off x="280120" y="4512568"/>
            <a:ext cx="3861183" cy="3631763"/>
          </a:xfrm>
          <a:prstGeom prst="rect">
            <a:avLst/>
          </a:prstGeom>
          <a:noFill/>
        </p:spPr>
        <p:txBody>
          <a:bodyPr wrap="square" rtlCol="0">
            <a:spAutoFit/>
          </a:bodyPr>
          <a:lstStyle/>
          <a:p>
            <a:r>
              <a:rPr lang="en-GB" sz="1400" u="sng" dirty="0" smtClean="0">
                <a:latin typeface="Century Gothic" panose="020B0502020202020204" pitchFamily="34" charset="0"/>
              </a:rPr>
              <a:t>TESTING FEEDBACK</a:t>
            </a:r>
          </a:p>
          <a:p>
            <a:r>
              <a:rPr lang="en-GB" sz="1200" dirty="0" smtClean="0">
                <a:latin typeface="Century Gothic" panose="020B0502020202020204" pitchFamily="34" charset="0"/>
              </a:rPr>
              <a:t>HARRY MOUNTFORD</a:t>
            </a:r>
          </a:p>
          <a:p>
            <a:r>
              <a:rPr lang="en-GB" sz="1200" dirty="0" smtClean="0">
                <a:solidFill>
                  <a:srgbClr val="00CC99"/>
                </a:solidFill>
                <a:latin typeface="Century Gothic" panose="020B0502020202020204" pitchFamily="34" charset="0"/>
              </a:rPr>
              <a:t>Q1. </a:t>
            </a:r>
            <a:r>
              <a:rPr lang="en-GB" sz="1200" dirty="0" smtClean="0">
                <a:latin typeface="Century Gothic" panose="020B0502020202020204" pitchFamily="34" charset="0"/>
              </a:rPr>
              <a:t>The raised sections are quite high but the distance between each finger isn’t too large. The thumb imprint is in the correct position and is the right depth to be comfortable. </a:t>
            </a:r>
          </a:p>
          <a:p>
            <a:r>
              <a:rPr lang="en-GB" sz="1200" dirty="0" smtClean="0">
                <a:solidFill>
                  <a:srgbClr val="00CC99"/>
                </a:solidFill>
                <a:latin typeface="Century Gothic" panose="020B0502020202020204" pitchFamily="34" charset="0"/>
              </a:rPr>
              <a:t>Q2. </a:t>
            </a:r>
            <a:r>
              <a:rPr lang="en-GB" sz="1200" dirty="0" smtClean="0">
                <a:latin typeface="Century Gothic" panose="020B0502020202020204" pitchFamily="34" charset="0"/>
              </a:rPr>
              <a:t>The handle fits the length of his palm and doesn’t need to be any longer or shorter. </a:t>
            </a:r>
          </a:p>
          <a:p>
            <a:r>
              <a:rPr lang="en-GB" sz="1200" dirty="0" smtClean="0">
                <a:solidFill>
                  <a:srgbClr val="00CC99"/>
                </a:solidFill>
                <a:latin typeface="Century Gothic" panose="020B0502020202020204" pitchFamily="34" charset="0"/>
              </a:rPr>
              <a:t>Q3. </a:t>
            </a:r>
            <a:r>
              <a:rPr lang="en-GB" sz="1200" dirty="0" smtClean="0">
                <a:latin typeface="Century Gothic" panose="020B0502020202020204" pitchFamily="34" charset="0"/>
              </a:rPr>
              <a:t>The handle is strong and suitable for pressure to be applied when in use.</a:t>
            </a:r>
          </a:p>
          <a:p>
            <a:r>
              <a:rPr lang="en-GB" sz="1200" dirty="0" smtClean="0">
                <a:solidFill>
                  <a:srgbClr val="00CC99"/>
                </a:solidFill>
                <a:latin typeface="Century Gothic" panose="020B0502020202020204" pitchFamily="34" charset="0"/>
              </a:rPr>
              <a:t>Q4. </a:t>
            </a:r>
            <a:r>
              <a:rPr lang="en-GB" sz="1200" dirty="0" smtClean="0">
                <a:latin typeface="Century Gothic" panose="020B0502020202020204" pitchFamily="34" charset="0"/>
              </a:rPr>
              <a:t>Scooping the ice cream was difficult because the handle is wide and hard to get a solid grip on. If it was narrower then it would be much easier and everything would fit where it’s supposed to.</a:t>
            </a:r>
          </a:p>
          <a:p>
            <a:r>
              <a:rPr lang="en-GB" sz="1200" dirty="0" smtClean="0">
                <a:solidFill>
                  <a:srgbClr val="00CC99"/>
                </a:solidFill>
                <a:latin typeface="Century Gothic" panose="020B0502020202020204" pitchFamily="34" charset="0"/>
              </a:rPr>
              <a:t>Q5. </a:t>
            </a:r>
            <a:r>
              <a:rPr lang="en-GB" sz="1200" dirty="0" smtClean="0">
                <a:latin typeface="Century Gothic" panose="020B0502020202020204" pitchFamily="34" charset="0"/>
              </a:rPr>
              <a:t>The scoop needs to be turned to the right more so that it lines up diagonally and you don’t have to turn your hand in order to scoop with the most force you can apply. </a:t>
            </a:r>
          </a:p>
        </p:txBody>
      </p:sp>
      <p:sp>
        <p:nvSpPr>
          <p:cNvPr id="18" name="TextBox 17"/>
          <p:cNvSpPr txBox="1"/>
          <p:nvPr/>
        </p:nvSpPr>
        <p:spPr>
          <a:xfrm>
            <a:off x="280120" y="8024698"/>
            <a:ext cx="5256584" cy="1600438"/>
          </a:xfrm>
          <a:prstGeom prst="rect">
            <a:avLst/>
          </a:prstGeom>
          <a:noFill/>
        </p:spPr>
        <p:txBody>
          <a:bodyPr wrap="square" rtlCol="0">
            <a:spAutoFit/>
          </a:bodyPr>
          <a:lstStyle/>
          <a:p>
            <a:r>
              <a:rPr lang="en-GB" sz="1400" u="sng" dirty="0" smtClean="0">
                <a:latin typeface="Century Gothic" panose="020B0502020202020204" pitchFamily="34" charset="0"/>
              </a:rPr>
              <a:t>SUGGESTED IMPROVEMENTS</a:t>
            </a:r>
          </a:p>
          <a:p>
            <a:pPr marL="285750" indent="-285750">
              <a:buFont typeface="Courier New" panose="02070309020205020404" pitchFamily="49" charset="0"/>
              <a:buChar char="o"/>
            </a:pPr>
            <a:r>
              <a:rPr lang="en-GB" sz="1200" dirty="0" smtClean="0">
                <a:solidFill>
                  <a:srgbClr val="FF0066"/>
                </a:solidFill>
                <a:latin typeface="Century Gothic" panose="020B0502020202020204" pitchFamily="34" charset="0"/>
              </a:rPr>
              <a:t>Change the direction of the scoop so that it isn’t in-line with the thumb indent and the direction that you hold the handle.</a:t>
            </a:r>
          </a:p>
          <a:p>
            <a:pPr marL="285750" indent="-285750">
              <a:buFont typeface="Courier New" panose="02070309020205020404" pitchFamily="49" charset="0"/>
              <a:buChar char="o"/>
            </a:pPr>
            <a:r>
              <a:rPr lang="en-GB" sz="1200" dirty="0" smtClean="0">
                <a:solidFill>
                  <a:srgbClr val="FF0066"/>
                </a:solidFill>
                <a:latin typeface="Century Gothic" panose="020B0502020202020204" pitchFamily="34" charset="0"/>
              </a:rPr>
              <a:t>Make the raised areas lower and make them join together so that it is flowing and smooth. </a:t>
            </a:r>
          </a:p>
          <a:p>
            <a:pPr marL="285750" indent="-285750">
              <a:buFont typeface="Courier New" panose="02070309020205020404" pitchFamily="49" charset="0"/>
              <a:buChar char="o"/>
            </a:pPr>
            <a:r>
              <a:rPr lang="en-GB" sz="1200" dirty="0" smtClean="0">
                <a:solidFill>
                  <a:srgbClr val="FF0066"/>
                </a:solidFill>
                <a:latin typeface="Century Gothic" panose="020B0502020202020204" pitchFamily="34" charset="0"/>
              </a:rPr>
              <a:t>Make the thumb indent and palm grips into one section so that there isn’t a blank gap between them.</a:t>
            </a:r>
          </a:p>
          <a:p>
            <a:pPr marL="285750" indent="-285750">
              <a:buFont typeface="Courier New" panose="02070309020205020404" pitchFamily="49" charset="0"/>
              <a:buChar char="o"/>
            </a:pPr>
            <a:r>
              <a:rPr lang="en-GB" sz="1200" dirty="0" smtClean="0">
                <a:solidFill>
                  <a:srgbClr val="FF0066"/>
                </a:solidFill>
                <a:latin typeface="Century Gothic" panose="020B0502020202020204" pitchFamily="34" charset="0"/>
              </a:rPr>
              <a:t>Add more colours to the design. </a:t>
            </a:r>
          </a:p>
        </p:txBody>
      </p:sp>
      <p:sp>
        <p:nvSpPr>
          <p:cNvPr id="19" name="TextBox 18"/>
          <p:cNvSpPr txBox="1"/>
          <p:nvPr/>
        </p:nvSpPr>
        <p:spPr>
          <a:xfrm>
            <a:off x="4528433" y="7344728"/>
            <a:ext cx="1440319" cy="338554"/>
          </a:xfrm>
          <a:prstGeom prst="rect">
            <a:avLst/>
          </a:prstGeom>
          <a:noFill/>
          <a:ln>
            <a:noFill/>
          </a:ln>
        </p:spPr>
        <p:txBody>
          <a:bodyPr wrap="square" rtlCol="0">
            <a:spAutoFit/>
          </a:bodyPr>
          <a:lstStyle/>
          <a:p>
            <a:r>
              <a:rPr lang="en-GB" sz="1600" dirty="0" smtClean="0">
                <a:latin typeface="Century Gothic" panose="020B0502020202020204" pitchFamily="34" charset="0"/>
              </a:rPr>
              <a:t>WATCH ME</a:t>
            </a:r>
            <a:endParaRPr lang="en-GB" sz="1400" dirty="0">
              <a:latin typeface="Century Gothic" panose="020B0502020202020204" pitchFamily="34" charset="0"/>
            </a:endParaRPr>
          </a:p>
        </p:txBody>
      </p:sp>
      <p:sp>
        <p:nvSpPr>
          <p:cNvPr id="10" name="TextBox 9"/>
          <p:cNvSpPr txBox="1"/>
          <p:nvPr/>
        </p:nvSpPr>
        <p:spPr>
          <a:xfrm>
            <a:off x="5562076" y="7824936"/>
            <a:ext cx="3863060" cy="1785104"/>
          </a:xfrm>
          <a:prstGeom prst="rect">
            <a:avLst/>
          </a:prstGeom>
          <a:noFill/>
        </p:spPr>
        <p:txBody>
          <a:bodyPr wrap="square" rtlCol="0">
            <a:spAutoFit/>
          </a:bodyPr>
          <a:lstStyle/>
          <a:p>
            <a:r>
              <a:rPr lang="en-GB" sz="1400" u="sng" dirty="0" smtClean="0">
                <a:latin typeface="Century Gothic" panose="020B0502020202020204" pitchFamily="34" charset="0"/>
              </a:rPr>
              <a:t>RESPONSE</a:t>
            </a:r>
          </a:p>
          <a:p>
            <a:r>
              <a:rPr lang="en-GB" sz="1200" dirty="0" smtClean="0">
                <a:latin typeface="Century Gothic" panose="020B0502020202020204" pitchFamily="34" charset="0"/>
              </a:rPr>
              <a:t>After giving the scoop to Harry so that he can test it, I can determine that  the current length is suitable, and that the thumb indentation is at the right distance along the handle. </a:t>
            </a:r>
          </a:p>
          <a:p>
            <a:r>
              <a:rPr lang="en-GB" sz="1200" dirty="0" smtClean="0">
                <a:latin typeface="Century Gothic" panose="020B0502020202020204" pitchFamily="34" charset="0"/>
              </a:rPr>
              <a:t>However, the scoop itself needs to be changed direction so that it is at a different angle to the thumb indentation and isn’t directly in line with it to allow for easier scooping.</a:t>
            </a:r>
            <a:endParaRPr lang="en-GB" sz="1200" dirty="0">
              <a:latin typeface="Century Gothic" panose="020B0502020202020204" pitchFamily="34" charset="0"/>
            </a:endParaRPr>
          </a:p>
        </p:txBody>
      </p:sp>
      <p:sp>
        <p:nvSpPr>
          <p:cNvPr id="16" name="TextBox 15"/>
          <p:cNvSpPr txBox="1"/>
          <p:nvPr/>
        </p:nvSpPr>
        <p:spPr>
          <a:xfrm>
            <a:off x="10202876" y="3864496"/>
            <a:ext cx="2664296" cy="2893100"/>
          </a:xfrm>
          <a:prstGeom prst="rect">
            <a:avLst/>
          </a:prstGeom>
          <a:noFill/>
        </p:spPr>
        <p:txBody>
          <a:bodyPr wrap="square" rtlCol="0">
            <a:spAutoFit/>
          </a:bodyPr>
          <a:lstStyle/>
          <a:p>
            <a:r>
              <a:rPr lang="en-GB" sz="1400" u="sng" dirty="0" smtClean="0">
                <a:latin typeface="Century Gothic" panose="020B0502020202020204" pitchFamily="34" charset="0"/>
              </a:rPr>
              <a:t>RESPONSE</a:t>
            </a:r>
          </a:p>
          <a:p>
            <a:r>
              <a:rPr lang="en-GB" sz="1200" dirty="0" smtClean="0">
                <a:latin typeface="Century Gothic" panose="020B0502020202020204" pitchFamily="34" charset="0"/>
              </a:rPr>
              <a:t>From this testing, I have learnt that the index finger support is a key feature to stop the whole hand from slipping because it holds it up higher. </a:t>
            </a:r>
          </a:p>
          <a:p>
            <a:r>
              <a:rPr lang="en-GB" sz="1200" dirty="0" smtClean="0">
                <a:latin typeface="Century Gothic" panose="020B0502020202020204" pitchFamily="34" charset="0"/>
              </a:rPr>
              <a:t>The user had to twist her hand to scoop due to the scoop being directly inline with the thumb indentation. </a:t>
            </a:r>
          </a:p>
          <a:p>
            <a:r>
              <a:rPr lang="en-GB" sz="1200" dirty="0" smtClean="0">
                <a:latin typeface="Century Gothic" panose="020B0502020202020204" pitchFamily="34" charset="0"/>
              </a:rPr>
              <a:t>This testing resulted in the suggested improvement of there being less indentations, but that means individual fingers won’t be supported. </a:t>
            </a:r>
            <a:endParaRPr lang="en-GB" sz="1200" dirty="0">
              <a:latin typeface="Century Gothic" panose="020B0502020202020204" pitchFamily="34" charset="0"/>
            </a:endParaRPr>
          </a:p>
        </p:txBody>
      </p:sp>
      <p:pic>
        <p:nvPicPr>
          <p:cNvPr id="20" name="Picture 6"/>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rot="10800000">
            <a:off x="6933341" y="6168752"/>
            <a:ext cx="2563803" cy="19228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7"/>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rot="10800000">
            <a:off x="9785176" y="7384267"/>
            <a:ext cx="2808312" cy="2106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22" name="Straight Connector 21"/>
          <p:cNvCxnSpPr/>
          <p:nvPr/>
        </p:nvCxnSpPr>
        <p:spPr>
          <a:xfrm>
            <a:off x="4266799" y="768152"/>
            <a:ext cx="0" cy="2401525"/>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4266799" y="3169677"/>
            <a:ext cx="184581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7" idx="1"/>
          </p:cNvCxnSpPr>
          <p:nvPr/>
        </p:nvCxnSpPr>
        <p:spPr>
          <a:xfrm>
            <a:off x="6112609" y="3169677"/>
            <a:ext cx="0" cy="2879139"/>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6112768" y="6048816"/>
            <a:ext cx="403244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41666" y="4512568"/>
            <a:ext cx="6079972"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81179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video>
              <p:cMediaNode vol="80000">
                <p:cTn id="13" fill="hold" display="0">
                  <p:stCondLst>
                    <p:cond delay="indefinite"/>
                  </p:stCondLst>
                </p:cTn>
                <p:tgtEl>
                  <p:spTgt spid="11"/>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664496" y="183377"/>
            <a:ext cx="5400600" cy="584775"/>
          </a:xfrm>
          <a:prstGeom prst="rect">
            <a:avLst/>
          </a:prstGeom>
          <a:noFill/>
        </p:spPr>
        <p:txBody>
          <a:bodyPr wrap="square" rtlCol="0">
            <a:spAutoFit/>
          </a:bodyPr>
          <a:lstStyle/>
          <a:p>
            <a:r>
              <a:rPr lang="en-GB" sz="3200" u="sng" dirty="0" smtClean="0">
                <a:latin typeface="Century Gothic" panose="020B0502020202020204" pitchFamily="34" charset="0"/>
              </a:rPr>
              <a:t>TESTING OF FINAL MODEL</a:t>
            </a:r>
            <a:endParaRPr lang="en-GB" sz="3200" u="sng" dirty="0">
              <a:latin typeface="Century Gothic" panose="020B0502020202020204" pitchFamily="34" charset="0"/>
            </a:endParaRPr>
          </a:p>
        </p:txBody>
      </p:sp>
      <p:sp>
        <p:nvSpPr>
          <p:cNvPr id="2" name="TextBox 1"/>
          <p:cNvSpPr txBox="1"/>
          <p:nvPr/>
        </p:nvSpPr>
        <p:spPr>
          <a:xfrm>
            <a:off x="64096" y="408112"/>
            <a:ext cx="5381517" cy="2708434"/>
          </a:xfrm>
          <a:prstGeom prst="rect">
            <a:avLst/>
          </a:prstGeom>
          <a:noFill/>
        </p:spPr>
        <p:txBody>
          <a:bodyPr wrap="square" rtlCol="0">
            <a:spAutoFit/>
          </a:bodyPr>
          <a:lstStyle/>
          <a:p>
            <a:r>
              <a:rPr lang="en-GB" sz="1400" u="sng" dirty="0" smtClean="0">
                <a:latin typeface="Century Gothic" panose="020B0502020202020204" pitchFamily="34" charset="0"/>
              </a:rPr>
              <a:t>TESTING FEEDBACK</a:t>
            </a:r>
          </a:p>
          <a:p>
            <a:r>
              <a:rPr lang="en-GB" sz="1200" dirty="0" smtClean="0">
                <a:latin typeface="Century Gothic" panose="020B0502020202020204" pitchFamily="34" charset="0"/>
              </a:rPr>
              <a:t>SEB HALE</a:t>
            </a:r>
          </a:p>
          <a:p>
            <a:r>
              <a:rPr lang="en-GB" sz="1200" dirty="0" smtClean="0">
                <a:solidFill>
                  <a:srgbClr val="00CC99"/>
                </a:solidFill>
                <a:latin typeface="Century Gothic" panose="020B0502020202020204" pitchFamily="34" charset="0"/>
              </a:rPr>
              <a:t>Q1. </a:t>
            </a:r>
            <a:r>
              <a:rPr lang="en-GB" sz="1200" dirty="0" smtClean="0">
                <a:latin typeface="Century Gothic" panose="020B0502020202020204" pitchFamily="34" charset="0"/>
              </a:rPr>
              <a:t>Holding it for a while hurt my fingers because they were spread so wide. The indentations should curve around the handle more instead of being in a straight line across it so that it can be held at a more comfortable angle. </a:t>
            </a:r>
          </a:p>
          <a:p>
            <a:r>
              <a:rPr lang="en-GB" sz="1200" dirty="0" smtClean="0">
                <a:solidFill>
                  <a:srgbClr val="00CC99"/>
                </a:solidFill>
                <a:latin typeface="Century Gothic" panose="020B0502020202020204" pitchFamily="34" charset="0"/>
              </a:rPr>
              <a:t>Q2. </a:t>
            </a:r>
            <a:r>
              <a:rPr lang="en-GB" sz="1200" dirty="0" smtClean="0">
                <a:latin typeface="Century Gothic" panose="020B0502020202020204" pitchFamily="34" charset="0"/>
              </a:rPr>
              <a:t>The length could be slightly shorter and fit better into the palm so that the thumb goes directly onto the indent. </a:t>
            </a:r>
          </a:p>
          <a:p>
            <a:r>
              <a:rPr lang="en-GB" sz="1200" dirty="0" smtClean="0">
                <a:solidFill>
                  <a:srgbClr val="00CC99"/>
                </a:solidFill>
                <a:latin typeface="Century Gothic" panose="020B0502020202020204" pitchFamily="34" charset="0"/>
              </a:rPr>
              <a:t>Q3. </a:t>
            </a:r>
            <a:r>
              <a:rPr lang="en-GB" sz="1200" dirty="0" smtClean="0">
                <a:latin typeface="Century Gothic" panose="020B0502020202020204" pitchFamily="34" charset="0"/>
              </a:rPr>
              <a:t>Each finger was supported and force could be applied but it was limited by the size and wideness of the handle. </a:t>
            </a:r>
          </a:p>
          <a:p>
            <a:r>
              <a:rPr lang="en-GB" sz="1200" dirty="0" smtClean="0">
                <a:solidFill>
                  <a:srgbClr val="00CC99"/>
                </a:solidFill>
                <a:latin typeface="Century Gothic" panose="020B0502020202020204" pitchFamily="34" charset="0"/>
              </a:rPr>
              <a:t>Q4. </a:t>
            </a:r>
            <a:r>
              <a:rPr lang="en-GB" sz="1200" dirty="0" smtClean="0">
                <a:latin typeface="Century Gothic" panose="020B0502020202020204" pitchFamily="34" charset="0"/>
              </a:rPr>
              <a:t>The palm grips stopped my palm slipping and all the separation provided a barrier that stopped them moving. </a:t>
            </a:r>
          </a:p>
          <a:p>
            <a:r>
              <a:rPr lang="en-GB" sz="1200" dirty="0" smtClean="0">
                <a:solidFill>
                  <a:srgbClr val="00CC99"/>
                </a:solidFill>
                <a:latin typeface="Century Gothic" panose="020B0502020202020204" pitchFamily="34" charset="0"/>
              </a:rPr>
              <a:t>Q5. </a:t>
            </a:r>
            <a:r>
              <a:rPr lang="en-GB" sz="1200" dirty="0" smtClean="0">
                <a:latin typeface="Century Gothic" panose="020B0502020202020204" pitchFamily="34" charset="0"/>
              </a:rPr>
              <a:t>It’s in the right direction if you pull the scoop towards you but if it was turned slightly then it could be used in a wider variety of ways.  </a:t>
            </a:r>
          </a:p>
        </p:txBody>
      </p:sp>
      <p:sp>
        <p:nvSpPr>
          <p:cNvPr id="7" name="TextBox 6"/>
          <p:cNvSpPr txBox="1"/>
          <p:nvPr/>
        </p:nvSpPr>
        <p:spPr>
          <a:xfrm>
            <a:off x="7336745" y="3741966"/>
            <a:ext cx="1440319" cy="338554"/>
          </a:xfrm>
          <a:prstGeom prst="rect">
            <a:avLst/>
          </a:prstGeom>
          <a:noFill/>
          <a:ln>
            <a:noFill/>
          </a:ln>
        </p:spPr>
        <p:txBody>
          <a:bodyPr wrap="square" rtlCol="0">
            <a:spAutoFit/>
          </a:bodyPr>
          <a:lstStyle/>
          <a:p>
            <a:r>
              <a:rPr lang="en-GB" sz="1600" dirty="0" smtClean="0">
                <a:latin typeface="Century Gothic" panose="020B0502020202020204" pitchFamily="34" charset="0"/>
              </a:rPr>
              <a:t>WATCH ME</a:t>
            </a:r>
            <a:endParaRPr lang="en-GB" sz="1400" dirty="0">
              <a:latin typeface="Century Gothic" panose="020B0502020202020204" pitchFamily="34" charset="0"/>
            </a:endParaRPr>
          </a:p>
        </p:txBody>
      </p:sp>
      <p:sp>
        <p:nvSpPr>
          <p:cNvPr id="5" name="TextBox 4"/>
          <p:cNvSpPr txBox="1"/>
          <p:nvPr/>
        </p:nvSpPr>
        <p:spPr>
          <a:xfrm>
            <a:off x="64096" y="3072408"/>
            <a:ext cx="3926017" cy="1446550"/>
          </a:xfrm>
          <a:prstGeom prst="rect">
            <a:avLst/>
          </a:prstGeom>
          <a:noFill/>
        </p:spPr>
        <p:txBody>
          <a:bodyPr wrap="square" rtlCol="0">
            <a:spAutoFit/>
          </a:bodyPr>
          <a:lstStyle/>
          <a:p>
            <a:r>
              <a:rPr lang="en-GB" sz="1400" u="sng" dirty="0" smtClean="0">
                <a:latin typeface="Century Gothic" panose="020B0502020202020204" pitchFamily="34" charset="0"/>
              </a:rPr>
              <a:t>SUGGESTED</a:t>
            </a:r>
            <a:br>
              <a:rPr lang="en-GB" sz="1400" u="sng" dirty="0" smtClean="0">
                <a:latin typeface="Century Gothic" panose="020B0502020202020204" pitchFamily="34" charset="0"/>
              </a:rPr>
            </a:br>
            <a:r>
              <a:rPr lang="en-GB" sz="1400" u="sng" dirty="0" smtClean="0">
                <a:latin typeface="Century Gothic" panose="020B0502020202020204" pitchFamily="34" charset="0"/>
              </a:rPr>
              <a:t>IMPROVEMENTS</a:t>
            </a:r>
          </a:p>
          <a:p>
            <a:pPr marL="171450" indent="-171450">
              <a:buFont typeface="Courier New" panose="02070309020205020404" pitchFamily="49" charset="0"/>
              <a:buChar char="o"/>
            </a:pPr>
            <a:r>
              <a:rPr lang="en-GB" sz="1200" dirty="0" smtClean="0">
                <a:solidFill>
                  <a:srgbClr val="FF0066"/>
                </a:solidFill>
                <a:latin typeface="Century Gothic" panose="020B0502020202020204" pitchFamily="34" charset="0"/>
              </a:rPr>
              <a:t>Change the direction that the indentations go across the handle to allow the handle to be held at a different angle. </a:t>
            </a:r>
          </a:p>
          <a:p>
            <a:pPr marL="171450" indent="-171450">
              <a:buFont typeface="Courier New" panose="02070309020205020404" pitchFamily="49" charset="0"/>
              <a:buChar char="o"/>
            </a:pPr>
            <a:r>
              <a:rPr lang="en-GB" sz="1200" dirty="0" smtClean="0">
                <a:solidFill>
                  <a:srgbClr val="FF0066"/>
                </a:solidFill>
                <a:latin typeface="Century Gothic" panose="020B0502020202020204" pitchFamily="34" charset="0"/>
              </a:rPr>
              <a:t>Raise the section that the palm grips are on so that it curves into your palm more. </a:t>
            </a:r>
          </a:p>
        </p:txBody>
      </p:sp>
      <p:sp>
        <p:nvSpPr>
          <p:cNvPr id="13" name="TextBox 12"/>
          <p:cNvSpPr txBox="1"/>
          <p:nvPr/>
        </p:nvSpPr>
        <p:spPr>
          <a:xfrm>
            <a:off x="8777064" y="840160"/>
            <a:ext cx="4320480" cy="523220"/>
          </a:xfrm>
          <a:prstGeom prst="rect">
            <a:avLst/>
          </a:prstGeom>
          <a:noFill/>
        </p:spPr>
        <p:txBody>
          <a:bodyPr wrap="square" rtlCol="0">
            <a:spAutoFit/>
          </a:bodyPr>
          <a:lstStyle/>
          <a:p>
            <a:r>
              <a:rPr lang="en-GB" sz="1400" u="sng" dirty="0" smtClean="0">
                <a:latin typeface="Century Gothic" panose="020B0502020202020204" pitchFamily="34" charset="0"/>
              </a:rPr>
              <a:t>COMPARISON AGAINST ORIGINAL PRODUCT.</a:t>
            </a:r>
          </a:p>
          <a:p>
            <a:r>
              <a:rPr lang="en-GB" sz="1400" u="sng" dirty="0" smtClean="0">
                <a:latin typeface="Century Gothic" panose="020B0502020202020204" pitchFamily="34" charset="0"/>
              </a:rPr>
              <a:t> </a:t>
            </a:r>
            <a:endParaRPr lang="en-GB" sz="1400" u="sng" dirty="0">
              <a:latin typeface="Century Gothic" panose="020B0502020202020204" pitchFamily="34" charset="0"/>
            </a:endParaRPr>
          </a:p>
        </p:txBody>
      </p:sp>
      <p:sp>
        <p:nvSpPr>
          <p:cNvPr id="14" name="TextBox 13"/>
          <p:cNvSpPr txBox="1"/>
          <p:nvPr/>
        </p:nvSpPr>
        <p:spPr>
          <a:xfrm>
            <a:off x="8777064" y="1181611"/>
            <a:ext cx="1872208" cy="5078313"/>
          </a:xfrm>
          <a:prstGeom prst="rect">
            <a:avLst/>
          </a:prstGeom>
          <a:noFill/>
        </p:spPr>
        <p:txBody>
          <a:bodyPr wrap="square" rtlCol="0">
            <a:spAutoFit/>
          </a:bodyPr>
          <a:lstStyle/>
          <a:p>
            <a:r>
              <a:rPr lang="en-GB" sz="1200" dirty="0" smtClean="0">
                <a:latin typeface="Century Gothic" panose="020B0502020202020204" pitchFamily="34" charset="0"/>
              </a:rPr>
              <a:t>ORIGINAL</a:t>
            </a:r>
          </a:p>
          <a:p>
            <a:r>
              <a:rPr lang="en-GB" sz="1200" dirty="0" smtClean="0">
                <a:latin typeface="Century Gothic" panose="020B0502020202020204" pitchFamily="34" charset="0"/>
              </a:rPr>
              <a:t>Has no extra support for the users hands. </a:t>
            </a:r>
          </a:p>
          <a:p>
            <a:endParaRPr lang="en-GB" sz="1200" dirty="0">
              <a:latin typeface="Century Gothic" panose="020B0502020202020204" pitchFamily="34" charset="0"/>
            </a:endParaRPr>
          </a:p>
          <a:p>
            <a:endParaRPr lang="en-GB" sz="1200" dirty="0" smtClean="0">
              <a:latin typeface="Century Gothic" panose="020B0502020202020204" pitchFamily="34" charset="0"/>
            </a:endParaRPr>
          </a:p>
          <a:p>
            <a:r>
              <a:rPr lang="en-GB" sz="1200" dirty="0" smtClean="0">
                <a:latin typeface="Century Gothic" panose="020B0502020202020204" pitchFamily="34" charset="0"/>
              </a:rPr>
              <a:t>Made of ABS plastic.</a:t>
            </a:r>
          </a:p>
          <a:p>
            <a:endParaRPr lang="en-GB" sz="1200" dirty="0">
              <a:latin typeface="Century Gothic" panose="020B0502020202020204" pitchFamily="34" charset="0"/>
            </a:endParaRPr>
          </a:p>
          <a:p>
            <a:endParaRPr lang="en-GB" sz="1200" dirty="0" smtClean="0">
              <a:latin typeface="Century Gothic" panose="020B0502020202020204" pitchFamily="34" charset="0"/>
            </a:endParaRPr>
          </a:p>
          <a:p>
            <a:endParaRPr lang="en-GB" sz="1200" dirty="0" smtClean="0">
              <a:latin typeface="Century Gothic" panose="020B0502020202020204" pitchFamily="34" charset="0"/>
            </a:endParaRPr>
          </a:p>
          <a:p>
            <a:r>
              <a:rPr lang="en-GB" sz="1200" dirty="0" smtClean="0">
                <a:latin typeface="Century Gothic" panose="020B0502020202020204" pitchFamily="34" charset="0"/>
              </a:rPr>
              <a:t>Two components joined together around the stainless steel scoop.</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Manufactured by injection moulding.</a:t>
            </a:r>
          </a:p>
          <a:p>
            <a:endParaRPr lang="en-GB" sz="1200" dirty="0">
              <a:latin typeface="Century Gothic" panose="020B0502020202020204" pitchFamily="34" charset="0"/>
            </a:endParaRPr>
          </a:p>
          <a:p>
            <a:endParaRPr lang="en-GB" sz="1200" dirty="0" smtClean="0">
              <a:latin typeface="Century Gothic" panose="020B0502020202020204" pitchFamily="34" charset="0"/>
            </a:endParaRPr>
          </a:p>
          <a:p>
            <a:r>
              <a:rPr lang="en-GB" sz="1200" dirty="0" smtClean="0">
                <a:latin typeface="Century Gothic" panose="020B0502020202020204" pitchFamily="34" charset="0"/>
              </a:rPr>
              <a:t>Very narrow and doesn’t fit into users palm</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Top may snap if too much pressure applied because of the narrow section.</a:t>
            </a:r>
            <a:endParaRPr lang="en-GB" sz="1200" dirty="0">
              <a:latin typeface="Century Gothic" panose="020B0502020202020204" pitchFamily="34" charset="0"/>
            </a:endParaRPr>
          </a:p>
        </p:txBody>
      </p:sp>
      <p:sp>
        <p:nvSpPr>
          <p:cNvPr id="15" name="TextBox 14"/>
          <p:cNvSpPr txBox="1"/>
          <p:nvPr/>
        </p:nvSpPr>
        <p:spPr>
          <a:xfrm>
            <a:off x="10649272" y="1150253"/>
            <a:ext cx="2088232" cy="4893647"/>
          </a:xfrm>
          <a:prstGeom prst="rect">
            <a:avLst/>
          </a:prstGeom>
          <a:noFill/>
        </p:spPr>
        <p:txBody>
          <a:bodyPr wrap="square" rtlCol="0">
            <a:spAutoFit/>
          </a:bodyPr>
          <a:lstStyle/>
          <a:p>
            <a:r>
              <a:rPr lang="en-GB" sz="1200" dirty="0" smtClean="0">
                <a:latin typeface="Century Gothic" panose="020B0502020202020204" pitchFamily="34" charset="0"/>
              </a:rPr>
              <a:t>IMPROVED</a:t>
            </a:r>
          </a:p>
          <a:p>
            <a:r>
              <a:rPr lang="en-GB" sz="1200" dirty="0" smtClean="0">
                <a:latin typeface="Century Gothic" panose="020B0502020202020204" pitchFamily="34" charset="0"/>
              </a:rPr>
              <a:t>Has different indentations that provide individual support for the user.</a:t>
            </a:r>
          </a:p>
          <a:p>
            <a:endParaRPr lang="en-GB" sz="1200" dirty="0">
              <a:latin typeface="Century Gothic" panose="020B0502020202020204" pitchFamily="34" charset="0"/>
            </a:endParaRPr>
          </a:p>
          <a:p>
            <a:r>
              <a:rPr lang="en-GB" sz="1200" dirty="0" smtClean="0">
                <a:latin typeface="Century Gothic" panose="020B0502020202020204" pitchFamily="34" charset="0"/>
              </a:rPr>
              <a:t>Made of ABS plastic with textured silicone along the finger indentations.</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Two components joined together and the stainless steel scoop inserted and sealed in.</a:t>
            </a:r>
          </a:p>
          <a:p>
            <a:endParaRPr lang="en-GB" sz="1200" dirty="0">
              <a:latin typeface="Century Gothic" panose="020B0502020202020204" pitchFamily="34" charset="0"/>
            </a:endParaRPr>
          </a:p>
          <a:p>
            <a:r>
              <a:rPr lang="en-GB" sz="1200" dirty="0" smtClean="0">
                <a:latin typeface="Century Gothic" panose="020B0502020202020204" pitchFamily="34" charset="0"/>
              </a:rPr>
              <a:t>(would be) manufactured by injection moulding.</a:t>
            </a:r>
          </a:p>
          <a:p>
            <a:endParaRPr lang="en-GB" sz="1200" dirty="0">
              <a:latin typeface="Century Gothic" panose="020B0502020202020204" pitchFamily="34" charset="0"/>
            </a:endParaRPr>
          </a:p>
          <a:p>
            <a:r>
              <a:rPr lang="en-GB" sz="1200" dirty="0" smtClean="0">
                <a:latin typeface="Century Gothic" panose="020B0502020202020204" pitchFamily="34" charset="0"/>
              </a:rPr>
              <a:t>Wide and fits comfortably into users palm.</a:t>
            </a:r>
          </a:p>
          <a:p>
            <a:endParaRPr lang="en-GB" sz="1200" dirty="0">
              <a:latin typeface="Century Gothic" panose="020B0502020202020204" pitchFamily="34" charset="0"/>
            </a:endParaRPr>
          </a:p>
          <a:p>
            <a:r>
              <a:rPr lang="en-GB" sz="1200" dirty="0" smtClean="0">
                <a:latin typeface="Century Gothic" panose="020B0502020202020204" pitchFamily="34" charset="0"/>
              </a:rPr>
              <a:t>Strong and durable, will not break due to weak points.</a:t>
            </a:r>
            <a:endParaRPr lang="en-GB" sz="1200" dirty="0">
              <a:latin typeface="Century Gothic" panose="020B0502020202020204" pitchFamily="34" charset="0"/>
            </a:endParaRPr>
          </a:p>
          <a:p>
            <a:endParaRPr lang="en-GB" sz="1200" dirty="0">
              <a:latin typeface="Century Gothic" panose="020B0502020202020204" pitchFamily="34" charset="0"/>
            </a:endParaRPr>
          </a:p>
        </p:txBody>
      </p:sp>
      <p:sp>
        <p:nvSpPr>
          <p:cNvPr id="3" name="TextBox 2"/>
          <p:cNvSpPr txBox="1"/>
          <p:nvPr/>
        </p:nvSpPr>
        <p:spPr>
          <a:xfrm>
            <a:off x="3880520" y="3528844"/>
            <a:ext cx="3600401" cy="1415772"/>
          </a:xfrm>
          <a:prstGeom prst="rect">
            <a:avLst/>
          </a:prstGeom>
          <a:noFill/>
        </p:spPr>
        <p:txBody>
          <a:bodyPr wrap="square" rtlCol="0">
            <a:spAutoFit/>
          </a:bodyPr>
          <a:lstStyle/>
          <a:p>
            <a:r>
              <a:rPr lang="en-GB" sz="1400" u="sng" dirty="0" smtClean="0">
                <a:latin typeface="Century Gothic" panose="020B0502020202020204" pitchFamily="34" charset="0"/>
              </a:rPr>
              <a:t>RESPONSE</a:t>
            </a:r>
          </a:p>
          <a:p>
            <a:r>
              <a:rPr lang="en-GB" sz="1200" dirty="0" smtClean="0">
                <a:latin typeface="Century Gothic" panose="020B0502020202020204" pitchFamily="34" charset="0"/>
              </a:rPr>
              <a:t>From this testing, I can say that supporting individual fingers is a key feature of my design but I should make them smaller because they are too large and it’s a struggle for people to get their fingers around them.</a:t>
            </a:r>
          </a:p>
          <a:p>
            <a:r>
              <a:rPr lang="en-GB" sz="1200" dirty="0" smtClean="0">
                <a:latin typeface="Century Gothic" panose="020B0502020202020204" pitchFamily="34" charset="0"/>
              </a:rPr>
              <a:t> </a:t>
            </a:r>
            <a:endParaRPr lang="en-GB" sz="1200" dirty="0">
              <a:latin typeface="Century Gothic" panose="020B0502020202020204" pitchFamily="34" charset="0"/>
            </a:endParaRPr>
          </a:p>
        </p:txBody>
      </p:sp>
      <p:pic>
        <p:nvPicPr>
          <p:cNvPr id="16" name="Picture 2"/>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5359" r="8413" b="11087"/>
          <a:stretch/>
        </p:blipFill>
        <p:spPr bwMode="auto">
          <a:xfrm rot="5400000">
            <a:off x="6034906" y="6442486"/>
            <a:ext cx="1964368" cy="16646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3"/>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13955" t="-100" r="2001" b="-611"/>
          <a:stretch/>
        </p:blipFill>
        <p:spPr bwMode="auto">
          <a:xfrm rot="5400000">
            <a:off x="8082887" y="6410679"/>
            <a:ext cx="1944775" cy="1747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608712" y="4728593"/>
            <a:ext cx="3163887" cy="14176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688832" y="8412090"/>
            <a:ext cx="2952750" cy="977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IMG_2116.MO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11"/>
          <a:stretch>
            <a:fillRect/>
          </a:stretch>
        </p:blipFill>
        <p:spPr>
          <a:xfrm rot="5400000">
            <a:off x="5397427" y="1273812"/>
            <a:ext cx="2870843" cy="1872207"/>
          </a:xfrm>
          <a:prstGeom prst="rect">
            <a:avLst/>
          </a:prstGeom>
        </p:spPr>
      </p:pic>
      <p:pic>
        <p:nvPicPr>
          <p:cNvPr id="8" name="IMG_2117.MOV">
            <a:hlinkClick r:id="" action="ppaction://media"/>
          </p:cNvPr>
          <p:cNvPicPr>
            <a:picLocks noChangeAspect="1"/>
          </p:cNvPicPr>
          <p:nvPr>
            <a:videoFile r:link="rId4"/>
            <p:extLst>
              <p:ext uri="{DAA4B4D4-6D71-4841-9C94-3DE7FCFB9230}">
                <p14:media xmlns:p14="http://schemas.microsoft.com/office/powerpoint/2010/main" r:embed="rId3"/>
              </p:ext>
            </p:extLst>
          </p:nvPr>
        </p:nvPicPr>
        <p:blipFill>
          <a:blip r:embed="rId12"/>
          <a:stretch>
            <a:fillRect/>
          </a:stretch>
        </p:blipFill>
        <p:spPr>
          <a:xfrm rot="5400000">
            <a:off x="-316295" y="5233777"/>
            <a:ext cx="2683518" cy="1778719"/>
          </a:xfrm>
          <a:prstGeom prst="rect">
            <a:avLst/>
          </a:prstGeom>
        </p:spPr>
      </p:pic>
      <p:sp>
        <p:nvSpPr>
          <p:cNvPr id="18" name="TextBox 17"/>
          <p:cNvSpPr txBox="1"/>
          <p:nvPr/>
        </p:nvSpPr>
        <p:spPr>
          <a:xfrm>
            <a:off x="351969" y="7486382"/>
            <a:ext cx="1440319" cy="338554"/>
          </a:xfrm>
          <a:prstGeom prst="rect">
            <a:avLst/>
          </a:prstGeom>
          <a:noFill/>
          <a:ln>
            <a:noFill/>
          </a:ln>
        </p:spPr>
        <p:txBody>
          <a:bodyPr wrap="square" rtlCol="0">
            <a:spAutoFit/>
          </a:bodyPr>
          <a:lstStyle/>
          <a:p>
            <a:r>
              <a:rPr lang="en-GB" sz="1600" dirty="0" smtClean="0">
                <a:latin typeface="Century Gothic" panose="020B0502020202020204" pitchFamily="34" charset="0"/>
              </a:rPr>
              <a:t>WATCH ME</a:t>
            </a:r>
            <a:endParaRPr lang="en-GB" sz="1400" dirty="0">
              <a:latin typeface="Century Gothic" panose="020B0502020202020204" pitchFamily="34" charset="0"/>
            </a:endParaRPr>
          </a:p>
        </p:txBody>
      </p:sp>
      <p:pic>
        <p:nvPicPr>
          <p:cNvPr id="19" name="Picture 8"/>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rot="10800000">
            <a:off x="10289233" y="7830664"/>
            <a:ext cx="2200607" cy="16504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 name="TextBox 22"/>
          <p:cNvSpPr txBox="1"/>
          <p:nvPr/>
        </p:nvSpPr>
        <p:spPr>
          <a:xfrm>
            <a:off x="136104" y="7824936"/>
            <a:ext cx="3348295" cy="1631216"/>
          </a:xfrm>
          <a:prstGeom prst="rect">
            <a:avLst/>
          </a:prstGeom>
          <a:noFill/>
        </p:spPr>
        <p:txBody>
          <a:bodyPr wrap="square" rtlCol="0">
            <a:spAutoFit/>
          </a:bodyPr>
          <a:lstStyle/>
          <a:p>
            <a:r>
              <a:rPr lang="en-GB" sz="1400" u="sng" dirty="0" smtClean="0">
                <a:latin typeface="Century Gothic" panose="020B0502020202020204" pitchFamily="34" charset="0"/>
              </a:rPr>
              <a:t>SUGGESTED</a:t>
            </a:r>
            <a:br>
              <a:rPr lang="en-GB" sz="1400" u="sng" dirty="0" smtClean="0">
                <a:latin typeface="Century Gothic" panose="020B0502020202020204" pitchFamily="34" charset="0"/>
              </a:rPr>
            </a:br>
            <a:r>
              <a:rPr lang="en-GB" sz="1400" u="sng" dirty="0" smtClean="0">
                <a:latin typeface="Century Gothic" panose="020B0502020202020204" pitchFamily="34" charset="0"/>
              </a:rPr>
              <a:t>IMPROVEMENTS</a:t>
            </a:r>
          </a:p>
          <a:p>
            <a:pPr marL="171450" indent="-171450">
              <a:buFont typeface="Courier New" panose="02070309020205020404" pitchFamily="49" charset="0"/>
              <a:buChar char="o"/>
            </a:pPr>
            <a:r>
              <a:rPr lang="en-GB" sz="1200" dirty="0" smtClean="0">
                <a:solidFill>
                  <a:srgbClr val="FF0066"/>
                </a:solidFill>
                <a:latin typeface="Century Gothic" panose="020B0502020202020204" pitchFamily="34" charset="0"/>
              </a:rPr>
              <a:t>Change the direction that the indentations go across the handle to allow the handle to be held at a different angle. </a:t>
            </a:r>
          </a:p>
          <a:p>
            <a:pPr marL="171450" indent="-171450">
              <a:buFont typeface="Courier New" panose="02070309020205020404" pitchFamily="49" charset="0"/>
              <a:buChar char="o"/>
            </a:pPr>
            <a:r>
              <a:rPr lang="en-GB" sz="1200" dirty="0" smtClean="0">
                <a:solidFill>
                  <a:srgbClr val="FF0066"/>
                </a:solidFill>
                <a:latin typeface="Century Gothic" panose="020B0502020202020204" pitchFamily="34" charset="0"/>
              </a:rPr>
              <a:t>Raise the section that the palm grips are on so that it curves into your palm more. </a:t>
            </a:r>
          </a:p>
        </p:txBody>
      </p:sp>
      <p:pic>
        <p:nvPicPr>
          <p:cNvPr id="24" name="Picture 4"/>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t="23174"/>
          <a:stretch/>
        </p:blipFill>
        <p:spPr bwMode="auto">
          <a:xfrm>
            <a:off x="2565358" y="4858201"/>
            <a:ext cx="2899338" cy="16705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3277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video>
              <p:cMediaNode vol="80000">
                <p:cTn id="13" fill="hold" display="0">
                  <p:stCondLst>
                    <p:cond delay="indefinite"/>
                  </p:stCondLst>
                </p:cTn>
                <p:tgtEl>
                  <p:spTgt spid="8"/>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858746" y="-23936"/>
            <a:ext cx="2880320" cy="584775"/>
          </a:xfrm>
          <a:prstGeom prst="rect">
            <a:avLst/>
          </a:prstGeom>
          <a:noFill/>
        </p:spPr>
        <p:txBody>
          <a:bodyPr wrap="square" rtlCol="0">
            <a:spAutoFit/>
          </a:bodyPr>
          <a:lstStyle/>
          <a:p>
            <a:r>
              <a:rPr lang="en-GB" sz="3200" u="sng" dirty="0" smtClean="0">
                <a:latin typeface="Century Gothic" panose="020B0502020202020204" pitchFamily="34" charset="0"/>
              </a:rPr>
              <a:t>EVALUATION</a:t>
            </a:r>
            <a:endParaRPr lang="en-GB" sz="3200" u="sng" dirty="0">
              <a:latin typeface="Century Gothic" panose="020B0502020202020204" pitchFamily="34" charset="0"/>
            </a:endParaRPr>
          </a:p>
        </p:txBody>
      </p:sp>
      <p:sp>
        <p:nvSpPr>
          <p:cNvPr id="10" name="TextBox 9"/>
          <p:cNvSpPr txBox="1"/>
          <p:nvPr/>
        </p:nvSpPr>
        <p:spPr>
          <a:xfrm>
            <a:off x="474170" y="625888"/>
            <a:ext cx="2440360" cy="1277273"/>
          </a:xfrm>
          <a:prstGeom prst="rect">
            <a:avLst/>
          </a:prstGeom>
          <a:solidFill>
            <a:schemeClr val="bg1"/>
          </a:solidFill>
          <a:ln>
            <a:solidFill>
              <a:srgbClr val="FF0066"/>
            </a:solidFill>
          </a:ln>
        </p:spPr>
        <p:txBody>
          <a:bodyPr wrap="square" rtlCol="0">
            <a:spAutoFit/>
          </a:bodyPr>
          <a:lstStyle/>
          <a:p>
            <a:r>
              <a:rPr lang="en-GB" sz="1100" dirty="0" smtClean="0">
                <a:latin typeface="Century Gothic" panose="020B0502020202020204" pitchFamily="34" charset="0"/>
              </a:rPr>
              <a:t>ERGONOMICS</a:t>
            </a:r>
          </a:p>
          <a:p>
            <a:pPr marL="171450" indent="-171450">
              <a:buFont typeface="Arial" panose="020B0604020202020204" pitchFamily="34" charset="0"/>
              <a:buChar char="•"/>
            </a:pPr>
            <a:r>
              <a:rPr lang="en-GB" sz="1100" dirty="0" smtClean="0">
                <a:latin typeface="Century Gothic" panose="020B0502020202020204" pitchFamily="34" charset="0"/>
              </a:rPr>
              <a:t>E1- Needs to be comfortable to hold when applying force to scoop with.</a:t>
            </a:r>
          </a:p>
          <a:p>
            <a:pPr marL="171450" indent="-171450">
              <a:buFont typeface="Arial" panose="020B0604020202020204" pitchFamily="34" charset="0"/>
              <a:buChar char="•"/>
            </a:pPr>
            <a:r>
              <a:rPr lang="en-GB" sz="1100" dirty="0" smtClean="0">
                <a:solidFill>
                  <a:srgbClr val="00B0F0"/>
                </a:solidFill>
                <a:latin typeface="Century Gothic" panose="020B0502020202020204" pitchFamily="34" charset="0"/>
              </a:rPr>
              <a:t>E2- Should have some sort of indentation that lets the user hold it securely.</a:t>
            </a:r>
          </a:p>
        </p:txBody>
      </p:sp>
      <p:sp>
        <p:nvSpPr>
          <p:cNvPr id="11" name="TextBox 10"/>
          <p:cNvSpPr txBox="1"/>
          <p:nvPr/>
        </p:nvSpPr>
        <p:spPr>
          <a:xfrm>
            <a:off x="477685" y="2007384"/>
            <a:ext cx="2436845" cy="1785104"/>
          </a:xfrm>
          <a:prstGeom prst="rect">
            <a:avLst/>
          </a:prstGeom>
          <a:noFill/>
          <a:ln>
            <a:solidFill>
              <a:srgbClr val="FF0066"/>
            </a:solidFill>
          </a:ln>
        </p:spPr>
        <p:txBody>
          <a:bodyPr wrap="square" rtlCol="0">
            <a:spAutoFit/>
          </a:bodyPr>
          <a:lstStyle/>
          <a:p>
            <a:r>
              <a:rPr lang="en-GB" sz="1100" dirty="0" smtClean="0">
                <a:latin typeface="Century Gothic" panose="020B0502020202020204" pitchFamily="34" charset="0"/>
              </a:rPr>
              <a:t>AESTHETICS</a:t>
            </a:r>
          </a:p>
          <a:p>
            <a:pPr marL="171450" indent="-171450">
              <a:buFont typeface="Arial" panose="020B0604020202020204" pitchFamily="34" charset="0"/>
              <a:buChar char="•"/>
            </a:pPr>
            <a:r>
              <a:rPr lang="en-GB" sz="1100" dirty="0" smtClean="0">
                <a:solidFill>
                  <a:srgbClr val="00B0F0"/>
                </a:solidFill>
                <a:latin typeface="Century Gothic" panose="020B0502020202020204" pitchFamily="34" charset="0"/>
              </a:rPr>
              <a:t>A1- The design should be stylish and modern so that it appeals to the target market but it also needs to remain practical.</a:t>
            </a:r>
          </a:p>
          <a:p>
            <a:pPr marL="171450" indent="-171450">
              <a:buFont typeface="Arial" panose="020B0604020202020204" pitchFamily="34" charset="0"/>
              <a:buChar char="•"/>
            </a:pPr>
            <a:r>
              <a:rPr lang="en-GB" sz="1100" dirty="0" smtClean="0">
                <a:latin typeface="Century Gothic" panose="020B0502020202020204" pitchFamily="34" charset="0"/>
              </a:rPr>
              <a:t>A2- It needs to have a well co-ordinated colour scheme to make it eye catching and look professional. </a:t>
            </a:r>
          </a:p>
        </p:txBody>
      </p:sp>
      <p:sp>
        <p:nvSpPr>
          <p:cNvPr id="12" name="TextBox 11"/>
          <p:cNvSpPr txBox="1"/>
          <p:nvPr/>
        </p:nvSpPr>
        <p:spPr>
          <a:xfrm>
            <a:off x="9281120" y="625888"/>
            <a:ext cx="2808312" cy="2292935"/>
          </a:xfrm>
          <a:prstGeom prst="rect">
            <a:avLst/>
          </a:prstGeom>
          <a:noFill/>
          <a:ln>
            <a:solidFill>
              <a:srgbClr val="FF0066"/>
            </a:solidFill>
          </a:ln>
        </p:spPr>
        <p:txBody>
          <a:bodyPr wrap="square" rtlCol="0">
            <a:spAutoFit/>
          </a:bodyPr>
          <a:lstStyle/>
          <a:p>
            <a:r>
              <a:rPr lang="en-GB" sz="1100" dirty="0" smtClean="0">
                <a:latin typeface="Century Gothic" panose="020B0502020202020204" pitchFamily="34" charset="0"/>
              </a:rPr>
              <a:t>PRACTICALITY</a:t>
            </a:r>
          </a:p>
          <a:p>
            <a:pPr marL="171450" indent="-171450">
              <a:buFont typeface="Arial" pitchFamily="34" charset="0"/>
              <a:buChar char="•"/>
            </a:pPr>
            <a:r>
              <a:rPr lang="en-GB" sz="1100" dirty="0" smtClean="0">
                <a:latin typeface="Century Gothic" panose="020B0502020202020204" pitchFamily="34" charset="0"/>
              </a:rPr>
              <a:t>P1- Should be easily storable (be able to fit in a cutlery drawer or maybe hang up)</a:t>
            </a:r>
          </a:p>
          <a:p>
            <a:pPr marL="171450" indent="-171450">
              <a:buFont typeface="Arial" pitchFamily="34" charset="0"/>
              <a:buChar char="•"/>
            </a:pPr>
            <a:r>
              <a:rPr lang="en-GB" sz="1100" dirty="0" smtClean="0">
                <a:latin typeface="Century Gothic" panose="020B0502020202020204" pitchFamily="34" charset="0"/>
              </a:rPr>
              <a:t>P2- Should be dishwasher safe and therefore be made out of a material that won’t be damaged if it’s placed in the dishwasher.</a:t>
            </a:r>
          </a:p>
          <a:p>
            <a:pPr marL="171450" indent="-171450">
              <a:buFont typeface="Arial" pitchFamily="34" charset="0"/>
              <a:buChar char="•"/>
            </a:pPr>
            <a:r>
              <a:rPr lang="en-GB" sz="1100" dirty="0" smtClean="0">
                <a:solidFill>
                  <a:srgbClr val="00B0F0"/>
                </a:solidFill>
                <a:latin typeface="Century Gothic" panose="020B0502020202020204" pitchFamily="34" charset="0"/>
              </a:rPr>
              <a:t>P3- It shouldn’t be so heavy that it compromises the functionality (making it difficult to use the scoop for a long period of time if lots of ice cream needs to be served)</a:t>
            </a:r>
          </a:p>
        </p:txBody>
      </p:sp>
      <p:sp>
        <p:nvSpPr>
          <p:cNvPr id="13" name="TextBox 12"/>
          <p:cNvSpPr txBox="1"/>
          <p:nvPr/>
        </p:nvSpPr>
        <p:spPr>
          <a:xfrm>
            <a:off x="3058546" y="624136"/>
            <a:ext cx="2880320" cy="2292935"/>
          </a:xfrm>
          <a:prstGeom prst="rect">
            <a:avLst/>
          </a:prstGeom>
          <a:noFill/>
          <a:ln>
            <a:solidFill>
              <a:srgbClr val="FF0066"/>
            </a:solidFill>
          </a:ln>
        </p:spPr>
        <p:txBody>
          <a:bodyPr wrap="square" rtlCol="0">
            <a:spAutoFit/>
          </a:bodyPr>
          <a:lstStyle/>
          <a:p>
            <a:r>
              <a:rPr lang="en-GB" sz="1100" dirty="0" smtClean="0">
                <a:latin typeface="Century Gothic" panose="020B0502020202020204" pitchFamily="34" charset="0"/>
              </a:rPr>
              <a:t>MATERIALS</a:t>
            </a:r>
          </a:p>
          <a:p>
            <a:pPr marL="171450" indent="-171450">
              <a:buFont typeface="Arial" pitchFamily="34" charset="0"/>
              <a:buChar char="•"/>
            </a:pPr>
            <a:r>
              <a:rPr lang="en-GB" sz="1100" dirty="0" smtClean="0">
                <a:latin typeface="Century Gothic" panose="020B0502020202020204" pitchFamily="34" charset="0"/>
              </a:rPr>
              <a:t>MAT1- The materials should be as environmentally friendly as possible by being recyclable or biodegradable.</a:t>
            </a:r>
          </a:p>
          <a:p>
            <a:pPr marL="171450" indent="-171450">
              <a:buFont typeface="Arial" pitchFamily="34" charset="0"/>
              <a:buChar char="•"/>
            </a:pPr>
            <a:r>
              <a:rPr lang="en-GB" sz="1100" dirty="0" smtClean="0">
                <a:latin typeface="Century Gothic" panose="020B0502020202020204" pitchFamily="34" charset="0"/>
              </a:rPr>
              <a:t>MAT2- The spoon should be heat resistant so that it doesn’t melt if it’s accidentally placed on a hot surface or comes in contact with something hot. </a:t>
            </a:r>
          </a:p>
          <a:p>
            <a:pPr marL="171450" indent="-171450">
              <a:buFont typeface="Arial" pitchFamily="34" charset="0"/>
              <a:buChar char="•"/>
            </a:pPr>
            <a:r>
              <a:rPr lang="en-GB" sz="1100" dirty="0" smtClean="0">
                <a:solidFill>
                  <a:srgbClr val="00B0F0"/>
                </a:solidFill>
                <a:latin typeface="Century Gothic" panose="020B0502020202020204" pitchFamily="34" charset="0"/>
              </a:rPr>
              <a:t>MAT3- The materials used should provide grip and prevent the users hands from slipping.</a:t>
            </a:r>
            <a:endParaRPr lang="en-GB" sz="1100" dirty="0">
              <a:solidFill>
                <a:srgbClr val="00B0F0"/>
              </a:solidFill>
              <a:latin typeface="Century Gothic" panose="020B0502020202020204" pitchFamily="34" charset="0"/>
            </a:endParaRPr>
          </a:p>
        </p:txBody>
      </p:sp>
      <p:sp>
        <p:nvSpPr>
          <p:cNvPr id="14" name="TextBox 13"/>
          <p:cNvSpPr txBox="1"/>
          <p:nvPr/>
        </p:nvSpPr>
        <p:spPr>
          <a:xfrm>
            <a:off x="6082881" y="625888"/>
            <a:ext cx="3027379" cy="938719"/>
          </a:xfrm>
          <a:prstGeom prst="rect">
            <a:avLst/>
          </a:prstGeom>
          <a:noFill/>
          <a:ln>
            <a:solidFill>
              <a:srgbClr val="FF0066"/>
            </a:solidFill>
          </a:ln>
        </p:spPr>
        <p:txBody>
          <a:bodyPr wrap="square" rtlCol="0">
            <a:spAutoFit/>
          </a:bodyPr>
          <a:lstStyle/>
          <a:p>
            <a:r>
              <a:rPr lang="en-GB" sz="1100" dirty="0" smtClean="0">
                <a:latin typeface="Century Gothic" panose="020B0502020202020204" pitchFamily="34" charset="0"/>
              </a:rPr>
              <a:t>SIZE</a:t>
            </a:r>
          </a:p>
          <a:p>
            <a:pPr marL="171450" indent="-171450">
              <a:buFont typeface="Arial" panose="020B0604020202020204" pitchFamily="34" charset="0"/>
              <a:buChar char="•"/>
            </a:pPr>
            <a:r>
              <a:rPr lang="en-GB" sz="1100" dirty="0" smtClean="0">
                <a:solidFill>
                  <a:srgbClr val="00B0F0"/>
                </a:solidFill>
                <a:latin typeface="Century Gothic" panose="020B0502020202020204" pitchFamily="34" charset="0"/>
              </a:rPr>
              <a:t>SI1- The handle needs to be long enough so that the user can apply force</a:t>
            </a:r>
          </a:p>
          <a:p>
            <a:pPr marL="171450" indent="-171450">
              <a:buFont typeface="Arial" panose="020B0604020202020204" pitchFamily="34" charset="0"/>
              <a:buChar char="•"/>
            </a:pPr>
            <a:r>
              <a:rPr lang="en-GB" sz="1100" dirty="0" smtClean="0">
                <a:latin typeface="Century Gothic" panose="020B0502020202020204" pitchFamily="34" charset="0"/>
              </a:rPr>
              <a:t>S2- Should fit a range of hand sizes.</a:t>
            </a:r>
            <a:endParaRPr lang="en-GB" sz="1100" dirty="0">
              <a:latin typeface="Century Gothic" panose="020B0502020202020204" pitchFamily="34" charset="0"/>
            </a:endParaRPr>
          </a:p>
        </p:txBody>
      </p:sp>
      <p:sp>
        <p:nvSpPr>
          <p:cNvPr id="16" name="TextBox 15"/>
          <p:cNvSpPr txBox="1"/>
          <p:nvPr/>
        </p:nvSpPr>
        <p:spPr>
          <a:xfrm>
            <a:off x="9281120" y="3094015"/>
            <a:ext cx="2778426" cy="1107996"/>
          </a:xfrm>
          <a:prstGeom prst="rect">
            <a:avLst/>
          </a:prstGeom>
          <a:noFill/>
          <a:ln>
            <a:solidFill>
              <a:srgbClr val="FF0066"/>
            </a:solidFill>
          </a:ln>
        </p:spPr>
        <p:txBody>
          <a:bodyPr wrap="square" rtlCol="0">
            <a:spAutoFit/>
          </a:bodyPr>
          <a:lstStyle/>
          <a:p>
            <a:r>
              <a:rPr lang="en-GB" sz="1100" dirty="0" smtClean="0">
                <a:latin typeface="Century Gothic" panose="020B0502020202020204" pitchFamily="34" charset="0"/>
              </a:rPr>
              <a:t>FUNCTION</a:t>
            </a:r>
          </a:p>
          <a:p>
            <a:pPr marL="171450" indent="-171450">
              <a:buFont typeface="Arial" panose="020B0604020202020204" pitchFamily="34" charset="0"/>
              <a:buChar char="•"/>
            </a:pPr>
            <a:r>
              <a:rPr lang="en-GB" sz="1100" dirty="0" smtClean="0">
                <a:latin typeface="Century Gothic" panose="020B0502020202020204" pitchFamily="34" charset="0"/>
              </a:rPr>
              <a:t>F1- Needs to scoop ice cream effectively</a:t>
            </a:r>
          </a:p>
          <a:p>
            <a:pPr marL="171450" indent="-171450">
              <a:buFont typeface="Arial" panose="020B0604020202020204" pitchFamily="34" charset="0"/>
              <a:buChar char="•"/>
            </a:pPr>
            <a:r>
              <a:rPr lang="en-GB" sz="1100" dirty="0" smtClean="0">
                <a:latin typeface="Century Gothic" panose="020B0502020202020204" pitchFamily="34" charset="0"/>
              </a:rPr>
              <a:t>F2- Should produce similar sized scoops each time so that portions are fair and not massively different.</a:t>
            </a:r>
          </a:p>
        </p:txBody>
      </p:sp>
      <p:sp>
        <p:nvSpPr>
          <p:cNvPr id="17" name="TextBox 16"/>
          <p:cNvSpPr txBox="1"/>
          <p:nvPr/>
        </p:nvSpPr>
        <p:spPr>
          <a:xfrm>
            <a:off x="6085925" y="1704256"/>
            <a:ext cx="3024336" cy="2123658"/>
          </a:xfrm>
          <a:prstGeom prst="rect">
            <a:avLst/>
          </a:prstGeom>
          <a:noFill/>
          <a:ln>
            <a:solidFill>
              <a:srgbClr val="FF0066"/>
            </a:solidFill>
          </a:ln>
        </p:spPr>
        <p:txBody>
          <a:bodyPr wrap="square" rtlCol="0">
            <a:spAutoFit/>
          </a:bodyPr>
          <a:lstStyle/>
          <a:p>
            <a:r>
              <a:rPr lang="en-GB" sz="1100" dirty="0" smtClean="0">
                <a:latin typeface="Century Gothic" panose="020B0502020202020204" pitchFamily="34" charset="0"/>
              </a:rPr>
              <a:t>MANUFACTURING</a:t>
            </a:r>
          </a:p>
          <a:p>
            <a:pPr marL="171450" indent="-171450">
              <a:buFont typeface="Arial" pitchFamily="34" charset="0"/>
              <a:buChar char="•"/>
            </a:pPr>
            <a:r>
              <a:rPr lang="en-GB" sz="1100" dirty="0" smtClean="0">
                <a:latin typeface="Century Gothic" panose="020B0502020202020204" pitchFamily="34" charset="0"/>
              </a:rPr>
              <a:t>MAN1- The handle should be manufactured through injection moulding.</a:t>
            </a:r>
          </a:p>
          <a:p>
            <a:pPr marL="171450" indent="-171450">
              <a:buFont typeface="Arial" pitchFamily="34" charset="0"/>
              <a:buChar char="•"/>
            </a:pPr>
            <a:r>
              <a:rPr lang="en-GB" sz="1100" dirty="0" smtClean="0">
                <a:latin typeface="Century Gothic" panose="020B0502020202020204" pitchFamily="34" charset="0"/>
              </a:rPr>
              <a:t>MAN2- The manufacture of each spoon needs to be carefully quality checked throughout the process to ensure that each one is of a high standard and has a long product life.</a:t>
            </a:r>
          </a:p>
          <a:p>
            <a:pPr marL="171450" indent="-171450">
              <a:buFont typeface="Arial" pitchFamily="34" charset="0"/>
              <a:buChar char="•"/>
            </a:pPr>
            <a:r>
              <a:rPr lang="en-GB" sz="1100" dirty="0" smtClean="0">
                <a:latin typeface="Century Gothic" panose="020B0502020202020204" pitchFamily="34" charset="0"/>
              </a:rPr>
              <a:t>MAN3- Should be batch produced to make a large amount of spoons in a shorter time. </a:t>
            </a:r>
            <a:endParaRPr lang="en-GB" sz="1100" dirty="0">
              <a:latin typeface="Century Gothic" panose="020B0502020202020204" pitchFamily="34" charset="0"/>
            </a:endParaRPr>
          </a:p>
        </p:txBody>
      </p:sp>
      <p:sp>
        <p:nvSpPr>
          <p:cNvPr id="20" name="TextBox 19"/>
          <p:cNvSpPr txBox="1"/>
          <p:nvPr/>
        </p:nvSpPr>
        <p:spPr>
          <a:xfrm>
            <a:off x="410546" y="4549150"/>
            <a:ext cx="2503984" cy="938719"/>
          </a:xfrm>
          <a:prstGeom prst="rect">
            <a:avLst/>
          </a:prstGeom>
          <a:noFill/>
          <a:ln>
            <a:solidFill>
              <a:srgbClr val="00CC99"/>
            </a:solidFill>
          </a:ln>
        </p:spPr>
        <p:txBody>
          <a:bodyPr wrap="square" rtlCol="0">
            <a:spAutoFit/>
          </a:bodyPr>
          <a:lstStyle/>
          <a:p>
            <a:r>
              <a:rPr lang="en-GB" sz="1100" dirty="0" smtClean="0">
                <a:latin typeface="Century Gothic" panose="020B0502020202020204" pitchFamily="34" charset="0"/>
              </a:rPr>
              <a:t>ERGONOMICS</a:t>
            </a:r>
          </a:p>
          <a:p>
            <a:r>
              <a:rPr lang="en-GB" sz="1100" dirty="0" smtClean="0">
                <a:latin typeface="Century Gothic" panose="020B0502020202020204" pitchFamily="34" charset="0"/>
              </a:rPr>
              <a:t>The added silicone makes it softer to hold.</a:t>
            </a:r>
          </a:p>
          <a:p>
            <a:r>
              <a:rPr lang="en-GB" sz="1100" dirty="0" smtClean="0">
                <a:latin typeface="Century Gothic" panose="020B0502020202020204" pitchFamily="34" charset="0"/>
              </a:rPr>
              <a:t>Individual indentations for the fingers provides support.</a:t>
            </a:r>
          </a:p>
        </p:txBody>
      </p:sp>
      <p:sp>
        <p:nvSpPr>
          <p:cNvPr id="21" name="TextBox 20"/>
          <p:cNvSpPr txBox="1"/>
          <p:nvPr/>
        </p:nvSpPr>
        <p:spPr>
          <a:xfrm>
            <a:off x="410546" y="5629270"/>
            <a:ext cx="2503984" cy="2123658"/>
          </a:xfrm>
          <a:prstGeom prst="rect">
            <a:avLst/>
          </a:prstGeom>
          <a:noFill/>
          <a:ln>
            <a:solidFill>
              <a:srgbClr val="00CC99"/>
            </a:solidFill>
          </a:ln>
        </p:spPr>
        <p:txBody>
          <a:bodyPr wrap="square" rtlCol="0">
            <a:spAutoFit/>
          </a:bodyPr>
          <a:lstStyle/>
          <a:p>
            <a:r>
              <a:rPr lang="en-GB" sz="1100" dirty="0" smtClean="0">
                <a:latin typeface="Century Gothic" panose="020B0502020202020204" pitchFamily="34" charset="0"/>
              </a:rPr>
              <a:t>AESTHETICS</a:t>
            </a:r>
          </a:p>
          <a:p>
            <a:r>
              <a:rPr lang="en-GB" sz="1100" dirty="0" smtClean="0">
                <a:latin typeface="Century Gothic" panose="020B0502020202020204" pitchFamily="34" charset="0"/>
              </a:rPr>
              <a:t>The curves on the handle make it look modern and appealing  and the design doesn’t compromise the functionality. </a:t>
            </a:r>
          </a:p>
          <a:p>
            <a:r>
              <a:rPr lang="en-GB" sz="1100" dirty="0" smtClean="0">
                <a:latin typeface="Century Gothic" panose="020B0502020202020204" pitchFamily="34" charset="0"/>
              </a:rPr>
              <a:t>The colours used would be bright and eye-catching, the prototype was just one block colour but the real product would have multiple colours and be contrasting between the indentations and main handle.</a:t>
            </a:r>
          </a:p>
        </p:txBody>
      </p:sp>
      <p:sp>
        <p:nvSpPr>
          <p:cNvPr id="22" name="TextBox 21"/>
          <p:cNvSpPr txBox="1"/>
          <p:nvPr/>
        </p:nvSpPr>
        <p:spPr>
          <a:xfrm>
            <a:off x="9281120" y="4594905"/>
            <a:ext cx="2778426" cy="1277273"/>
          </a:xfrm>
          <a:prstGeom prst="rect">
            <a:avLst/>
          </a:prstGeom>
          <a:noFill/>
          <a:ln>
            <a:solidFill>
              <a:srgbClr val="00CC99"/>
            </a:solidFill>
          </a:ln>
        </p:spPr>
        <p:txBody>
          <a:bodyPr wrap="square" rtlCol="0">
            <a:spAutoFit/>
          </a:bodyPr>
          <a:lstStyle/>
          <a:p>
            <a:r>
              <a:rPr lang="en-GB" sz="1100" dirty="0" smtClean="0">
                <a:latin typeface="Century Gothic" panose="020B0502020202020204" pitchFamily="34" charset="0"/>
              </a:rPr>
              <a:t>PRACTICALITY</a:t>
            </a:r>
          </a:p>
          <a:p>
            <a:r>
              <a:rPr lang="en-GB" sz="1100" dirty="0" smtClean="0">
                <a:latin typeface="Century Gothic" panose="020B0502020202020204" pitchFamily="34" charset="0"/>
              </a:rPr>
              <a:t>The model was heavy but the actual product would be made out of ABS plastic and the majority of it would be hollow so it would be much lighter. </a:t>
            </a:r>
          </a:p>
          <a:p>
            <a:r>
              <a:rPr lang="en-GB" sz="1100" dirty="0" smtClean="0">
                <a:latin typeface="Century Gothic" panose="020B0502020202020204" pitchFamily="34" charset="0"/>
              </a:rPr>
              <a:t>It would also be narrower in diameter and fit into a cutlery drawer easily.</a:t>
            </a:r>
          </a:p>
        </p:txBody>
      </p:sp>
      <p:sp>
        <p:nvSpPr>
          <p:cNvPr id="23" name="TextBox 22"/>
          <p:cNvSpPr txBox="1"/>
          <p:nvPr/>
        </p:nvSpPr>
        <p:spPr>
          <a:xfrm>
            <a:off x="3058546" y="4564246"/>
            <a:ext cx="2880320" cy="1785104"/>
          </a:xfrm>
          <a:prstGeom prst="rect">
            <a:avLst/>
          </a:prstGeom>
          <a:noFill/>
          <a:ln>
            <a:solidFill>
              <a:srgbClr val="00CC99"/>
            </a:solidFill>
          </a:ln>
        </p:spPr>
        <p:txBody>
          <a:bodyPr wrap="square" rtlCol="0">
            <a:spAutoFit/>
          </a:bodyPr>
          <a:lstStyle/>
          <a:p>
            <a:r>
              <a:rPr lang="en-GB" sz="1100" dirty="0" smtClean="0">
                <a:latin typeface="Century Gothic" panose="020B0502020202020204" pitchFamily="34" charset="0"/>
              </a:rPr>
              <a:t>MATERIALS</a:t>
            </a:r>
          </a:p>
          <a:p>
            <a:r>
              <a:rPr lang="en-GB" sz="1100" dirty="0" smtClean="0">
                <a:latin typeface="Century Gothic" panose="020B0502020202020204" pitchFamily="34" charset="0"/>
              </a:rPr>
              <a:t>ABS plastic is recyclable and can be disposed of well. Silicone however is not recyclable.</a:t>
            </a:r>
          </a:p>
          <a:p>
            <a:r>
              <a:rPr lang="en-GB" sz="1100" dirty="0" smtClean="0">
                <a:latin typeface="Century Gothic" panose="020B0502020202020204" pitchFamily="34" charset="0"/>
              </a:rPr>
              <a:t>ABS plastic is also heat resistant and very strong, it doesn’t change properties under varying conditions.</a:t>
            </a:r>
          </a:p>
          <a:p>
            <a:r>
              <a:rPr lang="en-GB" sz="1100" dirty="0" smtClean="0">
                <a:latin typeface="Century Gothic" panose="020B0502020202020204" pitchFamily="34" charset="0"/>
              </a:rPr>
              <a:t>The Silicone along the indentations stops any slipping and allows the hands to stay in place.</a:t>
            </a:r>
          </a:p>
        </p:txBody>
      </p:sp>
      <p:sp>
        <p:nvSpPr>
          <p:cNvPr id="24" name="TextBox 23"/>
          <p:cNvSpPr txBox="1"/>
          <p:nvPr/>
        </p:nvSpPr>
        <p:spPr>
          <a:xfrm>
            <a:off x="6082881" y="4546535"/>
            <a:ext cx="3027380" cy="938719"/>
          </a:xfrm>
          <a:prstGeom prst="rect">
            <a:avLst/>
          </a:prstGeom>
          <a:noFill/>
          <a:ln>
            <a:solidFill>
              <a:srgbClr val="00CC99"/>
            </a:solidFill>
          </a:ln>
        </p:spPr>
        <p:txBody>
          <a:bodyPr wrap="square" rtlCol="0">
            <a:spAutoFit/>
          </a:bodyPr>
          <a:lstStyle/>
          <a:p>
            <a:r>
              <a:rPr lang="en-GB" sz="1100" dirty="0" smtClean="0">
                <a:latin typeface="Century Gothic" panose="020B0502020202020204" pitchFamily="34" charset="0"/>
              </a:rPr>
              <a:t>SIZE</a:t>
            </a:r>
          </a:p>
          <a:p>
            <a:r>
              <a:rPr lang="en-GB" sz="1100" dirty="0" smtClean="0">
                <a:latin typeface="Century Gothic" panose="020B0502020202020204" pitchFamily="34" charset="0"/>
              </a:rPr>
              <a:t>The handle was tested on people with a range of different hand sizes and all said it was long enough to hold and apply pressure.</a:t>
            </a:r>
          </a:p>
        </p:txBody>
      </p:sp>
      <p:sp>
        <p:nvSpPr>
          <p:cNvPr id="26" name="TextBox 25"/>
          <p:cNvSpPr txBox="1"/>
          <p:nvPr/>
        </p:nvSpPr>
        <p:spPr>
          <a:xfrm>
            <a:off x="9281120" y="5989310"/>
            <a:ext cx="2778426" cy="600164"/>
          </a:xfrm>
          <a:prstGeom prst="rect">
            <a:avLst/>
          </a:prstGeom>
          <a:noFill/>
          <a:ln>
            <a:solidFill>
              <a:srgbClr val="00CC99"/>
            </a:solidFill>
          </a:ln>
        </p:spPr>
        <p:txBody>
          <a:bodyPr wrap="square" rtlCol="0">
            <a:spAutoFit/>
          </a:bodyPr>
          <a:lstStyle/>
          <a:p>
            <a:r>
              <a:rPr lang="en-GB" sz="1100" dirty="0" smtClean="0">
                <a:latin typeface="Century Gothic" panose="020B0502020202020204" pitchFamily="34" charset="0"/>
              </a:rPr>
              <a:t>FUNCTION</a:t>
            </a:r>
          </a:p>
          <a:p>
            <a:r>
              <a:rPr lang="en-GB" sz="1100" dirty="0" smtClean="0">
                <a:latin typeface="Century Gothic" panose="020B0502020202020204" pitchFamily="34" charset="0"/>
              </a:rPr>
              <a:t>Produced ice cream scoops each time and all where of a similar size.</a:t>
            </a:r>
          </a:p>
        </p:txBody>
      </p:sp>
      <p:sp>
        <p:nvSpPr>
          <p:cNvPr id="27" name="TextBox 26"/>
          <p:cNvSpPr txBox="1"/>
          <p:nvPr/>
        </p:nvSpPr>
        <p:spPr>
          <a:xfrm>
            <a:off x="6082881" y="5629270"/>
            <a:ext cx="3027380" cy="1107996"/>
          </a:xfrm>
          <a:prstGeom prst="rect">
            <a:avLst/>
          </a:prstGeom>
          <a:noFill/>
          <a:ln>
            <a:solidFill>
              <a:srgbClr val="00CC99"/>
            </a:solidFill>
          </a:ln>
        </p:spPr>
        <p:txBody>
          <a:bodyPr wrap="square" rtlCol="0">
            <a:spAutoFit/>
          </a:bodyPr>
          <a:lstStyle/>
          <a:p>
            <a:r>
              <a:rPr lang="en-GB" sz="1100" dirty="0" smtClean="0">
                <a:latin typeface="Century Gothic" panose="020B0502020202020204" pitchFamily="34" charset="0"/>
              </a:rPr>
              <a:t>MANUFACTURING</a:t>
            </a:r>
          </a:p>
          <a:p>
            <a:r>
              <a:rPr lang="en-GB" sz="1100" dirty="0" smtClean="0">
                <a:latin typeface="Century Gothic" panose="020B0502020202020204" pitchFamily="34" charset="0"/>
              </a:rPr>
              <a:t>It would be made through blow moulding to make the hollow section into which the scoop would fit. </a:t>
            </a:r>
          </a:p>
          <a:p>
            <a:r>
              <a:rPr lang="en-GB" sz="1100" dirty="0" smtClean="0">
                <a:latin typeface="Century Gothic" panose="020B0502020202020204" pitchFamily="34" charset="0"/>
              </a:rPr>
              <a:t>It can be batch produced because it is a simple product.</a:t>
            </a:r>
          </a:p>
        </p:txBody>
      </p:sp>
      <p:sp>
        <p:nvSpPr>
          <p:cNvPr id="2" name="TextBox 1"/>
          <p:cNvSpPr txBox="1"/>
          <p:nvPr/>
        </p:nvSpPr>
        <p:spPr>
          <a:xfrm>
            <a:off x="352128" y="3936504"/>
            <a:ext cx="3660981" cy="584775"/>
          </a:xfrm>
          <a:prstGeom prst="rect">
            <a:avLst/>
          </a:prstGeom>
          <a:noFill/>
        </p:spPr>
        <p:txBody>
          <a:bodyPr wrap="square" rtlCol="0">
            <a:spAutoFit/>
          </a:bodyPr>
          <a:lstStyle/>
          <a:p>
            <a:r>
              <a:rPr lang="en-GB" sz="1600" u="sng" dirty="0" smtClean="0">
                <a:latin typeface="Century Gothic" panose="020B0502020202020204" pitchFamily="34" charset="0"/>
              </a:rPr>
              <a:t>Comparison of developed product against spec points</a:t>
            </a:r>
            <a:endParaRPr lang="en-GB" sz="1600" u="sng" dirty="0">
              <a:latin typeface="Century Gothic" panose="020B0502020202020204" pitchFamily="34" charset="0"/>
            </a:endParaRPr>
          </a:p>
        </p:txBody>
      </p:sp>
      <p:sp>
        <p:nvSpPr>
          <p:cNvPr id="25" name="TextBox 24"/>
          <p:cNvSpPr txBox="1"/>
          <p:nvPr/>
        </p:nvSpPr>
        <p:spPr>
          <a:xfrm>
            <a:off x="474171" y="244351"/>
            <a:ext cx="2440360" cy="338554"/>
          </a:xfrm>
          <a:prstGeom prst="rect">
            <a:avLst/>
          </a:prstGeom>
          <a:noFill/>
        </p:spPr>
        <p:txBody>
          <a:bodyPr wrap="square" rtlCol="0">
            <a:spAutoFit/>
          </a:bodyPr>
          <a:lstStyle/>
          <a:p>
            <a:r>
              <a:rPr lang="en-GB" sz="1600" u="sng" dirty="0" smtClean="0">
                <a:latin typeface="Century Gothic" panose="020B0502020202020204" pitchFamily="34" charset="0"/>
              </a:rPr>
              <a:t>Original spec points</a:t>
            </a:r>
            <a:endParaRPr lang="en-GB" sz="1600" u="sng" dirty="0">
              <a:latin typeface="Century Gothic" panose="020B0502020202020204" pitchFamily="34" charset="0"/>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346579" y="7320880"/>
            <a:ext cx="2262133" cy="169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6400801" y="7320880"/>
            <a:ext cx="2262134" cy="169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9912" r="26570"/>
          <a:stretch/>
        </p:blipFill>
        <p:spPr bwMode="auto">
          <a:xfrm rot="5400000">
            <a:off x="563011" y="7718261"/>
            <a:ext cx="1686910" cy="19918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9569153" y="7320880"/>
            <a:ext cx="2356172" cy="17671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65761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8112" y="6096744"/>
            <a:ext cx="3420380" cy="3139321"/>
          </a:xfrm>
          <a:prstGeom prst="rect">
            <a:avLst/>
          </a:prstGeom>
          <a:noFill/>
        </p:spPr>
        <p:txBody>
          <a:bodyPr wrap="square" rtlCol="0">
            <a:spAutoFit/>
          </a:bodyPr>
          <a:lstStyle/>
          <a:p>
            <a:r>
              <a:rPr lang="en-GB" sz="1400" u="sng" dirty="0" smtClean="0">
                <a:latin typeface="Century Gothic" panose="020B0502020202020204" pitchFamily="34" charset="0"/>
              </a:rPr>
              <a:t>HOW MY PRODUCT DEVELOPMENT CONTRIBUTED TO MY CHOSEN DESIGN</a:t>
            </a:r>
          </a:p>
          <a:p>
            <a:r>
              <a:rPr lang="en-GB" sz="1200" dirty="0" smtClean="0">
                <a:latin typeface="Century Gothic" panose="020B0502020202020204" pitchFamily="34" charset="0"/>
              </a:rPr>
              <a:t>From my initial models and prototypes that I made I determined that the best material to make the handle out of was ABS plastic due to its strength and resistance to heat. </a:t>
            </a:r>
          </a:p>
          <a:p>
            <a:r>
              <a:rPr lang="en-GB" sz="1200" dirty="0" smtClean="0">
                <a:latin typeface="Century Gothic" panose="020B0502020202020204" pitchFamily="34" charset="0"/>
              </a:rPr>
              <a:t>I also decided that whilst it’s convenient to have an ambidextrous handle that makes it open to a larger target audience, making one that has grooves suitable for both left and right hands makes it less comfortable to hold. </a:t>
            </a:r>
          </a:p>
          <a:p>
            <a:r>
              <a:rPr lang="en-GB" sz="1200" dirty="0" smtClean="0">
                <a:latin typeface="Century Gothic" panose="020B0502020202020204" pitchFamily="34" charset="0"/>
              </a:rPr>
              <a:t>Having an extra section didn’t provide any further support so I no longer included that in my designs. </a:t>
            </a:r>
          </a:p>
        </p:txBody>
      </p:sp>
      <p:grpSp>
        <p:nvGrpSpPr>
          <p:cNvPr id="2" name="Group 1"/>
          <p:cNvGrpSpPr/>
          <p:nvPr/>
        </p:nvGrpSpPr>
        <p:grpSpPr>
          <a:xfrm>
            <a:off x="136104" y="904612"/>
            <a:ext cx="5688632" cy="4832092"/>
            <a:chOff x="136104" y="264096"/>
            <a:chExt cx="5688632" cy="4832093"/>
          </a:xfrm>
        </p:grpSpPr>
        <p:sp>
          <p:nvSpPr>
            <p:cNvPr id="6" name="TextBox 5"/>
            <p:cNvSpPr txBox="1"/>
            <p:nvPr/>
          </p:nvSpPr>
          <p:spPr>
            <a:xfrm>
              <a:off x="1720280" y="264096"/>
              <a:ext cx="3456384" cy="307777"/>
            </a:xfrm>
            <a:prstGeom prst="rect">
              <a:avLst/>
            </a:prstGeom>
            <a:noFill/>
          </p:spPr>
          <p:txBody>
            <a:bodyPr wrap="square" rtlCol="0">
              <a:spAutoFit/>
            </a:bodyPr>
            <a:lstStyle/>
            <a:p>
              <a:r>
                <a:rPr lang="en-GB" sz="1400" u="sng" dirty="0" smtClean="0">
                  <a:latin typeface="Century Gothic" panose="020B0502020202020204" pitchFamily="34" charset="0"/>
                </a:rPr>
                <a:t>STRENGTHS AND WEAKNESSES</a:t>
              </a:r>
            </a:p>
          </p:txBody>
        </p:sp>
        <p:sp>
          <p:nvSpPr>
            <p:cNvPr id="7" name="TextBox 6"/>
            <p:cNvSpPr txBox="1"/>
            <p:nvPr/>
          </p:nvSpPr>
          <p:spPr>
            <a:xfrm>
              <a:off x="136104" y="725180"/>
              <a:ext cx="2952328" cy="4154985"/>
            </a:xfrm>
            <a:prstGeom prst="rect">
              <a:avLst/>
            </a:prstGeom>
            <a:noFill/>
          </p:spPr>
          <p:txBody>
            <a:bodyPr wrap="square" rtlCol="0">
              <a:spAutoFit/>
            </a:bodyPr>
            <a:lstStyle/>
            <a:p>
              <a:pPr marL="171450" indent="-171450">
                <a:buFont typeface="Courier New" panose="02070309020205020404" pitchFamily="49" charset="0"/>
                <a:buChar char="o"/>
              </a:pPr>
              <a:r>
                <a:rPr lang="en-GB" sz="1200" dirty="0" smtClean="0">
                  <a:solidFill>
                    <a:srgbClr val="FF0000"/>
                  </a:solidFill>
                  <a:latin typeface="Century Gothic" panose="020B0502020202020204" pitchFamily="34" charset="0"/>
                </a:rPr>
                <a:t>The prototype is a lot larger and bulkier than I expected it to be when making the initial model to mould around.  This makes it harder to position your fingers in the indentations and grip securely and isn't an accurate representation of what the actual model would feel like to hold. </a:t>
              </a:r>
            </a:p>
            <a:p>
              <a:pPr marL="171450" indent="-171450">
                <a:buFont typeface="Courier New" panose="02070309020205020404" pitchFamily="49" charset="0"/>
                <a:buChar char="o"/>
              </a:pPr>
              <a:r>
                <a:rPr lang="en-GB" sz="1200" dirty="0" smtClean="0">
                  <a:solidFill>
                    <a:srgbClr val="FF0000"/>
                  </a:solidFill>
                  <a:latin typeface="Century Gothic" panose="020B0502020202020204" pitchFamily="34" charset="0"/>
                </a:rPr>
                <a:t>The indents made some people that tested the handle over think where they were supposed to place their hands and made it difficult for them to just pick up the scoop naturally and use it.</a:t>
              </a:r>
            </a:p>
            <a:p>
              <a:pPr marL="171450" indent="-171450">
                <a:buFont typeface="Courier New" panose="02070309020205020404" pitchFamily="49" charset="0"/>
                <a:buChar char="o"/>
              </a:pPr>
              <a:r>
                <a:rPr lang="en-GB" sz="1200" dirty="0" smtClean="0">
                  <a:solidFill>
                    <a:srgbClr val="FF0000"/>
                  </a:solidFill>
                  <a:latin typeface="Century Gothic" panose="020B0502020202020204" pitchFamily="34" charset="0"/>
                </a:rPr>
                <a:t>It can only be held in one position due to the indentations.</a:t>
              </a:r>
            </a:p>
            <a:p>
              <a:pPr marL="171450" indent="-171450">
                <a:buFont typeface="Courier New" panose="02070309020205020404" pitchFamily="49" charset="0"/>
                <a:buChar char="o"/>
              </a:pPr>
              <a:r>
                <a:rPr lang="en-GB" sz="1200" dirty="0" smtClean="0">
                  <a:solidFill>
                    <a:srgbClr val="FF0000"/>
                  </a:solidFill>
                  <a:latin typeface="Century Gothic" panose="020B0502020202020204" pitchFamily="34" charset="0"/>
                </a:rPr>
                <a:t>The join between the two  halves is quite obvious and needs to be more hidden so that it look s like one smooth curve. </a:t>
              </a:r>
            </a:p>
            <a:p>
              <a:pPr marL="171450" indent="-171450">
                <a:buFont typeface="Courier New" panose="02070309020205020404" pitchFamily="49" charset="0"/>
                <a:buChar char="o"/>
              </a:pPr>
              <a:endParaRPr lang="en-GB" sz="1200" dirty="0">
                <a:solidFill>
                  <a:srgbClr val="FF0000"/>
                </a:solidFill>
                <a:latin typeface="Century Gothic" panose="020B0502020202020204" pitchFamily="34" charset="0"/>
              </a:endParaRPr>
            </a:p>
          </p:txBody>
        </p:sp>
        <p:sp>
          <p:nvSpPr>
            <p:cNvPr id="8" name="TextBox 7"/>
            <p:cNvSpPr txBox="1"/>
            <p:nvPr/>
          </p:nvSpPr>
          <p:spPr>
            <a:xfrm>
              <a:off x="3160440" y="571873"/>
              <a:ext cx="2664296" cy="4524316"/>
            </a:xfrm>
            <a:prstGeom prst="rect">
              <a:avLst/>
            </a:prstGeom>
            <a:noFill/>
          </p:spPr>
          <p:txBody>
            <a:bodyPr wrap="square" rtlCol="0">
              <a:spAutoFit/>
            </a:bodyPr>
            <a:lstStyle/>
            <a:p>
              <a:pPr marL="171450" indent="-171450">
                <a:buFont typeface="Courier New" panose="02070309020205020404" pitchFamily="49" charset="0"/>
                <a:buChar char="o"/>
              </a:pPr>
              <a:r>
                <a:rPr lang="en-GB" sz="1200" dirty="0" smtClean="0">
                  <a:solidFill>
                    <a:srgbClr val="92D050"/>
                  </a:solidFill>
                  <a:latin typeface="Century Gothic" panose="020B0502020202020204" pitchFamily="34" charset="0"/>
                </a:rPr>
                <a:t>The shape that the curves create make it look sleek and flowing despite the chunkiness. </a:t>
              </a:r>
            </a:p>
            <a:p>
              <a:pPr marL="171450" indent="-171450">
                <a:buFont typeface="Courier New" panose="02070309020205020404" pitchFamily="49" charset="0"/>
                <a:buChar char="o"/>
              </a:pPr>
              <a:r>
                <a:rPr lang="en-GB" sz="1200" dirty="0" smtClean="0">
                  <a:solidFill>
                    <a:srgbClr val="92D050"/>
                  </a:solidFill>
                  <a:latin typeface="Century Gothic" panose="020B0502020202020204" pitchFamily="34" charset="0"/>
                </a:rPr>
                <a:t>The silicone that would line the indentations provide grip and stop it slipping out of the users hands.</a:t>
              </a:r>
            </a:p>
            <a:p>
              <a:pPr marL="171450" indent="-171450">
                <a:buFont typeface="Courier New" panose="02070309020205020404" pitchFamily="49" charset="0"/>
                <a:buChar char="o"/>
              </a:pPr>
              <a:r>
                <a:rPr lang="en-GB" sz="1200" dirty="0" smtClean="0">
                  <a:solidFill>
                    <a:srgbClr val="92D050"/>
                  </a:solidFill>
                  <a:latin typeface="Century Gothic" panose="020B0502020202020204" pitchFamily="34" charset="0"/>
                </a:rPr>
                <a:t>It is strong and sturdy and wouldn’t break apart or the actual scoop snap off under a lot of pressure. The end of the scoop being set so far into the handle gives it a lot of strength. </a:t>
              </a:r>
            </a:p>
            <a:p>
              <a:pPr marL="171450" indent="-171450">
                <a:buFont typeface="Courier New" panose="02070309020205020404" pitchFamily="49" charset="0"/>
                <a:buChar char="o"/>
              </a:pPr>
              <a:r>
                <a:rPr lang="en-GB" sz="1200" dirty="0" smtClean="0">
                  <a:solidFill>
                    <a:srgbClr val="92D050"/>
                  </a:solidFill>
                  <a:latin typeface="Century Gothic" panose="020B0502020202020204" pitchFamily="34" charset="0"/>
                </a:rPr>
                <a:t>The design is easy to produce through batch production which lowers the price and means they can be produced quicker.</a:t>
              </a:r>
            </a:p>
            <a:p>
              <a:pPr marL="171450" indent="-171450">
                <a:buFont typeface="Courier New" panose="02070309020205020404" pitchFamily="49" charset="0"/>
                <a:buChar char="o"/>
              </a:pPr>
              <a:r>
                <a:rPr lang="en-GB" sz="1200" dirty="0" smtClean="0">
                  <a:solidFill>
                    <a:srgbClr val="92D050"/>
                  </a:solidFill>
                  <a:latin typeface="Century Gothic" panose="020B0502020202020204" pitchFamily="34" charset="0"/>
                </a:rPr>
                <a:t>It can be split into two halves and joined so that the scoop can be placed securely in-between.</a:t>
              </a:r>
            </a:p>
            <a:p>
              <a:pPr marL="171450" indent="-171450">
                <a:buFont typeface="Courier New" panose="02070309020205020404" pitchFamily="49" charset="0"/>
                <a:buChar char="o"/>
              </a:pPr>
              <a:endParaRPr lang="en-GB" sz="1200" dirty="0">
                <a:solidFill>
                  <a:srgbClr val="92D050"/>
                </a:solidFill>
                <a:latin typeface="Century Gothic" panose="020B0502020202020204" pitchFamily="34" charset="0"/>
              </a:endParaRPr>
            </a:p>
          </p:txBody>
        </p:sp>
      </p:grpSp>
      <p:sp>
        <p:nvSpPr>
          <p:cNvPr id="3" name="TextBox 2"/>
          <p:cNvSpPr txBox="1"/>
          <p:nvPr/>
        </p:nvSpPr>
        <p:spPr>
          <a:xfrm>
            <a:off x="7552928" y="984176"/>
            <a:ext cx="5256584" cy="3816429"/>
          </a:xfrm>
          <a:prstGeom prst="rect">
            <a:avLst/>
          </a:prstGeom>
          <a:noFill/>
        </p:spPr>
        <p:txBody>
          <a:bodyPr wrap="square" rtlCol="0">
            <a:spAutoFit/>
          </a:bodyPr>
          <a:lstStyle/>
          <a:p>
            <a:r>
              <a:rPr lang="en-GB" sz="1400" u="sng" dirty="0" smtClean="0">
                <a:latin typeface="Century Gothic" panose="020B0502020202020204" pitchFamily="34" charset="0"/>
              </a:rPr>
              <a:t>SUMMARY OF RESULTS FROM TESTING</a:t>
            </a:r>
          </a:p>
          <a:p>
            <a:r>
              <a:rPr lang="en-GB" sz="1200" dirty="0" smtClean="0">
                <a:latin typeface="Century Gothic" panose="020B0502020202020204" pitchFamily="34" charset="0"/>
              </a:rPr>
              <a:t>From the testing that I carried out, I can conclude that a more simplistic design is needed because it is too complex and the design confuses most people. Making it more simple will also allow a wider range of people to use the product (ambidextrous). </a:t>
            </a:r>
          </a:p>
          <a:p>
            <a:r>
              <a:rPr lang="en-GB" sz="1200" dirty="0">
                <a:latin typeface="Century Gothic" panose="020B0502020202020204" pitchFamily="34" charset="0"/>
              </a:rPr>
              <a:t> </a:t>
            </a:r>
            <a:r>
              <a:rPr lang="en-GB" sz="1200" dirty="0" smtClean="0">
                <a:latin typeface="Century Gothic" panose="020B0502020202020204" pitchFamily="34" charset="0"/>
              </a:rPr>
              <a:t>the strong material (ABS plastic) is well suited for this product and gives the handle strength and durability. </a:t>
            </a:r>
          </a:p>
          <a:p>
            <a:r>
              <a:rPr lang="en-GB" sz="1200" dirty="0" smtClean="0">
                <a:latin typeface="Century Gothic" panose="020B0502020202020204" pitchFamily="34" charset="0"/>
              </a:rPr>
              <a:t>The handle needs to be narrow  and not too wide otherwise it is too difficult to grip well.</a:t>
            </a:r>
          </a:p>
          <a:p>
            <a:r>
              <a:rPr lang="en-GB" sz="1200" dirty="0" smtClean="0">
                <a:latin typeface="Century Gothic" panose="020B0502020202020204" pitchFamily="34" charset="0"/>
              </a:rPr>
              <a:t>The finger indentations on my prototype are too large, they need to be smaller so that people’s fingers can fit between them more easily.</a:t>
            </a:r>
            <a:endParaRPr lang="en-GB" sz="1200" dirty="0">
              <a:latin typeface="Century Gothic" panose="020B0502020202020204" pitchFamily="34" charset="0"/>
            </a:endParaRPr>
          </a:p>
          <a:p>
            <a:r>
              <a:rPr lang="en-GB" sz="1200" dirty="0" smtClean="0">
                <a:latin typeface="Century Gothic" panose="020B0502020202020204" pitchFamily="34" charset="0"/>
              </a:rPr>
              <a:t> Suggestions for improvement:</a:t>
            </a:r>
          </a:p>
          <a:p>
            <a:pPr marL="171450" indent="-171450">
              <a:buFont typeface="Arial" panose="020B0604020202020204" pitchFamily="34" charset="0"/>
              <a:buChar char="•"/>
            </a:pPr>
            <a:r>
              <a:rPr lang="en-GB" sz="1200" dirty="0" smtClean="0">
                <a:latin typeface="Century Gothic" panose="020B0502020202020204" pitchFamily="34" charset="0"/>
              </a:rPr>
              <a:t>Alter the angle that the indents  run across the handle so it can be held in diagonally instead of upright. </a:t>
            </a:r>
          </a:p>
          <a:p>
            <a:pPr marL="171450" indent="-171450">
              <a:buFont typeface="Arial" panose="020B0604020202020204" pitchFamily="34" charset="0"/>
              <a:buChar char="•"/>
            </a:pPr>
            <a:r>
              <a:rPr lang="en-GB" sz="1200" dirty="0" smtClean="0">
                <a:latin typeface="Century Gothic" panose="020B0502020202020204" pitchFamily="34" charset="0"/>
              </a:rPr>
              <a:t>Merge the thumb indentation and palm grips together.</a:t>
            </a:r>
          </a:p>
          <a:p>
            <a:pPr marL="171450" indent="-171450">
              <a:buFont typeface="Arial" panose="020B0604020202020204" pitchFamily="34" charset="0"/>
              <a:buChar char="•"/>
            </a:pPr>
            <a:r>
              <a:rPr lang="en-GB" sz="1200" dirty="0" smtClean="0">
                <a:latin typeface="Century Gothic" panose="020B0502020202020204" pitchFamily="34" charset="0"/>
              </a:rPr>
              <a:t>Lower the index support from the top so that it is closer to the other finger supports.</a:t>
            </a:r>
          </a:p>
          <a:p>
            <a:pPr marL="171450" indent="-171450">
              <a:buFont typeface="Arial" panose="020B0604020202020204" pitchFamily="34" charset="0"/>
              <a:buChar char="•"/>
            </a:pPr>
            <a:r>
              <a:rPr lang="en-GB" sz="1200" dirty="0" smtClean="0">
                <a:latin typeface="Century Gothic" panose="020B0502020202020204" pitchFamily="34" charset="0"/>
              </a:rPr>
              <a:t>A colour scheme that has multiple colours, but it should still be bright because it’s eye-catching and appealing.</a:t>
            </a:r>
          </a:p>
        </p:txBody>
      </p:sp>
      <p:sp>
        <p:nvSpPr>
          <p:cNvPr id="10" name="Rectangle 9"/>
          <p:cNvSpPr/>
          <p:nvPr/>
        </p:nvSpPr>
        <p:spPr>
          <a:xfrm>
            <a:off x="6000800" y="1272208"/>
            <a:ext cx="1618202" cy="1061829"/>
          </a:xfrm>
          <a:prstGeom prst="rect">
            <a:avLst/>
          </a:prstGeom>
        </p:spPr>
        <p:txBody>
          <a:bodyPr wrap="square">
            <a:spAutoFit/>
          </a:bodyPr>
          <a:lstStyle/>
          <a:p>
            <a:r>
              <a:rPr lang="en-GB" sz="1050" dirty="0" smtClean="0">
                <a:solidFill>
                  <a:srgbClr val="FF0066"/>
                </a:solidFill>
                <a:latin typeface="Century Gothic" panose="020B0502020202020204" pitchFamily="34" charset="0"/>
              </a:rPr>
              <a:t>“Make </a:t>
            </a:r>
            <a:r>
              <a:rPr lang="en-GB" sz="1050" dirty="0">
                <a:solidFill>
                  <a:srgbClr val="FF0066"/>
                </a:solidFill>
                <a:latin typeface="Century Gothic" panose="020B0502020202020204" pitchFamily="34" charset="0"/>
              </a:rPr>
              <a:t>the thumb indent and palm grips into one section so that there isn’t a blank gap between them</a:t>
            </a:r>
            <a:r>
              <a:rPr lang="en-GB" sz="1050" dirty="0" smtClean="0">
                <a:solidFill>
                  <a:srgbClr val="FF0066"/>
                </a:solidFill>
                <a:latin typeface="Century Gothic" panose="020B0502020202020204" pitchFamily="34" charset="0"/>
              </a:rPr>
              <a:t>.”</a:t>
            </a:r>
            <a:endParaRPr lang="en-GB" sz="1050" dirty="0">
              <a:solidFill>
                <a:srgbClr val="FF0066"/>
              </a:solidFill>
              <a:latin typeface="Century Gothic" panose="020B0502020202020204" pitchFamily="34" charset="0"/>
            </a:endParaRPr>
          </a:p>
        </p:txBody>
      </p:sp>
      <p:sp>
        <p:nvSpPr>
          <p:cNvPr id="11" name="Rectangle 10"/>
          <p:cNvSpPr/>
          <p:nvPr/>
        </p:nvSpPr>
        <p:spPr>
          <a:xfrm>
            <a:off x="5980820" y="2496344"/>
            <a:ext cx="1532148" cy="938719"/>
          </a:xfrm>
          <a:prstGeom prst="rect">
            <a:avLst/>
          </a:prstGeom>
        </p:spPr>
        <p:txBody>
          <a:bodyPr wrap="square">
            <a:spAutoFit/>
          </a:bodyPr>
          <a:lstStyle/>
          <a:p>
            <a:r>
              <a:rPr lang="en-GB" sz="1100" dirty="0" smtClean="0">
                <a:solidFill>
                  <a:srgbClr val="FF0066"/>
                </a:solidFill>
                <a:latin typeface="Century Gothic" panose="020B0502020202020204" pitchFamily="34" charset="0"/>
              </a:rPr>
              <a:t>“Reduce </a:t>
            </a:r>
            <a:r>
              <a:rPr lang="en-GB" sz="1100" dirty="0">
                <a:solidFill>
                  <a:srgbClr val="FF0066"/>
                </a:solidFill>
                <a:latin typeface="Century Gothic" panose="020B0502020202020204" pitchFamily="34" charset="0"/>
              </a:rPr>
              <a:t>the number or finger grips so that it isn’t as confusing to </a:t>
            </a:r>
            <a:r>
              <a:rPr lang="en-GB" sz="1100" dirty="0" smtClean="0">
                <a:solidFill>
                  <a:srgbClr val="FF0066"/>
                </a:solidFill>
                <a:latin typeface="Century Gothic" panose="020B0502020202020204" pitchFamily="34" charset="0"/>
              </a:rPr>
              <a:t>hold”</a:t>
            </a:r>
            <a:endParaRPr lang="en-GB" sz="2800" dirty="0">
              <a:solidFill>
                <a:srgbClr val="FF0066"/>
              </a:solidFill>
              <a:latin typeface="Century Gothic" panose="020B0502020202020204" pitchFamily="34" charset="0"/>
            </a:endParaRPr>
          </a:p>
        </p:txBody>
      </p:sp>
      <p:sp>
        <p:nvSpPr>
          <p:cNvPr id="12" name="Rectangle 11"/>
          <p:cNvSpPr/>
          <p:nvPr/>
        </p:nvSpPr>
        <p:spPr>
          <a:xfrm>
            <a:off x="6042442" y="4656584"/>
            <a:ext cx="1798518" cy="1107996"/>
          </a:xfrm>
          <a:prstGeom prst="rect">
            <a:avLst/>
          </a:prstGeom>
        </p:spPr>
        <p:txBody>
          <a:bodyPr wrap="square">
            <a:spAutoFit/>
          </a:bodyPr>
          <a:lstStyle/>
          <a:p>
            <a:r>
              <a:rPr lang="en-GB" sz="1100" dirty="0" smtClean="0">
                <a:solidFill>
                  <a:srgbClr val="FF0066"/>
                </a:solidFill>
                <a:latin typeface="Century Gothic" panose="020B0502020202020204" pitchFamily="34" charset="0"/>
              </a:rPr>
              <a:t>“Change </a:t>
            </a:r>
            <a:r>
              <a:rPr lang="en-GB" sz="1100" dirty="0">
                <a:solidFill>
                  <a:srgbClr val="FF0066"/>
                </a:solidFill>
                <a:latin typeface="Century Gothic" panose="020B0502020202020204" pitchFamily="34" charset="0"/>
              </a:rPr>
              <a:t>the direction of the scoop so that it isn’t in-line with the thumb indent and the direction that you hold the handle</a:t>
            </a:r>
            <a:r>
              <a:rPr lang="en-GB" sz="1100" dirty="0" smtClean="0">
                <a:solidFill>
                  <a:srgbClr val="FF0066"/>
                </a:solidFill>
                <a:latin typeface="Century Gothic" panose="020B0502020202020204" pitchFamily="34" charset="0"/>
              </a:rPr>
              <a:t>.”</a:t>
            </a:r>
            <a:endParaRPr lang="en-GB" sz="1100" dirty="0">
              <a:solidFill>
                <a:srgbClr val="FF0066"/>
              </a:solidFill>
              <a:latin typeface="Century Gothic" panose="020B0502020202020204" pitchFamily="34" charset="0"/>
            </a:endParaRPr>
          </a:p>
        </p:txBody>
      </p:sp>
      <p:sp>
        <p:nvSpPr>
          <p:cNvPr id="13" name="Rectangle 12"/>
          <p:cNvSpPr/>
          <p:nvPr/>
        </p:nvSpPr>
        <p:spPr>
          <a:xfrm>
            <a:off x="6000800" y="3576464"/>
            <a:ext cx="1912168" cy="938719"/>
          </a:xfrm>
          <a:prstGeom prst="rect">
            <a:avLst/>
          </a:prstGeom>
        </p:spPr>
        <p:txBody>
          <a:bodyPr wrap="square">
            <a:spAutoFit/>
          </a:bodyPr>
          <a:lstStyle/>
          <a:p>
            <a:r>
              <a:rPr lang="en-GB" sz="1100" dirty="0" smtClean="0">
                <a:solidFill>
                  <a:srgbClr val="FF0066"/>
                </a:solidFill>
                <a:latin typeface="Century Gothic" panose="020B0502020202020204" pitchFamily="34" charset="0"/>
              </a:rPr>
              <a:t>“Make </a:t>
            </a:r>
            <a:r>
              <a:rPr lang="en-GB" sz="1100" dirty="0">
                <a:solidFill>
                  <a:srgbClr val="FF0066"/>
                </a:solidFill>
                <a:latin typeface="Century Gothic" panose="020B0502020202020204" pitchFamily="34" charset="0"/>
              </a:rPr>
              <a:t>the design multiple colours instead of one block colour to make it more interesting</a:t>
            </a:r>
            <a:r>
              <a:rPr lang="en-GB" sz="1100" dirty="0" smtClean="0">
                <a:solidFill>
                  <a:srgbClr val="FF0066"/>
                </a:solidFill>
                <a:latin typeface="Century Gothic" panose="020B0502020202020204" pitchFamily="34" charset="0"/>
              </a:rPr>
              <a:t>.”</a:t>
            </a:r>
            <a:endParaRPr lang="en-GB" sz="1100" dirty="0">
              <a:solidFill>
                <a:srgbClr val="FF0066"/>
              </a:solidFill>
              <a:latin typeface="Century Gothic" panose="020B0502020202020204" pitchFamily="34" charset="0"/>
            </a:endParaRPr>
          </a:p>
        </p:txBody>
      </p:sp>
      <p:sp>
        <p:nvSpPr>
          <p:cNvPr id="14" name="TextBox 13"/>
          <p:cNvSpPr txBox="1"/>
          <p:nvPr/>
        </p:nvSpPr>
        <p:spPr>
          <a:xfrm>
            <a:off x="4600600" y="183377"/>
            <a:ext cx="4968552" cy="584775"/>
          </a:xfrm>
          <a:prstGeom prst="rect">
            <a:avLst/>
          </a:prstGeom>
          <a:noFill/>
        </p:spPr>
        <p:txBody>
          <a:bodyPr wrap="square" rtlCol="0">
            <a:spAutoFit/>
          </a:bodyPr>
          <a:lstStyle/>
          <a:p>
            <a:r>
              <a:rPr lang="en-GB" sz="3200" u="sng" dirty="0" smtClean="0">
                <a:latin typeface="Century Gothic" panose="020B0502020202020204" pitchFamily="34" charset="0"/>
              </a:rPr>
              <a:t>SUMMARY OF RESULTS</a:t>
            </a:r>
            <a:endParaRPr lang="en-GB" sz="3200" u="sng" dirty="0">
              <a:latin typeface="Century Gothic" panose="020B0502020202020204" pitchFamily="34" charset="0"/>
            </a:endParaRPr>
          </a:p>
        </p:txBody>
      </p:sp>
      <p:sp>
        <p:nvSpPr>
          <p:cNvPr id="5" name="TextBox 4"/>
          <p:cNvSpPr txBox="1"/>
          <p:nvPr/>
        </p:nvSpPr>
        <p:spPr>
          <a:xfrm>
            <a:off x="3664496" y="6218108"/>
            <a:ext cx="3528392" cy="3046988"/>
          </a:xfrm>
          <a:prstGeom prst="rect">
            <a:avLst/>
          </a:prstGeom>
          <a:noFill/>
          <a:ln w="38100">
            <a:solidFill>
              <a:srgbClr val="FF0066"/>
            </a:solidFill>
          </a:ln>
        </p:spPr>
        <p:txBody>
          <a:bodyPr wrap="square" rtlCol="0">
            <a:spAutoFit/>
          </a:bodyPr>
          <a:lstStyle/>
          <a:p>
            <a:r>
              <a:rPr lang="en-GB" sz="1200" dirty="0" smtClean="0">
                <a:latin typeface="Century Gothic" panose="020B0502020202020204" pitchFamily="34" charset="0"/>
              </a:rPr>
              <a:t>Overall I think that may product met the majority of the spec points that were required of it and that it is an improvement from the original scoop. </a:t>
            </a:r>
          </a:p>
          <a:p>
            <a:r>
              <a:rPr lang="en-GB" sz="1200" dirty="0" smtClean="0">
                <a:latin typeface="Century Gothic" panose="020B0502020202020204" pitchFamily="34" charset="0"/>
              </a:rPr>
              <a:t>I don’t think that the design of the supports significantly improved it however because it was complex and not simple to just pick up. This means that I need to make it simpler but still supportive for the users fingers.</a:t>
            </a:r>
          </a:p>
          <a:p>
            <a:r>
              <a:rPr lang="en-GB" sz="1200" dirty="0" smtClean="0">
                <a:latin typeface="Century Gothic" panose="020B0502020202020204" pitchFamily="34" charset="0"/>
              </a:rPr>
              <a:t>I also think that the material I have chosen – ABS – is suitable but that the silicone that I intended to put along the indentations should maybe be changed to a more resistant material to completely reduce the amount that the users fingers could slip/lose grip. </a:t>
            </a:r>
          </a:p>
        </p:txBody>
      </p:sp>
      <p:pic>
        <p:nvPicPr>
          <p:cNvPr id="16"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5543"/>
          <a:stretch/>
        </p:blipFill>
        <p:spPr bwMode="auto">
          <a:xfrm>
            <a:off x="7349694" y="5736704"/>
            <a:ext cx="5387810" cy="37999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240560" y="183377"/>
            <a:ext cx="3888432" cy="584775"/>
          </a:xfrm>
          <a:prstGeom prst="rect">
            <a:avLst/>
          </a:prstGeom>
          <a:noFill/>
        </p:spPr>
        <p:txBody>
          <a:bodyPr wrap="square" rtlCol="0">
            <a:spAutoFit/>
          </a:bodyPr>
          <a:lstStyle/>
          <a:p>
            <a:pPr algn="ctr"/>
            <a:r>
              <a:rPr lang="en-GB" sz="3200" u="sng" dirty="0" smtClean="0">
                <a:latin typeface="Century Gothic" panose="020B0502020202020204" pitchFamily="34" charset="0"/>
              </a:rPr>
              <a:t>IMPROVEMENT</a:t>
            </a:r>
            <a:endParaRPr lang="en-GB" sz="3200" u="sng" dirty="0">
              <a:latin typeface="Century Gothic" panose="020B0502020202020204" pitchFamily="34" charset="0"/>
            </a:endParaRP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827"/>
          <a:stretch/>
        </p:blipFill>
        <p:spPr bwMode="auto">
          <a:xfrm>
            <a:off x="119733" y="5280991"/>
            <a:ext cx="4942015" cy="42206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64494" y="2424336"/>
            <a:ext cx="4076066" cy="1200329"/>
          </a:xfrm>
          <a:prstGeom prst="rect">
            <a:avLst/>
          </a:prstGeom>
          <a:noFill/>
        </p:spPr>
        <p:txBody>
          <a:bodyPr wrap="square" rtlCol="0">
            <a:spAutoFit/>
          </a:bodyPr>
          <a:lstStyle/>
          <a:p>
            <a:r>
              <a:rPr lang="en-GB" sz="1200" dirty="0" smtClean="0">
                <a:latin typeface="Century Gothic" panose="020B0502020202020204" pitchFamily="34" charset="0"/>
              </a:rPr>
              <a:t>After analysing all the testing results and feedback that I have received, I have determined that I need to simplify the design of this handle because it works best when it isn’t too elaborate. </a:t>
            </a:r>
          </a:p>
          <a:p>
            <a:r>
              <a:rPr lang="en-GB" sz="1200" dirty="0" smtClean="0">
                <a:latin typeface="Century Gothic" panose="020B0502020202020204" pitchFamily="34" charset="0"/>
              </a:rPr>
              <a:t>Some of the initial ideas that I came up with could be suitable.</a:t>
            </a:r>
            <a:endParaRPr lang="en-GB" sz="1200" dirty="0">
              <a:latin typeface="Century Gothic" panose="020B0502020202020204" pitchFamily="34" charset="0"/>
            </a:endParaRPr>
          </a:p>
        </p:txBody>
      </p:sp>
      <p:pic>
        <p:nvPicPr>
          <p:cNvPr id="7"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6451" t="37457" r="2354" b="20047"/>
          <a:stretch/>
        </p:blipFill>
        <p:spPr bwMode="auto">
          <a:xfrm rot="10800000">
            <a:off x="112782" y="912168"/>
            <a:ext cx="2367002" cy="929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4272" r="1462" b="15434"/>
          <a:stretch/>
        </p:blipFill>
        <p:spPr bwMode="auto">
          <a:xfrm>
            <a:off x="2866199" y="912168"/>
            <a:ext cx="2376264" cy="9888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164494" y="3576464"/>
            <a:ext cx="3889837" cy="1015663"/>
          </a:xfrm>
          <a:prstGeom prst="rect">
            <a:avLst/>
          </a:prstGeom>
          <a:noFill/>
        </p:spPr>
        <p:txBody>
          <a:bodyPr wrap="square" rtlCol="0">
            <a:spAutoFit/>
          </a:bodyPr>
          <a:lstStyle/>
          <a:p>
            <a:r>
              <a:rPr lang="en-GB" sz="1200" dirty="0" smtClean="0">
                <a:latin typeface="Century Gothic" panose="020B0502020202020204" pitchFamily="34" charset="0"/>
              </a:rPr>
              <a:t>To improve the design of the handle further, I should change the complexity of the raised areas that support and separate the fingers to something more simple that still provides support and prevents slipping. </a:t>
            </a:r>
            <a:endParaRPr lang="en-GB" sz="1200" dirty="0">
              <a:latin typeface="Century Gothic" panose="020B0502020202020204" pitchFamily="34" charset="0"/>
            </a:endParaRPr>
          </a:p>
        </p:txBody>
      </p:sp>
      <p:pic>
        <p:nvPicPr>
          <p:cNvPr id="17"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013122" y="7176864"/>
            <a:ext cx="2664572" cy="1998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385674" y="7176864"/>
            <a:ext cx="2652236" cy="19891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p:nvPr/>
        </p:nvSpPr>
        <p:spPr>
          <a:xfrm>
            <a:off x="8310561" y="255463"/>
            <a:ext cx="4064496" cy="2462213"/>
          </a:xfrm>
          <a:prstGeom prst="rect">
            <a:avLst/>
          </a:prstGeom>
          <a:ln>
            <a:noFill/>
          </a:ln>
        </p:spPr>
        <p:txBody>
          <a:bodyPr wrap="square">
            <a:spAutoFit/>
          </a:bodyPr>
          <a:lstStyle/>
          <a:p>
            <a:r>
              <a:rPr lang="en-GB" sz="1400" dirty="0">
                <a:latin typeface="Century Gothic" panose="020B0502020202020204" pitchFamily="34" charset="0"/>
              </a:rPr>
              <a:t>Suggestions for improvement:</a:t>
            </a:r>
          </a:p>
          <a:p>
            <a:pPr marL="171450" indent="-171450">
              <a:buFont typeface="Arial" panose="020B0604020202020204" pitchFamily="34" charset="0"/>
              <a:buChar char="•"/>
            </a:pPr>
            <a:r>
              <a:rPr lang="en-GB" sz="1400" dirty="0">
                <a:latin typeface="Century Gothic" panose="020B0502020202020204" pitchFamily="34" charset="0"/>
              </a:rPr>
              <a:t>Alter the angle that the indents  run across the handle so it can be held in diagonally instead of upright. </a:t>
            </a:r>
            <a:endParaRPr lang="en-GB" sz="1400" dirty="0" smtClean="0">
              <a:latin typeface="Century Gothic" panose="020B0502020202020204" pitchFamily="34" charset="0"/>
            </a:endParaRPr>
          </a:p>
          <a:p>
            <a:pPr marL="171450" indent="-171450">
              <a:buFont typeface="Arial" panose="020B0604020202020204" pitchFamily="34" charset="0"/>
              <a:buChar char="•"/>
            </a:pPr>
            <a:r>
              <a:rPr lang="en-GB" sz="1400" dirty="0">
                <a:latin typeface="Century Gothic" panose="020B0502020202020204" pitchFamily="34" charset="0"/>
              </a:rPr>
              <a:t>Lower the index support from the top so that it is closer to the other finger supports</a:t>
            </a:r>
            <a:r>
              <a:rPr lang="en-GB" sz="1400" dirty="0" smtClean="0">
                <a:latin typeface="Century Gothic" panose="020B0502020202020204" pitchFamily="34" charset="0"/>
              </a:rPr>
              <a:t>.</a:t>
            </a:r>
            <a:endParaRPr lang="en-GB" sz="1400" dirty="0">
              <a:latin typeface="Century Gothic" panose="020B0502020202020204" pitchFamily="34" charset="0"/>
            </a:endParaRPr>
          </a:p>
          <a:p>
            <a:pPr marL="171450" indent="-171450">
              <a:buFont typeface="Arial" panose="020B0604020202020204" pitchFamily="34" charset="0"/>
              <a:buChar char="•"/>
            </a:pPr>
            <a:r>
              <a:rPr lang="en-GB" sz="1400" dirty="0">
                <a:latin typeface="Century Gothic" panose="020B0502020202020204" pitchFamily="34" charset="0"/>
              </a:rPr>
              <a:t>Merge the thumb indentation and palm grips together.</a:t>
            </a:r>
          </a:p>
          <a:p>
            <a:pPr marL="171450" indent="-171450">
              <a:buFont typeface="Arial" panose="020B0604020202020204" pitchFamily="34" charset="0"/>
              <a:buChar char="•"/>
            </a:pPr>
            <a:r>
              <a:rPr lang="en-GB" sz="1400" dirty="0" smtClean="0">
                <a:latin typeface="Century Gothic" panose="020B0502020202020204" pitchFamily="34" charset="0"/>
              </a:rPr>
              <a:t>A </a:t>
            </a:r>
            <a:r>
              <a:rPr lang="en-GB" sz="1400" dirty="0">
                <a:latin typeface="Century Gothic" panose="020B0502020202020204" pitchFamily="34" charset="0"/>
              </a:rPr>
              <a:t>colour scheme that has multiple colours, but it should still be bright because it’s eye-catching and appealing.</a:t>
            </a:r>
            <a:endParaRPr lang="en-GB" sz="1400" dirty="0"/>
          </a:p>
        </p:txBody>
      </p:sp>
      <p:pic>
        <p:nvPicPr>
          <p:cNvPr id="2055"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61447" y="903103"/>
            <a:ext cx="1231385" cy="26143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77064" y="2856384"/>
            <a:ext cx="1323653" cy="2787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8" name="Picture 10"/>
          <p:cNvPicPr>
            <a:picLocks noChangeAspect="1" noChangeArrowheads="1"/>
          </p:cNvPicPr>
          <p:nvPr/>
        </p:nvPicPr>
        <p:blipFill>
          <a:blip r:embed="rId10">
            <a:extLst>
              <a:ext uri="{BEBA8EAE-BF5A-486C-A8C5-ECC9F3942E4B}">
                <a14:imgProps xmlns:a14="http://schemas.microsoft.com/office/drawing/2010/main">
                  <a14:imgLayer r:embed="rId11">
                    <a14:imgEffect>
                      <a14:backgroundRemoval t="0" b="96516" l="2778" r="97778"/>
                    </a14:imgEffect>
                  </a14:imgLayer>
                </a14:imgProps>
              </a:ext>
              <a:ext uri="{28A0092B-C50C-407E-A947-70E740481C1C}">
                <a14:useLocalDpi xmlns:a14="http://schemas.microsoft.com/office/drawing/2010/main" val="0"/>
              </a:ext>
            </a:extLst>
          </a:blip>
          <a:srcRect/>
          <a:stretch>
            <a:fillRect/>
          </a:stretch>
        </p:blipFill>
        <p:spPr bwMode="auto">
          <a:xfrm rot="19127862">
            <a:off x="7842606" y="1786636"/>
            <a:ext cx="1097836" cy="1749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0" name="Picture 12"/>
          <p:cNvPicPr>
            <a:picLocks noChangeAspect="1" noChangeArrowheads="1"/>
          </p:cNvPicPr>
          <p:nvPr/>
        </p:nvPicPr>
        <p:blipFill>
          <a:blip r:embed="rId12">
            <a:extLst>
              <a:ext uri="{BEBA8EAE-BF5A-486C-A8C5-ECC9F3942E4B}">
                <a14:imgProps xmlns:a14="http://schemas.microsoft.com/office/drawing/2010/main">
                  <a14:imgLayer r:embed="rId13">
                    <a14:imgEffect>
                      <a14:backgroundRemoval t="3106" b="94410" l="9220" r="92908"/>
                    </a14:imgEffect>
                  </a14:imgLayer>
                </a14:imgProps>
              </a:ext>
              <a:ext uri="{28A0092B-C50C-407E-A947-70E740481C1C}">
                <a14:useLocalDpi xmlns:a14="http://schemas.microsoft.com/office/drawing/2010/main" val="0"/>
              </a:ext>
            </a:extLst>
          </a:blip>
          <a:srcRect/>
          <a:stretch>
            <a:fillRect/>
          </a:stretch>
        </p:blipFill>
        <p:spPr bwMode="auto">
          <a:xfrm>
            <a:off x="7192937" y="595163"/>
            <a:ext cx="1198587" cy="11907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1" name="Picture 1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0188947" y="2856384"/>
            <a:ext cx="2548557" cy="9055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2" name="Picture 14"/>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0145216" y="3772200"/>
            <a:ext cx="2661745" cy="8895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3" name="Picture 15"/>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245560" y="1455806"/>
            <a:ext cx="1632377" cy="16323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4" name="Picture 16"/>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018686" y="2346769"/>
            <a:ext cx="1974850" cy="15541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5" name="Picture 17"/>
          <p:cNvPicPr>
            <a:picLocks noChangeAspect="1" noChangeArrowheads="1"/>
          </p:cNvPicPr>
          <p:nvPr/>
        </p:nvPicPr>
        <p:blipFill>
          <a:blip r:embed="rId18">
            <a:extLst>
              <a:ext uri="{BEBA8EAE-BF5A-486C-A8C5-ECC9F3942E4B}">
                <a14:imgProps xmlns:a14="http://schemas.microsoft.com/office/drawing/2010/main">
                  <a14:imgLayer r:embed="rId19">
                    <a14:imgEffect>
                      <a14:backgroundRemoval t="5155" b="89691" l="9934" r="89404"/>
                    </a14:imgEffect>
                  </a14:imgLayer>
                </a14:imgProps>
              </a:ext>
              <a:ext uri="{28A0092B-C50C-407E-A947-70E740481C1C}">
                <a14:useLocalDpi xmlns:a14="http://schemas.microsoft.com/office/drawing/2010/main" val="0"/>
              </a:ext>
            </a:extLst>
          </a:blip>
          <a:srcRect/>
          <a:stretch>
            <a:fillRect/>
          </a:stretch>
        </p:blipFill>
        <p:spPr bwMode="auto">
          <a:xfrm rot="15903195">
            <a:off x="4808316" y="3394384"/>
            <a:ext cx="1619393" cy="20791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6" name="Picture 18"/>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rot="16200000">
            <a:off x="1601002" y="3025137"/>
            <a:ext cx="789172" cy="39138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7" name="Picture 19"/>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5006111" y="6529521"/>
            <a:ext cx="2230437" cy="23415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8" name="Picture 20"/>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1791797" y="8176079"/>
            <a:ext cx="3136900" cy="13255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9" name="Picture 21"/>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10217224" y="5874419"/>
            <a:ext cx="2139950" cy="10144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70" name="Picture 22"/>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7696944" y="6368132"/>
            <a:ext cx="2441575" cy="520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7" name="Picture 5"/>
          <p:cNvPicPr>
            <a:picLocks noChangeAspect="1" noChangeArrowheads="1"/>
          </p:cNvPicPr>
          <p:nvPr/>
        </p:nvPicPr>
        <p:blipFill>
          <a:blip r:embed="rId25" cstate="print">
            <a:extLst>
              <a:ext uri="{BEBA8EAE-BF5A-486C-A8C5-ECC9F3942E4B}">
                <a14:imgProps xmlns:a14="http://schemas.microsoft.com/office/drawing/2010/main">
                  <a14:imgLayer r:embed="rId26">
                    <a14:imgEffect>
                      <a14:backgroundRemoval t="2830" b="89623" l="10000" r="90000"/>
                    </a14:imgEffect>
                  </a14:imgLayer>
                </a14:imgProps>
              </a:ext>
              <a:ext uri="{28A0092B-C50C-407E-A947-70E740481C1C}">
                <a14:useLocalDpi xmlns:a14="http://schemas.microsoft.com/office/drawing/2010/main" val="0"/>
              </a:ext>
            </a:extLst>
          </a:blip>
          <a:srcRect/>
          <a:stretch>
            <a:fillRect/>
          </a:stretch>
        </p:blipFill>
        <p:spPr bwMode="auto">
          <a:xfrm rot="15514055">
            <a:off x="4343471" y="4938365"/>
            <a:ext cx="355771" cy="1410539"/>
          </a:xfrm>
          <a:prstGeom prst="rect">
            <a:avLst/>
          </a:prstGeom>
          <a:noFill/>
          <a:ln>
            <a:noFill/>
          </a:ln>
        </p:spPr>
      </p:pic>
      <p:pic>
        <p:nvPicPr>
          <p:cNvPr id="2071" name="Picture 23"/>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rot="5400000">
            <a:off x="5729144" y="4800520"/>
            <a:ext cx="1179513" cy="19478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2716037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5333</TotalTime>
  <Words>9364</Words>
  <Application>Microsoft Office PowerPoint</Application>
  <PresentationFormat>A3 Paper (297x420 mm)</PresentationFormat>
  <Paragraphs>561</Paragraphs>
  <Slides>21</Slides>
  <Notes>21</Notes>
  <HiddenSlides>0</HiddenSlides>
  <MMClips>9</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Tara KEMP</dc:creator>
  <cp:lastModifiedBy>Tara KEMP</cp:lastModifiedBy>
  <cp:revision>415</cp:revision>
  <cp:lastPrinted>2017-05-05T12:13:20Z</cp:lastPrinted>
  <dcterms:created xsi:type="dcterms:W3CDTF">2016-11-03T11:07:29Z</dcterms:created>
  <dcterms:modified xsi:type="dcterms:W3CDTF">2017-05-05T12:32:07Z</dcterms:modified>
</cp:coreProperties>
</file>