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3753" r:id="rId5"/>
  </p:sldMasterIdLst>
  <p:notesMasterIdLst>
    <p:notesMasterId r:id="rId58"/>
  </p:notesMasterIdLst>
  <p:handoutMasterIdLst>
    <p:handoutMasterId r:id="rId59"/>
  </p:handoutMasterIdLst>
  <p:sldIdLst>
    <p:sldId id="952" r:id="rId6"/>
    <p:sldId id="963" r:id="rId7"/>
    <p:sldId id="454" r:id="rId8"/>
    <p:sldId id="795" r:id="rId9"/>
    <p:sldId id="854" r:id="rId10"/>
    <p:sldId id="455" r:id="rId11"/>
    <p:sldId id="845" r:id="rId12"/>
    <p:sldId id="847" r:id="rId13"/>
    <p:sldId id="848" r:id="rId14"/>
    <p:sldId id="849" r:id="rId15"/>
    <p:sldId id="850" r:id="rId16"/>
    <p:sldId id="851" r:id="rId17"/>
    <p:sldId id="262" r:id="rId18"/>
    <p:sldId id="938" r:id="rId19"/>
    <p:sldId id="435" r:id="rId20"/>
    <p:sldId id="475" r:id="rId21"/>
    <p:sldId id="476" r:id="rId22"/>
    <p:sldId id="939" r:id="rId23"/>
    <p:sldId id="870" r:id="rId24"/>
    <p:sldId id="871" r:id="rId25"/>
    <p:sldId id="955" r:id="rId26"/>
    <p:sldId id="956" r:id="rId27"/>
    <p:sldId id="872" r:id="rId28"/>
    <p:sldId id="954" r:id="rId29"/>
    <p:sldId id="958" r:id="rId30"/>
    <p:sldId id="940" r:id="rId31"/>
    <p:sldId id="882" r:id="rId32"/>
    <p:sldId id="874" r:id="rId33"/>
    <p:sldId id="941" r:id="rId34"/>
    <p:sldId id="888" r:id="rId35"/>
    <p:sldId id="959" r:id="rId36"/>
    <p:sldId id="887" r:id="rId37"/>
    <p:sldId id="898" r:id="rId38"/>
    <p:sldId id="905" r:id="rId39"/>
    <p:sldId id="899" r:id="rId40"/>
    <p:sldId id="942" r:id="rId41"/>
    <p:sldId id="901" r:id="rId42"/>
    <p:sldId id="943" r:id="rId43"/>
    <p:sldId id="903" r:id="rId44"/>
    <p:sldId id="906" r:id="rId45"/>
    <p:sldId id="944" r:id="rId46"/>
    <p:sldId id="447" r:id="rId47"/>
    <p:sldId id="445" r:id="rId48"/>
    <p:sldId id="911" r:id="rId49"/>
    <p:sldId id="912" r:id="rId50"/>
    <p:sldId id="953" r:id="rId51"/>
    <p:sldId id="962" r:id="rId52"/>
    <p:sldId id="945" r:id="rId53"/>
    <p:sldId id="950" r:id="rId54"/>
    <p:sldId id="914" r:id="rId55"/>
    <p:sldId id="920" r:id="rId56"/>
    <p:sldId id="460"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irley Reynold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C396A-D94B-4D98-A9A1-11C8FA1A033A}" v="3" dt="2022-11-23T10:26:41.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66960" autoAdjust="0"/>
  </p:normalViewPr>
  <p:slideViewPr>
    <p:cSldViewPr snapToGrid="0">
      <p:cViewPr varScale="1">
        <p:scale>
          <a:sx n="72" d="100"/>
          <a:sy n="72" d="100"/>
        </p:scale>
        <p:origin x="5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s Charlotte (RNU) Oxford Health" userId="ffc9f210-a719-42a1-9fe5-3b94da32cd42" providerId="ADAL" clId="{164C396A-D94B-4D98-A9A1-11C8FA1A033A}"/>
    <pc:docChg chg="undo custSel delSld modSld modNotesMaster modHandout">
      <pc:chgData name="Stephens Charlotte (RNU) Oxford Health" userId="ffc9f210-a719-42a1-9fe5-3b94da32cd42" providerId="ADAL" clId="{164C396A-D94B-4D98-A9A1-11C8FA1A033A}" dt="2022-11-23T10:26:45.502" v="199" actId="21"/>
      <pc:docMkLst>
        <pc:docMk/>
      </pc:docMkLst>
      <pc:sldChg chg="modNotesTx">
        <pc:chgData name="Stephens Charlotte (RNU) Oxford Health" userId="ffc9f210-a719-42a1-9fe5-3b94da32cd42" providerId="ADAL" clId="{164C396A-D94B-4D98-A9A1-11C8FA1A033A}" dt="2022-11-23T10:08:17.370" v="148" actId="20577"/>
        <pc:sldMkLst>
          <pc:docMk/>
          <pc:sldMk cId="2328937829" sldId="454"/>
        </pc:sldMkLst>
      </pc:sldChg>
      <pc:sldChg chg="del">
        <pc:chgData name="Stephens Charlotte (RNU) Oxford Health" userId="ffc9f210-a719-42a1-9fe5-3b94da32cd42" providerId="ADAL" clId="{164C396A-D94B-4D98-A9A1-11C8FA1A033A}" dt="2022-11-23T10:06:26.907" v="0" actId="2696"/>
        <pc:sldMkLst>
          <pc:docMk/>
          <pc:sldMk cId="3790494899" sldId="788"/>
        </pc:sldMkLst>
      </pc:sldChg>
      <pc:sldChg chg="modNotesTx">
        <pc:chgData name="Stephens Charlotte (RNU) Oxford Health" userId="ffc9f210-a719-42a1-9fe5-3b94da32cd42" providerId="ADAL" clId="{164C396A-D94B-4D98-A9A1-11C8FA1A033A}" dt="2022-11-23T10:26:41.554" v="197" actId="20577"/>
        <pc:sldMkLst>
          <pc:docMk/>
          <pc:sldMk cId="673159362" sldId="795"/>
        </pc:sldMkLst>
      </pc:sldChg>
      <pc:sldChg chg="del">
        <pc:chgData name="Stephens Charlotte (RNU) Oxford Health" userId="ffc9f210-a719-42a1-9fe5-3b94da32cd42" providerId="ADAL" clId="{164C396A-D94B-4D98-A9A1-11C8FA1A033A}" dt="2022-11-23T10:07:33.290" v="107" actId="2696"/>
        <pc:sldMkLst>
          <pc:docMk/>
          <pc:sldMk cId="770169279" sldId="947"/>
        </pc:sldMkLst>
      </pc:sldChg>
      <pc:sldChg chg="del">
        <pc:chgData name="Stephens Charlotte (RNU) Oxford Health" userId="ffc9f210-a719-42a1-9fe5-3b94da32cd42" providerId="ADAL" clId="{164C396A-D94B-4D98-A9A1-11C8FA1A033A}" dt="2022-11-23T10:07:38.311" v="108" actId="2696"/>
        <pc:sldMkLst>
          <pc:docMk/>
          <pc:sldMk cId="2699580808" sldId="948"/>
        </pc:sldMkLst>
      </pc:sldChg>
      <pc:sldChg chg="del">
        <pc:chgData name="Stephens Charlotte (RNU) Oxford Health" userId="ffc9f210-a719-42a1-9fe5-3b94da32cd42" providerId="ADAL" clId="{164C396A-D94B-4D98-A9A1-11C8FA1A033A}" dt="2022-11-23T10:07:41.178" v="109" actId="2696"/>
        <pc:sldMkLst>
          <pc:docMk/>
          <pc:sldMk cId="2471973247" sldId="949"/>
        </pc:sldMkLst>
      </pc:sldChg>
      <pc:sldChg chg="addSp delSp modSp mod modNotesTx">
        <pc:chgData name="Stephens Charlotte (RNU) Oxford Health" userId="ffc9f210-a719-42a1-9fe5-3b94da32cd42" providerId="ADAL" clId="{164C396A-D94B-4D98-A9A1-11C8FA1A033A}" dt="2022-11-23T10:26:45.502" v="199" actId="21"/>
        <pc:sldMkLst>
          <pc:docMk/>
          <pc:sldMk cId="2433642891" sldId="952"/>
        </pc:sldMkLst>
        <pc:spChg chg="mod">
          <ac:chgData name="Stephens Charlotte (RNU) Oxford Health" userId="ffc9f210-a719-42a1-9fe5-3b94da32cd42" providerId="ADAL" clId="{164C396A-D94B-4D98-A9A1-11C8FA1A033A}" dt="2022-11-23T10:06:42.458" v="40" actId="20577"/>
          <ac:spMkLst>
            <pc:docMk/>
            <pc:sldMk cId="2433642891" sldId="952"/>
            <ac:spMk id="7" creationId="{ED52C47B-3292-41A8-9A0F-42C7BB9E36E9}"/>
          </ac:spMkLst>
        </pc:spChg>
        <pc:graphicFrameChg chg="add del modGraphic">
          <ac:chgData name="Stephens Charlotte (RNU) Oxford Health" userId="ffc9f210-a719-42a1-9fe5-3b94da32cd42" providerId="ADAL" clId="{164C396A-D94B-4D98-A9A1-11C8FA1A033A}" dt="2022-11-23T10:26:45.502" v="199" actId="21"/>
          <ac:graphicFrameMkLst>
            <pc:docMk/>
            <pc:sldMk cId="2433642891" sldId="952"/>
            <ac:graphicFrameMk id="3" creationId="{8BB68818-2251-7568-3588-E5323553E90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1D4CC-8C34-40D8-854C-C282FE1ECBF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BDDEECE3-5097-4675-B50E-20F8A3CFAB58}">
      <dgm:prSet phldrT="[Text]" custT="1"/>
      <dgm:spPr>
        <a:solidFill>
          <a:schemeClr val="accent2"/>
        </a:solidFill>
      </dgm:spPr>
      <dgm:t>
        <a:bodyPr/>
        <a:lstStyle/>
        <a:p>
          <a:r>
            <a:rPr lang="en-US" sz="3000" b="1">
              <a:latin typeface="Arial Rounded MT Bold" panose="020F0704030504030204" pitchFamily="34" charset="0"/>
            </a:rPr>
            <a:t>            </a:t>
          </a:r>
          <a:r>
            <a:rPr lang="en-US" sz="4000" b="1">
              <a:latin typeface="+mj-lt"/>
            </a:rPr>
            <a:t>A word of warning!                                            </a:t>
          </a:r>
          <a:endParaRPr lang="en-GB" sz="3000">
            <a:latin typeface="+mj-lt"/>
          </a:endParaRPr>
        </a:p>
      </dgm:t>
    </dgm:pt>
    <dgm:pt modelId="{66940D42-3108-41E9-B14F-7A8766574E34}" type="parTrans" cxnId="{702EB50B-15F0-418F-9ECC-D89CBCABC03A}">
      <dgm:prSet/>
      <dgm:spPr/>
      <dgm:t>
        <a:bodyPr/>
        <a:lstStyle/>
        <a:p>
          <a:endParaRPr lang="en-GB" sz="2000">
            <a:latin typeface="+mn-lt"/>
          </a:endParaRPr>
        </a:p>
      </dgm:t>
    </dgm:pt>
    <dgm:pt modelId="{86B8C9CA-EE25-4A9F-B26F-C0B87D09E913}" type="sibTrans" cxnId="{702EB50B-15F0-418F-9ECC-D89CBCABC03A}">
      <dgm:prSet/>
      <dgm:spPr/>
      <dgm:t>
        <a:bodyPr/>
        <a:lstStyle/>
        <a:p>
          <a:endParaRPr lang="en-GB" sz="2000">
            <a:latin typeface="+mn-lt"/>
          </a:endParaRPr>
        </a:p>
      </dgm:t>
    </dgm:pt>
    <dgm:pt modelId="{CE48AB2C-9C72-4D93-B84F-485329CF0B01}">
      <dgm:prSet phldrT="[Text]" custT="1"/>
      <dgm:spPr>
        <a:solidFill>
          <a:schemeClr val="accent2"/>
        </a:solidFill>
      </dgm:spPr>
      <dgm:t>
        <a:bodyPr/>
        <a:lstStyle/>
        <a:p>
          <a:r>
            <a:rPr lang="en-US" sz="2400" b="1">
              <a:latin typeface="+mn-lt"/>
            </a:rPr>
            <a:t>We don’t want to turn you into therapists</a:t>
          </a:r>
        </a:p>
      </dgm:t>
    </dgm:pt>
    <dgm:pt modelId="{BDE777BC-D9AC-450F-A366-79E27E0ECA96}" type="parTrans" cxnId="{C9CA8587-237B-468C-8B21-AAFAFC701FAD}">
      <dgm:prSet/>
      <dgm:spPr/>
      <dgm:t>
        <a:bodyPr/>
        <a:lstStyle/>
        <a:p>
          <a:endParaRPr lang="en-GB" sz="2000">
            <a:latin typeface="+mn-lt"/>
          </a:endParaRPr>
        </a:p>
      </dgm:t>
    </dgm:pt>
    <dgm:pt modelId="{BDEF0AAE-3D55-4278-A00B-A32AA9862C80}" type="sibTrans" cxnId="{C9CA8587-237B-468C-8B21-AAFAFC701FAD}">
      <dgm:prSet/>
      <dgm:spPr/>
      <dgm:t>
        <a:bodyPr/>
        <a:lstStyle/>
        <a:p>
          <a:endParaRPr lang="en-GB" sz="2000">
            <a:latin typeface="+mn-lt"/>
          </a:endParaRPr>
        </a:p>
      </dgm:t>
    </dgm:pt>
    <dgm:pt modelId="{207BCD46-494A-48F4-AF6D-7DF3C2F020B9}">
      <dgm:prSet phldrT="[Text]" custT="1"/>
      <dgm:spPr>
        <a:solidFill>
          <a:schemeClr val="accent2"/>
        </a:solidFill>
      </dgm:spPr>
      <dgm:t>
        <a:bodyPr/>
        <a:lstStyle/>
        <a:p>
          <a:r>
            <a:rPr lang="en-US" sz="2400" b="1">
              <a:latin typeface="+mn-lt"/>
            </a:rPr>
            <a:t>Useful for young people that suffer with anxiety</a:t>
          </a:r>
        </a:p>
      </dgm:t>
    </dgm:pt>
    <dgm:pt modelId="{D6E17B9A-D235-4EF6-82DD-733D7F333351}" type="parTrans" cxnId="{D16BFFB0-BB79-441C-8505-7FA970E1A895}">
      <dgm:prSet/>
      <dgm:spPr/>
      <dgm:t>
        <a:bodyPr/>
        <a:lstStyle/>
        <a:p>
          <a:endParaRPr lang="en-GB" sz="2000">
            <a:latin typeface="+mn-lt"/>
          </a:endParaRPr>
        </a:p>
      </dgm:t>
    </dgm:pt>
    <dgm:pt modelId="{C71F1D36-86A4-452B-AC7F-E9D53C236ED7}" type="sibTrans" cxnId="{D16BFFB0-BB79-441C-8505-7FA970E1A895}">
      <dgm:prSet/>
      <dgm:spPr/>
      <dgm:t>
        <a:bodyPr/>
        <a:lstStyle/>
        <a:p>
          <a:endParaRPr lang="en-GB" sz="2000">
            <a:latin typeface="+mn-lt"/>
          </a:endParaRPr>
        </a:p>
      </dgm:t>
    </dgm:pt>
    <dgm:pt modelId="{1AE1E229-D347-47B7-9178-3F7EE96A3DDA}">
      <dgm:prSet phldrT="[Text]" custT="1"/>
      <dgm:spPr>
        <a:solidFill>
          <a:schemeClr val="accent2"/>
        </a:solidFill>
        <a:ln w="76200">
          <a:solidFill>
            <a:srgbClr val="FF0000"/>
          </a:solidFill>
        </a:ln>
      </dgm:spPr>
      <dgm:t>
        <a:bodyPr/>
        <a:lstStyle/>
        <a:p>
          <a:r>
            <a:rPr lang="en-US" sz="2400" b="1">
              <a:latin typeface="+mn-lt"/>
            </a:rPr>
            <a:t>For more moderately or severely anxious young people, please also access professional support</a:t>
          </a:r>
        </a:p>
      </dgm:t>
    </dgm:pt>
    <dgm:pt modelId="{4283EA01-6AA9-4590-A057-82B488129CA5}" type="sibTrans" cxnId="{283E8F1B-3C42-46A1-B883-E9E2D533C927}">
      <dgm:prSet/>
      <dgm:spPr/>
      <dgm:t>
        <a:bodyPr/>
        <a:lstStyle/>
        <a:p>
          <a:endParaRPr lang="en-GB" sz="2000">
            <a:latin typeface="+mn-lt"/>
          </a:endParaRPr>
        </a:p>
      </dgm:t>
    </dgm:pt>
    <dgm:pt modelId="{E5CF2FA8-F3D4-4DE2-B3AA-74025AC8C5A0}" type="parTrans" cxnId="{283E8F1B-3C42-46A1-B883-E9E2D533C927}">
      <dgm:prSet/>
      <dgm:spPr/>
      <dgm:t>
        <a:bodyPr/>
        <a:lstStyle/>
        <a:p>
          <a:endParaRPr lang="en-GB" sz="2000">
            <a:latin typeface="+mn-lt"/>
          </a:endParaRPr>
        </a:p>
      </dgm:t>
    </dgm:pt>
    <dgm:pt modelId="{D127C611-CF85-49FE-BD4E-8C98131C442D}" type="pres">
      <dgm:prSet presAssocID="{3FF1D4CC-8C34-40D8-854C-C282FE1ECBFD}" presName="diagram" presStyleCnt="0">
        <dgm:presLayoutVars>
          <dgm:dir/>
          <dgm:resizeHandles val="exact"/>
        </dgm:presLayoutVars>
      </dgm:prSet>
      <dgm:spPr/>
      <dgm:t>
        <a:bodyPr/>
        <a:lstStyle/>
        <a:p>
          <a:endParaRPr lang="en-US"/>
        </a:p>
      </dgm:t>
    </dgm:pt>
    <dgm:pt modelId="{232DBDF1-BD36-44F9-84DB-11A7F7E4EB32}" type="pres">
      <dgm:prSet presAssocID="{BDDEECE3-5097-4675-B50E-20F8A3CFAB58}" presName="node" presStyleLbl="node1" presStyleIdx="0" presStyleCnt="4" custScaleX="321507">
        <dgm:presLayoutVars>
          <dgm:bulletEnabled val="1"/>
        </dgm:presLayoutVars>
      </dgm:prSet>
      <dgm:spPr>
        <a:prstGeom prst="roundRect">
          <a:avLst/>
        </a:prstGeom>
      </dgm:spPr>
      <dgm:t>
        <a:bodyPr/>
        <a:lstStyle/>
        <a:p>
          <a:endParaRPr lang="en-US"/>
        </a:p>
      </dgm:t>
    </dgm:pt>
    <dgm:pt modelId="{690F291C-6A63-4747-9E4C-63E6BBA620E1}" type="pres">
      <dgm:prSet presAssocID="{86B8C9CA-EE25-4A9F-B26F-C0B87D09E913}" presName="sibTrans" presStyleCnt="0"/>
      <dgm:spPr/>
    </dgm:pt>
    <dgm:pt modelId="{E3EE1B91-92EC-4641-9D9E-C45C48972557}" type="pres">
      <dgm:prSet presAssocID="{1AE1E229-D347-47B7-9178-3F7EE96A3DDA}" presName="node" presStyleLbl="node1" presStyleIdx="1" presStyleCnt="4" custScaleY="160753" custLinFactX="100000" custLinFactNeighborX="110905" custLinFactNeighborY="22043">
        <dgm:presLayoutVars>
          <dgm:bulletEnabled val="1"/>
        </dgm:presLayoutVars>
      </dgm:prSet>
      <dgm:spPr>
        <a:prstGeom prst="roundRect">
          <a:avLst/>
        </a:prstGeom>
      </dgm:spPr>
      <dgm:t>
        <a:bodyPr/>
        <a:lstStyle/>
        <a:p>
          <a:endParaRPr lang="en-US"/>
        </a:p>
      </dgm:t>
    </dgm:pt>
    <dgm:pt modelId="{691C42EE-B02D-49B0-81A1-DCEBFB35F816}" type="pres">
      <dgm:prSet presAssocID="{4283EA01-6AA9-4590-A057-82B488129CA5}" presName="sibTrans" presStyleCnt="0"/>
      <dgm:spPr/>
    </dgm:pt>
    <dgm:pt modelId="{0F667AA9-171D-48CC-A0B5-DCEDC9C8DC34}" type="pres">
      <dgm:prSet presAssocID="{CE48AB2C-9C72-4D93-B84F-485329CF0B01}" presName="node" presStyleLbl="node1" presStyleIdx="2" presStyleCnt="4" custLinFactX="-10754" custLinFactNeighborX="-100000" custLinFactNeighborY="22449">
        <dgm:presLayoutVars>
          <dgm:bulletEnabled val="1"/>
        </dgm:presLayoutVars>
      </dgm:prSet>
      <dgm:spPr>
        <a:prstGeom prst="roundRect">
          <a:avLst/>
        </a:prstGeom>
      </dgm:spPr>
      <dgm:t>
        <a:bodyPr/>
        <a:lstStyle/>
        <a:p>
          <a:endParaRPr lang="en-US"/>
        </a:p>
      </dgm:t>
    </dgm:pt>
    <dgm:pt modelId="{564C4146-0797-4CBB-B6A1-D2A6180DCBE6}" type="pres">
      <dgm:prSet presAssocID="{BDEF0AAE-3D55-4278-A00B-A32AA9862C80}" presName="sibTrans" presStyleCnt="0"/>
      <dgm:spPr/>
    </dgm:pt>
    <dgm:pt modelId="{A2EB4D18-BC06-4096-A218-70AA8AA92255}" type="pres">
      <dgm:prSet presAssocID="{207BCD46-494A-48F4-AF6D-7DF3C2F020B9}" presName="node" presStyleLbl="node1" presStyleIdx="3" presStyleCnt="4" custLinFactX="-16264" custLinFactNeighborX="-100000" custLinFactNeighborY="22924">
        <dgm:presLayoutVars>
          <dgm:bulletEnabled val="1"/>
        </dgm:presLayoutVars>
      </dgm:prSet>
      <dgm:spPr>
        <a:prstGeom prst="roundRect">
          <a:avLst/>
        </a:prstGeom>
      </dgm:spPr>
      <dgm:t>
        <a:bodyPr/>
        <a:lstStyle/>
        <a:p>
          <a:endParaRPr lang="en-US"/>
        </a:p>
      </dgm:t>
    </dgm:pt>
  </dgm:ptLst>
  <dgm:cxnLst>
    <dgm:cxn modelId="{702EB50B-15F0-418F-9ECC-D89CBCABC03A}" srcId="{3FF1D4CC-8C34-40D8-854C-C282FE1ECBFD}" destId="{BDDEECE3-5097-4675-B50E-20F8A3CFAB58}" srcOrd="0" destOrd="0" parTransId="{66940D42-3108-41E9-B14F-7A8766574E34}" sibTransId="{86B8C9CA-EE25-4A9F-B26F-C0B87D09E913}"/>
    <dgm:cxn modelId="{59CCF625-6B3C-47FF-9739-2E69E792D2A7}" type="presOf" srcId="{3FF1D4CC-8C34-40D8-854C-C282FE1ECBFD}" destId="{D127C611-CF85-49FE-BD4E-8C98131C442D}" srcOrd="0" destOrd="0" presId="urn:microsoft.com/office/officeart/2005/8/layout/default"/>
    <dgm:cxn modelId="{3537A4BB-2C67-41B5-A38F-EE2FFF8C3E77}" type="presOf" srcId="{1AE1E229-D347-47B7-9178-3F7EE96A3DDA}" destId="{E3EE1B91-92EC-4641-9D9E-C45C48972557}" srcOrd="0" destOrd="0" presId="urn:microsoft.com/office/officeart/2005/8/layout/default"/>
    <dgm:cxn modelId="{B24E0748-582E-4A5B-8551-C895599EE734}" type="presOf" srcId="{CE48AB2C-9C72-4D93-B84F-485329CF0B01}" destId="{0F667AA9-171D-48CC-A0B5-DCEDC9C8DC34}" srcOrd="0" destOrd="0" presId="urn:microsoft.com/office/officeart/2005/8/layout/default"/>
    <dgm:cxn modelId="{283E8F1B-3C42-46A1-B883-E9E2D533C927}" srcId="{3FF1D4CC-8C34-40D8-854C-C282FE1ECBFD}" destId="{1AE1E229-D347-47B7-9178-3F7EE96A3DDA}" srcOrd="1" destOrd="0" parTransId="{E5CF2FA8-F3D4-4DE2-B3AA-74025AC8C5A0}" sibTransId="{4283EA01-6AA9-4590-A057-82B488129CA5}"/>
    <dgm:cxn modelId="{D16BFFB0-BB79-441C-8505-7FA970E1A895}" srcId="{3FF1D4CC-8C34-40D8-854C-C282FE1ECBFD}" destId="{207BCD46-494A-48F4-AF6D-7DF3C2F020B9}" srcOrd="3" destOrd="0" parTransId="{D6E17B9A-D235-4EF6-82DD-733D7F333351}" sibTransId="{C71F1D36-86A4-452B-AC7F-E9D53C236ED7}"/>
    <dgm:cxn modelId="{C9CA8587-237B-468C-8B21-AAFAFC701FAD}" srcId="{3FF1D4CC-8C34-40D8-854C-C282FE1ECBFD}" destId="{CE48AB2C-9C72-4D93-B84F-485329CF0B01}" srcOrd="2" destOrd="0" parTransId="{BDE777BC-D9AC-450F-A366-79E27E0ECA96}" sibTransId="{BDEF0AAE-3D55-4278-A00B-A32AA9862C80}"/>
    <dgm:cxn modelId="{B0D032BC-593B-4506-80C3-C6A12C3EAE05}" type="presOf" srcId="{207BCD46-494A-48F4-AF6D-7DF3C2F020B9}" destId="{A2EB4D18-BC06-4096-A218-70AA8AA92255}" srcOrd="0" destOrd="0" presId="urn:microsoft.com/office/officeart/2005/8/layout/default"/>
    <dgm:cxn modelId="{A5F57A6B-656C-447B-B70C-6A4D03950FF5}" type="presOf" srcId="{BDDEECE3-5097-4675-B50E-20F8A3CFAB58}" destId="{232DBDF1-BD36-44F9-84DB-11A7F7E4EB32}" srcOrd="0" destOrd="0" presId="urn:microsoft.com/office/officeart/2005/8/layout/default"/>
    <dgm:cxn modelId="{E1DF39BF-5221-4D6F-B4CA-AFDC0CFD95D4}" type="presParOf" srcId="{D127C611-CF85-49FE-BD4E-8C98131C442D}" destId="{232DBDF1-BD36-44F9-84DB-11A7F7E4EB32}" srcOrd="0" destOrd="0" presId="urn:microsoft.com/office/officeart/2005/8/layout/default"/>
    <dgm:cxn modelId="{9E5CAAAA-B336-4D30-913C-3D7281EA3ED8}" type="presParOf" srcId="{D127C611-CF85-49FE-BD4E-8C98131C442D}" destId="{690F291C-6A63-4747-9E4C-63E6BBA620E1}" srcOrd="1" destOrd="0" presId="urn:microsoft.com/office/officeart/2005/8/layout/default"/>
    <dgm:cxn modelId="{4A244735-ACCE-4640-A54D-A1F6DF9B2AEA}" type="presParOf" srcId="{D127C611-CF85-49FE-BD4E-8C98131C442D}" destId="{E3EE1B91-92EC-4641-9D9E-C45C48972557}" srcOrd="2" destOrd="0" presId="urn:microsoft.com/office/officeart/2005/8/layout/default"/>
    <dgm:cxn modelId="{F75681FB-F16C-4883-9178-181153C6D763}" type="presParOf" srcId="{D127C611-CF85-49FE-BD4E-8C98131C442D}" destId="{691C42EE-B02D-49B0-81A1-DCEBFB35F816}" srcOrd="3" destOrd="0" presId="urn:microsoft.com/office/officeart/2005/8/layout/default"/>
    <dgm:cxn modelId="{DB4F643E-FF3B-4EEF-B40D-650B4B5FF4B3}" type="presParOf" srcId="{D127C611-CF85-49FE-BD4E-8C98131C442D}" destId="{0F667AA9-171D-48CC-A0B5-DCEDC9C8DC34}" srcOrd="4" destOrd="0" presId="urn:microsoft.com/office/officeart/2005/8/layout/default"/>
    <dgm:cxn modelId="{A5F400AF-F9ED-4169-BAE2-BBF5FFEBE60E}" type="presParOf" srcId="{D127C611-CF85-49FE-BD4E-8C98131C442D}" destId="{564C4146-0797-4CBB-B6A1-D2A6180DCBE6}" srcOrd="5" destOrd="0" presId="urn:microsoft.com/office/officeart/2005/8/layout/default"/>
    <dgm:cxn modelId="{048C4E34-1153-4583-A246-D4CE2A044AEB}" type="presParOf" srcId="{D127C611-CF85-49FE-BD4E-8C98131C442D}" destId="{A2EB4D18-BC06-4096-A218-70AA8AA9225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F1D4CC-8C34-40D8-854C-C282FE1ECBF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BDDEECE3-5097-4675-B50E-20F8A3CFAB58}">
      <dgm:prSet phldrT="[Text]" custT="1"/>
      <dgm:spPr>
        <a:solidFill>
          <a:schemeClr val="accent1"/>
        </a:solidFill>
      </dgm:spPr>
      <dgm:t>
        <a:bodyPr/>
        <a:lstStyle/>
        <a:p>
          <a:r>
            <a:rPr lang="en-US" sz="3000" b="1">
              <a:latin typeface="Arial Rounded MT Bold" panose="020F0704030504030204" pitchFamily="34" charset="0"/>
            </a:rPr>
            <a:t>            </a:t>
          </a:r>
          <a:r>
            <a:rPr lang="en-US" sz="4000" b="1">
              <a:latin typeface="+mj-lt"/>
            </a:rPr>
            <a:t>A word of warning!                                            </a:t>
          </a:r>
          <a:endParaRPr lang="en-GB" sz="3000">
            <a:latin typeface="+mj-lt"/>
          </a:endParaRPr>
        </a:p>
      </dgm:t>
    </dgm:pt>
    <dgm:pt modelId="{66940D42-3108-41E9-B14F-7A8766574E34}" type="parTrans" cxnId="{702EB50B-15F0-418F-9ECC-D89CBCABC03A}">
      <dgm:prSet/>
      <dgm:spPr/>
      <dgm:t>
        <a:bodyPr/>
        <a:lstStyle/>
        <a:p>
          <a:endParaRPr lang="en-GB" sz="2000">
            <a:latin typeface="+mn-lt"/>
          </a:endParaRPr>
        </a:p>
      </dgm:t>
    </dgm:pt>
    <dgm:pt modelId="{86B8C9CA-EE25-4A9F-B26F-C0B87D09E913}" type="sibTrans" cxnId="{702EB50B-15F0-418F-9ECC-D89CBCABC03A}">
      <dgm:prSet/>
      <dgm:spPr/>
      <dgm:t>
        <a:bodyPr/>
        <a:lstStyle/>
        <a:p>
          <a:endParaRPr lang="en-GB" sz="2000">
            <a:latin typeface="+mn-lt"/>
          </a:endParaRPr>
        </a:p>
      </dgm:t>
    </dgm:pt>
    <dgm:pt modelId="{CE48AB2C-9C72-4D93-B84F-485329CF0B01}">
      <dgm:prSet phldrT="[Text]" custT="1"/>
      <dgm:spPr>
        <a:solidFill>
          <a:schemeClr val="accent1"/>
        </a:solidFill>
      </dgm:spPr>
      <dgm:t>
        <a:bodyPr/>
        <a:lstStyle/>
        <a:p>
          <a:r>
            <a:rPr lang="en-US" sz="2400"/>
            <a:t>In many cases young people won’t be actively seeking help and may feel embarrassed or reluctant to talk. ​</a:t>
          </a:r>
          <a:endParaRPr lang="en-US" sz="2400" b="1">
            <a:latin typeface="+mn-lt"/>
          </a:endParaRPr>
        </a:p>
      </dgm:t>
    </dgm:pt>
    <dgm:pt modelId="{BDE777BC-D9AC-450F-A366-79E27E0ECA96}" type="parTrans" cxnId="{C9CA8587-237B-468C-8B21-AAFAFC701FAD}">
      <dgm:prSet/>
      <dgm:spPr/>
      <dgm:t>
        <a:bodyPr/>
        <a:lstStyle/>
        <a:p>
          <a:endParaRPr lang="en-GB" sz="2000">
            <a:latin typeface="+mn-lt"/>
          </a:endParaRPr>
        </a:p>
      </dgm:t>
    </dgm:pt>
    <dgm:pt modelId="{BDEF0AAE-3D55-4278-A00B-A32AA9862C80}" type="sibTrans" cxnId="{C9CA8587-237B-468C-8B21-AAFAFC701FAD}">
      <dgm:prSet/>
      <dgm:spPr/>
      <dgm:t>
        <a:bodyPr/>
        <a:lstStyle/>
        <a:p>
          <a:endParaRPr lang="en-GB" sz="2000">
            <a:latin typeface="+mn-lt"/>
          </a:endParaRPr>
        </a:p>
      </dgm:t>
    </dgm:pt>
    <dgm:pt modelId="{3754A2EA-F0A4-433F-B2F5-12E2FC816572}">
      <dgm:prSet phldrT="[Text]" custT="1"/>
      <dgm:spPr>
        <a:solidFill>
          <a:schemeClr val="accent1"/>
        </a:solidFill>
      </dgm:spPr>
      <dgm:t>
        <a:bodyPr/>
        <a:lstStyle/>
        <a:p>
          <a:r>
            <a:rPr lang="en-US" sz="2400"/>
            <a:t>Young people may be reluctant to change if this involves going out of their comfort zone​.</a:t>
          </a:r>
          <a:endParaRPr lang="en-US" sz="2400" b="1">
            <a:latin typeface="+mn-lt"/>
          </a:endParaRPr>
        </a:p>
      </dgm:t>
    </dgm:pt>
    <dgm:pt modelId="{7CD223B1-529C-4B47-B637-2FE4FAA7EE31}" type="parTrans" cxnId="{3C2D2F80-E161-4582-A016-CD7237154AF0}">
      <dgm:prSet/>
      <dgm:spPr/>
      <dgm:t>
        <a:bodyPr/>
        <a:lstStyle/>
        <a:p>
          <a:endParaRPr lang="en-GB"/>
        </a:p>
      </dgm:t>
    </dgm:pt>
    <dgm:pt modelId="{7CB84D71-D9EE-41DB-A0A4-160B53448907}" type="sibTrans" cxnId="{3C2D2F80-E161-4582-A016-CD7237154AF0}">
      <dgm:prSet/>
      <dgm:spPr/>
      <dgm:t>
        <a:bodyPr/>
        <a:lstStyle/>
        <a:p>
          <a:endParaRPr lang="en-GB"/>
        </a:p>
      </dgm:t>
    </dgm:pt>
    <dgm:pt modelId="{D127C611-CF85-49FE-BD4E-8C98131C442D}" type="pres">
      <dgm:prSet presAssocID="{3FF1D4CC-8C34-40D8-854C-C282FE1ECBFD}" presName="diagram" presStyleCnt="0">
        <dgm:presLayoutVars>
          <dgm:dir/>
          <dgm:resizeHandles val="exact"/>
        </dgm:presLayoutVars>
      </dgm:prSet>
      <dgm:spPr/>
      <dgm:t>
        <a:bodyPr/>
        <a:lstStyle/>
        <a:p>
          <a:endParaRPr lang="en-US"/>
        </a:p>
      </dgm:t>
    </dgm:pt>
    <dgm:pt modelId="{232DBDF1-BD36-44F9-84DB-11A7F7E4EB32}" type="pres">
      <dgm:prSet presAssocID="{BDDEECE3-5097-4675-B50E-20F8A3CFAB58}" presName="node" presStyleLbl="node1" presStyleIdx="0" presStyleCnt="3" custScaleX="321507">
        <dgm:presLayoutVars>
          <dgm:bulletEnabled val="1"/>
        </dgm:presLayoutVars>
      </dgm:prSet>
      <dgm:spPr>
        <a:prstGeom prst="roundRect">
          <a:avLst/>
        </a:prstGeom>
      </dgm:spPr>
      <dgm:t>
        <a:bodyPr/>
        <a:lstStyle/>
        <a:p>
          <a:endParaRPr lang="en-US"/>
        </a:p>
      </dgm:t>
    </dgm:pt>
    <dgm:pt modelId="{690F291C-6A63-4747-9E4C-63E6BBA620E1}" type="pres">
      <dgm:prSet presAssocID="{86B8C9CA-EE25-4A9F-B26F-C0B87D09E913}" presName="sibTrans" presStyleCnt="0"/>
      <dgm:spPr/>
    </dgm:pt>
    <dgm:pt modelId="{0F667AA9-171D-48CC-A0B5-DCEDC9C8DC34}" type="pres">
      <dgm:prSet presAssocID="{CE48AB2C-9C72-4D93-B84F-485329CF0B01}" presName="node" presStyleLbl="node1" presStyleIdx="1" presStyleCnt="3" custScaleY="215149" custLinFactNeighborX="-510" custLinFactNeighborY="13924">
        <dgm:presLayoutVars>
          <dgm:bulletEnabled val="1"/>
        </dgm:presLayoutVars>
      </dgm:prSet>
      <dgm:spPr>
        <a:prstGeom prst="roundRect">
          <a:avLst/>
        </a:prstGeom>
      </dgm:spPr>
      <dgm:t>
        <a:bodyPr/>
        <a:lstStyle/>
        <a:p>
          <a:endParaRPr lang="en-US"/>
        </a:p>
      </dgm:t>
    </dgm:pt>
    <dgm:pt modelId="{564C4146-0797-4CBB-B6A1-D2A6180DCBE6}" type="pres">
      <dgm:prSet presAssocID="{BDEF0AAE-3D55-4278-A00B-A32AA9862C80}" presName="sibTrans" presStyleCnt="0"/>
      <dgm:spPr/>
    </dgm:pt>
    <dgm:pt modelId="{BAA0530B-39D9-4B6A-A472-A49CA7A65D47}" type="pres">
      <dgm:prSet presAssocID="{3754A2EA-F0A4-433F-B2F5-12E2FC816572}" presName="node" presStyleLbl="node1" presStyleIdx="2" presStyleCnt="3" custScaleY="215149" custLinFactNeighborX="-510" custLinFactNeighborY="13924">
        <dgm:presLayoutVars>
          <dgm:bulletEnabled val="1"/>
        </dgm:presLayoutVars>
      </dgm:prSet>
      <dgm:spPr>
        <a:prstGeom prst="roundRect">
          <a:avLst/>
        </a:prstGeom>
      </dgm:spPr>
      <dgm:t>
        <a:bodyPr/>
        <a:lstStyle/>
        <a:p>
          <a:endParaRPr lang="en-US"/>
        </a:p>
      </dgm:t>
    </dgm:pt>
  </dgm:ptLst>
  <dgm:cxnLst>
    <dgm:cxn modelId="{B24E0748-582E-4A5B-8551-C895599EE734}" type="presOf" srcId="{CE48AB2C-9C72-4D93-B84F-485329CF0B01}" destId="{0F667AA9-171D-48CC-A0B5-DCEDC9C8DC34}" srcOrd="0" destOrd="0" presId="urn:microsoft.com/office/officeart/2005/8/layout/default"/>
    <dgm:cxn modelId="{702EB50B-15F0-418F-9ECC-D89CBCABC03A}" srcId="{3FF1D4CC-8C34-40D8-854C-C282FE1ECBFD}" destId="{BDDEECE3-5097-4675-B50E-20F8A3CFAB58}" srcOrd="0" destOrd="0" parTransId="{66940D42-3108-41E9-B14F-7A8766574E34}" sibTransId="{86B8C9CA-EE25-4A9F-B26F-C0B87D09E913}"/>
    <dgm:cxn modelId="{704CBF58-F765-4CFB-B5E0-68B5C48E6EFF}" type="presOf" srcId="{3754A2EA-F0A4-433F-B2F5-12E2FC816572}" destId="{BAA0530B-39D9-4B6A-A472-A49CA7A65D47}" srcOrd="0" destOrd="0" presId="urn:microsoft.com/office/officeart/2005/8/layout/default"/>
    <dgm:cxn modelId="{A5F57A6B-656C-447B-B70C-6A4D03950FF5}" type="presOf" srcId="{BDDEECE3-5097-4675-B50E-20F8A3CFAB58}" destId="{232DBDF1-BD36-44F9-84DB-11A7F7E4EB32}" srcOrd="0" destOrd="0" presId="urn:microsoft.com/office/officeart/2005/8/layout/default"/>
    <dgm:cxn modelId="{3C2D2F80-E161-4582-A016-CD7237154AF0}" srcId="{3FF1D4CC-8C34-40D8-854C-C282FE1ECBFD}" destId="{3754A2EA-F0A4-433F-B2F5-12E2FC816572}" srcOrd="2" destOrd="0" parTransId="{7CD223B1-529C-4B47-B637-2FE4FAA7EE31}" sibTransId="{7CB84D71-D9EE-41DB-A0A4-160B53448907}"/>
    <dgm:cxn modelId="{C9CA8587-237B-468C-8B21-AAFAFC701FAD}" srcId="{3FF1D4CC-8C34-40D8-854C-C282FE1ECBFD}" destId="{CE48AB2C-9C72-4D93-B84F-485329CF0B01}" srcOrd="1" destOrd="0" parTransId="{BDE777BC-D9AC-450F-A366-79E27E0ECA96}" sibTransId="{BDEF0AAE-3D55-4278-A00B-A32AA9862C80}"/>
    <dgm:cxn modelId="{59CCF625-6B3C-47FF-9739-2E69E792D2A7}" type="presOf" srcId="{3FF1D4CC-8C34-40D8-854C-C282FE1ECBFD}" destId="{D127C611-CF85-49FE-BD4E-8C98131C442D}" srcOrd="0" destOrd="0" presId="urn:microsoft.com/office/officeart/2005/8/layout/default"/>
    <dgm:cxn modelId="{E1DF39BF-5221-4D6F-B4CA-AFDC0CFD95D4}" type="presParOf" srcId="{D127C611-CF85-49FE-BD4E-8C98131C442D}" destId="{232DBDF1-BD36-44F9-84DB-11A7F7E4EB32}" srcOrd="0" destOrd="0" presId="urn:microsoft.com/office/officeart/2005/8/layout/default"/>
    <dgm:cxn modelId="{9E5CAAAA-B336-4D30-913C-3D7281EA3ED8}" type="presParOf" srcId="{D127C611-CF85-49FE-BD4E-8C98131C442D}" destId="{690F291C-6A63-4747-9E4C-63E6BBA620E1}" srcOrd="1" destOrd="0" presId="urn:microsoft.com/office/officeart/2005/8/layout/default"/>
    <dgm:cxn modelId="{DB4F643E-FF3B-4EEF-B40D-650B4B5FF4B3}" type="presParOf" srcId="{D127C611-CF85-49FE-BD4E-8C98131C442D}" destId="{0F667AA9-171D-48CC-A0B5-DCEDC9C8DC34}" srcOrd="2" destOrd="0" presId="urn:microsoft.com/office/officeart/2005/8/layout/default"/>
    <dgm:cxn modelId="{A5F400AF-F9ED-4169-BAE2-BBF5FFEBE60E}" type="presParOf" srcId="{D127C611-CF85-49FE-BD4E-8C98131C442D}" destId="{564C4146-0797-4CBB-B6A1-D2A6180DCBE6}" srcOrd="3" destOrd="0" presId="urn:microsoft.com/office/officeart/2005/8/layout/default"/>
    <dgm:cxn modelId="{83C39F34-0E35-48C1-BC40-922377651FF1}" type="presParOf" srcId="{D127C611-CF85-49FE-BD4E-8C98131C442D}" destId="{BAA0530B-39D9-4B6A-A472-A49CA7A65D4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F1D4CC-8C34-40D8-854C-C282FE1ECBF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BDDEECE3-5097-4675-B50E-20F8A3CFAB58}">
      <dgm:prSet phldrT="[Text]" custT="1"/>
      <dgm:spPr>
        <a:solidFill>
          <a:schemeClr val="bg1">
            <a:lumMod val="65000"/>
          </a:schemeClr>
        </a:solidFill>
        <a:ln>
          <a:solidFill>
            <a:schemeClr val="bg1"/>
          </a:solidFill>
        </a:ln>
      </dgm:spPr>
      <dgm:t>
        <a:bodyPr/>
        <a:lstStyle/>
        <a:p>
          <a:r>
            <a:rPr lang="en-US" sz="4000" b="0">
              <a:latin typeface="Arial Rounded MT Bold" panose="020F0704030504030204" pitchFamily="34" charset="0"/>
            </a:rPr>
            <a:t>When to refer to CAMHS</a:t>
          </a:r>
          <a:endParaRPr lang="en-GB" sz="4000" b="0">
            <a:latin typeface="Arial Rounded MT Bold" panose="020F0704030504030204" pitchFamily="34" charset="0"/>
          </a:endParaRPr>
        </a:p>
      </dgm:t>
    </dgm:pt>
    <dgm:pt modelId="{66940D42-3108-41E9-B14F-7A8766574E34}" type="parTrans" cxnId="{702EB50B-15F0-418F-9ECC-D89CBCABC03A}">
      <dgm:prSet/>
      <dgm:spPr/>
      <dgm:t>
        <a:bodyPr/>
        <a:lstStyle/>
        <a:p>
          <a:endParaRPr lang="en-GB" sz="2000">
            <a:latin typeface="+mn-lt"/>
          </a:endParaRPr>
        </a:p>
      </dgm:t>
    </dgm:pt>
    <dgm:pt modelId="{86B8C9CA-EE25-4A9F-B26F-C0B87D09E913}" type="sibTrans" cxnId="{702EB50B-15F0-418F-9ECC-D89CBCABC03A}">
      <dgm:prSet/>
      <dgm:spPr/>
      <dgm:t>
        <a:bodyPr/>
        <a:lstStyle/>
        <a:p>
          <a:endParaRPr lang="en-GB" sz="2000">
            <a:latin typeface="+mn-lt"/>
          </a:endParaRPr>
        </a:p>
      </dgm:t>
    </dgm:pt>
    <dgm:pt modelId="{2920C107-3E42-495C-989C-3197D30B7C20}">
      <dgm:prSet phldrT="[Text]" custT="1"/>
      <dgm:spPr>
        <a:solidFill>
          <a:schemeClr val="accent2"/>
        </a:solidFill>
        <a:ln w="3175">
          <a:solidFill>
            <a:schemeClr val="tx1"/>
          </a:solidFill>
        </a:ln>
      </dgm:spPr>
      <dgm:t>
        <a:bodyPr/>
        <a:lstStyle/>
        <a:p>
          <a:r>
            <a:rPr lang="en-US" sz="2400">
              <a:solidFill>
                <a:schemeClr val="bg1"/>
              </a:solidFill>
            </a:rPr>
            <a:t>When your young person’s anxiety is affecting their mood consistently</a:t>
          </a:r>
          <a:endParaRPr lang="en-US" sz="2400" b="0">
            <a:solidFill>
              <a:schemeClr val="bg1"/>
            </a:solidFill>
            <a:latin typeface="Arial Rounded MT Bold" panose="020F0704030504030204" pitchFamily="34" charset="0"/>
          </a:endParaRPr>
        </a:p>
      </dgm:t>
    </dgm:pt>
    <dgm:pt modelId="{D8CC2146-FB3A-4AA4-AC16-0671DDB88C13}" type="parTrans" cxnId="{616E1541-7816-4BD7-954F-3B47CAF23292}">
      <dgm:prSet/>
      <dgm:spPr/>
      <dgm:t>
        <a:bodyPr/>
        <a:lstStyle/>
        <a:p>
          <a:endParaRPr lang="en-GB" sz="2000">
            <a:latin typeface="+mn-lt"/>
          </a:endParaRPr>
        </a:p>
      </dgm:t>
    </dgm:pt>
    <dgm:pt modelId="{2281CC1D-9274-43F1-A1CD-ACC62B95641B}" type="sibTrans" cxnId="{616E1541-7816-4BD7-954F-3B47CAF23292}">
      <dgm:prSet/>
      <dgm:spPr/>
      <dgm:t>
        <a:bodyPr/>
        <a:lstStyle/>
        <a:p>
          <a:endParaRPr lang="en-GB" sz="2000">
            <a:latin typeface="+mn-lt"/>
          </a:endParaRPr>
        </a:p>
      </dgm:t>
    </dgm:pt>
    <dgm:pt modelId="{CE48AB2C-9C72-4D93-B84F-485329CF0B01}">
      <dgm:prSet phldrT="[Text]" custT="1"/>
      <dgm:spPr>
        <a:solidFill>
          <a:schemeClr val="accent3"/>
        </a:solidFill>
        <a:ln>
          <a:solidFill>
            <a:schemeClr val="tx1"/>
          </a:solidFill>
        </a:ln>
      </dgm:spPr>
      <dgm:t>
        <a:bodyPr/>
        <a:lstStyle/>
        <a:p>
          <a:r>
            <a:rPr lang="en-US" sz="2400">
              <a:solidFill>
                <a:schemeClr val="bg1"/>
              </a:solidFill>
            </a:rPr>
            <a:t>When anxiety is having a negative impact on your young person’s functioning (including  eating, sleeping going to school etc.)</a:t>
          </a:r>
          <a:endParaRPr lang="en-US" sz="2400" b="0">
            <a:solidFill>
              <a:schemeClr val="bg1"/>
            </a:solidFill>
            <a:latin typeface="Arial Rounded MT Bold" panose="020F0704030504030204" pitchFamily="34" charset="0"/>
          </a:endParaRPr>
        </a:p>
      </dgm:t>
    </dgm:pt>
    <dgm:pt modelId="{BDE777BC-D9AC-450F-A366-79E27E0ECA96}" type="parTrans" cxnId="{C9CA8587-237B-468C-8B21-AAFAFC701FAD}">
      <dgm:prSet/>
      <dgm:spPr/>
      <dgm:t>
        <a:bodyPr/>
        <a:lstStyle/>
        <a:p>
          <a:endParaRPr lang="en-GB" sz="2000">
            <a:latin typeface="+mn-lt"/>
          </a:endParaRPr>
        </a:p>
      </dgm:t>
    </dgm:pt>
    <dgm:pt modelId="{BDEF0AAE-3D55-4278-A00B-A32AA9862C80}" type="sibTrans" cxnId="{C9CA8587-237B-468C-8B21-AAFAFC701FAD}">
      <dgm:prSet/>
      <dgm:spPr/>
      <dgm:t>
        <a:bodyPr/>
        <a:lstStyle/>
        <a:p>
          <a:endParaRPr lang="en-GB" sz="2000">
            <a:latin typeface="+mn-lt"/>
          </a:endParaRPr>
        </a:p>
      </dgm:t>
    </dgm:pt>
    <dgm:pt modelId="{BB20BD3B-8BE8-42AA-B071-6966996A8817}">
      <dgm:prSet phldrT="[Text]" custT="1"/>
      <dgm:spPr>
        <a:solidFill>
          <a:schemeClr val="accent1"/>
        </a:solidFill>
        <a:ln w="3175">
          <a:solidFill>
            <a:schemeClr val="tx1"/>
          </a:solidFill>
        </a:ln>
      </dgm:spPr>
      <dgm:t>
        <a:bodyPr/>
        <a:lstStyle/>
        <a:p>
          <a:r>
            <a:rPr lang="en-US" sz="2400">
              <a:solidFill>
                <a:schemeClr val="bg1"/>
              </a:solidFill>
            </a:rPr>
            <a:t>When anxiety is combined with low mood, self harm or suicidal thoughts</a:t>
          </a:r>
        </a:p>
      </dgm:t>
    </dgm:pt>
    <dgm:pt modelId="{5576EC8E-7401-4998-B9B2-181E30A4F319}" type="parTrans" cxnId="{E3ED3DAC-494B-40AD-AB89-0A9668CC5D15}">
      <dgm:prSet/>
      <dgm:spPr/>
      <dgm:t>
        <a:bodyPr/>
        <a:lstStyle/>
        <a:p>
          <a:endParaRPr lang="en-GB" sz="2000">
            <a:latin typeface="+mn-lt"/>
          </a:endParaRPr>
        </a:p>
      </dgm:t>
    </dgm:pt>
    <dgm:pt modelId="{A926273A-51C9-447A-86B4-6339E2D23C26}" type="sibTrans" cxnId="{E3ED3DAC-494B-40AD-AB89-0A9668CC5D15}">
      <dgm:prSet/>
      <dgm:spPr/>
      <dgm:t>
        <a:bodyPr/>
        <a:lstStyle/>
        <a:p>
          <a:endParaRPr lang="en-GB" sz="2000">
            <a:latin typeface="+mn-lt"/>
          </a:endParaRPr>
        </a:p>
      </dgm:t>
    </dgm:pt>
    <dgm:pt modelId="{D127C611-CF85-49FE-BD4E-8C98131C442D}" type="pres">
      <dgm:prSet presAssocID="{3FF1D4CC-8C34-40D8-854C-C282FE1ECBFD}" presName="diagram" presStyleCnt="0">
        <dgm:presLayoutVars>
          <dgm:dir/>
          <dgm:resizeHandles val="exact"/>
        </dgm:presLayoutVars>
      </dgm:prSet>
      <dgm:spPr/>
      <dgm:t>
        <a:bodyPr/>
        <a:lstStyle/>
        <a:p>
          <a:endParaRPr lang="en-US"/>
        </a:p>
      </dgm:t>
    </dgm:pt>
    <dgm:pt modelId="{232DBDF1-BD36-44F9-84DB-11A7F7E4EB32}" type="pres">
      <dgm:prSet presAssocID="{BDDEECE3-5097-4675-B50E-20F8A3CFAB58}" presName="node" presStyleLbl="node1" presStyleIdx="0" presStyleCnt="4" custScaleX="341903" custScaleY="54718" custLinFactNeighborY="-43520">
        <dgm:presLayoutVars>
          <dgm:bulletEnabled val="1"/>
        </dgm:presLayoutVars>
      </dgm:prSet>
      <dgm:spPr>
        <a:prstGeom prst="roundRect">
          <a:avLst/>
        </a:prstGeom>
      </dgm:spPr>
      <dgm:t>
        <a:bodyPr/>
        <a:lstStyle/>
        <a:p>
          <a:endParaRPr lang="en-US"/>
        </a:p>
      </dgm:t>
    </dgm:pt>
    <dgm:pt modelId="{690F291C-6A63-4747-9E4C-63E6BBA620E1}" type="pres">
      <dgm:prSet presAssocID="{86B8C9CA-EE25-4A9F-B26F-C0B87D09E913}" presName="sibTrans" presStyleCnt="0"/>
      <dgm:spPr/>
    </dgm:pt>
    <dgm:pt modelId="{7BB17751-DC1D-46BD-802D-6F049ADB115B}" type="pres">
      <dgm:prSet presAssocID="{2920C107-3E42-495C-989C-3197D30B7C20}" presName="node" presStyleLbl="node1" presStyleIdx="1" presStyleCnt="4" custScaleX="115584" custScaleY="191769" custLinFactX="19177" custLinFactNeighborX="100000" custLinFactNeighborY="-15626">
        <dgm:presLayoutVars>
          <dgm:bulletEnabled val="1"/>
        </dgm:presLayoutVars>
      </dgm:prSet>
      <dgm:spPr>
        <a:prstGeom prst="roundRect">
          <a:avLst/>
        </a:prstGeom>
      </dgm:spPr>
      <dgm:t>
        <a:bodyPr/>
        <a:lstStyle/>
        <a:p>
          <a:endParaRPr lang="en-US"/>
        </a:p>
      </dgm:t>
    </dgm:pt>
    <dgm:pt modelId="{579426EB-0C7F-4AC5-875F-787E4AC6284B}" type="pres">
      <dgm:prSet presAssocID="{2281CC1D-9274-43F1-A1CD-ACC62B95641B}" presName="sibTrans" presStyleCnt="0"/>
      <dgm:spPr/>
    </dgm:pt>
    <dgm:pt modelId="{0F667AA9-171D-48CC-A0B5-DCEDC9C8DC34}" type="pres">
      <dgm:prSet presAssocID="{CE48AB2C-9C72-4D93-B84F-485329CF0B01}" presName="node" presStyleLbl="node1" presStyleIdx="2" presStyleCnt="4" custScaleX="113016" custScaleY="250834" custLinFactX="-28613" custLinFactNeighborX="-100000" custLinFactNeighborY="-15626">
        <dgm:presLayoutVars>
          <dgm:bulletEnabled val="1"/>
        </dgm:presLayoutVars>
      </dgm:prSet>
      <dgm:spPr>
        <a:prstGeom prst="roundRect">
          <a:avLst/>
        </a:prstGeom>
      </dgm:spPr>
      <dgm:t>
        <a:bodyPr/>
        <a:lstStyle/>
        <a:p>
          <a:endParaRPr lang="en-US"/>
        </a:p>
      </dgm:t>
    </dgm:pt>
    <dgm:pt modelId="{564C4146-0797-4CBB-B6A1-D2A6180DCBE6}" type="pres">
      <dgm:prSet presAssocID="{BDEF0AAE-3D55-4278-A00B-A32AA9862C80}" presName="sibTrans" presStyleCnt="0"/>
      <dgm:spPr/>
    </dgm:pt>
    <dgm:pt modelId="{BCCEC3CD-AE6E-44F9-A5A9-4AB6F535331C}" type="pres">
      <dgm:prSet presAssocID="{BB20BD3B-8BE8-42AA-B071-6966996A8817}" presName="node" presStyleLbl="node1" presStyleIdx="3" presStyleCnt="4" custScaleX="112562" custScaleY="197876" custLinFactNeighborX="-9011" custLinFactNeighborY="-16342">
        <dgm:presLayoutVars>
          <dgm:bulletEnabled val="1"/>
        </dgm:presLayoutVars>
      </dgm:prSet>
      <dgm:spPr>
        <a:prstGeom prst="roundRect">
          <a:avLst/>
        </a:prstGeom>
      </dgm:spPr>
      <dgm:t>
        <a:bodyPr/>
        <a:lstStyle/>
        <a:p>
          <a:endParaRPr lang="en-US"/>
        </a:p>
      </dgm:t>
    </dgm:pt>
  </dgm:ptLst>
  <dgm:cxnLst>
    <dgm:cxn modelId="{6A20E1E7-18C4-4FDA-BEB6-FE762E8F254C}" type="presOf" srcId="{3FF1D4CC-8C34-40D8-854C-C282FE1ECBFD}" destId="{D127C611-CF85-49FE-BD4E-8C98131C442D}" srcOrd="0" destOrd="0" presId="urn:microsoft.com/office/officeart/2005/8/layout/default"/>
    <dgm:cxn modelId="{BE60F7B2-970F-45DB-9EC9-B0EB57FB6A89}" type="presOf" srcId="{BDDEECE3-5097-4675-B50E-20F8A3CFAB58}" destId="{232DBDF1-BD36-44F9-84DB-11A7F7E4EB32}" srcOrd="0" destOrd="0" presId="urn:microsoft.com/office/officeart/2005/8/layout/default"/>
    <dgm:cxn modelId="{B444D02F-50CA-4869-AFD2-3488668FE22E}" type="presOf" srcId="{CE48AB2C-9C72-4D93-B84F-485329CF0B01}" destId="{0F667AA9-171D-48CC-A0B5-DCEDC9C8DC34}" srcOrd="0" destOrd="0" presId="urn:microsoft.com/office/officeart/2005/8/layout/default"/>
    <dgm:cxn modelId="{702EB50B-15F0-418F-9ECC-D89CBCABC03A}" srcId="{3FF1D4CC-8C34-40D8-854C-C282FE1ECBFD}" destId="{BDDEECE3-5097-4675-B50E-20F8A3CFAB58}" srcOrd="0" destOrd="0" parTransId="{66940D42-3108-41E9-B14F-7A8766574E34}" sibTransId="{86B8C9CA-EE25-4A9F-B26F-C0B87D09E913}"/>
    <dgm:cxn modelId="{C9CA8587-237B-468C-8B21-AAFAFC701FAD}" srcId="{3FF1D4CC-8C34-40D8-854C-C282FE1ECBFD}" destId="{CE48AB2C-9C72-4D93-B84F-485329CF0B01}" srcOrd="2" destOrd="0" parTransId="{BDE777BC-D9AC-450F-A366-79E27E0ECA96}" sibTransId="{BDEF0AAE-3D55-4278-A00B-A32AA9862C80}"/>
    <dgm:cxn modelId="{C5985E97-EEDE-4FDD-88FC-9FF64885D640}" type="presOf" srcId="{2920C107-3E42-495C-989C-3197D30B7C20}" destId="{7BB17751-DC1D-46BD-802D-6F049ADB115B}" srcOrd="0" destOrd="0" presId="urn:microsoft.com/office/officeart/2005/8/layout/default"/>
    <dgm:cxn modelId="{616E1541-7816-4BD7-954F-3B47CAF23292}" srcId="{3FF1D4CC-8C34-40D8-854C-C282FE1ECBFD}" destId="{2920C107-3E42-495C-989C-3197D30B7C20}" srcOrd="1" destOrd="0" parTransId="{D8CC2146-FB3A-4AA4-AC16-0671DDB88C13}" sibTransId="{2281CC1D-9274-43F1-A1CD-ACC62B95641B}"/>
    <dgm:cxn modelId="{3C64640C-A23D-4EB1-B15A-18CFBEA5C184}" type="presOf" srcId="{BB20BD3B-8BE8-42AA-B071-6966996A8817}" destId="{BCCEC3CD-AE6E-44F9-A5A9-4AB6F535331C}" srcOrd="0" destOrd="0" presId="urn:microsoft.com/office/officeart/2005/8/layout/default"/>
    <dgm:cxn modelId="{E3ED3DAC-494B-40AD-AB89-0A9668CC5D15}" srcId="{3FF1D4CC-8C34-40D8-854C-C282FE1ECBFD}" destId="{BB20BD3B-8BE8-42AA-B071-6966996A8817}" srcOrd="3" destOrd="0" parTransId="{5576EC8E-7401-4998-B9B2-181E30A4F319}" sibTransId="{A926273A-51C9-447A-86B4-6339E2D23C26}"/>
    <dgm:cxn modelId="{303EB954-173A-4308-8350-1E7660956528}" type="presParOf" srcId="{D127C611-CF85-49FE-BD4E-8C98131C442D}" destId="{232DBDF1-BD36-44F9-84DB-11A7F7E4EB32}" srcOrd="0" destOrd="0" presId="urn:microsoft.com/office/officeart/2005/8/layout/default"/>
    <dgm:cxn modelId="{409BB8A0-61EA-4725-B2D8-79052542D2BA}" type="presParOf" srcId="{D127C611-CF85-49FE-BD4E-8C98131C442D}" destId="{690F291C-6A63-4747-9E4C-63E6BBA620E1}" srcOrd="1" destOrd="0" presId="urn:microsoft.com/office/officeart/2005/8/layout/default"/>
    <dgm:cxn modelId="{A86BF0DE-C314-4099-A0D8-28A12B65D8C6}" type="presParOf" srcId="{D127C611-CF85-49FE-BD4E-8C98131C442D}" destId="{7BB17751-DC1D-46BD-802D-6F049ADB115B}" srcOrd="2" destOrd="0" presId="urn:microsoft.com/office/officeart/2005/8/layout/default"/>
    <dgm:cxn modelId="{84708BDC-8CE0-4267-95F6-3E821BB42544}" type="presParOf" srcId="{D127C611-CF85-49FE-BD4E-8C98131C442D}" destId="{579426EB-0C7F-4AC5-875F-787E4AC6284B}" srcOrd="3" destOrd="0" presId="urn:microsoft.com/office/officeart/2005/8/layout/default"/>
    <dgm:cxn modelId="{D1D15C3B-5962-4293-8D44-99E5913BD867}" type="presParOf" srcId="{D127C611-CF85-49FE-BD4E-8C98131C442D}" destId="{0F667AA9-171D-48CC-A0B5-DCEDC9C8DC34}" srcOrd="4" destOrd="0" presId="urn:microsoft.com/office/officeart/2005/8/layout/default"/>
    <dgm:cxn modelId="{A0F5BD0F-87B7-4E20-87D0-560823E8D3A2}" type="presParOf" srcId="{D127C611-CF85-49FE-BD4E-8C98131C442D}" destId="{564C4146-0797-4CBB-B6A1-D2A6180DCBE6}" srcOrd="5" destOrd="0" presId="urn:microsoft.com/office/officeart/2005/8/layout/default"/>
    <dgm:cxn modelId="{FF272447-4C41-4E7E-8785-7AEFADA6C39D}" type="presParOf" srcId="{D127C611-CF85-49FE-BD4E-8C98131C442D}" destId="{BCCEC3CD-AE6E-44F9-A5A9-4AB6F535331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F1D4CC-8C34-40D8-854C-C282FE1ECBF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BDDEECE3-5097-4675-B50E-20F8A3CFAB58}">
      <dgm:prSet phldrT="[Text]" custT="1"/>
      <dgm:spPr>
        <a:solidFill>
          <a:schemeClr val="accent3"/>
        </a:solidFill>
        <a:ln>
          <a:solidFill>
            <a:schemeClr val="tx1"/>
          </a:solidFill>
        </a:ln>
      </dgm:spPr>
      <dgm:t>
        <a:bodyPr/>
        <a:lstStyle/>
        <a:p>
          <a:r>
            <a:rPr lang="en-US" sz="4000" b="0" u="sng">
              <a:solidFill>
                <a:schemeClr val="tx1"/>
              </a:solidFill>
              <a:latin typeface="Arial Rounded MT Bold" panose="020F0704030504030204" pitchFamily="34" charset="0"/>
            </a:rPr>
            <a:t>Referring into CAMHS</a:t>
          </a:r>
          <a:endParaRPr lang="en-GB" sz="4000" b="0" u="sng">
            <a:solidFill>
              <a:schemeClr val="tx1"/>
            </a:solidFill>
            <a:latin typeface="Arial Rounded MT Bold" panose="020F0704030504030204" pitchFamily="34" charset="0"/>
          </a:endParaRPr>
        </a:p>
      </dgm:t>
    </dgm:pt>
    <dgm:pt modelId="{66940D42-3108-41E9-B14F-7A8766574E34}" type="parTrans" cxnId="{702EB50B-15F0-418F-9ECC-D89CBCABC03A}">
      <dgm:prSet/>
      <dgm:spPr/>
      <dgm:t>
        <a:bodyPr/>
        <a:lstStyle/>
        <a:p>
          <a:endParaRPr lang="en-GB" sz="2000">
            <a:latin typeface="+mn-lt"/>
          </a:endParaRPr>
        </a:p>
      </dgm:t>
    </dgm:pt>
    <dgm:pt modelId="{86B8C9CA-EE25-4A9F-B26F-C0B87D09E913}" type="sibTrans" cxnId="{702EB50B-15F0-418F-9ECC-D89CBCABC03A}">
      <dgm:prSet/>
      <dgm:spPr/>
      <dgm:t>
        <a:bodyPr/>
        <a:lstStyle/>
        <a:p>
          <a:endParaRPr lang="en-GB" sz="2000">
            <a:latin typeface="+mn-lt"/>
          </a:endParaRPr>
        </a:p>
      </dgm:t>
    </dgm:pt>
    <dgm:pt modelId="{2920C107-3E42-495C-989C-3197D30B7C20}">
      <dgm:prSet phldrT="[Text]" custT="1"/>
      <dgm:spPr>
        <a:solidFill>
          <a:schemeClr val="tx1">
            <a:lumMod val="65000"/>
          </a:schemeClr>
        </a:solidFill>
        <a:ln w="3175">
          <a:solidFill>
            <a:schemeClr val="bg1"/>
          </a:solidFill>
        </a:ln>
      </dgm:spPr>
      <dgm:t>
        <a:bodyPr/>
        <a:lstStyle/>
        <a:p>
          <a:r>
            <a:rPr lang="en-US" sz="2000" b="1">
              <a:solidFill>
                <a:schemeClr val="bg1"/>
              </a:solidFill>
              <a:effectLst/>
              <a:latin typeface="+mn-lt"/>
              <a:ea typeface="+mn-ea"/>
              <a:cs typeface="+mn-cs"/>
            </a:rPr>
            <a:t>It is helpful if you can explain to CAMHS what you and your young person have tried already.</a:t>
          </a:r>
        </a:p>
        <a:p>
          <a:r>
            <a:rPr lang="en-US" sz="2000" b="1">
              <a:solidFill>
                <a:schemeClr val="bg1"/>
              </a:solidFill>
              <a:effectLst/>
              <a:latin typeface="+mn-lt"/>
              <a:ea typeface="+mn-ea"/>
              <a:cs typeface="+mn-cs"/>
            </a:rPr>
            <a:t> Has anything been useful?</a:t>
          </a:r>
          <a:endParaRPr lang="en-US" sz="2000" b="0">
            <a:solidFill>
              <a:schemeClr val="bg1"/>
            </a:solidFill>
            <a:latin typeface="Arial Rounded MT Bold" panose="020F0704030504030204" pitchFamily="34" charset="0"/>
          </a:endParaRPr>
        </a:p>
      </dgm:t>
    </dgm:pt>
    <dgm:pt modelId="{D8CC2146-FB3A-4AA4-AC16-0671DDB88C13}" type="parTrans" cxnId="{616E1541-7816-4BD7-954F-3B47CAF23292}">
      <dgm:prSet/>
      <dgm:spPr/>
      <dgm:t>
        <a:bodyPr/>
        <a:lstStyle/>
        <a:p>
          <a:endParaRPr lang="en-GB" sz="2000">
            <a:latin typeface="+mn-lt"/>
          </a:endParaRPr>
        </a:p>
      </dgm:t>
    </dgm:pt>
    <dgm:pt modelId="{2281CC1D-9274-43F1-A1CD-ACC62B95641B}" type="sibTrans" cxnId="{616E1541-7816-4BD7-954F-3B47CAF23292}">
      <dgm:prSet/>
      <dgm:spPr/>
      <dgm:t>
        <a:bodyPr/>
        <a:lstStyle/>
        <a:p>
          <a:endParaRPr lang="en-GB" sz="2000">
            <a:latin typeface="+mn-lt"/>
          </a:endParaRPr>
        </a:p>
      </dgm:t>
    </dgm:pt>
    <dgm:pt modelId="{CE48AB2C-9C72-4D93-B84F-485329CF0B01}">
      <dgm:prSet phldrT="[Text]" custT="1"/>
      <dgm:spPr>
        <a:solidFill>
          <a:schemeClr val="accent2"/>
        </a:solidFill>
      </dgm:spPr>
      <dgm:t>
        <a:bodyPr/>
        <a:lstStyle/>
        <a:p>
          <a:r>
            <a:rPr lang="en-US" sz="2000" b="1">
              <a:solidFill>
                <a:schemeClr val="bg1"/>
              </a:solidFill>
              <a:effectLst/>
              <a:latin typeface="+mn-lt"/>
              <a:ea typeface="+mn-ea"/>
              <a:cs typeface="+mn-cs"/>
            </a:rPr>
            <a:t>When you speak with CAMHS, workers will want to know details of your young person’s difficulties. How is their anxiety impacting upon their life?</a:t>
          </a:r>
          <a:endParaRPr lang="en-US" sz="2000" b="0">
            <a:solidFill>
              <a:schemeClr val="bg1"/>
            </a:solidFill>
            <a:latin typeface="Arial Rounded MT Bold" panose="020F0704030504030204" pitchFamily="34" charset="0"/>
          </a:endParaRPr>
        </a:p>
      </dgm:t>
    </dgm:pt>
    <dgm:pt modelId="{BDE777BC-D9AC-450F-A366-79E27E0ECA96}" type="parTrans" cxnId="{C9CA8587-237B-468C-8B21-AAFAFC701FAD}">
      <dgm:prSet/>
      <dgm:spPr/>
      <dgm:t>
        <a:bodyPr/>
        <a:lstStyle/>
        <a:p>
          <a:endParaRPr lang="en-GB" sz="2000">
            <a:latin typeface="+mn-lt"/>
          </a:endParaRPr>
        </a:p>
      </dgm:t>
    </dgm:pt>
    <dgm:pt modelId="{BDEF0AAE-3D55-4278-A00B-A32AA9862C80}" type="sibTrans" cxnId="{C9CA8587-237B-468C-8B21-AAFAFC701FAD}">
      <dgm:prSet/>
      <dgm:spPr/>
      <dgm:t>
        <a:bodyPr/>
        <a:lstStyle/>
        <a:p>
          <a:endParaRPr lang="en-GB" sz="2000">
            <a:latin typeface="+mn-lt"/>
          </a:endParaRPr>
        </a:p>
      </dgm:t>
    </dgm:pt>
    <dgm:pt modelId="{BB20BD3B-8BE8-42AA-B071-6966996A8817}">
      <dgm:prSet phldrT="[Text]" custT="1"/>
      <dgm:spPr>
        <a:solidFill>
          <a:schemeClr val="accent1"/>
        </a:solidFill>
        <a:ln w="3175">
          <a:solidFill>
            <a:schemeClr val="tx1"/>
          </a:solidFill>
        </a:ln>
      </dgm:spPr>
      <dgm:t>
        <a:bodyPr/>
        <a:lstStyle/>
        <a:p>
          <a:r>
            <a:rPr lang="en-US" sz="2000" b="1">
              <a:solidFill>
                <a:schemeClr val="tx1"/>
              </a:solidFill>
              <a:effectLst/>
              <a:latin typeface="+mn-lt"/>
              <a:ea typeface="+mn-ea"/>
              <a:cs typeface="+mn-cs"/>
            </a:rPr>
            <a:t>Before making the referral, it is useful to have a clear outcome in mind- what do you want CAMHS to do? You might be looking for advice, support or a diagnosis for instance.  </a:t>
          </a:r>
          <a:endParaRPr lang="en-US" sz="2000" b="0">
            <a:solidFill>
              <a:schemeClr val="tx1"/>
            </a:solidFill>
            <a:latin typeface="Arial Rounded MT Bold" panose="020F0704030504030204" pitchFamily="34" charset="0"/>
          </a:endParaRPr>
        </a:p>
      </dgm:t>
    </dgm:pt>
    <dgm:pt modelId="{5576EC8E-7401-4998-B9B2-181E30A4F319}" type="parTrans" cxnId="{E3ED3DAC-494B-40AD-AB89-0A9668CC5D15}">
      <dgm:prSet/>
      <dgm:spPr/>
      <dgm:t>
        <a:bodyPr/>
        <a:lstStyle/>
        <a:p>
          <a:endParaRPr lang="en-GB" sz="2000">
            <a:latin typeface="+mn-lt"/>
          </a:endParaRPr>
        </a:p>
      </dgm:t>
    </dgm:pt>
    <dgm:pt modelId="{A926273A-51C9-447A-86B4-6339E2D23C26}" type="sibTrans" cxnId="{E3ED3DAC-494B-40AD-AB89-0A9668CC5D15}">
      <dgm:prSet/>
      <dgm:spPr/>
      <dgm:t>
        <a:bodyPr/>
        <a:lstStyle/>
        <a:p>
          <a:endParaRPr lang="en-GB" sz="2000">
            <a:latin typeface="+mn-lt"/>
          </a:endParaRPr>
        </a:p>
      </dgm:t>
    </dgm:pt>
    <dgm:pt modelId="{D127C611-CF85-49FE-BD4E-8C98131C442D}" type="pres">
      <dgm:prSet presAssocID="{3FF1D4CC-8C34-40D8-854C-C282FE1ECBFD}" presName="diagram" presStyleCnt="0">
        <dgm:presLayoutVars>
          <dgm:dir/>
          <dgm:resizeHandles val="exact"/>
        </dgm:presLayoutVars>
      </dgm:prSet>
      <dgm:spPr/>
      <dgm:t>
        <a:bodyPr/>
        <a:lstStyle/>
        <a:p>
          <a:endParaRPr lang="en-US"/>
        </a:p>
      </dgm:t>
    </dgm:pt>
    <dgm:pt modelId="{232DBDF1-BD36-44F9-84DB-11A7F7E4EB32}" type="pres">
      <dgm:prSet presAssocID="{BDDEECE3-5097-4675-B50E-20F8A3CFAB58}" presName="node" presStyleLbl="node1" presStyleIdx="0" presStyleCnt="4" custScaleX="341903" custScaleY="54718" custLinFactNeighborY="-51367">
        <dgm:presLayoutVars>
          <dgm:bulletEnabled val="1"/>
        </dgm:presLayoutVars>
      </dgm:prSet>
      <dgm:spPr>
        <a:prstGeom prst="roundRect">
          <a:avLst/>
        </a:prstGeom>
      </dgm:spPr>
      <dgm:t>
        <a:bodyPr/>
        <a:lstStyle/>
        <a:p>
          <a:endParaRPr lang="en-US"/>
        </a:p>
      </dgm:t>
    </dgm:pt>
    <dgm:pt modelId="{690F291C-6A63-4747-9E4C-63E6BBA620E1}" type="pres">
      <dgm:prSet presAssocID="{86B8C9CA-EE25-4A9F-B26F-C0B87D09E913}" presName="sibTrans" presStyleCnt="0"/>
      <dgm:spPr/>
    </dgm:pt>
    <dgm:pt modelId="{7BB17751-DC1D-46BD-802D-6F049ADB115B}" type="pres">
      <dgm:prSet presAssocID="{2920C107-3E42-495C-989C-3197D30B7C20}" presName="node" presStyleLbl="node1" presStyleIdx="1" presStyleCnt="4" custScaleX="126065" custScaleY="179206" custLinFactX="100000" custLinFactNeighborX="143271" custLinFactNeighborY="-59046">
        <dgm:presLayoutVars>
          <dgm:bulletEnabled val="1"/>
        </dgm:presLayoutVars>
      </dgm:prSet>
      <dgm:spPr>
        <a:prstGeom prst="roundRect">
          <a:avLst/>
        </a:prstGeom>
      </dgm:spPr>
      <dgm:t>
        <a:bodyPr/>
        <a:lstStyle/>
        <a:p>
          <a:endParaRPr lang="en-US"/>
        </a:p>
      </dgm:t>
    </dgm:pt>
    <dgm:pt modelId="{579426EB-0C7F-4AC5-875F-787E4AC6284B}" type="pres">
      <dgm:prSet presAssocID="{2281CC1D-9274-43F1-A1CD-ACC62B95641B}" presName="sibTrans" presStyleCnt="0"/>
      <dgm:spPr/>
    </dgm:pt>
    <dgm:pt modelId="{0F667AA9-171D-48CC-A0B5-DCEDC9C8DC34}" type="pres">
      <dgm:prSet presAssocID="{CE48AB2C-9C72-4D93-B84F-485329CF0B01}" presName="node" presStyleLbl="node1" presStyleIdx="2" presStyleCnt="4" custScaleY="211706" custLinFactX="-34272" custLinFactNeighborX="-100000" custLinFactNeighborY="-58199">
        <dgm:presLayoutVars>
          <dgm:bulletEnabled val="1"/>
        </dgm:presLayoutVars>
      </dgm:prSet>
      <dgm:spPr>
        <a:prstGeom prst="roundRect">
          <a:avLst/>
        </a:prstGeom>
      </dgm:spPr>
      <dgm:t>
        <a:bodyPr/>
        <a:lstStyle/>
        <a:p>
          <a:endParaRPr lang="en-US"/>
        </a:p>
      </dgm:t>
    </dgm:pt>
    <dgm:pt modelId="{564C4146-0797-4CBB-B6A1-D2A6180DCBE6}" type="pres">
      <dgm:prSet presAssocID="{BDEF0AAE-3D55-4278-A00B-A32AA9862C80}" presName="sibTrans" presStyleCnt="0"/>
      <dgm:spPr/>
    </dgm:pt>
    <dgm:pt modelId="{BCCEC3CD-AE6E-44F9-A5A9-4AB6F535331C}" type="pres">
      <dgm:prSet presAssocID="{BB20BD3B-8BE8-42AA-B071-6966996A8817}" presName="node" presStyleLbl="node1" presStyleIdx="3" presStyleCnt="4" custScaleX="123413" custScaleY="226362" custLinFactX="-32180" custLinFactNeighborX="-100000" custLinFactNeighborY="-56005">
        <dgm:presLayoutVars>
          <dgm:bulletEnabled val="1"/>
        </dgm:presLayoutVars>
      </dgm:prSet>
      <dgm:spPr>
        <a:prstGeom prst="roundRect">
          <a:avLst/>
        </a:prstGeom>
      </dgm:spPr>
      <dgm:t>
        <a:bodyPr/>
        <a:lstStyle/>
        <a:p>
          <a:endParaRPr lang="en-US"/>
        </a:p>
      </dgm:t>
    </dgm:pt>
  </dgm:ptLst>
  <dgm:cxnLst>
    <dgm:cxn modelId="{702EB50B-15F0-418F-9ECC-D89CBCABC03A}" srcId="{3FF1D4CC-8C34-40D8-854C-C282FE1ECBFD}" destId="{BDDEECE3-5097-4675-B50E-20F8A3CFAB58}" srcOrd="0" destOrd="0" parTransId="{66940D42-3108-41E9-B14F-7A8766574E34}" sibTransId="{86B8C9CA-EE25-4A9F-B26F-C0B87D09E913}"/>
    <dgm:cxn modelId="{19C81096-A6D8-4BD8-9489-BD9B9B661164}" type="presOf" srcId="{BDDEECE3-5097-4675-B50E-20F8A3CFAB58}" destId="{232DBDF1-BD36-44F9-84DB-11A7F7E4EB32}" srcOrd="0" destOrd="0" presId="urn:microsoft.com/office/officeart/2005/8/layout/default"/>
    <dgm:cxn modelId="{E3ED3DAC-494B-40AD-AB89-0A9668CC5D15}" srcId="{3FF1D4CC-8C34-40D8-854C-C282FE1ECBFD}" destId="{BB20BD3B-8BE8-42AA-B071-6966996A8817}" srcOrd="3" destOrd="0" parTransId="{5576EC8E-7401-4998-B9B2-181E30A4F319}" sibTransId="{A926273A-51C9-447A-86B4-6339E2D23C26}"/>
    <dgm:cxn modelId="{616E1541-7816-4BD7-954F-3B47CAF23292}" srcId="{3FF1D4CC-8C34-40D8-854C-C282FE1ECBFD}" destId="{2920C107-3E42-495C-989C-3197D30B7C20}" srcOrd="1" destOrd="0" parTransId="{D8CC2146-FB3A-4AA4-AC16-0671DDB88C13}" sibTransId="{2281CC1D-9274-43F1-A1CD-ACC62B95641B}"/>
    <dgm:cxn modelId="{F11D14FC-3A26-4AD6-89BE-30D754740FB2}" type="presOf" srcId="{BB20BD3B-8BE8-42AA-B071-6966996A8817}" destId="{BCCEC3CD-AE6E-44F9-A5A9-4AB6F535331C}" srcOrd="0" destOrd="0" presId="urn:microsoft.com/office/officeart/2005/8/layout/default"/>
    <dgm:cxn modelId="{C9CA8587-237B-468C-8B21-AAFAFC701FAD}" srcId="{3FF1D4CC-8C34-40D8-854C-C282FE1ECBFD}" destId="{CE48AB2C-9C72-4D93-B84F-485329CF0B01}" srcOrd="2" destOrd="0" parTransId="{BDE777BC-D9AC-450F-A366-79E27E0ECA96}" sibTransId="{BDEF0AAE-3D55-4278-A00B-A32AA9862C80}"/>
    <dgm:cxn modelId="{F3D82506-CBD7-441A-AC65-B00ACFA2F9AC}" type="presOf" srcId="{2920C107-3E42-495C-989C-3197D30B7C20}" destId="{7BB17751-DC1D-46BD-802D-6F049ADB115B}" srcOrd="0" destOrd="0" presId="urn:microsoft.com/office/officeart/2005/8/layout/default"/>
    <dgm:cxn modelId="{75947569-D20F-48B8-AA20-F34F89E49CA1}" type="presOf" srcId="{CE48AB2C-9C72-4D93-B84F-485329CF0B01}" destId="{0F667AA9-171D-48CC-A0B5-DCEDC9C8DC34}" srcOrd="0" destOrd="0" presId="urn:microsoft.com/office/officeart/2005/8/layout/default"/>
    <dgm:cxn modelId="{BC0DA394-0F98-4C03-BFB2-49E9CF7BCFD1}" type="presOf" srcId="{3FF1D4CC-8C34-40D8-854C-C282FE1ECBFD}" destId="{D127C611-CF85-49FE-BD4E-8C98131C442D}" srcOrd="0" destOrd="0" presId="urn:microsoft.com/office/officeart/2005/8/layout/default"/>
    <dgm:cxn modelId="{202E1EA4-BACC-4DF2-93DE-873314F9B58A}" type="presParOf" srcId="{D127C611-CF85-49FE-BD4E-8C98131C442D}" destId="{232DBDF1-BD36-44F9-84DB-11A7F7E4EB32}" srcOrd="0" destOrd="0" presId="urn:microsoft.com/office/officeart/2005/8/layout/default"/>
    <dgm:cxn modelId="{BDDF488F-0AB8-4CD9-B710-154537CA8FCA}" type="presParOf" srcId="{D127C611-CF85-49FE-BD4E-8C98131C442D}" destId="{690F291C-6A63-4747-9E4C-63E6BBA620E1}" srcOrd="1" destOrd="0" presId="urn:microsoft.com/office/officeart/2005/8/layout/default"/>
    <dgm:cxn modelId="{C9CBE51B-C558-4F41-B48B-6A7D22C6CECE}" type="presParOf" srcId="{D127C611-CF85-49FE-BD4E-8C98131C442D}" destId="{7BB17751-DC1D-46BD-802D-6F049ADB115B}" srcOrd="2" destOrd="0" presId="urn:microsoft.com/office/officeart/2005/8/layout/default"/>
    <dgm:cxn modelId="{1C6719FD-86DF-484C-859F-8F35A91D7340}" type="presParOf" srcId="{D127C611-CF85-49FE-BD4E-8C98131C442D}" destId="{579426EB-0C7F-4AC5-875F-787E4AC6284B}" srcOrd="3" destOrd="0" presId="urn:microsoft.com/office/officeart/2005/8/layout/default"/>
    <dgm:cxn modelId="{6BB79BC6-8475-49CF-A6A7-AB9E53C17952}" type="presParOf" srcId="{D127C611-CF85-49FE-BD4E-8C98131C442D}" destId="{0F667AA9-171D-48CC-A0B5-DCEDC9C8DC34}" srcOrd="4" destOrd="0" presId="urn:microsoft.com/office/officeart/2005/8/layout/default"/>
    <dgm:cxn modelId="{0970C625-C2ED-4C69-9D39-5924AFB79C93}" type="presParOf" srcId="{D127C611-CF85-49FE-BD4E-8C98131C442D}" destId="{564C4146-0797-4CBB-B6A1-D2A6180DCBE6}" srcOrd="5" destOrd="0" presId="urn:microsoft.com/office/officeart/2005/8/layout/default"/>
    <dgm:cxn modelId="{B8E80646-96AF-450C-A195-8BE3DABF3ABB}" type="presParOf" srcId="{D127C611-CF85-49FE-BD4E-8C98131C442D}" destId="{BCCEC3CD-AE6E-44F9-A5A9-4AB6F535331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DBDF1-BD36-44F9-84DB-11A7F7E4EB32}">
      <dsp:nvSpPr>
        <dsp:cNvPr id="0" name=""/>
        <dsp:cNvSpPr/>
      </dsp:nvSpPr>
      <dsp:spPr>
        <a:xfrm>
          <a:off x="0" y="787521"/>
          <a:ext cx="8640958" cy="1612585"/>
        </a:xfrm>
        <a:prstGeom prst="round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a:latin typeface="Arial Rounded MT Bold" panose="020F0704030504030204" pitchFamily="34" charset="0"/>
            </a:rPr>
            <a:t>            </a:t>
          </a:r>
          <a:r>
            <a:rPr lang="en-US" sz="4000" b="1" kern="1200">
              <a:latin typeface="+mj-lt"/>
            </a:rPr>
            <a:t>A word of warning!                                            </a:t>
          </a:r>
          <a:endParaRPr lang="en-GB" sz="3000" kern="1200">
            <a:latin typeface="+mj-lt"/>
          </a:endParaRPr>
        </a:p>
      </dsp:txBody>
      <dsp:txXfrm>
        <a:off x="78720" y="866241"/>
        <a:ext cx="8483518" cy="1455145"/>
      </dsp:txXfrm>
    </dsp:sp>
    <dsp:sp modelId="{E3EE1B91-92EC-4641-9D9E-C45C48972557}">
      <dsp:nvSpPr>
        <dsp:cNvPr id="0" name=""/>
        <dsp:cNvSpPr/>
      </dsp:nvSpPr>
      <dsp:spPr>
        <a:xfrm>
          <a:off x="5688624" y="3024333"/>
          <a:ext cx="2687642" cy="2592279"/>
        </a:xfrm>
        <a:prstGeom prst="roundRect">
          <a:avLst/>
        </a:prstGeom>
        <a:solidFill>
          <a:schemeClr val="accent2"/>
        </a:solidFill>
        <a:ln w="76200" cap="rnd"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latin typeface="+mn-lt"/>
            </a:rPr>
            <a:t>For more moderately or severely anxious young people, please also access professional support</a:t>
          </a:r>
        </a:p>
      </dsp:txBody>
      <dsp:txXfrm>
        <a:off x="5815169" y="3150878"/>
        <a:ext cx="2434552" cy="2339189"/>
      </dsp:txXfrm>
    </dsp:sp>
    <dsp:sp modelId="{0F667AA9-171D-48CC-A0B5-DCEDC9C8DC34}">
      <dsp:nvSpPr>
        <dsp:cNvPr id="0" name=""/>
        <dsp:cNvSpPr/>
      </dsp:nvSpPr>
      <dsp:spPr>
        <a:xfrm>
          <a:off x="0" y="3520727"/>
          <a:ext cx="2687642" cy="1612585"/>
        </a:xfrm>
        <a:prstGeom prst="round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latin typeface="+mn-lt"/>
            </a:rPr>
            <a:t>We don’t want to turn you into therapists</a:t>
          </a:r>
        </a:p>
      </dsp:txBody>
      <dsp:txXfrm>
        <a:off x="78720" y="3599447"/>
        <a:ext cx="2530202" cy="1455145"/>
      </dsp:txXfrm>
    </dsp:sp>
    <dsp:sp modelId="{A2EB4D18-BC06-4096-A218-70AA8AA92255}">
      <dsp:nvSpPr>
        <dsp:cNvPr id="0" name=""/>
        <dsp:cNvSpPr/>
      </dsp:nvSpPr>
      <dsp:spPr>
        <a:xfrm>
          <a:off x="2808304" y="3528387"/>
          <a:ext cx="2687642" cy="1612585"/>
        </a:xfrm>
        <a:prstGeom prst="round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a:latin typeface="+mn-lt"/>
            </a:rPr>
            <a:t>Useful for young people that suffer with anxiety</a:t>
          </a:r>
        </a:p>
      </dsp:txBody>
      <dsp:txXfrm>
        <a:off x="2887024" y="3607107"/>
        <a:ext cx="2530202" cy="1455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DBDF1-BD36-44F9-84DB-11A7F7E4EB32}">
      <dsp:nvSpPr>
        <dsp:cNvPr id="0" name=""/>
        <dsp:cNvSpPr/>
      </dsp:nvSpPr>
      <dsp:spPr>
        <a:xfrm>
          <a:off x="0" y="348930"/>
          <a:ext cx="8640958" cy="1612585"/>
        </a:xfrm>
        <a:prstGeom prst="round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a:latin typeface="Arial Rounded MT Bold" panose="020F0704030504030204" pitchFamily="34" charset="0"/>
            </a:rPr>
            <a:t>            </a:t>
          </a:r>
          <a:r>
            <a:rPr lang="en-US" sz="4000" b="1" kern="1200">
              <a:latin typeface="+mj-lt"/>
            </a:rPr>
            <a:t>A word of warning!                                            </a:t>
          </a:r>
          <a:endParaRPr lang="en-GB" sz="3000" kern="1200">
            <a:latin typeface="+mj-lt"/>
          </a:endParaRPr>
        </a:p>
      </dsp:txBody>
      <dsp:txXfrm>
        <a:off x="78720" y="427650"/>
        <a:ext cx="8483518" cy="1455145"/>
      </dsp:txXfrm>
    </dsp:sp>
    <dsp:sp modelId="{0F667AA9-171D-48CC-A0B5-DCEDC9C8DC34}">
      <dsp:nvSpPr>
        <dsp:cNvPr id="0" name=""/>
        <dsp:cNvSpPr/>
      </dsp:nvSpPr>
      <dsp:spPr>
        <a:xfrm>
          <a:off x="1484748" y="2454816"/>
          <a:ext cx="2687642" cy="3469461"/>
        </a:xfrm>
        <a:prstGeom prst="round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In many cases young people won’t be actively seeking help and may feel embarrassed or reluctant to talk. ​</a:t>
          </a:r>
          <a:endParaRPr lang="en-US" sz="2400" b="1" kern="1200">
            <a:latin typeface="+mn-lt"/>
          </a:endParaRPr>
        </a:p>
      </dsp:txBody>
      <dsp:txXfrm>
        <a:off x="1615948" y="2586016"/>
        <a:ext cx="2425242" cy="3207061"/>
      </dsp:txXfrm>
    </dsp:sp>
    <dsp:sp modelId="{BAA0530B-39D9-4B6A-A472-A49CA7A65D47}">
      <dsp:nvSpPr>
        <dsp:cNvPr id="0" name=""/>
        <dsp:cNvSpPr/>
      </dsp:nvSpPr>
      <dsp:spPr>
        <a:xfrm>
          <a:off x="4441155" y="2454816"/>
          <a:ext cx="2687642" cy="3469461"/>
        </a:xfrm>
        <a:prstGeom prst="round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Young people may be reluctant to change if this involves going out of their comfort zone​.</a:t>
          </a:r>
          <a:endParaRPr lang="en-US" sz="2400" b="1" kern="1200">
            <a:latin typeface="+mn-lt"/>
          </a:endParaRPr>
        </a:p>
      </dsp:txBody>
      <dsp:txXfrm>
        <a:off x="4572355" y="2586016"/>
        <a:ext cx="2425242" cy="3207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DBDF1-BD36-44F9-84DB-11A7F7E4EB32}">
      <dsp:nvSpPr>
        <dsp:cNvPr id="0" name=""/>
        <dsp:cNvSpPr/>
      </dsp:nvSpPr>
      <dsp:spPr>
        <a:xfrm>
          <a:off x="230812" y="87131"/>
          <a:ext cx="8179335" cy="785410"/>
        </a:xfrm>
        <a:prstGeom prst="roundRect">
          <a:avLst/>
        </a:prstGeom>
        <a:solidFill>
          <a:schemeClr val="bg1">
            <a:lumMod val="65000"/>
          </a:schemeClr>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kern="1200">
              <a:latin typeface="Arial Rounded MT Bold" panose="020F0704030504030204" pitchFamily="34" charset="0"/>
            </a:rPr>
            <a:t>When to refer to CAMHS</a:t>
          </a:r>
          <a:endParaRPr lang="en-GB" sz="4000" b="0" kern="1200">
            <a:latin typeface="Arial Rounded MT Bold" panose="020F0704030504030204" pitchFamily="34" charset="0"/>
          </a:endParaRPr>
        </a:p>
      </dsp:txBody>
      <dsp:txXfrm>
        <a:off x="269153" y="125472"/>
        <a:ext cx="8102653" cy="708728"/>
      </dsp:txXfrm>
    </dsp:sp>
    <dsp:sp modelId="{7BB17751-DC1D-46BD-802D-6F049ADB115B}">
      <dsp:nvSpPr>
        <dsp:cNvPr id="0" name=""/>
        <dsp:cNvSpPr/>
      </dsp:nvSpPr>
      <dsp:spPr>
        <a:xfrm>
          <a:off x="2851513" y="1936058"/>
          <a:ext cx="2765112" cy="2752610"/>
        </a:xfrm>
        <a:prstGeom prst="roundRect">
          <a:avLst/>
        </a:prstGeom>
        <a:solidFill>
          <a:schemeClr val="accent2"/>
        </a:solidFill>
        <a:ln w="31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solidFill>
                <a:schemeClr val="bg1"/>
              </a:solidFill>
            </a:rPr>
            <a:t>When your young person’s anxiety is affecting their mood consistently</a:t>
          </a:r>
          <a:endParaRPr lang="en-US" sz="2400" b="0" kern="1200">
            <a:solidFill>
              <a:schemeClr val="bg1"/>
            </a:solidFill>
            <a:latin typeface="Arial Rounded MT Bold" panose="020F0704030504030204" pitchFamily="34" charset="0"/>
          </a:endParaRPr>
        </a:p>
      </dsp:txBody>
      <dsp:txXfrm>
        <a:off x="2985884" y="2070429"/>
        <a:ext cx="2496370" cy="2483868"/>
      </dsp:txXfrm>
    </dsp:sp>
    <dsp:sp modelId="{0F667AA9-171D-48CC-A0B5-DCEDC9C8DC34}">
      <dsp:nvSpPr>
        <dsp:cNvPr id="0" name=""/>
        <dsp:cNvSpPr/>
      </dsp:nvSpPr>
      <dsp:spPr>
        <a:xfrm>
          <a:off x="0" y="1512155"/>
          <a:ext cx="2703678" cy="3600416"/>
        </a:xfrm>
        <a:prstGeom prst="roundRect">
          <a:avLst/>
        </a:prstGeom>
        <a:solidFill>
          <a:schemeClr val="accent3"/>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solidFill>
                <a:schemeClr val="bg1"/>
              </a:solidFill>
            </a:rPr>
            <a:t>When anxiety is having a negative impact on your young person’s functioning (including  eating, sleeping going to school etc.)</a:t>
          </a:r>
          <a:endParaRPr lang="en-US" sz="2400" b="0" kern="1200">
            <a:solidFill>
              <a:schemeClr val="bg1"/>
            </a:solidFill>
            <a:latin typeface="Arial Rounded MT Bold" panose="020F0704030504030204" pitchFamily="34" charset="0"/>
          </a:endParaRPr>
        </a:p>
      </dsp:txBody>
      <dsp:txXfrm>
        <a:off x="131983" y="1644138"/>
        <a:ext cx="2439712" cy="3336450"/>
      </dsp:txXfrm>
    </dsp:sp>
    <dsp:sp modelId="{BCCEC3CD-AE6E-44F9-A5A9-4AB6F535331C}">
      <dsp:nvSpPr>
        <dsp:cNvPr id="0" name=""/>
        <dsp:cNvSpPr/>
      </dsp:nvSpPr>
      <dsp:spPr>
        <a:xfrm>
          <a:off x="5732126" y="1881951"/>
          <a:ext cx="2692817" cy="2840269"/>
        </a:xfrm>
        <a:prstGeom prst="roundRect">
          <a:avLst/>
        </a:prstGeom>
        <a:solidFill>
          <a:schemeClr val="accent1"/>
        </a:solidFill>
        <a:ln w="31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solidFill>
                <a:schemeClr val="bg1"/>
              </a:solidFill>
            </a:rPr>
            <a:t>When anxiety is combined with low mood, self harm or suicidal thoughts</a:t>
          </a:r>
        </a:p>
      </dsp:txBody>
      <dsp:txXfrm>
        <a:off x="5863578" y="2013403"/>
        <a:ext cx="2429913" cy="2577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DBDF1-BD36-44F9-84DB-11A7F7E4EB32}">
      <dsp:nvSpPr>
        <dsp:cNvPr id="0" name=""/>
        <dsp:cNvSpPr/>
      </dsp:nvSpPr>
      <dsp:spPr>
        <a:xfrm>
          <a:off x="324578" y="216028"/>
          <a:ext cx="7991802" cy="767402"/>
        </a:xfrm>
        <a:prstGeom prst="roundRect">
          <a:avLst/>
        </a:prstGeom>
        <a:solidFill>
          <a:schemeClr val="accent3"/>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u="sng" kern="1200">
              <a:solidFill>
                <a:schemeClr val="tx1"/>
              </a:solidFill>
              <a:latin typeface="Arial Rounded MT Bold" panose="020F0704030504030204" pitchFamily="34" charset="0"/>
            </a:rPr>
            <a:t>Referring into CAMHS</a:t>
          </a:r>
          <a:endParaRPr lang="en-GB" sz="4000" b="0" u="sng" kern="1200">
            <a:solidFill>
              <a:schemeClr val="tx1"/>
            </a:solidFill>
            <a:latin typeface="Arial Rounded MT Bold" panose="020F0704030504030204" pitchFamily="34" charset="0"/>
          </a:endParaRPr>
        </a:p>
      </dsp:txBody>
      <dsp:txXfrm>
        <a:off x="362039" y="253489"/>
        <a:ext cx="7916880" cy="692480"/>
      </dsp:txXfrm>
    </dsp:sp>
    <dsp:sp modelId="{7BB17751-DC1D-46BD-802D-6F049ADB115B}">
      <dsp:nvSpPr>
        <dsp:cNvPr id="0" name=""/>
        <dsp:cNvSpPr/>
      </dsp:nvSpPr>
      <dsp:spPr>
        <a:xfrm>
          <a:off x="5688634" y="1440154"/>
          <a:ext cx="2946702" cy="2513307"/>
        </a:xfrm>
        <a:prstGeom prst="roundRect">
          <a:avLst/>
        </a:prstGeom>
        <a:solidFill>
          <a:schemeClr val="tx1">
            <a:lumMod val="65000"/>
          </a:schemeClr>
        </a:solidFill>
        <a:ln w="31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bg1"/>
              </a:solidFill>
              <a:effectLst/>
              <a:latin typeface="+mn-lt"/>
              <a:ea typeface="+mn-ea"/>
              <a:cs typeface="+mn-cs"/>
            </a:rPr>
            <a:t>It is helpful if you can explain to CAMHS what you and your young person have tried already.</a:t>
          </a:r>
        </a:p>
        <a:p>
          <a:pPr lvl="0" algn="ctr" defTabSz="889000">
            <a:lnSpc>
              <a:spcPct val="90000"/>
            </a:lnSpc>
            <a:spcBef>
              <a:spcPct val="0"/>
            </a:spcBef>
            <a:spcAft>
              <a:spcPct val="35000"/>
            </a:spcAft>
          </a:pPr>
          <a:r>
            <a:rPr lang="en-US" sz="2000" b="1" kern="1200">
              <a:solidFill>
                <a:schemeClr val="bg1"/>
              </a:solidFill>
              <a:effectLst/>
              <a:latin typeface="+mn-lt"/>
              <a:ea typeface="+mn-ea"/>
              <a:cs typeface="+mn-cs"/>
            </a:rPr>
            <a:t> Has anything been useful?</a:t>
          </a:r>
          <a:endParaRPr lang="en-US" sz="2000" b="0" kern="1200">
            <a:solidFill>
              <a:schemeClr val="bg1"/>
            </a:solidFill>
            <a:latin typeface="Arial Rounded MT Bold" panose="020F0704030504030204" pitchFamily="34" charset="0"/>
          </a:endParaRPr>
        </a:p>
      </dsp:txBody>
      <dsp:txXfrm>
        <a:off x="5811324" y="1562844"/>
        <a:ext cx="2701322" cy="2267927"/>
      </dsp:txXfrm>
    </dsp:sp>
    <dsp:sp modelId="{0F667AA9-171D-48CC-A0B5-DCEDC9C8DC34}">
      <dsp:nvSpPr>
        <dsp:cNvPr id="0" name=""/>
        <dsp:cNvSpPr/>
      </dsp:nvSpPr>
      <dsp:spPr>
        <a:xfrm>
          <a:off x="44213" y="1224132"/>
          <a:ext cx="2337447" cy="2969109"/>
        </a:xfrm>
        <a:prstGeom prst="round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bg1"/>
              </a:solidFill>
              <a:effectLst/>
              <a:latin typeface="+mn-lt"/>
              <a:ea typeface="+mn-ea"/>
              <a:cs typeface="+mn-cs"/>
            </a:rPr>
            <a:t>When you speak with CAMHS, workers will want to know details of your young person’s difficulties. How is their anxiety impacting upon their life?</a:t>
          </a:r>
          <a:endParaRPr lang="en-US" sz="2000" b="0" kern="1200">
            <a:solidFill>
              <a:schemeClr val="bg1"/>
            </a:solidFill>
            <a:latin typeface="Arial Rounded MT Bold" panose="020F0704030504030204" pitchFamily="34" charset="0"/>
          </a:endParaRPr>
        </a:p>
      </dsp:txBody>
      <dsp:txXfrm>
        <a:off x="158318" y="1338237"/>
        <a:ext cx="2109237" cy="2740899"/>
      </dsp:txXfrm>
    </dsp:sp>
    <dsp:sp modelId="{BCCEC3CD-AE6E-44F9-A5A9-4AB6F535331C}">
      <dsp:nvSpPr>
        <dsp:cNvPr id="0" name=""/>
        <dsp:cNvSpPr/>
      </dsp:nvSpPr>
      <dsp:spPr>
        <a:xfrm>
          <a:off x="2664305" y="1152129"/>
          <a:ext cx="2884713" cy="3174655"/>
        </a:xfrm>
        <a:prstGeom prst="roundRect">
          <a:avLst/>
        </a:prstGeom>
        <a:solidFill>
          <a:schemeClr val="accent1"/>
        </a:solidFill>
        <a:ln w="31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effectLst/>
              <a:latin typeface="+mn-lt"/>
              <a:ea typeface="+mn-ea"/>
              <a:cs typeface="+mn-cs"/>
            </a:rPr>
            <a:t>Before making the referral, it is useful to have a clear outcome in mind- what do you want CAMHS to do? You might be looking for advice, support or a diagnosis for instance.  </a:t>
          </a:r>
          <a:endParaRPr lang="en-US" sz="2000" b="0" kern="1200">
            <a:solidFill>
              <a:schemeClr val="tx1"/>
            </a:solidFill>
            <a:latin typeface="Arial Rounded MT Bold" panose="020F0704030504030204" pitchFamily="34" charset="0"/>
          </a:endParaRPr>
        </a:p>
      </dsp:txBody>
      <dsp:txXfrm>
        <a:off x="2805125" y="1292949"/>
        <a:ext cx="2603073" cy="28930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0393" tIns="45196" rIns="90393" bIns="45196" rtlCol="0"/>
          <a:lstStyle>
            <a:lvl1pPr algn="l">
              <a:defRPr sz="1200"/>
            </a:lvl1pPr>
          </a:lstStyle>
          <a:p>
            <a:endParaRPr lang="en-GB"/>
          </a:p>
        </p:txBody>
      </p:sp>
      <p:sp>
        <p:nvSpPr>
          <p:cNvPr id="3" name="Date Placeholder 2"/>
          <p:cNvSpPr>
            <a:spLocks noGrp="1"/>
          </p:cNvSpPr>
          <p:nvPr>
            <p:ph type="dt" sz="quarter" idx="1"/>
          </p:nvPr>
        </p:nvSpPr>
        <p:spPr>
          <a:xfrm>
            <a:off x="3970941" y="1"/>
            <a:ext cx="3037840" cy="464820"/>
          </a:xfrm>
          <a:prstGeom prst="rect">
            <a:avLst/>
          </a:prstGeom>
        </p:spPr>
        <p:txBody>
          <a:bodyPr vert="horz" lIns="90393" tIns="45196" rIns="90393" bIns="45196" rtlCol="0"/>
          <a:lstStyle>
            <a:lvl1pPr algn="r">
              <a:defRPr sz="1200"/>
            </a:lvl1pPr>
          </a:lstStyle>
          <a:p>
            <a:fld id="{107D72C3-0766-4494-B028-8E400BD5768E}" type="datetimeFigureOut">
              <a:rPr lang="en-GB" smtClean="0"/>
              <a:t>23/11/2022</a:t>
            </a:fld>
            <a:endParaRPr lang="en-GB"/>
          </a:p>
        </p:txBody>
      </p:sp>
      <p:sp>
        <p:nvSpPr>
          <p:cNvPr id="4" name="Footer Placeholder 3"/>
          <p:cNvSpPr>
            <a:spLocks noGrp="1"/>
          </p:cNvSpPr>
          <p:nvPr>
            <p:ph type="ftr" sz="quarter" idx="2"/>
          </p:nvPr>
        </p:nvSpPr>
        <p:spPr>
          <a:xfrm>
            <a:off x="1" y="8829967"/>
            <a:ext cx="3037840" cy="464820"/>
          </a:xfrm>
          <a:prstGeom prst="rect">
            <a:avLst/>
          </a:prstGeom>
        </p:spPr>
        <p:txBody>
          <a:bodyPr vert="horz" lIns="90393" tIns="45196" rIns="90393" bIns="45196" rtlCol="0" anchor="b"/>
          <a:lstStyle>
            <a:lvl1pPr algn="l">
              <a:defRPr sz="1200"/>
            </a:lvl1pPr>
          </a:lstStyle>
          <a:p>
            <a:endParaRPr lang="en-GB"/>
          </a:p>
        </p:txBody>
      </p:sp>
      <p:sp>
        <p:nvSpPr>
          <p:cNvPr id="5" name="Slide Number Placeholder 4"/>
          <p:cNvSpPr>
            <a:spLocks noGrp="1"/>
          </p:cNvSpPr>
          <p:nvPr>
            <p:ph type="sldNum" sz="quarter" idx="3"/>
          </p:nvPr>
        </p:nvSpPr>
        <p:spPr>
          <a:xfrm>
            <a:off x="3970941" y="8829967"/>
            <a:ext cx="3037840" cy="464820"/>
          </a:xfrm>
          <a:prstGeom prst="rect">
            <a:avLst/>
          </a:prstGeom>
        </p:spPr>
        <p:txBody>
          <a:bodyPr vert="horz" lIns="90393" tIns="45196" rIns="90393" bIns="45196" rtlCol="0" anchor="b"/>
          <a:lstStyle>
            <a:lvl1pPr algn="r">
              <a:defRPr sz="1200"/>
            </a:lvl1pPr>
          </a:lstStyle>
          <a:p>
            <a:fld id="{DE590D3F-6A34-4CC1-9B3F-BC6161254170}" type="slidenum">
              <a:rPr lang="en-GB" smtClean="0"/>
              <a:t>‹#›</a:t>
            </a:fld>
            <a:endParaRPr lang="en-GB"/>
          </a:p>
        </p:txBody>
      </p:sp>
    </p:spTree>
    <p:extLst>
      <p:ext uri="{BB962C8B-B14F-4D97-AF65-F5344CB8AC3E}">
        <p14:creationId xmlns:p14="http://schemas.microsoft.com/office/powerpoint/2010/main" val="270022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0393" tIns="45196" rIns="90393" bIns="45196" rtlCol="0"/>
          <a:lstStyle>
            <a:lvl1pPr algn="l">
              <a:defRPr sz="1200"/>
            </a:lvl1pPr>
          </a:lstStyle>
          <a:p>
            <a:endParaRPr lang="en-GB"/>
          </a:p>
        </p:txBody>
      </p:sp>
      <p:sp>
        <p:nvSpPr>
          <p:cNvPr id="3" name="Date Placeholder 2"/>
          <p:cNvSpPr>
            <a:spLocks noGrp="1"/>
          </p:cNvSpPr>
          <p:nvPr>
            <p:ph type="dt" idx="1"/>
          </p:nvPr>
        </p:nvSpPr>
        <p:spPr>
          <a:xfrm>
            <a:off x="3970941" y="1"/>
            <a:ext cx="3037840" cy="464820"/>
          </a:xfrm>
          <a:prstGeom prst="rect">
            <a:avLst/>
          </a:prstGeom>
        </p:spPr>
        <p:txBody>
          <a:bodyPr vert="horz" lIns="90393" tIns="45196" rIns="90393" bIns="45196" rtlCol="0"/>
          <a:lstStyle>
            <a:lvl1pPr algn="r">
              <a:defRPr sz="1200"/>
            </a:lvl1pPr>
          </a:lstStyle>
          <a:p>
            <a:fld id="{94B9B7B9-CEFD-4E02-BB07-3B65242A5BBD}" type="datetimeFigureOut">
              <a:rPr lang="en-GB" smtClean="0"/>
              <a:t>23/11/2022</a:t>
            </a:fld>
            <a:endParaRPr lang="en-GB"/>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93" tIns="45196" rIns="90393" bIns="45196" rtlCol="0" anchor="ctr"/>
          <a:lstStyle/>
          <a:p>
            <a:endParaRPr lang="en-GB"/>
          </a:p>
        </p:txBody>
      </p:sp>
      <p:sp>
        <p:nvSpPr>
          <p:cNvPr id="5" name="Notes Placeholder 4"/>
          <p:cNvSpPr>
            <a:spLocks noGrp="1"/>
          </p:cNvSpPr>
          <p:nvPr>
            <p:ph type="body" sz="quarter" idx="3"/>
          </p:nvPr>
        </p:nvSpPr>
        <p:spPr>
          <a:xfrm>
            <a:off x="701040" y="4415793"/>
            <a:ext cx="5608320" cy="4183381"/>
          </a:xfrm>
          <a:prstGeom prst="rect">
            <a:avLst/>
          </a:prstGeom>
        </p:spPr>
        <p:txBody>
          <a:bodyPr vert="horz" lIns="90393" tIns="45196" rIns="90393" bIns="451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7"/>
            <a:ext cx="3037840" cy="464820"/>
          </a:xfrm>
          <a:prstGeom prst="rect">
            <a:avLst/>
          </a:prstGeom>
        </p:spPr>
        <p:txBody>
          <a:bodyPr vert="horz" lIns="90393" tIns="45196" rIns="90393" bIns="45196" rtlCol="0" anchor="b"/>
          <a:lstStyle>
            <a:lvl1pPr algn="l">
              <a:defRPr sz="1200"/>
            </a:lvl1pPr>
          </a:lstStyle>
          <a:p>
            <a:endParaRPr lang="en-GB"/>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0393" tIns="45196" rIns="90393" bIns="45196" rtlCol="0" anchor="b"/>
          <a:lstStyle>
            <a:lvl1pPr algn="r">
              <a:defRPr sz="1200"/>
            </a:lvl1pPr>
          </a:lstStyle>
          <a:p>
            <a:fld id="{698881D3-7E69-4537-AE83-648F0D7CC7F7}" type="slidenum">
              <a:rPr lang="en-GB" smtClean="0"/>
              <a:t>‹#›</a:t>
            </a:fld>
            <a:endParaRPr lang="en-GB"/>
          </a:p>
        </p:txBody>
      </p:sp>
    </p:spTree>
    <p:extLst>
      <p:ext uri="{BB962C8B-B14F-4D97-AF65-F5344CB8AC3E}">
        <p14:creationId xmlns:p14="http://schemas.microsoft.com/office/powerpoint/2010/main" val="60776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t>
            </a:r>
          </a:p>
          <a:p>
            <a:r>
              <a:rPr lang="en-GB" dirty="0"/>
              <a:t>Introduce self</a:t>
            </a:r>
          </a:p>
          <a:p>
            <a:r>
              <a:rPr lang="en-GB" dirty="0"/>
              <a:t>Service</a:t>
            </a:r>
          </a:p>
          <a:p>
            <a:endParaRPr lang="en-GB" dirty="0"/>
          </a:p>
          <a:p>
            <a:r>
              <a:rPr lang="en-GB" dirty="0"/>
              <a:t>Structure of the presentation</a:t>
            </a:r>
          </a:p>
          <a:p>
            <a:endParaRPr lang="en-GB" dirty="0"/>
          </a:p>
        </p:txBody>
      </p:sp>
      <p:sp>
        <p:nvSpPr>
          <p:cNvPr id="4" name="Slide Number Placeholder 3"/>
          <p:cNvSpPr>
            <a:spLocks noGrp="1"/>
          </p:cNvSpPr>
          <p:nvPr>
            <p:ph type="sldNum" sz="quarter" idx="10"/>
          </p:nvPr>
        </p:nvSpPr>
        <p:spPr/>
        <p:txBody>
          <a:bodyPr/>
          <a:lstStyle/>
          <a:p>
            <a:pPr defTabSz="903926">
              <a:defRPr/>
            </a:pPr>
            <a:fld id="{A140F47E-0663-4325-ABFB-D0C597512860}" type="slidenum">
              <a:rPr lang="en-GB" sz="1300">
                <a:solidFill>
                  <a:prstClr val="black"/>
                </a:solidFill>
                <a:latin typeface="Calibri"/>
              </a:rPr>
              <a:pPr defTabSz="903926">
                <a:defRPr/>
              </a:pPr>
              <a:t>1</a:t>
            </a:fld>
            <a:endParaRPr lang="en-GB" sz="1300">
              <a:solidFill>
                <a:prstClr val="black"/>
              </a:solidFill>
              <a:latin typeface="Calibri"/>
            </a:endParaRPr>
          </a:p>
        </p:txBody>
      </p:sp>
    </p:spTree>
    <p:extLst>
      <p:ext uri="{BB962C8B-B14F-4D97-AF65-F5344CB8AC3E}">
        <p14:creationId xmlns:p14="http://schemas.microsoft.com/office/powerpoint/2010/main" val="1434184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10</a:t>
            </a:fld>
            <a:endParaRPr lang="en-GB"/>
          </a:p>
        </p:txBody>
      </p:sp>
    </p:spTree>
    <p:extLst>
      <p:ext uri="{BB962C8B-B14F-4D97-AF65-F5344CB8AC3E}">
        <p14:creationId xmlns:p14="http://schemas.microsoft.com/office/powerpoint/2010/main" val="33574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11</a:t>
            </a:fld>
            <a:endParaRPr lang="en-GB"/>
          </a:p>
        </p:txBody>
      </p:sp>
    </p:spTree>
    <p:extLst>
      <p:ext uri="{BB962C8B-B14F-4D97-AF65-F5344CB8AC3E}">
        <p14:creationId xmlns:p14="http://schemas.microsoft.com/office/powerpoint/2010/main" val="330966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26">
              <a:defRPr/>
            </a:pPr>
            <a:r>
              <a:rPr lang="en-GB" dirty="0"/>
              <a:t>Reminder that we need to put this in the context of young people </a:t>
            </a:r>
          </a:p>
          <a:p>
            <a:endParaRPr lang="en-GB" dirty="0"/>
          </a:p>
        </p:txBody>
      </p:sp>
      <p:sp>
        <p:nvSpPr>
          <p:cNvPr id="4" name="Slide Number Placeholder 3"/>
          <p:cNvSpPr>
            <a:spLocks noGrp="1"/>
          </p:cNvSpPr>
          <p:nvPr>
            <p:ph type="sldNum" sz="quarter" idx="5"/>
          </p:nvPr>
        </p:nvSpPr>
        <p:spPr/>
        <p:txBody>
          <a:bodyPr/>
          <a:lstStyle/>
          <a:p>
            <a:fld id="{698881D3-7E69-4537-AE83-648F0D7CC7F7}" type="slidenum">
              <a:rPr lang="en-GB" smtClean="0"/>
              <a:t>12</a:t>
            </a:fld>
            <a:endParaRPr lang="en-GB"/>
          </a:p>
        </p:txBody>
      </p:sp>
    </p:spTree>
    <p:extLst>
      <p:ext uri="{BB962C8B-B14F-4D97-AF65-F5344CB8AC3E}">
        <p14:creationId xmlns:p14="http://schemas.microsoft.com/office/powerpoint/2010/main" val="233437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child's</a:t>
            </a:r>
            <a:r>
              <a:rPr lang="en-GB" baseline="0" dirty="0"/>
              <a:t> pre frontal cortex is still developing up to the age of 24 years. We will often say – “Think about what you have done” or “Why did you do that?” – Neurological pathways are not yet fully developed and strengthened and so if the child detects danger they will use the </a:t>
            </a:r>
            <a:r>
              <a:rPr lang="en-GB" baseline="0" dirty="0" err="1"/>
              <a:t>Amgdala</a:t>
            </a:r>
            <a:r>
              <a:rPr lang="en-GB" baseline="0" dirty="0"/>
              <a:t> or Meerkat brain – fight, flight, freeze. Link to a ‘vulnerable child with high adversity.’ – how often would they be in their </a:t>
            </a:r>
            <a:r>
              <a:rPr lang="en-GB" baseline="0" dirty="0" err="1"/>
              <a:t>meetkat</a:t>
            </a:r>
            <a:r>
              <a:rPr lang="en-GB" baseline="0" dirty="0"/>
              <a:t>?</a:t>
            </a:r>
          </a:p>
          <a:p>
            <a:endParaRPr lang="en-GB" dirty="0"/>
          </a:p>
          <a:p>
            <a:r>
              <a:rPr lang="en-GB" dirty="0"/>
              <a:t>Breathing strategies – in handout</a:t>
            </a:r>
          </a:p>
          <a:p>
            <a:endParaRPr lang="en-GB" dirty="0"/>
          </a:p>
          <a:p>
            <a:r>
              <a:rPr lang="en-GB" dirty="0"/>
              <a:t>Alarm brain/999 brain versus thinking brain </a:t>
            </a:r>
          </a:p>
          <a:p>
            <a:r>
              <a:rPr lang="en-GB" dirty="0"/>
              <a:t>Or use animals </a:t>
            </a:r>
          </a:p>
        </p:txBody>
      </p:sp>
      <p:sp>
        <p:nvSpPr>
          <p:cNvPr id="4" name="Slide Number Placeholder 3"/>
          <p:cNvSpPr>
            <a:spLocks noGrp="1"/>
          </p:cNvSpPr>
          <p:nvPr>
            <p:ph type="sldNum" sz="quarter" idx="10"/>
          </p:nvPr>
        </p:nvSpPr>
        <p:spPr/>
        <p:txBody>
          <a:bodyPr/>
          <a:lstStyle/>
          <a:p>
            <a:pPr defTabSz="903926">
              <a:defRPr/>
            </a:pPr>
            <a:fld id="{312368EF-9E56-4CED-9FB8-141CD6122248}" type="slidenum">
              <a:rPr lang="en-GB">
                <a:solidFill>
                  <a:prstClr val="black"/>
                </a:solidFill>
                <a:latin typeface="Calibri"/>
              </a:rPr>
              <a:pPr defTabSz="903926">
                <a:defRPr/>
              </a:pPr>
              <a:t>13</a:t>
            </a:fld>
            <a:endParaRPr lang="en-GB">
              <a:solidFill>
                <a:prstClr val="black"/>
              </a:solidFill>
              <a:latin typeface="Calibri"/>
            </a:endParaRPr>
          </a:p>
        </p:txBody>
      </p:sp>
    </p:spTree>
    <p:extLst>
      <p:ext uri="{BB962C8B-B14F-4D97-AF65-F5344CB8AC3E}">
        <p14:creationId xmlns:p14="http://schemas.microsoft.com/office/powerpoint/2010/main" val="1182321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03926">
              <a:defRPr/>
            </a:pPr>
            <a:fld id="{A1ED7BE1-CDF3-400F-B6F4-127B9C8BC714}" type="slidenum">
              <a:rPr lang="en-GB">
                <a:solidFill>
                  <a:prstClr val="black"/>
                </a:solidFill>
                <a:latin typeface="Calibri" panose="020F0502020204030204"/>
              </a:rPr>
              <a:pPr defTabSz="903926">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370862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Context  -real concerns at school re performance </a:t>
            </a:r>
          </a:p>
        </p:txBody>
      </p:sp>
      <p:sp>
        <p:nvSpPr>
          <p:cNvPr id="4" name="Slide Number Placeholder 3"/>
          <p:cNvSpPr>
            <a:spLocks noGrp="1"/>
          </p:cNvSpPr>
          <p:nvPr>
            <p:ph type="sldNum" sz="quarter" idx="10"/>
          </p:nvPr>
        </p:nvSpPr>
        <p:spPr/>
        <p:txBody>
          <a:bodyPr/>
          <a:lstStyle/>
          <a:p>
            <a:pPr>
              <a:defRPr/>
            </a:pPr>
            <a:fld id="{58850E36-D749-4AA6-9BAF-0BF2D679B108}" type="slidenum">
              <a:rPr lang="en-GB" altLang="en-US" smtClean="0">
                <a:solidFill>
                  <a:prstClr val="black"/>
                </a:solidFill>
              </a:rPr>
              <a:pPr>
                <a:defRPr/>
              </a:pPr>
              <a:t>15</a:t>
            </a:fld>
            <a:endParaRPr lang="en-GB" altLang="en-US">
              <a:solidFill>
                <a:prstClr val="black"/>
              </a:solidFill>
            </a:endParaRPr>
          </a:p>
        </p:txBody>
      </p:sp>
    </p:spTree>
    <p:extLst>
      <p:ext uri="{BB962C8B-B14F-4D97-AF65-F5344CB8AC3E}">
        <p14:creationId xmlns:p14="http://schemas.microsoft.com/office/powerpoint/2010/main" val="58070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DGS specific contacts here </a:t>
            </a:r>
          </a:p>
        </p:txBody>
      </p:sp>
      <p:sp>
        <p:nvSpPr>
          <p:cNvPr id="4" name="Slide Number Placeholder 3"/>
          <p:cNvSpPr>
            <a:spLocks noGrp="1"/>
          </p:cNvSpPr>
          <p:nvPr>
            <p:ph type="sldNum" sz="quarter" idx="10"/>
          </p:nvPr>
        </p:nvSpPr>
        <p:spPr/>
        <p:txBody>
          <a:bodyPr/>
          <a:lstStyle/>
          <a:p>
            <a:pPr>
              <a:defRPr/>
            </a:pPr>
            <a:fld id="{58850E36-D749-4AA6-9BAF-0BF2D679B108}" type="slidenum">
              <a:rPr lang="en-GB" altLang="en-US" smtClean="0">
                <a:solidFill>
                  <a:prstClr val="black"/>
                </a:solidFill>
              </a:rPr>
              <a:pPr>
                <a:defRPr/>
              </a:pPr>
              <a:t>16</a:t>
            </a:fld>
            <a:endParaRPr lang="en-GB" altLang="en-US">
              <a:solidFill>
                <a:prstClr val="black"/>
              </a:solidFill>
            </a:endParaRPr>
          </a:p>
        </p:txBody>
      </p:sp>
    </p:spTree>
    <p:extLst>
      <p:ext uri="{BB962C8B-B14F-4D97-AF65-F5344CB8AC3E}">
        <p14:creationId xmlns:p14="http://schemas.microsoft.com/office/powerpoint/2010/main" val="2276275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If this happens…</a:t>
            </a:r>
          </a:p>
          <a:p>
            <a:endParaRPr lang="en-GB" dirty="0"/>
          </a:p>
          <a:p>
            <a:r>
              <a:rPr lang="en-GB" dirty="0" err="1"/>
              <a:t>Esp</a:t>
            </a:r>
            <a:r>
              <a:rPr lang="en-GB" dirty="0"/>
              <a:t> if they are refusing to go into school at the moment, and therefore they are avoiding a </a:t>
            </a:r>
            <a:r>
              <a:rPr lang="en-GB" dirty="0" err="1"/>
              <a:t>sdtressful</a:t>
            </a:r>
            <a:r>
              <a:rPr lang="en-GB" dirty="0"/>
              <a:t> event. Any changes to their existing plans are going to increased their stress response </a:t>
            </a:r>
          </a:p>
          <a:p>
            <a:endParaRPr lang="en-GB" dirty="0"/>
          </a:p>
          <a:p>
            <a:r>
              <a:rPr lang="en-GB" dirty="0"/>
              <a:t>Don’t push it but make sure they know you are there when they want to talk</a:t>
            </a:r>
          </a:p>
          <a:p>
            <a:r>
              <a:rPr lang="en-GB" dirty="0"/>
              <a:t>Try again</a:t>
            </a:r>
          </a:p>
          <a:p>
            <a:r>
              <a:rPr lang="en-GB" dirty="0"/>
              <a:t>Sometimes it takes a while to process these questions… give space go back to it another time.</a:t>
            </a:r>
          </a:p>
          <a:p>
            <a:pPr eaLnBrk="1" hangingPunct="1">
              <a:spcBef>
                <a:spcPct val="0"/>
              </a:spcBef>
            </a:pPr>
            <a:endParaRPr lang="en-GB"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441" indent="-282477">
              <a:spcBef>
                <a:spcPct val="30000"/>
              </a:spcBef>
              <a:defRPr sz="1200">
                <a:solidFill>
                  <a:schemeClr val="tx1"/>
                </a:solidFill>
                <a:latin typeface="Calibri" panose="020F0502020204030204" pitchFamily="34" charset="0"/>
              </a:defRPr>
            </a:lvl2pPr>
            <a:lvl3pPr marL="1129909" indent="-225982">
              <a:spcBef>
                <a:spcPct val="30000"/>
              </a:spcBef>
              <a:defRPr sz="1200">
                <a:solidFill>
                  <a:schemeClr val="tx1"/>
                </a:solidFill>
                <a:latin typeface="Calibri" panose="020F0502020204030204" pitchFamily="34" charset="0"/>
              </a:defRPr>
            </a:lvl3pPr>
            <a:lvl4pPr marL="1581872" indent="-225982">
              <a:spcBef>
                <a:spcPct val="30000"/>
              </a:spcBef>
              <a:defRPr sz="1200">
                <a:solidFill>
                  <a:schemeClr val="tx1"/>
                </a:solidFill>
                <a:latin typeface="Calibri" panose="020F0502020204030204" pitchFamily="34" charset="0"/>
              </a:defRPr>
            </a:lvl4pPr>
            <a:lvl5pPr marL="2033835" indent="-225982">
              <a:spcBef>
                <a:spcPct val="30000"/>
              </a:spcBef>
              <a:defRPr sz="1200">
                <a:solidFill>
                  <a:schemeClr val="tx1"/>
                </a:solidFill>
                <a:latin typeface="Calibri" panose="020F0502020204030204" pitchFamily="34" charset="0"/>
              </a:defRPr>
            </a:lvl5pPr>
            <a:lvl6pPr marL="2485800" indent="-225982" eaLnBrk="0" fontAlgn="base" hangingPunct="0">
              <a:spcBef>
                <a:spcPct val="30000"/>
              </a:spcBef>
              <a:spcAft>
                <a:spcPct val="0"/>
              </a:spcAft>
              <a:defRPr sz="1200">
                <a:solidFill>
                  <a:schemeClr val="tx1"/>
                </a:solidFill>
                <a:latin typeface="Calibri" panose="020F0502020204030204" pitchFamily="34" charset="0"/>
              </a:defRPr>
            </a:lvl6pPr>
            <a:lvl7pPr marL="2937763" indent="-225982" eaLnBrk="0" fontAlgn="base" hangingPunct="0">
              <a:spcBef>
                <a:spcPct val="30000"/>
              </a:spcBef>
              <a:spcAft>
                <a:spcPct val="0"/>
              </a:spcAft>
              <a:defRPr sz="1200">
                <a:solidFill>
                  <a:schemeClr val="tx1"/>
                </a:solidFill>
                <a:latin typeface="Calibri" panose="020F0502020204030204" pitchFamily="34" charset="0"/>
              </a:defRPr>
            </a:lvl7pPr>
            <a:lvl8pPr marL="3389726" indent="-225982" eaLnBrk="0" fontAlgn="base" hangingPunct="0">
              <a:spcBef>
                <a:spcPct val="30000"/>
              </a:spcBef>
              <a:spcAft>
                <a:spcPct val="0"/>
              </a:spcAft>
              <a:defRPr sz="1200">
                <a:solidFill>
                  <a:schemeClr val="tx1"/>
                </a:solidFill>
                <a:latin typeface="Calibri" panose="020F0502020204030204" pitchFamily="34" charset="0"/>
              </a:defRPr>
            </a:lvl8pPr>
            <a:lvl9pPr marL="3841690" indent="-2259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657DF-FCBF-4905-AB04-AB85ECB2D5B4}" type="slidenum">
              <a:rPr lang="en-GB" altLang="en-US" smtClean="0">
                <a:solidFill>
                  <a:prstClr val="black"/>
                </a:solidFill>
                <a:latin typeface="Arial" panose="020B0604020202020204" pitchFamily="34" charset="0"/>
              </a:rPr>
              <a:pPr>
                <a:spcBef>
                  <a:spcPct val="0"/>
                </a:spcBef>
              </a:pPr>
              <a:t>17</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161545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03926">
              <a:defRPr/>
            </a:pPr>
            <a:fld id="{A1ED7BE1-CDF3-400F-B6F4-127B9C8BC714}" type="slidenum">
              <a:rPr lang="en-GB">
                <a:solidFill>
                  <a:prstClr val="black"/>
                </a:solidFill>
                <a:latin typeface="Calibri" panose="020F0502020204030204"/>
              </a:rPr>
              <a:pPr defTabSz="903926">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2935398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r>
              <a:rPr lang="en-US" b="0" i="0" dirty="0">
                <a:solidFill>
                  <a:srgbClr val="000000"/>
                </a:solidFill>
                <a:effectLst/>
                <a:latin typeface="Times New Roman" panose="02020603050405020304" pitchFamily="18" charset="0"/>
              </a:rPr>
              <a:t>This is a </a:t>
            </a:r>
            <a:r>
              <a:rPr lang="en-US" b="0" i="0" dirty="0" err="1">
                <a:solidFill>
                  <a:srgbClr val="000000"/>
                </a:solidFill>
                <a:effectLst/>
                <a:latin typeface="Times New Roman" panose="02020603050405020304" pitchFamily="18" charset="0"/>
              </a:rPr>
              <a:t>CBt</a:t>
            </a:r>
            <a:r>
              <a:rPr lang="en-US" b="0" i="0" dirty="0">
                <a:solidFill>
                  <a:srgbClr val="000000"/>
                </a:solidFill>
                <a:effectLst/>
                <a:latin typeface="Times New Roman" panose="02020603050405020304" pitchFamily="18" charset="0"/>
              </a:rPr>
              <a:t> informed session for parents, using some key features from </a:t>
            </a:r>
            <a:r>
              <a:rPr lang="en-US" b="0" i="0" dirty="0" err="1">
                <a:solidFill>
                  <a:srgbClr val="000000"/>
                </a:solidFill>
                <a:effectLst/>
                <a:latin typeface="Times New Roman" panose="02020603050405020304" pitchFamily="18" charset="0"/>
              </a:rPr>
              <a:t>cBT</a:t>
            </a:r>
            <a:r>
              <a:rPr lang="en-US" b="0" i="0" dirty="0">
                <a:solidFill>
                  <a:srgbClr val="000000"/>
                </a:solidFill>
                <a:effectLst/>
                <a:latin typeface="Times New Roman" panose="02020603050405020304" pitchFamily="18" charset="0"/>
              </a:rPr>
              <a:t>  - scenario next…</a:t>
            </a:r>
          </a:p>
        </p:txBody>
      </p:sp>
      <p:sp>
        <p:nvSpPr>
          <p:cNvPr id="4" name="Slide Number Placeholder 3"/>
          <p:cNvSpPr>
            <a:spLocks noGrp="1"/>
          </p:cNvSpPr>
          <p:nvPr>
            <p:ph type="sldNum" sz="quarter" idx="10"/>
          </p:nvPr>
        </p:nvSpPr>
        <p:spPr/>
        <p:txBody>
          <a:bodyPr/>
          <a:lstStyle/>
          <a:p>
            <a:pPr>
              <a:defRPr/>
            </a:pPr>
            <a:fld id="{21FB2721-7CD4-4157-A0F1-27DE52089A5E}" type="slidenum">
              <a:rPr lang="en-GB" smtClean="0"/>
              <a:pPr>
                <a:defRPr/>
              </a:pPr>
              <a:t>19</a:t>
            </a:fld>
            <a:endParaRPr lang="en-GB"/>
          </a:p>
        </p:txBody>
      </p:sp>
    </p:spTree>
    <p:extLst>
      <p:ext uri="{BB962C8B-B14F-4D97-AF65-F5344CB8AC3E}">
        <p14:creationId xmlns:p14="http://schemas.microsoft.com/office/powerpoint/2010/main" val="423799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important to make time for yourselves. This is great role modelling as well as allows you to have more capacity to support your young people.</a:t>
            </a:r>
          </a:p>
        </p:txBody>
      </p:sp>
      <p:sp>
        <p:nvSpPr>
          <p:cNvPr id="4" name="Slide Number Placeholder 3"/>
          <p:cNvSpPr>
            <a:spLocks noGrp="1"/>
          </p:cNvSpPr>
          <p:nvPr>
            <p:ph type="sldNum" sz="quarter" idx="5"/>
          </p:nvPr>
        </p:nvSpPr>
        <p:spPr/>
        <p:txBody>
          <a:bodyPr/>
          <a:lstStyle/>
          <a:p>
            <a:fld id="{698881D3-7E69-4537-AE83-648F0D7CC7F7}" type="slidenum">
              <a:rPr lang="en-GB" smtClean="0"/>
              <a:t>2</a:t>
            </a:fld>
            <a:endParaRPr lang="en-GB"/>
          </a:p>
        </p:txBody>
      </p:sp>
    </p:spTree>
    <p:extLst>
      <p:ext uri="{BB962C8B-B14F-4D97-AF65-F5344CB8AC3E}">
        <p14:creationId xmlns:p14="http://schemas.microsoft.com/office/powerpoint/2010/main" val="1179029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Show this</a:t>
            </a:r>
          </a:p>
          <a:p>
            <a:r>
              <a:rPr lang="en-GB"/>
              <a:t>Think about this scenario and how it can be interpreted – positively or negatively? Get the audience to generate both and ask them to think about how they might act after each type of interpretation.</a:t>
            </a:r>
          </a:p>
        </p:txBody>
      </p:sp>
      <p:sp>
        <p:nvSpPr>
          <p:cNvPr id="4" name="Slide Number Placeholder 3"/>
          <p:cNvSpPr>
            <a:spLocks noGrp="1"/>
          </p:cNvSpPr>
          <p:nvPr>
            <p:ph type="sldNum" sz="quarter" idx="10"/>
          </p:nvPr>
        </p:nvSpPr>
        <p:spPr/>
        <p:txBody>
          <a:bodyPr/>
          <a:lstStyle/>
          <a:p>
            <a:pPr>
              <a:defRPr/>
            </a:pPr>
            <a:fld id="{21FB2721-7CD4-4157-A0F1-27DE52089A5E}" type="slidenum">
              <a:rPr lang="en-GB" smtClean="0"/>
              <a:pPr>
                <a:defRPr/>
              </a:pPr>
              <a:t>20</a:t>
            </a:fld>
            <a:endParaRPr lang="en-GB"/>
          </a:p>
        </p:txBody>
      </p:sp>
    </p:spTree>
    <p:extLst>
      <p:ext uri="{BB962C8B-B14F-4D97-AF65-F5344CB8AC3E}">
        <p14:creationId xmlns:p14="http://schemas.microsoft.com/office/powerpoint/2010/main" val="409981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21</a:t>
            </a:fld>
            <a:endParaRPr lang="en-GB"/>
          </a:p>
        </p:txBody>
      </p:sp>
    </p:spTree>
    <p:extLst>
      <p:ext uri="{BB962C8B-B14F-4D97-AF65-F5344CB8AC3E}">
        <p14:creationId xmlns:p14="http://schemas.microsoft.com/office/powerpoint/2010/main" val="1908527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22</a:t>
            </a:fld>
            <a:endParaRPr lang="en-GB"/>
          </a:p>
        </p:txBody>
      </p:sp>
    </p:spTree>
    <p:extLst>
      <p:ext uri="{BB962C8B-B14F-4D97-AF65-F5344CB8AC3E}">
        <p14:creationId xmlns:p14="http://schemas.microsoft.com/office/powerpoint/2010/main" val="2923779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26">
              <a:defRPr/>
            </a:pPr>
            <a:r>
              <a:rPr lang="en-GB" b="1">
                <a:cs typeface="Arial" panose="020B0604020202020204" pitchFamily="34" charset="0"/>
              </a:rPr>
              <a:t>Anxious young people make more negative interpretations - they see themselves as less capable and the world as more frightening</a:t>
            </a:r>
            <a:endParaRPr lang="en-US" b="1">
              <a:latin typeface="Arial Rounded MT Bold" panose="020F0704030504030204" pitchFamily="34" charset="0"/>
            </a:endParaRPr>
          </a:p>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23</a:t>
            </a:fld>
            <a:endParaRPr lang="en-GB"/>
          </a:p>
        </p:txBody>
      </p:sp>
    </p:spTree>
    <p:extLst>
      <p:ext uri="{BB962C8B-B14F-4D97-AF65-F5344CB8AC3E}">
        <p14:creationId xmlns:p14="http://schemas.microsoft.com/office/powerpoint/2010/main" val="2254159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24</a:t>
            </a:fld>
            <a:endParaRPr lang="en-GB"/>
          </a:p>
        </p:txBody>
      </p:sp>
    </p:spTree>
    <p:extLst>
      <p:ext uri="{BB962C8B-B14F-4D97-AF65-F5344CB8AC3E}">
        <p14:creationId xmlns:p14="http://schemas.microsoft.com/office/powerpoint/2010/main" val="4294796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Show this</a:t>
            </a:r>
          </a:p>
          <a:p>
            <a:r>
              <a:rPr lang="en-GB"/>
              <a:t>Think about this scenario and how it can be interpreted – positively or negatively? Get the audience to generate both and ask them to think about how they might act after each type of interpretation.</a:t>
            </a:r>
          </a:p>
        </p:txBody>
      </p:sp>
      <p:sp>
        <p:nvSpPr>
          <p:cNvPr id="4" name="Slide Number Placeholder 3"/>
          <p:cNvSpPr>
            <a:spLocks noGrp="1"/>
          </p:cNvSpPr>
          <p:nvPr>
            <p:ph type="sldNum" sz="quarter" idx="10"/>
          </p:nvPr>
        </p:nvSpPr>
        <p:spPr/>
        <p:txBody>
          <a:bodyPr/>
          <a:lstStyle/>
          <a:p>
            <a:pPr>
              <a:defRPr/>
            </a:pPr>
            <a:fld id="{21FB2721-7CD4-4157-A0F1-27DE52089A5E}" type="slidenum">
              <a:rPr lang="en-GB" smtClean="0"/>
              <a:pPr>
                <a:defRPr/>
              </a:pPr>
              <a:t>25</a:t>
            </a:fld>
            <a:endParaRPr lang="en-GB"/>
          </a:p>
        </p:txBody>
      </p:sp>
    </p:spTree>
    <p:extLst>
      <p:ext uri="{BB962C8B-B14F-4D97-AF65-F5344CB8AC3E}">
        <p14:creationId xmlns:p14="http://schemas.microsoft.com/office/powerpoint/2010/main" val="4099813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26">
              <a:defRPr/>
            </a:pPr>
            <a:r>
              <a:rPr lang="en-GB" b="1">
                <a:cs typeface="Arial" panose="020B0604020202020204" pitchFamily="34" charset="0"/>
              </a:rPr>
              <a:t>Anxious young people make more negative interpretations - they see themselves as less capable and the world as more frightening</a:t>
            </a:r>
            <a:endParaRPr lang="en-US" b="1">
              <a:latin typeface="Arial Rounded MT Bold" panose="020F0704030504030204" pitchFamily="34" charset="0"/>
            </a:endParaRPr>
          </a:p>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26</a:t>
            </a:fld>
            <a:endParaRPr lang="en-GB"/>
          </a:p>
        </p:txBody>
      </p:sp>
    </p:spTree>
    <p:extLst>
      <p:ext uri="{BB962C8B-B14F-4D97-AF65-F5344CB8AC3E}">
        <p14:creationId xmlns:p14="http://schemas.microsoft.com/office/powerpoint/2010/main" val="3610127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party example:</a:t>
            </a:r>
          </a:p>
          <a:p>
            <a:r>
              <a:rPr lang="en-GB" dirty="0"/>
              <a:t>They are looking at me and staring because I look stupid</a:t>
            </a:r>
          </a:p>
          <a:p>
            <a:r>
              <a:rPr lang="en-GB" dirty="0"/>
              <a:t>Feeling anxious and worries</a:t>
            </a:r>
          </a:p>
          <a:p>
            <a:r>
              <a:rPr lang="en-GB" dirty="0"/>
              <a:t>Get hot and palpitations</a:t>
            </a:r>
          </a:p>
          <a:p>
            <a:r>
              <a:rPr lang="en-GB" dirty="0"/>
              <a:t>Leave the party</a:t>
            </a:r>
          </a:p>
          <a:p>
            <a:endParaRPr lang="en-GB" dirty="0"/>
          </a:p>
          <a:p>
            <a:r>
              <a:rPr lang="en-GB" dirty="0"/>
              <a:t>(in the short term this helps to  </a:t>
            </a:r>
            <a:r>
              <a:rPr lang="en-GB" dirty="0" err="1"/>
              <a:t>mmanage</a:t>
            </a:r>
            <a:r>
              <a:rPr lang="en-GB" dirty="0"/>
              <a:t> difficult feelings but in the longer term this will make it harder to go to another party)</a:t>
            </a:r>
          </a:p>
          <a:p>
            <a:endParaRPr lang="en-GB" dirty="0"/>
          </a:p>
        </p:txBody>
      </p:sp>
      <p:sp>
        <p:nvSpPr>
          <p:cNvPr id="4" name="Slide Number Placeholder 3"/>
          <p:cNvSpPr>
            <a:spLocks noGrp="1"/>
          </p:cNvSpPr>
          <p:nvPr>
            <p:ph type="sldNum" sz="quarter" idx="5"/>
          </p:nvPr>
        </p:nvSpPr>
        <p:spPr/>
        <p:txBody>
          <a:bodyPr/>
          <a:lstStyle/>
          <a:p>
            <a:fld id="{698881D3-7E69-4537-AE83-648F0D7CC7F7}" type="slidenum">
              <a:rPr lang="en-GB" smtClean="0"/>
              <a:t>27</a:t>
            </a:fld>
            <a:endParaRPr lang="en-GB"/>
          </a:p>
        </p:txBody>
      </p:sp>
    </p:spTree>
    <p:extLst>
      <p:ext uri="{BB962C8B-B14F-4D97-AF65-F5344CB8AC3E}">
        <p14:creationId xmlns:p14="http://schemas.microsoft.com/office/powerpoint/2010/main" val="1748409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Cant do much about our emotions and our physical responses, but we can look at both thoughts and </a:t>
            </a:r>
            <a:r>
              <a:rPr lang="en-GB" dirty="0" err="1"/>
              <a:t>beahviours</a:t>
            </a:r>
            <a:r>
              <a:rPr lang="en-GB" dirty="0"/>
              <a:t> </a:t>
            </a:r>
          </a:p>
        </p:txBody>
      </p:sp>
      <p:sp>
        <p:nvSpPr>
          <p:cNvPr id="4" name="Slide Number Placeholder 3"/>
          <p:cNvSpPr>
            <a:spLocks noGrp="1"/>
          </p:cNvSpPr>
          <p:nvPr>
            <p:ph type="sldNum" sz="quarter" idx="5"/>
          </p:nvPr>
        </p:nvSpPr>
        <p:spPr/>
        <p:txBody>
          <a:bodyPr/>
          <a:lstStyle/>
          <a:p>
            <a:fld id="{698881D3-7E69-4537-AE83-648F0D7CC7F7}" type="slidenum">
              <a:rPr lang="en-GB" smtClean="0"/>
              <a:t>28</a:t>
            </a:fld>
            <a:endParaRPr lang="en-GB"/>
          </a:p>
        </p:txBody>
      </p:sp>
    </p:spTree>
    <p:extLst>
      <p:ext uri="{BB962C8B-B14F-4D97-AF65-F5344CB8AC3E}">
        <p14:creationId xmlns:p14="http://schemas.microsoft.com/office/powerpoint/2010/main" val="579020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Therefore you’ll do something different </a:t>
            </a:r>
          </a:p>
        </p:txBody>
      </p:sp>
      <p:sp>
        <p:nvSpPr>
          <p:cNvPr id="4" name="Slide Number Placeholder 3"/>
          <p:cNvSpPr>
            <a:spLocks noGrp="1"/>
          </p:cNvSpPr>
          <p:nvPr>
            <p:ph type="sldNum" sz="quarter" idx="5"/>
          </p:nvPr>
        </p:nvSpPr>
        <p:spPr/>
        <p:txBody>
          <a:bodyPr/>
          <a:lstStyle/>
          <a:p>
            <a:fld id="{698881D3-7E69-4537-AE83-648F0D7CC7F7}" type="slidenum">
              <a:rPr lang="en-GB" smtClean="0"/>
              <a:t>29</a:t>
            </a:fld>
            <a:endParaRPr lang="en-GB"/>
          </a:p>
        </p:txBody>
      </p:sp>
    </p:spTree>
    <p:extLst>
      <p:ext uri="{BB962C8B-B14F-4D97-AF65-F5344CB8AC3E}">
        <p14:creationId xmlns:p14="http://schemas.microsoft.com/office/powerpoint/2010/main" val="334987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aseline="0" dirty="0"/>
              <a:t>not trying to turn parents into therapists – more about using existing skills, providing knowledge and information about relevant techniques. </a:t>
            </a:r>
          </a:p>
          <a:p>
            <a:pPr eaLnBrk="1" hangingPunct="1">
              <a:spcBef>
                <a:spcPct val="0"/>
              </a:spcBef>
            </a:pPr>
            <a:endParaRPr lang="en-GB" altLang="en-US" baseline="0" dirty="0"/>
          </a:p>
          <a:p>
            <a:pPr eaLnBrk="1" hangingPunct="1">
              <a:spcBef>
                <a:spcPct val="0"/>
              </a:spcBef>
            </a:pPr>
            <a:r>
              <a:rPr lang="en-GB" altLang="en-US" baseline="0" dirty="0"/>
              <a:t>If your </a:t>
            </a:r>
            <a:r>
              <a:rPr lang="en-GB" altLang="en-US" baseline="0" dirty="0" err="1"/>
              <a:t>yp</a:t>
            </a:r>
            <a:r>
              <a:rPr lang="en-GB" altLang="en-US" baseline="0" dirty="0"/>
              <a:t> has mild levels of anxiety this will be helpful for them</a:t>
            </a:r>
          </a:p>
          <a:p>
            <a:pPr eaLnBrk="1" hangingPunct="1">
              <a:spcBef>
                <a:spcPct val="0"/>
              </a:spcBef>
            </a:pPr>
            <a:r>
              <a:rPr lang="en-GB" altLang="en-US" baseline="0" dirty="0"/>
              <a:t>If your </a:t>
            </a:r>
            <a:r>
              <a:rPr lang="en-GB" altLang="en-US" baseline="0" dirty="0" err="1"/>
              <a:t>yp</a:t>
            </a:r>
            <a:r>
              <a:rPr lang="en-GB" altLang="en-US" baseline="0" dirty="0"/>
              <a:t> is a little further down that road, and you may already be under CAMHS, or on the waiting list, these  techniques will still be helpful to give you a better understanding of what is going on for them and the connections and thought processes they may have. </a:t>
            </a:r>
            <a:endParaRPr lang="en-GB"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441" indent="-282477">
              <a:spcBef>
                <a:spcPct val="30000"/>
              </a:spcBef>
              <a:defRPr sz="1200">
                <a:solidFill>
                  <a:schemeClr val="tx1"/>
                </a:solidFill>
                <a:latin typeface="Calibri" panose="020F0502020204030204" pitchFamily="34" charset="0"/>
              </a:defRPr>
            </a:lvl2pPr>
            <a:lvl3pPr marL="1129909" indent="-225982">
              <a:spcBef>
                <a:spcPct val="30000"/>
              </a:spcBef>
              <a:defRPr sz="1200">
                <a:solidFill>
                  <a:schemeClr val="tx1"/>
                </a:solidFill>
                <a:latin typeface="Calibri" panose="020F0502020204030204" pitchFamily="34" charset="0"/>
              </a:defRPr>
            </a:lvl3pPr>
            <a:lvl4pPr marL="1581872" indent="-225982">
              <a:spcBef>
                <a:spcPct val="30000"/>
              </a:spcBef>
              <a:defRPr sz="1200">
                <a:solidFill>
                  <a:schemeClr val="tx1"/>
                </a:solidFill>
                <a:latin typeface="Calibri" panose="020F0502020204030204" pitchFamily="34" charset="0"/>
              </a:defRPr>
            </a:lvl4pPr>
            <a:lvl5pPr marL="2033835" indent="-225982">
              <a:spcBef>
                <a:spcPct val="30000"/>
              </a:spcBef>
              <a:defRPr sz="1200">
                <a:solidFill>
                  <a:schemeClr val="tx1"/>
                </a:solidFill>
                <a:latin typeface="Calibri" panose="020F0502020204030204" pitchFamily="34" charset="0"/>
              </a:defRPr>
            </a:lvl5pPr>
            <a:lvl6pPr marL="2485800" indent="-225982" eaLnBrk="0" fontAlgn="base" hangingPunct="0">
              <a:spcBef>
                <a:spcPct val="30000"/>
              </a:spcBef>
              <a:spcAft>
                <a:spcPct val="0"/>
              </a:spcAft>
              <a:defRPr sz="1200">
                <a:solidFill>
                  <a:schemeClr val="tx1"/>
                </a:solidFill>
                <a:latin typeface="Calibri" panose="020F0502020204030204" pitchFamily="34" charset="0"/>
              </a:defRPr>
            </a:lvl6pPr>
            <a:lvl7pPr marL="2937763" indent="-225982" eaLnBrk="0" fontAlgn="base" hangingPunct="0">
              <a:spcBef>
                <a:spcPct val="30000"/>
              </a:spcBef>
              <a:spcAft>
                <a:spcPct val="0"/>
              </a:spcAft>
              <a:defRPr sz="1200">
                <a:solidFill>
                  <a:schemeClr val="tx1"/>
                </a:solidFill>
                <a:latin typeface="Calibri" panose="020F0502020204030204" pitchFamily="34" charset="0"/>
              </a:defRPr>
            </a:lvl7pPr>
            <a:lvl8pPr marL="3389726" indent="-225982" eaLnBrk="0" fontAlgn="base" hangingPunct="0">
              <a:spcBef>
                <a:spcPct val="30000"/>
              </a:spcBef>
              <a:spcAft>
                <a:spcPct val="0"/>
              </a:spcAft>
              <a:defRPr sz="1200">
                <a:solidFill>
                  <a:schemeClr val="tx1"/>
                </a:solidFill>
                <a:latin typeface="Calibri" panose="020F0502020204030204" pitchFamily="34" charset="0"/>
              </a:defRPr>
            </a:lvl8pPr>
            <a:lvl9pPr marL="3841690" indent="-2259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657DF-FCBF-4905-AB04-AB85ECB2D5B4}" type="slidenum">
              <a:rPr lang="en-GB" altLang="en-US" smtClean="0">
                <a:solidFill>
                  <a:prstClr val="black"/>
                </a:solidFill>
                <a:latin typeface="Arial" panose="020B0604020202020204" pitchFamily="34" charset="0"/>
              </a:rPr>
              <a:pPr>
                <a:spcBef>
                  <a:spcPct val="0"/>
                </a:spcBef>
              </a:pPr>
              <a:t>3</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424960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Implications for always keeping head down   - future lessons </a:t>
            </a:r>
          </a:p>
        </p:txBody>
      </p:sp>
      <p:sp>
        <p:nvSpPr>
          <p:cNvPr id="4" name="Slide Number Placeholder 3"/>
          <p:cNvSpPr>
            <a:spLocks noGrp="1"/>
          </p:cNvSpPr>
          <p:nvPr>
            <p:ph type="sldNum" sz="quarter" idx="5"/>
          </p:nvPr>
        </p:nvSpPr>
        <p:spPr/>
        <p:txBody>
          <a:bodyPr/>
          <a:lstStyle/>
          <a:p>
            <a:fld id="{698881D3-7E69-4537-AE83-648F0D7CC7F7}" type="slidenum">
              <a:rPr lang="en-GB" smtClean="0"/>
              <a:t>30</a:t>
            </a:fld>
            <a:endParaRPr lang="en-GB"/>
          </a:p>
        </p:txBody>
      </p:sp>
    </p:spTree>
    <p:extLst>
      <p:ext uri="{BB962C8B-B14F-4D97-AF65-F5344CB8AC3E}">
        <p14:creationId xmlns:p14="http://schemas.microsoft.com/office/powerpoint/2010/main" val="2737005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982" indent="-225982">
              <a:buAutoNum type="arabicParenR"/>
            </a:pPr>
            <a:r>
              <a:rPr lang="en-GB" dirty="0"/>
              <a:t>We do the same thing all the time, as we think that’s the easiest way – but it doesn’t help in the long term</a:t>
            </a:r>
          </a:p>
          <a:p>
            <a:pPr marL="225982" indent="-225982">
              <a:buAutoNum type="arabicParenR"/>
            </a:pPr>
            <a:r>
              <a:rPr lang="en-GB" dirty="0"/>
              <a:t>Challenge – 2</a:t>
            </a:r>
            <a:r>
              <a:rPr lang="en-GB" baseline="30000" dirty="0"/>
              <a:t>nd</a:t>
            </a:r>
            <a:r>
              <a:rPr lang="en-GB" dirty="0"/>
              <a:t> point! </a:t>
            </a:r>
          </a:p>
          <a:p>
            <a:pPr marL="225982" indent="-225982">
              <a:buAutoNum type="arabicParenR"/>
            </a:pPr>
            <a:r>
              <a:rPr lang="en-GB" dirty="0"/>
              <a:t>We have to try something new or different, go through the experience – even if it’s a bit uncomfortable, &amp; realise our worst fears didn’t come true</a:t>
            </a:r>
          </a:p>
        </p:txBody>
      </p:sp>
      <p:sp>
        <p:nvSpPr>
          <p:cNvPr id="4" name="Slide Number Placeholder 3"/>
          <p:cNvSpPr>
            <a:spLocks noGrp="1"/>
          </p:cNvSpPr>
          <p:nvPr>
            <p:ph type="sldNum" sz="quarter" idx="5"/>
          </p:nvPr>
        </p:nvSpPr>
        <p:spPr/>
        <p:txBody>
          <a:bodyPr/>
          <a:lstStyle/>
          <a:p>
            <a:fld id="{698881D3-7E69-4537-AE83-648F0D7CC7F7}" type="slidenum">
              <a:rPr lang="en-GB" smtClean="0"/>
              <a:t>31</a:t>
            </a:fld>
            <a:endParaRPr lang="en-GB"/>
          </a:p>
        </p:txBody>
      </p:sp>
    </p:spTree>
    <p:extLst>
      <p:ext uri="{BB962C8B-B14F-4D97-AF65-F5344CB8AC3E}">
        <p14:creationId xmlns:p14="http://schemas.microsoft.com/office/powerpoint/2010/main" val="3952942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anyone have any questions here at this point? </a:t>
            </a:r>
          </a:p>
        </p:txBody>
      </p:sp>
      <p:sp>
        <p:nvSpPr>
          <p:cNvPr id="4" name="Slide Number Placeholder 3"/>
          <p:cNvSpPr>
            <a:spLocks noGrp="1"/>
          </p:cNvSpPr>
          <p:nvPr>
            <p:ph type="sldNum" sz="quarter" idx="5"/>
          </p:nvPr>
        </p:nvSpPr>
        <p:spPr/>
        <p:txBody>
          <a:bodyPr/>
          <a:lstStyle/>
          <a:p>
            <a:fld id="{698881D3-7E69-4537-AE83-648F0D7CC7F7}" type="slidenum">
              <a:rPr lang="en-GB" smtClean="0"/>
              <a:t>32</a:t>
            </a:fld>
            <a:endParaRPr lang="en-GB"/>
          </a:p>
        </p:txBody>
      </p:sp>
    </p:spTree>
    <p:extLst>
      <p:ext uri="{BB962C8B-B14F-4D97-AF65-F5344CB8AC3E}">
        <p14:creationId xmlns:p14="http://schemas.microsoft.com/office/powerpoint/2010/main" val="2297616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This means explaining to the young person that everybody feels anxious and worried at times, but when this starts interfering with their life , then they should think about what they can do to help themselves.</a:t>
            </a:r>
          </a:p>
          <a:p>
            <a:pPr lvl="0"/>
            <a:endParaRPr lang="en-GB" dirty="0">
              <a:latin typeface="Arial Rounded MT Bold" panose="020F0704030504030204" pitchFamily="34" charset="0"/>
            </a:endParaRPr>
          </a:p>
          <a:p>
            <a:r>
              <a:rPr lang="en-GB" dirty="0"/>
              <a:t>1)</a:t>
            </a:r>
          </a:p>
          <a:p>
            <a:r>
              <a:rPr lang="en-GB" dirty="0"/>
              <a:t>Normalise the problem - anxiety is a normal and natural emotion, and there are techniques that can be used when the anxiety is impacting on their life</a:t>
            </a:r>
          </a:p>
          <a:p>
            <a:r>
              <a:rPr lang="en-GB" dirty="0"/>
              <a:t>Talk about what thoughts, feelings, physical sensations and behaviours the young person is experiencing, and how these influence each other</a:t>
            </a:r>
          </a:p>
          <a:p>
            <a:r>
              <a:rPr lang="en-GB" dirty="0"/>
              <a:t>Instil a sense of hope - anxiety may not get better on its own, but is treatable</a:t>
            </a:r>
          </a:p>
          <a:p>
            <a:r>
              <a:rPr lang="en-GB" dirty="0"/>
              <a:t>To get the best out of treatment, explain that the adolescent/family need to participate actively </a:t>
            </a:r>
          </a:p>
          <a:p>
            <a:endParaRPr lang="en-GB" dirty="0"/>
          </a:p>
          <a:p>
            <a:r>
              <a:rPr lang="en-GB" dirty="0"/>
              <a:t>2) Anxious thoughts are </a:t>
            </a:r>
            <a:r>
              <a:rPr lang="en-GB" b="1" dirty="0"/>
              <a:t>not always accurate</a:t>
            </a:r>
          </a:p>
          <a:p>
            <a:r>
              <a:rPr lang="en-GB" dirty="0"/>
              <a:t>When we’re anxious we </a:t>
            </a:r>
            <a:r>
              <a:rPr lang="en-GB" b="1" dirty="0"/>
              <a:t>over-estimate the chance of something bad happening </a:t>
            </a:r>
            <a:r>
              <a:rPr lang="en-GB" dirty="0"/>
              <a:t>and </a:t>
            </a:r>
            <a:r>
              <a:rPr lang="en-GB" b="1" dirty="0"/>
              <a:t>under-estimate our ability to cope</a:t>
            </a:r>
          </a:p>
          <a:p>
            <a:r>
              <a:rPr lang="en-GB" dirty="0"/>
              <a:t>We can make lots of </a:t>
            </a:r>
            <a:r>
              <a:rPr lang="en-GB" b="1" dirty="0"/>
              <a:t>thinking errors</a:t>
            </a:r>
            <a:r>
              <a:rPr lang="en-GB" dirty="0"/>
              <a:t>, such as catastrophising (assuming the worst will happen), psychic thinking (thinking you can read other people’s minds), all or nothing thinking (black and white)</a:t>
            </a:r>
          </a:p>
          <a:p>
            <a:endParaRPr lang="en-GB" dirty="0"/>
          </a:p>
          <a:p>
            <a:pPr lvl="0"/>
            <a:r>
              <a:rPr lang="en-GB" sz="1400" b="1" dirty="0"/>
              <a:t>3) Particular behaviours carried out to ‘stay safe’ can actually  keep anxiety going:</a:t>
            </a:r>
            <a:r>
              <a:rPr lang="en-GB" sz="1600" dirty="0"/>
              <a:t> </a:t>
            </a:r>
          </a:p>
          <a:p>
            <a:pPr lvl="0"/>
            <a:r>
              <a:rPr lang="en-GB" dirty="0"/>
              <a:t>Avoidance; Getting reassurance from others; Checking ; Engaging with anxious thinking; focusing on the worry; Being on the lookout for danger; Parent’s being over-involved/overly protective</a:t>
            </a:r>
          </a:p>
          <a:p>
            <a:pPr lvl="0"/>
            <a:endParaRPr lang="en-GB" b="1" dirty="0">
              <a:latin typeface="Arial Rounded MT Bold" panose="020F0704030504030204" pitchFamily="34" charset="0"/>
            </a:endParaRPr>
          </a:p>
          <a:p>
            <a:pPr lvl="0"/>
            <a:endParaRPr lang="en-US" b="1" dirty="0">
              <a:latin typeface="Arial Rounded MT Bold" panose="020F0704030504030204" pitchFamily="34" charset="0"/>
            </a:endParaRP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98881D3-7E69-4537-AE83-648F0D7CC7F7}" type="slidenum">
              <a:rPr lang="en-GB" smtClean="0"/>
              <a:t>33</a:t>
            </a:fld>
            <a:endParaRPr lang="en-GB"/>
          </a:p>
        </p:txBody>
      </p:sp>
    </p:spTree>
    <p:extLst>
      <p:ext uri="{BB962C8B-B14F-4D97-AF65-F5344CB8AC3E}">
        <p14:creationId xmlns:p14="http://schemas.microsoft.com/office/powerpoint/2010/main" val="576979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latin typeface="Arial Rounded MT Bold" panose="020F0704030504030204" pitchFamily="34" charset="0"/>
              </a:rPr>
              <a:t>For first bit…</a:t>
            </a:r>
          </a:p>
          <a:p>
            <a:pPr lvl="0"/>
            <a:endParaRPr lang="en-GB" b="1" dirty="0">
              <a:latin typeface="Arial Rounded MT Bold" panose="020F0704030504030204" pitchFamily="34" charset="0"/>
            </a:endParaRPr>
          </a:p>
          <a:p>
            <a:r>
              <a:rPr lang="en-GB" dirty="0"/>
              <a:t>Helps a young person to</a:t>
            </a:r>
          </a:p>
          <a:p>
            <a:pPr lvl="1"/>
            <a:r>
              <a:rPr lang="en-GB" dirty="0"/>
              <a:t>Test their beliefs</a:t>
            </a:r>
          </a:p>
          <a:p>
            <a:pPr lvl="1"/>
            <a:r>
              <a:rPr lang="en-GB" dirty="0"/>
              <a:t>Develop a new, more helpful way of thinking about the problem, e.g. ‘I can cope’, ‘my worry did not come true’</a:t>
            </a:r>
          </a:p>
          <a:p>
            <a:pPr lvl="0"/>
            <a:endParaRPr lang="en-US" b="1" dirty="0">
              <a:latin typeface="Arial Rounded MT Bold" panose="020F0704030504030204" pitchFamily="34" charset="0"/>
            </a:endParaRP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defTabSz="903926">
              <a:defRPr/>
            </a:pPr>
            <a:fld id="{698881D3-7E69-4537-AE83-648F0D7CC7F7}" type="slidenum">
              <a:rPr lang="en-GB">
                <a:solidFill>
                  <a:prstClr val="black"/>
                </a:solidFill>
                <a:latin typeface="Calibri"/>
              </a:rPr>
              <a:pPr defTabSz="903926">
                <a:defRPr/>
              </a:pPr>
              <a:t>34</a:t>
            </a:fld>
            <a:endParaRPr lang="en-GB">
              <a:solidFill>
                <a:prstClr val="black"/>
              </a:solidFill>
              <a:latin typeface="Calibri"/>
            </a:endParaRPr>
          </a:p>
        </p:txBody>
      </p:sp>
    </p:spTree>
    <p:extLst>
      <p:ext uri="{BB962C8B-B14F-4D97-AF65-F5344CB8AC3E}">
        <p14:creationId xmlns:p14="http://schemas.microsoft.com/office/powerpoint/2010/main" val="664796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their thinking brain rather than the alarm brain </a:t>
            </a:r>
          </a:p>
        </p:txBody>
      </p:sp>
      <p:sp>
        <p:nvSpPr>
          <p:cNvPr id="4" name="Slide Number Placeholder 3"/>
          <p:cNvSpPr>
            <a:spLocks noGrp="1"/>
          </p:cNvSpPr>
          <p:nvPr>
            <p:ph type="sldNum" sz="quarter" idx="5"/>
          </p:nvPr>
        </p:nvSpPr>
        <p:spPr/>
        <p:txBody>
          <a:bodyPr/>
          <a:lstStyle/>
          <a:p>
            <a:fld id="{698881D3-7E69-4537-AE83-648F0D7CC7F7}" type="slidenum">
              <a:rPr lang="en-GB" smtClean="0"/>
              <a:t>35</a:t>
            </a:fld>
            <a:endParaRPr lang="en-GB"/>
          </a:p>
        </p:txBody>
      </p:sp>
    </p:spTree>
    <p:extLst>
      <p:ext uri="{BB962C8B-B14F-4D97-AF65-F5344CB8AC3E}">
        <p14:creationId xmlns:p14="http://schemas.microsoft.com/office/powerpoint/2010/main" val="3722920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Come on to an example next </a:t>
            </a:r>
          </a:p>
        </p:txBody>
      </p:sp>
      <p:sp>
        <p:nvSpPr>
          <p:cNvPr id="4" name="Slide Number Placeholder 3"/>
          <p:cNvSpPr>
            <a:spLocks noGrp="1"/>
          </p:cNvSpPr>
          <p:nvPr>
            <p:ph type="sldNum" sz="quarter" idx="5"/>
          </p:nvPr>
        </p:nvSpPr>
        <p:spPr/>
        <p:txBody>
          <a:bodyPr/>
          <a:lstStyle/>
          <a:p>
            <a:fld id="{698881D3-7E69-4537-AE83-648F0D7CC7F7}" type="slidenum">
              <a:rPr lang="en-GB" smtClean="0"/>
              <a:t>36</a:t>
            </a:fld>
            <a:endParaRPr lang="en-GB"/>
          </a:p>
        </p:txBody>
      </p:sp>
    </p:spTree>
    <p:extLst>
      <p:ext uri="{BB962C8B-B14F-4D97-AF65-F5344CB8AC3E}">
        <p14:creationId xmlns:p14="http://schemas.microsoft.com/office/powerpoint/2010/main" val="1724675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37</a:t>
            </a:fld>
            <a:endParaRPr lang="en-GB"/>
          </a:p>
        </p:txBody>
      </p:sp>
    </p:spTree>
    <p:extLst>
      <p:ext uri="{BB962C8B-B14F-4D97-AF65-F5344CB8AC3E}">
        <p14:creationId xmlns:p14="http://schemas.microsoft.com/office/powerpoint/2010/main" val="2745311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8881D3-7E69-4537-AE83-648F0D7CC7F7}" type="slidenum">
              <a:rPr lang="en-GB" smtClean="0"/>
              <a:t>38</a:t>
            </a:fld>
            <a:endParaRPr lang="en-GB"/>
          </a:p>
        </p:txBody>
      </p:sp>
    </p:spTree>
    <p:extLst>
      <p:ext uri="{BB962C8B-B14F-4D97-AF65-F5344CB8AC3E}">
        <p14:creationId xmlns:p14="http://schemas.microsoft.com/office/powerpoint/2010/main" val="2890515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 good way of getting your </a:t>
            </a:r>
            <a:r>
              <a:rPr lang="en-GB" dirty="0" err="1"/>
              <a:t>yp</a:t>
            </a:r>
            <a:r>
              <a:rPr lang="en-GB" dirty="0"/>
              <a:t> to think through their anxiety – some things are worse or better than others. </a:t>
            </a:r>
          </a:p>
          <a:p>
            <a:endParaRPr lang="en-GB" dirty="0"/>
          </a:p>
          <a:p>
            <a:r>
              <a:rPr lang="en-GB" dirty="0"/>
              <a:t>Can see that steps do not jump up more</a:t>
            </a:r>
            <a:r>
              <a:rPr lang="en-GB" baseline="0" dirty="0"/>
              <a:t> than 2 points in anxiety ratings</a:t>
            </a:r>
          </a:p>
          <a:p>
            <a:endParaRPr lang="en-GB" baseline="0" dirty="0"/>
          </a:p>
          <a:p>
            <a:r>
              <a:rPr lang="en-GB" baseline="0" dirty="0"/>
              <a:t>Some tasks build on steps that have gone before</a:t>
            </a:r>
          </a:p>
          <a:p>
            <a:endParaRPr lang="en-GB" baseline="0" dirty="0"/>
          </a:p>
          <a:p>
            <a:r>
              <a:rPr lang="en-GB" baseline="0" dirty="0"/>
              <a:t>Other tasks are new and target other elements of the problem (place/people/situations)</a:t>
            </a:r>
          </a:p>
          <a:p>
            <a:endParaRPr lang="en-GB" baseline="0" dirty="0"/>
          </a:p>
          <a:p>
            <a:r>
              <a:rPr lang="en-GB" baseline="0" dirty="0"/>
              <a:t>No right or wrong way to do this as long as adolescent is in control of process and the problem is something they want to work on</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98881D3-7E69-4537-AE83-648F0D7CC7F7}" type="slidenum">
              <a:rPr lang="en-GB" smtClean="0"/>
              <a:t>39</a:t>
            </a:fld>
            <a:endParaRPr lang="en-GB"/>
          </a:p>
        </p:txBody>
      </p:sp>
    </p:spTree>
    <p:extLst>
      <p:ext uri="{BB962C8B-B14F-4D97-AF65-F5344CB8AC3E}">
        <p14:creationId xmlns:p14="http://schemas.microsoft.com/office/powerpoint/2010/main" val="276333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 </a:t>
            </a:r>
            <a:r>
              <a:rPr lang="en-GB"/>
              <a:t>stress v</a:t>
            </a:r>
            <a:endParaRPr lang="en-GB" dirty="0"/>
          </a:p>
        </p:txBody>
      </p:sp>
      <p:sp>
        <p:nvSpPr>
          <p:cNvPr id="4" name="Slide Number Placeholder 3"/>
          <p:cNvSpPr>
            <a:spLocks noGrp="1"/>
          </p:cNvSpPr>
          <p:nvPr>
            <p:ph type="sldNum" sz="quarter" idx="5"/>
          </p:nvPr>
        </p:nvSpPr>
        <p:spPr/>
        <p:txBody>
          <a:bodyPr/>
          <a:lstStyle/>
          <a:p>
            <a:pPr defTabSz="903926">
              <a:defRPr/>
            </a:pPr>
            <a:fld id="{A1ED7BE1-CDF3-400F-B6F4-127B9C8BC714}" type="slidenum">
              <a:rPr lang="en-GB">
                <a:solidFill>
                  <a:prstClr val="black"/>
                </a:solidFill>
                <a:latin typeface="Calibri" panose="020F0502020204030204"/>
              </a:rPr>
              <a:pPr defTabSz="903926">
                <a:def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622521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Example of not “rescuing you </a:t>
            </a:r>
            <a:r>
              <a:rPr lang="en-GB" dirty="0" err="1"/>
              <a:t>rchild</a:t>
            </a:r>
            <a:r>
              <a:rPr lang="en-GB" dirty="0"/>
              <a:t>” if they make a mistake. </a:t>
            </a:r>
          </a:p>
          <a:p>
            <a:endParaRPr lang="en-GB" dirty="0"/>
          </a:p>
          <a:p>
            <a:r>
              <a:rPr lang="en-GB" dirty="0"/>
              <a:t>Encouraging them to think about the “worst case scenario” as not that bad after-all. Even if they get a natural, or </a:t>
            </a:r>
            <a:r>
              <a:rPr lang="en-GB" dirty="0" err="1"/>
              <a:t>locial</a:t>
            </a:r>
            <a:r>
              <a:rPr lang="en-GB" dirty="0"/>
              <a:t> consequence – e.g. detention for forgetting homework </a:t>
            </a:r>
          </a:p>
        </p:txBody>
      </p:sp>
      <p:sp>
        <p:nvSpPr>
          <p:cNvPr id="4" name="Slide Number Placeholder 3"/>
          <p:cNvSpPr>
            <a:spLocks noGrp="1"/>
          </p:cNvSpPr>
          <p:nvPr>
            <p:ph type="sldNum" sz="quarter" idx="5"/>
          </p:nvPr>
        </p:nvSpPr>
        <p:spPr/>
        <p:txBody>
          <a:bodyPr/>
          <a:lstStyle/>
          <a:p>
            <a:pPr defTabSz="903926">
              <a:defRPr/>
            </a:pPr>
            <a:fld id="{698881D3-7E69-4537-AE83-648F0D7CC7F7}" type="slidenum">
              <a:rPr lang="en-GB">
                <a:solidFill>
                  <a:prstClr val="black"/>
                </a:solidFill>
                <a:latin typeface="Calibri"/>
              </a:rPr>
              <a:pPr defTabSz="903926">
                <a:defRPr/>
              </a:pPr>
              <a:t>40</a:t>
            </a:fld>
            <a:endParaRPr lang="en-GB">
              <a:solidFill>
                <a:prstClr val="black"/>
              </a:solidFill>
              <a:latin typeface="Calibri"/>
            </a:endParaRPr>
          </a:p>
        </p:txBody>
      </p:sp>
    </p:spTree>
    <p:extLst>
      <p:ext uri="{BB962C8B-B14F-4D97-AF65-F5344CB8AC3E}">
        <p14:creationId xmlns:p14="http://schemas.microsoft.com/office/powerpoint/2010/main" val="2377148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26">
              <a:defRPr/>
            </a:pPr>
            <a:r>
              <a:rPr lang="en-GB" dirty="0"/>
              <a:t>Give an example of parents managing stress/difficulties well, role modelling coping behaviours </a:t>
            </a:r>
          </a:p>
          <a:p>
            <a:endParaRPr lang="en-GB" dirty="0"/>
          </a:p>
        </p:txBody>
      </p:sp>
      <p:sp>
        <p:nvSpPr>
          <p:cNvPr id="4" name="Slide Number Placeholder 3"/>
          <p:cNvSpPr>
            <a:spLocks noGrp="1"/>
          </p:cNvSpPr>
          <p:nvPr>
            <p:ph type="sldNum" sz="quarter" idx="5"/>
          </p:nvPr>
        </p:nvSpPr>
        <p:spPr/>
        <p:txBody>
          <a:bodyPr/>
          <a:lstStyle/>
          <a:p>
            <a:pPr defTabSz="903926">
              <a:defRPr/>
            </a:pPr>
            <a:fld id="{698881D3-7E69-4537-AE83-648F0D7CC7F7}" type="slidenum">
              <a:rPr lang="en-GB">
                <a:solidFill>
                  <a:prstClr val="black"/>
                </a:solidFill>
                <a:latin typeface="Calibri"/>
              </a:rPr>
              <a:pPr defTabSz="903926">
                <a:defRPr/>
              </a:pPr>
              <a:t>41</a:t>
            </a:fld>
            <a:endParaRPr lang="en-GB">
              <a:solidFill>
                <a:prstClr val="black"/>
              </a:solidFill>
              <a:latin typeface="Calibri"/>
            </a:endParaRPr>
          </a:p>
        </p:txBody>
      </p:sp>
    </p:spTree>
    <p:extLst>
      <p:ext uri="{BB962C8B-B14F-4D97-AF65-F5344CB8AC3E}">
        <p14:creationId xmlns:p14="http://schemas.microsoft.com/office/powerpoint/2010/main" val="4202572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 </a:t>
            </a:r>
            <a:endParaRPr lang="en-GB" dirty="0"/>
          </a:p>
          <a:p>
            <a:r>
              <a:rPr lang="en-US" b="1" dirty="0"/>
              <a:t>If you have longer term concerns for your child </a:t>
            </a:r>
          </a:p>
          <a:p>
            <a:endParaRPr lang="en-US" b="1" dirty="0"/>
          </a:p>
          <a:p>
            <a:r>
              <a:rPr lang="en-US" b="1" dirty="0"/>
              <a:t>Before making steps to have a referral, have a clear outcome in mind, what do you want CAMHS to do? You might be looking for advice, strategies, support or a diagnosis for instance.  </a:t>
            </a:r>
          </a:p>
          <a:p>
            <a:endParaRPr lang="en-US" b="1" dirty="0"/>
          </a:p>
          <a:p>
            <a:r>
              <a:rPr lang="en-US" b="1" dirty="0"/>
              <a:t>At the moment all CAMHs referrals need to be made by a professional working with your child – teacher, pastoral staff at school </a:t>
            </a:r>
            <a:r>
              <a:rPr lang="en-US" b="1" dirty="0" err="1"/>
              <a:t>school</a:t>
            </a:r>
            <a:r>
              <a:rPr lang="en-US" b="1" dirty="0"/>
              <a:t> health nurse, or GP. It makes no difference which person does it and you wont be seen any sooner depending on who has made the referral. </a:t>
            </a:r>
            <a:endParaRPr lang="en-GB" dirty="0"/>
          </a:p>
          <a:p>
            <a:r>
              <a:rPr lang="en-US" b="1" dirty="0"/>
              <a:t> </a:t>
            </a:r>
          </a:p>
          <a:p>
            <a:r>
              <a:rPr lang="en-US" b="1" dirty="0"/>
              <a:t>DGS specific contacts here </a:t>
            </a:r>
            <a:endParaRPr lang="en-GB" dirty="0"/>
          </a:p>
          <a:p>
            <a:endParaRPr lang="en-GB"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441" indent="-282477">
              <a:spcBef>
                <a:spcPct val="30000"/>
              </a:spcBef>
              <a:defRPr sz="1200">
                <a:solidFill>
                  <a:schemeClr val="tx1"/>
                </a:solidFill>
                <a:latin typeface="Calibri" panose="020F0502020204030204" pitchFamily="34" charset="0"/>
              </a:defRPr>
            </a:lvl2pPr>
            <a:lvl3pPr marL="1129909" indent="-225982">
              <a:spcBef>
                <a:spcPct val="30000"/>
              </a:spcBef>
              <a:defRPr sz="1200">
                <a:solidFill>
                  <a:schemeClr val="tx1"/>
                </a:solidFill>
                <a:latin typeface="Calibri" panose="020F0502020204030204" pitchFamily="34" charset="0"/>
              </a:defRPr>
            </a:lvl3pPr>
            <a:lvl4pPr marL="1581872" indent="-225982">
              <a:spcBef>
                <a:spcPct val="30000"/>
              </a:spcBef>
              <a:defRPr sz="1200">
                <a:solidFill>
                  <a:schemeClr val="tx1"/>
                </a:solidFill>
                <a:latin typeface="Calibri" panose="020F0502020204030204" pitchFamily="34" charset="0"/>
              </a:defRPr>
            </a:lvl4pPr>
            <a:lvl5pPr marL="2033835" indent="-225982">
              <a:spcBef>
                <a:spcPct val="30000"/>
              </a:spcBef>
              <a:defRPr sz="1200">
                <a:solidFill>
                  <a:schemeClr val="tx1"/>
                </a:solidFill>
                <a:latin typeface="Calibri" panose="020F0502020204030204" pitchFamily="34" charset="0"/>
              </a:defRPr>
            </a:lvl5pPr>
            <a:lvl6pPr marL="2485800" indent="-225982" eaLnBrk="0" fontAlgn="base" hangingPunct="0">
              <a:spcBef>
                <a:spcPct val="30000"/>
              </a:spcBef>
              <a:spcAft>
                <a:spcPct val="0"/>
              </a:spcAft>
              <a:defRPr sz="1200">
                <a:solidFill>
                  <a:schemeClr val="tx1"/>
                </a:solidFill>
                <a:latin typeface="Calibri" panose="020F0502020204030204" pitchFamily="34" charset="0"/>
              </a:defRPr>
            </a:lvl6pPr>
            <a:lvl7pPr marL="2937763" indent="-225982" eaLnBrk="0" fontAlgn="base" hangingPunct="0">
              <a:spcBef>
                <a:spcPct val="30000"/>
              </a:spcBef>
              <a:spcAft>
                <a:spcPct val="0"/>
              </a:spcAft>
              <a:defRPr sz="1200">
                <a:solidFill>
                  <a:schemeClr val="tx1"/>
                </a:solidFill>
                <a:latin typeface="Calibri" panose="020F0502020204030204" pitchFamily="34" charset="0"/>
              </a:defRPr>
            </a:lvl7pPr>
            <a:lvl8pPr marL="3389726" indent="-225982" eaLnBrk="0" fontAlgn="base" hangingPunct="0">
              <a:spcBef>
                <a:spcPct val="30000"/>
              </a:spcBef>
              <a:spcAft>
                <a:spcPct val="0"/>
              </a:spcAft>
              <a:defRPr sz="1200">
                <a:solidFill>
                  <a:schemeClr val="tx1"/>
                </a:solidFill>
                <a:latin typeface="Calibri" panose="020F0502020204030204" pitchFamily="34" charset="0"/>
              </a:defRPr>
            </a:lvl8pPr>
            <a:lvl9pPr marL="3841690" indent="-2259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657DF-FCBF-4905-AB04-AB85ECB2D5B4}" type="slidenum">
              <a:rPr lang="en-GB" altLang="en-US" smtClean="0">
                <a:solidFill>
                  <a:prstClr val="black"/>
                </a:solidFill>
                <a:latin typeface="Arial" panose="020B0604020202020204" pitchFamily="34" charset="0"/>
              </a:rPr>
              <a:pPr>
                <a:spcBef>
                  <a:spcPct val="0"/>
                </a:spcBef>
              </a:pPr>
              <a:t>42</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424960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 </a:t>
            </a:r>
            <a:endParaRPr lang="en-GB"/>
          </a:p>
          <a:p>
            <a:r>
              <a:rPr lang="en-US" b="1"/>
              <a:t>Before making the referral, have a clear outcome in mind, what do you want CAMHS to do? You might be looking for advice, strategies, support or a diagnosis for instance.  </a:t>
            </a:r>
            <a:endParaRPr lang="en-GB"/>
          </a:p>
          <a:p>
            <a:r>
              <a:rPr lang="en-US" b="1"/>
              <a:t> </a:t>
            </a:r>
            <a:endParaRPr lang="en-GB"/>
          </a:p>
          <a:p>
            <a:r>
              <a:rPr lang="en-US" b="1"/>
              <a:t>You must also be able to provide evidence to CAMHS about what intervention and support has been offered to the pupil by the school and the impact of this.  CAMHS will always ask ‘What have you tried?’ so be prepared to supply relevant evidence, reports and records.  </a:t>
            </a:r>
            <a:endParaRPr lang="en-GB"/>
          </a:p>
          <a:p>
            <a:endParaRPr lang="en-GB"/>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441" indent="-282477">
              <a:spcBef>
                <a:spcPct val="30000"/>
              </a:spcBef>
              <a:defRPr sz="1200">
                <a:solidFill>
                  <a:schemeClr val="tx1"/>
                </a:solidFill>
                <a:latin typeface="Calibri" panose="020F0502020204030204" pitchFamily="34" charset="0"/>
              </a:defRPr>
            </a:lvl2pPr>
            <a:lvl3pPr marL="1129909" indent="-225982">
              <a:spcBef>
                <a:spcPct val="30000"/>
              </a:spcBef>
              <a:defRPr sz="1200">
                <a:solidFill>
                  <a:schemeClr val="tx1"/>
                </a:solidFill>
                <a:latin typeface="Calibri" panose="020F0502020204030204" pitchFamily="34" charset="0"/>
              </a:defRPr>
            </a:lvl3pPr>
            <a:lvl4pPr marL="1581872" indent="-225982">
              <a:spcBef>
                <a:spcPct val="30000"/>
              </a:spcBef>
              <a:defRPr sz="1200">
                <a:solidFill>
                  <a:schemeClr val="tx1"/>
                </a:solidFill>
                <a:latin typeface="Calibri" panose="020F0502020204030204" pitchFamily="34" charset="0"/>
              </a:defRPr>
            </a:lvl4pPr>
            <a:lvl5pPr marL="2033835" indent="-225982">
              <a:spcBef>
                <a:spcPct val="30000"/>
              </a:spcBef>
              <a:defRPr sz="1200">
                <a:solidFill>
                  <a:schemeClr val="tx1"/>
                </a:solidFill>
                <a:latin typeface="Calibri" panose="020F0502020204030204" pitchFamily="34" charset="0"/>
              </a:defRPr>
            </a:lvl5pPr>
            <a:lvl6pPr marL="2485800" indent="-225982" eaLnBrk="0" fontAlgn="base" hangingPunct="0">
              <a:spcBef>
                <a:spcPct val="30000"/>
              </a:spcBef>
              <a:spcAft>
                <a:spcPct val="0"/>
              </a:spcAft>
              <a:defRPr sz="1200">
                <a:solidFill>
                  <a:schemeClr val="tx1"/>
                </a:solidFill>
                <a:latin typeface="Calibri" panose="020F0502020204030204" pitchFamily="34" charset="0"/>
              </a:defRPr>
            </a:lvl6pPr>
            <a:lvl7pPr marL="2937763" indent="-225982" eaLnBrk="0" fontAlgn="base" hangingPunct="0">
              <a:spcBef>
                <a:spcPct val="30000"/>
              </a:spcBef>
              <a:spcAft>
                <a:spcPct val="0"/>
              </a:spcAft>
              <a:defRPr sz="1200">
                <a:solidFill>
                  <a:schemeClr val="tx1"/>
                </a:solidFill>
                <a:latin typeface="Calibri" panose="020F0502020204030204" pitchFamily="34" charset="0"/>
              </a:defRPr>
            </a:lvl7pPr>
            <a:lvl8pPr marL="3389726" indent="-225982" eaLnBrk="0" fontAlgn="base" hangingPunct="0">
              <a:spcBef>
                <a:spcPct val="30000"/>
              </a:spcBef>
              <a:spcAft>
                <a:spcPct val="0"/>
              </a:spcAft>
              <a:defRPr sz="1200">
                <a:solidFill>
                  <a:schemeClr val="tx1"/>
                </a:solidFill>
                <a:latin typeface="Calibri" panose="020F0502020204030204" pitchFamily="34" charset="0"/>
              </a:defRPr>
            </a:lvl8pPr>
            <a:lvl9pPr marL="3841690" indent="-22598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657DF-FCBF-4905-AB04-AB85ECB2D5B4}" type="slidenum">
              <a:rPr lang="en-GB" altLang="en-US" smtClean="0">
                <a:solidFill>
                  <a:prstClr val="black"/>
                </a:solidFill>
                <a:latin typeface="Arial" panose="020B0604020202020204" pitchFamily="34" charset="0"/>
              </a:rPr>
              <a:pPr>
                <a:spcBef>
                  <a:spcPct val="0"/>
                </a:spcBef>
              </a:pPr>
              <a:t>43</a:t>
            </a:fld>
            <a:endParaRPr lang="en-GB"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424960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44</a:t>
            </a:fld>
            <a:endParaRPr lang="en-GB"/>
          </a:p>
        </p:txBody>
      </p:sp>
    </p:spTree>
    <p:extLst>
      <p:ext uri="{BB962C8B-B14F-4D97-AF65-F5344CB8AC3E}">
        <p14:creationId xmlns:p14="http://schemas.microsoft.com/office/powerpoint/2010/main" val="668024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FB2721-7CD4-4157-A0F1-27DE52089A5E}" type="slidenum">
              <a:rPr lang="en-GB" smtClean="0"/>
              <a:pPr>
                <a:defRPr/>
              </a:pPr>
              <a:t>45</a:t>
            </a:fld>
            <a:endParaRPr lang="en-GB"/>
          </a:p>
        </p:txBody>
      </p:sp>
    </p:spTree>
    <p:extLst>
      <p:ext uri="{BB962C8B-B14F-4D97-AF65-F5344CB8AC3E}">
        <p14:creationId xmlns:p14="http://schemas.microsoft.com/office/powerpoint/2010/main" val="603707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46</a:t>
            </a:fld>
            <a:endParaRPr lang="en-GB"/>
          </a:p>
        </p:txBody>
      </p:sp>
    </p:spTree>
    <p:extLst>
      <p:ext uri="{BB962C8B-B14F-4D97-AF65-F5344CB8AC3E}">
        <p14:creationId xmlns:p14="http://schemas.microsoft.com/office/powerpoint/2010/main" val="1130088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47</a:t>
            </a:fld>
            <a:endParaRPr lang="en-GB"/>
          </a:p>
        </p:txBody>
      </p:sp>
    </p:spTree>
    <p:extLst>
      <p:ext uri="{BB962C8B-B14F-4D97-AF65-F5344CB8AC3E}">
        <p14:creationId xmlns:p14="http://schemas.microsoft.com/office/powerpoint/2010/main" val="3464608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48</a:t>
            </a:fld>
            <a:endParaRPr lang="en-GB"/>
          </a:p>
        </p:txBody>
      </p:sp>
    </p:spTree>
    <p:extLst>
      <p:ext uri="{BB962C8B-B14F-4D97-AF65-F5344CB8AC3E}">
        <p14:creationId xmlns:p14="http://schemas.microsoft.com/office/powerpoint/2010/main" val="37912448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49</a:t>
            </a:fld>
            <a:endParaRPr lang="en-GB"/>
          </a:p>
        </p:txBody>
      </p:sp>
    </p:spTree>
    <p:extLst>
      <p:ext uri="{BB962C8B-B14F-4D97-AF65-F5344CB8AC3E}">
        <p14:creationId xmlns:p14="http://schemas.microsoft.com/office/powerpoint/2010/main" val="41595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03926">
              <a:defRPr/>
            </a:pPr>
            <a:fld id="{58850E36-D749-4AA6-9BAF-0BF2D679B108}" type="slidenum">
              <a:rPr lang="en-GB" altLang="en-US">
                <a:solidFill>
                  <a:prstClr val="black"/>
                </a:solidFill>
                <a:latin typeface="Calibri"/>
              </a:rPr>
              <a:pPr defTabSz="903926">
                <a:defRPr/>
              </a:pPr>
              <a:t>5</a:t>
            </a:fld>
            <a:endParaRPr lang="en-GB" altLang="en-US">
              <a:solidFill>
                <a:prstClr val="black"/>
              </a:solidFill>
              <a:latin typeface="Calibri"/>
            </a:endParaRPr>
          </a:p>
        </p:txBody>
      </p:sp>
    </p:spTree>
    <p:extLst>
      <p:ext uri="{BB962C8B-B14F-4D97-AF65-F5344CB8AC3E}">
        <p14:creationId xmlns:p14="http://schemas.microsoft.com/office/powerpoint/2010/main" val="4597485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50</a:t>
            </a:fld>
            <a:endParaRPr lang="en-GB"/>
          </a:p>
        </p:txBody>
      </p:sp>
    </p:spTree>
    <p:extLst>
      <p:ext uri="{BB962C8B-B14F-4D97-AF65-F5344CB8AC3E}">
        <p14:creationId xmlns:p14="http://schemas.microsoft.com/office/powerpoint/2010/main" val="3281775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51</a:t>
            </a:fld>
            <a:endParaRPr lang="en-GB"/>
          </a:p>
        </p:txBody>
      </p:sp>
    </p:spTree>
    <p:extLst>
      <p:ext uri="{BB962C8B-B14F-4D97-AF65-F5344CB8AC3E}">
        <p14:creationId xmlns:p14="http://schemas.microsoft.com/office/powerpoint/2010/main" val="1304111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a:t>Thanks to the CWT and the </a:t>
            </a:r>
            <a:r>
              <a:rPr lang="en-GB" err="1"/>
              <a:t>AnDY</a:t>
            </a:r>
            <a:r>
              <a:rPr lang="en-GB"/>
              <a:t> clinic based at the Psychology Dept. University of Reading (The </a:t>
            </a:r>
            <a:r>
              <a:rPr lang="en-GB" err="1"/>
              <a:t>AnDY</a:t>
            </a:r>
            <a:r>
              <a:rPr lang="en-GB"/>
              <a:t> clinic undertake research on the development, maintenance and treatment of anxiety disorders and depression in children and young people and works in collaboration with the Berkshire Healthcare NHS Foundation Trust Child and Adolescent Mental Health Service (CAMHS) Anxiety and Depression Care Pathway)</a:t>
            </a:r>
          </a:p>
          <a:p>
            <a:endParaRPr lang="en-GB"/>
          </a:p>
        </p:txBody>
      </p:sp>
      <p:sp>
        <p:nvSpPr>
          <p:cNvPr id="4" name="Slide Number Placeholder 3"/>
          <p:cNvSpPr>
            <a:spLocks noGrp="1"/>
          </p:cNvSpPr>
          <p:nvPr>
            <p:ph type="sldNum" sz="quarter" idx="10"/>
          </p:nvPr>
        </p:nvSpPr>
        <p:spPr/>
        <p:txBody>
          <a:bodyPr/>
          <a:lstStyle/>
          <a:p>
            <a:pPr defTabSz="903926">
              <a:defRPr/>
            </a:pPr>
            <a:fld id="{698881D3-7E69-4537-AE83-648F0D7CC7F7}" type="slidenum">
              <a:rPr lang="en-GB">
                <a:solidFill>
                  <a:prstClr val="black"/>
                </a:solidFill>
                <a:latin typeface="Calibri"/>
              </a:rPr>
              <a:pPr defTabSz="903926">
                <a:defRPr/>
              </a:pPr>
              <a:t>52</a:t>
            </a:fld>
            <a:endParaRPr lang="en-GB">
              <a:solidFill>
                <a:prstClr val="black"/>
              </a:solidFill>
              <a:latin typeface="Calibri"/>
            </a:endParaRPr>
          </a:p>
        </p:txBody>
      </p:sp>
    </p:spTree>
    <p:extLst>
      <p:ext uri="{BB962C8B-B14F-4D97-AF65-F5344CB8AC3E}">
        <p14:creationId xmlns:p14="http://schemas.microsoft.com/office/powerpoint/2010/main" val="52367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a:p>
            <a:pPr lvl="0"/>
            <a:endParaRPr lang="en-GB" dirty="0"/>
          </a:p>
        </p:txBody>
      </p:sp>
      <p:sp>
        <p:nvSpPr>
          <p:cNvPr id="4" name="Slide Number Placeholder 3"/>
          <p:cNvSpPr>
            <a:spLocks noGrp="1"/>
          </p:cNvSpPr>
          <p:nvPr>
            <p:ph type="sldNum" sz="quarter" idx="10"/>
          </p:nvPr>
        </p:nvSpPr>
        <p:spPr/>
        <p:txBody>
          <a:bodyPr/>
          <a:lstStyle/>
          <a:p>
            <a:fld id="{698881D3-7E69-4537-AE83-648F0D7CC7F7}" type="slidenum">
              <a:rPr lang="en-GB" smtClean="0"/>
              <a:t>6</a:t>
            </a:fld>
            <a:endParaRPr lang="en-GB"/>
          </a:p>
        </p:txBody>
      </p:sp>
    </p:spTree>
    <p:extLst>
      <p:ext uri="{BB962C8B-B14F-4D97-AF65-F5344CB8AC3E}">
        <p14:creationId xmlns:p14="http://schemas.microsoft.com/office/powerpoint/2010/main" val="95660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study here for a young adolescent displaying anxiety </a:t>
            </a:r>
          </a:p>
          <a:p>
            <a:endParaRPr lang="en-GB" dirty="0"/>
          </a:p>
          <a:p>
            <a:r>
              <a:rPr lang="en-GB" dirty="0"/>
              <a:t>What do you think are the warning signs that Ben might have anxiety?</a:t>
            </a:r>
          </a:p>
          <a:p>
            <a:r>
              <a:rPr lang="en-GB" sz="2800" dirty="0">
                <a:solidFill>
                  <a:srgbClr val="000000"/>
                </a:solidFill>
              </a:rPr>
              <a:t>What might you notice?</a:t>
            </a:r>
          </a:p>
          <a:p>
            <a:endParaRPr lang="en-GB" sz="2800" dirty="0">
              <a:solidFill>
                <a:srgbClr val="000000"/>
              </a:solidFill>
            </a:endParaRPr>
          </a:p>
          <a:p>
            <a:pPr lvl="1"/>
            <a:r>
              <a:rPr lang="en-GB" sz="2800" dirty="0">
                <a:solidFill>
                  <a:srgbClr val="000000"/>
                </a:solidFill>
              </a:rPr>
              <a:t>Physical symptoms?</a:t>
            </a:r>
          </a:p>
          <a:p>
            <a:pPr lvl="1"/>
            <a:r>
              <a:rPr lang="en-GB" sz="2800" dirty="0">
                <a:solidFill>
                  <a:srgbClr val="000000"/>
                </a:solidFill>
              </a:rPr>
              <a:t>Behaviour and thinking?</a:t>
            </a:r>
          </a:p>
          <a:p>
            <a:pPr lvl="1"/>
            <a:r>
              <a:rPr lang="en-GB" sz="2800" dirty="0">
                <a:solidFill>
                  <a:srgbClr val="000000"/>
                </a:solidFill>
              </a:rPr>
              <a:t>Emotions?</a:t>
            </a:r>
          </a:p>
          <a:p>
            <a:endParaRPr lang="en-GB" dirty="0"/>
          </a:p>
        </p:txBody>
      </p:sp>
      <p:sp>
        <p:nvSpPr>
          <p:cNvPr id="4" name="Slide Number Placeholder 3"/>
          <p:cNvSpPr>
            <a:spLocks noGrp="1"/>
          </p:cNvSpPr>
          <p:nvPr>
            <p:ph type="sldNum" sz="quarter" idx="5"/>
          </p:nvPr>
        </p:nvSpPr>
        <p:spPr/>
        <p:txBody>
          <a:bodyPr/>
          <a:lstStyle/>
          <a:p>
            <a:fld id="{698881D3-7E69-4537-AE83-648F0D7CC7F7}" type="slidenum">
              <a:rPr lang="en-GB" smtClean="0"/>
              <a:t>7</a:t>
            </a:fld>
            <a:endParaRPr lang="en-GB"/>
          </a:p>
        </p:txBody>
      </p:sp>
    </p:spTree>
    <p:extLst>
      <p:ext uri="{BB962C8B-B14F-4D97-AF65-F5344CB8AC3E}">
        <p14:creationId xmlns:p14="http://schemas.microsoft.com/office/powerpoint/2010/main" val="290039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893" indent="-168893">
              <a:spcBef>
                <a:spcPct val="0"/>
              </a:spcBef>
              <a:buFont typeface="Arial"/>
              <a:buChar char="•"/>
            </a:pPr>
            <a:r>
              <a:rPr lang="en-GB"/>
              <a:t>Ask the audience to think of at least</a:t>
            </a:r>
            <a:r>
              <a:rPr lang="en-GB" baseline="0"/>
              <a:t> a couple of signs from each category.</a:t>
            </a:r>
            <a:endParaRPr lang="en-GB"/>
          </a:p>
          <a:p>
            <a:pPr>
              <a:spcBef>
                <a:spcPct val="0"/>
              </a:spcBef>
            </a:pPr>
            <a:endParaRPr lang="en-GB"/>
          </a:p>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8</a:t>
            </a:fld>
            <a:endParaRPr lang="en-GB"/>
          </a:p>
        </p:txBody>
      </p:sp>
    </p:spTree>
    <p:extLst>
      <p:ext uri="{BB962C8B-B14F-4D97-AF65-F5344CB8AC3E}">
        <p14:creationId xmlns:p14="http://schemas.microsoft.com/office/powerpoint/2010/main" val="166929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8881D3-7E69-4537-AE83-648F0D7CC7F7}" type="slidenum">
              <a:rPr lang="en-GB" smtClean="0"/>
              <a:t>9</a:t>
            </a:fld>
            <a:endParaRPr lang="en-GB"/>
          </a:p>
        </p:txBody>
      </p:sp>
    </p:spTree>
    <p:extLst>
      <p:ext uri="{BB962C8B-B14F-4D97-AF65-F5344CB8AC3E}">
        <p14:creationId xmlns:p14="http://schemas.microsoft.com/office/powerpoint/2010/main" val="131926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19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654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138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07504" y="3243926"/>
            <a:ext cx="8928992" cy="2273306"/>
          </a:xfr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5400" baseline="0">
                <a:solidFill>
                  <a:srgbClr val="49AA43"/>
                </a:solidFill>
              </a:defRPr>
            </a:lvl1pPr>
          </a:lstStyle>
          <a:p>
            <a:pPr>
              <a:defRPr/>
            </a:pPr>
            <a:r>
              <a:rPr lang="en-GB" altLang="en-US" sz="5400" b="1">
                <a:solidFill>
                  <a:srgbClr val="49AA43"/>
                </a:solidFill>
              </a:rPr>
              <a:t>Presentation Title</a:t>
            </a:r>
            <a:br>
              <a:rPr lang="en-GB" altLang="en-US" sz="5400" b="1">
                <a:solidFill>
                  <a:srgbClr val="49AA43"/>
                </a:solidFill>
              </a:rPr>
            </a:br>
            <a:r>
              <a:rPr lang="en-GB" altLang="en-US" sz="5400" b="1">
                <a:solidFill>
                  <a:srgbClr val="90559D"/>
                </a:solidFill>
              </a:rPr>
              <a:t/>
            </a:r>
            <a:br>
              <a:rPr lang="en-GB" altLang="en-US" sz="5400" b="1">
                <a:solidFill>
                  <a:srgbClr val="90559D"/>
                </a:solidFill>
              </a:rPr>
            </a:br>
            <a:r>
              <a:rPr lang="en-GB" altLang="en-US" sz="4000" b="1">
                <a:solidFill>
                  <a:schemeClr val="tx1"/>
                </a:solidFill>
              </a:rPr>
              <a:t>Presenter Name</a:t>
            </a:r>
            <a:endParaRPr lang="en-GB" altLang="en-US" sz="5400" b="1">
              <a:solidFill>
                <a:srgbClr val="90559D"/>
              </a:solidFill>
            </a:endParaRPr>
          </a:p>
        </p:txBody>
      </p:sp>
    </p:spTree>
    <p:extLst>
      <p:ext uri="{BB962C8B-B14F-4D97-AF65-F5344CB8AC3E}">
        <p14:creationId xmlns:p14="http://schemas.microsoft.com/office/powerpoint/2010/main" val="343258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a:xfrm>
            <a:off x="0" y="6742113"/>
            <a:ext cx="9144000" cy="115887"/>
          </a:xfrm>
          <a:prstGeom prst="rect">
            <a:avLst/>
          </a:prstGeom>
        </p:spPr>
        <p:txBody>
          <a:bodyPr/>
          <a:lstStyle>
            <a:lvl1pPr>
              <a:defRPr/>
            </a:lvl1pPr>
          </a:lstStyle>
          <a:p>
            <a:pPr>
              <a:defRPr/>
            </a:pPr>
            <a:r>
              <a:rPr lang="en-US">
                <a:solidFill>
                  <a:srgbClr val="000000"/>
                </a:solidFill>
              </a:rPr>
              <a:t>© Creative Education Limited         www.creativeeducation.co.uk         Bookings:  0800 811 8185         Your course facilitated by the Creative Education Associate team, bring you valued expertise. </a:t>
            </a:r>
            <a:endParaRPr lang="en-GB">
              <a:solidFill>
                <a:srgbClr val="000000"/>
              </a:solidFill>
            </a:endParaRPr>
          </a:p>
        </p:txBody>
      </p:sp>
      <p:sp>
        <p:nvSpPr>
          <p:cNvPr id="5" name="Footer Placeholder 4"/>
          <p:cNvSpPr>
            <a:spLocks noGrp="1"/>
          </p:cNvSpPr>
          <p:nvPr>
            <p:ph type="ftr" sz="quarter" idx="11"/>
          </p:nvPr>
        </p:nvSpPr>
        <p:spPr>
          <a:xfrm>
            <a:off x="8532813" y="0"/>
            <a:ext cx="611187" cy="390525"/>
          </a:xfrm>
          <a:prstGeom prst="rect">
            <a:avLst/>
          </a:prstGeom>
        </p:spPr>
        <p:txBody>
          <a:bodyPr/>
          <a:lstStyle>
            <a:lvl1pPr>
              <a:defRPr/>
            </a:lvl1pPr>
          </a:lstStyle>
          <a:p>
            <a:pPr>
              <a:defRPr/>
            </a:pPr>
            <a:r>
              <a:rPr lang="en-GB">
                <a:solidFill>
                  <a:srgbClr val="333399"/>
                </a:solidFill>
              </a:rPr>
              <a:t>Course 1093</a:t>
            </a:r>
          </a:p>
        </p:txBody>
      </p:sp>
      <p:sp>
        <p:nvSpPr>
          <p:cNvPr id="6" name="Slide Number Placeholder 5"/>
          <p:cNvSpPr>
            <a:spLocks noGrp="1"/>
          </p:cNvSpPr>
          <p:nvPr>
            <p:ph type="sldNum" sz="quarter" idx="12"/>
          </p:nvPr>
        </p:nvSpPr>
        <p:spPr>
          <a:xfrm>
            <a:off x="8305800" y="6477000"/>
            <a:ext cx="381000" cy="244475"/>
          </a:xfrm>
          <a:prstGeom prst="rect">
            <a:avLst/>
          </a:prstGeom>
          <a:ln/>
        </p:spPr>
        <p:txBody>
          <a:bodyPr/>
          <a:lstStyle>
            <a:lvl1pPr>
              <a:defRPr/>
            </a:lvl1pPr>
          </a:lstStyle>
          <a:p>
            <a:pPr>
              <a:defRPr/>
            </a:pPr>
            <a:fld id="{F887F678-C8C8-46D6-A77A-94FD616C62F0}" type="slidenum">
              <a:rPr lang="en-GB">
                <a:solidFill>
                  <a:srgbClr val="333399"/>
                </a:solidFill>
              </a:rPr>
              <a:pPr>
                <a:defRPr/>
              </a:pPr>
              <a:t>‹#›</a:t>
            </a:fld>
            <a:endParaRPr lang="en-GB">
              <a:solidFill>
                <a:srgbClr val="333399"/>
              </a:solidFill>
            </a:endParaRPr>
          </a:p>
        </p:txBody>
      </p:sp>
    </p:spTree>
    <p:extLst>
      <p:ext uri="{BB962C8B-B14F-4D97-AF65-F5344CB8AC3E}">
        <p14:creationId xmlns:p14="http://schemas.microsoft.com/office/powerpoint/2010/main" val="15258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main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67544" y="227781"/>
            <a:ext cx="8229600" cy="1152128"/>
          </a:xfrm>
          <a:prstGeom prst="rect">
            <a:avLst/>
          </a:prstGeom>
        </p:spPr>
        <p:txBody>
          <a:bodyPr/>
          <a:lstStyle/>
          <a:p>
            <a:r>
              <a:rPr lang="en-US"/>
              <a:t>Click to edit Master title style</a:t>
            </a:r>
            <a:endParaRPr lang="en-GB"/>
          </a:p>
        </p:txBody>
      </p:sp>
      <p:sp>
        <p:nvSpPr>
          <p:cNvPr id="4" name="Date Placeholder 3"/>
          <p:cNvSpPr>
            <a:spLocks noGrp="1"/>
          </p:cNvSpPr>
          <p:nvPr>
            <p:ph type="dt" sz="half" idx="10"/>
          </p:nvPr>
        </p:nvSpPr>
        <p:spPr>
          <a:xfrm>
            <a:off x="0" y="6742113"/>
            <a:ext cx="9144000" cy="115887"/>
          </a:xfrm>
          <a:prstGeom prst="rect">
            <a:avLst/>
          </a:prstGeom>
        </p:spPr>
        <p:txBody>
          <a:bodyPr/>
          <a:lstStyle>
            <a:lvl1pPr>
              <a:defRPr/>
            </a:lvl1pPr>
          </a:lstStyle>
          <a:p>
            <a:pPr>
              <a:defRPr/>
            </a:pPr>
            <a:r>
              <a:rPr lang="en-US">
                <a:solidFill>
                  <a:srgbClr val="000000"/>
                </a:solidFill>
              </a:rPr>
              <a:t>© Creative Education Limited         www.creativeeducation.co.uk         Bookings:  0800 811 8185         Your course facilitated by the Creative Education Associate team, bring you valued expertise. </a:t>
            </a:r>
            <a:endParaRPr lang="en-GB">
              <a:solidFill>
                <a:srgbClr val="000000"/>
              </a:solidFill>
            </a:endParaRPr>
          </a:p>
        </p:txBody>
      </p:sp>
      <p:sp>
        <p:nvSpPr>
          <p:cNvPr id="5" name="Footer Placeholder 4"/>
          <p:cNvSpPr>
            <a:spLocks noGrp="1"/>
          </p:cNvSpPr>
          <p:nvPr>
            <p:ph type="ftr" sz="quarter" idx="11"/>
          </p:nvPr>
        </p:nvSpPr>
        <p:spPr>
          <a:xfrm>
            <a:off x="8532813" y="0"/>
            <a:ext cx="611187" cy="390525"/>
          </a:xfrm>
          <a:prstGeom prst="rect">
            <a:avLst/>
          </a:prstGeom>
        </p:spPr>
        <p:txBody>
          <a:bodyPr/>
          <a:lstStyle>
            <a:lvl1pPr>
              <a:defRPr/>
            </a:lvl1pPr>
          </a:lstStyle>
          <a:p>
            <a:pPr>
              <a:defRPr/>
            </a:pPr>
            <a:r>
              <a:rPr lang="en-GB">
                <a:solidFill>
                  <a:srgbClr val="333399"/>
                </a:solidFill>
              </a:rPr>
              <a:t>Course 1093</a:t>
            </a:r>
          </a:p>
        </p:txBody>
      </p:sp>
      <p:sp>
        <p:nvSpPr>
          <p:cNvPr id="6" name="Slide Number Placeholder 5"/>
          <p:cNvSpPr>
            <a:spLocks noGrp="1"/>
          </p:cNvSpPr>
          <p:nvPr>
            <p:ph type="sldNum" sz="quarter" idx="12"/>
          </p:nvPr>
        </p:nvSpPr>
        <p:spPr>
          <a:xfrm>
            <a:off x="8305800" y="6477000"/>
            <a:ext cx="381000" cy="244475"/>
          </a:xfrm>
          <a:prstGeom prst="rect">
            <a:avLst/>
          </a:prstGeom>
          <a:ln/>
        </p:spPr>
        <p:txBody>
          <a:bodyPr/>
          <a:lstStyle>
            <a:lvl1pPr>
              <a:defRPr/>
            </a:lvl1pPr>
          </a:lstStyle>
          <a:p>
            <a:pPr>
              <a:defRPr/>
            </a:pPr>
            <a:fld id="{F887F678-C8C8-46D6-A77A-94FD616C62F0}" type="slidenum">
              <a:rPr lang="en-GB">
                <a:solidFill>
                  <a:srgbClr val="333399"/>
                </a:solidFill>
              </a:rPr>
              <a:pPr>
                <a:defRPr/>
              </a:pPr>
              <a:t>‹#›</a:t>
            </a:fld>
            <a:endParaRPr lang="en-GB">
              <a:solidFill>
                <a:srgbClr val="333399"/>
              </a:solidFill>
            </a:endParaRPr>
          </a:p>
        </p:txBody>
      </p:sp>
    </p:spTree>
    <p:extLst>
      <p:ext uri="{BB962C8B-B14F-4D97-AF65-F5344CB8AC3E}">
        <p14:creationId xmlns:p14="http://schemas.microsoft.com/office/powerpoint/2010/main" val="1131006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07504" y="3243926"/>
            <a:ext cx="8928992" cy="2273306"/>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5400" baseline="0">
                <a:solidFill>
                  <a:srgbClr val="49AA43"/>
                </a:solidFill>
              </a:defRPr>
            </a:lvl1pPr>
          </a:lstStyle>
          <a:p>
            <a:pPr>
              <a:defRPr/>
            </a:pPr>
            <a:r>
              <a:rPr lang="en-GB" altLang="en-US" sz="5400" b="1">
                <a:solidFill>
                  <a:srgbClr val="49AA43"/>
                </a:solidFill>
              </a:rPr>
              <a:t>Presentation Title</a:t>
            </a:r>
            <a:br>
              <a:rPr lang="en-GB" altLang="en-US" sz="5400" b="1">
                <a:solidFill>
                  <a:srgbClr val="49AA43"/>
                </a:solidFill>
              </a:rPr>
            </a:br>
            <a:r>
              <a:rPr lang="en-GB" altLang="en-US" sz="5400" b="1">
                <a:solidFill>
                  <a:srgbClr val="90559D"/>
                </a:solidFill>
              </a:rPr>
              <a:t/>
            </a:r>
            <a:br>
              <a:rPr lang="en-GB" altLang="en-US" sz="5400" b="1">
                <a:solidFill>
                  <a:srgbClr val="90559D"/>
                </a:solidFill>
              </a:rPr>
            </a:br>
            <a:r>
              <a:rPr lang="en-GB" altLang="en-US" sz="4000" b="1">
                <a:solidFill>
                  <a:schemeClr val="tx1"/>
                </a:solidFill>
              </a:rPr>
              <a:t>Presenter Name</a:t>
            </a:r>
            <a:endParaRPr lang="en-GB" altLang="en-US" sz="5400" b="1">
              <a:solidFill>
                <a:srgbClr val="90559D"/>
              </a:solidFill>
            </a:endParaRPr>
          </a:p>
        </p:txBody>
      </p:sp>
    </p:spTree>
    <p:extLst>
      <p:ext uri="{BB962C8B-B14F-4D97-AF65-F5344CB8AC3E}">
        <p14:creationId xmlns:p14="http://schemas.microsoft.com/office/powerpoint/2010/main" val="3934364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76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0230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8036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508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3583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0845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2617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6051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218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8885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418A9-D230-4EDD-9676-C977FC8E8828}" type="datetimeFigureOut">
              <a:rPr lang="en-GB" smtClean="0"/>
              <a:pPr/>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CF2DA-B67D-44F4-B974-667DFAECA9A8}" type="slidenum">
              <a:rPr lang="en-GB" smtClean="0"/>
              <a:pPr/>
              <a:t>‹#›</a:t>
            </a:fld>
            <a:endParaRPr lang="en-GB"/>
          </a:p>
        </p:txBody>
      </p:sp>
    </p:spTree>
    <p:extLst>
      <p:ext uri="{BB962C8B-B14F-4D97-AF65-F5344CB8AC3E}">
        <p14:creationId xmlns:p14="http://schemas.microsoft.com/office/powerpoint/2010/main" val="1944415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418A9-D230-4EDD-9676-C977FC8E8828}" type="datetimeFigureOut">
              <a:rPr lang="en-GB" smtClean="0"/>
              <a:pPr/>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CF2DA-B67D-44F4-B974-667DFAECA9A8}"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3016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418A9-D230-4EDD-9676-C977FC8E8828}" type="datetimeFigureOut">
              <a:rPr lang="en-GB" smtClean="0"/>
              <a:pPr/>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CF2DA-B67D-44F4-B974-667DFAECA9A8}" type="slidenum">
              <a:rPr lang="en-GB" smtClean="0"/>
              <a:pPr/>
              <a:t>‹#›</a:t>
            </a:fld>
            <a:endParaRPr lang="en-GB"/>
          </a:p>
        </p:txBody>
      </p:sp>
    </p:spTree>
    <p:extLst>
      <p:ext uri="{BB962C8B-B14F-4D97-AF65-F5344CB8AC3E}">
        <p14:creationId xmlns:p14="http://schemas.microsoft.com/office/powerpoint/2010/main" val="1712261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418A9-D230-4EDD-9676-C977FC8E8828}" type="datetimeFigureOut">
              <a:rPr lang="en-GB" smtClean="0"/>
              <a:pPr/>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CF2DA-B67D-44F4-B974-667DFAECA9A8}"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4607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418A9-D230-4EDD-9676-C977FC8E8828}" type="datetimeFigureOut">
              <a:rPr lang="en-GB" smtClean="0"/>
              <a:pPr/>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CF2DA-B67D-44F4-B974-667DFAECA9A8}" type="slidenum">
              <a:rPr lang="en-GB" smtClean="0"/>
              <a:pPr/>
              <a:t>‹#›</a:t>
            </a:fld>
            <a:endParaRPr lang="en-GB"/>
          </a:p>
        </p:txBody>
      </p:sp>
    </p:spTree>
    <p:extLst>
      <p:ext uri="{BB962C8B-B14F-4D97-AF65-F5344CB8AC3E}">
        <p14:creationId xmlns:p14="http://schemas.microsoft.com/office/powerpoint/2010/main" val="172183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252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779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4803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07504" y="3243926"/>
            <a:ext cx="8928992" cy="2273306"/>
          </a:xfr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5400" baseline="0">
                <a:solidFill>
                  <a:srgbClr val="49AA43"/>
                </a:solidFill>
              </a:defRPr>
            </a:lvl1pPr>
          </a:lstStyle>
          <a:p>
            <a:pPr>
              <a:defRPr/>
            </a:pPr>
            <a:r>
              <a:rPr lang="en-GB" altLang="en-US" sz="5400" b="1">
                <a:solidFill>
                  <a:srgbClr val="49AA43"/>
                </a:solidFill>
              </a:rPr>
              <a:t>Presentation Title</a:t>
            </a:r>
            <a:br>
              <a:rPr lang="en-GB" altLang="en-US" sz="5400" b="1">
                <a:solidFill>
                  <a:srgbClr val="49AA43"/>
                </a:solidFill>
              </a:rPr>
            </a:br>
            <a:r>
              <a:rPr lang="en-GB" altLang="en-US" sz="5400" b="1">
                <a:solidFill>
                  <a:srgbClr val="90559D"/>
                </a:solidFill>
              </a:rPr>
              <a:t/>
            </a:r>
            <a:br>
              <a:rPr lang="en-GB" altLang="en-US" sz="5400" b="1">
                <a:solidFill>
                  <a:srgbClr val="90559D"/>
                </a:solidFill>
              </a:rPr>
            </a:br>
            <a:r>
              <a:rPr lang="en-GB" altLang="en-US" sz="4000" b="1">
                <a:solidFill>
                  <a:schemeClr val="tx1"/>
                </a:solidFill>
              </a:rPr>
              <a:t>Presenter Name</a:t>
            </a:r>
            <a:endParaRPr lang="en-GB" altLang="en-US" sz="5400" b="1">
              <a:solidFill>
                <a:srgbClr val="90559D"/>
              </a:solidFill>
            </a:endParaRPr>
          </a:p>
        </p:txBody>
      </p:sp>
    </p:spTree>
    <p:extLst>
      <p:ext uri="{BB962C8B-B14F-4D97-AF65-F5344CB8AC3E}">
        <p14:creationId xmlns:p14="http://schemas.microsoft.com/office/powerpoint/2010/main" val="907068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ain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a:xfrm>
            <a:off x="0" y="6742113"/>
            <a:ext cx="9144000" cy="115887"/>
          </a:xfrm>
          <a:prstGeom prst="rect">
            <a:avLst/>
          </a:prstGeom>
        </p:spPr>
        <p:txBody>
          <a:bodyPr/>
          <a:lstStyle>
            <a:lvl1pPr>
              <a:defRPr/>
            </a:lvl1pPr>
          </a:lstStyle>
          <a:p>
            <a:pPr>
              <a:defRPr/>
            </a:pPr>
            <a:r>
              <a:rPr lang="en-US">
                <a:solidFill>
                  <a:srgbClr val="000000"/>
                </a:solidFill>
              </a:rPr>
              <a:t>© Creative Education Limited         www.creativeeducation.co.uk         Bookings:  0800 811 8185         Your course facilitated by the Creative Education Associate team, bring you valued expertise. </a:t>
            </a:r>
            <a:endParaRPr lang="en-GB">
              <a:solidFill>
                <a:srgbClr val="000000"/>
              </a:solidFill>
            </a:endParaRPr>
          </a:p>
        </p:txBody>
      </p:sp>
      <p:sp>
        <p:nvSpPr>
          <p:cNvPr id="5" name="Footer Placeholder 4"/>
          <p:cNvSpPr>
            <a:spLocks noGrp="1"/>
          </p:cNvSpPr>
          <p:nvPr>
            <p:ph type="ftr" sz="quarter" idx="11"/>
          </p:nvPr>
        </p:nvSpPr>
        <p:spPr>
          <a:xfrm>
            <a:off x="8532813" y="0"/>
            <a:ext cx="611187" cy="390525"/>
          </a:xfrm>
          <a:prstGeom prst="rect">
            <a:avLst/>
          </a:prstGeom>
        </p:spPr>
        <p:txBody>
          <a:bodyPr/>
          <a:lstStyle>
            <a:lvl1pPr>
              <a:defRPr/>
            </a:lvl1pPr>
          </a:lstStyle>
          <a:p>
            <a:pPr>
              <a:defRPr/>
            </a:pPr>
            <a:r>
              <a:rPr lang="en-GB">
                <a:solidFill>
                  <a:srgbClr val="333399"/>
                </a:solidFill>
              </a:rPr>
              <a:t>Course 1093</a:t>
            </a:r>
          </a:p>
        </p:txBody>
      </p:sp>
      <p:sp>
        <p:nvSpPr>
          <p:cNvPr id="6" name="Slide Number Placeholder 5"/>
          <p:cNvSpPr>
            <a:spLocks noGrp="1"/>
          </p:cNvSpPr>
          <p:nvPr>
            <p:ph type="sldNum" sz="quarter" idx="12"/>
          </p:nvPr>
        </p:nvSpPr>
        <p:spPr>
          <a:xfrm>
            <a:off x="8305800" y="6477000"/>
            <a:ext cx="381000" cy="244475"/>
          </a:xfrm>
          <a:prstGeom prst="rect">
            <a:avLst/>
          </a:prstGeom>
          <a:ln/>
        </p:spPr>
        <p:txBody>
          <a:bodyPr/>
          <a:lstStyle>
            <a:lvl1pPr>
              <a:defRPr/>
            </a:lvl1pPr>
          </a:lstStyle>
          <a:p>
            <a:pPr>
              <a:defRPr/>
            </a:pPr>
            <a:fld id="{F887F678-C8C8-46D6-A77A-94FD616C62F0}" type="slidenum">
              <a:rPr lang="en-GB">
                <a:solidFill>
                  <a:srgbClr val="333399"/>
                </a:solidFill>
              </a:rPr>
              <a:pPr>
                <a:defRPr/>
              </a:pPr>
              <a:t>‹#›</a:t>
            </a:fld>
            <a:endParaRPr lang="en-GB">
              <a:solidFill>
                <a:srgbClr val="333399"/>
              </a:solidFill>
            </a:endParaRPr>
          </a:p>
        </p:txBody>
      </p:sp>
    </p:spTree>
    <p:extLst>
      <p:ext uri="{BB962C8B-B14F-4D97-AF65-F5344CB8AC3E}">
        <p14:creationId xmlns:p14="http://schemas.microsoft.com/office/powerpoint/2010/main" val="136681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15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301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474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900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566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863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418A9-D230-4EDD-9676-C977FC8E8828}" type="datetimeFigureOut">
              <a:rPr lang="en-GB" smtClean="0"/>
              <a:pPr/>
              <a:t>23/11/2022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CF2DA-B67D-44F4-B974-667DFAECA9A8}" type="slidenum">
              <a:rPr lang="en-GB" smtClean="0"/>
              <a:pPr/>
              <a:t>‹#›</a:t>
            </a:fld>
            <a:endParaRPr lang="en-GB"/>
          </a:p>
        </p:txBody>
      </p:sp>
    </p:spTree>
    <p:extLst>
      <p:ext uri="{BB962C8B-B14F-4D97-AF65-F5344CB8AC3E}">
        <p14:creationId xmlns:p14="http://schemas.microsoft.com/office/powerpoint/2010/main" val="4786272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E418A9-D230-4EDD-9676-C977FC8E8828}" type="datetimeFigureOut">
              <a:rPr lang="en-GB" smtClean="0"/>
              <a:pPr/>
              <a:t>23/11/2022</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72CF2DA-B67D-44F4-B974-667DFAECA9A8}" type="slidenum">
              <a:rPr lang="en-GB" smtClean="0"/>
              <a:pPr/>
              <a:t>‹#›</a:t>
            </a:fld>
            <a:endParaRPr lang="en-GB"/>
          </a:p>
        </p:txBody>
      </p:sp>
    </p:spTree>
    <p:extLst>
      <p:ext uri="{BB962C8B-B14F-4D97-AF65-F5344CB8AC3E}">
        <p14:creationId xmlns:p14="http://schemas.microsoft.com/office/powerpoint/2010/main" val="234651914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http://sitn.hms.harvard.edu/flash/2019/scientists-control-rats-movements-min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hyperlink" Target="https://commons.wikimedia.org/wiki/File:Emoji_u1f64b.svg" TargetMode="External"/><Relationship Id="rId5" Type="http://schemas.openxmlformats.org/officeDocument/2006/relationships/image" Target="../media/image10.png"/><Relationship Id="rId4" Type="http://schemas.openxmlformats.org/officeDocument/2006/relationships/hyperlink" Target="https://commons.wikimedia.org/wiki/File:SMirC-worry.sv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hyperlink" Target="https://pixabay.com/en/hands-hand-raised-hands-raised-220163/"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hyperlink" Target="https://pxhere.com/en/photo/145367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hyperlink" Target="https://pxhere.com/en/photo/145367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hyperlink" Target="https://saasmarketingstrategy.blogspot.com/2013_12_01_archive.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hyperlink" Target="https://saasmarketingstrategy.blogspot.com/2013_12_01_archive.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hyperlink" Target="https://saasmarketingstrategy.blogspot.com/2013_12_01_archive.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hyperlink" Target="https://www.megaemoji.com/mobile/Emoji_Symbol_Application_Tips.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hyperlink" Target="https://www.megaemoji.com/mobile/Emoji_Symbol_Application_Tips.html"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3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hyperlink" Target="https://forms.office.com/Pages/ResponsePage.aspx?id=m8iadaQqc0mwSOaQO0aotuRB-A9dG6dHh9yPisrZwsFURVhBRTZWV1JaN0VPNDk2NU9ROUZIWkYxUS4u" TargetMode="External"/><Relationship Id="rId2" Type="http://schemas.openxmlformats.org/officeDocument/2006/relationships/notesSlide" Target="../notesSlides/notesSlide47.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22.xml"/><Relationship Id="rId4" Type="http://schemas.openxmlformats.org/officeDocument/2006/relationships/hyperlink" Target="https://pixabay.com/en/hands-hand-raised-hands-raised-220163/"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research.reading.ac.uk/and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52C47B-3292-41A8-9A0F-42C7BB9E36E9}"/>
              </a:ext>
            </a:extLst>
          </p:cNvPr>
          <p:cNvSpPr/>
          <p:nvPr/>
        </p:nvSpPr>
        <p:spPr>
          <a:xfrm>
            <a:off x="1187624" y="4365104"/>
            <a:ext cx="5665194" cy="16927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alibri" panose="020F0502020204030204"/>
              </a:rPr>
              <a:t>Delivered by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alibri" panose="020F0502020204030204"/>
              </a:rPr>
              <a:t>Charlotte Stephens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alibri" panose="020F0502020204030204"/>
              </a:rPr>
              <a:t> CAMHS School in Reach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4B119AC3-E8D8-41C0-8FD7-42C3ADE9989B}"/>
              </a:ext>
            </a:extLst>
          </p:cNvPr>
          <p:cNvSpPr/>
          <p:nvPr/>
        </p:nvSpPr>
        <p:spPr>
          <a:xfrm>
            <a:off x="1187623" y="1775012"/>
            <a:ext cx="5748921" cy="1942020"/>
          </a:xfrm>
          <a:prstGeom prst="roundRect">
            <a:avLst/>
          </a:prstGeom>
          <a:solidFill>
            <a:schemeClr val="accent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alpha val="70000"/>
                  </a:schemeClr>
                </a:solidFill>
                <a:latin typeface="+mj-lt"/>
              </a:rPr>
              <a:t>Supporting young people with anxiety</a:t>
            </a:r>
          </a:p>
          <a:p>
            <a:pPr algn="ctr"/>
            <a:endParaRPr lang="en-GB" dirty="0"/>
          </a:p>
        </p:txBody>
      </p:sp>
    </p:spTree>
    <p:extLst>
      <p:ext uri="{BB962C8B-B14F-4D97-AF65-F5344CB8AC3E}">
        <p14:creationId xmlns:p14="http://schemas.microsoft.com/office/powerpoint/2010/main" val="243364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B506D8-D5A5-4ED7-AD80-08D88FC57383}"/>
              </a:ext>
            </a:extLst>
          </p:cNvPr>
          <p:cNvGrpSpPr/>
          <p:nvPr/>
        </p:nvGrpSpPr>
        <p:grpSpPr>
          <a:xfrm>
            <a:off x="179512" y="1556791"/>
            <a:ext cx="8856984" cy="4032449"/>
            <a:chOff x="179512" y="1556791"/>
            <a:chExt cx="8856984" cy="4032449"/>
          </a:xfrm>
        </p:grpSpPr>
        <p:sp>
          <p:nvSpPr>
            <p:cNvPr id="5" name="Rounded Rectangle 1">
              <a:extLst>
                <a:ext uri="{FF2B5EF4-FFF2-40B4-BE49-F238E27FC236}">
                  <a16:creationId xmlns:a16="http://schemas.microsoft.com/office/drawing/2014/main" id="{E92EF1EF-D4BE-4AAD-BD74-BD900351A7B7}"/>
                </a:ext>
              </a:extLst>
            </p:cNvPr>
            <p:cNvSpPr/>
            <p:nvPr/>
          </p:nvSpPr>
          <p:spPr>
            <a:xfrm>
              <a:off x="179512" y="1987369"/>
              <a:ext cx="2596520" cy="3313839"/>
            </a:xfrm>
            <a:prstGeom prst="roundRect">
              <a:avLst/>
            </a:prstGeom>
            <a:solidFill>
              <a:schemeClr val="accent2"/>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bg1"/>
                  </a:solidFill>
                </a:rPr>
                <a:t>Thoughts and Behaviour?</a:t>
              </a:r>
              <a:endParaRPr lang="en-GB" sz="3000">
                <a:solidFill>
                  <a:schemeClr val="bg1"/>
                </a:solidFill>
                <a:latin typeface="Arial Rounded MT Bold" panose="020F0704030504030204" pitchFamily="34" charset="0"/>
              </a:endParaRPr>
            </a:p>
          </p:txBody>
        </p:sp>
        <p:sp>
          <p:nvSpPr>
            <p:cNvPr id="7" name="Rounded Rectangle 4">
              <a:extLst>
                <a:ext uri="{FF2B5EF4-FFF2-40B4-BE49-F238E27FC236}">
                  <a16:creationId xmlns:a16="http://schemas.microsoft.com/office/drawing/2014/main" id="{74454368-5B4F-4214-BABC-DDBAD5C6B673}"/>
                </a:ext>
              </a:extLst>
            </p:cNvPr>
            <p:cNvSpPr/>
            <p:nvPr/>
          </p:nvSpPr>
          <p:spPr>
            <a:xfrm>
              <a:off x="2987824" y="1556791"/>
              <a:ext cx="6048672" cy="4032449"/>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lt"/>
              </a:endParaRPr>
            </a:p>
            <a:p>
              <a:pPr algn="ctr"/>
              <a:r>
                <a:rPr lang="en-GB" sz="2400" b="1">
                  <a:solidFill>
                    <a:schemeClr val="bg1"/>
                  </a:solidFill>
                  <a:latin typeface="+mj-lt"/>
                </a:rPr>
                <a:t>Pessimism/thinking the worst</a:t>
              </a:r>
            </a:p>
            <a:p>
              <a:pPr algn="ctr"/>
              <a:r>
                <a:rPr lang="en-GB" sz="2400" b="1">
                  <a:solidFill>
                    <a:schemeClr val="bg1"/>
                  </a:solidFill>
                  <a:latin typeface="+mj-lt"/>
                </a:rPr>
                <a:t>Self-critical/over-exaggerating negatives</a:t>
              </a:r>
            </a:p>
            <a:p>
              <a:pPr algn="ctr"/>
              <a:r>
                <a:rPr lang="en-GB" sz="2400" b="1">
                  <a:solidFill>
                    <a:schemeClr val="bg1"/>
                  </a:solidFill>
                  <a:latin typeface="+mj-lt"/>
                </a:rPr>
                <a:t>Restlessness and irritability</a:t>
              </a:r>
            </a:p>
            <a:p>
              <a:pPr algn="ctr"/>
              <a:r>
                <a:rPr lang="en-GB" sz="2400" b="1">
                  <a:solidFill>
                    <a:schemeClr val="bg1"/>
                  </a:solidFill>
                  <a:latin typeface="+mj-lt"/>
                </a:rPr>
                <a:t>Difficulties coping with change</a:t>
              </a:r>
            </a:p>
            <a:p>
              <a:pPr algn="ctr"/>
              <a:r>
                <a:rPr lang="en-GB" sz="2400" b="1">
                  <a:solidFill>
                    <a:schemeClr val="bg1"/>
                  </a:solidFill>
                  <a:latin typeface="+mj-lt"/>
                </a:rPr>
                <a:t>Avoidance</a:t>
              </a:r>
            </a:p>
            <a:p>
              <a:pPr algn="ctr"/>
              <a:r>
                <a:rPr lang="en-GB" sz="2400" b="1">
                  <a:solidFill>
                    <a:schemeClr val="bg1"/>
                  </a:solidFill>
                  <a:latin typeface="+mj-lt"/>
                </a:rPr>
                <a:t>Sleep difficulties</a:t>
              </a:r>
            </a:p>
            <a:p>
              <a:pPr algn="ctr"/>
              <a:r>
                <a:rPr lang="en-GB" sz="2400" b="1">
                  <a:solidFill>
                    <a:schemeClr val="bg1"/>
                  </a:solidFill>
                  <a:latin typeface="+mj-lt"/>
                </a:rPr>
                <a:t>Clinginess or crying</a:t>
              </a:r>
            </a:p>
            <a:p>
              <a:pPr algn="ctr"/>
              <a:r>
                <a:rPr lang="en-GB" sz="2400" b="1">
                  <a:solidFill>
                    <a:schemeClr val="bg1"/>
                  </a:solidFill>
                  <a:latin typeface="+mj-lt"/>
                </a:rPr>
                <a:t>Perfectionism</a:t>
              </a:r>
            </a:p>
          </p:txBody>
        </p:sp>
      </p:grpSp>
      <p:sp>
        <p:nvSpPr>
          <p:cNvPr id="6" name="Title 1">
            <a:extLst>
              <a:ext uri="{FF2B5EF4-FFF2-40B4-BE49-F238E27FC236}">
                <a16:creationId xmlns:a16="http://schemas.microsoft.com/office/drawing/2014/main" id="{0AEA4D86-9D3F-4AA5-A491-A96717E4445A}"/>
              </a:ext>
            </a:extLst>
          </p:cNvPr>
          <p:cNvSpPr>
            <a:spLocks noGrp="1"/>
          </p:cNvSpPr>
          <p:nvPr>
            <p:ph type="title"/>
          </p:nvPr>
        </p:nvSpPr>
        <p:spPr>
          <a:xfrm>
            <a:off x="609600" y="609600"/>
            <a:ext cx="6348413" cy="1320800"/>
          </a:xfrm>
        </p:spPr>
        <p:txBody>
          <a:bodyPr>
            <a:normAutofit/>
          </a:bodyPr>
          <a:lstStyle/>
          <a:p>
            <a:r>
              <a:rPr lang="en-GB" sz="4000" b="1"/>
              <a:t>Some signs of anxiety…</a:t>
            </a:r>
          </a:p>
        </p:txBody>
      </p:sp>
    </p:spTree>
    <p:extLst>
      <p:ext uri="{BB962C8B-B14F-4D97-AF65-F5344CB8AC3E}">
        <p14:creationId xmlns:p14="http://schemas.microsoft.com/office/powerpoint/2010/main" val="2227392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4C9118-4E4A-4DEE-A77E-2408689A33DD}"/>
              </a:ext>
            </a:extLst>
          </p:cNvPr>
          <p:cNvGrpSpPr/>
          <p:nvPr/>
        </p:nvGrpSpPr>
        <p:grpSpPr>
          <a:xfrm>
            <a:off x="251520" y="1700808"/>
            <a:ext cx="8739505" cy="4032448"/>
            <a:chOff x="251520" y="1700808"/>
            <a:chExt cx="8739505" cy="4032448"/>
          </a:xfrm>
        </p:grpSpPr>
        <p:sp>
          <p:nvSpPr>
            <p:cNvPr id="5" name="Rounded Rectangle 1">
              <a:extLst>
                <a:ext uri="{FF2B5EF4-FFF2-40B4-BE49-F238E27FC236}">
                  <a16:creationId xmlns:a16="http://schemas.microsoft.com/office/drawing/2014/main" id="{C2AF96DC-DFFD-4AEC-A9D2-CEBD8491BE78}"/>
                </a:ext>
              </a:extLst>
            </p:cNvPr>
            <p:cNvSpPr/>
            <p:nvPr/>
          </p:nvSpPr>
          <p:spPr>
            <a:xfrm>
              <a:off x="251520" y="2060848"/>
              <a:ext cx="2742818" cy="3285115"/>
            </a:xfrm>
            <a:prstGeom prst="roundRect">
              <a:avLst/>
            </a:prstGeom>
            <a:solidFill>
              <a:schemeClr val="accent2"/>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bg1"/>
                  </a:solidFill>
                </a:rPr>
                <a:t>Emotions?</a:t>
              </a:r>
              <a:endParaRPr lang="en-GB" sz="3000">
                <a:solidFill>
                  <a:schemeClr val="bg1"/>
                </a:solidFill>
                <a:latin typeface="Arial Rounded MT Bold" panose="020F0704030504030204" pitchFamily="34" charset="0"/>
              </a:endParaRPr>
            </a:p>
          </p:txBody>
        </p:sp>
        <p:sp>
          <p:nvSpPr>
            <p:cNvPr id="9" name="Rounded Rectangle 4">
              <a:extLst>
                <a:ext uri="{FF2B5EF4-FFF2-40B4-BE49-F238E27FC236}">
                  <a16:creationId xmlns:a16="http://schemas.microsoft.com/office/drawing/2014/main" id="{5EE6423B-64E1-49EA-8CA5-D2A0099E5A6E}"/>
                </a:ext>
              </a:extLst>
            </p:cNvPr>
            <p:cNvSpPr/>
            <p:nvPr/>
          </p:nvSpPr>
          <p:spPr>
            <a:xfrm>
              <a:off x="3199442" y="1700808"/>
              <a:ext cx="5791583" cy="4032448"/>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00">
                <a:solidFill>
                  <a:schemeClr val="bg1"/>
                </a:solidFill>
                <a:latin typeface="+mj-lt"/>
              </a:endParaRPr>
            </a:p>
            <a:p>
              <a:pPr algn="ctr"/>
              <a:r>
                <a:rPr lang="en-GB" sz="3000" b="1">
                  <a:solidFill>
                    <a:schemeClr val="bg1"/>
                  </a:solidFill>
                  <a:latin typeface="+mj-lt"/>
                </a:rPr>
                <a:t>Worry (about things that have or may have happened)</a:t>
              </a:r>
            </a:p>
            <a:p>
              <a:pPr algn="ctr"/>
              <a:r>
                <a:rPr lang="en-GB" sz="3000" b="1">
                  <a:solidFill>
                    <a:schemeClr val="bg1"/>
                  </a:solidFill>
                  <a:latin typeface="+mj-lt"/>
                </a:rPr>
                <a:t>Anger</a:t>
              </a:r>
            </a:p>
            <a:p>
              <a:pPr algn="ctr"/>
              <a:r>
                <a:rPr lang="en-GB" sz="3000" b="1">
                  <a:solidFill>
                    <a:schemeClr val="bg1"/>
                  </a:solidFill>
                  <a:latin typeface="+mj-lt"/>
                </a:rPr>
                <a:t>Irritability</a:t>
              </a:r>
            </a:p>
            <a:p>
              <a:pPr algn="ctr"/>
              <a:r>
                <a:rPr lang="en-GB" sz="3000" b="1">
                  <a:solidFill>
                    <a:schemeClr val="bg1"/>
                  </a:solidFill>
                  <a:latin typeface="+mj-lt"/>
                </a:rPr>
                <a:t>Panic</a:t>
              </a:r>
              <a:endParaRPr lang="en-GB" sz="3000">
                <a:solidFill>
                  <a:schemeClr val="bg1"/>
                </a:solidFill>
                <a:latin typeface="+mj-lt"/>
              </a:endParaRPr>
            </a:p>
          </p:txBody>
        </p:sp>
      </p:grpSp>
      <p:sp>
        <p:nvSpPr>
          <p:cNvPr id="6" name="Title 1">
            <a:extLst>
              <a:ext uri="{FF2B5EF4-FFF2-40B4-BE49-F238E27FC236}">
                <a16:creationId xmlns:a16="http://schemas.microsoft.com/office/drawing/2014/main" id="{A91B6A65-0E7E-476B-B418-FD717B03A551}"/>
              </a:ext>
            </a:extLst>
          </p:cNvPr>
          <p:cNvSpPr>
            <a:spLocks noGrp="1"/>
          </p:cNvSpPr>
          <p:nvPr>
            <p:ph type="title"/>
          </p:nvPr>
        </p:nvSpPr>
        <p:spPr>
          <a:xfrm>
            <a:off x="609600" y="609600"/>
            <a:ext cx="6348413" cy="1320800"/>
          </a:xfrm>
        </p:spPr>
        <p:txBody>
          <a:bodyPr>
            <a:normAutofit/>
          </a:bodyPr>
          <a:lstStyle/>
          <a:p>
            <a:r>
              <a:rPr lang="en-GB" sz="4000" b="1"/>
              <a:t>Some signs of anxiety…</a:t>
            </a:r>
          </a:p>
        </p:txBody>
      </p:sp>
    </p:spTree>
    <p:extLst>
      <p:ext uri="{BB962C8B-B14F-4D97-AF65-F5344CB8AC3E}">
        <p14:creationId xmlns:p14="http://schemas.microsoft.com/office/powerpoint/2010/main" val="2427147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09" y="296583"/>
            <a:ext cx="3624601" cy="1243584"/>
          </a:xfrm>
        </p:spPr>
        <p:txBody>
          <a:bodyPr vert="horz" lIns="91440" tIns="45720" rIns="91440" bIns="45720" rtlCol="0" anchor="ctr">
            <a:normAutofit/>
          </a:bodyPr>
          <a:lstStyle/>
          <a:p>
            <a:pPr algn="ctr" defTabSz="914400"/>
            <a:r>
              <a:rPr lang="en-US" b="1" u="sng" kern="1200">
                <a:latin typeface="+mj-lt"/>
                <a:ea typeface="+mj-ea"/>
                <a:cs typeface="+mj-cs"/>
              </a:rPr>
              <a:t>Please note!</a:t>
            </a:r>
          </a:p>
        </p:txBody>
      </p:sp>
      <p:sp>
        <p:nvSpPr>
          <p:cNvPr id="3" name="Content Placeholder 2"/>
          <p:cNvSpPr>
            <a:spLocks noGrp="1"/>
          </p:cNvSpPr>
          <p:nvPr>
            <p:ph sz="half" idx="1"/>
          </p:nvPr>
        </p:nvSpPr>
        <p:spPr>
          <a:xfrm>
            <a:off x="371109" y="1556792"/>
            <a:ext cx="6828247" cy="4370915"/>
          </a:xfrm>
        </p:spPr>
        <p:txBody>
          <a:bodyPr vert="horz" lIns="91440" tIns="45720" rIns="91440" bIns="45720" rtlCol="0">
            <a:normAutofit/>
          </a:bodyPr>
          <a:lstStyle/>
          <a:p>
            <a:pPr indent="-228600" defTabSz="914400"/>
            <a:r>
              <a:rPr lang="en-US" sz="2400" b="1">
                <a:solidFill>
                  <a:schemeClr val="bg1"/>
                </a:solidFill>
              </a:rPr>
              <a:t>All</a:t>
            </a:r>
            <a:r>
              <a:rPr lang="en-US" sz="2400">
                <a:solidFill>
                  <a:schemeClr val="bg1"/>
                </a:solidFill>
              </a:rPr>
              <a:t> children and young people (and adults) have changes in mood, and ups and downs</a:t>
            </a:r>
          </a:p>
          <a:p>
            <a:pPr indent="-228600" defTabSz="914400"/>
            <a:endParaRPr lang="en-US" sz="2400">
              <a:solidFill>
                <a:schemeClr val="bg1"/>
              </a:solidFill>
            </a:endParaRPr>
          </a:p>
          <a:p>
            <a:pPr indent="-228600" defTabSz="914400"/>
            <a:r>
              <a:rPr lang="en-US" sz="2400">
                <a:solidFill>
                  <a:schemeClr val="bg1"/>
                </a:solidFill>
              </a:rPr>
              <a:t>Being fearful is very common </a:t>
            </a:r>
          </a:p>
          <a:p>
            <a:pPr marL="0" indent="0" defTabSz="914400">
              <a:buNone/>
            </a:pPr>
            <a:r>
              <a:rPr lang="en-US" sz="2400">
                <a:solidFill>
                  <a:schemeClr val="bg1"/>
                </a:solidFill>
              </a:rPr>
              <a:t>   during childhood </a:t>
            </a:r>
          </a:p>
          <a:p>
            <a:pPr marL="0" indent="0" defTabSz="914400">
              <a:buNone/>
            </a:pPr>
            <a:endParaRPr lang="en-US" sz="2400">
              <a:solidFill>
                <a:schemeClr val="bg1"/>
              </a:solidFill>
            </a:endParaRPr>
          </a:p>
          <a:p>
            <a:pPr indent="-228600" defTabSz="914400"/>
            <a:r>
              <a:rPr lang="en-US" sz="2400">
                <a:solidFill>
                  <a:schemeClr val="bg1"/>
                </a:solidFill>
              </a:rPr>
              <a:t>Adolescence is often a time </a:t>
            </a:r>
          </a:p>
          <a:p>
            <a:pPr marL="0" indent="0" defTabSz="914400">
              <a:buNone/>
            </a:pPr>
            <a:r>
              <a:rPr lang="en-US" sz="2400">
                <a:solidFill>
                  <a:schemeClr val="bg1"/>
                </a:solidFill>
              </a:rPr>
              <a:t>   of self consciousness, change </a:t>
            </a:r>
          </a:p>
          <a:p>
            <a:pPr marL="0" indent="0" defTabSz="914400">
              <a:buNone/>
            </a:pPr>
            <a:r>
              <a:rPr lang="en-US" sz="2400">
                <a:solidFill>
                  <a:schemeClr val="bg1"/>
                </a:solidFill>
              </a:rPr>
              <a:t>   and challenges</a:t>
            </a:r>
          </a:p>
          <a:p>
            <a:pPr marL="0" indent="-228600" defTabSz="914400"/>
            <a:endParaRPr lang="en-US" sz="1700"/>
          </a:p>
          <a:p>
            <a:pPr marL="0" indent="-228600" defTabSz="914400"/>
            <a:endParaRPr lang="en-US" sz="1700"/>
          </a:p>
          <a:p>
            <a:pPr marL="0" indent="-228600" defTabSz="914400"/>
            <a:endParaRPr lang="en-US" sz="1700"/>
          </a:p>
          <a:p>
            <a:pPr marL="0" indent="-228600" defTabSz="914400"/>
            <a:endParaRPr lang="en-US" sz="1700"/>
          </a:p>
        </p:txBody>
      </p:sp>
    </p:spTree>
    <p:extLst>
      <p:ext uri="{BB962C8B-B14F-4D97-AF65-F5344CB8AC3E}">
        <p14:creationId xmlns:p14="http://schemas.microsoft.com/office/powerpoint/2010/main" val="894066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7755" y="1589784"/>
            <a:ext cx="3904038" cy="40165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430272" y="1397286"/>
            <a:ext cx="2095500" cy="2131726"/>
          </a:xfrm>
          <a:prstGeom prst="rect">
            <a:avLst/>
          </a:prstGeom>
          <a:solidFill>
            <a:schemeClr val="accent1"/>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Elephant Brain</a:t>
            </a:r>
            <a:endParaRPr kumimoji="0" lang="en-US" altLang="en-US" sz="800" b="0" i="0" u="none" strike="noStrike" kern="1200" cap="none" spc="0" normalizeH="0" baseline="0" noProof="0">
              <a:ln>
                <a:noFill/>
              </a:ln>
              <a:solidFill>
                <a:prstClr val="black"/>
              </a:solidFill>
              <a:effectLst/>
              <a:uLnTx/>
              <a:uFillTx/>
              <a:latin typeface="+mn-lt"/>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effectLst/>
                <a:uLnTx/>
                <a:uFillTx/>
                <a:latin typeface="+mn-lt"/>
                <a:ea typeface="Times New Roman" pitchFamily="18" charset="0"/>
                <a:cs typeface="Times New Roman" pitchFamily="18" charset="0"/>
              </a:rPr>
              <a:t>(Hippocampus)</a:t>
            </a:r>
            <a:endParaRPr kumimoji="0" lang="en-US" altLang="en-US" sz="800" b="0" i="0" u="none" strike="noStrike" kern="1200" cap="none" spc="0" normalizeH="0" baseline="0" noProof="0">
              <a:ln>
                <a:noFill/>
              </a:ln>
              <a:effectLst/>
              <a:uLnTx/>
              <a:uFillTx/>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Creates, stores and processes all our memories and important facts.  It also remembers how things and people made us feel.</a:t>
            </a:r>
            <a:endParaRPr kumimoji="0" lang="en-US" altLang="en-US" sz="2000" b="0" i="0" u="none" strike="noStrike" kern="1200" cap="none" spc="0" normalizeH="0" baseline="0" noProof="0">
              <a:ln>
                <a:noFill/>
              </a:ln>
              <a:solidFill>
                <a:prstClr val="black"/>
              </a:solidFill>
              <a:effectLst/>
              <a:uLnTx/>
              <a:uFillTx/>
              <a:latin typeface="+mn-lt"/>
              <a:ea typeface="+mn-ea"/>
              <a:cs typeface="Arial" pitchFamily="34" charset="0"/>
            </a:endParaRPr>
          </a:p>
        </p:txBody>
      </p:sp>
      <p:sp>
        <p:nvSpPr>
          <p:cNvPr id="5" name="Text Box 9"/>
          <p:cNvSpPr txBox="1">
            <a:spLocks noChangeArrowheads="1"/>
          </p:cNvSpPr>
          <p:nvPr/>
        </p:nvSpPr>
        <p:spPr bwMode="auto">
          <a:xfrm>
            <a:off x="1763688" y="438150"/>
            <a:ext cx="5472608" cy="838200"/>
          </a:xfrm>
          <a:prstGeom prst="rect">
            <a:avLst/>
          </a:prstGeom>
          <a:solidFill>
            <a:schemeClr val="accent2"/>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Text Box 4"/>
          <p:cNvSpPr txBox="1">
            <a:spLocks noChangeArrowheads="1"/>
          </p:cNvSpPr>
          <p:nvPr/>
        </p:nvSpPr>
        <p:spPr bwMode="auto">
          <a:xfrm>
            <a:off x="1875415" y="435769"/>
            <a:ext cx="524784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000" b="1" i="0" u="none" strike="noStrike" kern="1200" cap="none" spc="0" normalizeH="0" baseline="0" noProof="0">
                <a:ln>
                  <a:noFill/>
                </a:ln>
                <a:effectLst/>
                <a:uLnTx/>
                <a:uFillTx/>
                <a:latin typeface="Calibri" pitchFamily="34" charset="0"/>
                <a:ea typeface="Times New Roman" pitchFamily="18" charset="0"/>
                <a:cs typeface="Times New Roman" pitchFamily="18" charset="0"/>
              </a:rPr>
              <a:t>LOVE YOUR BRAIN</a:t>
            </a:r>
            <a:endParaRPr kumimoji="0" lang="en-US" altLang="en-US" sz="1800" b="0" i="0" u="none" strike="noStrike" kern="1200" cap="none" spc="0" normalizeH="0" baseline="0" noProof="0">
              <a:ln>
                <a:noFill/>
              </a:ln>
              <a:effectLst/>
              <a:uLnTx/>
              <a:uFillTx/>
              <a:latin typeface="Arial" pitchFamily="34" charset="0"/>
              <a:ea typeface="+mn-ea"/>
              <a:cs typeface="Arial" pitchFamily="34" charset="0"/>
            </a:endParaRPr>
          </a:p>
        </p:txBody>
      </p:sp>
      <p:sp>
        <p:nvSpPr>
          <p:cNvPr id="7" name="Text Box 3"/>
          <p:cNvSpPr txBox="1">
            <a:spLocks noChangeArrowheads="1"/>
          </p:cNvSpPr>
          <p:nvPr/>
        </p:nvSpPr>
        <p:spPr bwMode="auto">
          <a:xfrm>
            <a:off x="174630" y="3598069"/>
            <a:ext cx="2343150" cy="2336005"/>
          </a:xfrm>
          <a:prstGeom prst="rect">
            <a:avLst/>
          </a:prstGeom>
          <a:solidFill>
            <a:schemeClr val="accent1"/>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1"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Meerkat Brain</a:t>
            </a:r>
            <a:endParaRPr kumimoji="0" lang="en-GB" altLang="en-US" sz="800" b="0" i="0" u="none" strike="noStrike" kern="1200" cap="none" spc="0" normalizeH="0" baseline="0" noProof="0">
              <a:ln>
                <a:noFill/>
              </a:ln>
              <a:solidFill>
                <a:prstClr val="black"/>
              </a:solidFill>
              <a:effectLst/>
              <a:uLnTx/>
              <a:uFillTx/>
              <a:latin typeface="+mn-lt"/>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effectLst/>
                <a:uLnTx/>
                <a:uFillTx/>
                <a:latin typeface="+mn-lt"/>
                <a:ea typeface="Times New Roman" pitchFamily="18" charset="0"/>
                <a:cs typeface="Times New Roman" pitchFamily="18" charset="0"/>
              </a:rPr>
              <a:t>(Amygdala)</a:t>
            </a:r>
            <a:endParaRPr kumimoji="0" lang="en-GB" altLang="en-US" sz="800" b="0" i="0" u="none" strike="noStrike" kern="1200" cap="none" spc="0" normalizeH="0" baseline="0" noProof="0">
              <a:ln>
                <a:noFill/>
              </a:ln>
              <a:effectLst/>
              <a:uLnTx/>
              <a:uFillTx/>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This is our internal alarm system! Whenever we feel upset or frightened our amygdala is on alert and blocks information from your PFC.  The amygdala reacts to perceived danger as real danger.</a:t>
            </a:r>
            <a:endParaRPr kumimoji="0" lang="en-GB" altLang="en-US" sz="2000" b="0" i="0" u="none" strike="noStrike" kern="1200" cap="none" spc="0" normalizeH="0" baseline="0" noProof="0">
              <a:ln>
                <a:noFill/>
              </a:ln>
              <a:solidFill>
                <a:prstClr val="black"/>
              </a:solidFill>
              <a:effectLst/>
              <a:uLnTx/>
              <a:uFillTx/>
              <a:latin typeface="+mn-lt"/>
              <a:ea typeface="+mn-ea"/>
              <a:cs typeface="Arial" pitchFamily="34" charset="0"/>
            </a:endParaRPr>
          </a:p>
        </p:txBody>
      </p:sp>
      <p:sp>
        <p:nvSpPr>
          <p:cNvPr id="8" name="Text Box 7"/>
          <p:cNvSpPr txBox="1">
            <a:spLocks noChangeArrowheads="1"/>
          </p:cNvSpPr>
          <p:nvPr/>
        </p:nvSpPr>
        <p:spPr bwMode="auto">
          <a:xfrm>
            <a:off x="6601768" y="1371231"/>
            <a:ext cx="2452255" cy="2628103"/>
          </a:xfrm>
          <a:prstGeom prst="rect">
            <a:avLst/>
          </a:prstGeom>
          <a:solidFill>
            <a:schemeClr val="accent1"/>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Owl Brain</a:t>
            </a:r>
            <a:endParaRPr kumimoji="0" lang="en-US" altLang="en-US" sz="800" b="0" i="0" u="none" strike="noStrike" kern="1200" cap="none" spc="0" normalizeH="0" baseline="0" noProof="0">
              <a:ln>
                <a:noFill/>
              </a:ln>
              <a:solidFill>
                <a:prstClr val="black"/>
              </a:solidFill>
              <a:effectLst/>
              <a:uLnTx/>
              <a:uFillTx/>
              <a:latin typeface="+mn-lt"/>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effectLst/>
                <a:uLnTx/>
                <a:uFillTx/>
                <a:latin typeface="+mn-lt"/>
                <a:ea typeface="Times New Roman" pitchFamily="18" charset="0"/>
                <a:cs typeface="Times New Roman" pitchFamily="18" charset="0"/>
              </a:rPr>
              <a:t>(Pre-frontal cortex)</a:t>
            </a:r>
            <a:endParaRPr kumimoji="0" lang="en-US" altLang="en-US" sz="800" b="0" i="0" u="none" strike="noStrike" kern="1200" cap="none" spc="0" normalizeH="0" baseline="0" noProof="0">
              <a:ln>
                <a:noFill/>
              </a:ln>
              <a:effectLst/>
              <a:uLnTx/>
              <a:uFillTx/>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This is where we process information so we can computer, decide, </a:t>
            </a:r>
            <a:r>
              <a:rPr kumimoji="0" lang="en-US" altLang="en-US" sz="1400" b="0" i="0" u="none" strike="noStrike" kern="1200" cap="none" spc="0" normalizeH="0" baseline="0" noProof="0" err="1">
                <a:ln>
                  <a:noFill/>
                </a:ln>
                <a:solidFill>
                  <a:prstClr val="black"/>
                </a:solidFill>
                <a:effectLst/>
                <a:uLnTx/>
                <a:uFillTx/>
                <a:latin typeface="+mn-lt"/>
                <a:ea typeface="Times New Roman" pitchFamily="18" charset="0"/>
                <a:cs typeface="Times New Roman" pitchFamily="18" charset="0"/>
              </a:rPr>
              <a:t>analyse</a:t>
            </a:r>
            <a:r>
              <a:rPr kumimoji="0" lang="en-US" altLang="en-US" sz="1400" b="0"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 and reason.  The catch is your amygdala needs to be calm for this to happen.  It will then focus anything worth remembering to the hippocampus.</a:t>
            </a:r>
            <a:endParaRPr kumimoji="0" lang="en-US" altLang="en-US" sz="2000" b="0" i="0" u="none" strike="noStrike" kern="1200" cap="none" spc="0" normalizeH="0" baseline="0" noProof="0">
              <a:ln>
                <a:noFill/>
              </a:ln>
              <a:solidFill>
                <a:prstClr val="black"/>
              </a:solidFill>
              <a:effectLst/>
              <a:uLnTx/>
              <a:uFillTx/>
              <a:latin typeface="+mn-lt"/>
              <a:ea typeface="+mn-ea"/>
              <a:cs typeface="Arial" pitchFamily="34" charset="0"/>
            </a:endParaRPr>
          </a:p>
        </p:txBody>
      </p:sp>
      <p:sp>
        <p:nvSpPr>
          <p:cNvPr id="9" name="Text Box 4"/>
          <p:cNvSpPr txBox="1">
            <a:spLocks noChangeArrowheads="1"/>
          </p:cNvSpPr>
          <p:nvPr/>
        </p:nvSpPr>
        <p:spPr bwMode="auto">
          <a:xfrm>
            <a:off x="6601768" y="4121448"/>
            <a:ext cx="2343150" cy="1744774"/>
          </a:xfrm>
          <a:prstGeom prst="rect">
            <a:avLst/>
          </a:prstGeom>
          <a:solidFill>
            <a:schemeClr val="accent1"/>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Deep breathing helps to calm the ‘meerkat’ and allows you to think clearly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Breathe in</a:t>
            </a:r>
            <a:r>
              <a:rPr kumimoji="0" lang="en-GB" altLang="en-US" sz="1400" b="0"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 through your nose</a:t>
            </a:r>
            <a:endParaRPr kumimoji="0" lang="en-GB" altLang="en-US" sz="1000" b="0" i="0" u="none" strike="noStrike" kern="1200" cap="none" spc="0" normalizeH="0" baseline="0" noProof="0">
              <a:ln>
                <a:noFill/>
              </a:ln>
              <a:solidFill>
                <a:prstClr val="black"/>
              </a:solidFill>
              <a:effectLst/>
              <a:uLnTx/>
              <a:uFillTx/>
              <a:latin typeface="+mn-lt"/>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Breathe out</a:t>
            </a:r>
            <a:r>
              <a:rPr kumimoji="0" lang="en-GB" altLang="en-US" sz="1400" b="0"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 through your mouth</a:t>
            </a:r>
            <a:endParaRPr kumimoji="0" lang="en-GB" altLang="en-US" sz="2400" b="0" i="0" u="none" strike="noStrike" kern="1200" cap="none" spc="0" normalizeH="0" baseline="0" noProof="0">
              <a:ln>
                <a:noFill/>
              </a:ln>
              <a:solidFill>
                <a:prstClr val="black"/>
              </a:solidFill>
              <a:effectLst/>
              <a:uLnTx/>
              <a:uFillTx/>
              <a:latin typeface="+mn-lt"/>
              <a:ea typeface="+mn-ea"/>
              <a:cs typeface="Arial" pitchFamily="34" charset="0"/>
            </a:endParaRPr>
          </a:p>
        </p:txBody>
      </p:sp>
      <p:sp>
        <p:nvSpPr>
          <p:cNvPr id="10" name="Text Box 1"/>
          <p:cNvSpPr txBox="1">
            <a:spLocks noChangeArrowheads="1"/>
          </p:cNvSpPr>
          <p:nvPr/>
        </p:nvSpPr>
        <p:spPr bwMode="auto">
          <a:xfrm>
            <a:off x="266700" y="6030606"/>
            <a:ext cx="8610600" cy="738664"/>
          </a:xfrm>
          <a:prstGeom prst="rect">
            <a:avLst/>
          </a:prstGeom>
          <a:solidFill>
            <a:schemeClr val="accent1"/>
          </a:solidFill>
          <a:ln w="12700">
            <a:solidFill>
              <a:schemeClr val="tx1"/>
            </a:solidFill>
            <a:prstDash val="dash"/>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defRPr/>
            </a:pPr>
            <a:r>
              <a:rPr kumimoji="0" lang="en-US" altLang="en-US" sz="1400" b="1"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Learning about our brain helps us become better thinkers, healthier and happier.</a:t>
            </a:r>
            <a:endParaRPr kumimoji="0" lang="en-US" altLang="en-US" sz="900" b="1" i="0" u="none" strike="noStrike" kern="1200" cap="none" spc="0" normalizeH="0" baseline="0" noProof="0">
              <a:ln>
                <a:noFill/>
              </a:ln>
              <a:solidFill>
                <a:prstClr val="black"/>
              </a:solidFill>
              <a:effectLst/>
              <a:uLnTx/>
              <a:uFillTx/>
              <a:latin typeface="+mn-lt"/>
              <a:ea typeface="+mn-ea"/>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defRPr/>
            </a:pPr>
            <a:r>
              <a:rPr kumimoji="0" lang="en-US" altLang="en-US" sz="1400" b="1" i="0" u="none" strike="noStrike" kern="1200" cap="none" spc="0" normalizeH="0" baseline="0" noProof="0">
                <a:ln>
                  <a:noFill/>
                </a:ln>
                <a:solidFill>
                  <a:prstClr val="black"/>
                </a:solidFill>
                <a:effectLst/>
                <a:uLnTx/>
                <a:uFillTx/>
                <a:latin typeface="+mn-lt"/>
                <a:ea typeface="Times New Roman" pitchFamily="18" charset="0"/>
                <a:cs typeface="Times New Roman" pitchFamily="18" charset="0"/>
              </a:rPr>
              <a:t>By getting to know these 3 important parts of the brain, we can learn to help them work together. This helps us to respond rather than react, making us feel more confident.</a:t>
            </a:r>
            <a:endParaRPr kumimoji="0" lang="en-US" altLang="en-US" sz="2000" b="1" i="0" u="none" strike="noStrike" kern="1200" cap="none" spc="0" normalizeH="0" baseline="0" noProof="0">
              <a:ln>
                <a:noFill/>
              </a:ln>
              <a:solidFill>
                <a:prstClr val="black"/>
              </a:solidFill>
              <a:effectLst/>
              <a:uLnTx/>
              <a:uFillTx/>
              <a:latin typeface="+mn-lt"/>
              <a:ea typeface="+mn-ea"/>
              <a:cs typeface="Arial" pitchFamily="34" charset="0"/>
            </a:endParaRPr>
          </a:p>
        </p:txBody>
      </p:sp>
      <p:cxnSp>
        <p:nvCxnSpPr>
          <p:cNvPr id="12" name="Curved Connector 11"/>
          <p:cNvCxnSpPr/>
          <p:nvPr/>
        </p:nvCxnSpPr>
        <p:spPr>
          <a:xfrm flipH="1">
            <a:off x="4982538" y="1644650"/>
            <a:ext cx="1257300" cy="523875"/>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
            </a:r>
            <a:br>
              <a:rPr kumimoji="0" lang="en-GB" alt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br>
            <a:endParaRPr kumimoji="0" lang="en-GB"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5" name="Rectangle 1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20"/>
          <p:cNvSpPr>
            <a:spLocks noChangeArrowheads="1"/>
          </p:cNvSpPr>
          <p:nvPr/>
        </p:nvSpPr>
        <p:spPr bwMode="auto">
          <a:xfrm>
            <a:off x="0" y="487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Rectangle 22"/>
          <p:cNvSpPr>
            <a:spLocks noChangeArrowheads="1"/>
          </p:cNvSpPr>
          <p:nvPr/>
        </p:nvSpPr>
        <p:spPr bwMode="auto">
          <a:xfrm>
            <a:off x="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21754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60015"/>
            <a:ext cx="7560840" cy="5230634"/>
          </a:xfrm>
        </p:spPr>
        <p:txBody>
          <a:bodyPr vert="horz" lIns="91440" tIns="45720" rIns="91440" bIns="45720" rtlCol="0" anchor="ctr">
            <a:normAutofit/>
          </a:bodyPr>
          <a:lstStyle/>
          <a:p>
            <a:pPr marL="0" lvl="0" indent="0" defTabSz="914400">
              <a:lnSpc>
                <a:spcPct val="110000"/>
              </a:lnSpc>
              <a:buNone/>
            </a:pPr>
            <a:endParaRPr lang="en-US" sz="2800">
              <a:solidFill>
                <a:schemeClr val="tx1">
                  <a:lumMod val="85000"/>
                  <a:lumOff val="15000"/>
                </a:schemeClr>
              </a:solidFill>
            </a:endParaRPr>
          </a:p>
          <a:p>
            <a:pPr lvl="0" indent="-228600" defTabSz="914400">
              <a:lnSpc>
                <a:spcPct val="110000"/>
              </a:lnSpc>
            </a:pPr>
            <a:r>
              <a:rPr lang="en-US" sz="2800">
                <a:solidFill>
                  <a:schemeClr val="bg1"/>
                </a:solidFill>
              </a:rPr>
              <a:t>What is anxiety?</a:t>
            </a:r>
          </a:p>
          <a:p>
            <a:pPr marL="0" lvl="0" indent="0" defTabSz="914400">
              <a:lnSpc>
                <a:spcPct val="110000"/>
              </a:lnSpc>
              <a:buNone/>
            </a:pPr>
            <a:endParaRPr lang="en-US" sz="2800">
              <a:solidFill>
                <a:schemeClr val="bg1"/>
              </a:solidFill>
            </a:endParaRPr>
          </a:p>
          <a:p>
            <a:pPr lvl="0" indent="-228600" defTabSz="914400">
              <a:lnSpc>
                <a:spcPct val="110000"/>
              </a:lnSpc>
            </a:pPr>
            <a:r>
              <a:rPr lang="en-US" sz="2800" b="1" u="sng">
                <a:solidFill>
                  <a:schemeClr val="bg1"/>
                </a:solidFill>
              </a:rPr>
              <a:t>How to talk to your young person about their difficulties</a:t>
            </a:r>
          </a:p>
          <a:p>
            <a:pPr marL="114300" lvl="0" indent="0" defTabSz="914400">
              <a:lnSpc>
                <a:spcPct val="110000"/>
              </a:lnSpc>
              <a:buNone/>
            </a:pPr>
            <a:endParaRPr lang="en-US" sz="2800">
              <a:solidFill>
                <a:schemeClr val="bg1"/>
              </a:solidFill>
            </a:endParaRPr>
          </a:p>
          <a:p>
            <a:pPr lvl="0" indent="-228600" defTabSz="914400">
              <a:lnSpc>
                <a:spcPct val="110000"/>
              </a:lnSpc>
            </a:pPr>
            <a:r>
              <a:rPr lang="en-US" sz="2800">
                <a:solidFill>
                  <a:schemeClr val="bg1"/>
                </a:solidFill>
              </a:rPr>
              <a:t>How you can support your young person</a:t>
            </a:r>
          </a:p>
          <a:p>
            <a:pPr marL="114300" lvl="0" indent="0" defTabSz="914400">
              <a:lnSpc>
                <a:spcPct val="110000"/>
              </a:lnSpc>
              <a:buNone/>
            </a:pPr>
            <a:endParaRPr lang="en-US" sz="2800">
              <a:solidFill>
                <a:schemeClr val="bg1"/>
              </a:solidFill>
            </a:endParaRPr>
          </a:p>
          <a:p>
            <a:pPr lvl="0" indent="-228600" defTabSz="914400">
              <a:lnSpc>
                <a:spcPct val="110000"/>
              </a:lnSpc>
            </a:pPr>
            <a:r>
              <a:rPr lang="en-US" sz="2800">
                <a:solidFill>
                  <a:schemeClr val="bg1"/>
                </a:solidFill>
              </a:rPr>
              <a:t>Useful resources</a:t>
            </a:r>
          </a:p>
          <a:p>
            <a:pPr lvl="0" indent="-228600" defTabSz="914400"/>
            <a:endParaRPr lang="en-US" b="1">
              <a:solidFill>
                <a:srgbClr val="000000"/>
              </a:solidFill>
            </a:endParaRPr>
          </a:p>
          <a:p>
            <a:pPr lvl="1" indent="-228600" defTabSz="914400"/>
            <a:endParaRPr lang="en-US" sz="2100">
              <a:solidFill>
                <a:srgbClr val="000000"/>
              </a:solidFill>
            </a:endParaRPr>
          </a:p>
        </p:txBody>
      </p:sp>
      <p:sp>
        <p:nvSpPr>
          <p:cNvPr id="5" name="Rectangle: Rounded Corners 4">
            <a:extLst>
              <a:ext uri="{FF2B5EF4-FFF2-40B4-BE49-F238E27FC236}">
                <a16:creationId xmlns:a16="http://schemas.microsoft.com/office/drawing/2014/main" id="{42A8B1AF-F8E7-404E-B174-EE10702E30D6}"/>
              </a:ext>
            </a:extLst>
          </p:cNvPr>
          <p:cNvSpPr/>
          <p:nvPr/>
        </p:nvSpPr>
        <p:spPr>
          <a:xfrm>
            <a:off x="611560" y="476673"/>
            <a:ext cx="5760640" cy="10081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n>
                  <a:solidFill>
                    <a:schemeClr val="tx1">
                      <a:lumMod val="85000"/>
                      <a:lumOff val="15000"/>
                    </a:schemeClr>
                  </a:solidFill>
                </a:ln>
                <a:solidFill>
                  <a:schemeClr val="tx1">
                    <a:lumMod val="85000"/>
                    <a:lumOff val="15000"/>
                  </a:schemeClr>
                </a:solidFill>
                <a:latin typeface="+mj-lt"/>
              </a:rPr>
              <a:t>Overview of the session</a:t>
            </a:r>
          </a:p>
          <a:p>
            <a:pPr algn="ctr"/>
            <a:endParaRPr lang="en-GB"/>
          </a:p>
        </p:txBody>
      </p:sp>
    </p:spTree>
    <p:extLst>
      <p:ext uri="{BB962C8B-B14F-4D97-AF65-F5344CB8AC3E}">
        <p14:creationId xmlns:p14="http://schemas.microsoft.com/office/powerpoint/2010/main" val="372975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356463"/>
            <a:ext cx="8496944" cy="923330"/>
          </a:xfrm>
        </p:spPr>
        <p:txBody>
          <a:bodyPr>
            <a:normAutofit/>
          </a:bodyPr>
          <a:lstStyle/>
          <a:p>
            <a:pPr algn="ctr"/>
            <a:r>
              <a:rPr lang="en-GB" b="1">
                <a:solidFill>
                  <a:schemeClr val="bg1"/>
                </a:solidFill>
              </a:rPr>
              <a:t>Talking to your young person…</a:t>
            </a:r>
          </a:p>
        </p:txBody>
      </p:sp>
      <p:sp>
        <p:nvSpPr>
          <p:cNvPr id="7" name="TextBox 6">
            <a:extLst>
              <a:ext uri="{FF2B5EF4-FFF2-40B4-BE49-F238E27FC236}">
                <a16:creationId xmlns:a16="http://schemas.microsoft.com/office/drawing/2014/main" id="{099AC0D3-64AC-4A47-9B03-F1E201208EA3}"/>
              </a:ext>
            </a:extLst>
          </p:cNvPr>
          <p:cNvSpPr txBox="1"/>
          <p:nvPr/>
        </p:nvSpPr>
        <p:spPr>
          <a:xfrm>
            <a:off x="1335185" y="2941494"/>
            <a:ext cx="2804765" cy="923330"/>
          </a:xfrm>
          <a:prstGeom prst="rect">
            <a:avLst/>
          </a:prstGeom>
          <a:solidFill>
            <a:schemeClr val="tx1">
              <a:lumMod val="65000"/>
            </a:schemeClr>
          </a:solidFill>
          <a:ln>
            <a:solidFill>
              <a:schemeClr val="bg1"/>
            </a:solidFill>
          </a:ln>
        </p:spPr>
        <p:txBody>
          <a:bodyPr wrap="square" rtlCol="0">
            <a:spAutoFit/>
          </a:bodyPr>
          <a:lstStyle/>
          <a:p>
            <a:pPr algn="ctr"/>
            <a:r>
              <a:rPr lang="en-GB">
                <a:solidFill>
                  <a:schemeClr val="bg1"/>
                </a:solidFill>
              </a:rPr>
              <a:t>Use statements that are facts (rather than judgements).</a:t>
            </a:r>
          </a:p>
        </p:txBody>
      </p:sp>
      <p:sp>
        <p:nvSpPr>
          <p:cNvPr id="8" name="TextBox 7">
            <a:extLst>
              <a:ext uri="{FF2B5EF4-FFF2-40B4-BE49-F238E27FC236}">
                <a16:creationId xmlns:a16="http://schemas.microsoft.com/office/drawing/2014/main" id="{7D90C82C-21CC-4588-AFB4-5FB470EA6A3E}"/>
              </a:ext>
            </a:extLst>
          </p:cNvPr>
          <p:cNvSpPr txBox="1"/>
          <p:nvPr/>
        </p:nvSpPr>
        <p:spPr>
          <a:xfrm>
            <a:off x="4493416" y="1279793"/>
            <a:ext cx="2804766" cy="923330"/>
          </a:xfrm>
          <a:prstGeom prst="rect">
            <a:avLst/>
          </a:prstGeom>
          <a:solidFill>
            <a:schemeClr val="accent3"/>
          </a:solidFill>
          <a:ln>
            <a:solidFill>
              <a:schemeClr val="tx1"/>
            </a:solidFill>
          </a:ln>
        </p:spPr>
        <p:txBody>
          <a:bodyPr wrap="square" rtlCol="0">
            <a:spAutoFit/>
          </a:bodyPr>
          <a:lstStyle/>
          <a:p>
            <a:pPr algn="ctr"/>
            <a:r>
              <a:rPr lang="en-GB"/>
              <a:t>Ask ‘open’ questions to allow them to say how they are feeling.</a:t>
            </a:r>
          </a:p>
        </p:txBody>
      </p:sp>
      <p:sp>
        <p:nvSpPr>
          <p:cNvPr id="10" name="TextBox 9">
            <a:extLst>
              <a:ext uri="{FF2B5EF4-FFF2-40B4-BE49-F238E27FC236}">
                <a16:creationId xmlns:a16="http://schemas.microsoft.com/office/drawing/2014/main" id="{DC6002AC-8784-487E-9038-9FB55D8CC73C}"/>
              </a:ext>
            </a:extLst>
          </p:cNvPr>
          <p:cNvSpPr txBox="1"/>
          <p:nvPr/>
        </p:nvSpPr>
        <p:spPr>
          <a:xfrm>
            <a:off x="1335185" y="1412776"/>
            <a:ext cx="2804767" cy="1200329"/>
          </a:xfrm>
          <a:prstGeom prst="rect">
            <a:avLst/>
          </a:prstGeom>
          <a:solidFill>
            <a:schemeClr val="accent1"/>
          </a:solidFill>
          <a:ln>
            <a:solidFill>
              <a:schemeClr val="tx1"/>
            </a:solidFill>
          </a:ln>
        </p:spPr>
        <p:txBody>
          <a:bodyPr wrap="square" rtlCol="0">
            <a:spAutoFit/>
          </a:bodyPr>
          <a:lstStyle/>
          <a:p>
            <a:pPr algn="ctr"/>
            <a:r>
              <a:rPr lang="en-GB">
                <a:solidFill>
                  <a:srgbClr val="000000"/>
                </a:solidFill>
              </a:rPr>
              <a:t>Listen and show a genuine interest in them as a person (not just as the ‘anxious kid’).</a:t>
            </a:r>
          </a:p>
        </p:txBody>
      </p:sp>
      <p:sp>
        <p:nvSpPr>
          <p:cNvPr id="11" name="TextBox 10">
            <a:extLst>
              <a:ext uri="{FF2B5EF4-FFF2-40B4-BE49-F238E27FC236}">
                <a16:creationId xmlns:a16="http://schemas.microsoft.com/office/drawing/2014/main" id="{587B90D9-D1CB-4F27-B574-5A1C0CFE572C}"/>
              </a:ext>
            </a:extLst>
          </p:cNvPr>
          <p:cNvSpPr txBox="1"/>
          <p:nvPr/>
        </p:nvSpPr>
        <p:spPr>
          <a:xfrm>
            <a:off x="4492240" y="3573016"/>
            <a:ext cx="2798190" cy="1477328"/>
          </a:xfrm>
          <a:prstGeom prst="rect">
            <a:avLst/>
          </a:prstGeom>
          <a:solidFill>
            <a:schemeClr val="bg1">
              <a:lumMod val="65000"/>
            </a:schemeClr>
          </a:solidFill>
          <a:ln>
            <a:solidFill>
              <a:schemeClr val="tx1"/>
            </a:solidFill>
          </a:ln>
        </p:spPr>
        <p:txBody>
          <a:bodyPr wrap="square" rtlCol="0">
            <a:spAutoFit/>
          </a:bodyPr>
          <a:lstStyle/>
          <a:p>
            <a:r>
              <a:rPr lang="en-GB">
                <a:solidFill>
                  <a:srgbClr val="000000"/>
                </a:solidFill>
              </a:rPr>
              <a:t>Recognise that talking </a:t>
            </a:r>
            <a:r>
              <a:rPr lang="en-GB"/>
              <a:t>about anxiety can be difficult and takes courage. Praise them for sharing their difficulties. </a:t>
            </a:r>
          </a:p>
        </p:txBody>
      </p:sp>
      <p:sp>
        <p:nvSpPr>
          <p:cNvPr id="12" name="TextBox 11">
            <a:extLst>
              <a:ext uri="{FF2B5EF4-FFF2-40B4-BE49-F238E27FC236}">
                <a16:creationId xmlns:a16="http://schemas.microsoft.com/office/drawing/2014/main" id="{0476907C-FD9C-424C-A577-2851CDE5EAEB}"/>
              </a:ext>
            </a:extLst>
          </p:cNvPr>
          <p:cNvSpPr txBox="1"/>
          <p:nvPr/>
        </p:nvSpPr>
        <p:spPr>
          <a:xfrm>
            <a:off x="1335185" y="4193213"/>
            <a:ext cx="2804767" cy="2031325"/>
          </a:xfrm>
          <a:prstGeom prst="rect">
            <a:avLst/>
          </a:prstGeom>
          <a:solidFill>
            <a:schemeClr val="accent3"/>
          </a:solidFill>
          <a:ln>
            <a:solidFill>
              <a:schemeClr val="tx1"/>
            </a:solidFill>
          </a:ln>
        </p:spPr>
        <p:txBody>
          <a:bodyPr wrap="square" rtlCol="0">
            <a:spAutoFit/>
          </a:bodyPr>
          <a:lstStyle/>
          <a:p>
            <a:pPr algn="ctr"/>
            <a:r>
              <a:rPr lang="en-GB"/>
              <a:t>Try and obtain some context for your  young person’s fears. They may be experiencing significant difficulties / real threat. Are their worries  founded?</a:t>
            </a:r>
          </a:p>
        </p:txBody>
      </p:sp>
      <p:sp>
        <p:nvSpPr>
          <p:cNvPr id="13" name="TextBox 12">
            <a:extLst>
              <a:ext uri="{FF2B5EF4-FFF2-40B4-BE49-F238E27FC236}">
                <a16:creationId xmlns:a16="http://schemas.microsoft.com/office/drawing/2014/main" id="{E38D8039-D0F1-43AB-9368-B9D4B0050F31}"/>
              </a:ext>
            </a:extLst>
          </p:cNvPr>
          <p:cNvSpPr txBox="1"/>
          <p:nvPr/>
        </p:nvSpPr>
        <p:spPr>
          <a:xfrm>
            <a:off x="4493416" y="2420888"/>
            <a:ext cx="2804765" cy="923330"/>
          </a:xfrm>
          <a:prstGeom prst="rect">
            <a:avLst/>
          </a:prstGeom>
          <a:solidFill>
            <a:schemeClr val="accent2"/>
          </a:solidFill>
          <a:ln>
            <a:solidFill>
              <a:schemeClr val="bg1"/>
            </a:solidFill>
          </a:ln>
        </p:spPr>
        <p:txBody>
          <a:bodyPr wrap="square" rtlCol="0">
            <a:spAutoFit/>
          </a:bodyPr>
          <a:lstStyle/>
          <a:p>
            <a:pPr algn="ctr"/>
            <a:r>
              <a:rPr lang="en-US">
                <a:solidFill>
                  <a:schemeClr val="bg1"/>
                </a:solidFill>
              </a:rPr>
              <a:t>Write down the things that are concerning you before you speak. </a:t>
            </a:r>
          </a:p>
        </p:txBody>
      </p:sp>
      <p:sp>
        <p:nvSpPr>
          <p:cNvPr id="14" name="TextBox 13">
            <a:extLst>
              <a:ext uri="{FF2B5EF4-FFF2-40B4-BE49-F238E27FC236}">
                <a16:creationId xmlns:a16="http://schemas.microsoft.com/office/drawing/2014/main" id="{489C2328-66E0-41C9-A5BB-9B360423569B}"/>
              </a:ext>
            </a:extLst>
          </p:cNvPr>
          <p:cNvSpPr txBox="1"/>
          <p:nvPr/>
        </p:nvSpPr>
        <p:spPr>
          <a:xfrm>
            <a:off x="4476898" y="5301208"/>
            <a:ext cx="2798190" cy="923330"/>
          </a:xfrm>
          <a:prstGeom prst="rect">
            <a:avLst/>
          </a:prstGeom>
          <a:solidFill>
            <a:schemeClr val="accent2"/>
          </a:solidFill>
          <a:ln>
            <a:solidFill>
              <a:schemeClr val="bg1"/>
            </a:solidFill>
          </a:ln>
        </p:spPr>
        <p:txBody>
          <a:bodyPr wrap="square" rtlCol="0">
            <a:spAutoFit/>
          </a:bodyPr>
          <a:lstStyle/>
          <a:p>
            <a:pPr algn="ctr"/>
            <a:r>
              <a:rPr lang="en-GB">
                <a:solidFill>
                  <a:schemeClr val="bg1"/>
                </a:solidFill>
              </a:rPr>
              <a:t>Encourage them to address their fears in a manageable way.</a:t>
            </a:r>
          </a:p>
        </p:txBody>
      </p:sp>
    </p:spTree>
    <p:extLst>
      <p:ext uri="{BB962C8B-B14F-4D97-AF65-F5344CB8AC3E}">
        <p14:creationId xmlns:p14="http://schemas.microsoft.com/office/powerpoint/2010/main" val="85160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356463"/>
            <a:ext cx="8496944" cy="923330"/>
          </a:xfrm>
        </p:spPr>
        <p:txBody>
          <a:bodyPr>
            <a:normAutofit/>
          </a:bodyPr>
          <a:lstStyle/>
          <a:p>
            <a:pPr algn="ctr"/>
            <a:r>
              <a:rPr lang="en-GB" b="1">
                <a:solidFill>
                  <a:schemeClr val="bg1"/>
                </a:solidFill>
              </a:rPr>
              <a:t>Talking to your young person…</a:t>
            </a:r>
          </a:p>
        </p:txBody>
      </p:sp>
      <p:sp>
        <p:nvSpPr>
          <p:cNvPr id="4" name="TextBox 3">
            <a:extLst>
              <a:ext uri="{FF2B5EF4-FFF2-40B4-BE49-F238E27FC236}">
                <a16:creationId xmlns:a16="http://schemas.microsoft.com/office/drawing/2014/main" id="{7898BAFD-3C35-4300-B65B-E38EBD2F60BD}"/>
              </a:ext>
            </a:extLst>
          </p:cNvPr>
          <p:cNvSpPr txBox="1"/>
          <p:nvPr/>
        </p:nvSpPr>
        <p:spPr>
          <a:xfrm>
            <a:off x="1456598" y="3943681"/>
            <a:ext cx="2573230" cy="923330"/>
          </a:xfrm>
          <a:prstGeom prst="rect">
            <a:avLst/>
          </a:prstGeom>
          <a:solidFill>
            <a:schemeClr val="tx1">
              <a:lumMod val="65000"/>
            </a:schemeClr>
          </a:solidFill>
          <a:ln>
            <a:solidFill>
              <a:schemeClr val="bg1"/>
            </a:solidFill>
          </a:ln>
        </p:spPr>
        <p:txBody>
          <a:bodyPr wrap="square" rtlCol="0">
            <a:spAutoFit/>
          </a:bodyPr>
          <a:lstStyle/>
          <a:p>
            <a:pPr algn="ctr"/>
            <a:r>
              <a:rPr lang="en-US">
                <a:solidFill>
                  <a:schemeClr val="bg1"/>
                </a:solidFill>
              </a:rPr>
              <a:t>Try to keep any anxiety you may feel to yourself. </a:t>
            </a:r>
          </a:p>
        </p:txBody>
      </p:sp>
      <p:sp>
        <p:nvSpPr>
          <p:cNvPr id="7" name="TextBox 6">
            <a:extLst>
              <a:ext uri="{FF2B5EF4-FFF2-40B4-BE49-F238E27FC236}">
                <a16:creationId xmlns:a16="http://schemas.microsoft.com/office/drawing/2014/main" id="{099AC0D3-64AC-4A47-9B03-F1E201208EA3}"/>
              </a:ext>
            </a:extLst>
          </p:cNvPr>
          <p:cNvSpPr txBox="1"/>
          <p:nvPr/>
        </p:nvSpPr>
        <p:spPr>
          <a:xfrm>
            <a:off x="4528244" y="3591103"/>
            <a:ext cx="2573229" cy="923330"/>
          </a:xfrm>
          <a:prstGeom prst="rect">
            <a:avLst/>
          </a:prstGeom>
          <a:solidFill>
            <a:schemeClr val="accent2"/>
          </a:solidFill>
          <a:ln>
            <a:solidFill>
              <a:schemeClr val="bg1"/>
            </a:solidFill>
          </a:ln>
        </p:spPr>
        <p:txBody>
          <a:bodyPr wrap="square" rtlCol="0">
            <a:spAutoFit/>
          </a:bodyPr>
          <a:lstStyle/>
          <a:p>
            <a:pPr algn="ctr"/>
            <a:r>
              <a:rPr lang="en-US">
                <a:solidFill>
                  <a:schemeClr val="bg1"/>
                </a:solidFill>
              </a:rPr>
              <a:t>Think about what you want to say and keep it simple.</a:t>
            </a:r>
          </a:p>
        </p:txBody>
      </p:sp>
      <p:sp>
        <p:nvSpPr>
          <p:cNvPr id="8" name="TextBox 7">
            <a:extLst>
              <a:ext uri="{FF2B5EF4-FFF2-40B4-BE49-F238E27FC236}">
                <a16:creationId xmlns:a16="http://schemas.microsoft.com/office/drawing/2014/main" id="{7D90C82C-21CC-4588-AFB4-5FB470EA6A3E}"/>
              </a:ext>
            </a:extLst>
          </p:cNvPr>
          <p:cNvSpPr txBox="1"/>
          <p:nvPr/>
        </p:nvSpPr>
        <p:spPr>
          <a:xfrm>
            <a:off x="1456598" y="5085184"/>
            <a:ext cx="5688632" cy="1477328"/>
          </a:xfrm>
          <a:prstGeom prst="rect">
            <a:avLst/>
          </a:prstGeom>
          <a:solidFill>
            <a:schemeClr val="accent3"/>
          </a:solidFill>
          <a:ln>
            <a:solidFill>
              <a:schemeClr val="tx1"/>
            </a:solidFill>
          </a:ln>
        </p:spPr>
        <p:txBody>
          <a:bodyPr wrap="square" rtlCol="0">
            <a:spAutoFit/>
          </a:bodyPr>
          <a:lstStyle/>
          <a:p>
            <a:pPr algn="ctr"/>
            <a:r>
              <a:rPr lang="en-US"/>
              <a:t>You may also want to talk to their teacher, school nurse or another trusted adult. </a:t>
            </a:r>
            <a:r>
              <a:rPr lang="en-US" b="1"/>
              <a:t>It is best to tell your child that you are planning to do this and include them in the conversation, so they do not feel excluded. </a:t>
            </a:r>
          </a:p>
        </p:txBody>
      </p:sp>
      <p:sp>
        <p:nvSpPr>
          <p:cNvPr id="9" name="TextBox 8">
            <a:extLst>
              <a:ext uri="{FF2B5EF4-FFF2-40B4-BE49-F238E27FC236}">
                <a16:creationId xmlns:a16="http://schemas.microsoft.com/office/drawing/2014/main" id="{F9CC231B-DD7A-40D9-9DF4-9ADC92C5C6AB}"/>
              </a:ext>
            </a:extLst>
          </p:cNvPr>
          <p:cNvSpPr txBox="1"/>
          <p:nvPr/>
        </p:nvSpPr>
        <p:spPr>
          <a:xfrm>
            <a:off x="1438621" y="2708920"/>
            <a:ext cx="2573228" cy="923330"/>
          </a:xfrm>
          <a:prstGeom prst="rect">
            <a:avLst/>
          </a:prstGeom>
          <a:solidFill>
            <a:schemeClr val="accent2"/>
          </a:solidFill>
          <a:ln>
            <a:solidFill>
              <a:schemeClr val="bg1"/>
            </a:solidFill>
          </a:ln>
        </p:spPr>
        <p:txBody>
          <a:bodyPr wrap="square" rtlCol="0">
            <a:spAutoFit/>
          </a:bodyPr>
          <a:lstStyle/>
          <a:p>
            <a:pPr algn="ctr"/>
            <a:r>
              <a:rPr lang="en-GB">
                <a:solidFill>
                  <a:schemeClr val="bg1"/>
                </a:solidFill>
              </a:rPr>
              <a:t>Be calm and supportive and allow plenty of time.</a:t>
            </a:r>
          </a:p>
        </p:txBody>
      </p:sp>
      <p:sp>
        <p:nvSpPr>
          <p:cNvPr id="10" name="TextBox 9">
            <a:extLst>
              <a:ext uri="{FF2B5EF4-FFF2-40B4-BE49-F238E27FC236}">
                <a16:creationId xmlns:a16="http://schemas.microsoft.com/office/drawing/2014/main" id="{2F69A8D9-50E9-4FD1-B321-74A48618FFAA}"/>
              </a:ext>
            </a:extLst>
          </p:cNvPr>
          <p:cNvSpPr txBox="1"/>
          <p:nvPr/>
        </p:nvSpPr>
        <p:spPr>
          <a:xfrm>
            <a:off x="1438621" y="1412776"/>
            <a:ext cx="2573228" cy="923330"/>
          </a:xfrm>
          <a:prstGeom prst="rect">
            <a:avLst/>
          </a:prstGeom>
          <a:solidFill>
            <a:schemeClr val="bg1">
              <a:lumMod val="65000"/>
            </a:schemeClr>
          </a:solidFill>
          <a:ln>
            <a:solidFill>
              <a:schemeClr val="tx1"/>
            </a:solidFill>
          </a:ln>
        </p:spPr>
        <p:txBody>
          <a:bodyPr wrap="square" rtlCol="0">
            <a:spAutoFit/>
          </a:bodyPr>
          <a:lstStyle/>
          <a:p>
            <a:pPr algn="ctr"/>
            <a:r>
              <a:rPr lang="en-GB" b="1"/>
              <a:t>Normalise</a:t>
            </a:r>
            <a:r>
              <a:rPr lang="en-GB"/>
              <a:t> what the young person is feeling and going through.</a:t>
            </a:r>
          </a:p>
        </p:txBody>
      </p:sp>
      <p:sp>
        <p:nvSpPr>
          <p:cNvPr id="12" name="TextBox 11">
            <a:extLst>
              <a:ext uri="{FF2B5EF4-FFF2-40B4-BE49-F238E27FC236}">
                <a16:creationId xmlns:a16="http://schemas.microsoft.com/office/drawing/2014/main" id="{21276098-8FFA-4B82-8886-BE66A5E3AB80}"/>
              </a:ext>
            </a:extLst>
          </p:cNvPr>
          <p:cNvSpPr txBox="1"/>
          <p:nvPr/>
        </p:nvSpPr>
        <p:spPr>
          <a:xfrm>
            <a:off x="4499992" y="1735648"/>
            <a:ext cx="2596296" cy="1477328"/>
          </a:xfrm>
          <a:prstGeom prst="rect">
            <a:avLst/>
          </a:prstGeom>
          <a:solidFill>
            <a:schemeClr val="accent1"/>
          </a:solidFill>
          <a:ln>
            <a:solidFill>
              <a:schemeClr val="tx1"/>
            </a:solidFill>
          </a:ln>
        </p:spPr>
        <p:txBody>
          <a:bodyPr wrap="square" rtlCol="0">
            <a:spAutoFit/>
          </a:bodyPr>
          <a:lstStyle/>
          <a:p>
            <a:pPr algn="ctr"/>
            <a:r>
              <a:rPr lang="en-GB"/>
              <a:t>If you think your young person is experiencing suicidal thoughts, it’s better to ask about it than ignore it.</a:t>
            </a:r>
          </a:p>
        </p:txBody>
      </p:sp>
    </p:spTree>
    <p:extLst>
      <p:ext uri="{BB962C8B-B14F-4D97-AF65-F5344CB8AC3E}">
        <p14:creationId xmlns:p14="http://schemas.microsoft.com/office/powerpoint/2010/main" val="236068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51520" y="182094"/>
          <a:ext cx="864096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60" y="627234"/>
            <a:ext cx="1584176" cy="1361606"/>
          </a:xfrm>
          <a:prstGeom prst="rect">
            <a:avLst/>
          </a:prstGeom>
        </p:spPr>
      </p:pic>
    </p:spTree>
    <p:extLst>
      <p:ext uri="{BB962C8B-B14F-4D97-AF65-F5344CB8AC3E}">
        <p14:creationId xmlns:p14="http://schemas.microsoft.com/office/powerpoint/2010/main" val="2062456728"/>
      </p:ext>
    </p:extLst>
  </p:cSld>
  <p:clrMapOvr>
    <a:masterClrMapping/>
  </p:clrMapOvr>
  <p:transition advTm="4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60015"/>
            <a:ext cx="7560840" cy="5230634"/>
          </a:xfrm>
        </p:spPr>
        <p:txBody>
          <a:bodyPr vert="horz" lIns="91440" tIns="45720" rIns="91440" bIns="45720" rtlCol="0" anchor="ctr">
            <a:normAutofit/>
          </a:bodyPr>
          <a:lstStyle/>
          <a:p>
            <a:pPr marL="0" lvl="0" indent="0" defTabSz="914400">
              <a:lnSpc>
                <a:spcPct val="110000"/>
              </a:lnSpc>
              <a:buNone/>
            </a:pPr>
            <a:endParaRPr lang="en-US" sz="2800">
              <a:solidFill>
                <a:schemeClr val="tx1">
                  <a:lumMod val="85000"/>
                  <a:lumOff val="15000"/>
                </a:schemeClr>
              </a:solidFill>
            </a:endParaRPr>
          </a:p>
          <a:p>
            <a:pPr lvl="0" indent="-228600" defTabSz="914400">
              <a:lnSpc>
                <a:spcPct val="110000"/>
              </a:lnSpc>
            </a:pPr>
            <a:r>
              <a:rPr lang="en-US" sz="2800">
                <a:solidFill>
                  <a:schemeClr val="bg1"/>
                </a:solidFill>
              </a:rPr>
              <a:t>What is anxiety?</a:t>
            </a:r>
          </a:p>
          <a:p>
            <a:pPr marL="0" lvl="0" indent="0" defTabSz="914400">
              <a:lnSpc>
                <a:spcPct val="110000"/>
              </a:lnSpc>
              <a:buNone/>
            </a:pPr>
            <a:endParaRPr lang="en-US" sz="2800">
              <a:solidFill>
                <a:schemeClr val="bg1"/>
              </a:solidFill>
            </a:endParaRPr>
          </a:p>
          <a:p>
            <a:pPr lvl="0" indent="-228600" defTabSz="914400">
              <a:lnSpc>
                <a:spcPct val="110000"/>
              </a:lnSpc>
            </a:pPr>
            <a:r>
              <a:rPr lang="en-US" sz="2800">
                <a:solidFill>
                  <a:schemeClr val="bg1"/>
                </a:solidFill>
              </a:rPr>
              <a:t>How to talk to your young person about their difficulties</a:t>
            </a:r>
          </a:p>
          <a:p>
            <a:pPr marL="114300" lvl="0" indent="0" defTabSz="914400">
              <a:lnSpc>
                <a:spcPct val="110000"/>
              </a:lnSpc>
              <a:buNone/>
            </a:pPr>
            <a:endParaRPr lang="en-US" sz="2800">
              <a:solidFill>
                <a:schemeClr val="bg1"/>
              </a:solidFill>
            </a:endParaRPr>
          </a:p>
          <a:p>
            <a:pPr lvl="0" indent="-228600" defTabSz="914400">
              <a:lnSpc>
                <a:spcPct val="110000"/>
              </a:lnSpc>
            </a:pPr>
            <a:r>
              <a:rPr lang="en-US" sz="2800" b="1" u="sng">
                <a:solidFill>
                  <a:schemeClr val="bg1"/>
                </a:solidFill>
              </a:rPr>
              <a:t>How you can support your young person</a:t>
            </a:r>
          </a:p>
          <a:p>
            <a:pPr marL="114300" lvl="0" indent="0" defTabSz="914400">
              <a:lnSpc>
                <a:spcPct val="110000"/>
              </a:lnSpc>
              <a:buNone/>
            </a:pPr>
            <a:endParaRPr lang="en-US" sz="2800">
              <a:solidFill>
                <a:schemeClr val="bg1"/>
              </a:solidFill>
            </a:endParaRPr>
          </a:p>
          <a:p>
            <a:pPr lvl="0" indent="-228600" defTabSz="914400">
              <a:lnSpc>
                <a:spcPct val="110000"/>
              </a:lnSpc>
            </a:pPr>
            <a:r>
              <a:rPr lang="en-US" sz="2800">
                <a:solidFill>
                  <a:schemeClr val="bg1"/>
                </a:solidFill>
              </a:rPr>
              <a:t>Useful resources</a:t>
            </a:r>
          </a:p>
          <a:p>
            <a:pPr lvl="0" indent="-228600" defTabSz="914400"/>
            <a:endParaRPr lang="en-US" b="1">
              <a:solidFill>
                <a:srgbClr val="000000"/>
              </a:solidFill>
            </a:endParaRPr>
          </a:p>
          <a:p>
            <a:pPr lvl="1" indent="-228600" defTabSz="914400"/>
            <a:endParaRPr lang="en-US" sz="2100">
              <a:solidFill>
                <a:srgbClr val="000000"/>
              </a:solidFill>
            </a:endParaRPr>
          </a:p>
        </p:txBody>
      </p:sp>
      <p:sp>
        <p:nvSpPr>
          <p:cNvPr id="5" name="Rectangle: Rounded Corners 4">
            <a:extLst>
              <a:ext uri="{FF2B5EF4-FFF2-40B4-BE49-F238E27FC236}">
                <a16:creationId xmlns:a16="http://schemas.microsoft.com/office/drawing/2014/main" id="{42A8B1AF-F8E7-404E-B174-EE10702E30D6}"/>
              </a:ext>
            </a:extLst>
          </p:cNvPr>
          <p:cNvSpPr/>
          <p:nvPr/>
        </p:nvSpPr>
        <p:spPr>
          <a:xfrm>
            <a:off x="611560" y="476673"/>
            <a:ext cx="5760640" cy="10081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n>
                  <a:solidFill>
                    <a:schemeClr val="tx1">
                      <a:lumMod val="85000"/>
                      <a:lumOff val="15000"/>
                    </a:schemeClr>
                  </a:solidFill>
                </a:ln>
                <a:solidFill>
                  <a:schemeClr val="tx1">
                    <a:lumMod val="85000"/>
                    <a:lumOff val="15000"/>
                  </a:schemeClr>
                </a:solidFill>
                <a:latin typeface="+mj-lt"/>
              </a:rPr>
              <a:t>Overview of the session</a:t>
            </a:r>
          </a:p>
          <a:p>
            <a:pPr algn="ctr"/>
            <a:endParaRPr lang="en-GB"/>
          </a:p>
        </p:txBody>
      </p:sp>
    </p:spTree>
    <p:extLst>
      <p:ext uri="{BB962C8B-B14F-4D97-AF65-F5344CB8AC3E}">
        <p14:creationId xmlns:p14="http://schemas.microsoft.com/office/powerpoint/2010/main" val="681414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8157"/>
            <a:ext cx="7239348" cy="1587277"/>
          </a:xfrm>
        </p:spPr>
        <p:txBody>
          <a:bodyPr anchor="b">
            <a:normAutofit/>
          </a:bodyPr>
          <a:lstStyle/>
          <a:p>
            <a:r>
              <a:rPr lang="en-GB" sz="3100" b="1"/>
              <a:t>Cognitive Behavioural Therapy (CBT)</a:t>
            </a:r>
          </a:p>
        </p:txBody>
      </p:sp>
      <p:sp>
        <p:nvSpPr>
          <p:cNvPr id="3" name="Content Placeholder 2"/>
          <p:cNvSpPr>
            <a:spLocks noGrp="1"/>
          </p:cNvSpPr>
          <p:nvPr>
            <p:ph idx="1"/>
          </p:nvPr>
        </p:nvSpPr>
        <p:spPr>
          <a:xfrm>
            <a:off x="356989" y="1479153"/>
            <a:ext cx="5048300" cy="3826803"/>
          </a:xfrm>
        </p:spPr>
        <p:txBody>
          <a:bodyPr anchor="t">
            <a:noAutofit/>
          </a:bodyPr>
          <a:lstStyle/>
          <a:p>
            <a:pPr>
              <a:spcBef>
                <a:spcPts val="0"/>
              </a:spcBef>
            </a:pPr>
            <a:r>
              <a:rPr lang="en-GB" sz="2000">
                <a:solidFill>
                  <a:schemeClr val="bg1"/>
                </a:solidFill>
              </a:rPr>
              <a:t>CBT is the leading evidence-based treatment for anxiety</a:t>
            </a:r>
          </a:p>
          <a:p>
            <a:pPr marL="0" indent="0">
              <a:spcBef>
                <a:spcPts val="0"/>
              </a:spcBef>
              <a:buNone/>
            </a:pPr>
            <a:endParaRPr lang="en-GB" sz="2000">
              <a:solidFill>
                <a:schemeClr val="bg1"/>
              </a:solidFill>
            </a:endParaRPr>
          </a:p>
          <a:p>
            <a:pPr>
              <a:spcBef>
                <a:spcPts val="0"/>
              </a:spcBef>
            </a:pPr>
            <a:r>
              <a:rPr lang="en-GB" sz="2000">
                <a:solidFill>
                  <a:schemeClr val="bg1"/>
                </a:solidFill>
              </a:rPr>
              <a:t>Studies show that around 2/3 of young people treated will be free of anxiety by end of treatment</a:t>
            </a:r>
          </a:p>
          <a:p>
            <a:pPr marL="0" indent="0">
              <a:spcBef>
                <a:spcPts val="0"/>
              </a:spcBef>
              <a:buNone/>
            </a:pPr>
            <a:endParaRPr lang="en-GB" sz="2000">
              <a:solidFill>
                <a:schemeClr val="bg1"/>
              </a:solidFill>
            </a:endParaRPr>
          </a:p>
          <a:p>
            <a:pPr>
              <a:spcBef>
                <a:spcPts val="0"/>
              </a:spcBef>
            </a:pPr>
            <a:r>
              <a:rPr lang="en-GB" sz="2000">
                <a:solidFill>
                  <a:schemeClr val="bg1"/>
                </a:solidFill>
              </a:rPr>
              <a:t>Most CBT through the NHS is provided by CAMHS (Child &amp; Adolescent Mental Health Services)</a:t>
            </a:r>
          </a:p>
        </p:txBody>
      </p:sp>
      <p:pic>
        <p:nvPicPr>
          <p:cNvPr id="11" name="Picture 10">
            <a:extLst>
              <a:ext uri="{FF2B5EF4-FFF2-40B4-BE49-F238E27FC236}">
                <a16:creationId xmlns:a16="http://schemas.microsoft.com/office/drawing/2014/main" id="{5A24C716-5535-4250-A5C2-96F16D344F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510758" y="2348880"/>
            <a:ext cx="3381722" cy="2818102"/>
          </a:xfrm>
          <a:prstGeom prst="rect">
            <a:avLst/>
          </a:prstGeom>
          <a:ln>
            <a:solidFill>
              <a:schemeClr val="tx1"/>
            </a:solidFill>
          </a:ln>
        </p:spPr>
      </p:pic>
    </p:spTree>
    <p:extLst>
      <p:ext uri="{BB962C8B-B14F-4D97-AF65-F5344CB8AC3E}">
        <p14:creationId xmlns:p14="http://schemas.microsoft.com/office/powerpoint/2010/main" val="505993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581DD959-8520-414A-866E-F30A74E8EC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2446" y="1131994"/>
            <a:ext cx="6120514"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74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3068960"/>
            <a:ext cx="7931150" cy="3168351"/>
          </a:xfrm>
        </p:spPr>
        <p:txBody>
          <a:bodyPr/>
          <a:lstStyle/>
          <a:p>
            <a:pPr marL="0" indent="0" algn="ctr">
              <a:buFontTx/>
              <a:buNone/>
              <a:defRPr/>
            </a:pPr>
            <a:endParaRPr lang="en-GB" sz="1800" b="1" i="1">
              <a:solidFill>
                <a:schemeClr val="bg1"/>
              </a:solidFill>
              <a:cs typeface="Arial" panose="020B0604020202020204" pitchFamily="34" charset="0"/>
            </a:endParaRPr>
          </a:p>
          <a:p>
            <a:pPr fontAlgn="base"/>
            <a:r>
              <a:rPr lang="en-GB" sz="2400" b="1">
                <a:solidFill>
                  <a:schemeClr val="bg1"/>
                </a:solidFill>
              </a:rPr>
              <a:t>What do you think? </a:t>
            </a:r>
            <a:r>
              <a:rPr lang="en-US" sz="2400">
                <a:solidFill>
                  <a:schemeClr val="bg1"/>
                </a:solidFill>
              </a:rPr>
              <a:t>​</a:t>
            </a:r>
          </a:p>
          <a:p>
            <a:pPr fontAlgn="base"/>
            <a:r>
              <a:rPr lang="en-GB" sz="2400" b="1">
                <a:solidFill>
                  <a:schemeClr val="bg1"/>
                </a:solidFill>
              </a:rPr>
              <a:t>How do you feel? </a:t>
            </a:r>
            <a:r>
              <a:rPr lang="en-US" sz="2400">
                <a:solidFill>
                  <a:schemeClr val="bg1"/>
                </a:solidFill>
              </a:rPr>
              <a:t>​</a:t>
            </a:r>
          </a:p>
          <a:p>
            <a:pPr fontAlgn="base"/>
            <a:r>
              <a:rPr lang="en-GB" sz="2400" b="1">
                <a:solidFill>
                  <a:schemeClr val="bg1"/>
                </a:solidFill>
              </a:rPr>
              <a:t>What reactions might you notice in your body? </a:t>
            </a:r>
            <a:r>
              <a:rPr lang="en-US" sz="2400">
                <a:solidFill>
                  <a:schemeClr val="bg1"/>
                </a:solidFill>
              </a:rPr>
              <a:t>​</a:t>
            </a:r>
          </a:p>
          <a:p>
            <a:pPr fontAlgn="base"/>
            <a:r>
              <a:rPr lang="en-GB" sz="2400" b="1">
                <a:solidFill>
                  <a:schemeClr val="bg1"/>
                </a:solidFill>
              </a:rPr>
              <a:t>What do you do? </a:t>
            </a:r>
            <a:endParaRPr lang="en-US" sz="2400">
              <a:solidFill>
                <a:schemeClr val="bg1"/>
              </a:solidFill>
            </a:endParaRPr>
          </a:p>
          <a:p>
            <a:pPr marL="0" indent="0">
              <a:buFontTx/>
              <a:buNone/>
              <a:defRPr/>
            </a:pPr>
            <a:endParaRPr lang="en-GB">
              <a:cs typeface="Arial" panose="020B0604020202020204" pitchFamily="34" charset="0"/>
            </a:endParaRPr>
          </a:p>
          <a:p>
            <a:pPr marL="0" indent="0">
              <a:buNone/>
              <a:defRPr/>
            </a:pPr>
            <a:endParaRPr lang="en-GB">
              <a:cs typeface="Arial" panose="020B0604020202020204" pitchFamily="34" charset="0"/>
            </a:endParaRPr>
          </a:p>
          <a:p>
            <a:pPr marL="0" indent="0">
              <a:buNone/>
              <a:defRPr/>
            </a:pPr>
            <a:endParaRPr lang="en-GB">
              <a:cs typeface="Arial" panose="020B0604020202020204" pitchFamily="34" charset="0"/>
            </a:endParaRPr>
          </a:p>
          <a:p>
            <a:pPr marL="0" indent="0">
              <a:buNone/>
              <a:defRPr/>
            </a:pPr>
            <a:endParaRPr lang="en-GB" b="1" i="1">
              <a:solidFill>
                <a:schemeClr val="bg1"/>
              </a:solidFill>
              <a:cs typeface="Arial" panose="020B0604020202020204" pitchFamily="34" charset="0"/>
            </a:endParaRPr>
          </a:p>
          <a:p>
            <a:pPr marL="0" indent="0">
              <a:buNone/>
              <a:defRPr/>
            </a:pPr>
            <a:endParaRPr lang="en-GB" sz="1400" b="1" i="1">
              <a:solidFill>
                <a:schemeClr val="bg1"/>
              </a:solidFill>
              <a:cs typeface="Arial" panose="020B0604020202020204" pitchFamily="34" charset="0"/>
            </a:endParaRPr>
          </a:p>
          <a:p>
            <a:endParaRPr lang="en-GB"/>
          </a:p>
        </p:txBody>
      </p:sp>
      <p:sp>
        <p:nvSpPr>
          <p:cNvPr id="7" name="Title 1">
            <a:extLst>
              <a:ext uri="{FF2B5EF4-FFF2-40B4-BE49-F238E27FC236}">
                <a16:creationId xmlns:a16="http://schemas.microsoft.com/office/drawing/2014/main" id="{7DF3DC0D-062A-46DD-8D23-E54325A47441}"/>
              </a:ext>
            </a:extLst>
          </p:cNvPr>
          <p:cNvSpPr txBox="1">
            <a:spLocks/>
          </p:cNvSpPr>
          <p:nvPr/>
        </p:nvSpPr>
        <p:spPr>
          <a:xfrm>
            <a:off x="755650" y="390469"/>
            <a:ext cx="8082065" cy="2380866"/>
          </a:xfrm>
          <a:prstGeom prst="rect">
            <a:avLst/>
          </a:prstGeom>
          <a:solidFill>
            <a:schemeClr val="accent1"/>
          </a:solidFill>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a:t>Imagine it is the middle of the night - you are at home in your bed asleep. You are awakened suddenly by a loud noise from downstairs. </a:t>
            </a:r>
            <a:endParaRPr lang="en-GB" sz="2400" b="1"/>
          </a:p>
        </p:txBody>
      </p:sp>
    </p:spTree>
    <p:extLst>
      <p:ext uri="{BB962C8B-B14F-4D97-AF65-F5344CB8AC3E}">
        <p14:creationId xmlns:p14="http://schemas.microsoft.com/office/powerpoint/2010/main" val="3539282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51B7-6592-4D76-A29C-BB1844133CD2}"/>
              </a:ext>
            </a:extLst>
          </p:cNvPr>
          <p:cNvSpPr>
            <a:spLocks noGrp="1"/>
          </p:cNvSpPr>
          <p:nvPr>
            <p:ph type="title"/>
          </p:nvPr>
        </p:nvSpPr>
        <p:spPr/>
        <p:txBody>
          <a:bodyPr/>
          <a:lstStyle/>
          <a:p>
            <a:r>
              <a:rPr lang="en-GB"/>
              <a:t>Hearing a loud noise in the night – Scenario 1</a:t>
            </a:r>
          </a:p>
        </p:txBody>
      </p:sp>
      <p:graphicFrame>
        <p:nvGraphicFramePr>
          <p:cNvPr id="4" name="Content Placeholder 3">
            <a:extLst>
              <a:ext uri="{FF2B5EF4-FFF2-40B4-BE49-F238E27FC236}">
                <a16:creationId xmlns:a16="http://schemas.microsoft.com/office/drawing/2014/main" id="{1EE96B95-A2BF-423D-A4F4-E7FBC3063103}"/>
              </a:ext>
            </a:extLst>
          </p:cNvPr>
          <p:cNvGraphicFramePr>
            <a:graphicFrameLocks noGrp="1"/>
          </p:cNvGraphicFramePr>
          <p:nvPr>
            <p:ph idx="1"/>
            <p:extLst>
              <p:ext uri="{D42A27DB-BD31-4B8C-83A1-F6EECF244321}">
                <p14:modId xmlns:p14="http://schemas.microsoft.com/office/powerpoint/2010/main" val="894545708"/>
              </p:ext>
            </p:extLst>
          </p:nvPr>
        </p:nvGraphicFramePr>
        <p:xfrm>
          <a:off x="464233" y="2464242"/>
          <a:ext cx="6935372" cy="2727466"/>
        </p:xfrm>
        <a:graphic>
          <a:graphicData uri="http://schemas.openxmlformats.org/drawingml/2006/table">
            <a:tbl>
              <a:tblPr/>
              <a:tblGrid>
                <a:gridCol w="1758462">
                  <a:extLst>
                    <a:ext uri="{9D8B030D-6E8A-4147-A177-3AD203B41FA5}">
                      <a16:colId xmlns:a16="http://schemas.microsoft.com/office/drawing/2014/main" val="1977078028"/>
                    </a:ext>
                  </a:extLst>
                </a:gridCol>
                <a:gridCol w="1308296">
                  <a:extLst>
                    <a:ext uri="{9D8B030D-6E8A-4147-A177-3AD203B41FA5}">
                      <a16:colId xmlns:a16="http://schemas.microsoft.com/office/drawing/2014/main" val="3702395182"/>
                    </a:ext>
                  </a:extLst>
                </a:gridCol>
                <a:gridCol w="2134771">
                  <a:extLst>
                    <a:ext uri="{9D8B030D-6E8A-4147-A177-3AD203B41FA5}">
                      <a16:colId xmlns:a16="http://schemas.microsoft.com/office/drawing/2014/main" val="2539207788"/>
                    </a:ext>
                  </a:extLst>
                </a:gridCol>
                <a:gridCol w="1733843">
                  <a:extLst>
                    <a:ext uri="{9D8B030D-6E8A-4147-A177-3AD203B41FA5}">
                      <a16:colId xmlns:a16="http://schemas.microsoft.com/office/drawing/2014/main" val="2506636576"/>
                    </a:ext>
                  </a:extLst>
                </a:gridCol>
              </a:tblGrid>
              <a:tr h="954613">
                <a:tc>
                  <a:txBody>
                    <a:bodyPr/>
                    <a:lstStyle/>
                    <a:p>
                      <a:pPr algn="l" rtl="0" fontAlgn="base"/>
                      <a:r>
                        <a:rPr lang="en-GB" b="1" i="0">
                          <a:solidFill>
                            <a:srgbClr val="FFFFFF"/>
                          </a:solidFill>
                          <a:effectLst/>
                          <a:latin typeface="Calibri" panose="020F0502020204030204" pitchFamily="34" charset="0"/>
                        </a:rPr>
                        <a:t>THOUGHT​</a:t>
                      </a:r>
                      <a:endParaRPr lang="en-GB" b="1" i="0">
                        <a:solidFill>
                          <a:srgbClr val="FFFFFF"/>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9782" cap="flat" cmpd="sng" algn="ctr">
                      <a:solidFill>
                        <a:srgbClr val="FFFFFF"/>
                      </a:solidFill>
                      <a:prstDash val="solid"/>
                      <a:round/>
                      <a:headEnd type="none" w="med" len="med"/>
                      <a:tailEnd type="none" w="med" len="med"/>
                    </a:lnT>
                    <a:lnB w="29366" cap="flat" cmpd="sng" algn="ctr">
                      <a:solidFill>
                        <a:srgbClr val="FFFFFF"/>
                      </a:solidFill>
                      <a:prstDash val="solid"/>
                      <a:round/>
                      <a:headEnd type="none" w="med" len="med"/>
                      <a:tailEnd type="none" w="med" len="med"/>
                    </a:lnB>
                    <a:solidFill>
                      <a:srgbClr val="4F81BD"/>
                    </a:solidFill>
                  </a:tcPr>
                </a:tc>
                <a:tc>
                  <a:txBody>
                    <a:bodyPr/>
                    <a:lstStyle/>
                    <a:p>
                      <a:pPr algn="l" rtl="0" fontAlgn="base"/>
                      <a:r>
                        <a:rPr lang="en-GB" b="1" i="0">
                          <a:solidFill>
                            <a:srgbClr val="FFFFFF"/>
                          </a:solidFill>
                          <a:effectLst/>
                          <a:latin typeface="Calibri" panose="020F0502020204030204" pitchFamily="34" charset="0"/>
                        </a:rPr>
                        <a:t>FEELING​</a:t>
                      </a:r>
                      <a:endParaRPr lang="en-GB" b="1" i="0">
                        <a:solidFill>
                          <a:srgbClr val="FFFFFF"/>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9782" cap="flat" cmpd="sng" algn="ctr">
                      <a:solidFill>
                        <a:srgbClr val="FFFFFF"/>
                      </a:solidFill>
                      <a:prstDash val="solid"/>
                      <a:round/>
                      <a:headEnd type="none" w="med" len="med"/>
                      <a:tailEnd type="none" w="med" len="med"/>
                    </a:lnT>
                    <a:lnB w="29366" cap="flat" cmpd="sng" algn="ctr">
                      <a:solidFill>
                        <a:srgbClr val="FFFFFF"/>
                      </a:solidFill>
                      <a:prstDash val="solid"/>
                      <a:round/>
                      <a:headEnd type="none" w="med" len="med"/>
                      <a:tailEnd type="none" w="med" len="med"/>
                    </a:lnB>
                    <a:solidFill>
                      <a:srgbClr val="4F81BD"/>
                    </a:solidFill>
                  </a:tcPr>
                </a:tc>
                <a:tc>
                  <a:txBody>
                    <a:bodyPr/>
                    <a:lstStyle/>
                    <a:p>
                      <a:pPr algn="l" rtl="0" fontAlgn="base"/>
                      <a:r>
                        <a:rPr lang="en-GB" b="1" i="0">
                          <a:solidFill>
                            <a:srgbClr val="FFFFFF"/>
                          </a:solidFill>
                          <a:effectLst/>
                          <a:latin typeface="Calibri" panose="020F0502020204030204" pitchFamily="34" charset="0"/>
                        </a:rPr>
                        <a:t>BODILY SENSATIONS​</a:t>
                      </a:r>
                      <a:endParaRPr lang="en-GB" b="1" i="0">
                        <a:solidFill>
                          <a:srgbClr val="FFFFFF"/>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9782" cap="flat" cmpd="sng" algn="ctr">
                      <a:solidFill>
                        <a:srgbClr val="FFFFFF"/>
                      </a:solidFill>
                      <a:prstDash val="solid"/>
                      <a:round/>
                      <a:headEnd type="none" w="med" len="med"/>
                      <a:tailEnd type="none" w="med" len="med"/>
                    </a:lnT>
                    <a:lnB w="29366" cap="flat" cmpd="sng" algn="ctr">
                      <a:solidFill>
                        <a:srgbClr val="FFFFFF"/>
                      </a:solidFill>
                      <a:prstDash val="solid"/>
                      <a:round/>
                      <a:headEnd type="none" w="med" len="med"/>
                      <a:tailEnd type="none" w="med" len="med"/>
                    </a:lnB>
                    <a:solidFill>
                      <a:srgbClr val="4F81BD"/>
                    </a:solidFill>
                  </a:tcPr>
                </a:tc>
                <a:tc>
                  <a:txBody>
                    <a:bodyPr/>
                    <a:lstStyle/>
                    <a:p>
                      <a:pPr algn="l" rtl="0" fontAlgn="base"/>
                      <a:r>
                        <a:rPr lang="en-GB" b="1" i="0">
                          <a:solidFill>
                            <a:srgbClr val="FFFFFF"/>
                          </a:solidFill>
                          <a:effectLst/>
                          <a:latin typeface="Calibri" panose="020F0502020204030204" pitchFamily="34" charset="0"/>
                        </a:rPr>
                        <a:t>BEHAVIOUR​</a:t>
                      </a:r>
                      <a:endParaRPr lang="en-GB" b="1" i="0">
                        <a:solidFill>
                          <a:srgbClr val="FFFFFF"/>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9782" cap="flat" cmpd="sng" algn="ctr">
                      <a:solidFill>
                        <a:srgbClr val="FFFFFF"/>
                      </a:solidFill>
                      <a:prstDash val="solid"/>
                      <a:round/>
                      <a:headEnd type="none" w="med" len="med"/>
                      <a:tailEnd type="none" w="med" len="med"/>
                    </a:lnT>
                    <a:lnB w="29366"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142197928"/>
                  </a:ext>
                </a:extLst>
              </a:tr>
              <a:tr h="1772853">
                <a:tc>
                  <a:txBody>
                    <a:bodyPr/>
                    <a:lstStyle/>
                    <a:p>
                      <a:pPr algn="l" rtl="0" fontAlgn="base"/>
                      <a:r>
                        <a:rPr lang="en-US" b="0" i="0">
                          <a:solidFill>
                            <a:srgbClr val="FF0000"/>
                          </a:solidFill>
                          <a:effectLst/>
                          <a:latin typeface="Calibri" panose="020F0502020204030204" pitchFamily="34" charset="0"/>
                        </a:rPr>
                        <a:t>The dog has knocked               something over again</a:t>
                      </a:r>
                      <a:r>
                        <a:rPr lang="en-US" b="0" i="0">
                          <a:solidFill>
                            <a:srgbClr val="000000"/>
                          </a:solidFill>
                          <a:effectLst/>
                          <a:latin typeface="Calibri" panose="020F0502020204030204" pitchFamily="34" charset="0"/>
                        </a:rPr>
                        <a:t>​</a:t>
                      </a:r>
                      <a:endParaRPr lang="en-US" b="0" i="0">
                        <a:solidFill>
                          <a:srgbClr val="000000"/>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29366" cap="flat" cmpd="sng" algn="ctr">
                      <a:solidFill>
                        <a:srgbClr val="FFFFFF"/>
                      </a:solidFill>
                      <a:prstDash val="solid"/>
                      <a:round/>
                      <a:headEnd type="none" w="med" len="med"/>
                      <a:tailEnd type="none" w="med" len="med"/>
                    </a:lnT>
                    <a:lnB w="9782" cap="flat" cmpd="sng" algn="ctr">
                      <a:solidFill>
                        <a:srgbClr val="FFFFFF"/>
                      </a:solidFill>
                      <a:prstDash val="solid"/>
                      <a:round/>
                      <a:headEnd type="none" w="med" len="med"/>
                      <a:tailEnd type="none" w="med" len="med"/>
                    </a:lnB>
                    <a:solidFill>
                      <a:srgbClr val="D0D8E8"/>
                    </a:solidFill>
                  </a:tcPr>
                </a:tc>
                <a:tc>
                  <a:txBody>
                    <a:bodyPr/>
                    <a:lstStyle/>
                    <a:p>
                      <a:pPr algn="l" rtl="0" fontAlgn="base"/>
                      <a:r>
                        <a:rPr lang="en-GB" b="0" i="0">
                          <a:solidFill>
                            <a:srgbClr val="000000"/>
                          </a:solidFill>
                          <a:effectLst/>
                          <a:latin typeface="Calibri" panose="020F0502020204030204" pitchFamily="34" charset="0"/>
                        </a:rPr>
                        <a:t>Annoyed​</a:t>
                      </a:r>
                      <a:endParaRPr lang="en-GB" b="0" i="0">
                        <a:solidFill>
                          <a:srgbClr val="000000"/>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29366" cap="flat" cmpd="sng" algn="ctr">
                      <a:solidFill>
                        <a:srgbClr val="FFFFFF"/>
                      </a:solidFill>
                      <a:prstDash val="solid"/>
                      <a:round/>
                      <a:headEnd type="none" w="med" len="med"/>
                      <a:tailEnd type="none" w="med" len="med"/>
                    </a:lnT>
                    <a:lnB w="9782" cap="flat" cmpd="sng" algn="ctr">
                      <a:solidFill>
                        <a:srgbClr val="FFFFFF"/>
                      </a:solidFill>
                      <a:prstDash val="solid"/>
                      <a:round/>
                      <a:headEnd type="none" w="med" len="med"/>
                      <a:tailEnd type="none" w="med" len="med"/>
                    </a:lnB>
                    <a:solidFill>
                      <a:srgbClr val="D0D8E8"/>
                    </a:solidFill>
                  </a:tcPr>
                </a:tc>
                <a:tc>
                  <a:txBody>
                    <a:bodyPr/>
                    <a:lstStyle/>
                    <a:p>
                      <a:pPr algn="l" rtl="0" fontAlgn="base"/>
                      <a:r>
                        <a:rPr lang="en-GB" b="0" i="0">
                          <a:solidFill>
                            <a:srgbClr val="000000"/>
                          </a:solidFill>
                          <a:effectLst/>
                          <a:latin typeface="Calibri" panose="020F0502020204030204" pitchFamily="34" charset="0"/>
                        </a:rPr>
                        <a:t>Exhausted​</a:t>
                      </a:r>
                      <a:endParaRPr lang="en-GB" b="0" i="0">
                        <a:solidFill>
                          <a:srgbClr val="000000"/>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29366" cap="flat" cmpd="sng" algn="ctr">
                      <a:solidFill>
                        <a:srgbClr val="FFFFFF"/>
                      </a:solidFill>
                      <a:prstDash val="solid"/>
                      <a:round/>
                      <a:headEnd type="none" w="med" len="med"/>
                      <a:tailEnd type="none" w="med" len="med"/>
                    </a:lnT>
                    <a:lnB w="9782" cap="flat" cmpd="sng" algn="ctr">
                      <a:solidFill>
                        <a:srgbClr val="FFFFFF"/>
                      </a:solidFill>
                      <a:prstDash val="solid"/>
                      <a:round/>
                      <a:headEnd type="none" w="med" len="med"/>
                      <a:tailEnd type="none" w="med" len="med"/>
                    </a:lnB>
                    <a:solidFill>
                      <a:srgbClr val="D0D8E8"/>
                    </a:solidFill>
                  </a:tcPr>
                </a:tc>
                <a:tc>
                  <a:txBody>
                    <a:bodyPr/>
                    <a:lstStyle/>
                    <a:p>
                      <a:pPr algn="l" rtl="0" fontAlgn="base"/>
                      <a:r>
                        <a:rPr lang="en-US" b="0" i="0">
                          <a:solidFill>
                            <a:srgbClr val="000000"/>
                          </a:solidFill>
                          <a:effectLst/>
                          <a:latin typeface="Calibri" panose="020F0502020204030204" pitchFamily="34" charset="0"/>
                        </a:rPr>
                        <a:t>Roll over and go back to sleep​</a:t>
                      </a:r>
                      <a:endParaRPr lang="en-US" b="0" i="0">
                        <a:solidFill>
                          <a:srgbClr val="000000"/>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29366" cap="flat" cmpd="sng" algn="ctr">
                      <a:solidFill>
                        <a:srgbClr val="FFFFFF"/>
                      </a:solidFill>
                      <a:prstDash val="solid"/>
                      <a:round/>
                      <a:headEnd type="none" w="med" len="med"/>
                      <a:tailEnd type="none" w="med" len="med"/>
                    </a:lnT>
                    <a:lnB w="9782"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930097515"/>
                  </a:ext>
                </a:extLst>
              </a:tr>
            </a:tbl>
          </a:graphicData>
        </a:graphic>
      </p:graphicFrame>
    </p:spTree>
    <p:extLst>
      <p:ext uri="{BB962C8B-B14F-4D97-AF65-F5344CB8AC3E}">
        <p14:creationId xmlns:p14="http://schemas.microsoft.com/office/powerpoint/2010/main" val="86853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25C4-9C98-496B-9217-7687CCEF7AF6}"/>
              </a:ext>
            </a:extLst>
          </p:cNvPr>
          <p:cNvSpPr>
            <a:spLocks noGrp="1"/>
          </p:cNvSpPr>
          <p:nvPr>
            <p:ph type="title"/>
          </p:nvPr>
        </p:nvSpPr>
        <p:spPr/>
        <p:txBody>
          <a:bodyPr/>
          <a:lstStyle/>
          <a:p>
            <a:r>
              <a:rPr lang="en-GB"/>
              <a:t>Hearing a loud noise in the night – Scenario 2</a:t>
            </a:r>
          </a:p>
        </p:txBody>
      </p:sp>
      <p:graphicFrame>
        <p:nvGraphicFramePr>
          <p:cNvPr id="4" name="Content Placeholder 3">
            <a:extLst>
              <a:ext uri="{FF2B5EF4-FFF2-40B4-BE49-F238E27FC236}">
                <a16:creationId xmlns:a16="http://schemas.microsoft.com/office/drawing/2014/main" id="{BF6746AF-0C4F-4933-A60F-039D93FA38BF}"/>
              </a:ext>
            </a:extLst>
          </p:cNvPr>
          <p:cNvGraphicFramePr>
            <a:graphicFrameLocks noGrp="1"/>
          </p:cNvGraphicFramePr>
          <p:nvPr>
            <p:ph idx="1"/>
            <p:extLst>
              <p:ext uri="{D42A27DB-BD31-4B8C-83A1-F6EECF244321}">
                <p14:modId xmlns:p14="http://schemas.microsoft.com/office/powerpoint/2010/main" val="2260381998"/>
              </p:ext>
            </p:extLst>
          </p:nvPr>
        </p:nvGraphicFramePr>
        <p:xfrm>
          <a:off x="277709" y="2514600"/>
          <a:ext cx="7262574" cy="2413001"/>
        </p:xfrm>
        <a:graphic>
          <a:graphicData uri="http://schemas.openxmlformats.org/drawingml/2006/table">
            <a:tbl>
              <a:tblPr/>
              <a:tblGrid>
                <a:gridCol w="2016998">
                  <a:extLst>
                    <a:ext uri="{9D8B030D-6E8A-4147-A177-3AD203B41FA5}">
                      <a16:colId xmlns:a16="http://schemas.microsoft.com/office/drawing/2014/main" val="2460056303"/>
                    </a:ext>
                  </a:extLst>
                </a:gridCol>
                <a:gridCol w="1390044">
                  <a:extLst>
                    <a:ext uri="{9D8B030D-6E8A-4147-A177-3AD203B41FA5}">
                      <a16:colId xmlns:a16="http://schemas.microsoft.com/office/drawing/2014/main" val="4101194543"/>
                    </a:ext>
                  </a:extLst>
                </a:gridCol>
                <a:gridCol w="2112812">
                  <a:extLst>
                    <a:ext uri="{9D8B030D-6E8A-4147-A177-3AD203B41FA5}">
                      <a16:colId xmlns:a16="http://schemas.microsoft.com/office/drawing/2014/main" val="2946410553"/>
                    </a:ext>
                  </a:extLst>
                </a:gridCol>
                <a:gridCol w="1742720">
                  <a:extLst>
                    <a:ext uri="{9D8B030D-6E8A-4147-A177-3AD203B41FA5}">
                      <a16:colId xmlns:a16="http://schemas.microsoft.com/office/drawing/2014/main" val="584029532"/>
                    </a:ext>
                  </a:extLst>
                </a:gridCol>
              </a:tblGrid>
              <a:tr h="844550">
                <a:tc>
                  <a:txBody>
                    <a:bodyPr/>
                    <a:lstStyle/>
                    <a:p>
                      <a:pPr algn="l" rtl="0" fontAlgn="base"/>
                      <a:r>
                        <a:rPr lang="en-GB" b="1" i="0">
                          <a:solidFill>
                            <a:srgbClr val="FFFFFF"/>
                          </a:solidFill>
                          <a:effectLst/>
                          <a:latin typeface="Calibri" panose="020F0502020204030204" pitchFamily="34" charset="0"/>
                        </a:rPr>
                        <a:t>THOUGHT​</a:t>
                      </a:r>
                      <a:endParaRPr lang="en-GB" b="1" i="0">
                        <a:solidFill>
                          <a:srgbClr val="FFFFFF"/>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9782" cap="flat" cmpd="sng" algn="ctr">
                      <a:solidFill>
                        <a:srgbClr val="FFFFFF"/>
                      </a:solidFill>
                      <a:prstDash val="solid"/>
                      <a:round/>
                      <a:headEnd type="none" w="med" len="med"/>
                      <a:tailEnd type="none" w="med" len="med"/>
                    </a:lnT>
                    <a:lnB w="29366" cap="flat" cmpd="sng" algn="ctr">
                      <a:solidFill>
                        <a:srgbClr val="FFFFFF"/>
                      </a:solidFill>
                      <a:prstDash val="solid"/>
                      <a:round/>
                      <a:headEnd type="none" w="med" len="med"/>
                      <a:tailEnd type="none" w="med" len="med"/>
                    </a:lnB>
                    <a:solidFill>
                      <a:srgbClr val="4F81BD"/>
                    </a:solidFill>
                  </a:tcPr>
                </a:tc>
                <a:tc>
                  <a:txBody>
                    <a:bodyPr/>
                    <a:lstStyle/>
                    <a:p>
                      <a:pPr algn="l" rtl="0" fontAlgn="base"/>
                      <a:r>
                        <a:rPr lang="en-GB" b="1" i="0">
                          <a:solidFill>
                            <a:srgbClr val="FFFFFF"/>
                          </a:solidFill>
                          <a:effectLst/>
                          <a:latin typeface="Calibri" panose="020F0502020204030204" pitchFamily="34" charset="0"/>
                        </a:rPr>
                        <a:t>FEELING​</a:t>
                      </a:r>
                      <a:endParaRPr lang="en-GB" b="1" i="0">
                        <a:solidFill>
                          <a:srgbClr val="FFFFFF"/>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9782" cap="flat" cmpd="sng" algn="ctr">
                      <a:solidFill>
                        <a:srgbClr val="FFFFFF"/>
                      </a:solidFill>
                      <a:prstDash val="solid"/>
                      <a:round/>
                      <a:headEnd type="none" w="med" len="med"/>
                      <a:tailEnd type="none" w="med" len="med"/>
                    </a:lnT>
                    <a:lnB w="29366" cap="flat" cmpd="sng" algn="ctr">
                      <a:solidFill>
                        <a:srgbClr val="FFFFFF"/>
                      </a:solidFill>
                      <a:prstDash val="solid"/>
                      <a:round/>
                      <a:headEnd type="none" w="med" len="med"/>
                      <a:tailEnd type="none" w="med" len="med"/>
                    </a:lnB>
                    <a:solidFill>
                      <a:srgbClr val="4F81BD"/>
                    </a:solidFill>
                  </a:tcPr>
                </a:tc>
                <a:tc>
                  <a:txBody>
                    <a:bodyPr/>
                    <a:lstStyle/>
                    <a:p>
                      <a:pPr algn="l" rtl="0" fontAlgn="base"/>
                      <a:r>
                        <a:rPr lang="en-GB" b="1" i="0">
                          <a:solidFill>
                            <a:srgbClr val="FFFFFF"/>
                          </a:solidFill>
                          <a:effectLst/>
                          <a:latin typeface="Calibri" panose="020F0502020204030204" pitchFamily="34" charset="0"/>
                        </a:rPr>
                        <a:t>BODILY SENSATIONS​</a:t>
                      </a:r>
                      <a:endParaRPr lang="en-GB" b="1" i="0">
                        <a:solidFill>
                          <a:srgbClr val="FFFFFF"/>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9782" cap="flat" cmpd="sng" algn="ctr">
                      <a:solidFill>
                        <a:srgbClr val="FFFFFF"/>
                      </a:solidFill>
                      <a:prstDash val="solid"/>
                      <a:round/>
                      <a:headEnd type="none" w="med" len="med"/>
                      <a:tailEnd type="none" w="med" len="med"/>
                    </a:lnT>
                    <a:lnB w="29366" cap="flat" cmpd="sng" algn="ctr">
                      <a:solidFill>
                        <a:srgbClr val="FFFFFF"/>
                      </a:solidFill>
                      <a:prstDash val="solid"/>
                      <a:round/>
                      <a:headEnd type="none" w="med" len="med"/>
                      <a:tailEnd type="none" w="med" len="med"/>
                    </a:lnB>
                    <a:solidFill>
                      <a:srgbClr val="4F81BD"/>
                    </a:solidFill>
                  </a:tcPr>
                </a:tc>
                <a:tc>
                  <a:txBody>
                    <a:bodyPr/>
                    <a:lstStyle/>
                    <a:p>
                      <a:pPr algn="l" rtl="0" fontAlgn="base"/>
                      <a:r>
                        <a:rPr lang="en-GB" b="1" i="0">
                          <a:solidFill>
                            <a:srgbClr val="FFFFFF"/>
                          </a:solidFill>
                          <a:effectLst/>
                          <a:latin typeface="Calibri" panose="020F0502020204030204" pitchFamily="34" charset="0"/>
                        </a:rPr>
                        <a:t>BEHAVIOUR​</a:t>
                      </a:r>
                      <a:endParaRPr lang="en-GB" b="1" i="0">
                        <a:solidFill>
                          <a:srgbClr val="FFFFFF"/>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9782" cap="flat" cmpd="sng" algn="ctr">
                      <a:solidFill>
                        <a:srgbClr val="FFFFFF"/>
                      </a:solidFill>
                      <a:prstDash val="solid"/>
                      <a:round/>
                      <a:headEnd type="none" w="med" len="med"/>
                      <a:tailEnd type="none" w="med" len="med"/>
                    </a:lnT>
                    <a:lnB w="29366"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504054862"/>
                  </a:ext>
                </a:extLst>
              </a:tr>
              <a:tr h="1568451">
                <a:tc>
                  <a:txBody>
                    <a:bodyPr/>
                    <a:lstStyle/>
                    <a:p>
                      <a:pPr algn="l" rtl="0" fontAlgn="base"/>
                      <a:r>
                        <a:rPr lang="en-US" b="0" i="0">
                          <a:solidFill>
                            <a:srgbClr val="FF0000"/>
                          </a:solidFill>
                          <a:effectLst/>
                          <a:latin typeface="Calibri" panose="020F0502020204030204" pitchFamily="34" charset="0"/>
                        </a:rPr>
                        <a:t>Someone’s broken into the house; we’re being burgled</a:t>
                      </a:r>
                      <a:r>
                        <a:rPr lang="en-US" b="0" i="0">
                          <a:solidFill>
                            <a:srgbClr val="000000"/>
                          </a:solidFill>
                          <a:effectLst/>
                          <a:latin typeface="Calibri" panose="020F0502020204030204" pitchFamily="34" charset="0"/>
                        </a:rPr>
                        <a:t>​</a:t>
                      </a:r>
                      <a:endParaRPr lang="en-US" b="0" i="0">
                        <a:solidFill>
                          <a:srgbClr val="000000"/>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29366" cap="flat" cmpd="sng" algn="ctr">
                      <a:solidFill>
                        <a:srgbClr val="FFFFFF"/>
                      </a:solidFill>
                      <a:prstDash val="solid"/>
                      <a:round/>
                      <a:headEnd type="none" w="med" len="med"/>
                      <a:tailEnd type="none" w="med" len="med"/>
                    </a:lnT>
                    <a:lnB w="9782" cap="flat" cmpd="sng" algn="ctr">
                      <a:solidFill>
                        <a:srgbClr val="FFFFFF"/>
                      </a:solidFill>
                      <a:prstDash val="solid"/>
                      <a:round/>
                      <a:headEnd type="none" w="med" len="med"/>
                      <a:tailEnd type="none" w="med" len="med"/>
                    </a:lnB>
                    <a:solidFill>
                      <a:srgbClr val="D0D8E8"/>
                    </a:solidFill>
                  </a:tcPr>
                </a:tc>
                <a:tc>
                  <a:txBody>
                    <a:bodyPr/>
                    <a:lstStyle/>
                    <a:p>
                      <a:pPr algn="l" rtl="0" fontAlgn="base"/>
                      <a:r>
                        <a:rPr lang="en-GB" b="0" i="0">
                          <a:solidFill>
                            <a:srgbClr val="000000"/>
                          </a:solidFill>
                          <a:effectLst/>
                          <a:latin typeface="Calibri" panose="020F0502020204030204" pitchFamily="34" charset="0"/>
                        </a:rPr>
                        <a:t>Scared​</a:t>
                      </a:r>
                      <a:endParaRPr lang="en-GB" b="0" i="0">
                        <a:solidFill>
                          <a:srgbClr val="000000"/>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29366" cap="flat" cmpd="sng" algn="ctr">
                      <a:solidFill>
                        <a:srgbClr val="FFFFFF"/>
                      </a:solidFill>
                      <a:prstDash val="solid"/>
                      <a:round/>
                      <a:headEnd type="none" w="med" len="med"/>
                      <a:tailEnd type="none" w="med" len="med"/>
                    </a:lnT>
                    <a:lnB w="9782" cap="flat" cmpd="sng" algn="ctr">
                      <a:solidFill>
                        <a:srgbClr val="FFFFFF"/>
                      </a:solidFill>
                      <a:prstDash val="solid"/>
                      <a:round/>
                      <a:headEnd type="none" w="med" len="med"/>
                      <a:tailEnd type="none" w="med" len="med"/>
                    </a:lnB>
                    <a:solidFill>
                      <a:srgbClr val="D0D8E8"/>
                    </a:solidFill>
                  </a:tcPr>
                </a:tc>
                <a:tc>
                  <a:txBody>
                    <a:bodyPr/>
                    <a:lstStyle/>
                    <a:p>
                      <a:pPr algn="l" rtl="0" fontAlgn="base"/>
                      <a:r>
                        <a:rPr lang="en-US" b="0" i="0">
                          <a:solidFill>
                            <a:srgbClr val="000000"/>
                          </a:solidFill>
                          <a:effectLst/>
                          <a:latin typeface="Calibri" panose="020F0502020204030204" pitchFamily="34" charset="0"/>
                        </a:rPr>
                        <a:t>Increased heart rate, sweating, very alert​</a:t>
                      </a:r>
                      <a:endParaRPr lang="en-US" b="0" i="0">
                        <a:solidFill>
                          <a:srgbClr val="000000"/>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29366" cap="flat" cmpd="sng" algn="ctr">
                      <a:solidFill>
                        <a:srgbClr val="FFFFFF"/>
                      </a:solidFill>
                      <a:prstDash val="solid"/>
                      <a:round/>
                      <a:headEnd type="none" w="med" len="med"/>
                      <a:tailEnd type="none" w="med" len="med"/>
                    </a:lnT>
                    <a:lnB w="9782" cap="flat" cmpd="sng" algn="ctr">
                      <a:solidFill>
                        <a:srgbClr val="FFFFFF"/>
                      </a:solidFill>
                      <a:prstDash val="solid"/>
                      <a:round/>
                      <a:headEnd type="none" w="med" len="med"/>
                      <a:tailEnd type="none" w="med" len="med"/>
                    </a:lnB>
                    <a:solidFill>
                      <a:srgbClr val="D0D8E8"/>
                    </a:solidFill>
                  </a:tcPr>
                </a:tc>
                <a:tc>
                  <a:txBody>
                    <a:bodyPr/>
                    <a:lstStyle/>
                    <a:p>
                      <a:pPr algn="l" rtl="0" fontAlgn="base"/>
                      <a:r>
                        <a:rPr lang="en-US" b="0" i="0">
                          <a:solidFill>
                            <a:srgbClr val="000000"/>
                          </a:solidFill>
                          <a:effectLst/>
                          <a:latin typeface="Calibri" panose="020F0502020204030204" pitchFamily="34" charset="0"/>
                        </a:rPr>
                        <a:t>Hide upstairs, call the police​</a:t>
                      </a:r>
                      <a:endParaRPr lang="en-US" b="0" i="0">
                        <a:solidFill>
                          <a:srgbClr val="000000"/>
                        </a:solidFill>
                        <a:effectLst/>
                      </a:endParaRPr>
                    </a:p>
                  </a:txBody>
                  <a:tcPr>
                    <a:lnL w="9782" cap="flat" cmpd="sng" algn="ctr">
                      <a:solidFill>
                        <a:srgbClr val="FFFFFF"/>
                      </a:solidFill>
                      <a:prstDash val="solid"/>
                      <a:round/>
                      <a:headEnd type="none" w="med" len="med"/>
                      <a:tailEnd type="none" w="med" len="med"/>
                    </a:lnL>
                    <a:lnR w="9782" cap="flat" cmpd="sng" algn="ctr">
                      <a:solidFill>
                        <a:srgbClr val="FFFFFF"/>
                      </a:solidFill>
                      <a:prstDash val="solid"/>
                      <a:round/>
                      <a:headEnd type="none" w="med" len="med"/>
                      <a:tailEnd type="none" w="med" len="med"/>
                    </a:lnR>
                    <a:lnT w="29366" cap="flat" cmpd="sng" algn="ctr">
                      <a:solidFill>
                        <a:srgbClr val="FFFFFF"/>
                      </a:solidFill>
                      <a:prstDash val="solid"/>
                      <a:round/>
                      <a:headEnd type="none" w="med" len="med"/>
                      <a:tailEnd type="none" w="med" len="med"/>
                    </a:lnT>
                    <a:lnB w="9782"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431144458"/>
                  </a:ext>
                </a:extLst>
              </a:tr>
            </a:tbl>
          </a:graphicData>
        </a:graphic>
      </p:graphicFrame>
    </p:spTree>
    <p:extLst>
      <p:ext uri="{BB962C8B-B14F-4D97-AF65-F5344CB8AC3E}">
        <p14:creationId xmlns:p14="http://schemas.microsoft.com/office/powerpoint/2010/main" val="1464787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AF4C-3302-4938-B864-65FE35779BF5}"/>
              </a:ext>
            </a:extLst>
          </p:cNvPr>
          <p:cNvSpPr>
            <a:spLocks noGrp="1"/>
          </p:cNvSpPr>
          <p:nvPr>
            <p:ph type="title"/>
          </p:nvPr>
        </p:nvSpPr>
        <p:spPr>
          <a:xfrm>
            <a:off x="362117" y="426943"/>
            <a:ext cx="6779347" cy="936104"/>
          </a:xfrm>
        </p:spPr>
        <p:txBody>
          <a:bodyPr>
            <a:normAutofit/>
          </a:bodyPr>
          <a:lstStyle/>
          <a:p>
            <a:r>
              <a:rPr lang="en-GB"/>
              <a:t>Possible interpretations</a:t>
            </a:r>
          </a:p>
        </p:txBody>
      </p:sp>
      <p:sp>
        <p:nvSpPr>
          <p:cNvPr id="3" name="Content Placeholder 2">
            <a:extLst>
              <a:ext uri="{FF2B5EF4-FFF2-40B4-BE49-F238E27FC236}">
                <a16:creationId xmlns:a16="http://schemas.microsoft.com/office/drawing/2014/main" id="{4EDE77F5-4F18-4034-A5FE-5EF684D456D8}"/>
              </a:ext>
            </a:extLst>
          </p:cNvPr>
          <p:cNvSpPr>
            <a:spLocks noGrp="1"/>
          </p:cNvSpPr>
          <p:nvPr>
            <p:ph idx="1"/>
          </p:nvPr>
        </p:nvSpPr>
        <p:spPr>
          <a:xfrm>
            <a:off x="914399" y="1606521"/>
            <a:ext cx="6227065" cy="4824536"/>
          </a:xfrm>
        </p:spPr>
        <p:txBody>
          <a:bodyPr anchor="t">
            <a:normAutofit/>
          </a:bodyPr>
          <a:lstStyle/>
          <a:p>
            <a:pPr marL="0" lvl="0" indent="0">
              <a:buNone/>
            </a:pPr>
            <a:endParaRPr lang="en-GB" sz="2400" i="1">
              <a:solidFill>
                <a:srgbClr val="000000"/>
              </a:solidFill>
              <a:cs typeface="Arial" panose="020B0604020202020204" pitchFamily="34" charset="0"/>
            </a:endParaRPr>
          </a:p>
          <a:p>
            <a:pPr marL="0" indent="0">
              <a:buNone/>
            </a:pPr>
            <a:r>
              <a:rPr lang="en-GB" sz="2800" i="1">
                <a:solidFill>
                  <a:schemeClr val="bg1"/>
                </a:solidFill>
                <a:cs typeface="Arial" panose="020B0604020202020204" pitchFamily="34" charset="0"/>
              </a:rPr>
              <a:t>‘</a:t>
            </a:r>
            <a:r>
              <a:rPr lang="en-US" sz="2800" i="1">
                <a:solidFill>
                  <a:schemeClr val="bg1"/>
                </a:solidFill>
                <a:cs typeface="Arial" panose="020B0604020202020204" pitchFamily="34" charset="0"/>
              </a:rPr>
              <a:t>The dog has knocked something over again​</a:t>
            </a:r>
            <a:r>
              <a:rPr lang="en-GB" sz="2800" i="1">
                <a:solidFill>
                  <a:schemeClr val="bg1"/>
                </a:solidFill>
                <a:cs typeface="Arial" panose="020B0604020202020204" pitchFamily="34" charset="0"/>
              </a:rPr>
              <a:t>’</a:t>
            </a:r>
            <a:endParaRPr lang="en-GB" sz="2400" i="1">
              <a:solidFill>
                <a:srgbClr val="000000"/>
              </a:solidFill>
              <a:cs typeface="Arial" panose="020B0604020202020204" pitchFamily="34" charset="0"/>
            </a:endParaRPr>
          </a:p>
          <a:p>
            <a:pPr marL="0" lvl="0" indent="0">
              <a:buNone/>
            </a:pPr>
            <a:endParaRPr lang="en-GB" sz="2400" i="1">
              <a:solidFill>
                <a:srgbClr val="000000"/>
              </a:solidFill>
              <a:cs typeface="Arial" panose="020B0604020202020204" pitchFamily="34" charset="0"/>
            </a:endParaRPr>
          </a:p>
          <a:p>
            <a:pPr marL="0" lvl="0" indent="0">
              <a:buNone/>
            </a:pPr>
            <a:r>
              <a:rPr lang="en-GB" sz="2400" i="1">
                <a:solidFill>
                  <a:srgbClr val="000000"/>
                </a:solidFill>
                <a:cs typeface="Arial" panose="020B0604020202020204" pitchFamily="34" charset="0"/>
              </a:rPr>
              <a:t>Or </a:t>
            </a:r>
          </a:p>
          <a:p>
            <a:pPr marL="0" lvl="0" indent="0">
              <a:buNone/>
            </a:pPr>
            <a:endParaRPr lang="en-GB" sz="2400" i="1">
              <a:solidFill>
                <a:srgbClr val="000000"/>
              </a:solidFill>
              <a:cs typeface="Arial" panose="020B0604020202020204" pitchFamily="34" charset="0"/>
            </a:endParaRPr>
          </a:p>
          <a:p>
            <a:pPr marL="0" indent="0">
              <a:buNone/>
            </a:pPr>
            <a:r>
              <a:rPr lang="en-GB" sz="2800" i="1">
                <a:solidFill>
                  <a:schemeClr val="bg1"/>
                </a:solidFill>
                <a:cs typeface="Arial" panose="020B0604020202020204" pitchFamily="34" charset="0"/>
              </a:rPr>
              <a:t>‘</a:t>
            </a:r>
            <a:r>
              <a:rPr lang="en-US" sz="2800" i="1">
                <a:solidFill>
                  <a:schemeClr val="bg1"/>
                </a:solidFill>
                <a:cs typeface="Arial" panose="020B0604020202020204" pitchFamily="34" charset="0"/>
              </a:rPr>
              <a:t>Someone’s broken into the house; we’re being burgled​​</a:t>
            </a:r>
            <a:r>
              <a:rPr lang="en-GB" sz="2800" i="1">
                <a:solidFill>
                  <a:schemeClr val="bg1"/>
                </a:solidFill>
                <a:cs typeface="Arial" panose="020B0604020202020204" pitchFamily="34" charset="0"/>
              </a:rPr>
              <a:t>’ </a:t>
            </a:r>
            <a:endParaRPr lang="en-US" sz="2800" i="1">
              <a:solidFill>
                <a:schemeClr val="bg1"/>
              </a:solidFill>
              <a:cs typeface="Arial" panose="020B0604020202020204" pitchFamily="34" charset="0"/>
            </a:endParaRPr>
          </a:p>
          <a:p>
            <a:endParaRPr lang="en-GB" sz="1400">
              <a:solidFill>
                <a:srgbClr val="000000"/>
              </a:solidFill>
            </a:endParaRPr>
          </a:p>
        </p:txBody>
      </p:sp>
    </p:spTree>
    <p:extLst>
      <p:ext uri="{BB962C8B-B14F-4D97-AF65-F5344CB8AC3E}">
        <p14:creationId xmlns:p14="http://schemas.microsoft.com/office/powerpoint/2010/main" val="3520471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E1F468-B2ED-48B0-807C-B1E4ABDFB340}"/>
              </a:ext>
            </a:extLst>
          </p:cNvPr>
          <p:cNvSpPr>
            <a:spLocks noGrp="1"/>
          </p:cNvSpPr>
          <p:nvPr>
            <p:ph idx="1"/>
          </p:nvPr>
        </p:nvSpPr>
        <p:spPr>
          <a:xfrm>
            <a:off x="609599" y="436098"/>
            <a:ext cx="6347714" cy="5605265"/>
          </a:xfrm>
        </p:spPr>
        <p:txBody>
          <a:bodyPr/>
          <a:lstStyle/>
          <a:p>
            <a:pPr fontAlgn="base"/>
            <a:r>
              <a:rPr lang="en-GB">
                <a:solidFill>
                  <a:schemeClr val="bg1"/>
                </a:solidFill>
              </a:rPr>
              <a:t>How an event is interpreted determines how someone reacts to it</a:t>
            </a:r>
            <a:r>
              <a:rPr lang="en-US">
                <a:solidFill>
                  <a:schemeClr val="bg1"/>
                </a:solidFill>
              </a:rPr>
              <a:t>​</a:t>
            </a:r>
          </a:p>
          <a:p>
            <a:pPr marL="0" indent="0" fontAlgn="base">
              <a:buNone/>
            </a:pPr>
            <a:r>
              <a:rPr lang="en-GB">
                <a:solidFill>
                  <a:schemeClr val="bg1"/>
                </a:solidFill>
              </a:rPr>
              <a:t>​</a:t>
            </a:r>
          </a:p>
          <a:p>
            <a:pPr fontAlgn="base"/>
            <a:r>
              <a:rPr lang="en-GB">
                <a:solidFill>
                  <a:schemeClr val="bg1"/>
                </a:solidFill>
              </a:rPr>
              <a:t>The ‘same’ event can result in different emotions (depending on the interpretation)</a:t>
            </a:r>
            <a:r>
              <a:rPr lang="en-US">
                <a:solidFill>
                  <a:schemeClr val="bg1"/>
                </a:solidFill>
              </a:rPr>
              <a:t>​</a:t>
            </a:r>
          </a:p>
          <a:p>
            <a:pPr fontAlgn="base"/>
            <a:endParaRPr lang="en-GB">
              <a:solidFill>
                <a:schemeClr val="bg1"/>
              </a:solidFill>
            </a:endParaRPr>
          </a:p>
          <a:p>
            <a:pPr fontAlgn="base"/>
            <a:r>
              <a:rPr lang="en-GB">
                <a:solidFill>
                  <a:schemeClr val="bg1"/>
                </a:solidFill>
              </a:rPr>
              <a:t>We may be able to reduce distress by helping children to change their interpretations / thoughts and behaviours</a:t>
            </a:r>
            <a:endParaRPr lang="en-US">
              <a:solidFill>
                <a:schemeClr val="bg1"/>
              </a:solidFill>
            </a:endParaRPr>
          </a:p>
          <a:p>
            <a:endParaRPr lang="en-GB"/>
          </a:p>
        </p:txBody>
      </p:sp>
      <p:sp>
        <p:nvSpPr>
          <p:cNvPr id="5" name="AutoShape 2">
            <a:extLst>
              <a:ext uri="{FF2B5EF4-FFF2-40B4-BE49-F238E27FC236}">
                <a16:creationId xmlns:a16="http://schemas.microsoft.com/office/drawing/2014/main" id="{4D4B4A1E-993B-4D19-A497-DD644CE3842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a:extLst>
              <a:ext uri="{FF2B5EF4-FFF2-40B4-BE49-F238E27FC236}">
                <a16:creationId xmlns:a16="http://schemas.microsoft.com/office/drawing/2014/main" id="{69733230-6F64-432A-89A9-91F10D9D4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846" y="3581400"/>
            <a:ext cx="3481220" cy="216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1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3068960"/>
            <a:ext cx="7931150" cy="3168351"/>
          </a:xfrm>
        </p:spPr>
        <p:txBody>
          <a:bodyPr/>
          <a:lstStyle/>
          <a:p>
            <a:pPr marL="0" indent="0" algn="ctr">
              <a:buFontTx/>
              <a:buNone/>
              <a:defRPr/>
            </a:pPr>
            <a:endParaRPr lang="en-GB" sz="1800" b="1" i="1">
              <a:solidFill>
                <a:schemeClr val="accent1">
                  <a:lumMod val="75000"/>
                </a:schemeClr>
              </a:solidFill>
              <a:cs typeface="Arial" panose="020B0604020202020204" pitchFamily="34" charset="0"/>
            </a:endParaRPr>
          </a:p>
          <a:p>
            <a:pPr marL="0" indent="0">
              <a:buFontTx/>
              <a:buNone/>
              <a:defRPr/>
            </a:pPr>
            <a:endParaRPr lang="en-GB">
              <a:cs typeface="Arial" panose="020B0604020202020204" pitchFamily="34" charset="0"/>
            </a:endParaRPr>
          </a:p>
          <a:p>
            <a:pPr marL="0" indent="0">
              <a:buFontTx/>
              <a:buNone/>
              <a:defRPr/>
            </a:pPr>
            <a:endParaRPr lang="en-GB">
              <a:cs typeface="Arial" panose="020B0604020202020204" pitchFamily="34" charset="0"/>
            </a:endParaRPr>
          </a:p>
          <a:p>
            <a:pPr marL="0" indent="0">
              <a:buNone/>
              <a:defRPr/>
            </a:pPr>
            <a:endParaRPr lang="en-GB">
              <a:cs typeface="Arial" panose="020B0604020202020204" pitchFamily="34" charset="0"/>
            </a:endParaRPr>
          </a:p>
          <a:p>
            <a:pPr marL="0" indent="0">
              <a:buNone/>
              <a:defRPr/>
            </a:pPr>
            <a:endParaRPr lang="en-GB">
              <a:cs typeface="Arial" panose="020B0604020202020204" pitchFamily="34" charset="0"/>
            </a:endParaRPr>
          </a:p>
          <a:p>
            <a:pPr marL="0" indent="0">
              <a:buNone/>
              <a:defRPr/>
            </a:pPr>
            <a:endParaRPr lang="en-GB" b="1" i="1">
              <a:solidFill>
                <a:schemeClr val="bg1"/>
              </a:solidFill>
              <a:cs typeface="Arial" panose="020B0604020202020204" pitchFamily="34" charset="0"/>
            </a:endParaRPr>
          </a:p>
          <a:p>
            <a:pPr marL="0" indent="0">
              <a:buNone/>
              <a:defRPr/>
            </a:pPr>
            <a:endParaRPr lang="en-GB" sz="1400" b="1" i="1">
              <a:solidFill>
                <a:schemeClr val="bg1"/>
              </a:solidFill>
              <a:cs typeface="Arial" panose="020B0604020202020204" pitchFamily="34" charset="0"/>
            </a:endParaRPr>
          </a:p>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0" y="358919"/>
            <a:ext cx="6164721" cy="4623542"/>
          </a:xfrm>
          <a:prstGeom prst="rect">
            <a:avLst/>
          </a:prstGeom>
        </p:spPr>
      </p:pic>
      <p:sp>
        <p:nvSpPr>
          <p:cNvPr id="7" name="Title 1">
            <a:extLst>
              <a:ext uri="{FF2B5EF4-FFF2-40B4-BE49-F238E27FC236}">
                <a16:creationId xmlns:a16="http://schemas.microsoft.com/office/drawing/2014/main" id="{7DF3DC0D-062A-46DD-8D23-E54325A47441}"/>
              </a:ext>
            </a:extLst>
          </p:cNvPr>
          <p:cNvSpPr txBox="1">
            <a:spLocks/>
          </p:cNvSpPr>
          <p:nvPr/>
        </p:nvSpPr>
        <p:spPr>
          <a:xfrm>
            <a:off x="306286" y="5220062"/>
            <a:ext cx="6586884" cy="14155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2400">
                <a:solidFill>
                  <a:schemeClr val="bg1"/>
                </a:solidFill>
              </a:rPr>
              <a:t>You’ve just arrived at a house party. As you go in the front room a small group of people turn around and look at you.</a:t>
            </a:r>
          </a:p>
        </p:txBody>
      </p:sp>
    </p:spTree>
    <p:extLst>
      <p:ext uri="{BB962C8B-B14F-4D97-AF65-F5344CB8AC3E}">
        <p14:creationId xmlns:p14="http://schemas.microsoft.com/office/powerpoint/2010/main" val="4075873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AF4C-3302-4938-B864-65FE35779BF5}"/>
              </a:ext>
            </a:extLst>
          </p:cNvPr>
          <p:cNvSpPr>
            <a:spLocks noGrp="1"/>
          </p:cNvSpPr>
          <p:nvPr>
            <p:ph type="title"/>
          </p:nvPr>
        </p:nvSpPr>
        <p:spPr>
          <a:xfrm>
            <a:off x="362117" y="426943"/>
            <a:ext cx="6779347" cy="936104"/>
          </a:xfrm>
        </p:spPr>
        <p:txBody>
          <a:bodyPr>
            <a:normAutofit/>
          </a:bodyPr>
          <a:lstStyle/>
          <a:p>
            <a:r>
              <a:rPr lang="en-GB"/>
              <a:t>Impact on behaviour</a:t>
            </a:r>
          </a:p>
        </p:txBody>
      </p:sp>
      <p:sp>
        <p:nvSpPr>
          <p:cNvPr id="3" name="Content Placeholder 2">
            <a:extLst>
              <a:ext uri="{FF2B5EF4-FFF2-40B4-BE49-F238E27FC236}">
                <a16:creationId xmlns:a16="http://schemas.microsoft.com/office/drawing/2014/main" id="{4EDE77F5-4F18-4034-A5FE-5EF684D456D8}"/>
              </a:ext>
            </a:extLst>
          </p:cNvPr>
          <p:cNvSpPr>
            <a:spLocks noGrp="1"/>
          </p:cNvSpPr>
          <p:nvPr>
            <p:ph idx="1"/>
          </p:nvPr>
        </p:nvSpPr>
        <p:spPr>
          <a:xfrm>
            <a:off x="323528" y="1556792"/>
            <a:ext cx="3574747" cy="4824536"/>
          </a:xfrm>
        </p:spPr>
        <p:txBody>
          <a:bodyPr anchor="t">
            <a:normAutofit/>
          </a:bodyPr>
          <a:lstStyle/>
          <a:p>
            <a:pPr marL="0" lvl="0" indent="0">
              <a:buNone/>
            </a:pPr>
            <a:endParaRPr lang="en-GB" sz="2000" i="1">
              <a:solidFill>
                <a:srgbClr val="000000"/>
              </a:solidFill>
              <a:cs typeface="Arial" panose="020B0604020202020204" pitchFamily="34" charset="0"/>
            </a:endParaRPr>
          </a:p>
          <a:p>
            <a:pPr marL="0" indent="0">
              <a:buNone/>
            </a:pPr>
            <a:r>
              <a:rPr lang="en-GB" sz="2400" i="1">
                <a:solidFill>
                  <a:schemeClr val="bg1"/>
                </a:solidFill>
                <a:cs typeface="Arial" panose="020B0604020202020204" pitchFamily="34" charset="0"/>
              </a:rPr>
              <a:t>‘What a great party – and Sarah’s over there – it’s ages since I’ve had a chance to chat to her’</a:t>
            </a:r>
            <a:endParaRPr lang="en-GB" sz="2000" i="1">
              <a:solidFill>
                <a:srgbClr val="000000"/>
              </a:solidFill>
              <a:cs typeface="Arial" panose="020B0604020202020204" pitchFamily="34" charset="0"/>
            </a:endParaRPr>
          </a:p>
          <a:p>
            <a:pPr marL="0" lvl="0" indent="0">
              <a:buNone/>
            </a:pPr>
            <a:endParaRPr lang="en-GB" sz="2000" i="1">
              <a:solidFill>
                <a:srgbClr val="000000"/>
              </a:solidFill>
              <a:cs typeface="Arial" panose="020B0604020202020204" pitchFamily="34" charset="0"/>
            </a:endParaRPr>
          </a:p>
          <a:p>
            <a:pPr marL="0" lvl="0" indent="0">
              <a:buNone/>
            </a:pPr>
            <a:r>
              <a:rPr lang="en-GB" sz="2400" i="1">
                <a:solidFill>
                  <a:schemeClr val="bg1"/>
                </a:solidFill>
                <a:cs typeface="Arial" panose="020B0604020202020204" pitchFamily="34" charset="0"/>
              </a:rPr>
              <a:t>‘They are staring at me – I look really stupid and they’re going to make fun of me’ </a:t>
            </a:r>
            <a:endParaRPr lang="en-US" sz="2400">
              <a:solidFill>
                <a:schemeClr val="bg1"/>
              </a:solidFill>
              <a:latin typeface="Arial Rounded MT Bold" panose="020F0704030504030204" pitchFamily="34" charset="0"/>
            </a:endParaRPr>
          </a:p>
          <a:p>
            <a:endParaRPr lang="en-GB" sz="1400">
              <a:solidFill>
                <a:srgbClr val="000000"/>
              </a:solidFill>
            </a:endParaRPr>
          </a:p>
        </p:txBody>
      </p:sp>
      <p:pic>
        <p:nvPicPr>
          <p:cNvPr id="5" name="Picture 4" descr="A picture containing drawing&#10;&#10;Description automatically generated">
            <a:extLst>
              <a:ext uri="{FF2B5EF4-FFF2-40B4-BE49-F238E27FC236}">
                <a16:creationId xmlns:a16="http://schemas.microsoft.com/office/drawing/2014/main" id="{9FB43925-50D3-4B07-8D40-4F9718B5411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508590" y="4131751"/>
            <a:ext cx="1504816" cy="1504816"/>
          </a:xfrm>
          <a:prstGeom prst="rect">
            <a:avLst/>
          </a:prstGeom>
        </p:spPr>
      </p:pic>
      <p:sp>
        <p:nvSpPr>
          <p:cNvPr id="7" name="Arrow: Down 6">
            <a:extLst>
              <a:ext uri="{FF2B5EF4-FFF2-40B4-BE49-F238E27FC236}">
                <a16:creationId xmlns:a16="http://schemas.microsoft.com/office/drawing/2014/main" id="{657BBBF3-36B9-49D2-8240-96026CA5FC6E}"/>
              </a:ext>
            </a:extLst>
          </p:cNvPr>
          <p:cNvSpPr/>
          <p:nvPr/>
        </p:nvSpPr>
        <p:spPr>
          <a:xfrm rot="16200000">
            <a:off x="4222311" y="2208783"/>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BE7971D1-D1E0-4CE8-9EB1-4E812675B1DA}"/>
              </a:ext>
            </a:extLst>
          </p:cNvPr>
          <p:cNvSpPr txBox="1">
            <a:spLocks/>
          </p:cNvSpPr>
          <p:nvPr/>
        </p:nvSpPr>
        <p:spPr>
          <a:xfrm>
            <a:off x="5003790" y="1639317"/>
            <a:ext cx="2453240" cy="406722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2000" i="1">
              <a:solidFill>
                <a:srgbClr val="000000"/>
              </a:solidFill>
              <a:cs typeface="Arial" panose="020B0604020202020204" pitchFamily="34" charset="0"/>
            </a:endParaRPr>
          </a:p>
          <a:p>
            <a:pPr marL="0" indent="0">
              <a:buFont typeface="Arial" panose="020B0604020202020204" pitchFamily="34" charset="0"/>
              <a:buNone/>
            </a:pPr>
            <a:r>
              <a:rPr lang="en-GB" sz="2400" i="1">
                <a:solidFill>
                  <a:schemeClr val="bg1"/>
                </a:solidFill>
                <a:cs typeface="Arial" panose="020B0604020202020204" pitchFamily="34" charset="0"/>
              </a:rPr>
              <a:t>Go over and say hi to Sarah</a:t>
            </a:r>
          </a:p>
          <a:p>
            <a:pPr marL="0" indent="0">
              <a:buFont typeface="Arial" panose="020B0604020202020204" pitchFamily="34" charset="0"/>
              <a:buNone/>
            </a:pPr>
            <a:endParaRPr lang="en-GB" sz="2400" i="1">
              <a:solidFill>
                <a:schemeClr val="bg1"/>
              </a:solidFill>
              <a:cs typeface="Arial" panose="020B0604020202020204" pitchFamily="34" charset="0"/>
            </a:endParaRPr>
          </a:p>
          <a:p>
            <a:pPr marL="0" indent="0">
              <a:buFont typeface="Arial" panose="020B0604020202020204" pitchFamily="34" charset="0"/>
              <a:buNone/>
            </a:pPr>
            <a:endParaRPr lang="en-GB" sz="2400" i="1">
              <a:solidFill>
                <a:schemeClr val="bg1"/>
              </a:solidFill>
              <a:cs typeface="Arial" panose="020B0604020202020204" pitchFamily="34" charset="0"/>
            </a:endParaRPr>
          </a:p>
          <a:p>
            <a:pPr marL="0" indent="0">
              <a:buFont typeface="Arial" panose="020B0604020202020204" pitchFamily="34" charset="0"/>
              <a:buNone/>
            </a:pPr>
            <a:endParaRPr lang="en-GB" sz="2400" i="1">
              <a:solidFill>
                <a:schemeClr val="bg1"/>
              </a:solidFill>
              <a:cs typeface="Arial" panose="020B0604020202020204" pitchFamily="34" charset="0"/>
            </a:endParaRPr>
          </a:p>
          <a:p>
            <a:pPr marL="0" indent="0">
              <a:buFont typeface="Arial" panose="020B0604020202020204" pitchFamily="34" charset="0"/>
              <a:buNone/>
            </a:pPr>
            <a:endParaRPr lang="en-GB" sz="2400" i="1">
              <a:solidFill>
                <a:schemeClr val="bg1"/>
              </a:solidFill>
              <a:cs typeface="Arial" panose="020B0604020202020204" pitchFamily="34" charset="0"/>
            </a:endParaRPr>
          </a:p>
          <a:p>
            <a:pPr marL="0" indent="0">
              <a:buFont typeface="Arial" panose="020B0604020202020204" pitchFamily="34" charset="0"/>
              <a:buNone/>
            </a:pPr>
            <a:r>
              <a:rPr lang="en-GB" sz="2400" i="1">
                <a:solidFill>
                  <a:schemeClr val="bg1"/>
                </a:solidFill>
                <a:cs typeface="Arial" panose="020B0604020202020204" pitchFamily="34" charset="0"/>
              </a:rPr>
              <a:t>Feel anxious and go home</a:t>
            </a:r>
          </a:p>
          <a:p>
            <a:pPr marL="0" indent="0">
              <a:buFont typeface="Arial" panose="020B0604020202020204" pitchFamily="34" charset="0"/>
              <a:buNone/>
            </a:pPr>
            <a:endParaRPr lang="en-GB" sz="2000" i="1">
              <a:solidFill>
                <a:srgbClr val="000000"/>
              </a:solidFill>
              <a:cs typeface="Arial" panose="020B0604020202020204" pitchFamily="34" charset="0"/>
            </a:endParaRPr>
          </a:p>
          <a:p>
            <a:pPr marL="0" indent="0">
              <a:buFont typeface="Arial" panose="020B0604020202020204" pitchFamily="34" charset="0"/>
              <a:buNone/>
            </a:pPr>
            <a:endParaRPr lang="en-GB" sz="2000" i="1">
              <a:solidFill>
                <a:srgbClr val="000000"/>
              </a:solidFill>
              <a:cs typeface="Arial" panose="020B0604020202020204" pitchFamily="34" charset="0"/>
            </a:endParaRPr>
          </a:p>
          <a:p>
            <a:pPr marL="0" indent="0">
              <a:buFont typeface="Arial" panose="020B0604020202020204" pitchFamily="34" charset="0"/>
              <a:buNone/>
            </a:pPr>
            <a:endParaRPr lang="en-US" sz="2000">
              <a:solidFill>
                <a:srgbClr val="000000"/>
              </a:solidFill>
              <a:latin typeface="Arial Rounded MT Bold" panose="020F0704030504030204" pitchFamily="34" charset="0"/>
            </a:endParaRPr>
          </a:p>
          <a:p>
            <a:endParaRPr lang="en-GB" sz="1400">
              <a:solidFill>
                <a:srgbClr val="000000"/>
              </a:solidFill>
            </a:endParaRPr>
          </a:p>
        </p:txBody>
      </p:sp>
      <p:sp>
        <p:nvSpPr>
          <p:cNvPr id="9" name="Arrow: Down 8">
            <a:extLst>
              <a:ext uri="{FF2B5EF4-FFF2-40B4-BE49-F238E27FC236}">
                <a16:creationId xmlns:a16="http://schemas.microsoft.com/office/drawing/2014/main" id="{8927C4DC-65D6-47C0-812F-FDC8B7C2FFA0}"/>
              </a:ext>
            </a:extLst>
          </p:cNvPr>
          <p:cNvSpPr/>
          <p:nvPr/>
        </p:nvSpPr>
        <p:spPr>
          <a:xfrm rot="16200000">
            <a:off x="4238688" y="4488115"/>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2B66844A-2094-4A0F-81BE-2540B9DFC95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430157" y="1934624"/>
            <a:ext cx="1583249" cy="1583249"/>
          </a:xfrm>
          <a:prstGeom prst="rect">
            <a:avLst/>
          </a:prstGeom>
        </p:spPr>
      </p:pic>
    </p:spTree>
    <p:extLst>
      <p:ext uri="{BB962C8B-B14F-4D97-AF65-F5344CB8AC3E}">
        <p14:creationId xmlns:p14="http://schemas.microsoft.com/office/powerpoint/2010/main" val="847564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1F851D18-4E5A-4301-B4AD-953ECA565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789405"/>
            <a:ext cx="6984776" cy="52791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61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1F851D18-4E5A-4301-B4AD-953ECA565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75208"/>
            <a:ext cx="6725548" cy="5083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356EBB1B-C36C-46A4-BC91-4B48F4AE81A7}"/>
              </a:ext>
            </a:extLst>
          </p:cNvPr>
          <p:cNvSpPr/>
          <p:nvPr/>
        </p:nvSpPr>
        <p:spPr>
          <a:xfrm>
            <a:off x="2774689" y="4653136"/>
            <a:ext cx="3528392" cy="18426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9853D39-D618-4C32-B7EF-B10E473AB386}"/>
              </a:ext>
            </a:extLst>
          </p:cNvPr>
          <p:cNvSpPr txBox="1"/>
          <p:nvPr/>
        </p:nvSpPr>
        <p:spPr>
          <a:xfrm>
            <a:off x="6880501" y="365126"/>
            <a:ext cx="1846361" cy="203132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defRPr/>
            </a:pPr>
            <a:r>
              <a:rPr lang="en-GB">
                <a:solidFill>
                  <a:srgbClr val="FF0000"/>
                </a:solidFill>
              </a:rPr>
              <a:t>Different ways of thinking</a:t>
            </a:r>
          </a:p>
          <a:p>
            <a:pPr fontAlgn="auto">
              <a:spcBef>
                <a:spcPts val="0"/>
              </a:spcBef>
              <a:spcAft>
                <a:spcPts val="0"/>
              </a:spcAft>
              <a:buFont typeface="Arial" pitchFamily="34" charset="0"/>
              <a:buChar char="•"/>
              <a:defRPr/>
            </a:pPr>
            <a:r>
              <a:rPr lang="en-GB">
                <a:solidFill>
                  <a:srgbClr val="FF0000"/>
                </a:solidFill>
              </a:rPr>
              <a:t>How realistic is this thought?</a:t>
            </a:r>
          </a:p>
          <a:p>
            <a:pPr fontAlgn="auto">
              <a:spcBef>
                <a:spcPts val="0"/>
              </a:spcBef>
              <a:spcAft>
                <a:spcPts val="0"/>
              </a:spcAft>
              <a:buFont typeface="Arial" pitchFamily="34" charset="0"/>
              <a:buChar char="•"/>
              <a:defRPr/>
            </a:pPr>
            <a:r>
              <a:rPr lang="en-GB">
                <a:solidFill>
                  <a:srgbClr val="FF0000"/>
                </a:solidFill>
              </a:rPr>
              <a:t>Could something else happen instead?</a:t>
            </a:r>
          </a:p>
        </p:txBody>
      </p:sp>
      <p:sp>
        <p:nvSpPr>
          <p:cNvPr id="10" name="Arrow: Up 9">
            <a:extLst>
              <a:ext uri="{FF2B5EF4-FFF2-40B4-BE49-F238E27FC236}">
                <a16:creationId xmlns:a16="http://schemas.microsoft.com/office/drawing/2014/main" id="{0FB50292-EBC3-4586-B099-C838A5E4FBAB}"/>
              </a:ext>
            </a:extLst>
          </p:cNvPr>
          <p:cNvSpPr/>
          <p:nvPr/>
        </p:nvSpPr>
        <p:spPr>
          <a:xfrm rot="3331552">
            <a:off x="6107518" y="1040887"/>
            <a:ext cx="369527" cy="100080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219B305-DB4F-4A2A-9763-A3AE90BD37D3}"/>
              </a:ext>
            </a:extLst>
          </p:cNvPr>
          <p:cNvSpPr/>
          <p:nvPr/>
        </p:nvSpPr>
        <p:spPr>
          <a:xfrm>
            <a:off x="2763890" y="1846330"/>
            <a:ext cx="3528392" cy="18426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0349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1F851D18-4E5A-4301-B4AD-953ECA565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171" y="975208"/>
            <a:ext cx="6725548" cy="5083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356EBB1B-C36C-46A4-BC91-4B48F4AE81A7}"/>
              </a:ext>
            </a:extLst>
          </p:cNvPr>
          <p:cNvSpPr/>
          <p:nvPr/>
        </p:nvSpPr>
        <p:spPr>
          <a:xfrm>
            <a:off x="2726244" y="4653136"/>
            <a:ext cx="3528392" cy="18426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9853D39-D618-4C32-B7EF-B10E473AB386}"/>
              </a:ext>
            </a:extLst>
          </p:cNvPr>
          <p:cNvSpPr txBox="1"/>
          <p:nvPr/>
        </p:nvSpPr>
        <p:spPr>
          <a:xfrm>
            <a:off x="6832056" y="365126"/>
            <a:ext cx="1846361" cy="203132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defRPr/>
            </a:pPr>
            <a:r>
              <a:rPr lang="en-GB">
                <a:solidFill>
                  <a:srgbClr val="FF0000"/>
                </a:solidFill>
              </a:rPr>
              <a:t>Different ways of thinking</a:t>
            </a:r>
          </a:p>
          <a:p>
            <a:pPr fontAlgn="auto">
              <a:spcBef>
                <a:spcPts val="0"/>
              </a:spcBef>
              <a:spcAft>
                <a:spcPts val="0"/>
              </a:spcAft>
              <a:buFont typeface="Arial" pitchFamily="34" charset="0"/>
              <a:buChar char="•"/>
              <a:defRPr/>
            </a:pPr>
            <a:r>
              <a:rPr lang="en-GB">
                <a:solidFill>
                  <a:srgbClr val="FF0000"/>
                </a:solidFill>
              </a:rPr>
              <a:t>How realistic is this thought?</a:t>
            </a:r>
          </a:p>
          <a:p>
            <a:pPr fontAlgn="auto">
              <a:spcBef>
                <a:spcPts val="0"/>
              </a:spcBef>
              <a:spcAft>
                <a:spcPts val="0"/>
              </a:spcAft>
              <a:buFont typeface="Arial" pitchFamily="34" charset="0"/>
              <a:buChar char="•"/>
              <a:defRPr/>
            </a:pPr>
            <a:r>
              <a:rPr lang="en-GB">
                <a:solidFill>
                  <a:srgbClr val="FF0000"/>
                </a:solidFill>
              </a:rPr>
              <a:t>Could something else happen instead?</a:t>
            </a:r>
          </a:p>
        </p:txBody>
      </p:sp>
      <p:sp>
        <p:nvSpPr>
          <p:cNvPr id="10" name="Arrow: Up 9">
            <a:extLst>
              <a:ext uri="{FF2B5EF4-FFF2-40B4-BE49-F238E27FC236}">
                <a16:creationId xmlns:a16="http://schemas.microsoft.com/office/drawing/2014/main" id="{0FB50292-EBC3-4586-B099-C838A5E4FBAB}"/>
              </a:ext>
            </a:extLst>
          </p:cNvPr>
          <p:cNvSpPr/>
          <p:nvPr/>
        </p:nvSpPr>
        <p:spPr>
          <a:xfrm rot="3331552">
            <a:off x="6059073" y="1040887"/>
            <a:ext cx="369527" cy="100080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219B305-DB4F-4A2A-9763-A3AE90BD37D3}"/>
              </a:ext>
            </a:extLst>
          </p:cNvPr>
          <p:cNvSpPr/>
          <p:nvPr/>
        </p:nvSpPr>
        <p:spPr>
          <a:xfrm>
            <a:off x="2715445" y="1846330"/>
            <a:ext cx="3528392" cy="18426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773972D4-0BEC-4676-BAB4-E60F9BC0A8D7}"/>
              </a:ext>
            </a:extLst>
          </p:cNvPr>
          <p:cNvSpPr/>
          <p:nvPr/>
        </p:nvSpPr>
        <p:spPr>
          <a:xfrm rot="4346460">
            <a:off x="6430988" y="4391582"/>
            <a:ext cx="369527" cy="100080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D5B2B30-32EC-4536-A970-E3FA98590EA7}"/>
              </a:ext>
            </a:extLst>
          </p:cNvPr>
          <p:cNvSpPr txBox="1"/>
          <p:nvPr/>
        </p:nvSpPr>
        <p:spPr>
          <a:xfrm>
            <a:off x="7148581" y="4610541"/>
            <a:ext cx="1846362" cy="203132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defRPr/>
            </a:pPr>
            <a:r>
              <a:rPr lang="en-GB">
                <a:solidFill>
                  <a:srgbClr val="FF0000"/>
                </a:solidFill>
              </a:rPr>
              <a:t>Different reactions</a:t>
            </a:r>
          </a:p>
          <a:p>
            <a:pPr fontAlgn="auto">
              <a:spcBef>
                <a:spcPts val="0"/>
              </a:spcBef>
              <a:spcAft>
                <a:spcPts val="0"/>
              </a:spcAft>
              <a:buFont typeface="Arial" pitchFamily="34" charset="0"/>
              <a:buChar char="•"/>
              <a:defRPr/>
            </a:pPr>
            <a:r>
              <a:rPr lang="en-GB">
                <a:solidFill>
                  <a:srgbClr val="FF0000"/>
                </a:solidFill>
              </a:rPr>
              <a:t>Respond in a different way</a:t>
            </a:r>
          </a:p>
          <a:p>
            <a:pPr>
              <a:buFont typeface="Arial" pitchFamily="34" charset="0"/>
              <a:buChar char="•"/>
              <a:defRPr/>
            </a:pPr>
            <a:r>
              <a:rPr lang="en-GB">
                <a:solidFill>
                  <a:srgbClr val="FF0000"/>
                </a:solidFill>
              </a:rPr>
              <a:t>Practise confronting the fear</a:t>
            </a:r>
          </a:p>
        </p:txBody>
      </p:sp>
    </p:spTree>
    <p:extLst>
      <p:ext uri="{BB962C8B-B14F-4D97-AF65-F5344CB8AC3E}">
        <p14:creationId xmlns:p14="http://schemas.microsoft.com/office/powerpoint/2010/main" val="266638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36208364"/>
              </p:ext>
            </p:extLst>
          </p:nvPr>
        </p:nvGraphicFramePr>
        <p:xfrm>
          <a:off x="251520" y="116632"/>
          <a:ext cx="864096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1052736"/>
            <a:ext cx="1584176" cy="1361606"/>
          </a:xfrm>
          <a:prstGeom prst="rect">
            <a:avLst/>
          </a:prstGeom>
        </p:spPr>
      </p:pic>
    </p:spTree>
    <p:extLst>
      <p:ext uri="{BB962C8B-B14F-4D97-AF65-F5344CB8AC3E}">
        <p14:creationId xmlns:p14="http://schemas.microsoft.com/office/powerpoint/2010/main" val="2328937829"/>
      </p:ext>
    </p:extLst>
  </p:cSld>
  <p:clrMapOvr>
    <a:masterClrMapping/>
  </p:clrMapOvr>
  <p:transition advTm="4000">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49FE-8182-4C81-B5EC-F9DA45C1CEE6}"/>
              </a:ext>
            </a:extLst>
          </p:cNvPr>
          <p:cNvSpPr>
            <a:spLocks noGrp="1"/>
          </p:cNvSpPr>
          <p:nvPr>
            <p:ph type="title"/>
          </p:nvPr>
        </p:nvSpPr>
        <p:spPr/>
        <p:txBody>
          <a:bodyPr/>
          <a:lstStyle/>
          <a:p>
            <a:r>
              <a:rPr lang="en-GB" dirty="0"/>
              <a:t>Feeling worried about talking to the rest of the class</a:t>
            </a:r>
          </a:p>
        </p:txBody>
      </p:sp>
      <p:sp>
        <p:nvSpPr>
          <p:cNvPr id="4" name="Rectangle: Rounded Corners 3">
            <a:extLst>
              <a:ext uri="{FF2B5EF4-FFF2-40B4-BE49-F238E27FC236}">
                <a16:creationId xmlns:a16="http://schemas.microsoft.com/office/drawing/2014/main" id="{0D94B9FF-6D02-4D89-B204-D763B74BBBFE}"/>
              </a:ext>
            </a:extLst>
          </p:cNvPr>
          <p:cNvSpPr/>
          <p:nvPr/>
        </p:nvSpPr>
        <p:spPr>
          <a:xfrm>
            <a:off x="3203848" y="1863775"/>
            <a:ext cx="2448272"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CC1F2DCF-BECB-4310-9D69-554FB52FABE1}"/>
              </a:ext>
            </a:extLst>
          </p:cNvPr>
          <p:cNvSpPr/>
          <p:nvPr/>
        </p:nvSpPr>
        <p:spPr>
          <a:xfrm>
            <a:off x="3203848" y="5136801"/>
            <a:ext cx="2448272"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45F37F8C-D25E-4218-85C4-2F551DF77C92}"/>
              </a:ext>
            </a:extLst>
          </p:cNvPr>
          <p:cNvSpPr/>
          <p:nvPr/>
        </p:nvSpPr>
        <p:spPr>
          <a:xfrm>
            <a:off x="6067450" y="3429000"/>
            <a:ext cx="2448272"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01E79B8-E3C5-4078-B50C-0D10A73B7F5F}"/>
              </a:ext>
            </a:extLst>
          </p:cNvPr>
          <p:cNvSpPr/>
          <p:nvPr/>
        </p:nvSpPr>
        <p:spPr>
          <a:xfrm>
            <a:off x="179512" y="3402013"/>
            <a:ext cx="2448272"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Quad 14">
            <a:extLst>
              <a:ext uri="{FF2B5EF4-FFF2-40B4-BE49-F238E27FC236}">
                <a16:creationId xmlns:a16="http://schemas.microsoft.com/office/drawing/2014/main" id="{375AC349-0041-4EF1-8519-69F49F1AA50B}"/>
              </a:ext>
            </a:extLst>
          </p:cNvPr>
          <p:cNvSpPr/>
          <p:nvPr/>
        </p:nvSpPr>
        <p:spPr>
          <a:xfrm>
            <a:off x="3203849" y="3362424"/>
            <a:ext cx="2448271" cy="1636513"/>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Left-Right 15">
            <a:extLst>
              <a:ext uri="{FF2B5EF4-FFF2-40B4-BE49-F238E27FC236}">
                <a16:creationId xmlns:a16="http://schemas.microsoft.com/office/drawing/2014/main" id="{F30A063A-2B0A-4FF2-A764-6939AFBABF72}"/>
              </a:ext>
            </a:extLst>
          </p:cNvPr>
          <p:cNvSpPr/>
          <p:nvPr/>
        </p:nvSpPr>
        <p:spPr>
          <a:xfrm rot="2050517">
            <a:off x="5936375" y="2407753"/>
            <a:ext cx="1296144"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Left-Right 17">
            <a:extLst>
              <a:ext uri="{FF2B5EF4-FFF2-40B4-BE49-F238E27FC236}">
                <a16:creationId xmlns:a16="http://schemas.microsoft.com/office/drawing/2014/main" id="{48CFB4F2-84A0-4929-AEA4-0766C4AA4375}"/>
              </a:ext>
            </a:extLst>
          </p:cNvPr>
          <p:cNvSpPr/>
          <p:nvPr/>
        </p:nvSpPr>
        <p:spPr>
          <a:xfrm rot="2050517">
            <a:off x="1842165" y="5313239"/>
            <a:ext cx="1296144"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Left-Right 19">
            <a:extLst>
              <a:ext uri="{FF2B5EF4-FFF2-40B4-BE49-F238E27FC236}">
                <a16:creationId xmlns:a16="http://schemas.microsoft.com/office/drawing/2014/main" id="{E1E07D7F-A169-465F-BC5F-86BA9E138390}"/>
              </a:ext>
            </a:extLst>
          </p:cNvPr>
          <p:cNvSpPr/>
          <p:nvPr/>
        </p:nvSpPr>
        <p:spPr>
          <a:xfrm rot="19417267">
            <a:off x="1736856" y="2362017"/>
            <a:ext cx="1296144"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Right 21">
            <a:extLst>
              <a:ext uri="{FF2B5EF4-FFF2-40B4-BE49-F238E27FC236}">
                <a16:creationId xmlns:a16="http://schemas.microsoft.com/office/drawing/2014/main" id="{C2384B7D-A2D4-42A4-9E71-1EFF45447B43}"/>
              </a:ext>
            </a:extLst>
          </p:cNvPr>
          <p:cNvSpPr/>
          <p:nvPr/>
        </p:nvSpPr>
        <p:spPr>
          <a:xfrm rot="19417267">
            <a:off x="5931023" y="5284618"/>
            <a:ext cx="1296144"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6796244-B6EB-4945-AFD7-191E98365DAE}"/>
              </a:ext>
            </a:extLst>
          </p:cNvPr>
          <p:cNvSpPr txBox="1"/>
          <p:nvPr/>
        </p:nvSpPr>
        <p:spPr>
          <a:xfrm>
            <a:off x="3419872" y="2033764"/>
            <a:ext cx="2232248" cy="923330"/>
          </a:xfrm>
          <a:prstGeom prst="rect">
            <a:avLst/>
          </a:prstGeom>
          <a:noFill/>
        </p:spPr>
        <p:txBody>
          <a:bodyPr wrap="square" rtlCol="0">
            <a:spAutoFit/>
          </a:bodyPr>
          <a:lstStyle/>
          <a:p>
            <a:pPr algn="ctr"/>
            <a:r>
              <a:rPr lang="en-GB" b="1" dirty="0">
                <a:solidFill>
                  <a:schemeClr val="bg1"/>
                </a:solidFill>
              </a:rPr>
              <a:t>THOUGHTS</a:t>
            </a:r>
          </a:p>
          <a:p>
            <a:pPr algn="ctr"/>
            <a:r>
              <a:rPr lang="en-GB" b="1" dirty="0">
                <a:solidFill>
                  <a:schemeClr val="bg1"/>
                </a:solidFill>
              </a:rPr>
              <a:t>People will laugh at me</a:t>
            </a:r>
          </a:p>
        </p:txBody>
      </p:sp>
      <p:sp>
        <p:nvSpPr>
          <p:cNvPr id="25" name="TextBox 24">
            <a:extLst>
              <a:ext uri="{FF2B5EF4-FFF2-40B4-BE49-F238E27FC236}">
                <a16:creationId xmlns:a16="http://schemas.microsoft.com/office/drawing/2014/main" id="{310E4425-8303-40B5-8E88-337727F23EAF}"/>
              </a:ext>
            </a:extLst>
          </p:cNvPr>
          <p:cNvSpPr txBox="1"/>
          <p:nvPr/>
        </p:nvSpPr>
        <p:spPr>
          <a:xfrm>
            <a:off x="6155581" y="3559881"/>
            <a:ext cx="2232248" cy="646331"/>
          </a:xfrm>
          <a:prstGeom prst="rect">
            <a:avLst/>
          </a:prstGeom>
          <a:noFill/>
        </p:spPr>
        <p:txBody>
          <a:bodyPr wrap="square" rtlCol="0">
            <a:spAutoFit/>
          </a:bodyPr>
          <a:lstStyle/>
          <a:p>
            <a:pPr algn="ctr"/>
            <a:r>
              <a:rPr lang="en-GB" b="1" dirty="0">
                <a:solidFill>
                  <a:schemeClr val="bg1"/>
                </a:solidFill>
              </a:rPr>
              <a:t>FEELINGS</a:t>
            </a:r>
          </a:p>
          <a:p>
            <a:pPr algn="ctr"/>
            <a:r>
              <a:rPr lang="en-GB" b="1" dirty="0">
                <a:solidFill>
                  <a:schemeClr val="bg1"/>
                </a:solidFill>
              </a:rPr>
              <a:t>Scared, embarrassed</a:t>
            </a:r>
          </a:p>
        </p:txBody>
      </p:sp>
      <p:sp>
        <p:nvSpPr>
          <p:cNvPr id="27" name="TextBox 26">
            <a:extLst>
              <a:ext uri="{FF2B5EF4-FFF2-40B4-BE49-F238E27FC236}">
                <a16:creationId xmlns:a16="http://schemas.microsoft.com/office/drawing/2014/main" id="{1506AB33-E465-438D-94CE-3AA06A10D83C}"/>
              </a:ext>
            </a:extLst>
          </p:cNvPr>
          <p:cNvSpPr txBox="1"/>
          <p:nvPr/>
        </p:nvSpPr>
        <p:spPr>
          <a:xfrm>
            <a:off x="3203848" y="5233640"/>
            <a:ext cx="2232248" cy="1200329"/>
          </a:xfrm>
          <a:prstGeom prst="rect">
            <a:avLst/>
          </a:prstGeom>
          <a:noFill/>
        </p:spPr>
        <p:txBody>
          <a:bodyPr wrap="square" rtlCol="0">
            <a:spAutoFit/>
          </a:bodyPr>
          <a:lstStyle/>
          <a:p>
            <a:pPr algn="ctr"/>
            <a:r>
              <a:rPr lang="en-GB" b="1" dirty="0">
                <a:solidFill>
                  <a:schemeClr val="bg1"/>
                </a:solidFill>
              </a:rPr>
              <a:t>BEHAVIOURS                 Keep head down to avoid eye contact with teacher</a:t>
            </a:r>
          </a:p>
        </p:txBody>
      </p:sp>
      <p:sp>
        <p:nvSpPr>
          <p:cNvPr id="29" name="TextBox 28">
            <a:extLst>
              <a:ext uri="{FF2B5EF4-FFF2-40B4-BE49-F238E27FC236}">
                <a16:creationId xmlns:a16="http://schemas.microsoft.com/office/drawing/2014/main" id="{AC5B998D-6C54-4B5B-9F88-9D08FF5C2799}"/>
              </a:ext>
            </a:extLst>
          </p:cNvPr>
          <p:cNvSpPr txBox="1"/>
          <p:nvPr/>
        </p:nvSpPr>
        <p:spPr>
          <a:xfrm>
            <a:off x="205452" y="3559881"/>
            <a:ext cx="2232248" cy="923330"/>
          </a:xfrm>
          <a:prstGeom prst="rect">
            <a:avLst/>
          </a:prstGeom>
          <a:noFill/>
        </p:spPr>
        <p:txBody>
          <a:bodyPr wrap="square" rtlCol="0">
            <a:spAutoFit/>
          </a:bodyPr>
          <a:lstStyle/>
          <a:p>
            <a:pPr algn="ctr"/>
            <a:r>
              <a:rPr lang="en-GB" b="1" dirty="0">
                <a:solidFill>
                  <a:schemeClr val="bg1"/>
                </a:solidFill>
              </a:rPr>
              <a:t>PHYSICAL REACTIONS</a:t>
            </a:r>
          </a:p>
          <a:p>
            <a:pPr algn="ctr"/>
            <a:r>
              <a:rPr lang="en-GB" b="1" dirty="0">
                <a:solidFill>
                  <a:schemeClr val="bg1"/>
                </a:solidFill>
              </a:rPr>
              <a:t>Hot, flushed face, heart racing</a:t>
            </a:r>
          </a:p>
        </p:txBody>
      </p:sp>
    </p:spTree>
    <p:extLst>
      <p:ext uri="{BB962C8B-B14F-4D97-AF65-F5344CB8AC3E}">
        <p14:creationId xmlns:p14="http://schemas.microsoft.com/office/powerpoint/2010/main" val="2087805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8D85A-752D-4139-8199-310A7F64645A}"/>
              </a:ext>
            </a:extLst>
          </p:cNvPr>
          <p:cNvSpPr>
            <a:spLocks noGrp="1"/>
          </p:cNvSpPr>
          <p:nvPr>
            <p:ph idx="1"/>
          </p:nvPr>
        </p:nvSpPr>
        <p:spPr>
          <a:xfrm>
            <a:off x="609599" y="745588"/>
            <a:ext cx="6347714" cy="5295775"/>
          </a:xfrm>
        </p:spPr>
        <p:txBody>
          <a:bodyPr>
            <a:normAutofit/>
          </a:bodyPr>
          <a:lstStyle/>
          <a:p>
            <a:pPr fontAlgn="base"/>
            <a:r>
              <a:rPr lang="en-GB" sz="2400" dirty="0">
                <a:solidFill>
                  <a:schemeClr val="bg1"/>
                </a:solidFill>
              </a:rPr>
              <a:t>We behave in a way that is consistent with our beliefs and this can become a habit</a:t>
            </a:r>
            <a:r>
              <a:rPr lang="en-US" sz="2400" dirty="0">
                <a:solidFill>
                  <a:schemeClr val="bg1"/>
                </a:solidFill>
              </a:rPr>
              <a:t>​</a:t>
            </a:r>
          </a:p>
          <a:p>
            <a:pPr fontAlgn="base"/>
            <a:endParaRPr lang="en-GB" sz="2400" dirty="0">
              <a:solidFill>
                <a:schemeClr val="bg1"/>
              </a:solidFill>
            </a:endParaRPr>
          </a:p>
          <a:p>
            <a:pPr fontAlgn="base"/>
            <a:r>
              <a:rPr lang="en-GB" sz="2400" dirty="0">
                <a:solidFill>
                  <a:schemeClr val="bg1"/>
                </a:solidFill>
              </a:rPr>
              <a:t>Therefore, </a:t>
            </a:r>
            <a:r>
              <a:rPr lang="en-GB" sz="2400" b="1" dirty="0">
                <a:solidFill>
                  <a:schemeClr val="bg1"/>
                </a:solidFill>
              </a:rPr>
              <a:t>we do not get the opportunity to challenge our beliefs</a:t>
            </a:r>
            <a:r>
              <a:rPr lang="en-GB" sz="2400" dirty="0">
                <a:solidFill>
                  <a:schemeClr val="bg1"/>
                </a:solidFill>
              </a:rPr>
              <a:t>/ gather evidence for different ways of thinking</a:t>
            </a:r>
            <a:r>
              <a:rPr lang="en-US" sz="2400" dirty="0">
                <a:solidFill>
                  <a:schemeClr val="bg1"/>
                </a:solidFill>
              </a:rPr>
              <a:t>​</a:t>
            </a:r>
          </a:p>
          <a:p>
            <a:pPr fontAlgn="base"/>
            <a:endParaRPr lang="en-GB" sz="2400" dirty="0">
              <a:solidFill>
                <a:schemeClr val="bg1"/>
              </a:solidFill>
            </a:endParaRPr>
          </a:p>
          <a:p>
            <a:pPr fontAlgn="base"/>
            <a:r>
              <a:rPr lang="en-GB" sz="2400" b="1" dirty="0">
                <a:solidFill>
                  <a:schemeClr val="bg1"/>
                </a:solidFill>
              </a:rPr>
              <a:t>Behaviours may maintain our beliefs, therefore we may have to change our behaviours</a:t>
            </a:r>
            <a:endParaRPr lang="en-US" sz="2400" dirty="0">
              <a:solidFill>
                <a:schemeClr val="bg1"/>
              </a:solidFill>
            </a:endParaRPr>
          </a:p>
          <a:p>
            <a:endParaRPr lang="en-GB" dirty="0"/>
          </a:p>
        </p:txBody>
      </p:sp>
    </p:spTree>
    <p:extLst>
      <p:ext uri="{BB962C8B-B14F-4D97-AF65-F5344CB8AC3E}">
        <p14:creationId xmlns:p14="http://schemas.microsoft.com/office/powerpoint/2010/main" val="1908318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7CF71C-AB57-4C81-AD4C-917C72860CCC}"/>
              </a:ext>
            </a:extLst>
          </p:cNvPr>
          <p:cNvSpPr txBox="1"/>
          <p:nvPr/>
        </p:nvSpPr>
        <p:spPr>
          <a:xfrm>
            <a:off x="2195736" y="4005064"/>
            <a:ext cx="4536504" cy="830997"/>
          </a:xfrm>
          <a:prstGeom prst="rect">
            <a:avLst/>
          </a:prstGeom>
          <a:noFill/>
        </p:spPr>
        <p:txBody>
          <a:bodyPr wrap="square" rtlCol="0">
            <a:spAutoFit/>
          </a:bodyPr>
          <a:lstStyle/>
          <a:p>
            <a:pPr algn="ctr"/>
            <a:r>
              <a:rPr lang="en-GB" sz="4800" b="1">
                <a:solidFill>
                  <a:schemeClr val="bg1"/>
                </a:solidFill>
              </a:rPr>
              <a:t>Any questions?</a:t>
            </a:r>
          </a:p>
        </p:txBody>
      </p:sp>
      <p:pic>
        <p:nvPicPr>
          <p:cNvPr id="4" name="Picture 3" descr="A picture containing bird&#10;&#10;Description automatically generated">
            <a:extLst>
              <a:ext uri="{FF2B5EF4-FFF2-40B4-BE49-F238E27FC236}">
                <a16:creationId xmlns:a16="http://schemas.microsoft.com/office/drawing/2014/main" id="{382E2149-1D0B-4051-909B-16ADD6051A4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49351"/>
          <a:stretch/>
        </p:blipFill>
        <p:spPr>
          <a:xfrm>
            <a:off x="1997968" y="1594525"/>
            <a:ext cx="4932040" cy="1834475"/>
          </a:xfrm>
          <a:prstGeom prst="rect">
            <a:avLst/>
          </a:prstGeom>
          <a:ln>
            <a:solidFill>
              <a:schemeClr val="tx1"/>
            </a:solidFill>
          </a:ln>
        </p:spPr>
      </p:pic>
    </p:spTree>
    <p:extLst>
      <p:ext uri="{BB962C8B-B14F-4D97-AF65-F5344CB8AC3E}">
        <p14:creationId xmlns:p14="http://schemas.microsoft.com/office/powerpoint/2010/main" val="3114684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9E48-17A7-43B0-936E-1F732B0C8F4D}"/>
              </a:ext>
            </a:extLst>
          </p:cNvPr>
          <p:cNvSpPr>
            <a:spLocks noGrp="1"/>
          </p:cNvSpPr>
          <p:nvPr>
            <p:ph type="title"/>
          </p:nvPr>
        </p:nvSpPr>
        <p:spPr>
          <a:xfrm>
            <a:off x="628650" y="365125"/>
            <a:ext cx="5599534" cy="1325563"/>
          </a:xfrm>
        </p:spPr>
        <p:txBody>
          <a:bodyPr>
            <a:normAutofit/>
          </a:bodyPr>
          <a:lstStyle/>
          <a:p>
            <a:r>
              <a:rPr lang="en-GB" sz="3100"/>
              <a:t>Helpful messages you can give to your young person</a:t>
            </a:r>
          </a:p>
        </p:txBody>
      </p:sp>
      <p:sp>
        <p:nvSpPr>
          <p:cNvPr id="3" name="Content Placeholder 2">
            <a:extLst>
              <a:ext uri="{FF2B5EF4-FFF2-40B4-BE49-F238E27FC236}">
                <a16:creationId xmlns:a16="http://schemas.microsoft.com/office/drawing/2014/main" id="{EEF324CD-6EDD-47F3-99C9-32789C77275F}"/>
              </a:ext>
            </a:extLst>
          </p:cNvPr>
          <p:cNvSpPr>
            <a:spLocks noGrp="1"/>
          </p:cNvSpPr>
          <p:nvPr>
            <p:ph idx="1"/>
          </p:nvPr>
        </p:nvSpPr>
        <p:spPr>
          <a:xfrm>
            <a:off x="628650" y="1825625"/>
            <a:ext cx="4045020" cy="4351338"/>
          </a:xfrm>
        </p:spPr>
        <p:txBody>
          <a:bodyPr>
            <a:normAutofit fontScale="92500"/>
          </a:bodyPr>
          <a:lstStyle/>
          <a:p>
            <a:r>
              <a:rPr lang="en-GB" sz="2400">
                <a:solidFill>
                  <a:schemeClr val="bg1"/>
                </a:solidFill>
              </a:rPr>
              <a:t>Anxiety is ‘normal’ </a:t>
            </a:r>
          </a:p>
          <a:p>
            <a:pPr marL="0" indent="0">
              <a:buNone/>
            </a:pPr>
            <a:endParaRPr lang="en-GB" sz="2400">
              <a:solidFill>
                <a:schemeClr val="bg1"/>
              </a:solidFill>
            </a:endParaRPr>
          </a:p>
          <a:p>
            <a:r>
              <a:rPr lang="en-GB" sz="2400">
                <a:solidFill>
                  <a:schemeClr val="bg1"/>
                </a:solidFill>
              </a:rPr>
              <a:t>Certain types of thoughts can maintain/increase anxiety</a:t>
            </a:r>
          </a:p>
          <a:p>
            <a:pPr marL="0" indent="0">
              <a:buNone/>
            </a:pPr>
            <a:endParaRPr lang="en-GB" sz="2400">
              <a:solidFill>
                <a:schemeClr val="bg1"/>
              </a:solidFill>
            </a:endParaRPr>
          </a:p>
          <a:p>
            <a:r>
              <a:rPr lang="en-GB" sz="2400">
                <a:solidFill>
                  <a:schemeClr val="bg1"/>
                </a:solidFill>
              </a:rPr>
              <a:t>Certain types of behaviour (e.g. avoidance) can make things feel better in the short term but worse in the long term</a:t>
            </a:r>
          </a:p>
        </p:txBody>
      </p:sp>
      <p:pic>
        <p:nvPicPr>
          <p:cNvPr id="13" name="Picture 12" descr="Icon&#10;&#10;Description automatically generated">
            <a:extLst>
              <a:ext uri="{FF2B5EF4-FFF2-40B4-BE49-F238E27FC236}">
                <a16:creationId xmlns:a16="http://schemas.microsoft.com/office/drawing/2014/main" id="{2ECA2D70-AE64-4E8F-B0F3-A75B8B1FA97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175448" y="2304256"/>
            <a:ext cx="3068960" cy="3068960"/>
          </a:xfrm>
          <a:prstGeom prst="rect">
            <a:avLst/>
          </a:prstGeom>
          <a:ln>
            <a:solidFill>
              <a:schemeClr val="tx1"/>
            </a:solidFill>
          </a:ln>
        </p:spPr>
      </p:pic>
    </p:spTree>
    <p:extLst>
      <p:ext uri="{BB962C8B-B14F-4D97-AF65-F5344CB8AC3E}">
        <p14:creationId xmlns:p14="http://schemas.microsoft.com/office/powerpoint/2010/main" val="1093502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324CD-6EDD-47F3-99C9-32789C77275F}"/>
              </a:ext>
            </a:extLst>
          </p:cNvPr>
          <p:cNvSpPr>
            <a:spLocks noGrp="1"/>
          </p:cNvSpPr>
          <p:nvPr>
            <p:ph idx="1"/>
          </p:nvPr>
        </p:nvSpPr>
        <p:spPr>
          <a:xfrm>
            <a:off x="628650" y="1957982"/>
            <a:ext cx="4045020" cy="4351338"/>
          </a:xfrm>
        </p:spPr>
        <p:txBody>
          <a:bodyPr>
            <a:normAutofit lnSpcReduction="10000"/>
          </a:bodyPr>
          <a:lstStyle/>
          <a:p>
            <a:r>
              <a:rPr lang="en-GB" sz="2400">
                <a:solidFill>
                  <a:schemeClr val="bg1"/>
                </a:solidFill>
              </a:rPr>
              <a:t>A powerful way of addressing the anxiety is to challenge anxious thinking and face fears (in a manageable way)</a:t>
            </a:r>
          </a:p>
          <a:p>
            <a:pPr marL="0" indent="0">
              <a:buNone/>
            </a:pPr>
            <a:endParaRPr lang="en-GB" sz="2400">
              <a:solidFill>
                <a:schemeClr val="bg1"/>
              </a:solidFill>
            </a:endParaRPr>
          </a:p>
          <a:p>
            <a:r>
              <a:rPr lang="en-GB" sz="2400">
                <a:solidFill>
                  <a:schemeClr val="bg1"/>
                </a:solidFill>
              </a:rPr>
              <a:t>Encourage your young person to be independent, face fears and give attention to brave behaviour </a:t>
            </a:r>
            <a:endParaRPr lang="en-GB" sz="2000">
              <a:solidFill>
                <a:schemeClr val="bg1"/>
              </a:solidFill>
            </a:endParaRPr>
          </a:p>
          <a:p>
            <a:endParaRPr lang="en-GB" sz="2400"/>
          </a:p>
          <a:p>
            <a:endParaRPr lang="en-GB" sz="2400"/>
          </a:p>
        </p:txBody>
      </p:sp>
      <p:sp>
        <p:nvSpPr>
          <p:cNvPr id="15" name="Title 1">
            <a:extLst>
              <a:ext uri="{FF2B5EF4-FFF2-40B4-BE49-F238E27FC236}">
                <a16:creationId xmlns:a16="http://schemas.microsoft.com/office/drawing/2014/main" id="{538C6EFA-E545-4484-9FF1-5700A3403D60}"/>
              </a:ext>
            </a:extLst>
          </p:cNvPr>
          <p:cNvSpPr>
            <a:spLocks noGrp="1"/>
          </p:cNvSpPr>
          <p:nvPr>
            <p:ph type="title"/>
          </p:nvPr>
        </p:nvSpPr>
        <p:spPr>
          <a:xfrm>
            <a:off x="609600" y="609600"/>
            <a:ext cx="6348413" cy="1320800"/>
          </a:xfrm>
        </p:spPr>
        <p:txBody>
          <a:bodyPr>
            <a:normAutofit/>
          </a:bodyPr>
          <a:lstStyle/>
          <a:p>
            <a:r>
              <a:rPr lang="en-GB" sz="3100"/>
              <a:t>Helpful messages you can give to your young person</a:t>
            </a:r>
          </a:p>
        </p:txBody>
      </p:sp>
      <p:pic>
        <p:nvPicPr>
          <p:cNvPr id="7" name="Picture 6" descr="Icon&#10;&#10;Description automatically generated">
            <a:extLst>
              <a:ext uri="{FF2B5EF4-FFF2-40B4-BE49-F238E27FC236}">
                <a16:creationId xmlns:a16="http://schemas.microsoft.com/office/drawing/2014/main" id="{59F1E37C-AB80-4CF9-A562-298E9530E86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20072" y="2423232"/>
            <a:ext cx="3068960" cy="3068960"/>
          </a:xfrm>
          <a:prstGeom prst="rect">
            <a:avLst/>
          </a:prstGeom>
          <a:ln>
            <a:solidFill>
              <a:schemeClr val="tx1"/>
            </a:solidFill>
          </a:ln>
        </p:spPr>
      </p:pic>
    </p:spTree>
    <p:extLst>
      <p:ext uri="{BB962C8B-B14F-4D97-AF65-F5344CB8AC3E}">
        <p14:creationId xmlns:p14="http://schemas.microsoft.com/office/powerpoint/2010/main" val="309667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60E2-21DE-4A7C-ABAF-4717A2622FBA}"/>
              </a:ext>
            </a:extLst>
          </p:cNvPr>
          <p:cNvSpPr>
            <a:spLocks noGrp="1"/>
          </p:cNvSpPr>
          <p:nvPr>
            <p:ph type="title"/>
          </p:nvPr>
        </p:nvSpPr>
        <p:spPr>
          <a:xfrm>
            <a:off x="1475656" y="476672"/>
            <a:ext cx="5532260" cy="1454051"/>
          </a:xfrm>
        </p:spPr>
        <p:txBody>
          <a:bodyPr>
            <a:normAutofit/>
          </a:bodyPr>
          <a:lstStyle/>
          <a:p>
            <a:r>
              <a:rPr lang="en-GB"/>
              <a:t>Helpful techniques to try</a:t>
            </a:r>
          </a:p>
        </p:txBody>
      </p:sp>
      <p:sp>
        <p:nvSpPr>
          <p:cNvPr id="3" name="Content Placeholder 2">
            <a:extLst>
              <a:ext uri="{FF2B5EF4-FFF2-40B4-BE49-F238E27FC236}">
                <a16:creationId xmlns:a16="http://schemas.microsoft.com/office/drawing/2014/main" id="{38E09FBD-17C0-4BD1-B869-9C7438C7906F}"/>
              </a:ext>
            </a:extLst>
          </p:cNvPr>
          <p:cNvSpPr>
            <a:spLocks noGrp="1"/>
          </p:cNvSpPr>
          <p:nvPr>
            <p:ph idx="1"/>
          </p:nvPr>
        </p:nvSpPr>
        <p:spPr>
          <a:xfrm>
            <a:off x="3505914" y="1542964"/>
            <a:ext cx="4471981" cy="4630653"/>
          </a:xfrm>
        </p:spPr>
        <p:txBody>
          <a:bodyPr anchor="ctr">
            <a:normAutofit fontScale="92500"/>
          </a:bodyPr>
          <a:lstStyle/>
          <a:p>
            <a:pPr marL="0" indent="0">
              <a:buNone/>
            </a:pPr>
            <a:r>
              <a:rPr lang="en-GB" sz="2800" b="1">
                <a:solidFill>
                  <a:schemeClr val="bg1"/>
                </a:solidFill>
              </a:rPr>
              <a:t>Helping your young person to identify and evaluate their anxious thoughts:</a:t>
            </a:r>
          </a:p>
          <a:p>
            <a:pPr>
              <a:buFont typeface="Arial" pitchFamily="34" charset="0"/>
              <a:buChar char="•"/>
            </a:pPr>
            <a:r>
              <a:rPr lang="en-GB" sz="2000">
                <a:solidFill>
                  <a:schemeClr val="bg1"/>
                </a:solidFill>
              </a:rPr>
              <a:t>Is there anyone you know who doesn’t feel scared in this situation? What would they be thinking?</a:t>
            </a:r>
          </a:p>
          <a:p>
            <a:pPr>
              <a:buFont typeface="Arial" pitchFamily="34" charset="0"/>
              <a:buChar char="•"/>
            </a:pPr>
            <a:r>
              <a:rPr lang="en-GB" sz="2000">
                <a:solidFill>
                  <a:schemeClr val="bg1"/>
                </a:solidFill>
              </a:rPr>
              <a:t>What would you tell a friend in this situation?</a:t>
            </a:r>
          </a:p>
          <a:p>
            <a:pPr>
              <a:buFont typeface="Arial" pitchFamily="34" charset="0"/>
              <a:buChar char="•"/>
            </a:pPr>
            <a:r>
              <a:rPr lang="en-GB" sz="2000">
                <a:solidFill>
                  <a:schemeClr val="bg1"/>
                </a:solidFill>
              </a:rPr>
              <a:t>What would your friend say to you in this situation?</a:t>
            </a:r>
          </a:p>
          <a:p>
            <a:pPr>
              <a:buFont typeface="Arial" pitchFamily="34" charset="0"/>
              <a:buChar char="•"/>
            </a:pPr>
            <a:r>
              <a:rPr lang="en-GB" sz="2000">
                <a:solidFill>
                  <a:schemeClr val="bg1"/>
                </a:solidFill>
              </a:rPr>
              <a:t>Is there a more helpful way of thinking?</a:t>
            </a:r>
          </a:p>
          <a:p>
            <a:endParaRPr lang="en-GB" sz="1700">
              <a:solidFill>
                <a:srgbClr val="000000"/>
              </a:solidFill>
            </a:endParaRPr>
          </a:p>
        </p:txBody>
      </p:sp>
      <p:pic>
        <p:nvPicPr>
          <p:cNvPr id="5" name="Picture 4" descr="A close up of a toy&#10;&#10;Description automatically generated">
            <a:extLst>
              <a:ext uri="{FF2B5EF4-FFF2-40B4-BE49-F238E27FC236}">
                <a16:creationId xmlns:a16="http://schemas.microsoft.com/office/drawing/2014/main" id="{0A1ABC22-BA12-4415-B788-74AF25873F5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1253" y="2345995"/>
            <a:ext cx="3417023" cy="2564903"/>
          </a:xfrm>
          <a:prstGeom prst="rect">
            <a:avLst/>
          </a:prstGeom>
        </p:spPr>
      </p:pic>
    </p:spTree>
    <p:extLst>
      <p:ext uri="{BB962C8B-B14F-4D97-AF65-F5344CB8AC3E}">
        <p14:creationId xmlns:p14="http://schemas.microsoft.com/office/powerpoint/2010/main" val="923541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60E2-21DE-4A7C-ABAF-4717A2622FBA}"/>
              </a:ext>
            </a:extLst>
          </p:cNvPr>
          <p:cNvSpPr>
            <a:spLocks noGrp="1"/>
          </p:cNvSpPr>
          <p:nvPr>
            <p:ph type="title"/>
          </p:nvPr>
        </p:nvSpPr>
        <p:spPr>
          <a:xfrm>
            <a:off x="1475656" y="476672"/>
            <a:ext cx="5532260" cy="1454051"/>
          </a:xfrm>
        </p:spPr>
        <p:txBody>
          <a:bodyPr>
            <a:normAutofit/>
          </a:bodyPr>
          <a:lstStyle/>
          <a:p>
            <a:r>
              <a:rPr lang="en-GB"/>
              <a:t>Helpful techniques to try</a:t>
            </a:r>
          </a:p>
        </p:txBody>
      </p:sp>
      <p:sp>
        <p:nvSpPr>
          <p:cNvPr id="3" name="Content Placeholder 2">
            <a:extLst>
              <a:ext uri="{FF2B5EF4-FFF2-40B4-BE49-F238E27FC236}">
                <a16:creationId xmlns:a16="http://schemas.microsoft.com/office/drawing/2014/main" id="{38E09FBD-17C0-4BD1-B869-9C7438C7906F}"/>
              </a:ext>
            </a:extLst>
          </p:cNvPr>
          <p:cNvSpPr>
            <a:spLocks noGrp="1"/>
          </p:cNvSpPr>
          <p:nvPr>
            <p:ph idx="1"/>
          </p:nvPr>
        </p:nvSpPr>
        <p:spPr>
          <a:xfrm>
            <a:off x="3131840" y="1203697"/>
            <a:ext cx="4752528" cy="5400600"/>
          </a:xfrm>
        </p:spPr>
        <p:txBody>
          <a:bodyPr anchor="ctr">
            <a:normAutofit/>
          </a:bodyPr>
          <a:lstStyle/>
          <a:p>
            <a:pPr marL="0" indent="0">
              <a:buNone/>
            </a:pPr>
            <a:r>
              <a:rPr lang="en-GB" sz="2800" b="1">
                <a:solidFill>
                  <a:schemeClr val="bg1"/>
                </a:solidFill>
              </a:rPr>
              <a:t>Helping the young person to problem solve:</a:t>
            </a:r>
          </a:p>
          <a:p>
            <a:pPr lvl="1"/>
            <a:r>
              <a:rPr lang="en-GB" sz="2000">
                <a:solidFill>
                  <a:schemeClr val="bg1"/>
                </a:solidFill>
              </a:rPr>
              <a:t>What is the problem?</a:t>
            </a:r>
          </a:p>
          <a:p>
            <a:pPr lvl="1"/>
            <a:r>
              <a:rPr lang="en-GB" sz="2000">
                <a:solidFill>
                  <a:schemeClr val="bg1"/>
                </a:solidFill>
              </a:rPr>
              <a:t> Encourage the teenager to think of as many solutions as they can, even ones that seem crazy </a:t>
            </a:r>
          </a:p>
          <a:p>
            <a:pPr lvl="1"/>
            <a:r>
              <a:rPr lang="en-GB" sz="2000">
                <a:solidFill>
                  <a:schemeClr val="bg1"/>
                </a:solidFill>
              </a:rPr>
              <a:t>Help them to work out which solution is best  - consider the pros and cons and immediate and long-term consequences</a:t>
            </a:r>
          </a:p>
          <a:p>
            <a:pPr lvl="1"/>
            <a:r>
              <a:rPr lang="en-GB" sz="2000">
                <a:solidFill>
                  <a:schemeClr val="bg1"/>
                </a:solidFill>
              </a:rPr>
              <a:t>Rate each idea</a:t>
            </a:r>
          </a:p>
          <a:p>
            <a:pPr lvl="1"/>
            <a:r>
              <a:rPr lang="en-GB" sz="2000">
                <a:solidFill>
                  <a:schemeClr val="bg1"/>
                </a:solidFill>
              </a:rPr>
              <a:t>Make a plan and have a go </a:t>
            </a:r>
          </a:p>
          <a:p>
            <a:pPr lvl="1"/>
            <a:r>
              <a:rPr lang="en-GB" sz="2000">
                <a:solidFill>
                  <a:schemeClr val="bg1"/>
                </a:solidFill>
              </a:rPr>
              <a:t>Review if something has worked – if not try out other solutions</a:t>
            </a:r>
          </a:p>
        </p:txBody>
      </p:sp>
      <p:pic>
        <p:nvPicPr>
          <p:cNvPr id="5" name="Picture 4" descr="A close up of a toy&#10;&#10;Description automatically generated">
            <a:extLst>
              <a:ext uri="{FF2B5EF4-FFF2-40B4-BE49-F238E27FC236}">
                <a16:creationId xmlns:a16="http://schemas.microsoft.com/office/drawing/2014/main" id="{0A1ABC22-BA12-4415-B788-74AF25873F5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1253" y="2345995"/>
            <a:ext cx="3417023" cy="2564903"/>
          </a:xfrm>
          <a:prstGeom prst="rect">
            <a:avLst/>
          </a:prstGeom>
        </p:spPr>
      </p:pic>
    </p:spTree>
    <p:extLst>
      <p:ext uri="{BB962C8B-B14F-4D97-AF65-F5344CB8AC3E}">
        <p14:creationId xmlns:p14="http://schemas.microsoft.com/office/powerpoint/2010/main" val="1069178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1231-7438-46AC-8958-C9BFC7756E8C}"/>
              </a:ext>
            </a:extLst>
          </p:cNvPr>
          <p:cNvSpPr>
            <a:spLocks noGrp="1"/>
          </p:cNvSpPr>
          <p:nvPr>
            <p:ph type="title"/>
          </p:nvPr>
        </p:nvSpPr>
        <p:spPr>
          <a:xfrm>
            <a:off x="395536" y="246349"/>
            <a:ext cx="7346777" cy="1320800"/>
          </a:xfrm>
        </p:spPr>
        <p:txBody>
          <a:bodyPr vert="horz" lIns="91440" tIns="45720" rIns="91440" bIns="45720" rtlCol="0" anchor="ctr">
            <a:normAutofit/>
          </a:bodyPr>
          <a:lstStyle/>
          <a:p>
            <a:pPr defTabSz="914400"/>
            <a:r>
              <a:rPr lang="en-US"/>
              <a:t>Problem solving example: Worrying about failing an exam</a:t>
            </a:r>
          </a:p>
        </p:txBody>
      </p:sp>
      <p:pic>
        <p:nvPicPr>
          <p:cNvPr id="5" name="Content Placeholder 4">
            <a:extLst>
              <a:ext uri="{FF2B5EF4-FFF2-40B4-BE49-F238E27FC236}">
                <a16:creationId xmlns:a16="http://schemas.microsoft.com/office/drawing/2014/main" id="{CD7E1016-8B8B-4462-B9D7-CCD93AFEBBF6}"/>
              </a:ext>
            </a:extLst>
          </p:cNvPr>
          <p:cNvPicPr>
            <a:picLocks noGrp="1" noChangeAspect="1"/>
          </p:cNvPicPr>
          <p:nvPr>
            <p:ph idx="1"/>
          </p:nvPr>
        </p:nvPicPr>
        <p:blipFill rotWithShape="1">
          <a:blip r:embed="rId3"/>
          <a:srcRect r="-5" b="4769"/>
          <a:stretch/>
        </p:blipFill>
        <p:spPr>
          <a:xfrm>
            <a:off x="625078" y="2060848"/>
            <a:ext cx="7893844" cy="4351338"/>
          </a:xfrm>
          <a:prstGeom prst="rect">
            <a:avLst/>
          </a:prstGeom>
        </p:spPr>
      </p:pic>
    </p:spTree>
    <p:extLst>
      <p:ext uri="{BB962C8B-B14F-4D97-AF65-F5344CB8AC3E}">
        <p14:creationId xmlns:p14="http://schemas.microsoft.com/office/powerpoint/2010/main" val="2528257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60E2-21DE-4A7C-ABAF-4717A2622FBA}"/>
              </a:ext>
            </a:extLst>
          </p:cNvPr>
          <p:cNvSpPr>
            <a:spLocks noGrp="1"/>
          </p:cNvSpPr>
          <p:nvPr>
            <p:ph type="title"/>
          </p:nvPr>
        </p:nvSpPr>
        <p:spPr>
          <a:xfrm>
            <a:off x="1475656" y="476672"/>
            <a:ext cx="5532260" cy="1454051"/>
          </a:xfrm>
        </p:spPr>
        <p:txBody>
          <a:bodyPr>
            <a:normAutofit/>
          </a:bodyPr>
          <a:lstStyle/>
          <a:p>
            <a:r>
              <a:rPr lang="en-GB"/>
              <a:t>Helpful techniques to try</a:t>
            </a:r>
          </a:p>
        </p:txBody>
      </p:sp>
      <p:sp>
        <p:nvSpPr>
          <p:cNvPr id="3" name="Content Placeholder 2">
            <a:extLst>
              <a:ext uri="{FF2B5EF4-FFF2-40B4-BE49-F238E27FC236}">
                <a16:creationId xmlns:a16="http://schemas.microsoft.com/office/drawing/2014/main" id="{38E09FBD-17C0-4BD1-B869-9C7438C7906F}"/>
              </a:ext>
            </a:extLst>
          </p:cNvPr>
          <p:cNvSpPr>
            <a:spLocks noGrp="1"/>
          </p:cNvSpPr>
          <p:nvPr>
            <p:ph idx="1"/>
          </p:nvPr>
        </p:nvSpPr>
        <p:spPr>
          <a:xfrm>
            <a:off x="3505914" y="1542964"/>
            <a:ext cx="4522470" cy="4630653"/>
          </a:xfrm>
        </p:spPr>
        <p:txBody>
          <a:bodyPr anchor="ctr">
            <a:normAutofit fontScale="85000" lnSpcReduction="10000"/>
          </a:bodyPr>
          <a:lstStyle/>
          <a:p>
            <a:pPr marL="0" indent="0">
              <a:buNone/>
            </a:pPr>
            <a:r>
              <a:rPr lang="en-GB" sz="3300" b="1">
                <a:solidFill>
                  <a:schemeClr val="bg1"/>
                </a:solidFill>
              </a:rPr>
              <a:t>Helping the young person to face their fears in a graded way:</a:t>
            </a:r>
          </a:p>
          <a:p>
            <a:r>
              <a:rPr lang="en-GB" sz="2800">
                <a:solidFill>
                  <a:schemeClr val="bg1"/>
                </a:solidFill>
              </a:rPr>
              <a:t>Involves </a:t>
            </a:r>
            <a:r>
              <a:rPr lang="en-GB" sz="2800" b="1">
                <a:solidFill>
                  <a:schemeClr val="bg1"/>
                </a:solidFill>
              </a:rPr>
              <a:t>planning and doing things that are normally anxiety-provoking </a:t>
            </a:r>
          </a:p>
          <a:p>
            <a:r>
              <a:rPr lang="en-GB" sz="2800">
                <a:solidFill>
                  <a:schemeClr val="bg1"/>
                </a:solidFill>
              </a:rPr>
              <a:t>Helpful to do this in a </a:t>
            </a:r>
            <a:r>
              <a:rPr lang="en-GB" sz="2800" b="1">
                <a:solidFill>
                  <a:schemeClr val="bg1"/>
                </a:solidFill>
              </a:rPr>
              <a:t>graded</a:t>
            </a:r>
            <a:r>
              <a:rPr lang="en-GB" sz="2800">
                <a:solidFill>
                  <a:schemeClr val="bg1"/>
                </a:solidFill>
              </a:rPr>
              <a:t> way (get your YP to develop a number of steps from less to more-anxiety provoking and start with easier steps)</a:t>
            </a:r>
          </a:p>
          <a:p>
            <a:pPr marL="0" indent="0">
              <a:buNone/>
            </a:pPr>
            <a:endParaRPr lang="en-GB" sz="1700">
              <a:solidFill>
                <a:srgbClr val="000000"/>
              </a:solidFill>
            </a:endParaRPr>
          </a:p>
        </p:txBody>
      </p:sp>
      <p:pic>
        <p:nvPicPr>
          <p:cNvPr id="5" name="Picture 4" descr="A close up of a toy&#10;&#10;Description automatically generated">
            <a:extLst>
              <a:ext uri="{FF2B5EF4-FFF2-40B4-BE49-F238E27FC236}">
                <a16:creationId xmlns:a16="http://schemas.microsoft.com/office/drawing/2014/main" id="{0A1ABC22-BA12-4415-B788-74AF25873F5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1253" y="2345995"/>
            <a:ext cx="3417023" cy="2564903"/>
          </a:xfrm>
          <a:prstGeom prst="rect">
            <a:avLst/>
          </a:prstGeom>
        </p:spPr>
      </p:pic>
    </p:spTree>
    <p:extLst>
      <p:ext uri="{BB962C8B-B14F-4D97-AF65-F5344CB8AC3E}">
        <p14:creationId xmlns:p14="http://schemas.microsoft.com/office/powerpoint/2010/main" val="1654686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E5F8-0876-4B59-AA6A-BBEF28C93804}"/>
              </a:ext>
            </a:extLst>
          </p:cNvPr>
          <p:cNvSpPr>
            <a:spLocks noGrp="1"/>
          </p:cNvSpPr>
          <p:nvPr>
            <p:ph type="title"/>
          </p:nvPr>
        </p:nvSpPr>
        <p:spPr>
          <a:xfrm>
            <a:off x="611560" y="498456"/>
            <a:ext cx="6347713" cy="1320800"/>
          </a:xfrm>
        </p:spPr>
        <p:txBody>
          <a:bodyPr/>
          <a:lstStyle/>
          <a:p>
            <a:r>
              <a:rPr lang="en-GB"/>
              <a:t>Developing a hierarchy of fears: social anxiety</a:t>
            </a:r>
          </a:p>
        </p:txBody>
      </p:sp>
      <p:pic>
        <p:nvPicPr>
          <p:cNvPr id="5" name="Content Placeholder 4">
            <a:extLst>
              <a:ext uri="{FF2B5EF4-FFF2-40B4-BE49-F238E27FC236}">
                <a16:creationId xmlns:a16="http://schemas.microsoft.com/office/drawing/2014/main" id="{F3233D2E-A290-4397-AECF-D66696CBA985}"/>
              </a:ext>
            </a:extLst>
          </p:cNvPr>
          <p:cNvPicPr>
            <a:picLocks noGrp="1" noChangeAspect="1"/>
          </p:cNvPicPr>
          <p:nvPr>
            <p:ph idx="1"/>
          </p:nvPr>
        </p:nvPicPr>
        <p:blipFill>
          <a:blip r:embed="rId3"/>
          <a:stretch>
            <a:fillRect/>
          </a:stretch>
        </p:blipFill>
        <p:spPr>
          <a:xfrm>
            <a:off x="1331640" y="2204864"/>
            <a:ext cx="6842720" cy="4154680"/>
          </a:xfrm>
        </p:spPr>
      </p:pic>
    </p:spTree>
    <p:extLst>
      <p:ext uri="{BB962C8B-B14F-4D97-AF65-F5344CB8AC3E}">
        <p14:creationId xmlns:p14="http://schemas.microsoft.com/office/powerpoint/2010/main" val="81962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60015"/>
            <a:ext cx="7560840" cy="5230634"/>
          </a:xfrm>
        </p:spPr>
        <p:txBody>
          <a:bodyPr vert="horz" lIns="91440" tIns="45720" rIns="91440" bIns="45720" rtlCol="0" anchor="ctr">
            <a:normAutofit/>
          </a:bodyPr>
          <a:lstStyle/>
          <a:p>
            <a:pPr marL="0" lvl="0" indent="0" defTabSz="914400">
              <a:lnSpc>
                <a:spcPct val="110000"/>
              </a:lnSpc>
              <a:buNone/>
            </a:pPr>
            <a:endParaRPr lang="en-US" sz="2800">
              <a:solidFill>
                <a:schemeClr val="tx1">
                  <a:lumMod val="85000"/>
                  <a:lumOff val="15000"/>
                </a:schemeClr>
              </a:solidFill>
            </a:endParaRPr>
          </a:p>
          <a:p>
            <a:pPr lvl="0" indent="-228600" defTabSz="914400">
              <a:lnSpc>
                <a:spcPct val="110000"/>
              </a:lnSpc>
            </a:pPr>
            <a:r>
              <a:rPr lang="en-US" sz="2800" b="1" u="sng">
                <a:solidFill>
                  <a:schemeClr val="bg1"/>
                </a:solidFill>
              </a:rPr>
              <a:t>What is anxiety?</a:t>
            </a:r>
          </a:p>
          <a:p>
            <a:pPr marL="0" lvl="0" indent="0" defTabSz="914400">
              <a:lnSpc>
                <a:spcPct val="110000"/>
              </a:lnSpc>
              <a:buNone/>
            </a:pPr>
            <a:endParaRPr lang="en-US" sz="2800">
              <a:solidFill>
                <a:schemeClr val="bg1"/>
              </a:solidFill>
            </a:endParaRPr>
          </a:p>
          <a:p>
            <a:pPr lvl="0" indent="-228600" defTabSz="914400">
              <a:lnSpc>
                <a:spcPct val="110000"/>
              </a:lnSpc>
            </a:pPr>
            <a:r>
              <a:rPr lang="en-US" sz="2800">
                <a:solidFill>
                  <a:schemeClr val="bg1"/>
                </a:solidFill>
              </a:rPr>
              <a:t>How to talk to your young person about their difficulties</a:t>
            </a:r>
          </a:p>
          <a:p>
            <a:pPr marL="114300" lvl="0" indent="0" defTabSz="914400">
              <a:lnSpc>
                <a:spcPct val="110000"/>
              </a:lnSpc>
              <a:buNone/>
            </a:pPr>
            <a:endParaRPr lang="en-US" sz="2800">
              <a:solidFill>
                <a:schemeClr val="bg1"/>
              </a:solidFill>
            </a:endParaRPr>
          </a:p>
          <a:p>
            <a:pPr lvl="0" indent="-228600" defTabSz="914400">
              <a:lnSpc>
                <a:spcPct val="110000"/>
              </a:lnSpc>
            </a:pPr>
            <a:r>
              <a:rPr lang="en-US" sz="2800">
                <a:solidFill>
                  <a:schemeClr val="bg1"/>
                </a:solidFill>
              </a:rPr>
              <a:t>How you can support your young person</a:t>
            </a:r>
          </a:p>
          <a:p>
            <a:pPr marL="114300" lvl="0" indent="0" defTabSz="914400">
              <a:lnSpc>
                <a:spcPct val="110000"/>
              </a:lnSpc>
              <a:buNone/>
            </a:pPr>
            <a:endParaRPr lang="en-US" sz="2800">
              <a:solidFill>
                <a:schemeClr val="bg1"/>
              </a:solidFill>
            </a:endParaRPr>
          </a:p>
          <a:p>
            <a:pPr lvl="0" indent="-228600" defTabSz="914400">
              <a:lnSpc>
                <a:spcPct val="110000"/>
              </a:lnSpc>
            </a:pPr>
            <a:r>
              <a:rPr lang="en-US" sz="2800">
                <a:solidFill>
                  <a:schemeClr val="bg1"/>
                </a:solidFill>
              </a:rPr>
              <a:t>Useful resources</a:t>
            </a:r>
          </a:p>
          <a:p>
            <a:pPr lvl="0" indent="-228600" defTabSz="914400"/>
            <a:endParaRPr lang="en-US" b="1">
              <a:solidFill>
                <a:srgbClr val="000000"/>
              </a:solidFill>
            </a:endParaRPr>
          </a:p>
          <a:p>
            <a:pPr lvl="1" indent="-228600" defTabSz="914400"/>
            <a:endParaRPr lang="en-US" sz="2100">
              <a:solidFill>
                <a:srgbClr val="000000"/>
              </a:solidFill>
            </a:endParaRPr>
          </a:p>
        </p:txBody>
      </p:sp>
      <p:sp>
        <p:nvSpPr>
          <p:cNvPr id="5" name="Rectangle: Rounded Corners 4">
            <a:extLst>
              <a:ext uri="{FF2B5EF4-FFF2-40B4-BE49-F238E27FC236}">
                <a16:creationId xmlns:a16="http://schemas.microsoft.com/office/drawing/2014/main" id="{42A8B1AF-F8E7-404E-B174-EE10702E30D6}"/>
              </a:ext>
            </a:extLst>
          </p:cNvPr>
          <p:cNvSpPr/>
          <p:nvPr/>
        </p:nvSpPr>
        <p:spPr>
          <a:xfrm>
            <a:off x="611560" y="476673"/>
            <a:ext cx="5760640" cy="10081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n>
                  <a:solidFill>
                    <a:schemeClr val="tx1">
                      <a:lumMod val="85000"/>
                      <a:lumOff val="15000"/>
                    </a:schemeClr>
                  </a:solidFill>
                </a:ln>
                <a:solidFill>
                  <a:schemeClr val="tx1">
                    <a:lumMod val="85000"/>
                    <a:lumOff val="15000"/>
                  </a:schemeClr>
                </a:solidFill>
                <a:latin typeface="+mj-lt"/>
              </a:rPr>
              <a:t>Overview of the session</a:t>
            </a:r>
          </a:p>
          <a:p>
            <a:pPr algn="ctr"/>
            <a:endParaRPr lang="en-GB"/>
          </a:p>
        </p:txBody>
      </p:sp>
    </p:spTree>
    <p:extLst>
      <p:ext uri="{BB962C8B-B14F-4D97-AF65-F5344CB8AC3E}">
        <p14:creationId xmlns:p14="http://schemas.microsoft.com/office/powerpoint/2010/main" val="673159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5843F-63FA-4EE7-807B-2B4EA69E864F}"/>
              </a:ext>
            </a:extLst>
          </p:cNvPr>
          <p:cNvSpPr>
            <a:spLocks noGrp="1"/>
          </p:cNvSpPr>
          <p:nvPr>
            <p:ph idx="1"/>
          </p:nvPr>
        </p:nvSpPr>
        <p:spPr>
          <a:xfrm>
            <a:off x="539552" y="1700808"/>
            <a:ext cx="5112568" cy="4638404"/>
          </a:xfrm>
        </p:spPr>
        <p:txBody>
          <a:bodyPr anchor="ctr">
            <a:normAutofit fontScale="85000" lnSpcReduction="20000"/>
          </a:bodyPr>
          <a:lstStyle/>
          <a:p>
            <a:pPr marL="0" indent="0">
              <a:buNone/>
            </a:pPr>
            <a:r>
              <a:rPr lang="en-GB" sz="2600" b="1">
                <a:solidFill>
                  <a:schemeClr val="accent1"/>
                </a:solidFill>
              </a:rPr>
              <a:t>Parents/carers should be encouraged to:</a:t>
            </a:r>
          </a:p>
          <a:p>
            <a:pPr marL="342900" indent="-342900">
              <a:buFont typeface="Arial" pitchFamily="34" charset="0"/>
              <a:buChar char="•"/>
            </a:pPr>
            <a:r>
              <a:rPr lang="en-GB" sz="2600">
                <a:solidFill>
                  <a:schemeClr val="bg1"/>
                </a:solidFill>
              </a:rPr>
              <a:t>Understand that ‘taking over’ undermines your young person’s confidence and leads them to see themselves as vulnerable</a:t>
            </a:r>
          </a:p>
          <a:p>
            <a:pPr marL="342900" indent="-342900">
              <a:buFont typeface="Arial" pitchFamily="34" charset="0"/>
              <a:buChar char="•"/>
            </a:pPr>
            <a:r>
              <a:rPr lang="en-GB" sz="2600">
                <a:solidFill>
                  <a:schemeClr val="bg1"/>
                </a:solidFill>
              </a:rPr>
              <a:t>Support your young person to be more independent (e.g. making their own way to school, getting themselves up in the morning, taking on responsibility at school)</a:t>
            </a:r>
          </a:p>
          <a:p>
            <a:pPr marL="342900" indent="-342900">
              <a:buFont typeface="Arial" pitchFamily="34" charset="0"/>
              <a:buChar char="•"/>
            </a:pPr>
            <a:r>
              <a:rPr lang="en-GB" sz="2600">
                <a:solidFill>
                  <a:schemeClr val="bg1"/>
                </a:solidFill>
              </a:rPr>
              <a:t>Offer choices rather than make decisions for your young person</a:t>
            </a:r>
          </a:p>
          <a:p>
            <a:pPr marL="342900" indent="-342900">
              <a:buFont typeface="Arial" pitchFamily="34" charset="0"/>
              <a:buChar char="•"/>
            </a:pPr>
            <a:r>
              <a:rPr lang="en-GB" sz="2600">
                <a:solidFill>
                  <a:schemeClr val="bg1"/>
                </a:solidFill>
              </a:rPr>
              <a:t>Provide opportunities for your young person to build their confidence</a:t>
            </a:r>
          </a:p>
          <a:p>
            <a:endParaRPr lang="en-GB" sz="1600">
              <a:solidFill>
                <a:schemeClr val="bg1"/>
              </a:solidFill>
            </a:endParaRPr>
          </a:p>
          <a:p>
            <a:endParaRPr lang="en-GB" sz="1900" b="1"/>
          </a:p>
          <a:p>
            <a:endParaRPr lang="en-GB" sz="1900" b="1"/>
          </a:p>
        </p:txBody>
      </p:sp>
      <p:pic>
        <p:nvPicPr>
          <p:cNvPr id="5" name="Picture 4" descr="A picture containing food&#10;&#10;Description automatically generated">
            <a:extLst>
              <a:ext uri="{FF2B5EF4-FFF2-40B4-BE49-F238E27FC236}">
                <a16:creationId xmlns:a16="http://schemas.microsoft.com/office/drawing/2014/main" id="{2879CBFD-1205-4D5D-A3FA-FFBD3697FA8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47799" y="2348880"/>
            <a:ext cx="3861667" cy="2534219"/>
          </a:xfrm>
          <a:prstGeom prst="rect">
            <a:avLst/>
          </a:prstGeom>
        </p:spPr>
      </p:pic>
    </p:spTree>
    <p:extLst>
      <p:ext uri="{BB962C8B-B14F-4D97-AF65-F5344CB8AC3E}">
        <p14:creationId xmlns:p14="http://schemas.microsoft.com/office/powerpoint/2010/main" val="2213684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5843F-63FA-4EE7-807B-2B4EA69E864F}"/>
              </a:ext>
            </a:extLst>
          </p:cNvPr>
          <p:cNvSpPr>
            <a:spLocks noGrp="1"/>
          </p:cNvSpPr>
          <p:nvPr>
            <p:ph idx="1"/>
          </p:nvPr>
        </p:nvSpPr>
        <p:spPr>
          <a:xfrm>
            <a:off x="539552" y="1700808"/>
            <a:ext cx="5112568" cy="4638404"/>
          </a:xfrm>
        </p:spPr>
        <p:txBody>
          <a:bodyPr anchor="ctr">
            <a:normAutofit fontScale="92500" lnSpcReduction="10000"/>
          </a:bodyPr>
          <a:lstStyle/>
          <a:p>
            <a:pPr marL="0" indent="0">
              <a:buNone/>
            </a:pPr>
            <a:r>
              <a:rPr lang="en-GB" sz="2800" b="1">
                <a:solidFill>
                  <a:schemeClr val="accent1"/>
                </a:solidFill>
              </a:rPr>
              <a:t>Parents/carers should be encouraged to:</a:t>
            </a:r>
          </a:p>
          <a:p>
            <a:pPr>
              <a:buFont typeface="Arial" pitchFamily="34" charset="0"/>
              <a:buChar char="•"/>
            </a:pPr>
            <a:r>
              <a:rPr lang="en-GB" sz="2800">
                <a:solidFill>
                  <a:schemeClr val="bg1"/>
                </a:solidFill>
              </a:rPr>
              <a:t>Ask questions rather than providing reassurance when it’s sought</a:t>
            </a:r>
          </a:p>
          <a:p>
            <a:pPr>
              <a:buFont typeface="Arial" pitchFamily="34" charset="0"/>
              <a:buChar char="•"/>
            </a:pPr>
            <a:r>
              <a:rPr lang="en-GB" sz="2800">
                <a:solidFill>
                  <a:schemeClr val="bg1"/>
                </a:solidFill>
              </a:rPr>
              <a:t>Praise and reward brave behaviour</a:t>
            </a:r>
          </a:p>
          <a:p>
            <a:pPr>
              <a:buFont typeface="Arial" pitchFamily="34" charset="0"/>
              <a:buChar char="•"/>
            </a:pPr>
            <a:r>
              <a:rPr lang="en-GB" sz="2800">
                <a:solidFill>
                  <a:schemeClr val="bg1"/>
                </a:solidFill>
              </a:rPr>
              <a:t>Ignore / do not overly respond to anxious behaviour</a:t>
            </a:r>
          </a:p>
          <a:p>
            <a:pPr>
              <a:buFont typeface="Arial" pitchFamily="34" charset="0"/>
              <a:buChar char="•"/>
            </a:pPr>
            <a:r>
              <a:rPr lang="en-GB" sz="2800">
                <a:solidFill>
                  <a:schemeClr val="bg1"/>
                </a:solidFill>
              </a:rPr>
              <a:t>Model brave, non-avoidant behaviour themselves</a:t>
            </a:r>
          </a:p>
          <a:p>
            <a:endParaRPr lang="en-GB" sz="1600">
              <a:solidFill>
                <a:schemeClr val="bg1"/>
              </a:solidFill>
            </a:endParaRPr>
          </a:p>
          <a:p>
            <a:endParaRPr lang="en-GB" sz="1900" b="1"/>
          </a:p>
          <a:p>
            <a:endParaRPr lang="en-GB" sz="1900" b="1"/>
          </a:p>
        </p:txBody>
      </p:sp>
      <p:pic>
        <p:nvPicPr>
          <p:cNvPr id="5" name="Picture 4" descr="A picture containing food&#10;&#10;Description automatically generated">
            <a:extLst>
              <a:ext uri="{FF2B5EF4-FFF2-40B4-BE49-F238E27FC236}">
                <a16:creationId xmlns:a16="http://schemas.microsoft.com/office/drawing/2014/main" id="{2879CBFD-1205-4D5D-A3FA-FFBD3697FA8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47799" y="2348880"/>
            <a:ext cx="3861667" cy="2534219"/>
          </a:xfrm>
          <a:prstGeom prst="rect">
            <a:avLst/>
          </a:prstGeom>
        </p:spPr>
      </p:pic>
    </p:spTree>
    <p:extLst>
      <p:ext uri="{BB962C8B-B14F-4D97-AF65-F5344CB8AC3E}">
        <p14:creationId xmlns:p14="http://schemas.microsoft.com/office/powerpoint/2010/main" val="4068664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46996942"/>
              </p:ext>
            </p:extLst>
          </p:nvPr>
        </p:nvGraphicFramePr>
        <p:xfrm>
          <a:off x="251520" y="404664"/>
          <a:ext cx="864096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5519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28250368"/>
              </p:ext>
            </p:extLst>
          </p:nvPr>
        </p:nvGraphicFramePr>
        <p:xfrm>
          <a:off x="251520" y="116632"/>
          <a:ext cx="864096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id="{EAAEC5C7-7678-4627-A326-80E1551E1441}"/>
              </a:ext>
            </a:extLst>
          </p:cNvPr>
          <p:cNvSpPr/>
          <p:nvPr/>
        </p:nvSpPr>
        <p:spPr>
          <a:xfrm>
            <a:off x="256919" y="4545124"/>
            <a:ext cx="4752528" cy="223224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If you feel that your young person needs some support from CAMHS, you or your young person can contact the Single Point of Access (SPA) on </a:t>
            </a:r>
            <a:r>
              <a:rPr lang="en-GB" sz="2000" b="1" u="sng">
                <a:solidFill>
                  <a:schemeClr val="bg1"/>
                </a:solidFill>
              </a:rPr>
              <a:t>01865 902515 </a:t>
            </a:r>
            <a:r>
              <a:rPr lang="en-GB" sz="2000" b="1">
                <a:solidFill>
                  <a:schemeClr val="bg1"/>
                </a:solidFill>
              </a:rPr>
              <a:t>(9am-5pm Monday-Friday excl. Bank Holidays)</a:t>
            </a:r>
          </a:p>
        </p:txBody>
      </p:sp>
      <p:sp>
        <p:nvSpPr>
          <p:cNvPr id="4" name="Rectangle: Rounded Corners 3">
            <a:extLst>
              <a:ext uri="{FF2B5EF4-FFF2-40B4-BE49-F238E27FC236}">
                <a16:creationId xmlns:a16="http://schemas.microsoft.com/office/drawing/2014/main" id="{45F22BEB-A533-4554-B767-5CA6F183ED46}"/>
              </a:ext>
            </a:extLst>
          </p:cNvPr>
          <p:cNvSpPr/>
          <p:nvPr/>
        </p:nvSpPr>
        <p:spPr>
          <a:xfrm>
            <a:off x="5330783" y="4725144"/>
            <a:ext cx="3240360" cy="1872208"/>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 an emergency, always contact 999 for immediate medical support (or 111 for non-urgent)</a:t>
            </a:r>
            <a:endParaRPr lang="en-US" sz="2000" dirty="0">
              <a:solidFill>
                <a:schemeClr val="tx1"/>
              </a:solidFill>
              <a:latin typeface="Arial Rounded MT Bold" panose="020F0704030504030204" pitchFamily="34" charset="0"/>
            </a:endParaRPr>
          </a:p>
          <a:p>
            <a:pPr algn="ctr"/>
            <a:endParaRPr lang="en-GB" dirty="0"/>
          </a:p>
        </p:txBody>
      </p:sp>
    </p:spTree>
    <p:extLst>
      <p:ext uri="{BB962C8B-B14F-4D97-AF65-F5344CB8AC3E}">
        <p14:creationId xmlns:p14="http://schemas.microsoft.com/office/powerpoint/2010/main" val="3691861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A523-4426-45EA-BF32-36C105251FE9}"/>
              </a:ext>
            </a:extLst>
          </p:cNvPr>
          <p:cNvSpPr>
            <a:spLocks noGrp="1"/>
          </p:cNvSpPr>
          <p:nvPr>
            <p:ph type="title"/>
          </p:nvPr>
        </p:nvSpPr>
        <p:spPr>
          <a:xfrm>
            <a:off x="645393" y="4081486"/>
            <a:ext cx="7848550" cy="1314159"/>
          </a:xfrm>
          <a:noFill/>
        </p:spPr>
        <p:txBody>
          <a:bodyPr vert="horz" lIns="91440" tIns="45720" rIns="91440" bIns="45720" rtlCol="0" anchor="b">
            <a:normAutofit/>
          </a:bodyPr>
          <a:lstStyle/>
          <a:p>
            <a:pPr algn="ctr" defTabSz="914400"/>
            <a:endParaRPr lang="en-US" sz="4500"/>
          </a:p>
        </p:txBody>
      </p:sp>
      <p:pic>
        <p:nvPicPr>
          <p:cNvPr id="31746" name="Picture 2" descr="Home Learning Resources – Lochside Academy">
            <a:extLst>
              <a:ext uri="{FF2B5EF4-FFF2-40B4-BE49-F238E27FC236}">
                <a16:creationId xmlns:a16="http://schemas.microsoft.com/office/drawing/2014/main" id="{2ECF0B0E-A06C-4696-8938-EFBF8A60943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798" r="8704" b="-1"/>
          <a:stretch/>
        </p:blipFill>
        <p:spPr bwMode="auto">
          <a:xfrm>
            <a:off x="1123405" y="897725"/>
            <a:ext cx="6892526" cy="506254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043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p>
          <a:p>
            <a:pPr marL="0" indent="0">
              <a:buNone/>
            </a:pPr>
            <a:endParaRPr lang="en-US"/>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222" y="1120537"/>
            <a:ext cx="2882818" cy="431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Front Cover">
            <a:extLst>
              <a:ext uri="{FF2B5EF4-FFF2-40B4-BE49-F238E27FC236}">
                <a16:creationId xmlns:a16="http://schemas.microsoft.com/office/drawing/2014/main" id="{A09D7A78-F6D6-4972-8B60-AED12282B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10615"/>
            <a:ext cx="2864288" cy="428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674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E7CE9-A1BE-4922-BD85-E09B3A2E9C5E}"/>
              </a:ext>
            </a:extLst>
          </p:cNvPr>
          <p:cNvSpPr>
            <a:spLocks noGrp="1"/>
          </p:cNvSpPr>
          <p:nvPr>
            <p:ph type="title"/>
          </p:nvPr>
        </p:nvSpPr>
        <p:spPr/>
        <p:txBody>
          <a:bodyPr/>
          <a:lstStyle/>
          <a:p>
            <a:pPr algn="ctr"/>
            <a:r>
              <a:rPr lang="en-GB"/>
              <a:t>Books for teenagers to read</a:t>
            </a:r>
          </a:p>
        </p:txBody>
      </p:sp>
      <p:sp>
        <p:nvSpPr>
          <p:cNvPr id="3" name="Content Placeholder 2">
            <a:extLst>
              <a:ext uri="{FF2B5EF4-FFF2-40B4-BE49-F238E27FC236}">
                <a16:creationId xmlns:a16="http://schemas.microsoft.com/office/drawing/2014/main" id="{D00C1C4F-A233-49B3-A4A4-24C5D9AE5D11}"/>
              </a:ext>
            </a:extLst>
          </p:cNvPr>
          <p:cNvSpPr>
            <a:spLocks noGrp="1"/>
          </p:cNvSpPr>
          <p:nvPr>
            <p:ph idx="1"/>
          </p:nvPr>
        </p:nvSpPr>
        <p:spPr/>
        <p:txBody>
          <a:bodyPr/>
          <a:lstStyle/>
          <a:p>
            <a:endParaRPr lang="en-GB"/>
          </a:p>
        </p:txBody>
      </p:sp>
      <p:pic>
        <p:nvPicPr>
          <p:cNvPr id="4" name="Content Placeholder 3">
            <a:extLst>
              <a:ext uri="{FF2B5EF4-FFF2-40B4-BE49-F238E27FC236}">
                <a16:creationId xmlns:a16="http://schemas.microsoft.com/office/drawing/2014/main" id="{BC53CEE3-5CF7-4054-8143-68FF8C318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759" y="2160590"/>
            <a:ext cx="3263327" cy="3508690"/>
          </a:xfrm>
          <a:prstGeom prst="rect">
            <a:avLst/>
          </a:prstGeom>
        </p:spPr>
      </p:pic>
      <p:pic>
        <p:nvPicPr>
          <p:cNvPr id="5" name="Picture 4">
            <a:extLst>
              <a:ext uri="{FF2B5EF4-FFF2-40B4-BE49-F238E27FC236}">
                <a16:creationId xmlns:a16="http://schemas.microsoft.com/office/drawing/2014/main" id="{B3DDA403-55CF-4991-8C7D-C59E68044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2150431"/>
            <a:ext cx="2961688" cy="3508690"/>
          </a:xfrm>
          <a:prstGeom prst="rect">
            <a:avLst/>
          </a:prstGeom>
        </p:spPr>
      </p:pic>
    </p:spTree>
    <p:extLst>
      <p:ext uri="{BB962C8B-B14F-4D97-AF65-F5344CB8AC3E}">
        <p14:creationId xmlns:p14="http://schemas.microsoft.com/office/powerpoint/2010/main" val="1705169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9A67DC8-F34B-4CFF-B84C-1F042467424C}"/>
              </a:ext>
            </a:extLst>
          </p:cNvPr>
          <p:cNvSpPr>
            <a:spLocks noGrp="1"/>
          </p:cNvSpPr>
          <p:nvPr>
            <p:ph type="title"/>
          </p:nvPr>
        </p:nvSpPr>
        <p:spPr>
          <a:xfrm>
            <a:off x="505315" y="643467"/>
            <a:ext cx="3152284" cy="1375608"/>
          </a:xfrm>
        </p:spPr>
        <p:txBody>
          <a:bodyPr vert="horz" lIns="91440" tIns="45720" rIns="91440" bIns="45720" rtlCol="0" anchor="ctr">
            <a:normAutofit/>
          </a:bodyPr>
          <a:lstStyle/>
          <a:p>
            <a:r>
              <a:rPr lang="en-US">
                <a:solidFill>
                  <a:schemeClr val="bg1"/>
                </a:solidFill>
              </a:rPr>
              <a:t>Evaluation</a:t>
            </a:r>
          </a:p>
        </p:txBody>
      </p:sp>
      <p:sp>
        <p:nvSpPr>
          <p:cNvPr id="6" name="TextBox 5">
            <a:extLst>
              <a:ext uri="{FF2B5EF4-FFF2-40B4-BE49-F238E27FC236}">
                <a16:creationId xmlns:a16="http://schemas.microsoft.com/office/drawing/2014/main" id="{C32193DA-54F4-47DC-8258-A42983573691}"/>
              </a:ext>
            </a:extLst>
          </p:cNvPr>
          <p:cNvSpPr txBox="1"/>
          <p:nvPr/>
        </p:nvSpPr>
        <p:spPr>
          <a:xfrm>
            <a:off x="505315" y="2160590"/>
            <a:ext cx="2980457" cy="3440110"/>
          </a:xfrm>
          <a:prstGeom prst="rect">
            <a:avLst/>
          </a:prstGeom>
        </p:spPr>
        <p:txBody>
          <a:bodyPr vert="horz" lIns="91440" tIns="45720" rIns="91440" bIns="45720" rtlCol="0">
            <a:normAutofit/>
          </a:bodyPr>
          <a:lstStyle/>
          <a:p>
            <a:pPr defTabSz="457200">
              <a:spcBef>
                <a:spcPts val="1000"/>
              </a:spcBef>
              <a:buClr>
                <a:schemeClr val="accent1"/>
              </a:buClr>
              <a:buSzPct val="80000"/>
              <a:buFont typeface="Wingdings 3" charset="2"/>
              <a:buChar char=""/>
            </a:pPr>
            <a:r>
              <a:rPr lang="en-US" b="0" i="0" u="sng" strike="noStrike" dirty="0">
                <a:solidFill>
                  <a:schemeClr val="bg1"/>
                </a:solidFill>
                <a:effectLst/>
                <a:hlinkClick r:id="rId3"/>
              </a:rPr>
              <a:t>https://forms.office.com/Pages/ResponsePage.aspx?id=m8iadaQqc0mwSOaQO0aotuRB-A9dG6dHh9yPisrZwsFURVhBRTZWV1JaN0VPNDk2NU9ROUZIWkYxUS4u</a:t>
            </a:r>
            <a:r>
              <a:rPr lang="en-US" b="0" i="0" dirty="0">
                <a:solidFill>
                  <a:schemeClr val="bg1"/>
                </a:solidFill>
                <a:effectLst/>
              </a:rPr>
              <a:t> </a:t>
            </a:r>
            <a:endParaRPr lang="en-US" dirty="0">
              <a:solidFill>
                <a:schemeClr val="bg1"/>
              </a:solidFill>
            </a:endParaRPr>
          </a:p>
        </p:txBody>
      </p:sp>
      <p:pic>
        <p:nvPicPr>
          <p:cNvPr id="1026" name="Picture 2">
            <a:extLst>
              <a:ext uri="{FF2B5EF4-FFF2-40B4-BE49-F238E27FC236}">
                <a16:creationId xmlns:a16="http://schemas.microsoft.com/office/drawing/2014/main" id="{AAF0DB65-A7A6-424D-B5F1-E6BE298CB58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572000" y="1493930"/>
            <a:ext cx="3857625" cy="3857625"/>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71281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7CF71C-AB57-4C81-AD4C-917C72860CCC}"/>
              </a:ext>
            </a:extLst>
          </p:cNvPr>
          <p:cNvSpPr txBox="1"/>
          <p:nvPr/>
        </p:nvSpPr>
        <p:spPr>
          <a:xfrm>
            <a:off x="251520" y="3924647"/>
            <a:ext cx="8424936" cy="2308324"/>
          </a:xfrm>
          <a:prstGeom prst="rect">
            <a:avLst/>
          </a:prstGeom>
          <a:noFill/>
        </p:spPr>
        <p:txBody>
          <a:bodyPr wrap="square" rtlCol="0">
            <a:spAutoFit/>
          </a:bodyPr>
          <a:lstStyle/>
          <a:p>
            <a:pPr algn="ctr"/>
            <a:r>
              <a:rPr lang="en-GB" sz="4800" b="1" dirty="0">
                <a:solidFill>
                  <a:schemeClr val="bg1"/>
                </a:solidFill>
              </a:rPr>
              <a:t>Any questions?</a:t>
            </a:r>
          </a:p>
          <a:p>
            <a:pPr algn="ctr"/>
            <a:endParaRPr lang="en-GB" sz="4800" b="1" dirty="0">
              <a:solidFill>
                <a:schemeClr val="bg1"/>
              </a:solidFill>
            </a:endParaRPr>
          </a:p>
          <a:p>
            <a:pPr algn="ctr"/>
            <a:endParaRPr lang="en-GB" sz="4800" b="1" dirty="0">
              <a:solidFill>
                <a:schemeClr val="bg1"/>
              </a:solidFill>
            </a:endParaRPr>
          </a:p>
        </p:txBody>
      </p:sp>
      <p:pic>
        <p:nvPicPr>
          <p:cNvPr id="4" name="Picture 3" descr="A picture containing bird&#10;&#10;Description automatically generated">
            <a:extLst>
              <a:ext uri="{FF2B5EF4-FFF2-40B4-BE49-F238E27FC236}">
                <a16:creationId xmlns:a16="http://schemas.microsoft.com/office/drawing/2014/main" id="{382E2149-1D0B-4051-909B-16ADD6051A4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49351"/>
          <a:stretch/>
        </p:blipFill>
        <p:spPr>
          <a:xfrm>
            <a:off x="1997968" y="1594525"/>
            <a:ext cx="4932040" cy="1834475"/>
          </a:xfrm>
          <a:prstGeom prst="rect">
            <a:avLst/>
          </a:prstGeom>
          <a:ln>
            <a:solidFill>
              <a:schemeClr val="tx1"/>
            </a:solidFill>
          </a:ln>
        </p:spPr>
      </p:pic>
    </p:spTree>
    <p:extLst>
      <p:ext uri="{BB962C8B-B14F-4D97-AF65-F5344CB8AC3E}">
        <p14:creationId xmlns:p14="http://schemas.microsoft.com/office/powerpoint/2010/main" val="1818615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4E8A-4346-4A9F-A9C1-0AC535B7FD63}"/>
              </a:ext>
            </a:extLst>
          </p:cNvPr>
          <p:cNvSpPr>
            <a:spLocks noGrp="1"/>
          </p:cNvSpPr>
          <p:nvPr>
            <p:ph type="title"/>
          </p:nvPr>
        </p:nvSpPr>
        <p:spPr/>
        <p:txBody>
          <a:bodyPr/>
          <a:lstStyle/>
          <a:p>
            <a:r>
              <a:rPr lang="en-GB"/>
              <a:t>Breathing technique </a:t>
            </a:r>
          </a:p>
        </p:txBody>
      </p:sp>
      <p:sp>
        <p:nvSpPr>
          <p:cNvPr id="3" name="Content Placeholder 2">
            <a:extLst>
              <a:ext uri="{FF2B5EF4-FFF2-40B4-BE49-F238E27FC236}">
                <a16:creationId xmlns:a16="http://schemas.microsoft.com/office/drawing/2014/main" id="{DF231161-AE81-4BE5-A9CF-537DF745A07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1A50FC1-EEF9-4E1E-B85E-3CD2DAD5E278}"/>
              </a:ext>
            </a:extLst>
          </p:cNvPr>
          <p:cNvPicPr>
            <a:picLocks noChangeAspect="1"/>
          </p:cNvPicPr>
          <p:nvPr/>
        </p:nvPicPr>
        <p:blipFill>
          <a:blip r:embed="rId3"/>
          <a:stretch>
            <a:fillRect/>
          </a:stretch>
        </p:blipFill>
        <p:spPr>
          <a:xfrm>
            <a:off x="609599" y="1938399"/>
            <a:ext cx="6178489" cy="4155820"/>
          </a:xfrm>
          <a:prstGeom prst="rect">
            <a:avLst/>
          </a:prstGeom>
        </p:spPr>
      </p:pic>
    </p:spTree>
    <p:extLst>
      <p:ext uri="{BB962C8B-B14F-4D97-AF65-F5344CB8AC3E}">
        <p14:creationId xmlns:p14="http://schemas.microsoft.com/office/powerpoint/2010/main" val="266275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560" y="620836"/>
            <a:ext cx="6480720" cy="1152128"/>
          </a:xfrm>
        </p:spPr>
        <p:txBody>
          <a:bodyPr>
            <a:normAutofit/>
          </a:bodyPr>
          <a:lstStyle/>
          <a:p>
            <a:r>
              <a:rPr lang="en-GB" sz="2800" b="1"/>
              <a:t>			</a:t>
            </a:r>
            <a:r>
              <a:rPr lang="en-GB" sz="3200" b="1"/>
              <a:t>	</a:t>
            </a:r>
            <a:r>
              <a:rPr lang="en-GB" sz="4000" b="1">
                <a:solidFill>
                  <a:schemeClr val="bg1"/>
                </a:solidFill>
              </a:rPr>
              <a:t>What is Anxiety?</a:t>
            </a:r>
            <a:endParaRPr lang="en-GB" sz="2800" b="1">
              <a:solidFill>
                <a:schemeClr val="bg1"/>
              </a:solidFill>
            </a:endParaRPr>
          </a:p>
        </p:txBody>
      </p:sp>
      <p:sp>
        <p:nvSpPr>
          <p:cNvPr id="2" name="Rounded Rectangle 1"/>
          <p:cNvSpPr/>
          <p:nvPr/>
        </p:nvSpPr>
        <p:spPr>
          <a:xfrm>
            <a:off x="461030" y="1988841"/>
            <a:ext cx="3246874" cy="1440160"/>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prstClr val="white"/>
                </a:solidFill>
                <a:effectLst/>
                <a:uLnTx/>
                <a:uFillTx/>
                <a:latin typeface="Calibri" panose="020F0502020204030204"/>
                <a:ea typeface="+mn-ea"/>
                <a:cs typeface="+mn-cs"/>
              </a:rPr>
              <a:t>Overestimation </a:t>
            </a:r>
            <a:r>
              <a:rPr kumimoji="0" lang="en-GB" sz="3000" b="0" i="0" u="none" strike="noStrike" kern="1200" cap="none" spc="0" normalizeH="0" baseline="0" noProof="0">
                <a:ln>
                  <a:noFill/>
                </a:ln>
                <a:solidFill>
                  <a:prstClr val="white"/>
                </a:solidFill>
                <a:effectLst/>
                <a:uLnTx/>
                <a:uFillTx/>
                <a:latin typeface="Calibri" panose="020F0502020204030204"/>
                <a:ea typeface="+mn-ea"/>
                <a:cs typeface="+mn-cs"/>
              </a:rPr>
              <a:t>of threat and danger</a:t>
            </a:r>
            <a:endParaRPr kumimoji="0" lang="en-GB" sz="30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sp>
        <p:nvSpPr>
          <p:cNvPr id="5" name="Rounded Rectangle 4"/>
          <p:cNvSpPr/>
          <p:nvPr/>
        </p:nvSpPr>
        <p:spPr>
          <a:xfrm>
            <a:off x="440868" y="3645024"/>
            <a:ext cx="3243617" cy="1728192"/>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prstClr val="white"/>
                </a:solidFill>
                <a:effectLst/>
                <a:uLnTx/>
                <a:uFillTx/>
                <a:latin typeface="Calibri" panose="020F0502020204030204"/>
                <a:ea typeface="+mn-ea"/>
                <a:cs typeface="+mn-cs"/>
              </a:rPr>
              <a:t>Underestimation </a:t>
            </a:r>
            <a:r>
              <a:rPr kumimoji="0" lang="en-GB" sz="3000" b="0" i="0" u="none" strike="noStrike" kern="1200" cap="none" spc="0" normalizeH="0" baseline="0" noProof="0">
                <a:ln>
                  <a:noFill/>
                </a:ln>
                <a:solidFill>
                  <a:prstClr val="white"/>
                </a:solidFill>
                <a:effectLst/>
                <a:uLnTx/>
                <a:uFillTx/>
                <a:latin typeface="Calibri" panose="020F0502020204030204"/>
                <a:ea typeface="+mn-ea"/>
                <a:cs typeface="+mn-cs"/>
              </a:rPr>
              <a:t>of one’s ability to cope </a:t>
            </a:r>
          </a:p>
        </p:txBody>
      </p:sp>
      <p:sp>
        <p:nvSpPr>
          <p:cNvPr id="6" name="Rounded Rectangle 5"/>
          <p:cNvSpPr/>
          <p:nvPr/>
        </p:nvSpPr>
        <p:spPr>
          <a:xfrm>
            <a:off x="4211960" y="1988840"/>
            <a:ext cx="4320480" cy="3384375"/>
          </a:xfrm>
          <a:prstGeom prst="roundRect">
            <a:avLst/>
          </a:prstGeom>
          <a:solidFill>
            <a:schemeClr val="accent2"/>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Lucida Sans Unicode" charset="0"/>
                <a:sym typeface="Lucida Sans Unicode" charset="0"/>
              </a:rPr>
              <a:t>It prevents children from enjoying normal life experiences e.g. impacting on 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Lucida Sans Unicode" charset="0"/>
                <a:sym typeface="Lucida Sans Unicode" charset="0"/>
              </a:rPr>
              <a:t>friendships, family life.</a:t>
            </a:r>
            <a:endParaRPr kumimoji="0" lang="en-GB" sz="3000" b="0" i="0" u="none" strike="noStrike" kern="1200" cap="none" spc="0" normalizeH="0" baseline="0" noProof="0">
              <a:ln>
                <a:noFill/>
              </a:ln>
              <a:solidFill>
                <a:prstClr val="white"/>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001233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28650" y="963877"/>
            <a:ext cx="2620771" cy="4930246"/>
          </a:xfrm>
          <a:prstGeom prst="round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lnSpc>
                <a:spcPct val="90000"/>
              </a:lnSpc>
              <a:spcBef>
                <a:spcPct val="0"/>
              </a:spcBef>
              <a:spcAft>
                <a:spcPts val="600"/>
              </a:spcAft>
            </a:pPr>
            <a:r>
              <a:rPr lang="en-US" sz="4400" kern="1200">
                <a:solidFill>
                  <a:schemeClr val="tx1"/>
                </a:solidFill>
                <a:latin typeface="+mj-lt"/>
                <a:ea typeface="+mj-ea"/>
                <a:cs typeface="+mj-cs"/>
              </a:rPr>
              <a:t>Further Sources of Support</a:t>
            </a:r>
          </a:p>
        </p:txBody>
      </p:sp>
      <p:sp>
        <p:nvSpPr>
          <p:cNvPr id="6" name="Rounded Rectangle 5"/>
          <p:cNvSpPr/>
          <p:nvPr/>
        </p:nvSpPr>
        <p:spPr>
          <a:xfrm>
            <a:off x="3651377" y="994304"/>
            <a:ext cx="4783327" cy="4930246"/>
          </a:xfrm>
          <a:prstGeom prst="round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800">
              <a:solidFill>
                <a:schemeClr val="accent2"/>
              </a:solidFill>
            </a:endParaRPr>
          </a:p>
          <a:p>
            <a:pPr indent="-228600">
              <a:lnSpc>
                <a:spcPct val="90000"/>
              </a:lnSpc>
              <a:spcAft>
                <a:spcPts val="600"/>
              </a:spcAft>
              <a:buFont typeface="Arial" panose="020B0604020202020204" pitchFamily="34" charset="0"/>
              <a:buChar char="•"/>
            </a:pPr>
            <a:endParaRPr lang="en-US" sz="2800">
              <a:solidFill>
                <a:schemeClr val="accent2"/>
              </a:solidFill>
            </a:endParaRPr>
          </a:p>
          <a:p>
            <a:pPr indent="-228600">
              <a:lnSpc>
                <a:spcPct val="90000"/>
              </a:lnSpc>
              <a:spcAft>
                <a:spcPts val="600"/>
              </a:spcAft>
              <a:buFont typeface="Arial" panose="020B0604020202020204" pitchFamily="34" charset="0"/>
              <a:buChar char="•"/>
            </a:pPr>
            <a:r>
              <a:rPr lang="en-US" sz="2800">
                <a:solidFill>
                  <a:schemeClr val="accent2"/>
                </a:solidFill>
              </a:rPr>
              <a:t>www.youngminds.org.uk</a:t>
            </a:r>
          </a:p>
          <a:p>
            <a:pPr indent="-228600">
              <a:lnSpc>
                <a:spcPct val="90000"/>
              </a:lnSpc>
              <a:spcAft>
                <a:spcPts val="600"/>
              </a:spcAft>
              <a:buFont typeface="Arial" panose="020B0604020202020204" pitchFamily="34" charset="0"/>
              <a:buChar char="•"/>
            </a:pPr>
            <a:r>
              <a:rPr lang="en-US" sz="2800">
                <a:solidFill>
                  <a:schemeClr val="accent2"/>
                </a:solidFill>
              </a:rPr>
              <a:t>www.mind.org.uk</a:t>
            </a:r>
          </a:p>
          <a:p>
            <a:pPr indent="-228600">
              <a:lnSpc>
                <a:spcPct val="90000"/>
              </a:lnSpc>
              <a:spcAft>
                <a:spcPts val="600"/>
              </a:spcAft>
              <a:buFont typeface="Arial" panose="020B0604020202020204" pitchFamily="34" charset="0"/>
              <a:buChar char="•"/>
            </a:pPr>
            <a:r>
              <a:rPr lang="en-US" sz="2800">
                <a:solidFill>
                  <a:schemeClr val="accent2"/>
                </a:solidFill>
              </a:rPr>
              <a:t>www.barnados.org.uk</a:t>
            </a:r>
          </a:p>
          <a:p>
            <a:pPr indent="-228600">
              <a:lnSpc>
                <a:spcPct val="90000"/>
              </a:lnSpc>
              <a:spcAft>
                <a:spcPts val="600"/>
              </a:spcAft>
              <a:buFont typeface="Arial" panose="020B0604020202020204" pitchFamily="34" charset="0"/>
              <a:buChar char="•"/>
            </a:pPr>
            <a:r>
              <a:rPr lang="en-US" sz="2800">
                <a:solidFill>
                  <a:schemeClr val="accent2"/>
                </a:solidFill>
              </a:rPr>
              <a:t>www.minded.org.uk</a:t>
            </a:r>
          </a:p>
          <a:p>
            <a:pPr indent="-228600">
              <a:lnSpc>
                <a:spcPct val="90000"/>
              </a:lnSpc>
              <a:spcAft>
                <a:spcPts val="600"/>
              </a:spcAft>
              <a:buFont typeface="Arial" panose="020B0604020202020204" pitchFamily="34" charset="0"/>
              <a:buChar char="•"/>
            </a:pPr>
            <a:r>
              <a:rPr lang="en-US" sz="2800">
                <a:solidFill>
                  <a:schemeClr val="accent2"/>
                </a:solidFill>
              </a:rPr>
              <a:t>www.anxietyuk.org.uk</a:t>
            </a:r>
          </a:p>
          <a:p>
            <a:pPr indent="-228600">
              <a:lnSpc>
                <a:spcPct val="90000"/>
              </a:lnSpc>
              <a:spcAft>
                <a:spcPts val="600"/>
              </a:spcAft>
              <a:buFont typeface="Arial" panose="020B0604020202020204" pitchFamily="34" charset="0"/>
              <a:buChar char="•"/>
            </a:pPr>
            <a:endParaRPr lang="en-US" sz="2100">
              <a:solidFill>
                <a:schemeClr val="tx1"/>
              </a:solidFill>
            </a:endParaRPr>
          </a:p>
          <a:p>
            <a:pPr indent="-228600">
              <a:lnSpc>
                <a:spcPct val="90000"/>
              </a:lnSpc>
              <a:spcAft>
                <a:spcPts val="600"/>
              </a:spcAft>
              <a:buFont typeface="Arial" panose="020B0604020202020204" pitchFamily="34" charset="0"/>
              <a:buChar char="•"/>
            </a:pPr>
            <a:endParaRPr lang="en-US" sz="2100">
              <a:solidFill>
                <a:schemeClr val="tx1"/>
              </a:solidFill>
            </a:endParaRPr>
          </a:p>
        </p:txBody>
      </p:sp>
    </p:spTree>
    <p:extLst>
      <p:ext uri="{BB962C8B-B14F-4D97-AF65-F5344CB8AC3E}">
        <p14:creationId xmlns:p14="http://schemas.microsoft.com/office/powerpoint/2010/main" val="1045162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algn="ctr"/>
            <a:r>
              <a:rPr lang="en-US">
                <a:latin typeface="Arial" charset="0"/>
                <a:cs typeface="Arial" charset="0"/>
              </a:rPr>
              <a:t>E-learning</a:t>
            </a:r>
          </a:p>
        </p:txBody>
      </p:sp>
      <p:pic>
        <p:nvPicPr>
          <p:cNvPr id="16077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3193682"/>
            <a:ext cx="6348413" cy="1815249"/>
          </a:xfrm>
        </p:spPr>
      </p:pic>
    </p:spTree>
    <p:extLst>
      <p:ext uri="{BB962C8B-B14F-4D97-AF65-F5344CB8AC3E}">
        <p14:creationId xmlns:p14="http://schemas.microsoft.com/office/powerpoint/2010/main" val="1170283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solidFill>
                  <a:schemeClr val="accent3"/>
                </a:solidFill>
              </a:rPr>
              <a:t>Thanks to:</a:t>
            </a:r>
          </a:p>
        </p:txBody>
      </p:sp>
      <p:sp>
        <p:nvSpPr>
          <p:cNvPr id="7" name="TextBox 6">
            <a:extLst>
              <a:ext uri="{FF2B5EF4-FFF2-40B4-BE49-F238E27FC236}">
                <a16:creationId xmlns:a16="http://schemas.microsoft.com/office/drawing/2014/main" id="{2314386E-18DC-439C-8549-B4E60AF3161D}"/>
              </a:ext>
            </a:extLst>
          </p:cNvPr>
          <p:cNvSpPr txBox="1"/>
          <p:nvPr/>
        </p:nvSpPr>
        <p:spPr>
          <a:xfrm>
            <a:off x="645046" y="2348880"/>
            <a:ext cx="82296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chemeClr val="accent3"/>
                </a:solidFill>
                <a:effectLst/>
                <a:uLnTx/>
                <a:uFillTx/>
                <a:latin typeface="Calibri" panose="020F0502020204030204"/>
                <a:ea typeface="+mn-ea"/>
                <a:cs typeface="+mn-cs"/>
                <a:hlinkClick r:id="rId3">
                  <a:extLst>
                    <a:ext uri="{A12FA001-AC4F-418D-AE19-62706E023703}">
                      <ahyp:hlinkClr xmlns:ahyp="http://schemas.microsoft.com/office/drawing/2018/hyperlinkcolor" xmlns="" val="tx"/>
                    </a:ext>
                  </a:extLst>
                </a:hlinkClick>
              </a:rPr>
              <a:t>The ANDY research clinic (University of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chemeClr val="accent3"/>
              </a:solidFill>
              <a:effectLst/>
              <a:uLnTx/>
              <a:uFillTx/>
              <a:latin typeface="Calibri" panose="020F0502020204030204"/>
              <a:ea typeface="+mn-ea"/>
              <a:cs typeface="+mn-cs"/>
              <a:hlinkClick r:id="rId3">
                <a:extLst>
                  <a:ext uri="{A12FA001-AC4F-418D-AE19-62706E023703}">
                    <ahyp:hlinkClr xmlns:ahyp="http://schemas.microsoft.com/office/drawing/2018/hyperlinkcolor" xmlns=""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chemeClr val="accent3"/>
                </a:solidFill>
                <a:effectLst/>
                <a:uLnTx/>
                <a:uFillTx/>
                <a:latin typeface="Calibri" panose="020F0502020204030204"/>
                <a:ea typeface="+mn-ea"/>
                <a:hlinkClick r:id="rId3">
                  <a:extLst>
                    <a:ext uri="{A12FA001-AC4F-418D-AE19-62706E023703}">
                      <ahyp:hlinkClr xmlns:ahyp="http://schemas.microsoft.com/office/drawing/2018/hyperlinkcolor" xmlns="" val="tx"/>
                    </a:ext>
                  </a:extLst>
                </a:hlinkClick>
              </a:rPr>
              <a:t>https://research.reading.ac.uk/andy/</a:t>
            </a:r>
            <a:endParaRPr kumimoji="0" lang="en-GB" sz="28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2524F78B-7AC0-436B-BC8D-B47BF6371D0D}"/>
              </a:ext>
            </a:extLst>
          </p:cNvPr>
          <p:cNvPicPr>
            <a:picLocks noChangeAspect="1"/>
          </p:cNvPicPr>
          <p:nvPr/>
        </p:nvPicPr>
        <p:blipFill>
          <a:blip r:embed="rId4"/>
          <a:stretch>
            <a:fillRect/>
          </a:stretch>
        </p:blipFill>
        <p:spPr>
          <a:xfrm>
            <a:off x="6998593" y="3518412"/>
            <a:ext cx="1500361" cy="1422756"/>
          </a:xfrm>
          <a:prstGeom prst="rect">
            <a:avLst/>
          </a:prstGeom>
        </p:spPr>
      </p:pic>
    </p:spTree>
    <p:extLst>
      <p:ext uri="{BB962C8B-B14F-4D97-AF65-F5344CB8AC3E}">
        <p14:creationId xmlns:p14="http://schemas.microsoft.com/office/powerpoint/2010/main" val="131427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251522" y="1428693"/>
            <a:ext cx="2761670" cy="5036864"/>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b="1">
                <a:solidFill>
                  <a:schemeClr val="bg1"/>
                </a:solidFill>
              </a:rPr>
              <a:t>Anxiety is amongst the most common mental health problem experienced by adolescents, becoming more common as children move into adolescence:</a:t>
            </a:r>
          </a:p>
          <a:p>
            <a:pPr algn="ctr"/>
            <a:r>
              <a:rPr lang="en-GB" sz="2000" b="1">
                <a:solidFill>
                  <a:schemeClr val="bg1"/>
                </a:solidFill>
              </a:rPr>
              <a:t>- 3.9% of 5-10 year olds</a:t>
            </a:r>
          </a:p>
          <a:p>
            <a:pPr algn="ctr"/>
            <a:r>
              <a:rPr lang="en-GB" sz="2000" b="1">
                <a:solidFill>
                  <a:schemeClr val="bg1"/>
                </a:solidFill>
              </a:rPr>
              <a:t>- 7.5% of 11-16 year olds</a:t>
            </a:r>
          </a:p>
          <a:p>
            <a:pPr algn="ctr"/>
            <a:r>
              <a:rPr lang="en-GB" sz="2000" b="1">
                <a:solidFill>
                  <a:schemeClr val="bg1"/>
                </a:solidFill>
              </a:rPr>
              <a:t>- 13.1% of 16-19 year olds</a:t>
            </a:r>
          </a:p>
        </p:txBody>
      </p:sp>
      <p:sp>
        <p:nvSpPr>
          <p:cNvPr id="4" name="Rounded Rectangle 39">
            <a:extLst>
              <a:ext uri="{FF2B5EF4-FFF2-40B4-BE49-F238E27FC236}">
                <a16:creationId xmlns:a16="http://schemas.microsoft.com/office/drawing/2014/main" id="{FD447823-191A-4B60-AA3B-995D80CB04B7}"/>
              </a:ext>
            </a:extLst>
          </p:cNvPr>
          <p:cNvSpPr/>
          <p:nvPr/>
        </p:nvSpPr>
        <p:spPr>
          <a:xfrm>
            <a:off x="6022288" y="1388332"/>
            <a:ext cx="2761670" cy="2832756"/>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b="1">
                <a:solidFill>
                  <a:schemeClr val="bg1"/>
                </a:solidFill>
              </a:rPr>
              <a:t>Around 50% of all anxiety issues in adulthood have started by the age of 15 – many children don’t get the right help</a:t>
            </a:r>
          </a:p>
          <a:p>
            <a:pPr algn="ctr"/>
            <a:endParaRPr lang="en-GB" altLang="en-US" sz="2400" b="1"/>
          </a:p>
        </p:txBody>
      </p:sp>
      <p:sp>
        <p:nvSpPr>
          <p:cNvPr id="5" name="Rounded Rectangle 1">
            <a:extLst>
              <a:ext uri="{FF2B5EF4-FFF2-40B4-BE49-F238E27FC236}">
                <a16:creationId xmlns:a16="http://schemas.microsoft.com/office/drawing/2014/main" id="{0C7949AE-90C7-4A9D-844F-AF0C7E21658E}"/>
              </a:ext>
            </a:extLst>
          </p:cNvPr>
          <p:cNvSpPr/>
          <p:nvPr/>
        </p:nvSpPr>
        <p:spPr>
          <a:xfrm>
            <a:off x="3136905" y="1412777"/>
            <a:ext cx="2761670" cy="2808311"/>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b="1">
                <a:solidFill>
                  <a:schemeClr val="tx1">
                    <a:lumMod val="85000"/>
                    <a:lumOff val="15000"/>
                  </a:schemeClr>
                </a:solidFill>
              </a:rPr>
              <a:t>Most common disorders of childhood/adolescence are separation anxiety, specific phobia, generalised anxiety and social anxiety</a:t>
            </a:r>
          </a:p>
        </p:txBody>
      </p:sp>
      <p:sp>
        <p:nvSpPr>
          <p:cNvPr id="6" name="Title 1">
            <a:extLst>
              <a:ext uri="{FF2B5EF4-FFF2-40B4-BE49-F238E27FC236}">
                <a16:creationId xmlns:a16="http://schemas.microsoft.com/office/drawing/2014/main" id="{45A6FA60-6291-4112-956A-2D9251C5D646}"/>
              </a:ext>
            </a:extLst>
          </p:cNvPr>
          <p:cNvSpPr txBox="1">
            <a:spLocks/>
          </p:cNvSpPr>
          <p:nvPr/>
        </p:nvSpPr>
        <p:spPr>
          <a:xfrm>
            <a:off x="683568" y="332655"/>
            <a:ext cx="7668344" cy="1152128"/>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b="1">
                <a:solidFill>
                  <a:schemeClr val="bg1"/>
                </a:solidFill>
              </a:rPr>
              <a:t>What the statistics say…</a:t>
            </a:r>
          </a:p>
        </p:txBody>
      </p:sp>
      <p:sp>
        <p:nvSpPr>
          <p:cNvPr id="7" name="Rounded Rectangle 39">
            <a:extLst>
              <a:ext uri="{FF2B5EF4-FFF2-40B4-BE49-F238E27FC236}">
                <a16:creationId xmlns:a16="http://schemas.microsoft.com/office/drawing/2014/main" id="{D68A4529-E8A0-4005-9051-6DA0A8C9AE6F}"/>
              </a:ext>
            </a:extLst>
          </p:cNvPr>
          <p:cNvSpPr/>
          <p:nvPr/>
        </p:nvSpPr>
        <p:spPr>
          <a:xfrm>
            <a:off x="3179277" y="4424889"/>
            <a:ext cx="5686022" cy="2040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200" b="1">
              <a:solidFill>
                <a:schemeClr val="accent1"/>
              </a:solidFill>
            </a:endParaRPr>
          </a:p>
          <a:p>
            <a:pPr algn="ctr"/>
            <a:r>
              <a:rPr lang="en-GB" sz="2200" b="1">
                <a:solidFill>
                  <a:schemeClr val="accent1"/>
                </a:solidFill>
              </a:rPr>
              <a:t>Untreated anxiety in childhood and adolescence leads to an increased risk of later anxiety, depression and underachievement at school</a:t>
            </a:r>
          </a:p>
          <a:p>
            <a:pPr algn="ctr"/>
            <a:endParaRPr lang="en-GB" altLang="en-US" sz="2400" b="1"/>
          </a:p>
        </p:txBody>
      </p:sp>
    </p:spTree>
    <p:extLst>
      <p:ext uri="{BB962C8B-B14F-4D97-AF65-F5344CB8AC3E}">
        <p14:creationId xmlns:p14="http://schemas.microsoft.com/office/powerpoint/2010/main" val="757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BE79-D970-4C98-BF01-21CA66E530ED}"/>
              </a:ext>
            </a:extLst>
          </p:cNvPr>
          <p:cNvSpPr>
            <a:spLocks noGrp="1"/>
          </p:cNvSpPr>
          <p:nvPr>
            <p:ph type="title"/>
          </p:nvPr>
        </p:nvSpPr>
        <p:spPr>
          <a:xfrm>
            <a:off x="305780" y="255921"/>
            <a:ext cx="4703677" cy="1028232"/>
          </a:xfrm>
        </p:spPr>
        <p:txBody>
          <a:bodyPr>
            <a:normAutofit/>
          </a:bodyPr>
          <a:lstStyle/>
          <a:p>
            <a:r>
              <a:rPr lang="en-GB" b="1"/>
              <a:t>Ben, 12 years old</a:t>
            </a:r>
          </a:p>
        </p:txBody>
      </p:sp>
      <p:sp>
        <p:nvSpPr>
          <p:cNvPr id="6" name="Content Placeholder 5">
            <a:extLst>
              <a:ext uri="{FF2B5EF4-FFF2-40B4-BE49-F238E27FC236}">
                <a16:creationId xmlns:a16="http://schemas.microsoft.com/office/drawing/2014/main" id="{F075DE51-E1BF-46C1-9D4A-AD9F03C11603}"/>
              </a:ext>
            </a:extLst>
          </p:cNvPr>
          <p:cNvSpPr>
            <a:spLocks noGrp="1"/>
          </p:cNvSpPr>
          <p:nvPr>
            <p:ph idx="1"/>
          </p:nvPr>
        </p:nvSpPr>
        <p:spPr>
          <a:xfrm rot="16200000">
            <a:off x="700296" y="1261425"/>
            <a:ext cx="5080338" cy="5113793"/>
          </a:xfrm>
          <a:prstGeom prst="wedgeRoundRectCallout">
            <a:avLst>
              <a:gd name="adj1" fmla="val -3694"/>
              <a:gd name="adj2" fmla="val 38288"/>
              <a:gd name="adj3" fmla="val 16667"/>
            </a:avLst>
          </a:prstGeom>
          <a:solidFill>
            <a:schemeClr val="bg2"/>
          </a:solidFill>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vert" lIns="91440" tIns="45720" rIns="91440" bIns="45720" numCol="1" spcCol="0" rtlCol="0" fromWordArt="0" anchor="ctr" anchorCtr="0" forceAA="0" compatLnSpc="1">
            <a:prstTxWarp prst="textNoShape">
              <a:avLst/>
            </a:prstTxWarp>
            <a:normAutofit fontScale="92500" lnSpcReduction="10000"/>
          </a:bodyPr>
          <a:lstStyle/>
          <a:p>
            <a:pPr marL="0" indent="0" algn="ctr">
              <a:spcAft>
                <a:spcPts val="1000"/>
              </a:spcAft>
              <a:buNone/>
            </a:pPr>
            <a:r>
              <a:rPr lang="en-GB" sz="2200" b="1">
                <a:solidFill>
                  <a:srgbClr val="000000"/>
                </a:solidFill>
                <a:ea typeface="Calibri"/>
                <a:cs typeface="Times New Roman"/>
              </a:rPr>
              <a:t>Ben</a:t>
            </a:r>
            <a:r>
              <a:rPr lang="en-GB" sz="2200">
                <a:solidFill>
                  <a:srgbClr val="000000"/>
                </a:solidFill>
                <a:effectLst/>
                <a:ea typeface="Calibri"/>
                <a:cs typeface="Times New Roman"/>
              </a:rPr>
              <a:t> becomes tearful each morning before school and complains of feeling sick</a:t>
            </a:r>
            <a:r>
              <a:rPr lang="en-GB" sz="2200">
                <a:solidFill>
                  <a:srgbClr val="000000"/>
                </a:solidFill>
                <a:ea typeface="Calibri"/>
                <a:cs typeface="Times New Roman"/>
              </a:rPr>
              <a:t>. Although his teachers report that he is fine when he has settled in, he is most comfortable when he can meet a teaching assistant each morning when he arrives. </a:t>
            </a:r>
            <a:r>
              <a:rPr lang="en-GB" sz="2200">
                <a:solidFill>
                  <a:srgbClr val="000000"/>
                </a:solidFill>
                <a:effectLst/>
                <a:ea typeface="Calibri"/>
                <a:cs typeface="Times New Roman"/>
              </a:rPr>
              <a:t>He finds it difficult to sleep alone, frequently comes down to his parents throughout the evening and often goes to sleep in their bed during the night. </a:t>
            </a:r>
            <a:r>
              <a:rPr lang="en-GB" sz="2200">
                <a:solidFill>
                  <a:srgbClr val="000000"/>
                </a:solidFill>
                <a:ea typeface="Calibri"/>
                <a:cs typeface="Times New Roman"/>
              </a:rPr>
              <a:t>If his parents go out without him he texts them frequently to check that they are okay and to find out when they will be home. He is reluctant to go out with friends or join activities after school</a:t>
            </a:r>
            <a:r>
              <a:rPr lang="en-GB" sz="1400">
                <a:solidFill>
                  <a:srgbClr val="000000"/>
                </a:solidFill>
                <a:ea typeface="Calibri"/>
                <a:cs typeface="Times New Roman"/>
              </a:rPr>
              <a:t>.</a:t>
            </a:r>
            <a:endParaRPr lang="en-GB" sz="1400">
              <a:solidFill>
                <a:srgbClr val="000000"/>
              </a:solidFill>
              <a:effectLst/>
              <a:ea typeface="Calibri"/>
              <a:cs typeface="Times New Roman"/>
            </a:endParaRPr>
          </a:p>
        </p:txBody>
      </p:sp>
      <p:pic>
        <p:nvPicPr>
          <p:cNvPr id="4" name="Picture 2">
            <a:extLst>
              <a:ext uri="{FF2B5EF4-FFF2-40B4-BE49-F238E27FC236}">
                <a16:creationId xmlns:a16="http://schemas.microsoft.com/office/drawing/2014/main" id="{2B203EDC-F17A-4217-88F2-505275B7D7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58" r="14943" b="1"/>
          <a:stretch/>
        </p:blipFill>
        <p:spPr bwMode="auto">
          <a:xfrm>
            <a:off x="6156176" y="2283174"/>
            <a:ext cx="2987823" cy="4584300"/>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290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ED651D0-5F13-4AC0-B6B0-8D28BA465D64}"/>
              </a:ext>
            </a:extLst>
          </p:cNvPr>
          <p:cNvSpPr>
            <a:spLocks noGrp="1"/>
          </p:cNvSpPr>
          <p:nvPr>
            <p:ph type="title"/>
          </p:nvPr>
        </p:nvSpPr>
        <p:spPr>
          <a:xfrm>
            <a:off x="505315" y="643467"/>
            <a:ext cx="3152284" cy="1375608"/>
          </a:xfrm>
        </p:spPr>
        <p:txBody>
          <a:bodyPr anchor="ctr">
            <a:normAutofit/>
          </a:bodyPr>
          <a:lstStyle/>
          <a:p>
            <a:r>
              <a:rPr lang="en-GB" b="1">
                <a:solidFill>
                  <a:schemeClr val="bg1"/>
                </a:solidFill>
              </a:rPr>
              <a:t>Signs of anxiety</a:t>
            </a:r>
          </a:p>
        </p:txBody>
      </p:sp>
      <p:sp>
        <p:nvSpPr>
          <p:cNvPr id="3" name="Content Placeholder 2">
            <a:extLst>
              <a:ext uri="{FF2B5EF4-FFF2-40B4-BE49-F238E27FC236}">
                <a16:creationId xmlns:a16="http://schemas.microsoft.com/office/drawing/2014/main" id="{04A641F2-84B3-4724-8F57-0E0D549A9383}"/>
              </a:ext>
            </a:extLst>
          </p:cNvPr>
          <p:cNvSpPr>
            <a:spLocks noGrp="1"/>
          </p:cNvSpPr>
          <p:nvPr>
            <p:ph idx="1"/>
          </p:nvPr>
        </p:nvSpPr>
        <p:spPr>
          <a:xfrm>
            <a:off x="505315" y="2160590"/>
            <a:ext cx="2980457" cy="3440110"/>
          </a:xfrm>
        </p:spPr>
        <p:txBody>
          <a:bodyPr>
            <a:normAutofit/>
          </a:bodyPr>
          <a:lstStyle/>
          <a:p>
            <a:pPr marL="0" indent="0">
              <a:buNone/>
            </a:pPr>
            <a:r>
              <a:rPr lang="en-GB">
                <a:solidFill>
                  <a:schemeClr val="bg1"/>
                </a:solidFill>
              </a:rPr>
              <a:t>What might you notice?</a:t>
            </a:r>
          </a:p>
          <a:p>
            <a:pPr marL="0" indent="0">
              <a:buNone/>
            </a:pPr>
            <a:endParaRPr lang="en-GB">
              <a:solidFill>
                <a:schemeClr val="bg1"/>
              </a:solidFill>
            </a:endParaRPr>
          </a:p>
          <a:p>
            <a:pPr lvl="1"/>
            <a:r>
              <a:rPr lang="en-GB">
                <a:solidFill>
                  <a:schemeClr val="bg1"/>
                </a:solidFill>
              </a:rPr>
              <a:t>Physical symptoms?</a:t>
            </a:r>
          </a:p>
          <a:p>
            <a:pPr lvl="1"/>
            <a:r>
              <a:rPr lang="en-GB">
                <a:solidFill>
                  <a:schemeClr val="bg1"/>
                </a:solidFill>
              </a:rPr>
              <a:t>Behaviour and thinking?</a:t>
            </a:r>
          </a:p>
          <a:p>
            <a:pPr lvl="1"/>
            <a:r>
              <a:rPr lang="en-GB">
                <a:solidFill>
                  <a:schemeClr val="bg1"/>
                </a:solidFill>
              </a:rPr>
              <a:t>Emotions?</a:t>
            </a:r>
          </a:p>
          <a:p>
            <a:endParaRPr lang="en-GB">
              <a:solidFill>
                <a:schemeClr val="bg1"/>
              </a:solidFill>
            </a:endParaRPr>
          </a:p>
          <a:p>
            <a:endParaRPr lang="en-GB">
              <a:solidFill>
                <a:schemeClr val="bg1"/>
              </a:solidFill>
            </a:endParaRPr>
          </a:p>
        </p:txBody>
      </p:sp>
      <p:pic>
        <p:nvPicPr>
          <p:cNvPr id="5124" name="Picture 4" descr="How to Deal with a Depressed Teen | Child Anxiety - YouTube">
            <a:extLst>
              <a:ext uri="{FF2B5EF4-FFF2-40B4-BE49-F238E27FC236}">
                <a16:creationId xmlns:a16="http://schemas.microsoft.com/office/drawing/2014/main" id="{FB820551-D9FE-4AED-8445-B569A849D1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61" r="40726"/>
          <a:stretch/>
        </p:blipFill>
        <p:spPr bwMode="auto">
          <a:xfrm>
            <a:off x="4572000" y="1354033"/>
            <a:ext cx="3857625" cy="4137419"/>
          </a:xfrm>
          <a:prstGeom prst="rect">
            <a:avLst/>
          </a:prstGeom>
          <a:noFill/>
          <a:extLst>
            <a:ext uri="{909E8E84-426E-40DD-AFC4-6F175D3DCCD1}">
              <a14:hiddenFill xmlns:a14="http://schemas.microsoft.com/office/drawing/2010/main">
                <a:solidFill>
                  <a:srgbClr val="FFFFFF"/>
                </a:solidFill>
              </a14:hiddenFill>
            </a:ext>
          </a:extLst>
        </p:spPr>
      </p:pic>
      <p:sp>
        <p:nvSpPr>
          <p:cNvPr id="79" name="Isosceles Triangle 78">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8649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B4F1-23B1-4C0E-A46A-81067C5C02FE}"/>
              </a:ext>
            </a:extLst>
          </p:cNvPr>
          <p:cNvSpPr>
            <a:spLocks noGrp="1"/>
          </p:cNvSpPr>
          <p:nvPr>
            <p:ph type="title"/>
          </p:nvPr>
        </p:nvSpPr>
        <p:spPr>
          <a:xfrm>
            <a:off x="528543" y="527531"/>
            <a:ext cx="6347713" cy="973701"/>
          </a:xfrm>
        </p:spPr>
        <p:txBody>
          <a:bodyPr>
            <a:normAutofit/>
          </a:bodyPr>
          <a:lstStyle/>
          <a:p>
            <a:r>
              <a:rPr lang="en-GB" sz="4000" b="1"/>
              <a:t>Some signs of anxiety…</a:t>
            </a:r>
          </a:p>
        </p:txBody>
      </p:sp>
      <p:grpSp>
        <p:nvGrpSpPr>
          <p:cNvPr id="3" name="Group 2">
            <a:extLst>
              <a:ext uri="{FF2B5EF4-FFF2-40B4-BE49-F238E27FC236}">
                <a16:creationId xmlns:a16="http://schemas.microsoft.com/office/drawing/2014/main" id="{556951A2-5E57-4914-98C8-7D61E2434058}"/>
              </a:ext>
            </a:extLst>
          </p:cNvPr>
          <p:cNvGrpSpPr/>
          <p:nvPr/>
        </p:nvGrpSpPr>
        <p:grpSpPr>
          <a:xfrm>
            <a:off x="323528" y="1844824"/>
            <a:ext cx="8136904" cy="3501883"/>
            <a:chOff x="323528" y="1844824"/>
            <a:chExt cx="8136904" cy="3501883"/>
          </a:xfrm>
        </p:grpSpPr>
        <p:sp>
          <p:nvSpPr>
            <p:cNvPr id="5" name="Rounded Rectangle 1">
              <a:extLst>
                <a:ext uri="{FF2B5EF4-FFF2-40B4-BE49-F238E27FC236}">
                  <a16:creationId xmlns:a16="http://schemas.microsoft.com/office/drawing/2014/main" id="{060FC0CC-AC46-4913-B748-CEFB1D17F3DD}"/>
                </a:ext>
              </a:extLst>
            </p:cNvPr>
            <p:cNvSpPr/>
            <p:nvPr/>
          </p:nvSpPr>
          <p:spPr>
            <a:xfrm>
              <a:off x="323528" y="1988838"/>
              <a:ext cx="2578214" cy="3255399"/>
            </a:xfrm>
            <a:prstGeom prst="roundRect">
              <a:avLst/>
            </a:prstGeom>
            <a:solidFill>
              <a:schemeClr val="accent2"/>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bg1"/>
                  </a:solidFill>
                </a:rPr>
                <a:t>Physical Symptoms?</a:t>
              </a:r>
              <a:endParaRPr lang="en-GB" sz="3000">
                <a:solidFill>
                  <a:schemeClr val="bg1"/>
                </a:solidFill>
                <a:latin typeface="Arial Rounded MT Bold" panose="020F0704030504030204" pitchFamily="34" charset="0"/>
              </a:endParaRPr>
            </a:p>
          </p:txBody>
        </p:sp>
        <p:sp>
          <p:nvSpPr>
            <p:cNvPr id="7" name="Rounded Rectangle 4">
              <a:extLst>
                <a:ext uri="{FF2B5EF4-FFF2-40B4-BE49-F238E27FC236}">
                  <a16:creationId xmlns:a16="http://schemas.microsoft.com/office/drawing/2014/main" id="{CF5D010A-04BA-4718-894B-3978C0555187}"/>
                </a:ext>
              </a:extLst>
            </p:cNvPr>
            <p:cNvSpPr/>
            <p:nvPr/>
          </p:nvSpPr>
          <p:spPr>
            <a:xfrm>
              <a:off x="3203848" y="1844824"/>
              <a:ext cx="5256584" cy="3501883"/>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bg1"/>
                  </a:solidFill>
                  <a:latin typeface="+mj-lt"/>
                </a:rPr>
                <a:t>Stomach aches</a:t>
              </a:r>
            </a:p>
            <a:p>
              <a:pPr algn="ctr"/>
              <a:r>
                <a:rPr lang="en-GB" sz="3000" b="1">
                  <a:solidFill>
                    <a:schemeClr val="bg1"/>
                  </a:solidFill>
                  <a:latin typeface="+mj-lt"/>
                </a:rPr>
                <a:t>Headaches</a:t>
              </a:r>
            </a:p>
            <a:p>
              <a:pPr algn="ctr"/>
              <a:r>
                <a:rPr lang="en-GB" sz="3000" b="1">
                  <a:solidFill>
                    <a:schemeClr val="bg1"/>
                  </a:solidFill>
                  <a:latin typeface="+mj-lt"/>
                </a:rPr>
                <a:t>Fatigue</a:t>
              </a:r>
              <a:endParaRPr lang="en-GB" sz="3000">
                <a:solidFill>
                  <a:schemeClr val="bg1"/>
                </a:solidFill>
                <a:latin typeface="+mj-lt"/>
              </a:endParaRPr>
            </a:p>
          </p:txBody>
        </p:sp>
      </p:grpSp>
    </p:spTree>
    <p:extLst>
      <p:ext uri="{BB962C8B-B14F-4D97-AF65-F5344CB8AC3E}">
        <p14:creationId xmlns:p14="http://schemas.microsoft.com/office/powerpoint/2010/main" val="700114554"/>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7E0AFC18CD52429362F32C42253408" ma:contentTypeVersion="12" ma:contentTypeDescription="Create a new document." ma:contentTypeScope="" ma:versionID="66adaf9e0017affc4f826f7f7049e634">
  <xsd:schema xmlns:xsd="http://www.w3.org/2001/XMLSchema" xmlns:xs="http://www.w3.org/2001/XMLSchema" xmlns:p="http://schemas.microsoft.com/office/2006/metadata/properties" xmlns:ns2="d92aacf5-03e7-48da-ab7d-f379127b2d31" xmlns:ns3="556d9460-6a65-4417-a390-26bf979e1634" targetNamespace="http://schemas.microsoft.com/office/2006/metadata/properties" ma:root="true" ma:fieldsID="e2b6ea41e1ad5e24d41d65b642fdf08c" ns2:_="" ns3:_="">
    <xsd:import namespace="d92aacf5-03e7-48da-ab7d-f379127b2d31"/>
    <xsd:import namespace="556d9460-6a65-4417-a390-26bf979e16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acf5-03e7-48da-ab7d-f379127b2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6d9460-6a65-4417-a390-26bf979e16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4BF545-10C1-4763-A6AA-4C2CA4DEE20D}">
  <ds:schemaRefs>
    <ds:schemaRef ds:uri="http://purl.org/dc/dcmitype/"/>
    <ds:schemaRef ds:uri="http://schemas.microsoft.com/office/infopath/2007/PartnerControls"/>
    <ds:schemaRef ds:uri="http://purl.org/dc/elements/1.1/"/>
    <ds:schemaRef ds:uri="http://purl.org/dc/terms/"/>
    <ds:schemaRef ds:uri="d92aacf5-03e7-48da-ab7d-f379127b2d31"/>
    <ds:schemaRef ds:uri="http://schemas.microsoft.com/office/2006/documentManagement/types"/>
    <ds:schemaRef ds:uri="http://schemas.microsoft.com/office/2006/metadata/properties"/>
    <ds:schemaRef ds:uri="http://schemas.openxmlformats.org/package/2006/metadata/core-properties"/>
    <ds:schemaRef ds:uri="556d9460-6a65-4417-a390-26bf979e1634"/>
    <ds:schemaRef ds:uri="http://www.w3.org/XML/1998/namespace"/>
  </ds:schemaRefs>
</ds:datastoreItem>
</file>

<file path=customXml/itemProps2.xml><?xml version="1.0" encoding="utf-8"?>
<ds:datastoreItem xmlns:ds="http://schemas.openxmlformats.org/officeDocument/2006/customXml" ds:itemID="{C1990A69-E6A2-4C3B-BAA7-3184DC4F0318}">
  <ds:schemaRefs>
    <ds:schemaRef ds:uri="http://schemas.microsoft.com/sharepoint/v3/contenttype/forms"/>
  </ds:schemaRefs>
</ds:datastoreItem>
</file>

<file path=customXml/itemProps3.xml><?xml version="1.0" encoding="utf-8"?>
<ds:datastoreItem xmlns:ds="http://schemas.openxmlformats.org/officeDocument/2006/customXml" ds:itemID="{53EF98A2-28FC-4DBF-945E-8D47D07B1E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acf5-03e7-48da-ab7d-f379127b2d31"/>
    <ds:schemaRef ds:uri="556d9460-6a65-4417-a390-26bf979e16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1291</TotalTime>
  <Words>3074</Words>
  <Application>Microsoft Office PowerPoint</Application>
  <PresentationFormat>On-screen Show (4:3)</PresentationFormat>
  <Paragraphs>453</Paragraphs>
  <Slides>52</Slides>
  <Notes>52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Arial</vt:lpstr>
      <vt:lpstr>Arial Rounded MT Bold</vt:lpstr>
      <vt:lpstr>Calibri</vt:lpstr>
      <vt:lpstr>Calibri Light</vt:lpstr>
      <vt:lpstr>Lucida Sans Unicode</vt:lpstr>
      <vt:lpstr>Times New Roman</vt:lpstr>
      <vt:lpstr>Trebuchet MS</vt:lpstr>
      <vt:lpstr>Wingdings 3</vt:lpstr>
      <vt:lpstr>2_Office Theme</vt:lpstr>
      <vt:lpstr>Facet</vt:lpstr>
      <vt:lpstr>PowerPoint Presentation</vt:lpstr>
      <vt:lpstr>PowerPoint Presentation</vt:lpstr>
      <vt:lpstr>PowerPoint Presentation</vt:lpstr>
      <vt:lpstr>PowerPoint Presentation</vt:lpstr>
      <vt:lpstr>    What is Anxiety?</vt:lpstr>
      <vt:lpstr>PowerPoint Presentation</vt:lpstr>
      <vt:lpstr>Ben, 12 years old</vt:lpstr>
      <vt:lpstr>Signs of anxiety</vt:lpstr>
      <vt:lpstr>Some signs of anxiety…</vt:lpstr>
      <vt:lpstr>Some signs of anxiety…</vt:lpstr>
      <vt:lpstr>Some signs of anxiety…</vt:lpstr>
      <vt:lpstr>Please note!</vt:lpstr>
      <vt:lpstr>PowerPoint Presentation</vt:lpstr>
      <vt:lpstr>PowerPoint Presentation</vt:lpstr>
      <vt:lpstr>Talking to your young person…</vt:lpstr>
      <vt:lpstr>Talking to your young person…</vt:lpstr>
      <vt:lpstr>PowerPoint Presentation</vt:lpstr>
      <vt:lpstr>PowerPoint Presentation</vt:lpstr>
      <vt:lpstr>Cognitive Behavioural Therapy (CBT)</vt:lpstr>
      <vt:lpstr>PowerPoint Presentation</vt:lpstr>
      <vt:lpstr>Hearing a loud noise in the night – Scenario 1</vt:lpstr>
      <vt:lpstr>Hearing a loud noise in the night – Scenario 2</vt:lpstr>
      <vt:lpstr>Possible interpretations</vt:lpstr>
      <vt:lpstr>PowerPoint Presentation</vt:lpstr>
      <vt:lpstr>PowerPoint Presentation</vt:lpstr>
      <vt:lpstr>Impact on behaviour</vt:lpstr>
      <vt:lpstr>PowerPoint Presentation</vt:lpstr>
      <vt:lpstr>PowerPoint Presentation</vt:lpstr>
      <vt:lpstr>PowerPoint Presentation</vt:lpstr>
      <vt:lpstr>Feeling worried about talking to the rest of the class</vt:lpstr>
      <vt:lpstr>PowerPoint Presentation</vt:lpstr>
      <vt:lpstr>PowerPoint Presentation</vt:lpstr>
      <vt:lpstr>Helpful messages you can give to your young person</vt:lpstr>
      <vt:lpstr>Helpful messages you can give to your young person</vt:lpstr>
      <vt:lpstr>Helpful techniques to try</vt:lpstr>
      <vt:lpstr>Helpful techniques to try</vt:lpstr>
      <vt:lpstr>Problem solving example: Worrying about failing an exam</vt:lpstr>
      <vt:lpstr>Helpful techniques to try</vt:lpstr>
      <vt:lpstr>Developing a hierarchy of fears: social anxiety</vt:lpstr>
      <vt:lpstr>PowerPoint Presentation</vt:lpstr>
      <vt:lpstr>PowerPoint Presentation</vt:lpstr>
      <vt:lpstr>PowerPoint Presentation</vt:lpstr>
      <vt:lpstr>PowerPoint Presentation</vt:lpstr>
      <vt:lpstr>PowerPoint Presentation</vt:lpstr>
      <vt:lpstr>PowerPoint Presentation</vt:lpstr>
      <vt:lpstr>Books for teenagers to read</vt:lpstr>
      <vt:lpstr>Evaluation</vt:lpstr>
      <vt:lpstr>PowerPoint Presentation</vt:lpstr>
      <vt:lpstr>Breathing technique </vt:lpstr>
      <vt:lpstr>PowerPoint Presentation</vt:lpstr>
      <vt:lpstr>E-learning</vt:lpstr>
      <vt:lpstr>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Anderson</dc:creator>
  <cp:lastModifiedBy>Jacky WARD</cp:lastModifiedBy>
  <cp:revision>12</cp:revision>
  <cp:lastPrinted>2022-11-23T10:35:00Z</cp:lastPrinted>
  <dcterms:created xsi:type="dcterms:W3CDTF">2020-09-30T09:58:21Z</dcterms:created>
  <dcterms:modified xsi:type="dcterms:W3CDTF">2022-11-23T10:56:11Z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0x0101003D7E0AFC18CD52429362F32C42253408</vt:lpwstr>
  </property>
</Properties>
</file>