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F7AB-EAB4-46CA-B6D4-6482C5BEEFBB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26AC-7B52-4BCA-BB71-9152B7F995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5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26AC-7B52-4BCA-BB71-9152B7F995A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8D9137-B003-41C5-9702-F76BD4B61DD8}" type="datetimeFigureOut">
              <a:rPr lang="en-GB" smtClean="0"/>
              <a:pPr/>
              <a:t>20/05/2014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300E2E-CA1F-43AE-B9A4-940401EBD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Tools and Processes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GB" dirty="0" smtClean="0"/>
              <a:t>Either separate or together</a:t>
            </a:r>
          </a:p>
          <a:p>
            <a:r>
              <a:rPr lang="en-GB" dirty="0" smtClean="0"/>
              <a:t>Used for flattening the surface of pieces of wood + reducing their thickness to specified measurements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Planer and Thicknesser</a:t>
            </a:r>
            <a:endParaRPr lang="en-GB" dirty="0"/>
          </a:p>
        </p:txBody>
      </p:sp>
      <p:pic>
        <p:nvPicPr>
          <p:cNvPr id="46082" name="Picture 2" descr="http://www.twsbridgwater.co.uk/userfiles/products/e_3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959197" cy="29710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4114800" cy="2883776"/>
          </a:xfrm>
        </p:spPr>
        <p:txBody>
          <a:bodyPr/>
          <a:lstStyle/>
          <a:p>
            <a:r>
              <a:rPr lang="en-GB" dirty="0" smtClean="0"/>
              <a:t>Used to make round holes</a:t>
            </a:r>
          </a:p>
          <a:p>
            <a:r>
              <a:rPr lang="en-GB" dirty="0" smtClean="0"/>
              <a:t>Used on all kinds of materials</a:t>
            </a:r>
          </a:p>
          <a:p>
            <a:r>
              <a:rPr lang="en-GB" dirty="0" smtClean="0"/>
              <a:t>^ depends on drill bit used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Pillar Drill or Pedestal Drill</a:t>
            </a:r>
            <a:endParaRPr lang="en-GB" dirty="0"/>
          </a:p>
        </p:txBody>
      </p:sp>
      <p:pic>
        <p:nvPicPr>
          <p:cNvPr id="48130" name="Picture 2" descr="http://www.warco.co.uk/302911-929-thickbox/2f-floor-standing-drill-drilling-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2847975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3397"/>
            <a:ext cx="4114800" cy="3589859"/>
          </a:xfrm>
        </p:spPr>
        <p:txBody>
          <a:bodyPr/>
          <a:lstStyle/>
          <a:p>
            <a:r>
              <a:rPr lang="en-GB" dirty="0" smtClean="0"/>
              <a:t>Material help + rotated by the lathe, while the turning tool or cutting bit is pressed onto the material to cut it</a:t>
            </a:r>
          </a:p>
          <a:p>
            <a:r>
              <a:rPr lang="en-GB" dirty="0" smtClean="0"/>
              <a:t>Used to produce round objects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Lathes: </a:t>
            </a:r>
            <a:r>
              <a:rPr lang="en-GB" sz="2800" dirty="0" smtClean="0"/>
              <a:t>Wood Lathes + Engineers’ Lathes</a:t>
            </a:r>
            <a:endParaRPr lang="en-GB" sz="3200" dirty="0"/>
          </a:p>
        </p:txBody>
      </p:sp>
      <p:pic>
        <p:nvPicPr>
          <p:cNvPr id="50178" name="Picture 2" descr="http://www.warco.co.uk/26-983-thickbox/gh1322-gh1330-wm330-la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638675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GB" dirty="0" smtClean="0"/>
              <a:t>Spins a disc of abrasive paper – material pushed against this</a:t>
            </a:r>
          </a:p>
          <a:p>
            <a:r>
              <a:rPr lang="en-GB" dirty="0" smtClean="0"/>
              <a:t>Used for trimming accurately to line</a:t>
            </a:r>
          </a:p>
          <a:p>
            <a:r>
              <a:rPr lang="en-GB" dirty="0" smtClean="0"/>
              <a:t>Dif types of paper for wood, metal or plastics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Sanding Disc</a:t>
            </a:r>
            <a:endParaRPr lang="en-GB" dirty="0"/>
          </a:p>
        </p:txBody>
      </p:sp>
      <p:pic>
        <p:nvPicPr>
          <p:cNvPr id="52226" name="Picture 2" descr="http://www.panofish.net/img/2007-02-05_Disc_Sander/z1_CRW_2113.jpg"/>
          <p:cNvPicPr>
            <a:picLocks noChangeAspect="1" noChangeArrowheads="1"/>
          </p:cNvPicPr>
          <p:nvPr/>
        </p:nvPicPr>
        <p:blipFill>
          <a:blip r:embed="rId3" cstate="print"/>
          <a:srcRect l="18219"/>
          <a:stretch>
            <a:fillRect/>
          </a:stretch>
        </p:blipFill>
        <p:spPr bwMode="auto">
          <a:xfrm>
            <a:off x="4572000" y="1682033"/>
            <a:ext cx="4166828" cy="33967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7373"/>
            <a:ext cx="4114800" cy="3301827"/>
          </a:xfrm>
        </p:spPr>
        <p:txBody>
          <a:bodyPr/>
          <a:lstStyle/>
          <a:p>
            <a:r>
              <a:rPr lang="en-GB" dirty="0" smtClean="0"/>
              <a:t>Contains abrasive wheels of dif grades</a:t>
            </a:r>
          </a:p>
          <a:p>
            <a:r>
              <a:rPr lang="en-GB" dirty="0" smtClean="0"/>
              <a:t>Used to remove metal for shaping or finishing</a:t>
            </a:r>
          </a:p>
          <a:p>
            <a:r>
              <a:rPr lang="en-GB" dirty="0" smtClean="0"/>
              <a:t>Sharpening edges tools i.e. chisels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 Grinder</a:t>
            </a:r>
            <a:endParaRPr lang="en-GB" dirty="0"/>
          </a:p>
        </p:txBody>
      </p:sp>
      <p:pic>
        <p:nvPicPr>
          <p:cNvPr id="54274" name="Picture 2" descr="https://encrypted-tbn2.gstatic.com/images?q=tbn:ANd9GcQge89hhpSJhUOuw-6eTjbjtCWeQKi-v6cxKvkw0ADN7uvYaOKW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143357" cy="23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7373"/>
            <a:ext cx="4114800" cy="4525963"/>
          </a:xfrm>
        </p:spPr>
        <p:txBody>
          <a:bodyPr/>
          <a:lstStyle/>
          <a:p>
            <a:r>
              <a:rPr lang="en-GB" dirty="0" smtClean="0"/>
              <a:t>Used to remove material one thin layer at a time</a:t>
            </a:r>
          </a:p>
          <a:p>
            <a:r>
              <a:rPr lang="en-GB" dirty="0" smtClean="0"/>
              <a:t>Also used to make a surface absolutely flat</a:t>
            </a:r>
          </a:p>
          <a:p>
            <a:r>
              <a:rPr lang="en-GB" dirty="0" smtClean="0"/>
              <a:t>Can produce v.accurate finish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Milling Machine</a:t>
            </a:r>
            <a:endParaRPr lang="en-GB" dirty="0"/>
          </a:p>
        </p:txBody>
      </p:sp>
      <p:pic>
        <p:nvPicPr>
          <p:cNvPr id="56322" name="Picture 2" descr="http://www.robotshop.com/content/images/mdx-20-cnc-milling-machine-3d-scanner-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602770" cy="3187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Outline of product e.g. A box, is marked out + cut from a flat sheet of metal</a:t>
            </a:r>
          </a:p>
          <a:p>
            <a:r>
              <a:rPr lang="en-GB" dirty="0" smtClean="0"/>
              <a:t>Feed metal in flat, make one fold then move the material through for next fold</a:t>
            </a:r>
          </a:p>
          <a:p>
            <a:r>
              <a:rPr lang="en-GB" dirty="0" smtClean="0"/>
              <a:t>Corners can be joined with rivets or soldering, brazing etc.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Sheet Metal Folder</a:t>
            </a:r>
            <a:endParaRPr lang="en-GB" dirty="0"/>
          </a:p>
        </p:txBody>
      </p:sp>
      <p:pic>
        <p:nvPicPr>
          <p:cNvPr id="58370" name="Picture 2" descr="http://www.clarketooling.co.uk/tools/CMF24_Sheet_Metal_Folde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Some thin pieces can be bent cold on a jig or former</a:t>
            </a:r>
          </a:p>
          <a:p>
            <a:r>
              <a:rPr lang="en-GB" dirty="0" smtClean="0"/>
              <a:t>Thicker or harder have to be heated or annealed first + allowed to cool</a:t>
            </a:r>
          </a:p>
          <a:p>
            <a:r>
              <a:rPr lang="en-GB" dirty="0" smtClean="0"/>
              <a:t>^ makes them soft enough to bend easily but the annealing process may need to be repeated as bending makes them go hard again – ‘work hardening’</a:t>
            </a:r>
          </a:p>
          <a:p>
            <a:r>
              <a:rPr lang="en-GB" dirty="0" smtClean="0"/>
              <a:t>Iron + steel can be forged</a:t>
            </a:r>
          </a:p>
          <a:p>
            <a:r>
              <a:rPr lang="en-GB" dirty="0" smtClean="0"/>
              <a:t>^ a fire with air blown into the middle of it to produce a very hot flame</a:t>
            </a:r>
          </a:p>
          <a:p>
            <a:r>
              <a:rPr lang="en-GB" dirty="0" smtClean="0"/>
              <a:t>^then hammered into shape on an anvil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methods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Gluing thin strips of wood together</a:t>
            </a:r>
          </a:p>
          <a:p>
            <a:r>
              <a:rPr lang="en-GB" dirty="0" smtClean="0"/>
              <a:t>Thin strips of wood – usually 2-6 mm thick</a:t>
            </a:r>
          </a:p>
          <a:p>
            <a:r>
              <a:rPr lang="en-GB" dirty="0" smtClean="0"/>
              <a:t>Glued together + held in a jig</a:t>
            </a:r>
          </a:p>
          <a:p>
            <a:r>
              <a:rPr lang="en-GB" dirty="0" smtClean="0"/>
              <a:t>Keeps them in the right place till the glue has dried</a:t>
            </a:r>
          </a:p>
          <a:p>
            <a:r>
              <a:rPr lang="en-GB" dirty="0" smtClean="0"/>
              <a:t>Things that could be made this way: rocking chair runners, chair or table legs + roof beams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Laminating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7320" y="1988840"/>
            <a:ext cx="6275040" cy="2955784"/>
          </a:xfrm>
        </p:spPr>
        <p:txBody>
          <a:bodyPr/>
          <a:lstStyle/>
          <a:p>
            <a:r>
              <a:rPr lang="en-GB" dirty="0" smtClean="0"/>
              <a:t>Ideal with acrylic sheets</a:t>
            </a:r>
          </a:p>
          <a:p>
            <a:r>
              <a:rPr lang="en-GB" dirty="0" smtClean="0"/>
              <a:t>Line bender or strip heater</a:t>
            </a:r>
          </a:p>
          <a:p>
            <a:r>
              <a:rPr lang="en-GB" dirty="0" smtClean="0"/>
              <a:t>Rest sheet on two bars</a:t>
            </a:r>
          </a:p>
          <a:p>
            <a:r>
              <a:rPr lang="en-GB" dirty="0" smtClean="0"/>
              <a:t>Element between heats the plastic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 Bending</a:t>
            </a:r>
            <a:endParaRPr lang="en-GB" dirty="0"/>
          </a:p>
        </p:txBody>
      </p:sp>
      <p:pic>
        <p:nvPicPr>
          <p:cNvPr id="60418" name="Picture 2" descr="http://www.bbc.co.uk/schools/gcsebitesize/design/images/rm_bending_strip_hea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149080"/>
            <a:ext cx="5200650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6016" y="1481329"/>
            <a:ext cx="3970784" cy="579520"/>
          </a:xfrm>
        </p:spPr>
        <p:txBody>
          <a:bodyPr/>
          <a:lstStyle/>
          <a:p>
            <a:r>
              <a:rPr lang="en-GB" dirty="0" smtClean="0"/>
              <a:t>Ripsaw – for wood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Saws</a:t>
            </a:r>
            <a:endParaRPr lang="en-GB" dirty="0"/>
          </a:p>
        </p:txBody>
      </p:sp>
      <p:sp>
        <p:nvSpPr>
          <p:cNvPr id="2052" name="AutoShape 4" descr="data:image/jpeg;base64,/9j/4AAQSkZJRgABAQAAAQABAAD/2wCEAAkGBhQSERQUEhQWFRQUFRUYFxQXFxwVFBUXFxQXGBQXFRcYHCYeFx0jGRQVHy8gIycpLCwsFR4xNTAqNSYrLCkBCQoKDgwOGg8PFykkHCQpLCksLCksKSwpLywsKSwpLSkpKSksKSksLCkpKSkpLCwsKSwpKS0sKSwsKSkpLCksKf/AABEIAHYBrAMBIgACEQEDEQH/xAAbAAEAAQUBAAAAAAAAAAAAAAAAAgEDBAUGB//EAEcQAAEDAQQFBwgHBQgDAAAAAAEAAgMRBBIhMQUGQVGRBxMiMmFxoRdCU4GSsdHwUmJygqLB0iMzQ7LhFBUWJDRzwvGTo+L/xAAZAQEBAAMBAAAAAAAAAAAAAAAAAQIEBQP/xAAkEQEAAgICAgIDAAMAAAAAAAAAAQIDEQQSITEiQRNRYRRS0f/aAAwDAQACEQMRAD8A9xREQEREBERAREQEREBERAREQEREBERAREQEREBERAREQEREBERAREQEREBERAREQEUXPAzNO/BYFq1hs8fXmYOy9U8ApMxCxEz6hsUXL2rlEszcG33nc1tPerMWvb39SySkb8f0rCctI+3t/j5P9XXIubj16hykbJG8kC68UqSaChNNpC3GjtJtmZebgR1mnNp7fikZKzOony87Y7V9wzEXFae5SWRB3MhslMGvr0XEGjqAZgZVrmsiya/ANabTBLDUA3rpczHfu7lfyV3rbL8N5jenWosGxacgmFY5WO+8AeBxWLpTW2zWf95K2v0W9J3AZLLcMIrMzrTcIvPJuU2WZxbY7MX0841NO+mDfWVOPSGlX5uhiG7BxHstI8V42z0r9veOLkn34egIuBMWkHZ2to7mf9LqdWpnmACV1+RjnNc/6VDUH2XBWmat51DHJhtSNy2qIi9ngIiICIiAiIgIiICIiAiIgIiICIiAiIgIiICIiAiIgIiICIiAii54AqTQbzgFrbVrRZY+tPF3B4ceDalBtEXLWnlIsjeqXyfZYR/PdWptPKsP4cBPa94Hg0H3qbgd+i8rtHKZandURs7mlx/EaeC1s+ttrk607+5pDP5QFNrp7I94AqSAO3Bc1rJr/Z7IGYiUvJFGOGFBtONF5o6Z7z0nFx3uNTxKxtM2QyREec3pA93zX1KTM68MqxG436d63Xq1zAGCzUacnOqQRvBN0FQdNpGXrztiG5uf4R+a1PJ9pfnbLcPWiN3tuOxbw6TfurqlysnIybmNuvXFjj1WGlOrBfjNaJHnbs8TVZUGq1nb5hcfrOJ8MB4LY2B7ZecuuH7POu3u9eCmx+5eMzb3LLvvxElnszGdRjGfZaB7ldqNqt1VC5TbDTG0q4XAKA1fGBUVHXBJxyN0HFaOPQ16Jkglex1GvPnNN0VyOVQKHHaVsNOWsNEV5wH7UHEhuF14rjsqQpWTVue0xmk3MQXbkZYA58lBdvk7G50ApWla40DHS976r+kvatI+TC0dq3GZefeS8g9FhHQaRhXtxFd2K6ZsuzYc1hWvk7a5guWiZkw/iNeWtOJNCxppTH/tcvYtZ57LaxYtIUN4gRWgAC8T1WyUoMdjgBuIzpsTgyUrEy865a5PDfWvVOzSEu5ssJ2xm5xGXgrUGo9laaua5/23EjgKA8FuqoCvHvL18x9kUTGNDWNDWjJrRRo7gMAkcLpHXG9HCpdSt0d20nZ3Hcouethq/iJTt5wD1CNhH8xPrXrgrGS+peWW00puFtuqkRoZHSSfadRvstotnYtHxwgtjaGgmpA2mlK+AWQi60VivqHNm0z7kREWTEREQEREBERAREQEREBERAREQEREBERARUJWtt2slmh/eTxtO68C72Rig2aLjrbyp2RnUEkp+q26OL6e5aC28rkprzULG9ryXngLoU7QunqCs2m2sjFZHtYN7nBo8V4tbderZLnM5o3R0Z4tx8VpJZS41cS47yaniVj2NPZLbyiWOPKQyHdG0u8TRvitJauVtmPN2dx3F7w3waD715qFUhTtK6djauVK1OHQbEztDS4/iNPBam1a6WyTO0PHYykf8gC0oCrRTci7JaHyHpuc8na5xcfFUAUWhTJUFKqrVRSAQXQFJoVtjCrlwhBlMcrppRYjSptqshjasWr+y2+4epL0PaIuH26f+Qr1ALynTWi5Hhro2kvBFACK/PwC7/8AvU3Gh5Akui9dxF6gvEHLOu9aGbBa1t1dHFnrFPkyBoYC8G4X3Ek7aHIDsqT8hZjwWsN0VLWmg30GC8+1j0Y8Rm0QzStljF4m+elQYkUy7sV1GpOsJtllD305xhuPpgCQAQQO0EesFeGXDakbmXpjyVtvq2sGlDzLGmPpud1sMt+Hr4LRa1abeHcxCbpDQZHjrAO6jGnzSaEk7AMMSF04oF5/pSatoncPOe0tJyuujAYajGlWSD4JSe9vP08su8dJ1Pti2fR1XipPSOJBpSu0uNST2kkrd2fSclmcJIjTEXmmt1wy6YGDgaDpUqMwcwdDZ5CHkONw4EOFaO3infTHLGmxZ01rJYBccBI3rV4A1IxrsWzuYnw0Hr+jLe2eJkrOq9oNDmN4PaDUHuXL8pupot1lcWj9tGKtIzIGNO8Zj1jat5qpDdscI3svd94l1fXeqtsuh7hjEzE7h5ZqDrQbTCYpv9TBRsgObhk2TtqM+3vXVtd207RmuC5RNFP0bbY7fZ29BxIkaMi0n9o0+8f/ACuzsVtbLGySM1Y9oc128EVC42fH+O38dekxkptf59pN1pqQMa4HdlsV7RVq5ue6cGzCn321LeLbw+6Fr7TI4OoC2pu0AwdSuJNcCNmCuWiJr20BptDhm1wPRI7QR4LDHk6XiyTTvSaS7FFr9CaR56IOOD2kteNz2507DgR2ELYLuRO43DkzExOpERFUEREBERAREQEREBFYtFujZ13sb9pwb7ytVaddbIytZg77Ac/xaKeKbG8RcdaeU2AdSOR57brRxqT4LUWrlQlP7uFjftEv911TtC6ekKhK8itOvVsfX9rdG5jWt4GhPitLatISS/vJHv8AtPLveVOxp7Ra9YbPF+8njaRsvivAYrS2rlJsjOqXyfZYR4vovJ1RY9l07+2cq5/hQdxe/wD4tH5rRWzlEtj8ntjH1GAeLqlc4okKbk0v23Ss0v72WR/Y55I4VosGiuOUSFFQKopUUHIBduCmKqDia4blMvp3ZV7UEg7ergKttOPr+Ql7HBQXqJRVaqhUUCkl1VogjRSCkGqQagNVyii0K43JERoptVAFNoV2L0LqELNlmqMKrBYsmBRUNIz0s83+1IPWWED3q7yUQ0gtB2GcgfdY34rB0+aWd/1iwcXtr4Ard8nbLthByvySOJPfT/itPl28adHh1+My6srntJ6sB0f7Kge2oF49FzTjcdnTEVDth7Kg9DzZuh1DddkdhWLaGhxuOa4ijcG7S54bQ0xIpU0XPibVl72ito8uO0fE9nOVY6raNwaXnE7DGCDhtwPcr8uhbRM0mgZRpuhwxcdgIB6AORcTeFThtHbzWD9ldLW0GbGtpdxzjIGBAxr2dqxoH9EVzyJ3kYVXrOazWxYaWlvtW9MMtNnZIxtzNro8jG9nRfGR9UinBbRc3qYf9WN1pr7VngPvqukXax27ViWjlr1vMQ0+tehBa7LJERUkVb9oA0HrqR95eV8mWlTGZbC+t6Il8dTmwnpAd1QadpXti8Q5TtHu0fpGK2xDBzrxG8E0kbxJ9sLx5GPvVs8S+rdZ+3e2hhpUAFwyrmN9CcioWIihaAejhU7SRU8K0SKZs0Yc3FkjQQd7XCoVuF3Sz6OwGtSakmta176rit6fFm00HNdtLm7JWV+9GQPFrh7C6VcjYj/mIT9cjjE9dcuzxLbxudyq9cgiItpqiLF0mwmJwaSDhiM6XhXwqse020MrUE0veFFN+V0znztGZHFYk+nIm5knPIHYtJbNNUrSMedmf6LRWvS7zXIZ5D4qbNOlteuTGdWN7s8yG5cVprTygS+ZGwfaJd8FzNstTzm47fyWA8napsdBadd7U7+I1v2Wge+pWqtOmZpB05pHdhe6nCtFgkJRSVRcVAqRUSsVRKiQpEKhQRKjRTuql1BBRorhCpdQWyqEKdELUFqigQrr8FCh3ILT1TYTuUn1AUo8QoLMb/FXwQscx3a1xbXOmXYptLadb596jJNzq5KrGYA4qDAXdXAbT8FkOFBgEEY1eAVmMkg4fl3qRcRhSu8qppdAU6KMRqphqqFEDVUNUg1BRoVxrVS6pxhF0pcVxjUopNCIk1qusCg0K9GgwdZI/wDLk7nMPjT81vNTYhJo9rQaGrxhmDzhPqzHFYz4A9jmOycKHgtPoXSUmjpHMkDn2dxrUYuYcrw3ilAe5avJxzaNw3+LliKzSXfsgIEYvmjNh3nNZTXHMCvhwOw58VhaN0xBMKxSsd2VAcO9pxCzy4DaFzrRM+21FaxGoZU1pBaAAQRvIP8A2sRjAFQSg5Y92PuWvt+n4YTSV92v1XEeAVmtp86Sta18Qpo7WmKx22SG0G4y0mN8cp/d32sEbmOPmnotx7V3wK89tlms1vgLSWyxna0glp2EHNrlqNEayWjQ7mxWq9PYCaMnArJBua8bR2cD5q6HG5Ea6Wa/I43b509/r/j1pcjyoaEFo0fLh0mC8DtGx3vr90Lp7FbWTRtkic17HirXNNQR2FYes0zWWO0F2A5qQcWkDxIW/PmHOrMxO3lvJRpjnLIYXHpWd137rqlvA3hwXZlmNaYjIrzHkjP+atdMqV/9mH5r1AlcLNXV5d32lZD+3h/3PfG9dcuJlmuXX/Qcx57muBd+Gq7VpXQ4U/CY/rm82PnE/wAVREW80kXtqCN602lNvr/lC3a1ekI8T8+aQpKw5q0jxr7lqrQz59S3k7fnvC1M7Py9ywVpLSPesVwWxtLPn1LEcxBilqXVedGqXViqxdVC1XbqFqCxdUbqvuCjdRktXUuq8GqJCiLJal1XbqpRBaLVGivFqiWoaY72qDzs8VlOYrTokFgxlU5vsKuuCkAAioBioIMdnAK9dQN+aIIuj71Hm671kBqo5oKC1cwOB4pGce4KYrmqiHA4UJ8FBGEYjuPrWRRVjjpRSoqIXVNiqGqQCBRVjapgIEAhAFKildVTSrVcYFFrVcaEVcjcr7aOFHAEdqsMCvxImmLLq9Z3mpjoew0Ww0doCBhqGGva4qsayoldQve3rbdWS4PNHrq7Z9YlbUWSKUFr4mOBrgWgrQ2Z3z6lvbA78/yWUMJcvpvkuaHGawSGCUY3a9A9ldncaha8W6aJvN6SguNd0edAD4H12PpUMJ7cO5enq3PZ2vaWvAc1woWkVBHaCvPJx6ZPft74+Ten9h5G3Rlr0cXSaKc18L+k6yyG8wH6URqPeDlns0WlNK6Zt/Qkhc1lerd5qMd5camnaSvVJNSebJNllMbTjzThzkY+zU1b6irsOrs3nSRjta11fFy1+meviPMNuM2C3ytHlyGpWqv9hhIcQ6WR157hl9VoJxIGJrvcV0LitzHqyzz3Pf2XrjeDKeJVw6r2b0dO0Oc08Q6q854d7eZmNk8yn6lzxbv4LE/vC22dt2AskjHVbJ1mDcHYVG6pXSP1Rjr0ZZmjdfvD8YJ8VKPVSPznyu7C+g/CArj42XHPxmGN+RivHyhj6oaWtE3OC0ta1zS0tu0yNa5E7R4ro1jWPRscVebaG1zOZNMqk4lZK36RMV1b20LzWbTNY1AsDSA/4+8/FZ6i6MHMA96ylg5ScCgI3A17KkVWsnZjka4D11P5LuX2FhzY3hwWPJoSJxrQ51wJz396x6stvOrSB896w3NHyV6Q7VaE7HZU62zaOOKgdUINzva4cE1Jt5qWhRIXpLtTLOdjtvnb89iidR7Pudx/op1k280ohC9JOotn+vx/oqf4Ds/1/a/onWV281IUbq9KOoNn3v4j4KPk+s++T2h8FOsm3m91ULV6T5PrPvk4j4KPk8s/0pOI/SnWTs83uqhavSPJ3B9OTiP0qh5OYPpycW/pTrJ2eblqiWr0jycQekk/D+lRPJtD6WT8PwTrJ2ealvzVUI+ar0k8mcPpX8G/BU8mcPpX8G/BOsm3mzmqF3HJel+TKL0r+DU8mUXpX8G/BOsm3mwbuCm1q9G8mUfpn+y1ByZRelf7LU6ybec3exA0VXo/k1j9M/g1ByaRelfwanWV7Q85GeAqKfNVIt+ar0XybR+mf7LU8msXpXey1OsnaHnV35qrzGrv/JrF6V/st9WxTHJ1F6WTg34J1lOzgLqldXoHk8i9JJt+j6tir5PIfSSfh/SnWTbgA1Va1egeT+D6cm3a31eapf4Bg+lJxb+lXrJ2cBdUwxd8NQ4PpSbfOH6VMajwb5PaHwTqdnANarjWLvBqVZ/r+1/RTGp1n3O9pOp2cI1gV+No7V2rdUbOPNd7RV1mrVnHmba9Y7qb06m3GMjHasqFo7V1o0DB6MZUzdlWu/ero0VEMQwZk7cyKE57ldJtzdnA7fkLdWMjt2/kswaOjyuDID1DEDjirgsrfojMmvaRQngqi+Cqq02ADYNnhkrgCyRVERAREQEREBERAREQEREBERAREQEREBERAREQEREBERAREQEREBERAREUFKoiIFUvIiCl5LyIil5UqiIFVSqIoKKtERAoq3ERUVuqt1EVQAVU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thebestthings.com/newtools/graphics/pax_panel_s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68022"/>
            <a:ext cx="3456384" cy="952929"/>
          </a:xfrm>
          <a:prstGeom prst="rect">
            <a:avLst/>
          </a:prstGeom>
          <a:noFill/>
        </p:spPr>
      </p:pic>
      <p:pic>
        <p:nvPicPr>
          <p:cNvPr id="2056" name="Picture 8" descr="http://image.made-in-china.com/4f0j00BMYalzugVhbr/Tenon-Saw-With-Beech-Wood-Handle-FTS-12-.jpg"/>
          <p:cNvPicPr>
            <a:picLocks noChangeAspect="1" noChangeArrowheads="1"/>
          </p:cNvPicPr>
          <p:nvPr/>
        </p:nvPicPr>
        <p:blipFill>
          <a:blip r:embed="rId4" cstate="print"/>
          <a:srcRect t="27000" b="24063"/>
          <a:stretch>
            <a:fillRect/>
          </a:stretch>
        </p:blipFill>
        <p:spPr bwMode="auto">
          <a:xfrm>
            <a:off x="1187624" y="2420888"/>
            <a:ext cx="3024336" cy="1110630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716016" y="2708920"/>
            <a:ext cx="3970784" cy="57952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Tenon Saw – for wood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Picture 10" descr="http://toolboxblog.com/wp-content/blogs.dir/3/files/NGgallery/my-red-toolbox/hacksaw.jpg"/>
          <p:cNvPicPr>
            <a:picLocks noChangeAspect="1" noChangeArrowheads="1"/>
          </p:cNvPicPr>
          <p:nvPr/>
        </p:nvPicPr>
        <p:blipFill>
          <a:blip r:embed="rId5" cstate="print"/>
          <a:srcRect t="20976" b="26583"/>
          <a:stretch>
            <a:fillRect/>
          </a:stretch>
        </p:blipFill>
        <p:spPr bwMode="auto">
          <a:xfrm>
            <a:off x="1331640" y="3861048"/>
            <a:ext cx="2746276" cy="1080120"/>
          </a:xfrm>
          <a:prstGeom prst="rect">
            <a:avLst/>
          </a:prstGeom>
          <a:noFill/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716016" y="4005064"/>
            <a:ext cx="3970784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2700" dirty="0" smtClean="0"/>
              <a:t>Hacks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 – for metals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plastic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2" name="Picture 14" descr="http://www.highlandwoodworking.com/ProductImages/handsaws/051901.jpg"/>
          <p:cNvPicPr>
            <a:picLocks noChangeAspect="1" noChangeArrowheads="1"/>
          </p:cNvPicPr>
          <p:nvPr/>
        </p:nvPicPr>
        <p:blipFill>
          <a:blip r:embed="rId6" cstate="print"/>
          <a:srcRect t="30240" b="31961"/>
          <a:stretch>
            <a:fillRect/>
          </a:stretch>
        </p:blipFill>
        <p:spPr bwMode="auto">
          <a:xfrm>
            <a:off x="1331640" y="5085184"/>
            <a:ext cx="2857500" cy="1080120"/>
          </a:xfrm>
          <a:prstGeom prst="rect">
            <a:avLst/>
          </a:prstGeom>
          <a:noFill/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4716016" y="5229200"/>
            <a:ext cx="3970784" cy="93610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Coping Saw – for wood or plastic</a:t>
            </a:r>
            <a:r>
              <a:rPr lang="en-GB" sz="2700" dirty="0" smtClean="0"/>
              <a:t>; for cutting curves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Shapes thermosets</a:t>
            </a:r>
          </a:p>
          <a:p>
            <a:r>
              <a:rPr lang="en-GB" dirty="0" smtClean="0"/>
              <a:t>A ‘slug’ of thermosetting plastic powder is put into a ‘female’ mould</a:t>
            </a:r>
          </a:p>
          <a:p>
            <a:r>
              <a:rPr lang="en-GB" dirty="0" smtClean="0"/>
              <a:t>A former (‘male’ mould) is pressed onto it + pushes the plastic into the mould</a:t>
            </a:r>
          </a:p>
          <a:p>
            <a:r>
              <a:rPr lang="en-GB" dirty="0" smtClean="0"/>
              <a:t>V.high temps + pressures liquefy the powder + the plastic is set into permanent shape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 Moulding</a:t>
            </a:r>
            <a:endParaRPr lang="en-GB" dirty="0"/>
          </a:p>
        </p:txBody>
      </p:sp>
      <p:pic>
        <p:nvPicPr>
          <p:cNvPr id="66562" name="Picture 2" descr="http://www.awpfabrication.com/sites/default/files/THERMO%20FORMING%20MACHINE.jpg?1315518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66928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Sheet of thermoplastic heated until goes soft</a:t>
            </a:r>
          </a:p>
          <a:p>
            <a:r>
              <a:rPr lang="en-GB" dirty="0" smtClean="0"/>
              <a:t>A mould then put onto the vacuum bed</a:t>
            </a:r>
          </a:p>
          <a:p>
            <a:r>
              <a:rPr lang="en-GB" dirty="0" smtClean="0"/>
              <a:t>Bed then lifted close to the heated plastic</a:t>
            </a:r>
          </a:p>
          <a:p>
            <a:r>
              <a:rPr lang="en-GB" dirty="0" smtClean="0"/>
              <a:t>Air is sucked out from under the plastic, creating a vacuum</a:t>
            </a:r>
          </a:p>
          <a:p>
            <a:r>
              <a:rPr lang="en-GB" dirty="0" smtClean="0"/>
              <a:t>Air pressure from outside the mould then forces the plastic onto the mould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Forming</a:t>
            </a:r>
            <a:endParaRPr lang="en-GB" dirty="0"/>
          </a:p>
        </p:txBody>
      </p:sp>
      <p:pic>
        <p:nvPicPr>
          <p:cNvPr id="68610" name="Picture 2" descr="http://www.build-stuff.com/images-book/001_vacuum_forming/Vacuum_Forming_Process_pg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62250" cy="404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GB" dirty="0" smtClean="0"/>
              <a:t>Tube of softened plastic is inserted into a solid mould</a:t>
            </a:r>
          </a:p>
          <a:p>
            <a:r>
              <a:rPr lang="en-GB" dirty="0" smtClean="0"/>
              <a:t>Air then injected which forces plastic to expand to shape of the mould</a:t>
            </a:r>
          </a:p>
          <a:p>
            <a:r>
              <a:rPr lang="en-GB" dirty="0" smtClean="0"/>
              <a:t>Method often used to produce bottles + containers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Blow Moulding</a:t>
            </a:r>
            <a:endParaRPr lang="en-GB" dirty="0"/>
          </a:p>
        </p:txBody>
      </p:sp>
      <p:pic>
        <p:nvPicPr>
          <p:cNvPr id="70658" name="Picture 2" descr="http://www.bbc.co.uk/schools/gcsebitesize/design/images/rm_blow_mou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3888432" cy="2912763"/>
          </a:xfrm>
          <a:prstGeom prst="rect">
            <a:avLst/>
          </a:prstGeom>
          <a:noFill/>
        </p:spPr>
      </p:pic>
      <p:pic>
        <p:nvPicPr>
          <p:cNvPr id="70660" name="Picture 4" descr="http://www.custompartnet.com/wu/images/blow-molding/blow-mold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7"/>
            <a:ext cx="4032448" cy="3026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to mould metals + thermoplastics</a:t>
            </a:r>
          </a:p>
          <a:p>
            <a:r>
              <a:rPr lang="en-GB" dirty="0" smtClean="0"/>
              <a:t>Material is metal + poured into a mould (the ‘die’) which is the shape of the product</a:t>
            </a:r>
          </a:p>
          <a:p>
            <a:r>
              <a:rPr lang="en-GB" dirty="0" smtClean="0"/>
              <a:t>Some plastics resins can be cold-poured into moulds </a:t>
            </a:r>
          </a:p>
          <a:p>
            <a:r>
              <a:rPr lang="en-GB" dirty="0" smtClean="0"/>
              <a:t>^ they harden or set through a chemical reaction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Casting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losing of injection mould tool"/>
          <p:cNvPicPr>
            <a:picLocks noChangeAspect="1" noChangeArrowheads="1"/>
          </p:cNvPicPr>
          <p:nvPr/>
        </p:nvPicPr>
        <p:blipFill>
          <a:blip r:embed="rId3" cstate="print"/>
          <a:srcRect b="11563"/>
          <a:stretch>
            <a:fillRect/>
          </a:stretch>
        </p:blipFill>
        <p:spPr bwMode="auto">
          <a:xfrm>
            <a:off x="4860032" y="692696"/>
            <a:ext cx="3600450" cy="223224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Similar to casting but molten material is forced into a closed mould under pressure</a:t>
            </a:r>
          </a:p>
          <a:p>
            <a:r>
              <a:rPr lang="en-GB" dirty="0" smtClean="0"/>
              <a:t>Moulds often made from tool steel = quite expensive</a:t>
            </a:r>
          </a:p>
          <a:p>
            <a:r>
              <a:rPr lang="en-GB" dirty="0" smtClean="0"/>
              <a:t>Plastic is often melted using built-in heaters</a:t>
            </a:r>
          </a:p>
          <a:p>
            <a:r>
              <a:rPr lang="en-GB" dirty="0" smtClean="0"/>
              <a:t>It’s an industrial process which is usually </a:t>
            </a:r>
            <a:r>
              <a:rPr lang="en-GB" dirty="0" smtClean="0">
                <a:solidFill>
                  <a:schemeClr val="accent1"/>
                </a:solidFill>
              </a:rPr>
              <a:t>automatic</a:t>
            </a:r>
            <a:r>
              <a:rPr lang="en-GB" dirty="0" smtClean="0"/>
              <a:t> + </a:t>
            </a:r>
            <a:r>
              <a:rPr lang="en-GB" dirty="0" smtClean="0">
                <a:solidFill>
                  <a:schemeClr val="accent1"/>
                </a:solidFill>
              </a:rPr>
              <a:t>continuous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Moulding</a:t>
            </a:r>
            <a:endParaRPr lang="en-GB" dirty="0"/>
          </a:p>
        </p:txBody>
      </p:sp>
      <p:pic>
        <p:nvPicPr>
          <p:cNvPr id="72708" name="Picture 4" descr="injecting of molten plastic"/>
          <p:cNvPicPr>
            <a:picLocks noChangeAspect="1" noChangeArrowheads="1"/>
          </p:cNvPicPr>
          <p:nvPr/>
        </p:nvPicPr>
        <p:blipFill>
          <a:blip r:embed="rId4" cstate="print"/>
          <a:srcRect t="14882"/>
          <a:stretch>
            <a:fillRect/>
          </a:stretch>
        </p:blipFill>
        <p:spPr bwMode="auto">
          <a:xfrm>
            <a:off x="4860032" y="2924944"/>
            <a:ext cx="3600450" cy="2059311"/>
          </a:xfrm>
          <a:prstGeom prst="rect">
            <a:avLst/>
          </a:prstGeom>
          <a:noFill/>
        </p:spPr>
      </p:pic>
      <p:pic>
        <p:nvPicPr>
          <p:cNvPr id="72710" name="Picture 6" descr="ejection of completed plastic moul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653136"/>
            <a:ext cx="3600450" cy="2057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Produces long, continuous strips</a:t>
            </a:r>
          </a:p>
          <a:p>
            <a:r>
              <a:rPr lang="en-GB" dirty="0" smtClean="0"/>
              <a:t>Very similar to injection moulding</a:t>
            </a:r>
          </a:p>
          <a:p>
            <a:r>
              <a:rPr lang="en-GB" dirty="0" smtClean="0"/>
              <a:t>Used for some metals + thermoplastics</a:t>
            </a:r>
          </a:p>
          <a:p>
            <a:r>
              <a:rPr lang="en-GB" dirty="0" smtClean="0"/>
              <a:t>Material is melted + forced under pressure through a die</a:t>
            </a:r>
          </a:p>
          <a:p>
            <a:r>
              <a:rPr lang="en-GB" dirty="0" smtClean="0"/>
              <a:t>Produces long, continuous strips of the moulding exactly the same shape as the exit hole</a:t>
            </a:r>
          </a:p>
          <a:p>
            <a:r>
              <a:rPr lang="en-GB" dirty="0" smtClean="0"/>
              <a:t>Used for products like plastic-covered wire, + plastic + aluminium edgings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Extrusion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using permanent joining methods check with a ‘dry run’ that parts fit</a:t>
            </a:r>
          </a:p>
          <a:p>
            <a:r>
              <a:rPr lang="en-GB" dirty="0" smtClean="0"/>
              <a:t>Think of order i.e. if creating something with shelves don’t put top on before!</a:t>
            </a:r>
          </a:p>
          <a:p>
            <a:r>
              <a:rPr lang="en-GB" dirty="0" smtClean="0"/>
              <a:t>Before joining parts make sure the joint is clean, try not to then touch as fingerprints leave grease</a:t>
            </a:r>
          </a:p>
          <a:p>
            <a:r>
              <a:rPr lang="en-GB" dirty="0" smtClean="0"/>
              <a:t>Is it easier to clean up and apply a finish before assembly?</a:t>
            </a:r>
          </a:p>
          <a:p>
            <a:r>
              <a:rPr lang="en-GB" dirty="0" smtClean="0"/>
              <a:t>Don’t release clamps to early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83776"/>
          </a:xfrm>
        </p:spPr>
        <p:txBody>
          <a:bodyPr/>
          <a:lstStyle/>
          <a:p>
            <a:r>
              <a:rPr lang="en-GB" dirty="0" smtClean="0"/>
              <a:t>First remove any visible tool marks + blemishes (using files, emery cloths, glasspaper etc.)</a:t>
            </a:r>
          </a:p>
          <a:p>
            <a:r>
              <a:rPr lang="en-GB" dirty="0" smtClean="0"/>
              <a:t>Clean surface of dust etc. first (can use white spirit)</a:t>
            </a:r>
          </a:p>
          <a:p>
            <a:r>
              <a:rPr lang="en-GB" dirty="0" smtClean="0"/>
              <a:t>Use correct type of paint for material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779096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Dif types for wood, metals + plastics</a:t>
            </a:r>
          </a:p>
          <a:p>
            <a:r>
              <a:rPr lang="en-GB" dirty="0" smtClean="0"/>
              <a:t>Woodscrews often need ‘pilot’ holes before</a:t>
            </a:r>
          </a:p>
          <a:p>
            <a:r>
              <a:rPr lang="en-GB" dirty="0" smtClean="0"/>
              <a:t>As screw turned with screwdriver the thread pulls it into the wood</a:t>
            </a:r>
          </a:p>
          <a:p>
            <a:r>
              <a:rPr lang="en-GB" dirty="0" smtClean="0"/>
              <a:t>Dif types of head for dif jobs</a:t>
            </a:r>
          </a:p>
          <a:p>
            <a:r>
              <a:rPr lang="en-GB" dirty="0" smtClean="0"/>
              <a:t>Self-tapping screws – hardened threads, designed to cut own threaded holes, hard materials; metals + hard plastics</a:t>
            </a:r>
          </a:p>
          <a:p>
            <a:r>
              <a:rPr lang="en-GB" dirty="0" smtClean="0"/>
              <a:t>Machine screws – straight shank, used with washers + nuts, heads vary, some use an Allen key some screwdriver</a:t>
            </a:r>
          </a:p>
          <a:p>
            <a:r>
              <a:rPr lang="en-GB" dirty="0" smtClean="0"/>
              <a:t>bolts are similar ^ but have square or hexagonal head + tightened with spanners</a:t>
            </a:r>
          </a:p>
          <a:p>
            <a:r>
              <a:rPr lang="en-GB" dirty="0" smtClean="0"/>
              <a:t>ALL: usually made from steel brass or stainless steel + are ‘self-finished’ or plated with zinc, brass, chrome, or black japan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Screws + Bolts</a:t>
            </a:r>
            <a:endParaRPr lang="en-GB" dirty="0"/>
          </a:p>
        </p:txBody>
      </p:sp>
      <p:pic>
        <p:nvPicPr>
          <p:cNvPr id="2050" name="Picture 2" descr="http://bulongdnd.com/Content/product/bulong009.jpg"/>
          <p:cNvPicPr>
            <a:picLocks noChangeAspect="1" noChangeArrowheads="1"/>
          </p:cNvPicPr>
          <p:nvPr/>
        </p:nvPicPr>
        <p:blipFill>
          <a:blip r:embed="rId3" cstate="print"/>
          <a:srcRect l="15120" r="14951"/>
          <a:stretch>
            <a:fillRect/>
          </a:stretch>
        </p:blipFill>
        <p:spPr bwMode="auto">
          <a:xfrm>
            <a:off x="7236296" y="3573016"/>
            <a:ext cx="1678483" cy="18002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>
            <a:endCxn id="2050" idx="1"/>
          </p:cNvCxnSpPr>
          <p:nvPr/>
        </p:nvCxnSpPr>
        <p:spPr>
          <a:xfrm flipV="1">
            <a:off x="6732240" y="4473116"/>
            <a:ext cx="50405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11960" y="3861048"/>
            <a:ext cx="36724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Similar to woodscrews but have straight shank with no thread</a:t>
            </a:r>
          </a:p>
          <a:p>
            <a:r>
              <a:rPr lang="en-GB" dirty="0" smtClean="0"/>
              <a:t>Use hammer</a:t>
            </a:r>
          </a:p>
          <a:p>
            <a:r>
              <a:rPr lang="en-GB" dirty="0" smtClean="0"/>
              <a:t>Can use a nail punch so below surface + can’t see head</a:t>
            </a:r>
          </a:p>
          <a:p>
            <a:r>
              <a:rPr lang="en-GB" dirty="0" smtClean="0"/>
              <a:t>Only used in wood + wooden products</a:t>
            </a:r>
          </a:p>
          <a:p>
            <a:r>
              <a:rPr lang="en-GB" dirty="0" smtClean="0"/>
              <a:t>Much quicker than screws but joint isn’t as strong</a:t>
            </a:r>
          </a:p>
          <a:p>
            <a:r>
              <a:rPr lang="en-GB" dirty="0" smtClean="0"/>
              <a:t>Mostly made from steel but are special ones</a:t>
            </a:r>
          </a:p>
          <a:p>
            <a:r>
              <a:rPr lang="en-GB" dirty="0" smtClean="0"/>
              <a:t>Variety of head + shank shapes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Nails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Used for shaping and smoothing</a:t>
            </a:r>
          </a:p>
          <a:p>
            <a:r>
              <a:rPr lang="en-GB" dirty="0" smtClean="0"/>
              <a:t>Bench plane – angled blade, shaves off thin layer of material, used for wood</a:t>
            </a:r>
          </a:p>
          <a:p>
            <a:r>
              <a:rPr lang="en-GB" dirty="0" smtClean="0"/>
              <a:t>Files 100s of small teeth to cut away material</a:t>
            </a:r>
          </a:p>
          <a:p>
            <a:r>
              <a:rPr lang="en-GB" dirty="0" smtClean="0"/>
              <a:t>Dif ‘cuts’ make suitable for dif processes:</a:t>
            </a:r>
          </a:p>
          <a:p>
            <a:r>
              <a:rPr lang="en-GB" dirty="0" smtClean="0"/>
              <a:t>Rough – removal of material</a:t>
            </a:r>
          </a:p>
          <a:p>
            <a:r>
              <a:rPr lang="en-GB" dirty="0" smtClean="0"/>
              <a:t>Fine – finishing</a:t>
            </a:r>
          </a:p>
          <a:p>
            <a:r>
              <a:rPr lang="en-GB" dirty="0" smtClean="0"/>
              <a:t>Dif profiles – make dif shapes</a:t>
            </a:r>
          </a:p>
          <a:p>
            <a:r>
              <a:rPr lang="en-GB" dirty="0" smtClean="0"/>
              <a:t>Metals + plastics</a:t>
            </a:r>
          </a:p>
          <a:p>
            <a:r>
              <a:rPr lang="en-GB" dirty="0" smtClean="0"/>
              <a:t>Wood = cabinet rasps, v.sharp teeth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Planes and Files</a:t>
            </a:r>
            <a:endParaRPr lang="en-GB" dirty="0"/>
          </a:p>
        </p:txBody>
      </p:sp>
      <p:pic>
        <p:nvPicPr>
          <p:cNvPr id="31746" name="Picture 2" descr="http://4.bp.blogspot.com/_uxmVDjlK3nw/TTYZaATmOuI/AAAAAAAAAB8/AWdnFKfGbvI/s1600/FORMAS+DE+LI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73016"/>
            <a:ext cx="2627784" cy="17466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131024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Method of fastening machine screws + bolts directly into a metal or plastic component without using nuts</a:t>
            </a:r>
          </a:p>
          <a:p>
            <a:r>
              <a:rPr lang="en-GB" dirty="0" smtClean="0"/>
              <a:t>A hole is drilled</a:t>
            </a:r>
          </a:p>
          <a:p>
            <a:r>
              <a:rPr lang="en-GB" dirty="0" smtClean="0"/>
              <a:t>‘tap’ used to cut a female thread hole</a:t>
            </a:r>
          </a:p>
          <a:p>
            <a:r>
              <a:rPr lang="en-GB" dirty="0" smtClean="0"/>
              <a:t>Screw inserted into it + tightened until stops</a:t>
            </a:r>
          </a:p>
          <a:p>
            <a:r>
              <a:rPr lang="en-GB" dirty="0" smtClean="0"/>
              <a:t>Can make a round rod fit a threaded hole by cutting a male thread onto the outside of the rod</a:t>
            </a:r>
          </a:p>
          <a:p>
            <a:r>
              <a:rPr lang="en-GB" dirty="0" smtClean="0"/>
              <a:t>^ cut using ‘split die’ or on a lathe</a:t>
            </a:r>
          </a:p>
          <a:p>
            <a:r>
              <a:rPr lang="en-GB" dirty="0" smtClean="0"/>
              <a:t>Lets you join components without using bolts or screws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Threading</a:t>
            </a:r>
            <a:endParaRPr lang="en-GB" dirty="0"/>
          </a:p>
        </p:txBody>
      </p:sp>
      <p:pic>
        <p:nvPicPr>
          <p:cNvPr id="72706" name="Picture 2" descr="http://www.rusesgas.co.uk/ekmps/shops/rusesgas08/images/goliath-hss-circular-split-die-m7-x-1-x-1-od-687-p.jpg"/>
          <p:cNvPicPr>
            <a:picLocks noChangeAspect="1" noChangeArrowheads="1"/>
          </p:cNvPicPr>
          <p:nvPr/>
        </p:nvPicPr>
        <p:blipFill>
          <a:blip r:embed="rId3" cstate="print"/>
          <a:srcRect l="5815" t="5670" r="6955" b="7391"/>
          <a:stretch>
            <a:fillRect/>
          </a:stretch>
        </p:blipFill>
        <p:spPr bwMode="auto">
          <a:xfrm>
            <a:off x="6588224" y="4365104"/>
            <a:ext cx="2254164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216" y="40770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Split Die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102" r="5730" b="25248"/>
          <a:stretch>
            <a:fillRect/>
          </a:stretch>
        </p:blipFill>
        <p:spPr>
          <a:xfrm rot="10969319">
            <a:off x="2331381" y="173578"/>
            <a:ext cx="6549831" cy="6469441"/>
          </a:xfr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non-permanent joints</a:t>
            </a:r>
          </a:p>
          <a:p>
            <a:r>
              <a:rPr lang="en-GB" dirty="0" smtClean="0"/>
              <a:t>Blocks, brackets which enable furniture to be assembled + taken apart again easily</a:t>
            </a:r>
          </a:p>
          <a:p>
            <a:r>
              <a:rPr lang="en-GB" dirty="0" smtClean="0"/>
              <a:t>Very fast to use</a:t>
            </a:r>
          </a:p>
          <a:p>
            <a:r>
              <a:rPr lang="en-GB" dirty="0" smtClean="0"/>
              <a:t>Not as strong as glued joints</a:t>
            </a:r>
          </a:p>
          <a:p>
            <a:r>
              <a:rPr lang="en-GB" dirty="0" smtClean="0"/>
              <a:t>Most assembled with screwdrivers or Allen keys</a:t>
            </a:r>
          </a:p>
          <a:p>
            <a:r>
              <a:rPr lang="en-GB" dirty="0" smtClean="0"/>
              <a:t>Usually for cheap ‘flat-pack’ furniture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Knock-Down Fittings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 types for dif materials + dif jobs</a:t>
            </a:r>
          </a:p>
          <a:p>
            <a:r>
              <a:rPr lang="en-GB" dirty="0" smtClean="0"/>
              <a:t>E.g. PVA –wood, acrylic cement – plastics, contact adhesive + epoxy resin – lots of materials</a:t>
            </a:r>
          </a:p>
          <a:p>
            <a:r>
              <a:rPr lang="en-GB" dirty="0" smtClean="0"/>
              <a:t>Only work properly if choose right one + surfaces are really clean</a:t>
            </a:r>
          </a:p>
          <a:p>
            <a:r>
              <a:rPr lang="en-GB" dirty="0" smtClean="0"/>
              <a:t>Some plastics can’t be glued – too smooth + have a greasy texture which stops the glue from ‘keying in’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 Adhesive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Relatively low temp process</a:t>
            </a:r>
          </a:p>
          <a:p>
            <a:r>
              <a:rPr lang="en-GB" dirty="0" smtClean="0"/>
              <a:t>solder- - made from tin + other metals</a:t>
            </a:r>
          </a:p>
          <a:p>
            <a:r>
              <a:rPr lang="en-GB" dirty="0" smtClean="0"/>
              <a:t>^ melted onto the components to be joined</a:t>
            </a:r>
          </a:p>
          <a:p>
            <a:r>
              <a:rPr lang="en-GB" dirty="0" smtClean="0"/>
              <a:t>Sticks them together when it cools + solidifies</a:t>
            </a:r>
          </a:p>
          <a:p>
            <a:r>
              <a:rPr lang="en-GB" dirty="0" smtClean="0"/>
              <a:t>Soldering iron or blow torch used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Soldering</a:t>
            </a:r>
            <a:endParaRPr lang="en-GB" dirty="0"/>
          </a:p>
        </p:txBody>
      </p:sp>
      <p:pic>
        <p:nvPicPr>
          <p:cNvPr id="76804" name="Picture 4" descr="http://microtorches.ayay.com/Soldering%20Iron%20so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326140" cy="2899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Higher temp process</a:t>
            </a:r>
          </a:p>
          <a:p>
            <a:r>
              <a:rPr lang="en-GB" dirty="0" smtClean="0"/>
              <a:t>Joining material - brass spelter</a:t>
            </a:r>
          </a:p>
          <a:p>
            <a:r>
              <a:rPr lang="en-GB" dirty="0" smtClean="0"/>
              <a:t>Stronger than soldering</a:t>
            </a:r>
          </a:p>
          <a:p>
            <a:r>
              <a:rPr lang="en-GB" dirty="0" smtClean="0"/>
              <a:t>Gas brazing torch, blow torch, or a brazing attachment for an electric-arc welder is used to heat the joint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Brazing</a:t>
            </a:r>
            <a:endParaRPr lang="en-GB" dirty="0"/>
          </a:p>
        </p:txBody>
      </p:sp>
      <p:pic>
        <p:nvPicPr>
          <p:cNvPr id="84994" name="Picture 2" descr="http://www.visualphotos.com/photo/2x3567944/silversmith_using_blow_torch_IS472-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810000" cy="2733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Strongest method</a:t>
            </a:r>
          </a:p>
          <a:p>
            <a:r>
              <a:rPr lang="en-GB" dirty="0" err="1" smtClean="0"/>
              <a:t>V.high</a:t>
            </a:r>
            <a:r>
              <a:rPr lang="en-GB" dirty="0" smtClean="0"/>
              <a:t> temp</a:t>
            </a:r>
          </a:p>
          <a:p>
            <a:r>
              <a:rPr lang="en-GB" dirty="0" smtClean="0"/>
              <a:t>Oxyacetylene torch, electric-arc welder or a laser</a:t>
            </a:r>
          </a:p>
          <a:p>
            <a:r>
              <a:rPr lang="en-GB" dirty="0" smtClean="0"/>
              <a:t>Melt the edges of the joint so that they flow together</a:t>
            </a:r>
          </a:p>
          <a:p>
            <a:r>
              <a:rPr lang="en-GB" dirty="0" smtClean="0"/>
              <a:t>Fill in thinned metal or slight gaps</a:t>
            </a:r>
          </a:p>
          <a:p>
            <a:r>
              <a:rPr lang="en-GB" dirty="0" smtClean="0"/>
              <a:t>Metal from a welding rod is melted 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Welding</a:t>
            </a:r>
            <a:endParaRPr lang="en-GB" dirty="0"/>
          </a:p>
        </p:txBody>
      </p:sp>
      <p:pic>
        <p:nvPicPr>
          <p:cNvPr id="87042" name="Picture 2" descr="http://weldingmentors.files.wordpress.com/2011/05/we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354" y="2132856"/>
            <a:ext cx="437770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69360"/>
            <a:ext cx="8229600" cy="3243816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/>
              <a:t>Joints have to be well-fitted – minimal gaps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/>
              <a:t>V.clean</a:t>
            </a:r>
            <a:r>
              <a:rPr lang="en-GB" dirty="0" smtClean="0"/>
              <a:t> + free from grease, fingerprints can stop solder or brass spelter from ‘taking’ – can use solvent i.e. White spirit to degrease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Flux – cleaning agent, stops air from oxidising surface of metal while heating (otherwise would also stop from ‘taking’)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Preparation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metal peg with a head on one end</a:t>
            </a:r>
          </a:p>
          <a:p>
            <a:r>
              <a:rPr lang="en-GB" dirty="0" smtClean="0"/>
              <a:t>Mostly for joining pieces of metal</a:t>
            </a:r>
          </a:p>
          <a:p>
            <a:r>
              <a:rPr lang="en-GB" dirty="0" smtClean="0"/>
              <a:t>Hole drilled through both pieces of metal + rivet inserted with a set</a:t>
            </a:r>
          </a:p>
          <a:p>
            <a:r>
              <a:rPr lang="en-GB" dirty="0" smtClean="0"/>
              <a:t>Head held against the metal, other end is flattened + shaped into another head with a hammer</a:t>
            </a:r>
          </a:p>
          <a:p>
            <a:r>
              <a:rPr lang="en-GB" dirty="0" smtClean="0"/>
              <a:t>‘pop’ or ‘blind’ rivets are very common</a:t>
            </a:r>
          </a:p>
          <a:p>
            <a:r>
              <a:rPr lang="en-GB" dirty="0" smtClean="0"/>
              <a:t>Can be used where only access to one side of the material (hence blind)</a:t>
            </a:r>
          </a:p>
          <a:p>
            <a:r>
              <a:rPr lang="en-GB" dirty="0" smtClean="0"/>
              <a:t>Fast + easy method of joining sheet metal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Rivets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895" t="28719" r="9126" b="41987"/>
          <a:stretch>
            <a:fillRect/>
          </a:stretch>
        </p:blipFill>
        <p:spPr>
          <a:xfrm>
            <a:off x="679492" y="1628800"/>
            <a:ext cx="7996964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 rivets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5496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Pilot holes – use bradawl, help drill in right place</a:t>
            </a:r>
          </a:p>
          <a:p>
            <a:r>
              <a:rPr lang="en-GB" dirty="0" smtClean="0"/>
              <a:t>^Metal – use centre punch</a:t>
            </a:r>
          </a:p>
          <a:p>
            <a:r>
              <a:rPr lang="en-GB" dirty="0" smtClean="0"/>
              <a:t>Actual drilling – brace, hand drill or power drill</a:t>
            </a:r>
          </a:p>
          <a:p>
            <a:pPr>
              <a:buNone/>
            </a:pPr>
            <a:r>
              <a:rPr lang="en-GB" dirty="0" smtClean="0">
                <a:solidFill>
                  <a:schemeClr val="accent1"/>
                </a:solidFill>
              </a:rPr>
              <a:t>Drill bits:</a:t>
            </a:r>
          </a:p>
          <a:p>
            <a:r>
              <a:rPr lang="en-GB" dirty="0" smtClean="0"/>
              <a:t>Twist bits – small holes in wood, metal or plastic . High speed steel (HSS) twist bits – metals + plastics</a:t>
            </a:r>
          </a:p>
          <a:p>
            <a:r>
              <a:rPr lang="en-GB" dirty="0" smtClean="0"/>
              <a:t>Flat bits – large flat-bottomed holes in wood + plastic</a:t>
            </a:r>
          </a:p>
          <a:p>
            <a:r>
              <a:rPr lang="en-GB" dirty="0" smtClean="0"/>
              <a:t>Countersink bits – holes for screw heads to sit in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Drills</a:t>
            </a:r>
            <a:endParaRPr lang="en-GB" dirty="0"/>
          </a:p>
        </p:txBody>
      </p:sp>
      <p:pic>
        <p:nvPicPr>
          <p:cNvPr id="33794" name="Picture 2" descr="http://cdn.smokingmeatforums.com/5/58/581c7807_drill-bits-432.jpg"/>
          <p:cNvPicPr>
            <a:picLocks noChangeAspect="1" noChangeArrowheads="1"/>
          </p:cNvPicPr>
          <p:nvPr/>
        </p:nvPicPr>
        <p:blipFill>
          <a:blip r:embed="rId3" cstate="print"/>
          <a:srcRect t="17806" r="27835"/>
          <a:stretch>
            <a:fillRect/>
          </a:stretch>
        </p:blipFill>
        <p:spPr bwMode="auto">
          <a:xfrm>
            <a:off x="6084168" y="3573016"/>
            <a:ext cx="2080390" cy="1661940"/>
          </a:xfrm>
          <a:prstGeom prst="rect">
            <a:avLst/>
          </a:prstGeom>
          <a:noFill/>
        </p:spPr>
      </p:pic>
      <p:pic>
        <p:nvPicPr>
          <p:cNvPr id="33796" name="Picture 4" descr="http://www.handytools.co.uk/acatalog/B-DX61500.jpg"/>
          <p:cNvPicPr>
            <a:picLocks noChangeAspect="1" noChangeArrowheads="1"/>
          </p:cNvPicPr>
          <p:nvPr/>
        </p:nvPicPr>
        <p:blipFill>
          <a:blip r:embed="rId4" cstate="print"/>
          <a:srcRect l="12600" t="30240" r="9281" b="22721"/>
          <a:stretch>
            <a:fillRect/>
          </a:stretch>
        </p:blipFill>
        <p:spPr bwMode="auto">
          <a:xfrm>
            <a:off x="6084168" y="5157192"/>
            <a:ext cx="2232248" cy="1008112"/>
          </a:xfrm>
          <a:prstGeom prst="rect">
            <a:avLst/>
          </a:prstGeom>
          <a:noFill/>
        </p:spPr>
      </p:pic>
      <p:pic>
        <p:nvPicPr>
          <p:cNvPr id="33800" name="Picture 8" descr="http://www.powertoolsdirect.com/media/catalog/product/cache/1/image/9df78eab33525d08d6e5fb8d27136e95/i/r/irwin-marples-square-blade-beech-handled-bradawls-ra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980728"/>
            <a:ext cx="2423884" cy="1818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Computer Aided Design </a:t>
            </a:r>
            <a:r>
              <a:rPr lang="en-GB" dirty="0" smtClean="0"/>
              <a:t>– use to draw designs in 2D + 3D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Computer Aided Manufacture </a:t>
            </a:r>
            <a:r>
              <a:rPr lang="en-GB" dirty="0" smtClean="0"/>
              <a:t>– take info from the CAD drawing + manufactures the product</a:t>
            </a:r>
          </a:p>
          <a:p>
            <a:r>
              <a:rPr lang="en-GB" dirty="0" smtClean="0"/>
              <a:t>Machines used in CAM are </a:t>
            </a:r>
            <a:r>
              <a:rPr lang="en-GB" dirty="0" smtClean="0">
                <a:solidFill>
                  <a:schemeClr val="accent1"/>
                </a:solidFill>
              </a:rPr>
              <a:t>Computer Numerically Controlled (CNC)</a:t>
            </a:r>
          </a:p>
          <a:p>
            <a:r>
              <a:rPr lang="en-GB" dirty="0" smtClean="0"/>
              <a:t>Can batch produce, copy + paste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CAD/CAM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Subtractive</a:t>
            </a:r>
            <a:r>
              <a:rPr lang="en-GB" dirty="0" smtClean="0"/>
              <a:t> – material is removed from a larger piece of material to create a product</a:t>
            </a:r>
          </a:p>
          <a:p>
            <a:r>
              <a:rPr lang="en-GB" dirty="0" smtClean="0"/>
              <a:t>E.gs of subtractive CAM systems = </a:t>
            </a:r>
            <a:r>
              <a:rPr lang="en-GB" dirty="0" smtClean="0">
                <a:solidFill>
                  <a:schemeClr val="accent1"/>
                </a:solidFill>
              </a:rPr>
              <a:t>CNC routers, milling machines + laser cutters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Additive</a:t>
            </a:r>
            <a:r>
              <a:rPr lang="en-GB" dirty="0" smtClean="0"/>
              <a:t> – adding material to build up the product rather than removing it, </a:t>
            </a:r>
            <a:r>
              <a:rPr lang="en-GB" dirty="0" err="1" smtClean="0"/>
              <a:t>e.g</a:t>
            </a:r>
            <a:r>
              <a:rPr lang="en-GB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3D printing </a:t>
            </a:r>
            <a:r>
              <a:rPr lang="en-GB" dirty="0" smtClean="0"/>
              <a:t>– prints layers of molten plastic, powder or wax until full 3D shape is formed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Stereolithography</a:t>
            </a:r>
            <a:r>
              <a:rPr lang="en-GB" dirty="0" smtClean="0"/>
              <a:t> – uses a laser bean to ‘cure’ liquid resin (turn solid) in thin layers, pricier + slower than 3D printing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accent1"/>
                </a:solidFill>
              </a:rPr>
              <a:t>Laser-sintering </a:t>
            </a:r>
            <a:r>
              <a:rPr lang="en-GB" dirty="0" smtClean="0"/>
              <a:t>– similar, laser fuses powder together instead of curing liquid, quicker than stereolithography but not as good finish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Subtractive + Additive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Advantages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Disadvantages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Save money in long run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Very expensive to buy + set up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Easy to</a:t>
                      </a:r>
                      <a:r>
                        <a:rPr lang="en-GB" sz="1400" baseline="0" dirty="0" smtClean="0"/>
                        <a:t> develop + edit from all angles – easy to experiment, materials + finishes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Computers can be affected by software problems, viruses + corrupted files</a:t>
                      </a:r>
                      <a:r>
                        <a:rPr lang="en-GB" sz="1400" baseline="0" dirty="0" smtClean="0"/>
                        <a:t> – potentially slowing down production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Can produce very realistic designs</a:t>
                      </a:r>
                      <a:r>
                        <a:rPr lang="en-GB" sz="1400" baseline="0" dirty="0" smtClean="0"/>
                        <a:t> quickly on screen – helps boss/client understand the proposition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Fewer workers = unemployment increase + traditional skills</a:t>
                      </a:r>
                      <a:r>
                        <a:rPr lang="en-GB" sz="1400" baseline="0" dirty="0" smtClean="0"/>
                        <a:t> could be lost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Products can be machined</a:t>
                      </a:r>
                      <a:r>
                        <a:rPr lang="en-GB" sz="1400" baseline="0" dirty="0" smtClean="0"/>
                        <a:t> at high speed + run 24hours a day = lots in short space of time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Traditional one</a:t>
                      </a:r>
                      <a:r>
                        <a:rPr lang="en-GB" sz="1400" baseline="0" dirty="0" smtClean="0"/>
                        <a:t> off edge of product lost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Machines can work in human hazardous conditions</a:t>
                      </a:r>
                      <a:r>
                        <a:rPr lang="en-GB" sz="1400" baseline="0" dirty="0" smtClean="0"/>
                        <a:t> i.e. paint spraying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High quality +</a:t>
                      </a:r>
                      <a:r>
                        <a:rPr lang="en-GB" sz="1400" baseline="0" dirty="0" smtClean="0"/>
                        <a:t> more reliable finish (no human error involved)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Labour</a:t>
                      </a:r>
                      <a:r>
                        <a:rPr lang="en-GB" sz="1400" baseline="0" dirty="0" smtClean="0"/>
                        <a:t> cost are lower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CAD/CAM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GB" dirty="0" smtClean="0"/>
              <a:t>Cut away + shape wood + metal</a:t>
            </a:r>
          </a:p>
          <a:p>
            <a:r>
              <a:rPr lang="en-GB" dirty="0" smtClean="0"/>
              <a:t>Wood chisels hit with mallet</a:t>
            </a:r>
          </a:p>
          <a:p>
            <a:r>
              <a:rPr lang="en-GB" dirty="0" smtClean="0"/>
              <a:t>Gougers used for sculpting</a:t>
            </a:r>
          </a:p>
          <a:p>
            <a:r>
              <a:rPr lang="en-GB" dirty="0" smtClean="0"/>
              <a:t>Metal = cold chisels</a:t>
            </a:r>
          </a:p>
          <a:p>
            <a:r>
              <a:rPr lang="en-GB" dirty="0" smtClean="0"/>
              <a:t>^ hit with hammer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Chisels</a:t>
            </a:r>
            <a:endParaRPr lang="en-GB" dirty="0"/>
          </a:p>
        </p:txBody>
      </p:sp>
      <p:pic>
        <p:nvPicPr>
          <p:cNvPr id="35842" name="Picture 2" descr="http://st.depositphotos.com/1769672/1289/i/950/depositphotos_12897852-Gouge-wood-chisel-carpenter-tool-working-woode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597834" cy="2394992"/>
          </a:xfrm>
          <a:prstGeom prst="rect">
            <a:avLst/>
          </a:prstGeom>
          <a:noFill/>
        </p:spPr>
      </p:pic>
      <p:pic>
        <p:nvPicPr>
          <p:cNvPr id="35844" name="Picture 4" descr="http://ecx.images-amazon.com/images/I/313c45KAAeL._AA16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789040"/>
            <a:ext cx="1524000" cy="1524001"/>
          </a:xfrm>
          <a:prstGeom prst="rect">
            <a:avLst/>
          </a:prstGeom>
          <a:noFill/>
        </p:spPr>
      </p:pic>
      <p:pic>
        <p:nvPicPr>
          <p:cNvPr id="35846" name="Picture 6" descr="http://www.kaizenbonsai.com/shop/images/handcarving_gouges.jpg"/>
          <p:cNvPicPr>
            <a:picLocks noChangeAspect="1" noChangeArrowheads="1"/>
          </p:cNvPicPr>
          <p:nvPr/>
        </p:nvPicPr>
        <p:blipFill>
          <a:blip r:embed="rId5" cstate="print"/>
          <a:srcRect l="5670" t="13230" r="5501" b="22511"/>
          <a:stretch>
            <a:fillRect/>
          </a:stretch>
        </p:blipFill>
        <p:spPr bwMode="auto">
          <a:xfrm>
            <a:off x="4283968" y="3645024"/>
            <a:ext cx="2787133" cy="2016224"/>
          </a:xfrm>
          <a:prstGeom prst="rect">
            <a:avLst/>
          </a:prstGeom>
          <a:noFill/>
        </p:spPr>
      </p:pic>
      <p:cxnSp>
        <p:nvCxnSpPr>
          <p:cNvPr id="8" name="Curved Connector 7"/>
          <p:cNvCxnSpPr/>
          <p:nvPr/>
        </p:nvCxnSpPr>
        <p:spPr>
          <a:xfrm rot="10800000">
            <a:off x="2987824" y="3789040"/>
            <a:ext cx="1656184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35844" idx="2"/>
          </p:cNvCxnSpPr>
          <p:nvPr/>
        </p:nvCxnSpPr>
        <p:spPr>
          <a:xfrm rot="5400000" flipH="1">
            <a:off x="5019091" y="2405845"/>
            <a:ext cx="227857" cy="5586536"/>
          </a:xfrm>
          <a:prstGeom prst="curvedConnector4">
            <a:avLst>
              <a:gd name="adj1" fmla="val -371207"/>
              <a:gd name="adj2" fmla="val 6745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35842" idx="1"/>
          </p:cNvCxnSpPr>
          <p:nvPr/>
        </p:nvCxnSpPr>
        <p:spPr>
          <a:xfrm rot="10800000">
            <a:off x="3491880" y="2132856"/>
            <a:ext cx="1152128" cy="26139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Jigsaw</a:t>
            </a:r>
            <a:r>
              <a:rPr lang="en-GB" dirty="0" smtClean="0"/>
              <a:t> – interchangeable blades + variable speeds, straight or curved cuts, all materials, but quite slow</a:t>
            </a:r>
          </a:p>
          <a:p>
            <a:r>
              <a:rPr lang="en-GB" dirty="0" smtClean="0"/>
              <a:t>Hand held version of the </a:t>
            </a:r>
            <a:r>
              <a:rPr lang="en-GB" dirty="0" smtClean="0">
                <a:solidFill>
                  <a:schemeClr val="accent1"/>
                </a:solidFill>
              </a:rPr>
              <a:t>circular saw </a:t>
            </a:r>
            <a:r>
              <a:rPr lang="en-GB" dirty="0" smtClean="0"/>
              <a:t>– straight cuts v.quickly in wood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Planer</a:t>
            </a:r>
            <a:r>
              <a:rPr lang="en-GB" dirty="0" smtClean="0"/>
              <a:t> – like a bench plane – remove shavings of wood, less effort + much faster, but not as accurate as bench plane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Tools</a:t>
            </a:r>
            <a:endParaRPr lang="en-GB" dirty="0"/>
          </a:p>
        </p:txBody>
      </p:sp>
      <p:pic>
        <p:nvPicPr>
          <p:cNvPr id="37894" name="Picture 6" descr="http://www.electricplaners.co.uk/images/buy_electric_planers_online.jpg"/>
          <p:cNvPicPr>
            <a:picLocks noChangeAspect="1" noChangeArrowheads="1"/>
          </p:cNvPicPr>
          <p:nvPr/>
        </p:nvPicPr>
        <p:blipFill>
          <a:blip r:embed="rId3" cstate="print"/>
          <a:srcRect t="7824" b="7966"/>
          <a:stretch>
            <a:fillRect/>
          </a:stretch>
        </p:blipFill>
        <p:spPr bwMode="auto">
          <a:xfrm>
            <a:off x="6012160" y="4581128"/>
            <a:ext cx="2190750" cy="18448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896" name="Picture 8" descr="http://images.acefixings.com/product/ren_4de65371ad4ffGKS65-%28App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231970" cy="1674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898" name="Picture 10" descr="https://encrypted-tbn2.gstatic.com/images?q=tbn:ANd9GcR8jm-FS1ydkn179VjUlwoDRCYNqdrg5X_8D1L__KPjCYAZDarBg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08720"/>
            <a:ext cx="2409825" cy="18954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bolted to workbench or floor</a:t>
            </a:r>
          </a:p>
          <a:p>
            <a:r>
              <a:rPr lang="en-GB" dirty="0" smtClean="0"/>
              <a:t>Most used for wood are attached to dust extractor</a:t>
            </a:r>
          </a:p>
          <a:p>
            <a:r>
              <a:rPr lang="en-GB" dirty="0" smtClean="0"/>
              <a:t>Wear safety glasses</a:t>
            </a:r>
          </a:p>
          <a:p>
            <a:r>
              <a:rPr lang="en-GB" dirty="0" smtClean="0"/>
              <a:t>Hair tied back</a:t>
            </a:r>
          </a:p>
          <a:p>
            <a:r>
              <a:rPr lang="en-GB" dirty="0" smtClean="0"/>
              <a:t>Clothing tucked in</a:t>
            </a:r>
          </a:p>
          <a:p>
            <a:r>
              <a:rPr lang="en-GB" dirty="0" smtClean="0"/>
              <a:t>Red emergency stop button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Machine Tools Safety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89440"/>
            <a:ext cx="4114800" cy="1875664"/>
          </a:xfrm>
        </p:spPr>
        <p:txBody>
          <a:bodyPr/>
          <a:lstStyle/>
          <a:p>
            <a:r>
              <a:rPr lang="en-GB" dirty="0" smtClean="0"/>
              <a:t>A round blade</a:t>
            </a:r>
          </a:p>
          <a:p>
            <a:r>
              <a:rPr lang="en-GB" dirty="0" smtClean="0"/>
              <a:t>Used to cut wood + boards like plywood</a:t>
            </a:r>
          </a:p>
          <a:p>
            <a:r>
              <a:rPr lang="en-GB" dirty="0" smtClean="0"/>
              <a:t>Straight cuts only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Circular Saw or Saw Bench</a:t>
            </a:r>
            <a:endParaRPr lang="en-GB" dirty="0"/>
          </a:p>
        </p:txBody>
      </p:sp>
      <p:pic>
        <p:nvPicPr>
          <p:cNvPr id="39938" name="Picture 2" descr="http://www.dbkeighley.co.uk/images/tkhs315e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810000" cy="3409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/>
          <a:lstStyle/>
          <a:p>
            <a:r>
              <a:rPr lang="en-GB" dirty="0" smtClean="0"/>
              <a:t>Blade in long flexible loop</a:t>
            </a:r>
          </a:p>
          <a:p>
            <a:r>
              <a:rPr lang="en-GB" dirty="0" smtClean="0"/>
              <a:t>Normally to cut wood</a:t>
            </a:r>
          </a:p>
          <a:p>
            <a:r>
              <a:rPr lang="en-GB" dirty="0" smtClean="0"/>
              <a:t>Special blades can be bought for plastics + softer metals</a:t>
            </a:r>
          </a:p>
          <a:p>
            <a:r>
              <a:rPr lang="en-GB" dirty="0" smtClean="0"/>
              <a:t>Blades in dif widths</a:t>
            </a:r>
          </a:p>
          <a:p>
            <a:r>
              <a:rPr lang="en-GB" dirty="0" smtClean="0"/>
              <a:t>Straight or curved cuts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Band saw</a:t>
            </a:r>
            <a:endParaRPr lang="en-GB" dirty="0"/>
          </a:p>
        </p:txBody>
      </p:sp>
      <p:pic>
        <p:nvPicPr>
          <p:cNvPr id="44034" name="Picture 2" descr="http://www.samstores.com/uploads/products/HITACHI-CB75F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8575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E365FF"/>
      </a:dk1>
      <a:lt1>
        <a:sysClr val="window" lastClr="FFFFFF"/>
      </a:lt1>
      <a:dk2>
        <a:srgbClr val="73D6FD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</TotalTime>
  <Words>2033</Words>
  <Application>Microsoft Office PowerPoint</Application>
  <PresentationFormat>On-screen Show (4:3)</PresentationFormat>
  <Paragraphs>275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Tools and Processes</vt:lpstr>
      <vt:lpstr>Saws</vt:lpstr>
      <vt:lpstr>Planes and Files</vt:lpstr>
      <vt:lpstr>Drills</vt:lpstr>
      <vt:lpstr>Chisels</vt:lpstr>
      <vt:lpstr>Power Tools</vt:lpstr>
      <vt:lpstr>Machine Tools Safety</vt:lpstr>
      <vt:lpstr>Circular Saw or Saw Bench</vt:lpstr>
      <vt:lpstr>Band saw</vt:lpstr>
      <vt:lpstr>Planer and Thicknesser</vt:lpstr>
      <vt:lpstr>Pillar Drill or Pedestal Drill</vt:lpstr>
      <vt:lpstr>Lathes: Wood Lathes + Engineers’ Lathes</vt:lpstr>
      <vt:lpstr>Sanding Disc</vt:lpstr>
      <vt:lpstr>Bench Grinder</vt:lpstr>
      <vt:lpstr>Milling Machine</vt:lpstr>
      <vt:lpstr>Sheet Metal Folder</vt:lpstr>
      <vt:lpstr>Other methods</vt:lpstr>
      <vt:lpstr>Laminating</vt:lpstr>
      <vt:lpstr>Line Bending</vt:lpstr>
      <vt:lpstr>Press Moulding</vt:lpstr>
      <vt:lpstr>Vacuum Forming</vt:lpstr>
      <vt:lpstr>Blow Moulding</vt:lpstr>
      <vt:lpstr>Die Casting</vt:lpstr>
      <vt:lpstr>Injection Moulding</vt:lpstr>
      <vt:lpstr>Extrusion</vt:lpstr>
      <vt:lpstr>Assembly</vt:lpstr>
      <vt:lpstr>Finishing</vt:lpstr>
      <vt:lpstr>Screws + Bolts</vt:lpstr>
      <vt:lpstr>Nails</vt:lpstr>
      <vt:lpstr>Threading</vt:lpstr>
      <vt:lpstr>Joints</vt:lpstr>
      <vt:lpstr>Knock-Down Fittings</vt:lpstr>
      <vt:lpstr>Right Adhesive</vt:lpstr>
      <vt:lpstr>Soldering</vt:lpstr>
      <vt:lpstr>Brazing</vt:lpstr>
      <vt:lpstr>Welding</vt:lpstr>
      <vt:lpstr>Joint Preparation</vt:lpstr>
      <vt:lpstr>Rivets</vt:lpstr>
      <vt:lpstr>Pop rivets</vt:lpstr>
      <vt:lpstr>CAD/CAM</vt:lpstr>
      <vt:lpstr>Subtractive + Additive</vt:lpstr>
      <vt:lpstr>CAD/CAM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and Processes</dc:title>
  <dc:creator>Lucy Olivia Morgan</dc:creator>
  <cp:lastModifiedBy>Steve HOLDEN</cp:lastModifiedBy>
  <cp:revision>107</cp:revision>
  <dcterms:created xsi:type="dcterms:W3CDTF">2013-04-08T13:57:06Z</dcterms:created>
  <dcterms:modified xsi:type="dcterms:W3CDTF">2014-05-20T11:39:06Z</dcterms:modified>
</cp:coreProperties>
</file>