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77" r:id="rId5"/>
    <p:sldId id="261" r:id="rId6"/>
    <p:sldId id="266" r:id="rId7"/>
    <p:sldId id="273" r:id="rId8"/>
    <p:sldId id="271" r:id="rId9"/>
    <p:sldId id="275" r:id="rId10"/>
    <p:sldId id="276" r:id="rId11"/>
    <p:sldId id="270" r:id="rId12"/>
    <p:sldId id="265" r:id="rId13"/>
    <p:sldId id="272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60"/>
  </p:normalViewPr>
  <p:slideViewPr>
    <p:cSldViewPr snapToGrid="0">
      <p:cViewPr>
        <p:scale>
          <a:sx n="70" d="100"/>
          <a:sy n="70" d="100"/>
        </p:scale>
        <p:origin x="-918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7582E3-CE7C-43F3-A2EF-6D8FCFEF4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066BD-CA5A-4FA6-9F92-559750750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77B27D-2906-4FDE-B9CC-BDB34B908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C7A0-240D-4E45-9063-27BF8EA6DB34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F35C9DA-F497-4612-9A64-36E5A1E35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B9B702-9510-43F1-A61F-A614F2B3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42E-480A-4D0C-91D5-8D64D821A0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04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EBF42E-8E96-45CF-9525-E6A22DDDC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7878BBE-2178-46AC-A9AC-FB98B6667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803CC1-9884-4989-A980-5173FE52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C7A0-240D-4E45-9063-27BF8EA6DB34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4D8CBA-B241-410E-8931-991D1861B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C2A1F1-FF98-418B-8604-8720A9549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42E-480A-4D0C-91D5-8D64D821A0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01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E75E916-3CEB-4CDC-AD11-906B0E2F61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4283E49-0399-4C40-B9F5-E01CBA7E8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56A8B9-917A-4212-AEF7-6B4E85215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C7A0-240D-4E45-9063-27BF8EA6DB34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92A621-4167-4186-9302-4220705A9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85C58-93AD-4DF5-8BBA-4430A2E47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42E-480A-4D0C-91D5-8D64D821A0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46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FF7158-7108-4CDE-8A9D-0279107E6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84D846-79FF-4DA0-9D51-E766FFFB5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5C2C93-12BC-41DF-8879-1FE17A7A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C7A0-240D-4E45-9063-27BF8EA6DB34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884212-61A3-43D3-95F5-F7D6C19DB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59B31E-09B8-4F25-8AC5-6C52948E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42E-480A-4D0C-91D5-8D64D821A0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88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43036D-73C5-4BC9-BC55-90F2A548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5BE176F-8359-4629-89F4-22D2877D5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86DA0C-E147-4DE5-898F-DBF4A9AE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C7A0-240D-4E45-9063-27BF8EA6DB34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62A286-9AF4-4CAE-B9B1-0C7CABFCE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DF74B94-90A2-47CF-BF38-C28DFF614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42E-480A-4D0C-91D5-8D64D821A0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21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2D9139-78A8-40EC-BE52-D2C99CCE5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FCF1F3-4ACA-475B-9B48-4CFB7E105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9D0AFE7-64AA-41FF-8AFA-2CD71603A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81BB6CC-A385-4047-8F73-EED35666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C7A0-240D-4E45-9063-27BF8EA6DB34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A04CA03-53F2-4233-AE44-F78A569D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561334A-A79A-45F5-AE15-D22DF646B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42E-480A-4D0C-91D5-8D64D821A0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00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065930-0FCE-4608-822A-4D7D97552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F81C371-D1E3-4D79-AC54-25FF89F69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1F04C32-3C96-45BD-8075-2A41E97AA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03DC7B5-7E0F-4228-957A-27E8FE510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1CF2F9D-3509-47EB-8A29-DB6F2EA509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FE89387-64DF-4936-9A3D-96732A4F5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C7A0-240D-4E45-9063-27BF8EA6DB34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8A2DC0D-3C77-4607-A8C2-33B7466EE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3DC795E-FF75-480B-B6E5-D1CBB0F63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42E-480A-4D0C-91D5-8D64D821A0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236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77267C-D735-4CA4-A7A6-B36DA3627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29FC299-2571-43C8-89E3-17A9DA11B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C7A0-240D-4E45-9063-27BF8EA6DB34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E154785-DE25-4766-ACB9-23523B41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820539A-5B78-42EA-A8E1-79396D558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42E-480A-4D0C-91D5-8D64D821A0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59F3A11-D0D3-4810-9E51-B6D04F878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C7A0-240D-4E45-9063-27BF8EA6DB34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7FC25E8-6561-40BC-B4C9-72BB00D17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9727677-6E4E-4F06-ADCE-239D94E59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42E-480A-4D0C-91D5-8D64D821A0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54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A7AD1C-6095-4971-AA8B-0AEEACF3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9BDB57-C66E-410E-AC65-B77CE4C74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DBD8A92-1E2E-4237-92D4-C8512CD02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D998702-3130-4B13-9C4E-1AD8A903A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C7A0-240D-4E45-9063-27BF8EA6DB34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7B1A13E-7995-490D-B068-2C4DD7507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59C20C-4DD1-4C19-B228-51CD75ADD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42E-480A-4D0C-91D5-8D64D821A0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7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96815D-7719-4C92-B49D-1756C918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E2C9A00-D49B-4407-BD13-97972C9BE0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F4424A6-0403-463B-8A0D-D3A12DA71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6812A4B-8276-4AD7-B5F1-08A49A942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C7A0-240D-4E45-9063-27BF8EA6DB34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53BEFE-472D-4606-BD07-F9752DBF8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26755D-0E8A-493E-8417-FE1DE17B8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C842E-480A-4D0C-91D5-8D64D821A0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12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91A0CDF-FB45-435A-B661-010C3C537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8EEECC-09E0-4FBE-93EB-C80D7B56D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B75998-45B0-4458-95FA-AD1E4FF54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FC7A0-240D-4E45-9063-27BF8EA6DB34}" type="datetimeFigureOut">
              <a:rPr lang="en-GB" smtClean="0"/>
              <a:t>27/09/2017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DC608F-1434-40F3-AD1C-590EE51D4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F26E09-727C-46BD-B495-7D9065E2F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C842E-480A-4D0C-91D5-8D64D821A0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21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eeling@wallingfordschool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60rN9JEa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keeling@wallingfordschoo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2702925-2C54-4C0F-A2C0-36F4AA5013C2}"/>
              </a:ext>
            </a:extLst>
          </p:cNvPr>
          <p:cNvSpPr txBox="1"/>
          <p:nvPr/>
        </p:nvSpPr>
        <p:spPr>
          <a:xfrm>
            <a:off x="1789044" y="106018"/>
            <a:ext cx="87891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/>
              <a:t>Y11 Information Evening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12DEEDD-4C7F-4C62-BFEA-B09D231D4572}"/>
              </a:ext>
            </a:extLst>
          </p:cNvPr>
          <p:cNvSpPr txBox="1"/>
          <p:nvPr/>
        </p:nvSpPr>
        <p:spPr>
          <a:xfrm>
            <a:off x="714306" y="2080591"/>
            <a:ext cx="1059405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Mr Keeling</a:t>
            </a:r>
          </a:p>
          <a:p>
            <a:pPr algn="ctr"/>
            <a:r>
              <a:rPr lang="en-GB" sz="4800" dirty="0">
                <a:hlinkClick r:id="rId2"/>
              </a:rPr>
              <a:t>keelingj@wallingfordschool.com</a:t>
            </a:r>
            <a:endParaRPr lang="en-GB" sz="4800" dirty="0"/>
          </a:p>
          <a:p>
            <a:pPr algn="ctr"/>
            <a:endParaRPr lang="en-GB" sz="4800" dirty="0"/>
          </a:p>
          <a:p>
            <a:pPr algn="ctr"/>
            <a:r>
              <a:rPr lang="en-GB" sz="4800" dirty="0"/>
              <a:t>Assistant Headteacher Wallingford School</a:t>
            </a:r>
          </a:p>
        </p:txBody>
      </p:sp>
    </p:spTree>
    <p:extLst>
      <p:ext uri="{BB962C8B-B14F-4D97-AF65-F5344CB8AC3E}">
        <p14:creationId xmlns:p14="http://schemas.microsoft.com/office/powerpoint/2010/main" val="146828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4004441" y="2839603"/>
            <a:ext cx="3647090" cy="2532993"/>
          </a:xfrm>
          <a:prstGeom prst="cloud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4D4CFBD-9982-4479-B2BA-83D23B66B691}"/>
              </a:ext>
            </a:extLst>
          </p:cNvPr>
          <p:cNvSpPr txBox="1"/>
          <p:nvPr/>
        </p:nvSpPr>
        <p:spPr>
          <a:xfrm>
            <a:off x="1789044" y="106018"/>
            <a:ext cx="87891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/>
              <a:t>Y11 Information Evening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F648105-4404-4C9B-992D-7D39EBA9A99A}"/>
              </a:ext>
            </a:extLst>
          </p:cNvPr>
          <p:cNvSpPr/>
          <p:nvPr/>
        </p:nvSpPr>
        <p:spPr>
          <a:xfrm>
            <a:off x="267306" y="1214014"/>
            <a:ext cx="40155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/>
              <a:t>Revision – Top </a:t>
            </a:r>
            <a:r>
              <a:rPr lang="en-GB" sz="4000" dirty="0" smtClean="0"/>
              <a:t>tips</a:t>
            </a:r>
            <a:endParaRPr lang="en-GB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4663893" y="3746376"/>
            <a:ext cx="2304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Things to avoid</a:t>
            </a:r>
            <a:endParaRPr lang="en-GB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0180227" y="6176720"/>
            <a:ext cx="18930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hlinkClick r:id="rId2"/>
              </a:rPr>
              <a:t>Study Tips</a:t>
            </a:r>
            <a:endParaRPr lang="en-GB" sz="3200" dirty="0">
              <a:hlinkClick r:id="rId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690515" y="2924386"/>
            <a:ext cx="900752" cy="560427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760590" y="2231889"/>
            <a:ext cx="3366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Phones, laptops, pads</a:t>
            </a:r>
            <a:endParaRPr lang="en-GB" sz="28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690515" y="4490114"/>
            <a:ext cx="723332" cy="46843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52181" y="5110986"/>
            <a:ext cx="1677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Cramming</a:t>
            </a:r>
            <a:endParaRPr lang="en-GB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840764" y="5498932"/>
            <a:ext cx="1" cy="735863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45322" y="6234795"/>
            <a:ext cx="3045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Long study sessions</a:t>
            </a:r>
            <a:endParaRPr lang="en-GB" sz="28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975212" y="4958545"/>
            <a:ext cx="1029229" cy="80081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2471" y="5771328"/>
            <a:ext cx="2737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Just reading the revision guide</a:t>
            </a:r>
            <a:endParaRPr lang="en-GB" sz="28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3197285" y="3109673"/>
            <a:ext cx="807156" cy="52063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2471" y="2231889"/>
            <a:ext cx="27373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Leaving the hardest stuff to last</a:t>
            </a:r>
            <a:endParaRPr lang="en-GB" sz="28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840765" y="2063784"/>
            <a:ext cx="0" cy="85943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72085" y="1077367"/>
            <a:ext cx="3179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Don’t listen to what your friends say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5945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20" grpId="0"/>
      <p:bldP spid="24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4D4CFBD-9982-4479-B2BA-83D23B66B691}"/>
              </a:ext>
            </a:extLst>
          </p:cNvPr>
          <p:cNvSpPr txBox="1"/>
          <p:nvPr/>
        </p:nvSpPr>
        <p:spPr>
          <a:xfrm>
            <a:off x="1789044" y="106018"/>
            <a:ext cx="87891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/>
              <a:t>Y11 Information Evening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F648105-4404-4C9B-992D-7D39EBA9A99A}"/>
              </a:ext>
            </a:extLst>
          </p:cNvPr>
          <p:cNvSpPr/>
          <p:nvPr/>
        </p:nvSpPr>
        <p:spPr>
          <a:xfrm>
            <a:off x="267306" y="1214014"/>
            <a:ext cx="7052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/>
              <a:t>Revision – Top tips from students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7319365" y="1135117"/>
            <a:ext cx="3783724" cy="2154621"/>
          </a:xfrm>
          <a:prstGeom prst="wedgeRoundRectCallout">
            <a:avLst>
              <a:gd name="adj1" fmla="val -59166"/>
              <a:gd name="adj2" fmla="val 9420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“Ask for help when you are stuck. The teachers want to help and are on your side even though it doesn’t feel like it sometimes”.</a:t>
            </a:r>
            <a:endParaRPr lang="en-GB" sz="2000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73117" y="1937666"/>
            <a:ext cx="3783724" cy="1677893"/>
          </a:xfrm>
          <a:prstGeom prst="wedgeRoundRectCallout">
            <a:avLst>
              <a:gd name="adj1" fmla="val 63612"/>
              <a:gd name="adj2" fmla="val 8786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“Start early!!! I wish I had, the year goes really quickly”.</a:t>
            </a:r>
            <a:endParaRPr lang="en-GB" sz="2000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67306" y="4381321"/>
            <a:ext cx="3783724" cy="1677893"/>
          </a:xfrm>
          <a:prstGeom prst="wedgeRoundRectCallout">
            <a:avLst>
              <a:gd name="adj1" fmla="val 76112"/>
              <a:gd name="adj2" fmla="val -3240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“You’re going to have a GREAT Summer holiday. Try to remember revision isn’t forever”.</a:t>
            </a:r>
            <a:endParaRPr lang="en-GB" sz="2000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229600" y="3615559"/>
            <a:ext cx="3783724" cy="1677893"/>
          </a:xfrm>
          <a:prstGeom prst="wedgeRoundRectCallout">
            <a:avLst>
              <a:gd name="adj1" fmla="val -79999"/>
              <a:gd name="adj2" fmla="val 580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“Do other things. Going for a run or doing exercise really helps. You can’t just work </a:t>
            </a:r>
            <a:r>
              <a:rPr lang="en-GB" sz="2000" b="1" i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work</a:t>
            </a:r>
            <a:r>
              <a:rPr lang="en-GB" sz="20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000" b="1" i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work</a:t>
            </a:r>
            <a:r>
              <a:rPr lang="en-GB" sz="20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”.</a:t>
            </a:r>
            <a:endParaRPr lang="en-GB" sz="2000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974923" y="5404945"/>
            <a:ext cx="5041436" cy="1308538"/>
          </a:xfrm>
          <a:prstGeom prst="wedgeRoundRectCallout">
            <a:avLst>
              <a:gd name="adj1" fmla="val -28922"/>
              <a:gd name="adj2" fmla="val -84956"/>
              <a:gd name="adj3" fmla="val 16667"/>
            </a:avLst>
          </a:prstGeom>
          <a:solidFill>
            <a:srgbClr val="FFCCFF"/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“I enjoyed making flashcards. I used to get my sister to test me on long car journeys”.</a:t>
            </a:r>
            <a:endParaRPr lang="en-GB" sz="2000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576" y="2310634"/>
            <a:ext cx="1752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60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4D4CFBD-9982-4479-B2BA-83D23B66B691}"/>
              </a:ext>
            </a:extLst>
          </p:cNvPr>
          <p:cNvSpPr txBox="1"/>
          <p:nvPr/>
        </p:nvSpPr>
        <p:spPr>
          <a:xfrm>
            <a:off x="1789044" y="106018"/>
            <a:ext cx="87891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/>
              <a:t>Y11 Information Evening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F648105-4404-4C9B-992D-7D39EBA9A99A}"/>
              </a:ext>
            </a:extLst>
          </p:cNvPr>
          <p:cNvSpPr/>
          <p:nvPr/>
        </p:nvSpPr>
        <p:spPr>
          <a:xfrm>
            <a:off x="267306" y="1214014"/>
            <a:ext cx="27756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/>
              <a:t>Mock exams</a:t>
            </a:r>
          </a:p>
        </p:txBody>
      </p:sp>
      <p:sp>
        <p:nvSpPr>
          <p:cNvPr id="2" name="Rectangle 1"/>
          <p:cNvSpPr/>
          <p:nvPr/>
        </p:nvSpPr>
        <p:spPr>
          <a:xfrm>
            <a:off x="267306" y="2579527"/>
            <a:ext cx="116062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</a:rPr>
              <a:t>Tuesday 21</a:t>
            </a:r>
            <a:r>
              <a:rPr lang="en-GB" sz="2800" baseline="30000" dirty="0">
                <a:solidFill>
                  <a:prstClr val="black"/>
                </a:solidFill>
              </a:rPr>
              <a:t>st</a:t>
            </a:r>
            <a:r>
              <a:rPr lang="en-GB" sz="2800" dirty="0">
                <a:solidFill>
                  <a:prstClr val="black"/>
                </a:solidFill>
              </a:rPr>
              <a:t> and Wednesday 22</a:t>
            </a:r>
            <a:r>
              <a:rPr lang="en-GB" sz="2800" baseline="30000" dirty="0">
                <a:solidFill>
                  <a:prstClr val="black"/>
                </a:solidFill>
              </a:rPr>
              <a:t>nd</a:t>
            </a:r>
            <a:r>
              <a:rPr lang="en-GB" sz="2800" dirty="0">
                <a:solidFill>
                  <a:prstClr val="black"/>
                </a:solidFill>
              </a:rPr>
              <a:t> November – English and Maths Mocks 1</a:t>
            </a:r>
          </a:p>
          <a:p>
            <a:pPr lvl="0"/>
            <a:r>
              <a:rPr lang="en-GB" sz="2800" dirty="0">
                <a:solidFill>
                  <a:prstClr val="black"/>
                </a:solidFill>
              </a:rPr>
              <a:t>Monday 11</a:t>
            </a:r>
            <a:r>
              <a:rPr lang="en-GB" sz="2800" baseline="30000" dirty="0">
                <a:solidFill>
                  <a:prstClr val="black"/>
                </a:solidFill>
              </a:rPr>
              <a:t>th</a:t>
            </a:r>
            <a:r>
              <a:rPr lang="en-GB" sz="2800" dirty="0">
                <a:solidFill>
                  <a:prstClr val="black"/>
                </a:solidFill>
              </a:rPr>
              <a:t> December until Monday 18</a:t>
            </a:r>
            <a:r>
              <a:rPr lang="en-GB" sz="2800" baseline="30000" dirty="0">
                <a:solidFill>
                  <a:prstClr val="black"/>
                </a:solidFill>
              </a:rPr>
              <a:t>th</a:t>
            </a:r>
            <a:r>
              <a:rPr lang="en-GB" sz="2800" dirty="0">
                <a:solidFill>
                  <a:prstClr val="black"/>
                </a:solidFill>
              </a:rPr>
              <a:t> December – Other Subject Mocks 1</a:t>
            </a:r>
          </a:p>
          <a:p>
            <a:pPr lvl="0"/>
            <a:r>
              <a:rPr lang="en-GB" sz="2800" dirty="0">
                <a:solidFill>
                  <a:prstClr val="black"/>
                </a:solidFill>
              </a:rPr>
              <a:t>Friday 12</a:t>
            </a:r>
            <a:r>
              <a:rPr lang="en-GB" sz="2800" baseline="30000" dirty="0">
                <a:solidFill>
                  <a:prstClr val="black"/>
                </a:solidFill>
              </a:rPr>
              <a:t>th</a:t>
            </a:r>
            <a:r>
              <a:rPr lang="en-GB" sz="2800" dirty="0">
                <a:solidFill>
                  <a:prstClr val="black"/>
                </a:solidFill>
              </a:rPr>
              <a:t> January – Mock results envelopes</a:t>
            </a:r>
          </a:p>
          <a:p>
            <a:pPr lvl="0"/>
            <a:r>
              <a:rPr lang="en-GB" sz="2800" dirty="0">
                <a:solidFill>
                  <a:prstClr val="black"/>
                </a:solidFill>
              </a:rPr>
              <a:t>Monday 26</a:t>
            </a:r>
            <a:r>
              <a:rPr lang="en-GB" sz="2800" baseline="30000" dirty="0">
                <a:solidFill>
                  <a:prstClr val="black"/>
                </a:solidFill>
              </a:rPr>
              <a:t>th</a:t>
            </a:r>
            <a:r>
              <a:rPr lang="en-GB" sz="2800" dirty="0">
                <a:solidFill>
                  <a:prstClr val="black"/>
                </a:solidFill>
              </a:rPr>
              <a:t> February – English and Maths Mocks 2</a:t>
            </a:r>
          </a:p>
          <a:p>
            <a:pPr lvl="0"/>
            <a:r>
              <a:rPr lang="en-GB" sz="2800" dirty="0">
                <a:solidFill>
                  <a:prstClr val="black"/>
                </a:solidFill>
              </a:rPr>
              <a:t>Monday 5</a:t>
            </a:r>
            <a:r>
              <a:rPr lang="en-GB" sz="2800" baseline="30000" dirty="0">
                <a:solidFill>
                  <a:prstClr val="black"/>
                </a:solidFill>
              </a:rPr>
              <a:t>th</a:t>
            </a:r>
            <a:r>
              <a:rPr lang="en-GB" sz="2800" dirty="0">
                <a:solidFill>
                  <a:prstClr val="black"/>
                </a:solidFill>
              </a:rPr>
              <a:t> March until Monday 12</a:t>
            </a:r>
            <a:r>
              <a:rPr lang="en-GB" sz="2800" baseline="30000" dirty="0">
                <a:solidFill>
                  <a:prstClr val="black"/>
                </a:solidFill>
              </a:rPr>
              <a:t>th</a:t>
            </a:r>
            <a:r>
              <a:rPr lang="en-GB" sz="2800" dirty="0">
                <a:solidFill>
                  <a:prstClr val="black"/>
                </a:solidFill>
              </a:rPr>
              <a:t> March – Other Subject Mocks 2</a:t>
            </a:r>
          </a:p>
        </p:txBody>
      </p:sp>
    </p:spTree>
    <p:extLst>
      <p:ext uri="{BB962C8B-B14F-4D97-AF65-F5344CB8AC3E}">
        <p14:creationId xmlns:p14="http://schemas.microsoft.com/office/powerpoint/2010/main" val="231755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4" r="1313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20891562">
            <a:off x="844374" y="1057928"/>
            <a:ext cx="3203121" cy="101566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6000" b="1" dirty="0" smtClean="0">
                <a:latin typeface="Maiandra GD" panose="020E0502030308020204" pitchFamily="34" charset="0"/>
              </a:rPr>
              <a:t>Aim high</a:t>
            </a:r>
            <a:endParaRPr lang="en-GB" sz="6000" b="1" dirty="0">
              <a:latin typeface="Maiandra GD" panose="020E0502030308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454632">
            <a:off x="6990378" y="597697"/>
            <a:ext cx="3811556" cy="101566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6000" b="1" dirty="0" smtClean="0">
                <a:latin typeface="Maiandra GD" panose="020E0502030308020204" pitchFamily="34" charset="0"/>
              </a:rPr>
              <a:t>Work hard</a:t>
            </a:r>
            <a:endParaRPr lang="en-GB" sz="6000" b="1" dirty="0">
              <a:latin typeface="Maiandra GD" panose="020E0502030308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40209">
            <a:off x="2776628" y="5387703"/>
            <a:ext cx="6638740" cy="1015663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6000" b="1" dirty="0" smtClean="0">
                <a:latin typeface="Maiandra GD" panose="020E0502030308020204" pitchFamily="34" charset="0"/>
              </a:rPr>
              <a:t>Run your own race</a:t>
            </a:r>
            <a:endParaRPr lang="en-GB" sz="6000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34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2702925-2C54-4C0F-A2C0-36F4AA5013C2}"/>
              </a:ext>
            </a:extLst>
          </p:cNvPr>
          <p:cNvSpPr txBox="1"/>
          <p:nvPr/>
        </p:nvSpPr>
        <p:spPr>
          <a:xfrm>
            <a:off x="1789044" y="106018"/>
            <a:ext cx="87891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/>
              <a:t>Y11 Information Evening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12DEEDD-4C7F-4C62-BFEA-B09D231D4572}"/>
              </a:ext>
            </a:extLst>
          </p:cNvPr>
          <p:cNvSpPr txBox="1"/>
          <p:nvPr/>
        </p:nvSpPr>
        <p:spPr>
          <a:xfrm>
            <a:off x="714306" y="2080591"/>
            <a:ext cx="1059405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Mr Keeling</a:t>
            </a:r>
          </a:p>
          <a:p>
            <a:pPr algn="ctr"/>
            <a:r>
              <a:rPr lang="en-GB" sz="4800" dirty="0">
                <a:hlinkClick r:id="rId2"/>
              </a:rPr>
              <a:t>keelingj@wallingfordschool.com</a:t>
            </a:r>
            <a:endParaRPr lang="en-GB" sz="4800" dirty="0"/>
          </a:p>
          <a:p>
            <a:pPr algn="ctr"/>
            <a:endParaRPr lang="en-GB" sz="4800" dirty="0"/>
          </a:p>
          <a:p>
            <a:pPr algn="ctr"/>
            <a:r>
              <a:rPr lang="en-GB" sz="4800" dirty="0"/>
              <a:t>Assistant Headteacher Wallingford School</a:t>
            </a:r>
          </a:p>
        </p:txBody>
      </p:sp>
    </p:spTree>
    <p:extLst>
      <p:ext uri="{BB962C8B-B14F-4D97-AF65-F5344CB8AC3E}">
        <p14:creationId xmlns:p14="http://schemas.microsoft.com/office/powerpoint/2010/main" val="109549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C5E064-CA15-41E4-B7D8-BFA6FCE4BB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386"/>
          <a:stretch/>
        </p:blipFill>
        <p:spPr>
          <a:xfrm>
            <a:off x="1524000" y="0"/>
            <a:ext cx="9144000" cy="27166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48147B1-00FD-4933-8DD8-079167BD6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3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0829895-32F7-4CFD-A0CB-7C43AB46EA36}"/>
              </a:ext>
            </a:extLst>
          </p:cNvPr>
          <p:cNvSpPr txBox="1"/>
          <p:nvPr/>
        </p:nvSpPr>
        <p:spPr>
          <a:xfrm>
            <a:off x="1789044" y="106018"/>
            <a:ext cx="87891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/>
              <a:t>Y11 Information Evening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BEB5196-8BC3-4F8A-BA42-5DA5A09246A8}"/>
              </a:ext>
            </a:extLst>
          </p:cNvPr>
          <p:cNvSpPr txBox="1"/>
          <p:nvPr/>
        </p:nvSpPr>
        <p:spPr>
          <a:xfrm>
            <a:off x="344161" y="1459519"/>
            <a:ext cx="550522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000" dirty="0"/>
              <a:t>Important </a:t>
            </a:r>
            <a:r>
              <a:rPr lang="en-GB" sz="6000" dirty="0" smtClean="0"/>
              <a:t>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6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000" dirty="0" smtClean="0"/>
              <a:t>Revision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6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6000" dirty="0"/>
              <a:t>Mock </a:t>
            </a:r>
            <a:r>
              <a:rPr lang="en-GB" sz="6000" dirty="0" smtClean="0"/>
              <a:t>exams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87205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0829895-32F7-4CFD-A0CB-7C43AB46EA36}"/>
              </a:ext>
            </a:extLst>
          </p:cNvPr>
          <p:cNvSpPr txBox="1"/>
          <p:nvPr/>
        </p:nvSpPr>
        <p:spPr>
          <a:xfrm>
            <a:off x="1789044" y="106018"/>
            <a:ext cx="87891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/>
              <a:t>Y11 Information Evening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25"/>
          <a:stretch/>
        </p:blipFill>
        <p:spPr bwMode="auto">
          <a:xfrm>
            <a:off x="929236" y="1145456"/>
            <a:ext cx="9838848" cy="539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95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4D4CFBD-9982-4479-B2BA-83D23B66B691}"/>
              </a:ext>
            </a:extLst>
          </p:cNvPr>
          <p:cNvSpPr txBox="1"/>
          <p:nvPr/>
        </p:nvSpPr>
        <p:spPr>
          <a:xfrm>
            <a:off x="1789044" y="106018"/>
            <a:ext cx="87891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/>
              <a:t>Y11 Information Evening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F648105-4404-4C9B-992D-7D39EBA9A99A}"/>
              </a:ext>
            </a:extLst>
          </p:cNvPr>
          <p:cNvSpPr/>
          <p:nvPr/>
        </p:nvSpPr>
        <p:spPr>
          <a:xfrm>
            <a:off x="267306" y="1214014"/>
            <a:ext cx="3537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/>
              <a:t>Important dates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C216BCC-01F1-44BE-854C-27872E305541}"/>
              </a:ext>
            </a:extLst>
          </p:cNvPr>
          <p:cNvSpPr txBox="1"/>
          <p:nvPr/>
        </p:nvSpPr>
        <p:spPr>
          <a:xfrm>
            <a:off x="0" y="2059252"/>
            <a:ext cx="1154758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Thursday 16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November - Y11 Parent’s </a:t>
            </a:r>
            <a:r>
              <a:rPr lang="en-GB" sz="2800" dirty="0"/>
              <a:t>Evening</a:t>
            </a:r>
          </a:p>
          <a:p>
            <a:r>
              <a:rPr lang="en-GB" sz="2800" dirty="0" smtClean="0"/>
              <a:t>Tuesday 21</a:t>
            </a:r>
            <a:r>
              <a:rPr lang="en-GB" sz="2800" baseline="30000" dirty="0" smtClean="0"/>
              <a:t>st</a:t>
            </a:r>
            <a:r>
              <a:rPr lang="en-GB" sz="2800" dirty="0" smtClean="0"/>
              <a:t> and Wednesday 22</a:t>
            </a:r>
            <a:r>
              <a:rPr lang="en-GB" sz="2800" baseline="30000" dirty="0" smtClean="0"/>
              <a:t>nd</a:t>
            </a:r>
            <a:r>
              <a:rPr lang="en-GB" sz="2800" dirty="0" smtClean="0"/>
              <a:t> November – English and Maths Mocks 1</a:t>
            </a:r>
          </a:p>
          <a:p>
            <a:r>
              <a:rPr lang="en-GB" sz="2800" dirty="0" smtClean="0"/>
              <a:t>Monday 11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December until Monday 18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December – Other Subject Mocks 1</a:t>
            </a:r>
          </a:p>
          <a:p>
            <a:r>
              <a:rPr lang="en-GB" sz="2800" dirty="0" smtClean="0"/>
              <a:t>Friday 12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January – Mock results envelopes</a:t>
            </a:r>
            <a:endParaRPr lang="en-GB" sz="2800" dirty="0"/>
          </a:p>
          <a:p>
            <a:r>
              <a:rPr lang="en-GB" sz="2800" dirty="0" smtClean="0"/>
              <a:t>Monday 26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February – English </a:t>
            </a:r>
            <a:r>
              <a:rPr lang="en-GB" sz="2800" dirty="0"/>
              <a:t>and Maths Mocks </a:t>
            </a:r>
            <a:r>
              <a:rPr lang="en-GB" sz="2800" dirty="0" smtClean="0"/>
              <a:t>2</a:t>
            </a:r>
            <a:endParaRPr lang="en-GB" sz="2800" dirty="0"/>
          </a:p>
          <a:p>
            <a:r>
              <a:rPr lang="en-GB" sz="2800" dirty="0"/>
              <a:t>Monday 5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March until </a:t>
            </a:r>
            <a:r>
              <a:rPr lang="en-GB" sz="2800" dirty="0"/>
              <a:t>Monday </a:t>
            </a:r>
            <a:r>
              <a:rPr lang="en-GB" sz="2800" dirty="0" smtClean="0"/>
              <a:t>12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March – </a:t>
            </a:r>
            <a:r>
              <a:rPr lang="en-GB" sz="2800" dirty="0"/>
              <a:t>Other Subject Mocks </a:t>
            </a:r>
            <a:r>
              <a:rPr lang="en-GB" sz="2800" dirty="0" smtClean="0"/>
              <a:t>2</a:t>
            </a:r>
          </a:p>
          <a:p>
            <a:r>
              <a:rPr lang="en-GB" sz="2800" dirty="0" smtClean="0"/>
              <a:t>Friday 11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May – Y11 Celebration Day</a:t>
            </a:r>
            <a:endParaRPr lang="en-GB" sz="2800" dirty="0"/>
          </a:p>
          <a:p>
            <a:r>
              <a:rPr lang="en-GB" sz="2800" dirty="0" smtClean="0"/>
              <a:t>Thursday 21</a:t>
            </a:r>
            <a:r>
              <a:rPr lang="en-GB" sz="2800" baseline="30000" dirty="0" smtClean="0"/>
              <a:t>st</a:t>
            </a:r>
            <a:r>
              <a:rPr lang="en-GB" sz="2800" dirty="0" smtClean="0"/>
              <a:t> June – Founder’s </a:t>
            </a:r>
            <a:r>
              <a:rPr lang="en-GB" sz="2800" dirty="0"/>
              <a:t>Day</a:t>
            </a:r>
          </a:p>
          <a:p>
            <a:r>
              <a:rPr lang="en-GB" sz="2800" dirty="0" smtClean="0"/>
              <a:t>Thursday 23</a:t>
            </a:r>
            <a:r>
              <a:rPr lang="en-GB" sz="2800" baseline="30000" dirty="0" smtClean="0"/>
              <a:t>rd</a:t>
            </a:r>
            <a:r>
              <a:rPr lang="en-GB" sz="2800" dirty="0" smtClean="0"/>
              <a:t> August – Result’s 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36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4D4CFBD-9982-4479-B2BA-83D23B66B691}"/>
              </a:ext>
            </a:extLst>
          </p:cNvPr>
          <p:cNvSpPr txBox="1"/>
          <p:nvPr/>
        </p:nvSpPr>
        <p:spPr>
          <a:xfrm>
            <a:off x="1789044" y="106018"/>
            <a:ext cx="87891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/>
              <a:t>Y11 Information Evening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F648105-4404-4C9B-992D-7D39EBA9A99A}"/>
              </a:ext>
            </a:extLst>
          </p:cNvPr>
          <p:cNvSpPr/>
          <p:nvPr/>
        </p:nvSpPr>
        <p:spPr>
          <a:xfrm>
            <a:off x="267306" y="1214014"/>
            <a:ext cx="61028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/>
              <a:t>Revision Myths True or False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7351" y="2270235"/>
            <a:ext cx="1142126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 smtClean="0"/>
              <a:t>Listening to music when you revise helps you to concentrate harder?</a:t>
            </a:r>
          </a:p>
          <a:p>
            <a:pPr marL="342900" indent="-342900">
              <a:buAutoNum type="arabicPeriod"/>
            </a:pPr>
            <a:endParaRPr lang="en-GB" sz="2400" dirty="0" smtClean="0"/>
          </a:p>
          <a:p>
            <a:pPr marL="342900" indent="-342900">
              <a:buAutoNum type="arabicPeriod"/>
            </a:pPr>
            <a:r>
              <a:rPr lang="en-GB" sz="2400" dirty="0" smtClean="0"/>
              <a:t>Revising in hour to two hour long sessions is the most effective?</a:t>
            </a:r>
          </a:p>
          <a:p>
            <a:pPr marL="342900" indent="-342900">
              <a:buAutoNum type="arabicPeriod"/>
            </a:pPr>
            <a:endParaRPr lang="en-GB" sz="2400" dirty="0" smtClean="0"/>
          </a:p>
          <a:p>
            <a:pPr marL="342900" indent="-342900">
              <a:buFontTx/>
              <a:buAutoNum type="arabicPeriod"/>
            </a:pPr>
            <a:r>
              <a:rPr lang="en-GB" sz="2400" dirty="0"/>
              <a:t>Having to explain an idea to someone else is more effective than </a:t>
            </a:r>
            <a:r>
              <a:rPr lang="en-GB" sz="2400" dirty="0" smtClean="0"/>
              <a:t>just writing notes?</a:t>
            </a:r>
          </a:p>
          <a:p>
            <a:pPr marL="342900" indent="-342900">
              <a:buFontTx/>
              <a:buAutoNum type="arabicPeriod"/>
            </a:pPr>
            <a:endParaRPr lang="en-GB" sz="2400" dirty="0"/>
          </a:p>
          <a:p>
            <a:pPr marL="342900" indent="-342900">
              <a:buAutoNum type="arabicPeriod"/>
            </a:pPr>
            <a:r>
              <a:rPr lang="en-GB" sz="2400" dirty="0" smtClean="0"/>
              <a:t>Cramming the night before is just as good as revising in advance?</a:t>
            </a:r>
          </a:p>
          <a:p>
            <a:pPr marL="342900" indent="-342900">
              <a:buAutoNum type="arabicPeriod"/>
            </a:pPr>
            <a:endParaRPr lang="en-GB" sz="2400" dirty="0" smtClean="0"/>
          </a:p>
          <a:p>
            <a:pPr marL="342900" indent="-342900">
              <a:buAutoNum type="arabicPeriod"/>
            </a:pPr>
            <a:r>
              <a:rPr lang="en-GB" sz="2400" dirty="0" smtClean="0"/>
              <a:t>Highlighting notes is only effective if you then do something with the highlighted parts?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4783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4D4CFBD-9982-4479-B2BA-83D23B66B691}"/>
              </a:ext>
            </a:extLst>
          </p:cNvPr>
          <p:cNvSpPr txBox="1"/>
          <p:nvPr/>
        </p:nvSpPr>
        <p:spPr>
          <a:xfrm>
            <a:off x="1789044" y="106018"/>
            <a:ext cx="87891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/>
              <a:t>Y11 Information Evening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F648105-4404-4C9B-992D-7D39EBA9A99A}"/>
              </a:ext>
            </a:extLst>
          </p:cNvPr>
          <p:cNvSpPr/>
          <p:nvPr/>
        </p:nvSpPr>
        <p:spPr>
          <a:xfrm>
            <a:off x="267306" y="1214014"/>
            <a:ext cx="61028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/>
              <a:t>Revision Myths True or False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7351" y="2270235"/>
            <a:ext cx="11634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 smtClean="0">
                <a:solidFill>
                  <a:srgbClr val="FF0000"/>
                </a:solidFill>
              </a:rPr>
              <a:t>Listening to music when you revise helps you to concentrate harder - </a:t>
            </a:r>
            <a:r>
              <a:rPr lang="en-GB" sz="2400" b="1" dirty="0" smtClean="0">
                <a:solidFill>
                  <a:srgbClr val="FF0000"/>
                </a:solidFill>
              </a:rPr>
              <a:t>FALSE</a:t>
            </a:r>
          </a:p>
          <a:p>
            <a:pPr marL="342900" indent="-342900">
              <a:buAutoNum type="arabicPeriod"/>
            </a:pPr>
            <a:endParaRPr lang="en-GB" sz="2400" dirty="0" smtClean="0"/>
          </a:p>
          <a:p>
            <a:pPr marL="342900" indent="-342900">
              <a:buAutoNum type="arabicPeriod"/>
            </a:pPr>
            <a:r>
              <a:rPr lang="en-GB" sz="2400" dirty="0" smtClean="0">
                <a:solidFill>
                  <a:srgbClr val="FF0000"/>
                </a:solidFill>
              </a:rPr>
              <a:t>Revising in hour to two hour long sessions is the most effective - </a:t>
            </a:r>
            <a:r>
              <a:rPr lang="en-GB" sz="2400" b="1" dirty="0" smtClean="0">
                <a:solidFill>
                  <a:srgbClr val="FF0000"/>
                </a:solidFill>
              </a:rPr>
              <a:t>FALSE</a:t>
            </a:r>
          </a:p>
          <a:p>
            <a:pPr marL="342900" indent="-342900">
              <a:buAutoNum type="arabicPeriod"/>
            </a:pPr>
            <a:endParaRPr lang="en-GB" sz="2400" dirty="0" smtClean="0"/>
          </a:p>
          <a:p>
            <a:pPr marL="342900" indent="-342900">
              <a:buFontTx/>
              <a:buAutoNum type="arabicPeriod"/>
            </a:pPr>
            <a:r>
              <a:rPr lang="en-GB" sz="2400" dirty="0">
                <a:solidFill>
                  <a:srgbClr val="00B050"/>
                </a:solidFill>
              </a:rPr>
              <a:t>Having to explain an idea to someone else is more effective than </a:t>
            </a:r>
            <a:r>
              <a:rPr lang="en-GB" sz="2400" dirty="0" smtClean="0">
                <a:solidFill>
                  <a:srgbClr val="00B050"/>
                </a:solidFill>
              </a:rPr>
              <a:t>just writing notes - </a:t>
            </a:r>
            <a:r>
              <a:rPr lang="en-GB" sz="2400" b="1" dirty="0" smtClean="0">
                <a:solidFill>
                  <a:srgbClr val="00B050"/>
                </a:solidFill>
              </a:rPr>
              <a:t>TRUE</a:t>
            </a:r>
          </a:p>
          <a:p>
            <a:pPr marL="342900" indent="-342900">
              <a:buFontTx/>
              <a:buAutoNum type="arabicPeriod"/>
            </a:pPr>
            <a:endParaRPr lang="en-GB" sz="2400" dirty="0"/>
          </a:p>
          <a:p>
            <a:pPr marL="342900" indent="-342900">
              <a:buAutoNum type="arabicPeriod"/>
            </a:pPr>
            <a:r>
              <a:rPr lang="en-GB" sz="2400" dirty="0" smtClean="0">
                <a:solidFill>
                  <a:srgbClr val="FF0000"/>
                </a:solidFill>
              </a:rPr>
              <a:t>Cramming the night before is just as good as revising in advance - </a:t>
            </a:r>
            <a:r>
              <a:rPr lang="en-GB" sz="2400" b="1" dirty="0" smtClean="0">
                <a:solidFill>
                  <a:srgbClr val="FF0000"/>
                </a:solidFill>
              </a:rPr>
              <a:t>FALSE</a:t>
            </a:r>
          </a:p>
          <a:p>
            <a:pPr marL="342900" indent="-342900">
              <a:buAutoNum type="arabicPeriod"/>
            </a:pPr>
            <a:endParaRPr lang="en-GB" sz="2400" dirty="0" smtClean="0"/>
          </a:p>
          <a:p>
            <a:pPr marL="342900" indent="-342900">
              <a:buAutoNum type="arabicPeriod"/>
            </a:pPr>
            <a:r>
              <a:rPr lang="en-GB" sz="2400" dirty="0" smtClean="0">
                <a:solidFill>
                  <a:srgbClr val="00B050"/>
                </a:solidFill>
              </a:rPr>
              <a:t>Highlighting notes is only effective if you then do something with the highlighted parts - </a:t>
            </a:r>
            <a:r>
              <a:rPr lang="en-GB" sz="2400" b="1" dirty="0" smtClean="0">
                <a:solidFill>
                  <a:srgbClr val="00B050"/>
                </a:solidFill>
              </a:rPr>
              <a:t>TRUE</a:t>
            </a:r>
            <a:endParaRPr lang="en-GB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6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4004441" y="2839603"/>
            <a:ext cx="3647090" cy="2532993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4D4CFBD-9982-4479-B2BA-83D23B66B691}"/>
              </a:ext>
            </a:extLst>
          </p:cNvPr>
          <p:cNvSpPr txBox="1"/>
          <p:nvPr/>
        </p:nvSpPr>
        <p:spPr>
          <a:xfrm>
            <a:off x="1789044" y="106018"/>
            <a:ext cx="87891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/>
              <a:t>Y11 Information Evening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F648105-4404-4C9B-992D-7D39EBA9A99A}"/>
              </a:ext>
            </a:extLst>
          </p:cNvPr>
          <p:cNvSpPr/>
          <p:nvPr/>
        </p:nvSpPr>
        <p:spPr>
          <a:xfrm>
            <a:off x="267306" y="1214014"/>
            <a:ext cx="40155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/>
              <a:t>Revision – Top </a:t>
            </a:r>
            <a:r>
              <a:rPr lang="en-GB" sz="4000" dirty="0" smtClean="0"/>
              <a:t>tips</a:t>
            </a:r>
            <a:endParaRPr lang="en-GB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4663895" y="3592223"/>
            <a:ext cx="2304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Setting yourself up for revision</a:t>
            </a:r>
            <a:endParaRPr lang="en-GB" sz="24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383440" y="2539351"/>
            <a:ext cx="900752" cy="560427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97610" y="5110986"/>
            <a:ext cx="3936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Make a realistic timetable</a:t>
            </a:r>
            <a:endParaRPr lang="en-GB" sz="2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690515" y="4490114"/>
            <a:ext cx="723332" cy="468431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77392" y="5965388"/>
            <a:ext cx="4012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Try to have a designated revision area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356212" y="5919222"/>
            <a:ext cx="237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No distractions</a:t>
            </a:r>
            <a:endParaRPr lang="en-GB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975212" y="4958545"/>
            <a:ext cx="1029229" cy="80081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45322" y="1398680"/>
            <a:ext cx="273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Plan your breaks</a:t>
            </a:r>
            <a:endParaRPr lang="en-GB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197285" y="3109673"/>
            <a:ext cx="807156" cy="520631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2471" y="2231889"/>
            <a:ext cx="27373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Have all the equipment you need before you start</a:t>
            </a:r>
            <a:endParaRPr lang="en-GB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816126" y="5498932"/>
            <a:ext cx="24638" cy="466456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840765" y="2063784"/>
            <a:ext cx="0" cy="85943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610013" y="2226275"/>
            <a:ext cx="1711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Start early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1991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4004441" y="2839603"/>
            <a:ext cx="3647090" cy="2532993"/>
          </a:xfrm>
          <a:prstGeom prst="cloud">
            <a:avLst/>
          </a:prstGeom>
          <a:solidFill>
            <a:srgbClr val="FFCC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4D4CFBD-9982-4479-B2BA-83D23B66B691}"/>
              </a:ext>
            </a:extLst>
          </p:cNvPr>
          <p:cNvSpPr txBox="1"/>
          <p:nvPr/>
        </p:nvSpPr>
        <p:spPr>
          <a:xfrm>
            <a:off x="1789044" y="106018"/>
            <a:ext cx="87891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/>
              <a:t>Y11 Information Evening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F648105-4404-4C9B-992D-7D39EBA9A99A}"/>
              </a:ext>
            </a:extLst>
          </p:cNvPr>
          <p:cNvSpPr/>
          <p:nvPr/>
        </p:nvSpPr>
        <p:spPr>
          <a:xfrm>
            <a:off x="267306" y="1214014"/>
            <a:ext cx="40155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/>
              <a:t>Revision – Top </a:t>
            </a:r>
            <a:r>
              <a:rPr lang="en-GB" sz="4000" dirty="0" smtClean="0"/>
              <a:t>tips</a:t>
            </a:r>
            <a:endParaRPr lang="en-GB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4663895" y="3592223"/>
            <a:ext cx="2304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Doing the revision</a:t>
            </a:r>
            <a:endParaRPr lang="en-GB" sz="24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383440" y="2539351"/>
            <a:ext cx="900752" cy="560427"/>
          </a:xfrm>
          <a:prstGeom prst="straightConnector1">
            <a:avLst/>
          </a:prstGeom>
          <a:ln w="38100">
            <a:solidFill>
              <a:srgbClr val="FF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83440" y="2004654"/>
            <a:ext cx="468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Have a start time and end time</a:t>
            </a:r>
            <a:endParaRPr lang="en-GB" sz="2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690515" y="4490114"/>
            <a:ext cx="723332" cy="468431"/>
          </a:xfrm>
          <a:prstGeom prst="straightConnector1">
            <a:avLst/>
          </a:prstGeom>
          <a:ln w="38100">
            <a:solidFill>
              <a:srgbClr val="FF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52181" y="5110986"/>
            <a:ext cx="2769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Vary the activities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645322" y="6234795"/>
            <a:ext cx="4859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Revise specific topics. ‘Chunk it’.</a:t>
            </a:r>
            <a:endParaRPr lang="en-GB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975212" y="4958545"/>
            <a:ext cx="1029229" cy="800810"/>
          </a:xfrm>
          <a:prstGeom prst="straightConnector1">
            <a:avLst/>
          </a:prstGeom>
          <a:ln w="38100">
            <a:solidFill>
              <a:srgbClr val="FF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5771328"/>
            <a:ext cx="4004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Jot down things you don’t understand and ask</a:t>
            </a:r>
            <a:endParaRPr lang="en-GB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197285" y="3109673"/>
            <a:ext cx="807156" cy="520631"/>
          </a:xfrm>
          <a:prstGeom prst="straightConnector1">
            <a:avLst/>
          </a:prstGeom>
          <a:ln w="38100">
            <a:solidFill>
              <a:srgbClr val="FF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2470" y="2493499"/>
            <a:ext cx="273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Vary the subjects</a:t>
            </a:r>
            <a:endParaRPr lang="en-GB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840764" y="5498932"/>
            <a:ext cx="1" cy="735863"/>
          </a:xfrm>
          <a:prstGeom prst="straightConnector1">
            <a:avLst/>
          </a:prstGeom>
          <a:ln w="38100">
            <a:solidFill>
              <a:srgbClr val="FF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840765" y="2063784"/>
            <a:ext cx="0" cy="859430"/>
          </a:xfrm>
          <a:prstGeom prst="straightConnector1">
            <a:avLst/>
          </a:prstGeom>
          <a:ln w="38100">
            <a:solidFill>
              <a:srgbClr val="FF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72085" y="1077367"/>
            <a:ext cx="3179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Revisit stuff over and over again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8493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4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572</Words>
  <Application>Microsoft Office PowerPoint</Application>
  <PresentationFormat>Custom</PresentationFormat>
  <Paragraphs>95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</dc:creator>
  <cp:lastModifiedBy>James KEELING</cp:lastModifiedBy>
  <cp:revision>26</cp:revision>
  <dcterms:created xsi:type="dcterms:W3CDTF">2017-09-24T10:13:24Z</dcterms:created>
  <dcterms:modified xsi:type="dcterms:W3CDTF">2017-09-27T08:24:51Z</dcterms:modified>
</cp:coreProperties>
</file>