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3"/>
  </p:notesMasterIdLst>
  <p:handoutMasterIdLst>
    <p:handoutMasterId r:id="rId24"/>
  </p:handoutMasterIdLst>
  <p:sldIdLst>
    <p:sldId id="256" r:id="rId2"/>
    <p:sldId id="257" r:id="rId3"/>
    <p:sldId id="259" r:id="rId4"/>
    <p:sldId id="272" r:id="rId5"/>
    <p:sldId id="260" r:id="rId6"/>
    <p:sldId id="261" r:id="rId7"/>
    <p:sldId id="262" r:id="rId8"/>
    <p:sldId id="263" r:id="rId9"/>
    <p:sldId id="264" r:id="rId10"/>
    <p:sldId id="265" r:id="rId11"/>
    <p:sldId id="266" r:id="rId12"/>
    <p:sldId id="268" r:id="rId13"/>
    <p:sldId id="269" r:id="rId14"/>
    <p:sldId id="273" r:id="rId15"/>
    <p:sldId id="271" r:id="rId16"/>
    <p:sldId id="274" r:id="rId17"/>
    <p:sldId id="275" r:id="rId18"/>
    <p:sldId id="276" r:id="rId19"/>
    <p:sldId id="277" r:id="rId20"/>
    <p:sldId id="278" r:id="rId21"/>
    <p:sldId id="25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1632" y="-1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821DF-053F-465B-8A3A-5CCB1C0BA598}" type="datetimeFigureOut">
              <a:rPr lang="en-US" smtClean="0"/>
              <a:pPr/>
              <a:t>2/12/2017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CEB2A-435C-40BD-A696-09D1F949D5C5}" type="datetimeFigureOut">
              <a:rPr lang="en-US" smtClean="0"/>
              <a:pPr/>
              <a:t>2/12/2017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a:t>
            </a:fld>
            <a:endParaRPr lang="en-GB"/>
          </a:p>
        </p:txBody>
      </p:sp>
    </p:spTree>
    <p:extLst>
      <p:ext uri="{BB962C8B-B14F-4D97-AF65-F5344CB8AC3E}">
        <p14:creationId xmlns:p14="http://schemas.microsoft.com/office/powerpoint/2010/main" val="278722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http://www.co-operative.coop/</a:t>
            </a:r>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16</a:t>
            </a:fld>
            <a:endParaRPr lang="en-GB"/>
          </a:p>
        </p:txBody>
      </p:sp>
    </p:spTree>
    <p:extLst>
      <p:ext uri="{BB962C8B-B14F-4D97-AF65-F5344CB8AC3E}">
        <p14:creationId xmlns:p14="http://schemas.microsoft.com/office/powerpoint/2010/main" val="453731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https://www.youtube.com/watch?v=VAuZWGnfW6s</a:t>
            </a:r>
          </a:p>
          <a:p>
            <a:r>
              <a:rPr lang="en-GB" dirty="0" smtClean="0"/>
              <a:t>www.Socialenterprise.co.uk</a:t>
            </a:r>
          </a:p>
          <a:p>
            <a:r>
              <a:rPr lang="en-GB" dirty="0" smtClean="0"/>
              <a:t>http://www.socialenterprise.org.uk/about/about-social-enterprise</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19</a:t>
            </a:fld>
            <a:endParaRPr lang="en-GB"/>
          </a:p>
        </p:txBody>
      </p:sp>
    </p:spTree>
    <p:extLst>
      <p:ext uri="{BB962C8B-B14F-4D97-AF65-F5344CB8AC3E}">
        <p14:creationId xmlns:p14="http://schemas.microsoft.com/office/powerpoint/2010/main" val="60621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A25B88D1-EB0C-498B-A9A6-25813D1CD98B}" type="slidenum">
              <a:rPr lang="en-GB" altLang="en-US" smtClean="0">
                <a:latin typeface="Arial" charset="0"/>
              </a:rPr>
              <a:pPr eaLnBrk="1" hangingPunct="1"/>
              <a:t>5</a:t>
            </a:fld>
            <a:endParaRPr lang="en-GB"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05626AC5-CC3E-415E-A1BE-1C843EFBDE36}" type="slidenum">
              <a:rPr lang="en-GB" altLang="en-US" smtClean="0">
                <a:latin typeface="Arial" charset="0"/>
              </a:rPr>
              <a:pPr eaLnBrk="1" hangingPunct="1"/>
              <a:t>6</a:t>
            </a:fld>
            <a:endParaRPr lang="en-GB"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cs typeface="Arial" pitchFamily="34" charset="0"/>
              </a:rPr>
              <a:t>http://www.theguardian.com/small-business-network/2015/feb/17/ingredients-successful-business-partnership</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The secret ingredients for a successful business partnership</a:t>
            </a:r>
          </a:p>
          <a:p>
            <a:endParaRPr lang="en-US" altLang="en-US" dirty="0" smtClean="0">
              <a:latin typeface="Arial" pitchFamily="34" charset="0"/>
              <a:cs typeface="Arial"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F7A6BC19-5C45-4A6D-8307-8D69BF997E42}" type="slidenum">
              <a:rPr lang="en-GB" altLang="en-US" smtClean="0"/>
              <a:pPr eaLnBrk="1" hangingPunct="1">
                <a:spcBef>
                  <a:spcPct val="0"/>
                </a:spcBef>
              </a:pPr>
              <a:t>7</a:t>
            </a:fld>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cs typeface="Arial" pitchFamily="34" charset="0"/>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106C51B6-9133-4731-A5DF-1EFCCAB97588}" type="slidenum">
              <a:rPr lang="en-GB" altLang="en-US" smtClean="0"/>
              <a:pPr eaLnBrk="1" hangingPunct="1">
                <a:spcBef>
                  <a:spcPct val="0"/>
                </a:spcBef>
              </a:pPr>
              <a:t>8</a:t>
            </a:fld>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https://www.gov.uk/business-legal-structures/limited-company</a:t>
            </a:r>
          </a:p>
          <a:p>
            <a:endParaRPr lang="en-US" altLang="en-US" dirty="0"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CDF5A7FC-8454-45BE-B67C-6176624927EE}" type="slidenum">
              <a:rPr lang="en-GB" altLang="en-US" smtClean="0">
                <a:latin typeface="Arial" charset="0"/>
              </a:rPr>
              <a:pPr eaLnBrk="1" hangingPunct="1"/>
              <a:t>9</a:t>
            </a:fld>
            <a:endParaRPr lang="en-GB"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757AC43C-F241-425D-BBEC-9ECC4C20FAA1}" type="slidenum">
              <a:rPr lang="en-GB" altLang="en-US" smtClean="0">
                <a:latin typeface="Arial" charset="0"/>
              </a:rPr>
              <a:pPr eaLnBrk="1" hangingPunct="1"/>
              <a:t>10</a:t>
            </a:fld>
            <a:endParaRPr lang="en-GB"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3379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1470E61-B0FD-4D3F-8253-344EFDA2A947}" type="slidenum">
              <a:rPr lang="en-GB" altLang="en-US" sz="1200"/>
              <a:pPr algn="r" eaLnBrk="1" hangingPunct="1"/>
              <a:t>14</a:t>
            </a:fld>
            <a:endParaRPr lang="en-GB"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
        <p:nvSpPr>
          <p:cNvPr id="3584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A875F7A-FD9C-44FE-8124-53E1CC037D97}" type="slidenum">
              <a:rPr lang="en-GB" altLang="en-US" sz="1200"/>
              <a:pPr algn="r" eaLnBrk="1" hangingPunct="1"/>
              <a:t>15</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E36CFC58-D41E-4E24-AFF6-FC4432159365}" type="datetime1">
              <a:rPr lang="en-US" smtClean="0"/>
              <a:pPr/>
              <a:t>2/12/2017</a:t>
            </a:fld>
            <a:endParaRPr lang="en-GB"/>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r>
              <a:rPr lang="en-GB" smtClean="0"/>
              <a:t>1.4.1 The meaning of market failure</a:t>
            </a:r>
            <a:endParaRPr lang="en-GB"/>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7A52EB75-A76F-4F4A-9051-0F946D070F9F}" type="slidenum">
              <a:rPr lang="en-GB" smtClean="0"/>
              <a:pPr/>
              <a:t>‹#›</a:t>
            </a:fld>
            <a:endParaRPr lang="en-GB"/>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3B1D897-2DBC-4702-862E-63BEA7C3BA98}" type="datetime1">
              <a:rPr lang="en-US" smtClean="0"/>
              <a:pPr/>
              <a:t>2/12/2017</a:t>
            </a:fld>
            <a:endParaRPr lang="en-GB"/>
          </a:p>
        </p:txBody>
      </p:sp>
      <p:sp>
        <p:nvSpPr>
          <p:cNvPr id="5" name="Footer Placeholder 4"/>
          <p:cNvSpPr>
            <a:spLocks noGrp="1"/>
          </p:cNvSpPr>
          <p:nvPr>
            <p:ph type="ftr" sz="quarter" idx="11"/>
          </p:nvPr>
        </p:nvSpPr>
        <p:spPr/>
        <p:txBody>
          <a:bodyPr/>
          <a:lstStyle/>
          <a:p>
            <a:r>
              <a:rPr lang="en-GB" smtClean="0"/>
              <a:t>1.4.1 The meaning of market failure</a:t>
            </a:r>
            <a:endParaRPr lang="en-GB"/>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4480207-6D92-4A2E-8D1F-CF32E9980CCB}" type="datetime1">
              <a:rPr lang="en-US" smtClean="0"/>
              <a:pPr/>
              <a:t>2/12/2017</a:t>
            </a:fld>
            <a:endParaRPr lang="en-GB"/>
          </a:p>
        </p:txBody>
      </p:sp>
      <p:sp>
        <p:nvSpPr>
          <p:cNvPr id="5" name="Footer Placeholder 4"/>
          <p:cNvSpPr>
            <a:spLocks noGrp="1"/>
          </p:cNvSpPr>
          <p:nvPr>
            <p:ph type="ftr" sz="quarter" idx="11"/>
          </p:nvPr>
        </p:nvSpPr>
        <p:spPr/>
        <p:txBody>
          <a:bodyPr/>
          <a:lstStyle/>
          <a:p>
            <a:r>
              <a:rPr lang="en-GB" smtClean="0"/>
              <a:t>1.4.1 The meaning of market failure</a:t>
            </a:r>
            <a:endParaRPr lang="en-GB"/>
          </a:p>
        </p:txBody>
      </p:sp>
      <p:sp>
        <p:nvSpPr>
          <p:cNvPr id="6" name="Slide Number Placeholder 5"/>
          <p:cNvSpPr>
            <a:spLocks noGrp="1"/>
          </p:cNvSpPr>
          <p:nvPr>
            <p:ph type="sldNum" sz="quarter" idx="12"/>
          </p:nvPr>
        </p:nvSpPr>
        <p:spPr>
          <a:xfrm>
            <a:off x="7848600" y="533400"/>
            <a:ext cx="762000" cy="609600"/>
          </a:xfrm>
        </p:spPr>
        <p:txBody>
          <a:bodyPr/>
          <a:lstStyle/>
          <a:p>
            <a:fld id="{7A52EB75-A76F-4F4A-9051-0F946D070F9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187390D-D41A-4EC6-AEB6-D9B2B746EC70}" type="datetime1">
              <a:rPr lang="en-US" smtClean="0"/>
              <a:pPr/>
              <a:t>2/12/2017</a:t>
            </a:fld>
            <a:endParaRPr lang="en-GB"/>
          </a:p>
        </p:txBody>
      </p:sp>
      <p:sp>
        <p:nvSpPr>
          <p:cNvPr id="5" name="Footer Placeholder 4"/>
          <p:cNvSpPr>
            <a:spLocks noGrp="1"/>
          </p:cNvSpPr>
          <p:nvPr>
            <p:ph type="ftr" sz="quarter" idx="11"/>
          </p:nvPr>
        </p:nvSpPr>
        <p:spPr/>
        <p:txBody>
          <a:bodyPr/>
          <a:lstStyle/>
          <a:p>
            <a:r>
              <a:rPr lang="en-GB" smtClean="0"/>
              <a:t>1.4.1 The meaning of market failure</a:t>
            </a:r>
            <a:endParaRPr lang="en-GB"/>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5CF2AD47-6B98-4D82-867D-CD86E57DF61A}" type="datetime1">
              <a:rPr lang="en-US" smtClean="0"/>
              <a:pPr/>
              <a:t>2/12/2017</a:t>
            </a:fld>
            <a:endParaRPr lang="en-GB"/>
          </a:p>
        </p:txBody>
      </p:sp>
      <p:sp>
        <p:nvSpPr>
          <p:cNvPr id="5" name="Footer Placeholder 4"/>
          <p:cNvSpPr>
            <a:spLocks noGrp="1"/>
          </p:cNvSpPr>
          <p:nvPr>
            <p:ph type="ftr" sz="quarter" idx="11"/>
          </p:nvPr>
        </p:nvSpPr>
        <p:spPr>
          <a:xfrm>
            <a:off x="1892808" y="6556248"/>
            <a:ext cx="1673352" cy="228600"/>
          </a:xfrm>
        </p:spPr>
        <p:txBody>
          <a:bodyPr/>
          <a:lstStyle/>
          <a:p>
            <a:r>
              <a:rPr lang="en-GB" smtClean="0"/>
              <a:t>1.4.1 The meaning of market failure</a:t>
            </a:r>
            <a:endParaRPr lang="en-GB"/>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7A52EB75-A76F-4F4A-9051-0F946D070F9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5C68903-366D-460B-9AD5-00399F5CA010}" type="datetime1">
              <a:rPr lang="en-US" smtClean="0"/>
              <a:pPr/>
              <a:t>2/12/2017</a:t>
            </a:fld>
            <a:endParaRPr lang="en-GB"/>
          </a:p>
        </p:txBody>
      </p:sp>
      <p:sp>
        <p:nvSpPr>
          <p:cNvPr id="6" name="Footer Placeholder 5"/>
          <p:cNvSpPr>
            <a:spLocks noGrp="1"/>
          </p:cNvSpPr>
          <p:nvPr>
            <p:ph type="ftr" sz="quarter" idx="11"/>
          </p:nvPr>
        </p:nvSpPr>
        <p:spPr/>
        <p:txBody>
          <a:bodyPr/>
          <a:lstStyle/>
          <a:p>
            <a:r>
              <a:rPr lang="en-GB" smtClean="0"/>
              <a:t>1.4.1 The meaning of market failure</a:t>
            </a:r>
            <a:endParaRPr lang="en-GB"/>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1D883DA-6C5C-4438-A4EC-2C755D4835D8}" type="datetime1">
              <a:rPr lang="en-US" smtClean="0"/>
              <a:pPr/>
              <a:t>2/12/2017</a:t>
            </a:fld>
            <a:endParaRPr lang="en-GB"/>
          </a:p>
        </p:txBody>
      </p:sp>
      <p:sp>
        <p:nvSpPr>
          <p:cNvPr id="8" name="Footer Placeholder 7"/>
          <p:cNvSpPr>
            <a:spLocks noGrp="1"/>
          </p:cNvSpPr>
          <p:nvPr>
            <p:ph type="ftr" sz="quarter" idx="11"/>
          </p:nvPr>
        </p:nvSpPr>
        <p:spPr/>
        <p:txBody>
          <a:bodyPr/>
          <a:lstStyle/>
          <a:p>
            <a:r>
              <a:rPr lang="en-GB" smtClean="0"/>
              <a:t>1.4.1 The meaning of market failure</a:t>
            </a:r>
            <a:endParaRPr lang="en-GB"/>
          </a:p>
        </p:txBody>
      </p:sp>
      <p:sp>
        <p:nvSpPr>
          <p:cNvPr id="9" name="Slide Number Placeholder 8"/>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20FE39F-B4B7-4DE8-BBE1-D95255806007}" type="datetime1">
              <a:rPr lang="en-US" smtClean="0"/>
              <a:pPr/>
              <a:t>2/12/2017</a:t>
            </a:fld>
            <a:endParaRPr lang="en-GB"/>
          </a:p>
        </p:txBody>
      </p:sp>
      <p:sp>
        <p:nvSpPr>
          <p:cNvPr id="4" name="Footer Placeholder 3"/>
          <p:cNvSpPr>
            <a:spLocks noGrp="1"/>
          </p:cNvSpPr>
          <p:nvPr>
            <p:ph type="ftr" sz="quarter" idx="11"/>
          </p:nvPr>
        </p:nvSpPr>
        <p:spPr/>
        <p:txBody>
          <a:bodyPr/>
          <a:lstStyle/>
          <a:p>
            <a:r>
              <a:rPr lang="en-GB" smtClean="0"/>
              <a:t>1.4.1 The meaning of market failure</a:t>
            </a:r>
            <a:endParaRPr lang="en-GB"/>
          </a:p>
        </p:txBody>
      </p:sp>
      <p:sp>
        <p:nvSpPr>
          <p:cNvPr id="5" name="Slide Number Placeholder 4"/>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9E3C8E02-F8BA-4752-B8B2-155C9CF3B77D}" type="datetime1">
              <a:rPr lang="en-US" smtClean="0"/>
              <a:pPr/>
              <a:t>2/12/2017</a:t>
            </a:fld>
            <a:endParaRPr lang="en-GB"/>
          </a:p>
        </p:txBody>
      </p:sp>
      <p:sp>
        <p:nvSpPr>
          <p:cNvPr id="3" name="Footer Placeholder 2"/>
          <p:cNvSpPr>
            <a:spLocks noGrp="1"/>
          </p:cNvSpPr>
          <p:nvPr>
            <p:ph type="ftr" sz="quarter" idx="11"/>
          </p:nvPr>
        </p:nvSpPr>
        <p:spPr/>
        <p:txBody>
          <a:bodyPr/>
          <a:lstStyle/>
          <a:p>
            <a:r>
              <a:rPr lang="en-GB" smtClean="0"/>
              <a:t>1.4.1 The meaning of market failure</a:t>
            </a:r>
            <a:endParaRPr lang="en-GB"/>
          </a:p>
        </p:txBody>
      </p:sp>
      <p:sp>
        <p:nvSpPr>
          <p:cNvPr id="4" name="Slide Number Placeholder 3"/>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5F6F8-8FBA-4F26-9800-0F833715770D}" type="datetime1">
              <a:rPr lang="en-US" smtClean="0"/>
              <a:pPr/>
              <a:t>2/12/2017</a:t>
            </a:fld>
            <a:endParaRPr lang="en-GB"/>
          </a:p>
        </p:txBody>
      </p:sp>
      <p:sp>
        <p:nvSpPr>
          <p:cNvPr id="6" name="Footer Placeholder 5"/>
          <p:cNvSpPr>
            <a:spLocks noGrp="1"/>
          </p:cNvSpPr>
          <p:nvPr>
            <p:ph type="ftr" sz="quarter" idx="11"/>
          </p:nvPr>
        </p:nvSpPr>
        <p:spPr/>
        <p:txBody>
          <a:bodyPr/>
          <a:lstStyle/>
          <a:p>
            <a:r>
              <a:rPr lang="en-GB" smtClean="0"/>
              <a:t>1.4.1 The meaning of market failure</a:t>
            </a:r>
            <a:endParaRPr lang="en-GB"/>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FBCD364-AECF-4565-8F42-94AB3F4CAB51}" type="datetime1">
              <a:rPr lang="en-US" smtClean="0"/>
              <a:pPr/>
              <a:t>2/12/2017</a:t>
            </a:fld>
            <a:endParaRPr lang="en-GB"/>
          </a:p>
        </p:txBody>
      </p:sp>
      <p:sp>
        <p:nvSpPr>
          <p:cNvPr id="6" name="Footer Placeholder 5"/>
          <p:cNvSpPr>
            <a:spLocks noGrp="1"/>
          </p:cNvSpPr>
          <p:nvPr>
            <p:ph type="ftr" sz="quarter" idx="11"/>
          </p:nvPr>
        </p:nvSpPr>
        <p:spPr/>
        <p:txBody>
          <a:bodyPr/>
          <a:lstStyle/>
          <a:p>
            <a:r>
              <a:rPr lang="en-GB" smtClean="0"/>
              <a:t>1.4.1 The meaning of market failure</a:t>
            </a:r>
            <a:endParaRPr lang="en-GB"/>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516295EE-E9DF-4F74-8D7E-94BDE7766083}" type="datetime1">
              <a:rPr lang="en-US" smtClean="0"/>
              <a:pPr/>
              <a:t>2/12/2017</a:t>
            </a:fld>
            <a:endParaRPr lang="en-GB"/>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r>
              <a:rPr lang="en-GB" smtClean="0"/>
              <a:t>1.4.1 The meaning of market failure</a:t>
            </a:r>
            <a:endParaRPr lang="en-GB"/>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7A52EB75-A76F-4F4A-9051-0F946D070F9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companieshouse.gov.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www.co-operative.coo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VAuZWGnfW6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socialenterprise.org.uk/about/about-social-enterpri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theguardian.com/small-business-network/2015/feb/17/ingredients-successful-business-partnershi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business-legal-structures/limited-compan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1960290" y="4725144"/>
            <a:ext cx="7164288" cy="1368152"/>
          </a:xfrm>
        </p:spPr>
        <p:txBody>
          <a:bodyPr/>
          <a:lstStyle/>
          <a:p>
            <a:pPr algn="ctr"/>
            <a:r>
              <a:rPr lang="en-GB" dirty="0" smtClean="0"/>
              <a:t>Features of a business (1)</a:t>
            </a:r>
            <a:endParaRPr lang="en-GB" dirty="0"/>
          </a:p>
        </p:txBody>
      </p:sp>
      <p:sp>
        <p:nvSpPr>
          <p:cNvPr id="4" name="Rectangle 3"/>
          <p:cNvSpPr/>
          <p:nvPr/>
        </p:nvSpPr>
        <p:spPr>
          <a:xfrm>
            <a:off x="0" y="355600"/>
            <a:ext cx="1691680" cy="923330"/>
          </a:xfrm>
          <a:prstGeom prst="rect">
            <a:avLst/>
          </a:prstGeom>
        </p:spPr>
        <p:txBody>
          <a:bodyPr wrap="square">
            <a:spAutoFit/>
          </a:bodyPr>
          <a:lstStyle/>
          <a:p>
            <a:pPr algn="ctr"/>
            <a:r>
              <a:rPr lang="en-GB" cap="small" spc="200" dirty="0" smtClean="0">
                <a:solidFill>
                  <a:srgbClr val="000000"/>
                </a:solidFill>
                <a:latin typeface="Trebuchet MS"/>
                <a:ea typeface="+mj-ea"/>
                <a:cs typeface="+mj-cs"/>
              </a:rPr>
              <a:t>A1</a:t>
            </a:r>
          </a:p>
          <a:p>
            <a:pPr algn="ctr"/>
            <a:r>
              <a:rPr lang="en-GB" cap="small" spc="200" dirty="0" smtClean="0">
                <a:solidFill>
                  <a:srgbClr val="000000"/>
                </a:solidFill>
                <a:latin typeface="Trebuchet MS"/>
                <a:ea typeface="+mj-ea"/>
                <a:cs typeface="+mj-cs"/>
              </a:rPr>
              <a:t>Features of Business</a:t>
            </a:r>
            <a:endParaRPr lang="en-GB" dirty="0"/>
          </a:p>
        </p:txBody>
      </p:sp>
      <p:grpSp>
        <p:nvGrpSpPr>
          <p:cNvPr id="5" name="Group 4"/>
          <p:cNvGrpSpPr/>
          <p:nvPr/>
        </p:nvGrpSpPr>
        <p:grpSpPr>
          <a:xfrm>
            <a:off x="1979712" y="355600"/>
            <a:ext cx="6840760" cy="4171769"/>
            <a:chOff x="1979712" y="355600"/>
            <a:chExt cx="6840760" cy="4171769"/>
          </a:xfrm>
        </p:grpSpPr>
        <p:sp>
          <p:nvSpPr>
            <p:cNvPr id="6" name="TextBox 5"/>
            <p:cNvSpPr txBox="1"/>
            <p:nvPr/>
          </p:nvSpPr>
          <p:spPr>
            <a:xfrm>
              <a:off x="1979712" y="355600"/>
              <a:ext cx="6840760" cy="830997"/>
            </a:xfrm>
            <a:prstGeom prst="rect">
              <a:avLst/>
            </a:prstGeom>
            <a:noFill/>
          </p:spPr>
          <p:txBody>
            <a:bodyPr wrap="square" rtlCol="0">
              <a:spAutoFit/>
            </a:bodyPr>
            <a:lstStyle/>
            <a:p>
              <a:r>
                <a:rPr lang="en-GB" dirty="0" smtClean="0"/>
                <a:t>Businesses have different legal structures based upon their ownership. </a:t>
              </a:r>
            </a:p>
            <a:p>
              <a:endParaRPr lang="en-GB" sz="1200" dirty="0"/>
            </a:p>
            <a:p>
              <a:r>
                <a:rPr lang="en-GB" dirty="0" smtClean="0"/>
                <a:t>Can you identify a number of different types of business ownership?</a:t>
              </a:r>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1670720"/>
              <a:ext cx="1962150"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0862" y="3196233"/>
              <a:ext cx="1771650" cy="131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16687" y="1505541"/>
              <a:ext cx="2075309" cy="14785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7020" y="1555928"/>
              <a:ext cx="1740720" cy="1297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46661" y="3196233"/>
              <a:ext cx="1945506" cy="1331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normAutofit/>
          </a:bodyPr>
          <a:lstStyle/>
          <a:p>
            <a:pPr eaLnBrk="1" hangingPunct="1"/>
            <a:r>
              <a:rPr lang="en-GB" altLang="en-US" sz="2400" dirty="0" smtClean="0"/>
              <a:t>Limited Companies</a:t>
            </a:r>
          </a:p>
        </p:txBody>
      </p:sp>
      <p:sp>
        <p:nvSpPr>
          <p:cNvPr id="11268" name="Rectangle 3"/>
          <p:cNvSpPr>
            <a:spLocks noGrp="1" noChangeArrowheads="1"/>
          </p:cNvSpPr>
          <p:nvPr>
            <p:ph type="body" idx="1"/>
          </p:nvPr>
        </p:nvSpPr>
        <p:spPr>
          <a:xfrm>
            <a:off x="1907705" y="1844824"/>
            <a:ext cx="7236296" cy="4752529"/>
          </a:xfrm>
        </p:spPr>
        <p:txBody>
          <a:bodyPr>
            <a:noAutofit/>
          </a:bodyPr>
          <a:lstStyle/>
          <a:p>
            <a:pPr algn="ctr" eaLnBrk="1" hangingPunct="1">
              <a:lnSpc>
                <a:spcPct val="80000"/>
              </a:lnSpc>
              <a:buFont typeface="Wingdings" pitchFamily="2" charset="2"/>
              <a:buNone/>
            </a:pPr>
            <a:r>
              <a:rPr lang="en-GB" altLang="en-US" sz="2000" b="1" dirty="0" smtClean="0"/>
              <a:t>Incorporation</a:t>
            </a:r>
          </a:p>
          <a:p>
            <a:pPr eaLnBrk="1" hangingPunct="1">
              <a:lnSpc>
                <a:spcPct val="80000"/>
              </a:lnSpc>
              <a:buFont typeface="Wingdings" pitchFamily="2" charset="2"/>
              <a:buNone/>
            </a:pPr>
            <a:r>
              <a:rPr lang="en-GB" altLang="en-US" sz="2000" dirty="0" smtClean="0"/>
              <a:t>Companies must be registered (Incorporated) at Companies House. 										</a:t>
            </a:r>
            <a:r>
              <a:rPr lang="en-GB" altLang="en-US" sz="2000" dirty="0"/>
              <a:t> </a:t>
            </a:r>
            <a:r>
              <a:rPr lang="en-GB" altLang="en-US" sz="2000" dirty="0" smtClean="0"/>
              <a:t>     </a:t>
            </a:r>
            <a:r>
              <a:rPr lang="en-GB" altLang="en-US" sz="2000" dirty="0" smtClean="0">
                <a:hlinkClick r:id="rId3"/>
              </a:rPr>
              <a:t>http://www.companieshouse.gov.uk</a:t>
            </a:r>
            <a:endParaRPr lang="en-GB" altLang="en-US" sz="2000" dirty="0" smtClean="0"/>
          </a:p>
          <a:p>
            <a:pPr eaLnBrk="1" hangingPunct="1">
              <a:lnSpc>
                <a:spcPct val="80000"/>
              </a:lnSpc>
              <a:buFont typeface="Wingdings" pitchFamily="2" charset="2"/>
              <a:buNone/>
            </a:pPr>
            <a:r>
              <a:rPr lang="en-GB" altLang="en-US" sz="2000" dirty="0" smtClean="0"/>
              <a:t>Companies must send to the Registrar of Companies the following:</a:t>
            </a:r>
          </a:p>
          <a:p>
            <a:pPr eaLnBrk="1" hangingPunct="1">
              <a:lnSpc>
                <a:spcPct val="80000"/>
              </a:lnSpc>
              <a:buFont typeface="Arial" charset="0"/>
              <a:buAutoNum type="arabicPeriod"/>
            </a:pPr>
            <a:r>
              <a:rPr lang="en-GB" altLang="en-US" sz="2000" dirty="0" smtClean="0"/>
              <a:t>A Memorandum of Association – name, registered office and what the company will do</a:t>
            </a:r>
          </a:p>
          <a:p>
            <a:pPr eaLnBrk="1" hangingPunct="1">
              <a:lnSpc>
                <a:spcPct val="80000"/>
              </a:lnSpc>
              <a:buFont typeface="Arial" charset="0"/>
              <a:buAutoNum type="arabicPeriod"/>
            </a:pPr>
            <a:r>
              <a:rPr lang="en-GB" altLang="en-US" sz="2000" dirty="0" smtClean="0"/>
              <a:t>Articles of Association – the rules for running the company</a:t>
            </a:r>
          </a:p>
          <a:p>
            <a:pPr eaLnBrk="1" hangingPunct="1">
              <a:lnSpc>
                <a:spcPct val="80000"/>
              </a:lnSpc>
              <a:buFont typeface="Arial" charset="0"/>
              <a:buAutoNum type="arabicPeriod"/>
            </a:pPr>
            <a:r>
              <a:rPr lang="en-GB" altLang="en-US" sz="2000" dirty="0" smtClean="0"/>
              <a:t>Form 10 – details of directors and company secretary</a:t>
            </a:r>
          </a:p>
          <a:p>
            <a:pPr eaLnBrk="1" hangingPunct="1">
              <a:lnSpc>
                <a:spcPct val="80000"/>
              </a:lnSpc>
              <a:buFont typeface="Arial" charset="0"/>
              <a:buAutoNum type="arabicPeriod"/>
            </a:pPr>
            <a:r>
              <a:rPr lang="en-GB" altLang="en-US" sz="2000" dirty="0" smtClean="0"/>
              <a:t>Form 12 – declaring that they comply with company law</a:t>
            </a:r>
          </a:p>
          <a:p>
            <a:pPr eaLnBrk="1" hangingPunct="1">
              <a:lnSpc>
                <a:spcPct val="80000"/>
              </a:lnSpc>
              <a:buFont typeface="Wingdings" pitchFamily="2" charset="2"/>
              <a:buNone/>
            </a:pPr>
            <a:r>
              <a:rPr lang="en-GB" altLang="en-US" sz="2000" dirty="0" smtClean="0"/>
              <a:t>	Companies must deliver to Companies House each year a true and fair set of accounts along with an annual return.</a:t>
            </a:r>
          </a:p>
        </p:txBody>
      </p:sp>
      <p:sp>
        <p:nvSpPr>
          <p:cNvPr id="2" name="TextBox 1"/>
          <p:cNvSpPr txBox="1"/>
          <p:nvPr/>
        </p:nvSpPr>
        <p:spPr>
          <a:xfrm>
            <a:off x="35496" y="2060848"/>
            <a:ext cx="1656184" cy="954107"/>
          </a:xfrm>
          <a:prstGeom prst="rect">
            <a:avLst/>
          </a:prstGeom>
          <a:noFill/>
        </p:spPr>
        <p:txBody>
          <a:bodyPr wrap="square" rtlCol="0">
            <a:spAutoFit/>
          </a:bodyPr>
          <a:lstStyle/>
          <a:p>
            <a:pPr algn="ctr"/>
            <a:r>
              <a:rPr lang="en-GB" sz="1400" dirty="0" smtClean="0"/>
              <a:t>What do you think is meant by the term “veil of incorporation”?</a:t>
            </a:r>
            <a:endParaRPr lang="en-GB" sz="1400" dirty="0"/>
          </a:p>
        </p:txBody>
      </p:sp>
    </p:spTree>
    <p:extLst>
      <p:ext uri="{BB962C8B-B14F-4D97-AF65-F5344CB8AC3E}">
        <p14:creationId xmlns:p14="http://schemas.microsoft.com/office/powerpoint/2010/main" val="4179814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Private limited companies</a:t>
            </a:r>
            <a:endParaRPr lang="en-GB" sz="2400" dirty="0"/>
          </a:p>
        </p:txBody>
      </p:sp>
      <p:sp>
        <p:nvSpPr>
          <p:cNvPr id="3" name="Content Placeholder 2"/>
          <p:cNvSpPr>
            <a:spLocks noGrp="1"/>
          </p:cNvSpPr>
          <p:nvPr>
            <p:ph idx="1"/>
          </p:nvPr>
        </p:nvSpPr>
        <p:spPr>
          <a:xfrm>
            <a:off x="1979712" y="1916832"/>
            <a:ext cx="6696744" cy="4248472"/>
          </a:xfrm>
        </p:spPr>
        <p:txBody>
          <a:bodyPr>
            <a:normAutofit/>
          </a:bodyPr>
          <a:lstStyle/>
          <a:p>
            <a:r>
              <a:rPr lang="en-GB" dirty="0" smtClean="0"/>
              <a:t>Have Ltd. after the name</a:t>
            </a:r>
          </a:p>
          <a:p>
            <a:r>
              <a:rPr lang="en-GB" altLang="en-US" dirty="0" smtClean="0"/>
              <a:t>Owned by shareholders who are known to the company, often family and friends</a:t>
            </a:r>
          </a:p>
          <a:p>
            <a:r>
              <a:rPr lang="en-GB" altLang="en-US" dirty="0" smtClean="0"/>
              <a:t>Can only sell shares on to other shareholders i.e. they can not sell them openly on a stock exchange</a:t>
            </a:r>
          </a:p>
          <a:p>
            <a:pPr lvl="1"/>
            <a:r>
              <a:rPr lang="en-GB" altLang="en-US" sz="2200" dirty="0" smtClean="0"/>
              <a:t>This means that shares are </a:t>
            </a:r>
            <a:r>
              <a:rPr lang="en-US" altLang="en-US" sz="2200" dirty="0" smtClean="0"/>
              <a:t>often sold </a:t>
            </a:r>
            <a:r>
              <a:rPr lang="en-US" altLang="en-US" sz="2200" dirty="0"/>
              <a:t>at a discount to the real value of the </a:t>
            </a:r>
            <a:r>
              <a:rPr lang="en-US" altLang="en-US" sz="2200" dirty="0" smtClean="0"/>
              <a:t>shares because the shareholders are </a:t>
            </a:r>
            <a:r>
              <a:rPr lang="en-US" altLang="en-US" sz="2200" dirty="0"/>
              <a:t>‘locked in’ and either sell at the price that they are offered, </a:t>
            </a:r>
            <a:r>
              <a:rPr lang="en-US" altLang="en-US" sz="2200" dirty="0" smtClean="0"/>
              <a:t>or do </a:t>
            </a:r>
            <a:r>
              <a:rPr lang="en-US" altLang="en-US" sz="2200" dirty="0"/>
              <a:t>not sell at </a:t>
            </a:r>
            <a:r>
              <a:rPr lang="en-US" altLang="en-US" sz="2200" dirty="0" smtClean="0"/>
              <a:t>all</a:t>
            </a:r>
            <a:endParaRPr lang="en-GB" altLang="en-US" sz="2200" dirty="0" smtClean="0"/>
          </a:p>
          <a:p>
            <a:endParaRPr lang="en-GB" altLang="en-US" sz="2400" dirty="0"/>
          </a:p>
          <a:p>
            <a:endParaRPr lang="en-GB" dirty="0"/>
          </a:p>
        </p:txBody>
      </p:sp>
    </p:spTree>
    <p:extLst>
      <p:ext uri="{BB962C8B-B14F-4D97-AF65-F5344CB8AC3E}">
        <p14:creationId xmlns:p14="http://schemas.microsoft.com/office/powerpoint/2010/main" val="3570570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Public limited companies</a:t>
            </a:r>
            <a:endParaRPr lang="en-GB" sz="2400" dirty="0"/>
          </a:p>
        </p:txBody>
      </p:sp>
      <p:sp>
        <p:nvSpPr>
          <p:cNvPr id="3" name="Content Placeholder 2"/>
          <p:cNvSpPr>
            <a:spLocks noGrp="1"/>
          </p:cNvSpPr>
          <p:nvPr>
            <p:ph idx="1"/>
          </p:nvPr>
        </p:nvSpPr>
        <p:spPr>
          <a:xfrm>
            <a:off x="1979712" y="1916832"/>
            <a:ext cx="6696744" cy="4248472"/>
          </a:xfrm>
        </p:spPr>
        <p:txBody>
          <a:bodyPr>
            <a:normAutofit/>
          </a:bodyPr>
          <a:lstStyle/>
          <a:p>
            <a:r>
              <a:rPr lang="en-GB" sz="2400" dirty="0" smtClean="0"/>
              <a:t>Have Plc. after the name</a:t>
            </a:r>
          </a:p>
          <a:p>
            <a:r>
              <a:rPr lang="en-GB" altLang="en-US" sz="2400" dirty="0" smtClean="0"/>
              <a:t>Shares can be sold to the public via a stock exchange</a:t>
            </a:r>
          </a:p>
          <a:p>
            <a:r>
              <a:rPr lang="en-GB" altLang="en-US" sz="2400" dirty="0"/>
              <a:t>O</a:t>
            </a:r>
            <a:r>
              <a:rPr lang="en-GB" altLang="en-US" sz="2400" dirty="0" smtClean="0"/>
              <a:t>pen </a:t>
            </a:r>
            <a:r>
              <a:rPr lang="en-GB" altLang="en-US" sz="2400" dirty="0"/>
              <a:t>to more public scrutiny </a:t>
            </a:r>
            <a:endParaRPr lang="en-GB" altLang="en-US" sz="2400" dirty="0" smtClean="0"/>
          </a:p>
          <a:p>
            <a:r>
              <a:rPr lang="en-GB" altLang="en-US" sz="2400" dirty="0" smtClean="0"/>
              <a:t>Risk of hostile </a:t>
            </a:r>
            <a:r>
              <a:rPr lang="en-GB" altLang="en-US" sz="2400" dirty="0"/>
              <a:t>takeovers </a:t>
            </a:r>
            <a:r>
              <a:rPr lang="en-GB" altLang="en-US" sz="2400" dirty="0" smtClean="0"/>
              <a:t>i.e. if </a:t>
            </a:r>
            <a:r>
              <a:rPr lang="en-GB" altLang="en-US" sz="2400" dirty="0"/>
              <a:t>anyone can obtain 51% of shares in the </a:t>
            </a:r>
            <a:r>
              <a:rPr lang="en-GB" altLang="en-US" sz="2400" dirty="0" smtClean="0"/>
              <a:t>company</a:t>
            </a:r>
            <a:endParaRPr lang="en-GB" altLang="en-US" sz="2400" dirty="0"/>
          </a:p>
          <a:p>
            <a:endParaRPr lang="en-GB" altLang="en-US" dirty="0" smtClean="0"/>
          </a:p>
          <a:p>
            <a:endParaRPr lang="en-GB" altLang="en-US" sz="2400" dirty="0"/>
          </a:p>
          <a:p>
            <a:endParaRPr lang="en-GB" dirty="0"/>
          </a:p>
        </p:txBody>
      </p:sp>
    </p:spTree>
    <p:extLst>
      <p:ext uri="{BB962C8B-B14F-4D97-AF65-F5344CB8AC3E}">
        <p14:creationId xmlns:p14="http://schemas.microsoft.com/office/powerpoint/2010/main" val="2327704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In pairs</a:t>
            </a:r>
            <a:endParaRPr lang="en-GB" sz="2400" dirty="0"/>
          </a:p>
        </p:txBody>
      </p:sp>
      <p:sp>
        <p:nvSpPr>
          <p:cNvPr id="3" name="Content Placeholder 2"/>
          <p:cNvSpPr>
            <a:spLocks noGrp="1"/>
          </p:cNvSpPr>
          <p:nvPr>
            <p:ph idx="4294967295"/>
          </p:nvPr>
        </p:nvSpPr>
        <p:spPr>
          <a:xfrm>
            <a:off x="107504" y="1988840"/>
            <a:ext cx="6248400" cy="3840163"/>
          </a:xfrm>
        </p:spPr>
        <p:txBody>
          <a:bodyPr/>
          <a:lstStyle/>
          <a:p>
            <a:r>
              <a:rPr lang="en-GB" dirty="0" smtClean="0"/>
              <a:t>Work in pairs to complete the table below:</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720252550"/>
              </p:ext>
            </p:extLst>
          </p:nvPr>
        </p:nvGraphicFramePr>
        <p:xfrm>
          <a:off x="467543" y="2852936"/>
          <a:ext cx="8280921" cy="3840480"/>
        </p:xfrm>
        <a:graphic>
          <a:graphicData uri="http://schemas.openxmlformats.org/drawingml/2006/table">
            <a:tbl>
              <a:tblPr firstRow="1" bandRow="1">
                <a:tableStyleId>{5C22544A-7EE6-4342-B048-85BDC9FD1C3A}</a:tableStyleId>
              </a:tblPr>
              <a:tblGrid>
                <a:gridCol w="2760307"/>
                <a:gridCol w="2760307"/>
                <a:gridCol w="2760307"/>
              </a:tblGrid>
              <a:tr h="139040">
                <a:tc>
                  <a:txBody>
                    <a:bodyPr/>
                    <a:lstStyle/>
                    <a:p>
                      <a:endParaRPr lang="en-GB" dirty="0"/>
                    </a:p>
                  </a:txBody>
                  <a:tcPr/>
                </a:tc>
                <a:tc>
                  <a:txBody>
                    <a:bodyPr/>
                    <a:lstStyle/>
                    <a:p>
                      <a:r>
                        <a:rPr lang="en-GB" dirty="0" smtClean="0"/>
                        <a:t>Advantages</a:t>
                      </a:r>
                      <a:endParaRPr lang="en-GB" dirty="0"/>
                    </a:p>
                  </a:txBody>
                  <a:tcPr/>
                </a:tc>
                <a:tc>
                  <a:txBody>
                    <a:bodyPr/>
                    <a:lstStyle/>
                    <a:p>
                      <a:r>
                        <a:rPr lang="en-GB" dirty="0" smtClean="0"/>
                        <a:t>Disadvantages</a:t>
                      </a:r>
                      <a:endParaRPr lang="en-GB" dirty="0"/>
                    </a:p>
                  </a:txBody>
                  <a:tcPr/>
                </a:tc>
              </a:tr>
              <a:tr h="370840">
                <a:tc>
                  <a:txBody>
                    <a:bodyPr/>
                    <a:lstStyle/>
                    <a:p>
                      <a:r>
                        <a:rPr lang="en-GB" dirty="0" smtClean="0"/>
                        <a:t>Private Limited Company</a:t>
                      </a:r>
                      <a:endParaRPr lang="en-GB" dirty="0"/>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tr>
              <a:tr h="370840">
                <a:tc>
                  <a:txBody>
                    <a:bodyPr/>
                    <a:lstStyle/>
                    <a:p>
                      <a:r>
                        <a:rPr lang="en-GB" dirty="0" smtClean="0"/>
                        <a:t>Public Limited Company</a:t>
                      </a:r>
                      <a:endParaRPr lang="en-GB" dirty="0"/>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58730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4"/>
          <p:cNvSpPr>
            <a:spLocks noGrp="1" noChangeArrowheads="1"/>
          </p:cNvSpPr>
          <p:nvPr>
            <p:ph type="title"/>
          </p:nvPr>
        </p:nvSpPr>
        <p:spPr/>
        <p:txBody>
          <a:bodyPr anchor="b">
            <a:normAutofit/>
          </a:bodyPr>
          <a:lstStyle/>
          <a:p>
            <a:pPr eaLnBrk="1" hangingPunct="1"/>
            <a:r>
              <a:rPr lang="en-GB" altLang="en-US" sz="2400" dirty="0" smtClean="0"/>
              <a:t>Private Limited Companies</a:t>
            </a:r>
            <a:br>
              <a:rPr lang="en-GB" altLang="en-US" sz="2400" dirty="0" smtClean="0"/>
            </a:br>
            <a:endParaRPr lang="en-GB" altLang="en-US" sz="2400" dirty="0" smtClean="0"/>
          </a:p>
        </p:txBody>
      </p:sp>
      <p:sp>
        <p:nvSpPr>
          <p:cNvPr id="15364" name="Rectangle 5"/>
          <p:cNvSpPr>
            <a:spLocks noGrp="1" noChangeArrowheads="1"/>
          </p:cNvSpPr>
          <p:nvPr>
            <p:ph type="body" sz="half" idx="4294967295"/>
          </p:nvPr>
        </p:nvSpPr>
        <p:spPr>
          <a:xfrm>
            <a:off x="0" y="1773238"/>
            <a:ext cx="4192588" cy="3671887"/>
          </a:xfrm>
        </p:spPr>
        <p:txBody>
          <a:bodyPr>
            <a:normAutofit/>
          </a:bodyPr>
          <a:lstStyle/>
          <a:p>
            <a:pPr eaLnBrk="1" hangingPunct="1">
              <a:lnSpc>
                <a:spcPct val="90000"/>
              </a:lnSpc>
            </a:pPr>
            <a:r>
              <a:rPr lang="en-GB" altLang="en-US" b="1" dirty="0" smtClean="0"/>
              <a:t>Advantages</a:t>
            </a:r>
          </a:p>
          <a:p>
            <a:pPr lvl="1" eaLnBrk="1" hangingPunct="1">
              <a:lnSpc>
                <a:spcPct val="90000"/>
              </a:lnSpc>
            </a:pPr>
            <a:r>
              <a:rPr lang="en-GB" altLang="en-US" sz="2200" dirty="0" smtClean="0"/>
              <a:t>Limited Liability</a:t>
            </a:r>
          </a:p>
          <a:p>
            <a:pPr lvl="1" eaLnBrk="1" hangingPunct="1">
              <a:lnSpc>
                <a:spcPct val="90000"/>
              </a:lnSpc>
            </a:pPr>
            <a:r>
              <a:rPr lang="en-GB" altLang="en-US" sz="2200" dirty="0" smtClean="0"/>
              <a:t>Separate legal identity</a:t>
            </a:r>
          </a:p>
          <a:p>
            <a:pPr lvl="1" eaLnBrk="1" hangingPunct="1">
              <a:lnSpc>
                <a:spcPct val="90000"/>
              </a:lnSpc>
            </a:pPr>
            <a:r>
              <a:rPr lang="en-GB" altLang="en-US" sz="2200" dirty="0" smtClean="0"/>
              <a:t>More flexible than a Plc.</a:t>
            </a:r>
          </a:p>
          <a:p>
            <a:pPr lvl="1" eaLnBrk="1" hangingPunct="1">
              <a:lnSpc>
                <a:spcPct val="90000"/>
              </a:lnSpc>
            </a:pPr>
            <a:r>
              <a:rPr lang="en-GB" altLang="en-US" sz="2200" dirty="0" smtClean="0"/>
              <a:t>Financial records remain relatively private</a:t>
            </a:r>
          </a:p>
          <a:p>
            <a:pPr lvl="1" eaLnBrk="1" hangingPunct="1">
              <a:lnSpc>
                <a:spcPct val="90000"/>
              </a:lnSpc>
            </a:pPr>
            <a:r>
              <a:rPr lang="en-GB" altLang="en-US" sz="2200" dirty="0" smtClean="0"/>
              <a:t>More capital can be raised through the sale of shares</a:t>
            </a:r>
          </a:p>
        </p:txBody>
      </p:sp>
      <p:sp>
        <p:nvSpPr>
          <p:cNvPr id="15365" name="Rectangle 6"/>
          <p:cNvSpPr>
            <a:spLocks noGrp="1" noChangeArrowheads="1"/>
          </p:cNvSpPr>
          <p:nvPr>
            <p:ph type="body" sz="half" idx="4294967295"/>
          </p:nvPr>
        </p:nvSpPr>
        <p:spPr>
          <a:xfrm>
            <a:off x="4608513" y="1762472"/>
            <a:ext cx="4535487" cy="4114800"/>
          </a:xfrm>
        </p:spPr>
        <p:txBody>
          <a:bodyPr/>
          <a:lstStyle/>
          <a:p>
            <a:pPr eaLnBrk="1" hangingPunct="1">
              <a:lnSpc>
                <a:spcPct val="90000"/>
              </a:lnSpc>
            </a:pPr>
            <a:r>
              <a:rPr lang="en-GB" altLang="en-US" b="1" dirty="0" smtClean="0"/>
              <a:t>Disadvantages</a:t>
            </a:r>
          </a:p>
          <a:p>
            <a:pPr lvl="1" eaLnBrk="1" hangingPunct="1">
              <a:lnSpc>
                <a:spcPct val="90000"/>
              </a:lnSpc>
            </a:pPr>
            <a:r>
              <a:rPr lang="en-GB" altLang="en-US" sz="2200" dirty="0" smtClean="0"/>
              <a:t>More complex to set up due to increased legal requirements</a:t>
            </a:r>
          </a:p>
          <a:p>
            <a:pPr lvl="1" eaLnBrk="1" hangingPunct="1">
              <a:lnSpc>
                <a:spcPct val="90000"/>
              </a:lnSpc>
            </a:pPr>
            <a:r>
              <a:rPr lang="en-GB" altLang="en-US" sz="2200" dirty="0" smtClean="0"/>
              <a:t>Some loss of control as shareholders have voting rights</a:t>
            </a:r>
          </a:p>
          <a:p>
            <a:pPr lvl="1" eaLnBrk="1" hangingPunct="1">
              <a:lnSpc>
                <a:spcPct val="90000"/>
              </a:lnSpc>
            </a:pPr>
            <a:r>
              <a:rPr lang="en-GB" altLang="en-US" sz="2200" dirty="0" smtClean="0"/>
              <a:t>Unable to sell shares to the public</a:t>
            </a:r>
          </a:p>
          <a:p>
            <a:pPr lvl="1" eaLnBrk="1" hangingPunct="1">
              <a:lnSpc>
                <a:spcPct val="90000"/>
              </a:lnSpc>
              <a:buFont typeface="Wingdings" pitchFamily="2" charset="2"/>
              <a:buNone/>
            </a:pPr>
            <a:endParaRPr lang="en-GB" altLang="en-US" sz="2400" dirty="0" smtClean="0"/>
          </a:p>
          <a:p>
            <a:pPr lvl="1" eaLnBrk="1" hangingPunct="1">
              <a:lnSpc>
                <a:spcPct val="90000"/>
              </a:lnSpc>
            </a:pPr>
            <a:endParaRPr lang="en-GB" altLang="en-US" sz="2400" dirty="0" smtClean="0"/>
          </a:p>
          <a:p>
            <a:pPr lvl="1" eaLnBrk="1" hangingPunct="1">
              <a:lnSpc>
                <a:spcPct val="90000"/>
              </a:lnSpc>
            </a:pPr>
            <a:endParaRPr lang="en-GB" altLang="en-US" sz="2400" dirty="0" smtClean="0">
              <a:solidFill>
                <a:srgbClr val="FF0000"/>
              </a:solidFill>
            </a:endParaRPr>
          </a:p>
          <a:p>
            <a:pPr lvl="1" eaLnBrk="1" hangingPunct="1">
              <a:lnSpc>
                <a:spcPct val="90000"/>
              </a:lnSpc>
            </a:pPr>
            <a:endParaRPr lang="en-GB" altLang="en-US" sz="2400" dirty="0" smtClean="0">
              <a:solidFill>
                <a:srgbClr val="FF0000"/>
              </a:solidFill>
            </a:endParaRPr>
          </a:p>
          <a:p>
            <a:pPr lvl="2" eaLnBrk="1" hangingPunct="1">
              <a:lnSpc>
                <a:spcPct val="90000"/>
              </a:lnSpc>
              <a:buFontTx/>
              <a:buNone/>
            </a:pPr>
            <a:endParaRPr lang="en-GB" altLang="en-US" sz="2000" dirty="0" smtClean="0"/>
          </a:p>
          <a:p>
            <a:pPr lvl="1" eaLnBrk="1" hangingPunct="1">
              <a:lnSpc>
                <a:spcPct val="90000"/>
              </a:lnSpc>
              <a:buFont typeface="Wingdings" pitchFamily="2" charset="2"/>
              <a:buNone/>
            </a:pPr>
            <a:endParaRPr lang="en-GB" altLang="en-US" sz="2400" dirty="0" smtClean="0"/>
          </a:p>
          <a:p>
            <a:pPr lvl="1" eaLnBrk="1" hangingPunct="1">
              <a:lnSpc>
                <a:spcPct val="90000"/>
              </a:lnSpc>
              <a:buFont typeface="Wingdings" pitchFamily="2" charset="2"/>
              <a:buNone/>
            </a:pPr>
            <a:endParaRPr lang="en-GB" altLang="en-US" sz="2400" dirty="0" smtClean="0"/>
          </a:p>
        </p:txBody>
      </p:sp>
      <p:sp>
        <p:nvSpPr>
          <p:cNvPr id="15366" name="AutoShape 9"/>
          <p:cNvSpPr>
            <a:spLocks noChangeArrowheads="1"/>
          </p:cNvSpPr>
          <p:nvPr/>
        </p:nvSpPr>
        <p:spPr bwMode="auto">
          <a:xfrm>
            <a:off x="395288" y="5733256"/>
            <a:ext cx="8280400" cy="790575"/>
          </a:xfrm>
          <a:prstGeom prst="roundRect">
            <a:avLst>
              <a:gd name="adj" fmla="val 16667"/>
            </a:avLst>
          </a:prstGeom>
          <a:solidFill>
            <a:schemeClr val="tx2">
              <a:lumMod val="20000"/>
              <a:lumOff val="80000"/>
            </a:schemeClr>
          </a:solidFill>
          <a:ln w="9525">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1400" dirty="0">
                <a:solidFill>
                  <a:schemeClr val="tx2">
                    <a:lumMod val="50000"/>
                  </a:schemeClr>
                </a:solidFill>
              </a:rPr>
              <a:t>Recent research has shown the Virgin Group to be the UK’s most admired brand.</a:t>
            </a:r>
          </a:p>
          <a:p>
            <a:pPr algn="ctr" eaLnBrk="1" hangingPunct="1"/>
            <a:r>
              <a:rPr lang="en-GB" altLang="en-US" sz="1400" dirty="0">
                <a:solidFill>
                  <a:schemeClr val="tx2">
                    <a:lumMod val="50000"/>
                  </a:schemeClr>
                </a:solidFill>
              </a:rPr>
              <a:t>Richard Branson operates this as a Ltd.</a:t>
            </a:r>
          </a:p>
          <a:p>
            <a:pPr algn="ctr" eaLnBrk="1" hangingPunct="1"/>
            <a:r>
              <a:rPr lang="en-GB" altLang="en-US" sz="1400" dirty="0">
                <a:solidFill>
                  <a:schemeClr val="tx2">
                    <a:lumMod val="50000"/>
                  </a:schemeClr>
                </a:solidFill>
              </a:rPr>
              <a:t>Why might Richard have kept the Virgin Group as a </a:t>
            </a:r>
            <a:r>
              <a:rPr lang="en-GB" altLang="en-US" sz="1400" dirty="0" smtClean="0">
                <a:solidFill>
                  <a:schemeClr val="tx2">
                    <a:lumMod val="50000"/>
                  </a:schemeClr>
                </a:solidFill>
              </a:rPr>
              <a:t>Ltd. </a:t>
            </a:r>
            <a:r>
              <a:rPr lang="en-GB" altLang="en-US" sz="1400" dirty="0">
                <a:solidFill>
                  <a:schemeClr val="tx2">
                    <a:lumMod val="50000"/>
                  </a:schemeClr>
                </a:solidFill>
              </a:rPr>
              <a:t>rather than floating it on the Stock Exchange?</a:t>
            </a:r>
          </a:p>
        </p:txBody>
      </p:sp>
    </p:spTree>
    <p:extLst>
      <p:ext uri="{BB962C8B-B14F-4D97-AF65-F5344CB8AC3E}">
        <p14:creationId xmlns:p14="http://schemas.microsoft.com/office/powerpoint/2010/main" val="2652008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Grp="1" noChangeArrowheads="1"/>
          </p:cNvSpPr>
          <p:nvPr>
            <p:ph type="title"/>
          </p:nvPr>
        </p:nvSpPr>
        <p:spPr/>
        <p:txBody>
          <a:bodyPr anchor="b">
            <a:normAutofit/>
          </a:bodyPr>
          <a:lstStyle/>
          <a:p>
            <a:pPr eaLnBrk="1" hangingPunct="1"/>
            <a:r>
              <a:rPr lang="en-GB" altLang="en-US" sz="2700" dirty="0" smtClean="0"/>
              <a:t>Public Limited Companies</a:t>
            </a:r>
            <a:r>
              <a:rPr lang="en-GB" altLang="en-US" dirty="0" smtClean="0"/>
              <a:t/>
            </a:r>
            <a:br>
              <a:rPr lang="en-GB" altLang="en-US" dirty="0" smtClean="0"/>
            </a:br>
            <a:endParaRPr lang="en-GB" altLang="en-US" sz="2900" dirty="0" smtClean="0"/>
          </a:p>
        </p:txBody>
      </p:sp>
      <p:sp>
        <p:nvSpPr>
          <p:cNvPr id="3" name="Content Placeholder 2"/>
          <p:cNvSpPr>
            <a:spLocks noGrp="1"/>
          </p:cNvSpPr>
          <p:nvPr>
            <p:ph sz="half" idx="4294967295"/>
          </p:nvPr>
        </p:nvSpPr>
        <p:spPr>
          <a:xfrm>
            <a:off x="2456" y="1844824"/>
            <a:ext cx="4572000" cy="3827462"/>
          </a:xfrm>
        </p:spPr>
        <p:txBody>
          <a:bodyPr>
            <a:normAutofit/>
          </a:bodyPr>
          <a:lstStyle/>
          <a:p>
            <a:pPr>
              <a:lnSpc>
                <a:spcPct val="90000"/>
              </a:lnSpc>
            </a:pPr>
            <a:r>
              <a:rPr lang="en-GB" altLang="en-US" b="1" dirty="0"/>
              <a:t>Advantages</a:t>
            </a:r>
          </a:p>
          <a:p>
            <a:pPr lvl="1">
              <a:lnSpc>
                <a:spcPct val="90000"/>
              </a:lnSpc>
            </a:pPr>
            <a:r>
              <a:rPr lang="en-GB" altLang="en-US" sz="2200" dirty="0"/>
              <a:t>Limited Liability</a:t>
            </a:r>
          </a:p>
          <a:p>
            <a:pPr lvl="1">
              <a:lnSpc>
                <a:spcPct val="90000"/>
              </a:lnSpc>
            </a:pPr>
            <a:r>
              <a:rPr lang="en-GB" altLang="en-US" sz="2200" dirty="0"/>
              <a:t>Separate legal identity</a:t>
            </a:r>
          </a:p>
          <a:p>
            <a:pPr lvl="1">
              <a:lnSpc>
                <a:spcPct val="90000"/>
              </a:lnSpc>
            </a:pPr>
            <a:r>
              <a:rPr lang="en-GB" altLang="en-US" sz="2200" dirty="0" smtClean="0"/>
              <a:t>Perceived status of having Plc. after the name</a:t>
            </a:r>
            <a:endParaRPr lang="en-GB" altLang="en-US" sz="2200" dirty="0"/>
          </a:p>
          <a:p>
            <a:pPr lvl="1">
              <a:lnSpc>
                <a:spcPct val="90000"/>
              </a:lnSpc>
            </a:pPr>
            <a:r>
              <a:rPr lang="en-GB" altLang="en-US" sz="2200" dirty="0" smtClean="0"/>
              <a:t>More </a:t>
            </a:r>
            <a:r>
              <a:rPr lang="en-GB" altLang="en-US" sz="2200" dirty="0"/>
              <a:t>capital can be raised through the sale of shares</a:t>
            </a:r>
          </a:p>
          <a:p>
            <a:endParaRPr lang="en-GB" dirty="0"/>
          </a:p>
        </p:txBody>
      </p:sp>
      <p:sp>
        <p:nvSpPr>
          <p:cNvPr id="4" name="Content Placeholder 3"/>
          <p:cNvSpPr>
            <a:spLocks noGrp="1"/>
          </p:cNvSpPr>
          <p:nvPr>
            <p:ph sz="half" idx="4294967295"/>
          </p:nvPr>
        </p:nvSpPr>
        <p:spPr>
          <a:xfrm>
            <a:off x="4499992" y="1844824"/>
            <a:ext cx="4644008" cy="3827463"/>
          </a:xfrm>
        </p:spPr>
        <p:txBody>
          <a:bodyPr>
            <a:normAutofit fontScale="85000" lnSpcReduction="20000"/>
          </a:bodyPr>
          <a:lstStyle/>
          <a:p>
            <a:pPr>
              <a:lnSpc>
                <a:spcPct val="90000"/>
              </a:lnSpc>
            </a:pPr>
            <a:r>
              <a:rPr lang="en-GB" altLang="en-US" sz="2600" b="1" dirty="0"/>
              <a:t>Disadvantages</a:t>
            </a:r>
          </a:p>
          <a:p>
            <a:pPr lvl="1">
              <a:lnSpc>
                <a:spcPct val="90000"/>
              </a:lnSpc>
            </a:pPr>
            <a:r>
              <a:rPr lang="en-GB" altLang="en-US" sz="2600" dirty="0"/>
              <a:t>Lack of privacy as financial performance is available for all to view</a:t>
            </a:r>
          </a:p>
          <a:p>
            <a:pPr lvl="1">
              <a:lnSpc>
                <a:spcPct val="90000"/>
              </a:lnSpc>
            </a:pPr>
            <a:r>
              <a:rPr lang="en-GB" altLang="en-US" sz="2600" dirty="0"/>
              <a:t>More complex to set up due to increased legal requirements and ongoing administrative costs</a:t>
            </a:r>
          </a:p>
          <a:p>
            <a:pPr lvl="1">
              <a:lnSpc>
                <a:spcPct val="90000"/>
              </a:lnSpc>
            </a:pPr>
            <a:r>
              <a:rPr lang="en-GB" altLang="en-US" sz="2600" dirty="0"/>
              <a:t>Some loss of control as shareholders have voting rights</a:t>
            </a:r>
          </a:p>
          <a:p>
            <a:pPr lvl="1">
              <a:lnSpc>
                <a:spcPct val="90000"/>
              </a:lnSpc>
            </a:pPr>
            <a:r>
              <a:rPr lang="en-GB" altLang="en-US" sz="2600" dirty="0"/>
              <a:t>Risk of hostile takeovers</a:t>
            </a:r>
          </a:p>
          <a:p>
            <a:endParaRPr lang="en-GB" dirty="0"/>
          </a:p>
        </p:txBody>
      </p:sp>
    </p:spTree>
    <p:extLst>
      <p:ext uri="{BB962C8B-B14F-4D97-AF65-F5344CB8AC3E}">
        <p14:creationId xmlns:p14="http://schemas.microsoft.com/office/powerpoint/2010/main" val="142461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Cooperatives</a:t>
            </a:r>
            <a:endParaRPr lang="en-GB" sz="2400" dirty="0"/>
          </a:p>
        </p:txBody>
      </p:sp>
      <p:sp>
        <p:nvSpPr>
          <p:cNvPr id="3" name="Content Placeholder 2"/>
          <p:cNvSpPr>
            <a:spLocks noGrp="1"/>
          </p:cNvSpPr>
          <p:nvPr>
            <p:ph idx="1"/>
          </p:nvPr>
        </p:nvSpPr>
        <p:spPr>
          <a:xfrm>
            <a:off x="2045899" y="2060848"/>
            <a:ext cx="6248400" cy="3840163"/>
          </a:xfrm>
        </p:spPr>
        <p:txBody>
          <a:bodyPr/>
          <a:lstStyle/>
          <a:p>
            <a:r>
              <a:rPr lang="en-GB" dirty="0" smtClean="0"/>
              <a:t>Cooperatives are organisations that operate for the wellbeing of their members</a:t>
            </a:r>
          </a:p>
          <a:p>
            <a:r>
              <a:rPr lang="en-GB" dirty="0" smtClean="0"/>
              <a:t>Members can be:</a:t>
            </a:r>
          </a:p>
          <a:p>
            <a:pPr lvl="1"/>
            <a:r>
              <a:rPr lang="en-GB" dirty="0" smtClean="0"/>
              <a:t>Customers</a:t>
            </a:r>
          </a:p>
          <a:p>
            <a:pPr lvl="1"/>
            <a:r>
              <a:rPr lang="en-GB" dirty="0" smtClean="0"/>
              <a:t>Employees</a:t>
            </a:r>
          </a:p>
          <a:p>
            <a:pPr lvl="1"/>
            <a:r>
              <a:rPr lang="en-GB" dirty="0" smtClean="0"/>
              <a:t>Suppliers/producers</a:t>
            </a:r>
            <a:endParaRPr lang="en-GB" dirty="0"/>
          </a:p>
        </p:txBody>
      </p:sp>
      <p:sp>
        <p:nvSpPr>
          <p:cNvPr id="6" name="Action Button: Help 5">
            <a:hlinkClick r:id="rId3" highlightClick="1"/>
          </p:cNvPr>
          <p:cNvSpPr/>
          <p:nvPr/>
        </p:nvSpPr>
        <p:spPr>
          <a:xfrm>
            <a:off x="2339752" y="5733256"/>
            <a:ext cx="648072" cy="86409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3203848" y="5733256"/>
            <a:ext cx="54006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Carry out some research into the cooperative group. </a:t>
            </a:r>
            <a:endParaRPr lang="en-GB" dirty="0"/>
          </a:p>
        </p:txBody>
      </p:sp>
    </p:spTree>
    <p:extLst>
      <p:ext uri="{BB962C8B-B14F-4D97-AF65-F5344CB8AC3E}">
        <p14:creationId xmlns:p14="http://schemas.microsoft.com/office/powerpoint/2010/main" val="18137826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In pairs check your understanding</a:t>
            </a:r>
            <a:endParaRPr lang="en-GB" sz="2400" dirty="0"/>
          </a:p>
        </p:txBody>
      </p:sp>
      <p:sp>
        <p:nvSpPr>
          <p:cNvPr id="3" name="Content Placeholder 2"/>
          <p:cNvSpPr>
            <a:spLocks noGrp="1"/>
          </p:cNvSpPr>
          <p:nvPr>
            <p:ph idx="1"/>
          </p:nvPr>
        </p:nvSpPr>
        <p:spPr>
          <a:xfrm>
            <a:off x="2123728" y="2060848"/>
            <a:ext cx="6912768" cy="3840163"/>
          </a:xfrm>
        </p:spPr>
        <p:txBody>
          <a:bodyPr/>
          <a:lstStyle/>
          <a:p>
            <a:r>
              <a:rPr lang="en-GB" dirty="0" smtClean="0"/>
              <a:t>Can you explain the meaning of limited and unlimited liability?</a:t>
            </a:r>
          </a:p>
          <a:p>
            <a:r>
              <a:rPr lang="en-GB" dirty="0" smtClean="0"/>
              <a:t>What is the significance of this to the business owner(s)?</a:t>
            </a:r>
          </a:p>
          <a:p>
            <a:r>
              <a:rPr lang="en-GB" dirty="0" smtClean="0"/>
              <a:t>What types of businesses have limited and unlimited liability?</a:t>
            </a:r>
          </a:p>
          <a:p>
            <a:endParaRPr lang="en-GB" dirty="0"/>
          </a:p>
        </p:txBody>
      </p:sp>
      <p:sp>
        <p:nvSpPr>
          <p:cNvPr id="4" name="TextBox 3"/>
          <p:cNvSpPr txBox="1"/>
          <p:nvPr/>
        </p:nvSpPr>
        <p:spPr>
          <a:xfrm>
            <a:off x="0" y="2060848"/>
            <a:ext cx="1763688" cy="1661993"/>
          </a:xfrm>
          <a:prstGeom prst="rect">
            <a:avLst/>
          </a:prstGeom>
          <a:noFill/>
        </p:spPr>
        <p:txBody>
          <a:bodyPr wrap="square" rtlCol="0">
            <a:spAutoFit/>
          </a:bodyPr>
          <a:lstStyle/>
          <a:p>
            <a:pPr algn="ctr"/>
            <a:r>
              <a:rPr lang="en-GB" sz="1400" dirty="0" smtClean="0"/>
              <a:t>To gain a good grade it is important that you make good use of business terminology throughout your assignment</a:t>
            </a:r>
            <a:r>
              <a:rPr lang="en-GB" dirty="0" smtClean="0"/>
              <a:t>.</a:t>
            </a:r>
            <a:endParaRPr lang="en-GB" dirty="0"/>
          </a:p>
        </p:txBody>
      </p:sp>
    </p:spTree>
    <p:extLst>
      <p:ext uri="{BB962C8B-B14F-4D97-AF65-F5344CB8AC3E}">
        <p14:creationId xmlns:p14="http://schemas.microsoft.com/office/powerpoint/2010/main" val="2913127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Public sector</a:t>
            </a:r>
            <a:endParaRPr lang="en-GB" sz="2400" dirty="0"/>
          </a:p>
        </p:txBody>
      </p:sp>
      <p:sp>
        <p:nvSpPr>
          <p:cNvPr id="3" name="Content Placeholder 2"/>
          <p:cNvSpPr>
            <a:spLocks noGrp="1"/>
          </p:cNvSpPr>
          <p:nvPr>
            <p:ph idx="1"/>
          </p:nvPr>
        </p:nvSpPr>
        <p:spPr>
          <a:xfrm>
            <a:off x="1907704" y="1772816"/>
            <a:ext cx="7128792" cy="4968552"/>
          </a:xfrm>
        </p:spPr>
        <p:txBody>
          <a:bodyPr>
            <a:normAutofit lnSpcReduction="10000"/>
          </a:bodyPr>
          <a:lstStyle/>
          <a:p>
            <a:r>
              <a:rPr lang="en-GB" dirty="0"/>
              <a:t>The </a:t>
            </a:r>
            <a:r>
              <a:rPr lang="en-GB" b="1" dirty="0"/>
              <a:t>public sector </a:t>
            </a:r>
            <a:r>
              <a:rPr lang="en-GB" dirty="0"/>
              <a:t>is </a:t>
            </a:r>
            <a:r>
              <a:rPr lang="en-GB" dirty="0" smtClean="0"/>
              <a:t>the sector </a:t>
            </a:r>
            <a:r>
              <a:rPr lang="en-GB" dirty="0"/>
              <a:t>of the economy that is owned and controlled by the government rather than individuals or groups of </a:t>
            </a:r>
            <a:r>
              <a:rPr lang="en-GB" dirty="0" smtClean="0"/>
              <a:t>individuals</a:t>
            </a:r>
          </a:p>
          <a:p>
            <a:r>
              <a:rPr lang="en-GB" dirty="0" smtClean="0"/>
              <a:t>Objective is to provide goods and services for society e.g. education, National Health Service, police</a:t>
            </a:r>
          </a:p>
          <a:p>
            <a:r>
              <a:rPr lang="en-GB" dirty="0" smtClean="0"/>
              <a:t>They are provided by the Government and therefore funded by tax payers</a:t>
            </a:r>
          </a:p>
          <a:p>
            <a:r>
              <a:rPr lang="en-GB" dirty="0" smtClean="0"/>
              <a:t>Can be a national organisation e.g. the NHS or run by local councils e.g. refuse collection</a:t>
            </a:r>
          </a:p>
          <a:p>
            <a:r>
              <a:rPr lang="en-GB" dirty="0" smtClean="0"/>
              <a:t>The products provided are ones that are thought to be good for society and would not be provided by private sector firms </a:t>
            </a:r>
            <a:endParaRPr lang="en-GB" dirty="0"/>
          </a:p>
          <a:p>
            <a:endParaRPr lang="en-GB" dirty="0"/>
          </a:p>
        </p:txBody>
      </p:sp>
      <p:sp>
        <p:nvSpPr>
          <p:cNvPr id="5" name="TextBox 4"/>
          <p:cNvSpPr txBox="1"/>
          <p:nvPr/>
        </p:nvSpPr>
        <p:spPr>
          <a:xfrm>
            <a:off x="107504" y="2060848"/>
            <a:ext cx="1656184" cy="738664"/>
          </a:xfrm>
          <a:prstGeom prst="rect">
            <a:avLst/>
          </a:prstGeom>
          <a:noFill/>
        </p:spPr>
        <p:txBody>
          <a:bodyPr wrap="square" rtlCol="0">
            <a:spAutoFit/>
          </a:bodyPr>
          <a:lstStyle/>
          <a:p>
            <a:pPr algn="ctr"/>
            <a:r>
              <a:rPr lang="en-GB" sz="1400" dirty="0" smtClean="0"/>
              <a:t>Can you list any other public sector organisations?</a:t>
            </a:r>
            <a:endParaRPr lang="en-GB" sz="1400" dirty="0"/>
          </a:p>
        </p:txBody>
      </p:sp>
    </p:spTree>
    <p:extLst>
      <p:ext uri="{BB962C8B-B14F-4D97-AF65-F5344CB8AC3E}">
        <p14:creationId xmlns:p14="http://schemas.microsoft.com/office/powerpoint/2010/main" val="1192478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sz="2400" dirty="0" smtClean="0"/>
              <a:t>Not-for-profit </a:t>
            </a:r>
            <a:r>
              <a:rPr lang="en-GB" altLang="en-US" sz="2400" dirty="0"/>
              <a:t>organisations</a:t>
            </a:r>
            <a:endParaRPr lang="en-GB" sz="2400" dirty="0"/>
          </a:p>
        </p:txBody>
      </p:sp>
      <p:sp>
        <p:nvSpPr>
          <p:cNvPr id="3" name="Content Placeholder 2"/>
          <p:cNvSpPr>
            <a:spLocks noGrp="1"/>
          </p:cNvSpPr>
          <p:nvPr>
            <p:ph idx="1"/>
          </p:nvPr>
        </p:nvSpPr>
        <p:spPr/>
        <p:txBody>
          <a:bodyPr/>
          <a:lstStyle/>
          <a:p>
            <a:r>
              <a:rPr lang="en-GB" dirty="0" smtClean="0"/>
              <a:t>Not all businesses will have an objective of profit</a:t>
            </a:r>
          </a:p>
          <a:p>
            <a:r>
              <a:rPr lang="en-GB" dirty="0" smtClean="0"/>
              <a:t>Businesses may have an objective to do good for society and any surplus made is ploughed back into achieving that goal</a:t>
            </a:r>
          </a:p>
          <a:p>
            <a:r>
              <a:rPr lang="en-GB" dirty="0" smtClean="0"/>
              <a:t>These may be social enterprises or charities</a:t>
            </a:r>
            <a:endParaRPr lang="en-GB" dirty="0"/>
          </a:p>
        </p:txBody>
      </p:sp>
      <p:sp>
        <p:nvSpPr>
          <p:cNvPr id="7" name="Rounded Rectangle 6"/>
          <p:cNvSpPr/>
          <p:nvPr/>
        </p:nvSpPr>
        <p:spPr>
          <a:xfrm>
            <a:off x="2051720" y="4869160"/>
            <a:ext cx="6912768" cy="129614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altLang="en-US" dirty="0">
                <a:solidFill>
                  <a:srgbClr val="002060"/>
                </a:solidFill>
              </a:rPr>
              <a:t>Business Link states </a:t>
            </a:r>
            <a:r>
              <a:rPr lang="en-US" altLang="en-US" dirty="0" smtClean="0">
                <a:solidFill>
                  <a:srgbClr val="002060"/>
                </a:solidFill>
              </a:rPr>
              <a:t>that:</a:t>
            </a:r>
          </a:p>
          <a:p>
            <a:pPr algn="ctr">
              <a:lnSpc>
                <a:spcPct val="80000"/>
              </a:lnSpc>
            </a:pPr>
            <a:r>
              <a:rPr lang="en-US" altLang="en-US" dirty="0" smtClean="0">
                <a:solidFill>
                  <a:srgbClr val="002060"/>
                </a:solidFill>
              </a:rPr>
              <a:t> “</a:t>
            </a:r>
            <a:r>
              <a:rPr lang="en-GB" altLang="en-US" dirty="0" smtClean="0">
                <a:solidFill>
                  <a:srgbClr val="002060"/>
                </a:solidFill>
              </a:rPr>
              <a:t>A </a:t>
            </a:r>
            <a:r>
              <a:rPr lang="en-GB" altLang="en-US" dirty="0">
                <a:solidFill>
                  <a:srgbClr val="002060"/>
                </a:solidFill>
              </a:rPr>
              <a:t>social enterprise is a business with primarily social objectives whose surpluses are principally reinvested for that purpose in the business or in the community, rather than being driven by the need to maximise profit for shareholders and owners</a:t>
            </a:r>
            <a:r>
              <a:rPr lang="en-GB" altLang="en-US" dirty="0" smtClean="0">
                <a:solidFill>
                  <a:srgbClr val="002060"/>
                </a:solidFill>
              </a:rPr>
              <a:t>.”</a:t>
            </a:r>
            <a:endParaRPr lang="en-GB" altLang="en-US" dirty="0">
              <a:solidFill>
                <a:srgbClr val="002060"/>
              </a:solidFill>
            </a:endParaRPr>
          </a:p>
        </p:txBody>
      </p:sp>
      <p:sp>
        <p:nvSpPr>
          <p:cNvPr id="4" name="Action Button: Movie 3">
            <a:hlinkClick r:id="rId3" highlightClick="1"/>
          </p:cNvPr>
          <p:cNvSpPr/>
          <p:nvPr/>
        </p:nvSpPr>
        <p:spPr>
          <a:xfrm>
            <a:off x="467544" y="2204864"/>
            <a:ext cx="936104" cy="792088"/>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ction Button: Document 5">
            <a:hlinkClick r:id="rId4" highlightClick="1"/>
          </p:cNvPr>
          <p:cNvSpPr/>
          <p:nvPr/>
        </p:nvSpPr>
        <p:spPr>
          <a:xfrm>
            <a:off x="611560" y="3284984"/>
            <a:ext cx="648072" cy="1080120"/>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251520" y="4725144"/>
            <a:ext cx="1368152" cy="923330"/>
          </a:xfrm>
          <a:prstGeom prst="rect">
            <a:avLst/>
          </a:prstGeom>
          <a:noFill/>
        </p:spPr>
        <p:txBody>
          <a:bodyPr wrap="square" rtlCol="0">
            <a:spAutoFit/>
          </a:bodyPr>
          <a:lstStyle/>
          <a:p>
            <a:r>
              <a:rPr lang="en-GB" dirty="0" smtClean="0"/>
              <a:t>Read more about social enterprises.</a:t>
            </a:r>
            <a:endParaRPr lang="en-GB" dirty="0"/>
          </a:p>
        </p:txBody>
      </p:sp>
    </p:spTree>
    <p:extLst>
      <p:ext uri="{BB962C8B-B14F-4D97-AF65-F5344CB8AC3E}">
        <p14:creationId xmlns:p14="http://schemas.microsoft.com/office/powerpoint/2010/main" val="1601047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76672"/>
            <a:ext cx="6248400" cy="1143000"/>
          </a:xfrm>
        </p:spPr>
        <p:txBody>
          <a:bodyPr>
            <a:normAutofit/>
          </a:bodyPr>
          <a:lstStyle/>
          <a:p>
            <a:r>
              <a:rPr lang="en-GB" sz="2400" dirty="0"/>
              <a:t>Features of a business</a:t>
            </a:r>
          </a:p>
        </p:txBody>
      </p:sp>
      <p:sp>
        <p:nvSpPr>
          <p:cNvPr id="3" name="Content Placeholder 2"/>
          <p:cNvSpPr>
            <a:spLocks noGrp="1"/>
          </p:cNvSpPr>
          <p:nvPr>
            <p:ph idx="1"/>
          </p:nvPr>
        </p:nvSpPr>
        <p:spPr/>
        <p:txBody>
          <a:bodyPr>
            <a:normAutofit lnSpcReduction="10000"/>
          </a:bodyPr>
          <a:lstStyle/>
          <a:p>
            <a:r>
              <a:rPr lang="en-GB" dirty="0" smtClean="0"/>
              <a:t>In this topic you will learn about</a:t>
            </a:r>
          </a:p>
          <a:p>
            <a:pPr lvl="1"/>
            <a:r>
              <a:rPr lang="en-GB" dirty="0" smtClean="0"/>
              <a:t>Private</a:t>
            </a:r>
          </a:p>
          <a:p>
            <a:pPr lvl="2"/>
            <a:r>
              <a:rPr lang="en-GB" dirty="0" smtClean="0"/>
              <a:t>e.g. sole trader, partnership, private limited company, public limited company, cooperative, limited and unlimited liability</a:t>
            </a:r>
          </a:p>
          <a:p>
            <a:pPr lvl="1"/>
            <a:r>
              <a:rPr lang="en-GB" dirty="0" smtClean="0"/>
              <a:t>Public</a:t>
            </a:r>
            <a:endParaRPr lang="en-GB" dirty="0"/>
          </a:p>
          <a:p>
            <a:pPr lvl="2"/>
            <a:r>
              <a:rPr lang="en-GB" dirty="0"/>
              <a:t>e</a:t>
            </a:r>
            <a:r>
              <a:rPr lang="en-GB" dirty="0" smtClean="0"/>
              <a:t>.g. government department</a:t>
            </a:r>
          </a:p>
          <a:p>
            <a:pPr lvl="1"/>
            <a:r>
              <a:rPr lang="en-GB" dirty="0" smtClean="0"/>
              <a:t>Not-for-profit</a:t>
            </a:r>
          </a:p>
          <a:p>
            <a:pPr lvl="2"/>
            <a:r>
              <a:rPr lang="en-GB" dirty="0"/>
              <a:t>e</a:t>
            </a:r>
            <a:r>
              <a:rPr lang="en-GB" dirty="0" smtClean="0"/>
              <a:t>.g. charitable trust, voluntary</a:t>
            </a:r>
          </a:p>
          <a:p>
            <a:pPr lvl="2"/>
            <a:endParaRPr lang="en-GB" dirty="0" smtClean="0"/>
          </a:p>
        </p:txBody>
      </p:sp>
    </p:spTree>
    <p:extLst>
      <p:ext uri="{BB962C8B-B14F-4D97-AF65-F5344CB8AC3E}">
        <p14:creationId xmlns:p14="http://schemas.microsoft.com/office/powerpoint/2010/main" val="395813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sz="2400" dirty="0" smtClean="0"/>
              <a:t>Not-for-profit </a:t>
            </a:r>
            <a:r>
              <a:rPr lang="en-GB" altLang="en-US" sz="2400" dirty="0"/>
              <a:t>organisations</a:t>
            </a:r>
            <a:endParaRPr lang="en-GB" sz="2400" dirty="0"/>
          </a:p>
        </p:txBody>
      </p:sp>
      <p:sp>
        <p:nvSpPr>
          <p:cNvPr id="3" name="Content Placeholder 2"/>
          <p:cNvSpPr>
            <a:spLocks noGrp="1"/>
          </p:cNvSpPr>
          <p:nvPr>
            <p:ph idx="1"/>
          </p:nvPr>
        </p:nvSpPr>
        <p:spPr>
          <a:xfrm>
            <a:off x="1907704" y="1772816"/>
            <a:ext cx="6840760" cy="5085184"/>
          </a:xfrm>
        </p:spPr>
        <p:txBody>
          <a:bodyPr>
            <a:normAutofit fontScale="85000" lnSpcReduction="20000"/>
          </a:bodyPr>
          <a:lstStyle/>
          <a:p>
            <a:pPr>
              <a:lnSpc>
                <a:spcPct val="120000"/>
              </a:lnSpc>
              <a:spcBef>
                <a:spcPts val="0"/>
              </a:spcBef>
            </a:pPr>
            <a:r>
              <a:rPr lang="en-GB" dirty="0" smtClean="0"/>
              <a:t>Charities</a:t>
            </a:r>
          </a:p>
          <a:p>
            <a:pPr lvl="1">
              <a:lnSpc>
                <a:spcPct val="120000"/>
              </a:lnSpc>
              <a:spcBef>
                <a:spcPts val="0"/>
              </a:spcBef>
            </a:pPr>
            <a:r>
              <a:rPr lang="en-GB" dirty="0" smtClean="0"/>
              <a:t>Organisations with an aim to support a specific cause or benefit for the well being of society</a:t>
            </a:r>
          </a:p>
          <a:p>
            <a:pPr lvl="1">
              <a:lnSpc>
                <a:spcPct val="120000"/>
              </a:lnSpc>
              <a:spcBef>
                <a:spcPts val="0"/>
              </a:spcBef>
            </a:pPr>
            <a:r>
              <a:rPr lang="en-GB" dirty="0" smtClean="0"/>
              <a:t>Charities may support:</a:t>
            </a:r>
          </a:p>
          <a:p>
            <a:pPr lvl="2">
              <a:lnSpc>
                <a:spcPct val="120000"/>
              </a:lnSpc>
              <a:spcBef>
                <a:spcPts val="0"/>
              </a:spcBef>
            </a:pPr>
            <a:r>
              <a:rPr lang="en-GB" dirty="0" smtClean="0"/>
              <a:t>Groups of society</a:t>
            </a:r>
          </a:p>
          <a:p>
            <a:pPr lvl="2">
              <a:lnSpc>
                <a:spcPct val="120000"/>
              </a:lnSpc>
              <a:spcBef>
                <a:spcPts val="0"/>
              </a:spcBef>
            </a:pPr>
            <a:r>
              <a:rPr lang="en-GB" dirty="0" smtClean="0"/>
              <a:t>Animals</a:t>
            </a:r>
          </a:p>
          <a:p>
            <a:pPr lvl="2">
              <a:lnSpc>
                <a:spcPct val="120000"/>
              </a:lnSpc>
              <a:spcBef>
                <a:spcPts val="0"/>
              </a:spcBef>
            </a:pPr>
            <a:r>
              <a:rPr lang="en-GB" dirty="0" smtClean="0"/>
              <a:t>Places e.g. conserving buildings</a:t>
            </a:r>
          </a:p>
          <a:p>
            <a:pPr lvl="2">
              <a:lnSpc>
                <a:spcPct val="120000"/>
              </a:lnSpc>
              <a:spcBef>
                <a:spcPts val="0"/>
              </a:spcBef>
            </a:pPr>
            <a:r>
              <a:rPr lang="en-GB" dirty="0" smtClean="0"/>
              <a:t>Areas hit by natural disasters</a:t>
            </a:r>
          </a:p>
          <a:p>
            <a:pPr lvl="2">
              <a:lnSpc>
                <a:spcPct val="120000"/>
              </a:lnSpc>
              <a:spcBef>
                <a:spcPts val="0"/>
              </a:spcBef>
            </a:pPr>
            <a:r>
              <a:rPr lang="en-GB" dirty="0" smtClean="0"/>
              <a:t>Research e.g. into cures for diseases</a:t>
            </a:r>
          </a:p>
          <a:p>
            <a:pPr lvl="1">
              <a:lnSpc>
                <a:spcPct val="120000"/>
              </a:lnSpc>
              <a:spcBef>
                <a:spcPts val="0"/>
              </a:spcBef>
            </a:pPr>
            <a:r>
              <a:rPr lang="en-GB" dirty="0" smtClean="0"/>
              <a:t>Organisations have to be registered to gain charitable status and are treated differently by the government in terms of taxes</a:t>
            </a:r>
          </a:p>
          <a:p>
            <a:pPr>
              <a:lnSpc>
                <a:spcPct val="120000"/>
              </a:lnSpc>
              <a:spcBef>
                <a:spcPts val="0"/>
              </a:spcBef>
            </a:pPr>
            <a:r>
              <a:rPr lang="en-GB" dirty="0" smtClean="0"/>
              <a:t>Voluntary</a:t>
            </a:r>
          </a:p>
          <a:p>
            <a:pPr lvl="1">
              <a:lnSpc>
                <a:spcPct val="120000"/>
              </a:lnSpc>
              <a:spcBef>
                <a:spcPts val="0"/>
              </a:spcBef>
            </a:pPr>
            <a:r>
              <a:rPr lang="en-GB" dirty="0" smtClean="0"/>
              <a:t>Organisations, formal or informal, made up of groups of people with a common interest </a:t>
            </a:r>
          </a:p>
          <a:p>
            <a:pPr lvl="2">
              <a:lnSpc>
                <a:spcPct val="120000"/>
              </a:lnSpc>
              <a:spcBef>
                <a:spcPts val="0"/>
              </a:spcBef>
            </a:pPr>
            <a:r>
              <a:rPr lang="en-GB" dirty="0" smtClean="0"/>
              <a:t>Voluntary  societies may be:</a:t>
            </a:r>
          </a:p>
          <a:p>
            <a:pPr lvl="3">
              <a:lnSpc>
                <a:spcPct val="120000"/>
              </a:lnSpc>
              <a:spcBef>
                <a:spcPts val="0"/>
              </a:spcBef>
            </a:pPr>
            <a:r>
              <a:rPr lang="en-GB" dirty="0" smtClean="0"/>
              <a:t>Religious groups</a:t>
            </a:r>
          </a:p>
          <a:p>
            <a:pPr lvl="3">
              <a:lnSpc>
                <a:spcPct val="120000"/>
              </a:lnSpc>
              <a:spcBef>
                <a:spcPts val="0"/>
              </a:spcBef>
            </a:pPr>
            <a:r>
              <a:rPr lang="en-GB" dirty="0" smtClean="0"/>
              <a:t>Hobby based e.g. a rowing club at university</a:t>
            </a:r>
          </a:p>
          <a:p>
            <a:pPr lvl="3">
              <a:lnSpc>
                <a:spcPct val="120000"/>
              </a:lnSpc>
              <a:spcBef>
                <a:spcPts val="0"/>
              </a:spcBef>
            </a:pPr>
            <a:r>
              <a:rPr lang="en-GB" dirty="0" smtClean="0"/>
              <a:t>Cultural e.g. a conservation group</a:t>
            </a:r>
          </a:p>
          <a:p>
            <a:pPr lvl="3">
              <a:lnSpc>
                <a:spcPct val="120000"/>
              </a:lnSpc>
              <a:spcBef>
                <a:spcPts val="0"/>
              </a:spcBef>
            </a:pPr>
            <a:r>
              <a:rPr lang="en-GB" dirty="0" smtClean="0"/>
              <a:t>Political</a:t>
            </a:r>
            <a:endParaRPr lang="en-GB" dirty="0"/>
          </a:p>
        </p:txBody>
      </p:sp>
    </p:spTree>
    <p:extLst>
      <p:ext uri="{BB962C8B-B14F-4D97-AF65-F5344CB8AC3E}">
        <p14:creationId xmlns:p14="http://schemas.microsoft.com/office/powerpoint/2010/main" val="4198723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76672"/>
            <a:ext cx="6248400" cy="1143000"/>
          </a:xfrm>
        </p:spPr>
        <p:txBody>
          <a:bodyPr>
            <a:normAutofit fontScale="90000"/>
          </a:bodyPr>
          <a:lstStyle/>
          <a:p>
            <a:r>
              <a:rPr lang="en-GB" sz="2700" dirty="0"/>
              <a:t>Features of a business</a:t>
            </a:r>
            <a:r>
              <a:rPr lang="en-GB" dirty="0"/>
              <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GB" dirty="0" smtClean="0"/>
              <a:t>In this topic you have learnt about</a:t>
            </a:r>
          </a:p>
          <a:p>
            <a:pPr lvl="1"/>
            <a:r>
              <a:rPr lang="en-GB" dirty="0"/>
              <a:t>Private</a:t>
            </a:r>
          </a:p>
          <a:p>
            <a:pPr lvl="2"/>
            <a:r>
              <a:rPr lang="en-GB" dirty="0"/>
              <a:t>e.g. sole trader, partnership, private limited company, public limited company, cooperative, limited and unlimited liability</a:t>
            </a:r>
          </a:p>
          <a:p>
            <a:pPr lvl="1"/>
            <a:r>
              <a:rPr lang="en-GB" dirty="0"/>
              <a:t>Public</a:t>
            </a:r>
          </a:p>
          <a:p>
            <a:pPr lvl="2"/>
            <a:r>
              <a:rPr lang="en-GB" dirty="0"/>
              <a:t>e.g. government department</a:t>
            </a:r>
          </a:p>
          <a:p>
            <a:pPr lvl="1"/>
            <a:r>
              <a:rPr lang="en-GB" dirty="0"/>
              <a:t>Not-for-profit</a:t>
            </a:r>
          </a:p>
          <a:p>
            <a:pPr lvl="2"/>
            <a:r>
              <a:rPr lang="en-GB" dirty="0"/>
              <a:t>e.g. charitable trust, voluntary</a:t>
            </a:r>
          </a:p>
          <a:p>
            <a:endParaRPr lang="en-GB" dirty="0" smtClean="0"/>
          </a:p>
        </p:txBody>
      </p:sp>
    </p:spTree>
    <p:extLst>
      <p:ext uri="{BB962C8B-B14F-4D97-AF65-F5344CB8AC3E}">
        <p14:creationId xmlns:p14="http://schemas.microsoft.com/office/powerpoint/2010/main" val="4137302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76672"/>
            <a:ext cx="6248400" cy="1143000"/>
          </a:xfrm>
        </p:spPr>
        <p:txBody>
          <a:bodyPr>
            <a:normAutofit/>
          </a:bodyPr>
          <a:lstStyle/>
          <a:p>
            <a:r>
              <a:rPr lang="en-GB" sz="2400" dirty="0"/>
              <a:t>Features of a business</a:t>
            </a:r>
          </a:p>
        </p:txBody>
      </p:sp>
      <p:sp>
        <p:nvSpPr>
          <p:cNvPr id="3" name="Content Placeholder 2"/>
          <p:cNvSpPr>
            <a:spLocks noGrp="1"/>
          </p:cNvSpPr>
          <p:nvPr>
            <p:ph idx="1"/>
          </p:nvPr>
        </p:nvSpPr>
        <p:spPr>
          <a:xfrm>
            <a:off x="1907704" y="1844824"/>
            <a:ext cx="6912768" cy="4608512"/>
          </a:xfrm>
        </p:spPr>
        <p:txBody>
          <a:bodyPr>
            <a:normAutofit fontScale="92500" lnSpcReduction="20000"/>
          </a:bodyPr>
          <a:lstStyle/>
          <a:p>
            <a:pPr marL="0" indent="0">
              <a:buNone/>
            </a:pPr>
            <a:r>
              <a:rPr lang="en-GB" dirty="0" smtClean="0"/>
              <a:t>Business exist in three different sectors:</a:t>
            </a:r>
          </a:p>
          <a:p>
            <a:r>
              <a:rPr lang="en-GB" sz="2000" dirty="0"/>
              <a:t>The </a:t>
            </a:r>
            <a:r>
              <a:rPr lang="en-GB" sz="2000" b="1" dirty="0"/>
              <a:t>private sector </a:t>
            </a:r>
            <a:r>
              <a:rPr lang="en-GB" sz="2000" dirty="0"/>
              <a:t>is </a:t>
            </a:r>
            <a:r>
              <a:rPr lang="en-GB" sz="2000" dirty="0" smtClean="0"/>
              <a:t>the sector </a:t>
            </a:r>
            <a:r>
              <a:rPr lang="en-GB" sz="2000" dirty="0"/>
              <a:t>of the economy that is owned and controlled by individuals or groups of individuals rather than by the government</a:t>
            </a:r>
          </a:p>
          <a:p>
            <a:pPr lvl="2"/>
            <a:r>
              <a:rPr lang="en-GB" dirty="0" smtClean="0"/>
              <a:t>e.g. sole trader, partnership, private limited company, public limited company, cooperative, limited and unlimited liability</a:t>
            </a:r>
          </a:p>
          <a:p>
            <a:r>
              <a:rPr lang="en-GB" sz="2000" dirty="0"/>
              <a:t>The </a:t>
            </a:r>
            <a:r>
              <a:rPr lang="en-GB" sz="2000" b="1" dirty="0"/>
              <a:t>public sector </a:t>
            </a:r>
            <a:r>
              <a:rPr lang="en-GB" sz="2000" dirty="0"/>
              <a:t>is </a:t>
            </a:r>
            <a:r>
              <a:rPr lang="en-GB" sz="2000" dirty="0" smtClean="0"/>
              <a:t>the sector </a:t>
            </a:r>
            <a:r>
              <a:rPr lang="en-GB" sz="2000" dirty="0"/>
              <a:t>of the economy that is owned and controlled by the government rather than individuals or groups of individuals</a:t>
            </a:r>
          </a:p>
          <a:p>
            <a:pPr lvl="2"/>
            <a:r>
              <a:rPr lang="en-GB" dirty="0" smtClean="0"/>
              <a:t>e.g. government departments</a:t>
            </a:r>
          </a:p>
          <a:p>
            <a:r>
              <a:rPr lang="en-GB" dirty="0"/>
              <a:t>Not-for-profit organisations have an objective to do good for society and any surplus made is ploughed back into achieving that </a:t>
            </a:r>
            <a:r>
              <a:rPr lang="en-GB" dirty="0" smtClean="0"/>
              <a:t>goal</a:t>
            </a:r>
          </a:p>
          <a:p>
            <a:pPr lvl="2"/>
            <a:r>
              <a:rPr lang="en-GB" dirty="0"/>
              <a:t>e</a:t>
            </a:r>
            <a:r>
              <a:rPr lang="en-GB" dirty="0" smtClean="0"/>
              <a:t>.g. charitable trust, voluntary</a:t>
            </a:r>
          </a:p>
          <a:p>
            <a:pPr lvl="2"/>
            <a:endParaRPr lang="en-GB" dirty="0" smtClean="0"/>
          </a:p>
        </p:txBody>
      </p:sp>
      <p:sp>
        <p:nvSpPr>
          <p:cNvPr id="4" name="TextBox 3"/>
          <p:cNvSpPr txBox="1"/>
          <p:nvPr/>
        </p:nvSpPr>
        <p:spPr>
          <a:xfrm>
            <a:off x="0" y="1988840"/>
            <a:ext cx="1763688" cy="3970318"/>
          </a:xfrm>
          <a:prstGeom prst="rect">
            <a:avLst/>
          </a:prstGeom>
          <a:noFill/>
        </p:spPr>
        <p:txBody>
          <a:bodyPr wrap="square" rtlCol="0">
            <a:spAutoFit/>
          </a:bodyPr>
          <a:lstStyle/>
          <a:p>
            <a:pPr algn="ctr"/>
            <a:r>
              <a:rPr lang="en-GB" sz="1400" dirty="0" smtClean="0"/>
              <a:t>Can you identify at least one example from each sector in your local area?</a:t>
            </a:r>
          </a:p>
          <a:p>
            <a:pPr algn="ctr"/>
            <a:endParaRPr lang="en-GB" sz="1400" dirty="0"/>
          </a:p>
          <a:p>
            <a:pPr algn="ctr"/>
            <a:endParaRPr lang="en-GB" sz="1400" dirty="0" smtClean="0"/>
          </a:p>
          <a:p>
            <a:pPr algn="ctr"/>
            <a:r>
              <a:rPr lang="en-GB" sz="1400" dirty="0" smtClean="0"/>
              <a:t>In your assignment you will have to explain the features of two contrasting businesses to achieve A.P1.</a:t>
            </a:r>
          </a:p>
          <a:p>
            <a:pPr algn="ctr"/>
            <a:endParaRPr lang="en-GB" sz="1400" dirty="0" smtClean="0"/>
          </a:p>
          <a:p>
            <a:pPr algn="ctr"/>
            <a:r>
              <a:rPr lang="en-GB" sz="1400" dirty="0" smtClean="0"/>
              <a:t>As you work through this presentation think about the businesses you might chose.</a:t>
            </a:r>
            <a:endParaRPr lang="en-GB" sz="1400" dirty="0"/>
          </a:p>
        </p:txBody>
      </p:sp>
    </p:spTree>
    <p:extLst>
      <p:ext uri="{BB962C8B-B14F-4D97-AF65-F5344CB8AC3E}">
        <p14:creationId xmlns:p14="http://schemas.microsoft.com/office/powerpoint/2010/main" val="1004105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Private </a:t>
            </a:r>
            <a:r>
              <a:rPr lang="en-GB" sz="2400" dirty="0" smtClean="0"/>
              <a:t>and </a:t>
            </a:r>
            <a:r>
              <a:rPr lang="en-GB" sz="2400" dirty="0"/>
              <a:t>Public </a:t>
            </a:r>
            <a:r>
              <a:rPr lang="en-GB" sz="2400" dirty="0" smtClean="0"/>
              <a:t>sector</a:t>
            </a:r>
            <a:endParaRPr lang="en-GB" sz="2400" dirty="0"/>
          </a:p>
        </p:txBody>
      </p:sp>
      <p:sp>
        <p:nvSpPr>
          <p:cNvPr id="3" name="Content Placeholder 2"/>
          <p:cNvSpPr>
            <a:spLocks noGrp="1"/>
          </p:cNvSpPr>
          <p:nvPr>
            <p:ph idx="1"/>
          </p:nvPr>
        </p:nvSpPr>
        <p:spPr>
          <a:xfrm>
            <a:off x="1979712" y="1844824"/>
            <a:ext cx="6984776" cy="4752528"/>
          </a:xfrm>
        </p:spPr>
        <p:txBody>
          <a:bodyPr>
            <a:normAutofit/>
          </a:bodyPr>
          <a:lstStyle/>
          <a:p>
            <a:r>
              <a:rPr lang="en-GB" dirty="0" smtClean="0"/>
              <a:t>Work in pairs to complete the grid below, one example of each has been given</a:t>
            </a:r>
          </a:p>
          <a:p>
            <a:pPr marL="0" indent="0">
              <a:buNone/>
            </a:pP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64862900"/>
              </p:ext>
            </p:extLst>
          </p:nvPr>
        </p:nvGraphicFramePr>
        <p:xfrm>
          <a:off x="2339752" y="2564904"/>
          <a:ext cx="6096000" cy="38404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GB" dirty="0" smtClean="0"/>
                        <a:t>Private sector</a:t>
                      </a:r>
                      <a:endParaRPr lang="en-GB" dirty="0"/>
                    </a:p>
                  </a:txBody>
                  <a:tcPr/>
                </a:tc>
                <a:tc>
                  <a:txBody>
                    <a:bodyPr/>
                    <a:lstStyle/>
                    <a:p>
                      <a:r>
                        <a:rPr lang="en-GB" dirty="0" smtClean="0"/>
                        <a:t>Good or service</a:t>
                      </a:r>
                      <a:endParaRPr lang="en-GB" dirty="0"/>
                    </a:p>
                  </a:txBody>
                  <a:tcPr/>
                </a:tc>
                <a:tc>
                  <a:txBody>
                    <a:bodyPr/>
                    <a:lstStyle/>
                    <a:p>
                      <a:r>
                        <a:rPr lang="en-GB" dirty="0" smtClean="0"/>
                        <a:t>Public sector</a:t>
                      </a:r>
                      <a:endParaRPr lang="en-GB" dirty="0"/>
                    </a:p>
                  </a:txBody>
                  <a:tcPr/>
                </a:tc>
                <a:tc>
                  <a:txBody>
                    <a:bodyPr/>
                    <a:lstStyle/>
                    <a:p>
                      <a:r>
                        <a:rPr lang="en-GB" dirty="0" smtClean="0"/>
                        <a:t>Good or service</a:t>
                      </a:r>
                      <a:endParaRPr lang="en-GB" dirty="0"/>
                    </a:p>
                  </a:txBody>
                  <a:tcPr/>
                </a:tc>
              </a:tr>
              <a:tr h="370840">
                <a:tc>
                  <a:txBody>
                    <a:bodyPr/>
                    <a:lstStyle/>
                    <a:p>
                      <a:r>
                        <a:rPr lang="en-GB" dirty="0" smtClean="0"/>
                        <a:t>Nestle</a:t>
                      </a:r>
                      <a:endParaRPr lang="en-GB" dirty="0"/>
                    </a:p>
                  </a:txBody>
                  <a:tcPr/>
                </a:tc>
                <a:tc>
                  <a:txBody>
                    <a:bodyPr/>
                    <a:lstStyle/>
                    <a:p>
                      <a:r>
                        <a:rPr lang="en-GB" dirty="0" smtClean="0"/>
                        <a:t>Food and</a:t>
                      </a:r>
                      <a:r>
                        <a:rPr lang="en-GB" baseline="0" dirty="0" smtClean="0"/>
                        <a:t> beverages</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a:txBody>
                  <a:tcPr/>
                </a:tc>
                <a:tc>
                  <a:txBody>
                    <a:bodyPr/>
                    <a:lstStyle/>
                    <a:p>
                      <a:r>
                        <a:rPr lang="en-GB" dirty="0" smtClean="0"/>
                        <a:t>NHS</a:t>
                      </a:r>
                      <a:endParaRPr lang="en-GB" dirty="0"/>
                    </a:p>
                  </a:txBody>
                  <a:tcPr/>
                </a:tc>
                <a:tc>
                  <a:txBody>
                    <a:bodyPr/>
                    <a:lstStyle/>
                    <a:p>
                      <a:r>
                        <a:rPr lang="en-GB" dirty="0" smtClean="0"/>
                        <a:t>Health care</a:t>
                      </a:r>
                      <a:endParaRPr lang="en-GB" dirty="0"/>
                    </a:p>
                  </a:txBody>
                  <a:tcPr/>
                </a:tc>
              </a:tr>
              <a:tr h="370840">
                <a:tc gridSpan="4">
                  <a:txBody>
                    <a:bodyPr/>
                    <a:lstStyle/>
                    <a:p>
                      <a:r>
                        <a:rPr lang="en-GB" dirty="0" smtClean="0"/>
                        <a:t>What types of goods</a:t>
                      </a:r>
                      <a:r>
                        <a:rPr lang="en-GB" baseline="0" dirty="0" smtClean="0"/>
                        <a:t> and services are mainly provided by the public sector? Why is this?</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bl>
          </a:graphicData>
        </a:graphic>
      </p:graphicFrame>
      <p:sp>
        <p:nvSpPr>
          <p:cNvPr id="4" name="Rectangle 3"/>
          <p:cNvSpPr/>
          <p:nvPr/>
        </p:nvSpPr>
        <p:spPr>
          <a:xfrm>
            <a:off x="0" y="2492896"/>
            <a:ext cx="1835696" cy="2031325"/>
          </a:xfrm>
          <a:prstGeom prst="rect">
            <a:avLst/>
          </a:prstGeom>
        </p:spPr>
        <p:txBody>
          <a:bodyPr wrap="square">
            <a:spAutoFit/>
          </a:bodyPr>
          <a:lstStyle/>
          <a:p>
            <a:pPr algn="ctr"/>
            <a:r>
              <a:rPr lang="en-GB" sz="1400" dirty="0"/>
              <a:t>Why do some industries e.g. health care and education exist in both the private and public sector?</a:t>
            </a:r>
          </a:p>
          <a:p>
            <a:pPr algn="ctr"/>
            <a:endParaRPr lang="en-GB" sz="1400" dirty="0"/>
          </a:p>
          <a:p>
            <a:pPr algn="ctr"/>
            <a:r>
              <a:rPr lang="en-GB" sz="1400" dirty="0"/>
              <a:t>Do you think this is true in all </a:t>
            </a:r>
            <a:r>
              <a:rPr lang="en-GB" sz="1400" dirty="0" smtClean="0"/>
              <a:t>countries?</a:t>
            </a:r>
            <a:endParaRPr lang="en-GB" sz="1400" dirty="0"/>
          </a:p>
        </p:txBody>
      </p:sp>
    </p:spTree>
    <p:extLst>
      <p:ext uri="{BB962C8B-B14F-4D97-AF65-F5344CB8AC3E}">
        <p14:creationId xmlns:p14="http://schemas.microsoft.com/office/powerpoint/2010/main" val="695687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a:bodyPr>
          <a:lstStyle/>
          <a:p>
            <a:pPr eaLnBrk="1" hangingPunct="1"/>
            <a:r>
              <a:rPr lang="en-GB" altLang="en-US" sz="2400" dirty="0" smtClean="0"/>
              <a:t>Sole trader</a:t>
            </a:r>
          </a:p>
        </p:txBody>
      </p:sp>
      <p:sp>
        <p:nvSpPr>
          <p:cNvPr id="5124" name="Rectangle 3"/>
          <p:cNvSpPr>
            <a:spLocks noGrp="1" noChangeArrowheads="1"/>
          </p:cNvSpPr>
          <p:nvPr>
            <p:ph type="body" idx="1"/>
          </p:nvPr>
        </p:nvSpPr>
        <p:spPr>
          <a:xfrm>
            <a:off x="1979712" y="1844824"/>
            <a:ext cx="7056784" cy="4608512"/>
          </a:xfrm>
        </p:spPr>
        <p:txBody>
          <a:bodyPr>
            <a:noAutofit/>
          </a:bodyPr>
          <a:lstStyle/>
          <a:p>
            <a:pPr eaLnBrk="1" hangingPunct="1">
              <a:buFont typeface="Arial" panose="020B0604020202020204" pitchFamily="34" charset="0"/>
              <a:buChar char="•"/>
            </a:pPr>
            <a:r>
              <a:rPr lang="en-GB" altLang="en-US" sz="1800" dirty="0" smtClean="0"/>
              <a:t>An individual who owns and runs their own business</a:t>
            </a:r>
          </a:p>
          <a:p>
            <a:pPr eaLnBrk="1" hangingPunct="1">
              <a:buFont typeface="Arial" panose="020B0604020202020204" pitchFamily="34" charset="0"/>
              <a:buChar char="•"/>
            </a:pPr>
            <a:r>
              <a:rPr lang="en-GB" altLang="en-US" sz="1800" dirty="0"/>
              <a:t>R</a:t>
            </a:r>
            <a:r>
              <a:rPr lang="en-GB" altLang="en-US" sz="1800" dirty="0" smtClean="0"/>
              <a:t>egistered as self-employed with Her Majesty’s Revenue and Customs (HMRC)</a:t>
            </a:r>
          </a:p>
          <a:p>
            <a:pPr eaLnBrk="1" hangingPunct="1">
              <a:buFont typeface="Arial" panose="020B0604020202020204" pitchFamily="34" charset="0"/>
              <a:buChar char="•"/>
            </a:pPr>
            <a:r>
              <a:rPr lang="en-GB" altLang="en-US" sz="1800" dirty="0" smtClean="0"/>
              <a:t>Legally required to keep a record of all income and expenses and at the end of the tax year to fill in a self assessment tax return for HMRC</a:t>
            </a:r>
            <a:endParaRPr lang="en-GB" altLang="en-US" sz="1800" dirty="0"/>
          </a:p>
          <a:p>
            <a:pPr eaLnBrk="1" hangingPunct="1">
              <a:buFont typeface="Arial" panose="020B0604020202020204" pitchFamily="34" charset="0"/>
              <a:buChar char="•"/>
            </a:pPr>
            <a:r>
              <a:rPr lang="en-GB" altLang="en-US" sz="1800" dirty="0" smtClean="0"/>
              <a:t>Profits made by the sole trader are classed as income and are therefore taxable through income tax</a:t>
            </a:r>
          </a:p>
          <a:p>
            <a:pPr eaLnBrk="1" hangingPunct="1">
              <a:buFont typeface="Arial" panose="020B0604020202020204" pitchFamily="34" charset="0"/>
              <a:buChar char="•"/>
            </a:pPr>
            <a:r>
              <a:rPr lang="en-GB" altLang="en-US" sz="1800" dirty="0" smtClean="0"/>
              <a:t>A sole trader has </a:t>
            </a:r>
            <a:r>
              <a:rPr lang="en-GB" altLang="en-US" sz="1800" b="1" dirty="0" smtClean="0"/>
              <a:t>unlimited liability</a:t>
            </a:r>
            <a:endParaRPr lang="en-GB" altLang="en-US" sz="1800" dirty="0"/>
          </a:p>
          <a:p>
            <a:pPr lvl="1">
              <a:buFont typeface="Arial" panose="020B0604020202020204" pitchFamily="34" charset="0"/>
              <a:buChar char="•"/>
            </a:pPr>
            <a:r>
              <a:rPr lang="en-GB" altLang="en-US" sz="1800" dirty="0" smtClean="0"/>
              <a:t>This means that they are personally responsible for all debts run up by the business</a:t>
            </a:r>
          </a:p>
          <a:p>
            <a:pPr lvl="1">
              <a:buFont typeface="Arial" panose="020B0604020202020204" pitchFamily="34" charset="0"/>
              <a:buChar char="•"/>
            </a:pPr>
            <a:r>
              <a:rPr lang="en-GB" altLang="en-US" sz="1800" dirty="0" smtClean="0"/>
              <a:t>Therefore, their home and all of their assets might be used to pay off any debts that they may incur and are unable to pay</a:t>
            </a:r>
            <a:endParaRPr lang="en-GB" altLang="en-US" sz="1800" b="1" dirty="0" smtClean="0"/>
          </a:p>
        </p:txBody>
      </p:sp>
      <p:sp>
        <p:nvSpPr>
          <p:cNvPr id="2" name="TextBox 1"/>
          <p:cNvSpPr txBox="1"/>
          <p:nvPr/>
        </p:nvSpPr>
        <p:spPr>
          <a:xfrm>
            <a:off x="0" y="2204864"/>
            <a:ext cx="1691680" cy="1384995"/>
          </a:xfrm>
          <a:prstGeom prst="rect">
            <a:avLst/>
          </a:prstGeom>
          <a:noFill/>
        </p:spPr>
        <p:txBody>
          <a:bodyPr wrap="square" rtlCol="0">
            <a:spAutoFit/>
          </a:bodyPr>
          <a:lstStyle/>
          <a:p>
            <a:r>
              <a:rPr lang="en-GB" sz="1400" dirty="0" smtClean="0"/>
              <a:t>What is meant by the following terms?</a:t>
            </a:r>
          </a:p>
          <a:p>
            <a:pPr marL="285750" indent="-285750">
              <a:buFont typeface="Arial" panose="020B0604020202020204" pitchFamily="34" charset="0"/>
              <a:buChar char="•"/>
            </a:pPr>
            <a:endParaRPr lang="en-GB" sz="1400" dirty="0" smtClean="0"/>
          </a:p>
          <a:p>
            <a:pPr marL="285750" indent="-285750">
              <a:buFont typeface="Arial" panose="020B0604020202020204" pitchFamily="34" charset="0"/>
              <a:buChar char="•"/>
            </a:pPr>
            <a:r>
              <a:rPr lang="en-GB" sz="1400" dirty="0" smtClean="0"/>
              <a:t>Profits</a:t>
            </a:r>
          </a:p>
          <a:p>
            <a:pPr marL="285750" indent="-285750">
              <a:buFont typeface="Arial" panose="020B0604020202020204" pitchFamily="34" charset="0"/>
              <a:buChar char="•"/>
            </a:pPr>
            <a:r>
              <a:rPr lang="en-GB" sz="1400" dirty="0" smtClean="0"/>
              <a:t>Debt</a:t>
            </a:r>
          </a:p>
          <a:p>
            <a:pPr marL="285750" indent="-285750">
              <a:buFont typeface="Arial" panose="020B0604020202020204" pitchFamily="34" charset="0"/>
              <a:buChar char="•"/>
            </a:pPr>
            <a:r>
              <a:rPr lang="en-GB" sz="1400" dirty="0" smtClean="0"/>
              <a:t>Assets</a:t>
            </a:r>
          </a:p>
        </p:txBody>
      </p:sp>
    </p:spTree>
    <p:extLst>
      <p:ext uri="{BB962C8B-B14F-4D97-AF65-F5344CB8AC3E}">
        <p14:creationId xmlns:p14="http://schemas.microsoft.com/office/powerpoint/2010/main" val="677684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p:txBody>
          <a:bodyPr>
            <a:normAutofit/>
          </a:bodyPr>
          <a:lstStyle/>
          <a:p>
            <a:r>
              <a:rPr lang="en-GB" altLang="en-US" sz="2700" dirty="0" smtClean="0"/>
              <a:t>Sole traders</a:t>
            </a:r>
            <a:r>
              <a:rPr lang="en-GB" altLang="en-US" dirty="0" smtClean="0"/>
              <a:t/>
            </a:r>
            <a:br>
              <a:rPr lang="en-GB" altLang="en-US" dirty="0" smtClean="0"/>
            </a:br>
            <a:endParaRPr lang="en-GB" altLang="en-US" sz="2400" dirty="0" smtClean="0"/>
          </a:p>
        </p:txBody>
      </p:sp>
      <p:sp>
        <p:nvSpPr>
          <p:cNvPr id="6148" name="Rectangle 5"/>
          <p:cNvSpPr>
            <a:spLocks noGrp="1" noChangeArrowheads="1"/>
          </p:cNvSpPr>
          <p:nvPr>
            <p:ph type="body" sz="half" idx="4294967295"/>
          </p:nvPr>
        </p:nvSpPr>
        <p:spPr>
          <a:xfrm>
            <a:off x="179512" y="2060848"/>
            <a:ext cx="4104456" cy="4320480"/>
          </a:xfrm>
        </p:spPr>
        <p:txBody>
          <a:bodyPr>
            <a:noAutofit/>
          </a:bodyPr>
          <a:lstStyle/>
          <a:p>
            <a:pPr>
              <a:lnSpc>
                <a:spcPct val="90000"/>
              </a:lnSpc>
            </a:pPr>
            <a:r>
              <a:rPr lang="en-GB" altLang="en-US" sz="2000" dirty="0" smtClean="0"/>
              <a:t>Benefits</a:t>
            </a:r>
          </a:p>
          <a:p>
            <a:pPr lvl="1">
              <a:lnSpc>
                <a:spcPct val="90000"/>
              </a:lnSpc>
            </a:pPr>
            <a:r>
              <a:rPr lang="en-GB" altLang="en-US" dirty="0" smtClean="0"/>
              <a:t>Cheap and easy to set up</a:t>
            </a:r>
          </a:p>
          <a:p>
            <a:pPr lvl="1">
              <a:lnSpc>
                <a:spcPct val="90000"/>
              </a:lnSpc>
            </a:pPr>
            <a:r>
              <a:rPr lang="en-GB" altLang="en-US" dirty="0" smtClean="0"/>
              <a:t>All profits go to the sole trader</a:t>
            </a:r>
          </a:p>
          <a:p>
            <a:pPr lvl="1">
              <a:lnSpc>
                <a:spcPct val="90000"/>
              </a:lnSpc>
            </a:pPr>
            <a:r>
              <a:rPr lang="en-GB" altLang="en-US" dirty="0" smtClean="0"/>
              <a:t>Autonomy in decision making</a:t>
            </a:r>
          </a:p>
          <a:p>
            <a:pPr lvl="1">
              <a:lnSpc>
                <a:spcPct val="90000"/>
              </a:lnSpc>
            </a:pPr>
            <a:r>
              <a:rPr lang="en-GB" altLang="en-US" dirty="0" smtClean="0"/>
              <a:t>Financial records remain private</a:t>
            </a:r>
          </a:p>
          <a:p>
            <a:pPr lvl="1">
              <a:lnSpc>
                <a:spcPct val="90000"/>
              </a:lnSpc>
            </a:pPr>
            <a:r>
              <a:rPr lang="en-GB" altLang="en-US" dirty="0" smtClean="0"/>
              <a:t>Motivation is high as the success of the individual and the business are one and the same</a:t>
            </a:r>
          </a:p>
        </p:txBody>
      </p:sp>
      <p:sp>
        <p:nvSpPr>
          <p:cNvPr id="6149" name="Rectangle 6"/>
          <p:cNvSpPr>
            <a:spLocks noGrp="1" noChangeArrowheads="1"/>
          </p:cNvSpPr>
          <p:nvPr>
            <p:ph type="body" sz="half" idx="4294967295"/>
          </p:nvPr>
        </p:nvSpPr>
        <p:spPr>
          <a:xfrm>
            <a:off x="4499992" y="2060848"/>
            <a:ext cx="4392612" cy="4114800"/>
          </a:xfrm>
        </p:spPr>
        <p:txBody>
          <a:bodyPr/>
          <a:lstStyle/>
          <a:p>
            <a:pPr>
              <a:lnSpc>
                <a:spcPct val="90000"/>
              </a:lnSpc>
            </a:pPr>
            <a:r>
              <a:rPr lang="en-GB" altLang="en-US" sz="2000" dirty="0" smtClean="0"/>
              <a:t>Disadvantages</a:t>
            </a:r>
          </a:p>
          <a:p>
            <a:pPr lvl="1">
              <a:lnSpc>
                <a:spcPct val="90000"/>
              </a:lnSpc>
            </a:pPr>
            <a:r>
              <a:rPr lang="en-GB" altLang="en-US" dirty="0" smtClean="0"/>
              <a:t>Unlimited liability</a:t>
            </a:r>
          </a:p>
          <a:p>
            <a:pPr lvl="1">
              <a:lnSpc>
                <a:spcPct val="90000"/>
              </a:lnSpc>
            </a:pPr>
            <a:r>
              <a:rPr lang="en-GB" altLang="en-US" dirty="0" smtClean="0"/>
              <a:t>Limited capital for investment</a:t>
            </a:r>
          </a:p>
          <a:p>
            <a:pPr lvl="1">
              <a:lnSpc>
                <a:spcPct val="90000"/>
              </a:lnSpc>
            </a:pPr>
            <a:r>
              <a:rPr lang="en-GB" altLang="en-US" dirty="0" smtClean="0"/>
              <a:t>Little specialist skills as the owner is a ‘jack of all trades’ or will have to buy in specialists</a:t>
            </a:r>
          </a:p>
          <a:p>
            <a:pPr lvl="1">
              <a:lnSpc>
                <a:spcPct val="90000"/>
              </a:lnSpc>
            </a:pPr>
            <a:r>
              <a:rPr lang="en-GB" altLang="en-US" dirty="0" smtClean="0"/>
              <a:t>Difficult to find cover when ill – although sole traders often do employ people</a:t>
            </a:r>
          </a:p>
          <a:p>
            <a:pPr lvl="1">
              <a:lnSpc>
                <a:spcPct val="90000"/>
              </a:lnSpc>
            </a:pPr>
            <a:endParaRPr lang="en-GB" altLang="en-US" sz="2100" dirty="0" smtClean="0">
              <a:solidFill>
                <a:srgbClr val="FF0000"/>
              </a:solidFill>
            </a:endParaRPr>
          </a:p>
          <a:p>
            <a:pPr marL="457200" lvl="1" indent="0">
              <a:lnSpc>
                <a:spcPct val="90000"/>
              </a:lnSpc>
              <a:buNone/>
            </a:pPr>
            <a:endParaRPr lang="en-GB" altLang="en-US" sz="2100" dirty="0" smtClean="0">
              <a:solidFill>
                <a:srgbClr val="FF0000"/>
              </a:solidFill>
            </a:endParaRPr>
          </a:p>
          <a:p>
            <a:pPr lvl="2">
              <a:lnSpc>
                <a:spcPct val="90000"/>
              </a:lnSpc>
              <a:buFont typeface="Wingdings" pitchFamily="2" charset="2"/>
              <a:buNone/>
            </a:pPr>
            <a:endParaRPr lang="en-GB" altLang="en-US" dirty="0" smtClean="0"/>
          </a:p>
          <a:p>
            <a:pPr lvl="1">
              <a:lnSpc>
                <a:spcPct val="90000"/>
              </a:lnSpc>
              <a:buFont typeface="Wingdings" pitchFamily="2" charset="2"/>
              <a:buNone/>
            </a:pPr>
            <a:endParaRPr lang="en-GB" altLang="en-US" sz="2100" dirty="0" smtClean="0"/>
          </a:p>
          <a:p>
            <a:pPr lvl="1">
              <a:lnSpc>
                <a:spcPct val="90000"/>
              </a:lnSpc>
              <a:buFont typeface="Wingdings" pitchFamily="2" charset="2"/>
              <a:buNone/>
            </a:pPr>
            <a:endParaRPr lang="en-GB" altLang="en-US" sz="2100" dirty="0" smtClean="0"/>
          </a:p>
        </p:txBody>
      </p:sp>
      <p:sp>
        <p:nvSpPr>
          <p:cNvPr id="2" name="Rounded Rectangle 1"/>
          <p:cNvSpPr/>
          <p:nvPr/>
        </p:nvSpPr>
        <p:spPr>
          <a:xfrm>
            <a:off x="4427984" y="5805264"/>
            <a:ext cx="4464496" cy="86409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2">
                    <a:lumMod val="50000"/>
                  </a:schemeClr>
                </a:solidFill>
              </a:rPr>
              <a:t>What do you think are the characteristics of a person who operates as a sole trader?</a:t>
            </a:r>
            <a:endParaRPr lang="en-GB" dirty="0">
              <a:solidFill>
                <a:schemeClr val="tx2">
                  <a:lumMod val="50000"/>
                </a:schemeClr>
              </a:solidFill>
            </a:endParaRPr>
          </a:p>
        </p:txBody>
      </p:sp>
    </p:spTree>
    <p:extLst>
      <p:ext uri="{BB962C8B-B14F-4D97-AF65-F5344CB8AC3E}">
        <p14:creationId xmlns:p14="http://schemas.microsoft.com/office/powerpoint/2010/main" val="1800252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rmAutofit/>
          </a:bodyPr>
          <a:lstStyle/>
          <a:p>
            <a:pPr eaLnBrk="1" hangingPunct="1"/>
            <a:r>
              <a:rPr lang="en-GB" altLang="en-US" sz="2400" dirty="0" smtClean="0"/>
              <a:t>Partnerships</a:t>
            </a:r>
          </a:p>
        </p:txBody>
      </p:sp>
      <p:sp>
        <p:nvSpPr>
          <p:cNvPr id="7172" name="Rectangle 3"/>
          <p:cNvSpPr>
            <a:spLocks noGrp="1" noChangeArrowheads="1"/>
          </p:cNvSpPr>
          <p:nvPr>
            <p:ph type="body" idx="1"/>
          </p:nvPr>
        </p:nvSpPr>
        <p:spPr>
          <a:xfrm>
            <a:off x="2195736" y="1700808"/>
            <a:ext cx="6948264" cy="4896544"/>
          </a:xfrm>
        </p:spPr>
        <p:txBody>
          <a:bodyPr>
            <a:normAutofit/>
          </a:bodyPr>
          <a:lstStyle/>
          <a:p>
            <a:pPr eaLnBrk="1" hangingPunct="1">
              <a:spcBef>
                <a:spcPts val="0"/>
              </a:spcBef>
              <a:buFont typeface="Wingdings" panose="05000000000000000000" pitchFamily="2" charset="2"/>
              <a:buChar char="v"/>
            </a:pPr>
            <a:r>
              <a:rPr lang="en-GB" altLang="en-US" sz="1800" dirty="0" smtClean="0"/>
              <a:t>A partnership is where two or more people share the costs, risks and responsibilities of being in business together</a:t>
            </a:r>
          </a:p>
          <a:p>
            <a:pPr eaLnBrk="1" hangingPunct="1">
              <a:spcBef>
                <a:spcPts val="0"/>
              </a:spcBef>
              <a:buFont typeface="Wingdings" panose="05000000000000000000" pitchFamily="2" charset="2"/>
              <a:buChar char="v"/>
            </a:pPr>
            <a:endParaRPr lang="en-GB" altLang="en-US" sz="1800" dirty="0" smtClean="0"/>
          </a:p>
          <a:p>
            <a:pPr eaLnBrk="1" hangingPunct="1">
              <a:spcBef>
                <a:spcPts val="0"/>
              </a:spcBef>
              <a:buFont typeface="Wingdings" panose="05000000000000000000" pitchFamily="2" charset="2"/>
              <a:buChar char="v"/>
            </a:pPr>
            <a:r>
              <a:rPr lang="en-GB" altLang="en-US" sz="1800" dirty="0" smtClean="0"/>
              <a:t>As with a sole trader, each partner has to register as self employed with HMRC and will have unlimited liability</a:t>
            </a:r>
          </a:p>
          <a:p>
            <a:pPr marL="0" indent="0" eaLnBrk="1" hangingPunct="1">
              <a:spcBef>
                <a:spcPts val="0"/>
              </a:spcBef>
              <a:buNone/>
            </a:pPr>
            <a:endParaRPr lang="en-GB" altLang="en-US" sz="1800" dirty="0" smtClean="0"/>
          </a:p>
          <a:p>
            <a:pPr eaLnBrk="1" hangingPunct="1">
              <a:spcBef>
                <a:spcPts val="0"/>
              </a:spcBef>
              <a:buFont typeface="Wingdings" panose="05000000000000000000" pitchFamily="2" charset="2"/>
              <a:buChar char="v"/>
            </a:pPr>
            <a:r>
              <a:rPr lang="en-GB" altLang="en-US" sz="1800" dirty="0"/>
              <a:t>E</a:t>
            </a:r>
            <a:r>
              <a:rPr lang="en-GB" altLang="en-US" sz="1800" dirty="0" smtClean="0"/>
              <a:t>ach partner:</a:t>
            </a:r>
          </a:p>
          <a:p>
            <a:pPr lvl="1">
              <a:spcBef>
                <a:spcPts val="0"/>
              </a:spcBef>
              <a:buFont typeface="Wingdings" panose="05000000000000000000" pitchFamily="2" charset="2"/>
              <a:buChar char="v"/>
            </a:pPr>
            <a:r>
              <a:rPr lang="en-GB" altLang="en-US" sz="1800" dirty="0"/>
              <a:t>i</a:t>
            </a:r>
            <a:r>
              <a:rPr lang="en-GB" altLang="en-US" sz="1800" dirty="0" smtClean="0"/>
              <a:t>s equally responsible for debts incurred</a:t>
            </a:r>
            <a:endParaRPr lang="en-GB" altLang="en-US" sz="1800" dirty="0"/>
          </a:p>
          <a:p>
            <a:pPr lvl="1">
              <a:spcBef>
                <a:spcPts val="0"/>
              </a:spcBef>
              <a:buFont typeface="Wingdings" panose="05000000000000000000" pitchFamily="2" charset="2"/>
              <a:buChar char="v"/>
            </a:pPr>
            <a:r>
              <a:rPr lang="en-GB" altLang="en-US" sz="1800" dirty="0" smtClean="0"/>
              <a:t>will take a share of the profits made by the business</a:t>
            </a:r>
            <a:endParaRPr lang="en-GB" altLang="en-US" sz="1800" dirty="0"/>
          </a:p>
          <a:p>
            <a:pPr lvl="1">
              <a:spcBef>
                <a:spcPts val="0"/>
              </a:spcBef>
              <a:buFont typeface="Wingdings" panose="05000000000000000000" pitchFamily="2" charset="2"/>
              <a:buChar char="v"/>
            </a:pPr>
            <a:r>
              <a:rPr lang="en-GB" altLang="en-US" sz="1800" dirty="0" smtClean="0"/>
              <a:t>has a share in the decision making</a:t>
            </a:r>
          </a:p>
          <a:p>
            <a:pPr lvl="1">
              <a:spcBef>
                <a:spcPts val="0"/>
              </a:spcBef>
              <a:buFont typeface="Wingdings" panose="05000000000000000000" pitchFamily="2" charset="2"/>
              <a:buChar char="v"/>
            </a:pPr>
            <a:r>
              <a:rPr lang="en-GB" altLang="en-US" sz="1800" dirty="0"/>
              <a:t>n</a:t>
            </a:r>
            <a:r>
              <a:rPr lang="en-GB" altLang="en-US" sz="1800" dirty="0" smtClean="0"/>
              <a:t>ormally  contributes to the management of the business but can delegate responsibility</a:t>
            </a:r>
          </a:p>
          <a:p>
            <a:pPr eaLnBrk="1" hangingPunct="1">
              <a:spcBef>
                <a:spcPts val="0"/>
              </a:spcBef>
              <a:buFont typeface="Wingdings" panose="05000000000000000000" pitchFamily="2" charset="2"/>
              <a:buChar char="v"/>
            </a:pPr>
            <a:endParaRPr lang="en-GB" altLang="en-US" sz="1800" dirty="0" smtClean="0"/>
          </a:p>
          <a:p>
            <a:pPr eaLnBrk="1" hangingPunct="1">
              <a:spcBef>
                <a:spcPts val="0"/>
              </a:spcBef>
              <a:buFont typeface="Wingdings" panose="05000000000000000000" pitchFamily="2" charset="2"/>
              <a:buChar char="v"/>
            </a:pPr>
            <a:r>
              <a:rPr lang="en-GB" altLang="en-US" sz="1800" dirty="0" smtClean="0"/>
              <a:t>‘Sleeping’ partners invest in, but do not manage, the business</a:t>
            </a:r>
          </a:p>
          <a:p>
            <a:pPr marL="0" indent="0" eaLnBrk="1" hangingPunct="1">
              <a:spcBef>
                <a:spcPts val="0"/>
              </a:spcBef>
              <a:buNone/>
            </a:pPr>
            <a:endParaRPr lang="en-GB" altLang="en-US" sz="1800" dirty="0" smtClean="0"/>
          </a:p>
          <a:p>
            <a:pPr eaLnBrk="1" hangingPunct="1">
              <a:spcBef>
                <a:spcPts val="0"/>
              </a:spcBef>
              <a:buFont typeface="Wingdings" panose="05000000000000000000" pitchFamily="2" charset="2"/>
              <a:buChar char="v"/>
            </a:pPr>
            <a:r>
              <a:rPr lang="en-GB" altLang="en-US" sz="1800" dirty="0" smtClean="0"/>
              <a:t>Traditionally partnerships have had unlimited liability</a:t>
            </a:r>
          </a:p>
        </p:txBody>
      </p:sp>
      <p:sp>
        <p:nvSpPr>
          <p:cNvPr id="2" name="Action Button: Document 1">
            <a:hlinkClick r:id="rId3" highlightClick="1"/>
          </p:cNvPr>
          <p:cNvSpPr/>
          <p:nvPr/>
        </p:nvSpPr>
        <p:spPr>
          <a:xfrm>
            <a:off x="395536" y="2060848"/>
            <a:ext cx="864096" cy="1152128"/>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7504" y="3501008"/>
            <a:ext cx="1656184" cy="954107"/>
          </a:xfrm>
          <a:prstGeom prst="rect">
            <a:avLst/>
          </a:prstGeom>
          <a:noFill/>
        </p:spPr>
        <p:txBody>
          <a:bodyPr wrap="square" rtlCol="0">
            <a:spAutoFit/>
          </a:bodyPr>
          <a:lstStyle/>
          <a:p>
            <a:pPr algn="ctr"/>
            <a:r>
              <a:rPr lang="en-GB" sz="1400" dirty="0" smtClean="0"/>
              <a:t>What is the secret to a successful business partnership?</a:t>
            </a:r>
            <a:endParaRPr lang="en-GB" sz="1400" dirty="0"/>
          </a:p>
        </p:txBody>
      </p:sp>
    </p:spTree>
    <p:extLst>
      <p:ext uri="{BB962C8B-B14F-4D97-AF65-F5344CB8AC3E}">
        <p14:creationId xmlns:p14="http://schemas.microsoft.com/office/powerpoint/2010/main" val="2640035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4"/>
          <p:cNvSpPr>
            <a:spLocks noGrp="1" noChangeArrowheads="1"/>
          </p:cNvSpPr>
          <p:nvPr>
            <p:ph type="title"/>
          </p:nvPr>
        </p:nvSpPr>
        <p:spPr/>
        <p:txBody>
          <a:bodyPr/>
          <a:lstStyle/>
          <a:p>
            <a:r>
              <a:rPr lang="en-GB" altLang="en-US" sz="2400" dirty="0" smtClean="0"/>
              <a:t>Partnerships</a:t>
            </a:r>
            <a:r>
              <a:rPr lang="en-GB" altLang="en-US" dirty="0" smtClean="0"/>
              <a:t/>
            </a:r>
            <a:br>
              <a:rPr lang="en-GB" altLang="en-US" dirty="0" smtClean="0"/>
            </a:br>
            <a:endParaRPr lang="en-GB" altLang="en-US" sz="2400" dirty="0" smtClean="0"/>
          </a:p>
        </p:txBody>
      </p:sp>
      <p:sp>
        <p:nvSpPr>
          <p:cNvPr id="8196" name="Rectangle 5"/>
          <p:cNvSpPr>
            <a:spLocks noGrp="1" noChangeArrowheads="1"/>
          </p:cNvSpPr>
          <p:nvPr>
            <p:ph type="body" sz="half" idx="4294967295"/>
          </p:nvPr>
        </p:nvSpPr>
        <p:spPr>
          <a:xfrm>
            <a:off x="0" y="1834480"/>
            <a:ext cx="4572000" cy="4114800"/>
          </a:xfrm>
        </p:spPr>
        <p:txBody>
          <a:bodyPr>
            <a:noAutofit/>
          </a:bodyPr>
          <a:lstStyle/>
          <a:p>
            <a:pPr>
              <a:lnSpc>
                <a:spcPct val="90000"/>
              </a:lnSpc>
            </a:pPr>
            <a:r>
              <a:rPr lang="en-GB" altLang="en-US" sz="2400" dirty="0" smtClean="0"/>
              <a:t>Benefits</a:t>
            </a:r>
          </a:p>
          <a:p>
            <a:pPr lvl="1">
              <a:lnSpc>
                <a:spcPct val="90000"/>
              </a:lnSpc>
            </a:pPr>
            <a:r>
              <a:rPr lang="en-GB" altLang="en-US" sz="2400" dirty="0" smtClean="0"/>
              <a:t>Risks, costs and responsibilities are shared</a:t>
            </a:r>
          </a:p>
          <a:p>
            <a:pPr lvl="1">
              <a:lnSpc>
                <a:spcPct val="90000"/>
              </a:lnSpc>
            </a:pPr>
            <a:r>
              <a:rPr lang="en-GB" altLang="en-US" sz="2400" dirty="0" smtClean="0"/>
              <a:t>More scope for specialist skills</a:t>
            </a:r>
          </a:p>
          <a:p>
            <a:pPr lvl="1">
              <a:lnSpc>
                <a:spcPct val="90000"/>
              </a:lnSpc>
            </a:pPr>
            <a:r>
              <a:rPr lang="en-GB" altLang="en-US" sz="2400" dirty="0" smtClean="0"/>
              <a:t>Simple and flexible</a:t>
            </a:r>
          </a:p>
          <a:p>
            <a:pPr lvl="1">
              <a:lnSpc>
                <a:spcPct val="90000"/>
              </a:lnSpc>
            </a:pPr>
            <a:r>
              <a:rPr lang="en-GB" altLang="en-US" sz="2400" dirty="0" smtClean="0"/>
              <a:t>Financial records remain private</a:t>
            </a:r>
          </a:p>
          <a:p>
            <a:pPr lvl="1">
              <a:lnSpc>
                <a:spcPct val="90000"/>
              </a:lnSpc>
            </a:pPr>
            <a:r>
              <a:rPr lang="en-GB" altLang="en-US" sz="2400" dirty="0" smtClean="0"/>
              <a:t>More capital can be raised than as a sole trader</a:t>
            </a:r>
          </a:p>
        </p:txBody>
      </p:sp>
      <p:sp>
        <p:nvSpPr>
          <p:cNvPr id="8197" name="Rectangle 6"/>
          <p:cNvSpPr>
            <a:spLocks noGrp="1" noChangeArrowheads="1"/>
          </p:cNvSpPr>
          <p:nvPr>
            <p:ph type="body" sz="half" idx="4294967295"/>
          </p:nvPr>
        </p:nvSpPr>
        <p:spPr>
          <a:xfrm>
            <a:off x="4572000" y="1858516"/>
            <a:ext cx="4572000" cy="4954860"/>
          </a:xfrm>
        </p:spPr>
        <p:txBody>
          <a:bodyPr>
            <a:normAutofit lnSpcReduction="10000"/>
          </a:bodyPr>
          <a:lstStyle/>
          <a:p>
            <a:pPr>
              <a:lnSpc>
                <a:spcPct val="90000"/>
              </a:lnSpc>
            </a:pPr>
            <a:r>
              <a:rPr lang="en-GB" altLang="en-US" sz="2400" dirty="0" smtClean="0"/>
              <a:t>Disadvantages</a:t>
            </a:r>
          </a:p>
          <a:p>
            <a:pPr lvl="1">
              <a:lnSpc>
                <a:spcPct val="90000"/>
              </a:lnSpc>
            </a:pPr>
            <a:r>
              <a:rPr lang="en-GB" altLang="en-US" sz="2400" dirty="0" smtClean="0"/>
              <a:t>Unlimited liability</a:t>
            </a:r>
          </a:p>
          <a:p>
            <a:pPr lvl="1">
              <a:lnSpc>
                <a:spcPct val="90000"/>
              </a:lnSpc>
            </a:pPr>
            <a:r>
              <a:rPr lang="en-GB" altLang="en-US" sz="2400" dirty="0" smtClean="0"/>
              <a:t>Arguments can occur with decision making</a:t>
            </a:r>
          </a:p>
          <a:p>
            <a:pPr lvl="1">
              <a:lnSpc>
                <a:spcPct val="90000"/>
              </a:lnSpc>
            </a:pPr>
            <a:r>
              <a:rPr lang="en-GB" altLang="en-US" sz="2400" dirty="0" smtClean="0"/>
              <a:t>If a partner dies, resigns or goes bankrupt the partnership is dissolved</a:t>
            </a:r>
          </a:p>
          <a:p>
            <a:pPr lvl="1">
              <a:lnSpc>
                <a:spcPct val="90000"/>
              </a:lnSpc>
            </a:pPr>
            <a:r>
              <a:rPr lang="en-GB" altLang="en-US" sz="2400" dirty="0" smtClean="0"/>
              <a:t>Trust becomes a significant element between partners – a written agreement between the partners should be drawn up</a:t>
            </a:r>
          </a:p>
          <a:p>
            <a:pPr lvl="1">
              <a:lnSpc>
                <a:spcPct val="90000"/>
              </a:lnSpc>
            </a:pPr>
            <a:endParaRPr lang="en-GB" altLang="en-US" sz="2400" dirty="0" smtClean="0"/>
          </a:p>
          <a:p>
            <a:pPr lvl="1">
              <a:lnSpc>
                <a:spcPct val="90000"/>
              </a:lnSpc>
            </a:pPr>
            <a:endParaRPr lang="en-GB" altLang="en-US" sz="2100" dirty="0" smtClean="0">
              <a:solidFill>
                <a:srgbClr val="FF0000"/>
              </a:solidFill>
            </a:endParaRPr>
          </a:p>
          <a:p>
            <a:pPr lvl="1">
              <a:lnSpc>
                <a:spcPct val="90000"/>
              </a:lnSpc>
            </a:pPr>
            <a:endParaRPr lang="en-GB" altLang="en-US" sz="2100" dirty="0" smtClean="0">
              <a:solidFill>
                <a:srgbClr val="FF0000"/>
              </a:solidFill>
            </a:endParaRPr>
          </a:p>
          <a:p>
            <a:pPr lvl="2">
              <a:lnSpc>
                <a:spcPct val="90000"/>
              </a:lnSpc>
              <a:buFont typeface="Wingdings" pitchFamily="2" charset="2"/>
              <a:buNone/>
            </a:pPr>
            <a:endParaRPr lang="en-GB" altLang="en-US" dirty="0" smtClean="0"/>
          </a:p>
          <a:p>
            <a:pPr lvl="1">
              <a:lnSpc>
                <a:spcPct val="90000"/>
              </a:lnSpc>
              <a:buFont typeface="Wingdings" pitchFamily="2" charset="2"/>
              <a:buNone/>
            </a:pPr>
            <a:endParaRPr lang="en-GB" altLang="en-US" sz="2100" dirty="0" smtClean="0"/>
          </a:p>
          <a:p>
            <a:pPr lvl="1">
              <a:lnSpc>
                <a:spcPct val="90000"/>
              </a:lnSpc>
              <a:buFont typeface="Wingdings" pitchFamily="2" charset="2"/>
              <a:buNone/>
            </a:pPr>
            <a:endParaRPr lang="en-GB" altLang="en-US" sz="2100" dirty="0" smtClean="0"/>
          </a:p>
        </p:txBody>
      </p:sp>
    </p:spTree>
    <p:extLst>
      <p:ext uri="{BB962C8B-B14F-4D97-AF65-F5344CB8AC3E}">
        <p14:creationId xmlns:p14="http://schemas.microsoft.com/office/powerpoint/2010/main" val="1188576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normAutofit/>
          </a:bodyPr>
          <a:lstStyle/>
          <a:p>
            <a:pPr eaLnBrk="1" hangingPunct="1"/>
            <a:r>
              <a:rPr lang="en-GB" altLang="en-US" sz="2400" dirty="0" smtClean="0"/>
              <a:t>Limited Companies</a:t>
            </a:r>
          </a:p>
        </p:txBody>
      </p:sp>
      <p:sp>
        <p:nvSpPr>
          <p:cNvPr id="10244" name="Rectangle 3"/>
          <p:cNvSpPr>
            <a:spLocks noGrp="1" noChangeArrowheads="1"/>
          </p:cNvSpPr>
          <p:nvPr>
            <p:ph type="body" idx="1"/>
          </p:nvPr>
        </p:nvSpPr>
        <p:spPr>
          <a:xfrm>
            <a:off x="1979712" y="1916832"/>
            <a:ext cx="6696744" cy="4464496"/>
          </a:xfrm>
        </p:spPr>
        <p:txBody>
          <a:bodyPr>
            <a:noAutofit/>
          </a:bodyPr>
          <a:lstStyle/>
          <a:p>
            <a:pPr eaLnBrk="1" hangingPunct="1">
              <a:buFont typeface="Arial" panose="020B0604020202020204" pitchFamily="34" charset="0"/>
              <a:buChar char="•"/>
            </a:pPr>
            <a:r>
              <a:rPr lang="en-GB" altLang="en-US" sz="2000" dirty="0" smtClean="0"/>
              <a:t>Limited companies exist in their own right</a:t>
            </a:r>
          </a:p>
          <a:p>
            <a:pPr lvl="1">
              <a:buFont typeface="Arial" panose="020B0604020202020204" pitchFamily="34" charset="0"/>
              <a:buChar char="•"/>
            </a:pPr>
            <a:r>
              <a:rPr lang="en-GB" altLang="en-US" dirty="0" smtClean="0"/>
              <a:t>The owners and the company are separate legal entities</a:t>
            </a:r>
          </a:p>
          <a:p>
            <a:pPr lvl="1">
              <a:buFont typeface="Arial" panose="020B0604020202020204" pitchFamily="34" charset="0"/>
              <a:buChar char="•"/>
            </a:pPr>
            <a:r>
              <a:rPr lang="en-GB" altLang="en-US" dirty="0" smtClean="0"/>
              <a:t>Therefore, the company’s finances are separate from the owner’s personal finances</a:t>
            </a:r>
            <a:endParaRPr lang="en-GB" altLang="en-US" dirty="0"/>
          </a:p>
          <a:p>
            <a:pPr>
              <a:buFont typeface="Arial" panose="020B0604020202020204" pitchFamily="34" charset="0"/>
              <a:buChar char="•"/>
            </a:pPr>
            <a:r>
              <a:rPr lang="en-GB" altLang="en-US" sz="2000" dirty="0" smtClean="0"/>
              <a:t>Shareholders are the owners of limited companies</a:t>
            </a:r>
          </a:p>
          <a:p>
            <a:pPr lvl="1">
              <a:buFont typeface="Arial" panose="020B0604020202020204" pitchFamily="34" charset="0"/>
              <a:buChar char="•"/>
            </a:pPr>
            <a:r>
              <a:rPr lang="en-GB" altLang="en-US" dirty="0" smtClean="0"/>
              <a:t>They have </a:t>
            </a:r>
            <a:r>
              <a:rPr lang="en-GB" altLang="en-US" b="1" dirty="0" smtClean="0"/>
              <a:t>limited liability</a:t>
            </a:r>
            <a:r>
              <a:rPr lang="en-GB" altLang="en-US" dirty="0" smtClean="0"/>
              <a:t> and are not responsible for the company’s debts</a:t>
            </a:r>
          </a:p>
          <a:p>
            <a:pPr lvl="1">
              <a:buFont typeface="Arial" panose="020B0604020202020204" pitchFamily="34" charset="0"/>
              <a:buChar char="•"/>
            </a:pPr>
            <a:r>
              <a:rPr lang="en-GB" altLang="en-US" dirty="0" smtClean="0"/>
              <a:t>They can only lose the money that they have invested in the business in the form of shares</a:t>
            </a:r>
            <a:endParaRPr lang="en-GB" altLang="en-US" dirty="0"/>
          </a:p>
        </p:txBody>
      </p:sp>
      <p:sp>
        <p:nvSpPr>
          <p:cNvPr id="2" name="Action Button: Document 1">
            <a:hlinkClick r:id="rId3" highlightClick="1"/>
          </p:cNvPr>
          <p:cNvSpPr/>
          <p:nvPr/>
        </p:nvSpPr>
        <p:spPr>
          <a:xfrm>
            <a:off x="611560" y="2780928"/>
            <a:ext cx="648072" cy="936104"/>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35496" y="3933056"/>
            <a:ext cx="1728192" cy="738664"/>
          </a:xfrm>
          <a:prstGeom prst="rect">
            <a:avLst/>
          </a:prstGeom>
          <a:noFill/>
        </p:spPr>
        <p:txBody>
          <a:bodyPr wrap="square" rtlCol="0">
            <a:spAutoFit/>
          </a:bodyPr>
          <a:lstStyle/>
          <a:p>
            <a:pPr algn="ctr"/>
            <a:r>
              <a:rPr lang="en-GB" sz="1400" dirty="0" smtClean="0"/>
              <a:t>The Government offers advice on legal forms. Read more.</a:t>
            </a:r>
            <a:endParaRPr lang="en-GB" sz="1400" dirty="0"/>
          </a:p>
        </p:txBody>
      </p:sp>
    </p:spTree>
    <p:extLst>
      <p:ext uri="{BB962C8B-B14F-4D97-AF65-F5344CB8AC3E}">
        <p14:creationId xmlns:p14="http://schemas.microsoft.com/office/powerpoint/2010/main" val="3417345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
  <a:themeElements>
    <a:clrScheme name="Custom 1">
      <a:dk1>
        <a:srgbClr val="000000"/>
      </a:dk1>
      <a:lt1>
        <a:srgbClr val="FFFFFF"/>
      </a:lt1>
      <a:dk2>
        <a:srgbClr val="FEDD61"/>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2207</TotalTime>
  <Words>1620</Words>
  <Application>Microsoft Office PowerPoint</Application>
  <PresentationFormat>On-screen Show (4:3)</PresentationFormat>
  <Paragraphs>249</Paragraphs>
  <Slides>21</Slides>
  <Notes>11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Mod</vt:lpstr>
      <vt:lpstr>Features of a business (1)</vt:lpstr>
      <vt:lpstr>Features of a business</vt:lpstr>
      <vt:lpstr>Features of a business</vt:lpstr>
      <vt:lpstr>Private and Public sector</vt:lpstr>
      <vt:lpstr>Sole trader</vt:lpstr>
      <vt:lpstr>Sole traders </vt:lpstr>
      <vt:lpstr>Partnerships</vt:lpstr>
      <vt:lpstr>Partnerships </vt:lpstr>
      <vt:lpstr>Limited Companies</vt:lpstr>
      <vt:lpstr>Limited Companies</vt:lpstr>
      <vt:lpstr>Private limited companies</vt:lpstr>
      <vt:lpstr>Public limited companies</vt:lpstr>
      <vt:lpstr>In pairs</vt:lpstr>
      <vt:lpstr>Private Limited Companies </vt:lpstr>
      <vt:lpstr>Public Limited Companies </vt:lpstr>
      <vt:lpstr>Cooperatives</vt:lpstr>
      <vt:lpstr>In pairs check your understanding</vt:lpstr>
      <vt:lpstr>Public sector</vt:lpstr>
      <vt:lpstr>Not-for-profit organisations</vt:lpstr>
      <vt:lpstr>Not-for-profit organisations</vt:lpstr>
      <vt:lpstr>Features of a business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Helen</cp:lastModifiedBy>
  <cp:revision>363</cp:revision>
  <dcterms:created xsi:type="dcterms:W3CDTF">2009-08-01T13:37:35Z</dcterms:created>
  <dcterms:modified xsi:type="dcterms:W3CDTF">2017-02-12T14:59:33Z</dcterms:modified>
</cp:coreProperties>
</file>